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5" r:id="rId1"/>
  </p:sldMasterIdLst>
  <p:notesMasterIdLst>
    <p:notesMasterId r:id="rId29"/>
  </p:notesMasterIdLst>
  <p:handoutMasterIdLst>
    <p:handoutMasterId r:id="rId30"/>
  </p:handoutMasterIdLst>
  <p:sldIdLst>
    <p:sldId id="256" r:id="rId2"/>
    <p:sldId id="586" r:id="rId3"/>
    <p:sldId id="587" r:id="rId4"/>
    <p:sldId id="589" r:id="rId5"/>
    <p:sldId id="590" r:id="rId6"/>
    <p:sldId id="606" r:id="rId7"/>
    <p:sldId id="605" r:id="rId8"/>
    <p:sldId id="607" r:id="rId9"/>
    <p:sldId id="608" r:id="rId10"/>
    <p:sldId id="592" r:id="rId11"/>
    <p:sldId id="593" r:id="rId12"/>
    <p:sldId id="609" r:id="rId13"/>
    <p:sldId id="615" r:id="rId14"/>
    <p:sldId id="610" r:id="rId15"/>
    <p:sldId id="616" r:id="rId16"/>
    <p:sldId id="611" r:id="rId17"/>
    <p:sldId id="612" r:id="rId18"/>
    <p:sldId id="613" r:id="rId19"/>
    <p:sldId id="594" r:id="rId20"/>
    <p:sldId id="595" r:id="rId21"/>
    <p:sldId id="614" r:id="rId22"/>
    <p:sldId id="596" r:id="rId23"/>
    <p:sldId id="597" r:id="rId24"/>
    <p:sldId id="598" r:id="rId25"/>
    <p:sldId id="599" r:id="rId26"/>
    <p:sldId id="600" r:id="rId27"/>
    <p:sldId id="601" r:id="rId28"/>
  </p:sldIdLst>
  <p:sldSz cx="9144000" cy="6858000" type="screen4x3"/>
  <p:notesSz cx="9929813" cy="67976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FFCC"/>
    <a:srgbClr val="CCFFFF"/>
    <a:srgbClr val="339933"/>
    <a:srgbClr val="FF3300"/>
    <a:srgbClr val="CC6600"/>
    <a:srgbClr val="006400"/>
    <a:srgbClr val="0ABD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2" autoAdjust="0"/>
    <p:restoredTop sz="94649" autoAdjust="0"/>
  </p:normalViewPr>
  <p:slideViewPr>
    <p:cSldViewPr showGuides="1">
      <p:cViewPr varScale="1">
        <p:scale>
          <a:sx n="91" d="100"/>
          <a:sy n="91" d="100"/>
        </p:scale>
        <p:origin x="912"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3381" cy="340492"/>
          </a:xfrm>
          <a:prstGeom prst="rect">
            <a:avLst/>
          </a:prstGeom>
          <a:noFill/>
          <a:ln w="9525">
            <a:noFill/>
            <a:miter lim="800000"/>
            <a:headEnd/>
            <a:tailEnd/>
          </a:ln>
          <a:effectLst/>
        </p:spPr>
        <p:txBody>
          <a:bodyPr vert="horz" wrap="square" lIns="95564" tIns="47782" rIns="95564" bIns="47782" numCol="1" anchor="t" anchorCtr="0" compatLnSpc="1">
            <a:prstTxWarp prst="textNoShape">
              <a:avLst/>
            </a:prstTxWarp>
          </a:bodyPr>
          <a:lstStyle>
            <a:lvl1pPr defTabSz="954852">
              <a:defRPr sz="1300">
                <a:latin typeface="Times New Roman" pitchFamily="18" charset="0"/>
              </a:defRPr>
            </a:lvl1pPr>
          </a:lstStyle>
          <a:p>
            <a:pPr>
              <a:defRPr/>
            </a:pPr>
            <a:endParaRPr lang="en-US"/>
          </a:p>
        </p:txBody>
      </p:sp>
      <p:sp>
        <p:nvSpPr>
          <p:cNvPr id="50179" name="Rectangle 3"/>
          <p:cNvSpPr>
            <a:spLocks noGrp="1" noChangeArrowheads="1"/>
          </p:cNvSpPr>
          <p:nvPr>
            <p:ph type="dt" sz="quarter" idx="1"/>
          </p:nvPr>
        </p:nvSpPr>
        <p:spPr bwMode="auto">
          <a:xfrm>
            <a:off x="5626433" y="0"/>
            <a:ext cx="4303381" cy="340492"/>
          </a:xfrm>
          <a:prstGeom prst="rect">
            <a:avLst/>
          </a:prstGeom>
          <a:noFill/>
          <a:ln w="9525">
            <a:noFill/>
            <a:miter lim="800000"/>
            <a:headEnd/>
            <a:tailEnd/>
          </a:ln>
          <a:effectLst/>
        </p:spPr>
        <p:txBody>
          <a:bodyPr vert="horz" wrap="square" lIns="95564" tIns="47782" rIns="95564" bIns="47782" numCol="1" anchor="t" anchorCtr="0" compatLnSpc="1">
            <a:prstTxWarp prst="textNoShape">
              <a:avLst/>
            </a:prstTxWarp>
          </a:bodyPr>
          <a:lstStyle>
            <a:lvl1pPr algn="r" defTabSz="954852">
              <a:defRPr sz="1300">
                <a:latin typeface="Times New Roman" pitchFamily="18" charset="0"/>
              </a:defRPr>
            </a:lvl1pPr>
          </a:lstStyle>
          <a:p>
            <a:pPr>
              <a:defRPr/>
            </a:pPr>
            <a:endParaRPr lang="en-US"/>
          </a:p>
        </p:txBody>
      </p:sp>
      <p:sp>
        <p:nvSpPr>
          <p:cNvPr id="50180" name="Rectangle 4"/>
          <p:cNvSpPr>
            <a:spLocks noGrp="1" noChangeArrowheads="1"/>
          </p:cNvSpPr>
          <p:nvPr>
            <p:ph type="ftr" sz="quarter" idx="2"/>
          </p:nvPr>
        </p:nvSpPr>
        <p:spPr bwMode="auto">
          <a:xfrm>
            <a:off x="0" y="6457183"/>
            <a:ext cx="4303381" cy="340492"/>
          </a:xfrm>
          <a:prstGeom prst="rect">
            <a:avLst/>
          </a:prstGeom>
          <a:noFill/>
          <a:ln w="9525">
            <a:noFill/>
            <a:miter lim="800000"/>
            <a:headEnd/>
            <a:tailEnd/>
          </a:ln>
          <a:effectLst/>
        </p:spPr>
        <p:txBody>
          <a:bodyPr vert="horz" wrap="square" lIns="95564" tIns="47782" rIns="95564" bIns="47782" numCol="1" anchor="b" anchorCtr="0" compatLnSpc="1">
            <a:prstTxWarp prst="textNoShape">
              <a:avLst/>
            </a:prstTxWarp>
          </a:bodyPr>
          <a:lstStyle>
            <a:lvl1pPr defTabSz="954852">
              <a:defRPr sz="1300">
                <a:latin typeface="Times New Roman" pitchFamily="18" charset="0"/>
              </a:defRPr>
            </a:lvl1pPr>
          </a:lstStyle>
          <a:p>
            <a:pPr>
              <a:defRPr/>
            </a:pPr>
            <a:endParaRPr lang="en-US"/>
          </a:p>
        </p:txBody>
      </p:sp>
      <p:sp>
        <p:nvSpPr>
          <p:cNvPr id="50181" name="Rectangle 5"/>
          <p:cNvSpPr>
            <a:spLocks noGrp="1" noChangeArrowheads="1"/>
          </p:cNvSpPr>
          <p:nvPr>
            <p:ph type="sldNum" sz="quarter" idx="3"/>
          </p:nvPr>
        </p:nvSpPr>
        <p:spPr bwMode="auto">
          <a:xfrm>
            <a:off x="5626433" y="6457183"/>
            <a:ext cx="4303381" cy="340492"/>
          </a:xfrm>
          <a:prstGeom prst="rect">
            <a:avLst/>
          </a:prstGeom>
          <a:noFill/>
          <a:ln w="9525">
            <a:noFill/>
            <a:miter lim="800000"/>
            <a:headEnd/>
            <a:tailEnd/>
          </a:ln>
          <a:effectLst/>
        </p:spPr>
        <p:txBody>
          <a:bodyPr vert="horz" wrap="square" lIns="95564" tIns="47782" rIns="95564" bIns="47782" numCol="1" anchor="b" anchorCtr="0" compatLnSpc="1">
            <a:prstTxWarp prst="textNoShape">
              <a:avLst/>
            </a:prstTxWarp>
          </a:bodyPr>
          <a:lstStyle>
            <a:lvl1pPr algn="r" defTabSz="954852">
              <a:defRPr sz="1300">
                <a:latin typeface="Times New Roman" pitchFamily="18" charset="0"/>
              </a:defRPr>
            </a:lvl1pPr>
          </a:lstStyle>
          <a:p>
            <a:pPr>
              <a:defRPr/>
            </a:pPr>
            <a:fld id="{5CE09BC5-194A-45C6-9A8D-FD71B8DDAD84}" type="slidenum">
              <a:rPr lang="en-US"/>
              <a:pPr>
                <a:defRPr/>
              </a:pPr>
              <a:t>‹#›</a:t>
            </a:fld>
            <a:endParaRPr lang="en-US"/>
          </a:p>
        </p:txBody>
      </p:sp>
    </p:spTree>
    <p:extLst>
      <p:ext uri="{BB962C8B-B14F-4D97-AF65-F5344CB8AC3E}">
        <p14:creationId xmlns:p14="http://schemas.microsoft.com/office/powerpoint/2010/main" val="4077522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81" cy="340492"/>
          </a:xfrm>
          <a:prstGeom prst="rect">
            <a:avLst/>
          </a:prstGeom>
        </p:spPr>
        <p:txBody>
          <a:bodyPr vert="horz" lIns="93855" tIns="46929" rIns="93855" bIns="46929" rtlCol="0"/>
          <a:lstStyle>
            <a:lvl1pPr algn="l">
              <a:defRPr sz="1300">
                <a:latin typeface="Arial" charset="0"/>
              </a:defRPr>
            </a:lvl1pPr>
          </a:lstStyle>
          <a:p>
            <a:pPr>
              <a:defRPr/>
            </a:pPr>
            <a:endParaRPr lang="sr-Latn-CS"/>
          </a:p>
        </p:txBody>
      </p:sp>
      <p:sp>
        <p:nvSpPr>
          <p:cNvPr id="3" name="Date Placeholder 2"/>
          <p:cNvSpPr>
            <a:spLocks noGrp="1"/>
          </p:cNvSpPr>
          <p:nvPr>
            <p:ph type="dt" idx="1"/>
          </p:nvPr>
        </p:nvSpPr>
        <p:spPr>
          <a:xfrm>
            <a:off x="5624892" y="0"/>
            <a:ext cx="4303381" cy="340492"/>
          </a:xfrm>
          <a:prstGeom prst="rect">
            <a:avLst/>
          </a:prstGeom>
        </p:spPr>
        <p:txBody>
          <a:bodyPr vert="horz" lIns="93855" tIns="46929" rIns="93855" bIns="46929" rtlCol="0"/>
          <a:lstStyle>
            <a:lvl1pPr algn="r">
              <a:defRPr sz="1300">
                <a:latin typeface="Arial" charset="0"/>
              </a:defRPr>
            </a:lvl1pPr>
          </a:lstStyle>
          <a:p>
            <a:pPr>
              <a:defRPr/>
            </a:pPr>
            <a:fld id="{796B92EA-B2FF-4685-BD97-E75FA1EB01F8}" type="datetimeFigureOut">
              <a:rPr lang="sr-Latn-CS"/>
              <a:pPr>
                <a:defRPr/>
              </a:pPr>
              <a:t>24.4.2021.</a:t>
            </a:fld>
            <a:endParaRPr lang="sr-Latn-CS"/>
          </a:p>
        </p:txBody>
      </p:sp>
      <p:sp>
        <p:nvSpPr>
          <p:cNvPr id="4" name="Slide Image Placeholder 3"/>
          <p:cNvSpPr>
            <a:spLocks noGrp="1" noRot="1" noChangeAspect="1"/>
          </p:cNvSpPr>
          <p:nvPr>
            <p:ph type="sldImg" idx="2"/>
          </p:nvPr>
        </p:nvSpPr>
        <p:spPr>
          <a:xfrm>
            <a:off x="3265488" y="511175"/>
            <a:ext cx="3398837" cy="2547938"/>
          </a:xfrm>
          <a:prstGeom prst="rect">
            <a:avLst/>
          </a:prstGeom>
          <a:noFill/>
          <a:ln w="12700">
            <a:solidFill>
              <a:prstClr val="black"/>
            </a:solidFill>
          </a:ln>
        </p:spPr>
        <p:txBody>
          <a:bodyPr vert="horz" lIns="93855" tIns="46929" rIns="93855" bIns="46929" rtlCol="0" anchor="ctr"/>
          <a:lstStyle/>
          <a:p>
            <a:pPr lvl="0"/>
            <a:endParaRPr lang="sr-Latn-CS" noProof="0" smtClean="0"/>
          </a:p>
        </p:txBody>
      </p:sp>
      <p:sp>
        <p:nvSpPr>
          <p:cNvPr id="5" name="Notes Placeholder 4"/>
          <p:cNvSpPr>
            <a:spLocks noGrp="1"/>
          </p:cNvSpPr>
          <p:nvPr>
            <p:ph type="body" sz="quarter" idx="3"/>
          </p:nvPr>
        </p:nvSpPr>
        <p:spPr>
          <a:xfrm>
            <a:off x="991903" y="3230112"/>
            <a:ext cx="7946007" cy="3056825"/>
          </a:xfrm>
          <a:prstGeom prst="rect">
            <a:avLst/>
          </a:prstGeom>
        </p:spPr>
        <p:txBody>
          <a:bodyPr vert="horz" lIns="93855" tIns="46929" rIns="93855" bIns="4692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6455664"/>
            <a:ext cx="4303381" cy="340492"/>
          </a:xfrm>
          <a:prstGeom prst="rect">
            <a:avLst/>
          </a:prstGeom>
        </p:spPr>
        <p:txBody>
          <a:bodyPr vert="horz" lIns="93855" tIns="46929" rIns="93855" bIns="46929" rtlCol="0" anchor="b"/>
          <a:lstStyle>
            <a:lvl1pPr algn="l">
              <a:defRPr sz="1300">
                <a:latin typeface="Arial" charset="0"/>
              </a:defRPr>
            </a:lvl1pPr>
          </a:lstStyle>
          <a:p>
            <a:pPr>
              <a:defRPr/>
            </a:pPr>
            <a:endParaRPr lang="sr-Latn-CS"/>
          </a:p>
        </p:txBody>
      </p:sp>
      <p:sp>
        <p:nvSpPr>
          <p:cNvPr id="7" name="Slide Number Placeholder 6"/>
          <p:cNvSpPr>
            <a:spLocks noGrp="1"/>
          </p:cNvSpPr>
          <p:nvPr>
            <p:ph type="sldNum" sz="quarter" idx="5"/>
          </p:nvPr>
        </p:nvSpPr>
        <p:spPr>
          <a:xfrm>
            <a:off x="5624892" y="6455664"/>
            <a:ext cx="4303381" cy="340492"/>
          </a:xfrm>
          <a:prstGeom prst="rect">
            <a:avLst/>
          </a:prstGeom>
        </p:spPr>
        <p:txBody>
          <a:bodyPr vert="horz" lIns="93855" tIns="46929" rIns="93855" bIns="46929" rtlCol="0" anchor="b"/>
          <a:lstStyle>
            <a:lvl1pPr algn="r">
              <a:defRPr sz="1300">
                <a:latin typeface="Arial" charset="0"/>
              </a:defRPr>
            </a:lvl1pPr>
          </a:lstStyle>
          <a:p>
            <a:pPr>
              <a:defRPr/>
            </a:pPr>
            <a:fld id="{0E4AB9B7-B215-4F58-A2D9-FD67CBD91459}" type="slidenum">
              <a:rPr lang="sr-Latn-CS"/>
              <a:pPr>
                <a:defRPr/>
              </a:pPr>
              <a:t>‹#›</a:t>
            </a:fld>
            <a:endParaRPr lang="sr-Latn-CS"/>
          </a:p>
        </p:txBody>
      </p:sp>
    </p:spTree>
    <p:extLst>
      <p:ext uri="{BB962C8B-B14F-4D97-AF65-F5344CB8AC3E}">
        <p14:creationId xmlns:p14="http://schemas.microsoft.com/office/powerpoint/2010/main" val="682242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3C010712-C12D-45DD-87E4-29C9402DDCBB}" type="slidenum">
              <a:rPr lang="sr-Latn-CS" smtClean="0"/>
              <a:pPr eaLnBrk="1" hangingPunct="1"/>
              <a:t>2</a:t>
            </a:fld>
            <a:endParaRPr lang="sr-Latn-CS" smtClean="0"/>
          </a:p>
        </p:txBody>
      </p:sp>
    </p:spTree>
    <p:extLst>
      <p:ext uri="{BB962C8B-B14F-4D97-AF65-F5344CB8AC3E}">
        <p14:creationId xmlns:p14="http://schemas.microsoft.com/office/powerpoint/2010/main" val="402158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11</a:t>
            </a:fld>
            <a:endParaRPr lang="sr-Latn-CS" smtClean="0"/>
          </a:p>
        </p:txBody>
      </p:sp>
    </p:spTree>
    <p:extLst>
      <p:ext uri="{BB962C8B-B14F-4D97-AF65-F5344CB8AC3E}">
        <p14:creationId xmlns:p14="http://schemas.microsoft.com/office/powerpoint/2010/main" val="2749090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12</a:t>
            </a:fld>
            <a:endParaRPr lang="sr-Latn-CS" smtClean="0"/>
          </a:p>
        </p:txBody>
      </p:sp>
    </p:spTree>
    <p:extLst>
      <p:ext uri="{BB962C8B-B14F-4D97-AF65-F5344CB8AC3E}">
        <p14:creationId xmlns:p14="http://schemas.microsoft.com/office/powerpoint/2010/main" val="271299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13</a:t>
            </a:fld>
            <a:endParaRPr lang="sr-Latn-CS" smtClean="0"/>
          </a:p>
        </p:txBody>
      </p:sp>
    </p:spTree>
    <p:extLst>
      <p:ext uri="{BB962C8B-B14F-4D97-AF65-F5344CB8AC3E}">
        <p14:creationId xmlns:p14="http://schemas.microsoft.com/office/powerpoint/2010/main" val="1869398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14</a:t>
            </a:fld>
            <a:endParaRPr lang="sr-Latn-CS" smtClean="0"/>
          </a:p>
        </p:txBody>
      </p:sp>
    </p:spTree>
    <p:extLst>
      <p:ext uri="{BB962C8B-B14F-4D97-AF65-F5344CB8AC3E}">
        <p14:creationId xmlns:p14="http://schemas.microsoft.com/office/powerpoint/2010/main" val="25083118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15</a:t>
            </a:fld>
            <a:endParaRPr lang="sr-Latn-CS" smtClean="0"/>
          </a:p>
        </p:txBody>
      </p:sp>
    </p:spTree>
    <p:extLst>
      <p:ext uri="{BB962C8B-B14F-4D97-AF65-F5344CB8AC3E}">
        <p14:creationId xmlns:p14="http://schemas.microsoft.com/office/powerpoint/2010/main" val="29075811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16</a:t>
            </a:fld>
            <a:endParaRPr lang="sr-Latn-CS" smtClean="0"/>
          </a:p>
        </p:txBody>
      </p:sp>
    </p:spTree>
    <p:extLst>
      <p:ext uri="{BB962C8B-B14F-4D97-AF65-F5344CB8AC3E}">
        <p14:creationId xmlns:p14="http://schemas.microsoft.com/office/powerpoint/2010/main" val="13940791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17</a:t>
            </a:fld>
            <a:endParaRPr lang="sr-Latn-CS" smtClean="0"/>
          </a:p>
        </p:txBody>
      </p:sp>
    </p:spTree>
    <p:extLst>
      <p:ext uri="{BB962C8B-B14F-4D97-AF65-F5344CB8AC3E}">
        <p14:creationId xmlns:p14="http://schemas.microsoft.com/office/powerpoint/2010/main" val="20311511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58D9E642-66B1-4C8D-8656-98F80B0BA169}" type="slidenum">
              <a:rPr lang="sr-Latn-CS" smtClean="0"/>
              <a:pPr eaLnBrk="1" hangingPunct="1"/>
              <a:t>18</a:t>
            </a:fld>
            <a:endParaRPr lang="sr-Latn-CS" smtClean="0"/>
          </a:p>
        </p:txBody>
      </p:sp>
    </p:spTree>
    <p:extLst>
      <p:ext uri="{BB962C8B-B14F-4D97-AF65-F5344CB8AC3E}">
        <p14:creationId xmlns:p14="http://schemas.microsoft.com/office/powerpoint/2010/main" val="3390898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46854C47-DDCA-434B-8C35-D7DA147BE278}" type="slidenum">
              <a:rPr lang="sr-Latn-CS" smtClean="0"/>
              <a:pPr eaLnBrk="1" hangingPunct="1"/>
              <a:t>19</a:t>
            </a:fld>
            <a:endParaRPr lang="sr-Latn-CS" smtClean="0"/>
          </a:p>
        </p:txBody>
      </p:sp>
    </p:spTree>
    <p:extLst>
      <p:ext uri="{BB962C8B-B14F-4D97-AF65-F5344CB8AC3E}">
        <p14:creationId xmlns:p14="http://schemas.microsoft.com/office/powerpoint/2010/main" val="27120393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20</a:t>
            </a:fld>
            <a:endParaRPr lang="sr-Latn-CS" smtClean="0"/>
          </a:p>
        </p:txBody>
      </p:sp>
    </p:spTree>
    <p:extLst>
      <p:ext uri="{BB962C8B-B14F-4D97-AF65-F5344CB8AC3E}">
        <p14:creationId xmlns:p14="http://schemas.microsoft.com/office/powerpoint/2010/main" val="1760734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E218AE08-5B18-4BF2-8D9B-0C5F17D2CB3A}" type="slidenum">
              <a:rPr lang="sr-Latn-CS" smtClean="0"/>
              <a:pPr eaLnBrk="1" hangingPunct="1"/>
              <a:t>3</a:t>
            </a:fld>
            <a:endParaRPr lang="sr-Latn-CS" smtClean="0"/>
          </a:p>
        </p:txBody>
      </p:sp>
    </p:spTree>
    <p:extLst>
      <p:ext uri="{BB962C8B-B14F-4D97-AF65-F5344CB8AC3E}">
        <p14:creationId xmlns:p14="http://schemas.microsoft.com/office/powerpoint/2010/main" val="18418546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84F982F7-C359-4D10-A324-DD5401294994}" type="slidenum">
              <a:rPr lang="sr-Latn-CS" smtClean="0"/>
              <a:pPr eaLnBrk="1" hangingPunct="1"/>
              <a:t>21</a:t>
            </a:fld>
            <a:endParaRPr lang="sr-Latn-CS" smtClean="0"/>
          </a:p>
        </p:txBody>
      </p:sp>
    </p:spTree>
    <p:extLst>
      <p:ext uri="{BB962C8B-B14F-4D97-AF65-F5344CB8AC3E}">
        <p14:creationId xmlns:p14="http://schemas.microsoft.com/office/powerpoint/2010/main" val="401149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33CBF174-B4A4-4997-A246-CB4BBACCBE84}" type="slidenum">
              <a:rPr lang="sr-Latn-CS" smtClean="0"/>
              <a:pPr eaLnBrk="1" hangingPunct="1"/>
              <a:t>22</a:t>
            </a:fld>
            <a:endParaRPr lang="sr-Latn-CS" smtClean="0"/>
          </a:p>
        </p:txBody>
      </p:sp>
    </p:spTree>
    <p:extLst>
      <p:ext uri="{BB962C8B-B14F-4D97-AF65-F5344CB8AC3E}">
        <p14:creationId xmlns:p14="http://schemas.microsoft.com/office/powerpoint/2010/main" val="39740454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84819E78-897F-4247-B0B2-15A2A82EBC25}" type="slidenum">
              <a:rPr lang="sr-Latn-CS" smtClean="0"/>
              <a:pPr eaLnBrk="1" hangingPunct="1"/>
              <a:t>23</a:t>
            </a:fld>
            <a:endParaRPr lang="sr-Latn-CS" smtClean="0"/>
          </a:p>
        </p:txBody>
      </p:sp>
    </p:spTree>
    <p:extLst>
      <p:ext uri="{BB962C8B-B14F-4D97-AF65-F5344CB8AC3E}">
        <p14:creationId xmlns:p14="http://schemas.microsoft.com/office/powerpoint/2010/main" val="17210714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7DB0A13F-5F87-46A6-B3D7-0F20AF10D825}" type="slidenum">
              <a:rPr lang="sr-Latn-CS" smtClean="0"/>
              <a:pPr eaLnBrk="1" hangingPunct="1"/>
              <a:t>24</a:t>
            </a:fld>
            <a:endParaRPr lang="sr-Latn-CS" smtClean="0"/>
          </a:p>
        </p:txBody>
      </p:sp>
    </p:spTree>
    <p:extLst>
      <p:ext uri="{BB962C8B-B14F-4D97-AF65-F5344CB8AC3E}">
        <p14:creationId xmlns:p14="http://schemas.microsoft.com/office/powerpoint/2010/main" val="6688547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B58F4FFA-2B75-441B-8C7B-5C73E19CF88D}" type="slidenum">
              <a:rPr lang="sr-Latn-CS" smtClean="0"/>
              <a:pPr eaLnBrk="1" hangingPunct="1"/>
              <a:t>25</a:t>
            </a:fld>
            <a:endParaRPr lang="sr-Latn-CS" smtClean="0"/>
          </a:p>
        </p:txBody>
      </p:sp>
    </p:spTree>
    <p:extLst>
      <p:ext uri="{BB962C8B-B14F-4D97-AF65-F5344CB8AC3E}">
        <p14:creationId xmlns:p14="http://schemas.microsoft.com/office/powerpoint/2010/main" val="15530792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110E1E42-AB1A-4BFF-9632-56922E4DFBA3}" type="slidenum">
              <a:rPr lang="sr-Latn-CS" smtClean="0"/>
              <a:pPr eaLnBrk="1" hangingPunct="1"/>
              <a:t>26</a:t>
            </a:fld>
            <a:endParaRPr lang="sr-Latn-CS" smtClean="0"/>
          </a:p>
        </p:txBody>
      </p:sp>
    </p:spTree>
    <p:extLst>
      <p:ext uri="{BB962C8B-B14F-4D97-AF65-F5344CB8AC3E}">
        <p14:creationId xmlns:p14="http://schemas.microsoft.com/office/powerpoint/2010/main" val="23381561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33E72620-6261-46BC-A613-687BC2370C77}" type="slidenum">
              <a:rPr lang="sr-Latn-CS" smtClean="0"/>
              <a:pPr eaLnBrk="1" hangingPunct="1"/>
              <a:t>27</a:t>
            </a:fld>
            <a:endParaRPr lang="sr-Latn-CS" smtClean="0"/>
          </a:p>
        </p:txBody>
      </p:sp>
    </p:spTree>
    <p:extLst>
      <p:ext uri="{BB962C8B-B14F-4D97-AF65-F5344CB8AC3E}">
        <p14:creationId xmlns:p14="http://schemas.microsoft.com/office/powerpoint/2010/main" val="2658189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ABCEAFB8-EEDE-4DF3-B0EB-1CF3B2542636}" type="slidenum">
              <a:rPr lang="sr-Latn-CS" smtClean="0"/>
              <a:pPr eaLnBrk="1" hangingPunct="1"/>
              <a:t>4</a:t>
            </a:fld>
            <a:endParaRPr lang="sr-Latn-CS" smtClean="0"/>
          </a:p>
        </p:txBody>
      </p:sp>
    </p:spTree>
    <p:extLst>
      <p:ext uri="{BB962C8B-B14F-4D97-AF65-F5344CB8AC3E}">
        <p14:creationId xmlns:p14="http://schemas.microsoft.com/office/powerpoint/2010/main" val="976745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2DB288D9-A789-4550-8E48-386C9D189533}" type="slidenum">
              <a:rPr lang="sr-Latn-CS" smtClean="0"/>
              <a:pPr eaLnBrk="1" hangingPunct="1"/>
              <a:t>5</a:t>
            </a:fld>
            <a:endParaRPr lang="sr-Latn-CS" smtClean="0"/>
          </a:p>
        </p:txBody>
      </p:sp>
    </p:spTree>
    <p:extLst>
      <p:ext uri="{BB962C8B-B14F-4D97-AF65-F5344CB8AC3E}">
        <p14:creationId xmlns:p14="http://schemas.microsoft.com/office/powerpoint/2010/main" val="1181746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2DB288D9-A789-4550-8E48-386C9D189533}" type="slidenum">
              <a:rPr lang="sr-Latn-CS" smtClean="0"/>
              <a:pPr eaLnBrk="1" hangingPunct="1"/>
              <a:t>6</a:t>
            </a:fld>
            <a:endParaRPr lang="sr-Latn-CS" smtClean="0"/>
          </a:p>
        </p:txBody>
      </p:sp>
    </p:spTree>
    <p:extLst>
      <p:ext uri="{BB962C8B-B14F-4D97-AF65-F5344CB8AC3E}">
        <p14:creationId xmlns:p14="http://schemas.microsoft.com/office/powerpoint/2010/main" val="3400046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2DB288D9-A789-4550-8E48-386C9D189533}" type="slidenum">
              <a:rPr lang="sr-Latn-CS" smtClean="0"/>
              <a:pPr eaLnBrk="1" hangingPunct="1"/>
              <a:t>7</a:t>
            </a:fld>
            <a:endParaRPr lang="sr-Latn-CS" smtClean="0"/>
          </a:p>
        </p:txBody>
      </p:sp>
    </p:spTree>
    <p:extLst>
      <p:ext uri="{BB962C8B-B14F-4D97-AF65-F5344CB8AC3E}">
        <p14:creationId xmlns:p14="http://schemas.microsoft.com/office/powerpoint/2010/main" val="2013592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2DB288D9-A789-4550-8E48-386C9D189533}" type="slidenum">
              <a:rPr lang="sr-Latn-CS" smtClean="0"/>
              <a:pPr eaLnBrk="1" hangingPunct="1"/>
              <a:t>8</a:t>
            </a:fld>
            <a:endParaRPr lang="sr-Latn-CS" smtClean="0"/>
          </a:p>
        </p:txBody>
      </p:sp>
    </p:spTree>
    <p:extLst>
      <p:ext uri="{BB962C8B-B14F-4D97-AF65-F5344CB8AC3E}">
        <p14:creationId xmlns:p14="http://schemas.microsoft.com/office/powerpoint/2010/main" val="3215941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A3BC8483-A38F-479F-B0A0-CDD8FF3DE04A}" type="slidenum">
              <a:rPr lang="sr-Latn-CS" smtClean="0"/>
              <a:pPr eaLnBrk="1" hangingPunct="1"/>
              <a:t>9</a:t>
            </a:fld>
            <a:endParaRPr lang="sr-Latn-CS" smtClean="0"/>
          </a:p>
        </p:txBody>
      </p:sp>
    </p:spTree>
    <p:extLst>
      <p:ext uri="{BB962C8B-B14F-4D97-AF65-F5344CB8AC3E}">
        <p14:creationId xmlns:p14="http://schemas.microsoft.com/office/powerpoint/2010/main" val="4053845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16947" indent="-275749" eaLnBrk="0" hangingPunct="0">
              <a:defRPr>
                <a:solidFill>
                  <a:schemeClr val="tx1"/>
                </a:solidFill>
                <a:latin typeface="Arial" charset="0"/>
              </a:defRPr>
            </a:lvl2pPr>
            <a:lvl3pPr marL="1102995" indent="-220599" eaLnBrk="0" hangingPunct="0">
              <a:defRPr>
                <a:solidFill>
                  <a:schemeClr val="tx1"/>
                </a:solidFill>
                <a:latin typeface="Arial" charset="0"/>
              </a:defRPr>
            </a:lvl3pPr>
            <a:lvl4pPr marL="1544193" indent="-220599" eaLnBrk="0" hangingPunct="0">
              <a:defRPr>
                <a:solidFill>
                  <a:schemeClr val="tx1"/>
                </a:solidFill>
                <a:latin typeface="Arial" charset="0"/>
              </a:defRPr>
            </a:lvl4pPr>
            <a:lvl5pPr marL="1985391" indent="-220599" eaLnBrk="0" hangingPunct="0">
              <a:defRPr>
                <a:solidFill>
                  <a:schemeClr val="tx1"/>
                </a:solidFill>
                <a:latin typeface="Arial" charset="0"/>
              </a:defRPr>
            </a:lvl5pPr>
            <a:lvl6pPr marL="2426589" indent="-220599" eaLnBrk="0" fontAlgn="base" hangingPunct="0">
              <a:spcBef>
                <a:spcPct val="0"/>
              </a:spcBef>
              <a:spcAft>
                <a:spcPct val="0"/>
              </a:spcAft>
              <a:defRPr>
                <a:solidFill>
                  <a:schemeClr val="tx1"/>
                </a:solidFill>
                <a:latin typeface="Arial" charset="0"/>
              </a:defRPr>
            </a:lvl6pPr>
            <a:lvl7pPr marL="2867787" indent="-220599" eaLnBrk="0" fontAlgn="base" hangingPunct="0">
              <a:spcBef>
                <a:spcPct val="0"/>
              </a:spcBef>
              <a:spcAft>
                <a:spcPct val="0"/>
              </a:spcAft>
              <a:defRPr>
                <a:solidFill>
                  <a:schemeClr val="tx1"/>
                </a:solidFill>
                <a:latin typeface="Arial" charset="0"/>
              </a:defRPr>
            </a:lvl7pPr>
            <a:lvl8pPr marL="3308985" indent="-220599" eaLnBrk="0" fontAlgn="base" hangingPunct="0">
              <a:spcBef>
                <a:spcPct val="0"/>
              </a:spcBef>
              <a:spcAft>
                <a:spcPct val="0"/>
              </a:spcAft>
              <a:defRPr>
                <a:solidFill>
                  <a:schemeClr val="tx1"/>
                </a:solidFill>
                <a:latin typeface="Arial" charset="0"/>
              </a:defRPr>
            </a:lvl8pPr>
            <a:lvl9pPr marL="3750183" indent="-220599" eaLnBrk="0" fontAlgn="base" hangingPunct="0">
              <a:spcBef>
                <a:spcPct val="0"/>
              </a:spcBef>
              <a:spcAft>
                <a:spcPct val="0"/>
              </a:spcAft>
              <a:defRPr>
                <a:solidFill>
                  <a:schemeClr val="tx1"/>
                </a:solidFill>
                <a:latin typeface="Arial" charset="0"/>
              </a:defRPr>
            </a:lvl9pPr>
          </a:lstStyle>
          <a:p>
            <a:pPr eaLnBrk="1" hangingPunct="1"/>
            <a:fld id="{FF28E41D-9D78-4B54-942D-B2BF762FE789}" type="slidenum">
              <a:rPr lang="sr-Latn-CS" smtClean="0"/>
              <a:pPr eaLnBrk="1" hangingPunct="1"/>
              <a:t>10</a:t>
            </a:fld>
            <a:endParaRPr lang="sr-Latn-CS" smtClean="0"/>
          </a:p>
        </p:txBody>
      </p:sp>
    </p:spTree>
    <p:extLst>
      <p:ext uri="{BB962C8B-B14F-4D97-AF65-F5344CB8AC3E}">
        <p14:creationId xmlns:p14="http://schemas.microsoft.com/office/powerpoint/2010/main" val="407904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GB"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sz="2400">
                  <a:latin typeface="Times New Roman" pitchFamily="18" charset="0"/>
                </a:endParaRPr>
              </a:p>
            </p:txBody>
          </p:sp>
        </p:grpSp>
      </p:grpSp>
      <p:sp>
        <p:nvSpPr>
          <p:cNvPr id="20789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n-GB"/>
              <a:t>Click to edit Master title style</a:t>
            </a:r>
          </a:p>
        </p:txBody>
      </p:sp>
      <p:sp>
        <p:nvSpPr>
          <p:cNvPr id="20789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n-GB"/>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n-GB"/>
          </a:p>
        </p:txBody>
      </p:sp>
      <p:sp>
        <p:nvSpPr>
          <p:cNvPr id="19" name="Rectangle 17"/>
          <p:cNvSpPr>
            <a:spLocks noGrp="1" noChangeArrowheads="1"/>
          </p:cNvSpPr>
          <p:nvPr>
            <p:ph type="ftr" sz="quarter" idx="11"/>
          </p:nvPr>
        </p:nvSpPr>
        <p:spPr/>
        <p:txBody>
          <a:bodyPr/>
          <a:lstStyle>
            <a:lvl1pPr>
              <a:defRPr/>
            </a:lvl1pPr>
          </a:lstStyle>
          <a:p>
            <a:pPr>
              <a:defRPr/>
            </a:pPr>
            <a:endParaRPr lang="en-GB"/>
          </a:p>
        </p:txBody>
      </p:sp>
      <p:sp>
        <p:nvSpPr>
          <p:cNvPr id="20" name="Rectangle 18"/>
          <p:cNvSpPr>
            <a:spLocks noGrp="1" noChangeArrowheads="1"/>
          </p:cNvSpPr>
          <p:nvPr>
            <p:ph type="sldNum" sz="quarter" idx="12"/>
          </p:nvPr>
        </p:nvSpPr>
        <p:spPr/>
        <p:txBody>
          <a:bodyPr/>
          <a:lstStyle>
            <a:lvl1pPr>
              <a:defRPr/>
            </a:lvl1pPr>
          </a:lstStyle>
          <a:p>
            <a:pPr>
              <a:defRPr/>
            </a:pPr>
            <a:fld id="{C7B9C814-1931-475C-A07F-EAAF5C276645}" type="slidenum">
              <a:rPr lang="en-GB"/>
              <a:pPr>
                <a:defRPr/>
              </a:pPr>
              <a:t>‹#›</a:t>
            </a:fld>
            <a:endParaRPr lang="en-GB"/>
          </a:p>
        </p:txBody>
      </p:sp>
    </p:spTree>
    <p:extLst>
      <p:ext uri="{BB962C8B-B14F-4D97-AF65-F5344CB8AC3E}">
        <p14:creationId xmlns:p14="http://schemas.microsoft.com/office/powerpoint/2010/main" val="740023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DB10E803-4191-4080-93CA-9B4A914C7CFF}"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23747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sr-Latn-C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B873E3FF-A56D-4D12-AC3C-CBDE51B3E6FD}"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640409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E97266B-417F-485E-88CA-742FC856C58E}"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44095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pPr>
              <a:defRPr/>
            </a:pPr>
            <a:fld id="{304BC9BF-B11F-4FD6-8F6C-C8804779DED2}" type="slidenum">
              <a:rPr lang="en-GB"/>
              <a:pPr>
                <a:defRPr/>
              </a:pPr>
              <a:t>‹#›</a:t>
            </a:fld>
            <a:endParaRPr lang="en-GB"/>
          </a:p>
        </p:txBody>
      </p:sp>
      <p:sp>
        <p:nvSpPr>
          <p:cNvPr id="6"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3731723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FCE053A6-3B97-4C35-907A-B0592D46E359}"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806224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pPr>
              <a:defRPr/>
            </a:pPr>
            <a:fld id="{EE6FFD10-7F04-4F9A-8232-2878E51565B2}" type="slidenum">
              <a:rPr lang="en-GB"/>
              <a:pPr>
                <a:defRPr/>
              </a:pPr>
              <a:t>‹#›</a:t>
            </a:fld>
            <a:endParaRPr lang="en-GB"/>
          </a:p>
        </p:txBody>
      </p:sp>
      <p:sp>
        <p:nvSpPr>
          <p:cNvPr id="9"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982926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CS"/>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pPr>
              <a:defRPr/>
            </a:pPr>
            <a:fld id="{4F1AC529-6F88-4E95-81FB-5E08956EFC5F}" type="slidenum">
              <a:rPr lang="en-GB"/>
              <a:pPr>
                <a:defRPr/>
              </a:pPr>
              <a:t>‹#›</a:t>
            </a:fld>
            <a:endParaRPr lang="en-GB"/>
          </a:p>
        </p:txBody>
      </p:sp>
      <p:sp>
        <p:nvSpPr>
          <p:cNvPr id="5"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743822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pPr>
              <a:defRPr/>
            </a:pPr>
            <a:fld id="{D7CC00EA-4976-4BAF-A958-87696BBD8C54}" type="slidenum">
              <a:rPr lang="en-GB"/>
              <a:pPr>
                <a:defRPr/>
              </a:pPr>
              <a:t>‹#›</a:t>
            </a:fld>
            <a:endParaRPr lang="en-GB"/>
          </a:p>
        </p:txBody>
      </p:sp>
      <p:sp>
        <p:nvSpPr>
          <p:cNvPr id="4"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231333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715AF53C-3C39-4EDC-B414-42398D6999EF}"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1122636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pPr>
              <a:defRPr/>
            </a:pPr>
            <a:fld id="{AFA6823D-E24F-4DA7-ACA0-3B7C3B654B3D}" type="slidenum">
              <a:rPr lang="en-GB"/>
              <a:pPr>
                <a:defRPr/>
              </a:pPr>
              <a:t>‹#›</a:t>
            </a:fld>
            <a:endParaRPr lang="en-GB"/>
          </a:p>
        </p:txBody>
      </p:sp>
      <p:sp>
        <p:nvSpPr>
          <p:cNvPr id="7" name="Rectangle 16"/>
          <p:cNvSpPr>
            <a:spLocks noGrp="1" noChangeArrowheads="1"/>
          </p:cNvSpPr>
          <p:nvPr>
            <p:ph type="dt" sz="half" idx="12"/>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706110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pPr>
              <a:defRPr/>
            </a:pPr>
            <a:endParaRPr lang="en-GB"/>
          </a:p>
        </p:txBody>
      </p:sp>
      <p:sp>
        <p:nvSpPr>
          <p:cNvPr id="20685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1BCD7F6E-4831-4824-9CC2-F3C49B2151B1}" type="slidenum">
              <a:rPr lang="en-GB"/>
              <a:pPr>
                <a:defRPr/>
              </a:pPr>
              <a:t>‹#›</a:t>
            </a:fld>
            <a:endParaRPr lang="en-GB"/>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xtLst/>
          </p:spPr>
          <p:txBody>
            <a:bodyPr wrap="none" anchor="ctr">
              <a:scene3d>
                <a:camera prst="orthographicFront"/>
                <a:lightRig rig="threePt" dir="t"/>
              </a:scene3d>
              <a:sp3d extrusionH="57150">
                <a:bevelT w="38100" h="38100" prst="angle"/>
              </a:sp3d>
            </a:bodyPr>
            <a:lstStyle/>
            <a:p>
              <a:pPr algn="ctr">
                <a:defRPr/>
              </a:pPr>
              <a:endParaRPr lang="en-GB" sz="2400">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p:spPr>
          <p:txBody>
            <a:bodyPr>
              <a:scene3d>
                <a:camera prst="orthographicFront"/>
                <a:lightRig rig="threePt" dir="t"/>
              </a:scene3d>
              <a:sp3d extrusionH="57150">
                <a:bevelT w="38100" h="38100" prst="angle"/>
              </a:sp3d>
            </a:bodyPr>
            <a:lstStyle/>
            <a:p>
              <a:pPr>
                <a:defRPr/>
              </a:pPr>
              <a:endParaRPr lang="en-GB">
                <a:solidFill>
                  <a:schemeClr val="hlink"/>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p:spPr>
          <p:txBody>
            <a:bodyPr>
              <a:scene3d>
                <a:camera prst="orthographicFront"/>
                <a:lightRig rig="threePt" dir="t"/>
              </a:scene3d>
              <a:sp3d extrusionH="57150">
                <a:bevelT w="38100" h="38100" prst="angle"/>
              </a:sp3d>
            </a:bodyPr>
            <a:lstStyle/>
            <a:p>
              <a:pPr>
                <a:defRPr/>
              </a:pPr>
              <a:endParaRPr lang="en-GB" sz="2400">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p:spPr>
          <p:txBody>
            <a:bodyPr>
              <a:scene3d>
                <a:camera prst="orthographicFront"/>
                <a:lightRig rig="threePt" dir="t"/>
              </a:scene3d>
              <a:sp3d extrusionH="57150">
                <a:bevelT w="38100" h="38100" prst="angle"/>
              </a:sp3d>
            </a:bodyPr>
            <a:lstStyle/>
            <a:p>
              <a:pPr>
                <a:defRPr/>
              </a:pPr>
              <a:endParaRPr lang="en-GB">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068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GB"/>
          </a:p>
        </p:txBody>
      </p:sp>
      <p:sp>
        <p:nvSpPr>
          <p:cNvPr id="2" name="Rectangle 1"/>
          <p:cNvSpPr/>
          <p:nvPr userDrawn="1"/>
        </p:nvSpPr>
        <p:spPr>
          <a:xfrm>
            <a:off x="611560" y="92249"/>
            <a:ext cx="6336704" cy="369332"/>
          </a:xfrm>
          <a:prstGeom prst="rect">
            <a:avLst/>
          </a:prstGeom>
        </p:spPr>
        <p:txBody>
          <a:bodyPr>
            <a:spAutoFit/>
          </a:bodyPr>
          <a:lstStyle/>
          <a:p>
            <a:pPr>
              <a:defRPr/>
            </a:pPr>
            <a:r>
              <a:rPr lang="en-US">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rPr>
              <a:t>OBJEKTNO-ORIJENTISANI DIZAJN SOFTVERA</a:t>
            </a:r>
            <a:endParaRPr lang="en-GB">
              <a:ln w="18415" cmpd="sng">
                <a:solidFill>
                  <a:srgbClr val="FFFFFF"/>
                </a:solidFill>
                <a:prstDash val="solid"/>
              </a:ln>
              <a:solidFill>
                <a:schemeClr val="accent5">
                  <a:lumMod val="90000"/>
                </a:schemeClr>
              </a:solidFill>
              <a:effectLst>
                <a:outerShdw blurRad="63500" dir="3600000" algn="tl" rotWithShape="0">
                  <a:srgbClr val="000000">
                    <a:alpha val="70000"/>
                  </a:srgbClr>
                </a:outerShdw>
              </a:effectLst>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4938" r:id="rId1"/>
    <p:sldLayoutId id="2147484928" r:id="rId2"/>
    <p:sldLayoutId id="2147484929" r:id="rId3"/>
    <p:sldLayoutId id="2147484930" r:id="rId4"/>
    <p:sldLayoutId id="2147484931" r:id="rId5"/>
    <p:sldLayoutId id="2147484932" r:id="rId6"/>
    <p:sldLayoutId id="2147484933" r:id="rId7"/>
    <p:sldLayoutId id="2147484934" r:id="rId8"/>
    <p:sldLayoutId id="2147484935" r:id="rId9"/>
    <p:sldLayoutId id="2147484936" r:id="rId10"/>
    <p:sldLayoutId id="2147484937" r:id="rId11"/>
  </p:sldLayoutIdLst>
  <p:hf hdr="0" ft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303463" y="2082800"/>
            <a:ext cx="6805612" cy="2209800"/>
          </a:xfrm>
        </p:spPr>
        <p:txBody>
          <a:bodyPr/>
          <a:lstStyle/>
          <a:p>
            <a:pPr algn="ctr" eaLnBrk="1" hangingPunct="1"/>
            <a:r>
              <a:rPr lang="en-US" sz="3800" b="1" smtClean="0">
                <a:solidFill>
                  <a:srgbClr val="FF0000"/>
                </a:solidFill>
              </a:rPr>
              <a:t>OBJEKTNO-ORIJENTISANI DIZAJN SOFTVERA</a:t>
            </a:r>
          </a:p>
        </p:txBody>
      </p:sp>
      <p:sp>
        <p:nvSpPr>
          <p:cNvPr id="3075" name="Rectangle 3"/>
          <p:cNvSpPr>
            <a:spLocks noGrp="1" noChangeArrowheads="1"/>
          </p:cNvSpPr>
          <p:nvPr>
            <p:ph type="subTitle" idx="1"/>
          </p:nvPr>
        </p:nvSpPr>
        <p:spPr>
          <a:xfrm>
            <a:off x="468313" y="5013003"/>
            <a:ext cx="7632700" cy="720253"/>
          </a:xfrm>
        </p:spPr>
        <p:txBody>
          <a:bodyPr/>
          <a:lstStyle/>
          <a:p>
            <a:pPr eaLnBrk="1" hangingPunct="1">
              <a:spcBef>
                <a:spcPts val="300"/>
              </a:spcBef>
            </a:pPr>
            <a:r>
              <a:rPr lang="en-US" sz="4000" dirty="0" smtClean="0"/>
              <a:t>Rad </a:t>
            </a:r>
            <a:r>
              <a:rPr lang="en-US" sz="4000" dirty="0" err="1" smtClean="0"/>
              <a:t>sa</a:t>
            </a:r>
            <a:r>
              <a:rPr lang="en-US" sz="4000" dirty="0" smtClean="0"/>
              <a:t> </a:t>
            </a:r>
            <a:r>
              <a:rPr lang="en-US" sz="4000" dirty="0" err="1" smtClean="0"/>
              <a:t>kolekcijama</a:t>
            </a:r>
            <a:r>
              <a:rPr lang="en-US" sz="4000" dirty="0" smtClean="0"/>
              <a:t> - </a:t>
            </a:r>
            <a:r>
              <a:rPr lang="en-US" sz="4000" dirty="0" err="1" smtClean="0"/>
              <a:t>Nastavak</a:t>
            </a:r>
            <a:endParaRPr lang="en-US" sz="4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288" y="528638"/>
            <a:ext cx="8291512" cy="596900"/>
          </a:xfrm>
        </p:spPr>
        <p:txBody>
          <a:bodyPr/>
          <a:lstStyle/>
          <a:p>
            <a:pPr eaLnBrk="1" hangingPunct="1"/>
            <a:r>
              <a:rPr lang="sr-Latn-RS" sz="3600" dirty="0"/>
              <a:t>Klasa Covek i interfejs Comparator</a:t>
            </a:r>
            <a:endParaRPr lang="en-US" sz="3600" dirty="0" smtClean="0"/>
          </a:p>
        </p:txBody>
      </p:sp>
      <p:sp>
        <p:nvSpPr>
          <p:cNvPr id="1024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3088ACC-01A2-4910-8169-E00C2B993E1B}" type="slidenum">
              <a:rPr lang="en-GB" smtClean="0">
                <a:latin typeface="Arial Black" pitchFamily="34" charset="0"/>
              </a:rPr>
              <a:pPr eaLnBrk="1" hangingPunct="1"/>
              <a:t>10</a:t>
            </a:fld>
            <a:endParaRPr lang="en-GB" smtClean="0">
              <a:latin typeface="Arial Black" pitchFamily="34" charset="0"/>
            </a:endParaRPr>
          </a:p>
        </p:txBody>
      </p:sp>
      <p:sp>
        <p:nvSpPr>
          <p:cNvPr id="10244" name="Rectangle 1"/>
          <p:cNvSpPr>
            <a:spLocks noChangeArrowheads="1"/>
          </p:cNvSpPr>
          <p:nvPr/>
        </p:nvSpPr>
        <p:spPr bwMode="auto">
          <a:xfrm>
            <a:off x="34925" y="1176338"/>
            <a:ext cx="5689600" cy="5293757"/>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CovekSort</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en-GB"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 static void</a:t>
            </a:r>
            <a:r>
              <a:rPr lang="en-GB" sz="1300" dirty="0">
                <a:solidFill>
                  <a:srgbClr val="000000"/>
                </a:solidFill>
                <a:latin typeface="Consolas" pitchFamily="49" charset="0"/>
                <a:cs typeface="Times New Roman" pitchFamily="18" charset="0"/>
              </a:rPr>
              <a:t> main(String[] </a:t>
            </a:r>
            <a:r>
              <a:rPr lang="en-GB" sz="1300" dirty="0" err="1">
                <a:solidFill>
                  <a:srgbClr val="000000"/>
                </a:solidFill>
                <a:latin typeface="Consolas" pitchFamily="49" charset="0"/>
                <a:cs typeface="Times New Roman" pitchFamily="18" charset="0"/>
              </a:rPr>
              <a:t>args</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LinkedList</a:t>
            </a:r>
            <a:r>
              <a:rPr lang="en-GB" sz="1300" dirty="0">
                <a:solidFill>
                  <a:srgbClr val="000000"/>
                </a:solidFill>
                <a:latin typeface="Consolas" pitchFamily="49" charset="0"/>
                <a:cs typeface="Times New Roman" pitchFamily="18" charset="0"/>
              </a:rPr>
              <a:t>&lt;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&gt; </a:t>
            </a:r>
            <a:r>
              <a:rPr lang="en-GB" sz="1300" dirty="0" err="1">
                <a:solidFill>
                  <a:srgbClr val="000000"/>
                </a:solidFill>
                <a:latin typeface="Consolas" pitchFamily="49" charset="0"/>
                <a:cs typeface="Times New Roman" pitchFamily="18" charset="0"/>
              </a:rPr>
              <a:t>lista</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LinkedList</a:t>
            </a:r>
            <a:r>
              <a:rPr lang="en-GB" sz="1300" dirty="0">
                <a:solidFill>
                  <a:srgbClr val="000000"/>
                </a:solidFill>
                <a:latin typeface="Consolas" pitchFamily="49" charset="0"/>
                <a:cs typeface="Times New Roman" pitchFamily="18" charset="0"/>
              </a:rPr>
              <a:t>&lt;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&gt;();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lista.add</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Dalibor</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Katić</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178.4, 89.4));</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lista.add</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"Ana </a:t>
            </a:r>
            <a:r>
              <a:rPr lang="en-GB" sz="1300" dirty="0" err="1">
                <a:solidFill>
                  <a:srgbClr val="2A00FF"/>
                </a:solidFill>
                <a:latin typeface="Consolas" pitchFamily="49" charset="0"/>
                <a:cs typeface="Times New Roman" pitchFamily="18" charset="0"/>
              </a:rPr>
              <a:t>Jović</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171.2, 65.1));</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lista.add</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Vesna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Milić</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168.9, 59.7));</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lista.add</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"Nikola </a:t>
            </a:r>
            <a:r>
              <a:rPr lang="en-GB" sz="1300" dirty="0" err="1">
                <a:solidFill>
                  <a:srgbClr val="2A00FF"/>
                </a:solidFill>
                <a:latin typeface="Consolas" pitchFamily="49" charset="0"/>
                <a:cs typeface="Times New Roman" pitchFamily="18" charset="0"/>
              </a:rPr>
              <a:t>Bulatović</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184.3, 86.0));</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lista.add</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Jovica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Zvrko</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178.4, 79.1));</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Collections.sort</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lista</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b="1" dirty="0" err="1">
                <a:solidFill>
                  <a:srgbClr val="FF0000"/>
                </a:solidFill>
                <a:latin typeface="Consolas" pitchFamily="49" charset="0"/>
                <a:cs typeface="Times New Roman" pitchFamily="18" charset="0"/>
              </a:rPr>
              <a:t>CovekRastuci</a:t>
            </a:r>
            <a:r>
              <a:rPr lang="en-GB" sz="1300" b="1" dirty="0">
                <a:solidFill>
                  <a:srgbClr val="FF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System.out.println</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Sortirana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lista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rastući</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x: </a:t>
            </a:r>
            <a:r>
              <a:rPr lang="en-GB" sz="1300" dirty="0" err="1">
                <a:solidFill>
                  <a:srgbClr val="000000"/>
                </a:solidFill>
                <a:latin typeface="Consolas" pitchFamily="49" charset="0"/>
                <a:cs typeface="Times New Roman" pitchFamily="18" charset="0"/>
              </a:rPr>
              <a:t>lista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System.out.println</a:t>
            </a:r>
            <a:r>
              <a:rPr lang="en-GB" sz="1300" dirty="0">
                <a:solidFill>
                  <a:srgbClr val="000000"/>
                </a:solidFill>
                <a:latin typeface="Consolas" pitchFamily="49" charset="0"/>
                <a:cs typeface="Times New Roman" pitchFamily="18" charset="0"/>
              </a:rPr>
              <a:t>(x);</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Collections.sort</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lista</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b="1" dirty="0" err="1">
                <a:solidFill>
                  <a:srgbClr val="FF0000"/>
                </a:solidFill>
                <a:latin typeface="Consolas" pitchFamily="49" charset="0"/>
                <a:cs typeface="Times New Roman" pitchFamily="18" charset="0"/>
              </a:rPr>
              <a:t>CovekOpadajuci</a:t>
            </a:r>
            <a:r>
              <a:rPr lang="en-GB" sz="1300" b="1" dirty="0">
                <a:solidFill>
                  <a:srgbClr val="FF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spc="-20" dirty="0" err="1">
                <a:solidFill>
                  <a:srgbClr val="000000"/>
                </a:solidFill>
                <a:latin typeface="Consolas" pitchFamily="49" charset="0"/>
                <a:cs typeface="Times New Roman" pitchFamily="18" charset="0"/>
              </a:rPr>
              <a:t>System.out.println</a:t>
            </a:r>
            <a:r>
              <a:rPr lang="en-GB" sz="1300" spc="-20" dirty="0">
                <a:solidFill>
                  <a:srgbClr val="000000"/>
                </a:solidFill>
                <a:latin typeface="Consolas" pitchFamily="49" charset="0"/>
                <a:cs typeface="Times New Roman" pitchFamily="18" charset="0"/>
              </a:rPr>
              <a:t>(</a:t>
            </a:r>
            <a:r>
              <a:rPr lang="en-GB" sz="1300" spc="-20" dirty="0">
                <a:solidFill>
                  <a:srgbClr val="2A00FF"/>
                </a:solidFill>
                <a:latin typeface="Consolas" pitchFamily="49" charset="0"/>
                <a:cs typeface="Times New Roman" pitchFamily="18" charset="0"/>
              </a:rPr>
              <a:t>"\</a:t>
            </a:r>
            <a:r>
              <a:rPr lang="en-GB" sz="1300" spc="-20" dirty="0" err="1">
                <a:solidFill>
                  <a:srgbClr val="2A00FF"/>
                </a:solidFill>
                <a:latin typeface="Consolas" pitchFamily="49" charset="0"/>
                <a:cs typeface="Times New Roman" pitchFamily="18" charset="0"/>
              </a:rPr>
              <a:t>nSortirana</a:t>
            </a:r>
            <a:r>
              <a:rPr lang="en-GB" sz="1300" spc="-20" dirty="0">
                <a:solidFill>
                  <a:srgbClr val="2A00FF"/>
                </a:solidFill>
                <a:latin typeface="Consolas" pitchFamily="49" charset="0"/>
                <a:cs typeface="Times New Roman" pitchFamily="18" charset="0"/>
              </a:rPr>
              <a:t> </a:t>
            </a:r>
            <a:r>
              <a:rPr lang="en-GB" sz="1300" spc="-20" dirty="0" err="1">
                <a:solidFill>
                  <a:srgbClr val="2A00FF"/>
                </a:solidFill>
                <a:latin typeface="Consolas" pitchFamily="49" charset="0"/>
                <a:cs typeface="Times New Roman" pitchFamily="18" charset="0"/>
              </a:rPr>
              <a:t>lista</a:t>
            </a:r>
            <a:r>
              <a:rPr lang="en-GB" sz="1300" spc="-20" dirty="0">
                <a:solidFill>
                  <a:srgbClr val="2A00FF"/>
                </a:solidFill>
                <a:latin typeface="Consolas" pitchFamily="49" charset="0"/>
                <a:cs typeface="Times New Roman" pitchFamily="18" charset="0"/>
              </a:rPr>
              <a:t> (</a:t>
            </a:r>
            <a:r>
              <a:rPr lang="en-GB" sz="1300" spc="-20" dirty="0" err="1">
                <a:solidFill>
                  <a:srgbClr val="2A00FF"/>
                </a:solidFill>
                <a:latin typeface="Consolas" pitchFamily="49" charset="0"/>
                <a:cs typeface="Times New Roman" pitchFamily="18" charset="0"/>
              </a:rPr>
              <a:t>opadajući</a:t>
            </a:r>
            <a:r>
              <a:rPr lang="en-GB" sz="1300" spc="-20" dirty="0">
                <a:solidFill>
                  <a:srgbClr val="2A00FF"/>
                </a:solidFill>
                <a:latin typeface="Consolas" pitchFamily="49" charset="0"/>
                <a:cs typeface="Times New Roman" pitchFamily="18" charset="0"/>
              </a:rPr>
              <a:t>):"</a:t>
            </a:r>
            <a:r>
              <a:rPr lang="en-GB" sz="1300" spc="-2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x: </a:t>
            </a:r>
            <a:r>
              <a:rPr lang="en-GB" sz="1300" dirty="0" err="1">
                <a:solidFill>
                  <a:srgbClr val="000000"/>
                </a:solidFill>
                <a:latin typeface="Consolas" pitchFamily="49" charset="0"/>
                <a:cs typeface="Times New Roman" pitchFamily="18" charset="0"/>
              </a:rPr>
              <a:t>lista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System.out.println</a:t>
            </a:r>
            <a:r>
              <a:rPr lang="en-GB" sz="1300" dirty="0">
                <a:solidFill>
                  <a:srgbClr val="000000"/>
                </a:solidFill>
                <a:latin typeface="Consolas" pitchFamily="49" charset="0"/>
                <a:cs typeface="Times New Roman" pitchFamily="18" charset="0"/>
              </a:rPr>
              <a:t>(x);</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p>
        </p:txBody>
      </p:sp>
      <p:sp>
        <p:nvSpPr>
          <p:cNvPr id="10245" name="Rectangle 1"/>
          <p:cNvSpPr>
            <a:spLocks noChangeArrowheads="1"/>
          </p:cNvSpPr>
          <p:nvPr/>
        </p:nvSpPr>
        <p:spPr bwMode="auto">
          <a:xfrm>
            <a:off x="5211489" y="4155260"/>
            <a:ext cx="3921125" cy="2292350"/>
          </a:xfrm>
          <a:prstGeom prst="rect">
            <a:avLst/>
          </a:prstGeom>
          <a:solidFill>
            <a:schemeClr val="bg1"/>
          </a:solidFill>
          <a:ln w="9525">
            <a:solidFill>
              <a:srgbClr val="339933"/>
            </a:solidFill>
            <a:miter lim="800000"/>
            <a:headEnd/>
            <a:tailEnd/>
          </a:ln>
        </p:spPr>
        <p:txBody>
          <a:bodyPr>
            <a:spAutoFit/>
          </a:bodyPr>
          <a:lstStyle/>
          <a:p>
            <a:r>
              <a:rPr lang="en-GB" sz="1100" dirty="0" err="1">
                <a:solidFill>
                  <a:srgbClr val="339933"/>
                </a:solidFill>
                <a:latin typeface="Consolas" pitchFamily="49" charset="0"/>
                <a:cs typeface="Times New Roman" pitchFamily="18" charset="0"/>
              </a:rPr>
              <a:t>Sortirana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lista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rastući</a:t>
            </a:r>
            <a:r>
              <a:rPr lang="en-GB" sz="1100" dirty="0">
                <a:solidFill>
                  <a:srgbClr val="339933"/>
                </a:solidFill>
                <a:latin typeface="Consolas" pitchFamily="49" charset="0"/>
                <a:cs typeface="Times New Roman" pitchFamily="18" charset="0"/>
              </a:rPr>
              <a:t>):</a:t>
            </a:r>
          </a:p>
          <a:p>
            <a:r>
              <a:rPr lang="en-GB" sz="1100" dirty="0" err="1">
                <a:solidFill>
                  <a:srgbClr val="339933"/>
                </a:solidFill>
                <a:latin typeface="Consolas" pitchFamily="49" charset="0"/>
                <a:cs typeface="Times New Roman" pitchFamily="18" charset="0"/>
              </a:rPr>
              <a:t>Vesna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Milić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168.9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59.7 kg</a:t>
            </a:r>
          </a:p>
          <a:p>
            <a:r>
              <a:rPr lang="en-GB" sz="1100" dirty="0">
                <a:solidFill>
                  <a:srgbClr val="339933"/>
                </a:solidFill>
                <a:latin typeface="Consolas" pitchFamily="49" charset="0"/>
                <a:cs typeface="Times New Roman" pitchFamily="18" charset="0"/>
              </a:rPr>
              <a:t>Ana </a:t>
            </a:r>
            <a:r>
              <a:rPr lang="en-GB" sz="1100" dirty="0" err="1">
                <a:solidFill>
                  <a:srgbClr val="339933"/>
                </a:solidFill>
                <a:latin typeface="Consolas" pitchFamily="49" charset="0"/>
                <a:cs typeface="Times New Roman" pitchFamily="18" charset="0"/>
              </a:rPr>
              <a:t>Jović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171.2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65.1 kg</a:t>
            </a:r>
          </a:p>
          <a:p>
            <a:r>
              <a:rPr lang="en-GB" sz="1100" dirty="0" err="1">
                <a:solidFill>
                  <a:srgbClr val="339933"/>
                </a:solidFill>
                <a:latin typeface="Consolas" pitchFamily="49" charset="0"/>
                <a:cs typeface="Times New Roman" pitchFamily="18" charset="0"/>
              </a:rPr>
              <a:t>Jovica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Zvrko</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178.4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79.1 kg</a:t>
            </a:r>
          </a:p>
          <a:p>
            <a:r>
              <a:rPr lang="en-GB" sz="1100" dirty="0" err="1">
                <a:solidFill>
                  <a:srgbClr val="339933"/>
                </a:solidFill>
                <a:latin typeface="Consolas" pitchFamily="49" charset="0"/>
                <a:cs typeface="Times New Roman" pitchFamily="18" charset="0"/>
              </a:rPr>
              <a:t>Dalibor</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Katić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178.4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89.4 kg</a:t>
            </a:r>
          </a:p>
          <a:p>
            <a:r>
              <a:rPr lang="en-GB" sz="1100" dirty="0">
                <a:solidFill>
                  <a:srgbClr val="339933"/>
                </a:solidFill>
                <a:latin typeface="Consolas" pitchFamily="49" charset="0"/>
                <a:cs typeface="Times New Roman" pitchFamily="18" charset="0"/>
              </a:rPr>
              <a:t>Nikola </a:t>
            </a:r>
            <a:r>
              <a:rPr lang="en-GB" sz="1100" dirty="0" err="1">
                <a:solidFill>
                  <a:srgbClr val="339933"/>
                </a:solidFill>
                <a:latin typeface="Consolas" pitchFamily="49" charset="0"/>
                <a:cs typeface="Times New Roman" pitchFamily="18" charset="0"/>
              </a:rPr>
              <a:t>Bulatović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184.3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86.0 kg</a:t>
            </a:r>
          </a:p>
          <a:p>
            <a:endParaRPr lang="en-GB" sz="1100" dirty="0">
              <a:solidFill>
                <a:srgbClr val="339933"/>
              </a:solidFill>
              <a:latin typeface="Consolas" pitchFamily="49" charset="0"/>
              <a:cs typeface="Times New Roman" pitchFamily="18" charset="0"/>
            </a:endParaRPr>
          </a:p>
          <a:p>
            <a:r>
              <a:rPr lang="en-GB" sz="1100" dirty="0" err="1">
                <a:solidFill>
                  <a:srgbClr val="339933"/>
                </a:solidFill>
                <a:latin typeface="Consolas" pitchFamily="49" charset="0"/>
                <a:cs typeface="Times New Roman" pitchFamily="18" charset="0"/>
              </a:rPr>
              <a:t>Sortirana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lista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opadajući</a:t>
            </a:r>
            <a:r>
              <a:rPr lang="en-GB" sz="1100" dirty="0">
                <a:solidFill>
                  <a:srgbClr val="339933"/>
                </a:solidFill>
                <a:latin typeface="Consolas" pitchFamily="49" charset="0"/>
                <a:cs typeface="Times New Roman" pitchFamily="18" charset="0"/>
              </a:rPr>
              <a:t>):</a:t>
            </a:r>
          </a:p>
          <a:p>
            <a:r>
              <a:rPr lang="en-GB" sz="1100" dirty="0">
                <a:solidFill>
                  <a:srgbClr val="339933"/>
                </a:solidFill>
                <a:latin typeface="Consolas" pitchFamily="49" charset="0"/>
                <a:cs typeface="Times New Roman" pitchFamily="18" charset="0"/>
              </a:rPr>
              <a:t>Nikola </a:t>
            </a:r>
            <a:r>
              <a:rPr lang="en-GB" sz="1100" dirty="0" err="1">
                <a:solidFill>
                  <a:srgbClr val="339933"/>
                </a:solidFill>
                <a:latin typeface="Consolas" pitchFamily="49" charset="0"/>
                <a:cs typeface="Times New Roman" pitchFamily="18" charset="0"/>
              </a:rPr>
              <a:t>Bulatović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184.3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86.0 kg</a:t>
            </a:r>
          </a:p>
          <a:p>
            <a:r>
              <a:rPr lang="en-GB" sz="1100" dirty="0" err="1">
                <a:solidFill>
                  <a:srgbClr val="339933"/>
                </a:solidFill>
                <a:latin typeface="Consolas" pitchFamily="49" charset="0"/>
                <a:cs typeface="Times New Roman" pitchFamily="18" charset="0"/>
              </a:rPr>
              <a:t>Dalibor</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Katić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178.4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89.4 kg</a:t>
            </a:r>
          </a:p>
          <a:p>
            <a:r>
              <a:rPr lang="en-GB" sz="1100" dirty="0" err="1">
                <a:solidFill>
                  <a:srgbClr val="339933"/>
                </a:solidFill>
                <a:latin typeface="Consolas" pitchFamily="49" charset="0"/>
                <a:cs typeface="Times New Roman" pitchFamily="18" charset="0"/>
              </a:rPr>
              <a:t>Jovica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Zvrko</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178.4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79.1 kg</a:t>
            </a:r>
          </a:p>
          <a:p>
            <a:r>
              <a:rPr lang="en-GB" sz="1100" dirty="0">
                <a:solidFill>
                  <a:srgbClr val="339933"/>
                </a:solidFill>
                <a:latin typeface="Consolas" pitchFamily="49" charset="0"/>
                <a:cs typeface="Times New Roman" pitchFamily="18" charset="0"/>
              </a:rPr>
              <a:t>Ana </a:t>
            </a:r>
            <a:r>
              <a:rPr lang="en-GB" sz="1100" dirty="0" err="1">
                <a:solidFill>
                  <a:srgbClr val="339933"/>
                </a:solidFill>
                <a:latin typeface="Consolas" pitchFamily="49" charset="0"/>
                <a:cs typeface="Times New Roman" pitchFamily="18" charset="0"/>
              </a:rPr>
              <a:t>Jović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171.2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65.1 kg</a:t>
            </a:r>
          </a:p>
          <a:p>
            <a:r>
              <a:rPr lang="en-GB" sz="1100" dirty="0" err="1">
                <a:solidFill>
                  <a:srgbClr val="339933"/>
                </a:solidFill>
                <a:latin typeface="Consolas" pitchFamily="49" charset="0"/>
                <a:cs typeface="Times New Roman" pitchFamily="18" charset="0"/>
              </a:rPr>
              <a:t>Vesna</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Milić</a:t>
            </a:r>
            <a:r>
              <a:rPr lang="en-GB" sz="1100" dirty="0">
                <a:solidFill>
                  <a:srgbClr val="339933"/>
                </a:solidFill>
                <a:latin typeface="Consolas" pitchFamily="49" charset="0"/>
                <a:cs typeface="Times New Roman" pitchFamily="18" charset="0"/>
              </a:rPr>
              <a:t>, </a:t>
            </a:r>
            <a:r>
              <a:rPr lang="en-GB" sz="1100" dirty="0" err="1">
                <a:solidFill>
                  <a:srgbClr val="339933"/>
                </a:solidFill>
                <a:latin typeface="Consolas" pitchFamily="49" charset="0"/>
                <a:cs typeface="Times New Roman" pitchFamily="18" charset="0"/>
              </a:rPr>
              <a:t>visina</a:t>
            </a:r>
            <a:r>
              <a:rPr lang="en-GB" sz="1100" dirty="0">
                <a:solidFill>
                  <a:srgbClr val="339933"/>
                </a:solidFill>
                <a:latin typeface="Consolas" pitchFamily="49" charset="0"/>
                <a:cs typeface="Times New Roman" pitchFamily="18" charset="0"/>
              </a:rPr>
              <a:t> 168.9 cm, </a:t>
            </a:r>
            <a:r>
              <a:rPr lang="en-GB" sz="1100" dirty="0" err="1">
                <a:solidFill>
                  <a:srgbClr val="339933"/>
                </a:solidFill>
                <a:latin typeface="Consolas" pitchFamily="49" charset="0"/>
                <a:cs typeface="Times New Roman" pitchFamily="18" charset="0"/>
              </a:rPr>
              <a:t>težina</a:t>
            </a:r>
            <a:r>
              <a:rPr lang="en-GB" sz="1100" dirty="0">
                <a:solidFill>
                  <a:srgbClr val="339933"/>
                </a:solidFill>
                <a:latin typeface="Consolas" pitchFamily="49" charset="0"/>
                <a:cs typeface="Times New Roman" pitchFamily="18" charset="0"/>
              </a:rPr>
              <a:t> 59.7 kg</a:t>
            </a:r>
          </a:p>
        </p:txBody>
      </p:sp>
      <p:sp>
        <p:nvSpPr>
          <p:cNvPr id="8" name="Rectangle 7"/>
          <p:cNvSpPr>
            <a:spLocks noChangeArrowheads="1"/>
          </p:cNvSpPr>
          <p:nvPr/>
        </p:nvSpPr>
        <p:spPr bwMode="auto">
          <a:xfrm>
            <a:off x="8523982" y="3867961"/>
            <a:ext cx="683568" cy="338137"/>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9933"/>
                </a:solidFill>
                <a:latin typeface="+mn-lt"/>
              </a:rPr>
              <a:t>Ispis</a:t>
            </a:r>
            <a:endParaRPr lang="en-US" sz="1600" dirty="0">
              <a:solidFill>
                <a:srgbClr val="339933"/>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2089150" cy="596900"/>
          </a:xfrm>
        </p:spPr>
        <p:txBody>
          <a:bodyPr/>
          <a:lstStyle/>
          <a:p>
            <a:pPr eaLnBrk="1" hangingPunct="1"/>
            <a:r>
              <a:rPr lang="sr-Latn-RS" sz="3600" smtClean="0"/>
              <a:t>Skupovi</a:t>
            </a:r>
            <a:endParaRPr lang="en-US" sz="3600" smtClean="0"/>
          </a:p>
        </p:txBody>
      </p:sp>
      <p:sp>
        <p:nvSpPr>
          <p:cNvPr id="11267" name="Rectangle 3" descr="Rectangle: Click to edit Master text styles&#10;Second level&#10;Third level&#10;Fourth level&#10;Fifth level"/>
          <p:cNvSpPr txBox="1">
            <a:spLocks noChangeArrowheads="1"/>
          </p:cNvSpPr>
          <p:nvPr/>
        </p:nvSpPr>
        <p:spPr bwMode="auto">
          <a:xfrm>
            <a:off x="179512" y="1412429"/>
            <a:ext cx="8712200" cy="410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1200"/>
              </a:spcAft>
              <a:buClr>
                <a:schemeClr val="tx1"/>
              </a:buClr>
              <a:buSzPct val="75000"/>
              <a:buFont typeface="Wingdings" pitchFamily="2" charset="2"/>
              <a:buChar char="n"/>
            </a:pPr>
            <a:r>
              <a:rPr lang="sr-Latn-RS" sz="2100" b="1" dirty="0">
                <a:solidFill>
                  <a:srgbClr val="FF0000"/>
                </a:solidFill>
              </a:rPr>
              <a:t>Skup</a:t>
            </a:r>
            <a:r>
              <a:rPr lang="sr-Latn-RS" sz="2100" dirty="0"/>
              <a:t> (eng. </a:t>
            </a:r>
            <a:r>
              <a:rPr lang="sr-Latn-RS" sz="2100" i="1" dirty="0"/>
              <a:t>set</a:t>
            </a:r>
            <a:r>
              <a:rPr lang="sr-Latn-RS" sz="2100" dirty="0"/>
              <a:t>) predstavlja kolekciju jedinstvenih elemenata (</a:t>
            </a:r>
            <a:r>
              <a:rPr lang="sr-Latn-RS" sz="2100" dirty="0">
                <a:solidFill>
                  <a:srgbClr val="00B050"/>
                </a:solidFill>
              </a:rPr>
              <a:t>nema ponavljanja elemenata!</a:t>
            </a:r>
            <a:r>
              <a:rPr lang="sr-Latn-RS" sz="2100" dirty="0"/>
              <a:t>).</a:t>
            </a:r>
          </a:p>
          <a:p>
            <a:pPr eaLnBrk="1" hangingPunct="1">
              <a:spcBef>
                <a:spcPts val="0"/>
              </a:spcBef>
              <a:spcAft>
                <a:spcPts val="1200"/>
              </a:spcAft>
              <a:buClr>
                <a:schemeClr val="tx1"/>
              </a:buClr>
              <a:buSzPct val="75000"/>
              <a:buFont typeface="Wingdings" pitchFamily="2" charset="2"/>
              <a:buChar char="n"/>
            </a:pPr>
            <a:r>
              <a:rPr lang="sr-Latn-RS" sz="2100" dirty="0"/>
              <a:t>Postoji nekoliko </a:t>
            </a:r>
            <a:r>
              <a:rPr lang="sr-Latn-RS" sz="2100" b="1" dirty="0">
                <a:solidFill>
                  <a:srgbClr val="FF0000"/>
                </a:solidFill>
                <a:latin typeface="Consolas" pitchFamily="49" charset="0"/>
                <a:cs typeface="Times New Roman" pitchFamily="18" charset="0"/>
              </a:rPr>
              <a:t>Set</a:t>
            </a:r>
            <a:r>
              <a:rPr lang="sr-Latn-RS" sz="2100" dirty="0"/>
              <a:t> implementacija, od kojih su najpopularniji </a:t>
            </a:r>
            <a:r>
              <a:rPr lang="sr-Latn-RS" sz="2100" b="1" dirty="0">
                <a:solidFill>
                  <a:srgbClr val="FF0000"/>
                </a:solidFill>
                <a:latin typeface="Consolas" pitchFamily="49" charset="0"/>
                <a:cs typeface="Times New Roman" pitchFamily="18" charset="0"/>
              </a:rPr>
              <a:t>HashSet</a:t>
            </a:r>
            <a:r>
              <a:rPr lang="sr-Latn-RS" sz="2100" dirty="0"/>
              <a:t> i </a:t>
            </a:r>
            <a:r>
              <a:rPr lang="sr-Latn-RS" sz="2100" b="1" dirty="0">
                <a:solidFill>
                  <a:srgbClr val="FF0000"/>
                </a:solidFill>
                <a:latin typeface="Consolas" pitchFamily="49" charset="0"/>
                <a:cs typeface="Times New Roman" pitchFamily="18" charset="0"/>
              </a:rPr>
              <a:t>TreeSet</a:t>
            </a:r>
            <a:r>
              <a:rPr lang="sr-Latn-RS" sz="2100" dirty="0"/>
              <a:t>.</a:t>
            </a:r>
          </a:p>
          <a:p>
            <a:pPr eaLnBrk="1" hangingPunct="1">
              <a:spcBef>
                <a:spcPts val="0"/>
              </a:spcBef>
              <a:spcAft>
                <a:spcPts val="1200"/>
              </a:spcAft>
              <a:buClr>
                <a:schemeClr val="tx1"/>
              </a:buClr>
              <a:buSzPct val="75000"/>
              <a:buFont typeface="Wingdings" pitchFamily="2" charset="2"/>
              <a:buChar char="n"/>
            </a:pPr>
            <a:r>
              <a:rPr lang="sr-Latn-RS" sz="2100" dirty="0">
                <a:solidFill>
                  <a:srgbClr val="000000"/>
                </a:solidFill>
                <a:latin typeface="Consolas" pitchFamily="49" charset="0"/>
                <a:cs typeface="Times New Roman" pitchFamily="18" charset="0"/>
              </a:rPr>
              <a:t>HashSet</a:t>
            </a:r>
            <a:r>
              <a:rPr lang="sr-Latn-RS" sz="2100" dirty="0"/>
              <a:t> smešta elementa u hash </a:t>
            </a:r>
            <a:r>
              <a:rPr lang="sr-Latn-RS" sz="2100" dirty="0" smtClean="0"/>
              <a:t>tabeli ili hash mapi, </a:t>
            </a:r>
            <a:r>
              <a:rPr lang="sr-Latn-RS" sz="2100" dirty="0"/>
              <a:t>dok </a:t>
            </a:r>
            <a:r>
              <a:rPr lang="sr-Latn-RS" sz="2100" dirty="0">
                <a:solidFill>
                  <a:srgbClr val="000000"/>
                </a:solidFill>
                <a:latin typeface="Consolas" pitchFamily="49" charset="0"/>
                <a:cs typeface="Times New Roman" pitchFamily="18" charset="0"/>
              </a:rPr>
              <a:t>TreeSet</a:t>
            </a:r>
            <a:r>
              <a:rPr lang="sr-Latn-RS" sz="2100" dirty="0"/>
              <a:t> smešta elemente u stablu. </a:t>
            </a:r>
          </a:p>
          <a:p>
            <a:pPr eaLnBrk="1" hangingPunct="1">
              <a:spcBef>
                <a:spcPts val="0"/>
              </a:spcBef>
              <a:spcAft>
                <a:spcPts val="1200"/>
              </a:spcAft>
              <a:buClr>
                <a:schemeClr val="tx1"/>
              </a:buClr>
              <a:buSzPct val="75000"/>
              <a:buFont typeface="Wingdings" pitchFamily="2" charset="2"/>
              <a:buChar char="n"/>
            </a:pPr>
            <a:r>
              <a:rPr lang="sr-Latn-RS" sz="2100" dirty="0">
                <a:solidFill>
                  <a:srgbClr val="00B050"/>
                </a:solidFill>
              </a:rPr>
              <a:t>U </a:t>
            </a:r>
            <a:r>
              <a:rPr lang="sr-Latn-RS" sz="2100" dirty="0">
                <a:solidFill>
                  <a:srgbClr val="00B050"/>
                </a:solidFill>
                <a:latin typeface="Consolas" pitchFamily="49" charset="0"/>
                <a:cs typeface="Times New Roman" pitchFamily="18" charset="0"/>
              </a:rPr>
              <a:t>TreeSet</a:t>
            </a:r>
            <a:r>
              <a:rPr lang="sr-Latn-RS" sz="2100" dirty="0">
                <a:solidFill>
                  <a:srgbClr val="00B050"/>
                </a:solidFill>
              </a:rPr>
              <a:t>-u, elementi su sortirani! </a:t>
            </a:r>
          </a:p>
          <a:p>
            <a:pPr eaLnBrk="1" hangingPunct="1">
              <a:spcBef>
                <a:spcPts val="0"/>
              </a:spcBef>
              <a:spcAft>
                <a:spcPts val="1200"/>
              </a:spcAft>
              <a:buClr>
                <a:schemeClr val="tx1"/>
              </a:buClr>
              <a:buSzPct val="75000"/>
              <a:buFont typeface="Wingdings" pitchFamily="2" charset="2"/>
              <a:buChar char="n"/>
            </a:pPr>
            <a:r>
              <a:rPr lang="sr-Latn-RS" sz="2100" dirty="0" smtClean="0"/>
              <a:t>Pošto </a:t>
            </a:r>
            <a:r>
              <a:rPr lang="sr-Latn-RS" sz="2100" dirty="0">
                <a:solidFill>
                  <a:srgbClr val="000000"/>
                </a:solidFill>
                <a:latin typeface="Consolas" pitchFamily="49" charset="0"/>
                <a:cs typeface="Times New Roman" pitchFamily="18" charset="0"/>
              </a:rPr>
              <a:t>HashSet</a:t>
            </a:r>
            <a:r>
              <a:rPr lang="sr-Latn-RS" sz="2100" dirty="0"/>
              <a:t> i </a:t>
            </a:r>
            <a:r>
              <a:rPr lang="sr-Latn-RS" sz="2100" dirty="0">
                <a:solidFill>
                  <a:srgbClr val="000000"/>
                </a:solidFill>
                <a:latin typeface="Consolas" pitchFamily="49" charset="0"/>
                <a:cs typeface="Times New Roman" pitchFamily="18" charset="0"/>
              </a:rPr>
              <a:t>TreeSet</a:t>
            </a:r>
            <a:r>
              <a:rPr lang="sr-Latn-RS" sz="2100" dirty="0"/>
              <a:t> ne mogu sadržati duplikate elemenata, ponavljanja se eliminišu tokom kreiranja.</a:t>
            </a:r>
          </a:p>
          <a:p>
            <a:pPr eaLnBrk="1" hangingPunct="1">
              <a:spcBef>
                <a:spcPts val="0"/>
              </a:spcBef>
              <a:spcAft>
                <a:spcPts val="1200"/>
              </a:spcAft>
              <a:buClr>
                <a:schemeClr val="tx1"/>
              </a:buClr>
              <a:buSzPct val="75000"/>
              <a:buFont typeface="Wingdings" pitchFamily="2" charset="2"/>
              <a:buChar char="n"/>
            </a:pPr>
            <a:r>
              <a:rPr lang="sr-Latn-RS" sz="2100" dirty="0"/>
              <a:t>Zbog značaja hash tabele u računarstvu, ovde ćemo joj posvetiti malo prostora.</a:t>
            </a:r>
            <a:endParaRPr lang="en-US" sz="2100" dirty="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11</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2664544" cy="596900"/>
          </a:xfrm>
        </p:spPr>
        <p:txBody>
          <a:bodyPr/>
          <a:lstStyle/>
          <a:p>
            <a:pPr eaLnBrk="1" hangingPunct="1"/>
            <a:r>
              <a:rPr lang="sr-Latn-RS" sz="3600" dirty="0" smtClean="0"/>
              <a:t>Hash tabela</a:t>
            </a:r>
            <a:endParaRPr lang="en-US" sz="3600" dirty="0" smtClean="0"/>
          </a:p>
        </p:txBody>
      </p:sp>
      <p:sp>
        <p:nvSpPr>
          <p:cNvPr id="11267" name="Rectangle 3" descr="Rectangle: Click to edit Master text styles&#10;Second level&#10;Third level&#10;Fourth level&#10;Fifth level"/>
          <p:cNvSpPr txBox="1">
            <a:spLocks noChangeArrowheads="1"/>
          </p:cNvSpPr>
          <p:nvPr/>
        </p:nvSpPr>
        <p:spPr bwMode="auto">
          <a:xfrm>
            <a:off x="107504" y="1124397"/>
            <a:ext cx="8712200" cy="244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U računarstvu, hash tabela je struktura podataka koja implementira </a:t>
            </a:r>
            <a:r>
              <a:rPr lang="sr-Latn-RS" sz="2000" b="1" dirty="0">
                <a:solidFill>
                  <a:srgbClr val="FF0000"/>
                </a:solidFill>
              </a:rPr>
              <a:t>asocijativni niz</a:t>
            </a:r>
            <a:r>
              <a:rPr lang="sr-Latn-RS" sz="2000" dirty="0">
                <a:solidFill>
                  <a:srgbClr val="FF0000"/>
                </a:solidFill>
              </a:rPr>
              <a:t> </a:t>
            </a:r>
            <a:r>
              <a:rPr lang="sr-Latn-RS" sz="2000" dirty="0"/>
              <a:t>(eng. </a:t>
            </a:r>
            <a:r>
              <a:rPr lang="sr-Latn-RS" sz="2000" i="1" dirty="0"/>
              <a:t>associative array</a:t>
            </a:r>
            <a:r>
              <a:rPr lang="sr-Latn-RS" sz="2000" dirty="0"/>
              <a:t>), apstraktni tip podatka koji vrši efikasno preslikavanje ključeva (npr. imena i prezimena osoba) u vrednosti (npr. telefonske brojeve). </a:t>
            </a:r>
            <a:endParaRPr lang="sr-Latn-RS" sz="2000" dirty="0" smtClean="0"/>
          </a:p>
          <a:p>
            <a:pPr eaLnBrk="1" hangingPunct="1">
              <a:spcAft>
                <a:spcPts val="600"/>
              </a:spcAft>
              <a:buClr>
                <a:schemeClr val="tx1"/>
              </a:buClr>
              <a:buSzPct val="75000"/>
              <a:buFont typeface="Wingdings" pitchFamily="2" charset="2"/>
              <a:buChar char="n"/>
            </a:pPr>
            <a:r>
              <a:rPr lang="sr-Latn-RS" sz="2000" dirty="0" smtClean="0"/>
              <a:t>Za </a:t>
            </a:r>
            <a:r>
              <a:rPr lang="sr-Latn-RS" sz="2000" dirty="0"/>
              <a:t>ovo preslikavanje se koristi </a:t>
            </a:r>
            <a:r>
              <a:rPr lang="sr-Latn-RS" sz="2000" dirty="0">
                <a:solidFill>
                  <a:srgbClr val="3333CC"/>
                </a:solidFill>
              </a:rPr>
              <a:t>hash funkcija koja transformiše ključ u indeks</a:t>
            </a:r>
            <a:r>
              <a:rPr lang="sr-Latn-RS" sz="2000" dirty="0"/>
              <a:t> (ili hash </a:t>
            </a:r>
            <a:r>
              <a:rPr lang="sr-Latn-RS" sz="2000" dirty="0" smtClean="0"/>
              <a:t>kôd</a:t>
            </a:r>
            <a:r>
              <a:rPr lang="sr-Latn-RS" sz="2000" dirty="0"/>
              <a:t>) niza gde je smeštena tražena vrednost. Pojedinačne pozicije u nizu vrednosti se </a:t>
            </a:r>
            <a:r>
              <a:rPr lang="sr-Latn-RS" sz="2000" b="1" dirty="0">
                <a:solidFill>
                  <a:srgbClr val="FF0000"/>
                </a:solidFill>
              </a:rPr>
              <a:t>buckets</a:t>
            </a:r>
            <a:r>
              <a:rPr lang="sr-Latn-RS" sz="2000" dirty="0"/>
              <a:t> ili slots</a:t>
            </a:r>
            <a:r>
              <a:rPr lang="sr-Latn-RS" sz="2000" dirty="0" smtClean="0"/>
              <a:t>.</a:t>
            </a:r>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12</a:t>
            </a:fld>
            <a:endParaRPr lang="en-GB" smtClean="0">
              <a:latin typeface="Arial Black" pitchFamily="34" charset="0"/>
            </a:endParaRPr>
          </a:p>
        </p:txBody>
      </p:sp>
      <p:sp>
        <p:nvSpPr>
          <p:cNvPr id="5" name="Rectangle 3" descr="Rectangle: Click to edit Master text styles&#10;Second level&#10;Third level&#10;Fourth level&#10;Fifth level"/>
          <p:cNvSpPr txBox="1">
            <a:spLocks noChangeArrowheads="1"/>
          </p:cNvSpPr>
          <p:nvPr/>
        </p:nvSpPr>
        <p:spPr bwMode="auto">
          <a:xfrm>
            <a:off x="107504" y="3490762"/>
            <a:ext cx="4896284" cy="3250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smtClean="0"/>
              <a:t>Tokom </a:t>
            </a:r>
            <a:r>
              <a:rPr lang="sr-Latn-RS" sz="2000" dirty="0"/>
              <a:t>pretrage, potrebno je </a:t>
            </a:r>
            <a:r>
              <a:rPr lang="sr-Latn-RS" sz="2000" dirty="0" smtClean="0"/>
              <a:t>izračunati </a:t>
            </a:r>
            <a:r>
              <a:rPr lang="sr-Latn-RS" sz="2000" dirty="0"/>
              <a:t>indeks i direktno </a:t>
            </a:r>
            <a:r>
              <a:rPr lang="sr-Latn-RS" sz="2000" dirty="0" smtClean="0"/>
              <a:t>pristupiti </a:t>
            </a:r>
            <a:r>
              <a:rPr lang="sr-Latn-RS" sz="2000" dirty="0"/>
              <a:t>tom elementu u nizu, bez obzira na </a:t>
            </a:r>
            <a:r>
              <a:rPr lang="sr-Latn-RS" sz="2000" dirty="0" smtClean="0"/>
              <a:t>veličinu niza. </a:t>
            </a:r>
          </a:p>
          <a:p>
            <a:pPr eaLnBrk="1" hangingPunct="1">
              <a:spcAft>
                <a:spcPts val="600"/>
              </a:spcAft>
              <a:buClr>
                <a:schemeClr val="tx1"/>
              </a:buClr>
              <a:buSzPct val="75000"/>
              <a:buFont typeface="Wingdings" pitchFamily="2" charset="2"/>
              <a:buChar char="n"/>
            </a:pPr>
            <a:r>
              <a:rPr lang="sr-Latn-RS" sz="2000" dirty="0" smtClean="0">
                <a:solidFill>
                  <a:srgbClr val="3333CC"/>
                </a:solidFill>
              </a:rPr>
              <a:t>Vreme </a:t>
            </a:r>
            <a:r>
              <a:rPr lang="sr-Latn-RS" sz="2000" dirty="0">
                <a:solidFill>
                  <a:srgbClr val="3333CC"/>
                </a:solidFill>
              </a:rPr>
              <a:t>pretrage ne zavisi od broja </a:t>
            </a:r>
            <a:r>
              <a:rPr lang="sr-Latn-RS" sz="2000" dirty="0" smtClean="0">
                <a:solidFill>
                  <a:srgbClr val="3333CC"/>
                </a:solidFill>
              </a:rPr>
              <a:t>veličine tabele</a:t>
            </a:r>
            <a:r>
              <a:rPr lang="sr-Latn-RS" sz="2000" dirty="0" smtClean="0"/>
              <a:t>! </a:t>
            </a:r>
          </a:p>
          <a:p>
            <a:pPr eaLnBrk="1" hangingPunct="1">
              <a:spcAft>
                <a:spcPts val="600"/>
              </a:spcAft>
              <a:buClr>
                <a:schemeClr val="tx1"/>
              </a:buClr>
              <a:buSzPct val="75000"/>
              <a:buFont typeface="Wingdings" pitchFamily="2" charset="2"/>
              <a:buChar char="n"/>
            </a:pPr>
            <a:r>
              <a:rPr lang="sr-Latn-RS" sz="2000" dirty="0" smtClean="0"/>
              <a:t>Zbog </a:t>
            </a:r>
            <a:r>
              <a:rPr lang="sr-Latn-RS" sz="2000" dirty="0"/>
              <a:t>ove karakteristike, kao i činjenice da su efikasnije od ostalih “brzih” tipova podataka (npr. stabala za </a:t>
            </a:r>
            <a:r>
              <a:rPr lang="sr-Latn-RS" sz="2000" dirty="0" smtClean="0"/>
              <a:t>pretragu), </a:t>
            </a:r>
            <a:r>
              <a:rPr lang="sr-Latn-RS" sz="2000" dirty="0"/>
              <a:t>hash tabele su vrlo popularan izbor u svim vrstama </a:t>
            </a:r>
            <a:r>
              <a:rPr lang="sr-Latn-RS" sz="2000" dirty="0" smtClean="0"/>
              <a:t>softvera</a:t>
            </a:r>
            <a:r>
              <a:rPr lang="sr-Latn-RS" sz="2000" dirty="0"/>
              <a:t>.</a:t>
            </a: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4962592" y="3925498"/>
            <a:ext cx="4145669" cy="2099056"/>
          </a:xfrm>
          <a:prstGeom prst="rect">
            <a:avLst/>
          </a:prstGeom>
        </p:spPr>
      </p:pic>
      <p:sp>
        <p:nvSpPr>
          <p:cNvPr id="2" name="Rectangle 1"/>
          <p:cNvSpPr/>
          <p:nvPr/>
        </p:nvSpPr>
        <p:spPr>
          <a:xfrm>
            <a:off x="5004048" y="6032321"/>
            <a:ext cx="3870176" cy="276999"/>
          </a:xfrm>
          <a:prstGeom prst="rect">
            <a:avLst/>
          </a:prstGeom>
        </p:spPr>
        <p:txBody>
          <a:bodyPr wrap="square">
            <a:spAutoFit/>
          </a:bodyPr>
          <a:lstStyle/>
          <a:p>
            <a:r>
              <a:rPr lang="sr-Latn-ME" sz="1200" dirty="0">
                <a:latin typeface="Calibri" panose="020F0502020204030204" pitchFamily="34" charset="0"/>
                <a:ea typeface="Times New Roman" panose="02020603050405020304" pitchFamily="18" charset="0"/>
                <a:cs typeface="Times New Roman" panose="02020603050405020304" pitchFamily="18" charset="0"/>
              </a:rPr>
              <a:t>Implementacija telefonskog imenika uz pomoć hash tabele</a:t>
            </a:r>
            <a:endParaRPr lang="en-US" sz="1200" dirty="0"/>
          </a:p>
        </p:txBody>
      </p:sp>
    </p:spTree>
    <p:extLst>
      <p:ext uri="{BB962C8B-B14F-4D97-AF65-F5344CB8AC3E}">
        <p14:creationId xmlns:p14="http://schemas.microsoft.com/office/powerpoint/2010/main" val="6244473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6480968" cy="596900"/>
          </a:xfrm>
        </p:spPr>
        <p:txBody>
          <a:bodyPr/>
          <a:lstStyle/>
          <a:p>
            <a:pPr eaLnBrk="1" hangingPunct="1"/>
            <a:r>
              <a:rPr lang="sr-Latn-RS" sz="3600" dirty="0" smtClean="0"/>
              <a:t>Hash tabela - Ograničenja</a:t>
            </a:r>
            <a:endParaRPr lang="en-US" sz="3600" dirty="0" smtClean="0"/>
          </a:p>
        </p:txBody>
      </p:sp>
      <p:sp>
        <p:nvSpPr>
          <p:cNvPr id="11267" name="Rectangle 3" descr="Rectangle: Click to edit Master text styles&#10;Second level&#10;Third level&#10;Fourth level&#10;Fifth level"/>
          <p:cNvSpPr txBox="1">
            <a:spLocks noChangeArrowheads="1"/>
          </p:cNvSpPr>
          <p:nvPr/>
        </p:nvSpPr>
        <p:spPr bwMode="auto">
          <a:xfrm>
            <a:off x="152474" y="1268760"/>
            <a:ext cx="8712200" cy="554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pPr>
            <a:r>
              <a:rPr lang="sr-Latn-RS" sz="2000" dirty="0"/>
              <a:t>Idealno, hash funkcija </a:t>
            </a:r>
            <a:r>
              <a:rPr lang="sr-Latn-RS" sz="2000" dirty="0" smtClean="0"/>
              <a:t>jednoznačno </a:t>
            </a:r>
            <a:r>
              <a:rPr lang="sr-Latn-RS" sz="2000" dirty="0"/>
              <a:t>preslikava ključeve u indekse (jedan ključ – jedan indeks). Međutim, ovo u praksi najčešće nije slučaj. </a:t>
            </a:r>
            <a:endParaRPr lang="sr-Latn-RS" sz="2000" dirty="0" smtClean="0"/>
          </a:p>
          <a:p>
            <a:pPr eaLnBrk="1" hangingPunct="1">
              <a:spcAft>
                <a:spcPts val="900"/>
              </a:spcAft>
              <a:buClr>
                <a:schemeClr val="tx1"/>
              </a:buClr>
              <a:buSzPct val="75000"/>
              <a:buFont typeface="Wingdings" pitchFamily="2" charset="2"/>
              <a:buChar char="n"/>
            </a:pPr>
            <a:r>
              <a:rPr lang="sr-Latn-RS" sz="2000" dirty="0" smtClean="0"/>
              <a:t>Većina </a:t>
            </a:r>
            <a:r>
              <a:rPr lang="sr-Latn-RS" sz="2000" dirty="0"/>
              <a:t>implementacija hash tabela podrazumeva da su </a:t>
            </a:r>
            <a:r>
              <a:rPr lang="sr-Latn-RS" sz="2000" b="1" dirty="0">
                <a:solidFill>
                  <a:srgbClr val="FF0000"/>
                </a:solidFill>
              </a:rPr>
              <a:t>hash kolizije </a:t>
            </a:r>
            <a:r>
              <a:rPr lang="sr-Latn-RS" sz="2000" dirty="0"/>
              <a:t>(parovi različitih ključeva sa istim indeksima) normalna pojava, i na neki način prevazilaze ovaj problem. Hash koliziju je praktično nemoguće izbeći ukoliko ključevi nisu unapred poznati. </a:t>
            </a:r>
          </a:p>
          <a:p>
            <a:pPr eaLnBrk="1" hangingPunct="1">
              <a:spcAft>
                <a:spcPts val="900"/>
              </a:spcAft>
              <a:buClr>
                <a:schemeClr val="tx1"/>
              </a:buClr>
              <a:buSzPct val="75000"/>
              <a:buFont typeface="Wingdings" pitchFamily="2" charset="2"/>
              <a:buChar char="n"/>
            </a:pPr>
            <a:r>
              <a:rPr lang="sr-Latn-RS" sz="2000" dirty="0"/>
              <a:t>Hash tabela </a:t>
            </a:r>
            <a:r>
              <a:rPr lang="sr-Latn-RS" sz="2000" dirty="0" smtClean="0"/>
              <a:t>koja implementira telefonski imenik (slajd 12) </a:t>
            </a:r>
            <a:r>
              <a:rPr lang="sr-Latn-RS" sz="2000" dirty="0"/>
              <a:t>podrazumeva da nema kolizije. U slučaju kolizije, pored brojeva telefona bismo morali čuvati i imena osoba u tabeli, radi jednoznačnog određivanja para osoba-telefon</a:t>
            </a:r>
            <a:r>
              <a:rPr lang="sr-Latn-RS" sz="2000" dirty="0" smtClean="0"/>
              <a:t>.</a:t>
            </a:r>
          </a:p>
          <a:p>
            <a:pPr eaLnBrk="1" hangingPunct="1">
              <a:spcAft>
                <a:spcPts val="900"/>
              </a:spcAft>
              <a:buClr>
                <a:schemeClr val="tx1"/>
              </a:buClr>
              <a:buSzPct val="75000"/>
              <a:buFont typeface="Wingdings" pitchFamily="2" charset="2"/>
              <a:buChar char="n"/>
            </a:pPr>
            <a:r>
              <a:rPr lang="sr-Latn-RS" sz="2000" dirty="0" smtClean="0"/>
              <a:t>Popularno </a:t>
            </a:r>
            <a:r>
              <a:rPr lang="sr-Latn-RS" sz="2000" dirty="0"/>
              <a:t>razrešavanje kolizije pruža </a:t>
            </a:r>
            <a:r>
              <a:rPr lang="sr-Latn-RS" sz="2000" b="1" dirty="0">
                <a:solidFill>
                  <a:srgbClr val="FF0000"/>
                </a:solidFill>
              </a:rPr>
              <a:t>metoda ulančavanja </a:t>
            </a:r>
            <a:r>
              <a:rPr lang="sr-Latn-RS" sz="2000" dirty="0"/>
              <a:t>(eng. </a:t>
            </a:r>
            <a:r>
              <a:rPr lang="sr-Latn-RS" sz="2000" i="1" dirty="0"/>
              <a:t>chaining</a:t>
            </a:r>
            <a:r>
              <a:rPr lang="sr-Latn-RS" sz="2000" dirty="0"/>
              <a:t>). Suština metode je da se formira povezana lista svih vrednosti u tabeli na koje ukazuju sinonimi (ključevi koji se </a:t>
            </a:r>
            <a:r>
              <a:rPr lang="sr-Latn-RS" sz="2000" dirty="0" smtClean="0"/>
              <a:t>preslikavaju </a:t>
            </a:r>
            <a:r>
              <a:rPr lang="sr-Latn-RS" sz="2000" dirty="0"/>
              <a:t>u isti indeks</a:t>
            </a:r>
            <a:r>
              <a:rPr lang="sr-Latn-RS" sz="2000" dirty="0" smtClean="0"/>
              <a:t>).</a:t>
            </a:r>
          </a:p>
          <a:p>
            <a:pPr eaLnBrk="1" hangingPunct="1">
              <a:spcAft>
                <a:spcPts val="900"/>
              </a:spcAft>
              <a:buClr>
                <a:schemeClr val="tx1"/>
              </a:buClr>
              <a:buSzPct val="75000"/>
              <a:buFont typeface="Wingdings" pitchFamily="2" charset="2"/>
              <a:buChar char="n"/>
            </a:pPr>
            <a:r>
              <a:rPr lang="sr-Latn-RS" sz="2000" dirty="0" smtClean="0"/>
              <a:t>Vreme </a:t>
            </a:r>
            <a:r>
              <a:rPr lang="sr-Latn-RS" sz="2000" dirty="0"/>
              <a:t>potrebno za pretragu u tom slučaju jednako je vremenu određivanja indeksa pomoću hash funkcije (konstantno) plus vreme potrebno da se prođe kroz povezanu listu.</a:t>
            </a:r>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13</a:t>
            </a:fld>
            <a:endParaRPr lang="en-GB" smtClean="0">
              <a:latin typeface="Arial Black" pitchFamily="34" charset="0"/>
            </a:endParaRPr>
          </a:p>
        </p:txBody>
      </p:sp>
    </p:spTree>
    <p:extLst>
      <p:ext uri="{BB962C8B-B14F-4D97-AF65-F5344CB8AC3E}">
        <p14:creationId xmlns:p14="http://schemas.microsoft.com/office/powerpoint/2010/main" val="9569648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7993136" cy="596900"/>
          </a:xfrm>
        </p:spPr>
        <p:txBody>
          <a:bodyPr/>
          <a:lstStyle/>
          <a:p>
            <a:pPr eaLnBrk="1" hangingPunct="1"/>
            <a:r>
              <a:rPr lang="en-US" sz="3600" dirty="0" err="1" smtClean="0"/>
              <a:t>hashCode</a:t>
            </a:r>
            <a:r>
              <a:rPr lang="en-US" sz="3600" dirty="0" smtClean="0"/>
              <a:t> </a:t>
            </a:r>
            <a:r>
              <a:rPr lang="en-US" sz="3600" dirty="0" err="1" smtClean="0"/>
              <a:t>metoda</a:t>
            </a:r>
            <a:r>
              <a:rPr lang="en-US" sz="3600" dirty="0" smtClean="0"/>
              <a:t> </a:t>
            </a:r>
            <a:r>
              <a:rPr lang="en-US" sz="3600" dirty="0" err="1" smtClean="0"/>
              <a:t>kla</a:t>
            </a:r>
            <a:r>
              <a:rPr lang="en-US" sz="3600" dirty="0" err="1"/>
              <a:t>se</a:t>
            </a:r>
            <a:r>
              <a:rPr lang="en-US" sz="3600" dirty="0"/>
              <a:t> Object</a:t>
            </a:r>
          </a:p>
        </p:txBody>
      </p:sp>
      <p:sp>
        <p:nvSpPr>
          <p:cNvPr id="11267" name="Rectangle 3" descr="Rectangle: Click to edit Master text styles&#10;Second level&#10;Third level&#10;Fourth level&#10;Fifth level"/>
          <p:cNvSpPr txBox="1">
            <a:spLocks noChangeArrowheads="1"/>
          </p:cNvSpPr>
          <p:nvPr/>
        </p:nvSpPr>
        <p:spPr bwMode="auto">
          <a:xfrm>
            <a:off x="251520" y="1124744"/>
            <a:ext cx="8712200" cy="568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1200"/>
              </a:spcAft>
              <a:buClr>
                <a:schemeClr val="tx1"/>
              </a:buClr>
              <a:buSzPct val="75000"/>
              <a:buFont typeface="Wingdings" pitchFamily="2" charset="2"/>
              <a:buChar char="n"/>
            </a:pPr>
            <a:r>
              <a:rPr lang="en-GB" sz="2000" b="1" dirty="0" err="1" smtClean="0">
                <a:solidFill>
                  <a:srgbClr val="FF0000"/>
                </a:solidFill>
                <a:latin typeface="Consolas" panose="020B0609020204030204" pitchFamily="49" charset="0"/>
              </a:rPr>
              <a:t>hashCode</a:t>
            </a:r>
            <a:r>
              <a:rPr lang="en-GB" sz="2000" dirty="0" smtClean="0"/>
              <a:t> </a:t>
            </a:r>
            <a:r>
              <a:rPr lang="en-GB" sz="2000" dirty="0" err="1" smtClean="0"/>
              <a:t>metoda</a:t>
            </a:r>
            <a:r>
              <a:rPr lang="en-GB" sz="2000" dirty="0" smtClean="0"/>
              <a:t> </a:t>
            </a:r>
            <a:r>
              <a:rPr lang="en-GB" sz="2000" dirty="0" err="1" smtClean="0"/>
              <a:t>vra</a:t>
            </a:r>
            <a:r>
              <a:rPr lang="sr-Latn-ME" sz="2000" dirty="0" smtClean="0"/>
              <a:t>ća</a:t>
            </a:r>
            <a:r>
              <a:rPr lang="en-GB" sz="2000" dirty="0" smtClean="0"/>
              <a:t> </a:t>
            </a:r>
            <a:r>
              <a:rPr lang="en-GB" sz="2000" dirty="0"/>
              <a:t>hash </a:t>
            </a:r>
            <a:r>
              <a:rPr lang="sr-Latn-ME" sz="2000" dirty="0" smtClean="0"/>
              <a:t>kôd</a:t>
            </a:r>
            <a:r>
              <a:rPr lang="en-GB" sz="2000" dirty="0" smtClean="0"/>
              <a:t> </a:t>
            </a:r>
            <a:r>
              <a:rPr lang="sr-Latn-ME" sz="2000" dirty="0" smtClean="0"/>
              <a:t>objekta</a:t>
            </a:r>
            <a:r>
              <a:rPr lang="en-GB" sz="2000" dirty="0" smtClean="0"/>
              <a:t>.</a:t>
            </a:r>
            <a:endParaRPr lang="en-GB" sz="2000" dirty="0"/>
          </a:p>
          <a:p>
            <a:pPr eaLnBrk="1" hangingPunct="1">
              <a:spcAft>
                <a:spcPts val="600"/>
              </a:spcAft>
              <a:buClr>
                <a:schemeClr val="tx1"/>
              </a:buClr>
              <a:buSzPct val="75000"/>
              <a:buFont typeface="Wingdings" pitchFamily="2" charset="2"/>
              <a:buChar char="n"/>
            </a:pPr>
            <a:r>
              <a:rPr lang="sr-Latn-ME" sz="2000" dirty="0" smtClean="0"/>
              <a:t>Uslovi koje generalno ova metoda treba da ispuni su:</a:t>
            </a:r>
            <a:endParaRPr lang="en-GB" sz="2000" dirty="0"/>
          </a:p>
          <a:p>
            <a:pPr marL="800100" lvl="1" indent="-342900" eaLnBrk="1" hangingPunct="1">
              <a:spcAft>
                <a:spcPts val="300"/>
              </a:spcAft>
              <a:buClr>
                <a:schemeClr val="tx1"/>
              </a:buClr>
              <a:buSzPct val="100000"/>
              <a:buFont typeface="Arial" panose="020B0604020202020204" pitchFamily="34" charset="0"/>
              <a:buChar char="•"/>
            </a:pPr>
            <a:r>
              <a:rPr lang="sr-Latn-ME" sz="2000" dirty="0" smtClean="0"/>
              <a:t>Koliko god puta da se poziva na istom objektu tokom izvršenja aplikacije, </a:t>
            </a:r>
            <a:r>
              <a:rPr lang="sr-Latn-ME" sz="2000" dirty="0" smtClean="0">
                <a:latin typeface="Consolas" panose="020B0609020204030204" pitchFamily="49" charset="0"/>
              </a:rPr>
              <a:t>hashCode</a:t>
            </a:r>
            <a:r>
              <a:rPr lang="sr-Latn-ME" sz="2000" dirty="0" smtClean="0"/>
              <a:t> mora da vrati isti ceo broj. U različitim izvršenjima iste aplikacije, ovaj broj ne mora biti isti.</a:t>
            </a:r>
            <a:endParaRPr lang="en-GB" sz="2000" dirty="0"/>
          </a:p>
          <a:p>
            <a:pPr marL="800100" lvl="1" indent="-342900" eaLnBrk="1" hangingPunct="1">
              <a:spcAft>
                <a:spcPts val="300"/>
              </a:spcAft>
              <a:buClr>
                <a:schemeClr val="tx1"/>
              </a:buClr>
              <a:buSzPct val="100000"/>
              <a:buFont typeface="Arial" panose="020B0604020202020204" pitchFamily="34" charset="0"/>
              <a:buChar char="•"/>
            </a:pPr>
            <a:r>
              <a:rPr lang="sr-Latn-ME" sz="2000" dirty="0" smtClean="0"/>
              <a:t>Ako su dva objekta ista prema </a:t>
            </a:r>
            <a:r>
              <a:rPr lang="sr-Latn-ME" sz="2000" b="1" dirty="0">
                <a:solidFill>
                  <a:srgbClr val="FF0000"/>
                </a:solidFill>
                <a:latin typeface="Consolas" panose="020B0609020204030204" pitchFamily="49" charset="0"/>
              </a:rPr>
              <a:t>equals</a:t>
            </a:r>
            <a:r>
              <a:rPr lang="sr-Latn-ME" sz="2000" dirty="0" smtClean="0"/>
              <a:t> metodi, </a:t>
            </a:r>
            <a:r>
              <a:rPr lang="sr-Latn-ME" sz="2000" dirty="0" smtClean="0">
                <a:latin typeface="Consolas" panose="020B0609020204030204" pitchFamily="49" charset="0"/>
              </a:rPr>
              <a:t>hashCode</a:t>
            </a:r>
            <a:r>
              <a:rPr lang="sr-Latn-ME" sz="2000" dirty="0" smtClean="0"/>
              <a:t> metoda mora da vrati isti kôd za oba objekta. </a:t>
            </a:r>
          </a:p>
          <a:p>
            <a:pPr marL="800100" lvl="1" indent="-342900" eaLnBrk="1" hangingPunct="1">
              <a:spcAft>
                <a:spcPts val="1200"/>
              </a:spcAft>
              <a:buClr>
                <a:schemeClr val="tx1"/>
              </a:buClr>
              <a:buSzPct val="100000"/>
              <a:buFont typeface="Arial" panose="020B0604020202020204" pitchFamily="34" charset="0"/>
              <a:buChar char="•"/>
            </a:pPr>
            <a:r>
              <a:rPr lang="sr-Latn-ME" sz="2000" dirty="0" smtClean="0"/>
              <a:t>Dozvoljeno je da </a:t>
            </a:r>
            <a:r>
              <a:rPr lang="sr-Latn-ME" sz="2000" dirty="0" smtClean="0">
                <a:latin typeface="Consolas" panose="020B0609020204030204" pitchFamily="49" charset="0"/>
              </a:rPr>
              <a:t>hashCode</a:t>
            </a:r>
            <a:r>
              <a:rPr lang="sr-Latn-ME" sz="2000" dirty="0" smtClean="0"/>
              <a:t> vrati isti kôd za dva objekta koja su različita prema </a:t>
            </a:r>
            <a:r>
              <a:rPr lang="sr-Latn-ME" sz="2000" dirty="0">
                <a:latin typeface="Consolas" panose="020B0609020204030204" pitchFamily="49" charset="0"/>
              </a:rPr>
              <a:t>equals</a:t>
            </a:r>
            <a:r>
              <a:rPr lang="sr-Latn-ME" sz="2000" dirty="0" smtClean="0"/>
              <a:t> metodi. Ipak, ovo je poželjna karakteristika, jer poboljšava performanse hash tabele. </a:t>
            </a:r>
            <a:endParaRPr lang="en-GB" sz="2000" dirty="0"/>
          </a:p>
          <a:p>
            <a:pPr eaLnBrk="1" hangingPunct="1">
              <a:spcAft>
                <a:spcPts val="1200"/>
              </a:spcAft>
              <a:buClr>
                <a:schemeClr val="tx1"/>
              </a:buClr>
              <a:buSzPct val="75000"/>
              <a:buFont typeface="Wingdings" pitchFamily="2" charset="2"/>
              <a:buChar char="n"/>
            </a:pPr>
            <a:r>
              <a:rPr lang="en-GB" sz="2000" dirty="0" err="1" smtClean="0">
                <a:latin typeface="Consolas" panose="020B0609020204030204" pitchFamily="49" charset="0"/>
              </a:rPr>
              <a:t>hashCode</a:t>
            </a:r>
            <a:r>
              <a:rPr lang="en-GB" sz="2000" dirty="0" smtClean="0"/>
              <a:t> </a:t>
            </a:r>
            <a:r>
              <a:rPr lang="en-GB" sz="2000" dirty="0" err="1" smtClean="0"/>
              <a:t>metod</a:t>
            </a:r>
            <a:r>
              <a:rPr lang="sr-Latn-ME" sz="2000" dirty="0" smtClean="0"/>
              <a:t>a</a:t>
            </a:r>
            <a:r>
              <a:rPr lang="en-GB" sz="2000" dirty="0" smtClean="0"/>
              <a:t> </a:t>
            </a:r>
            <a:r>
              <a:rPr lang="sr-Latn-ME" sz="2000" dirty="0" smtClean="0"/>
              <a:t>klase</a:t>
            </a:r>
            <a:r>
              <a:rPr lang="en-GB" sz="2000" dirty="0" smtClean="0"/>
              <a:t> </a:t>
            </a:r>
            <a:r>
              <a:rPr lang="en-GB" sz="2000" dirty="0">
                <a:latin typeface="Consolas" panose="020B0609020204030204" pitchFamily="49" charset="0"/>
              </a:rPr>
              <a:t>Object</a:t>
            </a:r>
            <a:r>
              <a:rPr lang="en-GB" sz="2000" dirty="0"/>
              <a:t> </a:t>
            </a:r>
            <a:r>
              <a:rPr lang="sr-Latn-ME" sz="2000" dirty="0" smtClean="0"/>
              <a:t>vraća različite celobrojne kôdove za različite objekte. Ova metoda može bazirati svoju implementaciju na adresi objekta u memoriji, koja je jedinstvena za svaki objekata.</a:t>
            </a:r>
          </a:p>
          <a:p>
            <a:pPr eaLnBrk="1" hangingPunct="1">
              <a:spcAft>
                <a:spcPts val="1200"/>
              </a:spcAft>
              <a:buClr>
                <a:schemeClr val="tx1"/>
              </a:buClr>
              <a:buSzPct val="75000"/>
              <a:buFont typeface="Wingdings" pitchFamily="2" charset="2"/>
              <a:buChar char="n"/>
            </a:pPr>
            <a:r>
              <a:rPr lang="sr-Latn-ME" sz="2000" dirty="0" smtClean="0"/>
              <a:t>Poznata razvojna okruženja nude podrazumevane realizacije </a:t>
            </a:r>
            <a:r>
              <a:rPr lang="sr-Latn-ME" sz="2000" dirty="0" smtClean="0">
                <a:latin typeface="Consolas" panose="020B0609020204030204" pitchFamily="49" charset="0"/>
              </a:rPr>
              <a:t>hashCode</a:t>
            </a:r>
            <a:r>
              <a:rPr lang="sr-Latn-ME" sz="2000" dirty="0" smtClean="0"/>
              <a:t> metode za korisničke klase. Na sledećem slajdu dajemo jedan primer za okruženje Eclipse.</a:t>
            </a:r>
            <a:endParaRPr lang="sr-Latn-RS" sz="20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14</a:t>
            </a:fld>
            <a:endParaRPr lang="en-GB" smtClean="0">
              <a:latin typeface="Arial Black" pitchFamily="34" charset="0"/>
            </a:endParaRPr>
          </a:p>
        </p:txBody>
      </p:sp>
    </p:spTree>
    <p:extLst>
      <p:ext uri="{BB962C8B-B14F-4D97-AF65-F5344CB8AC3E}">
        <p14:creationId xmlns:p14="http://schemas.microsoft.com/office/powerpoint/2010/main" val="36959859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7993136" cy="596900"/>
          </a:xfrm>
        </p:spPr>
        <p:txBody>
          <a:bodyPr/>
          <a:lstStyle/>
          <a:p>
            <a:pPr eaLnBrk="1" hangingPunct="1"/>
            <a:r>
              <a:rPr lang="en-US" sz="3600" dirty="0" err="1" smtClean="0"/>
              <a:t>hashCode</a:t>
            </a:r>
            <a:r>
              <a:rPr lang="en-US" sz="3600" dirty="0" smtClean="0"/>
              <a:t> </a:t>
            </a:r>
            <a:r>
              <a:rPr lang="sr-Latn-ME" sz="3600" dirty="0" smtClean="0"/>
              <a:t>implementacija u Eclipse-u</a:t>
            </a:r>
            <a:endParaRPr lang="en-US" sz="3600" dirty="0"/>
          </a:p>
        </p:txBody>
      </p:sp>
      <p:sp>
        <p:nvSpPr>
          <p:cNvPr id="11267" name="Rectangle 3" descr="Rectangle: Click to edit Master text styles&#10;Second level&#10;Third level&#10;Fourth level&#10;Fifth level"/>
          <p:cNvSpPr txBox="1">
            <a:spLocks noChangeArrowheads="1"/>
          </p:cNvSpPr>
          <p:nvPr/>
        </p:nvSpPr>
        <p:spPr bwMode="auto">
          <a:xfrm>
            <a:off x="251520" y="1145363"/>
            <a:ext cx="8712200" cy="84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ME" sz="2000" dirty="0" smtClean="0"/>
              <a:t>Imamo klasu </a:t>
            </a:r>
            <a:r>
              <a:rPr lang="sr-Latn-ME" sz="2000" dirty="0" smtClean="0">
                <a:latin typeface="Consolas" panose="020B0609020204030204" pitchFamily="49" charset="0"/>
              </a:rPr>
              <a:t>Test</a:t>
            </a:r>
            <a:r>
              <a:rPr lang="sr-Latn-ME" sz="2000" dirty="0" smtClean="0"/>
              <a:t> koja za podatke ima </a:t>
            </a:r>
            <a:r>
              <a:rPr lang="sr-Latn-ME" sz="2000" b="1" dirty="0">
                <a:solidFill>
                  <a:srgbClr val="FF0000"/>
                </a:solidFill>
                <a:latin typeface="Consolas" panose="020B0609020204030204" pitchFamily="49" charset="0"/>
              </a:rPr>
              <a:t>double </a:t>
            </a:r>
            <a:r>
              <a:rPr lang="sr-Latn-ME" sz="2000" b="1" dirty="0" smtClean="0">
                <a:solidFill>
                  <a:srgbClr val="FF0000"/>
                </a:solidFill>
                <a:latin typeface="Consolas" panose="020B0609020204030204" pitchFamily="49" charset="0"/>
              </a:rPr>
              <a:t>x</a:t>
            </a:r>
            <a:r>
              <a:rPr lang="sr-Latn-ME" sz="2000" dirty="0" smtClean="0"/>
              <a:t> i </a:t>
            </a:r>
            <a:r>
              <a:rPr lang="sr-Latn-ME" sz="2000" b="1" dirty="0">
                <a:solidFill>
                  <a:srgbClr val="FF0000"/>
                </a:solidFill>
                <a:latin typeface="Consolas" panose="020B0609020204030204" pitchFamily="49" charset="0"/>
              </a:rPr>
              <a:t>String s</a:t>
            </a:r>
            <a:r>
              <a:rPr lang="sr-Latn-ME" sz="2000" dirty="0" smtClean="0"/>
              <a:t>.</a:t>
            </a:r>
            <a:endParaRPr lang="en-GB" sz="2000" dirty="0"/>
          </a:p>
          <a:p>
            <a:pPr eaLnBrk="1" hangingPunct="1">
              <a:spcAft>
                <a:spcPts val="1200"/>
              </a:spcAft>
              <a:buClr>
                <a:schemeClr val="tx1"/>
              </a:buClr>
              <a:buSzPct val="75000"/>
              <a:buFont typeface="Wingdings" pitchFamily="2" charset="2"/>
              <a:buChar char="n"/>
            </a:pPr>
            <a:r>
              <a:rPr lang="sr-Latn-ME" sz="2000" dirty="0" smtClean="0"/>
              <a:t>Realizacija </a:t>
            </a:r>
            <a:r>
              <a:rPr lang="sr-Latn-ME" sz="2000" dirty="0" smtClean="0">
                <a:latin typeface="Consolas" panose="020B0609020204030204" pitchFamily="49" charset="0"/>
              </a:rPr>
              <a:t>hashCode</a:t>
            </a:r>
            <a:r>
              <a:rPr lang="sr-Latn-ME" sz="2000" dirty="0" smtClean="0"/>
              <a:t> metode koju nam nudi Eclipse je data ispod:</a:t>
            </a:r>
            <a:endParaRPr lang="sr-Latn-RS" sz="20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15</a:t>
            </a:fld>
            <a:endParaRPr lang="en-GB" smtClean="0">
              <a:latin typeface="Arial Black" pitchFamily="34" charset="0"/>
            </a:endParaRPr>
          </a:p>
        </p:txBody>
      </p:sp>
      <p:sp>
        <p:nvSpPr>
          <p:cNvPr id="5" name="Rectangle 4"/>
          <p:cNvSpPr/>
          <p:nvPr/>
        </p:nvSpPr>
        <p:spPr>
          <a:xfrm>
            <a:off x="1350579" y="1988840"/>
            <a:ext cx="6317765" cy="1815882"/>
          </a:xfrm>
          <a:prstGeom prst="rect">
            <a:avLst/>
          </a:prstGeom>
          <a:solidFill>
            <a:srgbClr val="CCFFCC"/>
          </a:solidFill>
          <a:ln>
            <a:solidFill>
              <a:schemeClr val="tx1"/>
            </a:solidFill>
          </a:ln>
        </p:spPr>
        <p:txBody>
          <a:bodyPr wrap="square">
            <a:spAutoFit/>
          </a:bodyPr>
          <a:lstStyle/>
          <a:p>
            <a:pPr>
              <a:spcAft>
                <a:spcPts val="0"/>
              </a:spcAft>
              <a:tabLst>
                <a:tab pos="269875" algn="l"/>
                <a:tab pos="539750" algn="l"/>
              </a:tabLst>
            </a:pPr>
            <a:r>
              <a:rPr lang="en-US" sz="1400" b="1" dirty="0">
                <a:solidFill>
                  <a:srgbClr val="7F0055"/>
                </a:solidFill>
                <a:latin typeface="Consolas" panose="020B0609020204030204" pitchFamily="49" charset="0"/>
              </a:rPr>
              <a:t>public </a:t>
            </a:r>
            <a:r>
              <a:rPr lang="en-US" sz="1400" b="1" dirty="0" err="1">
                <a:solidFill>
                  <a:srgbClr val="7F0055"/>
                </a:solidFill>
                <a:latin typeface="Consolas" panose="020B0609020204030204" pitchFamily="49" charset="0"/>
              </a:rPr>
              <a:t>int</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hashCode</a:t>
            </a:r>
            <a:r>
              <a:rPr lang="en-US" sz="1400" dirty="0">
                <a:solidFill>
                  <a:srgbClr val="000000"/>
                </a:solidFill>
                <a:latin typeface="Consolas" panose="020B0609020204030204" pitchFamily="49" charset="0"/>
              </a:rPr>
              <a:t>() {</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final </a:t>
            </a:r>
            <a:r>
              <a:rPr lang="en-US" sz="1400" b="1" dirty="0" err="1">
                <a:solidFill>
                  <a:srgbClr val="7F0055"/>
                </a:solidFill>
                <a:latin typeface="Consolas" panose="020B0609020204030204" pitchFamily="49" charset="0"/>
              </a:rPr>
              <a:t>int</a:t>
            </a:r>
            <a:r>
              <a:rPr lang="en-US" sz="1400" dirty="0">
                <a:solidFill>
                  <a:srgbClr val="000000"/>
                </a:solidFill>
                <a:latin typeface="Consolas" panose="020B0609020204030204" pitchFamily="49" charset="0"/>
              </a:rPr>
              <a:t> prime = 31;</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b="1" dirty="0" err="1">
                <a:solidFill>
                  <a:srgbClr val="7F0055"/>
                </a:solidFill>
                <a:latin typeface="Consolas" panose="020B0609020204030204" pitchFamily="49" charset="0"/>
              </a:rPr>
              <a:t>int</a:t>
            </a:r>
            <a:r>
              <a:rPr lang="en-US" sz="1400" dirty="0" smtClean="0">
                <a:solidFill>
                  <a:srgbClr val="000000"/>
                </a:solidFill>
                <a:latin typeface="Consolas" panose="020B0609020204030204" pitchFamily="49" charset="0"/>
              </a:rPr>
              <a:t> </a:t>
            </a:r>
            <a:r>
              <a:rPr lang="en-US" sz="1400" dirty="0">
                <a:solidFill>
                  <a:srgbClr val="000000"/>
                </a:solidFill>
                <a:latin typeface="Consolas" panose="020B0609020204030204" pitchFamily="49" charset="0"/>
              </a:rPr>
              <a:t>result = 1;</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result </a:t>
            </a:r>
            <a:r>
              <a:rPr lang="en-US" sz="1400" dirty="0">
                <a:solidFill>
                  <a:srgbClr val="000000"/>
                </a:solidFill>
                <a:latin typeface="Consolas" panose="020B0609020204030204" pitchFamily="49" charset="0"/>
              </a:rPr>
              <a:t>= prime * result + ((s == null) ? 0 : </a:t>
            </a:r>
            <a:r>
              <a:rPr lang="en-US" sz="1400" dirty="0" err="1">
                <a:solidFill>
                  <a:srgbClr val="000000"/>
                </a:solidFill>
                <a:latin typeface="Consolas" panose="020B0609020204030204" pitchFamily="49" charset="0"/>
              </a:rPr>
              <a:t>s.hashCode</a:t>
            </a:r>
            <a:r>
              <a:rPr lang="en-US" sz="1400" dirty="0">
                <a:solidFill>
                  <a:srgbClr val="000000"/>
                </a:solidFill>
                <a:latin typeface="Consolas" panose="020B0609020204030204" pitchFamily="49" charset="0"/>
              </a:rPr>
              <a:t>());</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long</a:t>
            </a:r>
            <a:r>
              <a:rPr lang="en-US" sz="1400" dirty="0" smtClean="0">
                <a:solidFill>
                  <a:srgbClr val="000000"/>
                </a:solidFill>
                <a:latin typeface="Consolas" panose="020B0609020204030204" pitchFamily="49" charset="0"/>
              </a:rPr>
              <a:t> temp</a:t>
            </a:r>
            <a:r>
              <a:rPr lang="sr-Latn-ME" sz="1400" dirty="0" smtClean="0">
                <a:solidFill>
                  <a:srgbClr val="000000"/>
                </a:solidFill>
                <a:latin typeface="Consolas" panose="020B0609020204030204" pitchFamily="49" charset="0"/>
              </a:rPr>
              <a:t> = </a:t>
            </a:r>
            <a:r>
              <a:rPr lang="en-US" sz="1400" dirty="0" err="1" smtClean="0">
                <a:solidFill>
                  <a:srgbClr val="000000"/>
                </a:solidFill>
                <a:latin typeface="Consolas" panose="020B0609020204030204" pitchFamily="49" charset="0"/>
              </a:rPr>
              <a:t>Double.doubleToLongBits</a:t>
            </a:r>
            <a:r>
              <a:rPr lang="en-US" sz="1400" dirty="0" smtClean="0">
                <a:solidFill>
                  <a:srgbClr val="000000"/>
                </a:solidFill>
                <a:latin typeface="Consolas" panose="020B0609020204030204" pitchFamily="49" charset="0"/>
              </a:rPr>
              <a:t>(x</a:t>
            </a:r>
            <a:r>
              <a:rPr lang="en-US" sz="1400" dirty="0">
                <a:solidFill>
                  <a:srgbClr val="000000"/>
                </a:solidFill>
                <a:latin typeface="Consolas" panose="020B0609020204030204" pitchFamily="49" charset="0"/>
              </a:rPr>
              <a:t>);</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result </a:t>
            </a:r>
            <a:r>
              <a:rPr lang="en-US" sz="1400" dirty="0">
                <a:solidFill>
                  <a:srgbClr val="000000"/>
                </a:solidFill>
                <a:latin typeface="Consolas" panose="020B0609020204030204" pitchFamily="49" charset="0"/>
              </a:rPr>
              <a:t>= prime * result + (</a:t>
            </a:r>
            <a:r>
              <a:rPr lang="en-US" sz="1400" b="1" dirty="0" err="1">
                <a:solidFill>
                  <a:srgbClr val="7F0055"/>
                </a:solidFill>
                <a:latin typeface="Consolas" panose="020B0609020204030204" pitchFamily="49" charset="0"/>
              </a:rPr>
              <a:t>int</a:t>
            </a:r>
            <a:r>
              <a:rPr lang="en-US" sz="1400" dirty="0">
                <a:solidFill>
                  <a:srgbClr val="000000"/>
                </a:solidFill>
                <a:latin typeface="Consolas" panose="020B0609020204030204" pitchFamily="49" charset="0"/>
              </a:rPr>
              <a:t>) (temp ^ (temp &gt;&gt;&gt; 32));</a:t>
            </a:r>
          </a:p>
          <a:p>
            <a:pPr>
              <a:spcAft>
                <a:spcPts val="0"/>
              </a:spcAft>
              <a:tabLst>
                <a:tab pos="269875" algn="l"/>
                <a:tab pos="539750" algn="l"/>
              </a:tabLst>
            </a:pPr>
            <a:r>
              <a:rPr lang="en-US" sz="1400" dirty="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return</a:t>
            </a:r>
            <a:r>
              <a:rPr lang="en-US" sz="1400" dirty="0" smtClean="0">
                <a:solidFill>
                  <a:srgbClr val="000000"/>
                </a:solidFill>
                <a:latin typeface="Consolas" panose="020B0609020204030204" pitchFamily="49" charset="0"/>
              </a:rPr>
              <a:t> </a:t>
            </a:r>
            <a:r>
              <a:rPr lang="en-US" sz="1400" dirty="0">
                <a:solidFill>
                  <a:srgbClr val="000000"/>
                </a:solidFill>
                <a:latin typeface="Consolas" panose="020B0609020204030204" pitchFamily="49" charset="0"/>
              </a:rPr>
              <a:t>result;</a:t>
            </a:r>
          </a:p>
          <a:p>
            <a:pPr>
              <a:spcAft>
                <a:spcPts val="0"/>
              </a:spcAft>
              <a:tabLst>
                <a:tab pos="269875" algn="l"/>
                <a:tab pos="539750" algn="l"/>
              </a:tabLst>
            </a:pPr>
            <a:r>
              <a:rPr lang="en-US" sz="1400" dirty="0" smtClean="0">
                <a:solidFill>
                  <a:srgbClr val="000000"/>
                </a:solidFill>
                <a:latin typeface="Consolas" panose="020B0609020204030204" pitchFamily="49" charset="0"/>
              </a:rPr>
              <a:t>}</a:t>
            </a:r>
            <a:endParaRPr lang="en-US" sz="1400" dirty="0">
              <a:solidFill>
                <a:srgbClr val="000000"/>
              </a:solidFill>
              <a:latin typeface="Consolas" panose="020B0609020204030204" pitchFamily="49" charset="0"/>
            </a:endParaRPr>
          </a:p>
        </p:txBody>
      </p:sp>
      <p:sp>
        <p:nvSpPr>
          <p:cNvPr id="6" name="Rectangle 3" descr="Rectangle: Click to edit Master text styles&#10;Second level&#10;Third level&#10;Fourth level&#10;Fifth level"/>
          <p:cNvSpPr txBox="1">
            <a:spLocks noChangeArrowheads="1"/>
          </p:cNvSpPr>
          <p:nvPr/>
        </p:nvSpPr>
        <p:spPr bwMode="auto">
          <a:xfrm>
            <a:off x="251520" y="3933056"/>
            <a:ext cx="8712200" cy="216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ME" sz="2000" dirty="0" smtClean="0"/>
              <a:t>Metoda </a:t>
            </a:r>
            <a:r>
              <a:rPr lang="en-US" sz="2000" dirty="0" err="1" smtClean="0">
                <a:solidFill>
                  <a:srgbClr val="3333CC"/>
                </a:solidFill>
                <a:latin typeface="Consolas" panose="020B0609020204030204" pitchFamily="49" charset="0"/>
              </a:rPr>
              <a:t>Double.doubleToLongBits</a:t>
            </a:r>
            <a:r>
              <a:rPr lang="sr-Latn-ME" sz="2000" dirty="0"/>
              <a:t> </a:t>
            </a:r>
            <a:r>
              <a:rPr lang="sr-Latn-ME" sz="2000" dirty="0" smtClean="0"/>
              <a:t>za argument dobija </a:t>
            </a:r>
            <a:r>
              <a:rPr lang="sr-Latn-ME" sz="2000" dirty="0" smtClean="0">
                <a:latin typeface="Consolas" panose="020B0609020204030204" pitchFamily="49" charset="0"/>
              </a:rPr>
              <a:t>double</a:t>
            </a:r>
            <a:r>
              <a:rPr lang="sr-Latn-ME" sz="2000" dirty="0" smtClean="0"/>
              <a:t> vrednost i vraća </a:t>
            </a:r>
            <a:r>
              <a:rPr lang="sr-Latn-ME" sz="2000" dirty="0">
                <a:latin typeface="Consolas" panose="020B0609020204030204" pitchFamily="49" charset="0"/>
              </a:rPr>
              <a:t>long</a:t>
            </a:r>
            <a:r>
              <a:rPr lang="sr-Latn-ME" sz="2000" dirty="0" smtClean="0"/>
              <a:t> vrednost koja ima istu binarnu reprezentaciju kao prosleđena </a:t>
            </a:r>
            <a:r>
              <a:rPr lang="sr-Latn-ME" sz="2000" dirty="0">
                <a:latin typeface="Consolas" panose="020B0609020204030204" pitchFamily="49" charset="0"/>
              </a:rPr>
              <a:t>double</a:t>
            </a:r>
            <a:r>
              <a:rPr lang="sr-Latn-ME" sz="2000" dirty="0" smtClean="0"/>
              <a:t> vrednost (ne menja se vrednost registra, već tumačenje sadržaja).</a:t>
            </a:r>
            <a:endParaRPr lang="en-GB" sz="2000" dirty="0"/>
          </a:p>
          <a:p>
            <a:pPr eaLnBrk="1" hangingPunct="1">
              <a:spcAft>
                <a:spcPts val="600"/>
              </a:spcAft>
              <a:buClr>
                <a:schemeClr val="tx1"/>
              </a:buClr>
              <a:buSzPct val="75000"/>
              <a:buFont typeface="Wingdings" pitchFamily="2" charset="2"/>
              <a:buChar char="n"/>
            </a:pPr>
            <a:r>
              <a:rPr lang="sr-Latn-ME" sz="2000" dirty="0" smtClean="0">
                <a:latin typeface="Consolas" panose="020B0609020204030204" pitchFamily="49" charset="0"/>
              </a:rPr>
              <a:t>&gt;&gt;&gt;</a:t>
            </a:r>
            <a:r>
              <a:rPr lang="sr-Latn-ME" sz="2000" dirty="0" smtClean="0"/>
              <a:t> je operator pomeranja bita udesno, pri čemu se upražnjena mesta popunjavaju nulama (eng.</a:t>
            </a:r>
            <a:r>
              <a:rPr lang="sr-Cyrl-ME" sz="2000" dirty="0" smtClean="0"/>
              <a:t> </a:t>
            </a:r>
            <a:r>
              <a:rPr lang="en-GB" sz="2000" i="1" dirty="0"/>
              <a:t>unsigned right shift operator</a:t>
            </a:r>
            <a:r>
              <a:rPr lang="sr-Latn-ME" sz="2000" dirty="0" smtClean="0"/>
              <a:t>)</a:t>
            </a:r>
            <a:r>
              <a:rPr lang="sr-Cyrl-ME" sz="2000" dirty="0" smtClean="0"/>
              <a:t>.</a:t>
            </a:r>
            <a:endParaRPr lang="en-US" sz="2000" dirty="0" smtClean="0"/>
          </a:p>
          <a:p>
            <a:pPr eaLnBrk="1" hangingPunct="1">
              <a:spcAft>
                <a:spcPts val="600"/>
              </a:spcAft>
              <a:buClr>
                <a:schemeClr val="tx1"/>
              </a:buClr>
              <a:buSzPct val="75000"/>
              <a:buFont typeface="Wingdings" pitchFamily="2" charset="2"/>
              <a:buChar char="n"/>
            </a:pPr>
            <a:r>
              <a:rPr lang="en-US" sz="2000" dirty="0" err="1" smtClean="0"/>
              <a:t>Vra</a:t>
            </a:r>
            <a:r>
              <a:rPr lang="sr-Latn-ME" sz="2000" dirty="0" smtClean="0"/>
              <a:t>ćena </a:t>
            </a:r>
            <a:r>
              <a:rPr lang="en-US" sz="2000" dirty="0" err="1" smtClean="0">
                <a:latin typeface="Consolas" panose="020B0609020204030204" pitchFamily="49" charset="0"/>
              </a:rPr>
              <a:t>hashCode</a:t>
            </a:r>
            <a:r>
              <a:rPr lang="en-US" sz="2000" dirty="0"/>
              <a:t> </a:t>
            </a:r>
            <a:r>
              <a:rPr lang="sr-Latn-ME" sz="2000" dirty="0" smtClean="0"/>
              <a:t>vrednost se ne može direktno iskoristiti kao indeks u hash tabeli. Zašto?</a:t>
            </a:r>
            <a:endParaRPr lang="sr-Latn-RS" sz="2000" dirty="0"/>
          </a:p>
        </p:txBody>
      </p:sp>
    </p:spTree>
    <p:extLst>
      <p:ext uri="{BB962C8B-B14F-4D97-AF65-F5344CB8AC3E}">
        <p14:creationId xmlns:p14="http://schemas.microsoft.com/office/powerpoint/2010/main" val="18297754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6480968" cy="596900"/>
          </a:xfrm>
        </p:spPr>
        <p:txBody>
          <a:bodyPr/>
          <a:lstStyle/>
          <a:p>
            <a:pPr eaLnBrk="1" hangingPunct="1"/>
            <a:r>
              <a:rPr lang="sr-Latn-RS" sz="3600" dirty="0" smtClean="0"/>
              <a:t>Klasa HashSet</a:t>
            </a:r>
            <a:endParaRPr lang="en-US" sz="3600" dirty="0" smtClean="0"/>
          </a:p>
        </p:txBody>
      </p:sp>
      <p:sp>
        <p:nvSpPr>
          <p:cNvPr id="11267" name="Rectangle 3" descr="Rectangle: Click to edit Master text styles&#10;Second level&#10;Third level&#10;Fourth level&#10;Fifth level"/>
          <p:cNvSpPr txBox="1">
            <a:spLocks noChangeArrowheads="1"/>
          </p:cNvSpPr>
          <p:nvPr/>
        </p:nvSpPr>
        <p:spPr bwMode="auto">
          <a:xfrm>
            <a:off x="179512" y="1097706"/>
            <a:ext cx="8712968"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b="1" dirty="0">
                <a:solidFill>
                  <a:srgbClr val="FF0000"/>
                </a:solidFill>
                <a:latin typeface="Consolas" panose="020B0609020204030204" pitchFamily="49" charset="0"/>
              </a:rPr>
              <a:t>HashSet</a:t>
            </a:r>
            <a:r>
              <a:rPr lang="sr-Latn-RS" sz="2000" dirty="0"/>
              <a:t> je klasa iz paketa </a:t>
            </a:r>
            <a:r>
              <a:rPr lang="sr-Latn-RS" sz="2000" dirty="0">
                <a:latin typeface="Consolas" panose="020B0609020204030204" pitchFamily="49" charset="0"/>
              </a:rPr>
              <a:t>java.util</a:t>
            </a:r>
            <a:r>
              <a:rPr lang="sr-Latn-RS" sz="2000" dirty="0"/>
              <a:t> koja za smeštanje i indeksiranje elemenata koristi hash tabelu. </a:t>
            </a:r>
            <a:endParaRPr lang="sr-Latn-RS" sz="2000" dirty="0" smtClean="0"/>
          </a:p>
          <a:p>
            <a:pPr eaLnBrk="1" hangingPunct="1">
              <a:spcAft>
                <a:spcPts val="600"/>
              </a:spcAft>
              <a:buClr>
                <a:schemeClr val="tx1"/>
              </a:buClr>
              <a:buSzPct val="75000"/>
              <a:buFont typeface="Wingdings" pitchFamily="2" charset="2"/>
              <a:buChar char="n"/>
            </a:pPr>
            <a:r>
              <a:rPr lang="sr-Latn-RS" sz="2000" dirty="0" smtClean="0"/>
              <a:t>Vezano </a:t>
            </a:r>
            <a:r>
              <a:rPr lang="sr-Latn-RS" sz="2000" dirty="0"/>
              <a:t>za </a:t>
            </a:r>
            <a:r>
              <a:rPr lang="sr-Latn-RS" sz="2000" dirty="0">
                <a:latin typeface="Consolas" panose="020B0609020204030204" pitchFamily="49" charset="0"/>
              </a:rPr>
              <a:t>HashSet</a:t>
            </a:r>
            <a:r>
              <a:rPr lang="sr-Latn-RS" sz="2000" dirty="0"/>
              <a:t>, imamo pojmove </a:t>
            </a:r>
            <a:r>
              <a:rPr lang="sr-Latn-RS" sz="2000" b="1" dirty="0">
                <a:solidFill>
                  <a:srgbClr val="FF0000"/>
                </a:solidFill>
              </a:rPr>
              <a:t>početnog kapaciteta</a:t>
            </a:r>
            <a:r>
              <a:rPr lang="sr-Latn-RS" sz="2000" dirty="0"/>
              <a:t> i </a:t>
            </a:r>
            <a:r>
              <a:rPr lang="sr-Latn-RS" sz="2000" b="1" dirty="0">
                <a:solidFill>
                  <a:srgbClr val="FF0000"/>
                </a:solidFill>
              </a:rPr>
              <a:t>faktora opterećenja </a:t>
            </a:r>
            <a:r>
              <a:rPr lang="sr-Latn-RS" sz="2000" dirty="0"/>
              <a:t>(eng. </a:t>
            </a:r>
            <a:r>
              <a:rPr lang="sr-Latn-RS" sz="2000" i="1" dirty="0"/>
              <a:t>load factor</a:t>
            </a:r>
            <a:r>
              <a:rPr lang="sr-Latn-RS" sz="2000" dirty="0"/>
              <a:t>). </a:t>
            </a:r>
            <a:endParaRPr lang="sr-Latn-RS" sz="2000" dirty="0" smtClean="0"/>
          </a:p>
          <a:p>
            <a:pPr eaLnBrk="1" hangingPunct="1">
              <a:spcAft>
                <a:spcPts val="600"/>
              </a:spcAft>
              <a:buClr>
                <a:schemeClr val="tx1"/>
              </a:buClr>
              <a:buSzPct val="75000"/>
              <a:buFont typeface="Wingdings" pitchFamily="2" charset="2"/>
              <a:buChar char="n"/>
            </a:pPr>
            <a:r>
              <a:rPr lang="sr-Latn-RS" sz="2000" dirty="0" smtClean="0"/>
              <a:t>Početni </a:t>
            </a:r>
            <a:r>
              <a:rPr lang="sr-Latn-RS" sz="2000" dirty="0"/>
              <a:t>kapacitet </a:t>
            </a:r>
            <a:r>
              <a:rPr lang="sr-Latn-RS" sz="2000" dirty="0" smtClean="0"/>
              <a:t>je početna veličina niza vrednosti (</a:t>
            </a:r>
            <a:r>
              <a:rPr lang="sr-Latn-RS" sz="2000" dirty="0"/>
              <a:t>broj bucket-a), dok </a:t>
            </a:r>
            <a:r>
              <a:rPr lang="sr-Latn-RS" sz="2000" dirty="0" smtClean="0"/>
              <a:t>faktor </a:t>
            </a:r>
            <a:r>
              <a:rPr lang="sr-Latn-RS" sz="2000" dirty="0"/>
              <a:t>opterećenja </a:t>
            </a:r>
            <a:r>
              <a:rPr lang="sr-Latn-RS" sz="2000" dirty="0" smtClean="0"/>
              <a:t>predstavlja procenat </a:t>
            </a:r>
            <a:r>
              <a:rPr lang="sr-Latn-RS" sz="2000" dirty="0"/>
              <a:t>popunjenosti niza </a:t>
            </a:r>
            <a:r>
              <a:rPr lang="sr-Latn-RS" sz="2000" dirty="0" smtClean="0"/>
              <a:t>kad </a:t>
            </a:r>
            <a:r>
              <a:rPr lang="sr-Latn-RS" sz="2000" dirty="0"/>
              <a:t>dolazi do dupliranja kapaciteta. </a:t>
            </a:r>
            <a:r>
              <a:rPr lang="sr-Latn-RS" sz="2000" dirty="0" smtClean="0"/>
              <a:t>Ove se vrednosti zadaju preko konstruktora.</a:t>
            </a:r>
          </a:p>
          <a:p>
            <a:pPr eaLnBrk="1" hangingPunct="1">
              <a:spcAft>
                <a:spcPts val="600"/>
              </a:spcAft>
              <a:buClr>
                <a:schemeClr val="tx1"/>
              </a:buClr>
              <a:buSzPct val="75000"/>
              <a:buFont typeface="Wingdings" pitchFamily="2" charset="2"/>
              <a:buChar char="n"/>
            </a:pPr>
            <a:r>
              <a:rPr lang="sr-Latn-RS" sz="2000" dirty="0" smtClean="0"/>
              <a:t>Podrazumevane </a:t>
            </a:r>
            <a:r>
              <a:rPr lang="sr-Latn-RS" sz="2000" dirty="0"/>
              <a:t>vrednosti početnog kapaciteta i faktora opterećenja su 16 i 0.75, respektivno, što znači da kada broj </a:t>
            </a:r>
            <a:r>
              <a:rPr lang="sr-Latn-RS" sz="2000" dirty="0">
                <a:latin typeface="Consolas" panose="020B0609020204030204" pitchFamily="49" charset="0"/>
              </a:rPr>
              <a:t>HashSet</a:t>
            </a:r>
            <a:r>
              <a:rPr lang="sr-Latn-RS" sz="2000" dirty="0"/>
              <a:t> elemenata postane 12 = 0.75 × 16, kapacitet će se povećati na 32.</a:t>
            </a:r>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16</a:t>
            </a:fld>
            <a:endParaRPr lang="en-GB" smtClean="0">
              <a:latin typeface="Arial Black"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276996344"/>
              </p:ext>
            </p:extLst>
          </p:nvPr>
        </p:nvGraphicFramePr>
        <p:xfrm>
          <a:off x="1403648" y="4539100"/>
          <a:ext cx="6696744" cy="2199132"/>
        </p:xfrm>
        <a:graphic>
          <a:graphicData uri="http://schemas.openxmlformats.org/drawingml/2006/table">
            <a:tbl>
              <a:tblPr firstRow="1" firstCol="1" bandRow="1">
                <a:tableStyleId>{46F890A9-2807-4EBB-B81D-B2AA78EC7F39}</a:tableStyleId>
              </a:tblPr>
              <a:tblGrid>
                <a:gridCol w="1116125">
                  <a:extLst>
                    <a:ext uri="{9D8B030D-6E8A-4147-A177-3AD203B41FA5}">
                      <a16:colId xmlns:a16="http://schemas.microsoft.com/office/drawing/2014/main" val="3284911754"/>
                    </a:ext>
                  </a:extLst>
                </a:gridCol>
                <a:gridCol w="5580619">
                  <a:extLst>
                    <a:ext uri="{9D8B030D-6E8A-4147-A177-3AD203B41FA5}">
                      <a16:colId xmlns:a16="http://schemas.microsoft.com/office/drawing/2014/main" val="961174056"/>
                    </a:ext>
                  </a:extLst>
                </a:gridCol>
              </a:tblGrid>
              <a:tr h="0">
                <a:tc>
                  <a:txBody>
                    <a:bodyPr/>
                    <a:lstStyle/>
                    <a:p>
                      <a:pPr algn="ctr">
                        <a:lnSpc>
                          <a:spcPct val="105000"/>
                        </a:lnSpc>
                        <a:spcBef>
                          <a:spcPts val="600"/>
                        </a:spcBef>
                        <a:spcAft>
                          <a:spcPts val="0"/>
                        </a:spcAft>
                      </a:pPr>
                      <a:r>
                        <a:rPr lang="sr-Latn-ME" sz="1300" dirty="0">
                          <a:effectLst/>
                        </a:rPr>
                        <a:t>Metoda</a:t>
                      </a:r>
                      <a:endParaRPr lang="en-US" sz="13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05000"/>
                        </a:lnSpc>
                        <a:spcBef>
                          <a:spcPts val="600"/>
                        </a:spcBef>
                        <a:spcAft>
                          <a:spcPts val="0"/>
                        </a:spcAft>
                      </a:pPr>
                      <a:r>
                        <a:rPr lang="sr-Latn-ME" sz="1300" dirty="0">
                          <a:effectLst/>
                        </a:rPr>
                        <a:t>Opis</a:t>
                      </a:r>
                      <a:endParaRPr lang="en-US" sz="13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0362208"/>
                  </a:ext>
                </a:extLst>
              </a:tr>
              <a:tr h="0">
                <a:tc>
                  <a:txBody>
                    <a:bodyPr/>
                    <a:lstStyle/>
                    <a:p>
                      <a:pPr algn="just">
                        <a:lnSpc>
                          <a:spcPct val="115000"/>
                        </a:lnSpc>
                        <a:spcAft>
                          <a:spcPts val="0"/>
                        </a:spcAft>
                      </a:pPr>
                      <a:r>
                        <a:rPr lang="sr-Latn-ME" sz="1300" dirty="0">
                          <a:effectLst/>
                          <a:latin typeface="Consolas" panose="020B0609020204030204" pitchFamily="49" charset="0"/>
                        </a:rPr>
                        <a:t>add</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sr-Latn-ME" sz="1300" dirty="0">
                          <a:effectLst/>
                        </a:rPr>
                        <a:t>Dodaje element (parameter metode) u </a:t>
                      </a:r>
                      <a:r>
                        <a:rPr lang="sr-Latn-ME" sz="1300" dirty="0">
                          <a:effectLst/>
                          <a:latin typeface="Consolas" panose="020B0609020204030204" pitchFamily="49" charset="0"/>
                        </a:rPr>
                        <a:t>HashSet</a:t>
                      </a:r>
                      <a:r>
                        <a:rPr lang="sr-Latn-ME" sz="1300" dirty="0">
                          <a:effectLst/>
                        </a:rPr>
                        <a:t> ukoliko taj element ne postoji.</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770044544"/>
                  </a:ext>
                </a:extLst>
              </a:tr>
              <a:tr h="0">
                <a:tc>
                  <a:txBody>
                    <a:bodyPr/>
                    <a:lstStyle/>
                    <a:p>
                      <a:pPr algn="just">
                        <a:lnSpc>
                          <a:spcPct val="115000"/>
                        </a:lnSpc>
                        <a:spcAft>
                          <a:spcPts val="0"/>
                        </a:spcAft>
                      </a:pPr>
                      <a:r>
                        <a:rPr lang="sr-Latn-ME" sz="1300" dirty="0">
                          <a:effectLst/>
                          <a:latin typeface="Consolas" panose="020B0609020204030204" pitchFamily="49" charset="0"/>
                        </a:rPr>
                        <a:t>addAll</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sr-Latn-ME" sz="1300" dirty="0">
                          <a:effectLst/>
                        </a:rPr>
                        <a:t>Nadovezuje elemente niza (drugi parametar) na kolekciju (prvi parametar)</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672037758"/>
                  </a:ext>
                </a:extLst>
              </a:tr>
              <a:tr h="0">
                <a:tc>
                  <a:txBody>
                    <a:bodyPr/>
                    <a:lstStyle/>
                    <a:p>
                      <a:pPr algn="just">
                        <a:lnSpc>
                          <a:spcPct val="115000"/>
                        </a:lnSpc>
                        <a:spcAft>
                          <a:spcPts val="0"/>
                        </a:spcAft>
                      </a:pPr>
                      <a:r>
                        <a:rPr lang="sr-Latn-ME" sz="1300" dirty="0">
                          <a:effectLst/>
                          <a:latin typeface="Consolas" panose="020B0609020204030204" pitchFamily="49" charset="0"/>
                        </a:rPr>
                        <a:t>remove</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sr-Latn-ME" sz="1300" dirty="0">
                          <a:effectLst/>
                        </a:rPr>
                        <a:t>Uklanja objekat (parametar metode) iz </a:t>
                      </a:r>
                      <a:r>
                        <a:rPr lang="en-US" sz="1300" dirty="0" err="1">
                          <a:effectLst/>
                        </a:rPr>
                        <a:t>skupa</a:t>
                      </a:r>
                      <a:r>
                        <a:rPr lang="sr-Latn-ME" sz="1300" dirty="0">
                          <a:effectLst/>
                        </a:rPr>
                        <a:t>.</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18383329"/>
                  </a:ext>
                </a:extLst>
              </a:tr>
              <a:tr h="0">
                <a:tc>
                  <a:txBody>
                    <a:bodyPr/>
                    <a:lstStyle/>
                    <a:p>
                      <a:pPr algn="just">
                        <a:lnSpc>
                          <a:spcPct val="115000"/>
                        </a:lnSpc>
                        <a:spcAft>
                          <a:spcPts val="0"/>
                        </a:spcAft>
                      </a:pPr>
                      <a:r>
                        <a:rPr lang="sr-Latn-ME" sz="1300" dirty="0">
                          <a:effectLst/>
                          <a:latin typeface="Consolas" panose="020B0609020204030204" pitchFamily="49" charset="0"/>
                        </a:rPr>
                        <a:t>clear</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ME" sz="1300" dirty="0">
                          <a:effectLst/>
                        </a:rPr>
                        <a:t>Briše sve elemente iz skupa.</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72419549"/>
                  </a:ext>
                </a:extLst>
              </a:tr>
              <a:tr h="0">
                <a:tc>
                  <a:txBody>
                    <a:bodyPr/>
                    <a:lstStyle/>
                    <a:p>
                      <a:pPr algn="just">
                        <a:lnSpc>
                          <a:spcPct val="115000"/>
                        </a:lnSpc>
                        <a:spcAft>
                          <a:spcPts val="0"/>
                        </a:spcAft>
                      </a:pPr>
                      <a:r>
                        <a:rPr lang="sr-Latn-ME" sz="1300" dirty="0">
                          <a:effectLst/>
                          <a:latin typeface="Consolas" panose="020B0609020204030204" pitchFamily="49" charset="0"/>
                        </a:rPr>
                        <a:t>contains</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300" dirty="0" err="1">
                          <a:effectLst/>
                        </a:rPr>
                        <a:t>Proverava</a:t>
                      </a:r>
                      <a:r>
                        <a:rPr lang="en-US" sz="1300" dirty="0">
                          <a:effectLst/>
                        </a:rPr>
                        <a:t> da li </a:t>
                      </a:r>
                      <a:r>
                        <a:rPr lang="en-US" sz="1300" dirty="0" err="1">
                          <a:effectLst/>
                        </a:rPr>
                        <a:t>postoji</a:t>
                      </a:r>
                      <a:r>
                        <a:rPr lang="en-US" sz="1300" dirty="0">
                          <a:effectLst/>
                        </a:rPr>
                        <a:t> element (parameter </a:t>
                      </a:r>
                      <a:r>
                        <a:rPr lang="en-US" sz="1300" dirty="0" err="1">
                          <a:effectLst/>
                        </a:rPr>
                        <a:t>metode</a:t>
                      </a:r>
                      <a:r>
                        <a:rPr lang="en-US" sz="1300" dirty="0">
                          <a:effectLst/>
                        </a:rPr>
                        <a:t>) u </a:t>
                      </a:r>
                      <a:r>
                        <a:rPr lang="en-US" sz="1300" dirty="0" err="1">
                          <a:effectLst/>
                        </a:rPr>
                        <a:t>skupu</a:t>
                      </a:r>
                      <a:r>
                        <a:rPr lang="en-US" sz="1300" dirty="0">
                          <a:effectLst/>
                        </a:rPr>
                        <a:t> </a:t>
                      </a:r>
                      <a:r>
                        <a:rPr lang="en-US" sz="1300" dirty="0" err="1">
                          <a:effectLst/>
                        </a:rPr>
                        <a:t>i</a:t>
                      </a:r>
                      <a:r>
                        <a:rPr lang="en-US" sz="1300" dirty="0">
                          <a:effectLst/>
                        </a:rPr>
                        <a:t> </a:t>
                      </a:r>
                      <a:r>
                        <a:rPr lang="en-US" sz="1300" dirty="0" err="1">
                          <a:effectLst/>
                        </a:rPr>
                        <a:t>vraća</a:t>
                      </a:r>
                      <a:r>
                        <a:rPr lang="en-US" sz="1300" dirty="0">
                          <a:effectLst/>
                        </a:rPr>
                        <a:t> </a:t>
                      </a:r>
                      <a:r>
                        <a:rPr lang="sr-Latn-ME" sz="1300" kern="1200" dirty="0">
                          <a:solidFill>
                            <a:schemeClr val="dk1"/>
                          </a:solidFill>
                          <a:effectLst/>
                          <a:latin typeface="Consolas" panose="020B0609020204030204" pitchFamily="49" charset="0"/>
                          <a:ea typeface="+mn-ea"/>
                          <a:cs typeface="+mn-cs"/>
                        </a:rPr>
                        <a:t>true</a:t>
                      </a:r>
                      <a:r>
                        <a:rPr lang="en-US" sz="1300" dirty="0">
                          <a:effectLst/>
                        </a:rPr>
                        <a:t> </a:t>
                      </a:r>
                      <a:r>
                        <a:rPr lang="en-US" sz="1300" dirty="0" err="1">
                          <a:effectLst/>
                        </a:rPr>
                        <a:t>ako</a:t>
                      </a:r>
                      <a:r>
                        <a:rPr lang="en-US" sz="1300" dirty="0">
                          <a:effectLst/>
                        </a:rPr>
                        <a:t> </a:t>
                      </a:r>
                      <a:r>
                        <a:rPr lang="en-US" sz="1300" dirty="0" err="1">
                          <a:effectLst/>
                        </a:rPr>
                        <a:t>postoji</a:t>
                      </a:r>
                      <a:r>
                        <a:rPr lang="en-US" sz="1300" dirty="0">
                          <a:effectLst/>
                        </a:rPr>
                        <a:t>, </a:t>
                      </a:r>
                      <a:r>
                        <a:rPr lang="en-US" sz="1300" dirty="0" err="1">
                          <a:effectLst/>
                        </a:rPr>
                        <a:t>odnosno</a:t>
                      </a:r>
                      <a:r>
                        <a:rPr lang="en-US" sz="1300" dirty="0">
                          <a:effectLst/>
                        </a:rPr>
                        <a:t> </a:t>
                      </a:r>
                      <a:r>
                        <a:rPr lang="sr-Latn-ME" sz="1300" kern="1200" dirty="0">
                          <a:solidFill>
                            <a:schemeClr val="dk1"/>
                          </a:solidFill>
                          <a:effectLst/>
                          <a:latin typeface="Consolas" panose="020B0609020204030204" pitchFamily="49" charset="0"/>
                          <a:ea typeface="+mn-ea"/>
                          <a:cs typeface="+mn-cs"/>
                        </a:rPr>
                        <a:t>false</a:t>
                      </a:r>
                      <a:r>
                        <a:rPr lang="en-US" sz="1300" dirty="0">
                          <a:effectLst/>
                        </a:rPr>
                        <a:t> </a:t>
                      </a:r>
                      <a:r>
                        <a:rPr lang="en-US" sz="1300" dirty="0" err="1">
                          <a:effectLst/>
                        </a:rPr>
                        <a:t>ako</a:t>
                      </a:r>
                      <a:r>
                        <a:rPr lang="en-US" sz="1300" dirty="0">
                          <a:effectLst/>
                        </a:rPr>
                        <a:t> ne </a:t>
                      </a:r>
                      <a:r>
                        <a:rPr lang="en-US" sz="1300" dirty="0" err="1">
                          <a:effectLst/>
                        </a:rPr>
                        <a:t>postoji</a:t>
                      </a:r>
                      <a:r>
                        <a:rPr lang="en-US" sz="1300" dirty="0">
                          <a:effectLst/>
                        </a:rPr>
                        <a:t>.</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94790376"/>
                  </a:ext>
                </a:extLst>
              </a:tr>
              <a:tr h="0">
                <a:tc>
                  <a:txBody>
                    <a:bodyPr/>
                    <a:lstStyle/>
                    <a:p>
                      <a:pPr algn="just">
                        <a:lnSpc>
                          <a:spcPct val="115000"/>
                        </a:lnSpc>
                        <a:spcAft>
                          <a:spcPts val="0"/>
                        </a:spcAft>
                      </a:pPr>
                      <a:r>
                        <a:rPr lang="sr-Latn-ME" sz="1300" dirty="0">
                          <a:effectLst/>
                          <a:latin typeface="Consolas" panose="020B0609020204030204" pitchFamily="49" charset="0"/>
                        </a:rPr>
                        <a:t>isEmpty</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en-US" sz="1300" dirty="0" err="1">
                          <a:effectLst/>
                        </a:rPr>
                        <a:t>Vraća</a:t>
                      </a:r>
                      <a:r>
                        <a:rPr lang="en-US" sz="1300" dirty="0">
                          <a:effectLst/>
                        </a:rPr>
                        <a:t> </a:t>
                      </a:r>
                      <a:r>
                        <a:rPr lang="sr-Latn-ME" sz="1300" kern="1200" dirty="0">
                          <a:solidFill>
                            <a:schemeClr val="dk1"/>
                          </a:solidFill>
                          <a:effectLst/>
                          <a:latin typeface="Consolas" panose="020B0609020204030204" pitchFamily="49" charset="0"/>
                          <a:ea typeface="+mn-ea"/>
                          <a:cs typeface="+mn-cs"/>
                        </a:rPr>
                        <a:t>true</a:t>
                      </a:r>
                      <a:r>
                        <a:rPr lang="en-US" sz="1300" dirty="0">
                          <a:effectLst/>
                        </a:rPr>
                        <a:t> </a:t>
                      </a:r>
                      <a:r>
                        <a:rPr lang="en-US" sz="1300" dirty="0" err="1">
                          <a:effectLst/>
                        </a:rPr>
                        <a:t>ako</a:t>
                      </a:r>
                      <a:r>
                        <a:rPr lang="en-US" sz="1300" dirty="0">
                          <a:effectLst/>
                        </a:rPr>
                        <a:t> je </a:t>
                      </a:r>
                      <a:r>
                        <a:rPr lang="en-US" sz="1300" dirty="0" err="1">
                          <a:effectLst/>
                        </a:rPr>
                        <a:t>skup</a:t>
                      </a:r>
                      <a:r>
                        <a:rPr lang="en-US" sz="1300" dirty="0">
                          <a:effectLst/>
                        </a:rPr>
                        <a:t> </a:t>
                      </a:r>
                      <a:r>
                        <a:rPr lang="en-US" sz="1300" dirty="0" err="1">
                          <a:effectLst/>
                        </a:rPr>
                        <a:t>prazan</a:t>
                      </a:r>
                      <a:r>
                        <a:rPr lang="en-US" sz="1300" dirty="0">
                          <a:effectLst/>
                        </a:rPr>
                        <a:t>, </a:t>
                      </a:r>
                      <a:r>
                        <a:rPr lang="sr-Latn-ME" sz="1300" kern="1200" dirty="0">
                          <a:solidFill>
                            <a:schemeClr val="dk1"/>
                          </a:solidFill>
                          <a:effectLst/>
                          <a:latin typeface="Consolas" panose="020B0609020204030204" pitchFamily="49" charset="0"/>
                          <a:ea typeface="+mn-ea"/>
                          <a:cs typeface="+mn-cs"/>
                        </a:rPr>
                        <a:t>false</a:t>
                      </a:r>
                      <a:r>
                        <a:rPr lang="en-US" sz="1300" dirty="0">
                          <a:effectLst/>
                        </a:rPr>
                        <a:t> u </a:t>
                      </a:r>
                      <a:r>
                        <a:rPr lang="en-US" sz="1300" dirty="0" err="1">
                          <a:effectLst/>
                        </a:rPr>
                        <a:t>suprotnom</a:t>
                      </a:r>
                      <a:r>
                        <a:rPr lang="en-US" sz="1300" dirty="0">
                          <a:effectLst/>
                        </a:rPr>
                        <a:t>.</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16104027"/>
                  </a:ext>
                </a:extLst>
              </a:tr>
              <a:tr h="0">
                <a:tc>
                  <a:txBody>
                    <a:bodyPr/>
                    <a:lstStyle/>
                    <a:p>
                      <a:pPr algn="just">
                        <a:lnSpc>
                          <a:spcPct val="115000"/>
                        </a:lnSpc>
                        <a:spcAft>
                          <a:spcPts val="0"/>
                        </a:spcAft>
                      </a:pPr>
                      <a:r>
                        <a:rPr lang="sr-Latn-ME" sz="1300" dirty="0">
                          <a:effectLst/>
                          <a:latin typeface="Consolas" panose="020B0609020204030204" pitchFamily="49" charset="0"/>
                        </a:rPr>
                        <a:t>size</a:t>
                      </a:r>
                      <a:endParaRPr lang="en-US" sz="1300" dirty="0">
                        <a:solidFill>
                          <a:schemeClr val="tx1"/>
                        </a:solidFill>
                        <a:effectLst/>
                        <a:latin typeface="Consolas" panose="020B0609020204030204" pitchFamily="49"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15000"/>
                        </a:lnSpc>
                        <a:spcAft>
                          <a:spcPts val="0"/>
                        </a:spcAft>
                      </a:pPr>
                      <a:r>
                        <a:rPr lang="sr-Latn-ME" sz="1300" dirty="0">
                          <a:effectLst/>
                        </a:rPr>
                        <a:t>Vraća broj elemenata (kardinalni broj) skupa.</a:t>
                      </a:r>
                      <a:endParaRPr lang="en-US" sz="13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3899446"/>
                  </a:ext>
                </a:extLst>
              </a:tr>
            </a:tbl>
          </a:graphicData>
        </a:graphic>
      </p:graphicFrame>
    </p:spTree>
    <p:extLst>
      <p:ext uri="{BB962C8B-B14F-4D97-AF65-F5344CB8AC3E}">
        <p14:creationId xmlns:p14="http://schemas.microsoft.com/office/powerpoint/2010/main" val="15458383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6480968" cy="596900"/>
          </a:xfrm>
        </p:spPr>
        <p:txBody>
          <a:bodyPr/>
          <a:lstStyle/>
          <a:p>
            <a:pPr eaLnBrk="1" hangingPunct="1"/>
            <a:r>
              <a:rPr lang="sr-Latn-RS" sz="3600" dirty="0" smtClean="0"/>
              <a:t>Klasa TreeSet</a:t>
            </a:r>
            <a:endParaRPr lang="en-US" sz="3600" dirty="0" smtClean="0"/>
          </a:p>
        </p:txBody>
      </p:sp>
      <p:sp>
        <p:nvSpPr>
          <p:cNvPr id="11267" name="Rectangle 3" descr="Rectangle: Click to edit Master text styles&#10;Second level&#10;Third level&#10;Fourth level&#10;Fifth level"/>
          <p:cNvSpPr txBox="1">
            <a:spLocks noChangeArrowheads="1"/>
          </p:cNvSpPr>
          <p:nvPr/>
        </p:nvSpPr>
        <p:spPr bwMode="auto">
          <a:xfrm>
            <a:off x="179512" y="1097706"/>
            <a:ext cx="8712968" cy="254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b="1" dirty="0">
                <a:solidFill>
                  <a:srgbClr val="FF0000"/>
                </a:solidFill>
                <a:latin typeface="Consolas" panose="020B0609020204030204" pitchFamily="49" charset="0"/>
              </a:rPr>
              <a:t>TreeSet</a:t>
            </a:r>
            <a:r>
              <a:rPr lang="sr-Latn-RS" sz="2000" dirty="0"/>
              <a:t> koristi stablo za smeštanje elemenata. </a:t>
            </a:r>
            <a:endParaRPr lang="sr-Latn-RS" sz="2000" dirty="0" smtClean="0"/>
          </a:p>
          <a:p>
            <a:pPr eaLnBrk="1" hangingPunct="1">
              <a:spcAft>
                <a:spcPts val="600"/>
              </a:spcAft>
              <a:buClr>
                <a:schemeClr val="tx1"/>
              </a:buClr>
              <a:buSzPct val="75000"/>
              <a:buFont typeface="Wingdings" pitchFamily="2" charset="2"/>
              <a:buChar char="n"/>
            </a:pPr>
            <a:r>
              <a:rPr lang="sr-Latn-RS" sz="2000" dirty="0" smtClean="0"/>
              <a:t>U </a:t>
            </a:r>
            <a:r>
              <a:rPr lang="sr-Latn-RS" sz="2000" dirty="0">
                <a:latin typeface="Consolas" panose="020B0609020204030204" pitchFamily="49" charset="0"/>
              </a:rPr>
              <a:t>TreeSet</a:t>
            </a:r>
            <a:r>
              <a:rPr lang="sr-Latn-RS" sz="2000" dirty="0"/>
              <a:t>-u, za razliku od </a:t>
            </a:r>
            <a:r>
              <a:rPr lang="sr-Latn-RS" sz="2000" dirty="0">
                <a:latin typeface="Consolas" panose="020B0609020204030204" pitchFamily="49" charset="0"/>
              </a:rPr>
              <a:t>HashSet</a:t>
            </a:r>
            <a:r>
              <a:rPr lang="sr-Latn-RS" sz="2000" dirty="0"/>
              <a:t>-a, elementi su sortirani. </a:t>
            </a:r>
            <a:r>
              <a:rPr lang="sr-Latn-RS" sz="2000" dirty="0">
                <a:solidFill>
                  <a:srgbClr val="3333CC"/>
                </a:solidFill>
              </a:rPr>
              <a:t>Prilikom dodavanja elemenata se vrši </a:t>
            </a:r>
            <a:r>
              <a:rPr lang="sr-Latn-RS" sz="2000" dirty="0" smtClean="0">
                <a:solidFill>
                  <a:srgbClr val="3333CC"/>
                </a:solidFill>
              </a:rPr>
              <a:t>sortiranje</a:t>
            </a:r>
            <a:r>
              <a:rPr lang="sr-Latn-RS" sz="2000" dirty="0"/>
              <a:t>, tj. element se smešta u stablo tako da bude zadovoljena sortiranost. </a:t>
            </a:r>
            <a:endParaRPr lang="sr-Latn-RS" sz="2000" dirty="0" smtClean="0"/>
          </a:p>
          <a:p>
            <a:pPr eaLnBrk="1" hangingPunct="1">
              <a:spcAft>
                <a:spcPts val="600"/>
              </a:spcAft>
              <a:buClr>
                <a:schemeClr val="tx1"/>
              </a:buClr>
              <a:buSzPct val="75000"/>
              <a:buFont typeface="Wingdings" pitchFamily="2" charset="2"/>
              <a:buChar char="n"/>
            </a:pPr>
            <a:r>
              <a:rPr lang="sr-Latn-RS" sz="2000" dirty="0" smtClean="0">
                <a:solidFill>
                  <a:srgbClr val="3333CC"/>
                </a:solidFill>
              </a:rPr>
              <a:t>Duplikati </a:t>
            </a:r>
            <a:r>
              <a:rPr lang="sr-Latn-RS" sz="2000" dirty="0">
                <a:solidFill>
                  <a:srgbClr val="3333CC"/>
                </a:solidFill>
              </a:rPr>
              <a:t>elemenata se eliminišu prilikom pokušaja dodavanja</a:t>
            </a:r>
            <a:r>
              <a:rPr lang="sr-Latn-RS" sz="2000" dirty="0" smtClean="0"/>
              <a:t>.</a:t>
            </a:r>
          </a:p>
          <a:p>
            <a:pPr eaLnBrk="1" hangingPunct="1">
              <a:spcAft>
                <a:spcPts val="600"/>
              </a:spcAft>
              <a:buClr>
                <a:schemeClr val="tx1"/>
              </a:buClr>
              <a:buSzPct val="75000"/>
              <a:buFont typeface="Wingdings" pitchFamily="2" charset="2"/>
              <a:buChar char="n"/>
            </a:pPr>
            <a:r>
              <a:rPr lang="sr-Latn-RS" sz="2000" dirty="0"/>
              <a:t>Za realizaciju </a:t>
            </a:r>
            <a:r>
              <a:rPr lang="sr-Latn-RS" sz="2000" dirty="0" smtClean="0">
                <a:latin typeface="Consolas" panose="020B0609020204030204" pitchFamily="49" charset="0"/>
              </a:rPr>
              <a:t>TreeSet</a:t>
            </a:r>
            <a:r>
              <a:rPr lang="sr-Latn-RS" sz="2000" dirty="0" smtClean="0"/>
              <a:t>-a, </a:t>
            </a:r>
            <a:r>
              <a:rPr lang="sr-Latn-RS" sz="2000" dirty="0"/>
              <a:t>koriste se </a:t>
            </a:r>
            <a:r>
              <a:rPr lang="sr-Latn-RS" sz="2000" b="1" dirty="0">
                <a:solidFill>
                  <a:srgbClr val="FF0000"/>
                </a:solidFill>
              </a:rPr>
              <a:t>samobalansirajuća binarna stabla pretrage</a:t>
            </a:r>
            <a:r>
              <a:rPr lang="sr-Latn-RS" sz="2000" dirty="0"/>
              <a:t> (eng. </a:t>
            </a:r>
            <a:r>
              <a:rPr lang="sr-Latn-RS" sz="2000" i="1" dirty="0"/>
              <a:t>self-balancing binary search tree</a:t>
            </a:r>
            <a:r>
              <a:rPr lang="sr-Latn-RS" sz="2000" dirty="0"/>
              <a:t>). </a:t>
            </a:r>
            <a:endParaRPr lang="sr-Latn-RS" sz="2000" dirty="0" smtClean="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17</a:t>
            </a:fld>
            <a:endParaRPr lang="en-GB" smtClean="0">
              <a:latin typeface="Arial Black"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790016" y="4092061"/>
            <a:ext cx="3120396" cy="1964059"/>
          </a:xfrm>
          <a:prstGeom prst="rect">
            <a:avLst/>
          </a:prstGeom>
        </p:spPr>
      </p:pic>
      <p:sp>
        <p:nvSpPr>
          <p:cNvPr id="7" name="Rectangle 3" descr="Rectangle: Click to edit Master text styles&#10;Second level&#10;Third level&#10;Fourth level&#10;Fifth level"/>
          <p:cNvSpPr txBox="1">
            <a:spLocks noChangeArrowheads="1"/>
          </p:cNvSpPr>
          <p:nvPr/>
        </p:nvSpPr>
        <p:spPr bwMode="auto">
          <a:xfrm>
            <a:off x="154636" y="3573016"/>
            <a:ext cx="5425476"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smtClean="0">
                <a:solidFill>
                  <a:srgbClr val="FF0000"/>
                </a:solidFill>
              </a:rPr>
              <a:t>Binarno </a:t>
            </a:r>
            <a:r>
              <a:rPr lang="sr-Latn-RS" sz="2000" dirty="0">
                <a:solidFill>
                  <a:srgbClr val="FF0000"/>
                </a:solidFill>
              </a:rPr>
              <a:t>stablo pretrage </a:t>
            </a:r>
            <a:r>
              <a:rPr lang="sr-Latn-RS" sz="2000" dirty="0"/>
              <a:t>je binarno stablo kod koga za svaki čvor važi da je veći od svih čvorova u njegovom levom podstablu i manji od svih čvorova u njegovom desnom podstablu. Binarno stablo je </a:t>
            </a:r>
            <a:r>
              <a:rPr lang="sr-Latn-RS" sz="2000" dirty="0">
                <a:solidFill>
                  <a:srgbClr val="FF0000"/>
                </a:solidFill>
              </a:rPr>
              <a:t>balansirano</a:t>
            </a:r>
            <a:r>
              <a:rPr lang="sr-Latn-RS" sz="2000" dirty="0"/>
              <a:t> ako se visina levog i desnog podstabla svakog čvora razlikuju maksimalno za 1. </a:t>
            </a:r>
            <a:r>
              <a:rPr lang="sr-Latn-RS" sz="2000" dirty="0" smtClean="0"/>
              <a:t>Binarno </a:t>
            </a:r>
            <a:r>
              <a:rPr lang="sr-Latn-RS" sz="2000" dirty="0"/>
              <a:t>stablo je </a:t>
            </a:r>
            <a:r>
              <a:rPr lang="sr-Latn-RS" sz="2000" dirty="0">
                <a:solidFill>
                  <a:srgbClr val="FF0000"/>
                </a:solidFill>
              </a:rPr>
              <a:t>samobalansirajuće</a:t>
            </a:r>
            <a:r>
              <a:rPr lang="sr-Latn-RS" sz="2000" dirty="0"/>
              <a:t> ako automatski ostaje balansirano nakon operacija unošenja i brisanja čvorova. </a:t>
            </a:r>
            <a:endParaRPr lang="sr-Latn-RS" sz="2000" dirty="0" smtClean="0"/>
          </a:p>
        </p:txBody>
      </p:sp>
      <p:sp>
        <p:nvSpPr>
          <p:cNvPr id="4" name="Rectangle 3"/>
          <p:cNvSpPr/>
          <p:nvPr/>
        </p:nvSpPr>
        <p:spPr>
          <a:xfrm>
            <a:off x="5863915" y="6070456"/>
            <a:ext cx="3150096" cy="276999"/>
          </a:xfrm>
          <a:prstGeom prst="rect">
            <a:avLst/>
          </a:prstGeom>
        </p:spPr>
        <p:txBody>
          <a:bodyPr wrap="square">
            <a:spAutoFit/>
          </a:bodyPr>
          <a:lstStyle/>
          <a:p>
            <a:pPr algn="ctr"/>
            <a:r>
              <a:rPr lang="sr-Latn-RS" sz="1200" dirty="0" smtClean="0"/>
              <a:t>Samobalansirajuće binarno stablo </a:t>
            </a:r>
            <a:r>
              <a:rPr lang="sr-Latn-RS" sz="1200" dirty="0"/>
              <a:t>pretrage</a:t>
            </a:r>
            <a:endParaRPr lang="en-US" sz="1200" dirty="0"/>
          </a:p>
        </p:txBody>
      </p:sp>
    </p:spTree>
    <p:extLst>
      <p:ext uri="{BB962C8B-B14F-4D97-AF65-F5344CB8AC3E}">
        <p14:creationId xmlns:p14="http://schemas.microsoft.com/office/powerpoint/2010/main" val="2350348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95288" y="528638"/>
            <a:ext cx="6480968" cy="596900"/>
          </a:xfrm>
        </p:spPr>
        <p:txBody>
          <a:bodyPr/>
          <a:lstStyle/>
          <a:p>
            <a:pPr eaLnBrk="1" hangingPunct="1"/>
            <a:r>
              <a:rPr lang="sr-Latn-RS" sz="3600" dirty="0" smtClean="0"/>
              <a:t>Klasa TreeSet</a:t>
            </a:r>
            <a:endParaRPr lang="en-US" sz="3600" dirty="0" smtClean="0"/>
          </a:p>
        </p:txBody>
      </p:sp>
      <p:sp>
        <p:nvSpPr>
          <p:cNvPr id="11267" name="Rectangle 3" descr="Rectangle: Click to edit Master text styles&#10;Second level&#10;Third level&#10;Fourth level&#10;Fifth level"/>
          <p:cNvSpPr txBox="1">
            <a:spLocks noChangeArrowheads="1"/>
          </p:cNvSpPr>
          <p:nvPr/>
        </p:nvSpPr>
        <p:spPr bwMode="auto">
          <a:xfrm>
            <a:off x="179512" y="1268760"/>
            <a:ext cx="8712968"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900"/>
              </a:spcAft>
              <a:buClr>
                <a:schemeClr val="tx1"/>
              </a:buClr>
              <a:buSzPct val="75000"/>
              <a:buFont typeface="Wingdings" pitchFamily="2" charset="2"/>
              <a:buChar char="n"/>
            </a:pPr>
            <a:r>
              <a:rPr lang="sr-Latn-RS" sz="2000" dirty="0" smtClean="0">
                <a:latin typeface="Consolas" panose="020B0609020204030204" pitchFamily="49" charset="0"/>
              </a:rPr>
              <a:t>TreeSet</a:t>
            </a:r>
            <a:r>
              <a:rPr lang="sr-Latn-RS" sz="2000" dirty="0" smtClean="0"/>
              <a:t> implementira </a:t>
            </a:r>
            <a:r>
              <a:rPr lang="sr-Latn-RS" sz="2000" b="1" dirty="0" smtClean="0">
                <a:solidFill>
                  <a:srgbClr val="FF0000"/>
                </a:solidFill>
                <a:latin typeface="Consolas" panose="020B0609020204030204" pitchFamily="49" charset="0"/>
              </a:rPr>
              <a:t>SortedSet</a:t>
            </a:r>
            <a:r>
              <a:rPr lang="sr-Latn-RS" sz="2000" dirty="0" smtClean="0"/>
              <a:t> interfejs, koji nasleđuje </a:t>
            </a:r>
            <a:r>
              <a:rPr lang="sr-Latn-RS" sz="2000" dirty="0">
                <a:latin typeface="Consolas" panose="020B0609020204030204" pitchFamily="49" charset="0"/>
              </a:rPr>
              <a:t>Set</a:t>
            </a:r>
            <a:r>
              <a:rPr lang="sr-Latn-RS" sz="2000" dirty="0" smtClean="0"/>
              <a:t> interfejs. </a:t>
            </a:r>
          </a:p>
          <a:p>
            <a:pPr eaLnBrk="1" hangingPunct="1">
              <a:spcAft>
                <a:spcPts val="900"/>
              </a:spcAft>
              <a:buClr>
                <a:schemeClr val="tx1"/>
              </a:buClr>
              <a:buSzPct val="75000"/>
              <a:buFont typeface="Wingdings" pitchFamily="2" charset="2"/>
              <a:buChar char="n"/>
            </a:pPr>
            <a:r>
              <a:rPr lang="sr-Latn-RS" sz="2000" dirty="0" smtClean="0"/>
              <a:t>Sve kolekcije koje implementiraju </a:t>
            </a:r>
            <a:r>
              <a:rPr lang="sr-Latn-RS" sz="2000" dirty="0">
                <a:latin typeface="Consolas" panose="020B0609020204030204" pitchFamily="49" charset="0"/>
              </a:rPr>
              <a:t>SortedSet</a:t>
            </a:r>
            <a:r>
              <a:rPr lang="sr-Latn-RS" sz="2000" dirty="0" smtClean="0"/>
              <a:t> interfejs imaju sortirane elemente, bilo u prirodnom poretku (npr. rastući redosled za brojeve) ili u poretku koji definiše </a:t>
            </a:r>
            <a:r>
              <a:rPr lang="sr-Latn-RS" sz="2000" dirty="0">
                <a:latin typeface="Consolas" panose="020B0609020204030204" pitchFamily="49" charset="0"/>
              </a:rPr>
              <a:t>Comparator</a:t>
            </a:r>
            <a:r>
              <a:rPr lang="sr-Latn-RS" sz="2000" dirty="0" smtClean="0"/>
              <a:t> objekat prosleđen </a:t>
            </a:r>
            <a:r>
              <a:rPr lang="sr-Latn-RS" sz="2000" dirty="0">
                <a:latin typeface="Consolas" panose="020B0609020204030204" pitchFamily="49" charset="0"/>
              </a:rPr>
              <a:t>TreeSet</a:t>
            </a:r>
            <a:r>
              <a:rPr lang="sr-Latn-RS" sz="2000" dirty="0" smtClean="0"/>
              <a:t> konstruktoru.</a:t>
            </a:r>
          </a:p>
          <a:p>
            <a:pPr eaLnBrk="1" hangingPunct="1">
              <a:spcAft>
                <a:spcPts val="900"/>
              </a:spcAft>
              <a:buClr>
                <a:schemeClr val="tx1"/>
              </a:buClr>
              <a:buSzPct val="75000"/>
              <a:buFont typeface="Wingdings" pitchFamily="2" charset="2"/>
              <a:buChar char="n"/>
            </a:pPr>
            <a:r>
              <a:rPr lang="sr-Latn-RS" sz="2000" dirty="0" smtClean="0"/>
              <a:t>Osnovne </a:t>
            </a:r>
            <a:r>
              <a:rPr lang="sr-Latn-RS" sz="2000" dirty="0"/>
              <a:t>operacije sa elementima (dodavanje, uklanjanje i provera da li element postoji) kod </a:t>
            </a:r>
            <a:r>
              <a:rPr lang="sr-Latn-RS" sz="2000" dirty="0">
                <a:latin typeface="Consolas" panose="020B0609020204030204" pitchFamily="49" charset="0"/>
              </a:rPr>
              <a:t>TreeSet</a:t>
            </a:r>
            <a:r>
              <a:rPr lang="sr-Latn-RS" sz="2000" dirty="0"/>
              <a:t>-a su sporije nego kod </a:t>
            </a:r>
            <a:r>
              <a:rPr lang="sr-Latn-RS" sz="2000" dirty="0">
                <a:latin typeface="Consolas" panose="020B0609020204030204" pitchFamily="49" charset="0"/>
              </a:rPr>
              <a:t>HashSet</a:t>
            </a:r>
            <a:r>
              <a:rPr lang="sr-Latn-RS" sz="2000" dirty="0"/>
              <a:t>-a, ali još uvek mnogo brže nego kod nizova ili povezanih listi. </a:t>
            </a:r>
            <a:endParaRPr lang="sr-Latn-RS" sz="2000" dirty="0" smtClean="0"/>
          </a:p>
          <a:p>
            <a:pPr eaLnBrk="1" hangingPunct="1">
              <a:spcAft>
                <a:spcPts val="900"/>
              </a:spcAft>
              <a:buClr>
                <a:schemeClr val="tx1"/>
              </a:buClr>
              <a:buSzPct val="75000"/>
              <a:buFont typeface="Wingdings" pitchFamily="2" charset="2"/>
              <a:buChar char="n"/>
            </a:pPr>
            <a:r>
              <a:rPr lang="sr-Latn-RS" sz="2000" dirty="0" smtClean="0"/>
              <a:t>Ako </a:t>
            </a:r>
            <a:r>
              <a:rPr lang="sr-Latn-RS" sz="2000" dirty="0">
                <a:latin typeface="Consolas" panose="020B0609020204030204" pitchFamily="49" charset="0"/>
              </a:rPr>
              <a:t>TreeSet</a:t>
            </a:r>
            <a:r>
              <a:rPr lang="sr-Latn-RS" sz="2000" dirty="0"/>
              <a:t> sadrži </a:t>
            </a:r>
            <a:r>
              <a:rPr lang="sr-Latn-RS" sz="2000" dirty="0">
                <a:solidFill>
                  <a:srgbClr val="3333CC"/>
                </a:solidFill>
              </a:rPr>
              <a:t>N</a:t>
            </a:r>
            <a:r>
              <a:rPr lang="sr-Latn-RS" sz="2000" dirty="0"/>
              <a:t> elemenata, potrebno je u proseku </a:t>
            </a:r>
            <a:r>
              <a:rPr lang="sr-Latn-RS" sz="2000" dirty="0">
                <a:solidFill>
                  <a:srgbClr val="3333CC"/>
                </a:solidFill>
              </a:rPr>
              <a:t>log</a:t>
            </a:r>
            <a:r>
              <a:rPr lang="sr-Latn-RS" sz="2000" baseline="-25000" dirty="0">
                <a:solidFill>
                  <a:srgbClr val="3333CC"/>
                </a:solidFill>
              </a:rPr>
              <a:t>2</a:t>
            </a:r>
            <a:r>
              <a:rPr lang="sr-Latn-RS" sz="2000" dirty="0">
                <a:solidFill>
                  <a:srgbClr val="3333CC"/>
                </a:solidFill>
              </a:rPr>
              <a:t>N</a:t>
            </a:r>
            <a:r>
              <a:rPr lang="sr-Latn-RS" sz="2000" dirty="0"/>
              <a:t> poređenja za ove osnovne operacije, dok je kod </a:t>
            </a:r>
            <a:r>
              <a:rPr lang="sr-Latn-RS" sz="2000" dirty="0">
                <a:latin typeface="Consolas" panose="020B0609020204030204" pitchFamily="49" charset="0"/>
              </a:rPr>
              <a:t>HashSet</a:t>
            </a:r>
            <a:r>
              <a:rPr lang="sr-Latn-RS" sz="2000" dirty="0"/>
              <a:t>-a složenost ovih operacija </a:t>
            </a:r>
            <a:r>
              <a:rPr lang="sr-Latn-RS" sz="2000" dirty="0" smtClean="0"/>
              <a:t>konstantna, tj. </a:t>
            </a:r>
            <a:r>
              <a:rPr lang="sr-Latn-RS" sz="2000" dirty="0"/>
              <a:t>n</a:t>
            </a:r>
            <a:r>
              <a:rPr lang="sr-Latn-RS" sz="2000" dirty="0" smtClean="0"/>
              <a:t>e zavisi od broja elemenata.</a:t>
            </a:r>
            <a:endParaRPr lang="sr-Latn-RS" sz="2000" dirty="0"/>
          </a:p>
          <a:p>
            <a:pPr eaLnBrk="1" hangingPunct="1">
              <a:spcAft>
                <a:spcPts val="900"/>
              </a:spcAft>
              <a:buClr>
                <a:schemeClr val="tx1"/>
              </a:buClr>
              <a:buSzPct val="75000"/>
              <a:buFont typeface="Wingdings" pitchFamily="2" charset="2"/>
              <a:buChar char="n"/>
            </a:pPr>
            <a:r>
              <a:rPr lang="sr-Latn-RS" sz="2000" dirty="0">
                <a:latin typeface="Consolas" panose="020B0609020204030204" pitchFamily="49" charset="0"/>
              </a:rPr>
              <a:t>TreeSet</a:t>
            </a:r>
            <a:r>
              <a:rPr lang="sr-Latn-RS" sz="2000" dirty="0"/>
              <a:t> ima četiri </a:t>
            </a:r>
            <a:r>
              <a:rPr lang="sr-Latn-RS" sz="2000" dirty="0" smtClean="0"/>
              <a:t>konstruktora. </a:t>
            </a:r>
            <a:r>
              <a:rPr lang="sr-Latn-RS" sz="2000" dirty="0"/>
              <a:t>Pomenimo </a:t>
            </a:r>
            <a:r>
              <a:rPr lang="sr-Latn-RS" sz="2000" dirty="0" smtClean="0"/>
              <a:t>1) konstruktor </a:t>
            </a:r>
            <a:r>
              <a:rPr lang="sr-Latn-RS" sz="2000" dirty="0"/>
              <a:t>sa parametrom kolekcijom čije elemente kopira u kreiranu </a:t>
            </a:r>
            <a:r>
              <a:rPr lang="sr-Latn-RS" sz="2000" dirty="0">
                <a:latin typeface="Consolas" panose="020B0609020204030204" pitchFamily="49" charset="0"/>
              </a:rPr>
              <a:t>TreeSet</a:t>
            </a:r>
            <a:r>
              <a:rPr lang="sr-Latn-RS" sz="2000" dirty="0"/>
              <a:t> </a:t>
            </a:r>
            <a:r>
              <a:rPr lang="sr-Latn-RS" sz="2000" dirty="0" smtClean="0"/>
              <a:t>instancu </a:t>
            </a:r>
            <a:r>
              <a:rPr lang="sr-Latn-RS" sz="2000" dirty="0"/>
              <a:t>i sortira prema prirodnom </a:t>
            </a:r>
            <a:r>
              <a:rPr lang="sr-Latn-RS" sz="2000" dirty="0" smtClean="0"/>
              <a:t>poretku, i 2) konstruktor sa parametrom komparatorom </a:t>
            </a:r>
            <a:r>
              <a:rPr lang="sr-Latn-RS" sz="2000" dirty="0"/>
              <a:t>koji definiše poredak </a:t>
            </a:r>
            <a:r>
              <a:rPr lang="sr-Latn-RS" sz="2000" dirty="0" smtClean="0"/>
              <a:t>elemenata.</a:t>
            </a:r>
            <a:endParaRPr lang="sr-Latn-RS" sz="2000" dirty="0"/>
          </a:p>
        </p:txBody>
      </p:sp>
      <p:sp>
        <p:nvSpPr>
          <p:cNvPr id="1126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D7AEB40-D8CB-4C6D-ACE9-D48CC289F7F5}" type="slidenum">
              <a:rPr lang="en-GB" smtClean="0">
                <a:latin typeface="Arial Black" pitchFamily="34" charset="0"/>
              </a:rPr>
              <a:pPr eaLnBrk="1" hangingPunct="1"/>
              <a:t>18</a:t>
            </a:fld>
            <a:endParaRPr lang="en-GB" smtClean="0">
              <a:latin typeface="Arial Black" pitchFamily="34" charset="0"/>
            </a:endParaRPr>
          </a:p>
        </p:txBody>
      </p:sp>
    </p:spTree>
    <p:extLst>
      <p:ext uri="{BB962C8B-B14F-4D97-AF65-F5344CB8AC3E}">
        <p14:creationId xmlns:p14="http://schemas.microsoft.com/office/powerpoint/2010/main" val="11074048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332656"/>
            <a:ext cx="5832475" cy="596900"/>
          </a:xfrm>
        </p:spPr>
        <p:txBody>
          <a:bodyPr/>
          <a:lstStyle/>
          <a:p>
            <a:pPr eaLnBrk="1" hangingPunct="1"/>
            <a:r>
              <a:rPr lang="sr-Latn-RS" sz="3600" dirty="0" smtClean="0"/>
              <a:t>Primer sa Set-ovima</a:t>
            </a:r>
            <a:endParaRPr lang="en-US" sz="3600" dirty="0" smtClean="0"/>
          </a:p>
        </p:txBody>
      </p:sp>
      <p:sp>
        <p:nvSpPr>
          <p:cNvPr id="12291"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1AF976A-B604-4931-8D5D-E1322C681F5F}" type="slidenum">
              <a:rPr lang="en-GB" smtClean="0">
                <a:latin typeface="Arial Black" pitchFamily="34" charset="0"/>
              </a:rPr>
              <a:pPr eaLnBrk="1" hangingPunct="1"/>
              <a:t>19</a:t>
            </a:fld>
            <a:endParaRPr lang="en-GB" smtClean="0">
              <a:latin typeface="Arial Black" pitchFamily="34" charset="0"/>
            </a:endParaRPr>
          </a:p>
        </p:txBody>
      </p:sp>
      <p:sp>
        <p:nvSpPr>
          <p:cNvPr id="12293" name="Rectangle 1"/>
          <p:cNvSpPr>
            <a:spLocks noChangeArrowheads="1"/>
          </p:cNvSpPr>
          <p:nvPr/>
        </p:nvSpPr>
        <p:spPr bwMode="auto">
          <a:xfrm>
            <a:off x="179513" y="5613143"/>
            <a:ext cx="4320480" cy="1201738"/>
          </a:xfrm>
          <a:prstGeom prst="rect">
            <a:avLst/>
          </a:prstGeom>
          <a:solidFill>
            <a:schemeClr val="bg1"/>
          </a:solidFill>
          <a:ln w="9525">
            <a:solidFill>
              <a:srgbClr val="339933"/>
            </a:solidFill>
            <a:miter lim="800000"/>
            <a:headEnd/>
            <a:tailEnd/>
          </a:ln>
        </p:spPr>
        <p:txBody>
          <a:bodyPr wrap="square">
            <a:spAutoFit/>
          </a:bodyPr>
          <a:lstStyle/>
          <a:p>
            <a:r>
              <a:rPr lang="en-GB" sz="1200" dirty="0" err="1">
                <a:solidFill>
                  <a:srgbClr val="FF0000"/>
                </a:solidFill>
                <a:latin typeface="Consolas" pitchFamily="49" charset="0"/>
                <a:cs typeface="Times New Roman" pitchFamily="18" charset="0"/>
              </a:rPr>
              <a:t>HashSet</a:t>
            </a:r>
            <a:r>
              <a:rPr lang="en-GB" sz="1200" dirty="0">
                <a:solidFill>
                  <a:srgbClr val="FF0000"/>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a:t>
            </a:r>
            <a:r>
              <a:rPr lang="en-GB" sz="1200" dirty="0" err="1">
                <a:solidFill>
                  <a:srgbClr val="339933"/>
                </a:solidFill>
                <a:latin typeface="Consolas" pitchFamily="49" charset="0"/>
                <a:cs typeface="Times New Roman" pitchFamily="18" charset="0"/>
              </a:rPr>
              <a:t>Esma</a:t>
            </a:r>
            <a:r>
              <a:rPr lang="en-GB" sz="1200" dirty="0">
                <a:solidFill>
                  <a:srgbClr val="339933"/>
                </a:solidFill>
                <a:latin typeface="Consolas" pitchFamily="49" charset="0"/>
                <a:cs typeface="Times New Roman" pitchFamily="18" charset="0"/>
              </a:rPr>
              <a:t>, Igor, Ana, Robert, Marko, </a:t>
            </a:r>
            <a:r>
              <a:rPr lang="en-GB" sz="1200" dirty="0" err="1">
                <a:solidFill>
                  <a:srgbClr val="339933"/>
                </a:solidFill>
                <a:latin typeface="Consolas" pitchFamily="49" charset="0"/>
                <a:cs typeface="Times New Roman" pitchFamily="18" charset="0"/>
              </a:rPr>
              <a:t>Dalibor</a:t>
            </a:r>
            <a:r>
              <a:rPr lang="en-GB" sz="1200" dirty="0">
                <a:solidFill>
                  <a:srgbClr val="339933"/>
                </a:solidFill>
                <a:latin typeface="Consolas" pitchFamily="49" charset="0"/>
                <a:cs typeface="Times New Roman" pitchFamily="18" charset="0"/>
              </a:rPr>
              <a:t>, Ivana]</a:t>
            </a:r>
          </a:p>
          <a:p>
            <a:r>
              <a:rPr lang="en-GB" sz="1200" dirty="0" err="1">
                <a:solidFill>
                  <a:srgbClr val="FF0000"/>
                </a:solidFill>
                <a:latin typeface="Consolas" pitchFamily="49" charset="0"/>
                <a:cs typeface="Times New Roman" pitchFamily="18" charset="0"/>
              </a:rPr>
              <a:t>TreeSet</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prirodni</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poredak</a:t>
            </a:r>
            <a:r>
              <a:rPr lang="en-GB" sz="1200" dirty="0">
                <a:solidFill>
                  <a:srgbClr val="FF0000"/>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[Ana, </a:t>
            </a:r>
            <a:r>
              <a:rPr lang="en-GB" sz="1200" dirty="0" err="1">
                <a:solidFill>
                  <a:srgbClr val="339933"/>
                </a:solidFill>
                <a:latin typeface="Consolas" pitchFamily="49" charset="0"/>
                <a:cs typeface="Times New Roman" pitchFamily="18" charset="0"/>
              </a:rPr>
              <a:t>Dalibor</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Esma</a:t>
            </a:r>
            <a:r>
              <a:rPr lang="en-GB" sz="1200" dirty="0">
                <a:solidFill>
                  <a:srgbClr val="339933"/>
                </a:solidFill>
                <a:latin typeface="Consolas" pitchFamily="49" charset="0"/>
                <a:cs typeface="Times New Roman" pitchFamily="18" charset="0"/>
              </a:rPr>
              <a:t>, Igor, Ivana, Marko, Robert]</a:t>
            </a:r>
          </a:p>
          <a:p>
            <a:r>
              <a:rPr lang="en-GB" sz="1200" dirty="0" err="1">
                <a:solidFill>
                  <a:srgbClr val="FF0000"/>
                </a:solidFill>
                <a:latin typeface="Consolas" pitchFamily="49" charset="0"/>
                <a:cs typeface="Times New Roman" pitchFamily="18" charset="0"/>
              </a:rPr>
              <a:t>TreeSet</a:t>
            </a:r>
            <a:r>
              <a:rPr lang="en-GB" sz="1200" dirty="0">
                <a:solidFill>
                  <a:srgbClr val="FF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korisnički</a:t>
            </a:r>
            <a:r>
              <a:rPr lang="en-GB" sz="1200" dirty="0">
                <a:solidFill>
                  <a:srgbClr val="FF0000"/>
                </a:solidFill>
                <a:latin typeface="Consolas" pitchFamily="49" charset="0"/>
                <a:cs typeface="Times New Roman" pitchFamily="18" charset="0"/>
              </a:rPr>
              <a:t> </a:t>
            </a:r>
            <a:r>
              <a:rPr lang="en-GB" sz="1200" dirty="0" err="1" smtClean="0">
                <a:solidFill>
                  <a:srgbClr val="FF0000"/>
                </a:solidFill>
                <a:latin typeface="Consolas" pitchFamily="49" charset="0"/>
                <a:cs typeface="Times New Roman" pitchFamily="18" charset="0"/>
              </a:rPr>
              <a:t>definisan</a:t>
            </a:r>
            <a:r>
              <a:rPr lang="en-GB" sz="1200" dirty="0" smtClean="0">
                <a:solidFill>
                  <a:srgbClr val="FF0000"/>
                </a:solidFill>
                <a:latin typeface="Consolas" pitchFamily="49" charset="0"/>
                <a:cs typeface="Times New Roman" pitchFamily="18" charset="0"/>
              </a:rPr>
              <a:t> </a:t>
            </a:r>
            <a:r>
              <a:rPr lang="en-GB" sz="1200" dirty="0" err="1" smtClean="0">
                <a:solidFill>
                  <a:srgbClr val="FF0000"/>
                </a:solidFill>
                <a:latin typeface="Consolas" pitchFamily="49" charset="0"/>
                <a:cs typeface="Times New Roman" pitchFamily="18" charset="0"/>
              </a:rPr>
              <a:t>poredak</a:t>
            </a:r>
            <a:r>
              <a:rPr lang="en-GB" sz="1200" dirty="0">
                <a:solidFill>
                  <a:srgbClr val="FF0000"/>
                </a:solidFill>
                <a:latin typeface="Consolas" pitchFamily="49" charset="0"/>
                <a:cs typeface="Times New Roman" pitchFamily="18" charset="0"/>
              </a:rPr>
              <a:t>):</a:t>
            </a:r>
          </a:p>
          <a:p>
            <a:r>
              <a:rPr lang="en-GB" sz="1200" dirty="0" smtClean="0">
                <a:solidFill>
                  <a:srgbClr val="339933"/>
                </a:solidFill>
                <a:latin typeface="Consolas" pitchFamily="49" charset="0"/>
                <a:cs typeface="Times New Roman" pitchFamily="18" charset="0"/>
              </a:rPr>
              <a:t>Ana </a:t>
            </a:r>
            <a:r>
              <a:rPr lang="en-GB" sz="1200" dirty="0" err="1" smtClean="0">
                <a:solidFill>
                  <a:srgbClr val="339933"/>
                </a:solidFill>
                <a:latin typeface="Consolas" pitchFamily="49" charset="0"/>
                <a:cs typeface="Times New Roman" pitchFamily="18" charset="0"/>
              </a:rPr>
              <a:t>Esma</a:t>
            </a:r>
            <a:r>
              <a:rPr lang="en-GB" sz="1200" dirty="0" smtClean="0">
                <a:solidFill>
                  <a:srgbClr val="339933"/>
                </a:solidFill>
                <a:latin typeface="Consolas" pitchFamily="49" charset="0"/>
                <a:cs typeface="Times New Roman" pitchFamily="18" charset="0"/>
              </a:rPr>
              <a:t> Ivana Robert </a:t>
            </a:r>
            <a:r>
              <a:rPr lang="en-GB" sz="1200" dirty="0" err="1" smtClean="0">
                <a:solidFill>
                  <a:srgbClr val="339933"/>
                </a:solidFill>
                <a:latin typeface="Consolas" pitchFamily="49" charset="0"/>
                <a:cs typeface="Times New Roman" pitchFamily="18" charset="0"/>
              </a:rPr>
              <a:t>Dalibor</a:t>
            </a:r>
            <a:endParaRPr lang="en-GB" sz="1200" dirty="0">
              <a:solidFill>
                <a:srgbClr val="339933"/>
              </a:solidFill>
              <a:latin typeface="Consolas" pitchFamily="49" charset="0"/>
              <a:cs typeface="Times New Roman" pitchFamily="18" charset="0"/>
            </a:endParaRPr>
          </a:p>
        </p:txBody>
      </p:sp>
      <p:sp>
        <p:nvSpPr>
          <p:cNvPr id="2" name="Rectangle 1"/>
          <p:cNvSpPr/>
          <p:nvPr/>
        </p:nvSpPr>
        <p:spPr>
          <a:xfrm>
            <a:off x="179513" y="1346652"/>
            <a:ext cx="7632847" cy="4262705"/>
          </a:xfrm>
          <a:prstGeom prst="rect">
            <a:avLst/>
          </a:prstGeom>
          <a:solidFill>
            <a:srgbClr val="CCFFFF"/>
          </a:solidFill>
          <a:ln>
            <a:solidFill>
              <a:schemeClr val="tx1"/>
            </a:solidFill>
          </a:ln>
        </p:spPr>
        <p:txBody>
          <a:bodyPr wrap="square">
            <a:spAutoFit/>
          </a:bodyPr>
          <a:lstStyle/>
          <a:p>
            <a:pPr>
              <a:spcAft>
                <a:spcPts val="0"/>
              </a:spcAft>
            </a:pPr>
            <a:r>
              <a:rPr lang="en-US" sz="1400" b="1" dirty="0">
                <a:solidFill>
                  <a:srgbClr val="7F0055"/>
                </a:solidFill>
                <a:latin typeface="Consolas" panose="020B0609020204030204" pitchFamily="49" charset="0"/>
              </a:rPr>
              <a:t>import</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java.util</a:t>
            </a:r>
            <a:r>
              <a:rPr lang="en-US" sz="1400" dirty="0" smtClean="0">
                <a:solidFill>
                  <a:srgbClr val="000000"/>
                </a:solidFill>
                <a:latin typeface="Consolas" panose="020B0609020204030204" pitchFamily="49" charset="0"/>
              </a:rPr>
              <a:t>.*;</a:t>
            </a:r>
            <a:endParaRPr lang="sr-Latn-ME" sz="1400" dirty="0" smtClean="0">
              <a:solidFill>
                <a:srgbClr val="000000"/>
              </a:solidFill>
              <a:latin typeface="Consolas" panose="020B0609020204030204" pitchFamily="49" charset="0"/>
            </a:endParaRPr>
          </a:p>
          <a:p>
            <a:pPr>
              <a:spcAft>
                <a:spcPts val="0"/>
              </a:spcAft>
            </a:pPr>
            <a:endParaRPr lang="en-US" sz="1400" dirty="0">
              <a:latin typeface="Consolas" panose="020B0609020204030204" pitchFamily="49" charset="0"/>
            </a:endParaRPr>
          </a:p>
          <a:p>
            <a:pPr>
              <a:spcAft>
                <a:spcPts val="600"/>
              </a:spcAft>
            </a:pPr>
            <a:r>
              <a:rPr lang="en-US" sz="1400" b="1" dirty="0">
                <a:solidFill>
                  <a:srgbClr val="7F0055"/>
                </a:solidFill>
                <a:latin typeface="Consolas" panose="020B0609020204030204" pitchFamily="49" charset="0"/>
              </a:rPr>
              <a:t>public</a:t>
            </a:r>
            <a:r>
              <a:rPr lang="en-US" sz="1400" b="1" dirty="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class</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HashSetTreeSet</a:t>
            </a: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a:t>
            </a:r>
            <a:endParaRPr lang="sr-Latn-ME" sz="1400" dirty="0" smtClean="0">
              <a:solidFill>
                <a:srgbClr val="000000"/>
              </a:solidFill>
              <a:latin typeface="Consolas" panose="020B0609020204030204" pitchFamily="49" charset="0"/>
            </a:endParaRPr>
          </a:p>
          <a:p>
            <a:pPr marL="0" lvl="1">
              <a:tabLst>
                <a:tab pos="269875" algn="l"/>
                <a:tab pos="539750" algn="l"/>
              </a:tabLst>
            </a:pPr>
            <a:r>
              <a:rPr lang="sr-Latn-ME" sz="1400" dirty="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public static void</a:t>
            </a:r>
            <a:r>
              <a:rPr lang="en-US" sz="1400" dirty="0">
                <a:solidFill>
                  <a:srgbClr val="000000"/>
                </a:solidFill>
                <a:latin typeface="Consolas" panose="020B0609020204030204" pitchFamily="49" charset="0"/>
              </a:rPr>
              <a:t> main(String[] </a:t>
            </a:r>
            <a:r>
              <a:rPr lang="en-US" sz="1400" dirty="0" err="1">
                <a:solidFill>
                  <a:srgbClr val="000000"/>
                </a:solidFill>
                <a:latin typeface="Consolas" panose="020B0609020204030204" pitchFamily="49" charset="0"/>
              </a:rPr>
              <a:t>args</a:t>
            </a: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a:t>
            </a:r>
            <a:endParaRPr lang="sr-Latn-ME" sz="1400" dirty="0">
              <a:solidFill>
                <a:srgbClr val="000000"/>
              </a:solidFill>
              <a:latin typeface="Consolas" panose="020B0609020204030204" pitchFamily="49" charset="0"/>
            </a:endParaRPr>
          </a:p>
          <a:p>
            <a:pPr marL="449263" lvl="1">
              <a:tabLst>
                <a:tab pos="269875" algn="l"/>
                <a:tab pos="539750" algn="l"/>
              </a:tabLst>
            </a:pPr>
            <a:r>
              <a:rPr lang="en-US" sz="1400" dirty="0" smtClean="0">
                <a:solidFill>
                  <a:srgbClr val="000000"/>
                </a:solidFill>
                <a:latin typeface="Consolas" panose="020B0609020204030204" pitchFamily="49" charset="0"/>
              </a:rPr>
              <a:t>String </a:t>
            </a:r>
            <a:r>
              <a:rPr lang="en-US" sz="1400" dirty="0" err="1">
                <a:solidFill>
                  <a:srgbClr val="000000"/>
                </a:solidFill>
                <a:latin typeface="Consolas" panose="020B0609020204030204" pitchFamily="49" charset="0"/>
              </a:rPr>
              <a:t>nizImena</a:t>
            </a:r>
            <a:r>
              <a:rPr lang="en-US" sz="1400" dirty="0">
                <a:solidFill>
                  <a:srgbClr val="000000"/>
                </a:solidFill>
                <a:latin typeface="Consolas" panose="020B0609020204030204" pitchFamily="49" charset="0"/>
              </a:rPr>
              <a:t>[] = {</a:t>
            </a:r>
            <a:r>
              <a:rPr lang="en-US" sz="1400" dirty="0">
                <a:solidFill>
                  <a:srgbClr val="2A00FF"/>
                </a:solidFill>
                <a:latin typeface="Consolas" panose="020B0609020204030204" pitchFamily="49" charset="0"/>
              </a:rPr>
              <a:t>"Ana"</a:t>
            </a:r>
            <a:r>
              <a:rPr lang="en-US" sz="1400" dirty="0">
                <a:solidFill>
                  <a:srgbClr val="000000"/>
                </a:solidFill>
                <a:latin typeface="Consolas" panose="020B0609020204030204" pitchFamily="49" charset="0"/>
              </a:rPr>
              <a:t>, </a:t>
            </a:r>
            <a:r>
              <a:rPr lang="en-US" sz="1400" dirty="0">
                <a:solidFill>
                  <a:srgbClr val="2A00FF"/>
                </a:solidFill>
                <a:latin typeface="Consolas" panose="020B0609020204030204" pitchFamily="49" charset="0"/>
              </a:rPr>
              <a:t>"Marko"</a:t>
            </a:r>
            <a:r>
              <a:rPr lang="en-US" sz="1400" dirty="0">
                <a:solidFill>
                  <a:srgbClr val="000000"/>
                </a:solidFill>
                <a:latin typeface="Consolas" panose="020B0609020204030204" pitchFamily="49" charset="0"/>
              </a:rPr>
              <a:t>, </a:t>
            </a:r>
            <a:r>
              <a:rPr lang="en-US" sz="1400" dirty="0">
                <a:solidFill>
                  <a:srgbClr val="2A00FF"/>
                </a:solidFill>
                <a:latin typeface="Consolas" panose="020B0609020204030204" pitchFamily="49" charset="0"/>
              </a:rPr>
              <a:t>"Robert"</a:t>
            </a:r>
            <a:r>
              <a:rPr lang="en-US" sz="1400" dirty="0">
                <a:solidFill>
                  <a:srgbClr val="000000"/>
                </a:solidFill>
                <a:latin typeface="Consolas" panose="020B0609020204030204" pitchFamily="49" charset="0"/>
              </a:rPr>
              <a:t>, </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Esma</a:t>
            </a:r>
            <a:r>
              <a:rPr lang="en-US" sz="1400" dirty="0">
                <a:solidFill>
                  <a:srgbClr val="2A00FF"/>
                </a:solidFill>
                <a:latin typeface="Consolas" panose="020B0609020204030204" pitchFamily="49" charset="0"/>
              </a:rPr>
              <a:t>"</a:t>
            </a:r>
            <a:r>
              <a:rPr lang="en-US" sz="1400" dirty="0">
                <a:solidFill>
                  <a:srgbClr val="000000"/>
                </a:solidFill>
                <a:latin typeface="Consolas" panose="020B0609020204030204" pitchFamily="49" charset="0"/>
              </a:rPr>
              <a:t>, </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Dalibor</a:t>
            </a:r>
            <a:r>
              <a:rPr lang="en-US" sz="1400" dirty="0">
                <a:solidFill>
                  <a:srgbClr val="2A00FF"/>
                </a:solidFill>
                <a:latin typeface="Consolas" panose="020B0609020204030204" pitchFamily="49" charset="0"/>
              </a:rPr>
              <a:t>"</a:t>
            </a:r>
            <a:r>
              <a:rPr lang="en-US" sz="1400" dirty="0">
                <a:solidFill>
                  <a:srgbClr val="000000"/>
                </a:solidFill>
                <a:latin typeface="Consolas" panose="020B0609020204030204" pitchFamily="49" charset="0"/>
              </a:rPr>
              <a:t>,</a:t>
            </a:r>
          </a:p>
          <a:p>
            <a:pPr marL="457200" lvl="2">
              <a:tabLst>
                <a:tab pos="269875" algn="l"/>
                <a:tab pos="539750" algn="l"/>
                <a:tab pos="2511425" algn="l"/>
              </a:tabLst>
            </a:pPr>
            <a:r>
              <a:rPr lang="sv-SE" sz="1400" dirty="0">
                <a:solidFill>
                  <a:srgbClr val="000000"/>
                </a:solidFill>
                <a:latin typeface="Consolas" panose="020B0609020204030204" pitchFamily="49" charset="0"/>
              </a:rPr>
              <a:t> </a:t>
            </a:r>
            <a:r>
              <a:rPr lang="sr-Latn-ME" sz="1400" dirty="0" smtClean="0">
                <a:solidFill>
                  <a:srgbClr val="000000"/>
                </a:solidFill>
                <a:latin typeface="Consolas" panose="020B0609020204030204" pitchFamily="49" charset="0"/>
              </a:rPr>
              <a:t>	</a:t>
            </a:r>
            <a:r>
              <a:rPr lang="sv-SE" sz="1400" dirty="0" smtClean="0">
                <a:solidFill>
                  <a:srgbClr val="2A00FF"/>
                </a:solidFill>
                <a:latin typeface="Consolas" panose="020B0609020204030204" pitchFamily="49" charset="0"/>
              </a:rPr>
              <a:t>"</a:t>
            </a:r>
            <a:r>
              <a:rPr lang="sv-SE" sz="1400" dirty="0">
                <a:solidFill>
                  <a:srgbClr val="2A00FF"/>
                </a:solidFill>
                <a:latin typeface="Consolas" panose="020B0609020204030204" pitchFamily="49" charset="0"/>
              </a:rPr>
              <a:t>Igor"</a:t>
            </a:r>
            <a:r>
              <a:rPr lang="sv-SE" sz="1400" dirty="0">
                <a:solidFill>
                  <a:srgbClr val="000000"/>
                </a:solidFill>
                <a:latin typeface="Consolas" panose="020B0609020204030204" pitchFamily="49" charset="0"/>
              </a:rPr>
              <a:t>, </a:t>
            </a:r>
            <a:r>
              <a:rPr lang="sv-SE" sz="1400" dirty="0">
                <a:solidFill>
                  <a:srgbClr val="2A00FF"/>
                </a:solidFill>
                <a:latin typeface="Consolas" panose="020B0609020204030204" pitchFamily="49" charset="0"/>
              </a:rPr>
              <a:t>"Ivana"</a:t>
            </a:r>
            <a:r>
              <a:rPr lang="sv-SE" sz="1400" dirty="0">
                <a:solidFill>
                  <a:srgbClr val="000000"/>
                </a:solidFill>
                <a:latin typeface="Consolas" panose="020B0609020204030204" pitchFamily="49" charset="0"/>
              </a:rPr>
              <a:t>, </a:t>
            </a:r>
            <a:r>
              <a:rPr lang="sv-SE" sz="1400" dirty="0">
                <a:solidFill>
                  <a:srgbClr val="2A00FF"/>
                </a:solidFill>
                <a:latin typeface="Consolas" panose="020B0609020204030204" pitchFamily="49" charset="0"/>
              </a:rPr>
              <a:t>"Marko"</a:t>
            </a:r>
            <a:r>
              <a:rPr lang="sv-SE" sz="1400" dirty="0">
                <a:solidFill>
                  <a:srgbClr val="000000"/>
                </a:solidFill>
                <a:latin typeface="Consolas" panose="020B0609020204030204" pitchFamily="49" charset="0"/>
              </a:rPr>
              <a:t>, </a:t>
            </a:r>
            <a:r>
              <a:rPr lang="sv-SE" sz="1400" dirty="0">
                <a:solidFill>
                  <a:srgbClr val="2A00FF"/>
                </a:solidFill>
                <a:latin typeface="Consolas" panose="020B0609020204030204" pitchFamily="49" charset="0"/>
              </a:rPr>
              <a:t>"Robert"</a:t>
            </a:r>
            <a:r>
              <a:rPr lang="sv-SE" sz="1400" dirty="0">
                <a:solidFill>
                  <a:srgbClr val="000000"/>
                </a:solidFill>
                <a:latin typeface="Consolas" panose="020B0609020204030204" pitchFamily="49" charset="0"/>
              </a:rPr>
              <a:t>, </a:t>
            </a:r>
            <a:r>
              <a:rPr lang="sv-SE" sz="1400" dirty="0">
                <a:solidFill>
                  <a:srgbClr val="2A00FF"/>
                </a:solidFill>
                <a:latin typeface="Consolas" panose="020B0609020204030204" pitchFamily="49" charset="0"/>
              </a:rPr>
              <a:t>"Ana"</a:t>
            </a:r>
            <a:r>
              <a:rPr lang="sv-SE" sz="1400" dirty="0">
                <a:solidFill>
                  <a:srgbClr val="000000"/>
                </a:solidFill>
                <a:latin typeface="Consolas" panose="020B0609020204030204" pitchFamily="49" charset="0"/>
              </a:rPr>
              <a:t>};</a:t>
            </a:r>
          </a:p>
          <a:p>
            <a:pPr marL="0" lvl="1">
              <a:tabLst>
                <a:tab pos="269875" algn="l"/>
                <a:tab pos="539750" algn="l"/>
              </a:tabLst>
            </a:pPr>
            <a:endParaRPr lang="en-US" sz="1400" dirty="0">
              <a:latin typeface="Consolas" panose="020B0609020204030204" pitchFamily="49" charset="0"/>
            </a:endParaRPr>
          </a:p>
          <a:p>
            <a:pPr marL="457200" lvl="2">
              <a:tabLst>
                <a:tab pos="269875" algn="l"/>
                <a:tab pos="539750" algn="l"/>
              </a:tabLst>
            </a:pPr>
            <a:r>
              <a:rPr lang="en-US" sz="1400" dirty="0">
                <a:solidFill>
                  <a:srgbClr val="000000"/>
                </a:solidFill>
                <a:latin typeface="Consolas" panose="020B0609020204030204" pitchFamily="49" charset="0"/>
              </a:rPr>
              <a:t>Set&lt; String &gt; </a:t>
            </a:r>
            <a:r>
              <a:rPr lang="en-US" sz="1400" dirty="0" err="1">
                <a:solidFill>
                  <a:srgbClr val="000000"/>
                </a:solidFill>
                <a:latin typeface="Consolas" panose="020B0609020204030204" pitchFamily="49" charset="0"/>
              </a:rPr>
              <a:t>hSet</a:t>
            </a:r>
            <a:r>
              <a:rPr lang="en-US" sz="1400" dirty="0">
                <a:solidFill>
                  <a:srgbClr val="000000"/>
                </a:solidFill>
                <a:latin typeface="Consolas" panose="020B0609020204030204" pitchFamily="49" charset="0"/>
              </a:rPr>
              <a:t> = </a:t>
            </a:r>
            <a:r>
              <a:rPr lang="en-US" sz="1400" b="1" dirty="0">
                <a:solidFill>
                  <a:srgbClr val="7F0055"/>
                </a:solidFill>
                <a:latin typeface="Consolas" panose="020B0609020204030204" pitchFamily="49" charset="0"/>
              </a:rPr>
              <a:t>new</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HashSet</a:t>
            </a:r>
            <a:r>
              <a:rPr lang="en-US" sz="1400" dirty="0">
                <a:solidFill>
                  <a:srgbClr val="000000"/>
                </a:solidFill>
                <a:latin typeface="Consolas" panose="020B0609020204030204" pitchFamily="49" charset="0"/>
              </a:rPr>
              <a:t>&lt; String &gt;(</a:t>
            </a:r>
            <a:r>
              <a:rPr lang="en-US" sz="1400" dirty="0" err="1">
                <a:solidFill>
                  <a:srgbClr val="000000"/>
                </a:solidFill>
                <a:latin typeface="Consolas" panose="020B0609020204030204" pitchFamily="49" charset="0"/>
              </a:rPr>
              <a:t>Arrays.asList</a:t>
            </a:r>
            <a:r>
              <a:rPr lang="en-US" sz="1400" dirty="0">
                <a:solidFill>
                  <a:srgbClr val="000000"/>
                </a:solidFill>
                <a:latin typeface="Consolas" panose="020B0609020204030204" pitchFamily="49" charset="0"/>
              </a:rPr>
              <a:t>(</a:t>
            </a:r>
            <a:r>
              <a:rPr lang="en-US" sz="1400" dirty="0" err="1">
                <a:solidFill>
                  <a:srgbClr val="000000"/>
                </a:solidFill>
                <a:latin typeface="Consolas" panose="020B0609020204030204" pitchFamily="49" charset="0"/>
              </a:rPr>
              <a:t>nizImena</a:t>
            </a:r>
            <a:r>
              <a:rPr lang="en-US" sz="1400" dirty="0">
                <a:solidFill>
                  <a:srgbClr val="000000"/>
                </a:solidFill>
                <a:latin typeface="Consolas" panose="020B0609020204030204" pitchFamily="49" charset="0"/>
              </a:rPr>
              <a:t>));</a:t>
            </a:r>
          </a:p>
          <a:p>
            <a:pPr marL="457200" lvl="2">
              <a:tabLst>
                <a:tab pos="269875" algn="l"/>
                <a:tab pos="539750" algn="l"/>
              </a:tabLst>
            </a:pPr>
            <a:r>
              <a:rPr lang="en-US" sz="1400" dirty="0">
                <a:solidFill>
                  <a:srgbClr val="000000"/>
                </a:solidFill>
                <a:latin typeface="Consolas" panose="020B0609020204030204" pitchFamily="49" charset="0"/>
              </a:rPr>
              <a:t>Set&lt; String &gt; tSet1 = </a:t>
            </a:r>
            <a:r>
              <a:rPr lang="en-US" sz="1400" b="1" dirty="0">
                <a:solidFill>
                  <a:srgbClr val="7F0055"/>
                </a:solidFill>
                <a:latin typeface="Consolas" panose="020B0609020204030204" pitchFamily="49" charset="0"/>
              </a:rPr>
              <a:t>new</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TreeSet</a:t>
            </a:r>
            <a:r>
              <a:rPr lang="en-US" sz="1400" dirty="0">
                <a:solidFill>
                  <a:srgbClr val="000000"/>
                </a:solidFill>
                <a:latin typeface="Consolas" panose="020B0609020204030204" pitchFamily="49" charset="0"/>
              </a:rPr>
              <a:t>&lt; String &gt;(</a:t>
            </a:r>
            <a:r>
              <a:rPr lang="en-US" sz="1400" dirty="0" err="1">
                <a:solidFill>
                  <a:srgbClr val="000000"/>
                </a:solidFill>
                <a:latin typeface="Consolas" panose="020B0609020204030204" pitchFamily="49" charset="0"/>
              </a:rPr>
              <a:t>hSet</a:t>
            </a:r>
            <a:r>
              <a:rPr lang="en-US" sz="1400" dirty="0">
                <a:solidFill>
                  <a:srgbClr val="000000"/>
                </a:solidFill>
                <a:latin typeface="Consolas" panose="020B0609020204030204" pitchFamily="49" charset="0"/>
              </a:rPr>
              <a:t>);</a:t>
            </a:r>
          </a:p>
          <a:p>
            <a:pPr marL="457200" lvl="2">
              <a:tabLst>
                <a:tab pos="269875" algn="l"/>
                <a:tab pos="539750" algn="l"/>
              </a:tabLst>
            </a:pPr>
            <a:r>
              <a:rPr lang="en-US" sz="1400" dirty="0">
                <a:solidFill>
                  <a:srgbClr val="000000"/>
                </a:solidFill>
                <a:latin typeface="Consolas" panose="020B0609020204030204" pitchFamily="49" charset="0"/>
              </a:rPr>
              <a:t>Set&lt; String &gt; tSet2 = </a:t>
            </a:r>
            <a:r>
              <a:rPr lang="en-US" sz="1400" b="1" dirty="0">
                <a:solidFill>
                  <a:srgbClr val="7F0055"/>
                </a:solidFill>
                <a:latin typeface="Consolas" panose="020B0609020204030204" pitchFamily="49" charset="0"/>
              </a:rPr>
              <a:t>new</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TreeSet</a:t>
            </a:r>
            <a:r>
              <a:rPr lang="en-US" sz="1400" dirty="0">
                <a:solidFill>
                  <a:srgbClr val="000000"/>
                </a:solidFill>
                <a:latin typeface="Consolas" panose="020B0609020204030204" pitchFamily="49" charset="0"/>
              </a:rPr>
              <a:t>&lt; String &gt;(</a:t>
            </a:r>
            <a:r>
              <a:rPr lang="en-US" sz="1400" b="1" dirty="0">
                <a:solidFill>
                  <a:srgbClr val="7F0055"/>
                </a:solidFill>
                <a:latin typeface="Consolas" panose="020B0609020204030204" pitchFamily="49" charset="0"/>
              </a:rPr>
              <a:t>new</a:t>
            </a:r>
            <a:r>
              <a:rPr lang="en-US" sz="1400" dirty="0">
                <a:solidFill>
                  <a:srgbClr val="000000"/>
                </a:solidFill>
                <a:latin typeface="Consolas" panose="020B0609020204030204" pitchFamily="49" charset="0"/>
              </a:rPr>
              <a:t> </a:t>
            </a:r>
            <a:r>
              <a:rPr lang="en-US" sz="1400" b="1" dirty="0" err="1">
                <a:solidFill>
                  <a:srgbClr val="FF0000"/>
                </a:solidFill>
                <a:latin typeface="Consolas" panose="020B0609020204030204" pitchFamily="49" charset="0"/>
              </a:rPr>
              <a:t>KomparatorStringova</a:t>
            </a:r>
            <a:r>
              <a:rPr lang="en-US" sz="1400" dirty="0">
                <a:solidFill>
                  <a:srgbClr val="000000"/>
                </a:solidFill>
                <a:latin typeface="Consolas" panose="020B0609020204030204" pitchFamily="49" charset="0"/>
              </a:rPr>
              <a:t>());</a:t>
            </a:r>
          </a:p>
          <a:p>
            <a:pPr marL="457200" lvl="2">
              <a:tabLst>
                <a:tab pos="269875" algn="l"/>
                <a:tab pos="539750" algn="l"/>
              </a:tabLst>
            </a:pPr>
            <a:r>
              <a:rPr lang="en-US" sz="1400" dirty="0">
                <a:solidFill>
                  <a:srgbClr val="000000"/>
                </a:solidFill>
                <a:latin typeface="Consolas" panose="020B0609020204030204" pitchFamily="49" charset="0"/>
              </a:rPr>
              <a:t>tSet2.addAll(tSet1);</a:t>
            </a:r>
          </a:p>
          <a:p>
            <a:pPr marL="0" lvl="1">
              <a:tabLst>
                <a:tab pos="269875" algn="l"/>
                <a:tab pos="539750" algn="l"/>
              </a:tabLst>
            </a:pPr>
            <a:endParaRPr lang="en-US" sz="1400" dirty="0">
              <a:latin typeface="Consolas" panose="020B0609020204030204" pitchFamily="49" charset="0"/>
            </a:endParaRPr>
          </a:p>
          <a:p>
            <a:pPr marL="457200" lvl="2">
              <a:tabLst>
                <a:tab pos="269875" algn="l"/>
                <a:tab pos="539750" algn="l"/>
              </a:tabLst>
            </a:pPr>
            <a:r>
              <a:rPr lang="en-US" sz="1400" dirty="0" err="1">
                <a:solidFill>
                  <a:srgbClr val="000000"/>
                </a:solidFill>
                <a:latin typeface="Consolas" panose="020B0609020204030204" pitchFamily="49" charset="0"/>
              </a:rPr>
              <a:t>System.</a:t>
            </a:r>
            <a:r>
              <a:rPr lang="en-US" sz="1400" dirty="0" err="1">
                <a:solidFill>
                  <a:srgbClr val="0000C0"/>
                </a:solidFill>
                <a:latin typeface="Consolas" panose="020B0609020204030204" pitchFamily="49" charset="0"/>
              </a:rPr>
              <a:t>out</a:t>
            </a:r>
            <a:r>
              <a:rPr lang="en-US" sz="1400" dirty="0" err="1">
                <a:solidFill>
                  <a:srgbClr val="000000"/>
                </a:solidFill>
                <a:latin typeface="Consolas" panose="020B0609020204030204" pitchFamily="49" charset="0"/>
              </a:rPr>
              <a:t>.printf</a:t>
            </a:r>
            <a:r>
              <a:rPr lang="en-US" sz="1400" dirty="0">
                <a:solidFill>
                  <a:srgbClr val="000000"/>
                </a:solidFill>
                <a:latin typeface="Consolas" panose="020B0609020204030204" pitchFamily="49" charset="0"/>
              </a:rPr>
              <a:t>(</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HashSet</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n%s</a:t>
            </a:r>
            <a:r>
              <a:rPr lang="en-US" sz="1400" dirty="0">
                <a:solidFill>
                  <a:srgbClr val="2A00FF"/>
                </a:solidFill>
                <a:latin typeface="Consolas" panose="020B0609020204030204" pitchFamily="49" charset="0"/>
              </a:rPr>
              <a:t>"</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hSet</a:t>
            </a:r>
            <a:r>
              <a:rPr lang="en-US" sz="1400" dirty="0">
                <a:solidFill>
                  <a:srgbClr val="000000"/>
                </a:solidFill>
                <a:latin typeface="Consolas" panose="020B0609020204030204" pitchFamily="49" charset="0"/>
              </a:rPr>
              <a:t>);</a:t>
            </a:r>
          </a:p>
          <a:p>
            <a:pPr marL="457200" lvl="2">
              <a:tabLst>
                <a:tab pos="269875" algn="l"/>
                <a:tab pos="539750" algn="l"/>
              </a:tabLst>
            </a:pPr>
            <a:r>
              <a:rPr lang="en-US" sz="1400" dirty="0" err="1">
                <a:solidFill>
                  <a:srgbClr val="000000"/>
                </a:solidFill>
                <a:latin typeface="Consolas" panose="020B0609020204030204" pitchFamily="49" charset="0"/>
              </a:rPr>
              <a:t>System.</a:t>
            </a:r>
            <a:r>
              <a:rPr lang="en-US" sz="1400" dirty="0" err="1">
                <a:solidFill>
                  <a:srgbClr val="0000C0"/>
                </a:solidFill>
                <a:latin typeface="Consolas" panose="020B0609020204030204" pitchFamily="49" charset="0"/>
              </a:rPr>
              <a:t>out</a:t>
            </a:r>
            <a:r>
              <a:rPr lang="en-US" sz="1400" dirty="0" err="1">
                <a:solidFill>
                  <a:srgbClr val="000000"/>
                </a:solidFill>
                <a:latin typeface="Consolas" panose="020B0609020204030204" pitchFamily="49" charset="0"/>
              </a:rPr>
              <a:t>.printf</a:t>
            </a:r>
            <a:r>
              <a:rPr lang="en-US" sz="1400" dirty="0">
                <a:solidFill>
                  <a:srgbClr val="000000"/>
                </a:solidFill>
                <a:latin typeface="Consolas" panose="020B0609020204030204" pitchFamily="49" charset="0"/>
              </a:rPr>
              <a:t>(</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nTreeSet</a:t>
            </a:r>
            <a:r>
              <a:rPr lang="en-US" sz="1400" dirty="0">
                <a:solidFill>
                  <a:srgbClr val="2A00FF"/>
                </a:solidFill>
                <a:latin typeface="Consolas" panose="020B0609020204030204" pitchFamily="49" charset="0"/>
              </a:rPr>
              <a:t> (</a:t>
            </a:r>
            <a:r>
              <a:rPr lang="en-US" sz="1400" dirty="0" err="1">
                <a:solidFill>
                  <a:srgbClr val="2A00FF"/>
                </a:solidFill>
                <a:latin typeface="Consolas" panose="020B0609020204030204" pitchFamily="49" charset="0"/>
              </a:rPr>
              <a:t>prirodni</a:t>
            </a:r>
            <a:r>
              <a:rPr lang="en-US" sz="1400" dirty="0">
                <a:solidFill>
                  <a:srgbClr val="2A00FF"/>
                </a:solidFill>
                <a:latin typeface="Consolas" panose="020B0609020204030204" pitchFamily="49" charset="0"/>
              </a:rPr>
              <a:t> </a:t>
            </a:r>
            <a:r>
              <a:rPr lang="en-US" sz="1400" dirty="0" err="1">
                <a:solidFill>
                  <a:srgbClr val="2A00FF"/>
                </a:solidFill>
                <a:latin typeface="Consolas" panose="020B0609020204030204" pitchFamily="49" charset="0"/>
              </a:rPr>
              <a:t>poredak</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n%s</a:t>
            </a:r>
            <a:r>
              <a:rPr lang="en-US" sz="1400" dirty="0">
                <a:solidFill>
                  <a:srgbClr val="2A00FF"/>
                </a:solidFill>
                <a:latin typeface="Consolas" panose="020B0609020204030204" pitchFamily="49" charset="0"/>
              </a:rPr>
              <a:t>"</a:t>
            </a:r>
            <a:r>
              <a:rPr lang="en-US" sz="1400" dirty="0">
                <a:solidFill>
                  <a:srgbClr val="000000"/>
                </a:solidFill>
                <a:latin typeface="Consolas" panose="020B0609020204030204" pitchFamily="49" charset="0"/>
              </a:rPr>
              <a:t>, tSet1);</a:t>
            </a:r>
          </a:p>
          <a:p>
            <a:pPr marL="457200" lvl="2">
              <a:tabLst>
                <a:tab pos="269875" algn="l"/>
                <a:tab pos="539750" algn="l"/>
              </a:tabLst>
            </a:pPr>
            <a:r>
              <a:rPr lang="en-US" sz="1400" dirty="0" err="1">
                <a:solidFill>
                  <a:srgbClr val="000000"/>
                </a:solidFill>
                <a:latin typeface="Consolas" panose="020B0609020204030204" pitchFamily="49" charset="0"/>
              </a:rPr>
              <a:t>System.out.println</a:t>
            </a:r>
            <a:r>
              <a:rPr lang="en-US" sz="1400" dirty="0">
                <a:solidFill>
                  <a:srgbClr val="000000"/>
                </a:solidFill>
                <a:latin typeface="Consolas" panose="020B0609020204030204" pitchFamily="49" charset="0"/>
              </a:rPr>
              <a:t>(</a:t>
            </a:r>
            <a:r>
              <a:rPr lang="en-US" sz="1400" dirty="0">
                <a:solidFill>
                  <a:srgbClr val="2A00FF"/>
                </a:solidFill>
                <a:latin typeface="Consolas" panose="020B0609020204030204" pitchFamily="49" charset="0"/>
              </a:rPr>
              <a:t>"\</a:t>
            </a:r>
            <a:r>
              <a:rPr lang="en-US" sz="1400" dirty="0" err="1">
                <a:solidFill>
                  <a:srgbClr val="2A00FF"/>
                </a:solidFill>
                <a:latin typeface="Consolas" panose="020B0609020204030204" pitchFamily="49" charset="0"/>
              </a:rPr>
              <a:t>nTreeSet</a:t>
            </a:r>
            <a:r>
              <a:rPr lang="en-US" sz="1400" dirty="0">
                <a:solidFill>
                  <a:srgbClr val="2A00FF"/>
                </a:solidFill>
                <a:latin typeface="Consolas" panose="020B0609020204030204" pitchFamily="49" charset="0"/>
              </a:rPr>
              <a:t> (</a:t>
            </a:r>
            <a:r>
              <a:rPr lang="en-US" sz="1400" dirty="0" err="1">
                <a:solidFill>
                  <a:srgbClr val="2A00FF"/>
                </a:solidFill>
                <a:latin typeface="Consolas" panose="020B0609020204030204" pitchFamily="49" charset="0"/>
              </a:rPr>
              <a:t>korisnički</a:t>
            </a:r>
            <a:r>
              <a:rPr lang="en-US" sz="1400" dirty="0">
                <a:solidFill>
                  <a:srgbClr val="2A00FF"/>
                </a:solidFill>
                <a:latin typeface="Consolas" panose="020B0609020204030204" pitchFamily="49" charset="0"/>
              </a:rPr>
              <a:t> </a:t>
            </a:r>
            <a:r>
              <a:rPr lang="en-US" sz="1400" dirty="0" err="1">
                <a:solidFill>
                  <a:srgbClr val="2A00FF"/>
                </a:solidFill>
                <a:latin typeface="Consolas" panose="020B0609020204030204" pitchFamily="49" charset="0"/>
              </a:rPr>
              <a:t>definisan</a:t>
            </a:r>
            <a:r>
              <a:rPr lang="en-US" sz="1400" dirty="0">
                <a:solidFill>
                  <a:srgbClr val="2A00FF"/>
                </a:solidFill>
                <a:latin typeface="Consolas" panose="020B0609020204030204" pitchFamily="49" charset="0"/>
              </a:rPr>
              <a:t> </a:t>
            </a:r>
            <a:r>
              <a:rPr lang="en-US" sz="1400" dirty="0" err="1">
                <a:solidFill>
                  <a:srgbClr val="2A00FF"/>
                </a:solidFill>
                <a:latin typeface="Consolas" panose="020B0609020204030204" pitchFamily="49" charset="0"/>
              </a:rPr>
              <a:t>poredak</a:t>
            </a:r>
            <a:r>
              <a:rPr lang="en-US" sz="1400" dirty="0">
                <a:solidFill>
                  <a:srgbClr val="2A00FF"/>
                </a:solidFill>
                <a:latin typeface="Consolas" panose="020B0609020204030204" pitchFamily="49" charset="0"/>
              </a:rPr>
              <a:t>):"</a:t>
            </a:r>
            <a:r>
              <a:rPr lang="en-US" sz="1400" dirty="0">
                <a:solidFill>
                  <a:srgbClr val="000000"/>
                </a:solidFill>
                <a:latin typeface="Consolas" panose="020B0609020204030204" pitchFamily="49" charset="0"/>
              </a:rPr>
              <a:t>);</a:t>
            </a:r>
          </a:p>
          <a:p>
            <a:pPr marL="457200" lvl="2" indent="-457200">
              <a:tabLst>
                <a:tab pos="269875" algn="l"/>
                <a:tab pos="539750" algn="l"/>
              </a:tabLst>
            </a:pP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	</a:t>
            </a:r>
            <a:r>
              <a:rPr lang="en-US" sz="1400" b="1" dirty="0">
                <a:solidFill>
                  <a:srgbClr val="7F0055"/>
                </a:solidFill>
                <a:latin typeface="Consolas" panose="020B0609020204030204" pitchFamily="49" charset="0"/>
              </a:rPr>
              <a:t>for</a:t>
            </a:r>
            <a:r>
              <a:rPr lang="en-US" sz="1400" dirty="0" smtClean="0">
                <a:solidFill>
                  <a:srgbClr val="000000"/>
                </a:solidFill>
                <a:latin typeface="Consolas" panose="020B0609020204030204" pitchFamily="49" charset="0"/>
              </a:rPr>
              <a:t>(String </a:t>
            </a:r>
            <a:r>
              <a:rPr lang="en-US" sz="1400" dirty="0" err="1">
                <a:solidFill>
                  <a:srgbClr val="000000"/>
                </a:solidFill>
                <a:latin typeface="Consolas" panose="020B0609020204030204" pitchFamily="49" charset="0"/>
              </a:rPr>
              <a:t>ime</a:t>
            </a:r>
            <a:r>
              <a:rPr lang="en-US" sz="1400" dirty="0">
                <a:solidFill>
                  <a:srgbClr val="000000"/>
                </a:solidFill>
                <a:latin typeface="Consolas" panose="020B0609020204030204" pitchFamily="49" charset="0"/>
              </a:rPr>
              <a:t>: tSet2)</a:t>
            </a:r>
          </a:p>
          <a:p>
            <a:pPr marL="457200" lvl="2" indent="-457200">
              <a:tabLst>
                <a:tab pos="269875" algn="l"/>
                <a:tab pos="539750" algn="l"/>
              </a:tabLst>
            </a:pPr>
            <a:r>
              <a:rPr lang="en-US"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		</a:t>
            </a:r>
            <a:r>
              <a:rPr lang="en-US" sz="1400" dirty="0" err="1" smtClean="0">
                <a:solidFill>
                  <a:srgbClr val="000000"/>
                </a:solidFill>
                <a:latin typeface="Consolas" panose="020B0609020204030204" pitchFamily="49" charset="0"/>
              </a:rPr>
              <a:t>System.out.print</a:t>
            </a:r>
            <a:r>
              <a:rPr lang="en-US" sz="1400" dirty="0" smtClean="0">
                <a:solidFill>
                  <a:srgbClr val="000000"/>
                </a:solidFill>
                <a:latin typeface="Consolas" panose="020B0609020204030204" pitchFamily="49" charset="0"/>
              </a:rPr>
              <a:t>(</a:t>
            </a:r>
            <a:r>
              <a:rPr lang="en-US" sz="1400" dirty="0" err="1" smtClean="0">
                <a:solidFill>
                  <a:srgbClr val="000000"/>
                </a:solidFill>
                <a:latin typeface="Consolas" panose="020B0609020204030204" pitchFamily="49" charset="0"/>
              </a:rPr>
              <a:t>ime</a:t>
            </a:r>
            <a:r>
              <a:rPr lang="en-US" sz="1400" dirty="0" smtClean="0">
                <a:solidFill>
                  <a:srgbClr val="000000"/>
                </a:solidFill>
                <a:latin typeface="Consolas" panose="020B0609020204030204" pitchFamily="49" charset="0"/>
              </a:rPr>
              <a:t> </a:t>
            </a:r>
            <a:r>
              <a:rPr lang="en-US" sz="1400" dirty="0">
                <a:solidFill>
                  <a:srgbClr val="000000"/>
                </a:solidFill>
                <a:latin typeface="Consolas" panose="020B0609020204030204" pitchFamily="49" charset="0"/>
              </a:rPr>
              <a:t>+ </a:t>
            </a:r>
            <a:r>
              <a:rPr lang="en-US" sz="1400" dirty="0">
                <a:solidFill>
                  <a:srgbClr val="2A00FF"/>
                </a:solidFill>
                <a:latin typeface="Consolas" panose="020B0609020204030204" pitchFamily="49" charset="0"/>
              </a:rPr>
              <a:t>" "</a:t>
            </a:r>
            <a:r>
              <a:rPr lang="en-US" sz="1400" dirty="0">
                <a:solidFill>
                  <a:srgbClr val="000000"/>
                </a:solidFill>
                <a:latin typeface="Consolas" panose="020B0609020204030204" pitchFamily="49" charset="0"/>
              </a:rPr>
              <a:t>);</a:t>
            </a:r>
          </a:p>
          <a:p>
            <a:pPr>
              <a:tabLst>
                <a:tab pos="269875" algn="l"/>
                <a:tab pos="539750" algn="l"/>
              </a:tabLst>
            </a:pPr>
            <a:r>
              <a:rPr lang="sr-Latn-ME" sz="1400" dirty="0">
                <a:solidFill>
                  <a:srgbClr val="000000"/>
                </a:solidFill>
                <a:latin typeface="Consolas" panose="020B0609020204030204" pitchFamily="49" charset="0"/>
              </a:rPr>
              <a:t>	</a:t>
            </a:r>
            <a:r>
              <a:rPr lang="en-US" sz="1400" dirty="0" smtClean="0">
                <a:solidFill>
                  <a:srgbClr val="000000"/>
                </a:solidFill>
                <a:latin typeface="Consolas" panose="020B0609020204030204" pitchFamily="49" charset="0"/>
              </a:rPr>
              <a:t>}</a:t>
            </a:r>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a:t>
            </a:r>
            <a:endParaRPr lang="en-US" sz="1400" dirty="0"/>
          </a:p>
        </p:txBody>
      </p:sp>
      <p:sp>
        <p:nvSpPr>
          <p:cNvPr id="3" name="Rectangle 2"/>
          <p:cNvSpPr/>
          <p:nvPr/>
        </p:nvSpPr>
        <p:spPr>
          <a:xfrm>
            <a:off x="3491880" y="836712"/>
            <a:ext cx="5609129" cy="1277273"/>
          </a:xfrm>
          <a:prstGeom prst="rect">
            <a:avLst/>
          </a:prstGeom>
          <a:solidFill>
            <a:srgbClr val="CCFFCC"/>
          </a:solidFill>
          <a:ln>
            <a:solidFill>
              <a:schemeClr val="tx1"/>
            </a:solidFill>
          </a:ln>
        </p:spPr>
        <p:txBody>
          <a:bodyPr wrap="square">
            <a:spAutoFit/>
          </a:bodyPr>
          <a:lstStyle/>
          <a:p>
            <a:pPr>
              <a:spcAft>
                <a:spcPts val="600"/>
              </a:spcAft>
              <a:tabLst>
                <a:tab pos="269875" algn="l"/>
                <a:tab pos="539750" algn="l"/>
              </a:tabLst>
            </a:pPr>
            <a:r>
              <a:rPr lang="en-US" sz="1200" b="1" dirty="0">
                <a:solidFill>
                  <a:srgbClr val="7F0055"/>
                </a:solidFill>
                <a:latin typeface="Consolas" panose="020B0609020204030204" pitchFamily="49" charset="0"/>
              </a:rPr>
              <a:t>import</a:t>
            </a:r>
            <a:r>
              <a:rPr lang="en-US" sz="1200" dirty="0">
                <a:solidFill>
                  <a:srgbClr val="000000"/>
                </a:solidFill>
                <a:latin typeface="Consolas" panose="020B0609020204030204" pitchFamily="49" charset="0"/>
              </a:rPr>
              <a:t> </a:t>
            </a:r>
            <a:r>
              <a:rPr lang="en-US" sz="1200" dirty="0" err="1">
                <a:solidFill>
                  <a:srgbClr val="000000"/>
                </a:solidFill>
                <a:latin typeface="Consolas" panose="020B0609020204030204" pitchFamily="49" charset="0"/>
              </a:rPr>
              <a:t>java.util.Comparator</a:t>
            </a:r>
            <a:r>
              <a:rPr lang="en-US" sz="1200" dirty="0" smtClean="0">
                <a:solidFill>
                  <a:srgbClr val="000000"/>
                </a:solidFill>
                <a:latin typeface="Consolas" panose="020B0609020204030204" pitchFamily="49" charset="0"/>
              </a:rPr>
              <a:t>;</a:t>
            </a:r>
            <a:endParaRPr lang="en-US" sz="1200" dirty="0">
              <a:latin typeface="Consolas" panose="020B0609020204030204" pitchFamily="49" charset="0"/>
            </a:endParaRPr>
          </a:p>
          <a:p>
            <a:pPr>
              <a:tabLst>
                <a:tab pos="269875" algn="l"/>
                <a:tab pos="539750" algn="l"/>
              </a:tabLst>
            </a:pPr>
            <a:r>
              <a:rPr lang="en-US" sz="1200" b="1" dirty="0">
                <a:solidFill>
                  <a:srgbClr val="7F0055"/>
                </a:solidFill>
                <a:latin typeface="Consolas" panose="020B0609020204030204" pitchFamily="49" charset="0"/>
              </a:rPr>
              <a:t>public</a:t>
            </a:r>
            <a:r>
              <a:rPr lang="en-US" sz="1200" b="1" dirty="0">
                <a:solidFill>
                  <a:srgbClr val="000000"/>
                </a:solidFill>
                <a:latin typeface="Consolas" panose="020B0609020204030204" pitchFamily="49" charset="0"/>
              </a:rPr>
              <a:t> </a:t>
            </a:r>
            <a:r>
              <a:rPr lang="en-US" sz="1200" b="1" dirty="0">
                <a:solidFill>
                  <a:srgbClr val="7F0055"/>
                </a:solidFill>
                <a:latin typeface="Consolas" panose="020B0609020204030204" pitchFamily="49" charset="0"/>
              </a:rPr>
              <a:t>class</a:t>
            </a:r>
            <a:r>
              <a:rPr lang="en-US" sz="1200" b="1" dirty="0">
                <a:solidFill>
                  <a:srgbClr val="000000"/>
                </a:solidFill>
                <a:latin typeface="Consolas" panose="020B0609020204030204" pitchFamily="49" charset="0"/>
              </a:rPr>
              <a:t> </a:t>
            </a:r>
            <a:r>
              <a:rPr lang="en-US" sz="1200" dirty="0" err="1">
                <a:solidFill>
                  <a:srgbClr val="000000"/>
                </a:solidFill>
                <a:latin typeface="Consolas" panose="020B0609020204030204" pitchFamily="49" charset="0"/>
              </a:rPr>
              <a:t>KomparatorStringova</a:t>
            </a:r>
            <a:r>
              <a:rPr lang="en-US" sz="1200" dirty="0">
                <a:solidFill>
                  <a:srgbClr val="000000"/>
                </a:solidFill>
                <a:latin typeface="Consolas" panose="020B0609020204030204" pitchFamily="49" charset="0"/>
              </a:rPr>
              <a:t> </a:t>
            </a:r>
            <a:r>
              <a:rPr lang="en-US" sz="1200" b="1" dirty="0">
                <a:solidFill>
                  <a:srgbClr val="7F0055"/>
                </a:solidFill>
                <a:latin typeface="Consolas" panose="020B0609020204030204" pitchFamily="49" charset="0"/>
              </a:rPr>
              <a:t>implements</a:t>
            </a:r>
            <a:r>
              <a:rPr lang="en-US" sz="1200" dirty="0">
                <a:solidFill>
                  <a:srgbClr val="000000"/>
                </a:solidFill>
                <a:latin typeface="Consolas" panose="020B0609020204030204" pitchFamily="49" charset="0"/>
              </a:rPr>
              <a:t> Comparator&lt;String</a:t>
            </a:r>
            <a:r>
              <a:rPr lang="en-US" sz="1200" dirty="0" smtClean="0">
                <a:solidFill>
                  <a:srgbClr val="000000"/>
                </a:solidFill>
                <a:latin typeface="Consolas" panose="020B0609020204030204" pitchFamily="49" charset="0"/>
              </a:rPr>
              <a:t>&gt;</a:t>
            </a:r>
            <a:r>
              <a:rPr lang="sr-Latn-ME" sz="1200" dirty="0" smtClean="0">
                <a:solidFill>
                  <a:srgbClr val="000000"/>
                </a:solidFill>
                <a:latin typeface="Consolas" panose="020B0609020204030204" pitchFamily="49" charset="0"/>
              </a:rPr>
              <a:t> </a:t>
            </a:r>
            <a:r>
              <a:rPr lang="en-US" sz="1200" dirty="0" smtClean="0">
                <a:solidFill>
                  <a:srgbClr val="000000"/>
                </a:solidFill>
                <a:latin typeface="Consolas" panose="020B0609020204030204" pitchFamily="49" charset="0"/>
              </a:rPr>
              <a:t>{</a:t>
            </a:r>
            <a:endParaRPr lang="en-US" sz="1200" dirty="0">
              <a:solidFill>
                <a:srgbClr val="000000"/>
              </a:solidFill>
              <a:latin typeface="Consolas" panose="020B0609020204030204" pitchFamily="49" charset="0"/>
            </a:endParaRPr>
          </a:p>
          <a:p>
            <a:pPr>
              <a:tabLst>
                <a:tab pos="269875" algn="l"/>
                <a:tab pos="539750" algn="l"/>
              </a:tabLst>
            </a:pPr>
            <a:r>
              <a:rPr lang="sr-Latn-ME" sz="1200" dirty="0" smtClean="0">
                <a:solidFill>
                  <a:srgbClr val="7F0055"/>
                </a:solidFill>
                <a:latin typeface="Consolas" panose="020B0609020204030204" pitchFamily="49" charset="0"/>
              </a:rPr>
              <a:t>	</a:t>
            </a:r>
            <a:r>
              <a:rPr lang="en-US" sz="1200" b="1" dirty="0" smtClean="0">
                <a:solidFill>
                  <a:srgbClr val="7F0055"/>
                </a:solidFill>
                <a:latin typeface="Consolas" panose="020B0609020204030204" pitchFamily="49" charset="0"/>
              </a:rPr>
              <a:t>public</a:t>
            </a:r>
            <a:r>
              <a:rPr lang="en-US" sz="1200" b="1" dirty="0" smtClean="0">
                <a:solidFill>
                  <a:srgbClr val="000000"/>
                </a:solidFill>
                <a:latin typeface="Consolas" panose="020B0609020204030204" pitchFamily="49" charset="0"/>
              </a:rPr>
              <a:t> </a:t>
            </a:r>
            <a:r>
              <a:rPr lang="en-US" sz="1200" b="1" dirty="0" err="1" smtClean="0">
                <a:solidFill>
                  <a:srgbClr val="7F0055"/>
                </a:solidFill>
                <a:latin typeface="Consolas" panose="020B0609020204030204" pitchFamily="49" charset="0"/>
              </a:rPr>
              <a:t>int</a:t>
            </a:r>
            <a:r>
              <a:rPr lang="en-US" sz="1200" dirty="0" smtClean="0">
                <a:solidFill>
                  <a:srgbClr val="000000"/>
                </a:solidFill>
                <a:latin typeface="Consolas" panose="020B0609020204030204" pitchFamily="49" charset="0"/>
              </a:rPr>
              <a:t> compare(String </a:t>
            </a:r>
            <a:r>
              <a:rPr lang="en-US" sz="1200" dirty="0" err="1">
                <a:solidFill>
                  <a:srgbClr val="000000"/>
                </a:solidFill>
                <a:latin typeface="Consolas" panose="020B0609020204030204" pitchFamily="49" charset="0"/>
              </a:rPr>
              <a:t>prvi</a:t>
            </a:r>
            <a:r>
              <a:rPr lang="en-US" sz="1200" dirty="0" smtClean="0">
                <a:solidFill>
                  <a:srgbClr val="000000"/>
                </a:solidFill>
                <a:latin typeface="Consolas" panose="020B0609020204030204" pitchFamily="49" charset="0"/>
              </a:rPr>
              <a:t>, String </a:t>
            </a:r>
            <a:r>
              <a:rPr lang="en-US" sz="1200" dirty="0" err="1">
                <a:solidFill>
                  <a:srgbClr val="000000"/>
                </a:solidFill>
                <a:latin typeface="Consolas" panose="020B0609020204030204" pitchFamily="49" charset="0"/>
              </a:rPr>
              <a:t>drugi</a:t>
            </a:r>
            <a:r>
              <a:rPr lang="en-US" sz="1200" dirty="0" smtClean="0">
                <a:solidFill>
                  <a:srgbClr val="000000"/>
                </a:solidFill>
                <a:latin typeface="Consolas" panose="020B0609020204030204" pitchFamily="49" charset="0"/>
              </a:rPr>
              <a:t>) {</a:t>
            </a:r>
          </a:p>
          <a:p>
            <a:pPr>
              <a:tabLst>
                <a:tab pos="269875" algn="l"/>
                <a:tab pos="539750" algn="l"/>
              </a:tabLst>
            </a:pPr>
            <a:r>
              <a:rPr lang="sr-Latn-ME" sz="1200" dirty="0" smtClean="0">
                <a:solidFill>
                  <a:srgbClr val="7F0055"/>
                </a:solidFill>
                <a:latin typeface="Consolas" panose="020B0609020204030204" pitchFamily="49" charset="0"/>
              </a:rPr>
              <a:t>		</a:t>
            </a:r>
            <a:r>
              <a:rPr lang="en-US" sz="1200" b="1" dirty="0" smtClean="0">
                <a:solidFill>
                  <a:srgbClr val="7F0055"/>
                </a:solidFill>
                <a:latin typeface="Consolas" panose="020B0609020204030204" pitchFamily="49" charset="0"/>
              </a:rPr>
              <a:t>return</a:t>
            </a:r>
            <a:r>
              <a:rPr lang="en-US" sz="1200" dirty="0" smtClean="0">
                <a:solidFill>
                  <a:srgbClr val="000000"/>
                </a:solidFill>
                <a:latin typeface="Consolas" panose="020B0609020204030204" pitchFamily="49" charset="0"/>
              </a:rPr>
              <a:t> </a:t>
            </a:r>
            <a:r>
              <a:rPr lang="en-US" sz="1200" dirty="0" err="1">
                <a:solidFill>
                  <a:srgbClr val="000000"/>
                </a:solidFill>
                <a:latin typeface="Consolas" panose="020B0609020204030204" pitchFamily="49" charset="0"/>
              </a:rPr>
              <a:t>prvi.length</a:t>
            </a:r>
            <a:r>
              <a:rPr lang="en-US" sz="1200" dirty="0">
                <a:solidFill>
                  <a:srgbClr val="000000"/>
                </a:solidFill>
                <a:latin typeface="Consolas" panose="020B0609020204030204" pitchFamily="49" charset="0"/>
              </a:rPr>
              <a:t>() - </a:t>
            </a:r>
            <a:r>
              <a:rPr lang="en-US" sz="1200" dirty="0" err="1">
                <a:solidFill>
                  <a:srgbClr val="000000"/>
                </a:solidFill>
                <a:latin typeface="Consolas" panose="020B0609020204030204" pitchFamily="49" charset="0"/>
              </a:rPr>
              <a:t>drugi.length</a:t>
            </a:r>
            <a:r>
              <a:rPr lang="en-US" sz="1200" dirty="0">
                <a:solidFill>
                  <a:srgbClr val="000000"/>
                </a:solidFill>
                <a:latin typeface="Consolas" panose="020B0609020204030204" pitchFamily="49" charset="0"/>
              </a:rPr>
              <a:t>();</a:t>
            </a:r>
          </a:p>
          <a:p>
            <a:pPr>
              <a:tabLst>
                <a:tab pos="269875" algn="l"/>
                <a:tab pos="539750" algn="l"/>
              </a:tabLst>
            </a:pPr>
            <a:r>
              <a:rPr lang="sr-Latn-ME" sz="1200" dirty="0" smtClean="0">
                <a:solidFill>
                  <a:srgbClr val="000000"/>
                </a:solidFill>
                <a:latin typeface="Consolas" panose="020B0609020204030204" pitchFamily="49" charset="0"/>
              </a:rPr>
              <a:t>	</a:t>
            </a:r>
            <a:r>
              <a:rPr lang="en-US" sz="1200" dirty="0" smtClean="0">
                <a:solidFill>
                  <a:srgbClr val="000000"/>
                </a:solidFill>
                <a:latin typeface="Consolas" panose="020B0609020204030204" pitchFamily="49" charset="0"/>
              </a:rPr>
              <a:t>}</a:t>
            </a:r>
            <a:endParaRPr lang="en-US" sz="1200" dirty="0">
              <a:solidFill>
                <a:srgbClr val="000000"/>
              </a:solidFill>
              <a:latin typeface="Consolas" panose="020B0609020204030204" pitchFamily="49" charset="0"/>
            </a:endParaRPr>
          </a:p>
          <a:p>
            <a:pPr>
              <a:tabLst>
                <a:tab pos="269875" algn="l"/>
                <a:tab pos="539750" algn="l"/>
              </a:tabLst>
            </a:pPr>
            <a:r>
              <a:rPr lang="en-US" sz="1200" dirty="0">
                <a:solidFill>
                  <a:srgbClr val="000000"/>
                </a:solidFill>
                <a:latin typeface="Consolas" panose="020B0609020204030204" pitchFamily="49" charset="0"/>
              </a:rPr>
              <a:t>}</a:t>
            </a:r>
          </a:p>
        </p:txBody>
      </p:sp>
      <p:cxnSp>
        <p:nvCxnSpPr>
          <p:cNvPr id="5" name="Straight Arrow Connector 4"/>
          <p:cNvCxnSpPr/>
          <p:nvPr/>
        </p:nvCxnSpPr>
        <p:spPr bwMode="auto">
          <a:xfrm flipH="1" flipV="1">
            <a:off x="6084168" y="1692895"/>
            <a:ext cx="113056" cy="1727984"/>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sp>
        <p:nvSpPr>
          <p:cNvPr id="12" name="Rectangle 11"/>
          <p:cNvSpPr>
            <a:spLocks noChangeArrowheads="1"/>
          </p:cNvSpPr>
          <p:nvPr/>
        </p:nvSpPr>
        <p:spPr bwMode="auto">
          <a:xfrm>
            <a:off x="6247727" y="1844824"/>
            <a:ext cx="2880320" cy="276999"/>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200" dirty="0" smtClean="0">
                <a:solidFill>
                  <a:srgbClr val="0070C0"/>
                </a:solidFill>
                <a:latin typeface="+mn-lt"/>
              </a:rPr>
              <a:t>Dužina stringa kao kriterijum poređenja</a:t>
            </a:r>
            <a:endParaRPr lang="sr-Latn-RS" sz="1200" dirty="0">
              <a:solidFill>
                <a:srgbClr val="0070C0"/>
              </a:solidFill>
              <a:latin typeface="+mn-lt"/>
            </a:endParaRPr>
          </a:p>
        </p:txBody>
      </p:sp>
      <p:cxnSp>
        <p:nvCxnSpPr>
          <p:cNvPr id="13" name="Straight Arrow Connector 12"/>
          <p:cNvCxnSpPr/>
          <p:nvPr/>
        </p:nvCxnSpPr>
        <p:spPr bwMode="auto">
          <a:xfrm flipH="1">
            <a:off x="3311526" y="6687292"/>
            <a:ext cx="1548506" cy="1"/>
          </a:xfrm>
          <a:prstGeom prst="straightConnector1">
            <a:avLst/>
          </a:prstGeom>
          <a:solidFill>
            <a:schemeClr val="accent1"/>
          </a:solidFill>
          <a:ln w="9525" cap="flat" cmpd="sng" algn="ctr">
            <a:solidFill>
              <a:srgbClr val="0070C0"/>
            </a:solidFill>
            <a:prstDash val="solid"/>
            <a:round/>
            <a:headEnd type="none" w="med" len="med"/>
            <a:tailEnd type="triangle"/>
          </a:ln>
          <a:effectLst/>
        </p:spPr>
      </p:cxnSp>
      <p:sp>
        <p:nvSpPr>
          <p:cNvPr id="16" name="Rectangle 15"/>
          <p:cNvSpPr>
            <a:spLocks noChangeArrowheads="1"/>
          </p:cNvSpPr>
          <p:nvPr/>
        </p:nvSpPr>
        <p:spPr bwMode="auto">
          <a:xfrm>
            <a:off x="4830386" y="6372696"/>
            <a:ext cx="2837958" cy="419695"/>
          </a:xfrm>
          <a:prstGeom prst="rect">
            <a:avLst/>
          </a:prstGeom>
          <a:noFill/>
          <a:ln w="9525">
            <a:noFill/>
            <a:miter lim="800000"/>
            <a:headEnd/>
            <a:tailEnd/>
          </a:ln>
          <a:effectLst/>
        </p:spPr>
        <p:txBody>
          <a:bodyPr wrap="square"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200" dirty="0" smtClean="0">
                <a:solidFill>
                  <a:srgbClr val="0070C0"/>
                </a:solidFill>
                <a:latin typeface="+mn-lt"/>
              </a:rPr>
              <a:t>Kad je dužina kriterijum poređenja stringova, isti su oni koji su iste dužine.</a:t>
            </a:r>
            <a:endParaRPr lang="sr-Latn-RS" sz="1200" dirty="0">
              <a:solidFill>
                <a:srgbClr val="0070C0"/>
              </a:solidFill>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288" y="528638"/>
            <a:ext cx="3744912" cy="596900"/>
          </a:xfrm>
        </p:spPr>
        <p:txBody>
          <a:bodyPr/>
          <a:lstStyle/>
          <a:p>
            <a:pPr eaLnBrk="1" hangingPunct="1"/>
            <a:r>
              <a:rPr lang="sr-Latn-RS" sz="3500" smtClean="0"/>
              <a:t>Klasa Collections</a:t>
            </a:r>
            <a:endParaRPr lang="en-US" sz="3500" smtClean="0"/>
          </a:p>
        </p:txBody>
      </p:sp>
      <p:sp>
        <p:nvSpPr>
          <p:cNvPr id="409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385BCD-74B0-437F-AB5D-15C7DF043723}" type="slidenum">
              <a:rPr lang="en-GB" smtClean="0">
                <a:latin typeface="Arial Black" pitchFamily="34" charset="0"/>
              </a:rPr>
              <a:pPr eaLnBrk="1" hangingPunct="1"/>
              <a:t>2</a:t>
            </a:fld>
            <a:endParaRPr lang="en-GB" smtClean="0">
              <a:latin typeface="Arial Black" pitchFamily="34" charset="0"/>
            </a:endParaRPr>
          </a:p>
        </p:txBody>
      </p:sp>
      <p:graphicFrame>
        <p:nvGraphicFramePr>
          <p:cNvPr id="6" name="Table 5"/>
          <p:cNvGraphicFramePr>
            <a:graphicFrameLocks noGrp="1"/>
          </p:cNvGraphicFramePr>
          <p:nvPr/>
        </p:nvGraphicFramePr>
        <p:xfrm>
          <a:off x="735013" y="2473325"/>
          <a:ext cx="7437437" cy="3563940"/>
        </p:xfrm>
        <a:graphic>
          <a:graphicData uri="http://schemas.openxmlformats.org/drawingml/2006/table">
            <a:tbl>
              <a:tblPr firstRow="1" firstCol="1" bandRow="1"/>
              <a:tblGrid>
                <a:gridCol w="1870651">
                  <a:extLst>
                    <a:ext uri="{9D8B030D-6E8A-4147-A177-3AD203B41FA5}">
                      <a16:colId xmlns:a16="http://schemas.microsoft.com/office/drawing/2014/main" val="20000"/>
                    </a:ext>
                  </a:extLst>
                </a:gridCol>
                <a:gridCol w="5566786">
                  <a:extLst>
                    <a:ext uri="{9D8B030D-6E8A-4147-A177-3AD203B41FA5}">
                      <a16:colId xmlns:a16="http://schemas.microsoft.com/office/drawing/2014/main" val="20001"/>
                    </a:ext>
                  </a:extLst>
                </a:gridCol>
              </a:tblGrid>
              <a:tr h="290514">
                <a:tc>
                  <a:txBody>
                    <a:bodyPr/>
                    <a:lstStyle/>
                    <a:p>
                      <a:pPr marL="0" algn="ctr" defTabSz="914400" rtl="0" eaLnBrk="1" latinLnBrk="0" hangingPunct="1">
                        <a:spcAft>
                          <a:spcPts val="0"/>
                        </a:spcAft>
                      </a:pPr>
                      <a:r>
                        <a:rPr kumimoji="0" lang="sr-Latn-RS" sz="1600" b="1" i="0" u="none" strike="noStrike" kern="1200" cap="none" normalizeH="0" baseline="0" smtClean="0">
                          <a:ln>
                            <a:noFill/>
                          </a:ln>
                          <a:solidFill>
                            <a:srgbClr val="FFFFFF"/>
                          </a:solidFill>
                          <a:effectLst/>
                          <a:latin typeface="Calibri" pitchFamily="34" charset="0"/>
                          <a:ea typeface="+mn-ea"/>
                          <a:cs typeface="Times New Roman" pitchFamily="18" charset="0"/>
                        </a:rPr>
                        <a:t>Metoda</a:t>
                      </a:r>
                      <a:endPar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endParaRPr>
                    </a:p>
                  </a:txBody>
                  <a:tcPr marL="56774" marR="56774"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a:spcAft>
                          <a:spcPts val="0"/>
                        </a:spcAft>
                      </a:pPr>
                      <a:r>
                        <a:rPr kumimoji="0" lang="en-GB" sz="1600" b="1" i="0" u="none" strike="noStrike" kern="1200" cap="none" normalizeH="0" baseline="0">
                          <a:ln>
                            <a:noFill/>
                          </a:ln>
                          <a:solidFill>
                            <a:srgbClr val="FFFFFF"/>
                          </a:solidFill>
                          <a:effectLst/>
                          <a:latin typeface="Calibri" pitchFamily="34" charset="0"/>
                          <a:ea typeface="+mn-ea"/>
                          <a:cs typeface="Times New Roman" pitchFamily="18" charset="0"/>
                        </a:rPr>
                        <a:t>Opis</a:t>
                      </a:r>
                    </a:p>
                  </a:txBody>
                  <a:tcPr marL="56774" marR="56774"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sort</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Times New Roman" pitchFamily="18" charset="0"/>
                        </a:rPr>
                        <a:t>Sortiranje elemenata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tcPr>
                </a:tc>
                <a:extLst>
                  <a:ext uri="{0D108BD9-81ED-4DB2-BD59-A6C34878D82A}">
                    <a16:rowId xmlns:a16="http://schemas.microsoft.com/office/drawing/2014/main" val="10001"/>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binarySearch</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Consolas" pitchFamily="49" charset="0"/>
                        </a:rPr>
                        <a:t>Traženje elementa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2"/>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reverse</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spcAft>
                          <a:spcPts val="0"/>
                        </a:spcAft>
                      </a:pPr>
                      <a:r>
                        <a:rPr kumimoji="0" lang="sr-Latn-RS" sz="1900" b="0" i="0" u="none" strike="noStrike" kern="1200" cap="none" normalizeH="0" baseline="0" smtClean="0">
                          <a:ln>
                            <a:noFill/>
                          </a:ln>
                          <a:solidFill>
                            <a:schemeClr val="tx1"/>
                          </a:solidFill>
                          <a:effectLst/>
                          <a:latin typeface="Calibri" pitchFamily="34" charset="0"/>
                          <a:ea typeface="+mn-ea"/>
                          <a:cs typeface="Consolas" pitchFamily="49" charset="0"/>
                        </a:rPr>
                        <a:t>Obrtanje redosleda elemenata liste.</a:t>
                      </a:r>
                      <a:endParaRPr kumimoji="0" lang="en-GB" sz="1900" b="0" i="0" u="none" strike="noStrike" kern="1200" cap="none" normalizeH="0" baseline="0">
                        <a:ln>
                          <a:noFill/>
                        </a:ln>
                        <a:solidFill>
                          <a:schemeClr val="tx1"/>
                        </a:solidFill>
                        <a:effectLst/>
                        <a:latin typeface="Calibri" pitchFamily="34" charset="0"/>
                        <a:ea typeface="+mn-ea"/>
                        <a:cs typeface="Times New Roman" pitchFamily="18" charset="0"/>
                      </a:endParaRPr>
                    </a:p>
                  </a:txBody>
                  <a:tcPr marL="29435" marR="29435"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3"/>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shuffle</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Slučajno</a:t>
                      </a:r>
                      <a:r>
                        <a:rPr lang="sr-Latn-ME" sz="1900" baseline="0" smtClean="0">
                          <a:effectLst/>
                          <a:latin typeface="Calibri" pitchFamily="34" charset="0"/>
                          <a:ea typeface="Calibri"/>
                          <a:cs typeface="Times New Roman"/>
                        </a:rPr>
                        <a:t> raspoređivanje elemenata (mešanje) liste.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4"/>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fill</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Upisivanje</a:t>
                      </a:r>
                      <a:r>
                        <a:rPr lang="sr-Latn-ME" sz="1900" baseline="0" smtClean="0">
                          <a:effectLst/>
                          <a:latin typeface="Calibri" pitchFamily="34" charset="0"/>
                          <a:ea typeface="Calibri"/>
                          <a:cs typeface="Times New Roman"/>
                        </a:rPr>
                        <a:t> određene reference u svaki element liste.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5"/>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copy</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Kopiranje</a:t>
                      </a:r>
                      <a:r>
                        <a:rPr lang="sr-Latn-ME" sz="1900" baseline="0" smtClean="0">
                          <a:effectLst/>
                          <a:latin typeface="Calibri" pitchFamily="34" charset="0"/>
                          <a:ea typeface="Calibri"/>
                          <a:cs typeface="Times New Roman"/>
                        </a:rPr>
                        <a:t> reference iz jedne liste u drugu.</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6"/>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min</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algn="just">
                        <a:lnSpc>
                          <a:spcPct val="115000"/>
                        </a:lnSpc>
                        <a:spcAft>
                          <a:spcPts val="0"/>
                        </a:spcAft>
                      </a:pPr>
                      <a:r>
                        <a:rPr lang="sr-Latn-ME" sz="1900" smtClean="0">
                          <a:effectLst/>
                          <a:latin typeface="Calibri" pitchFamily="34" charset="0"/>
                          <a:ea typeface="Calibri"/>
                          <a:cs typeface="Times New Roman"/>
                        </a:rPr>
                        <a:t>Vraća minimalan element kolekcije.</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7"/>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max</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a:noFill/>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sr-Latn-ME" sz="1900" smtClean="0">
                          <a:effectLst/>
                          <a:latin typeface="Calibri" pitchFamily="34" charset="0"/>
                          <a:ea typeface="Calibri"/>
                          <a:cs typeface="Times New Roman"/>
                        </a:rPr>
                        <a:t>Vraća maksimalan element kolekcije.</a:t>
                      </a:r>
                      <a:endParaRPr lang="en-GB" sz="1900" smtClean="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a:noFill/>
                    </a:lnB>
                  </a:tcPr>
                </a:tc>
                <a:extLst>
                  <a:ext uri="{0D108BD9-81ED-4DB2-BD59-A6C34878D82A}">
                    <a16:rowId xmlns:a16="http://schemas.microsoft.com/office/drawing/2014/main" val="10008"/>
                  </a:ext>
                </a:extLst>
              </a:tr>
              <a:tr h="363714">
                <a:tc>
                  <a:txBody>
                    <a:bodyPr/>
                    <a:lstStyle/>
                    <a:p>
                      <a:pPr algn="just">
                        <a:lnSpc>
                          <a:spcPct val="115000"/>
                        </a:lnSpc>
                        <a:spcAft>
                          <a:spcPts val="0"/>
                        </a:spcAft>
                      </a:pPr>
                      <a:r>
                        <a:rPr lang="sr-Latn-ME" sz="1900" smtClean="0">
                          <a:effectLst/>
                          <a:latin typeface="Consolas" pitchFamily="49" charset="0"/>
                          <a:ea typeface="Calibri"/>
                          <a:cs typeface="Consolas" pitchFamily="49" charset="0"/>
                        </a:rPr>
                        <a:t>addAll</a:t>
                      </a:r>
                      <a:endParaRPr lang="en-GB" sz="1900">
                        <a:effectLst/>
                        <a:latin typeface="Consolas" pitchFamily="49" charset="0"/>
                        <a:ea typeface="Calibri"/>
                        <a:cs typeface="Consolas" pitchFamily="49" charset="0"/>
                      </a:endParaRPr>
                    </a:p>
                  </a:txBody>
                  <a:tcPr marL="68572" marR="68572" marT="0" marB="0">
                    <a:lnL w="12700" cap="flat" cmpd="sng" algn="ctr">
                      <a:solidFill>
                        <a:srgbClr val="4F81BD"/>
                      </a:solidFill>
                      <a:prstDash val="solid"/>
                      <a:round/>
                      <a:headEnd type="none" w="med" len="med"/>
                      <a:tailEnd type="none" w="med" len="med"/>
                    </a:lnL>
                    <a:lnR>
                      <a:noFill/>
                    </a:lnR>
                    <a:lnT>
                      <a:noFill/>
                    </a:lnT>
                    <a:lnB w="12700" cap="flat" cmpd="sng" algn="ctr">
                      <a:solidFill>
                        <a:srgbClr val="0070C0"/>
                      </a:solidFill>
                      <a:prstDash val="solid"/>
                      <a:round/>
                      <a:headEnd type="none" w="med" len="med"/>
                      <a:tailEnd type="none" w="med" len="med"/>
                    </a:lnB>
                  </a:tcPr>
                </a:tc>
                <a:tc>
                  <a:txBody>
                    <a:bodyPr/>
                    <a:lstStyle/>
                    <a:p>
                      <a:pPr algn="just">
                        <a:lnSpc>
                          <a:spcPct val="115000"/>
                        </a:lnSpc>
                        <a:spcAft>
                          <a:spcPts val="0"/>
                        </a:spcAft>
                      </a:pPr>
                      <a:r>
                        <a:rPr lang="sr-Latn-ME" sz="1900" smtClean="0">
                          <a:effectLst/>
                          <a:latin typeface="Calibri" pitchFamily="34" charset="0"/>
                          <a:ea typeface="Calibri"/>
                          <a:cs typeface="Times New Roman"/>
                        </a:rPr>
                        <a:t>Nadovezivanje</a:t>
                      </a:r>
                      <a:r>
                        <a:rPr lang="sr-Latn-ME" sz="1900" baseline="0" smtClean="0">
                          <a:effectLst/>
                          <a:latin typeface="Calibri" pitchFamily="34" charset="0"/>
                          <a:ea typeface="Calibri"/>
                          <a:cs typeface="Times New Roman"/>
                        </a:rPr>
                        <a:t> elemenata niza na kolekciju.</a:t>
                      </a:r>
                      <a:endParaRPr lang="en-GB" sz="1900">
                        <a:effectLst/>
                        <a:latin typeface="Calibri" pitchFamily="34" charset="0"/>
                        <a:ea typeface="Calibri"/>
                        <a:cs typeface="Times New Roman"/>
                      </a:endParaRPr>
                    </a:p>
                  </a:txBody>
                  <a:tcPr marL="68572" marR="68572" marT="0" marB="0">
                    <a:lnL>
                      <a:noFill/>
                    </a:lnL>
                    <a:lnR w="12700" cap="flat" cmpd="sng" algn="ctr">
                      <a:solidFill>
                        <a:srgbClr val="4F81BD"/>
                      </a:solidFill>
                      <a:prstDash val="solid"/>
                      <a:round/>
                      <a:headEnd type="none" w="med" len="med"/>
                      <a:tailEnd type="none" w="med" len="med"/>
                    </a:lnR>
                    <a:lnT>
                      <a:noFill/>
                    </a:lnT>
                    <a:lnB w="1270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4126" name="Rectangle 3" descr="Rectangle: Click to edit Master text styles&#10;Second level&#10;Third level&#10;Fourth level&#10;Fifth level"/>
          <p:cNvSpPr txBox="1">
            <a:spLocks noChangeArrowheads="1"/>
          </p:cNvSpPr>
          <p:nvPr/>
        </p:nvSpPr>
        <p:spPr bwMode="auto">
          <a:xfrm>
            <a:off x="250825" y="1268413"/>
            <a:ext cx="8713788" cy="108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sz="2000" dirty="0"/>
              <a:t>Klasa </a:t>
            </a:r>
            <a:r>
              <a:rPr lang="sr-Latn-RS" sz="2000" b="1" dirty="0">
                <a:solidFill>
                  <a:srgbClr val="FF0000"/>
                </a:solidFill>
                <a:latin typeface="Consolas" pitchFamily="49" charset="0"/>
                <a:cs typeface="Times New Roman" pitchFamily="18" charset="0"/>
              </a:rPr>
              <a:t>Collections</a:t>
            </a:r>
            <a:r>
              <a:rPr lang="sr-Latn-RS" sz="2000" dirty="0"/>
              <a:t> obezbeđuje nekoliko efikasnih algoritama za manipulaciju elementima kolekcije. Ovi algoritmi su implementirani kao statičke metode. Najčešće korišćene metode su date u tabeli ispod.</a:t>
            </a:r>
            <a:endParaRPr lang="sr-Latn-ME"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8638"/>
            <a:ext cx="2089150" cy="596900"/>
          </a:xfrm>
        </p:spPr>
        <p:txBody>
          <a:bodyPr/>
          <a:lstStyle/>
          <a:p>
            <a:pPr eaLnBrk="1" hangingPunct="1"/>
            <a:r>
              <a:rPr lang="en-US" sz="3600" smtClean="0"/>
              <a:t>Mape</a:t>
            </a:r>
          </a:p>
        </p:txBody>
      </p:sp>
      <p:sp>
        <p:nvSpPr>
          <p:cNvPr id="13315" name="Rectangle 3" descr="Rectangle: Click to edit Master text styles&#10;Second level&#10;Third level&#10;Fourth level&#10;Fifth level"/>
          <p:cNvSpPr txBox="1">
            <a:spLocks noChangeArrowheads="1"/>
          </p:cNvSpPr>
          <p:nvPr/>
        </p:nvSpPr>
        <p:spPr bwMode="auto">
          <a:xfrm>
            <a:off x="107950" y="1062089"/>
            <a:ext cx="8856663" cy="1463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buClr>
                <a:schemeClr val="tx1"/>
              </a:buClr>
              <a:buSzPct val="75000"/>
              <a:buFont typeface="Wingdings" pitchFamily="2" charset="2"/>
              <a:buChar char="n"/>
            </a:pPr>
            <a:r>
              <a:rPr lang="sr-Latn-RS" dirty="0"/>
              <a:t>Za razliku od skupova, koji sadrže samo vrednosti, vrednosti </a:t>
            </a:r>
            <a:r>
              <a:rPr lang="sr-Latn-RS" b="1" dirty="0">
                <a:solidFill>
                  <a:srgbClr val="FF0000"/>
                </a:solidFill>
              </a:rPr>
              <a:t>mape</a:t>
            </a:r>
            <a:r>
              <a:rPr lang="sr-Latn-RS" dirty="0"/>
              <a:t> (eng. </a:t>
            </a:r>
            <a:r>
              <a:rPr lang="sr-Latn-RS" i="1" dirty="0"/>
              <a:t>map</a:t>
            </a:r>
            <a:r>
              <a:rPr lang="sr-Latn-RS" dirty="0"/>
              <a:t>) su </a:t>
            </a:r>
            <a:r>
              <a:rPr lang="sr-Latn-RS" dirty="0">
                <a:solidFill>
                  <a:srgbClr val="3333CC"/>
                </a:solidFill>
              </a:rPr>
              <a:t>parovi ključ-vrednost</a:t>
            </a:r>
            <a:r>
              <a:rPr lang="sr-Latn-RS" dirty="0"/>
              <a:t> (eng. </a:t>
            </a:r>
            <a:r>
              <a:rPr lang="sr-Latn-RS" i="1" dirty="0"/>
              <a:t>key-value</a:t>
            </a:r>
            <a:r>
              <a:rPr lang="sr-Latn-RS" dirty="0"/>
              <a:t>). </a:t>
            </a:r>
            <a:endParaRPr lang="sr-Latn-RS" dirty="0" smtClean="0"/>
          </a:p>
          <a:p>
            <a:pPr eaLnBrk="1" hangingPunct="1">
              <a:spcAft>
                <a:spcPts val="600"/>
              </a:spcAft>
              <a:buClr>
                <a:schemeClr val="tx1"/>
              </a:buClr>
              <a:buSzPct val="75000"/>
              <a:buFont typeface="Wingdings" pitchFamily="2" charset="2"/>
              <a:buChar char="n"/>
            </a:pPr>
            <a:r>
              <a:rPr lang="sr-Latn-RS" dirty="0" smtClean="0"/>
              <a:t>Mapa </a:t>
            </a:r>
            <a:r>
              <a:rPr lang="sr-Latn-RS" dirty="0"/>
              <a:t>je objekat koja </a:t>
            </a:r>
            <a:r>
              <a:rPr lang="sr-Latn-RS" dirty="0" smtClean="0"/>
              <a:t>mapira (preslikava) </a:t>
            </a:r>
            <a:r>
              <a:rPr lang="sr-Latn-RS" dirty="0"/>
              <a:t>ključeve u vrednosti. Ključevi u mapi moraju biti jedinstveni, dok odgovarajuće vrednosti ne moraju biti. Ključevi i vrednosti mogu biti proizvoljni referencijski tipovi</a:t>
            </a:r>
            <a:r>
              <a:rPr lang="sr-Latn-RS" dirty="0" smtClean="0"/>
              <a:t>.</a:t>
            </a:r>
            <a:endParaRPr lang="sr-Latn-RS" dirty="0"/>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20</a:t>
            </a:fld>
            <a:endParaRPr lang="en-GB" smtClean="0">
              <a:latin typeface="Arial Black"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116902750"/>
              </p:ext>
            </p:extLst>
          </p:nvPr>
        </p:nvGraphicFramePr>
        <p:xfrm>
          <a:off x="236530" y="2637816"/>
          <a:ext cx="8640960" cy="4196791"/>
        </p:xfrm>
        <a:graphic>
          <a:graphicData uri="http://schemas.openxmlformats.org/drawingml/2006/table">
            <a:tbl>
              <a:tblPr firstRow="1" firstCol="1" bandRow="1">
                <a:tableStyleId>{46F890A9-2807-4EBB-B81D-B2AA78EC7F39}</a:tableStyleId>
              </a:tblPr>
              <a:tblGrid>
                <a:gridCol w="1314952">
                  <a:extLst>
                    <a:ext uri="{9D8B030D-6E8A-4147-A177-3AD203B41FA5}">
                      <a16:colId xmlns:a16="http://schemas.microsoft.com/office/drawing/2014/main" val="654903416"/>
                    </a:ext>
                  </a:extLst>
                </a:gridCol>
                <a:gridCol w="7326008">
                  <a:extLst>
                    <a:ext uri="{9D8B030D-6E8A-4147-A177-3AD203B41FA5}">
                      <a16:colId xmlns:a16="http://schemas.microsoft.com/office/drawing/2014/main" val="4123433014"/>
                    </a:ext>
                  </a:extLst>
                </a:gridCol>
              </a:tblGrid>
              <a:tr h="124056">
                <a:tc>
                  <a:txBody>
                    <a:bodyPr/>
                    <a:lstStyle/>
                    <a:p>
                      <a:pPr algn="ctr">
                        <a:lnSpc>
                          <a:spcPct val="105000"/>
                        </a:lnSpc>
                        <a:spcBef>
                          <a:spcPts val="600"/>
                        </a:spcBef>
                        <a:spcAft>
                          <a:spcPts val="0"/>
                        </a:spcAft>
                      </a:pPr>
                      <a:r>
                        <a:rPr lang="sr-Latn-ME" sz="1200">
                          <a:effectLst/>
                        </a:rPr>
                        <a:t>Metoda</a:t>
                      </a:r>
                      <a:endParaRPr lang="en-US"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tc>
                <a:tc>
                  <a:txBody>
                    <a:bodyPr/>
                    <a:lstStyle/>
                    <a:p>
                      <a:pPr algn="ctr">
                        <a:lnSpc>
                          <a:spcPct val="105000"/>
                        </a:lnSpc>
                        <a:spcBef>
                          <a:spcPts val="600"/>
                        </a:spcBef>
                        <a:spcAft>
                          <a:spcPts val="0"/>
                        </a:spcAft>
                      </a:pPr>
                      <a:r>
                        <a:rPr lang="sr-Latn-ME" sz="1200" dirty="0">
                          <a:effectLst/>
                        </a:rPr>
                        <a:t>Opis</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tc>
                <a:extLst>
                  <a:ext uri="{0D108BD9-81ED-4DB2-BD59-A6C34878D82A}">
                    <a16:rowId xmlns:a16="http://schemas.microsoft.com/office/drawing/2014/main" val="1901327640"/>
                  </a:ext>
                </a:extLst>
              </a:tr>
              <a:tr h="740612">
                <a:tc>
                  <a:txBody>
                    <a:bodyPr/>
                    <a:lstStyle/>
                    <a:p>
                      <a:pPr algn="just">
                        <a:lnSpc>
                          <a:spcPct val="115000"/>
                        </a:lnSpc>
                        <a:spcAft>
                          <a:spcPts val="0"/>
                        </a:spcAft>
                      </a:pPr>
                      <a:r>
                        <a:rPr lang="sr-Latn-ME" sz="1300" dirty="0">
                          <a:effectLst/>
                          <a:latin typeface="Consolas" panose="020B0609020204030204" pitchFamily="49" charset="0"/>
                        </a:rPr>
                        <a:t>put</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nSpc>
                          <a:spcPct val="100000"/>
                        </a:lnSpc>
                        <a:spcAft>
                          <a:spcPts val="0"/>
                        </a:spcAft>
                      </a:pPr>
                      <a:r>
                        <a:rPr lang="sr-Latn-ME" sz="1150" dirty="0">
                          <a:effectLst/>
                        </a:rPr>
                        <a:t>Dodaje ključ (prvi parameter) i odgovarajuću vrednost (drugi parameter) u </a:t>
                      </a:r>
                      <a:r>
                        <a:rPr lang="en-US" sz="1150" dirty="0" err="1">
                          <a:effectLst/>
                        </a:rPr>
                        <a:t>mapu</a:t>
                      </a:r>
                      <a:r>
                        <a:rPr lang="en-US" sz="1150" dirty="0">
                          <a:effectLst/>
                        </a:rPr>
                        <a:t>. </a:t>
                      </a:r>
                      <a:r>
                        <a:rPr lang="en-US" sz="1150" dirty="0" err="1">
                          <a:effectLst/>
                        </a:rPr>
                        <a:t>Ukoliko</a:t>
                      </a:r>
                      <a:r>
                        <a:rPr lang="en-US" sz="1150" dirty="0">
                          <a:effectLst/>
                        </a:rPr>
                        <a:t> </a:t>
                      </a:r>
                      <a:r>
                        <a:rPr lang="en-US" sz="1150" dirty="0" err="1">
                          <a:effectLst/>
                        </a:rPr>
                        <a:t>ključ</a:t>
                      </a:r>
                      <a:r>
                        <a:rPr lang="en-US" sz="1150" dirty="0">
                          <a:effectLst/>
                        </a:rPr>
                        <a:t> </a:t>
                      </a:r>
                      <a:r>
                        <a:rPr lang="en-US" sz="1150" dirty="0" err="1">
                          <a:effectLst/>
                        </a:rPr>
                        <a:t>već</a:t>
                      </a:r>
                      <a:r>
                        <a:rPr lang="en-US" sz="1150" dirty="0">
                          <a:effectLst/>
                        </a:rPr>
                        <a:t> </a:t>
                      </a:r>
                      <a:r>
                        <a:rPr lang="en-US" sz="1150" dirty="0" err="1">
                          <a:effectLst/>
                        </a:rPr>
                        <a:t>ima</a:t>
                      </a:r>
                      <a:r>
                        <a:rPr lang="en-US" sz="1150" dirty="0">
                          <a:effectLst/>
                        </a:rPr>
                        <a:t> </a:t>
                      </a:r>
                      <a:r>
                        <a:rPr lang="en-US" sz="1150" dirty="0" err="1">
                          <a:effectLst/>
                        </a:rPr>
                        <a:t>pridruženu</a:t>
                      </a:r>
                      <a:r>
                        <a:rPr lang="en-US" sz="1150" dirty="0">
                          <a:effectLst/>
                        </a:rPr>
                        <a:t> </a:t>
                      </a:r>
                      <a:r>
                        <a:rPr lang="en-US" sz="1150" dirty="0" err="1">
                          <a:effectLst/>
                        </a:rPr>
                        <a:t>vrednost</a:t>
                      </a:r>
                      <a:r>
                        <a:rPr lang="en-US" sz="1150" dirty="0">
                          <a:effectLst/>
                        </a:rPr>
                        <a:t>, </a:t>
                      </a:r>
                      <a:r>
                        <a:rPr lang="en-US" sz="1150" dirty="0" err="1">
                          <a:effectLst/>
                        </a:rPr>
                        <a:t>metoda</a:t>
                      </a:r>
                      <a:r>
                        <a:rPr lang="en-US" sz="1150" dirty="0">
                          <a:effectLst/>
                        </a:rPr>
                        <a:t> </a:t>
                      </a:r>
                      <a:r>
                        <a:rPr lang="en-US" sz="1150" dirty="0" err="1">
                          <a:effectLst/>
                        </a:rPr>
                        <a:t>menja</a:t>
                      </a:r>
                      <a:r>
                        <a:rPr lang="en-US" sz="1150" dirty="0">
                          <a:effectLst/>
                        </a:rPr>
                        <a:t> </a:t>
                      </a:r>
                      <a:r>
                        <a:rPr lang="en-US" sz="1150" dirty="0" err="1">
                          <a:effectLst/>
                        </a:rPr>
                        <a:t>staru</a:t>
                      </a:r>
                      <a:r>
                        <a:rPr lang="en-US" sz="1150" dirty="0">
                          <a:effectLst/>
                        </a:rPr>
                        <a:t> </a:t>
                      </a:r>
                      <a:r>
                        <a:rPr lang="en-US" sz="1150" dirty="0" err="1">
                          <a:effectLst/>
                        </a:rPr>
                        <a:t>vrednost</a:t>
                      </a:r>
                      <a:r>
                        <a:rPr lang="en-US" sz="1150" dirty="0">
                          <a:effectLst/>
                        </a:rPr>
                        <a:t> </a:t>
                      </a:r>
                      <a:r>
                        <a:rPr lang="en-US" sz="1150" dirty="0" err="1">
                          <a:effectLst/>
                        </a:rPr>
                        <a:t>novom</a:t>
                      </a:r>
                      <a:r>
                        <a:rPr lang="en-US" sz="1150" dirty="0">
                          <a:effectLst/>
                        </a:rPr>
                        <a:t>.</a:t>
                      </a:r>
                    </a:p>
                    <a:p>
                      <a:pPr algn="just">
                        <a:lnSpc>
                          <a:spcPct val="100000"/>
                        </a:lnSpc>
                        <a:spcBef>
                          <a:spcPts val="0"/>
                        </a:spcBef>
                        <a:spcAft>
                          <a:spcPts val="0"/>
                        </a:spcAft>
                      </a:pPr>
                      <a:r>
                        <a:rPr lang="sr-Latn-ME" sz="1150" b="1" dirty="0">
                          <a:effectLst/>
                        </a:rPr>
                        <a:t>Primer</a:t>
                      </a:r>
                      <a:r>
                        <a:rPr lang="sr-Latn-ME" sz="1150" dirty="0">
                          <a:effectLst/>
                        </a:rPr>
                        <a:t>: Ako je ključ tipa </a:t>
                      </a:r>
                      <a:r>
                        <a:rPr lang="sr-Latn-ME" sz="1150" dirty="0">
                          <a:effectLst/>
                          <a:latin typeface="Consolas" panose="020B0609020204030204" pitchFamily="49" charset="0"/>
                        </a:rPr>
                        <a:t>String</a:t>
                      </a:r>
                      <a:r>
                        <a:rPr lang="sr-Latn-ME" sz="1150" dirty="0">
                          <a:effectLst/>
                        </a:rPr>
                        <a:t>, a vrednost </a:t>
                      </a:r>
                      <a:r>
                        <a:rPr lang="sr-Latn-ME" sz="1150" kern="1200" dirty="0">
                          <a:solidFill>
                            <a:schemeClr val="dk1"/>
                          </a:solidFill>
                          <a:effectLst/>
                          <a:latin typeface="Consolas" panose="020B0609020204030204" pitchFamily="49" charset="0"/>
                          <a:ea typeface="+mn-ea"/>
                          <a:cs typeface="+mn-cs"/>
                        </a:rPr>
                        <a:t>Integer</a:t>
                      </a:r>
                      <a:r>
                        <a:rPr lang="sr-Latn-ME" sz="1150" dirty="0">
                          <a:effectLst/>
                        </a:rPr>
                        <a:t>, </a:t>
                      </a:r>
                      <a:r>
                        <a:rPr lang="sr-Latn-ME" sz="1150" dirty="0" smtClean="0">
                          <a:effectLst/>
                        </a:rPr>
                        <a:t>naredba </a:t>
                      </a:r>
                      <a:r>
                        <a:rPr lang="sr-Latn-ME" sz="1150" kern="1200" dirty="0" smtClean="0">
                          <a:solidFill>
                            <a:schemeClr val="dk1"/>
                          </a:solidFill>
                          <a:effectLst/>
                          <a:latin typeface="Consolas" panose="020B0609020204030204" pitchFamily="49" charset="0"/>
                          <a:ea typeface="+mn-ea"/>
                          <a:cs typeface="+mn-cs"/>
                        </a:rPr>
                        <a:t>mapa.put</a:t>
                      </a:r>
                      <a:r>
                        <a:rPr lang="sr-Latn-ME" sz="1150" kern="1200" dirty="0">
                          <a:solidFill>
                            <a:schemeClr val="dk1"/>
                          </a:solidFill>
                          <a:effectLst/>
                          <a:latin typeface="Consolas" panose="020B0609020204030204" pitchFamily="49" charset="0"/>
                          <a:ea typeface="+mn-ea"/>
                          <a:cs typeface="+mn-cs"/>
                        </a:rPr>
                        <a:t>("Valjevo", 14000</a:t>
                      </a:r>
                      <a:r>
                        <a:rPr lang="sr-Latn-ME" sz="1150" kern="1200" dirty="0" smtClean="0">
                          <a:solidFill>
                            <a:schemeClr val="dk1"/>
                          </a:solidFill>
                          <a:effectLst/>
                          <a:latin typeface="Consolas" panose="020B0609020204030204" pitchFamily="49" charset="0"/>
                          <a:ea typeface="+mn-ea"/>
                          <a:cs typeface="+mn-cs"/>
                        </a:rPr>
                        <a:t>)</a:t>
                      </a:r>
                      <a:r>
                        <a:rPr lang="sr-Latn-ME" sz="1150" dirty="0" smtClean="0">
                          <a:effectLst/>
                        </a:rPr>
                        <a:t> će </a:t>
                      </a:r>
                      <a:r>
                        <a:rPr lang="sr-Latn-ME" sz="1150" dirty="0">
                          <a:effectLst/>
                        </a:rPr>
                        <a:t>dodati ključ </a:t>
                      </a:r>
                      <a:r>
                        <a:rPr lang="sr-Latn-ME" sz="1150" kern="1200" dirty="0">
                          <a:solidFill>
                            <a:schemeClr val="dk1"/>
                          </a:solidFill>
                          <a:effectLst/>
                          <a:latin typeface="Consolas" panose="020B0609020204030204" pitchFamily="49" charset="0"/>
                          <a:ea typeface="+mn-ea"/>
                          <a:cs typeface="+mn-cs"/>
                        </a:rPr>
                        <a:t>"Valjevo"</a:t>
                      </a:r>
                      <a:r>
                        <a:rPr lang="en-GB" sz="1150" dirty="0">
                          <a:effectLst/>
                        </a:rPr>
                        <a:t> </a:t>
                      </a:r>
                      <a:r>
                        <a:rPr lang="en-GB" sz="1150" dirty="0" err="1">
                          <a:effectLst/>
                        </a:rPr>
                        <a:t>sa</a:t>
                      </a:r>
                      <a:r>
                        <a:rPr lang="en-GB" sz="1150" dirty="0">
                          <a:effectLst/>
                        </a:rPr>
                        <a:t> </a:t>
                      </a:r>
                      <a:r>
                        <a:rPr lang="en-GB" sz="1150" dirty="0" err="1">
                          <a:effectLst/>
                        </a:rPr>
                        <a:t>pripadajućom</a:t>
                      </a:r>
                      <a:r>
                        <a:rPr lang="en-GB" sz="1150" dirty="0">
                          <a:effectLst/>
                        </a:rPr>
                        <a:t> </a:t>
                      </a:r>
                      <a:r>
                        <a:rPr lang="en-GB" sz="1150" dirty="0" err="1">
                          <a:effectLst/>
                        </a:rPr>
                        <a:t>vrednošću</a:t>
                      </a:r>
                      <a:r>
                        <a:rPr lang="en-GB" sz="1150" dirty="0">
                          <a:effectLst/>
                        </a:rPr>
                        <a:t> </a:t>
                      </a:r>
                      <a:r>
                        <a:rPr lang="sr-Latn-ME" sz="1150" dirty="0">
                          <a:effectLst/>
                        </a:rPr>
                        <a:t>14000 u mapu.</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1265067029"/>
                  </a:ext>
                </a:extLst>
              </a:tr>
              <a:tr h="207468">
                <a:tc>
                  <a:txBody>
                    <a:bodyPr/>
                    <a:lstStyle/>
                    <a:p>
                      <a:pPr algn="just">
                        <a:lnSpc>
                          <a:spcPct val="115000"/>
                        </a:lnSpc>
                        <a:spcAft>
                          <a:spcPts val="0"/>
                        </a:spcAft>
                      </a:pPr>
                      <a:r>
                        <a:rPr lang="sr-Latn-ME" sz="1300">
                          <a:effectLst/>
                          <a:latin typeface="Consolas" panose="020B0609020204030204" pitchFamily="49" charset="0"/>
                        </a:rPr>
                        <a:t>putAll</a:t>
                      </a:r>
                      <a:endParaRPr lang="en-US" sz="130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nSpc>
                          <a:spcPct val="100000"/>
                        </a:lnSpc>
                        <a:spcAft>
                          <a:spcPts val="0"/>
                        </a:spcAft>
                      </a:pPr>
                      <a:r>
                        <a:rPr lang="sr-Latn-ME" sz="1150">
                          <a:effectLst/>
                        </a:rPr>
                        <a:t>Kopira sve parove ključ-vrednost iz mape parametra u predmetnu mapu.</a:t>
                      </a:r>
                      <a:endParaRPr lang="en-US" sz="115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3915402634"/>
                  </a:ext>
                </a:extLst>
              </a:tr>
              <a:tr h="356266">
                <a:tc>
                  <a:txBody>
                    <a:bodyPr/>
                    <a:lstStyle/>
                    <a:p>
                      <a:pPr algn="just">
                        <a:lnSpc>
                          <a:spcPct val="115000"/>
                        </a:lnSpc>
                        <a:spcAft>
                          <a:spcPts val="0"/>
                        </a:spcAft>
                      </a:pPr>
                      <a:r>
                        <a:rPr lang="sr-Latn-ME" sz="1300" dirty="0">
                          <a:effectLst/>
                          <a:latin typeface="Consolas" panose="020B0609020204030204" pitchFamily="49" charset="0"/>
                        </a:rPr>
                        <a:t>get</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nSpc>
                          <a:spcPct val="100000"/>
                        </a:lnSpc>
                        <a:spcAft>
                          <a:spcPts val="0"/>
                        </a:spcAft>
                      </a:pPr>
                      <a:r>
                        <a:rPr lang="sr-Latn-ME" sz="1150" dirty="0">
                          <a:effectLst/>
                        </a:rPr>
                        <a:t>Vraća vrednost koja odgovara ključu (parametar metode), odnosno null ako ne postoji </a:t>
                      </a:r>
                      <a:r>
                        <a:rPr lang="sr-Latn-ME" sz="1150" dirty="0" smtClean="0">
                          <a:effectLst/>
                        </a:rPr>
                        <a:t>ta vrednost. </a:t>
                      </a:r>
                      <a:endParaRPr lang="en-US" sz="1150" dirty="0">
                        <a:effectLst/>
                      </a:endParaRPr>
                    </a:p>
                    <a:p>
                      <a:pPr algn="just">
                        <a:lnSpc>
                          <a:spcPct val="100000"/>
                        </a:lnSpc>
                        <a:spcBef>
                          <a:spcPts val="0"/>
                        </a:spcBef>
                        <a:spcAft>
                          <a:spcPts val="0"/>
                        </a:spcAft>
                      </a:pPr>
                      <a:r>
                        <a:rPr lang="sr-Latn-ME" sz="1150" b="1" dirty="0">
                          <a:effectLst/>
                        </a:rPr>
                        <a:t>Primer</a:t>
                      </a:r>
                      <a:r>
                        <a:rPr lang="sr-Latn-ME" sz="1150" dirty="0">
                          <a:effectLst/>
                        </a:rPr>
                        <a:t>: Naredba </a:t>
                      </a:r>
                      <a:r>
                        <a:rPr lang="sr-Latn-ME" sz="1150" kern="1200" dirty="0">
                          <a:solidFill>
                            <a:schemeClr val="dk1"/>
                          </a:solidFill>
                          <a:effectLst/>
                          <a:latin typeface="Consolas" panose="020B0609020204030204" pitchFamily="49" charset="0"/>
                          <a:ea typeface="+mn-ea"/>
                          <a:cs typeface="+mn-cs"/>
                        </a:rPr>
                        <a:t>mapa.get("Valjevo")</a:t>
                      </a:r>
                      <a:r>
                        <a:rPr lang="sr-Latn-ME" sz="1150" dirty="0">
                          <a:effectLst/>
                        </a:rPr>
                        <a:t> će vratiti </a:t>
                      </a:r>
                      <a:r>
                        <a:rPr lang="en-GB" sz="1150" dirty="0" err="1">
                          <a:effectLst/>
                        </a:rPr>
                        <a:t>vrednost</a:t>
                      </a:r>
                      <a:r>
                        <a:rPr lang="en-GB" sz="1150" dirty="0">
                          <a:effectLst/>
                        </a:rPr>
                        <a:t> </a:t>
                      </a:r>
                      <a:r>
                        <a:rPr lang="sr-Latn-ME" sz="1150" dirty="0">
                          <a:effectLst/>
                        </a:rPr>
                        <a:t>14000, nakon naredbe iz primera </a:t>
                      </a:r>
                      <a:r>
                        <a:rPr lang="sr-Latn-ME" sz="1150" kern="1200" dirty="0">
                          <a:solidFill>
                            <a:schemeClr val="dk1"/>
                          </a:solidFill>
                          <a:effectLst/>
                          <a:latin typeface="Consolas" panose="020B0609020204030204" pitchFamily="49" charset="0"/>
                          <a:ea typeface="+mn-ea"/>
                          <a:cs typeface="+mn-cs"/>
                        </a:rPr>
                        <a:t>put</a:t>
                      </a:r>
                      <a:r>
                        <a:rPr lang="sr-Latn-ME" sz="1150" dirty="0">
                          <a:effectLst/>
                        </a:rPr>
                        <a:t> metode.</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1312623614"/>
                  </a:ext>
                </a:extLst>
              </a:tr>
              <a:tr h="354446">
                <a:tc>
                  <a:txBody>
                    <a:bodyPr/>
                    <a:lstStyle/>
                    <a:p>
                      <a:pPr algn="just">
                        <a:lnSpc>
                          <a:spcPct val="115000"/>
                        </a:lnSpc>
                        <a:spcAft>
                          <a:spcPts val="0"/>
                        </a:spcAft>
                      </a:pPr>
                      <a:r>
                        <a:rPr lang="sr-Latn-ME" sz="1300" dirty="0">
                          <a:effectLst/>
                          <a:latin typeface="Consolas" panose="020B0609020204030204" pitchFamily="49" charset="0"/>
                        </a:rPr>
                        <a:t>remove</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nSpc>
                          <a:spcPct val="100000"/>
                        </a:lnSpc>
                        <a:spcAft>
                          <a:spcPts val="0"/>
                        </a:spcAft>
                      </a:pPr>
                      <a:r>
                        <a:rPr lang="sr-Latn-ME" sz="1150" dirty="0">
                          <a:effectLst/>
                        </a:rPr>
                        <a:t>Uklanja par ključ-vrednost iz mape za prosleđeni ključ (parametar metode) iz </a:t>
                      </a:r>
                      <a:r>
                        <a:rPr lang="en-US" sz="1150" dirty="0" err="1">
                          <a:effectLst/>
                        </a:rPr>
                        <a:t>mape</a:t>
                      </a:r>
                      <a:r>
                        <a:rPr lang="sr-Latn-ME" sz="1150" dirty="0">
                          <a:effectLst/>
                        </a:rPr>
                        <a:t>. Metoda vraća vrednost dodeljenu ključu, odnosno </a:t>
                      </a:r>
                      <a:r>
                        <a:rPr lang="sr-Latn-ME" sz="1150" kern="1200" dirty="0">
                          <a:solidFill>
                            <a:schemeClr val="dk1"/>
                          </a:solidFill>
                          <a:effectLst/>
                          <a:latin typeface="Consolas" panose="020B0609020204030204" pitchFamily="49" charset="0"/>
                          <a:ea typeface="+mn-ea"/>
                          <a:cs typeface="+mn-cs"/>
                        </a:rPr>
                        <a:t>null</a:t>
                      </a:r>
                      <a:r>
                        <a:rPr lang="sr-Latn-ME" sz="1150" dirty="0">
                          <a:effectLst/>
                        </a:rPr>
                        <a:t> ako postoji predmeti par ključ-vrednost.</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944196460"/>
                  </a:ext>
                </a:extLst>
              </a:tr>
              <a:tr h="135871">
                <a:tc>
                  <a:txBody>
                    <a:bodyPr/>
                    <a:lstStyle/>
                    <a:p>
                      <a:pPr algn="just">
                        <a:lnSpc>
                          <a:spcPct val="115000"/>
                        </a:lnSpc>
                        <a:spcAft>
                          <a:spcPts val="0"/>
                        </a:spcAft>
                      </a:pPr>
                      <a:r>
                        <a:rPr lang="sr-Latn-ME" sz="1300" dirty="0">
                          <a:effectLst/>
                          <a:latin typeface="Consolas" panose="020B0609020204030204" pitchFamily="49" charset="0"/>
                        </a:rPr>
                        <a:t>clear</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sr-Latn-ME" sz="1150" dirty="0">
                          <a:effectLst/>
                        </a:rPr>
                        <a:t>Briše sve parove ključ-vrednost iz mape.</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806480773"/>
                  </a:ext>
                </a:extLst>
              </a:tr>
              <a:tr h="271742">
                <a:tc>
                  <a:txBody>
                    <a:bodyPr/>
                    <a:lstStyle/>
                    <a:p>
                      <a:pPr algn="just">
                        <a:lnSpc>
                          <a:spcPct val="115000"/>
                        </a:lnSpc>
                        <a:spcAft>
                          <a:spcPts val="0"/>
                        </a:spcAft>
                      </a:pPr>
                      <a:r>
                        <a:rPr lang="sr-Latn-ME" sz="1300">
                          <a:effectLst/>
                          <a:latin typeface="Consolas" panose="020B0609020204030204" pitchFamily="49" charset="0"/>
                        </a:rPr>
                        <a:t>containsKey</a:t>
                      </a:r>
                      <a:endParaRPr lang="en-US" sz="130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en-US" sz="1150" dirty="0" err="1">
                          <a:effectLst/>
                        </a:rPr>
                        <a:t>Vraća</a:t>
                      </a:r>
                      <a:r>
                        <a:rPr lang="en-US" sz="1150" dirty="0">
                          <a:effectLst/>
                        </a:rPr>
                        <a:t> </a:t>
                      </a:r>
                      <a:r>
                        <a:rPr lang="sr-Latn-ME" sz="1150" kern="1200" dirty="0">
                          <a:solidFill>
                            <a:schemeClr val="dk1"/>
                          </a:solidFill>
                          <a:effectLst/>
                          <a:latin typeface="Consolas" panose="020B0609020204030204" pitchFamily="49" charset="0"/>
                          <a:ea typeface="+mn-ea"/>
                          <a:cs typeface="+mn-cs"/>
                        </a:rPr>
                        <a:t>true</a:t>
                      </a:r>
                      <a:r>
                        <a:rPr lang="en-US" sz="1150" dirty="0">
                          <a:effectLst/>
                        </a:rPr>
                        <a:t> </a:t>
                      </a:r>
                      <a:r>
                        <a:rPr lang="en-US" sz="1150" dirty="0" err="1">
                          <a:effectLst/>
                        </a:rPr>
                        <a:t>ako</a:t>
                      </a:r>
                      <a:r>
                        <a:rPr lang="en-US" sz="1150" dirty="0">
                          <a:effectLst/>
                        </a:rPr>
                        <a:t> </a:t>
                      </a:r>
                      <a:r>
                        <a:rPr lang="en-US" sz="1150" dirty="0" err="1">
                          <a:effectLst/>
                        </a:rPr>
                        <a:t>mapa</a:t>
                      </a:r>
                      <a:r>
                        <a:rPr lang="en-US" sz="1150" dirty="0">
                          <a:effectLst/>
                        </a:rPr>
                        <a:t> </a:t>
                      </a:r>
                      <a:r>
                        <a:rPr lang="en-US" sz="1150" dirty="0" err="1">
                          <a:effectLst/>
                        </a:rPr>
                        <a:t>sadrži</a:t>
                      </a:r>
                      <a:r>
                        <a:rPr lang="en-US" sz="1150" dirty="0">
                          <a:effectLst/>
                        </a:rPr>
                        <a:t> </a:t>
                      </a:r>
                      <a:r>
                        <a:rPr lang="en-US" sz="1150" dirty="0" err="1">
                          <a:effectLst/>
                        </a:rPr>
                        <a:t>mapiranje</a:t>
                      </a:r>
                      <a:r>
                        <a:rPr lang="en-US" sz="1150" dirty="0">
                          <a:effectLst/>
                        </a:rPr>
                        <a:t> </a:t>
                      </a:r>
                      <a:r>
                        <a:rPr lang="en-US" sz="1150" dirty="0" err="1">
                          <a:effectLst/>
                        </a:rPr>
                        <a:t>sa</a:t>
                      </a:r>
                      <a:r>
                        <a:rPr lang="en-US" sz="1150" dirty="0">
                          <a:effectLst/>
                        </a:rPr>
                        <a:t> </a:t>
                      </a:r>
                      <a:r>
                        <a:rPr lang="en-US" sz="1150" dirty="0" err="1">
                          <a:effectLst/>
                        </a:rPr>
                        <a:t>predmetnim</a:t>
                      </a:r>
                      <a:r>
                        <a:rPr lang="en-US" sz="1150" dirty="0">
                          <a:effectLst/>
                        </a:rPr>
                        <a:t> </a:t>
                      </a:r>
                      <a:r>
                        <a:rPr lang="en-US" sz="1150" dirty="0" err="1" smtClean="0">
                          <a:effectLst/>
                        </a:rPr>
                        <a:t>ključem</a:t>
                      </a:r>
                      <a:r>
                        <a:rPr lang="en-US" sz="1150" dirty="0" smtClean="0">
                          <a:effectLst/>
                        </a:rPr>
                        <a:t>, </a:t>
                      </a:r>
                      <a:r>
                        <a:rPr lang="sr-Latn-ME" sz="1150" kern="1200" dirty="0">
                          <a:solidFill>
                            <a:schemeClr val="dk1"/>
                          </a:solidFill>
                          <a:effectLst/>
                          <a:latin typeface="Consolas" panose="020B0609020204030204" pitchFamily="49" charset="0"/>
                          <a:ea typeface="+mn-ea"/>
                          <a:cs typeface="+mn-cs"/>
                        </a:rPr>
                        <a:t>false</a:t>
                      </a:r>
                      <a:r>
                        <a:rPr lang="sr-Latn-ME" sz="1150" dirty="0">
                          <a:effectLst/>
                        </a:rPr>
                        <a:t> </a:t>
                      </a:r>
                      <a:r>
                        <a:rPr lang="en-US" sz="1150" dirty="0" err="1">
                          <a:effectLst/>
                        </a:rPr>
                        <a:t>ako</a:t>
                      </a:r>
                      <a:r>
                        <a:rPr lang="en-US" sz="1150" dirty="0">
                          <a:effectLst/>
                        </a:rPr>
                        <a:t> ne </a:t>
                      </a:r>
                      <a:r>
                        <a:rPr lang="en-US" sz="1150" dirty="0" err="1">
                          <a:effectLst/>
                        </a:rPr>
                        <a:t>sadrži</a:t>
                      </a:r>
                      <a:r>
                        <a:rPr lang="en-US" sz="1150" dirty="0">
                          <a:effectLst/>
                        </a:rPr>
                        <a:t>.</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1170669132"/>
                  </a:ext>
                </a:extLst>
              </a:tr>
              <a:tr h="234750">
                <a:tc>
                  <a:txBody>
                    <a:bodyPr/>
                    <a:lstStyle/>
                    <a:p>
                      <a:pPr algn="just">
                        <a:lnSpc>
                          <a:spcPct val="115000"/>
                        </a:lnSpc>
                        <a:spcAft>
                          <a:spcPts val="0"/>
                        </a:spcAft>
                      </a:pPr>
                      <a:r>
                        <a:rPr lang="sr-Latn-ME" sz="1300" dirty="0">
                          <a:effectLst/>
                          <a:latin typeface="Consolas" panose="020B0609020204030204" pitchFamily="49" charset="0"/>
                        </a:rPr>
                        <a:t>containsValue</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en-US" sz="1150" dirty="0" err="1">
                          <a:effectLst/>
                        </a:rPr>
                        <a:t>Vraća</a:t>
                      </a:r>
                      <a:r>
                        <a:rPr lang="en-US" sz="1150" dirty="0">
                          <a:effectLst/>
                        </a:rPr>
                        <a:t> </a:t>
                      </a:r>
                      <a:r>
                        <a:rPr lang="sr-Latn-ME" sz="1150" kern="1200" dirty="0">
                          <a:solidFill>
                            <a:schemeClr val="dk1"/>
                          </a:solidFill>
                          <a:effectLst/>
                          <a:latin typeface="Consolas" panose="020B0609020204030204" pitchFamily="49" charset="0"/>
                          <a:ea typeface="+mn-ea"/>
                          <a:cs typeface="+mn-cs"/>
                        </a:rPr>
                        <a:t>true</a:t>
                      </a:r>
                      <a:r>
                        <a:rPr lang="en-US" sz="1150" dirty="0">
                          <a:effectLst/>
                        </a:rPr>
                        <a:t> </a:t>
                      </a:r>
                      <a:r>
                        <a:rPr lang="en-US" sz="1150" dirty="0" err="1">
                          <a:effectLst/>
                        </a:rPr>
                        <a:t>ako</a:t>
                      </a:r>
                      <a:r>
                        <a:rPr lang="en-US" sz="1150" dirty="0">
                          <a:effectLst/>
                        </a:rPr>
                        <a:t> </a:t>
                      </a:r>
                      <a:r>
                        <a:rPr lang="en-US" sz="1150" dirty="0" err="1">
                          <a:effectLst/>
                        </a:rPr>
                        <a:t>mapa</a:t>
                      </a:r>
                      <a:r>
                        <a:rPr lang="en-US" sz="1150" dirty="0">
                          <a:effectLst/>
                        </a:rPr>
                        <a:t> </a:t>
                      </a:r>
                      <a:r>
                        <a:rPr lang="en-US" sz="1150" dirty="0" err="1">
                          <a:effectLst/>
                        </a:rPr>
                        <a:t>sadrži</a:t>
                      </a:r>
                      <a:r>
                        <a:rPr lang="en-US" sz="1150" dirty="0">
                          <a:effectLst/>
                        </a:rPr>
                        <a:t> </a:t>
                      </a:r>
                      <a:r>
                        <a:rPr lang="en-US" sz="1150" dirty="0" err="1">
                          <a:effectLst/>
                        </a:rPr>
                        <a:t>jedno</a:t>
                      </a:r>
                      <a:r>
                        <a:rPr lang="en-US" sz="1150" dirty="0">
                          <a:effectLst/>
                        </a:rPr>
                        <a:t> </a:t>
                      </a:r>
                      <a:r>
                        <a:rPr lang="en-US" sz="1150" dirty="0" err="1">
                          <a:effectLst/>
                        </a:rPr>
                        <a:t>ili</a:t>
                      </a:r>
                      <a:r>
                        <a:rPr lang="en-US" sz="1150" dirty="0">
                          <a:effectLst/>
                        </a:rPr>
                        <a:t> </a:t>
                      </a:r>
                      <a:r>
                        <a:rPr lang="en-US" sz="1150" dirty="0" err="1">
                          <a:effectLst/>
                        </a:rPr>
                        <a:t>više</a:t>
                      </a:r>
                      <a:r>
                        <a:rPr lang="en-US" sz="1150" dirty="0">
                          <a:effectLst/>
                        </a:rPr>
                        <a:t> </a:t>
                      </a:r>
                      <a:r>
                        <a:rPr lang="en-US" sz="1150" dirty="0" err="1">
                          <a:effectLst/>
                        </a:rPr>
                        <a:t>mapiranja</a:t>
                      </a:r>
                      <a:r>
                        <a:rPr lang="en-US" sz="1150" dirty="0">
                          <a:effectLst/>
                        </a:rPr>
                        <a:t> </a:t>
                      </a:r>
                      <a:r>
                        <a:rPr lang="en-US" sz="1150" dirty="0" err="1">
                          <a:effectLst/>
                        </a:rPr>
                        <a:t>sa</a:t>
                      </a:r>
                      <a:r>
                        <a:rPr lang="en-US" sz="1150" dirty="0">
                          <a:effectLst/>
                        </a:rPr>
                        <a:t> </a:t>
                      </a:r>
                      <a:r>
                        <a:rPr lang="en-US" sz="1150" dirty="0" err="1">
                          <a:effectLst/>
                        </a:rPr>
                        <a:t>predmetnom</a:t>
                      </a:r>
                      <a:r>
                        <a:rPr lang="en-US" sz="1150" dirty="0">
                          <a:effectLst/>
                        </a:rPr>
                        <a:t> </a:t>
                      </a:r>
                      <a:r>
                        <a:rPr lang="en-US" sz="1150" dirty="0" err="1" smtClean="0">
                          <a:effectLst/>
                        </a:rPr>
                        <a:t>vrednošću</a:t>
                      </a:r>
                      <a:r>
                        <a:rPr lang="en-US" sz="1150" dirty="0" smtClean="0">
                          <a:effectLst/>
                        </a:rPr>
                        <a:t>, </a:t>
                      </a:r>
                      <a:r>
                        <a:rPr lang="sr-Latn-ME" sz="1150" kern="1200" dirty="0">
                          <a:solidFill>
                            <a:schemeClr val="dk1"/>
                          </a:solidFill>
                          <a:effectLst/>
                          <a:latin typeface="Consolas" panose="020B0609020204030204" pitchFamily="49" charset="0"/>
                          <a:ea typeface="+mn-ea"/>
                          <a:cs typeface="+mn-cs"/>
                        </a:rPr>
                        <a:t>false</a:t>
                      </a:r>
                      <a:r>
                        <a:rPr lang="en-US" sz="1150" dirty="0">
                          <a:effectLst/>
                        </a:rPr>
                        <a:t> </a:t>
                      </a:r>
                      <a:r>
                        <a:rPr lang="en-US" sz="1150" dirty="0" err="1">
                          <a:effectLst/>
                        </a:rPr>
                        <a:t>ako</a:t>
                      </a:r>
                      <a:r>
                        <a:rPr lang="en-US" sz="1150" dirty="0">
                          <a:effectLst/>
                        </a:rPr>
                        <a:t> ne </a:t>
                      </a:r>
                      <a:r>
                        <a:rPr lang="en-US" sz="1150" dirty="0" err="1">
                          <a:effectLst/>
                        </a:rPr>
                        <a:t>sadrži</a:t>
                      </a:r>
                      <a:r>
                        <a:rPr lang="en-US" sz="1150" dirty="0">
                          <a:effectLst/>
                        </a:rPr>
                        <a:t>.</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3635433771"/>
                  </a:ext>
                </a:extLst>
              </a:tr>
              <a:tr h="377467">
                <a:tc>
                  <a:txBody>
                    <a:bodyPr/>
                    <a:lstStyle/>
                    <a:p>
                      <a:pPr algn="just">
                        <a:lnSpc>
                          <a:spcPct val="115000"/>
                        </a:lnSpc>
                        <a:spcAft>
                          <a:spcPts val="0"/>
                        </a:spcAft>
                      </a:pPr>
                      <a:r>
                        <a:rPr lang="sr-Latn-ME" sz="1300" dirty="0">
                          <a:effectLst/>
                          <a:latin typeface="Consolas" panose="020B0609020204030204" pitchFamily="49" charset="0"/>
                        </a:rPr>
                        <a:t>keySet</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sr-Latn-ME" sz="1150" dirty="0">
                          <a:effectLst/>
                        </a:rPr>
                        <a:t>Vraća </a:t>
                      </a:r>
                      <a:r>
                        <a:rPr lang="sr-Latn-ME" sz="1150" kern="1200" dirty="0">
                          <a:solidFill>
                            <a:schemeClr val="dk1"/>
                          </a:solidFill>
                          <a:effectLst/>
                          <a:latin typeface="Consolas" panose="020B0609020204030204" pitchFamily="49" charset="0"/>
                          <a:ea typeface="+mn-ea"/>
                          <a:cs typeface="+mn-cs"/>
                        </a:rPr>
                        <a:t>Set</a:t>
                      </a:r>
                      <a:r>
                        <a:rPr lang="sr-Latn-ME" sz="1150" dirty="0">
                          <a:effectLst/>
                        </a:rPr>
                        <a:t> izgled (eng. </a:t>
                      </a:r>
                      <a:r>
                        <a:rPr lang="sr-Latn-ME" sz="1150" i="1" dirty="0">
                          <a:effectLst/>
                        </a:rPr>
                        <a:t>Set view</a:t>
                      </a:r>
                      <a:r>
                        <a:rPr lang="sr-Latn-ME" sz="1150" dirty="0">
                          <a:effectLst/>
                        </a:rPr>
                        <a:t>) ključeva mape. Mapa podržava skup ključeva, tako da se promene na mapi odražavaju na skup i obrnuto.</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511324703"/>
                  </a:ext>
                </a:extLst>
              </a:tr>
              <a:tr h="407612">
                <a:tc>
                  <a:txBody>
                    <a:bodyPr/>
                    <a:lstStyle/>
                    <a:p>
                      <a:pPr algn="just">
                        <a:lnSpc>
                          <a:spcPct val="115000"/>
                        </a:lnSpc>
                        <a:spcAft>
                          <a:spcPts val="0"/>
                        </a:spcAft>
                      </a:pPr>
                      <a:r>
                        <a:rPr lang="sr-Latn-ME" sz="1300" dirty="0">
                          <a:effectLst/>
                          <a:latin typeface="Consolas" panose="020B0609020204030204" pitchFamily="49" charset="0"/>
                        </a:rPr>
                        <a:t>values</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sr-Latn-ME" sz="1150" dirty="0">
                          <a:effectLst/>
                        </a:rPr>
                        <a:t>Vraća </a:t>
                      </a:r>
                      <a:r>
                        <a:rPr lang="sr-Latn-ME" sz="1150" kern="1200" dirty="0">
                          <a:solidFill>
                            <a:schemeClr val="dk1"/>
                          </a:solidFill>
                          <a:effectLst/>
                          <a:latin typeface="Consolas" panose="020B0609020204030204" pitchFamily="49" charset="0"/>
                          <a:ea typeface="+mn-ea"/>
                          <a:cs typeface="+mn-cs"/>
                        </a:rPr>
                        <a:t>Collection</a:t>
                      </a:r>
                      <a:r>
                        <a:rPr lang="sr-Latn-ME" sz="1150" dirty="0">
                          <a:effectLst/>
                        </a:rPr>
                        <a:t> izgled (eng. </a:t>
                      </a:r>
                      <a:r>
                        <a:rPr lang="sr-Latn-ME" sz="1150" i="1" dirty="0">
                          <a:effectLst/>
                        </a:rPr>
                        <a:t>Collection view</a:t>
                      </a:r>
                      <a:r>
                        <a:rPr lang="sr-Latn-ME" sz="1150" dirty="0">
                          <a:effectLst/>
                        </a:rPr>
                        <a:t>) vrednosti sadržanih u mapi. Mapa podržava kolekciju, tako da se promene na mapi odražavaju na kolekciju i obrnuto.</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865692877"/>
                  </a:ext>
                </a:extLst>
              </a:tr>
              <a:tr h="271742">
                <a:tc>
                  <a:txBody>
                    <a:bodyPr/>
                    <a:lstStyle/>
                    <a:p>
                      <a:pPr algn="just">
                        <a:lnSpc>
                          <a:spcPct val="115000"/>
                        </a:lnSpc>
                        <a:spcAft>
                          <a:spcPts val="0"/>
                        </a:spcAft>
                      </a:pPr>
                      <a:r>
                        <a:rPr lang="sr-Latn-ME" sz="1300" dirty="0">
                          <a:effectLst/>
                          <a:latin typeface="Consolas" panose="020B0609020204030204" pitchFamily="49" charset="0"/>
                        </a:rPr>
                        <a:t>entrySet</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sr-Latn-ME" sz="1150" dirty="0">
                          <a:effectLst/>
                        </a:rPr>
                        <a:t>Vraća </a:t>
                      </a:r>
                      <a:r>
                        <a:rPr lang="sr-Latn-ME" sz="1150" kern="1200" dirty="0">
                          <a:solidFill>
                            <a:schemeClr val="dk1"/>
                          </a:solidFill>
                          <a:effectLst/>
                          <a:latin typeface="Consolas" panose="020B0609020204030204" pitchFamily="49" charset="0"/>
                          <a:ea typeface="+mn-ea"/>
                          <a:cs typeface="+mn-cs"/>
                        </a:rPr>
                        <a:t>Set</a:t>
                      </a:r>
                      <a:r>
                        <a:rPr lang="sr-Latn-ME" sz="1150" dirty="0">
                          <a:effectLst/>
                        </a:rPr>
                        <a:t> izgled parova ključ-vrednost sadržanih u mapi. Mapa podržava skup ključeva, tako da se promene na mapi odražavaju na skup i obrnuto.</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2405134171"/>
                  </a:ext>
                </a:extLst>
              </a:tr>
              <a:tr h="135871">
                <a:tc>
                  <a:txBody>
                    <a:bodyPr/>
                    <a:lstStyle/>
                    <a:p>
                      <a:pPr algn="just">
                        <a:lnSpc>
                          <a:spcPct val="115000"/>
                        </a:lnSpc>
                        <a:spcAft>
                          <a:spcPts val="0"/>
                        </a:spcAft>
                      </a:pPr>
                      <a:r>
                        <a:rPr lang="sr-Latn-ME" sz="1300" dirty="0">
                          <a:effectLst/>
                          <a:latin typeface="Consolas" panose="020B0609020204030204" pitchFamily="49" charset="0"/>
                        </a:rPr>
                        <a:t>isEmpty</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en-US" sz="1150" dirty="0" err="1">
                          <a:effectLst/>
                        </a:rPr>
                        <a:t>Vraća</a:t>
                      </a:r>
                      <a:r>
                        <a:rPr lang="en-US" sz="1150" dirty="0">
                          <a:effectLst/>
                        </a:rPr>
                        <a:t> </a:t>
                      </a:r>
                      <a:r>
                        <a:rPr lang="sr-Latn-ME" sz="1150" kern="1200" dirty="0">
                          <a:solidFill>
                            <a:schemeClr val="dk1"/>
                          </a:solidFill>
                          <a:effectLst/>
                          <a:latin typeface="Consolas" panose="020B0609020204030204" pitchFamily="49" charset="0"/>
                          <a:ea typeface="+mn-ea"/>
                          <a:cs typeface="+mn-cs"/>
                        </a:rPr>
                        <a:t>true</a:t>
                      </a:r>
                      <a:r>
                        <a:rPr lang="en-US" sz="1150" dirty="0">
                          <a:effectLst/>
                        </a:rPr>
                        <a:t> </a:t>
                      </a:r>
                      <a:r>
                        <a:rPr lang="en-US" sz="1150" dirty="0" err="1">
                          <a:effectLst/>
                        </a:rPr>
                        <a:t>ako</a:t>
                      </a:r>
                      <a:r>
                        <a:rPr lang="en-US" sz="1150" dirty="0">
                          <a:effectLst/>
                        </a:rPr>
                        <a:t> je </a:t>
                      </a:r>
                      <a:r>
                        <a:rPr lang="en-US" sz="1150" dirty="0" err="1">
                          <a:effectLst/>
                        </a:rPr>
                        <a:t>mapa</a:t>
                      </a:r>
                      <a:r>
                        <a:rPr lang="en-US" sz="1150" dirty="0">
                          <a:effectLst/>
                        </a:rPr>
                        <a:t> </a:t>
                      </a:r>
                      <a:r>
                        <a:rPr lang="en-US" sz="1150" dirty="0" err="1">
                          <a:effectLst/>
                        </a:rPr>
                        <a:t>prazna</a:t>
                      </a:r>
                      <a:r>
                        <a:rPr lang="en-US" sz="1150" dirty="0">
                          <a:effectLst/>
                        </a:rPr>
                        <a:t>, </a:t>
                      </a:r>
                      <a:r>
                        <a:rPr lang="sr-Latn-ME" sz="1150" kern="1200" dirty="0">
                          <a:solidFill>
                            <a:schemeClr val="dk1"/>
                          </a:solidFill>
                          <a:effectLst/>
                          <a:latin typeface="Consolas" panose="020B0609020204030204" pitchFamily="49" charset="0"/>
                          <a:ea typeface="+mn-ea"/>
                          <a:cs typeface="+mn-cs"/>
                        </a:rPr>
                        <a:t>false</a:t>
                      </a:r>
                      <a:r>
                        <a:rPr lang="en-US" sz="1150" dirty="0">
                          <a:effectLst/>
                        </a:rPr>
                        <a:t> u </a:t>
                      </a:r>
                      <a:r>
                        <a:rPr lang="en-US" sz="1150" dirty="0" err="1">
                          <a:effectLst/>
                        </a:rPr>
                        <a:t>suprotnom</a:t>
                      </a:r>
                      <a:r>
                        <a:rPr lang="en-US" sz="1150" dirty="0">
                          <a:effectLst/>
                        </a:rPr>
                        <a:t>.</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2858106119"/>
                  </a:ext>
                </a:extLst>
              </a:tr>
              <a:tr h="135871">
                <a:tc>
                  <a:txBody>
                    <a:bodyPr/>
                    <a:lstStyle/>
                    <a:p>
                      <a:pPr algn="just">
                        <a:lnSpc>
                          <a:spcPct val="115000"/>
                        </a:lnSpc>
                        <a:spcAft>
                          <a:spcPts val="0"/>
                        </a:spcAft>
                      </a:pPr>
                      <a:r>
                        <a:rPr lang="sr-Latn-ME" sz="1300" dirty="0">
                          <a:effectLst/>
                          <a:latin typeface="Consolas" panose="020B0609020204030204" pitchFamily="49" charset="0"/>
                        </a:rPr>
                        <a:t>size</a:t>
                      </a:r>
                      <a:endParaRPr lang="en-US" sz="1300" dirty="0">
                        <a:effectLst/>
                        <a:latin typeface="Consolas" panose="020B0609020204030204" pitchFamily="49" charset="0"/>
                        <a:ea typeface="Times New Roman" panose="02020603050405020304" pitchFamily="18" charset="0"/>
                        <a:cs typeface="Times New Roman" panose="02020603050405020304" pitchFamily="18" charset="0"/>
                      </a:endParaRPr>
                    </a:p>
                  </a:txBody>
                  <a:tcPr marL="53167" marR="53167" marT="0" marB="0"/>
                </a:tc>
                <a:tc>
                  <a:txBody>
                    <a:bodyPr/>
                    <a:lstStyle/>
                    <a:p>
                      <a:pPr algn="just">
                        <a:lnSpc>
                          <a:spcPct val="100000"/>
                        </a:lnSpc>
                        <a:spcAft>
                          <a:spcPts val="0"/>
                        </a:spcAft>
                      </a:pPr>
                      <a:r>
                        <a:rPr lang="sr-Latn-ME" sz="1150" dirty="0">
                          <a:effectLst/>
                        </a:rPr>
                        <a:t>Vraća broj parova ključ-vrednost mape.</a:t>
                      </a:r>
                      <a:endParaRPr lang="en-US" sz="11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167" marR="53167" marT="0" marB="0" anchor="ctr"/>
                </a:tc>
                <a:extLst>
                  <a:ext uri="{0D108BD9-81ED-4DB2-BD59-A6C34878D82A}">
                    <a16:rowId xmlns:a16="http://schemas.microsoft.com/office/drawing/2014/main" val="2271766724"/>
                  </a:ext>
                </a:extLst>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528638"/>
            <a:ext cx="2089150" cy="596900"/>
          </a:xfrm>
        </p:spPr>
        <p:txBody>
          <a:bodyPr/>
          <a:lstStyle/>
          <a:p>
            <a:pPr eaLnBrk="1" hangingPunct="1"/>
            <a:r>
              <a:rPr lang="en-US" sz="3600" smtClean="0"/>
              <a:t>Mape</a:t>
            </a:r>
          </a:p>
        </p:txBody>
      </p:sp>
      <p:sp>
        <p:nvSpPr>
          <p:cNvPr id="13315" name="Rectangle 3" descr="Rectangle: Click to edit Master text styles&#10;Second level&#10;Third level&#10;Fourth level&#10;Fifth level"/>
          <p:cNvSpPr txBox="1">
            <a:spLocks noChangeArrowheads="1"/>
          </p:cNvSpPr>
          <p:nvPr/>
        </p:nvSpPr>
        <p:spPr bwMode="auto">
          <a:xfrm>
            <a:off x="179512" y="1266726"/>
            <a:ext cx="8784530" cy="475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1200"/>
              </a:spcAft>
              <a:buClr>
                <a:schemeClr val="tx1"/>
              </a:buClr>
              <a:buSzPct val="75000"/>
              <a:buFont typeface="Wingdings" pitchFamily="2" charset="2"/>
              <a:buChar char="n"/>
            </a:pPr>
            <a:r>
              <a:rPr lang="sr-Latn-RS" sz="2000" dirty="0"/>
              <a:t>Neke od klasa koje implementiraju interfejs </a:t>
            </a:r>
            <a:r>
              <a:rPr lang="sr-Latn-RS" sz="2000" dirty="0">
                <a:latin typeface="Consolas" panose="020B0609020204030204" pitchFamily="49" charset="0"/>
              </a:rPr>
              <a:t>Map</a:t>
            </a:r>
            <a:r>
              <a:rPr lang="sr-Latn-RS" sz="2000" dirty="0"/>
              <a:t> su </a:t>
            </a:r>
            <a:r>
              <a:rPr lang="sr-Latn-RS" sz="2000" b="1" dirty="0">
                <a:solidFill>
                  <a:srgbClr val="FF0000"/>
                </a:solidFill>
                <a:latin typeface="Consolas" panose="020B0609020204030204" pitchFamily="49" charset="0"/>
              </a:rPr>
              <a:t>HashTable</a:t>
            </a:r>
            <a:r>
              <a:rPr lang="sr-Latn-RS" sz="2000" dirty="0"/>
              <a:t>, </a:t>
            </a:r>
            <a:r>
              <a:rPr lang="sr-Latn-RS" sz="2000" b="1" dirty="0">
                <a:solidFill>
                  <a:srgbClr val="FF0000"/>
                </a:solidFill>
                <a:latin typeface="Consolas" panose="020B0609020204030204" pitchFamily="49" charset="0"/>
              </a:rPr>
              <a:t>HashMap</a:t>
            </a:r>
            <a:r>
              <a:rPr lang="sr-Latn-RS" sz="2000" dirty="0"/>
              <a:t> i </a:t>
            </a:r>
            <a:r>
              <a:rPr lang="sr-Latn-RS" sz="2000" b="1" dirty="0">
                <a:solidFill>
                  <a:srgbClr val="FF0000"/>
                </a:solidFill>
                <a:latin typeface="Consolas" panose="020B0609020204030204" pitchFamily="49" charset="0"/>
              </a:rPr>
              <a:t>TreeMap</a:t>
            </a:r>
            <a:r>
              <a:rPr lang="sr-Latn-RS" sz="2000" dirty="0"/>
              <a:t>. </a:t>
            </a:r>
            <a:r>
              <a:rPr lang="sr-Latn-RS" sz="2000" dirty="0">
                <a:latin typeface="Consolas" panose="020B0609020204030204" pitchFamily="49" charset="0"/>
              </a:rPr>
              <a:t>HashTable</a:t>
            </a:r>
            <a:r>
              <a:rPr lang="sr-Latn-RS" sz="2000" dirty="0"/>
              <a:t> i </a:t>
            </a:r>
            <a:r>
              <a:rPr lang="sr-Latn-RS" sz="2000" dirty="0">
                <a:latin typeface="Consolas" panose="020B0609020204030204" pitchFamily="49" charset="0"/>
              </a:rPr>
              <a:t>HashMap</a:t>
            </a:r>
            <a:r>
              <a:rPr lang="sr-Latn-RS" sz="2000" dirty="0"/>
              <a:t> smeštaju elemente u hash tabelama, dok ih </a:t>
            </a:r>
            <a:r>
              <a:rPr lang="sr-Latn-RS" sz="2000" dirty="0">
                <a:latin typeface="Consolas" panose="020B0609020204030204" pitchFamily="49" charset="0"/>
              </a:rPr>
              <a:t>TreeMap</a:t>
            </a:r>
            <a:r>
              <a:rPr lang="sr-Latn-RS" sz="2000" dirty="0"/>
              <a:t> smešta u stablo.</a:t>
            </a:r>
          </a:p>
          <a:p>
            <a:pPr eaLnBrk="1" hangingPunct="1">
              <a:spcBef>
                <a:spcPts val="0"/>
              </a:spcBef>
              <a:spcAft>
                <a:spcPts val="1200"/>
              </a:spcAft>
              <a:buClr>
                <a:schemeClr val="tx1"/>
              </a:buClr>
              <a:buSzPct val="75000"/>
              <a:buFont typeface="Wingdings" pitchFamily="2" charset="2"/>
              <a:buChar char="n"/>
            </a:pPr>
            <a:r>
              <a:rPr lang="sr-Latn-RS" sz="2000" dirty="0"/>
              <a:t>Interfejs </a:t>
            </a:r>
            <a:r>
              <a:rPr lang="sr-Latn-RS" sz="2000" b="1" dirty="0">
                <a:solidFill>
                  <a:srgbClr val="FF0000"/>
                </a:solidFill>
                <a:latin typeface="Consolas" panose="020B0609020204030204" pitchFamily="49" charset="0"/>
              </a:rPr>
              <a:t>SortedMap</a:t>
            </a:r>
            <a:r>
              <a:rPr lang="sr-Latn-RS" sz="2000" dirty="0"/>
              <a:t> nasleđuje </a:t>
            </a:r>
            <a:r>
              <a:rPr lang="sr-Latn-RS" sz="2000" dirty="0">
                <a:latin typeface="Consolas" panose="020B0609020204030204" pitchFamily="49" charset="0"/>
              </a:rPr>
              <a:t>Map</a:t>
            </a:r>
            <a:r>
              <a:rPr lang="sr-Latn-RS" sz="2000" dirty="0"/>
              <a:t>, i klase koje implementiraju </a:t>
            </a:r>
            <a:r>
              <a:rPr lang="sr-Latn-RS" sz="2000" dirty="0">
                <a:latin typeface="Consolas" panose="020B0609020204030204" pitchFamily="49" charset="0"/>
              </a:rPr>
              <a:t>SortedMap</a:t>
            </a:r>
            <a:r>
              <a:rPr lang="sr-Latn-RS" sz="2000" dirty="0"/>
              <a:t> imaju sortirane ključeve. Klasa </a:t>
            </a:r>
            <a:r>
              <a:rPr lang="sr-Latn-RS" sz="2000" dirty="0">
                <a:latin typeface="Consolas" panose="020B0609020204030204" pitchFamily="49" charset="0"/>
              </a:rPr>
              <a:t>TreeMap</a:t>
            </a:r>
            <a:r>
              <a:rPr lang="sr-Latn-RS" sz="2000" dirty="0"/>
              <a:t> implementira </a:t>
            </a:r>
            <a:r>
              <a:rPr lang="sr-Latn-RS" sz="2000" dirty="0">
                <a:latin typeface="Consolas" panose="020B0609020204030204" pitchFamily="49" charset="0"/>
              </a:rPr>
              <a:t>SortedMap</a:t>
            </a:r>
            <a:r>
              <a:rPr lang="sr-Latn-RS" sz="2000" dirty="0"/>
              <a:t>.</a:t>
            </a:r>
          </a:p>
          <a:p>
            <a:pPr eaLnBrk="1" hangingPunct="1">
              <a:spcBef>
                <a:spcPts val="0"/>
              </a:spcBef>
              <a:spcAft>
                <a:spcPts val="1200"/>
              </a:spcAft>
              <a:buClr>
                <a:schemeClr val="tx1"/>
              </a:buClr>
              <a:buSzPct val="75000"/>
              <a:buFont typeface="Wingdings" pitchFamily="2" charset="2"/>
              <a:buChar char="n"/>
            </a:pPr>
            <a:r>
              <a:rPr lang="sr-Latn-RS" sz="2000" dirty="0">
                <a:latin typeface="Consolas" panose="020B0609020204030204" pitchFamily="49" charset="0"/>
              </a:rPr>
              <a:t>HashTable</a:t>
            </a:r>
            <a:r>
              <a:rPr lang="sr-Latn-RS" sz="2000" dirty="0"/>
              <a:t>, </a:t>
            </a:r>
            <a:r>
              <a:rPr lang="sr-Latn-RS" sz="2000" dirty="0">
                <a:latin typeface="Consolas" panose="020B0609020204030204" pitchFamily="49" charset="0"/>
              </a:rPr>
              <a:t>HashMap</a:t>
            </a:r>
            <a:r>
              <a:rPr lang="sr-Latn-RS" sz="2000" dirty="0"/>
              <a:t> i </a:t>
            </a:r>
            <a:r>
              <a:rPr lang="sr-Latn-RS" sz="2000" dirty="0">
                <a:latin typeface="Consolas" panose="020B0609020204030204" pitchFamily="49" charset="0"/>
              </a:rPr>
              <a:t>TreeMap</a:t>
            </a:r>
            <a:r>
              <a:rPr lang="sr-Latn-RS" sz="2000" dirty="0"/>
              <a:t> su generičke klase čije instance se kreiraju na sledeći način (dajemo primer sa </a:t>
            </a:r>
            <a:r>
              <a:rPr lang="sr-Latn-RS" sz="2000" dirty="0">
                <a:latin typeface="Consolas" panose="020B0609020204030204" pitchFamily="49" charset="0"/>
              </a:rPr>
              <a:t>HashMap</a:t>
            </a:r>
            <a:r>
              <a:rPr lang="sr-Latn-RS" sz="2000" dirty="0"/>
              <a:t>):</a:t>
            </a:r>
          </a:p>
          <a:p>
            <a:pPr marL="0" indent="0" algn="ctr" eaLnBrk="1" hangingPunct="1">
              <a:spcBef>
                <a:spcPts val="0"/>
              </a:spcBef>
              <a:spcAft>
                <a:spcPts val="1200"/>
              </a:spcAft>
              <a:buClr>
                <a:schemeClr val="tx1"/>
              </a:buClr>
              <a:buSzPct val="75000"/>
            </a:pPr>
            <a:r>
              <a:rPr lang="sr-Latn-RS" sz="2000" dirty="0">
                <a:latin typeface="Consolas" panose="020B0609020204030204" pitchFamily="49" charset="0"/>
              </a:rPr>
              <a:t>Map&lt; K, V &gt; map = new HashMap&lt; K, V &gt;();</a:t>
            </a:r>
          </a:p>
          <a:p>
            <a:pPr marL="269875" indent="0" eaLnBrk="1" hangingPunct="1">
              <a:spcBef>
                <a:spcPts val="0"/>
              </a:spcBef>
              <a:spcAft>
                <a:spcPts val="1200"/>
              </a:spcAft>
              <a:buClr>
                <a:schemeClr val="tx1"/>
              </a:buClr>
              <a:buSzPct val="75000"/>
            </a:pPr>
            <a:r>
              <a:rPr lang="sr-Latn-RS" sz="2000" dirty="0" smtClean="0"/>
              <a:t>gde </a:t>
            </a:r>
            <a:r>
              <a:rPr lang="sr-Latn-RS" sz="2000" dirty="0">
                <a:latin typeface="Consolas" panose="020B0609020204030204" pitchFamily="49" charset="0"/>
              </a:rPr>
              <a:t>K</a:t>
            </a:r>
            <a:r>
              <a:rPr lang="sr-Latn-RS" sz="2000" dirty="0"/>
              <a:t> i </a:t>
            </a:r>
            <a:r>
              <a:rPr lang="sr-Latn-RS" sz="2000" dirty="0">
                <a:latin typeface="Consolas" panose="020B0609020204030204" pitchFamily="49" charset="0"/>
              </a:rPr>
              <a:t>V</a:t>
            </a:r>
            <a:r>
              <a:rPr lang="sr-Latn-RS" sz="2000" dirty="0"/>
              <a:t> predstavljaju tip ključa i vrednosti, respektivno.</a:t>
            </a:r>
          </a:p>
          <a:p>
            <a:pPr eaLnBrk="1" hangingPunct="1">
              <a:spcBef>
                <a:spcPts val="0"/>
              </a:spcBef>
              <a:spcAft>
                <a:spcPts val="1200"/>
              </a:spcAft>
              <a:buClr>
                <a:schemeClr val="tx1"/>
              </a:buClr>
              <a:buSzPct val="75000"/>
              <a:buFont typeface="Wingdings" pitchFamily="2" charset="2"/>
              <a:buChar char="n"/>
            </a:pPr>
            <a:r>
              <a:rPr lang="sr-Latn-RS" sz="2000" dirty="0"/>
              <a:t>Metode prikazane u tabeli </a:t>
            </a:r>
            <a:r>
              <a:rPr lang="sr-Latn-RS" sz="2000" dirty="0" smtClean="0"/>
              <a:t>sa prethodnog slajda </a:t>
            </a:r>
            <a:r>
              <a:rPr lang="sr-Latn-RS" sz="2000" dirty="0"/>
              <a:t>možemo koristiti sa svakom od ove tri klase</a:t>
            </a:r>
            <a:r>
              <a:rPr lang="sr-Latn-RS" sz="2000" dirty="0" smtClean="0"/>
              <a:t>. </a:t>
            </a:r>
          </a:p>
          <a:p>
            <a:pPr eaLnBrk="1" hangingPunct="1">
              <a:spcBef>
                <a:spcPts val="0"/>
              </a:spcBef>
              <a:spcAft>
                <a:spcPts val="1200"/>
              </a:spcAft>
              <a:buClr>
                <a:schemeClr val="tx1"/>
              </a:buClr>
              <a:buSzPct val="75000"/>
              <a:buFont typeface="Wingdings" pitchFamily="2" charset="2"/>
              <a:buChar char="n"/>
            </a:pPr>
            <a:r>
              <a:rPr lang="sr-Latn-RS" sz="2000" dirty="0" smtClean="0"/>
              <a:t>U </a:t>
            </a:r>
            <a:r>
              <a:rPr lang="sr-Latn-RS" sz="2000" dirty="0"/>
              <a:t>nastavku dajemo primer korišćenja mape za brojanje pojava svake reči u datom tekstualnom fajlu.</a:t>
            </a:r>
          </a:p>
        </p:txBody>
      </p:sp>
      <p:sp>
        <p:nvSpPr>
          <p:cNvPr id="1331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A15A83A-5C2F-4990-98C6-AC38A5D50A55}" type="slidenum">
              <a:rPr lang="en-GB" smtClean="0">
                <a:latin typeface="Arial Black" pitchFamily="34" charset="0"/>
              </a:rPr>
              <a:pPr eaLnBrk="1" hangingPunct="1"/>
              <a:t>21</a:t>
            </a:fld>
            <a:endParaRPr lang="en-GB" smtClean="0">
              <a:latin typeface="Arial Black" pitchFamily="34" charset="0"/>
            </a:endParaRPr>
          </a:p>
        </p:txBody>
      </p:sp>
    </p:spTree>
    <p:extLst>
      <p:ext uri="{BB962C8B-B14F-4D97-AF65-F5344CB8AC3E}">
        <p14:creationId xmlns:p14="http://schemas.microsoft.com/office/powerpoint/2010/main" val="30706902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5288" y="393700"/>
            <a:ext cx="4176712" cy="596900"/>
          </a:xfrm>
        </p:spPr>
        <p:txBody>
          <a:bodyPr/>
          <a:lstStyle/>
          <a:p>
            <a:pPr eaLnBrk="1" hangingPunct="1"/>
            <a:r>
              <a:rPr lang="sr-Latn-RS" sz="3600" smtClean="0"/>
              <a:t>Primer sa TreeMap</a:t>
            </a:r>
            <a:endParaRPr lang="en-US" sz="3600" smtClean="0"/>
          </a:p>
        </p:txBody>
      </p:sp>
      <p:sp>
        <p:nvSpPr>
          <p:cNvPr id="1433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2C398E-0CEF-4367-B079-13D5CA006702}" type="slidenum">
              <a:rPr lang="en-GB" smtClean="0">
                <a:latin typeface="Arial Black" pitchFamily="34" charset="0"/>
              </a:rPr>
              <a:pPr eaLnBrk="1" hangingPunct="1"/>
              <a:t>22</a:t>
            </a:fld>
            <a:endParaRPr lang="en-GB" smtClean="0">
              <a:latin typeface="Arial Black" pitchFamily="34" charset="0"/>
            </a:endParaRPr>
          </a:p>
        </p:txBody>
      </p:sp>
      <p:sp>
        <p:nvSpPr>
          <p:cNvPr id="14340" name="Rectangle 1"/>
          <p:cNvSpPr>
            <a:spLocks noChangeArrowheads="1"/>
          </p:cNvSpPr>
          <p:nvPr/>
        </p:nvSpPr>
        <p:spPr bwMode="auto">
          <a:xfrm>
            <a:off x="53975" y="981075"/>
            <a:ext cx="6985000" cy="5846763"/>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java.io.IOException</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java.nio.charset.StandardCharsets</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java.nio.file</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class</a:t>
            </a:r>
            <a:r>
              <a:rPr lang="en-GB" sz="1300" dirty="0">
                <a:solidFill>
                  <a:srgbClr val="000000"/>
                </a:solidFill>
                <a:latin typeface="Consolas" pitchFamily="49" charset="0"/>
                <a:cs typeface="Times New Roman" pitchFamily="18" charset="0"/>
              </a:rPr>
              <a:t> </a:t>
            </a:r>
            <a:r>
              <a:rPr lang="en-GB" sz="1300" dirty="0" err="1" smtClean="0">
                <a:solidFill>
                  <a:srgbClr val="000000"/>
                </a:solidFill>
                <a:latin typeface="Consolas" pitchFamily="49" charset="0"/>
                <a:cs typeface="Times New Roman" pitchFamily="18" charset="0"/>
              </a:rPr>
              <a:t>RadSaMap</a:t>
            </a:r>
            <a:r>
              <a:rPr lang="sr-Latn-ME" sz="1300" dirty="0" smtClean="0">
                <a:solidFill>
                  <a:srgbClr val="000000"/>
                </a:solidFill>
                <a:latin typeface="Consolas" pitchFamily="49" charset="0"/>
                <a:cs typeface="Times New Roman" pitchFamily="18" charset="0"/>
              </a:rPr>
              <a:t>om</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static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main(String[] </a:t>
            </a:r>
            <a:r>
              <a:rPr lang="en-GB" sz="1300" dirty="0" err="1">
                <a:solidFill>
                  <a:srgbClr val="000000"/>
                </a:solidFill>
                <a:latin typeface="Consolas" pitchFamily="49" charset="0"/>
                <a:cs typeface="Times New Roman" pitchFamily="18" charset="0"/>
              </a:rPr>
              <a:t>args</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List&lt; String &gt; </a:t>
            </a:r>
            <a:r>
              <a:rPr lang="en-GB" sz="1300" dirty="0" err="1">
                <a:solidFill>
                  <a:srgbClr val="000000"/>
                </a:solidFill>
                <a:latin typeface="Consolas" pitchFamily="49" charset="0"/>
                <a:cs typeface="Times New Roman" pitchFamily="18" charset="0"/>
              </a:rPr>
              <a:t>listaLinija</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null</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try</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Path </a:t>
            </a:r>
            <a:r>
              <a:rPr lang="en-GB" sz="1300" dirty="0" err="1">
                <a:solidFill>
                  <a:srgbClr val="000000"/>
                </a:solidFill>
                <a:latin typeface="Consolas" pitchFamily="49" charset="0"/>
                <a:cs typeface="Times New Roman" pitchFamily="18" charset="0"/>
              </a:rPr>
              <a:t>putanja</a:t>
            </a:r>
            <a:r>
              <a:rPr lang="en-GB" sz="1300" dirty="0">
                <a:solidFill>
                  <a:srgbClr val="000000"/>
                </a:solidFill>
                <a:latin typeface="Consolas" pitchFamily="49" charset="0"/>
                <a:cs typeface="Times New Roman" pitchFamily="18" charset="0"/>
              </a:rPr>
              <a:t> = </a:t>
            </a:r>
            <a:r>
              <a:rPr lang="en-GB" sz="1300" b="1" dirty="0" err="1">
                <a:solidFill>
                  <a:srgbClr val="FF0000"/>
                </a:solidFill>
                <a:latin typeface="Consolas" pitchFamily="49" charset="0"/>
                <a:cs typeface="Times New Roman" pitchFamily="18" charset="0"/>
              </a:rPr>
              <a:t>Paths.get</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"C:\\Temp</a:t>
            </a:r>
            <a:r>
              <a:rPr lang="en-GB" sz="1300" dirty="0" smtClean="0">
                <a:solidFill>
                  <a:srgbClr val="2A00FF"/>
                </a:solidFill>
                <a:latin typeface="Consolas" pitchFamily="49" charset="0"/>
                <a:cs typeface="Times New Roman" pitchFamily="18" charset="0"/>
              </a:rPr>
              <a:t>\\</a:t>
            </a:r>
            <a:r>
              <a:rPr lang="sr-Latn-ME" sz="1300" dirty="0" smtClean="0">
                <a:solidFill>
                  <a:srgbClr val="2A00FF"/>
                </a:solidFill>
                <a:latin typeface="Consolas" pitchFamily="49" charset="0"/>
                <a:cs typeface="Times New Roman" pitchFamily="18" charset="0"/>
              </a:rPr>
              <a:t>Tekst</a:t>
            </a:r>
            <a:r>
              <a:rPr lang="en-GB" sz="1300" dirty="0" smtClean="0">
                <a:solidFill>
                  <a:srgbClr val="2A00FF"/>
                </a:solidFill>
                <a:latin typeface="Consolas" pitchFamily="49" charset="0"/>
                <a:cs typeface="Times New Roman" pitchFamily="18" charset="0"/>
              </a:rPr>
              <a:t>.txt</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listaLinija</a:t>
            </a:r>
            <a:r>
              <a:rPr lang="en-GB" sz="1300" dirty="0">
                <a:solidFill>
                  <a:srgbClr val="000000"/>
                </a:solidFill>
                <a:latin typeface="Consolas" pitchFamily="49" charset="0"/>
                <a:cs typeface="Times New Roman" pitchFamily="18" charset="0"/>
              </a:rPr>
              <a:t> = </a:t>
            </a:r>
            <a:r>
              <a:rPr lang="en-GB" sz="1300" b="1" dirty="0" err="1">
                <a:solidFill>
                  <a:srgbClr val="FF0000"/>
                </a:solidFill>
                <a:latin typeface="Consolas" pitchFamily="49" charset="0"/>
                <a:cs typeface="Times New Roman" pitchFamily="18" charset="0"/>
              </a:rPr>
              <a:t>Files.readAllLines</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putanja</a:t>
            </a:r>
            <a:r>
              <a:rPr lang="en-GB" sz="1300" dirty="0">
                <a:solidFill>
                  <a:srgbClr val="000000"/>
                </a:solidFill>
                <a:latin typeface="Consolas" pitchFamily="49" charset="0"/>
                <a:cs typeface="Times New Roman" pitchFamily="18" charset="0"/>
              </a:rPr>
              <a:t>, StandardCharsets.</a:t>
            </a:r>
            <a:r>
              <a:rPr lang="en-GB" sz="1300" i="1" dirty="0">
                <a:solidFill>
                  <a:srgbClr val="0000C0"/>
                </a:solidFill>
                <a:latin typeface="Consolas" pitchFamily="49" charset="0"/>
                <a:cs typeface="Times New Roman" pitchFamily="18" charset="0"/>
              </a:rPr>
              <a:t>UTF_8</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catch</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IOException</a:t>
            </a:r>
            <a:r>
              <a:rPr lang="en-GB" sz="1300" dirty="0">
                <a:solidFill>
                  <a:srgbClr val="000000"/>
                </a:solidFill>
                <a:latin typeface="Consolas" pitchFamily="49" charset="0"/>
                <a:cs typeface="Times New Roman" pitchFamily="18" charset="0"/>
              </a:rPr>
              <a:t> e){</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System.err.println</a:t>
            </a:r>
            <a:r>
              <a:rPr lang="en-GB" sz="1300" dirty="0">
                <a:solidFill>
                  <a:srgbClr val="000000"/>
                </a:solidFill>
                <a:latin typeface="Consolas" pitchFamily="49" charset="0"/>
                <a:cs typeface="Times New Roman" pitchFamily="18" charset="0"/>
              </a:rPr>
              <a:t>( </a:t>
            </a:r>
            <a:r>
              <a:rPr lang="en-GB" sz="1300" dirty="0">
                <a:solidFill>
                  <a:srgbClr val="2A00FF"/>
                </a:solidFill>
                <a:latin typeface="Consolas" pitchFamily="49" charset="0"/>
                <a:cs typeface="Times New Roman" pitchFamily="18" charset="0"/>
              </a:rPr>
              <a:t>"</a:t>
            </a:r>
            <a:r>
              <a:rPr lang="en-GB" sz="1300" dirty="0" err="1">
                <a:solidFill>
                  <a:srgbClr val="2A00FF"/>
                </a:solidFill>
                <a:latin typeface="Consolas" pitchFamily="49" charset="0"/>
                <a:cs typeface="Times New Roman" pitchFamily="18" charset="0"/>
              </a:rPr>
              <a:t>Greška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prilikom</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čitanja</a:t>
            </a:r>
            <a:r>
              <a:rPr lang="en-GB" sz="1300" dirty="0">
                <a:solidFill>
                  <a:srgbClr val="2A00FF"/>
                </a:solidFill>
                <a:latin typeface="Consolas" pitchFamily="49" charset="0"/>
                <a:cs typeface="Times New Roman" pitchFamily="18" charset="0"/>
              </a:rPr>
              <a:t> </a:t>
            </a:r>
            <a:r>
              <a:rPr lang="en-GB" sz="1300" dirty="0" err="1">
                <a:solidFill>
                  <a:srgbClr val="2A00FF"/>
                </a:solidFill>
                <a:latin typeface="Consolas" pitchFamily="49" charset="0"/>
                <a:cs typeface="Times New Roman" pitchFamily="18" charset="0"/>
              </a:rPr>
              <a:t>fajla</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a:t>
            </a:r>
            <a:r>
              <a:rPr lang="en-GB" sz="1300" b="1" dirty="0" err="1">
                <a:solidFill>
                  <a:srgbClr val="FF0000"/>
                </a:solidFill>
                <a:latin typeface="Consolas" pitchFamily="49" charset="0"/>
                <a:cs typeface="Times New Roman" pitchFamily="18" charset="0"/>
              </a:rPr>
              <a:t>exit</a:t>
            </a:r>
            <a:r>
              <a:rPr lang="en-GB" sz="1300" b="1" dirty="0">
                <a:solidFill>
                  <a:srgbClr val="FF0000"/>
                </a:solidFill>
                <a:latin typeface="Consolas" pitchFamily="49" charset="0"/>
                <a:cs typeface="Times New Roman" pitchFamily="18" charset="0"/>
              </a:rPr>
              <a:t>(1)</a:t>
            </a:r>
            <a:r>
              <a:rPr lang="en-GB" sz="1300" dirty="0">
                <a:solidFill>
                  <a:srgbClr val="000000"/>
                </a:solidFill>
                <a:latin typeface="Consolas" pitchFamily="49" charset="0"/>
                <a:cs typeface="Times New Roman" pitchFamily="18" charset="0"/>
              </a:rPr>
              <a:t>;</a:t>
            </a:r>
            <a:r>
              <a:rPr lang="sr-Latn-RS" sz="1300" dirty="0">
                <a:latin typeface="Calibri" pitchFamily="34" charset="0"/>
                <a:cs typeface="Times New Roman" pitchFamily="18" charset="0"/>
              </a:rPr>
              <a:t> </a:t>
            </a:r>
            <a:r>
              <a:rPr lang="en-GB" sz="1300" dirty="0">
                <a:solidFill>
                  <a:srgbClr val="000000"/>
                </a:solidFill>
                <a:latin typeface="Consolas" pitchFamily="49" charset="0"/>
                <a:cs typeface="Times New Roman" pitchFamily="18" charset="0"/>
              </a:rPr>
              <a:t>}</a:t>
            </a:r>
            <a:endParaRPr lang="sr-Latn-RS" sz="1300" dirty="0">
              <a:latin typeface="Calibri" pitchFamily="34" charset="0"/>
              <a:cs typeface="Times New Roman" pitchFamily="18" charset="0"/>
            </a:endParaRPr>
          </a:p>
          <a:p>
            <a:pPr>
              <a:tabLst>
                <a:tab pos="215900" algn="l"/>
                <a:tab pos="431800" algn="l"/>
                <a:tab pos="647700" algn="l"/>
                <a:tab pos="863600" algn="l"/>
              </a:tabLst>
            </a:pP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Map&lt; String, Integer &gt; </a:t>
            </a:r>
            <a:r>
              <a:rPr lang="en-GB" sz="1300" dirty="0" err="1">
                <a:solidFill>
                  <a:srgbClr val="000000"/>
                </a:solidFill>
                <a:latin typeface="Consolas" pitchFamily="49" charset="0"/>
                <a:cs typeface="Times New Roman" pitchFamily="18" charset="0"/>
              </a:rPr>
              <a:t>mapa</a:t>
            </a:r>
            <a:r>
              <a:rPr lang="en-GB" sz="1300" dirty="0">
                <a:solidFill>
                  <a:srgbClr val="000000"/>
                </a:solidFill>
                <a:latin typeface="Consolas" pitchFamily="49" charset="0"/>
                <a:cs typeface="Times New Roman" pitchFamily="18" charset="0"/>
              </a:rPr>
              <a:t> = </a:t>
            </a:r>
            <a:r>
              <a:rPr lang="en-GB" sz="1300" b="1" dirty="0">
                <a:solidFill>
                  <a:srgbClr val="7F0055"/>
                </a:solidFill>
                <a:latin typeface="Consolas" pitchFamily="49" charset="0"/>
                <a:cs typeface="Times New Roman" pitchFamily="18" charset="0"/>
              </a:rPr>
              <a:t>new</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TreeMap</a:t>
            </a:r>
            <a:r>
              <a:rPr lang="en-GB" sz="1300" dirty="0">
                <a:solidFill>
                  <a:srgbClr val="000000"/>
                </a:solidFill>
                <a:latin typeface="Consolas" pitchFamily="49" charset="0"/>
                <a:cs typeface="Times New Roman" pitchFamily="18" charset="0"/>
              </a:rPr>
              <a:t>&lt; String, Integer &gt;();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(String </a:t>
            </a:r>
            <a:r>
              <a:rPr lang="en-GB" sz="1300" dirty="0" err="1">
                <a:solidFill>
                  <a:srgbClr val="000000"/>
                </a:solidFill>
                <a:latin typeface="Consolas" pitchFamily="49" charset="0"/>
                <a:cs typeface="Times New Roman" pitchFamily="18" charset="0"/>
              </a:rPr>
              <a:t>linija</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listaLinija</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linija</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linija.toLowerCase</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String </a:t>
            </a:r>
            <a:r>
              <a:rPr lang="en-GB" sz="1300" dirty="0" err="1">
                <a:solidFill>
                  <a:srgbClr val="000000"/>
                </a:solidFill>
                <a:latin typeface="Consolas" pitchFamily="49" charset="0"/>
                <a:cs typeface="Times New Roman" pitchFamily="18" charset="0"/>
              </a:rPr>
              <a:t>reci</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linija.split</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 </a:t>
            </a:r>
            <a:r>
              <a:rPr lang="en-GB" sz="1300" dirty="0" smtClean="0">
                <a:solidFill>
                  <a:srgbClr val="2A00FF"/>
                </a:solidFill>
                <a:latin typeface="Consolas" pitchFamily="49" charset="0"/>
                <a:cs typeface="Times New Roman" pitchFamily="18" charset="0"/>
              </a:rPr>
              <a:t>,.;!?</a:t>
            </a:r>
            <a:r>
              <a:rPr lang="sr-Latn-ME" sz="1300" dirty="0" smtClean="0">
                <a:solidFill>
                  <a:srgbClr val="2A00FF"/>
                </a:solidFill>
                <a:latin typeface="Consolas" pitchFamily="49" charset="0"/>
                <a:cs typeface="Times New Roman" pitchFamily="18" charset="0"/>
              </a:rPr>
              <a:t>-</a:t>
            </a:r>
            <a:r>
              <a:rPr lang="en-GB" sz="1300" dirty="0" smtClean="0">
                <a:solidFill>
                  <a:srgbClr val="2A00FF"/>
                </a:solidFill>
                <a:latin typeface="Consolas" pitchFamily="49" charset="0"/>
                <a:cs typeface="Times New Roman" pitchFamily="18" charset="0"/>
              </a:rPr>
              <a:t>]"</a:t>
            </a:r>
            <a:r>
              <a:rPr lang="en-GB" sz="1300" dirty="0" smtClean="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(String rec: </a:t>
            </a:r>
            <a:r>
              <a:rPr lang="en-GB" sz="1300" dirty="0" err="1">
                <a:solidFill>
                  <a:srgbClr val="000000"/>
                </a:solidFill>
                <a:latin typeface="Consolas" pitchFamily="49" charset="0"/>
                <a:cs typeface="Times New Roman" pitchFamily="18" charset="0"/>
              </a:rPr>
              <a:t>reci</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if</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rec.length</a:t>
            </a:r>
            <a:r>
              <a:rPr lang="en-GB" sz="1300" dirty="0">
                <a:solidFill>
                  <a:srgbClr val="000000"/>
                </a:solidFill>
                <a:latin typeface="Consolas" pitchFamily="49" charset="0"/>
                <a:cs typeface="Times New Roman" pitchFamily="18" charset="0"/>
              </a:rPr>
              <a:t>() &gt; 0)</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if</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mapa.</a:t>
            </a:r>
            <a:r>
              <a:rPr lang="en-GB" sz="1300" b="1" dirty="0" err="1">
                <a:solidFill>
                  <a:srgbClr val="FF0000"/>
                </a:solidFill>
                <a:latin typeface="Consolas" pitchFamily="49" charset="0"/>
                <a:cs typeface="Times New Roman" pitchFamily="18" charset="0"/>
              </a:rPr>
              <a:t>containsKey</a:t>
            </a:r>
            <a:r>
              <a:rPr lang="en-GB" sz="1300" dirty="0">
                <a:solidFill>
                  <a:srgbClr val="000000"/>
                </a:solidFill>
                <a:latin typeface="Consolas" pitchFamily="49" charset="0"/>
                <a:cs typeface="Times New Roman" pitchFamily="18" charset="0"/>
              </a:rPr>
              <a:t>(rec))</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sr-Latn-RS"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mapa.</a:t>
            </a:r>
            <a:r>
              <a:rPr lang="en-GB" sz="1300" b="1" dirty="0" err="1">
                <a:solidFill>
                  <a:srgbClr val="FF0000"/>
                </a:solidFill>
                <a:latin typeface="Consolas" pitchFamily="49" charset="0"/>
                <a:cs typeface="Times New Roman" pitchFamily="18" charset="0"/>
              </a:rPr>
              <a:t>put</a:t>
            </a:r>
            <a:r>
              <a:rPr lang="en-GB" sz="1300" dirty="0">
                <a:solidFill>
                  <a:srgbClr val="000000"/>
                </a:solidFill>
                <a:latin typeface="Consolas" pitchFamily="49" charset="0"/>
                <a:cs typeface="Times New Roman" pitchFamily="18" charset="0"/>
              </a:rPr>
              <a:t>(rec, </a:t>
            </a:r>
            <a:r>
              <a:rPr lang="en-GB" sz="1300" dirty="0" err="1">
                <a:solidFill>
                  <a:srgbClr val="000000"/>
                </a:solidFill>
                <a:latin typeface="Consolas" pitchFamily="49" charset="0"/>
                <a:cs typeface="Times New Roman" pitchFamily="18" charset="0"/>
              </a:rPr>
              <a:t>mapa.</a:t>
            </a:r>
            <a:r>
              <a:rPr lang="en-GB" sz="1300" b="1" dirty="0" err="1">
                <a:solidFill>
                  <a:srgbClr val="FF0000"/>
                </a:solidFill>
                <a:latin typeface="Consolas" pitchFamily="49" charset="0"/>
                <a:cs typeface="Times New Roman" pitchFamily="18" charset="0"/>
              </a:rPr>
              <a:t>get</a:t>
            </a:r>
            <a:r>
              <a:rPr lang="en-GB" sz="1300" dirty="0">
                <a:solidFill>
                  <a:srgbClr val="000000"/>
                </a:solidFill>
                <a:latin typeface="Consolas" pitchFamily="49" charset="0"/>
                <a:cs typeface="Times New Roman" pitchFamily="18" charset="0"/>
              </a:rPr>
              <a:t>(rec) + 1);</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else</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sr-Latn-RS"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mapa.put</a:t>
            </a:r>
            <a:r>
              <a:rPr lang="en-GB" sz="1300" dirty="0">
                <a:solidFill>
                  <a:srgbClr val="000000"/>
                </a:solidFill>
                <a:latin typeface="Consolas" pitchFamily="49" charset="0"/>
                <a:cs typeface="Times New Roman" pitchFamily="18" charset="0"/>
              </a:rPr>
              <a:t>(rec, 1);</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p:txBody>
      </p:sp>
      <p:sp>
        <p:nvSpPr>
          <p:cNvPr id="14341" name="Rectangle 1"/>
          <p:cNvSpPr>
            <a:spLocks noChangeArrowheads="1"/>
          </p:cNvSpPr>
          <p:nvPr/>
        </p:nvSpPr>
        <p:spPr bwMode="auto">
          <a:xfrm>
            <a:off x="4067944" y="1216025"/>
            <a:ext cx="5044306" cy="1492716"/>
          </a:xfrm>
          <a:prstGeom prst="rect">
            <a:avLst/>
          </a:prstGeom>
          <a:solidFill>
            <a:srgbClr val="CCFFFF"/>
          </a:solidFill>
          <a:ln w="9525">
            <a:solidFill>
              <a:srgbClr val="000000"/>
            </a:solidFill>
            <a:prstDash val="solid"/>
            <a:miter lim="800000"/>
            <a:headEnd/>
            <a:tailEnd/>
          </a:ln>
        </p:spPr>
        <p:txBody>
          <a:bodyPr wrap="square" lIns="36000" rIns="36000">
            <a:spAutoFit/>
          </a:bodyPr>
          <a:lstStyle/>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Set&lt; String &gt; </a:t>
            </a:r>
            <a:r>
              <a:rPr lang="en-GB" sz="1300" dirty="0" err="1">
                <a:solidFill>
                  <a:srgbClr val="000000"/>
                </a:solidFill>
                <a:latin typeface="Consolas" pitchFamily="49" charset="0"/>
                <a:cs typeface="Times New Roman" pitchFamily="18" charset="0"/>
              </a:rPr>
              <a:t>kljucevi</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mapa.</a:t>
            </a:r>
            <a:r>
              <a:rPr lang="en-GB" sz="1300" b="1" dirty="0" err="1">
                <a:solidFill>
                  <a:srgbClr val="FF0000"/>
                </a:solidFill>
                <a:latin typeface="Consolas" pitchFamily="49" charset="0"/>
                <a:cs typeface="Times New Roman" pitchFamily="18" charset="0"/>
              </a:rPr>
              <a:t>keySet</a:t>
            </a:r>
            <a:r>
              <a:rPr lang="en-GB" sz="1300" b="1" dirty="0">
                <a:solidFill>
                  <a:srgbClr val="FF0000"/>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err="1">
                <a:solidFill>
                  <a:srgbClr val="7F0055"/>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k = 1;</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for</a:t>
            </a:r>
            <a:r>
              <a:rPr lang="en-GB" sz="1300" dirty="0">
                <a:solidFill>
                  <a:srgbClr val="000000"/>
                </a:solidFill>
                <a:latin typeface="Consolas" pitchFamily="49" charset="0"/>
                <a:cs typeface="Times New Roman" pitchFamily="18" charset="0"/>
              </a:rPr>
              <a:t>(String rec: </a:t>
            </a:r>
            <a:r>
              <a:rPr lang="en-GB" sz="1300" dirty="0" err="1">
                <a:solidFill>
                  <a:srgbClr val="000000"/>
                </a:solidFill>
                <a:latin typeface="Consolas" pitchFamily="49" charset="0"/>
                <a:cs typeface="Times New Roman" pitchFamily="18" charset="0"/>
              </a:rPr>
              <a:t>kljucevi</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System.out.printf</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a:t>
            </a:r>
            <a:r>
              <a:rPr lang="en-GB" sz="1300" dirty="0" smtClean="0">
                <a:solidFill>
                  <a:srgbClr val="2A00FF"/>
                </a:solidFill>
                <a:latin typeface="Consolas" pitchFamily="49" charset="0"/>
                <a:cs typeface="Times New Roman" pitchFamily="18" charset="0"/>
              </a:rPr>
              <a:t>1</a:t>
            </a:r>
            <a:r>
              <a:rPr lang="sr-Latn-ME" sz="1300" dirty="0" smtClean="0">
                <a:solidFill>
                  <a:srgbClr val="2A00FF"/>
                </a:solidFill>
                <a:latin typeface="Consolas" pitchFamily="49" charset="0"/>
                <a:cs typeface="Times New Roman" pitchFamily="18" charset="0"/>
              </a:rPr>
              <a:t>3</a:t>
            </a:r>
            <a:r>
              <a:rPr lang="en-GB" sz="1300" dirty="0" smtClean="0">
                <a:solidFill>
                  <a:srgbClr val="2A00FF"/>
                </a:solidFill>
                <a:latin typeface="Consolas" pitchFamily="49" charset="0"/>
                <a:cs typeface="Times New Roman" pitchFamily="18" charset="0"/>
              </a:rPr>
              <a:t>s%3s%s</a:t>
            </a:r>
            <a:r>
              <a:rPr lang="en-GB" sz="1300" dirty="0">
                <a:solidFill>
                  <a:srgbClr val="2A00FF"/>
                </a:solidFill>
                <a:latin typeface="Consolas" pitchFamily="49" charset="0"/>
                <a:cs typeface="Times New Roman" pitchFamily="18" charset="0"/>
              </a:rPr>
              <a:t>"</a:t>
            </a:r>
            <a:r>
              <a:rPr lang="en-GB" sz="1300" dirty="0">
                <a:solidFill>
                  <a:srgbClr val="000000"/>
                </a:solidFill>
                <a:latin typeface="Consolas" pitchFamily="49" charset="0"/>
                <a:cs typeface="Times New Roman" pitchFamily="18" charset="0"/>
              </a:rPr>
              <a:t>, rec,</a:t>
            </a:r>
            <a:endParaRPr lang="sr-Latn-RS" sz="13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sr-Latn-RS"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mapa.get</a:t>
            </a:r>
            <a:r>
              <a:rPr lang="en-GB" sz="1300" dirty="0">
                <a:solidFill>
                  <a:srgbClr val="000000"/>
                </a:solidFill>
                <a:latin typeface="Consolas" pitchFamily="49" charset="0"/>
                <a:cs typeface="Times New Roman" pitchFamily="18" charset="0"/>
              </a:rPr>
              <a:t>(rec),</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(k++</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sr-Latn-RS" sz="1300" dirty="0" smtClean="0">
                <a:solidFill>
                  <a:srgbClr val="000000"/>
                </a:solidFill>
                <a:latin typeface="Consolas" pitchFamily="49" charset="0"/>
                <a:cs typeface="Times New Roman" pitchFamily="18" charset="0"/>
              </a:rPr>
              <a:t>4 </a:t>
            </a:r>
            <a:r>
              <a:rPr lang="en-GB" sz="1300" dirty="0" smtClean="0">
                <a:solidFill>
                  <a:srgbClr val="000000"/>
                </a:solidFill>
                <a:latin typeface="Consolas" pitchFamily="49" charset="0"/>
                <a:cs typeface="Times New Roman" pitchFamily="18" charset="0"/>
              </a:rPr>
              <a:t>==</a:t>
            </a:r>
            <a:r>
              <a:rPr lang="sr-Latn-ME" sz="1300" dirty="0" smtClean="0">
                <a:solidFill>
                  <a:srgbClr val="000000"/>
                </a:solidFill>
                <a:latin typeface="Consolas" pitchFamily="49" charset="0"/>
                <a:cs typeface="Times New Roman" pitchFamily="18" charset="0"/>
              </a:rPr>
              <a:t> </a:t>
            </a:r>
            <a:r>
              <a:rPr lang="en-GB" sz="1300" dirty="0" smtClean="0">
                <a:solidFill>
                  <a:srgbClr val="000000"/>
                </a:solidFill>
                <a:latin typeface="Consolas" pitchFamily="49" charset="0"/>
                <a:cs typeface="Times New Roman" pitchFamily="18" charset="0"/>
              </a:rPr>
              <a:t>0</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2A00FF"/>
                </a:solidFill>
                <a:latin typeface="Consolas" pitchFamily="49" charset="0"/>
                <a:cs typeface="Times New Roman" pitchFamily="18" charset="0"/>
              </a:rPr>
              <a:t>"\n"</a:t>
            </a:r>
            <a:r>
              <a:rPr lang="sr-Latn-RS" sz="1300" dirty="0">
                <a:solidFill>
                  <a:srgbClr val="2A00FF"/>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2A00FF"/>
                </a:solidFill>
                <a:latin typeface="Consolas" pitchFamily="49" charset="0"/>
                <a:cs typeface="Times New Roman" pitchFamily="18" charset="0"/>
              </a:rPr>
              <a:t>" |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grpSp>
        <p:nvGrpSpPr>
          <p:cNvPr id="14342" name="Group 9"/>
          <p:cNvGrpSpPr>
            <a:grpSpLocks/>
          </p:cNvGrpSpPr>
          <p:nvPr/>
        </p:nvGrpSpPr>
        <p:grpSpPr bwMode="auto">
          <a:xfrm>
            <a:off x="1116013" y="2708275"/>
            <a:ext cx="6175375" cy="4033838"/>
            <a:chOff x="6084168" y="3356992"/>
            <a:chExt cx="504056" cy="3096344"/>
          </a:xfrm>
        </p:grpSpPr>
        <p:cxnSp>
          <p:nvCxnSpPr>
            <p:cNvPr id="14343" name="Straight Connector 6"/>
            <p:cNvCxnSpPr>
              <a:cxnSpLocks noChangeShapeType="1"/>
            </p:cNvCxnSpPr>
            <p:nvPr/>
          </p:nvCxnSpPr>
          <p:spPr bwMode="auto">
            <a:xfrm>
              <a:off x="6588224" y="3356992"/>
              <a:ext cx="0" cy="3096344"/>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14344" name="Straight Arrow Connector 8"/>
            <p:cNvCxnSpPr>
              <a:cxnSpLocks noChangeShapeType="1"/>
            </p:cNvCxnSpPr>
            <p:nvPr/>
          </p:nvCxnSpPr>
          <p:spPr bwMode="auto">
            <a:xfrm flipH="1">
              <a:off x="6084168" y="6453336"/>
              <a:ext cx="504056" cy="0"/>
            </a:xfrm>
            <a:prstGeom prst="straightConnector1">
              <a:avLst/>
            </a:prstGeom>
            <a:noFill/>
            <a:ln w="19050" algn="ctr">
              <a:solidFill>
                <a:srgbClr val="FF0000"/>
              </a:solidFill>
              <a:round/>
              <a:headEnd/>
              <a:tailEnd type="arrow" w="med" len="med"/>
            </a:ln>
            <a:extLst>
              <a:ext uri="{909E8E84-426E-40DD-AFC4-6F175D3DCCD1}">
                <a14:hiddenFill xmlns:a14="http://schemas.microsoft.com/office/drawing/2010/main">
                  <a:noFill/>
                </a14:hiddenFill>
              </a:ext>
            </a:extLst>
          </p:spPr>
        </p:cxn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95288" y="476250"/>
            <a:ext cx="4176712" cy="596900"/>
          </a:xfrm>
        </p:spPr>
        <p:txBody>
          <a:bodyPr/>
          <a:lstStyle/>
          <a:p>
            <a:pPr eaLnBrk="1" hangingPunct="1"/>
            <a:r>
              <a:rPr lang="sr-Latn-RS" sz="3600" smtClean="0"/>
              <a:t>Primer sa TreeMap</a:t>
            </a:r>
            <a:endParaRPr lang="en-US" sz="3600" smtClean="0"/>
          </a:p>
        </p:txBody>
      </p:sp>
      <p:sp>
        <p:nvSpPr>
          <p:cNvPr id="1536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3915829-F2E8-42DD-8F9F-4B98D98A3EF7}" type="slidenum">
              <a:rPr lang="en-GB" smtClean="0">
                <a:latin typeface="Arial Black" pitchFamily="34" charset="0"/>
              </a:rPr>
              <a:pPr eaLnBrk="1" hangingPunct="1"/>
              <a:t>23</a:t>
            </a:fld>
            <a:endParaRPr lang="en-GB" smtClean="0">
              <a:latin typeface="Arial Black" pitchFamily="34" charset="0"/>
            </a:endParaRPr>
          </a:p>
        </p:txBody>
      </p:sp>
      <p:sp>
        <p:nvSpPr>
          <p:cNvPr id="13" name="Rectangle 12"/>
          <p:cNvSpPr>
            <a:spLocks noChangeArrowheads="1"/>
          </p:cNvSpPr>
          <p:nvPr/>
        </p:nvSpPr>
        <p:spPr bwMode="auto">
          <a:xfrm>
            <a:off x="7035435" y="4242332"/>
            <a:ext cx="614363" cy="338137"/>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pPr>
            <a:r>
              <a:rPr lang="sr-Latn-RS" sz="1600">
                <a:solidFill>
                  <a:srgbClr val="00B050"/>
                </a:solidFill>
                <a:latin typeface="+mn-lt"/>
              </a:rPr>
              <a:t>Ispis</a:t>
            </a:r>
          </a:p>
        </p:txBody>
      </p:sp>
      <p:sp>
        <p:nvSpPr>
          <p:cNvPr id="15366" name="Rectangle 1"/>
          <p:cNvSpPr>
            <a:spLocks noChangeArrowheads="1"/>
          </p:cNvSpPr>
          <p:nvPr/>
        </p:nvSpPr>
        <p:spPr bwMode="auto">
          <a:xfrm>
            <a:off x="2195736" y="4549914"/>
            <a:ext cx="5327873" cy="823302"/>
          </a:xfrm>
          <a:prstGeom prst="rect">
            <a:avLst/>
          </a:prstGeom>
          <a:solidFill>
            <a:schemeClr val="bg1"/>
          </a:solidFill>
          <a:ln w="9525">
            <a:solidFill>
              <a:srgbClr val="339933"/>
            </a:solidFill>
            <a:miter lim="800000"/>
            <a:headEnd/>
            <a:tailEnd/>
          </a:ln>
        </p:spPr>
        <p:txBody>
          <a:bodyPr wrap="square">
            <a:spAutoFit/>
          </a:bodyPr>
          <a:lstStyle/>
          <a:p>
            <a:pPr>
              <a:lnSpc>
                <a:spcPct val="95000"/>
              </a:lnSpc>
            </a:pPr>
            <a:r>
              <a:rPr lang="en-GB" sz="1000" dirty="0">
                <a:solidFill>
                  <a:srgbClr val="339933"/>
                </a:solidFill>
                <a:latin typeface="Consolas" pitchFamily="49" charset="0"/>
                <a:cs typeface="Times New Roman" pitchFamily="18" charset="0"/>
              </a:rPr>
              <a:t>a              1 | bio            4 | da             1 | </a:t>
            </a:r>
            <a:r>
              <a:rPr lang="en-GB" sz="1000" dirty="0" err="1">
                <a:solidFill>
                  <a:srgbClr val="339933"/>
                </a:solidFill>
                <a:latin typeface="Consolas" pitchFamily="49" charset="0"/>
                <a:cs typeface="Times New Roman" pitchFamily="18" charset="0"/>
              </a:rPr>
              <a:t>ga</a:t>
            </a:r>
            <a:r>
              <a:rPr lang="en-GB" sz="1000" dirty="0">
                <a:solidFill>
                  <a:srgbClr val="339933"/>
                </a:solidFill>
                <a:latin typeface="Consolas" pitchFamily="49" charset="0"/>
                <a:cs typeface="Times New Roman" pitchFamily="18" charset="0"/>
              </a:rPr>
              <a:t>             2</a:t>
            </a:r>
          </a:p>
          <a:p>
            <a:pPr>
              <a:lnSpc>
                <a:spcPct val="95000"/>
              </a:lnSpc>
            </a:pPr>
            <a:r>
              <a:rPr lang="en-GB" sz="1000" dirty="0" err="1">
                <a:solidFill>
                  <a:srgbClr val="339933"/>
                </a:solidFill>
                <a:latin typeface="Consolas" pitchFamily="49" charset="0"/>
                <a:cs typeface="Times New Roman" pitchFamily="18" charset="0"/>
              </a:rPr>
              <a:t>il</a:t>
            </a:r>
            <a:r>
              <a:rPr lang="en-GB" sz="1000" dirty="0">
                <a:solidFill>
                  <a:srgbClr val="339933"/>
                </a:solidFill>
                <a:latin typeface="Consolas" pitchFamily="49" charset="0"/>
                <a:cs typeface="Times New Roman" pitchFamily="18" charset="0"/>
              </a:rPr>
              <a:t>'            1 | je             5 | </a:t>
            </a:r>
            <a:r>
              <a:rPr lang="en-GB" sz="1000" dirty="0" err="1">
                <a:solidFill>
                  <a:srgbClr val="339933"/>
                </a:solidFill>
                <a:latin typeface="Consolas" pitchFamily="49" charset="0"/>
                <a:cs typeface="Times New Roman" pitchFamily="18" charset="0"/>
              </a:rPr>
              <a:t>jer</a:t>
            </a:r>
            <a:r>
              <a:rPr lang="en-GB" sz="1000" dirty="0">
                <a:solidFill>
                  <a:srgbClr val="339933"/>
                </a:solidFill>
                <a:latin typeface="Consolas" pitchFamily="49" charset="0"/>
                <a:cs typeface="Times New Roman" pitchFamily="18" charset="0"/>
              </a:rPr>
              <a:t>            2 | </a:t>
            </a:r>
            <a:r>
              <a:rPr lang="en-GB" sz="1000" dirty="0" err="1">
                <a:solidFill>
                  <a:srgbClr val="339933"/>
                </a:solidFill>
                <a:latin typeface="Consolas" pitchFamily="49" charset="0"/>
                <a:cs typeface="Times New Roman" pitchFamily="18" charset="0"/>
              </a:rPr>
              <a:t>kad</a:t>
            </a:r>
            <a:r>
              <a:rPr lang="en-GB" sz="1000" dirty="0">
                <a:solidFill>
                  <a:srgbClr val="339933"/>
                </a:solidFill>
                <a:latin typeface="Consolas" pitchFamily="49" charset="0"/>
                <a:cs typeface="Times New Roman" pitchFamily="18" charset="0"/>
              </a:rPr>
              <a:t>            2</a:t>
            </a:r>
          </a:p>
          <a:p>
            <a:pPr>
              <a:lnSpc>
                <a:spcPct val="95000"/>
              </a:lnSpc>
            </a:pPr>
            <a:r>
              <a:rPr lang="en-GB" sz="1000" dirty="0">
                <a:solidFill>
                  <a:srgbClr val="339933"/>
                </a:solidFill>
                <a:latin typeface="Consolas" pitchFamily="49" charset="0"/>
                <a:cs typeface="Times New Roman" pitchFamily="18" charset="0"/>
              </a:rPr>
              <a:t>l'             1 | </a:t>
            </a:r>
            <a:r>
              <a:rPr lang="en-GB" sz="1000" dirty="0" err="1">
                <a:solidFill>
                  <a:srgbClr val="339933"/>
                </a:solidFill>
                <a:latin typeface="Consolas" pitchFamily="49" charset="0"/>
                <a:cs typeface="Times New Roman" pitchFamily="18" charset="0"/>
              </a:rPr>
              <a:t>mačka</a:t>
            </a:r>
            <a:r>
              <a:rPr lang="en-GB" sz="1000" dirty="0">
                <a:solidFill>
                  <a:srgbClr val="339933"/>
                </a:solidFill>
                <a:latin typeface="Consolas" pitchFamily="49" charset="0"/>
                <a:cs typeface="Times New Roman" pitchFamily="18" charset="0"/>
              </a:rPr>
              <a:t>          2 | </a:t>
            </a:r>
            <a:r>
              <a:rPr lang="en-GB" sz="1000" dirty="0" err="1">
                <a:solidFill>
                  <a:srgbClr val="339933"/>
                </a:solidFill>
                <a:latin typeface="Consolas" pitchFamily="49" charset="0"/>
                <a:cs typeface="Times New Roman" pitchFamily="18" charset="0"/>
              </a:rPr>
              <a:t>miša</a:t>
            </a:r>
            <a:r>
              <a:rPr lang="en-GB" sz="1000" dirty="0">
                <a:solidFill>
                  <a:srgbClr val="339933"/>
                </a:solidFill>
                <a:latin typeface="Consolas" pitchFamily="49" charset="0"/>
                <a:cs typeface="Times New Roman" pitchFamily="18" charset="0"/>
              </a:rPr>
              <a:t>           2 | </a:t>
            </a:r>
            <a:r>
              <a:rPr lang="en-GB" sz="1000" dirty="0" err="1">
                <a:solidFill>
                  <a:srgbClr val="339933"/>
                </a:solidFill>
                <a:latin typeface="Consolas" pitchFamily="49" charset="0"/>
                <a:cs typeface="Times New Roman" pitchFamily="18" charset="0"/>
              </a:rPr>
              <a:t>mrak</a:t>
            </a:r>
            <a:r>
              <a:rPr lang="en-GB" sz="1000" dirty="0">
                <a:solidFill>
                  <a:srgbClr val="339933"/>
                </a:solidFill>
                <a:latin typeface="Consolas" pitchFamily="49" charset="0"/>
                <a:cs typeface="Times New Roman" pitchFamily="18" charset="0"/>
              </a:rPr>
              <a:t>           4</a:t>
            </a:r>
          </a:p>
          <a:p>
            <a:pPr>
              <a:lnSpc>
                <a:spcPct val="95000"/>
              </a:lnSpc>
            </a:pPr>
            <a:r>
              <a:rPr lang="en-GB" sz="1000" dirty="0" err="1">
                <a:solidFill>
                  <a:srgbClr val="339933"/>
                </a:solidFill>
                <a:latin typeface="Consolas" pitchFamily="49" charset="0"/>
                <a:cs typeface="Times New Roman" pitchFamily="18" charset="0"/>
              </a:rPr>
              <a:t>ni</a:t>
            </a:r>
            <a:r>
              <a:rPr lang="en-GB" sz="1000" dirty="0">
                <a:solidFill>
                  <a:srgbClr val="339933"/>
                </a:solidFill>
                <a:latin typeface="Consolas" pitchFamily="49" charset="0"/>
                <a:cs typeface="Times New Roman" pitchFamily="18" charset="0"/>
              </a:rPr>
              <a:t>             1 | </a:t>
            </a:r>
            <a:r>
              <a:rPr lang="en-GB" sz="1000" dirty="0" err="1">
                <a:solidFill>
                  <a:srgbClr val="339933"/>
                </a:solidFill>
                <a:latin typeface="Consolas" pitchFamily="49" charset="0"/>
                <a:cs typeface="Times New Roman" pitchFamily="18" charset="0"/>
              </a:rPr>
              <a:t>nije</a:t>
            </a:r>
            <a:r>
              <a:rPr lang="en-GB" sz="1000" dirty="0">
                <a:solidFill>
                  <a:srgbClr val="339933"/>
                </a:solidFill>
                <a:latin typeface="Consolas" pitchFamily="49" charset="0"/>
                <a:cs typeface="Times New Roman" pitchFamily="18" charset="0"/>
              </a:rPr>
              <a:t>           2 | </a:t>
            </a:r>
            <a:r>
              <a:rPr lang="en-GB" sz="1000" dirty="0" err="1">
                <a:solidFill>
                  <a:srgbClr val="339933"/>
                </a:solidFill>
                <a:latin typeface="Consolas" pitchFamily="49" charset="0"/>
                <a:cs typeface="Times New Roman" pitchFamily="18" charset="0"/>
              </a:rPr>
              <a:t>ona</a:t>
            </a:r>
            <a:r>
              <a:rPr lang="en-GB" sz="1000" dirty="0">
                <a:solidFill>
                  <a:srgbClr val="339933"/>
                </a:solidFill>
                <a:latin typeface="Consolas" pitchFamily="49" charset="0"/>
                <a:cs typeface="Times New Roman" pitchFamily="18" charset="0"/>
              </a:rPr>
              <a:t>            1 | </a:t>
            </a:r>
            <a:r>
              <a:rPr lang="en-GB" sz="1000" dirty="0" err="1">
                <a:solidFill>
                  <a:srgbClr val="339933"/>
                </a:solidFill>
                <a:latin typeface="Consolas" pitchFamily="49" charset="0"/>
                <a:cs typeface="Times New Roman" pitchFamily="18" charset="0"/>
              </a:rPr>
              <a:t>pojurila</a:t>
            </a:r>
            <a:r>
              <a:rPr lang="en-GB" sz="1000" dirty="0">
                <a:solidFill>
                  <a:srgbClr val="339933"/>
                </a:solidFill>
                <a:latin typeface="Consolas" pitchFamily="49" charset="0"/>
                <a:cs typeface="Times New Roman" pitchFamily="18" charset="0"/>
              </a:rPr>
              <a:t>       2</a:t>
            </a:r>
          </a:p>
          <a:p>
            <a:pPr>
              <a:lnSpc>
                <a:spcPct val="95000"/>
              </a:lnSpc>
            </a:pPr>
            <a:r>
              <a:rPr lang="en-GB" sz="1000" dirty="0" err="1">
                <a:solidFill>
                  <a:srgbClr val="339933"/>
                </a:solidFill>
                <a:latin typeface="Consolas" pitchFamily="49" charset="0"/>
                <a:cs typeface="Times New Roman" pitchFamily="18" charset="0"/>
              </a:rPr>
              <a:t>progutala</a:t>
            </a:r>
            <a:r>
              <a:rPr lang="en-GB" sz="1000" dirty="0">
                <a:solidFill>
                  <a:srgbClr val="339933"/>
                </a:solidFill>
                <a:latin typeface="Consolas" pitchFamily="49" charset="0"/>
                <a:cs typeface="Times New Roman" pitchFamily="18" charset="0"/>
              </a:rPr>
              <a:t>      2 | to             1 | </a:t>
            </a:r>
            <a:r>
              <a:rPr lang="en-GB" sz="1000" dirty="0" err="1">
                <a:solidFill>
                  <a:srgbClr val="339933"/>
                </a:solidFill>
                <a:latin typeface="Consolas" pitchFamily="49" charset="0"/>
                <a:cs typeface="Times New Roman" pitchFamily="18" charset="0"/>
              </a:rPr>
              <a:t>znala</a:t>
            </a:r>
            <a:r>
              <a:rPr lang="en-GB" sz="1000" dirty="0">
                <a:solidFill>
                  <a:srgbClr val="339933"/>
                </a:solidFill>
                <a:latin typeface="Consolas" pitchFamily="49" charset="0"/>
                <a:cs typeface="Times New Roman" pitchFamily="18" charset="0"/>
              </a:rPr>
              <a:t>          1 | </a:t>
            </a:r>
            <a:r>
              <a:rPr lang="en-GB" sz="1000" dirty="0" err="1">
                <a:solidFill>
                  <a:srgbClr val="339933"/>
                </a:solidFill>
                <a:latin typeface="Consolas" pitchFamily="49" charset="0"/>
                <a:cs typeface="Times New Roman" pitchFamily="18" charset="0"/>
              </a:rPr>
              <a:t>čak</a:t>
            </a:r>
            <a:r>
              <a:rPr lang="en-GB" sz="1000" dirty="0">
                <a:solidFill>
                  <a:srgbClr val="339933"/>
                </a:solidFill>
                <a:latin typeface="Consolas" pitchFamily="49" charset="0"/>
                <a:cs typeface="Times New Roman" pitchFamily="18" charset="0"/>
              </a:rPr>
              <a:t>            6</a:t>
            </a:r>
          </a:p>
        </p:txBody>
      </p:sp>
      <p:sp>
        <p:nvSpPr>
          <p:cNvPr id="15" name="Rectangle 14"/>
          <p:cNvSpPr>
            <a:spLocks noChangeArrowheads="1"/>
          </p:cNvSpPr>
          <p:nvPr/>
        </p:nvSpPr>
        <p:spPr bwMode="auto">
          <a:xfrm>
            <a:off x="5818621" y="1299130"/>
            <a:ext cx="614363" cy="338138"/>
          </a:xfrm>
          <a:prstGeom prst="rect">
            <a:avLst/>
          </a:prstGeom>
          <a:noFill/>
          <a:ln w="9525">
            <a:noFill/>
            <a:miter lim="800000"/>
            <a:headEnd/>
            <a:tailEnd/>
          </a:ln>
          <a:effectLst/>
        </p:spPr>
        <p:txBody>
          <a:bodyPr anchor="ctr">
            <a:spAutoFit/>
          </a:bodyPr>
          <a:lstStyle/>
          <a:p>
            <a:pP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00B050"/>
                </a:solidFill>
                <a:latin typeface="+mn-lt"/>
              </a:rPr>
              <a:t>Fajl</a:t>
            </a: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3491880" y="1637268"/>
            <a:ext cx="2736304" cy="2655828"/>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16387" name="Rectangle 3" descr="Rectangle: Click to edit Master text styles&#10;Second level&#10;Third level&#10;Fourth level&#10;Fifth level"/>
          <p:cNvSpPr txBox="1">
            <a:spLocks noChangeArrowheads="1"/>
          </p:cNvSpPr>
          <p:nvPr/>
        </p:nvSpPr>
        <p:spPr bwMode="auto">
          <a:xfrm>
            <a:off x="107950" y="1270273"/>
            <a:ext cx="8856663"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800100" indent="-34290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dirty="0"/>
              <a:t>Metoda </a:t>
            </a:r>
            <a:r>
              <a:rPr lang="sr-Latn-RS" sz="2000" b="1" dirty="0">
                <a:solidFill>
                  <a:srgbClr val="FF0000"/>
                </a:solidFill>
                <a:latin typeface="Consolas" pitchFamily="49" charset="0"/>
                <a:cs typeface="Times New Roman" pitchFamily="18" charset="0"/>
              </a:rPr>
              <a:t>readAllLines</a:t>
            </a:r>
            <a:r>
              <a:rPr lang="sr-Latn-RS" sz="2000" dirty="0"/>
              <a:t> (klasa </a:t>
            </a:r>
            <a:r>
              <a:rPr lang="sr-Latn-RS" sz="2000" b="1" dirty="0">
                <a:solidFill>
                  <a:srgbClr val="FF0000"/>
                </a:solidFill>
                <a:latin typeface="Consolas" pitchFamily="49" charset="0"/>
                <a:cs typeface="Times New Roman" pitchFamily="18" charset="0"/>
              </a:rPr>
              <a:t>Files</a:t>
            </a:r>
            <a:r>
              <a:rPr lang="sr-Latn-RS" sz="2000" dirty="0"/>
              <a:t> iz paketa </a:t>
            </a:r>
            <a:r>
              <a:rPr lang="sr-Latn-RS" sz="2000" dirty="0">
                <a:solidFill>
                  <a:srgbClr val="000000"/>
                </a:solidFill>
                <a:latin typeface="Consolas" pitchFamily="49" charset="0"/>
                <a:cs typeface="Times New Roman" pitchFamily="18" charset="0"/>
              </a:rPr>
              <a:t>java.nio.file.Files</a:t>
            </a:r>
            <a:r>
              <a:rPr lang="sr-Latn-RS" sz="2000" dirty="0"/>
              <a:t>) čita sve linije fajla i vraća listu stringova, pri čemu jedna linija predstavlja jedan string.</a:t>
            </a:r>
          </a:p>
          <a:p>
            <a:pPr eaLnBrk="1" hangingPunct="1">
              <a:spcBef>
                <a:spcPts val="600"/>
              </a:spcBef>
              <a:spcAft>
                <a:spcPts val="600"/>
              </a:spcAft>
              <a:buClr>
                <a:schemeClr val="tx1"/>
              </a:buClr>
              <a:buSzPct val="75000"/>
              <a:buFont typeface="Wingdings" pitchFamily="2" charset="2"/>
              <a:buChar char="n"/>
            </a:pPr>
            <a:r>
              <a:rPr lang="sr-Latn-RS" sz="2000" dirty="0"/>
              <a:t>Metoda </a:t>
            </a:r>
            <a:r>
              <a:rPr lang="sr-Latn-RS" sz="2000" dirty="0">
                <a:solidFill>
                  <a:srgbClr val="000000"/>
                </a:solidFill>
                <a:latin typeface="Consolas" pitchFamily="49" charset="0"/>
                <a:cs typeface="Times New Roman" pitchFamily="18" charset="0"/>
              </a:rPr>
              <a:t>readAllLines</a:t>
            </a:r>
            <a:r>
              <a:rPr lang="sr-Latn-RS" sz="2000" dirty="0"/>
              <a:t> zatvara fajl nakon čitanja linija. U suprotnom, metoda baca </a:t>
            </a:r>
            <a:r>
              <a:rPr lang="sr-Latn-RS" sz="2000" dirty="0">
                <a:solidFill>
                  <a:srgbClr val="000000"/>
                </a:solidFill>
                <a:latin typeface="Consolas" pitchFamily="49" charset="0"/>
                <a:cs typeface="Times New Roman" pitchFamily="18" charset="0"/>
              </a:rPr>
              <a:t>IOException</a:t>
            </a:r>
            <a:r>
              <a:rPr lang="sr-Latn-RS" sz="2000" dirty="0"/>
              <a:t>.</a:t>
            </a:r>
          </a:p>
          <a:p>
            <a:pPr eaLnBrk="1" hangingPunct="1">
              <a:spcBef>
                <a:spcPts val="600"/>
              </a:spcBef>
              <a:spcAft>
                <a:spcPts val="0"/>
              </a:spcAft>
              <a:buClr>
                <a:schemeClr val="tx1"/>
              </a:buClr>
              <a:buSzPct val="75000"/>
              <a:buFont typeface="Wingdings" pitchFamily="2" charset="2"/>
              <a:buChar char="n"/>
            </a:pPr>
            <a:r>
              <a:rPr lang="sr-Latn-RS" sz="2000" dirty="0"/>
              <a:t>Argumenti metode </a:t>
            </a:r>
            <a:r>
              <a:rPr lang="sr-Latn-RS" sz="2000" dirty="0">
                <a:solidFill>
                  <a:srgbClr val="000000"/>
                </a:solidFill>
                <a:latin typeface="Consolas" pitchFamily="49" charset="0"/>
                <a:cs typeface="Times New Roman" pitchFamily="18" charset="0"/>
              </a:rPr>
              <a:t>readAllLines</a:t>
            </a:r>
            <a:r>
              <a:rPr lang="sr-Latn-RS" sz="2000" dirty="0"/>
              <a:t> su:</a:t>
            </a:r>
          </a:p>
          <a:p>
            <a:pPr lvl="1" eaLnBrk="1" hangingPunct="1">
              <a:spcBef>
                <a:spcPts val="600"/>
              </a:spcBef>
              <a:spcAft>
                <a:spcPts val="300"/>
              </a:spcAft>
              <a:buClr>
                <a:schemeClr val="tx1"/>
              </a:buClr>
              <a:buSzPct val="75000"/>
              <a:buFont typeface="Wingdings" pitchFamily="2" charset="2"/>
              <a:buChar char="Ø"/>
            </a:pPr>
            <a:r>
              <a:rPr lang="sr-Latn-RS" dirty="0"/>
              <a:t>putanja do fajla, koja uključuje i ime fajla (objekat klase </a:t>
            </a:r>
            <a:r>
              <a:rPr lang="sr-Latn-RS" b="1" dirty="0">
                <a:solidFill>
                  <a:srgbClr val="FF0000"/>
                </a:solidFill>
                <a:latin typeface="Consolas" pitchFamily="49" charset="0"/>
                <a:cs typeface="Times New Roman" pitchFamily="18" charset="0"/>
              </a:rPr>
              <a:t>Path</a:t>
            </a:r>
            <a:r>
              <a:rPr lang="sr-Latn-RS" dirty="0"/>
              <a:t> iz paketa </a:t>
            </a:r>
            <a:r>
              <a:rPr lang="sr-Latn-RS" dirty="0">
                <a:solidFill>
                  <a:srgbClr val="000000"/>
                </a:solidFill>
                <a:latin typeface="Consolas" pitchFamily="49" charset="0"/>
                <a:cs typeface="Times New Roman" pitchFamily="18" charset="0"/>
              </a:rPr>
              <a:t>ava.nio.file.Path</a:t>
            </a:r>
            <a:r>
              <a:rPr lang="sr-Latn-RS" dirty="0"/>
              <a:t>), i </a:t>
            </a:r>
          </a:p>
          <a:p>
            <a:pPr lvl="1" eaLnBrk="1" hangingPunct="1">
              <a:spcAft>
                <a:spcPts val="600"/>
              </a:spcAft>
              <a:buClr>
                <a:schemeClr val="tx1"/>
              </a:buClr>
              <a:buSzPct val="75000"/>
              <a:buFont typeface="Wingdings" pitchFamily="2" charset="2"/>
              <a:buChar char="Ø"/>
            </a:pPr>
            <a:r>
              <a:rPr lang="sr-Latn-RS" dirty="0"/>
              <a:t>skup karaktera na osnovu kojeg se kodiraju karakteri nakon čitanja (klasa </a:t>
            </a:r>
            <a:r>
              <a:rPr lang="sr-Latn-RS" b="1" dirty="0">
                <a:solidFill>
                  <a:srgbClr val="FF0000"/>
                </a:solidFill>
                <a:latin typeface="Consolas" pitchFamily="49" charset="0"/>
                <a:cs typeface="Times New Roman" pitchFamily="18" charset="0"/>
              </a:rPr>
              <a:t>StandardCharsets</a:t>
            </a:r>
            <a:r>
              <a:rPr lang="sr-Latn-RS" dirty="0"/>
              <a:t> iz </a:t>
            </a:r>
            <a:r>
              <a:rPr lang="sr-Latn-RS" sz="2000" dirty="0">
                <a:solidFill>
                  <a:srgbClr val="000000"/>
                </a:solidFill>
                <a:latin typeface="Consolas" pitchFamily="49" charset="0"/>
                <a:cs typeface="Times New Roman" pitchFamily="18" charset="0"/>
              </a:rPr>
              <a:t>java.nio.charset.StandardCharsets</a:t>
            </a:r>
            <a:r>
              <a:rPr lang="sr-Latn-RS" dirty="0"/>
              <a:t>).</a:t>
            </a:r>
          </a:p>
          <a:p>
            <a:pPr eaLnBrk="1" hangingPunct="1">
              <a:spcBef>
                <a:spcPts val="600"/>
              </a:spcBef>
              <a:spcAft>
                <a:spcPts val="600"/>
              </a:spcAft>
              <a:buClr>
                <a:schemeClr val="tx1"/>
              </a:buClr>
              <a:buSzPct val="75000"/>
              <a:buFont typeface="Wingdings" pitchFamily="2" charset="2"/>
              <a:buChar char="n"/>
            </a:pPr>
            <a:r>
              <a:rPr lang="sr-Latn-RS" sz="2000" dirty="0"/>
              <a:t>Pošto metoda </a:t>
            </a:r>
            <a:r>
              <a:rPr lang="sr-Latn-RS" sz="2000" dirty="0">
                <a:solidFill>
                  <a:srgbClr val="000000"/>
                </a:solidFill>
                <a:latin typeface="Consolas" pitchFamily="49" charset="0"/>
                <a:cs typeface="Times New Roman" pitchFamily="18" charset="0"/>
              </a:rPr>
              <a:t>readAllLines</a:t>
            </a:r>
            <a:r>
              <a:rPr lang="sr-Latn-RS" sz="2000" dirty="0"/>
              <a:t> baca </a:t>
            </a:r>
            <a:r>
              <a:rPr lang="sr-Latn-RS" sz="2000" dirty="0">
                <a:solidFill>
                  <a:srgbClr val="000000"/>
                </a:solidFill>
                <a:latin typeface="Consolas" pitchFamily="49" charset="0"/>
                <a:cs typeface="Times New Roman" pitchFamily="18" charset="0"/>
              </a:rPr>
              <a:t>IOExcetion</a:t>
            </a:r>
            <a:r>
              <a:rPr lang="sr-Latn-RS" sz="2000" dirty="0"/>
              <a:t>, koji je provereni izuzetak,  moramo obraditi taj izuzetak (</a:t>
            </a:r>
            <a:r>
              <a:rPr lang="sr-Latn-RS" sz="2000" dirty="0">
                <a:solidFill>
                  <a:srgbClr val="000000"/>
                </a:solidFill>
                <a:latin typeface="Consolas" pitchFamily="49" charset="0"/>
                <a:cs typeface="Times New Roman" pitchFamily="18" charset="0"/>
              </a:rPr>
              <a:t>try</a:t>
            </a:r>
            <a:r>
              <a:rPr lang="sr-Latn-RS" sz="2000" dirty="0"/>
              <a:t> naredba) u metodi </a:t>
            </a:r>
            <a:r>
              <a:rPr lang="sr-Latn-RS" sz="2000" dirty="0">
                <a:solidFill>
                  <a:srgbClr val="000000"/>
                </a:solidFill>
                <a:latin typeface="Consolas" pitchFamily="49" charset="0"/>
                <a:cs typeface="Times New Roman" pitchFamily="18" charset="0"/>
              </a:rPr>
              <a:t>main</a:t>
            </a:r>
            <a:r>
              <a:rPr lang="sr-Latn-RS" sz="2000" dirty="0"/>
              <a:t> ili deklarisati metodu </a:t>
            </a:r>
            <a:r>
              <a:rPr lang="sr-Latn-RS" sz="2000" dirty="0">
                <a:solidFill>
                  <a:srgbClr val="000000"/>
                </a:solidFill>
                <a:latin typeface="Consolas" pitchFamily="49" charset="0"/>
                <a:cs typeface="Times New Roman" pitchFamily="18" charset="0"/>
              </a:rPr>
              <a:t>main</a:t>
            </a:r>
            <a:r>
              <a:rPr lang="sr-Latn-RS" sz="2000" dirty="0"/>
              <a:t> tako da baca izuzetak.</a:t>
            </a:r>
          </a:p>
          <a:p>
            <a:pPr eaLnBrk="1" hangingPunct="1">
              <a:spcBef>
                <a:spcPts val="600"/>
              </a:spcBef>
              <a:spcAft>
                <a:spcPts val="600"/>
              </a:spcAft>
              <a:buClr>
                <a:schemeClr val="tx1"/>
              </a:buClr>
              <a:buSzPct val="75000"/>
              <a:buFont typeface="Wingdings" pitchFamily="2" charset="2"/>
              <a:buChar char="n"/>
            </a:pPr>
            <a:r>
              <a:rPr lang="sr-Latn-RS" sz="2000" dirty="0"/>
              <a:t>Metoda </a:t>
            </a:r>
            <a:r>
              <a:rPr lang="en-GB" sz="2000" b="1" dirty="0">
                <a:solidFill>
                  <a:srgbClr val="FF0000"/>
                </a:solidFill>
                <a:latin typeface="Consolas" pitchFamily="49" charset="0"/>
                <a:cs typeface="Times New Roman" pitchFamily="18" charset="0"/>
              </a:rPr>
              <a:t>exit(1)</a:t>
            </a:r>
            <a:r>
              <a:rPr lang="sr-Latn-RS" sz="2000" dirty="0"/>
              <a:t> prekida trenutno izvršavanje JVM-a. Celobrojni argument je status </a:t>
            </a:r>
            <a:r>
              <a:rPr lang="sr-Latn-RS" sz="2000" dirty="0" smtClean="0"/>
              <a:t>kôd</a:t>
            </a:r>
            <a:r>
              <a:rPr lang="sr-Latn-RS" sz="2000" dirty="0"/>
              <a:t>, čija nenulta vrednost označava neregularan prekid.</a:t>
            </a:r>
            <a:endParaRPr lang="en-US" sz="2000" dirty="0"/>
          </a:p>
        </p:txBody>
      </p:sp>
      <p:sp>
        <p:nvSpPr>
          <p:cNvPr id="16388"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FB7CFF6-FBDE-4E99-BE7C-FB2FD76FB5DE}" type="slidenum">
              <a:rPr lang="en-GB" smtClean="0">
                <a:latin typeface="Arial Black" pitchFamily="34" charset="0"/>
              </a:rPr>
              <a:pPr eaLnBrk="1" hangingPunct="1"/>
              <a:t>24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25603" name="Rectangle 3" descr="Rectangle: Click to edit Master text styles&#10;Second level&#10;Third level&#10;Fourth level&#10;Fifth level"/>
          <p:cNvSpPr txBox="1">
            <a:spLocks noChangeArrowheads="1"/>
          </p:cNvSpPr>
          <p:nvPr/>
        </p:nvSpPr>
        <p:spPr bwMode="auto">
          <a:xfrm>
            <a:off x="107950" y="1125538"/>
            <a:ext cx="8856663" cy="539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smtClean="0"/>
              <a:t>Metoda koja vrši upis linija u fajl je </a:t>
            </a:r>
            <a:r>
              <a:rPr lang="sr-Latn-RS" sz="2000" b="1" smtClean="0">
                <a:solidFill>
                  <a:srgbClr val="FF0000"/>
                </a:solidFill>
                <a:latin typeface="Consolas" pitchFamily="49" charset="0"/>
                <a:cs typeface="Times New Roman" pitchFamily="18" charset="0"/>
              </a:rPr>
              <a:t>write</a:t>
            </a:r>
            <a:r>
              <a:rPr lang="sr-Latn-RS" sz="2000" smtClean="0"/>
              <a:t> (klasa </a:t>
            </a:r>
            <a:r>
              <a:rPr lang="sr-Latn-RS" sz="2000" b="1" smtClean="0">
                <a:solidFill>
                  <a:srgbClr val="FF0000"/>
                </a:solidFill>
                <a:latin typeface="Consolas" pitchFamily="49" charset="0"/>
                <a:cs typeface="Times New Roman" pitchFamily="18" charset="0"/>
              </a:rPr>
              <a:t>Files</a:t>
            </a:r>
            <a:r>
              <a:rPr lang="sr-Latn-RS" sz="2000" smtClean="0"/>
              <a:t> iz paketa </a:t>
            </a:r>
            <a:r>
              <a:rPr lang="sr-Latn-RS" sz="2000" smtClean="0">
                <a:solidFill>
                  <a:srgbClr val="000000"/>
                </a:solidFill>
                <a:latin typeface="Consolas" pitchFamily="49" charset="0"/>
                <a:cs typeface="Times New Roman" pitchFamily="18" charset="0"/>
              </a:rPr>
              <a:t>java.nio.file.Files</a:t>
            </a:r>
            <a:r>
              <a:rPr lang="sr-Latn-RS" sz="2000" smtClean="0"/>
              <a:t>) i ona se koristi na sledeći način:</a:t>
            </a:r>
          </a:p>
          <a:p>
            <a:pPr marL="265113" indent="0" eaLnBrk="1" hangingPunct="1">
              <a:spcAft>
                <a:spcPts val="600"/>
              </a:spcAft>
              <a:buClr>
                <a:schemeClr val="tx1"/>
              </a:buClr>
              <a:buSzPct val="75000"/>
              <a:defRPr/>
            </a:pPr>
            <a:r>
              <a:rPr lang="en-GB" sz="2000" smtClean="0">
                <a:solidFill>
                  <a:srgbClr val="000000"/>
                </a:solidFill>
                <a:latin typeface="Consolas" pitchFamily="49" charset="0"/>
                <a:cs typeface="Times New Roman" pitchFamily="18" charset="0"/>
              </a:rPr>
              <a:t>Files.write(putanja, lista</a:t>
            </a:r>
            <a:r>
              <a:rPr lang="sr-Latn-RS" sz="2000" smtClean="0">
                <a:solidFill>
                  <a:srgbClr val="000000"/>
                </a:solidFill>
                <a:latin typeface="Consolas" pitchFamily="49" charset="0"/>
                <a:cs typeface="Times New Roman" pitchFamily="18" charset="0"/>
              </a:rPr>
              <a:t>Linija</a:t>
            </a:r>
            <a:r>
              <a:rPr lang="en-GB" sz="2000" smtClean="0">
                <a:solidFill>
                  <a:srgbClr val="000000"/>
                </a:solidFill>
                <a:latin typeface="Consolas" pitchFamily="49" charset="0"/>
                <a:cs typeface="Times New Roman" pitchFamily="18" charset="0"/>
              </a:rPr>
              <a:t>, StandardCharsets.UTF_8);</a:t>
            </a:r>
            <a:endParaRPr lang="sr-Latn-RS" sz="2000" smtClean="0">
              <a:solidFill>
                <a:srgbClr val="000000"/>
              </a:solidFill>
              <a:latin typeface="Consolas" pitchFamily="49" charset="0"/>
              <a:cs typeface="Times New Roman" pitchFamily="18" charset="0"/>
            </a:endParaRPr>
          </a:p>
          <a:p>
            <a:pPr eaLnBrk="1" hangingPunct="1">
              <a:spcBef>
                <a:spcPts val="600"/>
              </a:spcBef>
              <a:spcAft>
                <a:spcPts val="600"/>
              </a:spcAft>
              <a:buClr>
                <a:schemeClr val="tx1"/>
              </a:buClr>
              <a:buSzPct val="75000"/>
              <a:buFont typeface="Wingdings" pitchFamily="2" charset="2"/>
              <a:buChar char="n"/>
              <a:defRPr/>
            </a:pPr>
            <a:r>
              <a:rPr lang="sr-Latn-RS" sz="2000" smtClean="0"/>
              <a:t>Lista linija se navodi kao drugi argument.</a:t>
            </a:r>
          </a:p>
          <a:p>
            <a:pPr eaLnBrk="1" hangingPunct="1">
              <a:spcBef>
                <a:spcPts val="600"/>
              </a:spcBef>
              <a:spcAft>
                <a:spcPts val="600"/>
              </a:spcAft>
              <a:buClr>
                <a:schemeClr val="tx1"/>
              </a:buClr>
              <a:buSzPct val="75000"/>
              <a:buFont typeface="Wingdings" pitchFamily="2" charset="2"/>
              <a:buChar char="n"/>
              <a:defRPr/>
            </a:pPr>
            <a:r>
              <a:rPr lang="sr-Latn-RS" sz="2000" smtClean="0"/>
              <a:t>Naredba</a:t>
            </a:r>
          </a:p>
          <a:p>
            <a:pPr marL="265113" indent="0" eaLnBrk="1" hangingPunct="1">
              <a:spcBef>
                <a:spcPts val="600"/>
              </a:spcBef>
              <a:spcAft>
                <a:spcPts val="600"/>
              </a:spcAft>
              <a:buClr>
                <a:schemeClr val="tx1"/>
              </a:buClr>
              <a:buSzPct val="75000"/>
              <a:tabLst>
                <a:tab pos="265113" algn="l"/>
              </a:tabLst>
              <a:defRPr/>
            </a:pPr>
            <a:r>
              <a:rPr lang="en-GB" smtClean="0">
                <a:solidFill>
                  <a:srgbClr val="000000"/>
                </a:solidFill>
                <a:latin typeface="Consolas"/>
                <a:ea typeface="Times New Roman"/>
                <a:cs typeface="Times New Roman"/>
              </a:rPr>
              <a:t>Map&lt; String, Integer &gt; mapa = </a:t>
            </a:r>
            <a:r>
              <a:rPr lang="en-GB">
                <a:solidFill>
                  <a:srgbClr val="000000"/>
                </a:solidFill>
                <a:latin typeface="Consolas"/>
                <a:ea typeface="Times New Roman"/>
                <a:cs typeface="Times New Roman"/>
              </a:rPr>
              <a:t>new</a:t>
            </a:r>
            <a:r>
              <a:rPr lang="en-GB" smtClean="0">
                <a:solidFill>
                  <a:srgbClr val="000000"/>
                </a:solidFill>
                <a:latin typeface="Consolas"/>
                <a:ea typeface="Times New Roman"/>
                <a:cs typeface="Times New Roman"/>
              </a:rPr>
              <a:t> TreeMap&lt; String, Integer &gt;();</a:t>
            </a:r>
            <a:endParaRPr lang="sr-Latn-RS" smtClean="0">
              <a:solidFill>
                <a:srgbClr val="000000"/>
              </a:solidFill>
              <a:latin typeface="Consolas"/>
              <a:ea typeface="Times New Roman"/>
              <a:cs typeface="Times New Roman"/>
            </a:endParaRPr>
          </a:p>
          <a:p>
            <a:pPr marL="265113" indent="0" eaLnBrk="1" hangingPunct="1">
              <a:spcBef>
                <a:spcPts val="600"/>
              </a:spcBef>
              <a:spcAft>
                <a:spcPts val="600"/>
              </a:spcAft>
              <a:buClr>
                <a:schemeClr val="tx1"/>
              </a:buClr>
              <a:buSzPct val="75000"/>
              <a:defRPr/>
            </a:pPr>
            <a:r>
              <a:rPr lang="sr-Latn-RS" sz="2000" smtClean="0"/>
              <a:t>kreira novu praznu </a:t>
            </a:r>
            <a:r>
              <a:rPr lang="sr-Latn-RS" sz="2000" smtClean="0">
                <a:solidFill>
                  <a:srgbClr val="000000"/>
                </a:solidFill>
                <a:latin typeface="Consolas" pitchFamily="49" charset="0"/>
                <a:cs typeface="Times New Roman" pitchFamily="18" charset="0"/>
              </a:rPr>
              <a:t>TreeMap</a:t>
            </a:r>
            <a:r>
              <a:rPr lang="sr-Latn-RS" sz="2000" smtClean="0"/>
              <a:t>-u, pri čemu će se prilikom ubacivanja elemenata koristiti prirodan redosled (npr. rastući za brojeve).</a:t>
            </a:r>
            <a:endParaRPr lang="en-US" sz="2000" smtClean="0"/>
          </a:p>
          <a:p>
            <a:pPr eaLnBrk="1" hangingPunct="1">
              <a:spcBef>
                <a:spcPts val="600"/>
              </a:spcBef>
              <a:spcAft>
                <a:spcPts val="600"/>
              </a:spcAft>
              <a:buClr>
                <a:schemeClr val="tx1"/>
              </a:buClr>
              <a:buSzPct val="75000"/>
              <a:buFont typeface="Wingdings" pitchFamily="2" charset="2"/>
              <a:buChar char="n"/>
              <a:defRPr/>
            </a:pPr>
            <a:r>
              <a:rPr lang="en-US" sz="2000" smtClean="0"/>
              <a:t>Spolja</a:t>
            </a:r>
            <a:r>
              <a:rPr lang="sr-Latn-RS" sz="2000" smtClean="0"/>
              <a:t>šnja </a:t>
            </a:r>
            <a:r>
              <a:rPr lang="sr-Latn-RS" sz="2000">
                <a:solidFill>
                  <a:srgbClr val="000000"/>
                </a:solidFill>
                <a:latin typeface="Consolas" pitchFamily="49" charset="0"/>
                <a:cs typeface="Times New Roman" pitchFamily="18" charset="0"/>
              </a:rPr>
              <a:t>for</a:t>
            </a:r>
            <a:r>
              <a:rPr lang="sr-Latn-RS" sz="2000" smtClean="0"/>
              <a:t> petlja prolazi kroz sve stringove liste </a:t>
            </a:r>
            <a:r>
              <a:rPr lang="en-GB" sz="2000" smtClean="0">
                <a:solidFill>
                  <a:srgbClr val="000000"/>
                </a:solidFill>
                <a:latin typeface="Consolas" pitchFamily="49" charset="0"/>
                <a:cs typeface="Times New Roman" pitchFamily="18" charset="0"/>
              </a:rPr>
              <a:t>listaLinija</a:t>
            </a:r>
            <a:r>
              <a:rPr lang="sr-Latn-RS" sz="2000" smtClean="0"/>
              <a:t>, pri čemu jedan string predstavlja jedan red fajla. Nakon prebacivanja svih slova u mala, vršimo „razbijanje“ stringa </a:t>
            </a:r>
            <a:r>
              <a:rPr lang="sr-Latn-RS" sz="2000">
                <a:solidFill>
                  <a:srgbClr val="000000"/>
                </a:solidFill>
                <a:latin typeface="Consolas" pitchFamily="49" charset="0"/>
                <a:cs typeface="Times New Roman" pitchFamily="18" charset="0"/>
              </a:rPr>
              <a:t>linija</a:t>
            </a:r>
            <a:r>
              <a:rPr lang="sr-Latn-RS" sz="2000" smtClean="0"/>
              <a:t> na podstringove naredbom</a:t>
            </a:r>
          </a:p>
          <a:p>
            <a:pPr marL="265113" indent="0" eaLnBrk="1" hangingPunct="1">
              <a:spcBef>
                <a:spcPts val="600"/>
              </a:spcBef>
              <a:spcAft>
                <a:spcPts val="600"/>
              </a:spcAft>
              <a:buClr>
                <a:schemeClr val="tx1"/>
              </a:buClr>
              <a:buSzPct val="75000"/>
              <a:defRPr/>
            </a:pPr>
            <a:r>
              <a:rPr lang="en-GB" sz="2000">
                <a:solidFill>
                  <a:srgbClr val="000000"/>
                </a:solidFill>
                <a:latin typeface="Consolas" pitchFamily="49" charset="0"/>
                <a:cs typeface="Times New Roman" pitchFamily="18" charset="0"/>
              </a:rPr>
              <a:t>String reci[] = linija.split("[ ,.;!?]");</a:t>
            </a:r>
            <a:endParaRPr lang="sr-Latn-RS" sz="2000"/>
          </a:p>
          <a:p>
            <a:pPr marL="265113" indent="0" eaLnBrk="1" hangingPunct="1">
              <a:spcBef>
                <a:spcPts val="600"/>
              </a:spcBef>
              <a:spcAft>
                <a:spcPts val="600"/>
              </a:spcAft>
              <a:buClr>
                <a:schemeClr val="tx1"/>
              </a:buClr>
              <a:buSzPct val="75000"/>
              <a:defRPr/>
            </a:pPr>
            <a:r>
              <a:rPr lang="sr-Latn-RS" sz="2000" smtClean="0"/>
              <a:t>gde su u zagradi dati karakteri delimiteri. Ako želimo da imamo više delimitera, navodimo ih u uglastoj zagradi </a:t>
            </a:r>
            <a:r>
              <a:rPr lang="en-GB" sz="2000" smtClean="0">
                <a:solidFill>
                  <a:srgbClr val="000000"/>
                </a:solidFill>
                <a:latin typeface="Consolas" pitchFamily="49" charset="0"/>
                <a:cs typeface="Times New Roman" pitchFamily="18" charset="0"/>
              </a:rPr>
              <a:t>[]</a:t>
            </a:r>
            <a:r>
              <a:rPr lang="sr-Latn-RS" sz="2000" smtClean="0"/>
              <a:t>.</a:t>
            </a:r>
            <a:endParaRPr lang="en-US" sz="2000" smtClean="0"/>
          </a:p>
        </p:txBody>
      </p:sp>
      <p:sp>
        <p:nvSpPr>
          <p:cNvPr id="1741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9AC035E-A7F1-4037-B6D4-BF0C5DF41746}" type="slidenum">
              <a:rPr lang="en-GB" smtClean="0">
                <a:latin typeface="Arial Black" pitchFamily="34" charset="0"/>
              </a:rPr>
              <a:pPr eaLnBrk="1" hangingPunct="1"/>
              <a:t>25</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18435" name="Rectangle 3" descr="Rectangle: Click to edit Master text styles&#10;Second level&#10;Third level&#10;Fourth level&#10;Fifth level"/>
          <p:cNvSpPr txBox="1">
            <a:spLocks noChangeArrowheads="1"/>
          </p:cNvSpPr>
          <p:nvPr/>
        </p:nvSpPr>
        <p:spPr bwMode="auto">
          <a:xfrm>
            <a:off x="107950" y="1341438"/>
            <a:ext cx="8856663" cy="3743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pPr>
            <a:r>
              <a:rPr lang="sr-Latn-RS" sz="2000" dirty="0"/>
              <a:t>Metoda </a:t>
            </a:r>
            <a:r>
              <a:rPr lang="en-GB" sz="2000" b="1" dirty="0" err="1">
                <a:solidFill>
                  <a:srgbClr val="FF0000"/>
                </a:solidFill>
                <a:latin typeface="Consolas" pitchFamily="49" charset="0"/>
                <a:cs typeface="Times New Roman" pitchFamily="18" charset="0"/>
              </a:rPr>
              <a:t>containsKey</a:t>
            </a:r>
            <a:r>
              <a:rPr lang="sr-Latn-RS" sz="2000" dirty="0"/>
              <a:t> vraća </a:t>
            </a:r>
            <a:r>
              <a:rPr lang="sr-Latn-RS" sz="2000" dirty="0">
                <a:solidFill>
                  <a:srgbClr val="000000"/>
                </a:solidFill>
                <a:latin typeface="Consolas" pitchFamily="49" charset="0"/>
                <a:cs typeface="Times New Roman" pitchFamily="18" charset="0"/>
              </a:rPr>
              <a:t>true</a:t>
            </a:r>
            <a:r>
              <a:rPr lang="sr-Latn-RS" sz="2000" dirty="0"/>
              <a:t> ako tekuća reč (ključ) postoji u mapi.</a:t>
            </a:r>
          </a:p>
          <a:p>
            <a:pPr eaLnBrk="1" hangingPunct="1">
              <a:spcBef>
                <a:spcPts val="600"/>
              </a:spcBef>
              <a:spcAft>
                <a:spcPts val="600"/>
              </a:spcAft>
              <a:buClr>
                <a:schemeClr val="tx1"/>
              </a:buClr>
              <a:buSzPct val="75000"/>
              <a:buFont typeface="Wingdings" pitchFamily="2" charset="2"/>
              <a:buChar char="n"/>
            </a:pPr>
            <a:r>
              <a:rPr lang="sr-Latn-RS" sz="2000" dirty="0"/>
              <a:t>Metoda </a:t>
            </a:r>
            <a:r>
              <a:rPr lang="sr-Latn-RS" sz="2000" b="1" dirty="0">
                <a:solidFill>
                  <a:srgbClr val="FF0000"/>
                </a:solidFill>
                <a:latin typeface="Consolas" pitchFamily="49" charset="0"/>
                <a:cs typeface="Times New Roman" pitchFamily="18" charset="0"/>
              </a:rPr>
              <a:t>put</a:t>
            </a:r>
            <a:r>
              <a:rPr lang="sr-Latn-RS" sz="2000" dirty="0"/>
              <a:t> dodeljuje vrednost datom specifiranom ključu. Ukoliko dati ključ već ima vrednost, metoda </a:t>
            </a:r>
            <a:r>
              <a:rPr lang="sr-Latn-RS" sz="2000" dirty="0">
                <a:solidFill>
                  <a:srgbClr val="000000"/>
                </a:solidFill>
                <a:latin typeface="Consolas" pitchFamily="49" charset="0"/>
                <a:cs typeface="Times New Roman" pitchFamily="18" charset="0"/>
              </a:rPr>
              <a:t>put</a:t>
            </a:r>
            <a:r>
              <a:rPr lang="sr-Latn-RS" sz="2000" dirty="0"/>
              <a:t> menja staru vrednost novom.</a:t>
            </a:r>
          </a:p>
          <a:p>
            <a:pPr eaLnBrk="1" hangingPunct="1">
              <a:spcBef>
                <a:spcPts val="600"/>
              </a:spcBef>
              <a:spcAft>
                <a:spcPts val="600"/>
              </a:spcAft>
              <a:buClr>
                <a:schemeClr val="tx1"/>
              </a:buClr>
              <a:buSzPct val="75000"/>
              <a:buFont typeface="Wingdings" pitchFamily="2" charset="2"/>
              <a:buChar char="n"/>
            </a:pPr>
            <a:r>
              <a:rPr lang="sr-Latn-RS" sz="2000" dirty="0"/>
              <a:t>Metoda </a:t>
            </a:r>
            <a:r>
              <a:rPr lang="sr-Latn-RS" sz="2000" b="1" dirty="0">
                <a:solidFill>
                  <a:srgbClr val="FF0000"/>
                </a:solidFill>
                <a:latin typeface="Consolas" pitchFamily="49" charset="0"/>
                <a:cs typeface="Times New Roman" pitchFamily="18" charset="0"/>
              </a:rPr>
              <a:t>get</a:t>
            </a:r>
            <a:r>
              <a:rPr lang="sr-Latn-RS" sz="2000" dirty="0"/>
              <a:t> vraća vrednost koja odgovara ključu, parametru metode, ili vrednost</a:t>
            </a:r>
            <a:r>
              <a:rPr lang="en-GB" sz="2000" dirty="0"/>
              <a:t> </a:t>
            </a:r>
            <a:r>
              <a:rPr lang="en-GB" sz="2000" dirty="0">
                <a:solidFill>
                  <a:srgbClr val="000000"/>
                </a:solidFill>
                <a:latin typeface="Consolas" pitchFamily="49" charset="0"/>
                <a:cs typeface="Times New Roman" pitchFamily="18" charset="0"/>
              </a:rPr>
              <a:t>null</a:t>
            </a:r>
            <a:r>
              <a:rPr lang="en-GB" sz="2000" dirty="0"/>
              <a:t> </a:t>
            </a:r>
            <a:r>
              <a:rPr lang="sr-Latn-RS" sz="2000" dirty="0"/>
              <a:t>ako ključ ne postoji u mapi</a:t>
            </a:r>
            <a:r>
              <a:rPr lang="en-GB" sz="2000" dirty="0"/>
              <a:t>.</a:t>
            </a:r>
            <a:endParaRPr lang="en-US" sz="2000" dirty="0"/>
          </a:p>
          <a:p>
            <a:pPr eaLnBrk="1" hangingPunct="1">
              <a:spcBef>
                <a:spcPts val="600"/>
              </a:spcBef>
              <a:spcAft>
                <a:spcPts val="600"/>
              </a:spcAft>
              <a:buClr>
                <a:schemeClr val="tx1"/>
              </a:buClr>
              <a:buSzPct val="75000"/>
              <a:buFont typeface="Wingdings" pitchFamily="2" charset="2"/>
              <a:buChar char="n"/>
            </a:pPr>
            <a:r>
              <a:rPr lang="en-US" sz="2000" dirty="0" err="1"/>
              <a:t>Metoda</a:t>
            </a:r>
            <a:r>
              <a:rPr lang="en-US" sz="2000" dirty="0"/>
              <a:t> </a:t>
            </a:r>
            <a:r>
              <a:rPr lang="en-US" sz="2000" b="1" dirty="0" err="1">
                <a:solidFill>
                  <a:srgbClr val="FF0000"/>
                </a:solidFill>
                <a:latin typeface="Consolas" pitchFamily="49" charset="0"/>
                <a:cs typeface="Times New Roman" pitchFamily="18" charset="0"/>
              </a:rPr>
              <a:t>keySet</a:t>
            </a:r>
            <a:r>
              <a:rPr lang="en-US" sz="2000" dirty="0"/>
              <a:t> </a:t>
            </a:r>
            <a:r>
              <a:rPr lang="en-GB" sz="2000" dirty="0" err="1"/>
              <a:t>vr</a:t>
            </a:r>
            <a:r>
              <a:rPr lang="sr-Latn-RS" sz="2000" dirty="0"/>
              <a:t>aća</a:t>
            </a:r>
            <a:r>
              <a:rPr lang="en-GB" sz="2000" dirty="0"/>
              <a:t> </a:t>
            </a:r>
            <a:r>
              <a:rPr lang="en-GB" sz="2000" dirty="0">
                <a:solidFill>
                  <a:srgbClr val="000000"/>
                </a:solidFill>
                <a:latin typeface="Consolas" pitchFamily="49" charset="0"/>
                <a:cs typeface="Times New Roman" pitchFamily="18" charset="0"/>
              </a:rPr>
              <a:t>Set</a:t>
            </a:r>
            <a:r>
              <a:rPr lang="en-GB" sz="2000" dirty="0"/>
              <a:t> </a:t>
            </a:r>
            <a:r>
              <a:rPr lang="sr-Latn-RS" sz="2000" dirty="0"/>
              <a:t>izgled ključeva sadržanih u mapi. Dobijena </a:t>
            </a:r>
            <a:r>
              <a:rPr lang="sr-Latn-RS" sz="2000" dirty="0">
                <a:solidFill>
                  <a:srgbClr val="000000"/>
                </a:solidFill>
                <a:latin typeface="Consolas" pitchFamily="49" charset="0"/>
                <a:cs typeface="Times New Roman" pitchFamily="18" charset="0"/>
              </a:rPr>
              <a:t>Set</a:t>
            </a:r>
            <a:r>
              <a:rPr lang="sr-Latn-RS" sz="2000" dirty="0"/>
              <a:t> kolekcija je podržana mapom, tako da se promene na mapi odražavaju na kolekciju i obrnuto</a:t>
            </a:r>
            <a:r>
              <a:rPr lang="sr-Latn-RS" sz="2000" dirty="0" smtClean="0"/>
              <a:t>.</a:t>
            </a:r>
          </a:p>
          <a:p>
            <a:pPr eaLnBrk="1" hangingPunct="1">
              <a:spcBef>
                <a:spcPts val="600"/>
              </a:spcBef>
              <a:spcAft>
                <a:spcPts val="600"/>
              </a:spcAft>
              <a:buClr>
                <a:schemeClr val="tx1"/>
              </a:buClr>
              <a:buSzPct val="75000"/>
              <a:buFont typeface="Wingdings" pitchFamily="2" charset="2"/>
              <a:buChar char="n"/>
            </a:pPr>
            <a:r>
              <a:rPr lang="sr-Latn-RS" sz="2000" dirty="0" smtClean="0"/>
              <a:t>Objašnjenje ovih i drugih metoda interfejsa </a:t>
            </a:r>
            <a:r>
              <a:rPr lang="sr-Latn-RS" sz="2000" dirty="0" smtClean="0">
                <a:latin typeface="Consolas" panose="020B0609020204030204" pitchFamily="49" charset="0"/>
              </a:rPr>
              <a:t>Map</a:t>
            </a:r>
            <a:r>
              <a:rPr lang="sr-Latn-RS" sz="2000" dirty="0" smtClean="0"/>
              <a:t> je dato na 18. slajdu.</a:t>
            </a:r>
            <a:endParaRPr lang="en-US" sz="2000" dirty="0"/>
          </a:p>
        </p:txBody>
      </p:sp>
      <p:sp>
        <p:nvSpPr>
          <p:cNvPr id="18436"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D59CD2C-6571-465C-9273-8A2CE6A6EE29}" type="slidenum">
              <a:rPr lang="en-GB" smtClean="0">
                <a:latin typeface="Arial Black" pitchFamily="34" charset="0"/>
              </a:rPr>
              <a:pPr eaLnBrk="1" hangingPunct="1"/>
              <a:t>26</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528638"/>
            <a:ext cx="4321175" cy="596900"/>
          </a:xfrm>
        </p:spPr>
        <p:txBody>
          <a:bodyPr/>
          <a:lstStyle/>
          <a:p>
            <a:pPr eaLnBrk="1" hangingPunct="1"/>
            <a:r>
              <a:rPr lang="sr-Latn-RS" sz="3600" smtClean="0"/>
              <a:t>Prolazak kroz mapu</a:t>
            </a:r>
            <a:endParaRPr lang="en-US" sz="3600" smtClean="0"/>
          </a:p>
        </p:txBody>
      </p:sp>
      <p:sp>
        <p:nvSpPr>
          <p:cNvPr id="25603" name="Rectangle 3" descr="Rectangle: Click to edit Master text styles&#10;Second level&#10;Third level&#10;Fourth level&#10;Fifth level"/>
          <p:cNvSpPr txBox="1">
            <a:spLocks noChangeArrowheads="1"/>
          </p:cNvSpPr>
          <p:nvPr/>
        </p:nvSpPr>
        <p:spPr bwMode="auto">
          <a:xfrm>
            <a:off x="179388" y="1341438"/>
            <a:ext cx="8640762"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rIns="72000"/>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600"/>
              </a:spcBef>
              <a:spcAft>
                <a:spcPts val="600"/>
              </a:spcAft>
              <a:buClr>
                <a:schemeClr val="tx1"/>
              </a:buClr>
              <a:buSzPct val="75000"/>
              <a:buFont typeface="Wingdings" pitchFamily="2" charset="2"/>
              <a:buChar char="n"/>
              <a:defRPr/>
            </a:pPr>
            <a:r>
              <a:rPr lang="sr-Latn-RS" sz="2000" dirty="0" smtClean="0"/>
              <a:t>Alternativni način prolaska kroz mapu je pomoću </a:t>
            </a:r>
            <a:r>
              <a:rPr lang="sr-Latn-RS" sz="2000" b="1" dirty="0">
                <a:solidFill>
                  <a:srgbClr val="FF0000"/>
                </a:solidFill>
                <a:latin typeface="Consolas" pitchFamily="49" charset="0"/>
                <a:cs typeface="Times New Roman" pitchFamily="18" charset="0"/>
              </a:rPr>
              <a:t>Map.Entry</a:t>
            </a:r>
            <a:r>
              <a:rPr lang="sr-Latn-RS" sz="2000" dirty="0" smtClean="0"/>
              <a:t> interfejsa.</a:t>
            </a:r>
          </a:p>
          <a:p>
            <a:pPr eaLnBrk="1" hangingPunct="1">
              <a:spcBef>
                <a:spcPts val="600"/>
              </a:spcBef>
              <a:spcAft>
                <a:spcPts val="1200"/>
              </a:spcAft>
              <a:buClr>
                <a:schemeClr val="tx1"/>
              </a:buClr>
              <a:buSzPct val="75000"/>
              <a:buFont typeface="Wingdings" pitchFamily="2" charset="2"/>
              <a:buChar char="n"/>
              <a:defRPr/>
            </a:pPr>
            <a:r>
              <a:rPr lang="sr-Latn-RS" sz="2000" dirty="0" smtClean="0"/>
              <a:t>Štampanje svih elemenata mape se moglo odraditi na sledeći način: </a:t>
            </a:r>
          </a:p>
          <a:p>
            <a:pPr marL="265113" indent="0" eaLnBrk="1" hangingPunct="1">
              <a:spcBef>
                <a:spcPts val="0"/>
              </a:spcBef>
              <a:spcAft>
                <a:spcPts val="300"/>
              </a:spcAft>
              <a:buClr>
                <a:schemeClr val="tx1"/>
              </a:buClr>
              <a:buSzPct val="75000"/>
              <a:defRPr/>
            </a:pPr>
            <a:r>
              <a:rPr lang="en-GB" sz="1700" dirty="0">
                <a:solidFill>
                  <a:srgbClr val="000000"/>
                </a:solidFill>
                <a:latin typeface="Consolas" pitchFamily="49" charset="0"/>
                <a:cs typeface="Times New Roman" pitchFamily="18" charset="0"/>
              </a:rPr>
              <a:t>Set&lt;</a:t>
            </a:r>
            <a:r>
              <a:rPr lang="en-GB" sz="1700" b="1" dirty="0" err="1">
                <a:solidFill>
                  <a:srgbClr val="FF0000"/>
                </a:solidFill>
                <a:latin typeface="Consolas" pitchFamily="49" charset="0"/>
                <a:cs typeface="Times New Roman" pitchFamily="18" charset="0"/>
              </a:rPr>
              <a:t>Map.Entry</a:t>
            </a:r>
            <a:r>
              <a:rPr lang="en-GB" sz="1700" b="1" dirty="0">
                <a:solidFill>
                  <a:srgbClr val="FF0000"/>
                </a:solidFill>
                <a:latin typeface="Consolas" pitchFamily="49" charset="0"/>
                <a:cs typeface="Times New Roman" pitchFamily="18" charset="0"/>
              </a:rPr>
              <a:t>&lt;String, Integer&gt;</a:t>
            </a:r>
            <a:r>
              <a:rPr lang="en-GB" sz="1700" dirty="0">
                <a:solidFill>
                  <a:srgbClr val="000000"/>
                </a:solidFill>
                <a:latin typeface="Consolas" pitchFamily="49" charset="0"/>
                <a:cs typeface="Times New Roman" pitchFamily="18" charset="0"/>
              </a:rPr>
              <a:t>&gt; set = </a:t>
            </a:r>
            <a:r>
              <a:rPr lang="en-GB" sz="1700" dirty="0" err="1">
                <a:solidFill>
                  <a:srgbClr val="000000"/>
                </a:solidFill>
                <a:latin typeface="Consolas" pitchFamily="49" charset="0"/>
                <a:cs typeface="Times New Roman" pitchFamily="18" charset="0"/>
              </a:rPr>
              <a:t>mapa.</a:t>
            </a:r>
            <a:r>
              <a:rPr lang="en-GB" sz="1700" b="1" dirty="0" err="1">
                <a:solidFill>
                  <a:srgbClr val="FF0000"/>
                </a:solidFill>
                <a:latin typeface="Consolas" pitchFamily="49" charset="0"/>
                <a:cs typeface="Times New Roman" pitchFamily="18" charset="0"/>
              </a:rPr>
              <a:t>entrySet</a:t>
            </a:r>
            <a:r>
              <a:rPr lang="en-GB" sz="1700" dirty="0">
                <a:solidFill>
                  <a:srgbClr val="000000"/>
                </a:solidFill>
                <a:latin typeface="Consolas" pitchFamily="49" charset="0"/>
                <a:cs typeface="Times New Roman" pitchFamily="18" charset="0"/>
              </a:rPr>
              <a:t>();</a:t>
            </a:r>
          </a:p>
          <a:p>
            <a:pPr marL="265113" indent="0" eaLnBrk="1" hangingPunct="1">
              <a:spcBef>
                <a:spcPts val="0"/>
              </a:spcBef>
              <a:spcAft>
                <a:spcPts val="300"/>
              </a:spcAft>
              <a:buClr>
                <a:schemeClr val="tx1"/>
              </a:buClr>
              <a:buSzPct val="75000"/>
              <a:defRPr/>
            </a:pPr>
            <a:r>
              <a:rPr lang="en-GB" sz="1700" dirty="0" err="1" smtClean="0">
                <a:solidFill>
                  <a:srgbClr val="000000"/>
                </a:solidFill>
                <a:latin typeface="Consolas" pitchFamily="49" charset="0"/>
                <a:cs typeface="Times New Roman" pitchFamily="18" charset="0"/>
              </a:rPr>
              <a:t>int</a:t>
            </a:r>
            <a:r>
              <a:rPr lang="en-GB" sz="1700" dirty="0" smtClean="0">
                <a:solidFill>
                  <a:srgbClr val="000000"/>
                </a:solidFill>
                <a:latin typeface="Consolas" pitchFamily="49" charset="0"/>
                <a:cs typeface="Times New Roman" pitchFamily="18" charset="0"/>
              </a:rPr>
              <a:t> </a:t>
            </a:r>
            <a:r>
              <a:rPr lang="en-GB" sz="1700" dirty="0">
                <a:solidFill>
                  <a:srgbClr val="000000"/>
                </a:solidFill>
                <a:latin typeface="Consolas" pitchFamily="49" charset="0"/>
                <a:cs typeface="Times New Roman" pitchFamily="18" charset="0"/>
              </a:rPr>
              <a:t>k = </a:t>
            </a:r>
            <a:r>
              <a:rPr lang="en-GB" sz="1700" dirty="0" smtClean="0">
                <a:solidFill>
                  <a:srgbClr val="000000"/>
                </a:solidFill>
                <a:latin typeface="Consolas" pitchFamily="49" charset="0"/>
                <a:cs typeface="Times New Roman" pitchFamily="18" charset="0"/>
              </a:rPr>
              <a:t>1;</a:t>
            </a:r>
            <a:endParaRPr lang="sr-Latn-RS" sz="1700" dirty="0" smtClean="0">
              <a:solidFill>
                <a:srgbClr val="000000"/>
              </a:solidFill>
              <a:latin typeface="Consolas" pitchFamily="49" charset="0"/>
              <a:cs typeface="Times New Roman" pitchFamily="18" charset="0"/>
            </a:endParaRPr>
          </a:p>
          <a:p>
            <a:pPr marL="265113" indent="0" eaLnBrk="1" hangingPunct="1">
              <a:spcBef>
                <a:spcPts val="0"/>
              </a:spcBef>
              <a:spcAft>
                <a:spcPts val="300"/>
              </a:spcAft>
              <a:buClr>
                <a:schemeClr val="tx1"/>
              </a:buClr>
              <a:buSzPct val="75000"/>
              <a:defRPr/>
            </a:pPr>
            <a:r>
              <a:rPr lang="en-GB" sz="1700" dirty="0" smtClean="0">
                <a:solidFill>
                  <a:srgbClr val="000000"/>
                </a:solidFill>
                <a:latin typeface="Consolas" pitchFamily="49" charset="0"/>
                <a:cs typeface="Times New Roman" pitchFamily="18" charset="0"/>
              </a:rPr>
              <a:t>for(</a:t>
            </a:r>
            <a:r>
              <a:rPr lang="en-GB" sz="1700" dirty="0" err="1" smtClean="0">
                <a:solidFill>
                  <a:srgbClr val="000000"/>
                </a:solidFill>
                <a:latin typeface="Consolas" pitchFamily="49" charset="0"/>
                <a:cs typeface="Times New Roman" pitchFamily="18" charset="0"/>
              </a:rPr>
              <a:t>Map.Entry</a:t>
            </a:r>
            <a:r>
              <a:rPr lang="en-GB" sz="1700" dirty="0" smtClean="0">
                <a:solidFill>
                  <a:srgbClr val="000000"/>
                </a:solidFill>
                <a:latin typeface="Consolas" pitchFamily="49" charset="0"/>
                <a:cs typeface="Times New Roman" pitchFamily="18" charset="0"/>
              </a:rPr>
              <a:t>&lt;String</a:t>
            </a:r>
            <a:r>
              <a:rPr lang="en-GB" sz="1700" dirty="0">
                <a:solidFill>
                  <a:srgbClr val="000000"/>
                </a:solidFill>
                <a:latin typeface="Consolas" pitchFamily="49" charset="0"/>
                <a:cs typeface="Times New Roman" pitchFamily="18" charset="0"/>
              </a:rPr>
              <a:t>, Integer&gt; element: set)</a:t>
            </a:r>
          </a:p>
          <a:p>
            <a:pPr marL="265113" indent="0" eaLnBrk="1" hangingPunct="1">
              <a:spcBef>
                <a:spcPts val="0"/>
              </a:spcBef>
              <a:spcAft>
                <a:spcPts val="0"/>
              </a:spcAft>
              <a:buClr>
                <a:schemeClr val="tx1"/>
              </a:buClr>
              <a:buSzPct val="75000"/>
              <a:defRPr/>
            </a:pPr>
            <a:r>
              <a:rPr lang="en-GB" sz="1700" dirty="0" err="1" smtClean="0">
                <a:solidFill>
                  <a:srgbClr val="000000"/>
                </a:solidFill>
                <a:latin typeface="Consolas" pitchFamily="49" charset="0"/>
                <a:cs typeface="Times New Roman" pitchFamily="18" charset="0"/>
              </a:rPr>
              <a:t>System.out.printf</a:t>
            </a:r>
            <a:r>
              <a:rPr lang="en-GB" sz="1700" dirty="0">
                <a:solidFill>
                  <a:srgbClr val="000000"/>
                </a:solidFill>
                <a:latin typeface="Consolas" pitchFamily="49" charset="0"/>
                <a:cs typeface="Times New Roman" pitchFamily="18" charset="0"/>
              </a:rPr>
              <a:t>("%-12s%3d%s", </a:t>
            </a:r>
            <a:r>
              <a:rPr lang="en-GB" sz="1700" dirty="0" err="1">
                <a:solidFill>
                  <a:srgbClr val="000000"/>
                </a:solidFill>
                <a:latin typeface="Consolas" pitchFamily="49" charset="0"/>
                <a:cs typeface="Times New Roman" pitchFamily="18" charset="0"/>
              </a:rPr>
              <a:t>element.</a:t>
            </a:r>
            <a:r>
              <a:rPr lang="en-GB" sz="1700" b="1" dirty="0" err="1">
                <a:solidFill>
                  <a:srgbClr val="FF0000"/>
                </a:solidFill>
                <a:latin typeface="Consolas" pitchFamily="49" charset="0"/>
                <a:cs typeface="Times New Roman" pitchFamily="18" charset="0"/>
              </a:rPr>
              <a:t>getKey</a:t>
            </a:r>
            <a:r>
              <a:rPr lang="en-GB" sz="1700" dirty="0" smtClean="0">
                <a:solidFill>
                  <a:srgbClr val="000000"/>
                </a:solidFill>
                <a:latin typeface="Consolas" pitchFamily="49" charset="0"/>
                <a:cs typeface="Times New Roman" pitchFamily="18" charset="0"/>
              </a:rPr>
              <a:t>(),</a:t>
            </a:r>
            <a:endParaRPr lang="sr-Latn-RS" sz="1700" dirty="0" smtClean="0">
              <a:solidFill>
                <a:srgbClr val="000000"/>
              </a:solidFill>
              <a:latin typeface="Consolas" pitchFamily="49" charset="0"/>
              <a:cs typeface="Times New Roman" pitchFamily="18" charset="0"/>
            </a:endParaRPr>
          </a:p>
          <a:p>
            <a:pPr marL="265113" indent="0" eaLnBrk="1" hangingPunct="1">
              <a:spcBef>
                <a:spcPts val="0"/>
              </a:spcBef>
              <a:spcAft>
                <a:spcPts val="0"/>
              </a:spcAft>
              <a:buClr>
                <a:schemeClr val="tx1"/>
              </a:buClr>
              <a:buSzPct val="75000"/>
              <a:defRPr/>
            </a:pPr>
            <a:r>
              <a:rPr lang="sr-Latn-RS" sz="1700" dirty="0" smtClean="0">
                <a:solidFill>
                  <a:srgbClr val="000000"/>
                </a:solidFill>
                <a:latin typeface="Consolas" pitchFamily="49" charset="0"/>
                <a:cs typeface="Times New Roman" pitchFamily="18" charset="0"/>
              </a:rPr>
              <a:t>		    </a:t>
            </a:r>
            <a:r>
              <a:rPr lang="en-GB" sz="1700" dirty="0" err="1" smtClean="0">
                <a:solidFill>
                  <a:srgbClr val="000000"/>
                </a:solidFill>
                <a:latin typeface="Consolas" pitchFamily="49" charset="0"/>
                <a:cs typeface="Times New Roman" pitchFamily="18" charset="0"/>
              </a:rPr>
              <a:t>element.</a:t>
            </a:r>
            <a:r>
              <a:rPr lang="en-GB" sz="1700" b="1" dirty="0" err="1">
                <a:solidFill>
                  <a:srgbClr val="FF0000"/>
                </a:solidFill>
                <a:latin typeface="Consolas" pitchFamily="49" charset="0"/>
                <a:cs typeface="Times New Roman" pitchFamily="18" charset="0"/>
              </a:rPr>
              <a:t>getValue</a:t>
            </a:r>
            <a:r>
              <a:rPr lang="en-GB" sz="1700" dirty="0" smtClean="0">
                <a:solidFill>
                  <a:srgbClr val="000000"/>
                </a:solidFill>
                <a:latin typeface="Consolas" pitchFamily="49" charset="0"/>
                <a:cs typeface="Times New Roman" pitchFamily="18" charset="0"/>
              </a:rPr>
              <a:t>(),</a:t>
            </a:r>
            <a:r>
              <a:rPr lang="sr-Latn-RS" sz="1700" dirty="0" smtClean="0">
                <a:solidFill>
                  <a:srgbClr val="000000"/>
                </a:solidFill>
                <a:latin typeface="Consolas" pitchFamily="49" charset="0"/>
                <a:cs typeface="Times New Roman" pitchFamily="18" charset="0"/>
              </a:rPr>
              <a:t> </a:t>
            </a:r>
            <a:r>
              <a:rPr lang="en-GB" sz="1700" dirty="0" smtClean="0">
                <a:solidFill>
                  <a:srgbClr val="000000"/>
                </a:solidFill>
                <a:latin typeface="Consolas" pitchFamily="49" charset="0"/>
                <a:cs typeface="Times New Roman" pitchFamily="18" charset="0"/>
              </a:rPr>
              <a:t>(</a:t>
            </a:r>
            <a:r>
              <a:rPr lang="en-GB" sz="1700" dirty="0">
                <a:solidFill>
                  <a:srgbClr val="000000"/>
                </a:solidFill>
                <a:latin typeface="Consolas" pitchFamily="49" charset="0"/>
                <a:cs typeface="Times New Roman" pitchFamily="18" charset="0"/>
              </a:rPr>
              <a:t>k++ % </a:t>
            </a:r>
            <a:r>
              <a:rPr lang="sr-Latn-RS" sz="1700" dirty="0" smtClean="0">
                <a:solidFill>
                  <a:srgbClr val="000000"/>
                </a:solidFill>
                <a:latin typeface="Consolas" pitchFamily="49" charset="0"/>
                <a:cs typeface="Times New Roman" pitchFamily="18" charset="0"/>
              </a:rPr>
              <a:t>5</a:t>
            </a:r>
            <a:r>
              <a:rPr lang="en-GB" sz="1700" dirty="0" smtClean="0">
                <a:solidFill>
                  <a:srgbClr val="000000"/>
                </a:solidFill>
                <a:latin typeface="Consolas" pitchFamily="49" charset="0"/>
                <a:cs typeface="Times New Roman" pitchFamily="18" charset="0"/>
              </a:rPr>
              <a:t> </a:t>
            </a:r>
            <a:r>
              <a:rPr lang="en-GB" sz="1700" dirty="0">
                <a:solidFill>
                  <a:srgbClr val="000000"/>
                </a:solidFill>
                <a:latin typeface="Consolas" pitchFamily="49" charset="0"/>
                <a:cs typeface="Times New Roman" pitchFamily="18" charset="0"/>
              </a:rPr>
              <a:t>== 0) ? "\n" : " | </a:t>
            </a:r>
            <a:r>
              <a:rPr lang="en-GB" sz="1700" dirty="0" smtClean="0">
                <a:solidFill>
                  <a:srgbClr val="000000"/>
                </a:solidFill>
                <a:latin typeface="Consolas" pitchFamily="49" charset="0"/>
                <a:cs typeface="Times New Roman" pitchFamily="18" charset="0"/>
              </a:rPr>
              <a:t>");</a:t>
            </a:r>
            <a:endParaRPr lang="sr-Latn-RS" sz="2000" dirty="0" smtClean="0"/>
          </a:p>
          <a:p>
            <a:pPr eaLnBrk="1" hangingPunct="1">
              <a:spcBef>
                <a:spcPts val="1800"/>
              </a:spcBef>
              <a:spcAft>
                <a:spcPts val="600"/>
              </a:spcAft>
              <a:buClr>
                <a:schemeClr val="tx1"/>
              </a:buClr>
              <a:buSzPct val="75000"/>
              <a:buFont typeface="Wingdings" pitchFamily="2" charset="2"/>
              <a:buChar char="n"/>
              <a:defRPr/>
            </a:pPr>
            <a:r>
              <a:rPr lang="sr-Latn-RS" sz="2000" dirty="0">
                <a:solidFill>
                  <a:srgbClr val="000000"/>
                </a:solidFill>
                <a:latin typeface="Consolas" pitchFamily="49" charset="0"/>
                <a:cs typeface="Times New Roman" pitchFamily="18" charset="0"/>
              </a:rPr>
              <a:t>M</a:t>
            </a:r>
            <a:r>
              <a:rPr lang="en-GB" sz="2000" dirty="0" err="1">
                <a:solidFill>
                  <a:srgbClr val="000000"/>
                </a:solidFill>
                <a:latin typeface="Consolas" pitchFamily="49" charset="0"/>
                <a:cs typeface="Times New Roman" pitchFamily="18" charset="0"/>
              </a:rPr>
              <a:t>ap</a:t>
            </a:r>
            <a:r>
              <a:rPr lang="sr-Latn-RS" sz="2000" dirty="0">
                <a:solidFill>
                  <a:srgbClr val="000000"/>
                </a:solidFill>
                <a:latin typeface="Consolas" pitchFamily="49" charset="0"/>
                <a:cs typeface="Times New Roman" pitchFamily="18" charset="0"/>
              </a:rPr>
              <a:t>.</a:t>
            </a:r>
            <a:r>
              <a:rPr lang="en-GB" sz="2000" dirty="0">
                <a:solidFill>
                  <a:srgbClr val="000000"/>
                </a:solidFill>
                <a:latin typeface="Consolas" pitchFamily="49" charset="0"/>
                <a:cs typeface="Times New Roman" pitchFamily="18" charset="0"/>
              </a:rPr>
              <a:t>entry</a:t>
            </a:r>
            <a:r>
              <a:rPr lang="en-GB" sz="2000" dirty="0" smtClean="0"/>
              <a:t> </a:t>
            </a:r>
            <a:r>
              <a:rPr lang="sr-Latn-RS" sz="2000" dirty="0" smtClean="0"/>
              <a:t>predstavlja par ključ-vrednost</a:t>
            </a:r>
            <a:r>
              <a:rPr lang="en-GB" sz="2000" dirty="0" smtClean="0"/>
              <a:t>. </a:t>
            </a:r>
            <a:endParaRPr lang="sr-Latn-RS" sz="2000" dirty="0" smtClean="0"/>
          </a:p>
          <a:p>
            <a:pPr eaLnBrk="1" hangingPunct="1">
              <a:spcBef>
                <a:spcPts val="1200"/>
              </a:spcBef>
              <a:spcAft>
                <a:spcPts val="600"/>
              </a:spcAft>
              <a:buClr>
                <a:schemeClr val="tx1"/>
              </a:buClr>
              <a:buSzPct val="75000"/>
              <a:buFont typeface="Wingdings" pitchFamily="2" charset="2"/>
              <a:buChar char="n"/>
              <a:defRPr/>
            </a:pPr>
            <a:r>
              <a:rPr lang="sr-Latn-RS" sz="2000" dirty="0"/>
              <a:t>Metoda </a:t>
            </a:r>
            <a:r>
              <a:rPr lang="sr-Latn-RS" sz="2000" b="1" dirty="0">
                <a:solidFill>
                  <a:srgbClr val="FF0000"/>
                </a:solidFill>
                <a:latin typeface="Consolas" pitchFamily="49" charset="0"/>
                <a:cs typeface="Times New Roman" pitchFamily="18" charset="0"/>
              </a:rPr>
              <a:t>entrySet</a:t>
            </a:r>
            <a:r>
              <a:rPr lang="sr-Latn-RS" sz="2000" dirty="0"/>
              <a:t> </a:t>
            </a:r>
            <a:r>
              <a:rPr lang="sr-Latn-RS" sz="2000" dirty="0" smtClean="0"/>
              <a:t>vraća kolekcioni izgled (</a:t>
            </a:r>
            <a:r>
              <a:rPr lang="sr-Latn-RS" sz="2000" i="1" dirty="0">
                <a:solidFill>
                  <a:srgbClr val="000000"/>
                </a:solidFill>
                <a:latin typeface="Consolas" pitchFamily="49" charset="0"/>
                <a:cs typeface="Times New Roman" pitchFamily="18" charset="0"/>
              </a:rPr>
              <a:t>Set</a:t>
            </a:r>
            <a:r>
              <a:rPr lang="sr-Latn-RS" sz="2000" i="1" dirty="0" smtClean="0"/>
              <a:t> view</a:t>
            </a:r>
            <a:r>
              <a:rPr lang="sr-Latn-RS" sz="2000" dirty="0" smtClean="0"/>
              <a:t>) mape (preslikavanja sadržanih u mapi).</a:t>
            </a:r>
          </a:p>
          <a:p>
            <a:pPr eaLnBrk="1" hangingPunct="1">
              <a:spcBef>
                <a:spcPts val="1200"/>
              </a:spcBef>
              <a:spcAft>
                <a:spcPts val="600"/>
              </a:spcAft>
              <a:buClr>
                <a:schemeClr val="tx1"/>
              </a:buClr>
              <a:buSzPct val="75000"/>
              <a:buFont typeface="Wingdings" pitchFamily="2" charset="2"/>
              <a:buChar char="n"/>
              <a:defRPr/>
            </a:pPr>
            <a:r>
              <a:rPr lang="sr-Latn-RS" sz="2000" dirty="0" smtClean="0"/>
              <a:t>Metode </a:t>
            </a:r>
            <a:r>
              <a:rPr lang="sr-Latn-RS" sz="2000" b="1" dirty="0" smtClean="0">
                <a:solidFill>
                  <a:srgbClr val="FF0000"/>
                </a:solidFill>
                <a:latin typeface="Consolas" pitchFamily="49" charset="0"/>
                <a:cs typeface="Times New Roman" pitchFamily="18" charset="0"/>
              </a:rPr>
              <a:t>getKey</a:t>
            </a:r>
            <a:r>
              <a:rPr lang="sr-Latn-RS" sz="2000" dirty="0" smtClean="0"/>
              <a:t> i </a:t>
            </a:r>
            <a:r>
              <a:rPr lang="sr-Latn-RS" sz="2000" b="1" dirty="0" smtClean="0">
                <a:solidFill>
                  <a:srgbClr val="FF0000"/>
                </a:solidFill>
                <a:latin typeface="Consolas" pitchFamily="49" charset="0"/>
                <a:cs typeface="Times New Roman" pitchFamily="18" charset="0"/>
              </a:rPr>
              <a:t>getValue</a:t>
            </a:r>
            <a:r>
              <a:rPr lang="sr-Latn-RS" sz="2000" dirty="0" smtClean="0"/>
              <a:t> vraćaju ključ i vrednost koji odgovaraju tekućem elementu mape.</a:t>
            </a:r>
          </a:p>
          <a:p>
            <a:pPr eaLnBrk="1" hangingPunct="1">
              <a:spcBef>
                <a:spcPts val="1200"/>
              </a:spcBef>
              <a:spcAft>
                <a:spcPts val="600"/>
              </a:spcAft>
              <a:buClr>
                <a:schemeClr val="tx1"/>
              </a:buClr>
              <a:buSzPct val="75000"/>
              <a:buFont typeface="Wingdings" pitchFamily="2" charset="2"/>
              <a:buChar char="n"/>
              <a:defRPr/>
            </a:pPr>
            <a:r>
              <a:rPr lang="nn-NO" sz="2000" dirty="0"/>
              <a:t>Postoji i metoda </a:t>
            </a:r>
            <a:r>
              <a:rPr lang="nn-NO" sz="2000" b="1" dirty="0">
                <a:solidFill>
                  <a:srgbClr val="FF0000"/>
                </a:solidFill>
                <a:latin typeface="Consolas" pitchFamily="49" charset="0"/>
                <a:cs typeface="Times New Roman" pitchFamily="18" charset="0"/>
              </a:rPr>
              <a:t>setValue</a:t>
            </a:r>
            <a:r>
              <a:rPr lang="nn-NO" sz="2000" dirty="0"/>
              <a:t> koja postavlja novu vrednost elementa mape.</a:t>
            </a:r>
            <a:endParaRPr lang="sr-Latn-RS" sz="2000" dirty="0" smtClean="0"/>
          </a:p>
        </p:txBody>
      </p:sp>
      <p:sp>
        <p:nvSpPr>
          <p:cNvPr id="19460"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676876-73D8-4A8B-9461-0F5832CB8A05}" type="slidenum">
              <a:rPr lang="en-GB" smtClean="0">
                <a:latin typeface="Arial Black" pitchFamily="34" charset="0"/>
              </a:rPr>
              <a:pPr eaLnBrk="1" hangingPunct="1"/>
              <a:t>27</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95288" y="476250"/>
            <a:ext cx="6192837" cy="596900"/>
          </a:xfrm>
        </p:spPr>
        <p:txBody>
          <a:bodyPr/>
          <a:lstStyle/>
          <a:p>
            <a:pPr eaLnBrk="1" hangingPunct="1"/>
            <a:r>
              <a:rPr lang="en-US" sz="3600" smtClean="0"/>
              <a:t>Primer sa klasom</a:t>
            </a:r>
            <a:r>
              <a:rPr lang="sr-Latn-RS" sz="3600" smtClean="0"/>
              <a:t> Collections</a:t>
            </a:r>
            <a:endParaRPr lang="en-US" sz="3600" smtClean="0"/>
          </a:p>
        </p:txBody>
      </p:sp>
      <p:sp>
        <p:nvSpPr>
          <p:cNvPr id="5123"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5471A93-CBCA-4BD7-B5B0-E109C23CDD95}" type="slidenum">
              <a:rPr lang="en-GB" smtClean="0">
                <a:latin typeface="Arial Black" pitchFamily="34" charset="0"/>
              </a:rPr>
              <a:pPr eaLnBrk="1" hangingPunct="1"/>
              <a:t>3</a:t>
            </a:fld>
            <a:endParaRPr lang="en-GB" smtClean="0">
              <a:latin typeface="Arial Black" pitchFamily="34" charset="0"/>
            </a:endParaRPr>
          </a:p>
        </p:txBody>
      </p:sp>
      <p:sp>
        <p:nvSpPr>
          <p:cNvPr id="5124" name="Rectangle 1"/>
          <p:cNvSpPr>
            <a:spLocks noChangeArrowheads="1"/>
          </p:cNvSpPr>
          <p:nvPr/>
        </p:nvSpPr>
        <p:spPr bwMode="auto">
          <a:xfrm>
            <a:off x="35053" y="1133021"/>
            <a:ext cx="6428207" cy="5632311"/>
          </a:xfrm>
          <a:prstGeom prst="rect">
            <a:avLst/>
          </a:prstGeom>
          <a:solidFill>
            <a:srgbClr val="CCFFFF"/>
          </a:solidFill>
          <a:ln w="9525">
            <a:solidFill>
              <a:srgbClr val="000000"/>
            </a:solidFill>
            <a:miter lim="800000"/>
            <a:headEnd/>
            <a:tailEnd/>
          </a:ln>
        </p:spPr>
        <p:txBody>
          <a:bodyPr wrap="square" anchor="ctr" anchorCtr="0">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java.util.Collections</a:t>
            </a:r>
            <a:r>
              <a:rPr lang="en-GB" sz="1200" dirty="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java.util.ArrayList</a:t>
            </a:r>
            <a:r>
              <a:rPr lang="en-GB" sz="1200" dirty="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java.util.List</a:t>
            </a:r>
            <a:r>
              <a:rPr lang="en-GB" sz="1200" dirty="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java.util.Arrays</a:t>
            </a:r>
            <a:r>
              <a:rPr lang="en-GB" sz="1200" dirty="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dirty="0">
                <a:latin typeface="Consolas" pitchFamily="49" charset="0"/>
                <a:cs typeface="Times New Roman" pitchFamily="18" charset="0"/>
              </a:rPr>
              <a:t> </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CollectionsTest</a:t>
            </a:r>
            <a:r>
              <a:rPr lang="en-GB" sz="1200" dirty="0">
                <a:solidFill>
                  <a:srgbClr val="000000"/>
                </a:solidFill>
                <a:latin typeface="Consolas" pitchFamily="49" charset="0"/>
                <a:cs typeface="Times New Roman" pitchFamily="18" charset="0"/>
              </a:rPr>
              <a:t> {</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dirty="0">
                <a:latin typeface="Consolas" pitchFamily="49" charset="0"/>
                <a:cs typeface="Times New Roman" pitchFamily="18" charset="0"/>
              </a:rPr>
              <a:t> </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static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void</a:t>
            </a:r>
            <a:r>
              <a:rPr lang="en-GB" sz="1200" dirty="0">
                <a:solidFill>
                  <a:srgbClr val="000000"/>
                </a:solidFill>
                <a:latin typeface="Consolas" pitchFamily="49" charset="0"/>
                <a:cs typeface="Times New Roman" pitchFamily="18" charset="0"/>
              </a:rPr>
              <a:t> main(String[]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Integer </a:t>
            </a:r>
            <a:r>
              <a:rPr lang="en-GB" sz="1200" dirty="0" err="1">
                <a:solidFill>
                  <a:srgbClr val="000000"/>
                </a:solidFill>
                <a:latin typeface="Consolas" pitchFamily="49" charset="0"/>
                <a:cs typeface="Times New Roman" pitchFamily="18" charset="0"/>
              </a:rPr>
              <a:t>niz</a:t>
            </a:r>
            <a:r>
              <a:rPr lang="en-GB" sz="1200" dirty="0">
                <a:solidFill>
                  <a:srgbClr val="000000"/>
                </a:solidFill>
                <a:latin typeface="Consolas" pitchFamily="49" charset="0"/>
                <a:cs typeface="Times New Roman" pitchFamily="18" charset="0"/>
              </a:rPr>
              <a:t>[] = {3, 4, 11, 9, 7, 4, 17, 1};</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List&lt; Integer &gt;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 new </a:t>
            </a:r>
            <a:r>
              <a:rPr lang="en-GB" sz="1200" dirty="0" err="1">
                <a:solidFill>
                  <a:srgbClr val="000000"/>
                </a:solidFill>
                <a:latin typeface="Consolas" pitchFamily="49" charset="0"/>
                <a:cs typeface="Times New Roman" pitchFamily="18" charset="0"/>
              </a:rPr>
              <a:t>ArrayList</a:t>
            </a:r>
            <a:r>
              <a:rPr lang="en-GB" sz="1200" dirty="0">
                <a:solidFill>
                  <a:srgbClr val="000000"/>
                </a:solidFill>
                <a:latin typeface="Consolas" pitchFamily="49" charset="0"/>
                <a:cs typeface="Times New Roman" pitchFamily="18" charset="0"/>
              </a:rPr>
              <a:t>&lt; Integer &gt;(</a:t>
            </a:r>
            <a:r>
              <a:rPr lang="en-GB" sz="1200" dirty="0" err="1">
                <a:solidFill>
                  <a:srgbClr val="000000"/>
                </a:solidFill>
                <a:latin typeface="Consolas" pitchFamily="49" charset="0"/>
                <a:cs typeface="Times New Roman" pitchFamily="18" charset="0"/>
              </a:rPr>
              <a:t>Arrays.asList</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niz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Početna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lista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 "</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nMinimum</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liste</a:t>
            </a:r>
            <a:r>
              <a:rPr lang="en-GB" sz="1200" dirty="0">
                <a:solidFill>
                  <a:srgbClr val="2A00FF"/>
                </a:solidFill>
                <a:latin typeface="Consolas" pitchFamily="49" charset="0"/>
                <a:cs typeface="Times New Roman" pitchFamily="18" charset="0"/>
              </a:rPr>
              <a:t> %d, </a:t>
            </a:r>
            <a:r>
              <a:rPr lang="en-GB" sz="1200" dirty="0" err="1">
                <a:solidFill>
                  <a:srgbClr val="2A00FF"/>
                </a:solidFill>
                <a:latin typeface="Consolas" pitchFamily="49" charset="0"/>
                <a:cs typeface="Times New Roman" pitchFamily="18" charset="0"/>
              </a:rPr>
              <a:t>maksimum</a:t>
            </a:r>
            <a:r>
              <a:rPr lang="en-GB" sz="1200" dirty="0">
                <a:solidFill>
                  <a:srgbClr val="2A00FF"/>
                </a:solidFill>
                <a:latin typeface="Consolas" pitchFamily="49" charset="0"/>
                <a:cs typeface="Times New Roman" pitchFamily="18" charset="0"/>
              </a:rPr>
              <a:t> %d."</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Collections.min</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Collections.max</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Collections.sort</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nLista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nakon</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rast</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sortiranja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Collections.sort</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a:t>
            </a:r>
            <a:r>
              <a:rPr lang="en-GB" sz="1200" dirty="0" err="1">
                <a:solidFill>
                  <a:srgbClr val="FF0000"/>
                </a:solidFill>
                <a:latin typeface="Consolas" pitchFamily="49" charset="0"/>
                <a:cs typeface="Times New Roman" pitchFamily="18" charset="0"/>
              </a:rPr>
              <a:t>Collections.reverseOrder</a:t>
            </a:r>
            <a:r>
              <a:rPr lang="en-GB" sz="1200" dirty="0">
                <a:solidFill>
                  <a:srgbClr val="FF0000"/>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nLista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nakon</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opad</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sortiranja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Collections.shuffle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nLista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nakon</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mešanja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Collections.addAll</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5, 13);</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nLista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nakon</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dodavanja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Collections.fill</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7);</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System.out.printf</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nLista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nakon</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zamene</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elemenata</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a:t>
            </a:r>
            <a:endParaRPr lang="sr-Latn-ME" sz="1200" dirty="0" smtClean="0">
              <a:latin typeface="Calibri" pitchFamily="34" charset="0"/>
              <a:cs typeface="Times New Roman" pitchFamily="18" charset="0"/>
            </a:endParaRPr>
          </a:p>
          <a:p>
            <a:pPr>
              <a:tabLst>
                <a:tab pos="215900" algn="l"/>
                <a:tab pos="431800" algn="l"/>
                <a:tab pos="647700" algn="l"/>
                <a:tab pos="863600" algn="l"/>
              </a:tabLst>
            </a:pPr>
            <a:r>
              <a:rPr lang="en-GB" sz="1200" dirty="0" smtClean="0">
                <a:solidFill>
                  <a:srgbClr val="000000"/>
                </a:solidFill>
                <a:latin typeface="Consolas" pitchFamily="49" charset="0"/>
                <a:cs typeface="Times New Roman" pitchFamily="18" charset="0"/>
              </a:rPr>
              <a:t>}</a:t>
            </a:r>
            <a:endParaRPr lang="en-GB" sz="1200" dirty="0">
              <a:latin typeface="Calibri" pitchFamily="34" charset="0"/>
              <a:cs typeface="Times New Roman" pitchFamily="18" charset="0"/>
            </a:endParaRPr>
          </a:p>
        </p:txBody>
      </p:sp>
      <p:sp>
        <p:nvSpPr>
          <p:cNvPr id="5" name="Rectangle 1"/>
          <p:cNvSpPr>
            <a:spLocks noChangeArrowheads="1"/>
          </p:cNvSpPr>
          <p:nvPr/>
        </p:nvSpPr>
        <p:spPr bwMode="auto">
          <a:xfrm>
            <a:off x="6043622" y="3026998"/>
            <a:ext cx="3070398" cy="3539430"/>
          </a:xfrm>
          <a:prstGeom prst="rect">
            <a:avLst/>
          </a:prstGeom>
          <a:solidFill>
            <a:schemeClr val="bg1"/>
          </a:solidFill>
          <a:ln w="9525">
            <a:solidFill>
              <a:srgbClr val="339933"/>
            </a:solidFill>
            <a:miter lim="800000"/>
            <a:headEnd/>
            <a:tailEnd/>
          </a:ln>
        </p:spPr>
        <p:txBody>
          <a:bodyPr wrap="square">
            <a:spAutoFit/>
          </a:bodyPr>
          <a:lstStyle/>
          <a:p>
            <a:r>
              <a:rPr lang="en-GB" sz="1200" dirty="0" err="1">
                <a:solidFill>
                  <a:srgbClr val="339933"/>
                </a:solidFill>
                <a:latin typeface="Consolas" pitchFamily="49" charset="0"/>
                <a:cs typeface="Times New Roman" pitchFamily="18" charset="0"/>
              </a:rPr>
              <a:t>Početna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lista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[3, 4, 11, 9, 7, 4, 17, 1]</a:t>
            </a:r>
          </a:p>
          <a:p>
            <a:r>
              <a:rPr lang="en-GB" sz="1200" dirty="0">
                <a:solidFill>
                  <a:srgbClr val="339933"/>
                </a:solidFill>
                <a:latin typeface="Consolas" pitchFamily="49" charset="0"/>
                <a:cs typeface="Times New Roman" pitchFamily="18" charset="0"/>
              </a:rPr>
              <a:t>Minimum </a:t>
            </a:r>
            <a:r>
              <a:rPr lang="en-GB" sz="1200" dirty="0" err="1">
                <a:solidFill>
                  <a:srgbClr val="339933"/>
                </a:solidFill>
                <a:latin typeface="Consolas" pitchFamily="49" charset="0"/>
                <a:cs typeface="Times New Roman" pitchFamily="18" charset="0"/>
              </a:rPr>
              <a:t>liste</a:t>
            </a:r>
            <a:r>
              <a:rPr lang="en-GB" sz="1200" dirty="0">
                <a:solidFill>
                  <a:srgbClr val="339933"/>
                </a:solidFill>
                <a:latin typeface="Consolas" pitchFamily="49" charset="0"/>
                <a:cs typeface="Times New Roman" pitchFamily="18" charset="0"/>
              </a:rPr>
              <a:t> 1, </a:t>
            </a:r>
            <a:r>
              <a:rPr lang="en-GB" sz="1200" dirty="0" err="1">
                <a:solidFill>
                  <a:srgbClr val="339933"/>
                </a:solidFill>
                <a:latin typeface="Consolas" pitchFamily="49" charset="0"/>
                <a:cs typeface="Times New Roman" pitchFamily="18" charset="0"/>
              </a:rPr>
              <a:t>maksimum</a:t>
            </a:r>
            <a:r>
              <a:rPr lang="en-GB" sz="1200" dirty="0">
                <a:solidFill>
                  <a:srgbClr val="339933"/>
                </a:solidFill>
                <a:latin typeface="Consolas" pitchFamily="49" charset="0"/>
                <a:cs typeface="Times New Roman" pitchFamily="18" charset="0"/>
              </a:rPr>
              <a:t> 17.</a:t>
            </a:r>
          </a:p>
          <a:p>
            <a:endParaRPr lang="sr-Latn-ME" sz="1600" dirty="0" smtClean="0">
              <a:solidFill>
                <a:srgbClr val="339933"/>
              </a:solidFill>
              <a:latin typeface="Consolas" pitchFamily="49" charset="0"/>
              <a:cs typeface="Times New Roman" pitchFamily="18" charset="0"/>
            </a:endParaRPr>
          </a:p>
          <a:p>
            <a:endParaRPr lang="sr-Latn-ME" sz="1600" dirty="0">
              <a:solidFill>
                <a:srgbClr val="339933"/>
              </a:solidFill>
              <a:latin typeface="Consolas" pitchFamily="49" charset="0"/>
              <a:cs typeface="Times New Roman" pitchFamily="18" charset="0"/>
            </a:endParaRPr>
          </a:p>
          <a:p>
            <a:r>
              <a:rPr lang="en-GB" sz="1200" dirty="0" err="1" smtClean="0">
                <a:solidFill>
                  <a:srgbClr val="339933"/>
                </a:solidFill>
                <a:latin typeface="Consolas" pitchFamily="49" charset="0"/>
                <a:cs typeface="Times New Roman" pitchFamily="18" charset="0"/>
              </a:rPr>
              <a:t>Lista</a:t>
            </a:r>
            <a:r>
              <a:rPr lang="en-GB" sz="1200" dirty="0" smtClean="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nakon</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rast</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sortiranja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[1, 3, 4, 4, 7, 9, 11, 17]</a:t>
            </a:r>
          </a:p>
          <a:p>
            <a:r>
              <a:rPr lang="en-GB" sz="1200" dirty="0" err="1">
                <a:solidFill>
                  <a:srgbClr val="339933"/>
                </a:solidFill>
                <a:latin typeface="Consolas" pitchFamily="49" charset="0"/>
                <a:cs typeface="Times New Roman" pitchFamily="18" charset="0"/>
              </a:rPr>
              <a:t>Lista</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nakon</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opad</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sortiranja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[17, 11, 9, 7, 4, 4, 3, 1]</a:t>
            </a:r>
          </a:p>
          <a:p>
            <a:endParaRPr lang="sr-Latn-ME" sz="1200" dirty="0" smtClean="0">
              <a:solidFill>
                <a:srgbClr val="339933"/>
              </a:solidFill>
              <a:latin typeface="Consolas" pitchFamily="49" charset="0"/>
              <a:cs typeface="Times New Roman" pitchFamily="18" charset="0"/>
            </a:endParaRPr>
          </a:p>
          <a:p>
            <a:r>
              <a:rPr lang="en-GB" sz="1200" dirty="0" err="1" smtClean="0">
                <a:solidFill>
                  <a:srgbClr val="339933"/>
                </a:solidFill>
                <a:latin typeface="Consolas" pitchFamily="49" charset="0"/>
                <a:cs typeface="Times New Roman" pitchFamily="18" charset="0"/>
              </a:rPr>
              <a:t>Lista</a:t>
            </a:r>
            <a:r>
              <a:rPr lang="en-GB" sz="1200" dirty="0" smtClean="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nakon</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mešanja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[9, 11, 3, 1, 7, 4, 17, 4]</a:t>
            </a:r>
          </a:p>
          <a:p>
            <a:endParaRPr lang="sr-Latn-ME" sz="1200" dirty="0" smtClean="0">
              <a:solidFill>
                <a:srgbClr val="339933"/>
              </a:solidFill>
              <a:latin typeface="Consolas" pitchFamily="49" charset="0"/>
              <a:cs typeface="Times New Roman" pitchFamily="18" charset="0"/>
            </a:endParaRPr>
          </a:p>
          <a:p>
            <a:r>
              <a:rPr lang="en-GB" sz="1200" dirty="0" err="1" smtClean="0">
                <a:solidFill>
                  <a:srgbClr val="339933"/>
                </a:solidFill>
                <a:latin typeface="Consolas" pitchFamily="49" charset="0"/>
                <a:cs typeface="Times New Roman" pitchFamily="18" charset="0"/>
              </a:rPr>
              <a:t>Lista</a:t>
            </a:r>
            <a:r>
              <a:rPr lang="en-GB" sz="1200" dirty="0" smtClean="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nakon</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dodavanja</a:t>
            </a:r>
            <a:r>
              <a:rPr lang="en-GB" sz="1200" dirty="0">
                <a:solidFill>
                  <a:srgbClr val="339933"/>
                </a:solidFill>
                <a:latin typeface="Consolas" pitchFamily="49" charset="0"/>
                <a:cs typeface="Times New Roman" pitchFamily="18" charset="0"/>
              </a:rPr>
              <a:t>:</a:t>
            </a:r>
          </a:p>
          <a:p>
            <a:r>
              <a:rPr lang="en-GB" sz="1200" dirty="0">
                <a:solidFill>
                  <a:srgbClr val="339933"/>
                </a:solidFill>
                <a:latin typeface="Consolas" pitchFamily="49" charset="0"/>
                <a:cs typeface="Times New Roman" pitchFamily="18" charset="0"/>
              </a:rPr>
              <a:t>[9, 11, 3, 1, 7, 4, 17, 4, 5, 13]</a:t>
            </a:r>
          </a:p>
          <a:p>
            <a:endParaRPr lang="sr-Latn-ME" sz="1200" dirty="0" smtClean="0">
              <a:solidFill>
                <a:srgbClr val="339933"/>
              </a:solidFill>
              <a:latin typeface="Consolas" pitchFamily="49" charset="0"/>
              <a:cs typeface="Times New Roman" pitchFamily="18" charset="0"/>
            </a:endParaRPr>
          </a:p>
          <a:p>
            <a:r>
              <a:rPr lang="en-GB" sz="1200" dirty="0" err="1" smtClean="0">
                <a:solidFill>
                  <a:srgbClr val="339933"/>
                </a:solidFill>
                <a:latin typeface="Consolas" pitchFamily="49" charset="0"/>
                <a:cs typeface="Times New Roman" pitchFamily="18" charset="0"/>
              </a:rPr>
              <a:t>Lista</a:t>
            </a:r>
            <a:r>
              <a:rPr lang="en-GB" sz="1200" dirty="0" smtClean="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nakon</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zamene</a:t>
            </a:r>
            <a:r>
              <a:rPr lang="en-GB" sz="1200" dirty="0">
                <a:solidFill>
                  <a:srgbClr val="339933"/>
                </a:solidFill>
                <a:latin typeface="Consolas" pitchFamily="49" charset="0"/>
                <a:cs typeface="Times New Roman" pitchFamily="18" charset="0"/>
              </a:rPr>
              <a:t> </a:t>
            </a:r>
            <a:r>
              <a:rPr lang="en-GB" sz="1200" dirty="0" err="1">
                <a:solidFill>
                  <a:srgbClr val="339933"/>
                </a:solidFill>
                <a:latin typeface="Consolas" pitchFamily="49" charset="0"/>
                <a:cs typeface="Times New Roman" pitchFamily="18" charset="0"/>
              </a:rPr>
              <a:t>elemenata</a:t>
            </a:r>
            <a:endParaRPr lang="en-GB" sz="1200" dirty="0">
              <a:solidFill>
                <a:srgbClr val="339933"/>
              </a:solidFill>
              <a:latin typeface="Consolas" pitchFamily="49" charset="0"/>
              <a:cs typeface="Times New Roman" pitchFamily="18" charset="0"/>
            </a:endParaRPr>
          </a:p>
          <a:p>
            <a:r>
              <a:rPr lang="en-GB" sz="1200" dirty="0">
                <a:solidFill>
                  <a:srgbClr val="339933"/>
                </a:solidFill>
                <a:latin typeface="Consolas" pitchFamily="49" charset="0"/>
                <a:cs typeface="Times New Roman" pitchFamily="18" charset="0"/>
              </a:rPr>
              <a:t>[7, 7, 7, 7, 7, 7, 7, 7, 7, 7]</a:t>
            </a:r>
          </a:p>
        </p:txBody>
      </p:sp>
      <p:sp>
        <p:nvSpPr>
          <p:cNvPr id="6" name="Rectangle 5"/>
          <p:cNvSpPr>
            <a:spLocks noChangeArrowheads="1"/>
          </p:cNvSpPr>
          <p:nvPr/>
        </p:nvSpPr>
        <p:spPr bwMode="auto">
          <a:xfrm>
            <a:off x="8520392" y="2742871"/>
            <a:ext cx="683568" cy="338137"/>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9933"/>
                </a:solidFill>
                <a:latin typeface="+mn-lt"/>
              </a:rPr>
              <a:t>Ispis</a:t>
            </a:r>
            <a:endParaRPr lang="en-US" sz="1600" dirty="0">
              <a:solidFill>
                <a:srgbClr val="339933"/>
              </a:solidFill>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528638"/>
            <a:ext cx="4032250" cy="596900"/>
          </a:xfrm>
        </p:spPr>
        <p:txBody>
          <a:bodyPr/>
          <a:lstStyle/>
          <a:p>
            <a:pPr eaLnBrk="1" hangingPunct="1"/>
            <a:r>
              <a:rPr lang="en-US" sz="3600" smtClean="0"/>
              <a:t>Komentari primera</a:t>
            </a:r>
          </a:p>
        </p:txBody>
      </p:sp>
      <p:sp>
        <p:nvSpPr>
          <p:cNvPr id="7171" name="Rectangle 3" descr="Rectangle: Click to edit Master text styles&#10;Second level&#10;Third level&#10;Fourth level&#10;Fifth level"/>
          <p:cNvSpPr txBox="1">
            <a:spLocks noChangeArrowheads="1"/>
          </p:cNvSpPr>
          <p:nvPr/>
        </p:nvSpPr>
        <p:spPr bwMode="auto">
          <a:xfrm>
            <a:off x="107950" y="1339999"/>
            <a:ext cx="8712200" cy="511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900"/>
              </a:spcAft>
              <a:buClr>
                <a:schemeClr val="tx1"/>
              </a:buClr>
              <a:buSzPct val="75000"/>
              <a:buFont typeface="Wingdings" pitchFamily="2" charset="2"/>
              <a:buChar char="n"/>
            </a:pPr>
            <a:r>
              <a:rPr lang="sr-Latn-RS" sz="2000" dirty="0"/>
              <a:t>Metoda </a:t>
            </a:r>
            <a:r>
              <a:rPr lang="sr-Latn-RS" sz="2000" dirty="0">
                <a:latin typeface="Consolas" pitchFamily="49" charset="0"/>
                <a:cs typeface="Consolas" pitchFamily="49" charset="0"/>
              </a:rPr>
              <a:t>sort</a:t>
            </a:r>
            <a:r>
              <a:rPr lang="sr-Latn-RS" sz="2000" dirty="0"/>
              <a:t> sortira elemente liste, pri čemu klasa elemenata liste mora implementirati </a:t>
            </a:r>
            <a:r>
              <a:rPr lang="sr-Latn-RS" sz="2000" b="1" dirty="0">
                <a:solidFill>
                  <a:srgbClr val="FF0000"/>
                </a:solidFill>
                <a:latin typeface="Consolas" pitchFamily="49" charset="0"/>
                <a:cs typeface="Consolas" pitchFamily="49" charset="0"/>
              </a:rPr>
              <a:t>Comparable</a:t>
            </a:r>
            <a:r>
              <a:rPr lang="sr-Latn-RS" sz="2000" dirty="0"/>
              <a:t> interfejs</a:t>
            </a:r>
            <a:r>
              <a:rPr lang="sr-Latn-RS" sz="2000" dirty="0" smtClean="0"/>
              <a:t>. Redosled </a:t>
            </a:r>
            <a:r>
              <a:rPr lang="sr-Latn-RS" sz="2000" dirty="0"/>
              <a:t>sortiranja je definisan metodom </a:t>
            </a:r>
            <a:r>
              <a:rPr lang="sr-Latn-RS" sz="2000" b="1" dirty="0">
                <a:solidFill>
                  <a:srgbClr val="FF0000"/>
                </a:solidFill>
                <a:latin typeface="Consolas" pitchFamily="49" charset="0"/>
                <a:cs typeface="Consolas" pitchFamily="49" charset="0"/>
              </a:rPr>
              <a:t>compare</a:t>
            </a:r>
            <a:r>
              <a:rPr lang="sr-Latn-RS" sz="2000" dirty="0"/>
              <a:t>, koja je deklarisana u ovom interfejsu.</a:t>
            </a:r>
            <a:endParaRPr lang="en-US" sz="2000" dirty="0"/>
          </a:p>
          <a:p>
            <a:pPr eaLnBrk="1" hangingPunct="1">
              <a:spcBef>
                <a:spcPts val="0"/>
              </a:spcBef>
              <a:spcAft>
                <a:spcPts val="900"/>
              </a:spcAft>
              <a:buClr>
                <a:schemeClr val="tx1"/>
              </a:buClr>
              <a:buSzPct val="75000"/>
              <a:buFont typeface="Wingdings" pitchFamily="2" charset="2"/>
              <a:buChar char="n"/>
            </a:pPr>
            <a:r>
              <a:rPr lang="sr-Latn-RS" sz="2000" dirty="0"/>
              <a:t>Metoda </a:t>
            </a:r>
            <a:r>
              <a:rPr lang="sr-Latn-RS" sz="2000" dirty="0">
                <a:latin typeface="Consolas" pitchFamily="49" charset="0"/>
                <a:cs typeface="Consolas" pitchFamily="49" charset="0"/>
              </a:rPr>
              <a:t>sort</a:t>
            </a:r>
            <a:r>
              <a:rPr lang="sr-Latn-RS" sz="2000" dirty="0"/>
              <a:t> može imati i drugi parametar koji će odrediti alternativno uređenje elemenata. U našem primeru, sortiranje u opadajući redosled se dobija naredbom</a:t>
            </a:r>
            <a:endParaRPr lang="en-US" sz="2000" dirty="0"/>
          </a:p>
          <a:p>
            <a:pPr eaLnBrk="1" hangingPunct="1">
              <a:spcBef>
                <a:spcPts val="0"/>
              </a:spcBef>
              <a:spcAft>
                <a:spcPts val="900"/>
              </a:spcAft>
              <a:buClr>
                <a:schemeClr val="tx1"/>
              </a:buClr>
              <a:buSzPct val="75000"/>
            </a:pPr>
            <a:r>
              <a:rPr lang="en-US" sz="2000" b="1" dirty="0">
                <a:solidFill>
                  <a:srgbClr val="7F0055"/>
                </a:solidFill>
                <a:latin typeface="Consolas" pitchFamily="49" charset="0"/>
                <a:cs typeface="Times New Roman" pitchFamily="18" charset="0"/>
              </a:rPr>
              <a:t>	</a:t>
            </a:r>
            <a:r>
              <a:rPr lang="en-GB" sz="2000" dirty="0" err="1">
                <a:solidFill>
                  <a:srgbClr val="000000"/>
                </a:solidFill>
                <a:latin typeface="Consolas" pitchFamily="49" charset="0"/>
                <a:cs typeface="Times New Roman" pitchFamily="18" charset="0"/>
              </a:rPr>
              <a:t>Collections.sort</a:t>
            </a:r>
            <a:r>
              <a:rPr lang="en-GB" sz="2000" dirty="0">
                <a:solidFill>
                  <a:srgbClr val="000000"/>
                </a:solidFill>
                <a:latin typeface="Consolas" pitchFamily="49" charset="0"/>
                <a:cs typeface="Times New Roman" pitchFamily="18" charset="0"/>
              </a:rPr>
              <a:t>(</a:t>
            </a:r>
            <a:r>
              <a:rPr lang="en-GB" sz="2000" dirty="0" err="1">
                <a:solidFill>
                  <a:srgbClr val="000000"/>
                </a:solidFill>
                <a:latin typeface="Consolas" pitchFamily="49" charset="0"/>
                <a:cs typeface="Times New Roman" pitchFamily="18" charset="0"/>
              </a:rPr>
              <a:t>lista</a:t>
            </a:r>
            <a:r>
              <a:rPr lang="en-GB" sz="2000" dirty="0">
                <a:solidFill>
                  <a:srgbClr val="000000"/>
                </a:solidFill>
                <a:latin typeface="Consolas" pitchFamily="49" charset="0"/>
                <a:cs typeface="Times New Roman" pitchFamily="18" charset="0"/>
              </a:rPr>
              <a:t>, </a:t>
            </a:r>
            <a:r>
              <a:rPr lang="en-GB" sz="2000" dirty="0" err="1">
                <a:solidFill>
                  <a:srgbClr val="000000"/>
                </a:solidFill>
                <a:latin typeface="Consolas" pitchFamily="49" charset="0"/>
                <a:cs typeface="Times New Roman" pitchFamily="18" charset="0"/>
              </a:rPr>
              <a:t>Collections.reverseOrder</a:t>
            </a:r>
            <a:r>
              <a:rPr lang="en-GB" sz="2000" dirty="0">
                <a:solidFill>
                  <a:srgbClr val="000000"/>
                </a:solidFill>
                <a:latin typeface="Consolas" pitchFamily="49" charset="0"/>
                <a:cs typeface="Times New Roman" pitchFamily="18" charset="0"/>
              </a:rPr>
              <a:t>());</a:t>
            </a:r>
            <a:endParaRPr lang="en-US" sz="2000" dirty="0">
              <a:solidFill>
                <a:srgbClr val="000000"/>
              </a:solidFill>
              <a:latin typeface="Consolas" pitchFamily="49" charset="0"/>
              <a:cs typeface="Times New Roman" pitchFamily="18" charset="0"/>
            </a:endParaRPr>
          </a:p>
          <a:p>
            <a:pPr eaLnBrk="1" hangingPunct="1">
              <a:spcBef>
                <a:spcPts val="0"/>
              </a:spcBef>
              <a:spcAft>
                <a:spcPts val="900"/>
              </a:spcAft>
              <a:buClr>
                <a:schemeClr val="tx1"/>
              </a:buClr>
              <a:buSzPct val="75000"/>
              <a:buFont typeface="Wingdings" pitchFamily="2" charset="2"/>
              <a:buChar char="n"/>
            </a:pPr>
            <a:r>
              <a:rPr lang="sr-Latn-RS" sz="2000" dirty="0"/>
              <a:t>Statička metoda </a:t>
            </a:r>
            <a:r>
              <a:rPr lang="en-GB" sz="2000" b="1" dirty="0" err="1">
                <a:solidFill>
                  <a:srgbClr val="FF0000"/>
                </a:solidFill>
                <a:latin typeface="Consolas" pitchFamily="49" charset="0"/>
                <a:cs typeface="Times New Roman" pitchFamily="18" charset="0"/>
              </a:rPr>
              <a:t>reverseOrder</a:t>
            </a:r>
            <a:r>
              <a:rPr lang="en-GB" sz="2000" b="1" dirty="0">
                <a:solidFill>
                  <a:srgbClr val="FF0000"/>
                </a:solidFill>
                <a:latin typeface="Consolas" pitchFamily="49" charset="0"/>
                <a:cs typeface="Times New Roman" pitchFamily="18" charset="0"/>
              </a:rPr>
              <a:t>()</a:t>
            </a:r>
            <a:r>
              <a:rPr lang="sr-Latn-RS" sz="2000" dirty="0"/>
              <a:t> klase </a:t>
            </a:r>
            <a:r>
              <a:rPr lang="en-GB" sz="2000" dirty="0">
                <a:solidFill>
                  <a:srgbClr val="000000"/>
                </a:solidFill>
                <a:latin typeface="Consolas" pitchFamily="49" charset="0"/>
                <a:cs typeface="Times New Roman" pitchFamily="18" charset="0"/>
              </a:rPr>
              <a:t>Collections</a:t>
            </a:r>
            <a:r>
              <a:rPr lang="sr-Latn-RS" sz="2000" dirty="0"/>
              <a:t> vraća </a:t>
            </a:r>
            <a:r>
              <a:rPr lang="sr-Latn-RS" sz="2000" b="1" dirty="0">
                <a:solidFill>
                  <a:srgbClr val="FF0000"/>
                </a:solidFill>
                <a:latin typeface="Consolas" pitchFamily="49" charset="0"/>
                <a:cs typeface="Times New Roman" pitchFamily="18" charset="0"/>
              </a:rPr>
              <a:t>Comparator</a:t>
            </a:r>
            <a:r>
              <a:rPr lang="sr-Latn-RS" sz="2000" dirty="0"/>
              <a:t> objekat koji uređuje elemente u </a:t>
            </a:r>
            <a:r>
              <a:rPr lang="sr-Latn-RS" sz="2000" dirty="0" smtClean="0"/>
              <a:t>suprotan redosled.</a:t>
            </a:r>
            <a:endParaRPr lang="sr-Latn-RS" sz="2000" dirty="0"/>
          </a:p>
          <a:p>
            <a:pPr eaLnBrk="1" hangingPunct="1">
              <a:spcBef>
                <a:spcPts val="0"/>
              </a:spcBef>
              <a:spcAft>
                <a:spcPts val="900"/>
              </a:spcAft>
              <a:buClr>
                <a:schemeClr val="tx1"/>
              </a:buClr>
              <a:buSzPct val="75000"/>
              <a:buFont typeface="Wingdings" pitchFamily="2" charset="2"/>
              <a:buChar char="n"/>
            </a:pPr>
            <a:r>
              <a:rPr lang="sr-Latn-RS" sz="2000" dirty="0">
                <a:solidFill>
                  <a:srgbClr val="339933"/>
                </a:solidFill>
              </a:rPr>
              <a:t>Za objekte koji ne implementiraju interfejs </a:t>
            </a:r>
            <a:r>
              <a:rPr lang="sr-Latn-RS" sz="2000" dirty="0">
                <a:solidFill>
                  <a:srgbClr val="339933"/>
                </a:solidFill>
                <a:latin typeface="Consolas" pitchFamily="49" charset="0"/>
                <a:cs typeface="Times New Roman" pitchFamily="18" charset="0"/>
              </a:rPr>
              <a:t>Comparable</a:t>
            </a:r>
            <a:r>
              <a:rPr lang="sr-Latn-RS" sz="2000" dirty="0">
                <a:solidFill>
                  <a:srgbClr val="339933"/>
                </a:solidFill>
              </a:rPr>
              <a:t>, moramo sami kreirati </a:t>
            </a:r>
            <a:r>
              <a:rPr lang="sr-Latn-RS" sz="2000" dirty="0">
                <a:solidFill>
                  <a:srgbClr val="339933"/>
                </a:solidFill>
                <a:latin typeface="Consolas" pitchFamily="49" charset="0"/>
                <a:cs typeface="Times New Roman" pitchFamily="18" charset="0"/>
              </a:rPr>
              <a:t>Comparator</a:t>
            </a:r>
            <a:r>
              <a:rPr lang="sr-Latn-RS" sz="2000" dirty="0">
                <a:solidFill>
                  <a:srgbClr val="339933"/>
                </a:solidFill>
              </a:rPr>
              <a:t> objekte!</a:t>
            </a:r>
          </a:p>
          <a:p>
            <a:pPr eaLnBrk="1" hangingPunct="1">
              <a:spcBef>
                <a:spcPts val="0"/>
              </a:spcBef>
              <a:spcAft>
                <a:spcPts val="900"/>
              </a:spcAft>
              <a:buClr>
                <a:schemeClr val="tx1"/>
              </a:buClr>
              <a:buSzPct val="75000"/>
              <a:buFont typeface="Wingdings" pitchFamily="2" charset="2"/>
              <a:buChar char="n"/>
            </a:pPr>
            <a:r>
              <a:rPr lang="sr-Latn-RS" sz="2000" dirty="0"/>
              <a:t>U </a:t>
            </a:r>
            <a:r>
              <a:rPr lang="sr-Latn-RS" sz="2000" dirty="0" smtClean="0"/>
              <a:t>nastavku ćemo objasniti dva načina poređenja korisnički definisanih objekata. Prvi je baziran na implementaciji interfejsa </a:t>
            </a:r>
            <a:r>
              <a:rPr lang="sr-Latn-RS" sz="2000" dirty="0">
                <a:solidFill>
                  <a:srgbClr val="000000"/>
                </a:solidFill>
                <a:latin typeface="Consolas" pitchFamily="49" charset="0"/>
                <a:cs typeface="Times New Roman" pitchFamily="18" charset="0"/>
              </a:rPr>
              <a:t>Comparable</a:t>
            </a:r>
            <a:r>
              <a:rPr lang="sr-Latn-RS" sz="2000" dirty="0" smtClean="0"/>
              <a:t>, drugi na kreiranju </a:t>
            </a:r>
            <a:r>
              <a:rPr lang="sr-Latn-RS" sz="2000" dirty="0">
                <a:solidFill>
                  <a:srgbClr val="000000"/>
                </a:solidFill>
                <a:latin typeface="Consolas" pitchFamily="49" charset="0"/>
                <a:cs typeface="Times New Roman" pitchFamily="18" charset="0"/>
              </a:rPr>
              <a:t>Comparator</a:t>
            </a:r>
            <a:r>
              <a:rPr lang="sr-Latn-RS" sz="2000" dirty="0" smtClean="0"/>
              <a:t> objekta.</a:t>
            </a:r>
            <a:endParaRPr lang="en-US" sz="2000" dirty="0"/>
          </a:p>
        </p:txBody>
      </p:sp>
      <p:sp>
        <p:nvSpPr>
          <p:cNvPr id="7172"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2FF52B-EE35-4C22-9229-5DDBF970498E}" type="slidenum">
              <a:rPr lang="en-GB" smtClean="0">
                <a:latin typeface="Arial Black" pitchFamily="34" charset="0"/>
              </a:rPr>
              <a:pPr eaLnBrk="1" hangingPunct="1"/>
              <a:t>4</a:t>
            </a:fld>
            <a:endParaRPr lang="en-GB" smtClean="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404813"/>
            <a:ext cx="7705104" cy="596900"/>
          </a:xfrm>
        </p:spPr>
        <p:txBody>
          <a:bodyPr/>
          <a:lstStyle/>
          <a:p>
            <a:pPr eaLnBrk="1" hangingPunct="1"/>
            <a:r>
              <a:rPr lang="sr-Latn-RS" sz="3600" dirty="0"/>
              <a:t>Klasa Covek i interfejs Comparable</a:t>
            </a:r>
            <a:endParaRPr lang="en-US" sz="3600" dirty="0" smtClean="0"/>
          </a:p>
        </p:txBody>
      </p:sp>
      <p:sp>
        <p:nvSpPr>
          <p:cNvPr id="81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2B06-76BE-4ACA-82BE-26CDAD5BB201}" type="slidenum">
              <a:rPr lang="en-GB" smtClean="0">
                <a:latin typeface="Arial Black" pitchFamily="34" charset="0"/>
              </a:rPr>
              <a:pPr eaLnBrk="1" hangingPunct="1"/>
              <a:t>5</a:t>
            </a:fld>
            <a:endParaRPr lang="en-GB" dirty="0" smtClean="0">
              <a:latin typeface="Arial Black" pitchFamily="34" charset="0"/>
            </a:endParaRPr>
          </a:p>
        </p:txBody>
      </p:sp>
      <p:sp>
        <p:nvSpPr>
          <p:cNvPr id="8196" name="Rectangle 1"/>
          <p:cNvSpPr>
            <a:spLocks noChangeArrowheads="1"/>
          </p:cNvSpPr>
          <p:nvPr/>
        </p:nvSpPr>
        <p:spPr bwMode="auto">
          <a:xfrm>
            <a:off x="77525" y="995718"/>
            <a:ext cx="6696744" cy="5816977"/>
          </a:xfrm>
          <a:prstGeom prst="rect">
            <a:avLst/>
          </a:prstGeom>
          <a:solidFill>
            <a:srgbClr val="CCFFFF"/>
          </a:solidFill>
          <a:ln w="9525">
            <a:solidFill>
              <a:srgbClr val="000000"/>
            </a:solidFill>
            <a:miter lim="800000"/>
            <a:headEnd/>
            <a:tailEnd/>
          </a:ln>
        </p:spPr>
        <p:txBody>
          <a:bodyPr wrap="square" anchor="ctr" anchorCtr="0">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implements</a:t>
            </a:r>
            <a:r>
              <a:rPr lang="en-GB" sz="1200" dirty="0">
                <a:solidFill>
                  <a:srgbClr val="000000"/>
                </a:solidFill>
                <a:latin typeface="Consolas" pitchFamily="49" charset="0"/>
                <a:cs typeface="Times New Roman" pitchFamily="18" charset="0"/>
              </a:rPr>
              <a:t> Comparable</a:t>
            </a:r>
            <a:r>
              <a:rPr lang="en-GB" sz="1200" dirty="0" smtClean="0">
                <a:solidFill>
                  <a:srgbClr val="000000"/>
                </a:solidFill>
                <a:latin typeface="Consolas" pitchFamily="49" charset="0"/>
                <a:cs typeface="Times New Roman" pitchFamily="18" charset="0"/>
              </a:rPr>
              <a:t>&lt;</a:t>
            </a:r>
            <a:r>
              <a:rPr lang="sr-Latn-ME"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Covek</a:t>
            </a:r>
            <a:r>
              <a:rPr lang="sr-Latn-ME" sz="1200" dirty="0" smtClean="0">
                <a:solidFill>
                  <a:srgbClr val="000000"/>
                </a:solidFill>
                <a:latin typeface="Consolas" pitchFamily="49" charset="0"/>
                <a:cs typeface="Times New Roman" pitchFamily="18" charset="0"/>
              </a:rPr>
              <a:t> </a:t>
            </a:r>
            <a:r>
              <a:rPr lang="en-GB" sz="1200" dirty="0" smtClean="0">
                <a:solidFill>
                  <a:srgbClr val="000000"/>
                </a:solidFill>
                <a:latin typeface="Consolas" pitchFamily="49" charset="0"/>
                <a:cs typeface="Times New Roman" pitchFamily="18" charset="0"/>
              </a:rPr>
              <a:t>&gt; </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imePrezime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visina</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tezina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imePrez</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vis,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tez</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setImePrezime</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imePrez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setVisina</a:t>
            </a:r>
            <a:r>
              <a:rPr lang="en-GB" sz="1200" dirty="0">
                <a:solidFill>
                  <a:srgbClr val="000000"/>
                </a:solidFill>
                <a:latin typeface="Consolas" pitchFamily="49" charset="0"/>
                <a:cs typeface="Times New Roman" pitchFamily="18" charset="0"/>
              </a:rPr>
              <a:t>(vis);</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setTezina</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tez</a:t>
            </a:r>
            <a:r>
              <a:rPr lang="en-GB" sz="1200" dirty="0" smtClean="0">
                <a:solidFill>
                  <a:srgbClr val="000000"/>
                </a:solidFill>
                <a:latin typeface="Consolas" pitchFamily="49" charset="0"/>
                <a:cs typeface="Times New Roman" pitchFamily="18" charset="0"/>
              </a:rPr>
              <a:t>);}</a:t>
            </a: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String </a:t>
            </a:r>
            <a:r>
              <a:rPr lang="en-GB" sz="1200" dirty="0" err="1">
                <a:solidFill>
                  <a:srgbClr val="000000"/>
                </a:solidFill>
                <a:latin typeface="Consolas" pitchFamily="49" charset="0"/>
                <a:cs typeface="Times New Roman" pitchFamily="18" charset="0"/>
              </a:rPr>
              <a:t>getImePrezime</a:t>
            </a:r>
            <a:r>
              <a:rPr lang="en-GB" sz="1200" dirty="0">
                <a:solidFill>
                  <a:srgbClr val="000000"/>
                </a:solidFill>
                <a:latin typeface="Consolas" pitchFamily="49" charset="0"/>
                <a:cs typeface="Times New Roman" pitchFamily="18" charset="0"/>
              </a:rPr>
              <a:t>() {</a:t>
            </a:r>
            <a:r>
              <a:rPr lang="sr-Latn-ME" sz="1200" b="1" dirty="0">
                <a:solidFill>
                  <a:srgbClr val="7F0055"/>
                </a:solidFill>
                <a:latin typeface="Consolas" pitchFamily="49" charset="0"/>
                <a:cs typeface="Times New Roman" pitchFamily="18" charset="0"/>
              </a:rPr>
              <a:t>r</a:t>
            </a:r>
            <a:r>
              <a:rPr lang="en-GB" sz="1200" b="1" dirty="0" err="1">
                <a:solidFill>
                  <a:srgbClr val="7F0055"/>
                </a:solidFill>
                <a:latin typeface="Consolas" pitchFamily="49" charset="0"/>
                <a:cs typeface="Times New Roman" pitchFamily="18" charset="0"/>
              </a:rPr>
              <a:t>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imePrezime</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setImePrezime</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imePrez</a:t>
            </a:r>
            <a:r>
              <a:rPr lang="en-GB" sz="1200" dirty="0">
                <a:solidFill>
                  <a:srgbClr val="000000"/>
                </a:solidFill>
                <a:latin typeface="Consolas" pitchFamily="49" charset="0"/>
                <a:cs typeface="Times New Roman" pitchFamily="18" charset="0"/>
              </a:rPr>
              <a:t>) {</a:t>
            </a:r>
            <a:r>
              <a:rPr lang="sr-Latn-ME" sz="1200" dirty="0">
                <a:solidFill>
                  <a:srgbClr val="000000"/>
                </a:solidFill>
                <a:latin typeface="Consolas" pitchFamily="49" charset="0"/>
                <a:cs typeface="Times New Roman" pitchFamily="18" charset="0"/>
              </a:rPr>
              <a:t>i</a:t>
            </a:r>
            <a:r>
              <a:rPr lang="en-GB" sz="1200" dirty="0" err="1">
                <a:solidFill>
                  <a:srgbClr val="000000"/>
                </a:solidFill>
                <a:latin typeface="Consolas" pitchFamily="49" charset="0"/>
                <a:cs typeface="Times New Roman" pitchFamily="18" charset="0"/>
              </a:rPr>
              <a:t>mePrezime</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imePrez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getVisina</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visina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setVisina</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vis) {</a:t>
            </a:r>
            <a:r>
              <a:rPr lang="en-GB" sz="1200" dirty="0" err="1">
                <a:solidFill>
                  <a:srgbClr val="000000"/>
                </a:solidFill>
                <a:latin typeface="Consolas" pitchFamily="49" charset="0"/>
                <a:cs typeface="Times New Roman" pitchFamily="18" charset="0"/>
              </a:rPr>
              <a:t>visina</a:t>
            </a:r>
            <a:r>
              <a:rPr lang="en-GB" sz="1200" dirty="0">
                <a:solidFill>
                  <a:srgbClr val="000000"/>
                </a:solidFill>
                <a:latin typeface="Consolas" pitchFamily="49" charset="0"/>
                <a:cs typeface="Times New Roman" pitchFamily="18" charset="0"/>
              </a:rPr>
              <a:t> = vis;}</a:t>
            </a: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	public double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getTezina</a:t>
            </a: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tezina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void</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setTezina</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tez</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tezina</a:t>
            </a:r>
            <a:r>
              <a:rPr lang="en-GB" sz="1200" dirty="0">
                <a:solidFill>
                  <a:srgbClr val="000000"/>
                </a:solidFill>
                <a:latin typeface="Consolas" pitchFamily="49" charset="0"/>
                <a:cs typeface="Times New Roman" pitchFamily="18" charset="0"/>
              </a:rPr>
              <a:t> = </a:t>
            </a:r>
            <a:r>
              <a:rPr lang="en-GB" sz="1200" dirty="0" err="1">
                <a:solidFill>
                  <a:srgbClr val="000000"/>
                </a:solidFill>
                <a:latin typeface="Consolas" pitchFamily="49" charset="0"/>
                <a:cs typeface="Times New Roman" pitchFamily="18" charset="0"/>
              </a:rPr>
              <a:t>tez</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a:t>
            </a:r>
            <a:r>
              <a:rPr lang="en-GB" sz="1200" dirty="0">
                <a:solidFill>
                  <a:srgbClr val="000000"/>
                </a:solidFill>
                <a:latin typeface="Consolas" pitchFamily="49" charset="0"/>
                <a:cs typeface="Times New Roman" pitchFamily="18" charset="0"/>
              </a:rPr>
              <a:t>String </a:t>
            </a:r>
            <a:r>
              <a:rPr lang="en-GB" sz="1200" dirty="0" err="1">
                <a:solidFill>
                  <a:srgbClr val="000000"/>
                </a:solidFill>
                <a:latin typeface="Consolas" pitchFamily="49" charset="0"/>
                <a:cs typeface="Times New Roman" pitchFamily="18" charset="0"/>
              </a:rPr>
              <a:t>toString</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return </a:t>
            </a:r>
            <a:r>
              <a:rPr lang="en-GB" sz="1200" dirty="0" err="1">
                <a:solidFill>
                  <a:srgbClr val="000000"/>
                </a:solidFill>
                <a:latin typeface="Consolas" pitchFamily="49" charset="0"/>
                <a:cs typeface="Times New Roman" pitchFamily="18" charset="0"/>
              </a:rPr>
              <a:t>String.format</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"%s, </a:t>
            </a:r>
            <a:r>
              <a:rPr lang="en-GB" sz="1200" dirty="0" err="1">
                <a:solidFill>
                  <a:srgbClr val="2A00FF"/>
                </a:solidFill>
                <a:latin typeface="Consolas" pitchFamily="49" charset="0"/>
                <a:cs typeface="Times New Roman" pitchFamily="18" charset="0"/>
              </a:rPr>
              <a:t>visina</a:t>
            </a:r>
            <a:r>
              <a:rPr lang="en-GB" sz="1200" dirty="0">
                <a:solidFill>
                  <a:srgbClr val="2A00FF"/>
                </a:solidFill>
                <a:latin typeface="Consolas" pitchFamily="49" charset="0"/>
                <a:cs typeface="Times New Roman" pitchFamily="18" charset="0"/>
              </a:rPr>
              <a:t> %.1f cm, </a:t>
            </a:r>
            <a:r>
              <a:rPr lang="en-GB" sz="1200" dirty="0" err="1">
                <a:solidFill>
                  <a:srgbClr val="2A00FF"/>
                </a:solidFill>
                <a:latin typeface="Consolas" pitchFamily="49" charset="0"/>
                <a:cs typeface="Times New Roman" pitchFamily="18" charset="0"/>
              </a:rPr>
              <a:t>težina</a:t>
            </a:r>
            <a:r>
              <a:rPr lang="en-GB" sz="1200" dirty="0">
                <a:solidFill>
                  <a:srgbClr val="2A00FF"/>
                </a:solidFill>
                <a:latin typeface="Consolas" pitchFamily="49" charset="0"/>
                <a:cs typeface="Times New Roman" pitchFamily="18" charset="0"/>
              </a:rPr>
              <a:t> %.1f kg"</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sr-Latn-ME" sz="1200" dirty="0" smtClean="0">
                <a:solidFill>
                  <a:srgbClr val="000000"/>
                </a:solidFill>
                <a:latin typeface="Consolas" pitchFamily="49" charset="0"/>
                <a:cs typeface="Times New Roman" pitchFamily="18" charset="0"/>
              </a:rPr>
              <a:t>    </a:t>
            </a:r>
            <a:r>
              <a:rPr lang="en-GB" sz="1200" dirty="0" err="1" smtClean="0">
                <a:solidFill>
                  <a:srgbClr val="000000"/>
                </a:solidFill>
                <a:latin typeface="Consolas" pitchFamily="49" charset="0"/>
                <a:cs typeface="Times New Roman" pitchFamily="18" charset="0"/>
              </a:rPr>
              <a:t>getImePrezime</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getVisina</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getTezina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@Override</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a:t>
            </a:r>
            <a:r>
              <a:rPr lang="en-GB" sz="1200" b="1" dirty="0" err="1">
                <a:solidFill>
                  <a:srgbClr val="7F0055"/>
                </a:solidFill>
                <a:latin typeface="Consolas" pitchFamily="49" charset="0"/>
                <a:cs typeface="Times New Roman" pitchFamily="18" charset="0"/>
              </a:rPr>
              <a:t>int</a:t>
            </a:r>
            <a:r>
              <a:rPr lang="en-GB" sz="1200" b="1" dirty="0">
                <a:solidFill>
                  <a:srgbClr val="7F0055"/>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compareTo</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drugi</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vis1 =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.getVisina</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tez1 = </a:t>
            </a:r>
            <a:r>
              <a:rPr lang="en-GB" sz="1200" b="1" dirty="0" err="1">
                <a:solidFill>
                  <a:srgbClr val="7F0055"/>
                </a:solidFill>
                <a:latin typeface="Consolas" pitchFamily="49" charset="0"/>
                <a:cs typeface="Times New Roman" pitchFamily="18" charset="0"/>
              </a:rPr>
              <a:t>this</a:t>
            </a:r>
            <a:r>
              <a:rPr lang="en-GB" sz="1200" dirty="0" err="1">
                <a:solidFill>
                  <a:srgbClr val="000000"/>
                </a:solidFill>
                <a:latin typeface="Consolas" pitchFamily="49" charset="0"/>
                <a:cs typeface="Times New Roman" pitchFamily="18" charset="0"/>
              </a:rPr>
              <a:t>.getTezina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vis2 = </a:t>
            </a:r>
            <a:r>
              <a:rPr lang="en-GB" sz="1200" b="1" dirty="0" err="1">
                <a:solidFill>
                  <a:srgbClr val="7F0055"/>
                </a:solidFill>
                <a:latin typeface="Consolas" pitchFamily="49" charset="0"/>
                <a:cs typeface="Times New Roman" pitchFamily="18" charset="0"/>
              </a:rPr>
              <a:t>drugi</a:t>
            </a:r>
            <a:r>
              <a:rPr lang="en-GB" sz="1200" dirty="0" err="1">
                <a:solidFill>
                  <a:srgbClr val="000000"/>
                </a:solidFill>
                <a:latin typeface="Consolas" pitchFamily="49" charset="0"/>
                <a:cs typeface="Times New Roman" pitchFamily="18" charset="0"/>
              </a:rPr>
              <a:t>.getVisina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double</a:t>
            </a:r>
            <a:r>
              <a:rPr lang="en-GB" sz="1200" dirty="0">
                <a:solidFill>
                  <a:srgbClr val="000000"/>
                </a:solidFill>
                <a:latin typeface="Consolas" pitchFamily="49" charset="0"/>
                <a:cs typeface="Times New Roman" pitchFamily="18" charset="0"/>
              </a:rPr>
              <a:t> tez2 = </a:t>
            </a:r>
            <a:r>
              <a:rPr lang="en-GB" sz="1200" b="1" dirty="0" err="1">
                <a:solidFill>
                  <a:srgbClr val="7F0055"/>
                </a:solidFill>
                <a:latin typeface="Consolas" pitchFamily="49" charset="0"/>
                <a:cs typeface="Times New Roman" pitchFamily="18" charset="0"/>
              </a:rPr>
              <a:t>drugi</a:t>
            </a:r>
            <a:r>
              <a:rPr lang="en-GB" sz="1200" dirty="0" err="1">
                <a:solidFill>
                  <a:srgbClr val="000000"/>
                </a:solidFill>
                <a:latin typeface="Consolas" pitchFamily="49" charset="0"/>
                <a:cs typeface="Times New Roman" pitchFamily="18" charset="0"/>
              </a:rPr>
              <a:t>.getTezina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if</a:t>
            </a:r>
            <a:r>
              <a:rPr lang="en-GB" sz="1200" dirty="0">
                <a:solidFill>
                  <a:srgbClr val="000000"/>
                </a:solidFill>
                <a:latin typeface="Consolas" pitchFamily="49" charset="0"/>
                <a:cs typeface="Times New Roman" pitchFamily="18" charset="0"/>
              </a:rPr>
              <a:t>((vis1 == vis2) &amp;&amp; (tez1 == tez2))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0;</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else if</a:t>
            </a:r>
            <a:r>
              <a:rPr lang="en-GB" sz="1200" dirty="0">
                <a:solidFill>
                  <a:srgbClr val="000000"/>
                </a:solidFill>
                <a:latin typeface="Consolas" pitchFamily="49" charset="0"/>
                <a:cs typeface="Times New Roman" pitchFamily="18" charset="0"/>
              </a:rPr>
              <a:t>((vis1 &gt; vis2) || ((vis1 == vis2) &amp;&amp; (tez1 &gt; tez2)))</a:t>
            </a:r>
            <a:r>
              <a:rPr lang="sr-Latn-ME"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return</a:t>
            </a:r>
            <a:r>
              <a:rPr lang="en-GB" sz="1200" dirty="0">
                <a:solidFill>
                  <a:srgbClr val="000000"/>
                </a:solidFill>
                <a:latin typeface="Consolas" pitchFamily="49" charset="0"/>
                <a:cs typeface="Times New Roman" pitchFamily="18" charset="0"/>
              </a:rPr>
              <a:t> 1;</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else</a:t>
            </a:r>
            <a:r>
              <a:rPr lang="sr-Latn-ME"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	return</a:t>
            </a:r>
            <a:r>
              <a:rPr lang="en-GB" sz="1200" dirty="0">
                <a:solidFill>
                  <a:srgbClr val="000000"/>
                </a:solidFill>
                <a:latin typeface="Consolas" pitchFamily="49" charset="0"/>
                <a:cs typeface="Times New Roman" pitchFamily="18" charset="0"/>
              </a:rPr>
              <a:t> -1;</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sp>
        <p:nvSpPr>
          <p:cNvPr id="3" name="Rectangle 2"/>
          <p:cNvSpPr/>
          <p:nvPr/>
        </p:nvSpPr>
        <p:spPr>
          <a:xfrm>
            <a:off x="6118700" y="997809"/>
            <a:ext cx="2995319" cy="4697825"/>
          </a:xfrm>
          <a:prstGeom prst="rect">
            <a:avLst/>
          </a:prstGeom>
          <a:solidFill>
            <a:srgbClr val="CCFFCC"/>
          </a:solidFill>
          <a:ln>
            <a:solidFill>
              <a:schemeClr val="tx1">
                <a:lumMod val="50000"/>
                <a:lumOff val="50000"/>
              </a:schemeClr>
            </a:solidFill>
          </a:ln>
        </p:spPr>
        <p:txBody>
          <a:bodyPr wrap="square" lIns="72000" rIns="72000">
            <a:spAutoFit/>
          </a:bodyPr>
          <a:lstStyle/>
          <a:p>
            <a:pPr algn="just">
              <a:lnSpc>
                <a:spcPct val="105000"/>
              </a:lnSpc>
              <a:spcBef>
                <a:spcPts val="600"/>
              </a:spcBef>
              <a:spcAft>
                <a:spcPts val="600"/>
              </a:spcAft>
            </a:pPr>
            <a:r>
              <a:rPr lang="sr-Latn-ME" sz="1450" dirty="0">
                <a:latin typeface="Consolas" panose="020B0609020204030204" pitchFamily="49" charset="0"/>
                <a:ea typeface="Times New Roman" panose="02020603050405020304" pitchFamily="18" charset="0"/>
                <a:cs typeface="Times New Roman" panose="02020603050405020304" pitchFamily="18" charset="0"/>
              </a:rPr>
              <a:t>Comparable</a:t>
            </a:r>
            <a:r>
              <a:rPr lang="sr-Latn-ME" sz="1450" dirty="0">
                <a:ea typeface="Times New Roman" panose="02020603050405020304" pitchFamily="18" charset="0"/>
                <a:cs typeface="Times New Roman" panose="02020603050405020304" pitchFamily="18" charset="0"/>
              </a:rPr>
              <a:t> je generički interfejs </a:t>
            </a:r>
            <a:r>
              <a:rPr lang="sr-Latn-ME" sz="1450" dirty="0" smtClean="0">
                <a:ea typeface="Times New Roman" panose="02020603050405020304" pitchFamily="18" charset="0"/>
                <a:cs typeface="Times New Roman" panose="02020603050405020304" pitchFamily="18" charset="0"/>
              </a:rPr>
              <a:t>(obratite pažnju na zagrade </a:t>
            </a:r>
            <a:r>
              <a:rPr lang="sr-Latn-ME" sz="1450" dirty="0" smtClean="0">
                <a:solidFill>
                  <a:srgbClr val="FF0000"/>
                </a:solidFill>
                <a:ea typeface="Times New Roman" panose="02020603050405020304" pitchFamily="18" charset="0"/>
                <a:cs typeface="Times New Roman" panose="02020603050405020304" pitchFamily="18" charset="0"/>
              </a:rPr>
              <a:t>&lt; &gt;</a:t>
            </a:r>
            <a:r>
              <a:rPr lang="sr-Latn-ME" sz="1450" dirty="0" smtClean="0">
                <a:ea typeface="Times New Roman" panose="02020603050405020304" pitchFamily="18" charset="0"/>
                <a:cs typeface="Times New Roman" panose="02020603050405020304" pitchFamily="18" charset="0"/>
              </a:rPr>
              <a:t>) iz </a:t>
            </a:r>
            <a:r>
              <a:rPr lang="sr-Latn-ME" sz="1450" dirty="0">
                <a:ea typeface="Times New Roman" panose="02020603050405020304" pitchFamily="18" charset="0"/>
                <a:cs typeface="Times New Roman" panose="02020603050405020304" pitchFamily="18" charset="0"/>
              </a:rPr>
              <a:t>paketa </a:t>
            </a:r>
            <a:r>
              <a:rPr lang="sr-Latn-ME" sz="1450" dirty="0">
                <a:latin typeface="Consolas" panose="020B0609020204030204" pitchFamily="49" charset="0"/>
                <a:ea typeface="Times New Roman" panose="02020603050405020304" pitchFamily="18" charset="0"/>
                <a:cs typeface="Times New Roman" panose="02020603050405020304" pitchFamily="18" charset="0"/>
              </a:rPr>
              <a:t>java.lang</a:t>
            </a:r>
            <a:r>
              <a:rPr lang="sr-Latn-ME" sz="1450" dirty="0">
                <a:ea typeface="Times New Roman" panose="02020603050405020304" pitchFamily="18" charset="0"/>
                <a:cs typeface="Times New Roman" panose="02020603050405020304" pitchFamily="18" charset="0"/>
              </a:rPr>
              <a:t> sa jednom metodom </a:t>
            </a:r>
            <a:r>
              <a:rPr lang="sr-Latn-ME" sz="1450" b="1" dirty="0">
                <a:solidFill>
                  <a:srgbClr val="FF0000"/>
                </a:solidFill>
                <a:latin typeface="Consolas" panose="020B0609020204030204" pitchFamily="49" charset="0"/>
                <a:ea typeface="Times New Roman" panose="02020603050405020304" pitchFamily="18" charset="0"/>
                <a:cs typeface="Times New Roman" panose="02020603050405020304" pitchFamily="18" charset="0"/>
              </a:rPr>
              <a:t>compareTo</a:t>
            </a:r>
            <a:r>
              <a:rPr lang="sr-Latn-ME" sz="1450" dirty="0">
                <a:ea typeface="Times New Roman" panose="02020603050405020304" pitchFamily="18" charset="0"/>
                <a:cs typeface="Times New Roman" panose="02020603050405020304" pitchFamily="18" charset="0"/>
              </a:rPr>
              <a:t> koja služi za poređenje objekta koji poziva metodu sa objektom parametrom po kriterijumu koji mi definišemo. Metoda vraća negativan ceo broj ako objekat parametar veći, pozitivan ceo broj ako je objekat parametar manji i 0 ako su objekat parametar i objekat koji poziva metodu isti.</a:t>
            </a:r>
            <a:endParaRPr lang="en-US" sz="1450" dirty="0">
              <a:ea typeface="Times New Roman" panose="02020603050405020304" pitchFamily="18" charset="0"/>
              <a:cs typeface="Times New Roman" panose="02020603050405020304" pitchFamily="18" charset="0"/>
            </a:endParaRPr>
          </a:p>
          <a:p>
            <a:pPr algn="just">
              <a:lnSpc>
                <a:spcPct val="105000"/>
              </a:lnSpc>
              <a:spcBef>
                <a:spcPts val="600"/>
              </a:spcBef>
              <a:spcAft>
                <a:spcPts val="600"/>
              </a:spcAft>
            </a:pPr>
            <a:r>
              <a:rPr lang="sr-Latn-ME" sz="1450" dirty="0">
                <a:ea typeface="Times New Roman" panose="02020603050405020304" pitchFamily="18" charset="0"/>
                <a:cs typeface="Times New Roman" panose="02020603050405020304" pitchFamily="18" charset="0"/>
              </a:rPr>
              <a:t>Poredak elemenata koji definiše metoda </a:t>
            </a:r>
            <a:r>
              <a:rPr lang="sr-Latn-ME" sz="1450" dirty="0">
                <a:latin typeface="Consolas" panose="020B0609020204030204" pitchFamily="49" charset="0"/>
                <a:ea typeface="Times New Roman" panose="02020603050405020304" pitchFamily="18" charset="0"/>
                <a:cs typeface="Times New Roman" panose="02020603050405020304" pitchFamily="18" charset="0"/>
              </a:rPr>
              <a:t>compareTo</a:t>
            </a:r>
            <a:r>
              <a:rPr lang="sr-Latn-ME" sz="1450" dirty="0">
                <a:ea typeface="Times New Roman" panose="02020603050405020304" pitchFamily="18" charset="0"/>
                <a:cs typeface="Times New Roman" panose="02020603050405020304" pitchFamily="18" charset="0"/>
              </a:rPr>
              <a:t> se naziva </a:t>
            </a:r>
            <a:r>
              <a:rPr lang="sr-Latn-ME" sz="1450" dirty="0">
                <a:solidFill>
                  <a:srgbClr val="FF0000"/>
                </a:solidFill>
                <a:ea typeface="Times New Roman" panose="02020603050405020304" pitchFamily="18" charset="0"/>
                <a:cs typeface="Times New Roman" panose="02020603050405020304" pitchFamily="18" charset="0"/>
              </a:rPr>
              <a:t>prirodni poredak </a:t>
            </a:r>
            <a:r>
              <a:rPr lang="sr-Latn-ME" sz="1450" dirty="0">
                <a:ea typeface="Times New Roman" panose="02020603050405020304" pitchFamily="18" charset="0"/>
                <a:cs typeface="Times New Roman" panose="02020603050405020304" pitchFamily="18" charset="0"/>
              </a:rPr>
              <a:t>(eng. natural ordering), dok </a:t>
            </a:r>
            <a:r>
              <a:rPr lang="sr-Latn-ME" sz="1450" dirty="0" smtClean="0">
                <a:ea typeface="Times New Roman" panose="02020603050405020304" pitchFamily="18" charset="0"/>
                <a:cs typeface="Times New Roman" panose="02020603050405020304" pitchFamily="18" charset="0"/>
              </a:rPr>
              <a:t>se ta metoda </a:t>
            </a:r>
            <a:r>
              <a:rPr lang="sr-Latn-ME" sz="1450" dirty="0">
                <a:ea typeface="Times New Roman" panose="02020603050405020304" pitchFamily="18" charset="0"/>
                <a:cs typeface="Times New Roman" panose="02020603050405020304" pitchFamily="18" charset="0"/>
              </a:rPr>
              <a:t>naziva </a:t>
            </a:r>
            <a:r>
              <a:rPr lang="sr-Latn-ME" sz="1450" dirty="0">
                <a:solidFill>
                  <a:srgbClr val="FF0000"/>
                </a:solidFill>
                <a:ea typeface="Times New Roman" panose="02020603050405020304" pitchFamily="18" charset="0"/>
                <a:cs typeface="Times New Roman" panose="02020603050405020304" pitchFamily="18" charset="0"/>
              </a:rPr>
              <a:t>metoda prirodnog poređenja</a:t>
            </a:r>
            <a:r>
              <a:rPr lang="sr-Latn-ME" sz="1450" dirty="0">
                <a:ea typeface="Times New Roman" panose="02020603050405020304" pitchFamily="18" charset="0"/>
                <a:cs typeface="Times New Roman" panose="02020603050405020304" pitchFamily="18" charset="0"/>
              </a:rPr>
              <a:t> (eng. natural comparison method</a:t>
            </a:r>
            <a:r>
              <a:rPr lang="sr-Latn-ME" sz="1450" dirty="0" smtClean="0">
                <a:ea typeface="Times New Roman" panose="02020603050405020304" pitchFamily="18" charset="0"/>
                <a:cs typeface="Times New Roman" panose="02020603050405020304" pitchFamily="18" charset="0"/>
              </a:rPr>
              <a:t>).</a:t>
            </a:r>
            <a:endParaRPr lang="en-US" sz="1450" dirty="0">
              <a:ea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27844"/>
            <a:ext cx="7705104" cy="596900"/>
          </a:xfrm>
        </p:spPr>
        <p:txBody>
          <a:bodyPr/>
          <a:lstStyle/>
          <a:p>
            <a:pPr eaLnBrk="1" hangingPunct="1"/>
            <a:r>
              <a:rPr lang="sr-Latn-RS" sz="3600" dirty="0"/>
              <a:t>Klasa Covek i interfejs Comparable</a:t>
            </a:r>
            <a:endParaRPr lang="en-US" sz="3600" dirty="0" smtClean="0"/>
          </a:p>
        </p:txBody>
      </p:sp>
      <p:sp>
        <p:nvSpPr>
          <p:cNvPr id="81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2B06-76BE-4ACA-82BE-26CDAD5BB201}" type="slidenum">
              <a:rPr lang="en-GB" smtClean="0">
                <a:latin typeface="Arial Black" pitchFamily="34" charset="0"/>
              </a:rPr>
              <a:pPr eaLnBrk="1" hangingPunct="1"/>
              <a:t>6</a:t>
            </a:fld>
            <a:endParaRPr lang="en-GB" dirty="0" smtClean="0">
              <a:latin typeface="Arial Black" pitchFamily="34" charset="0"/>
            </a:endParaRPr>
          </a:p>
        </p:txBody>
      </p:sp>
      <p:sp>
        <p:nvSpPr>
          <p:cNvPr id="8196" name="Rectangle 1"/>
          <p:cNvSpPr>
            <a:spLocks noChangeArrowheads="1"/>
          </p:cNvSpPr>
          <p:nvPr/>
        </p:nvSpPr>
        <p:spPr bwMode="auto">
          <a:xfrm>
            <a:off x="179512" y="1439470"/>
            <a:ext cx="5286563" cy="4524315"/>
          </a:xfrm>
          <a:prstGeom prst="rect">
            <a:avLst/>
          </a:prstGeom>
          <a:solidFill>
            <a:srgbClr val="CCFFFF"/>
          </a:solidFill>
          <a:ln w="9525">
            <a:solidFill>
              <a:srgbClr val="000000"/>
            </a:solidFill>
            <a:miter lim="800000"/>
            <a:headEnd/>
            <a:tailEnd/>
          </a:ln>
        </p:spPr>
        <p:txBody>
          <a:bodyPr wrap="square" anchor="ctr" anchorCtr="0">
            <a:spAutoFit/>
          </a:bodyPr>
          <a:lstStyle/>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import</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java.util</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endParaRPr lang="en-GB" sz="1200" dirty="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b="1" dirty="0">
                <a:solidFill>
                  <a:srgbClr val="7F0055"/>
                </a:solidFill>
                <a:latin typeface="Consolas" pitchFamily="49" charset="0"/>
                <a:cs typeface="Times New Roman" pitchFamily="18" charset="0"/>
              </a:rPr>
              <a:t>public class</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CovekSort</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endParaRPr lang="sr-Latn-ME" sz="1200" dirty="0" smtClean="0">
              <a:solidFill>
                <a:srgbClr val="000000"/>
              </a:solidFill>
              <a:latin typeface="Consolas" pitchFamily="49" charset="0"/>
              <a:cs typeface="Times New Roman" pitchFamily="18" charset="0"/>
            </a:endParaRP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public static void</a:t>
            </a:r>
            <a:r>
              <a:rPr lang="en-GB" sz="1200" dirty="0">
                <a:solidFill>
                  <a:srgbClr val="000000"/>
                </a:solidFill>
                <a:latin typeface="Consolas" pitchFamily="49" charset="0"/>
                <a:cs typeface="Times New Roman" pitchFamily="18" charset="0"/>
              </a:rPr>
              <a:t> main(String[] </a:t>
            </a:r>
            <a:r>
              <a:rPr lang="en-GB" sz="1200" dirty="0" err="1">
                <a:solidFill>
                  <a:srgbClr val="000000"/>
                </a:solidFill>
                <a:latin typeface="Consolas" pitchFamily="49" charset="0"/>
                <a:cs typeface="Times New Roman" pitchFamily="18" charset="0"/>
              </a:rPr>
              <a:t>args</a:t>
            </a: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List&lt;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&gt;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 = new </a:t>
            </a:r>
            <a:r>
              <a:rPr lang="en-GB" sz="1200" dirty="0" err="1">
                <a:solidFill>
                  <a:srgbClr val="000000"/>
                </a:solidFill>
                <a:latin typeface="Consolas" pitchFamily="49" charset="0"/>
                <a:cs typeface="Times New Roman" pitchFamily="18" charset="0"/>
              </a:rPr>
              <a:t>ArrayList</a:t>
            </a:r>
            <a:r>
              <a:rPr lang="en-GB" sz="1200" dirty="0">
                <a:solidFill>
                  <a:srgbClr val="000000"/>
                </a:solidFill>
                <a:latin typeface="Consolas" pitchFamily="49" charset="0"/>
                <a:cs typeface="Times New Roman" pitchFamily="18" charset="0"/>
              </a:rPr>
              <a:t>&lt;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&gt;();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lista.add</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Dalibor</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Katić</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178.4, 89.4));</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lista.add</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"Ana </a:t>
            </a:r>
            <a:r>
              <a:rPr lang="en-GB" sz="1200" dirty="0" err="1">
                <a:solidFill>
                  <a:srgbClr val="2A00FF"/>
                </a:solidFill>
                <a:latin typeface="Consolas" pitchFamily="49" charset="0"/>
                <a:cs typeface="Times New Roman" pitchFamily="18" charset="0"/>
              </a:rPr>
              <a:t>Jović</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171.2, 65.1));</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lista.add</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Vesna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Milić</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168.9, 59.7));</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lista.add</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"Nikola </a:t>
            </a:r>
            <a:r>
              <a:rPr lang="en-GB" sz="1200" dirty="0" err="1">
                <a:solidFill>
                  <a:srgbClr val="2A00FF"/>
                </a:solidFill>
                <a:latin typeface="Consolas" pitchFamily="49" charset="0"/>
                <a:cs typeface="Times New Roman" pitchFamily="18" charset="0"/>
              </a:rPr>
              <a:t>Bulatović</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184.3, 86.0));</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lista.add</a:t>
            </a:r>
            <a:r>
              <a:rPr lang="en-GB" sz="1200" dirty="0">
                <a:solidFill>
                  <a:srgbClr val="000000"/>
                </a:solidFill>
                <a:latin typeface="Consolas" pitchFamily="49" charset="0"/>
                <a:cs typeface="Times New Roman" pitchFamily="18" charset="0"/>
              </a:rPr>
              <a:t>(</a:t>
            </a:r>
            <a:r>
              <a:rPr lang="en-GB" sz="1200" b="1" dirty="0">
                <a:solidFill>
                  <a:srgbClr val="7F0055"/>
                </a:solidFill>
                <a:latin typeface="Consolas" pitchFamily="49" charset="0"/>
                <a:cs typeface="Times New Roman" pitchFamily="18" charset="0"/>
              </a:rPr>
              <a:t>new</a:t>
            </a: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Jovica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Zvrko</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 178.4, 79.1));</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Nesortirana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lista</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for</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x: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(x);</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Collections.sort</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a:t>
            </a:r>
            <a:r>
              <a:rPr lang="en-GB" sz="1200" dirty="0">
                <a:solidFill>
                  <a:srgbClr val="2A00FF"/>
                </a:solidFill>
                <a:latin typeface="Consolas" pitchFamily="49" charset="0"/>
                <a:cs typeface="Times New Roman" pitchFamily="18" charset="0"/>
              </a:rPr>
              <a:t>"\</a:t>
            </a:r>
            <a:r>
              <a:rPr lang="en-GB" sz="1200" dirty="0" err="1">
                <a:solidFill>
                  <a:srgbClr val="2A00FF"/>
                </a:solidFill>
                <a:latin typeface="Consolas" pitchFamily="49" charset="0"/>
                <a:cs typeface="Times New Roman" pitchFamily="18" charset="0"/>
              </a:rPr>
              <a:t>nSortirana</a:t>
            </a:r>
            <a:r>
              <a:rPr lang="en-GB" sz="1200" dirty="0">
                <a:solidFill>
                  <a:srgbClr val="2A00FF"/>
                </a:solidFill>
                <a:latin typeface="Consolas" pitchFamily="49" charset="0"/>
                <a:cs typeface="Times New Roman" pitchFamily="18" charset="0"/>
              </a:rPr>
              <a:t> </a:t>
            </a:r>
            <a:r>
              <a:rPr lang="en-GB" sz="1200" dirty="0" err="1">
                <a:solidFill>
                  <a:srgbClr val="2A00FF"/>
                </a:solidFill>
                <a:latin typeface="Consolas" pitchFamily="49" charset="0"/>
                <a:cs typeface="Times New Roman" pitchFamily="18" charset="0"/>
              </a:rPr>
              <a:t>lista</a:t>
            </a:r>
            <a:r>
              <a:rPr lang="en-GB" sz="1200" dirty="0">
                <a:solidFill>
                  <a:srgbClr val="2A00FF"/>
                </a:solidFill>
                <a:latin typeface="Consolas" pitchFamily="49" charset="0"/>
                <a:cs typeface="Times New Roman" pitchFamily="18" charset="0"/>
              </a:rPr>
              <a:t>:"</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b="1" dirty="0">
                <a:solidFill>
                  <a:srgbClr val="7F0055"/>
                </a:solidFill>
                <a:latin typeface="Consolas" pitchFamily="49" charset="0"/>
                <a:cs typeface="Times New Roman" pitchFamily="18" charset="0"/>
              </a:rPr>
              <a:t>for</a:t>
            </a:r>
            <a:r>
              <a:rPr lang="en-GB" sz="1200" dirty="0">
                <a:solidFill>
                  <a:srgbClr val="000000"/>
                </a:solidFill>
                <a:latin typeface="Consolas" pitchFamily="49" charset="0"/>
                <a:cs typeface="Times New Roman" pitchFamily="18" charset="0"/>
              </a:rPr>
              <a:t>(</a:t>
            </a:r>
            <a:r>
              <a:rPr lang="en-GB" sz="1200" dirty="0" err="1">
                <a:solidFill>
                  <a:srgbClr val="000000"/>
                </a:solidFill>
                <a:latin typeface="Consolas" pitchFamily="49" charset="0"/>
                <a:cs typeface="Times New Roman" pitchFamily="18" charset="0"/>
              </a:rPr>
              <a:t>Covek</a:t>
            </a:r>
            <a:r>
              <a:rPr lang="en-GB" sz="1200" dirty="0">
                <a:solidFill>
                  <a:srgbClr val="000000"/>
                </a:solidFill>
                <a:latin typeface="Consolas" pitchFamily="49" charset="0"/>
                <a:cs typeface="Times New Roman" pitchFamily="18" charset="0"/>
              </a:rPr>
              <a:t> x: </a:t>
            </a:r>
            <a:r>
              <a:rPr lang="en-GB" sz="1200" dirty="0" err="1">
                <a:solidFill>
                  <a:srgbClr val="000000"/>
                </a:solidFill>
                <a:latin typeface="Consolas" pitchFamily="49" charset="0"/>
                <a:cs typeface="Times New Roman" pitchFamily="18" charset="0"/>
              </a:rPr>
              <a:t>lista</a:t>
            </a:r>
            <a:r>
              <a:rPr lang="en-GB" sz="12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r>
              <a:rPr lang="en-GB" sz="1200" dirty="0" err="1">
                <a:solidFill>
                  <a:srgbClr val="000000"/>
                </a:solidFill>
                <a:latin typeface="Consolas" pitchFamily="49" charset="0"/>
                <a:cs typeface="Times New Roman" pitchFamily="18" charset="0"/>
              </a:rPr>
              <a:t>System.out.println</a:t>
            </a:r>
            <a:r>
              <a:rPr lang="en-GB" sz="1200" dirty="0">
                <a:solidFill>
                  <a:srgbClr val="000000"/>
                </a:solidFill>
                <a:latin typeface="Consolas" pitchFamily="49" charset="0"/>
                <a:cs typeface="Times New Roman" pitchFamily="18" charset="0"/>
              </a:rPr>
              <a:t>(x);</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200" dirty="0">
                <a:solidFill>
                  <a:srgbClr val="000000"/>
                </a:solidFill>
                <a:latin typeface="Consolas" pitchFamily="49" charset="0"/>
                <a:cs typeface="Times New Roman" pitchFamily="18" charset="0"/>
              </a:rPr>
              <a:t>}</a:t>
            </a:r>
          </a:p>
        </p:txBody>
      </p:sp>
      <p:sp>
        <p:nvSpPr>
          <p:cNvPr id="6" name="Rectangle 1"/>
          <p:cNvSpPr>
            <a:spLocks noChangeArrowheads="1"/>
          </p:cNvSpPr>
          <p:nvPr/>
        </p:nvSpPr>
        <p:spPr bwMode="auto">
          <a:xfrm>
            <a:off x="4825500" y="3812792"/>
            <a:ext cx="4176464" cy="2292935"/>
          </a:xfrm>
          <a:prstGeom prst="rect">
            <a:avLst/>
          </a:prstGeom>
          <a:solidFill>
            <a:schemeClr val="bg1"/>
          </a:solidFill>
          <a:ln w="9525">
            <a:solidFill>
              <a:srgbClr val="339933"/>
            </a:solidFill>
            <a:miter lim="800000"/>
            <a:headEnd/>
            <a:tailEnd/>
          </a:ln>
        </p:spPr>
        <p:txBody>
          <a:bodyPr wrap="square" lIns="72000" rIns="72000">
            <a:spAutoFit/>
          </a:bodyPr>
          <a:lstStyle/>
          <a:p>
            <a:r>
              <a:rPr lang="en-GB" sz="1150" dirty="0" err="1">
                <a:solidFill>
                  <a:srgbClr val="339933"/>
                </a:solidFill>
                <a:latin typeface="Consolas" pitchFamily="49" charset="0"/>
                <a:cs typeface="Times New Roman" pitchFamily="18" charset="0"/>
              </a:rPr>
              <a:t>Nesortirana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lista</a:t>
            </a:r>
            <a:r>
              <a:rPr lang="en-GB" sz="1150" dirty="0">
                <a:solidFill>
                  <a:srgbClr val="339933"/>
                </a:solidFill>
                <a:latin typeface="Consolas" pitchFamily="49" charset="0"/>
                <a:cs typeface="Times New Roman" pitchFamily="18" charset="0"/>
              </a:rPr>
              <a:t>:</a:t>
            </a:r>
          </a:p>
          <a:p>
            <a:r>
              <a:rPr lang="en-GB" sz="1150" dirty="0" err="1">
                <a:solidFill>
                  <a:srgbClr val="339933"/>
                </a:solidFill>
                <a:latin typeface="Consolas" pitchFamily="49" charset="0"/>
                <a:cs typeface="Times New Roman" pitchFamily="18" charset="0"/>
              </a:rPr>
              <a:t>Dalibor</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Katić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178.4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89.4 kg</a:t>
            </a:r>
          </a:p>
          <a:p>
            <a:r>
              <a:rPr lang="en-GB" sz="1150" dirty="0">
                <a:solidFill>
                  <a:srgbClr val="339933"/>
                </a:solidFill>
                <a:latin typeface="Consolas" pitchFamily="49" charset="0"/>
                <a:cs typeface="Times New Roman" pitchFamily="18" charset="0"/>
              </a:rPr>
              <a:t>Ana </a:t>
            </a:r>
            <a:r>
              <a:rPr lang="en-GB" sz="1150" dirty="0" err="1">
                <a:solidFill>
                  <a:srgbClr val="339933"/>
                </a:solidFill>
                <a:latin typeface="Consolas" pitchFamily="49" charset="0"/>
                <a:cs typeface="Times New Roman" pitchFamily="18" charset="0"/>
              </a:rPr>
              <a:t>Jović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171.2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65.1 kg</a:t>
            </a:r>
          </a:p>
          <a:p>
            <a:r>
              <a:rPr lang="en-GB" sz="1150" dirty="0" err="1">
                <a:solidFill>
                  <a:srgbClr val="339933"/>
                </a:solidFill>
                <a:latin typeface="Consolas" pitchFamily="49" charset="0"/>
                <a:cs typeface="Times New Roman" pitchFamily="18" charset="0"/>
              </a:rPr>
              <a:t>Vesna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Milić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168.9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59.7 kg</a:t>
            </a:r>
          </a:p>
          <a:p>
            <a:r>
              <a:rPr lang="en-GB" sz="1150" dirty="0">
                <a:solidFill>
                  <a:srgbClr val="339933"/>
                </a:solidFill>
                <a:latin typeface="Consolas" pitchFamily="49" charset="0"/>
                <a:cs typeface="Times New Roman" pitchFamily="18" charset="0"/>
              </a:rPr>
              <a:t>Nikola </a:t>
            </a:r>
            <a:r>
              <a:rPr lang="en-GB" sz="1150" dirty="0" err="1">
                <a:solidFill>
                  <a:srgbClr val="339933"/>
                </a:solidFill>
                <a:latin typeface="Consolas" pitchFamily="49" charset="0"/>
                <a:cs typeface="Times New Roman" pitchFamily="18" charset="0"/>
              </a:rPr>
              <a:t>Bulatović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184.3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86.0 kg</a:t>
            </a:r>
          </a:p>
          <a:p>
            <a:pPr>
              <a:spcAft>
                <a:spcPts val="600"/>
              </a:spcAft>
            </a:pPr>
            <a:r>
              <a:rPr lang="en-GB" sz="1150" dirty="0" err="1">
                <a:solidFill>
                  <a:srgbClr val="339933"/>
                </a:solidFill>
                <a:latin typeface="Consolas" pitchFamily="49" charset="0"/>
                <a:cs typeface="Times New Roman" pitchFamily="18" charset="0"/>
              </a:rPr>
              <a:t>Jovica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Zvrko</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178.4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79.1 </a:t>
            </a:r>
            <a:r>
              <a:rPr lang="en-GB" sz="1150" dirty="0" smtClean="0">
                <a:solidFill>
                  <a:srgbClr val="339933"/>
                </a:solidFill>
                <a:latin typeface="Consolas" pitchFamily="49" charset="0"/>
                <a:cs typeface="Times New Roman" pitchFamily="18" charset="0"/>
              </a:rPr>
              <a:t>kg</a:t>
            </a:r>
            <a:endParaRPr lang="en-GB" sz="600" dirty="0">
              <a:solidFill>
                <a:srgbClr val="339933"/>
              </a:solidFill>
              <a:latin typeface="Consolas" pitchFamily="49" charset="0"/>
              <a:cs typeface="Times New Roman" pitchFamily="18" charset="0"/>
            </a:endParaRPr>
          </a:p>
          <a:p>
            <a:r>
              <a:rPr lang="en-GB" sz="1150" dirty="0" err="1">
                <a:solidFill>
                  <a:srgbClr val="339933"/>
                </a:solidFill>
                <a:latin typeface="Consolas" pitchFamily="49" charset="0"/>
                <a:cs typeface="Times New Roman" pitchFamily="18" charset="0"/>
              </a:rPr>
              <a:t>Sortirana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lista</a:t>
            </a:r>
            <a:r>
              <a:rPr lang="en-GB" sz="1150" dirty="0">
                <a:solidFill>
                  <a:srgbClr val="339933"/>
                </a:solidFill>
                <a:latin typeface="Consolas" pitchFamily="49" charset="0"/>
                <a:cs typeface="Times New Roman" pitchFamily="18" charset="0"/>
              </a:rPr>
              <a:t>:</a:t>
            </a:r>
          </a:p>
          <a:p>
            <a:r>
              <a:rPr lang="en-GB" sz="1150" dirty="0" err="1">
                <a:solidFill>
                  <a:srgbClr val="339933"/>
                </a:solidFill>
                <a:latin typeface="Consolas" pitchFamily="49" charset="0"/>
                <a:cs typeface="Times New Roman" pitchFamily="18" charset="0"/>
              </a:rPr>
              <a:t>Vesna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Milić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168.9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59.7 kg</a:t>
            </a:r>
          </a:p>
          <a:p>
            <a:r>
              <a:rPr lang="en-GB" sz="1150" dirty="0">
                <a:solidFill>
                  <a:srgbClr val="339933"/>
                </a:solidFill>
                <a:latin typeface="Consolas" pitchFamily="49" charset="0"/>
                <a:cs typeface="Times New Roman" pitchFamily="18" charset="0"/>
              </a:rPr>
              <a:t>Ana </a:t>
            </a:r>
            <a:r>
              <a:rPr lang="en-GB" sz="1150" dirty="0" err="1">
                <a:solidFill>
                  <a:srgbClr val="339933"/>
                </a:solidFill>
                <a:latin typeface="Consolas" pitchFamily="49" charset="0"/>
                <a:cs typeface="Times New Roman" pitchFamily="18" charset="0"/>
              </a:rPr>
              <a:t>Jović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171.2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65.1 kg</a:t>
            </a:r>
          </a:p>
          <a:p>
            <a:r>
              <a:rPr lang="en-GB" sz="1150" dirty="0" err="1">
                <a:solidFill>
                  <a:srgbClr val="339933"/>
                </a:solidFill>
                <a:latin typeface="Consolas" pitchFamily="49" charset="0"/>
                <a:cs typeface="Times New Roman" pitchFamily="18" charset="0"/>
              </a:rPr>
              <a:t>Jovica</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Zvrko</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178.4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79.1 kg</a:t>
            </a:r>
          </a:p>
          <a:p>
            <a:r>
              <a:rPr lang="en-GB" sz="1150" dirty="0" err="1">
                <a:solidFill>
                  <a:srgbClr val="339933"/>
                </a:solidFill>
                <a:latin typeface="Consolas" pitchFamily="49" charset="0"/>
                <a:cs typeface="Times New Roman" pitchFamily="18" charset="0"/>
              </a:rPr>
              <a:t>Dalibor</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Katić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178.4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89.4 kg</a:t>
            </a:r>
          </a:p>
          <a:p>
            <a:r>
              <a:rPr lang="en-GB" sz="1150" dirty="0">
                <a:solidFill>
                  <a:srgbClr val="339933"/>
                </a:solidFill>
                <a:latin typeface="Consolas" pitchFamily="49" charset="0"/>
                <a:cs typeface="Times New Roman" pitchFamily="18" charset="0"/>
              </a:rPr>
              <a:t>Nikola </a:t>
            </a:r>
            <a:r>
              <a:rPr lang="en-GB" sz="1150" dirty="0" err="1">
                <a:solidFill>
                  <a:srgbClr val="339933"/>
                </a:solidFill>
                <a:latin typeface="Consolas" pitchFamily="49" charset="0"/>
                <a:cs typeface="Times New Roman" pitchFamily="18" charset="0"/>
              </a:rPr>
              <a:t>Bulatović</a:t>
            </a:r>
            <a:r>
              <a:rPr lang="en-GB" sz="1150" dirty="0">
                <a:solidFill>
                  <a:srgbClr val="339933"/>
                </a:solidFill>
                <a:latin typeface="Consolas" pitchFamily="49" charset="0"/>
                <a:cs typeface="Times New Roman" pitchFamily="18" charset="0"/>
              </a:rPr>
              <a:t>, </a:t>
            </a:r>
            <a:r>
              <a:rPr lang="en-GB" sz="1150" dirty="0" err="1">
                <a:solidFill>
                  <a:srgbClr val="339933"/>
                </a:solidFill>
                <a:latin typeface="Consolas" pitchFamily="49" charset="0"/>
                <a:cs typeface="Times New Roman" pitchFamily="18" charset="0"/>
              </a:rPr>
              <a:t>visina</a:t>
            </a:r>
            <a:r>
              <a:rPr lang="en-GB" sz="1150" dirty="0">
                <a:solidFill>
                  <a:srgbClr val="339933"/>
                </a:solidFill>
                <a:latin typeface="Consolas" pitchFamily="49" charset="0"/>
                <a:cs typeface="Times New Roman" pitchFamily="18" charset="0"/>
              </a:rPr>
              <a:t> 184.3 cm, </a:t>
            </a:r>
            <a:r>
              <a:rPr lang="en-GB" sz="1150" dirty="0" err="1">
                <a:solidFill>
                  <a:srgbClr val="339933"/>
                </a:solidFill>
                <a:latin typeface="Consolas" pitchFamily="49" charset="0"/>
                <a:cs typeface="Times New Roman" pitchFamily="18" charset="0"/>
              </a:rPr>
              <a:t>težina</a:t>
            </a:r>
            <a:r>
              <a:rPr lang="en-GB" sz="1150" dirty="0">
                <a:solidFill>
                  <a:srgbClr val="339933"/>
                </a:solidFill>
                <a:latin typeface="Consolas" pitchFamily="49" charset="0"/>
                <a:cs typeface="Times New Roman" pitchFamily="18" charset="0"/>
              </a:rPr>
              <a:t> 86.0 </a:t>
            </a:r>
            <a:r>
              <a:rPr lang="en-GB" sz="1150" dirty="0" smtClean="0">
                <a:solidFill>
                  <a:srgbClr val="339933"/>
                </a:solidFill>
                <a:latin typeface="Consolas" pitchFamily="49" charset="0"/>
                <a:cs typeface="Times New Roman" pitchFamily="18" charset="0"/>
              </a:rPr>
              <a:t>kg</a:t>
            </a:r>
            <a:endParaRPr lang="en-GB" sz="1150" dirty="0">
              <a:solidFill>
                <a:srgbClr val="339933"/>
              </a:solidFill>
              <a:latin typeface="Consolas" pitchFamily="49" charset="0"/>
              <a:cs typeface="Times New Roman" pitchFamily="18" charset="0"/>
            </a:endParaRPr>
          </a:p>
        </p:txBody>
      </p:sp>
      <p:sp>
        <p:nvSpPr>
          <p:cNvPr id="7" name="Rectangle 6"/>
          <p:cNvSpPr>
            <a:spLocks noChangeArrowheads="1"/>
          </p:cNvSpPr>
          <p:nvPr/>
        </p:nvSpPr>
        <p:spPr bwMode="auto">
          <a:xfrm>
            <a:off x="8437947" y="3525063"/>
            <a:ext cx="683568" cy="338137"/>
          </a:xfrm>
          <a:prstGeom prst="rect">
            <a:avLst/>
          </a:prstGeom>
          <a:noFill/>
          <a:ln w="9525">
            <a:noFill/>
            <a:miter lim="800000"/>
            <a:headEnd/>
            <a:tailEnd/>
          </a:ln>
          <a:effectLst/>
        </p:spPr>
        <p:txBody>
          <a:bodyPr wrap="square" anchor="ctr">
            <a:spAutoFit/>
          </a:bodyPr>
          <a:lstStyle/>
          <a:p>
            <a:pPr algn="r">
              <a:spcBef>
                <a:spcPct val="20000"/>
              </a:spcBef>
              <a:spcAft>
                <a:spcPct val="20000"/>
              </a:spcAft>
              <a:buClr>
                <a:schemeClr val="tx1"/>
              </a:buClr>
              <a:buSzPct val="75000"/>
              <a:tabLst>
                <a:tab pos="180975" algn="l"/>
                <a:tab pos="539750" algn="l"/>
                <a:tab pos="900113" algn="l"/>
                <a:tab pos="1260475" algn="l"/>
              </a:tabLst>
              <a:defRPr/>
            </a:pPr>
            <a:r>
              <a:rPr lang="sr-Latn-RS" sz="1600" dirty="0">
                <a:solidFill>
                  <a:srgbClr val="339933"/>
                </a:solidFill>
                <a:latin typeface="+mn-lt"/>
              </a:rPr>
              <a:t>Ispis</a:t>
            </a:r>
            <a:endParaRPr lang="en-US" sz="1600" dirty="0">
              <a:solidFill>
                <a:srgbClr val="339933"/>
              </a:solidFill>
              <a:latin typeface="Consolas" pitchFamily="49" charset="0"/>
              <a:cs typeface="Consolas" pitchFamily="49" charset="0"/>
            </a:endParaRPr>
          </a:p>
        </p:txBody>
      </p:sp>
    </p:spTree>
    <p:extLst>
      <p:ext uri="{BB962C8B-B14F-4D97-AF65-F5344CB8AC3E}">
        <p14:creationId xmlns:p14="http://schemas.microsoft.com/office/powerpoint/2010/main" val="363409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514147"/>
            <a:ext cx="7705104" cy="596900"/>
          </a:xfrm>
        </p:spPr>
        <p:txBody>
          <a:bodyPr/>
          <a:lstStyle/>
          <a:p>
            <a:pPr eaLnBrk="1" hangingPunct="1"/>
            <a:r>
              <a:rPr lang="sr-Latn-RS" sz="3600" dirty="0" smtClean="0"/>
              <a:t>Interfejs </a:t>
            </a:r>
            <a:r>
              <a:rPr lang="sr-Latn-RS" sz="3600" dirty="0"/>
              <a:t>Comparator</a:t>
            </a:r>
            <a:endParaRPr lang="en-US" sz="3600" dirty="0" smtClean="0"/>
          </a:p>
        </p:txBody>
      </p:sp>
      <p:sp>
        <p:nvSpPr>
          <p:cNvPr id="81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2B06-76BE-4ACA-82BE-26CDAD5BB201}" type="slidenum">
              <a:rPr lang="en-GB" smtClean="0">
                <a:latin typeface="Arial Black" pitchFamily="34" charset="0"/>
              </a:rPr>
              <a:pPr eaLnBrk="1" hangingPunct="1"/>
              <a:t>7</a:t>
            </a:fld>
            <a:endParaRPr lang="en-GB" smtClean="0">
              <a:latin typeface="Arial Black" pitchFamily="34" charset="0"/>
            </a:endParaRPr>
          </a:p>
        </p:txBody>
      </p:sp>
      <p:sp>
        <p:nvSpPr>
          <p:cNvPr id="5" name="Rectangle 3" descr="Rectangle: Click to edit Master text styles&#10;Second level&#10;Third level&#10;Fourth level&#10;Fifth level"/>
          <p:cNvSpPr txBox="1">
            <a:spLocks noChangeArrowheads="1"/>
          </p:cNvSpPr>
          <p:nvPr/>
        </p:nvSpPr>
        <p:spPr bwMode="auto">
          <a:xfrm>
            <a:off x="164522" y="1174267"/>
            <a:ext cx="8856984"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9713" indent="-2397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ts val="0"/>
              </a:spcBef>
              <a:spcAft>
                <a:spcPts val="600"/>
              </a:spcAft>
              <a:buClr>
                <a:schemeClr val="tx1"/>
              </a:buClr>
              <a:buSzPct val="75000"/>
              <a:buFont typeface="Wingdings" pitchFamily="2" charset="2"/>
              <a:buChar char="n"/>
            </a:pPr>
            <a:r>
              <a:rPr lang="sr-Latn-RS" sz="1900" b="1" dirty="0">
                <a:solidFill>
                  <a:srgbClr val="FF0000"/>
                </a:solidFill>
                <a:latin typeface="Consolas" panose="020B0609020204030204" pitchFamily="49" charset="0"/>
              </a:rPr>
              <a:t>Comparator</a:t>
            </a:r>
            <a:r>
              <a:rPr lang="sr-Latn-RS" sz="1900" dirty="0"/>
              <a:t> je generički interfejs iz paketa </a:t>
            </a:r>
            <a:r>
              <a:rPr lang="sr-Latn-RS" sz="1900" dirty="0">
                <a:latin typeface="Consolas" panose="020B0609020204030204" pitchFamily="49" charset="0"/>
              </a:rPr>
              <a:t>java.util</a:t>
            </a:r>
            <a:r>
              <a:rPr lang="sr-Latn-RS" sz="1900" dirty="0"/>
              <a:t> koji se koristi za sortiranje objekata korisničkih klasa. Pruža dve bitne prednosti u odnosu na </a:t>
            </a:r>
            <a:r>
              <a:rPr lang="sr-Latn-RS" sz="1900" dirty="0">
                <a:latin typeface="Consolas" panose="020B0609020204030204" pitchFamily="49" charset="0"/>
              </a:rPr>
              <a:t>Comparable</a:t>
            </a:r>
            <a:r>
              <a:rPr lang="sr-Latn-RS" sz="1900" dirty="0"/>
              <a:t> interfejs:</a:t>
            </a:r>
          </a:p>
          <a:p>
            <a:pPr marL="800100" lvl="1" indent="-342900" eaLnBrk="1" hangingPunct="1">
              <a:spcBef>
                <a:spcPts val="0"/>
              </a:spcBef>
              <a:spcAft>
                <a:spcPts val="600"/>
              </a:spcAft>
              <a:buClr>
                <a:schemeClr val="tx1"/>
              </a:buClr>
              <a:buSzPct val="100000"/>
              <a:buFont typeface="Arial" panose="020B0604020202020204" pitchFamily="34" charset="0"/>
              <a:buChar char="•"/>
            </a:pPr>
            <a:r>
              <a:rPr lang="sr-Latn-RS" sz="1900" dirty="0" smtClean="0"/>
              <a:t>omogućava </a:t>
            </a:r>
            <a:r>
              <a:rPr lang="sr-Latn-RS" sz="1900" dirty="0"/>
              <a:t>poređenje i sortiranje po više kriterijuma,</a:t>
            </a:r>
          </a:p>
          <a:p>
            <a:pPr marL="800100" lvl="1" indent="-342900" eaLnBrk="1" hangingPunct="1">
              <a:spcBef>
                <a:spcPts val="0"/>
              </a:spcBef>
              <a:spcAft>
                <a:spcPts val="900"/>
              </a:spcAft>
              <a:buClr>
                <a:schemeClr val="tx1"/>
              </a:buClr>
              <a:buSzPct val="100000"/>
              <a:buFont typeface="Arial" panose="020B0604020202020204" pitchFamily="34" charset="0"/>
              <a:buChar char="•"/>
            </a:pPr>
            <a:r>
              <a:rPr lang="sr-Latn-RS" sz="1900" dirty="0" smtClean="0"/>
              <a:t>ne </a:t>
            </a:r>
            <a:r>
              <a:rPr lang="sr-Latn-RS" sz="1900" dirty="0"/>
              <a:t>zahteva izmenu originalne klase, odnosno omogućava poređenje za klase čiju realizaciju ne možemo modifikovati.</a:t>
            </a:r>
          </a:p>
          <a:p>
            <a:pPr eaLnBrk="1" hangingPunct="1">
              <a:spcBef>
                <a:spcPts val="0"/>
              </a:spcBef>
              <a:spcAft>
                <a:spcPts val="900"/>
              </a:spcAft>
              <a:buClr>
                <a:schemeClr val="tx1"/>
              </a:buClr>
              <a:buSzPct val="75000"/>
              <a:buFont typeface="Wingdings" pitchFamily="2" charset="2"/>
              <a:buChar char="n"/>
            </a:pPr>
            <a:r>
              <a:rPr lang="sr-Latn-RS" sz="1900" dirty="0"/>
              <a:t>Posmatrajmo klasu </a:t>
            </a:r>
            <a:r>
              <a:rPr lang="sr-Latn-RS" sz="1900" dirty="0">
                <a:latin typeface="Consolas" panose="020B0609020204030204" pitchFamily="49" charset="0"/>
              </a:rPr>
              <a:t>Covek</a:t>
            </a:r>
            <a:r>
              <a:rPr lang="sr-Latn-RS" sz="1900" dirty="0"/>
              <a:t> iz prethodnog primera. Metoda </a:t>
            </a:r>
            <a:r>
              <a:rPr lang="sr-Latn-RS" sz="1900" dirty="0">
                <a:latin typeface="Consolas" panose="020B0609020204030204" pitchFamily="49" charset="0"/>
              </a:rPr>
              <a:t>compareTo</a:t>
            </a:r>
            <a:r>
              <a:rPr lang="sr-Latn-RS" sz="1900" dirty="0"/>
              <a:t> omogućava da sortiramo listu tipa </a:t>
            </a:r>
            <a:r>
              <a:rPr lang="sr-Latn-RS" sz="1900" dirty="0">
                <a:latin typeface="Consolas" panose="020B0609020204030204" pitchFamily="49" charset="0"/>
              </a:rPr>
              <a:t>Covek</a:t>
            </a:r>
            <a:r>
              <a:rPr lang="sr-Latn-RS" sz="1900" dirty="0"/>
              <a:t> po unapred definisanom kriterijumu i to je jedino sortiranje koje možemo postići na ovaj način. Čak ni sortiranje u opadajući redosled nije omogućeno</a:t>
            </a:r>
            <a:r>
              <a:rPr lang="sr-Latn-RS" sz="1900" dirty="0" smtClean="0"/>
              <a:t>.</a:t>
            </a:r>
          </a:p>
          <a:p>
            <a:pPr eaLnBrk="1" hangingPunct="1">
              <a:spcBef>
                <a:spcPts val="0"/>
              </a:spcBef>
              <a:spcAft>
                <a:spcPts val="600"/>
              </a:spcAft>
              <a:buClr>
                <a:schemeClr val="tx1"/>
              </a:buClr>
              <a:buSzPct val="75000"/>
              <a:buFont typeface="Wingdings" pitchFamily="2" charset="2"/>
              <a:buChar char="n"/>
            </a:pPr>
            <a:r>
              <a:rPr lang="sr-Latn-RS" sz="1900" dirty="0">
                <a:latin typeface="Consolas" panose="020B0609020204030204" pitchFamily="49" charset="0"/>
              </a:rPr>
              <a:t>Comparator</a:t>
            </a:r>
            <a:r>
              <a:rPr lang="sr-Latn-RS" sz="1900" dirty="0" smtClean="0"/>
              <a:t> </a:t>
            </a:r>
            <a:r>
              <a:rPr lang="sr-Latn-RS" sz="1900" dirty="0"/>
              <a:t>interfejs omogućava proizvoljan broj načina sortiranja elemenata predmetnog tipa. </a:t>
            </a:r>
            <a:r>
              <a:rPr lang="sr-Latn-RS" sz="1900" dirty="0" smtClean="0"/>
              <a:t>Za </a:t>
            </a:r>
            <a:r>
              <a:rPr lang="sr-Latn-RS" sz="1900" dirty="0"/>
              <a:t>svaki način sortiranja, potrebno je da definišemo klasu koja implementira generički interfejs </a:t>
            </a:r>
            <a:r>
              <a:rPr lang="sr-Latn-RS" sz="1900" dirty="0" smtClean="0">
                <a:solidFill>
                  <a:srgbClr val="FF0000"/>
                </a:solidFill>
                <a:latin typeface="Consolas" panose="020B0609020204030204" pitchFamily="49" charset="0"/>
              </a:rPr>
              <a:t>Comparator&lt;Tip&gt;</a:t>
            </a:r>
            <a:r>
              <a:rPr lang="sr-Latn-RS" sz="1900" dirty="0" smtClean="0"/>
              <a:t>, </a:t>
            </a:r>
            <a:r>
              <a:rPr lang="sr-Latn-RS" sz="1900" dirty="0"/>
              <a:t>u okviru koje ćemo realizovati metodu </a:t>
            </a:r>
            <a:r>
              <a:rPr lang="sr-Latn-RS" sz="1900" b="1" dirty="0">
                <a:solidFill>
                  <a:srgbClr val="FF0000"/>
                </a:solidFill>
                <a:latin typeface="Consolas" panose="020B0609020204030204" pitchFamily="49" charset="0"/>
              </a:rPr>
              <a:t>compare</a:t>
            </a:r>
            <a:r>
              <a:rPr lang="sr-Latn-RS" sz="1900" dirty="0"/>
              <a:t>. </a:t>
            </a:r>
            <a:endParaRPr lang="sr-Latn-RS" sz="1900" dirty="0" smtClean="0"/>
          </a:p>
          <a:p>
            <a:pPr eaLnBrk="1" hangingPunct="1">
              <a:spcBef>
                <a:spcPts val="0"/>
              </a:spcBef>
              <a:spcAft>
                <a:spcPts val="600"/>
              </a:spcAft>
              <a:buClr>
                <a:schemeClr val="tx1"/>
              </a:buClr>
              <a:buSzPct val="75000"/>
              <a:buFont typeface="Wingdings" pitchFamily="2" charset="2"/>
              <a:buChar char="n"/>
            </a:pPr>
            <a:r>
              <a:rPr lang="sr-Latn-RS" sz="1900" dirty="0" smtClean="0"/>
              <a:t>Ova </a:t>
            </a:r>
            <a:r>
              <a:rPr lang="sr-Latn-RS" sz="1900" dirty="0"/>
              <a:t>metoda ima dva </a:t>
            </a:r>
            <a:r>
              <a:rPr lang="sr-Latn-RS" sz="1900" dirty="0" smtClean="0"/>
              <a:t>parametra - </a:t>
            </a:r>
            <a:r>
              <a:rPr lang="sr-Latn-RS" sz="1900" dirty="0"/>
              <a:t>objekte predmetnog tipa koje poredi, i vraća negativan ceo broj ako je prvi parametar objekat manji od drugog, pozitivan ceo broj ako je prvi parametar </a:t>
            </a:r>
            <a:r>
              <a:rPr lang="sr-Latn-RS" sz="1900" dirty="0" smtClean="0"/>
              <a:t>veći </a:t>
            </a:r>
            <a:r>
              <a:rPr lang="sr-Latn-RS" sz="1900" dirty="0"/>
              <a:t>od drugog, i 0 ako su jednaki. </a:t>
            </a:r>
          </a:p>
        </p:txBody>
      </p:sp>
    </p:spTree>
    <p:extLst>
      <p:ext uri="{BB962C8B-B14F-4D97-AF65-F5344CB8AC3E}">
        <p14:creationId xmlns:p14="http://schemas.microsoft.com/office/powerpoint/2010/main" val="3437183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95288" y="404813"/>
            <a:ext cx="7705104" cy="596900"/>
          </a:xfrm>
        </p:spPr>
        <p:txBody>
          <a:bodyPr/>
          <a:lstStyle/>
          <a:p>
            <a:pPr eaLnBrk="1" hangingPunct="1"/>
            <a:r>
              <a:rPr lang="sr-Latn-RS" sz="3600" dirty="0" smtClean="0"/>
              <a:t>Klasa </a:t>
            </a:r>
            <a:r>
              <a:rPr lang="sr-Latn-RS" sz="3600" dirty="0"/>
              <a:t>Covek i interfejs Comparator</a:t>
            </a:r>
            <a:endParaRPr lang="en-US" sz="3600" dirty="0" smtClean="0"/>
          </a:p>
        </p:txBody>
      </p:sp>
      <p:sp>
        <p:nvSpPr>
          <p:cNvPr id="8195"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76B2B06-76BE-4ACA-82BE-26CDAD5BB201}" type="slidenum">
              <a:rPr lang="en-GB" smtClean="0">
                <a:latin typeface="Arial Black" pitchFamily="34" charset="0"/>
              </a:rPr>
              <a:pPr eaLnBrk="1" hangingPunct="1"/>
              <a:t>8</a:t>
            </a:fld>
            <a:endParaRPr lang="en-GB" smtClean="0">
              <a:latin typeface="Arial Black" pitchFamily="34" charset="0"/>
            </a:endParaRPr>
          </a:p>
        </p:txBody>
      </p:sp>
      <p:sp>
        <p:nvSpPr>
          <p:cNvPr id="8196" name="Rectangle 1"/>
          <p:cNvSpPr>
            <a:spLocks noChangeArrowheads="1"/>
          </p:cNvSpPr>
          <p:nvPr/>
        </p:nvSpPr>
        <p:spPr bwMode="auto">
          <a:xfrm>
            <a:off x="1546225" y="1054100"/>
            <a:ext cx="6121400" cy="5708650"/>
          </a:xfrm>
          <a:prstGeom prst="rect">
            <a:avLst/>
          </a:prstGeom>
          <a:solidFill>
            <a:srgbClr val="CCFFFF"/>
          </a:solidFill>
          <a:ln w="9525">
            <a:solidFill>
              <a:srgbClr val="000000"/>
            </a:solidFill>
            <a:miter lim="800000"/>
            <a:headEnd/>
            <a:tailEnd/>
          </a:ln>
        </p:spPr>
        <p:txBody>
          <a:bodyPr>
            <a:spAutoFit/>
          </a:bodyPr>
          <a:lstStyle/>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class</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a:t>
            </a:r>
            <a:endParaRPr lang="sr-Latn-RS" sz="1300" dirty="0">
              <a:latin typeface="Calibri" pitchFamily="34" charset="0"/>
              <a:cs typeface="Times New Roman" pitchFamily="18" charset="0"/>
            </a:endParaRPr>
          </a:p>
          <a:p>
            <a:pPr>
              <a:tabLst>
                <a:tab pos="215900" algn="l"/>
                <a:tab pos="431800" algn="l"/>
                <a:tab pos="647700" algn="l"/>
                <a:tab pos="863600" algn="l"/>
              </a:tabLst>
            </a:pP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String </a:t>
            </a:r>
            <a:r>
              <a:rPr lang="en-GB" sz="1300" dirty="0" err="1">
                <a:solidFill>
                  <a:srgbClr val="000000"/>
                </a:solidFill>
                <a:latin typeface="Consolas" pitchFamily="49" charset="0"/>
                <a:cs typeface="Times New Roman" pitchFamily="18" charset="0"/>
              </a:rPr>
              <a:t>imePrezime</a:t>
            </a:r>
            <a:r>
              <a:rPr lang="en-GB" sz="1300" dirty="0">
                <a:solidFill>
                  <a:srgbClr val="000000"/>
                </a:solidFill>
                <a:latin typeface="Consolas" pitchFamily="49" charset="0"/>
                <a:cs typeface="Times New Roman" pitchFamily="18" charset="0"/>
              </a:rPr>
              <a:t>;</a:t>
            </a: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visina</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tezina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(String </a:t>
            </a:r>
            <a:r>
              <a:rPr lang="en-GB" sz="1300" dirty="0" err="1">
                <a:solidFill>
                  <a:srgbClr val="000000"/>
                </a:solidFill>
                <a:latin typeface="Consolas" pitchFamily="49" charset="0"/>
                <a:cs typeface="Times New Roman" pitchFamily="18" charset="0"/>
              </a:rPr>
              <a:t>imePrez</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tez</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setImePrezime</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imePrez</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setVisina</a:t>
            </a:r>
            <a:r>
              <a:rPr lang="en-GB" sz="1300" dirty="0">
                <a:solidFill>
                  <a:srgbClr val="000000"/>
                </a:solidFill>
                <a:latin typeface="Consolas" pitchFamily="49" charset="0"/>
                <a:cs typeface="Times New Roman" pitchFamily="18" charset="0"/>
              </a:rPr>
              <a:t>(vis);</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setTezina</a:t>
            </a:r>
            <a:r>
              <a:rPr lang="en-GB" sz="1300" dirty="0">
                <a:solidFill>
                  <a:srgbClr val="000000"/>
                </a:solidFill>
                <a:latin typeface="Consolas" pitchFamily="49" charset="0"/>
                <a:cs typeface="Times New Roman" pitchFamily="18" charset="0"/>
              </a:rPr>
              <a:t>(</a:t>
            </a:r>
            <a:r>
              <a:rPr lang="en-GB" sz="1300" dirty="0" err="1">
                <a:solidFill>
                  <a:srgbClr val="000000"/>
                </a:solidFill>
                <a:latin typeface="Consolas" pitchFamily="49" charset="0"/>
                <a:cs typeface="Times New Roman" pitchFamily="18" charset="0"/>
              </a:rPr>
              <a:t>tez</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String </a:t>
            </a:r>
            <a:r>
              <a:rPr lang="en-GB" sz="1300" dirty="0" err="1">
                <a:solidFill>
                  <a:srgbClr val="000000"/>
                </a:solidFill>
                <a:latin typeface="Consolas" pitchFamily="49" charset="0"/>
                <a:cs typeface="Times New Roman" pitchFamily="18" charset="0"/>
              </a:rPr>
              <a:t>getImePrezime</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imePrezime</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setImePrezime</a:t>
            </a:r>
            <a:r>
              <a:rPr lang="en-GB" sz="1300" dirty="0">
                <a:solidFill>
                  <a:srgbClr val="000000"/>
                </a:solidFill>
                <a:latin typeface="Consolas" pitchFamily="49" charset="0"/>
                <a:cs typeface="Times New Roman" pitchFamily="18" charset="0"/>
              </a:rPr>
              <a:t>(String </a:t>
            </a:r>
            <a:r>
              <a:rPr lang="en-GB" sz="1300" dirty="0" err="1">
                <a:solidFill>
                  <a:srgbClr val="000000"/>
                </a:solidFill>
                <a:latin typeface="Consolas" pitchFamily="49" charset="0"/>
                <a:cs typeface="Times New Roman" pitchFamily="18" charset="0"/>
              </a:rPr>
              <a:t>imePrez</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imePrezime</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imePrez</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 </a:t>
            </a:r>
            <a:r>
              <a:rPr lang="en-GB" sz="1300" dirty="0" err="1">
                <a:solidFill>
                  <a:srgbClr val="000000"/>
                </a:solidFill>
                <a:latin typeface="Consolas" pitchFamily="49" charset="0"/>
                <a:cs typeface="Times New Roman" pitchFamily="18" charset="0"/>
              </a:rPr>
              <a:t>getVisina</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 </a:t>
            </a:r>
            <a:r>
              <a:rPr lang="en-GB" sz="1300" dirty="0" err="1">
                <a:solidFill>
                  <a:srgbClr val="000000"/>
                </a:solidFill>
                <a:latin typeface="Consolas" pitchFamily="49" charset="0"/>
                <a:cs typeface="Times New Roman" pitchFamily="18" charset="0"/>
              </a:rPr>
              <a:t>visina</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setVisina</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visina</a:t>
            </a:r>
            <a:r>
              <a:rPr lang="en-GB" sz="1300" dirty="0">
                <a:solidFill>
                  <a:srgbClr val="000000"/>
                </a:solidFill>
                <a:latin typeface="Consolas" pitchFamily="49" charset="0"/>
                <a:cs typeface="Times New Roman" pitchFamily="18" charset="0"/>
              </a:rPr>
              <a:t> = vis;</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getTezina</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tezina</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void</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setTezina</a:t>
            </a:r>
            <a:r>
              <a:rPr lang="en-GB" sz="1300" dirty="0">
                <a:solidFill>
                  <a:srgbClr val="000000"/>
                </a:solidFill>
                <a:latin typeface="Consolas" pitchFamily="49" charset="0"/>
                <a:cs typeface="Times New Roman" pitchFamily="18" charset="0"/>
              </a:rPr>
              <a:t>(</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tez</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tezina</a:t>
            </a:r>
            <a:r>
              <a:rPr lang="en-GB" sz="1300" dirty="0">
                <a:solidFill>
                  <a:srgbClr val="000000"/>
                </a:solidFill>
                <a:latin typeface="Consolas" pitchFamily="49" charset="0"/>
                <a:cs typeface="Times New Roman" pitchFamily="18" charset="0"/>
              </a:rPr>
              <a:t> = </a:t>
            </a:r>
            <a:r>
              <a:rPr lang="en-GB" sz="1300" dirty="0" err="1">
                <a:solidFill>
                  <a:srgbClr val="000000"/>
                </a:solidFill>
                <a:latin typeface="Consolas" pitchFamily="49" charset="0"/>
                <a:cs typeface="Times New Roman" pitchFamily="18" charset="0"/>
              </a:rPr>
              <a:t>tez</a:t>
            </a:r>
            <a:r>
              <a:rPr lang="en-GB" sz="1300" dirty="0">
                <a:solidFill>
                  <a:srgbClr val="000000"/>
                </a:solidFill>
                <a:latin typeface="Consolas" pitchFamily="49" charset="0"/>
                <a:cs typeface="Times New Roman" pitchFamily="18" charset="0"/>
              </a:rPr>
              <a:t>;</a:t>
            </a:r>
            <a:r>
              <a:rPr lang="sr-Latn-RS" sz="1300" dirty="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a:t>
            </a:r>
            <a:endParaRPr lang="sr-Latn-RS" sz="1300" dirty="0">
              <a:latin typeface="Calibri" pitchFamily="34" charset="0"/>
              <a:cs typeface="Times New Roman" pitchFamily="18" charset="0"/>
            </a:endParaRPr>
          </a:p>
          <a:p>
            <a:pPr>
              <a:tabLst>
                <a:tab pos="215900" algn="l"/>
                <a:tab pos="431800" algn="l"/>
                <a:tab pos="647700" algn="l"/>
                <a:tab pos="863600" algn="l"/>
              </a:tabLst>
            </a:pPr>
            <a:r>
              <a:rPr lang="sr-Latn-RS" sz="1300" b="1"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public</a:t>
            </a:r>
            <a:r>
              <a:rPr lang="en-GB" sz="1300" dirty="0">
                <a:solidFill>
                  <a:srgbClr val="000000"/>
                </a:solidFill>
                <a:latin typeface="Consolas" pitchFamily="49" charset="0"/>
                <a:cs typeface="Times New Roman" pitchFamily="18" charset="0"/>
              </a:rPr>
              <a:t> String </a:t>
            </a:r>
            <a:r>
              <a:rPr lang="en-GB" sz="1300" dirty="0" err="1">
                <a:solidFill>
                  <a:srgbClr val="000000"/>
                </a:solidFill>
                <a:latin typeface="Consolas" pitchFamily="49" charset="0"/>
                <a:cs typeface="Times New Roman" pitchFamily="18" charset="0"/>
              </a:rPr>
              <a:t>toString</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String.format</a:t>
            </a:r>
            <a:r>
              <a:rPr lang="en-GB" sz="1300" dirty="0">
                <a:solidFill>
                  <a:srgbClr val="000000"/>
                </a:solidFill>
                <a:latin typeface="Consolas" pitchFamily="49" charset="0"/>
                <a:cs typeface="Times New Roman" pitchFamily="18" charset="0"/>
              </a:rPr>
              <a:t>(</a:t>
            </a:r>
            <a:r>
              <a:rPr lang="en-GB" sz="1300" dirty="0">
                <a:solidFill>
                  <a:srgbClr val="2A00FF"/>
                </a:solidFill>
                <a:latin typeface="Consolas" pitchFamily="49" charset="0"/>
                <a:cs typeface="Times New Roman" pitchFamily="18" charset="0"/>
              </a:rPr>
              <a:t>"%s, </a:t>
            </a:r>
            <a:r>
              <a:rPr lang="en-GB" sz="1300" dirty="0" err="1">
                <a:solidFill>
                  <a:srgbClr val="2A00FF"/>
                </a:solidFill>
                <a:latin typeface="Consolas" pitchFamily="49" charset="0"/>
                <a:cs typeface="Times New Roman" pitchFamily="18" charset="0"/>
              </a:rPr>
              <a:t>visina</a:t>
            </a:r>
            <a:r>
              <a:rPr lang="en-GB" sz="1300" dirty="0">
                <a:solidFill>
                  <a:srgbClr val="2A00FF"/>
                </a:solidFill>
                <a:latin typeface="Consolas" pitchFamily="49" charset="0"/>
                <a:cs typeface="Times New Roman" pitchFamily="18" charset="0"/>
              </a:rPr>
              <a:t> %.1f cm, </a:t>
            </a:r>
            <a:r>
              <a:rPr lang="en-GB" sz="1300" dirty="0" err="1">
                <a:solidFill>
                  <a:srgbClr val="2A00FF"/>
                </a:solidFill>
                <a:latin typeface="Consolas" pitchFamily="49" charset="0"/>
                <a:cs typeface="Times New Roman" pitchFamily="18" charset="0"/>
              </a:rPr>
              <a:t>težina</a:t>
            </a:r>
            <a:r>
              <a:rPr lang="en-GB" sz="1300" dirty="0">
                <a:solidFill>
                  <a:srgbClr val="2A00FF"/>
                </a:solidFill>
                <a:latin typeface="Consolas" pitchFamily="49" charset="0"/>
                <a:cs typeface="Times New Roman" pitchFamily="18" charset="0"/>
              </a:rPr>
              <a:t> %.1f kg"</a:t>
            </a: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getImePrezime</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getVisina</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getTezina</a:t>
            </a: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endParaRPr lang="en-GB" sz="1300" dirty="0">
              <a:latin typeface="Calibri" pitchFamily="34" charset="0"/>
              <a:cs typeface="Times New Roman" pitchFamily="18" charset="0"/>
            </a:endParaRP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p:txBody>
      </p:sp>
    </p:spTree>
    <p:extLst>
      <p:ext uri="{BB962C8B-B14F-4D97-AF65-F5344CB8AC3E}">
        <p14:creationId xmlns:p14="http://schemas.microsoft.com/office/powerpoint/2010/main" val="1491148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528638"/>
            <a:ext cx="8065144" cy="596900"/>
          </a:xfrm>
        </p:spPr>
        <p:txBody>
          <a:bodyPr/>
          <a:lstStyle/>
          <a:p>
            <a:pPr eaLnBrk="1" hangingPunct="1"/>
            <a:r>
              <a:rPr lang="sr-Latn-RS" sz="3600" dirty="0"/>
              <a:t>Klasa Covek i interfejs Comparator</a:t>
            </a:r>
            <a:endParaRPr lang="en-US" sz="3600" dirty="0" smtClean="0"/>
          </a:p>
        </p:txBody>
      </p:sp>
      <p:sp>
        <p:nvSpPr>
          <p:cNvPr id="9219" name="Slide Number Placeholder 1"/>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33664C-6D93-49AB-BBE0-36F8C0083775}" type="slidenum">
              <a:rPr lang="en-GB" smtClean="0">
                <a:latin typeface="Arial Black" pitchFamily="34" charset="0"/>
              </a:rPr>
              <a:pPr eaLnBrk="1" hangingPunct="1"/>
              <a:t>9</a:t>
            </a:fld>
            <a:endParaRPr lang="en-GB" smtClean="0">
              <a:latin typeface="Arial Black" pitchFamily="34" charset="0"/>
            </a:endParaRPr>
          </a:p>
        </p:txBody>
      </p:sp>
      <p:sp>
        <p:nvSpPr>
          <p:cNvPr id="9220" name="Rectangle 1"/>
          <p:cNvSpPr>
            <a:spLocks noChangeArrowheads="1"/>
          </p:cNvSpPr>
          <p:nvPr/>
        </p:nvSpPr>
        <p:spPr bwMode="auto">
          <a:xfrm>
            <a:off x="1115492" y="1163013"/>
            <a:ext cx="7056908" cy="2723823"/>
          </a:xfrm>
          <a:prstGeom prst="rect">
            <a:avLst/>
          </a:prstGeom>
          <a:solidFill>
            <a:srgbClr val="CCFFFF"/>
          </a:solidFill>
          <a:ln w="9525">
            <a:solidFill>
              <a:srgbClr val="000000"/>
            </a:solidFill>
            <a:miter lim="800000"/>
            <a:headEnd/>
            <a:tailEnd/>
          </a:ln>
        </p:spPr>
        <p:txBody>
          <a:bodyPr wrap="square">
            <a:spAutoFit/>
          </a:bodyPr>
          <a:lstStyle/>
          <a:p>
            <a:pPr>
              <a:spcAft>
                <a:spcPts val="600"/>
              </a:spcAft>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java.util.Comparator</a:t>
            </a:r>
            <a:r>
              <a:rPr lang="en-GB" sz="1300" dirty="0" smtClean="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 </a:t>
            </a:r>
            <a:r>
              <a:rPr lang="en-GB" sz="1300" b="1" dirty="0" err="1">
                <a:solidFill>
                  <a:srgbClr val="FF0000"/>
                </a:solidFill>
                <a:latin typeface="Consolas" pitchFamily="49" charset="0"/>
                <a:cs typeface="Times New Roman" pitchFamily="18" charset="0"/>
              </a:rPr>
              <a:t>CovekRastuci</a:t>
            </a: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 </a:t>
            </a:r>
            <a:r>
              <a:rPr lang="en-GB" sz="1300" dirty="0">
                <a:solidFill>
                  <a:srgbClr val="000000"/>
                </a:solidFill>
                <a:latin typeface="Consolas" pitchFamily="49" charset="0"/>
                <a:cs typeface="Times New Roman" pitchFamily="18" charset="0"/>
              </a:rPr>
              <a:t>Comparator&lt;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&gt; </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public </a:t>
            </a:r>
            <a:r>
              <a:rPr lang="en-GB" sz="1300" dirty="0" err="1">
                <a:solidFill>
                  <a:srgbClr val="000000"/>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compare(</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prvi</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drugi</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vis1 = </a:t>
            </a:r>
            <a:r>
              <a:rPr lang="en-GB" sz="1300" dirty="0" err="1">
                <a:solidFill>
                  <a:srgbClr val="000000"/>
                </a:solidFill>
                <a:latin typeface="Consolas" pitchFamily="49" charset="0"/>
                <a:cs typeface="Times New Roman" pitchFamily="18" charset="0"/>
              </a:rPr>
              <a:t>prvi.getVisina</a:t>
            </a:r>
            <a:r>
              <a:rPr lang="en-GB" sz="1300" dirty="0">
                <a:solidFill>
                  <a:srgbClr val="000000"/>
                </a:solidFill>
                <a:latin typeface="Consolas" pitchFamily="49" charset="0"/>
                <a:cs typeface="Times New Roman" pitchFamily="18" charset="0"/>
              </a:rPr>
              <a:t>(); </a:t>
            </a:r>
            <a:r>
              <a:rPr lang="sr-Latn-ME" sz="1300" dirty="0" smtClean="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300" dirty="0">
                <a:solidFill>
                  <a:srgbClr val="000000"/>
                </a:solidFill>
                <a:latin typeface="Consolas" pitchFamily="49" charset="0"/>
                <a:cs typeface="Times New Roman" pitchFamily="18" charset="0"/>
              </a:rPr>
              <a:t>	</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tez1 = </a:t>
            </a:r>
            <a:r>
              <a:rPr lang="en-GB" sz="1300" dirty="0" err="1">
                <a:solidFill>
                  <a:srgbClr val="000000"/>
                </a:solidFill>
                <a:latin typeface="Consolas" pitchFamily="49" charset="0"/>
                <a:cs typeface="Times New Roman" pitchFamily="18" charset="0"/>
              </a:rPr>
              <a:t>prvi.getTezina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vis2 = </a:t>
            </a:r>
            <a:r>
              <a:rPr lang="en-GB" sz="1300" dirty="0" err="1">
                <a:solidFill>
                  <a:srgbClr val="000000"/>
                </a:solidFill>
                <a:latin typeface="Consolas" pitchFamily="49" charset="0"/>
                <a:cs typeface="Times New Roman" pitchFamily="18" charset="0"/>
              </a:rPr>
              <a:t>drugi.getVisina</a:t>
            </a:r>
            <a:r>
              <a:rPr lang="en-GB" sz="1300" dirty="0" smtClean="0">
                <a:solidFill>
                  <a:srgbClr val="000000"/>
                </a:solidFill>
                <a:latin typeface="Consolas" pitchFamily="49" charset="0"/>
                <a:cs typeface="Times New Roman" pitchFamily="18" charset="0"/>
              </a:rPr>
              <a:t>();</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tez2 = </a:t>
            </a:r>
            <a:r>
              <a:rPr lang="en-GB" sz="1300" dirty="0" err="1">
                <a:solidFill>
                  <a:srgbClr val="000000"/>
                </a:solidFill>
                <a:latin typeface="Consolas" pitchFamily="49" charset="0"/>
                <a:cs typeface="Times New Roman" pitchFamily="18" charset="0"/>
              </a:rPr>
              <a:t>drugi.getTezina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if</a:t>
            </a:r>
            <a:r>
              <a:rPr lang="en-GB" sz="1300" dirty="0">
                <a:solidFill>
                  <a:srgbClr val="000000"/>
                </a:solidFill>
                <a:latin typeface="Consolas" pitchFamily="49" charset="0"/>
                <a:cs typeface="Times New Roman" pitchFamily="18" charset="0"/>
              </a:rPr>
              <a:t>((vis1 == vis2) &amp;&amp; (tez1 == tez2)) </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0;</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else if</a:t>
            </a:r>
            <a:r>
              <a:rPr lang="en-GB" sz="1300" dirty="0">
                <a:solidFill>
                  <a:srgbClr val="000000"/>
                </a:solidFill>
                <a:latin typeface="Consolas" pitchFamily="49" charset="0"/>
                <a:cs typeface="Times New Roman" pitchFamily="18" charset="0"/>
              </a:rPr>
              <a:t>((vis1 &gt; vis2) || ((vis1 == vis2) &amp;&amp; (tez1 &gt; tez2</a:t>
            </a:r>
            <a:r>
              <a:rPr lang="en-GB" sz="1300" dirty="0" smtClean="0">
                <a:solidFill>
                  <a:srgbClr val="000000"/>
                </a:solidFill>
                <a:latin typeface="Consolas" pitchFamily="49" charset="0"/>
                <a:cs typeface="Times New Roman" pitchFamily="18" charset="0"/>
              </a:rPr>
              <a:t>)))</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1;</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else</a:t>
            </a:r>
            <a:r>
              <a:rPr lang="sr-Latn-ME" sz="1300" b="1" dirty="0">
                <a:solidFill>
                  <a:srgbClr val="7F0055"/>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	return</a:t>
            </a:r>
            <a:r>
              <a:rPr lang="en-GB" sz="1300" dirty="0">
                <a:solidFill>
                  <a:srgbClr val="000000"/>
                </a:solidFill>
                <a:latin typeface="Consolas" pitchFamily="49" charset="0"/>
                <a:cs typeface="Times New Roman" pitchFamily="18" charset="0"/>
              </a:rPr>
              <a:t> -1;</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p:txBody>
      </p:sp>
      <p:sp>
        <p:nvSpPr>
          <p:cNvPr id="6" name="Rectangle 1"/>
          <p:cNvSpPr>
            <a:spLocks noChangeArrowheads="1"/>
          </p:cNvSpPr>
          <p:nvPr/>
        </p:nvSpPr>
        <p:spPr bwMode="auto">
          <a:xfrm>
            <a:off x="1115616" y="3999997"/>
            <a:ext cx="7056784" cy="2723823"/>
          </a:xfrm>
          <a:prstGeom prst="rect">
            <a:avLst/>
          </a:prstGeom>
          <a:solidFill>
            <a:srgbClr val="CCFFFF"/>
          </a:solidFill>
          <a:ln w="9525">
            <a:solidFill>
              <a:srgbClr val="000000"/>
            </a:solidFill>
            <a:miter lim="800000"/>
            <a:headEnd/>
            <a:tailEnd/>
          </a:ln>
        </p:spPr>
        <p:txBody>
          <a:bodyPr wrap="square">
            <a:spAutoFit/>
          </a:bodyPr>
          <a:lstStyle/>
          <a:p>
            <a:pPr>
              <a:spcAft>
                <a:spcPts val="600"/>
              </a:spcAft>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import</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java.util.Comparator</a:t>
            </a:r>
            <a:r>
              <a:rPr lang="en-GB" sz="1300" dirty="0" smtClean="0">
                <a:solidFill>
                  <a:srgbClr val="000000"/>
                </a:solidFill>
                <a:latin typeface="Consolas" pitchFamily="49" charset="0"/>
                <a:cs typeface="Times New Roman" pitchFamily="18" charset="0"/>
              </a:rPr>
              <a:t>;</a:t>
            </a:r>
            <a:endParaRPr lang="en-GB" sz="1300" dirty="0">
              <a:latin typeface="Calibri" pitchFamily="34" charset="0"/>
              <a:cs typeface="Times New Roman" pitchFamily="18" charset="0"/>
            </a:endParaRPr>
          </a:p>
          <a:p>
            <a:pPr>
              <a:spcAft>
                <a:spcPts val="600"/>
              </a:spcAft>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public class </a:t>
            </a:r>
            <a:r>
              <a:rPr lang="en-GB" sz="1300" b="1" dirty="0" err="1">
                <a:solidFill>
                  <a:srgbClr val="FF0000"/>
                </a:solidFill>
                <a:latin typeface="Consolas" pitchFamily="49" charset="0"/>
                <a:cs typeface="Times New Roman" pitchFamily="18" charset="0"/>
              </a:rPr>
              <a:t>Covek</a:t>
            </a:r>
            <a:r>
              <a:rPr lang="sr-Latn-ME" sz="1300" b="1" dirty="0" smtClean="0">
                <a:solidFill>
                  <a:srgbClr val="FF0000"/>
                </a:solidFill>
                <a:latin typeface="Consolas" pitchFamily="49" charset="0"/>
                <a:cs typeface="Times New Roman" pitchFamily="18" charset="0"/>
              </a:rPr>
              <a:t>Opadajuci</a:t>
            </a:r>
            <a:r>
              <a:rPr lang="en-GB"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implements </a:t>
            </a:r>
            <a:r>
              <a:rPr lang="en-GB" sz="1300" dirty="0">
                <a:solidFill>
                  <a:srgbClr val="000000"/>
                </a:solidFill>
                <a:latin typeface="Consolas" pitchFamily="49" charset="0"/>
                <a:cs typeface="Times New Roman" pitchFamily="18" charset="0"/>
              </a:rPr>
              <a:t>Comparator&lt;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&gt; </a:t>
            </a: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a:p>
            <a:pPr>
              <a:spcAft>
                <a:spcPts val="600"/>
              </a:spcAft>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public </a:t>
            </a:r>
            <a:r>
              <a:rPr lang="en-GB" sz="1300" dirty="0" err="1">
                <a:solidFill>
                  <a:srgbClr val="000000"/>
                </a:solidFill>
                <a:latin typeface="Consolas" pitchFamily="49" charset="0"/>
                <a:cs typeface="Times New Roman" pitchFamily="18" charset="0"/>
              </a:rPr>
              <a:t>int</a:t>
            </a:r>
            <a:r>
              <a:rPr lang="en-GB" sz="1300" dirty="0">
                <a:solidFill>
                  <a:srgbClr val="000000"/>
                </a:solidFill>
                <a:latin typeface="Consolas" pitchFamily="49" charset="0"/>
                <a:cs typeface="Times New Roman" pitchFamily="18" charset="0"/>
              </a:rPr>
              <a:t> compare(</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prvi</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Covek</a:t>
            </a:r>
            <a:r>
              <a:rPr lang="en-GB" sz="1300" dirty="0">
                <a:solidFill>
                  <a:srgbClr val="000000"/>
                </a:solidFill>
                <a:latin typeface="Consolas" pitchFamily="49" charset="0"/>
                <a:cs typeface="Times New Roman" pitchFamily="18" charset="0"/>
              </a:rPr>
              <a:t> </a:t>
            </a:r>
            <a:r>
              <a:rPr lang="en-GB" sz="1300" dirty="0" err="1">
                <a:solidFill>
                  <a:srgbClr val="000000"/>
                </a:solidFill>
                <a:latin typeface="Consolas" pitchFamily="49" charset="0"/>
                <a:cs typeface="Times New Roman" pitchFamily="18" charset="0"/>
              </a:rPr>
              <a:t>drugi</a:t>
            </a: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vis1 = </a:t>
            </a:r>
            <a:r>
              <a:rPr lang="en-GB" sz="1300" dirty="0" err="1">
                <a:solidFill>
                  <a:srgbClr val="000000"/>
                </a:solidFill>
                <a:latin typeface="Consolas" pitchFamily="49" charset="0"/>
                <a:cs typeface="Times New Roman" pitchFamily="18" charset="0"/>
              </a:rPr>
              <a:t>prvi.getVisina</a:t>
            </a:r>
            <a:r>
              <a:rPr lang="en-GB" sz="1300" dirty="0">
                <a:solidFill>
                  <a:srgbClr val="000000"/>
                </a:solidFill>
                <a:latin typeface="Consolas" pitchFamily="49" charset="0"/>
                <a:cs typeface="Times New Roman" pitchFamily="18" charset="0"/>
              </a:rPr>
              <a:t>(); </a:t>
            </a:r>
            <a:r>
              <a:rPr lang="sr-Latn-ME" sz="1300" dirty="0" smtClean="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sr-Latn-ME" sz="1300" dirty="0">
                <a:solidFill>
                  <a:srgbClr val="000000"/>
                </a:solidFill>
                <a:latin typeface="Consolas" pitchFamily="49" charset="0"/>
                <a:cs typeface="Times New Roman" pitchFamily="18" charset="0"/>
              </a:rPr>
              <a:t>	</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tez1 = </a:t>
            </a:r>
            <a:r>
              <a:rPr lang="en-GB" sz="1300" dirty="0" err="1">
                <a:solidFill>
                  <a:srgbClr val="000000"/>
                </a:solidFill>
                <a:latin typeface="Consolas" pitchFamily="49" charset="0"/>
                <a:cs typeface="Times New Roman" pitchFamily="18" charset="0"/>
              </a:rPr>
              <a:t>prvi.getTezina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a:solidFill>
                  <a:srgbClr val="000000"/>
                </a:solidFill>
                <a:latin typeface="Consolas" pitchFamily="49" charset="0"/>
                <a:cs typeface="Times New Roman" pitchFamily="18" charset="0"/>
              </a:rPr>
              <a:t> vis2 = </a:t>
            </a:r>
            <a:r>
              <a:rPr lang="en-GB" sz="1300" dirty="0" err="1">
                <a:solidFill>
                  <a:srgbClr val="000000"/>
                </a:solidFill>
                <a:latin typeface="Consolas" pitchFamily="49" charset="0"/>
                <a:cs typeface="Times New Roman" pitchFamily="18" charset="0"/>
              </a:rPr>
              <a:t>drugi.getVisina</a:t>
            </a:r>
            <a:r>
              <a:rPr lang="en-GB" sz="1300" dirty="0" smtClean="0">
                <a:solidFill>
                  <a:srgbClr val="000000"/>
                </a:solidFill>
                <a:latin typeface="Consolas" pitchFamily="49" charset="0"/>
                <a:cs typeface="Times New Roman" pitchFamily="18" charset="0"/>
              </a:rPr>
              <a:t>();</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double</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tez2 = </a:t>
            </a:r>
            <a:r>
              <a:rPr lang="en-GB" sz="1300" dirty="0" err="1">
                <a:solidFill>
                  <a:srgbClr val="000000"/>
                </a:solidFill>
                <a:latin typeface="Consolas" pitchFamily="49" charset="0"/>
                <a:cs typeface="Times New Roman" pitchFamily="18" charset="0"/>
              </a:rPr>
              <a:t>drugi.getTezina</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if</a:t>
            </a:r>
            <a:r>
              <a:rPr lang="en-GB" sz="1300" dirty="0">
                <a:solidFill>
                  <a:srgbClr val="000000"/>
                </a:solidFill>
                <a:latin typeface="Consolas" pitchFamily="49" charset="0"/>
                <a:cs typeface="Times New Roman" pitchFamily="18" charset="0"/>
              </a:rPr>
              <a:t>((vis1 == vis2) &amp;&amp; (tez1 == tez2)) </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smtClean="0">
                <a:solidFill>
                  <a:srgbClr val="000000"/>
                </a:solidFill>
                <a:latin typeface="Consolas" pitchFamily="49" charset="0"/>
                <a:cs typeface="Times New Roman" pitchFamily="18" charset="0"/>
              </a:rPr>
              <a:t> </a:t>
            </a:r>
            <a:r>
              <a:rPr lang="en-GB" sz="1300" dirty="0">
                <a:solidFill>
                  <a:srgbClr val="000000"/>
                </a:solidFill>
                <a:latin typeface="Consolas" pitchFamily="49" charset="0"/>
                <a:cs typeface="Times New Roman" pitchFamily="18" charset="0"/>
              </a:rPr>
              <a:t>0;</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else if</a:t>
            </a:r>
            <a:r>
              <a:rPr lang="en-GB" sz="1300" dirty="0">
                <a:solidFill>
                  <a:srgbClr val="000000"/>
                </a:solidFill>
                <a:latin typeface="Consolas" pitchFamily="49" charset="0"/>
                <a:cs typeface="Times New Roman" pitchFamily="18" charset="0"/>
              </a:rPr>
              <a:t>((vis1 &gt; vis2) || ((vis1 == vis2) &amp;&amp; (tez1 &gt; tez2</a:t>
            </a:r>
            <a:r>
              <a:rPr lang="en-GB" sz="1300" dirty="0" smtClean="0">
                <a:solidFill>
                  <a:srgbClr val="000000"/>
                </a:solidFill>
                <a:latin typeface="Consolas" pitchFamily="49" charset="0"/>
                <a:cs typeface="Times New Roman" pitchFamily="18" charset="0"/>
              </a:rPr>
              <a:t>)))</a:t>
            </a:r>
            <a:r>
              <a:rPr lang="sr-Latn-ME" sz="1300" dirty="0" smtClean="0">
                <a:solidFill>
                  <a:srgbClr val="000000"/>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return</a:t>
            </a:r>
            <a:r>
              <a:rPr lang="en-GB" sz="1300" dirty="0" smtClean="0">
                <a:solidFill>
                  <a:srgbClr val="000000"/>
                </a:solidFill>
                <a:latin typeface="Consolas" pitchFamily="49" charset="0"/>
                <a:cs typeface="Times New Roman" pitchFamily="18" charset="0"/>
              </a:rPr>
              <a:t> </a:t>
            </a:r>
            <a:r>
              <a:rPr lang="sr-Latn-ME" sz="1300" dirty="0" smtClean="0">
                <a:solidFill>
                  <a:srgbClr val="000000"/>
                </a:solidFill>
                <a:latin typeface="Consolas" pitchFamily="49" charset="0"/>
                <a:cs typeface="Times New Roman" pitchFamily="18" charset="0"/>
              </a:rPr>
              <a:t>-</a:t>
            </a:r>
            <a:r>
              <a:rPr lang="en-GB" sz="1300" dirty="0" smtClean="0">
                <a:solidFill>
                  <a:srgbClr val="000000"/>
                </a:solidFill>
                <a:latin typeface="Consolas" pitchFamily="49" charset="0"/>
                <a:cs typeface="Times New Roman" pitchFamily="18" charset="0"/>
              </a:rPr>
              <a:t>1</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b="1" dirty="0">
                <a:solidFill>
                  <a:srgbClr val="7F0055"/>
                </a:solidFill>
                <a:latin typeface="Consolas" pitchFamily="49" charset="0"/>
                <a:cs typeface="Times New Roman" pitchFamily="18" charset="0"/>
              </a:rPr>
              <a:t>		else</a:t>
            </a:r>
            <a:r>
              <a:rPr lang="sr-Latn-ME" sz="1300" b="1" dirty="0">
                <a:solidFill>
                  <a:srgbClr val="7F0055"/>
                </a:solidFill>
                <a:latin typeface="Consolas" pitchFamily="49" charset="0"/>
                <a:cs typeface="Times New Roman" pitchFamily="18" charset="0"/>
              </a:rPr>
              <a:t> </a:t>
            </a:r>
            <a:r>
              <a:rPr lang="en-GB" sz="1300" b="1" dirty="0">
                <a:solidFill>
                  <a:srgbClr val="7F0055"/>
                </a:solidFill>
                <a:latin typeface="Consolas" pitchFamily="49" charset="0"/>
                <a:cs typeface="Times New Roman" pitchFamily="18" charset="0"/>
              </a:rPr>
              <a:t>	return</a:t>
            </a:r>
            <a:r>
              <a:rPr lang="en-GB" sz="1300" dirty="0">
                <a:solidFill>
                  <a:srgbClr val="000000"/>
                </a:solidFill>
                <a:latin typeface="Consolas" pitchFamily="49" charset="0"/>
                <a:cs typeface="Times New Roman" pitchFamily="18" charset="0"/>
              </a:rPr>
              <a:t> </a:t>
            </a:r>
            <a:r>
              <a:rPr lang="en-GB" sz="1300" dirty="0" smtClean="0">
                <a:solidFill>
                  <a:srgbClr val="000000"/>
                </a:solidFill>
                <a:latin typeface="Consolas" pitchFamily="49" charset="0"/>
                <a:cs typeface="Times New Roman" pitchFamily="18" charset="0"/>
              </a:rPr>
              <a:t>1</a:t>
            </a:r>
            <a:r>
              <a:rPr lang="en-GB" sz="1300" dirty="0">
                <a:solidFill>
                  <a:srgbClr val="000000"/>
                </a:solidFill>
                <a:latin typeface="Consolas" pitchFamily="49" charset="0"/>
                <a:cs typeface="Times New Roman" pitchFamily="18" charset="0"/>
              </a:rPr>
              <a:t>;</a:t>
            </a:r>
          </a:p>
          <a:p>
            <a:pPr>
              <a:tabLst>
                <a:tab pos="215900" algn="l"/>
                <a:tab pos="431800" algn="l"/>
                <a:tab pos="647700" algn="l"/>
                <a:tab pos="863600" algn="l"/>
              </a:tabLst>
            </a:pPr>
            <a:r>
              <a:rPr lang="en-GB" sz="1300" dirty="0">
                <a:solidFill>
                  <a:srgbClr val="000000"/>
                </a:solidFill>
                <a:latin typeface="Consolas" pitchFamily="49" charset="0"/>
                <a:cs typeface="Times New Roman" pitchFamily="18" charset="0"/>
              </a:rPr>
              <a:t>	}</a:t>
            </a:r>
          </a:p>
          <a:p>
            <a:pPr>
              <a:tabLst>
                <a:tab pos="215900" algn="l"/>
                <a:tab pos="431800" algn="l"/>
                <a:tab pos="647700" algn="l"/>
                <a:tab pos="863600" algn="l"/>
              </a:tabLst>
            </a:pPr>
            <a:r>
              <a:rPr lang="en-GB" sz="1300" dirty="0" smtClean="0">
                <a:solidFill>
                  <a:srgbClr val="000000"/>
                </a:solidFill>
                <a:latin typeface="Consolas" pitchFamily="49" charset="0"/>
                <a:cs typeface="Times New Roman" pitchFamily="18" charset="0"/>
              </a:rPr>
              <a:t>}</a:t>
            </a:r>
            <a:endParaRPr lang="en-GB" sz="1300" dirty="0">
              <a:solidFill>
                <a:srgbClr val="000000"/>
              </a:solidFill>
              <a:latin typeface="Consolas" pitchFamily="49" charset="0"/>
              <a:cs typeface="Times New Roman" pitchFamily="18" charset="0"/>
            </a:endParaRPr>
          </a:p>
        </p:txBody>
      </p:sp>
    </p:spTree>
    <p:extLst>
      <p:ext uri="{BB962C8B-B14F-4D97-AF65-F5344CB8AC3E}">
        <p14:creationId xmlns:p14="http://schemas.microsoft.com/office/powerpoint/2010/main" val="634056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33890</TotalTime>
  <Words>3184</Words>
  <Application>Microsoft Office PowerPoint</Application>
  <PresentationFormat>On-screen Show (4:3)</PresentationFormat>
  <Paragraphs>530</Paragraphs>
  <Slides>27</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Black</vt:lpstr>
      <vt:lpstr>Calibri</vt:lpstr>
      <vt:lpstr>Consolas</vt:lpstr>
      <vt:lpstr>Times New Roman</vt:lpstr>
      <vt:lpstr>Wingdings</vt:lpstr>
      <vt:lpstr>Pixel</vt:lpstr>
      <vt:lpstr>OBJEKTNO-ORIJENTISANI DIZAJN SOFTVERA</vt:lpstr>
      <vt:lpstr>Klasa Collections</vt:lpstr>
      <vt:lpstr>Primer sa klasom Collections</vt:lpstr>
      <vt:lpstr>Komentari primera</vt:lpstr>
      <vt:lpstr>Klasa Covek i interfejs Comparable</vt:lpstr>
      <vt:lpstr>Klasa Covek i interfejs Comparable</vt:lpstr>
      <vt:lpstr>Interfejs Comparator</vt:lpstr>
      <vt:lpstr>Klasa Covek i interfejs Comparator</vt:lpstr>
      <vt:lpstr>Klasa Covek i interfejs Comparator</vt:lpstr>
      <vt:lpstr>Klasa Covek i interfejs Comparator</vt:lpstr>
      <vt:lpstr>Skupovi</vt:lpstr>
      <vt:lpstr>Hash tabela</vt:lpstr>
      <vt:lpstr>Hash tabela - Ograničenja</vt:lpstr>
      <vt:lpstr>hashCode metoda klase Object</vt:lpstr>
      <vt:lpstr>hashCode implementacija u Eclipse-u</vt:lpstr>
      <vt:lpstr>Klasa HashSet</vt:lpstr>
      <vt:lpstr>Klasa TreeSet</vt:lpstr>
      <vt:lpstr>Klasa TreeSet</vt:lpstr>
      <vt:lpstr>Primer sa Set-ovima</vt:lpstr>
      <vt:lpstr>Mape</vt:lpstr>
      <vt:lpstr>Mape</vt:lpstr>
      <vt:lpstr>Primer sa TreeMap</vt:lpstr>
      <vt:lpstr>Primer sa TreeMap</vt:lpstr>
      <vt:lpstr>Komentari primera</vt:lpstr>
      <vt:lpstr>Komentari primera</vt:lpstr>
      <vt:lpstr>Komentari primera</vt:lpstr>
      <vt:lpstr>Prolazak kroz mapu</vt:lpstr>
    </vt:vector>
  </TitlesOfParts>
  <Company>ETF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kroz aplikacije</dc:title>
  <dc:creator>Slobodan Djukanović</dc:creator>
  <cp:lastModifiedBy>PC</cp:lastModifiedBy>
  <cp:revision>1735</cp:revision>
  <cp:lastPrinted>2021-04-23T16:03:43Z</cp:lastPrinted>
  <dcterms:created xsi:type="dcterms:W3CDTF">2004-08-23T07:37:27Z</dcterms:created>
  <dcterms:modified xsi:type="dcterms:W3CDTF">2021-04-24T08:24:10Z</dcterms:modified>
</cp:coreProperties>
</file>