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38"/>
  </p:notesMasterIdLst>
  <p:handoutMasterIdLst>
    <p:handoutMasterId r:id="rId39"/>
  </p:handoutMasterIdLst>
  <p:sldIdLst>
    <p:sldId id="256" r:id="rId2"/>
    <p:sldId id="589" r:id="rId3"/>
    <p:sldId id="605" r:id="rId4"/>
    <p:sldId id="606" r:id="rId5"/>
    <p:sldId id="607" r:id="rId6"/>
    <p:sldId id="608" r:id="rId7"/>
    <p:sldId id="609" r:id="rId8"/>
    <p:sldId id="610" r:id="rId9"/>
    <p:sldId id="611" r:id="rId10"/>
    <p:sldId id="591" r:id="rId11"/>
    <p:sldId id="612" r:id="rId12"/>
    <p:sldId id="593" r:id="rId13"/>
    <p:sldId id="613" r:id="rId14"/>
    <p:sldId id="595" r:id="rId15"/>
    <p:sldId id="614" r:id="rId16"/>
    <p:sldId id="616" r:id="rId17"/>
    <p:sldId id="615" r:id="rId18"/>
    <p:sldId id="617" r:id="rId19"/>
    <p:sldId id="618" r:id="rId20"/>
    <p:sldId id="598" r:id="rId21"/>
    <p:sldId id="619" r:id="rId22"/>
    <p:sldId id="620" r:id="rId23"/>
    <p:sldId id="621" r:id="rId24"/>
    <p:sldId id="622" r:id="rId25"/>
    <p:sldId id="599" r:id="rId26"/>
    <p:sldId id="623" r:id="rId27"/>
    <p:sldId id="624" r:id="rId28"/>
    <p:sldId id="625" r:id="rId29"/>
    <p:sldId id="600" r:id="rId30"/>
    <p:sldId id="626" r:id="rId31"/>
    <p:sldId id="627" r:id="rId32"/>
    <p:sldId id="628" r:id="rId33"/>
    <p:sldId id="629" r:id="rId34"/>
    <p:sldId id="630" r:id="rId35"/>
    <p:sldId id="631" r:id="rId36"/>
    <p:sldId id="632" r:id="rId37"/>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CCFFCC"/>
    <a:srgbClr val="CC6600"/>
    <a:srgbClr val="CCFFFF"/>
    <a:srgbClr val="339933"/>
    <a:srgbClr val="FF3300"/>
    <a:srgbClr val="006400"/>
    <a:srgbClr val="0ABD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128" d="100"/>
          <a:sy n="128" d="100"/>
        </p:scale>
        <p:origin x="105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algn="r" defTabSz="989484">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algn="r" defTabSz="989484">
              <a:defRPr sz="1300">
                <a:latin typeface="Times New Roman" pitchFamily="18" charset="0"/>
              </a:defRPr>
            </a:lvl1pPr>
          </a:lstStyle>
          <a:p>
            <a:pPr>
              <a:defRPr/>
            </a:pPr>
            <a:fld id="{5CE09BC5-194A-45C6-9A8D-FD71B8DDAD84}" type="slidenum">
              <a:rPr lang="en-US"/>
              <a:pPr>
                <a:defRPr/>
              </a:pPr>
              <a:t>‹#›</a:t>
            </a:fld>
            <a:endParaRPr lang="en-US"/>
          </a:p>
        </p:txBody>
      </p:sp>
    </p:spTree>
    <p:extLst>
      <p:ext uri="{BB962C8B-B14F-4D97-AF65-F5344CB8AC3E}">
        <p14:creationId xmlns:p14="http://schemas.microsoft.com/office/powerpoint/2010/main" val="4077522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59" tIns="48631" rIns="97259" bIns="48631"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59" tIns="48631" rIns="97259" bIns="48631" rtlCol="0"/>
          <a:lstStyle>
            <a:lvl1pPr algn="r">
              <a:defRPr sz="1300">
                <a:latin typeface="Arial" charset="0"/>
              </a:defRPr>
            </a:lvl1pPr>
          </a:lstStyle>
          <a:p>
            <a:pPr>
              <a:defRPr/>
            </a:pPr>
            <a:fld id="{796B92EA-B2FF-4685-BD97-E75FA1EB01F8}" type="datetimeFigureOut">
              <a:rPr lang="sr-Latn-CS"/>
              <a:pPr>
                <a:defRPr/>
              </a:pPr>
              <a:t>7.5.2021.</a:t>
            </a:fld>
            <a:endParaRPr lang="sr-Latn-CS"/>
          </a:p>
        </p:txBody>
      </p:sp>
      <p:sp>
        <p:nvSpPr>
          <p:cNvPr id="4" name="Slide Image Placeholder 3"/>
          <p:cNvSpPr>
            <a:spLocks noGrp="1" noRot="1" noChangeAspect="1"/>
          </p:cNvSpPr>
          <p:nvPr>
            <p:ph type="sldImg" idx="2"/>
          </p:nvPr>
        </p:nvSpPr>
        <p:spPr>
          <a:xfrm>
            <a:off x="3344863" y="533400"/>
            <a:ext cx="3544887" cy="2660650"/>
          </a:xfrm>
          <a:prstGeom prst="rect">
            <a:avLst/>
          </a:prstGeom>
          <a:noFill/>
          <a:ln w="12700">
            <a:solidFill>
              <a:prstClr val="black"/>
            </a:solidFill>
          </a:ln>
        </p:spPr>
        <p:txBody>
          <a:bodyPr vert="horz" lIns="97259" tIns="48631" rIns="97259" bIns="48631"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59" tIns="48631" rIns="97259" bIns="486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59" tIns="48631" rIns="97259" bIns="48631"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59" tIns="48631" rIns="97259" bIns="48631" rtlCol="0" anchor="b"/>
          <a:lstStyle>
            <a:lvl1pPr algn="r">
              <a:defRPr sz="1300">
                <a:latin typeface="Arial" charset="0"/>
              </a:defRPr>
            </a:lvl1pPr>
          </a:lstStyle>
          <a:p>
            <a:pPr>
              <a:defRPr/>
            </a:pPr>
            <a:fld id="{0E4AB9B7-B215-4F58-A2D9-FD67CBD91459}" type="slidenum">
              <a:rPr lang="sr-Latn-CS"/>
              <a:pPr>
                <a:defRPr/>
              </a:pPr>
              <a:t>‹#›</a:t>
            </a:fld>
            <a:endParaRPr lang="sr-Latn-CS"/>
          </a:p>
        </p:txBody>
      </p:sp>
    </p:spTree>
    <p:extLst>
      <p:ext uri="{BB962C8B-B14F-4D97-AF65-F5344CB8AC3E}">
        <p14:creationId xmlns:p14="http://schemas.microsoft.com/office/powerpoint/2010/main" val="682242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2</a:t>
            </a:fld>
            <a:endParaRPr lang="sr-Latn-CS" smtClean="0"/>
          </a:p>
        </p:txBody>
      </p:sp>
    </p:spTree>
    <p:extLst>
      <p:ext uri="{BB962C8B-B14F-4D97-AF65-F5344CB8AC3E}">
        <p14:creationId xmlns:p14="http://schemas.microsoft.com/office/powerpoint/2010/main" val="976745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BC8483-A38F-479F-B0A0-CDD8FF3DE04A}" type="slidenum">
              <a:rPr lang="sr-Latn-CS" smtClean="0"/>
              <a:pPr eaLnBrk="1" hangingPunct="1"/>
              <a:t>11</a:t>
            </a:fld>
            <a:endParaRPr lang="sr-Latn-CS" smtClean="0"/>
          </a:p>
        </p:txBody>
      </p:sp>
    </p:spTree>
    <p:extLst>
      <p:ext uri="{BB962C8B-B14F-4D97-AF65-F5344CB8AC3E}">
        <p14:creationId xmlns:p14="http://schemas.microsoft.com/office/powerpoint/2010/main" val="2822625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12</a:t>
            </a:fld>
            <a:endParaRPr lang="sr-Latn-CS" smtClean="0"/>
          </a:p>
        </p:txBody>
      </p:sp>
    </p:spTree>
    <p:extLst>
      <p:ext uri="{BB962C8B-B14F-4D97-AF65-F5344CB8AC3E}">
        <p14:creationId xmlns:p14="http://schemas.microsoft.com/office/powerpoint/2010/main" val="2749090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13</a:t>
            </a:fld>
            <a:endParaRPr lang="sr-Latn-CS" smtClean="0"/>
          </a:p>
        </p:txBody>
      </p:sp>
    </p:spTree>
    <p:extLst>
      <p:ext uri="{BB962C8B-B14F-4D97-AF65-F5344CB8AC3E}">
        <p14:creationId xmlns:p14="http://schemas.microsoft.com/office/powerpoint/2010/main" val="1825359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14</a:t>
            </a:fld>
            <a:endParaRPr lang="sr-Latn-CS" smtClean="0"/>
          </a:p>
        </p:txBody>
      </p:sp>
    </p:spTree>
    <p:extLst>
      <p:ext uri="{BB962C8B-B14F-4D97-AF65-F5344CB8AC3E}">
        <p14:creationId xmlns:p14="http://schemas.microsoft.com/office/powerpoint/2010/main" val="1760734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15</a:t>
            </a:fld>
            <a:endParaRPr lang="sr-Latn-CS" smtClean="0"/>
          </a:p>
        </p:txBody>
      </p:sp>
    </p:spTree>
    <p:extLst>
      <p:ext uri="{BB962C8B-B14F-4D97-AF65-F5344CB8AC3E}">
        <p14:creationId xmlns:p14="http://schemas.microsoft.com/office/powerpoint/2010/main" val="3081642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16</a:t>
            </a:fld>
            <a:endParaRPr lang="sr-Latn-CS" smtClean="0"/>
          </a:p>
        </p:txBody>
      </p:sp>
    </p:spTree>
    <p:extLst>
      <p:ext uri="{BB962C8B-B14F-4D97-AF65-F5344CB8AC3E}">
        <p14:creationId xmlns:p14="http://schemas.microsoft.com/office/powerpoint/2010/main" val="2582546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17</a:t>
            </a:fld>
            <a:endParaRPr lang="sr-Latn-CS" smtClean="0"/>
          </a:p>
        </p:txBody>
      </p:sp>
    </p:spTree>
    <p:extLst>
      <p:ext uri="{BB962C8B-B14F-4D97-AF65-F5344CB8AC3E}">
        <p14:creationId xmlns:p14="http://schemas.microsoft.com/office/powerpoint/2010/main" val="4101770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18</a:t>
            </a:fld>
            <a:endParaRPr lang="sr-Latn-CS" smtClean="0"/>
          </a:p>
        </p:txBody>
      </p:sp>
    </p:spTree>
    <p:extLst>
      <p:ext uri="{BB962C8B-B14F-4D97-AF65-F5344CB8AC3E}">
        <p14:creationId xmlns:p14="http://schemas.microsoft.com/office/powerpoint/2010/main" val="31459643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19</a:t>
            </a:fld>
            <a:endParaRPr lang="sr-Latn-CS" smtClean="0"/>
          </a:p>
        </p:txBody>
      </p:sp>
    </p:spTree>
    <p:extLst>
      <p:ext uri="{BB962C8B-B14F-4D97-AF65-F5344CB8AC3E}">
        <p14:creationId xmlns:p14="http://schemas.microsoft.com/office/powerpoint/2010/main" val="1642111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20</a:t>
            </a:fld>
            <a:endParaRPr lang="sr-Latn-CS" smtClean="0"/>
          </a:p>
        </p:txBody>
      </p:sp>
    </p:spTree>
    <p:extLst>
      <p:ext uri="{BB962C8B-B14F-4D97-AF65-F5344CB8AC3E}">
        <p14:creationId xmlns:p14="http://schemas.microsoft.com/office/powerpoint/2010/main" val="668854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3</a:t>
            </a:fld>
            <a:endParaRPr lang="sr-Latn-CS" smtClean="0"/>
          </a:p>
        </p:txBody>
      </p:sp>
    </p:spTree>
    <p:extLst>
      <p:ext uri="{BB962C8B-B14F-4D97-AF65-F5344CB8AC3E}">
        <p14:creationId xmlns:p14="http://schemas.microsoft.com/office/powerpoint/2010/main" val="299583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21</a:t>
            </a:fld>
            <a:endParaRPr lang="sr-Latn-CS" smtClean="0"/>
          </a:p>
        </p:txBody>
      </p:sp>
    </p:spTree>
    <p:extLst>
      <p:ext uri="{BB962C8B-B14F-4D97-AF65-F5344CB8AC3E}">
        <p14:creationId xmlns:p14="http://schemas.microsoft.com/office/powerpoint/2010/main" val="2786842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22</a:t>
            </a:fld>
            <a:endParaRPr lang="sr-Latn-CS" smtClean="0"/>
          </a:p>
        </p:txBody>
      </p:sp>
    </p:spTree>
    <p:extLst>
      <p:ext uri="{BB962C8B-B14F-4D97-AF65-F5344CB8AC3E}">
        <p14:creationId xmlns:p14="http://schemas.microsoft.com/office/powerpoint/2010/main" val="3819438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23</a:t>
            </a:fld>
            <a:endParaRPr lang="sr-Latn-CS" smtClean="0"/>
          </a:p>
        </p:txBody>
      </p:sp>
    </p:spTree>
    <p:extLst>
      <p:ext uri="{BB962C8B-B14F-4D97-AF65-F5344CB8AC3E}">
        <p14:creationId xmlns:p14="http://schemas.microsoft.com/office/powerpoint/2010/main" val="23857696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24</a:t>
            </a:fld>
            <a:endParaRPr lang="sr-Latn-CS" smtClean="0"/>
          </a:p>
        </p:txBody>
      </p:sp>
    </p:spTree>
    <p:extLst>
      <p:ext uri="{BB962C8B-B14F-4D97-AF65-F5344CB8AC3E}">
        <p14:creationId xmlns:p14="http://schemas.microsoft.com/office/powerpoint/2010/main" val="212138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8F4FFA-2B75-441B-8C7B-5C73E19CF88D}" type="slidenum">
              <a:rPr lang="sr-Latn-CS" smtClean="0"/>
              <a:pPr eaLnBrk="1" hangingPunct="1"/>
              <a:t>25</a:t>
            </a:fld>
            <a:endParaRPr lang="sr-Latn-CS" smtClean="0"/>
          </a:p>
        </p:txBody>
      </p:sp>
    </p:spTree>
    <p:extLst>
      <p:ext uri="{BB962C8B-B14F-4D97-AF65-F5344CB8AC3E}">
        <p14:creationId xmlns:p14="http://schemas.microsoft.com/office/powerpoint/2010/main" val="15530792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26</a:t>
            </a:fld>
            <a:endParaRPr lang="sr-Latn-CS" smtClean="0"/>
          </a:p>
        </p:txBody>
      </p:sp>
    </p:spTree>
    <p:extLst>
      <p:ext uri="{BB962C8B-B14F-4D97-AF65-F5344CB8AC3E}">
        <p14:creationId xmlns:p14="http://schemas.microsoft.com/office/powerpoint/2010/main" val="3343115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27</a:t>
            </a:fld>
            <a:endParaRPr lang="sr-Latn-CS" smtClean="0"/>
          </a:p>
        </p:txBody>
      </p:sp>
    </p:spTree>
    <p:extLst>
      <p:ext uri="{BB962C8B-B14F-4D97-AF65-F5344CB8AC3E}">
        <p14:creationId xmlns:p14="http://schemas.microsoft.com/office/powerpoint/2010/main" val="7310241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8F4FFA-2B75-441B-8C7B-5C73E19CF88D}" type="slidenum">
              <a:rPr lang="sr-Latn-CS" smtClean="0"/>
              <a:pPr eaLnBrk="1" hangingPunct="1"/>
              <a:t>28</a:t>
            </a:fld>
            <a:endParaRPr lang="sr-Latn-CS" smtClean="0"/>
          </a:p>
        </p:txBody>
      </p:sp>
    </p:spTree>
    <p:extLst>
      <p:ext uri="{BB962C8B-B14F-4D97-AF65-F5344CB8AC3E}">
        <p14:creationId xmlns:p14="http://schemas.microsoft.com/office/powerpoint/2010/main" val="14546307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0E1E42-AB1A-4BFF-9632-56922E4DFBA3}" type="slidenum">
              <a:rPr lang="sr-Latn-CS" smtClean="0"/>
              <a:pPr eaLnBrk="1" hangingPunct="1"/>
              <a:t>29</a:t>
            </a:fld>
            <a:endParaRPr lang="sr-Latn-CS" smtClean="0"/>
          </a:p>
        </p:txBody>
      </p:sp>
    </p:spTree>
    <p:extLst>
      <p:ext uri="{BB962C8B-B14F-4D97-AF65-F5344CB8AC3E}">
        <p14:creationId xmlns:p14="http://schemas.microsoft.com/office/powerpoint/2010/main" val="23381561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0E1E42-AB1A-4BFF-9632-56922E4DFBA3}" type="slidenum">
              <a:rPr lang="sr-Latn-CS" smtClean="0"/>
              <a:pPr eaLnBrk="1" hangingPunct="1"/>
              <a:t>30</a:t>
            </a:fld>
            <a:endParaRPr lang="sr-Latn-CS" smtClean="0"/>
          </a:p>
        </p:txBody>
      </p:sp>
    </p:spTree>
    <p:extLst>
      <p:ext uri="{BB962C8B-B14F-4D97-AF65-F5344CB8AC3E}">
        <p14:creationId xmlns:p14="http://schemas.microsoft.com/office/powerpoint/2010/main" val="3049016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4</a:t>
            </a:fld>
            <a:endParaRPr lang="sr-Latn-CS" smtClean="0"/>
          </a:p>
        </p:txBody>
      </p:sp>
    </p:spTree>
    <p:extLst>
      <p:ext uri="{BB962C8B-B14F-4D97-AF65-F5344CB8AC3E}">
        <p14:creationId xmlns:p14="http://schemas.microsoft.com/office/powerpoint/2010/main" val="8382362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0E1E42-AB1A-4BFF-9632-56922E4DFBA3}" type="slidenum">
              <a:rPr lang="sr-Latn-CS" smtClean="0"/>
              <a:pPr eaLnBrk="1" hangingPunct="1"/>
              <a:t>31</a:t>
            </a:fld>
            <a:endParaRPr lang="sr-Latn-CS" smtClean="0"/>
          </a:p>
        </p:txBody>
      </p:sp>
    </p:spTree>
    <p:extLst>
      <p:ext uri="{BB962C8B-B14F-4D97-AF65-F5344CB8AC3E}">
        <p14:creationId xmlns:p14="http://schemas.microsoft.com/office/powerpoint/2010/main" val="31418678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0E1E42-AB1A-4BFF-9632-56922E4DFBA3}" type="slidenum">
              <a:rPr lang="sr-Latn-CS" smtClean="0"/>
              <a:pPr eaLnBrk="1" hangingPunct="1"/>
              <a:t>32</a:t>
            </a:fld>
            <a:endParaRPr lang="sr-Latn-CS" smtClean="0"/>
          </a:p>
        </p:txBody>
      </p:sp>
    </p:spTree>
    <p:extLst>
      <p:ext uri="{BB962C8B-B14F-4D97-AF65-F5344CB8AC3E}">
        <p14:creationId xmlns:p14="http://schemas.microsoft.com/office/powerpoint/2010/main" val="38039005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33</a:t>
            </a:fld>
            <a:endParaRPr lang="sr-Latn-CS" smtClean="0"/>
          </a:p>
        </p:txBody>
      </p:sp>
    </p:spTree>
    <p:extLst>
      <p:ext uri="{BB962C8B-B14F-4D97-AF65-F5344CB8AC3E}">
        <p14:creationId xmlns:p14="http://schemas.microsoft.com/office/powerpoint/2010/main" val="40687386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34</a:t>
            </a:fld>
            <a:endParaRPr lang="sr-Latn-CS" smtClean="0"/>
          </a:p>
        </p:txBody>
      </p:sp>
    </p:spTree>
    <p:extLst>
      <p:ext uri="{BB962C8B-B14F-4D97-AF65-F5344CB8AC3E}">
        <p14:creationId xmlns:p14="http://schemas.microsoft.com/office/powerpoint/2010/main" val="24902859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35</a:t>
            </a:fld>
            <a:endParaRPr lang="sr-Latn-CS" smtClean="0"/>
          </a:p>
        </p:txBody>
      </p:sp>
    </p:spTree>
    <p:extLst>
      <p:ext uri="{BB962C8B-B14F-4D97-AF65-F5344CB8AC3E}">
        <p14:creationId xmlns:p14="http://schemas.microsoft.com/office/powerpoint/2010/main" val="4169120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36</a:t>
            </a:fld>
            <a:endParaRPr lang="sr-Latn-CS" smtClean="0"/>
          </a:p>
        </p:txBody>
      </p:sp>
    </p:spTree>
    <p:extLst>
      <p:ext uri="{BB962C8B-B14F-4D97-AF65-F5344CB8AC3E}">
        <p14:creationId xmlns:p14="http://schemas.microsoft.com/office/powerpoint/2010/main" val="3432708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5</a:t>
            </a:fld>
            <a:endParaRPr lang="sr-Latn-CS" smtClean="0"/>
          </a:p>
        </p:txBody>
      </p:sp>
    </p:spTree>
    <p:extLst>
      <p:ext uri="{BB962C8B-B14F-4D97-AF65-F5344CB8AC3E}">
        <p14:creationId xmlns:p14="http://schemas.microsoft.com/office/powerpoint/2010/main" val="1971356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6</a:t>
            </a:fld>
            <a:endParaRPr lang="sr-Latn-CS" smtClean="0"/>
          </a:p>
        </p:txBody>
      </p:sp>
    </p:spTree>
    <p:extLst>
      <p:ext uri="{BB962C8B-B14F-4D97-AF65-F5344CB8AC3E}">
        <p14:creationId xmlns:p14="http://schemas.microsoft.com/office/powerpoint/2010/main" val="4103628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7</a:t>
            </a:fld>
            <a:endParaRPr lang="sr-Latn-CS" smtClean="0"/>
          </a:p>
        </p:txBody>
      </p:sp>
    </p:spTree>
    <p:extLst>
      <p:ext uri="{BB962C8B-B14F-4D97-AF65-F5344CB8AC3E}">
        <p14:creationId xmlns:p14="http://schemas.microsoft.com/office/powerpoint/2010/main" val="264406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8</a:t>
            </a:fld>
            <a:endParaRPr lang="sr-Latn-CS" smtClean="0"/>
          </a:p>
        </p:txBody>
      </p:sp>
    </p:spTree>
    <p:extLst>
      <p:ext uri="{BB962C8B-B14F-4D97-AF65-F5344CB8AC3E}">
        <p14:creationId xmlns:p14="http://schemas.microsoft.com/office/powerpoint/2010/main" val="1236664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9</a:t>
            </a:fld>
            <a:endParaRPr lang="sr-Latn-CS" smtClean="0"/>
          </a:p>
        </p:txBody>
      </p:sp>
    </p:spTree>
    <p:extLst>
      <p:ext uri="{BB962C8B-B14F-4D97-AF65-F5344CB8AC3E}">
        <p14:creationId xmlns:p14="http://schemas.microsoft.com/office/powerpoint/2010/main" val="990453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BC8483-A38F-479F-B0A0-CDD8FF3DE04A}" type="slidenum">
              <a:rPr lang="sr-Latn-CS" smtClean="0"/>
              <a:pPr eaLnBrk="1" hangingPunct="1"/>
              <a:t>10</a:t>
            </a:fld>
            <a:endParaRPr lang="sr-Latn-CS" smtClean="0"/>
          </a:p>
        </p:txBody>
      </p:sp>
    </p:spTree>
    <p:extLst>
      <p:ext uri="{BB962C8B-B14F-4D97-AF65-F5344CB8AC3E}">
        <p14:creationId xmlns:p14="http://schemas.microsoft.com/office/powerpoint/2010/main" val="2935318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C7B9C814-1931-475C-A07F-EAAF5C276645}" type="slidenum">
              <a:rPr lang="en-GB"/>
              <a:pPr>
                <a:defRPr/>
              </a:pPr>
              <a:t>‹#›</a:t>
            </a:fld>
            <a:endParaRPr lang="en-GB"/>
          </a:p>
        </p:txBody>
      </p:sp>
    </p:spTree>
    <p:extLst>
      <p:ext uri="{BB962C8B-B14F-4D97-AF65-F5344CB8AC3E}">
        <p14:creationId xmlns:p14="http://schemas.microsoft.com/office/powerpoint/2010/main" val="740023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DB10E803-4191-4080-93CA-9B4A914C7CFF}"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23747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873E3FF-A56D-4D12-AC3C-CBDE51B3E6FD}"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4040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E97266B-417F-485E-88CA-742FC856C58E}"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44095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04BC9BF-B11F-4FD6-8F6C-C8804779DED2}"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73172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FCE053A6-3B97-4C35-907A-B0592D46E359}"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0622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EE6FFD10-7F04-4F9A-8232-2878E51565B2}"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982926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4F1AC529-6F88-4E95-81FB-5E08956EFC5F}"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4382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D7CC00EA-4976-4BAF-A958-87696BBD8C54}"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231333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715AF53C-3C39-4EDC-B414-42398D6999EF}"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2263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AFA6823D-E24F-4DA7-ACA0-3B7C3B654B3D}"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706110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1BCD7F6E-4831-4824-9CC2-F3C49B2151B1}"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938" r:id="rId1"/>
    <p:sldLayoutId id="2147484928" r:id="rId2"/>
    <p:sldLayoutId id="2147484929" r:id="rId3"/>
    <p:sldLayoutId id="2147484930" r:id="rId4"/>
    <p:sldLayoutId id="2147484931" r:id="rId5"/>
    <p:sldLayoutId id="2147484932" r:id="rId6"/>
    <p:sldLayoutId id="2147484933" r:id="rId7"/>
    <p:sldLayoutId id="2147484934" r:id="rId8"/>
    <p:sldLayoutId id="2147484935" r:id="rId9"/>
    <p:sldLayoutId id="2147484936" r:id="rId10"/>
    <p:sldLayoutId id="2147484937"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dirty="0" smtClean="0">
                <a:solidFill>
                  <a:srgbClr val="FF0000"/>
                </a:solidFill>
              </a:rPr>
              <a:t>OBJEKTNO-ORIJENTISANI DIZAJN SOFTVERA</a:t>
            </a:r>
          </a:p>
        </p:txBody>
      </p:sp>
      <p:sp>
        <p:nvSpPr>
          <p:cNvPr id="3075" name="Rectangle 3"/>
          <p:cNvSpPr>
            <a:spLocks noGrp="1" noChangeArrowheads="1"/>
          </p:cNvSpPr>
          <p:nvPr>
            <p:ph type="subTitle" idx="1"/>
          </p:nvPr>
        </p:nvSpPr>
        <p:spPr>
          <a:xfrm>
            <a:off x="468312" y="5013003"/>
            <a:ext cx="8496175" cy="720253"/>
          </a:xfrm>
        </p:spPr>
        <p:txBody>
          <a:bodyPr/>
          <a:lstStyle/>
          <a:p>
            <a:pPr eaLnBrk="1" hangingPunct="1">
              <a:spcBef>
                <a:spcPts val="300"/>
              </a:spcBef>
            </a:pPr>
            <a:r>
              <a:rPr lang="en-US" sz="3800" dirty="0" err="1" smtClean="0"/>
              <a:t>Tokovi</a:t>
            </a:r>
            <a:r>
              <a:rPr lang="en-US" sz="3800" dirty="0"/>
              <a:t>, </a:t>
            </a:r>
            <a:r>
              <a:rPr lang="en-US" sz="3800" dirty="0" err="1"/>
              <a:t>fajlovi</a:t>
            </a:r>
            <a:r>
              <a:rPr lang="en-US" sz="3800" dirty="0"/>
              <a:t> </a:t>
            </a:r>
            <a:r>
              <a:rPr lang="en-US" sz="3800" dirty="0" err="1"/>
              <a:t>i</a:t>
            </a:r>
            <a:r>
              <a:rPr lang="en-US" sz="3800" dirty="0"/>
              <a:t> </a:t>
            </a:r>
            <a:r>
              <a:rPr lang="en-US" sz="3800" dirty="0" err="1"/>
              <a:t>serijalizacija</a:t>
            </a:r>
            <a:r>
              <a:rPr lang="en-US" sz="3800" dirty="0"/>
              <a:t> </a:t>
            </a:r>
            <a:r>
              <a:rPr lang="en-US" sz="3800" dirty="0" err="1"/>
              <a:t>objekata</a:t>
            </a:r>
            <a:endParaRPr lang="en-US" sz="3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9552" y="528638"/>
            <a:ext cx="8928992" cy="596900"/>
          </a:xfrm>
        </p:spPr>
        <p:txBody>
          <a:bodyPr/>
          <a:lstStyle/>
          <a:p>
            <a:pPr eaLnBrk="1" hangingPunct="1"/>
            <a:r>
              <a:rPr lang="sr-Latn-RS" sz="3400" dirty="0" smtClean="0"/>
              <a:t>Tekstualni </a:t>
            </a:r>
            <a:r>
              <a:rPr lang="sr-Latn-RS" sz="3400" dirty="0"/>
              <a:t>fajlovi sa sekvencijalnim pristupom</a:t>
            </a:r>
            <a:endParaRPr lang="en-US" sz="3400" dirty="0" smtClean="0"/>
          </a:p>
        </p:txBody>
      </p:sp>
      <p:sp>
        <p:nvSpPr>
          <p:cNvPr id="921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A33664C-6D93-49AB-BBE0-36F8C0083775}" type="slidenum">
              <a:rPr lang="en-GB" smtClean="0">
                <a:latin typeface="Arial Black" pitchFamily="34" charset="0"/>
              </a:rPr>
              <a:pPr eaLnBrk="1" hangingPunct="1"/>
              <a:t>10</a:t>
            </a:fld>
            <a:endParaRPr lang="en-GB" smtClean="0">
              <a:latin typeface="Arial Black" pitchFamily="34" charset="0"/>
            </a:endParaRPr>
          </a:p>
        </p:txBody>
      </p:sp>
      <p:sp>
        <p:nvSpPr>
          <p:cNvPr id="9221" name="Rectangle 3" descr="Rectangle: Click to edit Master text styles&#10;Second level&#10;Third level&#10;Fourth level&#10;Fifth level"/>
          <p:cNvSpPr txBox="1">
            <a:spLocks noChangeArrowheads="1"/>
          </p:cNvSpPr>
          <p:nvPr/>
        </p:nvSpPr>
        <p:spPr bwMode="auto">
          <a:xfrm>
            <a:off x="310777" y="1556320"/>
            <a:ext cx="8581703" cy="3168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sr-Latn-RS" sz="2000" dirty="0" smtClean="0"/>
              <a:t>Demonstrirajmo </a:t>
            </a:r>
            <a:r>
              <a:rPr lang="sr-Latn-RS" sz="2000" dirty="0"/>
              <a:t>rad sa tekstualnim fajlovima sa sekvencijalnim pristupom</a:t>
            </a:r>
            <a:r>
              <a:rPr lang="sr-Latn-RS" sz="2000" dirty="0" smtClean="0"/>
              <a:t>. </a:t>
            </a:r>
          </a:p>
          <a:p>
            <a:pPr eaLnBrk="1" hangingPunct="1">
              <a:spcAft>
                <a:spcPts val="1200"/>
              </a:spcAft>
              <a:buClr>
                <a:schemeClr val="tx1"/>
              </a:buClr>
              <a:buSzPct val="75000"/>
              <a:buFont typeface="Wingdings" pitchFamily="2" charset="2"/>
              <a:buChar char="n"/>
            </a:pPr>
            <a:r>
              <a:rPr lang="sr-Latn-RS" sz="2000" dirty="0" smtClean="0">
                <a:solidFill>
                  <a:srgbClr val="FF0000"/>
                </a:solidFill>
              </a:rPr>
              <a:t>Sekvencijalni pristup </a:t>
            </a:r>
            <a:r>
              <a:rPr lang="sr-Latn-RS" sz="2000" dirty="0" smtClean="0"/>
              <a:t>podrazumeva da se podaci upisuju i čitaju jedan za drugim. Nasuprot sekvencijalnom imamo </a:t>
            </a:r>
            <a:r>
              <a:rPr lang="sr-Latn-RS" sz="2000" dirty="0" smtClean="0">
                <a:solidFill>
                  <a:srgbClr val="FF0000"/>
                </a:solidFill>
              </a:rPr>
              <a:t>slučajni pristup</a:t>
            </a:r>
            <a:r>
              <a:rPr lang="sr-Latn-RS" sz="2000" dirty="0" smtClean="0"/>
              <a:t>, gde bilo kad možemo pristupiti proizvoljnom podatku u toku.</a:t>
            </a:r>
          </a:p>
          <a:p>
            <a:pPr eaLnBrk="1" hangingPunct="1">
              <a:spcAft>
                <a:spcPts val="1200"/>
              </a:spcAft>
              <a:buClr>
                <a:schemeClr val="tx1"/>
              </a:buClr>
              <a:buSzPct val="75000"/>
              <a:buFont typeface="Wingdings" pitchFamily="2" charset="2"/>
              <a:buChar char="n"/>
            </a:pPr>
            <a:r>
              <a:rPr lang="sr-Latn-RS" sz="2000" dirty="0" smtClean="0"/>
              <a:t>U prvom primeru ćemo kreirati tekstualni </a:t>
            </a:r>
            <a:r>
              <a:rPr lang="sr-Latn-RS" sz="2000" dirty="0"/>
              <a:t>fajl na osnovu unosa </a:t>
            </a:r>
            <a:r>
              <a:rPr lang="sr-Latn-RS" sz="2000" dirty="0" smtClean="0"/>
              <a:t>korisnika.</a:t>
            </a:r>
          </a:p>
          <a:p>
            <a:pPr eaLnBrk="1" hangingPunct="1">
              <a:spcAft>
                <a:spcPts val="1200"/>
              </a:spcAft>
              <a:buClr>
                <a:schemeClr val="tx1"/>
              </a:buClr>
              <a:buSzPct val="75000"/>
              <a:buFont typeface="Wingdings" pitchFamily="2" charset="2"/>
              <a:buChar char="n"/>
            </a:pPr>
            <a:r>
              <a:rPr lang="sr-Latn-RS" sz="2000" dirty="0" smtClean="0"/>
              <a:t>U drugom primeru ćemo otvoriti kreirani fajl i </a:t>
            </a:r>
            <a:r>
              <a:rPr lang="sr-Latn-RS" sz="2000" dirty="0"/>
              <a:t>odštampati njegov </a:t>
            </a:r>
            <a:r>
              <a:rPr lang="sr-Latn-RS" sz="2000" dirty="0" smtClean="0"/>
              <a:t>sadržaj. </a:t>
            </a:r>
          </a:p>
          <a:p>
            <a:pPr eaLnBrk="1" hangingPunct="1">
              <a:spcAft>
                <a:spcPts val="1200"/>
              </a:spcAft>
              <a:buClr>
                <a:schemeClr val="tx1"/>
              </a:buClr>
              <a:buSzPct val="75000"/>
              <a:buFont typeface="Wingdings" pitchFamily="2" charset="2"/>
              <a:buChar char="n"/>
            </a:pPr>
            <a:r>
              <a:rPr lang="sr-Latn-RS" sz="2000" dirty="0" smtClean="0"/>
              <a:t>Pomenute radnje ćemo demonstrirati pomoću novokreirane klase </a:t>
            </a:r>
            <a:r>
              <a:rPr lang="sr-Latn-RS" sz="2000" dirty="0">
                <a:solidFill>
                  <a:srgbClr val="FF0000"/>
                </a:solidFill>
                <a:latin typeface="Consolas" panose="020B0609020204030204" pitchFamily="49" charset="0"/>
              </a:rPr>
              <a:t>Radnik</a:t>
            </a:r>
            <a:r>
              <a:rPr lang="sr-Latn-RS" sz="2000" dirty="0" smtClean="0"/>
              <a:t>, prikazane na sledećem slajdu.</a:t>
            </a:r>
            <a:endParaRPr lang="sr-Latn-R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A33664C-6D93-49AB-BBE0-36F8C0083775}" type="slidenum">
              <a:rPr lang="en-GB" smtClean="0">
                <a:latin typeface="Arial Black" pitchFamily="34" charset="0"/>
              </a:rPr>
              <a:pPr eaLnBrk="1" hangingPunct="1"/>
              <a:t>11</a:t>
            </a:fld>
            <a:endParaRPr lang="en-GB" smtClean="0">
              <a:latin typeface="Arial Black" pitchFamily="34" charset="0"/>
            </a:endParaRPr>
          </a:p>
        </p:txBody>
      </p:sp>
      <p:sp>
        <p:nvSpPr>
          <p:cNvPr id="6" name="Rectangle 2"/>
          <p:cNvSpPr>
            <a:spLocks noGrp="1" noChangeArrowheads="1"/>
          </p:cNvSpPr>
          <p:nvPr>
            <p:ph type="title"/>
          </p:nvPr>
        </p:nvSpPr>
        <p:spPr>
          <a:xfrm>
            <a:off x="395288" y="528638"/>
            <a:ext cx="4896792" cy="596900"/>
          </a:xfrm>
        </p:spPr>
        <p:txBody>
          <a:bodyPr/>
          <a:lstStyle/>
          <a:p>
            <a:pPr eaLnBrk="1" hangingPunct="1"/>
            <a:r>
              <a:rPr lang="sr-Latn-ME" sz="3600" dirty="0" smtClean="0"/>
              <a:t>Klasa Radnik</a:t>
            </a:r>
            <a:endParaRPr lang="en-US" sz="3600" dirty="0" smtClean="0"/>
          </a:p>
        </p:txBody>
      </p:sp>
      <p:sp>
        <p:nvSpPr>
          <p:cNvPr id="7" name="Rectangle 1"/>
          <p:cNvSpPr>
            <a:spLocks noChangeArrowheads="1"/>
          </p:cNvSpPr>
          <p:nvPr/>
        </p:nvSpPr>
        <p:spPr bwMode="auto">
          <a:xfrm>
            <a:off x="251520" y="1278500"/>
            <a:ext cx="7776864" cy="5524589"/>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java.time.LocalDate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java.time.format.DateTimeFormatter</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LocalDate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 static final</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DateTimeFormatter</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df</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DateTimeFormatter.ofPattern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dd</a:t>
            </a:r>
            <a:r>
              <a:rPr lang="en-GB" sz="1200" dirty="0">
                <a:solidFill>
                  <a:srgbClr val="2A00FF"/>
                </a:solidFill>
                <a:latin typeface="Consolas" pitchFamily="49" charset="0"/>
                <a:cs typeface="Times New Roman" pitchFamily="18" charset="0"/>
              </a:rPr>
              <a:t>/MM/</a:t>
            </a:r>
            <a:r>
              <a:rPr lang="en-GB" sz="1200" dirty="0" err="1">
                <a:solidFill>
                  <a:srgbClr val="2A00FF"/>
                </a:solidFill>
                <a:latin typeface="Consolas" pitchFamily="49" charset="0"/>
                <a:cs typeface="Times New Roman" pitchFamily="18" charset="0"/>
              </a:rPr>
              <a:t>yyyy</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this</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LocalDate.now</a:t>
            </a:r>
            <a:r>
              <a:rPr lang="en-GB" sz="1200" dirty="0">
                <a:solidFill>
                  <a:srgbClr val="000000"/>
                </a:solidFill>
                <a:latin typeface="Consolas" pitchFamily="49" charset="0"/>
                <a:cs typeface="Times New Roman" pitchFamily="18" charset="0"/>
              </a:rPr>
              <a:t>(), 0);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LocalDate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sprema</a:t>
            </a:r>
            <a:r>
              <a:rPr lang="en-GB"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setIme</a:t>
            </a:r>
            <a:r>
              <a:rPr lang="en-GB" sz="1200" dirty="0" smtClean="0">
                <a:solidFill>
                  <a:srgbClr val="000000"/>
                </a:solidFill>
                <a:latin typeface="Consolas" pitchFamily="49" charset="0"/>
                <a:cs typeface="Times New Roman" pitchFamily="18" charset="0"/>
              </a:rPr>
              <a:t>(</a:t>
            </a:r>
            <a:r>
              <a:rPr lang="en-GB" sz="1200" dirty="0" err="1" smtClean="0">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setPrezime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setPocetak</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setSprema</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getIme</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public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setIme</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getPrezime</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setPrezime</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 {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LocalDate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getPocetak</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setPocetak</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LocalDate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 {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getSprema</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 }</a:t>
            </a:r>
          </a:p>
          <a:p>
            <a:pPr>
              <a:spcAft>
                <a:spcPts val="600"/>
              </a:spcAft>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setSprema</a:t>
            </a:r>
            <a:r>
              <a:rPr lang="en-GB" sz="1200" dirty="0">
                <a:solidFill>
                  <a:srgbClr val="000000"/>
                </a:solidFill>
                <a:latin typeface="Consolas" pitchFamily="49" charset="0"/>
                <a:cs typeface="Times New Roman" pitchFamily="18" charset="0"/>
              </a:rPr>
              <a:t>(</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 {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@Override</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toString</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String.format</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"%-10s %-12s </a:t>
            </a:r>
            <a:r>
              <a:rPr lang="en-GB" sz="1200" dirty="0" err="1">
                <a:solidFill>
                  <a:srgbClr val="2A00FF"/>
                </a:solidFill>
                <a:latin typeface="Consolas" pitchFamily="49" charset="0"/>
                <a:cs typeface="Times New Roman" pitchFamily="18" charset="0"/>
              </a:rPr>
              <a:t>sprema</a:t>
            </a:r>
            <a:r>
              <a:rPr lang="en-GB" sz="1200" dirty="0">
                <a:solidFill>
                  <a:srgbClr val="2A00FF"/>
                </a:solidFill>
                <a:latin typeface="Consolas" pitchFamily="49" charset="0"/>
                <a:cs typeface="Times New Roman" pitchFamily="18" charset="0"/>
              </a:rPr>
              <a:t>: %d  </a:t>
            </a:r>
            <a:r>
              <a:rPr lang="en-GB" sz="1200" dirty="0" err="1">
                <a:solidFill>
                  <a:srgbClr val="2A00FF"/>
                </a:solidFill>
                <a:latin typeface="Consolas" pitchFamily="49" charset="0"/>
                <a:cs typeface="Times New Roman" pitchFamily="18" charset="0"/>
              </a:rPr>
              <a:t>početak</a:t>
            </a:r>
            <a:r>
              <a:rPr lang="en-GB" sz="1200" dirty="0">
                <a:solidFill>
                  <a:srgbClr val="2A00FF"/>
                </a:solidFill>
                <a:latin typeface="Consolas" pitchFamily="49" charset="0"/>
                <a:cs typeface="Times New Roman" pitchFamily="18" charset="0"/>
              </a:rPr>
              <a:t>: %s"</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195513" algn="l"/>
              </a:tabLst>
            </a:pPr>
            <a:r>
              <a:rPr lang="en-GB"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.getIme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.getPrezime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.getSprema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195513"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df.format</a:t>
            </a:r>
            <a:r>
              <a:rPr lang="en-GB" sz="1200" dirty="0">
                <a:solidFill>
                  <a:srgbClr val="000000"/>
                </a:solidFill>
                <a:latin typeface="Consolas" pitchFamily="49" charset="0"/>
                <a:cs typeface="Times New Roman" pitchFamily="18" charset="0"/>
              </a:rPr>
              <a:t>(</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.getPocetak</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sp>
        <p:nvSpPr>
          <p:cNvPr id="3" name="Rectangle 2"/>
          <p:cNvSpPr/>
          <p:nvPr/>
        </p:nvSpPr>
        <p:spPr>
          <a:xfrm>
            <a:off x="4279570" y="664347"/>
            <a:ext cx="4572000" cy="523220"/>
          </a:xfrm>
          <a:prstGeom prst="rect">
            <a:avLst/>
          </a:prstGeom>
          <a:solidFill>
            <a:srgbClr val="CCFFCC"/>
          </a:solidFill>
          <a:ln>
            <a:solidFill>
              <a:schemeClr val="tx1">
                <a:lumMod val="50000"/>
                <a:lumOff val="50000"/>
              </a:schemeClr>
            </a:solidFill>
          </a:ln>
        </p:spPr>
        <p:txBody>
          <a:bodyPr>
            <a:spAutoFit/>
          </a:bodyPr>
          <a:lstStyle/>
          <a:p>
            <a:r>
              <a:rPr lang="sr-Latn-ME" sz="1300" dirty="0">
                <a:solidFill>
                  <a:srgbClr val="FF0000"/>
                </a:solidFill>
                <a:latin typeface="Consolas" panose="020B0609020204030204" pitchFamily="49" charset="0"/>
                <a:ea typeface="Times New Roman" panose="02020603050405020304" pitchFamily="18" charset="0"/>
                <a:cs typeface="Times New Roman" panose="02020603050405020304" pitchFamily="18" charset="0"/>
              </a:rPr>
              <a:t>LocalDate</a:t>
            </a:r>
            <a:r>
              <a:rPr lang="sr-Latn-ME" sz="1400" dirty="0">
                <a:latin typeface="Calibri" panose="020F0502020204030204" pitchFamily="34" charset="0"/>
                <a:ea typeface="Times New Roman" panose="02020603050405020304" pitchFamily="18" charset="0"/>
                <a:cs typeface="Times New Roman" panose="02020603050405020304" pitchFamily="18" charset="0"/>
              </a:rPr>
              <a:t> klasa predstavlja datume, bez vremenske zone, u ISO-8601 kalendarskom sistemu, npr. 2021-04-23.</a:t>
            </a:r>
            <a:endParaRPr lang="en-US" sz="1400" dirty="0"/>
          </a:p>
        </p:txBody>
      </p:sp>
      <p:cxnSp>
        <p:nvCxnSpPr>
          <p:cNvPr id="10" name="Straight Arrow Connector 9"/>
          <p:cNvCxnSpPr>
            <a:stCxn id="3" idx="1"/>
          </p:cNvCxnSpPr>
          <p:nvPr/>
        </p:nvCxnSpPr>
        <p:spPr bwMode="auto">
          <a:xfrm flipH="1">
            <a:off x="2699792" y="925957"/>
            <a:ext cx="1579778" cy="48681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a:xfrm>
            <a:off x="4286910" y="1268760"/>
            <a:ext cx="4680520" cy="1169551"/>
          </a:xfrm>
          <a:prstGeom prst="rect">
            <a:avLst/>
          </a:prstGeom>
          <a:solidFill>
            <a:srgbClr val="CCFFCC"/>
          </a:solidFill>
          <a:ln>
            <a:solidFill>
              <a:schemeClr val="tx1">
                <a:lumMod val="50000"/>
                <a:lumOff val="50000"/>
              </a:schemeClr>
            </a:solidFill>
          </a:ln>
        </p:spPr>
        <p:txBody>
          <a:bodyPr wrap="square">
            <a:spAutoFit/>
          </a:bodyPr>
          <a:lstStyle/>
          <a:p>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Klasa </a:t>
            </a:r>
            <a:r>
              <a:rPr lang="sr-Latn-ME" sz="1300" dirty="0">
                <a:solidFill>
                  <a:srgbClr val="FF0000"/>
                </a:solidFill>
                <a:latin typeface="Consolas" panose="020B0609020204030204" pitchFamily="49" charset="0"/>
                <a:ea typeface="Times New Roman" panose="02020603050405020304" pitchFamily="18" charset="0"/>
                <a:cs typeface="Times New Roman" panose="02020603050405020304" pitchFamily="18" charset="0"/>
              </a:rPr>
              <a:t>DateTimeFormatter</a:t>
            </a:r>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 se koristi </a:t>
            </a:r>
            <a:r>
              <a:rPr lang="sr-Latn-ME" sz="1400" dirty="0">
                <a:latin typeface="Calibri" panose="020F0502020204030204" pitchFamily="34" charset="0"/>
                <a:ea typeface="Times New Roman" panose="02020603050405020304" pitchFamily="18" charset="0"/>
                <a:cs typeface="Times New Roman" panose="02020603050405020304" pitchFamily="18" charset="0"/>
              </a:rPr>
              <a:t>za formatiranje </a:t>
            </a:r>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datuma.</a:t>
            </a:r>
          </a:p>
          <a:p>
            <a:r>
              <a:rPr lang="sr-Latn-ME" sz="1400" dirty="0">
                <a:latin typeface="Calibri" panose="020F0502020204030204" pitchFamily="34" charset="0"/>
                <a:ea typeface="Times New Roman" panose="02020603050405020304" pitchFamily="18" charset="0"/>
                <a:cs typeface="Times New Roman" panose="02020603050405020304" pitchFamily="18" charset="0"/>
              </a:rPr>
              <a:t>Metoda </a:t>
            </a:r>
            <a:r>
              <a:rPr lang="sr-Latn-ME" sz="1300" dirty="0">
                <a:solidFill>
                  <a:srgbClr val="FF0000"/>
                </a:solidFill>
                <a:latin typeface="Consolas" panose="020B0609020204030204" pitchFamily="49" charset="0"/>
                <a:ea typeface="Times New Roman" panose="02020603050405020304" pitchFamily="18" charset="0"/>
                <a:cs typeface="Times New Roman" panose="02020603050405020304" pitchFamily="18" charset="0"/>
              </a:rPr>
              <a:t>ofPattern</a:t>
            </a:r>
            <a:r>
              <a:rPr lang="sr-Latn-ME" sz="1400" dirty="0">
                <a:latin typeface="Calibri" panose="020F0502020204030204" pitchFamily="34" charset="0"/>
                <a:ea typeface="Times New Roman" panose="02020603050405020304" pitchFamily="18" charset="0"/>
                <a:cs typeface="Times New Roman" panose="02020603050405020304" pitchFamily="18" charset="0"/>
              </a:rPr>
              <a:t> </a:t>
            </a:r>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ove klase kreira </a:t>
            </a:r>
            <a:r>
              <a:rPr lang="sr-Latn-ME" sz="1400" dirty="0">
                <a:latin typeface="Calibri" panose="020F0502020204030204" pitchFamily="34" charset="0"/>
                <a:ea typeface="Times New Roman" panose="02020603050405020304" pitchFamily="18" charset="0"/>
                <a:cs typeface="Times New Roman" panose="02020603050405020304" pitchFamily="18" charset="0"/>
              </a:rPr>
              <a:t>formater datuma na osnovu stringa </a:t>
            </a:r>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šablona. </a:t>
            </a:r>
            <a:r>
              <a:rPr lang="sr-Latn-ME" sz="1400" dirty="0">
                <a:latin typeface="Calibri" panose="020F0502020204030204" pitchFamily="34" charset="0"/>
                <a:ea typeface="Times New Roman" panose="02020603050405020304" pitchFamily="18" charset="0"/>
                <a:cs typeface="Times New Roman" panose="02020603050405020304" pitchFamily="18" charset="0"/>
              </a:rPr>
              <a:t>Šablon </a:t>
            </a:r>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je kombinacija </a:t>
            </a:r>
            <a:r>
              <a:rPr lang="sr-Latn-ME" sz="1400" dirty="0">
                <a:latin typeface="Calibri" panose="020F0502020204030204" pitchFamily="34" charset="0"/>
                <a:ea typeface="Times New Roman" panose="02020603050405020304" pitchFamily="18" charset="0"/>
                <a:cs typeface="Times New Roman" panose="02020603050405020304" pitchFamily="18" charset="0"/>
              </a:rPr>
              <a:t>predefinisanih slova i simbola za prikaz datuma. Na primer, šablon </a:t>
            </a:r>
            <a:r>
              <a:rPr lang="sr-Latn-ME" sz="1300" dirty="0">
                <a:solidFill>
                  <a:srgbClr val="3333CC"/>
                </a:solidFill>
                <a:latin typeface="Consolas" panose="020B0609020204030204" pitchFamily="49" charset="0"/>
                <a:ea typeface="Times New Roman" panose="02020603050405020304" pitchFamily="18" charset="0"/>
                <a:cs typeface="Times New Roman" panose="02020603050405020304" pitchFamily="18" charset="0"/>
              </a:rPr>
              <a:t>"d MMM uuuu"</a:t>
            </a:r>
            <a:r>
              <a:rPr lang="sr-Latn-ME" sz="1400" dirty="0">
                <a:latin typeface="Calibri" panose="020F0502020204030204" pitchFamily="34" charset="0"/>
                <a:ea typeface="Times New Roman" panose="02020603050405020304" pitchFamily="18" charset="0"/>
                <a:cs typeface="Times New Roman" panose="02020603050405020304" pitchFamily="18" charset="0"/>
              </a:rPr>
              <a:t> će formatirati datum </a:t>
            </a:r>
            <a:r>
              <a:rPr lang="sr-Latn-ME" sz="1300" dirty="0">
                <a:solidFill>
                  <a:srgbClr val="3333CC"/>
                </a:solidFill>
                <a:latin typeface="Consolas" panose="020B0609020204030204" pitchFamily="49" charset="0"/>
                <a:ea typeface="Times New Roman" panose="02020603050405020304" pitchFamily="18" charset="0"/>
                <a:cs typeface="Times New Roman" panose="02020603050405020304" pitchFamily="18" charset="0"/>
              </a:rPr>
              <a:t>2021-04-23</a:t>
            </a:r>
            <a:r>
              <a:rPr lang="sr-Latn-ME" sz="1400" dirty="0">
                <a:latin typeface="Calibri" panose="020F0502020204030204" pitchFamily="34" charset="0"/>
                <a:ea typeface="Times New Roman" panose="02020603050405020304" pitchFamily="18" charset="0"/>
                <a:cs typeface="Times New Roman" panose="02020603050405020304" pitchFamily="18" charset="0"/>
              </a:rPr>
              <a:t> kao </a:t>
            </a:r>
            <a:r>
              <a:rPr lang="sr-Latn-ME" sz="1300" dirty="0">
                <a:solidFill>
                  <a:srgbClr val="3333CC"/>
                </a:solidFill>
                <a:latin typeface="Consolas" panose="020B0609020204030204" pitchFamily="49" charset="0"/>
                <a:ea typeface="Times New Roman" panose="02020603050405020304" pitchFamily="18" charset="0"/>
                <a:cs typeface="Times New Roman" panose="02020603050405020304" pitchFamily="18" charset="0"/>
              </a:rPr>
              <a:t>"23 Apr 2021"</a:t>
            </a:r>
            <a:r>
              <a:rPr lang="sr-Latn-ME" sz="1400" dirty="0">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p>
        </p:txBody>
      </p:sp>
      <p:cxnSp>
        <p:nvCxnSpPr>
          <p:cNvPr id="15" name="Straight Arrow Connector 14"/>
          <p:cNvCxnSpPr/>
          <p:nvPr/>
        </p:nvCxnSpPr>
        <p:spPr bwMode="auto">
          <a:xfrm flipH="1">
            <a:off x="3866910" y="1613810"/>
            <a:ext cx="41836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7111823" y="2438311"/>
            <a:ext cx="0" cy="35343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5261856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3" y="404664"/>
            <a:ext cx="6552976" cy="596900"/>
          </a:xfrm>
        </p:spPr>
        <p:txBody>
          <a:bodyPr/>
          <a:lstStyle/>
          <a:p>
            <a:pPr eaLnBrk="1" hangingPunct="1"/>
            <a:r>
              <a:rPr lang="sr-Latn-RS" sz="3600" dirty="0" smtClean="0"/>
              <a:t>Kreiranje txt fajla i upis u fajl</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12</a:t>
            </a:fld>
            <a:endParaRPr lang="en-GB" smtClean="0">
              <a:latin typeface="Arial Black" pitchFamily="34" charset="0"/>
            </a:endParaRPr>
          </a:p>
        </p:txBody>
      </p:sp>
      <p:sp>
        <p:nvSpPr>
          <p:cNvPr id="5" name="Rectangle 1"/>
          <p:cNvSpPr>
            <a:spLocks noChangeArrowheads="1"/>
          </p:cNvSpPr>
          <p:nvPr/>
        </p:nvSpPr>
        <p:spPr bwMode="auto">
          <a:xfrm>
            <a:off x="251520" y="1062890"/>
            <a:ext cx="8712968" cy="5755422"/>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java.</a:t>
            </a:r>
            <a:r>
              <a:rPr lang="sr-Latn-ME" sz="1200" dirty="0">
                <a:solidFill>
                  <a:srgbClr val="000000"/>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java.time.LocalDate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UpisRadnikaUFajl</a:t>
            </a:r>
            <a:r>
              <a:rPr lang="en-GB" sz="1200" dirty="0">
                <a:solidFill>
                  <a:srgbClr val="000000"/>
                </a:solidFill>
                <a:latin typeface="Consolas" pitchFamily="49" charset="0"/>
                <a:cs typeface="Times New Roman" pitchFamily="18" charset="0"/>
              </a:rPr>
              <a:t> {</a:t>
            </a:r>
          </a:p>
          <a:p>
            <a:pPr>
              <a:spcBef>
                <a:spcPts val="600"/>
              </a:spcBef>
              <a:spcAft>
                <a:spcPts val="600"/>
              </a:spcAft>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private static</a:t>
            </a:r>
            <a:r>
              <a:rPr lang="en-GB" sz="1200" dirty="0">
                <a:solidFill>
                  <a:srgbClr val="000000"/>
                </a:solidFill>
                <a:latin typeface="Consolas" pitchFamily="49" charset="0"/>
                <a:cs typeface="Times New Roman" pitchFamily="18" charset="0"/>
              </a:rPr>
              <a:t> Formatter </a:t>
            </a:r>
            <a:r>
              <a:rPr lang="en-GB" sz="1200" dirty="0" err="1">
                <a:solidFill>
                  <a:srgbClr val="000000"/>
                </a:solidFill>
                <a:latin typeface="Consolas" pitchFamily="49" charset="0"/>
                <a:cs typeface="Times New Roman" pitchFamily="18" charset="0"/>
              </a:rPr>
              <a:t>izlaz</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otvoriFajl</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try</a:t>
            </a:r>
            <a:r>
              <a:rPr lang="en-GB" sz="1200" dirty="0">
                <a:solidFill>
                  <a:srgbClr val="000000"/>
                </a:solidFill>
                <a:latin typeface="Consolas" pitchFamily="49" charset="0"/>
                <a:cs typeface="Times New Roman" pitchFamily="18" charset="0"/>
              </a:rPr>
              <a:t> {		</a:t>
            </a:r>
            <a:r>
              <a:rPr lang="en-GB" sz="1200" dirty="0" err="1">
                <a:solidFill>
                  <a:srgbClr val="FF0000"/>
                </a:solidFill>
                <a:latin typeface="Consolas" pitchFamily="49" charset="0"/>
                <a:cs typeface="Times New Roman" pitchFamily="18" charset="0"/>
              </a:rPr>
              <a:t>izlaz</a:t>
            </a:r>
            <a:r>
              <a:rPr lang="en-GB" sz="1200" dirty="0">
                <a:solidFill>
                  <a:srgbClr val="FF0000"/>
                </a:solidFill>
                <a:latin typeface="Consolas" pitchFamily="49" charset="0"/>
                <a:cs typeface="Times New Roman" pitchFamily="18" charset="0"/>
              </a:rPr>
              <a:t> = </a:t>
            </a:r>
            <a:r>
              <a:rPr lang="en-GB" sz="1200" b="1" dirty="0">
                <a:solidFill>
                  <a:srgbClr val="FF0000"/>
                </a:solidFill>
                <a:latin typeface="Consolas" pitchFamily="49" charset="0"/>
                <a:cs typeface="Times New Roman" pitchFamily="18" charset="0"/>
              </a:rPr>
              <a:t>new</a:t>
            </a:r>
            <a:r>
              <a:rPr lang="en-GB" sz="1200" dirty="0">
                <a:solidFill>
                  <a:srgbClr val="FF0000"/>
                </a:solidFill>
                <a:latin typeface="Consolas" pitchFamily="49" charset="0"/>
                <a:cs typeface="Times New Roman" pitchFamily="18" charset="0"/>
              </a:rPr>
              <a:t> Formatter("Radnici.txt", "UTF-8");</a:t>
            </a:r>
            <a:r>
              <a:rPr lang="sr-Latn-ME" sz="1200" dirty="0">
                <a:solidFill>
                  <a:srgbClr val="FF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catch</a:t>
            </a:r>
            <a:r>
              <a:rPr lang="sr-Latn-ME" sz="1200" b="1" dirty="0">
                <a:solidFill>
                  <a:srgbClr val="7F0055"/>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FileNotFoundException</a:t>
            </a:r>
            <a:r>
              <a:rPr lang="en-GB" sz="1200" dirty="0">
                <a:solidFill>
                  <a:srgbClr val="000000"/>
                </a:solidFill>
                <a:latin typeface="Consolas" pitchFamily="49" charset="0"/>
                <a:cs typeface="Times New Roman" pitchFamily="18" charset="0"/>
              </a:rPr>
              <a:t> e)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System.err.println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Greška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pri</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otvaranju</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System.exit</a:t>
            </a:r>
            <a:r>
              <a:rPr lang="en-GB" sz="1200" dirty="0">
                <a:solidFill>
                  <a:srgbClr val="000000"/>
                </a:solidFill>
                <a:latin typeface="Consolas" pitchFamily="49" charset="0"/>
                <a:cs typeface="Times New Roman" pitchFamily="18" charset="0"/>
              </a:rPr>
              <a:t>(1);</a:t>
            </a:r>
            <a:r>
              <a:rPr lang="sr-Latn-ME" sz="1200" dirty="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catch</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UnsupportedEncodingException</a:t>
            </a:r>
            <a:r>
              <a:rPr lang="en-GB" sz="1200" dirty="0">
                <a:solidFill>
                  <a:srgbClr val="000000"/>
                </a:solidFill>
                <a:latin typeface="Consolas" pitchFamily="49" charset="0"/>
                <a:cs typeface="Times New Roman" pitchFamily="18" charset="0"/>
              </a:rPr>
              <a:t> e)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System.err.println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Kodiranje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nije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podržano</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System.exit</a:t>
            </a:r>
            <a:r>
              <a:rPr lang="en-GB" sz="1200" dirty="0">
                <a:solidFill>
                  <a:srgbClr val="000000"/>
                </a:solidFill>
                <a:latin typeface="Consolas" pitchFamily="49" charset="0"/>
                <a:cs typeface="Times New Roman" pitchFamily="18" charset="0"/>
              </a:rPr>
              <a:t>(1);</a:t>
            </a:r>
            <a:r>
              <a:rPr lang="sr-Latn-ME" sz="1200" dirty="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 </a:t>
            </a:r>
            <a:r>
              <a:rPr lang="en-GB" sz="1200" dirty="0" err="1">
                <a:solidFill>
                  <a:srgbClr val="000000"/>
                </a:solidFill>
                <a:latin typeface="Consolas" pitchFamily="49" charset="0"/>
                <a:cs typeface="Times New Roman" pitchFamily="18" charset="0"/>
              </a:rPr>
              <a:t>upisiRadnikeUFajl</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 r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Scanner </a:t>
            </a:r>
            <a:r>
              <a:rPr lang="en-GB" sz="1200" dirty="0" err="1">
                <a:solidFill>
                  <a:srgbClr val="000000"/>
                </a:solidFill>
                <a:latin typeface="Consolas" pitchFamily="49" charset="0"/>
                <a:cs typeface="Times New Roman" pitchFamily="18" charset="0"/>
              </a:rPr>
              <a:t>unos</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Scanner(System.in);</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Koliko</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radnika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želite</a:t>
            </a:r>
            <a:r>
              <a:rPr lang="en-GB" sz="1200" dirty="0">
                <a:solidFill>
                  <a:srgbClr val="2A00FF"/>
                </a:solidFill>
                <a:latin typeface="Consolas" pitchFamily="49" charset="0"/>
                <a:cs typeface="Times New Roman" pitchFamily="18" charset="0"/>
              </a:rPr>
              <a:t> da </a:t>
            </a:r>
            <a:r>
              <a:rPr lang="en-GB" sz="1200" dirty="0" err="1">
                <a:solidFill>
                  <a:srgbClr val="2A00FF"/>
                </a:solidFill>
                <a:latin typeface="Consolas" pitchFamily="49" charset="0"/>
                <a:cs typeface="Times New Roman" pitchFamily="18" charset="0"/>
              </a:rPr>
              <a:t>unesete</a:t>
            </a:r>
            <a:r>
              <a:rPr lang="en-GB" sz="1200" dirty="0">
                <a:solidFill>
                  <a:srgbClr val="2A00FF"/>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brojRadnika</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unos.nextInt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Unesite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radnike</a:t>
            </a:r>
            <a:r>
              <a:rPr lang="en-GB" sz="1200" dirty="0">
                <a:solidFill>
                  <a:srgbClr val="2A00FF"/>
                </a:solidFill>
                <a:latin typeface="Consolas" pitchFamily="49" charset="0"/>
                <a:cs typeface="Times New Roman" pitchFamily="18" charset="0"/>
              </a:rPr>
              <a:t> u </a:t>
            </a:r>
            <a:r>
              <a:rPr lang="en-GB" sz="1200" dirty="0" err="1">
                <a:solidFill>
                  <a:srgbClr val="2A00FF"/>
                </a:solidFill>
                <a:latin typeface="Consolas" pitchFamily="49" charset="0"/>
                <a:cs typeface="Times New Roman" pitchFamily="18" charset="0"/>
              </a:rPr>
              <a:t>formatu</a:t>
            </a:r>
            <a:r>
              <a:rPr lang="en-GB" sz="1200" dirty="0">
                <a:solidFill>
                  <a:srgbClr val="2A00FF"/>
                </a:solidFill>
                <a:latin typeface="Consolas" pitchFamily="49" charset="0"/>
                <a:cs typeface="Times New Roman" pitchFamily="18" charset="0"/>
              </a:rPr>
              <a:t>: &lt;</a:t>
            </a:r>
            <a:r>
              <a:rPr lang="en-GB" sz="1200" dirty="0" err="1">
                <a:solidFill>
                  <a:srgbClr val="2A00FF"/>
                </a:solidFill>
                <a:latin typeface="Consolas" pitchFamily="49" charset="0"/>
                <a:cs typeface="Times New Roman" pitchFamily="18" charset="0"/>
              </a:rPr>
              <a:t>ime</a:t>
            </a:r>
            <a:r>
              <a:rPr lang="en-GB" sz="1200" dirty="0">
                <a:solidFill>
                  <a:srgbClr val="2A00FF"/>
                </a:solidFill>
                <a:latin typeface="Consolas" pitchFamily="49" charset="0"/>
                <a:cs typeface="Times New Roman" pitchFamily="18" charset="0"/>
              </a:rPr>
              <a:t>&gt; &lt;</a:t>
            </a:r>
            <a:r>
              <a:rPr lang="en-GB" sz="1200" dirty="0" err="1">
                <a:solidFill>
                  <a:srgbClr val="2A00FF"/>
                </a:solidFill>
                <a:latin typeface="Consolas" pitchFamily="49" charset="0"/>
                <a:cs typeface="Times New Roman" pitchFamily="18" charset="0"/>
              </a:rPr>
              <a:t>prezime</a:t>
            </a:r>
            <a:r>
              <a:rPr lang="en-GB" sz="1200" dirty="0">
                <a:solidFill>
                  <a:srgbClr val="2A00FF"/>
                </a:solidFill>
                <a:latin typeface="Consolas" pitchFamily="49" charset="0"/>
                <a:cs typeface="Times New Roman" pitchFamily="18" charset="0"/>
              </a:rPr>
              <a:t>&gt;</a:t>
            </a:r>
            <a:r>
              <a:rPr lang="sr-Latn-ME" sz="1200" dirty="0">
                <a:solidFill>
                  <a:srgbClr val="2A00FF"/>
                </a:solidFill>
                <a:latin typeface="Consolas" pitchFamily="49" charset="0"/>
                <a:cs typeface="Times New Roman" pitchFamily="18" charset="0"/>
              </a:rPr>
              <a:t> </a:t>
            </a:r>
            <a:r>
              <a:rPr lang="en-GB" sz="1200" dirty="0">
                <a:solidFill>
                  <a:srgbClr val="2A00FF"/>
                </a:solidFill>
                <a:latin typeface="Consolas" pitchFamily="49" charset="0"/>
                <a:cs typeface="Times New Roman" pitchFamily="18" charset="0"/>
              </a:rPr>
              <a:t>&lt;datum&gt; &lt;</a:t>
            </a:r>
            <a:r>
              <a:rPr lang="en-GB" sz="1200" dirty="0" err="1">
                <a:solidFill>
                  <a:srgbClr val="2A00FF"/>
                </a:solidFill>
                <a:latin typeface="Consolas" pitchFamily="49" charset="0"/>
                <a:cs typeface="Times New Roman" pitchFamily="18" charset="0"/>
              </a:rPr>
              <a:t>sprema</a:t>
            </a:r>
            <a:r>
              <a:rPr lang="en-GB" sz="1200" dirty="0">
                <a:solidFill>
                  <a:srgbClr val="2A00FF"/>
                </a:solidFill>
                <a:latin typeface="Consolas" pitchFamily="49" charset="0"/>
                <a:cs typeface="Times New Roman" pitchFamily="18" charset="0"/>
              </a:rPr>
              <a:t>&gt;"</a:t>
            </a:r>
            <a:r>
              <a:rPr lang="en-GB" sz="1200" dirty="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"(&lt;datum&gt; </a:t>
            </a:r>
            <a:r>
              <a:rPr lang="en-GB" sz="1200" dirty="0" err="1">
                <a:solidFill>
                  <a:srgbClr val="2A00FF"/>
                </a:solidFill>
                <a:latin typeface="Consolas" pitchFamily="49" charset="0"/>
                <a:cs typeface="Times New Roman" pitchFamily="18" charset="0"/>
              </a:rPr>
              <a:t>unesite</a:t>
            </a:r>
            <a:r>
              <a:rPr lang="en-GB" sz="1200" dirty="0">
                <a:solidFill>
                  <a:srgbClr val="2A00FF"/>
                </a:solidFill>
                <a:latin typeface="Consolas" pitchFamily="49" charset="0"/>
                <a:cs typeface="Times New Roman" pitchFamily="18" charset="0"/>
              </a:rPr>
              <a:t> u </a:t>
            </a:r>
            <a:r>
              <a:rPr lang="en-GB" sz="1200" dirty="0" err="1">
                <a:solidFill>
                  <a:srgbClr val="2A00FF"/>
                </a:solidFill>
                <a:latin typeface="Consolas" pitchFamily="49" charset="0"/>
                <a:cs typeface="Times New Roman" pitchFamily="18" charset="0"/>
              </a:rPr>
              <a:t>formatu</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yyyy</a:t>
            </a:r>
            <a:r>
              <a:rPr lang="en-GB" sz="1200" dirty="0">
                <a:solidFill>
                  <a:srgbClr val="2A00FF"/>
                </a:solidFill>
                <a:latin typeface="Consolas" pitchFamily="49" charset="0"/>
                <a:cs typeface="Times New Roman" pitchFamily="18" charset="0"/>
              </a:rPr>
              <a:t>-mm-</a:t>
            </a:r>
            <a:r>
              <a:rPr lang="en-GB" sz="1200" dirty="0" err="1">
                <a:solidFill>
                  <a:srgbClr val="2A00FF"/>
                </a:solidFill>
                <a:latin typeface="Consolas" pitchFamily="49" charset="0"/>
                <a:cs typeface="Times New Roman" pitchFamily="18" charset="0"/>
              </a:rPr>
              <a:t>dd</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for</a:t>
            </a:r>
            <a:r>
              <a:rPr lang="en-GB" sz="1200" dirty="0">
                <a:solidFill>
                  <a:srgbClr val="000000"/>
                </a:solidFill>
                <a:latin typeface="Consolas" pitchFamily="49" charset="0"/>
                <a:cs typeface="Times New Roman" pitchFamily="18" charset="0"/>
              </a:rPr>
              <a:t>(</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a:t>
            </a:r>
            <a:r>
              <a:rPr lang="en-GB" sz="1200" dirty="0">
                <a:solidFill>
                  <a:srgbClr val="000000"/>
                </a:solidFill>
                <a:latin typeface="Consolas" pitchFamily="49" charset="0"/>
                <a:cs typeface="Times New Roman" pitchFamily="18" charset="0"/>
              </a:rPr>
              <a:t> = 0; </a:t>
            </a:r>
            <a:r>
              <a:rPr lang="en-GB" sz="1200" dirty="0" err="1">
                <a:solidFill>
                  <a:srgbClr val="000000"/>
                </a:solidFill>
                <a:latin typeface="Consolas" pitchFamily="49" charset="0"/>
                <a:cs typeface="Times New Roman" pitchFamily="18" charset="0"/>
              </a:rPr>
              <a:t>i</a:t>
            </a:r>
            <a:r>
              <a:rPr lang="en-GB" sz="1200" dirty="0">
                <a:solidFill>
                  <a:srgbClr val="000000"/>
                </a:solidFill>
                <a:latin typeface="Consolas" pitchFamily="49" charset="0"/>
                <a:cs typeface="Times New Roman" pitchFamily="18" charset="0"/>
              </a:rPr>
              <a:t> &lt; </a:t>
            </a:r>
            <a:r>
              <a:rPr lang="en-GB" sz="1200" dirty="0" err="1">
                <a:solidFill>
                  <a:srgbClr val="000000"/>
                </a:solidFill>
                <a:latin typeface="Consolas" pitchFamily="49" charset="0"/>
                <a:cs typeface="Times New Roman" pitchFamily="18" charset="0"/>
              </a:rPr>
              <a:t>brojRadnika</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r.setPrezime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r.setPocetak</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LocalDate.parse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r.setSprema</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unos.nextInt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izlaz.format</a:t>
            </a:r>
            <a:r>
              <a:rPr lang="en-GB" sz="1200" dirty="0">
                <a:solidFill>
                  <a:srgbClr val="FF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"%s %s %s %d\n"</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r.getIme</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r.getPrezime</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r.getPocetak</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r.getSprema</a:t>
            </a:r>
            <a:r>
              <a:rPr lang="en-GB" sz="1200" dirty="0">
                <a:solidFill>
                  <a:srgbClr val="FF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unos.close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p:txBody>
      </p:sp>
      <p:sp>
        <p:nvSpPr>
          <p:cNvPr id="6" name="Rectangle 1"/>
          <p:cNvSpPr>
            <a:spLocks noChangeArrowheads="1"/>
          </p:cNvSpPr>
          <p:nvPr/>
        </p:nvSpPr>
        <p:spPr bwMode="auto">
          <a:xfrm>
            <a:off x="6064072" y="1268760"/>
            <a:ext cx="2808312" cy="1015663"/>
          </a:xfrm>
          <a:prstGeom prst="rect">
            <a:avLst/>
          </a:prstGeom>
          <a:solidFill>
            <a:schemeClr val="accent2">
              <a:lumMod val="20000"/>
              <a:lumOff val="80000"/>
            </a:schemeClr>
          </a:solidFill>
          <a:ln w="12700">
            <a:solidFill>
              <a:srgbClr val="C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if</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izlaz</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null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izlaz.close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grpSp>
        <p:nvGrpSpPr>
          <p:cNvPr id="7" name="Group 9"/>
          <p:cNvGrpSpPr>
            <a:grpSpLocks/>
          </p:cNvGrpSpPr>
          <p:nvPr/>
        </p:nvGrpSpPr>
        <p:grpSpPr bwMode="auto">
          <a:xfrm>
            <a:off x="611560" y="2285504"/>
            <a:ext cx="8075240" cy="4455864"/>
            <a:chOff x="6084168" y="3356992"/>
            <a:chExt cx="504056" cy="3096344"/>
          </a:xfrm>
        </p:grpSpPr>
        <p:cxnSp>
          <p:nvCxnSpPr>
            <p:cNvPr id="8" name="Straight Connector 6"/>
            <p:cNvCxnSpPr>
              <a:cxnSpLocks noChangeShapeType="1"/>
            </p:cNvCxnSpPr>
            <p:nvPr/>
          </p:nvCxnSpPr>
          <p:spPr bwMode="auto">
            <a:xfrm>
              <a:off x="6588224" y="3356992"/>
              <a:ext cx="0" cy="3096344"/>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H="1">
              <a:off x="6084168" y="6453336"/>
              <a:ext cx="504056" cy="0"/>
            </a:xfrm>
            <a:prstGeom prst="straightConnector1">
              <a:avLst/>
            </a:prstGeom>
            <a:noFill/>
            <a:ln w="12700" algn="ctr">
              <a:solidFill>
                <a:srgbClr val="C00000"/>
              </a:solidFill>
              <a:round/>
              <a:headEnd/>
              <a:tailEnd type="arrow" w="med" len="med"/>
            </a:ln>
            <a:extLst>
              <a:ext uri="{909E8E84-426E-40DD-AFC4-6F175D3DCCD1}">
                <a14:hiddenFill xmlns:a14="http://schemas.microsoft.com/office/drawing/2010/main">
                  <a:noFill/>
                </a14:hiddenFill>
              </a:ext>
            </a:extLst>
          </p:spPr>
        </p:cxnSp>
      </p:grpSp>
      <p:sp>
        <p:nvSpPr>
          <p:cNvPr id="2" name="Rectangle 1"/>
          <p:cNvSpPr/>
          <p:nvPr/>
        </p:nvSpPr>
        <p:spPr>
          <a:xfrm>
            <a:off x="3203848" y="6275958"/>
            <a:ext cx="3240360" cy="387217"/>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U</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pis</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a:latin typeface="Calibri" panose="020F0502020204030204" pitchFamily="34" charset="0"/>
                <a:ea typeface="Times New Roman" panose="02020603050405020304" pitchFamily="18" charset="0"/>
                <a:cs typeface="Times New Roman" panose="02020603050405020304" pitchFamily="18" charset="0"/>
              </a:rPr>
              <a:t>formatiranog</a:t>
            </a:r>
            <a:r>
              <a:rPr lang="en-GB" sz="1200" dirty="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a:latin typeface="Calibri" panose="020F0502020204030204" pitchFamily="34" charset="0"/>
                <a:ea typeface="Times New Roman" panose="02020603050405020304" pitchFamily="18" charset="0"/>
                <a:cs typeface="Times New Roman" panose="02020603050405020304" pitchFamily="18" charset="0"/>
              </a:rPr>
              <a:t>teksta</a:t>
            </a:r>
            <a:r>
              <a:rPr lang="en-GB" sz="1200" dirty="0">
                <a:latin typeface="Calibri" panose="020F0502020204030204" pitchFamily="34" charset="0"/>
                <a:ea typeface="Times New Roman" panose="02020603050405020304" pitchFamily="18" charset="0"/>
                <a:cs typeface="Times New Roman" panose="02020603050405020304" pitchFamily="18" charset="0"/>
              </a:rPr>
              <a:t> u </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fajl</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ist</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o</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kako</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a:latin typeface="Calibri" panose="020F0502020204030204" pitchFamily="34" charset="0"/>
                <a:ea typeface="Times New Roman" panose="02020603050405020304" pitchFamily="18" charset="0"/>
                <a:cs typeface="Times New Roman" panose="02020603050405020304" pitchFamily="18" charset="0"/>
              </a:rPr>
              <a:t>metoda</a:t>
            </a:r>
            <a:r>
              <a:rPr lang="en-GB" sz="1200" dirty="0">
                <a:latin typeface="Calibri" panose="020F0502020204030204" pitchFamily="34" charset="0"/>
                <a:ea typeface="Times New Roman" panose="02020603050405020304" pitchFamily="18" charset="0"/>
                <a:cs typeface="Times New Roman" panose="02020603050405020304" pitchFamily="18" charset="0"/>
              </a:rPr>
              <a:t> </a:t>
            </a:r>
            <a:r>
              <a:rPr lang="sr-Latn-ME" sz="1100" dirty="0">
                <a:latin typeface="Consolas" panose="020B0609020204030204" pitchFamily="49" charset="0"/>
                <a:ea typeface="Times New Roman" panose="02020603050405020304" pitchFamily="18" charset="0"/>
                <a:cs typeface="Times New Roman" panose="02020603050405020304" pitchFamily="18" charset="0"/>
              </a:rPr>
              <a:t>System.out.printf</a:t>
            </a:r>
            <a:r>
              <a:rPr lang="en-GB" sz="1100" dirty="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štampa</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tekst</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GB" sz="1200" dirty="0">
                <a:latin typeface="Calibri" panose="020F0502020204030204" pitchFamily="34" charset="0"/>
                <a:ea typeface="Times New Roman" panose="02020603050405020304" pitchFamily="18" charset="0"/>
                <a:cs typeface="Times New Roman" panose="02020603050405020304" pitchFamily="18" charset="0"/>
              </a:rPr>
              <a:t>u </a:t>
            </a:r>
            <a:r>
              <a:rPr lang="en-GB" sz="1200" dirty="0" err="1" smtClean="0">
                <a:latin typeface="Calibri" panose="020F0502020204030204" pitchFamily="34" charset="0"/>
                <a:ea typeface="Times New Roman" panose="02020603050405020304" pitchFamily="18" charset="0"/>
                <a:cs typeface="Times New Roman" panose="02020603050405020304" pitchFamily="18" charset="0"/>
              </a:rPr>
              <a:t>konzoli</a:t>
            </a:r>
            <a:endParaRPr lang="en-US" sz="1200" dirty="0"/>
          </a:p>
        </p:txBody>
      </p:sp>
      <p:cxnSp>
        <p:nvCxnSpPr>
          <p:cNvPr id="11" name="Straight Arrow Connector 10"/>
          <p:cNvCxnSpPr/>
          <p:nvPr/>
        </p:nvCxnSpPr>
        <p:spPr bwMode="auto">
          <a:xfrm flipH="1" flipV="1">
            <a:off x="1827733" y="6194559"/>
            <a:ext cx="1376115" cy="29749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a:xfrm>
            <a:off x="3716317" y="1188786"/>
            <a:ext cx="2007811" cy="562649"/>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a:latin typeface="Calibri" panose="020F0502020204030204" pitchFamily="34" charset="0"/>
                <a:ea typeface="Times New Roman" panose="02020603050405020304" pitchFamily="18" charset="0"/>
                <a:cs typeface="Times New Roman" panose="02020603050405020304" pitchFamily="18" charset="0"/>
              </a:rPr>
              <a:t>Instanca klase </a:t>
            </a:r>
            <a:r>
              <a:rPr lang="sr-Latn-ME" sz="1100" dirty="0" smtClean="0">
                <a:solidFill>
                  <a:srgbClr val="FF0000"/>
                </a:solidFill>
                <a:latin typeface="Consolas" panose="020B0609020204030204" pitchFamily="49" charset="0"/>
                <a:ea typeface="Times New Roman" panose="02020603050405020304" pitchFamily="18" charset="0"/>
                <a:cs typeface="Times New Roman" panose="02020603050405020304" pitchFamily="18" charset="0"/>
              </a:rPr>
              <a:t>Formatter</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sr-Latn-ME" sz="1200" dirty="0">
                <a:latin typeface="Calibri" panose="020F0502020204030204" pitchFamily="34" charset="0"/>
                <a:ea typeface="Times New Roman" panose="02020603050405020304" pitchFamily="18" charset="0"/>
                <a:cs typeface="Times New Roman" panose="02020603050405020304" pitchFamily="18" charset="0"/>
              </a:rPr>
              <a:t>omogućava upis formatiranih podataka u tekstualni </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tok</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5" name="Straight Arrow Connector 14"/>
          <p:cNvCxnSpPr/>
          <p:nvPr/>
        </p:nvCxnSpPr>
        <p:spPr bwMode="auto">
          <a:xfrm flipH="1">
            <a:off x="2871127" y="1752177"/>
            <a:ext cx="1117314" cy="69869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3" y="599852"/>
            <a:ext cx="6552976" cy="596900"/>
          </a:xfrm>
        </p:spPr>
        <p:txBody>
          <a:bodyPr/>
          <a:lstStyle/>
          <a:p>
            <a:pPr eaLnBrk="1" hangingPunct="1"/>
            <a:r>
              <a:rPr lang="sr-Latn-RS" sz="3600" dirty="0" smtClean="0"/>
              <a:t>Kreiranje txt fajla i upis u fajl</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13</a:t>
            </a:fld>
            <a:endParaRPr lang="en-GB" smtClean="0">
              <a:latin typeface="Arial Black" pitchFamily="34" charset="0"/>
            </a:endParaRPr>
          </a:p>
        </p:txBody>
      </p:sp>
      <p:sp>
        <p:nvSpPr>
          <p:cNvPr id="5" name="Rectangle 1"/>
          <p:cNvSpPr>
            <a:spLocks noChangeArrowheads="1"/>
          </p:cNvSpPr>
          <p:nvPr/>
        </p:nvSpPr>
        <p:spPr bwMode="auto">
          <a:xfrm>
            <a:off x="2051720" y="1670672"/>
            <a:ext cx="5112568" cy="1938992"/>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 </a:t>
            </a:r>
            <a:r>
              <a:rPr lang="en-GB" sz="1200" dirty="0" err="1">
                <a:solidFill>
                  <a:srgbClr val="000000"/>
                </a:solidFill>
                <a:latin typeface="Consolas" pitchFamily="49" charset="0"/>
                <a:cs typeface="Times New Roman" pitchFamily="18" charset="0"/>
              </a:rPr>
              <a:t>TestiranjeUpisaUFajl</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a:solidFill>
                  <a:srgbClr val="000000"/>
                </a:solidFill>
                <a:latin typeface="Consolas" pitchFamily="49" charset="0"/>
                <a:cs typeface="Times New Roman" pitchFamily="18" charset="0"/>
              </a:rPr>
              <a:t>main(String[] </a:t>
            </a:r>
            <a:r>
              <a:rPr lang="en-GB" sz="1200" dirty="0" err="1">
                <a:solidFill>
                  <a:srgbClr val="000000"/>
                </a:solidFill>
                <a:latin typeface="Consolas" pitchFamily="49" charset="0"/>
                <a:cs typeface="Times New Roman" pitchFamily="18" charset="0"/>
              </a:rPr>
              <a:t>args</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UpisRadnikaUFajl</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fajlOper</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UpisRadnikaUFajl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fajlOper.otvoriFajl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fajlOper.upisiRadnikeUFajl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fajlOper.zatvoriFajl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a:t>
            </a:r>
            <a:endParaRPr lang="sr-Latn-ME" sz="1200" dirty="0" smtClean="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sp>
        <p:nvSpPr>
          <p:cNvPr id="10" name="Rectangle 1"/>
          <p:cNvSpPr>
            <a:spLocks noChangeArrowheads="1"/>
          </p:cNvSpPr>
          <p:nvPr/>
        </p:nvSpPr>
        <p:spPr bwMode="auto">
          <a:xfrm>
            <a:off x="1631720" y="4564285"/>
            <a:ext cx="6048672" cy="1384995"/>
          </a:xfrm>
          <a:prstGeom prst="rect">
            <a:avLst/>
          </a:prstGeom>
          <a:solidFill>
            <a:schemeClr val="bg1"/>
          </a:solidFill>
          <a:ln w="9525">
            <a:solidFill>
              <a:srgbClr val="339933"/>
            </a:solidFill>
            <a:miter lim="800000"/>
            <a:headEnd/>
            <a:tailEnd/>
          </a:ln>
        </p:spPr>
        <p:txBody>
          <a:bodyPr wrap="square">
            <a:spAutoFit/>
          </a:bodyPr>
          <a:lstStyle/>
          <a:p>
            <a:r>
              <a:rPr lang="en-GB" sz="1200" dirty="0" err="1">
                <a:solidFill>
                  <a:srgbClr val="FF0000"/>
                </a:solidFill>
                <a:latin typeface="Consolas" pitchFamily="49" charset="0"/>
                <a:cs typeface="Times New Roman" pitchFamily="18" charset="0"/>
              </a:rPr>
              <a:t>Koliko</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radnika</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želite</a:t>
            </a:r>
            <a:r>
              <a:rPr lang="en-GB" sz="1200" dirty="0">
                <a:solidFill>
                  <a:srgbClr val="FF0000"/>
                </a:solidFill>
                <a:latin typeface="Consolas" pitchFamily="49" charset="0"/>
                <a:cs typeface="Times New Roman" pitchFamily="18" charset="0"/>
              </a:rPr>
              <a:t> da </a:t>
            </a:r>
            <a:r>
              <a:rPr lang="en-GB" sz="1200" dirty="0" err="1">
                <a:solidFill>
                  <a:srgbClr val="FF0000"/>
                </a:solidFill>
                <a:latin typeface="Consolas" pitchFamily="49" charset="0"/>
                <a:cs typeface="Times New Roman" pitchFamily="18" charset="0"/>
              </a:rPr>
              <a:t>unesete</a:t>
            </a:r>
            <a:r>
              <a:rPr lang="en-GB" sz="1200" dirty="0">
                <a:solidFill>
                  <a:srgbClr val="FF0000"/>
                </a:solidFill>
                <a:latin typeface="Consolas" pitchFamily="49" charset="0"/>
                <a:cs typeface="Times New Roman" pitchFamily="18" charset="0"/>
              </a:rPr>
              <a:t>?</a:t>
            </a:r>
            <a:r>
              <a:rPr lang="en-GB" sz="1200" dirty="0">
                <a:solidFill>
                  <a:srgbClr val="339933"/>
                </a:solidFill>
                <a:latin typeface="Consolas" pitchFamily="49" charset="0"/>
                <a:cs typeface="Times New Roman" pitchFamily="18" charset="0"/>
              </a:rPr>
              <a:t> 4</a:t>
            </a:r>
          </a:p>
          <a:p>
            <a:r>
              <a:rPr lang="en-GB" sz="1200" dirty="0" err="1">
                <a:solidFill>
                  <a:srgbClr val="339933"/>
                </a:solidFill>
                <a:latin typeface="Consolas" pitchFamily="49" charset="0"/>
                <a:cs typeface="Times New Roman" pitchFamily="18" charset="0"/>
              </a:rPr>
              <a:t>Unesite</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radnike</a:t>
            </a:r>
            <a:r>
              <a:rPr lang="en-GB" sz="1200" dirty="0">
                <a:solidFill>
                  <a:srgbClr val="339933"/>
                </a:solidFill>
                <a:latin typeface="Consolas" pitchFamily="49" charset="0"/>
                <a:cs typeface="Times New Roman" pitchFamily="18" charset="0"/>
              </a:rPr>
              <a:t> u </a:t>
            </a:r>
            <a:r>
              <a:rPr lang="en-GB" sz="1200" dirty="0" err="1">
                <a:solidFill>
                  <a:srgbClr val="339933"/>
                </a:solidFill>
                <a:latin typeface="Consolas" pitchFamily="49" charset="0"/>
                <a:cs typeface="Times New Roman" pitchFamily="18" charset="0"/>
              </a:rPr>
              <a:t>formatu</a:t>
            </a:r>
            <a:r>
              <a:rPr lang="en-GB" sz="1200" dirty="0">
                <a:solidFill>
                  <a:srgbClr val="339933"/>
                </a:solidFill>
                <a:latin typeface="Consolas" pitchFamily="49" charset="0"/>
                <a:cs typeface="Times New Roman" pitchFamily="18" charset="0"/>
              </a:rPr>
              <a:t>: &lt;</a:t>
            </a:r>
            <a:r>
              <a:rPr lang="en-GB" sz="1200" dirty="0" err="1">
                <a:solidFill>
                  <a:srgbClr val="339933"/>
                </a:solidFill>
                <a:latin typeface="Consolas" pitchFamily="49" charset="0"/>
                <a:cs typeface="Times New Roman" pitchFamily="18" charset="0"/>
              </a:rPr>
              <a:t>ime</a:t>
            </a:r>
            <a:r>
              <a:rPr lang="en-GB" sz="1200" dirty="0">
                <a:solidFill>
                  <a:srgbClr val="339933"/>
                </a:solidFill>
                <a:latin typeface="Consolas" pitchFamily="49" charset="0"/>
                <a:cs typeface="Times New Roman" pitchFamily="18" charset="0"/>
              </a:rPr>
              <a:t>&gt; &lt;</a:t>
            </a:r>
            <a:r>
              <a:rPr lang="en-GB" sz="1200" dirty="0" err="1">
                <a:solidFill>
                  <a:srgbClr val="339933"/>
                </a:solidFill>
                <a:latin typeface="Consolas" pitchFamily="49" charset="0"/>
                <a:cs typeface="Times New Roman" pitchFamily="18" charset="0"/>
              </a:rPr>
              <a:t>prezime</a:t>
            </a:r>
            <a:r>
              <a:rPr lang="en-GB" sz="1200" dirty="0">
                <a:solidFill>
                  <a:srgbClr val="339933"/>
                </a:solidFill>
                <a:latin typeface="Consolas" pitchFamily="49" charset="0"/>
                <a:cs typeface="Times New Roman" pitchFamily="18" charset="0"/>
              </a:rPr>
              <a:t>&gt; &lt;datum&gt; &lt;</a:t>
            </a:r>
            <a:r>
              <a:rPr lang="en-GB" sz="1200" dirty="0" err="1">
                <a:solidFill>
                  <a:srgbClr val="339933"/>
                </a:solidFill>
                <a:latin typeface="Consolas" pitchFamily="49" charset="0"/>
                <a:cs typeface="Times New Roman" pitchFamily="18" charset="0"/>
              </a:rPr>
              <a:t>sprema</a:t>
            </a:r>
            <a:r>
              <a:rPr lang="en-GB" sz="1200" dirty="0">
                <a:solidFill>
                  <a:srgbClr val="339933"/>
                </a:solidFill>
                <a:latin typeface="Consolas" pitchFamily="49" charset="0"/>
                <a:cs typeface="Times New Roman" pitchFamily="18" charset="0"/>
              </a:rPr>
              <a:t>&gt;</a:t>
            </a:r>
          </a:p>
          <a:p>
            <a:r>
              <a:rPr lang="en-GB" sz="1200" dirty="0">
                <a:solidFill>
                  <a:srgbClr val="339933"/>
                </a:solidFill>
                <a:latin typeface="Consolas" pitchFamily="49" charset="0"/>
                <a:cs typeface="Times New Roman" pitchFamily="18" charset="0"/>
              </a:rPr>
              <a:t>(&lt;datum&gt; </a:t>
            </a:r>
            <a:r>
              <a:rPr lang="en-GB" sz="1200" dirty="0" err="1">
                <a:solidFill>
                  <a:srgbClr val="339933"/>
                </a:solidFill>
                <a:latin typeface="Consolas" pitchFamily="49" charset="0"/>
                <a:cs typeface="Times New Roman" pitchFamily="18" charset="0"/>
              </a:rPr>
              <a:t>unesite</a:t>
            </a:r>
            <a:r>
              <a:rPr lang="en-GB" sz="1200" dirty="0">
                <a:solidFill>
                  <a:srgbClr val="339933"/>
                </a:solidFill>
                <a:latin typeface="Consolas" pitchFamily="49" charset="0"/>
                <a:cs typeface="Times New Roman" pitchFamily="18" charset="0"/>
              </a:rPr>
              <a:t> u </a:t>
            </a:r>
            <a:r>
              <a:rPr lang="en-GB" sz="1200" dirty="0" err="1">
                <a:solidFill>
                  <a:srgbClr val="339933"/>
                </a:solidFill>
                <a:latin typeface="Consolas" pitchFamily="49" charset="0"/>
                <a:cs typeface="Times New Roman" pitchFamily="18" charset="0"/>
              </a:rPr>
              <a:t>formatu</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yyyy</a:t>
            </a:r>
            <a:r>
              <a:rPr lang="en-GB" sz="1200" dirty="0">
                <a:solidFill>
                  <a:srgbClr val="339933"/>
                </a:solidFill>
                <a:latin typeface="Consolas" pitchFamily="49" charset="0"/>
                <a:cs typeface="Times New Roman" pitchFamily="18" charset="0"/>
              </a:rPr>
              <a:t>-mm-</a:t>
            </a:r>
            <a:r>
              <a:rPr lang="en-GB" sz="1200" dirty="0" err="1">
                <a:solidFill>
                  <a:srgbClr val="339933"/>
                </a:solidFill>
                <a:latin typeface="Consolas" pitchFamily="49" charset="0"/>
                <a:cs typeface="Times New Roman" pitchFamily="18" charset="0"/>
              </a:rPr>
              <a:t>dd</a:t>
            </a:r>
            <a:r>
              <a:rPr lang="en-GB" sz="1200" dirty="0">
                <a:solidFill>
                  <a:srgbClr val="339933"/>
                </a:solidFill>
                <a:latin typeface="Consolas" pitchFamily="49" charset="0"/>
                <a:cs typeface="Times New Roman" pitchFamily="18" charset="0"/>
              </a:rPr>
              <a:t>)</a:t>
            </a:r>
          </a:p>
          <a:p>
            <a:r>
              <a:rPr lang="en-GB" sz="1200" dirty="0" err="1">
                <a:solidFill>
                  <a:srgbClr val="339933"/>
                </a:solidFill>
                <a:latin typeface="Consolas" pitchFamily="49" charset="0"/>
                <a:cs typeface="Times New Roman" pitchFamily="18" charset="0"/>
              </a:rPr>
              <a:t>Dalibor</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Ilić</a:t>
            </a:r>
            <a:r>
              <a:rPr lang="en-GB" sz="1200" dirty="0">
                <a:solidFill>
                  <a:srgbClr val="339933"/>
                </a:solidFill>
                <a:latin typeface="Consolas" pitchFamily="49" charset="0"/>
                <a:cs typeface="Times New Roman" pitchFamily="18" charset="0"/>
              </a:rPr>
              <a:t> 2019-02-22 4</a:t>
            </a:r>
          </a:p>
          <a:p>
            <a:r>
              <a:rPr lang="en-GB" sz="1200" dirty="0" err="1">
                <a:solidFill>
                  <a:srgbClr val="339933"/>
                </a:solidFill>
                <a:latin typeface="Consolas" pitchFamily="49" charset="0"/>
                <a:cs typeface="Times New Roman" pitchFamily="18" charset="0"/>
              </a:rPr>
              <a:t>Marijana</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Petrović</a:t>
            </a:r>
            <a:r>
              <a:rPr lang="en-GB" sz="1200" dirty="0">
                <a:solidFill>
                  <a:srgbClr val="339933"/>
                </a:solidFill>
                <a:latin typeface="Consolas" pitchFamily="49" charset="0"/>
                <a:cs typeface="Times New Roman" pitchFamily="18" charset="0"/>
              </a:rPr>
              <a:t> 2018-04-04 5</a:t>
            </a:r>
          </a:p>
          <a:p>
            <a:r>
              <a:rPr lang="en-GB" sz="1200" dirty="0" err="1">
                <a:solidFill>
                  <a:srgbClr val="339933"/>
                </a:solidFill>
                <a:latin typeface="Consolas" pitchFamily="49" charset="0"/>
                <a:cs typeface="Times New Roman" pitchFamily="18" charset="0"/>
              </a:rPr>
              <a:t>Damir</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Zvrko</a:t>
            </a:r>
            <a:r>
              <a:rPr lang="en-GB" sz="1200" dirty="0">
                <a:solidFill>
                  <a:srgbClr val="339933"/>
                </a:solidFill>
                <a:latin typeface="Consolas" pitchFamily="49" charset="0"/>
                <a:cs typeface="Times New Roman" pitchFamily="18" charset="0"/>
              </a:rPr>
              <a:t> 2019-11-04 3</a:t>
            </a:r>
          </a:p>
          <a:p>
            <a:r>
              <a:rPr lang="en-GB" sz="1200" dirty="0" err="1">
                <a:solidFill>
                  <a:srgbClr val="339933"/>
                </a:solidFill>
                <a:latin typeface="Consolas" pitchFamily="49" charset="0"/>
                <a:cs typeface="Times New Roman" pitchFamily="18" charset="0"/>
              </a:rPr>
              <a:t>Azra</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Bulajić</a:t>
            </a:r>
            <a:r>
              <a:rPr lang="en-GB" sz="1200" dirty="0">
                <a:solidFill>
                  <a:srgbClr val="339933"/>
                </a:solidFill>
                <a:latin typeface="Consolas" pitchFamily="49" charset="0"/>
                <a:cs typeface="Times New Roman" pitchFamily="18" charset="0"/>
              </a:rPr>
              <a:t> 2018-01-30 4</a:t>
            </a:r>
          </a:p>
        </p:txBody>
      </p:sp>
      <p:sp>
        <p:nvSpPr>
          <p:cNvPr id="11" name="Rectangle 10"/>
          <p:cNvSpPr>
            <a:spLocks noChangeArrowheads="1"/>
          </p:cNvSpPr>
          <p:nvPr/>
        </p:nvSpPr>
        <p:spPr bwMode="auto">
          <a:xfrm>
            <a:off x="6736793" y="4250069"/>
            <a:ext cx="1058126" cy="338554"/>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600" dirty="0" smtClean="0">
                <a:solidFill>
                  <a:srgbClr val="3333CC"/>
                </a:solidFill>
                <a:latin typeface="+mn-lt"/>
              </a:rPr>
              <a:t>Izvršenje</a:t>
            </a:r>
            <a:endParaRPr lang="sr-Latn-RS" sz="1600" dirty="0">
              <a:solidFill>
                <a:srgbClr val="3333CC"/>
              </a:solidFill>
              <a:latin typeface="+mn-lt"/>
            </a:endParaRPr>
          </a:p>
        </p:txBody>
      </p:sp>
    </p:spTree>
    <p:extLst>
      <p:ext uri="{BB962C8B-B14F-4D97-AF65-F5344CB8AC3E}">
        <p14:creationId xmlns:p14="http://schemas.microsoft.com/office/powerpoint/2010/main" val="2399169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51520" y="404664"/>
            <a:ext cx="8892480" cy="596900"/>
          </a:xfrm>
        </p:spPr>
        <p:txBody>
          <a:bodyPr/>
          <a:lstStyle/>
          <a:p>
            <a:pPr eaLnBrk="1" hangingPunct="1"/>
            <a:r>
              <a:rPr lang="sr-Latn-ME" sz="3400" dirty="0"/>
              <a:t>Kreiranje txt fajla i upis u </a:t>
            </a:r>
            <a:r>
              <a:rPr lang="sr-Latn-ME" sz="3400" dirty="0" smtClean="0"/>
              <a:t>fajl. Klasa Formatter</a:t>
            </a:r>
            <a:endParaRPr lang="en-US" sz="3400" dirty="0" smtClean="0"/>
          </a:p>
        </p:txBody>
      </p:sp>
      <p:sp>
        <p:nvSpPr>
          <p:cNvPr id="13315" name="Rectangle 3" descr="Rectangle: Click to edit Master text styles&#10;Second level&#10;Third level&#10;Fourth level&#10;Fifth level"/>
          <p:cNvSpPr txBox="1">
            <a:spLocks noChangeArrowheads="1"/>
          </p:cNvSpPr>
          <p:nvPr/>
        </p:nvSpPr>
        <p:spPr bwMode="auto">
          <a:xfrm>
            <a:off x="107950" y="1014636"/>
            <a:ext cx="8928546" cy="566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600"/>
              </a:spcAft>
              <a:buClr>
                <a:schemeClr val="tx1"/>
              </a:buClr>
              <a:buSzPct val="75000"/>
              <a:buFont typeface="Wingdings" pitchFamily="2" charset="2"/>
              <a:buChar char="n"/>
            </a:pPr>
            <a:r>
              <a:rPr lang="sr-Latn-RS" sz="2000" dirty="0"/>
              <a:t>Pored klasa iz </a:t>
            </a:r>
            <a:r>
              <a:rPr lang="sr-Latn-RS" sz="2000" dirty="0">
                <a:latin typeface="Consolas" panose="020B0609020204030204" pitchFamily="49" charset="0"/>
              </a:rPr>
              <a:t>java.io</a:t>
            </a:r>
            <a:r>
              <a:rPr lang="sr-Latn-RS" sz="2000" dirty="0"/>
              <a:t> paketa, upis i čitanje na nivou karaktera se može vršiti </a:t>
            </a:r>
            <a:r>
              <a:rPr lang="sr-Latn-RS" sz="2000" dirty="0" smtClean="0"/>
              <a:t>pomoću klasa </a:t>
            </a:r>
            <a:r>
              <a:rPr lang="sr-Latn-RS" sz="2000" dirty="0">
                <a:solidFill>
                  <a:srgbClr val="FF0000"/>
                </a:solidFill>
                <a:latin typeface="Consolas" panose="020B0609020204030204" pitchFamily="49" charset="0"/>
              </a:rPr>
              <a:t>Formatter</a:t>
            </a:r>
            <a:r>
              <a:rPr lang="sr-Latn-RS" sz="2000" dirty="0" smtClean="0"/>
              <a:t> i </a:t>
            </a:r>
            <a:r>
              <a:rPr lang="sr-Latn-RS" sz="2000" dirty="0" smtClean="0">
                <a:solidFill>
                  <a:srgbClr val="FF0000"/>
                </a:solidFill>
                <a:latin typeface="Consolas" panose="020B0609020204030204" pitchFamily="49" charset="0"/>
              </a:rPr>
              <a:t>Scanner</a:t>
            </a:r>
            <a:r>
              <a:rPr lang="sr-Latn-RS" sz="2000" dirty="0" smtClean="0"/>
              <a:t>, što je slučaj u ovom primeru.</a:t>
            </a:r>
          </a:p>
          <a:p>
            <a:pPr eaLnBrk="1" hangingPunct="1">
              <a:lnSpc>
                <a:spcPct val="95000"/>
              </a:lnSpc>
              <a:spcAft>
                <a:spcPts val="600"/>
              </a:spcAft>
              <a:buClr>
                <a:schemeClr val="tx1"/>
              </a:buClr>
              <a:buSzPct val="75000"/>
              <a:buFont typeface="Wingdings" pitchFamily="2" charset="2"/>
              <a:buChar char="n"/>
            </a:pPr>
            <a:r>
              <a:rPr lang="sr-Latn-RS" sz="2000" dirty="0" smtClean="0"/>
              <a:t>Klasu </a:t>
            </a:r>
            <a:r>
              <a:rPr lang="sr-Latn-RS" sz="2000" dirty="0">
                <a:latin typeface="Consolas" panose="020B0609020204030204" pitchFamily="49" charset="0"/>
              </a:rPr>
              <a:t>Scanner</a:t>
            </a:r>
            <a:r>
              <a:rPr lang="sr-Latn-RS" sz="2000" dirty="0"/>
              <a:t> smo </a:t>
            </a:r>
            <a:r>
              <a:rPr lang="sr-Latn-RS" sz="2000" dirty="0" smtClean="0"/>
              <a:t>ranije </a:t>
            </a:r>
            <a:r>
              <a:rPr lang="sr-Latn-RS" sz="2000" dirty="0"/>
              <a:t>koristili, </a:t>
            </a:r>
            <a:r>
              <a:rPr lang="sr-Latn-RS" sz="2000" dirty="0" smtClean="0"/>
              <a:t>za </a:t>
            </a:r>
            <a:r>
              <a:rPr lang="sr-Latn-RS" sz="2000" dirty="0"/>
              <a:t>učitavanje karaktera sa tastature. Pored tastature, za koju je vezan </a:t>
            </a:r>
            <a:r>
              <a:rPr lang="sr-Latn-RS" sz="2000" i="1" dirty="0"/>
              <a:t>standardni ulazni tok</a:t>
            </a:r>
            <a:r>
              <a:rPr lang="sr-Latn-RS" sz="2000" dirty="0"/>
              <a:t>, </a:t>
            </a:r>
            <a:r>
              <a:rPr lang="sr-Latn-RS" sz="2000" dirty="0">
                <a:solidFill>
                  <a:srgbClr val="3333CC"/>
                </a:solidFill>
              </a:rPr>
              <a:t>klasu </a:t>
            </a:r>
            <a:r>
              <a:rPr lang="sr-Latn-RS" sz="2000" dirty="0">
                <a:solidFill>
                  <a:srgbClr val="3333CC"/>
                </a:solidFill>
                <a:latin typeface="Consolas" panose="020B0609020204030204" pitchFamily="49" charset="0"/>
              </a:rPr>
              <a:t>Scanner</a:t>
            </a:r>
            <a:r>
              <a:rPr lang="sr-Latn-RS" sz="2000" dirty="0">
                <a:solidFill>
                  <a:srgbClr val="3333CC"/>
                </a:solidFill>
              </a:rPr>
              <a:t> možemo koristiti i za čitanje podataka iz fajla</a:t>
            </a:r>
            <a:r>
              <a:rPr lang="sr-Latn-RS" sz="2000" dirty="0"/>
              <a:t>. </a:t>
            </a:r>
            <a:endParaRPr lang="sr-Latn-RS" sz="2000" dirty="0" smtClean="0"/>
          </a:p>
          <a:p>
            <a:pPr eaLnBrk="1" hangingPunct="1">
              <a:lnSpc>
                <a:spcPct val="95000"/>
              </a:lnSpc>
              <a:spcAft>
                <a:spcPts val="600"/>
              </a:spcAft>
              <a:buClr>
                <a:schemeClr val="tx1"/>
              </a:buClr>
              <a:buSzPct val="75000"/>
              <a:buFont typeface="Wingdings" pitchFamily="2" charset="2"/>
              <a:buChar char="n"/>
            </a:pPr>
            <a:r>
              <a:rPr lang="sr-Latn-RS" sz="2000" dirty="0" smtClean="0"/>
              <a:t>Vrlo </a:t>
            </a:r>
            <a:r>
              <a:rPr lang="sr-Latn-RS" sz="2000" dirty="0"/>
              <a:t>korisna je i klasa </a:t>
            </a:r>
            <a:r>
              <a:rPr lang="sr-Latn-RS" sz="2000" dirty="0">
                <a:latin typeface="Consolas" panose="020B0609020204030204" pitchFamily="49" charset="0"/>
              </a:rPr>
              <a:t>Formatter</a:t>
            </a:r>
            <a:r>
              <a:rPr lang="sr-Latn-RS" sz="2000" dirty="0"/>
              <a:t> koja omogućava upis formatiranih podataka u bilo koji tekstualni tok, </a:t>
            </a:r>
            <a:r>
              <a:rPr lang="sr-Latn-RS" sz="2000" dirty="0" smtClean="0"/>
              <a:t>slično </a:t>
            </a:r>
            <a:r>
              <a:rPr lang="sr-Latn-RS" sz="2000" dirty="0"/>
              <a:t>metodi </a:t>
            </a:r>
            <a:r>
              <a:rPr lang="sr-Latn-RS" sz="2000" dirty="0">
                <a:latin typeface="Consolas" panose="020B0609020204030204" pitchFamily="49" charset="0"/>
              </a:rPr>
              <a:t>System.out.printf</a:t>
            </a:r>
            <a:r>
              <a:rPr lang="sr-Latn-RS" sz="2000" dirty="0" smtClean="0"/>
              <a:t>.</a:t>
            </a:r>
          </a:p>
          <a:p>
            <a:pPr eaLnBrk="1" hangingPunct="1">
              <a:lnSpc>
                <a:spcPct val="95000"/>
              </a:lnSpc>
              <a:spcAft>
                <a:spcPts val="600"/>
              </a:spcAft>
              <a:buClr>
                <a:schemeClr val="tx1"/>
              </a:buClr>
              <a:buSzPct val="75000"/>
              <a:buFont typeface="Wingdings" pitchFamily="2" charset="2"/>
              <a:buChar char="n"/>
            </a:pPr>
            <a:r>
              <a:rPr lang="en-US" sz="2000" dirty="0"/>
              <a:t>U </a:t>
            </a:r>
            <a:r>
              <a:rPr lang="en-US" sz="2000" dirty="0" err="1"/>
              <a:t>metodi</a:t>
            </a:r>
            <a:r>
              <a:rPr lang="en-US" sz="2000" dirty="0"/>
              <a:t> </a:t>
            </a:r>
            <a:r>
              <a:rPr lang="en-US" sz="2000" dirty="0" err="1">
                <a:latin typeface="Consolas" panose="020B0609020204030204" pitchFamily="49" charset="0"/>
              </a:rPr>
              <a:t>otvoriFajl</a:t>
            </a:r>
            <a:r>
              <a:rPr lang="en-US" sz="2000" dirty="0"/>
              <a:t> </a:t>
            </a:r>
            <a:r>
              <a:rPr lang="en-US" sz="2000" dirty="0" err="1"/>
              <a:t>kreiramo</a:t>
            </a:r>
            <a:r>
              <a:rPr lang="en-US" sz="2000" dirty="0"/>
              <a:t> </a:t>
            </a:r>
            <a:r>
              <a:rPr lang="en-US" sz="2000" dirty="0" err="1" smtClean="0"/>
              <a:t>instanc</a:t>
            </a:r>
            <a:r>
              <a:rPr lang="sr-Latn-ME" sz="2000" dirty="0" smtClean="0"/>
              <a:t>u</a:t>
            </a:r>
            <a:r>
              <a:rPr lang="en-US" sz="2000" dirty="0" smtClean="0"/>
              <a:t> </a:t>
            </a:r>
            <a:r>
              <a:rPr lang="en-US" sz="2000" dirty="0" err="1"/>
              <a:t>klase</a:t>
            </a:r>
            <a:r>
              <a:rPr lang="en-US" sz="2000" dirty="0"/>
              <a:t> </a:t>
            </a:r>
            <a:r>
              <a:rPr lang="en-US" sz="2000" dirty="0">
                <a:latin typeface="Consolas" panose="020B0609020204030204" pitchFamily="49" charset="0"/>
              </a:rPr>
              <a:t>Formatter</a:t>
            </a:r>
            <a:r>
              <a:rPr lang="en-US" sz="2000" dirty="0"/>
              <a:t> </a:t>
            </a:r>
            <a:r>
              <a:rPr lang="sr-Latn-ME" sz="2000" dirty="0" smtClean="0"/>
              <a:t>sa</a:t>
            </a:r>
            <a:r>
              <a:rPr lang="en-US" sz="2000" dirty="0" smtClean="0"/>
              <a:t>:</a:t>
            </a:r>
            <a:endParaRPr lang="en-US" sz="2000" dirty="0"/>
          </a:p>
          <a:p>
            <a:pPr marL="0" indent="0" eaLnBrk="1" hangingPunct="1">
              <a:lnSpc>
                <a:spcPct val="95000"/>
              </a:lnSpc>
              <a:spcAft>
                <a:spcPts val="600"/>
              </a:spcAft>
              <a:buClr>
                <a:schemeClr val="tx1"/>
              </a:buClr>
              <a:buSzPct val="75000"/>
            </a:pPr>
            <a:r>
              <a:rPr lang="sr-Latn-ME" sz="2000" dirty="0" smtClean="0"/>
              <a:t>	</a:t>
            </a:r>
            <a:r>
              <a:rPr lang="en-US" sz="2000" dirty="0" err="1" smtClean="0">
                <a:latin typeface="Consolas" panose="020B0609020204030204" pitchFamily="49" charset="0"/>
              </a:rPr>
              <a:t>izlaz</a:t>
            </a:r>
            <a:r>
              <a:rPr lang="en-US" sz="2000" dirty="0" smtClean="0">
                <a:latin typeface="Consolas" panose="020B0609020204030204" pitchFamily="49" charset="0"/>
              </a:rPr>
              <a:t> </a:t>
            </a:r>
            <a:r>
              <a:rPr lang="en-US" sz="2000" dirty="0">
                <a:latin typeface="Consolas" panose="020B0609020204030204" pitchFamily="49" charset="0"/>
              </a:rPr>
              <a:t>= new Formatter("Radnici.txt", "UTF-8");</a:t>
            </a:r>
          </a:p>
          <a:p>
            <a:pPr eaLnBrk="1" hangingPunct="1">
              <a:lnSpc>
                <a:spcPct val="95000"/>
              </a:lnSpc>
              <a:spcAft>
                <a:spcPts val="600"/>
              </a:spcAft>
              <a:buClr>
                <a:schemeClr val="tx1"/>
              </a:buClr>
              <a:buSzPct val="75000"/>
              <a:buFont typeface="Wingdings" pitchFamily="2" charset="2"/>
              <a:buChar char="n"/>
            </a:pPr>
            <a:r>
              <a:rPr lang="sr-Latn-ME" sz="2000" dirty="0" smtClean="0"/>
              <a:t>Konstruktor (ima ih 17) dobija dva stringa: </a:t>
            </a:r>
            <a:r>
              <a:rPr lang="en-US" sz="2000" dirty="0" err="1" smtClean="0"/>
              <a:t>ime</a:t>
            </a:r>
            <a:r>
              <a:rPr lang="en-US" sz="2000" dirty="0" smtClean="0"/>
              <a:t> </a:t>
            </a:r>
            <a:r>
              <a:rPr lang="en-US" sz="2000" dirty="0" err="1"/>
              <a:t>fajla</a:t>
            </a:r>
            <a:r>
              <a:rPr lang="en-US" sz="2000" dirty="0"/>
              <a:t> </a:t>
            </a:r>
            <a:r>
              <a:rPr lang="en-US" sz="2000" dirty="0" err="1"/>
              <a:t>i</a:t>
            </a:r>
            <a:r>
              <a:rPr lang="en-US" sz="2000" dirty="0"/>
              <a:t> </a:t>
            </a:r>
            <a:r>
              <a:rPr lang="en-US" sz="2000" dirty="0" err="1" smtClean="0"/>
              <a:t>ime</a:t>
            </a:r>
            <a:r>
              <a:rPr lang="en-US" sz="2000" dirty="0" smtClean="0"/>
              <a:t> </a:t>
            </a:r>
            <a:r>
              <a:rPr lang="en-US" sz="2000" dirty="0" err="1" smtClean="0"/>
              <a:t>skupa</a:t>
            </a:r>
            <a:r>
              <a:rPr lang="en-US" sz="2000" dirty="0" smtClean="0"/>
              <a:t> </a:t>
            </a:r>
            <a:r>
              <a:rPr lang="en-US" sz="2000" dirty="0" err="1" smtClean="0"/>
              <a:t>karaktera</a:t>
            </a:r>
            <a:r>
              <a:rPr lang="en-US" sz="2000" dirty="0" smtClean="0"/>
              <a:t>. </a:t>
            </a:r>
            <a:endParaRPr lang="sr-Latn-ME" sz="2000" dirty="0" smtClean="0"/>
          </a:p>
          <a:p>
            <a:pPr eaLnBrk="1" hangingPunct="1">
              <a:lnSpc>
                <a:spcPct val="95000"/>
              </a:lnSpc>
              <a:spcAft>
                <a:spcPts val="600"/>
              </a:spcAft>
              <a:buClr>
                <a:schemeClr val="tx1"/>
              </a:buClr>
              <a:buSzPct val="75000"/>
              <a:buFont typeface="Wingdings" pitchFamily="2" charset="2"/>
              <a:buChar char="n"/>
            </a:pPr>
            <a:r>
              <a:rPr lang="sr-Latn-ME" sz="2000" dirty="0" smtClean="0">
                <a:solidFill>
                  <a:srgbClr val="3333CC"/>
                </a:solidFill>
              </a:rPr>
              <a:t>Konstruktor kreira fajl ukoliko fajl ne postoji, odnosno briše sadržaj postojećeg fajla.</a:t>
            </a:r>
          </a:p>
          <a:p>
            <a:pPr eaLnBrk="1" hangingPunct="1">
              <a:lnSpc>
                <a:spcPct val="95000"/>
              </a:lnSpc>
              <a:spcAft>
                <a:spcPts val="600"/>
              </a:spcAft>
              <a:buClr>
                <a:schemeClr val="tx1"/>
              </a:buClr>
              <a:buSzPct val="75000"/>
              <a:buFont typeface="Wingdings" pitchFamily="2" charset="2"/>
              <a:buChar char="n"/>
            </a:pPr>
            <a:r>
              <a:rPr lang="en-US" sz="2000" dirty="0" err="1" smtClean="0"/>
              <a:t>Ovaj</a:t>
            </a:r>
            <a:r>
              <a:rPr lang="en-US" sz="2000" dirty="0" smtClean="0"/>
              <a:t> </a:t>
            </a:r>
            <a:r>
              <a:rPr lang="en-US" sz="2000" dirty="0" err="1"/>
              <a:t>konstruktor</a:t>
            </a:r>
            <a:r>
              <a:rPr lang="en-US" sz="2000" dirty="0"/>
              <a:t> </a:t>
            </a:r>
            <a:r>
              <a:rPr lang="en-US" sz="2000" dirty="0" err="1"/>
              <a:t>baca</a:t>
            </a:r>
            <a:r>
              <a:rPr lang="en-US" sz="2000" dirty="0"/>
              <a:t> </a:t>
            </a:r>
            <a:r>
              <a:rPr lang="en-US" sz="2000" dirty="0" err="1"/>
              <a:t>proverene</a:t>
            </a:r>
            <a:r>
              <a:rPr lang="en-US" sz="2000" dirty="0"/>
              <a:t> </a:t>
            </a:r>
            <a:r>
              <a:rPr lang="en-US" sz="2000" dirty="0" err="1"/>
              <a:t>izuzetke</a:t>
            </a:r>
            <a:r>
              <a:rPr lang="en-US" sz="2000" dirty="0"/>
              <a:t> </a:t>
            </a:r>
            <a:r>
              <a:rPr lang="en-US" sz="2000" dirty="0" err="1"/>
              <a:t>tipa</a:t>
            </a:r>
            <a:r>
              <a:rPr lang="en-US" sz="2000" dirty="0"/>
              <a:t> </a:t>
            </a:r>
            <a:r>
              <a:rPr lang="en-US" sz="2000" dirty="0" err="1">
                <a:latin typeface="Consolas" panose="020B0609020204030204" pitchFamily="49" charset="0"/>
              </a:rPr>
              <a:t>FileNotFoundException</a:t>
            </a:r>
            <a:r>
              <a:rPr lang="en-US" sz="2000" dirty="0"/>
              <a:t> </a:t>
            </a:r>
            <a:r>
              <a:rPr lang="en-US" sz="2000" dirty="0" err="1"/>
              <a:t>i</a:t>
            </a:r>
            <a:r>
              <a:rPr lang="en-US" sz="2000" dirty="0"/>
              <a:t> </a:t>
            </a:r>
            <a:r>
              <a:rPr lang="en-US" sz="2000" dirty="0" err="1">
                <a:latin typeface="Consolas" panose="020B0609020204030204" pitchFamily="49" charset="0"/>
              </a:rPr>
              <a:t>UnsupportedEncodingException</a:t>
            </a:r>
            <a:r>
              <a:rPr lang="en-US" sz="2000" dirty="0"/>
              <a:t>, </a:t>
            </a:r>
            <a:r>
              <a:rPr lang="en-US" sz="2000" dirty="0" err="1"/>
              <a:t>koje</a:t>
            </a:r>
            <a:r>
              <a:rPr lang="en-US" sz="2000" dirty="0"/>
              <a:t> </a:t>
            </a:r>
            <a:r>
              <a:rPr lang="en-US" sz="2000" dirty="0" err="1"/>
              <a:t>smo</a:t>
            </a:r>
            <a:r>
              <a:rPr lang="en-US" sz="2000" dirty="0"/>
              <a:t> </a:t>
            </a:r>
            <a:r>
              <a:rPr lang="en-US" sz="2000" dirty="0" err="1"/>
              <a:t>obradili</a:t>
            </a:r>
            <a:r>
              <a:rPr lang="en-US" sz="2000" dirty="0"/>
              <a:t> u </a:t>
            </a:r>
            <a:r>
              <a:rPr lang="en-US" sz="2000" dirty="0" err="1"/>
              <a:t>odgovarajućim</a:t>
            </a:r>
            <a:r>
              <a:rPr lang="en-US" sz="2000" dirty="0"/>
              <a:t> </a:t>
            </a:r>
            <a:r>
              <a:rPr lang="en-US" sz="2000" dirty="0">
                <a:latin typeface="Consolas" panose="020B0609020204030204" pitchFamily="49" charset="0"/>
              </a:rPr>
              <a:t>catch</a:t>
            </a:r>
            <a:r>
              <a:rPr lang="en-US" sz="2000" dirty="0"/>
              <a:t> </a:t>
            </a:r>
            <a:r>
              <a:rPr lang="en-US" sz="2000" dirty="0" err="1"/>
              <a:t>blokovima</a:t>
            </a:r>
            <a:r>
              <a:rPr lang="en-US" sz="2000" dirty="0"/>
              <a:t>. </a:t>
            </a:r>
            <a:r>
              <a:rPr lang="sr-Latn-ME" sz="2000" dirty="0" smtClean="0"/>
              <a:t>U </a:t>
            </a:r>
            <a:r>
              <a:rPr lang="sr-Latn-ME" sz="2000" dirty="0"/>
              <a:t>slučaju </a:t>
            </a:r>
            <a:r>
              <a:rPr lang="sr-Latn-ME" sz="2000" dirty="0" smtClean="0"/>
              <a:t>oba </a:t>
            </a:r>
            <a:r>
              <a:rPr lang="sr-Latn-ME" sz="2000" dirty="0"/>
              <a:t>izuzetka, </a:t>
            </a:r>
            <a:r>
              <a:rPr lang="sr-Latn-ME" sz="2000" dirty="0" smtClean="0"/>
              <a:t>prekidamo </a:t>
            </a:r>
            <a:r>
              <a:rPr lang="sr-Latn-ME" sz="2000" dirty="0"/>
              <a:t>izvršenje programa pozivom statičke metode </a:t>
            </a:r>
            <a:r>
              <a:rPr lang="sr-Latn-ME" sz="2000" dirty="0">
                <a:solidFill>
                  <a:srgbClr val="FF0000"/>
                </a:solidFill>
                <a:latin typeface="Consolas" panose="020B0609020204030204" pitchFamily="49" charset="0"/>
              </a:rPr>
              <a:t>exit</a:t>
            </a:r>
            <a:r>
              <a:rPr lang="sr-Latn-ME" sz="2000" dirty="0"/>
              <a:t> klase </a:t>
            </a:r>
            <a:r>
              <a:rPr lang="sr-Latn-ME" sz="2000" dirty="0">
                <a:latin typeface="Consolas" panose="020B0609020204030204" pitchFamily="49" charset="0"/>
              </a:rPr>
              <a:t>System</a:t>
            </a:r>
            <a:r>
              <a:rPr lang="sr-Latn-ME" sz="2000" dirty="0"/>
              <a:t>. Nulta vrednost </a:t>
            </a:r>
            <a:r>
              <a:rPr lang="sr-Latn-ME" sz="2000" dirty="0">
                <a:latin typeface="Consolas" panose="020B0609020204030204" pitchFamily="49" charset="0"/>
              </a:rPr>
              <a:t>exit</a:t>
            </a:r>
            <a:r>
              <a:rPr lang="sr-Latn-ME" sz="2000" dirty="0" smtClean="0"/>
              <a:t> argumenta označava </a:t>
            </a:r>
            <a:r>
              <a:rPr lang="sr-Latn-ME" sz="2000" dirty="0"/>
              <a:t>da je program uspešno završio </a:t>
            </a:r>
            <a:r>
              <a:rPr lang="sr-Latn-ME" sz="2000" dirty="0" smtClean="0"/>
              <a:t>izvršavanje, nenulta da </a:t>
            </a:r>
            <a:r>
              <a:rPr lang="sr-Latn-ME" sz="2000" dirty="0"/>
              <a:t>je došlo do neke greške prilikom izvršavanja</a:t>
            </a:r>
            <a:r>
              <a:rPr lang="sr-Latn-ME" sz="2000" dirty="0" smtClean="0"/>
              <a:t>.</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14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7844"/>
            <a:ext cx="6157912" cy="596900"/>
          </a:xfrm>
        </p:spPr>
        <p:txBody>
          <a:bodyPr/>
          <a:lstStyle/>
          <a:p>
            <a:pPr eaLnBrk="1" hangingPunct="1"/>
            <a:r>
              <a:rPr lang="sr-Latn-ME" sz="3600" dirty="0"/>
              <a:t>Kreiranje txt fajla i upis u fajl</a:t>
            </a:r>
            <a:endParaRPr lang="en-US" sz="3600" dirty="0" smtClean="0"/>
          </a:p>
        </p:txBody>
      </p:sp>
      <p:sp>
        <p:nvSpPr>
          <p:cNvPr id="13315" name="Rectangle 3" descr="Rectangle: Click to edit Master text styles&#10;Second level&#10;Third level&#10;Fourth level&#10;Fifth level"/>
          <p:cNvSpPr txBox="1">
            <a:spLocks noChangeArrowheads="1"/>
          </p:cNvSpPr>
          <p:nvPr/>
        </p:nvSpPr>
        <p:spPr bwMode="auto">
          <a:xfrm>
            <a:off x="107950" y="1294780"/>
            <a:ext cx="8928546" cy="494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1200"/>
              </a:spcAft>
              <a:buClr>
                <a:schemeClr val="tx1"/>
              </a:buClr>
              <a:buSzPct val="75000"/>
              <a:buFont typeface="Wingdings" pitchFamily="2" charset="2"/>
              <a:buChar char="n"/>
            </a:pPr>
            <a:r>
              <a:rPr lang="sr-Latn-RS" sz="2000" dirty="0"/>
              <a:t>U metodi </a:t>
            </a:r>
            <a:r>
              <a:rPr lang="sr-Latn-RS" sz="2000" dirty="0">
                <a:latin typeface="Consolas" panose="020B0609020204030204" pitchFamily="49" charset="0"/>
              </a:rPr>
              <a:t>upisiRadnikeUFajl</a:t>
            </a:r>
            <a:r>
              <a:rPr lang="sr-Latn-RS" sz="2000" dirty="0"/>
              <a:t> vršimo unos pojedinačnih radnika pomoću klase </a:t>
            </a:r>
            <a:r>
              <a:rPr lang="sr-Latn-RS" sz="2000" dirty="0">
                <a:latin typeface="Consolas" panose="020B0609020204030204" pitchFamily="49" charset="0"/>
              </a:rPr>
              <a:t>Scanner</a:t>
            </a:r>
            <a:r>
              <a:rPr lang="sr-Latn-RS" sz="2000" dirty="0"/>
              <a:t>. Prvo unosimo broj radnika, a zatim radnike. Pre unosa radnika, prikazujemo poruku o formatu datuma (podatak </a:t>
            </a:r>
            <a:r>
              <a:rPr lang="sr-Latn-RS" sz="2000" dirty="0">
                <a:latin typeface="Consolas" panose="020B0609020204030204" pitchFamily="49" charset="0"/>
              </a:rPr>
              <a:t>pocetak</a:t>
            </a:r>
            <a:r>
              <a:rPr lang="sr-Latn-RS" sz="2000" dirty="0"/>
              <a:t> klase </a:t>
            </a:r>
            <a:r>
              <a:rPr lang="sr-Latn-RS" sz="2000" dirty="0">
                <a:latin typeface="Consolas" panose="020B0609020204030204" pitchFamily="49" charset="0"/>
              </a:rPr>
              <a:t>Radnik</a:t>
            </a:r>
            <a:r>
              <a:rPr lang="sr-Latn-RS" sz="2000" dirty="0"/>
              <a:t>) koji očekuje klasa </a:t>
            </a:r>
            <a:r>
              <a:rPr lang="sr-Latn-RS" sz="2000" dirty="0">
                <a:latin typeface="Consolas" panose="020B0609020204030204" pitchFamily="49" charset="0"/>
              </a:rPr>
              <a:t>LocalDate</a:t>
            </a:r>
            <a:r>
              <a:rPr lang="sr-Latn-RS" sz="2000" dirty="0"/>
              <a:t>. </a:t>
            </a:r>
            <a:endParaRPr lang="sr-Latn-RS" sz="2000" dirty="0" smtClean="0"/>
          </a:p>
          <a:p>
            <a:pPr eaLnBrk="1" hangingPunct="1">
              <a:lnSpc>
                <a:spcPct val="95000"/>
              </a:lnSpc>
              <a:spcAft>
                <a:spcPts val="1200"/>
              </a:spcAft>
              <a:buClr>
                <a:schemeClr val="tx1"/>
              </a:buClr>
              <a:buSzPct val="75000"/>
              <a:buFont typeface="Wingdings" pitchFamily="2" charset="2"/>
              <a:buChar char="n"/>
            </a:pPr>
            <a:r>
              <a:rPr lang="sr-Latn-RS" sz="2000" dirty="0" smtClean="0"/>
              <a:t>Datum </a:t>
            </a:r>
            <a:r>
              <a:rPr lang="sr-Latn-RS" sz="2000" dirty="0"/>
              <a:t>učitavamo kao string, a pomoću metode </a:t>
            </a:r>
            <a:r>
              <a:rPr lang="sr-Latn-RS" sz="2000" dirty="0">
                <a:solidFill>
                  <a:srgbClr val="FF0000"/>
                </a:solidFill>
                <a:latin typeface="Consolas" panose="020B0609020204030204" pitchFamily="49" charset="0"/>
              </a:rPr>
              <a:t>parse</a:t>
            </a:r>
            <a:r>
              <a:rPr lang="sr-Latn-RS" sz="2000" dirty="0"/>
              <a:t> klase </a:t>
            </a:r>
            <a:r>
              <a:rPr lang="sr-Latn-RS" sz="2000" dirty="0">
                <a:latin typeface="Consolas" panose="020B0609020204030204" pitchFamily="49" charset="0"/>
              </a:rPr>
              <a:t>LocalDate</a:t>
            </a:r>
            <a:r>
              <a:rPr lang="sr-Latn-RS" sz="2000" dirty="0"/>
              <a:t> kreiramo instancu ove klase na osnovu učitanog stringa. Učitane podatke </a:t>
            </a:r>
            <a:r>
              <a:rPr lang="sr-Latn-RS" sz="2000" dirty="0" smtClean="0"/>
              <a:t>kopiramo </a:t>
            </a:r>
            <a:r>
              <a:rPr lang="sr-Latn-RS" sz="2000" dirty="0"/>
              <a:t>u odgovarajuće podatke instance </a:t>
            </a:r>
            <a:r>
              <a:rPr lang="sr-Latn-RS" sz="2000" dirty="0">
                <a:latin typeface="Consolas" panose="020B0609020204030204" pitchFamily="49" charset="0"/>
              </a:rPr>
              <a:t>Radnik</a:t>
            </a:r>
            <a:r>
              <a:rPr lang="sr-Latn-RS" sz="2000" dirty="0"/>
              <a:t>.</a:t>
            </a:r>
          </a:p>
          <a:p>
            <a:pPr eaLnBrk="1" hangingPunct="1">
              <a:lnSpc>
                <a:spcPct val="95000"/>
              </a:lnSpc>
              <a:spcAft>
                <a:spcPts val="1200"/>
              </a:spcAft>
              <a:buClr>
                <a:schemeClr val="tx1"/>
              </a:buClr>
              <a:buSzPct val="75000"/>
              <a:buFont typeface="Wingdings" pitchFamily="2" charset="2"/>
              <a:buChar char="n"/>
            </a:pPr>
            <a:r>
              <a:rPr lang="sr-Latn-RS" sz="2000" dirty="0"/>
              <a:t>Metodom </a:t>
            </a:r>
            <a:r>
              <a:rPr lang="sr-Latn-RS" sz="2000" dirty="0">
                <a:solidFill>
                  <a:srgbClr val="FF0000"/>
                </a:solidFill>
                <a:latin typeface="Consolas" panose="020B0609020204030204" pitchFamily="49" charset="0"/>
              </a:rPr>
              <a:t>format</a:t>
            </a:r>
            <a:r>
              <a:rPr lang="sr-Latn-RS" sz="2000" dirty="0"/>
              <a:t> objekta </a:t>
            </a:r>
            <a:r>
              <a:rPr lang="sr-Latn-RS" sz="2000" dirty="0">
                <a:latin typeface="Consolas" panose="020B0609020204030204" pitchFamily="49" charset="0"/>
              </a:rPr>
              <a:t>Formatter</a:t>
            </a:r>
            <a:r>
              <a:rPr lang="sr-Latn-RS" sz="2000" dirty="0"/>
              <a:t> vršimo upis formatiranog teksta u fajl Radnici.txt, na potpuno isti način kako metoda </a:t>
            </a:r>
            <a:r>
              <a:rPr lang="sr-Latn-RS" sz="2000" dirty="0">
                <a:latin typeface="Consolas" panose="020B0609020204030204" pitchFamily="49" charset="0"/>
              </a:rPr>
              <a:t>System.out.printf</a:t>
            </a:r>
            <a:r>
              <a:rPr lang="sr-Latn-RS" sz="2000" dirty="0"/>
              <a:t> vrši štampanje teksta u konzoli. </a:t>
            </a:r>
            <a:endParaRPr lang="sr-Latn-RS" sz="2000" dirty="0" smtClean="0"/>
          </a:p>
          <a:p>
            <a:pPr eaLnBrk="1" hangingPunct="1">
              <a:lnSpc>
                <a:spcPct val="95000"/>
              </a:lnSpc>
              <a:spcAft>
                <a:spcPts val="1200"/>
              </a:spcAft>
              <a:buClr>
                <a:schemeClr val="tx1"/>
              </a:buClr>
              <a:buSzPct val="75000"/>
              <a:buFont typeface="Wingdings" pitchFamily="2" charset="2"/>
              <a:buChar char="n"/>
            </a:pPr>
            <a:r>
              <a:rPr lang="sr-Latn-RS" sz="2000" dirty="0" smtClean="0"/>
              <a:t>Metoda </a:t>
            </a:r>
            <a:r>
              <a:rPr lang="sr-Latn-RS" sz="2000" dirty="0">
                <a:latin typeface="Consolas" panose="020B0609020204030204" pitchFamily="49" charset="0"/>
              </a:rPr>
              <a:t>format</a:t>
            </a:r>
            <a:r>
              <a:rPr lang="sr-Latn-RS" sz="2000" dirty="0"/>
              <a:t> baca </a:t>
            </a:r>
            <a:r>
              <a:rPr lang="sr-Latn-RS" sz="2000" dirty="0" smtClean="0"/>
              <a:t>neproverene izuzetka </a:t>
            </a:r>
            <a:r>
              <a:rPr lang="sr-Latn-RS" sz="2000" dirty="0"/>
              <a:t>tipa </a:t>
            </a:r>
            <a:r>
              <a:rPr lang="sr-Latn-RS" sz="2000" dirty="0">
                <a:latin typeface="Consolas" panose="020B0609020204030204" pitchFamily="49" charset="0"/>
              </a:rPr>
              <a:t>IllegalFormatException</a:t>
            </a:r>
            <a:r>
              <a:rPr lang="sr-Latn-RS" sz="2000" dirty="0"/>
              <a:t> i </a:t>
            </a:r>
            <a:r>
              <a:rPr lang="sr-Latn-RS" sz="2000" dirty="0">
                <a:latin typeface="Consolas" panose="020B0609020204030204" pitchFamily="49" charset="0"/>
              </a:rPr>
              <a:t>FormatterClosedException</a:t>
            </a:r>
            <a:r>
              <a:rPr lang="sr-Latn-RS" sz="2000" dirty="0"/>
              <a:t>, koja nismo obradili u ovom primeru. Prvi se dešava ukoliko je sintaksa format stringa neispravna, ako specifikator formata nije kompatibilan sa prosleđenim argumentima ili ako nije prosleđen dovoljan broj argumenata format stringu. Drugi izuzetak se dešava u slučaju da je </a:t>
            </a:r>
            <a:r>
              <a:rPr lang="sr-Latn-RS" sz="2000" dirty="0">
                <a:latin typeface="Consolas" panose="020B0609020204030204" pitchFamily="49" charset="0"/>
              </a:rPr>
              <a:t>Formatter</a:t>
            </a:r>
            <a:r>
              <a:rPr lang="sr-Latn-RS" sz="2000" dirty="0" smtClean="0"/>
              <a:t> instanca već zatvorena </a:t>
            </a:r>
            <a:r>
              <a:rPr lang="sr-Latn-RS" sz="2000" dirty="0"/>
              <a:t>metodom </a:t>
            </a:r>
            <a:r>
              <a:rPr lang="sr-Latn-RS" sz="2000" dirty="0">
                <a:latin typeface="Consolas" panose="020B0609020204030204" pitchFamily="49" charset="0"/>
              </a:rPr>
              <a:t>close</a:t>
            </a:r>
            <a:r>
              <a:rPr lang="sr-Latn-RS" sz="2000" dirty="0"/>
              <a:t>.</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15</a:t>
            </a:fld>
            <a:endParaRPr lang="en-GB" smtClean="0">
              <a:latin typeface="Arial Black" pitchFamily="34" charset="0"/>
            </a:endParaRPr>
          </a:p>
        </p:txBody>
      </p:sp>
    </p:spTree>
    <p:extLst>
      <p:ext uri="{BB962C8B-B14F-4D97-AF65-F5344CB8AC3E}">
        <p14:creationId xmlns:p14="http://schemas.microsoft.com/office/powerpoint/2010/main" val="11914425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3" y="404664"/>
            <a:ext cx="6552976" cy="596900"/>
          </a:xfrm>
        </p:spPr>
        <p:txBody>
          <a:bodyPr/>
          <a:lstStyle/>
          <a:p>
            <a:pPr eaLnBrk="1" hangingPunct="1"/>
            <a:r>
              <a:rPr lang="pl-PL" sz="3600" dirty="0"/>
              <a:t>Čitanje podataka iz txt fajla</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16</a:t>
            </a:fld>
            <a:endParaRPr lang="en-GB" smtClean="0">
              <a:latin typeface="Arial Black" pitchFamily="34" charset="0"/>
            </a:endParaRPr>
          </a:p>
        </p:txBody>
      </p:sp>
      <p:sp>
        <p:nvSpPr>
          <p:cNvPr id="5" name="Rectangle 1"/>
          <p:cNvSpPr>
            <a:spLocks noChangeArrowheads="1"/>
          </p:cNvSpPr>
          <p:nvPr/>
        </p:nvSpPr>
        <p:spPr bwMode="auto">
          <a:xfrm>
            <a:off x="251520" y="1092870"/>
            <a:ext cx="8712968" cy="5724644"/>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java.io.File;</a:t>
            </a:r>
          </a:p>
          <a:p>
            <a:pPr>
              <a:tabLst>
                <a:tab pos="215900" algn="l"/>
                <a:tab pos="431800" algn="l"/>
                <a:tab pos="647700" algn="l"/>
                <a:tab pos="863600" algn="l"/>
              </a:tabLst>
            </a:pPr>
            <a:r>
              <a:rPr lang="en-GB" sz="1200" b="1" dirty="0" smtClean="0">
                <a:solidFill>
                  <a:srgbClr val="7F0055"/>
                </a:solidFill>
                <a:latin typeface="Consolas" pitchFamily="49" charset="0"/>
                <a:cs typeface="Times New Roman" pitchFamily="18" charset="0"/>
              </a:rPr>
              <a:t>import</a:t>
            </a:r>
            <a:r>
              <a:rPr lang="en-GB" sz="1200" dirty="0" smtClean="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java.io.FileNotFoundException;</a:t>
            </a:r>
          </a:p>
          <a:p>
            <a:pPr>
              <a:tabLst>
                <a:tab pos="215900" algn="l"/>
                <a:tab pos="431800" algn="l"/>
                <a:tab pos="647700" algn="l"/>
                <a:tab pos="863600" algn="l"/>
              </a:tabLst>
            </a:pPr>
            <a:r>
              <a:rPr lang="en-GB" sz="1200" b="1" dirty="0" smtClean="0">
                <a:solidFill>
                  <a:srgbClr val="7F0055"/>
                </a:solidFill>
                <a:latin typeface="Consolas" pitchFamily="49" charset="0"/>
                <a:cs typeface="Times New Roman" pitchFamily="18" charset="0"/>
              </a:rPr>
              <a:t>import</a:t>
            </a:r>
            <a:r>
              <a:rPr lang="en-GB" sz="1200" dirty="0" smtClean="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java.time.LocalDate;</a:t>
            </a:r>
          </a:p>
          <a:p>
            <a:pPr>
              <a:tabLst>
                <a:tab pos="215900" algn="l"/>
                <a:tab pos="431800" algn="l"/>
                <a:tab pos="647700" algn="l"/>
                <a:tab pos="863600" algn="l"/>
              </a:tabLst>
            </a:pPr>
            <a:r>
              <a:rPr lang="en-GB" sz="1200" b="1" dirty="0" smtClean="0">
                <a:solidFill>
                  <a:srgbClr val="7F0055"/>
                </a:solidFill>
                <a:latin typeface="Consolas" pitchFamily="49" charset="0"/>
                <a:cs typeface="Times New Roman" pitchFamily="18" charset="0"/>
              </a:rPr>
              <a:t>import</a:t>
            </a:r>
            <a:r>
              <a:rPr lang="en-GB" sz="1200" dirty="0" smtClean="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java.util.Scanner;</a:t>
            </a: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CitanjeRadnikaIzFajla</a:t>
            </a:r>
            <a:r>
              <a:rPr lang="en-GB" sz="1200" dirty="0" smtClean="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private static</a:t>
            </a:r>
            <a:r>
              <a:rPr lang="en-GB" sz="1200" dirty="0">
                <a:solidFill>
                  <a:srgbClr val="000000"/>
                </a:solidFill>
                <a:latin typeface="Consolas" pitchFamily="49" charset="0"/>
                <a:cs typeface="Times New Roman" pitchFamily="18" charset="0"/>
              </a:rPr>
              <a:t> Scanner </a:t>
            </a:r>
            <a:r>
              <a:rPr lang="en-GB" sz="1200" dirty="0" err="1">
                <a:solidFill>
                  <a:srgbClr val="000000"/>
                </a:solidFill>
                <a:latin typeface="Consolas" pitchFamily="49" charset="0"/>
                <a:cs typeface="Times New Roman" pitchFamily="18" charset="0"/>
              </a:rPr>
              <a:t>ulaz</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public static void</a:t>
            </a:r>
            <a:r>
              <a:rPr lang="en-GB" sz="1200" dirty="0">
                <a:solidFill>
                  <a:srgbClr val="000000"/>
                </a:solidFill>
                <a:latin typeface="Consolas" pitchFamily="49" charset="0"/>
                <a:cs typeface="Times New Roman" pitchFamily="18" charset="0"/>
              </a:rPr>
              <a:t> main(String[] </a:t>
            </a:r>
            <a:r>
              <a:rPr lang="en-GB" sz="1200" dirty="0" err="1">
                <a:solidFill>
                  <a:srgbClr val="000000"/>
                </a:solidFill>
                <a:latin typeface="Consolas" pitchFamily="49" charset="0"/>
                <a:cs typeface="Times New Roman" pitchFamily="18" charset="0"/>
              </a:rPr>
              <a:t>args</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otvoriFajl();</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citajRadnikeIzFajla();</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zatvoriFajl();</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public static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otvoriFajl</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try</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ulaz</a:t>
            </a:r>
            <a:r>
              <a:rPr lang="en-GB" sz="1200" dirty="0">
                <a:solidFill>
                  <a:srgbClr val="FF0000"/>
                </a:solidFill>
                <a:latin typeface="Consolas" pitchFamily="49" charset="0"/>
                <a:cs typeface="Times New Roman" pitchFamily="18" charset="0"/>
              </a:rPr>
              <a:t> = </a:t>
            </a:r>
            <a:r>
              <a:rPr lang="en-GB" sz="1200" b="1" dirty="0">
                <a:solidFill>
                  <a:srgbClr val="FF0000"/>
                </a:solidFill>
                <a:latin typeface="Consolas" pitchFamily="49" charset="0"/>
                <a:cs typeface="Times New Roman" pitchFamily="18" charset="0"/>
              </a:rPr>
              <a:t>new</a:t>
            </a:r>
            <a:r>
              <a:rPr lang="en-GB" sz="1200" dirty="0">
                <a:solidFill>
                  <a:srgbClr val="FF0000"/>
                </a:solidFill>
                <a:latin typeface="Consolas" pitchFamily="49" charset="0"/>
                <a:cs typeface="Times New Roman" pitchFamily="18" charset="0"/>
              </a:rPr>
              <a:t> Scanner(</a:t>
            </a:r>
            <a:r>
              <a:rPr lang="en-GB" sz="1200" b="1" dirty="0">
                <a:solidFill>
                  <a:srgbClr val="FF0000"/>
                </a:solidFill>
                <a:latin typeface="Consolas" pitchFamily="49" charset="0"/>
                <a:cs typeface="Times New Roman" pitchFamily="18" charset="0"/>
              </a:rPr>
              <a:t>new</a:t>
            </a:r>
            <a:r>
              <a:rPr lang="en-GB" sz="1200" dirty="0">
                <a:solidFill>
                  <a:srgbClr val="FF0000"/>
                </a:solidFill>
                <a:latin typeface="Consolas" pitchFamily="49" charset="0"/>
                <a:cs typeface="Times New Roman" pitchFamily="18" charset="0"/>
              </a:rPr>
              <a:t> File("Radnici.txt"));</a:t>
            </a:r>
            <a:r>
              <a:rPr lang="sr-Latn-ME" sz="1200" dirty="0">
                <a:solidFill>
                  <a:srgbClr val="FF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smtClean="0">
                <a:solidFill>
                  <a:srgbClr val="7F0055"/>
                </a:solidFill>
                <a:latin typeface="Consolas" pitchFamily="49" charset="0"/>
                <a:cs typeface="Times New Roman" pitchFamily="18" charset="0"/>
              </a:rPr>
              <a:t>catch</a:t>
            </a:r>
            <a:r>
              <a:rPr lang="en-GB"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FileNotFoundException</a:t>
            </a:r>
            <a:r>
              <a:rPr lang="en-GB" sz="1200" dirty="0" smtClean="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e)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System.err.println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Greška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pri</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otvaranju</a:t>
            </a:r>
            <a:r>
              <a:rPr lang="en-GB" sz="1200" dirty="0">
                <a:solidFill>
                  <a:srgbClr val="2A00FF"/>
                </a:solidFill>
                <a:latin typeface="Consolas" pitchFamily="49" charset="0"/>
                <a:cs typeface="Times New Roman" pitchFamily="18" charset="0"/>
              </a:rPr>
              <a:t>."</a:t>
            </a:r>
            <a:r>
              <a:rPr lang="en-GB"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System.exit</a:t>
            </a:r>
            <a:r>
              <a:rPr lang="en-GB" sz="1200" dirty="0" smtClean="0">
                <a:solidFill>
                  <a:srgbClr val="000000"/>
                </a:solidFill>
                <a:latin typeface="Consolas" pitchFamily="49" charset="0"/>
                <a:cs typeface="Times New Roman" pitchFamily="18" charset="0"/>
              </a:rPr>
              <a:t>(1</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citajRadnikeIzFajla</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 r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while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ulaz.hasNext</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ulaz.next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r.setPrezime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ulaz.next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r.setPocetak</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LocalDate.parse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ulaz.next</a:t>
            </a:r>
            <a:r>
              <a:rPr lang="en-GB" sz="1200" dirty="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r.setSprema</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ulaz.nextInt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(r);</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endParaRPr lang="sr-Latn-ME" sz="1200" dirty="0">
              <a:solidFill>
                <a:srgbClr val="000000"/>
              </a:solidFill>
              <a:latin typeface="Consolas" pitchFamily="49" charset="0"/>
              <a:cs typeface="Times New Roman" pitchFamily="18" charset="0"/>
            </a:endParaRPr>
          </a:p>
        </p:txBody>
      </p:sp>
      <p:sp>
        <p:nvSpPr>
          <p:cNvPr id="6" name="Rectangle 1"/>
          <p:cNvSpPr>
            <a:spLocks noChangeArrowheads="1"/>
          </p:cNvSpPr>
          <p:nvPr/>
        </p:nvSpPr>
        <p:spPr bwMode="auto">
          <a:xfrm>
            <a:off x="6064072" y="1268760"/>
            <a:ext cx="2808312" cy="1015663"/>
          </a:xfrm>
          <a:prstGeom prst="rect">
            <a:avLst/>
          </a:prstGeom>
          <a:solidFill>
            <a:schemeClr val="accent2">
              <a:lumMod val="20000"/>
              <a:lumOff val="80000"/>
            </a:schemeClr>
          </a:solidFill>
          <a:ln w="12700">
            <a:solidFill>
              <a:srgbClr val="C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smtClean="0">
                <a:solidFill>
                  <a:srgbClr val="7F0055"/>
                </a:solidFill>
                <a:latin typeface="Consolas" pitchFamily="49" charset="0"/>
                <a:cs typeface="Times New Roman" pitchFamily="18" charset="0"/>
              </a:rPr>
              <a:t>if</a:t>
            </a:r>
            <a:r>
              <a:rPr lang="en-GB"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u</a:t>
            </a:r>
            <a:r>
              <a:rPr lang="en-GB" sz="1200" dirty="0" err="1" smtClean="0">
                <a:solidFill>
                  <a:srgbClr val="000000"/>
                </a:solidFill>
                <a:latin typeface="Consolas" pitchFamily="49" charset="0"/>
                <a:cs typeface="Times New Roman" pitchFamily="18" charset="0"/>
              </a:rPr>
              <a:t>laz</a:t>
            </a:r>
            <a:r>
              <a:rPr lang="en-GB" sz="1200" dirty="0" smtClean="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null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u</a:t>
            </a:r>
            <a:r>
              <a:rPr lang="en-GB" sz="1200" dirty="0" err="1" smtClean="0">
                <a:solidFill>
                  <a:srgbClr val="000000"/>
                </a:solidFill>
                <a:latin typeface="Consolas" pitchFamily="49" charset="0"/>
                <a:cs typeface="Times New Roman" pitchFamily="18" charset="0"/>
              </a:rPr>
              <a:t>laz.close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grpSp>
        <p:nvGrpSpPr>
          <p:cNvPr id="7" name="Group 9"/>
          <p:cNvGrpSpPr>
            <a:grpSpLocks/>
          </p:cNvGrpSpPr>
          <p:nvPr/>
        </p:nvGrpSpPr>
        <p:grpSpPr bwMode="auto">
          <a:xfrm>
            <a:off x="566590" y="2292999"/>
            <a:ext cx="8075240" cy="4455864"/>
            <a:chOff x="6084168" y="3356992"/>
            <a:chExt cx="504056" cy="3096344"/>
          </a:xfrm>
        </p:grpSpPr>
        <p:cxnSp>
          <p:nvCxnSpPr>
            <p:cNvPr id="8" name="Straight Connector 6"/>
            <p:cNvCxnSpPr>
              <a:cxnSpLocks noChangeShapeType="1"/>
            </p:cNvCxnSpPr>
            <p:nvPr/>
          </p:nvCxnSpPr>
          <p:spPr bwMode="auto">
            <a:xfrm>
              <a:off x="6588224" y="3356992"/>
              <a:ext cx="0" cy="3096344"/>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H="1">
              <a:off x="6084168" y="6453336"/>
              <a:ext cx="504056" cy="0"/>
            </a:xfrm>
            <a:prstGeom prst="straightConnector1">
              <a:avLst/>
            </a:prstGeom>
            <a:noFill/>
            <a:ln w="12700" algn="ctr">
              <a:solidFill>
                <a:srgbClr val="C00000"/>
              </a:solidFill>
              <a:round/>
              <a:headEnd/>
              <a:tailEnd type="arrow" w="med" len="med"/>
            </a:ln>
            <a:extLst>
              <a:ext uri="{909E8E84-426E-40DD-AFC4-6F175D3DCCD1}">
                <a14:hiddenFill xmlns:a14="http://schemas.microsoft.com/office/drawing/2010/main">
                  <a:noFill/>
                </a14:hiddenFill>
              </a:ext>
            </a:extLst>
          </p:spPr>
        </p:cxnSp>
      </p:grpSp>
      <p:sp>
        <p:nvSpPr>
          <p:cNvPr id="13" name="Rectangle 12"/>
          <p:cNvSpPr/>
          <p:nvPr/>
        </p:nvSpPr>
        <p:spPr>
          <a:xfrm>
            <a:off x="4972771" y="3011942"/>
            <a:ext cx="1938017" cy="387217"/>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Predmetnu </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klasu koristimo za testiranje čitanja iz fajla</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6" name="Straight Arrow Connector 15"/>
          <p:cNvCxnSpPr/>
          <p:nvPr/>
        </p:nvCxnSpPr>
        <p:spPr bwMode="auto">
          <a:xfrm flipH="1">
            <a:off x="3203848" y="3212976"/>
            <a:ext cx="17597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676055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7844"/>
            <a:ext cx="6157912" cy="596900"/>
          </a:xfrm>
        </p:spPr>
        <p:txBody>
          <a:bodyPr/>
          <a:lstStyle/>
          <a:p>
            <a:pPr eaLnBrk="1" hangingPunct="1"/>
            <a:r>
              <a:rPr lang="pl-PL" sz="3600" dirty="0" smtClean="0"/>
              <a:t>Čitanje </a:t>
            </a:r>
            <a:r>
              <a:rPr lang="pl-PL" sz="3600" dirty="0"/>
              <a:t>podataka iz </a:t>
            </a:r>
            <a:r>
              <a:rPr lang="pl-PL" sz="3600" dirty="0" smtClean="0"/>
              <a:t>txt </a:t>
            </a:r>
            <a:r>
              <a:rPr lang="pl-PL" sz="3600" dirty="0"/>
              <a:t>fajla</a:t>
            </a:r>
            <a:endParaRPr lang="en-US" sz="3600" dirty="0" smtClean="0"/>
          </a:p>
        </p:txBody>
      </p:sp>
      <p:sp>
        <p:nvSpPr>
          <p:cNvPr id="13315" name="Rectangle 3" descr="Rectangle: Click to edit Master text styles&#10;Second level&#10;Third level&#10;Fourth level&#10;Fifth level"/>
          <p:cNvSpPr txBox="1">
            <a:spLocks noChangeArrowheads="1"/>
          </p:cNvSpPr>
          <p:nvPr/>
        </p:nvSpPr>
        <p:spPr bwMode="auto">
          <a:xfrm>
            <a:off x="137930" y="1309770"/>
            <a:ext cx="8784530" cy="494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600"/>
              </a:spcAft>
              <a:buClr>
                <a:schemeClr val="tx1"/>
              </a:buClr>
              <a:buSzPct val="75000"/>
              <a:buFont typeface="Wingdings" pitchFamily="2" charset="2"/>
              <a:buChar char="n"/>
            </a:pPr>
            <a:r>
              <a:rPr lang="sr-Latn-RS" sz="2000" dirty="0"/>
              <a:t>U metodi </a:t>
            </a:r>
            <a:r>
              <a:rPr lang="sr-Latn-RS" sz="2000" dirty="0">
                <a:latin typeface="Consolas" panose="020B0609020204030204" pitchFamily="49" charset="0"/>
              </a:rPr>
              <a:t>otvoriFajl</a:t>
            </a:r>
            <a:r>
              <a:rPr lang="sr-Latn-RS" sz="2000" dirty="0"/>
              <a:t>, kreiramo instancu </a:t>
            </a:r>
            <a:r>
              <a:rPr lang="sr-Latn-RS" sz="2000" dirty="0">
                <a:latin typeface="Consolas" panose="020B0609020204030204" pitchFamily="49" charset="0"/>
              </a:rPr>
              <a:t>Scanner</a:t>
            </a:r>
            <a:r>
              <a:rPr lang="sr-Latn-RS" sz="2000" dirty="0"/>
              <a:t> objekta </a:t>
            </a:r>
            <a:r>
              <a:rPr lang="sr-Latn-RS" sz="2000" dirty="0">
                <a:latin typeface="Consolas" panose="020B0609020204030204" pitchFamily="49" charset="0"/>
              </a:rPr>
              <a:t>ulaz</a:t>
            </a:r>
            <a:r>
              <a:rPr lang="sr-Latn-RS" sz="2000" dirty="0"/>
              <a:t>, kojoj za argument prosleđujemo </a:t>
            </a:r>
            <a:r>
              <a:rPr lang="sr-Latn-RS" sz="2000" dirty="0">
                <a:latin typeface="Consolas" panose="020B0609020204030204" pitchFamily="49" charset="0"/>
              </a:rPr>
              <a:t>File</a:t>
            </a:r>
            <a:r>
              <a:rPr lang="sr-Latn-RS" sz="2000" dirty="0"/>
              <a:t> objekat. Dakle, </a:t>
            </a:r>
            <a:r>
              <a:rPr lang="sr-Latn-RS" sz="2000" dirty="0">
                <a:latin typeface="Consolas" panose="020B0609020204030204" pitchFamily="49" charset="0"/>
              </a:rPr>
              <a:t>Scanner</a:t>
            </a:r>
            <a:r>
              <a:rPr lang="sr-Latn-RS" sz="2000" dirty="0"/>
              <a:t> objekat </a:t>
            </a:r>
            <a:r>
              <a:rPr lang="sr-Latn-RS" sz="2000" dirty="0" smtClean="0"/>
              <a:t>koristimo </a:t>
            </a:r>
            <a:r>
              <a:rPr lang="sr-Latn-RS" sz="2000" dirty="0"/>
              <a:t>za učitavanje podataka iz fajla. Do sad smo </a:t>
            </a:r>
            <a:r>
              <a:rPr lang="sr-Latn-RS" sz="2000" dirty="0">
                <a:latin typeface="Consolas" panose="020B0609020204030204" pitchFamily="49" charset="0"/>
              </a:rPr>
              <a:t>Scanner</a:t>
            </a:r>
            <a:r>
              <a:rPr lang="sr-Latn-RS" sz="2000" dirty="0"/>
              <a:t> objektu prosleđivali </a:t>
            </a:r>
            <a:r>
              <a:rPr lang="sr-Latn-RS" sz="2000" dirty="0">
                <a:latin typeface="Consolas" panose="020B0609020204030204" pitchFamily="49" charset="0"/>
              </a:rPr>
              <a:t>System.in</a:t>
            </a:r>
            <a:r>
              <a:rPr lang="sr-Latn-RS" sz="2000" dirty="0"/>
              <a:t>, čime smo podatke učitavali sa </a:t>
            </a:r>
            <a:r>
              <a:rPr lang="sr-Latn-RS" sz="2000" dirty="0" smtClean="0"/>
              <a:t>tastature.</a:t>
            </a:r>
          </a:p>
          <a:p>
            <a:pPr eaLnBrk="1" hangingPunct="1">
              <a:lnSpc>
                <a:spcPct val="95000"/>
              </a:lnSpc>
              <a:spcAft>
                <a:spcPts val="600"/>
              </a:spcAft>
              <a:buClr>
                <a:schemeClr val="tx1"/>
              </a:buClr>
              <a:buSzPct val="75000"/>
              <a:buFont typeface="Wingdings" pitchFamily="2" charset="2"/>
              <a:buChar char="n"/>
            </a:pPr>
            <a:r>
              <a:rPr lang="sr-Latn-RS" sz="2000" dirty="0" smtClean="0"/>
              <a:t>Konstruktor </a:t>
            </a:r>
            <a:r>
              <a:rPr lang="sr-Latn-RS" sz="2000" dirty="0"/>
              <a:t>klase </a:t>
            </a:r>
            <a:r>
              <a:rPr lang="sr-Latn-RS" sz="2000" dirty="0">
                <a:latin typeface="Consolas" panose="020B0609020204030204" pitchFamily="49" charset="0"/>
              </a:rPr>
              <a:t>Scanner</a:t>
            </a:r>
            <a:r>
              <a:rPr lang="sr-Latn-RS" sz="2000" dirty="0"/>
              <a:t>, sa </a:t>
            </a:r>
            <a:r>
              <a:rPr lang="sr-Latn-RS" sz="2000" dirty="0">
                <a:latin typeface="Consolas" panose="020B0609020204030204" pitchFamily="49" charset="0"/>
              </a:rPr>
              <a:t>File</a:t>
            </a:r>
            <a:r>
              <a:rPr lang="sr-Latn-RS" sz="2000" dirty="0"/>
              <a:t> objektom kao parametrom, baca provereni izuzetak tipa </a:t>
            </a:r>
            <a:r>
              <a:rPr lang="sr-Latn-RS" sz="2000" dirty="0">
                <a:latin typeface="Consolas" panose="020B0609020204030204" pitchFamily="49" charset="0"/>
              </a:rPr>
              <a:t>FileNotFoundException</a:t>
            </a:r>
            <a:r>
              <a:rPr lang="sr-Latn-RS" sz="2000" dirty="0"/>
              <a:t>, koji smo obradili u metodi </a:t>
            </a:r>
            <a:r>
              <a:rPr lang="sr-Latn-RS" sz="2000" dirty="0">
                <a:latin typeface="Consolas" panose="020B0609020204030204" pitchFamily="49" charset="0"/>
              </a:rPr>
              <a:t>otvoriFajl</a:t>
            </a:r>
            <a:r>
              <a:rPr lang="sr-Latn-RS" sz="2000" dirty="0" smtClean="0"/>
              <a:t>.</a:t>
            </a:r>
          </a:p>
          <a:p>
            <a:pPr eaLnBrk="1" hangingPunct="1">
              <a:lnSpc>
                <a:spcPct val="95000"/>
              </a:lnSpc>
              <a:spcAft>
                <a:spcPts val="600"/>
              </a:spcAft>
              <a:buClr>
                <a:schemeClr val="tx1"/>
              </a:buClr>
              <a:buSzPct val="75000"/>
              <a:buFont typeface="Wingdings" pitchFamily="2" charset="2"/>
              <a:buChar char="n"/>
            </a:pPr>
            <a:r>
              <a:rPr lang="sr-Latn-RS" sz="2000" dirty="0"/>
              <a:t>U metodi </a:t>
            </a:r>
            <a:r>
              <a:rPr lang="sr-Latn-RS" sz="2000" dirty="0">
                <a:latin typeface="Consolas" panose="020B0609020204030204" pitchFamily="49" charset="0"/>
              </a:rPr>
              <a:t>citajRadnikeIzFajla</a:t>
            </a:r>
            <a:r>
              <a:rPr lang="sr-Latn-RS" sz="2000" dirty="0"/>
              <a:t>, vršimo učitavanje podataka iz fajla u </a:t>
            </a:r>
            <a:r>
              <a:rPr lang="sr-Latn-RS" sz="2000" dirty="0">
                <a:latin typeface="Consolas" panose="020B0609020204030204" pitchFamily="49" charset="0"/>
              </a:rPr>
              <a:t>while</a:t>
            </a:r>
            <a:r>
              <a:rPr lang="sr-Latn-RS" sz="2000" dirty="0"/>
              <a:t> petlji, koja se izvršava sve dok postoje podaci za učitavanje, tj. sve dok metoda </a:t>
            </a:r>
            <a:r>
              <a:rPr lang="sr-Latn-RS" sz="2000" dirty="0">
                <a:solidFill>
                  <a:srgbClr val="FF0000"/>
                </a:solidFill>
                <a:latin typeface="Consolas" panose="020B0609020204030204" pitchFamily="49" charset="0"/>
              </a:rPr>
              <a:t>ulaz.hasNext()</a:t>
            </a:r>
            <a:r>
              <a:rPr lang="sr-Latn-RS" sz="2000" dirty="0"/>
              <a:t> vraća </a:t>
            </a:r>
            <a:r>
              <a:rPr lang="sr-Latn-RS" sz="2000" dirty="0">
                <a:latin typeface="Consolas" panose="020B0609020204030204" pitchFamily="49" charset="0"/>
              </a:rPr>
              <a:t>true</a:t>
            </a:r>
            <a:r>
              <a:rPr lang="sr-Latn-RS" sz="2000" dirty="0"/>
              <a:t>. Pretpostavljamo da znamo strukturu tekstualnog fajla, tj. da su u svakom redu upisana četiri podatka: ime (</a:t>
            </a:r>
            <a:r>
              <a:rPr lang="sr-Latn-RS" sz="2000" dirty="0">
                <a:latin typeface="Consolas" panose="020B0609020204030204" pitchFamily="49" charset="0"/>
              </a:rPr>
              <a:t>String</a:t>
            </a:r>
            <a:r>
              <a:rPr lang="sr-Latn-RS" sz="2000" dirty="0"/>
              <a:t>), prezime (</a:t>
            </a:r>
            <a:r>
              <a:rPr lang="sr-Latn-RS" sz="2000" dirty="0">
                <a:latin typeface="Consolas" panose="020B0609020204030204" pitchFamily="49" charset="0"/>
              </a:rPr>
              <a:t>String</a:t>
            </a:r>
            <a:r>
              <a:rPr lang="sr-Latn-RS" sz="2000" dirty="0"/>
              <a:t>), datum početka (</a:t>
            </a:r>
            <a:r>
              <a:rPr lang="sr-Latn-RS" sz="2000" dirty="0">
                <a:latin typeface="Consolas" panose="020B0609020204030204" pitchFamily="49" charset="0"/>
              </a:rPr>
              <a:t>String</a:t>
            </a:r>
            <a:r>
              <a:rPr lang="sr-Latn-RS" sz="2000" dirty="0"/>
              <a:t>) i sprema radnika (</a:t>
            </a:r>
            <a:r>
              <a:rPr lang="sr-Latn-RS" sz="2000" dirty="0">
                <a:latin typeface="Consolas" panose="020B0609020204030204" pitchFamily="49" charset="0"/>
              </a:rPr>
              <a:t>int</a:t>
            </a:r>
            <a:r>
              <a:rPr lang="sr-Latn-RS" sz="2000" dirty="0"/>
              <a:t>). </a:t>
            </a:r>
            <a:endParaRPr lang="sr-Latn-RS" sz="2000" dirty="0" smtClean="0"/>
          </a:p>
          <a:p>
            <a:pPr eaLnBrk="1" hangingPunct="1">
              <a:lnSpc>
                <a:spcPct val="95000"/>
              </a:lnSpc>
              <a:spcAft>
                <a:spcPts val="600"/>
              </a:spcAft>
              <a:buClr>
                <a:schemeClr val="tx1"/>
              </a:buClr>
              <a:buSzPct val="75000"/>
              <a:buFont typeface="Wingdings" pitchFamily="2" charset="2"/>
              <a:buChar char="n"/>
            </a:pPr>
            <a:r>
              <a:rPr lang="sr-Latn-RS" sz="2000" dirty="0" smtClean="0"/>
              <a:t>Metodom </a:t>
            </a:r>
            <a:r>
              <a:rPr lang="sr-Latn-RS" sz="2000" dirty="0">
                <a:latin typeface="Consolas" panose="020B0609020204030204" pitchFamily="49" charset="0"/>
              </a:rPr>
              <a:t>parse</a:t>
            </a:r>
            <a:r>
              <a:rPr lang="sr-Latn-RS" sz="2000" dirty="0"/>
              <a:t> kreiramo instancu klase </a:t>
            </a:r>
            <a:r>
              <a:rPr lang="sr-Latn-RS" sz="2000" dirty="0">
                <a:latin typeface="Consolas" panose="020B0609020204030204" pitchFamily="49" charset="0"/>
              </a:rPr>
              <a:t>LocalDate</a:t>
            </a:r>
            <a:r>
              <a:rPr lang="sr-Latn-RS" sz="2000" dirty="0"/>
              <a:t> na osnovu učitanog stringa. Nakon kreiranja tekuće instance klase </a:t>
            </a:r>
            <a:r>
              <a:rPr lang="sr-Latn-RS" sz="2000" dirty="0">
                <a:latin typeface="Consolas" panose="020B0609020204030204" pitchFamily="49" charset="0"/>
              </a:rPr>
              <a:t>Radnik</a:t>
            </a:r>
            <a:r>
              <a:rPr lang="sr-Latn-RS" sz="2000" dirty="0"/>
              <a:t>, štampamo je metodom </a:t>
            </a:r>
            <a:r>
              <a:rPr lang="sr-Latn-RS" sz="2000" dirty="0">
                <a:latin typeface="Consolas" panose="020B0609020204030204" pitchFamily="49" charset="0"/>
              </a:rPr>
              <a:t>println</a:t>
            </a:r>
            <a:r>
              <a:rPr lang="sr-Latn-RS" sz="2000" dirty="0" smtClean="0"/>
              <a:t>.</a:t>
            </a:r>
            <a:endParaRPr lang="sr-Latn-RS" sz="2000" dirty="0"/>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17</a:t>
            </a:fld>
            <a:endParaRPr lang="en-GB" smtClean="0">
              <a:latin typeface="Arial Black" pitchFamily="34" charset="0"/>
            </a:endParaRPr>
          </a:p>
        </p:txBody>
      </p:sp>
    </p:spTree>
    <p:extLst>
      <p:ext uri="{BB962C8B-B14F-4D97-AF65-F5344CB8AC3E}">
        <p14:creationId xmlns:p14="http://schemas.microsoft.com/office/powerpoint/2010/main" val="35629268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3" y="337209"/>
            <a:ext cx="6552976" cy="596900"/>
          </a:xfrm>
        </p:spPr>
        <p:txBody>
          <a:bodyPr/>
          <a:lstStyle/>
          <a:p>
            <a:pPr eaLnBrk="1" hangingPunct="1"/>
            <a:r>
              <a:rPr lang="pl-PL" sz="3600" dirty="0" smtClean="0"/>
              <a:t>Dopisivanje </a:t>
            </a:r>
            <a:r>
              <a:rPr lang="pl-PL" sz="3600" dirty="0"/>
              <a:t>podataka </a:t>
            </a:r>
            <a:r>
              <a:rPr lang="pl-PL" sz="3600" dirty="0" smtClean="0"/>
              <a:t>u </a:t>
            </a:r>
            <a:r>
              <a:rPr lang="pl-PL" sz="3600" dirty="0"/>
              <a:t>txt </a:t>
            </a:r>
            <a:r>
              <a:rPr lang="pl-PL" sz="3600" dirty="0" smtClean="0"/>
              <a:t>fajl</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18</a:t>
            </a:fld>
            <a:endParaRPr lang="en-GB" smtClean="0">
              <a:latin typeface="Arial Black" pitchFamily="34" charset="0"/>
            </a:endParaRPr>
          </a:p>
        </p:txBody>
      </p:sp>
      <p:sp>
        <p:nvSpPr>
          <p:cNvPr id="5" name="Rectangle 1"/>
          <p:cNvSpPr>
            <a:spLocks noChangeArrowheads="1"/>
          </p:cNvSpPr>
          <p:nvPr/>
        </p:nvSpPr>
        <p:spPr bwMode="auto">
          <a:xfrm>
            <a:off x="251520" y="913273"/>
            <a:ext cx="8712968" cy="5909310"/>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DopisivanjeRadnikaUFajl</a:t>
            </a:r>
            <a:r>
              <a:rPr lang="en-GB" sz="1200" dirty="0">
                <a:solidFill>
                  <a:srgbClr val="000000"/>
                </a:solidFill>
                <a:latin typeface="Consolas" pitchFamily="49" charset="0"/>
                <a:cs typeface="Times New Roman" pitchFamily="18" charset="0"/>
              </a:rPr>
              <a:t>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 static</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FileWriter</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dopisivanje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6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a:t>
            </a:r>
            <a:r>
              <a:rPr lang="en-GB" sz="1200" dirty="0">
                <a:solidFill>
                  <a:srgbClr val="000000"/>
                </a:solidFill>
                <a:latin typeface="Consolas" pitchFamily="49" charset="0"/>
                <a:cs typeface="Times New Roman" pitchFamily="18" charset="0"/>
              </a:rPr>
              <a:t> main(String[] </a:t>
            </a:r>
            <a:r>
              <a:rPr lang="en-GB" sz="1200" dirty="0" err="1">
                <a:solidFill>
                  <a:srgbClr val="000000"/>
                </a:solidFill>
                <a:latin typeface="Consolas" pitchFamily="49" charset="0"/>
                <a:cs typeface="Times New Roman" pitchFamily="18" charset="0"/>
              </a:rPr>
              <a:t>args</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try</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otvoriFajl</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dopisiRadnikeUFajl</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smtClean="0">
                <a:solidFill>
                  <a:srgbClr val="7F0055"/>
                </a:solidFill>
                <a:latin typeface="Consolas" pitchFamily="49" charset="0"/>
                <a:cs typeface="Times New Roman" pitchFamily="18" charset="0"/>
              </a:rPr>
              <a:t>catch</a:t>
            </a:r>
            <a:r>
              <a:rPr lang="en-GB" sz="1200" dirty="0" smtClean="0">
                <a:solidFill>
                  <a:srgbClr val="000000"/>
                </a:solidFill>
                <a:latin typeface="Consolas" pitchFamily="49" charset="0"/>
                <a:cs typeface="Times New Roman" pitchFamily="18" charset="0"/>
              </a:rPr>
              <a:t>(</a:t>
            </a:r>
            <a:r>
              <a:rPr lang="en-GB" sz="1200" dirty="0" err="1" smtClean="0">
                <a:solidFill>
                  <a:srgbClr val="000000"/>
                </a:solidFill>
                <a:latin typeface="Consolas" pitchFamily="49" charset="0"/>
                <a:cs typeface="Times New Roman" pitchFamily="18" charset="0"/>
              </a:rPr>
              <a:t>IOException</a:t>
            </a:r>
            <a:r>
              <a:rPr lang="en-GB" sz="1200" dirty="0" smtClean="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e)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System.err.println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Greška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pri</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radu</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sa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fajlom</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System.exit</a:t>
            </a:r>
            <a:r>
              <a:rPr lang="en-GB" sz="1200" dirty="0">
                <a:solidFill>
                  <a:srgbClr val="000000"/>
                </a:solidFill>
                <a:latin typeface="Consolas" pitchFamily="49" charset="0"/>
                <a:cs typeface="Times New Roman" pitchFamily="18" charset="0"/>
              </a:rPr>
              <a:t>(1);</a:t>
            </a:r>
            <a:r>
              <a:rPr lang="sr-Latn-ME" sz="1200" dirty="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err="1">
                <a:solidFill>
                  <a:srgbClr val="000000"/>
                </a:solidFill>
                <a:latin typeface="Consolas" pitchFamily="49" charset="0"/>
                <a:cs typeface="Times New Roman" pitchFamily="18" charset="0"/>
              </a:rPr>
              <a:t>otvoriFajl</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throws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IOException</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dopisivanje</a:t>
            </a:r>
            <a:r>
              <a:rPr lang="en-GB" sz="1200" dirty="0">
                <a:solidFill>
                  <a:srgbClr val="FF0000"/>
                </a:solidFill>
                <a:latin typeface="Consolas" pitchFamily="49" charset="0"/>
                <a:cs typeface="Times New Roman" pitchFamily="18" charset="0"/>
              </a:rPr>
              <a:t> = </a:t>
            </a:r>
            <a:r>
              <a:rPr lang="en-GB" sz="1200" b="1" dirty="0">
                <a:solidFill>
                  <a:srgbClr val="FF0000"/>
                </a:solidFill>
                <a:latin typeface="Consolas" pitchFamily="49" charset="0"/>
                <a:cs typeface="Times New Roman" pitchFamily="18" charset="0"/>
              </a:rPr>
              <a:t>new</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FileWriter</a:t>
            </a:r>
            <a:r>
              <a:rPr lang="en-GB" sz="1200" dirty="0">
                <a:solidFill>
                  <a:srgbClr val="FF0000"/>
                </a:solidFill>
                <a:latin typeface="Consolas" pitchFamily="49" charset="0"/>
                <a:cs typeface="Times New Roman" pitchFamily="18" charset="0"/>
              </a:rPr>
              <a:t>("Radnici.txt", StandardCharsets.UTF_8, </a:t>
            </a:r>
            <a:r>
              <a:rPr lang="en-GB" sz="1200" b="1" dirty="0">
                <a:solidFill>
                  <a:srgbClr val="FF0000"/>
                </a:solidFill>
                <a:latin typeface="Consolas" pitchFamily="49" charset="0"/>
                <a:cs typeface="Times New Roman" pitchFamily="18" charset="0"/>
              </a:rPr>
              <a:t>true</a:t>
            </a:r>
            <a:r>
              <a:rPr lang="en-GB" sz="1200" dirty="0">
                <a:solidFill>
                  <a:srgbClr val="FF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6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dopisiRadnikeUFajl</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throws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IOException</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 r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Radnik</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Scanner </a:t>
            </a:r>
            <a:r>
              <a:rPr lang="en-GB" sz="1200" dirty="0" err="1">
                <a:solidFill>
                  <a:srgbClr val="000000"/>
                </a:solidFill>
                <a:latin typeface="Consolas" pitchFamily="49" charset="0"/>
                <a:cs typeface="Times New Roman" pitchFamily="18" charset="0"/>
              </a:rPr>
              <a:t>unos</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Scanner(System.in);</a:t>
            </a: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Koliko</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radnika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želite</a:t>
            </a:r>
            <a:r>
              <a:rPr lang="en-GB" sz="1200" dirty="0">
                <a:solidFill>
                  <a:srgbClr val="2A00FF"/>
                </a:solidFill>
                <a:latin typeface="Consolas" pitchFamily="49" charset="0"/>
                <a:cs typeface="Times New Roman" pitchFamily="18" charset="0"/>
              </a:rPr>
              <a:t> da </a:t>
            </a:r>
            <a:r>
              <a:rPr lang="en-GB" sz="1200" dirty="0" err="1">
                <a:solidFill>
                  <a:srgbClr val="2A00FF"/>
                </a:solidFill>
                <a:latin typeface="Consolas" pitchFamily="49" charset="0"/>
                <a:cs typeface="Times New Roman" pitchFamily="18" charset="0"/>
              </a:rPr>
              <a:t>dopišete</a:t>
            </a:r>
            <a:r>
              <a:rPr lang="en-GB" sz="1200" dirty="0">
                <a:solidFill>
                  <a:srgbClr val="2A00FF"/>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brojRadnika</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unos.nextInt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Unesite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radnike</a:t>
            </a:r>
            <a:r>
              <a:rPr lang="en-GB" sz="1200" dirty="0">
                <a:solidFill>
                  <a:srgbClr val="2A00FF"/>
                </a:solidFill>
                <a:latin typeface="Consolas" pitchFamily="49" charset="0"/>
                <a:cs typeface="Times New Roman" pitchFamily="18" charset="0"/>
              </a:rPr>
              <a:t> u </a:t>
            </a:r>
            <a:r>
              <a:rPr lang="en-GB" sz="1200" dirty="0" err="1">
                <a:solidFill>
                  <a:srgbClr val="2A00FF"/>
                </a:solidFill>
                <a:latin typeface="Consolas" pitchFamily="49" charset="0"/>
                <a:cs typeface="Times New Roman" pitchFamily="18" charset="0"/>
              </a:rPr>
              <a:t>formatu</a:t>
            </a:r>
            <a:r>
              <a:rPr lang="en-GB" sz="1200" dirty="0">
                <a:solidFill>
                  <a:srgbClr val="2A00FF"/>
                </a:solidFill>
                <a:latin typeface="Consolas" pitchFamily="49" charset="0"/>
                <a:cs typeface="Times New Roman" pitchFamily="18" charset="0"/>
              </a:rPr>
              <a:t>: &lt;</a:t>
            </a:r>
            <a:r>
              <a:rPr lang="en-GB" sz="1200" dirty="0" err="1">
                <a:solidFill>
                  <a:srgbClr val="2A00FF"/>
                </a:solidFill>
                <a:latin typeface="Consolas" pitchFamily="49" charset="0"/>
                <a:cs typeface="Times New Roman" pitchFamily="18" charset="0"/>
              </a:rPr>
              <a:t>ime</a:t>
            </a:r>
            <a:r>
              <a:rPr lang="en-GB" sz="1200" dirty="0">
                <a:solidFill>
                  <a:srgbClr val="2A00FF"/>
                </a:solidFill>
                <a:latin typeface="Consolas" pitchFamily="49" charset="0"/>
                <a:cs typeface="Times New Roman" pitchFamily="18" charset="0"/>
              </a:rPr>
              <a:t>&gt; &lt;</a:t>
            </a:r>
            <a:r>
              <a:rPr lang="en-GB" sz="1200" dirty="0" err="1">
                <a:solidFill>
                  <a:srgbClr val="2A00FF"/>
                </a:solidFill>
                <a:latin typeface="Consolas" pitchFamily="49" charset="0"/>
                <a:cs typeface="Times New Roman" pitchFamily="18" charset="0"/>
              </a:rPr>
              <a:t>prezime</a:t>
            </a:r>
            <a:r>
              <a:rPr lang="en-GB" sz="1200" dirty="0">
                <a:solidFill>
                  <a:srgbClr val="2A00FF"/>
                </a:solidFill>
                <a:latin typeface="Consolas" pitchFamily="49" charset="0"/>
                <a:cs typeface="Times New Roman" pitchFamily="18" charset="0"/>
              </a:rPr>
              <a:t>&gt; &lt;datum&gt; &lt;</a:t>
            </a:r>
            <a:r>
              <a:rPr lang="en-GB" sz="1200" dirty="0" err="1">
                <a:solidFill>
                  <a:srgbClr val="2A00FF"/>
                </a:solidFill>
                <a:latin typeface="Consolas" pitchFamily="49" charset="0"/>
                <a:cs typeface="Times New Roman" pitchFamily="18" charset="0"/>
              </a:rPr>
              <a:t>sprema</a:t>
            </a:r>
            <a:r>
              <a:rPr lang="en-GB" sz="1200" dirty="0">
                <a:solidFill>
                  <a:srgbClr val="2A00FF"/>
                </a:solidFill>
                <a:latin typeface="Consolas" pitchFamily="49" charset="0"/>
                <a:cs typeface="Times New Roman" pitchFamily="18" charset="0"/>
              </a:rPr>
              <a:t>&gt;"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"(&lt;datum&gt; </a:t>
            </a:r>
            <a:r>
              <a:rPr lang="en-GB" sz="1200" dirty="0" err="1">
                <a:solidFill>
                  <a:srgbClr val="2A00FF"/>
                </a:solidFill>
                <a:latin typeface="Consolas" pitchFamily="49" charset="0"/>
                <a:cs typeface="Times New Roman" pitchFamily="18" charset="0"/>
              </a:rPr>
              <a:t>unesite</a:t>
            </a:r>
            <a:r>
              <a:rPr lang="en-GB" sz="1200" dirty="0">
                <a:solidFill>
                  <a:srgbClr val="2A00FF"/>
                </a:solidFill>
                <a:latin typeface="Consolas" pitchFamily="49" charset="0"/>
                <a:cs typeface="Times New Roman" pitchFamily="18" charset="0"/>
              </a:rPr>
              <a:t> u </a:t>
            </a:r>
            <a:r>
              <a:rPr lang="en-GB" sz="1200" dirty="0" err="1">
                <a:solidFill>
                  <a:srgbClr val="2A00FF"/>
                </a:solidFill>
                <a:latin typeface="Consolas" pitchFamily="49" charset="0"/>
                <a:cs typeface="Times New Roman" pitchFamily="18" charset="0"/>
              </a:rPr>
              <a:t>formatu</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yyyy</a:t>
            </a:r>
            <a:r>
              <a:rPr lang="en-GB" sz="1200" dirty="0">
                <a:solidFill>
                  <a:srgbClr val="2A00FF"/>
                </a:solidFill>
                <a:latin typeface="Consolas" pitchFamily="49" charset="0"/>
                <a:cs typeface="Times New Roman" pitchFamily="18" charset="0"/>
              </a:rPr>
              <a:t>-mm-</a:t>
            </a:r>
            <a:r>
              <a:rPr lang="en-GB" sz="1200" dirty="0" err="1">
                <a:solidFill>
                  <a:srgbClr val="2A00FF"/>
                </a:solidFill>
                <a:latin typeface="Consolas" pitchFamily="49" charset="0"/>
                <a:cs typeface="Times New Roman" pitchFamily="18" charset="0"/>
              </a:rPr>
              <a:t>dd</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for</a:t>
            </a:r>
            <a:r>
              <a:rPr lang="en-GB" sz="1200" dirty="0">
                <a:solidFill>
                  <a:srgbClr val="000000"/>
                </a:solidFill>
                <a:latin typeface="Consolas" pitchFamily="49" charset="0"/>
                <a:cs typeface="Times New Roman" pitchFamily="18" charset="0"/>
              </a:rPr>
              <a:t>(</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a:t>
            </a:r>
            <a:r>
              <a:rPr lang="en-GB" sz="1200" dirty="0">
                <a:solidFill>
                  <a:srgbClr val="000000"/>
                </a:solidFill>
                <a:latin typeface="Consolas" pitchFamily="49" charset="0"/>
                <a:cs typeface="Times New Roman" pitchFamily="18" charset="0"/>
              </a:rPr>
              <a:t> = 0; </a:t>
            </a:r>
            <a:r>
              <a:rPr lang="en-GB" sz="1200" dirty="0" err="1">
                <a:solidFill>
                  <a:srgbClr val="000000"/>
                </a:solidFill>
                <a:latin typeface="Consolas" pitchFamily="49" charset="0"/>
                <a:cs typeface="Times New Roman" pitchFamily="18" charset="0"/>
              </a:rPr>
              <a:t>i</a:t>
            </a:r>
            <a:r>
              <a:rPr lang="en-GB" sz="1200" dirty="0">
                <a:solidFill>
                  <a:srgbClr val="000000"/>
                </a:solidFill>
                <a:latin typeface="Consolas" pitchFamily="49" charset="0"/>
                <a:cs typeface="Times New Roman" pitchFamily="18" charset="0"/>
              </a:rPr>
              <a:t> &lt; </a:t>
            </a:r>
            <a:r>
              <a:rPr lang="en-GB" sz="1200" dirty="0" err="1">
                <a:solidFill>
                  <a:srgbClr val="000000"/>
                </a:solidFill>
                <a:latin typeface="Consolas" pitchFamily="49" charset="0"/>
                <a:cs typeface="Times New Roman" pitchFamily="18" charset="0"/>
              </a:rPr>
              <a:t>brojRadnika</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r.setPrezime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r.setPocetak</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LocalDate.parse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r.setSprema</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unos.nextInt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String red = </a:t>
            </a:r>
            <a:r>
              <a:rPr lang="en-GB" sz="1200" dirty="0" err="1">
                <a:solidFill>
                  <a:srgbClr val="000000"/>
                </a:solidFill>
                <a:latin typeface="Consolas" pitchFamily="49" charset="0"/>
                <a:cs typeface="Times New Roman" pitchFamily="18" charset="0"/>
              </a:rPr>
              <a:t>String.format</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"%s %s %s %d\n"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r.getIme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r.getPrezime</a:t>
            </a:r>
            <a:r>
              <a:rPr lang="en-GB"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 pos="4346575" algn="l"/>
              </a:tabLst>
            </a:pP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r.getPocetak</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r.getSprema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dopisivanje.write</a:t>
            </a:r>
            <a:r>
              <a:rPr lang="en-GB" sz="1200" dirty="0">
                <a:solidFill>
                  <a:srgbClr val="FF0000"/>
                </a:solidFill>
                <a:latin typeface="Consolas" pitchFamily="49" charset="0"/>
                <a:cs typeface="Times New Roman" pitchFamily="18" charset="0"/>
              </a:rPr>
              <a:t>(red);</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unos.close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p:txBody>
      </p:sp>
      <p:sp>
        <p:nvSpPr>
          <p:cNvPr id="6" name="Rectangle 1"/>
          <p:cNvSpPr>
            <a:spLocks noChangeArrowheads="1"/>
          </p:cNvSpPr>
          <p:nvPr/>
        </p:nvSpPr>
        <p:spPr bwMode="auto">
          <a:xfrm>
            <a:off x="4177427" y="950748"/>
            <a:ext cx="4732433" cy="1015663"/>
          </a:xfrm>
          <a:prstGeom prst="rect">
            <a:avLst/>
          </a:prstGeom>
          <a:solidFill>
            <a:schemeClr val="accent2">
              <a:lumMod val="20000"/>
              <a:lumOff val="80000"/>
            </a:schemeClr>
          </a:solidFill>
          <a:ln w="12700">
            <a:solidFill>
              <a:srgbClr val="C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throws</a:t>
            </a:r>
            <a:r>
              <a:rPr lang="en-GB" sz="1200" dirty="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IOException</a:t>
            </a: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if(</a:t>
            </a:r>
            <a:r>
              <a:rPr lang="en-GB" sz="1200" dirty="0" err="1">
                <a:solidFill>
                  <a:srgbClr val="000000"/>
                </a:solidFill>
                <a:latin typeface="Consolas" pitchFamily="49" charset="0"/>
                <a:cs typeface="Times New Roman" pitchFamily="18" charset="0"/>
              </a:rPr>
              <a:t>dopisivanje</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null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dopisivanje.close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p:txBody>
      </p:sp>
      <p:grpSp>
        <p:nvGrpSpPr>
          <p:cNvPr id="7" name="Group 9"/>
          <p:cNvGrpSpPr>
            <a:grpSpLocks/>
          </p:cNvGrpSpPr>
          <p:nvPr/>
        </p:nvGrpSpPr>
        <p:grpSpPr bwMode="auto">
          <a:xfrm>
            <a:off x="566589" y="1966412"/>
            <a:ext cx="8277607" cy="4782452"/>
            <a:chOff x="6084168" y="3356992"/>
            <a:chExt cx="504056" cy="3096344"/>
          </a:xfrm>
        </p:grpSpPr>
        <p:cxnSp>
          <p:nvCxnSpPr>
            <p:cNvPr id="8" name="Straight Connector 6"/>
            <p:cNvCxnSpPr>
              <a:cxnSpLocks noChangeShapeType="1"/>
            </p:cNvCxnSpPr>
            <p:nvPr/>
          </p:nvCxnSpPr>
          <p:spPr bwMode="auto">
            <a:xfrm>
              <a:off x="6588224" y="3356992"/>
              <a:ext cx="0" cy="3096344"/>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H="1">
              <a:off x="6084168" y="6453336"/>
              <a:ext cx="504056" cy="0"/>
            </a:xfrm>
            <a:prstGeom prst="straightConnector1">
              <a:avLst/>
            </a:prstGeom>
            <a:noFill/>
            <a:ln w="12700" algn="ctr">
              <a:solidFill>
                <a:srgbClr val="C00000"/>
              </a:solidFill>
              <a:round/>
              <a:headEnd/>
              <a:tailEnd type="arrow" w="med" len="med"/>
            </a:ln>
            <a:extLst>
              <a:ext uri="{909E8E84-426E-40DD-AFC4-6F175D3DCCD1}">
                <a14:hiddenFill xmlns:a14="http://schemas.microsoft.com/office/drawing/2010/main">
                  <a:noFill/>
                </a14:hiddenFill>
              </a:ext>
            </a:extLst>
          </p:spPr>
        </p:cxnSp>
      </p:grpSp>
      <p:sp>
        <p:nvSpPr>
          <p:cNvPr id="11" name="Rectangle 10"/>
          <p:cNvSpPr/>
          <p:nvPr/>
        </p:nvSpPr>
        <p:spPr>
          <a:xfrm>
            <a:off x="5729262" y="3124858"/>
            <a:ext cx="1883566" cy="562649"/>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a:latin typeface="Calibri" panose="020F0502020204030204" pitchFamily="34" charset="0"/>
                <a:ea typeface="Times New Roman" panose="02020603050405020304" pitchFamily="18" charset="0"/>
                <a:cs typeface="Times New Roman" panose="02020603050405020304" pitchFamily="18" charset="0"/>
              </a:rPr>
              <a:t>Instanca klase </a:t>
            </a:r>
            <a:r>
              <a:rPr lang="sr-Latn-ME" sz="1100" dirty="0" smtClean="0">
                <a:solidFill>
                  <a:srgbClr val="FF0000"/>
                </a:solidFill>
                <a:latin typeface="Consolas" panose="020B0609020204030204" pitchFamily="49" charset="0"/>
                <a:ea typeface="Times New Roman" panose="02020603050405020304" pitchFamily="18" charset="0"/>
                <a:cs typeface="Times New Roman" panose="02020603050405020304" pitchFamily="18" charset="0"/>
              </a:rPr>
              <a:t>FileWriter</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sr-Latn-ME" sz="1200" dirty="0">
                <a:latin typeface="Calibri" panose="020F0502020204030204" pitchFamily="34" charset="0"/>
                <a:ea typeface="Times New Roman" panose="02020603050405020304" pitchFamily="18" charset="0"/>
                <a:cs typeface="Times New Roman" panose="02020603050405020304" pitchFamily="18" charset="0"/>
              </a:rPr>
              <a:t>omogućava </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dopisivanje podataka </a:t>
            </a:r>
            <a:r>
              <a:rPr lang="sr-Latn-ME" sz="1200" dirty="0">
                <a:latin typeface="Calibri" panose="020F0502020204030204" pitchFamily="34" charset="0"/>
                <a:ea typeface="Times New Roman" panose="02020603050405020304" pitchFamily="18" charset="0"/>
                <a:cs typeface="Times New Roman" panose="02020603050405020304" pitchFamily="18" charset="0"/>
              </a:rPr>
              <a:t>u tekstualni </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tok</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2" name="Straight Arrow Connector 11"/>
          <p:cNvCxnSpPr/>
          <p:nvPr/>
        </p:nvCxnSpPr>
        <p:spPr bwMode="auto">
          <a:xfrm flipH="1" flipV="1">
            <a:off x="2811926" y="2968170"/>
            <a:ext cx="2912202" cy="23789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a:xfrm>
            <a:off x="4369004" y="6313560"/>
            <a:ext cx="2541785" cy="211784"/>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Dopisivanje </a:t>
            </a:r>
            <a:r>
              <a:rPr lang="sr-Latn-ME" sz="1200" dirty="0">
                <a:latin typeface="Calibri" panose="020F0502020204030204" pitchFamily="34" charset="0"/>
                <a:ea typeface="Times New Roman" panose="02020603050405020304" pitchFamily="18" charset="0"/>
                <a:cs typeface="Times New Roman" panose="02020603050405020304" pitchFamily="18" charset="0"/>
              </a:rPr>
              <a:t>formatiranog teksta u </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fajl</a:t>
            </a:r>
            <a:endParaRPr lang="sr-Latn-ME"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5" name="Straight Arrow Connector 14"/>
          <p:cNvCxnSpPr/>
          <p:nvPr/>
        </p:nvCxnSpPr>
        <p:spPr bwMode="auto">
          <a:xfrm flipH="1" flipV="1">
            <a:off x="2942976" y="6114923"/>
            <a:ext cx="1426028" cy="30452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Rectangle 15"/>
          <p:cNvSpPr/>
          <p:nvPr/>
        </p:nvSpPr>
        <p:spPr>
          <a:xfrm>
            <a:off x="7092280" y="2519150"/>
            <a:ext cx="1631995" cy="387217"/>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onsolas" panose="020B0609020204030204" pitchFamily="49" charset="0"/>
                <a:ea typeface="Times New Roman" panose="02020603050405020304" pitchFamily="18" charset="0"/>
                <a:cs typeface="Times New Roman" panose="02020603050405020304" pitchFamily="18" charset="0"/>
              </a:rPr>
              <a:t>append</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 parametar omogućava dopisivanje</a:t>
            </a:r>
            <a:endParaRPr lang="sr-Latn-ME"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7" name="Straight Arrow Connector 16"/>
          <p:cNvCxnSpPr/>
          <p:nvPr/>
        </p:nvCxnSpPr>
        <p:spPr bwMode="auto">
          <a:xfrm flipH="1">
            <a:off x="6717050" y="2651150"/>
            <a:ext cx="378947" cy="16549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2818510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467884"/>
            <a:ext cx="6480968" cy="596900"/>
          </a:xfrm>
        </p:spPr>
        <p:txBody>
          <a:bodyPr/>
          <a:lstStyle/>
          <a:p>
            <a:pPr eaLnBrk="1" hangingPunct="1"/>
            <a:r>
              <a:rPr lang="pl-PL" sz="3600" dirty="0" smtClean="0"/>
              <a:t>Dopisivanje </a:t>
            </a:r>
            <a:r>
              <a:rPr lang="pl-PL" sz="3600" dirty="0"/>
              <a:t>podataka </a:t>
            </a:r>
            <a:r>
              <a:rPr lang="pl-PL" sz="3600" dirty="0" smtClean="0"/>
              <a:t>u txt fajl</a:t>
            </a:r>
            <a:endParaRPr lang="en-US" sz="3600" dirty="0" smtClean="0"/>
          </a:p>
        </p:txBody>
      </p:sp>
      <p:sp>
        <p:nvSpPr>
          <p:cNvPr id="13315" name="Rectangle 3" descr="Rectangle: Click to edit Master text styles&#10;Second level&#10;Third level&#10;Fourth level&#10;Fifth level"/>
          <p:cNvSpPr txBox="1">
            <a:spLocks noChangeArrowheads="1"/>
          </p:cNvSpPr>
          <p:nvPr/>
        </p:nvSpPr>
        <p:spPr bwMode="auto">
          <a:xfrm>
            <a:off x="137930" y="1124744"/>
            <a:ext cx="8784530" cy="554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600"/>
              </a:spcAft>
              <a:buClr>
                <a:schemeClr val="tx1"/>
              </a:buClr>
              <a:buSzPct val="75000"/>
              <a:buFont typeface="Wingdings" pitchFamily="2" charset="2"/>
              <a:buChar char="n"/>
            </a:pPr>
            <a:r>
              <a:rPr lang="sr-Latn-RS" sz="1900" dirty="0"/>
              <a:t>Za dopisivanje </a:t>
            </a:r>
            <a:r>
              <a:rPr lang="sr-Latn-RS" sz="1900" dirty="0" smtClean="0"/>
              <a:t>u </a:t>
            </a:r>
            <a:r>
              <a:rPr lang="sr-Latn-RS" sz="1900" dirty="0"/>
              <a:t>postojeći tekstualni fajl, </a:t>
            </a:r>
            <a:r>
              <a:rPr lang="sr-Latn-RS" sz="1900" dirty="0" smtClean="0"/>
              <a:t>koristićemo </a:t>
            </a:r>
            <a:r>
              <a:rPr lang="sr-Latn-RS" sz="1900" dirty="0">
                <a:solidFill>
                  <a:srgbClr val="FF0000"/>
                </a:solidFill>
                <a:latin typeface="Consolas" panose="020B0609020204030204" pitchFamily="49" charset="0"/>
              </a:rPr>
              <a:t>FileWriter</a:t>
            </a:r>
            <a:r>
              <a:rPr lang="sr-Latn-RS" sz="1900" dirty="0"/>
              <a:t> klasu, koja omogućava upis podataka u fajl na nivou karaktera. </a:t>
            </a:r>
            <a:endParaRPr lang="sr-Latn-RS" sz="1900" dirty="0" smtClean="0"/>
          </a:p>
          <a:p>
            <a:pPr eaLnBrk="1" hangingPunct="1">
              <a:lnSpc>
                <a:spcPct val="95000"/>
              </a:lnSpc>
              <a:spcAft>
                <a:spcPts val="600"/>
              </a:spcAft>
              <a:buClr>
                <a:schemeClr val="tx1"/>
              </a:buClr>
              <a:buSzPct val="75000"/>
              <a:buFont typeface="Wingdings" pitchFamily="2" charset="2"/>
              <a:buChar char="n"/>
            </a:pPr>
            <a:r>
              <a:rPr lang="sr-Latn-RS" sz="1900" dirty="0"/>
              <a:t>Klasa </a:t>
            </a:r>
            <a:r>
              <a:rPr lang="sr-Latn-RS" sz="1900" dirty="0">
                <a:latin typeface="Consolas" panose="020B0609020204030204" pitchFamily="49" charset="0"/>
              </a:rPr>
              <a:t>FileWriter</a:t>
            </a:r>
            <a:r>
              <a:rPr lang="sr-Latn-RS" sz="1900" dirty="0"/>
              <a:t> ima </a:t>
            </a:r>
            <a:r>
              <a:rPr lang="sr-Latn-RS" sz="1900" dirty="0" smtClean="0"/>
              <a:t>9 konstruktora. Koristimo </a:t>
            </a:r>
            <a:r>
              <a:rPr lang="sr-Latn-RS" sz="1900" dirty="0"/>
              <a:t>verziju sa </a:t>
            </a:r>
            <a:r>
              <a:rPr lang="sr-Latn-RS" sz="1900" dirty="0" smtClean="0"/>
              <a:t>tri </a:t>
            </a:r>
            <a:r>
              <a:rPr lang="sr-Latn-RS" sz="1900" dirty="0"/>
              <a:t>parametra: imenom fajla (</a:t>
            </a:r>
            <a:r>
              <a:rPr lang="sr-Latn-RS" sz="1900" dirty="0">
                <a:latin typeface="Consolas" panose="020B0609020204030204" pitchFamily="49" charset="0"/>
              </a:rPr>
              <a:t>String</a:t>
            </a:r>
            <a:r>
              <a:rPr lang="sr-Latn-RS" sz="1900" dirty="0"/>
              <a:t>), kôdni skupom karaktera (</a:t>
            </a:r>
            <a:r>
              <a:rPr lang="sr-Latn-RS" sz="1900" dirty="0">
                <a:latin typeface="Consolas" panose="020B0609020204030204" pitchFamily="49" charset="0"/>
              </a:rPr>
              <a:t>Charset</a:t>
            </a:r>
            <a:r>
              <a:rPr lang="sr-Latn-RS" sz="1900" dirty="0"/>
              <a:t>) i parametrom koji definiše dopisivanje (</a:t>
            </a:r>
            <a:r>
              <a:rPr lang="sr-Latn-RS" sz="1900" dirty="0">
                <a:latin typeface="Consolas" panose="020B0609020204030204" pitchFamily="49" charset="0"/>
              </a:rPr>
              <a:t>boolean</a:t>
            </a:r>
            <a:r>
              <a:rPr lang="sr-Latn-RS" sz="1900" dirty="0"/>
              <a:t>). Za </a:t>
            </a:r>
            <a:r>
              <a:rPr lang="sr-Latn-RS" sz="1900" dirty="0" smtClean="0"/>
              <a:t>skup </a:t>
            </a:r>
            <a:r>
              <a:rPr lang="sr-Latn-RS" sz="1900" dirty="0"/>
              <a:t>karaktera koristimo UTF-8, dobijen statičkim podatkom </a:t>
            </a:r>
            <a:r>
              <a:rPr lang="sr-Latn-RS" sz="1900" dirty="0">
                <a:latin typeface="Consolas" panose="020B0609020204030204" pitchFamily="49" charset="0"/>
              </a:rPr>
              <a:t>UTF_8</a:t>
            </a:r>
            <a:r>
              <a:rPr lang="sr-Latn-RS" sz="1900" dirty="0"/>
              <a:t> klase </a:t>
            </a:r>
            <a:r>
              <a:rPr lang="sr-Latn-RS" sz="1900" dirty="0">
                <a:solidFill>
                  <a:srgbClr val="FF0000"/>
                </a:solidFill>
                <a:latin typeface="Consolas" panose="020B0609020204030204" pitchFamily="49" charset="0"/>
              </a:rPr>
              <a:t>StandardCharsets</a:t>
            </a:r>
            <a:r>
              <a:rPr lang="sr-Latn-RS" sz="1900" dirty="0"/>
              <a:t> (paket </a:t>
            </a:r>
            <a:r>
              <a:rPr lang="sr-Latn-RS" sz="1900" dirty="0">
                <a:latin typeface="Consolas" panose="020B0609020204030204" pitchFamily="49" charset="0"/>
              </a:rPr>
              <a:t>java.nio.charset</a:t>
            </a:r>
            <a:r>
              <a:rPr lang="sr-Latn-RS" sz="1900" dirty="0"/>
              <a:t>). Parametar za dopisivanje ima vrednost </a:t>
            </a:r>
            <a:r>
              <a:rPr lang="sr-Latn-RS" sz="1900" dirty="0">
                <a:latin typeface="Consolas" panose="020B0609020204030204" pitchFamily="49" charset="0"/>
              </a:rPr>
              <a:t>true</a:t>
            </a:r>
            <a:r>
              <a:rPr lang="sr-Latn-RS" sz="1900" dirty="0"/>
              <a:t>, što omogućava dopisivanje u postojeći fajl.</a:t>
            </a:r>
          </a:p>
          <a:p>
            <a:pPr eaLnBrk="1" hangingPunct="1">
              <a:lnSpc>
                <a:spcPct val="95000"/>
              </a:lnSpc>
              <a:spcAft>
                <a:spcPts val="600"/>
              </a:spcAft>
              <a:buClr>
                <a:schemeClr val="tx1"/>
              </a:buClr>
              <a:buSzPct val="75000"/>
              <a:buFont typeface="Wingdings" pitchFamily="2" charset="2"/>
              <a:buChar char="n"/>
            </a:pPr>
            <a:r>
              <a:rPr lang="sr-Latn-RS" sz="1900" dirty="0"/>
              <a:t>Dopisivanje podataka u fajl vršimo metodom </a:t>
            </a:r>
            <a:r>
              <a:rPr lang="sr-Latn-RS" sz="1900" dirty="0">
                <a:solidFill>
                  <a:srgbClr val="FF0000"/>
                </a:solidFill>
                <a:latin typeface="Consolas" panose="020B0609020204030204" pitchFamily="49" charset="0"/>
              </a:rPr>
              <a:t>write</a:t>
            </a:r>
            <a:r>
              <a:rPr lang="sr-Latn-RS" sz="1900" dirty="0"/>
              <a:t> klase </a:t>
            </a:r>
            <a:r>
              <a:rPr lang="sr-Latn-RS" sz="1900" dirty="0">
                <a:latin typeface="Consolas" panose="020B0609020204030204" pitchFamily="49" charset="0"/>
              </a:rPr>
              <a:t>FileWriter</a:t>
            </a:r>
            <a:r>
              <a:rPr lang="sr-Latn-RS" sz="1900" dirty="0"/>
              <a:t>, koja za argument ima </a:t>
            </a:r>
            <a:r>
              <a:rPr lang="sr-Latn-RS" sz="1900" dirty="0">
                <a:latin typeface="Consolas" panose="020B0609020204030204" pitchFamily="49" charset="0"/>
              </a:rPr>
              <a:t>String</a:t>
            </a:r>
            <a:r>
              <a:rPr lang="sr-Latn-RS" sz="1900" dirty="0"/>
              <a:t> podatak. U pitanju je nasleđena metoda iz apstraktne klase </a:t>
            </a:r>
            <a:r>
              <a:rPr lang="sr-Latn-RS" sz="1900" dirty="0">
                <a:solidFill>
                  <a:srgbClr val="FF0000"/>
                </a:solidFill>
                <a:latin typeface="Consolas" panose="020B0609020204030204" pitchFamily="49" charset="0"/>
              </a:rPr>
              <a:t>Writer</a:t>
            </a:r>
            <a:r>
              <a:rPr lang="sr-Latn-RS" sz="1900" dirty="0"/>
              <a:t>, koja služi za upisivanje u tokove karaktera. Ovoj metodi prosleđujemo red teksta, koji predstavlja jednog radnika, dobijen metodom </a:t>
            </a:r>
            <a:r>
              <a:rPr lang="sr-Latn-RS" sz="1900" dirty="0">
                <a:latin typeface="Consolas" panose="020B0609020204030204" pitchFamily="49" charset="0"/>
              </a:rPr>
              <a:t>String.format</a:t>
            </a:r>
            <a:r>
              <a:rPr lang="sr-Latn-RS" sz="1900" dirty="0"/>
              <a:t>. Red je formatiran na isti način kao redovi teksta upisani nakon kreiranja </a:t>
            </a:r>
            <a:r>
              <a:rPr lang="sr-Latn-RS" sz="1900" dirty="0" smtClean="0"/>
              <a:t>fajla.</a:t>
            </a:r>
            <a:endParaRPr lang="sr-Latn-RS" sz="1900" dirty="0"/>
          </a:p>
          <a:p>
            <a:pPr eaLnBrk="1" hangingPunct="1">
              <a:lnSpc>
                <a:spcPct val="95000"/>
              </a:lnSpc>
              <a:spcAft>
                <a:spcPts val="600"/>
              </a:spcAft>
              <a:buClr>
                <a:schemeClr val="tx1"/>
              </a:buClr>
              <a:buSzPct val="75000"/>
              <a:buFont typeface="Wingdings" pitchFamily="2" charset="2"/>
              <a:buChar char="n"/>
            </a:pPr>
            <a:r>
              <a:rPr lang="sr-Latn-RS" sz="1900" dirty="0"/>
              <a:t>Korišćeni konstruktor klase </a:t>
            </a:r>
            <a:r>
              <a:rPr lang="sr-Latn-RS" sz="1900" dirty="0">
                <a:latin typeface="Consolas" panose="020B0609020204030204" pitchFamily="49" charset="0"/>
              </a:rPr>
              <a:t>FileWriter</a:t>
            </a:r>
            <a:r>
              <a:rPr lang="sr-Latn-RS" sz="1900" dirty="0"/>
              <a:t>, kao i metode </a:t>
            </a:r>
            <a:r>
              <a:rPr lang="sr-Latn-RS" sz="1900" dirty="0">
                <a:latin typeface="Consolas" panose="020B0609020204030204" pitchFamily="49" charset="0"/>
              </a:rPr>
              <a:t>write</a:t>
            </a:r>
            <a:r>
              <a:rPr lang="sr-Latn-RS" sz="1900" dirty="0"/>
              <a:t> i </a:t>
            </a:r>
            <a:r>
              <a:rPr lang="sr-Latn-RS" sz="1900" dirty="0">
                <a:latin typeface="Consolas" panose="020B0609020204030204" pitchFamily="49" charset="0"/>
              </a:rPr>
              <a:t>close</a:t>
            </a:r>
            <a:r>
              <a:rPr lang="sr-Latn-RS" sz="1900" dirty="0"/>
              <a:t> ove klase, bacaju izuzetak tipa </a:t>
            </a:r>
            <a:r>
              <a:rPr lang="sr-Latn-RS" sz="1900" dirty="0">
                <a:latin typeface="Consolas" panose="020B0609020204030204" pitchFamily="49" charset="0"/>
              </a:rPr>
              <a:t>IOException</a:t>
            </a:r>
            <a:r>
              <a:rPr lang="sr-Latn-RS" sz="1900" dirty="0"/>
              <a:t>. Ove izuzetke nismo obrađivali u metodama gde se pojavljuju, već smo proglasili da date metode bacaju izuzetak tog tipa. U okviru </a:t>
            </a:r>
            <a:r>
              <a:rPr lang="sr-Latn-RS" sz="1900" dirty="0">
                <a:latin typeface="Consolas" panose="020B0609020204030204" pitchFamily="49" charset="0"/>
              </a:rPr>
              <a:t>try</a:t>
            </a:r>
            <a:r>
              <a:rPr lang="sr-Latn-RS" sz="1900" dirty="0"/>
              <a:t> bloka metode </a:t>
            </a:r>
            <a:r>
              <a:rPr lang="sr-Latn-RS" sz="1900" dirty="0">
                <a:latin typeface="Consolas" panose="020B0609020204030204" pitchFamily="49" charset="0"/>
              </a:rPr>
              <a:t>main</a:t>
            </a:r>
            <a:r>
              <a:rPr lang="sr-Latn-RS" sz="1900" dirty="0"/>
              <a:t> smo obradili taj izuzetak ispisom odgovarajuće poruke i prekidom izvršenja programa.</a:t>
            </a:r>
          </a:p>
          <a:p>
            <a:pPr eaLnBrk="1" hangingPunct="1">
              <a:lnSpc>
                <a:spcPct val="95000"/>
              </a:lnSpc>
              <a:spcAft>
                <a:spcPts val="600"/>
              </a:spcAft>
              <a:buClr>
                <a:schemeClr val="tx1"/>
              </a:buClr>
              <a:buSzPct val="75000"/>
              <a:buFont typeface="Wingdings" pitchFamily="2" charset="2"/>
              <a:buChar char="n"/>
            </a:pPr>
            <a:endParaRPr lang="sr-Latn-RS" sz="1900" dirty="0"/>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19</a:t>
            </a:fld>
            <a:endParaRPr lang="en-GB" smtClean="0">
              <a:latin typeface="Arial Black" pitchFamily="34" charset="0"/>
            </a:endParaRPr>
          </a:p>
        </p:txBody>
      </p:sp>
    </p:spTree>
    <p:extLst>
      <p:ext uri="{BB962C8B-B14F-4D97-AF65-F5344CB8AC3E}">
        <p14:creationId xmlns:p14="http://schemas.microsoft.com/office/powerpoint/2010/main" val="3746639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032250" cy="596900"/>
          </a:xfrm>
        </p:spPr>
        <p:txBody>
          <a:bodyPr/>
          <a:lstStyle/>
          <a:p>
            <a:pPr eaLnBrk="1" hangingPunct="1"/>
            <a:r>
              <a:rPr lang="sr-Latn-ME" sz="3600" dirty="0" smtClean="0"/>
              <a:t>Pojam toka</a:t>
            </a:r>
            <a:endParaRPr lang="en-US" sz="3600" dirty="0" smtClean="0"/>
          </a:p>
        </p:txBody>
      </p:sp>
      <p:sp>
        <p:nvSpPr>
          <p:cNvPr id="7171" name="Rectangle 3" descr="Rectangle: Click to edit Master text styles&#10;Second level&#10;Third level&#10;Fourth level&#10;Fifth level"/>
          <p:cNvSpPr txBox="1">
            <a:spLocks noChangeArrowheads="1"/>
          </p:cNvSpPr>
          <p:nvPr/>
        </p:nvSpPr>
        <p:spPr bwMode="auto">
          <a:xfrm>
            <a:off x="179512" y="1195983"/>
            <a:ext cx="8784976" cy="540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600"/>
              </a:spcAft>
              <a:buClr>
                <a:schemeClr val="tx1"/>
              </a:buClr>
              <a:buSzPct val="75000"/>
              <a:buFont typeface="Wingdings" pitchFamily="2" charset="2"/>
              <a:buChar char="n"/>
            </a:pPr>
            <a:r>
              <a:rPr lang="sr-Latn-RS" sz="1900" dirty="0"/>
              <a:t>Svi podaci smešteni u Java promenljivama, odnosno instancama klasa, su </a:t>
            </a:r>
            <a:r>
              <a:rPr lang="sr-Latn-RS" sz="1900" dirty="0" smtClean="0"/>
              <a:t>privremeni, tj. postoje </a:t>
            </a:r>
            <a:r>
              <a:rPr lang="sr-Latn-RS" sz="1900" dirty="0"/>
              <a:t>u memoriji računara dok se program </a:t>
            </a:r>
            <a:r>
              <a:rPr lang="sr-Latn-RS" sz="1900" dirty="0" smtClean="0"/>
              <a:t>izvršava. Za </a:t>
            </a:r>
            <a:r>
              <a:rPr lang="sr-Latn-RS" sz="1900" dirty="0"/>
              <a:t>dugoročno čuvanje </a:t>
            </a:r>
            <a:r>
              <a:rPr lang="sr-Latn-RS" sz="1900" dirty="0" smtClean="0"/>
              <a:t>podataka (nakon </a:t>
            </a:r>
            <a:r>
              <a:rPr lang="sr-Latn-RS" sz="1900" dirty="0"/>
              <a:t>prestanka rada </a:t>
            </a:r>
            <a:r>
              <a:rPr lang="sr-Latn-RS" sz="1900" dirty="0" smtClean="0"/>
              <a:t>programa) </a:t>
            </a:r>
            <a:r>
              <a:rPr lang="sr-Latn-RS" sz="1900" dirty="0"/>
              <a:t>računari koriste fajlove</a:t>
            </a:r>
            <a:r>
              <a:rPr lang="sr-Latn-RS" sz="1900" dirty="0" smtClean="0"/>
              <a:t>.</a:t>
            </a:r>
          </a:p>
          <a:p>
            <a:pPr eaLnBrk="1" hangingPunct="1">
              <a:lnSpc>
                <a:spcPct val="95000"/>
              </a:lnSpc>
              <a:spcAft>
                <a:spcPts val="600"/>
              </a:spcAft>
              <a:buClr>
                <a:schemeClr val="tx1"/>
              </a:buClr>
              <a:buSzPct val="75000"/>
              <a:buFont typeface="Wingdings" pitchFamily="2" charset="2"/>
              <a:buChar char="n"/>
            </a:pPr>
            <a:r>
              <a:rPr lang="sr-Latn-RS" sz="1900" dirty="0" smtClean="0"/>
              <a:t>Fajlovi </a:t>
            </a:r>
            <a:r>
              <a:rPr lang="sr-Latn-RS" sz="1900" dirty="0"/>
              <a:t>se čuvaju na sekundarnim uređajima za </a:t>
            </a:r>
            <a:r>
              <a:rPr lang="sr-Latn-RS" sz="1900" dirty="0" smtClean="0"/>
              <a:t>skladištenje, </a:t>
            </a:r>
            <a:r>
              <a:rPr lang="sr-Latn-RS" sz="1900" dirty="0"/>
              <a:t>kao što su hard diskovi, fleš diskovi, CD i DVD medijumi itd. </a:t>
            </a:r>
            <a:endParaRPr lang="sr-Latn-RS" sz="1900" dirty="0" smtClean="0"/>
          </a:p>
          <a:p>
            <a:pPr eaLnBrk="1" hangingPunct="1">
              <a:lnSpc>
                <a:spcPct val="95000"/>
              </a:lnSpc>
              <a:spcAft>
                <a:spcPts val="600"/>
              </a:spcAft>
              <a:buClr>
                <a:schemeClr val="tx1"/>
              </a:buClr>
              <a:buSzPct val="75000"/>
              <a:buFont typeface="Wingdings" pitchFamily="2" charset="2"/>
              <a:buChar char="n"/>
            </a:pPr>
            <a:r>
              <a:rPr lang="sr-Latn-RS" sz="1900" dirty="0"/>
              <a:t>Java svaki fajl vidi kao sekvencijalni niz bajtova. Kad se fajl otvori, dodeljuje mu se </a:t>
            </a:r>
            <a:r>
              <a:rPr lang="sr-Latn-RS" sz="1900" dirty="0">
                <a:solidFill>
                  <a:srgbClr val="FF0000"/>
                </a:solidFill>
              </a:rPr>
              <a:t>tok</a:t>
            </a:r>
            <a:r>
              <a:rPr lang="sr-Latn-RS" sz="1900" dirty="0"/>
              <a:t> (eng. </a:t>
            </a:r>
            <a:r>
              <a:rPr lang="sr-Latn-RS" sz="1900" i="1" dirty="0"/>
              <a:t>stream</a:t>
            </a:r>
            <a:r>
              <a:rPr lang="sr-Latn-RS" sz="1900" dirty="0"/>
              <a:t>). </a:t>
            </a:r>
            <a:r>
              <a:rPr lang="sr-Latn-RS" sz="1900" dirty="0">
                <a:solidFill>
                  <a:srgbClr val="3333CC"/>
                </a:solidFill>
              </a:rPr>
              <a:t>Tok predstavlja komunikacioni kanal između fajla i programa</a:t>
            </a:r>
            <a:r>
              <a:rPr lang="sr-Latn-RS" sz="1900" dirty="0"/>
              <a:t>. </a:t>
            </a:r>
            <a:endParaRPr lang="sr-Latn-RS" sz="1900" dirty="0" smtClean="0"/>
          </a:p>
          <a:p>
            <a:pPr eaLnBrk="1" hangingPunct="1">
              <a:lnSpc>
                <a:spcPct val="95000"/>
              </a:lnSpc>
              <a:spcAft>
                <a:spcPts val="600"/>
              </a:spcAft>
              <a:buClr>
                <a:schemeClr val="tx1"/>
              </a:buClr>
              <a:buSzPct val="75000"/>
              <a:buFont typeface="Wingdings" pitchFamily="2" charset="2"/>
              <a:buChar char="n"/>
            </a:pPr>
            <a:r>
              <a:rPr lang="sr-Latn-RS" sz="1900" dirty="0" smtClean="0"/>
              <a:t>U </a:t>
            </a:r>
            <a:r>
              <a:rPr lang="sr-Latn-RS" sz="1900" dirty="0"/>
              <a:t>tokovima, podaci se mogu upisivati i čitati kao niz bajtova ili karaktera. U tokovima zasnovanim na bajtovima, podaci se nalaze u binarnom formatu (npr. </a:t>
            </a:r>
            <a:r>
              <a:rPr lang="sr-Latn-RS" sz="1900" dirty="0" smtClean="0">
                <a:solidFill>
                  <a:srgbClr val="CC6600"/>
                </a:solidFill>
              </a:rPr>
              <a:t>1234567</a:t>
            </a:r>
            <a:r>
              <a:rPr lang="sr-Latn-RS" sz="1900" dirty="0" smtClean="0"/>
              <a:t> se predstavlja </a:t>
            </a:r>
            <a:r>
              <a:rPr lang="sr-Latn-RS" sz="1900" dirty="0"/>
              <a:t>sa 4 bajta, karakter </a:t>
            </a:r>
            <a:r>
              <a:rPr lang="sr-Latn-RS" sz="1900" dirty="0">
                <a:solidFill>
                  <a:srgbClr val="CC6600"/>
                </a:solidFill>
                <a:latin typeface="Consolas" panose="020B0609020204030204" pitchFamily="49" charset="0"/>
              </a:rPr>
              <a:t>'#'</a:t>
            </a:r>
            <a:r>
              <a:rPr lang="sr-Latn-RS" sz="1900" dirty="0"/>
              <a:t> sa 2 bajta). </a:t>
            </a:r>
            <a:endParaRPr lang="sr-Latn-RS" sz="1900" dirty="0" smtClean="0"/>
          </a:p>
          <a:p>
            <a:pPr eaLnBrk="1" hangingPunct="1">
              <a:lnSpc>
                <a:spcPct val="95000"/>
              </a:lnSpc>
              <a:spcAft>
                <a:spcPts val="600"/>
              </a:spcAft>
              <a:buClr>
                <a:schemeClr val="tx1"/>
              </a:buClr>
              <a:buSzPct val="75000"/>
              <a:buFont typeface="Wingdings" pitchFamily="2" charset="2"/>
              <a:buChar char="n"/>
            </a:pPr>
            <a:r>
              <a:rPr lang="sr-Latn-RS" sz="1900" dirty="0" smtClean="0"/>
              <a:t>U </a:t>
            </a:r>
            <a:r>
              <a:rPr lang="sr-Latn-RS" sz="1900" dirty="0"/>
              <a:t>tekstualnom režimu, podaci se smještaju u formi sekvence karaktera, pri čemu svaki karakter zauzima 2 </a:t>
            </a:r>
            <a:r>
              <a:rPr lang="sr-Latn-RS" sz="1900" dirty="0" smtClean="0"/>
              <a:t>bajta.</a:t>
            </a:r>
          </a:p>
          <a:p>
            <a:pPr eaLnBrk="1" hangingPunct="1">
              <a:lnSpc>
                <a:spcPct val="95000"/>
              </a:lnSpc>
              <a:spcAft>
                <a:spcPts val="600"/>
              </a:spcAft>
              <a:buClr>
                <a:schemeClr val="tx1"/>
              </a:buClr>
              <a:buSzPct val="75000"/>
              <a:buFont typeface="Wingdings" pitchFamily="2" charset="2"/>
              <a:buChar char="n"/>
            </a:pPr>
            <a:r>
              <a:rPr lang="sr-Latn-RS" sz="1900" dirty="0" smtClean="0"/>
              <a:t>Fajlovi </a:t>
            </a:r>
            <a:r>
              <a:rPr lang="sr-Latn-RS" sz="1900" dirty="0"/>
              <a:t>kreirani korišćenjem tokova zasnovanih na bajtovima se nazivaju </a:t>
            </a:r>
            <a:r>
              <a:rPr lang="sr-Latn-RS" sz="1900" dirty="0">
                <a:solidFill>
                  <a:srgbClr val="FF0000"/>
                </a:solidFill>
              </a:rPr>
              <a:t>binarni fajlovi</a:t>
            </a:r>
            <a:r>
              <a:rPr lang="sr-Latn-RS" sz="1900" dirty="0"/>
              <a:t>, dok se fajlovi kreirani pomoću tokova zasnovanih na karakterima nazivaju </a:t>
            </a:r>
            <a:r>
              <a:rPr lang="sr-Latn-RS" sz="1900" dirty="0">
                <a:solidFill>
                  <a:srgbClr val="FF0000"/>
                </a:solidFill>
              </a:rPr>
              <a:t>tekstualni fajlovi</a:t>
            </a:r>
            <a:r>
              <a:rPr lang="sr-Latn-RS" sz="1900" dirty="0"/>
              <a:t>. Prednost rada sa tekstualnim fajlovima je što su čitljivi za čoveka, dok binarni fajlovi nisu.</a:t>
            </a:r>
            <a:endParaRPr lang="en-US" sz="1900" dirty="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528638"/>
            <a:ext cx="5616872" cy="596900"/>
          </a:xfrm>
        </p:spPr>
        <p:txBody>
          <a:bodyPr/>
          <a:lstStyle/>
          <a:p>
            <a:pPr eaLnBrk="1" hangingPunct="1"/>
            <a:r>
              <a:rPr lang="en-US" sz="3600" dirty="0" err="1" smtClean="0"/>
              <a:t>Serijalizacija</a:t>
            </a:r>
            <a:r>
              <a:rPr lang="en-US" sz="3600" dirty="0" smtClean="0"/>
              <a:t> </a:t>
            </a:r>
            <a:r>
              <a:rPr lang="en-US" sz="3600" dirty="0" err="1"/>
              <a:t>objekata</a:t>
            </a:r>
            <a:endParaRPr lang="en-US" sz="3600" dirty="0" smtClean="0"/>
          </a:p>
        </p:txBody>
      </p:sp>
      <p:sp>
        <p:nvSpPr>
          <p:cNvPr id="16387" name="Rectangle 3" descr="Rectangle: Click to edit Master text styles&#10;Second level&#10;Third level&#10;Fourth level&#10;Fifth level"/>
          <p:cNvSpPr txBox="1">
            <a:spLocks noChangeArrowheads="1"/>
          </p:cNvSpPr>
          <p:nvPr/>
        </p:nvSpPr>
        <p:spPr bwMode="auto">
          <a:xfrm>
            <a:off x="85465" y="1198265"/>
            <a:ext cx="8928546"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2000" dirty="0">
                <a:solidFill>
                  <a:srgbClr val="3333CC"/>
                </a:solidFill>
              </a:rPr>
              <a:t>Prilikom upisa podataka u tekstualni fajl, dolazi do gubitka informacija o tipu upisanih vrednosti</a:t>
            </a:r>
            <a:r>
              <a:rPr lang="sr-Latn-RS" sz="2000" dirty="0"/>
              <a:t>. Na primer, prilikom upisa datuma, gubimo informaciju o klasi koja modeluje datum u Java programu. </a:t>
            </a:r>
            <a:endParaRPr lang="sr-Latn-RS" sz="2000" dirty="0" smtClean="0"/>
          </a:p>
          <a:p>
            <a:pPr eaLnBrk="1" hangingPunct="1">
              <a:spcBef>
                <a:spcPts val="0"/>
              </a:spcBef>
              <a:spcAft>
                <a:spcPts val="600"/>
              </a:spcAft>
              <a:buClr>
                <a:schemeClr val="tx1"/>
              </a:buClr>
              <a:buSzPct val="75000"/>
              <a:buFont typeface="Wingdings" pitchFamily="2" charset="2"/>
              <a:buChar char="n"/>
            </a:pPr>
            <a:r>
              <a:rPr lang="sr-Latn-RS" sz="2000" dirty="0" smtClean="0"/>
              <a:t>Klasa </a:t>
            </a:r>
            <a:r>
              <a:rPr lang="sr-Latn-RS" sz="2000" dirty="0">
                <a:latin typeface="Consolas" panose="020B0609020204030204" pitchFamily="49" charset="0"/>
              </a:rPr>
              <a:t>LocalDate</a:t>
            </a:r>
            <a:r>
              <a:rPr lang="sr-Latn-RS" sz="2000" dirty="0"/>
              <a:t> koju smo </a:t>
            </a:r>
            <a:r>
              <a:rPr lang="sr-Latn-RS" sz="2000" dirty="0" smtClean="0"/>
              <a:t>koristili </a:t>
            </a:r>
            <a:r>
              <a:rPr lang="sr-Latn-RS" sz="2000" dirty="0"/>
              <a:t>nije i jedina Javina klasa koja omogućava rad sa datumima. Takođe, podatak </a:t>
            </a:r>
            <a:r>
              <a:rPr lang="sr-Latn-RS" sz="2000" dirty="0">
                <a:latin typeface="Consolas" panose="020B0609020204030204" pitchFamily="49" charset="0"/>
              </a:rPr>
              <a:t>2017-10-22</a:t>
            </a:r>
            <a:r>
              <a:rPr lang="sr-Latn-RS" sz="2000" dirty="0"/>
              <a:t> u fajlu može biti dobijen upisom stringa ili tri cela broja razdvojena karakterom </a:t>
            </a:r>
            <a:r>
              <a:rPr lang="sr-Latn-RS" sz="2000" dirty="0">
                <a:latin typeface="Consolas" panose="020B0609020204030204" pitchFamily="49" charset="0"/>
              </a:rPr>
              <a:t>'-'</a:t>
            </a:r>
            <a:r>
              <a:rPr lang="sr-Latn-RS" sz="2000" dirty="0"/>
              <a:t>. </a:t>
            </a:r>
            <a:r>
              <a:rPr lang="sr-Latn-RS" sz="2000" dirty="0">
                <a:solidFill>
                  <a:srgbClr val="3333CC"/>
                </a:solidFill>
              </a:rPr>
              <a:t>Tekstualni fajl sadrži vrednost, ali ne i tip podatka.</a:t>
            </a:r>
          </a:p>
          <a:p>
            <a:pPr eaLnBrk="1" hangingPunct="1">
              <a:spcBef>
                <a:spcPts val="0"/>
              </a:spcBef>
              <a:spcAft>
                <a:spcPts val="600"/>
              </a:spcAft>
              <a:buClr>
                <a:schemeClr val="tx1"/>
              </a:buClr>
              <a:buSzPct val="75000"/>
              <a:buFont typeface="Wingdings" pitchFamily="2" charset="2"/>
              <a:buChar char="n"/>
            </a:pPr>
            <a:r>
              <a:rPr lang="sr-Latn-RS" sz="2000" dirty="0"/>
              <a:t>Za upis i čitanje čitavih objekata u tokove, Java obezbeđuje </a:t>
            </a:r>
            <a:r>
              <a:rPr lang="sr-Latn-RS" sz="2000" dirty="0">
                <a:solidFill>
                  <a:srgbClr val="FF0000"/>
                </a:solidFill>
              </a:rPr>
              <a:t>serijalizaciju </a:t>
            </a:r>
            <a:r>
              <a:rPr lang="sr-Latn-RS" sz="2000" dirty="0" smtClean="0">
                <a:solidFill>
                  <a:srgbClr val="FF0000"/>
                </a:solidFill>
              </a:rPr>
              <a:t>objekata</a:t>
            </a:r>
            <a:r>
              <a:rPr lang="sr-Latn-RS" sz="2000" dirty="0"/>
              <a:t>!</a:t>
            </a:r>
          </a:p>
          <a:p>
            <a:pPr eaLnBrk="1" hangingPunct="1">
              <a:spcBef>
                <a:spcPts val="0"/>
              </a:spcBef>
              <a:spcAft>
                <a:spcPts val="600"/>
              </a:spcAft>
              <a:buClr>
                <a:schemeClr val="tx1"/>
              </a:buClr>
              <a:buSzPct val="75000"/>
              <a:buFont typeface="Wingdings" pitchFamily="2" charset="2"/>
              <a:buChar char="n"/>
            </a:pPr>
            <a:r>
              <a:rPr lang="sr-Latn-RS" sz="2000" dirty="0" smtClean="0">
                <a:solidFill>
                  <a:srgbClr val="3333CC"/>
                </a:solidFill>
              </a:rPr>
              <a:t>Serijalizovan </a:t>
            </a:r>
            <a:r>
              <a:rPr lang="sr-Latn-RS" sz="2000" dirty="0">
                <a:solidFill>
                  <a:srgbClr val="3333CC"/>
                </a:solidFill>
              </a:rPr>
              <a:t>objekat je objekat predstavljen sekvencom bajtova koja uključuje kako podatke objekta, tako i informaciju o tipu objekta i tipu podataka smeštenih u tom objektu </a:t>
            </a:r>
            <a:r>
              <a:rPr lang="sr-Latn-RS" sz="2000" dirty="0"/>
              <a:t>(prisetimo se pojma kompozicije u OO programiranju). </a:t>
            </a:r>
            <a:endParaRPr lang="sr-Latn-RS" sz="2000" dirty="0" smtClean="0"/>
          </a:p>
          <a:p>
            <a:pPr eaLnBrk="1" hangingPunct="1">
              <a:spcBef>
                <a:spcPts val="0"/>
              </a:spcBef>
              <a:spcAft>
                <a:spcPts val="600"/>
              </a:spcAft>
              <a:buClr>
                <a:schemeClr val="tx1"/>
              </a:buClr>
              <a:buSzPct val="75000"/>
              <a:buFont typeface="Wingdings" pitchFamily="2" charset="2"/>
              <a:buChar char="n"/>
            </a:pPr>
            <a:r>
              <a:rPr lang="sr-Latn-RS" sz="2000" dirty="0" smtClean="0"/>
              <a:t>Nakon </a:t>
            </a:r>
            <a:r>
              <a:rPr lang="sr-Latn-RS" sz="2000" dirty="0"/>
              <a:t>što je serijalizovani objekat smešten u tok, on se iz toka može pročitati i </a:t>
            </a:r>
            <a:r>
              <a:rPr lang="sr-Latn-RS" sz="2000" dirty="0">
                <a:solidFill>
                  <a:srgbClr val="FF0000"/>
                </a:solidFill>
              </a:rPr>
              <a:t>deserijalizovati</a:t>
            </a:r>
            <a:r>
              <a:rPr lang="sr-Latn-RS" sz="2000" dirty="0"/>
              <a:t>, tj. na osnovu informacija o tipu objekta i vrednosti i tipu njegovih podataka, možemo kreirati instancu predmetne </a:t>
            </a:r>
            <a:r>
              <a:rPr lang="sr-Latn-RS" sz="2000" dirty="0" smtClean="0"/>
              <a:t>klase.</a:t>
            </a:r>
            <a:endParaRPr lang="sr-Latn-RS" sz="2000" dirty="0"/>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20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2" y="528638"/>
            <a:ext cx="8928545" cy="596900"/>
          </a:xfrm>
        </p:spPr>
        <p:txBody>
          <a:bodyPr/>
          <a:lstStyle/>
          <a:p>
            <a:pPr eaLnBrk="1" hangingPunct="1"/>
            <a:r>
              <a:rPr lang="en-US" sz="3600" dirty="0" err="1" smtClean="0"/>
              <a:t>ObjectInputStream</a:t>
            </a:r>
            <a:r>
              <a:rPr lang="en-US" sz="3600" dirty="0" smtClean="0"/>
              <a:t> </a:t>
            </a:r>
            <a:r>
              <a:rPr lang="en-US" sz="3600" dirty="0" err="1"/>
              <a:t>i</a:t>
            </a:r>
            <a:r>
              <a:rPr lang="en-US" sz="3600" dirty="0"/>
              <a:t> </a:t>
            </a:r>
            <a:r>
              <a:rPr lang="en-US" sz="3600" dirty="0" err="1"/>
              <a:t>ObjectOutputStream</a:t>
            </a:r>
            <a:endParaRPr lang="en-US" sz="3600" dirty="0" smtClean="0"/>
          </a:p>
        </p:txBody>
      </p:sp>
      <p:sp>
        <p:nvSpPr>
          <p:cNvPr id="16387" name="Rectangle 3" descr="Rectangle: Click to edit Master text styles&#10;Second level&#10;Third level&#10;Fourth level&#10;Fifth level"/>
          <p:cNvSpPr txBox="1">
            <a:spLocks noChangeArrowheads="1"/>
          </p:cNvSpPr>
          <p:nvPr/>
        </p:nvSpPr>
        <p:spPr bwMode="auto">
          <a:xfrm>
            <a:off x="85465" y="1342281"/>
            <a:ext cx="8928546" cy="5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2000" dirty="0"/>
              <a:t>Klase </a:t>
            </a:r>
            <a:r>
              <a:rPr lang="sr-Latn-RS" sz="2000" dirty="0">
                <a:solidFill>
                  <a:srgbClr val="FF0000"/>
                </a:solidFill>
                <a:latin typeface="Consolas" panose="020B0609020204030204" pitchFamily="49" charset="0"/>
              </a:rPr>
              <a:t>ObjectOutputStream</a:t>
            </a:r>
            <a:r>
              <a:rPr lang="sr-Latn-RS" sz="2000" dirty="0"/>
              <a:t> i </a:t>
            </a:r>
            <a:r>
              <a:rPr lang="sr-Latn-RS" sz="2000" dirty="0">
                <a:solidFill>
                  <a:srgbClr val="FF0000"/>
                </a:solidFill>
                <a:latin typeface="Consolas" panose="020B0609020204030204" pitchFamily="49" charset="0"/>
              </a:rPr>
              <a:t>ObjectInputStream</a:t>
            </a:r>
            <a:r>
              <a:rPr lang="sr-Latn-RS" sz="2000" dirty="0"/>
              <a:t> (paket </a:t>
            </a:r>
            <a:r>
              <a:rPr lang="sr-Latn-RS" sz="2000" dirty="0">
                <a:latin typeface="Consolas" panose="020B0609020204030204" pitchFamily="49" charset="0"/>
              </a:rPr>
              <a:t>java.io</a:t>
            </a:r>
            <a:r>
              <a:rPr lang="sr-Latn-RS" sz="2000" dirty="0"/>
              <a:t>) </a:t>
            </a:r>
            <a:r>
              <a:rPr lang="sr-Latn-RS" sz="2000" dirty="0">
                <a:solidFill>
                  <a:srgbClr val="3333CC"/>
                </a:solidFill>
              </a:rPr>
              <a:t>omogućavaju serijalizaciju (upis objekta u tok) i deserijalizaciju objekata (čitanje objekta iz toka)</a:t>
            </a:r>
            <a:r>
              <a:rPr lang="sr-Latn-RS" sz="2000" dirty="0"/>
              <a:t>, respektivno. </a:t>
            </a:r>
            <a:r>
              <a:rPr lang="sr-Latn-RS" sz="2000" dirty="0" smtClean="0"/>
              <a:t>Da </a:t>
            </a:r>
            <a:r>
              <a:rPr lang="sr-Latn-RS" sz="2000" dirty="0"/>
              <a:t>bi za tok koristili fajl, potrebno je da inicijalizujemo </a:t>
            </a:r>
            <a:r>
              <a:rPr lang="sr-Latn-RS" sz="2000" dirty="0">
                <a:latin typeface="Consolas" panose="020B0609020204030204" pitchFamily="49" charset="0"/>
              </a:rPr>
              <a:t>ObjectOutputStream</a:t>
            </a:r>
            <a:r>
              <a:rPr lang="sr-Latn-RS" sz="2000" dirty="0"/>
              <a:t> i </a:t>
            </a:r>
            <a:r>
              <a:rPr lang="sr-Latn-RS" sz="2000" dirty="0">
                <a:latin typeface="Consolas" panose="020B0609020204030204" pitchFamily="49" charset="0"/>
              </a:rPr>
              <a:t>ObjectInputStream</a:t>
            </a:r>
            <a:r>
              <a:rPr lang="sr-Latn-RS" sz="2000" dirty="0"/>
              <a:t> objekte objektima tokova koji upisuju i čitaju podatke iz fajla. Inicijalizacija objekta toka sa drugim objektom toka se naziva </a:t>
            </a:r>
            <a:r>
              <a:rPr lang="sr-Latn-RS" sz="2000" dirty="0">
                <a:solidFill>
                  <a:srgbClr val="FF0000"/>
                </a:solidFill>
              </a:rPr>
              <a:t>omotavanje</a:t>
            </a:r>
            <a:r>
              <a:rPr lang="sr-Latn-RS" sz="2000" dirty="0"/>
              <a:t> (eng. </a:t>
            </a:r>
            <a:r>
              <a:rPr lang="sr-Latn-RS" sz="2000" i="1" dirty="0"/>
              <a:t>wrapping</a:t>
            </a:r>
            <a:r>
              <a:rPr lang="sr-Latn-RS" sz="2000" dirty="0"/>
              <a:t>). </a:t>
            </a:r>
          </a:p>
          <a:p>
            <a:pPr eaLnBrk="1" hangingPunct="1">
              <a:spcBef>
                <a:spcPts val="0"/>
              </a:spcBef>
              <a:spcAft>
                <a:spcPts val="600"/>
              </a:spcAft>
              <a:buClr>
                <a:schemeClr val="tx1"/>
              </a:buClr>
              <a:buSzPct val="75000"/>
              <a:buFont typeface="Wingdings" pitchFamily="2" charset="2"/>
              <a:buChar char="n"/>
            </a:pPr>
            <a:r>
              <a:rPr lang="sr-Latn-RS" sz="2000" dirty="0" smtClean="0">
                <a:latin typeface="Consolas" panose="020B0609020204030204" pitchFamily="49" charset="0"/>
              </a:rPr>
              <a:t>ObjectOutputStream</a:t>
            </a:r>
            <a:r>
              <a:rPr lang="sr-Latn-RS" sz="2000" dirty="0" smtClean="0"/>
              <a:t> </a:t>
            </a:r>
            <a:r>
              <a:rPr lang="sr-Latn-RS" sz="2000" dirty="0"/>
              <a:t>i </a:t>
            </a:r>
            <a:r>
              <a:rPr lang="sr-Latn-RS" sz="2000" dirty="0">
                <a:latin typeface="Consolas" panose="020B0609020204030204" pitchFamily="49" charset="0"/>
              </a:rPr>
              <a:t>ObjectInputStream</a:t>
            </a:r>
            <a:r>
              <a:rPr lang="sr-Latn-RS" sz="2000" dirty="0"/>
              <a:t> vrše upis i čitanje bajtova, pri čemu </a:t>
            </a:r>
            <a:r>
              <a:rPr lang="sr-Latn-RS" sz="2000" dirty="0">
                <a:solidFill>
                  <a:srgbClr val="3333CC"/>
                </a:solidFill>
              </a:rPr>
              <a:t>one ne znaju gde treba da upisuju ili odakle da čitaju bajtove</a:t>
            </a:r>
            <a:r>
              <a:rPr lang="sr-Latn-RS" sz="2000" dirty="0"/>
              <a:t>. Tu informaciju dobijaju od objekta toka koji se prosleđuje njihovom konstruktoru. </a:t>
            </a:r>
            <a:endParaRPr lang="sr-Latn-RS" sz="2000" dirty="0" smtClean="0"/>
          </a:p>
          <a:p>
            <a:pPr eaLnBrk="1" hangingPunct="1">
              <a:spcBef>
                <a:spcPts val="0"/>
              </a:spcBef>
              <a:spcAft>
                <a:spcPts val="600"/>
              </a:spcAft>
              <a:buClr>
                <a:schemeClr val="tx1"/>
              </a:buClr>
              <a:buSzPct val="75000"/>
              <a:buFont typeface="Wingdings" pitchFamily="2" charset="2"/>
              <a:buChar char="n"/>
            </a:pPr>
            <a:r>
              <a:rPr lang="sr-Latn-RS" sz="2000" dirty="0" smtClean="0"/>
              <a:t>Preciznije</a:t>
            </a:r>
            <a:r>
              <a:rPr lang="sr-Latn-RS" sz="2000" dirty="0"/>
              <a:t>, objekat toka koji prosleđujemo </a:t>
            </a:r>
            <a:r>
              <a:rPr lang="sr-Latn-RS" sz="2000" dirty="0">
                <a:latin typeface="Consolas" panose="020B0609020204030204" pitchFamily="49" charset="0"/>
              </a:rPr>
              <a:t>ObjectOutputStream</a:t>
            </a:r>
            <a:r>
              <a:rPr lang="sr-Latn-RS" sz="2000" dirty="0"/>
              <a:t> konstruktoru preuzima bajt-reprezentaciju objekta koji kreira </a:t>
            </a:r>
            <a:r>
              <a:rPr lang="sr-Latn-RS" sz="2000" dirty="0">
                <a:latin typeface="Consolas" panose="020B0609020204030204" pitchFamily="49" charset="0"/>
              </a:rPr>
              <a:t>ObjectOutputStream</a:t>
            </a:r>
            <a:r>
              <a:rPr lang="sr-Latn-RS" sz="2000" dirty="0"/>
              <a:t> i upisuje te bajtove u tok (fajl, mrežnu konekciju itd.) Sa druge strane, objekat toka koji prosleđujemo </a:t>
            </a:r>
            <a:r>
              <a:rPr lang="sr-Latn-RS" sz="2000" dirty="0">
                <a:latin typeface="Consolas" panose="020B0609020204030204" pitchFamily="49" charset="0"/>
              </a:rPr>
              <a:t>ObjectInputStream</a:t>
            </a:r>
            <a:r>
              <a:rPr lang="sr-Latn-RS" sz="2000" dirty="0"/>
              <a:t> konstruktoru daje bajt-reprezentaciju objekta </a:t>
            </a:r>
            <a:r>
              <a:rPr lang="sr-Latn-RS" sz="2000" dirty="0">
                <a:latin typeface="Consolas" panose="020B0609020204030204" pitchFamily="49" charset="0"/>
              </a:rPr>
              <a:t>ObjectOutputStream</a:t>
            </a:r>
            <a:r>
              <a:rPr lang="sr-Latn-RS" sz="2000" dirty="0"/>
              <a:t>-u koju ovaj konvertuje u odgovarajući objekat</a:t>
            </a:r>
            <a:r>
              <a:rPr lang="sr-Latn-RS" sz="2000" dirty="0" smtClean="0"/>
              <a:t>.</a:t>
            </a:r>
            <a:endParaRPr lang="sr-Latn-RS" sz="2000" dirty="0"/>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21</a:t>
            </a:fld>
            <a:endParaRPr lang="en-GB" smtClean="0">
              <a:latin typeface="Arial Black" pitchFamily="34" charset="0"/>
            </a:endParaRPr>
          </a:p>
        </p:txBody>
      </p:sp>
    </p:spTree>
    <p:extLst>
      <p:ext uri="{BB962C8B-B14F-4D97-AF65-F5344CB8AC3E}">
        <p14:creationId xmlns:p14="http://schemas.microsoft.com/office/powerpoint/2010/main" val="19184583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3" y="528638"/>
            <a:ext cx="4752527" cy="596900"/>
          </a:xfrm>
        </p:spPr>
        <p:txBody>
          <a:bodyPr/>
          <a:lstStyle/>
          <a:p>
            <a:pPr eaLnBrk="1" hangingPunct="1"/>
            <a:r>
              <a:rPr lang="en-US" sz="3600" dirty="0" err="1" smtClean="0"/>
              <a:t>Interfejs</a:t>
            </a:r>
            <a:r>
              <a:rPr lang="en-US" sz="3600" dirty="0" smtClean="0"/>
              <a:t> Serializable</a:t>
            </a:r>
          </a:p>
        </p:txBody>
      </p:sp>
      <p:sp>
        <p:nvSpPr>
          <p:cNvPr id="16387" name="Rectangle 3" descr="Rectangle: Click to edit Master text styles&#10;Second level&#10;Third level&#10;Fourth level&#10;Fifth level"/>
          <p:cNvSpPr txBox="1">
            <a:spLocks noChangeArrowheads="1"/>
          </p:cNvSpPr>
          <p:nvPr/>
        </p:nvSpPr>
        <p:spPr bwMode="auto">
          <a:xfrm>
            <a:off x="107950" y="1414289"/>
            <a:ext cx="8928546" cy="43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2000" dirty="0"/>
              <a:t>Za ilustraciju </a:t>
            </a:r>
            <a:r>
              <a:rPr lang="sr-Latn-RS" sz="2000" dirty="0" smtClean="0"/>
              <a:t>serijalizacije, koristićemo ranije kreiranu </a:t>
            </a:r>
            <a:r>
              <a:rPr lang="sr-Latn-RS" sz="2000" dirty="0"/>
              <a:t>klasu </a:t>
            </a:r>
            <a:r>
              <a:rPr lang="sr-Latn-RS" sz="2000" dirty="0" smtClean="0">
                <a:latin typeface="Consolas" panose="020B0609020204030204" pitchFamily="49" charset="0"/>
              </a:rPr>
              <a:t>Radnik</a:t>
            </a:r>
            <a:r>
              <a:rPr lang="sr-Latn-RS" sz="2000" dirty="0" smtClean="0"/>
              <a:t>. </a:t>
            </a:r>
            <a:r>
              <a:rPr lang="sr-Latn-RS" sz="2000" dirty="0">
                <a:solidFill>
                  <a:srgbClr val="3333CC"/>
                </a:solidFill>
              </a:rPr>
              <a:t>Da bi se instance ove klase mogle serijalizovati, potrebno je da klasa implementira interfejs </a:t>
            </a:r>
            <a:r>
              <a:rPr lang="sr-Latn-RS" sz="2000" dirty="0">
                <a:solidFill>
                  <a:srgbClr val="FF0000"/>
                </a:solidFill>
                <a:latin typeface="Consolas" panose="020B0609020204030204" pitchFamily="49" charset="0"/>
              </a:rPr>
              <a:t>Serializable</a:t>
            </a:r>
            <a:r>
              <a:rPr lang="sr-Latn-RS" sz="2000" dirty="0"/>
              <a:t>. </a:t>
            </a:r>
            <a:endParaRPr lang="sr-Latn-RS" sz="2000" dirty="0" smtClean="0"/>
          </a:p>
          <a:p>
            <a:pPr eaLnBrk="1" hangingPunct="1">
              <a:spcBef>
                <a:spcPts val="0"/>
              </a:spcBef>
              <a:spcAft>
                <a:spcPts val="600"/>
              </a:spcAft>
              <a:buClr>
                <a:schemeClr val="tx1"/>
              </a:buClr>
              <a:buSzPct val="75000"/>
              <a:buFont typeface="Wingdings" pitchFamily="2" charset="2"/>
              <a:buChar char="n"/>
            </a:pPr>
            <a:r>
              <a:rPr lang="sr-Latn-RS" sz="2000" dirty="0" smtClean="0"/>
              <a:t>U </a:t>
            </a:r>
            <a:r>
              <a:rPr lang="sr-Latn-RS" sz="2000" dirty="0"/>
              <a:t>pitanju je </a:t>
            </a:r>
            <a:r>
              <a:rPr lang="sr-Latn-RS" sz="2000" dirty="0">
                <a:solidFill>
                  <a:srgbClr val="3333CC"/>
                </a:solidFill>
              </a:rPr>
              <a:t>tagging </a:t>
            </a:r>
            <a:r>
              <a:rPr lang="sr-Latn-RS" sz="2000" dirty="0" smtClean="0">
                <a:solidFill>
                  <a:srgbClr val="3333CC"/>
                </a:solidFill>
              </a:rPr>
              <a:t>interfejs</a:t>
            </a:r>
            <a:r>
              <a:rPr lang="sr-Latn-RS" sz="2000" dirty="0"/>
              <a:t> </a:t>
            </a:r>
            <a:r>
              <a:rPr lang="sr-Latn-RS" sz="2000" dirty="0" smtClean="0"/>
              <a:t>ili prazni interfejs, </a:t>
            </a:r>
            <a:r>
              <a:rPr lang="sr-Latn-RS" sz="2000" dirty="0"/>
              <a:t>koji ne sadrži nijednu </a:t>
            </a:r>
            <a:r>
              <a:rPr lang="sr-Latn-RS" sz="2000" dirty="0" smtClean="0"/>
              <a:t>metodu ni </a:t>
            </a:r>
            <a:r>
              <a:rPr lang="sr-Latn-RS" sz="2000" dirty="0"/>
              <a:t>konstantu. Ovi interfejsi se koriste da klasi dodaju vezu tipa jeste. </a:t>
            </a:r>
            <a:endParaRPr lang="sr-Latn-RS" sz="2000" dirty="0" smtClean="0"/>
          </a:p>
          <a:p>
            <a:pPr eaLnBrk="1" hangingPunct="1">
              <a:spcBef>
                <a:spcPts val="0"/>
              </a:spcBef>
              <a:spcAft>
                <a:spcPts val="600"/>
              </a:spcAft>
              <a:buClr>
                <a:schemeClr val="tx1"/>
              </a:buClr>
              <a:buSzPct val="75000"/>
              <a:buFont typeface="Wingdings" pitchFamily="2" charset="2"/>
              <a:buChar char="n"/>
            </a:pPr>
            <a:r>
              <a:rPr lang="sr-Latn-RS" sz="2000" dirty="0" smtClean="0">
                <a:latin typeface="Consolas" panose="020B0609020204030204" pitchFamily="49" charset="0"/>
              </a:rPr>
              <a:t>ObjectOutputStream</a:t>
            </a:r>
            <a:r>
              <a:rPr lang="sr-Latn-RS" sz="2000" dirty="0" smtClean="0"/>
              <a:t> </a:t>
            </a:r>
            <a:r>
              <a:rPr lang="sr-Latn-RS" sz="2000" dirty="0"/>
              <a:t>neće upisati objekat u tok ukoliko objekat nije </a:t>
            </a:r>
            <a:r>
              <a:rPr lang="sr-Latn-RS" sz="2000" dirty="0">
                <a:latin typeface="Consolas" panose="020B0609020204030204" pitchFamily="49" charset="0"/>
              </a:rPr>
              <a:t>Serializable</a:t>
            </a:r>
            <a:r>
              <a:rPr lang="sr-Latn-RS" sz="2000" dirty="0"/>
              <a:t>.</a:t>
            </a:r>
          </a:p>
          <a:p>
            <a:pPr eaLnBrk="1" hangingPunct="1">
              <a:spcBef>
                <a:spcPts val="0"/>
              </a:spcBef>
              <a:spcAft>
                <a:spcPts val="600"/>
              </a:spcAft>
              <a:buClr>
                <a:schemeClr val="tx1"/>
              </a:buClr>
              <a:buSzPct val="75000"/>
              <a:buFont typeface="Wingdings" pitchFamily="2" charset="2"/>
              <a:buChar char="n"/>
            </a:pPr>
            <a:r>
              <a:rPr lang="sr-Latn-RS" sz="2000" dirty="0"/>
              <a:t>U </a:t>
            </a:r>
            <a:r>
              <a:rPr lang="sr-Latn-RS" sz="2000" dirty="0">
                <a:latin typeface="Consolas" panose="020B0609020204030204" pitchFamily="49" charset="0"/>
              </a:rPr>
              <a:t>Serializable</a:t>
            </a:r>
            <a:r>
              <a:rPr lang="sr-Latn-RS" sz="2000" dirty="0"/>
              <a:t> klasi, svaki objekat podatak </a:t>
            </a:r>
            <a:r>
              <a:rPr lang="sr-Latn-RS" sz="2000" dirty="0" smtClean="0"/>
              <a:t>mora </a:t>
            </a:r>
            <a:r>
              <a:rPr lang="sr-Latn-RS" sz="2000" dirty="0"/>
              <a:t>biti </a:t>
            </a:r>
            <a:r>
              <a:rPr lang="sr-Latn-RS" sz="2000" dirty="0">
                <a:latin typeface="Consolas" panose="020B0609020204030204" pitchFamily="49" charset="0"/>
              </a:rPr>
              <a:t>Serializable</a:t>
            </a:r>
            <a:r>
              <a:rPr lang="sr-Latn-RS" sz="2000" dirty="0"/>
              <a:t>. Ukoliko neki od objekata podataka nije </a:t>
            </a:r>
            <a:r>
              <a:rPr lang="sr-Latn-RS" sz="2000" dirty="0">
                <a:latin typeface="Consolas" panose="020B0609020204030204" pitchFamily="49" charset="0"/>
              </a:rPr>
              <a:t>Serializable</a:t>
            </a:r>
            <a:r>
              <a:rPr lang="sr-Latn-RS" sz="2000" dirty="0"/>
              <a:t>, to se mora naglasiti ključnom rečju </a:t>
            </a:r>
            <a:r>
              <a:rPr lang="sr-Latn-RS" sz="2000" dirty="0">
                <a:solidFill>
                  <a:srgbClr val="FF0000"/>
                </a:solidFill>
                <a:latin typeface="Consolas" panose="020B0609020204030204" pitchFamily="49" charset="0"/>
              </a:rPr>
              <a:t>transient</a:t>
            </a:r>
            <a:r>
              <a:rPr lang="sr-Latn-RS" sz="2000" dirty="0"/>
              <a:t> kako bi se ti podaci ignorisali tokom serijalizacije. </a:t>
            </a:r>
            <a:endParaRPr lang="sr-Latn-RS" sz="2000" dirty="0" smtClean="0"/>
          </a:p>
          <a:p>
            <a:pPr eaLnBrk="1" hangingPunct="1">
              <a:spcBef>
                <a:spcPts val="0"/>
              </a:spcBef>
              <a:spcAft>
                <a:spcPts val="600"/>
              </a:spcAft>
              <a:buClr>
                <a:schemeClr val="tx1"/>
              </a:buClr>
              <a:buSzPct val="75000"/>
              <a:buFont typeface="Wingdings" pitchFamily="2" charset="2"/>
              <a:buChar char="n"/>
            </a:pPr>
            <a:r>
              <a:rPr lang="sr-Latn-RS" sz="2000" dirty="0" smtClean="0"/>
              <a:t>Podrazumevano </a:t>
            </a:r>
            <a:r>
              <a:rPr lang="sr-Latn-RS" sz="2000" dirty="0"/>
              <a:t>su svi primitivni podaci </a:t>
            </a:r>
            <a:r>
              <a:rPr lang="sr-Latn-RS" sz="2000" dirty="0">
                <a:latin typeface="Consolas" panose="020B0609020204030204" pitchFamily="49" charset="0"/>
              </a:rPr>
              <a:t>Serializable</a:t>
            </a:r>
            <a:r>
              <a:rPr lang="sr-Latn-RS" sz="2000" dirty="0"/>
              <a:t>. Za referencijske tipove je potrebno proveriti u dokumentaciji da li su </a:t>
            </a:r>
            <a:r>
              <a:rPr lang="sr-Latn-RS" sz="2000" dirty="0">
                <a:latin typeface="Consolas" panose="020B0609020204030204" pitchFamily="49" charset="0"/>
              </a:rPr>
              <a:t>Serializable</a:t>
            </a:r>
            <a:r>
              <a:rPr lang="sr-Latn-RS" sz="2000" dirty="0"/>
              <a:t> (ukoliko nisu, treba proveriti da li su im superklase </a:t>
            </a:r>
            <a:r>
              <a:rPr lang="sr-Latn-RS" sz="2000" dirty="0">
                <a:latin typeface="Consolas" panose="020B0609020204030204" pitchFamily="49" charset="0"/>
              </a:rPr>
              <a:t>Serializable</a:t>
            </a:r>
            <a:r>
              <a:rPr lang="sr-Latn-RS" sz="2000" dirty="0" smtClean="0"/>
              <a:t>).</a:t>
            </a:r>
            <a:endParaRPr lang="sr-Latn-RS" sz="2000" dirty="0"/>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22</a:t>
            </a:fld>
            <a:endParaRPr lang="en-GB" smtClean="0">
              <a:latin typeface="Arial Black" pitchFamily="34" charset="0"/>
            </a:endParaRPr>
          </a:p>
        </p:txBody>
      </p:sp>
    </p:spTree>
    <p:extLst>
      <p:ext uri="{BB962C8B-B14F-4D97-AF65-F5344CB8AC3E}">
        <p14:creationId xmlns:p14="http://schemas.microsoft.com/office/powerpoint/2010/main" val="1763351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3" y="528638"/>
            <a:ext cx="6373687" cy="596900"/>
          </a:xfrm>
        </p:spPr>
        <p:txBody>
          <a:bodyPr/>
          <a:lstStyle/>
          <a:p>
            <a:pPr eaLnBrk="1" hangingPunct="1"/>
            <a:r>
              <a:rPr lang="sr-Latn-ME" sz="3600" dirty="0" smtClean="0"/>
              <a:t>Podatak</a:t>
            </a:r>
            <a:r>
              <a:rPr lang="en-US" sz="3600" dirty="0"/>
              <a:t> </a:t>
            </a:r>
            <a:r>
              <a:rPr lang="en-US" sz="3600" dirty="0" err="1"/>
              <a:t>serialVersionUID</a:t>
            </a:r>
            <a:endParaRPr lang="en-US" sz="3600" dirty="0" smtClean="0"/>
          </a:p>
        </p:txBody>
      </p:sp>
      <p:sp>
        <p:nvSpPr>
          <p:cNvPr id="16387" name="Rectangle 3" descr="Rectangle: Click to edit Master text styles&#10;Second level&#10;Third level&#10;Fourth level&#10;Fifth level"/>
          <p:cNvSpPr txBox="1">
            <a:spLocks noChangeArrowheads="1"/>
          </p:cNvSpPr>
          <p:nvPr/>
        </p:nvSpPr>
        <p:spPr bwMode="auto">
          <a:xfrm>
            <a:off x="107504" y="1215478"/>
            <a:ext cx="8928546" cy="5399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900"/>
              </a:spcAft>
              <a:buClr>
                <a:schemeClr val="tx1"/>
              </a:buClr>
              <a:buSzPct val="75000"/>
              <a:buFont typeface="Wingdings" pitchFamily="2" charset="2"/>
              <a:buChar char="n"/>
            </a:pPr>
            <a:r>
              <a:rPr lang="sr-Latn-RS" dirty="0" smtClean="0"/>
              <a:t>Prilikom </a:t>
            </a:r>
            <a:r>
              <a:rPr lang="sr-Latn-RS" dirty="0"/>
              <a:t>serijalizacije, Javino izvršno okruženje dodeljuje svakoj </a:t>
            </a:r>
            <a:r>
              <a:rPr lang="sr-Latn-RS" dirty="0">
                <a:latin typeface="Consolas" panose="020B0609020204030204" pitchFamily="49" charset="0"/>
              </a:rPr>
              <a:t>Serializable</a:t>
            </a:r>
            <a:r>
              <a:rPr lang="sr-Latn-RS" dirty="0"/>
              <a:t> klasi </a:t>
            </a:r>
            <a:r>
              <a:rPr lang="sr-Latn-RS" dirty="0">
                <a:solidFill>
                  <a:srgbClr val="3333CC"/>
                </a:solidFill>
              </a:rPr>
              <a:t>broj verzije</a:t>
            </a:r>
            <a:r>
              <a:rPr lang="sr-Latn-RS" dirty="0"/>
              <a:t>, </a:t>
            </a:r>
            <a:r>
              <a:rPr lang="sr-Latn-RS" dirty="0">
                <a:latin typeface="Consolas" panose="020B0609020204030204" pitchFamily="49" charset="0"/>
              </a:rPr>
              <a:t>static final long </a:t>
            </a:r>
            <a:r>
              <a:rPr lang="sr-Latn-RS" dirty="0"/>
              <a:t>podatak </a:t>
            </a:r>
            <a:r>
              <a:rPr lang="sr-Latn-RS" dirty="0" smtClean="0">
                <a:solidFill>
                  <a:srgbClr val="FF0000"/>
                </a:solidFill>
                <a:latin typeface="Consolas" panose="020B0609020204030204" pitchFamily="49" charset="0"/>
              </a:rPr>
              <a:t>serialVersionUID</a:t>
            </a:r>
            <a:r>
              <a:rPr lang="sr-Latn-RS" dirty="0"/>
              <a:t>, koji se koristi za proveru da li se serijalizacija i deserijalizacija sprovode sa istom verzijom </a:t>
            </a:r>
            <a:r>
              <a:rPr lang="sr-Latn-RS" dirty="0" smtClean="0"/>
              <a:t>klase</a:t>
            </a:r>
            <a:r>
              <a:rPr lang="sr-Latn-RS" dirty="0"/>
              <a:t>. </a:t>
            </a:r>
            <a:endParaRPr lang="sr-Latn-RS" dirty="0" smtClean="0"/>
          </a:p>
          <a:p>
            <a:pPr eaLnBrk="1" hangingPunct="1">
              <a:spcBef>
                <a:spcPts val="0"/>
              </a:spcBef>
              <a:spcAft>
                <a:spcPts val="600"/>
              </a:spcAft>
              <a:buClr>
                <a:schemeClr val="tx1"/>
              </a:buClr>
              <a:buSzPct val="75000"/>
              <a:buFont typeface="Wingdings" pitchFamily="2" charset="2"/>
              <a:buChar char="n"/>
            </a:pPr>
            <a:r>
              <a:rPr lang="sr-Latn-RS" dirty="0" smtClean="0"/>
              <a:t>Vrednost </a:t>
            </a:r>
            <a:r>
              <a:rPr lang="sr-Latn-RS" dirty="0">
                <a:latin typeface="Consolas" panose="020B0609020204030204" pitchFamily="49" charset="0"/>
              </a:rPr>
              <a:t>serialVersionUID</a:t>
            </a:r>
            <a:r>
              <a:rPr lang="sr-Latn-RS" dirty="0"/>
              <a:t> je smeštena zajedno sa ostalim podacima objekta tokom </a:t>
            </a:r>
            <a:r>
              <a:rPr lang="sr-Latn-RS" dirty="0" smtClean="0"/>
              <a:t>serijalizacije. Ukoliko </a:t>
            </a:r>
            <a:r>
              <a:rPr lang="sr-Latn-RS" dirty="0"/>
              <a:t>primalac </a:t>
            </a:r>
            <a:r>
              <a:rPr lang="sr-Latn-RS" dirty="0" smtClean="0"/>
              <a:t>i </a:t>
            </a:r>
            <a:r>
              <a:rPr lang="sr-Latn-RS" dirty="0"/>
              <a:t>pošiljalac </a:t>
            </a:r>
            <a:r>
              <a:rPr lang="sr-Latn-RS" dirty="0" smtClean="0"/>
              <a:t>serijalizovanog </a:t>
            </a:r>
            <a:r>
              <a:rPr lang="sr-Latn-RS" dirty="0"/>
              <a:t>objekta </a:t>
            </a:r>
            <a:r>
              <a:rPr lang="sr-Latn-RS" dirty="0" smtClean="0"/>
              <a:t>koriste verzije </a:t>
            </a:r>
            <a:r>
              <a:rPr lang="sr-Latn-RS" dirty="0">
                <a:latin typeface="Consolas" panose="020B0609020204030204" pitchFamily="49" charset="0"/>
              </a:rPr>
              <a:t>Serializable</a:t>
            </a:r>
            <a:r>
              <a:rPr lang="sr-Latn-RS" dirty="0"/>
              <a:t> klase </a:t>
            </a:r>
            <a:r>
              <a:rPr lang="sr-Latn-RS" dirty="0" smtClean="0"/>
              <a:t>sa različitim </a:t>
            </a:r>
            <a:r>
              <a:rPr lang="sr-Latn-RS" dirty="0" smtClean="0">
                <a:latin typeface="Consolas" panose="020B0609020204030204" pitchFamily="49" charset="0"/>
              </a:rPr>
              <a:t>serialVersionUID</a:t>
            </a:r>
            <a:r>
              <a:rPr lang="sr-Latn-RS" dirty="0" smtClean="0"/>
              <a:t>, dolazi </a:t>
            </a:r>
            <a:r>
              <a:rPr lang="sr-Latn-RS" dirty="0"/>
              <a:t>do izuzetka </a:t>
            </a:r>
            <a:r>
              <a:rPr lang="sr-Latn-RS" dirty="0" smtClean="0">
                <a:latin typeface="Consolas" panose="020B0609020204030204" pitchFamily="49" charset="0"/>
              </a:rPr>
              <a:t>InvalidClassException</a:t>
            </a:r>
            <a:r>
              <a:rPr lang="sr-Latn-RS" dirty="0"/>
              <a:t>. U klasi se ovaj podatak može deklarisati eksplicitno, npr</a:t>
            </a:r>
            <a:r>
              <a:rPr lang="sr-Latn-RS" dirty="0" smtClean="0"/>
              <a:t>:</a:t>
            </a:r>
          </a:p>
          <a:p>
            <a:pPr marL="0" indent="0" algn="ctr" eaLnBrk="1" hangingPunct="1">
              <a:spcBef>
                <a:spcPts val="0"/>
              </a:spcBef>
              <a:spcAft>
                <a:spcPts val="900"/>
              </a:spcAft>
              <a:buClr>
                <a:schemeClr val="tx1"/>
              </a:buClr>
              <a:buSzPct val="75000"/>
            </a:pPr>
            <a:r>
              <a:rPr lang="sr-Latn-ME" dirty="0">
                <a:latin typeface="Consolas" panose="020B0609020204030204" pitchFamily="49" charset="0"/>
              </a:rPr>
              <a:t>private static final long serialVersionUID = 15L</a:t>
            </a:r>
            <a:r>
              <a:rPr lang="sr-Latn-ME" dirty="0" smtClean="0">
                <a:latin typeface="Consolas" panose="020B0609020204030204" pitchFamily="49" charset="0"/>
              </a:rPr>
              <a:t>;</a:t>
            </a:r>
            <a:endParaRPr lang="sr-Latn-RS" dirty="0"/>
          </a:p>
          <a:p>
            <a:pPr eaLnBrk="1" hangingPunct="1">
              <a:spcBef>
                <a:spcPts val="0"/>
              </a:spcBef>
              <a:spcAft>
                <a:spcPts val="900"/>
              </a:spcAft>
              <a:buClr>
                <a:schemeClr val="tx1"/>
              </a:buClr>
              <a:buSzPct val="75000"/>
              <a:buFont typeface="Wingdings" pitchFamily="2" charset="2"/>
              <a:buChar char="n"/>
            </a:pPr>
            <a:r>
              <a:rPr lang="sr-Latn-ME" dirty="0" smtClean="0"/>
              <a:t>Kod eksplicitne deklaracije, obično je </a:t>
            </a:r>
            <a:r>
              <a:rPr lang="sr-Latn-ME" dirty="0"/>
              <a:t>vrednost prve verzije naše </a:t>
            </a:r>
            <a:r>
              <a:rPr lang="sr-Latn-ME" dirty="0" smtClean="0">
                <a:latin typeface="Consolas" panose="020B0609020204030204" pitchFamily="49" charset="0"/>
              </a:rPr>
              <a:t>Serializable</a:t>
            </a:r>
            <a:r>
              <a:rPr lang="sr-Latn-ME" dirty="0" smtClean="0"/>
              <a:t> klase </a:t>
            </a:r>
            <a:r>
              <a:rPr lang="sr-Latn-ME" dirty="0" smtClean="0">
                <a:latin typeface="Consolas" panose="020B0609020204030204" pitchFamily="49" charset="0"/>
              </a:rPr>
              <a:t>1L</a:t>
            </a:r>
            <a:r>
              <a:rPr lang="sr-Latn-ME" dirty="0"/>
              <a:t>, i </a:t>
            </a:r>
            <a:r>
              <a:rPr lang="sr-Latn-ME" dirty="0" smtClean="0"/>
              <a:t>tu </a:t>
            </a:r>
            <a:r>
              <a:rPr lang="sr-Latn-ME" dirty="0"/>
              <a:t>vrednost povećavamo za 1 pri svakoj strukturnoj promeni klase.</a:t>
            </a:r>
            <a:endParaRPr lang="en-US" dirty="0"/>
          </a:p>
          <a:p>
            <a:pPr eaLnBrk="1" hangingPunct="1">
              <a:spcBef>
                <a:spcPts val="0"/>
              </a:spcBef>
              <a:spcAft>
                <a:spcPts val="600"/>
              </a:spcAft>
              <a:buClr>
                <a:schemeClr val="tx1"/>
              </a:buClr>
              <a:buSzPct val="75000"/>
              <a:buFont typeface="Wingdings" pitchFamily="2" charset="2"/>
              <a:buChar char="n"/>
            </a:pPr>
            <a:r>
              <a:rPr lang="sr-Latn-ME" dirty="0"/>
              <a:t>Ukoliko ne izvršimo eksplicitnu deklaraciju </a:t>
            </a:r>
            <a:r>
              <a:rPr lang="sr-Latn-ME" dirty="0">
                <a:latin typeface="Consolas" panose="020B0609020204030204" pitchFamily="49" charset="0"/>
              </a:rPr>
              <a:t>serialVersionUID</a:t>
            </a:r>
            <a:r>
              <a:rPr lang="sr-Latn-ME" dirty="0"/>
              <a:t> podatka, izvršno okruženje će izračunati njegovu podrazumevanu vrednost na osnovu raznih aspekata klase, kako je objašnjeno u specifikaciji serijalizacije Java objekata. Ipak, preporučuje se eksplicitna deklaracija jer je </a:t>
            </a:r>
            <a:r>
              <a:rPr lang="sr-Latn-ME" dirty="0" smtClean="0">
                <a:solidFill>
                  <a:srgbClr val="3333CC"/>
                </a:solidFill>
              </a:rPr>
              <a:t>podrazumevana vrednost ovog podatka </a:t>
            </a:r>
            <a:r>
              <a:rPr lang="sr-Latn-ME" dirty="0">
                <a:solidFill>
                  <a:srgbClr val="3333CC"/>
                </a:solidFill>
              </a:rPr>
              <a:t>vrlo </a:t>
            </a:r>
            <a:r>
              <a:rPr lang="sr-Latn-ME" dirty="0" smtClean="0">
                <a:solidFill>
                  <a:srgbClr val="3333CC"/>
                </a:solidFill>
              </a:rPr>
              <a:t>osetljiva </a:t>
            </a:r>
            <a:r>
              <a:rPr lang="sr-Latn-ME" dirty="0">
                <a:solidFill>
                  <a:srgbClr val="3333CC"/>
                </a:solidFill>
              </a:rPr>
              <a:t>na detalje klase koji mogu varirati zavisno od implementacije kompajlera</a:t>
            </a:r>
            <a:r>
              <a:rPr lang="sr-Latn-ME" dirty="0"/>
              <a:t>, što može rezultovati </a:t>
            </a:r>
            <a:r>
              <a:rPr lang="sr-Latn-ME" dirty="0">
                <a:latin typeface="Consolas" panose="020B0609020204030204" pitchFamily="49" charset="0"/>
              </a:rPr>
              <a:t>InvalidClassExceptions</a:t>
            </a:r>
            <a:r>
              <a:rPr lang="sr-Latn-ME" dirty="0"/>
              <a:t> izuzetkom tokom deserijalizacije. </a:t>
            </a:r>
            <a:r>
              <a:rPr lang="sr-Latn-ME" dirty="0" smtClean="0"/>
              <a:t>Takođe</a:t>
            </a:r>
            <a:r>
              <a:rPr lang="sr-Latn-ME" dirty="0"/>
              <a:t>, preporučuje se korišćenje </a:t>
            </a:r>
            <a:r>
              <a:rPr lang="sr-Latn-ME" dirty="0">
                <a:latin typeface="Consolas" panose="020B0609020204030204" pitchFamily="49" charset="0"/>
              </a:rPr>
              <a:t>private</a:t>
            </a:r>
            <a:r>
              <a:rPr lang="sr-Latn-ME" dirty="0"/>
              <a:t> modifikatora pristupa za podatak </a:t>
            </a:r>
            <a:r>
              <a:rPr lang="sr-Latn-ME" dirty="0">
                <a:latin typeface="Consolas" panose="020B0609020204030204" pitchFamily="49" charset="0"/>
              </a:rPr>
              <a:t>serialVersionUID</a:t>
            </a:r>
            <a:r>
              <a:rPr lang="en-GB" dirty="0"/>
              <a:t>, </a:t>
            </a:r>
            <a:r>
              <a:rPr lang="en-GB" dirty="0" err="1"/>
              <a:t>čime</a:t>
            </a:r>
            <a:r>
              <a:rPr lang="en-GB" dirty="0"/>
              <a:t> se on ne bi </a:t>
            </a:r>
            <a:r>
              <a:rPr lang="en-GB" dirty="0" err="1"/>
              <a:t>nasleđivao</a:t>
            </a:r>
            <a:r>
              <a:rPr lang="en-GB" dirty="0" smtClean="0"/>
              <a:t>.</a:t>
            </a:r>
            <a:endParaRPr lang="sr-Latn-RS" dirty="0"/>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23</a:t>
            </a:fld>
            <a:endParaRPr lang="en-GB" dirty="0" smtClean="0">
              <a:latin typeface="Arial Black" pitchFamily="34" charset="0"/>
            </a:endParaRPr>
          </a:p>
        </p:txBody>
      </p:sp>
    </p:spTree>
    <p:extLst>
      <p:ext uri="{BB962C8B-B14F-4D97-AF65-F5344CB8AC3E}">
        <p14:creationId xmlns:p14="http://schemas.microsoft.com/office/powerpoint/2010/main" val="2446463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3" y="528638"/>
            <a:ext cx="6373687" cy="596900"/>
          </a:xfrm>
        </p:spPr>
        <p:txBody>
          <a:bodyPr/>
          <a:lstStyle/>
          <a:p>
            <a:pPr eaLnBrk="1" hangingPunct="1"/>
            <a:r>
              <a:rPr lang="sr-Latn-ME" sz="3600" dirty="0" smtClean="0"/>
              <a:t>Serializable klasa Radnik</a:t>
            </a:r>
            <a:endParaRPr lang="en-US" sz="3600" dirty="0" smtClean="0"/>
          </a:p>
        </p:txBody>
      </p:sp>
      <p:sp>
        <p:nvSpPr>
          <p:cNvPr id="16387" name="Rectangle 3" descr="Rectangle: Click to edit Master text styles&#10;Second level&#10;Third level&#10;Fourth level&#10;Fifth level"/>
          <p:cNvSpPr txBox="1">
            <a:spLocks noChangeArrowheads="1"/>
          </p:cNvSpPr>
          <p:nvPr/>
        </p:nvSpPr>
        <p:spPr bwMode="auto">
          <a:xfrm>
            <a:off x="241176" y="1215478"/>
            <a:ext cx="8579296" cy="106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900"/>
              </a:spcAft>
              <a:buClr>
                <a:schemeClr val="tx1"/>
              </a:buClr>
              <a:buSzPct val="75000"/>
              <a:buFont typeface="Wingdings" pitchFamily="2" charset="2"/>
              <a:buChar char="n"/>
            </a:pPr>
            <a:r>
              <a:rPr lang="sr-Latn-RS" sz="2000" dirty="0"/>
              <a:t>Izmenjena klasa </a:t>
            </a:r>
            <a:r>
              <a:rPr lang="sr-Latn-RS" sz="2000" dirty="0">
                <a:latin typeface="Consolas" panose="020B0609020204030204" pitchFamily="49" charset="0"/>
              </a:rPr>
              <a:t>Radnik</a:t>
            </a:r>
            <a:r>
              <a:rPr lang="sr-Latn-RS" sz="2000" dirty="0"/>
              <a:t>, u skladu sa potrebom serijalizacije, je data u nastavku (izmene u odnosu na originalnu klasu su označene </a:t>
            </a:r>
            <a:r>
              <a:rPr lang="en-US" sz="2000" dirty="0" err="1" smtClean="0"/>
              <a:t>crvenom</a:t>
            </a:r>
            <a:r>
              <a:rPr lang="sr-Latn-RS" sz="2000" dirty="0" smtClean="0"/>
              <a:t> </a:t>
            </a:r>
            <a:r>
              <a:rPr lang="sr-Latn-RS" sz="2000" dirty="0"/>
              <a:t>bojom </a:t>
            </a:r>
            <a:r>
              <a:rPr lang="en-US" sz="2000" dirty="0" err="1" smtClean="0"/>
              <a:t>teksta</a:t>
            </a:r>
            <a:r>
              <a:rPr lang="sr-Latn-RS" sz="2000" dirty="0" smtClean="0"/>
              <a:t>). </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24</a:t>
            </a:fld>
            <a:endParaRPr lang="en-GB" dirty="0" smtClean="0">
              <a:latin typeface="Arial Black" pitchFamily="34" charset="0"/>
            </a:endParaRPr>
          </a:p>
        </p:txBody>
      </p:sp>
      <p:sp>
        <p:nvSpPr>
          <p:cNvPr id="5" name="Rectangle 1"/>
          <p:cNvSpPr>
            <a:spLocks noChangeArrowheads="1"/>
          </p:cNvSpPr>
          <p:nvPr/>
        </p:nvSpPr>
        <p:spPr bwMode="auto">
          <a:xfrm>
            <a:off x="689369" y="2564904"/>
            <a:ext cx="7741083" cy="2862322"/>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sr-Latn-ME" sz="1200" b="1" dirty="0">
                <a:solidFill>
                  <a:srgbClr val="7F0055"/>
                </a:solidFill>
                <a:latin typeface="Consolas" pitchFamily="49" charset="0"/>
                <a:cs typeface="Times New Roman" pitchFamily="18" charset="0"/>
              </a:rPr>
              <a:t>import</a:t>
            </a:r>
            <a:r>
              <a:rPr lang="sr-Latn-ME" sz="1200" dirty="0">
                <a:solidFill>
                  <a:srgbClr val="000000"/>
                </a:solidFill>
                <a:latin typeface="Consolas" pitchFamily="49" charset="0"/>
                <a:cs typeface="Times New Roman" pitchFamily="18" charset="0"/>
              </a:rPr>
              <a:t> java.time.LocalDate;</a:t>
            </a:r>
          </a:p>
          <a:p>
            <a:pPr>
              <a:tabLst>
                <a:tab pos="215900" algn="l"/>
                <a:tab pos="431800" algn="l"/>
                <a:tab pos="647700" algn="l"/>
                <a:tab pos="863600" algn="l"/>
              </a:tabLst>
            </a:pPr>
            <a:r>
              <a:rPr lang="sr-Latn-ME" sz="1200" b="1" dirty="0">
                <a:solidFill>
                  <a:srgbClr val="7F0055"/>
                </a:solidFill>
                <a:latin typeface="Consolas" pitchFamily="49" charset="0"/>
                <a:cs typeface="Times New Roman" pitchFamily="18" charset="0"/>
              </a:rPr>
              <a:t>import</a:t>
            </a:r>
            <a:r>
              <a:rPr lang="sr-Latn-ME" sz="1200" dirty="0">
                <a:solidFill>
                  <a:srgbClr val="000000"/>
                </a:solidFill>
                <a:latin typeface="Consolas" pitchFamily="49" charset="0"/>
                <a:cs typeface="Times New Roman" pitchFamily="18" charset="0"/>
              </a:rPr>
              <a:t> java.time.format.DateTimeFormatter;</a:t>
            </a:r>
          </a:p>
          <a:p>
            <a:pPr>
              <a:tabLst>
                <a:tab pos="215900" algn="l"/>
                <a:tab pos="431800" algn="l"/>
                <a:tab pos="647700" algn="l"/>
                <a:tab pos="863600" algn="l"/>
              </a:tabLst>
            </a:pPr>
            <a:r>
              <a:rPr lang="sr-Latn-ME" sz="1200" b="1" dirty="0">
                <a:solidFill>
                  <a:srgbClr val="FF0000"/>
                </a:solidFill>
                <a:latin typeface="Consolas" pitchFamily="49" charset="0"/>
                <a:cs typeface="Times New Roman" pitchFamily="18" charset="0"/>
              </a:rPr>
              <a:t>import</a:t>
            </a:r>
            <a:r>
              <a:rPr lang="sr-Latn-ME" sz="1200" dirty="0">
                <a:solidFill>
                  <a:srgbClr val="FF0000"/>
                </a:solidFill>
                <a:latin typeface="Consolas" pitchFamily="49" charset="0"/>
                <a:cs typeface="Times New Roman" pitchFamily="18" charset="0"/>
              </a:rPr>
              <a:t> java.io.Serializable</a:t>
            </a:r>
            <a:r>
              <a:rPr lang="sr-Latn-ME" sz="1200" dirty="0" smtClean="0">
                <a:solidFill>
                  <a:srgbClr val="FF0000"/>
                </a:solidFill>
                <a:latin typeface="Consolas" pitchFamily="49" charset="0"/>
                <a:cs typeface="Times New Roman" pitchFamily="18" charset="0"/>
              </a:rPr>
              <a:t>;</a:t>
            </a:r>
            <a:endParaRPr lang="en-US" sz="1200" dirty="0" smtClean="0">
              <a:solidFill>
                <a:srgbClr val="FF0000"/>
              </a:solidFill>
              <a:latin typeface="Consolas" pitchFamily="49" charset="0"/>
              <a:cs typeface="Times New Roman" pitchFamily="18" charset="0"/>
            </a:endParaRPr>
          </a:p>
          <a:p>
            <a:pPr>
              <a:tabLst>
                <a:tab pos="215900" algn="l"/>
                <a:tab pos="431800" algn="l"/>
                <a:tab pos="647700" algn="l"/>
                <a:tab pos="863600" algn="l"/>
              </a:tabLst>
            </a:pP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b="1" dirty="0">
                <a:solidFill>
                  <a:srgbClr val="7F0055"/>
                </a:solidFill>
                <a:latin typeface="Consolas" pitchFamily="49" charset="0"/>
                <a:cs typeface="Times New Roman" pitchFamily="18" charset="0"/>
              </a:rPr>
              <a:t>public class</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Radnik</a:t>
            </a:r>
            <a:r>
              <a:rPr lang="en-US" sz="1200" dirty="0">
                <a:solidFill>
                  <a:srgbClr val="000000"/>
                </a:solidFill>
                <a:latin typeface="Consolas" pitchFamily="49" charset="0"/>
                <a:cs typeface="Times New Roman" pitchFamily="18" charset="0"/>
              </a:rPr>
              <a:t> </a:t>
            </a:r>
            <a:r>
              <a:rPr lang="en-US" sz="1200" b="1" dirty="0">
                <a:solidFill>
                  <a:srgbClr val="FF0000"/>
                </a:solidFill>
                <a:latin typeface="Consolas" pitchFamily="49" charset="0"/>
                <a:cs typeface="Times New Roman" pitchFamily="18" charset="0"/>
              </a:rPr>
              <a:t>implements</a:t>
            </a:r>
            <a:r>
              <a:rPr lang="en-US" sz="1200" dirty="0">
                <a:solidFill>
                  <a:srgbClr val="FF0000"/>
                </a:solidFill>
                <a:latin typeface="Consolas" pitchFamily="49" charset="0"/>
                <a:cs typeface="Times New Roman" pitchFamily="18" charset="0"/>
              </a:rPr>
              <a:t> Serializable </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FF0000"/>
                </a:solidFill>
                <a:latin typeface="Consolas" pitchFamily="49" charset="0"/>
                <a:cs typeface="Times New Roman" pitchFamily="18" charset="0"/>
              </a:rPr>
              <a:t>private static final long </a:t>
            </a:r>
            <a:r>
              <a:rPr lang="en-US" sz="1200" dirty="0" err="1">
                <a:solidFill>
                  <a:srgbClr val="FF0000"/>
                </a:solidFill>
                <a:latin typeface="Consolas" pitchFamily="49" charset="0"/>
                <a:cs typeface="Times New Roman" pitchFamily="18" charset="0"/>
              </a:rPr>
              <a:t>serialVersionUID</a:t>
            </a:r>
            <a:r>
              <a:rPr lang="en-US" sz="1200" dirty="0">
                <a:solidFill>
                  <a:srgbClr val="FF0000"/>
                </a:solidFill>
                <a:latin typeface="Consolas" pitchFamily="49" charset="0"/>
                <a:cs typeface="Times New Roman" pitchFamily="18" charset="0"/>
              </a:rPr>
              <a:t> = 1L</a:t>
            </a:r>
            <a:r>
              <a:rPr lang="en-US" sz="1200" dirty="0" smtClean="0">
                <a:solidFill>
                  <a:srgbClr val="FF0000"/>
                </a:solidFill>
                <a:latin typeface="Consolas" pitchFamily="49" charset="0"/>
                <a:cs typeface="Times New Roman" pitchFamily="18" charset="0"/>
              </a:rPr>
              <a:t>;</a:t>
            </a:r>
            <a:endParaRPr lang="sr-Latn-ME" sz="1200" dirty="0" smtClean="0">
              <a:solidFill>
                <a:srgbClr val="FF0000"/>
              </a:solidFill>
              <a:latin typeface="Consolas" pitchFamily="49" charset="0"/>
              <a:cs typeface="Times New Roman" pitchFamily="18" charset="0"/>
            </a:endParaRPr>
          </a:p>
          <a:p>
            <a:pPr>
              <a:tabLst>
                <a:tab pos="215900" algn="l"/>
                <a:tab pos="431800" algn="l"/>
                <a:tab pos="647700" algn="l"/>
                <a:tab pos="863600" algn="l"/>
              </a:tabLst>
            </a:pPr>
            <a:r>
              <a:rPr lang="sr-Latn-ME" sz="1200" b="1" dirty="0" smtClean="0">
                <a:solidFill>
                  <a:srgbClr val="7F0055"/>
                </a:solidFill>
                <a:latin typeface="Consolas" pitchFamily="49" charset="0"/>
                <a:cs typeface="Times New Roman" pitchFamily="18" charset="0"/>
              </a:rPr>
              <a:t>	</a:t>
            </a:r>
            <a:r>
              <a:rPr lang="en-GB" sz="1200" b="1" dirty="0" smtClean="0">
                <a:solidFill>
                  <a:srgbClr val="7F0055"/>
                </a:solidFill>
                <a:latin typeface="Consolas" pitchFamily="49" charset="0"/>
                <a:cs typeface="Times New Roman" pitchFamily="18" charset="0"/>
              </a:rPr>
              <a:t>private</a:t>
            </a:r>
            <a:r>
              <a:rPr lang="en-GB" sz="1200" dirty="0" smtClean="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prezime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LocalDate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pocetak</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a:t>
            </a:r>
            <a:r>
              <a:rPr lang="en-GB" sz="1200" dirty="0">
                <a:solidFill>
                  <a:srgbClr val="000000"/>
                </a:solidFill>
                <a:latin typeface="Consolas" pitchFamily="49" charset="0"/>
                <a:cs typeface="Times New Roman" pitchFamily="18" charset="0"/>
              </a:rPr>
              <a:t> </a:t>
            </a:r>
            <a:r>
              <a:rPr lang="en-GB" sz="1200" b="1" dirty="0" err="1">
                <a:solidFill>
                  <a:srgbClr val="7F0055"/>
                </a:solidFill>
                <a:latin typeface="Consolas" pitchFamily="49" charset="0"/>
                <a:cs typeface="Times New Roman" pitchFamily="18" charset="0"/>
              </a:rPr>
              <a:t>int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sprema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private static final</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DateTimeFormatter</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df</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DateTimeFormatter.ofPattern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dd</a:t>
            </a:r>
            <a:r>
              <a:rPr lang="en-GB" sz="1200" dirty="0">
                <a:solidFill>
                  <a:srgbClr val="2A00FF"/>
                </a:solidFill>
                <a:latin typeface="Consolas" pitchFamily="49" charset="0"/>
                <a:cs typeface="Times New Roman" pitchFamily="18" charset="0"/>
              </a:rPr>
              <a:t>/MM/</a:t>
            </a:r>
            <a:r>
              <a:rPr lang="en-GB" sz="1200" dirty="0" err="1">
                <a:solidFill>
                  <a:srgbClr val="2A00FF"/>
                </a:solidFill>
                <a:latin typeface="Consolas" pitchFamily="49" charset="0"/>
                <a:cs typeface="Times New Roman" pitchFamily="18" charset="0"/>
              </a:rPr>
              <a:t>yyyy</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 // ostalo je isto</a:t>
            </a: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smtClean="0">
                <a:solidFill>
                  <a:srgbClr val="000000"/>
                </a:solidFill>
                <a:latin typeface="Consolas" pitchFamily="49" charset="0"/>
                <a:cs typeface="Times New Roman" pitchFamily="18" charset="0"/>
              </a:rPr>
              <a:t>}</a:t>
            </a:r>
            <a:endParaRPr lang="sr-Latn-ME" sz="1200" dirty="0">
              <a:solidFill>
                <a:srgbClr val="000000"/>
              </a:solidFill>
              <a:latin typeface="Consolas" pitchFamily="49" charset="0"/>
              <a:cs typeface="Times New Roman" pitchFamily="18" charset="0"/>
            </a:endParaRPr>
          </a:p>
        </p:txBody>
      </p:sp>
    </p:spTree>
    <p:extLst>
      <p:ext uri="{BB962C8B-B14F-4D97-AF65-F5344CB8AC3E}">
        <p14:creationId xmlns:p14="http://schemas.microsoft.com/office/powerpoint/2010/main" val="3842937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455836"/>
            <a:ext cx="8353176" cy="596900"/>
          </a:xfrm>
        </p:spPr>
        <p:txBody>
          <a:bodyPr/>
          <a:lstStyle/>
          <a:p>
            <a:pPr eaLnBrk="1" hangingPunct="1"/>
            <a:r>
              <a:rPr lang="en-US" sz="3600" dirty="0" err="1" smtClean="0"/>
              <a:t>Kreiranje</a:t>
            </a:r>
            <a:r>
              <a:rPr lang="en-US" sz="3600" dirty="0" smtClean="0"/>
              <a:t> </a:t>
            </a:r>
            <a:r>
              <a:rPr lang="en-US" sz="3600" dirty="0" err="1"/>
              <a:t>fajla</a:t>
            </a:r>
            <a:r>
              <a:rPr lang="en-US" sz="3600" dirty="0"/>
              <a:t> </a:t>
            </a:r>
            <a:r>
              <a:rPr lang="en-US" sz="3600" dirty="0" err="1"/>
              <a:t>korišćenjem</a:t>
            </a:r>
            <a:r>
              <a:rPr lang="en-US" sz="3600" dirty="0"/>
              <a:t> </a:t>
            </a:r>
            <a:r>
              <a:rPr lang="en-US" sz="3600" dirty="0" err="1" smtClean="0"/>
              <a:t>serijalizacije</a:t>
            </a:r>
            <a:endParaRPr lang="en-US" sz="3600" dirty="0" smtClean="0"/>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AC035E-A7F1-4037-B6D4-BF0C5DF41746}" type="slidenum">
              <a:rPr lang="en-GB" smtClean="0">
                <a:latin typeface="Arial Black" pitchFamily="34" charset="0"/>
              </a:rPr>
              <a:pPr eaLnBrk="1" hangingPunct="1"/>
              <a:t>25</a:t>
            </a:fld>
            <a:endParaRPr lang="en-GB" smtClean="0">
              <a:latin typeface="Arial Black" pitchFamily="34" charset="0"/>
            </a:endParaRPr>
          </a:p>
        </p:txBody>
      </p:sp>
      <p:sp>
        <p:nvSpPr>
          <p:cNvPr id="5" name="Rectangle 1"/>
          <p:cNvSpPr>
            <a:spLocks noChangeArrowheads="1"/>
          </p:cNvSpPr>
          <p:nvPr/>
        </p:nvSpPr>
        <p:spPr bwMode="auto">
          <a:xfrm>
            <a:off x="85019" y="1101244"/>
            <a:ext cx="8496944" cy="5709255"/>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sr-Latn-ME" sz="1200" b="1" dirty="0">
                <a:solidFill>
                  <a:srgbClr val="7F0055"/>
                </a:solidFill>
                <a:latin typeface="Consolas" pitchFamily="49" charset="0"/>
                <a:cs typeface="Times New Roman" pitchFamily="18" charset="0"/>
              </a:rPr>
              <a:t>import</a:t>
            </a:r>
            <a:r>
              <a:rPr lang="sr-Latn-ME" sz="1200" dirty="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b="1" dirty="0">
                <a:solidFill>
                  <a:srgbClr val="7F0055"/>
                </a:solidFill>
                <a:latin typeface="Consolas" pitchFamily="49" charset="0"/>
                <a:cs typeface="Times New Roman" pitchFamily="18" charset="0"/>
              </a:rPr>
              <a:t>public class</a:t>
            </a:r>
            <a:r>
              <a:rPr lang="sr-Latn-ME" sz="1200" dirty="0">
                <a:solidFill>
                  <a:srgbClr val="000000"/>
                </a:solidFill>
                <a:latin typeface="Consolas" pitchFamily="49" charset="0"/>
                <a:cs typeface="Times New Roman" pitchFamily="18" charset="0"/>
              </a:rPr>
              <a:t> UpisRadnikaUFajl {</a:t>
            </a:r>
          </a:p>
          <a:p>
            <a:pPr>
              <a:tabLst>
                <a:tab pos="215900" algn="l"/>
                <a:tab pos="431800" algn="l"/>
                <a:tab pos="647700" algn="l"/>
                <a:tab pos="863600" algn="l"/>
              </a:tabLst>
            </a:pPr>
            <a:r>
              <a:rPr lang="sr-Latn-ME" sz="6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private static</a:t>
            </a:r>
            <a:r>
              <a:rPr lang="sr-Latn-ME" sz="1200" dirty="0">
                <a:solidFill>
                  <a:srgbClr val="000000"/>
                </a:solidFill>
                <a:latin typeface="Consolas" pitchFamily="49" charset="0"/>
                <a:cs typeface="Times New Roman" pitchFamily="18" charset="0"/>
              </a:rPr>
              <a:t> ObjectOutputStream izlaz;</a:t>
            </a:r>
          </a:p>
          <a:p>
            <a:pPr>
              <a:tabLst>
                <a:tab pos="215900" algn="l"/>
                <a:tab pos="431800" algn="l"/>
                <a:tab pos="647700" algn="l"/>
                <a:tab pos="863600" algn="l"/>
              </a:tabLst>
            </a:pPr>
            <a:endParaRPr lang="sr-Latn-ME"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public void</a:t>
            </a:r>
            <a:r>
              <a:rPr lang="sr-Latn-ME" sz="1200" dirty="0">
                <a:solidFill>
                  <a:srgbClr val="000000"/>
                </a:solidFill>
                <a:latin typeface="Consolas" pitchFamily="49" charset="0"/>
                <a:cs typeface="Times New Roman" pitchFamily="18" charset="0"/>
              </a:rPr>
              <a:t> otvoriFajl()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try</a:t>
            </a:r>
            <a:r>
              <a:rPr lang="sr-Latn-ME" sz="1200" dirty="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sr-Latn-ME" sz="1200" dirty="0">
                <a:solidFill>
                  <a:srgbClr val="FF0000"/>
                </a:solidFill>
                <a:latin typeface="Consolas" pitchFamily="49" charset="0"/>
                <a:cs typeface="Times New Roman" pitchFamily="18" charset="0"/>
              </a:rPr>
              <a:t>FileOutputStream fos = </a:t>
            </a:r>
            <a:r>
              <a:rPr lang="sr-Latn-ME" sz="1200" b="1" dirty="0">
                <a:solidFill>
                  <a:srgbClr val="FF0000"/>
                </a:solidFill>
                <a:latin typeface="Consolas" pitchFamily="49" charset="0"/>
                <a:cs typeface="Times New Roman" pitchFamily="18" charset="0"/>
              </a:rPr>
              <a:t>new</a:t>
            </a:r>
            <a:r>
              <a:rPr lang="sr-Latn-ME" sz="1200" dirty="0">
                <a:solidFill>
                  <a:srgbClr val="FF0000"/>
                </a:solidFill>
                <a:latin typeface="Consolas" pitchFamily="49" charset="0"/>
                <a:cs typeface="Times New Roman" pitchFamily="18" charset="0"/>
              </a:rPr>
              <a:t> FileOutputStream("Radnici.ser");</a:t>
            </a:r>
          </a:p>
          <a:p>
            <a:pPr>
              <a:tabLst>
                <a:tab pos="215900" algn="l"/>
                <a:tab pos="431800" algn="l"/>
                <a:tab pos="647700" algn="l"/>
                <a:tab pos="863600" algn="l"/>
              </a:tabLst>
            </a:pPr>
            <a:r>
              <a:rPr lang="sr-Latn-ME" sz="1200" dirty="0">
                <a:solidFill>
                  <a:srgbClr val="FF0000"/>
                </a:solidFill>
                <a:latin typeface="Consolas" pitchFamily="49" charset="0"/>
                <a:cs typeface="Times New Roman" pitchFamily="18" charset="0"/>
              </a:rPr>
              <a:t>			izlaz = </a:t>
            </a:r>
            <a:r>
              <a:rPr lang="sr-Latn-ME" sz="1200" b="1" dirty="0">
                <a:solidFill>
                  <a:srgbClr val="FF0000"/>
                </a:solidFill>
                <a:latin typeface="Consolas" pitchFamily="49" charset="0"/>
                <a:cs typeface="Times New Roman" pitchFamily="18" charset="0"/>
              </a:rPr>
              <a:t>new</a:t>
            </a:r>
            <a:r>
              <a:rPr lang="sr-Latn-ME" sz="1200" dirty="0">
                <a:solidFill>
                  <a:srgbClr val="FF0000"/>
                </a:solidFill>
                <a:latin typeface="Consolas" pitchFamily="49" charset="0"/>
                <a:cs typeface="Times New Roman" pitchFamily="18" charset="0"/>
              </a:rPr>
              <a:t> ObjectOutputStream(fos);</a:t>
            </a:r>
            <a:r>
              <a:rPr lang="en-US" sz="1200" dirty="0">
                <a:solidFill>
                  <a:srgbClr val="FF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catch</a:t>
            </a:r>
            <a:r>
              <a:rPr lang="sr-Latn-ME" sz="1200" dirty="0">
                <a:solidFill>
                  <a:srgbClr val="000000"/>
                </a:solidFill>
                <a:latin typeface="Consolas" pitchFamily="49" charset="0"/>
                <a:cs typeface="Times New Roman" pitchFamily="18" charset="0"/>
              </a:rPr>
              <a:t>(IOException e) {</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System.err.println(</a:t>
            </a:r>
            <a:r>
              <a:rPr lang="sr-Latn-ME" sz="1200" dirty="0">
                <a:solidFill>
                  <a:srgbClr val="2A00FF"/>
                </a:solidFill>
                <a:latin typeface="Consolas" pitchFamily="49" charset="0"/>
                <a:cs typeface="Times New Roman" pitchFamily="18" charset="0"/>
              </a:rPr>
              <a:t>"Greška pri otvaranju fajla."</a:t>
            </a:r>
            <a:r>
              <a:rPr lang="sr-Latn-ME" sz="1200" dirty="0">
                <a:solidFill>
                  <a:srgbClr val="000000"/>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System.exit(1);</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public void </a:t>
            </a:r>
            <a:r>
              <a:rPr lang="sr-Latn-ME" sz="1200" dirty="0">
                <a:solidFill>
                  <a:srgbClr val="000000"/>
                </a:solidFill>
                <a:latin typeface="Consolas" pitchFamily="49" charset="0"/>
                <a:cs typeface="Times New Roman" pitchFamily="18" charset="0"/>
              </a:rPr>
              <a:t>upisiRadnikeUFajl()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Radnik r = </a:t>
            </a:r>
            <a:r>
              <a:rPr lang="sr-Latn-ME" sz="1200" b="1" dirty="0">
                <a:solidFill>
                  <a:srgbClr val="7F0055"/>
                </a:solidFill>
                <a:latin typeface="Consolas" pitchFamily="49" charset="0"/>
                <a:cs typeface="Times New Roman" pitchFamily="18" charset="0"/>
              </a:rPr>
              <a:t>new</a:t>
            </a:r>
            <a:r>
              <a:rPr lang="sr-Latn-ME" sz="1200" dirty="0">
                <a:solidFill>
                  <a:srgbClr val="000000"/>
                </a:solidFill>
                <a:latin typeface="Consolas" pitchFamily="49" charset="0"/>
                <a:cs typeface="Times New Roman" pitchFamily="18" charset="0"/>
              </a:rPr>
              <a:t> Radnik();</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Scanner unos = </a:t>
            </a:r>
            <a:r>
              <a:rPr lang="sr-Latn-ME" sz="1200" b="1" dirty="0">
                <a:solidFill>
                  <a:srgbClr val="7F0055"/>
                </a:solidFill>
                <a:latin typeface="Consolas" pitchFamily="49" charset="0"/>
                <a:cs typeface="Times New Roman" pitchFamily="18" charset="0"/>
              </a:rPr>
              <a:t>new</a:t>
            </a:r>
            <a:r>
              <a:rPr lang="sr-Latn-ME" sz="1200" dirty="0">
                <a:solidFill>
                  <a:srgbClr val="000000"/>
                </a:solidFill>
                <a:latin typeface="Consolas" pitchFamily="49" charset="0"/>
                <a:cs typeface="Times New Roman" pitchFamily="18" charset="0"/>
              </a:rPr>
              <a:t> Scanner(System.in);</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System.out.print(</a:t>
            </a:r>
            <a:r>
              <a:rPr lang="sr-Latn-ME" sz="1200" dirty="0">
                <a:solidFill>
                  <a:srgbClr val="2A00FF"/>
                </a:solidFill>
                <a:latin typeface="Consolas" pitchFamily="49" charset="0"/>
                <a:cs typeface="Times New Roman" pitchFamily="18" charset="0"/>
              </a:rPr>
              <a:t>"Koliko radnika želite da unesete? "</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int</a:t>
            </a:r>
            <a:r>
              <a:rPr lang="sr-Latn-ME" sz="1200" dirty="0">
                <a:solidFill>
                  <a:srgbClr val="000000"/>
                </a:solidFill>
                <a:latin typeface="Consolas" pitchFamily="49" charset="0"/>
                <a:cs typeface="Times New Roman" pitchFamily="18" charset="0"/>
              </a:rPr>
              <a:t> brojRadnika = unos.nextInt();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System.out.println(</a:t>
            </a:r>
            <a:r>
              <a:rPr lang="sr-Latn-ME" sz="1200" dirty="0">
                <a:solidFill>
                  <a:srgbClr val="2A00FF"/>
                </a:solidFill>
                <a:latin typeface="Consolas" pitchFamily="49" charset="0"/>
                <a:cs typeface="Times New Roman" pitchFamily="18" charset="0"/>
              </a:rPr>
              <a:t>"Unesite radnike u formatu: &lt;ime&gt; &lt;prezime&gt; &lt;datum&gt; &lt;sprema&gt;"</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System.out.println(</a:t>
            </a:r>
            <a:r>
              <a:rPr lang="sr-Latn-ME" sz="1200" dirty="0">
                <a:solidFill>
                  <a:srgbClr val="2A00FF"/>
                </a:solidFill>
                <a:latin typeface="Consolas" pitchFamily="49" charset="0"/>
                <a:cs typeface="Times New Roman" pitchFamily="18" charset="0"/>
              </a:rPr>
              <a:t>"(&lt;datum&gt; unesite u formatu yyyy-mm-dd)"</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for</a:t>
            </a:r>
            <a:r>
              <a:rPr lang="sr-Latn-ME" sz="1200" dirty="0">
                <a:solidFill>
                  <a:srgbClr val="000000"/>
                </a:solidFill>
                <a:latin typeface="Consolas" pitchFamily="49" charset="0"/>
                <a:cs typeface="Times New Roman" pitchFamily="18" charset="0"/>
              </a:rPr>
              <a:t>(</a:t>
            </a:r>
            <a:r>
              <a:rPr lang="sr-Latn-ME" sz="1200" b="1" dirty="0">
                <a:solidFill>
                  <a:srgbClr val="7F0055"/>
                </a:solidFill>
                <a:latin typeface="Consolas" pitchFamily="49" charset="0"/>
                <a:cs typeface="Times New Roman" pitchFamily="18" charset="0"/>
              </a:rPr>
              <a:t>int</a:t>
            </a:r>
            <a:r>
              <a:rPr lang="sr-Latn-ME" sz="1200" dirty="0">
                <a:solidFill>
                  <a:srgbClr val="000000"/>
                </a:solidFill>
                <a:latin typeface="Consolas" pitchFamily="49" charset="0"/>
                <a:cs typeface="Times New Roman" pitchFamily="18" charset="0"/>
              </a:rPr>
              <a:t> i = 0; i &lt; brojRadnika; i++)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r.setIme(unos.next());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r.setPrezime(unos.next());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r.setPocetak(LocalDate.parse(unos.next()));</a:t>
            </a:r>
          </a:p>
          <a:p>
            <a:pPr>
              <a:spcAft>
                <a:spcPts val="600"/>
              </a:spcAft>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r.setSprema(unos.nextInt());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try</a:t>
            </a:r>
            <a:r>
              <a:rPr lang="sr-Latn-ME" sz="1200" dirty="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 </a:t>
            </a:r>
            <a:r>
              <a:rPr lang="sr-Latn-ME" sz="1200" dirty="0">
                <a:solidFill>
                  <a:srgbClr val="FF0000"/>
                </a:solidFill>
                <a:latin typeface="Consolas" pitchFamily="49" charset="0"/>
                <a:cs typeface="Times New Roman" pitchFamily="18" charset="0"/>
              </a:rPr>
              <a:t>izlaz.writeObject(r);</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catch</a:t>
            </a:r>
            <a:r>
              <a:rPr lang="sr-Latn-ME" sz="1200" dirty="0">
                <a:solidFill>
                  <a:srgbClr val="000000"/>
                </a:solidFill>
                <a:latin typeface="Consolas" pitchFamily="49" charset="0"/>
                <a:cs typeface="Times New Roman" pitchFamily="18" charset="0"/>
              </a:rPr>
              <a:t>(IOException e) {</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System.err.println(</a:t>
            </a:r>
            <a:r>
              <a:rPr lang="sr-Latn-ME" sz="1200" dirty="0">
                <a:solidFill>
                  <a:srgbClr val="2A00FF"/>
                </a:solidFill>
                <a:latin typeface="Consolas" pitchFamily="49" charset="0"/>
                <a:cs typeface="Times New Roman" pitchFamily="18" charset="0"/>
              </a:rPr>
              <a:t>"Greška pri upisu u fajl."</a:t>
            </a:r>
            <a:r>
              <a:rPr lang="sr-Latn-ME" sz="1200" dirty="0">
                <a:solidFill>
                  <a:srgbClr val="000000"/>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unos.close();</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p:txBody>
      </p:sp>
      <p:sp>
        <p:nvSpPr>
          <p:cNvPr id="6" name="Rectangle 1"/>
          <p:cNvSpPr>
            <a:spLocks noChangeArrowheads="1"/>
          </p:cNvSpPr>
          <p:nvPr/>
        </p:nvSpPr>
        <p:spPr bwMode="auto">
          <a:xfrm>
            <a:off x="3839872" y="1124744"/>
            <a:ext cx="5184576" cy="1015663"/>
          </a:xfrm>
          <a:prstGeom prst="rect">
            <a:avLst/>
          </a:prstGeom>
          <a:solidFill>
            <a:schemeClr val="accent2">
              <a:lumMod val="20000"/>
              <a:lumOff val="80000"/>
            </a:schemeClr>
          </a:solidFill>
          <a:ln w="12700">
            <a:solidFill>
              <a:srgbClr val="C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try</a:t>
            </a:r>
            <a:r>
              <a:rPr lang="en-GB" sz="1200" dirty="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if</a:t>
            </a:r>
            <a:r>
              <a:rPr lang="en-GB" sz="1200" dirty="0" smtClean="0">
                <a:solidFill>
                  <a:srgbClr val="000000"/>
                </a:solidFill>
                <a:latin typeface="Consolas" pitchFamily="49" charset="0"/>
                <a:cs typeface="Times New Roman" pitchFamily="18" charset="0"/>
              </a:rPr>
              <a:t>(</a:t>
            </a:r>
            <a:r>
              <a:rPr lang="en-GB" sz="1200" dirty="0" err="1" smtClean="0">
                <a:solidFill>
                  <a:srgbClr val="000000"/>
                </a:solidFill>
                <a:latin typeface="Consolas" pitchFamily="49" charset="0"/>
                <a:cs typeface="Times New Roman" pitchFamily="18" charset="0"/>
              </a:rPr>
              <a:t>izlaz</a:t>
            </a:r>
            <a:r>
              <a:rPr lang="en-GB" sz="1200" dirty="0" smtClean="0">
                <a:solidFill>
                  <a:srgbClr val="000000"/>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null</a:t>
            </a:r>
            <a:r>
              <a:rPr lang="en-GB" sz="1200" dirty="0" smtClean="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izlaz.close</a:t>
            </a:r>
            <a:r>
              <a:rPr lang="en-GB" sz="1200" dirty="0" smtClean="0">
                <a:solidFill>
                  <a:srgbClr val="000000"/>
                </a:solidFill>
                <a:latin typeface="Consolas" pitchFamily="49" charset="0"/>
                <a:cs typeface="Times New Roman" pitchFamily="18" charset="0"/>
              </a:rPr>
              <a:t>(); } </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catch</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IOException</a:t>
            </a:r>
            <a:r>
              <a:rPr lang="en-GB" sz="1200" dirty="0">
                <a:solidFill>
                  <a:srgbClr val="000000"/>
                </a:solidFill>
                <a:latin typeface="Consolas" pitchFamily="49" charset="0"/>
                <a:cs typeface="Times New Roman" pitchFamily="18" charset="0"/>
              </a:rPr>
              <a:t> e) </a:t>
            </a:r>
            <a:r>
              <a:rPr lang="en-GB" sz="1200" dirty="0" smtClean="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System.err.println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Greška</a:t>
            </a:r>
            <a:r>
              <a:rPr lang="en-GB" sz="1200" dirty="0">
                <a:solidFill>
                  <a:srgbClr val="2A00FF"/>
                </a:solidFill>
                <a:latin typeface="Consolas" pitchFamily="49" charset="0"/>
                <a:cs typeface="Times New Roman" pitchFamily="18" charset="0"/>
              </a:rPr>
              <a:t>"</a:t>
            </a:r>
            <a:r>
              <a:rPr lang="en-GB" sz="1200" dirty="0" smtClean="0">
                <a:solidFill>
                  <a:srgbClr val="000000"/>
                </a:solidFill>
                <a:latin typeface="Consolas" pitchFamily="49" charset="0"/>
                <a:cs typeface="Times New Roman" pitchFamily="18" charset="0"/>
              </a:rPr>
              <a:t>); }</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p:txBody>
      </p:sp>
      <p:grpSp>
        <p:nvGrpSpPr>
          <p:cNvPr id="7" name="Group 9"/>
          <p:cNvGrpSpPr>
            <a:grpSpLocks/>
          </p:cNvGrpSpPr>
          <p:nvPr/>
        </p:nvGrpSpPr>
        <p:grpSpPr bwMode="auto">
          <a:xfrm>
            <a:off x="395288" y="2140408"/>
            <a:ext cx="8311148" cy="4620156"/>
            <a:chOff x="6084168" y="3356992"/>
            <a:chExt cx="504056" cy="3096344"/>
          </a:xfrm>
        </p:grpSpPr>
        <p:cxnSp>
          <p:nvCxnSpPr>
            <p:cNvPr id="8" name="Straight Connector 6"/>
            <p:cNvCxnSpPr>
              <a:cxnSpLocks noChangeShapeType="1"/>
            </p:cNvCxnSpPr>
            <p:nvPr/>
          </p:nvCxnSpPr>
          <p:spPr bwMode="auto">
            <a:xfrm>
              <a:off x="6588224" y="3356992"/>
              <a:ext cx="0" cy="3096344"/>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H="1">
              <a:off x="6084168" y="6453336"/>
              <a:ext cx="504056" cy="0"/>
            </a:xfrm>
            <a:prstGeom prst="straightConnector1">
              <a:avLst/>
            </a:prstGeom>
            <a:noFill/>
            <a:ln w="12700" algn="ctr">
              <a:solidFill>
                <a:srgbClr val="C00000"/>
              </a:solidFill>
              <a:round/>
              <a:headEnd/>
              <a:tailEnd type="arrow" w="med" len="med"/>
            </a:ln>
            <a:extLst>
              <a:ext uri="{909E8E84-426E-40DD-AFC4-6F175D3DCCD1}">
                <a14:hiddenFill xmlns:a14="http://schemas.microsoft.com/office/drawing/2010/main">
                  <a:noFill/>
                </a14:hiddenFill>
              </a:ext>
            </a:extLst>
          </p:spPr>
        </p:cxnSp>
      </p:grpSp>
      <p:sp>
        <p:nvSpPr>
          <p:cNvPr id="10" name="Rectangle 9"/>
          <p:cNvSpPr/>
          <p:nvPr/>
        </p:nvSpPr>
        <p:spPr>
          <a:xfrm>
            <a:off x="5815773" y="3212976"/>
            <a:ext cx="2140603" cy="211784"/>
          </a:xfrm>
          <a:prstGeom prst="rect">
            <a:avLst/>
          </a:prstGeom>
          <a:solidFill>
            <a:srgbClr val="CCFFCC"/>
          </a:solidFill>
          <a:ln>
            <a:solidFill>
              <a:schemeClr val="tx1"/>
            </a:solidFill>
          </a:ln>
        </p:spPr>
        <p:txBody>
          <a:bodyPr wrap="square" tIns="18000" bIns="18000">
            <a:spAutoFit/>
          </a:bodyPr>
          <a:lstStyle/>
          <a:p>
            <a:pPr>
              <a:lnSpc>
                <a:spcPct val="95000"/>
              </a:lnSpc>
            </a:pPr>
            <a:r>
              <a:rPr lang="en-US" sz="1200" dirty="0" err="1" smtClean="0">
                <a:latin typeface="Calibri" panose="020F0502020204030204" pitchFamily="34" charset="0"/>
                <a:ea typeface="Times New Roman" panose="02020603050405020304" pitchFamily="18" charset="0"/>
                <a:cs typeface="Times New Roman" panose="02020603050405020304" pitchFamily="18" charset="0"/>
              </a:rPr>
              <a:t>Otvaranje</a:t>
            </a:r>
            <a:r>
              <a:rPr lang="en-US"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US" sz="1200" dirty="0" err="1" smtClean="0">
                <a:latin typeface="Calibri" panose="020F0502020204030204" pitchFamily="34" charset="0"/>
                <a:ea typeface="Times New Roman" panose="02020603050405020304" pitchFamily="18" charset="0"/>
                <a:cs typeface="Times New Roman" panose="02020603050405020304" pitchFamily="18" charset="0"/>
              </a:rPr>
              <a:t>binarnog</a:t>
            </a:r>
            <a:r>
              <a:rPr lang="en-US"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en-US" sz="1200" dirty="0" err="1" smtClean="0">
                <a:latin typeface="Calibri" panose="020F0502020204030204" pitchFamily="34" charset="0"/>
                <a:ea typeface="Times New Roman" panose="02020603050405020304" pitchFamily="18" charset="0"/>
                <a:cs typeface="Times New Roman" panose="02020603050405020304" pitchFamily="18" charset="0"/>
              </a:rPr>
              <a:t>fajla</a:t>
            </a:r>
            <a:r>
              <a:rPr lang="en-US" sz="1200" dirty="0" smtClean="0">
                <a:latin typeface="Calibri" panose="020F0502020204030204" pitchFamily="34" charset="0"/>
                <a:ea typeface="Times New Roman" panose="02020603050405020304" pitchFamily="18" charset="0"/>
                <a:cs typeface="Times New Roman" panose="02020603050405020304" pitchFamily="18" charset="0"/>
              </a:rPr>
              <a:t> </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za upis</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1" name="Straight Arrow Connector 10"/>
          <p:cNvCxnSpPr/>
          <p:nvPr/>
        </p:nvCxnSpPr>
        <p:spPr bwMode="auto">
          <a:xfrm flipH="1" flipV="1">
            <a:off x="4363471" y="2587389"/>
            <a:ext cx="1449980" cy="74393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a:xfrm>
            <a:off x="4872174" y="3505248"/>
            <a:ext cx="941277" cy="211784"/>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Omotavanje</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5" name="Straight Arrow Connector 14"/>
          <p:cNvCxnSpPr/>
          <p:nvPr/>
        </p:nvCxnSpPr>
        <p:spPr bwMode="auto">
          <a:xfrm flipH="1" flipV="1">
            <a:off x="3374996" y="2796022"/>
            <a:ext cx="1494856" cy="81511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7" name="Rectangle 16"/>
          <p:cNvSpPr/>
          <p:nvPr/>
        </p:nvSpPr>
        <p:spPr>
          <a:xfrm>
            <a:off x="5213748" y="5440914"/>
            <a:ext cx="2310580" cy="211784"/>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Upis serijalizovanog objekta u tok</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8" name="Straight Arrow Connector 17"/>
          <p:cNvCxnSpPr/>
          <p:nvPr/>
        </p:nvCxnSpPr>
        <p:spPr bwMode="auto">
          <a:xfrm flipH="1">
            <a:off x="3089812" y="5534510"/>
            <a:ext cx="2125775" cy="3744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2" y="599852"/>
            <a:ext cx="8534667" cy="596900"/>
          </a:xfrm>
        </p:spPr>
        <p:txBody>
          <a:bodyPr/>
          <a:lstStyle/>
          <a:p>
            <a:pPr eaLnBrk="1" hangingPunct="1"/>
            <a:r>
              <a:rPr lang="en-US" sz="3600" dirty="0" err="1"/>
              <a:t>Kreiranje</a:t>
            </a:r>
            <a:r>
              <a:rPr lang="en-US" sz="3600" dirty="0"/>
              <a:t> </a:t>
            </a:r>
            <a:r>
              <a:rPr lang="en-US" sz="3600" dirty="0" err="1"/>
              <a:t>fajla</a:t>
            </a:r>
            <a:r>
              <a:rPr lang="en-US" sz="3600" dirty="0"/>
              <a:t> </a:t>
            </a:r>
            <a:r>
              <a:rPr lang="en-US" sz="3600" dirty="0" err="1"/>
              <a:t>korišćenjem</a:t>
            </a:r>
            <a:r>
              <a:rPr lang="en-US" sz="3600" dirty="0"/>
              <a:t> </a:t>
            </a:r>
            <a:r>
              <a:rPr lang="en-US" sz="3600" dirty="0" err="1"/>
              <a:t>serijalizacije</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26</a:t>
            </a:fld>
            <a:endParaRPr lang="en-GB" smtClean="0">
              <a:latin typeface="Arial Black" pitchFamily="34" charset="0"/>
            </a:endParaRPr>
          </a:p>
        </p:txBody>
      </p:sp>
      <p:sp>
        <p:nvSpPr>
          <p:cNvPr id="5" name="Rectangle 1"/>
          <p:cNvSpPr>
            <a:spLocks noChangeArrowheads="1"/>
          </p:cNvSpPr>
          <p:nvPr/>
        </p:nvSpPr>
        <p:spPr bwMode="auto">
          <a:xfrm>
            <a:off x="2140869" y="2060848"/>
            <a:ext cx="4968552" cy="1569660"/>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sr-Latn-ME" sz="1200" b="1" dirty="0" smtClean="0">
                <a:solidFill>
                  <a:srgbClr val="7F0055"/>
                </a:solidFill>
                <a:latin typeface="Consolas" pitchFamily="49" charset="0"/>
                <a:cs typeface="Times New Roman" pitchFamily="18" charset="0"/>
              </a:rPr>
              <a:t>public class </a:t>
            </a:r>
            <a:r>
              <a:rPr lang="sr-Latn-ME" sz="1200" dirty="0" smtClean="0">
                <a:solidFill>
                  <a:srgbClr val="000000"/>
                </a:solidFill>
                <a:latin typeface="Consolas" pitchFamily="49" charset="0"/>
                <a:cs typeface="Times New Roman" pitchFamily="18" charset="0"/>
              </a:rPr>
              <a:t>TestiranjeUpisaUFajl {</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sr-Latn-ME" sz="1200" b="1" dirty="0" smtClean="0">
                <a:solidFill>
                  <a:srgbClr val="7F0055"/>
                </a:solidFill>
                <a:latin typeface="Consolas" pitchFamily="49" charset="0"/>
                <a:cs typeface="Times New Roman" pitchFamily="18" charset="0"/>
              </a:rPr>
              <a:t>public static void </a:t>
            </a:r>
            <a:r>
              <a:rPr lang="sr-Latn-ME" sz="1200" dirty="0" smtClean="0">
                <a:solidFill>
                  <a:srgbClr val="000000"/>
                </a:solidFill>
                <a:latin typeface="Consolas" pitchFamily="49" charset="0"/>
                <a:cs typeface="Times New Roman" pitchFamily="18" charset="0"/>
              </a:rPr>
              <a:t>main(String[] args) {</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UpisRadnikaUFajl fajlOper = </a:t>
            </a:r>
            <a:r>
              <a:rPr lang="sr-Latn-ME" sz="1200" b="1" dirty="0" smtClean="0">
                <a:solidFill>
                  <a:srgbClr val="7F0055"/>
                </a:solidFill>
                <a:latin typeface="Consolas" pitchFamily="49" charset="0"/>
                <a:cs typeface="Times New Roman" pitchFamily="18" charset="0"/>
              </a:rPr>
              <a:t>new</a:t>
            </a:r>
            <a:r>
              <a:rPr lang="sr-Latn-ME" sz="1200" dirty="0" smtClean="0">
                <a:solidFill>
                  <a:srgbClr val="000000"/>
                </a:solidFill>
                <a:latin typeface="Consolas" pitchFamily="49" charset="0"/>
                <a:cs typeface="Times New Roman" pitchFamily="18" charset="0"/>
              </a:rPr>
              <a:t> UpisRadnikaUFajl();</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fajlOper.otvoriFajl();</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fajlOper.upisiRadnikeUFajl();</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fajlOper.zatvoriFajl();</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a:t>
            </a:r>
            <a:endParaRPr lang="sr-Latn-ME" sz="1200" dirty="0">
              <a:solidFill>
                <a:srgbClr val="000000"/>
              </a:solidFill>
              <a:latin typeface="Consolas" pitchFamily="49" charset="0"/>
              <a:cs typeface="Times New Roman" pitchFamily="18" charset="0"/>
            </a:endParaRPr>
          </a:p>
        </p:txBody>
      </p:sp>
      <p:sp>
        <p:nvSpPr>
          <p:cNvPr id="10" name="Rectangle 1"/>
          <p:cNvSpPr>
            <a:spLocks noChangeArrowheads="1"/>
          </p:cNvSpPr>
          <p:nvPr/>
        </p:nvSpPr>
        <p:spPr bwMode="auto">
          <a:xfrm>
            <a:off x="2038881" y="4310667"/>
            <a:ext cx="5172528" cy="1200329"/>
          </a:xfrm>
          <a:prstGeom prst="rect">
            <a:avLst/>
          </a:prstGeom>
          <a:solidFill>
            <a:schemeClr val="bg1"/>
          </a:solidFill>
          <a:ln w="9525">
            <a:solidFill>
              <a:srgbClr val="339933"/>
            </a:solidFill>
            <a:miter lim="800000"/>
            <a:headEnd/>
            <a:tailEnd/>
          </a:ln>
        </p:spPr>
        <p:txBody>
          <a:bodyPr wrap="square">
            <a:spAutoFit/>
          </a:bodyPr>
          <a:lstStyle/>
          <a:p>
            <a:r>
              <a:rPr lang="sr-Latn-ME" sz="1200" dirty="0" smtClean="0">
                <a:solidFill>
                  <a:srgbClr val="FF0000"/>
                </a:solidFill>
                <a:latin typeface="Consolas" pitchFamily="49" charset="0"/>
                <a:cs typeface="Times New Roman" pitchFamily="18" charset="0"/>
              </a:rPr>
              <a:t>Koliko radnika želite da unesete? </a:t>
            </a:r>
            <a:r>
              <a:rPr lang="sr-Latn-ME" sz="1200" dirty="0" smtClean="0">
                <a:solidFill>
                  <a:srgbClr val="339933"/>
                </a:solidFill>
                <a:latin typeface="Consolas" pitchFamily="49" charset="0"/>
                <a:cs typeface="Times New Roman" pitchFamily="18" charset="0"/>
              </a:rPr>
              <a:t>3</a:t>
            </a:r>
          </a:p>
          <a:p>
            <a:r>
              <a:rPr lang="sr-Latn-ME" sz="1200" dirty="0" smtClean="0">
                <a:solidFill>
                  <a:srgbClr val="339933"/>
                </a:solidFill>
                <a:latin typeface="Consolas" pitchFamily="49" charset="0"/>
                <a:cs typeface="Times New Roman" pitchFamily="18" charset="0"/>
              </a:rPr>
              <a:t>Unesite radnike u formatu: &lt;ime&gt; &lt;prezime&gt; &lt;datum&gt; &lt;sprema&gt;</a:t>
            </a:r>
          </a:p>
          <a:p>
            <a:r>
              <a:rPr lang="sr-Latn-ME" sz="1200" dirty="0" smtClean="0">
                <a:solidFill>
                  <a:srgbClr val="339933"/>
                </a:solidFill>
                <a:latin typeface="Consolas" pitchFamily="49" charset="0"/>
                <a:cs typeface="Times New Roman" pitchFamily="18" charset="0"/>
              </a:rPr>
              <a:t>(&lt;datum&gt; unesite u formatu yyyy-mm-dd)</a:t>
            </a:r>
          </a:p>
          <a:p>
            <a:r>
              <a:rPr lang="sr-Latn-ME" sz="1200" dirty="0" smtClean="0">
                <a:solidFill>
                  <a:srgbClr val="339933"/>
                </a:solidFill>
                <a:latin typeface="Consolas" pitchFamily="49" charset="0"/>
                <a:cs typeface="Times New Roman" pitchFamily="18" charset="0"/>
              </a:rPr>
              <a:t>Raša Popov 2016-04-04 4</a:t>
            </a:r>
          </a:p>
          <a:p>
            <a:r>
              <a:rPr lang="sr-Latn-ME" sz="1200" dirty="0" smtClean="0">
                <a:solidFill>
                  <a:srgbClr val="339933"/>
                </a:solidFill>
                <a:latin typeface="Consolas" pitchFamily="49" charset="0"/>
                <a:cs typeface="Times New Roman" pitchFamily="18" charset="0"/>
              </a:rPr>
              <a:t>Anja Raičević 2019-04-21 6</a:t>
            </a:r>
          </a:p>
          <a:p>
            <a:r>
              <a:rPr lang="sr-Latn-ME" sz="1200" dirty="0" smtClean="0">
                <a:solidFill>
                  <a:srgbClr val="339933"/>
                </a:solidFill>
                <a:latin typeface="Consolas" pitchFamily="49" charset="0"/>
                <a:cs typeface="Times New Roman" pitchFamily="18" charset="0"/>
              </a:rPr>
              <a:t>Nino Taljanović 2018-10-18 5</a:t>
            </a:r>
            <a:endParaRPr lang="sr-Latn-ME" sz="1200" dirty="0">
              <a:solidFill>
                <a:srgbClr val="339933"/>
              </a:solidFill>
              <a:latin typeface="Consolas" pitchFamily="49" charset="0"/>
              <a:cs typeface="Times New Roman" pitchFamily="18" charset="0"/>
            </a:endParaRPr>
          </a:p>
        </p:txBody>
      </p:sp>
      <p:sp>
        <p:nvSpPr>
          <p:cNvPr id="11" name="Rectangle 10"/>
          <p:cNvSpPr>
            <a:spLocks noChangeArrowheads="1"/>
          </p:cNvSpPr>
          <p:nvPr/>
        </p:nvSpPr>
        <p:spPr bwMode="auto">
          <a:xfrm>
            <a:off x="6283168" y="4009060"/>
            <a:ext cx="1058126" cy="338554"/>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600" dirty="0" smtClean="0">
                <a:solidFill>
                  <a:srgbClr val="3333CC"/>
                </a:solidFill>
                <a:latin typeface="+mn-lt"/>
              </a:rPr>
              <a:t>Izvršenje</a:t>
            </a:r>
            <a:endParaRPr lang="sr-Latn-RS" sz="1600" dirty="0">
              <a:solidFill>
                <a:srgbClr val="3333CC"/>
              </a:solidFill>
              <a:latin typeface="+mn-lt"/>
            </a:endParaRPr>
          </a:p>
        </p:txBody>
      </p:sp>
    </p:spTree>
    <p:extLst>
      <p:ext uri="{BB962C8B-B14F-4D97-AF65-F5344CB8AC3E}">
        <p14:creationId xmlns:p14="http://schemas.microsoft.com/office/powerpoint/2010/main" val="2556405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2" y="455836"/>
            <a:ext cx="8534667" cy="596900"/>
          </a:xfrm>
        </p:spPr>
        <p:txBody>
          <a:bodyPr/>
          <a:lstStyle/>
          <a:p>
            <a:pPr eaLnBrk="1" hangingPunct="1"/>
            <a:r>
              <a:rPr lang="en-US" sz="3600" dirty="0" err="1"/>
              <a:t>Kreiranje</a:t>
            </a:r>
            <a:r>
              <a:rPr lang="en-US" sz="3600" dirty="0"/>
              <a:t> </a:t>
            </a:r>
            <a:r>
              <a:rPr lang="en-US" sz="3600" dirty="0" err="1"/>
              <a:t>fajla</a:t>
            </a:r>
            <a:r>
              <a:rPr lang="en-US" sz="3600" dirty="0"/>
              <a:t> </a:t>
            </a:r>
            <a:r>
              <a:rPr lang="en-US" sz="3600" dirty="0" err="1"/>
              <a:t>korišćenjem</a:t>
            </a:r>
            <a:r>
              <a:rPr lang="en-US" sz="3600" dirty="0"/>
              <a:t> </a:t>
            </a:r>
            <a:r>
              <a:rPr lang="en-US" sz="3600" dirty="0" err="1"/>
              <a:t>serijalizacije</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27</a:t>
            </a:fld>
            <a:endParaRPr lang="en-GB" smtClean="0">
              <a:latin typeface="Arial Black" pitchFamily="34" charset="0"/>
            </a:endParaRPr>
          </a:p>
        </p:txBody>
      </p:sp>
      <p:sp>
        <p:nvSpPr>
          <p:cNvPr id="7" name="Rectangle 3" descr="Rectangle: Click to edit Master text styles&#10;Second level&#10;Third level&#10;Fourth level&#10;Fifth level"/>
          <p:cNvSpPr txBox="1">
            <a:spLocks noChangeArrowheads="1"/>
          </p:cNvSpPr>
          <p:nvPr/>
        </p:nvSpPr>
        <p:spPr bwMode="auto">
          <a:xfrm>
            <a:off x="107950" y="1196752"/>
            <a:ext cx="8856663"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dirty="0"/>
              <a:t>U metodi </a:t>
            </a:r>
            <a:r>
              <a:rPr lang="sr-Latn-RS" dirty="0">
                <a:latin typeface="Consolas" panose="020B0609020204030204" pitchFamily="49" charset="0"/>
              </a:rPr>
              <a:t>otvoriFajl</a:t>
            </a:r>
            <a:r>
              <a:rPr lang="sr-Latn-RS" dirty="0"/>
              <a:t> kreiramo binarni fajl Radnici.ser naredbom</a:t>
            </a:r>
          </a:p>
          <a:p>
            <a:pPr marL="0" indent="0" algn="ctr" eaLnBrk="1" hangingPunct="1">
              <a:spcBef>
                <a:spcPts val="0"/>
              </a:spcBef>
              <a:spcAft>
                <a:spcPts val="600"/>
              </a:spcAft>
              <a:buClr>
                <a:schemeClr val="tx1"/>
              </a:buClr>
              <a:buSzPct val="75000"/>
            </a:pPr>
            <a:r>
              <a:rPr lang="sr-Latn-RS" dirty="0">
                <a:latin typeface="Consolas" panose="020B0609020204030204" pitchFamily="49" charset="0"/>
              </a:rPr>
              <a:t>FileOutputStream fos = new FileOutputStream("Radnici.ser");</a:t>
            </a:r>
          </a:p>
          <a:p>
            <a:pPr eaLnBrk="1" hangingPunct="1">
              <a:spcBef>
                <a:spcPts val="0"/>
              </a:spcBef>
              <a:spcAft>
                <a:spcPts val="600"/>
              </a:spcAft>
              <a:buClr>
                <a:schemeClr val="tx1"/>
              </a:buClr>
              <a:buSzPct val="75000"/>
              <a:buFont typeface="Wingdings" pitchFamily="2" charset="2"/>
              <a:buChar char="n"/>
            </a:pPr>
            <a:r>
              <a:rPr lang="sr-Latn-RS" dirty="0"/>
              <a:t>Pošto je u pitanju klasa </a:t>
            </a:r>
            <a:r>
              <a:rPr lang="sr-Latn-RS" dirty="0">
                <a:latin typeface="Consolas" panose="020B0609020204030204" pitchFamily="49" charset="0"/>
              </a:rPr>
              <a:t>FileOutputStream</a:t>
            </a:r>
            <a:r>
              <a:rPr lang="sr-Latn-RS" dirty="0"/>
              <a:t>, fajl se otvara za upis. Verzija konstruktora ove klase koju koristimo ima jedan parametar, string koji definiše ime (opciono i putanju do) fajla koji otvaramo. Postoji i konstruktor sa dodatnim </a:t>
            </a:r>
            <a:r>
              <a:rPr lang="sr-Latn-RS" dirty="0">
                <a:latin typeface="Consolas" panose="020B0609020204030204" pitchFamily="49" charset="0"/>
              </a:rPr>
              <a:t>boolean</a:t>
            </a:r>
            <a:r>
              <a:rPr lang="sr-Latn-RS" dirty="0"/>
              <a:t> parametrom </a:t>
            </a:r>
            <a:r>
              <a:rPr lang="sr-Latn-RS" dirty="0">
                <a:latin typeface="Consolas" panose="020B0609020204030204" pitchFamily="49" charset="0"/>
              </a:rPr>
              <a:t>append</a:t>
            </a:r>
            <a:r>
              <a:rPr lang="sr-Latn-RS" dirty="0"/>
              <a:t> koji omogućava otvaranje fajla za dopisivanje. </a:t>
            </a:r>
            <a:r>
              <a:rPr lang="sr-Latn-RS" dirty="0">
                <a:solidFill>
                  <a:srgbClr val="3333CC"/>
                </a:solidFill>
              </a:rPr>
              <a:t>Izbor ekstenzije .ser je proizvoljan i ovde se koristi samo da bi asocirao da dati binarni fajl sadrži serijalizovane objekte.</a:t>
            </a:r>
          </a:p>
          <a:p>
            <a:pPr eaLnBrk="1" hangingPunct="1">
              <a:spcBef>
                <a:spcPts val="0"/>
              </a:spcBef>
              <a:spcAft>
                <a:spcPts val="600"/>
              </a:spcAft>
              <a:buClr>
                <a:schemeClr val="tx1"/>
              </a:buClr>
              <a:buSzPct val="75000"/>
              <a:buFont typeface="Wingdings" pitchFamily="2" charset="2"/>
              <a:buChar char="n"/>
            </a:pPr>
            <a:r>
              <a:rPr lang="sr-Latn-RS" dirty="0">
                <a:latin typeface="Consolas" panose="020B0609020204030204" pitchFamily="49" charset="0"/>
              </a:rPr>
              <a:t>FileOutputStream</a:t>
            </a:r>
            <a:r>
              <a:rPr lang="sr-Latn-RS" dirty="0"/>
              <a:t> objekat se prosleđuje </a:t>
            </a:r>
            <a:r>
              <a:rPr lang="sr-Latn-RS" dirty="0">
                <a:latin typeface="Consolas" panose="020B0609020204030204" pitchFamily="49" charset="0"/>
              </a:rPr>
              <a:t>ObjectOutputStream</a:t>
            </a:r>
            <a:r>
              <a:rPr lang="sr-Latn-RS" dirty="0"/>
              <a:t> konstruktoru (prisetimo se da se ovo naziva omotavanje) u naredbi </a:t>
            </a:r>
          </a:p>
          <a:p>
            <a:pPr marL="0" indent="0" algn="ctr" eaLnBrk="1" hangingPunct="1">
              <a:spcBef>
                <a:spcPts val="0"/>
              </a:spcBef>
              <a:spcAft>
                <a:spcPts val="600"/>
              </a:spcAft>
              <a:buClr>
                <a:schemeClr val="tx1"/>
              </a:buClr>
              <a:buSzPct val="75000"/>
            </a:pPr>
            <a:r>
              <a:rPr lang="sr-Latn-RS" dirty="0">
                <a:latin typeface="Consolas" panose="020B0609020204030204" pitchFamily="49" charset="0"/>
              </a:rPr>
              <a:t>izlaz = new ObjectOutputStream(fos);</a:t>
            </a:r>
          </a:p>
          <a:p>
            <a:pPr eaLnBrk="1" hangingPunct="1">
              <a:spcBef>
                <a:spcPts val="0"/>
              </a:spcBef>
              <a:spcAft>
                <a:spcPts val="600"/>
              </a:spcAft>
              <a:buClr>
                <a:schemeClr val="tx1"/>
              </a:buClr>
              <a:buSzPct val="75000"/>
              <a:buFont typeface="Wingdings" pitchFamily="2" charset="2"/>
              <a:buChar char="n"/>
            </a:pPr>
            <a:r>
              <a:rPr lang="sr-Latn-RS" dirty="0"/>
              <a:t>Objekat </a:t>
            </a:r>
            <a:r>
              <a:rPr lang="sr-Latn-RS" dirty="0">
                <a:latin typeface="Consolas" panose="020B0609020204030204" pitchFamily="49" charset="0"/>
              </a:rPr>
              <a:t>izlaz</a:t>
            </a:r>
            <a:r>
              <a:rPr lang="sr-Latn-RS" dirty="0"/>
              <a:t> omogućava serijalizaciju </a:t>
            </a:r>
            <a:r>
              <a:rPr lang="sr-Latn-RS" dirty="0">
                <a:latin typeface="Consolas" panose="020B0609020204030204" pitchFamily="49" charset="0"/>
              </a:rPr>
              <a:t>Radnik</a:t>
            </a:r>
            <a:r>
              <a:rPr lang="sr-Latn-RS" dirty="0"/>
              <a:t> objekata, tj. njihov upis u fajl Radnici.ser, što je izvršeno </a:t>
            </a:r>
            <a:r>
              <a:rPr lang="sr-Latn-RS" dirty="0" smtClean="0"/>
              <a:t>naredbom </a:t>
            </a:r>
            <a:r>
              <a:rPr lang="sr-Latn-ME" dirty="0">
                <a:solidFill>
                  <a:srgbClr val="FF0000"/>
                </a:solidFill>
                <a:latin typeface="Consolas" pitchFamily="49" charset="0"/>
                <a:cs typeface="Times New Roman" pitchFamily="18" charset="0"/>
              </a:rPr>
              <a:t>izlaz.writeObject(r</a:t>
            </a:r>
            <a:r>
              <a:rPr lang="sr-Latn-ME" dirty="0" smtClean="0">
                <a:solidFill>
                  <a:srgbClr val="FF0000"/>
                </a:solidFill>
                <a:latin typeface="Consolas" pitchFamily="49" charset="0"/>
                <a:cs typeface="Times New Roman" pitchFamily="18" charset="0"/>
              </a:rPr>
              <a:t>)</a:t>
            </a:r>
            <a:r>
              <a:rPr lang="sr-Latn-ME" dirty="0"/>
              <a:t> </a:t>
            </a:r>
            <a:r>
              <a:rPr lang="sr-Latn-RS" dirty="0" smtClean="0"/>
              <a:t>u </a:t>
            </a:r>
            <a:r>
              <a:rPr lang="sr-Latn-RS" dirty="0">
                <a:latin typeface="Consolas" panose="020B0609020204030204" pitchFamily="49" charset="0"/>
              </a:rPr>
              <a:t>try</a:t>
            </a:r>
            <a:r>
              <a:rPr lang="sr-Latn-RS" dirty="0"/>
              <a:t> bloku metode </a:t>
            </a:r>
            <a:r>
              <a:rPr lang="sr-Latn-RS" dirty="0">
                <a:latin typeface="Consolas" panose="020B0609020204030204" pitchFamily="49" charset="0"/>
              </a:rPr>
              <a:t>upisiRadnikeUFajl</a:t>
            </a:r>
            <a:r>
              <a:rPr lang="sr-Latn-RS" dirty="0"/>
              <a:t>.</a:t>
            </a:r>
          </a:p>
          <a:p>
            <a:pPr eaLnBrk="1" hangingPunct="1">
              <a:spcBef>
                <a:spcPts val="0"/>
              </a:spcBef>
              <a:spcAft>
                <a:spcPts val="600"/>
              </a:spcAft>
              <a:buClr>
                <a:schemeClr val="tx1"/>
              </a:buClr>
              <a:buSzPct val="75000"/>
              <a:buFont typeface="Wingdings" pitchFamily="2" charset="2"/>
              <a:buChar char="n"/>
            </a:pPr>
            <a:r>
              <a:rPr lang="sr-Latn-RS" dirty="0"/>
              <a:t>Sve operacije sa </a:t>
            </a:r>
            <a:r>
              <a:rPr lang="sr-Latn-RS" dirty="0">
                <a:latin typeface="Consolas" panose="020B0609020204030204" pitchFamily="49" charset="0"/>
              </a:rPr>
              <a:t>ObjectOutputStream</a:t>
            </a:r>
            <a:r>
              <a:rPr lang="sr-Latn-RS" dirty="0"/>
              <a:t> objektom u našem primeru bacaju izuzetak tipa </a:t>
            </a:r>
            <a:r>
              <a:rPr lang="sr-Latn-RS" dirty="0">
                <a:latin typeface="Consolas" panose="020B0609020204030204" pitchFamily="49" charset="0"/>
              </a:rPr>
              <a:t>IOException</a:t>
            </a:r>
            <a:r>
              <a:rPr lang="sr-Latn-RS" dirty="0"/>
              <a:t>, koji je obrađen u metodama klase</a:t>
            </a:r>
            <a:r>
              <a:rPr lang="sr-Latn-RS" dirty="0" smtClean="0"/>
              <a:t>.</a:t>
            </a:r>
          </a:p>
          <a:p>
            <a:pPr eaLnBrk="1" hangingPunct="1">
              <a:spcBef>
                <a:spcPts val="0"/>
              </a:spcBef>
              <a:spcAft>
                <a:spcPts val="600"/>
              </a:spcAft>
              <a:buClr>
                <a:schemeClr val="tx1"/>
              </a:buClr>
              <a:buSzPct val="75000"/>
              <a:buFont typeface="Wingdings" pitchFamily="2" charset="2"/>
              <a:buChar char="n"/>
            </a:pPr>
            <a:r>
              <a:rPr lang="sr-Latn-RS" dirty="0">
                <a:solidFill>
                  <a:srgbClr val="3333CC"/>
                </a:solidFill>
              </a:rPr>
              <a:t>Binarni fajlovi nisu čitljivi za </a:t>
            </a:r>
            <a:r>
              <a:rPr lang="sr-Latn-RS" dirty="0" smtClean="0">
                <a:solidFill>
                  <a:srgbClr val="3333CC"/>
                </a:solidFill>
              </a:rPr>
              <a:t>čoveka</a:t>
            </a:r>
            <a:r>
              <a:rPr lang="sr-Latn-RS" dirty="0" smtClean="0"/>
              <a:t>, pa ih nema smisla otvarati u tekst editoru.</a:t>
            </a:r>
            <a:endParaRPr lang="sr-Latn-RS" dirty="0"/>
          </a:p>
        </p:txBody>
      </p:sp>
    </p:spTree>
    <p:extLst>
      <p:ext uri="{BB962C8B-B14F-4D97-AF65-F5344CB8AC3E}">
        <p14:creationId xmlns:p14="http://schemas.microsoft.com/office/powerpoint/2010/main" val="16549532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455836"/>
            <a:ext cx="8353176" cy="596900"/>
          </a:xfrm>
        </p:spPr>
        <p:txBody>
          <a:bodyPr/>
          <a:lstStyle/>
          <a:p>
            <a:pPr eaLnBrk="1" hangingPunct="1"/>
            <a:r>
              <a:rPr lang="en-US" sz="3600" dirty="0" err="1"/>
              <a:t>Čitanje</a:t>
            </a:r>
            <a:r>
              <a:rPr lang="en-US" sz="3600" dirty="0"/>
              <a:t> </a:t>
            </a:r>
            <a:r>
              <a:rPr lang="en-US" sz="3600" dirty="0" err="1"/>
              <a:t>podataka</a:t>
            </a:r>
            <a:r>
              <a:rPr lang="en-US" sz="3600" dirty="0"/>
              <a:t> </a:t>
            </a:r>
            <a:r>
              <a:rPr lang="en-US" sz="3600" dirty="0" err="1"/>
              <a:t>iz</a:t>
            </a:r>
            <a:r>
              <a:rPr lang="en-US" sz="3600" dirty="0"/>
              <a:t> </a:t>
            </a:r>
            <a:r>
              <a:rPr lang="en-US" sz="3600" dirty="0" err="1"/>
              <a:t>binarnog</a:t>
            </a:r>
            <a:r>
              <a:rPr lang="en-US" sz="3600" dirty="0"/>
              <a:t> </a:t>
            </a:r>
            <a:r>
              <a:rPr lang="en-US" sz="3600" dirty="0" err="1"/>
              <a:t>fajla</a:t>
            </a:r>
            <a:endParaRPr lang="en-US" sz="3600" dirty="0" smtClean="0"/>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AC035E-A7F1-4037-B6D4-BF0C5DF41746}" type="slidenum">
              <a:rPr lang="en-GB" smtClean="0">
                <a:latin typeface="Arial Black" pitchFamily="34" charset="0"/>
              </a:rPr>
              <a:pPr eaLnBrk="1" hangingPunct="1"/>
              <a:t>28</a:t>
            </a:fld>
            <a:endParaRPr lang="en-GB" smtClean="0">
              <a:latin typeface="Arial Black" pitchFamily="34" charset="0"/>
            </a:endParaRPr>
          </a:p>
        </p:txBody>
      </p:sp>
      <p:sp>
        <p:nvSpPr>
          <p:cNvPr id="5" name="Rectangle 1"/>
          <p:cNvSpPr>
            <a:spLocks noChangeArrowheads="1"/>
          </p:cNvSpPr>
          <p:nvPr/>
        </p:nvSpPr>
        <p:spPr bwMode="auto">
          <a:xfrm>
            <a:off x="85019" y="1353683"/>
            <a:ext cx="8621416" cy="5447645"/>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sr-Latn-ME" sz="1200" b="1" dirty="0">
                <a:solidFill>
                  <a:srgbClr val="7F0055"/>
                </a:solidFill>
                <a:latin typeface="Consolas" pitchFamily="49" charset="0"/>
                <a:cs typeface="Times New Roman" pitchFamily="18" charset="0"/>
              </a:rPr>
              <a:t>import</a:t>
            </a:r>
            <a:r>
              <a:rPr lang="sr-Latn-ME" sz="1200" dirty="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b="1" dirty="0">
                <a:solidFill>
                  <a:srgbClr val="7F0055"/>
                </a:solidFill>
                <a:latin typeface="Consolas" pitchFamily="49" charset="0"/>
                <a:cs typeface="Times New Roman" pitchFamily="18" charset="0"/>
              </a:rPr>
              <a:t>public class</a:t>
            </a:r>
            <a:r>
              <a:rPr lang="sr-Latn-ME" sz="1200" dirty="0">
                <a:solidFill>
                  <a:srgbClr val="000000"/>
                </a:solidFill>
                <a:latin typeface="Consolas" pitchFamily="49" charset="0"/>
                <a:cs typeface="Times New Roman" pitchFamily="18" charset="0"/>
              </a:rPr>
              <a:t> CitanjeRadnikaIzFajla {</a:t>
            </a:r>
          </a:p>
          <a:p>
            <a:pPr>
              <a:tabLst>
                <a:tab pos="215900" algn="l"/>
                <a:tab pos="431800" algn="l"/>
                <a:tab pos="647700" algn="l"/>
                <a:tab pos="863600" algn="l"/>
              </a:tabLst>
            </a:pP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private static </a:t>
            </a:r>
            <a:r>
              <a:rPr lang="sr-Latn-ME" sz="1200" dirty="0">
                <a:solidFill>
                  <a:srgbClr val="000000"/>
                </a:solidFill>
                <a:latin typeface="Consolas" pitchFamily="49" charset="0"/>
                <a:cs typeface="Times New Roman" pitchFamily="18" charset="0"/>
              </a:rPr>
              <a:t>ObjectInputStream ulaz;</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public static void </a:t>
            </a:r>
            <a:r>
              <a:rPr lang="sr-Latn-ME" sz="1200" dirty="0">
                <a:solidFill>
                  <a:srgbClr val="000000"/>
                </a:solidFill>
                <a:latin typeface="Consolas" pitchFamily="49" charset="0"/>
                <a:cs typeface="Times New Roman" pitchFamily="18" charset="0"/>
              </a:rPr>
              <a:t>main(String[] args)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try</a:t>
            </a:r>
            <a:r>
              <a:rPr lang="sr-Latn-ME"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 otvoriFajl();  citajRadnikeIzFajla();  zatvoriFajl(); </a:t>
            </a: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catch</a:t>
            </a:r>
            <a:r>
              <a:rPr lang="sr-Latn-ME" sz="1200" dirty="0">
                <a:solidFill>
                  <a:srgbClr val="000000"/>
                </a:solidFill>
                <a:latin typeface="Consolas" pitchFamily="49" charset="0"/>
                <a:cs typeface="Times New Roman" pitchFamily="18" charset="0"/>
              </a:rPr>
              <a:t>(IOException e) </a:t>
            </a:r>
            <a:r>
              <a:rPr lang="sr-Latn-ME" sz="1200" dirty="0" smtClean="0">
                <a:solidFill>
                  <a:srgbClr val="000000"/>
                </a:solidFill>
                <a:latin typeface="Consolas" pitchFamily="49" charset="0"/>
                <a:cs typeface="Times New Roman" pitchFamily="18" charset="0"/>
              </a:rPr>
              <a:t>{ System.err.println</a:t>
            </a:r>
            <a:r>
              <a:rPr lang="sr-Latn-ME" sz="1200" dirty="0">
                <a:solidFill>
                  <a:srgbClr val="000000"/>
                </a:solidFill>
                <a:latin typeface="Consolas" pitchFamily="49" charset="0"/>
                <a:cs typeface="Times New Roman" pitchFamily="18" charset="0"/>
              </a:rPr>
              <a:t>(</a:t>
            </a:r>
            <a:r>
              <a:rPr lang="sr-Latn-ME" sz="1200" dirty="0">
                <a:solidFill>
                  <a:srgbClr val="2A00FF"/>
                </a:solidFill>
                <a:latin typeface="Consolas" pitchFamily="49" charset="0"/>
                <a:cs typeface="Times New Roman" pitchFamily="18" charset="0"/>
              </a:rPr>
              <a:t>"Greška pri radu sa fajlom."</a:t>
            </a:r>
            <a:r>
              <a:rPr lang="sr-Latn-ME" sz="1200" dirty="0" smtClean="0">
                <a:solidFill>
                  <a:srgbClr val="000000"/>
                </a:solidFill>
                <a:latin typeface="Consolas" pitchFamily="49" charset="0"/>
                <a:cs typeface="Times New Roman" pitchFamily="18" charset="0"/>
              </a:rPr>
              <a:t>); System.exit(1);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public static void </a:t>
            </a:r>
            <a:r>
              <a:rPr lang="sr-Latn-ME" sz="1200" dirty="0">
                <a:solidFill>
                  <a:srgbClr val="000000"/>
                </a:solidFill>
                <a:latin typeface="Consolas" pitchFamily="49" charset="0"/>
                <a:cs typeface="Times New Roman" pitchFamily="18" charset="0"/>
              </a:rPr>
              <a:t>otvoriFajl() </a:t>
            </a:r>
            <a:r>
              <a:rPr lang="sr-Latn-ME" sz="1200" b="1" dirty="0">
                <a:solidFill>
                  <a:srgbClr val="7F0055"/>
                </a:solidFill>
                <a:latin typeface="Consolas" pitchFamily="49" charset="0"/>
                <a:cs typeface="Times New Roman" pitchFamily="18" charset="0"/>
              </a:rPr>
              <a:t>throws</a:t>
            </a:r>
            <a:r>
              <a:rPr lang="sr-Latn-ME" sz="1200" dirty="0">
                <a:solidFill>
                  <a:srgbClr val="000000"/>
                </a:solidFill>
                <a:latin typeface="Consolas" pitchFamily="49" charset="0"/>
                <a:cs typeface="Times New Roman" pitchFamily="18" charset="0"/>
              </a:rPr>
              <a:t> IOException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try</a:t>
            </a: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FileInputStream fis = </a:t>
            </a:r>
            <a:r>
              <a:rPr lang="sr-Latn-ME" sz="1200" b="1" dirty="0">
                <a:solidFill>
                  <a:srgbClr val="7F0055"/>
                </a:solidFill>
                <a:latin typeface="Consolas" pitchFamily="49" charset="0"/>
                <a:cs typeface="Times New Roman" pitchFamily="18" charset="0"/>
              </a:rPr>
              <a:t>new</a:t>
            </a:r>
            <a:r>
              <a:rPr lang="sr-Latn-ME" sz="1200" dirty="0">
                <a:solidFill>
                  <a:srgbClr val="000000"/>
                </a:solidFill>
                <a:latin typeface="Consolas" pitchFamily="49" charset="0"/>
                <a:cs typeface="Times New Roman" pitchFamily="18" charset="0"/>
              </a:rPr>
              <a:t> FileInputStream(</a:t>
            </a:r>
            <a:r>
              <a:rPr lang="sr-Latn-ME" sz="1200" dirty="0">
                <a:solidFill>
                  <a:srgbClr val="2A00FF"/>
                </a:solidFill>
                <a:latin typeface="Consolas" pitchFamily="49" charset="0"/>
                <a:cs typeface="Times New Roman" pitchFamily="18" charset="0"/>
              </a:rPr>
              <a:t>"Radnici.ser"</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ulaz = </a:t>
            </a:r>
            <a:r>
              <a:rPr lang="sr-Latn-ME" sz="1200" b="1" dirty="0">
                <a:solidFill>
                  <a:srgbClr val="7F0055"/>
                </a:solidFill>
                <a:latin typeface="Consolas" pitchFamily="49" charset="0"/>
                <a:cs typeface="Times New Roman" pitchFamily="18" charset="0"/>
              </a:rPr>
              <a:t>new</a:t>
            </a:r>
            <a:r>
              <a:rPr lang="sr-Latn-ME" sz="1200" dirty="0">
                <a:solidFill>
                  <a:srgbClr val="000000"/>
                </a:solidFill>
                <a:latin typeface="Consolas" pitchFamily="49" charset="0"/>
                <a:cs typeface="Times New Roman" pitchFamily="18" charset="0"/>
              </a:rPr>
              <a:t> ObjectInputStream(fis</a:t>
            </a:r>
            <a:r>
              <a:rPr lang="sr-Latn-ME" sz="1200" dirty="0" smtClean="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catch</a:t>
            </a:r>
            <a:r>
              <a:rPr lang="sr-Latn-ME" sz="1200" dirty="0">
                <a:solidFill>
                  <a:srgbClr val="000000"/>
                </a:solidFill>
                <a:latin typeface="Consolas" pitchFamily="49" charset="0"/>
                <a:cs typeface="Times New Roman" pitchFamily="18" charset="0"/>
              </a:rPr>
              <a:t>(FileNotFoundException e) </a:t>
            </a:r>
            <a:r>
              <a:rPr lang="sr-Latn-ME" sz="1200" dirty="0" smtClean="0">
                <a:solidFill>
                  <a:srgbClr val="000000"/>
                </a:solidFill>
                <a:latin typeface="Consolas" pitchFamily="49" charset="0"/>
                <a:cs typeface="Times New Roman" pitchFamily="18" charset="0"/>
              </a:rPr>
              <a:t>{ System.err.println</a:t>
            </a:r>
            <a:r>
              <a:rPr lang="sr-Latn-ME" sz="1200" dirty="0">
                <a:solidFill>
                  <a:srgbClr val="000000"/>
                </a:solidFill>
                <a:latin typeface="Consolas" pitchFamily="49" charset="0"/>
                <a:cs typeface="Times New Roman" pitchFamily="18" charset="0"/>
              </a:rPr>
              <a:t>(</a:t>
            </a:r>
            <a:r>
              <a:rPr lang="sr-Latn-ME" sz="1200" dirty="0">
                <a:solidFill>
                  <a:srgbClr val="2A00FF"/>
                </a:solidFill>
                <a:latin typeface="Consolas" pitchFamily="49" charset="0"/>
                <a:cs typeface="Times New Roman" pitchFamily="18" charset="0"/>
              </a:rPr>
              <a:t>"Greška pri otvaranju."</a:t>
            </a:r>
            <a:r>
              <a:rPr lang="sr-Latn-ME" sz="1200" dirty="0" smtClean="0">
                <a:solidFill>
                  <a:srgbClr val="000000"/>
                </a:solidFill>
                <a:latin typeface="Consolas" pitchFamily="49" charset="0"/>
                <a:cs typeface="Times New Roman" pitchFamily="18" charset="0"/>
              </a:rPr>
              <a:t>); System.exit(1);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public static void </a:t>
            </a:r>
            <a:r>
              <a:rPr lang="sr-Latn-ME" sz="1200" dirty="0">
                <a:solidFill>
                  <a:srgbClr val="000000"/>
                </a:solidFill>
                <a:latin typeface="Consolas" pitchFamily="49" charset="0"/>
                <a:cs typeface="Times New Roman" pitchFamily="18" charset="0"/>
              </a:rPr>
              <a:t>citajRadnikeIzFajla() </a:t>
            </a:r>
            <a:r>
              <a:rPr lang="sr-Latn-ME" sz="1200" b="1" dirty="0">
                <a:solidFill>
                  <a:srgbClr val="7F0055"/>
                </a:solidFill>
                <a:latin typeface="Consolas" pitchFamily="49" charset="0"/>
                <a:cs typeface="Times New Roman" pitchFamily="18" charset="0"/>
              </a:rPr>
              <a:t>throws</a:t>
            </a:r>
            <a:r>
              <a:rPr lang="sr-Latn-ME" sz="1200" dirty="0">
                <a:solidFill>
                  <a:srgbClr val="000000"/>
                </a:solidFill>
                <a:latin typeface="Consolas" pitchFamily="49" charset="0"/>
                <a:cs typeface="Times New Roman" pitchFamily="18" charset="0"/>
              </a:rPr>
              <a:t> IOException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try</a:t>
            </a: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while</a:t>
            </a:r>
            <a:r>
              <a:rPr lang="sr-Latn-ME" sz="1200" dirty="0">
                <a:solidFill>
                  <a:srgbClr val="000000"/>
                </a:solidFill>
                <a:latin typeface="Consolas" pitchFamily="49" charset="0"/>
                <a:cs typeface="Times New Roman" pitchFamily="18" charset="0"/>
              </a:rPr>
              <a:t>(</a:t>
            </a:r>
            <a:r>
              <a:rPr lang="sr-Latn-ME" sz="1200" b="1" dirty="0">
                <a:solidFill>
                  <a:srgbClr val="7F0055"/>
                </a:solidFill>
                <a:latin typeface="Consolas" pitchFamily="49" charset="0"/>
                <a:cs typeface="Times New Roman" pitchFamily="18" charset="0"/>
              </a:rPr>
              <a:t>true</a:t>
            </a: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Radnik r = (Radnik) ulaz.readObject();</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System.out.println(r);</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smtClean="0">
                <a:solidFill>
                  <a:srgbClr val="7F0055"/>
                </a:solidFill>
                <a:latin typeface="Consolas" pitchFamily="49" charset="0"/>
                <a:cs typeface="Times New Roman" pitchFamily="18" charset="0"/>
              </a:rPr>
              <a:t>catch</a:t>
            </a:r>
            <a:r>
              <a:rPr lang="sr-Latn-ME" sz="1200" dirty="0" smtClean="0">
                <a:solidFill>
                  <a:srgbClr val="000000"/>
                </a:solidFill>
                <a:latin typeface="Consolas" pitchFamily="49" charset="0"/>
                <a:cs typeface="Times New Roman" pitchFamily="18" charset="0"/>
              </a:rPr>
              <a:t>(ClassNotFoundException </a:t>
            </a:r>
            <a:r>
              <a:rPr lang="sr-Latn-ME" sz="1200" dirty="0">
                <a:solidFill>
                  <a:srgbClr val="000000"/>
                </a:solidFill>
                <a:latin typeface="Consolas" pitchFamily="49" charset="0"/>
                <a:cs typeface="Times New Roman" pitchFamily="18" charset="0"/>
              </a:rPr>
              <a:t>e) </a:t>
            </a:r>
            <a:r>
              <a:rPr lang="sr-Latn-ME" sz="1200" dirty="0" smtClean="0">
                <a:solidFill>
                  <a:srgbClr val="000000"/>
                </a:solidFill>
                <a:latin typeface="Consolas" pitchFamily="49" charset="0"/>
                <a:cs typeface="Times New Roman" pitchFamily="18" charset="0"/>
              </a:rPr>
              <a:t>{ e.printStackTrace();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b="1" dirty="0" smtClean="0">
                <a:solidFill>
                  <a:srgbClr val="7F0055"/>
                </a:solidFill>
                <a:latin typeface="Consolas" pitchFamily="49" charset="0"/>
                <a:cs typeface="Times New Roman" pitchFamily="18" charset="0"/>
              </a:rPr>
              <a:t>catch</a:t>
            </a:r>
            <a:r>
              <a:rPr lang="sr-Latn-ME" sz="1200" dirty="0" smtClean="0">
                <a:solidFill>
                  <a:srgbClr val="000000"/>
                </a:solidFill>
                <a:latin typeface="Consolas" pitchFamily="49" charset="0"/>
                <a:cs typeface="Times New Roman" pitchFamily="18" charset="0"/>
              </a:rPr>
              <a:t>(EOFException </a:t>
            </a:r>
            <a:r>
              <a:rPr lang="sr-Latn-ME" sz="1200" dirty="0">
                <a:solidFill>
                  <a:srgbClr val="000000"/>
                </a:solidFill>
                <a:latin typeface="Consolas" pitchFamily="49" charset="0"/>
                <a:cs typeface="Times New Roman" pitchFamily="18" charset="0"/>
              </a:rPr>
              <a:t>e) </a:t>
            </a:r>
            <a:r>
              <a:rPr lang="sr-Latn-ME" sz="1200" dirty="0" smtClean="0">
                <a:solidFill>
                  <a:srgbClr val="000000"/>
                </a:solidFill>
                <a:latin typeface="Consolas" pitchFamily="49" charset="0"/>
                <a:cs typeface="Times New Roman" pitchFamily="18" charset="0"/>
              </a:rPr>
              <a:t>{ System.out.println</a:t>
            </a:r>
            <a:r>
              <a:rPr lang="sr-Latn-ME" sz="1200" dirty="0">
                <a:solidFill>
                  <a:srgbClr val="000000"/>
                </a:solidFill>
                <a:latin typeface="Consolas" pitchFamily="49" charset="0"/>
                <a:cs typeface="Times New Roman" pitchFamily="18" charset="0"/>
              </a:rPr>
              <a:t>(</a:t>
            </a:r>
            <a:r>
              <a:rPr lang="sr-Latn-ME" sz="1200" dirty="0">
                <a:solidFill>
                  <a:srgbClr val="2A00FF"/>
                </a:solidFill>
                <a:latin typeface="Consolas" pitchFamily="49" charset="0"/>
                <a:cs typeface="Times New Roman" pitchFamily="18" charset="0"/>
              </a:rPr>
              <a:t>"Kraj čitanja binarnog fajla"</a:t>
            </a:r>
            <a:r>
              <a:rPr lang="sr-Latn-ME" sz="1200" dirty="0" smtClean="0">
                <a:solidFill>
                  <a:srgbClr val="000000"/>
                </a:solidFill>
                <a:latin typeface="Consolas" pitchFamily="49" charset="0"/>
                <a:cs typeface="Times New Roman" pitchFamily="18" charset="0"/>
              </a:rPr>
              <a:t>); }</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p>
        </p:txBody>
      </p:sp>
      <p:sp>
        <p:nvSpPr>
          <p:cNvPr id="6" name="Rectangle 1"/>
          <p:cNvSpPr>
            <a:spLocks noChangeArrowheads="1"/>
          </p:cNvSpPr>
          <p:nvPr/>
        </p:nvSpPr>
        <p:spPr bwMode="auto">
          <a:xfrm>
            <a:off x="4211960" y="1192199"/>
            <a:ext cx="4764576" cy="1015663"/>
          </a:xfrm>
          <a:prstGeom prst="rect">
            <a:avLst/>
          </a:prstGeom>
          <a:solidFill>
            <a:schemeClr val="accent2">
              <a:lumMod val="20000"/>
              <a:lumOff val="80000"/>
            </a:schemeClr>
          </a:solidFill>
          <a:ln w="12700">
            <a:solidFill>
              <a:srgbClr val="C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throws</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IOException</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if(</a:t>
            </a:r>
            <a:r>
              <a:rPr lang="en-US" sz="1200" dirty="0" err="1">
                <a:solidFill>
                  <a:srgbClr val="000000"/>
                </a:solidFill>
                <a:latin typeface="Consolas" pitchFamily="49" charset="0"/>
                <a:cs typeface="Times New Roman" pitchFamily="18" charset="0"/>
              </a:rPr>
              <a:t>ulaz</a:t>
            </a:r>
            <a:r>
              <a:rPr lang="en-US" sz="1200" dirty="0">
                <a:solidFill>
                  <a:srgbClr val="000000"/>
                </a:solidFill>
                <a:latin typeface="Consolas" pitchFamily="49" charset="0"/>
                <a:cs typeface="Times New Roman" pitchFamily="18" charset="0"/>
              </a:rPr>
              <a:t> != </a:t>
            </a:r>
            <a:r>
              <a:rPr lang="en-US" sz="1200" b="1" dirty="0">
                <a:solidFill>
                  <a:srgbClr val="7F0055"/>
                </a:solidFill>
                <a:latin typeface="Consolas" pitchFamily="49" charset="0"/>
                <a:cs typeface="Times New Roman" pitchFamily="18" charset="0"/>
              </a:rPr>
              <a:t>null</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ulaz.close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p:txBody>
      </p:sp>
      <p:grpSp>
        <p:nvGrpSpPr>
          <p:cNvPr id="7" name="Group 9"/>
          <p:cNvGrpSpPr>
            <a:grpSpLocks/>
          </p:cNvGrpSpPr>
          <p:nvPr/>
        </p:nvGrpSpPr>
        <p:grpSpPr bwMode="auto">
          <a:xfrm>
            <a:off x="509324" y="2209800"/>
            <a:ext cx="8311148" cy="4528280"/>
            <a:chOff x="6084168" y="3356992"/>
            <a:chExt cx="504056" cy="3096344"/>
          </a:xfrm>
        </p:grpSpPr>
        <p:cxnSp>
          <p:nvCxnSpPr>
            <p:cNvPr id="8" name="Straight Connector 6"/>
            <p:cNvCxnSpPr>
              <a:cxnSpLocks noChangeShapeType="1"/>
            </p:cNvCxnSpPr>
            <p:nvPr/>
          </p:nvCxnSpPr>
          <p:spPr bwMode="auto">
            <a:xfrm>
              <a:off x="6588224" y="3356992"/>
              <a:ext cx="0" cy="3096344"/>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H="1">
              <a:off x="6084168" y="6453336"/>
              <a:ext cx="504056" cy="0"/>
            </a:xfrm>
            <a:prstGeom prst="straightConnector1">
              <a:avLst/>
            </a:prstGeom>
            <a:noFill/>
            <a:ln w="12700" algn="ctr">
              <a:solidFill>
                <a:srgbClr val="C00000"/>
              </a:solidFill>
              <a:round/>
              <a:headEnd/>
              <a:tailEnd type="arrow" w="med" len="med"/>
            </a:ln>
            <a:extLst>
              <a:ext uri="{909E8E84-426E-40DD-AFC4-6F175D3DCCD1}">
                <a14:hiddenFill xmlns:a14="http://schemas.microsoft.com/office/drawing/2010/main">
                  <a:noFill/>
                </a14:hiddenFill>
              </a:ext>
            </a:extLst>
          </p:spPr>
        </p:cxnSp>
      </p:grpSp>
      <p:sp>
        <p:nvSpPr>
          <p:cNvPr id="10" name="Rectangle 1"/>
          <p:cNvSpPr>
            <a:spLocks noChangeArrowheads="1"/>
          </p:cNvSpPr>
          <p:nvPr/>
        </p:nvSpPr>
        <p:spPr bwMode="auto">
          <a:xfrm>
            <a:off x="4788024" y="5188002"/>
            <a:ext cx="4334595" cy="769441"/>
          </a:xfrm>
          <a:prstGeom prst="rect">
            <a:avLst/>
          </a:prstGeom>
          <a:solidFill>
            <a:schemeClr val="bg1"/>
          </a:solidFill>
          <a:ln w="9525">
            <a:solidFill>
              <a:srgbClr val="339933"/>
            </a:solidFill>
            <a:miter lim="800000"/>
            <a:headEnd/>
            <a:tailEnd/>
          </a:ln>
        </p:spPr>
        <p:txBody>
          <a:bodyPr wrap="square">
            <a:spAutoFit/>
          </a:bodyPr>
          <a:lstStyle/>
          <a:p>
            <a:r>
              <a:rPr lang="en-GB" sz="1100" dirty="0" err="1">
                <a:solidFill>
                  <a:srgbClr val="339933"/>
                </a:solidFill>
                <a:latin typeface="Consolas" pitchFamily="49" charset="0"/>
                <a:cs typeface="Times New Roman" pitchFamily="18" charset="0"/>
              </a:rPr>
              <a:t>Raša</a:t>
            </a:r>
            <a:r>
              <a:rPr lang="en-GB" sz="1100" dirty="0">
                <a:solidFill>
                  <a:srgbClr val="339933"/>
                </a:solidFill>
                <a:latin typeface="Consolas" pitchFamily="49" charset="0"/>
                <a:cs typeface="Times New Roman" pitchFamily="18" charset="0"/>
              </a:rPr>
              <a:t>       Popov        </a:t>
            </a:r>
            <a:r>
              <a:rPr lang="en-GB" sz="1100" dirty="0" err="1">
                <a:solidFill>
                  <a:srgbClr val="339933"/>
                </a:solidFill>
                <a:latin typeface="Consolas" pitchFamily="49" charset="0"/>
                <a:cs typeface="Times New Roman" pitchFamily="18" charset="0"/>
              </a:rPr>
              <a:t>sprema</a:t>
            </a:r>
            <a:r>
              <a:rPr lang="en-GB" sz="1100" dirty="0">
                <a:solidFill>
                  <a:srgbClr val="339933"/>
                </a:solidFill>
                <a:latin typeface="Consolas" pitchFamily="49" charset="0"/>
                <a:cs typeface="Times New Roman" pitchFamily="18" charset="0"/>
              </a:rPr>
              <a:t>: 4  </a:t>
            </a:r>
            <a:r>
              <a:rPr lang="en-GB" sz="1100" dirty="0" err="1">
                <a:solidFill>
                  <a:srgbClr val="339933"/>
                </a:solidFill>
                <a:latin typeface="Consolas" pitchFamily="49" charset="0"/>
                <a:cs typeface="Times New Roman" pitchFamily="18" charset="0"/>
              </a:rPr>
              <a:t>početak</a:t>
            </a:r>
            <a:r>
              <a:rPr lang="en-GB" sz="1100" dirty="0">
                <a:solidFill>
                  <a:srgbClr val="339933"/>
                </a:solidFill>
                <a:latin typeface="Consolas" pitchFamily="49" charset="0"/>
                <a:cs typeface="Times New Roman" pitchFamily="18" charset="0"/>
              </a:rPr>
              <a:t>: 04/04/2016</a:t>
            </a:r>
          </a:p>
          <a:p>
            <a:r>
              <a:rPr lang="en-GB" sz="1100" dirty="0" err="1">
                <a:solidFill>
                  <a:srgbClr val="339933"/>
                </a:solidFill>
                <a:latin typeface="Consolas" pitchFamily="49" charset="0"/>
                <a:cs typeface="Times New Roman" pitchFamily="18" charset="0"/>
              </a:rPr>
              <a:t>Anja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Raičević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sprema</a:t>
            </a:r>
            <a:r>
              <a:rPr lang="en-GB" sz="1100" dirty="0">
                <a:solidFill>
                  <a:srgbClr val="339933"/>
                </a:solidFill>
                <a:latin typeface="Consolas" pitchFamily="49" charset="0"/>
                <a:cs typeface="Times New Roman" pitchFamily="18" charset="0"/>
              </a:rPr>
              <a:t>: 6  </a:t>
            </a:r>
            <a:r>
              <a:rPr lang="en-GB" sz="1100" dirty="0" err="1">
                <a:solidFill>
                  <a:srgbClr val="339933"/>
                </a:solidFill>
                <a:latin typeface="Consolas" pitchFamily="49" charset="0"/>
                <a:cs typeface="Times New Roman" pitchFamily="18" charset="0"/>
              </a:rPr>
              <a:t>početak</a:t>
            </a:r>
            <a:r>
              <a:rPr lang="en-GB" sz="1100" dirty="0">
                <a:solidFill>
                  <a:srgbClr val="339933"/>
                </a:solidFill>
                <a:latin typeface="Consolas" pitchFamily="49" charset="0"/>
                <a:cs typeface="Times New Roman" pitchFamily="18" charset="0"/>
              </a:rPr>
              <a:t>: 21/04/2019</a:t>
            </a:r>
          </a:p>
          <a:p>
            <a:r>
              <a:rPr lang="en-GB" sz="1100" dirty="0">
                <a:solidFill>
                  <a:srgbClr val="339933"/>
                </a:solidFill>
                <a:latin typeface="Consolas" pitchFamily="49" charset="0"/>
                <a:cs typeface="Times New Roman" pitchFamily="18" charset="0"/>
              </a:rPr>
              <a:t>Nino       </a:t>
            </a:r>
            <a:r>
              <a:rPr lang="en-GB" sz="1100" dirty="0" err="1">
                <a:solidFill>
                  <a:srgbClr val="339933"/>
                </a:solidFill>
                <a:latin typeface="Consolas" pitchFamily="49" charset="0"/>
                <a:cs typeface="Times New Roman" pitchFamily="18" charset="0"/>
              </a:rPr>
              <a:t>Taljanović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sprema</a:t>
            </a:r>
            <a:r>
              <a:rPr lang="en-GB" sz="1100" dirty="0">
                <a:solidFill>
                  <a:srgbClr val="339933"/>
                </a:solidFill>
                <a:latin typeface="Consolas" pitchFamily="49" charset="0"/>
                <a:cs typeface="Times New Roman" pitchFamily="18" charset="0"/>
              </a:rPr>
              <a:t>: 5  </a:t>
            </a:r>
            <a:r>
              <a:rPr lang="en-GB" sz="1100" dirty="0" err="1">
                <a:solidFill>
                  <a:srgbClr val="339933"/>
                </a:solidFill>
                <a:latin typeface="Consolas" pitchFamily="49" charset="0"/>
                <a:cs typeface="Times New Roman" pitchFamily="18" charset="0"/>
              </a:rPr>
              <a:t>početak</a:t>
            </a:r>
            <a:r>
              <a:rPr lang="en-GB" sz="1100" dirty="0">
                <a:solidFill>
                  <a:srgbClr val="339933"/>
                </a:solidFill>
                <a:latin typeface="Consolas" pitchFamily="49" charset="0"/>
                <a:cs typeface="Times New Roman" pitchFamily="18" charset="0"/>
              </a:rPr>
              <a:t>: 18/10/2018</a:t>
            </a:r>
          </a:p>
          <a:p>
            <a:r>
              <a:rPr lang="en-GB" sz="1100" dirty="0" err="1">
                <a:solidFill>
                  <a:srgbClr val="339933"/>
                </a:solidFill>
                <a:latin typeface="Consolas" pitchFamily="49" charset="0"/>
                <a:cs typeface="Times New Roman" pitchFamily="18" charset="0"/>
              </a:rPr>
              <a:t>Kraj</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čitanja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binarnog</a:t>
            </a:r>
            <a:r>
              <a:rPr lang="en-GB" sz="1100" dirty="0">
                <a:solidFill>
                  <a:srgbClr val="339933"/>
                </a:solidFill>
                <a:latin typeface="Consolas" pitchFamily="49" charset="0"/>
                <a:cs typeface="Times New Roman" pitchFamily="18" charset="0"/>
              </a:rPr>
              <a:t> </a:t>
            </a:r>
            <a:r>
              <a:rPr lang="en-GB" sz="1100" dirty="0" err="1" smtClean="0">
                <a:solidFill>
                  <a:srgbClr val="339933"/>
                </a:solidFill>
                <a:latin typeface="Consolas" pitchFamily="49" charset="0"/>
                <a:cs typeface="Times New Roman" pitchFamily="18" charset="0"/>
              </a:rPr>
              <a:t>fajla</a:t>
            </a:r>
            <a:endParaRPr lang="en-GB" sz="1100" dirty="0">
              <a:solidFill>
                <a:srgbClr val="339933"/>
              </a:solidFill>
              <a:latin typeface="Consolas" pitchFamily="49" charset="0"/>
              <a:cs typeface="Times New Roman" pitchFamily="18" charset="0"/>
            </a:endParaRPr>
          </a:p>
        </p:txBody>
      </p:sp>
      <p:sp>
        <p:nvSpPr>
          <p:cNvPr id="11" name="Rectangle 10"/>
          <p:cNvSpPr>
            <a:spLocks noChangeArrowheads="1"/>
          </p:cNvSpPr>
          <p:nvPr/>
        </p:nvSpPr>
        <p:spPr bwMode="auto">
          <a:xfrm>
            <a:off x="8124907" y="5681708"/>
            <a:ext cx="1058126" cy="307777"/>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400" dirty="0" smtClean="0">
                <a:solidFill>
                  <a:srgbClr val="3333CC"/>
                </a:solidFill>
                <a:latin typeface="+mn-lt"/>
              </a:rPr>
              <a:t>Izvršenje</a:t>
            </a:r>
            <a:endParaRPr lang="sr-Latn-RS" sz="1400" dirty="0">
              <a:solidFill>
                <a:srgbClr val="3333CC"/>
              </a:solidFill>
              <a:latin typeface="+mn-lt"/>
            </a:endParaRPr>
          </a:p>
        </p:txBody>
      </p:sp>
    </p:spTree>
    <p:extLst>
      <p:ext uri="{BB962C8B-B14F-4D97-AF65-F5344CB8AC3E}">
        <p14:creationId xmlns:p14="http://schemas.microsoft.com/office/powerpoint/2010/main" val="7508950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528638"/>
            <a:ext cx="8425184" cy="596900"/>
          </a:xfrm>
        </p:spPr>
        <p:txBody>
          <a:bodyPr/>
          <a:lstStyle/>
          <a:p>
            <a:pPr eaLnBrk="1" hangingPunct="1"/>
            <a:r>
              <a:rPr lang="en-US" sz="3600" dirty="0" err="1" smtClean="0"/>
              <a:t>Čitanje</a:t>
            </a:r>
            <a:r>
              <a:rPr lang="en-US" sz="3600" dirty="0" smtClean="0"/>
              <a:t> </a:t>
            </a:r>
            <a:r>
              <a:rPr lang="en-US" sz="3600" dirty="0" err="1"/>
              <a:t>podataka</a:t>
            </a:r>
            <a:r>
              <a:rPr lang="en-US" sz="3600" dirty="0"/>
              <a:t> </a:t>
            </a:r>
            <a:r>
              <a:rPr lang="en-US" sz="3600" dirty="0" err="1"/>
              <a:t>iz</a:t>
            </a:r>
            <a:r>
              <a:rPr lang="en-US" sz="3600" dirty="0"/>
              <a:t> </a:t>
            </a:r>
            <a:r>
              <a:rPr lang="en-US" sz="3600" dirty="0" err="1"/>
              <a:t>binarnog</a:t>
            </a:r>
            <a:r>
              <a:rPr lang="en-US" sz="3600" dirty="0"/>
              <a:t> </a:t>
            </a:r>
            <a:r>
              <a:rPr lang="en-US" sz="3600" dirty="0" err="1"/>
              <a:t>fajla</a:t>
            </a:r>
            <a:endParaRPr lang="en-US" sz="3600" dirty="0" smtClean="0"/>
          </a:p>
        </p:txBody>
      </p:sp>
      <p:sp>
        <p:nvSpPr>
          <p:cNvPr id="18435" name="Rectangle 3" descr="Rectangle: Click to edit Master text styles&#10;Second level&#10;Third level&#10;Fourth level&#10;Fifth level"/>
          <p:cNvSpPr txBox="1">
            <a:spLocks noChangeArrowheads="1"/>
          </p:cNvSpPr>
          <p:nvPr/>
        </p:nvSpPr>
        <p:spPr bwMode="auto">
          <a:xfrm>
            <a:off x="107950" y="1196752"/>
            <a:ext cx="8856663" cy="5508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dirty="0"/>
              <a:t>U metodi </a:t>
            </a:r>
            <a:r>
              <a:rPr lang="sr-Latn-RS" dirty="0">
                <a:latin typeface="Consolas" panose="020B0609020204030204" pitchFamily="49" charset="0"/>
              </a:rPr>
              <a:t>otvoriFajl</a:t>
            </a:r>
            <a:r>
              <a:rPr lang="sr-Latn-RS" dirty="0"/>
              <a:t> otvaramo binarni fajl Radnici.ser naredbom</a:t>
            </a:r>
          </a:p>
          <a:p>
            <a:pPr marL="0" indent="0" algn="ctr" eaLnBrk="1" hangingPunct="1">
              <a:spcBef>
                <a:spcPts val="0"/>
              </a:spcBef>
              <a:spcAft>
                <a:spcPts val="600"/>
              </a:spcAft>
              <a:buClr>
                <a:schemeClr val="tx1"/>
              </a:buClr>
              <a:buSzPct val="75000"/>
            </a:pPr>
            <a:r>
              <a:rPr lang="sr-Latn-RS" dirty="0">
                <a:latin typeface="Consolas" panose="020B0609020204030204" pitchFamily="49" charset="0"/>
              </a:rPr>
              <a:t>FileInputStream fis = new FileInputStream("Radnici.ser");</a:t>
            </a:r>
          </a:p>
          <a:p>
            <a:pPr eaLnBrk="1" hangingPunct="1">
              <a:spcBef>
                <a:spcPts val="0"/>
              </a:spcBef>
              <a:spcAft>
                <a:spcPts val="600"/>
              </a:spcAft>
              <a:buClr>
                <a:schemeClr val="tx1"/>
              </a:buClr>
              <a:buSzPct val="75000"/>
              <a:buFont typeface="Wingdings" pitchFamily="2" charset="2"/>
              <a:buChar char="n"/>
            </a:pPr>
            <a:r>
              <a:rPr lang="sr-Latn-RS" dirty="0">
                <a:latin typeface="Consolas" panose="020B0609020204030204" pitchFamily="49" charset="0"/>
              </a:rPr>
              <a:t>FileInputStream</a:t>
            </a:r>
            <a:r>
              <a:rPr lang="sr-Latn-RS" dirty="0"/>
              <a:t> klasa implicira da se fajl otvara za čitanje. Objekat ove klase se prosleđuje </a:t>
            </a:r>
            <a:r>
              <a:rPr lang="sr-Latn-RS" dirty="0">
                <a:latin typeface="Consolas" panose="020B0609020204030204" pitchFamily="49" charset="0"/>
              </a:rPr>
              <a:t>ObjectInputStream</a:t>
            </a:r>
            <a:r>
              <a:rPr lang="sr-Latn-RS" dirty="0"/>
              <a:t> konstruktoru u naredbi</a:t>
            </a:r>
          </a:p>
          <a:p>
            <a:pPr marL="0" indent="0" algn="ctr" eaLnBrk="1" hangingPunct="1">
              <a:spcBef>
                <a:spcPts val="0"/>
              </a:spcBef>
              <a:spcAft>
                <a:spcPts val="600"/>
              </a:spcAft>
              <a:buClr>
                <a:schemeClr val="tx1"/>
              </a:buClr>
              <a:buSzPct val="75000"/>
            </a:pPr>
            <a:r>
              <a:rPr lang="sr-Latn-RS" dirty="0">
                <a:latin typeface="Consolas" panose="020B0609020204030204" pitchFamily="49" charset="0"/>
              </a:rPr>
              <a:t>ulaz = new ObjectInputStream(fis);</a:t>
            </a:r>
          </a:p>
          <a:p>
            <a:pPr eaLnBrk="1" hangingPunct="1">
              <a:spcBef>
                <a:spcPts val="0"/>
              </a:spcBef>
              <a:spcAft>
                <a:spcPts val="600"/>
              </a:spcAft>
              <a:buClr>
                <a:schemeClr val="tx1"/>
              </a:buClr>
              <a:buSzPct val="75000"/>
              <a:buFont typeface="Wingdings" pitchFamily="2" charset="2"/>
              <a:buChar char="n"/>
            </a:pPr>
            <a:r>
              <a:rPr lang="sr-Latn-RS" dirty="0"/>
              <a:t>Objekat </a:t>
            </a:r>
            <a:r>
              <a:rPr lang="sr-Latn-RS" dirty="0">
                <a:latin typeface="Consolas" panose="020B0609020204030204" pitchFamily="49" charset="0"/>
              </a:rPr>
              <a:t>ulaz</a:t>
            </a:r>
            <a:r>
              <a:rPr lang="sr-Latn-RS" dirty="0"/>
              <a:t> omogućava deserijalizaciju </a:t>
            </a:r>
            <a:r>
              <a:rPr lang="sr-Latn-RS" dirty="0">
                <a:latin typeface="Consolas" panose="020B0609020204030204" pitchFamily="49" charset="0"/>
              </a:rPr>
              <a:t>Radnik</a:t>
            </a:r>
            <a:r>
              <a:rPr lang="sr-Latn-RS" dirty="0"/>
              <a:t> objekata, tj. čitanje objekata iz fajla Radnici.ser. Čitanje je izvršeno </a:t>
            </a:r>
            <a:r>
              <a:rPr lang="sr-Latn-RS" dirty="0" smtClean="0"/>
              <a:t>naredbom </a:t>
            </a:r>
            <a:endParaRPr lang="sr-Latn-RS" dirty="0"/>
          </a:p>
          <a:p>
            <a:pPr marL="0" indent="0" algn="ctr" eaLnBrk="1" hangingPunct="1">
              <a:spcBef>
                <a:spcPts val="0"/>
              </a:spcBef>
              <a:spcAft>
                <a:spcPts val="600"/>
              </a:spcAft>
              <a:buClr>
                <a:schemeClr val="tx1"/>
              </a:buClr>
              <a:buSzPct val="75000"/>
            </a:pPr>
            <a:r>
              <a:rPr lang="sr-Latn-RS" dirty="0">
                <a:latin typeface="Consolas" panose="020B0609020204030204" pitchFamily="49" charset="0"/>
              </a:rPr>
              <a:t>Radnik r = (Radnik) ulaz.readObject();</a:t>
            </a:r>
          </a:p>
          <a:p>
            <a:pPr marL="179388" indent="0" eaLnBrk="1" hangingPunct="1">
              <a:spcBef>
                <a:spcPts val="0"/>
              </a:spcBef>
              <a:spcAft>
                <a:spcPts val="600"/>
              </a:spcAft>
              <a:buClr>
                <a:schemeClr val="tx1"/>
              </a:buClr>
              <a:buSzPct val="75000"/>
            </a:pPr>
            <a:r>
              <a:rPr lang="sr-Latn-RS" dirty="0"/>
              <a:t>u metodi </a:t>
            </a:r>
            <a:r>
              <a:rPr lang="sr-Latn-RS" dirty="0">
                <a:latin typeface="Consolas" panose="020B0609020204030204" pitchFamily="49" charset="0"/>
              </a:rPr>
              <a:t>citajRadnikeIzFajla</a:t>
            </a:r>
            <a:r>
              <a:rPr lang="sr-Latn-RS" dirty="0"/>
              <a:t>. Pošto metoda </a:t>
            </a:r>
            <a:r>
              <a:rPr lang="sr-Latn-RS" dirty="0">
                <a:latin typeface="Consolas" panose="020B0609020204030204" pitchFamily="49" charset="0"/>
              </a:rPr>
              <a:t>readObject</a:t>
            </a:r>
            <a:r>
              <a:rPr lang="sr-Latn-RS" dirty="0"/>
              <a:t> vraća </a:t>
            </a:r>
            <a:r>
              <a:rPr lang="sr-Latn-RS" dirty="0">
                <a:latin typeface="Consolas" panose="020B0609020204030204" pitchFamily="49" charset="0"/>
              </a:rPr>
              <a:t>Object</a:t>
            </a:r>
            <a:r>
              <a:rPr lang="sr-Latn-RS" dirty="0"/>
              <a:t> instancu, potrebno ju je </a:t>
            </a:r>
            <a:r>
              <a:rPr lang="sr-Latn-RS" dirty="0" smtClean="0"/>
              <a:t>downcast-ovati </a:t>
            </a:r>
            <a:r>
              <a:rPr lang="sr-Latn-RS" dirty="0"/>
              <a:t>pre upisa u </a:t>
            </a:r>
            <a:r>
              <a:rPr lang="sr-Latn-RS" dirty="0">
                <a:latin typeface="Consolas" panose="020B0609020204030204" pitchFamily="49" charset="0"/>
              </a:rPr>
              <a:t>Radnik</a:t>
            </a:r>
            <a:r>
              <a:rPr lang="sr-Latn-RS" dirty="0"/>
              <a:t> </a:t>
            </a:r>
            <a:r>
              <a:rPr lang="sr-Latn-RS" dirty="0" smtClean="0"/>
              <a:t>promenljivu</a:t>
            </a:r>
            <a:r>
              <a:rPr lang="sr-Latn-RS" dirty="0"/>
              <a:t>.</a:t>
            </a:r>
          </a:p>
          <a:p>
            <a:pPr eaLnBrk="1" hangingPunct="1">
              <a:spcBef>
                <a:spcPts val="0"/>
              </a:spcBef>
              <a:spcAft>
                <a:spcPts val="600"/>
              </a:spcAft>
              <a:buClr>
                <a:schemeClr val="tx1"/>
              </a:buClr>
              <a:buSzPct val="75000"/>
              <a:buFont typeface="Wingdings" pitchFamily="2" charset="2"/>
              <a:buChar char="n"/>
            </a:pPr>
            <a:r>
              <a:rPr lang="sr-Latn-RS" dirty="0"/>
              <a:t>Metoda </a:t>
            </a:r>
            <a:r>
              <a:rPr lang="sr-Latn-RS" dirty="0">
                <a:latin typeface="Consolas" panose="020B0609020204030204" pitchFamily="49" charset="0"/>
              </a:rPr>
              <a:t>readObject</a:t>
            </a:r>
            <a:r>
              <a:rPr lang="sr-Latn-RS" dirty="0"/>
              <a:t> baca </a:t>
            </a:r>
            <a:r>
              <a:rPr lang="sr-Latn-RS" dirty="0">
                <a:latin typeface="Consolas" panose="020B0609020204030204" pitchFamily="49" charset="0"/>
              </a:rPr>
              <a:t>EOFException</a:t>
            </a:r>
            <a:r>
              <a:rPr lang="sr-Latn-RS" dirty="0"/>
              <a:t> u slučaju pokušaja čitanja nakon kraja fajla. Za razliku od tekstualnih fajlova, </a:t>
            </a:r>
            <a:r>
              <a:rPr lang="sr-Latn-RS" dirty="0">
                <a:solidFill>
                  <a:srgbClr val="3333CC"/>
                </a:solidFill>
              </a:rPr>
              <a:t>kod binarnih fajlova ne postoji elegantan način određivanja kraja fajla, već kraj čitanja proglašavamo kad se desi </a:t>
            </a:r>
            <a:r>
              <a:rPr lang="sr-Latn-RS" dirty="0">
                <a:solidFill>
                  <a:srgbClr val="3333CC"/>
                </a:solidFill>
                <a:latin typeface="Consolas" panose="020B0609020204030204" pitchFamily="49" charset="0"/>
              </a:rPr>
              <a:t>EOFException</a:t>
            </a:r>
            <a:r>
              <a:rPr lang="sr-Latn-RS" dirty="0">
                <a:solidFill>
                  <a:srgbClr val="3333CC"/>
                </a:solidFill>
              </a:rPr>
              <a:t> izuzetak</a:t>
            </a:r>
            <a:r>
              <a:rPr lang="sr-Latn-RS" dirty="0"/>
              <a:t>. Metoda </a:t>
            </a:r>
            <a:r>
              <a:rPr lang="sr-Latn-RS" dirty="0">
                <a:latin typeface="Consolas" panose="020B0609020204030204" pitchFamily="49" charset="0"/>
              </a:rPr>
              <a:t>readObject</a:t>
            </a:r>
            <a:r>
              <a:rPr lang="sr-Latn-RS" dirty="0"/>
              <a:t> takođe baca i ClassNotFoundException ukoliko se klasa objekata koje čitamo ne može </a:t>
            </a:r>
            <a:r>
              <a:rPr lang="sr-Latn-RS" dirty="0" smtClean="0"/>
              <a:t>locirati.</a:t>
            </a:r>
            <a:endParaRPr lang="sr-Latn-RS" dirty="0"/>
          </a:p>
          <a:p>
            <a:pPr eaLnBrk="1" hangingPunct="1">
              <a:spcBef>
                <a:spcPts val="0"/>
              </a:spcBef>
              <a:spcAft>
                <a:spcPts val="600"/>
              </a:spcAft>
              <a:buClr>
                <a:schemeClr val="tx1"/>
              </a:buClr>
              <a:buSzPct val="75000"/>
              <a:buFont typeface="Wingdings" pitchFamily="2" charset="2"/>
              <a:buChar char="n"/>
            </a:pPr>
            <a:r>
              <a:rPr lang="sr-Latn-RS" dirty="0"/>
              <a:t>Sve operacije sa ObjectInputStream objektom u našem primeru bacaju izuzetak tipa IOException. Ove izuzetke </a:t>
            </a:r>
            <a:r>
              <a:rPr lang="sr-Latn-RS" dirty="0" smtClean="0"/>
              <a:t>smo obradili u </a:t>
            </a:r>
            <a:r>
              <a:rPr lang="sr-Latn-RS" dirty="0">
                <a:latin typeface="Consolas" panose="020B0609020204030204" pitchFamily="49" charset="0"/>
              </a:rPr>
              <a:t>try</a:t>
            </a:r>
            <a:r>
              <a:rPr lang="sr-Latn-RS" dirty="0" smtClean="0"/>
              <a:t> naredbi </a:t>
            </a:r>
            <a:r>
              <a:rPr lang="sr-Latn-RS" dirty="0"/>
              <a:t>metode </a:t>
            </a:r>
            <a:r>
              <a:rPr lang="sr-Latn-RS" dirty="0">
                <a:latin typeface="Consolas" panose="020B0609020204030204" pitchFamily="49" charset="0"/>
              </a:rPr>
              <a:t>main</a:t>
            </a:r>
            <a:r>
              <a:rPr lang="sr-Latn-RS" dirty="0" smtClean="0"/>
              <a:t>.</a:t>
            </a:r>
            <a:endParaRPr lang="sr-Latn-RS" dirty="0"/>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59CD2C-6571-465C-9273-8A2CE6A6EE29}" type="slidenum">
              <a:rPr lang="en-GB" smtClean="0">
                <a:latin typeface="Arial Black" pitchFamily="34" charset="0"/>
              </a:rPr>
              <a:pPr eaLnBrk="1" hangingPunct="1"/>
              <a:t>29</a:t>
            </a:fld>
            <a:endParaRPr lang="en-GB" dirty="0"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032250" cy="596900"/>
          </a:xfrm>
        </p:spPr>
        <p:txBody>
          <a:bodyPr/>
          <a:lstStyle/>
          <a:p>
            <a:pPr eaLnBrk="1" hangingPunct="1"/>
            <a:r>
              <a:rPr lang="sr-Latn-ME" sz="3600" dirty="0" smtClean="0"/>
              <a:t>Pojam toka</a:t>
            </a:r>
            <a:endParaRPr lang="en-US" sz="3600" dirty="0" smtClean="0"/>
          </a:p>
        </p:txBody>
      </p:sp>
      <p:sp>
        <p:nvSpPr>
          <p:cNvPr id="7171" name="Rectangle 3" descr="Rectangle: Click to edit Master text styles&#10;Second level&#10;Third level&#10;Fourth level&#10;Fifth level"/>
          <p:cNvSpPr txBox="1">
            <a:spLocks noChangeArrowheads="1"/>
          </p:cNvSpPr>
          <p:nvPr/>
        </p:nvSpPr>
        <p:spPr bwMode="auto">
          <a:xfrm>
            <a:off x="107504" y="1267991"/>
            <a:ext cx="8856984" cy="540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900"/>
              </a:spcAft>
              <a:buClr>
                <a:schemeClr val="tx1"/>
              </a:buClr>
              <a:buSzPct val="75000"/>
              <a:buFont typeface="Wingdings" pitchFamily="2" charset="2"/>
              <a:buChar char="n"/>
            </a:pPr>
            <a:r>
              <a:rPr lang="sr-Latn-RS" sz="1900" dirty="0"/>
              <a:t>Svaki operativni sistem obezbeđuje mehanizam za određivanje kraja fajla, kao što je </a:t>
            </a:r>
            <a:r>
              <a:rPr lang="sr-Latn-RS" sz="1900" dirty="0">
                <a:solidFill>
                  <a:srgbClr val="FF0000"/>
                </a:solidFill>
              </a:rPr>
              <a:t>indikator kraja fajla </a:t>
            </a:r>
            <a:r>
              <a:rPr lang="sr-Latn-RS" sz="1900" dirty="0"/>
              <a:t>(eng. </a:t>
            </a:r>
            <a:r>
              <a:rPr lang="sr-Latn-RS" sz="1900" i="1" dirty="0"/>
              <a:t>end-of-file indicator</a:t>
            </a:r>
            <a:r>
              <a:rPr lang="sr-Latn-RS" sz="1900" dirty="0"/>
              <a:t>) ili na osnovu ukupnog broja bajtova fajla o čemu operativni sistem interno vodi </a:t>
            </a:r>
            <a:r>
              <a:rPr lang="sr-Latn-RS" sz="1900" dirty="0" smtClean="0"/>
              <a:t>evidenciju.</a:t>
            </a:r>
          </a:p>
          <a:p>
            <a:pPr eaLnBrk="1" hangingPunct="1">
              <a:lnSpc>
                <a:spcPct val="95000"/>
              </a:lnSpc>
              <a:spcAft>
                <a:spcPts val="900"/>
              </a:spcAft>
              <a:buClr>
                <a:schemeClr val="tx1"/>
              </a:buClr>
              <a:buSzPct val="75000"/>
              <a:buFont typeface="Wingdings" pitchFamily="2" charset="2"/>
              <a:buChar char="n"/>
            </a:pPr>
            <a:r>
              <a:rPr lang="sr-Latn-RS" sz="1900" dirty="0" smtClean="0"/>
              <a:t>Programeri </a:t>
            </a:r>
            <a:r>
              <a:rPr lang="sr-Latn-RS" sz="1900" dirty="0"/>
              <a:t>ne moraju znati na koji način operativni sistem </a:t>
            </a:r>
            <a:r>
              <a:rPr lang="sr-Latn-RS" sz="1900" dirty="0" smtClean="0"/>
              <a:t>određuje </a:t>
            </a:r>
            <a:r>
              <a:rPr lang="sr-Latn-RS" sz="1900" dirty="0"/>
              <a:t>kraj fajla. </a:t>
            </a:r>
            <a:r>
              <a:rPr lang="sr-Latn-RS" sz="1900" dirty="0" smtClean="0"/>
              <a:t>U </a:t>
            </a:r>
            <a:r>
              <a:rPr lang="sr-Latn-RS" sz="1900" dirty="0"/>
              <a:t>programu koji radi sa fajlovima </a:t>
            </a:r>
            <a:r>
              <a:rPr lang="sr-Latn-RS" sz="1900" dirty="0" smtClean="0"/>
              <a:t>se, pomoću odgovarajućih funkcija, </a:t>
            </a:r>
            <a:r>
              <a:rPr lang="sr-Latn-RS" sz="1900" dirty="0"/>
              <a:t>jednostavno dobija indikacija od operativnog sistema da smo došli do kraja </a:t>
            </a:r>
            <a:r>
              <a:rPr lang="sr-Latn-RS" sz="1900" dirty="0" smtClean="0"/>
              <a:t>fajla (npr. C </a:t>
            </a:r>
            <a:r>
              <a:rPr lang="sr-Latn-RS" sz="1900" dirty="0"/>
              <a:t>funkcija </a:t>
            </a:r>
            <a:r>
              <a:rPr lang="sr-Latn-RS" sz="1900" dirty="0">
                <a:solidFill>
                  <a:srgbClr val="FF0000"/>
                </a:solidFill>
                <a:latin typeface="Consolas" panose="020B0609020204030204" pitchFamily="49" charset="0"/>
              </a:rPr>
              <a:t>feof</a:t>
            </a:r>
            <a:r>
              <a:rPr lang="sr-Latn-RS" sz="1900" dirty="0"/>
              <a:t> za parametar ima pokazivač na fajl i vraća nenultu vrednost (logička istina) kad dođemo do kraja </a:t>
            </a:r>
            <a:r>
              <a:rPr lang="sr-Latn-RS" sz="1900" dirty="0" smtClean="0"/>
              <a:t>fajla).</a:t>
            </a:r>
            <a:endParaRPr lang="sr-Latn-RS" sz="1900" dirty="0"/>
          </a:p>
          <a:p>
            <a:pPr eaLnBrk="1" hangingPunct="1">
              <a:lnSpc>
                <a:spcPct val="95000"/>
              </a:lnSpc>
              <a:spcAft>
                <a:spcPts val="900"/>
              </a:spcAft>
              <a:buClr>
                <a:schemeClr val="tx1"/>
              </a:buClr>
              <a:buSzPct val="75000"/>
              <a:buFont typeface="Wingdings" pitchFamily="2" charset="2"/>
              <a:buChar char="n"/>
            </a:pPr>
            <a:r>
              <a:rPr lang="sr-Latn-RS" sz="1900" dirty="0"/>
              <a:t>Java program otvara fajl kreiranjem objekta i pridruživanjem toka bajtova ili karaktera tom objektu. Konstruktor objekta komunicira sa operativnim sistemom da bi otvorio fajl. Java može povezati tokove sa različitim uređajima. </a:t>
            </a:r>
            <a:endParaRPr lang="sr-Latn-RS" sz="1900" dirty="0" smtClean="0"/>
          </a:p>
          <a:p>
            <a:pPr eaLnBrk="1" hangingPunct="1">
              <a:lnSpc>
                <a:spcPct val="95000"/>
              </a:lnSpc>
              <a:spcAft>
                <a:spcPts val="900"/>
              </a:spcAft>
              <a:buClr>
                <a:schemeClr val="tx1"/>
              </a:buClr>
              <a:buSzPct val="75000"/>
              <a:buFont typeface="Wingdings" pitchFamily="2" charset="2"/>
              <a:buChar char="n"/>
            </a:pPr>
            <a:r>
              <a:rPr lang="sr-Latn-RS" sz="1900" dirty="0" smtClean="0"/>
              <a:t>Kada </a:t>
            </a:r>
            <a:r>
              <a:rPr lang="sr-Latn-RS" sz="1900" dirty="0"/>
              <a:t>Java program započne izvršavanje, on kreira tri objekta toka koji su povezani sa uređajima: </a:t>
            </a:r>
            <a:r>
              <a:rPr lang="sr-Latn-RS" sz="1900" dirty="0">
                <a:solidFill>
                  <a:srgbClr val="FF0000"/>
                </a:solidFill>
                <a:latin typeface="Consolas" panose="020B0609020204030204" pitchFamily="49" charset="0"/>
              </a:rPr>
              <a:t>Sistem.in</a:t>
            </a:r>
            <a:r>
              <a:rPr lang="sr-Latn-RS" sz="1900" dirty="0"/>
              <a:t>, </a:t>
            </a:r>
            <a:r>
              <a:rPr lang="sr-Latn-RS" sz="1900" dirty="0">
                <a:solidFill>
                  <a:srgbClr val="FF0000"/>
                </a:solidFill>
                <a:latin typeface="Consolas" panose="020B0609020204030204" pitchFamily="49" charset="0"/>
              </a:rPr>
              <a:t>Sistem.out</a:t>
            </a:r>
            <a:r>
              <a:rPr lang="sr-Latn-RS" sz="1900" dirty="0"/>
              <a:t> i </a:t>
            </a:r>
            <a:r>
              <a:rPr lang="sr-Latn-RS" sz="1900" dirty="0">
                <a:solidFill>
                  <a:srgbClr val="FF0000"/>
                </a:solidFill>
                <a:latin typeface="Consolas" panose="020B0609020204030204" pitchFamily="49" charset="0"/>
              </a:rPr>
              <a:t>Sistem.err</a:t>
            </a:r>
            <a:r>
              <a:rPr lang="sr-Latn-RS" sz="1900" dirty="0"/>
              <a:t>. </a:t>
            </a:r>
            <a:endParaRPr lang="sr-Latn-RS" sz="1900" dirty="0" smtClean="0"/>
          </a:p>
          <a:p>
            <a:pPr eaLnBrk="1" hangingPunct="1">
              <a:lnSpc>
                <a:spcPct val="95000"/>
              </a:lnSpc>
              <a:spcAft>
                <a:spcPts val="900"/>
              </a:spcAft>
              <a:buClr>
                <a:schemeClr val="tx1"/>
              </a:buClr>
              <a:buSzPct val="75000"/>
              <a:buFont typeface="Wingdings" pitchFamily="2" charset="2"/>
              <a:buChar char="n"/>
            </a:pPr>
            <a:r>
              <a:rPr lang="sr-Latn-RS" sz="1900" dirty="0" smtClean="0">
                <a:latin typeface="Consolas" panose="020B0609020204030204" pitchFamily="49" charset="0"/>
              </a:rPr>
              <a:t>Sistem.in</a:t>
            </a:r>
            <a:r>
              <a:rPr lang="sr-Latn-RS" sz="1900" dirty="0" smtClean="0"/>
              <a:t> </a:t>
            </a:r>
            <a:r>
              <a:rPr lang="sr-Latn-RS" sz="1900" dirty="0"/>
              <a:t>(standardni ulazni tok) omogućava čitanje podataka unesenih preko tastature. </a:t>
            </a:r>
            <a:r>
              <a:rPr lang="sr-Latn-RS" sz="1900" dirty="0">
                <a:latin typeface="Consolas" panose="020B0609020204030204" pitchFamily="49" charset="0"/>
              </a:rPr>
              <a:t>Sistem.out</a:t>
            </a:r>
            <a:r>
              <a:rPr lang="sr-Latn-RS" sz="1900" dirty="0" smtClean="0"/>
              <a:t> </a:t>
            </a:r>
            <a:r>
              <a:rPr lang="sr-Latn-RS" sz="1900" dirty="0"/>
              <a:t>(standardni izlazni tok) omogućava </a:t>
            </a:r>
            <a:r>
              <a:rPr lang="sr-Latn-RS" sz="1900" dirty="0" smtClean="0"/>
              <a:t>štampanje </a:t>
            </a:r>
            <a:r>
              <a:rPr lang="sr-Latn-RS" sz="1900" dirty="0"/>
              <a:t>karaktera na ekranu. </a:t>
            </a:r>
            <a:r>
              <a:rPr lang="sr-Latn-RS" sz="1900" dirty="0">
                <a:latin typeface="Consolas" panose="020B0609020204030204" pitchFamily="49" charset="0"/>
              </a:rPr>
              <a:t>Sistem.err</a:t>
            </a:r>
            <a:r>
              <a:rPr lang="sr-Latn-RS" sz="1900" dirty="0" smtClean="0"/>
              <a:t> </a:t>
            </a:r>
            <a:r>
              <a:rPr lang="sr-Latn-RS" sz="1900" dirty="0"/>
              <a:t>(standardni tok greške) omogućava štampanje poruka greške na ekranu</a:t>
            </a:r>
            <a:r>
              <a:rPr lang="sr-Latn-RS" sz="1900" dirty="0" smtClean="0"/>
              <a:t>.</a:t>
            </a:r>
            <a:endParaRPr lang="sr-Latn-RS" sz="1900" dirty="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3</a:t>
            </a:fld>
            <a:endParaRPr lang="en-GB" smtClean="0">
              <a:latin typeface="Arial Black" pitchFamily="34" charset="0"/>
            </a:endParaRPr>
          </a:p>
        </p:txBody>
      </p:sp>
    </p:spTree>
    <p:extLst>
      <p:ext uri="{BB962C8B-B14F-4D97-AF65-F5344CB8AC3E}">
        <p14:creationId xmlns:p14="http://schemas.microsoft.com/office/powerpoint/2010/main" val="1562528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59CD2C-6571-465C-9273-8A2CE6A6EE29}" type="slidenum">
              <a:rPr lang="en-GB" smtClean="0">
                <a:latin typeface="Arial Black" pitchFamily="34" charset="0"/>
              </a:rPr>
              <a:pPr eaLnBrk="1" hangingPunct="1"/>
              <a:t>30</a:t>
            </a:fld>
            <a:endParaRPr lang="en-GB" dirty="0" smtClean="0">
              <a:latin typeface="Arial Black" pitchFamily="34" charset="0"/>
            </a:endParaRPr>
          </a:p>
        </p:txBody>
      </p:sp>
      <p:sp>
        <p:nvSpPr>
          <p:cNvPr id="5" name="Rectangle 1"/>
          <p:cNvSpPr>
            <a:spLocks noChangeArrowheads="1"/>
          </p:cNvSpPr>
          <p:nvPr/>
        </p:nvSpPr>
        <p:spPr bwMode="auto">
          <a:xfrm>
            <a:off x="313091" y="146612"/>
            <a:ext cx="8496944" cy="6647974"/>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US" sz="1200" b="1" dirty="0">
                <a:solidFill>
                  <a:srgbClr val="7F0055"/>
                </a:solidFill>
                <a:latin typeface="Consolas" pitchFamily="49" charset="0"/>
                <a:cs typeface="Times New Roman" pitchFamily="18" charset="0"/>
              </a:rPr>
              <a:t>import</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US"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b="1" dirty="0">
                <a:solidFill>
                  <a:srgbClr val="7F0055"/>
                </a:solidFill>
                <a:latin typeface="Consolas" pitchFamily="49" charset="0"/>
                <a:cs typeface="Times New Roman" pitchFamily="18" charset="0"/>
              </a:rPr>
              <a:t>public class</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DemonstracijaJFileChooser</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6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public static void</a:t>
            </a:r>
            <a:r>
              <a:rPr lang="en-US" sz="1200" dirty="0">
                <a:solidFill>
                  <a:srgbClr val="000000"/>
                </a:solidFill>
                <a:latin typeface="Consolas" pitchFamily="49" charset="0"/>
                <a:cs typeface="Times New Roman" pitchFamily="18" charset="0"/>
              </a:rPr>
              <a:t> main(String [] </a:t>
            </a:r>
            <a:r>
              <a:rPr lang="en-US" sz="1200" dirty="0" err="1">
                <a:solidFill>
                  <a:srgbClr val="000000"/>
                </a:solidFill>
                <a:latin typeface="Consolas" pitchFamily="49" charset="0"/>
                <a:cs typeface="Times New Roman" pitchFamily="18" charset="0"/>
              </a:rPr>
              <a:t>args</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File </a:t>
            </a:r>
            <a:r>
              <a:rPr lang="en-US" sz="1200" dirty="0" err="1">
                <a:solidFill>
                  <a:srgbClr val="000000"/>
                </a:solidFill>
                <a:latin typeface="Consolas" pitchFamily="49" charset="0"/>
                <a:cs typeface="Times New Roman" pitchFamily="18" charset="0"/>
              </a:rPr>
              <a:t>ime</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vratiFajlIliFolder</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String </a:t>
            </a:r>
            <a:r>
              <a:rPr lang="en-US" sz="1200" dirty="0" err="1">
                <a:solidFill>
                  <a:srgbClr val="000000"/>
                </a:solidFill>
                <a:latin typeface="Consolas" pitchFamily="49" charset="0"/>
                <a:cs typeface="Times New Roman" pitchFamily="18" charset="0"/>
              </a:rPr>
              <a:t>ispis</a:t>
            </a:r>
            <a:r>
              <a:rPr lang="en-US" sz="1200" dirty="0">
                <a:solidFill>
                  <a:srgbClr val="000000"/>
                </a:solidFill>
                <a:latin typeface="Consolas" pitchFamily="49" charset="0"/>
                <a:cs typeface="Times New Roman" pitchFamily="18" charset="0"/>
              </a:rPr>
              <a:t>;</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sr-Latn-ME"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if</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ime.exists</a:t>
            </a:r>
            <a:r>
              <a:rPr lang="en-US"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ispis</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String.format</a:t>
            </a:r>
            <a:r>
              <a:rPr lang="en-US" sz="1200" dirty="0">
                <a:solidFill>
                  <a:srgbClr val="000000"/>
                </a:solidFill>
                <a:latin typeface="Consolas" pitchFamily="49" charset="0"/>
                <a:cs typeface="Times New Roman" pitchFamily="18" charset="0"/>
              </a:rPr>
              <a:t>(</a:t>
            </a:r>
            <a:r>
              <a:rPr lang="en-US" sz="1200" dirty="0">
                <a:solidFill>
                  <a:srgbClr val="2A00FF"/>
                </a:solidFill>
                <a:latin typeface="Consolas" pitchFamily="49" charset="0"/>
                <a:cs typeface="Times New Roman" pitchFamily="18" charset="0"/>
              </a:rPr>
              <a:t>"%s\</a:t>
            </a:r>
            <a:r>
              <a:rPr lang="en-US" sz="1200" dirty="0" err="1">
                <a:solidFill>
                  <a:srgbClr val="2A00FF"/>
                </a:solidFill>
                <a:latin typeface="Consolas" pitchFamily="49" charset="0"/>
                <a:cs typeface="Times New Roman" pitchFamily="18" charset="0"/>
              </a:rPr>
              <a:t>n%s</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n%s</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n%s</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n%s</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n%s</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ime.getName</a:t>
            </a:r>
            <a:r>
              <a:rPr lang="en-US" sz="1200" dirty="0">
                <a:solidFill>
                  <a:srgbClr val="000000"/>
                </a:solidFill>
                <a:latin typeface="Consolas" pitchFamily="49" charset="0"/>
                <a:cs typeface="Times New Roman" pitchFamily="18" charset="0"/>
              </a:rPr>
              <a:t>() + </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postoji</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ime.isFile</a:t>
            </a:r>
            <a:r>
              <a:rPr lang="en-US" sz="1200" dirty="0">
                <a:solidFill>
                  <a:srgbClr val="000000"/>
                </a:solidFill>
                <a:latin typeface="Consolas" pitchFamily="49" charset="0"/>
                <a:cs typeface="Times New Roman" pitchFamily="18" charset="0"/>
              </a:rPr>
              <a:t>() ? </a:t>
            </a:r>
            <a:r>
              <a:rPr lang="en-US" sz="1200" dirty="0">
                <a:solidFill>
                  <a:srgbClr val="2A00FF"/>
                </a:solidFill>
                <a:latin typeface="Consolas" pitchFamily="49" charset="0"/>
                <a:cs typeface="Times New Roman" pitchFamily="18" charset="0"/>
              </a:rPr>
              <a:t>"To je </a:t>
            </a:r>
            <a:r>
              <a:rPr lang="en-US" sz="1200" dirty="0" err="1">
                <a:solidFill>
                  <a:srgbClr val="2A00FF"/>
                </a:solidFill>
                <a:latin typeface="Consolas" pitchFamily="49" charset="0"/>
                <a:cs typeface="Times New Roman" pitchFamily="18" charset="0"/>
              </a:rPr>
              <a:t>fajl</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 : </a:t>
            </a:r>
            <a:r>
              <a:rPr lang="en-US" sz="1200" dirty="0">
                <a:solidFill>
                  <a:srgbClr val="2A00FF"/>
                </a:solidFill>
                <a:latin typeface="Consolas" pitchFamily="49" charset="0"/>
                <a:cs typeface="Times New Roman" pitchFamily="18" charset="0"/>
              </a:rPr>
              <a:t>"To </a:t>
            </a:r>
            <a:r>
              <a:rPr lang="en-US" sz="1200" dirty="0" err="1">
                <a:solidFill>
                  <a:srgbClr val="2A00FF"/>
                </a:solidFill>
                <a:latin typeface="Consolas" pitchFamily="49" charset="0"/>
                <a:cs typeface="Times New Roman" pitchFamily="18" charset="0"/>
              </a:rPr>
              <a:t>nije</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fajl</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ime.isDirectory</a:t>
            </a:r>
            <a:r>
              <a:rPr lang="en-US" sz="1200" dirty="0">
                <a:solidFill>
                  <a:srgbClr val="000000"/>
                </a:solidFill>
                <a:latin typeface="Consolas" pitchFamily="49" charset="0"/>
                <a:cs typeface="Times New Roman" pitchFamily="18" charset="0"/>
              </a:rPr>
              <a:t>() ? </a:t>
            </a:r>
            <a:r>
              <a:rPr lang="en-US" sz="1200" dirty="0">
                <a:solidFill>
                  <a:srgbClr val="2A00FF"/>
                </a:solidFill>
                <a:latin typeface="Consolas" pitchFamily="49" charset="0"/>
                <a:cs typeface="Times New Roman" pitchFamily="18" charset="0"/>
              </a:rPr>
              <a:t>"To je folder"</a:t>
            </a:r>
            <a:r>
              <a:rPr lang="en-US" sz="1200" dirty="0">
                <a:solidFill>
                  <a:srgbClr val="000000"/>
                </a:solidFill>
                <a:latin typeface="Consolas" pitchFamily="49" charset="0"/>
                <a:cs typeface="Times New Roman" pitchFamily="18" charset="0"/>
              </a:rPr>
              <a:t> : </a:t>
            </a:r>
            <a:r>
              <a:rPr lang="en-US" sz="1200" dirty="0">
                <a:solidFill>
                  <a:srgbClr val="2A00FF"/>
                </a:solidFill>
                <a:latin typeface="Consolas" pitchFamily="49" charset="0"/>
                <a:cs typeface="Times New Roman" pitchFamily="18" charset="0"/>
              </a:rPr>
              <a:t>"To </a:t>
            </a:r>
            <a:r>
              <a:rPr lang="en-US" sz="1200" dirty="0" err="1">
                <a:solidFill>
                  <a:srgbClr val="2A00FF"/>
                </a:solidFill>
                <a:latin typeface="Consolas" pitchFamily="49" charset="0"/>
                <a:cs typeface="Times New Roman" pitchFamily="18" charset="0"/>
              </a:rPr>
              <a:t>nije</a:t>
            </a:r>
            <a:r>
              <a:rPr lang="en-US" sz="1200" dirty="0">
                <a:solidFill>
                  <a:srgbClr val="2A00FF"/>
                </a:solidFill>
                <a:latin typeface="Consolas" pitchFamily="49" charset="0"/>
                <a:cs typeface="Times New Roman" pitchFamily="18" charset="0"/>
              </a:rPr>
              <a:t> folder"</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Veličina</a:t>
            </a:r>
            <a:r>
              <a:rPr lang="en-US" sz="1200" dirty="0">
                <a:solidFill>
                  <a:srgbClr val="2A00FF"/>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ime.length</a:t>
            </a:r>
            <a:r>
              <a:rPr lang="en-US" sz="1200" dirty="0">
                <a:solidFill>
                  <a:srgbClr val="000000"/>
                </a:solidFill>
                <a:latin typeface="Consolas" pitchFamily="49" charset="0"/>
                <a:cs typeface="Times New Roman" pitchFamily="18" charset="0"/>
              </a:rPr>
              <a:t>() + </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bajta</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Poslednja</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izmena</a:t>
            </a:r>
            <a:r>
              <a:rPr lang="en-US" sz="1200" dirty="0">
                <a:solidFill>
                  <a:srgbClr val="2A00FF"/>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ime.lastModified</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Roditeljski</a:t>
            </a:r>
            <a:r>
              <a:rPr lang="en-US" sz="1200" dirty="0">
                <a:solidFill>
                  <a:srgbClr val="2A00FF"/>
                </a:solidFill>
                <a:latin typeface="Consolas" pitchFamily="49" charset="0"/>
                <a:cs typeface="Times New Roman" pitchFamily="18" charset="0"/>
              </a:rPr>
              <a:t> folder: "</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ime.getParent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else</a:t>
            </a:r>
            <a:r>
              <a:rPr lang="sr-Latn-ME"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ispis</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String.format</a:t>
            </a:r>
            <a:r>
              <a:rPr lang="en-US" sz="1200" dirty="0">
                <a:solidFill>
                  <a:srgbClr val="000000"/>
                </a:solidFill>
                <a:latin typeface="Consolas" pitchFamily="49" charset="0"/>
                <a:cs typeface="Times New Roman" pitchFamily="18" charset="0"/>
              </a:rPr>
              <a:t>(</a:t>
            </a:r>
            <a:r>
              <a:rPr lang="en-US" sz="1200" dirty="0">
                <a:solidFill>
                  <a:srgbClr val="2A00FF"/>
                </a:solidFill>
                <a:latin typeface="Consolas" pitchFamily="49" charset="0"/>
                <a:cs typeface="Times New Roman" pitchFamily="18" charset="0"/>
              </a:rPr>
              <a:t>"%s ne </a:t>
            </a:r>
            <a:r>
              <a:rPr lang="en-US" sz="1200" dirty="0" err="1">
                <a:solidFill>
                  <a:srgbClr val="2A00FF"/>
                </a:solidFill>
                <a:latin typeface="Consolas" pitchFamily="49" charset="0"/>
                <a:cs typeface="Times New Roman" pitchFamily="18" charset="0"/>
              </a:rPr>
              <a:t>postoji</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ime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sr-Latn-ME"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if</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ime.isDirectory</a:t>
            </a:r>
            <a:r>
              <a:rPr lang="en-US"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endParaRPr lang="sr-Latn-ME" sz="1200" dirty="0" smtClean="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ME"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		</a:t>
            </a:r>
            <a:r>
              <a:rPr lang="en-US" sz="1200" dirty="0" err="1" smtClean="0">
                <a:solidFill>
                  <a:srgbClr val="000000"/>
                </a:solidFill>
                <a:latin typeface="Consolas" pitchFamily="49" charset="0"/>
                <a:cs typeface="Times New Roman" pitchFamily="18" charset="0"/>
              </a:rPr>
              <a:t>ispis</a:t>
            </a:r>
            <a:r>
              <a:rPr lang="en-US" sz="1200" dirty="0" smtClean="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 </a:t>
            </a:r>
            <a:r>
              <a:rPr lang="en-US" sz="1200" dirty="0">
                <a:solidFill>
                  <a:srgbClr val="2A00FF"/>
                </a:solidFill>
                <a:latin typeface="Consolas" pitchFamily="49" charset="0"/>
                <a:cs typeface="Times New Roman" pitchFamily="18" charset="0"/>
              </a:rPr>
              <a:t>"\n\</a:t>
            </a:r>
            <a:r>
              <a:rPr lang="en-US" sz="1200" dirty="0" err="1">
                <a:solidFill>
                  <a:srgbClr val="2A00FF"/>
                </a:solidFill>
                <a:latin typeface="Consolas" pitchFamily="49" charset="0"/>
                <a:cs typeface="Times New Roman" pitchFamily="18" charset="0"/>
              </a:rPr>
              <a:t>nSadržaj</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foldera</a:t>
            </a:r>
            <a:r>
              <a:rPr lang="en-US" sz="1200" dirty="0">
                <a:solidFill>
                  <a:srgbClr val="2A00FF"/>
                </a:solidFill>
                <a:latin typeface="Consolas" pitchFamily="49" charset="0"/>
                <a:cs typeface="Times New Roman" pitchFamily="18" charset="0"/>
              </a:rPr>
              <a:t>:\n"</a:t>
            </a:r>
            <a:r>
              <a:rPr lang="sr-Latn-ME" sz="1200" dirty="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String.join</a:t>
            </a:r>
            <a:r>
              <a:rPr lang="en-US" sz="1200" dirty="0">
                <a:solidFill>
                  <a:srgbClr val="000000"/>
                </a:solidFill>
                <a:latin typeface="Consolas" pitchFamily="49" charset="0"/>
                <a:cs typeface="Times New Roman" pitchFamily="18" charset="0"/>
              </a:rPr>
              <a:t>(</a:t>
            </a:r>
            <a:r>
              <a:rPr lang="en-US" sz="1200" dirty="0">
                <a:solidFill>
                  <a:srgbClr val="2A00FF"/>
                </a:solidFill>
                <a:latin typeface="Consolas" pitchFamily="49" charset="0"/>
                <a:cs typeface="Times New Roman" pitchFamily="18" charset="0"/>
              </a:rPr>
              <a:t>"\n"</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ime.list</a:t>
            </a:r>
            <a:r>
              <a:rPr lang="en-US" sz="1200" dirty="0">
                <a:solidFill>
                  <a:srgbClr val="000000"/>
                </a:solidFill>
                <a:latin typeface="Consolas" pitchFamily="49" charset="0"/>
                <a:cs typeface="Times New Roman" pitchFamily="18" charset="0"/>
              </a:rPr>
              <a:t>());</a:t>
            </a:r>
            <a:endParaRPr lang="sr-Latn-ME"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6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JOptionPane.showMessageDialog</a:t>
            </a:r>
            <a:r>
              <a:rPr lang="en-US" sz="1200" dirty="0">
                <a:solidFill>
                  <a:srgbClr val="000000"/>
                </a:solidFill>
                <a:latin typeface="Consolas" pitchFamily="49" charset="0"/>
                <a:cs typeface="Times New Roman" pitchFamily="18" charset="0"/>
              </a:rPr>
              <a:t>(</a:t>
            </a:r>
            <a:r>
              <a:rPr lang="en-US" sz="1200" b="1" dirty="0">
                <a:solidFill>
                  <a:srgbClr val="7F0055"/>
                </a:solidFill>
                <a:latin typeface="Consolas" pitchFamily="49" charset="0"/>
                <a:cs typeface="Times New Roman" pitchFamily="18" charset="0"/>
              </a:rPr>
              <a:t>null</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ispis</a:t>
            </a:r>
            <a:r>
              <a:rPr lang="en-US" sz="1200" dirty="0">
                <a:solidFill>
                  <a:srgbClr val="000000"/>
                </a:solidFill>
                <a:latin typeface="Consolas" pitchFamily="49" charset="0"/>
                <a:cs typeface="Times New Roman" pitchFamily="18" charset="0"/>
              </a:rPr>
              <a:t>, </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Podaci</a:t>
            </a:r>
            <a:r>
              <a:rPr lang="en-US" sz="1200" dirty="0">
                <a:solidFill>
                  <a:srgbClr val="2A00FF"/>
                </a:solidFill>
                <a:latin typeface="Consolas" pitchFamily="49" charset="0"/>
                <a:cs typeface="Times New Roman" pitchFamily="18" charset="0"/>
              </a:rPr>
              <a:t> o </a:t>
            </a:r>
            <a:r>
              <a:rPr lang="en-US" sz="1200" dirty="0" err="1">
                <a:solidFill>
                  <a:srgbClr val="2A00FF"/>
                </a:solidFill>
                <a:latin typeface="Consolas" pitchFamily="49" charset="0"/>
                <a:cs typeface="Times New Roman" pitchFamily="18" charset="0"/>
              </a:rPr>
              <a:t>fajlu</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ili</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folderu</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JOptionPane.INFORMATION_MESSAGE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sr-Latn-ME"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private static </a:t>
            </a:r>
            <a:r>
              <a:rPr lang="en-US" sz="1200" dirty="0">
                <a:solidFill>
                  <a:srgbClr val="000000"/>
                </a:solidFill>
                <a:latin typeface="Consolas" pitchFamily="49" charset="0"/>
                <a:cs typeface="Times New Roman" pitchFamily="18" charset="0"/>
              </a:rPr>
              <a:t>File </a:t>
            </a:r>
            <a:r>
              <a:rPr lang="en-US" sz="1200" dirty="0" err="1">
                <a:solidFill>
                  <a:srgbClr val="000000"/>
                </a:solidFill>
                <a:latin typeface="Consolas" pitchFamily="49" charset="0"/>
                <a:cs typeface="Times New Roman" pitchFamily="18" charset="0"/>
              </a:rPr>
              <a:t>vratiFajlIliFolder</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JFileChooser</a:t>
            </a:r>
            <a:r>
              <a:rPr lang="en-US" sz="1200" dirty="0">
                <a:solidFill>
                  <a:srgbClr val="000000"/>
                </a:solidFill>
                <a:latin typeface="Consolas" pitchFamily="49" charset="0"/>
                <a:cs typeface="Times New Roman" pitchFamily="18" charset="0"/>
              </a:rPr>
              <a:t> fc = </a:t>
            </a:r>
            <a:r>
              <a:rPr lang="en-US" sz="1200" b="1" dirty="0">
                <a:solidFill>
                  <a:srgbClr val="7F0055"/>
                </a:solidFill>
                <a:latin typeface="Consolas" pitchFamily="49" charset="0"/>
                <a:cs typeface="Times New Roman" pitchFamily="18" charset="0"/>
              </a:rPr>
              <a:t>new</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JFileChooser</a:t>
            </a:r>
            <a:r>
              <a:rPr lang="en-US" sz="1200" dirty="0">
                <a:solidFill>
                  <a:srgbClr val="000000"/>
                </a:solidFill>
                <a:latin typeface="Consolas" pitchFamily="49" charset="0"/>
                <a:cs typeface="Times New Roman" pitchFamily="18" charset="0"/>
              </a:rPr>
              <a:t>(</a:t>
            </a:r>
            <a:r>
              <a:rPr lang="en-US" sz="1200" dirty="0">
                <a:solidFill>
                  <a:srgbClr val="2A00FF"/>
                </a:solidFill>
                <a:latin typeface="Consolas" pitchFamily="49" charset="0"/>
                <a:cs typeface="Times New Roman" pitchFamily="18" charset="0"/>
              </a:rPr>
              <a:t>"C:\\Program Files (x86)\\"</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fc.setFileSelectionMode</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JFileChooser.FILES_AND_DIRECTORIES</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err="1">
                <a:solidFill>
                  <a:srgbClr val="7F0055"/>
                </a:solidFill>
                <a:latin typeface="Consolas" pitchFamily="49" charset="0"/>
                <a:cs typeface="Times New Roman" pitchFamily="18" charset="0"/>
              </a:rPr>
              <a:t>int</a:t>
            </a:r>
            <a:r>
              <a:rPr lang="en-US" sz="1200" dirty="0">
                <a:solidFill>
                  <a:srgbClr val="000000"/>
                </a:solidFill>
                <a:latin typeface="Consolas" pitchFamily="49" charset="0"/>
                <a:cs typeface="Times New Roman" pitchFamily="18" charset="0"/>
              </a:rPr>
              <a:t> result = </a:t>
            </a:r>
            <a:r>
              <a:rPr lang="en-US" sz="1200" dirty="0" err="1">
                <a:solidFill>
                  <a:srgbClr val="000000"/>
                </a:solidFill>
                <a:latin typeface="Consolas" pitchFamily="49" charset="0"/>
                <a:cs typeface="Times New Roman" pitchFamily="18" charset="0"/>
              </a:rPr>
              <a:t>fc.showOpenDialog</a:t>
            </a:r>
            <a:r>
              <a:rPr lang="en-US" sz="1200" dirty="0">
                <a:solidFill>
                  <a:srgbClr val="000000"/>
                </a:solidFill>
                <a:latin typeface="Consolas" pitchFamily="49" charset="0"/>
                <a:cs typeface="Times New Roman" pitchFamily="18" charset="0"/>
              </a:rPr>
              <a:t>(</a:t>
            </a:r>
            <a:r>
              <a:rPr lang="en-US" sz="1200" b="1" dirty="0">
                <a:solidFill>
                  <a:srgbClr val="7F0055"/>
                </a:solidFill>
                <a:latin typeface="Consolas" pitchFamily="49" charset="0"/>
                <a:cs typeface="Times New Roman" pitchFamily="18" charset="0"/>
              </a:rPr>
              <a:t>null</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if</a:t>
            </a:r>
            <a:r>
              <a:rPr lang="en-US" sz="1200" dirty="0">
                <a:solidFill>
                  <a:srgbClr val="000000"/>
                </a:solidFill>
                <a:latin typeface="Consolas" pitchFamily="49" charset="0"/>
                <a:cs typeface="Times New Roman" pitchFamily="18" charset="0"/>
              </a:rPr>
              <a:t> (result == </a:t>
            </a:r>
            <a:r>
              <a:rPr lang="en-US" sz="1200" dirty="0" err="1">
                <a:solidFill>
                  <a:srgbClr val="000000"/>
                </a:solidFill>
                <a:latin typeface="Consolas" pitchFamily="49" charset="0"/>
                <a:cs typeface="Times New Roman" pitchFamily="18" charset="0"/>
              </a:rPr>
              <a:t>JFileChooser.CANCEL_OPTION</a:t>
            </a:r>
            <a:r>
              <a:rPr lang="en-US"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System.exit</a:t>
            </a:r>
            <a:r>
              <a:rPr lang="en-US" sz="1200" dirty="0">
                <a:solidFill>
                  <a:srgbClr val="000000"/>
                </a:solidFill>
                <a:latin typeface="Consolas" pitchFamily="49" charset="0"/>
                <a:cs typeface="Times New Roman" pitchFamily="18" charset="0"/>
              </a:rPr>
              <a:t>(1);</a:t>
            </a:r>
          </a:p>
          <a:p>
            <a:pPr>
              <a:tabLst>
                <a:tab pos="215900" algn="l"/>
                <a:tab pos="431800" algn="l"/>
                <a:tab pos="647700" algn="l"/>
                <a:tab pos="863600" algn="l"/>
              </a:tabLst>
            </a:pPr>
            <a:endParaRPr lang="en-US"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File </a:t>
            </a:r>
            <a:r>
              <a:rPr lang="en-US" sz="1200" dirty="0" err="1">
                <a:solidFill>
                  <a:srgbClr val="000000"/>
                </a:solidFill>
                <a:latin typeface="Consolas" pitchFamily="49" charset="0"/>
                <a:cs typeface="Times New Roman" pitchFamily="18" charset="0"/>
              </a:rPr>
              <a:t>ime</a:t>
            </a:r>
            <a:r>
              <a:rPr lang="en-US" sz="1200" dirty="0">
                <a:solidFill>
                  <a:srgbClr val="000000"/>
                </a:solidFill>
                <a:latin typeface="Consolas" pitchFamily="49" charset="0"/>
                <a:cs typeface="Times New Roman" pitchFamily="18" charset="0"/>
              </a:rPr>
              <a:t> = </a:t>
            </a:r>
            <a:r>
              <a:rPr lang="en-US" sz="1200" dirty="0" err="1">
                <a:solidFill>
                  <a:srgbClr val="000000"/>
                </a:solidFill>
                <a:latin typeface="Consolas" pitchFamily="49" charset="0"/>
                <a:cs typeface="Times New Roman" pitchFamily="18" charset="0"/>
              </a:rPr>
              <a:t>fc.getSelectedFile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if</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ime</a:t>
            </a:r>
            <a:r>
              <a:rPr lang="en-US" sz="1200" dirty="0">
                <a:solidFill>
                  <a:srgbClr val="000000"/>
                </a:solidFill>
                <a:latin typeface="Consolas" pitchFamily="49" charset="0"/>
                <a:cs typeface="Times New Roman" pitchFamily="18" charset="0"/>
              </a:rPr>
              <a:t> == null || </a:t>
            </a:r>
            <a:r>
              <a:rPr lang="en-US" sz="1200" dirty="0" err="1">
                <a:solidFill>
                  <a:srgbClr val="000000"/>
                </a:solidFill>
                <a:latin typeface="Consolas" pitchFamily="49" charset="0"/>
                <a:cs typeface="Times New Roman" pitchFamily="18" charset="0"/>
              </a:rPr>
              <a:t>ime.getName</a:t>
            </a:r>
            <a:r>
              <a:rPr lang="en-US" sz="1200" dirty="0">
                <a:solidFill>
                  <a:srgbClr val="000000"/>
                </a:solidFill>
                <a:latin typeface="Consolas" pitchFamily="49" charset="0"/>
                <a:cs typeface="Times New Roman" pitchFamily="18" charset="0"/>
              </a:rPr>
              <a:t>().equals(</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JOptionPane.showMessageDialog</a:t>
            </a:r>
            <a:r>
              <a:rPr lang="en-US" sz="1200" dirty="0">
                <a:solidFill>
                  <a:srgbClr val="000000"/>
                </a:solidFill>
                <a:latin typeface="Consolas" pitchFamily="49" charset="0"/>
                <a:cs typeface="Times New Roman" pitchFamily="18" charset="0"/>
              </a:rPr>
              <a:t>(</a:t>
            </a:r>
            <a:r>
              <a:rPr lang="en-US" sz="1200" b="1" dirty="0">
                <a:solidFill>
                  <a:srgbClr val="7F0055"/>
                </a:solidFill>
                <a:latin typeface="Consolas" pitchFamily="49" charset="0"/>
                <a:cs typeface="Times New Roman" pitchFamily="18" charset="0"/>
              </a:rPr>
              <a:t>null</a:t>
            </a:r>
            <a:r>
              <a:rPr lang="en-US" sz="1200" dirty="0">
                <a:solidFill>
                  <a:srgbClr val="000000"/>
                </a:solidFill>
                <a:latin typeface="Consolas" pitchFamily="49" charset="0"/>
                <a:cs typeface="Times New Roman" pitchFamily="18" charset="0"/>
              </a:rPr>
              <a:t>, </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Pogrešno</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ime</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fajla</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ili</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foldera</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Pogrešno</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ime</a:t>
            </a:r>
            <a:r>
              <a:rPr lang="en-US" sz="1200" dirty="0">
                <a:solidFill>
                  <a:srgbClr val="2A00FF"/>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a:t>
            </a:r>
            <a:r>
              <a:rPr lang="sr-Latn-ME"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JOptionPane.ERROR_MESSAGE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System.exit</a:t>
            </a:r>
            <a:r>
              <a:rPr lang="en-US" sz="1200" dirty="0">
                <a:solidFill>
                  <a:srgbClr val="000000"/>
                </a:solidFill>
                <a:latin typeface="Consolas" pitchFamily="49" charset="0"/>
                <a:cs typeface="Times New Roman" pitchFamily="18" charset="0"/>
              </a:rPr>
              <a:t>(1);</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return</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ime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a:t>
            </a:r>
          </a:p>
        </p:txBody>
      </p:sp>
      <p:sp>
        <p:nvSpPr>
          <p:cNvPr id="18434" name="Rectangle 2"/>
          <p:cNvSpPr>
            <a:spLocks noGrp="1" noChangeArrowheads="1"/>
          </p:cNvSpPr>
          <p:nvPr>
            <p:ph type="title"/>
          </p:nvPr>
        </p:nvSpPr>
        <p:spPr>
          <a:xfrm>
            <a:off x="4621523" y="260648"/>
            <a:ext cx="4258816" cy="812924"/>
          </a:xfrm>
        </p:spPr>
        <p:txBody>
          <a:bodyPr/>
          <a:lstStyle/>
          <a:p>
            <a:pPr eaLnBrk="1" hangingPunct="1"/>
            <a:r>
              <a:rPr lang="sr-Latn-ME" sz="3000" dirty="0" smtClean="0"/>
              <a:t>Odabir fajlova i foldera pomoću </a:t>
            </a:r>
            <a:r>
              <a:rPr lang="en-US" sz="3000" dirty="0" err="1" smtClean="0"/>
              <a:t>JFileChooser</a:t>
            </a:r>
            <a:r>
              <a:rPr lang="sr-Latn-ME" sz="3000" dirty="0" smtClean="0"/>
              <a:t>-a</a:t>
            </a:r>
            <a:endParaRPr lang="en-US" sz="3000" dirty="0" smtClean="0"/>
          </a:p>
        </p:txBody>
      </p:sp>
    </p:spTree>
    <p:extLst>
      <p:ext uri="{BB962C8B-B14F-4D97-AF65-F5344CB8AC3E}">
        <p14:creationId xmlns:p14="http://schemas.microsoft.com/office/powerpoint/2010/main" val="38592101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1519" y="528638"/>
            <a:ext cx="8713093" cy="596900"/>
          </a:xfrm>
        </p:spPr>
        <p:txBody>
          <a:bodyPr/>
          <a:lstStyle/>
          <a:p>
            <a:pPr eaLnBrk="1" hangingPunct="1"/>
            <a:r>
              <a:rPr lang="en-US" sz="3200" dirty="0" err="1"/>
              <a:t>Odabir</a:t>
            </a:r>
            <a:r>
              <a:rPr lang="en-US" sz="3200" dirty="0"/>
              <a:t> </a:t>
            </a:r>
            <a:r>
              <a:rPr lang="en-US" sz="3200" dirty="0" err="1"/>
              <a:t>fajlova</a:t>
            </a:r>
            <a:r>
              <a:rPr lang="en-US" sz="3200" dirty="0"/>
              <a:t> </a:t>
            </a:r>
            <a:r>
              <a:rPr lang="en-US" sz="3200" dirty="0" err="1"/>
              <a:t>i</a:t>
            </a:r>
            <a:r>
              <a:rPr lang="en-US" sz="3200" dirty="0"/>
              <a:t> </a:t>
            </a:r>
            <a:r>
              <a:rPr lang="en-US" sz="3200" dirty="0" err="1"/>
              <a:t>foldera</a:t>
            </a:r>
            <a:r>
              <a:rPr lang="en-US" sz="3200" dirty="0"/>
              <a:t> </a:t>
            </a:r>
            <a:r>
              <a:rPr lang="en-US" sz="3200" dirty="0" err="1"/>
              <a:t>pomoću</a:t>
            </a:r>
            <a:r>
              <a:rPr lang="en-US" sz="3200" dirty="0"/>
              <a:t> </a:t>
            </a:r>
            <a:r>
              <a:rPr lang="en-US" sz="3200" dirty="0" err="1"/>
              <a:t>JFileChooser</a:t>
            </a:r>
            <a:r>
              <a:rPr lang="en-US" sz="3200" dirty="0"/>
              <a:t>-a</a:t>
            </a:r>
            <a:endParaRPr lang="en-US" sz="3200" dirty="0" smtClean="0"/>
          </a:p>
        </p:txBody>
      </p:sp>
      <p:sp>
        <p:nvSpPr>
          <p:cNvPr id="18435" name="Rectangle 3" descr="Rectangle: Click to edit Master text styles&#10;Second level&#10;Third level&#10;Fourth level&#10;Fifth level"/>
          <p:cNvSpPr txBox="1">
            <a:spLocks noChangeArrowheads="1"/>
          </p:cNvSpPr>
          <p:nvPr/>
        </p:nvSpPr>
        <p:spPr bwMode="auto">
          <a:xfrm>
            <a:off x="77970" y="1340768"/>
            <a:ext cx="885666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dirty="0"/>
              <a:t>Odabir fajla ili foldera vršimo u metodi </a:t>
            </a:r>
            <a:r>
              <a:rPr lang="sr-Latn-RS" dirty="0">
                <a:latin typeface="Consolas" panose="020B0609020204030204" pitchFamily="49" charset="0"/>
              </a:rPr>
              <a:t>vratiFajlIliFolder</a:t>
            </a:r>
            <a:r>
              <a:rPr lang="sr-Latn-RS" dirty="0"/>
              <a:t>. Konstruktoru </a:t>
            </a:r>
            <a:r>
              <a:rPr lang="sr-Latn-RS" dirty="0">
                <a:latin typeface="Consolas" panose="020B0609020204030204" pitchFamily="49" charset="0"/>
              </a:rPr>
              <a:t>JFileChooser</a:t>
            </a:r>
            <a:r>
              <a:rPr lang="sr-Latn-RS" dirty="0"/>
              <a:t> klase prosleđujemo string sa putanjom do foldera čiji će sadržaj biti prikazan u </a:t>
            </a:r>
            <a:r>
              <a:rPr lang="sr-Latn-RS" dirty="0">
                <a:latin typeface="Consolas" panose="020B0609020204030204" pitchFamily="49" charset="0"/>
              </a:rPr>
              <a:t>Open</a:t>
            </a:r>
            <a:r>
              <a:rPr lang="sr-Latn-RS" dirty="0"/>
              <a:t> prozoru. </a:t>
            </a:r>
            <a:r>
              <a:rPr lang="sr-Latn-RS" dirty="0" smtClean="0"/>
              <a:t>Primer </a:t>
            </a:r>
            <a:r>
              <a:rPr lang="sr-Latn-RS" dirty="0">
                <a:latin typeface="Consolas" panose="020B0609020204030204" pitchFamily="49" charset="0"/>
              </a:rPr>
              <a:t>Open</a:t>
            </a:r>
            <a:r>
              <a:rPr lang="sr-Latn-RS" dirty="0"/>
              <a:t> </a:t>
            </a:r>
            <a:r>
              <a:rPr lang="sr-Latn-RS" dirty="0" smtClean="0"/>
              <a:t>prozora </a:t>
            </a:r>
            <a:r>
              <a:rPr lang="sr-Latn-RS" dirty="0"/>
              <a:t>je prikazan na slici </a:t>
            </a:r>
            <a:r>
              <a:rPr lang="sr-Latn-RS" dirty="0" smtClean="0"/>
              <a:t>ispod. </a:t>
            </a:r>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59CD2C-6571-465C-9273-8A2CE6A6EE29}" type="slidenum">
              <a:rPr lang="en-GB" smtClean="0">
                <a:latin typeface="Arial Black" pitchFamily="34" charset="0"/>
              </a:rPr>
              <a:pPr eaLnBrk="1" hangingPunct="1"/>
              <a:t>31</a:t>
            </a:fld>
            <a:endParaRPr lang="en-GB" dirty="0" smtClean="0">
              <a:latin typeface="Arial Black" pitchFamily="34" charset="0"/>
            </a:endParaRPr>
          </a:p>
        </p:txBody>
      </p:sp>
      <p:sp>
        <p:nvSpPr>
          <p:cNvPr id="5" name="Rectangle 3" descr="Rectangle: Click to edit Master text styles&#10;Second level&#10;Third level&#10;Fourth level&#10;Fifth level"/>
          <p:cNvSpPr txBox="1">
            <a:spLocks noChangeArrowheads="1"/>
          </p:cNvSpPr>
          <p:nvPr/>
        </p:nvSpPr>
        <p:spPr bwMode="auto">
          <a:xfrm>
            <a:off x="72009" y="2212359"/>
            <a:ext cx="5580111" cy="320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dirty="0" smtClean="0"/>
              <a:t>U </a:t>
            </a:r>
            <a:r>
              <a:rPr lang="sr-Latn-RS" dirty="0"/>
              <a:t>metodi </a:t>
            </a:r>
            <a:r>
              <a:rPr lang="sr-Latn-RS" dirty="0">
                <a:solidFill>
                  <a:srgbClr val="FF0000"/>
                </a:solidFill>
                <a:latin typeface="Consolas" panose="020B0609020204030204" pitchFamily="49" charset="0"/>
              </a:rPr>
              <a:t>setFileSelectionMode</a:t>
            </a:r>
            <a:r>
              <a:rPr lang="sr-Latn-RS" dirty="0"/>
              <a:t> </a:t>
            </a:r>
            <a:r>
              <a:rPr lang="sr-Latn-RS" dirty="0" smtClean="0"/>
              <a:t>instruiramo </a:t>
            </a:r>
            <a:r>
              <a:rPr lang="sr-Latn-RS" dirty="0">
                <a:latin typeface="Consolas" panose="020B0609020204030204" pitchFamily="49" charset="0"/>
              </a:rPr>
              <a:t>JFileChooser</a:t>
            </a:r>
            <a:r>
              <a:rPr lang="sr-Latn-RS" dirty="0"/>
              <a:t> </a:t>
            </a:r>
            <a:r>
              <a:rPr lang="sr-Latn-RS" dirty="0" smtClean="0"/>
              <a:t>objekat </a:t>
            </a:r>
            <a:r>
              <a:rPr lang="sr-Latn-RS" dirty="0"/>
              <a:t>da prikaže fajlove i foldere (statička konstanta </a:t>
            </a:r>
            <a:r>
              <a:rPr lang="sr-Latn-RS" dirty="0">
                <a:latin typeface="Consolas" panose="020B0609020204030204" pitchFamily="49" charset="0"/>
              </a:rPr>
              <a:t>FILES_AND_DIRECTORIES</a:t>
            </a:r>
            <a:r>
              <a:rPr lang="sr-Latn-RS" dirty="0"/>
              <a:t>). </a:t>
            </a:r>
            <a:r>
              <a:rPr lang="sr-Latn-RS" dirty="0" smtClean="0"/>
              <a:t>Za </a:t>
            </a:r>
            <a:r>
              <a:rPr lang="sr-Latn-RS" dirty="0"/>
              <a:t>prikaz samo fajlova ili samo foldera, naveli bi konstante </a:t>
            </a:r>
            <a:r>
              <a:rPr lang="sr-Latn-RS" dirty="0">
                <a:latin typeface="Consolas" panose="020B0609020204030204" pitchFamily="49" charset="0"/>
              </a:rPr>
              <a:t>FILES_ONLY</a:t>
            </a:r>
            <a:r>
              <a:rPr lang="sr-Latn-RS" dirty="0"/>
              <a:t> i </a:t>
            </a:r>
            <a:r>
              <a:rPr lang="sr-Latn-RS" dirty="0" smtClean="0">
                <a:latin typeface="Consolas" panose="020B0609020204030204" pitchFamily="49" charset="0"/>
              </a:rPr>
              <a:t>DIRECTORIES_ONLY</a:t>
            </a:r>
            <a:r>
              <a:rPr lang="sr-Latn-RS" dirty="0" smtClean="0"/>
              <a:t>.</a:t>
            </a:r>
          </a:p>
          <a:p>
            <a:pPr eaLnBrk="1" hangingPunct="1">
              <a:spcBef>
                <a:spcPts val="0"/>
              </a:spcBef>
              <a:spcAft>
                <a:spcPts val="600"/>
              </a:spcAft>
              <a:buClr>
                <a:schemeClr val="tx1"/>
              </a:buClr>
              <a:buSzPct val="75000"/>
              <a:buFont typeface="Wingdings" pitchFamily="2" charset="2"/>
              <a:buChar char="n"/>
            </a:pPr>
            <a:r>
              <a:rPr lang="sr-Latn-RS" dirty="0" smtClean="0"/>
              <a:t>Metoda </a:t>
            </a:r>
            <a:r>
              <a:rPr lang="sr-Latn-RS" dirty="0">
                <a:solidFill>
                  <a:srgbClr val="FF0000"/>
                </a:solidFill>
                <a:latin typeface="Consolas" panose="020B0609020204030204" pitchFamily="49" charset="0"/>
              </a:rPr>
              <a:t>showOpenDialog</a:t>
            </a:r>
            <a:r>
              <a:rPr lang="sr-Latn-RS" dirty="0"/>
              <a:t> prikazuje </a:t>
            </a:r>
            <a:r>
              <a:rPr lang="sr-Latn-RS" dirty="0">
                <a:latin typeface="Consolas" panose="020B0609020204030204" pitchFamily="49" charset="0"/>
              </a:rPr>
              <a:t>JFileChooser</a:t>
            </a:r>
            <a:r>
              <a:rPr lang="sr-Latn-RS" dirty="0"/>
              <a:t> prozor. </a:t>
            </a:r>
            <a:r>
              <a:rPr lang="sr-Latn-RS" dirty="0">
                <a:solidFill>
                  <a:srgbClr val="3333CC"/>
                </a:solidFill>
              </a:rPr>
              <a:t>Parametar ove metode je roditeljska komponenta (prozor) u odnosu na koju će biti prikazan </a:t>
            </a:r>
            <a:r>
              <a:rPr lang="sr-Latn-RS" dirty="0">
                <a:solidFill>
                  <a:srgbClr val="3333CC"/>
                </a:solidFill>
                <a:latin typeface="Consolas" panose="020B0609020204030204" pitchFamily="49" charset="0"/>
              </a:rPr>
              <a:t>JFileChooser</a:t>
            </a:r>
            <a:r>
              <a:rPr lang="sr-Latn-RS" dirty="0">
                <a:solidFill>
                  <a:srgbClr val="3333CC"/>
                </a:solidFill>
              </a:rPr>
              <a:t> prozor. </a:t>
            </a:r>
            <a:r>
              <a:rPr lang="sr-Latn-RS" dirty="0"/>
              <a:t>U našem slučaju, vrednost </a:t>
            </a:r>
            <a:r>
              <a:rPr lang="sr-Latn-RS" dirty="0">
                <a:latin typeface="Consolas" panose="020B0609020204030204" pitchFamily="49" charset="0"/>
              </a:rPr>
              <a:t>null</a:t>
            </a:r>
            <a:r>
              <a:rPr lang="sr-Latn-RS" dirty="0"/>
              <a:t> označava da će prozor biti prikazan na sredini ekrana</a:t>
            </a:r>
            <a:r>
              <a:rPr lang="sr-Latn-RS" dirty="0" smtClean="0"/>
              <a:t>.</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5640072" y="2458363"/>
            <a:ext cx="3347720" cy="2386330"/>
          </a:xfrm>
          <a:prstGeom prst="rect">
            <a:avLst/>
          </a:prstGeom>
        </p:spPr>
      </p:pic>
      <p:sp>
        <p:nvSpPr>
          <p:cNvPr id="3" name="Rectangle 2"/>
          <p:cNvSpPr/>
          <p:nvPr/>
        </p:nvSpPr>
        <p:spPr>
          <a:xfrm>
            <a:off x="43132" y="5386839"/>
            <a:ext cx="8898995" cy="923330"/>
          </a:xfrm>
          <a:prstGeom prst="rect">
            <a:avLst/>
          </a:prstGeom>
        </p:spPr>
        <p:txBody>
          <a:bodyPr wrap="square">
            <a:spAutoFit/>
          </a:bodyPr>
          <a:lstStyle/>
          <a:p>
            <a:pPr marL="239713" indent="-239713">
              <a:spcBef>
                <a:spcPts val="0"/>
              </a:spcBef>
              <a:spcAft>
                <a:spcPts val="600"/>
              </a:spcAft>
              <a:buClr>
                <a:schemeClr val="tx1"/>
              </a:buClr>
              <a:buSzPct val="75000"/>
              <a:buFont typeface="Wingdings" pitchFamily="2" charset="2"/>
              <a:buChar char="n"/>
            </a:pPr>
            <a:r>
              <a:rPr lang="sr-Latn-RS" dirty="0"/>
              <a:t>Metoda </a:t>
            </a:r>
            <a:r>
              <a:rPr lang="sr-Latn-RS" dirty="0">
                <a:solidFill>
                  <a:srgbClr val="FF0000"/>
                </a:solidFill>
                <a:latin typeface="Consolas" panose="020B0609020204030204" pitchFamily="49" charset="0"/>
              </a:rPr>
              <a:t>getSelectedFile</a:t>
            </a:r>
            <a:r>
              <a:rPr lang="sr-Latn-RS" dirty="0"/>
              <a:t> klase </a:t>
            </a:r>
            <a:r>
              <a:rPr lang="sr-Latn-RS" dirty="0">
                <a:latin typeface="Consolas" panose="020B0609020204030204" pitchFamily="49" charset="0"/>
              </a:rPr>
              <a:t>JFileChooser</a:t>
            </a:r>
            <a:r>
              <a:rPr lang="sr-Latn-RS" dirty="0"/>
              <a:t> vraća odabrani  fajl/folder. Ukoliko je ime korektno, vraćamo ga nazad pozivajućoj metodi. Ako nije korektno (</a:t>
            </a:r>
            <a:r>
              <a:rPr lang="sr-Latn-RS" dirty="0">
                <a:latin typeface="Consolas" panose="020B0609020204030204" pitchFamily="49" charset="0"/>
              </a:rPr>
              <a:t>null</a:t>
            </a:r>
            <a:r>
              <a:rPr lang="sr-Latn-RS" dirty="0"/>
              <a:t> ili prazan string), prekidamo izvršenje fajla uz prikaz prozora sa porukom greške.</a:t>
            </a:r>
            <a:endParaRPr lang="en-US" dirty="0"/>
          </a:p>
        </p:txBody>
      </p:sp>
    </p:spTree>
    <p:extLst>
      <p:ext uri="{BB962C8B-B14F-4D97-AF65-F5344CB8AC3E}">
        <p14:creationId xmlns:p14="http://schemas.microsoft.com/office/powerpoint/2010/main" val="22026966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5000" y="513648"/>
            <a:ext cx="9036496" cy="596900"/>
          </a:xfrm>
        </p:spPr>
        <p:txBody>
          <a:bodyPr/>
          <a:lstStyle/>
          <a:p>
            <a:pPr eaLnBrk="1" hangingPunct="1"/>
            <a:r>
              <a:rPr lang="sr-Latn-ME" sz="3200" dirty="0" err="1" smtClean="0"/>
              <a:t>M</a:t>
            </a:r>
            <a:r>
              <a:rPr lang="en-US" sz="3200" dirty="0" err="1" smtClean="0"/>
              <a:t>etoda</a:t>
            </a:r>
            <a:r>
              <a:rPr lang="en-US" sz="3200" dirty="0" smtClean="0"/>
              <a:t> </a:t>
            </a:r>
            <a:r>
              <a:rPr lang="en-US" sz="3200" dirty="0" err="1"/>
              <a:t>showMessageDialog</a:t>
            </a:r>
            <a:r>
              <a:rPr lang="en-US" sz="3200" dirty="0"/>
              <a:t> </a:t>
            </a:r>
            <a:r>
              <a:rPr lang="en-US" sz="3200" dirty="0" err="1"/>
              <a:t>klase</a:t>
            </a:r>
            <a:r>
              <a:rPr lang="en-US" sz="3200" dirty="0"/>
              <a:t> </a:t>
            </a:r>
            <a:r>
              <a:rPr lang="en-US" sz="3200" dirty="0" err="1"/>
              <a:t>JOptionPane</a:t>
            </a:r>
            <a:endParaRPr lang="en-US" sz="3200" dirty="0" smtClean="0"/>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59CD2C-6571-465C-9273-8A2CE6A6EE29}" type="slidenum">
              <a:rPr lang="en-GB" smtClean="0">
                <a:latin typeface="Arial Black" pitchFamily="34" charset="0"/>
              </a:rPr>
              <a:pPr eaLnBrk="1" hangingPunct="1"/>
              <a:t>32</a:t>
            </a:fld>
            <a:endParaRPr lang="en-GB" dirty="0" smtClean="0">
              <a:latin typeface="Arial Black" pitchFamily="34" charset="0"/>
            </a:endParaRPr>
          </a:p>
        </p:txBody>
      </p:sp>
      <p:sp>
        <p:nvSpPr>
          <p:cNvPr id="6" name="Rectangle 5"/>
          <p:cNvSpPr/>
          <p:nvPr/>
        </p:nvSpPr>
        <p:spPr>
          <a:xfrm>
            <a:off x="179512" y="1609050"/>
            <a:ext cx="5688632" cy="4124206"/>
          </a:xfrm>
          <a:prstGeom prst="rect">
            <a:avLst/>
          </a:prstGeom>
        </p:spPr>
        <p:txBody>
          <a:bodyPr wrap="square">
            <a:spAutoFit/>
          </a:bodyPr>
          <a:lstStyle/>
          <a:p>
            <a:pPr marL="239713" indent="-239713" eaLnBrk="1" hangingPunct="1">
              <a:spcBef>
                <a:spcPts val="0"/>
              </a:spcBef>
              <a:spcAft>
                <a:spcPts val="600"/>
              </a:spcAft>
              <a:buClr>
                <a:schemeClr val="tx1"/>
              </a:buClr>
              <a:buSzPct val="75000"/>
              <a:buFont typeface="Wingdings" pitchFamily="2" charset="2"/>
              <a:buChar char="n"/>
            </a:pPr>
            <a:r>
              <a:rPr lang="sr-Latn-RS" dirty="0" smtClean="0"/>
              <a:t>Metoda </a:t>
            </a:r>
            <a:r>
              <a:rPr lang="sr-Latn-RS" dirty="0">
                <a:solidFill>
                  <a:srgbClr val="FF0000"/>
                </a:solidFill>
                <a:latin typeface="Consolas" panose="020B0609020204030204" pitchFamily="49" charset="0"/>
              </a:rPr>
              <a:t>showMessageDialog</a:t>
            </a:r>
            <a:r>
              <a:rPr lang="sr-Latn-RS" dirty="0"/>
              <a:t> klase </a:t>
            </a:r>
            <a:r>
              <a:rPr lang="sr-Latn-RS" dirty="0" smtClean="0">
                <a:latin typeface="Consolas" panose="020B0609020204030204" pitchFamily="49" charset="0"/>
              </a:rPr>
              <a:t>JOptionPane</a:t>
            </a:r>
            <a:r>
              <a:rPr lang="sr-Latn-RS" dirty="0"/>
              <a:t> </a:t>
            </a:r>
            <a:r>
              <a:rPr lang="sr-Latn-RS" dirty="0" smtClean="0"/>
              <a:t>prikazuje prozor sa tekstualnom porukom. Prvi </a:t>
            </a:r>
            <a:r>
              <a:rPr lang="sr-Latn-RS" dirty="0"/>
              <a:t>parametar </a:t>
            </a:r>
            <a:r>
              <a:rPr lang="sr-Latn-RS" dirty="0" smtClean="0"/>
              <a:t>ove metode je roditeljska komponenta </a:t>
            </a:r>
            <a:r>
              <a:rPr lang="sr-Latn-RS" dirty="0"/>
              <a:t>u odnosu na koju će biti prikazan prozor (</a:t>
            </a:r>
            <a:r>
              <a:rPr lang="sr-Latn-RS" dirty="0">
                <a:latin typeface="Consolas" panose="020B0609020204030204" pitchFamily="49" charset="0"/>
              </a:rPr>
              <a:t>null</a:t>
            </a:r>
            <a:r>
              <a:rPr lang="sr-Latn-RS" dirty="0"/>
              <a:t> označava da će prozor biti prikazan na sredini ekrana). Drugi i treći parametar su tekst poruke i naziv prozora, respektivno, dok je četvrti tip poruke</a:t>
            </a:r>
            <a:r>
              <a:rPr lang="sr-Latn-RS" dirty="0" smtClean="0"/>
              <a:t>.</a:t>
            </a:r>
          </a:p>
          <a:p>
            <a:pPr marL="239713" indent="-239713" eaLnBrk="1" hangingPunct="1">
              <a:spcBef>
                <a:spcPts val="0"/>
              </a:spcBef>
              <a:spcAft>
                <a:spcPts val="600"/>
              </a:spcAft>
              <a:buClr>
                <a:schemeClr val="tx1"/>
              </a:buClr>
              <a:buSzPct val="75000"/>
              <a:buFont typeface="Wingdings" pitchFamily="2" charset="2"/>
              <a:buChar char="n"/>
            </a:pPr>
            <a:r>
              <a:rPr lang="sr-Latn-RS" dirty="0" smtClean="0"/>
              <a:t>Mogući </a:t>
            </a:r>
            <a:r>
              <a:rPr lang="sr-Latn-RS" dirty="0"/>
              <a:t>tipovi poruke su </a:t>
            </a:r>
            <a:r>
              <a:rPr lang="sr-Latn-RS" dirty="0">
                <a:latin typeface="Consolas" panose="020B0609020204030204" pitchFamily="49" charset="0"/>
              </a:rPr>
              <a:t>JOptionPane</a:t>
            </a:r>
            <a:r>
              <a:rPr lang="sr-Latn-RS" dirty="0"/>
              <a:t> konstante </a:t>
            </a:r>
            <a:r>
              <a:rPr lang="sr-Latn-RS" dirty="0">
                <a:latin typeface="Consolas" panose="020B0609020204030204" pitchFamily="49" charset="0"/>
              </a:rPr>
              <a:t>ERROR_MESSAGE</a:t>
            </a:r>
            <a:r>
              <a:rPr lang="sr-Latn-RS" dirty="0"/>
              <a:t>, </a:t>
            </a:r>
            <a:r>
              <a:rPr lang="sr-Latn-RS" dirty="0" smtClean="0">
                <a:latin typeface="Consolas" panose="020B0609020204030204" pitchFamily="49" charset="0"/>
              </a:rPr>
              <a:t>WARNING_MESSAGE</a:t>
            </a:r>
            <a:r>
              <a:rPr lang="sr-Latn-RS" dirty="0"/>
              <a:t>, </a:t>
            </a:r>
            <a:r>
              <a:rPr lang="sr-Latn-RS" dirty="0" smtClean="0">
                <a:latin typeface="Consolas" panose="020B0609020204030204" pitchFamily="49" charset="0"/>
              </a:rPr>
              <a:t>INFORMATION_MESSAGE</a:t>
            </a:r>
            <a:r>
              <a:rPr lang="sr-Latn-RS" dirty="0" smtClean="0"/>
              <a:t>, </a:t>
            </a:r>
            <a:r>
              <a:rPr lang="sr-Latn-RS" dirty="0">
                <a:latin typeface="Consolas" panose="020B0609020204030204" pitchFamily="49" charset="0"/>
              </a:rPr>
              <a:t>QUESTION_MESSAGE</a:t>
            </a:r>
            <a:r>
              <a:rPr lang="sr-Latn-RS" dirty="0"/>
              <a:t> i </a:t>
            </a:r>
            <a:r>
              <a:rPr lang="sr-Latn-RS" dirty="0">
                <a:latin typeface="Consolas" panose="020B0609020204030204" pitchFamily="49" charset="0"/>
              </a:rPr>
              <a:t>PLAIN_MESSAGE</a:t>
            </a:r>
            <a:r>
              <a:rPr lang="sr-Latn-RS" dirty="0" smtClean="0"/>
              <a:t>.</a:t>
            </a:r>
          </a:p>
          <a:p>
            <a:pPr marL="239713" indent="-239713" eaLnBrk="1" hangingPunct="1">
              <a:spcBef>
                <a:spcPts val="0"/>
              </a:spcBef>
              <a:spcAft>
                <a:spcPts val="600"/>
              </a:spcAft>
              <a:buClr>
                <a:schemeClr val="tx1"/>
              </a:buClr>
              <a:buSzPct val="75000"/>
              <a:buFont typeface="Wingdings" pitchFamily="2" charset="2"/>
              <a:buChar char="n"/>
            </a:pPr>
            <a:r>
              <a:rPr lang="sr-Latn-RS" dirty="0"/>
              <a:t>Primer prozora sa tekstom </a:t>
            </a:r>
            <a:r>
              <a:rPr lang="sr-Latn-RS" dirty="0" smtClean="0"/>
              <a:t>poruke </a:t>
            </a:r>
            <a:r>
              <a:rPr lang="sr-Latn-RS" dirty="0"/>
              <a:t>koja sadrži podatke o odabranom folderu i listing njegovog </a:t>
            </a:r>
            <a:r>
              <a:rPr lang="sr-Latn-RS" dirty="0" smtClean="0"/>
              <a:t>sadržaja je dat na slici desno.</a:t>
            </a:r>
            <a:endParaRPr lang="sr-Latn-RS" dirty="0"/>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5977627" y="1740866"/>
            <a:ext cx="2810267" cy="3877216"/>
          </a:xfrm>
          <a:prstGeom prst="rect">
            <a:avLst/>
          </a:prstGeom>
        </p:spPr>
      </p:pic>
    </p:spTree>
    <p:extLst>
      <p:ext uri="{BB962C8B-B14F-4D97-AF65-F5344CB8AC3E}">
        <p14:creationId xmlns:p14="http://schemas.microsoft.com/office/powerpoint/2010/main" val="15595328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2" y="455836"/>
            <a:ext cx="8534667" cy="596900"/>
          </a:xfrm>
        </p:spPr>
        <p:txBody>
          <a:bodyPr/>
          <a:lstStyle/>
          <a:p>
            <a:pPr eaLnBrk="1" hangingPunct="1"/>
            <a:r>
              <a:rPr lang="en-US" sz="3600" dirty="0" smtClean="0"/>
              <a:t>Rad </a:t>
            </a:r>
            <a:r>
              <a:rPr lang="en-US" sz="3600" dirty="0" err="1"/>
              <a:t>sa</a:t>
            </a:r>
            <a:r>
              <a:rPr lang="en-US" sz="3600" dirty="0"/>
              <a:t> </a:t>
            </a:r>
            <a:r>
              <a:rPr lang="en-US" sz="3600" dirty="0" err="1"/>
              <a:t>baferizovanim</a:t>
            </a:r>
            <a:r>
              <a:rPr lang="en-US" sz="3600" dirty="0"/>
              <a:t> </a:t>
            </a:r>
            <a:r>
              <a:rPr lang="en-US" sz="3600" dirty="0" err="1"/>
              <a:t>tokovima</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33</a:t>
            </a:fld>
            <a:endParaRPr lang="en-GB" smtClean="0">
              <a:latin typeface="Arial Black" pitchFamily="34" charset="0"/>
            </a:endParaRPr>
          </a:p>
        </p:txBody>
      </p:sp>
      <p:sp>
        <p:nvSpPr>
          <p:cNvPr id="7" name="Rectangle 3" descr="Rectangle: Click to edit Master text styles&#10;Second level&#10;Third level&#10;Fourth level&#10;Fifth level"/>
          <p:cNvSpPr txBox="1">
            <a:spLocks noChangeArrowheads="1"/>
          </p:cNvSpPr>
          <p:nvPr/>
        </p:nvSpPr>
        <p:spPr bwMode="auto">
          <a:xfrm>
            <a:off x="179512" y="1196752"/>
            <a:ext cx="8712522"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1900" dirty="0"/>
              <a:t>Operacija sa tokovima su značajno sporije od operacija na relaciji </a:t>
            </a:r>
            <a:r>
              <a:rPr lang="sr-Latn-RS" sz="1900" i="1" dirty="0"/>
              <a:t>procesor – radna memorija</a:t>
            </a:r>
            <a:r>
              <a:rPr lang="sr-Latn-RS" sz="1900" dirty="0"/>
              <a:t>. Stoga, česte operacije upisa u tok i čitanja iz njega mogu usporiti izvršenje programa. </a:t>
            </a:r>
            <a:endParaRPr lang="sr-Latn-RS" sz="1900" dirty="0" smtClean="0"/>
          </a:p>
          <a:p>
            <a:pPr eaLnBrk="1" hangingPunct="1">
              <a:spcBef>
                <a:spcPts val="0"/>
              </a:spcBef>
              <a:spcAft>
                <a:spcPts val="600"/>
              </a:spcAft>
              <a:buClr>
                <a:schemeClr val="tx1"/>
              </a:buClr>
              <a:buSzPct val="75000"/>
              <a:buFont typeface="Wingdings" pitchFamily="2" charset="2"/>
              <a:buChar char="n"/>
            </a:pPr>
            <a:r>
              <a:rPr lang="sr-Latn-RS" sz="1900" dirty="0" smtClean="0">
                <a:solidFill>
                  <a:srgbClr val="FF0000"/>
                </a:solidFill>
              </a:rPr>
              <a:t>Baferizovanje</a:t>
            </a:r>
            <a:r>
              <a:rPr lang="sr-Latn-RS" sz="1900" dirty="0" smtClean="0"/>
              <a:t> </a:t>
            </a:r>
            <a:r>
              <a:rPr lang="sr-Latn-RS" sz="1900" dirty="0"/>
              <a:t>(eng. </a:t>
            </a:r>
            <a:r>
              <a:rPr lang="sr-Latn-RS" sz="1900" i="1" dirty="0"/>
              <a:t>buffering</a:t>
            </a:r>
            <a:r>
              <a:rPr lang="sr-Latn-RS" sz="1900" dirty="0"/>
              <a:t>) predstavlja tehniku poboljšanja performansi IO operacija po kojoj se upis i čitanje ne vrši direktno iz toka, nego iz bafera, dela radne memorije. </a:t>
            </a:r>
            <a:endParaRPr lang="sr-Latn-RS" sz="1900" dirty="0" smtClean="0"/>
          </a:p>
          <a:p>
            <a:pPr eaLnBrk="1" hangingPunct="1">
              <a:spcBef>
                <a:spcPts val="0"/>
              </a:spcBef>
              <a:spcAft>
                <a:spcPts val="600"/>
              </a:spcAft>
              <a:buClr>
                <a:schemeClr val="tx1"/>
              </a:buClr>
              <a:buSzPct val="75000"/>
              <a:buFont typeface="Wingdings" pitchFamily="2" charset="2"/>
              <a:buChar char="n"/>
            </a:pPr>
            <a:r>
              <a:rPr lang="sr-Latn-RS" sz="1900" dirty="0" smtClean="0"/>
              <a:t>Pri </a:t>
            </a:r>
            <a:r>
              <a:rPr lang="sr-Latn-RS" sz="1900" dirty="0"/>
              <a:t>radu sa baferizovanim tokovima, naredba za upis ne rezultuje fizičkim upisom u tok, već u bafer. Tek kad se bafer napuni dolazi do upisa podataka iz bafera u tok</a:t>
            </a:r>
            <a:r>
              <a:rPr lang="sr-Latn-RS" sz="1900" dirty="0" smtClean="0"/>
              <a:t>.</a:t>
            </a:r>
          </a:p>
          <a:p>
            <a:pPr eaLnBrk="1" hangingPunct="1">
              <a:spcBef>
                <a:spcPts val="0"/>
              </a:spcBef>
              <a:spcAft>
                <a:spcPts val="600"/>
              </a:spcAft>
              <a:buClr>
                <a:schemeClr val="tx1"/>
              </a:buClr>
              <a:buSzPct val="75000"/>
              <a:buFont typeface="Wingdings" pitchFamily="2" charset="2"/>
              <a:buChar char="n"/>
            </a:pPr>
            <a:r>
              <a:rPr lang="sr-Latn-RS" sz="1900" dirty="0" smtClean="0"/>
              <a:t>Operacija </a:t>
            </a:r>
            <a:r>
              <a:rPr lang="sr-Latn-RS" sz="1900" dirty="0"/>
              <a:t>upisa u bafer se naziva </a:t>
            </a:r>
            <a:r>
              <a:rPr lang="sr-Latn-RS" sz="1900" dirty="0">
                <a:solidFill>
                  <a:srgbClr val="FF0000"/>
                </a:solidFill>
              </a:rPr>
              <a:t>logička izlazna operacija</a:t>
            </a:r>
            <a:r>
              <a:rPr lang="sr-Latn-RS" sz="1900" dirty="0"/>
              <a:t>, dok se upis iz bafera u tok naziva </a:t>
            </a:r>
            <a:r>
              <a:rPr lang="sr-Latn-RS" sz="1900" dirty="0">
                <a:solidFill>
                  <a:srgbClr val="FF0000"/>
                </a:solidFill>
              </a:rPr>
              <a:t>fizička izlazna operacija</a:t>
            </a:r>
            <a:r>
              <a:rPr lang="sr-Latn-RS" sz="1900" dirty="0"/>
              <a:t>. </a:t>
            </a:r>
            <a:endParaRPr lang="sr-Latn-RS" sz="1900" dirty="0" smtClean="0"/>
          </a:p>
          <a:p>
            <a:pPr eaLnBrk="1" hangingPunct="1">
              <a:spcBef>
                <a:spcPts val="0"/>
              </a:spcBef>
              <a:spcAft>
                <a:spcPts val="600"/>
              </a:spcAft>
              <a:buClr>
                <a:schemeClr val="tx1"/>
              </a:buClr>
              <a:buSzPct val="75000"/>
              <a:buFont typeface="Wingdings" pitchFamily="2" charset="2"/>
              <a:buChar char="n"/>
            </a:pPr>
            <a:r>
              <a:rPr lang="sr-Latn-RS" sz="1900" dirty="0" smtClean="0"/>
              <a:t>Slično</a:t>
            </a:r>
            <a:r>
              <a:rPr lang="sr-Latn-RS" sz="1900" dirty="0"/>
              <a:t>, operacija čitanja podataka, tzv. </a:t>
            </a:r>
            <a:r>
              <a:rPr lang="sr-Latn-RS" sz="1900" dirty="0">
                <a:solidFill>
                  <a:srgbClr val="FF0000"/>
                </a:solidFill>
              </a:rPr>
              <a:t>logička ulazna operacija</a:t>
            </a:r>
            <a:r>
              <a:rPr lang="sr-Latn-RS" sz="1900" dirty="0"/>
              <a:t>, se ne vrši direktno iz toka, nego iz bafera. Kad se bafer isprazni, sledećom </a:t>
            </a:r>
            <a:r>
              <a:rPr lang="sr-Latn-RS" sz="1900" dirty="0">
                <a:solidFill>
                  <a:srgbClr val="FF0000"/>
                </a:solidFill>
              </a:rPr>
              <a:t>fizičkom ulaznom operacijom</a:t>
            </a:r>
            <a:r>
              <a:rPr lang="sr-Latn-RS" sz="1900" dirty="0"/>
              <a:t> se podaci učitavaju iz toka u bafer. </a:t>
            </a:r>
            <a:endParaRPr lang="sr-Latn-RS" sz="1900" dirty="0" smtClean="0"/>
          </a:p>
          <a:p>
            <a:pPr eaLnBrk="1" hangingPunct="1">
              <a:spcBef>
                <a:spcPts val="0"/>
              </a:spcBef>
              <a:spcAft>
                <a:spcPts val="600"/>
              </a:spcAft>
              <a:buClr>
                <a:schemeClr val="tx1"/>
              </a:buClr>
              <a:buSzPct val="75000"/>
              <a:buFont typeface="Wingdings" pitchFamily="2" charset="2"/>
              <a:buChar char="n"/>
            </a:pPr>
            <a:r>
              <a:rPr lang="sr-Latn-RS" sz="1900" dirty="0" smtClean="0"/>
              <a:t>Broj </a:t>
            </a:r>
            <a:r>
              <a:rPr lang="sr-Latn-RS" sz="1900" dirty="0"/>
              <a:t>fizičkih operacija sa tokom je ovako značajno manji od IO zahteva iz programa, čime se poboljšavaju IO performanse programa.</a:t>
            </a:r>
          </a:p>
        </p:txBody>
      </p:sp>
    </p:spTree>
    <p:extLst>
      <p:ext uri="{BB962C8B-B14F-4D97-AF65-F5344CB8AC3E}">
        <p14:creationId xmlns:p14="http://schemas.microsoft.com/office/powerpoint/2010/main" val="2916970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2" y="455836"/>
            <a:ext cx="8534667" cy="596900"/>
          </a:xfrm>
        </p:spPr>
        <p:txBody>
          <a:bodyPr/>
          <a:lstStyle/>
          <a:p>
            <a:pPr eaLnBrk="1" hangingPunct="1"/>
            <a:r>
              <a:rPr lang="en-US" sz="3600" dirty="0" smtClean="0"/>
              <a:t>Rad </a:t>
            </a:r>
            <a:r>
              <a:rPr lang="en-US" sz="3600" dirty="0" err="1"/>
              <a:t>sa</a:t>
            </a:r>
            <a:r>
              <a:rPr lang="en-US" sz="3600" dirty="0"/>
              <a:t> </a:t>
            </a:r>
            <a:r>
              <a:rPr lang="en-US" sz="3600" dirty="0" err="1"/>
              <a:t>baferizovanim</a:t>
            </a:r>
            <a:r>
              <a:rPr lang="en-US" sz="3600" dirty="0"/>
              <a:t> </a:t>
            </a:r>
            <a:r>
              <a:rPr lang="en-US" sz="3600" dirty="0" err="1"/>
              <a:t>tokovima</a:t>
            </a:r>
            <a:endParaRPr lang="en-US" sz="36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34</a:t>
            </a:fld>
            <a:endParaRPr lang="en-GB" smtClean="0">
              <a:latin typeface="Arial Black" pitchFamily="34" charset="0"/>
            </a:endParaRPr>
          </a:p>
        </p:txBody>
      </p:sp>
      <p:sp>
        <p:nvSpPr>
          <p:cNvPr id="7" name="Rectangle 3" descr="Rectangle: Click to edit Master text styles&#10;Second level&#10;Third level&#10;Fourth level&#10;Fifth level"/>
          <p:cNvSpPr txBox="1">
            <a:spLocks noChangeArrowheads="1"/>
          </p:cNvSpPr>
          <p:nvPr/>
        </p:nvSpPr>
        <p:spPr bwMode="auto">
          <a:xfrm>
            <a:off x="179512" y="1196752"/>
            <a:ext cx="8712522"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1900" dirty="0"/>
              <a:t>Klasa koja omogućava baferizovan upis u tok je </a:t>
            </a:r>
            <a:r>
              <a:rPr lang="sr-Latn-RS" sz="1900" dirty="0">
                <a:solidFill>
                  <a:srgbClr val="FF0000"/>
                </a:solidFill>
                <a:latin typeface="Consolas" panose="020B0609020204030204" pitchFamily="49" charset="0"/>
              </a:rPr>
              <a:t>BufferedOutputStream</a:t>
            </a:r>
            <a:r>
              <a:rPr lang="sr-Latn-RS" sz="1900" dirty="0"/>
              <a:t>. Koristi se u kombinaciji sa drugim klasama za rad sa tokovima primenom koncepta omotavanja. Na primer, ako želimo da baferizujemo upis objekata u binarni </a:t>
            </a:r>
            <a:r>
              <a:rPr lang="sr-Latn-RS" sz="1900" dirty="0" smtClean="0"/>
              <a:t>fajl, </a:t>
            </a:r>
            <a:r>
              <a:rPr lang="sr-Latn-RS" sz="1900" dirty="0"/>
              <a:t>to možemo izvršiti </a:t>
            </a:r>
            <a:r>
              <a:rPr lang="sr-Latn-RS" sz="1900" dirty="0" smtClean="0"/>
              <a:t>sa:</a:t>
            </a:r>
          </a:p>
          <a:p>
            <a:pPr lvl="1">
              <a:tabLst>
                <a:tab pos="1162050" algn="l"/>
              </a:tabLst>
            </a:pPr>
            <a:r>
              <a:rPr lang="en-GB" sz="1600" dirty="0" err="1">
                <a:latin typeface="Consolas" panose="020B0609020204030204" pitchFamily="49" charset="0"/>
              </a:rPr>
              <a:t>FileOutputStream</a:t>
            </a:r>
            <a:r>
              <a:rPr lang="en-GB" sz="1600" dirty="0">
                <a:latin typeface="Consolas" panose="020B0609020204030204" pitchFamily="49" charset="0"/>
              </a:rPr>
              <a:t> </a:t>
            </a:r>
            <a:r>
              <a:rPr lang="en-GB" sz="1600" dirty="0" err="1">
                <a:latin typeface="Consolas" panose="020B0609020204030204" pitchFamily="49" charset="0"/>
              </a:rPr>
              <a:t>fos</a:t>
            </a:r>
            <a:r>
              <a:rPr lang="en-GB" sz="1600" dirty="0">
                <a:latin typeface="Consolas" panose="020B0609020204030204" pitchFamily="49" charset="0"/>
              </a:rPr>
              <a:t> = new </a:t>
            </a:r>
            <a:r>
              <a:rPr lang="en-GB" sz="1600" dirty="0" err="1">
                <a:latin typeface="Consolas" panose="020B0609020204030204" pitchFamily="49" charset="0"/>
              </a:rPr>
              <a:t>FileOutputStream</a:t>
            </a:r>
            <a:r>
              <a:rPr lang="en-GB" sz="1600" dirty="0">
                <a:latin typeface="Consolas" panose="020B0609020204030204" pitchFamily="49" charset="0"/>
              </a:rPr>
              <a:t>(</a:t>
            </a:r>
            <a:r>
              <a:rPr lang="sr-Latn-ME" sz="1600" dirty="0">
                <a:latin typeface="Consolas" panose="020B0609020204030204" pitchFamily="49" charset="0"/>
              </a:rPr>
              <a:t>"Radnici.ser"</a:t>
            </a:r>
            <a:r>
              <a:rPr lang="en-GB" sz="1600" dirty="0">
                <a:latin typeface="Consolas" panose="020B0609020204030204" pitchFamily="49" charset="0"/>
              </a:rPr>
              <a:t>);</a:t>
            </a:r>
            <a:endParaRPr lang="en-US" sz="1600" dirty="0">
              <a:latin typeface="Consolas" panose="020B0609020204030204" pitchFamily="49" charset="0"/>
            </a:endParaRPr>
          </a:p>
          <a:p>
            <a:pPr lvl="1">
              <a:tabLst>
                <a:tab pos="1162050" algn="l"/>
              </a:tabLst>
            </a:pPr>
            <a:r>
              <a:rPr lang="en-GB" sz="1600" dirty="0" err="1">
                <a:latin typeface="Consolas" panose="020B0609020204030204" pitchFamily="49" charset="0"/>
              </a:rPr>
              <a:t>BufferedOutputStream</a:t>
            </a:r>
            <a:r>
              <a:rPr lang="en-GB" sz="1600" dirty="0">
                <a:latin typeface="Consolas" panose="020B0609020204030204" pitchFamily="49" charset="0"/>
              </a:rPr>
              <a:t> </a:t>
            </a:r>
            <a:r>
              <a:rPr lang="en-GB" sz="1600" dirty="0" err="1">
                <a:latin typeface="Consolas" panose="020B0609020204030204" pitchFamily="49" charset="0"/>
              </a:rPr>
              <a:t>bos</a:t>
            </a:r>
            <a:r>
              <a:rPr lang="en-GB" sz="1600" dirty="0">
                <a:latin typeface="Consolas" panose="020B0609020204030204" pitchFamily="49" charset="0"/>
              </a:rPr>
              <a:t> = new </a:t>
            </a:r>
            <a:r>
              <a:rPr lang="en-GB" sz="1600" dirty="0" err="1">
                <a:latin typeface="Consolas" panose="020B0609020204030204" pitchFamily="49" charset="0"/>
              </a:rPr>
              <a:t>BufferedOutputStream</a:t>
            </a:r>
            <a:r>
              <a:rPr lang="en-GB" sz="1600" dirty="0">
                <a:latin typeface="Consolas" panose="020B0609020204030204" pitchFamily="49" charset="0"/>
              </a:rPr>
              <a:t>(</a:t>
            </a:r>
            <a:r>
              <a:rPr lang="en-GB" sz="1600" dirty="0" err="1">
                <a:latin typeface="Consolas" panose="020B0609020204030204" pitchFamily="49" charset="0"/>
              </a:rPr>
              <a:t>fos</a:t>
            </a:r>
            <a:r>
              <a:rPr lang="en-GB" sz="1600" dirty="0">
                <a:latin typeface="Consolas" panose="020B0609020204030204" pitchFamily="49" charset="0"/>
              </a:rPr>
              <a:t>);  </a:t>
            </a:r>
            <a:endParaRPr lang="en-US" sz="1600" dirty="0">
              <a:latin typeface="Consolas" panose="020B0609020204030204" pitchFamily="49" charset="0"/>
            </a:endParaRPr>
          </a:p>
          <a:p>
            <a:pPr lvl="1">
              <a:tabLst>
                <a:tab pos="1162050" algn="l"/>
              </a:tabLst>
            </a:pPr>
            <a:r>
              <a:rPr lang="en-GB" sz="1600" dirty="0" err="1">
                <a:latin typeface="Consolas" panose="020B0609020204030204" pitchFamily="49" charset="0"/>
              </a:rPr>
              <a:t>ObjectOutputStream</a:t>
            </a:r>
            <a:r>
              <a:rPr lang="en-GB" sz="1600" dirty="0">
                <a:latin typeface="Consolas" panose="020B0609020204030204" pitchFamily="49" charset="0"/>
              </a:rPr>
              <a:t> </a:t>
            </a:r>
            <a:r>
              <a:rPr lang="en-GB" sz="1600" dirty="0" err="1">
                <a:latin typeface="Consolas" panose="020B0609020204030204" pitchFamily="49" charset="0"/>
              </a:rPr>
              <a:t>izlaz</a:t>
            </a:r>
            <a:r>
              <a:rPr lang="en-GB" sz="1600" dirty="0">
                <a:latin typeface="Consolas" panose="020B0609020204030204" pitchFamily="49" charset="0"/>
              </a:rPr>
              <a:t> = new </a:t>
            </a:r>
            <a:r>
              <a:rPr lang="en-GB" sz="1600" dirty="0" err="1">
                <a:latin typeface="Consolas" panose="020B0609020204030204" pitchFamily="49" charset="0"/>
              </a:rPr>
              <a:t>ObjectOutputStream</a:t>
            </a:r>
            <a:r>
              <a:rPr lang="en-GB" sz="1600" dirty="0">
                <a:latin typeface="Consolas" panose="020B0609020204030204" pitchFamily="49" charset="0"/>
              </a:rPr>
              <a:t>(</a:t>
            </a:r>
            <a:r>
              <a:rPr lang="en-GB" sz="1600" dirty="0" err="1">
                <a:latin typeface="Consolas" panose="020B0609020204030204" pitchFamily="49" charset="0"/>
              </a:rPr>
              <a:t>bos</a:t>
            </a:r>
            <a:r>
              <a:rPr lang="en-GB" sz="1600" dirty="0" smtClean="0">
                <a:latin typeface="Consolas" panose="020B0609020204030204" pitchFamily="49" charset="0"/>
              </a:rPr>
              <a:t>);</a:t>
            </a:r>
            <a:endParaRPr lang="sr-Latn-RS" sz="1600" dirty="0">
              <a:latin typeface="Consolas" panose="020B0609020204030204" pitchFamily="49" charset="0"/>
            </a:endParaRPr>
          </a:p>
          <a:p>
            <a:pPr marL="269875" lvl="1" indent="0" eaLnBrk="1" hangingPunct="1">
              <a:spcBef>
                <a:spcPts val="600"/>
              </a:spcBef>
              <a:spcAft>
                <a:spcPts val="600"/>
              </a:spcAft>
              <a:buClr>
                <a:schemeClr val="tx1"/>
              </a:buClr>
              <a:buSzPct val="75000"/>
            </a:pPr>
            <a:r>
              <a:rPr lang="sr-Latn-RS" sz="1900" dirty="0" smtClean="0"/>
              <a:t>dok se nebaferizovan upis vršio sa:</a:t>
            </a:r>
          </a:p>
          <a:p>
            <a:pPr lvl="1">
              <a:tabLst>
                <a:tab pos="1162050" algn="l"/>
              </a:tabLst>
            </a:pPr>
            <a:r>
              <a:rPr lang="en-GB" sz="1600" dirty="0" err="1">
                <a:latin typeface="Consolas" panose="020B0609020204030204" pitchFamily="49" charset="0"/>
              </a:rPr>
              <a:t>FileOutputStream</a:t>
            </a:r>
            <a:r>
              <a:rPr lang="en-GB" sz="1600" dirty="0">
                <a:latin typeface="Consolas" panose="020B0609020204030204" pitchFamily="49" charset="0"/>
              </a:rPr>
              <a:t> </a:t>
            </a:r>
            <a:r>
              <a:rPr lang="en-GB" sz="1600" dirty="0" err="1">
                <a:latin typeface="Consolas" panose="020B0609020204030204" pitchFamily="49" charset="0"/>
              </a:rPr>
              <a:t>fos</a:t>
            </a:r>
            <a:r>
              <a:rPr lang="en-GB" sz="1600" dirty="0">
                <a:latin typeface="Consolas" panose="020B0609020204030204" pitchFamily="49" charset="0"/>
              </a:rPr>
              <a:t> = new </a:t>
            </a:r>
            <a:r>
              <a:rPr lang="en-GB" sz="1600" dirty="0" err="1">
                <a:latin typeface="Consolas" panose="020B0609020204030204" pitchFamily="49" charset="0"/>
              </a:rPr>
              <a:t>FileOutputStream</a:t>
            </a:r>
            <a:r>
              <a:rPr lang="en-GB" sz="1600" dirty="0">
                <a:latin typeface="Consolas" panose="020B0609020204030204" pitchFamily="49" charset="0"/>
              </a:rPr>
              <a:t>(</a:t>
            </a:r>
            <a:r>
              <a:rPr lang="sr-Latn-ME" sz="1600" dirty="0">
                <a:latin typeface="Consolas" panose="020B0609020204030204" pitchFamily="49" charset="0"/>
              </a:rPr>
              <a:t>"Radnici.ser"</a:t>
            </a:r>
            <a:r>
              <a:rPr lang="en-GB" sz="1600" dirty="0">
                <a:latin typeface="Consolas" panose="020B0609020204030204" pitchFamily="49" charset="0"/>
              </a:rPr>
              <a:t>);</a:t>
            </a:r>
            <a:endParaRPr lang="en-US" sz="1600" dirty="0">
              <a:latin typeface="Consolas" panose="020B0609020204030204" pitchFamily="49" charset="0"/>
            </a:endParaRPr>
          </a:p>
          <a:p>
            <a:pPr lvl="1">
              <a:spcAft>
                <a:spcPts val="600"/>
              </a:spcAft>
              <a:tabLst>
                <a:tab pos="1162050" algn="l"/>
              </a:tabLst>
            </a:pPr>
            <a:r>
              <a:rPr lang="en-GB" sz="1600" dirty="0" err="1" smtClean="0">
                <a:latin typeface="Consolas" panose="020B0609020204030204" pitchFamily="49" charset="0"/>
              </a:rPr>
              <a:t>ObjectOutputStream</a:t>
            </a:r>
            <a:r>
              <a:rPr lang="en-GB" sz="1600" dirty="0" smtClean="0">
                <a:latin typeface="Consolas" panose="020B0609020204030204" pitchFamily="49" charset="0"/>
              </a:rPr>
              <a:t> </a:t>
            </a:r>
            <a:r>
              <a:rPr lang="en-GB" sz="1600" dirty="0" err="1">
                <a:latin typeface="Consolas" panose="020B0609020204030204" pitchFamily="49" charset="0"/>
              </a:rPr>
              <a:t>izlaz</a:t>
            </a:r>
            <a:r>
              <a:rPr lang="en-GB" sz="1600" dirty="0">
                <a:latin typeface="Consolas" panose="020B0609020204030204" pitchFamily="49" charset="0"/>
              </a:rPr>
              <a:t> = new </a:t>
            </a:r>
            <a:r>
              <a:rPr lang="en-GB" sz="1600" dirty="0" err="1" smtClean="0">
                <a:latin typeface="Consolas" panose="020B0609020204030204" pitchFamily="49" charset="0"/>
              </a:rPr>
              <a:t>ObjectOutputStream</a:t>
            </a:r>
            <a:r>
              <a:rPr lang="en-GB" sz="1600" dirty="0" smtClean="0">
                <a:latin typeface="Consolas" panose="020B0609020204030204" pitchFamily="49" charset="0"/>
              </a:rPr>
              <a:t>(</a:t>
            </a:r>
            <a:r>
              <a:rPr lang="sr-Latn-ME" sz="1600" dirty="0" err="1">
                <a:latin typeface="Consolas" panose="020B0609020204030204" pitchFamily="49" charset="0"/>
              </a:rPr>
              <a:t>f</a:t>
            </a:r>
            <a:r>
              <a:rPr lang="en-GB" sz="1600" dirty="0" err="1" smtClean="0">
                <a:latin typeface="Consolas" panose="020B0609020204030204" pitchFamily="49" charset="0"/>
              </a:rPr>
              <a:t>os</a:t>
            </a:r>
            <a:r>
              <a:rPr lang="en-GB" sz="1600" dirty="0" smtClean="0">
                <a:latin typeface="Consolas" panose="020B0609020204030204" pitchFamily="49" charset="0"/>
              </a:rPr>
              <a:t>);</a:t>
            </a:r>
            <a:endParaRPr lang="sr-Latn-ME" sz="1600" dirty="0" smtClean="0">
              <a:latin typeface="Consolas" panose="020B0609020204030204" pitchFamily="49" charset="0"/>
            </a:endParaRPr>
          </a:p>
          <a:p>
            <a:pPr marL="239713" lvl="1" indent="-239713" eaLnBrk="1" hangingPunct="1">
              <a:spcBef>
                <a:spcPts val="600"/>
              </a:spcBef>
              <a:spcAft>
                <a:spcPts val="600"/>
              </a:spcAft>
              <a:buClr>
                <a:schemeClr val="tx1"/>
              </a:buClr>
              <a:buSzPct val="75000"/>
              <a:buFont typeface="Wingdings" pitchFamily="2" charset="2"/>
              <a:buChar char="n"/>
              <a:tabLst>
                <a:tab pos="1162050" algn="l"/>
              </a:tabLst>
            </a:pPr>
            <a:r>
              <a:rPr lang="sr-Latn-RS" sz="1900" dirty="0" smtClean="0"/>
              <a:t>U </a:t>
            </a:r>
            <a:r>
              <a:rPr lang="sr-Latn-RS" sz="1900" dirty="0"/>
              <a:t>ostatku programa koji vrši upis objekata u binarni fajl, ništa se ne menja</a:t>
            </a:r>
            <a:r>
              <a:rPr lang="sr-Latn-RS" sz="1900" dirty="0" smtClean="0"/>
              <a:t>.</a:t>
            </a:r>
          </a:p>
          <a:p>
            <a:pPr marL="239713" lvl="1" indent="-239713" eaLnBrk="1" hangingPunct="1">
              <a:spcBef>
                <a:spcPts val="600"/>
              </a:spcBef>
              <a:spcAft>
                <a:spcPts val="600"/>
              </a:spcAft>
              <a:buClr>
                <a:schemeClr val="tx1"/>
              </a:buClr>
              <a:buSzPct val="75000"/>
              <a:buFont typeface="Wingdings" pitchFamily="2" charset="2"/>
              <a:buChar char="n"/>
              <a:tabLst>
                <a:tab pos="1162050" algn="l"/>
              </a:tabLst>
            </a:pPr>
            <a:r>
              <a:rPr lang="sr-Latn-RS" sz="1900" dirty="0"/>
              <a:t>Klasa </a:t>
            </a:r>
            <a:r>
              <a:rPr lang="sr-Latn-RS" sz="1900" dirty="0">
                <a:solidFill>
                  <a:srgbClr val="FF0000"/>
                </a:solidFill>
                <a:latin typeface="Consolas" panose="020B0609020204030204" pitchFamily="49" charset="0"/>
              </a:rPr>
              <a:t>BufferedInputStream</a:t>
            </a:r>
            <a:r>
              <a:rPr lang="sr-Latn-RS" sz="1900" dirty="0"/>
              <a:t> omogućava baferizovano čitanje iz toka. Na primer, baferizovano čitanje radnika iz binarnog fajla </a:t>
            </a:r>
            <a:r>
              <a:rPr lang="sr-Latn-RS" sz="1900" dirty="0" smtClean="0"/>
              <a:t>se </a:t>
            </a:r>
            <a:r>
              <a:rPr lang="sr-Latn-RS" sz="1900" dirty="0"/>
              <a:t>omogućava kreiranjem </a:t>
            </a:r>
            <a:r>
              <a:rPr lang="sr-Latn-RS" sz="1900" dirty="0">
                <a:latin typeface="Consolas" panose="020B0609020204030204" pitchFamily="49" charset="0"/>
              </a:rPr>
              <a:t>ObjectInputStream</a:t>
            </a:r>
            <a:r>
              <a:rPr lang="sr-Latn-RS" sz="1900" dirty="0"/>
              <a:t> objekta na sledeći način: </a:t>
            </a:r>
            <a:endParaRPr lang="sr-Latn-RS" sz="1900" dirty="0" smtClean="0"/>
          </a:p>
          <a:p>
            <a:pPr marL="15875" lvl="1" indent="-15875">
              <a:buClr>
                <a:schemeClr val="tx1"/>
              </a:buClr>
              <a:buSzPct val="75000"/>
              <a:tabLst>
                <a:tab pos="449263" algn="l"/>
              </a:tabLst>
            </a:pPr>
            <a:r>
              <a:rPr lang="sr-Latn-ME" sz="1600" dirty="0" smtClean="0">
                <a:latin typeface="Consolas" panose="020B0609020204030204" pitchFamily="49" charset="0"/>
              </a:rPr>
              <a:t>		</a:t>
            </a:r>
            <a:r>
              <a:rPr lang="en-US" sz="1600" dirty="0" err="1" smtClean="0">
                <a:latin typeface="Consolas" panose="020B0609020204030204" pitchFamily="49" charset="0"/>
              </a:rPr>
              <a:t>ObjectInputStream</a:t>
            </a:r>
            <a:r>
              <a:rPr lang="en-US" sz="1600" dirty="0" smtClean="0">
                <a:latin typeface="Consolas" panose="020B0609020204030204" pitchFamily="49" charset="0"/>
              </a:rPr>
              <a:t> </a:t>
            </a:r>
            <a:r>
              <a:rPr lang="en-US" sz="1600" dirty="0" err="1">
                <a:latin typeface="Consolas" panose="020B0609020204030204" pitchFamily="49" charset="0"/>
              </a:rPr>
              <a:t>ulaz</a:t>
            </a:r>
            <a:r>
              <a:rPr lang="en-US" sz="1600" dirty="0">
                <a:latin typeface="Consolas" panose="020B0609020204030204" pitchFamily="49" charset="0"/>
              </a:rPr>
              <a:t> = new </a:t>
            </a:r>
            <a:r>
              <a:rPr lang="en-US" sz="1600" dirty="0" err="1">
                <a:latin typeface="Consolas" panose="020B0609020204030204" pitchFamily="49" charset="0"/>
              </a:rPr>
              <a:t>ObjectInputStream</a:t>
            </a:r>
            <a:r>
              <a:rPr lang="en-US" sz="1600" dirty="0">
                <a:latin typeface="Consolas" panose="020B0609020204030204" pitchFamily="49" charset="0"/>
              </a:rPr>
              <a:t>(</a:t>
            </a:r>
          </a:p>
          <a:p>
            <a:pPr marL="0" lvl="1" indent="0" eaLnBrk="1" hangingPunct="1">
              <a:spcBef>
                <a:spcPts val="0"/>
              </a:spcBef>
              <a:spcAft>
                <a:spcPts val="0"/>
              </a:spcAft>
              <a:buClr>
                <a:schemeClr val="tx1"/>
              </a:buClr>
              <a:buSzPct val="75000"/>
              <a:tabLst>
                <a:tab pos="3679825" algn="l"/>
              </a:tabLst>
            </a:pPr>
            <a:r>
              <a:rPr lang="en-US" sz="1600" dirty="0">
                <a:latin typeface="Consolas" panose="020B0609020204030204" pitchFamily="49" charset="0"/>
              </a:rPr>
              <a:t>	</a:t>
            </a:r>
            <a:r>
              <a:rPr lang="en-US" sz="1600" dirty="0" smtClean="0">
                <a:latin typeface="Consolas" panose="020B0609020204030204" pitchFamily="49" charset="0"/>
              </a:rPr>
              <a:t>new </a:t>
            </a:r>
            <a:r>
              <a:rPr lang="en-US" sz="1600" dirty="0" err="1">
                <a:latin typeface="Consolas" panose="020B0609020204030204" pitchFamily="49" charset="0"/>
              </a:rPr>
              <a:t>BufferedInputStream</a:t>
            </a:r>
            <a:r>
              <a:rPr lang="en-US" sz="1600" dirty="0">
                <a:latin typeface="Consolas" panose="020B0609020204030204" pitchFamily="49" charset="0"/>
              </a:rPr>
              <a:t>(</a:t>
            </a:r>
          </a:p>
          <a:p>
            <a:pPr marL="0" lvl="1" indent="0" eaLnBrk="1" hangingPunct="1">
              <a:spcBef>
                <a:spcPts val="0"/>
              </a:spcBef>
              <a:spcAft>
                <a:spcPts val="0"/>
              </a:spcAft>
              <a:buClr>
                <a:schemeClr val="tx1"/>
              </a:buClr>
              <a:buSzPct val="75000"/>
              <a:tabLst>
                <a:tab pos="4211638" algn="l"/>
              </a:tabLst>
            </a:pPr>
            <a:r>
              <a:rPr lang="en-US" sz="1600" dirty="0">
                <a:latin typeface="Consolas" panose="020B0609020204030204" pitchFamily="49" charset="0"/>
              </a:rPr>
              <a:t>	</a:t>
            </a:r>
            <a:r>
              <a:rPr lang="en-US" sz="1600" dirty="0" smtClean="0">
                <a:latin typeface="Consolas" panose="020B0609020204030204" pitchFamily="49" charset="0"/>
              </a:rPr>
              <a:t>new </a:t>
            </a:r>
            <a:r>
              <a:rPr lang="en-US" sz="1600" dirty="0" err="1">
                <a:latin typeface="Consolas" panose="020B0609020204030204" pitchFamily="49" charset="0"/>
              </a:rPr>
              <a:t>FileInputStream</a:t>
            </a:r>
            <a:r>
              <a:rPr lang="en-US" sz="1600" dirty="0">
                <a:latin typeface="Consolas" panose="020B0609020204030204" pitchFamily="49" charset="0"/>
              </a:rPr>
              <a:t>("</a:t>
            </a:r>
            <a:r>
              <a:rPr lang="en-US" sz="1600" dirty="0" err="1">
                <a:latin typeface="Consolas" panose="020B0609020204030204" pitchFamily="49" charset="0"/>
              </a:rPr>
              <a:t>Radnici.ser</a:t>
            </a:r>
            <a:r>
              <a:rPr lang="en-US" sz="1600" dirty="0">
                <a:latin typeface="Consolas" panose="020B0609020204030204" pitchFamily="49" charset="0"/>
              </a:rPr>
              <a:t>")));</a:t>
            </a:r>
          </a:p>
          <a:p>
            <a:pPr marL="0" lvl="1" indent="0" eaLnBrk="1" hangingPunct="1">
              <a:spcBef>
                <a:spcPts val="600"/>
              </a:spcBef>
              <a:spcAft>
                <a:spcPts val="600"/>
              </a:spcAft>
              <a:buClr>
                <a:schemeClr val="tx1"/>
              </a:buClr>
              <a:buSzPct val="75000"/>
              <a:tabLst>
                <a:tab pos="1162050" algn="l"/>
              </a:tabLst>
            </a:pPr>
            <a:endParaRPr lang="sr-Latn-ME" sz="1900" dirty="0"/>
          </a:p>
        </p:txBody>
      </p:sp>
    </p:spTree>
    <p:extLst>
      <p:ext uri="{BB962C8B-B14F-4D97-AF65-F5344CB8AC3E}">
        <p14:creationId xmlns:p14="http://schemas.microsoft.com/office/powerpoint/2010/main" val="40964322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2" y="455836"/>
            <a:ext cx="8534667" cy="596900"/>
          </a:xfrm>
        </p:spPr>
        <p:txBody>
          <a:bodyPr/>
          <a:lstStyle/>
          <a:p>
            <a:pPr eaLnBrk="1" hangingPunct="1"/>
            <a:r>
              <a:rPr lang="sr-Latn-ME" sz="3400" dirty="0" smtClean="0"/>
              <a:t>Dodatne pogodnosti baferizovanog čitanja</a:t>
            </a:r>
            <a:endParaRPr lang="en-US" sz="34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35</a:t>
            </a:fld>
            <a:endParaRPr lang="en-GB" smtClean="0">
              <a:latin typeface="Arial Black" pitchFamily="34" charset="0"/>
            </a:endParaRPr>
          </a:p>
        </p:txBody>
      </p:sp>
      <p:sp>
        <p:nvSpPr>
          <p:cNvPr id="5" name="Rectangle 1"/>
          <p:cNvSpPr>
            <a:spLocks noChangeArrowheads="1"/>
          </p:cNvSpPr>
          <p:nvPr/>
        </p:nvSpPr>
        <p:spPr bwMode="auto">
          <a:xfrm>
            <a:off x="35496" y="1268760"/>
            <a:ext cx="8194104" cy="5539978"/>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US" sz="1200" b="1" dirty="0">
                <a:solidFill>
                  <a:srgbClr val="7F0055"/>
                </a:solidFill>
                <a:latin typeface="Consolas" pitchFamily="49" charset="0"/>
                <a:cs typeface="Times New Roman" pitchFamily="18" charset="0"/>
              </a:rPr>
              <a:t>import</a:t>
            </a:r>
            <a:r>
              <a:rPr lang="en-US"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US"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b="1" dirty="0">
                <a:solidFill>
                  <a:srgbClr val="7F0055"/>
                </a:solidFill>
                <a:latin typeface="Consolas" pitchFamily="49" charset="0"/>
                <a:cs typeface="Times New Roman" pitchFamily="18" charset="0"/>
              </a:rPr>
              <a:t>public class </a:t>
            </a:r>
            <a:r>
              <a:rPr lang="sr-Latn-ME" sz="1200" dirty="0" smtClean="0">
                <a:solidFill>
                  <a:srgbClr val="000000"/>
                </a:solidFill>
                <a:latin typeface="Consolas" pitchFamily="49" charset="0"/>
                <a:cs typeface="Times New Roman" pitchFamily="18" charset="0"/>
              </a:rPr>
              <a:t>Baferizovano</a:t>
            </a:r>
            <a:r>
              <a:rPr lang="en-US" sz="1200" dirty="0" err="1" smtClean="0">
                <a:solidFill>
                  <a:srgbClr val="000000"/>
                </a:solidFill>
                <a:latin typeface="Consolas" pitchFamily="49" charset="0"/>
                <a:cs typeface="Times New Roman" pitchFamily="18" charset="0"/>
              </a:rPr>
              <a:t>CitanjeRadnikaIzFajla</a:t>
            </a:r>
            <a:r>
              <a:rPr lang="en-US" sz="1200" dirty="0" smtClean="0">
                <a:solidFill>
                  <a:srgbClr val="000000"/>
                </a:solidFill>
                <a:latin typeface="Consolas" pitchFamily="49" charset="0"/>
                <a:cs typeface="Times New Roman" pitchFamily="18" charset="0"/>
              </a:rPr>
              <a:t> </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private static </a:t>
            </a:r>
            <a:r>
              <a:rPr lang="en-US" sz="1200" dirty="0" err="1">
                <a:solidFill>
                  <a:srgbClr val="000000"/>
                </a:solidFill>
                <a:latin typeface="Consolas" pitchFamily="49" charset="0"/>
                <a:cs typeface="Times New Roman" pitchFamily="18" charset="0"/>
              </a:rPr>
              <a:t>BufferedReader</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ulaz</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public static void </a:t>
            </a:r>
            <a:r>
              <a:rPr lang="en-US" sz="1200" dirty="0">
                <a:solidFill>
                  <a:srgbClr val="000000"/>
                </a:solidFill>
                <a:latin typeface="Consolas" pitchFamily="49" charset="0"/>
                <a:cs typeface="Times New Roman" pitchFamily="18" charset="0"/>
              </a:rPr>
              <a:t>main(String[] </a:t>
            </a:r>
            <a:r>
              <a:rPr lang="en-US" sz="1200" dirty="0" err="1">
                <a:solidFill>
                  <a:srgbClr val="000000"/>
                </a:solidFill>
                <a:latin typeface="Consolas" pitchFamily="49" charset="0"/>
                <a:cs typeface="Times New Roman" pitchFamily="18" charset="0"/>
              </a:rPr>
              <a:t>args</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try</a:t>
            </a:r>
            <a:r>
              <a:rPr lang="en-US" sz="1200" dirty="0">
                <a:solidFill>
                  <a:srgbClr val="000000"/>
                </a:solidFill>
                <a:latin typeface="Consolas" pitchFamily="49" charset="0"/>
                <a:cs typeface="Times New Roman" pitchFamily="18" charset="0"/>
              </a:rPr>
              <a:t> </a:t>
            </a:r>
            <a:r>
              <a:rPr lang="en-US"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o</a:t>
            </a:r>
            <a:r>
              <a:rPr lang="en-US" sz="1200" dirty="0" err="1" smtClean="0">
                <a:solidFill>
                  <a:srgbClr val="000000"/>
                </a:solidFill>
                <a:latin typeface="Consolas" pitchFamily="49" charset="0"/>
                <a:cs typeface="Times New Roman" pitchFamily="18" charset="0"/>
              </a:rPr>
              <a:t>tvoriFajl</a:t>
            </a:r>
            <a:r>
              <a:rPr lang="en-US"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US" sz="1200" dirty="0" err="1" smtClean="0">
                <a:solidFill>
                  <a:srgbClr val="000000"/>
                </a:solidFill>
                <a:latin typeface="Consolas" pitchFamily="49" charset="0"/>
                <a:cs typeface="Times New Roman" pitchFamily="18" charset="0"/>
              </a:rPr>
              <a:t>citajRadnikeIzFajla</a:t>
            </a:r>
            <a:r>
              <a:rPr lang="en-US"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US" sz="1200" dirty="0" err="1" smtClean="0">
                <a:solidFill>
                  <a:srgbClr val="000000"/>
                </a:solidFill>
                <a:latin typeface="Consolas" pitchFamily="49" charset="0"/>
                <a:cs typeface="Times New Roman" pitchFamily="18" charset="0"/>
              </a:rPr>
              <a:t>zatvoriFajl</a:t>
            </a:r>
            <a:r>
              <a:rPr lang="en-US"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US" sz="1200" dirty="0" smtClean="0">
                <a:solidFill>
                  <a:srgbClr val="000000"/>
                </a:solidFill>
                <a:latin typeface="Consolas" pitchFamily="49" charset="0"/>
                <a:cs typeface="Times New Roman" pitchFamily="18" charset="0"/>
              </a:rPr>
              <a:t>} </a:t>
            </a: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catch</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IOException</a:t>
            </a:r>
            <a:r>
              <a:rPr lang="en-US" sz="1200" dirty="0">
                <a:solidFill>
                  <a:srgbClr val="000000"/>
                </a:solidFill>
                <a:latin typeface="Consolas" pitchFamily="49" charset="0"/>
                <a:cs typeface="Times New Roman" pitchFamily="18" charset="0"/>
              </a:rPr>
              <a:t> e) </a:t>
            </a:r>
            <a:r>
              <a:rPr lang="en-US"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US" sz="1200" dirty="0" err="1" smtClean="0">
                <a:solidFill>
                  <a:srgbClr val="000000"/>
                </a:solidFill>
                <a:latin typeface="Consolas" pitchFamily="49" charset="0"/>
                <a:cs typeface="Times New Roman" pitchFamily="18" charset="0"/>
              </a:rPr>
              <a:t>System.err.println</a:t>
            </a:r>
            <a:r>
              <a:rPr lang="en-US" sz="1200" dirty="0">
                <a:solidFill>
                  <a:srgbClr val="000000"/>
                </a:solidFill>
                <a:latin typeface="Consolas" pitchFamily="49" charset="0"/>
                <a:cs typeface="Times New Roman" pitchFamily="18" charset="0"/>
              </a:rPr>
              <a:t>(</a:t>
            </a:r>
            <a:r>
              <a:rPr lang="en-US" sz="1200" dirty="0">
                <a:solidFill>
                  <a:srgbClr val="2A00FF"/>
                </a:solidFill>
                <a:latin typeface="Consolas" pitchFamily="49" charset="0"/>
                <a:cs typeface="Times New Roman" pitchFamily="18" charset="0"/>
              </a:rPr>
              <a:t>"</a:t>
            </a:r>
            <a:r>
              <a:rPr lang="en-US" sz="1200" dirty="0" err="1">
                <a:solidFill>
                  <a:srgbClr val="2A00FF"/>
                </a:solidFill>
                <a:latin typeface="Consolas" pitchFamily="49" charset="0"/>
                <a:cs typeface="Times New Roman" pitchFamily="18" charset="0"/>
              </a:rPr>
              <a:t>Greška</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pri</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radu</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sa</a:t>
            </a:r>
            <a:r>
              <a:rPr lang="en-US" sz="1200" dirty="0">
                <a:solidFill>
                  <a:srgbClr val="2A00FF"/>
                </a:solidFill>
                <a:latin typeface="Consolas" pitchFamily="49" charset="0"/>
                <a:cs typeface="Times New Roman" pitchFamily="18" charset="0"/>
              </a:rPr>
              <a:t> </a:t>
            </a:r>
            <a:r>
              <a:rPr lang="en-US" sz="1200" dirty="0" err="1">
                <a:solidFill>
                  <a:srgbClr val="2A00FF"/>
                </a:solidFill>
                <a:latin typeface="Consolas" pitchFamily="49" charset="0"/>
                <a:cs typeface="Times New Roman" pitchFamily="18" charset="0"/>
              </a:rPr>
              <a:t>fajlom</a:t>
            </a:r>
            <a:r>
              <a:rPr lang="en-US" sz="1200" dirty="0">
                <a:solidFill>
                  <a:srgbClr val="2A00FF"/>
                </a:solidFill>
                <a:latin typeface="Consolas" pitchFamily="49" charset="0"/>
                <a:cs typeface="Times New Roman" pitchFamily="18" charset="0"/>
              </a:rPr>
              <a:t>."</a:t>
            </a:r>
            <a:r>
              <a:rPr lang="en-US" sz="1200" dirty="0" smtClean="0">
                <a:solidFill>
                  <a:srgbClr val="000000"/>
                </a:solidFill>
                <a:latin typeface="Consolas" pitchFamily="49" charset="0"/>
                <a:cs typeface="Times New Roman" pitchFamily="18" charset="0"/>
              </a:rPr>
              <a:t>);</a:t>
            </a:r>
            <a:r>
              <a:rPr lang="sr-Latn-ME" sz="1200" dirty="0" smtClean="0">
                <a:solidFill>
                  <a:srgbClr val="000000"/>
                </a:solidFill>
                <a:latin typeface="Consolas" pitchFamily="49" charset="0"/>
                <a:cs typeface="Times New Roman" pitchFamily="18" charset="0"/>
              </a:rPr>
              <a:t> </a:t>
            </a:r>
            <a:r>
              <a:rPr lang="en-US" sz="1200" dirty="0" err="1" smtClean="0">
                <a:solidFill>
                  <a:srgbClr val="000000"/>
                </a:solidFill>
                <a:latin typeface="Consolas" pitchFamily="49" charset="0"/>
                <a:cs typeface="Times New Roman" pitchFamily="18" charset="0"/>
              </a:rPr>
              <a:t>System.exit</a:t>
            </a:r>
            <a:r>
              <a:rPr lang="en-US" sz="1200" dirty="0" smtClean="0">
                <a:solidFill>
                  <a:srgbClr val="000000"/>
                </a:solidFill>
                <a:latin typeface="Consolas" pitchFamily="49" charset="0"/>
                <a:cs typeface="Times New Roman" pitchFamily="18" charset="0"/>
              </a:rPr>
              <a:t>(1);</a:t>
            </a:r>
            <a:r>
              <a:rPr lang="sr-Latn-ME" sz="1200" dirty="0" smtClean="0">
                <a:solidFill>
                  <a:srgbClr val="000000"/>
                </a:solidFill>
                <a:latin typeface="Consolas" pitchFamily="49" charset="0"/>
                <a:cs typeface="Times New Roman" pitchFamily="18" charset="0"/>
              </a:rPr>
              <a:t> </a:t>
            </a:r>
            <a:r>
              <a:rPr lang="en-US" sz="1200" dirty="0" smtClean="0">
                <a:solidFill>
                  <a:srgbClr val="000000"/>
                </a:solidFill>
                <a:latin typeface="Consolas" pitchFamily="49" charset="0"/>
                <a:cs typeface="Times New Roman" pitchFamily="18" charset="0"/>
              </a:rPr>
              <a:t>}</a:t>
            </a:r>
            <a:endParaRPr lang="en-US"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public static void </a:t>
            </a:r>
            <a:r>
              <a:rPr lang="en-US" sz="1200" dirty="0" err="1">
                <a:solidFill>
                  <a:srgbClr val="000000"/>
                </a:solidFill>
                <a:latin typeface="Consolas" pitchFamily="49" charset="0"/>
                <a:cs typeface="Times New Roman" pitchFamily="18" charset="0"/>
              </a:rPr>
              <a:t>otvoriFajl</a:t>
            </a: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throws</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IOException</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FF0000"/>
                </a:solidFill>
                <a:latin typeface="Consolas" pitchFamily="49" charset="0"/>
                <a:cs typeface="Times New Roman" pitchFamily="18" charset="0"/>
              </a:rPr>
              <a:t>ulaz</a:t>
            </a:r>
            <a:r>
              <a:rPr lang="en-US" sz="1200" dirty="0">
                <a:solidFill>
                  <a:srgbClr val="FF0000"/>
                </a:solidFill>
                <a:latin typeface="Consolas" pitchFamily="49" charset="0"/>
                <a:cs typeface="Times New Roman" pitchFamily="18" charset="0"/>
              </a:rPr>
              <a:t> = </a:t>
            </a:r>
            <a:r>
              <a:rPr lang="en-US" sz="1200" b="1" dirty="0">
                <a:solidFill>
                  <a:srgbClr val="FF0000"/>
                </a:solidFill>
                <a:latin typeface="Consolas" pitchFamily="49" charset="0"/>
                <a:cs typeface="Times New Roman" pitchFamily="18" charset="0"/>
              </a:rPr>
              <a:t>new</a:t>
            </a:r>
            <a:r>
              <a:rPr lang="en-US" sz="1200" dirty="0">
                <a:solidFill>
                  <a:srgbClr val="FF0000"/>
                </a:solidFill>
                <a:latin typeface="Consolas" pitchFamily="49" charset="0"/>
                <a:cs typeface="Times New Roman" pitchFamily="18" charset="0"/>
              </a:rPr>
              <a:t> </a:t>
            </a:r>
            <a:r>
              <a:rPr lang="en-US" sz="1200" dirty="0" err="1" smtClean="0">
                <a:solidFill>
                  <a:srgbClr val="FF0000"/>
                </a:solidFill>
                <a:latin typeface="Consolas" pitchFamily="49" charset="0"/>
                <a:cs typeface="Times New Roman" pitchFamily="18" charset="0"/>
              </a:rPr>
              <a:t>BufferedReader</a:t>
            </a:r>
            <a:r>
              <a:rPr lang="en-US" sz="1200" dirty="0" smtClean="0">
                <a:solidFill>
                  <a:srgbClr val="FF0000"/>
                </a:solidFill>
                <a:latin typeface="Consolas" pitchFamily="49" charset="0"/>
                <a:cs typeface="Times New Roman" pitchFamily="18" charset="0"/>
              </a:rPr>
              <a:t>(</a:t>
            </a:r>
            <a:r>
              <a:rPr lang="en-US" sz="1200" b="1" dirty="0">
                <a:solidFill>
                  <a:srgbClr val="FF0000"/>
                </a:solidFill>
                <a:latin typeface="Consolas" pitchFamily="49" charset="0"/>
                <a:cs typeface="Times New Roman" pitchFamily="18" charset="0"/>
              </a:rPr>
              <a:t>new</a:t>
            </a:r>
            <a:r>
              <a:rPr lang="en-US" sz="1200" dirty="0" smtClean="0">
                <a:solidFill>
                  <a:srgbClr val="FF0000"/>
                </a:solidFill>
                <a:latin typeface="Consolas" pitchFamily="49" charset="0"/>
                <a:cs typeface="Times New Roman" pitchFamily="18" charset="0"/>
              </a:rPr>
              <a:t> </a:t>
            </a:r>
            <a:r>
              <a:rPr lang="en-US" sz="1200" dirty="0" err="1">
                <a:solidFill>
                  <a:srgbClr val="FF0000"/>
                </a:solidFill>
                <a:latin typeface="Consolas" pitchFamily="49" charset="0"/>
                <a:cs typeface="Times New Roman" pitchFamily="18" charset="0"/>
              </a:rPr>
              <a:t>FileReader</a:t>
            </a:r>
            <a:r>
              <a:rPr lang="en-US" sz="1200" dirty="0">
                <a:solidFill>
                  <a:srgbClr val="FF0000"/>
                </a:solidFill>
                <a:latin typeface="Consolas" pitchFamily="49" charset="0"/>
                <a:cs typeface="Times New Roman" pitchFamily="18" charset="0"/>
              </a:rPr>
              <a:t>("Radnici.txt", StandardCharsets.UTF_8));</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public static void </a:t>
            </a:r>
            <a:r>
              <a:rPr lang="en-US" sz="1200" dirty="0" err="1">
                <a:solidFill>
                  <a:srgbClr val="000000"/>
                </a:solidFill>
                <a:latin typeface="Consolas" pitchFamily="49" charset="0"/>
                <a:cs typeface="Times New Roman" pitchFamily="18" charset="0"/>
              </a:rPr>
              <a:t>citajRadnikeIzFajla</a:t>
            </a: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throws</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IOException</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Radnik</a:t>
            </a:r>
            <a:r>
              <a:rPr lang="en-US" sz="1200" dirty="0">
                <a:solidFill>
                  <a:srgbClr val="000000"/>
                </a:solidFill>
                <a:latin typeface="Consolas" pitchFamily="49" charset="0"/>
                <a:cs typeface="Times New Roman" pitchFamily="18" charset="0"/>
              </a:rPr>
              <a:t> r = </a:t>
            </a:r>
            <a:r>
              <a:rPr lang="en-US" sz="1200" b="1" dirty="0">
                <a:solidFill>
                  <a:srgbClr val="7F0055"/>
                </a:solidFill>
                <a:latin typeface="Consolas" pitchFamily="49" charset="0"/>
                <a:cs typeface="Times New Roman" pitchFamily="18" charset="0"/>
              </a:rPr>
              <a:t>new</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Radnik</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String </a:t>
            </a:r>
            <a:r>
              <a:rPr lang="en-US" sz="1200" dirty="0" err="1">
                <a:solidFill>
                  <a:srgbClr val="000000"/>
                </a:solidFill>
                <a:latin typeface="Consolas" pitchFamily="49" charset="0"/>
                <a:cs typeface="Times New Roman" pitchFamily="18" charset="0"/>
              </a:rPr>
              <a:t>linija</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Scanner </a:t>
            </a:r>
            <a:r>
              <a:rPr lang="en-US" sz="1200" dirty="0" err="1">
                <a:solidFill>
                  <a:srgbClr val="000000"/>
                </a:solidFill>
                <a:latin typeface="Consolas" pitchFamily="49" charset="0"/>
                <a:cs typeface="Times New Roman" pitchFamily="18" charset="0"/>
              </a:rPr>
              <a:t>skener</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while</a:t>
            </a:r>
            <a:r>
              <a:rPr lang="en-US" sz="1200" dirty="0">
                <a:solidFill>
                  <a:srgbClr val="000000"/>
                </a:solidFill>
                <a:latin typeface="Consolas" pitchFamily="49" charset="0"/>
                <a:cs typeface="Times New Roman" pitchFamily="18" charset="0"/>
              </a:rPr>
              <a:t>((</a:t>
            </a:r>
            <a:r>
              <a:rPr lang="en-US" sz="1200" dirty="0" err="1">
                <a:solidFill>
                  <a:srgbClr val="FF0000"/>
                </a:solidFill>
                <a:latin typeface="Consolas" pitchFamily="49" charset="0"/>
                <a:cs typeface="Times New Roman" pitchFamily="18" charset="0"/>
              </a:rPr>
              <a:t>linija</a:t>
            </a:r>
            <a:r>
              <a:rPr lang="en-US" sz="1200" dirty="0">
                <a:solidFill>
                  <a:srgbClr val="FF0000"/>
                </a:solidFill>
                <a:latin typeface="Consolas" pitchFamily="49" charset="0"/>
                <a:cs typeface="Times New Roman" pitchFamily="18" charset="0"/>
              </a:rPr>
              <a:t> = </a:t>
            </a:r>
            <a:r>
              <a:rPr lang="en-US" sz="1200" dirty="0" err="1">
                <a:solidFill>
                  <a:srgbClr val="FF0000"/>
                </a:solidFill>
                <a:latin typeface="Consolas" pitchFamily="49" charset="0"/>
                <a:cs typeface="Times New Roman" pitchFamily="18" charset="0"/>
              </a:rPr>
              <a:t>ulaz.readLine</a:t>
            </a:r>
            <a:r>
              <a:rPr lang="en-US" sz="1200" dirty="0">
                <a:solidFill>
                  <a:srgbClr val="FF0000"/>
                </a:solidFill>
                <a:latin typeface="Consolas" pitchFamily="49" charset="0"/>
                <a:cs typeface="Times New Roman" pitchFamily="18" charset="0"/>
              </a:rPr>
              <a:t>()</a:t>
            </a:r>
            <a:r>
              <a:rPr lang="en-US" sz="1200" dirty="0">
                <a:solidFill>
                  <a:srgbClr val="000000"/>
                </a:solidFill>
                <a:latin typeface="Consolas" pitchFamily="49" charset="0"/>
                <a:cs typeface="Times New Roman" pitchFamily="18" charset="0"/>
              </a:rPr>
              <a:t>) != </a:t>
            </a:r>
            <a:r>
              <a:rPr lang="en-US" sz="1200" b="1" dirty="0">
                <a:solidFill>
                  <a:srgbClr val="7F0055"/>
                </a:solidFill>
                <a:latin typeface="Consolas" pitchFamily="49" charset="0"/>
                <a:cs typeface="Times New Roman" pitchFamily="18" charset="0"/>
              </a:rPr>
              <a:t>null</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skener</a:t>
            </a:r>
            <a:r>
              <a:rPr lang="en-US" sz="1200" dirty="0">
                <a:solidFill>
                  <a:srgbClr val="000000"/>
                </a:solidFill>
                <a:latin typeface="Consolas" pitchFamily="49" charset="0"/>
                <a:cs typeface="Times New Roman" pitchFamily="18" charset="0"/>
              </a:rPr>
              <a:t> = </a:t>
            </a:r>
            <a:r>
              <a:rPr lang="en-US" sz="1200" b="1" dirty="0">
                <a:solidFill>
                  <a:srgbClr val="7F0055"/>
                </a:solidFill>
                <a:latin typeface="Consolas" pitchFamily="49" charset="0"/>
                <a:cs typeface="Times New Roman" pitchFamily="18" charset="0"/>
              </a:rPr>
              <a:t>new</a:t>
            </a:r>
            <a:r>
              <a:rPr lang="en-US" sz="1200" dirty="0">
                <a:solidFill>
                  <a:srgbClr val="000000"/>
                </a:solidFill>
                <a:latin typeface="Consolas" pitchFamily="49" charset="0"/>
                <a:cs typeface="Times New Roman" pitchFamily="18" charset="0"/>
              </a:rPr>
              <a:t> Scanner(</a:t>
            </a:r>
            <a:r>
              <a:rPr lang="en-US" sz="1200" dirty="0" err="1">
                <a:solidFill>
                  <a:srgbClr val="000000"/>
                </a:solidFill>
                <a:latin typeface="Consolas" pitchFamily="49" charset="0"/>
                <a:cs typeface="Times New Roman" pitchFamily="18" charset="0"/>
              </a:rPr>
              <a:t>linija</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r.setIme</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skener.next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r.setPrezime</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skener.next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r.setPocetak</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LocalDate.parse</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skener.next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r.setSprema</a:t>
            </a:r>
            <a:r>
              <a:rPr lang="en-US" sz="1200" dirty="0">
                <a:solidFill>
                  <a:srgbClr val="000000"/>
                </a:solidFill>
                <a:latin typeface="Consolas" pitchFamily="49" charset="0"/>
                <a:cs typeface="Times New Roman" pitchFamily="18" charset="0"/>
              </a:rPr>
              <a:t>(</a:t>
            </a:r>
            <a:r>
              <a:rPr lang="en-US" sz="1200" dirty="0" err="1">
                <a:solidFill>
                  <a:srgbClr val="000000"/>
                </a:solidFill>
                <a:latin typeface="Consolas" pitchFamily="49" charset="0"/>
                <a:cs typeface="Times New Roman" pitchFamily="18" charset="0"/>
              </a:rPr>
              <a:t>skener.nextInt</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System.out.println</a:t>
            </a:r>
            <a:r>
              <a:rPr lang="en-US" sz="1200" dirty="0">
                <a:solidFill>
                  <a:srgbClr val="000000"/>
                </a:solidFill>
                <a:latin typeface="Consolas" pitchFamily="49" charset="0"/>
                <a:cs typeface="Times New Roman" pitchFamily="18" charset="0"/>
              </a:rPr>
              <a:t>(r);</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skener.close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smtClean="0">
                <a:solidFill>
                  <a:srgbClr val="000000"/>
                </a:solidFill>
                <a:latin typeface="Consolas" pitchFamily="49" charset="0"/>
                <a:cs typeface="Times New Roman" pitchFamily="18" charset="0"/>
              </a:rPr>
              <a:t>}</a:t>
            </a:r>
            <a:endParaRPr lang="en-US" sz="1200" dirty="0">
              <a:solidFill>
                <a:srgbClr val="000000"/>
              </a:solidFill>
              <a:latin typeface="Consolas" pitchFamily="49" charset="0"/>
              <a:cs typeface="Times New Roman" pitchFamily="18" charset="0"/>
            </a:endParaRPr>
          </a:p>
        </p:txBody>
      </p:sp>
      <p:sp>
        <p:nvSpPr>
          <p:cNvPr id="6" name="Rectangle 1"/>
          <p:cNvSpPr>
            <a:spLocks noChangeArrowheads="1"/>
          </p:cNvSpPr>
          <p:nvPr/>
        </p:nvSpPr>
        <p:spPr bwMode="auto">
          <a:xfrm>
            <a:off x="4279415" y="1097706"/>
            <a:ext cx="4764576" cy="1015663"/>
          </a:xfrm>
          <a:prstGeom prst="rect">
            <a:avLst/>
          </a:prstGeom>
          <a:solidFill>
            <a:schemeClr val="accent2">
              <a:lumMod val="20000"/>
              <a:lumOff val="80000"/>
            </a:schemeClr>
          </a:solidFill>
          <a:ln w="12700">
            <a:solidFill>
              <a:srgbClr val="C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sr-Latn-ME" sz="1200" dirty="0" smtClean="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err="1">
                <a:solidFill>
                  <a:srgbClr val="000000"/>
                </a:solidFill>
                <a:latin typeface="Consolas" pitchFamily="49" charset="0"/>
                <a:cs typeface="Times New Roman" pitchFamily="18" charset="0"/>
              </a:rPr>
              <a:t>zatvoriFajl</a:t>
            </a:r>
            <a:r>
              <a:rPr lang="en-GB" sz="1200" dirty="0">
                <a:solidFill>
                  <a:srgbClr val="000000"/>
                </a:solidFill>
                <a:latin typeface="Consolas" pitchFamily="49" charset="0"/>
                <a:cs typeface="Times New Roman" pitchFamily="18" charset="0"/>
              </a:rPr>
              <a:t>() </a:t>
            </a:r>
            <a:r>
              <a:rPr lang="en-US" sz="1200" b="1" dirty="0">
                <a:solidFill>
                  <a:srgbClr val="7F0055"/>
                </a:solidFill>
                <a:latin typeface="Consolas" pitchFamily="49" charset="0"/>
                <a:cs typeface="Times New Roman" pitchFamily="18" charset="0"/>
              </a:rPr>
              <a:t>throws</a:t>
            </a: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IOException</a:t>
            </a:r>
            <a:r>
              <a:rPr lang="en-US"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if(</a:t>
            </a:r>
            <a:r>
              <a:rPr lang="en-US" sz="1200" dirty="0" err="1">
                <a:solidFill>
                  <a:srgbClr val="000000"/>
                </a:solidFill>
                <a:latin typeface="Consolas" pitchFamily="49" charset="0"/>
                <a:cs typeface="Times New Roman" pitchFamily="18" charset="0"/>
              </a:rPr>
              <a:t>ulaz</a:t>
            </a:r>
            <a:r>
              <a:rPr lang="en-US" sz="1200" dirty="0">
                <a:solidFill>
                  <a:srgbClr val="000000"/>
                </a:solidFill>
                <a:latin typeface="Consolas" pitchFamily="49" charset="0"/>
                <a:cs typeface="Times New Roman" pitchFamily="18" charset="0"/>
              </a:rPr>
              <a:t> != </a:t>
            </a:r>
            <a:r>
              <a:rPr lang="en-US" sz="1200" b="1" dirty="0">
                <a:solidFill>
                  <a:srgbClr val="7F0055"/>
                </a:solidFill>
                <a:latin typeface="Consolas" pitchFamily="49" charset="0"/>
                <a:cs typeface="Times New Roman" pitchFamily="18" charset="0"/>
              </a:rPr>
              <a:t>null</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err="1">
                <a:solidFill>
                  <a:srgbClr val="000000"/>
                </a:solidFill>
                <a:latin typeface="Consolas" pitchFamily="49" charset="0"/>
                <a:cs typeface="Times New Roman" pitchFamily="18" charset="0"/>
              </a:rPr>
              <a:t>ulaz.close</a:t>
            </a:r>
            <a:r>
              <a:rPr lang="en-US"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US" sz="1200" dirty="0">
                <a:solidFill>
                  <a:srgbClr val="000000"/>
                </a:solidFill>
                <a:latin typeface="Consolas" pitchFamily="49" charset="0"/>
                <a:cs typeface="Times New Roman" pitchFamily="18" charset="0"/>
              </a:rPr>
              <a:t>	</a:t>
            </a:r>
            <a:r>
              <a:rPr lang="en-US"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p:txBody>
      </p:sp>
      <p:grpSp>
        <p:nvGrpSpPr>
          <p:cNvPr id="8" name="Group 9"/>
          <p:cNvGrpSpPr>
            <a:grpSpLocks/>
          </p:cNvGrpSpPr>
          <p:nvPr/>
        </p:nvGrpSpPr>
        <p:grpSpPr bwMode="auto">
          <a:xfrm>
            <a:off x="358061" y="2115306"/>
            <a:ext cx="8311148" cy="4620273"/>
            <a:chOff x="6084168" y="3356992"/>
            <a:chExt cx="504056" cy="3096344"/>
          </a:xfrm>
        </p:grpSpPr>
        <p:cxnSp>
          <p:nvCxnSpPr>
            <p:cNvPr id="9" name="Straight Connector 6"/>
            <p:cNvCxnSpPr>
              <a:cxnSpLocks noChangeShapeType="1"/>
            </p:cNvCxnSpPr>
            <p:nvPr/>
          </p:nvCxnSpPr>
          <p:spPr bwMode="auto">
            <a:xfrm>
              <a:off x="6588224" y="3356992"/>
              <a:ext cx="0" cy="3096344"/>
            </a:xfrm>
            <a:prstGeom prst="line">
              <a:avLst/>
            </a:prstGeom>
            <a:noFill/>
            <a:ln w="12700" algn="ctr">
              <a:solidFill>
                <a:srgbClr val="C00000"/>
              </a:solidFill>
              <a:round/>
              <a:headEnd/>
              <a:tailEnd/>
            </a:ln>
            <a:extLst>
              <a:ext uri="{909E8E84-426E-40DD-AFC4-6F175D3DCCD1}">
                <a14:hiddenFill xmlns:a14="http://schemas.microsoft.com/office/drawing/2010/main">
                  <a:noFill/>
                </a14:hiddenFill>
              </a:ext>
            </a:extLst>
          </p:spPr>
        </p:cxnSp>
        <p:cxnSp>
          <p:nvCxnSpPr>
            <p:cNvPr id="10" name="Straight Arrow Connector 9"/>
            <p:cNvCxnSpPr>
              <a:cxnSpLocks noChangeShapeType="1"/>
            </p:cNvCxnSpPr>
            <p:nvPr/>
          </p:nvCxnSpPr>
          <p:spPr bwMode="auto">
            <a:xfrm flipH="1">
              <a:off x="6084168" y="6453336"/>
              <a:ext cx="504056" cy="0"/>
            </a:xfrm>
            <a:prstGeom prst="straightConnector1">
              <a:avLst/>
            </a:prstGeom>
            <a:noFill/>
            <a:ln w="12700" algn="ctr">
              <a:solidFill>
                <a:srgbClr val="C00000"/>
              </a:solidFill>
              <a:round/>
              <a:headEnd/>
              <a:tailEnd type="arrow" w="med" len="med"/>
            </a:ln>
            <a:extLst>
              <a:ext uri="{909E8E84-426E-40DD-AFC4-6F175D3DCCD1}">
                <a14:hiddenFill xmlns:a14="http://schemas.microsoft.com/office/drawing/2010/main">
                  <a:noFill/>
                </a14:hiddenFill>
              </a:ext>
            </a:extLst>
          </p:spPr>
        </p:cxnSp>
      </p:grpSp>
      <p:sp>
        <p:nvSpPr>
          <p:cNvPr id="11" name="Rectangle 10"/>
          <p:cNvSpPr/>
          <p:nvPr/>
        </p:nvSpPr>
        <p:spPr>
          <a:xfrm>
            <a:off x="5298150" y="3610127"/>
            <a:ext cx="2578723" cy="387217"/>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Kreiranje </a:t>
            </a:r>
            <a:r>
              <a:rPr lang="sr-Latn-ME" sz="1200" dirty="0" smtClean="0">
                <a:latin typeface="Consolas" panose="020B0609020204030204" pitchFamily="49" charset="0"/>
                <a:ea typeface="Times New Roman" panose="02020603050405020304" pitchFamily="18" charset="0"/>
                <a:cs typeface="Times New Roman" panose="02020603050405020304" pitchFamily="18" charset="0"/>
              </a:rPr>
              <a:t>BufferedReader</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 instance na osnovu </a:t>
            </a:r>
            <a:r>
              <a:rPr lang="sr-Latn-ME" sz="1200" dirty="0">
                <a:latin typeface="Consolas" panose="020B0609020204030204" pitchFamily="49" charset="0"/>
                <a:ea typeface="Times New Roman" panose="02020603050405020304" pitchFamily="18" charset="0"/>
                <a:cs typeface="Times New Roman" panose="02020603050405020304" pitchFamily="18" charset="0"/>
              </a:rPr>
              <a:t>FileReader</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 instance</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2" name="Straight Arrow Connector 11"/>
          <p:cNvCxnSpPr/>
          <p:nvPr/>
        </p:nvCxnSpPr>
        <p:spPr bwMode="auto">
          <a:xfrm flipH="1" flipV="1">
            <a:off x="3788646" y="3605336"/>
            <a:ext cx="1499409" cy="18370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5" name="Rectangle 14"/>
          <p:cNvSpPr/>
          <p:nvPr/>
        </p:nvSpPr>
        <p:spPr>
          <a:xfrm>
            <a:off x="4788024" y="5170457"/>
            <a:ext cx="3088849" cy="387217"/>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Liniju teksta dajemo </a:t>
            </a:r>
            <a:r>
              <a:rPr lang="sr-Latn-ME" sz="1200" dirty="0" smtClean="0">
                <a:latin typeface="Consolas" panose="020B0609020204030204" pitchFamily="49" charset="0"/>
                <a:ea typeface="Times New Roman" panose="02020603050405020304" pitchFamily="18" charset="0"/>
                <a:cs typeface="Times New Roman" panose="02020603050405020304" pitchFamily="18" charset="0"/>
              </a:rPr>
              <a:t>Scanner</a:t>
            </a: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 konstruktoru da bismo mogli ekstrahovati potrebne podatke</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6" name="Straight Arrow Connector 15"/>
          <p:cNvCxnSpPr/>
          <p:nvPr/>
        </p:nvCxnSpPr>
        <p:spPr bwMode="auto">
          <a:xfrm flipH="1" flipV="1">
            <a:off x="3278520" y="5165666"/>
            <a:ext cx="1499409" cy="18370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7" name="Rectangle 16"/>
          <p:cNvSpPr/>
          <p:nvPr/>
        </p:nvSpPr>
        <p:spPr>
          <a:xfrm>
            <a:off x="3347865" y="4390428"/>
            <a:ext cx="1512168" cy="211784"/>
          </a:xfrm>
          <a:prstGeom prst="rect">
            <a:avLst/>
          </a:prstGeom>
          <a:solidFill>
            <a:srgbClr val="CCFFCC"/>
          </a:solidFill>
          <a:ln>
            <a:solidFill>
              <a:schemeClr val="tx1"/>
            </a:solidFill>
          </a:ln>
        </p:spPr>
        <p:txBody>
          <a:bodyPr wrap="square" tIns="18000" bIns="18000">
            <a:spAutoFit/>
          </a:bodyPr>
          <a:lstStyle/>
          <a:p>
            <a:pPr>
              <a:lnSpc>
                <a:spcPct val="95000"/>
              </a:lnSpc>
            </a:pPr>
            <a:r>
              <a:rPr lang="sr-Latn-ME" sz="1200" dirty="0" smtClean="0">
                <a:latin typeface="Calibri" panose="020F0502020204030204" pitchFamily="34" charset="0"/>
                <a:ea typeface="Times New Roman" panose="02020603050405020304" pitchFamily="18" charset="0"/>
                <a:cs typeface="Times New Roman" panose="02020603050405020304" pitchFamily="18" charset="0"/>
              </a:rPr>
              <a:t>Čitamo liniju po liniju</a:t>
            </a:r>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18" name="Straight Arrow Connector 17"/>
          <p:cNvCxnSpPr>
            <a:stCxn id="17" idx="1"/>
          </p:cNvCxnSpPr>
          <p:nvPr/>
        </p:nvCxnSpPr>
        <p:spPr bwMode="auto">
          <a:xfrm flipH="1">
            <a:off x="2560064" y="4496320"/>
            <a:ext cx="787801" cy="35569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5370135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7812" y="455836"/>
            <a:ext cx="8534667" cy="596900"/>
          </a:xfrm>
        </p:spPr>
        <p:txBody>
          <a:bodyPr/>
          <a:lstStyle/>
          <a:p>
            <a:pPr eaLnBrk="1" hangingPunct="1"/>
            <a:r>
              <a:rPr lang="en-US" sz="3400" dirty="0" err="1"/>
              <a:t>Dodatne</a:t>
            </a:r>
            <a:r>
              <a:rPr lang="en-US" sz="3400" dirty="0"/>
              <a:t> </a:t>
            </a:r>
            <a:r>
              <a:rPr lang="en-US" sz="3400" dirty="0" err="1"/>
              <a:t>pogodnosti</a:t>
            </a:r>
            <a:r>
              <a:rPr lang="en-US" sz="3400" dirty="0"/>
              <a:t> </a:t>
            </a:r>
            <a:r>
              <a:rPr lang="en-US" sz="3400" dirty="0" err="1"/>
              <a:t>baferizovanog</a:t>
            </a:r>
            <a:r>
              <a:rPr lang="en-US" sz="3400" dirty="0"/>
              <a:t> </a:t>
            </a:r>
            <a:r>
              <a:rPr lang="en-US" sz="3400" dirty="0" err="1"/>
              <a:t>čitanja</a:t>
            </a:r>
            <a:endParaRPr lang="en-US" sz="34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36</a:t>
            </a:fld>
            <a:endParaRPr lang="en-GB" smtClean="0">
              <a:latin typeface="Arial Black" pitchFamily="34" charset="0"/>
            </a:endParaRPr>
          </a:p>
        </p:txBody>
      </p:sp>
      <p:sp>
        <p:nvSpPr>
          <p:cNvPr id="7" name="Rectangle 3" descr="Rectangle: Click to edit Master text styles&#10;Second level&#10;Third level&#10;Fourth level&#10;Fifth level"/>
          <p:cNvSpPr txBox="1">
            <a:spLocks noChangeArrowheads="1"/>
          </p:cNvSpPr>
          <p:nvPr/>
        </p:nvSpPr>
        <p:spPr bwMode="auto">
          <a:xfrm>
            <a:off x="179512" y="1052736"/>
            <a:ext cx="8712522"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pPr>
            <a:r>
              <a:rPr lang="sr-Latn-RS" dirty="0"/>
              <a:t>Klasa </a:t>
            </a:r>
            <a:r>
              <a:rPr lang="sr-Latn-RS" dirty="0">
                <a:solidFill>
                  <a:srgbClr val="FF0000"/>
                </a:solidFill>
                <a:latin typeface="Consolas" panose="020B0609020204030204" pitchFamily="49" charset="0"/>
              </a:rPr>
              <a:t>FileReader</a:t>
            </a:r>
            <a:r>
              <a:rPr lang="sr-Latn-RS" dirty="0"/>
              <a:t> omogućava čitanje sadržaja tekstualnog fajla isključivo na nivou karaktera. Metoda </a:t>
            </a:r>
            <a:r>
              <a:rPr lang="sr-Latn-RS" dirty="0">
                <a:solidFill>
                  <a:srgbClr val="FF0000"/>
                </a:solidFill>
                <a:latin typeface="Consolas" panose="020B0609020204030204" pitchFamily="49" charset="0"/>
              </a:rPr>
              <a:t>read</a:t>
            </a:r>
            <a:r>
              <a:rPr lang="sr-Latn-RS" dirty="0"/>
              <a:t>, nasleđena iz klase </a:t>
            </a:r>
            <a:r>
              <a:rPr lang="sr-Latn-RS" dirty="0">
                <a:solidFill>
                  <a:srgbClr val="FF0000"/>
                </a:solidFill>
                <a:latin typeface="Consolas" panose="020B0609020204030204" pitchFamily="49" charset="0"/>
              </a:rPr>
              <a:t>InputStreamReader</a:t>
            </a:r>
            <a:r>
              <a:rPr lang="sr-Latn-RS" dirty="0"/>
              <a:t>, vraća pročitani karakter iz toka (prva verzija metode) ili upisuje pročitane karaktere u niz (druga verzija metode). Na programeru je da obezbedi logiku kojom se tumače pročitani karakteri</a:t>
            </a:r>
            <a:r>
              <a:rPr lang="sr-Latn-RS" dirty="0" smtClean="0"/>
              <a:t>.</a:t>
            </a:r>
            <a:endParaRPr lang="sr-Latn-RS" dirty="0"/>
          </a:p>
          <a:p>
            <a:pPr eaLnBrk="1" hangingPunct="1">
              <a:lnSpc>
                <a:spcPct val="95000"/>
              </a:lnSpc>
              <a:spcBef>
                <a:spcPts val="0"/>
              </a:spcBef>
              <a:spcAft>
                <a:spcPts val="600"/>
              </a:spcAft>
              <a:buClr>
                <a:schemeClr val="tx1"/>
              </a:buClr>
              <a:buSzPct val="75000"/>
              <a:buFont typeface="Wingdings" pitchFamily="2" charset="2"/>
              <a:buChar char="n"/>
            </a:pPr>
            <a:r>
              <a:rPr lang="sr-Latn-RS" dirty="0"/>
              <a:t>Klasa </a:t>
            </a:r>
            <a:r>
              <a:rPr lang="sr-Latn-RS" dirty="0">
                <a:solidFill>
                  <a:srgbClr val="FF0000"/>
                </a:solidFill>
                <a:latin typeface="Consolas" panose="020B0609020204030204" pitchFamily="49" charset="0"/>
              </a:rPr>
              <a:t>BufferedReader</a:t>
            </a:r>
            <a:r>
              <a:rPr lang="sr-Latn-RS" dirty="0"/>
              <a:t> dodaje </a:t>
            </a:r>
            <a:r>
              <a:rPr lang="sr-Latn-RS" dirty="0" smtClean="0"/>
              <a:t>metodu </a:t>
            </a:r>
            <a:r>
              <a:rPr lang="sr-Latn-RS" dirty="0">
                <a:solidFill>
                  <a:srgbClr val="FF0000"/>
                </a:solidFill>
                <a:latin typeface="Consolas" panose="020B0609020204030204" pitchFamily="49" charset="0"/>
              </a:rPr>
              <a:t>readLine</a:t>
            </a:r>
            <a:r>
              <a:rPr lang="sr-Latn-RS" dirty="0"/>
              <a:t>, koja čita liniju teksta iz fajla</a:t>
            </a:r>
            <a:r>
              <a:rPr lang="sr-Latn-RS" dirty="0" smtClean="0"/>
              <a:t>.</a:t>
            </a:r>
          </a:p>
          <a:p>
            <a:pPr eaLnBrk="1" hangingPunct="1">
              <a:lnSpc>
                <a:spcPct val="95000"/>
              </a:lnSpc>
              <a:spcBef>
                <a:spcPts val="0"/>
              </a:spcBef>
              <a:spcAft>
                <a:spcPts val="0"/>
              </a:spcAft>
              <a:buClr>
                <a:schemeClr val="tx1"/>
              </a:buClr>
              <a:buSzPct val="75000"/>
              <a:buFont typeface="Wingdings" pitchFamily="2" charset="2"/>
              <a:buChar char="n"/>
            </a:pPr>
            <a:r>
              <a:rPr lang="sr-Latn-RS" dirty="0" smtClean="0"/>
              <a:t>Naredba </a:t>
            </a:r>
          </a:p>
          <a:p>
            <a:pPr marL="15875" lvl="1" indent="-15875">
              <a:lnSpc>
                <a:spcPct val="95000"/>
              </a:lnSpc>
              <a:buClr>
                <a:schemeClr val="tx1"/>
              </a:buClr>
              <a:buSzPct val="75000"/>
              <a:tabLst>
                <a:tab pos="449263" algn="l"/>
              </a:tabLst>
            </a:pPr>
            <a:r>
              <a:rPr lang="sr-Latn-ME" dirty="0" smtClean="0"/>
              <a:t>		</a:t>
            </a:r>
            <a:r>
              <a:rPr lang="en-GB" sz="1600" dirty="0" err="1" smtClean="0">
                <a:latin typeface="Consolas" panose="020B0609020204030204" pitchFamily="49" charset="0"/>
              </a:rPr>
              <a:t>ulaz</a:t>
            </a:r>
            <a:r>
              <a:rPr lang="en-GB" sz="1600" dirty="0" smtClean="0">
                <a:latin typeface="Consolas" panose="020B0609020204030204" pitchFamily="49" charset="0"/>
              </a:rPr>
              <a:t> </a:t>
            </a:r>
            <a:r>
              <a:rPr lang="en-GB" sz="1600" dirty="0">
                <a:latin typeface="Consolas" panose="020B0609020204030204" pitchFamily="49" charset="0"/>
              </a:rPr>
              <a:t>= new </a:t>
            </a:r>
            <a:r>
              <a:rPr lang="en-GB" sz="1600" dirty="0" err="1">
                <a:latin typeface="Consolas" panose="020B0609020204030204" pitchFamily="49" charset="0"/>
              </a:rPr>
              <a:t>BufferedReader</a:t>
            </a:r>
            <a:r>
              <a:rPr lang="en-GB" sz="1600" dirty="0">
                <a:latin typeface="Consolas" panose="020B0609020204030204" pitchFamily="49" charset="0"/>
              </a:rPr>
              <a:t>(</a:t>
            </a:r>
            <a:endParaRPr lang="en-US" sz="1600" dirty="0">
              <a:latin typeface="Consolas" panose="020B0609020204030204" pitchFamily="49" charset="0"/>
            </a:endParaRPr>
          </a:p>
          <a:p>
            <a:pPr marL="15875" lvl="1" indent="-15875">
              <a:lnSpc>
                <a:spcPct val="95000"/>
              </a:lnSpc>
              <a:buClr>
                <a:schemeClr val="tx1"/>
              </a:buClr>
              <a:buSzPct val="75000"/>
              <a:tabLst>
                <a:tab pos="449263" algn="l"/>
              </a:tabLst>
            </a:pPr>
            <a:r>
              <a:rPr lang="en-GB" sz="1600" dirty="0">
                <a:latin typeface="Consolas" panose="020B0609020204030204" pitchFamily="49" charset="0"/>
              </a:rPr>
              <a:t>			</a:t>
            </a:r>
            <a:r>
              <a:rPr lang="sr-Latn-ME" sz="1600" dirty="0" smtClean="0">
                <a:latin typeface="Consolas" panose="020B0609020204030204" pitchFamily="49" charset="0"/>
              </a:rPr>
              <a:t>	</a:t>
            </a:r>
            <a:r>
              <a:rPr lang="en-GB" sz="1600" dirty="0" smtClean="0">
                <a:latin typeface="Consolas" panose="020B0609020204030204" pitchFamily="49" charset="0"/>
              </a:rPr>
              <a:t>new </a:t>
            </a:r>
            <a:r>
              <a:rPr lang="en-GB" sz="1600" dirty="0" err="1">
                <a:latin typeface="Consolas" panose="020B0609020204030204" pitchFamily="49" charset="0"/>
              </a:rPr>
              <a:t>FileReader</a:t>
            </a:r>
            <a:r>
              <a:rPr lang="en-GB" sz="1600" dirty="0">
                <a:latin typeface="Consolas" panose="020B0609020204030204" pitchFamily="49" charset="0"/>
              </a:rPr>
              <a:t>(</a:t>
            </a:r>
            <a:r>
              <a:rPr lang="sr-Latn-ME" sz="1600" dirty="0">
                <a:latin typeface="Consolas" panose="020B0609020204030204" pitchFamily="49" charset="0"/>
              </a:rPr>
              <a:t>"Radnici.txt"</a:t>
            </a:r>
            <a:r>
              <a:rPr lang="en-GB" sz="1600" dirty="0">
                <a:latin typeface="Consolas" panose="020B0609020204030204" pitchFamily="49" charset="0"/>
              </a:rPr>
              <a:t>, StandardCharsets.UTF_8));</a:t>
            </a:r>
            <a:endParaRPr lang="en-US" sz="1600" dirty="0">
              <a:latin typeface="Consolas" panose="020B0609020204030204" pitchFamily="49" charset="0"/>
            </a:endParaRPr>
          </a:p>
          <a:p>
            <a:pPr>
              <a:lnSpc>
                <a:spcPct val="95000"/>
              </a:lnSpc>
              <a:spcBef>
                <a:spcPts val="600"/>
              </a:spcBef>
              <a:spcAft>
                <a:spcPts val="600"/>
              </a:spcAft>
            </a:pPr>
            <a:r>
              <a:rPr lang="sr-Latn-ME" dirty="0" smtClean="0"/>
              <a:t>	kreira </a:t>
            </a:r>
            <a:r>
              <a:rPr lang="sr-Latn-ME" dirty="0">
                <a:latin typeface="Consolas" panose="020B0609020204030204" pitchFamily="49" charset="0"/>
              </a:rPr>
              <a:t>BufferedReader</a:t>
            </a:r>
            <a:r>
              <a:rPr lang="sr-Latn-ME" dirty="0"/>
              <a:t> instancu na osnovu </a:t>
            </a:r>
            <a:r>
              <a:rPr lang="sr-Latn-ME" dirty="0">
                <a:latin typeface="Consolas" panose="020B0609020204030204" pitchFamily="49" charset="0"/>
              </a:rPr>
              <a:t>FileReader</a:t>
            </a:r>
            <a:r>
              <a:rPr lang="sr-Latn-ME" dirty="0"/>
              <a:t> instance. </a:t>
            </a:r>
            <a:endParaRPr lang="sr-Latn-ME" dirty="0" smtClean="0"/>
          </a:p>
          <a:p>
            <a:pPr eaLnBrk="1" hangingPunct="1">
              <a:lnSpc>
                <a:spcPct val="95000"/>
              </a:lnSpc>
              <a:spcBef>
                <a:spcPts val="0"/>
              </a:spcBef>
              <a:spcAft>
                <a:spcPts val="600"/>
              </a:spcAft>
              <a:buClr>
                <a:schemeClr val="tx1"/>
              </a:buClr>
              <a:buSzPct val="75000"/>
              <a:buFont typeface="Wingdings" pitchFamily="2" charset="2"/>
              <a:buChar char="n"/>
            </a:pPr>
            <a:r>
              <a:rPr lang="sr-Latn-ME" dirty="0" smtClean="0"/>
              <a:t>Klasa </a:t>
            </a:r>
            <a:r>
              <a:rPr lang="sr-Latn-ME" dirty="0">
                <a:latin typeface="Consolas" panose="020B0609020204030204" pitchFamily="49" charset="0"/>
              </a:rPr>
              <a:t>FileReader</a:t>
            </a:r>
            <a:r>
              <a:rPr lang="sr-Latn-ME" dirty="0"/>
              <a:t> ima pet konstruktora, a ovde koristimo verziju sa dva parametra: imenom fajla (</a:t>
            </a:r>
            <a:r>
              <a:rPr lang="sr-Latn-ME" dirty="0">
                <a:latin typeface="Consolas" panose="020B0609020204030204" pitchFamily="49" charset="0"/>
              </a:rPr>
              <a:t>String</a:t>
            </a:r>
            <a:r>
              <a:rPr lang="sr-Latn-ME" dirty="0"/>
              <a:t>) i kôdnim skupom karaktera (</a:t>
            </a:r>
            <a:r>
              <a:rPr lang="sr-Latn-ME" dirty="0">
                <a:latin typeface="Consolas" panose="020B0609020204030204" pitchFamily="49" charset="0"/>
              </a:rPr>
              <a:t>Charset</a:t>
            </a:r>
            <a:r>
              <a:rPr lang="sr-Latn-ME" dirty="0"/>
              <a:t>). Za kôdni skup karaktera koristimo UTF-8. Klasa </a:t>
            </a:r>
            <a:r>
              <a:rPr lang="sr-Latn-ME" dirty="0">
                <a:latin typeface="Consolas" panose="020B0609020204030204" pitchFamily="49" charset="0"/>
              </a:rPr>
              <a:t>BufferedReader</a:t>
            </a:r>
            <a:r>
              <a:rPr lang="sr-Latn-ME" dirty="0"/>
              <a:t> ima dva konstruktora. Ovde koristimo konstruktor sa parametrom </a:t>
            </a:r>
            <a:r>
              <a:rPr lang="sr-Latn-ME" dirty="0">
                <a:latin typeface="Consolas" panose="020B0609020204030204" pitchFamily="49" charset="0"/>
              </a:rPr>
              <a:t>Reader</a:t>
            </a:r>
            <a:r>
              <a:rPr lang="sr-Latn-ME" dirty="0"/>
              <a:t> instancom. Drugi konstruktor ima dodatni parametar – veličinu bafera, koja ima podrazumevanu vrednost kod prvog konstruktora.</a:t>
            </a:r>
            <a:endParaRPr lang="en-US" sz="1900" dirty="0"/>
          </a:p>
          <a:p>
            <a:pPr eaLnBrk="1" hangingPunct="1">
              <a:lnSpc>
                <a:spcPct val="95000"/>
              </a:lnSpc>
              <a:spcBef>
                <a:spcPts val="0"/>
              </a:spcBef>
              <a:spcAft>
                <a:spcPts val="600"/>
              </a:spcAft>
              <a:buClr>
                <a:schemeClr val="tx1"/>
              </a:buClr>
              <a:buSzPct val="75000"/>
              <a:buFont typeface="Wingdings" pitchFamily="2" charset="2"/>
              <a:buChar char="n"/>
            </a:pPr>
            <a:r>
              <a:rPr lang="sr-Latn-ME" dirty="0"/>
              <a:t>U metodi </a:t>
            </a:r>
            <a:r>
              <a:rPr lang="sr-Latn-ME" dirty="0">
                <a:latin typeface="Consolas" panose="020B0609020204030204" pitchFamily="49" charset="0"/>
              </a:rPr>
              <a:t>citajRadnikeIzFajla</a:t>
            </a:r>
            <a:r>
              <a:rPr lang="sr-Latn-ME" dirty="0"/>
              <a:t>, u </a:t>
            </a:r>
            <a:r>
              <a:rPr lang="sr-Latn-ME" dirty="0">
                <a:latin typeface="Consolas" panose="020B0609020204030204" pitchFamily="49" charset="0"/>
              </a:rPr>
              <a:t>while</a:t>
            </a:r>
            <a:r>
              <a:rPr lang="sr-Latn-ME" dirty="0"/>
              <a:t> petlji čitamo red po </a:t>
            </a:r>
            <a:r>
              <a:rPr lang="sr-Latn-ME" dirty="0" smtClean="0"/>
              <a:t>red (radnika </a:t>
            </a:r>
            <a:r>
              <a:rPr lang="sr-Latn-ME" dirty="0"/>
              <a:t>po </a:t>
            </a:r>
            <a:r>
              <a:rPr lang="sr-Latn-ME" dirty="0" smtClean="0"/>
              <a:t>radnika), </a:t>
            </a:r>
            <a:r>
              <a:rPr lang="sr-Latn-ME" dirty="0"/>
              <a:t>Da bismo iz tekućeg reda ekstrahovali ime, prezime, datum početka i spremu radnika, kreiramo </a:t>
            </a:r>
            <a:r>
              <a:rPr lang="sr-Latn-ME" dirty="0">
                <a:latin typeface="Consolas" panose="020B0609020204030204" pitchFamily="49" charset="0"/>
              </a:rPr>
              <a:t>Scanner</a:t>
            </a:r>
            <a:r>
              <a:rPr lang="sr-Latn-ME" dirty="0"/>
              <a:t> instancu na osnovu tekućeg reda teksta i pomoću njenih metoda </a:t>
            </a:r>
            <a:r>
              <a:rPr lang="sr-Latn-ME" dirty="0">
                <a:latin typeface="Consolas" panose="020B0609020204030204" pitchFamily="49" charset="0"/>
              </a:rPr>
              <a:t>next</a:t>
            </a:r>
            <a:r>
              <a:rPr lang="sr-Latn-ME" dirty="0"/>
              <a:t> i </a:t>
            </a:r>
            <a:r>
              <a:rPr lang="sr-Latn-ME" dirty="0">
                <a:latin typeface="Consolas" panose="020B0609020204030204" pitchFamily="49" charset="0"/>
              </a:rPr>
              <a:t>nextInt</a:t>
            </a:r>
            <a:r>
              <a:rPr lang="sr-Latn-ME" dirty="0"/>
              <a:t> dobijamo ove podatke. </a:t>
            </a:r>
            <a:endParaRPr lang="en-US" sz="1900" dirty="0"/>
          </a:p>
        </p:txBody>
      </p:sp>
    </p:spTree>
    <p:extLst>
      <p:ext uri="{BB962C8B-B14F-4D97-AF65-F5344CB8AC3E}">
        <p14:creationId xmlns:p14="http://schemas.microsoft.com/office/powerpoint/2010/main" val="1053915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896792" cy="596900"/>
          </a:xfrm>
        </p:spPr>
        <p:txBody>
          <a:bodyPr/>
          <a:lstStyle/>
          <a:p>
            <a:pPr eaLnBrk="1" hangingPunct="1"/>
            <a:r>
              <a:rPr lang="sr-Latn-ME" sz="3600" dirty="0" smtClean="0"/>
              <a:t>Paketi java.io i java.nio</a:t>
            </a:r>
            <a:endParaRPr lang="en-US" sz="3600" dirty="0" smtClean="0"/>
          </a:p>
        </p:txBody>
      </p:sp>
      <p:sp>
        <p:nvSpPr>
          <p:cNvPr id="7171" name="Rectangle 3" descr="Rectangle: Click to edit Master text styles&#10;Second level&#10;Third level&#10;Fourth level&#10;Fifth level"/>
          <p:cNvSpPr txBox="1">
            <a:spLocks noChangeArrowheads="1"/>
          </p:cNvSpPr>
          <p:nvPr/>
        </p:nvSpPr>
        <p:spPr bwMode="auto">
          <a:xfrm>
            <a:off x="179512" y="1412007"/>
            <a:ext cx="8712968" cy="48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900"/>
              </a:spcAft>
              <a:buClr>
                <a:schemeClr val="tx1"/>
              </a:buClr>
              <a:buSzPct val="75000"/>
              <a:buFont typeface="Wingdings" pitchFamily="2" charset="2"/>
              <a:buChar char="n"/>
            </a:pPr>
            <a:r>
              <a:rPr lang="sr-Latn-RS" sz="1900" dirty="0"/>
              <a:t>Za izvršenje ulazno/izlaznih (IO) operacija sa fajlovima, Java koristi klase iz paketa </a:t>
            </a:r>
            <a:r>
              <a:rPr lang="sr-Latn-RS" sz="1900" dirty="0">
                <a:solidFill>
                  <a:srgbClr val="FF0000"/>
                </a:solidFill>
                <a:latin typeface="Consolas" panose="020B0609020204030204" pitchFamily="49" charset="0"/>
              </a:rPr>
              <a:t>java.io</a:t>
            </a:r>
            <a:r>
              <a:rPr lang="sr-Latn-RS" sz="1900" dirty="0"/>
              <a:t> i </a:t>
            </a:r>
            <a:r>
              <a:rPr lang="sr-Latn-RS" sz="1900" dirty="0">
                <a:solidFill>
                  <a:srgbClr val="FF0000"/>
                </a:solidFill>
                <a:latin typeface="Consolas" panose="020B0609020204030204" pitchFamily="49" charset="0"/>
              </a:rPr>
              <a:t>java.nio</a:t>
            </a:r>
            <a:r>
              <a:rPr lang="sr-Latn-RS" sz="1900" dirty="0"/>
              <a:t>. </a:t>
            </a:r>
            <a:endParaRPr lang="sr-Latn-RS" sz="1900" dirty="0" smtClean="0"/>
          </a:p>
          <a:p>
            <a:pPr eaLnBrk="1" hangingPunct="1">
              <a:lnSpc>
                <a:spcPct val="95000"/>
              </a:lnSpc>
              <a:spcAft>
                <a:spcPts val="900"/>
              </a:spcAft>
              <a:buClr>
                <a:schemeClr val="tx1"/>
              </a:buClr>
              <a:buSzPct val="75000"/>
              <a:buFont typeface="Wingdings" pitchFamily="2" charset="2"/>
              <a:buChar char="n"/>
            </a:pPr>
            <a:r>
              <a:rPr lang="sr-Latn-RS" sz="1900" dirty="0" smtClean="0"/>
              <a:t>Postoji </a:t>
            </a:r>
            <a:r>
              <a:rPr lang="sr-Latn-RS" sz="1900" dirty="0"/>
              <a:t>nekoliko fundamentalnih razlika između ova dva paketa. Prva velika razlika je da je </a:t>
            </a:r>
            <a:r>
              <a:rPr lang="sr-Latn-RS" sz="1900" dirty="0">
                <a:solidFill>
                  <a:srgbClr val="3333CC"/>
                </a:solidFill>
              </a:rPr>
              <a:t>IO orijentisan na tok</a:t>
            </a:r>
            <a:r>
              <a:rPr lang="sr-Latn-RS" sz="1900" dirty="0"/>
              <a:t>, a </a:t>
            </a:r>
            <a:r>
              <a:rPr lang="sr-Latn-RS" sz="1900" dirty="0">
                <a:solidFill>
                  <a:srgbClr val="3333CC"/>
                </a:solidFill>
              </a:rPr>
              <a:t>NIO (novi IO) na bafer</a:t>
            </a:r>
            <a:r>
              <a:rPr lang="sr-Latn-RS" sz="1900" dirty="0"/>
              <a:t>. Šta to </a:t>
            </a:r>
            <a:r>
              <a:rPr lang="sr-Latn-RS" sz="1900" dirty="0" smtClean="0"/>
              <a:t>znači?</a:t>
            </a:r>
          </a:p>
          <a:p>
            <a:pPr eaLnBrk="1" hangingPunct="1">
              <a:lnSpc>
                <a:spcPct val="95000"/>
              </a:lnSpc>
              <a:spcAft>
                <a:spcPts val="900"/>
              </a:spcAft>
              <a:buClr>
                <a:schemeClr val="tx1"/>
              </a:buClr>
              <a:buSzPct val="75000"/>
              <a:buFont typeface="Wingdings" pitchFamily="2" charset="2"/>
              <a:buChar char="n"/>
            </a:pPr>
            <a:r>
              <a:rPr lang="sr-Latn-RS" sz="1900" dirty="0" smtClean="0"/>
              <a:t>Java </a:t>
            </a:r>
            <a:r>
              <a:rPr lang="sr-Latn-RS" sz="1900" dirty="0"/>
              <a:t>IO orijentisan na tok znači da se podaci u toku čitaju sekvencijalno, bajt po bajt, ili više bajtova „u komadu“. Ne vrši se keširanje bajtova. Takođe, ne možemo se pomerati proizvoljan broj bajtova unapred ili unazad u toku. Da bi to postigli, podaci se prvo moraju smestiti u bafer. </a:t>
            </a:r>
            <a:endParaRPr lang="sr-Latn-RS" sz="1900" dirty="0" smtClean="0"/>
          </a:p>
          <a:p>
            <a:pPr eaLnBrk="1" hangingPunct="1">
              <a:lnSpc>
                <a:spcPct val="95000"/>
              </a:lnSpc>
              <a:spcAft>
                <a:spcPts val="900"/>
              </a:spcAft>
              <a:buClr>
                <a:schemeClr val="tx1"/>
              </a:buClr>
              <a:buSzPct val="75000"/>
              <a:buFont typeface="Wingdings" pitchFamily="2" charset="2"/>
              <a:buChar char="n"/>
            </a:pPr>
            <a:r>
              <a:rPr lang="sr-Latn-RS" sz="1900" dirty="0" smtClean="0"/>
              <a:t>Sa </a:t>
            </a:r>
            <a:r>
              <a:rPr lang="sr-Latn-RS" sz="1900" dirty="0"/>
              <a:t>druge strane, kod NIO pristupa, podaci se prvo smeštaju u bafer, odakle se dalje procesiraju. Možemo se kretati unapred ili unazad u baferu koliko god je potrebno, što nam daje veću fleksibilnost tokom obrade podataka u odnosu na IO pristup. </a:t>
            </a:r>
            <a:endParaRPr lang="sr-Latn-RS" sz="1900" dirty="0" smtClean="0"/>
          </a:p>
          <a:p>
            <a:pPr eaLnBrk="1" hangingPunct="1">
              <a:lnSpc>
                <a:spcPct val="95000"/>
              </a:lnSpc>
              <a:spcAft>
                <a:spcPts val="900"/>
              </a:spcAft>
              <a:buClr>
                <a:schemeClr val="tx1"/>
              </a:buClr>
              <a:buSzPct val="75000"/>
              <a:buFont typeface="Wingdings" pitchFamily="2" charset="2"/>
              <a:buChar char="n"/>
            </a:pPr>
            <a:r>
              <a:rPr lang="sr-Latn-RS" sz="1900" dirty="0" smtClean="0"/>
              <a:t>Ova </a:t>
            </a:r>
            <a:r>
              <a:rPr lang="sr-Latn-RS" sz="1900" dirty="0"/>
              <a:t>pogodnost ne dolazi bez svoje cene - moramo voditi računa o podacima u baferu. Na primer, prilikom učitavanja novih podataka u bafer, moramo voditi računa da ne izgubimo podatke iz bafera koje nismo obradili</a:t>
            </a:r>
            <a:r>
              <a:rPr lang="sr-Latn-RS" sz="1900" dirty="0" smtClean="0"/>
              <a:t>.</a:t>
            </a:r>
            <a:endParaRPr lang="sr-Latn-RS" sz="1900" dirty="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4</a:t>
            </a:fld>
            <a:endParaRPr lang="en-GB" smtClean="0">
              <a:latin typeface="Arial Black" pitchFamily="34" charset="0"/>
            </a:endParaRPr>
          </a:p>
        </p:txBody>
      </p:sp>
    </p:spTree>
    <p:extLst>
      <p:ext uri="{BB962C8B-B14F-4D97-AF65-F5344CB8AC3E}">
        <p14:creationId xmlns:p14="http://schemas.microsoft.com/office/powerpoint/2010/main" val="2571879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404664"/>
            <a:ext cx="4896792" cy="596900"/>
          </a:xfrm>
        </p:spPr>
        <p:txBody>
          <a:bodyPr/>
          <a:lstStyle/>
          <a:p>
            <a:pPr eaLnBrk="1" hangingPunct="1"/>
            <a:r>
              <a:rPr lang="sr-Latn-ME" sz="3600" dirty="0" smtClean="0"/>
              <a:t>Paketi java.io i java.nio</a:t>
            </a:r>
            <a:endParaRPr lang="en-US" sz="3600" dirty="0" smtClean="0"/>
          </a:p>
        </p:txBody>
      </p:sp>
      <p:sp>
        <p:nvSpPr>
          <p:cNvPr id="7171" name="Rectangle 3" descr="Rectangle: Click to edit Master text styles&#10;Second level&#10;Third level&#10;Fourth level&#10;Fifth level"/>
          <p:cNvSpPr txBox="1">
            <a:spLocks noChangeArrowheads="1"/>
          </p:cNvSpPr>
          <p:nvPr/>
        </p:nvSpPr>
        <p:spPr bwMode="auto">
          <a:xfrm>
            <a:off x="57981" y="940311"/>
            <a:ext cx="8928992" cy="566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600"/>
              </a:spcAft>
              <a:buClr>
                <a:schemeClr val="tx1"/>
              </a:buClr>
              <a:buSzPct val="75000"/>
              <a:buFont typeface="Wingdings" pitchFamily="2" charset="2"/>
              <a:buChar char="n"/>
            </a:pPr>
            <a:r>
              <a:rPr lang="sr-Latn-RS" dirty="0" smtClean="0"/>
              <a:t>Druga </a:t>
            </a:r>
            <a:r>
              <a:rPr lang="sr-Latn-RS" dirty="0"/>
              <a:t>bitna razlika između IO i NIO </a:t>
            </a:r>
            <a:r>
              <a:rPr lang="sr-Latn-RS" dirty="0" smtClean="0"/>
              <a:t>je </a:t>
            </a:r>
            <a:r>
              <a:rPr lang="sr-Latn-RS" dirty="0"/>
              <a:t>da je veliki broj IO tokova </a:t>
            </a:r>
            <a:r>
              <a:rPr lang="sr-Latn-RS" dirty="0" smtClean="0">
                <a:solidFill>
                  <a:srgbClr val="FF0000"/>
                </a:solidFill>
              </a:rPr>
              <a:t>blokirajući</a:t>
            </a:r>
            <a:r>
              <a:rPr lang="sr-Latn-RS" dirty="0" smtClean="0"/>
              <a:t> - </a:t>
            </a:r>
            <a:r>
              <a:rPr lang="sr-Latn-RS" dirty="0"/>
              <a:t>prilikom izvršenja read ili write </a:t>
            </a:r>
            <a:r>
              <a:rPr lang="sr-Latn-RS" dirty="0" smtClean="0"/>
              <a:t>operacija, </a:t>
            </a:r>
            <a:r>
              <a:rPr lang="sr-Latn-RS" dirty="0"/>
              <a:t>blokira </a:t>
            </a:r>
            <a:r>
              <a:rPr lang="sr-Latn-RS" dirty="0" smtClean="0"/>
              <a:t>se predmetna </a:t>
            </a:r>
            <a:r>
              <a:rPr lang="sr-Latn-RS" dirty="0"/>
              <a:t>programska nit sve dok se ne pojave podaci za čitanje, odnosno sve dok se podaci u potpunosti ne upišu u tok. Nit ne može ništa drugo da radi u međuvremenu. </a:t>
            </a:r>
            <a:endParaRPr lang="sr-Latn-RS" dirty="0" smtClean="0"/>
          </a:p>
          <a:p>
            <a:pPr eaLnBrk="1" hangingPunct="1">
              <a:lnSpc>
                <a:spcPct val="95000"/>
              </a:lnSpc>
              <a:spcAft>
                <a:spcPts val="600"/>
              </a:spcAft>
              <a:buClr>
                <a:schemeClr val="tx1"/>
              </a:buClr>
              <a:buSzPct val="75000"/>
              <a:buFont typeface="Wingdings" pitchFamily="2" charset="2"/>
              <a:buChar char="n"/>
            </a:pPr>
            <a:r>
              <a:rPr lang="sr-Latn-RS" dirty="0" smtClean="0"/>
              <a:t>Javin </a:t>
            </a:r>
            <a:r>
              <a:rPr lang="sr-Latn-RS" dirty="0"/>
              <a:t>NIO neblokirajući režim omogućava niti da pročita samo ono što se trenutno nalazi u toku ili čak ništa, ukoliko podaci trenutno nisu dostupni. Umesto da nit ostane blokirana dok se ne pojave podaci za čitanje, ona može da radi nešto drugo. Slično, prilikom upisa podataka u tok, nit ne mora da čeka upis svih podataka u tok, već može raditi nešto drugo u međuvremenu. Na primer, nit može da vrši IO operacije sa drugim tokovima u međuvremenu. Na taj način, jedna nit može upravljati IO operacijama većeg broja tokova</a:t>
            </a:r>
            <a:r>
              <a:rPr lang="sr-Latn-RS" dirty="0" smtClean="0"/>
              <a:t>.</a:t>
            </a:r>
          </a:p>
          <a:p>
            <a:pPr eaLnBrk="1" hangingPunct="1">
              <a:lnSpc>
                <a:spcPct val="95000"/>
              </a:lnSpc>
              <a:spcAft>
                <a:spcPts val="600"/>
              </a:spcAft>
              <a:buClr>
                <a:schemeClr val="tx1"/>
              </a:buClr>
              <a:buSzPct val="75000"/>
              <a:buFont typeface="Wingdings" pitchFamily="2" charset="2"/>
              <a:buChar char="n"/>
            </a:pPr>
            <a:r>
              <a:rPr lang="sr-Latn-RS" dirty="0"/>
              <a:t>Mi ćemo </a:t>
            </a:r>
            <a:r>
              <a:rPr lang="sr-Latn-RS" dirty="0" smtClean="0"/>
              <a:t>obraditi </a:t>
            </a:r>
            <a:r>
              <a:rPr lang="sr-Latn-RS" dirty="0"/>
              <a:t>neke </a:t>
            </a:r>
            <a:r>
              <a:rPr lang="sr-Latn-RS" dirty="0" smtClean="0"/>
              <a:t>klase </a:t>
            </a:r>
            <a:r>
              <a:rPr lang="sr-Latn-RS" dirty="0"/>
              <a:t>iz paketa </a:t>
            </a:r>
            <a:r>
              <a:rPr lang="sr-Latn-RS" dirty="0" smtClean="0">
                <a:latin typeface="Consolas" panose="020B0609020204030204" pitchFamily="49" charset="0"/>
              </a:rPr>
              <a:t>java.io</a:t>
            </a:r>
            <a:r>
              <a:rPr lang="sr-Latn-RS" dirty="0" smtClean="0"/>
              <a:t>: </a:t>
            </a:r>
            <a:r>
              <a:rPr lang="sr-Latn-RS" dirty="0" smtClean="0">
                <a:solidFill>
                  <a:srgbClr val="FF0000"/>
                </a:solidFill>
                <a:latin typeface="Consolas" panose="020B0609020204030204" pitchFamily="49" charset="0"/>
              </a:rPr>
              <a:t>FileInputStream</a:t>
            </a:r>
            <a:r>
              <a:rPr lang="sr-Latn-RS" dirty="0" smtClean="0"/>
              <a:t> </a:t>
            </a:r>
            <a:r>
              <a:rPr lang="sr-Latn-RS" dirty="0"/>
              <a:t>(za čitanje podataka iz fajla na nivou bajta), </a:t>
            </a:r>
            <a:r>
              <a:rPr lang="sr-Latn-RS" dirty="0">
                <a:solidFill>
                  <a:srgbClr val="FF0000"/>
                </a:solidFill>
                <a:latin typeface="Consolas" panose="020B0609020204030204" pitchFamily="49" charset="0"/>
              </a:rPr>
              <a:t>FileOutputStream</a:t>
            </a:r>
            <a:r>
              <a:rPr lang="sr-Latn-RS" dirty="0"/>
              <a:t> (za upis podataka u fajl na nivou </a:t>
            </a:r>
            <a:r>
              <a:rPr lang="sr-Latn-RS" dirty="0" smtClean="0"/>
              <a:t>bajta), </a:t>
            </a:r>
            <a:r>
              <a:rPr lang="sr-Latn-RS" dirty="0" smtClean="0">
                <a:solidFill>
                  <a:srgbClr val="FF0000"/>
                </a:solidFill>
                <a:latin typeface="Consolas" panose="020B0609020204030204" pitchFamily="49" charset="0"/>
              </a:rPr>
              <a:t>FileReader</a:t>
            </a:r>
            <a:r>
              <a:rPr lang="sr-Latn-RS" dirty="0" smtClean="0"/>
              <a:t> (za čitanje podataka iz fajla na nivou karaktera) i </a:t>
            </a:r>
            <a:r>
              <a:rPr lang="sr-Latn-RS" dirty="0">
                <a:solidFill>
                  <a:srgbClr val="FF0000"/>
                </a:solidFill>
                <a:latin typeface="Consolas" panose="020B0609020204030204" pitchFamily="49" charset="0"/>
              </a:rPr>
              <a:t>FileWriter</a:t>
            </a:r>
            <a:r>
              <a:rPr lang="sr-Latn-RS" dirty="0"/>
              <a:t> (za upis podataka u fajl na nivou karaktera). </a:t>
            </a:r>
            <a:endParaRPr lang="sr-Latn-RS" dirty="0" smtClean="0"/>
          </a:p>
          <a:p>
            <a:pPr eaLnBrk="1" hangingPunct="1">
              <a:lnSpc>
                <a:spcPct val="95000"/>
              </a:lnSpc>
              <a:spcAft>
                <a:spcPts val="600"/>
              </a:spcAft>
              <a:buClr>
                <a:schemeClr val="tx1"/>
              </a:buClr>
              <a:buSzPct val="75000"/>
              <a:buFont typeface="Wingdings" pitchFamily="2" charset="2"/>
              <a:buChar char="n"/>
            </a:pPr>
            <a:r>
              <a:rPr lang="sr-Latn-RS" dirty="0" smtClean="0"/>
              <a:t>Klase </a:t>
            </a:r>
            <a:r>
              <a:rPr lang="sr-Latn-RS" dirty="0">
                <a:solidFill>
                  <a:srgbClr val="FF0000"/>
                </a:solidFill>
                <a:latin typeface="Consolas" panose="020B0609020204030204" pitchFamily="49" charset="0"/>
              </a:rPr>
              <a:t>ObjectInputStream</a:t>
            </a:r>
            <a:r>
              <a:rPr lang="sr-Latn-RS" dirty="0"/>
              <a:t> i </a:t>
            </a:r>
            <a:r>
              <a:rPr lang="sr-Latn-RS" dirty="0">
                <a:solidFill>
                  <a:srgbClr val="FF0000"/>
                </a:solidFill>
                <a:latin typeface="Consolas" panose="020B0609020204030204" pitchFamily="49" charset="0"/>
              </a:rPr>
              <a:t>ObjectOutputStream</a:t>
            </a:r>
            <a:r>
              <a:rPr lang="sr-Latn-RS" dirty="0"/>
              <a:t> omogućavaju upis i čitanje čitavih objekata u </a:t>
            </a:r>
            <a:r>
              <a:rPr lang="sr-Latn-RS" dirty="0" smtClean="0"/>
              <a:t>tokove (tzv. </a:t>
            </a:r>
            <a:r>
              <a:rPr lang="sr-Latn-RS" dirty="0" smtClean="0">
                <a:solidFill>
                  <a:srgbClr val="3333CC"/>
                </a:solidFill>
              </a:rPr>
              <a:t>serijalizacija</a:t>
            </a:r>
            <a:r>
              <a:rPr lang="sr-Latn-RS" dirty="0" smtClean="0"/>
              <a:t>), </a:t>
            </a:r>
            <a:r>
              <a:rPr lang="sr-Latn-RS" dirty="0" smtClean="0"/>
              <a:t>čime nas </a:t>
            </a:r>
            <a:r>
              <a:rPr lang="sr-Latn-RS" dirty="0"/>
              <a:t>izdižu </a:t>
            </a:r>
            <a:r>
              <a:rPr lang="sr-Latn-RS" dirty="0" smtClean="0"/>
              <a:t>na </a:t>
            </a:r>
            <a:r>
              <a:rPr lang="sr-Latn-RS" dirty="0"/>
              <a:t>viši nivo apstrakcije od bajtova i karaktera</a:t>
            </a:r>
            <a:r>
              <a:rPr lang="sr-Latn-RS" dirty="0" smtClean="0"/>
              <a:t>.</a:t>
            </a:r>
          </a:p>
          <a:p>
            <a:pPr eaLnBrk="1" hangingPunct="1">
              <a:lnSpc>
                <a:spcPct val="95000"/>
              </a:lnSpc>
              <a:spcAft>
                <a:spcPts val="600"/>
              </a:spcAft>
              <a:buClr>
                <a:schemeClr val="tx1"/>
              </a:buClr>
              <a:buSzPct val="75000"/>
              <a:buFont typeface="Wingdings" pitchFamily="2" charset="2"/>
              <a:buChar char="n"/>
            </a:pPr>
            <a:r>
              <a:rPr lang="sr-Latn-RS" dirty="0"/>
              <a:t>Klase za baferizovan </a:t>
            </a:r>
            <a:r>
              <a:rPr lang="sr-Latn-RS" dirty="0" smtClean="0"/>
              <a:t>rad sa tokovima (</a:t>
            </a:r>
            <a:r>
              <a:rPr lang="sr-Latn-ME" dirty="0">
                <a:solidFill>
                  <a:srgbClr val="FF0000"/>
                </a:solidFill>
                <a:latin typeface="Consolas" panose="020B0609020204030204" pitchFamily="49" charset="0"/>
              </a:rPr>
              <a:t>BufferedReader</a:t>
            </a:r>
            <a:r>
              <a:rPr lang="sr-Latn-ME" dirty="0"/>
              <a:t>, </a:t>
            </a:r>
            <a:r>
              <a:rPr lang="sr-Latn-ME" dirty="0" smtClean="0">
                <a:solidFill>
                  <a:srgbClr val="FF0000"/>
                </a:solidFill>
                <a:latin typeface="Consolas" panose="020B0609020204030204" pitchFamily="49" charset="0"/>
              </a:rPr>
              <a:t>BufferedWritter</a:t>
            </a:r>
            <a:r>
              <a:rPr lang="sr-Latn-ME" dirty="0"/>
              <a:t>, </a:t>
            </a:r>
            <a:r>
              <a:rPr lang="sr-Latn-RS" dirty="0" smtClean="0">
                <a:solidFill>
                  <a:srgbClr val="FF0000"/>
                </a:solidFill>
                <a:latin typeface="Consolas" panose="020B0609020204030204" pitchFamily="49" charset="0"/>
              </a:rPr>
              <a:t>BufferedInputStream</a:t>
            </a:r>
            <a:r>
              <a:rPr lang="sr-Latn-RS" dirty="0" smtClean="0"/>
              <a:t>, </a:t>
            </a:r>
            <a:r>
              <a:rPr lang="en-GB" dirty="0">
                <a:solidFill>
                  <a:srgbClr val="FF0000"/>
                </a:solidFill>
                <a:latin typeface="Consolas" panose="020B0609020204030204" pitchFamily="49" charset="0"/>
              </a:rPr>
              <a:t>Buffered</a:t>
            </a:r>
            <a:r>
              <a:rPr lang="sr-Latn-ME" dirty="0">
                <a:solidFill>
                  <a:srgbClr val="FF0000"/>
                </a:solidFill>
                <a:latin typeface="Consolas" panose="020B0609020204030204" pitchFamily="49" charset="0"/>
              </a:rPr>
              <a:t>Out</a:t>
            </a:r>
            <a:r>
              <a:rPr lang="en-GB" dirty="0" err="1">
                <a:solidFill>
                  <a:srgbClr val="FF0000"/>
                </a:solidFill>
                <a:latin typeface="Consolas" panose="020B0609020204030204" pitchFamily="49" charset="0"/>
              </a:rPr>
              <a:t>putStream</a:t>
            </a:r>
            <a:r>
              <a:rPr lang="sr-Latn-ME" dirty="0" smtClean="0"/>
              <a:t>,</a:t>
            </a:r>
            <a:r>
              <a:rPr lang="sr-Latn-RS" dirty="0" smtClean="0"/>
              <a:t>) poboljšavaju performanse upisa i čitanja.</a:t>
            </a:r>
            <a:endParaRPr lang="sr-Latn-RS" dirty="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5</a:t>
            </a:fld>
            <a:endParaRPr lang="en-GB" smtClean="0">
              <a:latin typeface="Arial Black" pitchFamily="34" charset="0"/>
            </a:endParaRPr>
          </a:p>
        </p:txBody>
      </p:sp>
    </p:spTree>
    <p:extLst>
      <p:ext uri="{BB962C8B-B14F-4D97-AF65-F5344CB8AC3E}">
        <p14:creationId xmlns:p14="http://schemas.microsoft.com/office/powerpoint/2010/main" val="1805405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8209160" cy="596900"/>
          </a:xfrm>
        </p:spPr>
        <p:txBody>
          <a:bodyPr/>
          <a:lstStyle/>
          <a:p>
            <a:pPr eaLnBrk="1" hangingPunct="1"/>
            <a:r>
              <a:rPr lang="nn-NO" sz="3600" dirty="0" smtClean="0"/>
              <a:t>Rad </a:t>
            </a:r>
            <a:r>
              <a:rPr lang="nn-NO" sz="3600" dirty="0"/>
              <a:t>sa fajlovima i folderima. Klasa File</a:t>
            </a:r>
            <a:endParaRPr lang="en-US" sz="3600" dirty="0" smtClean="0"/>
          </a:p>
        </p:txBody>
      </p:sp>
      <p:sp>
        <p:nvSpPr>
          <p:cNvPr id="7171" name="Rectangle 3" descr="Rectangle: Click to edit Master text styles&#10;Second level&#10;Third level&#10;Fourth level&#10;Fifth level"/>
          <p:cNvSpPr txBox="1">
            <a:spLocks noChangeArrowheads="1"/>
          </p:cNvSpPr>
          <p:nvPr/>
        </p:nvSpPr>
        <p:spPr bwMode="auto">
          <a:xfrm>
            <a:off x="102951" y="1224136"/>
            <a:ext cx="8928992" cy="692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600"/>
              </a:spcAft>
              <a:buClr>
                <a:schemeClr val="tx1"/>
              </a:buClr>
              <a:buSzPct val="75000"/>
              <a:buFont typeface="Wingdings" pitchFamily="2" charset="2"/>
              <a:buChar char="n"/>
            </a:pPr>
            <a:r>
              <a:rPr lang="sr-Latn-RS" sz="1900" dirty="0"/>
              <a:t>Klasa </a:t>
            </a:r>
            <a:r>
              <a:rPr lang="sr-Latn-RS" sz="1900" b="1" dirty="0">
                <a:solidFill>
                  <a:srgbClr val="FF0000"/>
                </a:solidFill>
                <a:latin typeface="Consolas" panose="020B0609020204030204" pitchFamily="49" charset="0"/>
              </a:rPr>
              <a:t>File</a:t>
            </a:r>
            <a:r>
              <a:rPr lang="sr-Latn-RS" sz="1900" dirty="0"/>
              <a:t> (paket </a:t>
            </a:r>
            <a:r>
              <a:rPr lang="sr-Latn-RS" sz="1900" dirty="0">
                <a:latin typeface="Consolas" panose="020B0609020204030204" pitchFamily="49" charset="0"/>
              </a:rPr>
              <a:t>java.io</a:t>
            </a:r>
            <a:r>
              <a:rPr lang="sr-Latn-RS" sz="1900" dirty="0"/>
              <a:t>) pruža niz korisnih metoda u radu sa fajlovima i folderima (direktorijumima), od kojih je jedan broj dat u tabeli </a:t>
            </a:r>
            <a:r>
              <a:rPr lang="sr-Latn-RS" sz="1900" dirty="0" smtClean="0"/>
              <a:t>ispod. </a:t>
            </a:r>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6</a:t>
            </a:fld>
            <a:endParaRPr lang="en-GB" smtClean="0">
              <a:latin typeface="Arial Black"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799338854"/>
              </p:ext>
            </p:extLst>
          </p:nvPr>
        </p:nvGraphicFramePr>
        <p:xfrm>
          <a:off x="342823" y="1978772"/>
          <a:ext cx="8425184" cy="4549627"/>
        </p:xfrm>
        <a:graphic>
          <a:graphicData uri="http://schemas.openxmlformats.org/drawingml/2006/table">
            <a:tbl>
              <a:tblPr firstRow="1" firstCol="1" bandRow="1">
                <a:tableStyleId>{46F890A9-2807-4EBB-B81D-B2AA78EC7F39}</a:tableStyleId>
              </a:tblPr>
              <a:tblGrid>
                <a:gridCol w="1564881">
                  <a:extLst>
                    <a:ext uri="{9D8B030D-6E8A-4147-A177-3AD203B41FA5}">
                      <a16:colId xmlns:a16="http://schemas.microsoft.com/office/drawing/2014/main" val="609261801"/>
                    </a:ext>
                  </a:extLst>
                </a:gridCol>
                <a:gridCol w="6860303">
                  <a:extLst>
                    <a:ext uri="{9D8B030D-6E8A-4147-A177-3AD203B41FA5}">
                      <a16:colId xmlns:a16="http://schemas.microsoft.com/office/drawing/2014/main" val="1622972099"/>
                    </a:ext>
                  </a:extLst>
                </a:gridCol>
              </a:tblGrid>
              <a:tr h="156042">
                <a:tc>
                  <a:txBody>
                    <a:bodyPr/>
                    <a:lstStyle/>
                    <a:p>
                      <a:pPr algn="ctr">
                        <a:lnSpc>
                          <a:spcPct val="105000"/>
                        </a:lnSpc>
                        <a:spcBef>
                          <a:spcPts val="600"/>
                        </a:spcBef>
                        <a:spcAft>
                          <a:spcPts val="0"/>
                        </a:spcAft>
                      </a:pPr>
                      <a:r>
                        <a:rPr lang="sr-Latn-ME" sz="1300" b="1" kern="1200" dirty="0">
                          <a:solidFill>
                            <a:schemeClr val="lt1"/>
                          </a:solidFill>
                          <a:effectLst/>
                          <a:latin typeface="+mn-lt"/>
                          <a:ea typeface="+mn-ea"/>
                          <a:cs typeface="+mn-cs"/>
                        </a:rPr>
                        <a:t>Metoda</a:t>
                      </a:r>
                      <a:endParaRPr lang="en-US" sz="1300" b="1" kern="1200" dirty="0">
                        <a:solidFill>
                          <a:schemeClr val="lt1"/>
                        </a:solidFill>
                        <a:effectLst/>
                        <a:latin typeface="+mn-lt"/>
                        <a:ea typeface="+mn-ea"/>
                        <a:cs typeface="+mn-cs"/>
                      </a:endParaRPr>
                    </a:p>
                  </a:txBody>
                  <a:tcPr marL="66875" marR="66875" marT="0" marB="0"/>
                </a:tc>
                <a:tc>
                  <a:txBody>
                    <a:bodyPr/>
                    <a:lstStyle/>
                    <a:p>
                      <a:pPr algn="ctr">
                        <a:lnSpc>
                          <a:spcPct val="105000"/>
                        </a:lnSpc>
                        <a:spcBef>
                          <a:spcPts val="600"/>
                        </a:spcBef>
                        <a:spcAft>
                          <a:spcPts val="0"/>
                        </a:spcAft>
                      </a:pPr>
                      <a:r>
                        <a:rPr lang="sr-Latn-ME" sz="1300" b="1" kern="1200" dirty="0">
                          <a:solidFill>
                            <a:schemeClr val="lt1"/>
                          </a:solidFill>
                          <a:effectLst/>
                          <a:latin typeface="+mn-lt"/>
                          <a:ea typeface="+mn-ea"/>
                          <a:cs typeface="+mn-cs"/>
                        </a:rPr>
                        <a:t>Opis</a:t>
                      </a:r>
                      <a:endParaRPr lang="en-US" sz="1300" b="1" kern="1200" dirty="0">
                        <a:solidFill>
                          <a:schemeClr val="lt1"/>
                        </a:solidFill>
                        <a:effectLst/>
                        <a:latin typeface="+mn-lt"/>
                        <a:ea typeface="+mn-ea"/>
                        <a:cs typeface="+mn-cs"/>
                      </a:endParaRPr>
                    </a:p>
                  </a:txBody>
                  <a:tcPr marL="66875" marR="66875" marT="0" marB="0"/>
                </a:tc>
                <a:extLst>
                  <a:ext uri="{0D108BD9-81ED-4DB2-BD59-A6C34878D82A}">
                    <a16:rowId xmlns:a16="http://schemas.microsoft.com/office/drawing/2014/main" val="454056910"/>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exists</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true</a:t>
                      </a:r>
                      <a:r>
                        <a:rPr lang="sr-Latn-ME" sz="1300" kern="1200" dirty="0">
                          <a:solidFill>
                            <a:schemeClr val="dk1"/>
                          </a:solidFill>
                          <a:effectLst/>
                          <a:latin typeface="+mn-lt"/>
                          <a:ea typeface="+mn-ea"/>
                          <a:cs typeface="+mn-cs"/>
                        </a:rPr>
                        <a:t> ako fajl ili folder predstavljen </a:t>
                      </a:r>
                      <a:r>
                        <a:rPr lang="sr-Latn-ME" sz="1300" kern="1200" dirty="0">
                          <a:solidFill>
                            <a:schemeClr val="dk1"/>
                          </a:solidFill>
                          <a:effectLst/>
                          <a:latin typeface="Consolas" panose="020B0609020204030204" pitchFamily="49" charset="0"/>
                          <a:ea typeface="+mn-ea"/>
                          <a:cs typeface="+mn-cs"/>
                        </a:rPr>
                        <a:t>File</a:t>
                      </a:r>
                      <a:r>
                        <a:rPr lang="sr-Latn-ME" sz="1300" kern="1200" dirty="0">
                          <a:solidFill>
                            <a:schemeClr val="dk1"/>
                          </a:solidFill>
                          <a:effectLst/>
                          <a:latin typeface="+mn-lt"/>
                          <a:ea typeface="+mn-ea"/>
                          <a:cs typeface="+mn-cs"/>
                        </a:rPr>
                        <a:t> objektom postoji, </a:t>
                      </a:r>
                      <a:r>
                        <a:rPr lang="sr-Latn-ME" sz="1300" kern="1200" dirty="0">
                          <a:solidFill>
                            <a:schemeClr val="dk1"/>
                          </a:solidFill>
                          <a:effectLst/>
                          <a:latin typeface="Consolas" panose="020B0609020204030204" pitchFamily="49" charset="0"/>
                          <a:ea typeface="+mn-ea"/>
                          <a:cs typeface="+mn-cs"/>
                        </a:rPr>
                        <a:t>false</a:t>
                      </a:r>
                      <a:r>
                        <a:rPr lang="sr-Latn-ME" sz="1300" kern="1200" dirty="0">
                          <a:solidFill>
                            <a:schemeClr val="dk1"/>
                          </a:solidFill>
                          <a:effectLst/>
                          <a:latin typeface="+mn-lt"/>
                          <a:ea typeface="+mn-ea"/>
                          <a:cs typeface="+mn-cs"/>
                        </a:rPr>
                        <a:t> u suprotnom.</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306667992"/>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isFile</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true</a:t>
                      </a:r>
                      <a:r>
                        <a:rPr lang="sr-Latn-ME" sz="1300" kern="1200" dirty="0">
                          <a:solidFill>
                            <a:schemeClr val="dk1"/>
                          </a:solidFill>
                          <a:effectLst/>
                          <a:latin typeface="+mn-lt"/>
                          <a:ea typeface="+mn-ea"/>
                          <a:cs typeface="+mn-cs"/>
                        </a:rPr>
                        <a:t> ako ime prosleđeno </a:t>
                      </a:r>
                      <a:r>
                        <a:rPr lang="sr-Latn-ME" sz="1300" kern="1200" dirty="0">
                          <a:solidFill>
                            <a:schemeClr val="dk1"/>
                          </a:solidFill>
                          <a:effectLst/>
                          <a:latin typeface="Consolas" panose="020B0609020204030204" pitchFamily="49" charset="0"/>
                          <a:ea typeface="+mn-ea"/>
                          <a:cs typeface="+mn-cs"/>
                        </a:rPr>
                        <a:t>File</a:t>
                      </a:r>
                      <a:r>
                        <a:rPr lang="sr-Latn-ME" sz="1300" kern="1200" dirty="0">
                          <a:solidFill>
                            <a:schemeClr val="dk1"/>
                          </a:solidFill>
                          <a:effectLst/>
                          <a:latin typeface="+mn-lt"/>
                          <a:ea typeface="+mn-ea"/>
                          <a:cs typeface="+mn-cs"/>
                        </a:rPr>
                        <a:t> konstruktoru odgovara fajlu, </a:t>
                      </a:r>
                      <a:r>
                        <a:rPr lang="sr-Latn-ME" sz="1300" kern="1200" dirty="0">
                          <a:solidFill>
                            <a:schemeClr val="dk1"/>
                          </a:solidFill>
                          <a:effectLst/>
                          <a:latin typeface="Consolas" panose="020B0609020204030204" pitchFamily="49" charset="0"/>
                          <a:ea typeface="+mn-ea"/>
                          <a:cs typeface="+mn-cs"/>
                        </a:rPr>
                        <a:t>false</a:t>
                      </a:r>
                      <a:r>
                        <a:rPr lang="sr-Latn-ME" sz="1300" kern="1200" dirty="0">
                          <a:solidFill>
                            <a:schemeClr val="dk1"/>
                          </a:solidFill>
                          <a:effectLst/>
                          <a:latin typeface="+mn-lt"/>
                          <a:ea typeface="+mn-ea"/>
                          <a:cs typeface="+mn-cs"/>
                        </a:rPr>
                        <a:t> u suprotnom.</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2463001454"/>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isDirectory</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true</a:t>
                      </a:r>
                      <a:r>
                        <a:rPr lang="sr-Latn-ME" sz="1300" kern="1200" dirty="0">
                          <a:solidFill>
                            <a:schemeClr val="dk1"/>
                          </a:solidFill>
                          <a:effectLst/>
                          <a:latin typeface="+mn-lt"/>
                          <a:ea typeface="+mn-ea"/>
                          <a:cs typeface="+mn-cs"/>
                        </a:rPr>
                        <a:t> ako ime prosleđeno </a:t>
                      </a:r>
                      <a:r>
                        <a:rPr lang="sr-Latn-ME" sz="1300" kern="1200" dirty="0">
                          <a:solidFill>
                            <a:schemeClr val="dk1"/>
                          </a:solidFill>
                          <a:effectLst/>
                          <a:latin typeface="Consolas" panose="020B0609020204030204" pitchFamily="49" charset="0"/>
                          <a:ea typeface="+mn-ea"/>
                          <a:cs typeface="+mn-cs"/>
                        </a:rPr>
                        <a:t>File</a:t>
                      </a:r>
                      <a:r>
                        <a:rPr lang="sr-Latn-ME" sz="1300" kern="1200" dirty="0">
                          <a:solidFill>
                            <a:schemeClr val="dk1"/>
                          </a:solidFill>
                          <a:effectLst/>
                          <a:latin typeface="+mn-lt"/>
                          <a:ea typeface="+mn-ea"/>
                          <a:cs typeface="+mn-cs"/>
                        </a:rPr>
                        <a:t> konstruktoru odgovara folderu, </a:t>
                      </a:r>
                      <a:r>
                        <a:rPr lang="sr-Latn-ME" sz="1300" kern="1200" dirty="0">
                          <a:solidFill>
                            <a:schemeClr val="dk1"/>
                          </a:solidFill>
                          <a:effectLst/>
                          <a:latin typeface="Consolas" panose="020B0609020204030204" pitchFamily="49" charset="0"/>
                          <a:ea typeface="+mn-ea"/>
                          <a:cs typeface="+mn-cs"/>
                        </a:rPr>
                        <a:t>false</a:t>
                      </a:r>
                      <a:r>
                        <a:rPr lang="sr-Latn-ME" sz="1300" kern="1200" dirty="0">
                          <a:solidFill>
                            <a:schemeClr val="dk1"/>
                          </a:solidFill>
                          <a:effectLst/>
                          <a:latin typeface="+mn-lt"/>
                          <a:ea typeface="+mn-ea"/>
                          <a:cs typeface="+mn-cs"/>
                        </a:rPr>
                        <a:t> u suprotnom.</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2664721812"/>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isAbsolute</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true</a:t>
                      </a:r>
                      <a:r>
                        <a:rPr lang="sr-Latn-ME" sz="1300" kern="1200" dirty="0">
                          <a:solidFill>
                            <a:schemeClr val="dk1"/>
                          </a:solidFill>
                          <a:effectLst/>
                          <a:latin typeface="+mn-lt"/>
                          <a:ea typeface="+mn-ea"/>
                          <a:cs typeface="+mn-cs"/>
                        </a:rPr>
                        <a:t> ako argumenti prosleđeni </a:t>
                      </a:r>
                      <a:r>
                        <a:rPr lang="sr-Latn-ME" sz="1300" kern="1200" dirty="0">
                          <a:solidFill>
                            <a:schemeClr val="dk1"/>
                          </a:solidFill>
                          <a:effectLst/>
                          <a:latin typeface="Consolas" panose="020B0609020204030204" pitchFamily="49" charset="0"/>
                          <a:ea typeface="+mn-ea"/>
                          <a:cs typeface="+mn-cs"/>
                        </a:rPr>
                        <a:t>File</a:t>
                      </a:r>
                      <a:r>
                        <a:rPr lang="sr-Latn-ME" sz="1300" kern="1200" dirty="0">
                          <a:solidFill>
                            <a:schemeClr val="dk1"/>
                          </a:solidFill>
                          <a:effectLst/>
                          <a:latin typeface="+mn-lt"/>
                          <a:ea typeface="+mn-ea"/>
                          <a:cs typeface="+mn-cs"/>
                        </a:rPr>
                        <a:t> konstruktoru odgovaraju apsolutnoj putanji do fajla ili foldera, </a:t>
                      </a:r>
                      <a:r>
                        <a:rPr lang="sr-Latn-ME" sz="1300" kern="1200" dirty="0">
                          <a:solidFill>
                            <a:schemeClr val="dk1"/>
                          </a:solidFill>
                          <a:effectLst/>
                          <a:latin typeface="Consolas" panose="020B0609020204030204" pitchFamily="49" charset="0"/>
                          <a:ea typeface="+mn-ea"/>
                          <a:cs typeface="+mn-cs"/>
                        </a:rPr>
                        <a:t>false</a:t>
                      </a:r>
                      <a:r>
                        <a:rPr lang="sr-Latn-ME" sz="1300" kern="1200" dirty="0">
                          <a:solidFill>
                            <a:schemeClr val="dk1"/>
                          </a:solidFill>
                          <a:effectLst/>
                          <a:latin typeface="+mn-lt"/>
                          <a:ea typeface="+mn-ea"/>
                          <a:cs typeface="+mn-cs"/>
                        </a:rPr>
                        <a:t> u suprotnom.</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2757404244"/>
                  </a:ext>
                </a:extLst>
              </a:tr>
              <a:tr h="297224">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getAbsolutePath</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String</a:t>
                      </a:r>
                      <a:r>
                        <a:rPr lang="sr-Latn-ME" sz="1300" kern="1200" dirty="0">
                          <a:solidFill>
                            <a:schemeClr val="dk1"/>
                          </a:solidFill>
                          <a:effectLst/>
                          <a:latin typeface="+mn-lt"/>
                          <a:ea typeface="+mn-ea"/>
                          <a:cs typeface="+mn-cs"/>
                        </a:rPr>
                        <a:t> sa apsolutnom putanjom do fajla ili foldera.</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2625233793"/>
                  </a:ext>
                </a:extLst>
              </a:tr>
              <a:tr h="156042">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getName</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String</a:t>
                      </a:r>
                      <a:r>
                        <a:rPr lang="sr-Latn-ME" sz="1300" kern="1200" dirty="0">
                          <a:solidFill>
                            <a:schemeClr val="dk1"/>
                          </a:solidFill>
                          <a:effectLst/>
                          <a:latin typeface="+mn-lt"/>
                          <a:ea typeface="+mn-ea"/>
                          <a:cs typeface="+mn-cs"/>
                        </a:rPr>
                        <a:t> sa imenom fajla ili foldera.</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396154237"/>
                  </a:ext>
                </a:extLst>
              </a:tr>
              <a:tr h="156042">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getPath</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String</a:t>
                      </a:r>
                      <a:r>
                        <a:rPr lang="sr-Latn-ME" sz="1300" kern="1200" dirty="0">
                          <a:solidFill>
                            <a:schemeClr val="dk1"/>
                          </a:solidFill>
                          <a:effectLst/>
                          <a:latin typeface="+mn-lt"/>
                          <a:ea typeface="+mn-ea"/>
                          <a:cs typeface="+mn-cs"/>
                        </a:rPr>
                        <a:t> sa putanjom do fajla ili foldera.</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793309799"/>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getParent</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a:t>
                      </a:r>
                      <a:r>
                        <a:rPr lang="sr-Latn-ME" sz="1300" kern="1200" dirty="0">
                          <a:solidFill>
                            <a:schemeClr val="dk1"/>
                          </a:solidFill>
                          <a:effectLst/>
                          <a:latin typeface="Consolas" panose="020B0609020204030204" pitchFamily="49" charset="0"/>
                          <a:ea typeface="+mn-ea"/>
                          <a:cs typeface="+mn-cs"/>
                        </a:rPr>
                        <a:t>String</a:t>
                      </a:r>
                      <a:r>
                        <a:rPr lang="sr-Latn-ME" sz="1300" kern="1200" dirty="0">
                          <a:solidFill>
                            <a:schemeClr val="dk1"/>
                          </a:solidFill>
                          <a:effectLst/>
                          <a:latin typeface="+mn-lt"/>
                          <a:ea typeface="+mn-ea"/>
                          <a:cs typeface="+mn-cs"/>
                        </a:rPr>
                        <a:t> sa roditeljskim (prvim iznad) folderom datog fajla ili foldera.</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2891569338"/>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length</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veličinu fajla, izraženu u bajtovima. Ako </a:t>
                      </a:r>
                      <a:r>
                        <a:rPr lang="sr-Latn-ME" sz="1300" kern="1200" dirty="0">
                          <a:solidFill>
                            <a:schemeClr val="dk1"/>
                          </a:solidFill>
                          <a:effectLst/>
                          <a:latin typeface="Consolas" panose="020B0609020204030204" pitchFamily="49" charset="0"/>
                          <a:ea typeface="+mn-ea"/>
                          <a:cs typeface="+mn-cs"/>
                        </a:rPr>
                        <a:t>File</a:t>
                      </a:r>
                      <a:r>
                        <a:rPr lang="sr-Latn-ME" sz="1300" kern="1200" dirty="0">
                          <a:solidFill>
                            <a:schemeClr val="dk1"/>
                          </a:solidFill>
                          <a:effectLst/>
                          <a:latin typeface="+mn-lt"/>
                          <a:ea typeface="+mn-ea"/>
                          <a:cs typeface="+mn-cs"/>
                        </a:rPr>
                        <a:t> objekat predstavlja folder, vraća se nedefinisana vrednost.</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786026244"/>
                  </a:ext>
                </a:extLst>
              </a:tr>
              <a:tr h="468127">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lastModified</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vreme u </a:t>
                      </a:r>
                      <a:r>
                        <a:rPr lang="sr-Latn-ME" sz="1300" kern="1200" dirty="0">
                          <a:solidFill>
                            <a:schemeClr val="dk1"/>
                          </a:solidFill>
                          <a:effectLst/>
                          <a:latin typeface="Consolas" panose="020B0609020204030204" pitchFamily="49" charset="0"/>
                          <a:ea typeface="+mn-ea"/>
                          <a:cs typeface="+mn-cs"/>
                        </a:rPr>
                        <a:t>long</a:t>
                      </a:r>
                      <a:r>
                        <a:rPr lang="sr-Latn-ME" sz="1300" kern="1200" dirty="0">
                          <a:solidFill>
                            <a:schemeClr val="dk1"/>
                          </a:solidFill>
                          <a:effectLst/>
                          <a:latin typeface="+mn-lt"/>
                          <a:ea typeface="+mn-ea"/>
                          <a:cs typeface="+mn-cs"/>
                        </a:rPr>
                        <a:t> formatu (vrednost zavisi od platforme) poslednje modifikacije fajla ili foldera. Vraćena vrednost se može koristiti samo za poređenje sa drugim vrednostima koje vraća ova metoda.</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1520448081"/>
                  </a:ext>
                </a:extLst>
              </a:tr>
              <a:tr h="468127">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delete</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Briše predmetni fajl ili folder. U slučaju brisanja foldera, njegov sadržaj se mora izbrisati pre brisanja samog foldera. Vraća </a:t>
                      </a:r>
                      <a:r>
                        <a:rPr lang="sr-Latn-ME" sz="1300" kern="1200" dirty="0">
                          <a:solidFill>
                            <a:schemeClr val="dk1"/>
                          </a:solidFill>
                          <a:effectLst/>
                          <a:latin typeface="Consolas" panose="020B0609020204030204" pitchFamily="49" charset="0"/>
                          <a:ea typeface="+mn-ea"/>
                          <a:cs typeface="+mn-cs"/>
                        </a:rPr>
                        <a:t>true</a:t>
                      </a:r>
                      <a:r>
                        <a:rPr lang="sr-Latn-ME" sz="1300" kern="1200" dirty="0">
                          <a:solidFill>
                            <a:schemeClr val="dk1"/>
                          </a:solidFill>
                          <a:effectLst/>
                          <a:latin typeface="+mn-lt"/>
                          <a:ea typeface="+mn-ea"/>
                          <a:cs typeface="+mn-cs"/>
                        </a:rPr>
                        <a:t> ako je brisanje uspešno izvršeno i </a:t>
                      </a:r>
                      <a:r>
                        <a:rPr lang="sr-Latn-ME" sz="1300" kern="1200" dirty="0">
                          <a:solidFill>
                            <a:schemeClr val="dk1"/>
                          </a:solidFill>
                          <a:effectLst/>
                          <a:latin typeface="Consolas" panose="020B0609020204030204" pitchFamily="49" charset="0"/>
                          <a:ea typeface="+mn-ea"/>
                          <a:cs typeface="+mn-cs"/>
                        </a:rPr>
                        <a:t>false</a:t>
                      </a:r>
                      <a:r>
                        <a:rPr lang="sr-Latn-ME" sz="1300" kern="1200" dirty="0">
                          <a:solidFill>
                            <a:schemeClr val="dk1"/>
                          </a:solidFill>
                          <a:effectLst/>
                          <a:latin typeface="+mn-lt"/>
                          <a:ea typeface="+mn-ea"/>
                          <a:cs typeface="+mn-cs"/>
                        </a:rPr>
                        <a:t> u suprotnom.</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2274933823"/>
                  </a:ext>
                </a:extLst>
              </a:tr>
              <a:tr h="312085">
                <a:tc>
                  <a:txBody>
                    <a:bodyPr/>
                    <a:lstStyle/>
                    <a:p>
                      <a:pPr marL="0" algn="just" defTabSz="914400" rtl="0" eaLnBrk="1" latinLnBrk="0" hangingPunct="1">
                        <a:lnSpc>
                          <a:spcPct val="115000"/>
                        </a:lnSpc>
                        <a:spcAft>
                          <a:spcPts val="0"/>
                        </a:spcAft>
                      </a:pPr>
                      <a:r>
                        <a:rPr lang="sr-Latn-ME" sz="1300" b="1" kern="1200" dirty="0">
                          <a:solidFill>
                            <a:schemeClr val="dk1"/>
                          </a:solidFill>
                          <a:effectLst/>
                          <a:latin typeface="Consolas" panose="020B0609020204030204" pitchFamily="49" charset="0"/>
                          <a:ea typeface="+mn-ea"/>
                          <a:cs typeface="+mn-cs"/>
                        </a:rPr>
                        <a:t>list</a:t>
                      </a:r>
                      <a:endParaRPr lang="en-US" sz="1300" b="1" kern="1200" dirty="0">
                        <a:solidFill>
                          <a:schemeClr val="dk1"/>
                        </a:solidFill>
                        <a:effectLst/>
                        <a:latin typeface="Consolas" panose="020B0609020204030204" pitchFamily="49" charset="0"/>
                        <a:ea typeface="+mn-ea"/>
                        <a:cs typeface="+mn-cs"/>
                      </a:endParaRPr>
                    </a:p>
                  </a:txBody>
                  <a:tcPr marL="66875" marR="66875" marT="0" marB="0" anchor="ctr"/>
                </a:tc>
                <a:tc>
                  <a:txBody>
                    <a:bodyPr/>
                    <a:lstStyle/>
                    <a:p>
                      <a:pPr algn="l">
                        <a:lnSpc>
                          <a:spcPct val="105000"/>
                        </a:lnSpc>
                        <a:spcBef>
                          <a:spcPts val="600"/>
                        </a:spcBef>
                        <a:spcAft>
                          <a:spcPts val="0"/>
                        </a:spcAft>
                      </a:pPr>
                      <a:r>
                        <a:rPr lang="sr-Latn-ME" sz="1300" kern="1200" dirty="0">
                          <a:solidFill>
                            <a:schemeClr val="dk1"/>
                          </a:solidFill>
                          <a:effectLst/>
                          <a:latin typeface="+mn-lt"/>
                          <a:ea typeface="+mn-ea"/>
                          <a:cs typeface="+mn-cs"/>
                        </a:rPr>
                        <a:t>Vraća niz </a:t>
                      </a:r>
                      <a:r>
                        <a:rPr lang="sr-Latn-ME" sz="1300" kern="1200" dirty="0">
                          <a:solidFill>
                            <a:schemeClr val="dk1"/>
                          </a:solidFill>
                          <a:effectLst/>
                          <a:latin typeface="Consolas" panose="020B0609020204030204" pitchFamily="49" charset="0"/>
                          <a:ea typeface="+mn-ea"/>
                          <a:cs typeface="+mn-cs"/>
                        </a:rPr>
                        <a:t>String</a:t>
                      </a:r>
                      <a:r>
                        <a:rPr lang="sr-Latn-ME" sz="1300" kern="1200" dirty="0">
                          <a:solidFill>
                            <a:schemeClr val="dk1"/>
                          </a:solidFill>
                          <a:effectLst/>
                          <a:latin typeface="+mn-lt"/>
                          <a:ea typeface="+mn-ea"/>
                          <a:cs typeface="+mn-cs"/>
                        </a:rPr>
                        <a:t> objekata koji predstavlja sadržaj foldera, odnosno </a:t>
                      </a:r>
                      <a:r>
                        <a:rPr lang="sr-Latn-ME" sz="1300" kern="1200" dirty="0">
                          <a:solidFill>
                            <a:schemeClr val="dk1"/>
                          </a:solidFill>
                          <a:effectLst/>
                          <a:latin typeface="Consolas" panose="020B0609020204030204" pitchFamily="49" charset="0"/>
                          <a:ea typeface="+mn-ea"/>
                          <a:cs typeface="+mn-cs"/>
                        </a:rPr>
                        <a:t>null</a:t>
                      </a:r>
                      <a:r>
                        <a:rPr lang="sr-Latn-ME" sz="1300" kern="1200" dirty="0">
                          <a:solidFill>
                            <a:schemeClr val="dk1"/>
                          </a:solidFill>
                          <a:effectLst/>
                          <a:latin typeface="+mn-lt"/>
                          <a:ea typeface="+mn-ea"/>
                          <a:cs typeface="+mn-cs"/>
                        </a:rPr>
                        <a:t> ako </a:t>
                      </a:r>
                      <a:r>
                        <a:rPr lang="sr-Latn-ME" sz="1300" kern="1200" dirty="0">
                          <a:solidFill>
                            <a:schemeClr val="dk1"/>
                          </a:solidFill>
                          <a:effectLst/>
                          <a:latin typeface="Consolas" panose="020B0609020204030204" pitchFamily="49" charset="0"/>
                          <a:ea typeface="+mn-ea"/>
                          <a:cs typeface="+mn-cs"/>
                        </a:rPr>
                        <a:t>File</a:t>
                      </a:r>
                      <a:r>
                        <a:rPr lang="sr-Latn-ME" sz="1300" kern="1200" dirty="0">
                          <a:solidFill>
                            <a:schemeClr val="dk1"/>
                          </a:solidFill>
                          <a:effectLst/>
                          <a:latin typeface="+mn-lt"/>
                          <a:ea typeface="+mn-ea"/>
                          <a:cs typeface="+mn-cs"/>
                        </a:rPr>
                        <a:t> objekat ne predstavlja folder.</a:t>
                      </a:r>
                      <a:endParaRPr lang="en-US" sz="1300" kern="1200" dirty="0">
                        <a:solidFill>
                          <a:schemeClr val="dk1"/>
                        </a:solidFill>
                        <a:effectLst/>
                        <a:latin typeface="+mn-lt"/>
                        <a:ea typeface="+mn-ea"/>
                        <a:cs typeface="+mn-cs"/>
                      </a:endParaRPr>
                    </a:p>
                  </a:txBody>
                  <a:tcPr marL="66875" marR="66875" marT="0" marB="0" anchor="ctr"/>
                </a:tc>
                <a:extLst>
                  <a:ext uri="{0D108BD9-81ED-4DB2-BD59-A6C34878D82A}">
                    <a16:rowId xmlns:a16="http://schemas.microsoft.com/office/drawing/2014/main" val="3952271289"/>
                  </a:ext>
                </a:extLst>
              </a:tr>
            </a:tbl>
          </a:graphicData>
        </a:graphic>
      </p:graphicFrame>
    </p:spTree>
    <p:extLst>
      <p:ext uri="{BB962C8B-B14F-4D97-AF65-F5344CB8AC3E}">
        <p14:creationId xmlns:p14="http://schemas.microsoft.com/office/powerpoint/2010/main" val="414246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896792" cy="596900"/>
          </a:xfrm>
        </p:spPr>
        <p:txBody>
          <a:bodyPr/>
          <a:lstStyle/>
          <a:p>
            <a:pPr eaLnBrk="1" hangingPunct="1"/>
            <a:r>
              <a:rPr lang="sr-Latn-ME" sz="3600" dirty="0" smtClean="0"/>
              <a:t>Klasa File</a:t>
            </a:r>
            <a:endParaRPr lang="en-US" sz="3600" dirty="0" smtClean="0"/>
          </a:p>
        </p:txBody>
      </p:sp>
      <p:sp>
        <p:nvSpPr>
          <p:cNvPr id="7171" name="Rectangle 3" descr="Rectangle: Click to edit Master text styles&#10;Second level&#10;Third level&#10;Fourth level&#10;Fifth level"/>
          <p:cNvSpPr txBox="1">
            <a:spLocks noChangeArrowheads="1"/>
          </p:cNvSpPr>
          <p:nvPr/>
        </p:nvSpPr>
        <p:spPr bwMode="auto">
          <a:xfrm>
            <a:off x="174959" y="1368152"/>
            <a:ext cx="8789529" cy="4725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Aft>
                <a:spcPts val="1200"/>
              </a:spcAft>
              <a:buClr>
                <a:schemeClr val="tx1"/>
              </a:buClr>
              <a:buSzPct val="75000"/>
              <a:buFont typeface="Wingdings" pitchFamily="2" charset="2"/>
              <a:buChar char="n"/>
            </a:pPr>
            <a:r>
              <a:rPr lang="sr-Latn-RS" sz="1900" dirty="0"/>
              <a:t>Koristeći objekte klase </a:t>
            </a:r>
            <a:r>
              <a:rPr lang="sr-Latn-RS" sz="1900" dirty="0">
                <a:latin typeface="Consolas" panose="020B0609020204030204" pitchFamily="49" charset="0"/>
              </a:rPr>
              <a:t>File</a:t>
            </a:r>
            <a:r>
              <a:rPr lang="sr-Latn-RS" sz="1900" dirty="0"/>
              <a:t> </a:t>
            </a:r>
            <a:r>
              <a:rPr lang="sr-Latn-RS" sz="1900" dirty="0">
                <a:solidFill>
                  <a:srgbClr val="3333CC"/>
                </a:solidFill>
              </a:rPr>
              <a:t>ne možemo otvoriti fajlove</a:t>
            </a:r>
            <a:r>
              <a:rPr lang="sr-Latn-RS" sz="1900" dirty="0"/>
              <a:t>, niti ih procesirati na bilo koji način. Ovi objekti se obično koriste u kombinaciji sa drugim </a:t>
            </a:r>
            <a:r>
              <a:rPr lang="sr-Latn-RS" sz="1900" dirty="0">
                <a:latin typeface="Consolas" panose="020B0609020204030204" pitchFamily="49" charset="0"/>
              </a:rPr>
              <a:t>java.io</a:t>
            </a:r>
            <a:r>
              <a:rPr lang="sr-Latn-RS" sz="1900" dirty="0"/>
              <a:t> klasama da specificiraju sa kojim fajlovima i folderima se konkretno radi.</a:t>
            </a:r>
          </a:p>
          <a:p>
            <a:pPr eaLnBrk="1" hangingPunct="1">
              <a:lnSpc>
                <a:spcPct val="95000"/>
              </a:lnSpc>
              <a:spcAft>
                <a:spcPts val="1200"/>
              </a:spcAft>
              <a:buClr>
                <a:schemeClr val="tx1"/>
              </a:buClr>
              <a:buSzPct val="75000"/>
              <a:buFont typeface="Wingdings" pitchFamily="2" charset="2"/>
              <a:buChar char="n"/>
            </a:pPr>
            <a:r>
              <a:rPr lang="sr-Latn-RS" sz="1900" dirty="0">
                <a:latin typeface="Consolas" panose="020B0609020204030204" pitchFamily="49" charset="0"/>
              </a:rPr>
              <a:t>File</a:t>
            </a:r>
            <a:r>
              <a:rPr lang="sr-Latn-RS" sz="1900" dirty="0"/>
              <a:t> klasa ima četiri konstruktora. </a:t>
            </a:r>
            <a:endParaRPr lang="sr-Latn-RS" sz="1900" dirty="0" smtClean="0"/>
          </a:p>
          <a:p>
            <a:pPr eaLnBrk="1" hangingPunct="1">
              <a:lnSpc>
                <a:spcPct val="95000"/>
              </a:lnSpc>
              <a:spcAft>
                <a:spcPts val="1200"/>
              </a:spcAft>
              <a:buClr>
                <a:schemeClr val="tx1"/>
              </a:buClr>
              <a:buSzPct val="75000"/>
              <a:buFont typeface="Wingdings" pitchFamily="2" charset="2"/>
              <a:buChar char="n"/>
            </a:pPr>
            <a:r>
              <a:rPr lang="sr-Latn-RS" sz="1900" dirty="0" smtClean="0"/>
              <a:t>Pomenimo </a:t>
            </a:r>
            <a:r>
              <a:rPr lang="sr-Latn-RS" sz="1900" dirty="0"/>
              <a:t>ovde samo konstruktor sa parametrom </a:t>
            </a:r>
            <a:r>
              <a:rPr lang="sr-Latn-RS" sz="1900" dirty="0" smtClean="0"/>
              <a:t>stringom </a:t>
            </a:r>
            <a:r>
              <a:rPr lang="sr-Latn-RS" sz="1900" dirty="0"/>
              <a:t>koji određuje ime fajla ili foldera koje će biti pridruženo </a:t>
            </a:r>
            <a:r>
              <a:rPr lang="sr-Latn-RS" sz="1900" dirty="0">
                <a:latin typeface="Consolas" panose="020B0609020204030204" pitchFamily="49" charset="0"/>
              </a:rPr>
              <a:t>File</a:t>
            </a:r>
            <a:r>
              <a:rPr lang="sr-Latn-RS" sz="1900" dirty="0"/>
              <a:t> objektu. Ime može sadržati i putanju do fajla/foldera. Putanja može uključiti samo neke ili sve foldere do željenog počev od korenog foldera (npr. </a:t>
            </a:r>
            <a:r>
              <a:rPr lang="sr-Latn-RS" sz="1900" dirty="0">
                <a:latin typeface="Consolas" panose="020B0609020204030204" pitchFamily="49" charset="0"/>
              </a:rPr>
              <a:t>"C:\Prvi\Drugi\Treci"</a:t>
            </a:r>
            <a:r>
              <a:rPr lang="sr-Latn-RS" sz="1900" dirty="0"/>
              <a:t>). Putanja koja sadrži sve foldere počev od korenog foldera se naziva </a:t>
            </a:r>
            <a:r>
              <a:rPr lang="sr-Latn-RS" sz="1900" dirty="0">
                <a:solidFill>
                  <a:srgbClr val="FF0000"/>
                </a:solidFill>
              </a:rPr>
              <a:t>apsolutna putanja</a:t>
            </a:r>
            <a:r>
              <a:rPr lang="sr-Latn-RS" sz="1900" dirty="0"/>
              <a:t>. </a:t>
            </a:r>
            <a:r>
              <a:rPr lang="sr-Latn-RS" sz="1900" dirty="0">
                <a:solidFill>
                  <a:srgbClr val="FF0000"/>
                </a:solidFill>
              </a:rPr>
              <a:t>Relativna putanja </a:t>
            </a:r>
            <a:r>
              <a:rPr lang="sr-Latn-RS" sz="1900" dirty="0"/>
              <a:t>se računa u odnosu na tekući folder, tj. onaj u kom je aplikacija počela da se izvršava.</a:t>
            </a:r>
          </a:p>
          <a:p>
            <a:pPr eaLnBrk="1" hangingPunct="1">
              <a:lnSpc>
                <a:spcPct val="95000"/>
              </a:lnSpc>
              <a:spcAft>
                <a:spcPts val="1200"/>
              </a:spcAft>
              <a:buClr>
                <a:schemeClr val="tx1"/>
              </a:buClr>
              <a:buSzPct val="75000"/>
              <a:buFont typeface="Wingdings" pitchFamily="2" charset="2"/>
              <a:buChar char="n"/>
            </a:pPr>
            <a:r>
              <a:rPr lang="sr-Latn-RS" sz="1900" dirty="0"/>
              <a:t>U nastavku dajemo primer korišćenja klase </a:t>
            </a:r>
            <a:r>
              <a:rPr lang="sr-Latn-RS" sz="1900" dirty="0">
                <a:latin typeface="Consolas" panose="020B0609020204030204" pitchFamily="49" charset="0"/>
              </a:rPr>
              <a:t>File</a:t>
            </a:r>
            <a:r>
              <a:rPr lang="sr-Latn-RS" sz="1900" dirty="0"/>
              <a:t>. Od korisnika ćemo tražiti unos putanje do fajla ili foldera, a nakon toga, ukoliko predmetni fajl/folder postoji, odštampaćemo nekoliko opisnih </a:t>
            </a:r>
            <a:r>
              <a:rPr lang="sr-Latn-RS" sz="1900" dirty="0" smtClean="0"/>
              <a:t>poruka vezanih za fajl/folder. </a:t>
            </a:r>
            <a:r>
              <a:rPr lang="sr-Latn-RS" sz="1900" dirty="0"/>
              <a:t>Dodatno, ako je u pitanju folder, odštampaćemo i njegov sadržaj</a:t>
            </a:r>
            <a:r>
              <a:rPr lang="sr-Latn-RS" sz="1900" dirty="0" smtClean="0"/>
              <a:t>.</a:t>
            </a:r>
            <a:endParaRPr lang="sr-Latn-RS" sz="1900" dirty="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7</a:t>
            </a:fld>
            <a:endParaRPr lang="en-GB" smtClean="0">
              <a:latin typeface="Arial Black" pitchFamily="34" charset="0"/>
            </a:endParaRPr>
          </a:p>
        </p:txBody>
      </p:sp>
    </p:spTree>
    <p:extLst>
      <p:ext uri="{BB962C8B-B14F-4D97-AF65-F5344CB8AC3E}">
        <p14:creationId xmlns:p14="http://schemas.microsoft.com/office/powerpoint/2010/main" val="1342558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896792" cy="596900"/>
          </a:xfrm>
        </p:spPr>
        <p:txBody>
          <a:bodyPr/>
          <a:lstStyle/>
          <a:p>
            <a:pPr eaLnBrk="1" hangingPunct="1"/>
            <a:r>
              <a:rPr lang="sr-Latn-ME" sz="3600" dirty="0" smtClean="0"/>
              <a:t>Klasa File - Primer</a:t>
            </a:r>
            <a:endParaRPr lang="en-US" sz="3600" dirty="0" smtClean="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8</a:t>
            </a:fld>
            <a:endParaRPr lang="en-GB" smtClean="0">
              <a:latin typeface="Arial Black" pitchFamily="34" charset="0"/>
            </a:endParaRPr>
          </a:p>
        </p:txBody>
      </p:sp>
      <p:sp>
        <p:nvSpPr>
          <p:cNvPr id="5" name="Rectangle 1"/>
          <p:cNvSpPr>
            <a:spLocks noChangeArrowheads="1"/>
          </p:cNvSpPr>
          <p:nvPr/>
        </p:nvSpPr>
        <p:spPr bwMode="auto">
          <a:xfrm>
            <a:off x="1032476" y="1112797"/>
            <a:ext cx="7069708" cy="5601533"/>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java.util.Scanner</a:t>
            </a:r>
            <a:r>
              <a:rPr lang="en-GB" sz="1200" dirty="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java.io.File</a:t>
            </a:r>
            <a:r>
              <a:rPr lang="en-GB" sz="1200" dirty="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DemonstracijaKlaseFile</a:t>
            </a:r>
            <a:r>
              <a:rPr lang="en-GB" sz="1200" dirty="0">
                <a:solidFill>
                  <a:srgbClr val="000000"/>
                </a:solidFill>
                <a:latin typeface="Consolas" pitchFamily="49" charset="0"/>
                <a:cs typeface="Times New Roman" pitchFamily="18" charset="0"/>
              </a:rPr>
              <a:t> {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 </a:t>
            </a:r>
            <a:r>
              <a:rPr lang="en-GB" sz="1200" dirty="0">
                <a:solidFill>
                  <a:srgbClr val="000000"/>
                </a:solidFill>
                <a:latin typeface="Consolas" pitchFamily="49" charset="0"/>
                <a:cs typeface="Times New Roman" pitchFamily="18" charset="0"/>
              </a:rPr>
              <a:t>main(String [] </a:t>
            </a:r>
            <a:r>
              <a:rPr lang="en-GB" sz="1200" dirty="0" err="1">
                <a:solidFill>
                  <a:srgbClr val="000000"/>
                </a:solidFill>
                <a:latin typeface="Consolas" pitchFamily="49" charset="0"/>
                <a:cs typeface="Times New Roman" pitchFamily="18" charset="0"/>
              </a:rPr>
              <a:t>args</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Scanner </a:t>
            </a:r>
            <a:r>
              <a:rPr lang="en-GB" sz="1200" dirty="0" err="1">
                <a:solidFill>
                  <a:srgbClr val="000000"/>
                </a:solidFill>
                <a:latin typeface="Consolas" pitchFamily="49" charset="0"/>
                <a:cs typeface="Times New Roman" pitchFamily="18" charset="0"/>
              </a:rPr>
              <a:t>unos</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Scanner(System.in);</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Uneti</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ime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fajla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ili</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foldera</a:t>
            </a:r>
            <a:r>
              <a:rPr lang="en-GB" sz="1200" dirty="0">
                <a:solidFill>
                  <a:srgbClr val="2A00FF"/>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File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 = </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File(</a:t>
            </a:r>
            <a:r>
              <a:rPr lang="en-GB" sz="1200" dirty="0" err="1">
                <a:solidFill>
                  <a:srgbClr val="000000"/>
                </a:solidFill>
                <a:latin typeface="Consolas" pitchFamily="49" charset="0"/>
                <a:cs typeface="Times New Roman" pitchFamily="18" charset="0"/>
              </a:rPr>
              <a:t>unos.nextLine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if</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ime.exists</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"%s\</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24155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ime.getName</a:t>
            </a:r>
            <a:r>
              <a:rPr lang="en-GB" sz="1200" dirty="0">
                <a:solidFill>
                  <a:srgbClr val="000000"/>
                </a:solidFill>
                <a:latin typeface="Consolas" pitchFamily="49" charset="0"/>
                <a:cs typeface="Times New Roman" pitchFamily="18" charset="0"/>
              </a:rPr>
              <a:t>() + </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postoji</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24155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ime.isFile</a:t>
            </a:r>
            <a:r>
              <a:rPr lang="en-GB" sz="1200" dirty="0">
                <a:solidFill>
                  <a:srgbClr val="000000"/>
                </a:solidFill>
                <a:latin typeface="Consolas" pitchFamily="49" charset="0"/>
                <a:cs typeface="Times New Roman" pitchFamily="18" charset="0"/>
              </a:rPr>
              <a:t>() ? </a:t>
            </a:r>
            <a:r>
              <a:rPr lang="en-GB" sz="1200" dirty="0">
                <a:solidFill>
                  <a:srgbClr val="2A00FF"/>
                </a:solidFill>
                <a:latin typeface="Consolas" pitchFamily="49" charset="0"/>
                <a:cs typeface="Times New Roman" pitchFamily="18" charset="0"/>
              </a:rPr>
              <a:t>"To je </a:t>
            </a:r>
            <a:r>
              <a:rPr lang="en-GB" sz="1200" dirty="0" err="1">
                <a:solidFill>
                  <a:srgbClr val="2A00FF"/>
                </a:solidFill>
                <a:latin typeface="Consolas" pitchFamily="49" charset="0"/>
                <a:cs typeface="Times New Roman" pitchFamily="18" charset="0"/>
              </a:rPr>
              <a:t>fajl</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 </a:t>
            </a:r>
            <a:r>
              <a:rPr lang="en-GB" sz="1200" dirty="0">
                <a:solidFill>
                  <a:srgbClr val="2A00FF"/>
                </a:solidFill>
                <a:latin typeface="Consolas" pitchFamily="49" charset="0"/>
                <a:cs typeface="Times New Roman" pitchFamily="18" charset="0"/>
              </a:rPr>
              <a:t>"To </a:t>
            </a:r>
            <a:r>
              <a:rPr lang="en-GB" sz="1200" dirty="0" err="1">
                <a:solidFill>
                  <a:srgbClr val="2A00FF"/>
                </a:solidFill>
                <a:latin typeface="Consolas" pitchFamily="49" charset="0"/>
                <a:cs typeface="Times New Roman" pitchFamily="18" charset="0"/>
              </a:rPr>
              <a:t>nije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fajl</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24155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ime.isDirectory</a:t>
            </a:r>
            <a:r>
              <a:rPr lang="en-GB" sz="1200" dirty="0">
                <a:solidFill>
                  <a:srgbClr val="000000"/>
                </a:solidFill>
                <a:latin typeface="Consolas" pitchFamily="49" charset="0"/>
                <a:cs typeface="Times New Roman" pitchFamily="18" charset="0"/>
              </a:rPr>
              <a:t>() ? </a:t>
            </a:r>
            <a:r>
              <a:rPr lang="en-GB" sz="1200" dirty="0">
                <a:solidFill>
                  <a:srgbClr val="2A00FF"/>
                </a:solidFill>
                <a:latin typeface="Consolas" pitchFamily="49" charset="0"/>
                <a:cs typeface="Times New Roman" pitchFamily="18" charset="0"/>
              </a:rPr>
              <a:t>"To je folder "</a:t>
            </a:r>
            <a:r>
              <a:rPr lang="en-GB" sz="1200" dirty="0">
                <a:solidFill>
                  <a:srgbClr val="000000"/>
                </a:solidFill>
                <a:latin typeface="Consolas" pitchFamily="49" charset="0"/>
                <a:cs typeface="Times New Roman" pitchFamily="18" charset="0"/>
              </a:rPr>
              <a:t> : </a:t>
            </a:r>
            <a:r>
              <a:rPr lang="en-GB" sz="1200" dirty="0">
                <a:solidFill>
                  <a:srgbClr val="2A00FF"/>
                </a:solidFill>
                <a:latin typeface="Consolas" pitchFamily="49" charset="0"/>
                <a:cs typeface="Times New Roman" pitchFamily="18" charset="0"/>
              </a:rPr>
              <a:t>"To </a:t>
            </a:r>
            <a:r>
              <a:rPr lang="en-GB" sz="1200" dirty="0" err="1">
                <a:solidFill>
                  <a:srgbClr val="2A00FF"/>
                </a:solidFill>
                <a:latin typeface="Consolas" pitchFamily="49" charset="0"/>
                <a:cs typeface="Times New Roman" pitchFamily="18" charset="0"/>
              </a:rPr>
              <a:t>nije</a:t>
            </a:r>
            <a:r>
              <a:rPr lang="en-GB" sz="1200" dirty="0">
                <a:solidFill>
                  <a:srgbClr val="2A00FF"/>
                </a:solidFill>
                <a:latin typeface="Consolas" pitchFamily="49" charset="0"/>
                <a:cs typeface="Times New Roman" pitchFamily="18" charset="0"/>
              </a:rPr>
              <a:t> folder"</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241550" algn="l"/>
              </a:tabLst>
            </a:pPr>
            <a:r>
              <a:rPr lang="en-GB" sz="1200" dirty="0">
                <a:solidFill>
                  <a:srgbClr val="000000"/>
                </a:solidFill>
                <a:latin typeface="Consolas" pitchFamily="49" charset="0"/>
                <a:cs typeface="Times New Roman" pitchFamily="18" charset="0"/>
              </a:rPr>
              <a:t>					</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Veličina</a:t>
            </a:r>
            <a:r>
              <a:rPr lang="en-GB" sz="1200" dirty="0">
                <a:solidFill>
                  <a:srgbClr val="2A00FF"/>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ime.length</a:t>
            </a:r>
            <a:r>
              <a:rPr lang="en-GB" sz="1200" dirty="0">
                <a:solidFill>
                  <a:srgbClr val="000000"/>
                </a:solidFill>
                <a:latin typeface="Consolas" pitchFamily="49" charset="0"/>
                <a:cs typeface="Times New Roman" pitchFamily="18" charset="0"/>
              </a:rPr>
              <a:t>() + </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bajta</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241550" algn="l"/>
              </a:tabLst>
            </a:pP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	</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Poslednja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izmena</a:t>
            </a:r>
            <a:r>
              <a:rPr lang="en-GB" sz="1200" dirty="0">
                <a:solidFill>
                  <a:srgbClr val="2A00FF"/>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ime.lastModified</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 pos="2241550" algn="l"/>
              </a:tabLst>
            </a:pPr>
            <a:r>
              <a:rPr lang="sr-Latn-ME" sz="1200" dirty="0">
                <a:solidFill>
                  <a:srgbClr val="2A00FF"/>
                </a:solidFill>
                <a:latin typeface="Consolas" pitchFamily="49" charset="0"/>
                <a:cs typeface="Times New Roman" pitchFamily="18" charset="0"/>
              </a:rPr>
              <a:t>	</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Roditeljski</a:t>
            </a:r>
            <a:r>
              <a:rPr lang="en-GB" sz="1200" dirty="0">
                <a:solidFill>
                  <a:srgbClr val="2A00FF"/>
                </a:solidFill>
                <a:latin typeface="Consolas" pitchFamily="49" charset="0"/>
                <a:cs typeface="Times New Roman" pitchFamily="18" charset="0"/>
              </a:rPr>
              <a:t> folder: "</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ime.getParent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else</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"%s ne </a:t>
            </a:r>
            <a:r>
              <a:rPr lang="en-GB" sz="1200" dirty="0" err="1">
                <a:solidFill>
                  <a:srgbClr val="2A00FF"/>
                </a:solidFill>
                <a:latin typeface="Consolas" pitchFamily="49" charset="0"/>
                <a:cs typeface="Times New Roman" pitchFamily="18" charset="0"/>
              </a:rPr>
              <a:t>postoji</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if</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ime.isDirectory</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"\n\</a:t>
            </a:r>
            <a:r>
              <a:rPr lang="en-GB" sz="1200" dirty="0" err="1">
                <a:solidFill>
                  <a:srgbClr val="2A00FF"/>
                </a:solidFill>
                <a:latin typeface="Consolas" pitchFamily="49" charset="0"/>
                <a:cs typeface="Times New Roman" pitchFamily="18" charset="0"/>
              </a:rPr>
              <a:t>nSadržaj</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foldera</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for</a:t>
            </a:r>
            <a:r>
              <a:rPr lang="en-GB" sz="1200" dirty="0">
                <a:solidFill>
                  <a:srgbClr val="000000"/>
                </a:solidFill>
                <a:latin typeface="Consolas" pitchFamily="49" charset="0"/>
                <a:cs typeface="Times New Roman" pitchFamily="18" charset="0"/>
              </a:rPr>
              <a:t>(String f: </a:t>
            </a:r>
            <a:r>
              <a:rPr lang="en-GB" sz="1200" dirty="0" err="1">
                <a:solidFill>
                  <a:srgbClr val="000000"/>
                </a:solidFill>
                <a:latin typeface="Consolas" pitchFamily="49" charset="0"/>
                <a:cs typeface="Times New Roman" pitchFamily="18" charset="0"/>
              </a:rPr>
              <a:t>ime.list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(f);</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unos.close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spTree>
    <p:extLst>
      <p:ext uri="{BB962C8B-B14F-4D97-AF65-F5344CB8AC3E}">
        <p14:creationId xmlns:p14="http://schemas.microsoft.com/office/powerpoint/2010/main" val="316705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896792" cy="596900"/>
          </a:xfrm>
        </p:spPr>
        <p:txBody>
          <a:bodyPr/>
          <a:lstStyle/>
          <a:p>
            <a:pPr eaLnBrk="1" hangingPunct="1"/>
            <a:r>
              <a:rPr lang="sr-Latn-ME" sz="3600" dirty="0" smtClean="0"/>
              <a:t>Klasa File - Primer</a:t>
            </a:r>
            <a:endParaRPr lang="en-US" sz="3600" dirty="0" smtClean="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9</a:t>
            </a:fld>
            <a:endParaRPr lang="en-GB" smtClean="0">
              <a:latin typeface="Arial Black" pitchFamily="34" charset="0"/>
            </a:endParaRPr>
          </a:p>
        </p:txBody>
      </p:sp>
      <p:sp>
        <p:nvSpPr>
          <p:cNvPr id="6" name="Rectangle 1"/>
          <p:cNvSpPr>
            <a:spLocks noChangeArrowheads="1"/>
          </p:cNvSpPr>
          <p:nvPr/>
        </p:nvSpPr>
        <p:spPr bwMode="auto">
          <a:xfrm>
            <a:off x="278226" y="1410812"/>
            <a:ext cx="5400848" cy="3416320"/>
          </a:xfrm>
          <a:prstGeom prst="rect">
            <a:avLst/>
          </a:prstGeom>
          <a:solidFill>
            <a:schemeClr val="bg1"/>
          </a:solidFill>
          <a:ln w="9525">
            <a:solidFill>
              <a:srgbClr val="339933"/>
            </a:solidFill>
            <a:miter lim="800000"/>
            <a:headEnd/>
            <a:tailEnd/>
          </a:ln>
        </p:spPr>
        <p:txBody>
          <a:bodyPr wrap="square">
            <a:spAutoFit/>
          </a:bodyPr>
          <a:lstStyle/>
          <a:p>
            <a:r>
              <a:rPr lang="en-GB" sz="1200" dirty="0" err="1">
                <a:solidFill>
                  <a:srgbClr val="FF0000"/>
                </a:solidFill>
                <a:latin typeface="Consolas" pitchFamily="49" charset="0"/>
                <a:cs typeface="Times New Roman" pitchFamily="18" charset="0"/>
              </a:rPr>
              <a:t>Uneti</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ime</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fajla</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ili</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foldera</a:t>
            </a:r>
            <a:r>
              <a:rPr lang="en-GB" sz="1200" dirty="0">
                <a:solidFill>
                  <a:srgbClr val="FF0000"/>
                </a:solidFill>
                <a:latin typeface="Consolas" pitchFamily="49" charset="0"/>
                <a:cs typeface="Times New Roman" pitchFamily="18" charset="0"/>
              </a:rPr>
              <a:t>:</a:t>
            </a:r>
            <a:r>
              <a:rPr lang="en-GB" sz="1200" dirty="0">
                <a:solidFill>
                  <a:srgbClr val="339933"/>
                </a:solidFill>
                <a:latin typeface="Consolas" pitchFamily="49" charset="0"/>
                <a:cs typeface="Times New Roman" pitchFamily="18" charset="0"/>
              </a:rPr>
              <a:t> C:\Program Files (x86)\</a:t>
            </a:r>
            <a:r>
              <a:rPr lang="en-GB" sz="1200" dirty="0" err="1">
                <a:solidFill>
                  <a:srgbClr val="339933"/>
                </a:solidFill>
                <a:latin typeface="Consolas" pitchFamily="49" charset="0"/>
                <a:cs typeface="Times New Roman" pitchFamily="18" charset="0"/>
              </a:rPr>
              <a:t>texstudio</a:t>
            </a:r>
            <a:endParaRPr lang="en-GB" sz="1200" dirty="0">
              <a:solidFill>
                <a:srgbClr val="339933"/>
              </a:solidFill>
              <a:latin typeface="Consolas" pitchFamily="49" charset="0"/>
              <a:cs typeface="Times New Roman" pitchFamily="18" charset="0"/>
            </a:endParaRPr>
          </a:p>
          <a:p>
            <a:r>
              <a:rPr lang="en-GB" sz="1200" dirty="0" err="1">
                <a:solidFill>
                  <a:srgbClr val="339933"/>
                </a:solidFill>
                <a:latin typeface="Consolas" pitchFamily="49" charset="0"/>
                <a:cs typeface="Times New Roman" pitchFamily="18" charset="0"/>
              </a:rPr>
              <a:t>texstudio</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postoji</a:t>
            </a:r>
            <a:endParaRPr lang="en-GB" sz="1200" dirty="0">
              <a:solidFill>
                <a:srgbClr val="339933"/>
              </a:solidFill>
              <a:latin typeface="Consolas" pitchFamily="49" charset="0"/>
              <a:cs typeface="Times New Roman" pitchFamily="18" charset="0"/>
            </a:endParaRPr>
          </a:p>
          <a:p>
            <a:r>
              <a:rPr lang="en-GB" sz="1200" dirty="0">
                <a:solidFill>
                  <a:srgbClr val="339933"/>
                </a:solidFill>
                <a:latin typeface="Consolas" pitchFamily="49" charset="0"/>
                <a:cs typeface="Times New Roman" pitchFamily="18" charset="0"/>
              </a:rPr>
              <a:t>To </a:t>
            </a:r>
            <a:r>
              <a:rPr lang="en-GB" sz="1200" dirty="0" err="1">
                <a:solidFill>
                  <a:srgbClr val="339933"/>
                </a:solidFill>
                <a:latin typeface="Consolas" pitchFamily="49" charset="0"/>
                <a:cs typeface="Times New Roman" pitchFamily="18" charset="0"/>
              </a:rPr>
              <a:t>nije</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fajl</a:t>
            </a:r>
            <a:endParaRPr lang="en-GB" sz="1200" dirty="0">
              <a:solidFill>
                <a:srgbClr val="339933"/>
              </a:solidFill>
              <a:latin typeface="Consolas" pitchFamily="49" charset="0"/>
              <a:cs typeface="Times New Roman" pitchFamily="18" charset="0"/>
            </a:endParaRPr>
          </a:p>
          <a:p>
            <a:r>
              <a:rPr lang="en-GB" sz="1200" dirty="0">
                <a:solidFill>
                  <a:srgbClr val="339933"/>
                </a:solidFill>
                <a:latin typeface="Consolas" pitchFamily="49" charset="0"/>
                <a:cs typeface="Times New Roman" pitchFamily="18" charset="0"/>
              </a:rPr>
              <a:t>To je folder </a:t>
            </a:r>
          </a:p>
          <a:p>
            <a:r>
              <a:rPr lang="en-GB" sz="1200" dirty="0" err="1">
                <a:solidFill>
                  <a:srgbClr val="339933"/>
                </a:solidFill>
                <a:latin typeface="Consolas" pitchFamily="49" charset="0"/>
                <a:cs typeface="Times New Roman" pitchFamily="18" charset="0"/>
              </a:rPr>
              <a:t>Veličina</a:t>
            </a:r>
            <a:r>
              <a:rPr lang="en-GB" sz="1200" dirty="0">
                <a:solidFill>
                  <a:srgbClr val="339933"/>
                </a:solidFill>
                <a:latin typeface="Consolas" pitchFamily="49" charset="0"/>
                <a:cs typeface="Times New Roman" pitchFamily="18" charset="0"/>
              </a:rPr>
              <a:t>: 4096 </a:t>
            </a:r>
            <a:r>
              <a:rPr lang="en-GB" sz="1200" dirty="0" err="1">
                <a:solidFill>
                  <a:srgbClr val="339933"/>
                </a:solidFill>
                <a:latin typeface="Consolas" pitchFamily="49" charset="0"/>
                <a:cs typeface="Times New Roman" pitchFamily="18" charset="0"/>
              </a:rPr>
              <a:t>bajta</a:t>
            </a:r>
            <a:endParaRPr lang="en-GB" sz="1200" dirty="0">
              <a:solidFill>
                <a:srgbClr val="339933"/>
              </a:solidFill>
              <a:latin typeface="Consolas" pitchFamily="49" charset="0"/>
              <a:cs typeface="Times New Roman" pitchFamily="18" charset="0"/>
            </a:endParaRPr>
          </a:p>
          <a:p>
            <a:r>
              <a:rPr lang="en-GB" sz="1200" dirty="0" err="1">
                <a:solidFill>
                  <a:srgbClr val="339933"/>
                </a:solidFill>
                <a:latin typeface="Consolas" pitchFamily="49" charset="0"/>
                <a:cs typeface="Times New Roman" pitchFamily="18" charset="0"/>
              </a:rPr>
              <a:t>Poslednja</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izmena</a:t>
            </a:r>
            <a:r>
              <a:rPr lang="en-GB" sz="1200" dirty="0">
                <a:solidFill>
                  <a:srgbClr val="339933"/>
                </a:solidFill>
                <a:latin typeface="Consolas" pitchFamily="49" charset="0"/>
                <a:cs typeface="Times New Roman" pitchFamily="18" charset="0"/>
              </a:rPr>
              <a:t>: 1618300520977</a:t>
            </a:r>
          </a:p>
          <a:p>
            <a:r>
              <a:rPr lang="en-GB" sz="1200" dirty="0" err="1">
                <a:solidFill>
                  <a:srgbClr val="339933"/>
                </a:solidFill>
                <a:latin typeface="Consolas" pitchFamily="49" charset="0"/>
                <a:cs typeface="Times New Roman" pitchFamily="18" charset="0"/>
              </a:rPr>
              <a:t>Roditeljski</a:t>
            </a:r>
            <a:r>
              <a:rPr lang="en-GB" sz="1200" dirty="0">
                <a:solidFill>
                  <a:srgbClr val="339933"/>
                </a:solidFill>
                <a:latin typeface="Consolas" pitchFamily="49" charset="0"/>
                <a:cs typeface="Times New Roman" pitchFamily="18" charset="0"/>
              </a:rPr>
              <a:t> folder: C:\Program Files (x86)</a:t>
            </a:r>
          </a:p>
          <a:p>
            <a:endParaRPr lang="en-GB" sz="1200" dirty="0">
              <a:solidFill>
                <a:srgbClr val="339933"/>
              </a:solidFill>
              <a:latin typeface="Consolas" pitchFamily="49" charset="0"/>
              <a:cs typeface="Times New Roman" pitchFamily="18" charset="0"/>
            </a:endParaRPr>
          </a:p>
          <a:p>
            <a:r>
              <a:rPr lang="en-GB" sz="1200" dirty="0" err="1">
                <a:solidFill>
                  <a:srgbClr val="339933"/>
                </a:solidFill>
                <a:latin typeface="Consolas" pitchFamily="49" charset="0"/>
                <a:cs typeface="Times New Roman" pitchFamily="18" charset="0"/>
              </a:rPr>
              <a:t>Sadržaj</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foldera</a:t>
            </a:r>
            <a:r>
              <a:rPr lang="en-GB" sz="1200" dirty="0">
                <a:solidFill>
                  <a:srgbClr val="339933"/>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dictionaries</a:t>
            </a:r>
          </a:p>
          <a:p>
            <a:r>
              <a:rPr lang="en-GB" sz="1200" dirty="0">
                <a:solidFill>
                  <a:srgbClr val="339933"/>
                </a:solidFill>
                <a:latin typeface="Consolas" pitchFamily="49" charset="0"/>
                <a:cs typeface="Times New Roman" pitchFamily="18" charset="0"/>
              </a:rPr>
              <a:t>Doc.pdf</a:t>
            </a:r>
          </a:p>
          <a:p>
            <a:r>
              <a:rPr lang="en-GB" sz="1200" dirty="0">
                <a:solidFill>
                  <a:srgbClr val="339933"/>
                </a:solidFill>
                <a:latin typeface="Consolas" pitchFamily="49" charset="0"/>
                <a:cs typeface="Times New Roman" pitchFamily="18" charset="0"/>
              </a:rPr>
              <a:t>help</a:t>
            </a:r>
          </a:p>
          <a:p>
            <a:r>
              <a:rPr lang="en-GB" sz="1200" dirty="0">
                <a:solidFill>
                  <a:srgbClr val="339933"/>
                </a:solidFill>
                <a:latin typeface="Consolas" pitchFamily="49" charset="0"/>
                <a:cs typeface="Times New Roman" pitchFamily="18" charset="0"/>
              </a:rPr>
              <a:t>share</a:t>
            </a:r>
          </a:p>
          <a:p>
            <a:r>
              <a:rPr lang="en-GB" sz="1200" dirty="0">
                <a:solidFill>
                  <a:srgbClr val="339933"/>
                </a:solidFill>
                <a:latin typeface="Consolas" pitchFamily="49" charset="0"/>
                <a:cs typeface="Times New Roman" pitchFamily="18" charset="0"/>
              </a:rPr>
              <a:t>templates</a:t>
            </a:r>
          </a:p>
          <a:p>
            <a:r>
              <a:rPr lang="en-GB" sz="1200" dirty="0">
                <a:solidFill>
                  <a:srgbClr val="339933"/>
                </a:solidFill>
                <a:latin typeface="Consolas" pitchFamily="49" charset="0"/>
                <a:cs typeface="Times New Roman" pitchFamily="18" charset="0"/>
              </a:rPr>
              <a:t>texstudio.exe</a:t>
            </a:r>
          </a:p>
          <a:p>
            <a:r>
              <a:rPr lang="en-GB" sz="1200" dirty="0" err="1">
                <a:solidFill>
                  <a:srgbClr val="339933"/>
                </a:solidFill>
                <a:latin typeface="Consolas" pitchFamily="49" charset="0"/>
                <a:cs typeface="Times New Roman" pitchFamily="18" charset="0"/>
              </a:rPr>
              <a:t>TexTablet</a:t>
            </a:r>
            <a:endParaRPr lang="en-GB" sz="1200" dirty="0">
              <a:solidFill>
                <a:srgbClr val="339933"/>
              </a:solidFill>
              <a:latin typeface="Consolas" pitchFamily="49" charset="0"/>
              <a:cs typeface="Times New Roman" pitchFamily="18" charset="0"/>
            </a:endParaRPr>
          </a:p>
          <a:p>
            <a:r>
              <a:rPr lang="en-GB" sz="1200" dirty="0">
                <a:solidFill>
                  <a:srgbClr val="339933"/>
                </a:solidFill>
                <a:latin typeface="Consolas" pitchFamily="49" charset="0"/>
                <a:cs typeface="Times New Roman" pitchFamily="18" charset="0"/>
              </a:rPr>
              <a:t>translations</a:t>
            </a:r>
          </a:p>
          <a:p>
            <a:r>
              <a:rPr lang="en-GB" sz="1200" dirty="0">
                <a:solidFill>
                  <a:srgbClr val="339933"/>
                </a:solidFill>
                <a:latin typeface="Consolas" pitchFamily="49" charset="0"/>
                <a:cs typeface="Times New Roman" pitchFamily="18" charset="0"/>
              </a:rPr>
              <a:t>uninstall.exe</a:t>
            </a:r>
          </a:p>
        </p:txBody>
      </p:sp>
      <p:sp>
        <p:nvSpPr>
          <p:cNvPr id="7" name="Rectangle 1"/>
          <p:cNvSpPr>
            <a:spLocks noChangeArrowheads="1"/>
          </p:cNvSpPr>
          <p:nvPr/>
        </p:nvSpPr>
        <p:spPr bwMode="auto">
          <a:xfrm>
            <a:off x="263236" y="5212357"/>
            <a:ext cx="6048672" cy="1384995"/>
          </a:xfrm>
          <a:prstGeom prst="rect">
            <a:avLst/>
          </a:prstGeom>
          <a:solidFill>
            <a:schemeClr val="bg1"/>
          </a:solidFill>
          <a:ln w="9525">
            <a:solidFill>
              <a:srgbClr val="339933"/>
            </a:solidFill>
            <a:miter lim="800000"/>
            <a:headEnd/>
            <a:tailEnd/>
          </a:ln>
        </p:spPr>
        <p:txBody>
          <a:bodyPr wrap="square">
            <a:spAutoFit/>
          </a:bodyPr>
          <a:lstStyle/>
          <a:p>
            <a:r>
              <a:rPr lang="en-GB" sz="1200" dirty="0" err="1">
                <a:solidFill>
                  <a:srgbClr val="FF0000"/>
                </a:solidFill>
                <a:latin typeface="Consolas" pitchFamily="49" charset="0"/>
                <a:cs typeface="Times New Roman" pitchFamily="18" charset="0"/>
              </a:rPr>
              <a:t>Uneti</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ime</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fajla</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ili</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foldera</a:t>
            </a:r>
            <a:r>
              <a:rPr lang="en-GB" sz="1200" dirty="0">
                <a:solidFill>
                  <a:srgbClr val="FF0000"/>
                </a:solidFill>
                <a:latin typeface="Consolas" pitchFamily="49" charset="0"/>
                <a:cs typeface="Times New Roman" pitchFamily="18" charset="0"/>
              </a:rPr>
              <a:t>:</a:t>
            </a:r>
            <a:r>
              <a:rPr lang="en-GB" sz="1200" dirty="0">
                <a:solidFill>
                  <a:srgbClr val="339933"/>
                </a:solidFill>
                <a:latin typeface="Consolas" pitchFamily="49" charset="0"/>
                <a:cs typeface="Times New Roman" pitchFamily="18" charset="0"/>
              </a:rPr>
              <a:t> C:\Program Files (x86)\</a:t>
            </a:r>
            <a:r>
              <a:rPr lang="en-GB" sz="1200" dirty="0" err="1">
                <a:solidFill>
                  <a:srgbClr val="339933"/>
                </a:solidFill>
                <a:latin typeface="Consolas" pitchFamily="49" charset="0"/>
                <a:cs typeface="Times New Roman" pitchFamily="18" charset="0"/>
              </a:rPr>
              <a:t>texstudio</a:t>
            </a:r>
            <a:r>
              <a:rPr lang="en-GB" sz="1200" dirty="0">
                <a:solidFill>
                  <a:srgbClr val="339933"/>
                </a:solidFill>
                <a:latin typeface="Consolas" pitchFamily="49" charset="0"/>
                <a:cs typeface="Times New Roman" pitchFamily="18" charset="0"/>
              </a:rPr>
              <a:t>\Doc.pdf</a:t>
            </a:r>
          </a:p>
          <a:p>
            <a:r>
              <a:rPr lang="en-GB" sz="1200" dirty="0">
                <a:solidFill>
                  <a:srgbClr val="339933"/>
                </a:solidFill>
                <a:latin typeface="Consolas" pitchFamily="49" charset="0"/>
                <a:cs typeface="Times New Roman" pitchFamily="18" charset="0"/>
              </a:rPr>
              <a:t>Doc.pdf </a:t>
            </a:r>
            <a:r>
              <a:rPr lang="en-GB" sz="1200" dirty="0" err="1">
                <a:solidFill>
                  <a:srgbClr val="339933"/>
                </a:solidFill>
                <a:latin typeface="Consolas" pitchFamily="49" charset="0"/>
                <a:cs typeface="Times New Roman" pitchFamily="18" charset="0"/>
              </a:rPr>
              <a:t>postoji</a:t>
            </a:r>
            <a:endParaRPr lang="en-GB" sz="1200" dirty="0">
              <a:solidFill>
                <a:srgbClr val="339933"/>
              </a:solidFill>
              <a:latin typeface="Consolas" pitchFamily="49" charset="0"/>
              <a:cs typeface="Times New Roman" pitchFamily="18" charset="0"/>
            </a:endParaRPr>
          </a:p>
          <a:p>
            <a:r>
              <a:rPr lang="en-GB" sz="1200" dirty="0">
                <a:solidFill>
                  <a:srgbClr val="339933"/>
                </a:solidFill>
                <a:latin typeface="Consolas" pitchFamily="49" charset="0"/>
                <a:cs typeface="Times New Roman" pitchFamily="18" charset="0"/>
              </a:rPr>
              <a:t>To je </a:t>
            </a:r>
            <a:r>
              <a:rPr lang="en-GB" sz="1200" dirty="0" err="1">
                <a:solidFill>
                  <a:srgbClr val="339933"/>
                </a:solidFill>
                <a:latin typeface="Consolas" pitchFamily="49" charset="0"/>
                <a:cs typeface="Times New Roman" pitchFamily="18" charset="0"/>
              </a:rPr>
              <a:t>fajl</a:t>
            </a:r>
            <a:endParaRPr lang="en-GB" sz="1200" dirty="0">
              <a:solidFill>
                <a:srgbClr val="339933"/>
              </a:solidFill>
              <a:latin typeface="Consolas" pitchFamily="49" charset="0"/>
              <a:cs typeface="Times New Roman" pitchFamily="18" charset="0"/>
            </a:endParaRPr>
          </a:p>
          <a:p>
            <a:r>
              <a:rPr lang="en-GB" sz="1200" dirty="0">
                <a:solidFill>
                  <a:srgbClr val="339933"/>
                </a:solidFill>
                <a:latin typeface="Consolas" pitchFamily="49" charset="0"/>
                <a:cs typeface="Times New Roman" pitchFamily="18" charset="0"/>
              </a:rPr>
              <a:t>To </a:t>
            </a:r>
            <a:r>
              <a:rPr lang="en-GB" sz="1200" dirty="0" err="1">
                <a:solidFill>
                  <a:srgbClr val="339933"/>
                </a:solidFill>
                <a:latin typeface="Consolas" pitchFamily="49" charset="0"/>
                <a:cs typeface="Times New Roman" pitchFamily="18" charset="0"/>
              </a:rPr>
              <a:t>nije</a:t>
            </a:r>
            <a:r>
              <a:rPr lang="en-GB" sz="1200" dirty="0">
                <a:solidFill>
                  <a:srgbClr val="339933"/>
                </a:solidFill>
                <a:latin typeface="Consolas" pitchFamily="49" charset="0"/>
                <a:cs typeface="Times New Roman" pitchFamily="18" charset="0"/>
              </a:rPr>
              <a:t> folder</a:t>
            </a:r>
          </a:p>
          <a:p>
            <a:r>
              <a:rPr lang="en-GB" sz="1200" dirty="0" err="1">
                <a:solidFill>
                  <a:srgbClr val="339933"/>
                </a:solidFill>
                <a:latin typeface="Consolas" pitchFamily="49" charset="0"/>
                <a:cs typeface="Times New Roman" pitchFamily="18" charset="0"/>
              </a:rPr>
              <a:t>Veličina</a:t>
            </a:r>
            <a:r>
              <a:rPr lang="en-GB" sz="1200" dirty="0">
                <a:solidFill>
                  <a:srgbClr val="339933"/>
                </a:solidFill>
                <a:latin typeface="Consolas" pitchFamily="49" charset="0"/>
                <a:cs typeface="Times New Roman" pitchFamily="18" charset="0"/>
              </a:rPr>
              <a:t>: 128946 </a:t>
            </a:r>
            <a:r>
              <a:rPr lang="en-GB" sz="1200" dirty="0" err="1">
                <a:solidFill>
                  <a:srgbClr val="339933"/>
                </a:solidFill>
                <a:latin typeface="Consolas" pitchFamily="49" charset="0"/>
                <a:cs typeface="Times New Roman" pitchFamily="18" charset="0"/>
              </a:rPr>
              <a:t>bajta</a:t>
            </a:r>
            <a:endParaRPr lang="en-GB" sz="1200" dirty="0">
              <a:solidFill>
                <a:srgbClr val="339933"/>
              </a:solidFill>
              <a:latin typeface="Consolas" pitchFamily="49" charset="0"/>
              <a:cs typeface="Times New Roman" pitchFamily="18" charset="0"/>
            </a:endParaRPr>
          </a:p>
          <a:p>
            <a:r>
              <a:rPr lang="en-GB" sz="1200" dirty="0" err="1">
                <a:solidFill>
                  <a:srgbClr val="339933"/>
                </a:solidFill>
                <a:latin typeface="Consolas" pitchFamily="49" charset="0"/>
                <a:cs typeface="Times New Roman" pitchFamily="18" charset="0"/>
              </a:rPr>
              <a:t>Poslednja</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izmena</a:t>
            </a:r>
            <a:r>
              <a:rPr lang="en-GB" sz="1200" dirty="0">
                <a:solidFill>
                  <a:srgbClr val="339933"/>
                </a:solidFill>
                <a:latin typeface="Consolas" pitchFamily="49" charset="0"/>
                <a:cs typeface="Times New Roman" pitchFamily="18" charset="0"/>
              </a:rPr>
              <a:t>: 1618234408258</a:t>
            </a:r>
          </a:p>
          <a:p>
            <a:r>
              <a:rPr lang="en-GB" sz="1200" dirty="0" err="1">
                <a:solidFill>
                  <a:srgbClr val="339933"/>
                </a:solidFill>
                <a:latin typeface="Consolas" pitchFamily="49" charset="0"/>
                <a:cs typeface="Times New Roman" pitchFamily="18" charset="0"/>
              </a:rPr>
              <a:t>Roditeljski</a:t>
            </a:r>
            <a:r>
              <a:rPr lang="en-GB" sz="1200" dirty="0">
                <a:solidFill>
                  <a:srgbClr val="339933"/>
                </a:solidFill>
                <a:latin typeface="Consolas" pitchFamily="49" charset="0"/>
                <a:cs typeface="Times New Roman" pitchFamily="18" charset="0"/>
              </a:rPr>
              <a:t> folder: C:\Program Files (x86)\</a:t>
            </a:r>
            <a:r>
              <a:rPr lang="en-GB" sz="1200" dirty="0" err="1">
                <a:solidFill>
                  <a:srgbClr val="339933"/>
                </a:solidFill>
                <a:latin typeface="Consolas" pitchFamily="49" charset="0"/>
                <a:cs typeface="Times New Roman" pitchFamily="18" charset="0"/>
              </a:rPr>
              <a:t>texstudio</a:t>
            </a:r>
            <a:endParaRPr lang="en-GB" sz="1200" dirty="0">
              <a:solidFill>
                <a:srgbClr val="339933"/>
              </a:solidFill>
              <a:latin typeface="Consolas" pitchFamily="49" charset="0"/>
              <a:cs typeface="Times New Roman" pitchFamily="18" charset="0"/>
            </a:endParaRPr>
          </a:p>
        </p:txBody>
      </p:sp>
      <p:sp>
        <p:nvSpPr>
          <p:cNvPr id="8" name="Rectangle 7"/>
          <p:cNvSpPr>
            <a:spLocks noChangeArrowheads="1"/>
          </p:cNvSpPr>
          <p:nvPr/>
        </p:nvSpPr>
        <p:spPr bwMode="auto">
          <a:xfrm>
            <a:off x="4621191" y="1093893"/>
            <a:ext cx="1190426" cy="338554"/>
          </a:xfrm>
          <a:prstGeom prst="rect">
            <a:avLst/>
          </a:prstGeom>
          <a:noFill/>
          <a:ln w="9525">
            <a:noFill/>
            <a:miter lim="800000"/>
            <a:headEnd/>
            <a:tailEnd/>
          </a:ln>
          <a:effectLst/>
        </p:spPr>
        <p:txBody>
          <a:bodyPr wrap="square"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dirty="0" smtClean="0">
                <a:solidFill>
                  <a:srgbClr val="3333CC"/>
                </a:solidFill>
                <a:latin typeface="+mn-lt"/>
              </a:rPr>
              <a:t>Izvršenje 1</a:t>
            </a:r>
            <a:endParaRPr lang="sr-Latn-RS" sz="1600" dirty="0">
              <a:solidFill>
                <a:srgbClr val="3333CC"/>
              </a:solidFill>
              <a:latin typeface="+mn-lt"/>
            </a:endParaRPr>
          </a:p>
        </p:txBody>
      </p:sp>
      <p:sp>
        <p:nvSpPr>
          <p:cNvPr id="9" name="Rectangle 8"/>
          <p:cNvSpPr>
            <a:spLocks noChangeArrowheads="1"/>
          </p:cNvSpPr>
          <p:nvPr/>
        </p:nvSpPr>
        <p:spPr bwMode="auto">
          <a:xfrm>
            <a:off x="5253782" y="4898141"/>
            <a:ext cx="1190426" cy="338554"/>
          </a:xfrm>
          <a:prstGeom prst="rect">
            <a:avLst/>
          </a:prstGeom>
          <a:noFill/>
          <a:ln w="9525">
            <a:noFill/>
            <a:miter lim="800000"/>
            <a:headEnd/>
            <a:tailEnd/>
          </a:ln>
          <a:effectLst/>
        </p:spPr>
        <p:txBody>
          <a:bodyPr wrap="square"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dirty="0" smtClean="0">
                <a:solidFill>
                  <a:srgbClr val="3333CC"/>
                </a:solidFill>
                <a:latin typeface="+mn-lt"/>
              </a:rPr>
              <a:t>Izvršenje 2</a:t>
            </a:r>
            <a:endParaRPr lang="sr-Latn-RS" sz="1600" dirty="0">
              <a:solidFill>
                <a:srgbClr val="3333CC"/>
              </a:solidFill>
              <a:latin typeface="+mn-lt"/>
            </a:endParaRPr>
          </a:p>
        </p:txBody>
      </p:sp>
      <p:sp>
        <p:nvSpPr>
          <p:cNvPr id="2" name="Rectangle 1"/>
          <p:cNvSpPr/>
          <p:nvPr/>
        </p:nvSpPr>
        <p:spPr>
          <a:xfrm>
            <a:off x="5982357" y="1575307"/>
            <a:ext cx="3054139" cy="3082382"/>
          </a:xfrm>
          <a:prstGeom prst="rect">
            <a:avLst/>
          </a:prstGeom>
          <a:solidFill>
            <a:srgbClr val="CCFFCC"/>
          </a:solidFill>
        </p:spPr>
        <p:txBody>
          <a:bodyPr wrap="square">
            <a:spAutoFit/>
          </a:bodyPr>
          <a:lstStyle/>
          <a:p>
            <a:pPr algn="just">
              <a:lnSpc>
                <a:spcPct val="95000"/>
              </a:lnSpc>
              <a:spcBef>
                <a:spcPts val="600"/>
              </a:spcBef>
              <a:spcAft>
                <a:spcPts val="600"/>
              </a:spcAft>
            </a:pPr>
            <a:r>
              <a:rPr lang="sr-Latn-ME" sz="1400" dirty="0">
                <a:latin typeface="Calibri" panose="020F0502020204030204" pitchFamily="34" charset="0"/>
                <a:ea typeface="Times New Roman" panose="02020603050405020304" pitchFamily="18" charset="0"/>
                <a:cs typeface="Times New Roman" panose="02020603050405020304" pitchFamily="18" charset="0"/>
              </a:rPr>
              <a:t>Prilikom navođenja putanje do fajla/foldera, koristili smo separator </a:t>
            </a:r>
            <a:r>
              <a:rPr lang="sr-Latn-ME" sz="1400" dirty="0">
                <a:latin typeface="Consolas" panose="020B0609020204030204" pitchFamily="49" charset="0"/>
                <a:ea typeface="Times New Roman" panose="02020603050405020304" pitchFamily="18" charset="0"/>
                <a:cs typeface="Times New Roman" panose="02020603050405020304" pitchFamily="18" charset="0"/>
              </a:rPr>
              <a:t>'\'</a:t>
            </a:r>
            <a:r>
              <a:rPr lang="sr-Latn-ME" sz="1400" dirty="0">
                <a:latin typeface="Calibri" panose="020F0502020204030204" pitchFamily="34" charset="0"/>
                <a:ea typeface="Times New Roman" panose="02020603050405020304" pitchFamily="18" charset="0"/>
                <a:cs typeface="Calibri" panose="020F0502020204030204" pitchFamily="34" charset="0"/>
              </a:rPr>
              <a:t>. U pitanju je separator za Windows operativni sistem. Kod Linux ili </a:t>
            </a:r>
            <a:r>
              <a:rPr lang="sr-Latn-ME" sz="1400" dirty="0">
                <a:latin typeface="Calibri" panose="020F0502020204030204" pitchFamily="34" charset="0"/>
                <a:ea typeface="Times New Roman" panose="02020603050405020304" pitchFamily="18" charset="0"/>
                <a:cs typeface="Times New Roman" panose="02020603050405020304" pitchFamily="18" charset="0"/>
              </a:rPr>
              <a:t>Mac OS X operativnih sistema, separator je </a:t>
            </a:r>
            <a:r>
              <a:rPr lang="sr-Latn-ME" sz="1400" dirty="0">
                <a:latin typeface="Consolas" panose="020B0609020204030204" pitchFamily="49" charset="0"/>
                <a:ea typeface="Times New Roman" panose="02020603050405020304" pitchFamily="18" charset="0"/>
                <a:cs typeface="Times New Roman" panose="02020603050405020304" pitchFamily="18" charset="0"/>
              </a:rPr>
              <a:t>'/'</a:t>
            </a:r>
            <a:r>
              <a:rPr lang="sr-Latn-ME" sz="1400" dirty="0">
                <a:latin typeface="Calibri" panose="020F0502020204030204" pitchFamily="34" charset="0"/>
                <a:ea typeface="Times New Roman" panose="02020603050405020304" pitchFamily="18" charset="0"/>
                <a:cs typeface="Times New Roman" panose="02020603050405020304" pitchFamily="18" charset="0"/>
              </a:rPr>
              <a:t>. Java procesira podjednako oba separatora, tj. mogli smo uneti putanju</a:t>
            </a:r>
            <a:endParaRPr lang="en-US"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95000"/>
              </a:lnSpc>
              <a:spcAft>
                <a:spcPts val="600"/>
              </a:spcAft>
              <a:tabLst>
                <a:tab pos="288290" algn="l"/>
                <a:tab pos="431800" algn="l"/>
              </a:tabLst>
            </a:pPr>
            <a:r>
              <a:rPr lang="en-US" sz="1200" dirty="0">
                <a:latin typeface="Consolas" panose="020B0609020204030204" pitchFamily="49" charset="0"/>
                <a:ea typeface="Times New Roman" panose="02020603050405020304" pitchFamily="18" charset="0"/>
                <a:cs typeface="Consolas" panose="020B0609020204030204" pitchFamily="49" charset="0"/>
              </a:rPr>
              <a:t>C:</a:t>
            </a:r>
            <a:r>
              <a:rPr lang="en-US" sz="1200" b="1" dirty="0">
                <a:solidFill>
                  <a:srgbClr val="FF0000"/>
                </a:solidFill>
                <a:latin typeface="Consolas" panose="020B0609020204030204" pitchFamily="49" charset="0"/>
                <a:ea typeface="Times New Roman" panose="02020603050405020304" pitchFamily="18" charset="0"/>
                <a:cs typeface="Consolas" panose="020B0609020204030204" pitchFamily="49" charset="0"/>
              </a:rPr>
              <a:t>\</a:t>
            </a:r>
            <a:r>
              <a:rPr lang="en-US" sz="1200" dirty="0">
                <a:latin typeface="Consolas" panose="020B0609020204030204" pitchFamily="49" charset="0"/>
                <a:ea typeface="Times New Roman" panose="02020603050405020304" pitchFamily="18" charset="0"/>
                <a:cs typeface="Consolas" panose="020B0609020204030204" pitchFamily="49" charset="0"/>
              </a:rPr>
              <a:t>Program Files (x86)</a:t>
            </a:r>
            <a:r>
              <a:rPr lang="en-US" sz="1200" b="1" dirty="0">
                <a:solidFill>
                  <a:srgbClr val="FF0000"/>
                </a:solidFill>
                <a:latin typeface="Consolas" panose="020B0609020204030204" pitchFamily="49" charset="0"/>
                <a:ea typeface="Times New Roman" panose="02020603050405020304" pitchFamily="18" charset="0"/>
                <a:cs typeface="Consolas" panose="020B0609020204030204" pitchFamily="49" charset="0"/>
              </a:rPr>
              <a:t>/</a:t>
            </a:r>
            <a:r>
              <a:rPr lang="en-US" sz="1200" dirty="0" err="1">
                <a:latin typeface="Consolas" panose="020B0609020204030204" pitchFamily="49" charset="0"/>
                <a:ea typeface="Times New Roman" panose="02020603050405020304" pitchFamily="18" charset="0"/>
                <a:cs typeface="Consolas" panose="020B0609020204030204" pitchFamily="49" charset="0"/>
              </a:rPr>
              <a:t>texstudio</a:t>
            </a:r>
            <a:endParaRPr lang="en-US" sz="1200" dirty="0">
              <a:latin typeface="Consolas" panose="020B0609020204030204" pitchFamily="49" charset="0"/>
              <a:ea typeface="Times New Roman" panose="02020603050405020304" pitchFamily="18" charset="0"/>
              <a:cs typeface="Consolas" panose="020B0609020204030204" pitchFamily="49" charset="0"/>
            </a:endParaRPr>
          </a:p>
          <a:p>
            <a:pPr>
              <a:lnSpc>
                <a:spcPct val="95000"/>
              </a:lnSpc>
            </a:pPr>
            <a:r>
              <a:rPr lang="sr-Latn-ME" sz="1400" dirty="0">
                <a:latin typeface="Calibri" panose="020F0502020204030204" pitchFamily="34" charset="0"/>
                <a:ea typeface="Times New Roman" panose="02020603050405020304" pitchFamily="18" charset="0"/>
                <a:cs typeface="Times New Roman" panose="02020603050405020304" pitchFamily="18" charset="0"/>
              </a:rPr>
              <a:t>i program bi i dalje radio korektno. Ako želimo da budemo sigurni da koristimo pravi </a:t>
            </a:r>
            <a:r>
              <a:rPr lang="sr-Latn-ME" sz="1400" dirty="0" smtClean="0">
                <a:latin typeface="Calibri" panose="020F0502020204030204" pitchFamily="34" charset="0"/>
                <a:ea typeface="Times New Roman" panose="02020603050405020304" pitchFamily="18" charset="0"/>
                <a:cs typeface="Times New Roman" panose="02020603050405020304" pitchFamily="18" charset="0"/>
              </a:rPr>
              <a:t>separator, </a:t>
            </a:r>
            <a:r>
              <a:rPr lang="sr-Latn-ME" sz="1400" dirty="0">
                <a:latin typeface="Calibri" panose="020F0502020204030204" pitchFamily="34" charset="0"/>
                <a:ea typeface="Times New Roman" panose="02020603050405020304" pitchFamily="18" charset="0"/>
                <a:cs typeface="Times New Roman" panose="02020603050405020304" pitchFamily="18" charset="0"/>
              </a:rPr>
              <a:t>možemo koristiti </a:t>
            </a:r>
            <a:r>
              <a:rPr lang="sr-Latn-ME" sz="1300" dirty="0">
                <a:latin typeface="Consolas" panose="020B0609020204030204" pitchFamily="49" charset="0"/>
                <a:ea typeface="Times New Roman" panose="02020603050405020304" pitchFamily="18" charset="0"/>
                <a:cs typeface="Times New Roman" panose="02020603050405020304" pitchFamily="18" charset="0"/>
              </a:rPr>
              <a:t>String</a:t>
            </a:r>
            <a:r>
              <a:rPr lang="sr-Latn-ME" sz="1400" dirty="0">
                <a:latin typeface="Calibri" panose="020F0502020204030204" pitchFamily="34" charset="0"/>
                <a:ea typeface="Times New Roman" panose="02020603050405020304" pitchFamily="18" charset="0"/>
                <a:cs typeface="Times New Roman" panose="02020603050405020304" pitchFamily="18" charset="0"/>
              </a:rPr>
              <a:t> konstantu </a:t>
            </a:r>
            <a:r>
              <a:rPr lang="sr-Latn-ME" sz="1300" dirty="0">
                <a:solidFill>
                  <a:srgbClr val="3333CC"/>
                </a:solidFill>
                <a:latin typeface="Consolas" panose="020B0609020204030204" pitchFamily="49" charset="0"/>
                <a:ea typeface="Times New Roman" panose="02020603050405020304" pitchFamily="18" charset="0"/>
                <a:cs typeface="Times New Roman" panose="02020603050405020304" pitchFamily="18" charset="0"/>
              </a:rPr>
              <a:t>File.separator</a:t>
            </a:r>
            <a:r>
              <a:rPr lang="sr-Latn-ME" sz="1400" dirty="0">
                <a:latin typeface="Calibri" panose="020F0502020204030204" pitchFamily="34" charset="0"/>
                <a:ea typeface="Times New Roman" panose="02020603050405020304" pitchFamily="18" charset="0"/>
                <a:cs typeface="Times New Roman" panose="02020603050405020304" pitchFamily="18" charset="0"/>
              </a:rPr>
              <a:t>, koja predstavlja separator karakter na datom operativnom sistemu.</a:t>
            </a:r>
            <a:endParaRPr lang="en-US" sz="1400" dirty="0"/>
          </a:p>
        </p:txBody>
      </p:sp>
      <p:cxnSp>
        <p:nvCxnSpPr>
          <p:cNvPr id="4" name="Straight Arrow Connector 3"/>
          <p:cNvCxnSpPr/>
          <p:nvPr/>
        </p:nvCxnSpPr>
        <p:spPr bwMode="auto">
          <a:xfrm flipH="1" flipV="1">
            <a:off x="4716016" y="1628800"/>
            <a:ext cx="1368152" cy="5040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flipH="1" flipV="1">
            <a:off x="3059571" y="1628800"/>
            <a:ext cx="3024597" cy="50405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610827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34005</TotalTime>
  <Words>4409</Words>
  <Application>Microsoft Office PowerPoint</Application>
  <PresentationFormat>On-screen Show (4:3)</PresentationFormat>
  <Paragraphs>663</Paragraphs>
  <Slides>36</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Arial Black</vt:lpstr>
      <vt:lpstr>Calibri</vt:lpstr>
      <vt:lpstr>Consolas</vt:lpstr>
      <vt:lpstr>Times New Roman</vt:lpstr>
      <vt:lpstr>Wingdings</vt:lpstr>
      <vt:lpstr>Pixel</vt:lpstr>
      <vt:lpstr>OBJEKTNO-ORIJENTISANI DIZAJN SOFTVERA</vt:lpstr>
      <vt:lpstr>Pojam toka</vt:lpstr>
      <vt:lpstr>Pojam toka</vt:lpstr>
      <vt:lpstr>Paketi java.io i java.nio</vt:lpstr>
      <vt:lpstr>Paketi java.io i java.nio</vt:lpstr>
      <vt:lpstr>Rad sa fajlovima i folderima. Klasa File</vt:lpstr>
      <vt:lpstr>Klasa File</vt:lpstr>
      <vt:lpstr>Klasa File - Primer</vt:lpstr>
      <vt:lpstr>Klasa File - Primer</vt:lpstr>
      <vt:lpstr>Tekstualni fajlovi sa sekvencijalnim pristupom</vt:lpstr>
      <vt:lpstr>Klasa Radnik</vt:lpstr>
      <vt:lpstr>Kreiranje txt fajla i upis u fajl</vt:lpstr>
      <vt:lpstr>Kreiranje txt fajla i upis u fajl</vt:lpstr>
      <vt:lpstr>Kreiranje txt fajla i upis u fajl. Klasa Formatter</vt:lpstr>
      <vt:lpstr>Kreiranje txt fajla i upis u fajl</vt:lpstr>
      <vt:lpstr>Čitanje podataka iz txt fajla</vt:lpstr>
      <vt:lpstr>Čitanje podataka iz txt fajla</vt:lpstr>
      <vt:lpstr>Dopisivanje podataka u txt fajl</vt:lpstr>
      <vt:lpstr>Dopisivanje podataka u txt fajl</vt:lpstr>
      <vt:lpstr>Serijalizacija objekata</vt:lpstr>
      <vt:lpstr>ObjectInputStream i ObjectOutputStream</vt:lpstr>
      <vt:lpstr>Interfejs Serializable</vt:lpstr>
      <vt:lpstr>Podatak serialVersionUID</vt:lpstr>
      <vt:lpstr>Serializable klasa Radnik</vt:lpstr>
      <vt:lpstr>Kreiranje fajla korišćenjem serijalizacije</vt:lpstr>
      <vt:lpstr>Kreiranje fajla korišćenjem serijalizacije</vt:lpstr>
      <vt:lpstr>Kreiranje fajla korišćenjem serijalizacije</vt:lpstr>
      <vt:lpstr>Čitanje podataka iz binarnog fajla</vt:lpstr>
      <vt:lpstr>Čitanje podataka iz binarnog fajla</vt:lpstr>
      <vt:lpstr>Odabir fajlova i foldera pomoću JFileChooser-a</vt:lpstr>
      <vt:lpstr>Odabir fajlova i foldera pomoću JFileChooser-a</vt:lpstr>
      <vt:lpstr>Metoda showMessageDialog klase JOptionPane</vt:lpstr>
      <vt:lpstr>Rad sa baferizovanim tokovima</vt:lpstr>
      <vt:lpstr>Rad sa baferizovanim tokovima</vt:lpstr>
      <vt:lpstr>Dodatne pogodnosti baferizovanog čitanja</vt:lpstr>
      <vt:lpstr>Dodatne pogodnosti baferizovanog čitanja</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PC</cp:lastModifiedBy>
  <cp:revision>1844</cp:revision>
  <cp:lastPrinted>2013-04-06T14:48:19Z</cp:lastPrinted>
  <dcterms:created xsi:type="dcterms:W3CDTF">2004-08-23T07:37:27Z</dcterms:created>
  <dcterms:modified xsi:type="dcterms:W3CDTF">2021-05-07T11:07:41Z</dcterms:modified>
</cp:coreProperties>
</file>