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3"/>
  </p:notesMasterIdLst>
  <p:handoutMasterIdLst>
    <p:handoutMasterId r:id="rId24"/>
  </p:handoutMasterIdLst>
  <p:sldIdLst>
    <p:sldId id="256" r:id="rId2"/>
    <p:sldId id="258" r:id="rId3"/>
    <p:sldId id="282" r:id="rId4"/>
    <p:sldId id="283" r:id="rId5"/>
    <p:sldId id="284" r:id="rId6"/>
    <p:sldId id="285" r:id="rId7"/>
    <p:sldId id="286" r:id="rId8"/>
    <p:sldId id="287" r:id="rId9"/>
    <p:sldId id="295" r:id="rId10"/>
    <p:sldId id="259" r:id="rId11"/>
    <p:sldId id="260" r:id="rId12"/>
    <p:sldId id="261" r:id="rId13"/>
    <p:sldId id="288" r:id="rId14"/>
    <p:sldId id="262" r:id="rId15"/>
    <p:sldId id="263" r:id="rId16"/>
    <p:sldId id="289" r:id="rId17"/>
    <p:sldId id="290" r:id="rId18"/>
    <p:sldId id="291" r:id="rId19"/>
    <p:sldId id="292" r:id="rId20"/>
    <p:sldId id="294" r:id="rId21"/>
    <p:sldId id="293" r:id="rId22"/>
  </p:sldIdLst>
  <p:sldSz cx="9144000" cy="6858000" type="screen4x3"/>
  <p:notesSz cx="9296400" cy="7010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CF5E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520" autoAdjust="0"/>
    <p:restoredTop sz="96144" autoAdjust="0"/>
  </p:normalViewPr>
  <p:slideViewPr>
    <p:cSldViewPr snapToGrid="0">
      <p:cViewPr varScale="1">
        <p:scale>
          <a:sx n="122" d="100"/>
          <a:sy n="122" d="100"/>
        </p:scale>
        <p:origin x="1614"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28440" cy="352143"/>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5266347" y="0"/>
            <a:ext cx="4028440" cy="352143"/>
          </a:xfrm>
          <a:prstGeom prst="rect">
            <a:avLst/>
          </a:prstGeom>
        </p:spPr>
        <p:txBody>
          <a:bodyPr vert="horz" lIns="93177" tIns="46589" rIns="93177" bIns="46589" rtlCol="0"/>
          <a:lstStyle>
            <a:lvl1pPr algn="r">
              <a:defRPr sz="1200"/>
            </a:lvl1pPr>
          </a:lstStyle>
          <a:p>
            <a:fld id="{6AF8B775-5EE0-42BB-AF4A-A014C89EA8FE}" type="datetimeFigureOut">
              <a:rPr lang="en-US" smtClean="0"/>
              <a:t>10/12/2022</a:t>
            </a:fld>
            <a:endParaRPr lang="en-US"/>
          </a:p>
        </p:txBody>
      </p:sp>
      <p:sp>
        <p:nvSpPr>
          <p:cNvPr id="4" name="Footer Placeholder 3"/>
          <p:cNvSpPr>
            <a:spLocks noGrp="1"/>
          </p:cNvSpPr>
          <p:nvPr>
            <p:ph type="ftr" sz="quarter" idx="2"/>
          </p:nvPr>
        </p:nvSpPr>
        <p:spPr>
          <a:xfrm>
            <a:off x="0" y="6658258"/>
            <a:ext cx="4028440" cy="352142"/>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5266347" y="6658258"/>
            <a:ext cx="4028440" cy="352142"/>
          </a:xfrm>
          <a:prstGeom prst="rect">
            <a:avLst/>
          </a:prstGeom>
        </p:spPr>
        <p:txBody>
          <a:bodyPr vert="horz" lIns="93177" tIns="46589" rIns="93177" bIns="46589" rtlCol="0" anchor="b"/>
          <a:lstStyle>
            <a:lvl1pPr algn="r">
              <a:defRPr sz="1200"/>
            </a:lvl1pPr>
          </a:lstStyle>
          <a:p>
            <a:fld id="{0B5A691E-7357-4750-816A-0C73D40B7AE0}" type="slidenum">
              <a:rPr lang="en-US" smtClean="0"/>
              <a:t>‹#›</a:t>
            </a:fld>
            <a:endParaRPr lang="en-US"/>
          </a:p>
        </p:txBody>
      </p:sp>
    </p:spTree>
    <p:extLst>
      <p:ext uri="{BB962C8B-B14F-4D97-AF65-F5344CB8AC3E}">
        <p14:creationId xmlns:p14="http://schemas.microsoft.com/office/powerpoint/2010/main" val="251745025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4028440" cy="351737"/>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5265809" y="1"/>
            <a:ext cx="4028440" cy="351737"/>
          </a:xfrm>
          <a:prstGeom prst="rect">
            <a:avLst/>
          </a:prstGeom>
        </p:spPr>
        <p:txBody>
          <a:bodyPr vert="horz" lIns="93177" tIns="46589" rIns="93177" bIns="46589" rtlCol="0"/>
          <a:lstStyle>
            <a:lvl1pPr algn="r">
              <a:defRPr sz="1200"/>
            </a:lvl1pPr>
          </a:lstStyle>
          <a:p>
            <a:fld id="{A85BDC90-C5A7-468F-8408-2350FE38E712}" type="datetimeFigureOut">
              <a:rPr lang="en-US" smtClean="0"/>
              <a:t>10/12/2022</a:t>
            </a:fld>
            <a:endParaRPr lang="en-US"/>
          </a:p>
        </p:txBody>
      </p:sp>
      <p:sp>
        <p:nvSpPr>
          <p:cNvPr id="4" name="Slide Image Placeholder 3"/>
          <p:cNvSpPr>
            <a:spLocks noGrp="1" noRot="1" noChangeAspect="1"/>
          </p:cNvSpPr>
          <p:nvPr>
            <p:ph type="sldImg" idx="2"/>
          </p:nvPr>
        </p:nvSpPr>
        <p:spPr>
          <a:xfrm>
            <a:off x="3071813" y="876300"/>
            <a:ext cx="3152775" cy="2365375"/>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929640" y="3373754"/>
            <a:ext cx="7437120" cy="2760346"/>
          </a:xfrm>
          <a:prstGeom prst="rect">
            <a:avLst/>
          </a:prstGeom>
        </p:spPr>
        <p:txBody>
          <a:bodyPr vert="horz" lIns="93177" tIns="46589" rIns="93177" bIns="46589"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6658664"/>
            <a:ext cx="4028440" cy="351736"/>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5265809" y="6658664"/>
            <a:ext cx="4028440" cy="351736"/>
          </a:xfrm>
          <a:prstGeom prst="rect">
            <a:avLst/>
          </a:prstGeom>
        </p:spPr>
        <p:txBody>
          <a:bodyPr vert="horz" lIns="93177" tIns="46589" rIns="93177" bIns="46589" rtlCol="0" anchor="b"/>
          <a:lstStyle>
            <a:lvl1pPr algn="r">
              <a:defRPr sz="1200"/>
            </a:lvl1pPr>
          </a:lstStyle>
          <a:p>
            <a:fld id="{7108106E-9B95-4E94-AA6D-042B8B6DBD26}" type="slidenum">
              <a:rPr lang="en-US" smtClean="0"/>
              <a:t>‹#›</a:t>
            </a:fld>
            <a:endParaRPr lang="en-US"/>
          </a:p>
        </p:txBody>
      </p:sp>
    </p:spTree>
    <p:extLst>
      <p:ext uri="{BB962C8B-B14F-4D97-AF65-F5344CB8AC3E}">
        <p14:creationId xmlns:p14="http://schemas.microsoft.com/office/powerpoint/2010/main" val="31216701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C3A84FD2-6427-4994-B1B6-04549162C5A3}" type="datetimeFigureOut">
              <a:rPr lang="en-US" smtClean="0"/>
              <a:t>10/12/2022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362C3C-C12F-4C99-A95E-2BB1132F76E6}" type="slidenum">
              <a:rPr lang="en-US" smtClean="0"/>
              <a:t>‹#›</a:t>
            </a:fld>
            <a:endParaRPr lang="en-US"/>
          </a:p>
        </p:txBody>
      </p:sp>
    </p:spTree>
    <p:extLst>
      <p:ext uri="{BB962C8B-B14F-4D97-AF65-F5344CB8AC3E}">
        <p14:creationId xmlns:p14="http://schemas.microsoft.com/office/powerpoint/2010/main" val="3147527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3A84FD2-6427-4994-B1B6-04549162C5A3}" type="datetimeFigureOut">
              <a:rPr lang="en-US" smtClean="0"/>
              <a:t>10/12/2022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362C3C-C12F-4C99-A95E-2BB1132F76E6}" type="slidenum">
              <a:rPr lang="en-US" smtClean="0"/>
              <a:t>‹#›</a:t>
            </a:fld>
            <a:endParaRPr lang="en-US"/>
          </a:p>
        </p:txBody>
      </p:sp>
    </p:spTree>
    <p:extLst>
      <p:ext uri="{BB962C8B-B14F-4D97-AF65-F5344CB8AC3E}">
        <p14:creationId xmlns:p14="http://schemas.microsoft.com/office/powerpoint/2010/main" val="36960525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3A84FD2-6427-4994-B1B6-04549162C5A3}" type="datetimeFigureOut">
              <a:rPr lang="en-US" smtClean="0"/>
              <a:t>10/12/2022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362C3C-C12F-4C99-A95E-2BB1132F76E6}" type="slidenum">
              <a:rPr lang="en-US" smtClean="0"/>
              <a:t>‹#›</a:t>
            </a:fld>
            <a:endParaRPr lang="en-US"/>
          </a:p>
        </p:txBody>
      </p:sp>
    </p:spTree>
    <p:extLst>
      <p:ext uri="{BB962C8B-B14F-4D97-AF65-F5344CB8AC3E}">
        <p14:creationId xmlns:p14="http://schemas.microsoft.com/office/powerpoint/2010/main" val="15138136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3A84FD2-6427-4994-B1B6-04549162C5A3}" type="datetimeFigureOut">
              <a:rPr lang="en-US" smtClean="0"/>
              <a:t>10/12/2022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362C3C-C12F-4C99-A95E-2BB1132F76E6}" type="slidenum">
              <a:rPr lang="en-US" smtClean="0"/>
              <a:t>‹#›</a:t>
            </a:fld>
            <a:endParaRPr lang="en-US"/>
          </a:p>
        </p:txBody>
      </p:sp>
    </p:spTree>
    <p:extLst>
      <p:ext uri="{BB962C8B-B14F-4D97-AF65-F5344CB8AC3E}">
        <p14:creationId xmlns:p14="http://schemas.microsoft.com/office/powerpoint/2010/main" val="40474013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3A84FD2-6427-4994-B1B6-04549162C5A3}" type="datetimeFigureOut">
              <a:rPr lang="en-US" smtClean="0"/>
              <a:t>10/12/2022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362C3C-C12F-4C99-A95E-2BB1132F76E6}" type="slidenum">
              <a:rPr lang="en-US" smtClean="0"/>
              <a:t>‹#›</a:t>
            </a:fld>
            <a:endParaRPr lang="en-US"/>
          </a:p>
        </p:txBody>
      </p:sp>
    </p:spTree>
    <p:extLst>
      <p:ext uri="{BB962C8B-B14F-4D97-AF65-F5344CB8AC3E}">
        <p14:creationId xmlns:p14="http://schemas.microsoft.com/office/powerpoint/2010/main" val="8879215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3A84FD2-6427-4994-B1B6-04549162C5A3}" type="datetimeFigureOut">
              <a:rPr lang="en-US" smtClean="0"/>
              <a:t>10/12/2022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E362C3C-C12F-4C99-A95E-2BB1132F76E6}" type="slidenum">
              <a:rPr lang="en-US" smtClean="0"/>
              <a:t>‹#›</a:t>
            </a:fld>
            <a:endParaRPr lang="en-US"/>
          </a:p>
        </p:txBody>
      </p:sp>
    </p:spTree>
    <p:extLst>
      <p:ext uri="{BB962C8B-B14F-4D97-AF65-F5344CB8AC3E}">
        <p14:creationId xmlns:p14="http://schemas.microsoft.com/office/powerpoint/2010/main" val="4851904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3A84FD2-6427-4994-B1B6-04549162C5A3}" type="datetimeFigureOut">
              <a:rPr lang="en-US" smtClean="0"/>
              <a:t>10/12/2022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E362C3C-C12F-4C99-A95E-2BB1132F76E6}" type="slidenum">
              <a:rPr lang="en-US" smtClean="0"/>
              <a:t>‹#›</a:t>
            </a:fld>
            <a:endParaRPr lang="en-US"/>
          </a:p>
        </p:txBody>
      </p:sp>
    </p:spTree>
    <p:extLst>
      <p:ext uri="{BB962C8B-B14F-4D97-AF65-F5344CB8AC3E}">
        <p14:creationId xmlns:p14="http://schemas.microsoft.com/office/powerpoint/2010/main" val="20653164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3A84FD2-6427-4994-B1B6-04549162C5A3}" type="datetimeFigureOut">
              <a:rPr lang="en-US" smtClean="0"/>
              <a:t>10/12/2022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E362C3C-C12F-4C99-A95E-2BB1132F76E6}" type="slidenum">
              <a:rPr lang="en-US" smtClean="0"/>
              <a:t>‹#›</a:t>
            </a:fld>
            <a:endParaRPr lang="en-US"/>
          </a:p>
        </p:txBody>
      </p:sp>
    </p:spTree>
    <p:extLst>
      <p:ext uri="{BB962C8B-B14F-4D97-AF65-F5344CB8AC3E}">
        <p14:creationId xmlns:p14="http://schemas.microsoft.com/office/powerpoint/2010/main" val="23607369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3A84FD2-6427-4994-B1B6-04549162C5A3}" type="datetimeFigureOut">
              <a:rPr lang="en-US" smtClean="0"/>
              <a:t>10/12/2022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E362C3C-C12F-4C99-A95E-2BB1132F76E6}" type="slidenum">
              <a:rPr lang="en-US" smtClean="0"/>
              <a:t>‹#›</a:t>
            </a:fld>
            <a:endParaRPr lang="en-US"/>
          </a:p>
        </p:txBody>
      </p:sp>
    </p:spTree>
    <p:extLst>
      <p:ext uri="{BB962C8B-B14F-4D97-AF65-F5344CB8AC3E}">
        <p14:creationId xmlns:p14="http://schemas.microsoft.com/office/powerpoint/2010/main" val="12784395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C3A84FD2-6427-4994-B1B6-04549162C5A3}" type="datetimeFigureOut">
              <a:rPr lang="en-US" smtClean="0"/>
              <a:t>10/12/2022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E362C3C-C12F-4C99-A95E-2BB1132F76E6}" type="slidenum">
              <a:rPr lang="en-US" smtClean="0"/>
              <a:t>‹#›</a:t>
            </a:fld>
            <a:endParaRPr lang="en-US"/>
          </a:p>
        </p:txBody>
      </p:sp>
    </p:spTree>
    <p:extLst>
      <p:ext uri="{BB962C8B-B14F-4D97-AF65-F5344CB8AC3E}">
        <p14:creationId xmlns:p14="http://schemas.microsoft.com/office/powerpoint/2010/main" val="20326454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C3A84FD2-6427-4994-B1B6-04549162C5A3}" type="datetimeFigureOut">
              <a:rPr lang="en-US" smtClean="0"/>
              <a:t>10/12/2022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E362C3C-C12F-4C99-A95E-2BB1132F76E6}" type="slidenum">
              <a:rPr lang="en-US" smtClean="0"/>
              <a:t>‹#›</a:t>
            </a:fld>
            <a:endParaRPr lang="en-US"/>
          </a:p>
        </p:txBody>
      </p:sp>
    </p:spTree>
    <p:extLst>
      <p:ext uri="{BB962C8B-B14F-4D97-AF65-F5344CB8AC3E}">
        <p14:creationId xmlns:p14="http://schemas.microsoft.com/office/powerpoint/2010/main" val="27592789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3A84FD2-6427-4994-B1B6-04549162C5A3}" type="datetimeFigureOut">
              <a:rPr lang="en-US" smtClean="0"/>
              <a:t>10/12/2022</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E362C3C-C12F-4C99-A95E-2BB1132F76E6}" type="slidenum">
              <a:rPr lang="en-US" smtClean="0"/>
              <a:t>‹#›</a:t>
            </a:fld>
            <a:endParaRPr lang="en-US"/>
          </a:p>
        </p:txBody>
      </p:sp>
    </p:spTree>
    <p:extLst>
      <p:ext uri="{BB962C8B-B14F-4D97-AF65-F5344CB8AC3E}">
        <p14:creationId xmlns:p14="http://schemas.microsoft.com/office/powerpoint/2010/main" val="46985147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79529"/>
            <a:ext cx="7772400" cy="1054861"/>
          </a:xfrm>
        </p:spPr>
        <p:txBody>
          <a:bodyPr>
            <a:noAutofit/>
          </a:bodyPr>
          <a:lstStyle/>
          <a:p>
            <a:r>
              <a:rPr lang="sr-Latn-ME" sz="8000" dirty="0" smtClean="0"/>
              <a:t>Computer vision</a:t>
            </a:r>
            <a:endParaRPr lang="en-US" sz="8000" dirty="0"/>
          </a:p>
        </p:txBody>
      </p:sp>
      <p:sp>
        <p:nvSpPr>
          <p:cNvPr id="3" name="Subtitle 2"/>
          <p:cNvSpPr>
            <a:spLocks noGrp="1"/>
          </p:cNvSpPr>
          <p:nvPr>
            <p:ph type="subTitle" idx="1"/>
          </p:nvPr>
        </p:nvSpPr>
        <p:spPr>
          <a:xfrm>
            <a:off x="363255" y="3912041"/>
            <a:ext cx="8404964" cy="2501285"/>
          </a:xfrm>
        </p:spPr>
        <p:txBody>
          <a:bodyPr>
            <a:normAutofit/>
          </a:bodyPr>
          <a:lstStyle/>
          <a:p>
            <a:pPr>
              <a:spcAft>
                <a:spcPts val="1200"/>
              </a:spcAft>
            </a:pPr>
            <a:r>
              <a:rPr lang="sr-Latn-ME" sz="3200" dirty="0" smtClean="0">
                <a:solidFill>
                  <a:schemeClr val="accent2">
                    <a:lumMod val="75000"/>
                  </a:schemeClr>
                </a:solidFill>
              </a:rPr>
              <a:t>M</a:t>
            </a:r>
            <a:r>
              <a:rPr lang="en-US" sz="3200" dirty="0" err="1" smtClean="0">
                <a:solidFill>
                  <a:schemeClr val="accent2">
                    <a:lumMod val="75000"/>
                  </a:schemeClr>
                </a:solidFill>
              </a:rPr>
              <a:t>athematical</a:t>
            </a:r>
            <a:r>
              <a:rPr lang="en-US" sz="3200" dirty="0" smtClean="0">
                <a:solidFill>
                  <a:schemeClr val="accent2">
                    <a:lumMod val="75000"/>
                  </a:schemeClr>
                </a:solidFill>
              </a:rPr>
              <a:t> </a:t>
            </a:r>
            <a:r>
              <a:rPr lang="sr-Latn-ME" sz="3200" dirty="0" smtClean="0">
                <a:solidFill>
                  <a:schemeClr val="accent2">
                    <a:lumMod val="75000"/>
                  </a:schemeClr>
                </a:solidFill>
              </a:rPr>
              <a:t>background</a:t>
            </a:r>
            <a:r>
              <a:rPr lang="en-US" sz="3200" dirty="0" smtClean="0">
                <a:solidFill>
                  <a:schemeClr val="accent2">
                    <a:lumMod val="75000"/>
                  </a:schemeClr>
                </a:solidFill>
              </a:rPr>
              <a:t> of </a:t>
            </a:r>
            <a:r>
              <a:rPr lang="en-US" sz="3200" dirty="0">
                <a:solidFill>
                  <a:schemeClr val="accent2">
                    <a:lumMod val="75000"/>
                  </a:schemeClr>
                </a:solidFill>
              </a:rPr>
              <a:t>neural </a:t>
            </a:r>
            <a:r>
              <a:rPr lang="en-US" sz="3200" dirty="0" smtClean="0">
                <a:solidFill>
                  <a:schemeClr val="accent2">
                    <a:lumMod val="75000"/>
                  </a:schemeClr>
                </a:solidFill>
              </a:rPr>
              <a:t>networks</a:t>
            </a:r>
            <a:endParaRPr lang="sr-Latn-ME" sz="3200" dirty="0" smtClean="0">
              <a:solidFill>
                <a:schemeClr val="accent2">
                  <a:lumMod val="75000"/>
                </a:schemeClr>
              </a:solidFill>
            </a:endParaRPr>
          </a:p>
          <a:p>
            <a:pPr marL="1252538" indent="-350838" algn="l">
              <a:spcBef>
                <a:spcPts val="600"/>
              </a:spcBef>
              <a:buFont typeface="Arial" panose="020B0604020202020204" pitchFamily="34" charset="0"/>
              <a:buChar char="•"/>
            </a:pPr>
            <a:r>
              <a:rPr lang="sr-Latn-ME" sz="2600" dirty="0" smtClean="0"/>
              <a:t>First neural network in Keras</a:t>
            </a:r>
          </a:p>
          <a:p>
            <a:pPr marL="1252538" indent="-350838" algn="l">
              <a:spcBef>
                <a:spcPts val="600"/>
              </a:spcBef>
              <a:buFont typeface="Arial" panose="020B0604020202020204" pitchFamily="34" charset="0"/>
              <a:buChar char="•"/>
            </a:pPr>
            <a:r>
              <a:rPr lang="en-US" sz="2600" dirty="0" smtClean="0"/>
              <a:t>Tensors </a:t>
            </a:r>
            <a:r>
              <a:rPr lang="en-US" sz="2600" dirty="0"/>
              <a:t>and tensor </a:t>
            </a:r>
            <a:r>
              <a:rPr lang="en-US" sz="2600" dirty="0" smtClean="0"/>
              <a:t>operations</a:t>
            </a:r>
            <a:endParaRPr lang="sr-Latn-ME" sz="2600" dirty="0" smtClean="0"/>
          </a:p>
          <a:p>
            <a:pPr marL="1252538" indent="-350838" algn="l">
              <a:spcBef>
                <a:spcPts val="600"/>
              </a:spcBef>
              <a:buFont typeface="Arial" panose="020B0604020202020204" pitchFamily="34" charset="0"/>
              <a:buChar char="•"/>
            </a:pPr>
            <a:r>
              <a:rPr lang="sr-Latn-ME" sz="2600" dirty="0" smtClean="0"/>
              <a:t>L</a:t>
            </a:r>
            <a:r>
              <a:rPr lang="en-US" sz="2600" dirty="0" smtClean="0"/>
              <a:t>earn</a:t>
            </a:r>
            <a:r>
              <a:rPr lang="sr-Latn-ME" sz="2600" dirty="0" smtClean="0"/>
              <a:t>ing</a:t>
            </a:r>
            <a:r>
              <a:rPr lang="en-US" sz="2600" dirty="0" smtClean="0"/>
              <a:t> </a:t>
            </a:r>
            <a:r>
              <a:rPr lang="en-US" sz="2600" dirty="0"/>
              <a:t>via backpropagation and gradient descent</a:t>
            </a:r>
          </a:p>
        </p:txBody>
      </p:sp>
    </p:spTree>
    <p:extLst>
      <p:ext uri="{BB962C8B-B14F-4D97-AF65-F5344CB8AC3E}">
        <p14:creationId xmlns:p14="http://schemas.microsoft.com/office/powerpoint/2010/main" val="44693409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33135" y="1293629"/>
            <a:ext cx="8809265" cy="1297172"/>
          </a:xfrm>
        </p:spPr>
        <p:txBody>
          <a:bodyPr>
            <a:normAutofit/>
          </a:bodyPr>
          <a:lstStyle/>
          <a:p>
            <a:pPr>
              <a:lnSpc>
                <a:spcPct val="100000"/>
              </a:lnSpc>
              <a:spcBef>
                <a:spcPts val="0"/>
              </a:spcBef>
              <a:spcAft>
                <a:spcPts val="600"/>
              </a:spcAft>
            </a:pPr>
            <a:r>
              <a:rPr lang="sr-Latn-ME" sz="2200" dirty="0" smtClean="0"/>
              <a:t>One</a:t>
            </a:r>
            <a:r>
              <a:rPr lang="en-US" sz="2200" dirty="0" smtClean="0"/>
              <a:t> </a:t>
            </a:r>
            <a:r>
              <a:rPr lang="en-US" sz="2200" dirty="0"/>
              <a:t>neural layer </a:t>
            </a:r>
            <a:r>
              <a:rPr lang="sr-Latn-ME" sz="2200" dirty="0"/>
              <a:t>of type </a:t>
            </a:r>
            <a:r>
              <a:rPr lang="sr-Latn-ME" sz="2200" dirty="0">
                <a:solidFill>
                  <a:srgbClr val="0070C0"/>
                </a:solidFill>
                <a:latin typeface="Consolas" panose="020B0609020204030204" pitchFamily="49" charset="0"/>
              </a:rPr>
              <a:t>layers.Dense(512, activation="relu</a:t>
            </a:r>
            <a:r>
              <a:rPr lang="sr-Latn-ME" sz="2200" dirty="0" smtClean="0">
                <a:solidFill>
                  <a:srgbClr val="0070C0"/>
                </a:solidFill>
                <a:latin typeface="Consolas" panose="020B0609020204030204" pitchFamily="49" charset="0"/>
              </a:rPr>
              <a:t>")</a:t>
            </a:r>
            <a:r>
              <a:rPr lang="sr-Latn-ME" sz="2200" dirty="0" smtClean="0"/>
              <a:t> </a:t>
            </a:r>
            <a:r>
              <a:rPr lang="en-US" sz="2200" dirty="0" smtClean="0"/>
              <a:t>transforms </a:t>
            </a:r>
            <a:r>
              <a:rPr lang="en-US" sz="2200" dirty="0"/>
              <a:t>its input data </a:t>
            </a:r>
            <a:r>
              <a:rPr lang="en-US" sz="2200" dirty="0" smtClean="0"/>
              <a:t>as</a:t>
            </a:r>
            <a:r>
              <a:rPr lang="sr-Latn-ME" sz="2200" dirty="0" smtClean="0"/>
              <a:t>:</a:t>
            </a:r>
          </a:p>
          <a:p>
            <a:pPr marL="0" indent="0">
              <a:lnSpc>
                <a:spcPct val="100000"/>
              </a:lnSpc>
              <a:spcBef>
                <a:spcPts val="0"/>
              </a:spcBef>
              <a:spcAft>
                <a:spcPts val="600"/>
              </a:spcAft>
              <a:buNone/>
            </a:pPr>
            <a:endParaRPr lang="sr-Latn-ME" sz="2200" dirty="0" smtClean="0"/>
          </a:p>
        </p:txBody>
      </p:sp>
      <p:sp>
        <p:nvSpPr>
          <p:cNvPr id="5" name="Title 1"/>
          <p:cNvSpPr>
            <a:spLocks noGrp="1"/>
          </p:cNvSpPr>
          <p:nvPr>
            <p:ph type="title"/>
          </p:nvPr>
        </p:nvSpPr>
        <p:spPr>
          <a:xfrm>
            <a:off x="421820" y="278038"/>
            <a:ext cx="7886700" cy="974565"/>
          </a:xfrm>
        </p:spPr>
        <p:txBody>
          <a:bodyPr>
            <a:normAutofit fontScale="90000"/>
          </a:bodyPr>
          <a:lstStyle/>
          <a:p>
            <a:r>
              <a:rPr lang="en-US" dirty="0"/>
              <a:t>The engine of neural networks: Gradient-based optimization</a:t>
            </a:r>
          </a:p>
        </p:txBody>
      </p:sp>
      <p:sp>
        <p:nvSpPr>
          <p:cNvPr id="4" name="Rectangle 3"/>
          <p:cNvSpPr/>
          <p:nvPr/>
        </p:nvSpPr>
        <p:spPr>
          <a:xfrm>
            <a:off x="573811" y="2110640"/>
            <a:ext cx="4044978" cy="353943"/>
          </a:xfrm>
          <a:prstGeom prst="rect">
            <a:avLst/>
          </a:prstGeom>
          <a:solidFill>
            <a:srgbClr val="ECF5E7"/>
          </a:solidFill>
        </p:spPr>
        <p:txBody>
          <a:bodyPr wrap="square">
            <a:spAutoFit/>
          </a:bodyPr>
          <a:lstStyle/>
          <a:p>
            <a:pPr>
              <a:lnSpc>
                <a:spcPct val="100000"/>
              </a:lnSpc>
              <a:spcBef>
                <a:spcPts val="0"/>
              </a:spcBef>
              <a:spcAft>
                <a:spcPts val="1200"/>
              </a:spcAft>
              <a:buNone/>
            </a:pPr>
            <a:r>
              <a:rPr lang="sr-Latn-ME" sz="1700" dirty="0">
                <a:solidFill>
                  <a:srgbClr val="444444"/>
                </a:solidFill>
                <a:latin typeface="Consolas" panose="020B0609020204030204" pitchFamily="49" charset="0"/>
                <a:ea typeface="Times New Roman" panose="02020603050405020304" pitchFamily="18" charset="0"/>
                <a:cs typeface="Courier New" panose="02070309020205020404" pitchFamily="49" charset="0"/>
              </a:rPr>
              <a:t>output = </a:t>
            </a:r>
            <a:r>
              <a:rPr lang="sr-Latn-ME" sz="1700" dirty="0" smtClean="0">
                <a:solidFill>
                  <a:srgbClr val="444444"/>
                </a:solidFill>
                <a:latin typeface="Consolas" panose="020B0609020204030204" pitchFamily="49" charset="0"/>
                <a:ea typeface="Times New Roman" panose="02020603050405020304" pitchFamily="18" charset="0"/>
                <a:cs typeface="Courier New" panose="02070309020205020404" pitchFamily="49" charset="0"/>
              </a:rPr>
              <a:t>relu(dot(input, W</a:t>
            </a:r>
            <a:r>
              <a:rPr lang="sr-Latn-ME" sz="1700" dirty="0">
                <a:solidFill>
                  <a:srgbClr val="444444"/>
                </a:solidFill>
                <a:latin typeface="Consolas" panose="020B0609020204030204" pitchFamily="49" charset="0"/>
                <a:ea typeface="Times New Roman" panose="02020603050405020304" pitchFamily="18" charset="0"/>
                <a:cs typeface="Courier New" panose="02070309020205020404" pitchFamily="49" charset="0"/>
              </a:rPr>
              <a:t>) + b)</a:t>
            </a:r>
          </a:p>
        </p:txBody>
      </p:sp>
      <p:sp>
        <p:nvSpPr>
          <p:cNvPr id="6" name="Content Placeholder 2"/>
          <p:cNvSpPr txBox="1">
            <a:spLocks/>
          </p:cNvSpPr>
          <p:nvPr/>
        </p:nvSpPr>
        <p:spPr>
          <a:xfrm>
            <a:off x="240846" y="2590801"/>
            <a:ext cx="6425677" cy="383637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spcAft>
                <a:spcPts val="600"/>
              </a:spcAft>
            </a:pPr>
            <a:r>
              <a:rPr lang="en-US" sz="2200" dirty="0" smtClean="0">
                <a:solidFill>
                  <a:srgbClr val="FF0000"/>
                </a:solidFill>
                <a:latin typeface="Consolas" panose="020B0609020204030204" pitchFamily="49" charset="0"/>
              </a:rPr>
              <a:t>W</a:t>
            </a:r>
            <a:r>
              <a:rPr lang="en-US" sz="2200" dirty="0" smtClean="0"/>
              <a:t> and </a:t>
            </a:r>
            <a:r>
              <a:rPr lang="en-US" sz="2200" dirty="0" smtClean="0">
                <a:solidFill>
                  <a:srgbClr val="FF0000"/>
                </a:solidFill>
                <a:latin typeface="Consolas" panose="020B0609020204030204" pitchFamily="49" charset="0"/>
              </a:rPr>
              <a:t>b</a:t>
            </a:r>
            <a:r>
              <a:rPr lang="en-US" sz="2200" dirty="0" smtClean="0"/>
              <a:t> are tensors</a:t>
            </a:r>
            <a:r>
              <a:rPr lang="sr-Latn-ME" sz="2200" dirty="0" smtClean="0"/>
              <a:t>,</a:t>
            </a:r>
            <a:r>
              <a:rPr lang="en-US" sz="2200" dirty="0" smtClean="0"/>
              <a:t> attributes of the layer. They’re called the </a:t>
            </a:r>
            <a:r>
              <a:rPr lang="en-US" sz="2200" b="1" dirty="0" smtClean="0">
                <a:solidFill>
                  <a:srgbClr val="FF0000"/>
                </a:solidFill>
              </a:rPr>
              <a:t>weights</a:t>
            </a:r>
            <a:r>
              <a:rPr lang="en-US" sz="2200" dirty="0" smtClean="0"/>
              <a:t> or </a:t>
            </a:r>
            <a:r>
              <a:rPr lang="en-US" sz="2200" b="1" dirty="0" smtClean="0">
                <a:solidFill>
                  <a:srgbClr val="FF0000"/>
                </a:solidFill>
              </a:rPr>
              <a:t>trainable parameters</a:t>
            </a:r>
            <a:r>
              <a:rPr lang="en-US" sz="2200" dirty="0" smtClean="0"/>
              <a:t> of the layer (kernel and bias, respectively). These weights contain the information learned by the model from exposure to training data.</a:t>
            </a:r>
          </a:p>
          <a:p>
            <a:pPr>
              <a:lnSpc>
                <a:spcPct val="100000"/>
              </a:lnSpc>
              <a:spcBef>
                <a:spcPts val="0"/>
              </a:spcBef>
              <a:spcAft>
                <a:spcPts val="600"/>
              </a:spcAft>
            </a:pPr>
            <a:r>
              <a:rPr lang="en-US" sz="2200" dirty="0" smtClean="0"/>
              <a:t>Initially, these weight matrices are filled with small random values (a step called </a:t>
            </a:r>
            <a:r>
              <a:rPr lang="en-US" sz="2200" dirty="0" smtClean="0">
                <a:solidFill>
                  <a:srgbClr val="FF0000"/>
                </a:solidFill>
              </a:rPr>
              <a:t>random initialization</a:t>
            </a:r>
            <a:r>
              <a:rPr lang="en-US" sz="2200" dirty="0" smtClean="0"/>
              <a:t>).</a:t>
            </a:r>
            <a:endParaRPr lang="sr-Latn-ME" sz="2200" dirty="0" smtClean="0"/>
          </a:p>
          <a:p>
            <a:pPr>
              <a:lnSpc>
                <a:spcPct val="100000"/>
              </a:lnSpc>
              <a:spcBef>
                <a:spcPts val="0"/>
              </a:spcBef>
              <a:spcAft>
                <a:spcPts val="600"/>
              </a:spcAft>
            </a:pPr>
            <a:r>
              <a:rPr lang="en-US" sz="2200" dirty="0" smtClean="0"/>
              <a:t>What comes next is to </a:t>
            </a:r>
            <a:r>
              <a:rPr lang="en-US" sz="2200" dirty="0" smtClean="0">
                <a:solidFill>
                  <a:srgbClr val="FF0000"/>
                </a:solidFill>
              </a:rPr>
              <a:t>gradually adjust these weights</a:t>
            </a:r>
            <a:r>
              <a:rPr lang="en-US" sz="2200" dirty="0" smtClean="0"/>
              <a:t>, based on a feedback signal. </a:t>
            </a:r>
            <a:endParaRPr lang="sr-Latn-ME" sz="2200" dirty="0" smtClean="0"/>
          </a:p>
          <a:p>
            <a:pPr>
              <a:lnSpc>
                <a:spcPct val="100000"/>
              </a:lnSpc>
              <a:spcBef>
                <a:spcPts val="0"/>
              </a:spcBef>
              <a:spcAft>
                <a:spcPts val="600"/>
              </a:spcAft>
            </a:pPr>
            <a:r>
              <a:rPr lang="en-US" sz="2200" dirty="0" smtClean="0"/>
              <a:t>This gradual adjustment, also called </a:t>
            </a:r>
            <a:r>
              <a:rPr lang="en-US" sz="2200" b="1" dirty="0" smtClean="0">
                <a:solidFill>
                  <a:srgbClr val="FF0000"/>
                </a:solidFill>
              </a:rPr>
              <a:t>training</a:t>
            </a:r>
            <a:r>
              <a:rPr lang="en-US" sz="2200" dirty="0" smtClean="0"/>
              <a:t>, is the learning that </a:t>
            </a:r>
            <a:r>
              <a:rPr lang="sr-Latn-ME" sz="2200" dirty="0" smtClean="0"/>
              <a:t>ML </a:t>
            </a:r>
            <a:r>
              <a:rPr lang="en-US" sz="2200" dirty="0" smtClean="0"/>
              <a:t>is all about.</a:t>
            </a:r>
            <a:endParaRPr lang="en-US" sz="2200" dirty="0"/>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478954" y="1820003"/>
            <a:ext cx="2632978" cy="3753551"/>
          </a:xfrm>
          <a:prstGeom prst="rect">
            <a:avLst/>
          </a:prstGeom>
        </p:spPr>
      </p:pic>
    </p:spTree>
    <p:extLst>
      <p:ext uri="{BB962C8B-B14F-4D97-AF65-F5344CB8AC3E}">
        <p14:creationId xmlns:p14="http://schemas.microsoft.com/office/powerpoint/2010/main" val="393540861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08878" y="1012369"/>
            <a:ext cx="8645979" cy="5751686"/>
          </a:xfrm>
        </p:spPr>
        <p:txBody>
          <a:bodyPr>
            <a:normAutofit fontScale="92500"/>
          </a:bodyPr>
          <a:lstStyle/>
          <a:p>
            <a:pPr>
              <a:lnSpc>
                <a:spcPct val="100000"/>
              </a:lnSpc>
              <a:spcBef>
                <a:spcPts val="0"/>
              </a:spcBef>
              <a:spcAft>
                <a:spcPts val="600"/>
              </a:spcAft>
            </a:pPr>
            <a:r>
              <a:rPr lang="sr-Latn-ME" sz="2500" dirty="0" smtClean="0"/>
              <a:t>Training of a neural network is carried out by repeating </a:t>
            </a:r>
            <a:r>
              <a:rPr lang="en-US" sz="2500" dirty="0" smtClean="0"/>
              <a:t>the</a:t>
            </a:r>
            <a:r>
              <a:rPr lang="sr-Latn-ME" sz="2500" dirty="0" smtClean="0"/>
              <a:t> following</a:t>
            </a:r>
            <a:r>
              <a:rPr lang="en-US" sz="2500" dirty="0" smtClean="0"/>
              <a:t> </a:t>
            </a:r>
            <a:r>
              <a:rPr lang="en-US" sz="2500" dirty="0"/>
              <a:t>steps in a loop, until </a:t>
            </a:r>
            <a:r>
              <a:rPr lang="en-US" sz="2500" dirty="0">
                <a:solidFill>
                  <a:srgbClr val="FF0000"/>
                </a:solidFill>
              </a:rPr>
              <a:t>the loss seems sufficiently </a:t>
            </a:r>
            <a:r>
              <a:rPr lang="en-US" sz="2500" dirty="0" smtClean="0">
                <a:solidFill>
                  <a:srgbClr val="FF0000"/>
                </a:solidFill>
              </a:rPr>
              <a:t>low</a:t>
            </a:r>
            <a:r>
              <a:rPr lang="sr-Latn-ME" sz="2500" dirty="0" smtClean="0"/>
              <a:t>:</a:t>
            </a:r>
          </a:p>
          <a:p>
            <a:pPr marL="720725" lvl="1" indent="-268288">
              <a:buFont typeface="+mj-lt"/>
              <a:buAutoNum type="arabicPeriod"/>
            </a:pPr>
            <a:r>
              <a:rPr lang="sr-Latn-ME" sz="2200" dirty="0"/>
              <a:t>Draw a batch of training samples, </a:t>
            </a:r>
            <a:r>
              <a:rPr lang="sr-Latn-ME" sz="2100" dirty="0">
                <a:solidFill>
                  <a:srgbClr val="0070C0"/>
                </a:solidFill>
                <a:latin typeface="Consolas" panose="020B0609020204030204" pitchFamily="49" charset="0"/>
              </a:rPr>
              <a:t>x</a:t>
            </a:r>
            <a:r>
              <a:rPr lang="sr-Latn-ME" sz="2200" dirty="0"/>
              <a:t>, and corresponding targets, </a:t>
            </a:r>
            <a:r>
              <a:rPr lang="sr-Latn-ME" sz="2100" dirty="0">
                <a:solidFill>
                  <a:srgbClr val="0070C0"/>
                </a:solidFill>
                <a:latin typeface="Consolas" panose="020B0609020204030204" pitchFamily="49" charset="0"/>
              </a:rPr>
              <a:t>y_true</a:t>
            </a:r>
            <a:r>
              <a:rPr lang="sr-Latn-ME" sz="2200" dirty="0"/>
              <a:t>.</a:t>
            </a:r>
            <a:endParaRPr lang="en-US" sz="2200" dirty="0"/>
          </a:p>
          <a:p>
            <a:pPr marL="720725" lvl="1" indent="-268288">
              <a:buFont typeface="+mj-lt"/>
              <a:buAutoNum type="arabicPeriod"/>
            </a:pPr>
            <a:r>
              <a:rPr lang="sr-Latn-ME" sz="2200" dirty="0"/>
              <a:t>Run the model on </a:t>
            </a:r>
            <a:r>
              <a:rPr lang="sr-Latn-ME" sz="2100" dirty="0">
                <a:solidFill>
                  <a:srgbClr val="0070C0"/>
                </a:solidFill>
                <a:latin typeface="Consolas" panose="020B0609020204030204" pitchFamily="49" charset="0"/>
              </a:rPr>
              <a:t>x</a:t>
            </a:r>
            <a:r>
              <a:rPr lang="sr-Latn-ME" sz="2200" dirty="0"/>
              <a:t> (a step called the </a:t>
            </a:r>
            <a:r>
              <a:rPr lang="sr-Latn-ME" sz="2200" b="1" dirty="0">
                <a:solidFill>
                  <a:srgbClr val="FF0000"/>
                </a:solidFill>
              </a:rPr>
              <a:t>forward pass</a:t>
            </a:r>
            <a:r>
              <a:rPr lang="sr-Latn-ME" sz="2200" dirty="0"/>
              <a:t>) to obtain predictions, </a:t>
            </a:r>
            <a:r>
              <a:rPr lang="sr-Latn-ME" sz="2100" dirty="0">
                <a:solidFill>
                  <a:srgbClr val="0070C0"/>
                </a:solidFill>
                <a:latin typeface="Consolas" panose="020B0609020204030204" pitchFamily="49" charset="0"/>
              </a:rPr>
              <a:t>y_pred</a:t>
            </a:r>
            <a:r>
              <a:rPr lang="sr-Latn-ME" sz="2200" dirty="0"/>
              <a:t>.</a:t>
            </a:r>
            <a:endParaRPr lang="en-US" sz="2200" dirty="0"/>
          </a:p>
          <a:p>
            <a:pPr marL="720725" lvl="1" indent="-268288">
              <a:buFont typeface="+mj-lt"/>
              <a:buAutoNum type="arabicPeriod"/>
            </a:pPr>
            <a:r>
              <a:rPr lang="sr-Latn-ME" sz="2200" dirty="0"/>
              <a:t>Compute the loss of the model on the batch, a measure of the mismatch between </a:t>
            </a:r>
            <a:r>
              <a:rPr lang="sr-Latn-ME" sz="2100" dirty="0">
                <a:solidFill>
                  <a:srgbClr val="0070C0"/>
                </a:solidFill>
                <a:latin typeface="Consolas" panose="020B0609020204030204" pitchFamily="49" charset="0"/>
              </a:rPr>
              <a:t>y_pred</a:t>
            </a:r>
            <a:r>
              <a:rPr lang="sr-Latn-ME" sz="2200" dirty="0"/>
              <a:t> and </a:t>
            </a:r>
            <a:r>
              <a:rPr lang="sr-Latn-ME" sz="2100" dirty="0">
                <a:solidFill>
                  <a:srgbClr val="0070C0"/>
                </a:solidFill>
                <a:latin typeface="Consolas" panose="020B0609020204030204" pitchFamily="49" charset="0"/>
              </a:rPr>
              <a:t>y_true</a:t>
            </a:r>
            <a:r>
              <a:rPr lang="sr-Latn-ME" sz="2200" dirty="0"/>
              <a:t>.</a:t>
            </a:r>
            <a:endParaRPr lang="en-US" sz="2200" dirty="0"/>
          </a:p>
          <a:p>
            <a:pPr marL="720725" lvl="1" indent="-268288">
              <a:buFont typeface="+mj-lt"/>
              <a:buAutoNum type="arabicPeriod"/>
            </a:pPr>
            <a:r>
              <a:rPr lang="sr-Latn-ME" sz="2200" dirty="0"/>
              <a:t>Update all weights of the model in a way that slightly reduces the loss on this batch</a:t>
            </a:r>
            <a:r>
              <a:rPr lang="sr-Latn-ME" sz="2200" dirty="0" smtClean="0"/>
              <a:t>.</a:t>
            </a:r>
          </a:p>
          <a:p>
            <a:r>
              <a:rPr lang="sr-Latn-ME" sz="2500" dirty="0" smtClean="0"/>
              <a:t>E</a:t>
            </a:r>
            <a:r>
              <a:rPr lang="en-US" sz="2500" dirty="0" err="1" smtClean="0"/>
              <a:t>ventually</a:t>
            </a:r>
            <a:r>
              <a:rPr lang="sr-Latn-ME" sz="2500" dirty="0" smtClean="0"/>
              <a:t>,</a:t>
            </a:r>
            <a:r>
              <a:rPr lang="en-US" sz="2500" dirty="0" smtClean="0"/>
              <a:t> </a:t>
            </a:r>
            <a:r>
              <a:rPr lang="sr-Latn-ME" sz="2500" dirty="0" smtClean="0"/>
              <a:t>the</a:t>
            </a:r>
            <a:r>
              <a:rPr lang="en-US" sz="2500" dirty="0" smtClean="0"/>
              <a:t> </a:t>
            </a:r>
            <a:r>
              <a:rPr lang="en-US" sz="2500" dirty="0"/>
              <a:t>model </a:t>
            </a:r>
            <a:r>
              <a:rPr lang="sr-Latn-ME" sz="2500" dirty="0" smtClean="0"/>
              <a:t>will have </a:t>
            </a:r>
            <a:r>
              <a:rPr lang="en-US" sz="2500" dirty="0" smtClean="0"/>
              <a:t>a </a:t>
            </a:r>
            <a:r>
              <a:rPr lang="en-US" sz="2500" dirty="0"/>
              <a:t>very low loss on its training data: a low mismatch between predictions, </a:t>
            </a:r>
            <a:r>
              <a:rPr lang="en-US" sz="2500" dirty="0" err="1">
                <a:solidFill>
                  <a:srgbClr val="0070C0"/>
                </a:solidFill>
                <a:latin typeface="Consolas" panose="020B0609020204030204" pitchFamily="49" charset="0"/>
              </a:rPr>
              <a:t>y_pred</a:t>
            </a:r>
            <a:r>
              <a:rPr lang="en-US" sz="2500" dirty="0"/>
              <a:t>, and expected targets, </a:t>
            </a:r>
            <a:r>
              <a:rPr lang="en-US" sz="2500" dirty="0" err="1">
                <a:solidFill>
                  <a:srgbClr val="0070C0"/>
                </a:solidFill>
                <a:latin typeface="Consolas" panose="020B0609020204030204" pitchFamily="49" charset="0"/>
              </a:rPr>
              <a:t>y_true</a:t>
            </a:r>
            <a:r>
              <a:rPr lang="en-US" sz="2500" dirty="0"/>
              <a:t>. </a:t>
            </a:r>
            <a:endParaRPr lang="sr-Latn-ME" sz="2500" dirty="0" smtClean="0"/>
          </a:p>
          <a:p>
            <a:r>
              <a:rPr lang="en-US" sz="2500" dirty="0"/>
              <a:t>The model has </a:t>
            </a:r>
            <a:r>
              <a:rPr lang="en-US" sz="2500" b="1" dirty="0" smtClean="0">
                <a:solidFill>
                  <a:srgbClr val="FF0000"/>
                </a:solidFill>
              </a:rPr>
              <a:t>learned </a:t>
            </a:r>
            <a:r>
              <a:rPr lang="en-US" sz="2500" dirty="0"/>
              <a:t>to </a:t>
            </a:r>
            <a:r>
              <a:rPr lang="en-US" sz="2500" b="1" dirty="0">
                <a:solidFill>
                  <a:srgbClr val="FF0000"/>
                </a:solidFill>
              </a:rPr>
              <a:t>map </a:t>
            </a:r>
            <a:r>
              <a:rPr lang="en-US" sz="2500" dirty="0"/>
              <a:t>its </a:t>
            </a:r>
            <a:r>
              <a:rPr lang="en-US" sz="2500" b="1" dirty="0">
                <a:solidFill>
                  <a:srgbClr val="FF0000"/>
                </a:solidFill>
              </a:rPr>
              <a:t>inputs </a:t>
            </a:r>
            <a:r>
              <a:rPr lang="en-US" sz="2500" dirty="0"/>
              <a:t>to correct </a:t>
            </a:r>
            <a:r>
              <a:rPr lang="en-US" sz="2500" b="1" dirty="0" smtClean="0">
                <a:solidFill>
                  <a:srgbClr val="FF0000"/>
                </a:solidFill>
              </a:rPr>
              <a:t>targets</a:t>
            </a:r>
            <a:r>
              <a:rPr lang="sr-Latn-ME" sz="2500" dirty="0" smtClean="0"/>
              <a:t>!</a:t>
            </a:r>
          </a:p>
          <a:p>
            <a:r>
              <a:rPr lang="en-US" sz="2500" dirty="0" smtClean="0"/>
              <a:t>The </a:t>
            </a:r>
            <a:r>
              <a:rPr lang="en-US" sz="2500" dirty="0"/>
              <a:t>difficult part is step 4: </a:t>
            </a:r>
            <a:r>
              <a:rPr lang="en-US" sz="2500" dirty="0">
                <a:solidFill>
                  <a:srgbClr val="FF0000"/>
                </a:solidFill>
              </a:rPr>
              <a:t>updating the model’s weights</a:t>
            </a:r>
            <a:r>
              <a:rPr lang="en-US" sz="2500" dirty="0"/>
              <a:t>. Given an individual weight coefficient </a:t>
            </a:r>
            <a:r>
              <a:rPr lang="sr-Latn-ME" sz="2500" dirty="0" smtClean="0"/>
              <a:t>of</a:t>
            </a:r>
            <a:r>
              <a:rPr lang="en-US" sz="2500" dirty="0" smtClean="0"/>
              <a:t> </a:t>
            </a:r>
            <a:r>
              <a:rPr lang="en-US" sz="2500" dirty="0"/>
              <a:t>the model, how </a:t>
            </a:r>
            <a:r>
              <a:rPr lang="sr-Latn-ME" sz="2500" dirty="0" smtClean="0"/>
              <a:t>to</a:t>
            </a:r>
            <a:r>
              <a:rPr lang="en-US" sz="2500" dirty="0" smtClean="0"/>
              <a:t> </a:t>
            </a:r>
            <a:r>
              <a:rPr lang="en-US" sz="2500" dirty="0"/>
              <a:t>compute whether </a:t>
            </a:r>
            <a:r>
              <a:rPr lang="sr-Latn-ME" sz="2500" dirty="0" smtClean="0"/>
              <a:t>it</a:t>
            </a:r>
            <a:r>
              <a:rPr lang="en-US" sz="2500" dirty="0" smtClean="0"/>
              <a:t> </a:t>
            </a:r>
            <a:r>
              <a:rPr lang="en-US" sz="2500" dirty="0"/>
              <a:t>should be increased or decreased, and by how </a:t>
            </a:r>
            <a:r>
              <a:rPr lang="en-US" sz="2500" dirty="0" smtClean="0"/>
              <a:t>much</a:t>
            </a:r>
            <a:r>
              <a:rPr lang="sr-Latn-ME" sz="2500" dirty="0" smtClean="0"/>
              <a:t>?</a:t>
            </a:r>
          </a:p>
        </p:txBody>
      </p:sp>
      <p:sp>
        <p:nvSpPr>
          <p:cNvPr id="5" name="Title 1"/>
          <p:cNvSpPr>
            <a:spLocks noGrp="1"/>
          </p:cNvSpPr>
          <p:nvPr>
            <p:ph type="title"/>
          </p:nvPr>
        </p:nvSpPr>
        <p:spPr>
          <a:xfrm>
            <a:off x="421820" y="278038"/>
            <a:ext cx="7886700" cy="734331"/>
          </a:xfrm>
        </p:spPr>
        <p:txBody>
          <a:bodyPr/>
          <a:lstStyle/>
          <a:p>
            <a:r>
              <a:rPr lang="sr-Latn-ME" dirty="0" smtClean="0"/>
              <a:t>Training loop</a:t>
            </a:r>
            <a:endParaRPr lang="en-US" dirty="0"/>
          </a:p>
        </p:txBody>
      </p:sp>
    </p:spTree>
    <p:extLst>
      <p:ext uri="{BB962C8B-B14F-4D97-AF65-F5344CB8AC3E}">
        <p14:creationId xmlns:p14="http://schemas.microsoft.com/office/powerpoint/2010/main" val="236213036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4994" y="1012921"/>
            <a:ext cx="8681580" cy="5762699"/>
          </a:xfrm>
        </p:spPr>
        <p:txBody>
          <a:bodyPr>
            <a:normAutofit/>
          </a:bodyPr>
          <a:lstStyle/>
          <a:p>
            <a:pPr>
              <a:spcBef>
                <a:spcPts val="0"/>
              </a:spcBef>
              <a:spcAft>
                <a:spcPts val="600"/>
              </a:spcAft>
            </a:pPr>
            <a:r>
              <a:rPr lang="en-US" sz="2600" dirty="0"/>
              <a:t>One naive solution would be to freeze all </a:t>
            </a:r>
            <a:r>
              <a:rPr lang="en-US" sz="2600" dirty="0" smtClean="0"/>
              <a:t>weight</a:t>
            </a:r>
            <a:r>
              <a:rPr lang="sr-Latn-ME" sz="2600" dirty="0" smtClean="0"/>
              <a:t> </a:t>
            </a:r>
            <a:r>
              <a:rPr lang="en-US" sz="2600" dirty="0" smtClean="0"/>
              <a:t>coefficients except </a:t>
            </a:r>
            <a:r>
              <a:rPr lang="en-US" sz="2600" dirty="0"/>
              <a:t>the one </a:t>
            </a:r>
            <a:r>
              <a:rPr lang="en-US" sz="2600" dirty="0" smtClean="0"/>
              <a:t>being </a:t>
            </a:r>
            <a:r>
              <a:rPr lang="en-US" sz="2600" dirty="0"/>
              <a:t>considered, </a:t>
            </a:r>
            <a:r>
              <a:rPr lang="sr-Latn-ME" sz="2600" dirty="0" smtClean="0"/>
              <a:t>and to see what happens when you increase and decrease it</a:t>
            </a:r>
            <a:r>
              <a:rPr lang="en-US" sz="2600" dirty="0" smtClean="0"/>
              <a:t>.</a:t>
            </a:r>
            <a:endParaRPr lang="sr-Latn-ME" sz="2600" dirty="0" smtClean="0"/>
          </a:p>
          <a:p>
            <a:pPr>
              <a:spcBef>
                <a:spcPts val="0"/>
              </a:spcBef>
              <a:spcAft>
                <a:spcPts val="600"/>
              </a:spcAft>
            </a:pPr>
            <a:r>
              <a:rPr lang="sr-Latn-ME" sz="2600" dirty="0" smtClean="0"/>
              <a:t>This</a:t>
            </a:r>
            <a:r>
              <a:rPr lang="en-US" sz="2600" dirty="0" smtClean="0"/>
              <a:t> </a:t>
            </a:r>
            <a:r>
              <a:rPr lang="en-US" sz="2600" dirty="0"/>
              <a:t>approach </a:t>
            </a:r>
            <a:r>
              <a:rPr lang="sr-Latn-ME" sz="2600" dirty="0" smtClean="0"/>
              <a:t>is</a:t>
            </a:r>
            <a:r>
              <a:rPr lang="en-US" sz="2600" dirty="0" smtClean="0"/>
              <a:t> </a:t>
            </a:r>
            <a:r>
              <a:rPr lang="sr-Latn-ME" sz="2600" dirty="0" smtClean="0"/>
              <a:t>extremely</a:t>
            </a:r>
            <a:r>
              <a:rPr lang="en-US" sz="2600" dirty="0" smtClean="0"/>
              <a:t> </a:t>
            </a:r>
            <a:r>
              <a:rPr lang="en-US" sz="2600" dirty="0"/>
              <a:t>inefficient, because </a:t>
            </a:r>
            <a:r>
              <a:rPr lang="sr-Latn-ME" sz="2600" dirty="0" smtClean="0"/>
              <a:t>we’d</a:t>
            </a:r>
            <a:r>
              <a:rPr lang="en-US" sz="2600" dirty="0" smtClean="0"/>
              <a:t> </a:t>
            </a:r>
            <a:r>
              <a:rPr lang="en-US" sz="2600" dirty="0"/>
              <a:t>need to compute two forward passes </a:t>
            </a:r>
            <a:r>
              <a:rPr lang="en-US" sz="2600" dirty="0" smtClean="0"/>
              <a:t>(expensive</a:t>
            </a:r>
            <a:r>
              <a:rPr lang="sr-Latn-ME" sz="2600" dirty="0" smtClean="0"/>
              <a:t>!</a:t>
            </a:r>
            <a:r>
              <a:rPr lang="en-US" sz="2600" dirty="0" smtClean="0"/>
              <a:t>) </a:t>
            </a:r>
            <a:r>
              <a:rPr lang="en-US" sz="2600" dirty="0"/>
              <a:t>for every individual </a:t>
            </a:r>
            <a:r>
              <a:rPr lang="en-US" sz="2600" dirty="0" smtClean="0"/>
              <a:t>coefficient</a:t>
            </a:r>
            <a:r>
              <a:rPr lang="sr-Latn-ME" sz="2600" dirty="0" smtClean="0"/>
              <a:t>. And we could have</a:t>
            </a:r>
            <a:r>
              <a:rPr lang="en-US" sz="2600" dirty="0" smtClean="0"/>
              <a:t> millions</a:t>
            </a:r>
            <a:r>
              <a:rPr lang="sr-Latn-ME" sz="2600" dirty="0" smtClean="0"/>
              <a:t> of them!</a:t>
            </a:r>
          </a:p>
          <a:p>
            <a:pPr>
              <a:spcBef>
                <a:spcPts val="0"/>
              </a:spcBef>
              <a:spcAft>
                <a:spcPts val="600"/>
              </a:spcAft>
            </a:pPr>
            <a:r>
              <a:rPr lang="sr-Latn-ME" sz="2600" dirty="0" smtClean="0"/>
              <a:t>Loss </a:t>
            </a:r>
            <a:r>
              <a:rPr lang="sr-Latn-ME" sz="2600" dirty="0"/>
              <a:t>function’s minimum is a point where all the partial derivatives are </a:t>
            </a:r>
            <a:r>
              <a:rPr lang="sr-Latn-ME" sz="2600" dirty="0" smtClean="0"/>
              <a:t>0 (system of equations). </a:t>
            </a:r>
          </a:p>
          <a:p>
            <a:pPr>
              <a:spcBef>
                <a:spcPts val="0"/>
              </a:spcBef>
              <a:spcAft>
                <a:spcPts val="600"/>
              </a:spcAft>
            </a:pPr>
            <a:r>
              <a:rPr lang="sr-Latn-ME" sz="2600" dirty="0" smtClean="0"/>
              <a:t>Although it’s possible </a:t>
            </a:r>
            <a:r>
              <a:rPr lang="sr-Latn-ME" sz="2600" dirty="0"/>
              <a:t>to solve such </a:t>
            </a:r>
            <a:r>
              <a:rPr lang="sr-Latn-ME" sz="2600" dirty="0" smtClean="0"/>
              <a:t>a system for</a:t>
            </a:r>
            <a:r>
              <a:rPr lang="sr-Latn-ME" sz="2600" dirty="0"/>
              <a:t> N = </a:t>
            </a:r>
            <a:r>
              <a:rPr lang="sr-Latn-ME" sz="2600" dirty="0" smtClean="0"/>
              <a:t>2, 3,... , it’s </a:t>
            </a:r>
            <a:r>
              <a:rPr lang="sr-Latn-ME" sz="2600" dirty="0"/>
              <a:t>intractable for real neural networks, where the number of parameters is never less than a few </a:t>
            </a:r>
            <a:r>
              <a:rPr lang="sr-Latn-ME" sz="2600" dirty="0" smtClean="0"/>
              <a:t>thousand.</a:t>
            </a:r>
          </a:p>
          <a:p>
            <a:pPr>
              <a:spcBef>
                <a:spcPts val="0"/>
              </a:spcBef>
              <a:spcAft>
                <a:spcPts val="600"/>
              </a:spcAft>
            </a:pPr>
            <a:r>
              <a:rPr lang="en-GB" sz="2600" dirty="0"/>
              <a:t>Instead, </a:t>
            </a:r>
            <a:r>
              <a:rPr lang="sr-Latn-ME" sz="2600" dirty="0" smtClean="0"/>
              <a:t>we</a:t>
            </a:r>
            <a:r>
              <a:rPr lang="en-GB" sz="2600" dirty="0" smtClean="0"/>
              <a:t> </a:t>
            </a:r>
            <a:r>
              <a:rPr lang="en-GB" sz="2600" dirty="0"/>
              <a:t>can use the four-step algorithm </a:t>
            </a:r>
            <a:r>
              <a:rPr lang="sr-Latn-ME" sz="2600" dirty="0" smtClean="0"/>
              <a:t>from the previous slide</a:t>
            </a:r>
            <a:r>
              <a:rPr lang="en-GB" sz="2600" dirty="0" smtClean="0"/>
              <a:t>: </a:t>
            </a:r>
            <a:r>
              <a:rPr lang="en-GB" sz="2600" dirty="0"/>
              <a:t>modify the </a:t>
            </a:r>
            <a:r>
              <a:rPr lang="en-GB" sz="2600" dirty="0" smtClean="0"/>
              <a:t>parameters</a:t>
            </a:r>
            <a:r>
              <a:rPr lang="sr-Latn-ME" sz="2600" dirty="0" smtClean="0"/>
              <a:t> </a:t>
            </a:r>
            <a:r>
              <a:rPr lang="sr-Latn-ME" sz="2600" dirty="0" smtClean="0">
                <a:latin typeface="Consolas" panose="020B0609020204030204" pitchFamily="49" charset="0"/>
              </a:rPr>
              <a:t>W</a:t>
            </a:r>
            <a:r>
              <a:rPr lang="en-GB" sz="2600" dirty="0" smtClean="0"/>
              <a:t> </a:t>
            </a:r>
            <a:r>
              <a:rPr lang="en-GB" sz="2600" dirty="0"/>
              <a:t>little by little </a:t>
            </a:r>
            <a:r>
              <a:rPr lang="sr-Latn-ME" sz="2600" dirty="0" smtClean="0"/>
              <a:t>using gradient of the </a:t>
            </a:r>
            <a:r>
              <a:rPr lang="sr-Latn-ME" sz="2600" dirty="0"/>
              <a:t>loss function </a:t>
            </a:r>
            <a:r>
              <a:rPr lang="sr-Latn-ME" sz="2600" dirty="0" smtClean="0">
                <a:latin typeface="Consolas" panose="020B0609020204030204" pitchFamily="49" charset="0"/>
              </a:rPr>
              <a:t>grad(Loss(W</a:t>
            </a:r>
            <a:r>
              <a:rPr lang="sr-Latn-ME" sz="2600" dirty="0">
                <a:latin typeface="Consolas" panose="020B0609020204030204" pitchFamily="49" charset="0"/>
              </a:rPr>
              <a:t>), W</a:t>
            </a:r>
            <a:r>
              <a:rPr lang="sr-Latn-ME" sz="2600" dirty="0" smtClean="0">
                <a:latin typeface="Consolas" panose="020B0609020204030204" pitchFamily="49" charset="0"/>
              </a:rPr>
              <a:t>)</a:t>
            </a:r>
            <a:r>
              <a:rPr lang="en-GB" sz="2600" dirty="0" smtClean="0"/>
              <a:t> for a random batch of data.</a:t>
            </a:r>
            <a:endParaRPr lang="sr-Latn-ME" sz="2600" dirty="0"/>
          </a:p>
        </p:txBody>
      </p:sp>
      <p:sp>
        <p:nvSpPr>
          <p:cNvPr id="5" name="Title 1"/>
          <p:cNvSpPr>
            <a:spLocks noGrp="1"/>
          </p:cNvSpPr>
          <p:nvPr>
            <p:ph type="title"/>
          </p:nvPr>
        </p:nvSpPr>
        <p:spPr>
          <a:xfrm>
            <a:off x="453081" y="278038"/>
            <a:ext cx="8351438" cy="734331"/>
          </a:xfrm>
        </p:spPr>
        <p:txBody>
          <a:bodyPr>
            <a:noAutofit/>
          </a:bodyPr>
          <a:lstStyle/>
          <a:p>
            <a:r>
              <a:rPr lang="sr-Latn-ME" dirty="0" smtClean="0"/>
              <a:t>Gradient descent</a:t>
            </a:r>
            <a:endParaRPr lang="en-US" dirty="0"/>
          </a:p>
        </p:txBody>
      </p:sp>
    </p:spTree>
    <p:extLst>
      <p:ext uri="{BB962C8B-B14F-4D97-AF65-F5344CB8AC3E}">
        <p14:creationId xmlns:p14="http://schemas.microsoft.com/office/powerpoint/2010/main" val="162302344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4994" y="1103540"/>
            <a:ext cx="8681580" cy="5363164"/>
          </a:xfrm>
        </p:spPr>
        <p:txBody>
          <a:bodyPr>
            <a:normAutofit lnSpcReduction="10000"/>
          </a:bodyPr>
          <a:lstStyle/>
          <a:p>
            <a:pPr>
              <a:lnSpc>
                <a:spcPct val="110000"/>
              </a:lnSpc>
              <a:spcBef>
                <a:spcPts val="0"/>
              </a:spcBef>
              <a:spcAft>
                <a:spcPts val="600"/>
              </a:spcAft>
            </a:pPr>
            <a:r>
              <a:rPr lang="sr-Latn-ME" sz="2600" dirty="0" smtClean="0"/>
              <a:t>Loss is a </a:t>
            </a:r>
            <a:r>
              <a:rPr lang="sr-Latn-ME" sz="2600" dirty="0"/>
              <a:t>differentiable function, </a:t>
            </a:r>
            <a:r>
              <a:rPr lang="sr-Latn-ME" sz="2600" dirty="0" smtClean="0"/>
              <a:t>so we </a:t>
            </a:r>
            <a:r>
              <a:rPr lang="sr-Latn-ME" sz="2600" dirty="0"/>
              <a:t>can compute its </a:t>
            </a:r>
            <a:r>
              <a:rPr lang="sr-Latn-ME" sz="2600" dirty="0" smtClean="0"/>
              <a:t>gradient, giving us </a:t>
            </a:r>
            <a:r>
              <a:rPr lang="sr-Latn-ME" sz="2600" dirty="0"/>
              <a:t>an efficient way to implement step </a:t>
            </a:r>
            <a:r>
              <a:rPr lang="sr-Latn-ME" sz="2600" dirty="0" smtClean="0"/>
              <a:t>4:</a:t>
            </a:r>
          </a:p>
          <a:p>
            <a:pPr marL="720725" lvl="1" indent="-268288">
              <a:buFont typeface="+mj-lt"/>
              <a:buAutoNum type="arabicPeriod"/>
            </a:pPr>
            <a:r>
              <a:rPr lang="sr-Latn-ME" sz="2200" dirty="0"/>
              <a:t>Draw a batch of training samples, </a:t>
            </a:r>
            <a:r>
              <a:rPr lang="sr-Latn-ME" sz="2100" dirty="0">
                <a:solidFill>
                  <a:srgbClr val="0070C0"/>
                </a:solidFill>
                <a:latin typeface="Consolas" panose="020B0609020204030204" pitchFamily="49" charset="0"/>
              </a:rPr>
              <a:t>x</a:t>
            </a:r>
            <a:r>
              <a:rPr lang="sr-Latn-ME" sz="2200" dirty="0"/>
              <a:t>, and corresponding targets, </a:t>
            </a:r>
            <a:r>
              <a:rPr lang="sr-Latn-ME" sz="2100" dirty="0">
                <a:solidFill>
                  <a:srgbClr val="0070C0"/>
                </a:solidFill>
                <a:latin typeface="Consolas" panose="020B0609020204030204" pitchFamily="49" charset="0"/>
              </a:rPr>
              <a:t>y_true</a:t>
            </a:r>
            <a:r>
              <a:rPr lang="sr-Latn-ME" sz="2200" dirty="0"/>
              <a:t>.</a:t>
            </a:r>
            <a:endParaRPr lang="en-US" sz="2200" dirty="0"/>
          </a:p>
          <a:p>
            <a:pPr marL="720725" lvl="1" indent="-268288">
              <a:buFont typeface="+mj-lt"/>
              <a:buAutoNum type="arabicPeriod"/>
            </a:pPr>
            <a:r>
              <a:rPr lang="sr-Latn-ME" sz="2200" dirty="0"/>
              <a:t>Run the model on </a:t>
            </a:r>
            <a:r>
              <a:rPr lang="sr-Latn-ME" sz="2100" dirty="0">
                <a:solidFill>
                  <a:srgbClr val="0070C0"/>
                </a:solidFill>
                <a:latin typeface="Consolas" panose="020B0609020204030204" pitchFamily="49" charset="0"/>
              </a:rPr>
              <a:t>x</a:t>
            </a:r>
            <a:r>
              <a:rPr lang="sr-Latn-ME" sz="2200" dirty="0"/>
              <a:t> (a step called the </a:t>
            </a:r>
            <a:r>
              <a:rPr lang="sr-Latn-ME" sz="2200" b="1" dirty="0">
                <a:solidFill>
                  <a:srgbClr val="FF0000"/>
                </a:solidFill>
              </a:rPr>
              <a:t>forward pass</a:t>
            </a:r>
            <a:r>
              <a:rPr lang="sr-Latn-ME" sz="2200" dirty="0"/>
              <a:t>) to obtain predictions, </a:t>
            </a:r>
            <a:r>
              <a:rPr lang="sr-Latn-ME" sz="2100" dirty="0">
                <a:solidFill>
                  <a:srgbClr val="0070C0"/>
                </a:solidFill>
                <a:latin typeface="Consolas" panose="020B0609020204030204" pitchFamily="49" charset="0"/>
              </a:rPr>
              <a:t>y_pred</a:t>
            </a:r>
            <a:r>
              <a:rPr lang="sr-Latn-ME" sz="2200" dirty="0"/>
              <a:t>.</a:t>
            </a:r>
            <a:endParaRPr lang="en-US" sz="2200" dirty="0"/>
          </a:p>
          <a:p>
            <a:pPr marL="720725" lvl="1" indent="-268288">
              <a:buFont typeface="+mj-lt"/>
              <a:buAutoNum type="arabicPeriod"/>
            </a:pPr>
            <a:r>
              <a:rPr lang="sr-Latn-ME" sz="2200" dirty="0"/>
              <a:t>Compute the loss of the model on the batch, a measure of the mismatch between </a:t>
            </a:r>
            <a:r>
              <a:rPr lang="sr-Latn-ME" sz="2100" dirty="0">
                <a:solidFill>
                  <a:srgbClr val="0070C0"/>
                </a:solidFill>
                <a:latin typeface="Consolas" panose="020B0609020204030204" pitchFamily="49" charset="0"/>
              </a:rPr>
              <a:t>y_pred</a:t>
            </a:r>
            <a:r>
              <a:rPr lang="sr-Latn-ME" sz="2200" dirty="0"/>
              <a:t> and </a:t>
            </a:r>
            <a:r>
              <a:rPr lang="sr-Latn-ME" sz="2100" dirty="0">
                <a:solidFill>
                  <a:srgbClr val="0070C0"/>
                </a:solidFill>
                <a:latin typeface="Consolas" panose="020B0609020204030204" pitchFamily="49" charset="0"/>
              </a:rPr>
              <a:t>y_true</a:t>
            </a:r>
            <a:r>
              <a:rPr lang="sr-Latn-ME" sz="2200" dirty="0"/>
              <a:t>.</a:t>
            </a:r>
            <a:endParaRPr lang="en-US" sz="2200" dirty="0"/>
          </a:p>
          <a:p>
            <a:pPr marL="720725" lvl="1" indent="-268288">
              <a:buFont typeface="+mj-lt"/>
              <a:buAutoNum type="arabicPeriod"/>
            </a:pPr>
            <a:r>
              <a:rPr lang="sr-Latn-ME" sz="2200" dirty="0"/>
              <a:t>Move the </a:t>
            </a:r>
            <a:r>
              <a:rPr lang="sr-Latn-ME" sz="2200" dirty="0" smtClean="0"/>
              <a:t>parameters a little in </a:t>
            </a:r>
            <a:r>
              <a:rPr lang="sr-Latn-ME" sz="2200" dirty="0"/>
              <a:t>the opposite direction from the </a:t>
            </a:r>
            <a:r>
              <a:rPr lang="sr-Latn-ME" sz="2200" dirty="0" smtClean="0"/>
              <a:t>gradient:</a:t>
            </a:r>
            <a:r>
              <a:rPr lang="sr-Latn-ME" sz="2200" dirty="0"/>
              <a:t> </a:t>
            </a:r>
            <a:endParaRPr lang="sr-Latn-ME" sz="2200" dirty="0" smtClean="0"/>
          </a:p>
          <a:p>
            <a:pPr marL="715963" lvl="1" indent="0" algn="ctr">
              <a:spcAft>
                <a:spcPts val="500"/>
              </a:spcAft>
              <a:buNone/>
            </a:pPr>
            <a:r>
              <a:rPr lang="sr-Latn-ME" sz="2200" dirty="0" smtClean="0">
                <a:latin typeface="Consolas" panose="020B0609020204030204" pitchFamily="49" charset="0"/>
              </a:rPr>
              <a:t>W</a:t>
            </a:r>
            <a:r>
              <a:rPr lang="sr-Latn-ME" sz="2200" dirty="0">
                <a:latin typeface="Consolas" panose="020B0609020204030204" pitchFamily="49" charset="0"/>
              </a:rPr>
              <a:t> </a:t>
            </a:r>
            <a:r>
              <a:rPr lang="sr-Latn-ME" sz="2200" dirty="0" smtClean="0">
                <a:latin typeface="Consolas" panose="020B0609020204030204" pitchFamily="49" charset="0"/>
              </a:rPr>
              <a:t>= W -</a:t>
            </a:r>
            <a:r>
              <a:rPr lang="sr-Latn-ME" sz="2200" dirty="0">
                <a:latin typeface="Consolas" panose="020B0609020204030204" pitchFamily="49" charset="0"/>
              </a:rPr>
              <a:t> learning_rate * </a:t>
            </a:r>
            <a:r>
              <a:rPr lang="sr-Latn-ME" sz="2200" dirty="0" smtClean="0">
                <a:latin typeface="Consolas" panose="020B0609020204030204" pitchFamily="49" charset="0"/>
              </a:rPr>
              <a:t>gradient</a:t>
            </a:r>
          </a:p>
          <a:p>
            <a:pPr marL="715963" lvl="1" indent="0">
              <a:spcAft>
                <a:spcPts val="1200"/>
              </a:spcAft>
              <a:buNone/>
            </a:pPr>
            <a:r>
              <a:rPr lang="sr-Latn-ME" sz="2200" dirty="0" smtClean="0"/>
              <a:t>to reduce </a:t>
            </a:r>
            <a:r>
              <a:rPr lang="sr-Latn-ME" sz="2200" dirty="0"/>
              <a:t>the loss on the batch a bit. </a:t>
            </a:r>
            <a:r>
              <a:rPr lang="sr-Latn-ME" sz="2200" dirty="0" smtClean="0">
                <a:latin typeface="Consolas" panose="020B0609020204030204" pitchFamily="49" charset="0"/>
              </a:rPr>
              <a:t>learning_rate</a:t>
            </a:r>
            <a:r>
              <a:rPr lang="sr-Latn-ME" sz="2200" dirty="0" smtClean="0"/>
              <a:t> is a </a:t>
            </a:r>
            <a:r>
              <a:rPr lang="sr-Latn-ME" sz="2200" dirty="0"/>
              <a:t>scalar factor modulating the </a:t>
            </a:r>
            <a:r>
              <a:rPr lang="sr-Latn-ME" sz="2200" dirty="0" smtClean="0"/>
              <a:t>„speed“ </a:t>
            </a:r>
            <a:r>
              <a:rPr lang="sr-Latn-ME" sz="2200" dirty="0"/>
              <a:t>of the gradient descent process</a:t>
            </a:r>
            <a:r>
              <a:rPr lang="sr-Latn-ME" sz="2200" dirty="0" smtClean="0"/>
              <a:t>.</a:t>
            </a:r>
            <a:endParaRPr lang="sr-Latn-ME" sz="2200" dirty="0"/>
          </a:p>
          <a:p>
            <a:pPr>
              <a:lnSpc>
                <a:spcPct val="110000"/>
              </a:lnSpc>
              <a:spcBef>
                <a:spcPts val="0"/>
              </a:spcBef>
              <a:spcAft>
                <a:spcPts val="600"/>
              </a:spcAft>
            </a:pPr>
            <a:r>
              <a:rPr lang="sr-Latn-ME" sz="2400" dirty="0" smtClean="0"/>
              <a:t>This</a:t>
            </a:r>
            <a:r>
              <a:rPr lang="en-GB" sz="2400" dirty="0" smtClean="0"/>
              <a:t> </a:t>
            </a:r>
            <a:r>
              <a:rPr lang="en-GB" sz="2400" dirty="0"/>
              <a:t>is called </a:t>
            </a:r>
            <a:r>
              <a:rPr lang="en-GB" sz="2400" b="1" dirty="0">
                <a:solidFill>
                  <a:srgbClr val="FF0000"/>
                </a:solidFill>
              </a:rPr>
              <a:t>mini-batch </a:t>
            </a:r>
            <a:r>
              <a:rPr lang="sr-Latn-ME" sz="2400" b="1" dirty="0" smtClean="0">
                <a:solidFill>
                  <a:srgbClr val="FF0000"/>
                </a:solidFill>
              </a:rPr>
              <a:t>SGD</a:t>
            </a:r>
            <a:r>
              <a:rPr lang="en-GB" sz="2400" dirty="0" smtClean="0"/>
              <a:t>. </a:t>
            </a:r>
            <a:r>
              <a:rPr lang="en-GB" sz="2400" dirty="0"/>
              <a:t>The term stochastic refers to the fact that each batch of data is drawn at </a:t>
            </a:r>
            <a:r>
              <a:rPr lang="en-GB" sz="2400" dirty="0" smtClean="0"/>
              <a:t>random. </a:t>
            </a:r>
            <a:endParaRPr lang="sr-Latn-ME" sz="2400" dirty="0"/>
          </a:p>
        </p:txBody>
      </p:sp>
      <p:sp>
        <p:nvSpPr>
          <p:cNvPr id="5" name="Title 1"/>
          <p:cNvSpPr>
            <a:spLocks noGrp="1"/>
          </p:cNvSpPr>
          <p:nvPr>
            <p:ph type="title"/>
          </p:nvPr>
        </p:nvSpPr>
        <p:spPr>
          <a:xfrm>
            <a:off x="412107" y="278038"/>
            <a:ext cx="8392412" cy="734331"/>
          </a:xfrm>
        </p:spPr>
        <p:txBody>
          <a:bodyPr>
            <a:noAutofit/>
          </a:bodyPr>
          <a:lstStyle/>
          <a:p>
            <a:r>
              <a:rPr lang="sr-Latn-ME" dirty="0"/>
              <a:t>Stochastic </a:t>
            </a:r>
            <a:r>
              <a:rPr lang="sr-Latn-ME" dirty="0" smtClean="0"/>
              <a:t>gradient descent (SGD)</a:t>
            </a:r>
            <a:endParaRPr lang="en-US" dirty="0"/>
          </a:p>
        </p:txBody>
      </p:sp>
    </p:spTree>
    <p:extLst>
      <p:ext uri="{BB962C8B-B14F-4D97-AF65-F5344CB8AC3E}">
        <p14:creationId xmlns:p14="http://schemas.microsoft.com/office/powerpoint/2010/main" val="316574355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354227" y="228610"/>
            <a:ext cx="8702208" cy="734331"/>
          </a:xfrm>
        </p:spPr>
        <p:txBody>
          <a:bodyPr>
            <a:noAutofit/>
          </a:bodyPr>
          <a:lstStyle/>
          <a:p>
            <a:r>
              <a:rPr lang="sr-Latn-ME" dirty="0" smtClean="0"/>
              <a:t>SGD visually. Batch gradient descent</a:t>
            </a:r>
            <a:endParaRPr lang="en-US" dirty="0"/>
          </a:p>
        </p:txBody>
      </p:sp>
      <p:pic>
        <p:nvPicPr>
          <p:cNvPr id="6" name="Picture 5" descr="https://drek4537l1klr.cloudfront.net/chollet2/Figures/02-18.png"/>
          <p:cNvPicPr/>
          <p:nvPr/>
        </p:nvPicPr>
        <p:blipFill>
          <a:blip r:embed="rId2">
            <a:extLst>
              <a:ext uri="{28A0092B-C50C-407E-A947-70E740481C1C}">
                <a14:useLocalDpi xmlns:a14="http://schemas.microsoft.com/office/drawing/2010/main" val="0"/>
              </a:ext>
            </a:extLst>
          </a:blip>
          <a:srcRect/>
          <a:stretch>
            <a:fillRect/>
          </a:stretch>
        </p:blipFill>
        <p:spPr bwMode="auto">
          <a:xfrm>
            <a:off x="354227" y="1128585"/>
            <a:ext cx="2875005" cy="2636108"/>
          </a:xfrm>
          <a:prstGeom prst="rect">
            <a:avLst/>
          </a:prstGeom>
          <a:noFill/>
          <a:ln>
            <a:noFill/>
          </a:ln>
        </p:spPr>
      </p:pic>
      <p:sp>
        <p:nvSpPr>
          <p:cNvPr id="7" name="Content Placeholder 2"/>
          <p:cNvSpPr txBox="1">
            <a:spLocks/>
          </p:cNvSpPr>
          <p:nvPr/>
        </p:nvSpPr>
        <p:spPr>
          <a:xfrm>
            <a:off x="3484605" y="1086512"/>
            <a:ext cx="5596545" cy="562732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spcAft>
                <a:spcPts val="600"/>
              </a:spcAft>
            </a:pPr>
            <a:r>
              <a:rPr lang="sr-Latn-ME" sz="2500" dirty="0" smtClean="0"/>
              <a:t>If </a:t>
            </a:r>
            <a:r>
              <a:rPr lang="sr-Latn-ME" sz="2500" dirty="0" smtClean="0">
                <a:latin typeface="Consolas" panose="020B0609020204030204" pitchFamily="49" charset="0"/>
              </a:rPr>
              <a:t>learning_rate</a:t>
            </a:r>
            <a:r>
              <a:rPr lang="sr-Latn-ME" sz="2500" dirty="0"/>
              <a:t> </a:t>
            </a:r>
            <a:r>
              <a:rPr lang="sr-Latn-ME" sz="2500" dirty="0" smtClean="0"/>
              <a:t>is </a:t>
            </a:r>
            <a:r>
              <a:rPr lang="sr-Latn-ME" sz="2500" dirty="0"/>
              <a:t>too small, the </a:t>
            </a:r>
            <a:r>
              <a:rPr lang="sr-Latn-ME" sz="2500" dirty="0" smtClean="0"/>
              <a:t>optimization </a:t>
            </a:r>
            <a:r>
              <a:rPr lang="sr-Latn-ME" sz="2500" dirty="0"/>
              <a:t>will take many iterations, and </a:t>
            </a:r>
            <a:r>
              <a:rPr lang="sr-Latn-ME" sz="2500" dirty="0" smtClean="0"/>
              <a:t>could </a:t>
            </a:r>
            <a:r>
              <a:rPr lang="sr-Latn-ME" sz="2500" dirty="0"/>
              <a:t>get stuck in a local minimum. </a:t>
            </a:r>
            <a:endParaRPr lang="sr-Latn-ME" sz="2500" dirty="0" smtClean="0"/>
          </a:p>
          <a:p>
            <a:pPr>
              <a:spcBef>
                <a:spcPts val="0"/>
              </a:spcBef>
              <a:spcAft>
                <a:spcPts val="600"/>
              </a:spcAft>
            </a:pPr>
            <a:r>
              <a:rPr lang="sr-Latn-ME" sz="2500" dirty="0" smtClean="0"/>
              <a:t>If</a:t>
            </a:r>
            <a:r>
              <a:rPr lang="sr-Latn-ME" sz="2500" dirty="0"/>
              <a:t> </a:t>
            </a:r>
            <a:r>
              <a:rPr lang="sr-Latn-ME" sz="2500" dirty="0" smtClean="0">
                <a:latin typeface="Consolas" panose="020B0609020204030204" pitchFamily="49" charset="0"/>
              </a:rPr>
              <a:t>learning_rate</a:t>
            </a:r>
            <a:r>
              <a:rPr lang="sr-Latn-ME" sz="2500" dirty="0"/>
              <a:t> is too large, </a:t>
            </a:r>
            <a:r>
              <a:rPr lang="sr-Latn-ME" sz="2500" dirty="0" smtClean="0"/>
              <a:t>updates </a:t>
            </a:r>
            <a:r>
              <a:rPr lang="sr-Latn-ME" sz="2500" dirty="0"/>
              <a:t>may end up taking </a:t>
            </a:r>
            <a:r>
              <a:rPr lang="sr-Latn-ME" sz="2500" dirty="0" smtClean="0"/>
              <a:t>us </a:t>
            </a:r>
            <a:r>
              <a:rPr lang="sr-Latn-ME" sz="2500" dirty="0"/>
              <a:t>to </a:t>
            </a:r>
            <a:r>
              <a:rPr lang="sr-Latn-ME" sz="2500" dirty="0" smtClean="0"/>
              <a:t>random </a:t>
            </a:r>
            <a:r>
              <a:rPr lang="sr-Latn-ME" sz="2500" dirty="0"/>
              <a:t>locations on the </a:t>
            </a:r>
            <a:r>
              <a:rPr lang="sr-Latn-ME" sz="2500" dirty="0" smtClean="0"/>
              <a:t>curve.</a:t>
            </a:r>
          </a:p>
          <a:p>
            <a:pPr>
              <a:spcBef>
                <a:spcPts val="0"/>
              </a:spcBef>
              <a:spcAft>
                <a:spcPts val="600"/>
              </a:spcAft>
            </a:pPr>
            <a:r>
              <a:rPr lang="sr-Latn-ME" sz="2500" b="1" dirty="0" smtClean="0">
                <a:solidFill>
                  <a:srgbClr val="FF0000"/>
                </a:solidFill>
              </a:rPr>
              <a:t>True SGD </a:t>
            </a:r>
            <a:r>
              <a:rPr lang="sr-Latn-ME" sz="2500" dirty="0" smtClean="0"/>
              <a:t>is when we </a:t>
            </a:r>
            <a:r>
              <a:rPr lang="sr-Latn-ME" sz="2500" dirty="0"/>
              <a:t>draw a single sample and target at each iteration, rather than drawing a batch of </a:t>
            </a:r>
            <a:r>
              <a:rPr lang="sr-Latn-ME" sz="2500" dirty="0" smtClean="0"/>
              <a:t>data.</a:t>
            </a:r>
          </a:p>
          <a:p>
            <a:pPr>
              <a:spcBef>
                <a:spcPts val="0"/>
              </a:spcBef>
              <a:spcAft>
                <a:spcPts val="600"/>
              </a:spcAft>
            </a:pPr>
            <a:r>
              <a:rPr lang="sr-Latn-ME" sz="2500" dirty="0" smtClean="0"/>
              <a:t>Alternatively, in </a:t>
            </a:r>
            <a:r>
              <a:rPr lang="sr-Latn-ME" sz="2500" b="1" dirty="0">
                <a:solidFill>
                  <a:srgbClr val="FF0000"/>
                </a:solidFill>
              </a:rPr>
              <a:t>batch gradient </a:t>
            </a:r>
            <a:r>
              <a:rPr lang="sr-Latn-ME" sz="2500" b="1" dirty="0" smtClean="0">
                <a:solidFill>
                  <a:srgbClr val="FF0000"/>
                </a:solidFill>
              </a:rPr>
              <a:t>descent</a:t>
            </a:r>
            <a:r>
              <a:rPr lang="sr-Latn-ME" sz="2500" dirty="0" smtClean="0"/>
              <a:t>, we use all</a:t>
            </a:r>
            <a:r>
              <a:rPr lang="sr-Latn-ME" sz="2500" dirty="0"/>
              <a:t> data </a:t>
            </a:r>
            <a:r>
              <a:rPr lang="sr-Latn-ME" sz="2500" dirty="0" smtClean="0"/>
              <a:t>available in one step. Updates</a:t>
            </a:r>
            <a:r>
              <a:rPr lang="sr-Latn-ME" sz="2500" dirty="0"/>
              <a:t> </a:t>
            </a:r>
            <a:r>
              <a:rPr lang="sr-Latn-ME" sz="2500" dirty="0" smtClean="0"/>
              <a:t>are </a:t>
            </a:r>
            <a:r>
              <a:rPr lang="sr-Latn-ME" sz="2500" dirty="0"/>
              <a:t>more accurate, but far more expensive. </a:t>
            </a:r>
            <a:endParaRPr lang="sr-Latn-ME" sz="2500" dirty="0" smtClean="0"/>
          </a:p>
          <a:p>
            <a:pPr>
              <a:spcBef>
                <a:spcPts val="0"/>
              </a:spcBef>
              <a:spcAft>
                <a:spcPts val="600"/>
              </a:spcAft>
            </a:pPr>
            <a:r>
              <a:rPr lang="sr-Latn-ME" sz="2500" dirty="0" smtClean="0"/>
              <a:t>The </a:t>
            </a:r>
            <a:r>
              <a:rPr lang="sr-Latn-ME" sz="2500" dirty="0"/>
              <a:t>efficient compromise </a:t>
            </a:r>
            <a:r>
              <a:rPr lang="sr-Latn-ME" sz="2500" dirty="0" smtClean="0"/>
              <a:t>is </a:t>
            </a:r>
            <a:r>
              <a:rPr lang="sr-Latn-ME" sz="2500" dirty="0"/>
              <a:t>to use mini-batches of reasonable size</a:t>
            </a:r>
            <a:r>
              <a:rPr lang="sr-Latn-ME" sz="2500" dirty="0" smtClean="0"/>
              <a:t>.</a:t>
            </a:r>
            <a:endParaRPr lang="en-GB" sz="2500" dirty="0"/>
          </a:p>
        </p:txBody>
      </p:sp>
      <p:pic>
        <p:nvPicPr>
          <p:cNvPr id="8" name="Picture 7" descr="https://drek4537l1klr.cloudfront.net/chollet2/Figures/02-19.png"/>
          <p:cNvPicPr/>
          <p:nvPr/>
        </p:nvPicPr>
        <p:blipFill rotWithShape="1">
          <a:blip r:embed="rId3">
            <a:extLst>
              <a:ext uri="{28A0092B-C50C-407E-A947-70E740481C1C}">
                <a14:useLocalDpi xmlns:a14="http://schemas.microsoft.com/office/drawing/2010/main" val="0"/>
              </a:ext>
            </a:extLst>
          </a:blip>
          <a:srcRect l="5291" t="5635" r="29840" b="2639"/>
          <a:stretch/>
        </p:blipFill>
        <p:spPr bwMode="auto">
          <a:xfrm>
            <a:off x="440725" y="3880909"/>
            <a:ext cx="2689655" cy="2874118"/>
          </a:xfrm>
          <a:prstGeom prst="rect">
            <a:avLst/>
          </a:prstGeom>
          <a:noFill/>
          <a:ln>
            <a:noFill/>
          </a:ln>
        </p:spPr>
      </p:pic>
    </p:spTree>
    <p:extLst>
      <p:ext uri="{BB962C8B-B14F-4D97-AF65-F5344CB8AC3E}">
        <p14:creationId xmlns:p14="http://schemas.microsoft.com/office/powerpoint/2010/main" val="113250653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a:spLocks noGrp="1"/>
          </p:cNvSpPr>
          <p:nvPr>
            <p:ph type="title"/>
          </p:nvPr>
        </p:nvSpPr>
        <p:spPr>
          <a:xfrm>
            <a:off x="354227" y="228610"/>
            <a:ext cx="8702208" cy="734331"/>
          </a:xfrm>
        </p:spPr>
        <p:txBody>
          <a:bodyPr>
            <a:noAutofit/>
          </a:bodyPr>
          <a:lstStyle/>
          <a:p>
            <a:r>
              <a:rPr lang="sr-Latn-ME" dirty="0" smtClean="0"/>
              <a:t>Momentum</a:t>
            </a:r>
            <a:endParaRPr lang="en-US" dirty="0"/>
          </a:p>
        </p:txBody>
      </p:sp>
      <p:sp>
        <p:nvSpPr>
          <p:cNvPr id="10" name="Content Placeholder 2"/>
          <p:cNvSpPr>
            <a:spLocks noGrp="1"/>
          </p:cNvSpPr>
          <p:nvPr>
            <p:ph idx="1"/>
          </p:nvPr>
        </p:nvSpPr>
        <p:spPr>
          <a:xfrm>
            <a:off x="198517" y="922303"/>
            <a:ext cx="8841441" cy="5762699"/>
          </a:xfrm>
        </p:spPr>
        <p:txBody>
          <a:bodyPr>
            <a:normAutofit/>
          </a:bodyPr>
          <a:lstStyle/>
          <a:p>
            <a:pPr>
              <a:spcBef>
                <a:spcPts val="0"/>
              </a:spcBef>
              <a:spcAft>
                <a:spcPts val="600"/>
              </a:spcAft>
            </a:pPr>
            <a:r>
              <a:rPr lang="sr-Latn-ME" sz="2500" dirty="0" smtClean="0"/>
              <a:t>T</a:t>
            </a:r>
            <a:r>
              <a:rPr lang="en-GB" sz="2500" dirty="0" smtClean="0"/>
              <a:t>here are </a:t>
            </a:r>
            <a:r>
              <a:rPr lang="en-GB" sz="2500" dirty="0"/>
              <a:t>multiple variants of SGD that </a:t>
            </a:r>
            <a:r>
              <a:rPr lang="en-GB" sz="2500" dirty="0" smtClean="0"/>
              <a:t>take </a:t>
            </a:r>
            <a:r>
              <a:rPr lang="en-GB" sz="2500" dirty="0"/>
              <a:t>into account previous weight updates when computing the next weight </a:t>
            </a:r>
            <a:r>
              <a:rPr lang="en-GB" sz="2500" dirty="0" smtClean="0"/>
              <a:t>update, for example, </a:t>
            </a:r>
            <a:r>
              <a:rPr lang="en-GB" sz="2500" b="1" dirty="0" smtClean="0">
                <a:solidFill>
                  <a:srgbClr val="FF0000"/>
                </a:solidFill>
              </a:rPr>
              <a:t>SGD </a:t>
            </a:r>
            <a:r>
              <a:rPr lang="en-GB" sz="2500" b="1" dirty="0">
                <a:solidFill>
                  <a:srgbClr val="FF0000"/>
                </a:solidFill>
              </a:rPr>
              <a:t>with momentum</a:t>
            </a:r>
            <a:r>
              <a:rPr lang="en-GB" sz="2500" dirty="0"/>
              <a:t>, </a:t>
            </a:r>
            <a:r>
              <a:rPr lang="en-GB" sz="2500" b="1" dirty="0" err="1" smtClean="0">
                <a:solidFill>
                  <a:srgbClr val="FF0000"/>
                </a:solidFill>
              </a:rPr>
              <a:t>Adagrad</a:t>
            </a:r>
            <a:r>
              <a:rPr lang="sr-Latn-ME" sz="2500" dirty="0"/>
              <a:t>,</a:t>
            </a:r>
            <a:r>
              <a:rPr lang="en-GB" sz="2500" dirty="0" smtClean="0"/>
              <a:t> </a:t>
            </a:r>
            <a:r>
              <a:rPr lang="en-GB" sz="2500" b="1" dirty="0" err="1" smtClean="0">
                <a:solidFill>
                  <a:srgbClr val="FF0000"/>
                </a:solidFill>
              </a:rPr>
              <a:t>RMSprop</a:t>
            </a:r>
            <a:r>
              <a:rPr lang="en-GB" sz="2500" b="1" dirty="0" smtClean="0">
                <a:solidFill>
                  <a:srgbClr val="FF0000"/>
                </a:solidFill>
              </a:rPr>
              <a:t> </a:t>
            </a:r>
            <a:r>
              <a:rPr lang="en-US" sz="2500" dirty="0" err="1"/>
              <a:t>etc</a:t>
            </a:r>
            <a:r>
              <a:rPr lang="en-GB" sz="2500" dirty="0" smtClean="0"/>
              <a:t>. They are called </a:t>
            </a:r>
            <a:r>
              <a:rPr lang="en-GB" sz="2500" b="1" dirty="0">
                <a:solidFill>
                  <a:srgbClr val="FF0000"/>
                </a:solidFill>
              </a:rPr>
              <a:t>optimization methods</a:t>
            </a:r>
            <a:r>
              <a:rPr lang="en-GB" sz="2500" dirty="0"/>
              <a:t> or </a:t>
            </a:r>
            <a:r>
              <a:rPr lang="en-GB" sz="2500" b="1" dirty="0">
                <a:solidFill>
                  <a:srgbClr val="FF0000"/>
                </a:solidFill>
              </a:rPr>
              <a:t>optimizers</a:t>
            </a:r>
            <a:r>
              <a:rPr lang="en-GB" sz="2500" dirty="0" smtClean="0"/>
              <a:t>.</a:t>
            </a:r>
          </a:p>
          <a:p>
            <a:pPr>
              <a:spcBef>
                <a:spcPts val="0"/>
              </a:spcBef>
              <a:spcAft>
                <a:spcPts val="600"/>
              </a:spcAft>
            </a:pPr>
            <a:r>
              <a:rPr lang="en-GB" sz="2500" dirty="0" smtClean="0"/>
              <a:t>In </a:t>
            </a:r>
            <a:r>
              <a:rPr lang="en-GB" sz="2500" dirty="0"/>
              <a:t>particular, the concept of momentum, which is used in many of these variants, deserves your attention. Momentum addresses two issues with SGD: </a:t>
            </a:r>
            <a:r>
              <a:rPr lang="en-GB" sz="2500" dirty="0" smtClean="0">
                <a:solidFill>
                  <a:srgbClr val="00B050"/>
                </a:solidFill>
              </a:rPr>
              <a:t>convergence </a:t>
            </a:r>
            <a:r>
              <a:rPr lang="en-GB" sz="2500" dirty="0">
                <a:solidFill>
                  <a:srgbClr val="00B050"/>
                </a:solidFill>
              </a:rPr>
              <a:t>speed</a:t>
            </a:r>
            <a:r>
              <a:rPr lang="en-GB" sz="2500" dirty="0"/>
              <a:t> and </a:t>
            </a:r>
            <a:r>
              <a:rPr lang="en-GB" sz="2500" dirty="0">
                <a:solidFill>
                  <a:srgbClr val="0070C0"/>
                </a:solidFill>
              </a:rPr>
              <a:t>local </a:t>
            </a:r>
            <a:r>
              <a:rPr lang="en-GB" sz="2500" dirty="0" smtClean="0">
                <a:solidFill>
                  <a:srgbClr val="0070C0"/>
                </a:solidFill>
              </a:rPr>
              <a:t>minima</a:t>
            </a:r>
            <a:r>
              <a:rPr lang="en-GB" sz="2500" dirty="0" smtClean="0"/>
              <a:t>.</a:t>
            </a:r>
            <a:endParaRPr lang="sr-Latn-ME" sz="2500" dirty="0"/>
          </a:p>
        </p:txBody>
      </p:sp>
      <p:pic>
        <p:nvPicPr>
          <p:cNvPr id="11" name="Picture 10" descr="https://drek4537l1klr.cloudfront.net/chollet2/Figures/02-20.png"/>
          <p:cNvPicPr/>
          <p:nvPr/>
        </p:nvPicPr>
        <p:blipFill>
          <a:blip r:embed="rId2">
            <a:extLst>
              <a:ext uri="{28A0092B-C50C-407E-A947-70E740481C1C}">
                <a14:useLocalDpi xmlns:a14="http://schemas.microsoft.com/office/drawing/2010/main" val="0"/>
              </a:ext>
            </a:extLst>
          </a:blip>
          <a:srcRect/>
          <a:stretch>
            <a:fillRect/>
          </a:stretch>
        </p:blipFill>
        <p:spPr bwMode="auto">
          <a:xfrm>
            <a:off x="198516" y="3822357"/>
            <a:ext cx="3483795" cy="2084176"/>
          </a:xfrm>
          <a:prstGeom prst="rect">
            <a:avLst/>
          </a:prstGeom>
          <a:noFill/>
          <a:ln>
            <a:noFill/>
          </a:ln>
        </p:spPr>
      </p:pic>
      <p:sp>
        <p:nvSpPr>
          <p:cNvPr id="12" name="Content Placeholder 2"/>
          <p:cNvSpPr txBox="1">
            <a:spLocks/>
          </p:cNvSpPr>
          <p:nvPr/>
        </p:nvSpPr>
        <p:spPr>
          <a:xfrm>
            <a:off x="3682312" y="3832962"/>
            <a:ext cx="5395787" cy="201481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spcAft>
                <a:spcPts val="600"/>
              </a:spcAft>
            </a:pPr>
            <a:r>
              <a:rPr lang="sr-Latn-ME" sz="2500" dirty="0"/>
              <a:t>If </a:t>
            </a:r>
            <a:r>
              <a:rPr lang="sr-Latn-ME" sz="2500" dirty="0" smtClean="0"/>
              <a:t>we use SGD </a:t>
            </a:r>
            <a:r>
              <a:rPr lang="sr-Latn-ME" sz="2500" dirty="0"/>
              <a:t>with a small learning rate, the optimization process could get stuck at the local </a:t>
            </a:r>
            <a:r>
              <a:rPr lang="sr-Latn-ME" sz="2500" dirty="0" smtClean="0"/>
              <a:t>minimum. </a:t>
            </a:r>
          </a:p>
          <a:p>
            <a:pPr>
              <a:spcBef>
                <a:spcPts val="0"/>
              </a:spcBef>
              <a:spcAft>
                <a:spcPts val="600"/>
              </a:spcAft>
            </a:pPr>
            <a:r>
              <a:rPr lang="sr-Latn-ME" sz="2500" dirty="0" smtClean="0"/>
              <a:t>We </a:t>
            </a:r>
            <a:r>
              <a:rPr lang="sr-Latn-ME" sz="2500" dirty="0"/>
              <a:t>can avoid this </a:t>
            </a:r>
            <a:r>
              <a:rPr lang="sr-Latn-ME" sz="2500" dirty="0" smtClean="0"/>
              <a:t>with </a:t>
            </a:r>
            <a:r>
              <a:rPr lang="sr-Latn-ME" sz="2500" b="1" dirty="0">
                <a:solidFill>
                  <a:srgbClr val="FF0000"/>
                </a:solidFill>
              </a:rPr>
              <a:t>momentum</a:t>
            </a:r>
            <a:r>
              <a:rPr lang="sr-Latn-ME" sz="2500" dirty="0"/>
              <a:t>, which draws inspiration from </a:t>
            </a:r>
            <a:r>
              <a:rPr lang="sr-Latn-ME" sz="2500" dirty="0" smtClean="0"/>
              <a:t>physics.</a:t>
            </a:r>
          </a:p>
        </p:txBody>
      </p:sp>
    </p:spTree>
    <p:extLst>
      <p:ext uri="{BB962C8B-B14F-4D97-AF65-F5344CB8AC3E}">
        <p14:creationId xmlns:p14="http://schemas.microsoft.com/office/powerpoint/2010/main" val="170729363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a:spLocks noGrp="1"/>
          </p:cNvSpPr>
          <p:nvPr>
            <p:ph type="title"/>
          </p:nvPr>
        </p:nvSpPr>
        <p:spPr>
          <a:xfrm>
            <a:off x="354227" y="228610"/>
            <a:ext cx="8702208" cy="734331"/>
          </a:xfrm>
        </p:spPr>
        <p:txBody>
          <a:bodyPr>
            <a:noAutofit/>
          </a:bodyPr>
          <a:lstStyle/>
          <a:p>
            <a:r>
              <a:rPr lang="sr-Latn-ME" dirty="0" smtClean="0"/>
              <a:t>Momentum</a:t>
            </a:r>
            <a:endParaRPr lang="en-US" dirty="0"/>
          </a:p>
        </p:txBody>
      </p:sp>
      <p:sp>
        <p:nvSpPr>
          <p:cNvPr id="10" name="Content Placeholder 2"/>
          <p:cNvSpPr>
            <a:spLocks noGrp="1"/>
          </p:cNvSpPr>
          <p:nvPr>
            <p:ph idx="1"/>
          </p:nvPr>
        </p:nvSpPr>
        <p:spPr>
          <a:xfrm>
            <a:off x="198517" y="3416771"/>
            <a:ext cx="8841441" cy="3378257"/>
          </a:xfrm>
        </p:spPr>
        <p:txBody>
          <a:bodyPr>
            <a:normAutofit/>
          </a:bodyPr>
          <a:lstStyle/>
          <a:p>
            <a:pPr>
              <a:spcBef>
                <a:spcPts val="0"/>
              </a:spcBef>
              <a:spcAft>
                <a:spcPts val="600"/>
              </a:spcAft>
            </a:pPr>
            <a:r>
              <a:rPr lang="en-US" sz="2500" dirty="0" smtClean="0"/>
              <a:t>I</a:t>
            </a:r>
            <a:r>
              <a:rPr lang="sr-Latn-ME" sz="2500" dirty="0" smtClean="0"/>
              <a:t>magine </a:t>
            </a:r>
            <a:r>
              <a:rPr lang="sr-Latn-ME" sz="2500" dirty="0"/>
              <a:t>a ball rolling down the loss </a:t>
            </a:r>
            <a:r>
              <a:rPr lang="sr-Latn-ME" sz="2500" dirty="0" smtClean="0"/>
              <a:t>curve</a:t>
            </a:r>
            <a:r>
              <a:rPr lang="en-US" sz="2500" dirty="0" smtClean="0"/>
              <a:t>. </a:t>
            </a:r>
            <a:r>
              <a:rPr lang="sr-Latn-ME" sz="2500" dirty="0" smtClean="0"/>
              <a:t>If </a:t>
            </a:r>
            <a:r>
              <a:rPr lang="sr-Latn-ME" sz="2500" dirty="0"/>
              <a:t>the ball has enough momentum, it won’t get stuck in a local minimum. </a:t>
            </a:r>
            <a:endParaRPr lang="sr-Latn-ME" sz="2500" dirty="0" smtClean="0"/>
          </a:p>
          <a:p>
            <a:pPr>
              <a:spcBef>
                <a:spcPts val="0"/>
              </a:spcBef>
              <a:spcAft>
                <a:spcPts val="600"/>
              </a:spcAft>
            </a:pPr>
            <a:r>
              <a:rPr lang="sr-Latn-ME" sz="2500" dirty="0" smtClean="0"/>
              <a:t>Momentum </a:t>
            </a:r>
            <a:r>
              <a:rPr lang="sr-Latn-ME" sz="2500" dirty="0"/>
              <a:t>is implemented by moving the ball at each step based not only on the current slope value (current </a:t>
            </a:r>
            <a:r>
              <a:rPr lang="sr-Latn-ME" sz="2500" dirty="0" smtClean="0"/>
              <a:t>acceleration), but </a:t>
            </a:r>
            <a:r>
              <a:rPr lang="sr-Latn-ME" sz="2500" dirty="0"/>
              <a:t>also on the current velocity (resulting from past acceleration). </a:t>
            </a:r>
            <a:endParaRPr lang="sr-Latn-ME" sz="2500" dirty="0" smtClean="0"/>
          </a:p>
          <a:p>
            <a:pPr>
              <a:spcBef>
                <a:spcPts val="0"/>
              </a:spcBef>
              <a:spcAft>
                <a:spcPts val="1200"/>
              </a:spcAft>
            </a:pPr>
            <a:r>
              <a:rPr lang="sr-Latn-ME" sz="2500" dirty="0" smtClean="0"/>
              <a:t>In </a:t>
            </a:r>
            <a:r>
              <a:rPr lang="sr-Latn-ME" sz="2500" dirty="0"/>
              <a:t>practice, this means updating the parameter </a:t>
            </a:r>
            <a:r>
              <a:rPr lang="sr-Latn-ME" sz="2500" dirty="0" smtClean="0">
                <a:latin typeface="Consolas" panose="020B0609020204030204" pitchFamily="49" charset="0"/>
              </a:rPr>
              <a:t>w</a:t>
            </a:r>
            <a:r>
              <a:rPr lang="sr-Latn-ME" sz="2500" dirty="0"/>
              <a:t> based not only on the current gradient </a:t>
            </a:r>
            <a:r>
              <a:rPr lang="sr-Latn-ME" sz="2500" dirty="0" smtClean="0"/>
              <a:t>value, </a:t>
            </a:r>
            <a:r>
              <a:rPr lang="sr-Latn-ME" sz="2500" dirty="0"/>
              <a:t>but also on the previous parameter </a:t>
            </a:r>
            <a:r>
              <a:rPr lang="sr-Latn-ME" sz="2500" dirty="0" smtClean="0"/>
              <a:t>update</a:t>
            </a:r>
            <a:r>
              <a:rPr lang="en-US" sz="2500" dirty="0" smtClean="0"/>
              <a:t>.</a:t>
            </a:r>
            <a:endParaRPr lang="sr-Latn-ME" sz="2500" dirty="0" smtClean="0"/>
          </a:p>
        </p:txBody>
      </p:sp>
      <p:pic>
        <p:nvPicPr>
          <p:cNvPr id="4" name="Picture 3" descr="https://drek4537l1klr.cloudfront.net/chollet2/Figures/02-20.png"/>
          <p:cNvPicPr/>
          <p:nvPr/>
        </p:nvPicPr>
        <p:blipFill>
          <a:blip r:embed="rId2">
            <a:extLst>
              <a:ext uri="{28A0092B-C50C-407E-A947-70E740481C1C}">
                <a14:useLocalDpi xmlns:a14="http://schemas.microsoft.com/office/drawing/2010/main" val="0"/>
              </a:ext>
            </a:extLst>
          </a:blip>
          <a:srcRect/>
          <a:stretch>
            <a:fillRect/>
          </a:stretch>
        </p:blipFill>
        <p:spPr bwMode="auto">
          <a:xfrm>
            <a:off x="2832207" y="1032786"/>
            <a:ext cx="3483795" cy="2084176"/>
          </a:xfrm>
          <a:prstGeom prst="rect">
            <a:avLst/>
          </a:prstGeom>
          <a:noFill/>
          <a:ln>
            <a:noFill/>
          </a:ln>
        </p:spPr>
      </p:pic>
    </p:spTree>
    <p:extLst>
      <p:ext uri="{BB962C8B-B14F-4D97-AF65-F5344CB8AC3E}">
        <p14:creationId xmlns:p14="http://schemas.microsoft.com/office/powerpoint/2010/main" val="154302738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a:spLocks noGrp="1"/>
          </p:cNvSpPr>
          <p:nvPr>
            <p:ph type="title"/>
          </p:nvPr>
        </p:nvSpPr>
        <p:spPr>
          <a:xfrm>
            <a:off x="354227" y="228610"/>
            <a:ext cx="8702208" cy="734331"/>
          </a:xfrm>
        </p:spPr>
        <p:txBody>
          <a:bodyPr>
            <a:noAutofit/>
          </a:bodyPr>
          <a:lstStyle/>
          <a:p>
            <a:r>
              <a:rPr lang="sr-Latn-ME" sz="4000" dirty="0" smtClean="0"/>
              <a:t>Backpropagation and computation graph</a:t>
            </a:r>
            <a:endParaRPr lang="en-US" sz="4000" dirty="0"/>
          </a:p>
        </p:txBody>
      </p:sp>
      <p:sp>
        <p:nvSpPr>
          <p:cNvPr id="10" name="Content Placeholder 2"/>
          <p:cNvSpPr>
            <a:spLocks noGrp="1"/>
          </p:cNvSpPr>
          <p:nvPr>
            <p:ph idx="1"/>
          </p:nvPr>
        </p:nvSpPr>
        <p:spPr>
          <a:xfrm>
            <a:off x="198517" y="1085458"/>
            <a:ext cx="6460380" cy="1886342"/>
          </a:xfrm>
        </p:spPr>
        <p:txBody>
          <a:bodyPr>
            <a:normAutofit fontScale="92500"/>
          </a:bodyPr>
          <a:lstStyle/>
          <a:p>
            <a:pPr>
              <a:lnSpc>
                <a:spcPct val="95000"/>
              </a:lnSpc>
              <a:spcBef>
                <a:spcPts val="0"/>
              </a:spcBef>
              <a:spcAft>
                <a:spcPts val="600"/>
              </a:spcAft>
            </a:pPr>
            <a:r>
              <a:rPr lang="sr-Latn-ME" sz="2500" dirty="0" smtClean="0"/>
              <a:t>We can </a:t>
            </a:r>
            <a:r>
              <a:rPr lang="sr-Latn-ME" sz="2500" dirty="0"/>
              <a:t>think about </a:t>
            </a:r>
            <a:r>
              <a:rPr lang="sr-Latn-ME" sz="2500" dirty="0" smtClean="0"/>
              <a:t>backpropagation </a:t>
            </a:r>
            <a:r>
              <a:rPr lang="sr-Latn-ME" sz="2500" dirty="0"/>
              <a:t>in terms of </a:t>
            </a:r>
            <a:r>
              <a:rPr lang="sr-Latn-ME" sz="2500" b="1" dirty="0">
                <a:solidFill>
                  <a:srgbClr val="FF0000"/>
                </a:solidFill>
              </a:rPr>
              <a:t>computation graphs</a:t>
            </a:r>
            <a:r>
              <a:rPr lang="sr-Latn-ME" sz="2500" dirty="0"/>
              <a:t>. </a:t>
            </a:r>
            <a:endParaRPr lang="sr-Latn-ME" sz="2500" dirty="0" smtClean="0"/>
          </a:p>
          <a:p>
            <a:pPr>
              <a:lnSpc>
                <a:spcPct val="95000"/>
              </a:lnSpc>
              <a:spcBef>
                <a:spcPts val="0"/>
              </a:spcBef>
              <a:spcAft>
                <a:spcPts val="600"/>
              </a:spcAft>
            </a:pPr>
            <a:r>
              <a:rPr lang="sr-Latn-ME" sz="2500" dirty="0" smtClean="0"/>
              <a:t>A </a:t>
            </a:r>
            <a:r>
              <a:rPr lang="sr-Latn-ME" sz="2500" dirty="0"/>
              <a:t>computation graph is the data structure at the heart of </a:t>
            </a:r>
            <a:r>
              <a:rPr lang="sr-Latn-ME" sz="2500" dirty="0" smtClean="0"/>
              <a:t>TensorFlow. </a:t>
            </a:r>
            <a:r>
              <a:rPr lang="sr-Latn-ME" sz="2500" dirty="0"/>
              <a:t>It’s a </a:t>
            </a:r>
            <a:r>
              <a:rPr lang="sr-Latn-ME" sz="2500" dirty="0">
                <a:solidFill>
                  <a:srgbClr val="FF0000"/>
                </a:solidFill>
              </a:rPr>
              <a:t>directed acyclic graph of </a:t>
            </a:r>
            <a:r>
              <a:rPr lang="sr-Latn-ME" sz="2500" dirty="0" smtClean="0">
                <a:solidFill>
                  <a:srgbClr val="FF0000"/>
                </a:solidFill>
              </a:rPr>
              <a:t>operations</a:t>
            </a:r>
            <a:r>
              <a:rPr lang="sr-Latn-ME" sz="2500" dirty="0"/>
              <a:t> </a:t>
            </a:r>
            <a:r>
              <a:rPr lang="sr-Latn-ME" sz="2500" dirty="0" smtClean="0"/>
              <a:t>– in </a:t>
            </a:r>
            <a:r>
              <a:rPr lang="sr-Latn-ME" sz="2500" dirty="0"/>
              <a:t>our case, tensor </a:t>
            </a:r>
            <a:r>
              <a:rPr lang="sr-Latn-ME" sz="2500" dirty="0" smtClean="0"/>
              <a:t>operations.</a:t>
            </a:r>
          </a:p>
        </p:txBody>
      </p:sp>
      <p:pic>
        <p:nvPicPr>
          <p:cNvPr id="5" name="Picture 4" descr="https://drek4537l1klr.cloudfront.net/chollet2/Figures/02-21.png"/>
          <p:cNvPicPr/>
          <p:nvPr/>
        </p:nvPicPr>
        <p:blipFill>
          <a:blip r:embed="rId2">
            <a:extLst>
              <a:ext uri="{28A0092B-C50C-407E-A947-70E740481C1C}">
                <a14:useLocalDpi xmlns:a14="http://schemas.microsoft.com/office/drawing/2010/main" val="0"/>
              </a:ext>
            </a:extLst>
          </a:blip>
          <a:srcRect/>
          <a:stretch>
            <a:fillRect/>
          </a:stretch>
        </p:blipFill>
        <p:spPr bwMode="auto">
          <a:xfrm>
            <a:off x="6755032" y="881449"/>
            <a:ext cx="2125362" cy="5865340"/>
          </a:xfrm>
          <a:prstGeom prst="rect">
            <a:avLst/>
          </a:prstGeom>
          <a:noFill/>
          <a:ln>
            <a:noFill/>
          </a:ln>
        </p:spPr>
      </p:pic>
      <p:sp>
        <p:nvSpPr>
          <p:cNvPr id="6" name="Rectangle 5"/>
          <p:cNvSpPr/>
          <p:nvPr/>
        </p:nvSpPr>
        <p:spPr>
          <a:xfrm>
            <a:off x="814126" y="2970493"/>
            <a:ext cx="5293993" cy="1138773"/>
          </a:xfrm>
          <a:prstGeom prst="rect">
            <a:avLst/>
          </a:prstGeom>
          <a:solidFill>
            <a:srgbClr val="ECF5E7"/>
          </a:solidFill>
        </p:spPr>
        <p:txBody>
          <a:bodyPr wrap="square">
            <a:spAutoFit/>
          </a:bodyPr>
          <a:lstStyle/>
          <a:p>
            <a:pPr>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sr-Latn-ME" sz="1700" dirty="0" smtClean="0">
                <a:solidFill>
                  <a:srgbClr val="444444"/>
                </a:solidFill>
                <a:latin typeface="Consolas" panose="020B0609020204030204" pitchFamily="49" charset="0"/>
                <a:ea typeface="Times New Roman" panose="02020603050405020304" pitchFamily="18" charset="0"/>
                <a:cs typeface="Courier New" panose="02070309020205020404" pitchFamily="49" charset="0"/>
              </a:rPr>
              <a:t>model </a:t>
            </a:r>
            <a:r>
              <a:rPr lang="sr-Latn-ME" sz="1700" dirty="0">
                <a:solidFill>
                  <a:srgbClr val="444444"/>
                </a:solidFill>
                <a:latin typeface="Consolas" panose="020B0609020204030204" pitchFamily="49" charset="0"/>
                <a:ea typeface="Times New Roman" panose="02020603050405020304" pitchFamily="18" charset="0"/>
                <a:cs typeface="Courier New" panose="02070309020205020404" pitchFamily="49" charset="0"/>
              </a:rPr>
              <a:t>= keras.Sequential([</a:t>
            </a:r>
            <a:endParaRPr lang="en-US" sz="1700" dirty="0">
              <a:latin typeface="Calibri" panose="020F0502020204030204" pitchFamily="34" charset="0"/>
              <a:ea typeface="Calibri" panose="020F0502020204030204" pitchFamily="34" charset="0"/>
              <a:cs typeface="Times New Roman" panose="02020603050405020304" pitchFamily="18" charset="0"/>
            </a:endParaRPr>
          </a:p>
          <a:p>
            <a:pPr>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sr-Latn-ME" sz="1700" dirty="0">
                <a:solidFill>
                  <a:srgbClr val="444444"/>
                </a:solidFill>
                <a:latin typeface="Consolas" panose="020B0609020204030204" pitchFamily="49" charset="0"/>
                <a:ea typeface="Times New Roman" panose="02020603050405020304" pitchFamily="18" charset="0"/>
                <a:cs typeface="Courier New" panose="02070309020205020404" pitchFamily="49" charset="0"/>
              </a:rPr>
              <a:t>    layers.Dense(</a:t>
            </a:r>
            <a:r>
              <a:rPr lang="sr-Latn-ME" sz="1700" dirty="0">
                <a:solidFill>
                  <a:srgbClr val="880000"/>
                </a:solidFill>
                <a:latin typeface="Consolas" panose="020B0609020204030204" pitchFamily="49" charset="0"/>
                <a:ea typeface="Times New Roman" panose="02020603050405020304" pitchFamily="18" charset="0"/>
                <a:cs typeface="Courier New" panose="02070309020205020404" pitchFamily="49" charset="0"/>
              </a:rPr>
              <a:t>512</a:t>
            </a:r>
            <a:r>
              <a:rPr lang="sr-Latn-ME" sz="1700" dirty="0">
                <a:solidFill>
                  <a:srgbClr val="444444"/>
                </a:solidFill>
                <a:latin typeface="Consolas" panose="020B0609020204030204" pitchFamily="49" charset="0"/>
                <a:ea typeface="Times New Roman" panose="02020603050405020304" pitchFamily="18" charset="0"/>
                <a:cs typeface="Courier New" panose="02070309020205020404" pitchFamily="49" charset="0"/>
              </a:rPr>
              <a:t>, activation=</a:t>
            </a:r>
            <a:r>
              <a:rPr lang="sr-Latn-ME" sz="1700" dirty="0">
                <a:solidFill>
                  <a:srgbClr val="880000"/>
                </a:solidFill>
                <a:latin typeface="Consolas" panose="020B0609020204030204" pitchFamily="49" charset="0"/>
                <a:ea typeface="Times New Roman" panose="02020603050405020304" pitchFamily="18" charset="0"/>
                <a:cs typeface="Courier New" panose="02070309020205020404" pitchFamily="49" charset="0"/>
              </a:rPr>
              <a:t>"relu"</a:t>
            </a:r>
            <a:r>
              <a:rPr lang="sr-Latn-ME" sz="1700" dirty="0">
                <a:solidFill>
                  <a:srgbClr val="444444"/>
                </a:solidFill>
                <a:latin typeface="Consolas" panose="020B0609020204030204" pitchFamily="49" charset="0"/>
                <a:ea typeface="Times New Roman" panose="02020603050405020304" pitchFamily="18" charset="0"/>
                <a:cs typeface="Courier New" panose="02070309020205020404" pitchFamily="49" charset="0"/>
              </a:rPr>
              <a:t>),</a:t>
            </a:r>
            <a:endParaRPr lang="en-US" sz="1700" dirty="0">
              <a:latin typeface="Calibri" panose="020F0502020204030204" pitchFamily="34" charset="0"/>
              <a:ea typeface="Calibri" panose="020F0502020204030204" pitchFamily="34" charset="0"/>
              <a:cs typeface="Times New Roman" panose="02020603050405020304" pitchFamily="18" charset="0"/>
            </a:endParaRPr>
          </a:p>
          <a:p>
            <a:pPr>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sr-Latn-ME" sz="1700" dirty="0">
                <a:solidFill>
                  <a:srgbClr val="444444"/>
                </a:solidFill>
                <a:latin typeface="Consolas" panose="020B0609020204030204" pitchFamily="49" charset="0"/>
                <a:ea typeface="Times New Roman" panose="02020603050405020304" pitchFamily="18" charset="0"/>
                <a:cs typeface="Courier New" panose="02070309020205020404" pitchFamily="49" charset="0"/>
              </a:rPr>
              <a:t>    layers.Dense(</a:t>
            </a:r>
            <a:r>
              <a:rPr lang="sr-Latn-ME" sz="1700" dirty="0">
                <a:solidFill>
                  <a:srgbClr val="880000"/>
                </a:solidFill>
                <a:latin typeface="Consolas" panose="020B0609020204030204" pitchFamily="49" charset="0"/>
                <a:ea typeface="Times New Roman" panose="02020603050405020304" pitchFamily="18" charset="0"/>
                <a:cs typeface="Courier New" panose="02070309020205020404" pitchFamily="49" charset="0"/>
              </a:rPr>
              <a:t>10</a:t>
            </a:r>
            <a:r>
              <a:rPr lang="sr-Latn-ME" sz="1700" dirty="0">
                <a:solidFill>
                  <a:srgbClr val="444444"/>
                </a:solidFill>
                <a:latin typeface="Consolas" panose="020B0609020204030204" pitchFamily="49" charset="0"/>
                <a:ea typeface="Times New Roman" panose="02020603050405020304" pitchFamily="18" charset="0"/>
                <a:cs typeface="Courier New" panose="02070309020205020404" pitchFamily="49" charset="0"/>
              </a:rPr>
              <a:t>, activation=</a:t>
            </a:r>
            <a:r>
              <a:rPr lang="sr-Latn-ME" sz="1700" dirty="0">
                <a:solidFill>
                  <a:srgbClr val="880000"/>
                </a:solidFill>
                <a:latin typeface="Consolas" panose="020B0609020204030204" pitchFamily="49" charset="0"/>
                <a:ea typeface="Times New Roman" panose="02020603050405020304" pitchFamily="18" charset="0"/>
                <a:cs typeface="Courier New" panose="02070309020205020404" pitchFamily="49" charset="0"/>
              </a:rPr>
              <a:t>"softmax"</a:t>
            </a:r>
            <a:r>
              <a:rPr lang="sr-Latn-ME" sz="1700" dirty="0">
                <a:solidFill>
                  <a:srgbClr val="444444"/>
                </a:solidFill>
                <a:latin typeface="Consolas" panose="020B0609020204030204" pitchFamily="49" charset="0"/>
                <a:ea typeface="Times New Roman" panose="02020603050405020304" pitchFamily="18" charset="0"/>
                <a:cs typeface="Courier New" panose="02070309020205020404" pitchFamily="49" charset="0"/>
              </a:rPr>
              <a:t>)</a:t>
            </a:r>
            <a:endParaRPr lang="en-US" sz="1700" dirty="0">
              <a:latin typeface="Calibri" panose="020F0502020204030204" pitchFamily="34" charset="0"/>
              <a:ea typeface="Calibri" panose="020F0502020204030204" pitchFamily="34" charset="0"/>
              <a:cs typeface="Times New Roman" panose="02020603050405020304" pitchFamily="18" charset="0"/>
            </a:endParaRPr>
          </a:p>
          <a:p>
            <a:pPr>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sr-Latn-ME" sz="1700" dirty="0">
                <a:solidFill>
                  <a:srgbClr val="444444"/>
                </a:solidFill>
                <a:latin typeface="Consolas" panose="020B0609020204030204" pitchFamily="49" charset="0"/>
                <a:ea typeface="Times New Roman" panose="02020603050405020304" pitchFamily="18" charset="0"/>
                <a:cs typeface="Courier New" panose="02070309020205020404" pitchFamily="49" charset="0"/>
              </a:rPr>
              <a:t>])</a:t>
            </a:r>
            <a:endParaRPr lang="en-US" sz="1700" dirty="0">
              <a:effectLst/>
              <a:latin typeface="Calibri" panose="020F0502020204030204" pitchFamily="34" charset="0"/>
              <a:ea typeface="Calibri" panose="020F0502020204030204" pitchFamily="34" charset="0"/>
              <a:cs typeface="Times New Roman" panose="02020603050405020304" pitchFamily="18" charset="0"/>
            </a:endParaRPr>
          </a:p>
        </p:txBody>
      </p:sp>
      <p:cxnSp>
        <p:nvCxnSpPr>
          <p:cNvPr id="3" name="Straight Arrow Connector 2"/>
          <p:cNvCxnSpPr/>
          <p:nvPr/>
        </p:nvCxnSpPr>
        <p:spPr>
          <a:xfrm flipV="1">
            <a:off x="6105313" y="2847976"/>
            <a:ext cx="649719" cy="775788"/>
          </a:xfrm>
          <a:prstGeom prst="straightConnector1">
            <a:avLst/>
          </a:prstGeom>
          <a:ln>
            <a:tailEnd type="triangle" w="lg" len="lg"/>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1890986" y="4067367"/>
            <a:ext cx="3109313" cy="369332"/>
          </a:xfrm>
          <a:prstGeom prst="rect">
            <a:avLst/>
          </a:prstGeom>
          <a:noFill/>
        </p:spPr>
        <p:txBody>
          <a:bodyPr wrap="none" rtlCol="0">
            <a:spAutoFit/>
          </a:bodyPr>
          <a:lstStyle/>
          <a:p>
            <a:r>
              <a:rPr lang="sr-Latn-ME" dirty="0" smtClean="0"/>
              <a:t>Our MNIST classification model</a:t>
            </a:r>
            <a:endParaRPr lang="en-GB" dirty="0"/>
          </a:p>
        </p:txBody>
      </p:sp>
      <p:sp>
        <p:nvSpPr>
          <p:cNvPr id="12" name="Content Placeholder 2"/>
          <p:cNvSpPr txBox="1">
            <a:spLocks/>
          </p:cNvSpPr>
          <p:nvPr/>
        </p:nvSpPr>
        <p:spPr>
          <a:xfrm>
            <a:off x="198517" y="4595574"/>
            <a:ext cx="6460380" cy="212231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spcAft>
                <a:spcPts val="600"/>
              </a:spcAft>
            </a:pPr>
            <a:r>
              <a:rPr lang="sr-Latn-ME" sz="2400" dirty="0"/>
              <a:t>Computation graphs have been an extremely successful abstraction in computer science because they enable us to </a:t>
            </a:r>
            <a:r>
              <a:rPr lang="sr-Latn-ME" sz="2400" b="1" dirty="0">
                <a:solidFill>
                  <a:srgbClr val="FF0000"/>
                </a:solidFill>
              </a:rPr>
              <a:t>treat computation as data</a:t>
            </a:r>
            <a:r>
              <a:rPr lang="sr-Latn-ME" sz="2400" dirty="0"/>
              <a:t>: a computable expression is encoded as a machine-readable data structure that can be used as the input or output of another </a:t>
            </a:r>
            <a:r>
              <a:rPr lang="sr-Latn-ME" sz="2400" dirty="0" smtClean="0"/>
              <a:t>program.</a:t>
            </a:r>
          </a:p>
        </p:txBody>
      </p:sp>
    </p:spTree>
    <p:extLst>
      <p:ext uri="{BB962C8B-B14F-4D97-AF65-F5344CB8AC3E}">
        <p14:creationId xmlns:p14="http://schemas.microsoft.com/office/powerpoint/2010/main" val="292065756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a:spLocks noGrp="1"/>
          </p:cNvSpPr>
          <p:nvPr>
            <p:ph type="title"/>
          </p:nvPr>
        </p:nvSpPr>
        <p:spPr>
          <a:xfrm>
            <a:off x="354227" y="228610"/>
            <a:ext cx="8702208" cy="734331"/>
          </a:xfrm>
        </p:spPr>
        <p:txBody>
          <a:bodyPr>
            <a:noAutofit/>
          </a:bodyPr>
          <a:lstStyle/>
          <a:p>
            <a:r>
              <a:rPr lang="sr-Latn-ME" sz="4000" dirty="0" smtClean="0"/>
              <a:t>Computation graph – Example</a:t>
            </a:r>
            <a:endParaRPr lang="en-US" sz="4000" dirty="0"/>
          </a:p>
        </p:txBody>
      </p:sp>
      <p:sp>
        <p:nvSpPr>
          <p:cNvPr id="10" name="Content Placeholder 2"/>
          <p:cNvSpPr>
            <a:spLocks noGrp="1"/>
          </p:cNvSpPr>
          <p:nvPr>
            <p:ph idx="1"/>
          </p:nvPr>
        </p:nvSpPr>
        <p:spPr>
          <a:xfrm>
            <a:off x="198517" y="1138798"/>
            <a:ext cx="6301343" cy="5056262"/>
          </a:xfrm>
        </p:spPr>
        <p:txBody>
          <a:bodyPr>
            <a:normAutofit/>
          </a:bodyPr>
          <a:lstStyle/>
          <a:p>
            <a:pPr>
              <a:lnSpc>
                <a:spcPct val="95000"/>
              </a:lnSpc>
              <a:spcBef>
                <a:spcPts val="0"/>
              </a:spcBef>
              <a:spcAft>
                <a:spcPts val="1200"/>
              </a:spcAft>
            </a:pPr>
            <a:r>
              <a:rPr lang="sr-Latn-ME" sz="2500" dirty="0" smtClean="0"/>
              <a:t>Let’s</a:t>
            </a:r>
            <a:r>
              <a:rPr lang="en-GB" sz="2500" dirty="0" smtClean="0"/>
              <a:t> </a:t>
            </a:r>
            <a:r>
              <a:rPr lang="en-GB" sz="2500" dirty="0"/>
              <a:t>consider a simplified version of </a:t>
            </a:r>
            <a:r>
              <a:rPr lang="sr-Latn-ME" sz="2500" dirty="0" smtClean="0"/>
              <a:t>the previous graph</a:t>
            </a:r>
            <a:r>
              <a:rPr lang="en-GB" sz="2500" dirty="0" smtClean="0"/>
              <a:t>, </a:t>
            </a:r>
            <a:r>
              <a:rPr lang="sr-Latn-ME" sz="2500" dirty="0" smtClean="0"/>
              <a:t>with only</a:t>
            </a:r>
            <a:r>
              <a:rPr lang="en-GB" sz="2500" dirty="0" smtClean="0"/>
              <a:t> </a:t>
            </a:r>
            <a:r>
              <a:rPr lang="en-GB" sz="2500" dirty="0"/>
              <a:t>one linear layer and where all variables are scalar. </a:t>
            </a:r>
            <a:endParaRPr lang="sr-Latn-ME" sz="2500" dirty="0" smtClean="0"/>
          </a:p>
          <a:p>
            <a:pPr>
              <a:lnSpc>
                <a:spcPct val="95000"/>
              </a:lnSpc>
              <a:spcBef>
                <a:spcPts val="0"/>
              </a:spcBef>
              <a:spcAft>
                <a:spcPts val="1200"/>
              </a:spcAft>
            </a:pPr>
            <a:r>
              <a:rPr lang="en-GB" sz="2500" dirty="0" smtClean="0"/>
              <a:t>We’ll </a:t>
            </a:r>
            <a:r>
              <a:rPr lang="en-GB" sz="2500" dirty="0"/>
              <a:t>take two scalar variables </a:t>
            </a:r>
            <a:r>
              <a:rPr lang="en-GB" sz="2500" dirty="0">
                <a:solidFill>
                  <a:srgbClr val="FF0000"/>
                </a:solidFill>
                <a:latin typeface="Consolas" panose="020B0609020204030204" pitchFamily="49" charset="0"/>
              </a:rPr>
              <a:t>w</a:t>
            </a:r>
            <a:r>
              <a:rPr lang="en-GB" sz="2500" dirty="0"/>
              <a:t> and </a:t>
            </a:r>
            <a:r>
              <a:rPr lang="en-GB" sz="2500" dirty="0">
                <a:solidFill>
                  <a:srgbClr val="FF0000"/>
                </a:solidFill>
                <a:latin typeface="Consolas" panose="020B0609020204030204" pitchFamily="49" charset="0"/>
              </a:rPr>
              <a:t>b</a:t>
            </a:r>
            <a:r>
              <a:rPr lang="en-GB" sz="2500" dirty="0"/>
              <a:t>, a scalar input </a:t>
            </a:r>
            <a:r>
              <a:rPr lang="en-GB" sz="2500" dirty="0">
                <a:solidFill>
                  <a:srgbClr val="FF0000"/>
                </a:solidFill>
                <a:latin typeface="Consolas" panose="020B0609020204030204" pitchFamily="49" charset="0"/>
              </a:rPr>
              <a:t>x</a:t>
            </a:r>
            <a:r>
              <a:rPr lang="en-GB" sz="2500" dirty="0"/>
              <a:t>, and apply some operations to them to combine them into an output </a:t>
            </a:r>
            <a:r>
              <a:rPr lang="en-GB" sz="2500" dirty="0">
                <a:solidFill>
                  <a:srgbClr val="FF0000"/>
                </a:solidFill>
                <a:latin typeface="Consolas" panose="020B0609020204030204" pitchFamily="49" charset="0"/>
              </a:rPr>
              <a:t>y</a:t>
            </a:r>
            <a:r>
              <a:rPr lang="en-GB" sz="2500" dirty="0"/>
              <a:t>. </a:t>
            </a:r>
            <a:endParaRPr lang="sr-Latn-ME" sz="2500" dirty="0" smtClean="0"/>
          </a:p>
          <a:p>
            <a:pPr>
              <a:lnSpc>
                <a:spcPct val="95000"/>
              </a:lnSpc>
              <a:spcBef>
                <a:spcPts val="0"/>
              </a:spcBef>
              <a:spcAft>
                <a:spcPts val="1200"/>
              </a:spcAft>
            </a:pPr>
            <a:r>
              <a:rPr lang="en-GB" sz="2500" dirty="0" smtClean="0"/>
              <a:t>Finally</a:t>
            </a:r>
            <a:r>
              <a:rPr lang="en-GB" sz="2500" dirty="0"/>
              <a:t>, we’ll apply an </a:t>
            </a:r>
            <a:r>
              <a:rPr lang="sr-Latn-ME" sz="2500" dirty="0" smtClean="0"/>
              <a:t>squared error</a:t>
            </a:r>
            <a:r>
              <a:rPr lang="en-GB" sz="2500" dirty="0" smtClean="0"/>
              <a:t> loss </a:t>
            </a:r>
            <a:r>
              <a:rPr lang="en-GB" sz="2500" dirty="0"/>
              <a:t>function: </a:t>
            </a:r>
            <a:r>
              <a:rPr lang="en-GB" sz="2400" dirty="0" err="1">
                <a:solidFill>
                  <a:srgbClr val="FF0000"/>
                </a:solidFill>
                <a:latin typeface="Consolas" panose="020B0609020204030204" pitchFamily="49" charset="0"/>
              </a:rPr>
              <a:t>loss_val</a:t>
            </a:r>
            <a:r>
              <a:rPr lang="en-GB" sz="2400" dirty="0">
                <a:solidFill>
                  <a:srgbClr val="FF0000"/>
                </a:solidFill>
                <a:latin typeface="Consolas" panose="020B0609020204030204" pitchFamily="49" charset="0"/>
              </a:rPr>
              <a:t> = </a:t>
            </a:r>
            <a:r>
              <a:rPr lang="en-GB" sz="2400" dirty="0" smtClean="0">
                <a:solidFill>
                  <a:srgbClr val="FF0000"/>
                </a:solidFill>
                <a:latin typeface="Consolas" panose="020B0609020204030204" pitchFamily="49" charset="0"/>
              </a:rPr>
              <a:t>(</a:t>
            </a:r>
            <a:r>
              <a:rPr lang="en-GB" sz="2400" dirty="0" err="1">
                <a:solidFill>
                  <a:srgbClr val="FF0000"/>
                </a:solidFill>
                <a:latin typeface="Consolas" panose="020B0609020204030204" pitchFamily="49" charset="0"/>
              </a:rPr>
              <a:t>y_true</a:t>
            </a:r>
            <a:r>
              <a:rPr lang="en-GB" sz="2400" dirty="0">
                <a:solidFill>
                  <a:srgbClr val="FF0000"/>
                </a:solidFill>
                <a:latin typeface="Consolas" panose="020B0609020204030204" pitchFamily="49" charset="0"/>
              </a:rPr>
              <a:t> - </a:t>
            </a:r>
            <a:r>
              <a:rPr lang="en-GB" sz="2400" dirty="0" smtClean="0">
                <a:solidFill>
                  <a:srgbClr val="FF0000"/>
                </a:solidFill>
                <a:latin typeface="Consolas" panose="020B0609020204030204" pitchFamily="49" charset="0"/>
              </a:rPr>
              <a:t>y)</a:t>
            </a:r>
            <a:r>
              <a:rPr lang="sr-Latn-ME" sz="2400" baseline="30000" dirty="0" smtClean="0">
                <a:solidFill>
                  <a:srgbClr val="FF0000"/>
                </a:solidFill>
                <a:latin typeface="Consolas" panose="020B0609020204030204" pitchFamily="49" charset="0"/>
              </a:rPr>
              <a:t>2</a:t>
            </a:r>
            <a:r>
              <a:rPr lang="en-GB" sz="2500" dirty="0" smtClean="0"/>
              <a:t>. </a:t>
            </a:r>
            <a:endParaRPr lang="sr-Latn-ME" sz="2500" dirty="0" smtClean="0"/>
          </a:p>
          <a:p>
            <a:pPr>
              <a:lnSpc>
                <a:spcPct val="95000"/>
              </a:lnSpc>
              <a:spcBef>
                <a:spcPts val="0"/>
              </a:spcBef>
              <a:spcAft>
                <a:spcPts val="1200"/>
              </a:spcAft>
            </a:pPr>
            <a:r>
              <a:rPr lang="en-GB" sz="2500" dirty="0" smtClean="0"/>
              <a:t>Since </a:t>
            </a:r>
            <a:r>
              <a:rPr lang="en-GB" sz="2500" dirty="0"/>
              <a:t>we want to update </a:t>
            </a:r>
            <a:r>
              <a:rPr lang="en-GB" sz="2500" dirty="0">
                <a:latin typeface="Consolas" panose="020B0609020204030204" pitchFamily="49" charset="0"/>
              </a:rPr>
              <a:t>w</a:t>
            </a:r>
            <a:r>
              <a:rPr lang="en-GB" sz="2500" dirty="0"/>
              <a:t> and </a:t>
            </a:r>
            <a:r>
              <a:rPr lang="en-GB" sz="2500" dirty="0">
                <a:latin typeface="Consolas" panose="020B0609020204030204" pitchFamily="49" charset="0"/>
              </a:rPr>
              <a:t>b</a:t>
            </a:r>
            <a:r>
              <a:rPr lang="en-GB" sz="2500" dirty="0"/>
              <a:t> in a way that will minimize </a:t>
            </a:r>
            <a:r>
              <a:rPr lang="en-GB" sz="2500" dirty="0" err="1">
                <a:latin typeface="Consolas" panose="020B0609020204030204" pitchFamily="49" charset="0"/>
              </a:rPr>
              <a:t>loss_val</a:t>
            </a:r>
            <a:r>
              <a:rPr lang="en-GB" sz="2500" dirty="0"/>
              <a:t>, we are interested in computing </a:t>
            </a:r>
            <a:r>
              <a:rPr lang="en-GB" sz="2400" dirty="0" smtClean="0">
                <a:solidFill>
                  <a:srgbClr val="FF0000"/>
                </a:solidFill>
                <a:latin typeface="Consolas" panose="020B0609020204030204" pitchFamily="49" charset="0"/>
              </a:rPr>
              <a:t>grad(</a:t>
            </a:r>
            <a:r>
              <a:rPr lang="en-GB" sz="2400" dirty="0" err="1" smtClean="0">
                <a:solidFill>
                  <a:srgbClr val="FF0000"/>
                </a:solidFill>
                <a:latin typeface="Consolas" panose="020B0609020204030204" pitchFamily="49" charset="0"/>
              </a:rPr>
              <a:t>loss_val,b</a:t>
            </a:r>
            <a:r>
              <a:rPr lang="en-GB" sz="2400" dirty="0">
                <a:solidFill>
                  <a:srgbClr val="FF0000"/>
                </a:solidFill>
                <a:latin typeface="Consolas" panose="020B0609020204030204" pitchFamily="49" charset="0"/>
              </a:rPr>
              <a:t>)</a:t>
            </a:r>
            <a:r>
              <a:rPr lang="en-GB" sz="2500" dirty="0"/>
              <a:t> and </a:t>
            </a:r>
            <a:r>
              <a:rPr lang="en-GB" sz="2400" dirty="0" smtClean="0">
                <a:solidFill>
                  <a:srgbClr val="FF0000"/>
                </a:solidFill>
                <a:latin typeface="Consolas" panose="020B0609020204030204" pitchFamily="49" charset="0"/>
              </a:rPr>
              <a:t>grad(</a:t>
            </a:r>
            <a:r>
              <a:rPr lang="en-GB" sz="2400" dirty="0" err="1" smtClean="0">
                <a:solidFill>
                  <a:srgbClr val="FF0000"/>
                </a:solidFill>
                <a:latin typeface="Consolas" panose="020B0609020204030204" pitchFamily="49" charset="0"/>
              </a:rPr>
              <a:t>loss_val,w</a:t>
            </a:r>
            <a:r>
              <a:rPr lang="en-GB" sz="2400" dirty="0">
                <a:solidFill>
                  <a:srgbClr val="FF0000"/>
                </a:solidFill>
                <a:latin typeface="Consolas" panose="020B0609020204030204" pitchFamily="49" charset="0"/>
              </a:rPr>
              <a:t>)</a:t>
            </a:r>
            <a:r>
              <a:rPr lang="en-GB" sz="2500" dirty="0"/>
              <a:t>.</a:t>
            </a:r>
            <a:endParaRPr lang="sr-Latn-ME" sz="2500" dirty="0" smtClean="0"/>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476665" y="1243032"/>
            <a:ext cx="2508543" cy="4824561"/>
          </a:xfrm>
          <a:prstGeom prst="rect">
            <a:avLst/>
          </a:prstGeom>
        </p:spPr>
      </p:pic>
    </p:spTree>
    <p:extLst>
      <p:ext uri="{BB962C8B-B14F-4D97-AF65-F5344CB8AC3E}">
        <p14:creationId xmlns:p14="http://schemas.microsoft.com/office/powerpoint/2010/main" val="149867219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a:spLocks noGrp="1"/>
          </p:cNvSpPr>
          <p:nvPr>
            <p:ph type="title"/>
          </p:nvPr>
        </p:nvSpPr>
        <p:spPr>
          <a:xfrm>
            <a:off x="354227" y="228610"/>
            <a:ext cx="8702208" cy="734331"/>
          </a:xfrm>
        </p:spPr>
        <p:txBody>
          <a:bodyPr>
            <a:noAutofit/>
          </a:bodyPr>
          <a:lstStyle/>
          <a:p>
            <a:r>
              <a:rPr lang="sr-Latn-ME" sz="4000" dirty="0" smtClean="0"/>
              <a:t>Computation graph – Example</a:t>
            </a:r>
            <a:endParaRPr lang="en-US" sz="4000" dirty="0"/>
          </a:p>
        </p:txBody>
      </p:sp>
      <p:sp>
        <p:nvSpPr>
          <p:cNvPr id="10" name="Content Placeholder 2"/>
          <p:cNvSpPr>
            <a:spLocks noGrp="1"/>
          </p:cNvSpPr>
          <p:nvPr>
            <p:ph idx="1"/>
          </p:nvPr>
        </p:nvSpPr>
        <p:spPr>
          <a:xfrm>
            <a:off x="198517" y="1138798"/>
            <a:ext cx="6185857" cy="5056262"/>
          </a:xfrm>
        </p:spPr>
        <p:txBody>
          <a:bodyPr>
            <a:normAutofit/>
          </a:bodyPr>
          <a:lstStyle/>
          <a:p>
            <a:pPr>
              <a:lnSpc>
                <a:spcPct val="95000"/>
              </a:lnSpc>
              <a:spcBef>
                <a:spcPts val="0"/>
              </a:spcBef>
            </a:pPr>
            <a:r>
              <a:rPr lang="sr-Latn-ME" sz="2600" dirty="0"/>
              <a:t>Let’s set concrete values for the “input nodes” in the </a:t>
            </a:r>
            <a:r>
              <a:rPr lang="sr-Latn-ME" sz="2600" dirty="0" smtClean="0"/>
              <a:t>graph: </a:t>
            </a:r>
          </a:p>
          <a:p>
            <a:pPr marL="808038" indent="0">
              <a:lnSpc>
                <a:spcPct val="95000"/>
              </a:lnSpc>
              <a:spcBef>
                <a:spcPts val="0"/>
              </a:spcBef>
              <a:buNone/>
            </a:pPr>
            <a:r>
              <a:rPr lang="sr-Latn-ME" sz="2600" dirty="0" smtClean="0">
                <a:latin typeface="Consolas" panose="020B0609020204030204" pitchFamily="49" charset="0"/>
              </a:rPr>
              <a:t>x = 2</a:t>
            </a:r>
          </a:p>
          <a:p>
            <a:pPr marL="808038" indent="0">
              <a:lnSpc>
                <a:spcPct val="95000"/>
              </a:lnSpc>
              <a:spcBef>
                <a:spcPts val="0"/>
              </a:spcBef>
              <a:buNone/>
            </a:pPr>
            <a:r>
              <a:rPr lang="sr-Latn-ME" sz="2600" dirty="0" smtClean="0">
                <a:latin typeface="Consolas" panose="020B0609020204030204" pitchFamily="49" charset="0"/>
              </a:rPr>
              <a:t>y_true = 5</a:t>
            </a:r>
          </a:p>
          <a:p>
            <a:pPr marL="808038" indent="0">
              <a:lnSpc>
                <a:spcPct val="95000"/>
              </a:lnSpc>
              <a:spcBef>
                <a:spcPts val="0"/>
              </a:spcBef>
              <a:buNone/>
            </a:pPr>
            <a:r>
              <a:rPr lang="sr-Latn-ME" sz="2600" dirty="0" smtClean="0">
                <a:latin typeface="Consolas" panose="020B0609020204030204" pitchFamily="49" charset="0"/>
              </a:rPr>
              <a:t>w = 3</a:t>
            </a:r>
          </a:p>
          <a:p>
            <a:pPr marL="808038" indent="0">
              <a:lnSpc>
                <a:spcPct val="95000"/>
              </a:lnSpc>
              <a:spcBef>
                <a:spcPts val="0"/>
              </a:spcBef>
              <a:spcAft>
                <a:spcPts val="1200"/>
              </a:spcAft>
              <a:buNone/>
            </a:pPr>
            <a:r>
              <a:rPr lang="sr-Latn-ME" sz="2600" dirty="0" smtClean="0">
                <a:latin typeface="Consolas" panose="020B0609020204030204" pitchFamily="49" charset="0"/>
              </a:rPr>
              <a:t>b = 1</a:t>
            </a:r>
          </a:p>
          <a:p>
            <a:pPr>
              <a:lnSpc>
                <a:spcPct val="95000"/>
              </a:lnSpc>
              <a:spcBef>
                <a:spcPts val="0"/>
              </a:spcBef>
              <a:spcAft>
                <a:spcPts val="1200"/>
              </a:spcAft>
            </a:pPr>
            <a:r>
              <a:rPr lang="sr-Latn-ME" sz="2600" dirty="0" smtClean="0"/>
              <a:t>We’ll </a:t>
            </a:r>
            <a:r>
              <a:rPr lang="sr-Latn-ME" sz="2600" dirty="0"/>
              <a:t>propagate these values to all nodes in the graph, from top to bottom, until we reach </a:t>
            </a:r>
            <a:r>
              <a:rPr lang="sr-Latn-ME" sz="2600" dirty="0">
                <a:latin typeface="Consolas" panose="020B0609020204030204" pitchFamily="49" charset="0"/>
              </a:rPr>
              <a:t>loss_val</a:t>
            </a:r>
            <a:r>
              <a:rPr lang="sr-Latn-ME" sz="2600" dirty="0"/>
              <a:t>. This is the </a:t>
            </a:r>
            <a:r>
              <a:rPr lang="sr-Latn-ME" sz="2600" b="1" dirty="0">
                <a:solidFill>
                  <a:srgbClr val="FF0000"/>
                </a:solidFill>
              </a:rPr>
              <a:t>forward </a:t>
            </a:r>
            <a:r>
              <a:rPr lang="sr-Latn-ME" sz="2600" b="1" dirty="0" smtClean="0">
                <a:solidFill>
                  <a:srgbClr val="FF0000"/>
                </a:solidFill>
              </a:rPr>
              <a:t>pass</a:t>
            </a:r>
            <a:r>
              <a:rPr lang="sr-Latn-ME" sz="2600" dirty="0"/>
              <a:t>.</a:t>
            </a: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450077" y="1177692"/>
            <a:ext cx="2562510" cy="4653879"/>
          </a:xfrm>
          <a:prstGeom prst="rect">
            <a:avLst/>
          </a:prstGeom>
        </p:spPr>
      </p:pic>
    </p:spTree>
    <p:extLst>
      <p:ext uri="{BB962C8B-B14F-4D97-AF65-F5344CB8AC3E}">
        <p14:creationId xmlns:p14="http://schemas.microsoft.com/office/powerpoint/2010/main" val="335792451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1820" y="278038"/>
            <a:ext cx="7886700" cy="734331"/>
          </a:xfrm>
        </p:spPr>
        <p:txBody>
          <a:bodyPr/>
          <a:lstStyle/>
          <a:p>
            <a:r>
              <a:rPr lang="sr-Latn-ME" dirty="0" smtClean="0"/>
              <a:t>First neural network in Keras</a:t>
            </a:r>
            <a:endParaRPr lang="en-US" dirty="0"/>
          </a:p>
        </p:txBody>
      </p:sp>
      <p:sp>
        <p:nvSpPr>
          <p:cNvPr id="3" name="Content Placeholder 2"/>
          <p:cNvSpPr>
            <a:spLocks noGrp="1"/>
          </p:cNvSpPr>
          <p:nvPr>
            <p:ph idx="1"/>
          </p:nvPr>
        </p:nvSpPr>
        <p:spPr>
          <a:xfrm>
            <a:off x="212942" y="1485281"/>
            <a:ext cx="8655485" cy="4016748"/>
          </a:xfrm>
        </p:spPr>
        <p:txBody>
          <a:bodyPr>
            <a:normAutofit fontScale="92500" lnSpcReduction="10000"/>
          </a:bodyPr>
          <a:lstStyle/>
          <a:p>
            <a:pPr>
              <a:lnSpc>
                <a:spcPct val="100000"/>
              </a:lnSpc>
              <a:spcBef>
                <a:spcPts val="0"/>
              </a:spcBef>
              <a:spcAft>
                <a:spcPts val="600"/>
              </a:spcAft>
            </a:pPr>
            <a:r>
              <a:rPr lang="en-US" sz="2300" dirty="0" smtClean="0"/>
              <a:t>Let’s </a:t>
            </a:r>
            <a:r>
              <a:rPr lang="sr-Latn-ME" sz="2300" dirty="0" smtClean="0"/>
              <a:t>create</a:t>
            </a:r>
            <a:r>
              <a:rPr lang="en-US" sz="2300" dirty="0" smtClean="0"/>
              <a:t> </a:t>
            </a:r>
            <a:r>
              <a:rPr lang="en-US" sz="2300" dirty="0"/>
              <a:t>a neural network </a:t>
            </a:r>
            <a:r>
              <a:rPr lang="sr-Latn-ME" sz="2300" dirty="0" smtClean="0"/>
              <a:t>in</a:t>
            </a:r>
            <a:r>
              <a:rPr lang="en-US" sz="2300" dirty="0" smtClean="0"/>
              <a:t> </a:t>
            </a:r>
            <a:r>
              <a:rPr lang="en-US" sz="2300" dirty="0" err="1" smtClean="0"/>
              <a:t>Keras</a:t>
            </a:r>
            <a:r>
              <a:rPr lang="sr-Latn-ME" sz="2300" dirty="0" smtClean="0"/>
              <a:t> (</a:t>
            </a:r>
            <a:r>
              <a:rPr lang="en-US" sz="2300" dirty="0" smtClean="0"/>
              <a:t>Python library</a:t>
            </a:r>
            <a:r>
              <a:rPr lang="sr-Latn-ME" sz="2300" dirty="0" smtClean="0"/>
              <a:t>)</a:t>
            </a:r>
            <a:r>
              <a:rPr lang="en-US" sz="2300" dirty="0" smtClean="0"/>
              <a:t> </a:t>
            </a:r>
            <a:r>
              <a:rPr lang="sr-Latn-ME" sz="2300" dirty="0" smtClean="0"/>
              <a:t>which</a:t>
            </a:r>
            <a:r>
              <a:rPr lang="en-US" sz="2300" dirty="0" smtClean="0"/>
              <a:t> </a:t>
            </a:r>
            <a:r>
              <a:rPr lang="en-US" sz="2300" dirty="0" err="1" smtClean="0"/>
              <a:t>classif</a:t>
            </a:r>
            <a:r>
              <a:rPr lang="sr-Latn-ME" sz="2300" dirty="0" smtClean="0"/>
              <a:t>ies</a:t>
            </a:r>
            <a:r>
              <a:rPr lang="en-US" sz="2300" dirty="0" smtClean="0"/>
              <a:t> </a:t>
            </a:r>
            <a:r>
              <a:rPr lang="en-US" sz="2300" dirty="0"/>
              <a:t>handwritten </a:t>
            </a:r>
            <a:r>
              <a:rPr lang="en-US" sz="2300" dirty="0" smtClean="0"/>
              <a:t>digits</a:t>
            </a:r>
            <a:r>
              <a:rPr lang="sr-Latn-ME" sz="2300" dirty="0" smtClean="0"/>
              <a:t> (</a:t>
            </a:r>
            <a:r>
              <a:rPr lang="en-US" sz="2300" dirty="0"/>
              <a:t>grayscale images of </a:t>
            </a:r>
            <a:r>
              <a:rPr lang="en-US" sz="2300" dirty="0" smtClean="0"/>
              <a:t>digits</a:t>
            </a:r>
            <a:r>
              <a:rPr lang="sr-Latn-ME" sz="2300" dirty="0" smtClean="0"/>
              <a:t>, size</a:t>
            </a:r>
            <a:r>
              <a:rPr lang="en-US" sz="2300" dirty="0" smtClean="0"/>
              <a:t> 28 </a:t>
            </a:r>
            <a:r>
              <a:rPr lang="en-US" sz="2300" dirty="0"/>
              <a:t>× 28 </a:t>
            </a:r>
            <a:r>
              <a:rPr lang="en-US" sz="2300" dirty="0" smtClean="0"/>
              <a:t>pixels</a:t>
            </a:r>
            <a:r>
              <a:rPr lang="sr-Latn-ME" sz="2300" dirty="0" smtClean="0"/>
              <a:t>) from the MNIST dataset.</a:t>
            </a:r>
          </a:p>
          <a:p>
            <a:pPr>
              <a:lnSpc>
                <a:spcPct val="100000"/>
              </a:lnSpc>
              <a:spcBef>
                <a:spcPts val="0"/>
              </a:spcBef>
              <a:spcAft>
                <a:spcPts val="600"/>
              </a:spcAft>
            </a:pPr>
            <a:r>
              <a:rPr lang="sr-Latn-ME" sz="2300" dirty="0" smtClean="0"/>
              <a:t>Each digit </a:t>
            </a:r>
            <a:r>
              <a:rPr lang="en-US" sz="2300" dirty="0"/>
              <a:t>(0 </a:t>
            </a:r>
            <a:r>
              <a:rPr lang="sr-Latn-ME" sz="2300" dirty="0" smtClean="0"/>
              <a:t>to</a:t>
            </a:r>
            <a:r>
              <a:rPr lang="en-US" sz="2300" dirty="0" smtClean="0"/>
              <a:t> </a:t>
            </a:r>
            <a:r>
              <a:rPr lang="en-US" sz="2300" dirty="0"/>
              <a:t>9)</a:t>
            </a:r>
            <a:r>
              <a:rPr lang="sr-Latn-ME" sz="2300" dirty="0" smtClean="0"/>
              <a:t> represents one </a:t>
            </a:r>
            <a:r>
              <a:rPr lang="en-US" sz="2300" dirty="0" err="1" smtClean="0"/>
              <a:t>categor</a:t>
            </a:r>
            <a:r>
              <a:rPr lang="sr-Latn-ME" sz="2300" dirty="0" smtClean="0"/>
              <a:t>y</a:t>
            </a:r>
            <a:r>
              <a:rPr lang="sr-Latn-ME" sz="2300" dirty="0"/>
              <a:t> </a:t>
            </a:r>
            <a:r>
              <a:rPr lang="sr-Latn-ME" sz="2300" dirty="0" smtClean="0"/>
              <a:t>in our classification problem.</a:t>
            </a:r>
          </a:p>
          <a:p>
            <a:pPr>
              <a:lnSpc>
                <a:spcPct val="100000"/>
              </a:lnSpc>
              <a:spcBef>
                <a:spcPts val="0"/>
              </a:spcBef>
              <a:spcAft>
                <a:spcPts val="600"/>
              </a:spcAft>
            </a:pPr>
            <a:r>
              <a:rPr lang="en-US" sz="2300" dirty="0"/>
              <a:t>In </a:t>
            </a:r>
            <a:r>
              <a:rPr lang="sr-Latn-ME" sz="2300" dirty="0" smtClean="0"/>
              <a:t>ML</a:t>
            </a:r>
            <a:r>
              <a:rPr lang="en-US" sz="2300" dirty="0" smtClean="0"/>
              <a:t>, </a:t>
            </a:r>
            <a:r>
              <a:rPr lang="en-US" sz="2300" dirty="0"/>
              <a:t>a category in a classification problem is called a </a:t>
            </a:r>
            <a:r>
              <a:rPr lang="en-US" sz="2300" b="1" dirty="0">
                <a:solidFill>
                  <a:srgbClr val="FF0000"/>
                </a:solidFill>
              </a:rPr>
              <a:t>class</a:t>
            </a:r>
            <a:r>
              <a:rPr lang="en-US" sz="2300" dirty="0"/>
              <a:t>. Data points are called </a:t>
            </a:r>
            <a:r>
              <a:rPr lang="en-US" sz="2300" b="1" dirty="0">
                <a:solidFill>
                  <a:srgbClr val="FF0000"/>
                </a:solidFill>
              </a:rPr>
              <a:t>samples</a:t>
            </a:r>
            <a:r>
              <a:rPr lang="en-US" sz="2300" dirty="0"/>
              <a:t>. The class associated with a specific sample is called a </a:t>
            </a:r>
            <a:r>
              <a:rPr lang="en-US" sz="2300" b="1" dirty="0">
                <a:solidFill>
                  <a:srgbClr val="FF0000"/>
                </a:solidFill>
              </a:rPr>
              <a:t>label</a:t>
            </a:r>
            <a:r>
              <a:rPr lang="en-US" sz="2300" dirty="0"/>
              <a:t>.</a:t>
            </a:r>
            <a:endParaRPr lang="sr-Latn-ME" sz="2300" dirty="0" smtClean="0"/>
          </a:p>
          <a:p>
            <a:pPr>
              <a:lnSpc>
                <a:spcPct val="100000"/>
              </a:lnSpc>
              <a:spcBef>
                <a:spcPts val="0"/>
              </a:spcBef>
              <a:spcAft>
                <a:spcPts val="600"/>
              </a:spcAft>
            </a:pPr>
            <a:r>
              <a:rPr lang="sr-Latn-ME" sz="2300" dirty="0" smtClean="0"/>
              <a:t>T</a:t>
            </a:r>
            <a:r>
              <a:rPr lang="en-US" sz="2300" dirty="0" smtClean="0"/>
              <a:t>he </a:t>
            </a:r>
            <a:r>
              <a:rPr lang="en-US" sz="2300" b="1" dirty="0">
                <a:solidFill>
                  <a:srgbClr val="FF0000"/>
                </a:solidFill>
              </a:rPr>
              <a:t>MNIST</a:t>
            </a:r>
            <a:r>
              <a:rPr lang="en-US" sz="2300" dirty="0"/>
              <a:t> </a:t>
            </a:r>
            <a:r>
              <a:rPr lang="en-US" sz="2300" dirty="0" smtClean="0"/>
              <a:t>dataset</a:t>
            </a:r>
            <a:r>
              <a:rPr lang="sr-Latn-ME" sz="2300" dirty="0" smtClean="0"/>
              <a:t> is</a:t>
            </a:r>
            <a:r>
              <a:rPr lang="en-US" sz="2300" dirty="0" smtClean="0"/>
              <a:t> </a:t>
            </a:r>
            <a:r>
              <a:rPr lang="en-US" sz="2300" dirty="0"/>
              <a:t>a classic in the </a:t>
            </a:r>
            <a:r>
              <a:rPr lang="sr-Latn-ME" sz="2300" dirty="0" smtClean="0"/>
              <a:t>ML</a:t>
            </a:r>
            <a:r>
              <a:rPr lang="en-US" sz="2300" dirty="0" smtClean="0"/>
              <a:t> </a:t>
            </a:r>
            <a:r>
              <a:rPr lang="en-US" sz="2300" dirty="0"/>
              <a:t>community, which has been around almost as long as the field itself and has been intensively studied. </a:t>
            </a:r>
            <a:endParaRPr lang="sr-Latn-ME" sz="2300" dirty="0" smtClean="0"/>
          </a:p>
          <a:p>
            <a:pPr>
              <a:lnSpc>
                <a:spcPct val="100000"/>
              </a:lnSpc>
              <a:spcBef>
                <a:spcPts val="0"/>
              </a:spcBef>
              <a:spcAft>
                <a:spcPts val="600"/>
              </a:spcAft>
            </a:pPr>
            <a:r>
              <a:rPr lang="en-US" sz="2300" dirty="0" smtClean="0"/>
              <a:t>It</a:t>
            </a:r>
            <a:r>
              <a:rPr lang="sr-Latn-ME" sz="2300" dirty="0" smtClean="0"/>
              <a:t> contains</a:t>
            </a:r>
            <a:r>
              <a:rPr lang="en-US" sz="2300" dirty="0" smtClean="0"/>
              <a:t> </a:t>
            </a:r>
            <a:r>
              <a:rPr lang="en-US" sz="2300" dirty="0" smtClean="0">
                <a:solidFill>
                  <a:srgbClr val="FF0000"/>
                </a:solidFill>
              </a:rPr>
              <a:t>60000</a:t>
            </a:r>
            <a:r>
              <a:rPr lang="en-US" sz="2300" dirty="0" smtClean="0"/>
              <a:t> </a:t>
            </a:r>
            <a:r>
              <a:rPr lang="en-US" sz="2300" dirty="0"/>
              <a:t>training </a:t>
            </a:r>
            <a:r>
              <a:rPr lang="sr-Latn-ME" sz="2300" dirty="0" smtClean="0"/>
              <a:t>+ </a:t>
            </a:r>
            <a:r>
              <a:rPr lang="en-US" sz="2300" dirty="0" smtClean="0">
                <a:solidFill>
                  <a:srgbClr val="FF0000"/>
                </a:solidFill>
              </a:rPr>
              <a:t>10000</a:t>
            </a:r>
            <a:r>
              <a:rPr lang="en-US" sz="2300" dirty="0" smtClean="0"/>
              <a:t> </a:t>
            </a:r>
            <a:r>
              <a:rPr lang="en-US" sz="2300" dirty="0"/>
              <a:t>test images, assembled by the National Institute of Standards and Technology </a:t>
            </a:r>
            <a:r>
              <a:rPr lang="en-US" sz="2300" dirty="0" smtClean="0"/>
              <a:t>in </a:t>
            </a:r>
            <a:r>
              <a:rPr lang="en-US" sz="2300" dirty="0"/>
              <a:t>the </a:t>
            </a:r>
            <a:r>
              <a:rPr lang="en-US" sz="2300" dirty="0" smtClean="0"/>
              <a:t>1980s</a:t>
            </a:r>
            <a:r>
              <a:rPr lang="sr-Latn-ME" sz="2300" dirty="0" smtClean="0"/>
              <a:t>.</a:t>
            </a:r>
          </a:p>
          <a:p>
            <a:pPr>
              <a:lnSpc>
                <a:spcPct val="100000"/>
              </a:lnSpc>
              <a:spcBef>
                <a:spcPts val="0"/>
              </a:spcBef>
            </a:pPr>
            <a:r>
              <a:rPr lang="en-US" sz="2300" dirty="0"/>
              <a:t>You can think of “solving” MNIST as the “Hello World” of </a:t>
            </a:r>
            <a:r>
              <a:rPr lang="sr-Latn-ME" sz="2300" dirty="0" smtClean="0"/>
              <a:t>DL</a:t>
            </a:r>
            <a:r>
              <a:rPr lang="en-US" sz="2300" dirty="0" smtClean="0"/>
              <a:t>,</a:t>
            </a:r>
            <a:r>
              <a:rPr lang="sr-Latn-ME" sz="2300" dirty="0" smtClean="0"/>
              <a:t> </a:t>
            </a:r>
            <a:r>
              <a:rPr lang="en-US" sz="2300" dirty="0" smtClean="0"/>
              <a:t>it’s </a:t>
            </a:r>
            <a:r>
              <a:rPr lang="en-US" sz="2300" dirty="0"/>
              <a:t>what you do to verify that your algorithms are working </a:t>
            </a:r>
            <a:r>
              <a:rPr lang="en-US" sz="2300" dirty="0" smtClean="0"/>
              <a:t>fine</a:t>
            </a:r>
            <a:r>
              <a:rPr lang="sr-Latn-ME" sz="2300" dirty="0" smtClean="0"/>
              <a:t>.</a:t>
            </a:r>
            <a:endParaRPr lang="en-US" sz="2300" dirty="0"/>
          </a:p>
        </p:txBody>
      </p:sp>
      <p:pic>
        <p:nvPicPr>
          <p:cNvPr id="8" name="Picture 7"/>
          <p:cNvPicPr>
            <a:picLocks noChangeAspect="1"/>
          </p:cNvPicPr>
          <p:nvPr/>
        </p:nvPicPr>
        <p:blipFill rotWithShape="1">
          <a:blip r:embed="rId2"/>
          <a:srcRect t="5733" b="11529"/>
          <a:stretch/>
        </p:blipFill>
        <p:spPr>
          <a:xfrm>
            <a:off x="1448228" y="5601704"/>
            <a:ext cx="6585171" cy="953476"/>
          </a:xfrm>
          <a:prstGeom prst="rect">
            <a:avLst/>
          </a:prstGeom>
        </p:spPr>
      </p:pic>
      <p:sp>
        <p:nvSpPr>
          <p:cNvPr id="4" name="Rectangle 3"/>
          <p:cNvSpPr/>
          <p:nvPr/>
        </p:nvSpPr>
        <p:spPr>
          <a:xfrm>
            <a:off x="511321" y="1012369"/>
            <a:ext cx="3744743" cy="369332"/>
          </a:xfrm>
          <a:prstGeom prst="rect">
            <a:avLst/>
          </a:prstGeom>
          <a:solidFill>
            <a:srgbClr val="FFFF00"/>
          </a:solidFill>
        </p:spPr>
        <p:txBody>
          <a:bodyPr wrap="none">
            <a:spAutoFit/>
          </a:bodyPr>
          <a:lstStyle/>
          <a:p>
            <a:r>
              <a:rPr lang="en-US" dirty="0"/>
              <a:t>Lecture_2_MNIST_classification.ipynb</a:t>
            </a:r>
          </a:p>
        </p:txBody>
      </p:sp>
    </p:spTree>
    <p:extLst>
      <p:ext uri="{BB962C8B-B14F-4D97-AF65-F5344CB8AC3E}">
        <p14:creationId xmlns:p14="http://schemas.microsoft.com/office/powerpoint/2010/main" val="184741469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a:spLocks noGrp="1"/>
          </p:cNvSpPr>
          <p:nvPr>
            <p:ph type="title"/>
          </p:nvPr>
        </p:nvSpPr>
        <p:spPr>
          <a:xfrm>
            <a:off x="354227" y="228610"/>
            <a:ext cx="8702208" cy="734331"/>
          </a:xfrm>
        </p:spPr>
        <p:txBody>
          <a:bodyPr>
            <a:noAutofit/>
          </a:bodyPr>
          <a:lstStyle/>
          <a:p>
            <a:r>
              <a:rPr lang="sr-Latn-ME" sz="4000" dirty="0" smtClean="0"/>
              <a:t>Computation graph – Example</a:t>
            </a:r>
            <a:endParaRPr lang="en-US" sz="4000" dirty="0"/>
          </a:p>
        </p:txBody>
      </p:sp>
      <p:sp>
        <p:nvSpPr>
          <p:cNvPr id="10" name="Content Placeholder 2"/>
          <p:cNvSpPr>
            <a:spLocks noGrp="1"/>
          </p:cNvSpPr>
          <p:nvPr>
            <p:ph idx="1"/>
          </p:nvPr>
        </p:nvSpPr>
        <p:spPr>
          <a:xfrm>
            <a:off x="198517" y="1012813"/>
            <a:ext cx="8785463" cy="1407331"/>
          </a:xfrm>
        </p:spPr>
        <p:txBody>
          <a:bodyPr>
            <a:normAutofit/>
          </a:bodyPr>
          <a:lstStyle/>
          <a:p>
            <a:pPr>
              <a:lnSpc>
                <a:spcPct val="95000"/>
              </a:lnSpc>
              <a:spcBef>
                <a:spcPts val="0"/>
              </a:spcBef>
              <a:spcAft>
                <a:spcPts val="600"/>
              </a:spcAft>
            </a:pPr>
            <a:r>
              <a:rPr lang="en-GB" sz="2600" dirty="0" smtClean="0"/>
              <a:t>Now</a:t>
            </a:r>
            <a:r>
              <a:rPr lang="sr-Latn-ME" sz="2600" dirty="0" smtClean="0"/>
              <a:t>,</a:t>
            </a:r>
            <a:r>
              <a:rPr lang="en-GB" sz="2600" dirty="0" smtClean="0"/>
              <a:t> </a:t>
            </a:r>
            <a:r>
              <a:rPr lang="en-GB" sz="2600" dirty="0"/>
              <a:t>let’s “reverse” the graph: for each edge </a:t>
            </a:r>
            <a:r>
              <a:rPr lang="en-GB" sz="2600" dirty="0" smtClean="0"/>
              <a:t>going </a:t>
            </a:r>
            <a:r>
              <a:rPr lang="en-GB" sz="2600" dirty="0"/>
              <a:t>from </a:t>
            </a:r>
            <a:r>
              <a:rPr lang="en-GB" sz="2600" dirty="0">
                <a:latin typeface="Consolas" panose="020B0609020204030204" pitchFamily="49" charset="0"/>
              </a:rPr>
              <a:t>A</a:t>
            </a:r>
            <a:r>
              <a:rPr lang="en-GB" sz="2600" dirty="0"/>
              <a:t> to </a:t>
            </a:r>
            <a:r>
              <a:rPr lang="sr-Latn-ME" sz="2600" dirty="0" smtClean="0">
                <a:latin typeface="Consolas" panose="020B0609020204030204" pitchFamily="49" charset="0"/>
              </a:rPr>
              <a:t>C</a:t>
            </a:r>
            <a:r>
              <a:rPr lang="en-GB" sz="2600" dirty="0" smtClean="0"/>
              <a:t>, </a:t>
            </a:r>
            <a:r>
              <a:rPr lang="en-GB" sz="2600" dirty="0"/>
              <a:t>we will create an opposite edge from </a:t>
            </a:r>
            <a:r>
              <a:rPr lang="en-GB" sz="2600" dirty="0">
                <a:latin typeface="Consolas" panose="020B0609020204030204" pitchFamily="49" charset="0"/>
              </a:rPr>
              <a:t>B</a:t>
            </a:r>
            <a:r>
              <a:rPr lang="en-GB" sz="2600" dirty="0"/>
              <a:t> to </a:t>
            </a:r>
            <a:r>
              <a:rPr lang="en-GB" sz="2600" dirty="0">
                <a:latin typeface="Consolas" panose="020B0609020204030204" pitchFamily="49" charset="0"/>
              </a:rPr>
              <a:t>A</a:t>
            </a:r>
            <a:r>
              <a:rPr lang="en-GB" sz="2600" dirty="0"/>
              <a:t>, and ask, how much does </a:t>
            </a:r>
            <a:r>
              <a:rPr lang="en-GB" sz="2600" dirty="0">
                <a:latin typeface="Consolas" panose="020B0609020204030204" pitchFamily="49" charset="0"/>
              </a:rPr>
              <a:t>B</a:t>
            </a:r>
            <a:r>
              <a:rPr lang="en-GB" sz="2600" dirty="0"/>
              <a:t> vary when </a:t>
            </a:r>
            <a:r>
              <a:rPr lang="en-GB" sz="2600" dirty="0">
                <a:latin typeface="Consolas" panose="020B0609020204030204" pitchFamily="49" charset="0"/>
              </a:rPr>
              <a:t>A</a:t>
            </a:r>
            <a:r>
              <a:rPr lang="en-GB" sz="2600" dirty="0"/>
              <a:t> </a:t>
            </a:r>
            <a:r>
              <a:rPr lang="en-GB" sz="2600" dirty="0" smtClean="0"/>
              <a:t>varies</a:t>
            </a:r>
            <a:r>
              <a:rPr lang="sr-Latn-ME" sz="2600" dirty="0" smtClean="0"/>
              <a:t>, or</a:t>
            </a:r>
            <a:r>
              <a:rPr lang="en-GB" sz="2600" dirty="0" smtClean="0"/>
              <a:t> </a:t>
            </a:r>
            <a:r>
              <a:rPr lang="en-GB" sz="2600" dirty="0"/>
              <a:t>what is </a:t>
            </a:r>
            <a:r>
              <a:rPr lang="en-GB" sz="2600" dirty="0" smtClean="0">
                <a:latin typeface="Consolas" panose="020B0609020204030204" pitchFamily="49" charset="0"/>
              </a:rPr>
              <a:t>grad(B,A)</a:t>
            </a:r>
            <a:r>
              <a:rPr lang="en-GB" sz="2600" dirty="0" smtClean="0"/>
              <a:t>?</a:t>
            </a:r>
            <a:endParaRPr lang="sr-Latn-ME" sz="2600" dirty="0" smtClean="0"/>
          </a:p>
        </p:txBody>
      </p:sp>
      <p:sp>
        <p:nvSpPr>
          <p:cNvPr id="7" name="Content Placeholder 2"/>
          <p:cNvSpPr txBox="1">
            <a:spLocks/>
          </p:cNvSpPr>
          <p:nvPr/>
        </p:nvSpPr>
        <p:spPr>
          <a:xfrm>
            <a:off x="241410" y="2433387"/>
            <a:ext cx="4505804" cy="169510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95000"/>
              </a:lnSpc>
              <a:spcBef>
                <a:spcPts val="0"/>
              </a:spcBef>
              <a:spcAft>
                <a:spcPts val="600"/>
              </a:spcAft>
            </a:pPr>
            <a:r>
              <a:rPr lang="en-GB" sz="2600" dirty="0" smtClean="0"/>
              <a:t>We’ll annotate each inverted edge with this value. This backward graph represents the </a:t>
            </a:r>
            <a:r>
              <a:rPr lang="en-GB" sz="2600" b="1" dirty="0" smtClean="0">
                <a:solidFill>
                  <a:srgbClr val="FF0000"/>
                </a:solidFill>
              </a:rPr>
              <a:t>backward pass</a:t>
            </a:r>
            <a:r>
              <a:rPr lang="sr-Latn-ME" sz="2600" dirty="0" smtClean="0"/>
              <a:t>.</a:t>
            </a:r>
            <a:endParaRPr lang="sr-Latn-ME" sz="2600"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32229" y="2479955"/>
            <a:ext cx="4429681" cy="4131176"/>
          </a:xfrm>
          <a:prstGeom prst="rect">
            <a:avLst/>
          </a:prstGeom>
        </p:spPr>
      </p:pic>
      <p:sp>
        <p:nvSpPr>
          <p:cNvPr id="11" name="Content Placeholder 2"/>
          <p:cNvSpPr txBox="1">
            <a:spLocks/>
          </p:cNvSpPr>
          <p:nvPr/>
        </p:nvSpPr>
        <p:spPr>
          <a:xfrm>
            <a:off x="472288" y="5313344"/>
            <a:ext cx="4017579" cy="1257184"/>
          </a:xfrm>
          <a:prstGeom prst="rect">
            <a:avLst/>
          </a:prstGeom>
          <a:solidFill>
            <a:schemeClr val="accent6">
              <a:lumMod val="20000"/>
              <a:lumOff val="80000"/>
            </a:schemeClr>
          </a:solidFill>
        </p:spPr>
        <p:txBody>
          <a:bodyPr vert="horz" lIns="91440" tIns="45720" rIns="91440" bIns="45720" rtlCol="0">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95000"/>
              </a:lnSpc>
              <a:spcBef>
                <a:spcPts val="0"/>
              </a:spcBef>
              <a:buFont typeface="Arial" panose="020B0604020202020204" pitchFamily="34" charset="0"/>
              <a:buNone/>
            </a:pPr>
            <a:r>
              <a:rPr lang="sr-Latn-ME" sz="2500" dirty="0" smtClean="0">
                <a:latin typeface="Consolas" panose="020B0609020204030204" pitchFamily="49" charset="0"/>
              </a:rPr>
              <a:t>x1 = w * x</a:t>
            </a:r>
          </a:p>
          <a:p>
            <a:pPr marL="0" indent="0">
              <a:lnSpc>
                <a:spcPct val="95000"/>
              </a:lnSpc>
              <a:spcBef>
                <a:spcPts val="0"/>
              </a:spcBef>
              <a:buFont typeface="Arial" panose="020B0604020202020204" pitchFamily="34" charset="0"/>
              <a:buNone/>
            </a:pPr>
            <a:r>
              <a:rPr lang="sr-Latn-ME" sz="2500" dirty="0" smtClean="0">
                <a:latin typeface="Consolas" panose="020B0609020204030204" pitchFamily="49" charset="0"/>
              </a:rPr>
              <a:t>y = x1 + b</a:t>
            </a:r>
          </a:p>
          <a:p>
            <a:pPr marL="0" indent="0">
              <a:lnSpc>
                <a:spcPct val="95000"/>
              </a:lnSpc>
              <a:spcBef>
                <a:spcPts val="0"/>
              </a:spcBef>
              <a:buFont typeface="Arial" panose="020B0604020202020204" pitchFamily="34" charset="0"/>
              <a:buNone/>
            </a:pPr>
            <a:r>
              <a:rPr lang="sr-Latn-ME" sz="2500" dirty="0" smtClean="0">
                <a:latin typeface="Consolas" panose="020B0609020204030204" pitchFamily="49" charset="0"/>
              </a:rPr>
              <a:t>loss_val = (y_true - y)</a:t>
            </a:r>
            <a:r>
              <a:rPr lang="sr-Latn-ME" sz="2500" baseline="30000" dirty="0" smtClean="0">
                <a:latin typeface="Consolas" panose="020B0609020204030204" pitchFamily="49" charset="0"/>
              </a:rPr>
              <a:t>2</a:t>
            </a:r>
          </a:p>
        </p:txBody>
      </p:sp>
    </p:spTree>
    <p:extLst>
      <p:ext uri="{BB962C8B-B14F-4D97-AF65-F5344CB8AC3E}">
        <p14:creationId xmlns:p14="http://schemas.microsoft.com/office/powerpoint/2010/main" val="196219661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a:spLocks noGrp="1"/>
          </p:cNvSpPr>
          <p:nvPr>
            <p:ph type="title"/>
          </p:nvPr>
        </p:nvSpPr>
        <p:spPr>
          <a:xfrm>
            <a:off x="354227" y="228610"/>
            <a:ext cx="8702208" cy="734331"/>
          </a:xfrm>
        </p:spPr>
        <p:txBody>
          <a:bodyPr>
            <a:noAutofit/>
          </a:bodyPr>
          <a:lstStyle/>
          <a:p>
            <a:r>
              <a:rPr lang="sr-Latn-ME" sz="4000" dirty="0" smtClean="0"/>
              <a:t>Computation graph – Example</a:t>
            </a:r>
            <a:endParaRPr lang="en-US" sz="4000" dirty="0"/>
          </a:p>
        </p:txBody>
      </p:sp>
      <p:sp>
        <p:nvSpPr>
          <p:cNvPr id="10" name="Content Placeholder 2"/>
          <p:cNvSpPr>
            <a:spLocks noGrp="1"/>
          </p:cNvSpPr>
          <p:nvPr>
            <p:ph idx="1"/>
          </p:nvPr>
        </p:nvSpPr>
        <p:spPr>
          <a:xfrm>
            <a:off x="198517" y="1012813"/>
            <a:ext cx="8857918" cy="1407331"/>
          </a:xfrm>
        </p:spPr>
        <p:txBody>
          <a:bodyPr>
            <a:normAutofit/>
          </a:bodyPr>
          <a:lstStyle/>
          <a:p>
            <a:pPr>
              <a:lnSpc>
                <a:spcPct val="95000"/>
              </a:lnSpc>
              <a:spcBef>
                <a:spcPts val="0"/>
              </a:spcBef>
              <a:spcAft>
                <a:spcPts val="600"/>
              </a:spcAft>
            </a:pPr>
            <a:r>
              <a:rPr lang="sr-Latn-ME" sz="2600" dirty="0" smtClean="0"/>
              <a:t>Chain rule of differentiation:</a:t>
            </a:r>
          </a:p>
          <a:p>
            <a:pPr marL="180975" indent="0">
              <a:lnSpc>
                <a:spcPct val="95000"/>
              </a:lnSpc>
              <a:spcBef>
                <a:spcPts val="0"/>
              </a:spcBef>
              <a:spcAft>
                <a:spcPts val="600"/>
              </a:spcAft>
              <a:buNone/>
            </a:pPr>
            <a:r>
              <a:rPr lang="sr-Latn-ME" sz="2200" dirty="0" smtClean="0">
                <a:latin typeface="Consolas" panose="020B0609020204030204" pitchFamily="49" charset="0"/>
              </a:rPr>
              <a:t>grad(loss_val,w</a:t>
            </a:r>
            <a:r>
              <a:rPr lang="sr-Latn-ME" sz="2200" dirty="0">
                <a:latin typeface="Consolas" panose="020B0609020204030204" pitchFamily="49" charset="0"/>
              </a:rPr>
              <a:t>) = </a:t>
            </a:r>
            <a:r>
              <a:rPr lang="sr-Latn-ME" sz="2200" dirty="0" smtClean="0">
                <a:solidFill>
                  <a:srgbClr val="FF0000"/>
                </a:solidFill>
                <a:latin typeface="Consolas" panose="020B0609020204030204" pitchFamily="49" charset="0"/>
              </a:rPr>
              <a:t>grad(loss_val,y)</a:t>
            </a:r>
            <a:r>
              <a:rPr lang="sr-Latn-ME" sz="2200" dirty="0" smtClean="0">
                <a:solidFill>
                  <a:srgbClr val="00B050"/>
                </a:solidFill>
                <a:latin typeface="Consolas" panose="020B0609020204030204" pitchFamily="49" charset="0"/>
              </a:rPr>
              <a:t>grad(y,x1)</a:t>
            </a:r>
            <a:r>
              <a:rPr lang="sr-Latn-ME" sz="2200" dirty="0" smtClean="0">
                <a:solidFill>
                  <a:srgbClr val="00B0F0"/>
                </a:solidFill>
                <a:latin typeface="Consolas" panose="020B0609020204030204" pitchFamily="49" charset="0"/>
              </a:rPr>
              <a:t>grad(x1,w</a:t>
            </a:r>
            <a:r>
              <a:rPr lang="sr-Latn-ME" sz="2200" dirty="0">
                <a:solidFill>
                  <a:srgbClr val="00B0F0"/>
                </a:solidFill>
                <a:latin typeface="Consolas" panose="020B0609020204030204" pitchFamily="49" charset="0"/>
              </a:rPr>
              <a:t>)</a:t>
            </a: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44474" y="1955206"/>
            <a:ext cx="4515621" cy="3944120"/>
          </a:xfrm>
          <a:prstGeom prst="rect">
            <a:avLst/>
          </a:prstGeom>
        </p:spPr>
      </p:pic>
      <p:sp>
        <p:nvSpPr>
          <p:cNvPr id="12" name="Content Placeholder 2"/>
          <p:cNvSpPr txBox="1">
            <a:spLocks/>
          </p:cNvSpPr>
          <p:nvPr/>
        </p:nvSpPr>
        <p:spPr>
          <a:xfrm>
            <a:off x="4266091" y="2537902"/>
            <a:ext cx="4724591" cy="824635"/>
          </a:xfrm>
          <a:prstGeom prst="rect">
            <a:avLst/>
          </a:prstGeom>
          <a:solidFill>
            <a:schemeClr val="accent6">
              <a:lumMod val="20000"/>
              <a:lumOff val="80000"/>
            </a:schemeClr>
          </a:solidFill>
        </p:spPr>
        <p:txBody>
          <a:bodyPr vert="horz" lIns="91440" tIns="45720" rIns="91440" bIns="45720" rtlCol="0">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spcAft>
                <a:spcPts val="600"/>
              </a:spcAft>
              <a:buNone/>
            </a:pPr>
            <a:r>
              <a:rPr lang="sr-Latn-ME" sz="2200" dirty="0">
                <a:latin typeface="Consolas" panose="020B0609020204030204" pitchFamily="49" charset="0"/>
              </a:rPr>
              <a:t>grad(loss_val,w</a:t>
            </a:r>
            <a:r>
              <a:rPr lang="sr-Latn-ME" sz="2200" dirty="0" smtClean="0">
                <a:latin typeface="Consolas" panose="020B0609020204030204" pitchFamily="49" charset="0"/>
              </a:rPr>
              <a:t>) = 4 * 1 * 2 = 8</a:t>
            </a:r>
          </a:p>
          <a:p>
            <a:pPr marL="0" indent="0">
              <a:lnSpc>
                <a:spcPct val="100000"/>
              </a:lnSpc>
              <a:spcBef>
                <a:spcPts val="0"/>
              </a:spcBef>
              <a:spcAft>
                <a:spcPts val="600"/>
              </a:spcAft>
              <a:buNone/>
            </a:pPr>
            <a:r>
              <a:rPr lang="sr-Latn-ME" sz="2200" dirty="0" smtClean="0">
                <a:latin typeface="Consolas" panose="020B0609020204030204" pitchFamily="49" charset="0"/>
              </a:rPr>
              <a:t>grad(loss_val,b) </a:t>
            </a:r>
            <a:r>
              <a:rPr lang="sr-Latn-ME" sz="2200" dirty="0">
                <a:latin typeface="Consolas" panose="020B0609020204030204" pitchFamily="49" charset="0"/>
              </a:rPr>
              <a:t>= </a:t>
            </a:r>
            <a:r>
              <a:rPr lang="sr-Latn-ME" sz="2200" dirty="0" smtClean="0">
                <a:latin typeface="Consolas" panose="020B0609020204030204" pitchFamily="49" charset="0"/>
              </a:rPr>
              <a:t>4 * 1 = 4</a:t>
            </a:r>
            <a:endParaRPr lang="sr-Latn-ME" sz="2200" baseline="30000" dirty="0">
              <a:latin typeface="Consolas" panose="020B0609020204030204" pitchFamily="49" charset="0"/>
            </a:endParaRPr>
          </a:p>
        </p:txBody>
      </p:sp>
      <p:sp>
        <p:nvSpPr>
          <p:cNvPr id="13" name="Content Placeholder 2"/>
          <p:cNvSpPr txBox="1">
            <a:spLocks/>
          </p:cNvSpPr>
          <p:nvPr/>
        </p:nvSpPr>
        <p:spPr>
          <a:xfrm>
            <a:off x="3257853" y="4681511"/>
            <a:ext cx="5897097" cy="213816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95000"/>
              </a:lnSpc>
              <a:spcBef>
                <a:spcPts val="0"/>
              </a:spcBef>
              <a:spcAft>
                <a:spcPts val="600"/>
              </a:spcAft>
              <a:buNone/>
            </a:pPr>
            <a:r>
              <a:rPr lang="en-GB" sz="2100" dirty="0"/>
              <a:t>Backpropagation starts with the final loss value and works backward from the top layers to the bottom layers, computing the contribution that each parameter had in the loss value. That’s where the name </a:t>
            </a:r>
            <a:r>
              <a:rPr lang="en-GB" sz="2100" dirty="0" smtClean="0">
                <a:solidFill>
                  <a:srgbClr val="FF0000"/>
                </a:solidFill>
              </a:rPr>
              <a:t>backpropagation</a:t>
            </a:r>
            <a:r>
              <a:rPr lang="en-GB" sz="2100" dirty="0" smtClean="0"/>
              <a:t> </a:t>
            </a:r>
            <a:r>
              <a:rPr lang="en-GB" sz="2100" dirty="0"/>
              <a:t>comes from: we “back propagate” the loss contributions of different nodes in a computation graph.</a:t>
            </a:r>
            <a:endParaRPr lang="sr-Latn-ME" sz="2100" dirty="0"/>
          </a:p>
        </p:txBody>
      </p:sp>
    </p:spTree>
    <p:extLst>
      <p:ext uri="{BB962C8B-B14F-4D97-AF65-F5344CB8AC3E}">
        <p14:creationId xmlns:p14="http://schemas.microsoft.com/office/powerpoint/2010/main" val="428210670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1820" y="278038"/>
            <a:ext cx="7886700" cy="734331"/>
          </a:xfrm>
        </p:spPr>
        <p:txBody>
          <a:bodyPr/>
          <a:lstStyle/>
          <a:p>
            <a:r>
              <a:rPr lang="sr-Latn-ME" dirty="0" smtClean="0"/>
              <a:t>Network architecture</a:t>
            </a:r>
            <a:endParaRPr lang="en-US" dirty="0"/>
          </a:p>
        </p:txBody>
      </p:sp>
      <p:sp>
        <p:nvSpPr>
          <p:cNvPr id="3" name="Content Placeholder 2"/>
          <p:cNvSpPr>
            <a:spLocks noGrp="1"/>
          </p:cNvSpPr>
          <p:nvPr>
            <p:ph idx="1"/>
          </p:nvPr>
        </p:nvSpPr>
        <p:spPr>
          <a:xfrm>
            <a:off x="246456" y="2889748"/>
            <a:ext cx="8734706" cy="3968251"/>
          </a:xfrm>
        </p:spPr>
        <p:txBody>
          <a:bodyPr>
            <a:noAutofit/>
          </a:bodyPr>
          <a:lstStyle/>
          <a:p>
            <a:pPr>
              <a:lnSpc>
                <a:spcPct val="85000"/>
              </a:lnSpc>
              <a:spcBef>
                <a:spcPts val="0"/>
              </a:spcBef>
              <a:spcAft>
                <a:spcPts val="600"/>
              </a:spcAft>
            </a:pPr>
            <a:r>
              <a:rPr lang="en-US" sz="2300" dirty="0"/>
              <a:t>The core building block of neural networks is the </a:t>
            </a:r>
            <a:r>
              <a:rPr lang="en-US" sz="2300" b="1" dirty="0">
                <a:solidFill>
                  <a:srgbClr val="FF0000"/>
                </a:solidFill>
              </a:rPr>
              <a:t>layer</a:t>
            </a:r>
            <a:r>
              <a:rPr lang="en-US" sz="2300" dirty="0"/>
              <a:t>. </a:t>
            </a:r>
            <a:endParaRPr lang="sr-Latn-ME" sz="2300" dirty="0" smtClean="0"/>
          </a:p>
          <a:p>
            <a:pPr>
              <a:lnSpc>
                <a:spcPct val="85000"/>
              </a:lnSpc>
              <a:spcBef>
                <a:spcPts val="0"/>
              </a:spcBef>
              <a:spcAft>
                <a:spcPts val="600"/>
              </a:spcAft>
            </a:pPr>
            <a:r>
              <a:rPr lang="sr-Latn-ME" sz="2300" dirty="0" smtClean="0"/>
              <a:t>L</a:t>
            </a:r>
            <a:r>
              <a:rPr lang="en-US" sz="2300" dirty="0" err="1" smtClean="0"/>
              <a:t>ayers</a:t>
            </a:r>
            <a:r>
              <a:rPr lang="en-US" sz="2300" dirty="0" smtClean="0"/>
              <a:t> </a:t>
            </a:r>
            <a:r>
              <a:rPr lang="en-US" sz="2300" b="1" dirty="0">
                <a:solidFill>
                  <a:srgbClr val="FF0000"/>
                </a:solidFill>
              </a:rPr>
              <a:t>extract representations </a:t>
            </a:r>
            <a:r>
              <a:rPr lang="en-US" sz="2300" dirty="0"/>
              <a:t>out of the data fed into </a:t>
            </a:r>
            <a:r>
              <a:rPr lang="en-US" sz="2300" dirty="0" smtClean="0"/>
              <a:t>them</a:t>
            </a:r>
            <a:r>
              <a:rPr lang="en-US" sz="2300" dirty="0" smtClean="0"/>
              <a:t>. </a:t>
            </a:r>
            <a:r>
              <a:rPr lang="en-US" sz="2300" dirty="0" smtClean="0"/>
              <a:t>Hopefully</a:t>
            </a:r>
            <a:r>
              <a:rPr lang="en-US" sz="2300" dirty="0"/>
              <a:t>, </a:t>
            </a:r>
            <a:r>
              <a:rPr lang="en-US" sz="2300" dirty="0" smtClean="0"/>
              <a:t>those representations are </a:t>
            </a:r>
            <a:r>
              <a:rPr lang="en-US" sz="2300" dirty="0"/>
              <a:t>more meaningful for the problem at hand. </a:t>
            </a:r>
            <a:r>
              <a:rPr lang="sr-Latn-ME" sz="2300" dirty="0" smtClean="0"/>
              <a:t>DL</a:t>
            </a:r>
            <a:r>
              <a:rPr lang="en-US" sz="2300" dirty="0" smtClean="0"/>
              <a:t> </a:t>
            </a:r>
            <a:r>
              <a:rPr lang="sr-Latn-ME" sz="2300" dirty="0" smtClean="0"/>
              <a:t>mostly </a:t>
            </a:r>
            <a:r>
              <a:rPr lang="en-US" sz="2300" dirty="0" smtClean="0"/>
              <a:t>consists </a:t>
            </a:r>
            <a:r>
              <a:rPr lang="en-US" sz="2300" dirty="0"/>
              <a:t>of chaining together simple layers that will implement a form of </a:t>
            </a:r>
            <a:r>
              <a:rPr lang="en-US" sz="2300" dirty="0">
                <a:solidFill>
                  <a:srgbClr val="FF0000"/>
                </a:solidFill>
              </a:rPr>
              <a:t>progressive data distillation</a:t>
            </a:r>
            <a:r>
              <a:rPr lang="en-US" sz="2300" dirty="0"/>
              <a:t>. </a:t>
            </a:r>
            <a:endParaRPr lang="sr-Latn-ME" sz="2300" dirty="0" smtClean="0"/>
          </a:p>
          <a:p>
            <a:pPr>
              <a:lnSpc>
                <a:spcPct val="85000"/>
              </a:lnSpc>
              <a:spcBef>
                <a:spcPts val="0"/>
              </a:spcBef>
              <a:spcAft>
                <a:spcPts val="600"/>
              </a:spcAft>
            </a:pPr>
            <a:r>
              <a:rPr lang="en-US" sz="2300" dirty="0" smtClean="0"/>
              <a:t>A </a:t>
            </a:r>
            <a:r>
              <a:rPr lang="sr-Latn-ME" sz="2300" dirty="0" smtClean="0"/>
              <a:t>DL</a:t>
            </a:r>
            <a:r>
              <a:rPr lang="en-US" sz="2300" dirty="0" smtClean="0"/>
              <a:t> </a:t>
            </a:r>
            <a:r>
              <a:rPr lang="en-US" sz="2300" dirty="0"/>
              <a:t>model is like a sieve for data processing, made of a succession of increasingly refined data filters—the layers.</a:t>
            </a:r>
          </a:p>
          <a:p>
            <a:pPr>
              <a:lnSpc>
                <a:spcPct val="85000"/>
              </a:lnSpc>
              <a:spcBef>
                <a:spcPts val="0"/>
              </a:spcBef>
              <a:spcAft>
                <a:spcPts val="600"/>
              </a:spcAft>
            </a:pPr>
            <a:r>
              <a:rPr lang="sr-Latn-ME" sz="2300" dirty="0" smtClean="0"/>
              <a:t>O</a:t>
            </a:r>
            <a:r>
              <a:rPr lang="en-US" sz="2300" dirty="0" err="1" smtClean="0"/>
              <a:t>ur</a:t>
            </a:r>
            <a:r>
              <a:rPr lang="en-US" sz="2300" dirty="0" smtClean="0"/>
              <a:t> </a:t>
            </a:r>
            <a:r>
              <a:rPr lang="en-US" sz="2300" dirty="0"/>
              <a:t>model consists of </a:t>
            </a:r>
            <a:r>
              <a:rPr lang="en-US" sz="2300" dirty="0" smtClean="0"/>
              <a:t>two </a:t>
            </a:r>
            <a:r>
              <a:rPr lang="en-US" sz="2300" dirty="0">
                <a:solidFill>
                  <a:srgbClr val="FF0000"/>
                </a:solidFill>
              </a:rPr>
              <a:t>Dense</a:t>
            </a:r>
            <a:r>
              <a:rPr lang="en-US" sz="2300" dirty="0"/>
              <a:t> layers, which are densely connected </a:t>
            </a:r>
            <a:r>
              <a:rPr lang="en-US" sz="2300" dirty="0" smtClean="0"/>
              <a:t>(</a:t>
            </a:r>
            <a:r>
              <a:rPr lang="sr-Latn-ME" sz="2300" dirty="0" smtClean="0"/>
              <a:t>or </a:t>
            </a:r>
            <a:r>
              <a:rPr lang="en-US" sz="2300" dirty="0" smtClean="0"/>
              <a:t>fully </a:t>
            </a:r>
            <a:r>
              <a:rPr lang="en-US" sz="2300" dirty="0"/>
              <a:t>connected) neural layers. The second (and last) layer is a 10-way </a:t>
            </a:r>
            <a:r>
              <a:rPr lang="en-US" sz="2300" dirty="0" err="1">
                <a:solidFill>
                  <a:srgbClr val="FF0000"/>
                </a:solidFill>
              </a:rPr>
              <a:t>softmax</a:t>
            </a:r>
            <a:r>
              <a:rPr lang="en-US" sz="2300" dirty="0"/>
              <a:t> classification </a:t>
            </a:r>
            <a:r>
              <a:rPr lang="en-US" sz="2300" dirty="0" smtClean="0"/>
              <a:t>layer</a:t>
            </a:r>
            <a:r>
              <a:rPr lang="sr-Latn-ME" sz="2300" dirty="0" smtClean="0"/>
              <a:t> -</a:t>
            </a:r>
            <a:r>
              <a:rPr lang="en-US" sz="2300" dirty="0" smtClean="0"/>
              <a:t> it </a:t>
            </a:r>
            <a:r>
              <a:rPr lang="en-US" sz="2300" dirty="0"/>
              <a:t>will return an array of 10 probability scores (summing to 1). Each score will be the probability that the current digit image belongs to one of our 10 digit classes.</a:t>
            </a:r>
          </a:p>
        </p:txBody>
      </p:sp>
      <p:sp>
        <p:nvSpPr>
          <p:cNvPr id="4" name="Rectangle 3"/>
          <p:cNvSpPr/>
          <p:nvPr/>
        </p:nvSpPr>
        <p:spPr>
          <a:xfrm>
            <a:off x="455437" y="1082484"/>
            <a:ext cx="5202902" cy="1661993"/>
          </a:xfrm>
          <a:prstGeom prst="rect">
            <a:avLst/>
          </a:prstGeom>
          <a:solidFill>
            <a:srgbClr val="ECF5E7"/>
          </a:solidFill>
        </p:spPr>
        <p:txBody>
          <a:bodyPr wrap="square">
            <a:spAutoFit/>
          </a:bodyPr>
          <a:lstStyle/>
          <a:p>
            <a:pPr>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sr-Latn-ME" sz="1700" b="1" dirty="0">
                <a:solidFill>
                  <a:srgbClr val="444444"/>
                </a:solidFill>
                <a:latin typeface="Consolas" panose="020B0609020204030204" pitchFamily="49" charset="0"/>
                <a:ea typeface="Times New Roman" panose="02020603050405020304" pitchFamily="18" charset="0"/>
                <a:cs typeface="Courier New" panose="02070309020205020404" pitchFamily="49" charset="0"/>
              </a:rPr>
              <a:t>from</a:t>
            </a:r>
            <a:r>
              <a:rPr lang="sr-Latn-ME" sz="1700" dirty="0">
                <a:solidFill>
                  <a:srgbClr val="444444"/>
                </a:solidFill>
                <a:latin typeface="Consolas" panose="020B0609020204030204" pitchFamily="49" charset="0"/>
                <a:ea typeface="Times New Roman" panose="02020603050405020304" pitchFamily="18" charset="0"/>
                <a:cs typeface="Courier New" panose="02070309020205020404" pitchFamily="49" charset="0"/>
              </a:rPr>
              <a:t> tensorflow </a:t>
            </a:r>
            <a:r>
              <a:rPr lang="sr-Latn-ME" sz="1700" b="1" dirty="0">
                <a:solidFill>
                  <a:srgbClr val="444444"/>
                </a:solidFill>
                <a:latin typeface="Consolas" panose="020B0609020204030204" pitchFamily="49" charset="0"/>
                <a:ea typeface="Times New Roman" panose="02020603050405020304" pitchFamily="18" charset="0"/>
                <a:cs typeface="Courier New" panose="02070309020205020404" pitchFamily="49" charset="0"/>
              </a:rPr>
              <a:t>import</a:t>
            </a:r>
            <a:r>
              <a:rPr lang="sr-Latn-ME" sz="1700" dirty="0">
                <a:solidFill>
                  <a:srgbClr val="444444"/>
                </a:solidFill>
                <a:latin typeface="Consolas" panose="020B0609020204030204" pitchFamily="49" charset="0"/>
                <a:ea typeface="Times New Roman" panose="02020603050405020304" pitchFamily="18" charset="0"/>
                <a:cs typeface="Courier New" panose="02070309020205020404" pitchFamily="49" charset="0"/>
              </a:rPr>
              <a:t> keras </a:t>
            </a:r>
            <a:endParaRPr lang="en-US" sz="1700" dirty="0">
              <a:latin typeface="Calibri" panose="020F0502020204030204" pitchFamily="34" charset="0"/>
              <a:ea typeface="Calibri" panose="020F0502020204030204" pitchFamily="34" charset="0"/>
              <a:cs typeface="Times New Roman" panose="02020603050405020304" pitchFamily="18" charset="0"/>
            </a:endParaRPr>
          </a:p>
          <a:p>
            <a:pPr>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sr-Latn-ME" sz="1700" b="1" dirty="0">
                <a:solidFill>
                  <a:srgbClr val="444444"/>
                </a:solidFill>
                <a:latin typeface="Consolas" panose="020B0609020204030204" pitchFamily="49" charset="0"/>
                <a:ea typeface="Times New Roman" panose="02020603050405020304" pitchFamily="18" charset="0"/>
                <a:cs typeface="Courier New" panose="02070309020205020404" pitchFamily="49" charset="0"/>
              </a:rPr>
              <a:t>from</a:t>
            </a:r>
            <a:r>
              <a:rPr lang="sr-Latn-ME" sz="1700" dirty="0">
                <a:solidFill>
                  <a:srgbClr val="444444"/>
                </a:solidFill>
                <a:latin typeface="Consolas" panose="020B0609020204030204" pitchFamily="49" charset="0"/>
                <a:ea typeface="Times New Roman" panose="02020603050405020304" pitchFamily="18" charset="0"/>
                <a:cs typeface="Courier New" panose="02070309020205020404" pitchFamily="49" charset="0"/>
              </a:rPr>
              <a:t> tensorflow.keras </a:t>
            </a:r>
            <a:r>
              <a:rPr lang="sr-Latn-ME" sz="1700" b="1" dirty="0">
                <a:solidFill>
                  <a:srgbClr val="444444"/>
                </a:solidFill>
                <a:latin typeface="Consolas" panose="020B0609020204030204" pitchFamily="49" charset="0"/>
                <a:ea typeface="Times New Roman" panose="02020603050405020304" pitchFamily="18" charset="0"/>
                <a:cs typeface="Courier New" panose="02070309020205020404" pitchFamily="49" charset="0"/>
              </a:rPr>
              <a:t>import</a:t>
            </a:r>
            <a:r>
              <a:rPr lang="sr-Latn-ME" sz="1700" dirty="0">
                <a:solidFill>
                  <a:srgbClr val="444444"/>
                </a:solidFill>
                <a:latin typeface="Consolas" panose="020B0609020204030204" pitchFamily="49" charset="0"/>
                <a:ea typeface="Times New Roman" panose="02020603050405020304" pitchFamily="18" charset="0"/>
                <a:cs typeface="Courier New" panose="02070309020205020404" pitchFamily="49" charset="0"/>
              </a:rPr>
              <a:t> layers</a:t>
            </a:r>
            <a:endParaRPr lang="en-US" sz="1700" dirty="0">
              <a:latin typeface="Calibri" panose="020F0502020204030204" pitchFamily="34" charset="0"/>
              <a:ea typeface="Calibri" panose="020F0502020204030204" pitchFamily="34" charset="0"/>
              <a:cs typeface="Times New Roman" panose="02020603050405020304" pitchFamily="18" charset="0"/>
            </a:endParaRPr>
          </a:p>
          <a:p>
            <a:pPr>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sr-Latn-ME" sz="1700" dirty="0">
                <a:solidFill>
                  <a:srgbClr val="444444"/>
                </a:solidFill>
                <a:latin typeface="Consolas" panose="020B0609020204030204" pitchFamily="49" charset="0"/>
                <a:ea typeface="Times New Roman" panose="02020603050405020304" pitchFamily="18" charset="0"/>
                <a:cs typeface="Courier New" panose="02070309020205020404" pitchFamily="49" charset="0"/>
              </a:rPr>
              <a:t>model = keras.Sequential([</a:t>
            </a:r>
            <a:endParaRPr lang="en-US" sz="1700" dirty="0">
              <a:latin typeface="Calibri" panose="020F0502020204030204" pitchFamily="34" charset="0"/>
              <a:ea typeface="Calibri" panose="020F0502020204030204" pitchFamily="34" charset="0"/>
              <a:cs typeface="Times New Roman" panose="02020603050405020304" pitchFamily="18" charset="0"/>
            </a:endParaRPr>
          </a:p>
          <a:p>
            <a:pPr>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sr-Latn-ME" sz="1700" dirty="0">
                <a:solidFill>
                  <a:srgbClr val="444444"/>
                </a:solidFill>
                <a:latin typeface="Consolas" panose="020B0609020204030204" pitchFamily="49" charset="0"/>
                <a:ea typeface="Times New Roman" panose="02020603050405020304" pitchFamily="18" charset="0"/>
                <a:cs typeface="Courier New" panose="02070309020205020404" pitchFamily="49" charset="0"/>
              </a:rPr>
              <a:t>    layers.Dense(</a:t>
            </a:r>
            <a:r>
              <a:rPr lang="sr-Latn-ME" sz="1700" dirty="0">
                <a:solidFill>
                  <a:srgbClr val="880000"/>
                </a:solidFill>
                <a:latin typeface="Consolas" panose="020B0609020204030204" pitchFamily="49" charset="0"/>
                <a:ea typeface="Times New Roman" panose="02020603050405020304" pitchFamily="18" charset="0"/>
                <a:cs typeface="Courier New" panose="02070309020205020404" pitchFamily="49" charset="0"/>
              </a:rPr>
              <a:t>512</a:t>
            </a:r>
            <a:r>
              <a:rPr lang="sr-Latn-ME" sz="1700" dirty="0">
                <a:solidFill>
                  <a:srgbClr val="444444"/>
                </a:solidFill>
                <a:latin typeface="Consolas" panose="020B0609020204030204" pitchFamily="49" charset="0"/>
                <a:ea typeface="Times New Roman" panose="02020603050405020304" pitchFamily="18" charset="0"/>
                <a:cs typeface="Courier New" panose="02070309020205020404" pitchFamily="49" charset="0"/>
              </a:rPr>
              <a:t>, activation=</a:t>
            </a:r>
            <a:r>
              <a:rPr lang="sr-Latn-ME" sz="1700" dirty="0">
                <a:solidFill>
                  <a:srgbClr val="880000"/>
                </a:solidFill>
                <a:latin typeface="Consolas" panose="020B0609020204030204" pitchFamily="49" charset="0"/>
                <a:ea typeface="Times New Roman" panose="02020603050405020304" pitchFamily="18" charset="0"/>
                <a:cs typeface="Courier New" panose="02070309020205020404" pitchFamily="49" charset="0"/>
              </a:rPr>
              <a:t>"relu"</a:t>
            </a:r>
            <a:r>
              <a:rPr lang="sr-Latn-ME" sz="1700" dirty="0">
                <a:solidFill>
                  <a:srgbClr val="444444"/>
                </a:solidFill>
                <a:latin typeface="Consolas" panose="020B0609020204030204" pitchFamily="49" charset="0"/>
                <a:ea typeface="Times New Roman" panose="02020603050405020304" pitchFamily="18" charset="0"/>
                <a:cs typeface="Courier New" panose="02070309020205020404" pitchFamily="49" charset="0"/>
              </a:rPr>
              <a:t>),</a:t>
            </a:r>
            <a:endParaRPr lang="en-US" sz="1700" dirty="0">
              <a:latin typeface="Calibri" panose="020F0502020204030204" pitchFamily="34" charset="0"/>
              <a:ea typeface="Calibri" panose="020F0502020204030204" pitchFamily="34" charset="0"/>
              <a:cs typeface="Times New Roman" panose="02020603050405020304" pitchFamily="18" charset="0"/>
            </a:endParaRPr>
          </a:p>
          <a:p>
            <a:pPr>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sr-Latn-ME" sz="1700" dirty="0">
                <a:solidFill>
                  <a:srgbClr val="444444"/>
                </a:solidFill>
                <a:latin typeface="Consolas" panose="020B0609020204030204" pitchFamily="49" charset="0"/>
                <a:ea typeface="Times New Roman" panose="02020603050405020304" pitchFamily="18" charset="0"/>
                <a:cs typeface="Courier New" panose="02070309020205020404" pitchFamily="49" charset="0"/>
              </a:rPr>
              <a:t>    layers.Dense(</a:t>
            </a:r>
            <a:r>
              <a:rPr lang="sr-Latn-ME" sz="1700" dirty="0">
                <a:solidFill>
                  <a:srgbClr val="880000"/>
                </a:solidFill>
                <a:latin typeface="Consolas" panose="020B0609020204030204" pitchFamily="49" charset="0"/>
                <a:ea typeface="Times New Roman" panose="02020603050405020304" pitchFamily="18" charset="0"/>
                <a:cs typeface="Courier New" panose="02070309020205020404" pitchFamily="49" charset="0"/>
              </a:rPr>
              <a:t>10</a:t>
            </a:r>
            <a:r>
              <a:rPr lang="sr-Latn-ME" sz="1700" dirty="0">
                <a:solidFill>
                  <a:srgbClr val="444444"/>
                </a:solidFill>
                <a:latin typeface="Consolas" panose="020B0609020204030204" pitchFamily="49" charset="0"/>
                <a:ea typeface="Times New Roman" panose="02020603050405020304" pitchFamily="18" charset="0"/>
                <a:cs typeface="Courier New" panose="02070309020205020404" pitchFamily="49" charset="0"/>
              </a:rPr>
              <a:t>, activation=</a:t>
            </a:r>
            <a:r>
              <a:rPr lang="sr-Latn-ME" sz="1700" dirty="0">
                <a:solidFill>
                  <a:srgbClr val="880000"/>
                </a:solidFill>
                <a:latin typeface="Consolas" panose="020B0609020204030204" pitchFamily="49" charset="0"/>
                <a:ea typeface="Times New Roman" panose="02020603050405020304" pitchFamily="18" charset="0"/>
                <a:cs typeface="Courier New" panose="02070309020205020404" pitchFamily="49" charset="0"/>
              </a:rPr>
              <a:t>"softmax"</a:t>
            </a:r>
            <a:r>
              <a:rPr lang="sr-Latn-ME" sz="1700" dirty="0">
                <a:solidFill>
                  <a:srgbClr val="444444"/>
                </a:solidFill>
                <a:latin typeface="Consolas" panose="020B0609020204030204" pitchFamily="49" charset="0"/>
                <a:ea typeface="Times New Roman" panose="02020603050405020304" pitchFamily="18" charset="0"/>
                <a:cs typeface="Courier New" panose="02070309020205020404" pitchFamily="49" charset="0"/>
              </a:rPr>
              <a:t>)</a:t>
            </a:r>
            <a:endParaRPr lang="en-US" sz="1700" dirty="0">
              <a:latin typeface="Calibri" panose="020F0502020204030204" pitchFamily="34" charset="0"/>
              <a:ea typeface="Calibri" panose="020F0502020204030204" pitchFamily="34" charset="0"/>
              <a:cs typeface="Times New Roman" panose="02020603050405020304" pitchFamily="18" charset="0"/>
            </a:endParaRPr>
          </a:p>
          <a:p>
            <a:pPr>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sr-Latn-ME" sz="1700" dirty="0">
                <a:solidFill>
                  <a:srgbClr val="444444"/>
                </a:solidFill>
                <a:latin typeface="Consolas" panose="020B0609020204030204" pitchFamily="49" charset="0"/>
                <a:ea typeface="Times New Roman" panose="02020603050405020304" pitchFamily="18" charset="0"/>
                <a:cs typeface="Courier New" panose="02070309020205020404" pitchFamily="49" charset="0"/>
              </a:rPr>
              <a:t>])</a:t>
            </a:r>
            <a:endParaRPr lang="en-US" sz="17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549293" y="43772"/>
            <a:ext cx="2524370" cy="2916679"/>
          </a:xfrm>
          <a:prstGeom prst="rect">
            <a:avLst/>
          </a:prstGeom>
        </p:spPr>
      </p:pic>
    </p:spTree>
    <p:extLst>
      <p:ext uri="{BB962C8B-B14F-4D97-AF65-F5344CB8AC3E}">
        <p14:creationId xmlns:p14="http://schemas.microsoft.com/office/powerpoint/2010/main" val="58731036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1820" y="278038"/>
            <a:ext cx="7886700" cy="734331"/>
          </a:xfrm>
        </p:spPr>
        <p:txBody>
          <a:bodyPr/>
          <a:lstStyle/>
          <a:p>
            <a:r>
              <a:rPr lang="sr-Latn-ME" dirty="0" smtClean="0"/>
              <a:t>Model compilation</a:t>
            </a:r>
            <a:endParaRPr lang="en-US" dirty="0"/>
          </a:p>
        </p:txBody>
      </p:sp>
      <p:sp>
        <p:nvSpPr>
          <p:cNvPr id="3" name="Content Placeholder 2"/>
          <p:cNvSpPr>
            <a:spLocks noGrp="1"/>
          </p:cNvSpPr>
          <p:nvPr>
            <p:ph idx="1"/>
          </p:nvPr>
        </p:nvSpPr>
        <p:spPr>
          <a:xfrm>
            <a:off x="246456" y="2301026"/>
            <a:ext cx="8584393" cy="4262612"/>
          </a:xfrm>
        </p:spPr>
        <p:txBody>
          <a:bodyPr>
            <a:noAutofit/>
          </a:bodyPr>
          <a:lstStyle/>
          <a:p>
            <a:r>
              <a:rPr lang="sr-Latn-ME" sz="2300" dirty="0"/>
              <a:t>To make the model ready for training, we need to pick three more things as part of the </a:t>
            </a:r>
            <a:r>
              <a:rPr lang="sr-Latn-ME" sz="2300" i="1" dirty="0"/>
              <a:t>compilation</a:t>
            </a:r>
            <a:r>
              <a:rPr lang="sr-Latn-ME" sz="2300" dirty="0"/>
              <a:t> step:</a:t>
            </a:r>
            <a:endParaRPr lang="en-US" sz="2300" dirty="0"/>
          </a:p>
          <a:p>
            <a:pPr lvl="1"/>
            <a:r>
              <a:rPr lang="sr-Latn-ME" sz="2200" b="1" dirty="0">
                <a:solidFill>
                  <a:srgbClr val="FF0000"/>
                </a:solidFill>
              </a:rPr>
              <a:t>An </a:t>
            </a:r>
            <a:r>
              <a:rPr lang="sr-Latn-ME" sz="2200" b="1" dirty="0" smtClean="0">
                <a:solidFill>
                  <a:srgbClr val="FF0000"/>
                </a:solidFill>
              </a:rPr>
              <a:t>optimizer</a:t>
            </a:r>
            <a:r>
              <a:rPr lang="sr-Latn-ME" sz="2200" dirty="0"/>
              <a:t> </a:t>
            </a:r>
            <a:r>
              <a:rPr lang="sr-Latn-ME" sz="2200" dirty="0" smtClean="0"/>
              <a:t>– The </a:t>
            </a:r>
            <a:r>
              <a:rPr lang="sr-Latn-ME" sz="2200" dirty="0"/>
              <a:t>mechanism through which the model will update itself based on the training data it sees, </a:t>
            </a:r>
            <a:r>
              <a:rPr lang="sr-Latn-ME" sz="2200" dirty="0" smtClean="0"/>
              <a:t>in order </a:t>
            </a:r>
            <a:r>
              <a:rPr lang="sr-Latn-ME" sz="2200" dirty="0"/>
              <a:t>to improve its performance.</a:t>
            </a:r>
            <a:endParaRPr lang="en-US" sz="2200" dirty="0"/>
          </a:p>
          <a:p>
            <a:pPr lvl="1"/>
            <a:r>
              <a:rPr lang="sr-Latn-ME" sz="2200" b="1" dirty="0">
                <a:solidFill>
                  <a:srgbClr val="FF0000"/>
                </a:solidFill>
              </a:rPr>
              <a:t>A loss function</a:t>
            </a:r>
            <a:r>
              <a:rPr lang="sr-Latn-ME" sz="2200" dirty="0" smtClean="0"/>
              <a:t> </a:t>
            </a:r>
            <a:r>
              <a:rPr lang="sr-Latn-ME" sz="2200" dirty="0"/>
              <a:t>– </a:t>
            </a:r>
            <a:r>
              <a:rPr lang="sr-Latn-ME" sz="2200" dirty="0" smtClean="0"/>
              <a:t>How </a:t>
            </a:r>
            <a:r>
              <a:rPr lang="sr-Latn-ME" sz="2200" dirty="0"/>
              <a:t>the model will be able to measure its performance on the training data, and thus how it will be able to steer itself in the right direction.</a:t>
            </a:r>
            <a:endParaRPr lang="en-US" sz="2200" dirty="0"/>
          </a:p>
          <a:p>
            <a:pPr lvl="1"/>
            <a:r>
              <a:rPr lang="sr-Latn-ME" sz="2200" b="1" dirty="0">
                <a:solidFill>
                  <a:srgbClr val="FF0000"/>
                </a:solidFill>
              </a:rPr>
              <a:t>Metrics to monitor during training and testing</a:t>
            </a:r>
            <a:r>
              <a:rPr lang="sr-Latn-ME" sz="2200" dirty="0"/>
              <a:t> – </a:t>
            </a:r>
            <a:r>
              <a:rPr lang="sr-Latn-ME" sz="2200" dirty="0" smtClean="0"/>
              <a:t>Here</a:t>
            </a:r>
            <a:r>
              <a:rPr lang="sr-Latn-ME" sz="2200" dirty="0"/>
              <a:t>, we’ll only care about accuracy (the fraction of </a:t>
            </a:r>
            <a:r>
              <a:rPr lang="sr-Latn-ME" sz="2200" dirty="0" smtClean="0"/>
              <a:t>images correctly </a:t>
            </a:r>
            <a:r>
              <a:rPr lang="sr-Latn-ME" sz="2200" dirty="0"/>
              <a:t>classified).</a:t>
            </a:r>
            <a:endParaRPr lang="en-US" sz="2200" dirty="0"/>
          </a:p>
          <a:p>
            <a:r>
              <a:rPr lang="sr-Latn-ME" sz="2300" dirty="0"/>
              <a:t>The exact purpose of the loss function and the optimizer will be made clear </a:t>
            </a:r>
            <a:r>
              <a:rPr lang="sr-Latn-ME" sz="2300" dirty="0" smtClean="0"/>
              <a:t>within </a:t>
            </a:r>
            <a:r>
              <a:rPr lang="sr-Latn-ME" sz="2300" dirty="0"/>
              <a:t>the next </a:t>
            </a:r>
            <a:r>
              <a:rPr lang="sr-Latn-ME" sz="2300" dirty="0" smtClean="0"/>
              <a:t>lessons.</a:t>
            </a:r>
            <a:endParaRPr lang="en-US" sz="2300" dirty="0"/>
          </a:p>
        </p:txBody>
      </p:sp>
      <p:sp>
        <p:nvSpPr>
          <p:cNvPr id="4" name="Rectangle 3"/>
          <p:cNvSpPr/>
          <p:nvPr/>
        </p:nvSpPr>
        <p:spPr>
          <a:xfrm>
            <a:off x="1338253" y="1123999"/>
            <a:ext cx="6551112" cy="877163"/>
          </a:xfrm>
          <a:prstGeom prst="rect">
            <a:avLst/>
          </a:prstGeom>
          <a:solidFill>
            <a:srgbClr val="ECF5E7"/>
          </a:solidFill>
        </p:spPr>
        <p:txBody>
          <a:bodyPr wrap="square">
            <a:spAutoFit/>
          </a:bodyPr>
          <a:lstStyle/>
          <a:p>
            <a:pPr>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sr-Latn-ME" sz="1700" dirty="0">
                <a:solidFill>
                  <a:srgbClr val="444444"/>
                </a:solidFill>
                <a:latin typeface="Consolas" panose="020B0609020204030204" pitchFamily="49" charset="0"/>
                <a:ea typeface="Times New Roman" panose="02020603050405020304" pitchFamily="18" charset="0"/>
                <a:cs typeface="Courier New" panose="02070309020205020404" pitchFamily="49" charset="0"/>
              </a:rPr>
              <a:t>model.compile(optimizer="</a:t>
            </a:r>
            <a:r>
              <a:rPr lang="sr-Latn-ME" sz="1700" dirty="0">
                <a:solidFill>
                  <a:srgbClr val="880000"/>
                </a:solidFill>
                <a:latin typeface="Consolas" panose="020B0609020204030204" pitchFamily="49" charset="0"/>
                <a:ea typeface="Times New Roman" panose="02020603050405020304" pitchFamily="18" charset="0"/>
                <a:cs typeface="Courier New" panose="02070309020205020404" pitchFamily="49" charset="0"/>
              </a:rPr>
              <a:t>rmsprop</a:t>
            </a:r>
            <a:r>
              <a:rPr lang="sr-Latn-ME" sz="1700" dirty="0">
                <a:solidFill>
                  <a:srgbClr val="444444"/>
                </a:solidFill>
                <a:latin typeface="Consolas" panose="020B0609020204030204" pitchFamily="49" charset="0"/>
                <a:ea typeface="Times New Roman" panose="02020603050405020304" pitchFamily="18" charset="0"/>
                <a:cs typeface="Courier New" panose="02070309020205020404" pitchFamily="49" charset="0"/>
              </a:rPr>
              <a:t>",</a:t>
            </a:r>
          </a:p>
          <a:p>
            <a:pPr>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sr-Latn-ME" sz="1700" dirty="0">
                <a:solidFill>
                  <a:srgbClr val="444444"/>
                </a:solidFill>
                <a:latin typeface="Consolas" panose="020B0609020204030204" pitchFamily="49" charset="0"/>
                <a:ea typeface="Times New Roman" panose="02020603050405020304" pitchFamily="18" charset="0"/>
                <a:cs typeface="Courier New" panose="02070309020205020404" pitchFamily="49" charset="0"/>
              </a:rPr>
              <a:t>              loss="</a:t>
            </a:r>
            <a:r>
              <a:rPr lang="sr-Latn-ME" sz="1700" dirty="0">
                <a:solidFill>
                  <a:srgbClr val="880000"/>
                </a:solidFill>
                <a:latin typeface="Consolas" panose="020B0609020204030204" pitchFamily="49" charset="0"/>
                <a:ea typeface="Times New Roman" panose="02020603050405020304" pitchFamily="18" charset="0"/>
                <a:cs typeface="Courier New" panose="02070309020205020404" pitchFamily="49" charset="0"/>
              </a:rPr>
              <a:t>sparse_categorical_crossentropy</a:t>
            </a:r>
            <a:r>
              <a:rPr lang="sr-Latn-ME" sz="1700" dirty="0">
                <a:solidFill>
                  <a:srgbClr val="444444"/>
                </a:solidFill>
                <a:latin typeface="Consolas" panose="020B0609020204030204" pitchFamily="49" charset="0"/>
                <a:ea typeface="Times New Roman" panose="02020603050405020304" pitchFamily="18" charset="0"/>
                <a:cs typeface="Courier New" panose="02070309020205020404" pitchFamily="49" charset="0"/>
              </a:rPr>
              <a:t>",</a:t>
            </a:r>
          </a:p>
          <a:p>
            <a:pPr>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sr-Latn-ME" sz="1700" dirty="0">
                <a:solidFill>
                  <a:srgbClr val="444444"/>
                </a:solidFill>
                <a:latin typeface="Consolas" panose="020B0609020204030204" pitchFamily="49" charset="0"/>
                <a:ea typeface="Times New Roman" panose="02020603050405020304" pitchFamily="18" charset="0"/>
                <a:cs typeface="Courier New" panose="02070309020205020404" pitchFamily="49" charset="0"/>
              </a:rPr>
              <a:t>              metrics=["</a:t>
            </a:r>
            <a:r>
              <a:rPr lang="sr-Latn-ME" sz="1700" dirty="0">
                <a:solidFill>
                  <a:srgbClr val="880000"/>
                </a:solidFill>
                <a:latin typeface="Consolas" panose="020B0609020204030204" pitchFamily="49" charset="0"/>
                <a:ea typeface="Times New Roman" panose="02020603050405020304" pitchFamily="18" charset="0"/>
                <a:cs typeface="Courier New" panose="02070309020205020404" pitchFamily="49" charset="0"/>
              </a:rPr>
              <a:t>accuracy</a:t>
            </a:r>
            <a:r>
              <a:rPr lang="sr-Latn-ME" sz="1700" dirty="0">
                <a:solidFill>
                  <a:srgbClr val="444444"/>
                </a:solidFill>
                <a:latin typeface="Consolas" panose="020B0609020204030204" pitchFamily="49" charset="0"/>
                <a:ea typeface="Times New Roman" panose="02020603050405020304" pitchFamily="18" charset="0"/>
                <a:cs typeface="Courier New" panose="02070309020205020404" pitchFamily="49" charset="0"/>
              </a:rPr>
              <a:t>"])</a:t>
            </a:r>
            <a:endParaRPr lang="en-US" sz="17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18774567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1820" y="278038"/>
            <a:ext cx="7886700" cy="734331"/>
          </a:xfrm>
        </p:spPr>
        <p:txBody>
          <a:bodyPr/>
          <a:lstStyle/>
          <a:p>
            <a:r>
              <a:rPr lang="sr-Latn-ME" dirty="0" smtClean="0"/>
              <a:t>Preparing the image data</a:t>
            </a:r>
            <a:endParaRPr lang="en-US" dirty="0"/>
          </a:p>
        </p:txBody>
      </p:sp>
      <p:sp>
        <p:nvSpPr>
          <p:cNvPr id="3" name="Content Placeholder 2"/>
          <p:cNvSpPr>
            <a:spLocks noGrp="1"/>
          </p:cNvSpPr>
          <p:nvPr>
            <p:ph idx="1"/>
          </p:nvPr>
        </p:nvSpPr>
        <p:spPr>
          <a:xfrm>
            <a:off x="233930" y="2701859"/>
            <a:ext cx="8584393" cy="2584125"/>
          </a:xfrm>
        </p:spPr>
        <p:txBody>
          <a:bodyPr>
            <a:noAutofit/>
          </a:bodyPr>
          <a:lstStyle/>
          <a:p>
            <a:r>
              <a:rPr lang="en-US" sz="2300" dirty="0"/>
              <a:t>Before training, we’ll preprocess the data by reshaping it into the shape the model expects and scaling it so that all values </a:t>
            </a:r>
            <a:r>
              <a:rPr lang="en-US" sz="2300" dirty="0" smtClean="0"/>
              <a:t>are</a:t>
            </a:r>
            <a:r>
              <a:rPr lang="sr-Latn-ME" sz="2300" dirty="0" smtClean="0"/>
              <a:t> within</a:t>
            </a:r>
            <a:r>
              <a:rPr lang="en-US" sz="2300" dirty="0" smtClean="0"/>
              <a:t> [</a:t>
            </a:r>
            <a:r>
              <a:rPr lang="en-US" sz="2300" dirty="0"/>
              <a:t>0, 1</a:t>
            </a:r>
            <a:r>
              <a:rPr lang="en-US" sz="2300" dirty="0" smtClean="0"/>
              <a:t>]. </a:t>
            </a:r>
            <a:endParaRPr lang="sr-Latn-ME" sz="2300" dirty="0" smtClean="0"/>
          </a:p>
          <a:p>
            <a:r>
              <a:rPr lang="sr-Latn-ME" sz="2300" dirty="0" smtClean="0"/>
              <a:t>Originally</a:t>
            </a:r>
            <a:r>
              <a:rPr lang="en-US" sz="2300" dirty="0" smtClean="0"/>
              <a:t>, </a:t>
            </a:r>
            <a:r>
              <a:rPr lang="en-US" sz="2300" dirty="0"/>
              <a:t>our training images </a:t>
            </a:r>
            <a:r>
              <a:rPr lang="sr-Latn-ME" sz="2300" dirty="0" smtClean="0"/>
              <a:t>a</a:t>
            </a:r>
            <a:r>
              <a:rPr lang="en-US" sz="2300" dirty="0" smtClean="0"/>
              <a:t>re </a:t>
            </a:r>
            <a:r>
              <a:rPr lang="en-US" sz="2300" dirty="0"/>
              <a:t>stored in an array of shape (60000, 28, 28) of type </a:t>
            </a:r>
            <a:r>
              <a:rPr lang="en-US" sz="2300" dirty="0">
                <a:latin typeface="Consolas" panose="020B0609020204030204" pitchFamily="49" charset="0"/>
              </a:rPr>
              <a:t>uint8</a:t>
            </a:r>
            <a:r>
              <a:rPr lang="en-US" sz="2300" dirty="0"/>
              <a:t> with values in the [0, 255] interval. </a:t>
            </a:r>
            <a:endParaRPr lang="sr-Latn-ME" sz="2300" dirty="0" smtClean="0"/>
          </a:p>
          <a:p>
            <a:r>
              <a:rPr lang="en-US" sz="2300" dirty="0" smtClean="0"/>
              <a:t>We’ll </a:t>
            </a:r>
            <a:r>
              <a:rPr lang="en-US" sz="2300" dirty="0"/>
              <a:t>transform it into a </a:t>
            </a:r>
            <a:r>
              <a:rPr lang="en-US" sz="2300" dirty="0">
                <a:latin typeface="Consolas" panose="020B0609020204030204" pitchFamily="49" charset="0"/>
              </a:rPr>
              <a:t>float32</a:t>
            </a:r>
            <a:r>
              <a:rPr lang="en-US" sz="2300" dirty="0"/>
              <a:t> array of shape (60000, 28 * 28) with values between 0 and 1.</a:t>
            </a:r>
          </a:p>
        </p:txBody>
      </p:sp>
      <p:sp>
        <p:nvSpPr>
          <p:cNvPr id="4" name="Rectangle 3"/>
          <p:cNvSpPr/>
          <p:nvPr/>
        </p:nvSpPr>
        <p:spPr>
          <a:xfrm>
            <a:off x="1338253" y="1224207"/>
            <a:ext cx="6551112" cy="1138773"/>
          </a:xfrm>
          <a:prstGeom prst="rect">
            <a:avLst/>
          </a:prstGeom>
          <a:solidFill>
            <a:srgbClr val="ECF5E7"/>
          </a:solidFill>
        </p:spPr>
        <p:txBody>
          <a:bodyPr wrap="square">
            <a:spAutoFit/>
          </a:bodyPr>
          <a:lstStyle/>
          <a:p>
            <a:r>
              <a:rPr lang="sr-Latn-ME" sz="1700" dirty="0">
                <a:solidFill>
                  <a:srgbClr val="444444"/>
                </a:solidFill>
                <a:latin typeface="Consolas" panose="020B0609020204030204" pitchFamily="49" charset="0"/>
                <a:ea typeface="Times New Roman" panose="02020603050405020304" pitchFamily="18" charset="0"/>
                <a:cs typeface="Courier New" panose="02070309020205020404" pitchFamily="49" charset="0"/>
              </a:rPr>
              <a:t>train_images = train_images.reshape((</a:t>
            </a:r>
            <a:r>
              <a:rPr lang="sr-Latn-ME" sz="1700" dirty="0">
                <a:solidFill>
                  <a:srgbClr val="880000"/>
                </a:solidFill>
                <a:latin typeface="Consolas" panose="020B0609020204030204" pitchFamily="49" charset="0"/>
                <a:ea typeface="Times New Roman" panose="02020603050405020304" pitchFamily="18" charset="0"/>
                <a:cs typeface="Courier New" panose="02070309020205020404" pitchFamily="49" charset="0"/>
              </a:rPr>
              <a:t>60000</a:t>
            </a:r>
            <a:r>
              <a:rPr lang="sr-Latn-ME" sz="1700" dirty="0">
                <a:solidFill>
                  <a:srgbClr val="444444"/>
                </a:solidFill>
                <a:latin typeface="Consolas" panose="020B0609020204030204" pitchFamily="49" charset="0"/>
                <a:ea typeface="Times New Roman" panose="02020603050405020304" pitchFamily="18" charset="0"/>
                <a:cs typeface="Courier New" panose="02070309020205020404" pitchFamily="49" charset="0"/>
              </a:rPr>
              <a:t>, </a:t>
            </a:r>
            <a:r>
              <a:rPr lang="sr-Latn-ME" sz="1700" dirty="0">
                <a:solidFill>
                  <a:srgbClr val="880000"/>
                </a:solidFill>
                <a:latin typeface="Consolas" panose="020B0609020204030204" pitchFamily="49" charset="0"/>
                <a:ea typeface="Times New Roman" panose="02020603050405020304" pitchFamily="18" charset="0"/>
                <a:cs typeface="Courier New" panose="02070309020205020404" pitchFamily="49" charset="0"/>
              </a:rPr>
              <a:t>28 * 28</a:t>
            </a:r>
            <a:r>
              <a:rPr lang="sr-Latn-ME" sz="1700" dirty="0">
                <a:solidFill>
                  <a:srgbClr val="444444"/>
                </a:solidFill>
                <a:latin typeface="Consolas" panose="020B0609020204030204" pitchFamily="49" charset="0"/>
                <a:ea typeface="Times New Roman" panose="02020603050405020304" pitchFamily="18" charset="0"/>
                <a:cs typeface="Courier New" panose="02070309020205020404" pitchFamily="49" charset="0"/>
              </a:rPr>
              <a:t>))</a:t>
            </a:r>
            <a:endParaRPr lang="en-US" sz="1700" dirty="0">
              <a:solidFill>
                <a:srgbClr val="444444"/>
              </a:solidFill>
              <a:latin typeface="Consolas" panose="020B0609020204030204" pitchFamily="49" charset="0"/>
              <a:ea typeface="Times New Roman" panose="02020603050405020304" pitchFamily="18" charset="0"/>
              <a:cs typeface="Courier New" panose="02070309020205020404" pitchFamily="49" charset="0"/>
            </a:endParaRPr>
          </a:p>
          <a:p>
            <a:r>
              <a:rPr lang="sr-Latn-ME" sz="1700" dirty="0">
                <a:solidFill>
                  <a:srgbClr val="444444"/>
                </a:solidFill>
                <a:latin typeface="Consolas" panose="020B0609020204030204" pitchFamily="49" charset="0"/>
                <a:ea typeface="Times New Roman" panose="02020603050405020304" pitchFamily="18" charset="0"/>
                <a:cs typeface="Courier New" panose="02070309020205020404" pitchFamily="49" charset="0"/>
              </a:rPr>
              <a:t>train_images = train_images.astype("</a:t>
            </a:r>
            <a:r>
              <a:rPr lang="sr-Latn-ME" sz="1700" dirty="0">
                <a:solidFill>
                  <a:srgbClr val="880000"/>
                </a:solidFill>
                <a:latin typeface="Consolas" panose="020B0609020204030204" pitchFamily="49" charset="0"/>
                <a:ea typeface="Times New Roman" panose="02020603050405020304" pitchFamily="18" charset="0"/>
                <a:cs typeface="Courier New" panose="02070309020205020404" pitchFamily="49" charset="0"/>
              </a:rPr>
              <a:t>float32</a:t>
            </a:r>
            <a:r>
              <a:rPr lang="sr-Latn-ME" sz="1700" dirty="0">
                <a:solidFill>
                  <a:srgbClr val="444444"/>
                </a:solidFill>
                <a:latin typeface="Consolas" panose="020B0609020204030204" pitchFamily="49" charset="0"/>
                <a:ea typeface="Times New Roman" panose="02020603050405020304" pitchFamily="18" charset="0"/>
                <a:cs typeface="Courier New" panose="02070309020205020404" pitchFamily="49" charset="0"/>
              </a:rPr>
              <a:t>") / </a:t>
            </a:r>
            <a:r>
              <a:rPr lang="sr-Latn-ME" sz="1700" dirty="0">
                <a:solidFill>
                  <a:srgbClr val="880000"/>
                </a:solidFill>
                <a:latin typeface="Consolas" panose="020B0609020204030204" pitchFamily="49" charset="0"/>
                <a:ea typeface="Times New Roman" panose="02020603050405020304" pitchFamily="18" charset="0"/>
                <a:cs typeface="Courier New" panose="02070309020205020404" pitchFamily="49" charset="0"/>
              </a:rPr>
              <a:t>255</a:t>
            </a:r>
            <a:r>
              <a:rPr lang="sr-Latn-ME" sz="1700" dirty="0">
                <a:solidFill>
                  <a:srgbClr val="444444"/>
                </a:solidFill>
                <a:latin typeface="Consolas" panose="020B0609020204030204" pitchFamily="49" charset="0"/>
                <a:ea typeface="Times New Roman" panose="02020603050405020304" pitchFamily="18" charset="0"/>
                <a:cs typeface="Courier New" panose="02070309020205020404" pitchFamily="49" charset="0"/>
              </a:rPr>
              <a:t> </a:t>
            </a:r>
            <a:endParaRPr lang="en-US" sz="1700" dirty="0">
              <a:solidFill>
                <a:srgbClr val="444444"/>
              </a:solidFill>
              <a:latin typeface="Consolas" panose="020B0609020204030204" pitchFamily="49" charset="0"/>
              <a:ea typeface="Times New Roman" panose="02020603050405020304" pitchFamily="18" charset="0"/>
              <a:cs typeface="Courier New" panose="02070309020205020404" pitchFamily="49" charset="0"/>
            </a:endParaRPr>
          </a:p>
          <a:p>
            <a:r>
              <a:rPr lang="sr-Latn-ME" sz="1700" dirty="0">
                <a:solidFill>
                  <a:srgbClr val="444444"/>
                </a:solidFill>
                <a:latin typeface="Consolas" panose="020B0609020204030204" pitchFamily="49" charset="0"/>
                <a:ea typeface="Times New Roman" panose="02020603050405020304" pitchFamily="18" charset="0"/>
                <a:cs typeface="Courier New" panose="02070309020205020404" pitchFamily="49" charset="0"/>
              </a:rPr>
              <a:t>test_images = test_images.reshape((</a:t>
            </a:r>
            <a:r>
              <a:rPr lang="sr-Latn-ME" sz="1700" dirty="0">
                <a:solidFill>
                  <a:srgbClr val="880000"/>
                </a:solidFill>
                <a:latin typeface="Consolas" panose="020B0609020204030204" pitchFamily="49" charset="0"/>
                <a:ea typeface="Times New Roman" panose="02020603050405020304" pitchFamily="18" charset="0"/>
                <a:cs typeface="Courier New" panose="02070309020205020404" pitchFamily="49" charset="0"/>
              </a:rPr>
              <a:t>10000</a:t>
            </a:r>
            <a:r>
              <a:rPr lang="sr-Latn-ME" sz="1700" dirty="0">
                <a:solidFill>
                  <a:srgbClr val="444444"/>
                </a:solidFill>
                <a:latin typeface="Consolas" panose="020B0609020204030204" pitchFamily="49" charset="0"/>
                <a:ea typeface="Times New Roman" panose="02020603050405020304" pitchFamily="18" charset="0"/>
                <a:cs typeface="Courier New" panose="02070309020205020404" pitchFamily="49" charset="0"/>
              </a:rPr>
              <a:t>, </a:t>
            </a:r>
            <a:r>
              <a:rPr lang="sr-Latn-ME" sz="1700" dirty="0">
                <a:solidFill>
                  <a:srgbClr val="880000"/>
                </a:solidFill>
                <a:latin typeface="Consolas" panose="020B0609020204030204" pitchFamily="49" charset="0"/>
                <a:ea typeface="Times New Roman" panose="02020603050405020304" pitchFamily="18" charset="0"/>
                <a:cs typeface="Courier New" panose="02070309020205020404" pitchFamily="49" charset="0"/>
              </a:rPr>
              <a:t>28 * 28</a:t>
            </a:r>
            <a:r>
              <a:rPr lang="sr-Latn-ME" sz="1700" dirty="0">
                <a:solidFill>
                  <a:srgbClr val="444444"/>
                </a:solidFill>
                <a:latin typeface="Consolas" panose="020B0609020204030204" pitchFamily="49" charset="0"/>
                <a:ea typeface="Times New Roman" panose="02020603050405020304" pitchFamily="18" charset="0"/>
                <a:cs typeface="Courier New" panose="02070309020205020404" pitchFamily="49" charset="0"/>
              </a:rPr>
              <a:t>))</a:t>
            </a:r>
            <a:endParaRPr lang="en-US" sz="1700" dirty="0">
              <a:solidFill>
                <a:srgbClr val="444444"/>
              </a:solidFill>
              <a:latin typeface="Consolas" panose="020B0609020204030204" pitchFamily="49" charset="0"/>
              <a:ea typeface="Times New Roman" panose="02020603050405020304" pitchFamily="18" charset="0"/>
              <a:cs typeface="Courier New" panose="02070309020205020404" pitchFamily="49" charset="0"/>
            </a:endParaRPr>
          </a:p>
          <a:p>
            <a:r>
              <a:rPr lang="sr-Latn-ME" sz="1700" dirty="0">
                <a:solidFill>
                  <a:srgbClr val="444444"/>
                </a:solidFill>
                <a:latin typeface="Consolas" panose="020B0609020204030204" pitchFamily="49" charset="0"/>
                <a:ea typeface="Times New Roman" panose="02020603050405020304" pitchFamily="18" charset="0"/>
                <a:cs typeface="Courier New" panose="02070309020205020404" pitchFamily="49" charset="0"/>
              </a:rPr>
              <a:t>test_images = test_images.astype("</a:t>
            </a:r>
            <a:r>
              <a:rPr lang="sr-Latn-ME" sz="1700" dirty="0">
                <a:solidFill>
                  <a:srgbClr val="880000"/>
                </a:solidFill>
                <a:latin typeface="Consolas" panose="020B0609020204030204" pitchFamily="49" charset="0"/>
                <a:ea typeface="Times New Roman" panose="02020603050405020304" pitchFamily="18" charset="0"/>
                <a:cs typeface="Courier New" panose="02070309020205020404" pitchFamily="49" charset="0"/>
              </a:rPr>
              <a:t>float32</a:t>
            </a:r>
            <a:r>
              <a:rPr lang="sr-Latn-ME" sz="1700" dirty="0">
                <a:solidFill>
                  <a:srgbClr val="444444"/>
                </a:solidFill>
                <a:latin typeface="Consolas" panose="020B0609020204030204" pitchFamily="49" charset="0"/>
                <a:ea typeface="Times New Roman" panose="02020603050405020304" pitchFamily="18" charset="0"/>
                <a:cs typeface="Courier New" panose="02070309020205020404" pitchFamily="49" charset="0"/>
              </a:rPr>
              <a:t>") / </a:t>
            </a:r>
            <a:r>
              <a:rPr lang="sr-Latn-ME" sz="1700" dirty="0">
                <a:solidFill>
                  <a:srgbClr val="880000"/>
                </a:solidFill>
                <a:latin typeface="Consolas" panose="020B0609020204030204" pitchFamily="49" charset="0"/>
                <a:ea typeface="Times New Roman" panose="02020603050405020304" pitchFamily="18" charset="0"/>
                <a:cs typeface="Courier New" panose="02070309020205020404" pitchFamily="49" charset="0"/>
              </a:rPr>
              <a:t>255</a:t>
            </a:r>
            <a:endParaRPr lang="en-US" sz="1700" dirty="0">
              <a:solidFill>
                <a:srgbClr val="880000"/>
              </a:solidFill>
              <a:latin typeface="Consolas" panose="020B0609020204030204" pitchFamily="49" charset="0"/>
              <a:ea typeface="Times New Roman" panose="02020603050405020304" pitchFamily="18" charset="0"/>
              <a:cs typeface="Courier New" panose="02070309020205020404" pitchFamily="49" charset="0"/>
            </a:endParaRPr>
          </a:p>
        </p:txBody>
      </p:sp>
    </p:spTree>
    <p:extLst>
      <p:ext uri="{BB962C8B-B14F-4D97-AF65-F5344CB8AC3E}">
        <p14:creationId xmlns:p14="http://schemas.microsoft.com/office/powerpoint/2010/main" val="51917307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1820" y="278038"/>
            <a:ext cx="7886700" cy="734331"/>
          </a:xfrm>
        </p:spPr>
        <p:txBody>
          <a:bodyPr/>
          <a:lstStyle/>
          <a:p>
            <a:r>
              <a:rPr lang="sr-Latn-ME" dirty="0" smtClean="0"/>
              <a:t>Training the model</a:t>
            </a:r>
            <a:endParaRPr lang="en-US" dirty="0"/>
          </a:p>
        </p:txBody>
      </p:sp>
      <p:sp>
        <p:nvSpPr>
          <p:cNvPr id="3" name="Content Placeholder 2"/>
          <p:cNvSpPr>
            <a:spLocks noGrp="1"/>
          </p:cNvSpPr>
          <p:nvPr>
            <p:ph idx="1"/>
          </p:nvPr>
        </p:nvSpPr>
        <p:spPr>
          <a:xfrm>
            <a:off x="244256" y="2827119"/>
            <a:ext cx="8584393" cy="2584125"/>
          </a:xfrm>
        </p:spPr>
        <p:txBody>
          <a:bodyPr>
            <a:noAutofit/>
          </a:bodyPr>
          <a:lstStyle/>
          <a:p>
            <a:r>
              <a:rPr lang="sr-Latn-ME" sz="2300" dirty="0" smtClean="0"/>
              <a:t>Training the model </a:t>
            </a:r>
            <a:r>
              <a:rPr lang="en-US" sz="2300" dirty="0" smtClean="0"/>
              <a:t>in </a:t>
            </a:r>
            <a:r>
              <a:rPr lang="en-US" sz="2300" dirty="0" err="1"/>
              <a:t>Keras</a:t>
            </a:r>
            <a:r>
              <a:rPr lang="en-US" sz="2300" dirty="0"/>
              <a:t> is done </a:t>
            </a:r>
            <a:r>
              <a:rPr lang="sr-Latn-ME" sz="2300" dirty="0" smtClean="0"/>
              <a:t>method </a:t>
            </a:r>
            <a:r>
              <a:rPr lang="en-US" sz="2300" b="1" dirty="0" smtClean="0">
                <a:solidFill>
                  <a:srgbClr val="FF0000"/>
                </a:solidFill>
                <a:latin typeface="Consolas" panose="020B0609020204030204" pitchFamily="49" charset="0"/>
              </a:rPr>
              <a:t>fit</a:t>
            </a:r>
            <a:r>
              <a:rPr lang="en-US" sz="2300" b="1" dirty="0">
                <a:solidFill>
                  <a:srgbClr val="FF0000"/>
                </a:solidFill>
                <a:latin typeface="Consolas" panose="020B0609020204030204" pitchFamily="49" charset="0"/>
              </a:rPr>
              <a:t>()</a:t>
            </a:r>
            <a:r>
              <a:rPr lang="en-US" sz="2300" dirty="0"/>
              <a:t> </a:t>
            </a:r>
            <a:r>
              <a:rPr lang="en-US" sz="2300" dirty="0" smtClean="0"/>
              <a:t>method</a:t>
            </a:r>
            <a:r>
              <a:rPr lang="sr-Latn-ME" sz="2300" dirty="0" smtClean="0"/>
              <a:t>. W</a:t>
            </a:r>
            <a:r>
              <a:rPr lang="en-US" sz="2300" dirty="0" smtClean="0"/>
              <a:t>e </a:t>
            </a:r>
            <a:r>
              <a:rPr lang="en-US" sz="2300" dirty="0"/>
              <a:t>fit the model to its training </a:t>
            </a:r>
            <a:r>
              <a:rPr lang="en-US" sz="2300" dirty="0" smtClean="0"/>
              <a:t>data</a:t>
            </a:r>
            <a:r>
              <a:rPr lang="sr-Latn-ME" sz="2300" dirty="0" smtClean="0"/>
              <a:t>!</a:t>
            </a:r>
          </a:p>
          <a:p>
            <a:r>
              <a:rPr lang="en-US" sz="2300" dirty="0"/>
              <a:t>Two quantities are displayed during training: </a:t>
            </a:r>
            <a:endParaRPr lang="sr-Latn-ME" sz="2300" dirty="0" smtClean="0"/>
          </a:p>
          <a:p>
            <a:pPr lvl="1"/>
            <a:r>
              <a:rPr lang="en-US" sz="1900" dirty="0" smtClean="0"/>
              <a:t>the </a:t>
            </a:r>
            <a:r>
              <a:rPr lang="en-US" sz="1900" b="1" dirty="0">
                <a:solidFill>
                  <a:srgbClr val="FF0000"/>
                </a:solidFill>
              </a:rPr>
              <a:t>loss of the model </a:t>
            </a:r>
            <a:r>
              <a:rPr lang="en-US" sz="1900" dirty="0"/>
              <a:t>over the training data, and </a:t>
            </a:r>
            <a:endParaRPr lang="sr-Latn-ME" sz="1900" dirty="0" smtClean="0"/>
          </a:p>
          <a:p>
            <a:pPr lvl="1"/>
            <a:r>
              <a:rPr lang="en-US" sz="1900" dirty="0" smtClean="0"/>
              <a:t>the </a:t>
            </a:r>
            <a:r>
              <a:rPr lang="en-US" sz="1900" b="1" dirty="0">
                <a:solidFill>
                  <a:srgbClr val="FF0000"/>
                </a:solidFill>
              </a:rPr>
              <a:t>accuracy of the model </a:t>
            </a:r>
            <a:r>
              <a:rPr lang="en-US" sz="1900" dirty="0"/>
              <a:t>over the training data. </a:t>
            </a:r>
            <a:endParaRPr lang="sr-Latn-ME" sz="1900" dirty="0" smtClean="0"/>
          </a:p>
          <a:p>
            <a:r>
              <a:rPr lang="sr-Latn-ME" sz="2300" dirty="0" smtClean="0"/>
              <a:t>After 5 epochs, w</a:t>
            </a:r>
            <a:r>
              <a:rPr lang="en-US" sz="2300" dirty="0" smtClean="0"/>
              <a:t>e reach </a:t>
            </a:r>
            <a:r>
              <a:rPr lang="en-US" sz="2300" dirty="0"/>
              <a:t>an accuracy of 0.989 (98.9%) on the training data.</a:t>
            </a:r>
            <a:endParaRPr lang="sr-Latn-ME" sz="2300" dirty="0" smtClean="0"/>
          </a:p>
          <a:p>
            <a:endParaRPr lang="en-US" sz="2300" dirty="0"/>
          </a:p>
        </p:txBody>
      </p:sp>
      <p:sp>
        <p:nvSpPr>
          <p:cNvPr id="4" name="Rectangle 3"/>
          <p:cNvSpPr/>
          <p:nvPr/>
        </p:nvSpPr>
        <p:spPr>
          <a:xfrm>
            <a:off x="801665" y="1288621"/>
            <a:ext cx="7803715" cy="353943"/>
          </a:xfrm>
          <a:prstGeom prst="rect">
            <a:avLst/>
          </a:prstGeom>
          <a:solidFill>
            <a:srgbClr val="ECF5E7"/>
          </a:solidFill>
        </p:spPr>
        <p:txBody>
          <a:bodyPr wrap="square">
            <a:spAutoFit/>
          </a:bodyPr>
          <a:lstStyle/>
          <a:p>
            <a:r>
              <a:rPr lang="sr-Latn-ME" sz="1700" dirty="0">
                <a:solidFill>
                  <a:srgbClr val="444444"/>
                </a:solidFill>
                <a:latin typeface="Consolas" panose="020B0609020204030204" pitchFamily="49" charset="0"/>
                <a:ea typeface="Times New Roman" panose="02020603050405020304" pitchFamily="18" charset="0"/>
                <a:cs typeface="Courier New" panose="02070309020205020404" pitchFamily="49" charset="0"/>
              </a:rPr>
              <a:t>model.fit(train_images, train_labels, epochs=5, batch_size=128)</a:t>
            </a:r>
            <a:endParaRPr lang="en-US" sz="1700" dirty="0">
              <a:solidFill>
                <a:srgbClr val="880000"/>
              </a:solidFill>
              <a:latin typeface="Consolas" panose="020B0609020204030204" pitchFamily="49" charset="0"/>
              <a:ea typeface="Times New Roman" panose="02020603050405020304" pitchFamily="18" charset="0"/>
              <a:cs typeface="Courier New" panose="02070309020205020404" pitchFamily="49" charset="0"/>
            </a:endParaRPr>
          </a:p>
        </p:txBody>
      </p:sp>
      <p:sp>
        <p:nvSpPr>
          <p:cNvPr id="5" name="Rectangle 1"/>
          <p:cNvSpPr>
            <a:spLocks noChangeArrowheads="1"/>
          </p:cNvSpPr>
          <p:nvPr/>
        </p:nvSpPr>
        <p:spPr bwMode="auto">
          <a:xfrm>
            <a:off x="244256" y="1940841"/>
            <a:ext cx="8636697" cy="400110"/>
          </a:xfrm>
          <a:prstGeom prst="rect">
            <a:avLst/>
          </a:prstGeom>
          <a:solidFill>
            <a:schemeClr val="accent1">
              <a:lumMod val="20000"/>
              <a:lumOff val="80000"/>
            </a:schemeClr>
          </a:solidFill>
          <a:ln>
            <a:noFill/>
          </a:ln>
          <a:effectLst/>
        </p:spPr>
        <p:txBody>
          <a:bodyPr vert="horz" wrap="squar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300" b="0" i="0" u="none" strike="noStrike" cap="none" normalizeH="0" baseline="0" dirty="0" smtClean="0">
                <a:ln>
                  <a:noFill/>
                </a:ln>
                <a:solidFill>
                  <a:srgbClr val="000000"/>
                </a:solidFill>
                <a:effectLst/>
                <a:latin typeface="Courier New" panose="02070309020205020404" pitchFamily="49" charset="0"/>
              </a:rPr>
              <a:t>Epoch 1/5 469/469 [===================] - 2s 4ms/step - loss: 0.2543 - accuracy: 0.9265 </a:t>
            </a:r>
            <a:endParaRPr kumimoji="0" lang="sr-Latn-ME" altLang="en-US" sz="1300" b="0" i="0" u="none" strike="noStrike" cap="none" normalizeH="0" baseline="0" dirty="0" smtClean="0">
              <a:ln>
                <a:noFill/>
              </a:ln>
              <a:solidFill>
                <a:srgbClr val="000000"/>
              </a:solidFill>
              <a:effectLst/>
              <a:latin typeface="Courier New" panose="02070309020205020404" pitchFamily="49" charset="0"/>
            </a:endParaRPr>
          </a:p>
          <a:p>
            <a:pPr lvl="0" defTabSz="914400" eaLnBrk="0" fontAlgn="base" hangingPunct="0">
              <a:spcBef>
                <a:spcPct val="0"/>
              </a:spcBef>
              <a:spcAft>
                <a:spcPct val="0"/>
              </a:spcAft>
            </a:pPr>
            <a:r>
              <a:rPr kumimoji="0" lang="en-US" altLang="en-US" sz="1300" b="0" i="0" u="none" strike="noStrike" cap="none" normalizeH="0" baseline="0" dirty="0" smtClean="0">
                <a:ln>
                  <a:noFill/>
                </a:ln>
                <a:solidFill>
                  <a:srgbClr val="000000"/>
                </a:solidFill>
                <a:effectLst/>
                <a:latin typeface="Courier New" panose="02070309020205020404" pitchFamily="49" charset="0"/>
              </a:rPr>
              <a:t>Epoch 2/5 </a:t>
            </a:r>
            <a:r>
              <a:rPr lang="en-US" altLang="en-US" sz="1300" dirty="0">
                <a:solidFill>
                  <a:srgbClr val="000000"/>
                </a:solidFill>
                <a:latin typeface="Courier New" panose="02070309020205020404" pitchFamily="49" charset="0"/>
              </a:rPr>
              <a:t>469/469 </a:t>
            </a:r>
            <a:r>
              <a:rPr lang="en-US" altLang="en-US" sz="1300" dirty="0" smtClean="0">
                <a:solidFill>
                  <a:srgbClr val="000000"/>
                </a:solidFill>
                <a:latin typeface="Courier New" panose="02070309020205020404" pitchFamily="49" charset="0"/>
              </a:rPr>
              <a:t>[==============&gt;....] </a:t>
            </a:r>
            <a:r>
              <a:rPr kumimoji="0" lang="en-US" altLang="en-US" sz="1300" b="0" i="0" u="none" strike="noStrike" cap="none" normalizeH="0" baseline="0" dirty="0" smtClean="0">
                <a:ln>
                  <a:noFill/>
                </a:ln>
                <a:solidFill>
                  <a:srgbClr val="000000"/>
                </a:solidFill>
                <a:effectLst/>
                <a:latin typeface="Courier New" panose="02070309020205020404" pitchFamily="49" charset="0"/>
              </a:rPr>
              <a:t>- 2s 4ms/step - loss: 0.1019 - accuracy: 0.9700</a:t>
            </a:r>
            <a:r>
              <a:rPr kumimoji="0" lang="en-US" altLang="en-US" sz="1300" b="0" i="0" u="none" strike="noStrike" cap="none" normalizeH="0" baseline="0" dirty="0" smtClean="0">
                <a:ln>
                  <a:noFill/>
                </a:ln>
                <a:solidFill>
                  <a:schemeClr val="tx1"/>
                </a:solidFill>
                <a:effectLst/>
              </a:rPr>
              <a:t> </a:t>
            </a:r>
            <a:endParaRPr kumimoji="0" lang="sr-Latn-ME" altLang="en-US" sz="1300" b="0" i="0" u="none" strike="noStrike" cap="none" normalizeH="0" baseline="0" dirty="0" smtClean="0">
              <a:ln>
                <a:noFill/>
              </a:ln>
              <a:solidFill>
                <a:schemeClr val="tx1"/>
              </a:solidFill>
              <a:effectLst/>
            </a:endParaRPr>
          </a:p>
        </p:txBody>
      </p:sp>
    </p:spTree>
    <p:extLst>
      <p:ext uri="{BB962C8B-B14F-4D97-AF65-F5344CB8AC3E}">
        <p14:creationId xmlns:p14="http://schemas.microsoft.com/office/powerpoint/2010/main" val="178231047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1820" y="278038"/>
            <a:ext cx="7886700" cy="734331"/>
          </a:xfrm>
        </p:spPr>
        <p:txBody>
          <a:bodyPr/>
          <a:lstStyle/>
          <a:p>
            <a:r>
              <a:rPr lang="sr-Latn-ME" dirty="0" smtClean="0"/>
              <a:t>Now, let’s predict!</a:t>
            </a:r>
            <a:endParaRPr lang="en-US" dirty="0"/>
          </a:p>
        </p:txBody>
      </p:sp>
      <p:sp>
        <p:nvSpPr>
          <p:cNvPr id="3" name="Content Placeholder 2"/>
          <p:cNvSpPr>
            <a:spLocks noGrp="1"/>
          </p:cNvSpPr>
          <p:nvPr>
            <p:ph idx="1"/>
          </p:nvPr>
        </p:nvSpPr>
        <p:spPr>
          <a:xfrm>
            <a:off x="281835" y="1181080"/>
            <a:ext cx="8584393" cy="1018371"/>
          </a:xfrm>
        </p:spPr>
        <p:txBody>
          <a:bodyPr>
            <a:noAutofit/>
          </a:bodyPr>
          <a:lstStyle/>
          <a:p>
            <a:r>
              <a:rPr lang="en-US" sz="2300" dirty="0"/>
              <a:t>Now that we have a trained model, we can use it to predict class probabilities for new </a:t>
            </a:r>
            <a:r>
              <a:rPr lang="en-US" sz="2300" dirty="0" smtClean="0"/>
              <a:t>digits</a:t>
            </a:r>
            <a:r>
              <a:rPr lang="sr-Latn-ME" sz="2300" dirty="0" smtClean="0"/>
              <a:t> – </a:t>
            </a:r>
            <a:r>
              <a:rPr lang="en-US" sz="2300" dirty="0" smtClean="0"/>
              <a:t>images </a:t>
            </a:r>
            <a:r>
              <a:rPr lang="en-US" sz="2300" dirty="0"/>
              <a:t>that weren’t part of the training data, like those from the test set</a:t>
            </a:r>
            <a:r>
              <a:rPr lang="en-US" sz="2300" dirty="0" smtClean="0"/>
              <a:t>.</a:t>
            </a:r>
            <a:endParaRPr lang="sr-Latn-ME" sz="2300" dirty="0" smtClean="0"/>
          </a:p>
        </p:txBody>
      </p:sp>
      <p:sp>
        <p:nvSpPr>
          <p:cNvPr id="4" name="Rectangle 3"/>
          <p:cNvSpPr/>
          <p:nvPr/>
        </p:nvSpPr>
        <p:spPr>
          <a:xfrm>
            <a:off x="2092774" y="2368162"/>
            <a:ext cx="5137871" cy="877163"/>
          </a:xfrm>
          <a:prstGeom prst="rect">
            <a:avLst/>
          </a:prstGeom>
          <a:solidFill>
            <a:srgbClr val="ECF5E7"/>
          </a:solidFill>
        </p:spPr>
        <p:txBody>
          <a:bodyPr wrap="square">
            <a:spAutoFit/>
          </a:bodyPr>
          <a:lstStyle/>
          <a:p>
            <a:r>
              <a:rPr lang="en-US" sz="1700" dirty="0" err="1">
                <a:solidFill>
                  <a:srgbClr val="444444"/>
                </a:solidFill>
                <a:latin typeface="Consolas" panose="020B0609020204030204" pitchFamily="49" charset="0"/>
                <a:ea typeface="Times New Roman" panose="02020603050405020304" pitchFamily="18" charset="0"/>
                <a:cs typeface="Courier New" panose="02070309020205020404" pitchFamily="49" charset="0"/>
              </a:rPr>
              <a:t>test_digits</a:t>
            </a:r>
            <a:r>
              <a:rPr lang="en-US" sz="1700" dirty="0">
                <a:solidFill>
                  <a:srgbClr val="444444"/>
                </a:solidFill>
                <a:latin typeface="Consolas" panose="020B0609020204030204" pitchFamily="49" charset="0"/>
                <a:ea typeface="Times New Roman" panose="02020603050405020304" pitchFamily="18" charset="0"/>
                <a:cs typeface="Courier New" panose="02070309020205020404" pitchFamily="49" charset="0"/>
              </a:rPr>
              <a:t> = </a:t>
            </a:r>
            <a:r>
              <a:rPr lang="en-US" sz="1700" dirty="0" err="1">
                <a:solidFill>
                  <a:srgbClr val="444444"/>
                </a:solidFill>
                <a:latin typeface="Consolas" panose="020B0609020204030204" pitchFamily="49" charset="0"/>
                <a:ea typeface="Times New Roman" panose="02020603050405020304" pitchFamily="18" charset="0"/>
                <a:cs typeface="Courier New" panose="02070309020205020404" pitchFamily="49" charset="0"/>
              </a:rPr>
              <a:t>test_images</a:t>
            </a:r>
            <a:r>
              <a:rPr lang="en-US" sz="1700" dirty="0">
                <a:solidFill>
                  <a:srgbClr val="444444"/>
                </a:solidFill>
                <a:latin typeface="Consolas" panose="020B0609020204030204" pitchFamily="49" charset="0"/>
                <a:ea typeface="Times New Roman" panose="02020603050405020304" pitchFamily="18" charset="0"/>
                <a:cs typeface="Courier New" panose="02070309020205020404" pitchFamily="49" charset="0"/>
              </a:rPr>
              <a:t>[0:10]</a:t>
            </a:r>
          </a:p>
          <a:p>
            <a:r>
              <a:rPr lang="en-US" sz="1700" dirty="0">
                <a:solidFill>
                  <a:srgbClr val="444444"/>
                </a:solidFill>
                <a:latin typeface="Consolas" panose="020B0609020204030204" pitchFamily="49" charset="0"/>
                <a:ea typeface="Times New Roman" panose="02020603050405020304" pitchFamily="18" charset="0"/>
                <a:cs typeface="Courier New" panose="02070309020205020404" pitchFamily="49" charset="0"/>
              </a:rPr>
              <a:t>predictions = </a:t>
            </a:r>
            <a:r>
              <a:rPr lang="en-US" sz="1700" dirty="0" err="1">
                <a:solidFill>
                  <a:srgbClr val="444444"/>
                </a:solidFill>
                <a:latin typeface="Consolas" panose="020B0609020204030204" pitchFamily="49" charset="0"/>
                <a:ea typeface="Times New Roman" panose="02020603050405020304" pitchFamily="18" charset="0"/>
                <a:cs typeface="Courier New" panose="02070309020205020404" pitchFamily="49" charset="0"/>
              </a:rPr>
              <a:t>model.predict</a:t>
            </a:r>
            <a:r>
              <a:rPr lang="en-US" sz="1700" dirty="0">
                <a:solidFill>
                  <a:srgbClr val="444444"/>
                </a:solidFill>
                <a:latin typeface="Consolas" panose="020B0609020204030204" pitchFamily="49" charset="0"/>
                <a:ea typeface="Times New Roman" panose="02020603050405020304" pitchFamily="18" charset="0"/>
                <a:cs typeface="Courier New" panose="02070309020205020404" pitchFamily="49" charset="0"/>
              </a:rPr>
              <a:t>(</a:t>
            </a:r>
            <a:r>
              <a:rPr lang="en-US" sz="1700" dirty="0" err="1">
                <a:solidFill>
                  <a:srgbClr val="444444"/>
                </a:solidFill>
                <a:latin typeface="Consolas" panose="020B0609020204030204" pitchFamily="49" charset="0"/>
                <a:ea typeface="Times New Roman" panose="02020603050405020304" pitchFamily="18" charset="0"/>
                <a:cs typeface="Courier New" panose="02070309020205020404" pitchFamily="49" charset="0"/>
              </a:rPr>
              <a:t>test_digits</a:t>
            </a:r>
            <a:r>
              <a:rPr lang="en-US" sz="1700" dirty="0">
                <a:solidFill>
                  <a:srgbClr val="444444"/>
                </a:solidFill>
                <a:latin typeface="Consolas" panose="020B0609020204030204" pitchFamily="49" charset="0"/>
                <a:ea typeface="Times New Roman" panose="02020603050405020304" pitchFamily="18" charset="0"/>
                <a:cs typeface="Courier New" panose="02070309020205020404" pitchFamily="49" charset="0"/>
              </a:rPr>
              <a:t>)</a:t>
            </a:r>
          </a:p>
          <a:p>
            <a:r>
              <a:rPr lang="en-US" sz="1700" dirty="0">
                <a:solidFill>
                  <a:srgbClr val="444444"/>
                </a:solidFill>
                <a:latin typeface="Consolas" panose="020B0609020204030204" pitchFamily="49" charset="0"/>
                <a:ea typeface="Times New Roman" panose="02020603050405020304" pitchFamily="18" charset="0"/>
                <a:cs typeface="Courier New" panose="02070309020205020404" pitchFamily="49" charset="0"/>
              </a:rPr>
              <a:t>predictions[0]</a:t>
            </a:r>
            <a:endParaRPr lang="en-US" sz="1700" dirty="0">
              <a:solidFill>
                <a:srgbClr val="880000"/>
              </a:solidFill>
              <a:latin typeface="Consolas" panose="020B0609020204030204" pitchFamily="49" charset="0"/>
              <a:ea typeface="Times New Roman" panose="02020603050405020304" pitchFamily="18" charset="0"/>
              <a:cs typeface="Courier New" panose="02070309020205020404" pitchFamily="49" charset="0"/>
            </a:endParaRPr>
          </a:p>
        </p:txBody>
      </p:sp>
      <p:sp>
        <p:nvSpPr>
          <p:cNvPr id="5" name="Rectangle 1"/>
          <p:cNvSpPr>
            <a:spLocks noChangeArrowheads="1"/>
          </p:cNvSpPr>
          <p:nvPr/>
        </p:nvSpPr>
        <p:spPr bwMode="auto">
          <a:xfrm>
            <a:off x="1301601" y="3414036"/>
            <a:ext cx="6720215" cy="600164"/>
          </a:xfrm>
          <a:prstGeom prst="rect">
            <a:avLst/>
          </a:prstGeom>
          <a:solidFill>
            <a:schemeClr val="accent1">
              <a:lumMod val="20000"/>
              <a:lumOff val="80000"/>
            </a:schemeClr>
          </a:solidFill>
          <a:ln>
            <a:noFill/>
          </a:ln>
          <a:effectLst/>
        </p:spPr>
        <p:txBody>
          <a:bodyPr vert="horz" wrap="square" lIns="0" tIns="0" rIns="0" bIns="0" numCol="1" anchor="ctr" anchorCtr="0" compatLnSpc="1">
            <a:prstTxWarp prst="textNoShape">
              <a:avLst/>
            </a:prstTxWarp>
            <a:spAutoFit/>
          </a:bodyPr>
          <a:lstStyle/>
          <a:p>
            <a:pPr lvl="0" defTabSz="914400" eaLnBrk="0" fontAlgn="base" hangingPunct="0">
              <a:spcBef>
                <a:spcPct val="0"/>
              </a:spcBef>
              <a:spcAft>
                <a:spcPct val="0"/>
              </a:spcAft>
            </a:pPr>
            <a:r>
              <a:rPr lang="en-US" altLang="en-US" sz="1300" dirty="0">
                <a:solidFill>
                  <a:srgbClr val="000000"/>
                </a:solidFill>
                <a:latin typeface="Courier New" panose="02070309020205020404" pitchFamily="49" charset="0"/>
              </a:rPr>
              <a:t>array([1.9398310e-09, 2.1594466e-11, 4.8157062e-07, 6.0725411e-05,</a:t>
            </a:r>
          </a:p>
          <a:p>
            <a:pPr lvl="0" defTabSz="914400" eaLnBrk="0" fontAlgn="base" hangingPunct="0">
              <a:spcBef>
                <a:spcPct val="0"/>
              </a:spcBef>
              <a:spcAft>
                <a:spcPct val="0"/>
              </a:spcAft>
            </a:pPr>
            <a:r>
              <a:rPr lang="en-US" altLang="en-US" sz="1300" dirty="0">
                <a:solidFill>
                  <a:srgbClr val="000000"/>
                </a:solidFill>
                <a:latin typeface="Courier New" panose="02070309020205020404" pitchFamily="49" charset="0"/>
              </a:rPr>
              <a:t>       1.1996524e-11, 3.9918330e-08, 1.9045246e-14, </a:t>
            </a:r>
            <a:r>
              <a:rPr lang="en-US" altLang="en-US" sz="1300" b="1" dirty="0">
                <a:solidFill>
                  <a:srgbClr val="FF0000"/>
                </a:solidFill>
                <a:latin typeface="Courier New" panose="02070309020205020404" pitchFamily="49" charset="0"/>
              </a:rPr>
              <a:t>9.9993718e-01</a:t>
            </a:r>
            <a:r>
              <a:rPr lang="en-US" altLang="en-US" sz="1300" dirty="0">
                <a:solidFill>
                  <a:srgbClr val="000000"/>
                </a:solidFill>
                <a:latin typeface="Courier New" panose="02070309020205020404" pitchFamily="49" charset="0"/>
              </a:rPr>
              <a:t>,</a:t>
            </a:r>
          </a:p>
          <a:p>
            <a:pPr lvl="0" defTabSz="914400" eaLnBrk="0" fontAlgn="base" hangingPunct="0">
              <a:spcBef>
                <a:spcPct val="0"/>
              </a:spcBef>
              <a:spcAft>
                <a:spcPct val="0"/>
              </a:spcAft>
            </a:pPr>
            <a:r>
              <a:rPr lang="en-US" altLang="en-US" sz="1300" dirty="0">
                <a:solidFill>
                  <a:srgbClr val="000000"/>
                </a:solidFill>
                <a:latin typeface="Courier New" panose="02070309020205020404" pitchFamily="49" charset="0"/>
              </a:rPr>
              <a:t>       2.3409687e-08, 1.6113920e-06], </a:t>
            </a:r>
            <a:r>
              <a:rPr lang="en-US" altLang="en-US" sz="1300" dirty="0" err="1">
                <a:solidFill>
                  <a:srgbClr val="000000"/>
                </a:solidFill>
                <a:latin typeface="Courier New" panose="02070309020205020404" pitchFamily="49" charset="0"/>
              </a:rPr>
              <a:t>dtype</a:t>
            </a:r>
            <a:r>
              <a:rPr lang="en-US" altLang="en-US" sz="1300" dirty="0">
                <a:solidFill>
                  <a:srgbClr val="000000"/>
                </a:solidFill>
                <a:latin typeface="Courier New" panose="02070309020205020404" pitchFamily="49" charset="0"/>
              </a:rPr>
              <a:t>=float32)</a:t>
            </a:r>
            <a:endParaRPr kumimoji="0" lang="sr-Latn-ME" altLang="en-US" sz="1300" b="0" i="0" u="none" strike="noStrike" cap="none" normalizeH="0" baseline="0" dirty="0" smtClean="0">
              <a:ln>
                <a:noFill/>
              </a:ln>
              <a:solidFill>
                <a:schemeClr val="tx1"/>
              </a:solidFill>
              <a:effectLst/>
            </a:endParaRPr>
          </a:p>
        </p:txBody>
      </p:sp>
      <p:sp>
        <p:nvSpPr>
          <p:cNvPr id="6" name="Content Placeholder 2"/>
          <p:cNvSpPr txBox="1">
            <a:spLocks/>
          </p:cNvSpPr>
          <p:nvPr/>
        </p:nvSpPr>
        <p:spPr>
          <a:xfrm>
            <a:off x="281835" y="4236209"/>
            <a:ext cx="8699327" cy="66442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300" dirty="0"/>
              <a:t>Each </a:t>
            </a:r>
            <a:r>
              <a:rPr lang="sr-Latn-ME" sz="2300" dirty="0" smtClean="0"/>
              <a:t>element with</a:t>
            </a:r>
            <a:r>
              <a:rPr lang="en-US" sz="2300" dirty="0" smtClean="0"/>
              <a:t> </a:t>
            </a:r>
            <a:r>
              <a:rPr lang="en-US" sz="2300" dirty="0"/>
              <a:t>index </a:t>
            </a:r>
            <a:r>
              <a:rPr lang="en-US" sz="2300" dirty="0" err="1">
                <a:latin typeface="Consolas" panose="020B0609020204030204" pitchFamily="49" charset="0"/>
                <a:ea typeface="Times New Roman" panose="02020603050405020304" pitchFamily="18" charset="0"/>
                <a:cs typeface="Courier New" panose="02070309020205020404" pitchFamily="49" charset="0"/>
              </a:rPr>
              <a:t>i</a:t>
            </a:r>
            <a:r>
              <a:rPr lang="en-US" sz="2300" dirty="0"/>
              <a:t> in </a:t>
            </a:r>
            <a:r>
              <a:rPr lang="en-US" sz="2300" dirty="0" smtClean="0"/>
              <a:t>array</a:t>
            </a:r>
            <a:r>
              <a:rPr lang="sr-Latn-ME" sz="2300" dirty="0" smtClean="0"/>
              <a:t> </a:t>
            </a:r>
            <a:r>
              <a:rPr lang="en-US" sz="2300" dirty="0">
                <a:latin typeface="Consolas" panose="020B0609020204030204" pitchFamily="49" charset="0"/>
                <a:ea typeface="Times New Roman" panose="02020603050405020304" pitchFamily="18" charset="0"/>
                <a:cs typeface="Courier New" panose="02070309020205020404" pitchFamily="49" charset="0"/>
              </a:rPr>
              <a:t>predictions[0]</a:t>
            </a:r>
            <a:r>
              <a:rPr lang="en-US" sz="2300" dirty="0" smtClean="0"/>
              <a:t> </a:t>
            </a:r>
            <a:r>
              <a:rPr lang="en-US" sz="2300" dirty="0"/>
              <a:t>corresponds to the probability that digit image </a:t>
            </a:r>
            <a:r>
              <a:rPr lang="en-US" sz="2300" dirty="0" err="1">
                <a:latin typeface="Consolas" panose="020B0609020204030204" pitchFamily="49" charset="0"/>
                <a:ea typeface="Times New Roman" panose="02020603050405020304" pitchFamily="18" charset="0"/>
                <a:cs typeface="Courier New" panose="02070309020205020404" pitchFamily="49" charset="0"/>
              </a:rPr>
              <a:t>test_digits</a:t>
            </a:r>
            <a:r>
              <a:rPr lang="en-US" sz="2300" dirty="0">
                <a:latin typeface="Consolas" panose="020B0609020204030204" pitchFamily="49" charset="0"/>
                <a:ea typeface="Times New Roman" panose="02020603050405020304" pitchFamily="18" charset="0"/>
                <a:cs typeface="Courier New" panose="02070309020205020404" pitchFamily="49" charset="0"/>
              </a:rPr>
              <a:t>[0]</a:t>
            </a:r>
            <a:r>
              <a:rPr lang="en-US" sz="2300" dirty="0"/>
              <a:t> belongs to class </a:t>
            </a:r>
            <a:r>
              <a:rPr lang="en-US" sz="2300" dirty="0" err="1">
                <a:latin typeface="Consolas" panose="020B0609020204030204" pitchFamily="49" charset="0"/>
                <a:ea typeface="Times New Roman" panose="02020603050405020304" pitchFamily="18" charset="0"/>
                <a:cs typeface="Courier New" panose="02070309020205020404" pitchFamily="49" charset="0"/>
              </a:rPr>
              <a:t>i</a:t>
            </a:r>
            <a:r>
              <a:rPr lang="en-US" sz="2300" dirty="0"/>
              <a:t>.</a:t>
            </a:r>
            <a:endParaRPr lang="sr-Latn-ME" sz="2300" dirty="0" smtClean="0"/>
          </a:p>
        </p:txBody>
      </p:sp>
      <p:sp>
        <p:nvSpPr>
          <p:cNvPr id="7" name="Rectangle 6"/>
          <p:cNvSpPr/>
          <p:nvPr/>
        </p:nvSpPr>
        <p:spPr>
          <a:xfrm>
            <a:off x="3182539" y="5011641"/>
            <a:ext cx="2967741" cy="353943"/>
          </a:xfrm>
          <a:prstGeom prst="rect">
            <a:avLst/>
          </a:prstGeom>
          <a:solidFill>
            <a:srgbClr val="ECF5E7"/>
          </a:solidFill>
        </p:spPr>
        <p:txBody>
          <a:bodyPr wrap="square">
            <a:spAutoFit/>
          </a:bodyPr>
          <a:lstStyle/>
          <a:p>
            <a:r>
              <a:rPr lang="en-US" sz="1700" dirty="0">
                <a:solidFill>
                  <a:srgbClr val="444444"/>
                </a:solidFill>
                <a:latin typeface="Consolas" panose="020B0609020204030204" pitchFamily="49" charset="0"/>
                <a:ea typeface="Times New Roman" panose="02020603050405020304" pitchFamily="18" charset="0"/>
                <a:cs typeface="Courier New" panose="02070309020205020404" pitchFamily="49" charset="0"/>
              </a:rPr>
              <a:t>predictions[0].</a:t>
            </a:r>
            <a:r>
              <a:rPr lang="en-US" sz="1700" dirty="0" err="1">
                <a:solidFill>
                  <a:srgbClr val="444444"/>
                </a:solidFill>
                <a:latin typeface="Consolas" panose="020B0609020204030204" pitchFamily="49" charset="0"/>
                <a:ea typeface="Times New Roman" panose="02020603050405020304" pitchFamily="18" charset="0"/>
                <a:cs typeface="Courier New" panose="02070309020205020404" pitchFamily="49" charset="0"/>
              </a:rPr>
              <a:t>argmax</a:t>
            </a:r>
            <a:r>
              <a:rPr lang="en-US" sz="1700" dirty="0">
                <a:solidFill>
                  <a:srgbClr val="444444"/>
                </a:solidFill>
                <a:latin typeface="Consolas" panose="020B0609020204030204" pitchFamily="49" charset="0"/>
                <a:ea typeface="Times New Roman" panose="02020603050405020304" pitchFamily="18" charset="0"/>
                <a:cs typeface="Courier New" panose="02070309020205020404" pitchFamily="49" charset="0"/>
              </a:rPr>
              <a:t>()</a:t>
            </a:r>
            <a:endParaRPr lang="en-US" sz="1700" dirty="0">
              <a:solidFill>
                <a:srgbClr val="880000"/>
              </a:solidFill>
              <a:latin typeface="Consolas" panose="020B0609020204030204" pitchFamily="49" charset="0"/>
              <a:ea typeface="Times New Roman" panose="02020603050405020304" pitchFamily="18" charset="0"/>
              <a:cs typeface="Courier New" panose="02070309020205020404" pitchFamily="49" charset="0"/>
            </a:endParaRPr>
          </a:p>
        </p:txBody>
      </p:sp>
      <p:sp>
        <p:nvSpPr>
          <p:cNvPr id="8" name="Rectangle 1"/>
          <p:cNvSpPr>
            <a:spLocks noChangeArrowheads="1"/>
          </p:cNvSpPr>
          <p:nvPr/>
        </p:nvSpPr>
        <p:spPr bwMode="auto">
          <a:xfrm>
            <a:off x="3177837" y="5451536"/>
            <a:ext cx="2967741" cy="252000"/>
          </a:xfrm>
          <a:prstGeom prst="rect">
            <a:avLst/>
          </a:prstGeom>
          <a:solidFill>
            <a:schemeClr val="accent1">
              <a:lumMod val="20000"/>
              <a:lumOff val="80000"/>
            </a:schemeClr>
          </a:solidFill>
          <a:ln>
            <a:noFill/>
          </a:ln>
          <a:effectLst/>
        </p:spPr>
        <p:txBody>
          <a:bodyPr vert="horz" wrap="square" lIns="0" tIns="0" rIns="0" bIns="0" numCol="1" anchor="ctr" anchorCtr="0" compatLnSpc="1">
            <a:prstTxWarp prst="textNoShape">
              <a:avLst/>
            </a:prstTxWarp>
            <a:spAutoFit/>
          </a:bodyPr>
          <a:lstStyle/>
          <a:p>
            <a:pPr lvl="0" defTabSz="914400" eaLnBrk="0" fontAlgn="base" hangingPunct="0">
              <a:spcBef>
                <a:spcPct val="0"/>
              </a:spcBef>
              <a:spcAft>
                <a:spcPct val="0"/>
              </a:spcAft>
            </a:pPr>
            <a:r>
              <a:rPr lang="sr-Latn-ME" altLang="en-US" sz="1300" dirty="0" smtClean="0">
                <a:solidFill>
                  <a:srgbClr val="000000"/>
                </a:solidFill>
                <a:latin typeface="Courier New" panose="02070309020205020404" pitchFamily="49" charset="0"/>
              </a:rPr>
              <a:t>7</a:t>
            </a:r>
            <a:endParaRPr kumimoji="0" lang="sr-Latn-ME" altLang="en-US" sz="1300" b="0" i="0" u="none" strike="noStrike" cap="none" normalizeH="0" baseline="0" dirty="0" smtClean="0">
              <a:ln>
                <a:noFill/>
              </a:ln>
              <a:solidFill>
                <a:schemeClr val="tx1"/>
              </a:solidFill>
              <a:effectLst/>
            </a:endParaRPr>
          </a:p>
        </p:txBody>
      </p:sp>
      <p:sp>
        <p:nvSpPr>
          <p:cNvPr id="9" name="Content Placeholder 2"/>
          <p:cNvSpPr txBox="1">
            <a:spLocks/>
          </p:cNvSpPr>
          <p:nvPr/>
        </p:nvSpPr>
        <p:spPr>
          <a:xfrm>
            <a:off x="281834" y="5920383"/>
            <a:ext cx="8699327" cy="66442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sr-Latn-ME" sz="2300" dirty="0" smtClean="0"/>
              <a:t>Number 7 indicates that our model predicts that the first image corresponds to digit 7. </a:t>
            </a:r>
          </a:p>
        </p:txBody>
      </p:sp>
    </p:spTree>
    <p:extLst>
      <p:ext uri="{BB962C8B-B14F-4D97-AF65-F5344CB8AC3E}">
        <p14:creationId xmlns:p14="http://schemas.microsoft.com/office/powerpoint/2010/main" val="17332604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1820" y="278038"/>
            <a:ext cx="7886700" cy="734331"/>
          </a:xfrm>
        </p:spPr>
        <p:txBody>
          <a:bodyPr/>
          <a:lstStyle/>
          <a:p>
            <a:r>
              <a:rPr lang="sr-Latn-ME" dirty="0" smtClean="0"/>
              <a:t>How good is our model?</a:t>
            </a:r>
            <a:endParaRPr lang="en-US" dirty="0"/>
          </a:p>
        </p:txBody>
      </p:sp>
      <p:sp>
        <p:nvSpPr>
          <p:cNvPr id="3" name="Content Placeholder 2"/>
          <p:cNvSpPr>
            <a:spLocks noGrp="1"/>
          </p:cNvSpPr>
          <p:nvPr>
            <p:ph idx="1"/>
          </p:nvPr>
        </p:nvSpPr>
        <p:spPr>
          <a:xfrm>
            <a:off x="281835" y="1181080"/>
            <a:ext cx="8699326" cy="1018371"/>
          </a:xfrm>
        </p:spPr>
        <p:txBody>
          <a:bodyPr>
            <a:noAutofit/>
          </a:bodyPr>
          <a:lstStyle/>
          <a:p>
            <a:r>
              <a:rPr lang="sr-Latn-ME" sz="2300" dirty="0" smtClean="0"/>
              <a:t>H</a:t>
            </a:r>
            <a:r>
              <a:rPr lang="en-US" sz="2300" dirty="0" smtClean="0"/>
              <a:t>ow </a:t>
            </a:r>
            <a:r>
              <a:rPr lang="en-US" sz="2300" dirty="0"/>
              <a:t>good is our </a:t>
            </a:r>
            <a:r>
              <a:rPr lang="en-US" sz="2300" dirty="0" smtClean="0"/>
              <a:t>model</a:t>
            </a:r>
            <a:r>
              <a:rPr lang="sr-Latn-ME" sz="2300" dirty="0" smtClean="0"/>
              <a:t>,</a:t>
            </a:r>
            <a:r>
              <a:rPr lang="en-US" sz="2300" dirty="0" smtClean="0"/>
              <a:t> </a:t>
            </a:r>
            <a:r>
              <a:rPr lang="sr-Latn-ME" sz="2300" dirty="0" smtClean="0"/>
              <a:t>o</a:t>
            </a:r>
            <a:r>
              <a:rPr lang="en-US" sz="2300" dirty="0" smtClean="0"/>
              <a:t>n </a:t>
            </a:r>
            <a:r>
              <a:rPr lang="en-US" sz="2300" dirty="0"/>
              <a:t>average, </a:t>
            </a:r>
            <a:r>
              <a:rPr lang="en-US" sz="2300" dirty="0" smtClean="0"/>
              <a:t>at </a:t>
            </a:r>
            <a:r>
              <a:rPr lang="en-US" sz="2300" dirty="0"/>
              <a:t>classifying </a:t>
            </a:r>
            <a:r>
              <a:rPr lang="sr-Latn-ME" sz="2300" dirty="0" smtClean="0"/>
              <a:t>digits not seen during the training?</a:t>
            </a:r>
            <a:r>
              <a:rPr lang="en-US" sz="2300" dirty="0" smtClean="0"/>
              <a:t> </a:t>
            </a:r>
            <a:endParaRPr lang="sr-Latn-ME" sz="2300" dirty="0" smtClean="0"/>
          </a:p>
          <a:p>
            <a:r>
              <a:rPr lang="sr-Latn-ME" sz="2300" dirty="0" smtClean="0"/>
              <a:t>We </a:t>
            </a:r>
            <a:r>
              <a:rPr lang="en-US" sz="2300" dirty="0" smtClean="0"/>
              <a:t>check</a:t>
            </a:r>
            <a:r>
              <a:rPr lang="sr-Latn-ME" sz="2300" dirty="0" smtClean="0"/>
              <a:t> this</a:t>
            </a:r>
            <a:r>
              <a:rPr lang="en-US" sz="2300" dirty="0" smtClean="0"/>
              <a:t> </a:t>
            </a:r>
            <a:r>
              <a:rPr lang="en-US" sz="2300" dirty="0"/>
              <a:t>by computing average accuracy over the entire test set.</a:t>
            </a:r>
            <a:endParaRPr lang="sr-Latn-ME" sz="2300" dirty="0" smtClean="0"/>
          </a:p>
        </p:txBody>
      </p:sp>
      <p:sp>
        <p:nvSpPr>
          <p:cNvPr id="4" name="Rectangle 3"/>
          <p:cNvSpPr/>
          <p:nvPr/>
        </p:nvSpPr>
        <p:spPr>
          <a:xfrm>
            <a:off x="739036" y="2455844"/>
            <a:ext cx="7569484" cy="615553"/>
          </a:xfrm>
          <a:prstGeom prst="rect">
            <a:avLst/>
          </a:prstGeom>
          <a:solidFill>
            <a:srgbClr val="ECF5E7"/>
          </a:solidFill>
        </p:spPr>
        <p:txBody>
          <a:bodyPr wrap="square">
            <a:spAutoFit/>
          </a:bodyPr>
          <a:lstStyle/>
          <a:p>
            <a:r>
              <a:rPr lang="en-US" sz="1700" dirty="0" err="1">
                <a:solidFill>
                  <a:srgbClr val="444444"/>
                </a:solidFill>
                <a:latin typeface="Consolas" panose="020B0609020204030204" pitchFamily="49" charset="0"/>
                <a:ea typeface="Times New Roman" panose="02020603050405020304" pitchFamily="18" charset="0"/>
                <a:cs typeface="Courier New" panose="02070309020205020404" pitchFamily="49" charset="0"/>
              </a:rPr>
              <a:t>test_loss</a:t>
            </a:r>
            <a:r>
              <a:rPr lang="en-US" sz="1700" dirty="0">
                <a:solidFill>
                  <a:srgbClr val="444444"/>
                </a:solidFill>
                <a:latin typeface="Consolas" panose="020B0609020204030204" pitchFamily="49" charset="0"/>
                <a:ea typeface="Times New Roman" panose="02020603050405020304" pitchFamily="18" charset="0"/>
                <a:cs typeface="Courier New" panose="02070309020205020404" pitchFamily="49" charset="0"/>
              </a:rPr>
              <a:t>, </a:t>
            </a:r>
            <a:r>
              <a:rPr lang="en-US" sz="1700" dirty="0" err="1">
                <a:solidFill>
                  <a:srgbClr val="444444"/>
                </a:solidFill>
                <a:latin typeface="Consolas" panose="020B0609020204030204" pitchFamily="49" charset="0"/>
                <a:ea typeface="Times New Roman" panose="02020603050405020304" pitchFamily="18" charset="0"/>
                <a:cs typeface="Courier New" panose="02070309020205020404" pitchFamily="49" charset="0"/>
              </a:rPr>
              <a:t>test_acc</a:t>
            </a:r>
            <a:r>
              <a:rPr lang="en-US" sz="1700" dirty="0">
                <a:solidFill>
                  <a:srgbClr val="444444"/>
                </a:solidFill>
                <a:latin typeface="Consolas" panose="020B0609020204030204" pitchFamily="49" charset="0"/>
                <a:ea typeface="Times New Roman" panose="02020603050405020304" pitchFamily="18" charset="0"/>
                <a:cs typeface="Courier New" panose="02070309020205020404" pitchFamily="49" charset="0"/>
              </a:rPr>
              <a:t> = </a:t>
            </a:r>
            <a:r>
              <a:rPr lang="en-US" sz="1700" dirty="0" err="1">
                <a:solidFill>
                  <a:srgbClr val="444444"/>
                </a:solidFill>
                <a:latin typeface="Consolas" panose="020B0609020204030204" pitchFamily="49" charset="0"/>
                <a:ea typeface="Times New Roman" panose="02020603050405020304" pitchFamily="18" charset="0"/>
                <a:cs typeface="Courier New" panose="02070309020205020404" pitchFamily="49" charset="0"/>
              </a:rPr>
              <a:t>model.evaluate</a:t>
            </a:r>
            <a:r>
              <a:rPr lang="en-US" sz="1700" dirty="0">
                <a:solidFill>
                  <a:srgbClr val="444444"/>
                </a:solidFill>
                <a:latin typeface="Consolas" panose="020B0609020204030204" pitchFamily="49" charset="0"/>
                <a:ea typeface="Times New Roman" panose="02020603050405020304" pitchFamily="18" charset="0"/>
                <a:cs typeface="Courier New" panose="02070309020205020404" pitchFamily="49" charset="0"/>
              </a:rPr>
              <a:t>(</a:t>
            </a:r>
            <a:r>
              <a:rPr lang="en-US" sz="1700" dirty="0" err="1">
                <a:solidFill>
                  <a:srgbClr val="444444"/>
                </a:solidFill>
                <a:latin typeface="Consolas" panose="020B0609020204030204" pitchFamily="49" charset="0"/>
                <a:ea typeface="Times New Roman" panose="02020603050405020304" pitchFamily="18" charset="0"/>
                <a:cs typeface="Courier New" panose="02070309020205020404" pitchFamily="49" charset="0"/>
              </a:rPr>
              <a:t>test_images</a:t>
            </a:r>
            <a:r>
              <a:rPr lang="en-US" sz="1700" dirty="0">
                <a:solidFill>
                  <a:srgbClr val="444444"/>
                </a:solidFill>
                <a:latin typeface="Consolas" panose="020B0609020204030204" pitchFamily="49" charset="0"/>
                <a:ea typeface="Times New Roman" panose="02020603050405020304" pitchFamily="18" charset="0"/>
                <a:cs typeface="Courier New" panose="02070309020205020404" pitchFamily="49" charset="0"/>
              </a:rPr>
              <a:t>, </a:t>
            </a:r>
            <a:r>
              <a:rPr lang="en-US" sz="1700" dirty="0" err="1">
                <a:solidFill>
                  <a:srgbClr val="444444"/>
                </a:solidFill>
                <a:latin typeface="Consolas" panose="020B0609020204030204" pitchFamily="49" charset="0"/>
                <a:ea typeface="Times New Roman" panose="02020603050405020304" pitchFamily="18" charset="0"/>
                <a:cs typeface="Courier New" panose="02070309020205020404" pitchFamily="49" charset="0"/>
              </a:rPr>
              <a:t>test_labels</a:t>
            </a:r>
            <a:r>
              <a:rPr lang="en-US" sz="1700" dirty="0">
                <a:solidFill>
                  <a:srgbClr val="444444"/>
                </a:solidFill>
                <a:latin typeface="Consolas" panose="020B0609020204030204" pitchFamily="49" charset="0"/>
                <a:ea typeface="Times New Roman" panose="02020603050405020304" pitchFamily="18" charset="0"/>
                <a:cs typeface="Courier New" panose="02070309020205020404" pitchFamily="49" charset="0"/>
              </a:rPr>
              <a:t>)</a:t>
            </a:r>
          </a:p>
          <a:p>
            <a:r>
              <a:rPr lang="en-US" sz="1700" dirty="0" smtClean="0">
                <a:solidFill>
                  <a:srgbClr val="444444"/>
                </a:solidFill>
                <a:latin typeface="Consolas" panose="020B0609020204030204" pitchFamily="49" charset="0"/>
                <a:ea typeface="Times New Roman" panose="02020603050405020304" pitchFamily="18" charset="0"/>
                <a:cs typeface="Courier New" panose="02070309020205020404" pitchFamily="49" charset="0"/>
              </a:rPr>
              <a:t>print(</a:t>
            </a:r>
            <a:r>
              <a:rPr lang="en-US" sz="1700" dirty="0" err="1" smtClean="0">
                <a:solidFill>
                  <a:srgbClr val="444444"/>
                </a:solidFill>
                <a:latin typeface="Consolas" panose="020B0609020204030204" pitchFamily="49" charset="0"/>
                <a:ea typeface="Times New Roman" panose="02020603050405020304" pitchFamily="18" charset="0"/>
                <a:cs typeface="Courier New" panose="02070309020205020404" pitchFamily="49" charset="0"/>
              </a:rPr>
              <a:t>f"</a:t>
            </a:r>
            <a:r>
              <a:rPr lang="en-US" sz="1700" dirty="0" err="1">
                <a:solidFill>
                  <a:srgbClr val="880000"/>
                </a:solidFill>
                <a:latin typeface="Consolas" panose="020B0609020204030204" pitchFamily="49" charset="0"/>
                <a:ea typeface="Times New Roman" panose="02020603050405020304" pitchFamily="18" charset="0"/>
                <a:cs typeface="Courier New" panose="02070309020205020404" pitchFamily="49" charset="0"/>
              </a:rPr>
              <a:t>test_acc</a:t>
            </a:r>
            <a:r>
              <a:rPr lang="en-US" sz="1700" dirty="0">
                <a:solidFill>
                  <a:srgbClr val="880000"/>
                </a:solidFill>
                <a:latin typeface="Consolas" panose="020B0609020204030204" pitchFamily="49" charset="0"/>
                <a:ea typeface="Times New Roman" panose="02020603050405020304" pitchFamily="18" charset="0"/>
                <a:cs typeface="Courier New" panose="02070309020205020404" pitchFamily="49" charset="0"/>
              </a:rPr>
              <a:t>: {</a:t>
            </a:r>
            <a:r>
              <a:rPr lang="en-US" sz="1700" dirty="0" err="1">
                <a:solidFill>
                  <a:srgbClr val="880000"/>
                </a:solidFill>
                <a:latin typeface="Consolas" panose="020B0609020204030204" pitchFamily="49" charset="0"/>
                <a:ea typeface="Times New Roman" panose="02020603050405020304" pitchFamily="18" charset="0"/>
                <a:cs typeface="Courier New" panose="02070309020205020404" pitchFamily="49" charset="0"/>
              </a:rPr>
              <a:t>test_acc</a:t>
            </a:r>
            <a:r>
              <a:rPr lang="en-US" sz="1700" dirty="0">
                <a:solidFill>
                  <a:srgbClr val="880000"/>
                </a:solidFill>
                <a:latin typeface="Consolas" panose="020B0609020204030204" pitchFamily="49" charset="0"/>
                <a:ea typeface="Times New Roman" panose="02020603050405020304" pitchFamily="18" charset="0"/>
                <a:cs typeface="Courier New" panose="02070309020205020404" pitchFamily="49" charset="0"/>
              </a:rPr>
              <a:t>}</a:t>
            </a:r>
            <a:r>
              <a:rPr lang="en-US" sz="1700" dirty="0">
                <a:solidFill>
                  <a:srgbClr val="444444"/>
                </a:solidFill>
                <a:latin typeface="Consolas" panose="020B0609020204030204" pitchFamily="49" charset="0"/>
                <a:ea typeface="Times New Roman" panose="02020603050405020304" pitchFamily="18" charset="0"/>
                <a:cs typeface="Courier New" panose="02070309020205020404" pitchFamily="49" charset="0"/>
              </a:rPr>
              <a:t>")</a:t>
            </a:r>
            <a:endParaRPr lang="en-US" sz="1700" dirty="0">
              <a:solidFill>
                <a:srgbClr val="880000"/>
              </a:solidFill>
              <a:latin typeface="Consolas" panose="020B0609020204030204" pitchFamily="49" charset="0"/>
              <a:ea typeface="Times New Roman" panose="02020603050405020304" pitchFamily="18" charset="0"/>
              <a:cs typeface="Courier New" panose="02070309020205020404" pitchFamily="49" charset="0"/>
            </a:endParaRPr>
          </a:p>
        </p:txBody>
      </p:sp>
      <p:sp>
        <p:nvSpPr>
          <p:cNvPr id="5" name="Rectangle 1"/>
          <p:cNvSpPr>
            <a:spLocks noChangeArrowheads="1"/>
          </p:cNvSpPr>
          <p:nvPr/>
        </p:nvSpPr>
        <p:spPr bwMode="auto">
          <a:xfrm>
            <a:off x="739037" y="3168710"/>
            <a:ext cx="2880986" cy="252000"/>
          </a:xfrm>
          <a:prstGeom prst="rect">
            <a:avLst/>
          </a:prstGeom>
          <a:solidFill>
            <a:schemeClr val="accent1">
              <a:lumMod val="20000"/>
              <a:lumOff val="80000"/>
            </a:schemeClr>
          </a:solidFill>
          <a:ln>
            <a:noFill/>
          </a:ln>
          <a:effectLst/>
        </p:spPr>
        <p:txBody>
          <a:bodyPr vert="horz" wrap="square" lIns="0" tIns="0" rIns="0" bIns="0" numCol="1" anchor="ctr" anchorCtr="0" compatLnSpc="1">
            <a:prstTxWarp prst="textNoShape">
              <a:avLst/>
            </a:prstTxWarp>
            <a:spAutoFit/>
          </a:bodyPr>
          <a:lstStyle/>
          <a:p>
            <a:pPr lvl="0" defTabSz="914400" eaLnBrk="0" fontAlgn="base" hangingPunct="0">
              <a:spcBef>
                <a:spcPts val="600"/>
              </a:spcBef>
              <a:spcAft>
                <a:spcPts val="600"/>
              </a:spcAft>
            </a:pPr>
            <a:r>
              <a:rPr lang="en-US" altLang="en-US" sz="1300" dirty="0" err="1">
                <a:solidFill>
                  <a:srgbClr val="000000"/>
                </a:solidFill>
                <a:latin typeface="Courier New" panose="02070309020205020404" pitchFamily="49" charset="0"/>
              </a:rPr>
              <a:t>test_acc</a:t>
            </a:r>
            <a:r>
              <a:rPr lang="en-US" altLang="en-US" sz="1300" dirty="0">
                <a:solidFill>
                  <a:srgbClr val="000000"/>
                </a:solidFill>
                <a:latin typeface="Courier New" panose="02070309020205020404" pitchFamily="49" charset="0"/>
              </a:rPr>
              <a:t>: 0.9794999957084656</a:t>
            </a:r>
            <a:endParaRPr kumimoji="0" lang="sr-Latn-ME" altLang="en-US" sz="1300" b="0" i="0" u="none" strike="noStrike" cap="none" normalizeH="0" baseline="0" dirty="0" smtClean="0">
              <a:ln>
                <a:noFill/>
              </a:ln>
              <a:solidFill>
                <a:schemeClr val="tx1"/>
              </a:solidFill>
              <a:effectLst/>
            </a:endParaRPr>
          </a:p>
        </p:txBody>
      </p:sp>
      <p:sp>
        <p:nvSpPr>
          <p:cNvPr id="6" name="Content Placeholder 2"/>
          <p:cNvSpPr txBox="1">
            <a:spLocks/>
          </p:cNvSpPr>
          <p:nvPr/>
        </p:nvSpPr>
        <p:spPr>
          <a:xfrm>
            <a:off x="281834" y="3685064"/>
            <a:ext cx="8536489" cy="203933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300" dirty="0"/>
              <a:t>The test-set accuracy </a:t>
            </a:r>
            <a:r>
              <a:rPr lang="sr-Latn-ME" sz="2300" dirty="0" smtClean="0"/>
              <a:t>equals</a:t>
            </a:r>
            <a:r>
              <a:rPr lang="en-US" sz="2300" dirty="0" smtClean="0"/>
              <a:t> 97.</a:t>
            </a:r>
            <a:r>
              <a:rPr lang="sr-Latn-ME" sz="2300" dirty="0" smtClean="0"/>
              <a:t>9</a:t>
            </a:r>
            <a:r>
              <a:rPr lang="en-US" sz="2300" dirty="0" smtClean="0"/>
              <a:t>%</a:t>
            </a:r>
            <a:r>
              <a:rPr lang="sr-Latn-ME" sz="2300" dirty="0" smtClean="0"/>
              <a:t>, which is </a:t>
            </a:r>
            <a:r>
              <a:rPr lang="en-US" sz="2300" dirty="0" smtClean="0"/>
              <a:t>a </a:t>
            </a:r>
            <a:r>
              <a:rPr lang="en-US" sz="2300" dirty="0"/>
              <a:t>bit lower than the training-set accuracy </a:t>
            </a:r>
            <a:r>
              <a:rPr lang="sr-Latn-ME" sz="2300" dirty="0" smtClean="0"/>
              <a:t>of </a:t>
            </a:r>
            <a:r>
              <a:rPr lang="en-US" sz="2300" dirty="0" smtClean="0"/>
              <a:t>98.9%. </a:t>
            </a:r>
            <a:endParaRPr lang="sr-Latn-ME" sz="2300" dirty="0" smtClean="0"/>
          </a:p>
          <a:p>
            <a:r>
              <a:rPr lang="en-US" sz="2300" dirty="0" smtClean="0"/>
              <a:t>This </a:t>
            </a:r>
            <a:r>
              <a:rPr lang="en-US" sz="2300" dirty="0"/>
              <a:t>gap between training accuracy and test accuracy is an example of </a:t>
            </a:r>
            <a:r>
              <a:rPr lang="en-US" sz="2300" b="1" dirty="0">
                <a:solidFill>
                  <a:srgbClr val="FF0000"/>
                </a:solidFill>
              </a:rPr>
              <a:t>overfitting</a:t>
            </a:r>
            <a:r>
              <a:rPr lang="en-US" sz="2300" dirty="0"/>
              <a:t>: the fact that machine learning models tend to perform worse on new data than on their training data</a:t>
            </a:r>
            <a:r>
              <a:rPr lang="en-US" sz="2300" dirty="0" smtClean="0"/>
              <a:t>.</a:t>
            </a:r>
            <a:endParaRPr lang="sr-Latn-ME" sz="2300" dirty="0" smtClean="0"/>
          </a:p>
        </p:txBody>
      </p:sp>
    </p:spTree>
    <p:extLst>
      <p:ext uri="{BB962C8B-B14F-4D97-AF65-F5344CB8AC3E}">
        <p14:creationId xmlns:p14="http://schemas.microsoft.com/office/powerpoint/2010/main" val="335477354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1820" y="278038"/>
            <a:ext cx="7886700" cy="734331"/>
          </a:xfrm>
        </p:spPr>
        <p:txBody>
          <a:bodyPr/>
          <a:lstStyle/>
          <a:p>
            <a:r>
              <a:rPr lang="sr-Latn-ME" dirty="0" smtClean="0"/>
              <a:t>Data representations for NNs</a:t>
            </a:r>
            <a:endParaRPr lang="en-US" dirty="0"/>
          </a:p>
        </p:txBody>
      </p:sp>
      <p:sp>
        <p:nvSpPr>
          <p:cNvPr id="8" name="Rectangle 7"/>
          <p:cNvSpPr/>
          <p:nvPr/>
        </p:nvSpPr>
        <p:spPr>
          <a:xfrm>
            <a:off x="526952" y="1239016"/>
            <a:ext cx="3744743" cy="369332"/>
          </a:xfrm>
          <a:prstGeom prst="rect">
            <a:avLst/>
          </a:prstGeom>
          <a:solidFill>
            <a:srgbClr val="FFFF00"/>
          </a:solidFill>
        </p:spPr>
        <p:txBody>
          <a:bodyPr wrap="none">
            <a:spAutoFit/>
          </a:bodyPr>
          <a:lstStyle/>
          <a:p>
            <a:r>
              <a:rPr lang="en-US" dirty="0"/>
              <a:t>Lecture_2_Data_representation.ipynb</a:t>
            </a:r>
          </a:p>
        </p:txBody>
      </p:sp>
    </p:spTree>
    <p:extLst>
      <p:ext uri="{BB962C8B-B14F-4D97-AF65-F5344CB8AC3E}">
        <p14:creationId xmlns:p14="http://schemas.microsoft.com/office/powerpoint/2010/main" val="858517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1269</TotalTime>
  <Words>2373</Words>
  <Application>Microsoft Office PowerPoint</Application>
  <PresentationFormat>On-screen Show (4:3)</PresentationFormat>
  <Paragraphs>151</Paragraphs>
  <Slides>21</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21</vt:i4>
      </vt:variant>
    </vt:vector>
  </HeadingPairs>
  <TitlesOfParts>
    <vt:vector size="28" baseType="lpstr">
      <vt:lpstr>Arial</vt:lpstr>
      <vt:lpstr>Calibri</vt:lpstr>
      <vt:lpstr>Calibri Light</vt:lpstr>
      <vt:lpstr>Consolas</vt:lpstr>
      <vt:lpstr>Courier New</vt:lpstr>
      <vt:lpstr>Times New Roman</vt:lpstr>
      <vt:lpstr>Office Theme</vt:lpstr>
      <vt:lpstr>Computer vision</vt:lpstr>
      <vt:lpstr>First neural network in Keras</vt:lpstr>
      <vt:lpstr>Network architecture</vt:lpstr>
      <vt:lpstr>Model compilation</vt:lpstr>
      <vt:lpstr>Preparing the image data</vt:lpstr>
      <vt:lpstr>Training the model</vt:lpstr>
      <vt:lpstr>Now, let’s predict!</vt:lpstr>
      <vt:lpstr>How good is our model?</vt:lpstr>
      <vt:lpstr>Data representations for NNs</vt:lpstr>
      <vt:lpstr>The engine of neural networks: Gradient-based optimization</vt:lpstr>
      <vt:lpstr>Training loop</vt:lpstr>
      <vt:lpstr>Gradient descent</vt:lpstr>
      <vt:lpstr>Stochastic gradient descent (SGD)</vt:lpstr>
      <vt:lpstr>SGD visually. Batch gradient descent</vt:lpstr>
      <vt:lpstr>Momentum</vt:lpstr>
      <vt:lpstr>Momentum</vt:lpstr>
      <vt:lpstr>Backpropagation and computation graph</vt:lpstr>
      <vt:lpstr>Computation graph – Example</vt:lpstr>
      <vt:lpstr>Computation graph – Example</vt:lpstr>
      <vt:lpstr>Computation graph – Example</vt:lpstr>
      <vt:lpstr>Computation graph – Example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Computer vision</dc:title>
  <dc:creator>Slobodan</dc:creator>
  <cp:lastModifiedBy>Slobodan</cp:lastModifiedBy>
  <cp:revision>203</cp:revision>
  <cp:lastPrinted>2022-10-12T16:49:24Z</cp:lastPrinted>
  <dcterms:created xsi:type="dcterms:W3CDTF">2022-09-07T16:48:33Z</dcterms:created>
  <dcterms:modified xsi:type="dcterms:W3CDTF">2022-10-12T16:49:25Z</dcterms:modified>
</cp:coreProperties>
</file>