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2"/>
  </p:notesMasterIdLst>
  <p:handoutMasterIdLst>
    <p:handoutMasterId r:id="rId53"/>
  </p:handoutMasterIdLst>
  <p:sldIdLst>
    <p:sldId id="256" r:id="rId2"/>
    <p:sldId id="601" r:id="rId3"/>
    <p:sldId id="600" r:id="rId4"/>
    <p:sldId id="599" r:id="rId5"/>
    <p:sldId id="595" r:id="rId6"/>
    <p:sldId id="594" r:id="rId7"/>
    <p:sldId id="596" r:id="rId8"/>
    <p:sldId id="597" r:id="rId9"/>
    <p:sldId id="598" r:id="rId10"/>
    <p:sldId id="593" r:id="rId11"/>
    <p:sldId id="592" r:id="rId12"/>
    <p:sldId id="591" r:id="rId13"/>
    <p:sldId id="590" r:id="rId14"/>
    <p:sldId id="589" r:id="rId15"/>
    <p:sldId id="588" r:id="rId16"/>
    <p:sldId id="587" r:id="rId17"/>
    <p:sldId id="586" r:id="rId18"/>
    <p:sldId id="585" r:id="rId19"/>
    <p:sldId id="584" r:id="rId20"/>
    <p:sldId id="583" r:id="rId21"/>
    <p:sldId id="582" r:id="rId22"/>
    <p:sldId id="581" r:id="rId23"/>
    <p:sldId id="550" r:id="rId24"/>
    <p:sldId id="551" r:id="rId25"/>
    <p:sldId id="552" r:id="rId26"/>
    <p:sldId id="553" r:id="rId27"/>
    <p:sldId id="554" r:id="rId28"/>
    <p:sldId id="555" r:id="rId29"/>
    <p:sldId id="556" r:id="rId30"/>
    <p:sldId id="557" r:id="rId31"/>
    <p:sldId id="558" r:id="rId32"/>
    <p:sldId id="559" r:id="rId33"/>
    <p:sldId id="510" r:id="rId34"/>
    <p:sldId id="511" r:id="rId35"/>
    <p:sldId id="512" r:id="rId36"/>
    <p:sldId id="513" r:id="rId37"/>
    <p:sldId id="514" r:id="rId38"/>
    <p:sldId id="515" r:id="rId39"/>
    <p:sldId id="516" r:id="rId40"/>
    <p:sldId id="541" r:id="rId41"/>
    <p:sldId id="543" r:id="rId42"/>
    <p:sldId id="545" r:id="rId43"/>
    <p:sldId id="544" r:id="rId44"/>
    <p:sldId id="546" r:id="rId45"/>
    <p:sldId id="547" r:id="rId46"/>
    <p:sldId id="560" r:id="rId47"/>
    <p:sldId id="577" r:id="rId48"/>
    <p:sldId id="578" r:id="rId49"/>
    <p:sldId id="580" r:id="rId50"/>
    <p:sldId id="579" r:id="rId51"/>
  </p:sldIdLst>
  <p:sldSz cx="9144000" cy="6858000" type="screen4x3"/>
  <p:notesSz cx="6797675" cy="9929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CF2CFA5-BD4A-4586-9047-26465C39AF21}">
          <p14:sldIdLst>
            <p14:sldId id="256"/>
            <p14:sldId id="601"/>
            <p14:sldId id="600"/>
            <p14:sldId id="599"/>
            <p14:sldId id="595"/>
            <p14:sldId id="594"/>
            <p14:sldId id="596"/>
            <p14:sldId id="597"/>
            <p14:sldId id="598"/>
            <p14:sldId id="593"/>
            <p14:sldId id="592"/>
            <p14:sldId id="591"/>
            <p14:sldId id="590"/>
            <p14:sldId id="589"/>
            <p14:sldId id="588"/>
            <p14:sldId id="587"/>
            <p14:sldId id="586"/>
            <p14:sldId id="585"/>
            <p14:sldId id="584"/>
            <p14:sldId id="583"/>
            <p14:sldId id="582"/>
            <p14:sldId id="581"/>
            <p14:sldId id="550"/>
            <p14:sldId id="551"/>
            <p14:sldId id="552"/>
            <p14:sldId id="553"/>
            <p14:sldId id="554"/>
            <p14:sldId id="555"/>
            <p14:sldId id="556"/>
            <p14:sldId id="557"/>
            <p14:sldId id="558"/>
            <p14:sldId id="559"/>
            <p14:sldId id="510"/>
            <p14:sldId id="511"/>
            <p14:sldId id="512"/>
            <p14:sldId id="513"/>
            <p14:sldId id="514"/>
            <p14:sldId id="515"/>
            <p14:sldId id="516"/>
            <p14:sldId id="541"/>
            <p14:sldId id="543"/>
            <p14:sldId id="545"/>
            <p14:sldId id="544"/>
            <p14:sldId id="546"/>
            <p14:sldId id="547"/>
          </p14:sldIdLst>
        </p14:section>
        <p14:section name="Untitled Section" id="{FBBA86EE-97C0-4CE9-8E3D-A959E0FD7181}">
          <p14:sldIdLst>
            <p14:sldId id="560"/>
            <p14:sldId id="577"/>
            <p14:sldId id="578"/>
            <p14:sldId id="580"/>
            <p14:sldId id="57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00" autoAdjust="0"/>
  </p:normalViewPr>
  <p:slideViewPr>
    <p:cSldViewPr>
      <p:cViewPr>
        <p:scale>
          <a:sx n="66" d="100"/>
          <a:sy n="66" d="100"/>
        </p:scale>
        <p:origin x="-1853" y="-3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6DAA86-CC5D-4202-B37C-E982CAD3D790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1599"/>
            <a:ext cx="2945659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1599"/>
            <a:ext cx="2945659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3C8AE2-D049-4ADE-9F4A-FEE71AD32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6698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584945-E22A-4694-8A42-2FDCF1A24DBC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8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1338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31338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697DC1-341B-477B-AC8F-AED38275C4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34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7AA4-497B-4FC5-B5BA-8E8EB626EBA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772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EE01D98-0787-4C05-B51E-AF103DA0149E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petljamediastorage.blob.core.windows.net/root/Media/Default/Problem/Opstinsko%20Sombor%202010%205%20Morze.pdf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codeforces.com/problemset/problem/3/D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poincare.matf.bg.ac.rs/~jelenagr/2d/001stekRedS.pdf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s://petlja.org/biblioteka/r/problemi/takmicenja-srednje-skole/04_filozof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poincare.matf.bg.ac.rs/~filip/asp/08_asp-dva-pokazivaca.pdf" TargetMode="External"/><Relationship Id="rId2" Type="http://schemas.openxmlformats.org/officeDocument/2006/relationships/hyperlink" Target="https://codeforces.com/blog/entry/55274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forces.com/blog/entry/55822" TargetMode="External"/><Relationship Id="rId2" Type="http://schemas.openxmlformats.org/officeDocument/2006/relationships/hyperlink" Target="https://petlja.org/biblioteka/r/problemi/takmicenja-srednje-skole/06_karte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Sieve_of_Eratosthenes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p-algorithms.com/string/aho_corasick.html#toc-tgt-3" TargetMode="External"/><Relationship Id="rId2" Type="http://schemas.openxmlformats.org/officeDocument/2006/relationships/hyperlink" Target="https://cp-algorithms.com/string/aho_corasick.html#:~:text=Let%20there%20be%20a%20set,size%20of%20the%20used%20alphabet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geeksforgeeks.org/aho-corasick-algorithm-pattern-searchi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ME" dirty="0" smtClean="0"/>
              <a:t>Teorija  algoritama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ME" dirty="0" smtClean="0"/>
              <a:t>Napredni algoritmi kod stringova</a:t>
            </a:r>
          </a:p>
          <a:p>
            <a:r>
              <a:rPr lang="sr-Latn-ME" dirty="0" smtClean="0"/>
              <a:t>STL </a:t>
            </a:r>
            <a:r>
              <a:rPr lang="sr-Latn-ME" dirty="0"/>
              <a:t>u </a:t>
            </a:r>
            <a:r>
              <a:rPr lang="sr-Latn-ME" dirty="0" smtClean="0"/>
              <a:t>algoritmici</a:t>
            </a:r>
          </a:p>
        </p:txBody>
      </p:sp>
    </p:spTree>
    <p:extLst>
      <p:ext uri="{BB962C8B-B14F-4D97-AF65-F5344CB8AC3E}">
        <p14:creationId xmlns:p14="http://schemas.microsoft.com/office/powerpoint/2010/main" val="342193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Standardna biblioteta šablona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>
            <a:normAutofit/>
          </a:bodyPr>
          <a:lstStyle/>
          <a:p>
            <a:r>
              <a:rPr lang="sr-Latn-ME" dirty="0" smtClean="0"/>
              <a:t>STL ili standard template library već je parcijlno korištena. Teško se može i ispredavati detajno. </a:t>
            </a:r>
          </a:p>
          <a:p>
            <a:r>
              <a:rPr lang="sr-Latn-ME" dirty="0" smtClean="0"/>
              <a:t>Razvili su je ljudi iz Hewlett Packarda a standardizovana je 1998. godine. U međuvremenu je objedinjena u širu bibliteku koja se zove Standard C++ Library. Optimizovana je za brzinu izvršavanja a manje za memoriju.</a:t>
            </a:r>
          </a:p>
          <a:p>
            <a:r>
              <a:rPr lang="sr-Latn-ME" dirty="0" smtClean="0"/>
              <a:t>Nema savremenog programskog jezika da nema pandan.</a:t>
            </a:r>
          </a:p>
          <a:p>
            <a:r>
              <a:rPr lang="sr-Latn-ME" dirty="0" smtClean="0"/>
              <a:t>Djelovi STL-a su: šablonizivani tipovi podataka nazvani </a:t>
            </a:r>
            <a:r>
              <a:rPr lang="sr-Latn-ME" b="1" dirty="0" smtClean="0">
                <a:solidFill>
                  <a:srgbClr val="FF0000"/>
                </a:solidFill>
              </a:rPr>
              <a:t>kontejneri</a:t>
            </a:r>
            <a:r>
              <a:rPr lang="sr-Latn-ME" dirty="0" smtClean="0"/>
              <a:t>ma, </a:t>
            </a:r>
            <a:r>
              <a:rPr lang="sr-Latn-ME" b="1" dirty="0" smtClean="0">
                <a:solidFill>
                  <a:srgbClr val="FF0000"/>
                </a:solidFill>
              </a:rPr>
              <a:t>alokatori</a:t>
            </a:r>
            <a:r>
              <a:rPr lang="sr-Latn-ME" dirty="0" smtClean="0"/>
              <a:t> koji zauzimaju memoriji (umjesto </a:t>
            </a:r>
            <a:r>
              <a:rPr lang="sr-Latn-ME" b="1" baseline="-25000" dirty="0" smtClean="0"/>
              <a:t>new</a:t>
            </a:r>
            <a:r>
              <a:rPr lang="sr-Latn-ME" dirty="0" smtClean="0"/>
              <a:t> i </a:t>
            </a:r>
            <a:r>
              <a:rPr lang="sr-Latn-ME" b="1" baseline="-25000" dirty="0" smtClean="0"/>
              <a:t>delete</a:t>
            </a:r>
            <a:r>
              <a:rPr lang="sr-Latn-ME" dirty="0" smtClean="0"/>
              <a:t>), </a:t>
            </a:r>
            <a:r>
              <a:rPr lang="sr-Latn-ME" b="1" dirty="0" smtClean="0">
                <a:solidFill>
                  <a:srgbClr val="FF0000"/>
                </a:solidFill>
              </a:rPr>
              <a:t>iteratori</a:t>
            </a:r>
            <a:r>
              <a:rPr lang="sr-Latn-ME" dirty="0" smtClean="0"/>
              <a:t> koji se koriste za inteligentno indeksiranje kontejnera i </a:t>
            </a:r>
            <a:r>
              <a:rPr lang="sr-Latn-ME" b="1" dirty="0" smtClean="0">
                <a:solidFill>
                  <a:srgbClr val="FF0000"/>
                </a:solidFill>
              </a:rPr>
              <a:t>algoritmi</a:t>
            </a:r>
            <a:r>
              <a:rPr lang="sr-Latn-ME" dirty="0" smtClean="0"/>
              <a:t>. Mi smo već razmatrali algoritam </a:t>
            </a:r>
            <a:r>
              <a:rPr lang="sr-Latn-ME" b="1" dirty="0" smtClean="0">
                <a:solidFill>
                  <a:srgbClr val="FF0000"/>
                </a:solidFill>
              </a:rPr>
              <a:t>sort</a:t>
            </a:r>
            <a:r>
              <a:rPr lang="sr-Latn-ME" dirty="0" smtClean="0"/>
              <a:t> </a:t>
            </a:r>
            <a:r>
              <a:rPr lang="en-US" dirty="0" smtClean="0"/>
              <a:t>a </a:t>
            </a:r>
            <a:r>
              <a:rPr lang="en-US" dirty="0" err="1" smtClean="0"/>
              <a:t>povremeno</a:t>
            </a:r>
            <a:r>
              <a:rPr lang="en-US" dirty="0" smtClean="0"/>
              <a:t> </a:t>
            </a:r>
            <a:r>
              <a:rPr lang="sr-Latn-ME" dirty="0" smtClean="0"/>
              <a:t>ćemo dodavati još ponešto ali nemamo vremena da se posvetimo algoritmima u potpunosti (uostalog sami ćemo ih realizovati). Suštinski koliko nam vrijeme dozvoljava bavićemo se kontejnerima.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015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304800"/>
            <a:ext cx="8229600" cy="990600"/>
          </a:xfrm>
        </p:spPr>
        <p:txBody>
          <a:bodyPr/>
          <a:lstStyle/>
          <a:p>
            <a:r>
              <a:rPr lang="en-GB" dirty="0" err="1" smtClean="0"/>
              <a:t>Kontejneri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334000"/>
          </a:xfrm>
        </p:spPr>
        <p:txBody>
          <a:bodyPr/>
          <a:lstStyle/>
          <a:p>
            <a:r>
              <a:rPr lang="en-GB" dirty="0" err="1" smtClean="0"/>
              <a:t>Tipovi</a:t>
            </a:r>
            <a:r>
              <a:rPr lang="en-GB" dirty="0" smtClean="0"/>
              <a:t> </a:t>
            </a:r>
            <a:r>
              <a:rPr lang="en-GB" dirty="0" err="1" smtClean="0"/>
              <a:t>kontejnera</a:t>
            </a:r>
            <a:r>
              <a:rPr lang="en-GB" dirty="0" smtClean="0"/>
              <a:t>: </a:t>
            </a:r>
            <a:r>
              <a:rPr lang="en-GB" b="1" u="sng" dirty="0" err="1" smtClean="0">
                <a:solidFill>
                  <a:srgbClr val="0070C0"/>
                </a:solidFill>
              </a:rPr>
              <a:t>Sekvencijalni</a:t>
            </a:r>
            <a:r>
              <a:rPr lang="en-GB" dirty="0" smtClean="0"/>
              <a:t> (</a:t>
            </a:r>
            <a:r>
              <a:rPr lang="en-GB" b="1" dirty="0" smtClean="0">
                <a:solidFill>
                  <a:srgbClr val="FF0000"/>
                </a:solidFill>
              </a:rPr>
              <a:t>vector</a:t>
            </a:r>
            <a:r>
              <a:rPr lang="en-GB" dirty="0" smtClean="0"/>
              <a:t>, </a:t>
            </a:r>
            <a:r>
              <a:rPr lang="en-GB" b="1" dirty="0" err="1" smtClean="0">
                <a:solidFill>
                  <a:srgbClr val="FF0000"/>
                </a:solidFill>
              </a:rPr>
              <a:t>deque</a:t>
            </a:r>
            <a:r>
              <a:rPr lang="en-GB" dirty="0" smtClean="0"/>
              <a:t>, </a:t>
            </a:r>
            <a:r>
              <a:rPr lang="en-GB" b="1" dirty="0" smtClean="0">
                <a:solidFill>
                  <a:srgbClr val="FF0000"/>
                </a:solidFill>
              </a:rPr>
              <a:t>list</a:t>
            </a:r>
            <a:r>
              <a:rPr lang="en-GB" dirty="0" smtClean="0"/>
              <a:t> </a:t>
            </a:r>
            <a:r>
              <a:rPr lang="en-GB" dirty="0" err="1" smtClean="0"/>
              <a:t>itd</a:t>
            </a:r>
            <a:r>
              <a:rPr lang="en-GB" dirty="0" smtClean="0"/>
              <a:t>.); </a:t>
            </a:r>
            <a:r>
              <a:rPr lang="en-GB" b="1" u="sng" dirty="0" err="1" smtClean="0">
                <a:solidFill>
                  <a:srgbClr val="0070C0"/>
                </a:solidFill>
              </a:rPr>
              <a:t>Asocijativni</a:t>
            </a:r>
            <a:r>
              <a:rPr lang="en-GB" dirty="0" smtClean="0"/>
              <a:t> (</a:t>
            </a:r>
            <a:r>
              <a:rPr lang="en-GB" b="1" dirty="0" smtClean="0">
                <a:solidFill>
                  <a:srgbClr val="FF0000"/>
                </a:solidFill>
              </a:rPr>
              <a:t>set</a:t>
            </a:r>
            <a:r>
              <a:rPr lang="en-GB" dirty="0" smtClean="0"/>
              <a:t>, </a:t>
            </a:r>
            <a:r>
              <a:rPr lang="en-GB" b="1" dirty="0" smtClean="0">
                <a:solidFill>
                  <a:srgbClr val="FF0000"/>
                </a:solidFill>
              </a:rPr>
              <a:t>map</a:t>
            </a:r>
            <a:r>
              <a:rPr lang="en-GB" dirty="0" smtClean="0"/>
              <a:t>, </a:t>
            </a:r>
            <a:r>
              <a:rPr lang="en-GB" b="1" dirty="0" err="1" smtClean="0">
                <a:solidFill>
                  <a:srgbClr val="FF0000"/>
                </a:solidFill>
              </a:rPr>
              <a:t>multiset</a:t>
            </a:r>
            <a:r>
              <a:rPr lang="en-GB" dirty="0" smtClean="0"/>
              <a:t>, </a:t>
            </a:r>
            <a:r>
              <a:rPr lang="en-GB" b="1" dirty="0" err="1" smtClean="0">
                <a:solidFill>
                  <a:srgbClr val="FF0000"/>
                </a:solidFill>
              </a:rPr>
              <a:t>multimap</a:t>
            </a:r>
            <a:r>
              <a:rPr lang="en-GB" dirty="0" smtClean="0"/>
              <a:t>); </a:t>
            </a:r>
            <a:r>
              <a:rPr lang="en-GB" b="1" u="sng" dirty="0" err="1" smtClean="0">
                <a:solidFill>
                  <a:srgbClr val="0070C0"/>
                </a:solidFill>
              </a:rPr>
              <a:t>Kontejnerski</a:t>
            </a:r>
            <a:r>
              <a:rPr lang="en-GB" b="1" u="sng" dirty="0" smtClean="0">
                <a:solidFill>
                  <a:srgbClr val="0070C0"/>
                </a:solidFill>
              </a:rPr>
              <a:t> </a:t>
            </a:r>
            <a:r>
              <a:rPr lang="en-GB" b="1" u="sng" dirty="0" err="1" smtClean="0">
                <a:solidFill>
                  <a:srgbClr val="0070C0"/>
                </a:solidFill>
              </a:rPr>
              <a:t>adapteri</a:t>
            </a:r>
            <a:r>
              <a:rPr lang="en-GB" dirty="0" smtClean="0"/>
              <a:t> (</a:t>
            </a:r>
            <a:r>
              <a:rPr lang="en-GB" b="1" dirty="0" smtClean="0">
                <a:solidFill>
                  <a:srgbClr val="FF0000"/>
                </a:solidFill>
              </a:rPr>
              <a:t>stack</a:t>
            </a:r>
            <a:r>
              <a:rPr lang="en-GB" dirty="0" smtClean="0"/>
              <a:t>, </a:t>
            </a:r>
            <a:r>
              <a:rPr lang="en-GB" b="1" dirty="0" smtClean="0">
                <a:solidFill>
                  <a:srgbClr val="FF0000"/>
                </a:solidFill>
              </a:rPr>
              <a:t>queue</a:t>
            </a:r>
            <a:r>
              <a:rPr lang="en-GB" dirty="0" smtClean="0"/>
              <a:t>, </a:t>
            </a:r>
            <a:r>
              <a:rPr lang="en-GB" b="1" dirty="0" err="1" smtClean="0">
                <a:solidFill>
                  <a:srgbClr val="FF0000"/>
                </a:solidFill>
              </a:rPr>
              <a:t>priority_queue</a:t>
            </a:r>
            <a:r>
              <a:rPr lang="en-GB" dirty="0" smtClean="0"/>
              <a:t>); </a:t>
            </a:r>
            <a:r>
              <a:rPr lang="en-GB" b="1" u="sng" dirty="0" err="1" smtClean="0">
                <a:solidFill>
                  <a:srgbClr val="0070C0"/>
                </a:solidFill>
              </a:rPr>
              <a:t>Neure</a:t>
            </a:r>
            <a:r>
              <a:rPr lang="sr-Latn-ME" b="1" u="sng" dirty="0" smtClean="0">
                <a:solidFill>
                  <a:srgbClr val="0070C0"/>
                </a:solidFill>
              </a:rPr>
              <a:t>đeni asocijativni</a:t>
            </a:r>
            <a:r>
              <a:rPr lang="sr-Latn-ME" dirty="0" smtClean="0"/>
              <a:t> (</a:t>
            </a:r>
            <a:r>
              <a:rPr lang="sr-Latn-ME" b="1" dirty="0" smtClean="0">
                <a:solidFill>
                  <a:srgbClr val="FF0000"/>
                </a:solidFill>
              </a:rPr>
              <a:t>unorder</a:t>
            </a:r>
            <a:r>
              <a:rPr lang="en-US" b="1" dirty="0" err="1" smtClean="0">
                <a:solidFill>
                  <a:srgbClr val="FF0000"/>
                </a:solidFill>
              </a:rPr>
              <a:t>ed</a:t>
            </a:r>
            <a:r>
              <a:rPr lang="sr-Latn-ME" b="1" dirty="0" smtClean="0">
                <a:solidFill>
                  <a:srgbClr val="FF0000"/>
                </a:solidFill>
              </a:rPr>
              <a:t>_set</a:t>
            </a:r>
            <a:r>
              <a:rPr lang="sr-Latn-ME" dirty="0" smtClean="0"/>
              <a:t>, </a:t>
            </a:r>
            <a:r>
              <a:rPr lang="sr-Latn-ME" b="1" dirty="0" smtClean="0">
                <a:solidFill>
                  <a:srgbClr val="FF0000"/>
                </a:solidFill>
              </a:rPr>
              <a:t>unorder</a:t>
            </a:r>
            <a:r>
              <a:rPr lang="en-US" b="1" dirty="0" err="1" smtClean="0">
                <a:solidFill>
                  <a:srgbClr val="FF0000"/>
                </a:solidFill>
              </a:rPr>
              <a:t>ed</a:t>
            </a:r>
            <a:r>
              <a:rPr lang="sr-Latn-ME" b="1" dirty="0" smtClean="0">
                <a:solidFill>
                  <a:srgbClr val="FF0000"/>
                </a:solidFill>
              </a:rPr>
              <a:t>_map</a:t>
            </a:r>
            <a:r>
              <a:rPr lang="sr-Latn-ME" dirty="0" smtClean="0"/>
              <a:t>, </a:t>
            </a:r>
            <a:r>
              <a:rPr lang="sr-Latn-ME" b="1" dirty="0" smtClean="0">
                <a:solidFill>
                  <a:srgbClr val="FF0000"/>
                </a:solidFill>
              </a:rPr>
              <a:t>unorder</a:t>
            </a:r>
            <a:r>
              <a:rPr lang="en-US" b="1" smtClean="0">
                <a:solidFill>
                  <a:srgbClr val="FF0000"/>
                </a:solidFill>
              </a:rPr>
              <a:t>ed</a:t>
            </a:r>
            <a:r>
              <a:rPr lang="sr-Latn-ME" b="1" smtClean="0">
                <a:solidFill>
                  <a:srgbClr val="FF0000"/>
                </a:solidFill>
              </a:rPr>
              <a:t>_multiset</a:t>
            </a:r>
            <a:r>
              <a:rPr lang="sr-Latn-ME" dirty="0" smtClean="0"/>
              <a:t>, </a:t>
            </a:r>
            <a:r>
              <a:rPr lang="sr-Latn-ME" b="1" dirty="0" smtClean="0">
                <a:solidFill>
                  <a:srgbClr val="FF0000"/>
                </a:solidFill>
              </a:rPr>
              <a:t>unorder</a:t>
            </a:r>
            <a:r>
              <a:rPr lang="en-US" b="1" dirty="0" err="1" smtClean="0">
                <a:solidFill>
                  <a:srgbClr val="FF0000"/>
                </a:solidFill>
              </a:rPr>
              <a:t>ed</a:t>
            </a:r>
            <a:r>
              <a:rPr lang="sr-Latn-ME" b="1" dirty="0" smtClean="0">
                <a:solidFill>
                  <a:srgbClr val="FF0000"/>
                </a:solidFill>
              </a:rPr>
              <a:t>_multimap</a:t>
            </a:r>
            <a:r>
              <a:rPr lang="sr-Latn-ME" dirty="0" smtClean="0"/>
              <a:t>).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819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ME" dirty="0" smtClean="0"/>
              <a:t>Vector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545681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&lt;vector&gt;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&lt;string&gt;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using </a:t>
            </a:r>
            <a:r>
              <a:rPr lang="en-US" b="1" dirty="0">
                <a:solidFill>
                  <a:srgbClr val="0070C0"/>
                </a:solidFill>
              </a:rPr>
              <a:t>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main() 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vector &lt;string&gt; </a:t>
            </a:r>
            <a:r>
              <a:rPr lang="en-US" b="1" dirty="0" err="1">
                <a:solidFill>
                  <a:srgbClr val="0070C0"/>
                </a:solidFill>
              </a:rPr>
              <a:t>vs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vs.push_back</a:t>
            </a:r>
            <a:r>
              <a:rPr lang="en-US" b="1" dirty="0">
                <a:solidFill>
                  <a:srgbClr val="0070C0"/>
                </a:solidFill>
              </a:rPr>
              <a:t>("</a:t>
            </a:r>
            <a:r>
              <a:rPr lang="en-US" b="1" dirty="0" err="1">
                <a:solidFill>
                  <a:srgbClr val="0070C0"/>
                </a:solidFill>
              </a:rPr>
              <a:t>ja</a:t>
            </a:r>
            <a:r>
              <a:rPr lang="en-US" b="1" dirty="0">
                <a:solidFill>
                  <a:srgbClr val="0070C0"/>
                </a:solidFill>
              </a:rPr>
              <a:t>");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vs.push_back</a:t>
            </a:r>
            <a:r>
              <a:rPr lang="en-US" b="1" dirty="0">
                <a:solidFill>
                  <a:srgbClr val="0070C0"/>
                </a:solidFill>
              </a:rPr>
              <a:t>("</a:t>
            </a:r>
            <a:r>
              <a:rPr lang="en-US" b="1" dirty="0" err="1">
                <a:solidFill>
                  <a:srgbClr val="0070C0"/>
                </a:solidFill>
              </a:rPr>
              <a:t>volim</a:t>
            </a:r>
            <a:r>
              <a:rPr lang="en-US" b="1" dirty="0">
                <a:solidFill>
                  <a:srgbClr val="0070C0"/>
                </a:solidFill>
              </a:rPr>
              <a:t>");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vs.push_back</a:t>
            </a:r>
            <a:r>
              <a:rPr lang="en-US" b="1" dirty="0">
                <a:solidFill>
                  <a:srgbClr val="0070C0"/>
                </a:solidFill>
              </a:rPr>
              <a:t>("</a:t>
            </a:r>
            <a:r>
              <a:rPr lang="en-US" b="1" dirty="0" err="1">
                <a:solidFill>
                  <a:srgbClr val="0070C0"/>
                </a:solidFill>
              </a:rPr>
              <a:t>programiranje</a:t>
            </a:r>
            <a:r>
              <a:rPr lang="en-US" b="1" dirty="0">
                <a:solidFill>
                  <a:srgbClr val="0070C0"/>
                </a:solidFill>
              </a:rPr>
              <a:t>");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sr-Latn-ME" b="1" dirty="0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vs.size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vs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]&lt;&lt;' ';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19600" y="2895600"/>
            <a:ext cx="4724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 vector&lt;vector&lt;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&gt;&gt; </a:t>
            </a:r>
            <a:r>
              <a:rPr lang="en-US" b="1" dirty="0" err="1">
                <a:solidFill>
                  <a:srgbClr val="0070C0"/>
                </a:solidFill>
              </a:rPr>
              <a:t>matrica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=0;i&lt;5;i++)  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vector 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v;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matrica.push_back</a:t>
            </a:r>
            <a:r>
              <a:rPr lang="en-US" b="1" dirty="0">
                <a:solidFill>
                  <a:srgbClr val="0070C0"/>
                </a:solidFill>
              </a:rPr>
              <a:t>(v);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for 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j=0;j&lt;=</a:t>
            </a:r>
            <a:r>
              <a:rPr lang="en-US" b="1" dirty="0" err="1">
                <a:solidFill>
                  <a:srgbClr val="0070C0"/>
                </a:solidFill>
              </a:rPr>
              <a:t>i;j</a:t>
            </a:r>
            <a:r>
              <a:rPr lang="en-US" b="1" dirty="0">
                <a:solidFill>
                  <a:srgbClr val="0070C0"/>
                </a:solidFill>
              </a:rPr>
              <a:t>++)  </a:t>
            </a:r>
            <a:r>
              <a:rPr lang="en-US" b="1" dirty="0" err="1">
                <a:solidFill>
                  <a:srgbClr val="0070C0"/>
                </a:solidFill>
              </a:rPr>
              <a:t>matrica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].</a:t>
            </a:r>
            <a:r>
              <a:rPr lang="en-US" b="1" dirty="0" err="1">
                <a:solidFill>
                  <a:srgbClr val="0070C0"/>
                </a:solidFill>
              </a:rPr>
              <a:t>push_back</a:t>
            </a:r>
            <a:r>
              <a:rPr lang="en-US" b="1" dirty="0">
                <a:solidFill>
                  <a:srgbClr val="0070C0"/>
                </a:solidFill>
              </a:rPr>
              <a:t>(j);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}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sr-Latn-ME" b="1" dirty="0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matrica.size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++)  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sr-Latn-ME" b="1" dirty="0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j=0;j&lt;</a:t>
            </a:r>
            <a:r>
              <a:rPr lang="en-US" b="1" dirty="0" err="1">
                <a:solidFill>
                  <a:srgbClr val="0070C0"/>
                </a:solidFill>
              </a:rPr>
              <a:t>matrica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].size();j++)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matrica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][j]&lt;&lt;' ';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 &lt;&lt; 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}</a:t>
            </a:r>
          </a:p>
          <a:p>
            <a:r>
              <a:rPr lang="en-US" b="1" dirty="0">
                <a:solidFill>
                  <a:srgbClr val="0070C0"/>
                </a:solidFill>
              </a:rPr>
              <a:t> return 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4343400" y="2895600"/>
            <a:ext cx="0" cy="3886200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362200" y="3018472"/>
            <a:ext cx="2057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Vektor stringova i kreiranje matrice sa nejednakim brojem elemenata u vrsti.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667000" y="381000"/>
            <a:ext cx="647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u="sng" dirty="0" smtClean="0"/>
              <a:t>Najveći dio uvodnog dijela kraš kursa STL-a preuzet sa Matematičkog fakulteta u Beogradu!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4300906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716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Primjer nekih metoda kod vektora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990600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&lt;vector&gt;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using </a:t>
            </a:r>
            <a:r>
              <a:rPr lang="en-US" b="1" dirty="0">
                <a:solidFill>
                  <a:srgbClr val="0070C0"/>
                </a:solidFill>
              </a:rPr>
              <a:t>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inline void </a:t>
            </a:r>
            <a:r>
              <a:rPr lang="en-US" b="1" dirty="0" err="1">
                <a:solidFill>
                  <a:srgbClr val="0070C0"/>
                </a:solidFill>
              </a:rPr>
              <a:t>ispisi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const</a:t>
            </a:r>
            <a:r>
              <a:rPr lang="en-US" b="1" dirty="0">
                <a:solidFill>
                  <a:srgbClr val="0070C0"/>
                </a:solidFill>
              </a:rPr>
              <a:t> vector&lt;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&gt;&amp; x)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f</a:t>
            </a:r>
            <a:r>
              <a:rPr lang="en-US" b="1" dirty="0" smtClean="0">
                <a:solidFill>
                  <a:srgbClr val="0070C0"/>
                </a:solidFill>
              </a:rPr>
              <a:t>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x.size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&lt;&lt;x[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]&lt;&lt;' ';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main()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vector </a:t>
            </a:r>
            <a:r>
              <a:rPr lang="en-US" b="1" dirty="0">
                <a:solidFill>
                  <a:srgbClr val="0070C0"/>
                </a:solidFill>
              </a:rPr>
              <a:t>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en-US" b="1" dirty="0" err="1">
                <a:solidFill>
                  <a:srgbClr val="0070C0"/>
                </a:solidFill>
              </a:rPr>
              <a:t>v,q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v.insert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v.end</a:t>
            </a:r>
            <a:r>
              <a:rPr lang="en-US" b="1" dirty="0">
                <a:solidFill>
                  <a:srgbClr val="0070C0"/>
                </a:solidFill>
              </a:rPr>
              <a:t>(),7,1);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v.insert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v.begin</a:t>
            </a:r>
            <a:r>
              <a:rPr lang="en-US" b="1" dirty="0">
                <a:solidFill>
                  <a:srgbClr val="0070C0"/>
                </a:solidFill>
              </a:rPr>
              <a:t>()+2,3);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ispisi</a:t>
            </a:r>
            <a:r>
              <a:rPr lang="en-US" b="1" dirty="0" smtClean="0">
                <a:solidFill>
                  <a:srgbClr val="0070C0"/>
                </a:solidFill>
              </a:rPr>
              <a:t>(v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q.insert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q.begin</a:t>
            </a:r>
            <a:r>
              <a:rPr lang="en-US" b="1" dirty="0">
                <a:solidFill>
                  <a:srgbClr val="0070C0"/>
                </a:solidFill>
              </a:rPr>
              <a:t>(),10,8);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q.insert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q.end</a:t>
            </a:r>
            <a:r>
              <a:rPr lang="en-US" b="1" dirty="0">
                <a:solidFill>
                  <a:srgbClr val="0070C0"/>
                </a:solidFill>
              </a:rPr>
              <a:t>(),9);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v.insert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v.begin</a:t>
            </a:r>
            <a:r>
              <a:rPr lang="en-US" b="1" dirty="0">
                <a:solidFill>
                  <a:srgbClr val="0070C0"/>
                </a:solidFill>
              </a:rPr>
              <a:t>()+4,q.end()-3,q.end());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ispisi</a:t>
            </a:r>
            <a:r>
              <a:rPr lang="en-US" b="1" dirty="0" smtClean="0">
                <a:solidFill>
                  <a:srgbClr val="0070C0"/>
                </a:solidFill>
              </a:rPr>
              <a:t>(v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ispisi</a:t>
            </a:r>
            <a:r>
              <a:rPr lang="en-US" b="1" dirty="0" smtClean="0">
                <a:solidFill>
                  <a:srgbClr val="0070C0"/>
                </a:solidFill>
              </a:rPr>
              <a:t>(q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v.erase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v.begin</a:t>
            </a:r>
            <a:r>
              <a:rPr lang="en-US" b="1" dirty="0">
                <a:solidFill>
                  <a:srgbClr val="0070C0"/>
                </a:solidFill>
              </a:rPr>
              <a:t>()+2);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v.erase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v.begin</a:t>
            </a:r>
            <a:r>
              <a:rPr lang="en-US" b="1" dirty="0">
                <a:solidFill>
                  <a:srgbClr val="0070C0"/>
                </a:solidFill>
              </a:rPr>
              <a:t>()+3,v.begin()+6);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ispisi</a:t>
            </a:r>
            <a:r>
              <a:rPr lang="en-US" b="1" dirty="0" smtClean="0">
                <a:solidFill>
                  <a:srgbClr val="0070C0"/>
                </a:solidFill>
              </a:rPr>
              <a:t>(v);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105400" y="990600"/>
            <a:ext cx="31242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 vector 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en-US" b="1" dirty="0" err="1">
                <a:solidFill>
                  <a:srgbClr val="0070C0"/>
                </a:solidFill>
              </a:rPr>
              <a:t>ve</a:t>
            </a:r>
            <a:r>
              <a:rPr lang="en-US" b="1" dirty="0">
                <a:solidFill>
                  <a:srgbClr val="0070C0"/>
                </a:solidFill>
              </a:rPr>
              <a:t>(3,4);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ispisi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ve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v.swap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ve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ispisi</a:t>
            </a:r>
            <a:r>
              <a:rPr lang="en-US" b="1" dirty="0">
                <a:solidFill>
                  <a:srgbClr val="0070C0"/>
                </a:solidFill>
              </a:rPr>
              <a:t>(v);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ispisi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ve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return 0;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4648200" y="990600"/>
            <a:ext cx="0" cy="5909310"/>
          </a:xfrm>
          <a:prstGeom prst="line">
            <a:avLst/>
          </a:prstGeom>
          <a:ln w="2667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648200" y="3073062"/>
            <a:ext cx="4495800" cy="51138"/>
          </a:xfrm>
          <a:prstGeom prst="line">
            <a:avLst/>
          </a:prstGeom>
          <a:ln w="2667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686783" y="5257800"/>
            <a:ext cx="4495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Metod </a:t>
            </a:r>
            <a:r>
              <a:rPr lang="sr-Latn-ME" b="1" dirty="0" smtClean="0">
                <a:solidFill>
                  <a:srgbClr val="0070C0"/>
                </a:solidFill>
              </a:rPr>
              <a:t>ispisi</a:t>
            </a:r>
            <a:r>
              <a:rPr lang="sr-Latn-ME" dirty="0" smtClean="0"/>
              <a:t> ispisuje vektor.</a:t>
            </a:r>
          </a:p>
          <a:p>
            <a:r>
              <a:rPr lang="sr-Latn-ME" dirty="0" smtClean="0"/>
              <a:t>Po pravilu se argumenti </a:t>
            </a:r>
            <a:r>
              <a:rPr lang="sr-Latn-ME" b="1" dirty="0" smtClean="0">
                <a:solidFill>
                  <a:srgbClr val="C00000"/>
                </a:solidFill>
              </a:rPr>
              <a:t>STL</a:t>
            </a:r>
            <a:r>
              <a:rPr lang="sr-Latn-ME" dirty="0" smtClean="0"/>
              <a:t> klasa </a:t>
            </a:r>
            <a:r>
              <a:rPr lang="sr-Latn-ME" b="1" u="sng" dirty="0" smtClean="0"/>
              <a:t>prosljeđuju funkcijama po referenci</a:t>
            </a:r>
            <a:r>
              <a:rPr lang="sr-Latn-ME" dirty="0" smtClean="0"/>
              <a:t> jer su klase složene i prosljeđivanje po vrijednosti bilo bi izuzetno neefikasno.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5132408" y="3733800"/>
            <a:ext cx="2590800" cy="138499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1 1 3 1 1 1 1 1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1 1 3 1 8 8 9 1 1 1 1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8 8 8 8 8 8 8 8 8 8 9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1 1 1 1 1 1 1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4 4 4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4 4 4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1 1 1 1 1 1 1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05400" y="327660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IZLAZ PROGRAMA: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480107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Objašnjenje primjera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486400"/>
          </a:xfrm>
        </p:spPr>
        <p:txBody>
          <a:bodyPr/>
          <a:lstStyle/>
          <a:p>
            <a:r>
              <a:rPr lang="sr-Latn-ME" dirty="0" smtClean="0"/>
              <a:t>Prvi </a:t>
            </a:r>
            <a:r>
              <a:rPr lang="sr-Latn-ME" b="1" dirty="0" smtClean="0">
                <a:solidFill>
                  <a:srgbClr val="0070C0"/>
                </a:solidFill>
              </a:rPr>
              <a:t>insert</a:t>
            </a:r>
            <a:r>
              <a:rPr lang="sr-Latn-ME" dirty="0" smtClean="0"/>
              <a:t> umeće sedam jedinica ispred iteratora </a:t>
            </a:r>
            <a:r>
              <a:rPr lang="sr-Latn-ME" b="1" dirty="0" smtClean="0">
                <a:solidFill>
                  <a:srgbClr val="0070C0"/>
                </a:solidFill>
              </a:rPr>
              <a:t>end()</a:t>
            </a:r>
            <a:r>
              <a:rPr lang="sr-Latn-ME" dirty="0" smtClean="0"/>
              <a:t> koji ionako pokazuje na element iza posljednjeg.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v.begin()+2</a:t>
            </a:r>
            <a:r>
              <a:rPr lang="sr-Latn-ME" dirty="0" smtClean="0"/>
              <a:t> je iterator na treći element vektora ispred kojega se nešto umeće u primjeru.</a:t>
            </a:r>
          </a:p>
          <a:p>
            <a:r>
              <a:rPr lang="sr-Latn-ME" dirty="0" smtClean="0"/>
              <a:t>Složenost </a:t>
            </a:r>
            <a:r>
              <a:rPr lang="sr-Latn-ME" b="1" dirty="0" smtClean="0">
                <a:solidFill>
                  <a:srgbClr val="0070C0"/>
                </a:solidFill>
              </a:rPr>
              <a:t>insert</a:t>
            </a:r>
            <a:r>
              <a:rPr lang="sr-Latn-ME" dirty="0" smtClean="0"/>
              <a:t>-vanja i brisanja (</a:t>
            </a:r>
            <a:r>
              <a:rPr lang="sr-Latn-ME" b="1" dirty="0" smtClean="0"/>
              <a:t>erase</a:t>
            </a:r>
            <a:r>
              <a:rPr lang="sr-Latn-ME" dirty="0" smtClean="0"/>
              <a:t>) je </a:t>
            </a:r>
            <a:r>
              <a:rPr lang="sr-Latn-ME" b="1" i="1" dirty="0" smtClean="0">
                <a:solidFill>
                  <a:srgbClr val="C00000"/>
                </a:solidFill>
              </a:rPr>
              <a:t>O</a:t>
            </a:r>
            <a:r>
              <a:rPr lang="sr-Latn-ME" b="1" dirty="0" smtClean="0">
                <a:solidFill>
                  <a:srgbClr val="C00000"/>
                </a:solidFill>
              </a:rPr>
              <a:t>(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)</a:t>
            </a:r>
            <a:r>
              <a:rPr lang="sr-Latn-ME" dirty="0" smtClean="0"/>
              <a:t>.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q.insert(q.end(),9);</a:t>
            </a:r>
            <a:r>
              <a:rPr lang="sr-Latn-ME" dirty="0" smtClean="0"/>
              <a:t> može se pisati </a:t>
            </a:r>
            <a:r>
              <a:rPr lang="sr-Latn-ME" b="1" dirty="0" smtClean="0">
                <a:solidFill>
                  <a:srgbClr val="0070C0"/>
                </a:solidFill>
              </a:rPr>
              <a:t>q.push_back(9);</a:t>
            </a:r>
            <a:r>
              <a:rPr lang="sr-Latn-ME" dirty="0" smtClean="0"/>
              <a:t>.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v.insert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v.begin</a:t>
            </a:r>
            <a:r>
              <a:rPr lang="en-US" b="1" dirty="0">
                <a:solidFill>
                  <a:srgbClr val="0070C0"/>
                </a:solidFill>
              </a:rPr>
              <a:t>()+4, </a:t>
            </a:r>
            <a:r>
              <a:rPr lang="en-US" b="1" dirty="0" err="1">
                <a:solidFill>
                  <a:srgbClr val="0070C0"/>
                </a:solidFill>
              </a:rPr>
              <a:t>q.end</a:t>
            </a:r>
            <a:r>
              <a:rPr lang="en-US" b="1" dirty="0">
                <a:solidFill>
                  <a:srgbClr val="0070C0"/>
                </a:solidFill>
              </a:rPr>
              <a:t>()-3, </a:t>
            </a:r>
            <a:r>
              <a:rPr lang="en-US" b="1" dirty="0" err="1">
                <a:solidFill>
                  <a:srgbClr val="0070C0"/>
                </a:solidFill>
              </a:rPr>
              <a:t>q.end</a:t>
            </a:r>
            <a:r>
              <a:rPr lang="en-US" b="1" dirty="0" smtClean="0">
                <a:solidFill>
                  <a:srgbClr val="0070C0"/>
                </a:solidFill>
              </a:rPr>
              <a:t>());</a:t>
            </a:r>
            <a:r>
              <a:rPr lang="sr-Latn-ME" dirty="0" smtClean="0"/>
              <a:t> umeće ispred prvog iteratora sve što se nalazi između drugog i trećeg.</a:t>
            </a:r>
          </a:p>
          <a:p>
            <a:r>
              <a:rPr lang="sr-Latn-ME" dirty="0" smtClean="0"/>
              <a:t>Prvi metod </a:t>
            </a:r>
            <a:r>
              <a:rPr lang="sr-Latn-ME" b="1" dirty="0" smtClean="0">
                <a:solidFill>
                  <a:srgbClr val="0070C0"/>
                </a:solidFill>
              </a:rPr>
              <a:t>erase</a:t>
            </a:r>
            <a:r>
              <a:rPr lang="sr-Latn-ME" dirty="0" smtClean="0"/>
              <a:t> briše treći element vektora dok drugi briše 4., 5. i 6.ti element vektora.</a:t>
            </a:r>
          </a:p>
          <a:p>
            <a:r>
              <a:rPr lang="sr-Latn-ME" dirty="0" smtClean="0"/>
              <a:t>Konstruktorom smo podesili da </a:t>
            </a:r>
            <a:r>
              <a:rPr lang="sr-Latn-ME" b="1" dirty="0" smtClean="0">
                <a:solidFill>
                  <a:srgbClr val="0070C0"/>
                </a:solidFill>
              </a:rPr>
              <a:t>ve</a:t>
            </a:r>
            <a:r>
              <a:rPr lang="sr-Latn-ME" dirty="0" smtClean="0"/>
              <a:t> na početku ima tri četvorke.</a:t>
            </a:r>
          </a:p>
          <a:p>
            <a:r>
              <a:rPr lang="sr-Latn-ME" dirty="0" smtClean="0"/>
              <a:t>Dozvoljeno bi bilo pisati </a:t>
            </a:r>
            <a:r>
              <a:rPr lang="sr-Latn-ME" b="1" dirty="0" smtClean="0">
                <a:solidFill>
                  <a:srgbClr val="0070C0"/>
                </a:solidFill>
              </a:rPr>
              <a:t>v=ve</a:t>
            </a:r>
            <a:r>
              <a:rPr lang="sr-Latn-ME" dirty="0" smtClean="0"/>
              <a:t> dok </a:t>
            </a:r>
            <a:r>
              <a:rPr lang="sr-Latn-ME" b="1" dirty="0" smtClean="0">
                <a:solidFill>
                  <a:srgbClr val="0070C0"/>
                </a:solidFill>
              </a:rPr>
              <a:t>v.swap(ve)</a:t>
            </a:r>
            <a:r>
              <a:rPr lang="sr-Latn-ME" dirty="0" smtClean="0"/>
              <a:t> zamjeni ova dva vektora.</a:t>
            </a:r>
          </a:p>
        </p:txBody>
      </p:sp>
    </p:spTree>
    <p:extLst>
      <p:ext uri="{BB962C8B-B14F-4D97-AF65-F5344CB8AC3E}">
        <p14:creationId xmlns:p14="http://schemas.microsoft.com/office/powerpoint/2010/main" val="32194619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6172200" cy="990600"/>
          </a:xfrm>
        </p:spPr>
        <p:txBody>
          <a:bodyPr>
            <a:normAutofit/>
          </a:bodyPr>
          <a:lstStyle/>
          <a:p>
            <a:r>
              <a:rPr lang="sr-Latn-ME" dirty="0" smtClean="0"/>
              <a:t>Iteriranje i sortiranje vektor</a:t>
            </a:r>
            <a:r>
              <a:rPr lang="sr-Cyrl-BA" dirty="0" smtClean="0"/>
              <a:t>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2400" y="1066800"/>
            <a:ext cx="6629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&lt;vector&gt;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&lt;algorithm&gt;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using </a:t>
            </a:r>
            <a:r>
              <a:rPr lang="en-US" b="1" dirty="0">
                <a:solidFill>
                  <a:srgbClr val="0070C0"/>
                </a:solidFill>
              </a:rPr>
              <a:t>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void </a:t>
            </a:r>
            <a:r>
              <a:rPr lang="en-US" b="1" dirty="0">
                <a:solidFill>
                  <a:srgbClr val="0070C0"/>
                </a:solidFill>
              </a:rPr>
              <a:t>print( vector&lt;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a){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for(</a:t>
            </a:r>
            <a:r>
              <a:rPr lang="en-US" b="1" dirty="0">
                <a:solidFill>
                  <a:srgbClr val="FF0000"/>
                </a:solidFill>
              </a:rPr>
              <a:t>vector&lt;</a:t>
            </a:r>
            <a:r>
              <a:rPr lang="en-US" b="1" dirty="0" err="1">
                <a:solidFill>
                  <a:srgbClr val="FF0000"/>
                </a:solidFill>
              </a:rPr>
              <a:t>int</a:t>
            </a:r>
            <a:r>
              <a:rPr lang="en-US" b="1" dirty="0">
                <a:solidFill>
                  <a:srgbClr val="FF0000"/>
                </a:solidFill>
              </a:rPr>
              <a:t>&gt;::iterator </a:t>
            </a:r>
            <a:r>
              <a:rPr lang="en-US" b="1" dirty="0" err="1">
                <a:solidFill>
                  <a:srgbClr val="FF0000"/>
                </a:solidFill>
              </a:rPr>
              <a:t>ai</a:t>
            </a:r>
            <a:r>
              <a:rPr lang="en-US" b="1" dirty="0">
                <a:solidFill>
                  <a:srgbClr val="FF0000"/>
                </a:solidFill>
              </a:rPr>
              <a:t>=</a:t>
            </a:r>
            <a:r>
              <a:rPr lang="en-US" b="1" dirty="0" err="1">
                <a:solidFill>
                  <a:srgbClr val="FF0000"/>
                </a:solidFill>
              </a:rPr>
              <a:t>a.begin</a:t>
            </a:r>
            <a:r>
              <a:rPr lang="en-US" b="1" dirty="0">
                <a:solidFill>
                  <a:srgbClr val="FF0000"/>
                </a:solidFill>
              </a:rPr>
              <a:t>();</a:t>
            </a:r>
            <a:r>
              <a:rPr lang="en-US" b="1" dirty="0" err="1">
                <a:solidFill>
                  <a:srgbClr val="FF0000"/>
                </a:solidFill>
              </a:rPr>
              <a:t>ai</a:t>
            </a:r>
            <a:r>
              <a:rPr lang="en-US" b="1" dirty="0">
                <a:solidFill>
                  <a:srgbClr val="FF0000"/>
                </a:solidFill>
              </a:rPr>
              <a:t>!=</a:t>
            </a:r>
            <a:r>
              <a:rPr lang="en-US" b="1" dirty="0" err="1">
                <a:solidFill>
                  <a:srgbClr val="FF0000"/>
                </a:solidFill>
              </a:rPr>
              <a:t>a.end</a:t>
            </a:r>
            <a:r>
              <a:rPr lang="en-US" b="1" dirty="0">
                <a:solidFill>
                  <a:srgbClr val="FF0000"/>
                </a:solidFill>
              </a:rPr>
              <a:t>();++</a:t>
            </a:r>
            <a:r>
              <a:rPr lang="en-US" b="1" dirty="0" err="1">
                <a:solidFill>
                  <a:srgbClr val="FF0000"/>
                </a:solidFill>
              </a:rPr>
              <a:t>ai</a:t>
            </a:r>
            <a:r>
              <a:rPr lang="en-US" b="1" dirty="0">
                <a:solidFill>
                  <a:srgbClr val="0070C0"/>
                </a:solidFill>
              </a:rPr>
              <a:t>)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>
                <a:solidFill>
                  <a:srgbClr val="FF0000"/>
                </a:solidFill>
              </a:rPr>
              <a:t>*</a:t>
            </a:r>
            <a:r>
              <a:rPr lang="en-US" b="1" dirty="0" err="1">
                <a:solidFill>
                  <a:srgbClr val="FF0000"/>
                </a:solidFill>
              </a:rPr>
              <a:t>ai</a:t>
            </a:r>
            <a:r>
              <a:rPr lang="en-US" b="1" dirty="0">
                <a:solidFill>
                  <a:srgbClr val="0070C0"/>
                </a:solidFill>
              </a:rPr>
              <a:t>&lt;&lt;" </a:t>
            </a:r>
            <a:r>
              <a:rPr lang="en-US" b="1" dirty="0" smtClean="0">
                <a:solidFill>
                  <a:srgbClr val="0070C0"/>
                </a:solidFill>
              </a:rPr>
              <a:t>";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 smtClean="0">
                <a:solidFill>
                  <a:srgbClr val="0070C0"/>
                </a:solidFill>
              </a:rPr>
              <a:t>;   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&lt;&lt;"----------------"&lt;&lt;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 smtClean="0">
                <a:solidFill>
                  <a:srgbClr val="0070C0"/>
                </a:solidFill>
              </a:rPr>
              <a:t>;}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main()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vector&lt;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a</a:t>
            </a:r>
            <a:r>
              <a:rPr lang="en-US" b="1" dirty="0" smtClean="0">
                <a:solidFill>
                  <a:srgbClr val="0070C0"/>
                </a:solidFill>
              </a:rPr>
              <a:t>; </a:t>
            </a:r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&lt;9;++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 </a:t>
            </a:r>
            <a:r>
              <a:rPr lang="en-US" b="1" dirty="0" err="1">
                <a:solidFill>
                  <a:srgbClr val="0070C0"/>
                </a:solidFill>
              </a:rPr>
              <a:t>a.push_back</a:t>
            </a:r>
            <a:r>
              <a:rPr lang="en-US" b="1" dirty="0">
                <a:solidFill>
                  <a:srgbClr val="0070C0"/>
                </a:solidFill>
              </a:rPr>
              <a:t>(9-i);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sort(</a:t>
            </a:r>
            <a:r>
              <a:rPr lang="en-US" b="1" dirty="0" err="1" smtClean="0">
                <a:solidFill>
                  <a:srgbClr val="FF0000"/>
                </a:solidFill>
              </a:rPr>
              <a:t>a.begin</a:t>
            </a:r>
            <a:r>
              <a:rPr lang="en-US" b="1" dirty="0">
                <a:solidFill>
                  <a:srgbClr val="FF0000"/>
                </a:solidFill>
              </a:rPr>
              <a:t>(),</a:t>
            </a:r>
            <a:r>
              <a:rPr lang="en-US" b="1" dirty="0" err="1">
                <a:solidFill>
                  <a:srgbClr val="FF0000"/>
                </a:solidFill>
              </a:rPr>
              <a:t>a.end</a:t>
            </a:r>
            <a:r>
              <a:rPr lang="en-US" b="1" dirty="0">
                <a:solidFill>
                  <a:srgbClr val="FF0000"/>
                </a:solidFill>
              </a:rPr>
              <a:t>());</a:t>
            </a:r>
            <a:r>
              <a:rPr lang="en-US" b="1" dirty="0">
                <a:solidFill>
                  <a:srgbClr val="0070C0"/>
                </a:solidFill>
              </a:rPr>
              <a:t> </a:t>
            </a:r>
          </a:p>
          <a:p>
            <a:r>
              <a:rPr lang="en-US" b="1" dirty="0">
                <a:solidFill>
                  <a:srgbClr val="0070C0"/>
                </a:solidFill>
              </a:rPr>
              <a:t>    print(a);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return 0;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76600" y="21452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Pristup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preko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iteratora</a:t>
            </a:r>
            <a:r>
              <a:rPr lang="en-US" b="1" dirty="0" smtClean="0">
                <a:solidFill>
                  <a:srgbClr val="FF0000"/>
                </a:solidFill>
              </a:rPr>
              <a:t>!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38400" y="2754868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Iterator je </a:t>
            </a:r>
            <a:r>
              <a:rPr lang="en-US" b="1" dirty="0" err="1" smtClean="0">
                <a:solidFill>
                  <a:srgbClr val="FF0000"/>
                </a:solidFill>
              </a:rPr>
              <a:t>kao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inteligentni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pokaziva</a:t>
            </a:r>
            <a:r>
              <a:rPr lang="sr-Latn-ME" b="1" dirty="0" smtClean="0">
                <a:solidFill>
                  <a:srgbClr val="FF0000"/>
                </a:solidFill>
              </a:rPr>
              <a:t>č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43200" y="41148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FF0000"/>
                </a:solidFill>
              </a:rPr>
              <a:t>Sortiranje!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563880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vector&lt;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v2(n); </a:t>
            </a:r>
            <a:r>
              <a:rPr lang="sr-Latn-ME" b="1" dirty="0" smtClean="0">
                <a:solidFill>
                  <a:srgbClr val="0070C0"/>
                </a:solidFill>
              </a:rPr>
              <a:t>//</a:t>
            </a:r>
            <a:r>
              <a:rPr lang="en-US" b="1" dirty="0" smtClean="0">
                <a:solidFill>
                  <a:srgbClr val="0070C0"/>
                </a:solidFill>
              </a:rPr>
              <a:t>du</a:t>
            </a:r>
            <a:r>
              <a:rPr lang="sr-Latn-ME" b="1" dirty="0" smtClean="0">
                <a:solidFill>
                  <a:srgbClr val="0070C0"/>
                </a:solidFill>
              </a:rPr>
              <a:t>ž</a:t>
            </a:r>
            <a:r>
              <a:rPr lang="en-US" b="1" dirty="0" err="1" smtClean="0">
                <a:solidFill>
                  <a:srgbClr val="0070C0"/>
                </a:solidFill>
              </a:rPr>
              <a:t>ine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i="1" dirty="0">
                <a:solidFill>
                  <a:srgbClr val="0070C0"/>
                </a:solidFill>
              </a:rPr>
              <a:t>n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sr-Latn-ME" b="1" dirty="0" smtClean="0">
                <a:solidFill>
                  <a:srgbClr val="0070C0"/>
                </a:solidFill>
              </a:rPr>
              <a:t>elementi podrazumijevane vrijednosti za int 0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vector&lt;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v3(n, x) </a:t>
            </a:r>
            <a:r>
              <a:rPr lang="sr-Latn-ME" b="1" dirty="0" smtClean="0">
                <a:solidFill>
                  <a:srgbClr val="0070C0"/>
                </a:solidFill>
              </a:rPr>
              <a:t>//</a:t>
            </a:r>
            <a:r>
              <a:rPr lang="en-US" b="1" dirty="0" smtClean="0">
                <a:solidFill>
                  <a:srgbClr val="0070C0"/>
                </a:solidFill>
              </a:rPr>
              <a:t>du</a:t>
            </a:r>
            <a:r>
              <a:rPr lang="sr-Latn-ME" b="1" dirty="0" smtClean="0">
                <a:solidFill>
                  <a:srgbClr val="0070C0"/>
                </a:solidFill>
              </a:rPr>
              <a:t>ž</a:t>
            </a:r>
            <a:r>
              <a:rPr lang="en-US" b="1" dirty="0" err="1" smtClean="0">
                <a:solidFill>
                  <a:srgbClr val="0070C0"/>
                </a:solidFill>
              </a:rPr>
              <a:t>ine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i="1" dirty="0">
                <a:solidFill>
                  <a:srgbClr val="0070C0"/>
                </a:solidFill>
              </a:rPr>
              <a:t>n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sr-Latn-ME" b="1" dirty="0" smtClean="0">
                <a:solidFill>
                  <a:srgbClr val="0070C0"/>
                </a:solidFill>
              </a:rPr>
              <a:t>elementi inicijalizovani na </a:t>
            </a:r>
            <a:r>
              <a:rPr lang="sr-Latn-ME" b="1" i="1" dirty="0" smtClean="0">
                <a:solidFill>
                  <a:srgbClr val="0070C0"/>
                </a:solidFill>
              </a:rPr>
              <a:t>x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vector </a:t>
            </a:r>
            <a:r>
              <a:rPr lang="en-US" b="1" dirty="0">
                <a:solidFill>
                  <a:srgbClr val="0070C0"/>
                </a:solidFill>
              </a:rPr>
              <a:t>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en-US" b="1" dirty="0" smtClean="0">
                <a:solidFill>
                  <a:srgbClr val="0070C0"/>
                </a:solidFill>
              </a:rPr>
              <a:t>v1=v3; //</a:t>
            </a:r>
            <a:r>
              <a:rPr lang="en-US" b="1" dirty="0" err="1" smtClean="0">
                <a:solidFill>
                  <a:srgbClr val="0070C0"/>
                </a:solidFill>
              </a:rPr>
              <a:t>inicijalizacija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drugim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vektorom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v2=v1</a:t>
            </a:r>
            <a:r>
              <a:rPr lang="en-US" b="1" dirty="0">
                <a:solidFill>
                  <a:srgbClr val="0070C0"/>
                </a:solidFill>
              </a:rPr>
              <a:t>; </a:t>
            </a:r>
            <a:r>
              <a:rPr lang="sr-Latn-ME" b="1" dirty="0" smtClean="0">
                <a:solidFill>
                  <a:srgbClr val="0070C0"/>
                </a:solidFill>
              </a:rPr>
              <a:t> //dozvoljena dodjela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-30480" y="4800600"/>
            <a:ext cx="658368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ME" dirty="0" smtClean="0"/>
              <a:t>Inicijalizacija i pridruživanje</a:t>
            </a:r>
            <a:endParaRPr lang="en-US" dirty="0"/>
          </a:p>
        </p:txBody>
      </p:sp>
      <p:sp>
        <p:nvSpPr>
          <p:cNvPr id="11" name="Freeform 10"/>
          <p:cNvSpPr/>
          <p:nvPr/>
        </p:nvSpPr>
        <p:spPr>
          <a:xfrm>
            <a:off x="-30480" y="396240"/>
            <a:ext cx="6583680" cy="4640878"/>
          </a:xfrm>
          <a:custGeom>
            <a:avLst/>
            <a:gdLst>
              <a:gd name="connsiteX0" fmla="*/ 6324600 w 6355080"/>
              <a:gd name="connsiteY0" fmla="*/ 0 h 4983480"/>
              <a:gd name="connsiteX1" fmla="*/ 6355080 w 6355080"/>
              <a:gd name="connsiteY1" fmla="*/ 4983480 h 4983480"/>
              <a:gd name="connsiteX2" fmla="*/ 0 w 6355080"/>
              <a:gd name="connsiteY2" fmla="*/ 4922520 h 4983480"/>
              <a:gd name="connsiteX3" fmla="*/ 0 w 6355080"/>
              <a:gd name="connsiteY3" fmla="*/ 4922520 h 4983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55080" h="4983480">
                <a:moveTo>
                  <a:pt x="6324600" y="0"/>
                </a:moveTo>
                <a:lnTo>
                  <a:pt x="6355080" y="4983480"/>
                </a:lnTo>
                <a:lnTo>
                  <a:pt x="0" y="4922520"/>
                </a:lnTo>
                <a:lnTo>
                  <a:pt x="0" y="492252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553200" y="228600"/>
            <a:ext cx="658368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ME" dirty="0" smtClean="0"/>
              <a:t>Poređenja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477000" y="944939"/>
            <a:ext cx="2819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v1==v2</a:t>
            </a:r>
            <a:r>
              <a:rPr lang="sr-Latn-ME" b="1" dirty="0" smtClean="0">
                <a:solidFill>
                  <a:srgbClr val="00B0F0"/>
                </a:solidFill>
              </a:rPr>
              <a:t>, </a:t>
            </a:r>
            <a:r>
              <a:rPr lang="en-US" b="1" dirty="0" smtClean="0">
                <a:solidFill>
                  <a:srgbClr val="00B0F0"/>
                </a:solidFill>
              </a:rPr>
              <a:t>v1!=v2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sr-Latn-ME" b="1" dirty="0" smtClean="0">
                <a:solidFill>
                  <a:srgbClr val="FF0000"/>
                </a:solidFill>
              </a:rPr>
              <a:t>leksikografska</a:t>
            </a:r>
          </a:p>
          <a:p>
            <a:r>
              <a:rPr lang="en-US" b="1" dirty="0" smtClean="0">
                <a:solidFill>
                  <a:srgbClr val="00B0F0"/>
                </a:solidFill>
              </a:rPr>
              <a:t>v1&lt;v2</a:t>
            </a:r>
            <a:r>
              <a:rPr lang="en-US" b="1" dirty="0">
                <a:solidFill>
                  <a:srgbClr val="00B0F0"/>
                </a:solidFill>
              </a:rPr>
              <a:t>, </a:t>
            </a:r>
            <a:r>
              <a:rPr lang="en-US" b="1" dirty="0" smtClean="0">
                <a:solidFill>
                  <a:srgbClr val="00B0F0"/>
                </a:solidFill>
              </a:rPr>
              <a:t>v1&gt;v2</a:t>
            </a:r>
            <a:r>
              <a:rPr lang="en-US" b="1" dirty="0">
                <a:solidFill>
                  <a:srgbClr val="00B0F0"/>
                </a:solidFill>
              </a:rPr>
              <a:t>, 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v1&lt;=v2</a:t>
            </a:r>
            <a:r>
              <a:rPr lang="en-US" b="1" dirty="0">
                <a:solidFill>
                  <a:srgbClr val="00B0F0"/>
                </a:solidFill>
              </a:rPr>
              <a:t>, </a:t>
            </a:r>
            <a:r>
              <a:rPr lang="en-US" b="1" dirty="0" smtClean="0">
                <a:solidFill>
                  <a:srgbClr val="00B0F0"/>
                </a:solidFill>
              </a:rPr>
              <a:t>v1&gt;=v2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en-US" b="1" dirty="0" err="1" smtClean="0">
                <a:solidFill>
                  <a:srgbClr val="00B0F0"/>
                </a:solidFill>
              </a:rPr>
              <a:t>v.size</a:t>
            </a:r>
            <a:r>
              <a:rPr lang="en-US" b="1" dirty="0">
                <a:solidFill>
                  <a:srgbClr val="00B0F0"/>
                </a:solidFill>
              </a:rPr>
              <a:t>() 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en-US" b="1" dirty="0" err="1" smtClean="0">
                <a:solidFill>
                  <a:srgbClr val="00B0F0"/>
                </a:solidFill>
              </a:rPr>
              <a:t>v.capacity</a:t>
            </a:r>
            <a:r>
              <a:rPr lang="en-US" b="1" dirty="0" smtClean="0">
                <a:solidFill>
                  <a:srgbClr val="00B0F0"/>
                </a:solidFill>
              </a:rPr>
              <a:t>()</a:t>
            </a:r>
            <a:r>
              <a:rPr lang="sr-Latn-ME" b="1" dirty="0" smtClean="0">
                <a:solidFill>
                  <a:srgbClr val="00B0F0"/>
                </a:solidFill>
              </a:rPr>
              <a:t>//kapacitet</a:t>
            </a:r>
          </a:p>
          <a:p>
            <a:r>
              <a:rPr lang="en-US" b="1" dirty="0" err="1" smtClean="0">
                <a:solidFill>
                  <a:srgbClr val="00B0F0"/>
                </a:solidFill>
              </a:rPr>
              <a:t>v.resize</a:t>
            </a:r>
            <a:r>
              <a:rPr lang="en-US" b="1" dirty="0" smtClean="0">
                <a:solidFill>
                  <a:srgbClr val="00B0F0"/>
                </a:solidFill>
              </a:rPr>
              <a:t>(n</a:t>
            </a:r>
            <a:r>
              <a:rPr lang="en-US" b="1" dirty="0">
                <a:solidFill>
                  <a:srgbClr val="00B0F0"/>
                </a:solidFill>
              </a:rPr>
              <a:t>) </a:t>
            </a:r>
            <a:r>
              <a:rPr lang="sr-Latn-ME" b="1" dirty="0" smtClean="0">
                <a:solidFill>
                  <a:srgbClr val="00B0F0"/>
                </a:solidFill>
              </a:rPr>
              <a:t>//ako se </a:t>
            </a:r>
          </a:p>
          <a:p>
            <a:r>
              <a:rPr lang="sr-Latn-ME" b="1" dirty="0" smtClean="0">
                <a:solidFill>
                  <a:srgbClr val="00B0F0"/>
                </a:solidFill>
              </a:rPr>
              <a:t>//smanjuje veličina</a:t>
            </a:r>
          </a:p>
          <a:p>
            <a:r>
              <a:rPr lang="sr-Latn-ME" b="1" dirty="0" smtClean="0">
                <a:solidFill>
                  <a:srgbClr val="00B0F0"/>
                </a:solidFill>
              </a:rPr>
              <a:t>//odsjeca se</a:t>
            </a:r>
          </a:p>
          <a:p>
            <a:r>
              <a:rPr lang="sr-Latn-ME" b="1" dirty="0" smtClean="0">
                <a:solidFill>
                  <a:srgbClr val="00B0F0"/>
                </a:solidFill>
              </a:rPr>
              <a:t>Dodati i brisati sa kraja</a:t>
            </a:r>
          </a:p>
          <a:p>
            <a:r>
              <a:rPr lang="en-US" b="1" dirty="0" err="1" smtClean="0">
                <a:solidFill>
                  <a:srgbClr val="00B0F0"/>
                </a:solidFill>
              </a:rPr>
              <a:t>v.push_back</a:t>
            </a:r>
            <a:r>
              <a:rPr lang="en-US" b="1" dirty="0" smtClean="0">
                <a:solidFill>
                  <a:srgbClr val="00B0F0"/>
                </a:solidFill>
              </a:rPr>
              <a:t>(x)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en-US" b="1" dirty="0" err="1" smtClean="0">
                <a:solidFill>
                  <a:srgbClr val="00B0F0"/>
                </a:solidFill>
              </a:rPr>
              <a:t>v.pop_back</a:t>
            </a:r>
            <a:r>
              <a:rPr lang="en-US" b="1" dirty="0" smtClean="0">
                <a:solidFill>
                  <a:srgbClr val="00B0F0"/>
                </a:solidFill>
              </a:rPr>
              <a:t>()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sr-Latn-ME" b="1" dirty="0" smtClean="0">
                <a:solidFill>
                  <a:srgbClr val="00B0F0"/>
                </a:solidFill>
              </a:rPr>
              <a:t>Reference</a:t>
            </a:r>
          </a:p>
          <a:p>
            <a:r>
              <a:rPr lang="en-US" b="1" dirty="0" err="1" smtClean="0">
                <a:solidFill>
                  <a:srgbClr val="00B0F0"/>
                </a:solidFill>
              </a:rPr>
              <a:t>v.back</a:t>
            </a:r>
            <a:r>
              <a:rPr lang="en-US" b="1" dirty="0" smtClean="0">
                <a:solidFill>
                  <a:srgbClr val="00B0F0"/>
                </a:solidFill>
              </a:rPr>
              <a:t>()</a:t>
            </a:r>
            <a:r>
              <a:rPr lang="sr-Latn-ME" b="1" dirty="0">
                <a:solidFill>
                  <a:srgbClr val="00B0F0"/>
                </a:solidFill>
              </a:rPr>
              <a:t>,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v.front</a:t>
            </a:r>
            <a:r>
              <a:rPr lang="en-US" b="1" dirty="0" smtClean="0">
                <a:solidFill>
                  <a:srgbClr val="00B0F0"/>
                </a:solidFill>
              </a:rPr>
              <a:t>()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v[</a:t>
            </a:r>
            <a:r>
              <a:rPr lang="en-US" b="1" dirty="0" err="1" smtClean="0">
                <a:solidFill>
                  <a:srgbClr val="00B0F0"/>
                </a:solidFill>
              </a:rPr>
              <a:t>i</a:t>
            </a:r>
            <a:r>
              <a:rPr lang="en-US" b="1" dirty="0" smtClean="0">
                <a:solidFill>
                  <a:srgbClr val="00B0F0"/>
                </a:solidFill>
              </a:rPr>
              <a:t>]</a:t>
            </a:r>
            <a:r>
              <a:rPr lang="sr-Latn-ME" b="1" dirty="0" smtClean="0">
                <a:solidFill>
                  <a:srgbClr val="00B0F0"/>
                </a:solidFill>
              </a:rPr>
              <a:t> //indeks</a:t>
            </a:r>
          </a:p>
          <a:p>
            <a:r>
              <a:rPr lang="en-US" b="1" dirty="0" err="1" smtClean="0">
                <a:solidFill>
                  <a:srgbClr val="00B0F0"/>
                </a:solidFill>
              </a:rPr>
              <a:t>v.clear</a:t>
            </a:r>
            <a:r>
              <a:rPr lang="en-US" b="1" dirty="0">
                <a:solidFill>
                  <a:srgbClr val="00B0F0"/>
                </a:solidFill>
              </a:rPr>
              <a:t>() </a:t>
            </a:r>
            <a:r>
              <a:rPr lang="sr-Latn-ME" b="1" dirty="0" smtClean="0">
                <a:solidFill>
                  <a:srgbClr val="00B0F0"/>
                </a:solidFill>
              </a:rPr>
              <a:t>//brisanje</a:t>
            </a:r>
            <a:endParaRPr lang="sr-Latn-ME" b="1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8735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4267200" cy="990600"/>
          </a:xfrm>
        </p:spPr>
        <p:txBody>
          <a:bodyPr/>
          <a:lstStyle/>
          <a:p>
            <a:r>
              <a:rPr lang="sr-Latn-ME" dirty="0" smtClean="0"/>
              <a:t>s</a:t>
            </a:r>
            <a:r>
              <a:rPr lang="en-US" dirty="0" err="1" smtClean="0"/>
              <a:t>tring</a:t>
            </a:r>
            <a:r>
              <a:rPr lang="en-US" dirty="0" smtClean="0"/>
              <a:t> – </a:t>
            </a:r>
            <a:r>
              <a:rPr lang="en-US" dirty="0" err="1" smtClean="0"/>
              <a:t>kratko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1010483"/>
            <a:ext cx="40386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string s="</a:t>
            </a:r>
            <a:r>
              <a:rPr lang="en-US" b="1" dirty="0">
                <a:solidFill>
                  <a:srgbClr val="0070C0"/>
                </a:solidFill>
              </a:rPr>
              <a:t>Hello";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string </a:t>
            </a:r>
            <a:r>
              <a:rPr lang="en-US" b="1" dirty="0">
                <a:solidFill>
                  <a:srgbClr val="0070C0"/>
                </a:solidFill>
              </a:rPr>
              <a:t>s1</a:t>
            </a:r>
            <a:r>
              <a:rPr lang="en-US" b="1" dirty="0" smtClean="0">
                <a:solidFill>
                  <a:srgbClr val="0070C0"/>
                </a:solidFill>
              </a:rPr>
              <a:t>; // </a:t>
            </a:r>
            <a:r>
              <a:rPr lang="en-US" b="1" dirty="0" err="1">
                <a:solidFill>
                  <a:srgbClr val="0070C0"/>
                </a:solidFill>
              </a:rPr>
              <a:t>Prazan</a:t>
            </a:r>
            <a:r>
              <a:rPr lang="en-US" b="1" dirty="0">
                <a:solidFill>
                  <a:srgbClr val="0070C0"/>
                </a:solidFill>
              </a:rPr>
              <a:t> string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string s2=s;</a:t>
            </a:r>
            <a:r>
              <a:rPr lang="en-US" b="1" dirty="0">
                <a:solidFill>
                  <a:srgbClr val="0070C0"/>
                </a:solidFill>
              </a:rPr>
              <a:t> // </a:t>
            </a:r>
            <a:r>
              <a:rPr lang="en-US" b="1" dirty="0" err="1" smtClean="0">
                <a:solidFill>
                  <a:srgbClr val="0070C0"/>
                </a:solidFill>
              </a:rPr>
              <a:t>konstuktor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kopije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s="</a:t>
            </a:r>
            <a:r>
              <a:rPr lang="en-US" b="1" dirty="0">
                <a:solidFill>
                  <a:srgbClr val="0070C0"/>
                </a:solidFill>
              </a:rPr>
              <a:t>Hello C</a:t>
            </a:r>
            <a:r>
              <a:rPr lang="en-US" b="1" dirty="0" smtClean="0">
                <a:solidFill>
                  <a:srgbClr val="0070C0"/>
                </a:solidFill>
              </a:rPr>
              <a:t>++";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s2=s+s1;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s+= s1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s2=s+" world“;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//pore</a:t>
            </a:r>
            <a:r>
              <a:rPr lang="sr-Latn-ME" b="1" dirty="0" smtClean="0">
                <a:solidFill>
                  <a:srgbClr val="0070C0"/>
                </a:solidFill>
              </a:rPr>
              <a:t>đenja se mogu obaviti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//</a:t>
            </a:r>
            <a:r>
              <a:rPr lang="en-US" b="1" dirty="0" smtClean="0">
                <a:solidFill>
                  <a:srgbClr val="0070C0"/>
                </a:solidFill>
              </a:rPr>
              <a:t>s&lt;s1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smtClean="0">
                <a:solidFill>
                  <a:srgbClr val="0070C0"/>
                </a:solidFill>
              </a:rPr>
              <a:t>s&lt;=s1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smtClean="0">
                <a:solidFill>
                  <a:srgbClr val="0070C0"/>
                </a:solidFill>
              </a:rPr>
              <a:t>s&gt;s1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smtClean="0">
                <a:solidFill>
                  <a:srgbClr val="0070C0"/>
                </a:solidFill>
              </a:rPr>
              <a:t>s&gt;=s1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s.size</a:t>
            </a:r>
            <a:r>
              <a:rPr lang="en-US" b="1" dirty="0">
                <a:solidFill>
                  <a:srgbClr val="0070C0"/>
                </a:solidFill>
              </a:rPr>
              <a:t>() </a:t>
            </a:r>
            <a:r>
              <a:rPr lang="sr-Latn-ME" b="1" dirty="0" smtClean="0">
                <a:solidFill>
                  <a:srgbClr val="0070C0"/>
                </a:solidFill>
              </a:rPr>
              <a:t>// dužina stringa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s.c_str</a:t>
            </a:r>
            <a:r>
              <a:rPr lang="en-US" b="1" dirty="0">
                <a:solidFill>
                  <a:srgbClr val="0070C0"/>
                </a:solidFill>
              </a:rPr>
              <a:t>() </a:t>
            </a:r>
            <a:r>
              <a:rPr lang="sr-Latn-ME" b="1" dirty="0" smtClean="0">
                <a:solidFill>
                  <a:srgbClr val="0070C0"/>
                </a:solidFill>
              </a:rPr>
              <a:t>//</a:t>
            </a:r>
            <a:r>
              <a:rPr lang="en-US" b="1" dirty="0" err="1" smtClean="0">
                <a:solidFill>
                  <a:srgbClr val="0070C0"/>
                </a:solidFill>
              </a:rPr>
              <a:t>vra</a:t>
            </a:r>
            <a:r>
              <a:rPr lang="sr-Latn-ME" b="1" dirty="0" smtClean="0">
                <a:solidFill>
                  <a:srgbClr val="0070C0"/>
                </a:solidFill>
              </a:rPr>
              <a:t>ć</a:t>
            </a:r>
            <a:r>
              <a:rPr lang="en-US" b="1" dirty="0" smtClean="0">
                <a:solidFill>
                  <a:srgbClr val="0070C0"/>
                </a:solidFill>
              </a:rPr>
              <a:t>a </a:t>
            </a:r>
            <a:r>
              <a:rPr lang="en-US" b="1" dirty="0">
                <a:solidFill>
                  <a:srgbClr val="0070C0"/>
                </a:solidFill>
              </a:rPr>
              <a:t>char </a:t>
            </a:r>
            <a:r>
              <a:rPr lang="en-US" b="1" dirty="0" smtClean="0">
                <a:solidFill>
                  <a:srgbClr val="0070C0"/>
                </a:solidFill>
              </a:rPr>
              <a:t>* </a:t>
            </a:r>
            <a:r>
              <a:rPr lang="en-US" b="1" dirty="0" err="1" smtClean="0">
                <a:solidFill>
                  <a:srgbClr val="0070C0"/>
                </a:solidFill>
              </a:rPr>
              <a:t>adresu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niza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//</a:t>
            </a:r>
            <a:r>
              <a:rPr lang="en-US" b="1" dirty="0" err="1" smtClean="0">
                <a:solidFill>
                  <a:srgbClr val="0070C0"/>
                </a:solidFill>
              </a:rPr>
              <a:t>karaktera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koji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sadr</a:t>
            </a:r>
            <a:r>
              <a:rPr lang="sr-Latn-ME" b="1" dirty="0" smtClean="0">
                <a:solidFill>
                  <a:srgbClr val="0070C0"/>
                </a:solidFill>
              </a:rPr>
              <a:t>ž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string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 smtClean="0">
                <a:solidFill>
                  <a:srgbClr val="0070C0"/>
                </a:solidFill>
              </a:rPr>
              <a:t>&gt;&gt;</a:t>
            </a:r>
            <a:r>
              <a:rPr lang="en-US" b="1" dirty="0" err="1" smtClean="0">
                <a:solidFill>
                  <a:srgbClr val="0070C0"/>
                </a:solidFill>
              </a:rPr>
              <a:t>s;cout</a:t>
            </a:r>
            <a:r>
              <a:rPr lang="en-US" b="1" dirty="0" smtClean="0">
                <a:solidFill>
                  <a:srgbClr val="0070C0"/>
                </a:solidFill>
              </a:rPr>
              <a:t>&lt;&lt; </a:t>
            </a:r>
            <a:r>
              <a:rPr lang="en-US" b="1" dirty="0">
                <a:solidFill>
                  <a:srgbClr val="0070C0"/>
                </a:solidFill>
              </a:rPr>
              <a:t>s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s[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], s.at(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)</a:t>
            </a:r>
          </a:p>
          <a:p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-15240" y="350520"/>
            <a:ext cx="4282440" cy="4709160"/>
          </a:xfrm>
          <a:custGeom>
            <a:avLst/>
            <a:gdLst>
              <a:gd name="connsiteX0" fmla="*/ 4251960 w 4282440"/>
              <a:gd name="connsiteY0" fmla="*/ 0 h 4709160"/>
              <a:gd name="connsiteX1" fmla="*/ 4282440 w 4282440"/>
              <a:gd name="connsiteY1" fmla="*/ 4709160 h 4709160"/>
              <a:gd name="connsiteX2" fmla="*/ 0 w 4282440"/>
              <a:gd name="connsiteY2" fmla="*/ 4709160 h 4709160"/>
              <a:gd name="connsiteX3" fmla="*/ 0 w 4282440"/>
              <a:gd name="connsiteY3" fmla="*/ 4709160 h 4709160"/>
              <a:gd name="connsiteX4" fmla="*/ 0 w 4282440"/>
              <a:gd name="connsiteY4" fmla="*/ 4709160 h 4709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2440" h="4709160">
                <a:moveTo>
                  <a:pt x="4251960" y="0"/>
                </a:moveTo>
                <a:lnTo>
                  <a:pt x="4282440" y="4709160"/>
                </a:lnTo>
                <a:lnTo>
                  <a:pt x="0" y="4709160"/>
                </a:lnTo>
                <a:lnTo>
                  <a:pt x="0" y="4709160"/>
                </a:lnTo>
                <a:lnTo>
                  <a:pt x="0" y="470916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297680" y="152400"/>
            <a:ext cx="179832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/>
              <a:t>deque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297680" y="990600"/>
            <a:ext cx="48463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C00000"/>
                </a:solidFill>
              </a:rPr>
              <a:t>deque</a:t>
            </a:r>
            <a:r>
              <a:rPr lang="en-US" b="1" dirty="0" smtClean="0">
                <a:solidFill>
                  <a:srgbClr val="C00000"/>
                </a:solidFill>
              </a:rPr>
              <a:t>&lt;T</a:t>
            </a:r>
            <a:r>
              <a:rPr lang="en-US" b="1" dirty="0">
                <a:solidFill>
                  <a:srgbClr val="C00000"/>
                </a:solidFill>
              </a:rPr>
              <a:t>&gt; </a:t>
            </a:r>
            <a:r>
              <a:rPr lang="en-US" b="1" dirty="0" err="1" smtClean="0">
                <a:solidFill>
                  <a:srgbClr val="00B0F0"/>
                </a:solidFill>
              </a:rPr>
              <a:t>ili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dek</a:t>
            </a:r>
            <a:r>
              <a:rPr lang="en-US" b="1" dirty="0" smtClean="0">
                <a:solidFill>
                  <a:srgbClr val="00B0F0"/>
                </a:solidFill>
              </a:rPr>
              <a:t> je </a:t>
            </a:r>
            <a:r>
              <a:rPr lang="en-US" b="1" dirty="0" err="1" smtClean="0">
                <a:solidFill>
                  <a:srgbClr val="00B0F0"/>
                </a:solidFill>
              </a:rPr>
              <a:t>vektor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koji</a:t>
            </a:r>
            <a:r>
              <a:rPr lang="en-US" b="1" dirty="0" smtClean="0">
                <a:solidFill>
                  <a:srgbClr val="00B0F0"/>
                </a:solidFill>
              </a:rPr>
              <a:t> se </a:t>
            </a:r>
            <a:r>
              <a:rPr lang="en-US" b="1" dirty="0" err="1" smtClean="0">
                <a:solidFill>
                  <a:srgbClr val="00B0F0"/>
                </a:solidFill>
              </a:rPr>
              <a:t>mo</a:t>
            </a:r>
            <a:r>
              <a:rPr lang="sr-Latn-ME" b="1" dirty="0" smtClean="0">
                <a:solidFill>
                  <a:srgbClr val="00B0F0"/>
                </a:solidFill>
              </a:rPr>
              <a:t>že efikasno proširivati sa oba kraja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&lt;</a:t>
            </a:r>
            <a:r>
              <a:rPr lang="en-US" b="1" dirty="0" err="1">
                <a:solidFill>
                  <a:srgbClr val="C00000"/>
                </a:solidFill>
              </a:rPr>
              <a:t>deque</a:t>
            </a:r>
            <a:r>
              <a:rPr lang="en-US" b="1" dirty="0" smtClean="0">
                <a:solidFill>
                  <a:srgbClr val="C00000"/>
                </a:solidFill>
              </a:rPr>
              <a:t>&gt;</a:t>
            </a:r>
            <a:r>
              <a:rPr lang="sr-Latn-ME" b="1" dirty="0">
                <a:solidFill>
                  <a:srgbClr val="00B0F0"/>
                </a:solidFill>
              </a:rPr>
              <a:t>.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err="1" smtClean="0">
                <a:solidFill>
                  <a:srgbClr val="00B0F0"/>
                </a:solidFill>
              </a:rPr>
              <a:t>Osim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push_back</a:t>
            </a:r>
            <a:r>
              <a:rPr lang="en-US" b="1" dirty="0">
                <a:solidFill>
                  <a:srgbClr val="C00000"/>
                </a:solidFill>
              </a:rPr>
              <a:t>()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pop_back</a:t>
            </a:r>
            <a:r>
              <a:rPr lang="en-US" b="1" dirty="0">
                <a:solidFill>
                  <a:srgbClr val="C00000"/>
                </a:solidFill>
              </a:rPr>
              <a:t>()</a:t>
            </a:r>
            <a:r>
              <a:rPr lang="en-US" b="1" dirty="0">
                <a:solidFill>
                  <a:srgbClr val="00B0F0"/>
                </a:solidFill>
              </a:rPr>
              <a:t>, </a:t>
            </a:r>
            <a:r>
              <a:rPr lang="en-US" b="1" dirty="0" err="1">
                <a:solidFill>
                  <a:srgbClr val="00B0F0"/>
                </a:solidFill>
              </a:rPr>
              <a:t>dek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sadr</a:t>
            </a:r>
            <a:r>
              <a:rPr lang="sr-Latn-ME" b="1" dirty="0" smtClean="0">
                <a:solidFill>
                  <a:srgbClr val="00B0F0"/>
                </a:solidFill>
              </a:rPr>
              <a:t>ž</a:t>
            </a:r>
            <a:r>
              <a:rPr lang="en-US" b="1" dirty="0" err="1" smtClean="0">
                <a:solidFill>
                  <a:srgbClr val="00B0F0"/>
                </a:solidFill>
              </a:rPr>
              <a:t>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push_front</a:t>
            </a:r>
            <a:r>
              <a:rPr lang="en-US" b="1" dirty="0">
                <a:solidFill>
                  <a:srgbClr val="C00000"/>
                </a:solidFill>
              </a:rPr>
              <a:t>()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pop_front</a:t>
            </a:r>
            <a:r>
              <a:rPr lang="en-US" b="1" dirty="0" smtClean="0">
                <a:solidFill>
                  <a:srgbClr val="C00000"/>
                </a:solidFill>
              </a:rPr>
              <a:t>()</a:t>
            </a:r>
            <a:r>
              <a:rPr lang="en-US" b="1" dirty="0" smtClean="0">
                <a:solidFill>
                  <a:srgbClr val="00B0F0"/>
                </a:solidFill>
              </a:rPr>
              <a:t>,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koji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omogu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err="1" smtClean="0">
                <a:solidFill>
                  <a:srgbClr val="00B0F0"/>
                </a:solidFill>
              </a:rPr>
              <a:t>avaju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efikasno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umetanje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elementa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po</a:t>
            </a:r>
            <a:r>
              <a:rPr lang="sr-Latn-ME" b="1" dirty="0" smtClean="0">
                <a:solidFill>
                  <a:srgbClr val="00B0F0"/>
                </a:solidFill>
              </a:rPr>
              <a:t>č</a:t>
            </a:r>
            <a:r>
              <a:rPr lang="en-US" b="1" dirty="0" err="1" smtClean="0">
                <a:solidFill>
                  <a:srgbClr val="00B0F0"/>
                </a:solidFill>
              </a:rPr>
              <a:t>etak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deka</a:t>
            </a:r>
            <a:r>
              <a:rPr lang="en-US" b="1" dirty="0">
                <a:solidFill>
                  <a:srgbClr val="00B0F0"/>
                </a:solidFill>
              </a:rPr>
              <a:t>. U </a:t>
            </a:r>
            <a:r>
              <a:rPr lang="en-US" b="1" dirty="0" err="1" smtClean="0">
                <a:solidFill>
                  <a:srgbClr val="00B0F0"/>
                </a:solidFill>
              </a:rPr>
              <a:t>svemu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ostalom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se </a:t>
            </a:r>
            <a:r>
              <a:rPr lang="en-US" b="1" dirty="0" err="1">
                <a:solidFill>
                  <a:srgbClr val="00B0F0"/>
                </a:solidFill>
              </a:rPr>
              <a:t>dek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ponasa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kao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vektor</a:t>
            </a:r>
            <a:r>
              <a:rPr lang="en-US" b="1" dirty="0">
                <a:solidFill>
                  <a:srgbClr val="00B0F0"/>
                </a:solidFill>
              </a:rPr>
              <a:t>, </a:t>
            </a:r>
            <a:r>
              <a:rPr lang="en-US" b="1" dirty="0" err="1">
                <a:solidFill>
                  <a:srgbClr val="00B0F0"/>
                </a:solidFill>
              </a:rPr>
              <a:t>ima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efikasni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indeksni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pristup</a:t>
            </a:r>
            <a:r>
              <a:rPr lang="sr-Latn-ME" b="1" dirty="0" smtClean="0">
                <a:solidFill>
                  <a:srgbClr val="00B0F0"/>
                </a:solidFill>
              </a:rPr>
              <a:t>.</a:t>
            </a:r>
            <a:endParaRPr lang="en-US" b="1" dirty="0">
              <a:solidFill>
                <a:srgbClr val="00B0F0"/>
              </a:solidFill>
            </a:endParaRPr>
          </a:p>
          <a:p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267200" y="3048000"/>
            <a:ext cx="3276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ME" dirty="0" smtClean="0"/>
              <a:t>queue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297680" y="3810000"/>
            <a:ext cx="48463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00B0F0"/>
                </a:solidFill>
              </a:rPr>
              <a:t>Adapterske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klase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queue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stack</a:t>
            </a:r>
            <a:r>
              <a:rPr lang="sr-Latn-ME" b="1" dirty="0" smtClean="0">
                <a:solidFill>
                  <a:srgbClr val="00B0F0"/>
                </a:solidFill>
              </a:rPr>
              <a:t> (red i stek)</a:t>
            </a:r>
            <a:r>
              <a:rPr lang="en-US" b="1" dirty="0" smtClean="0">
                <a:solidFill>
                  <a:srgbClr val="00B0F0"/>
                </a:solidFill>
              </a:rPr>
              <a:t>: </a:t>
            </a:r>
            <a:r>
              <a:rPr lang="en-US" b="1" dirty="0" err="1">
                <a:solidFill>
                  <a:srgbClr val="00B0F0"/>
                </a:solidFill>
              </a:rPr>
              <a:t>ove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dve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klase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interno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koriste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neki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od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sekvencijalnih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kontejnera</a:t>
            </a:r>
            <a:r>
              <a:rPr lang="en-US" b="1" dirty="0">
                <a:solidFill>
                  <a:srgbClr val="00B0F0"/>
                </a:solidFill>
              </a:rPr>
              <a:t> (</a:t>
            </a:r>
            <a:r>
              <a:rPr lang="en-US" b="1" dirty="0" err="1">
                <a:solidFill>
                  <a:srgbClr val="C00000"/>
                </a:solidFill>
              </a:rPr>
              <a:t>deque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ili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list</a:t>
            </a:r>
            <a:r>
              <a:rPr lang="en-US" b="1" dirty="0">
                <a:solidFill>
                  <a:srgbClr val="00B0F0"/>
                </a:solidFill>
              </a:rPr>
              <a:t>, u </a:t>
            </a:r>
            <a:r>
              <a:rPr lang="en-US" b="1" dirty="0" err="1" smtClean="0">
                <a:solidFill>
                  <a:srgbClr val="00B0F0"/>
                </a:solidFill>
              </a:rPr>
              <a:t>slu</a:t>
            </a:r>
            <a:r>
              <a:rPr lang="sr-Latn-ME" b="1" dirty="0" smtClean="0">
                <a:solidFill>
                  <a:srgbClr val="00B0F0"/>
                </a:solidFill>
              </a:rPr>
              <a:t>č</a:t>
            </a:r>
            <a:r>
              <a:rPr lang="en-US" b="1" dirty="0" err="1" smtClean="0">
                <a:solidFill>
                  <a:srgbClr val="00B0F0"/>
                </a:solidFill>
              </a:rPr>
              <a:t>aju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steka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mo</a:t>
            </a:r>
            <a:r>
              <a:rPr lang="sr-Latn-ME" b="1" dirty="0" smtClean="0">
                <a:solidFill>
                  <a:srgbClr val="00B0F0"/>
                </a:solidFill>
              </a:rPr>
              <a:t>ž</a:t>
            </a:r>
            <a:r>
              <a:rPr lang="en-US" b="1" dirty="0" smtClean="0">
                <a:solidFill>
                  <a:srgbClr val="00B0F0"/>
                </a:solidFill>
              </a:rPr>
              <a:t>e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vector</a:t>
            </a:r>
            <a:r>
              <a:rPr lang="en-US" b="1" dirty="0" smtClean="0">
                <a:solidFill>
                  <a:srgbClr val="00B0F0"/>
                </a:solidFill>
              </a:rPr>
              <a:t>)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ali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korisniku</a:t>
            </a:r>
            <a:r>
              <a:rPr lang="en-US" b="1" dirty="0">
                <a:solidFill>
                  <a:srgbClr val="00B0F0"/>
                </a:solidFill>
              </a:rPr>
              <a:t> nude </a:t>
            </a:r>
            <a:r>
              <a:rPr lang="en-US" b="1" dirty="0" err="1">
                <a:solidFill>
                  <a:srgbClr val="00B0F0"/>
                </a:solidFill>
              </a:rPr>
              <a:t>jednostavniji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prirodniji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interfejs</a:t>
            </a:r>
            <a:r>
              <a:rPr lang="en-US" b="1" dirty="0">
                <a:solidFill>
                  <a:srgbClr val="00B0F0"/>
                </a:solidFill>
              </a:rPr>
              <a:t>.</a:t>
            </a:r>
          </a:p>
          <a:p>
            <a:r>
              <a:rPr lang="en-US" b="1" dirty="0" err="1" smtClean="0">
                <a:solidFill>
                  <a:srgbClr val="00B0F0"/>
                </a:solidFill>
              </a:rPr>
              <a:t>zaglavlje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&lt;</a:t>
            </a:r>
            <a:r>
              <a:rPr lang="en-US" b="1" dirty="0" smtClean="0">
                <a:solidFill>
                  <a:srgbClr val="C00000"/>
                </a:solidFill>
              </a:rPr>
              <a:t>queue&gt;</a:t>
            </a:r>
            <a:r>
              <a:rPr lang="sr-Latn-ME" b="1" dirty="0" smtClean="0">
                <a:solidFill>
                  <a:srgbClr val="C00000"/>
                </a:solidFill>
              </a:rPr>
              <a:t>. </a:t>
            </a:r>
            <a:r>
              <a:rPr lang="sr-Latn-ME" b="1" dirty="0" smtClean="0">
                <a:solidFill>
                  <a:srgbClr val="00B0F0"/>
                </a:solidFill>
              </a:rPr>
              <a:t>Deklaracija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queue&lt;</a:t>
            </a:r>
            <a:r>
              <a:rPr lang="en-US" b="1" dirty="0" err="1" smtClean="0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&gt; q</a:t>
            </a:r>
            <a:r>
              <a:rPr lang="en-US" b="1" dirty="0" smtClean="0">
                <a:solidFill>
                  <a:srgbClr val="C00000"/>
                </a:solidFill>
              </a:rPr>
              <a:t>;</a:t>
            </a:r>
            <a:r>
              <a:rPr lang="sr-Latn-ME" b="1" dirty="0" smtClean="0">
                <a:solidFill>
                  <a:srgbClr val="00B0F0"/>
                </a:solidFill>
              </a:rPr>
              <a:t> //prazan red a može i //korisnički  tip podataka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err="1" smtClean="0">
                <a:solidFill>
                  <a:srgbClr val="C00000"/>
                </a:solidFill>
              </a:rPr>
              <a:t>q.push</a:t>
            </a:r>
            <a:r>
              <a:rPr lang="en-US" b="1" dirty="0" smtClean="0">
                <a:solidFill>
                  <a:srgbClr val="C00000"/>
                </a:solidFill>
              </a:rPr>
              <a:t>(x)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// </a:t>
            </a:r>
            <a:r>
              <a:rPr lang="en-US" b="1" dirty="0" err="1">
                <a:solidFill>
                  <a:srgbClr val="00B0F0"/>
                </a:solidFill>
              </a:rPr>
              <a:t>dodaje</a:t>
            </a:r>
            <a:r>
              <a:rPr lang="en-US" b="1" dirty="0">
                <a:solidFill>
                  <a:srgbClr val="00B0F0"/>
                </a:solidFill>
              </a:rPr>
              <a:t>  </a:t>
            </a:r>
            <a:r>
              <a:rPr lang="en-US" b="1" dirty="0">
                <a:solidFill>
                  <a:srgbClr val="C00000"/>
                </a:solidFill>
              </a:rPr>
              <a:t>x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kraj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reda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err="1" smtClean="0">
                <a:solidFill>
                  <a:srgbClr val="C00000"/>
                </a:solidFill>
              </a:rPr>
              <a:t>q.pop</a:t>
            </a:r>
            <a:r>
              <a:rPr lang="en-US" b="1" dirty="0" smtClean="0">
                <a:solidFill>
                  <a:srgbClr val="C00000"/>
                </a:solidFill>
              </a:rPr>
              <a:t>()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// </a:t>
            </a:r>
            <a:r>
              <a:rPr lang="en-US" b="1" dirty="0" err="1">
                <a:solidFill>
                  <a:srgbClr val="00B0F0"/>
                </a:solidFill>
              </a:rPr>
              <a:t>skida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sa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po</a:t>
            </a:r>
            <a:r>
              <a:rPr lang="sr-Latn-ME" b="1" smtClean="0">
                <a:solidFill>
                  <a:srgbClr val="00B0F0"/>
                </a:solidFill>
              </a:rPr>
              <a:t>č</a:t>
            </a:r>
            <a:r>
              <a:rPr lang="en-US" b="1" smtClean="0">
                <a:solidFill>
                  <a:srgbClr val="00B0F0"/>
                </a:solidFill>
              </a:rPr>
              <a:t>etka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reda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sr-Latn-ME" b="1" dirty="0" smtClean="0">
                <a:solidFill>
                  <a:srgbClr val="FF0000"/>
                </a:solidFill>
              </a:rPr>
              <a:t>FIFO memorija!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509959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err="1" smtClean="0">
                <a:solidFill>
                  <a:srgbClr val="C00000"/>
                </a:solidFill>
              </a:rPr>
              <a:t>q.front</a:t>
            </a:r>
            <a:r>
              <a:rPr lang="en-US" b="1" dirty="0" smtClean="0">
                <a:solidFill>
                  <a:srgbClr val="C00000"/>
                </a:solidFill>
              </a:rPr>
              <a:t>()</a:t>
            </a:r>
            <a:r>
              <a:rPr lang="sr-Latn-ME" b="1" dirty="0" smtClean="0">
                <a:solidFill>
                  <a:srgbClr val="00B0F0"/>
                </a:solidFill>
              </a:rPr>
              <a:t> //</a:t>
            </a:r>
            <a:r>
              <a:rPr lang="en-US" b="1" dirty="0" smtClean="0">
                <a:solidFill>
                  <a:srgbClr val="00B0F0"/>
                </a:solidFill>
              </a:rPr>
              <a:t>  </a:t>
            </a:r>
            <a:r>
              <a:rPr lang="en-US" b="1" dirty="0" err="1" smtClean="0">
                <a:solidFill>
                  <a:srgbClr val="00B0F0"/>
                </a:solidFill>
              </a:rPr>
              <a:t>vra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smtClean="0">
                <a:solidFill>
                  <a:srgbClr val="00B0F0"/>
                </a:solidFill>
              </a:rPr>
              <a:t>a </a:t>
            </a:r>
            <a:r>
              <a:rPr lang="sr-Latn-ME" b="1" dirty="0" smtClean="0">
                <a:solidFill>
                  <a:srgbClr val="00B0F0"/>
                </a:solidFill>
              </a:rPr>
              <a:t>referencu na </a:t>
            </a:r>
            <a:r>
              <a:rPr lang="en-US" b="1" dirty="0" smtClean="0">
                <a:solidFill>
                  <a:srgbClr val="00B0F0"/>
                </a:solidFill>
              </a:rPr>
              <a:t>element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00B0F0"/>
                </a:solidFill>
              </a:rPr>
              <a:t>sa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po</a:t>
            </a:r>
            <a:r>
              <a:rPr lang="sr-Latn-ME" b="1" dirty="0" smtClean="0">
                <a:solidFill>
                  <a:srgbClr val="00B0F0"/>
                </a:solidFill>
              </a:rPr>
              <a:t>č</a:t>
            </a:r>
            <a:r>
              <a:rPr lang="en-US" b="1" dirty="0" err="1" smtClean="0">
                <a:solidFill>
                  <a:srgbClr val="00B0F0"/>
                </a:solidFill>
              </a:rPr>
              <a:t>etka</a:t>
            </a:r>
            <a:r>
              <a:rPr lang="sr-Latn-ME" b="1" dirty="0" smtClean="0">
                <a:solidFill>
                  <a:srgbClr val="00B0F0"/>
                </a:solidFill>
              </a:rPr>
              <a:t> reda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err="1" smtClean="0">
                <a:solidFill>
                  <a:srgbClr val="C00000"/>
                </a:solidFill>
              </a:rPr>
              <a:t>q.back</a:t>
            </a:r>
            <a:r>
              <a:rPr lang="en-US" b="1" dirty="0" smtClean="0">
                <a:solidFill>
                  <a:srgbClr val="C00000"/>
                </a:solidFill>
              </a:rPr>
              <a:t>()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// </a:t>
            </a:r>
            <a:r>
              <a:rPr lang="en-US" b="1" dirty="0" err="1" smtClean="0">
                <a:solidFill>
                  <a:srgbClr val="00B0F0"/>
                </a:solidFill>
              </a:rPr>
              <a:t>vra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smtClean="0">
                <a:solidFill>
                  <a:srgbClr val="00B0F0"/>
                </a:solidFill>
              </a:rPr>
              <a:t>a </a:t>
            </a:r>
            <a:r>
              <a:rPr lang="sr-Latn-ME" b="1" dirty="0" smtClean="0">
                <a:solidFill>
                  <a:srgbClr val="00B0F0"/>
                </a:solidFill>
              </a:rPr>
              <a:t>referencu na </a:t>
            </a:r>
            <a:r>
              <a:rPr lang="en-US" b="1" dirty="0" smtClean="0">
                <a:solidFill>
                  <a:srgbClr val="00B0F0"/>
                </a:solidFill>
              </a:rPr>
              <a:t>element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00B0F0"/>
                </a:solidFill>
              </a:rPr>
              <a:t>sa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kraja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reda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sr-Latn-ME" b="1" dirty="0" smtClean="0">
                <a:solidFill>
                  <a:srgbClr val="C00000"/>
                </a:solidFill>
              </a:rPr>
              <a:t>q.empty()</a:t>
            </a:r>
            <a:r>
              <a:rPr lang="sr-Latn-ME" b="1" dirty="0" smtClean="0">
                <a:solidFill>
                  <a:srgbClr val="00B0F0"/>
                </a:solidFill>
              </a:rPr>
              <a:t> //daje tačno ako je red prazan</a:t>
            </a:r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4343400" y="3352800"/>
            <a:ext cx="465582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73903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228600"/>
            <a:ext cx="4267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ME" dirty="0" smtClean="0"/>
              <a:t>stack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Freeform 4"/>
          <p:cNvSpPr/>
          <p:nvPr/>
        </p:nvSpPr>
        <p:spPr>
          <a:xfrm>
            <a:off x="-15240" y="350520"/>
            <a:ext cx="4282440" cy="3225403"/>
          </a:xfrm>
          <a:custGeom>
            <a:avLst/>
            <a:gdLst>
              <a:gd name="connsiteX0" fmla="*/ 4251960 w 4282440"/>
              <a:gd name="connsiteY0" fmla="*/ 0 h 4709160"/>
              <a:gd name="connsiteX1" fmla="*/ 4282440 w 4282440"/>
              <a:gd name="connsiteY1" fmla="*/ 4709160 h 4709160"/>
              <a:gd name="connsiteX2" fmla="*/ 0 w 4282440"/>
              <a:gd name="connsiteY2" fmla="*/ 4709160 h 4709160"/>
              <a:gd name="connsiteX3" fmla="*/ 0 w 4282440"/>
              <a:gd name="connsiteY3" fmla="*/ 4709160 h 4709160"/>
              <a:gd name="connsiteX4" fmla="*/ 0 w 4282440"/>
              <a:gd name="connsiteY4" fmla="*/ 4709160 h 4709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2440" h="4709160">
                <a:moveTo>
                  <a:pt x="4251960" y="0"/>
                </a:moveTo>
                <a:lnTo>
                  <a:pt x="4282440" y="4709160"/>
                </a:lnTo>
                <a:lnTo>
                  <a:pt x="0" y="4709160"/>
                </a:lnTo>
                <a:lnTo>
                  <a:pt x="0" y="4709160"/>
                </a:lnTo>
                <a:lnTo>
                  <a:pt x="0" y="470916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-15240" y="990600"/>
            <a:ext cx="44348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00B0F0"/>
                </a:solidFill>
              </a:rPr>
              <a:t>Stek je FILO (first-in-last-out memorija.</a:t>
            </a:r>
          </a:p>
          <a:p>
            <a:r>
              <a:rPr lang="sr-Latn-ME" b="1" dirty="0" smtClean="0">
                <a:solidFill>
                  <a:srgbClr val="00B0F0"/>
                </a:solidFill>
              </a:rPr>
              <a:t>Z</a:t>
            </a:r>
            <a:r>
              <a:rPr lang="en-US" b="1" dirty="0" err="1" smtClean="0">
                <a:solidFill>
                  <a:srgbClr val="00B0F0"/>
                </a:solidFill>
              </a:rPr>
              <a:t>aglavlje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&lt;</a:t>
            </a:r>
            <a:r>
              <a:rPr lang="en-US" b="1" dirty="0" smtClean="0">
                <a:solidFill>
                  <a:srgbClr val="C00000"/>
                </a:solidFill>
              </a:rPr>
              <a:t>stack&gt;</a:t>
            </a:r>
            <a:r>
              <a:rPr lang="en-US" b="1" dirty="0" smtClean="0">
                <a:solidFill>
                  <a:srgbClr val="00B0F0"/>
                </a:solidFill>
              </a:rPr>
              <a:t>. </a:t>
            </a:r>
            <a:r>
              <a:rPr lang="en-US" b="1" dirty="0" smtClean="0">
                <a:solidFill>
                  <a:srgbClr val="C00000"/>
                </a:solidFill>
              </a:rPr>
              <a:t>stack&lt;T&gt;</a:t>
            </a:r>
            <a:r>
              <a:rPr lang="en-US" b="1" dirty="0" smtClean="0">
                <a:solidFill>
                  <a:srgbClr val="00B0F0"/>
                </a:solidFill>
              </a:rPr>
              <a:t> , 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stack &lt;</a:t>
            </a:r>
            <a:r>
              <a:rPr lang="en-US" b="1" dirty="0" err="1" smtClean="0">
                <a:solidFill>
                  <a:srgbClr val="C00000"/>
                </a:solidFill>
              </a:rPr>
              <a:t>int</a:t>
            </a:r>
            <a:r>
              <a:rPr lang="en-US" b="1" dirty="0" smtClean="0">
                <a:solidFill>
                  <a:srgbClr val="C00000"/>
                </a:solidFill>
              </a:rPr>
              <a:t>&gt;  s;</a:t>
            </a:r>
          </a:p>
          <a:p>
            <a:r>
              <a:rPr lang="en-US" b="1" dirty="0" err="1" smtClean="0">
                <a:solidFill>
                  <a:srgbClr val="C00000"/>
                </a:solidFill>
              </a:rPr>
              <a:t>s.push</a:t>
            </a:r>
            <a:r>
              <a:rPr lang="en-US" b="1" dirty="0" smtClean="0">
                <a:solidFill>
                  <a:srgbClr val="C00000"/>
                </a:solidFill>
              </a:rPr>
              <a:t>(x);</a:t>
            </a:r>
            <a:r>
              <a:rPr lang="en-US" b="1" dirty="0" smtClean="0">
                <a:solidFill>
                  <a:srgbClr val="00B0F0"/>
                </a:solidFill>
              </a:rPr>
              <a:t> // </a:t>
            </a:r>
            <a:r>
              <a:rPr lang="en-US" b="1" dirty="0" err="1">
                <a:solidFill>
                  <a:srgbClr val="00B0F0"/>
                </a:solidFill>
              </a:rPr>
              <a:t>postavlja</a:t>
            </a:r>
            <a:r>
              <a:rPr lang="en-US" b="1" dirty="0">
                <a:solidFill>
                  <a:srgbClr val="00B0F0"/>
                </a:solidFill>
              </a:rPr>
              <a:t> x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stek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err="1">
                <a:solidFill>
                  <a:srgbClr val="00B0F0"/>
                </a:solidFill>
              </a:rPr>
              <a:t>s.pop</a:t>
            </a:r>
            <a:r>
              <a:rPr lang="en-US" b="1" dirty="0">
                <a:solidFill>
                  <a:srgbClr val="00B0F0"/>
                </a:solidFill>
              </a:rPr>
              <a:t>(); // </a:t>
            </a:r>
            <a:r>
              <a:rPr lang="en-US" b="1" dirty="0" err="1">
                <a:solidFill>
                  <a:srgbClr val="00B0F0"/>
                </a:solidFill>
              </a:rPr>
              <a:t>skida</a:t>
            </a:r>
            <a:r>
              <a:rPr lang="en-US" b="1" dirty="0">
                <a:solidFill>
                  <a:srgbClr val="00B0F0"/>
                </a:solidFill>
              </a:rPr>
              <a:t> element </a:t>
            </a:r>
            <a:r>
              <a:rPr lang="en-US" b="1" dirty="0" err="1">
                <a:solidFill>
                  <a:srgbClr val="00B0F0"/>
                </a:solidFill>
              </a:rPr>
              <a:t>sa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vrha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steka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err="1">
                <a:solidFill>
                  <a:srgbClr val="00B0F0"/>
                </a:solidFill>
              </a:rPr>
              <a:t>s.top</a:t>
            </a:r>
            <a:r>
              <a:rPr lang="en-US" b="1" dirty="0">
                <a:solidFill>
                  <a:srgbClr val="00B0F0"/>
                </a:solidFill>
              </a:rPr>
              <a:t>(); // </a:t>
            </a:r>
            <a:r>
              <a:rPr lang="en-US" b="1" dirty="0" err="1">
                <a:solidFill>
                  <a:srgbClr val="00B0F0"/>
                </a:solidFill>
              </a:rPr>
              <a:t>vra</a:t>
            </a:r>
            <a:r>
              <a:rPr lang="sr-Latn-ME" b="1" dirty="0">
                <a:solidFill>
                  <a:srgbClr val="00B0F0"/>
                </a:solidFill>
              </a:rPr>
              <a:t>ć</a:t>
            </a:r>
            <a:r>
              <a:rPr lang="en-US" b="1" dirty="0">
                <a:solidFill>
                  <a:srgbClr val="00B0F0"/>
                </a:solidFill>
              </a:rPr>
              <a:t>a element </a:t>
            </a:r>
            <a:r>
              <a:rPr lang="en-US" b="1" dirty="0" err="1">
                <a:solidFill>
                  <a:srgbClr val="00B0F0"/>
                </a:solidFill>
              </a:rPr>
              <a:t>trenutno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>
                <a:solidFill>
                  <a:srgbClr val="00B0F0"/>
                </a:solidFill>
              </a:rPr>
              <a:t>//</a:t>
            </a:r>
            <a:r>
              <a:rPr lang="en-US" b="1" dirty="0" err="1">
                <a:solidFill>
                  <a:srgbClr val="00B0F0"/>
                </a:solidFill>
              </a:rPr>
              <a:t>vrhu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steka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bez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skidanja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>
                <a:solidFill>
                  <a:srgbClr val="00B0F0"/>
                </a:solidFill>
              </a:rPr>
              <a:t>s.empty(); //da li je prazan</a:t>
            </a:r>
            <a:endParaRPr lang="en-US" b="1" dirty="0">
              <a:solidFill>
                <a:srgbClr val="00B0F0"/>
              </a:solidFill>
            </a:endParaRPr>
          </a:p>
          <a:p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0480" y="3429000"/>
            <a:ext cx="4267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ME" dirty="0" smtClean="0"/>
              <a:t>list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240" y="4191000"/>
            <a:ext cx="44348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00B0F0"/>
                </a:solidFill>
              </a:rPr>
              <a:t>Zapravo dvostrukopovezana lista.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zaglavlje</a:t>
            </a:r>
            <a:r>
              <a:rPr lang="en-US" b="1" dirty="0">
                <a:solidFill>
                  <a:srgbClr val="C00000"/>
                </a:solidFill>
              </a:rPr>
              <a:t> &lt;list</a:t>
            </a:r>
            <a:r>
              <a:rPr lang="en-US" b="1" dirty="0" smtClean="0">
                <a:solidFill>
                  <a:srgbClr val="C00000"/>
                </a:solidFill>
              </a:rPr>
              <a:t>&gt;</a:t>
            </a:r>
            <a:r>
              <a:rPr lang="sr-Latn-ME" b="1" dirty="0" smtClean="0">
                <a:solidFill>
                  <a:srgbClr val="00B0F0"/>
                </a:solidFill>
              </a:rPr>
              <a:t>, deklaracija </a:t>
            </a:r>
            <a:r>
              <a:rPr lang="en-US" b="1" dirty="0" smtClean="0">
                <a:solidFill>
                  <a:srgbClr val="C00000"/>
                </a:solidFill>
              </a:rPr>
              <a:t>list&lt;T&gt;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err="1" smtClean="0">
                <a:solidFill>
                  <a:srgbClr val="00B0F0"/>
                </a:solidFill>
              </a:rPr>
              <a:t>Omogu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err="1" smtClean="0">
                <a:solidFill>
                  <a:srgbClr val="00B0F0"/>
                </a:solidFill>
              </a:rPr>
              <a:t>ava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efikasno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umetanje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brisanje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bilo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gde</a:t>
            </a:r>
            <a:r>
              <a:rPr lang="en-US" b="1" dirty="0">
                <a:solidFill>
                  <a:srgbClr val="00B0F0"/>
                </a:solidFill>
              </a:rPr>
              <a:t> u </a:t>
            </a:r>
            <a:r>
              <a:rPr lang="en-US" b="1" dirty="0" err="1" smtClean="0">
                <a:solidFill>
                  <a:srgbClr val="00B0F0"/>
                </a:solidFill>
              </a:rPr>
              <a:t>kontejneru</a:t>
            </a:r>
            <a:r>
              <a:rPr lang="sr-Latn-ME" b="1" dirty="0" smtClean="0">
                <a:solidFill>
                  <a:srgbClr val="00B0F0"/>
                </a:solidFill>
              </a:rPr>
              <a:t>.  </a:t>
            </a:r>
            <a:r>
              <a:rPr lang="en-US" b="1" dirty="0" smtClean="0">
                <a:solidFill>
                  <a:srgbClr val="00B0F0"/>
                </a:solidFill>
              </a:rPr>
              <a:t>Ne </a:t>
            </a:r>
            <a:r>
              <a:rPr lang="en-US" b="1" dirty="0" err="1" smtClean="0">
                <a:solidFill>
                  <a:srgbClr val="00B0F0"/>
                </a:solidFill>
              </a:rPr>
              <a:t>omugu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err="1" smtClean="0">
                <a:solidFill>
                  <a:srgbClr val="00B0F0"/>
                </a:solidFill>
              </a:rPr>
              <a:t>ava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efikasno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pristupanje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proizvoljnom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elementu</a:t>
            </a:r>
            <a:r>
              <a:rPr lang="en-US" b="1" dirty="0">
                <a:solidFill>
                  <a:srgbClr val="00B0F0"/>
                </a:solidFill>
              </a:rPr>
              <a:t>, </a:t>
            </a:r>
            <a:r>
              <a:rPr lang="en-US" b="1" dirty="0" smtClean="0">
                <a:solidFill>
                  <a:srgbClr val="00B0F0"/>
                </a:solidFill>
              </a:rPr>
              <a:t>ne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pos</a:t>
            </a:r>
            <a:r>
              <a:rPr lang="sr-Latn-ME" b="1" dirty="0" smtClean="0">
                <a:solidFill>
                  <a:srgbClr val="00B0F0"/>
                </a:solidFill>
              </a:rPr>
              <a:t>j</a:t>
            </a:r>
            <a:r>
              <a:rPr lang="en-US" b="1" dirty="0" err="1" smtClean="0">
                <a:solidFill>
                  <a:srgbClr val="00B0F0"/>
                </a:solidFill>
              </a:rPr>
              <a:t>eduje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indeksni</a:t>
            </a:r>
            <a:r>
              <a:rPr lang="en-US" b="1" dirty="0">
                <a:solidFill>
                  <a:srgbClr val="00B0F0"/>
                </a:solidFill>
              </a:rPr>
              <a:t> operator </a:t>
            </a:r>
            <a:r>
              <a:rPr lang="en-US" b="1" dirty="0">
                <a:solidFill>
                  <a:srgbClr val="C00000"/>
                </a:solidFill>
              </a:rPr>
              <a:t>[]</a:t>
            </a:r>
            <a:r>
              <a:rPr lang="en-US" b="1" dirty="0">
                <a:solidFill>
                  <a:srgbClr val="00B0F0"/>
                </a:solidFill>
              </a:rPr>
              <a:t>. </a:t>
            </a:r>
            <a:r>
              <a:rPr lang="en-US" b="1" dirty="0" err="1">
                <a:solidFill>
                  <a:srgbClr val="00B0F0"/>
                </a:solidFill>
              </a:rPr>
              <a:t>Elementima</a:t>
            </a:r>
            <a:r>
              <a:rPr lang="en-US" b="1" dirty="0">
                <a:solidFill>
                  <a:srgbClr val="00B0F0"/>
                </a:solidFill>
              </a:rPr>
              <a:t> se </a:t>
            </a:r>
            <a:r>
              <a:rPr lang="en-US" b="1" dirty="0" err="1">
                <a:solidFill>
                  <a:srgbClr val="00B0F0"/>
                </a:solidFill>
              </a:rPr>
              <a:t>mora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pristupati</a:t>
            </a:r>
            <a:r>
              <a:rPr lang="sr-Latn-ME" b="1" dirty="0" smtClean="0">
                <a:solidFill>
                  <a:srgbClr val="00B0F0"/>
                </a:solidFill>
              </a:rPr>
              <a:t> preko iteratora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list&lt;</a:t>
            </a:r>
            <a:r>
              <a:rPr lang="en-US" b="1" dirty="0" err="1" smtClean="0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&gt; l;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//konstruktor </a:t>
            </a:r>
            <a:r>
              <a:rPr lang="en-US" b="1" dirty="0" err="1" smtClean="0">
                <a:solidFill>
                  <a:srgbClr val="00B0F0"/>
                </a:solidFill>
              </a:rPr>
              <a:t>prazn</a:t>
            </a:r>
            <a:r>
              <a:rPr lang="sr-Latn-ME" b="1" dirty="0" smtClean="0">
                <a:solidFill>
                  <a:srgbClr val="00B0F0"/>
                </a:solidFill>
              </a:rPr>
              <a:t>e</a:t>
            </a:r>
            <a:r>
              <a:rPr lang="en-US" b="1" dirty="0" smtClean="0">
                <a:solidFill>
                  <a:srgbClr val="00B0F0"/>
                </a:solidFill>
              </a:rPr>
              <a:t> list</a:t>
            </a:r>
            <a:r>
              <a:rPr lang="sr-Latn-ME" b="1" dirty="0" smtClean="0">
                <a:solidFill>
                  <a:srgbClr val="00B0F0"/>
                </a:solidFill>
              </a:rPr>
              <a:t>e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229100" y="354121"/>
            <a:ext cx="484632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list&lt;</a:t>
            </a:r>
            <a:r>
              <a:rPr lang="en-US" b="1" dirty="0" err="1" smtClean="0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&gt; l(n);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smtClean="0">
                <a:solidFill>
                  <a:srgbClr val="00B0F0"/>
                </a:solidFill>
              </a:rPr>
              <a:t>(</a:t>
            </a:r>
            <a:r>
              <a:rPr lang="en-US" b="1" dirty="0" err="1">
                <a:solidFill>
                  <a:srgbClr val="00B0F0"/>
                </a:solidFill>
              </a:rPr>
              <a:t>lista</a:t>
            </a:r>
            <a:r>
              <a:rPr lang="en-US" b="1" dirty="0">
                <a:solidFill>
                  <a:srgbClr val="00B0F0"/>
                </a:solidFill>
              </a:rPr>
              <a:t> od </a:t>
            </a:r>
            <a:r>
              <a:rPr lang="en-US" b="1" dirty="0">
                <a:solidFill>
                  <a:srgbClr val="C00000"/>
                </a:solidFill>
              </a:rPr>
              <a:t>n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-ova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00B0F0"/>
                </a:solidFill>
              </a:rPr>
              <a:t>inicijalizovanih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podrazum</a:t>
            </a:r>
            <a:r>
              <a:rPr lang="sr-Latn-ME" b="1" dirty="0" smtClean="0">
                <a:solidFill>
                  <a:srgbClr val="00B0F0"/>
                </a:solidFill>
              </a:rPr>
              <a:t>ij</a:t>
            </a:r>
            <a:r>
              <a:rPr lang="en-US" b="1" dirty="0" err="1" smtClean="0">
                <a:solidFill>
                  <a:srgbClr val="00B0F0"/>
                </a:solidFill>
              </a:rPr>
              <a:t>evanim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00B0F0"/>
                </a:solidFill>
              </a:rPr>
              <a:t>vr</a:t>
            </a:r>
            <a:r>
              <a:rPr lang="sr-Latn-ME" b="1" dirty="0" smtClean="0">
                <a:solidFill>
                  <a:srgbClr val="00B0F0"/>
                </a:solidFill>
              </a:rPr>
              <a:t>ij</a:t>
            </a:r>
            <a:r>
              <a:rPr lang="en-US" b="1" dirty="0" err="1" smtClean="0">
                <a:solidFill>
                  <a:srgbClr val="00B0F0"/>
                </a:solidFill>
              </a:rPr>
              <a:t>ednostima</a:t>
            </a:r>
            <a:r>
              <a:rPr lang="en-US" b="1" dirty="0" smtClean="0">
                <a:solidFill>
                  <a:srgbClr val="00B0F0"/>
                </a:solidFill>
              </a:rPr>
              <a:t> – </a:t>
            </a:r>
            <a:r>
              <a:rPr lang="en-US" b="1" dirty="0" err="1" smtClean="0">
                <a:solidFill>
                  <a:srgbClr val="00B0F0"/>
                </a:solidFill>
              </a:rPr>
              <a:t>nulama</a:t>
            </a:r>
            <a:r>
              <a:rPr lang="sr-Latn-ME" b="1" dirty="0" smtClean="0">
                <a:solidFill>
                  <a:srgbClr val="00B0F0"/>
                </a:solidFill>
              </a:rPr>
              <a:t> kod brojeva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list&lt;</a:t>
            </a:r>
            <a:r>
              <a:rPr lang="en-US" b="1" dirty="0" err="1" smtClean="0">
                <a:solidFill>
                  <a:srgbClr val="00B0F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&gt; l(n, x);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00B0F0"/>
                </a:solidFill>
              </a:rPr>
              <a:t>lista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od </a:t>
            </a:r>
            <a:r>
              <a:rPr lang="en-US" b="1" dirty="0">
                <a:solidFill>
                  <a:srgbClr val="C00000"/>
                </a:solidFill>
              </a:rPr>
              <a:t>n </a:t>
            </a:r>
            <a:r>
              <a:rPr lang="en-US" b="1" dirty="0" err="1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-ova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00B0F0"/>
                </a:solidFill>
              </a:rPr>
              <a:t>inicijalizovanih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vr</a:t>
            </a:r>
            <a:r>
              <a:rPr lang="sr-Latn-ME" b="1" dirty="0" smtClean="0">
                <a:solidFill>
                  <a:srgbClr val="00B0F0"/>
                </a:solidFill>
              </a:rPr>
              <a:t>ij</a:t>
            </a:r>
            <a:r>
              <a:rPr lang="en-US" b="1" dirty="0" err="1" smtClean="0">
                <a:solidFill>
                  <a:srgbClr val="00B0F0"/>
                </a:solidFill>
              </a:rPr>
              <a:t>edno</a:t>
            </a:r>
            <a:r>
              <a:rPr lang="sr-Latn-ME" b="1" dirty="0" smtClean="0">
                <a:solidFill>
                  <a:srgbClr val="00B0F0"/>
                </a:solidFill>
              </a:rPr>
              <a:t>šć</a:t>
            </a:r>
            <a:r>
              <a:rPr lang="en-US" b="1" dirty="0" smtClean="0">
                <a:solidFill>
                  <a:srgbClr val="00B0F0"/>
                </a:solidFill>
              </a:rPr>
              <a:t>u </a:t>
            </a:r>
            <a:r>
              <a:rPr lang="en-US" b="1" dirty="0" smtClean="0">
                <a:solidFill>
                  <a:srgbClr val="C00000"/>
                </a:solidFill>
              </a:rPr>
              <a:t>x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err="1" smtClean="0">
                <a:solidFill>
                  <a:srgbClr val="C00000"/>
                </a:solidFill>
              </a:rPr>
              <a:t>l.size</a:t>
            </a:r>
            <a:r>
              <a:rPr lang="en-US" b="1" dirty="0">
                <a:solidFill>
                  <a:srgbClr val="C00000"/>
                </a:solidFill>
              </a:rPr>
              <a:t>();</a:t>
            </a:r>
            <a:r>
              <a:rPr lang="en-US" b="1" dirty="0">
                <a:solidFill>
                  <a:srgbClr val="00B0F0"/>
                </a:solidFill>
              </a:rPr>
              <a:t> // </a:t>
            </a:r>
            <a:r>
              <a:rPr lang="en-US" b="1" dirty="0" err="1" smtClean="0">
                <a:solidFill>
                  <a:srgbClr val="00B0F0"/>
                </a:solidFill>
              </a:rPr>
              <a:t>veli</a:t>
            </a:r>
            <a:r>
              <a:rPr lang="sr-Latn-ME" b="1" dirty="0" smtClean="0">
                <a:solidFill>
                  <a:srgbClr val="00B0F0"/>
                </a:solidFill>
              </a:rPr>
              <a:t>č</a:t>
            </a:r>
            <a:r>
              <a:rPr lang="en-US" b="1" dirty="0" err="1" smtClean="0">
                <a:solidFill>
                  <a:srgbClr val="00B0F0"/>
                </a:solidFill>
              </a:rPr>
              <a:t>ina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liste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err="1" smtClean="0">
                <a:solidFill>
                  <a:srgbClr val="C00000"/>
                </a:solidFill>
              </a:rPr>
              <a:t>l.push_back</a:t>
            </a:r>
            <a:r>
              <a:rPr lang="en-US" b="1" dirty="0" smtClean="0">
                <a:solidFill>
                  <a:srgbClr val="C00000"/>
                </a:solidFill>
              </a:rPr>
              <a:t>(</a:t>
            </a:r>
            <a:r>
              <a:rPr lang="sr-Latn-ME" b="1" dirty="0" smtClean="0">
                <a:solidFill>
                  <a:srgbClr val="C00000"/>
                </a:solidFill>
              </a:rPr>
              <a:t>x</a:t>
            </a:r>
            <a:r>
              <a:rPr lang="en-US" b="1" dirty="0" smtClean="0">
                <a:solidFill>
                  <a:srgbClr val="C00000"/>
                </a:solidFill>
              </a:rPr>
              <a:t>), </a:t>
            </a:r>
            <a:r>
              <a:rPr lang="en-US" b="1" dirty="0" err="1">
                <a:solidFill>
                  <a:srgbClr val="C00000"/>
                </a:solidFill>
              </a:rPr>
              <a:t>l.pop_back</a:t>
            </a:r>
            <a:r>
              <a:rPr lang="en-US" b="1" dirty="0">
                <a:solidFill>
                  <a:srgbClr val="C00000"/>
                </a:solidFill>
              </a:rPr>
              <a:t>(), </a:t>
            </a:r>
            <a:r>
              <a:rPr lang="en-US" b="1" dirty="0" err="1" smtClean="0">
                <a:solidFill>
                  <a:srgbClr val="C00000"/>
                </a:solidFill>
              </a:rPr>
              <a:t>l.push_front</a:t>
            </a:r>
            <a:r>
              <a:rPr lang="en-US" b="1" dirty="0" smtClean="0">
                <a:solidFill>
                  <a:srgbClr val="C00000"/>
                </a:solidFill>
              </a:rPr>
              <a:t>(</a:t>
            </a:r>
            <a:r>
              <a:rPr lang="sr-Latn-ME" b="1" dirty="0" smtClean="0">
                <a:solidFill>
                  <a:srgbClr val="C00000"/>
                </a:solidFill>
              </a:rPr>
              <a:t>x</a:t>
            </a:r>
            <a:r>
              <a:rPr lang="en-US" b="1" dirty="0" smtClean="0">
                <a:solidFill>
                  <a:srgbClr val="C00000"/>
                </a:solidFill>
              </a:rPr>
              <a:t>), </a:t>
            </a:r>
            <a:r>
              <a:rPr lang="en-US" b="1" dirty="0" err="1">
                <a:solidFill>
                  <a:srgbClr val="C00000"/>
                </a:solidFill>
              </a:rPr>
              <a:t>l.pop_front</a:t>
            </a:r>
            <a:r>
              <a:rPr lang="en-US" b="1" dirty="0">
                <a:solidFill>
                  <a:srgbClr val="C00000"/>
                </a:solidFill>
              </a:rPr>
              <a:t>(), </a:t>
            </a:r>
            <a:endParaRPr lang="sr-Latn-ME" b="1" dirty="0" smtClean="0">
              <a:solidFill>
                <a:srgbClr val="C00000"/>
              </a:solidFill>
            </a:endParaRPr>
          </a:p>
          <a:p>
            <a:r>
              <a:rPr lang="en-US" b="1" dirty="0" err="1" smtClean="0">
                <a:solidFill>
                  <a:srgbClr val="C00000"/>
                </a:solidFill>
              </a:rPr>
              <a:t>l.back</a:t>
            </a:r>
            <a:r>
              <a:rPr lang="en-US" b="1" dirty="0" smtClean="0">
                <a:solidFill>
                  <a:srgbClr val="C00000"/>
                </a:solidFill>
              </a:rPr>
              <a:t>(),</a:t>
            </a:r>
            <a:r>
              <a:rPr lang="sr-Latn-ME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l.front</a:t>
            </a:r>
            <a:r>
              <a:rPr lang="en-US" b="1" dirty="0">
                <a:solidFill>
                  <a:srgbClr val="C00000"/>
                </a:solidFill>
              </a:rPr>
              <a:t>()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//reference na kraj i //početak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sr-Latn-ME" b="1" dirty="0" smtClean="0">
                <a:solidFill>
                  <a:srgbClr val="00B0F0"/>
                </a:solidFill>
              </a:rPr>
              <a:t>Jedini način prolaska kroz listu je putem iteratora jer </a:t>
            </a:r>
            <a:r>
              <a:rPr lang="en-US" b="1" dirty="0" smtClean="0">
                <a:solidFill>
                  <a:srgbClr val="00B0F0"/>
                </a:solidFill>
              </a:rPr>
              <a:t>ne </a:t>
            </a:r>
            <a:r>
              <a:rPr lang="en-US" b="1" dirty="0" err="1">
                <a:solidFill>
                  <a:srgbClr val="00B0F0"/>
                </a:solidFill>
              </a:rPr>
              <a:t>postoji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indeksni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pristup</a:t>
            </a:r>
            <a:r>
              <a:rPr lang="sr-Latn-ME" b="1" dirty="0" smtClean="0">
                <a:solidFill>
                  <a:srgbClr val="00B0F0"/>
                </a:solidFill>
              </a:rPr>
              <a:t>.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>
                <a:solidFill>
                  <a:srgbClr val="C00000"/>
                </a:solidFill>
              </a:rPr>
              <a:t>  list&lt;</a:t>
            </a:r>
            <a:r>
              <a:rPr lang="en-US" b="1" dirty="0" err="1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&gt; </a:t>
            </a:r>
            <a:r>
              <a:rPr lang="en-US" b="1" dirty="0" err="1">
                <a:solidFill>
                  <a:srgbClr val="C00000"/>
                </a:solidFill>
              </a:rPr>
              <a:t>lista</a:t>
            </a:r>
            <a:r>
              <a:rPr lang="en-US" b="1" dirty="0">
                <a:solidFill>
                  <a:srgbClr val="C00000"/>
                </a:solidFill>
              </a:rPr>
              <a:t>;</a:t>
            </a:r>
          </a:p>
          <a:p>
            <a:r>
              <a:rPr lang="en-US" b="1" dirty="0">
                <a:solidFill>
                  <a:srgbClr val="C00000"/>
                </a:solidFill>
              </a:rPr>
              <a:t>  </a:t>
            </a:r>
            <a:r>
              <a:rPr lang="en-US" b="1" dirty="0" err="1">
                <a:solidFill>
                  <a:srgbClr val="C00000"/>
                </a:solidFill>
              </a:rPr>
              <a:t>lista.push_back</a:t>
            </a:r>
            <a:r>
              <a:rPr lang="en-US" b="1" dirty="0">
                <a:solidFill>
                  <a:srgbClr val="C00000"/>
                </a:solidFill>
              </a:rPr>
              <a:t>(1);</a:t>
            </a:r>
          </a:p>
          <a:p>
            <a:r>
              <a:rPr lang="en-US" b="1" dirty="0">
                <a:solidFill>
                  <a:srgbClr val="C00000"/>
                </a:solidFill>
              </a:rPr>
              <a:t>  </a:t>
            </a:r>
            <a:r>
              <a:rPr lang="en-US" b="1" dirty="0" err="1">
                <a:solidFill>
                  <a:srgbClr val="C00000"/>
                </a:solidFill>
              </a:rPr>
              <a:t>lista.push_back</a:t>
            </a:r>
            <a:r>
              <a:rPr lang="en-US" b="1" dirty="0">
                <a:solidFill>
                  <a:srgbClr val="C00000"/>
                </a:solidFill>
              </a:rPr>
              <a:t>(2);</a:t>
            </a:r>
          </a:p>
          <a:p>
            <a:r>
              <a:rPr lang="en-US" b="1" dirty="0">
                <a:solidFill>
                  <a:srgbClr val="C00000"/>
                </a:solidFill>
              </a:rPr>
              <a:t>  </a:t>
            </a:r>
            <a:r>
              <a:rPr lang="en-US" b="1" dirty="0" err="1">
                <a:solidFill>
                  <a:srgbClr val="C00000"/>
                </a:solidFill>
              </a:rPr>
              <a:t>lista.push_back</a:t>
            </a:r>
            <a:r>
              <a:rPr lang="en-US" b="1" dirty="0">
                <a:solidFill>
                  <a:srgbClr val="C00000"/>
                </a:solidFill>
              </a:rPr>
              <a:t>(8);</a:t>
            </a:r>
          </a:p>
          <a:p>
            <a:r>
              <a:rPr lang="en-US" b="1" dirty="0">
                <a:solidFill>
                  <a:srgbClr val="C00000"/>
                </a:solidFill>
              </a:rPr>
              <a:t>  list&lt;</a:t>
            </a:r>
            <a:r>
              <a:rPr lang="en-US" b="1" dirty="0" err="1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&gt;::iterator it = </a:t>
            </a:r>
            <a:r>
              <a:rPr lang="en-US" b="1" dirty="0" err="1">
                <a:solidFill>
                  <a:srgbClr val="C00000"/>
                </a:solidFill>
              </a:rPr>
              <a:t>lista.begin</a:t>
            </a:r>
            <a:r>
              <a:rPr lang="en-US" b="1" dirty="0">
                <a:solidFill>
                  <a:srgbClr val="C00000"/>
                </a:solidFill>
              </a:rPr>
              <a:t>();</a:t>
            </a:r>
          </a:p>
          <a:p>
            <a:r>
              <a:rPr lang="en-US" b="1" dirty="0">
                <a:solidFill>
                  <a:srgbClr val="C00000"/>
                </a:solidFill>
              </a:rPr>
              <a:t>  it++;</a:t>
            </a:r>
          </a:p>
          <a:p>
            <a:r>
              <a:rPr lang="en-US" b="1" dirty="0">
                <a:solidFill>
                  <a:srgbClr val="C00000"/>
                </a:solidFill>
              </a:rPr>
              <a:t>  it++;</a:t>
            </a:r>
          </a:p>
          <a:p>
            <a:r>
              <a:rPr lang="en-US" b="1" dirty="0">
                <a:solidFill>
                  <a:srgbClr val="C00000"/>
                </a:solidFill>
              </a:rPr>
              <a:t>  </a:t>
            </a:r>
            <a:r>
              <a:rPr lang="en-US" b="1" dirty="0" err="1">
                <a:solidFill>
                  <a:srgbClr val="C00000"/>
                </a:solidFill>
              </a:rPr>
              <a:t>lista.insert</a:t>
            </a:r>
            <a:r>
              <a:rPr lang="en-US" b="1" dirty="0">
                <a:solidFill>
                  <a:srgbClr val="C00000"/>
                </a:solidFill>
              </a:rPr>
              <a:t>(it,5);</a:t>
            </a:r>
          </a:p>
          <a:p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for(list&lt;</a:t>
            </a:r>
            <a:r>
              <a:rPr lang="en-US" b="1" dirty="0" err="1" smtClean="0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&gt;::iterator </a:t>
            </a:r>
            <a:r>
              <a:rPr lang="en-US" b="1" dirty="0" err="1">
                <a:solidFill>
                  <a:srgbClr val="C00000"/>
                </a:solidFill>
              </a:rPr>
              <a:t>iter</a:t>
            </a:r>
            <a:r>
              <a:rPr lang="en-US" b="1" dirty="0">
                <a:solidFill>
                  <a:srgbClr val="C00000"/>
                </a:solidFill>
              </a:rPr>
              <a:t>=</a:t>
            </a:r>
            <a:r>
              <a:rPr lang="en-US" b="1" dirty="0" err="1">
                <a:solidFill>
                  <a:srgbClr val="C00000"/>
                </a:solidFill>
              </a:rPr>
              <a:t>lista.begin</a:t>
            </a:r>
            <a:r>
              <a:rPr lang="en-US" b="1" dirty="0">
                <a:solidFill>
                  <a:srgbClr val="C00000"/>
                </a:solidFill>
              </a:rPr>
              <a:t>();</a:t>
            </a:r>
            <a:r>
              <a:rPr lang="en-US" b="1" dirty="0" err="1">
                <a:solidFill>
                  <a:srgbClr val="C00000"/>
                </a:solidFill>
              </a:rPr>
              <a:t>iter</a:t>
            </a:r>
            <a:r>
              <a:rPr lang="en-US" b="1" dirty="0">
                <a:solidFill>
                  <a:srgbClr val="C00000"/>
                </a:solidFill>
              </a:rPr>
              <a:t>!= </a:t>
            </a:r>
            <a:r>
              <a:rPr lang="en-US" b="1" dirty="0" err="1">
                <a:solidFill>
                  <a:srgbClr val="C00000"/>
                </a:solidFill>
              </a:rPr>
              <a:t>lista.end</a:t>
            </a:r>
            <a:r>
              <a:rPr lang="en-US" b="1" dirty="0">
                <a:solidFill>
                  <a:srgbClr val="C00000"/>
                </a:solidFill>
              </a:rPr>
              <a:t>();</a:t>
            </a:r>
            <a:r>
              <a:rPr lang="en-US" b="1" dirty="0" err="1">
                <a:solidFill>
                  <a:srgbClr val="C00000"/>
                </a:solidFill>
              </a:rPr>
              <a:t>iter</a:t>
            </a:r>
            <a:r>
              <a:rPr lang="en-US" b="1" dirty="0">
                <a:solidFill>
                  <a:srgbClr val="C00000"/>
                </a:solidFill>
              </a:rPr>
              <a:t>++)</a:t>
            </a:r>
          </a:p>
          <a:p>
            <a:r>
              <a:rPr lang="sr-Latn-ME" b="1" dirty="0" smtClean="0">
                <a:solidFill>
                  <a:srgbClr val="C00000"/>
                </a:solidFill>
              </a:rPr>
              <a:t>	</a:t>
            </a:r>
            <a:r>
              <a:rPr lang="en-US" b="1" dirty="0" err="1" smtClean="0">
                <a:solidFill>
                  <a:srgbClr val="C00000"/>
                </a:solidFill>
              </a:rPr>
              <a:t>cout</a:t>
            </a:r>
            <a:r>
              <a:rPr lang="en-US" b="1" dirty="0">
                <a:solidFill>
                  <a:srgbClr val="C00000"/>
                </a:solidFill>
              </a:rPr>
              <a:t>&lt;&lt;*</a:t>
            </a:r>
            <a:r>
              <a:rPr lang="en-US" b="1" dirty="0" err="1">
                <a:solidFill>
                  <a:srgbClr val="C00000"/>
                </a:solidFill>
              </a:rPr>
              <a:t>iter</a:t>
            </a:r>
            <a:r>
              <a:rPr lang="en-US" b="1" dirty="0">
                <a:solidFill>
                  <a:srgbClr val="C00000"/>
                </a:solidFill>
              </a:rPr>
              <a:t>&lt;&lt; </a:t>
            </a:r>
            <a:r>
              <a:rPr lang="en-US" b="1" dirty="0" err="1">
                <a:solidFill>
                  <a:srgbClr val="C00000"/>
                </a:solidFill>
              </a:rPr>
              <a:t>endl</a:t>
            </a:r>
            <a:r>
              <a:rPr lang="en-US" b="1" dirty="0">
                <a:solidFill>
                  <a:srgbClr val="C00000"/>
                </a:solidFill>
              </a:rPr>
              <a:t>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38069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228600"/>
            <a:ext cx="4267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ME" dirty="0" smtClean="0"/>
              <a:t>Iteratori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-15240" y="990600"/>
            <a:ext cx="443484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00B0F0"/>
                </a:solidFill>
              </a:rPr>
              <a:t>Svaka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kontejnerska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klasa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ima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ugnje</a:t>
            </a:r>
            <a:r>
              <a:rPr lang="sr-Latn-ME" b="1" dirty="0" smtClean="0">
                <a:solidFill>
                  <a:srgbClr val="00B0F0"/>
                </a:solidFill>
              </a:rPr>
              <a:t>ž</a:t>
            </a:r>
            <a:r>
              <a:rPr lang="en-US" b="1" dirty="0" err="1" smtClean="0">
                <a:solidFill>
                  <a:srgbClr val="00B0F0"/>
                </a:solidFill>
              </a:rPr>
              <a:t>deni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tip </a:t>
            </a:r>
            <a:r>
              <a:rPr lang="en-US" b="1" dirty="0">
                <a:solidFill>
                  <a:srgbClr val="C00000"/>
                </a:solidFill>
              </a:rPr>
              <a:t>iterator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koji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predstavlja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err="1" smtClean="0">
                <a:solidFill>
                  <a:srgbClr val="00B0F0"/>
                </a:solidFill>
              </a:rPr>
              <a:t>klasni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tip </a:t>
            </a:r>
            <a:r>
              <a:rPr lang="en-US" b="1" dirty="0" err="1">
                <a:solidFill>
                  <a:srgbClr val="00B0F0"/>
                </a:solidFill>
              </a:rPr>
              <a:t>koji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simulira</a:t>
            </a:r>
            <a:r>
              <a:rPr lang="en-US" b="1" dirty="0">
                <a:solidFill>
                  <a:srgbClr val="00B0F0"/>
                </a:solidFill>
              </a:rPr>
              <a:t> "</a:t>
            </a:r>
            <a:r>
              <a:rPr lang="en-US" b="1" dirty="0" err="1">
                <a:solidFill>
                  <a:srgbClr val="00B0F0"/>
                </a:solidFill>
              </a:rPr>
              <a:t>pametni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pokaziva</a:t>
            </a:r>
            <a:r>
              <a:rPr lang="sr-Latn-ME" b="1" dirty="0" smtClean="0">
                <a:solidFill>
                  <a:srgbClr val="00B0F0"/>
                </a:solidFill>
              </a:rPr>
              <a:t>č</a:t>
            </a:r>
            <a:r>
              <a:rPr lang="en-US" b="1" dirty="0" smtClean="0">
                <a:solidFill>
                  <a:srgbClr val="00B0F0"/>
                </a:solidFill>
              </a:rPr>
              <a:t>". </a:t>
            </a:r>
            <a:r>
              <a:rPr lang="sr-Latn-ME" b="1" dirty="0" smtClean="0">
                <a:solidFill>
                  <a:srgbClr val="00B0F0"/>
                </a:solidFill>
              </a:rPr>
              <a:t>I</a:t>
            </a:r>
            <a:r>
              <a:rPr lang="en-US" b="1" dirty="0" err="1" smtClean="0">
                <a:solidFill>
                  <a:srgbClr val="00B0F0"/>
                </a:solidFill>
              </a:rPr>
              <a:t>terator</a:t>
            </a:r>
            <a:r>
              <a:rPr lang="sr-Latn-ME" b="1" dirty="0" smtClean="0">
                <a:solidFill>
                  <a:srgbClr val="00B0F0"/>
                </a:solidFill>
              </a:rPr>
              <a:t>i su </a:t>
            </a:r>
            <a:r>
              <a:rPr lang="en-US" b="1" dirty="0" err="1" smtClean="0">
                <a:solidFill>
                  <a:srgbClr val="00B0F0"/>
                </a:solidFill>
              </a:rPr>
              <a:t>interno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err="1" smtClean="0">
                <a:solidFill>
                  <a:srgbClr val="00B0F0"/>
                </a:solidFill>
              </a:rPr>
              <a:t>implementiran</a:t>
            </a:r>
            <a:r>
              <a:rPr lang="sr-Latn-ME" b="1" dirty="0" smtClean="0">
                <a:solidFill>
                  <a:srgbClr val="00B0F0"/>
                </a:solidFill>
              </a:rPr>
              <a:t>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na</a:t>
            </a:r>
            <a:r>
              <a:rPr lang="sr-Latn-ME" b="1" dirty="0" smtClean="0">
                <a:solidFill>
                  <a:srgbClr val="00B0F0"/>
                </a:solidFill>
              </a:rPr>
              <a:t>č</a:t>
            </a:r>
            <a:r>
              <a:rPr lang="en-US" b="1" dirty="0" smtClean="0">
                <a:solidFill>
                  <a:srgbClr val="00B0F0"/>
                </a:solidFill>
              </a:rPr>
              <a:t>in </a:t>
            </a:r>
            <a:r>
              <a:rPr lang="en-US" b="1" dirty="0" err="1">
                <a:solidFill>
                  <a:srgbClr val="00B0F0"/>
                </a:solidFill>
              </a:rPr>
              <a:t>koji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odgovara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kontejneru</a:t>
            </a:r>
            <a:r>
              <a:rPr lang="en-US" b="1" dirty="0">
                <a:solidFill>
                  <a:srgbClr val="00B0F0"/>
                </a:solidFill>
              </a:rPr>
              <a:t> u </a:t>
            </a:r>
            <a:r>
              <a:rPr lang="en-US" b="1" dirty="0" err="1">
                <a:solidFill>
                  <a:srgbClr val="00B0F0"/>
                </a:solidFill>
              </a:rPr>
              <a:t>kome</a:t>
            </a:r>
            <a:r>
              <a:rPr lang="en-US" b="1" dirty="0">
                <a:solidFill>
                  <a:srgbClr val="00B0F0"/>
                </a:solidFill>
              </a:rPr>
              <a:t> je </a:t>
            </a:r>
            <a:r>
              <a:rPr lang="en-US" b="1" dirty="0" err="1" smtClean="0">
                <a:solidFill>
                  <a:srgbClr val="00B0F0"/>
                </a:solidFill>
              </a:rPr>
              <a:t>definisan</a:t>
            </a:r>
            <a:r>
              <a:rPr lang="en-US" b="1" dirty="0" smtClean="0">
                <a:solidFill>
                  <a:srgbClr val="00B0F0"/>
                </a:solidFill>
              </a:rPr>
              <a:t>, a </a:t>
            </a:r>
            <a:r>
              <a:rPr lang="en-US" b="1" dirty="0" err="1">
                <a:solidFill>
                  <a:srgbClr val="00B0F0"/>
                </a:solidFill>
              </a:rPr>
              <a:t>spolja</a:t>
            </a:r>
            <a:r>
              <a:rPr lang="en-US" b="1" dirty="0">
                <a:solidFill>
                  <a:srgbClr val="00B0F0"/>
                </a:solidFill>
              </a:rPr>
              <a:t> se </a:t>
            </a:r>
            <a:r>
              <a:rPr lang="en-US" b="1" dirty="0" err="1">
                <a:solidFill>
                  <a:srgbClr val="00B0F0"/>
                </a:solidFill>
              </a:rPr>
              <a:t>svi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iteratori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pona</a:t>
            </a:r>
            <a:r>
              <a:rPr lang="sr-Latn-ME" b="1" dirty="0" smtClean="0">
                <a:solidFill>
                  <a:srgbClr val="00B0F0"/>
                </a:solidFill>
              </a:rPr>
              <a:t>š</a:t>
            </a:r>
            <a:r>
              <a:rPr lang="en-US" b="1" dirty="0" err="1" smtClean="0">
                <a:solidFill>
                  <a:srgbClr val="00B0F0"/>
                </a:solidFill>
              </a:rPr>
              <a:t>aju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isto</a:t>
            </a:r>
            <a:r>
              <a:rPr lang="en-US" b="1" dirty="0">
                <a:solidFill>
                  <a:srgbClr val="00B0F0"/>
                </a:solidFill>
              </a:rPr>
              <a:t>, </a:t>
            </a:r>
            <a:r>
              <a:rPr lang="en-US" b="1" dirty="0" err="1">
                <a:solidFill>
                  <a:srgbClr val="00B0F0"/>
                </a:solidFill>
              </a:rPr>
              <a:t>tj</a:t>
            </a:r>
            <a:r>
              <a:rPr lang="en-US" b="1" dirty="0">
                <a:solidFill>
                  <a:srgbClr val="00B0F0"/>
                </a:solidFill>
              </a:rPr>
              <a:t>. </a:t>
            </a:r>
            <a:r>
              <a:rPr lang="en-US" b="1" dirty="0" err="1">
                <a:solidFill>
                  <a:srgbClr val="00B0F0"/>
                </a:solidFill>
              </a:rPr>
              <a:t>imaju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isti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interfejs</a:t>
            </a:r>
            <a:r>
              <a:rPr lang="en-US" b="1" dirty="0">
                <a:solidFill>
                  <a:srgbClr val="00B0F0"/>
                </a:solidFill>
              </a:rPr>
              <a:t>, </a:t>
            </a:r>
            <a:r>
              <a:rPr lang="en-US" b="1" dirty="0" err="1" smtClean="0">
                <a:solidFill>
                  <a:srgbClr val="00B0F0"/>
                </a:solidFill>
              </a:rPr>
              <a:t>nalik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pokaziva</a:t>
            </a:r>
            <a:r>
              <a:rPr lang="sr-Latn-ME" b="1" dirty="0" smtClean="0">
                <a:solidFill>
                  <a:srgbClr val="00B0F0"/>
                </a:solidFill>
              </a:rPr>
              <a:t>č</a:t>
            </a:r>
            <a:r>
              <a:rPr lang="en-US" b="1" dirty="0" err="1" smtClean="0">
                <a:solidFill>
                  <a:srgbClr val="00B0F0"/>
                </a:solidFill>
              </a:rPr>
              <a:t>koj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sintaksi</a:t>
            </a:r>
            <a:r>
              <a:rPr lang="en-US" b="1" dirty="0">
                <a:solidFill>
                  <a:srgbClr val="00B0F0"/>
                </a:solidFill>
              </a:rPr>
              <a:t>: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list&lt;</a:t>
            </a:r>
            <a:r>
              <a:rPr lang="en-US" b="1" dirty="0" err="1" smtClean="0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&gt;::iterator i1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smtClean="0">
                <a:solidFill>
                  <a:srgbClr val="00B0F0"/>
                </a:solidFill>
              </a:rPr>
              <a:t>iterator </a:t>
            </a:r>
            <a:r>
              <a:rPr lang="en-US" b="1" dirty="0" err="1">
                <a:solidFill>
                  <a:srgbClr val="00B0F0"/>
                </a:solidFill>
              </a:rPr>
              <a:t>koji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00B0F0"/>
                </a:solidFill>
              </a:rPr>
              <a:t>pokazuje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element </a:t>
            </a:r>
            <a:r>
              <a:rPr lang="en-US" b="1" dirty="0" err="1">
                <a:solidFill>
                  <a:srgbClr val="00B0F0"/>
                </a:solidFill>
              </a:rPr>
              <a:t>liste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int</a:t>
            </a:r>
            <a:r>
              <a:rPr lang="en-US" b="1" dirty="0" smtClean="0">
                <a:solidFill>
                  <a:srgbClr val="00B0F0"/>
                </a:solidFill>
              </a:rPr>
              <a:t>-ova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vector&lt;double</a:t>
            </a:r>
            <a:r>
              <a:rPr lang="en-US" b="1" dirty="0">
                <a:solidFill>
                  <a:srgbClr val="C00000"/>
                </a:solidFill>
              </a:rPr>
              <a:t>&gt;::iterator i2</a:t>
            </a:r>
            <a:r>
              <a:rPr lang="en-US" b="1" dirty="0">
                <a:solidFill>
                  <a:srgbClr val="00B0F0"/>
                </a:solidFill>
              </a:rPr>
              <a:t> 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smtClean="0">
                <a:solidFill>
                  <a:srgbClr val="00B0F0"/>
                </a:solidFill>
              </a:rPr>
              <a:t>iterator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00B0F0"/>
                </a:solidFill>
              </a:rPr>
              <a:t>koji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pokazuje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element </a:t>
            </a:r>
            <a:r>
              <a:rPr lang="en-US" b="1" dirty="0" err="1" smtClean="0">
                <a:solidFill>
                  <a:srgbClr val="00B0F0"/>
                </a:solidFill>
              </a:rPr>
              <a:t>vektora</a:t>
            </a:r>
            <a:r>
              <a:rPr lang="sr-Latn-ME" b="1" dirty="0" smtClean="0">
                <a:solidFill>
                  <a:srgbClr val="00B0F0"/>
                </a:solidFill>
              </a:rPr>
              <a:t> //</a:t>
            </a:r>
            <a:r>
              <a:rPr lang="en-US" b="1" dirty="0" smtClean="0">
                <a:solidFill>
                  <a:srgbClr val="C00000"/>
                </a:solidFill>
              </a:rPr>
              <a:t>double</a:t>
            </a:r>
            <a:r>
              <a:rPr lang="en-US" b="1" dirty="0" smtClean="0">
                <a:solidFill>
                  <a:srgbClr val="00B0F0"/>
                </a:solidFill>
              </a:rPr>
              <a:t>-ova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err="1" smtClean="0">
                <a:solidFill>
                  <a:srgbClr val="C00000"/>
                </a:solidFill>
              </a:rPr>
              <a:t>deque</a:t>
            </a:r>
            <a:r>
              <a:rPr lang="en-US" b="1" dirty="0">
                <a:solidFill>
                  <a:srgbClr val="C00000"/>
                </a:solidFill>
              </a:rPr>
              <a:t>&lt; vector&lt;</a:t>
            </a:r>
            <a:r>
              <a:rPr lang="en-US" b="1" dirty="0" err="1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&gt; &gt;::iterator i3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smtClean="0">
                <a:solidFill>
                  <a:srgbClr val="00B0F0"/>
                </a:solidFill>
              </a:rPr>
              <a:t>iterator </a:t>
            </a:r>
            <a:r>
              <a:rPr lang="en-US" b="1" dirty="0" err="1">
                <a:solidFill>
                  <a:srgbClr val="00B0F0"/>
                </a:solidFill>
              </a:rPr>
              <a:t>koji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pokazuje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element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00B0F0"/>
                </a:solidFill>
              </a:rPr>
              <a:t>deka</a:t>
            </a:r>
            <a:r>
              <a:rPr lang="sr-Latn-ME" b="1" dirty="0" smtClean="0">
                <a:solidFill>
                  <a:srgbClr val="00B0F0"/>
                </a:solidFill>
              </a:rPr>
              <a:t> č</a:t>
            </a:r>
            <a:r>
              <a:rPr lang="en-US" b="1" dirty="0" err="1" smtClean="0">
                <a:solidFill>
                  <a:srgbClr val="00B0F0"/>
                </a:solidFill>
              </a:rPr>
              <a:t>iji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su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elementi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vektori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intova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// </a:t>
            </a:r>
            <a:r>
              <a:rPr lang="en-US" b="1" dirty="0" err="1">
                <a:solidFill>
                  <a:srgbClr val="00B0F0"/>
                </a:solidFill>
              </a:rPr>
              <a:t>Iteratori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podr</a:t>
            </a:r>
            <a:r>
              <a:rPr lang="sr-Latn-ME" b="1" dirty="0" smtClean="0">
                <a:solidFill>
                  <a:srgbClr val="00B0F0"/>
                </a:solidFill>
              </a:rPr>
              <a:t>ž</a:t>
            </a:r>
            <a:r>
              <a:rPr lang="en-US" b="1" dirty="0" err="1" smtClean="0">
                <a:solidFill>
                  <a:srgbClr val="00B0F0"/>
                </a:solidFill>
              </a:rPr>
              <a:t>avaju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sl</a:t>
            </a:r>
            <a:r>
              <a:rPr lang="sr-Latn-ME" b="1" dirty="0" smtClean="0">
                <a:solidFill>
                  <a:srgbClr val="00B0F0"/>
                </a:solidFill>
              </a:rPr>
              <a:t>j</a:t>
            </a:r>
            <a:r>
              <a:rPr lang="en-US" b="1" dirty="0" err="1" smtClean="0">
                <a:solidFill>
                  <a:srgbClr val="00B0F0"/>
                </a:solidFill>
              </a:rPr>
              <a:t>ede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smtClean="0">
                <a:solidFill>
                  <a:srgbClr val="00B0F0"/>
                </a:solidFill>
              </a:rPr>
              <a:t>e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operacije</a:t>
            </a:r>
            <a:r>
              <a:rPr lang="en-US" b="1" dirty="0">
                <a:solidFill>
                  <a:srgbClr val="00B0F0"/>
                </a:solidFill>
              </a:rPr>
              <a:t>: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*</a:t>
            </a:r>
            <a:r>
              <a:rPr lang="en-US" b="1" dirty="0">
                <a:solidFill>
                  <a:srgbClr val="C00000"/>
                </a:solidFill>
              </a:rPr>
              <a:t>it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-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vra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smtClean="0">
                <a:solidFill>
                  <a:srgbClr val="00B0F0"/>
                </a:solidFill>
              </a:rPr>
              <a:t>a </a:t>
            </a:r>
            <a:r>
              <a:rPr lang="en-US" b="1" dirty="0" err="1">
                <a:solidFill>
                  <a:srgbClr val="00B0F0"/>
                </a:solidFill>
              </a:rPr>
              <a:t>referencu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element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koji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trenutno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pokazuje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413504" y="304800"/>
            <a:ext cx="473049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it</a:t>
            </a:r>
            <a:r>
              <a:rPr lang="en-US" b="1" dirty="0">
                <a:solidFill>
                  <a:srgbClr val="C00000"/>
                </a:solidFill>
              </a:rPr>
              <a:t>++ (++it)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-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pom</a:t>
            </a:r>
            <a:r>
              <a:rPr lang="sr-Latn-ME" b="1" dirty="0" smtClean="0">
                <a:solidFill>
                  <a:srgbClr val="00B0F0"/>
                </a:solidFill>
              </a:rPr>
              <a:t>j</a:t>
            </a:r>
            <a:r>
              <a:rPr lang="en-US" b="1" dirty="0" smtClean="0">
                <a:solidFill>
                  <a:srgbClr val="00B0F0"/>
                </a:solidFill>
              </a:rPr>
              <a:t>era </a:t>
            </a:r>
            <a:r>
              <a:rPr lang="en-US" b="1" dirty="0">
                <a:solidFill>
                  <a:srgbClr val="00B0F0"/>
                </a:solidFill>
              </a:rPr>
              <a:t>se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sl</a:t>
            </a:r>
            <a:r>
              <a:rPr lang="sr-Latn-ME" b="1" dirty="0" smtClean="0">
                <a:solidFill>
                  <a:srgbClr val="00B0F0"/>
                </a:solidFill>
              </a:rPr>
              <a:t>j</a:t>
            </a:r>
            <a:r>
              <a:rPr lang="en-US" b="1" dirty="0" err="1" smtClean="0">
                <a:solidFill>
                  <a:srgbClr val="00B0F0"/>
                </a:solidFill>
              </a:rPr>
              <a:t>ede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err="1" smtClean="0">
                <a:solidFill>
                  <a:srgbClr val="00B0F0"/>
                </a:solidFill>
              </a:rPr>
              <a:t>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odnosno prethodni</a:t>
            </a:r>
            <a:r>
              <a:rPr lang="en-US" b="1" dirty="0">
                <a:solidFill>
                  <a:srgbClr val="00B0F0"/>
                </a:solidFill>
              </a:rPr>
              <a:t> element 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u </a:t>
            </a:r>
            <a:r>
              <a:rPr lang="en-US" b="1" dirty="0" err="1">
                <a:solidFill>
                  <a:srgbClr val="00B0F0"/>
                </a:solidFill>
              </a:rPr>
              <a:t>kontejneru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it1==it2</a:t>
            </a:r>
            <a:r>
              <a:rPr lang="sr-Latn-ME" b="1" dirty="0" smtClean="0">
                <a:solidFill>
                  <a:srgbClr val="C00000"/>
                </a:solidFill>
              </a:rPr>
              <a:t>, </a:t>
            </a:r>
            <a:r>
              <a:rPr lang="en-US" b="1" dirty="0">
                <a:solidFill>
                  <a:srgbClr val="C00000"/>
                </a:solidFill>
              </a:rPr>
              <a:t>it1!=it2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-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da li </a:t>
            </a:r>
            <a:r>
              <a:rPr lang="en-US" b="1" dirty="0" err="1">
                <a:solidFill>
                  <a:srgbClr val="00B0F0"/>
                </a:solidFill>
              </a:rPr>
              <a:t>iteratori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pokazuju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isti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ili različite elemente</a:t>
            </a:r>
            <a:r>
              <a:rPr lang="en-US" b="1" dirty="0" smtClean="0">
                <a:solidFill>
                  <a:srgbClr val="00B0F0"/>
                </a:solidFill>
              </a:rPr>
              <a:t>?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err="1" smtClean="0">
                <a:solidFill>
                  <a:srgbClr val="00B0F0"/>
                </a:solidFill>
              </a:rPr>
              <a:t>Iteratori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u </a:t>
            </a:r>
            <a:r>
              <a:rPr lang="en-US" b="1" dirty="0" err="1">
                <a:solidFill>
                  <a:srgbClr val="00B0F0"/>
                </a:solidFill>
              </a:rPr>
              <a:t>kontejnerima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sa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indeksnim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pristupom</a:t>
            </a:r>
            <a:r>
              <a:rPr lang="en-US" b="1" dirty="0">
                <a:solidFill>
                  <a:srgbClr val="00B0F0"/>
                </a:solidFill>
              </a:rPr>
              <a:t> (</a:t>
            </a:r>
            <a:r>
              <a:rPr lang="en-US" b="1" dirty="0">
                <a:solidFill>
                  <a:srgbClr val="C00000"/>
                </a:solidFill>
              </a:rPr>
              <a:t>vector</a:t>
            </a:r>
            <a:r>
              <a:rPr lang="en-US" b="1" dirty="0">
                <a:solidFill>
                  <a:srgbClr val="00B0F0"/>
                </a:solidFill>
              </a:rPr>
              <a:t>, </a:t>
            </a:r>
            <a:r>
              <a:rPr lang="en-US" b="1" dirty="0" err="1" smtClean="0">
                <a:solidFill>
                  <a:srgbClr val="C00000"/>
                </a:solidFill>
              </a:rPr>
              <a:t>deque</a:t>
            </a:r>
            <a:r>
              <a:rPr lang="en-US" b="1" dirty="0" smtClean="0">
                <a:solidFill>
                  <a:srgbClr val="00B0F0"/>
                </a:solidFill>
              </a:rPr>
              <a:t>)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podrz</a:t>
            </a:r>
            <a:r>
              <a:rPr lang="sr-Latn-ME" b="1" dirty="0" smtClean="0">
                <a:solidFill>
                  <a:srgbClr val="00B0F0"/>
                </a:solidFill>
              </a:rPr>
              <a:t>umijevaju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dodatne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operacije</a:t>
            </a:r>
            <a:r>
              <a:rPr lang="en-US" b="1" dirty="0">
                <a:solidFill>
                  <a:srgbClr val="00B0F0"/>
                </a:solidFill>
              </a:rPr>
              <a:t>:</a:t>
            </a:r>
          </a:p>
          <a:p>
            <a:r>
              <a:rPr lang="en-US" b="1" dirty="0" err="1" smtClean="0">
                <a:solidFill>
                  <a:srgbClr val="C00000"/>
                </a:solidFill>
              </a:rPr>
              <a:t>it+n</a:t>
            </a:r>
            <a:r>
              <a:rPr lang="sr-Latn-ME" b="1" dirty="0" smtClean="0">
                <a:solidFill>
                  <a:srgbClr val="00B0F0"/>
                </a:solidFill>
              </a:rPr>
              <a:t>, </a:t>
            </a:r>
            <a:r>
              <a:rPr lang="sr-Latn-ME" b="1" dirty="0" smtClean="0">
                <a:solidFill>
                  <a:srgbClr val="C00000"/>
                </a:solidFill>
              </a:rPr>
              <a:t>it-n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iterator </a:t>
            </a:r>
            <a:r>
              <a:rPr lang="en-US" b="1" dirty="0" err="1">
                <a:solidFill>
                  <a:srgbClr val="00B0F0"/>
                </a:solidFill>
              </a:rPr>
              <a:t>koji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pokazuje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element n </a:t>
            </a:r>
            <a:r>
              <a:rPr lang="en-US" b="1" dirty="0" err="1">
                <a:solidFill>
                  <a:srgbClr val="00B0F0"/>
                </a:solidFill>
              </a:rPr>
              <a:t>pozicija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udesno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odnosno ulijevo </a:t>
            </a:r>
            <a:r>
              <a:rPr lang="en-US" b="1" dirty="0" smtClean="0">
                <a:solidFill>
                  <a:srgbClr val="00B0F0"/>
                </a:solidFill>
              </a:rPr>
              <a:t>u </a:t>
            </a:r>
            <a:r>
              <a:rPr lang="en-US" b="1" dirty="0" err="1" smtClean="0">
                <a:solidFill>
                  <a:srgbClr val="00B0F0"/>
                </a:solidFill>
              </a:rPr>
              <a:t>odnosu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element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koji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pokazuje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it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it </a:t>
            </a:r>
            <a:r>
              <a:rPr lang="en-US" b="1" dirty="0">
                <a:solidFill>
                  <a:srgbClr val="C00000"/>
                </a:solidFill>
              </a:rPr>
              <a:t>+= n</a:t>
            </a:r>
            <a:r>
              <a:rPr lang="en-US" b="1" dirty="0">
                <a:solidFill>
                  <a:srgbClr val="00B0F0"/>
                </a:solidFill>
              </a:rPr>
              <a:t>, </a:t>
            </a:r>
            <a:r>
              <a:rPr lang="en-US" b="1" dirty="0">
                <a:solidFill>
                  <a:srgbClr val="C00000"/>
                </a:solidFill>
              </a:rPr>
              <a:t>it -= n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kombinovano sa dodjelom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it1-it2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ako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it1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it2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pokazuju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elemente</a:t>
            </a:r>
            <a:r>
              <a:rPr lang="en-US" b="1" dirty="0">
                <a:solidFill>
                  <a:srgbClr val="00B0F0"/>
                </a:solidFill>
              </a:rPr>
              <a:t> u </a:t>
            </a:r>
            <a:r>
              <a:rPr lang="en-US" b="1" dirty="0" err="1">
                <a:solidFill>
                  <a:srgbClr val="00B0F0"/>
                </a:solidFill>
              </a:rPr>
              <a:t>istom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kontejneru</a:t>
            </a:r>
            <a:r>
              <a:rPr lang="en-US" b="1" dirty="0" smtClean="0">
                <a:solidFill>
                  <a:srgbClr val="00B0F0"/>
                </a:solidFill>
              </a:rPr>
              <a:t>,</a:t>
            </a:r>
            <a:r>
              <a:rPr lang="sr-Latn-ME" b="1" dirty="0" smtClean="0">
                <a:solidFill>
                  <a:srgbClr val="00B0F0"/>
                </a:solidFill>
              </a:rPr>
              <a:t>  </a:t>
            </a:r>
            <a:r>
              <a:rPr lang="en-US" b="1" dirty="0" err="1" smtClean="0">
                <a:solidFill>
                  <a:srgbClr val="00B0F0"/>
                </a:solidFill>
              </a:rPr>
              <a:t>tada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je </a:t>
            </a:r>
            <a:r>
              <a:rPr lang="en-US" b="1" dirty="0" err="1">
                <a:solidFill>
                  <a:srgbClr val="00B0F0"/>
                </a:solidFill>
              </a:rPr>
              <a:t>rezultat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rastojanje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izme</a:t>
            </a:r>
            <a:r>
              <a:rPr lang="sr-Latn-ME" b="1" dirty="0" smtClean="0">
                <a:solidFill>
                  <a:srgbClr val="00B0F0"/>
                </a:solidFill>
              </a:rPr>
              <a:t>đ</a:t>
            </a:r>
            <a:r>
              <a:rPr lang="en-US" b="1" dirty="0" smtClean="0">
                <a:solidFill>
                  <a:srgbClr val="00B0F0"/>
                </a:solidFill>
              </a:rPr>
              <a:t>u </a:t>
            </a:r>
            <a:r>
              <a:rPr lang="en-US" b="1" dirty="0" err="1">
                <a:solidFill>
                  <a:srgbClr val="00B0F0"/>
                </a:solidFill>
              </a:rPr>
              <a:t>elemenata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pokazuju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it1&lt;it2</a:t>
            </a:r>
            <a:r>
              <a:rPr lang="en-US" b="1" dirty="0">
                <a:solidFill>
                  <a:srgbClr val="00B0F0"/>
                </a:solidFill>
              </a:rPr>
              <a:t>, </a:t>
            </a:r>
            <a:r>
              <a:rPr lang="en-US" b="1" dirty="0" smtClean="0">
                <a:solidFill>
                  <a:srgbClr val="C00000"/>
                </a:solidFill>
              </a:rPr>
              <a:t>it1&gt;it2</a:t>
            </a:r>
            <a:r>
              <a:rPr lang="en-US" b="1" dirty="0">
                <a:solidFill>
                  <a:srgbClr val="00B0F0"/>
                </a:solidFill>
              </a:rPr>
              <a:t>, </a:t>
            </a:r>
            <a:r>
              <a:rPr lang="en-US" b="1" dirty="0" smtClean="0">
                <a:solidFill>
                  <a:srgbClr val="C00000"/>
                </a:solidFill>
              </a:rPr>
              <a:t>it1&lt;= </a:t>
            </a:r>
            <a:r>
              <a:rPr lang="en-US" b="1" dirty="0">
                <a:solidFill>
                  <a:srgbClr val="C00000"/>
                </a:solidFill>
              </a:rPr>
              <a:t>it2</a:t>
            </a:r>
            <a:r>
              <a:rPr lang="en-US" b="1" dirty="0">
                <a:solidFill>
                  <a:srgbClr val="00B0F0"/>
                </a:solidFill>
              </a:rPr>
              <a:t>, </a:t>
            </a:r>
            <a:r>
              <a:rPr lang="en-US" b="1" dirty="0" smtClean="0">
                <a:solidFill>
                  <a:srgbClr val="C00000"/>
                </a:solidFill>
              </a:rPr>
              <a:t>it1&gt;=it2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operatori poređenja – upotreba jasna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it[n</a:t>
            </a:r>
            <a:r>
              <a:rPr lang="en-US" b="1" dirty="0">
                <a:solidFill>
                  <a:srgbClr val="C00000"/>
                </a:solidFill>
              </a:rPr>
              <a:t>]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ekvivalentno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sa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*(</a:t>
            </a:r>
            <a:r>
              <a:rPr lang="en-US" b="1" dirty="0" err="1" smtClean="0">
                <a:solidFill>
                  <a:srgbClr val="C00000"/>
                </a:solidFill>
              </a:rPr>
              <a:t>it+n</a:t>
            </a:r>
            <a:r>
              <a:rPr lang="en-US" b="1" dirty="0" smtClean="0">
                <a:solidFill>
                  <a:srgbClr val="C00000"/>
                </a:solidFill>
              </a:rPr>
              <a:t>). </a:t>
            </a:r>
            <a:r>
              <a:rPr lang="en-US" b="1" dirty="0" err="1" smtClean="0">
                <a:solidFill>
                  <a:srgbClr val="00B0F0"/>
                </a:solidFill>
              </a:rPr>
              <a:t>Svi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kontejneri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sadr</a:t>
            </a:r>
            <a:r>
              <a:rPr lang="sr-Latn-ME" b="1" dirty="0" smtClean="0">
                <a:solidFill>
                  <a:srgbClr val="00B0F0"/>
                </a:solidFill>
              </a:rPr>
              <a:t>ž</a:t>
            </a:r>
            <a:r>
              <a:rPr lang="en-US" b="1" dirty="0" smtClean="0">
                <a:solidFill>
                  <a:srgbClr val="00B0F0"/>
                </a:solidFill>
              </a:rPr>
              <a:t>e </a:t>
            </a:r>
            <a:r>
              <a:rPr lang="en-US" b="1" dirty="0" err="1">
                <a:solidFill>
                  <a:srgbClr val="00B0F0"/>
                </a:solidFill>
              </a:rPr>
              <a:t>funkcije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č</a:t>
            </a:r>
            <a:r>
              <a:rPr lang="en-US" b="1" dirty="0" err="1" smtClean="0">
                <a:solidFill>
                  <a:srgbClr val="00B0F0"/>
                </a:solidFill>
              </a:rPr>
              <a:t>lanice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begin()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end()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koje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vra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err="1" smtClean="0">
                <a:solidFill>
                  <a:srgbClr val="00B0F0"/>
                </a:solidFill>
              </a:rPr>
              <a:t>aju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iterator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prvi</a:t>
            </a:r>
            <a:r>
              <a:rPr lang="en-US" b="1" dirty="0">
                <a:solidFill>
                  <a:srgbClr val="00B0F0"/>
                </a:solidFill>
              </a:rPr>
              <a:t> element u </a:t>
            </a:r>
            <a:r>
              <a:rPr lang="en-US" b="1" dirty="0" err="1">
                <a:solidFill>
                  <a:srgbClr val="00B0F0"/>
                </a:solidFill>
              </a:rPr>
              <a:t>kolekciji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 iterator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poziciju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neposredno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iza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poslednjeg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elementa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u </a:t>
            </a:r>
            <a:r>
              <a:rPr lang="en-US" b="1" dirty="0" err="1">
                <a:solidFill>
                  <a:srgbClr val="00B0F0"/>
                </a:solidFill>
              </a:rPr>
              <a:t>kolekciji</a:t>
            </a:r>
            <a:r>
              <a:rPr lang="en-US" b="1" dirty="0">
                <a:solidFill>
                  <a:srgbClr val="00B0F0"/>
                </a:solidFill>
              </a:rPr>
              <a:t> (</a:t>
            </a:r>
            <a:r>
              <a:rPr lang="en-US" b="1" dirty="0" err="1">
                <a:solidFill>
                  <a:srgbClr val="00B0F0"/>
                </a:solidFill>
              </a:rPr>
              <a:t>prva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invalidna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pozicija</a:t>
            </a:r>
            <a:r>
              <a:rPr lang="en-US" b="1" dirty="0" smtClean="0">
                <a:solidFill>
                  <a:srgbClr val="00B0F0"/>
                </a:solidFill>
              </a:rPr>
              <a:t>)</a:t>
            </a:r>
            <a:r>
              <a:rPr lang="sr-Latn-ME" b="1" dirty="0" smtClean="0">
                <a:solidFill>
                  <a:srgbClr val="00B0F0"/>
                </a:solidFill>
              </a:rPr>
              <a:t>.</a:t>
            </a:r>
            <a:endParaRPr lang="en-US" b="1" dirty="0">
              <a:solidFill>
                <a:srgbClr val="00B0F0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1506200" y="6096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9"/>
          <p:cNvSpPr/>
          <p:nvPr/>
        </p:nvSpPr>
        <p:spPr>
          <a:xfrm>
            <a:off x="4328160" y="355600"/>
            <a:ext cx="30480" cy="6502400"/>
          </a:xfrm>
          <a:custGeom>
            <a:avLst/>
            <a:gdLst>
              <a:gd name="connsiteX0" fmla="*/ 0 w 30480"/>
              <a:gd name="connsiteY0" fmla="*/ 0 h 6502400"/>
              <a:gd name="connsiteX1" fmla="*/ 30480 w 30480"/>
              <a:gd name="connsiteY1" fmla="*/ 6502400 h 650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6502400">
                <a:moveTo>
                  <a:pt x="0" y="0"/>
                </a:moveTo>
                <a:lnTo>
                  <a:pt x="30480" y="650240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292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228600"/>
            <a:ext cx="4267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ME" dirty="0" smtClean="0"/>
              <a:t>Iteratori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-15240" y="990600"/>
            <a:ext cx="443484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end</a:t>
            </a:r>
            <a:r>
              <a:rPr lang="en-US" b="1" dirty="0">
                <a:solidFill>
                  <a:srgbClr val="C00000"/>
                </a:solidFill>
              </a:rPr>
              <a:t>()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ne </a:t>
            </a:r>
            <a:r>
              <a:rPr lang="en-US" b="1" dirty="0" err="1" smtClean="0">
                <a:solidFill>
                  <a:srgbClr val="00B0F0"/>
                </a:solidFill>
              </a:rPr>
              <a:t>vra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smtClean="0">
                <a:solidFill>
                  <a:srgbClr val="00B0F0"/>
                </a:solidFill>
              </a:rPr>
              <a:t>a iterator </a:t>
            </a:r>
            <a:r>
              <a:rPr lang="en-US" b="1" dirty="0" err="1" smtClean="0">
                <a:solidFill>
                  <a:srgbClr val="00B0F0"/>
                </a:solidFill>
              </a:rPr>
              <a:t>na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posl</a:t>
            </a:r>
            <a:r>
              <a:rPr lang="sr-Latn-ME" b="1" dirty="0" smtClean="0">
                <a:solidFill>
                  <a:srgbClr val="00B0F0"/>
                </a:solidFill>
              </a:rPr>
              <a:t>j</a:t>
            </a:r>
            <a:r>
              <a:rPr lang="en-US" b="1" dirty="0" err="1" smtClean="0">
                <a:solidFill>
                  <a:srgbClr val="00B0F0"/>
                </a:solidFill>
              </a:rPr>
              <a:t>ednji</a:t>
            </a:r>
            <a:r>
              <a:rPr lang="en-US" b="1" dirty="0" smtClean="0">
                <a:solidFill>
                  <a:srgbClr val="00B0F0"/>
                </a:solidFill>
              </a:rPr>
              <a:t> element, </a:t>
            </a:r>
            <a:r>
              <a:rPr lang="en-US" b="1" dirty="0">
                <a:solidFill>
                  <a:srgbClr val="00B0F0"/>
                </a:solidFill>
              </a:rPr>
              <a:t>u </a:t>
            </a:r>
            <a:r>
              <a:rPr lang="en-US" b="1" dirty="0" err="1">
                <a:solidFill>
                  <a:srgbClr val="00B0F0"/>
                </a:solidFill>
              </a:rPr>
              <a:t>tu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svrhu</a:t>
            </a:r>
            <a:r>
              <a:rPr lang="en-US" b="1" dirty="0">
                <a:solidFill>
                  <a:srgbClr val="00B0F0"/>
                </a:solidFill>
              </a:rPr>
              <a:t> se </a:t>
            </a:r>
            <a:r>
              <a:rPr lang="en-US" b="1" dirty="0" err="1" smtClean="0">
                <a:solidFill>
                  <a:srgbClr val="00B0F0"/>
                </a:solidFill>
              </a:rPr>
              <a:t>morate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vratiti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nazad</a:t>
            </a:r>
            <a:r>
              <a:rPr lang="en-US" b="1" dirty="0">
                <a:solidFill>
                  <a:srgbClr val="00B0F0"/>
                </a:solidFill>
              </a:rPr>
              <a:t> za </a:t>
            </a:r>
            <a:r>
              <a:rPr lang="en-US" b="1" dirty="0" err="1">
                <a:solidFill>
                  <a:srgbClr val="00B0F0"/>
                </a:solidFill>
              </a:rPr>
              <a:t>jedno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mesto</a:t>
            </a:r>
            <a:r>
              <a:rPr lang="en-US" b="1" dirty="0">
                <a:solidFill>
                  <a:srgbClr val="00B0F0"/>
                </a:solidFill>
              </a:rPr>
              <a:t> (</a:t>
            </a:r>
            <a:r>
              <a:rPr lang="en-US" b="1" dirty="0">
                <a:solidFill>
                  <a:srgbClr val="C00000"/>
                </a:solidFill>
              </a:rPr>
              <a:t>it-</a:t>
            </a:r>
            <a:r>
              <a:rPr lang="en-US" b="1" dirty="0" smtClean="0">
                <a:solidFill>
                  <a:srgbClr val="C00000"/>
                </a:solidFill>
              </a:rPr>
              <a:t>-</a:t>
            </a:r>
            <a:r>
              <a:rPr lang="en-US" b="1" dirty="0" smtClean="0">
                <a:solidFill>
                  <a:srgbClr val="00B0F0"/>
                </a:solidFill>
              </a:rPr>
              <a:t>).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Iteratori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nude </a:t>
            </a:r>
            <a:r>
              <a:rPr lang="en-US" b="1" dirty="0" err="1">
                <a:solidFill>
                  <a:srgbClr val="00B0F0"/>
                </a:solidFill>
              </a:rPr>
              <a:t>uniforman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na</a:t>
            </a:r>
            <a:r>
              <a:rPr lang="sr-Latn-ME" b="1" dirty="0" smtClean="0">
                <a:solidFill>
                  <a:srgbClr val="00B0F0"/>
                </a:solidFill>
              </a:rPr>
              <a:t>č</a:t>
            </a:r>
            <a:r>
              <a:rPr lang="en-US" b="1" dirty="0" smtClean="0">
                <a:solidFill>
                  <a:srgbClr val="00B0F0"/>
                </a:solidFill>
              </a:rPr>
              <a:t>in </a:t>
            </a:r>
            <a:r>
              <a:rPr lang="en-US" b="1" dirty="0">
                <a:solidFill>
                  <a:srgbClr val="00B0F0"/>
                </a:solidFill>
              </a:rPr>
              <a:t>za </a:t>
            </a:r>
            <a:r>
              <a:rPr lang="en-US" b="1" dirty="0" err="1">
                <a:solidFill>
                  <a:srgbClr val="00B0F0"/>
                </a:solidFill>
              </a:rPr>
              <a:t>prolazak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kroz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kontejner</a:t>
            </a:r>
            <a:r>
              <a:rPr lang="en-US" b="1" dirty="0">
                <a:solidFill>
                  <a:srgbClr val="00B0F0"/>
                </a:solidFill>
              </a:rPr>
              <a:t>, </a:t>
            </a:r>
            <a:r>
              <a:rPr lang="en-US" b="1" dirty="0" err="1">
                <a:solidFill>
                  <a:srgbClr val="00B0F0"/>
                </a:solidFill>
              </a:rPr>
              <a:t>bez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obzira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na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tip </a:t>
            </a:r>
            <a:r>
              <a:rPr lang="en-US" b="1" dirty="0" err="1" smtClean="0">
                <a:solidFill>
                  <a:srgbClr val="00B0F0"/>
                </a:solidFill>
              </a:rPr>
              <a:t>kontejnera</a:t>
            </a:r>
            <a:r>
              <a:rPr lang="sr-Latn-ME" b="1" dirty="0">
                <a:solidFill>
                  <a:srgbClr val="00B0F0"/>
                </a:solidFill>
              </a:rPr>
              <a:t>.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err="1" smtClean="0">
                <a:solidFill>
                  <a:srgbClr val="00B0F0"/>
                </a:solidFill>
              </a:rPr>
              <a:t>Umetanje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brisanje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pomo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smtClean="0">
                <a:solidFill>
                  <a:srgbClr val="00B0F0"/>
                </a:solidFill>
              </a:rPr>
              <a:t>u </a:t>
            </a:r>
            <a:r>
              <a:rPr lang="en-US" b="1" dirty="0" err="1" smtClean="0">
                <a:solidFill>
                  <a:srgbClr val="00B0F0"/>
                </a:solidFill>
              </a:rPr>
              <a:t>iteratora</a:t>
            </a:r>
            <a:r>
              <a:rPr lang="sr-Latn-ME" b="1" dirty="0" smtClean="0">
                <a:solidFill>
                  <a:srgbClr val="00B0F0"/>
                </a:solidFill>
              </a:rPr>
              <a:t>.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err="1" smtClean="0">
                <a:solidFill>
                  <a:srgbClr val="00B0F0"/>
                </a:solidFill>
              </a:rPr>
              <a:t>Iteratori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omogu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err="1" smtClean="0">
                <a:solidFill>
                  <a:srgbClr val="00B0F0"/>
                </a:solidFill>
              </a:rPr>
              <a:t>avaju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da se u </a:t>
            </a:r>
            <a:r>
              <a:rPr lang="en-US" b="1" dirty="0" err="1">
                <a:solidFill>
                  <a:srgbClr val="00B0F0"/>
                </a:solidFill>
              </a:rPr>
              <a:t>svim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tipovima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kontejnera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vr</a:t>
            </a:r>
            <a:r>
              <a:rPr lang="sr-Latn-ME" b="1" dirty="0" smtClean="0">
                <a:solidFill>
                  <a:srgbClr val="00B0F0"/>
                </a:solidFill>
              </a:rPr>
              <a:t>š</a:t>
            </a:r>
            <a:r>
              <a:rPr lang="en-US" b="1" dirty="0" err="1" smtClean="0">
                <a:solidFill>
                  <a:srgbClr val="00B0F0"/>
                </a:solidFill>
              </a:rPr>
              <a:t>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umetanje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brisanje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elemenata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proizvoljnoj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poziciji</a:t>
            </a:r>
            <a:r>
              <a:rPr lang="en-US" b="1" dirty="0">
                <a:solidFill>
                  <a:srgbClr val="00B0F0"/>
                </a:solidFill>
              </a:rPr>
              <a:t>. </a:t>
            </a:r>
            <a:r>
              <a:rPr lang="en-US" b="1" dirty="0" err="1">
                <a:solidFill>
                  <a:srgbClr val="00B0F0"/>
                </a:solidFill>
              </a:rPr>
              <a:t>Zato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svi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kontejneri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podr</a:t>
            </a:r>
            <a:r>
              <a:rPr lang="sr-Latn-ME" b="1" dirty="0" smtClean="0">
                <a:solidFill>
                  <a:srgbClr val="00B0F0"/>
                </a:solidFill>
              </a:rPr>
              <a:t>ž</a:t>
            </a:r>
            <a:r>
              <a:rPr lang="en-US" b="1" dirty="0" err="1" smtClean="0">
                <a:solidFill>
                  <a:srgbClr val="00B0F0"/>
                </a:solidFill>
              </a:rPr>
              <a:t>avaju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funkcije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insert()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erase()</a:t>
            </a:r>
            <a:r>
              <a:rPr lang="en-US" b="1" dirty="0">
                <a:solidFill>
                  <a:srgbClr val="00B0F0"/>
                </a:solidFill>
              </a:rPr>
              <a:t>:</a:t>
            </a:r>
          </a:p>
          <a:p>
            <a:r>
              <a:rPr lang="en-US" b="1" dirty="0" err="1" smtClean="0">
                <a:solidFill>
                  <a:srgbClr val="00B0F0"/>
                </a:solidFill>
              </a:rPr>
              <a:t>c.insert</a:t>
            </a:r>
            <a:r>
              <a:rPr lang="en-US" b="1" dirty="0" smtClean="0">
                <a:solidFill>
                  <a:srgbClr val="00B0F0"/>
                </a:solidFill>
              </a:rPr>
              <a:t>(it</a:t>
            </a:r>
            <a:r>
              <a:rPr lang="en-US" b="1" dirty="0">
                <a:solidFill>
                  <a:srgbClr val="00B0F0"/>
                </a:solidFill>
              </a:rPr>
              <a:t>, x</a:t>
            </a:r>
            <a:r>
              <a:rPr lang="en-US" b="1" dirty="0" smtClean="0">
                <a:solidFill>
                  <a:srgbClr val="00B0F0"/>
                </a:solidFill>
              </a:rPr>
              <a:t>)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// </a:t>
            </a:r>
            <a:r>
              <a:rPr lang="en-US" b="1" dirty="0" err="1" smtClean="0">
                <a:solidFill>
                  <a:srgbClr val="00B0F0"/>
                </a:solidFill>
              </a:rPr>
              <a:t>ume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smtClean="0">
                <a:solidFill>
                  <a:srgbClr val="00B0F0"/>
                </a:solidFill>
              </a:rPr>
              <a:t>e </a:t>
            </a:r>
            <a:r>
              <a:rPr lang="en-US" b="1" dirty="0">
                <a:solidFill>
                  <a:srgbClr val="00B0F0"/>
                </a:solidFill>
              </a:rPr>
              <a:t>u </a:t>
            </a:r>
            <a:r>
              <a:rPr lang="en-US" b="1" dirty="0" err="1">
                <a:solidFill>
                  <a:srgbClr val="00B0F0"/>
                </a:solidFill>
              </a:rPr>
              <a:t>kontejner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c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smtClean="0">
                <a:solidFill>
                  <a:srgbClr val="00B0F0"/>
                </a:solidFill>
              </a:rPr>
              <a:t>element </a:t>
            </a:r>
            <a:r>
              <a:rPr lang="en-US" b="1" dirty="0">
                <a:solidFill>
                  <a:srgbClr val="C00000"/>
                </a:solidFill>
              </a:rPr>
              <a:t>x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neposredno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ispred</a:t>
            </a:r>
            <a:r>
              <a:rPr lang="sr-Latn-ME" b="1" dirty="0" smtClean="0">
                <a:solidFill>
                  <a:srgbClr val="00B0F0"/>
                </a:solidFill>
              </a:rPr>
              <a:t> //</a:t>
            </a:r>
            <a:r>
              <a:rPr lang="en-US" b="1" dirty="0" err="1" smtClean="0">
                <a:solidFill>
                  <a:srgbClr val="00B0F0"/>
                </a:solidFill>
              </a:rPr>
              <a:t>elementa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koji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pokazuje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it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err="1" smtClean="0">
                <a:solidFill>
                  <a:srgbClr val="00B0F0"/>
                </a:solidFill>
              </a:rPr>
              <a:t>Primetimo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da je </a:t>
            </a:r>
            <a:r>
              <a:rPr lang="en-US" b="1" dirty="0" err="1">
                <a:solidFill>
                  <a:srgbClr val="C00000"/>
                </a:solidFill>
              </a:rPr>
              <a:t>c.push_back</a:t>
            </a:r>
            <a:r>
              <a:rPr lang="en-US" b="1" dirty="0">
                <a:solidFill>
                  <a:srgbClr val="C00000"/>
                </a:solidFill>
              </a:rPr>
              <a:t>(x)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isto što 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c.insert</a:t>
            </a:r>
            <a:r>
              <a:rPr lang="en-US" b="1" dirty="0">
                <a:solidFill>
                  <a:srgbClr val="C00000"/>
                </a:solidFill>
              </a:rPr>
              <a:t>(</a:t>
            </a:r>
            <a:r>
              <a:rPr lang="en-US" b="1" dirty="0" err="1">
                <a:solidFill>
                  <a:srgbClr val="C00000"/>
                </a:solidFill>
              </a:rPr>
              <a:t>c.end</a:t>
            </a:r>
            <a:r>
              <a:rPr lang="en-US" b="1" dirty="0">
                <a:solidFill>
                  <a:srgbClr val="C00000"/>
                </a:solidFill>
              </a:rPr>
              <a:t>(), x)</a:t>
            </a:r>
            <a:r>
              <a:rPr lang="en-US" b="1" dirty="0">
                <a:solidFill>
                  <a:srgbClr val="00B0F0"/>
                </a:solidFill>
              </a:rPr>
              <a:t>, </a:t>
            </a:r>
            <a:r>
              <a:rPr lang="sr-Latn-ME" b="1" dirty="0" smtClean="0">
                <a:solidFill>
                  <a:srgbClr val="00B0F0"/>
                </a:solidFill>
              </a:rPr>
              <a:t>odnosno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c.push_front</a:t>
            </a:r>
            <a:r>
              <a:rPr lang="en-US" b="1" dirty="0">
                <a:solidFill>
                  <a:srgbClr val="C00000"/>
                </a:solidFill>
              </a:rPr>
              <a:t>(x)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je isto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c.insert</a:t>
            </a:r>
            <a:r>
              <a:rPr lang="en-US" b="1" dirty="0">
                <a:solidFill>
                  <a:srgbClr val="C00000"/>
                </a:solidFill>
              </a:rPr>
              <a:t>(</a:t>
            </a:r>
            <a:r>
              <a:rPr lang="en-US" b="1" dirty="0" err="1">
                <a:solidFill>
                  <a:srgbClr val="C00000"/>
                </a:solidFill>
              </a:rPr>
              <a:t>c.begin</a:t>
            </a:r>
            <a:r>
              <a:rPr lang="en-US" b="1" dirty="0">
                <a:solidFill>
                  <a:srgbClr val="C00000"/>
                </a:solidFill>
              </a:rPr>
              <a:t>(), x)</a:t>
            </a:r>
            <a:r>
              <a:rPr lang="en-US" b="1" dirty="0">
                <a:solidFill>
                  <a:srgbClr val="00B0F0"/>
                </a:solidFill>
              </a:rPr>
              <a:t>.</a:t>
            </a:r>
          </a:p>
          <a:p>
            <a:r>
              <a:rPr lang="en-US" b="1" dirty="0" err="1" smtClean="0">
                <a:solidFill>
                  <a:srgbClr val="C00000"/>
                </a:solidFill>
              </a:rPr>
              <a:t>c.insert</a:t>
            </a:r>
            <a:r>
              <a:rPr lang="en-US" b="1" dirty="0" smtClean="0">
                <a:solidFill>
                  <a:srgbClr val="C00000"/>
                </a:solidFill>
              </a:rPr>
              <a:t>(it</a:t>
            </a:r>
            <a:r>
              <a:rPr lang="en-US" b="1" dirty="0">
                <a:solidFill>
                  <a:srgbClr val="C00000"/>
                </a:solidFill>
              </a:rPr>
              <a:t>, n, x</a:t>
            </a:r>
            <a:r>
              <a:rPr lang="en-US" b="1" dirty="0" smtClean="0">
                <a:solidFill>
                  <a:srgbClr val="C00000"/>
                </a:solidFill>
              </a:rPr>
              <a:t>)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// </a:t>
            </a:r>
            <a:r>
              <a:rPr lang="en-US" b="1" dirty="0" err="1" smtClean="0">
                <a:solidFill>
                  <a:srgbClr val="00B0F0"/>
                </a:solidFill>
              </a:rPr>
              <a:t>ume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smtClean="0">
                <a:solidFill>
                  <a:srgbClr val="00B0F0"/>
                </a:solidFill>
              </a:rPr>
              <a:t>e </a:t>
            </a:r>
            <a:r>
              <a:rPr lang="en-US" b="1" dirty="0">
                <a:solidFill>
                  <a:srgbClr val="C00000"/>
                </a:solidFill>
              </a:rPr>
              <a:t>n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kopija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smtClean="0">
                <a:solidFill>
                  <a:srgbClr val="00B0F0"/>
                </a:solidFill>
              </a:rPr>
              <a:t>vrijednosti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x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neposredno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ispred</a:t>
            </a:r>
            <a:r>
              <a:rPr lang="sr-Latn-ME" b="1" dirty="0" smtClean="0">
                <a:solidFill>
                  <a:srgbClr val="00B0F0"/>
                </a:solidFill>
              </a:rPr>
              <a:t> //</a:t>
            </a:r>
            <a:r>
              <a:rPr lang="en-US" b="1" dirty="0" err="1" smtClean="0">
                <a:solidFill>
                  <a:srgbClr val="00B0F0"/>
                </a:solidFill>
              </a:rPr>
              <a:t>elementa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koji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pokazuje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it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4328160" y="355600"/>
            <a:ext cx="30480" cy="6502400"/>
          </a:xfrm>
          <a:custGeom>
            <a:avLst/>
            <a:gdLst>
              <a:gd name="connsiteX0" fmla="*/ 0 w 30480"/>
              <a:gd name="connsiteY0" fmla="*/ 0 h 6502400"/>
              <a:gd name="connsiteX1" fmla="*/ 30480 w 30480"/>
              <a:gd name="connsiteY1" fmla="*/ 6502400 h 650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6502400">
                <a:moveTo>
                  <a:pt x="0" y="0"/>
                </a:moveTo>
                <a:lnTo>
                  <a:pt x="30480" y="650240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318000" y="355600"/>
            <a:ext cx="48260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>
                <a:solidFill>
                  <a:srgbClr val="C00000"/>
                </a:solidFill>
              </a:rPr>
              <a:t>c.insert</a:t>
            </a:r>
            <a:r>
              <a:rPr lang="en-US" b="1" dirty="0" smtClean="0">
                <a:solidFill>
                  <a:srgbClr val="C00000"/>
                </a:solidFill>
              </a:rPr>
              <a:t>(it</a:t>
            </a:r>
            <a:r>
              <a:rPr lang="en-US" b="1" dirty="0">
                <a:solidFill>
                  <a:srgbClr val="C00000"/>
                </a:solidFill>
              </a:rPr>
              <a:t>, </a:t>
            </a:r>
            <a:r>
              <a:rPr lang="en-US" b="1" dirty="0" err="1">
                <a:solidFill>
                  <a:srgbClr val="C00000"/>
                </a:solidFill>
              </a:rPr>
              <a:t>it_beg</a:t>
            </a:r>
            <a:r>
              <a:rPr lang="en-US" b="1" dirty="0">
                <a:solidFill>
                  <a:srgbClr val="C00000"/>
                </a:solidFill>
              </a:rPr>
              <a:t>, </a:t>
            </a:r>
            <a:r>
              <a:rPr lang="en-US" b="1" dirty="0" err="1">
                <a:solidFill>
                  <a:srgbClr val="C00000"/>
                </a:solidFill>
              </a:rPr>
              <a:t>it_end</a:t>
            </a:r>
            <a:r>
              <a:rPr lang="en-US" b="1" dirty="0" smtClean="0">
                <a:solidFill>
                  <a:srgbClr val="C00000"/>
                </a:solidFill>
              </a:rPr>
              <a:t>)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// </a:t>
            </a:r>
            <a:r>
              <a:rPr lang="en-US" b="1" dirty="0" err="1" smtClean="0">
                <a:solidFill>
                  <a:srgbClr val="00B0F0"/>
                </a:solidFill>
              </a:rPr>
              <a:t>ume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smtClean="0">
                <a:solidFill>
                  <a:srgbClr val="00B0F0"/>
                </a:solidFill>
              </a:rPr>
              <a:t>e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00B0F0"/>
                </a:solidFill>
              </a:rPr>
              <a:t>elemente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nekog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drugog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kontejnera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u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00B0F0"/>
                </a:solidFill>
              </a:rPr>
              <a:t>opsegu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[</a:t>
            </a:r>
            <a:r>
              <a:rPr lang="en-US" b="1" dirty="0" err="1" smtClean="0">
                <a:solidFill>
                  <a:srgbClr val="C00000"/>
                </a:solidFill>
              </a:rPr>
              <a:t>it_beg,it_end</a:t>
            </a:r>
            <a:r>
              <a:rPr lang="en-US" b="1" dirty="0">
                <a:solidFill>
                  <a:srgbClr val="C00000"/>
                </a:solidFill>
              </a:rPr>
              <a:t>)</a:t>
            </a:r>
            <a:r>
              <a:rPr lang="en-US" b="1" dirty="0">
                <a:solidFill>
                  <a:srgbClr val="00B0F0"/>
                </a:solidFill>
              </a:rPr>
              <a:t> u </a:t>
            </a:r>
            <a:r>
              <a:rPr lang="en-US" b="1" dirty="0" err="1">
                <a:solidFill>
                  <a:srgbClr val="00B0F0"/>
                </a:solidFill>
              </a:rPr>
              <a:t>kontejner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//</a:t>
            </a:r>
            <a:r>
              <a:rPr lang="en-US" b="1" dirty="0" smtClean="0">
                <a:solidFill>
                  <a:srgbClr val="C00000"/>
                </a:solidFill>
              </a:rPr>
              <a:t>c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neposredno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pr</a:t>
            </a:r>
            <a:r>
              <a:rPr lang="sr-Latn-ME" b="1" dirty="0" smtClean="0">
                <a:solidFill>
                  <a:srgbClr val="00B0F0"/>
                </a:solidFill>
              </a:rPr>
              <a:t>ij</a:t>
            </a:r>
            <a:r>
              <a:rPr lang="en-US" b="1" dirty="0" smtClean="0">
                <a:solidFill>
                  <a:srgbClr val="00B0F0"/>
                </a:solidFill>
              </a:rPr>
              <a:t>e </a:t>
            </a:r>
            <a:r>
              <a:rPr lang="en-US" b="1" dirty="0" err="1">
                <a:solidFill>
                  <a:srgbClr val="00B0F0"/>
                </a:solidFill>
              </a:rPr>
              <a:t>elementa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koji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00B0F0"/>
                </a:solidFill>
              </a:rPr>
              <a:t>pokazuje</a:t>
            </a:r>
            <a:r>
              <a:rPr lang="sr-Latn-ME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C00000"/>
                </a:solidFill>
              </a:rPr>
              <a:t>it</a:t>
            </a:r>
            <a:r>
              <a:rPr lang="en-US" b="1" dirty="0" smtClean="0">
                <a:solidFill>
                  <a:srgbClr val="00B0F0"/>
                </a:solidFill>
              </a:rPr>
              <a:t>.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err="1" smtClean="0">
                <a:solidFill>
                  <a:srgbClr val="C00000"/>
                </a:solidFill>
              </a:rPr>
              <a:t>c.erase</a:t>
            </a:r>
            <a:r>
              <a:rPr lang="en-US" b="1" dirty="0" smtClean="0">
                <a:solidFill>
                  <a:srgbClr val="C00000"/>
                </a:solidFill>
              </a:rPr>
              <a:t>(it)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// </a:t>
            </a:r>
            <a:r>
              <a:rPr lang="en-US" b="1" dirty="0" err="1" smtClean="0">
                <a:solidFill>
                  <a:srgbClr val="00B0F0"/>
                </a:solidFill>
              </a:rPr>
              <a:t>bri</a:t>
            </a:r>
            <a:r>
              <a:rPr lang="sr-Latn-ME" b="1" dirty="0" smtClean="0">
                <a:solidFill>
                  <a:srgbClr val="00B0F0"/>
                </a:solidFill>
              </a:rPr>
              <a:t>š</a:t>
            </a:r>
            <a:r>
              <a:rPr lang="en-US" b="1" dirty="0" smtClean="0">
                <a:solidFill>
                  <a:srgbClr val="00B0F0"/>
                </a:solidFill>
              </a:rPr>
              <a:t>e </a:t>
            </a:r>
            <a:r>
              <a:rPr lang="en-US" b="1" dirty="0">
                <a:solidFill>
                  <a:srgbClr val="00B0F0"/>
                </a:solidFill>
              </a:rPr>
              <a:t>element </a:t>
            </a:r>
            <a:r>
              <a:rPr lang="en-US" b="1" dirty="0" err="1">
                <a:solidFill>
                  <a:srgbClr val="00B0F0"/>
                </a:solidFill>
              </a:rPr>
              <a:t>kontejnera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c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00B0F0"/>
                </a:solidFill>
              </a:rPr>
              <a:t>koji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pokazuje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it</a:t>
            </a:r>
          </a:p>
          <a:p>
            <a:r>
              <a:rPr lang="en-US" b="1" dirty="0" err="1" smtClean="0">
                <a:solidFill>
                  <a:srgbClr val="C00000"/>
                </a:solidFill>
              </a:rPr>
              <a:t>c.erase</a:t>
            </a:r>
            <a:r>
              <a:rPr lang="en-US" b="1" dirty="0" smtClean="0">
                <a:solidFill>
                  <a:srgbClr val="C00000"/>
                </a:solidFill>
              </a:rPr>
              <a:t>(it1,</a:t>
            </a:r>
            <a:r>
              <a:rPr lang="sr-Latn-ME" b="1" dirty="0" smtClean="0">
                <a:solidFill>
                  <a:srgbClr val="C00000"/>
                </a:solidFill>
              </a:rPr>
              <a:t>i</a:t>
            </a:r>
            <a:r>
              <a:rPr lang="en-US" b="1" dirty="0" smtClean="0">
                <a:solidFill>
                  <a:srgbClr val="C00000"/>
                </a:solidFill>
              </a:rPr>
              <a:t>t2)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 // </a:t>
            </a:r>
            <a:r>
              <a:rPr lang="en-US" b="1" dirty="0" err="1" smtClean="0">
                <a:solidFill>
                  <a:srgbClr val="00B0F0"/>
                </a:solidFill>
              </a:rPr>
              <a:t>bri</a:t>
            </a:r>
            <a:r>
              <a:rPr lang="sr-Latn-ME" b="1" dirty="0" smtClean="0">
                <a:solidFill>
                  <a:srgbClr val="00B0F0"/>
                </a:solidFill>
              </a:rPr>
              <a:t>š</a:t>
            </a:r>
            <a:r>
              <a:rPr lang="en-US" b="1" dirty="0" smtClean="0">
                <a:solidFill>
                  <a:srgbClr val="00B0F0"/>
                </a:solidFill>
              </a:rPr>
              <a:t>e </a:t>
            </a:r>
            <a:r>
              <a:rPr lang="en-US" b="1" dirty="0" err="1">
                <a:solidFill>
                  <a:srgbClr val="00B0F0"/>
                </a:solidFill>
              </a:rPr>
              <a:t>sve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elemente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00B0F0"/>
                </a:solidFill>
              </a:rPr>
              <a:t>kontejnera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c</a:t>
            </a:r>
            <a:r>
              <a:rPr lang="en-US" b="1" dirty="0">
                <a:solidFill>
                  <a:srgbClr val="00B0F0"/>
                </a:solidFill>
              </a:rPr>
              <a:t> u </a:t>
            </a:r>
            <a:r>
              <a:rPr lang="en-US" b="1" dirty="0" err="1">
                <a:solidFill>
                  <a:srgbClr val="00B0F0"/>
                </a:solidFill>
              </a:rPr>
              <a:t>opsegu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[</a:t>
            </a:r>
            <a:r>
              <a:rPr lang="en-US" b="1" dirty="0" smtClean="0">
                <a:solidFill>
                  <a:srgbClr val="C00000"/>
                </a:solidFill>
              </a:rPr>
              <a:t>it1,it2</a:t>
            </a:r>
            <a:r>
              <a:rPr lang="en-US" b="1" dirty="0">
                <a:solidFill>
                  <a:srgbClr val="C00000"/>
                </a:solidFill>
              </a:rPr>
              <a:t>)</a:t>
            </a:r>
          </a:p>
          <a:p>
            <a:r>
              <a:rPr lang="en-US" b="1" dirty="0" err="1" smtClean="0">
                <a:solidFill>
                  <a:srgbClr val="00B0F0"/>
                </a:solidFill>
              </a:rPr>
              <a:t>Iako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svi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kontejneri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podr</a:t>
            </a:r>
            <a:r>
              <a:rPr lang="sr-Latn-ME" b="1" dirty="0" smtClean="0">
                <a:solidFill>
                  <a:srgbClr val="00B0F0"/>
                </a:solidFill>
              </a:rPr>
              <a:t>ž</a:t>
            </a:r>
            <a:r>
              <a:rPr lang="en-US" b="1" dirty="0" err="1" smtClean="0">
                <a:solidFill>
                  <a:srgbClr val="00B0F0"/>
                </a:solidFill>
              </a:rPr>
              <a:t>avaju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navedene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insert()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erase</a:t>
            </a:r>
            <a:r>
              <a:rPr lang="en-US" b="1" dirty="0" smtClean="0">
                <a:solidFill>
                  <a:srgbClr val="C00000"/>
                </a:solidFill>
              </a:rPr>
              <a:t>()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operacije</a:t>
            </a:r>
            <a:r>
              <a:rPr lang="en-US" b="1" dirty="0">
                <a:solidFill>
                  <a:srgbClr val="00B0F0"/>
                </a:solidFill>
              </a:rPr>
              <a:t>, </a:t>
            </a:r>
            <a:r>
              <a:rPr lang="en-US" b="1" dirty="0" err="1">
                <a:solidFill>
                  <a:srgbClr val="00B0F0"/>
                </a:solidFill>
              </a:rPr>
              <a:t>ove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operacije</a:t>
            </a:r>
            <a:r>
              <a:rPr lang="en-US" b="1" dirty="0">
                <a:solidFill>
                  <a:srgbClr val="00B0F0"/>
                </a:solidFill>
              </a:rPr>
              <a:t> se </a:t>
            </a:r>
            <a:r>
              <a:rPr lang="en-US" b="1" u="sng" dirty="0" err="1">
                <a:solidFill>
                  <a:srgbClr val="FF0000"/>
                </a:solidFill>
              </a:rPr>
              <a:t>efikasno</a:t>
            </a:r>
            <a:r>
              <a:rPr lang="en-US" b="1" u="sng" dirty="0">
                <a:solidFill>
                  <a:srgbClr val="FF0000"/>
                </a:solidFill>
              </a:rPr>
              <a:t> </a:t>
            </a:r>
            <a:r>
              <a:rPr lang="en-US" b="1" u="sng" dirty="0" err="1" smtClean="0">
                <a:solidFill>
                  <a:srgbClr val="FF0000"/>
                </a:solidFill>
              </a:rPr>
              <a:t>izvr</a:t>
            </a:r>
            <a:r>
              <a:rPr lang="sr-Latn-ME" b="1" u="sng" dirty="0" smtClean="0">
                <a:solidFill>
                  <a:srgbClr val="FF0000"/>
                </a:solidFill>
              </a:rPr>
              <a:t>š</a:t>
            </a:r>
            <a:r>
              <a:rPr lang="en-US" b="1" u="sng" dirty="0" err="1" smtClean="0">
                <a:solidFill>
                  <a:srgbClr val="FF0000"/>
                </a:solidFill>
              </a:rPr>
              <a:t>avaju</a:t>
            </a:r>
            <a:r>
              <a:rPr lang="en-US" b="1" u="sng" dirty="0" smtClean="0">
                <a:solidFill>
                  <a:srgbClr val="FF0000"/>
                </a:solidFill>
              </a:rPr>
              <a:t> </a:t>
            </a:r>
            <a:r>
              <a:rPr lang="en-US" b="1" u="sng" dirty="0" err="1">
                <a:solidFill>
                  <a:srgbClr val="FF0000"/>
                </a:solidFill>
              </a:rPr>
              <a:t>na</a:t>
            </a:r>
            <a:r>
              <a:rPr lang="en-US" b="1" u="sng" dirty="0">
                <a:solidFill>
                  <a:srgbClr val="FF0000"/>
                </a:solidFill>
              </a:rPr>
              <a:t> </a:t>
            </a:r>
            <a:r>
              <a:rPr lang="en-US" b="1" u="sng" dirty="0" err="1">
                <a:solidFill>
                  <a:srgbClr val="FF0000"/>
                </a:solidFill>
              </a:rPr>
              <a:t>proizvoljnoj</a:t>
            </a:r>
            <a:r>
              <a:rPr lang="en-US" b="1" u="sng" dirty="0">
                <a:solidFill>
                  <a:srgbClr val="FF0000"/>
                </a:solidFill>
              </a:rPr>
              <a:t> </a:t>
            </a:r>
            <a:r>
              <a:rPr lang="en-US" b="1" u="sng" dirty="0" err="1" smtClean="0">
                <a:solidFill>
                  <a:srgbClr val="FF0000"/>
                </a:solidFill>
              </a:rPr>
              <a:t>poziciji</a:t>
            </a:r>
            <a:r>
              <a:rPr lang="sr-Latn-ME" b="1" u="sng" dirty="0" smtClean="0">
                <a:solidFill>
                  <a:srgbClr val="FF0000"/>
                </a:solidFill>
              </a:rPr>
              <a:t> </a:t>
            </a:r>
            <a:r>
              <a:rPr lang="en-US" b="1" u="sng" dirty="0" err="1" smtClean="0">
                <a:solidFill>
                  <a:srgbClr val="FF0000"/>
                </a:solidFill>
              </a:rPr>
              <a:t>samo</a:t>
            </a:r>
            <a:r>
              <a:rPr lang="en-US" b="1" u="sng" dirty="0" smtClean="0">
                <a:solidFill>
                  <a:srgbClr val="FF0000"/>
                </a:solidFill>
              </a:rPr>
              <a:t> </a:t>
            </a:r>
            <a:r>
              <a:rPr lang="en-US" b="1" u="sng" dirty="0">
                <a:solidFill>
                  <a:srgbClr val="FF0000"/>
                </a:solidFill>
              </a:rPr>
              <a:t>za </a:t>
            </a:r>
            <a:r>
              <a:rPr lang="en-US" b="1" u="sng" dirty="0" err="1">
                <a:solidFill>
                  <a:srgbClr val="FF0000"/>
                </a:solidFill>
              </a:rPr>
              <a:t>liste</a:t>
            </a:r>
            <a:r>
              <a:rPr lang="en-US" b="1" u="sng" dirty="0">
                <a:solidFill>
                  <a:srgbClr val="FF0000"/>
                </a:solidFill>
              </a:rPr>
              <a:t>.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Kod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vektora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su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ove </a:t>
            </a:r>
            <a:r>
              <a:rPr lang="en-US" b="1" dirty="0" err="1" smtClean="0">
                <a:solidFill>
                  <a:srgbClr val="00B0F0"/>
                </a:solidFill>
              </a:rPr>
              <a:t>operacije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insert() </a:t>
            </a:r>
            <a:r>
              <a:rPr lang="en-US" b="1" dirty="0" err="1" smtClean="0">
                <a:solidFill>
                  <a:srgbClr val="00B0F0"/>
                </a:solidFill>
              </a:rPr>
              <a:t>efikasne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samo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u </a:t>
            </a:r>
            <a:r>
              <a:rPr lang="en-US" b="1" dirty="0" err="1" smtClean="0">
                <a:solidFill>
                  <a:srgbClr val="00B0F0"/>
                </a:solidFill>
              </a:rPr>
              <a:t>slu</a:t>
            </a:r>
            <a:r>
              <a:rPr lang="sr-Latn-ME" b="1" dirty="0" smtClean="0">
                <a:solidFill>
                  <a:srgbClr val="00B0F0"/>
                </a:solidFill>
              </a:rPr>
              <a:t>č</a:t>
            </a:r>
            <a:r>
              <a:rPr lang="en-US" b="1" dirty="0" err="1" smtClean="0">
                <a:solidFill>
                  <a:srgbClr val="00B0F0"/>
                </a:solidFill>
              </a:rPr>
              <a:t>aju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iteratora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koji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vra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smtClean="0">
                <a:solidFill>
                  <a:srgbClr val="00B0F0"/>
                </a:solidFill>
              </a:rPr>
              <a:t>a </a:t>
            </a:r>
            <a:r>
              <a:rPr lang="en-US" b="1" dirty="0">
                <a:solidFill>
                  <a:srgbClr val="C00000"/>
                </a:solidFill>
              </a:rPr>
              <a:t>end()</a:t>
            </a:r>
            <a:r>
              <a:rPr lang="en-US" b="1" dirty="0">
                <a:solidFill>
                  <a:srgbClr val="00B0F0"/>
                </a:solidFill>
              </a:rPr>
              <a:t>, </a:t>
            </a:r>
            <a:r>
              <a:rPr lang="en-US" b="1" dirty="0" err="1">
                <a:solidFill>
                  <a:srgbClr val="00B0F0"/>
                </a:solidFill>
              </a:rPr>
              <a:t>tj</a:t>
            </a:r>
            <a:r>
              <a:rPr lang="en-US" b="1" dirty="0">
                <a:solidFill>
                  <a:srgbClr val="00B0F0"/>
                </a:solidFill>
              </a:rPr>
              <a:t>. </a:t>
            </a:r>
            <a:r>
              <a:rPr lang="en-US" b="1" dirty="0" err="1">
                <a:solidFill>
                  <a:srgbClr val="00B0F0"/>
                </a:solidFill>
              </a:rPr>
              <a:t>brisanje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dodavanje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kraj</a:t>
            </a:r>
            <a:r>
              <a:rPr lang="sr-Latn-ME" b="1" dirty="0" smtClean="0">
                <a:solidFill>
                  <a:srgbClr val="00B0F0"/>
                </a:solidFill>
              </a:rPr>
              <a:t> a kod deka </a:t>
            </a:r>
            <a:r>
              <a:rPr lang="en-US" b="1" dirty="0" err="1" smtClean="0">
                <a:solidFill>
                  <a:srgbClr val="00B0F0"/>
                </a:solidFill>
              </a:rPr>
              <a:t>samo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u </a:t>
            </a:r>
            <a:r>
              <a:rPr lang="en-US" b="1" dirty="0" err="1" smtClean="0">
                <a:solidFill>
                  <a:srgbClr val="00B0F0"/>
                </a:solidFill>
              </a:rPr>
              <a:t>slu</a:t>
            </a:r>
            <a:r>
              <a:rPr lang="sr-Latn-ME" b="1" dirty="0" smtClean="0">
                <a:solidFill>
                  <a:srgbClr val="00B0F0"/>
                </a:solidFill>
              </a:rPr>
              <a:t>č</a:t>
            </a:r>
            <a:r>
              <a:rPr lang="en-US" b="1" dirty="0" err="1" smtClean="0">
                <a:solidFill>
                  <a:srgbClr val="00B0F0"/>
                </a:solidFill>
              </a:rPr>
              <a:t>aju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iteratora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koji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vra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smtClean="0">
                <a:solidFill>
                  <a:srgbClr val="00B0F0"/>
                </a:solidFill>
              </a:rPr>
              <a:t>a </a:t>
            </a:r>
            <a:r>
              <a:rPr lang="en-US" b="1" dirty="0">
                <a:solidFill>
                  <a:srgbClr val="00B0F0"/>
                </a:solidFill>
              </a:rPr>
              <a:t>begin() </a:t>
            </a:r>
            <a:r>
              <a:rPr lang="en-US" b="1" dirty="0" err="1">
                <a:solidFill>
                  <a:srgbClr val="00B0F0"/>
                </a:solidFill>
              </a:rPr>
              <a:t>ili</a:t>
            </a:r>
            <a:r>
              <a:rPr lang="en-US" b="1" dirty="0">
                <a:solidFill>
                  <a:srgbClr val="00B0F0"/>
                </a:solidFill>
              </a:rPr>
              <a:t> end(), </a:t>
            </a:r>
            <a:r>
              <a:rPr lang="en-US" b="1" dirty="0" err="1">
                <a:solidFill>
                  <a:srgbClr val="00B0F0"/>
                </a:solidFill>
              </a:rPr>
              <a:t>tj</a:t>
            </a:r>
            <a:r>
              <a:rPr lang="en-US" b="1" dirty="0">
                <a:solidFill>
                  <a:srgbClr val="00B0F0"/>
                </a:solidFill>
              </a:rPr>
              <a:t>. </a:t>
            </a:r>
            <a:r>
              <a:rPr lang="en-US" b="1" dirty="0" err="1">
                <a:solidFill>
                  <a:srgbClr val="00B0F0"/>
                </a:solidFill>
              </a:rPr>
              <a:t>brisanje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dodavanje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po</a:t>
            </a:r>
            <a:r>
              <a:rPr lang="sr-Latn-ME" b="1" dirty="0" smtClean="0">
                <a:solidFill>
                  <a:srgbClr val="00B0F0"/>
                </a:solidFill>
              </a:rPr>
              <a:t>č</a:t>
            </a:r>
            <a:r>
              <a:rPr lang="en-US" b="1" dirty="0" err="1" smtClean="0">
                <a:solidFill>
                  <a:srgbClr val="00B0F0"/>
                </a:solidFill>
              </a:rPr>
              <a:t>etak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err="1" smtClean="0">
                <a:solidFill>
                  <a:srgbClr val="00B0F0"/>
                </a:solidFill>
              </a:rPr>
              <a:t>ili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kraj</a:t>
            </a:r>
            <a:r>
              <a:rPr lang="en-US" b="1" dirty="0">
                <a:solidFill>
                  <a:srgbClr val="00B0F0"/>
                </a:solidFill>
              </a:rPr>
              <a:t>. U </a:t>
            </a:r>
            <a:r>
              <a:rPr lang="en-US" b="1" dirty="0" err="1">
                <a:solidFill>
                  <a:srgbClr val="00B0F0"/>
                </a:solidFill>
              </a:rPr>
              <a:t>ostalim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situacijama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vr</a:t>
            </a:r>
            <a:r>
              <a:rPr lang="sr-Latn-ME" b="1" dirty="0" smtClean="0">
                <a:solidFill>
                  <a:srgbClr val="00B0F0"/>
                </a:solidFill>
              </a:rPr>
              <a:t>š</a:t>
            </a:r>
            <a:r>
              <a:rPr lang="en-US" b="1" dirty="0" err="1" smtClean="0">
                <a:solidFill>
                  <a:srgbClr val="00B0F0"/>
                </a:solidFill>
              </a:rPr>
              <a:t>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se </a:t>
            </a:r>
            <a:r>
              <a:rPr lang="en-US" b="1" dirty="0" err="1" smtClean="0">
                <a:solidFill>
                  <a:srgbClr val="00B0F0"/>
                </a:solidFill>
              </a:rPr>
              <a:t>fizi</a:t>
            </a:r>
            <a:r>
              <a:rPr lang="sr-Latn-ME" b="1" dirty="0" smtClean="0">
                <a:solidFill>
                  <a:srgbClr val="00B0F0"/>
                </a:solidFill>
              </a:rPr>
              <a:t>č</a:t>
            </a:r>
            <a:r>
              <a:rPr lang="en-US" b="1" dirty="0" err="1" smtClean="0">
                <a:solidFill>
                  <a:srgbClr val="00B0F0"/>
                </a:solidFill>
              </a:rPr>
              <a:t>ko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pom</a:t>
            </a:r>
            <a:r>
              <a:rPr lang="sr-Latn-ME" b="1" dirty="0" smtClean="0">
                <a:solidFill>
                  <a:srgbClr val="00B0F0"/>
                </a:solidFill>
              </a:rPr>
              <a:t>j</a:t>
            </a:r>
            <a:r>
              <a:rPr lang="en-US" b="1" dirty="0" err="1" smtClean="0">
                <a:solidFill>
                  <a:srgbClr val="00B0F0"/>
                </a:solidFill>
              </a:rPr>
              <a:t>eranje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elemenata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koji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sl</a:t>
            </a:r>
            <a:r>
              <a:rPr lang="sr-Latn-ME" b="1" dirty="0" smtClean="0">
                <a:solidFill>
                  <a:srgbClr val="00B0F0"/>
                </a:solidFill>
              </a:rPr>
              <a:t>ij</a:t>
            </a:r>
            <a:r>
              <a:rPr lang="en-US" b="1" dirty="0" err="1" smtClean="0">
                <a:solidFill>
                  <a:srgbClr val="00B0F0"/>
                </a:solidFill>
              </a:rPr>
              <a:t>ede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nakon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pozicije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umetanja</a:t>
            </a:r>
            <a:r>
              <a:rPr lang="en-US" b="1" dirty="0">
                <a:solidFill>
                  <a:srgbClr val="00B0F0"/>
                </a:solidFill>
              </a:rPr>
              <a:t>, </a:t>
            </a:r>
            <a:r>
              <a:rPr lang="sr-Latn-ME" b="1" dirty="0" smtClean="0">
                <a:solidFill>
                  <a:srgbClr val="00B0F0"/>
                </a:solidFill>
              </a:rPr>
              <a:t>š</a:t>
            </a:r>
            <a:r>
              <a:rPr lang="en-US" b="1" dirty="0" smtClean="0">
                <a:solidFill>
                  <a:srgbClr val="00B0F0"/>
                </a:solidFill>
              </a:rPr>
              <a:t>to </a:t>
            </a:r>
            <a:r>
              <a:rPr lang="en-US" b="1" dirty="0">
                <a:solidFill>
                  <a:srgbClr val="00B0F0"/>
                </a:solidFill>
              </a:rPr>
              <a:t>je </a:t>
            </a:r>
            <a:r>
              <a:rPr lang="en-US" b="1" dirty="0" err="1">
                <a:solidFill>
                  <a:srgbClr val="00B0F0"/>
                </a:solidFill>
              </a:rPr>
              <a:t>neefikasno</a:t>
            </a:r>
            <a:r>
              <a:rPr lang="en-US" b="1" dirty="0">
                <a:solidFill>
                  <a:srgbClr val="00B0F0"/>
                </a:solidFill>
              </a:rPr>
              <a:t> u </a:t>
            </a:r>
            <a:r>
              <a:rPr lang="en-US" b="1" dirty="0" smtClean="0">
                <a:solidFill>
                  <a:srgbClr val="00B0F0"/>
                </a:solidFill>
              </a:rPr>
              <a:t>op</a:t>
            </a:r>
            <a:r>
              <a:rPr lang="sr-Latn-ME" b="1" dirty="0" smtClean="0">
                <a:solidFill>
                  <a:srgbClr val="00B0F0"/>
                </a:solidFill>
              </a:rPr>
              <a:t>š</a:t>
            </a:r>
            <a:r>
              <a:rPr lang="en-US" b="1" dirty="0" smtClean="0">
                <a:solidFill>
                  <a:srgbClr val="00B0F0"/>
                </a:solidFill>
              </a:rPr>
              <a:t>tem </a:t>
            </a:r>
            <a:r>
              <a:rPr lang="en-US" b="1" dirty="0" err="1" smtClean="0">
                <a:solidFill>
                  <a:srgbClr val="00B0F0"/>
                </a:solidFill>
              </a:rPr>
              <a:t>slu</a:t>
            </a:r>
            <a:r>
              <a:rPr lang="sr-Latn-ME" b="1" dirty="0" smtClean="0">
                <a:solidFill>
                  <a:srgbClr val="00B0F0"/>
                </a:solidFill>
              </a:rPr>
              <a:t>č</a:t>
            </a:r>
            <a:r>
              <a:rPr lang="en-US" b="1" dirty="0" err="1" smtClean="0">
                <a:solidFill>
                  <a:srgbClr val="00B0F0"/>
                </a:solidFill>
              </a:rPr>
              <a:t>aju</a:t>
            </a:r>
            <a:r>
              <a:rPr lang="en-US" b="1" dirty="0">
                <a:solidFill>
                  <a:srgbClr val="00B0F0"/>
                </a:solidFill>
              </a:rPr>
              <a:t>.</a:t>
            </a:r>
          </a:p>
          <a:p>
            <a:r>
              <a:rPr lang="en-US" b="1" dirty="0">
                <a:solidFill>
                  <a:srgbClr val="00B0F0"/>
                </a:solidFill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90649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28600"/>
            <a:ext cx="4267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ME" dirty="0" smtClean="0"/>
              <a:t>Iteratori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-15240" y="990600"/>
            <a:ext cx="443484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it=</a:t>
            </a:r>
            <a:r>
              <a:rPr lang="en-US" b="1" dirty="0" err="1" smtClean="0">
                <a:solidFill>
                  <a:srgbClr val="C00000"/>
                </a:solidFill>
              </a:rPr>
              <a:t>lista.begin</a:t>
            </a:r>
            <a:r>
              <a:rPr lang="en-US" b="1" dirty="0" smtClean="0">
                <a:solidFill>
                  <a:srgbClr val="C00000"/>
                </a:solidFill>
              </a:rPr>
              <a:t>();</a:t>
            </a:r>
            <a:r>
              <a:rPr lang="sr-Latn-ME" b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it++;it++;</a:t>
            </a:r>
            <a:endParaRPr lang="sr-Latn-ME" b="1" dirty="0" smtClean="0">
              <a:solidFill>
                <a:srgbClr val="C00000"/>
              </a:solidFill>
            </a:endParaRPr>
          </a:p>
          <a:p>
            <a:r>
              <a:rPr lang="sr-Latn-ME" b="1" dirty="0" smtClean="0">
                <a:solidFill>
                  <a:srgbClr val="00B0F0"/>
                </a:solidFill>
              </a:rPr>
              <a:t>Poslije ovih naredbi iterator </a:t>
            </a:r>
            <a:r>
              <a:rPr lang="sr-Latn-ME" b="1" dirty="0" smtClean="0">
                <a:solidFill>
                  <a:srgbClr val="C00000"/>
                </a:solidFill>
              </a:rPr>
              <a:t>it</a:t>
            </a:r>
            <a:r>
              <a:rPr lang="sr-Latn-ME" b="1" dirty="0" smtClean="0">
                <a:solidFill>
                  <a:srgbClr val="00B0F0"/>
                </a:solidFill>
              </a:rPr>
              <a:t> pokazuje na treći element liste. </a:t>
            </a:r>
            <a:r>
              <a:rPr lang="en-US" b="1" dirty="0" err="1" smtClean="0">
                <a:solidFill>
                  <a:srgbClr val="00B0F0"/>
                </a:solidFill>
              </a:rPr>
              <a:t>Neposredno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pr</a:t>
            </a:r>
            <a:r>
              <a:rPr lang="sr-Latn-ME" b="1" dirty="0" smtClean="0">
                <a:solidFill>
                  <a:srgbClr val="00B0F0"/>
                </a:solidFill>
              </a:rPr>
              <a:t>ij</a:t>
            </a:r>
            <a:r>
              <a:rPr lang="en-US" b="1" dirty="0" smtClean="0">
                <a:solidFill>
                  <a:srgbClr val="00B0F0"/>
                </a:solidFill>
              </a:rPr>
              <a:t>e </a:t>
            </a:r>
            <a:r>
              <a:rPr lang="en-US" b="1" dirty="0" err="1" smtClean="0">
                <a:solidFill>
                  <a:srgbClr val="00B0F0"/>
                </a:solidFill>
              </a:rPr>
              <a:t>tre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err="1" smtClean="0">
                <a:solidFill>
                  <a:srgbClr val="00B0F0"/>
                </a:solidFill>
              </a:rPr>
              <a:t>eg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elementa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ubacujemo</a:t>
            </a:r>
            <a:r>
              <a:rPr lang="en-US" b="1" dirty="0">
                <a:solidFill>
                  <a:srgbClr val="00B0F0"/>
                </a:solidFill>
              </a:rPr>
              <a:t> u </a:t>
            </a:r>
            <a:r>
              <a:rPr lang="en-US" b="1" dirty="0" err="1">
                <a:solidFill>
                  <a:srgbClr val="00B0F0"/>
                </a:solidFill>
              </a:rPr>
              <a:t>listu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prva</a:t>
            </a:r>
            <a:r>
              <a:rPr lang="en-US" b="1" dirty="0">
                <a:solidFill>
                  <a:srgbClr val="00B0F0"/>
                </a:solidFill>
              </a:rPr>
              <a:t> tri </a:t>
            </a:r>
            <a:r>
              <a:rPr lang="en-US" b="1" dirty="0" err="1" smtClean="0">
                <a:solidFill>
                  <a:srgbClr val="00B0F0"/>
                </a:solidFill>
              </a:rPr>
              <a:t>elementa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vektora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v</a:t>
            </a:r>
          </a:p>
          <a:p>
            <a:r>
              <a:rPr lang="en-US" b="1" dirty="0" err="1" smtClean="0">
                <a:solidFill>
                  <a:srgbClr val="C00000"/>
                </a:solidFill>
              </a:rPr>
              <a:t>lista.insert</a:t>
            </a:r>
            <a:r>
              <a:rPr lang="en-US" b="1" dirty="0" smtClean="0">
                <a:solidFill>
                  <a:srgbClr val="C00000"/>
                </a:solidFill>
              </a:rPr>
              <a:t>(</a:t>
            </a:r>
            <a:r>
              <a:rPr lang="en-US" b="1" dirty="0" err="1" smtClean="0">
                <a:solidFill>
                  <a:srgbClr val="C00000"/>
                </a:solidFill>
              </a:rPr>
              <a:t>it,v.begin</a:t>
            </a:r>
            <a:r>
              <a:rPr lang="en-US" b="1" dirty="0">
                <a:solidFill>
                  <a:srgbClr val="C00000"/>
                </a:solidFill>
              </a:rPr>
              <a:t>(),</a:t>
            </a:r>
            <a:r>
              <a:rPr lang="en-US" b="1" dirty="0" err="1">
                <a:solidFill>
                  <a:srgbClr val="C00000"/>
                </a:solidFill>
              </a:rPr>
              <a:t>v.begin</a:t>
            </a:r>
            <a:r>
              <a:rPr lang="en-US" b="1" dirty="0">
                <a:solidFill>
                  <a:srgbClr val="C00000"/>
                </a:solidFill>
              </a:rPr>
              <a:t>()+3);</a:t>
            </a:r>
          </a:p>
          <a:p>
            <a:r>
              <a:rPr lang="en-US" b="1" dirty="0">
                <a:solidFill>
                  <a:srgbClr val="C00000"/>
                </a:solidFill>
              </a:rPr>
              <a:t>list&lt;</a:t>
            </a:r>
            <a:r>
              <a:rPr lang="en-US" b="1" dirty="0" err="1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&gt;::iterator </a:t>
            </a:r>
            <a:r>
              <a:rPr lang="en-US" b="1" dirty="0" err="1" smtClean="0">
                <a:solidFill>
                  <a:srgbClr val="C00000"/>
                </a:solidFill>
              </a:rPr>
              <a:t>iter</a:t>
            </a:r>
            <a:r>
              <a:rPr lang="en-US" b="1" dirty="0" smtClean="0">
                <a:solidFill>
                  <a:srgbClr val="C00000"/>
                </a:solidFill>
              </a:rPr>
              <a:t>;</a:t>
            </a:r>
            <a:r>
              <a:rPr lang="en-US" b="1" dirty="0" smtClean="0">
                <a:solidFill>
                  <a:srgbClr val="00B0F0"/>
                </a:solidFill>
              </a:rPr>
              <a:t> //</a:t>
            </a:r>
            <a:r>
              <a:rPr lang="en-US" b="1" dirty="0" err="1" smtClean="0">
                <a:solidFill>
                  <a:srgbClr val="00B0F0"/>
                </a:solidFill>
              </a:rPr>
              <a:t>deklacija</a:t>
            </a:r>
            <a:r>
              <a:rPr lang="en-US" b="1" dirty="0" smtClean="0">
                <a:solidFill>
                  <a:srgbClr val="00B0F0"/>
                </a:solidFill>
              </a:rPr>
              <a:t> //</a:t>
            </a:r>
            <a:r>
              <a:rPr lang="en-US" b="1" dirty="0" err="1" smtClean="0">
                <a:solidFill>
                  <a:srgbClr val="00B0F0"/>
                </a:solidFill>
              </a:rPr>
              <a:t>iteratora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for(</a:t>
            </a:r>
            <a:r>
              <a:rPr lang="en-US" b="1" dirty="0" err="1" smtClean="0">
                <a:solidFill>
                  <a:srgbClr val="C00000"/>
                </a:solidFill>
              </a:rPr>
              <a:t>iter</a:t>
            </a:r>
            <a:r>
              <a:rPr lang="en-US" b="1" dirty="0" smtClean="0">
                <a:solidFill>
                  <a:srgbClr val="C00000"/>
                </a:solidFill>
              </a:rPr>
              <a:t>=</a:t>
            </a:r>
            <a:r>
              <a:rPr lang="en-US" b="1" dirty="0" err="1" smtClean="0">
                <a:solidFill>
                  <a:srgbClr val="C00000"/>
                </a:solidFill>
              </a:rPr>
              <a:t>lista.begin</a:t>
            </a:r>
            <a:r>
              <a:rPr lang="en-US" b="1" dirty="0">
                <a:solidFill>
                  <a:srgbClr val="C00000"/>
                </a:solidFill>
              </a:rPr>
              <a:t>();</a:t>
            </a:r>
            <a:r>
              <a:rPr lang="en-US" b="1" dirty="0" err="1" smtClean="0">
                <a:solidFill>
                  <a:srgbClr val="C00000"/>
                </a:solidFill>
              </a:rPr>
              <a:t>iter</a:t>
            </a:r>
            <a:r>
              <a:rPr lang="en-US" b="1" dirty="0" smtClean="0">
                <a:solidFill>
                  <a:srgbClr val="C00000"/>
                </a:solidFill>
              </a:rPr>
              <a:t>!= </a:t>
            </a:r>
            <a:r>
              <a:rPr lang="en-US" b="1" dirty="0" err="1">
                <a:solidFill>
                  <a:srgbClr val="C00000"/>
                </a:solidFill>
              </a:rPr>
              <a:t>lista.end</a:t>
            </a:r>
            <a:r>
              <a:rPr lang="en-US" b="1" dirty="0">
                <a:solidFill>
                  <a:srgbClr val="C00000"/>
                </a:solidFill>
              </a:rPr>
              <a:t>();</a:t>
            </a:r>
            <a:r>
              <a:rPr lang="en-US" b="1" dirty="0" err="1">
                <a:solidFill>
                  <a:srgbClr val="C00000"/>
                </a:solidFill>
              </a:rPr>
              <a:t>iter</a:t>
            </a:r>
            <a:r>
              <a:rPr lang="en-US" b="1" dirty="0" smtClean="0">
                <a:solidFill>
                  <a:srgbClr val="C00000"/>
                </a:solidFill>
              </a:rPr>
              <a:t>++)        </a:t>
            </a:r>
            <a:r>
              <a:rPr lang="en-US" b="1" dirty="0" err="1">
                <a:solidFill>
                  <a:srgbClr val="C00000"/>
                </a:solidFill>
              </a:rPr>
              <a:t>cout</a:t>
            </a:r>
            <a:r>
              <a:rPr lang="en-US" b="1" dirty="0">
                <a:solidFill>
                  <a:srgbClr val="C00000"/>
                </a:solidFill>
              </a:rPr>
              <a:t>&lt;&lt;*</a:t>
            </a:r>
            <a:r>
              <a:rPr lang="en-US" b="1" dirty="0" err="1">
                <a:solidFill>
                  <a:srgbClr val="C00000"/>
                </a:solidFill>
              </a:rPr>
              <a:t>iter</a:t>
            </a:r>
            <a:r>
              <a:rPr lang="en-US" b="1" dirty="0">
                <a:solidFill>
                  <a:srgbClr val="C00000"/>
                </a:solidFill>
              </a:rPr>
              <a:t>&lt;&lt;</a:t>
            </a:r>
            <a:r>
              <a:rPr lang="en-US" b="1" dirty="0" err="1">
                <a:solidFill>
                  <a:srgbClr val="C00000"/>
                </a:solidFill>
              </a:rPr>
              <a:t>endl</a:t>
            </a:r>
            <a:r>
              <a:rPr lang="en-US" b="1" dirty="0" smtClean="0">
                <a:solidFill>
                  <a:srgbClr val="C0000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B0F0"/>
                </a:solidFill>
              </a:rPr>
              <a:t>Pored </a:t>
            </a:r>
            <a:r>
              <a:rPr lang="en-US" b="1" dirty="0" err="1">
                <a:solidFill>
                  <a:srgbClr val="00B0F0"/>
                </a:solidFill>
              </a:rPr>
              <a:t>klase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iterator</a:t>
            </a:r>
            <a:r>
              <a:rPr lang="en-US" b="1" dirty="0">
                <a:solidFill>
                  <a:srgbClr val="00B0F0"/>
                </a:solidFill>
              </a:rPr>
              <a:t>, </a:t>
            </a:r>
            <a:r>
              <a:rPr lang="en-US" b="1" dirty="0" err="1">
                <a:solidFill>
                  <a:srgbClr val="00B0F0"/>
                </a:solidFill>
              </a:rPr>
              <a:t>svaki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kontejner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defini</a:t>
            </a:r>
            <a:r>
              <a:rPr lang="sr-Latn-ME" b="1" dirty="0" smtClean="0">
                <a:solidFill>
                  <a:srgbClr val="00B0F0"/>
                </a:solidFill>
              </a:rPr>
              <a:t>š</a:t>
            </a:r>
            <a:r>
              <a:rPr lang="en-US" b="1" dirty="0" smtClean="0">
                <a:solidFill>
                  <a:srgbClr val="00B0F0"/>
                </a:solidFill>
              </a:rPr>
              <a:t>e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klasu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const_iterator</a:t>
            </a:r>
            <a:r>
              <a:rPr lang="en-US" b="1" dirty="0" smtClean="0">
                <a:solidFill>
                  <a:srgbClr val="00B0F0"/>
                </a:solidFill>
              </a:rPr>
              <a:t>.</a:t>
            </a:r>
            <a:r>
              <a:rPr lang="sr-Latn-ME" b="1" dirty="0" smtClean="0">
                <a:solidFill>
                  <a:srgbClr val="00B0F0"/>
                </a:solidFill>
              </a:rPr>
              <a:t> K</a:t>
            </a:r>
            <a:r>
              <a:rPr lang="en-US" b="1" dirty="0" err="1" smtClean="0">
                <a:solidFill>
                  <a:srgbClr val="00B0F0"/>
                </a:solidFill>
              </a:rPr>
              <a:t>onstantni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iteratori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funkcioni</a:t>
            </a:r>
            <a:r>
              <a:rPr lang="sr-Latn-ME" b="1" dirty="0" smtClean="0">
                <a:solidFill>
                  <a:srgbClr val="00B0F0"/>
                </a:solidFill>
              </a:rPr>
              <a:t>š</a:t>
            </a:r>
            <a:r>
              <a:rPr lang="en-US" b="1" dirty="0" smtClean="0">
                <a:solidFill>
                  <a:srgbClr val="00B0F0"/>
                </a:solidFill>
              </a:rPr>
              <a:t>u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identi</a:t>
            </a:r>
            <a:r>
              <a:rPr lang="sr-Latn-ME" b="1" dirty="0" smtClean="0">
                <a:solidFill>
                  <a:srgbClr val="00B0F0"/>
                </a:solidFill>
              </a:rPr>
              <a:t>č</a:t>
            </a:r>
            <a:r>
              <a:rPr lang="en-US" b="1" dirty="0" smtClean="0">
                <a:solidFill>
                  <a:srgbClr val="00B0F0"/>
                </a:solidFill>
              </a:rPr>
              <a:t>an </a:t>
            </a:r>
            <a:r>
              <a:rPr lang="en-US" b="1" dirty="0" err="1" smtClean="0">
                <a:solidFill>
                  <a:srgbClr val="00B0F0"/>
                </a:solidFill>
              </a:rPr>
              <a:t>na</a:t>
            </a:r>
            <a:r>
              <a:rPr lang="sr-Latn-ME" b="1" dirty="0" smtClean="0">
                <a:solidFill>
                  <a:srgbClr val="00B0F0"/>
                </a:solidFill>
              </a:rPr>
              <a:t>č</a:t>
            </a:r>
            <a:r>
              <a:rPr lang="en-US" b="1" dirty="0" smtClean="0">
                <a:solidFill>
                  <a:srgbClr val="00B0F0"/>
                </a:solidFill>
              </a:rPr>
              <a:t>in </a:t>
            </a:r>
            <a:r>
              <a:rPr lang="en-US" b="1" dirty="0" err="1">
                <a:solidFill>
                  <a:srgbClr val="00B0F0"/>
                </a:solidFill>
              </a:rPr>
              <a:t>kao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obi</a:t>
            </a:r>
            <a:r>
              <a:rPr lang="sr-Latn-ME" b="1" dirty="0">
                <a:solidFill>
                  <a:srgbClr val="00B0F0"/>
                </a:solidFill>
              </a:rPr>
              <a:t>č</a:t>
            </a:r>
            <a:r>
              <a:rPr lang="en-US" b="1" dirty="0" err="1" smtClean="0">
                <a:solidFill>
                  <a:srgbClr val="00B0F0"/>
                </a:solidFill>
              </a:rPr>
              <a:t>ni</a:t>
            </a:r>
            <a:r>
              <a:rPr lang="en-US" b="1" dirty="0" smtClean="0">
                <a:solidFill>
                  <a:srgbClr val="00B0F0"/>
                </a:solidFill>
              </a:rPr>
              <a:t>, </a:t>
            </a:r>
            <a:r>
              <a:rPr lang="en-US" b="1" dirty="0" err="1">
                <a:solidFill>
                  <a:srgbClr val="00B0F0"/>
                </a:solidFill>
              </a:rPr>
              <a:t>jedino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š</a:t>
            </a:r>
            <a:r>
              <a:rPr lang="en-US" b="1" dirty="0" smtClean="0">
                <a:solidFill>
                  <a:srgbClr val="00B0F0"/>
                </a:solidFill>
              </a:rPr>
              <a:t>to </a:t>
            </a:r>
            <a:r>
              <a:rPr lang="en-US" b="1" dirty="0" err="1">
                <a:solidFill>
                  <a:srgbClr val="00B0F0"/>
                </a:solidFill>
              </a:rPr>
              <a:t>prilikom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prim</a:t>
            </a:r>
            <a:r>
              <a:rPr lang="sr-Latn-ME" b="1" dirty="0" smtClean="0">
                <a:solidFill>
                  <a:srgbClr val="00B0F0"/>
                </a:solidFill>
              </a:rPr>
              <a:t>j</a:t>
            </a:r>
            <a:r>
              <a:rPr lang="en-US" b="1" dirty="0" err="1" smtClean="0">
                <a:solidFill>
                  <a:srgbClr val="00B0F0"/>
                </a:solidFill>
              </a:rPr>
              <a:t>ene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dereferenciranja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(operator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*</a:t>
            </a:r>
            <a:r>
              <a:rPr lang="en-US" b="1" dirty="0" smtClean="0">
                <a:solidFill>
                  <a:srgbClr val="00B0F0"/>
                </a:solidFill>
              </a:rPr>
              <a:t>) </a:t>
            </a:r>
            <a:r>
              <a:rPr lang="en-US" b="1" dirty="0" err="1" smtClean="0">
                <a:solidFill>
                  <a:srgbClr val="00B0F0"/>
                </a:solidFill>
              </a:rPr>
              <a:t>vra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err="1" smtClean="0">
                <a:solidFill>
                  <a:srgbClr val="00B0F0"/>
                </a:solidFill>
              </a:rPr>
              <a:t>aju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referencu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konstantan</a:t>
            </a:r>
            <a:r>
              <a:rPr lang="en-US" b="1" dirty="0">
                <a:solidFill>
                  <a:srgbClr val="00B0F0"/>
                </a:solidFill>
              </a:rPr>
              <a:t> element </a:t>
            </a:r>
            <a:r>
              <a:rPr lang="en-US" b="1" dirty="0" err="1">
                <a:solidFill>
                  <a:srgbClr val="00B0F0"/>
                </a:solidFill>
              </a:rPr>
              <a:t>kontejnera</a:t>
            </a:r>
            <a:r>
              <a:rPr lang="en-US" b="1" dirty="0">
                <a:solidFill>
                  <a:srgbClr val="00B0F0"/>
                </a:solidFill>
              </a:rPr>
              <a:t>. Time</a:t>
            </a:r>
          </a:p>
          <a:p>
            <a:r>
              <a:rPr lang="en-US" b="1" dirty="0" smtClean="0">
                <a:solidFill>
                  <a:srgbClr val="00B0F0"/>
                </a:solidFill>
              </a:rPr>
              <a:t>se </a:t>
            </a:r>
            <a:r>
              <a:rPr lang="en-US" b="1" dirty="0" err="1" smtClean="0">
                <a:solidFill>
                  <a:srgbClr val="00B0F0"/>
                </a:solidFill>
              </a:rPr>
              <a:t>spr</a:t>
            </a:r>
            <a:r>
              <a:rPr lang="sr-Latn-ME" b="1" dirty="0" smtClean="0">
                <a:solidFill>
                  <a:srgbClr val="00B0F0"/>
                </a:solidFill>
              </a:rPr>
              <a:t>j</a:t>
            </a:r>
            <a:r>
              <a:rPr lang="en-US" b="1" dirty="0" smtClean="0">
                <a:solidFill>
                  <a:srgbClr val="00B0F0"/>
                </a:solidFill>
              </a:rPr>
              <a:t>e</a:t>
            </a:r>
            <a:r>
              <a:rPr lang="sr-Latn-ME" b="1" dirty="0" smtClean="0">
                <a:solidFill>
                  <a:srgbClr val="00B0F0"/>
                </a:solidFill>
              </a:rPr>
              <a:t>č</a:t>
            </a:r>
            <a:r>
              <a:rPr lang="en-US" b="1" dirty="0" err="1" smtClean="0">
                <a:solidFill>
                  <a:srgbClr val="00B0F0"/>
                </a:solidFill>
              </a:rPr>
              <a:t>ava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modifikacija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elementa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koji</a:t>
            </a:r>
            <a:r>
              <a:rPr lang="en-US" b="1" dirty="0">
                <a:solidFill>
                  <a:srgbClr val="00B0F0"/>
                </a:solidFill>
              </a:rPr>
              <a:t> iterator </a:t>
            </a:r>
            <a:r>
              <a:rPr lang="en-US" b="1" dirty="0" err="1">
                <a:solidFill>
                  <a:srgbClr val="00B0F0"/>
                </a:solidFill>
              </a:rPr>
              <a:t>pokazuje</a:t>
            </a:r>
            <a:r>
              <a:rPr lang="en-US" b="1" dirty="0" smtClean="0">
                <a:solidFill>
                  <a:srgbClr val="00B0F0"/>
                </a:solidFill>
              </a:rPr>
              <a:t>.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4328160" y="355600"/>
            <a:ext cx="30480" cy="6502400"/>
          </a:xfrm>
          <a:custGeom>
            <a:avLst/>
            <a:gdLst>
              <a:gd name="connsiteX0" fmla="*/ 0 w 30480"/>
              <a:gd name="connsiteY0" fmla="*/ 0 h 6502400"/>
              <a:gd name="connsiteX1" fmla="*/ 30480 w 30480"/>
              <a:gd name="connsiteY1" fmla="*/ 6502400 h 650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6502400">
                <a:moveTo>
                  <a:pt x="0" y="0"/>
                </a:moveTo>
                <a:lnTo>
                  <a:pt x="30480" y="650240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358640" y="371322"/>
            <a:ext cx="478536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>
                <a:solidFill>
                  <a:srgbClr val="00B0F0"/>
                </a:solidFill>
              </a:rPr>
              <a:t>Funkcije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begin()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end()</a:t>
            </a:r>
            <a:r>
              <a:rPr lang="en-US" b="1" dirty="0">
                <a:solidFill>
                  <a:srgbClr val="00B0F0"/>
                </a:solidFill>
              </a:rPr>
              <a:t> u </a:t>
            </a:r>
            <a:r>
              <a:rPr lang="en-US" b="1" dirty="0" err="1">
                <a:solidFill>
                  <a:srgbClr val="00B0F0"/>
                </a:solidFill>
              </a:rPr>
              <a:t>kontejnerima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vra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err="1" smtClean="0">
                <a:solidFill>
                  <a:srgbClr val="00B0F0"/>
                </a:solidFill>
              </a:rPr>
              <a:t>aju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iterator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ako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je </a:t>
            </a:r>
            <a:r>
              <a:rPr lang="en-US" b="1" dirty="0" err="1" smtClean="0">
                <a:solidFill>
                  <a:srgbClr val="00B0F0"/>
                </a:solidFill>
              </a:rPr>
              <a:t>kontejner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nekonstantan</a:t>
            </a:r>
            <a:r>
              <a:rPr lang="en-US" b="1" dirty="0">
                <a:solidFill>
                  <a:srgbClr val="00B0F0"/>
                </a:solidFill>
              </a:rPr>
              <a:t>, u </a:t>
            </a:r>
            <a:r>
              <a:rPr lang="en-US" b="1" dirty="0" err="1">
                <a:solidFill>
                  <a:srgbClr val="00B0F0"/>
                </a:solidFill>
              </a:rPr>
              <a:t>suprotnom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vra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err="1" smtClean="0">
                <a:solidFill>
                  <a:srgbClr val="00B0F0"/>
                </a:solidFill>
              </a:rPr>
              <a:t>aju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const_iterator</a:t>
            </a:r>
            <a:r>
              <a:rPr lang="en-US" b="1" dirty="0">
                <a:solidFill>
                  <a:srgbClr val="00B0F0"/>
                </a:solidFill>
              </a:rPr>
              <a:t>. </a:t>
            </a:r>
            <a:r>
              <a:rPr lang="en-US" b="1" dirty="0" err="1">
                <a:solidFill>
                  <a:srgbClr val="00B0F0"/>
                </a:solidFill>
              </a:rPr>
              <a:t>Dozvoljeno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je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konvertovati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iterator</a:t>
            </a:r>
            <a:r>
              <a:rPr lang="en-US" b="1" dirty="0">
                <a:solidFill>
                  <a:srgbClr val="00B0F0"/>
                </a:solidFill>
              </a:rPr>
              <a:t> u </a:t>
            </a:r>
            <a:r>
              <a:rPr lang="en-US" b="1" dirty="0" err="1">
                <a:solidFill>
                  <a:srgbClr val="C00000"/>
                </a:solidFill>
              </a:rPr>
              <a:t>const_iterator</a:t>
            </a:r>
            <a:r>
              <a:rPr lang="en-US" b="1" dirty="0">
                <a:solidFill>
                  <a:srgbClr val="00B0F0"/>
                </a:solidFill>
              </a:rPr>
              <a:t>, </a:t>
            </a:r>
            <a:r>
              <a:rPr lang="en-US" b="1" dirty="0" err="1">
                <a:solidFill>
                  <a:srgbClr val="00B0F0"/>
                </a:solidFill>
              </a:rPr>
              <a:t>ali</a:t>
            </a:r>
            <a:r>
              <a:rPr lang="en-US" b="1" dirty="0">
                <a:solidFill>
                  <a:srgbClr val="00B0F0"/>
                </a:solidFill>
              </a:rPr>
              <a:t> ne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obrnuto</a:t>
            </a:r>
            <a:r>
              <a:rPr lang="en-US" b="1" dirty="0" smtClean="0">
                <a:solidFill>
                  <a:srgbClr val="00B0F0"/>
                </a:solidFill>
              </a:rPr>
              <a:t>.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To </a:t>
            </a:r>
            <a:r>
              <a:rPr lang="en-US" b="1" dirty="0">
                <a:solidFill>
                  <a:srgbClr val="00B0F0"/>
                </a:solidFill>
              </a:rPr>
              <a:t>je u </a:t>
            </a:r>
            <a:r>
              <a:rPr lang="en-US" b="1" dirty="0" err="1" smtClean="0">
                <a:solidFill>
                  <a:srgbClr val="00B0F0"/>
                </a:solidFill>
              </a:rPr>
              <a:t>skladu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sa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politikom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jezika</a:t>
            </a:r>
            <a:r>
              <a:rPr lang="en-US" b="1" dirty="0">
                <a:solidFill>
                  <a:srgbClr val="00B0F0"/>
                </a:solidFill>
              </a:rPr>
              <a:t> o </a:t>
            </a:r>
            <a:r>
              <a:rPr lang="en-US" b="1" dirty="0" err="1">
                <a:solidFill>
                  <a:srgbClr val="00B0F0"/>
                </a:solidFill>
              </a:rPr>
              <a:t>kvalifikacionim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konverzijama</a:t>
            </a:r>
            <a:r>
              <a:rPr lang="en-US" b="1" dirty="0">
                <a:solidFill>
                  <a:srgbClr val="00B0F0"/>
                </a:solidFill>
              </a:rPr>
              <a:t>.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for(list&lt;</a:t>
            </a:r>
            <a:r>
              <a:rPr lang="en-US" b="1" dirty="0" err="1" smtClean="0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&gt;::</a:t>
            </a:r>
            <a:r>
              <a:rPr lang="en-US" b="1" dirty="0" err="1" smtClean="0">
                <a:solidFill>
                  <a:srgbClr val="C00000"/>
                </a:solidFill>
              </a:rPr>
              <a:t>const_iterator</a:t>
            </a:r>
            <a:r>
              <a:rPr lang="sr-Latn-ME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iter</a:t>
            </a:r>
            <a:r>
              <a:rPr lang="en-US" b="1" dirty="0" smtClean="0">
                <a:solidFill>
                  <a:srgbClr val="C00000"/>
                </a:solidFill>
              </a:rPr>
              <a:t>=</a:t>
            </a:r>
            <a:r>
              <a:rPr lang="sr-Latn-ME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lista.begin</a:t>
            </a:r>
            <a:r>
              <a:rPr lang="en-US" b="1" dirty="0">
                <a:solidFill>
                  <a:srgbClr val="C00000"/>
                </a:solidFill>
              </a:rPr>
              <a:t>();</a:t>
            </a:r>
            <a:r>
              <a:rPr lang="en-US" b="1" dirty="0" err="1">
                <a:solidFill>
                  <a:srgbClr val="C00000"/>
                </a:solidFill>
              </a:rPr>
              <a:t>iter</a:t>
            </a:r>
            <a:r>
              <a:rPr lang="en-US" b="1" dirty="0">
                <a:solidFill>
                  <a:srgbClr val="C00000"/>
                </a:solidFill>
              </a:rPr>
              <a:t>!=</a:t>
            </a:r>
            <a:r>
              <a:rPr lang="en-US" b="1" dirty="0" err="1">
                <a:solidFill>
                  <a:srgbClr val="C00000"/>
                </a:solidFill>
              </a:rPr>
              <a:t>lista.end</a:t>
            </a:r>
            <a:r>
              <a:rPr lang="en-US" b="1" dirty="0">
                <a:solidFill>
                  <a:srgbClr val="C00000"/>
                </a:solidFill>
              </a:rPr>
              <a:t>();</a:t>
            </a:r>
            <a:r>
              <a:rPr lang="en-US" b="1" dirty="0" err="1">
                <a:solidFill>
                  <a:srgbClr val="C00000"/>
                </a:solidFill>
              </a:rPr>
              <a:t>iter</a:t>
            </a:r>
            <a:r>
              <a:rPr lang="en-US" b="1" dirty="0">
                <a:solidFill>
                  <a:srgbClr val="C00000"/>
                </a:solidFill>
              </a:rPr>
              <a:t>++){</a:t>
            </a:r>
          </a:p>
          <a:p>
            <a:r>
              <a:rPr lang="en-US" b="1" dirty="0" smtClean="0">
                <a:solidFill>
                  <a:srgbClr val="00B0F0"/>
                </a:solidFill>
              </a:rPr>
              <a:t>// </a:t>
            </a:r>
            <a:r>
              <a:rPr lang="en-US" b="1" dirty="0" err="1">
                <a:solidFill>
                  <a:srgbClr val="C00000"/>
                </a:solidFill>
              </a:rPr>
              <a:t>iter</a:t>
            </a:r>
            <a:r>
              <a:rPr lang="en-US" b="1" dirty="0">
                <a:solidFill>
                  <a:srgbClr val="00B0F0"/>
                </a:solidFill>
              </a:rPr>
              <a:t> je </a:t>
            </a:r>
            <a:r>
              <a:rPr lang="en-US" b="1" dirty="0" err="1">
                <a:solidFill>
                  <a:srgbClr val="C00000"/>
                </a:solidFill>
              </a:rPr>
              <a:t>const_iterator</a:t>
            </a:r>
            <a:r>
              <a:rPr lang="en-US" b="1" dirty="0">
                <a:solidFill>
                  <a:srgbClr val="00B0F0"/>
                </a:solidFill>
              </a:rPr>
              <a:t>. </a:t>
            </a:r>
            <a:r>
              <a:rPr lang="en-US" b="1" dirty="0" err="1">
                <a:solidFill>
                  <a:srgbClr val="C00000"/>
                </a:solidFill>
              </a:rPr>
              <a:t>lista</a:t>
            </a:r>
            <a:r>
              <a:rPr lang="en-US" b="1" dirty="0">
                <a:solidFill>
                  <a:srgbClr val="00B0F0"/>
                </a:solidFill>
              </a:rPr>
              <a:t> je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00B0F0"/>
                </a:solidFill>
              </a:rPr>
              <a:t>nekonstantan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objekat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klase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list&lt;</a:t>
            </a:r>
            <a:r>
              <a:rPr lang="en-US" b="1" dirty="0" err="1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&gt;</a:t>
            </a:r>
          </a:p>
          <a:p>
            <a:r>
              <a:rPr lang="en-US" b="1" dirty="0" smtClean="0">
                <a:solidFill>
                  <a:srgbClr val="00B0F0"/>
                </a:solidFill>
              </a:rPr>
              <a:t>// </a:t>
            </a:r>
            <a:r>
              <a:rPr lang="en-US" b="1" dirty="0" err="1">
                <a:solidFill>
                  <a:srgbClr val="00B0F0"/>
                </a:solidFill>
              </a:rPr>
              <a:t>zbog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č</a:t>
            </a:r>
            <a:r>
              <a:rPr lang="en-US" b="1" dirty="0" err="1" smtClean="0">
                <a:solidFill>
                  <a:srgbClr val="00B0F0"/>
                </a:solidFill>
              </a:rPr>
              <a:t>ega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lista.begin</a:t>
            </a:r>
            <a:r>
              <a:rPr lang="en-US" b="1" dirty="0">
                <a:solidFill>
                  <a:srgbClr val="C00000"/>
                </a:solidFill>
              </a:rPr>
              <a:t>()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vra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smtClean="0">
                <a:solidFill>
                  <a:srgbClr val="00B0F0"/>
                </a:solidFill>
              </a:rPr>
              <a:t>a </a:t>
            </a:r>
            <a:r>
              <a:rPr lang="en-US" b="1" dirty="0" smtClean="0">
                <a:solidFill>
                  <a:srgbClr val="C00000"/>
                </a:solidFill>
              </a:rPr>
              <a:t>iterator</a:t>
            </a:r>
            <a:r>
              <a:rPr lang="sr-Latn-ME" b="1" dirty="0">
                <a:solidFill>
                  <a:srgbClr val="00B0F0"/>
                </a:solidFill>
              </a:rPr>
              <a:t>?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00B0F0"/>
                </a:solidFill>
              </a:rPr>
              <a:t>Konverzija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iteratora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u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const_iterator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je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00B0F0"/>
                </a:solidFill>
              </a:rPr>
              <a:t>dozvoljena</a:t>
            </a:r>
            <a:r>
              <a:rPr lang="en-US" b="1" dirty="0">
                <a:solidFill>
                  <a:srgbClr val="00B0F0"/>
                </a:solidFill>
              </a:rPr>
              <a:t>, </a:t>
            </a:r>
            <a:r>
              <a:rPr lang="en-US" b="1" dirty="0" err="1">
                <a:solidFill>
                  <a:srgbClr val="00B0F0"/>
                </a:solidFill>
              </a:rPr>
              <a:t>tako</a:t>
            </a:r>
            <a:r>
              <a:rPr lang="en-US" b="1" dirty="0">
                <a:solidFill>
                  <a:srgbClr val="00B0F0"/>
                </a:solidFill>
              </a:rPr>
              <a:t> da </a:t>
            </a:r>
            <a:r>
              <a:rPr lang="en-US" b="1" dirty="0" err="1">
                <a:solidFill>
                  <a:srgbClr val="00B0F0"/>
                </a:solidFill>
              </a:rPr>
              <a:t>prevodilac</a:t>
            </a:r>
            <a:r>
              <a:rPr lang="en-US" b="1" dirty="0">
                <a:solidFill>
                  <a:srgbClr val="00B0F0"/>
                </a:solidFill>
              </a:rPr>
              <a:t> ne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00B0F0"/>
                </a:solidFill>
              </a:rPr>
              <a:t>prijavljuje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gre</a:t>
            </a:r>
            <a:r>
              <a:rPr lang="sr-Latn-ME" b="1" dirty="0" smtClean="0">
                <a:solidFill>
                  <a:srgbClr val="00B0F0"/>
                </a:solidFill>
              </a:rPr>
              <a:t>š</a:t>
            </a:r>
            <a:r>
              <a:rPr lang="en-US" b="1" dirty="0" err="1" smtClean="0">
                <a:solidFill>
                  <a:srgbClr val="00B0F0"/>
                </a:solidFill>
              </a:rPr>
              <a:t>ku</a:t>
            </a:r>
            <a:r>
              <a:rPr lang="en-US" b="1" dirty="0">
                <a:solidFill>
                  <a:srgbClr val="00B0F0"/>
                </a:solidFill>
              </a:rPr>
              <a:t>. U </a:t>
            </a:r>
            <a:r>
              <a:rPr lang="en-US" b="1" dirty="0" err="1">
                <a:solidFill>
                  <a:srgbClr val="00B0F0"/>
                </a:solidFill>
              </a:rPr>
              <a:t>obrnutoj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situaciji</a:t>
            </a:r>
            <a:r>
              <a:rPr lang="en-US" b="1" dirty="0">
                <a:solidFill>
                  <a:srgbClr val="00B0F0"/>
                </a:solidFill>
              </a:rPr>
              <a:t> bi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smtClean="0">
                <a:solidFill>
                  <a:srgbClr val="00B0F0"/>
                </a:solidFill>
              </a:rPr>
              <a:t>se </a:t>
            </a:r>
            <a:r>
              <a:rPr lang="en-US" b="1" dirty="0" err="1" smtClean="0">
                <a:solidFill>
                  <a:srgbClr val="00B0F0"/>
                </a:solidFill>
              </a:rPr>
              <a:t>gre</a:t>
            </a:r>
            <a:r>
              <a:rPr lang="sr-Latn-ME" b="1" dirty="0" smtClean="0">
                <a:solidFill>
                  <a:srgbClr val="00B0F0"/>
                </a:solidFill>
              </a:rPr>
              <a:t>š</a:t>
            </a:r>
            <a:r>
              <a:rPr lang="en-US" b="1" dirty="0" err="1" smtClean="0">
                <a:solidFill>
                  <a:srgbClr val="00B0F0"/>
                </a:solidFill>
              </a:rPr>
              <a:t>ka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javila</a:t>
            </a:r>
            <a:r>
              <a:rPr lang="en-US" b="1" dirty="0">
                <a:solidFill>
                  <a:srgbClr val="00B0F0"/>
                </a:solidFill>
              </a:rPr>
              <a:t>!!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*</a:t>
            </a:r>
            <a:r>
              <a:rPr lang="en-US" b="1" dirty="0" err="1">
                <a:solidFill>
                  <a:srgbClr val="C00000"/>
                </a:solidFill>
              </a:rPr>
              <a:t>iter</a:t>
            </a:r>
            <a:r>
              <a:rPr lang="en-US" b="1" dirty="0">
                <a:solidFill>
                  <a:srgbClr val="C00000"/>
                </a:solidFill>
              </a:rPr>
              <a:t> = 5</a:t>
            </a:r>
            <a:r>
              <a:rPr lang="en-US" b="1" dirty="0" smtClean="0">
                <a:solidFill>
                  <a:srgbClr val="C00000"/>
                </a:solidFill>
              </a:rPr>
              <a:t>;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// P</a:t>
            </a:r>
            <a:r>
              <a:rPr lang="sr-Latn-ME" b="1" dirty="0" smtClean="0">
                <a:solidFill>
                  <a:srgbClr val="00B0F0"/>
                </a:solidFill>
              </a:rPr>
              <a:t>ogrešno</a:t>
            </a:r>
            <a:r>
              <a:rPr lang="en-US" b="1" dirty="0" smtClean="0">
                <a:solidFill>
                  <a:srgbClr val="00B0F0"/>
                </a:solidFill>
              </a:rPr>
              <a:t>!! </a:t>
            </a:r>
            <a:r>
              <a:rPr lang="en-US" b="1" dirty="0" err="1">
                <a:solidFill>
                  <a:srgbClr val="C00000"/>
                </a:solidFill>
              </a:rPr>
              <a:t>iter</a:t>
            </a:r>
            <a:r>
              <a:rPr lang="en-US" b="1" dirty="0">
                <a:solidFill>
                  <a:srgbClr val="00B0F0"/>
                </a:solidFill>
              </a:rPr>
              <a:t> je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C00000"/>
                </a:solidFill>
              </a:rPr>
              <a:t>const_iterator</a:t>
            </a:r>
            <a:r>
              <a:rPr lang="en-US" b="1" dirty="0">
                <a:solidFill>
                  <a:srgbClr val="00B0F0"/>
                </a:solidFill>
              </a:rPr>
              <a:t>, pa je </a:t>
            </a:r>
            <a:r>
              <a:rPr lang="en-US" b="1" dirty="0">
                <a:solidFill>
                  <a:srgbClr val="C00000"/>
                </a:solidFill>
              </a:rPr>
              <a:t>*</a:t>
            </a:r>
            <a:r>
              <a:rPr lang="en-US" b="1" dirty="0" err="1" smtClean="0">
                <a:solidFill>
                  <a:srgbClr val="C00000"/>
                </a:solidFill>
              </a:rPr>
              <a:t>iter</a:t>
            </a:r>
            <a:r>
              <a:rPr lang="sr-Latn-ME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tipa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const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00B0F0"/>
                </a:solidFill>
              </a:rPr>
              <a:t>,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00B0F0"/>
                </a:solidFill>
              </a:rPr>
              <a:t>zato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nije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mogu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smtClean="0">
                <a:solidFill>
                  <a:srgbClr val="00B0F0"/>
                </a:solidFill>
              </a:rPr>
              <a:t>e </a:t>
            </a:r>
            <a:r>
              <a:rPr lang="en-US" b="1" dirty="0" err="1">
                <a:solidFill>
                  <a:srgbClr val="00B0F0"/>
                </a:solidFill>
              </a:rPr>
              <a:t>dodeliti</a:t>
            </a:r>
            <a:r>
              <a:rPr lang="en-US" b="1" dirty="0">
                <a:solidFill>
                  <a:srgbClr val="00B0F0"/>
                </a:solidFill>
              </a:rPr>
              <a:t> mu </a:t>
            </a:r>
            <a:r>
              <a:rPr lang="en-US" b="1" dirty="0" err="1" smtClean="0">
                <a:solidFill>
                  <a:srgbClr val="00B0F0"/>
                </a:solidFill>
              </a:rPr>
              <a:t>vr</a:t>
            </a:r>
            <a:r>
              <a:rPr lang="sr-Latn-ME" b="1" dirty="0" smtClean="0">
                <a:solidFill>
                  <a:srgbClr val="00B0F0"/>
                </a:solidFill>
              </a:rPr>
              <a:t>ij</a:t>
            </a:r>
            <a:r>
              <a:rPr lang="en-US" b="1" dirty="0" err="1" smtClean="0">
                <a:solidFill>
                  <a:srgbClr val="00B0F0"/>
                </a:solidFill>
              </a:rPr>
              <a:t>ednost</a:t>
            </a:r>
            <a:r>
              <a:rPr lang="en-US" b="1" dirty="0">
                <a:solidFill>
                  <a:srgbClr val="00B0F0"/>
                </a:solidFill>
              </a:rPr>
              <a:t>.</a:t>
            </a:r>
          </a:p>
          <a:p>
            <a:r>
              <a:rPr lang="en-US" b="1" dirty="0" err="1" smtClean="0">
                <a:solidFill>
                  <a:srgbClr val="C00000"/>
                </a:solidFill>
              </a:rPr>
              <a:t>cout</a:t>
            </a:r>
            <a:r>
              <a:rPr lang="en-US" b="1" dirty="0">
                <a:solidFill>
                  <a:srgbClr val="C00000"/>
                </a:solidFill>
              </a:rPr>
              <a:t>&lt;&lt;*</a:t>
            </a:r>
            <a:r>
              <a:rPr lang="en-US" b="1" dirty="0" err="1">
                <a:solidFill>
                  <a:srgbClr val="C00000"/>
                </a:solidFill>
              </a:rPr>
              <a:t>iter</a:t>
            </a:r>
            <a:r>
              <a:rPr lang="en-US" b="1" dirty="0">
                <a:solidFill>
                  <a:srgbClr val="C00000"/>
                </a:solidFill>
              </a:rPr>
              <a:t>&lt;&lt; </a:t>
            </a:r>
            <a:r>
              <a:rPr lang="en-US" b="1" dirty="0" err="1">
                <a:solidFill>
                  <a:srgbClr val="C00000"/>
                </a:solidFill>
              </a:rPr>
              <a:t>endl</a:t>
            </a:r>
            <a:r>
              <a:rPr lang="en-US" b="1" dirty="0" smtClean="0">
                <a:solidFill>
                  <a:srgbClr val="C00000"/>
                </a:solidFill>
              </a:rPr>
              <a:t>;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// </a:t>
            </a:r>
            <a:r>
              <a:rPr lang="en-US" b="1" dirty="0" err="1">
                <a:solidFill>
                  <a:srgbClr val="00B0F0"/>
                </a:solidFill>
              </a:rPr>
              <a:t>Ovo</a:t>
            </a:r>
            <a:r>
              <a:rPr lang="en-US" b="1" dirty="0">
                <a:solidFill>
                  <a:srgbClr val="00B0F0"/>
                </a:solidFill>
              </a:rPr>
              <a:t> je u </a:t>
            </a:r>
            <a:r>
              <a:rPr lang="en-US" b="1" dirty="0" err="1">
                <a:solidFill>
                  <a:srgbClr val="00B0F0"/>
                </a:solidFill>
              </a:rPr>
              <a:t>redu</a:t>
            </a:r>
            <a:r>
              <a:rPr lang="en-US" b="1" dirty="0">
                <a:solidFill>
                  <a:srgbClr val="00B0F0"/>
                </a:solidFill>
              </a:rPr>
              <a:t>!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}</a:t>
            </a:r>
            <a:endParaRPr lang="en-US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866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Aho-Corasick algoritam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 lnSpcReduction="10000"/>
          </a:bodyPr>
          <a:lstStyle/>
          <a:p>
            <a:r>
              <a:rPr lang="sr-Latn-ME" dirty="0" smtClean="0"/>
              <a:t>KMP algoritam odlično funkcioniše kada tražimo jedan podstring – obrazac. Što se dešava ako je pretraživati više obrazaca odjednom?</a:t>
            </a:r>
          </a:p>
          <a:p>
            <a:r>
              <a:rPr lang="sr-Latn-ME" dirty="0" smtClean="0"/>
              <a:t>U tom slučaju složenost zbog potrebe da se prethodno obrade svi podstringovi raste na </a:t>
            </a:r>
            <a:r>
              <a:rPr lang="sr-Latn-ME" b="1" i="1" dirty="0" smtClean="0">
                <a:solidFill>
                  <a:srgbClr val="C00000"/>
                </a:solidFill>
              </a:rPr>
              <a:t>O</a:t>
            </a:r>
            <a:r>
              <a:rPr lang="sr-Latn-ME" b="1" dirty="0" smtClean="0">
                <a:solidFill>
                  <a:srgbClr val="C00000"/>
                </a:solidFill>
              </a:rPr>
              <a:t>(</a:t>
            </a:r>
            <a:r>
              <a:rPr lang="sr-Latn-ME" b="1" i="1" dirty="0" smtClean="0">
                <a:solidFill>
                  <a:srgbClr val="C00000"/>
                </a:solidFill>
              </a:rPr>
              <a:t>nk</a:t>
            </a:r>
            <a:r>
              <a:rPr lang="sr-Latn-ME" b="1" dirty="0" smtClean="0">
                <a:solidFill>
                  <a:srgbClr val="C00000"/>
                </a:solidFill>
              </a:rPr>
              <a:t>+</a:t>
            </a:r>
            <a:r>
              <a:rPr lang="sr-Latn-ME" b="1" i="1" dirty="0" smtClean="0">
                <a:solidFill>
                  <a:srgbClr val="C00000"/>
                </a:solidFill>
              </a:rPr>
              <a:t>m</a:t>
            </a:r>
            <a:r>
              <a:rPr lang="sr-Latn-ME" b="1" dirty="0" smtClean="0">
                <a:solidFill>
                  <a:srgbClr val="C00000"/>
                </a:solidFill>
              </a:rPr>
              <a:t>)</a:t>
            </a:r>
            <a:r>
              <a:rPr lang="sr-Latn-ME" dirty="0" smtClean="0"/>
              <a:t> gdje je 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dirty="0" smtClean="0"/>
              <a:t> dužina stringa, </a:t>
            </a:r>
            <a:r>
              <a:rPr lang="sr-Latn-ME" b="1" i="1" dirty="0" smtClean="0">
                <a:solidFill>
                  <a:srgbClr val="C00000"/>
                </a:solidFill>
              </a:rPr>
              <a:t>k</a:t>
            </a:r>
            <a:r>
              <a:rPr lang="sr-Latn-ME" dirty="0" smtClean="0"/>
              <a:t> broj podstringova koji se traže i </a:t>
            </a:r>
            <a:r>
              <a:rPr lang="sr-Latn-ME" b="1" i="1" dirty="0" smtClean="0">
                <a:solidFill>
                  <a:srgbClr val="C00000"/>
                </a:solidFill>
              </a:rPr>
              <a:t>m</a:t>
            </a:r>
            <a:r>
              <a:rPr lang="sr-Latn-ME" dirty="0" smtClean="0"/>
              <a:t> ukupna dužina podstringova.</a:t>
            </a:r>
          </a:p>
          <a:p>
            <a:r>
              <a:rPr lang="sr-Latn-ME" dirty="0" smtClean="0"/>
              <a:t>Za ovaj slučaj je bolja varijanta </a:t>
            </a:r>
            <a:r>
              <a:rPr lang="sr-Latn-ME" b="1" dirty="0" smtClean="0">
                <a:solidFill>
                  <a:srgbClr val="C00000"/>
                </a:solidFill>
              </a:rPr>
              <a:t>Aho-Corsick</a:t>
            </a:r>
            <a:r>
              <a:rPr lang="sr-Latn-ME" dirty="0" smtClean="0"/>
              <a:t> algoritam koji se suštinski zasniva na </a:t>
            </a:r>
            <a:r>
              <a:rPr lang="sr-Latn-ME" b="1" dirty="0" smtClean="0">
                <a:solidFill>
                  <a:srgbClr val="C00000"/>
                </a:solidFill>
              </a:rPr>
              <a:t>trie</a:t>
            </a:r>
            <a:r>
              <a:rPr lang="sr-Latn-ME" dirty="0" smtClean="0"/>
              <a:t> strukturi.</a:t>
            </a:r>
          </a:p>
          <a:p>
            <a:r>
              <a:rPr lang="sr-Latn-ME" dirty="0" smtClean="0"/>
              <a:t>Složenost ovog algoritam ja </a:t>
            </a:r>
            <a:r>
              <a:rPr lang="sr-Latn-ME" b="1" i="1" dirty="0" smtClean="0">
                <a:solidFill>
                  <a:srgbClr val="C00000"/>
                </a:solidFill>
              </a:rPr>
              <a:t>O</a:t>
            </a:r>
            <a:r>
              <a:rPr lang="sr-Latn-ME" b="1" dirty="0" smtClean="0">
                <a:solidFill>
                  <a:srgbClr val="C00000"/>
                </a:solidFill>
              </a:rPr>
              <a:t>(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+</a:t>
            </a:r>
            <a:r>
              <a:rPr lang="sr-Latn-ME" b="1" i="1" dirty="0" smtClean="0">
                <a:solidFill>
                  <a:srgbClr val="C00000"/>
                </a:solidFill>
              </a:rPr>
              <a:t>m</a:t>
            </a:r>
            <a:r>
              <a:rPr lang="sr-Latn-ME" b="1" dirty="0" smtClean="0">
                <a:solidFill>
                  <a:srgbClr val="C00000"/>
                </a:solidFill>
              </a:rPr>
              <a:t>+</a:t>
            </a:r>
            <a:r>
              <a:rPr lang="sr-Latn-ME" b="1" i="1" dirty="0" smtClean="0">
                <a:solidFill>
                  <a:srgbClr val="C00000"/>
                </a:solidFill>
              </a:rPr>
              <a:t>z</a:t>
            </a:r>
            <a:r>
              <a:rPr lang="sr-Latn-ME" b="1" dirty="0" smtClean="0">
                <a:solidFill>
                  <a:srgbClr val="C00000"/>
                </a:solidFill>
              </a:rPr>
              <a:t>)</a:t>
            </a:r>
            <a:r>
              <a:rPr lang="sr-Latn-ME" dirty="0" smtClean="0"/>
              <a:t> gdje je </a:t>
            </a:r>
            <a:r>
              <a:rPr lang="sr-Latn-ME" b="1" i="1" dirty="0" smtClean="0">
                <a:solidFill>
                  <a:srgbClr val="C00000"/>
                </a:solidFill>
              </a:rPr>
              <a:t>z</a:t>
            </a:r>
            <a:r>
              <a:rPr lang="sr-Latn-ME" dirty="0" smtClean="0"/>
              <a:t> ukupan broj pojavljivanja traženih riječi u tekstu.</a:t>
            </a:r>
          </a:p>
          <a:p>
            <a:r>
              <a:rPr lang="sr-Latn-ME" dirty="0" smtClean="0"/>
              <a:t>Algoritam se sastoji od </a:t>
            </a:r>
            <a:r>
              <a:rPr lang="sr-Latn-ME" b="1" u="sng" dirty="0" smtClean="0"/>
              <a:t>dvije faze</a:t>
            </a:r>
            <a:r>
              <a:rPr lang="sr-Latn-ME" dirty="0" smtClean="0"/>
              <a:t>: složenije koja predstavlja </a:t>
            </a:r>
            <a:r>
              <a:rPr lang="sr-Latn-ME" b="1" dirty="0" smtClean="0">
                <a:solidFill>
                  <a:srgbClr val="C00000"/>
                </a:solidFill>
              </a:rPr>
              <a:t>pretprocesiranje</a:t>
            </a:r>
            <a:r>
              <a:rPr lang="sr-Latn-ME" dirty="0" smtClean="0"/>
              <a:t> i jednostavnije koja predstavlja poklapanje (</a:t>
            </a:r>
            <a:r>
              <a:rPr lang="sr-Latn-ME" b="1" dirty="0" smtClean="0">
                <a:solidFill>
                  <a:srgbClr val="C00000"/>
                </a:solidFill>
              </a:rPr>
              <a:t>matching</a:t>
            </a:r>
            <a:r>
              <a:rPr lang="sr-Latn-ME" dirty="0" smtClean="0"/>
              <a:t>).</a:t>
            </a:r>
          </a:p>
          <a:p>
            <a:r>
              <a:rPr lang="sr-Latn-ME" dirty="0" smtClean="0"/>
              <a:t>Samo </a:t>
            </a:r>
            <a:r>
              <a:rPr lang="sr-Latn-ME" b="1" dirty="0" smtClean="0">
                <a:solidFill>
                  <a:srgbClr val="C00000"/>
                </a:solidFill>
              </a:rPr>
              <a:t>pretprocesiranje</a:t>
            </a:r>
            <a:r>
              <a:rPr lang="sr-Latn-ME" dirty="0" smtClean="0"/>
              <a:t> sastoji se od </a:t>
            </a:r>
            <a:r>
              <a:rPr lang="en-US" dirty="0" err="1" smtClean="0"/>
              <a:t>kreiranje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trie</a:t>
            </a:r>
            <a:r>
              <a:rPr lang="en-US" dirty="0" smtClean="0"/>
              <a:t>-a </a:t>
            </a:r>
            <a:r>
              <a:rPr lang="sr-Latn-ME" dirty="0" smtClean="0"/>
              <a:t>i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kona</a:t>
            </a:r>
            <a:r>
              <a:rPr lang="sr-Latn-ME" b="1" dirty="0" smtClean="0">
                <a:solidFill>
                  <a:srgbClr val="C00000"/>
                </a:solidFill>
              </a:rPr>
              <a:t>čnog automata</a:t>
            </a:r>
            <a:r>
              <a:rPr lang="sr-Latn-ME" dirty="0"/>
              <a:t> </a:t>
            </a:r>
            <a:r>
              <a:rPr lang="sr-Latn-ME" dirty="0" smtClean="0"/>
              <a:t>sa </a:t>
            </a:r>
            <a:r>
              <a:rPr lang="sr-Latn-ME" b="1" dirty="0" smtClean="0">
                <a:solidFill>
                  <a:srgbClr val="C00000"/>
                </a:solidFill>
              </a:rPr>
              <a:t>sufiksnim linkovima</a:t>
            </a:r>
            <a:r>
              <a:rPr lang="sr-Latn-ME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5574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37618" y="990600"/>
            <a:ext cx="453341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>
                <a:solidFill>
                  <a:srgbClr val="00B0F0"/>
                </a:solidFill>
              </a:rPr>
              <a:t>Dozvoljeno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je </a:t>
            </a:r>
            <a:r>
              <a:rPr lang="en-US" b="1" dirty="0" err="1">
                <a:solidFill>
                  <a:srgbClr val="00B0F0"/>
                </a:solidFill>
              </a:rPr>
              <a:t>inicijalizovati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jedan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kontejner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sekvencom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elemenata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drugog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kontejnera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ograni</a:t>
            </a:r>
            <a:r>
              <a:rPr lang="sr-Latn-ME" b="1" dirty="0">
                <a:solidFill>
                  <a:srgbClr val="00B0F0"/>
                </a:solidFill>
              </a:rPr>
              <a:t>č</a:t>
            </a:r>
            <a:r>
              <a:rPr lang="en-US" b="1" dirty="0" err="1" smtClean="0">
                <a:solidFill>
                  <a:srgbClr val="00B0F0"/>
                </a:solidFill>
              </a:rPr>
              <a:t>enom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parom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iteratora</a:t>
            </a:r>
            <a:r>
              <a:rPr lang="en-US" b="1" dirty="0" smtClean="0">
                <a:solidFill>
                  <a:srgbClr val="00B0F0"/>
                </a:solidFill>
              </a:rPr>
              <a:t>:</a:t>
            </a:r>
            <a:endParaRPr lang="sr-Latn-ME" b="1" dirty="0" smtClean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vector&lt;</a:t>
            </a:r>
            <a:r>
              <a:rPr lang="en-US" b="1" dirty="0" err="1" smtClean="0">
                <a:solidFill>
                  <a:srgbClr val="C00000"/>
                </a:solidFill>
              </a:rPr>
              <a:t>int</a:t>
            </a:r>
            <a:r>
              <a:rPr lang="en-US" b="1" dirty="0" smtClean="0">
                <a:solidFill>
                  <a:srgbClr val="C00000"/>
                </a:solidFill>
              </a:rPr>
              <a:t>&gt;</a:t>
            </a:r>
            <a:r>
              <a:rPr lang="sr-Latn-ME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vec</a:t>
            </a:r>
            <a:r>
              <a:rPr lang="en-US" b="1" dirty="0" smtClean="0">
                <a:solidFill>
                  <a:srgbClr val="C00000"/>
                </a:solidFill>
              </a:rPr>
              <a:t>(</a:t>
            </a:r>
            <a:r>
              <a:rPr lang="en-US" b="1" dirty="0" err="1" smtClean="0">
                <a:solidFill>
                  <a:srgbClr val="C00000"/>
                </a:solidFill>
              </a:rPr>
              <a:t>lista.begin</a:t>
            </a:r>
            <a:r>
              <a:rPr lang="en-US" b="1" dirty="0">
                <a:solidFill>
                  <a:srgbClr val="C00000"/>
                </a:solidFill>
              </a:rPr>
              <a:t>(),</a:t>
            </a:r>
            <a:r>
              <a:rPr lang="en-US" b="1" dirty="0" err="1">
                <a:solidFill>
                  <a:srgbClr val="C00000"/>
                </a:solidFill>
              </a:rPr>
              <a:t>lista.end</a:t>
            </a:r>
            <a:r>
              <a:rPr lang="en-US" b="1" dirty="0">
                <a:solidFill>
                  <a:srgbClr val="C00000"/>
                </a:solidFill>
              </a:rPr>
              <a:t>());</a:t>
            </a:r>
          </a:p>
          <a:p>
            <a:r>
              <a:rPr lang="en-US" b="1" dirty="0" err="1" smtClean="0">
                <a:solidFill>
                  <a:srgbClr val="00B0F0"/>
                </a:solidFill>
              </a:rPr>
              <a:t>Konstrui</a:t>
            </a:r>
            <a:r>
              <a:rPr lang="sr-Latn-ME" b="1" dirty="0" smtClean="0">
                <a:solidFill>
                  <a:srgbClr val="00B0F0"/>
                </a:solidFill>
              </a:rPr>
              <a:t>š</a:t>
            </a:r>
            <a:r>
              <a:rPr lang="en-US" b="1" dirty="0" smtClean="0">
                <a:solidFill>
                  <a:srgbClr val="00B0F0"/>
                </a:solidFill>
              </a:rPr>
              <a:t>e </a:t>
            </a:r>
            <a:r>
              <a:rPr lang="en-US" b="1" dirty="0" err="1" smtClean="0">
                <a:solidFill>
                  <a:srgbClr val="00B0F0"/>
                </a:solidFill>
              </a:rPr>
              <a:t>vektor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koji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se </a:t>
            </a:r>
            <a:r>
              <a:rPr lang="en-US" b="1" dirty="0" err="1">
                <a:solidFill>
                  <a:srgbClr val="00B0F0"/>
                </a:solidFill>
              </a:rPr>
              <a:t>sastoji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iz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istih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elemenata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kao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lista</a:t>
            </a:r>
            <a:r>
              <a:rPr lang="sr-Latn-ME" b="1" dirty="0">
                <a:solidFill>
                  <a:srgbClr val="00B0F0"/>
                </a:solidFill>
              </a:rPr>
              <a:t>: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for(vector&lt;</a:t>
            </a:r>
            <a:r>
              <a:rPr lang="en-US" b="1" dirty="0" err="1" smtClean="0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&gt;::</a:t>
            </a:r>
            <a:r>
              <a:rPr lang="en-US" b="1" dirty="0" err="1">
                <a:solidFill>
                  <a:srgbClr val="C00000"/>
                </a:solidFill>
              </a:rPr>
              <a:t>const_iterator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iter</a:t>
            </a:r>
            <a:r>
              <a:rPr lang="en-US" b="1" dirty="0">
                <a:solidFill>
                  <a:srgbClr val="C00000"/>
                </a:solidFill>
              </a:rPr>
              <a:t>=</a:t>
            </a:r>
            <a:r>
              <a:rPr lang="en-US" b="1" dirty="0" err="1">
                <a:solidFill>
                  <a:srgbClr val="C00000"/>
                </a:solidFill>
              </a:rPr>
              <a:t>vec.begin</a:t>
            </a:r>
            <a:r>
              <a:rPr lang="en-US" b="1" dirty="0">
                <a:solidFill>
                  <a:srgbClr val="C00000"/>
                </a:solidFill>
              </a:rPr>
              <a:t>();</a:t>
            </a:r>
            <a:r>
              <a:rPr lang="en-US" b="1" dirty="0" err="1">
                <a:solidFill>
                  <a:srgbClr val="C00000"/>
                </a:solidFill>
              </a:rPr>
              <a:t>iter</a:t>
            </a:r>
            <a:r>
              <a:rPr lang="en-US" b="1" dirty="0">
                <a:solidFill>
                  <a:srgbClr val="C00000"/>
                </a:solidFill>
              </a:rPr>
              <a:t>!= </a:t>
            </a:r>
            <a:r>
              <a:rPr lang="en-US" b="1" dirty="0" err="1">
                <a:solidFill>
                  <a:srgbClr val="C00000"/>
                </a:solidFill>
              </a:rPr>
              <a:t>vec.end</a:t>
            </a:r>
            <a:r>
              <a:rPr lang="en-US" b="1" dirty="0">
                <a:solidFill>
                  <a:srgbClr val="C00000"/>
                </a:solidFill>
              </a:rPr>
              <a:t>();++</a:t>
            </a:r>
            <a:r>
              <a:rPr lang="en-US" b="1" dirty="0" err="1">
                <a:solidFill>
                  <a:srgbClr val="C00000"/>
                </a:solidFill>
              </a:rPr>
              <a:t>iter</a:t>
            </a:r>
            <a:r>
              <a:rPr lang="en-US" b="1" dirty="0">
                <a:solidFill>
                  <a:srgbClr val="C00000"/>
                </a:solidFill>
              </a:rPr>
              <a:t>)</a:t>
            </a:r>
          </a:p>
          <a:p>
            <a:r>
              <a:rPr lang="en-US" b="1" dirty="0" err="1" smtClean="0">
                <a:solidFill>
                  <a:srgbClr val="C00000"/>
                </a:solidFill>
              </a:rPr>
              <a:t>cout</a:t>
            </a:r>
            <a:r>
              <a:rPr lang="en-US" b="1" dirty="0">
                <a:solidFill>
                  <a:srgbClr val="C00000"/>
                </a:solidFill>
              </a:rPr>
              <a:t>&lt;&lt;*</a:t>
            </a:r>
            <a:r>
              <a:rPr lang="en-US" b="1" dirty="0" err="1">
                <a:solidFill>
                  <a:srgbClr val="C00000"/>
                </a:solidFill>
              </a:rPr>
              <a:t>iter</a:t>
            </a:r>
            <a:r>
              <a:rPr lang="en-US" b="1" dirty="0">
                <a:solidFill>
                  <a:srgbClr val="C00000"/>
                </a:solidFill>
              </a:rPr>
              <a:t>&lt;&lt;</a:t>
            </a:r>
            <a:r>
              <a:rPr lang="en-US" b="1" dirty="0" err="1">
                <a:solidFill>
                  <a:srgbClr val="C00000"/>
                </a:solidFill>
              </a:rPr>
              <a:t>endl</a:t>
            </a:r>
            <a:r>
              <a:rPr lang="en-US" b="1" dirty="0">
                <a:solidFill>
                  <a:srgbClr val="C0000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B0F0"/>
                </a:solidFill>
              </a:rPr>
              <a:t>Sl</a:t>
            </a:r>
            <a:r>
              <a:rPr lang="sr-Latn-ME" b="1" dirty="0" smtClean="0">
                <a:solidFill>
                  <a:srgbClr val="00B0F0"/>
                </a:solidFill>
              </a:rPr>
              <a:t>ij</a:t>
            </a:r>
            <a:r>
              <a:rPr lang="en-US" b="1" dirty="0" err="1" smtClean="0">
                <a:solidFill>
                  <a:srgbClr val="00B0F0"/>
                </a:solidFill>
              </a:rPr>
              <a:t>edi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spisak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funkcija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koje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opisuju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kori</a:t>
            </a:r>
            <a:r>
              <a:rPr lang="sr-Latn-ME" b="1" dirty="0" smtClean="0">
                <a:solidFill>
                  <a:srgbClr val="00B0F0"/>
                </a:solidFill>
              </a:rPr>
              <a:t>šć</a:t>
            </a:r>
            <a:r>
              <a:rPr lang="en-US" b="1" dirty="0" err="1" smtClean="0">
                <a:solidFill>
                  <a:srgbClr val="00B0F0"/>
                </a:solidFill>
              </a:rPr>
              <a:t>enje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kontejnera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kao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argumenata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funkcija</a:t>
            </a:r>
            <a:r>
              <a:rPr lang="sr-Latn-ME" b="1" dirty="0" smtClean="0">
                <a:solidFill>
                  <a:srgbClr val="00B0F0"/>
                </a:solidFill>
              </a:rPr>
              <a:t>: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err="1" smtClean="0">
                <a:solidFill>
                  <a:srgbClr val="00B0F0"/>
                </a:solidFill>
              </a:rPr>
              <a:t>Preno</a:t>
            </a:r>
            <a:r>
              <a:rPr lang="sr-Latn-ME" b="1" dirty="0" smtClean="0">
                <a:solidFill>
                  <a:srgbClr val="00B0F0"/>
                </a:solidFill>
              </a:rPr>
              <a:t>š</a:t>
            </a:r>
            <a:r>
              <a:rPr lang="en-US" b="1" dirty="0" err="1" smtClean="0">
                <a:solidFill>
                  <a:srgbClr val="00B0F0"/>
                </a:solidFill>
              </a:rPr>
              <a:t>enje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vektora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funkciji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>
                <a:solidFill>
                  <a:srgbClr val="C00000"/>
                </a:solidFill>
              </a:rPr>
              <a:t>void f1(</a:t>
            </a:r>
            <a:r>
              <a:rPr lang="en-US" b="1" dirty="0" err="1">
                <a:solidFill>
                  <a:srgbClr val="C00000"/>
                </a:solidFill>
              </a:rPr>
              <a:t>const</a:t>
            </a:r>
            <a:r>
              <a:rPr lang="en-US" b="1" dirty="0">
                <a:solidFill>
                  <a:srgbClr val="C00000"/>
                </a:solidFill>
              </a:rPr>
              <a:t> vector&lt;</a:t>
            </a:r>
            <a:r>
              <a:rPr lang="en-US" b="1" dirty="0" err="1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&gt; &amp; v) {   </a:t>
            </a:r>
            <a:endParaRPr lang="sr-Latn-ME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00B0F0"/>
                </a:solidFill>
              </a:rPr>
              <a:t>Ako</a:t>
            </a:r>
            <a:r>
              <a:rPr lang="en-US" b="1" dirty="0" smtClean="0">
                <a:solidFill>
                  <a:srgbClr val="00B0F0"/>
                </a:solidFill>
              </a:rPr>
              <a:t> ne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err="1" smtClean="0">
                <a:solidFill>
                  <a:srgbClr val="00B0F0"/>
                </a:solidFill>
              </a:rPr>
              <a:t>emo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da </a:t>
            </a:r>
            <a:r>
              <a:rPr lang="en-US" b="1" dirty="0" smtClean="0">
                <a:solidFill>
                  <a:srgbClr val="00B0F0"/>
                </a:solidFill>
              </a:rPr>
              <a:t>m</a:t>
            </a:r>
            <a:r>
              <a:rPr lang="sr-Latn-ME" b="1" dirty="0" smtClean="0">
                <a:solidFill>
                  <a:srgbClr val="00B0F0"/>
                </a:solidFill>
              </a:rPr>
              <a:t>ij</a:t>
            </a:r>
            <a:r>
              <a:rPr lang="en-US" b="1" dirty="0" err="1" smtClean="0">
                <a:solidFill>
                  <a:srgbClr val="00B0F0"/>
                </a:solidFill>
              </a:rPr>
              <a:t>enjamo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vektor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>
                <a:solidFill>
                  <a:srgbClr val="C00000"/>
                </a:solidFill>
              </a:rPr>
              <a:t>}</a:t>
            </a:r>
          </a:p>
          <a:p>
            <a:r>
              <a:rPr lang="en-US" b="1" dirty="0">
                <a:solidFill>
                  <a:srgbClr val="C00000"/>
                </a:solidFill>
              </a:rPr>
              <a:t>void f2(vector&lt;</a:t>
            </a:r>
            <a:r>
              <a:rPr lang="en-US" b="1" dirty="0" err="1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&gt; &amp; v) {   </a:t>
            </a:r>
            <a:endParaRPr lang="sr-Latn-ME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// </a:t>
            </a:r>
            <a:r>
              <a:rPr lang="en-US" b="1" dirty="0" err="1">
                <a:solidFill>
                  <a:srgbClr val="00B0F0"/>
                </a:solidFill>
              </a:rPr>
              <a:t>Ako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>
                <a:solidFill>
                  <a:srgbClr val="00B0F0"/>
                </a:solidFill>
              </a:rPr>
              <a:t>ž</a:t>
            </a:r>
            <a:r>
              <a:rPr lang="en-US" b="1" dirty="0" err="1" smtClean="0">
                <a:solidFill>
                  <a:srgbClr val="00B0F0"/>
                </a:solidFill>
              </a:rPr>
              <a:t>elimo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da </a:t>
            </a:r>
            <a:r>
              <a:rPr lang="en-US" b="1" dirty="0" smtClean="0">
                <a:solidFill>
                  <a:srgbClr val="00B0F0"/>
                </a:solidFill>
              </a:rPr>
              <a:t>m</a:t>
            </a:r>
            <a:r>
              <a:rPr lang="sr-Latn-ME" b="1" dirty="0" smtClean="0">
                <a:solidFill>
                  <a:srgbClr val="00B0F0"/>
                </a:solidFill>
              </a:rPr>
              <a:t>ij</a:t>
            </a:r>
            <a:r>
              <a:rPr lang="en-US" b="1" dirty="0" err="1" smtClean="0">
                <a:solidFill>
                  <a:srgbClr val="00B0F0"/>
                </a:solidFill>
              </a:rPr>
              <a:t>enjamo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vektor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}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4465320" y="355600"/>
            <a:ext cx="30480" cy="6502400"/>
          </a:xfrm>
          <a:custGeom>
            <a:avLst/>
            <a:gdLst>
              <a:gd name="connsiteX0" fmla="*/ 0 w 30480"/>
              <a:gd name="connsiteY0" fmla="*/ 0 h 6502400"/>
              <a:gd name="connsiteX1" fmla="*/ 30480 w 30480"/>
              <a:gd name="connsiteY1" fmla="*/ 6502400 h 650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6502400">
                <a:moveTo>
                  <a:pt x="0" y="0"/>
                </a:moveTo>
                <a:lnTo>
                  <a:pt x="30480" y="650240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28600"/>
            <a:ext cx="4267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ME" dirty="0" smtClean="0"/>
              <a:t>Iteratori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485383" y="355600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void f3(vector&lt;</a:t>
            </a:r>
            <a:r>
              <a:rPr lang="en-US" b="1" dirty="0" err="1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&gt; v) {   </a:t>
            </a:r>
            <a:endParaRPr lang="sr-Latn-ME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// </a:t>
            </a:r>
            <a:r>
              <a:rPr lang="en-US" b="1" dirty="0" err="1">
                <a:solidFill>
                  <a:srgbClr val="00B0F0"/>
                </a:solidFill>
              </a:rPr>
              <a:t>Kreira</a:t>
            </a:r>
            <a:r>
              <a:rPr lang="en-US" b="1" dirty="0">
                <a:solidFill>
                  <a:srgbClr val="00B0F0"/>
                </a:solidFill>
              </a:rPr>
              <a:t> se </a:t>
            </a:r>
            <a:r>
              <a:rPr lang="en-US" b="1" dirty="0" err="1">
                <a:solidFill>
                  <a:srgbClr val="00B0F0"/>
                </a:solidFill>
              </a:rPr>
              <a:t>lokalna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kopija</a:t>
            </a:r>
            <a:r>
              <a:rPr lang="en-US" b="1" dirty="0">
                <a:solidFill>
                  <a:srgbClr val="00B0F0"/>
                </a:solidFill>
              </a:rPr>
              <a:t> (copy</a:t>
            </a:r>
          </a:p>
          <a:p>
            <a:r>
              <a:rPr lang="en-US" b="1" dirty="0">
                <a:solidFill>
                  <a:srgbClr val="00B0F0"/>
                </a:solidFill>
              </a:rPr>
              <a:t>// </a:t>
            </a:r>
            <a:r>
              <a:rPr lang="en-US" b="1" dirty="0" err="1">
                <a:solidFill>
                  <a:srgbClr val="00B0F0"/>
                </a:solidFill>
              </a:rPr>
              <a:t>konstrukcijom</a:t>
            </a:r>
            <a:r>
              <a:rPr lang="en-US" b="1" dirty="0">
                <a:solidFill>
                  <a:srgbClr val="00B0F0"/>
                </a:solidFill>
              </a:rPr>
              <a:t>). </a:t>
            </a:r>
            <a:r>
              <a:rPr lang="en-US" b="1" dirty="0" err="1">
                <a:solidFill>
                  <a:srgbClr val="00B0F0"/>
                </a:solidFill>
              </a:rPr>
              <a:t>Retko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potrebno</a:t>
            </a:r>
            <a:r>
              <a:rPr lang="en-US" b="1" dirty="0">
                <a:solidFill>
                  <a:srgbClr val="00B0F0"/>
                </a:solidFill>
              </a:rPr>
              <a:t>,</a:t>
            </a:r>
          </a:p>
          <a:p>
            <a:r>
              <a:rPr lang="en-US" b="1" dirty="0">
                <a:solidFill>
                  <a:srgbClr val="00B0F0"/>
                </a:solidFill>
              </a:rPr>
              <a:t>// </a:t>
            </a:r>
            <a:r>
              <a:rPr lang="en-US" b="1" dirty="0" err="1">
                <a:solidFill>
                  <a:srgbClr val="00B0F0"/>
                </a:solidFill>
              </a:rPr>
              <a:t>veoma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neefikasno</a:t>
            </a:r>
            <a:r>
              <a:rPr lang="en-US" b="1" dirty="0">
                <a:solidFill>
                  <a:srgbClr val="00B0F0"/>
                </a:solidFill>
              </a:rPr>
              <a:t>.</a:t>
            </a:r>
          </a:p>
          <a:p>
            <a:r>
              <a:rPr lang="en-US" b="1" dirty="0">
                <a:solidFill>
                  <a:srgbClr val="C00000"/>
                </a:solidFill>
              </a:rPr>
              <a:t>}</a:t>
            </a:r>
          </a:p>
          <a:p>
            <a:r>
              <a:rPr lang="en-US" b="1" dirty="0">
                <a:solidFill>
                  <a:srgbClr val="00B0F0"/>
                </a:solidFill>
              </a:rPr>
              <a:t>// </a:t>
            </a:r>
            <a:r>
              <a:rPr lang="en-US" b="1" dirty="0" err="1" smtClean="0">
                <a:solidFill>
                  <a:srgbClr val="00B0F0"/>
                </a:solidFill>
              </a:rPr>
              <a:t>Vra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err="1" smtClean="0">
                <a:solidFill>
                  <a:srgbClr val="00B0F0"/>
                </a:solidFill>
              </a:rPr>
              <a:t>anje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vektora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iz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funkcije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>
                <a:solidFill>
                  <a:srgbClr val="C00000"/>
                </a:solidFill>
              </a:rPr>
              <a:t>vector&lt;</a:t>
            </a:r>
            <a:r>
              <a:rPr lang="en-US" b="1" dirty="0" err="1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&gt;  g1() {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vector&lt;</a:t>
            </a:r>
            <a:r>
              <a:rPr lang="en-US" b="1" dirty="0" err="1" smtClean="0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&gt; v</a:t>
            </a:r>
            <a:r>
              <a:rPr lang="en-US" b="1" dirty="0" smtClean="0">
                <a:solidFill>
                  <a:srgbClr val="C00000"/>
                </a:solidFill>
              </a:rPr>
              <a:t>;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00B0F0"/>
                </a:solidFill>
              </a:rPr>
              <a:t>Kod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koji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pridru</a:t>
            </a:r>
            <a:r>
              <a:rPr lang="sr-Latn-ME" b="1" dirty="0" smtClean="0">
                <a:solidFill>
                  <a:srgbClr val="00B0F0"/>
                </a:solidFill>
              </a:rPr>
              <a:t>ž</a:t>
            </a:r>
            <a:r>
              <a:rPr lang="en-US" b="1" dirty="0" err="1" smtClean="0">
                <a:solidFill>
                  <a:srgbClr val="00B0F0"/>
                </a:solidFill>
              </a:rPr>
              <a:t>uje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vr</a:t>
            </a:r>
            <a:r>
              <a:rPr lang="sr-Latn-ME" b="1" dirty="0" smtClean="0">
                <a:solidFill>
                  <a:srgbClr val="00B0F0"/>
                </a:solidFill>
              </a:rPr>
              <a:t>ije</a:t>
            </a:r>
            <a:r>
              <a:rPr lang="en-US" b="1" dirty="0" err="1" smtClean="0">
                <a:solidFill>
                  <a:srgbClr val="00B0F0"/>
                </a:solidFill>
              </a:rPr>
              <a:t>dnosti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u </a:t>
            </a:r>
            <a:r>
              <a:rPr lang="en-US" b="1" dirty="0" err="1">
                <a:solidFill>
                  <a:srgbClr val="00B0F0"/>
                </a:solidFill>
              </a:rPr>
              <a:t>vektor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return </a:t>
            </a:r>
            <a:r>
              <a:rPr lang="en-US" b="1" dirty="0">
                <a:solidFill>
                  <a:srgbClr val="C00000"/>
                </a:solidFill>
              </a:rPr>
              <a:t>v;</a:t>
            </a:r>
            <a:r>
              <a:rPr lang="en-US" b="1" dirty="0">
                <a:solidFill>
                  <a:srgbClr val="00B0F0"/>
                </a:solidFill>
              </a:rPr>
              <a:t> // </a:t>
            </a:r>
            <a:r>
              <a:rPr lang="en-US" b="1" dirty="0" err="1" smtClean="0">
                <a:solidFill>
                  <a:srgbClr val="00B0F0"/>
                </a:solidFill>
              </a:rPr>
              <a:t>Vra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smtClean="0">
                <a:solidFill>
                  <a:srgbClr val="00B0F0"/>
                </a:solidFill>
              </a:rPr>
              <a:t>a </a:t>
            </a:r>
            <a:r>
              <a:rPr lang="en-US" b="1" dirty="0" err="1">
                <a:solidFill>
                  <a:srgbClr val="00B0F0"/>
                </a:solidFill>
              </a:rPr>
              <a:t>vektor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kontruktorom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//kopije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}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C00000"/>
                </a:solidFill>
              </a:rPr>
              <a:t>vector &lt;</a:t>
            </a:r>
            <a:r>
              <a:rPr lang="en-US" b="1" dirty="0" err="1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&gt; &amp;g2() {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vector&lt;</a:t>
            </a:r>
            <a:r>
              <a:rPr lang="en-US" b="1" dirty="0" err="1" smtClean="0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&gt; v;      // ...</a:t>
            </a:r>
          </a:p>
          <a:p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return </a:t>
            </a:r>
            <a:r>
              <a:rPr lang="en-US" b="1" dirty="0">
                <a:solidFill>
                  <a:srgbClr val="C00000"/>
                </a:solidFill>
              </a:rPr>
              <a:t>v;</a:t>
            </a:r>
            <a:r>
              <a:rPr lang="en-US" b="1" dirty="0">
                <a:solidFill>
                  <a:srgbClr val="00B0F0"/>
                </a:solidFill>
              </a:rPr>
              <a:t> // </a:t>
            </a:r>
            <a:r>
              <a:rPr lang="en-US" b="1" dirty="0" err="1" smtClean="0">
                <a:solidFill>
                  <a:srgbClr val="00B0F0"/>
                </a:solidFill>
              </a:rPr>
              <a:t>Pogre</a:t>
            </a:r>
            <a:r>
              <a:rPr lang="sr-Latn-ME" b="1" dirty="0" smtClean="0">
                <a:solidFill>
                  <a:srgbClr val="00B0F0"/>
                </a:solidFill>
              </a:rPr>
              <a:t>š</a:t>
            </a:r>
            <a:r>
              <a:rPr lang="en-US" b="1" dirty="0" smtClean="0">
                <a:solidFill>
                  <a:srgbClr val="00B0F0"/>
                </a:solidFill>
              </a:rPr>
              <a:t>no</a:t>
            </a:r>
            <a:r>
              <a:rPr lang="en-US" b="1" dirty="0">
                <a:solidFill>
                  <a:srgbClr val="00B0F0"/>
                </a:solidFill>
              </a:rPr>
              <a:t>!! </a:t>
            </a:r>
            <a:r>
              <a:rPr lang="en-US" b="1" dirty="0" err="1" smtClean="0">
                <a:solidFill>
                  <a:srgbClr val="00B0F0"/>
                </a:solidFill>
              </a:rPr>
              <a:t>Vra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smtClean="0">
                <a:solidFill>
                  <a:srgbClr val="00B0F0"/>
                </a:solidFill>
              </a:rPr>
              <a:t>a </a:t>
            </a:r>
            <a:r>
              <a:rPr lang="en-US" b="1" dirty="0" err="1">
                <a:solidFill>
                  <a:srgbClr val="00B0F0"/>
                </a:solidFill>
              </a:rPr>
              <a:t>referencu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//</a:t>
            </a:r>
            <a:r>
              <a:rPr lang="en-US" b="1" dirty="0" err="1" smtClean="0">
                <a:solidFill>
                  <a:srgbClr val="00B0F0"/>
                </a:solidFill>
              </a:rPr>
              <a:t>na</a:t>
            </a:r>
            <a:r>
              <a:rPr lang="sr-Latn-ME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objekat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koji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sr-Latn-ME" b="1" dirty="0" smtClean="0">
                <a:solidFill>
                  <a:srgbClr val="00B0F0"/>
                </a:solidFill>
              </a:rPr>
              <a:t>ć</a:t>
            </a:r>
            <a:r>
              <a:rPr lang="en-US" b="1" dirty="0" smtClean="0">
                <a:solidFill>
                  <a:srgbClr val="00B0F0"/>
                </a:solidFill>
              </a:rPr>
              <a:t>e </a:t>
            </a:r>
            <a:r>
              <a:rPr lang="en-US" b="1" dirty="0" err="1">
                <a:solidFill>
                  <a:srgbClr val="00B0F0"/>
                </a:solidFill>
              </a:rPr>
              <a:t>biti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uni</a:t>
            </a:r>
            <a:r>
              <a:rPr lang="sr-Latn-ME" b="1" dirty="0" smtClean="0">
                <a:solidFill>
                  <a:srgbClr val="00B0F0"/>
                </a:solidFill>
              </a:rPr>
              <a:t>š</a:t>
            </a:r>
            <a:r>
              <a:rPr lang="en-US" b="1" dirty="0" smtClean="0">
                <a:solidFill>
                  <a:srgbClr val="00B0F0"/>
                </a:solidFill>
              </a:rPr>
              <a:t>ten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// </a:t>
            </a:r>
            <a:r>
              <a:rPr lang="en-US" b="1" dirty="0" err="1">
                <a:solidFill>
                  <a:srgbClr val="00B0F0"/>
                </a:solidFill>
              </a:rPr>
              <a:t>nakon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zavr</a:t>
            </a:r>
            <a:r>
              <a:rPr lang="sr-Latn-ME" b="1" dirty="0" smtClean="0">
                <a:solidFill>
                  <a:srgbClr val="00B0F0"/>
                </a:solidFill>
              </a:rPr>
              <a:t>š</a:t>
            </a:r>
            <a:r>
              <a:rPr lang="en-US" b="1" dirty="0" err="1" smtClean="0">
                <a:solidFill>
                  <a:srgbClr val="00B0F0"/>
                </a:solidFill>
              </a:rPr>
              <a:t>etka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>
                <a:solidFill>
                  <a:srgbClr val="00B0F0"/>
                </a:solidFill>
              </a:rPr>
              <a:t>funkcije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>
                <a:solidFill>
                  <a:srgbClr val="C00000"/>
                </a:solidFill>
              </a:rPr>
              <a:t>}</a:t>
            </a:r>
          </a:p>
          <a:p>
            <a:endParaRPr lang="en-US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3061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23149" y="975479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B0F0"/>
                </a:solidFill>
              </a:rPr>
              <a:t>class X {</a:t>
            </a:r>
          </a:p>
          <a:p>
            <a:r>
              <a:rPr lang="en-US" b="1" dirty="0">
                <a:solidFill>
                  <a:srgbClr val="00B0F0"/>
                </a:solidFill>
              </a:rPr>
              <a:t>private:</a:t>
            </a:r>
          </a:p>
          <a:p>
            <a:r>
              <a:rPr lang="en-US" b="1" dirty="0">
                <a:solidFill>
                  <a:srgbClr val="00B0F0"/>
                </a:solidFill>
              </a:rPr>
              <a:t>    vector&lt;double&gt; _v;</a:t>
            </a:r>
          </a:p>
          <a:p>
            <a:r>
              <a:rPr lang="en-US" b="1" dirty="0">
                <a:solidFill>
                  <a:srgbClr val="00B0F0"/>
                </a:solidFill>
              </a:rPr>
              <a:t>public:</a:t>
            </a:r>
          </a:p>
          <a:p>
            <a:r>
              <a:rPr lang="en-US" b="1" dirty="0" err="1" smtClean="0">
                <a:solidFill>
                  <a:srgbClr val="00B0F0"/>
                </a:solidFill>
              </a:rPr>
              <a:t>const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vector&lt;double&gt; &amp; </a:t>
            </a:r>
            <a:r>
              <a:rPr lang="en-US" b="1" dirty="0" err="1">
                <a:solidFill>
                  <a:srgbClr val="00B0F0"/>
                </a:solidFill>
              </a:rPr>
              <a:t>getV</a:t>
            </a:r>
            <a:r>
              <a:rPr lang="en-US" b="1" dirty="0">
                <a:solidFill>
                  <a:srgbClr val="00B0F0"/>
                </a:solidFill>
              </a:rPr>
              <a:t>() </a:t>
            </a:r>
            <a:r>
              <a:rPr lang="en-US" b="1" dirty="0" err="1">
                <a:solidFill>
                  <a:srgbClr val="00B0F0"/>
                </a:solidFill>
              </a:rPr>
              <a:t>const</a:t>
            </a:r>
            <a:r>
              <a:rPr lang="en-US" b="1" dirty="0">
                <a:solidFill>
                  <a:srgbClr val="00B0F0"/>
                </a:solidFill>
              </a:rPr>
              <a:t>   {</a:t>
            </a:r>
          </a:p>
          <a:p>
            <a:r>
              <a:rPr lang="en-US" b="1" dirty="0">
                <a:solidFill>
                  <a:srgbClr val="00B0F0"/>
                </a:solidFill>
              </a:rPr>
              <a:t>        return _v;</a:t>
            </a:r>
          </a:p>
          <a:p>
            <a:r>
              <a:rPr lang="sr-Latn-ME" b="1" dirty="0" smtClean="0">
                <a:solidFill>
                  <a:srgbClr val="00B0F0"/>
                </a:solidFill>
              </a:rPr>
              <a:t>//Ovo je u redu jer se vraća referenca na</a:t>
            </a:r>
          </a:p>
          <a:p>
            <a:r>
              <a:rPr lang="sr-Latn-ME" b="1" dirty="0" smtClean="0">
                <a:solidFill>
                  <a:srgbClr val="00B0F0"/>
                </a:solidFill>
              </a:rPr>
              <a:t>//objekat član klase koji nastavlja da živi</a:t>
            </a:r>
          </a:p>
          <a:p>
            <a:r>
              <a:rPr lang="sr-Latn-ME" b="1" dirty="0" smtClean="0">
                <a:solidFill>
                  <a:srgbClr val="00B0F0"/>
                </a:solidFill>
              </a:rPr>
              <a:t>//i nakon završetka f-je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b="1" dirty="0">
                <a:solidFill>
                  <a:srgbClr val="00B0F0"/>
                </a:solidFill>
              </a:rPr>
              <a:t>  }</a:t>
            </a:r>
          </a:p>
          <a:p>
            <a:r>
              <a:rPr lang="en-US" b="1" dirty="0">
                <a:solidFill>
                  <a:srgbClr val="00B0F0"/>
                </a:solidFill>
              </a:rPr>
              <a:t>};</a:t>
            </a:r>
          </a:p>
        </p:txBody>
      </p:sp>
      <p:sp>
        <p:nvSpPr>
          <p:cNvPr id="5" name="Freeform 4"/>
          <p:cNvSpPr/>
          <p:nvPr/>
        </p:nvSpPr>
        <p:spPr>
          <a:xfrm>
            <a:off x="4465319" y="355600"/>
            <a:ext cx="45719" cy="3759200"/>
          </a:xfrm>
          <a:custGeom>
            <a:avLst/>
            <a:gdLst>
              <a:gd name="connsiteX0" fmla="*/ 0 w 30480"/>
              <a:gd name="connsiteY0" fmla="*/ 0 h 6502400"/>
              <a:gd name="connsiteX1" fmla="*/ 30480 w 30480"/>
              <a:gd name="connsiteY1" fmla="*/ 6502400 h 650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6502400">
                <a:moveTo>
                  <a:pt x="0" y="0"/>
                </a:moveTo>
                <a:lnTo>
                  <a:pt x="30480" y="650240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28600"/>
            <a:ext cx="4267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ME" dirty="0" smtClean="0"/>
              <a:t>Iteratori </a:t>
            </a:r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-23149" y="4114800"/>
            <a:ext cx="4488469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4446993" y="228600"/>
            <a:ext cx="4267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ME" dirty="0" smtClean="0"/>
              <a:t>set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495800" y="975479"/>
            <a:ext cx="46482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C00000"/>
                </a:solidFill>
              </a:rPr>
              <a:t>set</a:t>
            </a:r>
            <a:r>
              <a:rPr lang="sr-Latn-ME" dirty="0" smtClean="0"/>
              <a:t> je asocijativni kontejner u koji se mogu umetati elementi. Elementi </a:t>
            </a:r>
            <a:r>
              <a:rPr lang="sr-Latn-ME" b="1" dirty="0" smtClean="0">
                <a:solidFill>
                  <a:srgbClr val="C00000"/>
                </a:solidFill>
              </a:rPr>
              <a:t>set</a:t>
            </a:r>
            <a:r>
              <a:rPr lang="sr-Latn-ME" dirty="0" smtClean="0"/>
              <a:t>-a se smiještaju od najmanjeg ka najvećem (ako drugačije nije naglašeno). Jednom uneseni ne mogu se mijenjati ali se mogu brisati. Nije dozvoljeno formirati set neuporedivih objekata pa nam za svaku klasu/strukturu čiji se objekti žele dodati u </a:t>
            </a:r>
            <a:r>
              <a:rPr lang="sr-Latn-ME" b="1" dirty="0" smtClean="0">
                <a:solidFill>
                  <a:srgbClr val="C00000"/>
                </a:solidFill>
              </a:rPr>
              <a:t>set</a:t>
            </a:r>
            <a:r>
              <a:rPr lang="sr-Latn-ME" dirty="0" smtClean="0"/>
              <a:t> treba definisati na odgovarajući način poređenje.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s</a:t>
            </a:r>
            <a:r>
              <a:rPr lang="sr-Latn-ME" b="1" dirty="0" smtClean="0">
                <a:solidFill>
                  <a:srgbClr val="C00000"/>
                </a:solidFill>
              </a:rPr>
              <a:t>et </a:t>
            </a:r>
            <a:r>
              <a:rPr lang="en-US" b="1" dirty="0" smtClean="0">
                <a:solidFill>
                  <a:srgbClr val="C00000"/>
                </a:solidFill>
              </a:rPr>
              <a:t>&lt;</a:t>
            </a:r>
            <a:r>
              <a:rPr lang="en-US" b="1" dirty="0" err="1" smtClean="0">
                <a:solidFill>
                  <a:srgbClr val="C00000"/>
                </a:solidFill>
              </a:rPr>
              <a:t>int</a:t>
            </a:r>
            <a:r>
              <a:rPr lang="en-US" b="1" dirty="0" smtClean="0">
                <a:solidFill>
                  <a:srgbClr val="C00000"/>
                </a:solidFill>
              </a:rPr>
              <a:t>&gt; s1;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0070C0"/>
                </a:solidFill>
              </a:rPr>
              <a:t>//</a:t>
            </a:r>
            <a:r>
              <a:rPr lang="en-US" b="1" dirty="0" err="1" smtClean="0">
                <a:solidFill>
                  <a:srgbClr val="0070C0"/>
                </a:solidFill>
              </a:rPr>
              <a:t>standardni</a:t>
            </a:r>
            <a:r>
              <a:rPr lang="en-US" b="1" dirty="0" smtClean="0">
                <a:solidFill>
                  <a:srgbClr val="0070C0"/>
                </a:solidFill>
              </a:rPr>
              <a:t> set</a:t>
            </a:r>
          </a:p>
          <a:p>
            <a:r>
              <a:rPr lang="sr-Latn-ME" b="1" dirty="0" smtClean="0">
                <a:solidFill>
                  <a:srgbClr val="C00000"/>
                </a:solidFill>
              </a:rPr>
              <a:t>s</a:t>
            </a:r>
            <a:r>
              <a:rPr lang="en-US" b="1" dirty="0" smtClean="0">
                <a:solidFill>
                  <a:srgbClr val="C00000"/>
                </a:solidFill>
              </a:rPr>
              <a:t>et &lt;</a:t>
            </a:r>
            <a:r>
              <a:rPr lang="en-US" b="1" dirty="0" err="1" smtClean="0">
                <a:solidFill>
                  <a:srgbClr val="C00000"/>
                </a:solidFill>
              </a:rPr>
              <a:t>int,greater</a:t>
            </a:r>
            <a:r>
              <a:rPr lang="en-US" b="1" dirty="0" smtClean="0">
                <a:solidFill>
                  <a:srgbClr val="C00000"/>
                </a:solidFill>
              </a:rPr>
              <a:t>&lt;</a:t>
            </a:r>
            <a:r>
              <a:rPr lang="en-US" b="1" dirty="0" err="1" smtClean="0">
                <a:solidFill>
                  <a:srgbClr val="C00000"/>
                </a:solidFill>
              </a:rPr>
              <a:t>int</a:t>
            </a:r>
            <a:r>
              <a:rPr lang="en-US" b="1" dirty="0" smtClean="0">
                <a:solidFill>
                  <a:srgbClr val="C00000"/>
                </a:solidFill>
              </a:rPr>
              <a:t>&gt;&gt; s2;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0070C0"/>
                </a:solidFill>
              </a:rPr>
              <a:t>//</a:t>
            </a:r>
            <a:r>
              <a:rPr lang="en-US" b="1" dirty="0" err="1" smtClean="0">
                <a:solidFill>
                  <a:srgbClr val="0070C0"/>
                </a:solidFill>
              </a:rPr>
              <a:t>sortiranje</a:t>
            </a:r>
            <a:r>
              <a:rPr lang="en-US" b="1" dirty="0" smtClean="0">
                <a:solidFill>
                  <a:srgbClr val="0070C0"/>
                </a:solidFill>
              </a:rPr>
              <a:t> u 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//</a:t>
            </a:r>
            <a:r>
              <a:rPr lang="en-US" b="1" dirty="0" err="1" smtClean="0">
                <a:solidFill>
                  <a:srgbClr val="0070C0"/>
                </a:solidFill>
              </a:rPr>
              <a:t>opadaju</a:t>
            </a:r>
            <a:r>
              <a:rPr lang="sr-Latn-ME" b="1" dirty="0" smtClean="0">
                <a:solidFill>
                  <a:srgbClr val="0070C0"/>
                </a:solidFill>
              </a:rPr>
              <a:t>ći redosljed.</a:t>
            </a:r>
          </a:p>
          <a:p>
            <a:endParaRPr lang="sr-Latn-ME" b="1" dirty="0">
              <a:solidFill>
                <a:srgbClr val="C00000"/>
              </a:solidFill>
            </a:endParaRPr>
          </a:p>
          <a:p>
            <a:r>
              <a:rPr lang="en-GB" b="1" dirty="0">
                <a:solidFill>
                  <a:srgbClr val="C00000"/>
                </a:solidFill>
              </a:rPr>
              <a:t>for(</a:t>
            </a:r>
            <a:r>
              <a:rPr lang="en-GB" b="1" dirty="0" err="1">
                <a:solidFill>
                  <a:srgbClr val="C00000"/>
                </a:solidFill>
              </a:rPr>
              <a:t>int</a:t>
            </a:r>
            <a:r>
              <a:rPr lang="en-GB" b="1" dirty="0">
                <a:solidFill>
                  <a:srgbClr val="C00000"/>
                </a:solidFill>
              </a:rPr>
              <a:t> </a:t>
            </a:r>
            <a:r>
              <a:rPr lang="en-GB" b="1" dirty="0" err="1">
                <a:solidFill>
                  <a:srgbClr val="C00000"/>
                </a:solidFill>
              </a:rPr>
              <a:t>i</a:t>
            </a:r>
            <a:r>
              <a:rPr lang="en-GB" b="1" dirty="0">
                <a:solidFill>
                  <a:srgbClr val="C00000"/>
                </a:solidFill>
              </a:rPr>
              <a:t>=0;i&lt;=20;i++){</a:t>
            </a:r>
          </a:p>
          <a:p>
            <a:r>
              <a:rPr lang="en-GB" b="1" dirty="0" err="1">
                <a:solidFill>
                  <a:srgbClr val="C00000"/>
                </a:solidFill>
              </a:rPr>
              <a:t>cout</a:t>
            </a:r>
            <a:r>
              <a:rPr lang="en-GB" b="1" dirty="0">
                <a:solidFill>
                  <a:srgbClr val="C00000"/>
                </a:solidFill>
              </a:rPr>
              <a:t>&lt;&lt;</a:t>
            </a:r>
            <a:r>
              <a:rPr lang="en-GB" b="1" dirty="0" err="1">
                <a:solidFill>
                  <a:srgbClr val="C00000"/>
                </a:solidFill>
              </a:rPr>
              <a:t>i</a:t>
            </a:r>
            <a:r>
              <a:rPr lang="en-GB" b="1" dirty="0">
                <a:solidFill>
                  <a:srgbClr val="C00000"/>
                </a:solidFill>
              </a:rPr>
              <a:t>&lt;&lt;' '&lt;&lt;(s1.count(</a:t>
            </a:r>
            <a:r>
              <a:rPr lang="en-GB" b="1" dirty="0" err="1">
                <a:solidFill>
                  <a:srgbClr val="C00000"/>
                </a:solidFill>
              </a:rPr>
              <a:t>i</a:t>
            </a:r>
            <a:r>
              <a:rPr lang="en-GB" b="1" dirty="0">
                <a:solidFill>
                  <a:srgbClr val="C00000"/>
                </a:solidFill>
              </a:rPr>
              <a:t>)+</a:t>
            </a:r>
            <a:endParaRPr lang="sr-Latn-ME" b="1" dirty="0">
              <a:solidFill>
                <a:srgbClr val="C00000"/>
              </a:solidFill>
            </a:endParaRPr>
          </a:p>
          <a:p>
            <a:r>
              <a:rPr lang="en-GB" b="1" dirty="0">
                <a:solidFill>
                  <a:srgbClr val="C00000"/>
                </a:solidFill>
              </a:rPr>
              <a:t>s2.count(N-</a:t>
            </a:r>
            <a:r>
              <a:rPr lang="en-GB" b="1" dirty="0" err="1">
                <a:solidFill>
                  <a:srgbClr val="C00000"/>
                </a:solidFill>
              </a:rPr>
              <a:t>i</a:t>
            </a:r>
            <a:r>
              <a:rPr lang="en-GB" b="1" dirty="0">
                <a:solidFill>
                  <a:srgbClr val="C00000"/>
                </a:solidFill>
              </a:rPr>
              <a:t>)==2)&lt;&lt;</a:t>
            </a:r>
            <a:r>
              <a:rPr lang="en-GB" b="1" dirty="0" err="1">
                <a:solidFill>
                  <a:srgbClr val="C00000"/>
                </a:solidFill>
              </a:rPr>
              <a:t>endl</a:t>
            </a:r>
            <a:r>
              <a:rPr lang="en-GB" b="1" dirty="0">
                <a:solidFill>
                  <a:srgbClr val="C00000"/>
                </a:solidFill>
              </a:rPr>
              <a:t>;</a:t>
            </a:r>
          </a:p>
          <a:p>
            <a:r>
              <a:rPr lang="en-GB" b="1" dirty="0" err="1">
                <a:solidFill>
                  <a:srgbClr val="C00000"/>
                </a:solidFill>
              </a:rPr>
              <a:t>cout</a:t>
            </a:r>
            <a:r>
              <a:rPr lang="en-GB" b="1" dirty="0">
                <a:solidFill>
                  <a:srgbClr val="C00000"/>
                </a:solidFill>
              </a:rPr>
              <a:t>&lt;&lt;((s1.find(</a:t>
            </a:r>
            <a:r>
              <a:rPr lang="en-GB" b="1" dirty="0" err="1">
                <a:solidFill>
                  <a:srgbClr val="C00000"/>
                </a:solidFill>
              </a:rPr>
              <a:t>i</a:t>
            </a:r>
            <a:r>
              <a:rPr lang="en-GB" b="1" dirty="0">
                <a:solidFill>
                  <a:srgbClr val="C00000"/>
                </a:solidFill>
              </a:rPr>
              <a:t>)!=s1.end())&amp;&amp;</a:t>
            </a:r>
            <a:endParaRPr lang="sr-Latn-ME" b="1" dirty="0">
              <a:solidFill>
                <a:srgbClr val="C00000"/>
              </a:solidFill>
            </a:endParaRPr>
          </a:p>
          <a:p>
            <a:r>
              <a:rPr lang="en-GB" b="1" dirty="0">
                <a:solidFill>
                  <a:srgbClr val="C00000"/>
                </a:solidFill>
              </a:rPr>
              <a:t>(s2.find(N-</a:t>
            </a:r>
            <a:r>
              <a:rPr lang="en-GB" b="1" dirty="0" err="1">
                <a:solidFill>
                  <a:srgbClr val="C00000"/>
                </a:solidFill>
              </a:rPr>
              <a:t>i</a:t>
            </a:r>
            <a:r>
              <a:rPr lang="en-GB" b="1" dirty="0">
                <a:solidFill>
                  <a:srgbClr val="C00000"/>
                </a:solidFill>
              </a:rPr>
              <a:t>)!=s2.end()))&lt;&lt;</a:t>
            </a:r>
            <a:r>
              <a:rPr lang="en-GB" b="1" dirty="0" err="1">
                <a:solidFill>
                  <a:srgbClr val="C00000"/>
                </a:solidFill>
              </a:rPr>
              <a:t>endl</a:t>
            </a:r>
            <a:r>
              <a:rPr lang="en-GB" b="1" dirty="0">
                <a:solidFill>
                  <a:srgbClr val="C00000"/>
                </a:solidFill>
              </a:rPr>
              <a:t>;</a:t>
            </a:r>
          </a:p>
          <a:p>
            <a:r>
              <a:rPr lang="en-GB" b="1" dirty="0">
                <a:solidFill>
                  <a:srgbClr val="C00000"/>
                </a:solidFill>
              </a:rPr>
              <a:t>}</a:t>
            </a:r>
          </a:p>
          <a:p>
            <a:r>
              <a:rPr lang="en-GB" b="1" dirty="0">
                <a:solidFill>
                  <a:srgbClr val="C00000"/>
                </a:solidFill>
              </a:rPr>
              <a:t>    return 0;</a:t>
            </a:r>
          </a:p>
          <a:p>
            <a:r>
              <a:rPr lang="en-GB" b="1" dirty="0">
                <a:solidFill>
                  <a:srgbClr val="C00000"/>
                </a:solidFill>
              </a:rPr>
              <a:t>}</a:t>
            </a:r>
          </a:p>
        </p:txBody>
      </p:sp>
      <p:sp>
        <p:nvSpPr>
          <p:cNvPr id="12" name="Rectangle 11"/>
          <p:cNvSpPr/>
          <p:nvPr/>
        </p:nvSpPr>
        <p:spPr>
          <a:xfrm>
            <a:off x="-23149" y="411480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1" dirty="0">
                <a:solidFill>
                  <a:srgbClr val="C00000"/>
                </a:solidFill>
              </a:rPr>
              <a:t>#include &lt;</a:t>
            </a:r>
            <a:r>
              <a:rPr lang="en-GB" b="1" dirty="0" err="1">
                <a:solidFill>
                  <a:srgbClr val="C00000"/>
                </a:solidFill>
              </a:rPr>
              <a:t>iostream</a:t>
            </a:r>
            <a:r>
              <a:rPr lang="en-GB" b="1" dirty="0">
                <a:solidFill>
                  <a:srgbClr val="C00000"/>
                </a:solidFill>
              </a:rPr>
              <a:t>&gt;</a:t>
            </a:r>
          </a:p>
          <a:p>
            <a:r>
              <a:rPr lang="en-GB" b="1" dirty="0">
                <a:solidFill>
                  <a:srgbClr val="C00000"/>
                </a:solidFill>
              </a:rPr>
              <a:t>#include &lt;set&gt;</a:t>
            </a:r>
          </a:p>
          <a:p>
            <a:r>
              <a:rPr lang="en-GB" b="1" dirty="0">
                <a:solidFill>
                  <a:srgbClr val="C00000"/>
                </a:solidFill>
              </a:rPr>
              <a:t>using namespace </a:t>
            </a:r>
            <a:r>
              <a:rPr lang="en-GB" b="1" dirty="0" err="1">
                <a:solidFill>
                  <a:srgbClr val="C00000"/>
                </a:solidFill>
              </a:rPr>
              <a:t>std</a:t>
            </a:r>
            <a:r>
              <a:rPr lang="en-GB" b="1" dirty="0">
                <a:solidFill>
                  <a:srgbClr val="C00000"/>
                </a:solidFill>
              </a:rPr>
              <a:t>;</a:t>
            </a:r>
          </a:p>
          <a:p>
            <a:r>
              <a:rPr lang="en-GB" b="1" dirty="0" err="1">
                <a:solidFill>
                  <a:srgbClr val="C00000"/>
                </a:solidFill>
              </a:rPr>
              <a:t>int</a:t>
            </a:r>
            <a:r>
              <a:rPr lang="en-GB" b="1" dirty="0">
                <a:solidFill>
                  <a:srgbClr val="C00000"/>
                </a:solidFill>
              </a:rPr>
              <a:t> main(){</a:t>
            </a:r>
          </a:p>
          <a:p>
            <a:r>
              <a:rPr lang="en-GB" b="1" dirty="0">
                <a:solidFill>
                  <a:srgbClr val="C00000"/>
                </a:solidFill>
              </a:rPr>
              <a:t>set &lt;</a:t>
            </a:r>
            <a:r>
              <a:rPr lang="en-GB" b="1" dirty="0" err="1">
                <a:solidFill>
                  <a:srgbClr val="C00000"/>
                </a:solidFill>
              </a:rPr>
              <a:t>int</a:t>
            </a:r>
            <a:r>
              <a:rPr lang="en-GB" b="1" dirty="0">
                <a:solidFill>
                  <a:srgbClr val="C00000"/>
                </a:solidFill>
              </a:rPr>
              <a:t>&gt; s1,s2;</a:t>
            </a:r>
          </a:p>
          <a:p>
            <a:r>
              <a:rPr lang="en-GB" b="1" dirty="0" err="1">
                <a:solidFill>
                  <a:srgbClr val="C00000"/>
                </a:solidFill>
              </a:rPr>
              <a:t>int</a:t>
            </a:r>
            <a:r>
              <a:rPr lang="en-GB" b="1" dirty="0">
                <a:solidFill>
                  <a:srgbClr val="C00000"/>
                </a:solidFill>
              </a:rPr>
              <a:t> N=20;</a:t>
            </a:r>
          </a:p>
          <a:p>
            <a:r>
              <a:rPr lang="en-GB" b="1" dirty="0">
                <a:solidFill>
                  <a:srgbClr val="C00000"/>
                </a:solidFill>
              </a:rPr>
              <a:t>s1.insert(2);s1.insert(3);s1.insert(7);</a:t>
            </a:r>
          </a:p>
          <a:p>
            <a:r>
              <a:rPr lang="en-GB" b="1" dirty="0">
                <a:solidFill>
                  <a:srgbClr val="C00000"/>
                </a:solidFill>
              </a:rPr>
              <a:t>s2.insert(1); s2.insert(5); s2.insert(11); s2.insert(13</a:t>
            </a:r>
            <a:r>
              <a:rPr lang="en-GB" b="1" dirty="0" smtClean="0">
                <a:solidFill>
                  <a:srgbClr val="C00000"/>
                </a:solidFill>
              </a:rPr>
              <a:t>);</a:t>
            </a:r>
            <a:endParaRPr lang="en-GB" b="1" dirty="0">
              <a:solidFill>
                <a:srgbClr val="C00000"/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4400404" y="4648200"/>
            <a:ext cx="45719" cy="2209800"/>
          </a:xfrm>
          <a:custGeom>
            <a:avLst/>
            <a:gdLst>
              <a:gd name="connsiteX0" fmla="*/ 0 w 30480"/>
              <a:gd name="connsiteY0" fmla="*/ 0 h 6502400"/>
              <a:gd name="connsiteX1" fmla="*/ 30480 w 30480"/>
              <a:gd name="connsiteY1" fmla="*/ 6502400 h 650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6502400">
                <a:moveTo>
                  <a:pt x="0" y="0"/>
                </a:moveTo>
                <a:lnTo>
                  <a:pt x="30480" y="650240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4255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28600"/>
            <a:ext cx="5334000" cy="990600"/>
          </a:xfrm>
        </p:spPr>
        <p:txBody>
          <a:bodyPr/>
          <a:lstStyle/>
          <a:p>
            <a:r>
              <a:rPr lang="sr-Latn-ME" dirty="0" smtClean="0"/>
              <a:t>Struktura/klasa u set-u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-23149" y="990600"/>
            <a:ext cx="9067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&lt;set&gt;</a:t>
            </a:r>
          </a:p>
          <a:p>
            <a:r>
              <a:rPr lang="en-US" b="1" dirty="0">
                <a:solidFill>
                  <a:srgbClr val="0070C0"/>
                </a:solidFill>
              </a:rPr>
              <a:t>using 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sr-Latn-ME" b="1" dirty="0" smtClean="0">
                <a:solidFill>
                  <a:srgbClr val="C00000"/>
                </a:solidFill>
              </a:rPr>
              <a:t>//varijanta sa klasom </a:t>
            </a:r>
          </a:p>
          <a:p>
            <a:r>
              <a:rPr lang="sr-Latn-ME" b="1" dirty="0" smtClean="0">
                <a:solidFill>
                  <a:srgbClr val="C00000"/>
                </a:solidFill>
              </a:rPr>
              <a:t>//obratiti pažnju na operator</a:t>
            </a:r>
            <a:r>
              <a:rPr lang="en-US" b="1" dirty="0">
                <a:solidFill>
                  <a:srgbClr val="C00000"/>
                </a:solidFill>
              </a:rPr>
              <a:t>&lt;</a:t>
            </a:r>
            <a:endParaRPr lang="sr-Latn-ME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/*</a:t>
            </a:r>
            <a:r>
              <a:rPr lang="en-US" b="1" dirty="0">
                <a:solidFill>
                  <a:srgbClr val="C00000"/>
                </a:solidFill>
              </a:rPr>
              <a:t>class </a:t>
            </a:r>
            <a:r>
              <a:rPr lang="en-US" b="1" dirty="0" err="1">
                <a:solidFill>
                  <a:srgbClr val="C00000"/>
                </a:solidFill>
              </a:rPr>
              <a:t>tacka</a:t>
            </a:r>
            <a:r>
              <a:rPr lang="en-US" b="1" dirty="0">
                <a:solidFill>
                  <a:srgbClr val="C00000"/>
                </a:solidFill>
              </a:rPr>
              <a:t> {public: </a:t>
            </a:r>
            <a:r>
              <a:rPr lang="en-US" b="1" dirty="0" err="1">
                <a:solidFill>
                  <a:srgbClr val="C00000"/>
                </a:solidFill>
              </a:rPr>
              <a:t>int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x,y</a:t>
            </a:r>
            <a:r>
              <a:rPr lang="en-US" b="1" dirty="0">
                <a:solidFill>
                  <a:srgbClr val="C00000"/>
                </a:solidFill>
              </a:rPr>
              <a:t>;</a:t>
            </a:r>
          </a:p>
          <a:p>
            <a:r>
              <a:rPr lang="en-US" b="1" dirty="0">
                <a:solidFill>
                  <a:srgbClr val="C00000"/>
                </a:solidFill>
              </a:rPr>
              <a:t>public: </a:t>
            </a:r>
            <a:r>
              <a:rPr lang="en-US" b="1" dirty="0" err="1">
                <a:solidFill>
                  <a:srgbClr val="C00000"/>
                </a:solidFill>
              </a:rPr>
              <a:t>bool</a:t>
            </a:r>
            <a:r>
              <a:rPr lang="en-US" b="1" dirty="0">
                <a:solidFill>
                  <a:srgbClr val="C00000"/>
                </a:solidFill>
              </a:rPr>
              <a:t> operator&lt;(</a:t>
            </a:r>
            <a:r>
              <a:rPr lang="en-US" b="1" dirty="0" err="1">
                <a:solidFill>
                  <a:srgbClr val="C00000"/>
                </a:solidFill>
              </a:rPr>
              <a:t>const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tacka</a:t>
            </a:r>
            <a:r>
              <a:rPr lang="en-US" b="1" dirty="0">
                <a:solidFill>
                  <a:srgbClr val="C00000"/>
                </a:solidFill>
              </a:rPr>
              <a:t> &amp;t) </a:t>
            </a:r>
            <a:r>
              <a:rPr lang="en-US" b="1" dirty="0" err="1">
                <a:solidFill>
                  <a:srgbClr val="C00000"/>
                </a:solidFill>
              </a:rPr>
              <a:t>const</a:t>
            </a:r>
            <a:r>
              <a:rPr lang="en-US" b="1" dirty="0">
                <a:solidFill>
                  <a:srgbClr val="C00000"/>
                </a:solidFill>
              </a:rPr>
              <a:t>{</a:t>
            </a:r>
          </a:p>
          <a:p>
            <a:r>
              <a:rPr lang="en-US" b="1" dirty="0">
                <a:solidFill>
                  <a:srgbClr val="C00000"/>
                </a:solidFill>
              </a:rPr>
              <a:t>return (this-&gt;x)*(this-&gt;x</a:t>
            </a:r>
            <a:r>
              <a:rPr lang="en-US" b="1" dirty="0" smtClean="0">
                <a:solidFill>
                  <a:srgbClr val="C00000"/>
                </a:solidFill>
              </a:rPr>
              <a:t>)+(</a:t>
            </a:r>
            <a:r>
              <a:rPr lang="en-US" b="1" dirty="0">
                <a:solidFill>
                  <a:srgbClr val="C00000"/>
                </a:solidFill>
              </a:rPr>
              <a:t>this-&gt;y)*(this-&gt;y)&lt;</a:t>
            </a:r>
            <a:r>
              <a:rPr lang="en-US" b="1" dirty="0" err="1">
                <a:solidFill>
                  <a:srgbClr val="C00000"/>
                </a:solidFill>
              </a:rPr>
              <a:t>t.x</a:t>
            </a:r>
            <a:r>
              <a:rPr lang="en-US" b="1" dirty="0">
                <a:solidFill>
                  <a:srgbClr val="C00000"/>
                </a:solidFill>
              </a:rPr>
              <a:t>*</a:t>
            </a:r>
            <a:r>
              <a:rPr lang="en-US" b="1" dirty="0" err="1">
                <a:solidFill>
                  <a:srgbClr val="C00000"/>
                </a:solidFill>
              </a:rPr>
              <a:t>t.x+t.y</a:t>
            </a:r>
            <a:r>
              <a:rPr lang="en-US" b="1" dirty="0">
                <a:solidFill>
                  <a:srgbClr val="C00000"/>
                </a:solidFill>
              </a:rPr>
              <a:t>*</a:t>
            </a:r>
            <a:r>
              <a:rPr lang="en-US" b="1" dirty="0" err="1">
                <a:solidFill>
                  <a:srgbClr val="C00000"/>
                </a:solidFill>
              </a:rPr>
              <a:t>t.y</a:t>
            </a:r>
            <a:r>
              <a:rPr lang="en-US" b="1" dirty="0">
                <a:solidFill>
                  <a:srgbClr val="C00000"/>
                </a:solidFill>
              </a:rPr>
              <a:t>;}</a:t>
            </a:r>
          </a:p>
          <a:p>
            <a:r>
              <a:rPr lang="en-US" b="1" dirty="0">
                <a:solidFill>
                  <a:srgbClr val="C00000"/>
                </a:solidFill>
              </a:rPr>
              <a:t>};*/</a:t>
            </a:r>
          </a:p>
          <a:p>
            <a:r>
              <a:rPr lang="en-US" b="1" u="sng" dirty="0" smtClean="0">
                <a:solidFill>
                  <a:srgbClr val="C00000"/>
                </a:solidFill>
              </a:rPr>
              <a:t>//</a:t>
            </a:r>
            <a:r>
              <a:rPr lang="en-US" b="1" u="sng" dirty="0" err="1" smtClean="0">
                <a:solidFill>
                  <a:srgbClr val="C00000"/>
                </a:solidFill>
              </a:rPr>
              <a:t>Varijanta</a:t>
            </a:r>
            <a:r>
              <a:rPr lang="en-US" b="1" u="sng" dirty="0" smtClean="0">
                <a:solidFill>
                  <a:srgbClr val="C00000"/>
                </a:solidFill>
              </a:rPr>
              <a:t> </a:t>
            </a:r>
            <a:r>
              <a:rPr lang="en-US" b="1" u="sng" dirty="0" err="1" smtClean="0">
                <a:solidFill>
                  <a:srgbClr val="C00000"/>
                </a:solidFill>
              </a:rPr>
              <a:t>sa</a:t>
            </a:r>
            <a:r>
              <a:rPr lang="en-US" b="1" u="sng" dirty="0" smtClean="0">
                <a:solidFill>
                  <a:srgbClr val="C00000"/>
                </a:solidFill>
              </a:rPr>
              <a:t> </a:t>
            </a:r>
            <a:r>
              <a:rPr lang="en-US" b="1" u="sng" dirty="0" err="1" smtClean="0">
                <a:solidFill>
                  <a:srgbClr val="C00000"/>
                </a:solidFill>
              </a:rPr>
              <a:t>strukturom</a:t>
            </a:r>
            <a:r>
              <a:rPr lang="en-US" b="1" u="sng" dirty="0" smtClean="0">
                <a:solidFill>
                  <a:srgbClr val="C00000"/>
                </a:solidFill>
              </a:rPr>
              <a:t>!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struct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tacka</a:t>
            </a:r>
            <a:r>
              <a:rPr lang="en-US" b="1" dirty="0">
                <a:solidFill>
                  <a:srgbClr val="0070C0"/>
                </a:solidFill>
              </a:rPr>
              <a:t> {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x,y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bool</a:t>
            </a:r>
            <a:r>
              <a:rPr lang="en-US" b="1" dirty="0">
                <a:solidFill>
                  <a:srgbClr val="0070C0"/>
                </a:solidFill>
              </a:rPr>
              <a:t> operator&lt;(</a:t>
            </a:r>
            <a:r>
              <a:rPr lang="en-US" b="1" dirty="0" err="1">
                <a:solidFill>
                  <a:srgbClr val="0070C0"/>
                </a:solidFill>
              </a:rPr>
              <a:t>tacka</a:t>
            </a:r>
            <a:r>
              <a:rPr lang="en-US" b="1" dirty="0">
                <a:solidFill>
                  <a:srgbClr val="0070C0"/>
                </a:solidFill>
              </a:rPr>
              <a:t> t)</a:t>
            </a:r>
            <a:r>
              <a:rPr lang="en-US" b="1" dirty="0" err="1">
                <a:solidFill>
                  <a:srgbClr val="0070C0"/>
                </a:solidFill>
              </a:rPr>
              <a:t>const</a:t>
            </a:r>
            <a:r>
              <a:rPr lang="en-US" b="1" dirty="0">
                <a:solidFill>
                  <a:srgbClr val="0070C0"/>
                </a:solidFill>
              </a:rPr>
              <a:t>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x*</a:t>
            </a:r>
            <a:r>
              <a:rPr lang="en-US" b="1" dirty="0" err="1">
                <a:solidFill>
                  <a:srgbClr val="0070C0"/>
                </a:solidFill>
              </a:rPr>
              <a:t>x+y</a:t>
            </a:r>
            <a:r>
              <a:rPr lang="en-US" b="1" dirty="0">
                <a:solidFill>
                  <a:srgbClr val="0070C0"/>
                </a:solidFill>
              </a:rPr>
              <a:t>*y&lt;</a:t>
            </a:r>
            <a:r>
              <a:rPr lang="en-US" b="1" dirty="0" err="1">
                <a:solidFill>
                  <a:srgbClr val="0070C0"/>
                </a:solidFill>
              </a:rPr>
              <a:t>t.x</a:t>
            </a:r>
            <a:r>
              <a:rPr lang="en-US" b="1" dirty="0">
                <a:solidFill>
                  <a:srgbClr val="0070C0"/>
                </a:solidFill>
              </a:rPr>
              <a:t>*</a:t>
            </a:r>
            <a:r>
              <a:rPr lang="en-US" b="1" dirty="0" err="1">
                <a:solidFill>
                  <a:srgbClr val="0070C0"/>
                </a:solidFill>
              </a:rPr>
              <a:t>t.x+t.y</a:t>
            </a:r>
            <a:r>
              <a:rPr lang="en-US" b="1" dirty="0">
                <a:solidFill>
                  <a:srgbClr val="0070C0"/>
                </a:solidFill>
              </a:rPr>
              <a:t>*</a:t>
            </a:r>
            <a:r>
              <a:rPr lang="en-US" b="1" dirty="0" err="1">
                <a:solidFill>
                  <a:srgbClr val="0070C0"/>
                </a:solidFill>
              </a:rPr>
              <a:t>t.y</a:t>
            </a:r>
            <a:r>
              <a:rPr lang="en-US" b="1" dirty="0">
                <a:solidFill>
                  <a:srgbClr val="0070C0"/>
                </a:solidFill>
              </a:rPr>
              <a:t>;}</a:t>
            </a:r>
          </a:p>
          <a:p>
            <a:r>
              <a:rPr lang="en-US" b="1" dirty="0">
                <a:solidFill>
                  <a:srgbClr val="0070C0"/>
                </a:solidFill>
              </a:rPr>
              <a:t>};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52800" y="3947279"/>
            <a:ext cx="6096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set </a:t>
            </a:r>
            <a:r>
              <a:rPr lang="en-US" b="1" dirty="0">
                <a:solidFill>
                  <a:srgbClr val="0070C0"/>
                </a:solidFill>
              </a:rPr>
              <a:t>&lt;</a:t>
            </a:r>
            <a:r>
              <a:rPr lang="en-US" b="1" dirty="0" err="1">
                <a:solidFill>
                  <a:srgbClr val="0070C0"/>
                </a:solidFill>
              </a:rPr>
              <a:t>tacka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en-US" b="1" dirty="0" err="1">
                <a:solidFill>
                  <a:srgbClr val="0070C0"/>
                </a:solidFill>
              </a:rPr>
              <a:t>st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tacka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t1,t2,t3;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t1.x=1</a:t>
            </a:r>
            <a:r>
              <a:rPr lang="en-US" b="1" dirty="0">
                <a:solidFill>
                  <a:srgbClr val="0070C0"/>
                </a:solidFill>
              </a:rPr>
              <a:t>; t1.y=1;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t2.x=2</a:t>
            </a:r>
            <a:r>
              <a:rPr lang="en-US" b="1" dirty="0">
                <a:solidFill>
                  <a:srgbClr val="0070C0"/>
                </a:solidFill>
              </a:rPr>
              <a:t>; t2.y=1;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t3.x=0</a:t>
            </a:r>
            <a:r>
              <a:rPr lang="en-US" b="1" dirty="0">
                <a:solidFill>
                  <a:srgbClr val="0070C0"/>
                </a:solidFill>
              </a:rPr>
              <a:t>; t3.y=1;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st.insert</a:t>
            </a:r>
            <a:r>
              <a:rPr lang="en-US" b="1" dirty="0" smtClean="0">
                <a:solidFill>
                  <a:srgbClr val="0070C0"/>
                </a:solidFill>
              </a:rPr>
              <a:t>(t1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  <a:r>
              <a:rPr lang="en-US" b="1" dirty="0" err="1">
                <a:solidFill>
                  <a:srgbClr val="0070C0"/>
                </a:solidFill>
              </a:rPr>
              <a:t>st.insert</a:t>
            </a:r>
            <a:r>
              <a:rPr lang="en-US" b="1" dirty="0">
                <a:solidFill>
                  <a:srgbClr val="0070C0"/>
                </a:solidFill>
              </a:rPr>
              <a:t>(t2);</a:t>
            </a:r>
            <a:r>
              <a:rPr lang="en-US" b="1" dirty="0" err="1">
                <a:solidFill>
                  <a:srgbClr val="0070C0"/>
                </a:solidFill>
              </a:rPr>
              <a:t>st.insert</a:t>
            </a:r>
            <a:r>
              <a:rPr lang="en-US" b="1" dirty="0">
                <a:solidFill>
                  <a:srgbClr val="0070C0"/>
                </a:solidFill>
              </a:rPr>
              <a:t>(t3);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for(set&lt;</a:t>
            </a:r>
            <a:r>
              <a:rPr lang="en-US" b="1" dirty="0" err="1" smtClean="0">
                <a:solidFill>
                  <a:srgbClr val="0070C0"/>
                </a:solidFill>
              </a:rPr>
              <a:t>tacka</a:t>
            </a:r>
            <a:r>
              <a:rPr lang="en-US" b="1" dirty="0">
                <a:solidFill>
                  <a:srgbClr val="0070C0"/>
                </a:solidFill>
              </a:rPr>
              <a:t>&gt;::iterator it=</a:t>
            </a:r>
            <a:r>
              <a:rPr lang="en-US" b="1" dirty="0" err="1">
                <a:solidFill>
                  <a:srgbClr val="0070C0"/>
                </a:solidFill>
              </a:rPr>
              <a:t>st.begin</a:t>
            </a:r>
            <a:r>
              <a:rPr lang="en-US" b="1" dirty="0">
                <a:solidFill>
                  <a:srgbClr val="0070C0"/>
                </a:solidFill>
              </a:rPr>
              <a:t>();it!=</a:t>
            </a:r>
            <a:r>
              <a:rPr lang="en-US" b="1" dirty="0" err="1">
                <a:solidFill>
                  <a:srgbClr val="0070C0"/>
                </a:solidFill>
              </a:rPr>
              <a:t>st.end</a:t>
            </a:r>
            <a:r>
              <a:rPr lang="en-US" b="1" dirty="0">
                <a:solidFill>
                  <a:srgbClr val="0070C0"/>
                </a:solidFill>
              </a:rPr>
              <a:t>();++it) 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&lt;&lt;(*it).x&lt;&lt;' '&lt;&lt;(*it).y&lt;&lt;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3391382" y="3947279"/>
            <a:ext cx="5775767" cy="2904934"/>
          </a:xfrm>
          <a:custGeom>
            <a:avLst/>
            <a:gdLst>
              <a:gd name="connsiteX0" fmla="*/ 5775767 w 5775767"/>
              <a:gd name="connsiteY0" fmla="*/ 0 h 3379808"/>
              <a:gd name="connsiteX1" fmla="*/ 0 w 5775767"/>
              <a:gd name="connsiteY1" fmla="*/ 23149 h 3379808"/>
              <a:gd name="connsiteX2" fmla="*/ 0 w 5775767"/>
              <a:gd name="connsiteY2" fmla="*/ 3379808 h 3379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75767" h="3379808">
                <a:moveTo>
                  <a:pt x="5775767" y="0"/>
                </a:moveTo>
                <a:lnTo>
                  <a:pt x="0" y="23149"/>
                </a:lnTo>
                <a:lnTo>
                  <a:pt x="0" y="3379808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352800" y="914400"/>
            <a:ext cx="5691851" cy="1754326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dirty="0" err="1" smtClean="0"/>
              <a:t>Ovo</a:t>
            </a:r>
            <a:r>
              <a:rPr lang="en-US" dirty="0" smtClean="0"/>
              <a:t> se </a:t>
            </a:r>
            <a:r>
              <a:rPr lang="en-US" dirty="0" err="1" smtClean="0"/>
              <a:t>moglo</a:t>
            </a:r>
            <a:r>
              <a:rPr lang="en-US" dirty="0" smtClean="0"/>
              <a:t> </a:t>
            </a:r>
            <a:r>
              <a:rPr lang="en-US" dirty="0" err="1" smtClean="0"/>
              <a:t>uraditi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pair</a:t>
            </a:r>
            <a:r>
              <a:rPr lang="en-US" dirty="0" smtClean="0"/>
              <a:t>-</a:t>
            </a:r>
            <a:r>
              <a:rPr lang="en-US" dirty="0" err="1" smtClean="0"/>
              <a:t>om</a:t>
            </a:r>
            <a:r>
              <a:rPr lang="en-US" dirty="0" smtClean="0"/>
              <a:t> </a:t>
            </a:r>
            <a:r>
              <a:rPr lang="en-US" dirty="0" err="1" smtClean="0"/>
              <a:t>kojega</a:t>
            </a:r>
            <a:r>
              <a:rPr lang="en-US" dirty="0" smtClean="0"/>
              <a:t> </a:t>
            </a:r>
            <a:r>
              <a:rPr lang="en-US" dirty="0" err="1" smtClean="0"/>
              <a:t>toplo</a:t>
            </a:r>
            <a:r>
              <a:rPr lang="en-US" dirty="0" smtClean="0"/>
              <a:t> </a:t>
            </a:r>
            <a:r>
              <a:rPr lang="en-US" dirty="0" err="1" smtClean="0"/>
              <a:t>prepuru</a:t>
            </a:r>
            <a:r>
              <a:rPr lang="sr-Latn-ME" dirty="0" smtClean="0"/>
              <a:t>čujem. </a:t>
            </a:r>
            <a:r>
              <a:rPr lang="sr-Latn-ME" b="1" dirty="0" smtClean="0">
                <a:solidFill>
                  <a:srgbClr val="C00000"/>
                </a:solidFill>
              </a:rPr>
              <a:t>pair</a:t>
            </a:r>
            <a:r>
              <a:rPr lang="sr-Latn-ME" dirty="0" smtClean="0"/>
              <a:t> je definisan u </a:t>
            </a:r>
            <a:r>
              <a:rPr lang="sr-Latn-ME" b="1" dirty="0" smtClean="0">
                <a:solidFill>
                  <a:srgbClr val="C00000"/>
                </a:solidFill>
              </a:rPr>
              <a:t>utility</a:t>
            </a:r>
            <a:r>
              <a:rPr lang="sr-Latn-ME" dirty="0" smtClean="0"/>
              <a:t> zaglavlju ali se nalazi i u gotovo svim drugim STL zaglavljima pa ga obično ne treba eksplicitno uključivati.</a:t>
            </a:r>
            <a:endParaRPr lang="en-US" dirty="0" smtClean="0"/>
          </a:p>
          <a:p>
            <a:r>
              <a:rPr lang="sr-Latn-ME" b="1" dirty="0">
                <a:solidFill>
                  <a:srgbClr val="C00000"/>
                </a:solidFill>
              </a:rPr>
              <a:t>pair</a:t>
            </a:r>
            <a:r>
              <a:rPr lang="en-US" b="1" dirty="0">
                <a:solidFill>
                  <a:srgbClr val="C00000"/>
                </a:solidFill>
              </a:rPr>
              <a:t>&lt;</a:t>
            </a:r>
            <a:r>
              <a:rPr lang="en-US" b="1" dirty="0" err="1">
                <a:solidFill>
                  <a:srgbClr val="C00000"/>
                </a:solidFill>
              </a:rPr>
              <a:t>int,int</a:t>
            </a:r>
            <a:r>
              <a:rPr lang="en-US" b="1" dirty="0">
                <a:solidFill>
                  <a:srgbClr val="C00000"/>
                </a:solidFill>
              </a:rPr>
              <a:t>&gt; </a:t>
            </a:r>
            <a:r>
              <a:rPr lang="en-US" b="1" dirty="0" err="1">
                <a:solidFill>
                  <a:srgbClr val="C00000"/>
                </a:solidFill>
              </a:rPr>
              <a:t>tacka</a:t>
            </a:r>
            <a:r>
              <a:rPr lang="en-US" b="1" dirty="0">
                <a:solidFill>
                  <a:srgbClr val="C00000"/>
                </a:solidFill>
              </a:rPr>
              <a:t>;  set&lt;</a:t>
            </a:r>
            <a:r>
              <a:rPr lang="en-US" b="1" dirty="0" err="1">
                <a:solidFill>
                  <a:srgbClr val="C00000"/>
                </a:solidFill>
              </a:rPr>
              <a:t>tacka</a:t>
            </a:r>
            <a:r>
              <a:rPr lang="en-US" b="1" dirty="0">
                <a:solidFill>
                  <a:srgbClr val="C00000"/>
                </a:solidFill>
              </a:rPr>
              <a:t>&gt; </a:t>
            </a:r>
            <a:r>
              <a:rPr lang="en-US" b="1" dirty="0" err="1">
                <a:solidFill>
                  <a:srgbClr val="C00000"/>
                </a:solidFill>
              </a:rPr>
              <a:t>st</a:t>
            </a:r>
            <a:r>
              <a:rPr lang="en-US" b="1" dirty="0">
                <a:solidFill>
                  <a:srgbClr val="C00000"/>
                </a:solidFill>
              </a:rPr>
              <a:t>; </a:t>
            </a:r>
            <a:r>
              <a:rPr lang="en-US" b="1" dirty="0" err="1" smtClean="0">
                <a:solidFill>
                  <a:srgbClr val="C00000"/>
                </a:solidFill>
              </a:rPr>
              <a:t>st.insert</a:t>
            </a:r>
            <a:r>
              <a:rPr lang="en-US" b="1" dirty="0" smtClean="0">
                <a:solidFill>
                  <a:srgbClr val="C00000"/>
                </a:solidFill>
              </a:rPr>
              <a:t>(</a:t>
            </a:r>
            <a:r>
              <a:rPr lang="en-US" b="1" dirty="0" err="1" smtClean="0">
                <a:solidFill>
                  <a:srgbClr val="C00000"/>
                </a:solidFill>
              </a:rPr>
              <a:t>make_pair</a:t>
            </a:r>
            <a:r>
              <a:rPr lang="en-US" b="1" dirty="0" smtClean="0">
                <a:solidFill>
                  <a:srgbClr val="C00000"/>
                </a:solidFill>
              </a:rPr>
              <a:t>{1,1});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37917"/>
            <a:ext cx="3200400" cy="1200329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pair</a:t>
            </a:r>
            <a:r>
              <a:rPr lang="en-US" dirty="0" smtClean="0"/>
              <a:t> se </a:t>
            </a:r>
            <a:r>
              <a:rPr lang="en-US" dirty="0" err="1" smtClean="0"/>
              <a:t>poredi</a:t>
            </a:r>
            <a:r>
              <a:rPr lang="en-US" dirty="0" smtClean="0"/>
              <a:t> 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prvom</a:t>
            </a:r>
            <a:r>
              <a:rPr lang="en-US" dirty="0" smtClean="0"/>
              <a:t> </a:t>
            </a:r>
            <a:r>
              <a:rPr lang="en-US" dirty="0" err="1" smtClean="0"/>
              <a:t>argumentu</a:t>
            </a:r>
            <a:r>
              <a:rPr lang="en-US" dirty="0" smtClean="0"/>
              <a:t> pa </a:t>
            </a:r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vrijednosti</a:t>
            </a:r>
            <a:r>
              <a:rPr lang="en-US" dirty="0" smtClean="0"/>
              <a:t> </a:t>
            </a:r>
            <a:r>
              <a:rPr lang="en-US" dirty="0" err="1" smtClean="0"/>
              <a:t>iste</a:t>
            </a:r>
            <a:r>
              <a:rPr lang="en-US" dirty="0" smtClean="0"/>
              <a:t> </a:t>
            </a:r>
            <a:r>
              <a:rPr lang="en-US" dirty="0" err="1" smtClean="0"/>
              <a:t>ona</a:t>
            </a:r>
            <a:r>
              <a:rPr lang="en-US" dirty="0" smtClean="0"/>
              <a:t> se </a:t>
            </a:r>
            <a:r>
              <a:rPr lang="en-US" dirty="0" err="1" smtClean="0"/>
              <a:t>poredi</a:t>
            </a:r>
            <a:r>
              <a:rPr lang="en-US" dirty="0" smtClean="0"/>
              <a:t> 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drugom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3643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3810000" cy="990600"/>
          </a:xfrm>
        </p:spPr>
        <p:txBody>
          <a:bodyPr/>
          <a:lstStyle/>
          <a:p>
            <a:r>
              <a:rPr lang="en-US" dirty="0" err="1" smtClean="0"/>
              <a:t>Codeforces</a:t>
            </a:r>
            <a:r>
              <a:rPr lang="en-US" dirty="0" smtClean="0"/>
              <a:t> 5A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4876800"/>
          </a:xfrm>
        </p:spPr>
        <p:txBody>
          <a:bodyPr/>
          <a:lstStyle/>
          <a:p>
            <a:r>
              <a:rPr lang="en-US" dirty="0" err="1" smtClean="0"/>
              <a:t>Postoje</a:t>
            </a:r>
            <a:r>
              <a:rPr lang="en-US" dirty="0" smtClean="0"/>
              <a:t> tri </a:t>
            </a:r>
            <a:r>
              <a:rPr lang="en-US" dirty="0" err="1" smtClean="0"/>
              <a:t>naredbe</a:t>
            </a:r>
            <a:r>
              <a:rPr lang="sr-Latn-ME" dirty="0" smtClean="0"/>
              <a:t>: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+S</a:t>
            </a:r>
            <a:r>
              <a:rPr lang="en-US" dirty="0" smtClean="0"/>
              <a:t> </a:t>
            </a:r>
            <a:r>
              <a:rPr lang="en-US" dirty="0" err="1" smtClean="0"/>
              <a:t>dodaje</a:t>
            </a:r>
            <a:r>
              <a:rPr lang="en-US" dirty="0" smtClean="0"/>
              <a:t> </a:t>
            </a:r>
            <a:r>
              <a:rPr lang="sr-Latn-ME" dirty="0" smtClean="0"/>
              <a:t>učesnika </a:t>
            </a:r>
            <a:r>
              <a:rPr lang="sr-Latn-ME" b="1" dirty="0" smtClean="0">
                <a:solidFill>
                  <a:srgbClr val="C00000"/>
                </a:solidFill>
              </a:rPr>
              <a:t>S</a:t>
            </a:r>
            <a:r>
              <a:rPr lang="sr-Latn-ME" dirty="0" smtClean="0"/>
              <a:t> u čat; </a:t>
            </a:r>
            <a:r>
              <a:rPr lang="sr-Latn-ME" b="1" dirty="0" smtClean="0">
                <a:solidFill>
                  <a:srgbClr val="C00000"/>
                </a:solidFill>
              </a:rPr>
              <a:t>-S</a:t>
            </a:r>
            <a:r>
              <a:rPr lang="sr-Latn-ME" dirty="0" smtClean="0"/>
              <a:t> briše </a:t>
            </a:r>
            <a:r>
              <a:rPr lang="sr-Latn-ME" b="1" dirty="0" smtClean="0">
                <a:solidFill>
                  <a:srgbClr val="C00000"/>
                </a:solidFill>
              </a:rPr>
              <a:t>S</a:t>
            </a:r>
            <a:r>
              <a:rPr lang="sr-Latn-ME" dirty="0" smtClean="0"/>
              <a:t> iz čata; </a:t>
            </a:r>
            <a:r>
              <a:rPr lang="sr-Latn-ME" b="1" dirty="0" smtClean="0">
                <a:solidFill>
                  <a:srgbClr val="C00000"/>
                </a:solidFill>
              </a:rPr>
              <a:t>S:tekst</a:t>
            </a:r>
            <a:r>
              <a:rPr lang="sr-Latn-ME" dirty="0" smtClean="0"/>
              <a:t> učesnik </a:t>
            </a:r>
            <a:r>
              <a:rPr lang="sr-Latn-ME" b="1" dirty="0" smtClean="0">
                <a:solidFill>
                  <a:srgbClr val="C00000"/>
                </a:solidFill>
              </a:rPr>
              <a:t>S</a:t>
            </a:r>
            <a:r>
              <a:rPr lang="sr-Latn-ME" dirty="0" smtClean="0"/>
              <a:t> šalje svima string </a:t>
            </a:r>
            <a:r>
              <a:rPr lang="sr-Latn-ME" b="1" dirty="0" smtClean="0">
                <a:solidFill>
                  <a:srgbClr val="C00000"/>
                </a:solidFill>
              </a:rPr>
              <a:t>tekst</a:t>
            </a:r>
            <a:r>
              <a:rPr lang="sr-Latn-ME" dirty="0" smtClean="0"/>
              <a:t>. Rezultat je ukupan broj bajtova koji je prometovan čatom (suma dužine </a:t>
            </a:r>
            <a:r>
              <a:rPr lang="sr-Latn-ME" b="1" dirty="0" smtClean="0">
                <a:solidFill>
                  <a:srgbClr val="C00000"/>
                </a:solidFill>
              </a:rPr>
              <a:t>tekst</a:t>
            </a:r>
            <a:r>
              <a:rPr lang="sr-Latn-ME" dirty="0" smtClean="0"/>
              <a:t> puta broj učesnika u tom trenutku).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94" y="2362200"/>
            <a:ext cx="479770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&lt;string&gt;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fstream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using 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main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ifstream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fin;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fin.open</a:t>
            </a:r>
            <a:r>
              <a:rPr lang="en-US" b="1" dirty="0">
                <a:solidFill>
                  <a:srgbClr val="0070C0"/>
                </a:solidFill>
              </a:rPr>
              <a:t>("prob5a.txt");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long </a:t>
            </a:r>
            <a:r>
              <a:rPr lang="en-US" b="1" dirty="0" err="1">
                <a:solidFill>
                  <a:srgbClr val="0070C0"/>
                </a:solidFill>
              </a:rPr>
              <a:t>long</a:t>
            </a:r>
            <a:r>
              <a:rPr lang="en-US" b="1" dirty="0">
                <a:solidFill>
                  <a:srgbClr val="0070C0"/>
                </a:solidFill>
              </a:rPr>
              <a:t> total=0,tekuci=0;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string </a:t>
            </a:r>
            <a:r>
              <a:rPr lang="en-US" b="1" dirty="0">
                <a:solidFill>
                  <a:srgbClr val="0070C0"/>
                </a:solidFill>
              </a:rPr>
              <a:t>s;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while(</a:t>
            </a:r>
            <a:r>
              <a:rPr lang="en-US" b="1" dirty="0" err="1" smtClean="0">
                <a:solidFill>
                  <a:srgbClr val="0070C0"/>
                </a:solidFill>
              </a:rPr>
              <a:t>getline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fin,s</a:t>
            </a:r>
            <a:r>
              <a:rPr lang="en-US" b="1" dirty="0" smtClean="0">
                <a:solidFill>
                  <a:srgbClr val="0070C0"/>
                </a:solidFill>
              </a:rPr>
              <a:t>))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if(s[0</a:t>
            </a:r>
            <a:r>
              <a:rPr lang="en-US" b="1" dirty="0">
                <a:solidFill>
                  <a:srgbClr val="0070C0"/>
                </a:solidFill>
              </a:rPr>
              <a:t>]=='+') </a:t>
            </a:r>
            <a:r>
              <a:rPr lang="en-US" b="1" dirty="0" err="1">
                <a:solidFill>
                  <a:srgbClr val="0070C0"/>
                </a:solidFill>
              </a:rPr>
              <a:t>tekuci</a:t>
            </a:r>
            <a:r>
              <a:rPr lang="en-US" b="1" dirty="0">
                <a:solidFill>
                  <a:srgbClr val="0070C0"/>
                </a:solidFill>
              </a:rPr>
              <a:t>++;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else </a:t>
            </a:r>
            <a:r>
              <a:rPr lang="en-US" b="1" dirty="0">
                <a:solidFill>
                  <a:srgbClr val="0070C0"/>
                </a:solidFill>
              </a:rPr>
              <a:t>if(s[0]=='-') </a:t>
            </a:r>
            <a:r>
              <a:rPr lang="en-US" b="1" dirty="0" err="1">
                <a:solidFill>
                  <a:srgbClr val="0070C0"/>
                </a:solidFill>
              </a:rPr>
              <a:t>tekuci</a:t>
            </a:r>
            <a:r>
              <a:rPr lang="en-US" b="1" dirty="0">
                <a:solidFill>
                  <a:srgbClr val="0070C0"/>
                </a:solidFill>
              </a:rPr>
              <a:t>--;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else </a:t>
            </a:r>
            <a:r>
              <a:rPr lang="en-US" b="1" dirty="0">
                <a:solidFill>
                  <a:srgbClr val="0070C0"/>
                </a:solidFill>
              </a:rPr>
              <a:t>{total+=</a:t>
            </a:r>
            <a:r>
              <a:rPr lang="en-US" b="1" dirty="0" err="1">
                <a:solidFill>
                  <a:srgbClr val="0070C0"/>
                </a:solidFill>
              </a:rPr>
              <a:t>tekuci</a:t>
            </a:r>
            <a:r>
              <a:rPr lang="en-US" b="1" dirty="0">
                <a:solidFill>
                  <a:srgbClr val="0070C0"/>
                </a:solidFill>
              </a:rPr>
              <a:t>*(</a:t>
            </a:r>
            <a:r>
              <a:rPr lang="en-US" b="1" dirty="0" err="1">
                <a:solidFill>
                  <a:srgbClr val="0070C0"/>
                </a:solidFill>
              </a:rPr>
              <a:t>s.size</a:t>
            </a:r>
            <a:r>
              <a:rPr lang="en-US" b="1" dirty="0">
                <a:solidFill>
                  <a:srgbClr val="0070C0"/>
                </a:solidFill>
              </a:rPr>
              <a:t>()-</a:t>
            </a:r>
            <a:r>
              <a:rPr lang="en-US" b="1" dirty="0" err="1">
                <a:solidFill>
                  <a:srgbClr val="0070C0"/>
                </a:solidFill>
              </a:rPr>
              <a:t>s.find</a:t>
            </a:r>
            <a:r>
              <a:rPr lang="en-US" b="1" dirty="0">
                <a:solidFill>
                  <a:srgbClr val="0070C0"/>
                </a:solidFill>
              </a:rPr>
              <a:t>(':')-1</a:t>
            </a:r>
            <a:r>
              <a:rPr lang="en-US" b="1" dirty="0" smtClean="0">
                <a:solidFill>
                  <a:srgbClr val="0070C0"/>
                </a:solidFill>
              </a:rPr>
              <a:t>);}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&lt;&lt;total;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5200" y="2514600"/>
            <a:ext cx="2362200" cy="175432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sr-Latn-ME" dirty="0"/>
              <a:t>proba5a.txt</a:t>
            </a:r>
          </a:p>
          <a:p>
            <a:r>
              <a:rPr lang="nb-NO" dirty="0"/>
              <a:t>+Mike</a:t>
            </a:r>
          </a:p>
          <a:p>
            <a:r>
              <a:rPr lang="nb-NO" dirty="0"/>
              <a:t>-Mike</a:t>
            </a:r>
          </a:p>
          <a:p>
            <a:r>
              <a:rPr lang="nb-NO" dirty="0"/>
              <a:t>+Mike</a:t>
            </a:r>
          </a:p>
          <a:p>
            <a:r>
              <a:rPr lang="nb-NO" dirty="0"/>
              <a:t>Mike:Hi   I am here</a:t>
            </a:r>
          </a:p>
          <a:p>
            <a:r>
              <a:rPr lang="nb-NO" dirty="0"/>
              <a:t>-Mike</a:t>
            </a:r>
          </a:p>
          <a:p>
            <a:r>
              <a:rPr lang="nb-NO" dirty="0"/>
              <a:t>+Kate</a:t>
            </a:r>
          </a:p>
          <a:p>
            <a:r>
              <a:rPr lang="nb-NO" dirty="0"/>
              <a:t>-Kate</a:t>
            </a:r>
            <a:endParaRPr lang="sr-Latn-ME" dirty="0"/>
          </a:p>
          <a:p>
            <a:r>
              <a:rPr lang="sr-Latn-ME" dirty="0"/>
              <a:t>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9555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965"/>
            <a:ext cx="2133600" cy="990600"/>
          </a:xfrm>
        </p:spPr>
        <p:txBody>
          <a:bodyPr/>
          <a:lstStyle/>
          <a:p>
            <a:r>
              <a:rPr lang="en-US" dirty="0" err="1" smtClean="0"/>
              <a:t>Morze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257800"/>
          </a:xfrm>
        </p:spPr>
        <p:txBody>
          <a:bodyPr/>
          <a:lstStyle/>
          <a:p>
            <a:r>
              <a:rPr lang="en-US" sz="1600" b="1" u="sng" dirty="0">
                <a:hlinkClick r:id="rId2"/>
              </a:rPr>
              <a:t>https://petljamediastorage.blob.core.windows.net/root/Media/Default/Problem/Opstinsko%20Sombor%202010%205%20Morze.pdf</a:t>
            </a:r>
            <a:endParaRPr lang="en-US" sz="1600" b="1" dirty="0"/>
          </a:p>
          <a:p>
            <a:r>
              <a:rPr lang="sr-Latn-ME" dirty="0" smtClean="0"/>
              <a:t>Zadatak je da se morzeov kod pretvori u tekst i obrnuto. Koristimo </a:t>
            </a:r>
            <a:r>
              <a:rPr lang="sr-Latn-ME" b="1" dirty="0" smtClean="0">
                <a:solidFill>
                  <a:srgbClr val="C00000"/>
                </a:solidFill>
              </a:rPr>
              <a:t>map</a:t>
            </a:r>
            <a:r>
              <a:rPr lang="sr-Latn-ME" dirty="0" smtClean="0"/>
              <a:t>-u preslikava prvu vrijednosti u drugu, jedinstveni elementi su</a:t>
            </a:r>
            <a:r>
              <a:rPr lang="en-US" dirty="0"/>
              <a:t> </a:t>
            </a:r>
            <a:r>
              <a:rPr lang="en-US" dirty="0" err="1"/>
              <a:t>sortirani</a:t>
            </a:r>
            <a:r>
              <a:rPr lang="sr-Latn-ME" dirty="0" smtClean="0"/>
              <a:t> i bez</a:t>
            </a:r>
            <a:r>
              <a:rPr lang="en-US" dirty="0" smtClean="0"/>
              <a:t> </a:t>
            </a:r>
            <a:r>
              <a:rPr lang="en-US" dirty="0" err="1" smtClean="0"/>
              <a:t>ponavljanja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539" y="2895600"/>
            <a:ext cx="425466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&lt;string&gt;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&lt;map&gt;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&lt;queue&gt;</a:t>
            </a:r>
          </a:p>
          <a:p>
            <a:r>
              <a:rPr lang="en-US" b="1" dirty="0">
                <a:solidFill>
                  <a:srgbClr val="0070C0"/>
                </a:solidFill>
              </a:rPr>
              <a:t>using 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map&lt;</a:t>
            </a:r>
            <a:r>
              <a:rPr lang="en-US" b="1" dirty="0" err="1" smtClean="0">
                <a:solidFill>
                  <a:srgbClr val="0070C0"/>
                </a:solidFill>
              </a:rPr>
              <a:t>char,string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en-US" b="1" dirty="0" err="1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['A</a:t>
            </a:r>
            <a:r>
              <a:rPr lang="en-US" b="1" dirty="0" smtClean="0">
                <a:solidFill>
                  <a:srgbClr val="0070C0"/>
                </a:solidFill>
              </a:rPr>
              <a:t>']=".-"; </a:t>
            </a:r>
            <a:r>
              <a:rPr lang="en-US" b="1" dirty="0" err="1" smtClean="0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['G</a:t>
            </a:r>
            <a:r>
              <a:rPr lang="en-US" b="1" dirty="0" smtClean="0">
                <a:solidFill>
                  <a:srgbClr val="0070C0"/>
                </a:solidFill>
              </a:rPr>
              <a:t>']="--."; 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['S</a:t>
            </a:r>
            <a:r>
              <a:rPr lang="en-US" b="1" dirty="0" smtClean="0">
                <a:solidFill>
                  <a:srgbClr val="0070C0"/>
                </a:solidFill>
              </a:rPr>
              <a:t>']="..."; </a:t>
            </a:r>
            <a:r>
              <a:rPr lang="en-US" b="1" dirty="0" err="1" smtClean="0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['Y']="-.--";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['B</a:t>
            </a:r>
            <a:r>
              <a:rPr lang="en-US" b="1" dirty="0" smtClean="0">
                <a:solidFill>
                  <a:srgbClr val="0070C0"/>
                </a:solidFill>
              </a:rPr>
              <a:t>']="-...";</a:t>
            </a:r>
            <a:r>
              <a:rPr lang="en-US" b="1" dirty="0" err="1" smtClean="0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['H']="....";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['N</a:t>
            </a:r>
            <a:r>
              <a:rPr lang="en-US" b="1" dirty="0" smtClean="0">
                <a:solidFill>
                  <a:srgbClr val="0070C0"/>
                </a:solidFill>
              </a:rPr>
              <a:t>']="-."; </a:t>
            </a:r>
            <a:r>
              <a:rPr lang="en-US" b="1" dirty="0" err="1" smtClean="0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['T']="-";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['Z</a:t>
            </a:r>
            <a:r>
              <a:rPr lang="en-US" b="1" dirty="0" smtClean="0">
                <a:solidFill>
                  <a:srgbClr val="0070C0"/>
                </a:solidFill>
              </a:rPr>
              <a:t>']="--.."; </a:t>
            </a:r>
            <a:r>
              <a:rPr lang="en-US" b="1" dirty="0" err="1" smtClean="0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['C</a:t>
            </a:r>
            <a:r>
              <a:rPr lang="en-US" b="1" dirty="0" smtClean="0">
                <a:solidFill>
                  <a:srgbClr val="0070C0"/>
                </a:solidFill>
              </a:rPr>
              <a:t>']="-.-.";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['I</a:t>
            </a:r>
            <a:r>
              <a:rPr lang="en-US" b="1" dirty="0" smtClean="0">
                <a:solidFill>
                  <a:srgbClr val="0070C0"/>
                </a:solidFill>
              </a:rPr>
              <a:t>']="..";</a:t>
            </a:r>
            <a:r>
              <a:rPr lang="en-US" b="1" dirty="0" err="1" smtClean="0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['O']="---";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['U</a:t>
            </a:r>
            <a:r>
              <a:rPr lang="en-US" b="1" dirty="0" smtClean="0">
                <a:solidFill>
                  <a:srgbClr val="0070C0"/>
                </a:solidFill>
              </a:rPr>
              <a:t>']="..-";</a:t>
            </a:r>
            <a:r>
              <a:rPr lang="en-US" b="1" dirty="0" err="1" smtClean="0">
                <a:solidFill>
                  <a:srgbClr val="0070C0"/>
                </a:solidFill>
              </a:rPr>
              <a:t>mz</a:t>
            </a:r>
            <a:r>
              <a:rPr lang="en-US" b="1" dirty="0" smtClean="0">
                <a:solidFill>
                  <a:srgbClr val="0070C0"/>
                </a:solidFill>
              </a:rPr>
              <a:t>[',']="--..--";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86200" y="2928878"/>
            <a:ext cx="5105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['M']="--"; 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['D</a:t>
            </a:r>
            <a:r>
              <a:rPr lang="en-US" b="1" dirty="0" smtClean="0">
                <a:solidFill>
                  <a:srgbClr val="0070C0"/>
                </a:solidFill>
              </a:rPr>
              <a:t>']="-.."; </a:t>
            </a:r>
            <a:r>
              <a:rPr lang="en-US" b="1" dirty="0" err="1" smtClean="0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['J']=".---";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['P</a:t>
            </a:r>
            <a:r>
              <a:rPr lang="en-US" b="1" dirty="0" smtClean="0">
                <a:solidFill>
                  <a:srgbClr val="0070C0"/>
                </a:solidFill>
              </a:rPr>
              <a:t>']=".--."; </a:t>
            </a:r>
            <a:r>
              <a:rPr lang="en-US" b="1" dirty="0" err="1" smtClean="0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['V</a:t>
            </a:r>
            <a:r>
              <a:rPr lang="en-US" b="1" dirty="0" smtClean="0">
                <a:solidFill>
                  <a:srgbClr val="0070C0"/>
                </a:solidFill>
              </a:rPr>
              <a:t>']="...-"; </a:t>
            </a:r>
            <a:r>
              <a:rPr lang="en-US" b="1" dirty="0" err="1" smtClean="0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['.']=".-.-.-";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['E</a:t>
            </a:r>
            <a:r>
              <a:rPr lang="en-US" b="1" dirty="0" smtClean="0">
                <a:solidFill>
                  <a:srgbClr val="0070C0"/>
                </a:solidFill>
              </a:rPr>
              <a:t>']="."; </a:t>
            </a:r>
            <a:r>
              <a:rPr lang="en-US" b="1" dirty="0" err="1" smtClean="0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['K</a:t>
            </a:r>
            <a:r>
              <a:rPr lang="en-US" b="1" dirty="0" smtClean="0">
                <a:solidFill>
                  <a:srgbClr val="0070C0"/>
                </a:solidFill>
              </a:rPr>
              <a:t>']="-.-"; </a:t>
            </a:r>
            <a:r>
              <a:rPr lang="en-US" b="1" dirty="0" err="1" smtClean="0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['Q']="--.-";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['W</a:t>
            </a:r>
            <a:r>
              <a:rPr lang="en-US" b="1" dirty="0" smtClean="0">
                <a:solidFill>
                  <a:srgbClr val="0070C0"/>
                </a:solidFill>
              </a:rPr>
              <a:t>']=".--"; </a:t>
            </a:r>
            <a:r>
              <a:rPr lang="en-US" b="1" dirty="0" err="1" smtClean="0">
                <a:solidFill>
                  <a:srgbClr val="0070C0"/>
                </a:solidFill>
              </a:rPr>
              <a:t>mz</a:t>
            </a:r>
            <a:r>
              <a:rPr lang="en-US" b="1" dirty="0" smtClean="0">
                <a:solidFill>
                  <a:srgbClr val="0070C0"/>
                </a:solidFill>
              </a:rPr>
              <a:t>['@']=".--.-."; </a:t>
            </a:r>
            <a:r>
              <a:rPr lang="en-US" b="1" dirty="0" err="1" smtClean="0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['F']="..-.";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['L</a:t>
            </a:r>
            <a:r>
              <a:rPr lang="en-US" b="1" dirty="0" smtClean="0">
                <a:solidFill>
                  <a:srgbClr val="0070C0"/>
                </a:solidFill>
              </a:rPr>
              <a:t>']=".-.."; </a:t>
            </a:r>
            <a:r>
              <a:rPr lang="en-US" b="1" dirty="0" err="1" smtClean="0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['R</a:t>
            </a:r>
            <a:r>
              <a:rPr lang="en-US" b="1" dirty="0" smtClean="0">
                <a:solidFill>
                  <a:srgbClr val="0070C0"/>
                </a:solidFill>
              </a:rPr>
              <a:t>']=".-."; </a:t>
            </a:r>
            <a:r>
              <a:rPr lang="en-US" b="1" dirty="0" err="1" smtClean="0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['X']="-..-";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['?']="..--..";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string h; </a:t>
            </a:r>
            <a:r>
              <a:rPr lang="en-US" b="1" dirty="0" err="1" smtClean="0">
                <a:solidFill>
                  <a:srgbClr val="0070C0"/>
                </a:solidFill>
              </a:rPr>
              <a:t>getline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cin,h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bool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morze</a:t>
            </a:r>
            <a:r>
              <a:rPr lang="en-US" b="1" dirty="0">
                <a:solidFill>
                  <a:srgbClr val="0070C0"/>
                </a:solidFill>
              </a:rPr>
              <a:t>=true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h.length</a:t>
            </a:r>
            <a:r>
              <a:rPr lang="en-US" b="1" dirty="0">
                <a:solidFill>
                  <a:srgbClr val="0070C0"/>
                </a:solidFill>
              </a:rPr>
              <a:t>() &amp;&amp; </a:t>
            </a:r>
            <a:r>
              <a:rPr lang="en-US" b="1" dirty="0" err="1">
                <a:solidFill>
                  <a:srgbClr val="0070C0"/>
                </a:solidFill>
              </a:rPr>
              <a:t>morze;i</a:t>
            </a:r>
            <a:r>
              <a:rPr lang="en-US" b="1" dirty="0">
                <a:solidFill>
                  <a:srgbClr val="0070C0"/>
                </a:solidFill>
              </a:rPr>
              <a:t>++) if(!(h[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]=='-' || h[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]=='.' || h[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]==' ')) </a:t>
            </a:r>
            <a:r>
              <a:rPr lang="en-US" b="1" dirty="0" err="1">
                <a:solidFill>
                  <a:srgbClr val="0070C0"/>
                </a:solidFill>
              </a:rPr>
              <a:t>morze</a:t>
            </a:r>
            <a:r>
              <a:rPr lang="en-US" b="1" dirty="0">
                <a:solidFill>
                  <a:srgbClr val="0070C0"/>
                </a:solidFill>
              </a:rPr>
              <a:t>=false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if(!</a:t>
            </a:r>
            <a:r>
              <a:rPr lang="en-US" b="1" dirty="0" err="1">
                <a:solidFill>
                  <a:srgbClr val="0070C0"/>
                </a:solidFill>
              </a:rPr>
              <a:t>morze</a:t>
            </a:r>
            <a:r>
              <a:rPr lang="en-US" b="1" dirty="0">
                <a:solidFill>
                  <a:srgbClr val="0070C0"/>
                </a:solidFill>
              </a:rPr>
              <a:t>)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h.length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++){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if(h[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]&gt;='a' &amp;&amp; h[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]&lt;='z') 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      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[h[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]+'A'-'a</a:t>
            </a:r>
            <a:r>
              <a:rPr lang="en-US" b="1" dirty="0" smtClean="0">
                <a:solidFill>
                  <a:srgbClr val="0070C0"/>
                </a:solidFill>
              </a:rPr>
              <a:t>'];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0374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4343400" cy="914400"/>
          </a:xfrm>
        </p:spPr>
        <p:txBody>
          <a:bodyPr/>
          <a:lstStyle/>
          <a:p>
            <a:r>
              <a:rPr lang="en-US" dirty="0" err="1" smtClean="0"/>
              <a:t>Morze</a:t>
            </a:r>
            <a:r>
              <a:rPr lang="en-US" dirty="0" smtClean="0"/>
              <a:t> - </a:t>
            </a:r>
            <a:r>
              <a:rPr lang="en-US" dirty="0" err="1" smtClean="0"/>
              <a:t>nastavak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762000"/>
            <a:ext cx="4572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else </a:t>
            </a:r>
            <a:r>
              <a:rPr lang="en-US" b="1" dirty="0">
                <a:solidFill>
                  <a:srgbClr val="0070C0"/>
                </a:solidFill>
              </a:rPr>
              <a:t>if(h[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]==' ')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&lt;&lt;' ';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else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mz</a:t>
            </a:r>
            <a:r>
              <a:rPr lang="en-US" b="1" dirty="0">
                <a:solidFill>
                  <a:srgbClr val="0070C0"/>
                </a:solidFill>
              </a:rPr>
              <a:t>[h[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]];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&lt;&lt;' ';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else</a:t>
            </a:r>
            <a:r>
              <a:rPr lang="en-US" b="1" dirty="0">
                <a:solidFill>
                  <a:srgbClr val="0070C0"/>
                </a:solidFill>
              </a:rPr>
              <a:t>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queue </a:t>
            </a:r>
            <a:r>
              <a:rPr lang="en-US" b="1" dirty="0">
                <a:solidFill>
                  <a:srgbClr val="0070C0"/>
                </a:solidFill>
              </a:rPr>
              <a:t>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q1;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string </a:t>
            </a:r>
            <a:r>
              <a:rPr lang="en-US" b="1" dirty="0">
                <a:solidFill>
                  <a:srgbClr val="0070C0"/>
                </a:solidFill>
              </a:rPr>
              <a:t>g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  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h.length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    if(h[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]==' ') q1.push(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preth</a:t>
            </a:r>
            <a:r>
              <a:rPr lang="en-US" b="1" dirty="0">
                <a:solidFill>
                  <a:srgbClr val="0070C0"/>
                </a:solidFill>
              </a:rPr>
              <a:t>=0,tek;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while</a:t>
            </a:r>
            <a:r>
              <a:rPr lang="en-US" b="1" dirty="0">
                <a:solidFill>
                  <a:srgbClr val="0070C0"/>
                </a:solidFill>
              </a:rPr>
              <a:t>(!q1.empty()){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tek</a:t>
            </a:r>
            <a:r>
              <a:rPr lang="en-US" b="1" dirty="0" smtClean="0">
                <a:solidFill>
                  <a:srgbClr val="0070C0"/>
                </a:solidFill>
              </a:rPr>
              <a:t>=q1.front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if(</a:t>
            </a:r>
            <a:r>
              <a:rPr lang="en-US" b="1" dirty="0" err="1" smtClean="0">
                <a:solidFill>
                  <a:srgbClr val="0070C0"/>
                </a:solidFill>
              </a:rPr>
              <a:t>tek-preth</a:t>
            </a:r>
            <a:r>
              <a:rPr lang="en-US" b="1" dirty="0">
                <a:solidFill>
                  <a:srgbClr val="0070C0"/>
                </a:solidFill>
              </a:rPr>
              <a:t>==0)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&lt;&lt;' ';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else </a:t>
            </a:r>
            <a:r>
              <a:rPr lang="en-US" b="1" dirty="0">
                <a:solidFill>
                  <a:srgbClr val="0070C0"/>
                </a:solidFill>
              </a:rPr>
              <a:t>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   g=</a:t>
            </a:r>
            <a:r>
              <a:rPr lang="en-US" b="1" dirty="0" err="1" smtClean="0">
                <a:solidFill>
                  <a:srgbClr val="0070C0"/>
                </a:solidFill>
              </a:rPr>
              <a:t>h.substr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preth,tek-preth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   for(map&lt;char</a:t>
            </a:r>
            <a:r>
              <a:rPr lang="en-US" b="1" dirty="0">
                <a:solidFill>
                  <a:srgbClr val="0070C0"/>
                </a:solidFill>
              </a:rPr>
              <a:t>, string&gt;:: iterator 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          it </a:t>
            </a:r>
            <a:r>
              <a:rPr lang="en-US" b="1" dirty="0">
                <a:solidFill>
                  <a:srgbClr val="0070C0"/>
                </a:solidFill>
              </a:rPr>
              <a:t>=</a:t>
            </a:r>
            <a:r>
              <a:rPr lang="en-US" b="1" dirty="0" err="1">
                <a:solidFill>
                  <a:srgbClr val="0070C0"/>
                </a:solidFill>
              </a:rPr>
              <a:t>mz.begin</a:t>
            </a:r>
            <a:r>
              <a:rPr lang="en-US" b="1" dirty="0">
                <a:solidFill>
                  <a:srgbClr val="0070C0"/>
                </a:solidFill>
              </a:rPr>
              <a:t>();it!=</a:t>
            </a:r>
            <a:r>
              <a:rPr lang="en-US" b="1" dirty="0" err="1">
                <a:solidFill>
                  <a:srgbClr val="0070C0"/>
                </a:solidFill>
              </a:rPr>
              <a:t>mz.end</a:t>
            </a:r>
            <a:r>
              <a:rPr lang="en-US" b="1" dirty="0">
                <a:solidFill>
                  <a:srgbClr val="0070C0"/>
                </a:solidFill>
              </a:rPr>
              <a:t>();it++)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      if(it-</a:t>
            </a:r>
            <a:r>
              <a:rPr lang="en-US" b="1" dirty="0">
                <a:solidFill>
                  <a:srgbClr val="0070C0"/>
                </a:solidFill>
              </a:rPr>
              <a:t>&gt;second==g)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&lt;&lt;it-&gt;first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 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     q1.pop();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preth</a:t>
            </a:r>
            <a:r>
              <a:rPr lang="en-US" b="1" dirty="0">
                <a:solidFill>
                  <a:srgbClr val="0070C0"/>
                </a:solidFill>
              </a:rPr>
              <a:t>=tek+1;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62400" y="381000"/>
            <a:ext cx="5181600" cy="452431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if(</a:t>
            </a:r>
            <a:r>
              <a:rPr lang="en-US" b="1" dirty="0" err="1" smtClean="0">
                <a:solidFill>
                  <a:srgbClr val="0070C0"/>
                </a:solidFill>
              </a:rPr>
              <a:t>h.length</a:t>
            </a:r>
            <a:r>
              <a:rPr lang="en-US" b="1" dirty="0">
                <a:solidFill>
                  <a:srgbClr val="0070C0"/>
                </a:solidFill>
              </a:rPr>
              <a:t>()&gt;</a:t>
            </a:r>
            <a:r>
              <a:rPr lang="en-US" b="1" dirty="0" err="1">
                <a:solidFill>
                  <a:srgbClr val="0070C0"/>
                </a:solidFill>
              </a:rPr>
              <a:t>preth</a:t>
            </a:r>
            <a:r>
              <a:rPr lang="en-US" b="1" dirty="0">
                <a:solidFill>
                  <a:srgbClr val="0070C0"/>
                </a:solidFill>
              </a:rPr>
              <a:t>) </a:t>
            </a:r>
            <a:r>
              <a:rPr lang="en-US" b="1" dirty="0" smtClean="0">
                <a:solidFill>
                  <a:srgbClr val="0070C0"/>
                </a:solidFill>
              </a:rPr>
              <a:t>{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tek</a:t>
            </a:r>
            <a:r>
              <a:rPr lang="en-US" b="1" dirty="0" smtClean="0">
                <a:solidFill>
                  <a:srgbClr val="0070C0"/>
                </a:solidFill>
              </a:rPr>
              <a:t>=</a:t>
            </a:r>
            <a:r>
              <a:rPr lang="en-US" b="1" dirty="0" err="1" smtClean="0">
                <a:solidFill>
                  <a:srgbClr val="0070C0"/>
                </a:solidFill>
              </a:rPr>
              <a:t>h.length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g=</a:t>
            </a:r>
            <a:r>
              <a:rPr lang="en-US" b="1" dirty="0" err="1" smtClean="0">
                <a:solidFill>
                  <a:srgbClr val="0070C0"/>
                </a:solidFill>
              </a:rPr>
              <a:t>h.substr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preth,tek-preth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for(map&lt;char</a:t>
            </a:r>
            <a:r>
              <a:rPr lang="en-US" b="1" dirty="0">
                <a:solidFill>
                  <a:srgbClr val="0070C0"/>
                </a:solidFill>
              </a:rPr>
              <a:t>, string&gt;:: iterator </a:t>
            </a:r>
            <a:r>
              <a:rPr lang="en-US" b="1" dirty="0" smtClean="0">
                <a:solidFill>
                  <a:srgbClr val="0070C0"/>
                </a:solidFill>
              </a:rPr>
              <a:t>it=     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 </a:t>
            </a:r>
            <a:r>
              <a:rPr lang="en-US" b="1" dirty="0" err="1" smtClean="0">
                <a:solidFill>
                  <a:srgbClr val="0070C0"/>
                </a:solidFill>
              </a:rPr>
              <a:t>mz.begin</a:t>
            </a:r>
            <a:r>
              <a:rPr lang="en-US" b="1" dirty="0">
                <a:solidFill>
                  <a:srgbClr val="0070C0"/>
                </a:solidFill>
              </a:rPr>
              <a:t>();it!=</a:t>
            </a:r>
            <a:r>
              <a:rPr lang="en-US" b="1" dirty="0" err="1">
                <a:solidFill>
                  <a:srgbClr val="0070C0"/>
                </a:solidFill>
              </a:rPr>
              <a:t>mz.end</a:t>
            </a:r>
            <a:r>
              <a:rPr lang="en-US" b="1" dirty="0">
                <a:solidFill>
                  <a:srgbClr val="0070C0"/>
                </a:solidFill>
              </a:rPr>
              <a:t>();it++)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   if(it-</a:t>
            </a:r>
            <a:r>
              <a:rPr lang="en-US" b="1" dirty="0">
                <a:solidFill>
                  <a:srgbClr val="0070C0"/>
                </a:solidFill>
              </a:rPr>
              <a:t>&gt;second==g)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&lt;&lt;it-&gt;first;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//</a:t>
            </a:r>
            <a:r>
              <a:rPr lang="en-US" b="1" dirty="0" err="1">
                <a:solidFill>
                  <a:srgbClr val="0070C0"/>
                </a:solidFill>
              </a:rPr>
              <a:t>bitna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osobina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mape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koja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nije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tra</a:t>
            </a:r>
            <a:r>
              <a:rPr lang="sr-Latn-ME" b="1" dirty="0">
                <a:solidFill>
                  <a:srgbClr val="0070C0"/>
                </a:solidFill>
              </a:rPr>
              <a:t>ž</a:t>
            </a:r>
            <a:r>
              <a:rPr lang="en-US" b="1" dirty="0" err="1" smtClean="0">
                <a:solidFill>
                  <a:srgbClr val="0070C0"/>
                </a:solidFill>
              </a:rPr>
              <a:t>ena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//</a:t>
            </a:r>
            <a:r>
              <a:rPr lang="en-US" b="1" dirty="0" err="1" smtClean="0">
                <a:solidFill>
                  <a:srgbClr val="0070C0"/>
                </a:solidFill>
              </a:rPr>
              <a:t>zadatkom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je da se </a:t>
            </a:r>
            <a:r>
              <a:rPr lang="en-US" b="1" dirty="0" err="1">
                <a:solidFill>
                  <a:srgbClr val="0070C0"/>
                </a:solidFill>
              </a:rPr>
              <a:t>ona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vazda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sortira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po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//</a:t>
            </a:r>
            <a:r>
              <a:rPr lang="en-US" b="1" dirty="0" err="1" smtClean="0">
                <a:solidFill>
                  <a:srgbClr val="0070C0"/>
                </a:solidFill>
              </a:rPr>
              <a:t>indeksima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for(map&lt;char, string&gt;:: iterator it </a:t>
            </a:r>
            <a:r>
              <a:rPr lang="en-US" b="1" dirty="0" smtClean="0">
                <a:solidFill>
                  <a:srgbClr val="0070C0"/>
                </a:solidFill>
              </a:rPr>
              <a:t>=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mz.begin</a:t>
            </a:r>
            <a:r>
              <a:rPr lang="en-US" b="1" dirty="0">
                <a:solidFill>
                  <a:srgbClr val="0070C0"/>
                </a:solidFill>
              </a:rPr>
              <a:t>();it!=</a:t>
            </a:r>
            <a:r>
              <a:rPr lang="en-US" b="1" dirty="0" err="1">
                <a:solidFill>
                  <a:srgbClr val="0070C0"/>
                </a:solidFill>
              </a:rPr>
              <a:t>mz.end</a:t>
            </a:r>
            <a:r>
              <a:rPr lang="en-US" b="1" dirty="0">
                <a:solidFill>
                  <a:srgbClr val="0070C0"/>
                </a:solidFill>
              </a:rPr>
              <a:t>();it++)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&lt;&lt;it-&gt;first&lt;&lt;' '&lt;&lt;it-&gt;second&lt;&lt;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return 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9674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6397" y="228600"/>
            <a:ext cx="8229600" cy="990600"/>
          </a:xfrm>
        </p:spPr>
        <p:txBody>
          <a:bodyPr/>
          <a:lstStyle/>
          <a:p>
            <a:r>
              <a:rPr lang="en-US" dirty="0" err="1" smtClean="0"/>
              <a:t>Codeforces</a:t>
            </a:r>
            <a:r>
              <a:rPr lang="en-US" dirty="0" smtClean="0"/>
              <a:t> 3D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486400"/>
          </a:xfrm>
        </p:spPr>
        <p:txBody>
          <a:bodyPr/>
          <a:lstStyle/>
          <a:p>
            <a:r>
              <a:rPr lang="en-US" sz="1600" b="1" dirty="0">
                <a:hlinkClick r:id="rId2"/>
              </a:rPr>
              <a:t>https://</a:t>
            </a:r>
            <a:r>
              <a:rPr lang="en-US" sz="1600" b="1" dirty="0" smtClean="0">
                <a:hlinkClick r:id="rId2"/>
              </a:rPr>
              <a:t>codeforces.com/problemset/problem/3/D</a:t>
            </a:r>
            <a:endParaRPr lang="en-US" sz="1600" b="1" dirty="0" smtClean="0"/>
          </a:p>
          <a:p>
            <a:r>
              <a:rPr lang="en-US" dirty="0" err="1" smtClean="0"/>
              <a:t>Jedan</a:t>
            </a:r>
            <a:r>
              <a:rPr lang="en-US" dirty="0" smtClean="0"/>
              <a:t> </a:t>
            </a:r>
            <a:r>
              <a:rPr lang="en-US" dirty="0" err="1" smtClean="0"/>
              <a:t>odli</a:t>
            </a:r>
            <a:r>
              <a:rPr lang="sr-Latn-ME" dirty="0" smtClean="0"/>
              <a:t>čan zadatak za uvježbavanje elemenata STL-a.</a:t>
            </a:r>
          </a:p>
          <a:p>
            <a:r>
              <a:rPr lang="sr-Latn-ME" dirty="0" smtClean="0"/>
              <a:t>Zadatak je pristojne težine sa rejtingom 2600 </a:t>
            </a:r>
            <a:r>
              <a:rPr lang="sr-Latn-ME" b="1" baseline="-25000" dirty="0" smtClean="0"/>
              <a:t>(prilično teško)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 Dat je zagradni izraz sa upitnicima na primjer </a:t>
            </a:r>
            <a:r>
              <a:rPr lang="sr-Latn-ME" b="1" dirty="0" smtClean="0">
                <a:solidFill>
                  <a:srgbClr val="FF0000"/>
                </a:solidFill>
              </a:rPr>
              <a:t>(??)</a:t>
            </a:r>
            <a:r>
              <a:rPr lang="sr-Latn-ME" dirty="0" smtClean="0"/>
              <a:t>. Svaki upitnik može biti zamjenjen sa otvorenom ili zatvorenom zagradom. Na svakoj poziciji cijena otvorene i zatvorene zagrade je data i različita je. Treba odabrati korektan zagradni izraz (isti broj otvorenih i zatvorenih zagrada, prvo se zagrada otvara pa se zatvara), koji ima najmanju cijenu.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539" y="4343400"/>
            <a:ext cx="387366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&lt;set&gt;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&lt;utility&gt;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&lt;string&gt;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using </a:t>
            </a:r>
            <a:r>
              <a:rPr lang="en-US" b="1" dirty="0">
                <a:solidFill>
                  <a:srgbClr val="0070C0"/>
                </a:solidFill>
              </a:rPr>
              <a:t>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string </a:t>
            </a:r>
            <a:r>
              <a:rPr lang="en-US" b="1" dirty="0" err="1">
                <a:solidFill>
                  <a:srgbClr val="0070C0"/>
                </a:solidFill>
              </a:rPr>
              <a:t>izraz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</a:t>
            </a:r>
            <a:r>
              <a:rPr lang="en-US" b="1" dirty="0" err="1">
                <a:solidFill>
                  <a:srgbClr val="0070C0"/>
                </a:solidFill>
              </a:rPr>
              <a:t>izraz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long </a:t>
            </a:r>
            <a:r>
              <a:rPr lang="en-US" b="1" dirty="0" err="1">
                <a:solidFill>
                  <a:srgbClr val="0070C0"/>
                </a:solidFill>
              </a:rPr>
              <a:t>long</a:t>
            </a:r>
            <a:r>
              <a:rPr lang="en-US" b="1" dirty="0">
                <a:solidFill>
                  <a:srgbClr val="0070C0"/>
                </a:solidFill>
              </a:rPr>
              <a:t> sum=0,l,r,b=0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67200" y="43434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set </a:t>
            </a:r>
            <a:r>
              <a:rPr lang="en-US" b="1" dirty="0">
                <a:solidFill>
                  <a:srgbClr val="0070C0"/>
                </a:solidFill>
              </a:rPr>
              <a:t>&lt;pair&lt;long </a:t>
            </a:r>
            <a:r>
              <a:rPr lang="en-US" b="1" dirty="0" err="1">
                <a:solidFill>
                  <a:srgbClr val="0070C0"/>
                </a:solidFill>
              </a:rPr>
              <a:t>long,long</a:t>
            </a:r>
            <a:r>
              <a:rPr lang="en-US" b="1" dirty="0">
                <a:solidFill>
                  <a:srgbClr val="0070C0"/>
                </a:solidFill>
              </a:rPr>
              <a:t> long&gt;&gt; </a:t>
            </a:r>
            <a:r>
              <a:rPr lang="en-US" b="1" dirty="0" err="1">
                <a:solidFill>
                  <a:srgbClr val="0070C0"/>
                </a:solidFill>
              </a:rPr>
              <a:t>spll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pair&lt;long </a:t>
            </a:r>
            <a:r>
              <a:rPr lang="en-US" b="1" dirty="0" err="1">
                <a:solidFill>
                  <a:srgbClr val="0070C0"/>
                </a:solidFill>
              </a:rPr>
              <a:t>long,long</a:t>
            </a:r>
            <a:r>
              <a:rPr lang="en-US" b="1" dirty="0">
                <a:solidFill>
                  <a:srgbClr val="0070C0"/>
                </a:solidFill>
              </a:rPr>
              <a:t> long&gt; </a:t>
            </a:r>
            <a:r>
              <a:rPr lang="en-US" b="1" dirty="0" err="1">
                <a:solidFill>
                  <a:srgbClr val="0070C0"/>
                </a:solidFill>
              </a:rPr>
              <a:t>pll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izraz.size</a:t>
            </a:r>
            <a:r>
              <a:rPr lang="en-US" b="1" dirty="0">
                <a:solidFill>
                  <a:srgbClr val="0070C0"/>
                </a:solidFill>
              </a:rPr>
              <a:t>() &amp;&amp; b&gt;=0;i</a:t>
            </a:r>
            <a:r>
              <a:rPr lang="en-US" b="1" dirty="0" smtClean="0">
                <a:solidFill>
                  <a:srgbClr val="0070C0"/>
                </a:solidFill>
              </a:rPr>
              <a:t>++){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       </a:t>
            </a:r>
            <a:r>
              <a:rPr lang="en-US" b="1" dirty="0">
                <a:solidFill>
                  <a:srgbClr val="0070C0"/>
                </a:solidFill>
              </a:rPr>
              <a:t>if(</a:t>
            </a:r>
            <a:r>
              <a:rPr lang="en-US" b="1" dirty="0" err="1">
                <a:solidFill>
                  <a:srgbClr val="0070C0"/>
                </a:solidFill>
              </a:rPr>
              <a:t>izraz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]=='(') b++;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else if(</a:t>
            </a:r>
            <a:r>
              <a:rPr lang="en-US" b="1" dirty="0" err="1">
                <a:solidFill>
                  <a:srgbClr val="0070C0"/>
                </a:solidFill>
              </a:rPr>
              <a:t>izraz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]==')') b-</a:t>
            </a:r>
            <a:r>
              <a:rPr lang="en-US" b="1" dirty="0" smtClean="0">
                <a:solidFill>
                  <a:srgbClr val="0070C0"/>
                </a:solidFill>
              </a:rPr>
              <a:t>-;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3507129" y="5798916"/>
            <a:ext cx="5648446" cy="1064871"/>
          </a:xfrm>
          <a:custGeom>
            <a:avLst/>
            <a:gdLst>
              <a:gd name="connsiteX0" fmla="*/ 5648446 w 5648446"/>
              <a:gd name="connsiteY0" fmla="*/ 23150 h 1064871"/>
              <a:gd name="connsiteX1" fmla="*/ 0 w 5648446"/>
              <a:gd name="connsiteY1" fmla="*/ 0 h 1064871"/>
              <a:gd name="connsiteX2" fmla="*/ 11575 w 5648446"/>
              <a:gd name="connsiteY2" fmla="*/ 1064871 h 1064871"/>
              <a:gd name="connsiteX3" fmla="*/ 11575 w 5648446"/>
              <a:gd name="connsiteY3" fmla="*/ 1064871 h 106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8446" h="1064871">
                <a:moveTo>
                  <a:pt x="5648446" y="23150"/>
                </a:moveTo>
                <a:lnTo>
                  <a:pt x="0" y="0"/>
                </a:lnTo>
                <a:lnTo>
                  <a:pt x="11575" y="1064871"/>
                </a:lnTo>
                <a:lnTo>
                  <a:pt x="11575" y="1064871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507129" y="5943600"/>
            <a:ext cx="56484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Priprema za bitne stvari, brojimo koliko ima otvorenih zagrada, </a:t>
            </a:r>
            <a:r>
              <a:rPr lang="sr-Latn-ME" b="1" i="1" dirty="0" smtClean="0">
                <a:solidFill>
                  <a:srgbClr val="FF0000"/>
                </a:solidFill>
              </a:rPr>
              <a:t>b</a:t>
            </a:r>
            <a:r>
              <a:rPr lang="sr-Latn-ME" dirty="0" smtClean="0"/>
              <a:t> broj otvorenih</a:t>
            </a:r>
            <a:r>
              <a:rPr lang="sr-Latn-ME" dirty="0"/>
              <a:t> zagrada</a:t>
            </a:r>
            <a:r>
              <a:rPr lang="sr-Latn-ME" dirty="0" smtClean="0"/>
              <a:t> koje nisu zatvorene nikada ne može biti negativan.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3977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85" y="294190"/>
            <a:ext cx="8229600" cy="990600"/>
          </a:xfrm>
        </p:spPr>
        <p:txBody>
          <a:bodyPr/>
          <a:lstStyle/>
          <a:p>
            <a:r>
              <a:rPr lang="en-US" dirty="0" err="1"/>
              <a:t>Codeforces</a:t>
            </a:r>
            <a:r>
              <a:rPr lang="en-US" dirty="0"/>
              <a:t> 3D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143000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 else 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&gt;&gt;l&gt;&gt;r;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b--;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en-US" b="1" dirty="0" err="1">
                <a:solidFill>
                  <a:srgbClr val="0070C0"/>
                </a:solidFill>
              </a:rPr>
              <a:t>izraz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]=')';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sum+=r;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en-US" b="1" dirty="0" err="1">
                <a:solidFill>
                  <a:srgbClr val="0070C0"/>
                </a:solidFill>
              </a:rPr>
              <a:t>pll.first</a:t>
            </a:r>
            <a:r>
              <a:rPr lang="en-US" b="1" dirty="0">
                <a:solidFill>
                  <a:srgbClr val="0070C0"/>
                </a:solidFill>
              </a:rPr>
              <a:t>=l-r;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en-US" b="1" dirty="0" err="1">
                <a:solidFill>
                  <a:srgbClr val="0070C0"/>
                </a:solidFill>
              </a:rPr>
              <a:t>pll.second</a:t>
            </a:r>
            <a:r>
              <a:rPr lang="en-US" b="1" dirty="0">
                <a:solidFill>
                  <a:srgbClr val="0070C0"/>
                </a:solidFill>
              </a:rPr>
              <a:t>=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en-US" b="1" dirty="0" err="1">
                <a:solidFill>
                  <a:srgbClr val="0070C0"/>
                </a:solidFill>
              </a:rPr>
              <a:t>spll.insert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pll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>
                <a:solidFill>
                  <a:srgbClr val="0070C0"/>
                </a:solidFill>
              </a:rPr>
              <a:t> while(b&lt;0 &amp;&amp; </a:t>
            </a:r>
            <a:r>
              <a:rPr lang="en-US" b="1" dirty="0" err="1">
                <a:solidFill>
                  <a:srgbClr val="0070C0"/>
                </a:solidFill>
              </a:rPr>
              <a:t>spll.size</a:t>
            </a:r>
            <a:r>
              <a:rPr lang="en-US" b="1" dirty="0">
                <a:solidFill>
                  <a:srgbClr val="0070C0"/>
                </a:solidFill>
              </a:rPr>
              <a:t>()){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b+=2;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en-US" b="1" dirty="0" err="1">
                <a:solidFill>
                  <a:srgbClr val="0070C0"/>
                </a:solidFill>
              </a:rPr>
              <a:t>izraz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spll.begin</a:t>
            </a:r>
            <a:r>
              <a:rPr lang="en-US" b="1" dirty="0">
                <a:solidFill>
                  <a:srgbClr val="0070C0"/>
                </a:solidFill>
              </a:rPr>
              <a:t>()-&gt;second]='(';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sum+=</a:t>
            </a:r>
            <a:r>
              <a:rPr lang="en-US" b="1" dirty="0" err="1">
                <a:solidFill>
                  <a:srgbClr val="0070C0"/>
                </a:solidFill>
              </a:rPr>
              <a:t>spll.begin</a:t>
            </a:r>
            <a:r>
              <a:rPr lang="en-US" b="1" dirty="0">
                <a:solidFill>
                  <a:srgbClr val="0070C0"/>
                </a:solidFill>
              </a:rPr>
              <a:t>()-&gt;first;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en-US" b="1" dirty="0" err="1">
                <a:solidFill>
                  <a:srgbClr val="0070C0"/>
                </a:solidFill>
              </a:rPr>
              <a:t>spll.erase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spll.begin</a:t>
            </a:r>
            <a:r>
              <a:rPr lang="en-US" b="1" dirty="0">
                <a:solidFill>
                  <a:srgbClr val="0070C0"/>
                </a:solidFill>
              </a:rPr>
              <a:t>());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        </a:t>
            </a:r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>
                <a:solidFill>
                  <a:srgbClr val="0070C0"/>
                </a:solidFill>
              </a:rPr>
              <a:t>    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>
                <a:solidFill>
                  <a:srgbClr val="0070C0"/>
                </a:solidFill>
              </a:rPr>
              <a:t>b&lt;0)?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&lt;&lt;-1:cout&lt;&lt;sum&lt;&lt;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izraz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0;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4465319" y="355600"/>
            <a:ext cx="45719" cy="5130800"/>
          </a:xfrm>
          <a:custGeom>
            <a:avLst/>
            <a:gdLst>
              <a:gd name="connsiteX0" fmla="*/ 0 w 30480"/>
              <a:gd name="connsiteY0" fmla="*/ 0 h 6502400"/>
              <a:gd name="connsiteX1" fmla="*/ 30480 w 30480"/>
              <a:gd name="connsiteY1" fmla="*/ 6502400 h 650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6502400">
                <a:moveTo>
                  <a:pt x="0" y="0"/>
                </a:moveTo>
                <a:lnTo>
                  <a:pt x="30480" y="650240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511038" y="355600"/>
            <a:ext cx="463296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TUMA</a:t>
            </a:r>
            <a:r>
              <a:rPr lang="sr-Latn-ME" b="1" dirty="0" smtClean="0"/>
              <a:t>ČENJE:</a:t>
            </a:r>
          </a:p>
          <a:p>
            <a:r>
              <a:rPr lang="sr-Latn-ME" dirty="0" smtClean="0"/>
              <a:t>Prvo pretpostavimo da je u pitanju zatvorena zagrada ali zapamtimo poziciju gdje smo je postavili kao i razliku </a:t>
            </a:r>
            <a:r>
              <a:rPr lang="sr-Latn-ME" b="1" i="1" dirty="0" smtClean="0">
                <a:solidFill>
                  <a:srgbClr val="C00000"/>
                </a:solidFill>
              </a:rPr>
              <a:t>l</a:t>
            </a:r>
            <a:r>
              <a:rPr lang="sr-Latn-ME" b="1" dirty="0" smtClean="0">
                <a:solidFill>
                  <a:srgbClr val="C00000"/>
                </a:solidFill>
              </a:rPr>
              <a:t>-</a:t>
            </a:r>
            <a:r>
              <a:rPr lang="sr-Latn-ME" b="1" i="1" dirty="0" smtClean="0">
                <a:solidFill>
                  <a:srgbClr val="C00000"/>
                </a:solidFill>
              </a:rPr>
              <a:t>r</a:t>
            </a:r>
            <a:r>
              <a:rPr lang="sr-Latn-ME" dirty="0" smtClean="0"/>
              <a:t> ako treba a u sumi težina zamjenom </a:t>
            </a:r>
            <a:r>
              <a:rPr lang="sr-Latn-ME" b="1" i="1" dirty="0" smtClean="0">
                <a:solidFill>
                  <a:srgbClr val="C00000"/>
                </a:solidFill>
              </a:rPr>
              <a:t>r</a:t>
            </a:r>
            <a:r>
              <a:rPr lang="sr-Latn-ME" dirty="0" smtClean="0"/>
              <a:t> sa </a:t>
            </a:r>
            <a:r>
              <a:rPr lang="sr-Latn-ME" b="1" i="1" dirty="0" smtClean="0">
                <a:solidFill>
                  <a:srgbClr val="C00000"/>
                </a:solidFill>
              </a:rPr>
              <a:t>l</a:t>
            </a:r>
            <a:r>
              <a:rPr lang="sr-Latn-ME" dirty="0" smtClean="0"/>
              <a:t>.</a:t>
            </a:r>
          </a:p>
          <a:p>
            <a:r>
              <a:rPr lang="sr-Latn-ME" b="1" i="1" dirty="0" smtClean="0">
                <a:solidFill>
                  <a:srgbClr val="C00000"/>
                </a:solidFill>
              </a:rPr>
              <a:t>spll</a:t>
            </a:r>
            <a:r>
              <a:rPr lang="sr-Latn-ME" dirty="0" smtClean="0"/>
              <a:t> je </a:t>
            </a:r>
            <a:r>
              <a:rPr lang="sr-Latn-ME" b="1" i="1" dirty="0" smtClean="0">
                <a:solidFill>
                  <a:srgbClr val="C00000"/>
                </a:solidFill>
              </a:rPr>
              <a:t>set</a:t>
            </a:r>
            <a:r>
              <a:rPr lang="sr-Latn-ME" dirty="0" smtClean="0"/>
              <a:t> pa će na vrhu seta biti član sa najmanjom težinom (najmanjim </a:t>
            </a:r>
            <a:r>
              <a:rPr lang="sr-Latn-ME" b="1" i="1" dirty="0">
                <a:solidFill>
                  <a:srgbClr val="C00000"/>
                </a:solidFill>
              </a:rPr>
              <a:t>l</a:t>
            </a:r>
            <a:r>
              <a:rPr lang="sr-Latn-ME" b="1" dirty="0">
                <a:solidFill>
                  <a:srgbClr val="C00000"/>
                </a:solidFill>
              </a:rPr>
              <a:t>-</a:t>
            </a:r>
            <a:r>
              <a:rPr lang="sr-Latn-ME" b="1" i="1" dirty="0">
                <a:solidFill>
                  <a:srgbClr val="C00000"/>
                </a:solidFill>
              </a:rPr>
              <a:t>r</a:t>
            </a:r>
            <a:r>
              <a:rPr lang="sr-Latn-ME" dirty="0" smtClean="0"/>
              <a:t>). Parove se sortiraju po prvom parametru</a:t>
            </a:r>
            <a:r>
              <a:rPr lang="sr-Latn-ME" dirty="0"/>
              <a:t> (</a:t>
            </a:r>
            <a:r>
              <a:rPr lang="sr-Latn-ME" b="1" i="1" dirty="0">
                <a:solidFill>
                  <a:srgbClr val="C00000"/>
                </a:solidFill>
              </a:rPr>
              <a:t>first</a:t>
            </a:r>
            <a:r>
              <a:rPr lang="sr-Latn-ME" dirty="0"/>
              <a:t>)</a:t>
            </a:r>
            <a:r>
              <a:rPr lang="sr-Latn-ME" dirty="0" smtClean="0"/>
              <a:t> a ako su isti po drugom (</a:t>
            </a:r>
            <a:r>
              <a:rPr lang="sr-Latn-ME" b="1" i="1" dirty="0" smtClean="0">
                <a:solidFill>
                  <a:srgbClr val="C00000"/>
                </a:solidFill>
              </a:rPr>
              <a:t>second</a:t>
            </a:r>
            <a:r>
              <a:rPr lang="sr-Latn-ME" dirty="0" smtClean="0"/>
              <a:t>). Kako zatvaramo zagradu dekrementiramo </a:t>
            </a:r>
            <a:r>
              <a:rPr lang="sr-Latn-ME" b="1" i="1" dirty="0" smtClean="0">
                <a:solidFill>
                  <a:srgbClr val="C00000"/>
                </a:solidFill>
              </a:rPr>
              <a:t>b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Ako se desi da smo smanjili na </a:t>
            </a:r>
            <a:r>
              <a:rPr lang="sr-Latn-ME" b="1" i="1" dirty="0" smtClean="0">
                <a:solidFill>
                  <a:srgbClr val="C00000"/>
                </a:solidFill>
              </a:rPr>
              <a:t>b</a:t>
            </a:r>
            <a:r>
              <a:rPr lang="sr-Latn-ME" dirty="0" smtClean="0"/>
              <a:t> ispod nule i ima još elemenata n</a:t>
            </a:r>
            <a:r>
              <a:rPr lang="en-US" dirty="0" smtClean="0"/>
              <a:t>a</a:t>
            </a:r>
            <a:r>
              <a:rPr lang="sr-Latn-ME" dirty="0" smtClean="0"/>
              <a:t> </a:t>
            </a:r>
            <a:r>
              <a:rPr lang="sr-Latn-ME" b="1" i="1" dirty="0" smtClean="0">
                <a:solidFill>
                  <a:srgbClr val="C00000"/>
                </a:solidFill>
              </a:rPr>
              <a:t>set</a:t>
            </a:r>
            <a:r>
              <a:rPr lang="sr-Latn-ME" dirty="0" smtClean="0"/>
              <a:t>-u mijenjamo zagradu i mijenjamo vrijednost </a:t>
            </a:r>
            <a:r>
              <a:rPr lang="sr-Latn-ME" b="1" i="1" dirty="0" smtClean="0">
                <a:solidFill>
                  <a:srgbClr val="C00000"/>
                </a:solidFill>
              </a:rPr>
              <a:t>sum</a:t>
            </a:r>
            <a:r>
              <a:rPr lang="sr-Latn-ME" dirty="0" smtClean="0"/>
              <a:t>-e. Brišemo vrh </a:t>
            </a:r>
            <a:r>
              <a:rPr lang="sr-Latn-ME" b="1" i="1" dirty="0" smtClean="0">
                <a:solidFill>
                  <a:srgbClr val="C00000"/>
                </a:solidFill>
              </a:rPr>
              <a:t>set</a:t>
            </a:r>
            <a:r>
              <a:rPr lang="sr-Latn-ME" dirty="0" smtClean="0"/>
              <a:t>-a.</a:t>
            </a:r>
          </a:p>
          <a:p>
            <a:r>
              <a:rPr lang="sr-Latn-ME" dirty="0" smtClean="0"/>
              <a:t>Ako u bilo kom trenutku </a:t>
            </a:r>
            <a:r>
              <a:rPr lang="sr-Latn-ME" b="1" i="1" dirty="0" smtClean="0">
                <a:solidFill>
                  <a:srgbClr val="C00000"/>
                </a:solidFill>
              </a:rPr>
              <a:t>b</a:t>
            </a:r>
            <a:r>
              <a:rPr lang="sr-Latn-ME" dirty="0" smtClean="0"/>
              <a:t> ne možemo održati nenegativnim znači da nema odgovarajućeg ispravnog zagradnog izraza.</a:t>
            </a:r>
          </a:p>
          <a:p>
            <a:r>
              <a:rPr lang="sr-Latn-ME" dirty="0" smtClean="0"/>
              <a:t>Simpatičan način štampanja zahvaljujući ternarnom operatoru.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1811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3429000" cy="990600"/>
          </a:xfrm>
        </p:spPr>
        <p:txBody>
          <a:bodyPr/>
          <a:lstStyle/>
          <a:p>
            <a:r>
              <a:rPr lang="en-US" dirty="0" err="1" smtClean="0"/>
              <a:t>MaxStack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4876800"/>
          </a:xfrm>
        </p:spPr>
        <p:txBody>
          <a:bodyPr/>
          <a:lstStyle/>
          <a:p>
            <a:r>
              <a:rPr lang="sr-Latn-ME" dirty="0" smtClean="0"/>
              <a:t>Imamo sljedeći problem. Možemo vršiti četiri upita </a:t>
            </a:r>
            <a:r>
              <a:rPr lang="sr-Latn-ME" b="1" dirty="0" smtClean="0">
                <a:solidFill>
                  <a:srgbClr val="C00000"/>
                </a:solidFill>
              </a:rPr>
              <a:t>1 x</a:t>
            </a:r>
            <a:r>
              <a:rPr lang="sr-Latn-ME" dirty="0" smtClean="0"/>
              <a:t> (dodavanje broja </a:t>
            </a:r>
            <a:r>
              <a:rPr lang="sr-Latn-ME" b="1" dirty="0" smtClean="0">
                <a:solidFill>
                  <a:srgbClr val="C00000"/>
                </a:solidFill>
              </a:rPr>
              <a:t>x</a:t>
            </a:r>
            <a:r>
              <a:rPr lang="sr-Latn-ME" dirty="0" smtClean="0"/>
              <a:t> na stek), </a:t>
            </a:r>
            <a:r>
              <a:rPr lang="sr-Latn-ME" b="1" dirty="0" smtClean="0">
                <a:solidFill>
                  <a:srgbClr val="C00000"/>
                </a:solidFill>
              </a:rPr>
              <a:t>2</a:t>
            </a:r>
            <a:r>
              <a:rPr lang="sr-Latn-ME" dirty="0" smtClean="0"/>
              <a:t> brisanje elementa sa steka, </a:t>
            </a:r>
            <a:r>
              <a:rPr lang="sr-Latn-ME" b="1" dirty="0" smtClean="0">
                <a:solidFill>
                  <a:srgbClr val="C00000"/>
                </a:solidFill>
              </a:rPr>
              <a:t>3</a:t>
            </a:r>
            <a:r>
              <a:rPr lang="sr-Latn-ME" dirty="0" smtClean="0"/>
              <a:t> ispisivanje vrijednosti početnog elementa steka i </a:t>
            </a:r>
            <a:r>
              <a:rPr lang="sr-Latn-ME" b="1" dirty="0" smtClean="0">
                <a:solidFill>
                  <a:srgbClr val="C00000"/>
                </a:solidFill>
              </a:rPr>
              <a:t>4</a:t>
            </a:r>
            <a:r>
              <a:rPr lang="sr-Latn-ME" dirty="0" smtClean="0"/>
              <a:t> štampanje maksimalnog elementa koji je trenutno na steku.</a:t>
            </a:r>
          </a:p>
          <a:p>
            <a:r>
              <a:rPr lang="sr-Latn-ME" dirty="0" smtClean="0"/>
              <a:t>Tri prve operacije su rudimentarne dok je četvrta problematična ako se želi obezbjediti efikasnost </a:t>
            </a:r>
            <a:r>
              <a:rPr lang="sr-Latn-ME" b="1" baseline="-25000" dirty="0" smtClean="0"/>
              <a:t>(u smislu brzine)</a:t>
            </a:r>
            <a:r>
              <a:rPr lang="sr-Latn-ME" dirty="0" smtClean="0"/>
              <a:t> rada sa stekom.</a:t>
            </a:r>
          </a:p>
          <a:p>
            <a:r>
              <a:rPr lang="sr-Latn-ME" dirty="0" smtClean="0"/>
              <a:t>Najbolji način da se ovo odradi je da se doda još jedan stek u kojem će se upisivati tekući maksimumi </a:t>
            </a:r>
            <a:r>
              <a:rPr lang="sr-Latn-ME" sz="1600" b="1" dirty="0" smtClean="0"/>
              <a:t>(koji su veći ili jednaki od prethodnog maksimuma)</a:t>
            </a:r>
            <a:r>
              <a:rPr lang="sr-Latn-ME" dirty="0" smtClean="0"/>
              <a:t>. Ako se briše element koji je jednak maksimumu onda se briše i sa tog dodatnog steka!</a:t>
            </a:r>
          </a:p>
          <a:p>
            <a:r>
              <a:rPr lang="sr-Latn-ME" dirty="0" smtClean="0"/>
              <a:t>Više detalja na </a:t>
            </a:r>
            <a:r>
              <a:rPr lang="en-US" sz="1600" b="1" dirty="0">
                <a:solidFill>
                  <a:srgbClr val="0070C0"/>
                </a:solidFill>
                <a:hlinkClick r:id="rId2"/>
              </a:rPr>
              <a:t>http://poincare.matf.bg.ac.rs/~</a:t>
            </a:r>
            <a:r>
              <a:rPr lang="en-US" sz="1600" b="1" dirty="0" smtClean="0">
                <a:solidFill>
                  <a:srgbClr val="0070C0"/>
                </a:solidFill>
                <a:hlinkClick r:id="rId2"/>
              </a:rPr>
              <a:t>jelenagr/2d/001stekRedS.pdf</a:t>
            </a:r>
            <a:r>
              <a:rPr lang="sr-Latn-ME" dirty="0" smtClean="0"/>
              <a:t>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5257800"/>
            <a:ext cx="2743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&lt;stack&gt;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using </a:t>
            </a:r>
            <a:r>
              <a:rPr lang="en-US" b="1" dirty="0">
                <a:solidFill>
                  <a:srgbClr val="0070C0"/>
                </a:solidFill>
              </a:rPr>
              <a:t>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main() {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N,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, x, y, mx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33800" y="5181600"/>
            <a:ext cx="3733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 stack&lt;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en-US" b="1" dirty="0" err="1">
                <a:solidFill>
                  <a:srgbClr val="0070C0"/>
                </a:solidFill>
              </a:rPr>
              <a:t>stck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maxst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&gt;&gt;N;</a:t>
            </a:r>
          </a:p>
          <a:p>
            <a:r>
              <a:rPr lang="en-US" b="1" dirty="0">
                <a:solidFill>
                  <a:srgbClr val="0070C0"/>
                </a:solidFill>
              </a:rPr>
              <a:t> for(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{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 &gt;&gt; x;</a:t>
            </a:r>
          </a:p>
          <a:p>
            <a:r>
              <a:rPr lang="en-US" b="1" dirty="0">
                <a:solidFill>
                  <a:srgbClr val="0070C0"/>
                </a:solidFill>
              </a:rPr>
              <a:t> switch(x) 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case 1</a:t>
            </a:r>
            <a:r>
              <a:rPr lang="en-US" b="1" dirty="0" smtClean="0">
                <a:solidFill>
                  <a:srgbClr val="0070C0"/>
                </a:solidFill>
              </a:rPr>
              <a:t>: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3200400" y="5304472"/>
            <a:ext cx="45719" cy="1477328"/>
          </a:xfrm>
          <a:custGeom>
            <a:avLst/>
            <a:gdLst>
              <a:gd name="connsiteX0" fmla="*/ 0 w 30480"/>
              <a:gd name="connsiteY0" fmla="*/ 0 h 6502400"/>
              <a:gd name="connsiteX1" fmla="*/ 30480 w 30480"/>
              <a:gd name="connsiteY1" fmla="*/ 6502400 h 650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6502400">
                <a:moveTo>
                  <a:pt x="0" y="0"/>
                </a:moveTo>
                <a:lnTo>
                  <a:pt x="30480" y="650240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8637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en-GB" dirty="0" err="1" smtClean="0"/>
              <a:t>MaxStack</a:t>
            </a:r>
            <a:r>
              <a:rPr lang="en-GB" dirty="0" smtClean="0"/>
              <a:t> </a:t>
            </a:r>
            <a:r>
              <a:rPr lang="en-GB" dirty="0" err="1" smtClean="0"/>
              <a:t>realizacija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362" y="1447800"/>
            <a:ext cx="485943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&gt;&gt;y; </a:t>
            </a:r>
            <a:r>
              <a:rPr lang="en-US" b="1" dirty="0" err="1">
                <a:solidFill>
                  <a:srgbClr val="0070C0"/>
                </a:solidFill>
              </a:rPr>
              <a:t>stck.push</a:t>
            </a:r>
            <a:r>
              <a:rPr lang="en-US" b="1" dirty="0">
                <a:solidFill>
                  <a:srgbClr val="0070C0"/>
                </a:solidFill>
              </a:rPr>
              <a:t>(y);</a:t>
            </a:r>
          </a:p>
          <a:p>
            <a:r>
              <a:rPr lang="en-US" b="1" dirty="0">
                <a:solidFill>
                  <a:srgbClr val="0070C0"/>
                </a:solidFill>
              </a:rPr>
              <a:t> if(</a:t>
            </a:r>
            <a:r>
              <a:rPr lang="en-US" b="1" dirty="0" err="1">
                <a:solidFill>
                  <a:srgbClr val="0070C0"/>
                </a:solidFill>
              </a:rPr>
              <a:t>maxst.size</a:t>
            </a:r>
            <a:r>
              <a:rPr lang="en-US" b="1" dirty="0">
                <a:solidFill>
                  <a:srgbClr val="0070C0"/>
                </a:solidFill>
              </a:rPr>
              <a:t>()) { /</a:t>
            </a:r>
            <a:r>
              <a:rPr lang="en-US" b="1" dirty="0">
                <a:solidFill>
                  <a:srgbClr val="C00000"/>
                </a:solidFill>
              </a:rPr>
              <a:t>/</a:t>
            </a:r>
            <a:r>
              <a:rPr lang="en-US" b="1" dirty="0" err="1">
                <a:solidFill>
                  <a:srgbClr val="C00000"/>
                </a:solidFill>
              </a:rPr>
              <a:t>ako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maxst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ima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clanove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mx=</a:t>
            </a:r>
            <a:r>
              <a:rPr lang="en-US" b="1" dirty="0" err="1">
                <a:solidFill>
                  <a:srgbClr val="0070C0"/>
                </a:solidFill>
              </a:rPr>
              <a:t>maxst.top</a:t>
            </a:r>
            <a:r>
              <a:rPr lang="en-US" b="1" dirty="0">
                <a:solidFill>
                  <a:srgbClr val="0070C0"/>
                </a:solidFill>
              </a:rPr>
              <a:t>(); 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//</a:t>
            </a:r>
            <a:r>
              <a:rPr lang="en-US" b="1" dirty="0">
                <a:solidFill>
                  <a:srgbClr val="C00000"/>
                </a:solidFill>
              </a:rPr>
              <a:t>mx je element </a:t>
            </a:r>
            <a:r>
              <a:rPr lang="en-US" b="1" dirty="0" err="1">
                <a:solidFill>
                  <a:srgbClr val="C00000"/>
                </a:solidFill>
              </a:rPr>
              <a:t>na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vrhu</a:t>
            </a:r>
            <a:r>
              <a:rPr lang="en-US" b="1" dirty="0">
                <a:solidFill>
                  <a:srgbClr val="C00000"/>
                </a:solidFill>
              </a:rPr>
              <a:t> max </a:t>
            </a:r>
            <a:r>
              <a:rPr lang="en-US" b="1" dirty="0" err="1">
                <a:solidFill>
                  <a:srgbClr val="C00000"/>
                </a:solidFill>
              </a:rPr>
              <a:t>steka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if (</a:t>
            </a:r>
            <a:r>
              <a:rPr lang="en-US" b="1" dirty="0" smtClean="0">
                <a:solidFill>
                  <a:srgbClr val="0070C0"/>
                </a:solidFill>
              </a:rPr>
              <a:t>y&gt;mx</a:t>
            </a:r>
            <a:r>
              <a:rPr lang="en-US" b="1" dirty="0">
                <a:solidFill>
                  <a:srgbClr val="0070C0"/>
                </a:solidFill>
              </a:rPr>
              <a:t>)    </a:t>
            </a:r>
            <a:r>
              <a:rPr lang="en-US" b="1" dirty="0" err="1">
                <a:solidFill>
                  <a:srgbClr val="0070C0"/>
                </a:solidFill>
              </a:rPr>
              <a:t>maxst.push</a:t>
            </a:r>
            <a:r>
              <a:rPr lang="en-US" b="1" dirty="0">
                <a:solidFill>
                  <a:srgbClr val="0070C0"/>
                </a:solidFill>
              </a:rPr>
              <a:t>(y);</a:t>
            </a:r>
          </a:p>
          <a:p>
            <a:r>
              <a:rPr lang="en-US" b="1" dirty="0">
                <a:solidFill>
                  <a:srgbClr val="0070C0"/>
                </a:solidFill>
              </a:rPr>
              <a:t> }</a:t>
            </a:r>
          </a:p>
          <a:p>
            <a:r>
              <a:rPr lang="en-US" b="1" dirty="0">
                <a:solidFill>
                  <a:srgbClr val="0070C0"/>
                </a:solidFill>
              </a:rPr>
              <a:t> else </a:t>
            </a:r>
            <a:r>
              <a:rPr lang="en-US" b="1" dirty="0" err="1">
                <a:solidFill>
                  <a:srgbClr val="0070C0"/>
                </a:solidFill>
              </a:rPr>
              <a:t>maxst.push</a:t>
            </a:r>
            <a:r>
              <a:rPr lang="en-US" b="1" dirty="0">
                <a:solidFill>
                  <a:srgbClr val="0070C0"/>
                </a:solidFill>
              </a:rPr>
              <a:t>(y);</a:t>
            </a:r>
          </a:p>
          <a:p>
            <a:r>
              <a:rPr lang="en-US" b="1" dirty="0">
                <a:solidFill>
                  <a:srgbClr val="0070C0"/>
                </a:solidFill>
              </a:rPr>
              <a:t> break;</a:t>
            </a:r>
          </a:p>
          <a:p>
            <a:r>
              <a:rPr lang="en-US" b="1" dirty="0">
                <a:solidFill>
                  <a:srgbClr val="0070C0"/>
                </a:solidFill>
              </a:rPr>
              <a:t> case 2: //SKIDAMO element </a:t>
            </a:r>
            <a:r>
              <a:rPr lang="en-US" b="1" dirty="0" err="1">
                <a:solidFill>
                  <a:srgbClr val="0070C0"/>
                </a:solidFill>
              </a:rPr>
              <a:t>sa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steka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y = </a:t>
            </a:r>
            <a:r>
              <a:rPr lang="en-US" b="1" dirty="0" err="1">
                <a:solidFill>
                  <a:srgbClr val="0070C0"/>
                </a:solidFill>
              </a:rPr>
              <a:t>stck.top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en-US" b="1" dirty="0">
                <a:solidFill>
                  <a:srgbClr val="0070C0"/>
                </a:solidFill>
              </a:rPr>
              <a:t> mx = </a:t>
            </a:r>
            <a:r>
              <a:rPr lang="en-US" b="1" dirty="0" err="1">
                <a:solidFill>
                  <a:srgbClr val="0070C0"/>
                </a:solidFill>
              </a:rPr>
              <a:t>maxst.top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if(y==mx</a:t>
            </a:r>
            <a:r>
              <a:rPr lang="en-US" b="1" dirty="0">
                <a:solidFill>
                  <a:srgbClr val="0070C0"/>
                </a:solidFill>
              </a:rPr>
              <a:t>) </a:t>
            </a:r>
            <a:r>
              <a:rPr lang="en-US" b="1" dirty="0" err="1">
                <a:solidFill>
                  <a:srgbClr val="0070C0"/>
                </a:solidFill>
              </a:rPr>
              <a:t>maxst.pop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//</a:t>
            </a:r>
            <a:r>
              <a:rPr lang="en-US" b="1" dirty="0" err="1">
                <a:solidFill>
                  <a:srgbClr val="C00000"/>
                </a:solidFill>
              </a:rPr>
              <a:t>ako</a:t>
            </a:r>
            <a:r>
              <a:rPr lang="en-US" b="1" dirty="0">
                <a:solidFill>
                  <a:srgbClr val="C00000"/>
                </a:solidFill>
              </a:rPr>
              <a:t> element </a:t>
            </a:r>
            <a:r>
              <a:rPr lang="en-US" b="1" dirty="0" err="1">
                <a:solidFill>
                  <a:srgbClr val="C00000"/>
                </a:solidFill>
              </a:rPr>
              <a:t>koji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skidamo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na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steku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//je </a:t>
            </a:r>
            <a:r>
              <a:rPr lang="en-US" b="1" dirty="0">
                <a:solidFill>
                  <a:srgbClr val="C00000"/>
                </a:solidFill>
              </a:rPr>
              <a:t>max, </a:t>
            </a:r>
            <a:r>
              <a:rPr lang="en-US" b="1" dirty="0" err="1">
                <a:solidFill>
                  <a:srgbClr val="C00000"/>
                </a:solidFill>
              </a:rPr>
              <a:t>skidamo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ga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sa</a:t>
            </a:r>
            <a:r>
              <a:rPr lang="en-US" b="1" dirty="0">
                <a:solidFill>
                  <a:srgbClr val="C00000"/>
                </a:solidFill>
              </a:rPr>
              <a:t> max </a:t>
            </a:r>
            <a:r>
              <a:rPr lang="en-US" b="1" dirty="0" err="1">
                <a:solidFill>
                  <a:srgbClr val="C00000"/>
                </a:solidFill>
              </a:rPr>
              <a:t>steka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stck.pop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en-US" b="1" dirty="0">
                <a:solidFill>
                  <a:srgbClr val="0070C0"/>
                </a:solidFill>
              </a:rPr>
              <a:t> break;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76800" y="1600200"/>
            <a:ext cx="3733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 case </a:t>
            </a:r>
            <a:r>
              <a:rPr lang="en-US" b="1" dirty="0">
                <a:solidFill>
                  <a:srgbClr val="0070C0"/>
                </a:solidFill>
              </a:rPr>
              <a:t>3: </a:t>
            </a:r>
            <a:r>
              <a:rPr lang="en-US" b="1" dirty="0">
                <a:solidFill>
                  <a:srgbClr val="C00000"/>
                </a:solidFill>
              </a:rPr>
              <a:t>//</a:t>
            </a:r>
            <a:r>
              <a:rPr lang="en-US" b="1" dirty="0" err="1">
                <a:solidFill>
                  <a:srgbClr val="C00000"/>
                </a:solidFill>
              </a:rPr>
              <a:t>ispis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vrha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steka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stck.top</a:t>
            </a:r>
            <a:r>
              <a:rPr lang="en-US" b="1" dirty="0">
                <a:solidFill>
                  <a:srgbClr val="0070C0"/>
                </a:solidFill>
              </a:rPr>
              <a:t>()&lt;&lt;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break;</a:t>
            </a:r>
          </a:p>
          <a:p>
            <a:r>
              <a:rPr lang="en-US" b="1" dirty="0">
                <a:solidFill>
                  <a:srgbClr val="0070C0"/>
                </a:solidFill>
              </a:rPr>
              <a:t> case 4: </a:t>
            </a:r>
            <a:r>
              <a:rPr lang="en-US" b="1" dirty="0">
                <a:solidFill>
                  <a:srgbClr val="C00000"/>
                </a:solidFill>
              </a:rPr>
              <a:t>//</a:t>
            </a:r>
            <a:r>
              <a:rPr lang="en-US" b="1" dirty="0" err="1">
                <a:solidFill>
                  <a:srgbClr val="C00000"/>
                </a:solidFill>
              </a:rPr>
              <a:t>ispis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vrha</a:t>
            </a:r>
            <a:r>
              <a:rPr lang="en-US" b="1" dirty="0">
                <a:solidFill>
                  <a:srgbClr val="C00000"/>
                </a:solidFill>
              </a:rPr>
              <a:t> max- </a:t>
            </a:r>
            <a:r>
              <a:rPr lang="en-US" b="1" dirty="0" err="1">
                <a:solidFill>
                  <a:srgbClr val="C00000"/>
                </a:solidFill>
              </a:rPr>
              <a:t>steka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maxst.top</a:t>
            </a:r>
            <a:r>
              <a:rPr lang="en-US" b="1" dirty="0">
                <a:solidFill>
                  <a:srgbClr val="0070C0"/>
                </a:solidFill>
              </a:rPr>
              <a:t>()&lt;&lt;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break;}</a:t>
            </a:r>
          </a:p>
          <a:p>
            <a:r>
              <a:rPr lang="en-US" b="1" dirty="0">
                <a:solidFill>
                  <a:srgbClr val="0070C0"/>
                </a:solidFill>
              </a:rPr>
              <a:t> }</a:t>
            </a:r>
          </a:p>
          <a:p>
            <a:r>
              <a:rPr lang="en-US" b="1" dirty="0">
                <a:solidFill>
                  <a:srgbClr val="0070C0"/>
                </a:solidFill>
              </a:rPr>
              <a:t> return 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4724400" y="1415532"/>
            <a:ext cx="45719" cy="4528067"/>
          </a:xfrm>
          <a:custGeom>
            <a:avLst/>
            <a:gdLst>
              <a:gd name="connsiteX0" fmla="*/ 0 w 30480"/>
              <a:gd name="connsiteY0" fmla="*/ 0 h 6502400"/>
              <a:gd name="connsiteX1" fmla="*/ 30480 w 30480"/>
              <a:gd name="connsiteY1" fmla="*/ 6502400 h 650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6502400">
                <a:moveTo>
                  <a:pt x="0" y="0"/>
                </a:moveTo>
                <a:lnTo>
                  <a:pt x="30480" y="650240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373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Osnovni elementi realizacije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rmAutofit/>
          </a:bodyPr>
          <a:lstStyle/>
          <a:p>
            <a:r>
              <a:rPr lang="sr-Latn-ME" dirty="0" smtClean="0"/>
              <a:t>Osnovna struktura koja se koristi ovog algoritma je </a:t>
            </a:r>
            <a:r>
              <a:rPr lang="sr-Latn-ME" b="1" dirty="0" smtClean="0">
                <a:solidFill>
                  <a:srgbClr val="C00000"/>
                </a:solidFill>
              </a:rPr>
              <a:t>trie</a:t>
            </a:r>
            <a:r>
              <a:rPr lang="sr-Latn-ME" dirty="0" smtClean="0"/>
              <a:t>. U </a:t>
            </a:r>
            <a:r>
              <a:rPr lang="sr-Latn-ME" b="1" dirty="0" smtClean="0">
                <a:solidFill>
                  <a:srgbClr val="C00000"/>
                </a:solidFill>
              </a:rPr>
              <a:t>trie</a:t>
            </a:r>
            <a:r>
              <a:rPr lang="sr-Latn-ME" dirty="0" smtClean="0"/>
              <a:t> treba da smjestimo sve naše stringove koji se koriste za pretragu. Predmetna struktura (npr. samo za mala slova) može da se opiše kao:</a:t>
            </a:r>
          </a:p>
          <a:p>
            <a:endParaRPr lang="sr-Latn-ME" dirty="0"/>
          </a:p>
          <a:p>
            <a:endParaRPr lang="sr-Latn-ME" dirty="0" smtClean="0"/>
          </a:p>
          <a:p>
            <a:endParaRPr lang="sr-Latn-ME" dirty="0"/>
          </a:p>
          <a:p>
            <a:endParaRPr lang="sr-Latn-ME" dirty="0" smtClean="0"/>
          </a:p>
          <a:p>
            <a:endParaRPr lang="sr-Latn-ME" dirty="0"/>
          </a:p>
          <a:p>
            <a:endParaRPr lang="sr-Latn-ME" dirty="0" smtClean="0"/>
          </a:p>
          <a:p>
            <a:r>
              <a:rPr lang="sr-Latn-ME" dirty="0" smtClean="0"/>
              <a:t>Sljedeće što treba uraditi je implementacija funkcije koja dodaje string u </a:t>
            </a:r>
            <a:r>
              <a:rPr lang="sr-Latn-ME" b="1" dirty="0" smtClean="0">
                <a:solidFill>
                  <a:srgbClr val="C00000"/>
                </a:solidFill>
              </a:rPr>
              <a:t>trie</a:t>
            </a:r>
            <a:r>
              <a:rPr lang="sr-Latn-ME" dirty="0" smtClean="0"/>
              <a:t>. Počinjemo od kor</a:t>
            </a:r>
            <a:r>
              <a:rPr lang="en-US" dirty="0" smtClean="0"/>
              <a:t>i</a:t>
            </a:r>
            <a:r>
              <a:rPr lang="sr-Latn-ME" dirty="0" smtClean="0"/>
              <a:t>jena i dok postoje ivice idemo njima a kada ih više nema dodajemo novu ivicu i na kraju riječi označimo </a:t>
            </a:r>
            <a:r>
              <a:rPr lang="sr-Latn-ME" b="1" dirty="0" smtClean="0">
                <a:solidFill>
                  <a:srgbClr val="0070C0"/>
                </a:solidFill>
              </a:rPr>
              <a:t>leaf</a:t>
            </a:r>
            <a:r>
              <a:rPr lang="sr-Latn-ME" dirty="0" smtClean="0"/>
              <a:t> na tačno.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52400" y="2590800"/>
            <a:ext cx="4038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const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K = 26; </a:t>
            </a:r>
            <a:r>
              <a:rPr lang="sr-Latn-ME" b="1" dirty="0" smtClean="0">
                <a:solidFill>
                  <a:srgbClr val="0070C0"/>
                </a:solidFill>
              </a:rPr>
              <a:t/>
            </a:r>
            <a:br>
              <a:rPr lang="sr-Latn-ME" b="1" dirty="0" smtClean="0">
                <a:solidFill>
                  <a:srgbClr val="0070C0"/>
                </a:solidFill>
              </a:rPr>
            </a:br>
            <a:r>
              <a:rPr lang="en-US" b="1" dirty="0" err="1" smtClean="0">
                <a:solidFill>
                  <a:srgbClr val="0070C0"/>
                </a:solidFill>
              </a:rPr>
              <a:t>struct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Vertex { </a:t>
            </a:r>
            <a:r>
              <a:rPr lang="sr-Latn-ME" b="1" dirty="0" smtClean="0">
                <a:solidFill>
                  <a:srgbClr val="0070C0"/>
                </a:solidFill>
              </a:rPr>
              <a:t/>
            </a:r>
            <a:br>
              <a:rPr lang="sr-Latn-ME" b="1" dirty="0" smtClean="0">
                <a:solidFill>
                  <a:srgbClr val="0070C0"/>
                </a:solidFill>
              </a:rPr>
            </a:b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next[K]; </a:t>
            </a:r>
            <a:r>
              <a:rPr lang="sr-Latn-ME" b="1" dirty="0" smtClean="0">
                <a:solidFill>
                  <a:srgbClr val="0070C0"/>
                </a:solidFill>
              </a:rPr>
              <a:t/>
            </a:r>
            <a:br>
              <a:rPr lang="sr-Latn-ME" b="1" dirty="0" smtClean="0">
                <a:solidFill>
                  <a:srgbClr val="0070C0"/>
                </a:solidFill>
              </a:rPr>
            </a:br>
            <a:r>
              <a:rPr lang="en-US" b="1" dirty="0" err="1" smtClean="0">
                <a:solidFill>
                  <a:srgbClr val="0070C0"/>
                </a:solidFill>
              </a:rPr>
              <a:t>bool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leaf = false; </a:t>
            </a:r>
            <a:r>
              <a:rPr lang="sr-Latn-ME" b="1" dirty="0" smtClean="0">
                <a:solidFill>
                  <a:srgbClr val="0070C0"/>
                </a:solidFill>
              </a:rPr>
              <a:t/>
            </a:r>
            <a:br>
              <a:rPr lang="sr-Latn-ME" b="1" dirty="0" smtClean="0">
                <a:solidFill>
                  <a:srgbClr val="0070C0"/>
                </a:solidFill>
              </a:rPr>
            </a:br>
            <a:r>
              <a:rPr lang="en-US" b="1" dirty="0" smtClean="0">
                <a:solidFill>
                  <a:srgbClr val="0070C0"/>
                </a:solidFill>
              </a:rPr>
              <a:t>Vertex</a:t>
            </a:r>
            <a:r>
              <a:rPr lang="en-US" b="1" dirty="0">
                <a:solidFill>
                  <a:srgbClr val="0070C0"/>
                </a:solidFill>
              </a:rPr>
              <a:t>() { </a:t>
            </a:r>
            <a:r>
              <a:rPr lang="sr-Latn-ME" b="1" dirty="0" smtClean="0">
                <a:solidFill>
                  <a:srgbClr val="0070C0"/>
                </a:solidFill>
              </a:rPr>
              <a:t/>
            </a:r>
            <a:br>
              <a:rPr lang="sr-Latn-ME" b="1" dirty="0" smtClean="0">
                <a:solidFill>
                  <a:srgbClr val="0070C0"/>
                </a:solidFill>
              </a:rPr>
            </a:br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fill(begin(next</a:t>
            </a:r>
            <a:r>
              <a:rPr lang="en-US" b="1" dirty="0">
                <a:solidFill>
                  <a:srgbClr val="0070C0"/>
                </a:solidFill>
              </a:rPr>
              <a:t>), end(next), -1); }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};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vector&lt;Vertex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en-US" b="1" dirty="0" err="1">
                <a:solidFill>
                  <a:srgbClr val="0070C0"/>
                </a:solidFill>
              </a:rPr>
              <a:t>trie</a:t>
            </a:r>
            <a:r>
              <a:rPr lang="en-US" b="1" dirty="0">
                <a:solidFill>
                  <a:srgbClr val="0070C0"/>
                </a:solidFill>
              </a:rPr>
              <a:t>(1);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91000" y="2590800"/>
            <a:ext cx="449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Sve je prilično jasno sa time da smo putem </a:t>
            </a:r>
            <a:r>
              <a:rPr lang="sr-Latn-ME" b="1" dirty="0" smtClean="0">
                <a:solidFill>
                  <a:srgbClr val="0070C0"/>
                </a:solidFill>
              </a:rPr>
              <a:t>fill</a:t>
            </a:r>
            <a:r>
              <a:rPr lang="sr-Latn-ME" dirty="0" smtClean="0"/>
              <a:t>-a postavili sve vrijednosti </a:t>
            </a:r>
            <a:r>
              <a:rPr lang="sr-Latn-ME" b="1" dirty="0" smtClean="0">
                <a:solidFill>
                  <a:srgbClr val="0070C0"/>
                </a:solidFill>
              </a:rPr>
              <a:t>next</a:t>
            </a:r>
            <a:r>
              <a:rPr lang="sr-Latn-ME" dirty="0" smtClean="0"/>
              <a:t>-a na </a:t>
            </a:r>
            <a:r>
              <a:rPr lang="sr-Latn-ME" b="1" dirty="0" smtClean="0">
                <a:solidFill>
                  <a:srgbClr val="0070C0"/>
                </a:solidFill>
              </a:rPr>
              <a:t>-1</a:t>
            </a:r>
            <a:r>
              <a:rPr lang="sr-Latn-ME" dirty="0"/>
              <a:t> </a:t>
            </a:r>
            <a:r>
              <a:rPr lang="sr-Latn-ME" dirty="0" smtClean="0"/>
              <a:t>(nema nasljednika na početku).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4043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65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Stek – Provjera zagradnog izraza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5486400"/>
          </a:xfrm>
        </p:spPr>
        <p:txBody>
          <a:bodyPr/>
          <a:lstStyle/>
          <a:p>
            <a:r>
              <a:rPr lang="sr-Latn-ME" dirty="0" smtClean="0"/>
              <a:t>Imamo izraz sa zagradnim parovima </a:t>
            </a:r>
            <a:r>
              <a:rPr lang="sr-Latn-ME" b="1" dirty="0" smtClean="0">
                <a:solidFill>
                  <a:srgbClr val="C00000"/>
                </a:solidFill>
              </a:rPr>
              <a:t>()</a:t>
            </a:r>
            <a:r>
              <a:rPr lang="sr-Latn-ME" dirty="0" smtClean="0"/>
              <a:t>, </a:t>
            </a:r>
            <a:r>
              <a:rPr lang="en-US" b="1" dirty="0" smtClean="0">
                <a:solidFill>
                  <a:srgbClr val="C00000"/>
                </a:solidFill>
              </a:rPr>
              <a:t>[]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{}</a:t>
            </a:r>
            <a:r>
              <a:rPr lang="en-US" dirty="0" smtClean="0"/>
              <a:t>. </a:t>
            </a:r>
            <a:r>
              <a:rPr lang="en-US" dirty="0" err="1" smtClean="0"/>
              <a:t>Treba</a:t>
            </a:r>
            <a:r>
              <a:rPr lang="en-US" dirty="0" smtClean="0"/>
              <a:t> </a:t>
            </a:r>
            <a:r>
              <a:rPr lang="en-US" dirty="0" err="1" smtClean="0"/>
              <a:t>provjeriti</a:t>
            </a:r>
            <a:r>
              <a:rPr lang="en-US" dirty="0" smtClean="0"/>
              <a:t> </a:t>
            </a:r>
            <a:r>
              <a:rPr lang="en-US" dirty="0" err="1" smtClean="0"/>
              <a:t>zagradni</a:t>
            </a:r>
            <a:r>
              <a:rPr lang="en-US" dirty="0" smtClean="0"/>
              <a:t> </a:t>
            </a:r>
            <a:r>
              <a:rPr lang="en-US" dirty="0" err="1" smtClean="0"/>
              <a:t>izraz</a:t>
            </a:r>
            <a:r>
              <a:rPr lang="en-US" dirty="0" smtClean="0"/>
              <a:t>, </a:t>
            </a:r>
            <a:r>
              <a:rPr lang="en-US" dirty="0" err="1" smtClean="0"/>
              <a:t>svaka</a:t>
            </a:r>
            <a:r>
              <a:rPr lang="en-US" dirty="0" smtClean="0"/>
              <a:t> </a:t>
            </a:r>
            <a:r>
              <a:rPr lang="en-US" dirty="0" err="1" smtClean="0"/>
              <a:t>otvorena</a:t>
            </a:r>
            <a:r>
              <a:rPr lang="en-US" dirty="0" smtClean="0"/>
              <a:t> </a:t>
            </a:r>
            <a:r>
              <a:rPr lang="en-US" dirty="0" err="1" smtClean="0"/>
              <a:t>zagrada</a:t>
            </a:r>
            <a:r>
              <a:rPr lang="en-US" dirty="0" smtClean="0"/>
              <a:t> </a:t>
            </a:r>
            <a:r>
              <a:rPr lang="en-US" dirty="0" err="1" smtClean="0"/>
              <a:t>mora</a:t>
            </a:r>
            <a:r>
              <a:rPr lang="en-US" dirty="0" smtClean="0"/>
              <a:t> </a:t>
            </a:r>
            <a:r>
              <a:rPr lang="en-US" dirty="0" err="1" smtClean="0"/>
              <a:t>imati</a:t>
            </a:r>
            <a:r>
              <a:rPr lang="en-US" dirty="0" smtClean="0"/>
              <a:t> </a:t>
            </a:r>
            <a:r>
              <a:rPr lang="en-US" dirty="0" err="1" smtClean="0"/>
              <a:t>parnjak</a:t>
            </a:r>
            <a:r>
              <a:rPr lang="en-US" dirty="0" smtClean="0"/>
              <a:t> </a:t>
            </a:r>
            <a:r>
              <a:rPr lang="en-US" dirty="0" err="1" smtClean="0"/>
              <a:t>zatvorenu</a:t>
            </a:r>
            <a:r>
              <a:rPr lang="en-US" dirty="0" smtClean="0"/>
              <a:t>, </a:t>
            </a:r>
            <a:r>
              <a:rPr lang="en-US" dirty="0" err="1" smtClean="0"/>
              <a:t>prvo</a:t>
            </a:r>
            <a:r>
              <a:rPr lang="en-US" dirty="0" smtClean="0"/>
              <a:t> se </a:t>
            </a:r>
            <a:r>
              <a:rPr lang="en-US" dirty="0" err="1" smtClean="0"/>
              <a:t>zatvara</a:t>
            </a:r>
            <a:r>
              <a:rPr lang="en-US" dirty="0" smtClean="0"/>
              <a:t> pa </a:t>
            </a:r>
            <a:r>
              <a:rPr lang="en-US" dirty="0" err="1" smtClean="0"/>
              <a:t>otvara</a:t>
            </a:r>
            <a:r>
              <a:rPr lang="en-US" dirty="0" smtClean="0"/>
              <a:t>, </a:t>
            </a:r>
            <a:r>
              <a:rPr lang="en-US" dirty="0" err="1" smtClean="0"/>
              <a:t>unutra</a:t>
            </a:r>
            <a:r>
              <a:rPr lang="sr-Latn-ME" dirty="0" smtClean="0"/>
              <a:t>šnja zagrada se zatvara prije spoljnje. Sve otvorene zagrade stavljamo na stek a kada naiđe zatvorena provjeravamo da li je na steku odgovarajuća otvorena ili ne. Ako je bilo nepoklapanja zagrada ili je u sreku nešto ostalo </a:t>
            </a:r>
            <a:r>
              <a:rPr lang="sr-Latn-ME" smtClean="0"/>
              <a:t>izraz nije ispravan </a:t>
            </a:r>
            <a:r>
              <a:rPr lang="sr-Latn-ME" dirty="0" smtClean="0"/>
              <a:t>a u suprotnom je ispravan.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712488"/>
            <a:ext cx="51816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&lt;stack&gt;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&lt;string&gt;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main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string </a:t>
            </a:r>
            <a:r>
              <a:rPr lang="en-US" b="1" dirty="0" err="1">
                <a:solidFill>
                  <a:srgbClr val="0070C0"/>
                </a:solidFill>
              </a:rPr>
              <a:t>izraz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getline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cin,izraz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bool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good=true;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stack </a:t>
            </a:r>
            <a:r>
              <a:rPr lang="en-US" b="1" dirty="0">
                <a:solidFill>
                  <a:srgbClr val="0070C0"/>
                </a:solidFill>
              </a:rPr>
              <a:t>&lt;char&gt; </a:t>
            </a:r>
            <a:r>
              <a:rPr lang="en-US" b="1" dirty="0" err="1">
                <a:solidFill>
                  <a:srgbClr val="0070C0"/>
                </a:solidFill>
              </a:rPr>
              <a:t>zag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izraz.length</a:t>
            </a:r>
            <a:r>
              <a:rPr lang="en-US" b="1" dirty="0">
                <a:solidFill>
                  <a:srgbClr val="0070C0"/>
                </a:solidFill>
              </a:rPr>
              <a:t>() &amp;&amp; </a:t>
            </a:r>
            <a:r>
              <a:rPr lang="en-US" b="1" dirty="0" err="1">
                <a:solidFill>
                  <a:srgbClr val="0070C0"/>
                </a:solidFill>
              </a:rPr>
              <a:t>good;i</a:t>
            </a:r>
            <a:r>
              <a:rPr lang="en-US" b="1" dirty="0" smtClean="0">
                <a:solidFill>
                  <a:srgbClr val="0070C0"/>
                </a:solidFill>
              </a:rPr>
              <a:t>++){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C00000"/>
                </a:solidFill>
              </a:rPr>
              <a:t>if(</a:t>
            </a:r>
            <a:r>
              <a:rPr lang="en-US" b="1" dirty="0" err="1" smtClean="0">
                <a:solidFill>
                  <a:srgbClr val="C00000"/>
                </a:solidFill>
              </a:rPr>
              <a:t>izraz</a:t>
            </a:r>
            <a:r>
              <a:rPr lang="en-US" b="1" dirty="0" smtClean="0">
                <a:solidFill>
                  <a:srgbClr val="C00000"/>
                </a:solidFill>
              </a:rPr>
              <a:t>[</a:t>
            </a:r>
            <a:r>
              <a:rPr lang="en-US" b="1" dirty="0" err="1" smtClean="0">
                <a:solidFill>
                  <a:srgbClr val="C00000"/>
                </a:solidFill>
              </a:rPr>
              <a:t>i</a:t>
            </a:r>
            <a:r>
              <a:rPr lang="en-US" b="1" dirty="0">
                <a:solidFill>
                  <a:srgbClr val="C00000"/>
                </a:solidFill>
              </a:rPr>
              <a:t>]=='(' || </a:t>
            </a:r>
            <a:r>
              <a:rPr lang="en-US" b="1" dirty="0" err="1">
                <a:solidFill>
                  <a:srgbClr val="C00000"/>
                </a:solidFill>
              </a:rPr>
              <a:t>izraz</a:t>
            </a:r>
            <a:r>
              <a:rPr lang="en-US" b="1" dirty="0">
                <a:solidFill>
                  <a:srgbClr val="C00000"/>
                </a:solidFill>
              </a:rPr>
              <a:t>[</a:t>
            </a:r>
            <a:r>
              <a:rPr lang="en-US" b="1" dirty="0" err="1">
                <a:solidFill>
                  <a:srgbClr val="C00000"/>
                </a:solidFill>
              </a:rPr>
              <a:t>i</a:t>
            </a:r>
            <a:r>
              <a:rPr lang="en-US" b="1" dirty="0">
                <a:solidFill>
                  <a:srgbClr val="C00000"/>
                </a:solidFill>
              </a:rPr>
              <a:t>]=='[' || </a:t>
            </a:r>
            <a:r>
              <a:rPr lang="en-US" b="1" dirty="0" err="1">
                <a:solidFill>
                  <a:srgbClr val="C00000"/>
                </a:solidFill>
              </a:rPr>
              <a:t>izraz</a:t>
            </a:r>
            <a:r>
              <a:rPr lang="en-US" b="1" dirty="0">
                <a:solidFill>
                  <a:srgbClr val="C00000"/>
                </a:solidFill>
              </a:rPr>
              <a:t>[</a:t>
            </a:r>
            <a:r>
              <a:rPr lang="en-US" b="1" dirty="0" err="1">
                <a:solidFill>
                  <a:srgbClr val="C00000"/>
                </a:solidFill>
              </a:rPr>
              <a:t>i</a:t>
            </a:r>
            <a:r>
              <a:rPr lang="en-US" b="1" dirty="0">
                <a:solidFill>
                  <a:srgbClr val="C00000"/>
                </a:solidFill>
              </a:rPr>
              <a:t>]=='{')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zag.push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izraz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]);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3530278" y="5532699"/>
            <a:ext cx="1342664" cy="798653"/>
          </a:xfrm>
          <a:custGeom>
            <a:avLst/>
            <a:gdLst>
              <a:gd name="connsiteX0" fmla="*/ 1064871 w 1342664"/>
              <a:gd name="connsiteY0" fmla="*/ 798653 h 798653"/>
              <a:gd name="connsiteX1" fmla="*/ 1342664 w 1342664"/>
              <a:gd name="connsiteY1" fmla="*/ 798653 h 798653"/>
              <a:gd name="connsiteX2" fmla="*/ 416689 w 1342664"/>
              <a:gd name="connsiteY2" fmla="*/ 115747 h 798653"/>
              <a:gd name="connsiteX3" fmla="*/ 0 w 1342664"/>
              <a:gd name="connsiteY3" fmla="*/ 0 h 79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2664" h="798653">
                <a:moveTo>
                  <a:pt x="1064871" y="798653"/>
                </a:moveTo>
                <a:lnTo>
                  <a:pt x="1342664" y="798653"/>
                </a:lnTo>
                <a:lnTo>
                  <a:pt x="416689" y="115747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286000" y="5193268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C00000"/>
                </a:solidFill>
              </a:rPr>
              <a:t>Otvorena zagrada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77742" y="5144869"/>
            <a:ext cx="3128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C00000"/>
                </a:solidFill>
              </a:rPr>
              <a:t>Otvorena zagrada se postavlja na stek.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7289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8229600" cy="990600"/>
          </a:xfrm>
        </p:spPr>
        <p:txBody>
          <a:bodyPr/>
          <a:lstStyle/>
          <a:p>
            <a:r>
              <a:rPr lang="sr-Latn-ME" dirty="0"/>
              <a:t>Stek – Provjera zagradnog izraza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58" y="4953000"/>
            <a:ext cx="8653041" cy="1676400"/>
          </a:xfrm>
        </p:spPr>
        <p:txBody>
          <a:bodyPr/>
          <a:lstStyle/>
          <a:p>
            <a:r>
              <a:rPr lang="en-US" dirty="0" err="1" smtClean="0"/>
              <a:t>Postoji</a:t>
            </a:r>
            <a:r>
              <a:rPr lang="en-US" dirty="0" smtClean="0"/>
              <a:t> </a:t>
            </a:r>
            <a:r>
              <a:rPr lang="en-US" dirty="0" err="1" smtClean="0"/>
              <a:t>mno</a:t>
            </a:r>
            <a:r>
              <a:rPr lang="sr-Latn-ME" dirty="0" smtClean="0"/>
              <a:t>štvo sličnih problema iz prakse. Npr. provjera ispravnosti HTTP koda, XML-a itd.</a:t>
            </a:r>
            <a:endParaRPr lang="sr-Latn-ME" dirty="0"/>
          </a:p>
        </p:txBody>
      </p:sp>
      <p:sp>
        <p:nvSpPr>
          <p:cNvPr id="4" name="TextBox 3"/>
          <p:cNvSpPr txBox="1"/>
          <p:nvPr/>
        </p:nvSpPr>
        <p:spPr>
          <a:xfrm>
            <a:off x="52086" y="1600200"/>
            <a:ext cx="90678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else if((</a:t>
            </a:r>
            <a:r>
              <a:rPr lang="en-US" b="1" dirty="0" err="1">
                <a:solidFill>
                  <a:srgbClr val="0070C0"/>
                </a:solidFill>
              </a:rPr>
              <a:t>izraz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]==')'||</a:t>
            </a:r>
            <a:r>
              <a:rPr lang="en-US" b="1" dirty="0" err="1">
                <a:solidFill>
                  <a:srgbClr val="0070C0"/>
                </a:solidFill>
              </a:rPr>
              <a:t>izraz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]==']'||</a:t>
            </a:r>
            <a:r>
              <a:rPr lang="en-US" b="1" dirty="0" err="1">
                <a:solidFill>
                  <a:srgbClr val="0070C0"/>
                </a:solidFill>
              </a:rPr>
              <a:t>izraz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]=='}') &amp;&amp;</a:t>
            </a:r>
            <a:r>
              <a:rPr lang="en-US" b="1" dirty="0" err="1">
                <a:solidFill>
                  <a:srgbClr val="0070C0"/>
                </a:solidFill>
              </a:rPr>
              <a:t>zag.size</a:t>
            </a:r>
            <a:r>
              <a:rPr lang="en-US" b="1" dirty="0">
                <a:solidFill>
                  <a:srgbClr val="0070C0"/>
                </a:solidFill>
              </a:rPr>
              <a:t>()==0) good=false;</a:t>
            </a:r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>
                <a:solidFill>
                  <a:srgbClr val="C00000"/>
                </a:solidFill>
              </a:rPr>
              <a:t>//zatvara se a nema otvorene zagrade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else if((</a:t>
            </a:r>
            <a:r>
              <a:rPr lang="en-US" b="1" dirty="0" err="1">
                <a:solidFill>
                  <a:srgbClr val="0070C0"/>
                </a:solidFill>
              </a:rPr>
              <a:t>izraz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]==')'&amp;&amp;</a:t>
            </a:r>
            <a:r>
              <a:rPr lang="en-US" b="1" dirty="0" err="1">
                <a:solidFill>
                  <a:srgbClr val="0070C0"/>
                </a:solidFill>
              </a:rPr>
              <a:t>zag.top</a:t>
            </a:r>
            <a:r>
              <a:rPr lang="en-US" b="1" dirty="0">
                <a:solidFill>
                  <a:srgbClr val="0070C0"/>
                </a:solidFill>
              </a:rPr>
              <a:t>()=='(') || (</a:t>
            </a:r>
            <a:r>
              <a:rPr lang="en-US" b="1" dirty="0" err="1">
                <a:solidFill>
                  <a:srgbClr val="0070C0"/>
                </a:solidFill>
              </a:rPr>
              <a:t>izraz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]==']' &amp;&amp; </a:t>
            </a:r>
            <a:r>
              <a:rPr lang="en-US" b="1" dirty="0" err="1">
                <a:solidFill>
                  <a:srgbClr val="0070C0"/>
                </a:solidFill>
              </a:rPr>
              <a:t>zag.top</a:t>
            </a:r>
            <a:r>
              <a:rPr lang="en-US" b="1" dirty="0">
                <a:solidFill>
                  <a:srgbClr val="0070C0"/>
                </a:solidFill>
              </a:rPr>
              <a:t>()=='[') ||</a:t>
            </a:r>
            <a:endParaRPr lang="en-US" dirty="0"/>
          </a:p>
          <a:p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izraz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]=='}' &amp;&amp; </a:t>
            </a:r>
            <a:r>
              <a:rPr lang="en-US" b="1" dirty="0" err="1">
                <a:solidFill>
                  <a:srgbClr val="0070C0"/>
                </a:solidFill>
              </a:rPr>
              <a:t>zag.top</a:t>
            </a:r>
            <a:r>
              <a:rPr lang="en-US" b="1" dirty="0">
                <a:solidFill>
                  <a:srgbClr val="0070C0"/>
                </a:solidFill>
              </a:rPr>
              <a:t>()=='{'))  </a:t>
            </a:r>
            <a:r>
              <a:rPr lang="en-US" b="1" dirty="0" err="1">
                <a:solidFill>
                  <a:srgbClr val="0070C0"/>
                </a:solidFill>
              </a:rPr>
              <a:t>zag.pop</a:t>
            </a:r>
            <a:r>
              <a:rPr lang="en-US" b="1" dirty="0" smtClean="0">
                <a:solidFill>
                  <a:srgbClr val="0070C0"/>
                </a:solidFill>
              </a:rPr>
              <a:t>();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//</a:t>
            </a:r>
            <a:r>
              <a:rPr lang="en-US" b="1" dirty="0" err="1" smtClean="0">
                <a:solidFill>
                  <a:srgbClr val="C00000"/>
                </a:solidFill>
              </a:rPr>
              <a:t>sve</a:t>
            </a:r>
            <a:r>
              <a:rPr lang="en-US" b="1" dirty="0" smtClean="0">
                <a:solidFill>
                  <a:srgbClr val="C00000"/>
                </a:solidFill>
              </a:rPr>
              <a:t> je u </a:t>
            </a:r>
            <a:r>
              <a:rPr lang="en-US" b="1" dirty="0" err="1" smtClean="0">
                <a:solidFill>
                  <a:srgbClr val="C00000"/>
                </a:solidFill>
              </a:rPr>
              <a:t>redu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makni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odgovaraju</a:t>
            </a:r>
            <a:r>
              <a:rPr lang="sr-Latn-ME" b="1" dirty="0" smtClean="0">
                <a:solidFill>
                  <a:srgbClr val="C00000"/>
                </a:solidFill>
              </a:rPr>
              <a:t>ću zagradu sa steka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else </a:t>
            </a:r>
            <a:r>
              <a:rPr lang="en-US" b="1" dirty="0">
                <a:solidFill>
                  <a:srgbClr val="0070C0"/>
                </a:solidFill>
              </a:rPr>
              <a:t>if(</a:t>
            </a:r>
            <a:r>
              <a:rPr lang="en-US" b="1" dirty="0" err="1">
                <a:solidFill>
                  <a:srgbClr val="0070C0"/>
                </a:solidFill>
              </a:rPr>
              <a:t>izraz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]==')' || </a:t>
            </a:r>
            <a:r>
              <a:rPr lang="en-US" b="1" dirty="0" err="1">
                <a:solidFill>
                  <a:srgbClr val="0070C0"/>
                </a:solidFill>
              </a:rPr>
              <a:t>izraz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]==']' ||</a:t>
            </a:r>
            <a:r>
              <a:rPr lang="en-US" b="1" dirty="0" err="1">
                <a:solidFill>
                  <a:srgbClr val="0070C0"/>
                </a:solidFill>
              </a:rPr>
              <a:t>izraz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]=='}') good=false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C00000"/>
                </a:solidFill>
              </a:rPr>
              <a:t>//ostali slučajevi zatvranja neodgovarajuće zagrade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good</a:t>
            </a:r>
            <a:r>
              <a:rPr lang="sr-Latn-ME" b="1" dirty="0" smtClean="0">
                <a:solidFill>
                  <a:srgbClr val="0070C0"/>
                </a:solidFill>
              </a:rPr>
              <a:t>&amp;&amp;zag.empty()</a:t>
            </a:r>
            <a:r>
              <a:rPr lang="en-US" b="1" dirty="0" smtClean="0">
                <a:solidFill>
                  <a:srgbClr val="0070C0"/>
                </a:solidFill>
              </a:rPr>
              <a:t>?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&lt;&lt;"DA":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&lt;&lt;"NE";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return 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3033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Primjer deque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74" y="990600"/>
            <a:ext cx="9143036" cy="5867400"/>
          </a:xfrm>
        </p:spPr>
        <p:txBody>
          <a:bodyPr>
            <a:normAutofit/>
          </a:bodyPr>
          <a:lstStyle/>
          <a:p>
            <a:r>
              <a:rPr lang="sr-Latn-ME" dirty="0" smtClean="0"/>
              <a:t>Moram priznati da prednosti dek-a se rijetko kada vide kod prostih problema.</a:t>
            </a:r>
          </a:p>
          <a:p>
            <a:r>
              <a:rPr lang="sr-Latn-ME" dirty="0" smtClean="0"/>
              <a:t>Posmatrajmo jedan takav na prvi pogled, ne baš previše komplikovan problem ali kada se treba implementirati efikasno postaje prilično problematičan.</a:t>
            </a:r>
          </a:p>
          <a:p>
            <a:r>
              <a:rPr lang="sr-Latn-ME" dirty="0" smtClean="0"/>
              <a:t>Dat je niz od </a:t>
            </a:r>
            <a:r>
              <a:rPr lang="sr-Latn-ME" b="1" dirty="0" smtClean="0">
                <a:solidFill>
                  <a:srgbClr val="C00000"/>
                </a:solidFill>
              </a:rPr>
              <a:t>N</a:t>
            </a:r>
            <a:r>
              <a:rPr lang="sr-Latn-ME" dirty="0" smtClean="0"/>
              <a:t> malih slova Engleske abecede. Dat je broj </a:t>
            </a:r>
            <a:r>
              <a:rPr lang="sr-Latn-ME" b="1" dirty="0" smtClean="0">
                <a:solidFill>
                  <a:srgbClr val="C00000"/>
                </a:solidFill>
              </a:rPr>
              <a:t>K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N</a:t>
            </a:r>
            <a:r>
              <a:rPr lang="sr-Latn-ME" dirty="0" smtClean="0">
                <a:sym typeface="Symbol"/>
              </a:rPr>
              <a:t>. Sažimanje je operacija koja eliminiše 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K</a:t>
            </a:r>
            <a:r>
              <a:rPr lang="sr-Latn-ME" dirty="0" smtClean="0">
                <a:sym typeface="Symbol"/>
              </a:rPr>
              <a:t> uzastopnih istih slova iz niza. Operacija se provodi dok je god to moguće. Odštampati rezultujući string.</a:t>
            </a:r>
          </a:p>
          <a:p>
            <a:r>
              <a:rPr lang="sr-Latn-ME" dirty="0" smtClean="0">
                <a:sym typeface="Symbol"/>
              </a:rPr>
              <a:t>Procedura je da se formira stek na koji se na početku dodaje karakter sa brojem 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1</a:t>
            </a:r>
            <a:r>
              <a:rPr lang="sr-Latn-ME" dirty="0" smtClean="0">
                <a:sym typeface="Symbol"/>
              </a:rPr>
              <a:t>. Ako je naredni karakter isti uvećava se brojač. Kada se dostigne 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K</a:t>
            </a:r>
            <a:r>
              <a:rPr lang="sr-Latn-ME" dirty="0" smtClean="0">
                <a:sym typeface="Symbol"/>
              </a:rPr>
              <a:t> eliminiše se element sa steka. Ako je karakter različit onome sa vrha steka upisuje se novi element sa brojem 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1</a:t>
            </a:r>
            <a:r>
              <a:rPr lang="sr-Latn-ME" dirty="0" smtClean="0">
                <a:sym typeface="Symbol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0666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990600"/>
          </a:xfrm>
        </p:spPr>
        <p:txBody>
          <a:bodyPr>
            <a:normAutofit/>
          </a:bodyPr>
          <a:lstStyle/>
          <a:p>
            <a:r>
              <a:rPr lang="sr-Latn-ME" dirty="0" smtClean="0"/>
              <a:t>Eliminisanje K uzastopnih istih karaktera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-4823" y="1219200"/>
            <a:ext cx="6481823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deque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using </a:t>
            </a:r>
            <a:r>
              <a:rPr lang="en-US" b="1" dirty="0">
                <a:solidFill>
                  <a:srgbClr val="0070C0"/>
                </a:solidFill>
              </a:rPr>
              <a:t>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n,k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string </a:t>
            </a:r>
            <a:r>
              <a:rPr lang="en-US" b="1" dirty="0" err="1">
                <a:solidFill>
                  <a:srgbClr val="0070C0"/>
                </a:solidFill>
              </a:rPr>
              <a:t>str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&gt;&gt;n&gt;&gt;k&gt;&gt;</a:t>
            </a:r>
            <a:r>
              <a:rPr lang="en-US" b="1" dirty="0" err="1">
                <a:solidFill>
                  <a:srgbClr val="0070C0"/>
                </a:solidFill>
              </a:rPr>
              <a:t>str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deque</a:t>
            </a:r>
            <a:r>
              <a:rPr lang="en-US" b="1" dirty="0">
                <a:solidFill>
                  <a:srgbClr val="0070C0"/>
                </a:solidFill>
              </a:rPr>
              <a:t>&lt;</a:t>
            </a:r>
            <a:r>
              <a:rPr lang="en-US" b="1" dirty="0">
                <a:solidFill>
                  <a:srgbClr val="FF0000"/>
                </a:solidFill>
              </a:rPr>
              <a:t>pair&lt;</a:t>
            </a:r>
            <a:r>
              <a:rPr lang="en-US" b="1" dirty="0" err="1">
                <a:solidFill>
                  <a:srgbClr val="FF0000"/>
                </a:solidFill>
              </a:rPr>
              <a:t>char,int</a:t>
            </a:r>
            <a:r>
              <a:rPr lang="en-US" b="1" dirty="0">
                <a:solidFill>
                  <a:srgbClr val="FF0000"/>
                </a:solidFill>
              </a:rPr>
              <a:t>&gt;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  <a:r>
              <a:rPr lang="en-US" b="1" dirty="0" err="1">
                <a:solidFill>
                  <a:srgbClr val="0070C0"/>
                </a:solidFill>
              </a:rPr>
              <a:t>stk</a:t>
            </a:r>
            <a:r>
              <a:rPr lang="en-US" b="1" dirty="0">
                <a:solidFill>
                  <a:srgbClr val="0070C0"/>
                </a:solidFill>
              </a:rPr>
              <a:t>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//</a:t>
            </a:r>
            <a:r>
              <a:rPr lang="en-US" b="1" dirty="0" err="1">
                <a:solidFill>
                  <a:srgbClr val="C00000"/>
                </a:solidFill>
              </a:rPr>
              <a:t>dek</a:t>
            </a:r>
            <a:r>
              <a:rPr lang="en-US" b="1" dirty="0">
                <a:solidFill>
                  <a:srgbClr val="C00000"/>
                </a:solidFill>
              </a:rPr>
              <a:t> je </a:t>
            </a:r>
            <a:r>
              <a:rPr lang="en-US" b="1" dirty="0" err="1">
                <a:solidFill>
                  <a:srgbClr val="C00000"/>
                </a:solidFill>
              </a:rPr>
              <a:t>kao</a:t>
            </a:r>
            <a:r>
              <a:rPr lang="en-US" b="1" dirty="0">
                <a:solidFill>
                  <a:srgbClr val="C00000"/>
                </a:solidFill>
              </a:rPr>
              <a:t> red </a:t>
            </a:r>
            <a:r>
              <a:rPr lang="en-US" b="1" dirty="0" err="1">
                <a:solidFill>
                  <a:srgbClr val="C00000"/>
                </a:solidFill>
              </a:rPr>
              <a:t>koji</a:t>
            </a:r>
            <a:r>
              <a:rPr lang="en-US" b="1" dirty="0">
                <a:solidFill>
                  <a:srgbClr val="C00000"/>
                </a:solidFill>
              </a:rPr>
              <a:t> se </a:t>
            </a:r>
            <a:r>
              <a:rPr lang="en-US" b="1" dirty="0" err="1">
                <a:solidFill>
                  <a:srgbClr val="C00000"/>
                </a:solidFill>
              </a:rPr>
              <a:t>moze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dodavati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naprijed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poza</a:t>
            </a:r>
            <a:r>
              <a:rPr lang="sr-Latn-ME" b="1" dirty="0" smtClean="0">
                <a:solidFill>
                  <a:srgbClr val="C00000"/>
                </a:solidFill>
              </a:rPr>
              <a:t>d</a:t>
            </a:r>
            <a:r>
              <a:rPr lang="en-US" b="1" dirty="0" err="1" smtClean="0">
                <a:solidFill>
                  <a:srgbClr val="C00000"/>
                </a:solidFill>
              </a:rPr>
              <a:t>i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C00000"/>
                </a:solidFill>
              </a:rPr>
              <a:t>// </a:t>
            </a:r>
            <a:r>
              <a:rPr lang="en-US" b="1" dirty="0" err="1">
                <a:solidFill>
                  <a:srgbClr val="C00000"/>
                </a:solidFill>
              </a:rPr>
              <a:t>jednim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prolazom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kroz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ulaznu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nisku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vrsimo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obradu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=0;i&lt;n;++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){</a:t>
            </a:r>
          </a:p>
          <a:p>
            <a:r>
              <a:rPr lang="en-US" b="1" dirty="0">
                <a:solidFill>
                  <a:srgbClr val="0070C0"/>
                </a:solidFill>
              </a:rPr>
              <a:t> if(!</a:t>
            </a:r>
            <a:r>
              <a:rPr lang="en-US" b="1" dirty="0" err="1">
                <a:solidFill>
                  <a:srgbClr val="0070C0"/>
                </a:solidFill>
              </a:rPr>
              <a:t>stk.empty</a:t>
            </a:r>
            <a:r>
              <a:rPr lang="en-US" b="1" dirty="0">
                <a:solidFill>
                  <a:srgbClr val="0070C0"/>
                </a:solidFill>
              </a:rPr>
              <a:t>()&amp;&amp;</a:t>
            </a:r>
            <a:r>
              <a:rPr lang="en-US" b="1" dirty="0" err="1">
                <a:solidFill>
                  <a:srgbClr val="0070C0"/>
                </a:solidFill>
              </a:rPr>
              <a:t>stk.back</a:t>
            </a:r>
            <a:r>
              <a:rPr lang="en-US" b="1" dirty="0">
                <a:solidFill>
                  <a:srgbClr val="0070C0"/>
                </a:solidFill>
              </a:rPr>
              <a:t>().first==</a:t>
            </a:r>
            <a:r>
              <a:rPr lang="en-US" b="1" dirty="0" err="1">
                <a:solidFill>
                  <a:srgbClr val="0070C0"/>
                </a:solidFill>
              </a:rPr>
              <a:t>str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])</a:t>
            </a:r>
          </a:p>
          <a:p>
            <a:r>
              <a:rPr lang="en-US" b="1" dirty="0">
                <a:solidFill>
                  <a:srgbClr val="C00000"/>
                </a:solidFill>
              </a:rPr>
              <a:t>// </a:t>
            </a:r>
            <a:r>
              <a:rPr lang="sr-Latn-ME" b="1" dirty="0" smtClean="0">
                <a:solidFill>
                  <a:srgbClr val="C00000"/>
                </a:solidFill>
              </a:rPr>
              <a:t>karakter isti kao onaj na vrhu deka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stk.back</a:t>
            </a:r>
            <a:r>
              <a:rPr lang="en-US" b="1" dirty="0">
                <a:solidFill>
                  <a:srgbClr val="0070C0"/>
                </a:solidFill>
              </a:rPr>
              <a:t>().second +=1;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else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stk.push_back</a:t>
            </a:r>
            <a:r>
              <a:rPr lang="en-US" b="1" dirty="0">
                <a:solidFill>
                  <a:srgbClr val="0070C0"/>
                </a:solidFill>
              </a:rPr>
              <a:t>({</a:t>
            </a:r>
            <a:r>
              <a:rPr lang="en-US" b="1" dirty="0" err="1">
                <a:solidFill>
                  <a:srgbClr val="0070C0"/>
                </a:solidFill>
              </a:rPr>
              <a:t>str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],1});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stk.back</a:t>
            </a:r>
            <a:r>
              <a:rPr lang="en-US" b="1" dirty="0">
                <a:solidFill>
                  <a:srgbClr val="0070C0"/>
                </a:solidFill>
              </a:rPr>
              <a:t>().second==k)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// </a:t>
            </a:r>
            <a:r>
              <a:rPr lang="sr-Latn-ME" b="1" dirty="0" smtClean="0">
                <a:solidFill>
                  <a:srgbClr val="C00000"/>
                </a:solidFill>
              </a:rPr>
              <a:t>ovo se briše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stk.pop_back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2152891" y="2777924"/>
            <a:ext cx="358815" cy="462987"/>
          </a:xfrm>
          <a:custGeom>
            <a:avLst/>
            <a:gdLst>
              <a:gd name="connsiteX0" fmla="*/ 0 w 358815"/>
              <a:gd name="connsiteY0" fmla="*/ 462987 h 462987"/>
              <a:gd name="connsiteX1" fmla="*/ 358815 w 358815"/>
              <a:gd name="connsiteY1" fmla="*/ 0 h 462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8815" h="462987">
                <a:moveTo>
                  <a:pt x="0" y="462987"/>
                </a:moveTo>
                <a:lnTo>
                  <a:pt x="358815" y="0"/>
                </a:lnTo>
              </a:path>
            </a:pathLst>
          </a:custGeom>
          <a:noFill/>
          <a:ln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152891" y="2145175"/>
            <a:ext cx="1905000" cy="646331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sr-Latn-ME" dirty="0" smtClean="0">
                <a:solidFill>
                  <a:srgbClr val="FF0000"/>
                </a:solidFill>
              </a:rPr>
              <a:t>Par karakter broj karaktera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57600" y="4902875"/>
            <a:ext cx="5562600" cy="203132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 while(!</a:t>
            </a:r>
            <a:r>
              <a:rPr lang="en-US" b="1" dirty="0" err="1">
                <a:solidFill>
                  <a:srgbClr val="0070C0"/>
                </a:solidFill>
              </a:rPr>
              <a:t>stk.empty</a:t>
            </a:r>
            <a:r>
              <a:rPr lang="en-US" b="1" dirty="0">
                <a:solidFill>
                  <a:srgbClr val="0070C0"/>
                </a:solidFill>
              </a:rPr>
              <a:t>()) { 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 smtClean="0">
                <a:solidFill>
                  <a:srgbClr val="0070C0"/>
                </a:solidFill>
              </a:rPr>
              <a:t>&lt;&lt;string(</a:t>
            </a:r>
            <a:r>
              <a:rPr lang="en-US" b="1" dirty="0" err="1" smtClean="0">
                <a:solidFill>
                  <a:srgbClr val="0070C0"/>
                </a:solidFill>
              </a:rPr>
              <a:t>stk.front</a:t>
            </a:r>
            <a:r>
              <a:rPr lang="en-US" b="1" dirty="0">
                <a:solidFill>
                  <a:srgbClr val="0070C0"/>
                </a:solidFill>
              </a:rPr>
              <a:t>().</a:t>
            </a:r>
            <a:r>
              <a:rPr lang="en-US" b="1" dirty="0" err="1">
                <a:solidFill>
                  <a:srgbClr val="0070C0"/>
                </a:solidFill>
              </a:rPr>
              <a:t>second,stk.front</a:t>
            </a:r>
            <a:r>
              <a:rPr lang="en-US" b="1" dirty="0">
                <a:solidFill>
                  <a:srgbClr val="0070C0"/>
                </a:solidFill>
              </a:rPr>
              <a:t>().first);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stk.pop_front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en-US" b="1" dirty="0">
                <a:solidFill>
                  <a:srgbClr val="0070C0"/>
                </a:solidFill>
              </a:rPr>
              <a:t> }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 &lt;&lt; 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return 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00800" y="2187476"/>
            <a:ext cx="2590800" cy="230832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sr-Latn-ME" dirty="0" smtClean="0"/>
              <a:t>Zbog ovoga koristimo dek, da bi mogli pisati sa drugog kraja bez prevrtanja steka. Obratite pažnju pa konstruktor stringa koji je korišćen za štampanje!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5943600" y="4495800"/>
            <a:ext cx="533400" cy="40707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9011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0256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Dek – težak primjer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410200"/>
          </a:xfrm>
        </p:spPr>
        <p:txBody>
          <a:bodyPr>
            <a:normAutofit/>
          </a:bodyPr>
          <a:lstStyle/>
          <a:p>
            <a:r>
              <a:rPr lang="sr-Latn-ME" dirty="0" smtClean="0"/>
              <a:t>Kao što smo rekli dek-ovi se često koriste da riješe prilično komplikovane probleme. Jedan od njih je dat:</a:t>
            </a:r>
            <a:endParaRPr lang="sr-Latn-ME" dirty="0"/>
          </a:p>
          <a:p>
            <a:r>
              <a:rPr lang="sr-Latn-ME" sz="1600" b="1" dirty="0">
                <a:hlinkClick r:id="rId2"/>
              </a:rPr>
              <a:t>https://</a:t>
            </a:r>
            <a:r>
              <a:rPr lang="sr-Latn-ME" sz="1600" b="1" dirty="0" smtClean="0">
                <a:hlinkClick r:id="rId2"/>
              </a:rPr>
              <a:t>petlja.org/biblioteka/r/problemi/takmicenja-srednje-skole/04_filozof</a:t>
            </a:r>
            <a:endParaRPr lang="sr-Latn-ME" dirty="0" smtClean="0"/>
          </a:p>
          <a:p>
            <a:r>
              <a:rPr lang="sr-Latn-ME" dirty="0" smtClean="0"/>
              <a:t>Takmičarski zadaci često imaju izuzetno komplikovane formulacije pa ga pojednostavimo. Svakoga dana se na tabli spostavljaju pravougaonici paralelni koordinatnim osama.</a:t>
            </a:r>
          </a:p>
          <a:p>
            <a:r>
              <a:rPr lang="sr-Latn-ME" dirty="0" smtClean="0"/>
              <a:t>Svaki pravougaonim traje </a:t>
            </a:r>
            <a:r>
              <a:rPr lang="sr-Latn-ME" b="1" dirty="0" smtClean="0">
                <a:solidFill>
                  <a:srgbClr val="C00000"/>
                </a:solidFill>
              </a:rPr>
              <a:t>K</a:t>
            </a:r>
            <a:r>
              <a:rPr lang="sr-Latn-ME" dirty="0" smtClean="0"/>
              <a:t> dana. Za svaki znamo koordinate donje lijevog i donje desnog tjemena. </a:t>
            </a:r>
          </a:p>
          <a:p>
            <a:r>
              <a:rPr lang="sr-Latn-ME" dirty="0" smtClean="0"/>
              <a:t>Potrebno je odrediti dimenzije minimalnog pravougaonika </a:t>
            </a:r>
            <a:r>
              <a:rPr lang="sr-Latn-ME" b="1" baseline="-25000" dirty="0" smtClean="0"/>
              <a:t>(koji se može šetati po oblasti od dana do data)</a:t>
            </a:r>
            <a:r>
              <a:rPr lang="sr-Latn-ME" dirty="0" smtClean="0"/>
              <a:t> tako da je u stanju da u svakom trenutku pokrije sve pravougaonike koji tada postoje.</a:t>
            </a:r>
          </a:p>
          <a:p>
            <a:r>
              <a:rPr lang="sr-Latn-ME" dirty="0" smtClean="0"/>
              <a:t>Da bi u potpunosti razumjeli problem lijepo je pročitati ovaj tekst:</a:t>
            </a:r>
            <a:br>
              <a:rPr lang="sr-Latn-ME" dirty="0" smtClean="0"/>
            </a:br>
            <a:r>
              <a:rPr lang="en-US" sz="1600" b="1" dirty="0">
                <a:solidFill>
                  <a:srgbClr val="0070C0"/>
                </a:solidFill>
              </a:rPr>
              <a:t>https://www.geeksforgeeks.org/sliding-window-maximum-maximum-of-all-subarrays-of-size-k/</a:t>
            </a:r>
            <a:endParaRPr lang="sr-Latn-ME" sz="1600" dirty="0" smtClean="0"/>
          </a:p>
          <a:p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18291411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Realizacija problema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686800" cy="5486400"/>
          </a:xfrm>
        </p:spPr>
        <p:txBody>
          <a:bodyPr/>
          <a:lstStyle/>
          <a:p>
            <a:r>
              <a:rPr lang="sr-Latn-ME" dirty="0" smtClean="0"/>
              <a:t>Ovdje ćemo realizovati problem tako što će pravougaonici biti zadati ali u programu kojega koristimo kao motiv pravougaonici su formirani na osnovu posebnih formula koje oduzimaju dosta prostora!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590800"/>
            <a:ext cx="6324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deque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using </a:t>
            </a:r>
            <a:r>
              <a:rPr lang="en-US" b="1" dirty="0">
                <a:solidFill>
                  <a:srgbClr val="0070C0"/>
                </a:solidFill>
              </a:rPr>
              <a:t>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main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long </a:t>
            </a:r>
            <a:r>
              <a:rPr lang="en-US" b="1" dirty="0" err="1">
                <a:solidFill>
                  <a:srgbClr val="0070C0"/>
                </a:solidFill>
              </a:rPr>
              <a:t>long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N,K,pom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&gt;&gt;N&gt;&gt;</a:t>
            </a:r>
            <a:r>
              <a:rPr lang="en-US" b="1" dirty="0" smtClean="0">
                <a:solidFill>
                  <a:srgbClr val="0070C0"/>
                </a:solidFill>
              </a:rPr>
              <a:t>K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long </a:t>
            </a:r>
            <a:r>
              <a:rPr lang="en-US" b="1" dirty="0" err="1">
                <a:solidFill>
                  <a:srgbClr val="0070C0"/>
                </a:solidFill>
              </a:rPr>
              <a:t>long</a:t>
            </a:r>
            <a:r>
              <a:rPr lang="en-US" b="1" dirty="0">
                <a:solidFill>
                  <a:srgbClr val="0070C0"/>
                </a:solidFill>
              </a:rPr>
              <a:t> X[N],Y[N],XX[N],YY[N];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 smtClean="0">
                <a:solidFill>
                  <a:srgbClr val="0070C0"/>
                </a:solidFill>
              </a:rPr>
              <a:t>++)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cin</a:t>
            </a:r>
            <a:r>
              <a:rPr lang="en-US" b="1" dirty="0" smtClean="0">
                <a:solidFill>
                  <a:srgbClr val="0070C0"/>
                </a:solidFill>
              </a:rPr>
              <a:t>&gt;&gt;X[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]&gt;&gt;Y[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]&gt;&gt;XX[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]&gt;&gt;YY[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];</a:t>
            </a:r>
          </a:p>
          <a:p>
            <a:r>
              <a:rPr lang="en-US" b="1" dirty="0">
                <a:solidFill>
                  <a:srgbClr val="0070C0"/>
                </a:solidFill>
              </a:rPr>
              <a:t>  long </a:t>
            </a:r>
            <a:r>
              <a:rPr lang="en-US" b="1" dirty="0" err="1">
                <a:solidFill>
                  <a:srgbClr val="0070C0"/>
                </a:solidFill>
              </a:rPr>
              <a:t>long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minX</a:t>
            </a:r>
            <a:r>
              <a:rPr lang="en-US" b="1" dirty="0">
                <a:solidFill>
                  <a:srgbClr val="0070C0"/>
                </a:solidFill>
              </a:rPr>
              <a:t>[N],</a:t>
            </a:r>
            <a:r>
              <a:rPr lang="en-US" b="1" dirty="0" err="1">
                <a:solidFill>
                  <a:srgbClr val="0070C0"/>
                </a:solidFill>
              </a:rPr>
              <a:t>minY</a:t>
            </a:r>
            <a:r>
              <a:rPr lang="en-US" b="1" dirty="0">
                <a:solidFill>
                  <a:srgbClr val="0070C0"/>
                </a:solidFill>
              </a:rPr>
              <a:t>[N],</a:t>
            </a:r>
            <a:r>
              <a:rPr lang="en-US" b="1" dirty="0" err="1">
                <a:solidFill>
                  <a:srgbClr val="0070C0"/>
                </a:solidFill>
              </a:rPr>
              <a:t>maxXX</a:t>
            </a:r>
            <a:r>
              <a:rPr lang="en-US" b="1" dirty="0">
                <a:solidFill>
                  <a:srgbClr val="0070C0"/>
                </a:solidFill>
              </a:rPr>
              <a:t>[N],</a:t>
            </a:r>
            <a:r>
              <a:rPr lang="en-US" b="1" dirty="0" err="1">
                <a:solidFill>
                  <a:srgbClr val="0070C0"/>
                </a:solidFill>
              </a:rPr>
              <a:t>maxYY</a:t>
            </a:r>
            <a:r>
              <a:rPr lang="en-US" b="1" dirty="0">
                <a:solidFill>
                  <a:srgbClr val="0070C0"/>
                </a:solidFill>
              </a:rPr>
              <a:t>[N</a:t>
            </a:r>
            <a:r>
              <a:rPr lang="en-US" b="1" dirty="0" smtClean="0">
                <a:solidFill>
                  <a:srgbClr val="0070C0"/>
                </a:solidFill>
              </a:rPr>
              <a:t>];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deque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&lt;long long&gt;  </a:t>
            </a:r>
            <a:r>
              <a:rPr lang="en-US" b="1" dirty="0" err="1">
                <a:solidFill>
                  <a:srgbClr val="0070C0"/>
                </a:solidFill>
              </a:rPr>
              <a:t>QiX</a:t>
            </a:r>
            <a:r>
              <a:rPr lang="en-US" b="1" dirty="0">
                <a:solidFill>
                  <a:srgbClr val="0070C0"/>
                </a:solidFill>
              </a:rPr>
              <a:t>(K),</a:t>
            </a:r>
            <a:r>
              <a:rPr lang="en-US" b="1" dirty="0" err="1">
                <a:solidFill>
                  <a:srgbClr val="0070C0"/>
                </a:solidFill>
              </a:rPr>
              <a:t>QiY</a:t>
            </a:r>
            <a:r>
              <a:rPr lang="en-US" b="1" dirty="0">
                <a:solidFill>
                  <a:srgbClr val="0070C0"/>
                </a:solidFill>
              </a:rPr>
              <a:t>(K),</a:t>
            </a:r>
            <a:r>
              <a:rPr lang="en-US" b="1" dirty="0" err="1">
                <a:solidFill>
                  <a:srgbClr val="0070C0"/>
                </a:solidFill>
              </a:rPr>
              <a:t>QiXX</a:t>
            </a:r>
            <a:r>
              <a:rPr lang="en-US" b="1" dirty="0">
                <a:solidFill>
                  <a:srgbClr val="0070C0"/>
                </a:solidFill>
              </a:rPr>
              <a:t>(K),</a:t>
            </a:r>
            <a:r>
              <a:rPr lang="en-US" b="1" dirty="0" err="1">
                <a:solidFill>
                  <a:srgbClr val="0070C0"/>
                </a:solidFill>
              </a:rPr>
              <a:t>QiYY</a:t>
            </a:r>
            <a:r>
              <a:rPr lang="en-US" b="1" dirty="0">
                <a:solidFill>
                  <a:srgbClr val="0070C0"/>
                </a:solidFill>
              </a:rPr>
              <a:t>(K);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//</a:t>
            </a:r>
            <a:r>
              <a:rPr lang="en-US" b="1" dirty="0" err="1" smtClean="0">
                <a:solidFill>
                  <a:srgbClr val="0070C0"/>
                </a:solidFill>
              </a:rPr>
              <a:t>prvih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prozora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  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=0;i&lt;K;++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while </a:t>
            </a:r>
            <a:r>
              <a:rPr lang="en-US" b="1" dirty="0">
                <a:solidFill>
                  <a:srgbClr val="0070C0"/>
                </a:solidFill>
              </a:rPr>
              <a:t>( (!</a:t>
            </a:r>
            <a:r>
              <a:rPr lang="en-US" b="1" dirty="0" err="1">
                <a:solidFill>
                  <a:srgbClr val="0070C0"/>
                </a:solidFill>
              </a:rPr>
              <a:t>QiXX.empty</a:t>
            </a:r>
            <a:r>
              <a:rPr lang="en-US" b="1" dirty="0">
                <a:solidFill>
                  <a:srgbClr val="0070C0"/>
                </a:solidFill>
              </a:rPr>
              <a:t>()) &amp;&amp; XX[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 &gt;= XX[</a:t>
            </a:r>
            <a:r>
              <a:rPr lang="en-US" b="1" dirty="0" err="1">
                <a:solidFill>
                  <a:srgbClr val="0070C0"/>
                </a:solidFill>
              </a:rPr>
              <a:t>QiXX.back</a:t>
            </a:r>
            <a:r>
              <a:rPr lang="en-US" b="1" dirty="0">
                <a:solidFill>
                  <a:srgbClr val="0070C0"/>
                </a:solidFill>
              </a:rPr>
              <a:t>()])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  </a:t>
            </a:r>
            <a:r>
              <a:rPr lang="en-US" b="1" dirty="0" err="1" smtClean="0">
                <a:solidFill>
                  <a:srgbClr val="0070C0"/>
                </a:solidFill>
              </a:rPr>
              <a:t>QiXX.pop_back</a:t>
            </a:r>
            <a:r>
              <a:rPr lang="en-US" b="1" dirty="0">
                <a:solidFill>
                  <a:srgbClr val="0070C0"/>
                </a:solidFill>
              </a:rPr>
              <a:t>();  </a:t>
            </a:r>
            <a:r>
              <a:rPr lang="en-US" b="1" dirty="0">
                <a:solidFill>
                  <a:srgbClr val="C00000"/>
                </a:solidFill>
              </a:rPr>
              <a:t>// </a:t>
            </a:r>
            <a:r>
              <a:rPr lang="en-US" b="1" dirty="0" err="1" smtClean="0">
                <a:solidFill>
                  <a:srgbClr val="C00000"/>
                </a:solidFill>
              </a:rPr>
              <a:t>izbri</a:t>
            </a:r>
            <a:r>
              <a:rPr lang="sr-Latn-ME" b="1" dirty="0" smtClean="0">
                <a:solidFill>
                  <a:srgbClr val="C00000"/>
                </a:solidFill>
              </a:rPr>
              <a:t>ši sa kraja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26740" y="2438400"/>
            <a:ext cx="6858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// </a:t>
            </a:r>
            <a:r>
              <a:rPr lang="sr-Latn-ME" b="1" dirty="0" smtClean="0">
                <a:solidFill>
                  <a:srgbClr val="0070C0"/>
                </a:solidFill>
              </a:rPr>
              <a:t>dodati nove element na kraj deka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  </a:t>
            </a:r>
            <a:r>
              <a:rPr lang="en-US" b="1" dirty="0" err="1" smtClean="0">
                <a:solidFill>
                  <a:srgbClr val="0070C0"/>
                </a:solidFill>
              </a:rPr>
              <a:t>QiXX.push_back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</a:t>
            </a:r>
            <a:r>
              <a:rPr lang="en-US" b="1" dirty="0" err="1" smtClean="0">
                <a:solidFill>
                  <a:srgbClr val="0070C0"/>
                </a:solidFill>
              </a:rPr>
              <a:t>maxXX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]=XX[</a:t>
            </a:r>
            <a:r>
              <a:rPr lang="en-US" b="1" dirty="0" err="1">
                <a:solidFill>
                  <a:srgbClr val="0070C0"/>
                </a:solidFill>
              </a:rPr>
              <a:t>QiXX.front</a:t>
            </a:r>
            <a:r>
              <a:rPr lang="en-US" b="1" dirty="0">
                <a:solidFill>
                  <a:srgbClr val="0070C0"/>
                </a:solidFill>
              </a:rPr>
              <a:t>()];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// </a:t>
            </a:r>
            <a:r>
              <a:rPr lang="sr-Latn-ME" b="1" dirty="0" smtClean="0">
                <a:solidFill>
                  <a:srgbClr val="0070C0"/>
                </a:solidFill>
              </a:rPr>
              <a:t>Procesirati ostale elemente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long </a:t>
            </a:r>
            <a:r>
              <a:rPr lang="en-US" b="1" dirty="0" err="1" smtClean="0">
                <a:solidFill>
                  <a:srgbClr val="0070C0"/>
                </a:solidFill>
              </a:rPr>
              <a:t>long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i=K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       for </a:t>
            </a:r>
            <a:r>
              <a:rPr lang="en-US" b="1" dirty="0">
                <a:solidFill>
                  <a:srgbClr val="0070C0"/>
                </a:solidFill>
              </a:rPr>
              <a:t>( 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&lt;N;++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           </a:t>
            </a:r>
            <a:r>
              <a:rPr lang="en-US" b="1" dirty="0" err="1" smtClean="0">
                <a:solidFill>
                  <a:srgbClr val="0070C0"/>
                </a:solidFill>
              </a:rPr>
              <a:t>maxXX</a:t>
            </a:r>
            <a:r>
              <a:rPr lang="en-US" b="1" dirty="0" smtClean="0">
                <a:solidFill>
                  <a:srgbClr val="0070C0"/>
                </a:solidFill>
              </a:rPr>
              <a:t>[i-1</a:t>
            </a:r>
            <a:r>
              <a:rPr lang="en-US" b="1" dirty="0">
                <a:solidFill>
                  <a:srgbClr val="0070C0"/>
                </a:solidFill>
              </a:rPr>
              <a:t>]=XX[</a:t>
            </a:r>
            <a:r>
              <a:rPr lang="en-US" b="1" dirty="0" err="1">
                <a:solidFill>
                  <a:srgbClr val="0070C0"/>
                </a:solidFill>
              </a:rPr>
              <a:t>QiXX.front</a:t>
            </a:r>
            <a:r>
              <a:rPr lang="en-US" b="1" dirty="0">
                <a:solidFill>
                  <a:srgbClr val="0070C0"/>
                </a:solidFill>
              </a:rPr>
              <a:t>()];</a:t>
            </a:r>
          </a:p>
        </p:txBody>
      </p:sp>
      <p:sp>
        <p:nvSpPr>
          <p:cNvPr id="6" name="Freeform 5"/>
          <p:cNvSpPr/>
          <p:nvPr/>
        </p:nvSpPr>
        <p:spPr>
          <a:xfrm>
            <a:off x="2905246" y="2592729"/>
            <a:ext cx="3345083" cy="4155312"/>
          </a:xfrm>
          <a:custGeom>
            <a:avLst/>
            <a:gdLst>
              <a:gd name="connsiteX0" fmla="*/ 0 w 3345083"/>
              <a:gd name="connsiteY0" fmla="*/ 0 h 4155312"/>
              <a:gd name="connsiteX1" fmla="*/ 196769 w 3345083"/>
              <a:gd name="connsiteY1" fmla="*/ 1331089 h 4155312"/>
              <a:gd name="connsiteX2" fmla="*/ 1030146 w 3345083"/>
              <a:gd name="connsiteY2" fmla="*/ 1759352 h 4155312"/>
              <a:gd name="connsiteX3" fmla="*/ 1122744 w 3345083"/>
              <a:gd name="connsiteY3" fmla="*/ 2291787 h 4155312"/>
              <a:gd name="connsiteX4" fmla="*/ 2835797 w 3345083"/>
              <a:gd name="connsiteY4" fmla="*/ 2395960 h 4155312"/>
              <a:gd name="connsiteX5" fmla="*/ 3345083 w 3345083"/>
              <a:gd name="connsiteY5" fmla="*/ 4155312 h 4155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45083" h="4155312">
                <a:moveTo>
                  <a:pt x="0" y="0"/>
                </a:moveTo>
                <a:lnTo>
                  <a:pt x="196769" y="1331089"/>
                </a:lnTo>
                <a:lnTo>
                  <a:pt x="1030146" y="1759352"/>
                </a:lnTo>
                <a:lnTo>
                  <a:pt x="1122744" y="2291787"/>
                </a:lnTo>
                <a:lnTo>
                  <a:pt x="2835797" y="2395960"/>
                </a:lnTo>
                <a:lnTo>
                  <a:pt x="3345083" y="4155312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3534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en-US" dirty="0" err="1" smtClean="0"/>
              <a:t>Slo</a:t>
            </a:r>
            <a:r>
              <a:rPr lang="sr-Latn-ME" dirty="0" smtClean="0"/>
              <a:t>ženi dek - nastavak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914400"/>
            <a:ext cx="60198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while </a:t>
            </a:r>
            <a:r>
              <a:rPr lang="en-US" b="1" dirty="0">
                <a:solidFill>
                  <a:srgbClr val="0070C0"/>
                </a:solidFill>
              </a:rPr>
              <a:t>( (!</a:t>
            </a:r>
            <a:r>
              <a:rPr lang="en-US" b="1" dirty="0" err="1">
                <a:solidFill>
                  <a:srgbClr val="0070C0"/>
                </a:solidFill>
              </a:rPr>
              <a:t>QiXX.empty</a:t>
            </a:r>
            <a:r>
              <a:rPr lang="en-US" b="1" dirty="0">
                <a:solidFill>
                  <a:srgbClr val="0070C0"/>
                </a:solidFill>
              </a:rPr>
              <a:t>()) &amp;&amp; </a:t>
            </a:r>
            <a:r>
              <a:rPr lang="en-US" b="1" dirty="0" err="1">
                <a:solidFill>
                  <a:srgbClr val="0070C0"/>
                </a:solidFill>
              </a:rPr>
              <a:t>QiXX.front</a:t>
            </a:r>
            <a:r>
              <a:rPr lang="en-US" b="1" dirty="0">
                <a:solidFill>
                  <a:srgbClr val="0070C0"/>
                </a:solidFill>
              </a:rPr>
              <a:t>() &lt;=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- K)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QiXX.pop_front</a:t>
            </a:r>
            <a:r>
              <a:rPr lang="en-US" b="1" dirty="0">
                <a:solidFill>
                  <a:srgbClr val="0070C0"/>
                </a:solidFill>
              </a:rPr>
              <a:t>();  </a:t>
            </a:r>
            <a:r>
              <a:rPr lang="en-US" b="1" dirty="0">
                <a:solidFill>
                  <a:srgbClr val="C00000"/>
                </a:solidFill>
              </a:rPr>
              <a:t>// </a:t>
            </a:r>
            <a:r>
              <a:rPr lang="sr-Latn-ME" b="1" dirty="0" smtClean="0">
                <a:solidFill>
                  <a:srgbClr val="C00000"/>
                </a:solidFill>
              </a:rPr>
              <a:t>izbrisati sa početka deka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// </a:t>
            </a:r>
            <a:r>
              <a:rPr lang="sr-Latn-ME" b="1" dirty="0" smtClean="0">
                <a:solidFill>
                  <a:srgbClr val="C00000"/>
                </a:solidFill>
              </a:rPr>
              <a:t>Brisanje beskorisnih elemenata sa kraja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while </a:t>
            </a:r>
            <a:r>
              <a:rPr lang="en-US" b="1" dirty="0">
                <a:solidFill>
                  <a:srgbClr val="0070C0"/>
                </a:solidFill>
              </a:rPr>
              <a:t>( (!</a:t>
            </a:r>
            <a:r>
              <a:rPr lang="en-US" b="1" dirty="0" err="1">
                <a:solidFill>
                  <a:srgbClr val="0070C0"/>
                </a:solidFill>
              </a:rPr>
              <a:t>QiXX.empty</a:t>
            </a:r>
            <a:r>
              <a:rPr lang="en-US" b="1" dirty="0">
                <a:solidFill>
                  <a:srgbClr val="0070C0"/>
                </a:solidFill>
              </a:rPr>
              <a:t>()) &amp;&amp; XX[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 &gt;= XX[</a:t>
            </a:r>
            <a:r>
              <a:rPr lang="en-US" b="1" dirty="0" err="1">
                <a:solidFill>
                  <a:srgbClr val="0070C0"/>
                </a:solidFill>
              </a:rPr>
              <a:t>QiXX.back</a:t>
            </a:r>
            <a:r>
              <a:rPr lang="en-US" b="1" dirty="0">
                <a:solidFill>
                  <a:srgbClr val="0070C0"/>
                </a:solidFill>
              </a:rPr>
              <a:t>()])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QiXX.pop_back</a:t>
            </a:r>
            <a:r>
              <a:rPr lang="en-US" b="1" dirty="0" smtClean="0">
                <a:solidFill>
                  <a:srgbClr val="0070C0"/>
                </a:solidFill>
              </a:rPr>
              <a:t>();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// </a:t>
            </a:r>
            <a:r>
              <a:rPr lang="sr-Latn-ME" b="1" dirty="0" smtClean="0">
                <a:solidFill>
                  <a:srgbClr val="C00000"/>
                </a:solidFill>
              </a:rPr>
              <a:t>dodat na kraj deka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QiXX.push_back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    // </a:t>
            </a:r>
            <a:r>
              <a:rPr lang="sr-Latn-ME" b="1" dirty="0" smtClean="0">
                <a:solidFill>
                  <a:srgbClr val="C00000"/>
                </a:solidFill>
              </a:rPr>
              <a:t>maksimum u poslednjem prozoru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maxXX</a:t>
            </a:r>
            <a:r>
              <a:rPr lang="en-US" b="1" dirty="0" smtClean="0">
                <a:solidFill>
                  <a:srgbClr val="0070C0"/>
                </a:solidFill>
              </a:rPr>
              <a:t>[N-1</a:t>
            </a:r>
            <a:r>
              <a:rPr lang="en-US" b="1" dirty="0">
                <a:solidFill>
                  <a:srgbClr val="0070C0"/>
                </a:solidFill>
              </a:rPr>
              <a:t>]=XX[</a:t>
            </a:r>
            <a:r>
              <a:rPr lang="en-US" b="1" dirty="0" err="1">
                <a:solidFill>
                  <a:srgbClr val="0070C0"/>
                </a:solidFill>
              </a:rPr>
              <a:t>QiXX.front</a:t>
            </a:r>
            <a:r>
              <a:rPr lang="en-US" b="1" dirty="0" smtClean="0">
                <a:solidFill>
                  <a:srgbClr val="0070C0"/>
                </a:solidFill>
              </a:rPr>
              <a:t>()];</a:t>
            </a:r>
            <a:endParaRPr lang="sr-Latn-ME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= 0;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&lt; K; ++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) 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while </a:t>
            </a:r>
            <a:r>
              <a:rPr lang="en-US" b="1" dirty="0">
                <a:solidFill>
                  <a:srgbClr val="0070C0"/>
                </a:solidFill>
              </a:rPr>
              <a:t>( (!</a:t>
            </a:r>
            <a:r>
              <a:rPr lang="en-US" b="1" dirty="0" err="1">
                <a:solidFill>
                  <a:srgbClr val="0070C0"/>
                </a:solidFill>
              </a:rPr>
              <a:t>QiYY.empty</a:t>
            </a:r>
            <a:r>
              <a:rPr lang="en-US" b="1" dirty="0">
                <a:solidFill>
                  <a:srgbClr val="0070C0"/>
                </a:solidFill>
              </a:rPr>
              <a:t>()) &amp;&amp; YY[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 &gt;= YY[</a:t>
            </a:r>
            <a:r>
              <a:rPr lang="en-US" b="1" dirty="0" err="1">
                <a:solidFill>
                  <a:srgbClr val="0070C0"/>
                </a:solidFill>
              </a:rPr>
              <a:t>QiYY.back</a:t>
            </a:r>
            <a:r>
              <a:rPr lang="en-US" b="1" dirty="0">
                <a:solidFill>
                  <a:srgbClr val="0070C0"/>
                </a:solidFill>
              </a:rPr>
              <a:t>()])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QiYY.pop_back</a:t>
            </a:r>
            <a:r>
              <a:rPr lang="en-US" b="1" dirty="0">
                <a:solidFill>
                  <a:srgbClr val="0070C0"/>
                </a:solidFill>
              </a:rPr>
              <a:t>();  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QiYY.push_back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);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maxYY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]=YY[</a:t>
            </a:r>
            <a:r>
              <a:rPr lang="en-US" b="1" dirty="0" err="1">
                <a:solidFill>
                  <a:srgbClr val="0070C0"/>
                </a:solidFill>
              </a:rPr>
              <a:t>QiYY.front</a:t>
            </a:r>
            <a:r>
              <a:rPr lang="en-US" b="1" dirty="0" smtClean="0">
                <a:solidFill>
                  <a:srgbClr val="0070C0"/>
                </a:solidFill>
              </a:rPr>
              <a:t>()];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 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&lt; N; ++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maxYY</a:t>
            </a:r>
            <a:r>
              <a:rPr lang="en-US" b="1" dirty="0" smtClean="0">
                <a:solidFill>
                  <a:srgbClr val="0070C0"/>
                </a:solidFill>
              </a:rPr>
              <a:t>[i-1</a:t>
            </a:r>
            <a:r>
              <a:rPr lang="en-US" b="1" dirty="0">
                <a:solidFill>
                  <a:srgbClr val="0070C0"/>
                </a:solidFill>
              </a:rPr>
              <a:t>]=YY[</a:t>
            </a:r>
            <a:r>
              <a:rPr lang="en-US" b="1" dirty="0" err="1">
                <a:solidFill>
                  <a:srgbClr val="0070C0"/>
                </a:solidFill>
              </a:rPr>
              <a:t>QiYY.front</a:t>
            </a:r>
            <a:r>
              <a:rPr lang="en-US" b="1" dirty="0" smtClean="0">
                <a:solidFill>
                  <a:srgbClr val="0070C0"/>
                </a:solidFill>
              </a:rPr>
              <a:t>()];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while </a:t>
            </a:r>
            <a:r>
              <a:rPr lang="en-US" b="1" dirty="0">
                <a:solidFill>
                  <a:srgbClr val="0070C0"/>
                </a:solidFill>
              </a:rPr>
              <a:t>( (!</a:t>
            </a:r>
            <a:r>
              <a:rPr lang="en-US" b="1" dirty="0" err="1">
                <a:solidFill>
                  <a:srgbClr val="0070C0"/>
                </a:solidFill>
              </a:rPr>
              <a:t>QiYY.empty</a:t>
            </a:r>
            <a:r>
              <a:rPr lang="en-US" b="1" dirty="0">
                <a:solidFill>
                  <a:srgbClr val="0070C0"/>
                </a:solidFill>
              </a:rPr>
              <a:t>()) &amp;&amp; </a:t>
            </a:r>
            <a:r>
              <a:rPr lang="en-US" b="1" dirty="0" err="1">
                <a:solidFill>
                  <a:srgbClr val="0070C0"/>
                </a:solidFill>
              </a:rPr>
              <a:t>QiYY.front</a:t>
            </a:r>
            <a:r>
              <a:rPr lang="en-US" b="1" dirty="0">
                <a:solidFill>
                  <a:srgbClr val="0070C0"/>
                </a:solidFill>
              </a:rPr>
              <a:t>() &lt;=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- K)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</a:t>
            </a:r>
            <a:r>
              <a:rPr lang="en-US" b="1" dirty="0" err="1" smtClean="0">
                <a:solidFill>
                  <a:srgbClr val="0070C0"/>
                </a:solidFill>
              </a:rPr>
              <a:t>QiYY.pop_front</a:t>
            </a:r>
            <a:r>
              <a:rPr lang="en-US" b="1" dirty="0">
                <a:solidFill>
                  <a:srgbClr val="0070C0"/>
                </a:solidFill>
              </a:rPr>
              <a:t>();  </a:t>
            </a:r>
            <a:endParaRPr lang="sr-Latn-ME" b="1" dirty="0" smtClean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410200" y="406400"/>
            <a:ext cx="6096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while((!</a:t>
            </a:r>
            <a:r>
              <a:rPr lang="en-US" b="1" dirty="0" err="1">
                <a:solidFill>
                  <a:srgbClr val="0070C0"/>
                </a:solidFill>
              </a:rPr>
              <a:t>QiYY.empty</a:t>
            </a:r>
            <a:r>
              <a:rPr lang="en-US" b="1" dirty="0" smtClean="0">
                <a:solidFill>
                  <a:srgbClr val="0070C0"/>
                </a:solidFill>
              </a:rPr>
              <a:t>())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&amp;&amp;YY[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]&gt;=YY[</a:t>
            </a:r>
            <a:r>
              <a:rPr lang="en-US" b="1" dirty="0" err="1" smtClean="0">
                <a:solidFill>
                  <a:srgbClr val="0070C0"/>
                </a:solidFill>
              </a:rPr>
              <a:t>QiYY.back</a:t>
            </a:r>
            <a:r>
              <a:rPr lang="en-US" b="1" dirty="0">
                <a:solidFill>
                  <a:srgbClr val="0070C0"/>
                </a:solidFill>
              </a:rPr>
              <a:t>()])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QiYY.pop_back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</a:t>
            </a:r>
            <a:r>
              <a:rPr lang="en-US" b="1" dirty="0" err="1" smtClean="0">
                <a:solidFill>
                  <a:srgbClr val="0070C0"/>
                </a:solidFill>
              </a:rPr>
              <a:t>QiYY.push_back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    </a:t>
            </a:r>
            <a:r>
              <a:rPr lang="en-US" b="1" dirty="0" err="1" smtClean="0">
                <a:solidFill>
                  <a:srgbClr val="0070C0"/>
                </a:solidFill>
              </a:rPr>
              <a:t>maxYY</a:t>
            </a:r>
            <a:r>
              <a:rPr lang="en-US" b="1" dirty="0" smtClean="0">
                <a:solidFill>
                  <a:srgbClr val="0070C0"/>
                </a:solidFill>
              </a:rPr>
              <a:t>[N-1</a:t>
            </a:r>
            <a:r>
              <a:rPr lang="en-US" b="1" dirty="0">
                <a:solidFill>
                  <a:srgbClr val="0070C0"/>
                </a:solidFill>
              </a:rPr>
              <a:t>]=YY[</a:t>
            </a:r>
            <a:r>
              <a:rPr lang="en-US" b="1" dirty="0" err="1">
                <a:solidFill>
                  <a:srgbClr val="0070C0"/>
                </a:solidFill>
              </a:rPr>
              <a:t>QiYY.front</a:t>
            </a:r>
            <a:r>
              <a:rPr lang="en-US" b="1" dirty="0" smtClean="0">
                <a:solidFill>
                  <a:srgbClr val="0070C0"/>
                </a:solidFill>
              </a:rPr>
              <a:t>()];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2062480" y="406400"/>
            <a:ext cx="3911600" cy="6461760"/>
          </a:xfrm>
          <a:custGeom>
            <a:avLst/>
            <a:gdLst>
              <a:gd name="connsiteX0" fmla="*/ 2987040 w 3911600"/>
              <a:gd name="connsiteY0" fmla="*/ 0 h 6461760"/>
              <a:gd name="connsiteX1" fmla="*/ 3911600 w 3911600"/>
              <a:gd name="connsiteY1" fmla="*/ 1645920 h 6461760"/>
              <a:gd name="connsiteX2" fmla="*/ 3454400 w 3911600"/>
              <a:gd name="connsiteY2" fmla="*/ 1767840 h 6461760"/>
              <a:gd name="connsiteX3" fmla="*/ 304800 w 3911600"/>
              <a:gd name="connsiteY3" fmla="*/ 1727200 h 6461760"/>
              <a:gd name="connsiteX4" fmla="*/ 528320 w 3911600"/>
              <a:gd name="connsiteY4" fmla="*/ 2783840 h 6461760"/>
              <a:gd name="connsiteX5" fmla="*/ 2357120 w 3911600"/>
              <a:gd name="connsiteY5" fmla="*/ 2794000 h 6461760"/>
              <a:gd name="connsiteX6" fmla="*/ 2092960 w 3911600"/>
              <a:gd name="connsiteY6" fmla="*/ 3068320 h 6461760"/>
              <a:gd name="connsiteX7" fmla="*/ 1229360 w 3911600"/>
              <a:gd name="connsiteY7" fmla="*/ 3383280 h 6461760"/>
              <a:gd name="connsiteX8" fmla="*/ 1229360 w 3911600"/>
              <a:gd name="connsiteY8" fmla="*/ 3586480 h 6461760"/>
              <a:gd name="connsiteX9" fmla="*/ 3881120 w 3911600"/>
              <a:gd name="connsiteY9" fmla="*/ 3566160 h 6461760"/>
              <a:gd name="connsiteX10" fmla="*/ 3891280 w 3911600"/>
              <a:gd name="connsiteY10" fmla="*/ 3921760 h 6461760"/>
              <a:gd name="connsiteX11" fmla="*/ 426720 w 3911600"/>
              <a:gd name="connsiteY11" fmla="*/ 3982720 h 6461760"/>
              <a:gd name="connsiteX12" fmla="*/ 1402080 w 3911600"/>
              <a:gd name="connsiteY12" fmla="*/ 4500880 h 6461760"/>
              <a:gd name="connsiteX13" fmla="*/ 1005840 w 3911600"/>
              <a:gd name="connsiteY13" fmla="*/ 4805680 h 6461760"/>
              <a:gd name="connsiteX14" fmla="*/ 0 w 3911600"/>
              <a:gd name="connsiteY14" fmla="*/ 5019040 h 6461760"/>
              <a:gd name="connsiteX15" fmla="*/ 0 w 3911600"/>
              <a:gd name="connsiteY15" fmla="*/ 5232400 h 6461760"/>
              <a:gd name="connsiteX16" fmla="*/ 1270000 w 3911600"/>
              <a:gd name="connsiteY16" fmla="*/ 5191760 h 6461760"/>
              <a:gd name="connsiteX17" fmla="*/ 1503680 w 3911600"/>
              <a:gd name="connsiteY17" fmla="*/ 5435600 h 6461760"/>
              <a:gd name="connsiteX18" fmla="*/ 3403600 w 3911600"/>
              <a:gd name="connsiteY18" fmla="*/ 5445760 h 6461760"/>
              <a:gd name="connsiteX19" fmla="*/ 3403600 w 3911600"/>
              <a:gd name="connsiteY19" fmla="*/ 5801360 h 6461760"/>
              <a:gd name="connsiteX20" fmla="*/ 548640 w 3911600"/>
              <a:gd name="connsiteY20" fmla="*/ 6055360 h 6461760"/>
              <a:gd name="connsiteX21" fmla="*/ 548640 w 3911600"/>
              <a:gd name="connsiteY21" fmla="*/ 6461760 h 646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911600" h="6461760">
                <a:moveTo>
                  <a:pt x="2987040" y="0"/>
                </a:moveTo>
                <a:lnTo>
                  <a:pt x="3911600" y="1645920"/>
                </a:lnTo>
                <a:lnTo>
                  <a:pt x="3454400" y="1767840"/>
                </a:lnTo>
                <a:lnTo>
                  <a:pt x="304800" y="1727200"/>
                </a:lnTo>
                <a:lnTo>
                  <a:pt x="528320" y="2783840"/>
                </a:lnTo>
                <a:lnTo>
                  <a:pt x="2357120" y="2794000"/>
                </a:lnTo>
                <a:lnTo>
                  <a:pt x="2092960" y="3068320"/>
                </a:lnTo>
                <a:lnTo>
                  <a:pt x="1229360" y="3383280"/>
                </a:lnTo>
                <a:lnTo>
                  <a:pt x="1229360" y="3586480"/>
                </a:lnTo>
                <a:lnTo>
                  <a:pt x="3881120" y="3566160"/>
                </a:lnTo>
                <a:lnTo>
                  <a:pt x="3891280" y="3921760"/>
                </a:lnTo>
                <a:lnTo>
                  <a:pt x="426720" y="3982720"/>
                </a:lnTo>
                <a:lnTo>
                  <a:pt x="1402080" y="4500880"/>
                </a:lnTo>
                <a:lnTo>
                  <a:pt x="1005840" y="4805680"/>
                </a:lnTo>
                <a:lnTo>
                  <a:pt x="0" y="5019040"/>
                </a:lnTo>
                <a:lnTo>
                  <a:pt x="0" y="5232400"/>
                </a:lnTo>
                <a:lnTo>
                  <a:pt x="1270000" y="5191760"/>
                </a:lnTo>
                <a:lnTo>
                  <a:pt x="1503680" y="5435600"/>
                </a:lnTo>
                <a:lnTo>
                  <a:pt x="3403600" y="5445760"/>
                </a:lnTo>
                <a:lnTo>
                  <a:pt x="3403600" y="5801360"/>
                </a:lnTo>
                <a:lnTo>
                  <a:pt x="548640" y="6055360"/>
                </a:lnTo>
                <a:lnTo>
                  <a:pt x="548640" y="646176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514600" y="2175652"/>
            <a:ext cx="65532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= 0;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&lt; K; ++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while </a:t>
            </a:r>
            <a:r>
              <a:rPr lang="en-US" b="1" dirty="0">
                <a:solidFill>
                  <a:srgbClr val="0070C0"/>
                </a:solidFill>
              </a:rPr>
              <a:t>( (!</a:t>
            </a:r>
            <a:r>
              <a:rPr lang="en-US" b="1" dirty="0" err="1">
                <a:solidFill>
                  <a:srgbClr val="0070C0"/>
                </a:solidFill>
              </a:rPr>
              <a:t>QiX.empty</a:t>
            </a:r>
            <a:r>
              <a:rPr lang="en-US" b="1" dirty="0">
                <a:solidFill>
                  <a:srgbClr val="0070C0"/>
                </a:solidFill>
              </a:rPr>
              <a:t>()) &amp;&amp; X[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 &lt;= X[</a:t>
            </a:r>
            <a:r>
              <a:rPr lang="en-US" b="1" dirty="0" err="1">
                <a:solidFill>
                  <a:srgbClr val="0070C0"/>
                </a:solidFill>
              </a:rPr>
              <a:t>QiX.back</a:t>
            </a:r>
            <a:r>
              <a:rPr lang="en-US" b="1" dirty="0">
                <a:solidFill>
                  <a:srgbClr val="0070C0"/>
                </a:solidFill>
              </a:rPr>
              <a:t>()])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en-US" b="1" dirty="0" err="1">
                <a:solidFill>
                  <a:srgbClr val="0070C0"/>
                </a:solidFill>
              </a:rPr>
              <a:t>QiX.pop_back</a:t>
            </a:r>
            <a:r>
              <a:rPr lang="en-US" b="1" dirty="0" smtClean="0">
                <a:solidFill>
                  <a:srgbClr val="0070C0"/>
                </a:solidFill>
              </a:rPr>
              <a:t>();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                  </a:t>
            </a:r>
            <a:r>
              <a:rPr lang="en-US" b="1" dirty="0" err="1" smtClean="0">
                <a:solidFill>
                  <a:srgbClr val="0070C0"/>
                </a:solidFill>
              </a:rPr>
              <a:t>QiX.push_back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         </a:t>
            </a:r>
            <a:r>
              <a:rPr lang="en-US" b="1" dirty="0" smtClean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minX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]=X[</a:t>
            </a:r>
            <a:r>
              <a:rPr lang="en-US" b="1" dirty="0" err="1">
                <a:solidFill>
                  <a:srgbClr val="0070C0"/>
                </a:solidFill>
              </a:rPr>
              <a:t>QiX.front</a:t>
            </a:r>
            <a:r>
              <a:rPr lang="en-US" b="1" dirty="0">
                <a:solidFill>
                  <a:srgbClr val="0070C0"/>
                </a:solidFill>
              </a:rPr>
              <a:t>()];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sr-Latn-ME" b="1" dirty="0" smtClean="0">
                <a:solidFill>
                  <a:srgbClr val="0070C0"/>
                </a:solidFill>
              </a:rPr>
              <a:t>                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r>
              <a:rPr lang="sr-Latn-ME" b="1" dirty="0" smtClean="0">
                <a:solidFill>
                  <a:srgbClr val="0070C0"/>
                </a:solidFill>
              </a:rPr>
              <a:t>             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                                                   </a:t>
            </a:r>
            <a:r>
              <a:rPr lang="en-US" b="1" dirty="0" smtClean="0">
                <a:solidFill>
                  <a:srgbClr val="0070C0"/>
                </a:solidFill>
              </a:rPr>
              <a:t>for (;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&lt;N;++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                                              </a:t>
            </a:r>
            <a:r>
              <a:rPr lang="en-US" b="1" dirty="0" err="1" smtClean="0">
                <a:solidFill>
                  <a:srgbClr val="0070C0"/>
                </a:solidFill>
              </a:rPr>
              <a:t>minX</a:t>
            </a:r>
            <a:r>
              <a:rPr lang="en-US" b="1" dirty="0" smtClean="0">
                <a:solidFill>
                  <a:srgbClr val="0070C0"/>
                </a:solidFill>
              </a:rPr>
              <a:t>[i-1</a:t>
            </a:r>
            <a:r>
              <a:rPr lang="en-US" b="1" dirty="0">
                <a:solidFill>
                  <a:srgbClr val="0070C0"/>
                </a:solidFill>
              </a:rPr>
              <a:t>]=X[</a:t>
            </a:r>
            <a:r>
              <a:rPr lang="en-US" b="1" dirty="0" err="1">
                <a:solidFill>
                  <a:srgbClr val="0070C0"/>
                </a:solidFill>
              </a:rPr>
              <a:t>QiX.front</a:t>
            </a:r>
            <a:r>
              <a:rPr lang="en-US" b="1" dirty="0">
                <a:solidFill>
                  <a:srgbClr val="0070C0"/>
                </a:solidFill>
              </a:rPr>
              <a:t>()];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</a:t>
            </a:r>
            <a:r>
              <a:rPr lang="en-US" b="1" dirty="0" smtClean="0">
                <a:solidFill>
                  <a:srgbClr val="0070C0"/>
                </a:solidFill>
              </a:rPr>
              <a:t>while </a:t>
            </a:r>
            <a:r>
              <a:rPr lang="en-US" b="1" dirty="0">
                <a:solidFill>
                  <a:srgbClr val="0070C0"/>
                </a:solidFill>
              </a:rPr>
              <a:t>( (!</a:t>
            </a:r>
            <a:r>
              <a:rPr lang="en-US" b="1" dirty="0" err="1">
                <a:solidFill>
                  <a:srgbClr val="0070C0"/>
                </a:solidFill>
              </a:rPr>
              <a:t>QiX.empty</a:t>
            </a:r>
            <a:r>
              <a:rPr lang="en-US" b="1" dirty="0">
                <a:solidFill>
                  <a:srgbClr val="0070C0"/>
                </a:solidFill>
              </a:rPr>
              <a:t>()) &amp;&amp; </a:t>
            </a:r>
            <a:r>
              <a:rPr lang="en-US" b="1" dirty="0" err="1">
                <a:solidFill>
                  <a:srgbClr val="0070C0"/>
                </a:solidFill>
              </a:rPr>
              <a:t>QiX.front</a:t>
            </a:r>
            <a:r>
              <a:rPr lang="en-US" b="1" dirty="0">
                <a:solidFill>
                  <a:srgbClr val="0070C0"/>
                </a:solidFill>
              </a:rPr>
              <a:t>() &lt;=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- K)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QiX.pop_front</a:t>
            </a:r>
            <a:r>
              <a:rPr lang="en-US" b="1" dirty="0" smtClean="0">
                <a:solidFill>
                  <a:srgbClr val="0070C0"/>
                </a:solidFill>
              </a:rPr>
              <a:t>();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</a:t>
            </a:r>
            <a:r>
              <a:rPr lang="en-US" b="1" dirty="0" smtClean="0">
                <a:solidFill>
                  <a:srgbClr val="0070C0"/>
                </a:solidFill>
              </a:rPr>
              <a:t>while </a:t>
            </a:r>
            <a:r>
              <a:rPr lang="en-US" b="1" dirty="0">
                <a:solidFill>
                  <a:srgbClr val="0070C0"/>
                </a:solidFill>
              </a:rPr>
              <a:t>( (!</a:t>
            </a:r>
            <a:r>
              <a:rPr lang="en-US" b="1" dirty="0" err="1">
                <a:solidFill>
                  <a:srgbClr val="0070C0"/>
                </a:solidFill>
              </a:rPr>
              <a:t>QiX.empty</a:t>
            </a:r>
            <a:r>
              <a:rPr lang="en-US" b="1" dirty="0">
                <a:solidFill>
                  <a:srgbClr val="0070C0"/>
                </a:solidFill>
              </a:rPr>
              <a:t>()) &amp;&amp; X[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 &lt;= X[</a:t>
            </a:r>
            <a:r>
              <a:rPr lang="en-US" b="1" dirty="0" err="1">
                <a:solidFill>
                  <a:srgbClr val="0070C0"/>
                </a:solidFill>
              </a:rPr>
              <a:t>QiX.back</a:t>
            </a:r>
            <a:r>
              <a:rPr lang="en-US" b="1" dirty="0">
                <a:solidFill>
                  <a:srgbClr val="0070C0"/>
                </a:solidFill>
              </a:rPr>
              <a:t>()])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sr-Latn-ME" b="1" dirty="0" smtClean="0">
                <a:solidFill>
                  <a:srgbClr val="0070C0"/>
                </a:solidFill>
              </a:rPr>
              <a:t>     </a:t>
            </a:r>
            <a:r>
              <a:rPr lang="en-US" b="1" dirty="0" err="1" smtClean="0">
                <a:solidFill>
                  <a:srgbClr val="0070C0"/>
                </a:solidFill>
              </a:rPr>
              <a:t>QiX.pop_back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   </a:t>
            </a:r>
            <a:r>
              <a:rPr lang="en-US" b="1" dirty="0" err="1" smtClean="0">
                <a:solidFill>
                  <a:srgbClr val="0070C0"/>
                </a:solidFill>
              </a:rPr>
              <a:t>QiX.push_back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sr-Latn-ME" b="1" dirty="0" smtClean="0">
                <a:solidFill>
                  <a:srgbClr val="0070C0"/>
                </a:solidFill>
              </a:rPr>
              <a:t>                                         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                                   </a:t>
            </a:r>
            <a:r>
              <a:rPr lang="en-US" b="1" dirty="0" err="1" smtClean="0">
                <a:solidFill>
                  <a:srgbClr val="0070C0"/>
                </a:solidFill>
              </a:rPr>
              <a:t>minX</a:t>
            </a:r>
            <a:r>
              <a:rPr lang="en-US" b="1" dirty="0" smtClean="0">
                <a:solidFill>
                  <a:srgbClr val="0070C0"/>
                </a:solidFill>
              </a:rPr>
              <a:t>[N-1</a:t>
            </a:r>
            <a:r>
              <a:rPr lang="en-US" b="1" dirty="0">
                <a:solidFill>
                  <a:srgbClr val="0070C0"/>
                </a:solidFill>
              </a:rPr>
              <a:t>]=X[</a:t>
            </a:r>
            <a:r>
              <a:rPr lang="en-US" b="1" dirty="0" err="1">
                <a:solidFill>
                  <a:srgbClr val="0070C0"/>
                </a:solidFill>
              </a:rPr>
              <a:t>QiX.front</a:t>
            </a:r>
            <a:r>
              <a:rPr lang="en-US" b="1" dirty="0">
                <a:solidFill>
                  <a:srgbClr val="0070C0"/>
                </a:solidFill>
              </a:rPr>
              <a:t>()];</a:t>
            </a:r>
          </a:p>
          <a:p>
            <a:endParaRPr lang="en-US" b="1" dirty="0">
              <a:solidFill>
                <a:srgbClr val="0070C0"/>
              </a:solidFill>
            </a:endParaRPr>
          </a:p>
          <a:p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0539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096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Složeni dek - kraj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7432" y="914400"/>
            <a:ext cx="553516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= 0;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&lt; K; ++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) 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while </a:t>
            </a:r>
            <a:r>
              <a:rPr lang="en-US" b="1" dirty="0">
                <a:solidFill>
                  <a:srgbClr val="0070C0"/>
                </a:solidFill>
              </a:rPr>
              <a:t>( (!</a:t>
            </a:r>
            <a:r>
              <a:rPr lang="en-US" b="1" dirty="0" err="1">
                <a:solidFill>
                  <a:srgbClr val="0070C0"/>
                </a:solidFill>
              </a:rPr>
              <a:t>QiY.empty</a:t>
            </a:r>
            <a:r>
              <a:rPr lang="en-US" b="1" dirty="0">
                <a:solidFill>
                  <a:srgbClr val="0070C0"/>
                </a:solidFill>
              </a:rPr>
              <a:t>()) &amp;&amp; Y[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 &lt;= Y[</a:t>
            </a:r>
            <a:r>
              <a:rPr lang="en-US" b="1" dirty="0" err="1">
                <a:solidFill>
                  <a:srgbClr val="0070C0"/>
                </a:solidFill>
              </a:rPr>
              <a:t>QiY.back</a:t>
            </a:r>
            <a:r>
              <a:rPr lang="en-US" b="1" dirty="0" smtClean="0">
                <a:solidFill>
                  <a:srgbClr val="0070C0"/>
                </a:solidFill>
              </a:rPr>
              <a:t>()])</a:t>
            </a:r>
            <a:r>
              <a:rPr lang="sr-Latn-ME" b="1" dirty="0" smtClean="0">
                <a:solidFill>
                  <a:srgbClr val="0070C0"/>
                </a:solidFill>
              </a:rPr>
              <a:t>    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</a:t>
            </a:r>
            <a:r>
              <a:rPr lang="en-US" b="1" dirty="0" err="1" smtClean="0">
                <a:solidFill>
                  <a:srgbClr val="0070C0"/>
                </a:solidFill>
              </a:rPr>
              <a:t>QiY.pop_back</a:t>
            </a:r>
            <a:r>
              <a:rPr lang="en-US" b="1" dirty="0">
                <a:solidFill>
                  <a:srgbClr val="0070C0"/>
                </a:solidFill>
              </a:rPr>
              <a:t>();  // Remove from </a:t>
            </a:r>
            <a:r>
              <a:rPr lang="en-US" b="1" dirty="0" smtClean="0">
                <a:solidFill>
                  <a:srgbClr val="0070C0"/>
                </a:solidFill>
              </a:rPr>
              <a:t>rear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QiY.push_back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minY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]=Y[</a:t>
            </a:r>
            <a:r>
              <a:rPr lang="en-US" b="1" dirty="0" err="1">
                <a:solidFill>
                  <a:srgbClr val="0070C0"/>
                </a:solidFill>
              </a:rPr>
              <a:t>QiY.front</a:t>
            </a:r>
            <a:r>
              <a:rPr lang="en-US" b="1" dirty="0" smtClean="0">
                <a:solidFill>
                  <a:srgbClr val="0070C0"/>
                </a:solidFill>
              </a:rPr>
              <a:t>()];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 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&lt; N; ++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) {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minY</a:t>
            </a:r>
            <a:r>
              <a:rPr lang="en-US" b="1" dirty="0">
                <a:solidFill>
                  <a:srgbClr val="0070C0"/>
                </a:solidFill>
              </a:rPr>
              <a:t>[i-1]=Y[</a:t>
            </a:r>
            <a:r>
              <a:rPr lang="en-US" b="1" dirty="0" err="1">
                <a:solidFill>
                  <a:srgbClr val="0070C0"/>
                </a:solidFill>
              </a:rPr>
              <a:t>QiY.front</a:t>
            </a:r>
            <a:r>
              <a:rPr lang="en-US" b="1" dirty="0">
                <a:solidFill>
                  <a:srgbClr val="0070C0"/>
                </a:solidFill>
              </a:rPr>
              <a:t>()];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while </a:t>
            </a:r>
            <a:r>
              <a:rPr lang="en-US" b="1" dirty="0">
                <a:solidFill>
                  <a:srgbClr val="0070C0"/>
                </a:solidFill>
              </a:rPr>
              <a:t>( (!</a:t>
            </a:r>
            <a:r>
              <a:rPr lang="en-US" b="1" dirty="0" err="1">
                <a:solidFill>
                  <a:srgbClr val="0070C0"/>
                </a:solidFill>
              </a:rPr>
              <a:t>QiY.empty</a:t>
            </a:r>
            <a:r>
              <a:rPr lang="en-US" b="1" dirty="0">
                <a:solidFill>
                  <a:srgbClr val="0070C0"/>
                </a:solidFill>
              </a:rPr>
              <a:t>()) &amp;&amp; </a:t>
            </a:r>
            <a:r>
              <a:rPr lang="en-US" b="1" dirty="0" err="1">
                <a:solidFill>
                  <a:srgbClr val="0070C0"/>
                </a:solidFill>
              </a:rPr>
              <a:t>QiY.front</a:t>
            </a:r>
            <a:r>
              <a:rPr lang="en-US" b="1" dirty="0">
                <a:solidFill>
                  <a:srgbClr val="0070C0"/>
                </a:solidFill>
              </a:rPr>
              <a:t>() &lt;=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- K)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QiY.pop_front</a:t>
            </a:r>
            <a:r>
              <a:rPr lang="en-US" b="1" dirty="0">
                <a:solidFill>
                  <a:srgbClr val="0070C0"/>
                </a:solidFill>
              </a:rPr>
              <a:t>();  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while </a:t>
            </a:r>
            <a:r>
              <a:rPr lang="en-US" b="1" dirty="0">
                <a:solidFill>
                  <a:srgbClr val="0070C0"/>
                </a:solidFill>
              </a:rPr>
              <a:t>( (!</a:t>
            </a:r>
            <a:r>
              <a:rPr lang="en-US" b="1" dirty="0" err="1">
                <a:solidFill>
                  <a:srgbClr val="0070C0"/>
                </a:solidFill>
              </a:rPr>
              <a:t>QiY.empty</a:t>
            </a:r>
            <a:r>
              <a:rPr lang="en-US" b="1" dirty="0">
                <a:solidFill>
                  <a:srgbClr val="0070C0"/>
                </a:solidFill>
              </a:rPr>
              <a:t>()) &amp;&amp; Y[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 &lt;= Y[</a:t>
            </a:r>
            <a:r>
              <a:rPr lang="en-US" b="1" dirty="0" err="1">
                <a:solidFill>
                  <a:srgbClr val="0070C0"/>
                </a:solidFill>
              </a:rPr>
              <a:t>QiY.back</a:t>
            </a:r>
            <a:r>
              <a:rPr lang="en-US" b="1" dirty="0">
                <a:solidFill>
                  <a:srgbClr val="0070C0"/>
                </a:solidFill>
              </a:rPr>
              <a:t>()])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QiY.pop_back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QiY.push_back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minY</a:t>
            </a:r>
            <a:r>
              <a:rPr lang="en-US" b="1" dirty="0" smtClean="0">
                <a:solidFill>
                  <a:srgbClr val="0070C0"/>
                </a:solidFill>
              </a:rPr>
              <a:t>[N-1</a:t>
            </a:r>
            <a:r>
              <a:rPr lang="en-US" b="1" dirty="0">
                <a:solidFill>
                  <a:srgbClr val="0070C0"/>
                </a:solidFill>
              </a:rPr>
              <a:t>]=Y[</a:t>
            </a:r>
            <a:r>
              <a:rPr lang="en-US" b="1" dirty="0" err="1">
                <a:solidFill>
                  <a:srgbClr val="0070C0"/>
                </a:solidFill>
              </a:rPr>
              <a:t>QiY.front</a:t>
            </a:r>
            <a:r>
              <a:rPr lang="en-US" b="1" dirty="0" smtClean="0">
                <a:solidFill>
                  <a:srgbClr val="0070C0"/>
                </a:solidFill>
              </a:rPr>
              <a:t>()];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95600" y="3995678"/>
            <a:ext cx="6858000" cy="2862322"/>
          </a:xfrm>
          <a:prstGeom prst="rect">
            <a:avLst/>
          </a:prstGeom>
          <a:ln>
            <a:solidFill>
              <a:srgbClr val="C0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long </a:t>
            </a:r>
            <a:r>
              <a:rPr lang="en-US" b="1" dirty="0" err="1">
                <a:solidFill>
                  <a:srgbClr val="0070C0"/>
                </a:solidFill>
              </a:rPr>
              <a:t>long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sirina,duzina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en-US" b="1" dirty="0">
                <a:solidFill>
                  <a:srgbClr val="0070C0"/>
                </a:solidFill>
              </a:rPr>
              <a:t>if(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==0) {</a:t>
            </a:r>
            <a:r>
              <a:rPr lang="en-US" b="1" dirty="0" err="1">
                <a:solidFill>
                  <a:srgbClr val="0070C0"/>
                </a:solidFill>
              </a:rPr>
              <a:t>sirina</a:t>
            </a:r>
            <a:r>
              <a:rPr lang="en-US" b="1" dirty="0">
                <a:solidFill>
                  <a:srgbClr val="0070C0"/>
                </a:solidFill>
              </a:rPr>
              <a:t>=</a:t>
            </a:r>
            <a:r>
              <a:rPr lang="en-US" b="1" dirty="0" err="1">
                <a:solidFill>
                  <a:srgbClr val="0070C0"/>
                </a:solidFill>
              </a:rPr>
              <a:t>maxXX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]-</a:t>
            </a:r>
            <a:r>
              <a:rPr lang="en-US" b="1" dirty="0" err="1">
                <a:solidFill>
                  <a:srgbClr val="0070C0"/>
                </a:solidFill>
              </a:rPr>
              <a:t>minX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	</a:t>
            </a:r>
            <a:r>
              <a:rPr lang="en-US" b="1" dirty="0" err="1" smtClean="0">
                <a:solidFill>
                  <a:srgbClr val="0070C0"/>
                </a:solidFill>
              </a:rPr>
              <a:t>duzina</a:t>
            </a:r>
            <a:r>
              <a:rPr lang="en-US" b="1" dirty="0" smtClean="0">
                <a:solidFill>
                  <a:srgbClr val="0070C0"/>
                </a:solidFill>
              </a:rPr>
              <a:t>=</a:t>
            </a:r>
            <a:r>
              <a:rPr lang="en-US" b="1" dirty="0" err="1" smtClean="0">
                <a:solidFill>
                  <a:srgbClr val="0070C0"/>
                </a:solidFill>
              </a:rPr>
              <a:t>maxYY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]-</a:t>
            </a:r>
            <a:r>
              <a:rPr lang="en-US" b="1" dirty="0" err="1">
                <a:solidFill>
                  <a:srgbClr val="0070C0"/>
                </a:solidFill>
              </a:rPr>
              <a:t>minY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];}</a:t>
            </a:r>
          </a:p>
          <a:p>
            <a:r>
              <a:rPr lang="en-US" b="1" dirty="0">
                <a:solidFill>
                  <a:srgbClr val="0070C0"/>
                </a:solidFill>
              </a:rPr>
              <a:t>else {</a:t>
            </a:r>
            <a:endParaRPr lang="sr-Latn-ME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</a:t>
            </a:r>
            <a:r>
              <a:rPr lang="en-US" b="1" dirty="0" smtClean="0">
                <a:solidFill>
                  <a:srgbClr val="0070C0"/>
                </a:solidFill>
              </a:rPr>
              <a:t>if(</a:t>
            </a:r>
            <a:r>
              <a:rPr lang="en-US" b="1" dirty="0" err="1" smtClean="0">
                <a:solidFill>
                  <a:srgbClr val="0070C0"/>
                </a:solidFill>
              </a:rPr>
              <a:t>sirina</a:t>
            </a:r>
            <a:r>
              <a:rPr lang="en-US" b="1" dirty="0" smtClean="0">
                <a:solidFill>
                  <a:srgbClr val="0070C0"/>
                </a:solidFill>
              </a:rPr>
              <a:t>&lt;</a:t>
            </a:r>
            <a:r>
              <a:rPr lang="en-US" b="1" dirty="0" err="1" smtClean="0">
                <a:solidFill>
                  <a:srgbClr val="0070C0"/>
                </a:solidFill>
              </a:rPr>
              <a:t>maxXX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]-</a:t>
            </a:r>
            <a:r>
              <a:rPr lang="en-US" b="1" dirty="0" err="1">
                <a:solidFill>
                  <a:srgbClr val="0070C0"/>
                </a:solidFill>
              </a:rPr>
              <a:t>minX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]) </a:t>
            </a:r>
            <a:r>
              <a:rPr lang="en-US" b="1" dirty="0" err="1">
                <a:solidFill>
                  <a:srgbClr val="0070C0"/>
                </a:solidFill>
              </a:rPr>
              <a:t>sirina</a:t>
            </a:r>
            <a:r>
              <a:rPr lang="en-US" b="1" dirty="0">
                <a:solidFill>
                  <a:srgbClr val="0070C0"/>
                </a:solidFill>
              </a:rPr>
              <a:t>=</a:t>
            </a:r>
            <a:r>
              <a:rPr lang="en-US" b="1" dirty="0" err="1">
                <a:solidFill>
                  <a:srgbClr val="0070C0"/>
                </a:solidFill>
              </a:rPr>
              <a:t>maxXX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]-</a:t>
            </a:r>
            <a:r>
              <a:rPr lang="en-US" b="1" dirty="0" err="1">
                <a:solidFill>
                  <a:srgbClr val="0070C0"/>
                </a:solidFill>
              </a:rPr>
              <a:t>minX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]; </a:t>
            </a:r>
            <a:endParaRPr lang="sr-Latn-ME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</a:t>
            </a:r>
            <a:r>
              <a:rPr lang="en-US" b="1" dirty="0" smtClean="0">
                <a:solidFill>
                  <a:srgbClr val="0070C0"/>
                </a:solidFill>
              </a:rPr>
              <a:t>if(</a:t>
            </a:r>
            <a:r>
              <a:rPr lang="en-US" b="1" dirty="0" err="1" smtClean="0">
                <a:solidFill>
                  <a:srgbClr val="0070C0"/>
                </a:solidFill>
              </a:rPr>
              <a:t>duzina</a:t>
            </a:r>
            <a:r>
              <a:rPr lang="en-US" b="1" dirty="0" smtClean="0">
                <a:solidFill>
                  <a:srgbClr val="0070C0"/>
                </a:solidFill>
              </a:rPr>
              <a:t>&lt;</a:t>
            </a:r>
            <a:r>
              <a:rPr lang="en-US" b="1" dirty="0" err="1" smtClean="0">
                <a:solidFill>
                  <a:srgbClr val="0070C0"/>
                </a:solidFill>
              </a:rPr>
              <a:t>maxYY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]-</a:t>
            </a:r>
            <a:r>
              <a:rPr lang="en-US" b="1" dirty="0" err="1">
                <a:solidFill>
                  <a:srgbClr val="0070C0"/>
                </a:solidFill>
              </a:rPr>
              <a:t>minY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]) </a:t>
            </a:r>
            <a:r>
              <a:rPr lang="en-US" b="1" dirty="0" err="1">
                <a:solidFill>
                  <a:srgbClr val="0070C0"/>
                </a:solidFill>
              </a:rPr>
              <a:t>duzina</a:t>
            </a:r>
            <a:r>
              <a:rPr lang="en-US" b="1" dirty="0">
                <a:solidFill>
                  <a:srgbClr val="0070C0"/>
                </a:solidFill>
              </a:rPr>
              <a:t>=</a:t>
            </a:r>
            <a:r>
              <a:rPr lang="en-US" b="1" dirty="0" err="1">
                <a:solidFill>
                  <a:srgbClr val="0070C0"/>
                </a:solidFill>
              </a:rPr>
              <a:t>maxYY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]-</a:t>
            </a:r>
            <a:r>
              <a:rPr lang="en-US" b="1" dirty="0" err="1">
                <a:solidFill>
                  <a:srgbClr val="0070C0"/>
                </a:solidFill>
              </a:rPr>
              <a:t>minY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];}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sirina</a:t>
            </a:r>
            <a:r>
              <a:rPr lang="en-US" b="1" dirty="0">
                <a:solidFill>
                  <a:srgbClr val="0070C0"/>
                </a:solidFill>
              </a:rPr>
              <a:t>&lt;&lt;' '&lt;&lt;</a:t>
            </a:r>
            <a:r>
              <a:rPr lang="en-US" b="1" dirty="0" err="1">
                <a:solidFill>
                  <a:srgbClr val="0070C0"/>
                </a:solidFill>
              </a:rPr>
              <a:t>duzina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return 0;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0" y="1676400"/>
            <a:ext cx="3810000" cy="1754326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Kada se odrede tekući maksimumi po gornjim uglovima i minimumi po donjim uglovima možemo da odredimo širinu i dužinu pravougaonika koji je nama potreban.</a:t>
            </a:r>
            <a:endParaRPr lang="en-US" b="1" dirty="0"/>
          </a:p>
        </p:txBody>
      </p:sp>
      <p:sp>
        <p:nvSpPr>
          <p:cNvPr id="7" name="Freeform 6"/>
          <p:cNvSpPr/>
          <p:nvPr/>
        </p:nvSpPr>
        <p:spPr>
          <a:xfrm>
            <a:off x="6620256" y="3438144"/>
            <a:ext cx="18288" cy="566928"/>
          </a:xfrm>
          <a:custGeom>
            <a:avLst/>
            <a:gdLst>
              <a:gd name="connsiteX0" fmla="*/ 0 w 18288"/>
              <a:gd name="connsiteY0" fmla="*/ 0 h 566928"/>
              <a:gd name="connsiteX1" fmla="*/ 0 w 18288"/>
              <a:gd name="connsiteY1" fmla="*/ 0 h 566928"/>
              <a:gd name="connsiteX2" fmla="*/ 9144 w 18288"/>
              <a:gd name="connsiteY2" fmla="*/ 539496 h 566928"/>
              <a:gd name="connsiteX3" fmla="*/ 18288 w 18288"/>
              <a:gd name="connsiteY3" fmla="*/ 566928 h 566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88" h="566928">
                <a:moveTo>
                  <a:pt x="0" y="0"/>
                </a:moveTo>
                <a:lnTo>
                  <a:pt x="0" y="0"/>
                </a:lnTo>
                <a:cubicBezTo>
                  <a:pt x="25974" y="233764"/>
                  <a:pt x="9144" y="54695"/>
                  <a:pt x="9144" y="539496"/>
                </a:cubicBezTo>
                <a:lnTo>
                  <a:pt x="18288" y="566928"/>
                </a:lnTo>
              </a:path>
            </a:pathLst>
          </a:custGeom>
          <a:noFill/>
          <a:ln>
            <a:solidFill>
              <a:srgbClr val="C0000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8436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2192" y="228600"/>
            <a:ext cx="8229600" cy="990600"/>
          </a:xfrm>
        </p:spPr>
        <p:txBody>
          <a:bodyPr>
            <a:normAutofit/>
          </a:bodyPr>
          <a:lstStyle/>
          <a:p>
            <a:r>
              <a:rPr lang="en-GB" dirty="0" err="1" smtClean="0"/>
              <a:t>Codeforces</a:t>
            </a:r>
            <a:r>
              <a:rPr lang="en-GB" dirty="0" smtClean="0"/>
              <a:t> 514D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066800"/>
            <a:ext cx="9067800" cy="5410200"/>
          </a:xfrm>
        </p:spPr>
        <p:txBody>
          <a:bodyPr/>
          <a:lstStyle/>
          <a:p>
            <a:r>
              <a:rPr lang="sr-Latn-ME" dirty="0" smtClean="0"/>
              <a:t>Naš </a:t>
            </a:r>
            <a:r>
              <a:rPr lang="sr-Latn-ME" b="1" dirty="0" smtClean="0">
                <a:solidFill>
                  <a:srgbClr val="FF0000"/>
                </a:solidFill>
              </a:rPr>
              <a:t>R2D2</a:t>
            </a:r>
            <a:r>
              <a:rPr lang="sr-Latn-ME" dirty="0" smtClean="0"/>
              <a:t> </a:t>
            </a:r>
            <a:r>
              <a:rPr lang="sr-Latn-ME" b="1" baseline="-25000" dirty="0" smtClean="0"/>
              <a:t>(robot junak iz filmova „Ratovi zvijezda“)</a:t>
            </a:r>
            <a:r>
              <a:rPr lang="sr-Latn-ME" dirty="0" smtClean="0"/>
              <a:t> se bori protiv </a:t>
            </a:r>
            <a:r>
              <a:rPr lang="en-GB" b="1" i="1" dirty="0" smtClean="0">
                <a:solidFill>
                  <a:srgbClr val="C00000"/>
                </a:solidFill>
              </a:rPr>
              <a:t>n</a:t>
            </a:r>
            <a:r>
              <a:rPr lang="en-GB" dirty="0" smtClean="0"/>
              <a:t> </a:t>
            </a:r>
            <a:r>
              <a:rPr lang="en-GB" dirty="0" err="1" smtClean="0"/>
              <a:t>robota</a:t>
            </a:r>
            <a:r>
              <a:rPr lang="en-GB" dirty="0" smtClean="0"/>
              <a:t> </a:t>
            </a:r>
            <a:r>
              <a:rPr lang="en-GB" dirty="0" err="1" smtClean="0"/>
              <a:t>droida</a:t>
            </a:r>
            <a:r>
              <a:rPr lang="en-GB" dirty="0" smtClean="0"/>
              <a:t> </a:t>
            </a:r>
            <a:r>
              <a:rPr lang="sr-Latn-ME" dirty="0" smtClean="0"/>
              <a:t>koji su opisani nizom od</a:t>
            </a:r>
            <a:r>
              <a:rPr lang="en-GB" dirty="0" smtClean="0"/>
              <a:t> </a:t>
            </a:r>
            <a:r>
              <a:rPr lang="en-GB" b="1" i="1" dirty="0" smtClean="0">
                <a:solidFill>
                  <a:srgbClr val="C00000"/>
                </a:solidFill>
              </a:rPr>
              <a:t>m</a:t>
            </a:r>
            <a:r>
              <a:rPr lang="en-GB" dirty="0" smtClean="0"/>
              <a:t> </a:t>
            </a:r>
            <a:r>
              <a:rPr lang="en-GB" dirty="0" err="1" smtClean="0"/>
              <a:t>brojeva</a:t>
            </a:r>
            <a:r>
              <a:rPr lang="en-GB" dirty="0" smtClean="0"/>
              <a:t>. </a:t>
            </a:r>
          </a:p>
          <a:p>
            <a:r>
              <a:rPr lang="en-GB" dirty="0" err="1" smtClean="0"/>
              <a:t>Cilj</a:t>
            </a:r>
            <a:r>
              <a:rPr lang="en-GB" dirty="0" smtClean="0"/>
              <a:t> </a:t>
            </a:r>
            <a:r>
              <a:rPr lang="sr-Latn-ME" dirty="0" smtClean="0"/>
              <a:t>mu je da uništi što je moguće više uzastopnih droida. R2D2 posjeduje </a:t>
            </a:r>
            <a:r>
              <a:rPr lang="sr-Latn-ME" b="1" i="1" dirty="0" smtClean="0">
                <a:solidFill>
                  <a:srgbClr val="C00000"/>
                </a:solidFill>
              </a:rPr>
              <a:t>m</a:t>
            </a:r>
            <a:r>
              <a:rPr lang="sr-Latn-ME" dirty="0" smtClean="0"/>
              <a:t> oružja </a:t>
            </a:r>
            <a:r>
              <a:rPr lang="sr-Latn-ME" b="1" baseline="-25000" dirty="0" smtClean="0"/>
              <a:t>(protiv onih nizova)</a:t>
            </a:r>
            <a:r>
              <a:rPr lang="sr-Latn-ME" dirty="0" smtClean="0"/>
              <a:t> i </a:t>
            </a:r>
            <a:r>
              <a:rPr lang="sr-Latn-ME" b="1" i="1" dirty="0" smtClean="0">
                <a:solidFill>
                  <a:srgbClr val="C00000"/>
                </a:solidFill>
              </a:rPr>
              <a:t>i</a:t>
            </a:r>
            <a:r>
              <a:rPr lang="sr-Latn-ME" dirty="0" smtClean="0"/>
              <a:t>-to oružje dekrementira </a:t>
            </a:r>
            <a:r>
              <a:rPr lang="sr-Latn-ME" b="1" i="1" dirty="0" smtClean="0">
                <a:solidFill>
                  <a:srgbClr val="C00000"/>
                </a:solidFill>
              </a:rPr>
              <a:t>i</a:t>
            </a:r>
            <a:r>
              <a:rPr lang="sr-Latn-ME" dirty="0" smtClean="0"/>
              <a:t>-ti broj iz niza robota </a:t>
            </a:r>
            <a:r>
              <a:rPr lang="sr-Latn-ME" b="1" baseline="-25000" dirty="0" smtClean="0"/>
              <a:t>(ako je pozitivan)</a:t>
            </a:r>
            <a:r>
              <a:rPr lang="sr-Latn-ME" dirty="0" smtClean="0"/>
              <a:t>. </a:t>
            </a:r>
          </a:p>
          <a:p>
            <a:r>
              <a:rPr lang="sr-Latn-ME" dirty="0" smtClean="0"/>
              <a:t>Droid je uništen kada su mu svi detalji uništeni.</a:t>
            </a:r>
          </a:p>
          <a:p>
            <a:r>
              <a:rPr lang="sr-Latn-ME" dirty="0" smtClean="0"/>
              <a:t>Dozvoljeno je R2D2 najviše </a:t>
            </a:r>
            <a:r>
              <a:rPr lang="sr-Latn-ME" b="1" i="1" dirty="0" smtClean="0">
                <a:solidFill>
                  <a:srgbClr val="C00000"/>
                </a:solidFill>
              </a:rPr>
              <a:t>k</a:t>
            </a:r>
            <a:r>
              <a:rPr lang="sr-Latn-ME" dirty="0" smtClean="0"/>
              <a:t> hitaca.</a:t>
            </a:r>
          </a:p>
          <a:p>
            <a:r>
              <a:rPr lang="sr-Latn-ME" dirty="0" smtClean="0"/>
              <a:t>Pitanje je da odredimo maksimalan broj uzastopnih droida koji se mogu uništiti i iz kojih ih oružja ispaljujemo.</a:t>
            </a:r>
          </a:p>
          <a:p>
            <a:r>
              <a:rPr lang="sr-Latn-ME" dirty="0" smtClean="0"/>
              <a:t>Interesantno ali ne lako. Pogledajmo realizaciju pa tumačimo.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5105400"/>
            <a:ext cx="27462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&lt;queue&gt;</a:t>
            </a:r>
          </a:p>
          <a:p>
            <a:r>
              <a:rPr lang="en-US" b="1" dirty="0">
                <a:solidFill>
                  <a:srgbClr val="0070C0"/>
                </a:solidFill>
              </a:rPr>
              <a:t>using 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main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n,m,k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&gt;&gt;n&gt;&gt;m&gt;&gt;k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19400" y="5105400"/>
            <a:ext cx="6858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priority_queue</a:t>
            </a:r>
            <a:r>
              <a:rPr lang="en-US" b="1" dirty="0">
                <a:solidFill>
                  <a:srgbClr val="0070C0"/>
                </a:solidFill>
              </a:rPr>
              <a:t> &lt;pair&lt;</a:t>
            </a:r>
            <a:r>
              <a:rPr lang="en-US" b="1" dirty="0" err="1">
                <a:solidFill>
                  <a:srgbClr val="0070C0"/>
                </a:solidFill>
              </a:rPr>
              <a:t>int,int</a:t>
            </a:r>
            <a:r>
              <a:rPr lang="en-US" b="1" dirty="0">
                <a:solidFill>
                  <a:srgbClr val="0070C0"/>
                </a:solidFill>
              </a:rPr>
              <a:t>&gt;&gt; </a:t>
            </a:r>
            <a:r>
              <a:rPr lang="en-US" b="1" dirty="0" err="1">
                <a:solidFill>
                  <a:srgbClr val="0070C0"/>
                </a:solidFill>
              </a:rPr>
              <a:t>pq</a:t>
            </a:r>
            <a:r>
              <a:rPr lang="en-US" b="1" dirty="0">
                <a:solidFill>
                  <a:srgbClr val="0070C0"/>
                </a:solidFill>
              </a:rPr>
              <a:t>[m];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a[n][m];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j=0;j&lt;</a:t>
            </a:r>
            <a:r>
              <a:rPr lang="en-US" b="1" dirty="0" err="1">
                <a:solidFill>
                  <a:srgbClr val="0070C0"/>
                </a:solidFill>
              </a:rPr>
              <a:t>m;j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&gt;&gt;a[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][j];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j=0;j&lt;</a:t>
            </a:r>
            <a:r>
              <a:rPr lang="en-US" b="1" dirty="0" err="1">
                <a:solidFill>
                  <a:srgbClr val="0070C0"/>
                </a:solidFill>
              </a:rPr>
              <a:t>m;j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pq</a:t>
            </a:r>
            <a:r>
              <a:rPr lang="en-US" b="1" dirty="0">
                <a:solidFill>
                  <a:srgbClr val="0070C0"/>
                </a:solidFill>
              </a:rPr>
              <a:t>[j].push(</a:t>
            </a:r>
            <a:r>
              <a:rPr lang="en-US" b="1" dirty="0" err="1">
                <a:solidFill>
                  <a:srgbClr val="0070C0"/>
                </a:solidFill>
              </a:rPr>
              <a:t>make_pair</a:t>
            </a:r>
            <a:r>
              <a:rPr lang="en-US" b="1" dirty="0">
                <a:solidFill>
                  <a:srgbClr val="0070C0"/>
                </a:solidFill>
              </a:rPr>
              <a:t>(a[0][j],0</a:t>
            </a:r>
            <a:r>
              <a:rPr lang="en-US" b="1" dirty="0" smtClean="0">
                <a:solidFill>
                  <a:srgbClr val="0070C0"/>
                </a:solidFill>
              </a:rPr>
              <a:t>));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667000" y="5181600"/>
            <a:ext cx="0" cy="16002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68918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514</a:t>
            </a:r>
            <a:r>
              <a:rPr lang="en-GB" dirty="0" smtClean="0"/>
              <a:t>D</a:t>
            </a:r>
            <a:r>
              <a:rPr lang="en-GB" dirty="0"/>
              <a:t>. R2D2 and Droid Army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6200" y="990600"/>
            <a:ext cx="5181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L=0,R=0,sirina=0,tL=-1,tR=-1,temp;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REZ[m];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while(L&lt;n </a:t>
            </a:r>
            <a:r>
              <a:rPr lang="en-US" b="1" dirty="0">
                <a:solidFill>
                  <a:srgbClr val="0070C0"/>
                </a:solidFill>
              </a:rPr>
              <a:t>&amp;&amp; R&lt;n) 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temp=0;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j=0;j&lt;</a:t>
            </a:r>
            <a:r>
              <a:rPr lang="en-US" b="1" dirty="0" err="1">
                <a:solidFill>
                  <a:srgbClr val="0070C0"/>
                </a:solidFill>
              </a:rPr>
              <a:t>m;j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temp+=</a:t>
            </a:r>
            <a:r>
              <a:rPr lang="en-US" b="1" dirty="0" err="1">
                <a:solidFill>
                  <a:srgbClr val="0070C0"/>
                </a:solidFill>
              </a:rPr>
              <a:t>pq</a:t>
            </a:r>
            <a:r>
              <a:rPr lang="en-US" b="1" dirty="0">
                <a:solidFill>
                  <a:srgbClr val="0070C0"/>
                </a:solidFill>
              </a:rPr>
              <a:t>[j].top().first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while(R&lt;n &amp;&amp; temp&lt;=k){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en-US" b="1" dirty="0" err="1">
                <a:solidFill>
                  <a:srgbClr val="0070C0"/>
                </a:solidFill>
              </a:rPr>
              <a:t>sirina</a:t>
            </a:r>
            <a:r>
              <a:rPr lang="en-US" b="1" dirty="0">
                <a:solidFill>
                  <a:srgbClr val="0070C0"/>
                </a:solidFill>
              </a:rPr>
              <a:t>=R-L+1;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en-US" b="1" dirty="0" err="1">
                <a:solidFill>
                  <a:srgbClr val="0070C0"/>
                </a:solidFill>
              </a:rPr>
              <a:t>tR</a:t>
            </a:r>
            <a:r>
              <a:rPr lang="en-US" b="1" dirty="0">
                <a:solidFill>
                  <a:srgbClr val="0070C0"/>
                </a:solidFill>
              </a:rPr>
              <a:t>=R; </a:t>
            </a:r>
            <a:r>
              <a:rPr lang="en-US" b="1" dirty="0" err="1">
                <a:solidFill>
                  <a:srgbClr val="0070C0"/>
                </a:solidFill>
              </a:rPr>
              <a:t>tL</a:t>
            </a:r>
            <a:r>
              <a:rPr lang="en-US" b="1" dirty="0">
                <a:solidFill>
                  <a:srgbClr val="0070C0"/>
                </a:solidFill>
              </a:rPr>
              <a:t>=L;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R++;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temp=0;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j=0;j&lt;</a:t>
            </a:r>
            <a:r>
              <a:rPr lang="en-US" b="1" dirty="0" err="1">
                <a:solidFill>
                  <a:srgbClr val="0070C0"/>
                </a:solidFill>
              </a:rPr>
              <a:t>m;j</a:t>
            </a:r>
            <a:r>
              <a:rPr lang="en-US" b="1" dirty="0" smtClean="0">
                <a:solidFill>
                  <a:srgbClr val="0070C0"/>
                </a:solidFill>
              </a:rPr>
              <a:t>++)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	</a:t>
            </a:r>
            <a:r>
              <a:rPr lang="en-US" b="1" dirty="0" smtClean="0">
                <a:solidFill>
                  <a:srgbClr val="0070C0"/>
                </a:solidFill>
              </a:rPr>
              <a:t>REZ[j</a:t>
            </a:r>
            <a:r>
              <a:rPr lang="en-US" b="1" dirty="0">
                <a:solidFill>
                  <a:srgbClr val="0070C0"/>
                </a:solidFill>
              </a:rPr>
              <a:t>]=</a:t>
            </a:r>
            <a:r>
              <a:rPr lang="en-US" b="1" dirty="0" err="1">
                <a:solidFill>
                  <a:srgbClr val="0070C0"/>
                </a:solidFill>
              </a:rPr>
              <a:t>pq</a:t>
            </a:r>
            <a:r>
              <a:rPr lang="en-US" b="1" dirty="0">
                <a:solidFill>
                  <a:srgbClr val="0070C0"/>
                </a:solidFill>
              </a:rPr>
              <a:t>[j].top().first;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419600" y="990600"/>
            <a:ext cx="47244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j=0;j&lt;</a:t>
            </a:r>
            <a:r>
              <a:rPr lang="en-US" b="1" dirty="0" err="1">
                <a:solidFill>
                  <a:srgbClr val="0070C0"/>
                </a:solidFill>
              </a:rPr>
              <a:t>m;j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en-US" b="1" dirty="0" err="1">
                <a:solidFill>
                  <a:srgbClr val="0070C0"/>
                </a:solidFill>
              </a:rPr>
              <a:t>pq</a:t>
            </a:r>
            <a:r>
              <a:rPr lang="en-US" b="1" dirty="0">
                <a:solidFill>
                  <a:srgbClr val="0070C0"/>
                </a:solidFill>
              </a:rPr>
              <a:t>[j].push(</a:t>
            </a:r>
            <a:r>
              <a:rPr lang="en-US" b="1" dirty="0" err="1">
                <a:solidFill>
                  <a:srgbClr val="0070C0"/>
                </a:solidFill>
              </a:rPr>
              <a:t>make_pair</a:t>
            </a:r>
            <a:r>
              <a:rPr lang="en-US" b="1" dirty="0">
                <a:solidFill>
                  <a:srgbClr val="0070C0"/>
                </a:solidFill>
              </a:rPr>
              <a:t>(a[R][j],R));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j=0;j&lt;</a:t>
            </a:r>
            <a:r>
              <a:rPr lang="en-US" b="1" dirty="0" err="1">
                <a:solidFill>
                  <a:srgbClr val="0070C0"/>
                </a:solidFill>
              </a:rPr>
              <a:t>m;j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sr-Latn-ME" b="1" dirty="0" smtClean="0">
                <a:solidFill>
                  <a:srgbClr val="0070C0"/>
                </a:solidFill>
              </a:rPr>
              <a:t>   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</a:t>
            </a:r>
            <a:r>
              <a:rPr lang="en-US" b="1" dirty="0" smtClean="0">
                <a:solidFill>
                  <a:srgbClr val="0070C0"/>
                </a:solidFill>
              </a:rPr>
              <a:t>temp</a:t>
            </a:r>
            <a:r>
              <a:rPr lang="en-US" b="1" dirty="0">
                <a:solidFill>
                  <a:srgbClr val="0070C0"/>
                </a:solidFill>
              </a:rPr>
              <a:t>+=</a:t>
            </a:r>
            <a:r>
              <a:rPr lang="en-US" b="1" dirty="0" err="1">
                <a:solidFill>
                  <a:srgbClr val="0070C0"/>
                </a:solidFill>
              </a:rPr>
              <a:t>pq</a:t>
            </a:r>
            <a:r>
              <a:rPr lang="en-US" b="1" dirty="0">
                <a:solidFill>
                  <a:srgbClr val="0070C0"/>
                </a:solidFill>
              </a:rPr>
              <a:t>[j].top().first;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j=0;j&lt;</a:t>
            </a:r>
            <a:r>
              <a:rPr lang="en-US" b="1" dirty="0" err="1">
                <a:solidFill>
                  <a:srgbClr val="0070C0"/>
                </a:solidFill>
              </a:rPr>
              <a:t>m;j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while(</a:t>
            </a:r>
            <a:r>
              <a:rPr lang="en-US" b="1" dirty="0" err="1" smtClean="0">
                <a:solidFill>
                  <a:srgbClr val="0070C0"/>
                </a:solidFill>
              </a:rPr>
              <a:t>pq</a:t>
            </a:r>
            <a:r>
              <a:rPr lang="en-US" b="1" dirty="0" smtClean="0">
                <a:solidFill>
                  <a:srgbClr val="0070C0"/>
                </a:solidFill>
              </a:rPr>
              <a:t>[j</a:t>
            </a:r>
            <a:r>
              <a:rPr lang="en-US" b="1" dirty="0">
                <a:solidFill>
                  <a:srgbClr val="0070C0"/>
                </a:solidFill>
              </a:rPr>
              <a:t>].top().second&lt;=</a:t>
            </a:r>
            <a:r>
              <a:rPr lang="en-US" b="1" dirty="0" smtClean="0">
                <a:solidFill>
                  <a:srgbClr val="0070C0"/>
                </a:solidFill>
              </a:rPr>
              <a:t>L)</a:t>
            </a:r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pq</a:t>
            </a:r>
            <a:r>
              <a:rPr lang="en-US" b="1" dirty="0" smtClean="0">
                <a:solidFill>
                  <a:srgbClr val="0070C0"/>
                </a:solidFill>
              </a:rPr>
              <a:t>[j</a:t>
            </a:r>
            <a:r>
              <a:rPr lang="en-US" b="1" dirty="0">
                <a:solidFill>
                  <a:srgbClr val="0070C0"/>
                </a:solidFill>
              </a:rPr>
              <a:t>].pop();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L++;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R=L+sirina-1;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j=0;j&lt;</a:t>
            </a:r>
            <a:r>
              <a:rPr lang="en-US" b="1" dirty="0" err="1">
                <a:solidFill>
                  <a:srgbClr val="0070C0"/>
                </a:solidFill>
              </a:rPr>
              <a:t>m;j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&lt;&lt;REZ[j]&lt;&lt;' ';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return 0;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4343400" y="990600"/>
            <a:ext cx="0" cy="3994404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/>
          <p:nvPr/>
        </p:nvSpPr>
        <p:spPr>
          <a:xfrm>
            <a:off x="64008" y="4648200"/>
            <a:ext cx="9079992" cy="336804"/>
          </a:xfrm>
          <a:custGeom>
            <a:avLst/>
            <a:gdLst>
              <a:gd name="connsiteX0" fmla="*/ 0 w 9079992"/>
              <a:gd name="connsiteY0" fmla="*/ 0 h 923544"/>
              <a:gd name="connsiteX1" fmla="*/ 4288536 w 9079992"/>
              <a:gd name="connsiteY1" fmla="*/ 36576 h 923544"/>
              <a:gd name="connsiteX2" fmla="*/ 4279392 w 9079992"/>
              <a:gd name="connsiteY2" fmla="*/ 896112 h 923544"/>
              <a:gd name="connsiteX3" fmla="*/ 9079992 w 9079992"/>
              <a:gd name="connsiteY3" fmla="*/ 923544 h 92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79992" h="923544">
                <a:moveTo>
                  <a:pt x="0" y="0"/>
                </a:moveTo>
                <a:lnTo>
                  <a:pt x="4288536" y="36576"/>
                </a:lnTo>
                <a:lnTo>
                  <a:pt x="4279392" y="896112"/>
                </a:lnTo>
                <a:lnTo>
                  <a:pt x="9079992" y="923544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0" y="510540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Zadatak se rješava </a:t>
            </a:r>
            <a:r>
              <a:rPr lang="sr-Latn-ME" b="1" dirty="0" smtClean="0">
                <a:solidFill>
                  <a:srgbClr val="C00000"/>
                </a:solidFill>
              </a:rPr>
              <a:t>metodom dva pokazivača</a:t>
            </a:r>
            <a:r>
              <a:rPr lang="sr-Latn-ME" dirty="0" smtClean="0"/>
              <a:t> </a:t>
            </a:r>
            <a:r>
              <a:rPr lang="sr-Latn-ME" b="1" baseline="-25000" dirty="0" smtClean="0"/>
              <a:t>(pronaći više o ovim tehnikama u literaturi i na web sajtovima)</a:t>
            </a:r>
            <a:r>
              <a:rPr lang="sr-Latn-ME" dirty="0" smtClean="0"/>
              <a:t>. Odredimo koliko je </a:t>
            </a:r>
            <a:r>
              <a:rPr lang="sr-Latn-ME" b="1" dirty="0" smtClean="0">
                <a:solidFill>
                  <a:srgbClr val="C00000"/>
                </a:solidFill>
              </a:rPr>
              <a:t>temp</a:t>
            </a:r>
            <a:r>
              <a:rPr lang="sr-Latn-ME" dirty="0" smtClean="0"/>
              <a:t> tekuće </a:t>
            </a:r>
            <a:r>
              <a:rPr lang="sr-Latn-ME" b="1" baseline="-25000" dirty="0" smtClean="0"/>
              <a:t>(suma vrhova prioritetnog reda)</a:t>
            </a:r>
            <a:r>
              <a:rPr lang="sr-Latn-ME" dirty="0" smtClean="0"/>
              <a:t>. Postepeno uvećavamo </a:t>
            </a:r>
            <a:r>
              <a:rPr lang="sr-Latn-ME" b="1" dirty="0" smtClean="0">
                <a:solidFill>
                  <a:srgbClr val="C00000"/>
                </a:solidFill>
              </a:rPr>
              <a:t>R</a:t>
            </a:r>
            <a:r>
              <a:rPr lang="sr-Latn-ME" dirty="0" smtClean="0"/>
              <a:t> dodajući nove elemente na priorite</a:t>
            </a:r>
            <a:r>
              <a:rPr lang="en-US" dirty="0" smtClean="0"/>
              <a:t>t</a:t>
            </a:r>
            <a:r>
              <a:rPr lang="sr-Latn-ME" dirty="0" smtClean="0"/>
              <a:t>ni red. U slučaju da </a:t>
            </a:r>
            <a:r>
              <a:rPr lang="sr-Latn-ME" b="1" dirty="0" smtClean="0">
                <a:solidFill>
                  <a:srgbClr val="C00000"/>
                </a:solidFill>
              </a:rPr>
              <a:t>temp</a:t>
            </a:r>
            <a:r>
              <a:rPr lang="sr-Latn-ME" dirty="0" smtClean="0"/>
              <a:t> pređe preko zadate vrijednosti </a:t>
            </a:r>
            <a:r>
              <a:rPr lang="sr-Latn-ME" b="1" dirty="0" smtClean="0">
                <a:solidFill>
                  <a:srgbClr val="C00000"/>
                </a:solidFill>
              </a:rPr>
              <a:t>k</a:t>
            </a:r>
            <a:r>
              <a:rPr lang="sr-Latn-ME" dirty="0" smtClean="0"/>
              <a:t> sa vrha reda brišemo sve one elemente koji imaju drugi argument manji od </a:t>
            </a:r>
            <a:r>
              <a:rPr lang="sr-Latn-ME" b="1" dirty="0" smtClean="0">
                <a:solidFill>
                  <a:srgbClr val="C00000"/>
                </a:solidFill>
              </a:rPr>
              <a:t>L</a:t>
            </a:r>
            <a:r>
              <a:rPr lang="sr-Latn-ME" dirty="0" smtClean="0"/>
              <a:t> i pripremo se da pođemo u novo računanje za </a:t>
            </a:r>
            <a:r>
              <a:rPr lang="sr-Latn-ME" b="1" dirty="0" smtClean="0">
                <a:solidFill>
                  <a:srgbClr val="C00000"/>
                </a:solidFill>
              </a:rPr>
              <a:t>L</a:t>
            </a:r>
            <a:r>
              <a:rPr lang="sr-Latn-ME" dirty="0" smtClean="0"/>
              <a:t> koje je inkrementirano ali ne provjeravaći vrijednosti koje su manje od </a:t>
            </a:r>
            <a:r>
              <a:rPr lang="sr-Latn-ME" b="1" dirty="0" smtClean="0">
                <a:solidFill>
                  <a:srgbClr val="C00000"/>
                </a:solidFill>
              </a:rPr>
              <a:t>sirina</a:t>
            </a:r>
            <a:r>
              <a:rPr lang="sr-Latn-ME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835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152400"/>
            <a:ext cx="8229600" cy="990600"/>
          </a:xfrm>
        </p:spPr>
        <p:txBody>
          <a:bodyPr/>
          <a:lstStyle/>
          <a:p>
            <a:r>
              <a:rPr lang="en-US" dirty="0" err="1" smtClean="0"/>
              <a:t>Umetanje</a:t>
            </a:r>
            <a:r>
              <a:rPr lang="en-US" dirty="0" smtClean="0"/>
              <a:t> u </a:t>
            </a:r>
            <a:r>
              <a:rPr lang="en-US" dirty="0" err="1" smtClean="0"/>
              <a:t>trie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495800"/>
            <a:ext cx="9144000" cy="2362200"/>
          </a:xfrm>
        </p:spPr>
        <p:txBody>
          <a:bodyPr/>
          <a:lstStyle/>
          <a:p>
            <a:r>
              <a:rPr lang="sr-Latn-ME" dirty="0" smtClean="0"/>
              <a:t>Svaki čvor u stablu </a:t>
            </a:r>
            <a:r>
              <a:rPr lang="sr-Latn-ME" b="1" dirty="0" smtClean="0">
                <a:solidFill>
                  <a:srgbClr val="C00000"/>
                </a:solidFill>
              </a:rPr>
              <a:t>trie</a:t>
            </a:r>
            <a:r>
              <a:rPr lang="sr-Latn-ME" dirty="0" smtClean="0"/>
              <a:t>-a je prefiks jednog ili više stringova u skupu. </a:t>
            </a:r>
            <a:endParaRPr lang="en-US" dirty="0" smtClean="0"/>
          </a:p>
          <a:p>
            <a:r>
              <a:rPr lang="en-US" dirty="0" err="1" smtClean="0"/>
              <a:t>Stoga</a:t>
            </a:r>
            <a:r>
              <a:rPr lang="en-US" dirty="0" smtClean="0"/>
              <a:t> se </a:t>
            </a: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mo</a:t>
            </a:r>
            <a:r>
              <a:rPr lang="sr-Latn-ME" dirty="0" smtClean="0"/>
              <a:t>že shvatiti i kao </a:t>
            </a:r>
            <a:r>
              <a:rPr lang="sr-Latn-ME" b="1" dirty="0" smtClean="0">
                <a:solidFill>
                  <a:srgbClr val="C00000"/>
                </a:solidFill>
              </a:rPr>
              <a:t>konačni automat</a:t>
            </a:r>
            <a:r>
              <a:rPr lang="sr-Latn-ME" dirty="0" smtClean="0"/>
              <a:t>. </a:t>
            </a:r>
          </a:p>
          <a:p>
            <a:r>
              <a:rPr lang="sr-Latn-ME" dirty="0" smtClean="0"/>
              <a:t>Čak i kada nema ivice između pojedinih čvorova mi u automatu ne možemo ograničiti tranzicije između stanja.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-2894" y="982176"/>
            <a:ext cx="4572000" cy="341632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>
            <a:spAutoFit/>
          </a:bodyPr>
          <a:lstStyle/>
          <a:p>
            <a:r>
              <a:rPr lang="en-GB" b="1" dirty="0">
                <a:solidFill>
                  <a:srgbClr val="0070C0"/>
                </a:solidFill>
              </a:rPr>
              <a:t>void </a:t>
            </a:r>
            <a:r>
              <a:rPr lang="en-GB" b="1" dirty="0" err="1">
                <a:solidFill>
                  <a:srgbClr val="0070C0"/>
                </a:solidFill>
              </a:rPr>
              <a:t>add_string</a:t>
            </a:r>
            <a:r>
              <a:rPr lang="en-GB" b="1" dirty="0">
                <a:solidFill>
                  <a:srgbClr val="0070C0"/>
                </a:solidFill>
              </a:rPr>
              <a:t>(string </a:t>
            </a:r>
            <a:r>
              <a:rPr lang="en-GB" b="1" dirty="0" err="1">
                <a:solidFill>
                  <a:srgbClr val="0070C0"/>
                </a:solidFill>
              </a:rPr>
              <a:t>const</a:t>
            </a:r>
            <a:r>
              <a:rPr lang="en-GB" b="1" dirty="0">
                <a:solidFill>
                  <a:srgbClr val="0070C0"/>
                </a:solidFill>
              </a:rPr>
              <a:t>&amp; s) { </a:t>
            </a:r>
            <a:endParaRPr lang="en-GB" b="1" dirty="0" smtClean="0">
              <a:solidFill>
                <a:srgbClr val="0070C0"/>
              </a:solidFill>
            </a:endParaRPr>
          </a:p>
          <a:p>
            <a:r>
              <a:rPr lang="en-GB" b="1" dirty="0" err="1" smtClean="0">
                <a:solidFill>
                  <a:srgbClr val="0070C0"/>
                </a:solidFill>
              </a:rPr>
              <a:t>int</a:t>
            </a:r>
            <a:r>
              <a:rPr lang="en-GB" b="1" dirty="0" smtClean="0">
                <a:solidFill>
                  <a:srgbClr val="0070C0"/>
                </a:solidFill>
              </a:rPr>
              <a:t> </a:t>
            </a:r>
            <a:r>
              <a:rPr lang="en-GB" b="1" dirty="0">
                <a:solidFill>
                  <a:srgbClr val="0070C0"/>
                </a:solidFill>
              </a:rPr>
              <a:t>v = 0; </a:t>
            </a:r>
            <a:endParaRPr lang="en-GB" b="1" dirty="0" smtClean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for </a:t>
            </a:r>
            <a:r>
              <a:rPr lang="en-GB" b="1" dirty="0">
                <a:solidFill>
                  <a:srgbClr val="0070C0"/>
                </a:solidFill>
              </a:rPr>
              <a:t>(char </a:t>
            </a:r>
            <a:r>
              <a:rPr lang="en-GB" b="1" dirty="0" err="1">
                <a:solidFill>
                  <a:srgbClr val="0070C0"/>
                </a:solidFill>
              </a:rPr>
              <a:t>ch</a:t>
            </a:r>
            <a:r>
              <a:rPr lang="en-GB" b="1" dirty="0">
                <a:solidFill>
                  <a:srgbClr val="0070C0"/>
                </a:solidFill>
              </a:rPr>
              <a:t> : s) { </a:t>
            </a:r>
            <a:endParaRPr lang="en-GB" b="1" dirty="0" smtClean="0">
              <a:solidFill>
                <a:srgbClr val="0070C0"/>
              </a:solidFill>
            </a:endParaRPr>
          </a:p>
          <a:p>
            <a:r>
              <a:rPr lang="en-GB" b="1" dirty="0">
                <a:solidFill>
                  <a:srgbClr val="0070C0"/>
                </a:solidFill>
              </a:rPr>
              <a:t> </a:t>
            </a:r>
            <a:r>
              <a:rPr lang="en-GB" b="1" dirty="0" smtClean="0">
                <a:solidFill>
                  <a:srgbClr val="0070C0"/>
                </a:solidFill>
              </a:rPr>
              <a:t> </a:t>
            </a:r>
            <a:r>
              <a:rPr lang="en-GB" b="1" dirty="0" err="1" smtClean="0">
                <a:solidFill>
                  <a:srgbClr val="0070C0"/>
                </a:solidFill>
              </a:rPr>
              <a:t>int</a:t>
            </a:r>
            <a:r>
              <a:rPr lang="en-GB" b="1" dirty="0" smtClean="0">
                <a:solidFill>
                  <a:srgbClr val="0070C0"/>
                </a:solidFill>
              </a:rPr>
              <a:t> </a:t>
            </a:r>
            <a:r>
              <a:rPr lang="en-GB" b="1" dirty="0">
                <a:solidFill>
                  <a:srgbClr val="0070C0"/>
                </a:solidFill>
              </a:rPr>
              <a:t>c = </a:t>
            </a:r>
            <a:r>
              <a:rPr lang="en-GB" b="1" dirty="0" err="1">
                <a:solidFill>
                  <a:srgbClr val="0070C0"/>
                </a:solidFill>
              </a:rPr>
              <a:t>ch</a:t>
            </a:r>
            <a:r>
              <a:rPr lang="en-GB" b="1" dirty="0">
                <a:solidFill>
                  <a:srgbClr val="0070C0"/>
                </a:solidFill>
              </a:rPr>
              <a:t> - 'a'; </a:t>
            </a:r>
            <a:endParaRPr lang="en-GB" b="1" dirty="0" smtClean="0">
              <a:solidFill>
                <a:srgbClr val="0070C0"/>
              </a:solidFill>
            </a:endParaRPr>
          </a:p>
          <a:p>
            <a:r>
              <a:rPr lang="en-GB" b="1" dirty="0">
                <a:solidFill>
                  <a:srgbClr val="0070C0"/>
                </a:solidFill>
              </a:rPr>
              <a:t> </a:t>
            </a:r>
            <a:r>
              <a:rPr lang="en-GB" b="1" dirty="0" smtClean="0">
                <a:solidFill>
                  <a:srgbClr val="0070C0"/>
                </a:solidFill>
              </a:rPr>
              <a:t> if </a:t>
            </a:r>
            <a:r>
              <a:rPr lang="en-GB" b="1" dirty="0">
                <a:solidFill>
                  <a:srgbClr val="0070C0"/>
                </a:solidFill>
              </a:rPr>
              <a:t>(</a:t>
            </a:r>
            <a:r>
              <a:rPr lang="en-GB" b="1" dirty="0" err="1">
                <a:solidFill>
                  <a:srgbClr val="0070C0"/>
                </a:solidFill>
              </a:rPr>
              <a:t>trie</a:t>
            </a:r>
            <a:r>
              <a:rPr lang="en-GB" b="1" dirty="0">
                <a:solidFill>
                  <a:srgbClr val="0070C0"/>
                </a:solidFill>
              </a:rPr>
              <a:t>[v].next[c] == -1) { </a:t>
            </a:r>
            <a:endParaRPr lang="en-GB" b="1" dirty="0" smtClean="0">
              <a:solidFill>
                <a:srgbClr val="0070C0"/>
              </a:solidFill>
            </a:endParaRPr>
          </a:p>
          <a:p>
            <a:r>
              <a:rPr lang="en-GB" b="1" dirty="0">
                <a:solidFill>
                  <a:srgbClr val="0070C0"/>
                </a:solidFill>
              </a:rPr>
              <a:t> </a:t>
            </a:r>
            <a:r>
              <a:rPr lang="en-GB" b="1" dirty="0" smtClean="0">
                <a:solidFill>
                  <a:srgbClr val="0070C0"/>
                </a:solidFill>
              </a:rPr>
              <a:t>   </a:t>
            </a:r>
            <a:r>
              <a:rPr lang="en-GB" b="1" dirty="0" err="1" smtClean="0">
                <a:solidFill>
                  <a:srgbClr val="0070C0"/>
                </a:solidFill>
              </a:rPr>
              <a:t>trie</a:t>
            </a:r>
            <a:r>
              <a:rPr lang="en-GB" b="1" dirty="0" smtClean="0">
                <a:solidFill>
                  <a:srgbClr val="0070C0"/>
                </a:solidFill>
              </a:rPr>
              <a:t>[v</a:t>
            </a:r>
            <a:r>
              <a:rPr lang="en-GB" b="1" dirty="0">
                <a:solidFill>
                  <a:srgbClr val="0070C0"/>
                </a:solidFill>
              </a:rPr>
              <a:t>].next[c] = </a:t>
            </a:r>
            <a:r>
              <a:rPr lang="en-GB" b="1" dirty="0" err="1">
                <a:solidFill>
                  <a:srgbClr val="0070C0"/>
                </a:solidFill>
              </a:rPr>
              <a:t>trie.size</a:t>
            </a:r>
            <a:r>
              <a:rPr lang="en-GB" b="1" dirty="0">
                <a:solidFill>
                  <a:srgbClr val="0070C0"/>
                </a:solidFill>
              </a:rPr>
              <a:t>(); </a:t>
            </a:r>
            <a:r>
              <a:rPr lang="en-GB" b="1" dirty="0" smtClean="0">
                <a:solidFill>
                  <a:srgbClr val="0070C0"/>
                </a:solidFill>
              </a:rPr>
              <a:t>  </a:t>
            </a:r>
          </a:p>
          <a:p>
            <a:r>
              <a:rPr lang="en-GB" b="1" dirty="0">
                <a:solidFill>
                  <a:srgbClr val="0070C0"/>
                </a:solidFill>
              </a:rPr>
              <a:t> </a:t>
            </a:r>
            <a:r>
              <a:rPr lang="en-GB" b="1" dirty="0" smtClean="0">
                <a:solidFill>
                  <a:srgbClr val="0070C0"/>
                </a:solidFill>
              </a:rPr>
              <a:t>   </a:t>
            </a:r>
            <a:r>
              <a:rPr lang="en-GB" b="1" dirty="0" err="1" smtClean="0">
                <a:solidFill>
                  <a:srgbClr val="0070C0"/>
                </a:solidFill>
              </a:rPr>
              <a:t>trie.emplace_back</a:t>
            </a:r>
            <a:r>
              <a:rPr lang="en-GB" b="1" dirty="0">
                <a:solidFill>
                  <a:srgbClr val="0070C0"/>
                </a:solidFill>
              </a:rPr>
              <a:t>(); </a:t>
            </a:r>
            <a:endParaRPr lang="en-GB" b="1" dirty="0" smtClean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} 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  v </a:t>
            </a:r>
            <a:r>
              <a:rPr lang="en-GB" b="1" dirty="0">
                <a:solidFill>
                  <a:srgbClr val="0070C0"/>
                </a:solidFill>
              </a:rPr>
              <a:t>= </a:t>
            </a:r>
            <a:r>
              <a:rPr lang="en-GB" b="1" dirty="0" err="1">
                <a:solidFill>
                  <a:srgbClr val="0070C0"/>
                </a:solidFill>
              </a:rPr>
              <a:t>trie</a:t>
            </a:r>
            <a:r>
              <a:rPr lang="en-GB" b="1" dirty="0">
                <a:solidFill>
                  <a:srgbClr val="0070C0"/>
                </a:solidFill>
              </a:rPr>
              <a:t>[v].next[c]; </a:t>
            </a:r>
            <a:endParaRPr lang="en-GB" b="1" dirty="0" smtClean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} </a:t>
            </a:r>
          </a:p>
          <a:p>
            <a:r>
              <a:rPr lang="en-GB" b="1" dirty="0" err="1" smtClean="0">
                <a:solidFill>
                  <a:srgbClr val="0070C0"/>
                </a:solidFill>
              </a:rPr>
              <a:t>trie</a:t>
            </a:r>
            <a:r>
              <a:rPr lang="en-GB" b="1" dirty="0" smtClean="0">
                <a:solidFill>
                  <a:srgbClr val="0070C0"/>
                </a:solidFill>
              </a:rPr>
              <a:t>[v</a:t>
            </a:r>
            <a:r>
              <a:rPr lang="en-GB" b="1" dirty="0">
                <a:solidFill>
                  <a:srgbClr val="0070C0"/>
                </a:solidFill>
              </a:rPr>
              <a:t>].leaf = true; </a:t>
            </a:r>
            <a:endParaRPr lang="en-GB" b="1" dirty="0" smtClean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}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982176"/>
            <a:ext cx="4419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Obratite</a:t>
            </a:r>
            <a:r>
              <a:rPr lang="en-US" dirty="0" smtClean="0"/>
              <a:t> pa</a:t>
            </a:r>
            <a:r>
              <a:rPr lang="sr-Latn-ME" dirty="0" smtClean="0"/>
              <a:t>žnju na atraktivan način obilaska stringa u </a:t>
            </a:r>
            <a:r>
              <a:rPr lang="sr-Latn-ME" b="1" dirty="0" smtClean="0">
                <a:solidFill>
                  <a:srgbClr val="0070C0"/>
                </a:solidFill>
              </a:rPr>
              <a:t>for</a:t>
            </a:r>
            <a:r>
              <a:rPr lang="sr-Latn-ME" dirty="0" smtClean="0"/>
              <a:t> petlji.</a:t>
            </a:r>
          </a:p>
          <a:p>
            <a:r>
              <a:rPr lang="sr-Latn-ME" dirty="0" smtClean="0"/>
              <a:t>Metod emplace_back se koristi za dodavanje novog elementa na kraj kontejnera u ovom slučaju vektora. Element ima na početku podrazumijevanu vrijednost.</a:t>
            </a:r>
          </a:p>
          <a:p>
            <a:r>
              <a:rPr lang="sr-Latn-ME" dirty="0" smtClean="0"/>
              <a:t>Složenost tehnike je linearna ali su memorijski zahtjevi veliki u skladu sa brojem riječi i njihovom dužinom.</a:t>
            </a:r>
          </a:p>
          <a:p>
            <a:r>
              <a:rPr lang="sr-Latn-ME" dirty="0" smtClean="0"/>
              <a:t>Postoje načini da se memorijski zahtjevi umanje ali po cijenu računske složenosti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9143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8229600" cy="990600"/>
          </a:xfrm>
        </p:spPr>
        <p:txBody>
          <a:bodyPr/>
          <a:lstStyle/>
          <a:p>
            <a:r>
              <a:rPr lang="en-GB" dirty="0" smtClean="0"/>
              <a:t>514D. </a:t>
            </a:r>
            <a:r>
              <a:rPr lang="en-GB" dirty="0" err="1" smtClean="0"/>
              <a:t>Tuma</a:t>
            </a:r>
            <a:r>
              <a:rPr lang="sr-Latn-ME" dirty="0" smtClean="0"/>
              <a:t>čenja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/>
          <a:lstStyle/>
          <a:p>
            <a:r>
              <a:rPr lang="sr-Latn-ME" dirty="0" smtClean="0"/>
              <a:t>Odrediti složenost prethodnog algoritma.</a:t>
            </a:r>
          </a:p>
          <a:p>
            <a:r>
              <a:rPr lang="sr-Latn-ME" dirty="0" smtClean="0"/>
              <a:t>Pretpostaviti da je složenost operacija kao kod </a:t>
            </a:r>
            <a:r>
              <a:rPr lang="sr-Latn-ME" b="1" dirty="0" smtClean="0">
                <a:solidFill>
                  <a:srgbClr val="C00000"/>
                </a:solidFill>
              </a:rPr>
              <a:t>heap</a:t>
            </a:r>
            <a:r>
              <a:rPr lang="sr-Latn-ME" dirty="0" smtClean="0"/>
              <a:t>-a.</a:t>
            </a:r>
          </a:p>
          <a:p>
            <a:r>
              <a:rPr lang="sr-Latn-ME" dirty="0" smtClean="0"/>
              <a:t>Da li je moguće učiniti ovaj algoritam efikasnijim i što su osnovna ograničenja ovog algoritma sa stanovišta efikasnosti.</a:t>
            </a:r>
          </a:p>
          <a:p>
            <a:r>
              <a:rPr lang="sr-Latn-ME" dirty="0" smtClean="0"/>
              <a:t>Pronaći još zadataka zasnovanih na dva pokazivača. </a:t>
            </a:r>
            <a:r>
              <a:rPr lang="sr-Latn-ME" dirty="0"/>
              <a:t>Ovakvi algoritmi su često izvanredne efikasnosti i predstavljaju način da se izbjegnu nepotrebne i ponavljajuće operacije:</a:t>
            </a:r>
            <a:br>
              <a:rPr lang="sr-Latn-ME" dirty="0"/>
            </a:br>
            <a:r>
              <a:rPr lang="sr-Latn-ME" sz="1600" b="1" dirty="0">
                <a:hlinkClick r:id="rId2"/>
              </a:rPr>
              <a:t>https://</a:t>
            </a:r>
            <a:r>
              <a:rPr lang="sr-Latn-ME" sz="1600" b="1" dirty="0" smtClean="0">
                <a:hlinkClick r:id="rId2"/>
              </a:rPr>
              <a:t>codeforces.com/blog/entry/55274</a:t>
            </a:r>
            <a:endParaRPr lang="sr-Latn-ME" sz="1600" b="1" dirty="0" smtClean="0"/>
          </a:p>
          <a:p>
            <a:pPr marL="0" indent="0">
              <a:buNone/>
            </a:pPr>
            <a:r>
              <a:rPr lang="sr-Latn-ME" dirty="0"/>
              <a:t> </a:t>
            </a:r>
            <a:r>
              <a:rPr lang="sr-Latn-ME" dirty="0" smtClean="0"/>
              <a:t> a zatim idite na stavku </a:t>
            </a:r>
            <a:r>
              <a:rPr lang="sr-Latn-ME" i="1" dirty="0" smtClean="0"/>
              <a:t>two pointers</a:t>
            </a:r>
            <a:r>
              <a:rPr lang="sr-Latn-ME" dirty="0" smtClean="0"/>
              <a:t> koja će vam otvoriti mnoštvo    </a:t>
            </a:r>
          </a:p>
          <a:p>
            <a:pPr marL="0" indent="0">
              <a:buNone/>
            </a:pPr>
            <a:r>
              <a:rPr lang="sr-Latn-ME" smtClean="0"/>
              <a:t>  zadataka </a:t>
            </a:r>
            <a:r>
              <a:rPr lang="sr-Latn-ME" dirty="0" smtClean="0"/>
              <a:t>na ovu temu.</a:t>
            </a:r>
          </a:p>
          <a:p>
            <a:r>
              <a:rPr lang="sr-Latn-ME" dirty="0" smtClean="0"/>
              <a:t>Odličan pregled zadataka i tehnika sa dva pokazivača </a:t>
            </a:r>
            <a:r>
              <a:rPr lang="sr-Latn-ME" b="1" baseline="-25000" dirty="0" smtClean="0"/>
              <a:t>(posebno ako si vam teži primjeri sa codeforces-a preteški)</a:t>
            </a:r>
            <a:r>
              <a:rPr lang="sr-Latn-ME" dirty="0" smtClean="0"/>
              <a:t> mogu da se </a:t>
            </a:r>
            <a:r>
              <a:rPr lang="sr-Latn-ME" dirty="0"/>
              <a:t>nađu na:</a:t>
            </a:r>
            <a:br>
              <a:rPr lang="sr-Latn-ME" dirty="0"/>
            </a:br>
            <a:r>
              <a:rPr lang="sr-Latn-ME" sz="1600" b="1" dirty="0">
                <a:hlinkClick r:id="rId3"/>
              </a:rPr>
              <a:t>http://poincare.matf.bg.ac.rs/~</a:t>
            </a:r>
            <a:r>
              <a:rPr lang="sr-Latn-ME" sz="1600" b="1" dirty="0" smtClean="0">
                <a:hlinkClick r:id="rId3"/>
              </a:rPr>
              <a:t>filip/asp/08_asp-dva-pokazivaca.pdf</a:t>
            </a:r>
            <a:r>
              <a:rPr lang="sr-Latn-ME" b="1" dirty="0" smtClean="0"/>
              <a:t>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080283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en-US" dirty="0" err="1" smtClean="0"/>
              <a:t>Primjer</a:t>
            </a:r>
            <a:r>
              <a:rPr lang="en-US" dirty="0" smtClean="0"/>
              <a:t> </a:t>
            </a:r>
            <a:r>
              <a:rPr lang="sr-Latn-ME" dirty="0" smtClean="0"/>
              <a:t>unordered_map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 lnSpcReduction="10000"/>
          </a:bodyPr>
          <a:lstStyle/>
          <a:p>
            <a:r>
              <a:rPr lang="sr-Latn-ME" dirty="0"/>
              <a:t>Neuređena mapa (</a:t>
            </a:r>
            <a:r>
              <a:rPr lang="sr-Latn-ME" b="1" dirty="0">
                <a:solidFill>
                  <a:srgbClr val="C00000"/>
                </a:solidFill>
              </a:rPr>
              <a:t>unordered_map</a:t>
            </a:r>
            <a:r>
              <a:rPr lang="sr-Latn-ME" dirty="0"/>
              <a:t>) </a:t>
            </a:r>
            <a:r>
              <a:rPr lang="en-US" dirty="0" err="1"/>
              <a:t>sli</a:t>
            </a:r>
            <a:r>
              <a:rPr lang="sr-Latn-ME" dirty="0"/>
              <a:t>čna je mapi, dozvoljava prstup preko parova </a:t>
            </a:r>
            <a:r>
              <a:rPr lang="sr-Latn-ME" b="1" dirty="0">
                <a:solidFill>
                  <a:srgbClr val="C00000"/>
                </a:solidFill>
              </a:rPr>
              <a:t>first </a:t>
            </a:r>
            <a:r>
              <a:rPr lang="sr-Latn-ME" dirty="0"/>
              <a:t>i </a:t>
            </a:r>
            <a:r>
              <a:rPr lang="sr-Latn-ME" b="1" dirty="0">
                <a:solidFill>
                  <a:srgbClr val="C00000"/>
                </a:solidFill>
              </a:rPr>
              <a:t>second</a:t>
            </a:r>
            <a:r>
              <a:rPr lang="sr-Latn-ME" dirty="0"/>
              <a:t> ali i preko indeksa. Razlika u odnosu na mapu je u načinu kako se zapisuje u memoriji </a:t>
            </a:r>
            <a:r>
              <a:rPr lang="sr-Latn-ME" b="1" baseline="-25000" dirty="0"/>
              <a:t>(zahtjevnija je)</a:t>
            </a:r>
            <a:r>
              <a:rPr lang="sr-Latn-ME" dirty="0"/>
              <a:t> i elementi nisu sortirani kao kod mape. Neka operacije se brže kod ovog tipa podataka nego kod mape i obrnuto. Naime, </a:t>
            </a:r>
            <a:r>
              <a:rPr lang="en-US" dirty="0" err="1" smtClean="0"/>
              <a:t>neure</a:t>
            </a:r>
            <a:r>
              <a:rPr lang="sr-Latn-ME" dirty="0" smtClean="0"/>
              <a:t>đena </a:t>
            </a:r>
            <a:r>
              <a:rPr lang="sr-Latn-ME" dirty="0"/>
              <a:t>mapa drži elemente u bucket-ima (kofama) dok map-a je organizovana kao drvo crveno crno. </a:t>
            </a:r>
            <a:endParaRPr lang="sr-Latn-ME" dirty="0" smtClean="0"/>
          </a:p>
          <a:p>
            <a:r>
              <a:rPr lang="sr-Latn-ME" dirty="0" smtClean="0"/>
              <a:t>Ilustrujmo ga na sljedećem problemu: </a:t>
            </a:r>
            <a:r>
              <a:rPr lang="en-US" sz="1600" b="1" dirty="0" smtClean="0">
                <a:hlinkClick r:id="rId2"/>
              </a:rPr>
              <a:t>https</a:t>
            </a:r>
            <a:r>
              <a:rPr lang="en-US" sz="1600" b="1" dirty="0">
                <a:hlinkClick r:id="rId2"/>
              </a:rPr>
              <a:t>://</a:t>
            </a:r>
            <a:r>
              <a:rPr lang="en-US" sz="1600" b="1" dirty="0" smtClean="0">
                <a:hlinkClick r:id="rId2"/>
              </a:rPr>
              <a:t>petlja.org/biblioteka/r/problemi/takmicenja-srednje-skole/06_karte</a:t>
            </a:r>
            <a:r>
              <a:rPr lang="en-US" dirty="0" smtClean="0"/>
              <a:t>.</a:t>
            </a:r>
          </a:p>
          <a:p>
            <a:r>
              <a:rPr lang="en-US" b="1" dirty="0" err="1" smtClean="0"/>
              <a:t>Preformuli</a:t>
            </a:r>
            <a:r>
              <a:rPr lang="sr-Latn-ME" b="1" dirty="0" smtClean="0"/>
              <a:t>šimo ga:</a:t>
            </a:r>
            <a:r>
              <a:rPr lang="sr-Latn-ME" dirty="0" smtClean="0"/>
              <a:t> Koliko ima parova uzajamno prostih brojeva u datom nizu.</a:t>
            </a:r>
            <a:endParaRPr lang="en-US" dirty="0" smtClean="0"/>
          </a:p>
          <a:p>
            <a:r>
              <a:rPr lang="en-US" dirty="0" err="1" smtClean="0"/>
              <a:t>Rje</a:t>
            </a:r>
            <a:r>
              <a:rPr lang="sr-Latn-ME" dirty="0"/>
              <a:t>šenje je opisano na blog-u </a:t>
            </a:r>
            <a:r>
              <a:rPr lang="sr-Latn-ME" sz="1600" b="1" dirty="0">
                <a:hlinkClick r:id="rId3"/>
              </a:rPr>
              <a:t>https://</a:t>
            </a:r>
            <a:r>
              <a:rPr lang="sr-Latn-ME" sz="1600" b="1" dirty="0" smtClean="0">
                <a:hlinkClick r:id="rId3"/>
              </a:rPr>
              <a:t>codeforces.com/blog/entry/55822</a:t>
            </a:r>
            <a:r>
              <a:rPr lang="sr-Latn-ME" dirty="0" smtClean="0"/>
              <a:t> sa time da je preprocesiranje potrebno za brojeve do </a:t>
            </a:r>
            <a:r>
              <a:rPr lang="sr-Latn-ME" b="1" dirty="0" smtClean="0">
                <a:solidFill>
                  <a:srgbClr val="C00000"/>
                </a:solidFill>
              </a:rPr>
              <a:t>10</a:t>
            </a:r>
            <a:r>
              <a:rPr lang="sr-Latn-ME" b="1" baseline="30000" dirty="0" smtClean="0">
                <a:solidFill>
                  <a:srgbClr val="C00000"/>
                </a:solidFill>
              </a:rPr>
              <a:t>4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Problem se može svesti na pronalazak parova koji nisu prosti i oduzimanje toga broja od od 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(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-1)/2</a:t>
            </a:r>
            <a:r>
              <a:rPr lang="sr-Latn-ME" dirty="0" smtClean="0"/>
              <a:t> </a:t>
            </a:r>
            <a:r>
              <a:rPr lang="sr-Latn-ME" b="1" baseline="-25000" dirty="0" smtClean="0"/>
              <a:t>(ukupnog broja parova)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Prvo je potrebno segmentisati svaki broj u proizvod prostih.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4802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en-US" dirty="0" err="1" smtClean="0"/>
              <a:t>Karte</a:t>
            </a:r>
            <a:r>
              <a:rPr lang="en-US" dirty="0" smtClean="0"/>
              <a:t> – </a:t>
            </a:r>
            <a:r>
              <a:rPr lang="en-US" dirty="0" err="1" smtClean="0"/>
              <a:t>unordered_map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791200"/>
          </a:xfrm>
        </p:spPr>
        <p:txBody>
          <a:bodyPr/>
          <a:lstStyle/>
          <a:p>
            <a:r>
              <a:rPr lang="en-US" dirty="0" err="1" smtClean="0"/>
              <a:t>Kada</a:t>
            </a:r>
            <a:r>
              <a:rPr lang="en-US" dirty="0" smtClean="0"/>
              <a:t> </a:t>
            </a:r>
            <a:r>
              <a:rPr lang="en-US" dirty="0" err="1" smtClean="0"/>
              <a:t>prikazujemo</a:t>
            </a:r>
            <a:r>
              <a:rPr lang="en-US" dirty="0" smtClean="0"/>
              <a:t> </a:t>
            </a:r>
            <a:r>
              <a:rPr lang="en-US" dirty="0" err="1" smtClean="0"/>
              <a:t>broj</a:t>
            </a:r>
            <a:r>
              <a:rPr lang="en-US" dirty="0" smtClean="0"/>
              <a:t> u </a:t>
            </a:r>
            <a:r>
              <a:rPr lang="en-US" dirty="0" err="1" smtClean="0"/>
              <a:t>obliku</a:t>
            </a:r>
            <a:r>
              <a:rPr lang="en-US" dirty="0" smtClean="0"/>
              <a:t> </a:t>
            </a:r>
            <a:r>
              <a:rPr lang="en-US" dirty="0" err="1" smtClean="0"/>
              <a:t>proizvoda</a:t>
            </a:r>
            <a:r>
              <a:rPr lang="en-US" dirty="0" smtClean="0"/>
              <a:t> </a:t>
            </a:r>
            <a:r>
              <a:rPr lang="en-US" dirty="0" err="1" smtClean="0"/>
              <a:t>prostih</a:t>
            </a:r>
            <a:r>
              <a:rPr lang="en-US" dirty="0" smtClean="0"/>
              <a:t> ne </a:t>
            </a:r>
            <a:r>
              <a:rPr lang="en-US" dirty="0" err="1" smtClean="0"/>
              <a:t>interesuju</a:t>
            </a:r>
            <a:r>
              <a:rPr lang="en-US" dirty="0" smtClean="0"/>
              <a:t> </a:t>
            </a:r>
            <a:r>
              <a:rPr lang="en-US" dirty="0" err="1" smtClean="0"/>
              <a:t>nas</a:t>
            </a:r>
            <a:r>
              <a:rPr lang="en-US" dirty="0" smtClean="0"/>
              <a:t> </a:t>
            </a:r>
            <a:r>
              <a:rPr lang="en-US" smtClean="0"/>
              <a:t>stepeni </a:t>
            </a:r>
            <a:r>
              <a:rPr lang="en-US" dirty="0" err="1" smtClean="0"/>
              <a:t>prostih</a:t>
            </a:r>
            <a:r>
              <a:rPr lang="en-US" dirty="0" smtClean="0"/>
              <a:t> </a:t>
            </a:r>
            <a:r>
              <a:rPr lang="en-US" dirty="0" err="1" smtClean="0"/>
              <a:t>brojeva</a:t>
            </a:r>
            <a:r>
              <a:rPr lang="en-US" dirty="0" smtClean="0"/>
              <a:t> </a:t>
            </a:r>
            <a:r>
              <a:rPr lang="en-US" b="1" baseline="-25000" dirty="0" smtClean="0"/>
              <a:t>(</a:t>
            </a:r>
            <a:r>
              <a:rPr lang="en-US" b="1" baseline="-25000" dirty="0" err="1" smtClean="0"/>
              <a:t>jer</a:t>
            </a:r>
            <a:r>
              <a:rPr lang="en-US" b="1" baseline="-25000" dirty="0" smtClean="0"/>
              <a:t> za </a:t>
            </a:r>
            <a:r>
              <a:rPr lang="en-US" b="1" baseline="-25000" dirty="0" err="1" smtClean="0"/>
              <a:t>uzajamnu</a:t>
            </a:r>
            <a:r>
              <a:rPr lang="en-US" b="1" baseline="-25000" dirty="0" smtClean="0"/>
              <a:t> </a:t>
            </a:r>
            <a:r>
              <a:rPr lang="en-US" b="1" baseline="-25000" dirty="0" err="1" smtClean="0"/>
              <a:t>prostost</a:t>
            </a:r>
            <a:r>
              <a:rPr lang="en-US" b="1" baseline="-25000" dirty="0" smtClean="0"/>
              <a:t> </a:t>
            </a:r>
            <a:r>
              <a:rPr lang="en-US" b="1" baseline="-25000" dirty="0" err="1" smtClean="0"/>
              <a:t>nije</a:t>
            </a:r>
            <a:r>
              <a:rPr lang="en-US" b="1" baseline="-25000" dirty="0" smtClean="0"/>
              <a:t> </a:t>
            </a:r>
            <a:r>
              <a:rPr lang="en-US" b="1" baseline="-25000" dirty="0" err="1" smtClean="0"/>
              <a:t>bitan</a:t>
            </a:r>
            <a:r>
              <a:rPr lang="en-US" b="1" baseline="-25000" dirty="0" smtClean="0"/>
              <a:t>)</a:t>
            </a:r>
            <a:r>
              <a:rPr lang="en-US" dirty="0" smtClean="0"/>
              <a:t> a </a:t>
            </a:r>
            <a:r>
              <a:rPr lang="en-US" dirty="0" err="1" smtClean="0"/>
              <a:t>tako</a:t>
            </a:r>
            <a:r>
              <a:rPr lang="sr-Latn-ME" dirty="0" smtClean="0"/>
              <a:t>đe dovoljno je ići do korjena maksimalnog broja elemenata (</a:t>
            </a:r>
            <a:r>
              <a:rPr lang="sr-Latn-ME" b="1" dirty="0" smtClean="0">
                <a:solidFill>
                  <a:srgbClr val="C00000"/>
                </a:solidFill>
              </a:rPr>
              <a:t>10</a:t>
            </a:r>
            <a:r>
              <a:rPr lang="sr-Latn-ME" b="1" baseline="30000" dirty="0" smtClean="0">
                <a:solidFill>
                  <a:srgbClr val="C00000"/>
                </a:solidFill>
              </a:rPr>
              <a:t>8</a:t>
            </a:r>
            <a:r>
              <a:rPr lang="sr-Latn-ME" dirty="0" smtClean="0"/>
              <a:t>) a to je </a:t>
            </a:r>
            <a:r>
              <a:rPr lang="sr-Latn-ME" b="1" dirty="0" smtClean="0">
                <a:solidFill>
                  <a:srgbClr val="C00000"/>
                </a:solidFill>
              </a:rPr>
              <a:t>10</a:t>
            </a:r>
            <a:r>
              <a:rPr lang="sr-Latn-ME" b="1" baseline="30000" dirty="0" smtClean="0">
                <a:solidFill>
                  <a:srgbClr val="C00000"/>
                </a:solidFill>
              </a:rPr>
              <a:t>4</a:t>
            </a:r>
            <a:r>
              <a:rPr lang="sr-Latn-ME" dirty="0" smtClean="0"/>
              <a:t>. Formiramo dvije mape jedna broji koliko se puta se pojavljuje podskup koji je djeljiv prostim brojem dok druga mapa računa predznak koji je potreban prilikom primjene principa </a:t>
            </a:r>
            <a:r>
              <a:rPr lang="sr-Latn-ME" b="1" dirty="0" smtClean="0">
                <a:solidFill>
                  <a:srgbClr val="FF0000"/>
                </a:solidFill>
              </a:rPr>
              <a:t>uključenja – isključenja</a:t>
            </a:r>
            <a:r>
              <a:rPr lang="sr-Latn-ME" dirty="0" smtClean="0"/>
              <a:t>.</a:t>
            </a:r>
          </a:p>
          <a:p>
            <a:endParaRPr lang="sr-Latn-ME" dirty="0" smtClean="0"/>
          </a:p>
          <a:p>
            <a:endParaRPr lang="en-US" dirty="0"/>
          </a:p>
        </p:txBody>
      </p:sp>
      <p:sp>
        <p:nvSpPr>
          <p:cNvPr id="4" name="AutoShape 2" descr="{\displaystyle |A\cup B\cup C|=|A|+|B|+|C|-|A\cap B|-|A\cap C|-|B\cap C|+|A\cap B\cap C|.}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5867400"/>
            <a:ext cx="8988425" cy="42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https://upload.wikimedia.org/wikipedia/commons/thumb/9/94/Inclusion-exclusion_2.png/220px-Inclusion-exclusion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985" y="3200908"/>
            <a:ext cx="3295015" cy="2636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6200" y="3733800"/>
            <a:ext cx="47974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ME" sz="2400" dirty="0"/>
              <a:t>Ova princip često se koristi u kombinatorici i kombinatornim problemima. Npr. za određivanje broja </a:t>
            </a:r>
            <a:r>
              <a:rPr lang="sr-Latn-ME" sz="2400" b="1" baseline="-25000" dirty="0"/>
              <a:t>(kardinalnosti)</a:t>
            </a:r>
            <a:r>
              <a:rPr lang="sr-Latn-ME" sz="2400" dirty="0"/>
              <a:t> elemenata unije: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0031506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Karte – unordered_map #realizacija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334000"/>
          </a:xfrm>
        </p:spPr>
        <p:txBody>
          <a:bodyPr/>
          <a:lstStyle/>
          <a:p>
            <a:r>
              <a:rPr lang="sr-Latn-ME" dirty="0" smtClean="0"/>
              <a:t>U radu sa prostim brojevima često se koristi Eratostenovo sito za popisivanje prostih brojeva. Niz </a:t>
            </a:r>
            <a:r>
              <a:rPr lang="sr-Latn-ME" b="1" i="1" dirty="0" smtClean="0">
                <a:solidFill>
                  <a:srgbClr val="C00000"/>
                </a:solidFill>
              </a:rPr>
              <a:t>ind</a:t>
            </a:r>
            <a:r>
              <a:rPr lang="en-US" b="1" dirty="0" smtClean="0">
                <a:solidFill>
                  <a:srgbClr val="C00000"/>
                </a:solidFill>
              </a:rPr>
              <a:t>[]</a:t>
            </a:r>
            <a:r>
              <a:rPr lang="en-US" dirty="0" smtClean="0"/>
              <a:t> </a:t>
            </a:r>
            <a:r>
              <a:rPr lang="en-US" dirty="0" err="1" smtClean="0"/>
              <a:t>indicira</a:t>
            </a:r>
            <a:r>
              <a:rPr lang="en-US" dirty="0" smtClean="0"/>
              <a:t> da li je </a:t>
            </a:r>
            <a:r>
              <a:rPr lang="en-US" b="1" i="1" dirty="0" err="1" smtClean="0">
                <a:solidFill>
                  <a:srgbClr val="C00000"/>
                </a:solidFill>
              </a:rPr>
              <a:t>i</a:t>
            </a:r>
            <a:r>
              <a:rPr lang="en-US" dirty="0" smtClean="0"/>
              <a:t>-prost </a:t>
            </a:r>
            <a:r>
              <a:rPr lang="en-US" dirty="0" err="1" smtClean="0"/>
              <a:t>broj</a:t>
            </a:r>
            <a:r>
              <a:rPr lang="en-US" dirty="0" smtClean="0"/>
              <a:t> a </a:t>
            </a:r>
            <a:r>
              <a:rPr lang="en-US" dirty="0" err="1" smtClean="0"/>
              <a:t>prosti</a:t>
            </a:r>
            <a:r>
              <a:rPr lang="en-US" dirty="0" smtClean="0"/>
              <a:t> je </a:t>
            </a:r>
            <a:r>
              <a:rPr lang="en-US" dirty="0" err="1" smtClean="0"/>
              <a:t>vektor</a:t>
            </a:r>
            <a:r>
              <a:rPr lang="en-US" dirty="0" smtClean="0"/>
              <a:t> u </a:t>
            </a:r>
            <a:r>
              <a:rPr lang="en-US" dirty="0" err="1" smtClean="0"/>
              <a:t>kojem</a:t>
            </a:r>
            <a:r>
              <a:rPr lang="en-US" dirty="0" smtClean="0"/>
              <a:t> </a:t>
            </a:r>
            <a:r>
              <a:rPr lang="en-US" dirty="0" err="1" smtClean="0"/>
              <a:t>smje</a:t>
            </a:r>
            <a:r>
              <a:rPr lang="sr-Latn-ME" dirty="0" smtClean="0"/>
              <a:t>štamo proste brojeve. </a:t>
            </a:r>
            <a:r>
              <a:rPr lang="sr-Latn-ME" dirty="0"/>
              <a:t>Objašnjenje sita se može naći na: </a:t>
            </a:r>
            <a:r>
              <a:rPr lang="sr-Latn-ME" sz="1600" b="1" dirty="0">
                <a:hlinkClick r:id="rId2"/>
              </a:rPr>
              <a:t>https://</a:t>
            </a:r>
            <a:r>
              <a:rPr lang="sr-Latn-ME" sz="1600" b="1" dirty="0" smtClean="0">
                <a:hlinkClick r:id="rId2"/>
              </a:rPr>
              <a:t>en.wikipedia.org/wiki/Sieve_of_Eratosthenes</a:t>
            </a:r>
            <a:r>
              <a:rPr lang="sr-Latn-ME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590800"/>
            <a:ext cx="5029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unordered_map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&lt;vector&gt;</a:t>
            </a:r>
          </a:p>
          <a:p>
            <a:r>
              <a:rPr lang="en-US" b="1" dirty="0">
                <a:solidFill>
                  <a:srgbClr val="0070C0"/>
                </a:solidFill>
              </a:rPr>
              <a:t>using 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vector &lt;long&gt; </a:t>
            </a:r>
            <a:r>
              <a:rPr lang="en-US" b="1" dirty="0" err="1">
                <a:solidFill>
                  <a:srgbClr val="0070C0"/>
                </a:solidFill>
              </a:rPr>
              <a:t>prosti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unordered_map</a:t>
            </a:r>
            <a:r>
              <a:rPr lang="en-US" b="1" dirty="0">
                <a:solidFill>
                  <a:srgbClr val="0070C0"/>
                </a:solidFill>
              </a:rPr>
              <a:t> &lt;</a:t>
            </a:r>
            <a:r>
              <a:rPr lang="en-US" b="1" dirty="0" err="1">
                <a:solidFill>
                  <a:srgbClr val="0070C0"/>
                </a:solidFill>
              </a:rPr>
              <a:t>long,long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en-US" b="1" dirty="0" err="1">
                <a:solidFill>
                  <a:srgbClr val="0070C0"/>
                </a:solidFill>
              </a:rPr>
              <a:t>kaunt,sgn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unordered_map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&lt;</a:t>
            </a:r>
            <a:r>
              <a:rPr lang="en-US" b="1" dirty="0" err="1">
                <a:solidFill>
                  <a:srgbClr val="0070C0"/>
                </a:solidFill>
              </a:rPr>
              <a:t>long,long</a:t>
            </a:r>
            <a:r>
              <a:rPr lang="en-US" b="1" dirty="0">
                <a:solidFill>
                  <a:srgbClr val="0070C0"/>
                </a:solidFill>
              </a:rPr>
              <a:t>&gt; :: iterator it;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long n;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long </a:t>
            </a:r>
            <a:r>
              <a:rPr lang="en-US" b="1" dirty="0" err="1">
                <a:solidFill>
                  <a:srgbClr val="0070C0"/>
                </a:solidFill>
              </a:rPr>
              <a:t>long</a:t>
            </a:r>
            <a:r>
              <a:rPr lang="en-US" b="1" dirty="0">
                <a:solidFill>
                  <a:srgbClr val="0070C0"/>
                </a:solidFill>
              </a:rPr>
              <a:t> a[n</a:t>
            </a:r>
            <a:r>
              <a:rPr lang="en-US" b="1" dirty="0" smtClean="0">
                <a:solidFill>
                  <a:srgbClr val="0070C0"/>
                </a:solidFill>
              </a:rPr>
              <a:t>];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C00000"/>
                </a:solidFill>
              </a:rPr>
              <a:t>    //</a:t>
            </a:r>
            <a:r>
              <a:rPr lang="en-US" b="1" dirty="0" err="1">
                <a:solidFill>
                  <a:srgbClr val="C00000"/>
                </a:solidFill>
              </a:rPr>
              <a:t>eratostenovo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sito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bool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ind</a:t>
            </a:r>
            <a:r>
              <a:rPr lang="en-US" b="1" dirty="0">
                <a:solidFill>
                  <a:srgbClr val="0070C0"/>
                </a:solidFill>
              </a:rPr>
              <a:t>[10001];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=0;i&lt;10001;i++) </a:t>
            </a:r>
            <a:r>
              <a:rPr lang="en-US" b="1" dirty="0" err="1">
                <a:solidFill>
                  <a:srgbClr val="0070C0"/>
                </a:solidFill>
              </a:rPr>
              <a:t>ind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]=false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67200" y="2660094"/>
            <a:ext cx="6019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=2;i&lt;=10000;i++) 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if(!</a:t>
            </a:r>
            <a:r>
              <a:rPr lang="en-US" b="1" dirty="0" err="1">
                <a:solidFill>
                  <a:srgbClr val="0070C0"/>
                </a:solidFill>
              </a:rPr>
              <a:t>ind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]) 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en-US" b="1" dirty="0" err="1">
                <a:solidFill>
                  <a:srgbClr val="0070C0"/>
                </a:solidFill>
              </a:rPr>
              <a:t>ind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]=true;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en-US" b="1" dirty="0" err="1">
                <a:solidFill>
                  <a:srgbClr val="0070C0"/>
                </a:solidFill>
              </a:rPr>
              <a:t>prosti.push_back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);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       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j=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*</a:t>
            </a:r>
            <a:r>
              <a:rPr lang="en-US" b="1" dirty="0" err="1">
                <a:solidFill>
                  <a:srgbClr val="0070C0"/>
                </a:solidFill>
              </a:rPr>
              <a:t>i;j</a:t>
            </a:r>
            <a:r>
              <a:rPr lang="en-US" b="1" dirty="0">
                <a:solidFill>
                  <a:srgbClr val="0070C0"/>
                </a:solidFill>
              </a:rPr>
              <a:t>&lt;=10000;j+=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 </a:t>
            </a:r>
            <a:r>
              <a:rPr lang="en-US" b="1" dirty="0" err="1">
                <a:solidFill>
                  <a:srgbClr val="0070C0"/>
                </a:solidFill>
              </a:rPr>
              <a:t>ind</a:t>
            </a:r>
            <a:r>
              <a:rPr lang="en-US" b="1" dirty="0">
                <a:solidFill>
                  <a:srgbClr val="0070C0"/>
                </a:solidFill>
              </a:rPr>
              <a:t>[j]=true;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}</a:t>
            </a:r>
          </a:p>
          <a:p>
            <a:r>
              <a:rPr lang="en-US" b="1" dirty="0">
                <a:solidFill>
                  <a:srgbClr val="0070C0"/>
                </a:solidFill>
              </a:rPr>
              <a:t>    }</a:t>
            </a:r>
          </a:p>
          <a:p>
            <a:r>
              <a:rPr lang="en-US" b="1" dirty="0">
                <a:solidFill>
                  <a:srgbClr val="C00000"/>
                </a:solidFill>
              </a:rPr>
              <a:t>    //</a:t>
            </a:r>
            <a:r>
              <a:rPr lang="en-US" b="1" dirty="0" err="1">
                <a:solidFill>
                  <a:srgbClr val="C00000"/>
                </a:solidFill>
              </a:rPr>
              <a:t>kraj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eratostena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{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&gt;&gt;a[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vector &lt;long&gt; g;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j=0;prosti[j]*</a:t>
            </a:r>
            <a:r>
              <a:rPr lang="en-US" b="1" dirty="0" err="1">
                <a:solidFill>
                  <a:srgbClr val="0070C0"/>
                </a:solidFill>
              </a:rPr>
              <a:t>prosti</a:t>
            </a:r>
            <a:r>
              <a:rPr lang="en-US" b="1" dirty="0">
                <a:solidFill>
                  <a:srgbClr val="0070C0"/>
                </a:solidFill>
              </a:rPr>
              <a:t>[j]&lt;=a[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 &amp;&amp; </a:t>
            </a:r>
            <a:r>
              <a:rPr lang="en-US" b="1" dirty="0" smtClean="0">
                <a:solidFill>
                  <a:srgbClr val="0070C0"/>
                </a:solidFill>
              </a:rPr>
              <a:t> 	j&lt;</a:t>
            </a:r>
            <a:r>
              <a:rPr lang="en-US" b="1" dirty="0" err="1" smtClean="0">
                <a:solidFill>
                  <a:srgbClr val="0070C0"/>
                </a:solidFill>
              </a:rPr>
              <a:t>prosti.size</a:t>
            </a:r>
            <a:r>
              <a:rPr lang="en-US" b="1" dirty="0">
                <a:solidFill>
                  <a:srgbClr val="0070C0"/>
                </a:solidFill>
              </a:rPr>
              <a:t>();j++)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if(a[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]%</a:t>
            </a:r>
            <a:r>
              <a:rPr lang="en-US" b="1" dirty="0" err="1">
                <a:solidFill>
                  <a:srgbClr val="0070C0"/>
                </a:solidFill>
              </a:rPr>
              <a:t>prosti</a:t>
            </a:r>
            <a:r>
              <a:rPr lang="en-US" b="1" dirty="0">
                <a:solidFill>
                  <a:srgbClr val="0070C0"/>
                </a:solidFill>
              </a:rPr>
              <a:t>[j]==0</a:t>
            </a:r>
            <a:r>
              <a:rPr lang="en-US" b="1" dirty="0" smtClean="0">
                <a:solidFill>
                  <a:srgbClr val="0070C0"/>
                </a:solidFill>
              </a:rPr>
              <a:t>) 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g.push_back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prosti</a:t>
            </a:r>
            <a:r>
              <a:rPr lang="en-US" b="1" dirty="0">
                <a:solidFill>
                  <a:srgbClr val="0070C0"/>
                </a:solidFill>
              </a:rPr>
              <a:t>[j]);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while(a[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]%</a:t>
            </a:r>
            <a:r>
              <a:rPr lang="en-US" b="1" dirty="0" err="1">
                <a:solidFill>
                  <a:srgbClr val="0070C0"/>
                </a:solidFill>
              </a:rPr>
              <a:t>prosti</a:t>
            </a:r>
            <a:r>
              <a:rPr lang="en-US" b="1" dirty="0">
                <a:solidFill>
                  <a:srgbClr val="0070C0"/>
                </a:solidFill>
              </a:rPr>
              <a:t>[j]==0) a[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]/=</a:t>
            </a:r>
            <a:r>
              <a:rPr lang="en-US" b="1" dirty="0" err="1">
                <a:solidFill>
                  <a:srgbClr val="0070C0"/>
                </a:solidFill>
              </a:rPr>
              <a:t>prosti</a:t>
            </a:r>
            <a:r>
              <a:rPr lang="en-US" b="1" dirty="0">
                <a:solidFill>
                  <a:srgbClr val="0070C0"/>
                </a:solidFill>
              </a:rPr>
              <a:t>[j</a:t>
            </a:r>
            <a:r>
              <a:rPr lang="en-US" b="1" dirty="0" smtClean="0">
                <a:solidFill>
                  <a:srgbClr val="0070C0"/>
                </a:solidFill>
              </a:rPr>
              <a:t>];}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572000" y="3048000"/>
            <a:ext cx="0" cy="38862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4114800" y="2660094"/>
            <a:ext cx="457200" cy="387907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76153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8229600" cy="990600"/>
          </a:xfrm>
        </p:spPr>
        <p:txBody>
          <a:bodyPr/>
          <a:lstStyle/>
          <a:p>
            <a:r>
              <a:rPr lang="sr-Latn-ME" dirty="0" smtClean="0"/>
              <a:t>Primjer nastavak - objašnjenje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2123838"/>
            <a:ext cx="7467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 if(a[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]&gt;1) </a:t>
            </a:r>
            <a:r>
              <a:rPr lang="en-US" b="1" dirty="0" err="1">
                <a:solidFill>
                  <a:srgbClr val="0070C0"/>
                </a:solidFill>
              </a:rPr>
              <a:t>g.push_back</a:t>
            </a:r>
            <a:r>
              <a:rPr lang="en-US" b="1" dirty="0">
                <a:solidFill>
                  <a:srgbClr val="0070C0"/>
                </a:solidFill>
              </a:rPr>
              <a:t>(a[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k=</a:t>
            </a:r>
            <a:r>
              <a:rPr lang="en-US" b="1" dirty="0" err="1">
                <a:solidFill>
                  <a:srgbClr val="0070C0"/>
                </a:solidFill>
              </a:rPr>
              <a:t>g.size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long  </a:t>
            </a:r>
            <a:r>
              <a:rPr lang="en-US" b="1" dirty="0" err="1">
                <a:solidFill>
                  <a:srgbClr val="0070C0"/>
                </a:solidFill>
              </a:rPr>
              <a:t>bk</a:t>
            </a:r>
            <a:r>
              <a:rPr lang="en-US" b="1" dirty="0">
                <a:solidFill>
                  <a:srgbClr val="0070C0"/>
                </a:solidFill>
              </a:rPr>
              <a:t>=1&lt;&lt;k;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mask=1;mask&lt;</a:t>
            </a:r>
            <a:r>
              <a:rPr lang="en-US" b="1" dirty="0" err="1">
                <a:solidFill>
                  <a:srgbClr val="0070C0"/>
                </a:solidFill>
              </a:rPr>
              <a:t>bk;mask</a:t>
            </a:r>
            <a:r>
              <a:rPr lang="en-US" b="1" dirty="0">
                <a:solidFill>
                  <a:srgbClr val="0070C0"/>
                </a:solidFill>
              </a:rPr>
              <a:t>++) 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tb</a:t>
            </a:r>
            <a:r>
              <a:rPr lang="en-US" b="1" dirty="0">
                <a:solidFill>
                  <a:srgbClr val="0070C0"/>
                </a:solidFill>
              </a:rPr>
              <a:t>=1,ppc=0;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j=0;j&lt;</a:t>
            </a:r>
            <a:r>
              <a:rPr lang="en-US" b="1" dirty="0" err="1">
                <a:solidFill>
                  <a:srgbClr val="0070C0"/>
                </a:solidFill>
              </a:rPr>
              <a:t>k;j</a:t>
            </a:r>
            <a:r>
              <a:rPr lang="en-US" b="1" dirty="0">
                <a:solidFill>
                  <a:srgbClr val="0070C0"/>
                </a:solidFill>
              </a:rPr>
              <a:t>++)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if(mask&amp;(1&lt;&lt;j)){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    </a:t>
            </a:r>
            <a:r>
              <a:rPr lang="en-US" b="1" dirty="0" err="1">
                <a:solidFill>
                  <a:srgbClr val="0070C0"/>
                </a:solidFill>
              </a:rPr>
              <a:t>tb</a:t>
            </a:r>
            <a:r>
              <a:rPr lang="en-US" b="1" dirty="0">
                <a:solidFill>
                  <a:srgbClr val="0070C0"/>
                </a:solidFill>
              </a:rPr>
              <a:t>*=g[j]; </a:t>
            </a:r>
            <a:r>
              <a:rPr lang="en-US" b="1" dirty="0" err="1">
                <a:solidFill>
                  <a:srgbClr val="0070C0"/>
                </a:solidFill>
              </a:rPr>
              <a:t>ppc</a:t>
            </a:r>
            <a:r>
              <a:rPr lang="en-US" b="1" dirty="0">
                <a:solidFill>
                  <a:srgbClr val="0070C0"/>
                </a:solidFill>
              </a:rPr>
              <a:t>++;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kaunt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tb</a:t>
            </a:r>
            <a:r>
              <a:rPr lang="en-US" b="1" dirty="0">
                <a:solidFill>
                  <a:srgbClr val="0070C0"/>
                </a:solidFill>
              </a:rPr>
              <a:t>]++;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if(ppc&amp;1) </a:t>
            </a:r>
            <a:r>
              <a:rPr lang="en-US" b="1" dirty="0" err="1">
                <a:solidFill>
                  <a:srgbClr val="0070C0"/>
                </a:solidFill>
              </a:rPr>
              <a:t>sgn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tb</a:t>
            </a:r>
            <a:r>
              <a:rPr lang="en-US" b="1" dirty="0">
                <a:solidFill>
                  <a:srgbClr val="0070C0"/>
                </a:solidFill>
              </a:rPr>
              <a:t>]=1;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else </a:t>
            </a:r>
            <a:r>
              <a:rPr lang="en-US" b="1" dirty="0" err="1">
                <a:solidFill>
                  <a:srgbClr val="0070C0"/>
                </a:solidFill>
              </a:rPr>
              <a:t>sgn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tb</a:t>
            </a:r>
            <a:r>
              <a:rPr lang="en-US" b="1" dirty="0">
                <a:solidFill>
                  <a:srgbClr val="0070C0"/>
                </a:solidFill>
              </a:rPr>
              <a:t>]=-1;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U vektor </a:t>
            </a:r>
            <a:r>
              <a:rPr lang="sr-Latn-ME" b="1" i="1" dirty="0" smtClean="0">
                <a:solidFill>
                  <a:srgbClr val="C00000"/>
                </a:solidFill>
              </a:rPr>
              <a:t>g</a:t>
            </a:r>
            <a:r>
              <a:rPr lang="sr-Latn-ME" b="1" dirty="0" smtClean="0"/>
              <a:t> smiještamo proste brojeve koji dijele </a:t>
            </a:r>
            <a:r>
              <a:rPr lang="sr-Latn-ME" b="1" i="1" dirty="0" smtClean="0">
                <a:solidFill>
                  <a:srgbClr val="C00000"/>
                </a:solidFill>
              </a:rPr>
              <a:t>a</a:t>
            </a:r>
            <a:r>
              <a:rPr lang="en-US" b="1" dirty="0" smtClean="0">
                <a:solidFill>
                  <a:srgbClr val="C00000"/>
                </a:solidFill>
              </a:rPr>
              <a:t>[</a:t>
            </a:r>
            <a:r>
              <a:rPr lang="en-US" b="1" i="1" dirty="0" err="1" smtClean="0">
                <a:solidFill>
                  <a:srgbClr val="C00000"/>
                </a:solidFill>
              </a:rPr>
              <a:t>i</a:t>
            </a:r>
            <a:r>
              <a:rPr lang="en-US" b="1" dirty="0" smtClean="0">
                <a:solidFill>
                  <a:srgbClr val="C00000"/>
                </a:solidFill>
              </a:rPr>
              <a:t>]</a:t>
            </a:r>
            <a:r>
              <a:rPr lang="en-US" b="1" dirty="0" smtClean="0"/>
              <a:t> </a:t>
            </a:r>
            <a:r>
              <a:rPr lang="en-US" b="1" baseline="-25000" dirty="0" smtClean="0"/>
              <a:t>(</a:t>
            </a:r>
            <a:r>
              <a:rPr lang="en-US" b="1" baseline="-25000" dirty="0" err="1" smtClean="0"/>
              <a:t>multiplikativnost</a:t>
            </a:r>
            <a:r>
              <a:rPr lang="en-US" b="1" baseline="-25000" dirty="0" smtClean="0"/>
              <a:t> </a:t>
            </a:r>
            <a:r>
              <a:rPr lang="en-US" b="1" baseline="-25000" dirty="0" err="1" smtClean="0"/>
              <a:t>djelilaca</a:t>
            </a:r>
            <a:r>
              <a:rPr lang="en-US" b="1" baseline="-25000" dirty="0" smtClean="0"/>
              <a:t> za </a:t>
            </a:r>
            <a:r>
              <a:rPr lang="en-US" b="1" baseline="-25000" dirty="0" err="1" smtClean="0"/>
              <a:t>pojedina</a:t>
            </a:r>
            <a:r>
              <a:rPr lang="sr-Latn-ME" b="1" baseline="-25000" dirty="0" smtClean="0"/>
              <a:t>čni broj nas ne interesuje)</a:t>
            </a:r>
            <a:r>
              <a:rPr lang="en-US" b="1" dirty="0" smtClean="0"/>
              <a:t>.</a:t>
            </a:r>
            <a:r>
              <a:rPr lang="sr-Latn-ME" dirty="0" smtClean="0"/>
              <a:t>  </a:t>
            </a:r>
            <a:r>
              <a:rPr lang="sr-Latn-ME" b="1" dirty="0" smtClean="0">
                <a:solidFill>
                  <a:srgbClr val="C00000"/>
                </a:solidFill>
              </a:rPr>
              <a:t>k</a:t>
            </a:r>
            <a:r>
              <a:rPr lang="sr-Latn-ME" b="1" dirty="0" smtClean="0"/>
              <a:t> je ukupan broj djelilaca a </a:t>
            </a:r>
            <a:r>
              <a:rPr lang="sr-Latn-ME" b="1" dirty="0" smtClean="0">
                <a:solidFill>
                  <a:srgbClr val="C00000"/>
                </a:solidFill>
              </a:rPr>
              <a:t>2</a:t>
            </a:r>
            <a:r>
              <a:rPr lang="sr-Latn-ME" b="1" baseline="30000" dirty="0" smtClean="0">
                <a:solidFill>
                  <a:srgbClr val="C00000"/>
                </a:solidFill>
              </a:rPr>
              <a:t>k</a:t>
            </a:r>
            <a:r>
              <a:rPr lang="sr-Latn-ME" b="1" dirty="0" smtClean="0"/>
              <a:t> (</a:t>
            </a:r>
            <a:r>
              <a:rPr lang="sr-Latn-ME" b="1" dirty="0" smtClean="0">
                <a:solidFill>
                  <a:srgbClr val="C00000"/>
                </a:solidFill>
              </a:rPr>
              <a:t>1</a:t>
            </a:r>
            <a:r>
              <a:rPr lang="en-US" b="1" dirty="0" smtClean="0">
                <a:solidFill>
                  <a:srgbClr val="C00000"/>
                </a:solidFill>
              </a:rPr>
              <a:t>&lt;&lt;k</a:t>
            </a:r>
            <a:r>
              <a:rPr lang="en-US" b="1" dirty="0" smtClean="0"/>
              <a:t>) </a:t>
            </a:r>
            <a:r>
              <a:rPr lang="en-US" b="1" dirty="0" err="1" smtClean="0"/>
              <a:t>prolazimo</a:t>
            </a:r>
            <a:r>
              <a:rPr lang="en-US" b="1" dirty="0" smtClean="0"/>
              <a:t> </a:t>
            </a:r>
            <a:r>
              <a:rPr lang="en-US" b="1" dirty="0" err="1" smtClean="0"/>
              <a:t>kroz</a:t>
            </a:r>
            <a:r>
              <a:rPr lang="en-US" b="1" dirty="0" smtClean="0"/>
              <a:t> </a:t>
            </a:r>
            <a:r>
              <a:rPr lang="en-US" b="1" dirty="0" err="1" smtClean="0"/>
              <a:t>sve</a:t>
            </a:r>
            <a:r>
              <a:rPr lang="en-US" b="1" dirty="0" smtClean="0"/>
              <a:t> </a:t>
            </a:r>
            <a:r>
              <a:rPr lang="en-US" b="1" dirty="0" err="1" smtClean="0"/>
              <a:t>kombinacije</a:t>
            </a:r>
            <a:r>
              <a:rPr lang="en-US" b="1" dirty="0" smtClean="0"/>
              <a:t> da li se </a:t>
            </a:r>
            <a:r>
              <a:rPr lang="en-US" b="1" dirty="0" err="1" smtClean="0"/>
              <a:t>pojavljuje</a:t>
            </a:r>
            <a:r>
              <a:rPr lang="en-US" b="1" dirty="0" smtClean="0"/>
              <a:t> </a:t>
            </a:r>
            <a:r>
              <a:rPr lang="en-US" b="1" dirty="0" err="1" smtClean="0"/>
              <a:t>ili</a:t>
            </a:r>
            <a:r>
              <a:rPr lang="en-US" b="1" dirty="0" smtClean="0"/>
              <a:t> ne </a:t>
            </a:r>
            <a:r>
              <a:rPr lang="en-US" b="1" dirty="0" err="1" smtClean="0"/>
              <a:t>neki</a:t>
            </a:r>
            <a:r>
              <a:rPr lang="en-US" b="1" dirty="0" smtClean="0"/>
              <a:t> element.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14600" y="4272677"/>
            <a:ext cx="6858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    long </a:t>
            </a:r>
            <a:r>
              <a:rPr lang="en-US" b="1" dirty="0" err="1">
                <a:solidFill>
                  <a:srgbClr val="0070C0"/>
                </a:solidFill>
              </a:rPr>
              <a:t>ans</a:t>
            </a:r>
            <a:r>
              <a:rPr lang="en-US" b="1" dirty="0">
                <a:solidFill>
                  <a:srgbClr val="0070C0"/>
                </a:solidFill>
              </a:rPr>
              <a:t>=0;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for(auto </a:t>
            </a:r>
            <a:r>
              <a:rPr lang="en-US" b="1" dirty="0">
                <a:solidFill>
                  <a:srgbClr val="0070C0"/>
                </a:solidFill>
              </a:rPr>
              <a:t>x:kaunt){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ans</a:t>
            </a:r>
            <a:r>
              <a:rPr lang="en-US" b="1" dirty="0">
                <a:solidFill>
                  <a:srgbClr val="0070C0"/>
                </a:solidFill>
              </a:rPr>
              <a:t>+=</a:t>
            </a:r>
            <a:r>
              <a:rPr lang="en-US" b="1" dirty="0" err="1">
                <a:solidFill>
                  <a:srgbClr val="0070C0"/>
                </a:solidFill>
              </a:rPr>
              <a:t>x.second</a:t>
            </a:r>
            <a:r>
              <a:rPr lang="en-US" b="1" dirty="0">
                <a:solidFill>
                  <a:srgbClr val="0070C0"/>
                </a:solidFill>
              </a:rPr>
              <a:t>*(x.second-1)/2*</a:t>
            </a:r>
            <a:r>
              <a:rPr lang="en-US" b="1" dirty="0" err="1">
                <a:solidFill>
                  <a:srgbClr val="0070C0"/>
                </a:solidFill>
              </a:rPr>
              <a:t>sgn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x.first</a:t>
            </a:r>
            <a:r>
              <a:rPr lang="en-US" b="1" dirty="0" smtClean="0">
                <a:solidFill>
                  <a:srgbClr val="0070C0"/>
                </a:solidFill>
              </a:rPr>
              <a:t>];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   for(it=</a:t>
            </a:r>
            <a:r>
              <a:rPr lang="en-US" b="1" dirty="0" err="1" smtClean="0">
                <a:solidFill>
                  <a:srgbClr val="0070C0"/>
                </a:solidFill>
              </a:rPr>
              <a:t>kaunt.begin</a:t>
            </a:r>
            <a:r>
              <a:rPr lang="en-US" b="1" dirty="0">
                <a:solidFill>
                  <a:srgbClr val="0070C0"/>
                </a:solidFill>
              </a:rPr>
              <a:t>();it!=</a:t>
            </a:r>
            <a:r>
              <a:rPr lang="en-US" b="1" dirty="0" err="1">
                <a:solidFill>
                  <a:srgbClr val="0070C0"/>
                </a:solidFill>
              </a:rPr>
              <a:t>kaunt.end</a:t>
            </a:r>
            <a:r>
              <a:rPr lang="en-US" b="1" dirty="0">
                <a:solidFill>
                  <a:srgbClr val="0070C0"/>
                </a:solidFill>
              </a:rPr>
              <a:t>();it++)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&lt;&lt;(*it).first&lt;&lt;' '&lt;&lt;(*it).second&lt;&lt;' '&lt;&lt;</a:t>
            </a:r>
            <a:r>
              <a:rPr lang="en-US" b="1" dirty="0" err="1">
                <a:solidFill>
                  <a:srgbClr val="0070C0"/>
                </a:solidFill>
              </a:rPr>
              <a:t>sgn</a:t>
            </a:r>
            <a:r>
              <a:rPr lang="en-US" b="1" dirty="0">
                <a:solidFill>
                  <a:srgbClr val="0070C0"/>
                </a:solidFill>
              </a:rPr>
              <a:t>[(*it).first]&lt;&lt;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&lt;&lt;n*(n-1)/2 -</a:t>
            </a:r>
            <a:r>
              <a:rPr lang="en-US" b="1" dirty="0" err="1">
                <a:solidFill>
                  <a:srgbClr val="0070C0"/>
                </a:solidFill>
              </a:rPr>
              <a:t>ans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0;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</p:txBody>
      </p:sp>
      <p:sp>
        <p:nvSpPr>
          <p:cNvPr id="7" name="Freeform 6"/>
          <p:cNvSpPr/>
          <p:nvPr/>
        </p:nvSpPr>
        <p:spPr>
          <a:xfrm>
            <a:off x="2484120" y="2011680"/>
            <a:ext cx="1935480" cy="4846320"/>
          </a:xfrm>
          <a:custGeom>
            <a:avLst/>
            <a:gdLst>
              <a:gd name="connsiteX0" fmla="*/ 1905000 w 1935480"/>
              <a:gd name="connsiteY0" fmla="*/ 0 h 4846320"/>
              <a:gd name="connsiteX1" fmla="*/ 1935480 w 1935480"/>
              <a:gd name="connsiteY1" fmla="*/ 2118360 h 4846320"/>
              <a:gd name="connsiteX2" fmla="*/ 289560 w 1935480"/>
              <a:gd name="connsiteY2" fmla="*/ 2148840 h 4846320"/>
              <a:gd name="connsiteX3" fmla="*/ 289560 w 1935480"/>
              <a:gd name="connsiteY3" fmla="*/ 3352800 h 4846320"/>
              <a:gd name="connsiteX4" fmla="*/ 0 w 1935480"/>
              <a:gd name="connsiteY4" fmla="*/ 3886200 h 4846320"/>
              <a:gd name="connsiteX5" fmla="*/ 0 w 1935480"/>
              <a:gd name="connsiteY5" fmla="*/ 4846320 h 484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480" h="4846320">
                <a:moveTo>
                  <a:pt x="1905000" y="0"/>
                </a:moveTo>
                <a:lnTo>
                  <a:pt x="1935480" y="2118360"/>
                </a:lnTo>
                <a:lnTo>
                  <a:pt x="289560" y="2148840"/>
                </a:lnTo>
                <a:lnTo>
                  <a:pt x="289560" y="3352800"/>
                </a:lnTo>
                <a:lnTo>
                  <a:pt x="0" y="3886200"/>
                </a:lnTo>
                <a:lnTo>
                  <a:pt x="0" y="484632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4450080" y="4114800"/>
            <a:ext cx="4693920" cy="487680"/>
          </a:xfrm>
          <a:custGeom>
            <a:avLst/>
            <a:gdLst>
              <a:gd name="connsiteX0" fmla="*/ 0 w 4693920"/>
              <a:gd name="connsiteY0" fmla="*/ 0 h 487680"/>
              <a:gd name="connsiteX1" fmla="*/ 0 w 4693920"/>
              <a:gd name="connsiteY1" fmla="*/ 472440 h 487680"/>
              <a:gd name="connsiteX2" fmla="*/ 4693920 w 4693920"/>
              <a:gd name="connsiteY2" fmla="*/ 487680 h 487680"/>
              <a:gd name="connsiteX3" fmla="*/ 4693920 w 4693920"/>
              <a:gd name="connsiteY3" fmla="*/ 487680 h 48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3920" h="487680">
                <a:moveTo>
                  <a:pt x="0" y="0"/>
                </a:moveTo>
                <a:lnTo>
                  <a:pt x="0" y="472440"/>
                </a:lnTo>
                <a:lnTo>
                  <a:pt x="4693920" y="487680"/>
                </a:lnTo>
                <a:lnTo>
                  <a:pt x="4693920" y="48768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450080" y="2123838"/>
            <a:ext cx="46939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/>
              <a:t>Prolazimo kroz sve karte i računamo proizvod i brojimo odgovarajuće mogućnosti. Za neparne brojeve elemenata postavljamo </a:t>
            </a:r>
            <a:r>
              <a:rPr lang="sr-Latn-ME" b="1" dirty="0" smtClean="0">
                <a:solidFill>
                  <a:srgbClr val="C00000"/>
                </a:solidFill>
              </a:rPr>
              <a:t>sgn</a:t>
            </a:r>
            <a:r>
              <a:rPr lang="sr-Latn-ME" b="1" dirty="0" smtClean="0"/>
              <a:t> na </a:t>
            </a:r>
            <a:r>
              <a:rPr lang="sr-Latn-ME" b="1" dirty="0" smtClean="0">
                <a:solidFill>
                  <a:srgbClr val="C00000"/>
                </a:solidFill>
              </a:rPr>
              <a:t>+1</a:t>
            </a:r>
            <a:r>
              <a:rPr lang="sr-Latn-ME" b="1" dirty="0" smtClean="0"/>
              <a:t> a za parne </a:t>
            </a:r>
            <a:r>
              <a:rPr lang="sr-Latn-ME" b="1" dirty="0" smtClean="0">
                <a:solidFill>
                  <a:srgbClr val="C00000"/>
                </a:solidFill>
              </a:rPr>
              <a:t>sgn</a:t>
            </a:r>
            <a:r>
              <a:rPr lang="sr-Latn-ME" b="1" dirty="0" smtClean="0"/>
              <a:t> je </a:t>
            </a:r>
            <a:r>
              <a:rPr lang="sr-Latn-ME" b="1" dirty="0" smtClean="0">
                <a:solidFill>
                  <a:srgbClr val="C00000"/>
                </a:solidFill>
              </a:rPr>
              <a:t>-1</a:t>
            </a:r>
            <a:r>
              <a:rPr lang="sr-Latn-ME" b="1" dirty="0" smtClean="0"/>
              <a:t> (princip </a:t>
            </a:r>
            <a:r>
              <a:rPr lang="sr-Latn-ME" b="1" dirty="0" smtClean="0">
                <a:solidFill>
                  <a:srgbClr val="FF0000"/>
                </a:solidFill>
              </a:rPr>
              <a:t>uključivanja isključivanja</a:t>
            </a:r>
            <a:r>
              <a:rPr lang="sr-Latn-ME" b="1" dirty="0" smtClean="0"/>
              <a:t>). Ostalo sami tumačite.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74010760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Multimap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410200"/>
          </a:xfrm>
        </p:spPr>
        <p:txBody>
          <a:bodyPr/>
          <a:lstStyle/>
          <a:p>
            <a:r>
              <a:rPr lang="sr-Latn-ME" b="1" dirty="0" smtClean="0">
                <a:solidFill>
                  <a:srgbClr val="C00000"/>
                </a:solidFill>
              </a:rPr>
              <a:t>m</a:t>
            </a:r>
            <a:r>
              <a:rPr lang="en-US" b="1" dirty="0" err="1" smtClean="0">
                <a:solidFill>
                  <a:srgbClr val="C00000"/>
                </a:solidFill>
              </a:rPr>
              <a:t>ultimap</a:t>
            </a:r>
            <a:r>
              <a:rPr lang="en-US" dirty="0" smtClean="0"/>
              <a:t> </a:t>
            </a:r>
            <a:r>
              <a:rPr lang="en-US" dirty="0" err="1"/>
              <a:t>kontejner</a:t>
            </a:r>
            <a:r>
              <a:rPr lang="en-US" dirty="0"/>
              <a:t> </a:t>
            </a:r>
            <a:r>
              <a:rPr lang="en-US" dirty="0" err="1"/>
              <a:t>može</a:t>
            </a:r>
            <a:r>
              <a:rPr lang="en-US" dirty="0"/>
              <a:t> da se </a:t>
            </a:r>
            <a:r>
              <a:rPr lang="en-US" dirty="0" err="1"/>
              <a:t>koristi</a:t>
            </a:r>
            <a:r>
              <a:rPr lang="en-US" dirty="0"/>
              <a:t> </a:t>
            </a:r>
            <a:r>
              <a:rPr lang="en-US" dirty="0" err="1"/>
              <a:t>umesto</a:t>
            </a:r>
            <a:r>
              <a:rPr lang="en-US" dirty="0"/>
              <a:t> </a:t>
            </a:r>
            <a:r>
              <a:rPr lang="en-US" b="1" i="1" dirty="0">
                <a:solidFill>
                  <a:srgbClr val="0070C0"/>
                </a:solidFill>
              </a:rPr>
              <a:t>hash</a:t>
            </a:r>
            <a:r>
              <a:rPr lang="en-US" dirty="0"/>
              <a:t> </a:t>
            </a:r>
            <a:r>
              <a:rPr lang="en-US" dirty="0" err="1"/>
              <a:t>strukture</a:t>
            </a:r>
            <a:r>
              <a:rPr lang="en-US" dirty="0"/>
              <a:t>. </a:t>
            </a:r>
            <a:r>
              <a:rPr lang="en-US" dirty="0" err="1"/>
              <a:t>Svaki</a:t>
            </a:r>
            <a:r>
              <a:rPr lang="en-US" dirty="0"/>
              <a:t> element je </a:t>
            </a:r>
            <a:r>
              <a:rPr lang="en-US" dirty="0" err="1"/>
              <a:t>sastavljen</a:t>
            </a:r>
            <a:r>
              <a:rPr lang="en-US" dirty="0"/>
              <a:t> od </a:t>
            </a:r>
            <a:r>
              <a:rPr lang="en-US" dirty="0" err="1"/>
              <a:t>dva</a:t>
            </a:r>
            <a:r>
              <a:rPr lang="en-US" dirty="0"/>
              <a:t> </a:t>
            </a:r>
            <a:r>
              <a:rPr lang="en-US" dirty="0" smtClean="0"/>
              <a:t>d</a:t>
            </a:r>
            <a:r>
              <a:rPr lang="sr-Latn-ME" dirty="0" smtClean="0"/>
              <a:t>ij</a:t>
            </a:r>
            <a:r>
              <a:rPr lang="en-US" dirty="0" err="1" smtClean="0"/>
              <a:t>ela</a:t>
            </a:r>
            <a:r>
              <a:rPr lang="en-US" dirty="0"/>
              <a:t>: </a:t>
            </a:r>
            <a:r>
              <a:rPr lang="en-US" dirty="0" err="1"/>
              <a:t>ključ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 smtClean="0"/>
              <a:t>vr</a:t>
            </a:r>
            <a:r>
              <a:rPr lang="sr-Latn-ME" dirty="0" smtClean="0"/>
              <a:t>ij</a:t>
            </a:r>
            <a:r>
              <a:rPr lang="en-US" dirty="0" err="1" smtClean="0"/>
              <a:t>ednost</a:t>
            </a:r>
            <a:r>
              <a:rPr lang="en-US" dirty="0"/>
              <a:t>. </a:t>
            </a:r>
            <a:r>
              <a:rPr lang="en-US" dirty="0" err="1"/>
              <a:t>Struktura</a:t>
            </a:r>
            <a:r>
              <a:rPr lang="en-US" dirty="0"/>
              <a:t> </a:t>
            </a:r>
            <a:r>
              <a:rPr lang="en-US" dirty="0" err="1"/>
              <a:t>dozvoljava</a:t>
            </a:r>
            <a:r>
              <a:rPr lang="en-US" dirty="0"/>
              <a:t> </a:t>
            </a:r>
            <a:r>
              <a:rPr lang="en-US" dirty="0" err="1"/>
              <a:t>ponavljanje</a:t>
            </a:r>
            <a:r>
              <a:rPr lang="en-US" dirty="0"/>
              <a:t> </a:t>
            </a:r>
            <a:r>
              <a:rPr lang="en-US" dirty="0" err="1"/>
              <a:t>ključeva</a:t>
            </a:r>
            <a:r>
              <a:rPr lang="en-US" dirty="0"/>
              <a:t>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kom</a:t>
            </a:r>
            <a:r>
              <a:rPr lang="en-US" dirty="0"/>
              <a:t> se </a:t>
            </a:r>
            <a:r>
              <a:rPr lang="en-US" dirty="0" err="1"/>
              <a:t>vrši</a:t>
            </a:r>
            <a:r>
              <a:rPr lang="en-US" dirty="0"/>
              <a:t> </a:t>
            </a:r>
            <a:r>
              <a:rPr lang="en-US" dirty="0" err="1" smtClean="0"/>
              <a:t>pretraga</a:t>
            </a:r>
            <a:r>
              <a:rPr lang="en-US" dirty="0" smtClean="0"/>
              <a:t>.  Kl</a:t>
            </a:r>
            <a:r>
              <a:rPr lang="sr-Latn-ME" dirty="0" smtClean="0"/>
              <a:t>j</a:t>
            </a:r>
            <a:r>
              <a:rPr lang="en-US" dirty="0" err="1" smtClean="0"/>
              <a:t>učevi</a:t>
            </a:r>
            <a:r>
              <a:rPr lang="en-US" dirty="0" smtClean="0"/>
              <a:t>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kojima</a:t>
            </a:r>
            <a:r>
              <a:rPr lang="en-US" dirty="0"/>
              <a:t> se </a:t>
            </a:r>
            <a:r>
              <a:rPr lang="en-US" dirty="0" err="1"/>
              <a:t>pretražuju</a:t>
            </a:r>
            <a:r>
              <a:rPr lang="en-US" dirty="0"/>
              <a:t> </a:t>
            </a:r>
            <a:r>
              <a:rPr lang="en-US" dirty="0" err="1"/>
              <a:t>moraju</a:t>
            </a:r>
            <a:r>
              <a:rPr lang="en-US" dirty="0"/>
              <a:t> </a:t>
            </a:r>
            <a:r>
              <a:rPr lang="en-US" dirty="0" err="1"/>
              <a:t>biti</a:t>
            </a:r>
            <a:r>
              <a:rPr lang="en-US" dirty="0"/>
              <a:t> </a:t>
            </a:r>
            <a:r>
              <a:rPr lang="en-US" dirty="0" err="1"/>
              <a:t>uporedljivi</a:t>
            </a:r>
            <a:r>
              <a:rPr lang="en-US" dirty="0"/>
              <a:t>, </a:t>
            </a:r>
            <a:r>
              <a:rPr lang="en-US" dirty="0" err="1"/>
              <a:t>tj</a:t>
            </a:r>
            <a:r>
              <a:rPr lang="en-US" dirty="0"/>
              <a:t>. </a:t>
            </a:r>
            <a:r>
              <a:rPr lang="en-US" dirty="0" err="1"/>
              <a:t>mora</a:t>
            </a:r>
            <a:r>
              <a:rPr lang="en-US" dirty="0"/>
              <a:t> da </a:t>
            </a:r>
            <a:r>
              <a:rPr lang="en-US" dirty="0" err="1"/>
              <a:t>može</a:t>
            </a:r>
            <a:r>
              <a:rPr lang="en-US" dirty="0"/>
              <a:t> da se </a:t>
            </a:r>
            <a:r>
              <a:rPr lang="en-US" dirty="0" err="1"/>
              <a:t>nad</a:t>
            </a:r>
            <a:r>
              <a:rPr lang="en-US" dirty="0"/>
              <a:t> </a:t>
            </a:r>
            <a:r>
              <a:rPr lang="en-US" dirty="0" err="1"/>
              <a:t>njima</a:t>
            </a:r>
            <a:r>
              <a:rPr lang="en-US" dirty="0"/>
              <a:t> </a:t>
            </a:r>
            <a:r>
              <a:rPr lang="en-US" dirty="0" err="1"/>
              <a:t>definiše</a:t>
            </a:r>
            <a:r>
              <a:rPr lang="en-US" dirty="0"/>
              <a:t> </a:t>
            </a:r>
            <a:r>
              <a:rPr lang="en-US" dirty="0" err="1" smtClean="0"/>
              <a:t>relacija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&lt;</a:t>
            </a:r>
            <a:r>
              <a:rPr lang="en-US" dirty="0" smtClean="0"/>
              <a:t>. </a:t>
            </a:r>
            <a:r>
              <a:rPr lang="vi-VN" dirty="0"/>
              <a:t>Za standardne tipove podataka, uključujući </a:t>
            </a:r>
            <a:r>
              <a:rPr lang="vi-VN" dirty="0" smtClean="0"/>
              <a:t>i </a:t>
            </a:r>
            <a:r>
              <a:rPr lang="vi-VN" b="1" dirty="0">
                <a:solidFill>
                  <a:srgbClr val="C00000"/>
                </a:solidFill>
              </a:rPr>
              <a:t>string</a:t>
            </a:r>
            <a:r>
              <a:rPr lang="vi-VN" dirty="0"/>
              <a:t>, već imaju </a:t>
            </a:r>
            <a:r>
              <a:rPr lang="vi-VN" dirty="0" smtClean="0"/>
              <a:t>definis</a:t>
            </a:r>
            <a:r>
              <a:rPr lang="en-US" dirty="0" smtClean="0"/>
              <a:t>a</a:t>
            </a:r>
            <a:r>
              <a:rPr lang="vi-VN" dirty="0" smtClean="0"/>
              <a:t>ne </a:t>
            </a:r>
            <a:r>
              <a:rPr lang="vi-VN" dirty="0"/>
              <a:t>ove operatore za poređenje.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-30480" y="3657600"/>
            <a:ext cx="368808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&lt;map&gt;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using </a:t>
            </a:r>
            <a:r>
              <a:rPr lang="en-US" b="1" dirty="0">
                <a:solidFill>
                  <a:srgbClr val="0070C0"/>
                </a:solidFill>
              </a:rPr>
              <a:t>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 ()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multimap</a:t>
            </a:r>
            <a:r>
              <a:rPr lang="en-US" b="1" dirty="0" smtClean="0">
                <a:solidFill>
                  <a:srgbClr val="0070C0"/>
                </a:solidFill>
              </a:rPr>
              <a:t>&lt;</a:t>
            </a:r>
            <a:r>
              <a:rPr lang="en-US" b="1" dirty="0" err="1" smtClean="0">
                <a:solidFill>
                  <a:srgbClr val="0070C0"/>
                </a:solidFill>
              </a:rPr>
              <a:t>char,int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en-US" b="1" dirty="0" err="1">
                <a:solidFill>
                  <a:srgbClr val="0070C0"/>
                </a:solidFill>
              </a:rPr>
              <a:t>niz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niz.insert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make_pair</a:t>
            </a:r>
            <a:r>
              <a:rPr lang="en-US" b="1" dirty="0">
                <a:solidFill>
                  <a:srgbClr val="0070C0"/>
                </a:solidFill>
              </a:rPr>
              <a:t>('x',50));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niz.insert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make_pair</a:t>
            </a:r>
            <a:r>
              <a:rPr lang="en-US" b="1" dirty="0">
                <a:solidFill>
                  <a:srgbClr val="0070C0"/>
                </a:solidFill>
              </a:rPr>
              <a:t>('y',100));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niz.insert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make_pair</a:t>
            </a:r>
            <a:r>
              <a:rPr lang="en-US" b="1" dirty="0">
                <a:solidFill>
                  <a:srgbClr val="0070C0"/>
                </a:solidFill>
              </a:rPr>
              <a:t>('y',150));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niz.insert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make_pair</a:t>
            </a:r>
            <a:r>
              <a:rPr lang="en-US" b="1" dirty="0">
                <a:solidFill>
                  <a:srgbClr val="0070C0"/>
                </a:solidFill>
              </a:rPr>
              <a:t>('y',200));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niz.insert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make_pair</a:t>
            </a:r>
            <a:r>
              <a:rPr lang="en-US" b="1" dirty="0">
                <a:solidFill>
                  <a:srgbClr val="0070C0"/>
                </a:solidFill>
              </a:rPr>
              <a:t>('z',250));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niz.insert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make_pair</a:t>
            </a:r>
            <a:r>
              <a:rPr lang="en-US" b="1" dirty="0">
                <a:solidFill>
                  <a:srgbClr val="0070C0"/>
                </a:solidFill>
              </a:rPr>
              <a:t>('z',300</a:t>
            </a:r>
            <a:r>
              <a:rPr lang="en-US" b="1" dirty="0" smtClean="0">
                <a:solidFill>
                  <a:srgbClr val="0070C0"/>
                </a:solidFill>
              </a:rPr>
              <a:t>));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86200" y="3678645"/>
            <a:ext cx="51054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 for (char c='x'; c&lt;='z'; </a:t>
            </a:r>
            <a:r>
              <a:rPr lang="en-US" b="1" dirty="0" err="1">
                <a:solidFill>
                  <a:srgbClr val="0070C0"/>
                </a:solidFill>
              </a:rPr>
              <a:t>c++</a:t>
            </a:r>
            <a:r>
              <a:rPr lang="en-US" b="1" dirty="0">
                <a:solidFill>
                  <a:srgbClr val="0070C0"/>
                </a:solidFill>
              </a:rPr>
              <a:t>)  {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 smtClean="0">
                <a:solidFill>
                  <a:srgbClr val="0070C0"/>
                </a:solidFill>
              </a:rPr>
              <a:t>&lt;&lt;"</a:t>
            </a:r>
            <a:r>
              <a:rPr lang="en-US" b="1" dirty="0" err="1">
                <a:solidFill>
                  <a:srgbClr val="0070C0"/>
                </a:solidFill>
              </a:rPr>
              <a:t>Postoji</a:t>
            </a:r>
            <a:r>
              <a:rPr lang="en-US" b="1" dirty="0">
                <a:solidFill>
                  <a:srgbClr val="0070C0"/>
                </a:solidFill>
              </a:rPr>
              <a:t> "&lt;&lt;</a:t>
            </a:r>
            <a:r>
              <a:rPr lang="en-US" b="1" dirty="0" err="1">
                <a:solidFill>
                  <a:srgbClr val="0070C0"/>
                </a:solidFill>
              </a:rPr>
              <a:t>niz.count</a:t>
            </a:r>
            <a:r>
              <a:rPr lang="en-US" b="1" dirty="0">
                <a:solidFill>
                  <a:srgbClr val="0070C0"/>
                </a:solidFill>
              </a:rPr>
              <a:t>(c</a:t>
            </a:r>
            <a:r>
              <a:rPr lang="en-US" b="1" dirty="0" smtClean="0">
                <a:solidFill>
                  <a:srgbClr val="0070C0"/>
                </a:solidFill>
              </a:rPr>
              <a:t>)&lt;&lt;</a:t>
            </a:r>
          </a:p>
          <a:p>
            <a:r>
              <a:rPr lang="en-US" b="1" dirty="0">
                <a:solidFill>
                  <a:srgbClr val="0070C0"/>
                </a:solidFill>
              </a:rPr>
              <a:t>	</a:t>
            </a:r>
            <a:r>
              <a:rPr lang="en-US" b="1" dirty="0" smtClean="0">
                <a:solidFill>
                  <a:srgbClr val="0070C0"/>
                </a:solidFill>
              </a:rPr>
              <a:t>" </a:t>
            </a:r>
            <a:r>
              <a:rPr lang="en-US" b="1" dirty="0" err="1">
                <a:solidFill>
                  <a:srgbClr val="0070C0"/>
                </a:solidFill>
              </a:rPr>
              <a:t>elemenata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ciji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kljuc</a:t>
            </a:r>
            <a:r>
              <a:rPr lang="en-US" b="1" dirty="0">
                <a:solidFill>
                  <a:srgbClr val="0070C0"/>
                </a:solidFill>
              </a:rPr>
              <a:t> je "&lt;&lt;c&lt;&lt;":";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multimap</a:t>
            </a:r>
            <a:r>
              <a:rPr lang="en-US" b="1" dirty="0" smtClean="0">
                <a:solidFill>
                  <a:srgbClr val="0070C0"/>
                </a:solidFill>
              </a:rPr>
              <a:t>&lt;</a:t>
            </a:r>
            <a:r>
              <a:rPr lang="en-US" b="1" dirty="0" err="1" smtClean="0">
                <a:solidFill>
                  <a:srgbClr val="0070C0"/>
                </a:solidFill>
              </a:rPr>
              <a:t>char,int</a:t>
            </a:r>
            <a:r>
              <a:rPr lang="en-US" b="1" dirty="0">
                <a:solidFill>
                  <a:srgbClr val="0070C0"/>
                </a:solidFill>
              </a:rPr>
              <a:t>&gt;::iterator it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for(it=</a:t>
            </a:r>
            <a:r>
              <a:rPr lang="en-US" b="1" dirty="0" err="1" smtClean="0">
                <a:solidFill>
                  <a:srgbClr val="0070C0"/>
                </a:solidFill>
              </a:rPr>
              <a:t>niz.equal_range</a:t>
            </a:r>
            <a:r>
              <a:rPr lang="en-US" b="1" dirty="0" smtClean="0">
                <a:solidFill>
                  <a:srgbClr val="0070C0"/>
                </a:solidFill>
              </a:rPr>
              <a:t>(c</a:t>
            </a:r>
            <a:r>
              <a:rPr lang="en-US" b="1" dirty="0">
                <a:solidFill>
                  <a:srgbClr val="0070C0"/>
                </a:solidFill>
              </a:rPr>
              <a:t>).first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	</a:t>
            </a:r>
            <a:r>
              <a:rPr lang="en-US" b="1" dirty="0" smtClean="0">
                <a:solidFill>
                  <a:srgbClr val="0070C0"/>
                </a:solidFill>
              </a:rPr>
              <a:t>it</a:t>
            </a:r>
            <a:r>
              <a:rPr lang="en-US" b="1" dirty="0">
                <a:solidFill>
                  <a:srgbClr val="0070C0"/>
                </a:solidFill>
              </a:rPr>
              <a:t>!=</a:t>
            </a:r>
            <a:r>
              <a:rPr lang="en-US" b="1" dirty="0" err="1">
                <a:solidFill>
                  <a:srgbClr val="0070C0"/>
                </a:solidFill>
              </a:rPr>
              <a:t>niz.equal_range</a:t>
            </a:r>
            <a:r>
              <a:rPr lang="en-US" b="1" dirty="0">
                <a:solidFill>
                  <a:srgbClr val="0070C0"/>
                </a:solidFill>
              </a:rPr>
              <a:t>(c).second;++it)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&lt;&lt;' '&lt;&lt;(*it).second;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 smtClean="0">
                <a:solidFill>
                  <a:srgbClr val="0070C0"/>
                </a:solidFill>
              </a:rPr>
              <a:t>&lt;&lt;</a:t>
            </a:r>
            <a:r>
              <a:rPr lang="en-US" b="1" dirty="0" err="1" smtClean="0">
                <a:solidFill>
                  <a:srgbClr val="0070C0"/>
                </a:solidFill>
              </a:rPr>
              <a:t>endl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}</a:t>
            </a:r>
          </a:p>
          <a:p>
            <a:r>
              <a:rPr lang="en-US" b="1" dirty="0">
                <a:solidFill>
                  <a:srgbClr val="0070C0"/>
                </a:solidFill>
              </a:rPr>
              <a:t> return 0;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505200" y="3678645"/>
            <a:ext cx="0" cy="3118276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226460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Zadaci za vježbanje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rmAutofit/>
          </a:bodyPr>
          <a:lstStyle/>
          <a:p>
            <a:r>
              <a:rPr lang="sr-Latn-ME" dirty="0" smtClean="0"/>
              <a:t>Generisanje vektora slučajnih realnih brojeva u datom intervalu i vektora slučajnih brojeva u datom intervalu zaokruženih na dati broj decimala.</a:t>
            </a:r>
          </a:p>
          <a:p>
            <a:r>
              <a:rPr lang="sr-Latn-ME" dirty="0" smtClean="0"/>
              <a:t>Obraditi sve mogućnosti inicijalizacije vektora brojeva, kompleksnih brojeva, nizova karaktera i stringova.</a:t>
            </a:r>
          </a:p>
          <a:p>
            <a:r>
              <a:rPr lang="sr-Latn-ME" dirty="0" smtClean="0"/>
              <a:t>Nadoveznivanje jednog vektora nekom statistikom elemenata drugog vektora </a:t>
            </a:r>
            <a:r>
              <a:rPr lang="sr-Latn-ME" b="1" baseline="-25000" dirty="0" smtClean="0"/>
              <a:t>(na primjer kvadratima elemenata drugog vektora)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Sortiranje vektora u STL-u.</a:t>
            </a:r>
          </a:p>
          <a:p>
            <a:r>
              <a:rPr lang="sr-Latn-ME" dirty="0" smtClean="0"/>
              <a:t>Sortiranje vektora elemenata koji su prikazani u obliku strukture odnosno klase.</a:t>
            </a:r>
          </a:p>
          <a:p>
            <a:r>
              <a:rPr lang="sr-Latn-ME" dirty="0" smtClean="0"/>
              <a:t>Učitati listu a zatim prikazati njene elemente putem iteratora od kraja ka početku liste.</a:t>
            </a:r>
          </a:p>
          <a:p>
            <a:r>
              <a:rPr lang="sr-Latn-ME" dirty="0" smtClean="0"/>
              <a:t>Unijeti niz elemenata smjestiti ga na stek i odštampati u inverznom redosljedu od unosa.</a:t>
            </a:r>
          </a:p>
        </p:txBody>
      </p:sp>
    </p:spTree>
    <p:extLst>
      <p:ext uri="{BB962C8B-B14F-4D97-AF65-F5344CB8AC3E}">
        <p14:creationId xmlns:p14="http://schemas.microsoft.com/office/powerpoint/2010/main" val="246546235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Zadaci za vježbanje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/>
          <a:lstStyle/>
          <a:p>
            <a:r>
              <a:rPr lang="sr-Latn-ME" dirty="0" smtClean="0"/>
              <a:t>Koji je najjednostavnija struktura podataka koja se može upotrijebiti da bi se eliminisali duplikati prilikom unosa a zatim odštampati unesene podatke?</a:t>
            </a:r>
          </a:p>
          <a:p>
            <a:r>
              <a:rPr lang="sr-Latn-ME" dirty="0" smtClean="0"/>
              <a:t>Napisati najkraći mogući program koji vrši zamjenu jednog karaktera stringa drugim.</a:t>
            </a:r>
          </a:p>
          <a:p>
            <a:r>
              <a:rPr lang="sr-Latn-ME" dirty="0" smtClean="0"/>
              <a:t>Napisati isti program korišćenjem metoda </a:t>
            </a:r>
            <a:r>
              <a:rPr lang="sr-Latn-ME" b="1" dirty="0" smtClean="0">
                <a:solidFill>
                  <a:srgbClr val="C00000"/>
                </a:solidFill>
              </a:rPr>
              <a:t>find</a:t>
            </a:r>
            <a:r>
              <a:rPr lang="sr-Latn-ME" dirty="0" smtClean="0"/>
              <a:t> ali tako da se izvršava na najjefikasniji mogući način (uz navedeno ograničenje)</a:t>
            </a:r>
            <a:r>
              <a:rPr lang="sr-Cyrl-BA" dirty="0" smtClean="0"/>
              <a:t>.</a:t>
            </a:r>
            <a:endParaRPr lang="en-US" dirty="0" smtClean="0"/>
          </a:p>
          <a:p>
            <a:r>
              <a:rPr lang="en-US" dirty="0" err="1" smtClean="0"/>
              <a:t>Rije</a:t>
            </a:r>
            <a:r>
              <a:rPr lang="sr-Latn-ME" dirty="0" smtClean="0"/>
              <a:t>šiti problem </a:t>
            </a:r>
            <a:r>
              <a:rPr lang="sr-Latn-ME" b="1" dirty="0" smtClean="0">
                <a:solidFill>
                  <a:srgbClr val="C00000"/>
                </a:solidFill>
              </a:rPr>
              <a:t>eksternog merge sort</a:t>
            </a:r>
            <a:r>
              <a:rPr lang="sr-Latn-ME" dirty="0" smtClean="0"/>
              <a:t>-a putem prioritetnog reda. Eksterno sortiranje podrazumijeva sortiranje količine podataka koja je prevelika da stane u RAM. Pa se uzimaju blokovi podataka koji u RAM mogu stati </a:t>
            </a:r>
            <a:r>
              <a:rPr lang="sr-Latn-ME" b="1" baseline="-25000" dirty="0" smtClean="0"/>
              <a:t>(inače pisanje po disku je ekstremno spora operacija i uništila bi nam performanse računanja ako se često provodi)</a:t>
            </a:r>
            <a:r>
              <a:rPr lang="sr-Latn-ME" dirty="0" smtClean="0"/>
              <a:t> i zatim se spajanjem ovakvih blokova vrši soritanje ogromne količine podataka.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04167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8229600" cy="990600"/>
          </a:xfrm>
        </p:spPr>
        <p:txBody>
          <a:bodyPr/>
          <a:lstStyle/>
          <a:p>
            <a:r>
              <a:rPr lang="sr-Latn-ME" dirty="0" smtClean="0"/>
              <a:t>Zadaci za vježbanje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>
            <a:normAutofit fontScale="92500"/>
          </a:bodyPr>
          <a:lstStyle/>
          <a:p>
            <a:r>
              <a:rPr lang="sr-Latn-ME" dirty="0" smtClean="0"/>
              <a:t>Korišćenjem </a:t>
            </a:r>
            <a:r>
              <a:rPr lang="sr-Latn-ME" b="1" dirty="0" smtClean="0">
                <a:solidFill>
                  <a:srgbClr val="C00000"/>
                </a:solidFill>
              </a:rPr>
              <a:t>BFS</a:t>
            </a:r>
            <a:r>
              <a:rPr lang="sr-Latn-ME" dirty="0" smtClean="0"/>
              <a:t>-a i </a:t>
            </a:r>
            <a:r>
              <a:rPr lang="sr-Latn-ME" b="1" dirty="0" smtClean="0">
                <a:solidFill>
                  <a:srgbClr val="C00000"/>
                </a:solidFill>
              </a:rPr>
              <a:t>STL</a:t>
            </a:r>
            <a:r>
              <a:rPr lang="sr-Latn-ME" dirty="0" smtClean="0"/>
              <a:t>-a riješiti problem najjefikasnijeg kretanja kroz graf sa samo tri moguće vrijednosti težine grana </a:t>
            </a:r>
            <a:r>
              <a:rPr lang="sr-Latn-ME" b="1" dirty="0" smtClean="0">
                <a:solidFill>
                  <a:srgbClr val="C00000"/>
                </a:solidFill>
              </a:rPr>
              <a:t>1</a:t>
            </a:r>
            <a:r>
              <a:rPr lang="sr-Latn-ME" dirty="0" smtClean="0"/>
              <a:t>, </a:t>
            </a:r>
            <a:r>
              <a:rPr lang="sr-Latn-ME" b="1" dirty="0" smtClean="0">
                <a:solidFill>
                  <a:srgbClr val="C00000"/>
                </a:solidFill>
              </a:rPr>
              <a:t>2</a:t>
            </a:r>
            <a:r>
              <a:rPr lang="sr-Latn-ME" dirty="0" smtClean="0"/>
              <a:t> i </a:t>
            </a:r>
            <a:r>
              <a:rPr lang="sr-Latn-ME" b="1" dirty="0" smtClean="0">
                <a:solidFill>
                  <a:srgbClr val="C00000"/>
                </a:solidFill>
              </a:rPr>
              <a:t>3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Korišćenjem </a:t>
            </a:r>
            <a:r>
              <a:rPr lang="sr-Latn-ME" b="1" dirty="0">
                <a:solidFill>
                  <a:srgbClr val="C00000"/>
                </a:solidFill>
              </a:rPr>
              <a:t>STL</a:t>
            </a:r>
            <a:r>
              <a:rPr lang="sr-Latn-ME" dirty="0" smtClean="0"/>
              <a:t>-a napraviti algoritam koji sa istom vjerovatnoćom vraća bilo koji </a:t>
            </a:r>
            <a:r>
              <a:rPr lang="en-US" dirty="0" smtClean="0"/>
              <a:t>od </a:t>
            </a:r>
            <a:r>
              <a:rPr lang="en-US" dirty="0" err="1" smtClean="0"/>
              <a:t>indeksa</a:t>
            </a:r>
            <a:r>
              <a:rPr lang="en-US" dirty="0" smtClean="0"/>
              <a:t> </a:t>
            </a:r>
            <a:r>
              <a:rPr lang="en-US" dirty="0" err="1" smtClean="0"/>
              <a:t>onog</a:t>
            </a:r>
            <a:r>
              <a:rPr lang="en-US" dirty="0" smtClean="0"/>
              <a:t> </a:t>
            </a:r>
            <a:r>
              <a:rPr lang="en-US" dirty="0" err="1" smtClean="0"/>
              <a:t>broja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se u </a:t>
            </a:r>
            <a:r>
              <a:rPr lang="en-US" dirty="0" err="1" smtClean="0"/>
              <a:t>nizu</a:t>
            </a:r>
            <a:r>
              <a:rPr lang="en-US" dirty="0" smtClean="0"/>
              <a:t> </a:t>
            </a:r>
            <a:r>
              <a:rPr lang="en-US" dirty="0" err="1" smtClean="0"/>
              <a:t>pojavljuje</a:t>
            </a:r>
            <a:r>
              <a:rPr lang="en-US" dirty="0" smtClean="0"/>
              <a:t> </a:t>
            </a:r>
            <a:r>
              <a:rPr lang="en-US" dirty="0" err="1" smtClean="0"/>
              <a:t>naj</a:t>
            </a:r>
            <a:r>
              <a:rPr lang="sr-Latn-ME" dirty="0" smtClean="0"/>
              <a:t>češće. Umjesto broja može biti i bilo koji objekat (program treba da ima generičnost).</a:t>
            </a:r>
          </a:p>
          <a:p>
            <a:r>
              <a:rPr lang="sr-Latn-ME" dirty="0" smtClean="0"/>
              <a:t>Odrediti duplikate redova u binarnoj matrici (npr. pretvaranjem u decimalni broj).</a:t>
            </a:r>
          </a:p>
          <a:p>
            <a:r>
              <a:rPr lang="sr-Latn-ME" dirty="0" smtClean="0"/>
              <a:t>Štampati putanju od lista do kor</a:t>
            </a:r>
            <a:r>
              <a:rPr lang="en-US" dirty="0" smtClean="0"/>
              <a:t>i</a:t>
            </a:r>
            <a:r>
              <a:rPr lang="sr-Latn-ME" dirty="0" smtClean="0"/>
              <a:t>jena za svaki list u drvetu. </a:t>
            </a:r>
          </a:p>
          <a:p>
            <a:r>
              <a:rPr lang="sr-Latn-ME" dirty="0" smtClean="0"/>
              <a:t>Napisati najjefikasniji program (putem </a:t>
            </a:r>
            <a:r>
              <a:rPr lang="sr-Latn-ME" b="1" dirty="0" smtClean="0">
                <a:solidFill>
                  <a:srgbClr val="C00000"/>
                </a:solidFill>
              </a:rPr>
              <a:t>STL</a:t>
            </a:r>
            <a:r>
              <a:rPr lang="sr-Latn-ME" dirty="0" smtClean="0"/>
              <a:t>-a) koji provjerava da li dati obrazac postoji u stringu.</a:t>
            </a:r>
          </a:p>
          <a:p>
            <a:r>
              <a:rPr lang="sr-Latn-ME" dirty="0" smtClean="0"/>
              <a:t>Dat je niz brojeva. Odrediti na koliko se načina može dobiti zadati zbir umetanjem oznaka operatora četiri matematičke operacije među članovima niza. Članovi se mogu izostavljati ali se njihov redosl</a:t>
            </a:r>
            <a:r>
              <a:rPr lang="en-US" dirty="0" smtClean="0"/>
              <a:t>j</a:t>
            </a:r>
            <a:r>
              <a:rPr lang="sr-Latn-ME" dirty="0" smtClean="0"/>
              <a:t>ed ne može</a:t>
            </a:r>
            <a:r>
              <a:rPr lang="en-US" dirty="0" smtClean="0"/>
              <a:t> </a:t>
            </a:r>
            <a:r>
              <a:rPr lang="en-US" dirty="0" err="1" smtClean="0"/>
              <a:t>biti</a:t>
            </a:r>
            <a:r>
              <a:rPr lang="en-US" dirty="0" smtClean="0"/>
              <a:t> </a:t>
            </a:r>
            <a:r>
              <a:rPr lang="en-US" dirty="0" err="1" smtClean="0"/>
              <a:t>izmijenjen</a:t>
            </a:r>
            <a:r>
              <a:rPr lang="sr-Latn-ME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786386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Zadaci za vježbanje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/>
          </a:bodyPr>
          <a:lstStyle/>
          <a:p>
            <a:r>
              <a:rPr lang="sr-Latn-ME" dirty="0" smtClean="0"/>
              <a:t>Konvertovati multilinkovanu listu i jednostruko povezanu listu. Multilinkovana lista ima pored pokazivača na naredni element liste i pokazivač na potomka. Jednostruka lista treba </a:t>
            </a:r>
            <a:r>
              <a:rPr lang="en-US" dirty="0"/>
              <a:t>da </a:t>
            </a:r>
            <a:r>
              <a:rPr lang="en-US" dirty="0" smtClean="0"/>
              <a:t>se</a:t>
            </a:r>
            <a:endParaRPr lang="sr-Latn-ME" dirty="0" smtClean="0"/>
          </a:p>
          <a:p>
            <a:endParaRPr lang="sr-Latn-ME" dirty="0"/>
          </a:p>
          <a:p>
            <a:endParaRPr lang="sr-Latn-ME" dirty="0" smtClean="0"/>
          </a:p>
          <a:p>
            <a:endParaRPr lang="sr-Latn-ME" dirty="0"/>
          </a:p>
          <a:p>
            <a:endParaRPr lang="sr-Latn-ME" dirty="0" smtClean="0"/>
          </a:p>
          <a:p>
            <a:endParaRPr lang="sr-Latn-ME" dirty="0"/>
          </a:p>
          <a:p>
            <a:endParaRPr lang="sr-Latn-ME" dirty="0" smtClean="0"/>
          </a:p>
          <a:p>
            <a:r>
              <a:rPr lang="sr-Latn-ME" dirty="0" smtClean="0"/>
              <a:t>Data je lista, eliminisati duplikate objekata u listi (lista ne mora biti sortirana niti isti objekti moraju biti redom). Treba zadržati generičnost.</a:t>
            </a:r>
          </a:p>
          <a:p>
            <a:r>
              <a:rPr lang="sr-Latn-ME" dirty="0" smtClean="0"/>
              <a:t>Da li je dati string interliverovana kombinacija dva stringa? </a:t>
            </a:r>
            <a:endParaRPr lang="en-US" dirty="0"/>
          </a:p>
        </p:txBody>
      </p:sp>
      <p:pic>
        <p:nvPicPr>
          <p:cNvPr id="1026" name="Picture 2" descr="Multilevel linked li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0"/>
            <a:ext cx="4441825" cy="248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81401" y="2438400"/>
            <a:ext cx="556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2400" dirty="0" smtClean="0"/>
              <a:t>          </a:t>
            </a:r>
            <a:r>
              <a:rPr lang="en-US" sz="2400" dirty="0" err="1" smtClean="0"/>
              <a:t>sastoji</a:t>
            </a:r>
            <a:r>
              <a:rPr lang="en-US" sz="2400" dirty="0" smtClean="0"/>
              <a:t> </a:t>
            </a:r>
            <a:r>
              <a:rPr lang="en-US" sz="2400" dirty="0" err="1"/>
              <a:t>redom</a:t>
            </a:r>
            <a:r>
              <a:rPr lang="en-US" sz="2400" dirty="0"/>
              <a:t> </a:t>
            </a:r>
            <a:r>
              <a:rPr lang="en-US" sz="2400" dirty="0" smtClean="0"/>
              <a:t>od </a:t>
            </a:r>
            <a:r>
              <a:rPr lang="en-US" sz="2400" dirty="0" err="1" smtClean="0"/>
              <a:t>elemenata</a:t>
            </a:r>
            <a:r>
              <a:rPr lang="en-US" sz="2400" dirty="0" smtClean="0"/>
              <a:t> </a:t>
            </a:r>
            <a:r>
              <a:rPr lang="en-US" sz="2400" dirty="0" err="1" smtClean="0"/>
              <a:t>prvog</a:t>
            </a:r>
            <a:r>
              <a:rPr lang="en-US" sz="2400" dirty="0" smtClean="0"/>
              <a:t> </a:t>
            </a:r>
            <a:r>
              <a:rPr lang="en-US" sz="2400" dirty="0" err="1" smtClean="0"/>
              <a:t>reda</a:t>
            </a:r>
            <a:r>
              <a:rPr lang="en-US" sz="2400" dirty="0" smtClean="0"/>
              <a:t> pa </a:t>
            </a:r>
            <a:r>
              <a:rPr lang="en-US" sz="2400" dirty="0" err="1" smtClean="0"/>
              <a:t>zatim</a:t>
            </a:r>
            <a:r>
              <a:rPr lang="en-US" sz="2400" dirty="0" smtClean="0"/>
              <a:t> </a:t>
            </a:r>
            <a:r>
              <a:rPr lang="en-US" sz="2400" dirty="0" err="1" smtClean="0"/>
              <a:t>drugog</a:t>
            </a:r>
            <a:r>
              <a:rPr lang="en-US" sz="2400" dirty="0" smtClean="0"/>
              <a:t> </a:t>
            </a:r>
            <a:r>
              <a:rPr lang="en-US" sz="2400" dirty="0" err="1" smtClean="0"/>
              <a:t>reda</a:t>
            </a:r>
            <a:r>
              <a:rPr lang="en-US" sz="2400" dirty="0" smtClean="0"/>
              <a:t> </a:t>
            </a:r>
            <a:r>
              <a:rPr lang="en-US" sz="2400" dirty="0" err="1" smtClean="0"/>
              <a:t>itd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895599" y="3581400"/>
            <a:ext cx="62484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err="1" smtClean="0"/>
              <a:t>Odrediti</a:t>
            </a:r>
            <a:r>
              <a:rPr lang="en-US" sz="2400" dirty="0" smtClean="0"/>
              <a:t> </a:t>
            </a:r>
            <a:r>
              <a:rPr lang="en-US" sz="2400" dirty="0" err="1" smtClean="0"/>
              <a:t>koliko</a:t>
            </a:r>
            <a:r>
              <a:rPr lang="en-US" sz="2400" dirty="0" smtClean="0"/>
              <a:t> </a:t>
            </a:r>
            <a:r>
              <a:rPr lang="en-US" sz="2400" dirty="0" err="1" smtClean="0"/>
              <a:t>ima</a:t>
            </a:r>
            <a:r>
              <a:rPr lang="en-US" sz="2400" dirty="0" smtClean="0"/>
              <a:t> </a:t>
            </a:r>
            <a:r>
              <a:rPr lang="en-US" sz="2400" dirty="0" err="1" smtClean="0"/>
              <a:t>brojeva</a:t>
            </a:r>
            <a:r>
              <a:rPr lang="en-US" sz="2400" dirty="0" smtClean="0"/>
              <a:t> </a:t>
            </a:r>
            <a:r>
              <a:rPr lang="en-US" sz="2400" dirty="0" err="1" smtClean="0"/>
              <a:t>manjih</a:t>
            </a:r>
            <a:r>
              <a:rPr lang="en-US" sz="2400" dirty="0" smtClean="0"/>
              <a:t> od N </a:t>
            </a:r>
            <a:r>
              <a:rPr lang="en-US" sz="2400" dirty="0" err="1" smtClean="0"/>
              <a:t>koji</a:t>
            </a:r>
            <a:r>
              <a:rPr lang="en-US" sz="2400" dirty="0" smtClean="0"/>
              <a:t> </a:t>
            </a:r>
            <a:r>
              <a:rPr lang="en-US" sz="2400" dirty="0" err="1" smtClean="0"/>
              <a:t>su</a:t>
            </a:r>
            <a:r>
              <a:rPr lang="en-US" sz="2400" dirty="0" smtClean="0"/>
              <a:t> </a:t>
            </a:r>
            <a:r>
              <a:rPr lang="en-US" sz="2400" dirty="0" err="1" smtClean="0"/>
              <a:t>mogu</a:t>
            </a:r>
            <a:r>
              <a:rPr lang="en-US" sz="2400" dirty="0" smtClean="0"/>
              <a:t> </a:t>
            </a:r>
            <a:r>
              <a:rPr lang="en-US" sz="2400" dirty="0" err="1" smtClean="0"/>
              <a:t>zapisati</a:t>
            </a:r>
            <a:r>
              <a:rPr lang="en-US" sz="2400" dirty="0" smtClean="0"/>
              <a:t> </a:t>
            </a:r>
            <a:r>
              <a:rPr lang="en-US" sz="2400" dirty="0" err="1" smtClean="0"/>
              <a:t>kao</a:t>
            </a:r>
            <a:r>
              <a:rPr lang="en-US" sz="2400" dirty="0" smtClean="0"/>
              <a:t> </a:t>
            </a:r>
            <a:r>
              <a:rPr lang="en-US" sz="2400" dirty="0" err="1" smtClean="0"/>
              <a:t>razli</a:t>
            </a:r>
            <a:r>
              <a:rPr lang="sr-Latn-ME" sz="2400" dirty="0" smtClean="0"/>
              <a:t>čite </a:t>
            </a:r>
            <a:r>
              <a:rPr lang="en-US" sz="2400" dirty="0" smtClean="0"/>
              <a:t>par</a:t>
            </a:r>
            <a:r>
              <a:rPr lang="sr-Latn-ME" sz="2400" dirty="0" smtClean="0"/>
              <a:t>ove</a:t>
            </a:r>
            <a:r>
              <a:rPr lang="en-US" sz="2400" dirty="0" smtClean="0"/>
              <a:t> </a:t>
            </a:r>
            <a:r>
              <a:rPr lang="en-US" sz="2400" dirty="0" err="1" smtClean="0"/>
              <a:t>suma</a:t>
            </a:r>
            <a:r>
              <a:rPr lang="en-US" sz="2400" dirty="0" smtClean="0"/>
              <a:t> </a:t>
            </a:r>
            <a:r>
              <a:rPr lang="en-US" sz="2400" dirty="0" err="1" smtClean="0"/>
              <a:t>kubova</a:t>
            </a:r>
            <a:r>
              <a:rPr lang="en-US" sz="2400" dirty="0" smtClean="0"/>
              <a:t> </a:t>
            </a:r>
            <a:r>
              <a:rPr lang="en-US" sz="2400" dirty="0" err="1" smtClean="0"/>
              <a:t>dva</a:t>
            </a:r>
            <a:r>
              <a:rPr lang="en-US" sz="2400" dirty="0" smtClean="0"/>
              <a:t> </a:t>
            </a:r>
            <a:r>
              <a:rPr lang="en-US" sz="2400" dirty="0" err="1" smtClean="0"/>
              <a:t>cijela</a:t>
            </a:r>
            <a:r>
              <a:rPr lang="sr-Latn-ME" sz="2400" dirty="0" smtClean="0"/>
              <a:t> broja.</a:t>
            </a:r>
            <a:endParaRPr lang="en-US" sz="2400" dirty="0"/>
          </a:p>
        </p:txBody>
      </p:sp>
      <p:sp>
        <p:nvSpPr>
          <p:cNvPr id="5" name="Freeform 4"/>
          <p:cNvSpPr/>
          <p:nvPr/>
        </p:nvSpPr>
        <p:spPr>
          <a:xfrm>
            <a:off x="0" y="3611880"/>
            <a:ext cx="9144000" cy="1280160"/>
          </a:xfrm>
          <a:custGeom>
            <a:avLst/>
            <a:gdLst>
              <a:gd name="connsiteX0" fmla="*/ 0 w 9144000"/>
              <a:gd name="connsiteY0" fmla="*/ 1264920 h 1280160"/>
              <a:gd name="connsiteX1" fmla="*/ 2834640 w 9144000"/>
              <a:gd name="connsiteY1" fmla="*/ 1280160 h 1280160"/>
              <a:gd name="connsiteX2" fmla="*/ 2849880 w 9144000"/>
              <a:gd name="connsiteY2" fmla="*/ 0 h 1280160"/>
              <a:gd name="connsiteX3" fmla="*/ 9144000 w 9144000"/>
              <a:gd name="connsiteY3" fmla="*/ 3048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1280160">
                <a:moveTo>
                  <a:pt x="0" y="1264920"/>
                </a:moveTo>
                <a:lnTo>
                  <a:pt x="2834640" y="1280160"/>
                </a:lnTo>
                <a:lnTo>
                  <a:pt x="2849880" y="0"/>
                </a:lnTo>
                <a:lnTo>
                  <a:pt x="9144000" y="3048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6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Konačni automat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rmAutofit lnSpcReduction="10000"/>
          </a:bodyPr>
          <a:lstStyle/>
          <a:p>
            <a:r>
              <a:rPr lang="sr-Latn-ME" dirty="0" smtClean="0"/>
              <a:t>Kod predmetnog </a:t>
            </a:r>
            <a:r>
              <a:rPr lang="sr-Latn-ME" b="1" dirty="0" smtClean="0">
                <a:solidFill>
                  <a:srgbClr val="C00000"/>
                </a:solidFill>
              </a:rPr>
              <a:t>konačnog automata</a:t>
            </a:r>
            <a:r>
              <a:rPr lang="sr-Latn-ME" dirty="0" smtClean="0"/>
              <a:t> </a:t>
            </a:r>
            <a:r>
              <a:rPr lang="en-US" dirty="0" err="1" smtClean="0"/>
              <a:t>moramo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sr-Latn-ME" dirty="0" smtClean="0"/>
              <a:t>ći stanje u koje prelazimo čak i ako nema putanje u </a:t>
            </a:r>
            <a:r>
              <a:rPr lang="sr-Latn-ME" b="1" dirty="0" smtClean="0">
                <a:solidFill>
                  <a:srgbClr val="C00000"/>
                </a:solidFill>
              </a:rPr>
              <a:t>trie</a:t>
            </a:r>
            <a:r>
              <a:rPr lang="sr-Latn-ME" dirty="0" smtClean="0"/>
              <a:t>-u.</a:t>
            </a:r>
          </a:p>
          <a:p>
            <a:r>
              <a:rPr lang="sr-Latn-ME" dirty="0" smtClean="0"/>
              <a:t>Posmatrajmo stanje </a:t>
            </a:r>
            <a:r>
              <a:rPr lang="sr-Latn-ME" b="1" i="1" dirty="0" smtClean="0">
                <a:solidFill>
                  <a:srgbClr val="C00000"/>
                </a:solidFill>
              </a:rPr>
              <a:t>p</a:t>
            </a:r>
            <a:r>
              <a:rPr lang="sr-Latn-ME" dirty="0" smtClean="0"/>
              <a:t> koje odgovara stringu </a:t>
            </a:r>
            <a:r>
              <a:rPr lang="sr-Latn-ME" b="1" i="1" dirty="0" smtClean="0">
                <a:solidFill>
                  <a:srgbClr val="C00000"/>
                </a:solidFill>
              </a:rPr>
              <a:t>t</a:t>
            </a:r>
            <a:r>
              <a:rPr lang="sr-Latn-ME" dirty="0" smtClean="0"/>
              <a:t>, i stiže karakter </a:t>
            </a:r>
            <a:r>
              <a:rPr lang="sr-Latn-ME" b="1" i="1" dirty="0" smtClean="0">
                <a:solidFill>
                  <a:srgbClr val="C00000"/>
                </a:solidFill>
              </a:rPr>
              <a:t>c</a:t>
            </a:r>
            <a:r>
              <a:rPr lang="sr-Latn-ME" dirty="0" smtClean="0"/>
              <a:t>. Ako postoji ivica koja odgovara karakteru prelazimo u stanje</a:t>
            </a:r>
            <a:r>
              <a:rPr lang="en-GB" dirty="0"/>
              <a:t> </a:t>
            </a:r>
            <a:r>
              <a:rPr lang="en-GB" b="1" i="1" dirty="0" err="1" smtClean="0">
                <a:solidFill>
                  <a:srgbClr val="C00000"/>
                </a:solidFill>
              </a:rPr>
              <a:t>t</a:t>
            </a:r>
            <a:r>
              <a:rPr lang="en-GB" b="1" dirty="0" err="1" smtClean="0">
                <a:solidFill>
                  <a:srgbClr val="C00000"/>
                </a:solidFill>
              </a:rPr>
              <a:t>+</a:t>
            </a:r>
            <a:r>
              <a:rPr lang="en-GB" b="1" i="1" dirty="0" err="1" smtClean="0">
                <a:solidFill>
                  <a:srgbClr val="C00000"/>
                </a:solidFill>
              </a:rPr>
              <a:t>c</a:t>
            </a:r>
            <a:r>
              <a:rPr lang="en-GB" dirty="0" smtClean="0"/>
              <a:t>.</a:t>
            </a:r>
            <a:r>
              <a:rPr lang="sr-Latn-ME" dirty="0" smtClean="0"/>
              <a:t> Ako toga stanja nema moramo naći stanje koje odgovara najdužem pravom prefiksu koji postoji u </a:t>
            </a:r>
            <a:r>
              <a:rPr lang="sr-Latn-ME" b="1" dirty="0" smtClean="0">
                <a:solidFill>
                  <a:srgbClr val="C00000"/>
                </a:solidFill>
              </a:rPr>
              <a:t>trie</a:t>
            </a:r>
            <a:r>
              <a:rPr lang="sr-Latn-ME" dirty="0" smtClean="0"/>
              <a:t>-u i preći u to stanje</a:t>
            </a:r>
            <a:r>
              <a:rPr lang="en-GB" dirty="0" smtClean="0"/>
              <a:t>.</a:t>
            </a:r>
            <a:endParaRPr lang="sr-Latn-ME" dirty="0" smtClean="0"/>
          </a:p>
          <a:p>
            <a:r>
              <a:rPr lang="sr-Latn-ME" dirty="0" smtClean="0"/>
              <a:t>Na primjer imamo </a:t>
            </a:r>
            <a:r>
              <a:rPr lang="sr-Latn-ME" b="1" dirty="0" smtClean="0">
                <a:solidFill>
                  <a:srgbClr val="C00000"/>
                </a:solidFill>
              </a:rPr>
              <a:t>trie</a:t>
            </a:r>
            <a:r>
              <a:rPr lang="sr-Latn-ME" dirty="0" smtClean="0"/>
              <a:t> sa stanjima koja odgovaraju stringovima </a:t>
            </a:r>
            <a:r>
              <a:rPr lang="sr-Latn-ME" b="1" i="1" dirty="0" smtClean="0">
                <a:solidFill>
                  <a:srgbClr val="C00000"/>
                </a:solidFill>
              </a:rPr>
              <a:t>ab</a:t>
            </a:r>
            <a:r>
              <a:rPr lang="sr-Latn-ME" dirty="0" smtClean="0"/>
              <a:t> i </a:t>
            </a:r>
            <a:r>
              <a:rPr lang="sr-Latn-ME" b="1" i="1" dirty="0" smtClean="0">
                <a:solidFill>
                  <a:srgbClr val="C00000"/>
                </a:solidFill>
              </a:rPr>
              <a:t>bc</a:t>
            </a:r>
            <a:r>
              <a:rPr lang="sr-Latn-ME" dirty="0" smtClean="0"/>
              <a:t> a nalazimo se u prvom stanju koje je list. Karakterom </a:t>
            </a:r>
            <a:r>
              <a:rPr lang="sr-Latn-ME" b="1" i="1" dirty="0" smtClean="0">
                <a:solidFill>
                  <a:srgbClr val="C00000"/>
                </a:solidFill>
              </a:rPr>
              <a:t>c</a:t>
            </a:r>
            <a:r>
              <a:rPr lang="sr-Latn-ME" dirty="0" smtClean="0"/>
              <a:t> ne možemo ići dalje već se vraćamo u stanje </a:t>
            </a:r>
            <a:r>
              <a:rPr lang="sr-Latn-ME" b="1" i="1" dirty="0" smtClean="0">
                <a:solidFill>
                  <a:srgbClr val="C00000"/>
                </a:solidFill>
              </a:rPr>
              <a:t>b</a:t>
            </a:r>
            <a:r>
              <a:rPr lang="sr-Latn-ME" dirty="0" smtClean="0"/>
              <a:t> i prelazimo gdje odatle vodi karakter </a:t>
            </a:r>
            <a:r>
              <a:rPr lang="sr-Latn-ME" b="1" i="1" dirty="0" smtClean="0">
                <a:solidFill>
                  <a:srgbClr val="C00000"/>
                </a:solidFill>
              </a:rPr>
              <a:t>c</a:t>
            </a:r>
            <a:r>
              <a:rPr lang="sr-Latn-ME" dirty="0" smtClean="0"/>
              <a:t>.</a:t>
            </a:r>
          </a:p>
          <a:p>
            <a:r>
              <a:rPr lang="sr-Latn-ME" b="1" u="sng" dirty="0" smtClean="0"/>
              <a:t>Sufiksni link</a:t>
            </a:r>
            <a:r>
              <a:rPr lang="sr-Latn-ME" dirty="0" smtClean="0"/>
              <a:t> za čvor </a:t>
            </a:r>
            <a:r>
              <a:rPr lang="en-GB" b="1" i="1" dirty="0" smtClean="0">
                <a:solidFill>
                  <a:srgbClr val="C00000"/>
                </a:solidFill>
              </a:rPr>
              <a:t>p</a:t>
            </a:r>
            <a:r>
              <a:rPr lang="en-GB" dirty="0"/>
              <a:t> </a:t>
            </a:r>
            <a:r>
              <a:rPr lang="sr-Latn-ME" dirty="0" smtClean="0"/>
              <a:t>je ivica koja nas vodi do najdužeg pravog prefiksa stringa koji odgovara čvoru </a:t>
            </a:r>
            <a:r>
              <a:rPr lang="sr-Latn-ME" b="1" i="1" dirty="0" smtClean="0">
                <a:solidFill>
                  <a:srgbClr val="C00000"/>
                </a:solidFill>
              </a:rPr>
              <a:t>p</a:t>
            </a:r>
            <a:r>
              <a:rPr lang="sr-Latn-ME" dirty="0" smtClean="0"/>
              <a:t>.</a:t>
            </a:r>
            <a:r>
              <a:rPr lang="en-GB" dirty="0" smtClean="0"/>
              <a:t> </a:t>
            </a:r>
            <a:r>
              <a:rPr lang="sr-Latn-ME" dirty="0" smtClean="0"/>
              <a:t>Korijen je jedini specijalni slučaj gdje će </a:t>
            </a:r>
            <a:r>
              <a:rPr lang="sr-Latn-ME" b="1" u="sng" dirty="0" smtClean="0"/>
              <a:t>sufiksni link</a:t>
            </a:r>
            <a:r>
              <a:rPr lang="sr-Latn-ME" dirty="0" smtClean="0"/>
              <a:t> pokazivati na samog sebe.</a:t>
            </a:r>
            <a:r>
              <a:rPr lang="en-GB" dirty="0" smtClean="0"/>
              <a:t> </a:t>
            </a:r>
            <a:r>
              <a:rPr lang="sr-Latn-ME" dirty="0" smtClean="0"/>
              <a:t>Preformulišimo tranziciju u automatu na sljedeći način</a:t>
            </a:r>
            <a:r>
              <a:rPr lang="en-GB" dirty="0" smtClean="0"/>
              <a:t>: </a:t>
            </a:r>
            <a:r>
              <a:rPr lang="sr-Latn-ME" dirty="0" smtClean="0"/>
              <a:t>idemo po čvorovima </a:t>
            </a:r>
            <a:r>
              <a:rPr lang="sr-Latn-ME" b="1" dirty="0" smtClean="0">
                <a:solidFill>
                  <a:srgbClr val="C00000"/>
                </a:solidFill>
              </a:rPr>
              <a:t>trie</a:t>
            </a:r>
            <a:r>
              <a:rPr lang="sr-Latn-ME" dirty="0" smtClean="0"/>
              <a:t>-a </a:t>
            </a:r>
            <a:r>
              <a:rPr lang="sr-Latn-ME" dirty="0"/>
              <a:t>a</a:t>
            </a:r>
            <a:r>
              <a:rPr lang="sr-Latn-ME" dirty="0" smtClean="0"/>
              <a:t> ako takve linije nema pratimo sljedeći </a:t>
            </a:r>
            <a:r>
              <a:rPr lang="sr-Latn-ME" b="1" u="sng" dirty="0" smtClean="0"/>
              <a:t>sufiksni link</a:t>
            </a:r>
            <a:r>
              <a:rPr lang="en-GB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68203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8229600" cy="990600"/>
          </a:xfrm>
        </p:spPr>
        <p:txBody>
          <a:bodyPr/>
          <a:lstStyle/>
          <a:p>
            <a:r>
              <a:rPr lang="en-US" dirty="0" err="1" smtClean="0"/>
              <a:t>Zadaci</a:t>
            </a:r>
            <a:r>
              <a:rPr lang="en-US" dirty="0" smtClean="0"/>
              <a:t> za </a:t>
            </a:r>
            <a:r>
              <a:rPr lang="en-US" dirty="0" err="1" smtClean="0"/>
              <a:t>vje</a:t>
            </a:r>
            <a:r>
              <a:rPr lang="sr-Latn-ME" dirty="0" smtClean="0"/>
              <a:t>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r>
              <a:rPr lang="sr-Latn-ME" dirty="0" smtClean="0"/>
              <a:t>Konstruisati drvo ako je data matrica predaka. To je binarna matrica koja ima vrijednost </a:t>
            </a:r>
            <a:r>
              <a:rPr lang="sr-Latn-ME" b="1" dirty="0" smtClean="0">
                <a:solidFill>
                  <a:srgbClr val="C00000"/>
                </a:solidFill>
              </a:rPr>
              <a:t>1</a:t>
            </a:r>
            <a:r>
              <a:rPr lang="sr-Latn-ME" dirty="0" smtClean="0"/>
              <a:t> na poziciji </a:t>
            </a:r>
            <a:r>
              <a:rPr lang="en-US" b="1" dirty="0" smtClean="0">
                <a:solidFill>
                  <a:srgbClr val="C00000"/>
                </a:solidFill>
              </a:rPr>
              <a:t>[</a:t>
            </a:r>
            <a:r>
              <a:rPr lang="en-US" b="1" i="1" dirty="0" err="1" smtClean="0">
                <a:solidFill>
                  <a:srgbClr val="C00000"/>
                </a:solidFill>
              </a:rPr>
              <a:t>i</a:t>
            </a:r>
            <a:r>
              <a:rPr lang="en-US" b="1" dirty="0" smtClean="0">
                <a:solidFill>
                  <a:srgbClr val="C00000"/>
                </a:solidFill>
              </a:rPr>
              <a:t>][</a:t>
            </a:r>
            <a:r>
              <a:rPr lang="en-US" b="1" i="1" dirty="0" smtClean="0">
                <a:solidFill>
                  <a:srgbClr val="C00000"/>
                </a:solidFill>
              </a:rPr>
              <a:t>j</a:t>
            </a:r>
            <a:r>
              <a:rPr lang="en-US" b="1" dirty="0" smtClean="0">
                <a:solidFill>
                  <a:srgbClr val="C00000"/>
                </a:solidFill>
              </a:rPr>
              <a:t>]</a:t>
            </a:r>
            <a:r>
              <a:rPr lang="en-US" dirty="0" smtClean="0"/>
              <a:t> </a:t>
            </a:r>
            <a:r>
              <a:rPr lang="en-US" dirty="0" err="1" smtClean="0"/>
              <a:t>ako</a:t>
            </a:r>
            <a:r>
              <a:rPr lang="en-US" dirty="0" smtClean="0"/>
              <a:t> je </a:t>
            </a:r>
            <a:r>
              <a:rPr lang="en-US" b="1" i="1" dirty="0" err="1" smtClean="0">
                <a:solidFill>
                  <a:srgbClr val="C00000"/>
                </a:solidFill>
              </a:rPr>
              <a:t>i</a:t>
            </a:r>
            <a:r>
              <a:rPr lang="en-US" dirty="0" smtClean="0"/>
              <a:t> </a:t>
            </a:r>
            <a:r>
              <a:rPr lang="en-US" dirty="0" err="1" smtClean="0"/>
              <a:t>predak</a:t>
            </a:r>
            <a:r>
              <a:rPr lang="en-US" dirty="0" smtClean="0"/>
              <a:t> od </a:t>
            </a:r>
            <a:r>
              <a:rPr lang="en-US" b="1" i="1" dirty="0" smtClean="0">
                <a:solidFill>
                  <a:srgbClr val="C00000"/>
                </a:solidFill>
              </a:rPr>
              <a:t>j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Dat</a:t>
            </a:r>
            <a:r>
              <a:rPr lang="en-US" dirty="0" smtClean="0"/>
              <a:t> je string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obrazac</a:t>
            </a:r>
            <a:r>
              <a:rPr lang="en-US" dirty="0" smtClean="0"/>
              <a:t> (</a:t>
            </a:r>
            <a:r>
              <a:rPr lang="en-US" dirty="0" err="1" smtClean="0"/>
              <a:t>isto</a:t>
            </a:r>
            <a:r>
              <a:rPr lang="en-US" dirty="0" smtClean="0"/>
              <a:t> string). </a:t>
            </a:r>
            <a:r>
              <a:rPr lang="en-US" dirty="0" err="1" smtClean="0"/>
              <a:t>Obrazac</a:t>
            </a:r>
            <a:r>
              <a:rPr lang="en-US" dirty="0" smtClean="0"/>
              <a:t> je </a:t>
            </a:r>
            <a:r>
              <a:rPr lang="en-US" dirty="0" err="1" smtClean="0"/>
              <a:t>prona</a:t>
            </a:r>
            <a:r>
              <a:rPr lang="sr-Latn-ME" dirty="0" smtClean="0"/>
              <a:t>đen ako se u polaznom stringu svi karakteri obrasca koji su na pozicijama </a:t>
            </a:r>
            <a:r>
              <a:rPr lang="sr-Latn-ME" b="1" i="1" dirty="0" smtClean="0">
                <a:solidFill>
                  <a:srgbClr val="C00000"/>
                </a:solidFill>
              </a:rPr>
              <a:t>i</a:t>
            </a:r>
            <a:r>
              <a:rPr lang="sr-Latn-ME" dirty="0" smtClean="0"/>
              <a:t> pojavljuju prije svih karaktera koji su na pozicijama </a:t>
            </a:r>
            <a:r>
              <a:rPr lang="sr-Latn-ME" b="1" i="1" dirty="0" smtClean="0">
                <a:solidFill>
                  <a:srgbClr val="C00000"/>
                </a:solidFill>
              </a:rPr>
              <a:t>j</a:t>
            </a:r>
            <a:r>
              <a:rPr lang="sr-Latn-ME" dirty="0" smtClean="0"/>
              <a:t> gdje je </a:t>
            </a:r>
            <a:r>
              <a:rPr lang="sr-Latn-ME" b="1" i="1" dirty="0" smtClean="0">
                <a:solidFill>
                  <a:srgbClr val="C00000"/>
                </a:solidFill>
              </a:rPr>
              <a:t>j</a:t>
            </a:r>
            <a:r>
              <a:rPr lang="en-US" b="1" dirty="0" smtClean="0">
                <a:solidFill>
                  <a:srgbClr val="C00000"/>
                </a:solidFill>
              </a:rPr>
              <a:t>&gt;</a:t>
            </a:r>
            <a:r>
              <a:rPr lang="en-US" b="1" i="1" dirty="0" err="1" smtClean="0">
                <a:solidFill>
                  <a:srgbClr val="C00000"/>
                </a:solidFill>
              </a:rPr>
              <a:t>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Dat</a:t>
            </a:r>
            <a:r>
              <a:rPr lang="en-US" dirty="0" smtClean="0"/>
              <a:t> je </a:t>
            </a:r>
            <a:r>
              <a:rPr lang="en-US" dirty="0" err="1" smtClean="0"/>
              <a:t>lavirint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vrijednostima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‘o’</a:t>
            </a:r>
            <a:r>
              <a:rPr lang="en-US" dirty="0" smtClean="0"/>
              <a:t> – </a:t>
            </a:r>
            <a:r>
              <a:rPr lang="en-US" dirty="0" err="1" smtClean="0"/>
              <a:t>otvorena</a:t>
            </a:r>
            <a:r>
              <a:rPr lang="en-US" dirty="0" smtClean="0"/>
              <a:t> </a:t>
            </a:r>
            <a:r>
              <a:rPr lang="en-US" dirty="0" err="1" smtClean="0"/>
              <a:t>pozicija</a:t>
            </a:r>
            <a:r>
              <a:rPr lang="en-US" dirty="0" smtClean="0"/>
              <a:t>, </a:t>
            </a:r>
            <a:r>
              <a:rPr lang="en-US" b="1" dirty="0" smtClean="0">
                <a:solidFill>
                  <a:srgbClr val="C00000"/>
                </a:solidFill>
              </a:rPr>
              <a:t>‘x’</a:t>
            </a:r>
            <a:r>
              <a:rPr lang="en-US" dirty="0" smtClean="0"/>
              <a:t> </a:t>
            </a:r>
            <a:r>
              <a:rPr lang="en-US" dirty="0" err="1" smtClean="0"/>
              <a:t>zid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‘M’</a:t>
            </a:r>
            <a:r>
              <a:rPr lang="en-US" dirty="0" smtClean="0"/>
              <a:t> mina. </a:t>
            </a:r>
            <a:r>
              <a:rPr lang="en-US" dirty="0" err="1" smtClean="0"/>
              <a:t>Odrediti</a:t>
            </a:r>
            <a:r>
              <a:rPr lang="en-US" dirty="0" smtClean="0"/>
              <a:t> </a:t>
            </a:r>
            <a:r>
              <a:rPr lang="en-GB" dirty="0" err="1" smtClean="0"/>
              <a:t>najkra</a:t>
            </a:r>
            <a:r>
              <a:rPr lang="sr-Latn-ME" dirty="0" smtClean="0"/>
              <a:t>ći broj koraka potreban da se sa svih otvorenih pozicija dođe do bilo koje mine.</a:t>
            </a:r>
          </a:p>
          <a:p>
            <a:r>
              <a:rPr lang="sr-Latn-ME" dirty="0" smtClean="0"/>
              <a:t>Niz se može podijeliti na dva podniza. Odrediti podjelu koja daje najveću moguću apsolutnu razliku suma </a:t>
            </a:r>
            <a:r>
              <a:rPr lang="sr-Latn-ME" smtClean="0"/>
              <a:t>dva podniza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Realizovati Kanov (Khan) algoritam za topološko sortiranje grafa.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09281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en-US" dirty="0" err="1" smtClean="0"/>
              <a:t>Sufiksni</a:t>
            </a:r>
            <a:r>
              <a:rPr lang="en-US" dirty="0" smtClean="0"/>
              <a:t> link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>
            <a:normAutofit/>
          </a:bodyPr>
          <a:lstStyle/>
          <a:p>
            <a:r>
              <a:rPr lang="en-GB" dirty="0" smtClean="0"/>
              <a:t>Problem </a:t>
            </a:r>
            <a:r>
              <a:rPr lang="en-GB" dirty="0" err="1" smtClean="0"/>
              <a:t>konst</a:t>
            </a:r>
            <a:r>
              <a:rPr lang="sr-Latn-ME" dirty="0" smtClean="0"/>
              <a:t>r</a:t>
            </a:r>
            <a:r>
              <a:rPr lang="en-GB" dirty="0" err="1" smtClean="0"/>
              <a:t>ukcije</a:t>
            </a:r>
            <a:r>
              <a:rPr lang="en-GB" dirty="0" smtClean="0"/>
              <a:t> automata je </a:t>
            </a:r>
            <a:r>
              <a:rPr lang="en-GB" dirty="0" err="1" smtClean="0"/>
              <a:t>sveden</a:t>
            </a:r>
            <a:r>
              <a:rPr lang="en-GB" dirty="0" smtClean="0"/>
              <a:t> </a:t>
            </a:r>
            <a:r>
              <a:rPr lang="en-GB" dirty="0" err="1" smtClean="0"/>
              <a:t>na</a:t>
            </a:r>
            <a:r>
              <a:rPr lang="en-GB" dirty="0" smtClean="0"/>
              <a:t> </a:t>
            </a:r>
            <a:r>
              <a:rPr lang="en-GB" dirty="0" err="1" smtClean="0"/>
              <a:t>odre</a:t>
            </a:r>
            <a:r>
              <a:rPr lang="sr-Latn-ME" dirty="0" smtClean="0"/>
              <a:t>đivanje </a:t>
            </a:r>
            <a:r>
              <a:rPr lang="sr-Latn-ME" b="1" u="sng" dirty="0" smtClean="0"/>
              <a:t>sufiksnih linkova</a:t>
            </a:r>
            <a:r>
              <a:rPr lang="en-GB" dirty="0" smtClean="0"/>
              <a:t>.</a:t>
            </a:r>
            <a:endParaRPr lang="en-GB" dirty="0"/>
          </a:p>
          <a:p>
            <a:r>
              <a:rPr lang="sr-Latn-ME" dirty="0" smtClean="0"/>
              <a:t>Posmatrajmo čvor 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dirty="0" smtClean="0"/>
              <a:t>. Korijen je sam sebi sufiksni link, kao i svim čvorovima koji su sinovi korijena</a:t>
            </a:r>
            <a:r>
              <a:rPr lang="en-GB" dirty="0" smtClean="0"/>
              <a:t>. </a:t>
            </a:r>
            <a:r>
              <a:rPr lang="sr-Latn-ME" b="1" u="sng" dirty="0" smtClean="0"/>
              <a:t>Sufiksni linkovi</a:t>
            </a:r>
            <a:r>
              <a:rPr lang="sr-Latn-ME" dirty="0" smtClean="0"/>
              <a:t> za dublje čvorove se računaju na sljedeći način: idemo na pretka </a:t>
            </a:r>
            <a:r>
              <a:rPr lang="sr-Latn-ME" b="1" i="1" dirty="0" smtClean="0">
                <a:solidFill>
                  <a:srgbClr val="C00000"/>
                </a:solidFill>
              </a:rPr>
              <a:t>p</a:t>
            </a:r>
            <a:r>
              <a:rPr lang="sr-Latn-ME" dirty="0" smtClean="0"/>
              <a:t> tekućeg čvora (neka je slovo </a:t>
            </a:r>
            <a:r>
              <a:rPr lang="sr-Latn-ME" b="1" i="1" dirty="0" smtClean="0">
                <a:solidFill>
                  <a:srgbClr val="C00000"/>
                </a:solidFill>
              </a:rPr>
              <a:t>c</a:t>
            </a:r>
            <a:r>
              <a:rPr lang="sr-Latn-ME" dirty="0" smtClean="0"/>
              <a:t> ivica of </a:t>
            </a:r>
            <a:r>
              <a:rPr lang="sr-Latn-ME" b="1" i="1" dirty="0" smtClean="0">
                <a:solidFill>
                  <a:srgbClr val="C00000"/>
                </a:solidFill>
              </a:rPr>
              <a:t>p</a:t>
            </a:r>
            <a:r>
              <a:rPr lang="sr-Latn-ME" dirty="0" smtClean="0"/>
              <a:t> do 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dirty="0" smtClean="0"/>
              <a:t>)</a:t>
            </a:r>
            <a:r>
              <a:rPr lang="en-GB" dirty="0" smtClean="0"/>
              <a:t>, </a:t>
            </a:r>
            <a:r>
              <a:rPr lang="sr-Latn-ME" dirty="0" smtClean="0"/>
              <a:t>zatim pratimo njegov sufiksni link sa tranzicijom indukovanom sa </a:t>
            </a:r>
            <a:r>
              <a:rPr lang="sr-Latn-ME" b="1" i="1" dirty="0" smtClean="0">
                <a:solidFill>
                  <a:srgbClr val="C00000"/>
                </a:solidFill>
              </a:rPr>
              <a:t>c</a:t>
            </a:r>
            <a:r>
              <a:rPr lang="sr-Latn-ME" dirty="0" smtClean="0"/>
              <a:t> odatle.</a:t>
            </a:r>
            <a:endParaRPr lang="en-GB" dirty="0"/>
          </a:p>
          <a:p>
            <a:r>
              <a:rPr lang="sr-Latn-ME" dirty="0" smtClean="0"/>
              <a:t>Predmetna procedura se može obaviti u linearnom vremenu.</a:t>
            </a:r>
            <a:endParaRPr lang="en-GB" dirty="0"/>
          </a:p>
          <a:p>
            <a:r>
              <a:rPr lang="sr-Latn-ME" dirty="0" smtClean="0"/>
              <a:t>Smiještamo pretka </a:t>
            </a:r>
            <a:r>
              <a:rPr lang="sr-Latn-ME" b="1" i="1" dirty="0" smtClean="0">
                <a:solidFill>
                  <a:srgbClr val="C00000"/>
                </a:solidFill>
              </a:rPr>
              <a:t>p</a:t>
            </a:r>
            <a:r>
              <a:rPr lang="sr-Latn-ME" dirty="0" smtClean="0"/>
              <a:t> i karaktere </a:t>
            </a:r>
            <a:r>
              <a:rPr lang="sr-Latn-ME" b="1" i="1" dirty="0" smtClean="0">
                <a:solidFill>
                  <a:srgbClr val="C00000"/>
                </a:solidFill>
              </a:rPr>
              <a:t>c</a:t>
            </a:r>
            <a:r>
              <a:rPr lang="sr-Latn-ME" dirty="0" smtClean="0"/>
              <a:t> ivica od </a:t>
            </a:r>
            <a:r>
              <a:rPr lang="sr-Latn-ME" b="1" i="1" dirty="0" smtClean="0">
                <a:solidFill>
                  <a:srgbClr val="C00000"/>
                </a:solidFill>
              </a:rPr>
              <a:t>p</a:t>
            </a:r>
            <a:r>
              <a:rPr lang="sr-Latn-ME" dirty="0" smtClean="0"/>
              <a:t> do 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sr-Latn-ME" dirty="0" smtClean="0"/>
              <a:t> za svaki čvor </a:t>
            </a:r>
            <a:r>
              <a:rPr lang="sr-Latn-ME" b="1" i="1" dirty="0" smtClean="0">
                <a:solidFill>
                  <a:srgbClr val="C00000"/>
                </a:solidFill>
              </a:rPr>
              <a:t>v</a:t>
            </a:r>
            <a:r>
              <a:rPr lang="en-GB" dirty="0" smtClean="0"/>
              <a:t>. </a:t>
            </a:r>
            <a:r>
              <a:rPr lang="sr-Latn-ME" dirty="0" smtClean="0"/>
              <a:t>Za svaki čvor dodajemo i </a:t>
            </a:r>
            <a:r>
              <a:rPr lang="sr-Latn-ME" b="1" u="sng" dirty="0" smtClean="0"/>
              <a:t>sufiksni link</a:t>
            </a:r>
            <a:r>
              <a:rPr lang="sr-Latn-ME" dirty="0" smtClean="0"/>
              <a:t> </a:t>
            </a:r>
            <a:r>
              <a:rPr lang="en-GB" dirty="0" smtClean="0"/>
              <a:t>(</a:t>
            </a:r>
            <a:r>
              <a:rPr lang="sr-Latn-ME" dirty="0" smtClean="0"/>
              <a:t>ili</a:t>
            </a:r>
            <a:r>
              <a:rPr lang="en-GB" dirty="0"/>
              <a:t> </a:t>
            </a:r>
            <a:r>
              <a:rPr lang="en-GB" b="1" dirty="0">
                <a:solidFill>
                  <a:srgbClr val="C00000"/>
                </a:solidFill>
              </a:rPr>
              <a:t>−</a:t>
            </a:r>
            <a:r>
              <a:rPr lang="en-GB" b="1" dirty="0" smtClean="0">
                <a:solidFill>
                  <a:srgbClr val="C00000"/>
                </a:solidFill>
              </a:rPr>
              <a:t>1</a:t>
            </a:r>
            <a:r>
              <a:rPr lang="sr-Latn-ME" dirty="0" smtClean="0"/>
              <a:t> ako još nije sračunat</a:t>
            </a:r>
            <a:r>
              <a:rPr lang="en-GB" dirty="0" smtClean="0"/>
              <a:t>), </a:t>
            </a:r>
            <a:r>
              <a:rPr lang="sr-Latn-ME" dirty="0" smtClean="0"/>
              <a:t>u vektor </a:t>
            </a:r>
            <a:r>
              <a:rPr lang="en-GB" b="1" dirty="0" smtClean="0">
                <a:solidFill>
                  <a:srgbClr val="C00000"/>
                </a:solidFill>
              </a:rPr>
              <a:t>go[</a:t>
            </a:r>
            <a:r>
              <a:rPr lang="en-GB" b="1" i="1" dirty="0" smtClean="0">
                <a:solidFill>
                  <a:srgbClr val="C00000"/>
                </a:solidFill>
              </a:rPr>
              <a:t>k</a:t>
            </a:r>
            <a:r>
              <a:rPr lang="en-GB" b="1" dirty="0" smtClean="0">
                <a:solidFill>
                  <a:srgbClr val="C00000"/>
                </a:solidFill>
              </a:rPr>
              <a:t>]</a:t>
            </a:r>
            <a:r>
              <a:rPr lang="en-GB" dirty="0" smtClean="0"/>
              <a:t> </a:t>
            </a:r>
            <a:r>
              <a:rPr lang="en-GB" dirty="0"/>
              <a:t> </a:t>
            </a:r>
            <a:r>
              <a:rPr lang="sr-Latn-ME" dirty="0" smtClean="0"/>
              <a:t>za transakcije u automatu </a:t>
            </a:r>
            <a:r>
              <a:rPr lang="en-GB" dirty="0" smtClean="0"/>
              <a:t>(</a:t>
            </a:r>
            <a:r>
              <a:rPr lang="en-GB" b="1" dirty="0" smtClean="0">
                <a:solidFill>
                  <a:srgbClr val="C00000"/>
                </a:solidFill>
              </a:rPr>
              <a:t>−1</a:t>
            </a:r>
            <a:r>
              <a:rPr lang="en-GB" dirty="0"/>
              <a:t> </a:t>
            </a:r>
            <a:r>
              <a:rPr lang="sr-Latn-ME" dirty="0" smtClean="0"/>
              <a:t>ako nije sračunato</a:t>
            </a:r>
            <a:r>
              <a:rPr lang="en-GB" dirty="0" smtClean="0"/>
              <a:t>).</a:t>
            </a:r>
            <a:endParaRPr lang="sr-Latn-ME" dirty="0" smtClean="0"/>
          </a:p>
          <a:p>
            <a:r>
              <a:rPr lang="sr-Latn-ME" dirty="0" smtClean="0"/>
              <a:t>Odavde slijedi nadogradnja strukture koja predstavlja čvor sa programom koji je </a:t>
            </a:r>
            <a:r>
              <a:rPr lang="sr-Latn-ME" b="1" dirty="0" smtClean="0">
                <a:solidFill>
                  <a:srgbClr val="FF0000"/>
                </a:solidFill>
              </a:rPr>
              <a:t>na narednim slajdovima</a:t>
            </a:r>
            <a:r>
              <a:rPr lang="sr-Latn-ME" dirty="0" smtClean="0"/>
              <a:t>.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074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Programska realizacija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1066800"/>
            <a:ext cx="48006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&lt;algorithm&gt;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&lt;string&gt;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&lt;vector&gt;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using </a:t>
            </a:r>
            <a:r>
              <a:rPr lang="en-US" b="1" dirty="0">
                <a:solidFill>
                  <a:srgbClr val="0070C0"/>
                </a:solidFill>
              </a:rPr>
              <a:t>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const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K = 26;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struct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Vertex {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next[K];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bool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leaf = false;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p = -1;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char </a:t>
            </a:r>
            <a:r>
              <a:rPr lang="en-US" b="1" dirty="0" err="1">
                <a:solidFill>
                  <a:srgbClr val="0070C0"/>
                </a:solidFill>
              </a:rPr>
              <a:t>pch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link = -1;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go[K];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Vertex(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p=-</a:t>
            </a:r>
            <a:r>
              <a:rPr lang="en-US" b="1" dirty="0" smtClean="0">
                <a:solidFill>
                  <a:srgbClr val="0070C0"/>
                </a:solidFill>
              </a:rPr>
              <a:t>1,char </a:t>
            </a:r>
            <a:r>
              <a:rPr lang="en-US" b="1" dirty="0" err="1">
                <a:solidFill>
                  <a:srgbClr val="0070C0"/>
                </a:solidFill>
              </a:rPr>
              <a:t>ch</a:t>
            </a:r>
            <a:r>
              <a:rPr lang="en-US" b="1" dirty="0">
                <a:solidFill>
                  <a:srgbClr val="0070C0"/>
                </a:solidFill>
              </a:rPr>
              <a:t>='$') : p(p), </a:t>
            </a:r>
            <a:r>
              <a:rPr lang="en-US" b="1" dirty="0" err="1">
                <a:solidFill>
                  <a:srgbClr val="0070C0"/>
                </a:solidFill>
              </a:rPr>
              <a:t>pch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ch</a:t>
            </a:r>
            <a:r>
              <a:rPr lang="en-US" b="1" dirty="0" smtClean="0">
                <a:solidFill>
                  <a:srgbClr val="0070C0"/>
                </a:solidFill>
              </a:rPr>
              <a:t>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fill(begin(next</a:t>
            </a:r>
            <a:r>
              <a:rPr lang="en-US" b="1" dirty="0">
                <a:solidFill>
                  <a:srgbClr val="0070C0"/>
                </a:solidFill>
              </a:rPr>
              <a:t>), end(next), -1);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fill(begin(go</a:t>
            </a:r>
            <a:r>
              <a:rPr lang="en-US" b="1" dirty="0">
                <a:solidFill>
                  <a:srgbClr val="0070C0"/>
                </a:solidFill>
              </a:rPr>
              <a:t>), end(go), -1);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}</a:t>
            </a:r>
          </a:p>
          <a:p>
            <a:r>
              <a:rPr lang="en-US" b="1" dirty="0">
                <a:solidFill>
                  <a:srgbClr val="0070C0"/>
                </a:solidFill>
              </a:rPr>
              <a:t>};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vector&lt;Vertex</a:t>
            </a:r>
            <a:r>
              <a:rPr lang="en-US" b="1" dirty="0">
                <a:solidFill>
                  <a:srgbClr val="0070C0"/>
                </a:solidFill>
              </a:rPr>
              <a:t>&gt; t(1</a:t>
            </a:r>
            <a:r>
              <a:rPr lang="en-US" b="1" dirty="0" smtClean="0">
                <a:solidFill>
                  <a:srgbClr val="0070C0"/>
                </a:solidFill>
              </a:rPr>
              <a:t>);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76800" y="304800"/>
            <a:ext cx="4572000" cy="646330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add_string</a:t>
            </a:r>
            <a:r>
              <a:rPr lang="en-US" b="1" dirty="0">
                <a:solidFill>
                  <a:srgbClr val="0070C0"/>
                </a:solidFill>
              </a:rPr>
              <a:t>(string </a:t>
            </a:r>
            <a:r>
              <a:rPr lang="en-US" b="1" dirty="0" err="1">
                <a:solidFill>
                  <a:srgbClr val="0070C0"/>
                </a:solidFill>
              </a:rPr>
              <a:t>const</a:t>
            </a:r>
            <a:r>
              <a:rPr lang="en-US" b="1" dirty="0">
                <a:solidFill>
                  <a:srgbClr val="0070C0"/>
                </a:solidFill>
              </a:rPr>
              <a:t>&amp; s) {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v = </a:t>
            </a:r>
            <a:r>
              <a:rPr lang="en-US" b="1" dirty="0" smtClean="0">
                <a:solidFill>
                  <a:srgbClr val="0070C0"/>
                </a:solidFill>
              </a:rPr>
              <a:t>0;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(char </a:t>
            </a:r>
            <a:r>
              <a:rPr lang="en-US" b="1" dirty="0" err="1">
                <a:solidFill>
                  <a:srgbClr val="0070C0"/>
                </a:solidFill>
              </a:rPr>
              <a:t>ch</a:t>
            </a:r>
            <a:r>
              <a:rPr lang="en-US" b="1" dirty="0">
                <a:solidFill>
                  <a:srgbClr val="0070C0"/>
                </a:solidFill>
              </a:rPr>
              <a:t> : s)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c = </a:t>
            </a:r>
            <a:r>
              <a:rPr lang="en-US" b="1" dirty="0" err="1">
                <a:solidFill>
                  <a:srgbClr val="0070C0"/>
                </a:solidFill>
              </a:rPr>
              <a:t>ch</a:t>
            </a:r>
            <a:r>
              <a:rPr lang="en-US" b="1" dirty="0">
                <a:solidFill>
                  <a:srgbClr val="0070C0"/>
                </a:solidFill>
              </a:rPr>
              <a:t> - 'a';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(t[v].next[c] == -1)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t[v</a:t>
            </a:r>
            <a:r>
              <a:rPr lang="en-US" b="1" dirty="0">
                <a:solidFill>
                  <a:srgbClr val="0070C0"/>
                </a:solidFill>
              </a:rPr>
              <a:t>].next[c] = </a:t>
            </a:r>
            <a:r>
              <a:rPr lang="en-US" b="1" dirty="0" err="1">
                <a:solidFill>
                  <a:srgbClr val="0070C0"/>
                </a:solidFill>
              </a:rPr>
              <a:t>t.size</a:t>
            </a:r>
            <a:r>
              <a:rPr lang="en-US" b="1" dirty="0">
                <a:solidFill>
                  <a:srgbClr val="0070C0"/>
                </a:solidFill>
              </a:rPr>
              <a:t>();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t.emplace_back</a:t>
            </a:r>
            <a:r>
              <a:rPr lang="en-US" b="1" dirty="0" smtClean="0">
                <a:solidFill>
                  <a:srgbClr val="0070C0"/>
                </a:solidFill>
              </a:rPr>
              <a:t>(v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ch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v </a:t>
            </a:r>
            <a:r>
              <a:rPr lang="en-US" b="1" dirty="0">
                <a:solidFill>
                  <a:srgbClr val="0070C0"/>
                </a:solidFill>
              </a:rPr>
              <a:t>= t[v].next[c];   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t[v</a:t>
            </a:r>
            <a:r>
              <a:rPr lang="en-US" b="1" dirty="0">
                <a:solidFill>
                  <a:srgbClr val="0070C0"/>
                </a:solidFill>
              </a:rPr>
              <a:t>].leaf = true;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go(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v, char </a:t>
            </a:r>
            <a:r>
              <a:rPr lang="en-US" b="1" dirty="0" err="1">
                <a:solidFill>
                  <a:srgbClr val="0070C0"/>
                </a:solidFill>
              </a:rPr>
              <a:t>ch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get_link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v)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(t[v].link == -1)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(v == 0 || t[v].p == 0</a:t>
            </a:r>
            <a:r>
              <a:rPr lang="en-US" b="1" dirty="0" smtClean="0">
                <a:solidFill>
                  <a:srgbClr val="0070C0"/>
                </a:solidFill>
              </a:rPr>
              <a:t>)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t[v</a:t>
            </a:r>
            <a:r>
              <a:rPr lang="en-US" b="1" dirty="0">
                <a:solidFill>
                  <a:srgbClr val="0070C0"/>
                </a:solidFill>
              </a:rPr>
              <a:t>].link = 0;</a:t>
            </a:r>
          </a:p>
          <a:p>
            <a:r>
              <a:rPr lang="en-US" b="1" dirty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else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</a:t>
            </a:r>
            <a:r>
              <a:rPr lang="en-US" b="1" dirty="0" smtClean="0">
                <a:solidFill>
                  <a:srgbClr val="0070C0"/>
                </a:solidFill>
              </a:rPr>
              <a:t>t[v].link=go(</a:t>
            </a:r>
            <a:r>
              <a:rPr lang="en-US" b="1" dirty="0" err="1" smtClean="0">
                <a:solidFill>
                  <a:srgbClr val="0070C0"/>
                </a:solidFill>
              </a:rPr>
              <a:t>get_link</a:t>
            </a:r>
            <a:r>
              <a:rPr lang="en-US" b="1" dirty="0" smtClean="0">
                <a:solidFill>
                  <a:srgbClr val="0070C0"/>
                </a:solidFill>
              </a:rPr>
              <a:t>(t[v].p),t[v].</a:t>
            </a:r>
            <a:r>
              <a:rPr lang="en-US" b="1" dirty="0" err="1" smtClean="0">
                <a:solidFill>
                  <a:srgbClr val="0070C0"/>
                </a:solidFill>
              </a:rPr>
              <a:t>pch</a:t>
            </a:r>
            <a:r>
              <a:rPr lang="en-US" b="1" dirty="0" smtClean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t[v].link;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go(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v, char </a:t>
            </a:r>
            <a:r>
              <a:rPr lang="en-US" b="1" dirty="0" err="1">
                <a:solidFill>
                  <a:srgbClr val="0070C0"/>
                </a:solidFill>
              </a:rPr>
              <a:t>ch</a:t>
            </a:r>
            <a:r>
              <a:rPr lang="en-US" b="1" dirty="0">
                <a:solidFill>
                  <a:srgbClr val="0070C0"/>
                </a:solidFill>
              </a:rPr>
              <a:t>) {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c = </a:t>
            </a:r>
            <a:r>
              <a:rPr lang="en-US" b="1" dirty="0" err="1">
                <a:solidFill>
                  <a:srgbClr val="0070C0"/>
                </a:solidFill>
              </a:rPr>
              <a:t>ch</a:t>
            </a:r>
            <a:r>
              <a:rPr lang="en-US" b="1" dirty="0">
                <a:solidFill>
                  <a:srgbClr val="0070C0"/>
                </a:solidFill>
              </a:rPr>
              <a:t> - 'a</a:t>
            </a:r>
            <a:r>
              <a:rPr lang="en-US" b="1" dirty="0" smtClean="0">
                <a:solidFill>
                  <a:srgbClr val="0070C0"/>
                </a:solidFill>
              </a:rPr>
              <a:t>';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4800600" y="1066800"/>
            <a:ext cx="0" cy="5791200"/>
          </a:xfrm>
          <a:prstGeom prst="line">
            <a:avLst/>
          </a:prstGeom>
          <a:ln w="2667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2803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en-US" dirty="0" err="1" smtClean="0"/>
              <a:t>Realizacija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914400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(t[v].go[c] == -1)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(t[v].next[c</a:t>
            </a:r>
            <a:r>
              <a:rPr lang="en-US" b="1" dirty="0" smtClean="0">
                <a:solidFill>
                  <a:srgbClr val="0070C0"/>
                </a:solidFill>
              </a:rPr>
              <a:t>]!=-</a:t>
            </a:r>
            <a:r>
              <a:rPr lang="en-US" b="1" dirty="0">
                <a:solidFill>
                  <a:srgbClr val="0070C0"/>
                </a:solidFill>
              </a:rPr>
              <a:t>1</a:t>
            </a:r>
            <a:r>
              <a:rPr lang="en-US" b="1" dirty="0" smtClean="0">
                <a:solidFill>
                  <a:srgbClr val="0070C0"/>
                </a:solidFill>
              </a:rPr>
              <a:t>)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t[v</a:t>
            </a:r>
            <a:r>
              <a:rPr lang="en-US" b="1" dirty="0">
                <a:solidFill>
                  <a:srgbClr val="0070C0"/>
                </a:solidFill>
              </a:rPr>
              <a:t>].go[c</a:t>
            </a:r>
            <a:r>
              <a:rPr lang="en-US" b="1" dirty="0" smtClean="0">
                <a:solidFill>
                  <a:srgbClr val="0070C0"/>
                </a:solidFill>
              </a:rPr>
              <a:t>]=t[v</a:t>
            </a:r>
            <a:r>
              <a:rPr lang="en-US" b="1" dirty="0">
                <a:solidFill>
                  <a:srgbClr val="0070C0"/>
                </a:solidFill>
              </a:rPr>
              <a:t>].next[c];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else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t[v</a:t>
            </a:r>
            <a:r>
              <a:rPr lang="en-US" b="1" dirty="0">
                <a:solidFill>
                  <a:srgbClr val="0070C0"/>
                </a:solidFill>
              </a:rPr>
              <a:t>].go[c</a:t>
            </a:r>
            <a:r>
              <a:rPr lang="en-US" b="1" dirty="0" smtClean="0">
                <a:solidFill>
                  <a:srgbClr val="0070C0"/>
                </a:solidFill>
              </a:rPr>
              <a:t>]=v==0?0:go(</a:t>
            </a:r>
            <a:r>
              <a:rPr lang="en-US" b="1" dirty="0" err="1" smtClean="0">
                <a:solidFill>
                  <a:srgbClr val="0070C0"/>
                </a:solidFill>
              </a:rPr>
              <a:t>get_link</a:t>
            </a:r>
            <a:r>
              <a:rPr lang="en-US" b="1" dirty="0" smtClean="0">
                <a:solidFill>
                  <a:srgbClr val="0070C0"/>
                </a:solidFill>
              </a:rPr>
              <a:t>(v),</a:t>
            </a:r>
            <a:r>
              <a:rPr lang="en-US" b="1" dirty="0" err="1" smtClean="0">
                <a:solidFill>
                  <a:srgbClr val="0070C0"/>
                </a:solidFill>
              </a:rPr>
              <a:t>ch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t[v].go[c];</a:t>
            </a:r>
          </a:p>
          <a:p>
            <a:r>
              <a:rPr lang="en-US" b="1" dirty="0">
                <a:solidFill>
                  <a:srgbClr val="0070C0"/>
                </a:solidFill>
              </a:rPr>
              <a:t>} 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void </a:t>
            </a:r>
            <a:r>
              <a:rPr lang="en-US" b="1" dirty="0">
                <a:solidFill>
                  <a:srgbClr val="0070C0"/>
                </a:solidFill>
              </a:rPr>
              <a:t>traverse(string </a:t>
            </a:r>
            <a:r>
              <a:rPr lang="en-US" b="1" dirty="0" err="1">
                <a:solidFill>
                  <a:srgbClr val="0070C0"/>
                </a:solidFill>
              </a:rPr>
              <a:t>const</a:t>
            </a:r>
            <a:r>
              <a:rPr lang="en-US" b="1" dirty="0">
                <a:solidFill>
                  <a:srgbClr val="0070C0"/>
                </a:solidFill>
              </a:rPr>
              <a:t> &amp; </a:t>
            </a:r>
            <a:r>
              <a:rPr lang="en-US" b="1" dirty="0" err="1">
                <a:solidFill>
                  <a:srgbClr val="0070C0"/>
                </a:solidFill>
              </a:rPr>
              <a:t>obj</a:t>
            </a:r>
            <a:r>
              <a:rPr lang="en-US" b="1" dirty="0" smtClean="0">
                <a:solidFill>
                  <a:srgbClr val="0070C0"/>
                </a:solidFill>
              </a:rPr>
              <a:t>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v = 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= 0;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&lt; </a:t>
            </a:r>
            <a:r>
              <a:rPr lang="en-US" b="1" dirty="0" err="1">
                <a:solidFill>
                  <a:srgbClr val="0070C0"/>
                </a:solidFill>
              </a:rPr>
              <a:t>obj.size</a:t>
            </a:r>
            <a:r>
              <a:rPr lang="en-US" b="1" dirty="0">
                <a:solidFill>
                  <a:srgbClr val="0070C0"/>
                </a:solidFill>
              </a:rPr>
              <a:t>();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++) { 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v </a:t>
            </a:r>
            <a:r>
              <a:rPr lang="en-US" b="1" dirty="0">
                <a:solidFill>
                  <a:srgbClr val="0070C0"/>
                </a:solidFill>
              </a:rPr>
              <a:t>= go(v, </a:t>
            </a:r>
            <a:r>
              <a:rPr lang="en-US" b="1" dirty="0" err="1">
                <a:solidFill>
                  <a:srgbClr val="0070C0"/>
                </a:solidFill>
              </a:rPr>
              <a:t>obj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&lt;&lt; t[v].pch &lt;&lt; " ";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if(t[v</a:t>
            </a:r>
            <a:r>
              <a:rPr lang="en-US" b="1" dirty="0">
                <a:solidFill>
                  <a:srgbClr val="0070C0"/>
                </a:solidFill>
              </a:rPr>
              <a:t>].leaf</a:t>
            </a:r>
            <a:r>
              <a:rPr lang="en-US" b="1" dirty="0" smtClean="0">
                <a:solidFill>
                  <a:srgbClr val="0070C0"/>
                </a:solidFill>
              </a:rPr>
              <a:t>)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 &lt;&lt; "OK";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0" y="381000"/>
            <a:ext cx="3962400" cy="3693319"/>
          </a:xfrm>
          <a:prstGeom prst="rect">
            <a:avLst/>
          </a:prstGeom>
          <a:ln>
            <a:solidFill>
              <a:srgbClr val="C0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main(){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add_string</a:t>
            </a:r>
            <a:r>
              <a:rPr lang="en-US" b="1" dirty="0" smtClean="0">
                <a:solidFill>
                  <a:srgbClr val="0070C0"/>
                </a:solidFill>
              </a:rPr>
              <a:t>("</a:t>
            </a:r>
            <a:r>
              <a:rPr lang="en-US" b="1" dirty="0" err="1" smtClean="0">
                <a:solidFill>
                  <a:srgbClr val="0070C0"/>
                </a:solidFill>
              </a:rPr>
              <a:t>tas</a:t>
            </a:r>
            <a:r>
              <a:rPr lang="en-US" b="1" dirty="0" smtClean="0">
                <a:solidFill>
                  <a:srgbClr val="0070C0"/>
                </a:solidFill>
              </a:rPr>
              <a:t>");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add_string</a:t>
            </a:r>
            <a:r>
              <a:rPr lang="en-US" b="1" dirty="0" smtClean="0">
                <a:solidFill>
                  <a:srgbClr val="0070C0"/>
                </a:solidFill>
              </a:rPr>
              <a:t>("app");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add_string</a:t>
            </a:r>
            <a:r>
              <a:rPr lang="en-US" b="1" dirty="0" smtClean="0">
                <a:solidFill>
                  <a:srgbClr val="0070C0"/>
                </a:solidFill>
              </a:rPr>
              <a:t>("ray");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add_string</a:t>
            </a:r>
            <a:r>
              <a:rPr lang="en-US" b="1" dirty="0" smtClean="0">
                <a:solidFill>
                  <a:srgbClr val="0070C0"/>
                </a:solidFill>
              </a:rPr>
              <a:t>("mac");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traverse("</a:t>
            </a:r>
            <a:r>
              <a:rPr lang="en-US" b="1" dirty="0" err="1" smtClean="0">
                <a:solidFill>
                  <a:srgbClr val="0070C0"/>
                </a:solidFill>
              </a:rPr>
              <a:t>taspratray</a:t>
            </a:r>
            <a:r>
              <a:rPr lang="en-US" b="1" dirty="0" smtClean="0">
                <a:solidFill>
                  <a:srgbClr val="0070C0"/>
                </a:solidFill>
              </a:rPr>
              <a:t>"); 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 smtClean="0">
                <a:solidFill>
                  <a:srgbClr val="0070C0"/>
                </a:solidFill>
              </a:rPr>
              <a:t> &lt;&lt; </a:t>
            </a:r>
            <a:r>
              <a:rPr lang="en-US" b="1" dirty="0" err="1" smtClean="0">
                <a:solidFill>
                  <a:srgbClr val="0070C0"/>
                </a:solidFill>
              </a:rPr>
              <a:t>endl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traverse("</a:t>
            </a:r>
            <a:r>
              <a:rPr lang="en-US" b="1" dirty="0" err="1" smtClean="0">
                <a:solidFill>
                  <a:srgbClr val="0070C0"/>
                </a:solidFill>
              </a:rPr>
              <a:t>fhduisufdasfdsaseh</a:t>
            </a:r>
            <a:r>
              <a:rPr lang="en-US" b="1" dirty="0" smtClean="0">
                <a:solidFill>
                  <a:srgbClr val="0070C0"/>
                </a:solidFill>
              </a:rPr>
              <a:t>");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 smtClean="0">
                <a:solidFill>
                  <a:srgbClr val="0070C0"/>
                </a:solidFill>
              </a:rPr>
              <a:t> &lt;&lt; </a:t>
            </a:r>
            <a:r>
              <a:rPr lang="en-US" b="1" dirty="0" err="1" smtClean="0">
                <a:solidFill>
                  <a:srgbClr val="0070C0"/>
                </a:solidFill>
              </a:rPr>
              <a:t>endl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traverse("</a:t>
            </a:r>
            <a:r>
              <a:rPr lang="en-US" b="1" dirty="0" err="1" smtClean="0">
                <a:solidFill>
                  <a:srgbClr val="0070C0"/>
                </a:solidFill>
              </a:rPr>
              <a:t>fesafeasmacapp</a:t>
            </a:r>
            <a:r>
              <a:rPr lang="en-US" b="1" dirty="0" smtClean="0">
                <a:solidFill>
                  <a:srgbClr val="0070C0"/>
                </a:solidFill>
              </a:rPr>
              <a:t>");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 smtClean="0">
                <a:solidFill>
                  <a:srgbClr val="0070C0"/>
                </a:solidFill>
              </a:rPr>
              <a:t> &lt;&lt; </a:t>
            </a:r>
            <a:r>
              <a:rPr lang="en-US" b="1" dirty="0" err="1" smtClean="0">
                <a:solidFill>
                  <a:srgbClr val="0070C0"/>
                </a:solidFill>
              </a:rPr>
              <a:t>endl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return 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dirty="0"/>
          </a:p>
        </p:txBody>
      </p:sp>
      <p:sp>
        <p:nvSpPr>
          <p:cNvPr id="6" name="Freeform 5"/>
          <p:cNvSpPr/>
          <p:nvPr/>
        </p:nvSpPr>
        <p:spPr>
          <a:xfrm>
            <a:off x="0" y="381000"/>
            <a:ext cx="4495800" cy="5029200"/>
          </a:xfrm>
          <a:custGeom>
            <a:avLst/>
            <a:gdLst>
              <a:gd name="connsiteX0" fmla="*/ 4419600 w 4495800"/>
              <a:gd name="connsiteY0" fmla="*/ 0 h 5029200"/>
              <a:gd name="connsiteX1" fmla="*/ 4495800 w 4495800"/>
              <a:gd name="connsiteY1" fmla="*/ 5029200 h 5029200"/>
              <a:gd name="connsiteX2" fmla="*/ 0 w 4495800"/>
              <a:gd name="connsiteY2" fmla="*/ 501396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95800" h="5029200">
                <a:moveTo>
                  <a:pt x="4419600" y="0"/>
                </a:moveTo>
                <a:lnTo>
                  <a:pt x="4495800" y="5029200"/>
                </a:lnTo>
                <a:lnTo>
                  <a:pt x="0" y="501396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632960" y="4572000"/>
            <a:ext cx="2682240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t a s OK$ r a t r a y OK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$ $ $ $ $ $ $ $ $ a $ $ $ $ a $ $ $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$ $ $ a $ $ a $ m a c </a:t>
            </a:r>
            <a:r>
              <a:rPr lang="en-US" sz="1200" b="1" dirty="0" err="1">
                <a:solidFill>
                  <a:schemeClr val="bg1"/>
                </a:solidFill>
              </a:rPr>
              <a:t>OKa</a:t>
            </a:r>
            <a:r>
              <a:rPr lang="en-US" sz="1200" b="1" dirty="0">
                <a:solidFill>
                  <a:schemeClr val="bg1"/>
                </a:solidFill>
              </a:rPr>
              <a:t> p </a:t>
            </a:r>
            <a:r>
              <a:rPr lang="en-US" sz="1200" b="1" dirty="0" err="1">
                <a:solidFill>
                  <a:schemeClr val="bg1"/>
                </a:solidFill>
              </a:rPr>
              <a:t>p</a:t>
            </a:r>
            <a:r>
              <a:rPr lang="en-US" sz="1200" b="1" dirty="0">
                <a:solidFill>
                  <a:schemeClr val="bg1"/>
                </a:solidFill>
              </a:rPr>
              <a:t> OK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48200" y="41910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IZLAZ IZ PROGRAMA</a:t>
            </a:r>
            <a:endParaRPr lang="en-US" b="1" u="sng" dirty="0"/>
          </a:p>
        </p:txBody>
      </p:sp>
      <p:sp>
        <p:nvSpPr>
          <p:cNvPr id="9" name="TextBox 8"/>
          <p:cNvSpPr txBox="1"/>
          <p:nvPr/>
        </p:nvSpPr>
        <p:spPr>
          <a:xfrm>
            <a:off x="0" y="55626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C00000"/>
                </a:solidFill>
              </a:rPr>
              <a:t>OK</a:t>
            </a:r>
            <a:r>
              <a:rPr lang="sr-Latn-ME" dirty="0" smtClean="0"/>
              <a:t> označava da je nađen dati karakter dok </a:t>
            </a:r>
            <a:r>
              <a:rPr lang="sr-Latn-ME" b="1" dirty="0" smtClean="0">
                <a:solidFill>
                  <a:srgbClr val="C00000"/>
                </a:solidFill>
              </a:rPr>
              <a:t>$</a:t>
            </a:r>
            <a:r>
              <a:rPr lang="sr-Latn-ME" dirty="0" smtClean="0"/>
              <a:t> ukazuje da nema putanje u stablu.</a:t>
            </a:r>
          </a:p>
          <a:p>
            <a:r>
              <a:rPr lang="sr-Latn-ME" dirty="0" smtClean="0"/>
              <a:t>Pogledajte objašnjenje na narednom slajdu.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688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Tumačenje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>
            <a:normAutofit/>
          </a:bodyPr>
          <a:lstStyle/>
          <a:p>
            <a:r>
              <a:rPr lang="sr-Latn-ME" dirty="0" smtClean="0"/>
              <a:t>Predmetna realizacija algoritma prati objašnjenja sa:</a:t>
            </a:r>
          </a:p>
          <a:p>
            <a:pPr marL="0" indent="0">
              <a:buNone/>
            </a:pPr>
            <a:r>
              <a:rPr lang="sr-Latn-ME" sz="1600" b="1" dirty="0">
                <a:hlinkClick r:id="rId2"/>
              </a:rPr>
              <a:t>https://cp-algorithms.com/string/aho_corasick.html#:~:text=Let%20there%20be%20a%20set,size%20of%20the%20used%20alphabet</a:t>
            </a:r>
            <a:r>
              <a:rPr lang="sr-Latn-ME" sz="1600" b="1" dirty="0" smtClean="0"/>
              <a:t>.</a:t>
            </a:r>
          </a:p>
          <a:p>
            <a:r>
              <a:rPr lang="sr-Latn-ME" dirty="0" smtClean="0"/>
              <a:t>Međutim, funkcija </a:t>
            </a:r>
            <a:r>
              <a:rPr lang="sr-Latn-ME" b="1" dirty="0" smtClean="0">
                <a:solidFill>
                  <a:srgbClr val="0070C0"/>
                </a:solidFill>
              </a:rPr>
              <a:t>traverse</a:t>
            </a:r>
            <a:r>
              <a:rPr lang="sr-Latn-ME" dirty="0" smtClean="0"/>
              <a:t> ipak posjeduje jedan očevidan problem. Naime, ne detektuje situaciju kada smo našli traženi string a postoji njegov podstring koji je takođe tražen.</a:t>
            </a:r>
          </a:p>
          <a:p>
            <a:r>
              <a:rPr lang="sr-Latn-ME" dirty="0"/>
              <a:t>Pogledajte </a:t>
            </a:r>
            <a:r>
              <a:rPr lang="sr-Latn-ME" dirty="0" smtClean="0"/>
              <a:t>objašnjenja </a:t>
            </a:r>
            <a:r>
              <a:rPr lang="sr-Latn-ME" dirty="0"/>
              <a:t>data na linku:</a:t>
            </a:r>
            <a:br>
              <a:rPr lang="sr-Latn-ME" dirty="0"/>
            </a:br>
            <a:r>
              <a:rPr lang="sr-Latn-ME" sz="1600" b="1" dirty="0">
                <a:hlinkClick r:id="rId3"/>
              </a:rPr>
              <a:t>https://</a:t>
            </a:r>
            <a:r>
              <a:rPr lang="sr-Latn-ME" sz="1600" b="1" dirty="0" smtClean="0">
                <a:hlinkClick r:id="rId3"/>
              </a:rPr>
              <a:t>cp-algorithms.com/string/aho_corasick.html#toc-tgt-3</a:t>
            </a:r>
            <a:endParaRPr lang="sr-Latn-ME" sz="1600" b="1" dirty="0" smtClean="0"/>
          </a:p>
          <a:p>
            <a:pPr marL="0" indent="0">
              <a:buNone/>
            </a:pPr>
            <a:r>
              <a:rPr lang="sr-Latn-ME" dirty="0"/>
              <a:t>t</a:t>
            </a:r>
            <a:r>
              <a:rPr lang="sr-Latn-ME" dirty="0" smtClean="0"/>
              <a:t>e nešto drugačiju implementaciju na:</a:t>
            </a:r>
          </a:p>
          <a:p>
            <a:pPr marL="0" indent="0">
              <a:buNone/>
            </a:pPr>
            <a:r>
              <a:rPr lang="sr-Latn-ME" sz="1700" b="1" dirty="0">
                <a:hlinkClick r:id="rId4"/>
              </a:rPr>
              <a:t>https://www.geeksforgeeks.org/aho-corasick-algorithm-pattern-searching</a:t>
            </a:r>
            <a:r>
              <a:rPr lang="sr-Latn-ME" sz="1700" b="1" dirty="0" smtClean="0">
                <a:hlinkClick r:id="rId4"/>
              </a:rPr>
              <a:t>/</a:t>
            </a:r>
            <a:endParaRPr lang="sr-Latn-ME" sz="1700" b="1" dirty="0" smtClean="0"/>
          </a:p>
          <a:p>
            <a:r>
              <a:rPr lang="sr-Latn-ME" dirty="0" smtClean="0"/>
              <a:t>Postoje brojne druge aplikacije </a:t>
            </a:r>
            <a:r>
              <a:rPr lang="sr-Latn-ME" b="1" dirty="0" smtClean="0">
                <a:solidFill>
                  <a:srgbClr val="C00000"/>
                </a:solidFill>
              </a:rPr>
              <a:t>Aho Coraisk</a:t>
            </a:r>
            <a:r>
              <a:rPr lang="sr-Latn-ME" dirty="0" smtClean="0"/>
              <a:t> algoritma među kojima: određivanje leksikografski najmanjeg stringa date dužine koji ne odgovara nijednom od datih stringova, određivanje najkraćeg teksta koji sadrži sve date stringove, određivanje leksikografski najmanjeg stringa dužine </a:t>
            </a:r>
            <a:r>
              <a:rPr lang="sr-Latn-ME" b="1" i="1" dirty="0" smtClean="0">
                <a:solidFill>
                  <a:srgbClr val="C00000"/>
                </a:solidFill>
              </a:rPr>
              <a:t>L</a:t>
            </a:r>
            <a:r>
              <a:rPr lang="sr-Latn-ME" dirty="0" smtClean="0"/>
              <a:t> koji sadrži </a:t>
            </a:r>
            <a:r>
              <a:rPr lang="sr-Latn-ME" b="1" i="1" dirty="0" smtClean="0">
                <a:solidFill>
                  <a:srgbClr val="C00000"/>
                </a:solidFill>
              </a:rPr>
              <a:t>k</a:t>
            </a:r>
            <a:r>
              <a:rPr lang="sr-Latn-ME" dirty="0" smtClean="0"/>
              <a:t> stringova.</a:t>
            </a:r>
            <a:endParaRPr lang="sr-Latn-M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1173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137744</TotalTime>
  <Words>8494</Words>
  <Application>Microsoft Office PowerPoint</Application>
  <PresentationFormat>On-screen Show (4:3)</PresentationFormat>
  <Paragraphs>986</Paragraphs>
  <Slides>50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Clarity</vt:lpstr>
      <vt:lpstr>Teorija  algoritama</vt:lpstr>
      <vt:lpstr>Aho-Corasick algoritam </vt:lpstr>
      <vt:lpstr>Osnovni elementi realizacije</vt:lpstr>
      <vt:lpstr>Umetanje u trie</vt:lpstr>
      <vt:lpstr>Konačni automat</vt:lpstr>
      <vt:lpstr>Sufiksni link</vt:lpstr>
      <vt:lpstr>Programska realizacija</vt:lpstr>
      <vt:lpstr>Realizacija</vt:lpstr>
      <vt:lpstr>Tumačenje</vt:lpstr>
      <vt:lpstr>Standardna biblioteta šablona</vt:lpstr>
      <vt:lpstr>Kontejneri</vt:lpstr>
      <vt:lpstr>Primjer nekih metoda kod vektora</vt:lpstr>
      <vt:lpstr>Objašnjenje primjera</vt:lpstr>
      <vt:lpstr>Iteriranje i sortiranje vektorа</vt:lpstr>
      <vt:lpstr>string – kratko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Struktura/klasa u set-u</vt:lpstr>
      <vt:lpstr>Codeforces 5A</vt:lpstr>
      <vt:lpstr>Morze</vt:lpstr>
      <vt:lpstr>Morze - nastavak</vt:lpstr>
      <vt:lpstr>Codeforces 3D</vt:lpstr>
      <vt:lpstr>Codeforces 3D</vt:lpstr>
      <vt:lpstr>MaxStack</vt:lpstr>
      <vt:lpstr>MaxStack realizacija</vt:lpstr>
      <vt:lpstr>Stek – Provjera zagradnog izraza</vt:lpstr>
      <vt:lpstr>Stek – Provjera zagradnog izraza</vt:lpstr>
      <vt:lpstr>Primjer deque</vt:lpstr>
      <vt:lpstr>Eliminisanje K uzastopnih istih karaktera</vt:lpstr>
      <vt:lpstr>Dek – težak primjer</vt:lpstr>
      <vt:lpstr>Realizacija problema</vt:lpstr>
      <vt:lpstr>Složeni dek - nastavak</vt:lpstr>
      <vt:lpstr>Složeni dek - kraj</vt:lpstr>
      <vt:lpstr>Codeforces 514D</vt:lpstr>
      <vt:lpstr>514D. R2D2 and Droid Army</vt:lpstr>
      <vt:lpstr>514D. Tumačenja</vt:lpstr>
      <vt:lpstr>Primjer unordered_map</vt:lpstr>
      <vt:lpstr>Karte – unordered_map</vt:lpstr>
      <vt:lpstr>Karte – unordered_map #realizacija</vt:lpstr>
      <vt:lpstr>Primjer nastavak - objašnjenje</vt:lpstr>
      <vt:lpstr>Multimap</vt:lpstr>
      <vt:lpstr>Zadaci za vježbanje</vt:lpstr>
      <vt:lpstr>Zadaci za vježbanje</vt:lpstr>
      <vt:lpstr>Zadaci za vježbanje</vt:lpstr>
      <vt:lpstr>Zadaci za vježbanje</vt:lpstr>
      <vt:lpstr>Zadaci za vježbanje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Teorija  algoritama</dc:title>
  <dc:creator>Windows User</dc:creator>
  <cp:lastModifiedBy>Windows User</cp:lastModifiedBy>
  <cp:revision>699</cp:revision>
  <cp:lastPrinted>2020-09-29T17:16:06Z</cp:lastPrinted>
  <dcterms:created xsi:type="dcterms:W3CDTF">2019-12-12T05:54:33Z</dcterms:created>
  <dcterms:modified xsi:type="dcterms:W3CDTF">2024-10-08T17:52:25Z</dcterms:modified>
</cp:coreProperties>
</file>