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325" r:id="rId3"/>
    <p:sldId id="327" r:id="rId4"/>
    <p:sldId id="328" r:id="rId5"/>
    <p:sldId id="329" r:id="rId6"/>
    <p:sldId id="330" r:id="rId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853" y="-37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66F3F-21DB-421B-B0AB-ECA5D793F5F8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E087B-4FEB-4621-A3B8-B73CF81C8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22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4262DC7-3D71-4887-BC10-20C1305955E1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3383EA7-13A7-4808-ACAE-DD6484859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48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/>
              <a:t>Tačke artikulacije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Tačke artikulacije u grafovima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Tačka artikulacije u neusmjerenom grafu (obično se radi sa takvim grafovima) je čvor čijim uklanjanjem broj povezanih komponenti u grafu se inkrementira ili se graf koji je bio povezan postaje nepovezan.</a:t>
            </a:r>
          </a:p>
          <a:p>
            <a:r>
              <a:rPr lang="sr-Latn-ME" dirty="0" smtClean="0"/>
              <a:t>Ovo je slaba tačka u grafu.</a:t>
            </a:r>
          </a:p>
          <a:p>
            <a:r>
              <a:rPr lang="sr-Latn-ME" dirty="0" smtClean="0"/>
              <a:t>Primjer</a:t>
            </a:r>
          </a:p>
        </p:txBody>
      </p:sp>
      <p:sp>
        <p:nvSpPr>
          <p:cNvPr id="4" name="Oval 3"/>
          <p:cNvSpPr/>
          <p:nvPr/>
        </p:nvSpPr>
        <p:spPr>
          <a:xfrm>
            <a:off x="1613600" y="40289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680400" y="35717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620063" y="4693534"/>
            <a:ext cx="609600" cy="595132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rgbClr val="0070C0"/>
                </a:solidFill>
              </a:rPr>
              <a:t>3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671000" y="41051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13600" y="562336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650744" y="562336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7"/>
            <a:endCxn id="5" idx="2"/>
          </p:cNvCxnSpPr>
          <p:nvPr/>
        </p:nvCxnSpPr>
        <p:spPr>
          <a:xfrm flipV="1">
            <a:off x="2133926" y="3869320"/>
            <a:ext cx="546474" cy="2467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5"/>
            <a:endCxn id="6" idx="2"/>
          </p:cNvCxnSpPr>
          <p:nvPr/>
        </p:nvCxnSpPr>
        <p:spPr>
          <a:xfrm>
            <a:off x="2133926" y="4536931"/>
            <a:ext cx="486137" cy="454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6"/>
            <a:endCxn id="7" idx="2"/>
          </p:cNvCxnSpPr>
          <p:nvPr/>
        </p:nvCxnSpPr>
        <p:spPr>
          <a:xfrm flipV="1">
            <a:off x="3229663" y="4402720"/>
            <a:ext cx="441337" cy="588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7" idx="1"/>
          </p:cNvCxnSpPr>
          <p:nvPr/>
        </p:nvCxnSpPr>
        <p:spPr>
          <a:xfrm>
            <a:off x="3290000" y="3869320"/>
            <a:ext cx="470274" cy="3229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6"/>
            <a:endCxn id="9" idx="2"/>
          </p:cNvCxnSpPr>
          <p:nvPr/>
        </p:nvCxnSpPr>
        <p:spPr>
          <a:xfrm>
            <a:off x="2223200" y="5920933"/>
            <a:ext cx="14275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7"/>
            <a:endCxn id="6" idx="3"/>
          </p:cNvCxnSpPr>
          <p:nvPr/>
        </p:nvCxnSpPr>
        <p:spPr>
          <a:xfrm flipV="1">
            <a:off x="2133926" y="5201511"/>
            <a:ext cx="575411" cy="50901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6" idx="5"/>
            <a:endCxn id="9" idx="0"/>
          </p:cNvCxnSpPr>
          <p:nvPr/>
        </p:nvCxnSpPr>
        <p:spPr>
          <a:xfrm>
            <a:off x="3140389" y="5201511"/>
            <a:ext cx="815155" cy="4218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419600" y="3482876"/>
            <a:ext cx="4724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dirty="0" smtClean="0"/>
              <a:t>Čvor 3 je tačka artikulacije. Npr. u mreži kada takvi stvar otkrijemo možemo da odlučimo da dodamo jednu granu koja bi povezala razdvojene komponente koje nastaju uklanjanjem ove tačke.</a:t>
            </a:r>
          </a:p>
          <a:p>
            <a:r>
              <a:rPr lang="sr-Latn-ME" sz="2400" dirty="0" smtClean="0"/>
              <a:t>Označana isprekidano.</a:t>
            </a:r>
          </a:p>
        </p:txBody>
      </p:sp>
      <p:sp>
        <p:nvSpPr>
          <p:cNvPr id="17" name="Freeform 16"/>
          <p:cNvSpPr/>
          <p:nvPr/>
        </p:nvSpPr>
        <p:spPr>
          <a:xfrm>
            <a:off x="833371" y="4467828"/>
            <a:ext cx="810234" cy="1493134"/>
          </a:xfrm>
          <a:custGeom>
            <a:avLst/>
            <a:gdLst>
              <a:gd name="connsiteX0" fmla="*/ 810234 w 810234"/>
              <a:gd name="connsiteY0" fmla="*/ 0 h 1493134"/>
              <a:gd name="connsiteX1" fmla="*/ 6 w 810234"/>
              <a:gd name="connsiteY1" fmla="*/ 648182 h 1493134"/>
              <a:gd name="connsiteX2" fmla="*/ 798659 w 810234"/>
              <a:gd name="connsiteY2" fmla="*/ 1493134 h 14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234" h="1493134">
                <a:moveTo>
                  <a:pt x="810234" y="0"/>
                </a:moveTo>
                <a:cubicBezTo>
                  <a:pt x="406084" y="199663"/>
                  <a:pt x="1935" y="399326"/>
                  <a:pt x="6" y="648182"/>
                </a:cubicBezTo>
                <a:cubicBezTo>
                  <a:pt x="-1923" y="897038"/>
                  <a:pt x="398368" y="1195086"/>
                  <a:pt x="798659" y="1493134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2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DFS obilazak sa računanjem </a:t>
            </a:r>
            <a:r>
              <a:rPr lang="sr-Latn-ME" b="1" dirty="0" smtClean="0"/>
              <a:t>disc</a:t>
            </a:r>
            <a:r>
              <a:rPr lang="sr-Latn-ME" dirty="0" smtClean="0"/>
              <a:t> i </a:t>
            </a:r>
            <a:r>
              <a:rPr lang="sr-Latn-ME" b="1" dirty="0" smtClean="0"/>
              <a:t>low</a:t>
            </a:r>
            <a:r>
              <a:rPr lang="sr-Latn-ME" dirty="0" smtClean="0"/>
              <a:t> vremena.</a:t>
            </a:r>
          </a:p>
          <a:p>
            <a:r>
              <a:rPr lang="sr-Latn-ME" dirty="0" smtClean="0"/>
              <a:t>Počnimo od čvora 1: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13600" y="40289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680400" y="35717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620063" y="4693534"/>
            <a:ext cx="609600" cy="5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671000" y="410515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13600" y="562336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650744" y="562336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7"/>
            <a:endCxn id="5" idx="2"/>
          </p:cNvCxnSpPr>
          <p:nvPr/>
        </p:nvCxnSpPr>
        <p:spPr>
          <a:xfrm flipV="1">
            <a:off x="2133926" y="3869320"/>
            <a:ext cx="546474" cy="2467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5"/>
            <a:endCxn id="6" idx="2"/>
          </p:cNvCxnSpPr>
          <p:nvPr/>
        </p:nvCxnSpPr>
        <p:spPr>
          <a:xfrm>
            <a:off x="2133926" y="4536931"/>
            <a:ext cx="486137" cy="454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6"/>
            <a:endCxn id="7" idx="2"/>
          </p:cNvCxnSpPr>
          <p:nvPr/>
        </p:nvCxnSpPr>
        <p:spPr>
          <a:xfrm flipV="1">
            <a:off x="3229663" y="4402720"/>
            <a:ext cx="441337" cy="588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1"/>
          </p:cNvCxnSpPr>
          <p:nvPr/>
        </p:nvCxnSpPr>
        <p:spPr>
          <a:xfrm>
            <a:off x="3290000" y="3869320"/>
            <a:ext cx="470274" cy="3229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6"/>
            <a:endCxn id="9" idx="2"/>
          </p:cNvCxnSpPr>
          <p:nvPr/>
        </p:nvCxnSpPr>
        <p:spPr>
          <a:xfrm>
            <a:off x="2223200" y="5920933"/>
            <a:ext cx="142754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7"/>
            <a:endCxn id="6" idx="3"/>
          </p:cNvCxnSpPr>
          <p:nvPr/>
        </p:nvCxnSpPr>
        <p:spPr>
          <a:xfrm flipV="1">
            <a:off x="2133926" y="5201511"/>
            <a:ext cx="575411" cy="50901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5"/>
            <a:endCxn id="9" idx="0"/>
          </p:cNvCxnSpPr>
          <p:nvPr/>
        </p:nvCxnSpPr>
        <p:spPr>
          <a:xfrm>
            <a:off x="3140389" y="5201511"/>
            <a:ext cx="815155" cy="4218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33926" y="3276600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1</a:t>
            </a:r>
            <a:r>
              <a:rPr lang="en-US" dirty="0" smtClean="0"/>
              <a:t>|</a:t>
            </a:r>
            <a:r>
              <a:rPr lang="sr-Latn-ME" dirty="0" smtClean="0"/>
              <a:t>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4095415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2|</a:t>
            </a:r>
            <a:r>
              <a:rPr lang="sr-Latn-ME" dirty="0" smtClean="0"/>
              <a:t>1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935494" y="4850318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3|</a:t>
            </a:r>
            <a:r>
              <a:rPr lang="sr-Latn-ME" dirty="0" smtClean="0"/>
              <a:t>1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038189" y="5736267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4|</a:t>
            </a:r>
            <a:r>
              <a:rPr lang="sr-Latn-ME" dirty="0" smtClean="0"/>
              <a:t>3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5737764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5|</a:t>
            </a:r>
            <a:r>
              <a:rPr lang="sr-Latn-ME" dirty="0" smtClean="0"/>
              <a:t>3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47411" y="2133600"/>
            <a:ext cx="39965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Kada</a:t>
            </a:r>
            <a:r>
              <a:rPr lang="en-US" dirty="0" smtClean="0"/>
              <a:t> se do</a:t>
            </a:r>
            <a:r>
              <a:rPr lang="sr-Latn-ME" dirty="0" smtClean="0"/>
              <a:t>đe do čvora gdje ima više mogućnosti pretpostavimo slučajan izbor. Ovdje smo samo dali primjer.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77787" y="440272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ME" dirty="0"/>
              <a:t>Iz čvora 6 ne može se dalje ali je </a:t>
            </a:r>
            <a:r>
              <a:rPr lang="sr-Latn-ME" dirty="0" smtClean="0"/>
              <a:t>njeg</a:t>
            </a:r>
            <a:r>
              <a:rPr lang="en-US" dirty="0" smtClean="0"/>
              <a:t>a</a:t>
            </a:r>
            <a:r>
              <a:rPr lang="sr-Latn-ME" dirty="0" smtClean="0"/>
              <a:t> </a:t>
            </a:r>
            <a:r>
              <a:rPr lang="sr-Latn-ME" b="1" dirty="0"/>
              <a:t>low</a:t>
            </a:r>
            <a:r>
              <a:rPr lang="sr-Latn-ME" dirty="0"/>
              <a:t> jednak 3 jer je to najmanja vrijednost disc/low za sebe, i čvorove u koje bi inače mogao doći a koji mu nisu direktni roditelj</a:t>
            </a:r>
            <a:r>
              <a:rPr lang="sr-Latn-ME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sr-Latn-ME" dirty="0" smtClean="0"/>
              <a:t>Čvor </a:t>
            </a:r>
            <a:r>
              <a:rPr lang="sr-Latn-ME" b="1" dirty="0" smtClean="0"/>
              <a:t>5</a:t>
            </a:r>
            <a:r>
              <a:rPr lang="sr-Latn-ME" dirty="0" smtClean="0"/>
              <a:t> preuzima low od čvora </a:t>
            </a:r>
            <a:r>
              <a:rPr lang="sr-Latn-ME" b="1" dirty="0" smtClean="0"/>
              <a:t>6</a:t>
            </a:r>
            <a:r>
              <a:rPr lang="sr-Latn-ME" dirty="0" smtClean="0"/>
              <a:t> </a:t>
            </a:r>
            <a:br>
              <a:rPr lang="sr-Latn-ME" dirty="0" smtClean="0"/>
            </a:br>
            <a:r>
              <a:rPr lang="sr-Latn-ME" dirty="0" smtClean="0"/>
              <a:t>	i iznosi 3, to znači da on ne može 	doći do bilo kojeg starijeg od čvora </a:t>
            </a:r>
            <a:r>
              <a:rPr lang="sr-Latn-ME" b="1" dirty="0" smtClean="0"/>
              <a:t>3</a:t>
            </a:r>
            <a:r>
              <a:rPr lang="sr-Latn-ME" dirty="0" smtClean="0"/>
              <a:t> pa zaključujemo da je čvor </a:t>
            </a:r>
            <a:r>
              <a:rPr lang="sr-Latn-ME" b="1" dirty="0" smtClean="0"/>
              <a:t>3</a:t>
            </a:r>
            <a:r>
              <a:rPr lang="sr-Latn-ME" dirty="0" smtClean="0"/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tačka artikulacije</a:t>
            </a:r>
            <a:r>
              <a:rPr lang="sr-Latn-ME" dirty="0" smtClean="0"/>
              <a:t>.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260344" y="3645932"/>
            <a:ext cx="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6</a:t>
            </a:r>
            <a:r>
              <a:rPr lang="en-US" dirty="0" smtClean="0"/>
              <a:t>|</a:t>
            </a:r>
            <a:r>
              <a:rPr lang="sr-Latn-ME" dirty="0"/>
              <a:t>1</a:t>
            </a:r>
            <a:endParaRPr lang="en-US" dirty="0"/>
          </a:p>
        </p:txBody>
      </p:sp>
      <p:sp>
        <p:nvSpPr>
          <p:cNvPr id="26" name="Freeform 25"/>
          <p:cNvSpPr/>
          <p:nvPr/>
        </p:nvSpPr>
        <p:spPr>
          <a:xfrm>
            <a:off x="1388962" y="6030410"/>
            <a:ext cx="3483980" cy="787263"/>
          </a:xfrm>
          <a:custGeom>
            <a:avLst/>
            <a:gdLst>
              <a:gd name="connsiteX0" fmla="*/ 0 w 3483980"/>
              <a:gd name="connsiteY0" fmla="*/ 0 h 787263"/>
              <a:gd name="connsiteX1" fmla="*/ 810228 w 3483980"/>
              <a:gd name="connsiteY1" fmla="*/ 787079 h 787263"/>
              <a:gd name="connsiteX2" fmla="*/ 3483980 w 3483980"/>
              <a:gd name="connsiteY2" fmla="*/ 57874 h 78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3980" h="787263">
                <a:moveTo>
                  <a:pt x="0" y="0"/>
                </a:moveTo>
                <a:cubicBezTo>
                  <a:pt x="114782" y="388716"/>
                  <a:pt x="229565" y="777433"/>
                  <a:pt x="810228" y="787079"/>
                </a:cubicBezTo>
                <a:cubicBezTo>
                  <a:pt x="1390891" y="796725"/>
                  <a:pt x="2437435" y="427299"/>
                  <a:pt x="3483980" y="57874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314937" y="2733866"/>
            <a:ext cx="2257063" cy="884343"/>
          </a:xfrm>
          <a:custGeom>
            <a:avLst/>
            <a:gdLst>
              <a:gd name="connsiteX0" fmla="*/ 2257063 w 2257063"/>
              <a:gd name="connsiteY0" fmla="*/ 884343 h 884343"/>
              <a:gd name="connsiteX1" fmla="*/ 810228 w 2257063"/>
              <a:gd name="connsiteY1" fmla="*/ 4667 h 884343"/>
              <a:gd name="connsiteX2" fmla="*/ 0 w 2257063"/>
              <a:gd name="connsiteY2" fmla="*/ 513953 h 88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7063" h="884343">
                <a:moveTo>
                  <a:pt x="2257063" y="884343"/>
                </a:moveTo>
                <a:cubicBezTo>
                  <a:pt x="1721734" y="475371"/>
                  <a:pt x="1186405" y="66399"/>
                  <a:pt x="810228" y="4667"/>
                </a:cubicBezTo>
                <a:cubicBezTo>
                  <a:pt x="434051" y="-57065"/>
                  <a:pt x="0" y="513953"/>
                  <a:pt x="0" y="513953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Pravilo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Ako postoji ivica </a:t>
            </a:r>
            <a:r>
              <a:rPr lang="sr-Latn-ME" b="1" dirty="0" smtClean="0"/>
              <a:t>(u,v)</a:t>
            </a:r>
            <a:r>
              <a:rPr lang="sr-Latn-ME" dirty="0" smtClean="0"/>
              <a:t> i </a:t>
            </a:r>
            <a:r>
              <a:rPr lang="en-US" b="1" dirty="0" smtClean="0"/>
              <a:t>low[v]</a:t>
            </a:r>
            <a:r>
              <a:rPr lang="en-US" b="1" dirty="0" smtClean="0">
                <a:sym typeface="Symbol"/>
              </a:rPr>
              <a:t>disc[u]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tada</a:t>
            </a:r>
            <a:r>
              <a:rPr lang="en-US" dirty="0" smtClean="0">
                <a:sym typeface="Symbol"/>
              </a:rPr>
              <a:t> je </a:t>
            </a:r>
            <a:r>
              <a:rPr lang="sr-Latn-ME" dirty="0" smtClean="0">
                <a:sym typeface="Symbol"/>
              </a:rPr>
              <a:t>čvor </a:t>
            </a:r>
            <a:r>
              <a:rPr lang="sr-Latn-ME" b="1" dirty="0" smtClean="0">
                <a:sym typeface="Symbol"/>
              </a:rPr>
              <a:t>u</a:t>
            </a:r>
            <a:r>
              <a:rPr lang="sr-Latn-ME" dirty="0" smtClean="0">
                <a:sym typeface="Symbol"/>
              </a:rPr>
              <a:t> tačka artikulacije. </a:t>
            </a:r>
          </a:p>
          <a:p>
            <a:r>
              <a:rPr lang="sr-Latn-ME" dirty="0" smtClean="0">
                <a:sym typeface="Symbol"/>
              </a:rPr>
              <a:t>Ovo pravilo se primjenjuje na čvorove koji u DFS drvetu/obilasku nisu korjeni (početni).</a:t>
            </a:r>
          </a:p>
          <a:p>
            <a:r>
              <a:rPr lang="sr-Latn-ME" dirty="0" smtClean="0">
                <a:sym typeface="Symbol"/>
              </a:rPr>
              <a:t>Za početke/korijene postoji posebno pravilo.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59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DFS drvo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93495" y="2681468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590800" y="153123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205801" y="3514122"/>
            <a:ext cx="609600" cy="5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446947" y="468910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91332" y="456874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06078" y="5754801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7"/>
            <a:endCxn id="5" idx="3"/>
          </p:cNvCxnSpPr>
          <p:nvPr/>
        </p:nvCxnSpPr>
        <p:spPr>
          <a:xfrm flipV="1">
            <a:off x="2213821" y="2039211"/>
            <a:ext cx="466253" cy="7294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3"/>
            <a:endCxn id="6" idx="0"/>
          </p:cNvCxnSpPr>
          <p:nvPr/>
        </p:nvCxnSpPr>
        <p:spPr>
          <a:xfrm flipH="1">
            <a:off x="1510601" y="3189445"/>
            <a:ext cx="272168" cy="3246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5"/>
            <a:endCxn id="7" idx="0"/>
          </p:cNvCxnSpPr>
          <p:nvPr/>
        </p:nvCxnSpPr>
        <p:spPr>
          <a:xfrm>
            <a:off x="1726127" y="4022099"/>
            <a:ext cx="1025620" cy="66700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4"/>
            <a:endCxn id="9" idx="0"/>
          </p:cNvCxnSpPr>
          <p:nvPr/>
        </p:nvCxnSpPr>
        <p:spPr>
          <a:xfrm flipH="1">
            <a:off x="410878" y="5163876"/>
            <a:ext cx="485254" cy="5909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7"/>
          </p:cNvCxnSpPr>
          <p:nvPr/>
        </p:nvCxnSpPr>
        <p:spPr>
          <a:xfrm flipV="1">
            <a:off x="1111658" y="4109255"/>
            <a:ext cx="382627" cy="5466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6"/>
          <p:cNvSpPr/>
          <p:nvPr/>
        </p:nvSpPr>
        <p:spPr>
          <a:xfrm>
            <a:off x="729205" y="4085863"/>
            <a:ext cx="1033210" cy="2060294"/>
          </a:xfrm>
          <a:custGeom>
            <a:avLst/>
            <a:gdLst>
              <a:gd name="connsiteX0" fmla="*/ 0 w 1033210"/>
              <a:gd name="connsiteY0" fmla="*/ 2060294 h 2060294"/>
              <a:gd name="connsiteX1" fmla="*/ 949124 w 1033210"/>
              <a:gd name="connsiteY1" fmla="*/ 1516284 h 2060294"/>
              <a:gd name="connsiteX2" fmla="*/ 925975 w 1033210"/>
              <a:gd name="connsiteY2" fmla="*/ 0 h 206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210" h="2060294">
                <a:moveTo>
                  <a:pt x="0" y="2060294"/>
                </a:moveTo>
                <a:cubicBezTo>
                  <a:pt x="397397" y="1959980"/>
                  <a:pt x="794795" y="1859666"/>
                  <a:pt x="949124" y="1516284"/>
                </a:cubicBezTo>
                <a:cubicBezTo>
                  <a:pt x="1103453" y="1172902"/>
                  <a:pt x="1014714" y="586451"/>
                  <a:pt x="925975" y="0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986268" y="2013995"/>
            <a:ext cx="661678" cy="2754775"/>
          </a:xfrm>
          <a:custGeom>
            <a:avLst/>
            <a:gdLst>
              <a:gd name="connsiteX0" fmla="*/ 0 w 661678"/>
              <a:gd name="connsiteY0" fmla="*/ 2754775 h 2754775"/>
              <a:gd name="connsiteX1" fmla="*/ 659757 w 661678"/>
              <a:gd name="connsiteY1" fmla="*/ 1342663 h 2754775"/>
              <a:gd name="connsiteX2" fmla="*/ 162046 w 661678"/>
              <a:gd name="connsiteY2" fmla="*/ 0 h 275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1678" h="2754775">
                <a:moveTo>
                  <a:pt x="0" y="2754775"/>
                </a:moveTo>
                <a:cubicBezTo>
                  <a:pt x="316374" y="2278283"/>
                  <a:pt x="632749" y="1801792"/>
                  <a:pt x="659757" y="1342663"/>
                </a:cubicBezTo>
                <a:cubicBezTo>
                  <a:pt x="686765" y="883534"/>
                  <a:pt x="424405" y="441767"/>
                  <a:pt x="162046" y="0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410200" y="2286000"/>
            <a:ext cx="304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Povratne ivice – </a:t>
            </a:r>
            <a:r>
              <a:rPr lang="sr-Latn-ME" b="1" dirty="0" smtClean="0">
                <a:solidFill>
                  <a:srgbClr val="0070C0"/>
                </a:solidFill>
              </a:rPr>
              <a:t>back edge.</a:t>
            </a:r>
          </a:p>
          <a:p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dirty="0" smtClean="0"/>
              <a:t>Ako se u drvetu pojave ivice koje spajaju čvorove u različitim podstablima nazivaju se </a:t>
            </a:r>
            <a:r>
              <a:rPr lang="sr-Latn-ME" b="1" dirty="0" smtClean="0"/>
              <a:t>ukrštenim ili cross edge</a:t>
            </a:r>
            <a:r>
              <a:rPr lang="sr-Latn-ME" dirty="0" smtClean="0"/>
              <a:t>.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886200" y="2681468"/>
            <a:ext cx="1447800" cy="709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>
            <a:off x="1574157" y="2824223"/>
            <a:ext cx="3819646" cy="3300964"/>
          </a:xfrm>
          <a:custGeom>
            <a:avLst/>
            <a:gdLst>
              <a:gd name="connsiteX0" fmla="*/ 3819646 w 3819646"/>
              <a:gd name="connsiteY0" fmla="*/ 0 h 3300964"/>
              <a:gd name="connsiteX1" fmla="*/ 2442258 w 3819646"/>
              <a:gd name="connsiteY1" fmla="*/ 2870521 h 3300964"/>
              <a:gd name="connsiteX2" fmla="*/ 0 w 3819646"/>
              <a:gd name="connsiteY2" fmla="*/ 3287210 h 3300964"/>
              <a:gd name="connsiteX3" fmla="*/ 0 w 3819646"/>
              <a:gd name="connsiteY3" fmla="*/ 3287210 h 330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9646" h="3300964">
                <a:moveTo>
                  <a:pt x="3819646" y="0"/>
                </a:moveTo>
                <a:cubicBezTo>
                  <a:pt x="3449256" y="1161326"/>
                  <a:pt x="3078866" y="2322653"/>
                  <a:pt x="2442258" y="2870521"/>
                </a:cubicBezTo>
                <a:cubicBezTo>
                  <a:pt x="1805650" y="3418389"/>
                  <a:pt x="0" y="3287210"/>
                  <a:pt x="0" y="3287210"/>
                </a:cubicBezTo>
                <a:lnTo>
                  <a:pt x="0" y="328721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DFS Root=Tačka artikulacije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b="1" dirty="0" smtClean="0"/>
              <a:t>DFS drvo</a:t>
            </a:r>
            <a:endParaRPr lang="en-US" b="1" dirty="0"/>
          </a:p>
        </p:txBody>
      </p:sp>
      <p:sp>
        <p:nvSpPr>
          <p:cNvPr id="4" name="Oval 3"/>
          <p:cNvSpPr/>
          <p:nvPr/>
        </p:nvSpPr>
        <p:spPr>
          <a:xfrm>
            <a:off x="2681468" y="324477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343146" y="4416105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856208" y="2286000"/>
            <a:ext cx="609600" cy="5951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114800" y="5260489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111658" y="32766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36210" y="45157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5"/>
            <a:endCxn id="5" idx="1"/>
          </p:cNvCxnSpPr>
          <p:nvPr/>
        </p:nvCxnSpPr>
        <p:spPr>
          <a:xfrm>
            <a:off x="3201794" y="3752747"/>
            <a:ext cx="230626" cy="7505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1"/>
            <a:endCxn id="6" idx="5"/>
          </p:cNvCxnSpPr>
          <p:nvPr/>
        </p:nvCxnSpPr>
        <p:spPr>
          <a:xfrm flipH="1" flipV="1">
            <a:off x="2376534" y="2793977"/>
            <a:ext cx="394208" cy="5379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5" idx="5"/>
            <a:endCxn id="7" idx="1"/>
          </p:cNvCxnSpPr>
          <p:nvPr/>
        </p:nvCxnSpPr>
        <p:spPr>
          <a:xfrm>
            <a:off x="3863472" y="4924082"/>
            <a:ext cx="340602" cy="4235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4"/>
            <a:endCxn id="9" idx="0"/>
          </p:cNvCxnSpPr>
          <p:nvPr/>
        </p:nvCxnSpPr>
        <p:spPr>
          <a:xfrm flipH="1">
            <a:off x="941010" y="3871732"/>
            <a:ext cx="475448" cy="6439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7"/>
            <a:endCxn id="6" idx="3"/>
          </p:cNvCxnSpPr>
          <p:nvPr/>
        </p:nvCxnSpPr>
        <p:spPr>
          <a:xfrm flipV="1">
            <a:off x="1631984" y="2793977"/>
            <a:ext cx="313498" cy="5697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1127798" y="3006121"/>
            <a:ext cx="1033210" cy="2060294"/>
          </a:xfrm>
          <a:custGeom>
            <a:avLst/>
            <a:gdLst>
              <a:gd name="connsiteX0" fmla="*/ 0 w 1033210"/>
              <a:gd name="connsiteY0" fmla="*/ 2060294 h 2060294"/>
              <a:gd name="connsiteX1" fmla="*/ 949124 w 1033210"/>
              <a:gd name="connsiteY1" fmla="*/ 1516284 h 2060294"/>
              <a:gd name="connsiteX2" fmla="*/ 925975 w 1033210"/>
              <a:gd name="connsiteY2" fmla="*/ 0 h 206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210" h="2060294">
                <a:moveTo>
                  <a:pt x="0" y="2060294"/>
                </a:moveTo>
                <a:cubicBezTo>
                  <a:pt x="397397" y="1959980"/>
                  <a:pt x="794795" y="1859666"/>
                  <a:pt x="949124" y="1516284"/>
                </a:cubicBezTo>
                <a:cubicBezTo>
                  <a:pt x="1103453" y="1172902"/>
                  <a:pt x="1014714" y="586451"/>
                  <a:pt x="925975" y="0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286000" y="2974694"/>
            <a:ext cx="1846162" cy="2708476"/>
          </a:xfrm>
          <a:custGeom>
            <a:avLst/>
            <a:gdLst>
              <a:gd name="connsiteX0" fmla="*/ 1956121 w 1956121"/>
              <a:gd name="connsiteY0" fmla="*/ 2708476 h 2708476"/>
              <a:gd name="connsiteX1" fmla="*/ 405113 w 1956121"/>
              <a:gd name="connsiteY1" fmla="*/ 1851949 h 2708476"/>
              <a:gd name="connsiteX2" fmla="*/ 0 w 1956121"/>
              <a:gd name="connsiteY2" fmla="*/ 0 h 270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6121" h="2708476">
                <a:moveTo>
                  <a:pt x="1956121" y="2708476"/>
                </a:moveTo>
                <a:cubicBezTo>
                  <a:pt x="1343627" y="2505919"/>
                  <a:pt x="731133" y="2303362"/>
                  <a:pt x="405113" y="1851949"/>
                </a:cubicBezTo>
                <a:cubicBezTo>
                  <a:pt x="79093" y="1400536"/>
                  <a:pt x="39546" y="700268"/>
                  <a:pt x="0" y="0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4419600" y="1828800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dirty="0" smtClean="0"/>
              <a:t>Pravilo je jasno:</a:t>
            </a:r>
            <a:br>
              <a:rPr lang="sr-Latn-ME" sz="2400" b="1" dirty="0" smtClean="0"/>
            </a:br>
            <a:r>
              <a:rPr lang="sr-Latn-ME" sz="2400" b="1" dirty="0" smtClean="0"/>
              <a:t>Ako početni – korijeni čvor ima više djece onda je on tačka artikulacije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864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128259</TotalTime>
  <Words>273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Clarity</vt:lpstr>
      <vt:lpstr>Teorija  algoritama</vt:lpstr>
      <vt:lpstr>Tačke artikulacije u grafovima</vt:lpstr>
      <vt:lpstr>Algoritam</vt:lpstr>
      <vt:lpstr>Pravilo</vt:lpstr>
      <vt:lpstr>DFS drvo</vt:lpstr>
      <vt:lpstr>DFS Root=Tačka artikulacije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561</cp:revision>
  <cp:lastPrinted>2024-10-19T16:24:47Z</cp:lastPrinted>
  <dcterms:created xsi:type="dcterms:W3CDTF">2019-12-12T05:54:33Z</dcterms:created>
  <dcterms:modified xsi:type="dcterms:W3CDTF">2024-11-26T18:30:13Z</dcterms:modified>
</cp:coreProperties>
</file>