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1"/>
  </p:notes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257" r:id="rId46"/>
    <p:sldId id="258" r:id="rId47"/>
    <p:sldId id="259" r:id="rId48"/>
    <p:sldId id="260" r:id="rId49"/>
    <p:sldId id="261"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853" y="-379"/>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262DC7-3D71-4887-BC10-20C1305955E1}" type="datetimeFigureOut">
              <a:rPr lang="en-US" smtClean="0"/>
              <a:t>11/20/2024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383EA7-13A7-4808-ACAE-DD6484859B57}" type="slidenum">
              <a:rPr lang="en-US" smtClean="0"/>
              <a:t>‹#›</a:t>
            </a:fld>
            <a:endParaRPr lang="en-US"/>
          </a:p>
        </p:txBody>
      </p:sp>
    </p:spTree>
    <p:extLst>
      <p:ext uri="{BB962C8B-B14F-4D97-AF65-F5344CB8AC3E}">
        <p14:creationId xmlns:p14="http://schemas.microsoft.com/office/powerpoint/2010/main" val="3394448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383EA7-13A7-4808-ACAE-DD6484859B57}" type="slidenum">
              <a:rPr lang="en-US" smtClean="0"/>
              <a:t>10</a:t>
            </a:fld>
            <a:endParaRPr lang="en-US"/>
          </a:p>
        </p:txBody>
      </p:sp>
    </p:spTree>
    <p:extLst>
      <p:ext uri="{BB962C8B-B14F-4D97-AF65-F5344CB8AC3E}">
        <p14:creationId xmlns:p14="http://schemas.microsoft.com/office/powerpoint/2010/main" val="168970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11/20/2024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11/20/2024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11/20/2024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11/20/2024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E01D98-0787-4C05-B51E-AF103DA0149E}" type="datetimeFigureOut">
              <a:rPr lang="en-US" smtClean="0"/>
              <a:t>11/20/2024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E01D98-0787-4C05-B51E-AF103DA0149E}" type="datetimeFigureOut">
              <a:rPr lang="en-US" smtClean="0"/>
              <a:t>11/20/2024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E01D98-0787-4C05-B51E-AF103DA0149E}" type="datetimeFigureOut">
              <a:rPr lang="en-US" smtClean="0"/>
              <a:t>11/20/2024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7C71C-7BFF-492A-A25C-B108E07E1E95}"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E01D98-0787-4C05-B51E-AF103DA0149E}" type="datetimeFigureOut">
              <a:rPr lang="en-US" smtClean="0"/>
              <a:t>11/20/2024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E01D98-0787-4C05-B51E-AF103DA0149E}" type="datetimeFigureOut">
              <a:rPr lang="en-US" smtClean="0"/>
              <a:t>11/20/2024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11/20/2024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11/20/2024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EEE01D98-0787-4C05-B51E-AF103DA0149E}" type="datetimeFigureOut">
              <a:rPr lang="en-US" smtClean="0"/>
              <a:t>11/20/2024</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367C71C-7BFF-492A-A25C-B108E07E1E9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www.cs.cmu.edu/~scandal/papers/treaps-spaa98.pdf"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s://codeforces.com/problemset/problem/430/C"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en.wikipedia.org/wiki/Robert_G._Gallager" TargetMode="External"/><Relationship Id="rId2" Type="http://schemas.openxmlformats.org/officeDocument/2006/relationships/hyperlink" Target="https://en.wikipedia.org/wiki/Newton_Faller"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1363/E" TargetMode="External"/><Relationship Id="rId5" Type="http://schemas.openxmlformats.org/officeDocument/2006/relationships/hyperlink" Target="https://codeforces.com/problemset/problem/711/C" TargetMode="External"/><Relationship Id="rId4" Type="http://schemas.openxmlformats.org/officeDocument/2006/relationships/hyperlink" Target="https://en.wikipedia.org/wiki/Donald_Knuth"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www.spoj.com/problems/RTREE/" TargetMode="External"/><Relationship Id="rId13" Type="http://schemas.openxmlformats.org/officeDocument/2006/relationships/hyperlink" Target="http://www.spoj.com/problems/TREEDEGREE/" TargetMode="External"/><Relationship Id="rId3" Type="http://schemas.openxmlformats.org/officeDocument/2006/relationships/hyperlink" Target="https://codeforces.com/contest/1189/problem/D1" TargetMode="External"/><Relationship Id="rId7" Type="http://schemas.openxmlformats.org/officeDocument/2006/relationships/hyperlink" Target="http://codeforces.com/contest/750/problem/F" TargetMode="External"/><Relationship Id="rId12" Type="http://schemas.openxmlformats.org/officeDocument/2006/relationships/hyperlink" Target="http://codeforces.com/contest/828/problem/D" TargetMode="External"/><Relationship Id="rId2" Type="http://schemas.openxmlformats.org/officeDocument/2006/relationships/hyperlink" Target="http://www.spoj.com/problems/ADATOMEL/" TargetMode="External"/><Relationship Id="rId16" Type="http://schemas.openxmlformats.org/officeDocument/2006/relationships/hyperlink" Target="http://codeforces.com/contest/34/problem/D" TargetMode="External"/><Relationship Id="rId1" Type="http://schemas.openxmlformats.org/officeDocument/2006/relationships/slideLayout" Target="../slideLayouts/slideLayout2.xml"/><Relationship Id="rId6" Type="http://schemas.openxmlformats.org/officeDocument/2006/relationships/hyperlink" Target="http://codeforces.com/contest/746/problem/G" TargetMode="External"/><Relationship Id="rId11" Type="http://schemas.openxmlformats.org/officeDocument/2006/relationships/hyperlink" Target="http://codeforces.com/contest/805/problem/E" TargetMode="External"/><Relationship Id="rId5" Type="http://schemas.openxmlformats.org/officeDocument/2006/relationships/hyperlink" Target="http://codeforces.com/contest/894/problem/D" TargetMode="External"/><Relationship Id="rId15" Type="http://schemas.openxmlformats.org/officeDocument/2006/relationships/hyperlink" Target="http://www.spoj.com/problems/GCPC11J/" TargetMode="External"/><Relationship Id="rId10" Type="http://schemas.openxmlformats.org/officeDocument/2006/relationships/hyperlink" Target="http://codeforces.com/contest/797/problem/D" TargetMode="External"/><Relationship Id="rId4" Type="http://schemas.openxmlformats.org/officeDocument/2006/relationships/hyperlink" Target="http://codeforces.com/contest/913/problem/B" TargetMode="External"/><Relationship Id="rId9" Type="http://schemas.openxmlformats.org/officeDocument/2006/relationships/hyperlink" Target="http://codeforces.com/contest/796/problem/C" TargetMode="External"/><Relationship Id="rId14" Type="http://schemas.openxmlformats.org/officeDocument/2006/relationships/hyperlink" Target="http://www.spoj.com/problems/UCV2013J/"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s://codeforces.com/problemset/problem/1423/C" TargetMode="External"/><Relationship Id="rId3" Type="http://schemas.openxmlformats.org/officeDocument/2006/relationships/hyperlink" Target="https://codeforces.com/gym/102694/problem/C" TargetMode="External"/><Relationship Id="rId7" Type="http://schemas.openxmlformats.org/officeDocument/2006/relationships/hyperlink" Target="https://codeforces.com/problemset/problem/1427/F" TargetMode="External"/><Relationship Id="rId2" Type="http://schemas.openxmlformats.org/officeDocument/2006/relationships/hyperlink" Target="https://codeforces.com/gym/102694/problem/B" TargetMode="External"/><Relationship Id="rId1" Type="http://schemas.openxmlformats.org/officeDocument/2006/relationships/slideLayout" Target="../slideLayouts/slideLayout2.xml"/><Relationship Id="rId6" Type="http://schemas.openxmlformats.org/officeDocument/2006/relationships/hyperlink" Target="https://codeforces.com/gym/102694/problem/F" TargetMode="External"/><Relationship Id="rId5" Type="http://schemas.openxmlformats.org/officeDocument/2006/relationships/hyperlink" Target="https://codeforces.com/gym/102694/problem/E" TargetMode="External"/><Relationship Id="rId10" Type="http://schemas.openxmlformats.org/officeDocument/2006/relationships/hyperlink" Target="https://codeforces.com/problemset/problem/1408/E" TargetMode="External"/><Relationship Id="rId4" Type="http://schemas.openxmlformats.org/officeDocument/2006/relationships/hyperlink" Target="https://codeforces.com/gym/102694/problem/D" TargetMode="External"/><Relationship Id="rId9" Type="http://schemas.openxmlformats.org/officeDocument/2006/relationships/hyperlink" Target="https://codeforces.com/problemset/problem/1408/G"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s://codeforces.com/problemset/problem/1402/C" TargetMode="External"/><Relationship Id="rId13" Type="http://schemas.openxmlformats.org/officeDocument/2006/relationships/hyperlink" Target="https://codeforces.com/problemset/problem/1388/D" TargetMode="External"/><Relationship Id="rId18" Type="http://schemas.openxmlformats.org/officeDocument/2006/relationships/hyperlink" Target="https://codeforces.com/problemset/problem/1387/B2" TargetMode="External"/><Relationship Id="rId3" Type="http://schemas.openxmlformats.org/officeDocument/2006/relationships/hyperlink" Target="https://codeforces.com/problemset/problem/1416/C" TargetMode="External"/><Relationship Id="rId7" Type="http://schemas.openxmlformats.org/officeDocument/2006/relationships/hyperlink" Target="https://codeforces.com/problemset/problem/1403/B" TargetMode="External"/><Relationship Id="rId12" Type="http://schemas.openxmlformats.org/officeDocument/2006/relationships/hyperlink" Target="https://codeforces.com/problemset/problem/1399/E2" TargetMode="External"/><Relationship Id="rId17" Type="http://schemas.openxmlformats.org/officeDocument/2006/relationships/hyperlink" Target="https://codeforces.com/problemset/problem/1383/A" TargetMode="External"/><Relationship Id="rId2" Type="http://schemas.openxmlformats.org/officeDocument/2006/relationships/hyperlink" Target="https://codeforces.com/problemset/problem/1416/D" TargetMode="External"/><Relationship Id="rId16" Type="http://schemas.openxmlformats.org/officeDocument/2006/relationships/hyperlink" Target="https://codeforces.com/problemset/problem/1383/C" TargetMode="External"/><Relationship Id="rId20" Type="http://schemas.openxmlformats.org/officeDocument/2006/relationships/hyperlink" Target="https://codeforces.com/problemset/problem/1385/F"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1396/E" TargetMode="External"/><Relationship Id="rId11" Type="http://schemas.openxmlformats.org/officeDocument/2006/relationships/hyperlink" Target="https://codeforces.com/problemset/problem/1391/E" TargetMode="External"/><Relationship Id="rId5" Type="http://schemas.openxmlformats.org/officeDocument/2006/relationships/hyperlink" Target="https://codeforces.com/problemset/problem/1404/B" TargetMode="External"/><Relationship Id="rId15" Type="http://schemas.openxmlformats.org/officeDocument/2006/relationships/hyperlink" Target="https://codeforces.com/problemset/problem/1389/G" TargetMode="External"/><Relationship Id="rId10" Type="http://schemas.openxmlformats.org/officeDocument/2006/relationships/hyperlink" Target="https://codeforces.com/problemset/problem/1394/D" TargetMode="External"/><Relationship Id="rId19" Type="http://schemas.openxmlformats.org/officeDocument/2006/relationships/hyperlink" Target="https://codeforces.com/problemset/problem/1379/E" TargetMode="External"/><Relationship Id="rId4" Type="http://schemas.openxmlformats.org/officeDocument/2006/relationships/hyperlink" Target="https://codeforces.com/problemset/problem/1406/C" TargetMode="External"/><Relationship Id="rId9" Type="http://schemas.openxmlformats.org/officeDocument/2006/relationships/hyperlink" Target="https://codeforces.com/problemset/problem/1401/D" TargetMode="External"/><Relationship Id="rId14" Type="http://schemas.openxmlformats.org/officeDocument/2006/relationships/hyperlink" Target="https://codeforces.com/problemset/problem/1388/C"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dirty="0" smtClean="0"/>
              <a:t>Teorija  algoritama</a:t>
            </a:r>
            <a:endParaRPr lang="en-US" dirty="0"/>
          </a:p>
        </p:txBody>
      </p:sp>
      <p:sp>
        <p:nvSpPr>
          <p:cNvPr id="3" name="Subtitle 2"/>
          <p:cNvSpPr>
            <a:spLocks noGrp="1"/>
          </p:cNvSpPr>
          <p:nvPr>
            <p:ph type="subTitle" idx="1"/>
          </p:nvPr>
        </p:nvSpPr>
        <p:spPr/>
        <p:txBody>
          <a:bodyPr/>
          <a:lstStyle/>
          <a:p>
            <a:r>
              <a:rPr lang="en-US" dirty="0" err="1" smtClean="0"/>
              <a:t>Drvo</a:t>
            </a:r>
            <a:endParaRPr lang="en-US" dirty="0" smtClean="0"/>
          </a:p>
          <a:p>
            <a:r>
              <a:rPr lang="en-US" dirty="0"/>
              <a:t>	</a:t>
            </a:r>
            <a:r>
              <a:rPr lang="en-US" dirty="0" err="1" smtClean="0"/>
              <a:t>Drvo</a:t>
            </a:r>
            <a:r>
              <a:rPr lang="en-US" dirty="0" smtClean="0"/>
              <a:t> </a:t>
            </a:r>
            <a:r>
              <a:rPr lang="en-US" dirty="0" err="1" smtClean="0"/>
              <a:t>crveno-crno</a:t>
            </a:r>
            <a:endParaRPr lang="en-US" dirty="0" smtClean="0"/>
          </a:p>
          <a:p>
            <a:r>
              <a:rPr lang="en-US" dirty="0" err="1" smtClean="0"/>
              <a:t>Treap</a:t>
            </a:r>
            <a:endParaRPr lang="en-US" dirty="0"/>
          </a:p>
        </p:txBody>
      </p:sp>
    </p:spTree>
    <p:extLst>
      <p:ext uri="{BB962C8B-B14F-4D97-AF65-F5344CB8AC3E}">
        <p14:creationId xmlns:p14="http://schemas.microsoft.com/office/powerpoint/2010/main" val="3421933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Slučaj umetanja i primjer</a:t>
            </a:r>
            <a:endParaRPr lang="en-US" dirty="0"/>
          </a:p>
        </p:txBody>
      </p:sp>
      <p:sp>
        <p:nvSpPr>
          <p:cNvPr id="4" name="Content Placeholder 2"/>
          <p:cNvSpPr txBox="1">
            <a:spLocks/>
          </p:cNvSpPr>
          <p:nvPr/>
        </p:nvSpPr>
        <p:spPr>
          <a:xfrm>
            <a:off x="0" y="1066800"/>
            <a:ext cx="9138920" cy="609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Varijanta 3(b)-iv se može ilustrovati na sl</a:t>
            </a:r>
            <a:r>
              <a:rPr lang="en-US" dirty="0" smtClean="0"/>
              <a:t>j</a:t>
            </a:r>
            <a:r>
              <a:rPr lang="sr-Latn-ME" dirty="0" smtClean="0"/>
              <a:t>edeći način:</a:t>
            </a:r>
            <a:endParaRPr lang="en-US" dirty="0"/>
          </a:p>
        </p:txBody>
      </p:sp>
      <p:sp>
        <p:nvSpPr>
          <p:cNvPr id="5" name="Oval 4"/>
          <p:cNvSpPr/>
          <p:nvPr/>
        </p:nvSpPr>
        <p:spPr>
          <a:xfrm>
            <a:off x="926895" y="1646946"/>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sp>
        <p:nvSpPr>
          <p:cNvPr id="6" name="Oval 5"/>
          <p:cNvSpPr/>
          <p:nvPr/>
        </p:nvSpPr>
        <p:spPr>
          <a:xfrm>
            <a:off x="1071412" y="27432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cxnSp>
        <p:nvCxnSpPr>
          <p:cNvPr id="7" name="Straight Connector 6"/>
          <p:cNvCxnSpPr/>
          <p:nvPr/>
        </p:nvCxnSpPr>
        <p:spPr>
          <a:xfrm flipH="1">
            <a:off x="490857" y="2554955"/>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312699" y="211423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sp>
        <p:nvSpPr>
          <p:cNvPr id="9" name="TextBox 8"/>
          <p:cNvSpPr txBox="1"/>
          <p:nvPr/>
        </p:nvSpPr>
        <p:spPr>
          <a:xfrm>
            <a:off x="239906" y="2735436"/>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10" name="Straight Connector 9"/>
          <p:cNvCxnSpPr/>
          <p:nvPr/>
        </p:nvCxnSpPr>
        <p:spPr>
          <a:xfrm>
            <a:off x="816785" y="2554955"/>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394278" y="2037191"/>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46922" y="2713746"/>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13" name="Straight Connector 12"/>
          <p:cNvCxnSpPr/>
          <p:nvPr/>
        </p:nvCxnSpPr>
        <p:spPr>
          <a:xfrm flipH="1">
            <a:off x="895252" y="2015431"/>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47703" y="2092478"/>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cxnSp>
        <p:nvCxnSpPr>
          <p:cNvPr id="15" name="Straight Connector 14"/>
          <p:cNvCxnSpPr/>
          <p:nvPr/>
        </p:nvCxnSpPr>
        <p:spPr>
          <a:xfrm flipH="1">
            <a:off x="1382018" y="2595920"/>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828547" y="2787134"/>
            <a:ext cx="521482" cy="369332"/>
          </a:xfrm>
          <a:prstGeom prst="rect">
            <a:avLst/>
          </a:prstGeom>
          <a:noFill/>
        </p:spPr>
        <p:txBody>
          <a:bodyPr wrap="square" rtlCol="0">
            <a:spAutoFit/>
          </a:bodyPr>
          <a:lstStyle/>
          <a:p>
            <a:r>
              <a:rPr lang="sr-Latn-ME" b="1" dirty="0" smtClean="0">
                <a:solidFill>
                  <a:srgbClr val="92D050"/>
                </a:solidFill>
              </a:rPr>
              <a:t>T</a:t>
            </a:r>
            <a:r>
              <a:rPr lang="en-US" b="1" dirty="0" smtClean="0">
                <a:solidFill>
                  <a:srgbClr val="92D050"/>
                </a:solidFill>
              </a:rPr>
              <a:t>5</a:t>
            </a:r>
            <a:endParaRPr lang="en-US" b="1" baseline="-25000" dirty="0">
              <a:solidFill>
                <a:srgbClr val="92D050"/>
              </a:solidFill>
            </a:endParaRPr>
          </a:p>
        </p:txBody>
      </p:sp>
      <p:cxnSp>
        <p:nvCxnSpPr>
          <p:cNvPr id="17" name="Straight Connector 16"/>
          <p:cNvCxnSpPr/>
          <p:nvPr/>
        </p:nvCxnSpPr>
        <p:spPr>
          <a:xfrm>
            <a:off x="1737522" y="2531422"/>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047350" y="324782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96398" y="3428307"/>
            <a:ext cx="521482" cy="369332"/>
          </a:xfrm>
          <a:prstGeom prst="rect">
            <a:avLst/>
          </a:prstGeom>
          <a:noFill/>
        </p:spPr>
        <p:txBody>
          <a:bodyPr wrap="square" rtlCol="0">
            <a:spAutoFit/>
          </a:bodyPr>
          <a:lstStyle/>
          <a:p>
            <a:r>
              <a:rPr lang="sr-Latn-ME" b="1" dirty="0" smtClean="0">
                <a:solidFill>
                  <a:srgbClr val="92D050"/>
                </a:solidFill>
              </a:rPr>
              <a:t>T</a:t>
            </a:r>
            <a:r>
              <a:rPr lang="en-US" b="1" dirty="0" smtClean="0">
                <a:solidFill>
                  <a:srgbClr val="92D050"/>
                </a:solidFill>
              </a:rPr>
              <a:t>3</a:t>
            </a:r>
            <a:endParaRPr lang="en-US" b="1" baseline="-25000" dirty="0">
              <a:solidFill>
                <a:srgbClr val="92D050"/>
              </a:solidFill>
            </a:endParaRPr>
          </a:p>
        </p:txBody>
      </p:sp>
      <p:cxnSp>
        <p:nvCxnSpPr>
          <p:cNvPr id="20" name="Straight Connector 19"/>
          <p:cNvCxnSpPr/>
          <p:nvPr/>
        </p:nvCxnSpPr>
        <p:spPr>
          <a:xfrm>
            <a:off x="1373277" y="3247826"/>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312699" y="3455709"/>
            <a:ext cx="803931" cy="369332"/>
          </a:xfrm>
          <a:prstGeom prst="rect">
            <a:avLst/>
          </a:prstGeom>
          <a:noFill/>
        </p:spPr>
        <p:txBody>
          <a:bodyPr wrap="square" rtlCol="0">
            <a:spAutoFit/>
          </a:bodyPr>
          <a:lstStyle/>
          <a:p>
            <a:r>
              <a:rPr lang="sr-Latn-ME" b="1" dirty="0" smtClean="0">
                <a:solidFill>
                  <a:srgbClr val="92D050"/>
                </a:solidFill>
              </a:rPr>
              <a:t>T</a:t>
            </a:r>
            <a:r>
              <a:rPr lang="en-US" b="1" dirty="0" smtClean="0">
                <a:solidFill>
                  <a:srgbClr val="92D050"/>
                </a:solidFill>
              </a:rPr>
              <a:t>4</a:t>
            </a:r>
            <a:endParaRPr lang="en-US" b="1" baseline="-25000" dirty="0">
              <a:solidFill>
                <a:srgbClr val="92D050"/>
              </a:solidFill>
            </a:endParaRPr>
          </a:p>
        </p:txBody>
      </p:sp>
      <p:sp>
        <p:nvSpPr>
          <p:cNvPr id="30" name="TextBox 29"/>
          <p:cNvSpPr txBox="1"/>
          <p:nvPr/>
        </p:nvSpPr>
        <p:spPr>
          <a:xfrm>
            <a:off x="2057400" y="2133600"/>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31" name="TextBox 30"/>
          <p:cNvSpPr txBox="1"/>
          <p:nvPr/>
        </p:nvSpPr>
        <p:spPr>
          <a:xfrm>
            <a:off x="2041501" y="1723281"/>
            <a:ext cx="1387500" cy="646331"/>
          </a:xfrm>
          <a:prstGeom prst="rect">
            <a:avLst/>
          </a:prstGeom>
          <a:noFill/>
        </p:spPr>
        <p:txBody>
          <a:bodyPr wrap="square" rtlCol="0">
            <a:spAutoFit/>
          </a:bodyPr>
          <a:lstStyle/>
          <a:p>
            <a:r>
              <a:rPr lang="sr-Latn-ME" dirty="0" smtClean="0"/>
              <a:t>rotiramo </a:t>
            </a:r>
            <a:r>
              <a:rPr lang="sr-Latn-ME" b="1" i="1" dirty="0" smtClean="0">
                <a:solidFill>
                  <a:srgbClr val="C00000"/>
                </a:solidFill>
              </a:rPr>
              <a:t>p </a:t>
            </a:r>
            <a:r>
              <a:rPr lang="sr-Latn-ME" dirty="0" smtClean="0"/>
              <a:t> udesno</a:t>
            </a:r>
            <a:endParaRPr lang="en-US" dirty="0">
              <a:solidFill>
                <a:srgbClr val="C00000"/>
              </a:solidFill>
            </a:endParaRPr>
          </a:p>
        </p:txBody>
      </p:sp>
      <p:sp>
        <p:nvSpPr>
          <p:cNvPr id="32" name="Oval 31"/>
          <p:cNvSpPr/>
          <p:nvPr/>
        </p:nvSpPr>
        <p:spPr>
          <a:xfrm>
            <a:off x="3641493" y="1658614"/>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sp>
        <p:nvSpPr>
          <p:cNvPr id="33" name="Oval 32"/>
          <p:cNvSpPr/>
          <p:nvPr/>
        </p:nvSpPr>
        <p:spPr>
          <a:xfrm>
            <a:off x="4479901" y="2725414"/>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cxnSp>
        <p:nvCxnSpPr>
          <p:cNvPr id="34" name="Straight Connector 33"/>
          <p:cNvCxnSpPr/>
          <p:nvPr/>
        </p:nvCxnSpPr>
        <p:spPr>
          <a:xfrm flipH="1">
            <a:off x="3205455" y="2566623"/>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4027297" y="2125906"/>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sp>
        <p:nvSpPr>
          <p:cNvPr id="36" name="TextBox 35"/>
          <p:cNvSpPr txBox="1"/>
          <p:nvPr/>
        </p:nvSpPr>
        <p:spPr>
          <a:xfrm>
            <a:off x="2954504" y="2747104"/>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37" name="Straight Connector 36"/>
          <p:cNvCxnSpPr/>
          <p:nvPr/>
        </p:nvCxnSpPr>
        <p:spPr>
          <a:xfrm>
            <a:off x="3531383" y="2566623"/>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35" idx="0"/>
          </p:cNvCxnSpPr>
          <p:nvPr/>
        </p:nvCxnSpPr>
        <p:spPr>
          <a:xfrm>
            <a:off x="4108876" y="2048859"/>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461520" y="2725414"/>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40" name="Straight Connector 39"/>
          <p:cNvCxnSpPr/>
          <p:nvPr/>
        </p:nvCxnSpPr>
        <p:spPr>
          <a:xfrm flipH="1">
            <a:off x="3609850" y="2027099"/>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3162301" y="2104146"/>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cxnSp>
        <p:nvCxnSpPr>
          <p:cNvPr id="42" name="Straight Connector 41"/>
          <p:cNvCxnSpPr/>
          <p:nvPr/>
        </p:nvCxnSpPr>
        <p:spPr>
          <a:xfrm flipH="1">
            <a:off x="4096616" y="2613000"/>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3845665" y="2793481"/>
            <a:ext cx="521482"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44" name="Straight Connector 43"/>
          <p:cNvCxnSpPr/>
          <p:nvPr/>
        </p:nvCxnSpPr>
        <p:spPr>
          <a:xfrm>
            <a:off x="4452120" y="2548502"/>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539092" y="3179117"/>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288140" y="3359598"/>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47" name="Straight Connector 46"/>
          <p:cNvCxnSpPr/>
          <p:nvPr/>
        </p:nvCxnSpPr>
        <p:spPr>
          <a:xfrm>
            <a:off x="4865019" y="3179117"/>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292613" y="1963934"/>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49" name="TextBox 48"/>
          <p:cNvSpPr txBox="1"/>
          <p:nvPr/>
        </p:nvSpPr>
        <p:spPr>
          <a:xfrm>
            <a:off x="4419600" y="1487269"/>
            <a:ext cx="2489325" cy="646331"/>
          </a:xfrm>
          <a:prstGeom prst="rect">
            <a:avLst/>
          </a:prstGeom>
          <a:noFill/>
        </p:spPr>
        <p:txBody>
          <a:bodyPr wrap="square" rtlCol="0">
            <a:spAutoFit/>
          </a:bodyPr>
          <a:lstStyle/>
          <a:p>
            <a:r>
              <a:rPr lang="sr-Latn-ME" dirty="0" smtClean="0"/>
              <a:t>Primjena prethodnog slučaja 3(b)-iii</a:t>
            </a:r>
            <a:endParaRPr lang="en-US" dirty="0">
              <a:solidFill>
                <a:srgbClr val="C00000"/>
              </a:solidFill>
            </a:endParaRPr>
          </a:p>
        </p:txBody>
      </p:sp>
      <p:sp>
        <p:nvSpPr>
          <p:cNvPr id="50" name="Oval 49"/>
          <p:cNvSpPr/>
          <p:nvPr/>
        </p:nvSpPr>
        <p:spPr>
          <a:xfrm>
            <a:off x="7125450" y="1616684"/>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cxnSp>
        <p:nvCxnSpPr>
          <p:cNvPr id="51" name="Straight Connector 50"/>
          <p:cNvCxnSpPr>
            <a:stCxn id="50" idx="3"/>
          </p:cNvCxnSpPr>
          <p:nvPr/>
        </p:nvCxnSpPr>
        <p:spPr>
          <a:xfrm flipH="1">
            <a:off x="7089774" y="2006929"/>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6642225" y="2083976"/>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cxnSp>
        <p:nvCxnSpPr>
          <p:cNvPr id="53" name="Straight Connector 52"/>
          <p:cNvCxnSpPr/>
          <p:nvPr/>
        </p:nvCxnSpPr>
        <p:spPr>
          <a:xfrm flipH="1">
            <a:off x="6205828" y="301178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7511254" y="2083976"/>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sp>
        <p:nvSpPr>
          <p:cNvPr id="55" name="TextBox 54"/>
          <p:cNvSpPr txBox="1"/>
          <p:nvPr/>
        </p:nvSpPr>
        <p:spPr>
          <a:xfrm>
            <a:off x="5954877" y="3192267"/>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56" name="Straight Connector 55"/>
          <p:cNvCxnSpPr/>
          <p:nvPr/>
        </p:nvCxnSpPr>
        <p:spPr>
          <a:xfrm>
            <a:off x="6531756" y="3011786"/>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a:endCxn id="54" idx="0"/>
          </p:cNvCxnSpPr>
          <p:nvPr/>
        </p:nvCxnSpPr>
        <p:spPr>
          <a:xfrm>
            <a:off x="7592833" y="2006929"/>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6531756" y="3212068"/>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59" name="Straight Connector 58"/>
          <p:cNvCxnSpPr/>
          <p:nvPr/>
        </p:nvCxnSpPr>
        <p:spPr>
          <a:xfrm flipH="1">
            <a:off x="6610223" y="2472262"/>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60" name="Oval 59"/>
          <p:cNvSpPr/>
          <p:nvPr/>
        </p:nvSpPr>
        <p:spPr>
          <a:xfrm>
            <a:off x="6162674" y="254930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cxnSp>
        <p:nvCxnSpPr>
          <p:cNvPr id="61" name="Straight Connector 60"/>
          <p:cNvCxnSpPr/>
          <p:nvPr/>
        </p:nvCxnSpPr>
        <p:spPr>
          <a:xfrm>
            <a:off x="7000874" y="2524405"/>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000874" y="2724687"/>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63" name="Straight Connector 62"/>
          <p:cNvCxnSpPr/>
          <p:nvPr/>
        </p:nvCxnSpPr>
        <p:spPr>
          <a:xfrm flipH="1">
            <a:off x="7580573" y="2571070"/>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329622" y="2751551"/>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65" name="Straight Connector 64"/>
          <p:cNvCxnSpPr/>
          <p:nvPr/>
        </p:nvCxnSpPr>
        <p:spPr>
          <a:xfrm>
            <a:off x="7906501" y="2571070"/>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906501" y="2771352"/>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cxnSp>
        <p:nvCxnSpPr>
          <p:cNvPr id="68" name="Straight Connector 67"/>
          <p:cNvCxnSpPr/>
          <p:nvPr/>
        </p:nvCxnSpPr>
        <p:spPr>
          <a:xfrm>
            <a:off x="0" y="3962400"/>
            <a:ext cx="91440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4724400" y="3364468"/>
            <a:ext cx="521482" cy="369332"/>
          </a:xfrm>
          <a:prstGeom prst="rect">
            <a:avLst/>
          </a:prstGeom>
          <a:noFill/>
        </p:spPr>
        <p:txBody>
          <a:bodyPr wrap="square" rtlCol="0">
            <a:spAutoFit/>
          </a:bodyPr>
          <a:lstStyle/>
          <a:p>
            <a:r>
              <a:rPr lang="sr-Latn-ME" b="1" dirty="0" smtClean="0">
                <a:solidFill>
                  <a:srgbClr val="92D050"/>
                </a:solidFill>
              </a:rPr>
              <a:t>T</a:t>
            </a:r>
            <a:r>
              <a:rPr lang="en-US" b="1" dirty="0" smtClean="0">
                <a:solidFill>
                  <a:srgbClr val="92D050"/>
                </a:solidFill>
              </a:rPr>
              <a:t>5</a:t>
            </a:r>
            <a:endParaRPr lang="en-US" b="1" baseline="-25000" dirty="0">
              <a:solidFill>
                <a:srgbClr val="92D050"/>
              </a:solidFill>
            </a:endParaRPr>
          </a:p>
        </p:txBody>
      </p:sp>
      <p:sp>
        <p:nvSpPr>
          <p:cNvPr id="71" name="TextBox 70"/>
          <p:cNvSpPr txBox="1"/>
          <p:nvPr/>
        </p:nvSpPr>
        <p:spPr>
          <a:xfrm>
            <a:off x="0" y="4114800"/>
            <a:ext cx="5664262" cy="646331"/>
          </a:xfrm>
          <a:prstGeom prst="rect">
            <a:avLst/>
          </a:prstGeom>
          <a:noFill/>
        </p:spPr>
        <p:txBody>
          <a:bodyPr wrap="square" rtlCol="0">
            <a:spAutoFit/>
          </a:bodyPr>
          <a:lstStyle/>
          <a:p>
            <a:r>
              <a:rPr lang="sr-Latn-ME" b="1" u="sng" dirty="0" smtClean="0"/>
              <a:t>PRIMJER</a:t>
            </a:r>
          </a:p>
          <a:p>
            <a:r>
              <a:rPr lang="sr-Latn-ME" dirty="0" smtClean="0"/>
              <a:t>Umetnimo redom </a:t>
            </a:r>
            <a:r>
              <a:rPr lang="sr-Latn-ME" b="1" dirty="0" smtClean="0">
                <a:solidFill>
                  <a:srgbClr val="C00000"/>
                </a:solidFill>
              </a:rPr>
              <a:t>10</a:t>
            </a:r>
            <a:r>
              <a:rPr lang="sr-Latn-ME" dirty="0" smtClean="0"/>
              <a:t>, </a:t>
            </a:r>
            <a:r>
              <a:rPr lang="sr-Latn-ME" b="1" dirty="0" smtClean="0">
                <a:solidFill>
                  <a:srgbClr val="C00000"/>
                </a:solidFill>
              </a:rPr>
              <a:t>20</a:t>
            </a:r>
            <a:r>
              <a:rPr lang="sr-Latn-ME" dirty="0" smtClean="0"/>
              <a:t>, </a:t>
            </a:r>
            <a:r>
              <a:rPr lang="sr-Latn-ME" b="1" dirty="0" smtClean="0">
                <a:solidFill>
                  <a:srgbClr val="C00000"/>
                </a:solidFill>
              </a:rPr>
              <a:t>30</a:t>
            </a:r>
            <a:r>
              <a:rPr lang="sr-Latn-ME" dirty="0" smtClean="0"/>
              <a:t> i </a:t>
            </a:r>
            <a:r>
              <a:rPr lang="sr-Latn-ME" b="1" dirty="0" smtClean="0">
                <a:solidFill>
                  <a:srgbClr val="C00000"/>
                </a:solidFill>
              </a:rPr>
              <a:t>15</a:t>
            </a:r>
            <a:r>
              <a:rPr lang="sr-Latn-ME" dirty="0" smtClean="0"/>
              <a:t> u prazno drvo.</a:t>
            </a:r>
            <a:endParaRPr lang="en-US" dirty="0"/>
          </a:p>
        </p:txBody>
      </p:sp>
      <p:sp>
        <p:nvSpPr>
          <p:cNvPr id="72" name="Oval 71"/>
          <p:cNvSpPr/>
          <p:nvPr/>
        </p:nvSpPr>
        <p:spPr>
          <a:xfrm>
            <a:off x="61598" y="49530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sp>
        <p:nvSpPr>
          <p:cNvPr id="73" name="TextBox 72"/>
          <p:cNvSpPr txBox="1"/>
          <p:nvPr/>
        </p:nvSpPr>
        <p:spPr>
          <a:xfrm>
            <a:off x="714403" y="4953000"/>
            <a:ext cx="836450" cy="369332"/>
          </a:xfrm>
          <a:prstGeom prst="rect">
            <a:avLst/>
          </a:prstGeom>
          <a:noFill/>
        </p:spPr>
        <p:txBody>
          <a:bodyPr wrap="square" rtlCol="0">
            <a:spAutoFit/>
          </a:bodyPr>
          <a:lstStyle/>
          <a:p>
            <a:r>
              <a:rPr lang="sr-Latn-ME" b="1" dirty="0" smtClean="0"/>
              <a:t>OK!</a:t>
            </a:r>
            <a:endParaRPr lang="en-US" b="1" dirty="0"/>
          </a:p>
        </p:txBody>
      </p:sp>
      <p:sp>
        <p:nvSpPr>
          <p:cNvPr id="75" name="TextBox 74"/>
          <p:cNvSpPr txBox="1"/>
          <p:nvPr/>
        </p:nvSpPr>
        <p:spPr>
          <a:xfrm>
            <a:off x="729005" y="5638800"/>
            <a:ext cx="836450" cy="369332"/>
          </a:xfrm>
          <a:prstGeom prst="rect">
            <a:avLst/>
          </a:prstGeom>
          <a:noFill/>
        </p:spPr>
        <p:txBody>
          <a:bodyPr wrap="square" rtlCol="0">
            <a:spAutoFit/>
          </a:bodyPr>
          <a:lstStyle/>
          <a:p>
            <a:r>
              <a:rPr lang="sr-Latn-ME" b="1" dirty="0" smtClean="0"/>
              <a:t>OK!</a:t>
            </a:r>
            <a:endParaRPr lang="en-US" b="1" dirty="0"/>
          </a:p>
        </p:txBody>
      </p:sp>
      <p:sp>
        <p:nvSpPr>
          <p:cNvPr id="76" name="Oval 75"/>
          <p:cNvSpPr/>
          <p:nvPr/>
        </p:nvSpPr>
        <p:spPr>
          <a:xfrm>
            <a:off x="61899" y="5639924"/>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sp>
        <p:nvSpPr>
          <p:cNvPr id="77" name="Oval 76"/>
          <p:cNvSpPr/>
          <p:nvPr/>
        </p:nvSpPr>
        <p:spPr>
          <a:xfrm>
            <a:off x="447703" y="6107216"/>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78" name="Straight Connector 77"/>
          <p:cNvCxnSpPr/>
          <p:nvPr/>
        </p:nvCxnSpPr>
        <p:spPr>
          <a:xfrm>
            <a:off x="529282" y="6030169"/>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81" name="Oval 80"/>
          <p:cNvSpPr/>
          <p:nvPr/>
        </p:nvSpPr>
        <p:spPr>
          <a:xfrm>
            <a:off x="1896843" y="494133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sp>
        <p:nvSpPr>
          <p:cNvPr id="82" name="Oval 81"/>
          <p:cNvSpPr/>
          <p:nvPr/>
        </p:nvSpPr>
        <p:spPr>
          <a:xfrm>
            <a:off x="2735251" y="600813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83" name="Oval 82"/>
          <p:cNvSpPr/>
          <p:nvPr/>
        </p:nvSpPr>
        <p:spPr>
          <a:xfrm>
            <a:off x="2282647" y="5408624"/>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84" name="Straight Connector 83"/>
          <p:cNvCxnSpPr>
            <a:endCxn id="83" idx="0"/>
          </p:cNvCxnSpPr>
          <p:nvPr/>
        </p:nvCxnSpPr>
        <p:spPr>
          <a:xfrm>
            <a:off x="2364226" y="5331577"/>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707470" y="5831220"/>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2536279" y="4909408"/>
            <a:ext cx="1309386" cy="369332"/>
          </a:xfrm>
          <a:prstGeom prst="rect">
            <a:avLst/>
          </a:prstGeom>
          <a:noFill/>
        </p:spPr>
        <p:txBody>
          <a:bodyPr wrap="square" rtlCol="0">
            <a:spAutoFit/>
          </a:bodyPr>
          <a:lstStyle/>
          <a:p>
            <a:r>
              <a:rPr lang="sr-Latn-ME" b="1" dirty="0" smtClean="0">
                <a:solidFill>
                  <a:srgbClr val="FF0000"/>
                </a:solidFill>
              </a:rPr>
              <a:t>Nije OK!</a:t>
            </a:r>
            <a:endParaRPr lang="en-US" b="1" dirty="0">
              <a:solidFill>
                <a:srgbClr val="FF0000"/>
              </a:solidFill>
            </a:endParaRPr>
          </a:p>
        </p:txBody>
      </p:sp>
      <p:sp>
        <p:nvSpPr>
          <p:cNvPr id="90" name="TextBox 89"/>
          <p:cNvSpPr txBox="1"/>
          <p:nvPr/>
        </p:nvSpPr>
        <p:spPr>
          <a:xfrm>
            <a:off x="3609850" y="4761131"/>
            <a:ext cx="2345027" cy="2031325"/>
          </a:xfrm>
          <a:prstGeom prst="rect">
            <a:avLst/>
          </a:prstGeom>
          <a:noFill/>
        </p:spPr>
        <p:txBody>
          <a:bodyPr wrap="square" rtlCol="0">
            <a:spAutoFit/>
          </a:bodyPr>
          <a:lstStyle/>
          <a:p>
            <a:r>
              <a:rPr lang="sr-Latn-ME" dirty="0" smtClean="0"/>
              <a:t>Stric je podrazumijevano </a:t>
            </a:r>
            <a:r>
              <a:rPr lang="sr-Latn-ME" b="1" dirty="0" smtClean="0"/>
              <a:t>crn</a:t>
            </a:r>
            <a:r>
              <a:rPr lang="sr-Latn-ME" dirty="0" smtClean="0"/>
              <a:t> (</a:t>
            </a:r>
            <a:r>
              <a:rPr lang="sr-Latn-ME" b="1" dirty="0" smtClean="0">
                <a:solidFill>
                  <a:srgbClr val="00B050"/>
                </a:solidFill>
              </a:rPr>
              <a:t>NILL</a:t>
            </a:r>
            <a:r>
              <a:rPr lang="sr-Latn-ME" dirty="0" smtClean="0"/>
              <a:t>) pa je ovo slučaj 3(b)iii pa vršimo rotaciju ulijevo i zam</a:t>
            </a:r>
            <a:r>
              <a:rPr lang="en-US" dirty="0" smtClean="0"/>
              <a:t>i</a:t>
            </a:r>
            <a:r>
              <a:rPr lang="sr-Latn-ME" dirty="0" smtClean="0"/>
              <a:t>jenimo boje  </a:t>
            </a:r>
            <a:r>
              <a:rPr lang="sr-Latn-ME" b="1" dirty="0" smtClean="0">
                <a:solidFill>
                  <a:srgbClr val="FF0000"/>
                </a:solidFill>
              </a:rPr>
              <a:t>20</a:t>
            </a:r>
            <a:r>
              <a:rPr lang="sr-Latn-ME" dirty="0" smtClean="0"/>
              <a:t>-tice i </a:t>
            </a:r>
            <a:r>
              <a:rPr lang="sr-Latn-ME" b="1" dirty="0" smtClean="0"/>
              <a:t>10</a:t>
            </a:r>
            <a:r>
              <a:rPr lang="sr-Latn-ME" dirty="0" smtClean="0"/>
              <a:t>-tke</a:t>
            </a:r>
            <a:endParaRPr lang="en-US" dirty="0"/>
          </a:p>
        </p:txBody>
      </p:sp>
      <p:sp>
        <p:nvSpPr>
          <p:cNvPr id="91" name="Oval 90"/>
          <p:cNvSpPr/>
          <p:nvPr/>
        </p:nvSpPr>
        <p:spPr>
          <a:xfrm>
            <a:off x="6987513" y="4690336"/>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92" name="Straight Connector 91"/>
          <p:cNvCxnSpPr>
            <a:stCxn id="91" idx="3"/>
          </p:cNvCxnSpPr>
          <p:nvPr/>
        </p:nvCxnSpPr>
        <p:spPr>
          <a:xfrm flipH="1">
            <a:off x="6951837" y="5080581"/>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93" name="Oval 92"/>
          <p:cNvSpPr/>
          <p:nvPr/>
        </p:nvSpPr>
        <p:spPr>
          <a:xfrm>
            <a:off x="6504288" y="515762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sp>
        <p:nvSpPr>
          <p:cNvPr id="94" name="Oval 93"/>
          <p:cNvSpPr/>
          <p:nvPr/>
        </p:nvSpPr>
        <p:spPr>
          <a:xfrm>
            <a:off x="7373317" y="515762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95" name="Straight Connector 94"/>
          <p:cNvCxnSpPr>
            <a:endCxn id="94" idx="0"/>
          </p:cNvCxnSpPr>
          <p:nvPr/>
        </p:nvCxnSpPr>
        <p:spPr>
          <a:xfrm>
            <a:off x="7454896" y="5080581"/>
            <a:ext cx="185121" cy="7704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0457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Primjeri</a:t>
            </a:r>
            <a:endParaRPr lang="en-US" dirty="0"/>
          </a:p>
        </p:txBody>
      </p:sp>
      <p:sp>
        <p:nvSpPr>
          <p:cNvPr id="3" name="Content Placeholder 2"/>
          <p:cNvSpPr>
            <a:spLocks noGrp="1"/>
          </p:cNvSpPr>
          <p:nvPr>
            <p:ph idx="1"/>
          </p:nvPr>
        </p:nvSpPr>
        <p:spPr>
          <a:xfrm>
            <a:off x="0" y="914400"/>
            <a:ext cx="8229600" cy="609600"/>
          </a:xfrm>
        </p:spPr>
        <p:txBody>
          <a:bodyPr/>
          <a:lstStyle/>
          <a:p>
            <a:r>
              <a:rPr lang="sr-Latn-ME" dirty="0" smtClean="0"/>
              <a:t>Ostalo je da dodamo </a:t>
            </a:r>
            <a:r>
              <a:rPr lang="sr-Latn-ME" b="1" dirty="0" smtClean="0">
                <a:solidFill>
                  <a:srgbClr val="C00000"/>
                </a:solidFill>
              </a:rPr>
              <a:t>15</a:t>
            </a:r>
            <a:r>
              <a:rPr lang="sr-Latn-ME" dirty="0" smtClean="0"/>
              <a:t>:</a:t>
            </a:r>
            <a:endParaRPr lang="en-US" dirty="0"/>
          </a:p>
        </p:txBody>
      </p:sp>
      <p:sp>
        <p:nvSpPr>
          <p:cNvPr id="4" name="Oval 3"/>
          <p:cNvSpPr/>
          <p:nvPr/>
        </p:nvSpPr>
        <p:spPr>
          <a:xfrm>
            <a:off x="1013480" y="1423216"/>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5" name="Straight Connector 4"/>
          <p:cNvCxnSpPr>
            <a:stCxn id="4" idx="3"/>
          </p:cNvCxnSpPr>
          <p:nvPr/>
        </p:nvCxnSpPr>
        <p:spPr>
          <a:xfrm flipH="1">
            <a:off x="977804" y="1813461"/>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530255" y="189050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cxnSp>
        <p:nvCxnSpPr>
          <p:cNvPr id="7" name="Straight Connector 6"/>
          <p:cNvCxnSpPr/>
          <p:nvPr/>
        </p:nvCxnSpPr>
        <p:spPr>
          <a:xfrm flipH="1">
            <a:off x="785890" y="293558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399284" y="189050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9" name="TextBox 8"/>
          <p:cNvSpPr txBox="1"/>
          <p:nvPr/>
        </p:nvSpPr>
        <p:spPr>
          <a:xfrm>
            <a:off x="534939" y="3116067"/>
            <a:ext cx="521482"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10" name="Straight Connector 9"/>
          <p:cNvCxnSpPr/>
          <p:nvPr/>
        </p:nvCxnSpPr>
        <p:spPr>
          <a:xfrm>
            <a:off x="1111818" y="2935586"/>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endCxn id="8" idx="0"/>
          </p:cNvCxnSpPr>
          <p:nvPr/>
        </p:nvCxnSpPr>
        <p:spPr>
          <a:xfrm>
            <a:off x="1480863" y="1813461"/>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11818" y="3135868"/>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13" name="Straight Connector 12"/>
          <p:cNvCxnSpPr/>
          <p:nvPr/>
        </p:nvCxnSpPr>
        <p:spPr>
          <a:xfrm flipH="1">
            <a:off x="498253" y="2278794"/>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784508" y="2482514"/>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15</a:t>
            </a:r>
            <a:endParaRPr lang="en-US" sz="1200" b="1" dirty="0"/>
          </a:p>
        </p:txBody>
      </p:sp>
      <p:cxnSp>
        <p:nvCxnSpPr>
          <p:cNvPr id="15" name="Straight Connector 14"/>
          <p:cNvCxnSpPr/>
          <p:nvPr/>
        </p:nvCxnSpPr>
        <p:spPr>
          <a:xfrm>
            <a:off x="951344" y="2309288"/>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6200" y="2382001"/>
            <a:ext cx="803931"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17" name="Straight Connector 16"/>
          <p:cNvCxnSpPr/>
          <p:nvPr/>
        </p:nvCxnSpPr>
        <p:spPr>
          <a:xfrm flipH="1">
            <a:off x="1468603" y="2377602"/>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217652" y="2558083"/>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19" name="Straight Connector 18"/>
          <p:cNvCxnSpPr/>
          <p:nvPr/>
        </p:nvCxnSpPr>
        <p:spPr>
          <a:xfrm>
            <a:off x="1794531" y="2377602"/>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794531" y="2577884"/>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21" name="TextBox 20"/>
          <p:cNvSpPr txBox="1"/>
          <p:nvPr/>
        </p:nvSpPr>
        <p:spPr>
          <a:xfrm>
            <a:off x="2228742" y="1774163"/>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22" name="TextBox 21"/>
          <p:cNvSpPr txBox="1"/>
          <p:nvPr/>
        </p:nvSpPr>
        <p:spPr>
          <a:xfrm>
            <a:off x="1733081" y="3429000"/>
            <a:ext cx="4362919" cy="923330"/>
          </a:xfrm>
          <a:prstGeom prst="rect">
            <a:avLst/>
          </a:prstGeom>
          <a:noFill/>
        </p:spPr>
        <p:txBody>
          <a:bodyPr wrap="square" rtlCol="0">
            <a:spAutoFit/>
          </a:bodyPr>
          <a:lstStyle/>
          <a:p>
            <a:r>
              <a:rPr lang="sr-Latn-ME" dirty="0" smtClean="0"/>
              <a:t>Stric je </a:t>
            </a:r>
            <a:r>
              <a:rPr lang="sr-Latn-ME" b="1" dirty="0" smtClean="0">
                <a:solidFill>
                  <a:srgbClr val="FF0000"/>
                </a:solidFill>
              </a:rPr>
              <a:t>crven</a:t>
            </a:r>
            <a:r>
              <a:rPr lang="sr-Latn-ME" dirty="0" smtClean="0"/>
              <a:t> pa imamo slučaj 3(a).</a:t>
            </a:r>
          </a:p>
          <a:p>
            <a:r>
              <a:rPr lang="sr-Latn-ME" dirty="0" smtClean="0"/>
              <a:t>Promjenimo boje oca i strica na </a:t>
            </a:r>
            <a:r>
              <a:rPr lang="sr-Latn-ME" b="1" dirty="0" smtClean="0"/>
              <a:t>crno</a:t>
            </a:r>
            <a:r>
              <a:rPr lang="sr-Latn-ME" dirty="0" smtClean="0"/>
              <a:t> pa djeda na </a:t>
            </a:r>
            <a:r>
              <a:rPr lang="sr-Latn-ME" b="1" dirty="0" smtClean="0">
                <a:solidFill>
                  <a:srgbClr val="FF0000"/>
                </a:solidFill>
              </a:rPr>
              <a:t>crveno</a:t>
            </a:r>
            <a:r>
              <a:rPr lang="sr-Latn-ME" dirty="0" smtClean="0"/>
              <a:t>.</a:t>
            </a:r>
            <a:endParaRPr lang="en-US" dirty="0"/>
          </a:p>
        </p:txBody>
      </p:sp>
      <p:sp>
        <p:nvSpPr>
          <p:cNvPr id="58" name="Oval 57"/>
          <p:cNvSpPr/>
          <p:nvPr/>
        </p:nvSpPr>
        <p:spPr>
          <a:xfrm>
            <a:off x="3596618" y="14478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59" name="Straight Connector 58"/>
          <p:cNvCxnSpPr>
            <a:stCxn id="58" idx="3"/>
          </p:cNvCxnSpPr>
          <p:nvPr/>
        </p:nvCxnSpPr>
        <p:spPr>
          <a:xfrm flipH="1">
            <a:off x="3560942" y="183804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60" name="Oval 59"/>
          <p:cNvSpPr/>
          <p:nvPr/>
        </p:nvSpPr>
        <p:spPr>
          <a:xfrm>
            <a:off x="3113393" y="191509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cxnSp>
        <p:nvCxnSpPr>
          <p:cNvPr id="61" name="Straight Connector 60"/>
          <p:cNvCxnSpPr/>
          <p:nvPr/>
        </p:nvCxnSpPr>
        <p:spPr>
          <a:xfrm flipH="1">
            <a:off x="3369028" y="2960170"/>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3982422" y="191509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63" name="TextBox 62"/>
          <p:cNvSpPr txBox="1"/>
          <p:nvPr/>
        </p:nvSpPr>
        <p:spPr>
          <a:xfrm>
            <a:off x="3118077" y="3140651"/>
            <a:ext cx="521482"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64" name="Straight Connector 63"/>
          <p:cNvCxnSpPr/>
          <p:nvPr/>
        </p:nvCxnSpPr>
        <p:spPr>
          <a:xfrm>
            <a:off x="3694956" y="2960170"/>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a:endCxn id="62" idx="0"/>
          </p:cNvCxnSpPr>
          <p:nvPr/>
        </p:nvCxnSpPr>
        <p:spPr>
          <a:xfrm>
            <a:off x="4064001" y="1838045"/>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3694956" y="3160452"/>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67" name="Straight Connector 66"/>
          <p:cNvCxnSpPr/>
          <p:nvPr/>
        </p:nvCxnSpPr>
        <p:spPr>
          <a:xfrm flipH="1">
            <a:off x="3081391" y="2303378"/>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367646" y="250709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15</a:t>
            </a:r>
            <a:endParaRPr lang="en-US" sz="1200" b="1" dirty="0"/>
          </a:p>
        </p:txBody>
      </p:sp>
      <p:cxnSp>
        <p:nvCxnSpPr>
          <p:cNvPr id="69" name="Straight Connector 68"/>
          <p:cNvCxnSpPr/>
          <p:nvPr/>
        </p:nvCxnSpPr>
        <p:spPr>
          <a:xfrm>
            <a:off x="3534482" y="2333872"/>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2659338" y="2406585"/>
            <a:ext cx="803931"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71" name="Straight Connector 70"/>
          <p:cNvCxnSpPr/>
          <p:nvPr/>
        </p:nvCxnSpPr>
        <p:spPr>
          <a:xfrm flipH="1">
            <a:off x="4051741" y="240218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00790" y="2582667"/>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73" name="Straight Connector 72"/>
          <p:cNvCxnSpPr/>
          <p:nvPr/>
        </p:nvCxnSpPr>
        <p:spPr>
          <a:xfrm>
            <a:off x="4377669" y="2402186"/>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4377669" y="2602468"/>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75" name="Oval 74"/>
          <p:cNvSpPr/>
          <p:nvPr/>
        </p:nvSpPr>
        <p:spPr>
          <a:xfrm>
            <a:off x="7406618" y="13716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76" name="Straight Connector 75"/>
          <p:cNvCxnSpPr>
            <a:stCxn id="75" idx="3"/>
          </p:cNvCxnSpPr>
          <p:nvPr/>
        </p:nvCxnSpPr>
        <p:spPr>
          <a:xfrm flipH="1">
            <a:off x="7370942" y="176184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77" name="Oval 76"/>
          <p:cNvSpPr/>
          <p:nvPr/>
        </p:nvSpPr>
        <p:spPr>
          <a:xfrm>
            <a:off x="6923393" y="183889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cxnSp>
        <p:nvCxnSpPr>
          <p:cNvPr id="78" name="Straight Connector 77"/>
          <p:cNvCxnSpPr/>
          <p:nvPr/>
        </p:nvCxnSpPr>
        <p:spPr>
          <a:xfrm flipH="1">
            <a:off x="7179028" y="2883970"/>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79" name="Oval 78"/>
          <p:cNvSpPr/>
          <p:nvPr/>
        </p:nvSpPr>
        <p:spPr>
          <a:xfrm>
            <a:off x="7792422" y="183889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80" name="TextBox 79"/>
          <p:cNvSpPr txBox="1"/>
          <p:nvPr/>
        </p:nvSpPr>
        <p:spPr>
          <a:xfrm>
            <a:off x="6928077" y="3064451"/>
            <a:ext cx="521482"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81" name="Straight Connector 80"/>
          <p:cNvCxnSpPr/>
          <p:nvPr/>
        </p:nvCxnSpPr>
        <p:spPr>
          <a:xfrm>
            <a:off x="7504956" y="2883970"/>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a:endCxn id="79" idx="0"/>
          </p:cNvCxnSpPr>
          <p:nvPr/>
        </p:nvCxnSpPr>
        <p:spPr>
          <a:xfrm>
            <a:off x="7874001" y="1761845"/>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7504956" y="3084252"/>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84" name="Straight Connector 83"/>
          <p:cNvCxnSpPr/>
          <p:nvPr/>
        </p:nvCxnSpPr>
        <p:spPr>
          <a:xfrm flipH="1">
            <a:off x="6891391" y="2227178"/>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85" name="Oval 84"/>
          <p:cNvSpPr/>
          <p:nvPr/>
        </p:nvSpPr>
        <p:spPr>
          <a:xfrm>
            <a:off x="7177646" y="243089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15</a:t>
            </a:r>
            <a:endParaRPr lang="en-US" sz="1200" b="1" dirty="0"/>
          </a:p>
        </p:txBody>
      </p:sp>
      <p:cxnSp>
        <p:nvCxnSpPr>
          <p:cNvPr id="86" name="Straight Connector 85"/>
          <p:cNvCxnSpPr/>
          <p:nvPr/>
        </p:nvCxnSpPr>
        <p:spPr>
          <a:xfrm>
            <a:off x="7344482" y="2257672"/>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6469338" y="2330385"/>
            <a:ext cx="803931"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88" name="Straight Connector 87"/>
          <p:cNvCxnSpPr/>
          <p:nvPr/>
        </p:nvCxnSpPr>
        <p:spPr>
          <a:xfrm flipH="1">
            <a:off x="7861741" y="232598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7610790" y="2506467"/>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90" name="Straight Connector 89"/>
          <p:cNvCxnSpPr/>
          <p:nvPr/>
        </p:nvCxnSpPr>
        <p:spPr>
          <a:xfrm>
            <a:off x="8187669" y="2325986"/>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8187669" y="2526268"/>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92" name="TextBox 91"/>
          <p:cNvSpPr txBox="1"/>
          <p:nvPr/>
        </p:nvSpPr>
        <p:spPr>
          <a:xfrm>
            <a:off x="5295445" y="1984678"/>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93" name="TextBox 92"/>
          <p:cNvSpPr txBox="1"/>
          <p:nvPr/>
        </p:nvSpPr>
        <p:spPr>
          <a:xfrm>
            <a:off x="6305081" y="3429000"/>
            <a:ext cx="2838919" cy="1200329"/>
          </a:xfrm>
          <a:prstGeom prst="rect">
            <a:avLst/>
          </a:prstGeom>
          <a:noFill/>
        </p:spPr>
        <p:txBody>
          <a:bodyPr wrap="square" rtlCol="0">
            <a:spAutoFit/>
          </a:bodyPr>
          <a:lstStyle/>
          <a:p>
            <a:r>
              <a:rPr lang="sr-Latn-ME" dirty="0" smtClean="0"/>
              <a:t>Procedura bi se nastavila </a:t>
            </a:r>
          </a:p>
          <a:p>
            <a:r>
              <a:rPr lang="sr-Latn-ME" dirty="0"/>
              <a:t>z</a:t>
            </a:r>
            <a:r>
              <a:rPr lang="sr-Latn-ME" dirty="0" smtClean="0"/>
              <a:t>a đeda ali kako je on </a:t>
            </a:r>
          </a:p>
          <a:p>
            <a:r>
              <a:rPr lang="sr-Latn-ME" dirty="0" smtClean="0"/>
              <a:t>kor</a:t>
            </a:r>
            <a:r>
              <a:rPr lang="en-US" dirty="0" smtClean="0"/>
              <a:t>i</a:t>
            </a:r>
            <a:r>
              <a:rPr lang="sr-Latn-ME" dirty="0" smtClean="0"/>
              <a:t>jen samo mu se boja </a:t>
            </a:r>
          </a:p>
          <a:p>
            <a:r>
              <a:rPr lang="sr-Latn-ME" dirty="0" smtClean="0"/>
              <a:t>mijenja na </a:t>
            </a:r>
            <a:r>
              <a:rPr lang="sr-Latn-ME" b="1" dirty="0" smtClean="0"/>
              <a:t>crnu</a:t>
            </a:r>
            <a:r>
              <a:rPr lang="sr-Latn-ME" dirty="0" smtClean="0"/>
              <a:t>.</a:t>
            </a:r>
            <a:endParaRPr lang="en-US" dirty="0"/>
          </a:p>
        </p:txBody>
      </p:sp>
      <p:pic>
        <p:nvPicPr>
          <p:cNvPr id="3074" name="Picture 2" descr="RedBlackTr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61" y="4762499"/>
            <a:ext cx="4057650" cy="2095501"/>
          </a:xfrm>
          <a:prstGeom prst="rect">
            <a:avLst/>
          </a:prstGeom>
          <a:noFill/>
          <a:extLst>
            <a:ext uri="{909E8E84-426E-40DD-AFC4-6F175D3DCCD1}">
              <a14:hiddenFill xmlns:a14="http://schemas.microsoft.com/office/drawing/2010/main">
                <a:solidFill>
                  <a:srgbClr val="FFFFFF"/>
                </a:solidFill>
              </a14:hiddenFill>
            </a:ext>
          </a:extLst>
        </p:spPr>
      </p:pic>
      <p:sp>
        <p:nvSpPr>
          <p:cNvPr id="94" name="Freeform 93"/>
          <p:cNvSpPr/>
          <p:nvPr/>
        </p:nvSpPr>
        <p:spPr>
          <a:xfrm>
            <a:off x="11575" y="4502552"/>
            <a:ext cx="9109276" cy="358815"/>
          </a:xfrm>
          <a:custGeom>
            <a:avLst/>
            <a:gdLst>
              <a:gd name="connsiteX0" fmla="*/ 0 w 9109276"/>
              <a:gd name="connsiteY0" fmla="*/ 11575 h 358815"/>
              <a:gd name="connsiteX1" fmla="*/ 6111433 w 9109276"/>
              <a:gd name="connsiteY1" fmla="*/ 0 h 358815"/>
              <a:gd name="connsiteX2" fmla="*/ 6123007 w 9109276"/>
              <a:gd name="connsiteY2" fmla="*/ 358815 h 358815"/>
              <a:gd name="connsiteX3" fmla="*/ 9109276 w 9109276"/>
              <a:gd name="connsiteY3" fmla="*/ 347240 h 358815"/>
            </a:gdLst>
            <a:ahLst/>
            <a:cxnLst>
              <a:cxn ang="0">
                <a:pos x="connsiteX0" y="connsiteY0"/>
              </a:cxn>
              <a:cxn ang="0">
                <a:pos x="connsiteX1" y="connsiteY1"/>
              </a:cxn>
              <a:cxn ang="0">
                <a:pos x="connsiteX2" y="connsiteY2"/>
              </a:cxn>
              <a:cxn ang="0">
                <a:pos x="connsiteX3" y="connsiteY3"/>
              </a:cxn>
            </a:cxnLst>
            <a:rect l="l" t="t" r="r" b="b"/>
            <a:pathLst>
              <a:path w="9109276" h="358815">
                <a:moveTo>
                  <a:pt x="0" y="11575"/>
                </a:moveTo>
                <a:lnTo>
                  <a:pt x="6111433" y="0"/>
                </a:lnTo>
                <a:lnTo>
                  <a:pt x="6123007" y="358815"/>
                </a:lnTo>
                <a:lnTo>
                  <a:pt x="9109276" y="34724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p:cNvSpPr txBox="1"/>
          <p:nvPr/>
        </p:nvSpPr>
        <p:spPr>
          <a:xfrm>
            <a:off x="4156562" y="5181600"/>
            <a:ext cx="4964290" cy="646331"/>
          </a:xfrm>
          <a:prstGeom prst="rect">
            <a:avLst/>
          </a:prstGeom>
          <a:noFill/>
        </p:spPr>
        <p:txBody>
          <a:bodyPr wrap="square" rtlCol="0">
            <a:spAutoFit/>
          </a:bodyPr>
          <a:lstStyle/>
          <a:p>
            <a:r>
              <a:rPr lang="sr-Latn-ME" dirty="0" smtClean="0"/>
              <a:t>Za samostalni rad: dodati redom u drvo </a:t>
            </a:r>
            <a:r>
              <a:rPr lang="sr-Latn-ME" b="1" dirty="0" smtClean="0">
                <a:solidFill>
                  <a:srgbClr val="C00000"/>
                </a:solidFill>
              </a:rPr>
              <a:t>2</a:t>
            </a:r>
            <a:r>
              <a:rPr lang="sr-Latn-ME" dirty="0" smtClean="0"/>
              <a:t>, </a:t>
            </a:r>
            <a:r>
              <a:rPr lang="sr-Latn-ME" b="1" dirty="0" smtClean="0">
                <a:solidFill>
                  <a:srgbClr val="C00000"/>
                </a:solidFill>
              </a:rPr>
              <a:t>6</a:t>
            </a:r>
            <a:r>
              <a:rPr lang="sr-Latn-ME" dirty="0" smtClean="0"/>
              <a:t>, </a:t>
            </a:r>
            <a:r>
              <a:rPr lang="sr-Latn-ME" b="1" dirty="0" smtClean="0">
                <a:solidFill>
                  <a:srgbClr val="C00000"/>
                </a:solidFill>
              </a:rPr>
              <a:t>13</a:t>
            </a:r>
            <a:r>
              <a:rPr lang="sr-Latn-ME" dirty="0" smtClean="0"/>
              <a:t>.</a:t>
            </a:r>
            <a:endParaRPr lang="en-US" dirty="0"/>
          </a:p>
        </p:txBody>
      </p:sp>
    </p:spTree>
    <p:extLst>
      <p:ext uri="{BB962C8B-B14F-4D97-AF65-F5344CB8AC3E}">
        <p14:creationId xmlns:p14="http://schemas.microsoft.com/office/powerpoint/2010/main" val="3326678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sr-Latn-ME" dirty="0" smtClean="0"/>
              <a:t>Brisanje</a:t>
            </a:r>
            <a:endParaRPr lang="en-US" dirty="0"/>
          </a:p>
        </p:txBody>
      </p:sp>
      <p:sp>
        <p:nvSpPr>
          <p:cNvPr id="3" name="Content Placeholder 2"/>
          <p:cNvSpPr>
            <a:spLocks noGrp="1"/>
          </p:cNvSpPr>
          <p:nvPr>
            <p:ph idx="1"/>
          </p:nvPr>
        </p:nvSpPr>
        <p:spPr>
          <a:xfrm>
            <a:off x="0" y="1143000"/>
            <a:ext cx="9144000" cy="5715000"/>
          </a:xfrm>
        </p:spPr>
        <p:txBody>
          <a:bodyPr/>
          <a:lstStyle/>
          <a:p>
            <a:r>
              <a:rPr lang="sr-Latn-ME" dirty="0" smtClean="0"/>
              <a:t>I kod operacije brisanja koriste se operacije </a:t>
            </a:r>
            <a:r>
              <a:rPr lang="sr-Latn-ME" b="1" dirty="0" smtClean="0">
                <a:solidFill>
                  <a:srgbClr val="C00000"/>
                </a:solidFill>
              </a:rPr>
              <a:t>rotacije</a:t>
            </a:r>
            <a:r>
              <a:rPr lang="sr-Latn-ME" dirty="0" smtClean="0"/>
              <a:t> i </a:t>
            </a:r>
            <a:r>
              <a:rPr lang="sr-Latn-ME" b="1" dirty="0" smtClean="0">
                <a:solidFill>
                  <a:srgbClr val="C00000"/>
                </a:solidFill>
              </a:rPr>
              <a:t>promjene boje</a:t>
            </a:r>
            <a:r>
              <a:rPr lang="sr-Latn-ME" dirty="0" smtClean="0"/>
              <a:t>.</a:t>
            </a:r>
          </a:p>
          <a:p>
            <a:r>
              <a:rPr lang="sr-Latn-ME" dirty="0" smtClean="0"/>
              <a:t>Za razliku od umetanja gdje nam je </a:t>
            </a:r>
            <a:r>
              <a:rPr lang="sr-Latn-ME" b="1" dirty="0" smtClean="0">
                <a:solidFill>
                  <a:srgbClr val="C00000"/>
                </a:solidFill>
              </a:rPr>
              <a:t>boja strica</a:t>
            </a:r>
            <a:r>
              <a:rPr lang="sr-Latn-ME" dirty="0" smtClean="0"/>
              <a:t> indikator kakvu operaciju treba obaviti ovdje nam je indikator </a:t>
            </a:r>
            <a:r>
              <a:rPr lang="sr-Latn-ME" b="1" dirty="0" smtClean="0">
                <a:solidFill>
                  <a:srgbClr val="C00000"/>
                </a:solidFill>
              </a:rPr>
              <a:t>boja braće</a:t>
            </a:r>
            <a:r>
              <a:rPr lang="sr-Latn-ME" dirty="0" smtClean="0"/>
              <a:t>.</a:t>
            </a:r>
          </a:p>
          <a:p>
            <a:r>
              <a:rPr lang="sr-Latn-ME" dirty="0" smtClean="0"/>
              <a:t>Glavni uslov koji je često </a:t>
            </a:r>
            <a:r>
              <a:rPr lang="sr-Latn-ME" b="1" u="sng" dirty="0" smtClean="0"/>
              <a:t>ugrožen</a:t>
            </a:r>
            <a:r>
              <a:rPr lang="sr-Latn-ME" dirty="0" smtClean="0"/>
              <a:t> nakon </a:t>
            </a:r>
            <a:r>
              <a:rPr lang="sr-Latn-ME" b="1" u="sng" dirty="0" smtClean="0"/>
              <a:t>dodavanja</a:t>
            </a:r>
            <a:r>
              <a:rPr lang="sr-Latn-ME" dirty="0" smtClean="0"/>
              <a:t> čvora su dva uzastopna </a:t>
            </a:r>
            <a:r>
              <a:rPr lang="sr-Latn-ME" b="1" dirty="0" smtClean="0">
                <a:solidFill>
                  <a:srgbClr val="FF0000"/>
                </a:solidFill>
              </a:rPr>
              <a:t>crvena</a:t>
            </a:r>
            <a:r>
              <a:rPr lang="sr-Latn-ME" dirty="0" smtClean="0"/>
              <a:t> </a:t>
            </a:r>
            <a:r>
              <a:rPr lang="sr-Latn-ME" b="1" baseline="-25000" dirty="0" smtClean="0"/>
              <a:t>(dodati čvor je na početku uvjek </a:t>
            </a:r>
            <a:r>
              <a:rPr lang="sr-Latn-ME" b="1" baseline="-25000" dirty="0" smtClean="0">
                <a:solidFill>
                  <a:srgbClr val="FF0000"/>
                </a:solidFill>
              </a:rPr>
              <a:t>crven</a:t>
            </a:r>
            <a:r>
              <a:rPr lang="sr-Latn-ME" b="1" baseline="-25000" dirty="0" smtClean="0"/>
              <a:t>)</a:t>
            </a:r>
            <a:r>
              <a:rPr lang="sr-Latn-ME" dirty="0" smtClean="0"/>
              <a:t>.</a:t>
            </a:r>
          </a:p>
          <a:p>
            <a:r>
              <a:rPr lang="sr-Latn-ME" dirty="0" smtClean="0"/>
              <a:t>Kod </a:t>
            </a:r>
            <a:r>
              <a:rPr lang="sr-Latn-ME" b="1" u="sng" dirty="0" smtClean="0"/>
              <a:t>brisanja</a:t>
            </a:r>
            <a:r>
              <a:rPr lang="sr-Latn-ME" dirty="0" smtClean="0"/>
              <a:t> obično je </a:t>
            </a:r>
            <a:r>
              <a:rPr lang="sr-Latn-ME" b="1" u="sng" dirty="0" smtClean="0"/>
              <a:t>ugrožena</a:t>
            </a:r>
            <a:r>
              <a:rPr lang="sr-Latn-ME" dirty="0" smtClean="0"/>
              <a:t> osobina </a:t>
            </a:r>
            <a:r>
              <a:rPr lang="sr-Latn-ME" b="1" u="sng" dirty="0" smtClean="0"/>
              <a:t>konstantnosti crne visine</a:t>
            </a:r>
            <a:r>
              <a:rPr lang="sr-Latn-ME" dirty="0" smtClean="0"/>
              <a:t> jer se brisanjem čvora mijenja </a:t>
            </a:r>
            <a:r>
              <a:rPr lang="sr-Latn-ME" b="1" dirty="0" smtClean="0"/>
              <a:t>crna</a:t>
            </a:r>
            <a:r>
              <a:rPr lang="sr-Latn-ME" dirty="0" smtClean="0"/>
              <a:t> visina u podstablu.</a:t>
            </a:r>
          </a:p>
          <a:p>
            <a:r>
              <a:rPr lang="sr-Latn-ME" dirty="0" smtClean="0"/>
              <a:t>Brisanje je još </a:t>
            </a:r>
            <a:r>
              <a:rPr lang="sr-Latn-ME" b="1" u="sng" dirty="0" smtClean="0"/>
              <a:t>kompleksnija operacija</a:t>
            </a:r>
            <a:r>
              <a:rPr lang="sr-Latn-ME" dirty="0" smtClean="0"/>
              <a:t> od umetanja!</a:t>
            </a:r>
          </a:p>
          <a:p>
            <a:r>
              <a:rPr lang="sr-Latn-ME" dirty="0" smtClean="0"/>
              <a:t>Da bi je objasnili moramo uvesti pojam </a:t>
            </a:r>
            <a:r>
              <a:rPr lang="sr-Latn-ME" b="1" u="dbl" dirty="0" smtClean="0"/>
              <a:t>duplo crno</a:t>
            </a:r>
            <a:r>
              <a:rPr lang="sr-Latn-ME" dirty="0" smtClean="0"/>
              <a:t>.</a:t>
            </a:r>
          </a:p>
          <a:p>
            <a:r>
              <a:rPr lang="sr-Latn-ME" dirty="0" smtClean="0"/>
              <a:t>Kada se </a:t>
            </a:r>
            <a:r>
              <a:rPr lang="sr-Latn-ME" b="1" dirty="0" smtClean="0"/>
              <a:t>crni</a:t>
            </a:r>
            <a:r>
              <a:rPr lang="sr-Latn-ME" dirty="0" smtClean="0"/>
              <a:t> čvor briše i bude zamjenjen sa </a:t>
            </a:r>
            <a:r>
              <a:rPr lang="sr-Latn-ME" b="1" dirty="0" smtClean="0"/>
              <a:t>crnim</a:t>
            </a:r>
            <a:r>
              <a:rPr lang="sr-Latn-ME" dirty="0" smtClean="0"/>
              <a:t> čvorom taj se čvor naziva </a:t>
            </a:r>
            <a:r>
              <a:rPr lang="sr-Latn-ME" b="1" u="dbl" dirty="0"/>
              <a:t>duplo crno</a:t>
            </a:r>
            <a:r>
              <a:rPr lang="sr-Latn-ME" dirty="0" smtClean="0"/>
              <a:t> i glavni posao je da se ovo </a:t>
            </a:r>
            <a:r>
              <a:rPr lang="sr-Latn-ME" b="1" u="dbl" dirty="0"/>
              <a:t>duplo crno</a:t>
            </a:r>
            <a:r>
              <a:rPr lang="sr-Latn-ME" dirty="0" smtClean="0"/>
              <a:t> pretvori u „standardno“ </a:t>
            </a:r>
            <a:r>
              <a:rPr lang="sr-Latn-ME" b="1" dirty="0" smtClean="0"/>
              <a:t>crno</a:t>
            </a:r>
            <a:r>
              <a:rPr lang="sr-Latn-ME" dirty="0" smtClean="0"/>
              <a:t>.</a:t>
            </a:r>
            <a:endParaRPr lang="en-US" dirty="0"/>
          </a:p>
        </p:txBody>
      </p:sp>
    </p:spTree>
    <p:extLst>
      <p:ext uri="{BB962C8B-B14F-4D97-AF65-F5344CB8AC3E}">
        <p14:creationId xmlns:p14="http://schemas.microsoft.com/office/powerpoint/2010/main" val="2331374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Koraci u brisanju</a:t>
            </a:r>
            <a:endParaRPr lang="en-US" dirty="0"/>
          </a:p>
        </p:txBody>
      </p:sp>
      <p:sp>
        <p:nvSpPr>
          <p:cNvPr id="3" name="Content Placeholder 2"/>
          <p:cNvSpPr>
            <a:spLocks noGrp="1"/>
          </p:cNvSpPr>
          <p:nvPr>
            <p:ph idx="1"/>
          </p:nvPr>
        </p:nvSpPr>
        <p:spPr>
          <a:xfrm>
            <a:off x="0" y="1066800"/>
            <a:ext cx="9144000" cy="5791200"/>
          </a:xfrm>
        </p:spPr>
        <p:txBody>
          <a:bodyPr/>
          <a:lstStyle/>
          <a:p>
            <a:pPr marL="457200" indent="-457200">
              <a:buFont typeface="+mj-lt"/>
              <a:buAutoNum type="arabicPeriod"/>
            </a:pPr>
            <a:r>
              <a:rPr lang="sr-Latn-ME" dirty="0" smtClean="0"/>
              <a:t>Obaviti standardno brisanje u </a:t>
            </a:r>
            <a:r>
              <a:rPr lang="sr-Latn-ME" b="1" dirty="0" smtClean="0">
                <a:solidFill>
                  <a:srgbClr val="C00000"/>
                </a:solidFill>
              </a:rPr>
              <a:t>BST</a:t>
            </a:r>
            <a:r>
              <a:rPr lang="sr-Latn-ME" dirty="0" smtClean="0"/>
              <a:t>-u. Prilikom ove operacija uvjek brišemo čvor koji je ili list ili ima samo jednog potomka. Za unutrašnje čvorove kopiramo potomke i rekurzivno pozivamo operaciju za brisanje za nasljednike dok se ne stigne do lista ili čvora sa jednim potomkom</a:t>
            </a:r>
            <a:r>
              <a:rPr lang="en-GB" dirty="0" smtClean="0"/>
              <a:t>. </a:t>
            </a:r>
            <a:r>
              <a:rPr lang="sr-Latn-ME" dirty="0" smtClean="0"/>
              <a:t>Dakle, svodimo se na slučaj kada je čvor list ili ima jednog sina</a:t>
            </a:r>
            <a:r>
              <a:rPr lang="en-GB" dirty="0" smtClean="0"/>
              <a:t>. </a:t>
            </a:r>
            <a:r>
              <a:rPr lang="sr-Latn-ME" dirty="0" smtClean="0"/>
              <a:t>Neka je </a:t>
            </a:r>
            <a:r>
              <a:rPr lang="sr-Latn-ME" b="1" dirty="0" smtClean="0">
                <a:solidFill>
                  <a:srgbClr val="C00000"/>
                </a:solidFill>
              </a:rPr>
              <a:t>v</a:t>
            </a:r>
            <a:r>
              <a:rPr lang="sr-Latn-ME" dirty="0" smtClean="0"/>
              <a:t> čvor kojega treba obrisati i </a:t>
            </a:r>
            <a:r>
              <a:rPr lang="sr-Latn-ME" b="1" dirty="0" smtClean="0">
                <a:solidFill>
                  <a:srgbClr val="C00000"/>
                </a:solidFill>
              </a:rPr>
              <a:t>u</a:t>
            </a:r>
            <a:r>
              <a:rPr lang="sr-Latn-ME" dirty="0" smtClean="0"/>
              <a:t> potomak koji ga mijenja</a:t>
            </a:r>
            <a:r>
              <a:rPr lang="en-GB" dirty="0" smtClean="0"/>
              <a:t> (</a:t>
            </a:r>
            <a:r>
              <a:rPr lang="sr-Latn-ME" dirty="0" smtClean="0"/>
              <a:t>ako je </a:t>
            </a:r>
            <a:r>
              <a:rPr lang="sr-Latn-ME" b="1" dirty="0" smtClean="0">
                <a:solidFill>
                  <a:srgbClr val="C00000"/>
                </a:solidFill>
              </a:rPr>
              <a:t>v</a:t>
            </a:r>
            <a:r>
              <a:rPr lang="sr-Latn-ME" dirty="0" smtClean="0"/>
              <a:t> list onda je u </a:t>
            </a:r>
            <a:r>
              <a:rPr lang="sr-Latn-ME" b="1" dirty="0" smtClean="0"/>
              <a:t>NILL</a:t>
            </a:r>
            <a:r>
              <a:rPr lang="sr-Latn-ME" dirty="0" smtClean="0"/>
              <a:t> kojega smatramo </a:t>
            </a:r>
            <a:r>
              <a:rPr lang="sr-Latn-ME" b="1" dirty="0" smtClean="0"/>
              <a:t>crnim</a:t>
            </a:r>
            <a:r>
              <a:rPr lang="en-GB" dirty="0" smtClean="0"/>
              <a:t>).</a:t>
            </a:r>
            <a:endParaRPr lang="sr-Latn-ME" dirty="0" smtClean="0"/>
          </a:p>
          <a:p>
            <a:pPr marL="457200" indent="-457200">
              <a:buFont typeface="+mj-lt"/>
              <a:buAutoNum type="arabicPeriod"/>
            </a:pPr>
            <a:r>
              <a:rPr lang="sr-Latn-ME" dirty="0" smtClean="0"/>
              <a:t>Najjednostavniji slučaj je kada je </a:t>
            </a:r>
            <a:r>
              <a:rPr lang="sr-Latn-ME" b="1" dirty="0" smtClean="0">
                <a:solidFill>
                  <a:srgbClr val="C00000"/>
                </a:solidFill>
              </a:rPr>
              <a:t>u</a:t>
            </a:r>
            <a:r>
              <a:rPr lang="sr-Latn-ME" dirty="0" smtClean="0"/>
              <a:t> ili </a:t>
            </a:r>
            <a:r>
              <a:rPr lang="sr-Latn-ME" b="1" dirty="0" smtClean="0">
                <a:solidFill>
                  <a:srgbClr val="C00000"/>
                </a:solidFill>
              </a:rPr>
              <a:t>v</a:t>
            </a:r>
            <a:r>
              <a:rPr lang="sr-Latn-ME" b="1" dirty="0" smtClean="0"/>
              <a:t> </a:t>
            </a:r>
            <a:r>
              <a:rPr lang="sr-Latn-ME" b="1" dirty="0" smtClean="0">
                <a:solidFill>
                  <a:srgbClr val="FF0000"/>
                </a:solidFill>
              </a:rPr>
              <a:t>crveno</a:t>
            </a:r>
            <a:r>
              <a:rPr lang="sr-Latn-ME" dirty="0" smtClean="0"/>
              <a:t> </a:t>
            </a:r>
            <a:r>
              <a:rPr lang="sr-Latn-ME" b="1" baseline="-25000" dirty="0" smtClean="0"/>
              <a:t>(ne mogu oba)</a:t>
            </a:r>
            <a:r>
              <a:rPr lang="sr-Latn-ME" dirty="0" smtClean="0"/>
              <a:t>. U ovom slučaju </a:t>
            </a:r>
            <a:r>
              <a:rPr lang="en-US" dirty="0" err="1" smtClean="0"/>
              <a:t>samo</a:t>
            </a:r>
            <a:r>
              <a:rPr lang="en-US" dirty="0" smtClean="0"/>
              <a:t> se </a:t>
            </a:r>
            <a:r>
              <a:rPr lang="en-US" dirty="0" err="1" smtClean="0"/>
              <a:t>onaj</a:t>
            </a:r>
            <a:r>
              <a:rPr lang="en-US" dirty="0" smtClean="0"/>
              <a:t> </a:t>
            </a:r>
            <a:r>
              <a:rPr lang="sr-Latn-ME" dirty="0" smtClean="0"/>
              <a:t>čvor koji preostane oboji u crno.</a:t>
            </a:r>
            <a:endParaRPr lang="en-US" dirty="0"/>
          </a:p>
        </p:txBody>
      </p:sp>
      <p:sp>
        <p:nvSpPr>
          <p:cNvPr id="4" name="Oval 3"/>
          <p:cNvSpPr/>
          <p:nvPr/>
        </p:nvSpPr>
        <p:spPr>
          <a:xfrm>
            <a:off x="1504949" y="497450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5" name="Straight Connector 4"/>
          <p:cNvCxnSpPr>
            <a:stCxn id="4" idx="3"/>
          </p:cNvCxnSpPr>
          <p:nvPr/>
        </p:nvCxnSpPr>
        <p:spPr>
          <a:xfrm flipH="1">
            <a:off x="1469273" y="5364752"/>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1021724" y="544179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sp>
        <p:nvSpPr>
          <p:cNvPr id="8" name="Oval 7"/>
          <p:cNvSpPr/>
          <p:nvPr/>
        </p:nvSpPr>
        <p:spPr>
          <a:xfrm>
            <a:off x="1890753" y="544179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cxnSp>
        <p:nvCxnSpPr>
          <p:cNvPr id="10" name="Straight Connector 9"/>
          <p:cNvCxnSpPr>
            <a:endCxn id="8" idx="0"/>
          </p:cNvCxnSpPr>
          <p:nvPr/>
        </p:nvCxnSpPr>
        <p:spPr>
          <a:xfrm>
            <a:off x="1972332" y="5364752"/>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989722" y="583008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542173" y="590713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sp>
        <p:nvSpPr>
          <p:cNvPr id="18" name="TextBox 17"/>
          <p:cNvSpPr txBox="1"/>
          <p:nvPr/>
        </p:nvSpPr>
        <p:spPr>
          <a:xfrm>
            <a:off x="2968181" y="5211334"/>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19" name="TextBox 18"/>
          <p:cNvSpPr txBox="1"/>
          <p:nvPr/>
        </p:nvSpPr>
        <p:spPr>
          <a:xfrm>
            <a:off x="1676400" y="6135732"/>
            <a:ext cx="3657600" cy="646331"/>
          </a:xfrm>
          <a:prstGeom prst="rect">
            <a:avLst/>
          </a:prstGeom>
          <a:noFill/>
        </p:spPr>
        <p:txBody>
          <a:bodyPr wrap="square" rtlCol="0">
            <a:spAutoFit/>
          </a:bodyPr>
          <a:lstStyle/>
          <a:p>
            <a:r>
              <a:rPr lang="sr-Latn-ME" dirty="0" smtClean="0"/>
              <a:t>Brisanje </a:t>
            </a:r>
            <a:r>
              <a:rPr lang="sr-Latn-ME" b="1" dirty="0" smtClean="0"/>
              <a:t>20</a:t>
            </a:r>
            <a:r>
              <a:rPr lang="sr-Latn-ME" dirty="0" smtClean="0"/>
              <a:t>, a isto bi se suštinski desilo da se brisalo </a:t>
            </a:r>
            <a:r>
              <a:rPr lang="sr-Latn-ME" b="1" dirty="0" smtClean="0">
                <a:solidFill>
                  <a:srgbClr val="FF0000"/>
                </a:solidFill>
              </a:rPr>
              <a:t>10</a:t>
            </a:r>
            <a:r>
              <a:rPr lang="sr-Latn-ME" dirty="0" smtClean="0"/>
              <a:t>.</a:t>
            </a:r>
            <a:endParaRPr lang="en-US" dirty="0"/>
          </a:p>
        </p:txBody>
      </p:sp>
      <p:sp>
        <p:nvSpPr>
          <p:cNvPr id="20" name="Oval 19"/>
          <p:cNvSpPr/>
          <p:nvPr/>
        </p:nvSpPr>
        <p:spPr>
          <a:xfrm>
            <a:off x="4750425" y="498264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21" name="Straight Connector 20"/>
          <p:cNvCxnSpPr>
            <a:stCxn id="20" idx="3"/>
          </p:cNvCxnSpPr>
          <p:nvPr/>
        </p:nvCxnSpPr>
        <p:spPr>
          <a:xfrm flipH="1">
            <a:off x="4714749" y="537288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4267200" y="544993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a:t>1</a:t>
            </a:r>
            <a:r>
              <a:rPr lang="sr-Latn-ME" sz="1200" b="1" dirty="0" smtClean="0"/>
              <a:t>0</a:t>
            </a:r>
            <a:endParaRPr lang="en-US" sz="1200" b="1" dirty="0"/>
          </a:p>
        </p:txBody>
      </p:sp>
      <p:sp>
        <p:nvSpPr>
          <p:cNvPr id="23" name="Oval 22"/>
          <p:cNvSpPr/>
          <p:nvPr/>
        </p:nvSpPr>
        <p:spPr>
          <a:xfrm>
            <a:off x="5136229" y="544993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cxnSp>
        <p:nvCxnSpPr>
          <p:cNvPr id="24" name="Straight Connector 23"/>
          <p:cNvCxnSpPr>
            <a:endCxn id="23" idx="0"/>
          </p:cNvCxnSpPr>
          <p:nvPr/>
        </p:nvCxnSpPr>
        <p:spPr>
          <a:xfrm>
            <a:off x="5217808" y="5372885"/>
            <a:ext cx="185121" cy="7704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5922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Oval 37"/>
          <p:cNvSpPr/>
          <p:nvPr/>
        </p:nvSpPr>
        <p:spPr>
          <a:xfrm>
            <a:off x="4546298" y="3047698"/>
            <a:ext cx="897265" cy="725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1200" b="1" dirty="0"/>
          </a:p>
        </p:txBody>
      </p:sp>
      <p:sp>
        <p:nvSpPr>
          <p:cNvPr id="2" name="Title 1"/>
          <p:cNvSpPr>
            <a:spLocks noGrp="1"/>
          </p:cNvSpPr>
          <p:nvPr>
            <p:ph type="title"/>
          </p:nvPr>
        </p:nvSpPr>
        <p:spPr>
          <a:xfrm>
            <a:off x="-20256" y="152400"/>
            <a:ext cx="8229600" cy="990600"/>
          </a:xfrm>
        </p:spPr>
        <p:txBody>
          <a:bodyPr/>
          <a:lstStyle/>
          <a:p>
            <a:r>
              <a:rPr lang="en-GB" dirty="0" smtClean="0"/>
              <a:t>Oba </a:t>
            </a:r>
            <a:r>
              <a:rPr lang="en-GB" dirty="0" err="1" smtClean="0"/>
              <a:t>crna</a:t>
            </a:r>
            <a:endParaRPr lang="en-US" dirty="0"/>
          </a:p>
        </p:txBody>
      </p:sp>
      <p:sp>
        <p:nvSpPr>
          <p:cNvPr id="3" name="Content Placeholder 2"/>
          <p:cNvSpPr>
            <a:spLocks noGrp="1"/>
          </p:cNvSpPr>
          <p:nvPr>
            <p:ph idx="1"/>
          </p:nvPr>
        </p:nvSpPr>
        <p:spPr>
          <a:xfrm>
            <a:off x="0" y="990600"/>
            <a:ext cx="9144000" cy="5867400"/>
          </a:xfrm>
        </p:spPr>
        <p:txBody>
          <a:bodyPr/>
          <a:lstStyle/>
          <a:p>
            <a:pPr marL="457200" indent="-457200">
              <a:buFont typeface="+mj-lt"/>
              <a:buAutoNum type="arabicPeriod" startAt="3"/>
            </a:pPr>
            <a:r>
              <a:rPr lang="en-GB" dirty="0" err="1" smtClean="0"/>
              <a:t>Ako</a:t>
            </a:r>
            <a:r>
              <a:rPr lang="en-GB" dirty="0" smtClean="0"/>
              <a:t> </a:t>
            </a:r>
            <a:r>
              <a:rPr lang="en-GB" dirty="0" err="1" smtClean="0"/>
              <a:t>su</a:t>
            </a:r>
            <a:r>
              <a:rPr lang="en-GB" dirty="0" smtClean="0"/>
              <a:t> </a:t>
            </a:r>
            <a:r>
              <a:rPr lang="en-GB" dirty="0" err="1" smtClean="0"/>
              <a:t>oba</a:t>
            </a:r>
            <a:r>
              <a:rPr lang="en-GB" dirty="0" smtClean="0"/>
              <a:t> </a:t>
            </a:r>
            <a:r>
              <a:rPr lang="en-GB" b="1" i="1" dirty="0" smtClean="0">
                <a:solidFill>
                  <a:srgbClr val="C00000"/>
                </a:solidFill>
              </a:rPr>
              <a:t>u</a:t>
            </a:r>
            <a:r>
              <a:rPr lang="en-GB" dirty="0" smtClean="0"/>
              <a:t> </a:t>
            </a:r>
            <a:r>
              <a:rPr lang="en-GB" dirty="0" err="1" smtClean="0"/>
              <a:t>i</a:t>
            </a:r>
            <a:r>
              <a:rPr lang="en-GB" dirty="0" smtClean="0"/>
              <a:t> </a:t>
            </a:r>
            <a:r>
              <a:rPr lang="en-GB" b="1" i="1" dirty="0" smtClean="0">
                <a:solidFill>
                  <a:srgbClr val="C00000"/>
                </a:solidFill>
              </a:rPr>
              <a:t>v</a:t>
            </a:r>
            <a:r>
              <a:rPr lang="en-GB" dirty="0" smtClean="0"/>
              <a:t> </a:t>
            </a:r>
            <a:r>
              <a:rPr lang="en-GB" dirty="0" err="1" smtClean="0"/>
              <a:t>crni</a:t>
            </a:r>
            <a:r>
              <a:rPr lang="en-GB" dirty="0" smtClean="0"/>
              <a:t>.</a:t>
            </a:r>
          </a:p>
          <a:p>
            <a:pPr marL="731520" lvl="1" indent="-457200">
              <a:buFont typeface="+mj-lt"/>
              <a:buAutoNum type="alphaLcParenR"/>
            </a:pPr>
            <a:r>
              <a:rPr lang="en-GB" dirty="0" err="1" smtClean="0"/>
              <a:t>Ako</a:t>
            </a:r>
            <a:r>
              <a:rPr lang="en-GB" dirty="0" smtClean="0"/>
              <a:t> je </a:t>
            </a:r>
            <a:r>
              <a:rPr lang="en-GB" b="1" i="1" dirty="0" smtClean="0">
                <a:solidFill>
                  <a:srgbClr val="C00000"/>
                </a:solidFill>
              </a:rPr>
              <a:t>u</a:t>
            </a:r>
            <a:r>
              <a:rPr lang="en-GB" dirty="0" smtClean="0"/>
              <a:t> </a:t>
            </a:r>
            <a:r>
              <a:rPr lang="en-GB" b="1" u="dbl" dirty="0" err="1" smtClean="0"/>
              <a:t>duplo</a:t>
            </a:r>
            <a:r>
              <a:rPr lang="en-GB" b="1" u="dbl" dirty="0" smtClean="0"/>
              <a:t> </a:t>
            </a:r>
            <a:r>
              <a:rPr lang="en-GB" b="1" u="dbl" dirty="0" err="1" smtClean="0"/>
              <a:t>crno</a:t>
            </a:r>
            <a:r>
              <a:rPr lang="en-GB" dirty="0" smtClean="0"/>
              <a:t> </a:t>
            </a:r>
            <a:r>
              <a:rPr lang="en-GB" dirty="0" err="1" smtClean="0"/>
              <a:t>na</a:t>
            </a:r>
            <a:r>
              <a:rPr lang="sr-Latn-ME" dirty="0" smtClean="0"/>
              <a:t>š problem je da </a:t>
            </a:r>
            <a:r>
              <a:rPr lang="en-US" dirty="0" err="1" smtClean="0"/>
              <a:t>ga</a:t>
            </a:r>
            <a:r>
              <a:rPr lang="en-US" dirty="0" smtClean="0"/>
              <a:t> </a:t>
            </a:r>
            <a:r>
              <a:rPr lang="en-US" dirty="0" err="1" smtClean="0"/>
              <a:t>konvertujemo</a:t>
            </a:r>
            <a:r>
              <a:rPr lang="en-US" dirty="0" smtClean="0"/>
              <a:t> u </a:t>
            </a:r>
            <a:r>
              <a:rPr lang="en-US" dirty="0" err="1" smtClean="0"/>
              <a:t>jednostruko</a:t>
            </a:r>
            <a:r>
              <a:rPr lang="en-US" dirty="0" smtClean="0"/>
              <a:t> </a:t>
            </a:r>
            <a:r>
              <a:rPr lang="en-US" b="1" dirty="0" err="1" smtClean="0"/>
              <a:t>crno</a:t>
            </a:r>
            <a:r>
              <a:rPr lang="en-US" dirty="0" smtClean="0"/>
              <a:t>. </a:t>
            </a:r>
            <a:r>
              <a:rPr lang="en-US" dirty="0" err="1" smtClean="0"/>
              <a:t>Ako</a:t>
            </a:r>
            <a:r>
              <a:rPr lang="en-US" dirty="0" smtClean="0"/>
              <a:t> je </a:t>
            </a:r>
            <a:r>
              <a:rPr lang="en-US" b="1" i="1" dirty="0" smtClean="0">
                <a:solidFill>
                  <a:srgbClr val="C00000"/>
                </a:solidFill>
              </a:rPr>
              <a:t>v</a:t>
            </a:r>
            <a:r>
              <a:rPr lang="en-US" dirty="0" smtClean="0"/>
              <a:t> list </a:t>
            </a:r>
            <a:r>
              <a:rPr lang="en-US" dirty="0" err="1" smtClean="0"/>
              <a:t>tada</a:t>
            </a:r>
            <a:r>
              <a:rPr lang="en-US" dirty="0" smtClean="0"/>
              <a:t> je </a:t>
            </a:r>
            <a:r>
              <a:rPr lang="en-US" b="1" i="1" dirty="0" smtClean="0">
                <a:solidFill>
                  <a:srgbClr val="C00000"/>
                </a:solidFill>
              </a:rPr>
              <a:t>u</a:t>
            </a:r>
            <a:r>
              <a:rPr lang="en-US" dirty="0" smtClean="0"/>
              <a:t> </a:t>
            </a:r>
            <a:r>
              <a:rPr lang="en-US" b="1" dirty="0" smtClean="0">
                <a:solidFill>
                  <a:schemeClr val="tx1">
                    <a:lumMod val="90000"/>
                    <a:lumOff val="10000"/>
                  </a:schemeClr>
                </a:solidFill>
              </a:rPr>
              <a:t>NILL</a:t>
            </a:r>
            <a:r>
              <a:rPr lang="en-US" dirty="0" smtClean="0"/>
              <a:t> </a:t>
            </a:r>
            <a:r>
              <a:rPr lang="en-US" dirty="0" err="1" smtClean="0"/>
              <a:t>jer</a:t>
            </a:r>
            <a:r>
              <a:rPr lang="en-US" dirty="0" smtClean="0"/>
              <a:t> se </a:t>
            </a:r>
            <a:r>
              <a:rPr lang="en-US" dirty="0" err="1" smtClean="0"/>
              <a:t>boja</a:t>
            </a:r>
            <a:r>
              <a:rPr lang="en-US" dirty="0" smtClean="0"/>
              <a:t> </a:t>
            </a:r>
            <a:r>
              <a:rPr lang="en-US" dirty="0" err="1" smtClean="0"/>
              <a:t>lista</a:t>
            </a:r>
            <a:r>
              <a:rPr lang="en-US" dirty="0" smtClean="0"/>
              <a:t> </a:t>
            </a:r>
            <a:r>
              <a:rPr lang="en-US" dirty="0" err="1" smtClean="0"/>
              <a:t>podrazumijeva</a:t>
            </a:r>
            <a:r>
              <a:rPr lang="en-US" dirty="0" smtClean="0"/>
              <a:t> da je </a:t>
            </a:r>
            <a:r>
              <a:rPr lang="en-US" b="1" dirty="0" err="1" smtClean="0"/>
              <a:t>crno</a:t>
            </a:r>
            <a:r>
              <a:rPr lang="en-US" dirty="0" smtClean="0"/>
              <a:t>. </a:t>
            </a:r>
            <a:r>
              <a:rPr lang="en-US" dirty="0" err="1" smtClean="0"/>
              <a:t>Tako</a:t>
            </a:r>
            <a:r>
              <a:rPr lang="en-US" dirty="0" smtClean="0"/>
              <a:t> da </a:t>
            </a:r>
            <a:r>
              <a:rPr lang="en-US" dirty="0" err="1" smtClean="0"/>
              <a:t>brisanje</a:t>
            </a:r>
            <a:r>
              <a:rPr lang="en-US" dirty="0" smtClean="0"/>
              <a:t> </a:t>
            </a:r>
            <a:r>
              <a:rPr lang="en-US" b="1" dirty="0" err="1" smtClean="0"/>
              <a:t>crnog</a:t>
            </a:r>
            <a:r>
              <a:rPr lang="en-US" dirty="0" smtClean="0"/>
              <a:t> </a:t>
            </a:r>
            <a:r>
              <a:rPr lang="en-US" dirty="0" err="1" smtClean="0"/>
              <a:t>lista</a:t>
            </a:r>
            <a:r>
              <a:rPr lang="en-US" dirty="0" smtClean="0"/>
              <a:t> </a:t>
            </a:r>
            <a:r>
              <a:rPr lang="en-US" dirty="0" err="1" smtClean="0"/>
              <a:t>tako</a:t>
            </a:r>
            <a:r>
              <a:rPr lang="sr-Latn-ME" dirty="0" smtClean="0"/>
              <a:t>đe prouzrokuje </a:t>
            </a:r>
            <a:r>
              <a:rPr lang="sr-Latn-ME" b="1" u="dbl" dirty="0" smtClean="0"/>
              <a:t>duplo crno</a:t>
            </a:r>
            <a:r>
              <a:rPr lang="sr-Latn-ME" dirty="0" smtClean="0"/>
              <a:t>.</a:t>
            </a:r>
            <a:br>
              <a:rPr lang="sr-Latn-ME" dirty="0" smtClean="0"/>
            </a:br>
            <a:r>
              <a:rPr lang="sr-Latn-ME" dirty="0" smtClean="0"/>
              <a:t/>
            </a:r>
            <a:br>
              <a:rPr lang="sr-Latn-ME" dirty="0" smtClean="0"/>
            </a:br>
            <a:r>
              <a:rPr lang="sr-Latn-ME" dirty="0" smtClean="0"/>
              <a:t/>
            </a:r>
            <a:br>
              <a:rPr lang="sr-Latn-ME" dirty="0" smtClean="0"/>
            </a:br>
            <a:r>
              <a:rPr lang="sr-Latn-ME" dirty="0" smtClean="0"/>
              <a:t/>
            </a:r>
            <a:br>
              <a:rPr lang="sr-Latn-ME" dirty="0" smtClean="0"/>
            </a:br>
            <a:r>
              <a:rPr lang="sr-Latn-ME" dirty="0" smtClean="0"/>
              <a:t/>
            </a:r>
            <a:br>
              <a:rPr lang="sr-Latn-ME" dirty="0" smtClean="0"/>
            </a:br>
            <a:r>
              <a:rPr lang="sr-Latn-ME" dirty="0" smtClean="0"/>
              <a:t/>
            </a:r>
            <a:br>
              <a:rPr lang="sr-Latn-ME" dirty="0" smtClean="0"/>
            </a:br>
            <a:r>
              <a:rPr lang="sr-Latn-ME" dirty="0" smtClean="0"/>
              <a:t/>
            </a:r>
            <a:br>
              <a:rPr lang="sr-Latn-ME" dirty="0" smtClean="0"/>
            </a:br>
            <a:endParaRPr lang="sr-Latn-ME" dirty="0" smtClean="0"/>
          </a:p>
          <a:p>
            <a:pPr marL="731520" lvl="1" indent="-457200">
              <a:buFont typeface="+mj-lt"/>
              <a:buAutoNum type="alphaLcParenR"/>
            </a:pPr>
            <a:r>
              <a:rPr lang="sr-Latn-ME" dirty="0" smtClean="0"/>
              <a:t>Dok je tekući čvor </a:t>
            </a:r>
            <a:r>
              <a:rPr lang="sr-Latn-ME" b="1" i="1" dirty="0" smtClean="0">
                <a:solidFill>
                  <a:srgbClr val="C00000"/>
                </a:solidFill>
              </a:rPr>
              <a:t>u</a:t>
            </a:r>
            <a:r>
              <a:rPr lang="sr-Latn-ME" dirty="0" smtClean="0"/>
              <a:t> </a:t>
            </a:r>
            <a:r>
              <a:rPr lang="sr-Latn-ME" b="1" u="dbl" dirty="0" smtClean="0"/>
              <a:t>duplo crno</a:t>
            </a:r>
            <a:r>
              <a:rPr lang="sr-Latn-ME" dirty="0" smtClean="0"/>
              <a:t> i nije korjen. Neka je potomok čvora </a:t>
            </a:r>
            <a:r>
              <a:rPr lang="sr-Latn-ME" b="1" i="1" dirty="0" smtClean="0">
                <a:solidFill>
                  <a:srgbClr val="C00000"/>
                </a:solidFill>
              </a:rPr>
              <a:t>s</a:t>
            </a:r>
            <a:r>
              <a:rPr lang="sr-Latn-ME" dirty="0" smtClean="0"/>
              <a:t>.</a:t>
            </a:r>
          </a:p>
          <a:p>
            <a:pPr marL="1005840" lvl="2" indent="-457200">
              <a:buFont typeface="+mj-lt"/>
              <a:buAutoNum type="romanLcPeriod"/>
            </a:pPr>
            <a:r>
              <a:rPr lang="sr-Latn-ME" dirty="0" smtClean="0"/>
              <a:t>Ako je potomak </a:t>
            </a:r>
            <a:r>
              <a:rPr lang="sr-Latn-ME" b="1" i="1" dirty="0" smtClean="0">
                <a:solidFill>
                  <a:srgbClr val="C00000"/>
                </a:solidFill>
              </a:rPr>
              <a:t>s</a:t>
            </a:r>
            <a:r>
              <a:rPr lang="sr-Latn-ME" dirty="0" smtClean="0"/>
              <a:t> </a:t>
            </a:r>
            <a:r>
              <a:rPr lang="sr-Latn-ME" b="1" dirty="0" smtClean="0"/>
              <a:t>crno</a:t>
            </a:r>
            <a:r>
              <a:rPr lang="sr-Latn-ME" dirty="0" smtClean="0"/>
              <a:t> i barem jedan od potomkove djece je </a:t>
            </a:r>
            <a:r>
              <a:rPr lang="sr-Latn-ME" b="1" dirty="0" smtClean="0">
                <a:solidFill>
                  <a:srgbClr val="FF0000"/>
                </a:solidFill>
              </a:rPr>
              <a:t>crven</a:t>
            </a:r>
            <a:r>
              <a:rPr lang="sr-Latn-ME" dirty="0" smtClean="0"/>
              <a:t>, obaviti rotacije. Označimo tog </a:t>
            </a:r>
            <a:r>
              <a:rPr lang="sr-Latn-ME" b="1" dirty="0" smtClean="0">
                <a:solidFill>
                  <a:srgbClr val="FF0000"/>
                </a:solidFill>
              </a:rPr>
              <a:t>crvenog</a:t>
            </a:r>
            <a:r>
              <a:rPr lang="sr-Latn-ME" dirty="0" smtClean="0"/>
              <a:t> potomka sa </a:t>
            </a:r>
            <a:r>
              <a:rPr lang="sr-Latn-ME" b="1" i="1" dirty="0" smtClean="0">
                <a:solidFill>
                  <a:srgbClr val="C00000"/>
                </a:solidFill>
              </a:rPr>
              <a:t>r</a:t>
            </a:r>
            <a:r>
              <a:rPr lang="sr-Latn-ME" dirty="0" smtClean="0"/>
              <a:t>. Sada ovu situaciju možemo razdvojiti u četiri slučaja u zavisnosti od pozicija </a:t>
            </a:r>
            <a:r>
              <a:rPr lang="sr-Latn-ME" b="1" i="1" dirty="0" smtClean="0">
                <a:solidFill>
                  <a:srgbClr val="C00000"/>
                </a:solidFill>
              </a:rPr>
              <a:t>s</a:t>
            </a:r>
            <a:r>
              <a:rPr lang="sr-Latn-ME" dirty="0" smtClean="0"/>
              <a:t> i </a:t>
            </a:r>
            <a:r>
              <a:rPr lang="sr-Latn-ME" b="1" i="1" dirty="0" smtClean="0">
                <a:solidFill>
                  <a:srgbClr val="C00000"/>
                </a:solidFill>
              </a:rPr>
              <a:t>r</a:t>
            </a:r>
            <a:r>
              <a:rPr lang="sr-Latn-ME" dirty="0" smtClean="0"/>
              <a:t>.</a:t>
            </a:r>
            <a:endParaRPr lang="en-US" dirty="0"/>
          </a:p>
        </p:txBody>
      </p:sp>
      <p:sp>
        <p:nvSpPr>
          <p:cNvPr id="4" name="Oval 3"/>
          <p:cNvSpPr/>
          <p:nvPr/>
        </p:nvSpPr>
        <p:spPr>
          <a:xfrm>
            <a:off x="1771141" y="265755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5" name="Straight Connector 4"/>
          <p:cNvCxnSpPr>
            <a:stCxn id="4" idx="3"/>
          </p:cNvCxnSpPr>
          <p:nvPr/>
        </p:nvCxnSpPr>
        <p:spPr>
          <a:xfrm flipH="1">
            <a:off x="1735465" y="3047802"/>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1287916" y="312484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sp>
        <p:nvSpPr>
          <p:cNvPr id="8" name="Oval 7"/>
          <p:cNvSpPr/>
          <p:nvPr/>
        </p:nvSpPr>
        <p:spPr>
          <a:xfrm>
            <a:off x="2156945" y="312484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sp>
        <p:nvSpPr>
          <p:cNvPr id="9" name="TextBox 8"/>
          <p:cNvSpPr txBox="1"/>
          <p:nvPr/>
        </p:nvSpPr>
        <p:spPr>
          <a:xfrm>
            <a:off x="798873" y="2940183"/>
            <a:ext cx="521482" cy="369332"/>
          </a:xfrm>
          <a:prstGeom prst="rect">
            <a:avLst/>
          </a:prstGeom>
          <a:noFill/>
        </p:spPr>
        <p:txBody>
          <a:bodyPr wrap="square" rtlCol="0">
            <a:spAutoFit/>
          </a:bodyPr>
          <a:lstStyle/>
          <a:p>
            <a:r>
              <a:rPr lang="sr-Latn-ME" b="1" dirty="0" smtClean="0">
                <a:solidFill>
                  <a:srgbClr val="92D050"/>
                </a:solidFill>
              </a:rPr>
              <a:t>v</a:t>
            </a:r>
            <a:endParaRPr lang="en-US" b="1" baseline="-25000" dirty="0">
              <a:solidFill>
                <a:srgbClr val="92D050"/>
              </a:solidFill>
            </a:endParaRPr>
          </a:p>
        </p:txBody>
      </p:sp>
      <p:cxnSp>
        <p:nvCxnSpPr>
          <p:cNvPr id="11" name="Straight Connector 10"/>
          <p:cNvCxnSpPr>
            <a:endCxn id="8" idx="0"/>
          </p:cNvCxnSpPr>
          <p:nvPr/>
        </p:nvCxnSpPr>
        <p:spPr>
          <a:xfrm>
            <a:off x="2238524" y="3047802"/>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22324" y="3670356"/>
            <a:ext cx="803931" cy="369332"/>
          </a:xfrm>
          <a:prstGeom prst="rect">
            <a:avLst/>
          </a:prstGeom>
          <a:noFill/>
        </p:spPr>
        <p:txBody>
          <a:bodyPr wrap="square" rtlCol="0">
            <a:spAutoFit/>
          </a:bodyPr>
          <a:lstStyle/>
          <a:p>
            <a:r>
              <a:rPr lang="sr-Latn-ME" b="1" dirty="0" smtClean="0">
                <a:solidFill>
                  <a:srgbClr val="92D050"/>
                </a:solidFill>
              </a:rPr>
              <a:t>u</a:t>
            </a:r>
            <a:endParaRPr lang="en-US" b="1" baseline="-25000" dirty="0">
              <a:solidFill>
                <a:srgbClr val="92D050"/>
              </a:solidFill>
            </a:endParaRPr>
          </a:p>
        </p:txBody>
      </p:sp>
      <p:cxnSp>
        <p:nvCxnSpPr>
          <p:cNvPr id="13" name="Straight Connector 12"/>
          <p:cNvCxnSpPr/>
          <p:nvPr/>
        </p:nvCxnSpPr>
        <p:spPr>
          <a:xfrm flipH="1">
            <a:off x="1255914" y="351313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685800" y="3590182"/>
            <a:ext cx="655965" cy="52461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cxnSp>
        <p:nvCxnSpPr>
          <p:cNvPr id="15" name="Straight Connector 14"/>
          <p:cNvCxnSpPr/>
          <p:nvPr/>
        </p:nvCxnSpPr>
        <p:spPr>
          <a:xfrm>
            <a:off x="1646565" y="3565278"/>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621579" y="3550209"/>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2500687" y="3693041"/>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50</a:t>
            </a:r>
            <a:endParaRPr lang="en-US" sz="1200" b="1" dirty="0"/>
          </a:p>
        </p:txBody>
      </p:sp>
      <p:sp>
        <p:nvSpPr>
          <p:cNvPr id="23" name="Oval 22"/>
          <p:cNvSpPr/>
          <p:nvPr/>
        </p:nvSpPr>
        <p:spPr>
          <a:xfrm>
            <a:off x="1630035" y="3581400"/>
            <a:ext cx="655965" cy="52461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24" name="TextBox 23"/>
          <p:cNvSpPr txBox="1"/>
          <p:nvPr/>
        </p:nvSpPr>
        <p:spPr>
          <a:xfrm>
            <a:off x="3034087" y="2743200"/>
            <a:ext cx="1690313" cy="369332"/>
          </a:xfrm>
          <a:prstGeom prst="rect">
            <a:avLst/>
          </a:prstGeom>
          <a:noFill/>
        </p:spPr>
        <p:txBody>
          <a:bodyPr wrap="square" rtlCol="0">
            <a:spAutoFit/>
          </a:bodyPr>
          <a:lstStyle/>
          <a:p>
            <a:r>
              <a:rPr lang="en-US" dirty="0" err="1" smtClean="0"/>
              <a:t>Bri</a:t>
            </a:r>
            <a:r>
              <a:rPr lang="sr-Latn-ME" dirty="0" smtClean="0"/>
              <a:t>šemo </a:t>
            </a:r>
            <a:r>
              <a:rPr lang="sr-Latn-ME" b="1" dirty="0" smtClean="0"/>
              <a:t>20</a:t>
            </a:r>
            <a:endParaRPr lang="en-US" b="1" dirty="0"/>
          </a:p>
        </p:txBody>
      </p:sp>
      <p:sp>
        <p:nvSpPr>
          <p:cNvPr id="25" name="Oval 24"/>
          <p:cNvSpPr/>
          <p:nvPr/>
        </p:nvSpPr>
        <p:spPr>
          <a:xfrm>
            <a:off x="5291185" y="2609213"/>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26" name="Straight Connector 25"/>
          <p:cNvCxnSpPr>
            <a:stCxn id="25" idx="3"/>
          </p:cNvCxnSpPr>
          <p:nvPr/>
        </p:nvCxnSpPr>
        <p:spPr>
          <a:xfrm flipH="1">
            <a:off x="5255509" y="2999458"/>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676989" y="3076505"/>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cxnSp>
        <p:nvCxnSpPr>
          <p:cNvPr id="30" name="Straight Connector 29"/>
          <p:cNvCxnSpPr>
            <a:endCxn id="28" idx="0"/>
          </p:cNvCxnSpPr>
          <p:nvPr/>
        </p:nvCxnSpPr>
        <p:spPr>
          <a:xfrm>
            <a:off x="5758568" y="2999458"/>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191000" y="3224328"/>
            <a:ext cx="803931" cy="369332"/>
          </a:xfrm>
          <a:prstGeom prst="rect">
            <a:avLst/>
          </a:prstGeom>
          <a:noFill/>
        </p:spPr>
        <p:txBody>
          <a:bodyPr wrap="square" rtlCol="0">
            <a:spAutoFit/>
          </a:bodyPr>
          <a:lstStyle/>
          <a:p>
            <a:r>
              <a:rPr lang="sr-Latn-ME" b="1" dirty="0" smtClean="0">
                <a:solidFill>
                  <a:srgbClr val="92D050"/>
                </a:solidFill>
              </a:rPr>
              <a:t>u</a:t>
            </a:r>
            <a:endParaRPr lang="en-US" b="1" baseline="-25000" dirty="0">
              <a:solidFill>
                <a:srgbClr val="92D050"/>
              </a:solidFill>
            </a:endParaRPr>
          </a:p>
        </p:txBody>
      </p:sp>
      <p:sp>
        <p:nvSpPr>
          <p:cNvPr id="33" name="Oval 32"/>
          <p:cNvSpPr/>
          <p:nvPr/>
        </p:nvSpPr>
        <p:spPr>
          <a:xfrm>
            <a:off x="4654476" y="3144154"/>
            <a:ext cx="655965" cy="52461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cxnSp>
        <p:nvCxnSpPr>
          <p:cNvPr id="35" name="Straight Connector 34"/>
          <p:cNvCxnSpPr/>
          <p:nvPr/>
        </p:nvCxnSpPr>
        <p:spPr>
          <a:xfrm>
            <a:off x="6141623" y="3501865"/>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6020731" y="3644697"/>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50</a:t>
            </a:r>
            <a:endParaRPr lang="en-US" sz="1200" b="1" dirty="0"/>
          </a:p>
        </p:txBody>
      </p:sp>
      <p:sp>
        <p:nvSpPr>
          <p:cNvPr id="39" name="TextBox 38"/>
          <p:cNvSpPr txBox="1"/>
          <p:nvPr/>
        </p:nvSpPr>
        <p:spPr>
          <a:xfrm>
            <a:off x="6554131" y="2609213"/>
            <a:ext cx="2589869" cy="923330"/>
          </a:xfrm>
          <a:prstGeom prst="rect">
            <a:avLst/>
          </a:prstGeom>
          <a:noFill/>
        </p:spPr>
        <p:txBody>
          <a:bodyPr wrap="square" rtlCol="0">
            <a:spAutoFit/>
          </a:bodyPr>
          <a:lstStyle/>
          <a:p>
            <a:r>
              <a:rPr lang="sr-Latn-ME" dirty="0" smtClean="0"/>
              <a:t>Brisanje nije završeno jer smo dobili </a:t>
            </a:r>
            <a:r>
              <a:rPr lang="sr-Latn-ME" b="1" u="dbl" dirty="0" smtClean="0"/>
              <a:t>duplo crno</a:t>
            </a:r>
            <a:r>
              <a:rPr lang="sr-Latn-ME" dirty="0" smtClean="0"/>
              <a:t>.</a:t>
            </a:r>
            <a:endParaRPr lang="en-US" dirty="0"/>
          </a:p>
        </p:txBody>
      </p:sp>
    </p:spTree>
    <p:extLst>
      <p:ext uri="{BB962C8B-B14F-4D97-AF65-F5344CB8AC3E}">
        <p14:creationId xmlns:p14="http://schemas.microsoft.com/office/powerpoint/2010/main" val="3805556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30"/>
          <p:cNvSpPr/>
          <p:nvPr/>
        </p:nvSpPr>
        <p:spPr>
          <a:xfrm>
            <a:off x="3048000" y="4495800"/>
            <a:ext cx="685800" cy="62211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2" name="Title 1"/>
          <p:cNvSpPr>
            <a:spLocks noGrp="1"/>
          </p:cNvSpPr>
          <p:nvPr>
            <p:ph type="title"/>
          </p:nvPr>
        </p:nvSpPr>
        <p:spPr>
          <a:xfrm>
            <a:off x="0" y="152400"/>
            <a:ext cx="8229600" cy="990600"/>
          </a:xfrm>
        </p:spPr>
        <p:txBody>
          <a:bodyPr/>
          <a:lstStyle/>
          <a:p>
            <a:r>
              <a:rPr lang="sr-Latn-ME" dirty="0" smtClean="0"/>
              <a:t>Četiri slučaja 3.b.i</a:t>
            </a:r>
            <a:endParaRPr lang="en-US" dirty="0"/>
          </a:p>
        </p:txBody>
      </p:sp>
      <p:sp>
        <p:nvSpPr>
          <p:cNvPr id="3" name="Content Placeholder 2"/>
          <p:cNvSpPr>
            <a:spLocks noGrp="1"/>
          </p:cNvSpPr>
          <p:nvPr>
            <p:ph idx="1"/>
          </p:nvPr>
        </p:nvSpPr>
        <p:spPr>
          <a:xfrm>
            <a:off x="0" y="1066800"/>
            <a:ext cx="9144000" cy="5410200"/>
          </a:xfrm>
        </p:spPr>
        <p:txBody>
          <a:bodyPr/>
          <a:lstStyle/>
          <a:p>
            <a:r>
              <a:rPr lang="sr-Latn-ME" dirty="0" smtClean="0"/>
              <a:t>(</a:t>
            </a:r>
            <a:r>
              <a:rPr lang="sr-Latn-ME" dirty="0" smtClean="0">
                <a:latin typeface="Symbol" pitchFamily="18" charset="2"/>
              </a:rPr>
              <a:t>a</a:t>
            </a:r>
            <a:r>
              <a:rPr lang="sr-Latn-ME" dirty="0" smtClean="0"/>
              <a:t>) </a:t>
            </a:r>
            <a:r>
              <a:rPr lang="sr-Latn-ME" u="sng" dirty="0" smtClean="0"/>
              <a:t>Lijevo lijevo slučaj</a:t>
            </a:r>
            <a:r>
              <a:rPr lang="sr-Latn-ME" dirty="0" smtClean="0"/>
              <a:t>. </a:t>
            </a:r>
            <a:r>
              <a:rPr lang="en-GB" b="1" i="1" dirty="0">
                <a:solidFill>
                  <a:srgbClr val="C00000"/>
                </a:solidFill>
              </a:rPr>
              <a:t>s</a:t>
            </a:r>
            <a:r>
              <a:rPr lang="en-GB" dirty="0"/>
              <a:t> </a:t>
            </a:r>
            <a:r>
              <a:rPr lang="sr-Latn-ME" dirty="0" smtClean="0"/>
              <a:t>je lijevo dijete svog roditelja i </a:t>
            </a:r>
            <a:r>
              <a:rPr lang="sr-Latn-ME" b="1" i="1" dirty="0" smtClean="0">
                <a:solidFill>
                  <a:srgbClr val="C00000"/>
                </a:solidFill>
              </a:rPr>
              <a:t>r</a:t>
            </a:r>
            <a:r>
              <a:rPr lang="sr-Latn-ME" dirty="0" smtClean="0"/>
              <a:t> je lijevo dijete od </a:t>
            </a:r>
            <a:r>
              <a:rPr lang="sr-Latn-ME" b="1" i="1" dirty="0" smtClean="0">
                <a:solidFill>
                  <a:srgbClr val="C00000"/>
                </a:solidFill>
              </a:rPr>
              <a:t>s</a:t>
            </a:r>
            <a:r>
              <a:rPr lang="sr-Latn-ME" dirty="0" smtClean="0"/>
              <a:t> ili su oba potomka od </a:t>
            </a:r>
            <a:r>
              <a:rPr lang="sr-Latn-ME" b="1" i="1" dirty="0" smtClean="0">
                <a:solidFill>
                  <a:srgbClr val="C00000"/>
                </a:solidFill>
              </a:rPr>
              <a:t>s</a:t>
            </a:r>
            <a:r>
              <a:rPr lang="sr-Latn-ME" dirty="0" smtClean="0"/>
              <a:t> </a:t>
            </a:r>
            <a:r>
              <a:rPr lang="sr-Latn-ME" b="1" dirty="0" smtClean="0">
                <a:solidFill>
                  <a:srgbClr val="FF0000"/>
                </a:solidFill>
              </a:rPr>
              <a:t>crvena</a:t>
            </a:r>
            <a:r>
              <a:rPr lang="sr-Latn-ME" dirty="0" smtClean="0"/>
              <a:t> (slika u ogledalu </a:t>
            </a:r>
            <a:r>
              <a:rPr lang="sr-Latn-ME" u="sng" dirty="0" smtClean="0"/>
              <a:t>slučaja desno desno</a:t>
            </a:r>
            <a:r>
              <a:rPr lang="sr-Latn-ME" dirty="0" smtClean="0"/>
              <a:t> pod (</a:t>
            </a:r>
            <a:r>
              <a:rPr lang="sr-Latn-ME" dirty="0" smtClean="0">
                <a:latin typeface="Symbol" pitchFamily="18" charset="2"/>
              </a:rPr>
              <a:t>g</a:t>
            </a:r>
            <a:r>
              <a:rPr lang="sr-Latn-ME" dirty="0" smtClean="0"/>
              <a:t>)).</a:t>
            </a:r>
          </a:p>
          <a:p>
            <a:r>
              <a:rPr lang="sr-Latn-ME" dirty="0" smtClean="0"/>
              <a:t>(</a:t>
            </a:r>
            <a:r>
              <a:rPr lang="sr-Latn-ME" dirty="0" smtClean="0">
                <a:latin typeface="Symbol" pitchFamily="18" charset="2"/>
              </a:rPr>
              <a:t>b</a:t>
            </a:r>
            <a:r>
              <a:rPr lang="sr-Latn-ME" dirty="0" smtClean="0"/>
              <a:t>) </a:t>
            </a:r>
            <a:r>
              <a:rPr lang="sr-Latn-ME" u="sng" dirty="0" smtClean="0"/>
              <a:t>Lijevo desno slučaj.</a:t>
            </a:r>
            <a:r>
              <a:rPr lang="sr-Latn-ME" dirty="0" smtClean="0"/>
              <a:t> </a:t>
            </a:r>
            <a:r>
              <a:rPr lang="en-GB" b="1" i="1" dirty="0">
                <a:solidFill>
                  <a:srgbClr val="C00000"/>
                </a:solidFill>
              </a:rPr>
              <a:t>s</a:t>
            </a:r>
            <a:r>
              <a:rPr lang="en-GB" dirty="0"/>
              <a:t> </a:t>
            </a:r>
            <a:r>
              <a:rPr lang="sr-Latn-ME" dirty="0"/>
              <a:t>je lijevo </a:t>
            </a:r>
            <a:r>
              <a:rPr lang="sr-Latn-ME" dirty="0" smtClean="0"/>
              <a:t>dijete </a:t>
            </a:r>
            <a:r>
              <a:rPr lang="sr-Latn-ME" dirty="0"/>
              <a:t>i </a:t>
            </a:r>
            <a:r>
              <a:rPr lang="sr-Latn-ME" b="1" i="1" dirty="0">
                <a:solidFill>
                  <a:srgbClr val="C00000"/>
                </a:solidFill>
              </a:rPr>
              <a:t>r</a:t>
            </a:r>
            <a:r>
              <a:rPr lang="sr-Latn-ME" dirty="0"/>
              <a:t> je </a:t>
            </a:r>
            <a:r>
              <a:rPr lang="sr-Latn-ME" dirty="0" smtClean="0"/>
              <a:t>desno dijete (slika u ogledalu slučaja desno lijevo pod (</a:t>
            </a:r>
            <a:r>
              <a:rPr lang="sr-Latn-ME" dirty="0" smtClean="0">
                <a:latin typeface="Symbol" pitchFamily="18" charset="2"/>
              </a:rPr>
              <a:t>d</a:t>
            </a:r>
            <a:r>
              <a:rPr lang="sr-Latn-ME" dirty="0" smtClean="0"/>
              <a:t>)).</a:t>
            </a:r>
          </a:p>
          <a:p>
            <a:r>
              <a:rPr lang="sr-Latn-ME" dirty="0" smtClean="0"/>
              <a:t>(</a:t>
            </a:r>
            <a:r>
              <a:rPr lang="sr-Latn-ME" dirty="0" smtClean="0">
                <a:latin typeface="Symbol" pitchFamily="18" charset="2"/>
              </a:rPr>
              <a:t>g</a:t>
            </a:r>
            <a:r>
              <a:rPr lang="sr-Latn-ME" dirty="0" smtClean="0"/>
              <a:t>) </a:t>
            </a:r>
            <a:r>
              <a:rPr lang="sr-Latn-ME" u="sng" dirty="0" smtClean="0"/>
              <a:t>Desno desno slučaj</a:t>
            </a:r>
            <a:r>
              <a:rPr lang="sr-Latn-ME" dirty="0" smtClean="0"/>
              <a:t>. </a:t>
            </a:r>
            <a:r>
              <a:rPr lang="sr-Latn-ME" b="1" i="1" dirty="0" smtClean="0">
                <a:solidFill>
                  <a:srgbClr val="C00000"/>
                </a:solidFill>
              </a:rPr>
              <a:t>s</a:t>
            </a:r>
            <a:r>
              <a:rPr lang="sr-Latn-ME" dirty="0" smtClean="0"/>
              <a:t> je desni potomak svog roditelja i </a:t>
            </a:r>
            <a:r>
              <a:rPr lang="sr-Latn-ME" b="1" i="1" dirty="0" smtClean="0">
                <a:solidFill>
                  <a:srgbClr val="C00000"/>
                </a:solidFill>
              </a:rPr>
              <a:t>r</a:t>
            </a:r>
            <a:r>
              <a:rPr lang="sr-Latn-ME" dirty="0" smtClean="0"/>
              <a:t> je desni potomak </a:t>
            </a:r>
            <a:r>
              <a:rPr lang="sr-Latn-ME" b="1" i="1" dirty="0" smtClean="0">
                <a:solidFill>
                  <a:srgbClr val="C00000"/>
                </a:solidFill>
              </a:rPr>
              <a:t>s</a:t>
            </a:r>
            <a:r>
              <a:rPr lang="sr-Latn-ME" dirty="0" smtClean="0"/>
              <a:t> ili su oba potomka od </a:t>
            </a:r>
            <a:r>
              <a:rPr lang="sr-Latn-ME" b="1" i="1" dirty="0" smtClean="0">
                <a:solidFill>
                  <a:srgbClr val="C00000"/>
                </a:solidFill>
              </a:rPr>
              <a:t>s</a:t>
            </a:r>
            <a:r>
              <a:rPr lang="sr-Latn-ME" dirty="0" smtClean="0"/>
              <a:t> </a:t>
            </a:r>
            <a:r>
              <a:rPr lang="sr-Latn-ME" b="1" dirty="0" smtClean="0">
                <a:solidFill>
                  <a:srgbClr val="FF0000"/>
                </a:solidFill>
              </a:rPr>
              <a:t>crvena</a:t>
            </a:r>
            <a:r>
              <a:rPr lang="sr-Latn-ME" dirty="0" smtClean="0"/>
              <a:t>.</a:t>
            </a:r>
            <a:endParaRPr lang="en-US" dirty="0"/>
          </a:p>
        </p:txBody>
      </p:sp>
      <p:sp>
        <p:nvSpPr>
          <p:cNvPr id="4" name="Oval 3"/>
          <p:cNvSpPr/>
          <p:nvPr/>
        </p:nvSpPr>
        <p:spPr>
          <a:xfrm>
            <a:off x="860192" y="4050268"/>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5" name="Oval 4"/>
          <p:cNvSpPr/>
          <p:nvPr/>
        </p:nvSpPr>
        <p:spPr>
          <a:xfrm>
            <a:off x="1698600" y="511706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50</a:t>
            </a:r>
            <a:endParaRPr lang="en-US" sz="1200" b="1" dirty="0"/>
          </a:p>
        </p:txBody>
      </p:sp>
      <p:sp>
        <p:nvSpPr>
          <p:cNvPr id="7" name="Oval 6"/>
          <p:cNvSpPr/>
          <p:nvPr/>
        </p:nvSpPr>
        <p:spPr>
          <a:xfrm>
            <a:off x="1245996" y="451756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cxnSp>
        <p:nvCxnSpPr>
          <p:cNvPr id="10" name="Straight Connector 9"/>
          <p:cNvCxnSpPr>
            <a:endCxn id="7" idx="0"/>
          </p:cNvCxnSpPr>
          <p:nvPr/>
        </p:nvCxnSpPr>
        <p:spPr>
          <a:xfrm>
            <a:off x="1327575" y="4440513"/>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828549" y="4418753"/>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381000" y="44958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14" name="Straight Connector 13"/>
          <p:cNvCxnSpPr/>
          <p:nvPr/>
        </p:nvCxnSpPr>
        <p:spPr>
          <a:xfrm flipH="1">
            <a:off x="1295400" y="4953000"/>
            <a:ext cx="104141" cy="170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670819" y="4940156"/>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1023199" y="5123747"/>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sp>
        <p:nvSpPr>
          <p:cNvPr id="20" name="TextBox 19"/>
          <p:cNvSpPr txBox="1"/>
          <p:nvPr/>
        </p:nvSpPr>
        <p:spPr>
          <a:xfrm>
            <a:off x="2232000" y="4050268"/>
            <a:ext cx="1654200" cy="369332"/>
          </a:xfrm>
          <a:prstGeom prst="rect">
            <a:avLst/>
          </a:prstGeom>
          <a:noFill/>
        </p:spPr>
        <p:txBody>
          <a:bodyPr wrap="square" rtlCol="0">
            <a:spAutoFit/>
          </a:bodyPr>
          <a:lstStyle/>
          <a:p>
            <a:r>
              <a:rPr lang="sr-Latn-ME" dirty="0" smtClean="0"/>
              <a:t>Brišemo </a:t>
            </a:r>
            <a:r>
              <a:rPr lang="sr-Latn-ME" b="1" dirty="0" smtClean="0"/>
              <a:t>20</a:t>
            </a:r>
            <a:endParaRPr lang="en-US" b="1" dirty="0"/>
          </a:p>
        </p:txBody>
      </p:sp>
      <p:sp>
        <p:nvSpPr>
          <p:cNvPr id="21" name="Oval 20"/>
          <p:cNvSpPr/>
          <p:nvPr/>
        </p:nvSpPr>
        <p:spPr>
          <a:xfrm>
            <a:off x="3652796" y="4125621"/>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22" name="Oval 21"/>
          <p:cNvSpPr/>
          <p:nvPr/>
        </p:nvSpPr>
        <p:spPr>
          <a:xfrm>
            <a:off x="4491204" y="5192421"/>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50</a:t>
            </a:r>
            <a:endParaRPr lang="en-US" sz="1200" b="1" dirty="0"/>
          </a:p>
        </p:txBody>
      </p:sp>
      <p:sp>
        <p:nvSpPr>
          <p:cNvPr id="23" name="Oval 22"/>
          <p:cNvSpPr/>
          <p:nvPr/>
        </p:nvSpPr>
        <p:spPr>
          <a:xfrm>
            <a:off x="4038600" y="4592913"/>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cxnSp>
        <p:nvCxnSpPr>
          <p:cNvPr id="24" name="Straight Connector 23"/>
          <p:cNvCxnSpPr>
            <a:endCxn id="23" idx="0"/>
          </p:cNvCxnSpPr>
          <p:nvPr/>
        </p:nvCxnSpPr>
        <p:spPr>
          <a:xfrm>
            <a:off x="4120179" y="4515866"/>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3621153" y="4494106"/>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3124200" y="4571153"/>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cxnSp>
        <p:nvCxnSpPr>
          <p:cNvPr id="27" name="Straight Connector 26"/>
          <p:cNvCxnSpPr/>
          <p:nvPr/>
        </p:nvCxnSpPr>
        <p:spPr>
          <a:xfrm flipH="1">
            <a:off x="4088004" y="5028353"/>
            <a:ext cx="104141" cy="170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63423" y="5015509"/>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815803" y="51991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sp>
        <p:nvSpPr>
          <p:cNvPr id="30" name="TextBox 29"/>
          <p:cNvSpPr txBox="1"/>
          <p:nvPr/>
        </p:nvSpPr>
        <p:spPr>
          <a:xfrm>
            <a:off x="1981200" y="4343400"/>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32" name="TextBox 31"/>
          <p:cNvSpPr txBox="1"/>
          <p:nvPr/>
        </p:nvSpPr>
        <p:spPr>
          <a:xfrm>
            <a:off x="3745718" y="4648200"/>
            <a:ext cx="521482" cy="369332"/>
          </a:xfrm>
          <a:prstGeom prst="rect">
            <a:avLst/>
          </a:prstGeom>
          <a:noFill/>
        </p:spPr>
        <p:txBody>
          <a:bodyPr wrap="square" rtlCol="0">
            <a:spAutoFit/>
          </a:bodyPr>
          <a:lstStyle/>
          <a:p>
            <a:r>
              <a:rPr lang="sr-Latn-ME" b="1" dirty="0" smtClean="0">
                <a:solidFill>
                  <a:srgbClr val="92D050"/>
                </a:solidFill>
              </a:rPr>
              <a:t>s</a:t>
            </a:r>
            <a:endParaRPr lang="en-US" b="1" baseline="-25000" dirty="0">
              <a:solidFill>
                <a:srgbClr val="92D050"/>
              </a:solidFill>
            </a:endParaRPr>
          </a:p>
        </p:txBody>
      </p:sp>
      <p:sp>
        <p:nvSpPr>
          <p:cNvPr id="33" name="TextBox 32"/>
          <p:cNvSpPr txBox="1"/>
          <p:nvPr/>
        </p:nvSpPr>
        <p:spPr>
          <a:xfrm>
            <a:off x="4267200" y="5471634"/>
            <a:ext cx="521482" cy="369332"/>
          </a:xfrm>
          <a:prstGeom prst="rect">
            <a:avLst/>
          </a:prstGeom>
          <a:noFill/>
        </p:spPr>
        <p:txBody>
          <a:bodyPr wrap="square" rtlCol="0">
            <a:spAutoFit/>
          </a:bodyPr>
          <a:lstStyle/>
          <a:p>
            <a:r>
              <a:rPr lang="sr-Latn-ME" b="1" dirty="0" smtClean="0">
                <a:solidFill>
                  <a:srgbClr val="92D050"/>
                </a:solidFill>
              </a:rPr>
              <a:t>r</a:t>
            </a:r>
            <a:endParaRPr lang="en-US" b="1" baseline="-25000" dirty="0">
              <a:solidFill>
                <a:srgbClr val="92D050"/>
              </a:solidFill>
            </a:endParaRPr>
          </a:p>
        </p:txBody>
      </p:sp>
      <p:sp>
        <p:nvSpPr>
          <p:cNvPr id="34" name="TextBox 33"/>
          <p:cNvSpPr txBox="1"/>
          <p:nvPr/>
        </p:nvSpPr>
        <p:spPr>
          <a:xfrm>
            <a:off x="2685433" y="4615087"/>
            <a:ext cx="521482" cy="369332"/>
          </a:xfrm>
          <a:prstGeom prst="rect">
            <a:avLst/>
          </a:prstGeom>
          <a:noFill/>
        </p:spPr>
        <p:txBody>
          <a:bodyPr wrap="square" rtlCol="0">
            <a:spAutoFit/>
          </a:bodyPr>
          <a:lstStyle/>
          <a:p>
            <a:r>
              <a:rPr lang="sr-Latn-ME" b="1" dirty="0" smtClean="0">
                <a:solidFill>
                  <a:srgbClr val="92D050"/>
                </a:solidFill>
              </a:rPr>
              <a:t>u</a:t>
            </a:r>
            <a:endParaRPr lang="en-US" b="1" baseline="-25000" dirty="0">
              <a:solidFill>
                <a:srgbClr val="92D050"/>
              </a:solidFill>
            </a:endParaRPr>
          </a:p>
        </p:txBody>
      </p:sp>
      <p:sp>
        <p:nvSpPr>
          <p:cNvPr id="36" name="Oval 35"/>
          <p:cNvSpPr/>
          <p:nvPr/>
        </p:nvSpPr>
        <p:spPr>
          <a:xfrm>
            <a:off x="6858000" y="4075855"/>
            <a:ext cx="5867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4</a:t>
            </a:r>
            <a:r>
              <a:rPr lang="sr-Latn-ME" sz="1200" b="1" dirty="0" smtClean="0"/>
              <a:t>0</a:t>
            </a:r>
            <a:endParaRPr lang="en-US" sz="1200" b="1" dirty="0"/>
          </a:p>
        </p:txBody>
      </p:sp>
      <p:sp>
        <p:nvSpPr>
          <p:cNvPr id="38" name="Oval 37"/>
          <p:cNvSpPr/>
          <p:nvPr/>
        </p:nvSpPr>
        <p:spPr>
          <a:xfrm>
            <a:off x="7243596" y="454314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50</a:t>
            </a:r>
            <a:endParaRPr lang="en-US" sz="1200" b="1" dirty="0"/>
          </a:p>
        </p:txBody>
      </p:sp>
      <p:cxnSp>
        <p:nvCxnSpPr>
          <p:cNvPr id="39" name="Straight Connector 38"/>
          <p:cNvCxnSpPr>
            <a:endCxn id="38" idx="0"/>
          </p:cNvCxnSpPr>
          <p:nvPr/>
        </p:nvCxnSpPr>
        <p:spPr>
          <a:xfrm>
            <a:off x="7325175" y="4466100"/>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a:endCxn id="41" idx="7"/>
          </p:cNvCxnSpPr>
          <p:nvPr/>
        </p:nvCxnSpPr>
        <p:spPr>
          <a:xfrm flipH="1">
            <a:off x="6784481" y="4444340"/>
            <a:ext cx="155460" cy="144002"/>
          </a:xfrm>
          <a:prstGeom prst="line">
            <a:avLst/>
          </a:prstGeom>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6329196" y="452138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200" b="1" dirty="0" smtClean="0"/>
              <a:t>30</a:t>
            </a:r>
            <a:endParaRPr lang="en-US" sz="1200" b="1" dirty="0"/>
          </a:p>
        </p:txBody>
      </p:sp>
      <p:cxnSp>
        <p:nvCxnSpPr>
          <p:cNvPr id="42" name="Straight Connector 41"/>
          <p:cNvCxnSpPr>
            <a:stCxn id="41" idx="4"/>
            <a:endCxn id="44" idx="1"/>
          </p:cNvCxnSpPr>
          <p:nvPr/>
        </p:nvCxnSpPr>
        <p:spPr>
          <a:xfrm>
            <a:off x="6595896" y="4978587"/>
            <a:ext cx="135525" cy="193768"/>
          </a:xfrm>
          <a:prstGeom prst="line">
            <a:avLst/>
          </a:prstGeom>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6653306" y="51054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sp>
        <p:nvSpPr>
          <p:cNvPr id="48" name="TextBox 47"/>
          <p:cNvSpPr txBox="1"/>
          <p:nvPr/>
        </p:nvSpPr>
        <p:spPr>
          <a:xfrm>
            <a:off x="5024604" y="4473049"/>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49" name="TextBox 48"/>
          <p:cNvSpPr txBox="1"/>
          <p:nvPr/>
        </p:nvSpPr>
        <p:spPr>
          <a:xfrm>
            <a:off x="3636371" y="3763252"/>
            <a:ext cx="521482" cy="369332"/>
          </a:xfrm>
          <a:prstGeom prst="rect">
            <a:avLst/>
          </a:prstGeom>
          <a:noFill/>
        </p:spPr>
        <p:txBody>
          <a:bodyPr wrap="square" rtlCol="0">
            <a:spAutoFit/>
          </a:bodyPr>
          <a:lstStyle/>
          <a:p>
            <a:r>
              <a:rPr lang="sr-Latn-ME" b="1" dirty="0" smtClean="0">
                <a:solidFill>
                  <a:srgbClr val="92D050"/>
                </a:solidFill>
              </a:rPr>
              <a:t>p</a:t>
            </a:r>
            <a:endParaRPr lang="en-US" b="1" baseline="-25000" dirty="0">
              <a:solidFill>
                <a:srgbClr val="92D050"/>
              </a:solidFill>
            </a:endParaRPr>
          </a:p>
        </p:txBody>
      </p:sp>
    </p:spTree>
    <p:extLst>
      <p:ext uri="{BB962C8B-B14F-4D97-AF65-F5344CB8AC3E}">
        <p14:creationId xmlns:p14="http://schemas.microsoft.com/office/powerpoint/2010/main" val="2269156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5" y="228600"/>
            <a:ext cx="8229600" cy="990600"/>
          </a:xfrm>
        </p:spPr>
        <p:txBody>
          <a:bodyPr/>
          <a:lstStyle/>
          <a:p>
            <a:r>
              <a:rPr lang="sr-Latn-ME" dirty="0" smtClean="0"/>
              <a:t>Slučajevi brisanja</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3.b.i(</a:t>
            </a:r>
            <a:r>
              <a:rPr lang="sr-Latn-ME" dirty="0" smtClean="0">
                <a:latin typeface="Symbol" pitchFamily="18" charset="2"/>
              </a:rPr>
              <a:t>d</a:t>
            </a:r>
            <a:r>
              <a:rPr lang="sr-Latn-ME" dirty="0" smtClean="0"/>
              <a:t>) </a:t>
            </a:r>
            <a:r>
              <a:rPr lang="sr-Latn-ME" u="sng" dirty="0" smtClean="0"/>
              <a:t>Desno lijevo </a:t>
            </a:r>
            <a:r>
              <a:rPr lang="sr-Latn-ME" u="sng" dirty="0"/>
              <a:t>slučaj</a:t>
            </a:r>
            <a:r>
              <a:rPr lang="sr-Latn-ME" dirty="0"/>
              <a:t>. </a:t>
            </a:r>
            <a:r>
              <a:rPr lang="sr-Latn-ME" b="1" i="1" dirty="0">
                <a:solidFill>
                  <a:srgbClr val="C00000"/>
                </a:solidFill>
              </a:rPr>
              <a:t>s</a:t>
            </a:r>
            <a:r>
              <a:rPr lang="sr-Latn-ME" dirty="0"/>
              <a:t> je </a:t>
            </a:r>
            <a:r>
              <a:rPr lang="sr-Latn-ME" dirty="0" smtClean="0"/>
              <a:t>desni </a:t>
            </a:r>
            <a:r>
              <a:rPr lang="sr-Latn-ME" dirty="0"/>
              <a:t>potomak svog roditelja i </a:t>
            </a:r>
            <a:r>
              <a:rPr lang="sr-Latn-ME" b="1" i="1" dirty="0">
                <a:solidFill>
                  <a:srgbClr val="C00000"/>
                </a:solidFill>
              </a:rPr>
              <a:t>r</a:t>
            </a:r>
            <a:r>
              <a:rPr lang="sr-Latn-ME" dirty="0"/>
              <a:t> je </a:t>
            </a:r>
            <a:r>
              <a:rPr lang="sr-Latn-ME" dirty="0" smtClean="0"/>
              <a:t>lijevi potomak.</a:t>
            </a:r>
          </a:p>
          <a:p>
            <a:endParaRPr lang="sr-Latn-ME" dirty="0"/>
          </a:p>
          <a:p>
            <a:endParaRPr lang="sr-Latn-ME" dirty="0" smtClean="0"/>
          </a:p>
          <a:p>
            <a:endParaRPr lang="sr-Latn-ME" dirty="0"/>
          </a:p>
          <a:p>
            <a:endParaRPr lang="sr-Latn-ME" dirty="0" smtClean="0"/>
          </a:p>
          <a:p>
            <a:endParaRPr lang="sr-Latn-ME" sz="600" dirty="0" smtClean="0"/>
          </a:p>
          <a:p>
            <a:r>
              <a:rPr lang="sr-Latn-ME" dirty="0" smtClean="0"/>
              <a:t>3.b.ii Ako je brat </a:t>
            </a:r>
            <a:r>
              <a:rPr lang="sr-Latn-ME" b="1" dirty="0" smtClean="0"/>
              <a:t>crn</a:t>
            </a:r>
            <a:r>
              <a:rPr lang="sr-Latn-ME" dirty="0" smtClean="0"/>
              <a:t> i njegova oba poto-</a:t>
            </a:r>
            <a:br>
              <a:rPr lang="sr-Latn-ME" dirty="0" smtClean="0"/>
            </a:br>
            <a:r>
              <a:rPr lang="sr-Latn-ME" dirty="0" smtClean="0"/>
              <a:t>mka </a:t>
            </a:r>
            <a:r>
              <a:rPr lang="sr-Latn-ME" b="1" dirty="0" smtClean="0"/>
              <a:t>crna</a:t>
            </a:r>
            <a:r>
              <a:rPr lang="sr-Latn-ME" dirty="0" smtClean="0"/>
              <a:t> obaviti promjenu boje i obaviti </a:t>
            </a:r>
            <a:br>
              <a:rPr lang="sr-Latn-ME" dirty="0" smtClean="0"/>
            </a:br>
            <a:r>
              <a:rPr lang="sr-Latn-ME" dirty="0" smtClean="0"/>
              <a:t>rekurziju za roditelja ako je </a:t>
            </a:r>
            <a:r>
              <a:rPr lang="sr-Latn-ME" b="1" dirty="0" smtClean="0"/>
              <a:t>crn</a:t>
            </a:r>
            <a:r>
              <a:rPr lang="sr-Latn-ME" dirty="0" smtClean="0"/>
              <a:t>.</a:t>
            </a:r>
            <a:endParaRPr lang="en-US" dirty="0"/>
          </a:p>
          <a:p>
            <a:endParaRPr lang="en-US" dirty="0"/>
          </a:p>
        </p:txBody>
      </p:sp>
      <p:sp>
        <p:nvSpPr>
          <p:cNvPr id="4" name="Oval 3"/>
          <p:cNvSpPr/>
          <p:nvPr/>
        </p:nvSpPr>
        <p:spPr>
          <a:xfrm>
            <a:off x="860192" y="19812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6" name="Oval 5"/>
          <p:cNvSpPr/>
          <p:nvPr/>
        </p:nvSpPr>
        <p:spPr>
          <a:xfrm>
            <a:off x="1245996" y="244849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cxnSp>
        <p:nvCxnSpPr>
          <p:cNvPr id="7" name="Straight Connector 6"/>
          <p:cNvCxnSpPr>
            <a:endCxn id="6" idx="0"/>
          </p:cNvCxnSpPr>
          <p:nvPr/>
        </p:nvCxnSpPr>
        <p:spPr>
          <a:xfrm>
            <a:off x="1327575" y="2371445"/>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828549" y="234968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381000" y="242673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10" name="Straight Connector 9"/>
          <p:cNvCxnSpPr/>
          <p:nvPr/>
        </p:nvCxnSpPr>
        <p:spPr>
          <a:xfrm flipH="1">
            <a:off x="1295400" y="2883932"/>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1023199" y="3054679"/>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sp>
        <p:nvSpPr>
          <p:cNvPr id="13" name="TextBox 12"/>
          <p:cNvSpPr txBox="1"/>
          <p:nvPr/>
        </p:nvSpPr>
        <p:spPr>
          <a:xfrm>
            <a:off x="1828800" y="2133600"/>
            <a:ext cx="1654200" cy="369332"/>
          </a:xfrm>
          <a:prstGeom prst="rect">
            <a:avLst/>
          </a:prstGeom>
          <a:noFill/>
        </p:spPr>
        <p:txBody>
          <a:bodyPr wrap="square" rtlCol="0">
            <a:spAutoFit/>
          </a:bodyPr>
          <a:lstStyle/>
          <a:p>
            <a:r>
              <a:rPr lang="sr-Latn-ME" dirty="0" smtClean="0"/>
              <a:t>Brišemo </a:t>
            </a:r>
            <a:r>
              <a:rPr lang="sr-Latn-ME" b="1" dirty="0" smtClean="0"/>
              <a:t>20</a:t>
            </a:r>
            <a:endParaRPr lang="en-US" b="1" dirty="0"/>
          </a:p>
        </p:txBody>
      </p:sp>
      <p:sp>
        <p:nvSpPr>
          <p:cNvPr id="14" name="TextBox 13"/>
          <p:cNvSpPr txBox="1"/>
          <p:nvPr/>
        </p:nvSpPr>
        <p:spPr>
          <a:xfrm>
            <a:off x="2156161" y="2274332"/>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15" name="Oval 14"/>
          <p:cNvSpPr/>
          <p:nvPr/>
        </p:nvSpPr>
        <p:spPr>
          <a:xfrm>
            <a:off x="3805196" y="199372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16" name="Oval 15"/>
          <p:cNvSpPr/>
          <p:nvPr/>
        </p:nvSpPr>
        <p:spPr>
          <a:xfrm>
            <a:off x="4191000" y="246101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cxnSp>
        <p:nvCxnSpPr>
          <p:cNvPr id="17" name="Straight Connector 16"/>
          <p:cNvCxnSpPr>
            <a:endCxn id="16" idx="0"/>
          </p:cNvCxnSpPr>
          <p:nvPr/>
        </p:nvCxnSpPr>
        <p:spPr>
          <a:xfrm>
            <a:off x="4272579" y="2383965"/>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3773553" y="2362205"/>
            <a:ext cx="113791" cy="11132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240404" y="2896452"/>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3968203" y="3067199"/>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sp>
        <p:nvSpPr>
          <p:cNvPr id="22" name="Oval 21"/>
          <p:cNvSpPr/>
          <p:nvPr/>
        </p:nvSpPr>
        <p:spPr>
          <a:xfrm>
            <a:off x="3314700" y="2470138"/>
            <a:ext cx="685800" cy="62211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23" name="Oval 22"/>
          <p:cNvSpPr/>
          <p:nvPr/>
        </p:nvSpPr>
        <p:spPr>
          <a:xfrm>
            <a:off x="3390900" y="2545491"/>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24" name="TextBox 23"/>
          <p:cNvSpPr txBox="1"/>
          <p:nvPr/>
        </p:nvSpPr>
        <p:spPr>
          <a:xfrm>
            <a:off x="4722650" y="2655332"/>
            <a:ext cx="521482" cy="369332"/>
          </a:xfrm>
          <a:prstGeom prst="rect">
            <a:avLst/>
          </a:prstGeom>
          <a:noFill/>
        </p:spPr>
        <p:txBody>
          <a:bodyPr wrap="square" rtlCol="0">
            <a:spAutoFit/>
          </a:bodyPr>
          <a:lstStyle/>
          <a:p>
            <a:r>
              <a:rPr lang="sr-Latn-ME" b="1" dirty="0" smtClean="0">
                <a:solidFill>
                  <a:srgbClr val="92D050"/>
                </a:solidFill>
              </a:rPr>
              <a:t>s</a:t>
            </a:r>
            <a:endParaRPr lang="en-US" b="1" baseline="-25000" dirty="0">
              <a:solidFill>
                <a:srgbClr val="92D050"/>
              </a:solidFill>
            </a:endParaRPr>
          </a:p>
        </p:txBody>
      </p:sp>
      <p:sp>
        <p:nvSpPr>
          <p:cNvPr id="25" name="TextBox 24"/>
          <p:cNvSpPr txBox="1"/>
          <p:nvPr/>
        </p:nvSpPr>
        <p:spPr>
          <a:xfrm>
            <a:off x="2869418" y="2589425"/>
            <a:ext cx="521482" cy="369332"/>
          </a:xfrm>
          <a:prstGeom prst="rect">
            <a:avLst/>
          </a:prstGeom>
          <a:noFill/>
        </p:spPr>
        <p:txBody>
          <a:bodyPr wrap="square" rtlCol="0">
            <a:spAutoFit/>
          </a:bodyPr>
          <a:lstStyle/>
          <a:p>
            <a:r>
              <a:rPr lang="sr-Latn-ME" b="1" dirty="0" smtClean="0">
                <a:solidFill>
                  <a:srgbClr val="92D050"/>
                </a:solidFill>
              </a:rPr>
              <a:t>u</a:t>
            </a:r>
            <a:endParaRPr lang="en-US" b="1" baseline="-25000" dirty="0">
              <a:solidFill>
                <a:srgbClr val="92D050"/>
              </a:solidFill>
            </a:endParaRPr>
          </a:p>
        </p:txBody>
      </p:sp>
      <p:sp>
        <p:nvSpPr>
          <p:cNvPr id="26" name="TextBox 25"/>
          <p:cNvSpPr txBox="1"/>
          <p:nvPr/>
        </p:nvSpPr>
        <p:spPr>
          <a:xfrm>
            <a:off x="3923528" y="1624388"/>
            <a:ext cx="521482" cy="369332"/>
          </a:xfrm>
          <a:prstGeom prst="rect">
            <a:avLst/>
          </a:prstGeom>
          <a:noFill/>
        </p:spPr>
        <p:txBody>
          <a:bodyPr wrap="square" rtlCol="0">
            <a:spAutoFit/>
          </a:bodyPr>
          <a:lstStyle/>
          <a:p>
            <a:r>
              <a:rPr lang="sr-Latn-ME" b="1" dirty="0" smtClean="0">
                <a:solidFill>
                  <a:srgbClr val="92D050"/>
                </a:solidFill>
              </a:rPr>
              <a:t>p</a:t>
            </a:r>
            <a:endParaRPr lang="en-US" b="1" baseline="-25000" dirty="0">
              <a:solidFill>
                <a:srgbClr val="92D050"/>
              </a:solidFill>
            </a:endParaRPr>
          </a:p>
        </p:txBody>
      </p:sp>
      <p:sp>
        <p:nvSpPr>
          <p:cNvPr id="27" name="Oval 26"/>
          <p:cNvSpPr/>
          <p:nvPr/>
        </p:nvSpPr>
        <p:spPr>
          <a:xfrm>
            <a:off x="5672096" y="19812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28" name="Oval 27"/>
          <p:cNvSpPr/>
          <p:nvPr/>
        </p:nvSpPr>
        <p:spPr>
          <a:xfrm>
            <a:off x="6057900" y="244849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cxnSp>
        <p:nvCxnSpPr>
          <p:cNvPr id="29" name="Straight Connector 28"/>
          <p:cNvCxnSpPr>
            <a:endCxn id="28" idx="0"/>
          </p:cNvCxnSpPr>
          <p:nvPr/>
        </p:nvCxnSpPr>
        <p:spPr>
          <a:xfrm>
            <a:off x="6139479" y="2371445"/>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5640453" y="2349685"/>
            <a:ext cx="113791" cy="11132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28" idx="5"/>
            <a:endCxn id="32" idx="0"/>
          </p:cNvCxnSpPr>
          <p:nvPr/>
        </p:nvCxnSpPr>
        <p:spPr>
          <a:xfrm>
            <a:off x="6513185" y="2838737"/>
            <a:ext cx="205585" cy="215942"/>
          </a:xfrm>
          <a:prstGeom prst="line">
            <a:avLst/>
          </a:prstGeom>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6452070" y="3054679"/>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sp>
        <p:nvSpPr>
          <p:cNvPr id="33" name="Oval 32"/>
          <p:cNvSpPr/>
          <p:nvPr/>
        </p:nvSpPr>
        <p:spPr>
          <a:xfrm>
            <a:off x="5181600" y="2457618"/>
            <a:ext cx="685800" cy="62211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34" name="Oval 33"/>
          <p:cNvSpPr/>
          <p:nvPr/>
        </p:nvSpPr>
        <p:spPr>
          <a:xfrm>
            <a:off x="5257800" y="2532971"/>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41" name="TextBox 40"/>
          <p:cNvSpPr txBox="1"/>
          <p:nvPr/>
        </p:nvSpPr>
        <p:spPr>
          <a:xfrm>
            <a:off x="4808799" y="1902646"/>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42" name="TextBox 41"/>
          <p:cNvSpPr txBox="1"/>
          <p:nvPr/>
        </p:nvSpPr>
        <p:spPr>
          <a:xfrm rot="2915319">
            <a:off x="6615750" y="3849790"/>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43" name="TextBox 42"/>
          <p:cNvSpPr txBox="1"/>
          <p:nvPr/>
        </p:nvSpPr>
        <p:spPr>
          <a:xfrm>
            <a:off x="6985469" y="3731809"/>
            <a:ext cx="1654200" cy="369332"/>
          </a:xfrm>
          <a:prstGeom prst="rect">
            <a:avLst/>
          </a:prstGeom>
          <a:noFill/>
        </p:spPr>
        <p:txBody>
          <a:bodyPr wrap="square" rtlCol="0">
            <a:spAutoFit/>
          </a:bodyPr>
          <a:lstStyle/>
          <a:p>
            <a:r>
              <a:rPr lang="sr-Latn-ME" dirty="0" smtClean="0"/>
              <a:t>Druga rotacija</a:t>
            </a:r>
            <a:endParaRPr lang="en-US" b="1" dirty="0"/>
          </a:p>
        </p:txBody>
      </p:sp>
      <p:sp>
        <p:nvSpPr>
          <p:cNvPr id="44" name="Oval 43"/>
          <p:cNvSpPr/>
          <p:nvPr/>
        </p:nvSpPr>
        <p:spPr>
          <a:xfrm>
            <a:off x="7310396" y="4257108"/>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sp>
        <p:nvSpPr>
          <p:cNvPr id="45" name="Oval 44"/>
          <p:cNvSpPr/>
          <p:nvPr/>
        </p:nvSpPr>
        <p:spPr>
          <a:xfrm>
            <a:off x="7696200" y="47244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40</a:t>
            </a:r>
            <a:endParaRPr lang="en-US" sz="1200" b="1" dirty="0"/>
          </a:p>
        </p:txBody>
      </p:sp>
      <p:cxnSp>
        <p:nvCxnSpPr>
          <p:cNvPr id="46" name="Straight Connector 45"/>
          <p:cNvCxnSpPr>
            <a:endCxn id="45" idx="0"/>
          </p:cNvCxnSpPr>
          <p:nvPr/>
        </p:nvCxnSpPr>
        <p:spPr>
          <a:xfrm>
            <a:off x="7777779" y="4647353"/>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7278753" y="4625593"/>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6831204" y="470264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49" name="Freeform 48"/>
          <p:cNvSpPr/>
          <p:nvPr/>
        </p:nvSpPr>
        <p:spPr>
          <a:xfrm>
            <a:off x="11575" y="3680749"/>
            <a:ext cx="9155574" cy="1782502"/>
          </a:xfrm>
          <a:custGeom>
            <a:avLst/>
            <a:gdLst>
              <a:gd name="connsiteX0" fmla="*/ 0 w 9155574"/>
              <a:gd name="connsiteY0" fmla="*/ 0 h 1782502"/>
              <a:gd name="connsiteX1" fmla="*/ 5706319 w 9155574"/>
              <a:gd name="connsiteY1" fmla="*/ 34724 h 1782502"/>
              <a:gd name="connsiteX2" fmla="*/ 6956384 w 9155574"/>
              <a:gd name="connsiteY2" fmla="*/ 1759352 h 1782502"/>
              <a:gd name="connsiteX3" fmla="*/ 9155574 w 9155574"/>
              <a:gd name="connsiteY3" fmla="*/ 1782502 h 1782502"/>
            </a:gdLst>
            <a:ahLst/>
            <a:cxnLst>
              <a:cxn ang="0">
                <a:pos x="connsiteX0" y="connsiteY0"/>
              </a:cxn>
              <a:cxn ang="0">
                <a:pos x="connsiteX1" y="connsiteY1"/>
              </a:cxn>
              <a:cxn ang="0">
                <a:pos x="connsiteX2" y="connsiteY2"/>
              </a:cxn>
              <a:cxn ang="0">
                <a:pos x="connsiteX3" y="connsiteY3"/>
              </a:cxn>
            </a:cxnLst>
            <a:rect l="l" t="t" r="r" b="b"/>
            <a:pathLst>
              <a:path w="9155574" h="1782502">
                <a:moveTo>
                  <a:pt x="0" y="0"/>
                </a:moveTo>
                <a:lnTo>
                  <a:pt x="5706319" y="34724"/>
                </a:lnTo>
                <a:lnTo>
                  <a:pt x="6956384" y="1759352"/>
                </a:lnTo>
                <a:lnTo>
                  <a:pt x="9155574" y="1782502"/>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1043563" y="5066455"/>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sp>
        <p:nvSpPr>
          <p:cNvPr id="53" name="Oval 52"/>
          <p:cNvSpPr/>
          <p:nvPr/>
        </p:nvSpPr>
        <p:spPr>
          <a:xfrm>
            <a:off x="1429367" y="553374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54" name="Straight Connector 53"/>
          <p:cNvCxnSpPr>
            <a:endCxn id="53" idx="0"/>
          </p:cNvCxnSpPr>
          <p:nvPr/>
        </p:nvCxnSpPr>
        <p:spPr>
          <a:xfrm>
            <a:off x="1510946" y="5456700"/>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1011920" y="5434940"/>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56" name="Oval 55"/>
          <p:cNvSpPr/>
          <p:nvPr/>
        </p:nvSpPr>
        <p:spPr>
          <a:xfrm>
            <a:off x="514967" y="551198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10</a:t>
            </a:r>
            <a:endParaRPr lang="en-US" sz="1200" b="1" dirty="0"/>
          </a:p>
        </p:txBody>
      </p:sp>
      <p:cxnSp>
        <p:nvCxnSpPr>
          <p:cNvPr id="57" name="Straight Connector 56"/>
          <p:cNvCxnSpPr>
            <a:stCxn id="53" idx="4"/>
            <a:endCxn id="66" idx="0"/>
          </p:cNvCxnSpPr>
          <p:nvPr/>
        </p:nvCxnSpPr>
        <p:spPr>
          <a:xfrm flipH="1">
            <a:off x="1562100" y="5990947"/>
            <a:ext cx="133967" cy="181253"/>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1854190" y="5956343"/>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1136485" y="5589034"/>
            <a:ext cx="521482" cy="369332"/>
          </a:xfrm>
          <a:prstGeom prst="rect">
            <a:avLst/>
          </a:prstGeom>
          <a:noFill/>
        </p:spPr>
        <p:txBody>
          <a:bodyPr wrap="square" rtlCol="0">
            <a:spAutoFit/>
          </a:bodyPr>
          <a:lstStyle/>
          <a:p>
            <a:r>
              <a:rPr lang="sr-Latn-ME" b="1" dirty="0" smtClean="0">
                <a:solidFill>
                  <a:srgbClr val="92D050"/>
                </a:solidFill>
              </a:rPr>
              <a:t>s</a:t>
            </a:r>
            <a:endParaRPr lang="en-US" b="1" baseline="-25000" dirty="0">
              <a:solidFill>
                <a:srgbClr val="92D050"/>
              </a:solidFill>
            </a:endParaRPr>
          </a:p>
        </p:txBody>
      </p:sp>
      <p:sp>
        <p:nvSpPr>
          <p:cNvPr id="62" name="TextBox 61"/>
          <p:cNvSpPr txBox="1"/>
          <p:nvPr/>
        </p:nvSpPr>
        <p:spPr>
          <a:xfrm>
            <a:off x="76200" y="5555921"/>
            <a:ext cx="521482" cy="369332"/>
          </a:xfrm>
          <a:prstGeom prst="rect">
            <a:avLst/>
          </a:prstGeom>
          <a:noFill/>
        </p:spPr>
        <p:txBody>
          <a:bodyPr wrap="square" rtlCol="0">
            <a:spAutoFit/>
          </a:bodyPr>
          <a:lstStyle/>
          <a:p>
            <a:r>
              <a:rPr lang="sr-Latn-ME" b="1" dirty="0" smtClean="0">
                <a:solidFill>
                  <a:srgbClr val="92D050"/>
                </a:solidFill>
              </a:rPr>
              <a:t>v</a:t>
            </a:r>
            <a:endParaRPr lang="en-US" b="1" baseline="-25000" dirty="0">
              <a:solidFill>
                <a:srgbClr val="92D050"/>
              </a:solidFill>
            </a:endParaRPr>
          </a:p>
        </p:txBody>
      </p:sp>
      <p:sp>
        <p:nvSpPr>
          <p:cNvPr id="63" name="TextBox 62"/>
          <p:cNvSpPr txBox="1"/>
          <p:nvPr/>
        </p:nvSpPr>
        <p:spPr>
          <a:xfrm>
            <a:off x="1027138" y="4704086"/>
            <a:ext cx="521482" cy="369332"/>
          </a:xfrm>
          <a:prstGeom prst="rect">
            <a:avLst/>
          </a:prstGeom>
          <a:noFill/>
        </p:spPr>
        <p:txBody>
          <a:bodyPr wrap="square" rtlCol="0">
            <a:spAutoFit/>
          </a:bodyPr>
          <a:lstStyle/>
          <a:p>
            <a:r>
              <a:rPr lang="sr-Latn-ME" b="1" dirty="0" smtClean="0">
                <a:solidFill>
                  <a:srgbClr val="92D050"/>
                </a:solidFill>
              </a:rPr>
              <a:t>p</a:t>
            </a:r>
            <a:endParaRPr lang="en-US" b="1" baseline="-25000" dirty="0">
              <a:solidFill>
                <a:srgbClr val="92D050"/>
              </a:solidFill>
            </a:endParaRPr>
          </a:p>
        </p:txBody>
      </p:sp>
      <p:sp>
        <p:nvSpPr>
          <p:cNvPr id="64" name="Oval 63"/>
          <p:cNvSpPr/>
          <p:nvPr/>
        </p:nvSpPr>
        <p:spPr>
          <a:xfrm>
            <a:off x="76200" y="61722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65" name="Oval 64"/>
          <p:cNvSpPr/>
          <p:nvPr/>
        </p:nvSpPr>
        <p:spPr>
          <a:xfrm>
            <a:off x="685800" y="61722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66" name="Oval 65"/>
          <p:cNvSpPr/>
          <p:nvPr/>
        </p:nvSpPr>
        <p:spPr>
          <a:xfrm>
            <a:off x="1295400" y="61722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67" name="Oval 66"/>
          <p:cNvSpPr/>
          <p:nvPr/>
        </p:nvSpPr>
        <p:spPr>
          <a:xfrm>
            <a:off x="1828800" y="61722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cxnSp>
        <p:nvCxnSpPr>
          <p:cNvPr id="69" name="Straight Connector 68"/>
          <p:cNvCxnSpPr>
            <a:stCxn id="56" idx="3"/>
            <a:endCxn id="64" idx="0"/>
          </p:cNvCxnSpPr>
          <p:nvPr/>
        </p:nvCxnSpPr>
        <p:spPr>
          <a:xfrm flipH="1">
            <a:off x="342900" y="5902232"/>
            <a:ext cx="250182" cy="269968"/>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65" idx="0"/>
            <a:endCxn id="56" idx="4"/>
          </p:cNvCxnSpPr>
          <p:nvPr/>
        </p:nvCxnSpPr>
        <p:spPr>
          <a:xfrm flipH="1" flipV="1">
            <a:off x="781667" y="5969187"/>
            <a:ext cx="170833" cy="203013"/>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51" idx="7"/>
          </p:cNvCxnSpPr>
          <p:nvPr/>
        </p:nvCxnSpPr>
        <p:spPr>
          <a:xfrm flipV="1">
            <a:off x="1498848" y="4888752"/>
            <a:ext cx="280548" cy="244658"/>
          </a:xfrm>
          <a:prstGeom prst="line">
            <a:avLst/>
          </a:prstGeom>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1975811" y="4953000"/>
            <a:ext cx="2096085" cy="646331"/>
          </a:xfrm>
          <a:prstGeom prst="rect">
            <a:avLst/>
          </a:prstGeom>
          <a:noFill/>
        </p:spPr>
        <p:txBody>
          <a:bodyPr wrap="square" rtlCol="0">
            <a:spAutoFit/>
          </a:bodyPr>
          <a:lstStyle/>
          <a:p>
            <a:r>
              <a:rPr lang="sr-Latn-ME" dirty="0" smtClean="0"/>
              <a:t>Neka je </a:t>
            </a:r>
            <a:r>
              <a:rPr lang="sr-Latn-ME" b="1" dirty="0" smtClean="0">
                <a:solidFill>
                  <a:srgbClr val="00B050"/>
                </a:solidFill>
              </a:rPr>
              <a:t>p</a:t>
            </a:r>
            <a:r>
              <a:rPr lang="sr-Latn-ME" dirty="0" smtClean="0"/>
              <a:t> poddrvo čitavog drveta.</a:t>
            </a:r>
            <a:endParaRPr lang="en-US" dirty="0"/>
          </a:p>
        </p:txBody>
      </p:sp>
      <p:sp>
        <p:nvSpPr>
          <p:cNvPr id="81" name="TextBox 80"/>
          <p:cNvSpPr txBox="1"/>
          <p:nvPr/>
        </p:nvSpPr>
        <p:spPr>
          <a:xfrm>
            <a:off x="2362200" y="5701361"/>
            <a:ext cx="1654200" cy="369332"/>
          </a:xfrm>
          <a:prstGeom prst="rect">
            <a:avLst/>
          </a:prstGeom>
          <a:noFill/>
        </p:spPr>
        <p:txBody>
          <a:bodyPr wrap="square" rtlCol="0">
            <a:spAutoFit/>
          </a:bodyPr>
          <a:lstStyle/>
          <a:p>
            <a:r>
              <a:rPr lang="sr-Latn-ME" dirty="0" smtClean="0"/>
              <a:t>Brišemo </a:t>
            </a:r>
            <a:r>
              <a:rPr lang="sr-Latn-ME" b="1" dirty="0" smtClean="0"/>
              <a:t>10</a:t>
            </a:r>
            <a:endParaRPr lang="en-US" b="1" dirty="0"/>
          </a:p>
        </p:txBody>
      </p:sp>
      <p:sp>
        <p:nvSpPr>
          <p:cNvPr id="82" name="Oval 81"/>
          <p:cNvSpPr/>
          <p:nvPr/>
        </p:nvSpPr>
        <p:spPr>
          <a:xfrm>
            <a:off x="4972881" y="5239768"/>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sp>
        <p:nvSpPr>
          <p:cNvPr id="83" name="Oval 82"/>
          <p:cNvSpPr/>
          <p:nvPr/>
        </p:nvSpPr>
        <p:spPr>
          <a:xfrm>
            <a:off x="5358685" y="570706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84" name="Straight Connector 83"/>
          <p:cNvCxnSpPr>
            <a:endCxn id="83" idx="0"/>
          </p:cNvCxnSpPr>
          <p:nvPr/>
        </p:nvCxnSpPr>
        <p:spPr>
          <a:xfrm>
            <a:off x="5440264" y="5630013"/>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4941238" y="5608253"/>
            <a:ext cx="113792" cy="111327"/>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83" idx="4"/>
            <a:endCxn id="94" idx="0"/>
          </p:cNvCxnSpPr>
          <p:nvPr/>
        </p:nvCxnSpPr>
        <p:spPr>
          <a:xfrm flipH="1">
            <a:off x="5491418" y="6164260"/>
            <a:ext cx="133967" cy="181253"/>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5783508" y="6129656"/>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5065803" y="5762347"/>
            <a:ext cx="521482" cy="369332"/>
          </a:xfrm>
          <a:prstGeom prst="rect">
            <a:avLst/>
          </a:prstGeom>
          <a:noFill/>
        </p:spPr>
        <p:txBody>
          <a:bodyPr wrap="square" rtlCol="0">
            <a:spAutoFit/>
          </a:bodyPr>
          <a:lstStyle/>
          <a:p>
            <a:r>
              <a:rPr lang="sr-Latn-ME" b="1" dirty="0" smtClean="0">
                <a:solidFill>
                  <a:srgbClr val="92D050"/>
                </a:solidFill>
              </a:rPr>
              <a:t>s</a:t>
            </a:r>
            <a:endParaRPr lang="en-US" b="1" baseline="-25000" dirty="0">
              <a:solidFill>
                <a:srgbClr val="92D050"/>
              </a:solidFill>
            </a:endParaRPr>
          </a:p>
        </p:txBody>
      </p:sp>
      <p:sp>
        <p:nvSpPr>
          <p:cNvPr id="90" name="TextBox 89"/>
          <p:cNvSpPr txBox="1"/>
          <p:nvPr/>
        </p:nvSpPr>
        <p:spPr>
          <a:xfrm>
            <a:off x="4005518" y="5729234"/>
            <a:ext cx="521482" cy="369332"/>
          </a:xfrm>
          <a:prstGeom prst="rect">
            <a:avLst/>
          </a:prstGeom>
          <a:noFill/>
        </p:spPr>
        <p:txBody>
          <a:bodyPr wrap="square" rtlCol="0">
            <a:spAutoFit/>
          </a:bodyPr>
          <a:lstStyle/>
          <a:p>
            <a:r>
              <a:rPr lang="sr-Latn-ME" b="1" dirty="0" smtClean="0">
                <a:solidFill>
                  <a:srgbClr val="92D050"/>
                </a:solidFill>
              </a:rPr>
              <a:t>u</a:t>
            </a:r>
            <a:endParaRPr lang="en-US" b="1" baseline="-25000" dirty="0">
              <a:solidFill>
                <a:srgbClr val="92D050"/>
              </a:solidFill>
            </a:endParaRPr>
          </a:p>
        </p:txBody>
      </p:sp>
      <p:sp>
        <p:nvSpPr>
          <p:cNvPr id="91" name="TextBox 90"/>
          <p:cNvSpPr txBox="1"/>
          <p:nvPr/>
        </p:nvSpPr>
        <p:spPr>
          <a:xfrm>
            <a:off x="4956456" y="4877399"/>
            <a:ext cx="521482" cy="369332"/>
          </a:xfrm>
          <a:prstGeom prst="rect">
            <a:avLst/>
          </a:prstGeom>
          <a:noFill/>
        </p:spPr>
        <p:txBody>
          <a:bodyPr wrap="square" rtlCol="0">
            <a:spAutoFit/>
          </a:bodyPr>
          <a:lstStyle/>
          <a:p>
            <a:r>
              <a:rPr lang="sr-Latn-ME" b="1" dirty="0" smtClean="0">
                <a:solidFill>
                  <a:srgbClr val="92D050"/>
                </a:solidFill>
              </a:rPr>
              <a:t>p</a:t>
            </a:r>
            <a:endParaRPr lang="en-US" b="1" baseline="-25000" dirty="0">
              <a:solidFill>
                <a:srgbClr val="92D050"/>
              </a:solidFill>
            </a:endParaRPr>
          </a:p>
        </p:txBody>
      </p:sp>
      <p:sp>
        <p:nvSpPr>
          <p:cNvPr id="94" name="Oval 93"/>
          <p:cNvSpPr/>
          <p:nvPr/>
        </p:nvSpPr>
        <p:spPr>
          <a:xfrm>
            <a:off x="5224718" y="6345513"/>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95" name="Oval 94"/>
          <p:cNvSpPr/>
          <p:nvPr/>
        </p:nvSpPr>
        <p:spPr>
          <a:xfrm>
            <a:off x="5758118" y="6345513"/>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cxnSp>
        <p:nvCxnSpPr>
          <p:cNvPr id="98" name="Straight Connector 97"/>
          <p:cNvCxnSpPr>
            <a:stCxn id="82" idx="7"/>
          </p:cNvCxnSpPr>
          <p:nvPr/>
        </p:nvCxnSpPr>
        <p:spPr>
          <a:xfrm flipV="1">
            <a:off x="5428166" y="5062065"/>
            <a:ext cx="280548" cy="244658"/>
          </a:xfrm>
          <a:prstGeom prst="line">
            <a:avLst/>
          </a:prstGeom>
        </p:spPr>
        <p:style>
          <a:lnRef idx="1">
            <a:schemeClr val="accent1"/>
          </a:lnRef>
          <a:fillRef idx="0">
            <a:schemeClr val="accent1"/>
          </a:fillRef>
          <a:effectRef idx="0">
            <a:schemeClr val="accent1"/>
          </a:effectRef>
          <a:fontRef idx="minor">
            <a:schemeClr val="tx1"/>
          </a:fontRef>
        </p:style>
      </p:cxnSp>
      <p:sp>
        <p:nvSpPr>
          <p:cNvPr id="99" name="Oval 98"/>
          <p:cNvSpPr/>
          <p:nvPr/>
        </p:nvSpPr>
        <p:spPr>
          <a:xfrm>
            <a:off x="4403152" y="5701361"/>
            <a:ext cx="685800" cy="62211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100" name="Oval 99"/>
          <p:cNvSpPr/>
          <p:nvPr/>
        </p:nvSpPr>
        <p:spPr>
          <a:xfrm>
            <a:off x="4479352" y="5776714"/>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102" name="TextBox 101"/>
          <p:cNvSpPr txBox="1"/>
          <p:nvPr/>
        </p:nvSpPr>
        <p:spPr>
          <a:xfrm>
            <a:off x="2886036" y="5791200"/>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103" name="TextBox 102"/>
          <p:cNvSpPr txBox="1"/>
          <p:nvPr/>
        </p:nvSpPr>
        <p:spPr>
          <a:xfrm>
            <a:off x="6831204" y="5949257"/>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Tree>
    <p:extLst>
      <p:ext uri="{BB962C8B-B14F-4D97-AF65-F5344CB8AC3E}">
        <p14:creationId xmlns:p14="http://schemas.microsoft.com/office/powerpoint/2010/main" val="3546087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1488933" y="1420918"/>
            <a:ext cx="685800" cy="62211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2" name="Title 1"/>
          <p:cNvSpPr>
            <a:spLocks noGrp="1"/>
          </p:cNvSpPr>
          <p:nvPr>
            <p:ph type="title"/>
          </p:nvPr>
        </p:nvSpPr>
        <p:spPr>
          <a:xfrm>
            <a:off x="0" y="3083399"/>
            <a:ext cx="8229600" cy="990600"/>
          </a:xfrm>
        </p:spPr>
        <p:txBody>
          <a:bodyPr/>
          <a:lstStyle/>
          <a:p>
            <a:r>
              <a:rPr lang="sr-Latn-ME" dirty="0" smtClean="0"/>
              <a:t>Brisanje 3.b.iii</a:t>
            </a:r>
            <a:endParaRPr lang="en-US" dirty="0"/>
          </a:p>
        </p:txBody>
      </p:sp>
      <p:sp>
        <p:nvSpPr>
          <p:cNvPr id="3" name="Content Placeholder 2"/>
          <p:cNvSpPr>
            <a:spLocks noGrp="1"/>
          </p:cNvSpPr>
          <p:nvPr>
            <p:ph idx="1"/>
          </p:nvPr>
        </p:nvSpPr>
        <p:spPr>
          <a:xfrm>
            <a:off x="0" y="3886200"/>
            <a:ext cx="9144000" cy="2971800"/>
          </a:xfrm>
        </p:spPr>
        <p:txBody>
          <a:bodyPr>
            <a:normAutofit/>
          </a:bodyPr>
          <a:lstStyle/>
          <a:p>
            <a:r>
              <a:rPr lang="sr-Latn-ME" dirty="0" smtClean="0"/>
              <a:t>Ako je brat </a:t>
            </a:r>
            <a:r>
              <a:rPr lang="sr-Latn-ME" b="1" dirty="0" smtClean="0">
                <a:solidFill>
                  <a:srgbClr val="FF0000"/>
                </a:solidFill>
              </a:rPr>
              <a:t>crven</a:t>
            </a:r>
            <a:r>
              <a:rPr lang="sr-Latn-ME" b="1" dirty="0" smtClean="0"/>
              <a:t> </a:t>
            </a:r>
            <a:r>
              <a:rPr lang="sr-Latn-ME" dirty="0" smtClean="0"/>
              <a:t>obaviti rotaciju i pomjeriti staroga brata naviše, obaviti promjenu boje za staroga brata i roditelja. Novi brat je uvjek </a:t>
            </a:r>
            <a:r>
              <a:rPr lang="sr-Latn-ME" b="1" dirty="0" smtClean="0"/>
              <a:t>crn</a:t>
            </a:r>
            <a:r>
              <a:rPr lang="sr-Latn-ME" dirty="0" smtClean="0"/>
              <a:t> (zbog uslova drveta) što ponovo svodi slučaj na </a:t>
            </a:r>
            <a:r>
              <a:rPr lang="sr-Latn-ME" b="1" dirty="0" smtClean="0"/>
              <a:t>crnu</a:t>
            </a:r>
            <a:r>
              <a:rPr lang="sr-Latn-ME" dirty="0" smtClean="0"/>
              <a:t> braću. U ovom slučaju imamo dvije varijante: </a:t>
            </a:r>
          </a:p>
          <a:p>
            <a:pPr lvl="1"/>
            <a:r>
              <a:rPr lang="sr-Latn-ME" dirty="0" smtClean="0"/>
              <a:t>3.b.iii(</a:t>
            </a:r>
            <a:r>
              <a:rPr lang="sr-Latn-ME" dirty="0" smtClean="0">
                <a:latin typeface="Symbol" pitchFamily="18" charset="2"/>
              </a:rPr>
              <a:t>a</a:t>
            </a:r>
            <a:r>
              <a:rPr lang="sr-Latn-ME" dirty="0" smtClean="0"/>
              <a:t>) </a:t>
            </a:r>
            <a:r>
              <a:rPr lang="sr-Latn-ME" u="sng" dirty="0" smtClean="0"/>
              <a:t>Lijeva varijanta.</a:t>
            </a:r>
            <a:r>
              <a:rPr lang="sr-Latn-ME" dirty="0" smtClean="0"/>
              <a:t> </a:t>
            </a:r>
            <a:r>
              <a:rPr lang="sr-Latn-ME" b="1" i="1" dirty="0" smtClean="0">
                <a:solidFill>
                  <a:srgbClr val="C00000"/>
                </a:solidFill>
              </a:rPr>
              <a:t>s</a:t>
            </a:r>
            <a:r>
              <a:rPr lang="sr-Latn-ME" dirty="0" smtClean="0"/>
              <a:t> je lijevi potomak roditelja (ovo je slika u ogledalu druge varijante, rotiramo udesno roditelja </a:t>
            </a:r>
            <a:r>
              <a:rPr lang="sr-Latn-ME" b="1" i="1" dirty="0" smtClean="0">
                <a:solidFill>
                  <a:srgbClr val="C00000"/>
                </a:solidFill>
              </a:rPr>
              <a:t>p</a:t>
            </a:r>
            <a:r>
              <a:rPr lang="sr-Latn-ME" dirty="0" smtClean="0"/>
              <a:t>). </a:t>
            </a:r>
          </a:p>
          <a:p>
            <a:pPr lvl="1"/>
            <a:r>
              <a:rPr lang="sr-Latn-ME" dirty="0" smtClean="0"/>
              <a:t>3.b.iii(</a:t>
            </a:r>
            <a:r>
              <a:rPr lang="sr-Latn-ME" dirty="0" smtClean="0">
                <a:latin typeface="Symbol" pitchFamily="18" charset="2"/>
              </a:rPr>
              <a:t>b</a:t>
            </a:r>
            <a:r>
              <a:rPr lang="sr-Latn-ME" dirty="0" smtClean="0"/>
              <a:t>) </a:t>
            </a:r>
            <a:r>
              <a:rPr lang="sr-Latn-ME" u="sng" dirty="0" smtClean="0"/>
              <a:t>Desna </a:t>
            </a:r>
            <a:r>
              <a:rPr lang="sr-Latn-ME" u="sng" dirty="0"/>
              <a:t>varijanta.</a:t>
            </a:r>
            <a:r>
              <a:rPr lang="sr-Latn-ME" dirty="0"/>
              <a:t> </a:t>
            </a:r>
            <a:r>
              <a:rPr lang="sr-Latn-ME" b="1" i="1" dirty="0">
                <a:solidFill>
                  <a:srgbClr val="C00000"/>
                </a:solidFill>
              </a:rPr>
              <a:t>s</a:t>
            </a:r>
            <a:r>
              <a:rPr lang="sr-Latn-ME" dirty="0"/>
              <a:t> je </a:t>
            </a:r>
            <a:r>
              <a:rPr lang="sr-Latn-ME" dirty="0" smtClean="0"/>
              <a:t>desno </a:t>
            </a:r>
            <a:r>
              <a:rPr lang="sr-Latn-ME" dirty="0"/>
              <a:t>potomak roditelja </a:t>
            </a:r>
            <a:r>
              <a:rPr lang="sr-Latn-ME" dirty="0" smtClean="0"/>
              <a:t>(rotiramo ulijevo </a:t>
            </a:r>
            <a:r>
              <a:rPr lang="sr-Latn-ME" dirty="0"/>
              <a:t>roditelja </a:t>
            </a:r>
            <a:r>
              <a:rPr lang="sr-Latn-ME" b="1" i="1" dirty="0">
                <a:solidFill>
                  <a:srgbClr val="C00000"/>
                </a:solidFill>
              </a:rPr>
              <a:t>p</a:t>
            </a:r>
            <a:r>
              <a:rPr lang="sr-Latn-ME" dirty="0" smtClean="0"/>
              <a:t>). Pogledati naredni slajd.</a:t>
            </a:r>
            <a:endParaRPr lang="en-US" dirty="0"/>
          </a:p>
        </p:txBody>
      </p:sp>
      <p:sp>
        <p:nvSpPr>
          <p:cNvPr id="4" name="Oval 3"/>
          <p:cNvSpPr/>
          <p:nvPr/>
        </p:nvSpPr>
        <p:spPr>
          <a:xfrm>
            <a:off x="1560329" y="1520454"/>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sp>
        <p:nvSpPr>
          <p:cNvPr id="5" name="Oval 4"/>
          <p:cNvSpPr/>
          <p:nvPr/>
        </p:nvSpPr>
        <p:spPr>
          <a:xfrm>
            <a:off x="1946133" y="1987746"/>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6" name="Straight Connector 5"/>
          <p:cNvCxnSpPr>
            <a:stCxn id="16" idx="5"/>
            <a:endCxn id="5" idx="0"/>
          </p:cNvCxnSpPr>
          <p:nvPr/>
        </p:nvCxnSpPr>
        <p:spPr>
          <a:xfrm>
            <a:off x="2074300" y="1951926"/>
            <a:ext cx="138533" cy="3582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16" idx="3"/>
            <a:endCxn id="17" idx="0"/>
          </p:cNvCxnSpPr>
          <p:nvPr/>
        </p:nvCxnSpPr>
        <p:spPr>
          <a:xfrm flipH="1">
            <a:off x="1333500" y="1951926"/>
            <a:ext cx="255866" cy="10547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5" idx="4"/>
            <a:endCxn id="13" idx="0"/>
          </p:cNvCxnSpPr>
          <p:nvPr/>
        </p:nvCxnSpPr>
        <p:spPr>
          <a:xfrm flipH="1">
            <a:off x="2078866" y="2444946"/>
            <a:ext cx="133967" cy="181253"/>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370956" y="2410342"/>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1812166" y="262619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14" name="Oval 13"/>
          <p:cNvSpPr/>
          <p:nvPr/>
        </p:nvSpPr>
        <p:spPr>
          <a:xfrm>
            <a:off x="2345566" y="262619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cxnSp>
        <p:nvCxnSpPr>
          <p:cNvPr id="15" name="Straight Connector 14"/>
          <p:cNvCxnSpPr>
            <a:stCxn id="4" idx="7"/>
          </p:cNvCxnSpPr>
          <p:nvPr/>
        </p:nvCxnSpPr>
        <p:spPr>
          <a:xfrm flipV="1">
            <a:off x="2015614" y="1342751"/>
            <a:ext cx="280548" cy="244658"/>
          </a:xfrm>
          <a:prstGeom prst="line">
            <a:avLst/>
          </a:prstGeom>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066800" y="20574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18" name="TextBox 17"/>
          <p:cNvSpPr txBox="1"/>
          <p:nvPr/>
        </p:nvSpPr>
        <p:spPr>
          <a:xfrm>
            <a:off x="114268" y="1507088"/>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22" name="TextBox 21"/>
          <p:cNvSpPr txBox="1"/>
          <p:nvPr/>
        </p:nvSpPr>
        <p:spPr>
          <a:xfrm>
            <a:off x="2971800" y="1420918"/>
            <a:ext cx="5943600" cy="1477328"/>
          </a:xfrm>
          <a:prstGeom prst="rect">
            <a:avLst/>
          </a:prstGeom>
          <a:noFill/>
        </p:spPr>
        <p:txBody>
          <a:bodyPr wrap="square" rtlCol="0">
            <a:spAutoFit/>
          </a:bodyPr>
          <a:lstStyle/>
          <a:p>
            <a:r>
              <a:rPr lang="sr-Latn-ME" dirty="0" smtClean="0"/>
              <a:t>Operacija se nastavlja rekurzivno da bi se eliminisalo </a:t>
            </a:r>
            <a:r>
              <a:rPr lang="sr-Latn-ME" b="1" u="dbl" dirty="0" smtClean="0"/>
              <a:t>duplo crno</a:t>
            </a:r>
            <a:r>
              <a:rPr lang="sr-Latn-ME" dirty="0" smtClean="0"/>
              <a:t> iz </a:t>
            </a:r>
            <a:r>
              <a:rPr lang="sr-Latn-ME" b="1" dirty="0" smtClean="0"/>
              <a:t>20</a:t>
            </a:r>
            <a:r>
              <a:rPr lang="sr-Latn-ME" dirty="0" smtClean="0"/>
              <a:t>.</a:t>
            </a:r>
          </a:p>
          <a:p>
            <a:r>
              <a:rPr lang="sr-Latn-ME" dirty="0" smtClean="0"/>
              <a:t>U ovom slučaju ako je roditelj bio </a:t>
            </a:r>
            <a:r>
              <a:rPr lang="sr-Latn-ME" b="1" dirty="0" smtClean="0">
                <a:solidFill>
                  <a:srgbClr val="FF0000"/>
                </a:solidFill>
              </a:rPr>
              <a:t>c</a:t>
            </a:r>
            <a:r>
              <a:rPr lang="en-US" b="1" dirty="0" smtClean="0">
                <a:solidFill>
                  <a:srgbClr val="FF0000"/>
                </a:solidFill>
              </a:rPr>
              <a:t>r</a:t>
            </a:r>
            <a:r>
              <a:rPr lang="sr-Latn-ME" b="1" dirty="0" smtClean="0">
                <a:solidFill>
                  <a:srgbClr val="FF0000"/>
                </a:solidFill>
              </a:rPr>
              <a:t>ven</a:t>
            </a:r>
            <a:r>
              <a:rPr lang="sr-Latn-ME" dirty="0" smtClean="0"/>
              <a:t> tada se ne obavlja rekurzija jednostavno ga postavljamo da je crn</a:t>
            </a:r>
            <a:r>
              <a:rPr lang="en-GB" dirty="0" smtClean="0"/>
              <a:t> (</a:t>
            </a:r>
            <a:r>
              <a:rPr lang="sr-Latn-ME" b="1" dirty="0" smtClean="0">
                <a:solidFill>
                  <a:srgbClr val="FF0000"/>
                </a:solidFill>
              </a:rPr>
              <a:t>crveno</a:t>
            </a:r>
            <a:r>
              <a:rPr lang="en-GB" dirty="0" smtClean="0"/>
              <a:t>+</a:t>
            </a:r>
            <a:r>
              <a:rPr lang="sr-Latn-ME" b="1" u="dbl" dirty="0" smtClean="0"/>
              <a:t>duplo crno</a:t>
            </a:r>
            <a:r>
              <a:rPr lang="en-GB" dirty="0" smtClean="0"/>
              <a:t>= </a:t>
            </a:r>
            <a:r>
              <a:rPr lang="sr-Latn-ME" dirty="0" smtClean="0"/>
              <a:t>obično </a:t>
            </a:r>
            <a:r>
              <a:rPr lang="sr-Latn-ME" b="1" dirty="0" smtClean="0"/>
              <a:t>crno</a:t>
            </a:r>
            <a:r>
              <a:rPr lang="en-GB" dirty="0" smtClean="0"/>
              <a:t>)</a:t>
            </a:r>
            <a:endParaRPr lang="en-US" dirty="0"/>
          </a:p>
        </p:txBody>
      </p:sp>
      <p:sp>
        <p:nvSpPr>
          <p:cNvPr id="23" name="Title 1"/>
          <p:cNvSpPr txBox="1">
            <a:spLocks/>
          </p:cNvSpPr>
          <p:nvPr/>
        </p:nvSpPr>
        <p:spPr>
          <a:xfrm>
            <a:off x="152400" y="381000"/>
            <a:ext cx="82296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Brisanje 3.b.ii - nastavak </a:t>
            </a:r>
            <a:endParaRPr lang="en-US" dirty="0"/>
          </a:p>
        </p:txBody>
      </p:sp>
      <p:cxnSp>
        <p:nvCxnSpPr>
          <p:cNvPr id="25" name="Straight Connector 24"/>
          <p:cNvCxnSpPr/>
          <p:nvPr/>
        </p:nvCxnSpPr>
        <p:spPr>
          <a:xfrm>
            <a:off x="0" y="3200400"/>
            <a:ext cx="91440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0487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9" y="228600"/>
            <a:ext cx="8229600" cy="990600"/>
          </a:xfrm>
        </p:spPr>
        <p:txBody>
          <a:bodyPr/>
          <a:lstStyle/>
          <a:p>
            <a:r>
              <a:rPr lang="sr-Latn-ME" dirty="0" smtClean="0"/>
              <a:t>Brisanje 3.b.iii.(</a:t>
            </a:r>
            <a:r>
              <a:rPr lang="sr-Latn-ME" dirty="0" smtClean="0">
                <a:latin typeface="Symbol" pitchFamily="18" charset="2"/>
              </a:rPr>
              <a:t>b</a:t>
            </a:r>
            <a:r>
              <a:rPr lang="sr-Latn-ME" dirty="0" smtClean="0"/>
              <a:t>)</a:t>
            </a:r>
            <a:endParaRPr lang="en-US" dirty="0"/>
          </a:p>
        </p:txBody>
      </p:sp>
      <p:sp>
        <p:nvSpPr>
          <p:cNvPr id="3" name="Content Placeholder 2"/>
          <p:cNvSpPr>
            <a:spLocks noGrp="1"/>
          </p:cNvSpPr>
          <p:nvPr>
            <p:ph idx="1"/>
          </p:nvPr>
        </p:nvSpPr>
        <p:spPr>
          <a:xfrm>
            <a:off x="57766" y="5638800"/>
            <a:ext cx="9086233" cy="1066800"/>
          </a:xfrm>
        </p:spPr>
        <p:txBody>
          <a:bodyPr/>
          <a:lstStyle/>
          <a:p>
            <a:r>
              <a:rPr lang="sr-Latn-ME" dirty="0" smtClean="0"/>
              <a:t>3.c) Ako je u kor</a:t>
            </a:r>
            <a:r>
              <a:rPr lang="en-US" dirty="0" smtClean="0"/>
              <a:t>i</a:t>
            </a:r>
            <a:r>
              <a:rPr lang="sr-Latn-ME" dirty="0" smtClean="0"/>
              <a:t>jen pretvoriti ga u pojedinačno </a:t>
            </a:r>
            <a:r>
              <a:rPr lang="sr-Latn-ME" b="1" dirty="0" smtClean="0"/>
              <a:t>crno</a:t>
            </a:r>
            <a:r>
              <a:rPr lang="sr-Latn-ME" dirty="0" smtClean="0"/>
              <a:t> i smanjiti visinu drveta za </a:t>
            </a:r>
            <a:r>
              <a:rPr lang="sr-Latn-ME" b="1" dirty="0" smtClean="0">
                <a:solidFill>
                  <a:srgbClr val="C00000"/>
                </a:solidFill>
              </a:rPr>
              <a:t>1</a:t>
            </a:r>
            <a:r>
              <a:rPr lang="sr-Latn-ME" dirty="0" smtClean="0"/>
              <a:t>.</a:t>
            </a:r>
            <a:endParaRPr lang="en-US" dirty="0"/>
          </a:p>
        </p:txBody>
      </p:sp>
      <p:sp>
        <p:nvSpPr>
          <p:cNvPr id="4" name="Oval 3"/>
          <p:cNvSpPr/>
          <p:nvPr/>
        </p:nvSpPr>
        <p:spPr>
          <a:xfrm>
            <a:off x="615692" y="135993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sp>
        <p:nvSpPr>
          <p:cNvPr id="5" name="Oval 4"/>
          <p:cNvSpPr/>
          <p:nvPr/>
        </p:nvSpPr>
        <p:spPr>
          <a:xfrm>
            <a:off x="1454100" y="242673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sp>
        <p:nvSpPr>
          <p:cNvPr id="6" name="Oval 5"/>
          <p:cNvSpPr/>
          <p:nvPr/>
        </p:nvSpPr>
        <p:spPr>
          <a:xfrm>
            <a:off x="1001496" y="1827224"/>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7" name="Straight Connector 6"/>
          <p:cNvCxnSpPr>
            <a:endCxn id="6" idx="0"/>
          </p:cNvCxnSpPr>
          <p:nvPr/>
        </p:nvCxnSpPr>
        <p:spPr>
          <a:xfrm>
            <a:off x="1083075" y="1750177"/>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584049" y="1728417"/>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136500" y="1805464"/>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cxnSp>
        <p:nvCxnSpPr>
          <p:cNvPr id="10" name="Straight Connector 9"/>
          <p:cNvCxnSpPr/>
          <p:nvPr/>
        </p:nvCxnSpPr>
        <p:spPr>
          <a:xfrm flipH="1">
            <a:off x="1050900" y="2262664"/>
            <a:ext cx="104141" cy="170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426319" y="2249820"/>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778699" y="2433411"/>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25</a:t>
            </a:r>
            <a:endParaRPr lang="en-US" sz="1200" b="1" dirty="0"/>
          </a:p>
        </p:txBody>
      </p:sp>
      <p:sp>
        <p:nvSpPr>
          <p:cNvPr id="13" name="TextBox 12"/>
          <p:cNvSpPr txBox="1"/>
          <p:nvPr/>
        </p:nvSpPr>
        <p:spPr>
          <a:xfrm>
            <a:off x="1470000" y="1377080"/>
            <a:ext cx="1654200" cy="369332"/>
          </a:xfrm>
          <a:prstGeom prst="rect">
            <a:avLst/>
          </a:prstGeom>
          <a:noFill/>
        </p:spPr>
        <p:txBody>
          <a:bodyPr wrap="square" rtlCol="0">
            <a:spAutoFit/>
          </a:bodyPr>
          <a:lstStyle/>
          <a:p>
            <a:r>
              <a:rPr lang="sr-Latn-ME" dirty="0" smtClean="0"/>
              <a:t>Brišemo </a:t>
            </a:r>
            <a:r>
              <a:rPr lang="sr-Latn-ME" b="1" dirty="0" smtClean="0"/>
              <a:t>10</a:t>
            </a:r>
            <a:endParaRPr lang="en-US" b="1" dirty="0"/>
          </a:p>
        </p:txBody>
      </p:sp>
      <p:sp>
        <p:nvSpPr>
          <p:cNvPr id="14" name="TextBox 13"/>
          <p:cNvSpPr txBox="1"/>
          <p:nvPr/>
        </p:nvSpPr>
        <p:spPr>
          <a:xfrm>
            <a:off x="1736700" y="1653064"/>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15" name="TextBox 14"/>
          <p:cNvSpPr txBox="1"/>
          <p:nvPr/>
        </p:nvSpPr>
        <p:spPr>
          <a:xfrm>
            <a:off x="1487129" y="1773198"/>
            <a:ext cx="521482" cy="369332"/>
          </a:xfrm>
          <a:prstGeom prst="rect">
            <a:avLst/>
          </a:prstGeom>
          <a:noFill/>
        </p:spPr>
        <p:txBody>
          <a:bodyPr wrap="square" rtlCol="0">
            <a:spAutoFit/>
          </a:bodyPr>
          <a:lstStyle/>
          <a:p>
            <a:r>
              <a:rPr lang="sr-Latn-ME" b="1" dirty="0" smtClean="0">
                <a:solidFill>
                  <a:srgbClr val="92D050"/>
                </a:solidFill>
              </a:rPr>
              <a:t>s</a:t>
            </a:r>
            <a:endParaRPr lang="en-US" b="1" baseline="-25000" dirty="0">
              <a:solidFill>
                <a:srgbClr val="92D050"/>
              </a:solidFill>
            </a:endParaRPr>
          </a:p>
        </p:txBody>
      </p:sp>
      <p:sp>
        <p:nvSpPr>
          <p:cNvPr id="16" name="TextBox 15"/>
          <p:cNvSpPr txBox="1"/>
          <p:nvPr/>
        </p:nvSpPr>
        <p:spPr>
          <a:xfrm>
            <a:off x="22200" y="1535083"/>
            <a:ext cx="521482" cy="369332"/>
          </a:xfrm>
          <a:prstGeom prst="rect">
            <a:avLst/>
          </a:prstGeom>
          <a:noFill/>
        </p:spPr>
        <p:txBody>
          <a:bodyPr wrap="square" rtlCol="0">
            <a:spAutoFit/>
          </a:bodyPr>
          <a:lstStyle/>
          <a:p>
            <a:r>
              <a:rPr lang="sr-Latn-ME" b="1" dirty="0" smtClean="0">
                <a:solidFill>
                  <a:srgbClr val="92D050"/>
                </a:solidFill>
              </a:rPr>
              <a:t>v</a:t>
            </a:r>
            <a:endParaRPr lang="en-US" b="1" baseline="-25000" dirty="0">
              <a:solidFill>
                <a:srgbClr val="92D050"/>
              </a:solidFill>
            </a:endParaRPr>
          </a:p>
        </p:txBody>
      </p:sp>
      <p:sp>
        <p:nvSpPr>
          <p:cNvPr id="17" name="TextBox 16"/>
          <p:cNvSpPr txBox="1"/>
          <p:nvPr/>
        </p:nvSpPr>
        <p:spPr>
          <a:xfrm>
            <a:off x="746714" y="990600"/>
            <a:ext cx="521482" cy="369332"/>
          </a:xfrm>
          <a:prstGeom prst="rect">
            <a:avLst/>
          </a:prstGeom>
          <a:noFill/>
        </p:spPr>
        <p:txBody>
          <a:bodyPr wrap="square" rtlCol="0">
            <a:spAutoFit/>
          </a:bodyPr>
          <a:lstStyle/>
          <a:p>
            <a:r>
              <a:rPr lang="sr-Latn-ME" b="1" dirty="0" smtClean="0">
                <a:solidFill>
                  <a:srgbClr val="92D050"/>
                </a:solidFill>
              </a:rPr>
              <a:t>p</a:t>
            </a:r>
            <a:endParaRPr lang="en-US" b="1" baseline="-25000" dirty="0">
              <a:solidFill>
                <a:srgbClr val="92D050"/>
              </a:solidFill>
            </a:endParaRPr>
          </a:p>
        </p:txBody>
      </p:sp>
      <p:sp>
        <p:nvSpPr>
          <p:cNvPr id="18" name="Oval 17"/>
          <p:cNvSpPr/>
          <p:nvPr/>
        </p:nvSpPr>
        <p:spPr>
          <a:xfrm>
            <a:off x="2648567" y="1723148"/>
            <a:ext cx="685800" cy="62211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19" name="Oval 18"/>
          <p:cNvSpPr/>
          <p:nvPr/>
        </p:nvSpPr>
        <p:spPr>
          <a:xfrm>
            <a:off x="3253363" y="135296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sp>
        <p:nvSpPr>
          <p:cNvPr id="20" name="Oval 19"/>
          <p:cNvSpPr/>
          <p:nvPr/>
        </p:nvSpPr>
        <p:spPr>
          <a:xfrm>
            <a:off x="4091771" y="241976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sp>
        <p:nvSpPr>
          <p:cNvPr id="21" name="Oval 20"/>
          <p:cNvSpPr/>
          <p:nvPr/>
        </p:nvSpPr>
        <p:spPr>
          <a:xfrm>
            <a:off x="3639167" y="1820261"/>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22" name="Straight Connector 21"/>
          <p:cNvCxnSpPr>
            <a:endCxn id="21" idx="0"/>
          </p:cNvCxnSpPr>
          <p:nvPr/>
        </p:nvCxnSpPr>
        <p:spPr>
          <a:xfrm>
            <a:off x="3720746" y="1743214"/>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3221720" y="1721454"/>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2724767" y="1798501"/>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cxnSp>
        <p:nvCxnSpPr>
          <p:cNvPr id="25" name="Straight Connector 24"/>
          <p:cNvCxnSpPr/>
          <p:nvPr/>
        </p:nvCxnSpPr>
        <p:spPr>
          <a:xfrm flipH="1">
            <a:off x="3688571" y="2255701"/>
            <a:ext cx="104141" cy="170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063990" y="2242857"/>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3416370" y="2426448"/>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25</a:t>
            </a:r>
            <a:endParaRPr lang="en-US" sz="1200" b="1" dirty="0"/>
          </a:p>
        </p:txBody>
      </p:sp>
      <p:sp>
        <p:nvSpPr>
          <p:cNvPr id="28" name="TextBox 27"/>
          <p:cNvSpPr txBox="1"/>
          <p:nvPr/>
        </p:nvSpPr>
        <p:spPr>
          <a:xfrm>
            <a:off x="3346285" y="1875548"/>
            <a:ext cx="521482" cy="369332"/>
          </a:xfrm>
          <a:prstGeom prst="rect">
            <a:avLst/>
          </a:prstGeom>
          <a:noFill/>
        </p:spPr>
        <p:txBody>
          <a:bodyPr wrap="square" rtlCol="0">
            <a:spAutoFit/>
          </a:bodyPr>
          <a:lstStyle/>
          <a:p>
            <a:r>
              <a:rPr lang="sr-Latn-ME" b="1" dirty="0" smtClean="0">
                <a:solidFill>
                  <a:srgbClr val="92D050"/>
                </a:solidFill>
              </a:rPr>
              <a:t>s</a:t>
            </a:r>
            <a:endParaRPr lang="en-US" b="1" baseline="-25000" dirty="0">
              <a:solidFill>
                <a:srgbClr val="92D050"/>
              </a:solidFill>
            </a:endParaRPr>
          </a:p>
        </p:txBody>
      </p:sp>
      <p:sp>
        <p:nvSpPr>
          <p:cNvPr id="30" name="TextBox 29"/>
          <p:cNvSpPr txBox="1"/>
          <p:nvPr/>
        </p:nvSpPr>
        <p:spPr>
          <a:xfrm>
            <a:off x="2286000" y="1842435"/>
            <a:ext cx="521482" cy="369332"/>
          </a:xfrm>
          <a:prstGeom prst="rect">
            <a:avLst/>
          </a:prstGeom>
          <a:noFill/>
        </p:spPr>
        <p:txBody>
          <a:bodyPr wrap="square" rtlCol="0">
            <a:spAutoFit/>
          </a:bodyPr>
          <a:lstStyle/>
          <a:p>
            <a:r>
              <a:rPr lang="sr-Latn-ME" b="1" dirty="0" smtClean="0">
                <a:solidFill>
                  <a:srgbClr val="92D050"/>
                </a:solidFill>
              </a:rPr>
              <a:t>u</a:t>
            </a:r>
            <a:endParaRPr lang="en-US" b="1" baseline="-25000" dirty="0">
              <a:solidFill>
                <a:srgbClr val="92D050"/>
              </a:solidFill>
            </a:endParaRPr>
          </a:p>
        </p:txBody>
      </p:sp>
      <p:sp>
        <p:nvSpPr>
          <p:cNvPr id="31" name="TextBox 30"/>
          <p:cNvSpPr txBox="1"/>
          <p:nvPr/>
        </p:nvSpPr>
        <p:spPr>
          <a:xfrm>
            <a:off x="4625171" y="1700397"/>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32" name="TextBox 31"/>
          <p:cNvSpPr txBox="1"/>
          <p:nvPr/>
        </p:nvSpPr>
        <p:spPr>
          <a:xfrm>
            <a:off x="3236938" y="990600"/>
            <a:ext cx="521482" cy="369332"/>
          </a:xfrm>
          <a:prstGeom prst="rect">
            <a:avLst/>
          </a:prstGeom>
          <a:noFill/>
        </p:spPr>
        <p:txBody>
          <a:bodyPr wrap="square" rtlCol="0">
            <a:spAutoFit/>
          </a:bodyPr>
          <a:lstStyle/>
          <a:p>
            <a:r>
              <a:rPr lang="sr-Latn-ME" b="1" dirty="0" smtClean="0">
                <a:solidFill>
                  <a:srgbClr val="92D050"/>
                </a:solidFill>
              </a:rPr>
              <a:t>p</a:t>
            </a:r>
            <a:endParaRPr lang="en-US" b="1" baseline="-25000" dirty="0">
              <a:solidFill>
                <a:srgbClr val="92D050"/>
              </a:solidFill>
            </a:endParaRPr>
          </a:p>
        </p:txBody>
      </p:sp>
      <p:sp>
        <p:nvSpPr>
          <p:cNvPr id="33" name="TextBox 32"/>
          <p:cNvSpPr txBox="1"/>
          <p:nvPr/>
        </p:nvSpPr>
        <p:spPr>
          <a:xfrm>
            <a:off x="4038600" y="1307068"/>
            <a:ext cx="1955433" cy="369332"/>
          </a:xfrm>
          <a:prstGeom prst="rect">
            <a:avLst/>
          </a:prstGeom>
          <a:noFill/>
        </p:spPr>
        <p:txBody>
          <a:bodyPr wrap="square" rtlCol="0">
            <a:spAutoFit/>
          </a:bodyPr>
          <a:lstStyle/>
          <a:p>
            <a:r>
              <a:rPr lang="sr-Latn-ME" dirty="0" smtClean="0"/>
              <a:t>Lijeva rotacija </a:t>
            </a:r>
            <a:r>
              <a:rPr lang="sr-Latn-ME" b="1" dirty="0" smtClean="0">
                <a:solidFill>
                  <a:srgbClr val="00B050"/>
                </a:solidFill>
              </a:rPr>
              <a:t>p</a:t>
            </a:r>
            <a:endParaRPr lang="en-US" b="1" dirty="0">
              <a:solidFill>
                <a:srgbClr val="00B050"/>
              </a:solidFill>
            </a:endParaRPr>
          </a:p>
        </p:txBody>
      </p:sp>
      <p:sp>
        <p:nvSpPr>
          <p:cNvPr id="34" name="Oval 33"/>
          <p:cNvSpPr/>
          <p:nvPr/>
        </p:nvSpPr>
        <p:spPr>
          <a:xfrm>
            <a:off x="6684281" y="12954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35" name="Oval 34"/>
          <p:cNvSpPr/>
          <p:nvPr/>
        </p:nvSpPr>
        <p:spPr>
          <a:xfrm>
            <a:off x="6619001" y="23622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25</a:t>
            </a:r>
            <a:endParaRPr lang="en-US" sz="1200" b="1" dirty="0"/>
          </a:p>
        </p:txBody>
      </p:sp>
      <p:sp>
        <p:nvSpPr>
          <p:cNvPr id="36" name="Oval 35"/>
          <p:cNvSpPr/>
          <p:nvPr/>
        </p:nvSpPr>
        <p:spPr>
          <a:xfrm>
            <a:off x="7070085" y="176269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cxnSp>
        <p:nvCxnSpPr>
          <p:cNvPr id="37" name="Straight Connector 36"/>
          <p:cNvCxnSpPr>
            <a:endCxn id="36" idx="0"/>
          </p:cNvCxnSpPr>
          <p:nvPr/>
        </p:nvCxnSpPr>
        <p:spPr>
          <a:xfrm>
            <a:off x="7151664" y="1685645"/>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6652638" y="166388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6205089" y="174093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40" name="Straight Connector 39"/>
          <p:cNvCxnSpPr/>
          <p:nvPr/>
        </p:nvCxnSpPr>
        <p:spPr>
          <a:xfrm flipH="1">
            <a:off x="6215801" y="2198132"/>
            <a:ext cx="104141" cy="170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591220" y="2185288"/>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244224" y="2406134"/>
            <a:ext cx="521482" cy="369332"/>
          </a:xfrm>
          <a:prstGeom prst="rect">
            <a:avLst/>
          </a:prstGeom>
          <a:noFill/>
        </p:spPr>
        <p:txBody>
          <a:bodyPr wrap="square" rtlCol="0">
            <a:spAutoFit/>
          </a:bodyPr>
          <a:lstStyle/>
          <a:p>
            <a:r>
              <a:rPr lang="sr-Latn-ME" b="1" dirty="0" smtClean="0">
                <a:solidFill>
                  <a:srgbClr val="92D050"/>
                </a:solidFill>
              </a:rPr>
              <a:t>s</a:t>
            </a:r>
            <a:endParaRPr lang="en-US" b="1" baseline="-25000" dirty="0">
              <a:solidFill>
                <a:srgbClr val="92D050"/>
              </a:solidFill>
            </a:endParaRPr>
          </a:p>
        </p:txBody>
      </p:sp>
      <p:sp>
        <p:nvSpPr>
          <p:cNvPr id="44" name="TextBox 43"/>
          <p:cNvSpPr txBox="1"/>
          <p:nvPr/>
        </p:nvSpPr>
        <p:spPr>
          <a:xfrm>
            <a:off x="5273560" y="2515546"/>
            <a:ext cx="521482" cy="369332"/>
          </a:xfrm>
          <a:prstGeom prst="rect">
            <a:avLst/>
          </a:prstGeom>
          <a:noFill/>
        </p:spPr>
        <p:txBody>
          <a:bodyPr wrap="square" rtlCol="0">
            <a:spAutoFit/>
          </a:bodyPr>
          <a:lstStyle/>
          <a:p>
            <a:r>
              <a:rPr lang="sr-Latn-ME" b="1" dirty="0" smtClean="0">
                <a:solidFill>
                  <a:srgbClr val="92D050"/>
                </a:solidFill>
              </a:rPr>
              <a:t>u</a:t>
            </a:r>
            <a:endParaRPr lang="en-US" b="1" baseline="-25000" dirty="0">
              <a:solidFill>
                <a:srgbClr val="92D050"/>
              </a:solidFill>
            </a:endParaRPr>
          </a:p>
        </p:txBody>
      </p:sp>
      <p:sp>
        <p:nvSpPr>
          <p:cNvPr id="45" name="TextBox 44"/>
          <p:cNvSpPr txBox="1"/>
          <p:nvPr/>
        </p:nvSpPr>
        <p:spPr>
          <a:xfrm>
            <a:off x="5998074" y="1971063"/>
            <a:ext cx="521482" cy="369332"/>
          </a:xfrm>
          <a:prstGeom prst="rect">
            <a:avLst/>
          </a:prstGeom>
          <a:noFill/>
        </p:spPr>
        <p:txBody>
          <a:bodyPr wrap="square" rtlCol="0">
            <a:spAutoFit/>
          </a:bodyPr>
          <a:lstStyle/>
          <a:p>
            <a:r>
              <a:rPr lang="sr-Latn-ME" b="1" dirty="0" smtClean="0">
                <a:solidFill>
                  <a:srgbClr val="92D050"/>
                </a:solidFill>
              </a:rPr>
              <a:t>p</a:t>
            </a:r>
            <a:endParaRPr lang="en-US" b="1" baseline="-25000" dirty="0">
              <a:solidFill>
                <a:srgbClr val="92D050"/>
              </a:solidFill>
            </a:endParaRPr>
          </a:p>
        </p:txBody>
      </p:sp>
      <p:sp>
        <p:nvSpPr>
          <p:cNvPr id="49" name="Oval 48"/>
          <p:cNvSpPr/>
          <p:nvPr/>
        </p:nvSpPr>
        <p:spPr>
          <a:xfrm>
            <a:off x="5781166" y="2369726"/>
            <a:ext cx="685800" cy="62211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50" name="Oval 49"/>
          <p:cNvSpPr/>
          <p:nvPr/>
        </p:nvSpPr>
        <p:spPr>
          <a:xfrm>
            <a:off x="5857366" y="244507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51" name="Oval 50"/>
          <p:cNvSpPr/>
          <p:nvPr/>
        </p:nvSpPr>
        <p:spPr>
          <a:xfrm>
            <a:off x="6668521" y="38862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52" name="Oval 51"/>
          <p:cNvSpPr/>
          <p:nvPr/>
        </p:nvSpPr>
        <p:spPr>
          <a:xfrm>
            <a:off x="6603241" y="49530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25</a:t>
            </a:r>
            <a:endParaRPr lang="en-US" sz="1200" b="1" dirty="0"/>
          </a:p>
        </p:txBody>
      </p:sp>
      <p:sp>
        <p:nvSpPr>
          <p:cNvPr id="53" name="Oval 52"/>
          <p:cNvSpPr/>
          <p:nvPr/>
        </p:nvSpPr>
        <p:spPr>
          <a:xfrm>
            <a:off x="7054325" y="435349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35</a:t>
            </a:r>
            <a:endParaRPr lang="en-US" sz="1200" b="1" dirty="0"/>
          </a:p>
        </p:txBody>
      </p:sp>
      <p:cxnSp>
        <p:nvCxnSpPr>
          <p:cNvPr id="54" name="Straight Connector 53"/>
          <p:cNvCxnSpPr>
            <a:endCxn id="53" idx="0"/>
          </p:cNvCxnSpPr>
          <p:nvPr/>
        </p:nvCxnSpPr>
        <p:spPr>
          <a:xfrm>
            <a:off x="7135904" y="4276445"/>
            <a:ext cx="185121" cy="7704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6636878" y="425468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56" name="Oval 55"/>
          <p:cNvSpPr/>
          <p:nvPr/>
        </p:nvSpPr>
        <p:spPr>
          <a:xfrm>
            <a:off x="6189329" y="433173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57" name="Straight Connector 56"/>
          <p:cNvCxnSpPr/>
          <p:nvPr/>
        </p:nvCxnSpPr>
        <p:spPr>
          <a:xfrm flipH="1">
            <a:off x="6200041" y="4788932"/>
            <a:ext cx="104141" cy="170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575460" y="4776088"/>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63" name="Oval 62"/>
          <p:cNvSpPr/>
          <p:nvPr/>
        </p:nvSpPr>
        <p:spPr>
          <a:xfrm>
            <a:off x="5867400" y="49530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sz="1200" b="1" dirty="0" smtClean="0"/>
              <a:t>NILL</a:t>
            </a:r>
            <a:endParaRPr lang="en-US" sz="1200" b="1" dirty="0"/>
          </a:p>
        </p:txBody>
      </p:sp>
      <p:sp>
        <p:nvSpPr>
          <p:cNvPr id="64" name="Down Arrow 63"/>
          <p:cNvSpPr/>
          <p:nvPr/>
        </p:nvSpPr>
        <p:spPr>
          <a:xfrm>
            <a:off x="6319942" y="3124200"/>
            <a:ext cx="316936" cy="533400"/>
          </a:xfrm>
          <a:prstGeom prst="downArrow">
            <a:avLst/>
          </a:prstGeom>
          <a:solidFill>
            <a:schemeClr val="tx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3949770" y="3276600"/>
            <a:ext cx="2255319" cy="2031325"/>
          </a:xfrm>
          <a:prstGeom prst="rect">
            <a:avLst/>
          </a:prstGeom>
          <a:noFill/>
        </p:spPr>
        <p:txBody>
          <a:bodyPr wrap="square" rtlCol="0">
            <a:spAutoFit/>
          </a:bodyPr>
          <a:lstStyle/>
          <a:p>
            <a:r>
              <a:rPr lang="sr-Latn-ME" b="1" u="dbl" dirty="0" smtClean="0"/>
              <a:t>Duplo crno</a:t>
            </a:r>
            <a:r>
              <a:rPr lang="sr-Latn-ME" dirty="0" smtClean="0"/>
              <a:t> se pretvara u obično </a:t>
            </a:r>
            <a:r>
              <a:rPr lang="sr-Latn-ME" b="1" dirty="0" smtClean="0"/>
              <a:t>crno</a:t>
            </a:r>
            <a:r>
              <a:rPr lang="sr-Latn-ME" dirty="0" smtClean="0"/>
              <a:t> a postupak bi se ponavljao na čvor </a:t>
            </a:r>
            <a:r>
              <a:rPr lang="sr-Latn-ME" b="1" dirty="0" smtClean="0"/>
              <a:t>30</a:t>
            </a:r>
            <a:r>
              <a:rPr lang="sr-Latn-ME" dirty="0" smtClean="0"/>
              <a:t> kao </a:t>
            </a:r>
            <a:r>
              <a:rPr lang="sr-Latn-ME" b="1" u="dbl" dirty="0" smtClean="0"/>
              <a:t>duplo crno</a:t>
            </a:r>
            <a:r>
              <a:rPr lang="sr-Latn-ME" dirty="0" smtClean="0"/>
              <a:t> ako je dio nekog podstabla.</a:t>
            </a:r>
            <a:endParaRPr lang="en-US" dirty="0"/>
          </a:p>
        </p:txBody>
      </p:sp>
    </p:spTree>
    <p:extLst>
      <p:ext uri="{BB962C8B-B14F-4D97-AF65-F5344CB8AC3E}">
        <p14:creationId xmlns:p14="http://schemas.microsoft.com/office/powerpoint/2010/main" val="7012136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33" y="228600"/>
            <a:ext cx="8229600" cy="990600"/>
          </a:xfrm>
        </p:spPr>
        <p:txBody>
          <a:bodyPr/>
          <a:lstStyle/>
          <a:p>
            <a:r>
              <a:rPr lang="sr-Latn-ME" dirty="0" smtClean="0"/>
              <a:t>Realizacija</a:t>
            </a:r>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0" y="1066800"/>
            <a:ext cx="4114800" cy="5632311"/>
          </a:xfrm>
          <a:prstGeom prst="rect">
            <a:avLst/>
          </a:prstGeom>
        </p:spPr>
        <p:txBody>
          <a:bodyPr wrap="square">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&lt;queue&gt;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enum</a:t>
            </a:r>
            <a:r>
              <a:rPr lang="en-US" b="1" dirty="0">
                <a:solidFill>
                  <a:srgbClr val="0070C0"/>
                </a:solidFill>
              </a:rPr>
              <a:t> COLOR { RED, BLACK };</a:t>
            </a:r>
          </a:p>
          <a:p>
            <a:r>
              <a:rPr lang="en-US" b="1" dirty="0">
                <a:solidFill>
                  <a:srgbClr val="0070C0"/>
                </a:solidFill>
              </a:rPr>
              <a:t>class Node {</a:t>
            </a:r>
          </a:p>
          <a:p>
            <a:r>
              <a:rPr lang="en-US" b="1" dirty="0">
                <a:solidFill>
                  <a:srgbClr val="0070C0"/>
                </a:solidFill>
              </a:rPr>
              <a:t>public:</a:t>
            </a:r>
          </a:p>
          <a:p>
            <a:r>
              <a:rPr lang="en-US" b="1" dirty="0" err="1">
                <a:solidFill>
                  <a:srgbClr val="0070C0"/>
                </a:solidFill>
              </a:rPr>
              <a:t>int</a:t>
            </a:r>
            <a:r>
              <a:rPr lang="en-US" b="1" dirty="0">
                <a:solidFill>
                  <a:srgbClr val="0070C0"/>
                </a:solidFill>
              </a:rPr>
              <a:t> </a:t>
            </a:r>
            <a:r>
              <a:rPr lang="en-US" b="1" dirty="0" err="1">
                <a:solidFill>
                  <a:srgbClr val="0070C0"/>
                </a:solidFill>
              </a:rPr>
              <a:t>val</a:t>
            </a:r>
            <a:r>
              <a:rPr lang="en-US" b="1" dirty="0">
                <a:solidFill>
                  <a:srgbClr val="0070C0"/>
                </a:solidFill>
              </a:rPr>
              <a:t>;</a:t>
            </a:r>
          </a:p>
          <a:p>
            <a:r>
              <a:rPr lang="en-US" b="1" dirty="0">
                <a:solidFill>
                  <a:srgbClr val="0070C0"/>
                </a:solidFill>
              </a:rPr>
              <a:t>COLOR </a:t>
            </a:r>
            <a:r>
              <a:rPr lang="en-US" b="1" dirty="0" err="1">
                <a:solidFill>
                  <a:srgbClr val="0070C0"/>
                </a:solidFill>
              </a:rPr>
              <a:t>color</a:t>
            </a:r>
            <a:r>
              <a:rPr lang="en-US" b="1" dirty="0">
                <a:solidFill>
                  <a:srgbClr val="0070C0"/>
                </a:solidFill>
              </a:rPr>
              <a:t>;</a:t>
            </a:r>
          </a:p>
          <a:p>
            <a:r>
              <a:rPr lang="en-US" b="1" dirty="0">
                <a:solidFill>
                  <a:srgbClr val="0070C0"/>
                </a:solidFill>
              </a:rPr>
              <a:t>Node *left, *right, *parent;</a:t>
            </a:r>
          </a:p>
          <a:p>
            <a:r>
              <a:rPr lang="en-US" b="1" dirty="0">
                <a:solidFill>
                  <a:srgbClr val="0070C0"/>
                </a:solidFill>
              </a:rPr>
              <a:t>Node(</a:t>
            </a:r>
            <a:r>
              <a:rPr lang="en-US" b="1" dirty="0" err="1">
                <a:solidFill>
                  <a:srgbClr val="0070C0"/>
                </a:solidFill>
              </a:rPr>
              <a:t>int</a:t>
            </a:r>
            <a:r>
              <a:rPr lang="en-US" b="1" dirty="0">
                <a:solidFill>
                  <a:srgbClr val="0070C0"/>
                </a:solidFill>
              </a:rPr>
              <a:t> </a:t>
            </a:r>
            <a:r>
              <a:rPr lang="en-US" b="1" dirty="0" err="1">
                <a:solidFill>
                  <a:srgbClr val="0070C0"/>
                </a:solidFill>
              </a:rPr>
              <a:t>val</a:t>
            </a:r>
            <a:r>
              <a:rPr lang="en-US" b="1" dirty="0">
                <a:solidFill>
                  <a:srgbClr val="0070C0"/>
                </a:solidFill>
              </a:rPr>
              <a:t>) : </a:t>
            </a:r>
            <a:r>
              <a:rPr lang="en-US" b="1" dirty="0" err="1">
                <a:solidFill>
                  <a:srgbClr val="0070C0"/>
                </a:solidFill>
              </a:rPr>
              <a:t>val</a:t>
            </a:r>
            <a:r>
              <a:rPr lang="en-US" b="1" dirty="0">
                <a:solidFill>
                  <a:srgbClr val="0070C0"/>
                </a:solidFill>
              </a:rPr>
              <a:t>(</a:t>
            </a:r>
            <a:r>
              <a:rPr lang="en-US" b="1" dirty="0" err="1">
                <a:solidFill>
                  <a:srgbClr val="0070C0"/>
                </a:solidFill>
              </a:rPr>
              <a:t>val</a:t>
            </a:r>
            <a:r>
              <a:rPr lang="en-US" b="1" dirty="0">
                <a:solidFill>
                  <a:srgbClr val="0070C0"/>
                </a:solidFill>
              </a:rPr>
              <a:t>) {</a:t>
            </a:r>
          </a:p>
          <a:p>
            <a:r>
              <a:rPr lang="en-US" b="1" dirty="0" smtClean="0">
                <a:solidFill>
                  <a:srgbClr val="0070C0"/>
                </a:solidFill>
              </a:rPr>
              <a:t>parent=left=right=0</a:t>
            </a:r>
            <a:r>
              <a:rPr lang="en-US" b="1" dirty="0">
                <a:solidFill>
                  <a:srgbClr val="0070C0"/>
                </a:solidFill>
              </a:rPr>
              <a:t>;</a:t>
            </a:r>
          </a:p>
          <a:p>
            <a:r>
              <a:rPr lang="en-US" b="1" dirty="0" smtClean="0">
                <a:solidFill>
                  <a:srgbClr val="0070C0"/>
                </a:solidFill>
              </a:rPr>
              <a:t>color=RED</a:t>
            </a:r>
            <a:r>
              <a:rPr lang="en-US" b="1" dirty="0">
                <a:solidFill>
                  <a:srgbClr val="0070C0"/>
                </a:solidFill>
              </a:rPr>
              <a:t>;</a:t>
            </a:r>
          </a:p>
          <a:p>
            <a:r>
              <a:rPr lang="en-US" b="1" dirty="0">
                <a:solidFill>
                  <a:srgbClr val="0070C0"/>
                </a:solidFill>
              </a:rPr>
              <a:t>}</a:t>
            </a:r>
          </a:p>
          <a:p>
            <a:r>
              <a:rPr lang="en-US" b="1" dirty="0">
                <a:solidFill>
                  <a:srgbClr val="0070C0"/>
                </a:solidFill>
              </a:rPr>
              <a:t>Node *uncle() {</a:t>
            </a:r>
          </a:p>
          <a:p>
            <a:r>
              <a:rPr lang="en-US" b="1" dirty="0" smtClean="0">
                <a:solidFill>
                  <a:srgbClr val="0070C0"/>
                </a:solidFill>
              </a:rPr>
              <a:t>if </a:t>
            </a:r>
            <a:r>
              <a:rPr lang="en-US" b="1" dirty="0">
                <a:solidFill>
                  <a:srgbClr val="0070C0"/>
                </a:solidFill>
              </a:rPr>
              <a:t>(parent==0 || parent-&gt;parent==0)</a:t>
            </a:r>
          </a:p>
          <a:p>
            <a:r>
              <a:rPr lang="en-US" b="1" dirty="0" smtClean="0">
                <a:solidFill>
                  <a:srgbClr val="0070C0"/>
                </a:solidFill>
              </a:rPr>
              <a:t>  return </a:t>
            </a:r>
            <a:r>
              <a:rPr lang="en-US" b="1" dirty="0">
                <a:solidFill>
                  <a:srgbClr val="0070C0"/>
                </a:solidFill>
              </a:rPr>
              <a:t>0;</a:t>
            </a:r>
          </a:p>
          <a:p>
            <a:r>
              <a:rPr lang="en-US" b="1" dirty="0" smtClean="0">
                <a:solidFill>
                  <a:srgbClr val="0070C0"/>
                </a:solidFill>
              </a:rPr>
              <a:t>if </a:t>
            </a:r>
            <a:r>
              <a:rPr lang="en-US" b="1" dirty="0">
                <a:solidFill>
                  <a:srgbClr val="0070C0"/>
                </a:solidFill>
              </a:rPr>
              <a:t>(parent-&gt;</a:t>
            </a:r>
            <a:r>
              <a:rPr lang="en-US" b="1" dirty="0" err="1">
                <a:solidFill>
                  <a:srgbClr val="0070C0"/>
                </a:solidFill>
              </a:rPr>
              <a:t>isOnLeft</a:t>
            </a:r>
            <a:r>
              <a:rPr lang="en-US" b="1" dirty="0">
                <a:solidFill>
                  <a:srgbClr val="0070C0"/>
                </a:solidFill>
              </a:rPr>
              <a:t>())  </a:t>
            </a:r>
            <a:endParaRPr lang="en-US" b="1" dirty="0" smtClean="0">
              <a:solidFill>
                <a:srgbClr val="0070C0"/>
              </a:solidFill>
            </a:endParaRPr>
          </a:p>
          <a:p>
            <a:r>
              <a:rPr lang="en-US" b="1" dirty="0" smtClean="0">
                <a:solidFill>
                  <a:srgbClr val="0070C0"/>
                </a:solidFill>
              </a:rPr>
              <a:t>  return </a:t>
            </a:r>
            <a:r>
              <a:rPr lang="en-US" b="1" dirty="0">
                <a:solidFill>
                  <a:srgbClr val="0070C0"/>
                </a:solidFill>
              </a:rPr>
              <a:t>parent-&gt;parent-&gt;right;</a:t>
            </a:r>
          </a:p>
          <a:p>
            <a:r>
              <a:rPr lang="en-US" b="1" dirty="0" smtClean="0">
                <a:solidFill>
                  <a:srgbClr val="0070C0"/>
                </a:solidFill>
              </a:rPr>
              <a:t>else </a:t>
            </a:r>
            <a:r>
              <a:rPr lang="en-US" b="1" dirty="0">
                <a:solidFill>
                  <a:srgbClr val="0070C0"/>
                </a:solidFill>
              </a:rPr>
              <a:t>return parent-&gt;parent-&gt;left;</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4128304" y="394692"/>
            <a:ext cx="5015696" cy="5355312"/>
          </a:xfrm>
          <a:prstGeom prst="rect">
            <a:avLst/>
          </a:prstGeom>
        </p:spPr>
        <p:txBody>
          <a:bodyPr wrap="square">
            <a:spAutoFit/>
          </a:bodyPr>
          <a:lstStyle/>
          <a:p>
            <a:r>
              <a:rPr lang="en-US" b="1" dirty="0" err="1">
                <a:solidFill>
                  <a:srgbClr val="0070C0"/>
                </a:solidFill>
              </a:rPr>
              <a:t>bool</a:t>
            </a:r>
            <a:r>
              <a:rPr lang="en-US" b="1" dirty="0">
                <a:solidFill>
                  <a:srgbClr val="0070C0"/>
                </a:solidFill>
              </a:rPr>
              <a:t> </a:t>
            </a:r>
            <a:r>
              <a:rPr lang="en-US" b="1" dirty="0" err="1">
                <a:solidFill>
                  <a:srgbClr val="0070C0"/>
                </a:solidFill>
              </a:rPr>
              <a:t>isOnLeft</a:t>
            </a:r>
            <a:r>
              <a:rPr lang="en-US" b="1" dirty="0" smtClean="0">
                <a:solidFill>
                  <a:srgbClr val="0070C0"/>
                </a:solidFill>
              </a:rPr>
              <a:t>(){return </a:t>
            </a:r>
            <a:r>
              <a:rPr lang="en-US" b="1" dirty="0">
                <a:solidFill>
                  <a:srgbClr val="0070C0"/>
                </a:solidFill>
              </a:rPr>
              <a:t>this == parent-&gt;left; }</a:t>
            </a:r>
          </a:p>
          <a:p>
            <a:r>
              <a:rPr lang="en-US" b="1" dirty="0">
                <a:solidFill>
                  <a:srgbClr val="0070C0"/>
                </a:solidFill>
              </a:rPr>
              <a:t>Node *sibling() {</a:t>
            </a:r>
          </a:p>
          <a:p>
            <a:r>
              <a:rPr lang="en-US" b="1" dirty="0" smtClean="0">
                <a:solidFill>
                  <a:srgbClr val="0070C0"/>
                </a:solidFill>
              </a:rPr>
              <a:t>if </a:t>
            </a:r>
            <a:r>
              <a:rPr lang="en-US" b="1" dirty="0">
                <a:solidFill>
                  <a:srgbClr val="0070C0"/>
                </a:solidFill>
              </a:rPr>
              <a:t>(parent == 0) return 0;</a:t>
            </a:r>
          </a:p>
          <a:p>
            <a:r>
              <a:rPr lang="en-US" b="1" dirty="0">
                <a:solidFill>
                  <a:srgbClr val="0070C0"/>
                </a:solidFill>
              </a:rPr>
              <a:t>if (</a:t>
            </a:r>
            <a:r>
              <a:rPr lang="en-US" b="1" dirty="0" err="1">
                <a:solidFill>
                  <a:srgbClr val="0070C0"/>
                </a:solidFill>
              </a:rPr>
              <a:t>isOnLeft</a:t>
            </a:r>
            <a:r>
              <a:rPr lang="en-US" b="1" dirty="0">
                <a:solidFill>
                  <a:srgbClr val="0070C0"/>
                </a:solidFill>
              </a:rPr>
              <a:t>()) return parent-&gt;right;</a:t>
            </a:r>
          </a:p>
          <a:p>
            <a:r>
              <a:rPr lang="en-US" b="1" dirty="0" smtClean="0">
                <a:solidFill>
                  <a:srgbClr val="0070C0"/>
                </a:solidFill>
              </a:rPr>
              <a:t>return </a:t>
            </a:r>
            <a:r>
              <a:rPr lang="en-US" b="1" dirty="0">
                <a:solidFill>
                  <a:srgbClr val="0070C0"/>
                </a:solidFill>
              </a:rPr>
              <a:t>parent-&gt;left;</a:t>
            </a:r>
          </a:p>
          <a:p>
            <a:r>
              <a:rPr lang="en-US" b="1" dirty="0">
                <a:solidFill>
                  <a:srgbClr val="0070C0"/>
                </a:solidFill>
              </a:rPr>
              <a:t>}</a:t>
            </a:r>
          </a:p>
          <a:p>
            <a:r>
              <a:rPr lang="en-US" b="1" dirty="0">
                <a:solidFill>
                  <a:srgbClr val="0070C0"/>
                </a:solidFill>
              </a:rPr>
              <a:t>void </a:t>
            </a:r>
            <a:r>
              <a:rPr lang="en-US" b="1" dirty="0" err="1">
                <a:solidFill>
                  <a:srgbClr val="0070C0"/>
                </a:solidFill>
              </a:rPr>
              <a:t>moveDown</a:t>
            </a:r>
            <a:r>
              <a:rPr lang="en-US" b="1" dirty="0">
                <a:solidFill>
                  <a:srgbClr val="0070C0"/>
                </a:solidFill>
              </a:rPr>
              <a:t>(Node *</a:t>
            </a:r>
            <a:r>
              <a:rPr lang="en-US" b="1" dirty="0" err="1">
                <a:solidFill>
                  <a:srgbClr val="0070C0"/>
                </a:solidFill>
              </a:rPr>
              <a:t>nParent</a:t>
            </a:r>
            <a:r>
              <a:rPr lang="en-US" b="1" dirty="0">
                <a:solidFill>
                  <a:srgbClr val="0070C0"/>
                </a:solidFill>
              </a:rPr>
              <a:t>) {</a:t>
            </a:r>
          </a:p>
          <a:p>
            <a:r>
              <a:rPr lang="en-US" b="1" dirty="0" smtClean="0">
                <a:solidFill>
                  <a:srgbClr val="0070C0"/>
                </a:solidFill>
              </a:rPr>
              <a:t>if </a:t>
            </a:r>
            <a:r>
              <a:rPr lang="en-US" b="1" dirty="0">
                <a:solidFill>
                  <a:srgbClr val="0070C0"/>
                </a:solidFill>
              </a:rPr>
              <a:t>(parent != 0) {</a:t>
            </a:r>
          </a:p>
          <a:p>
            <a:r>
              <a:rPr lang="en-US" b="1" dirty="0" smtClean="0">
                <a:solidFill>
                  <a:srgbClr val="0070C0"/>
                </a:solidFill>
              </a:rPr>
              <a:t>  if </a:t>
            </a:r>
            <a:r>
              <a:rPr lang="en-US" b="1" dirty="0">
                <a:solidFill>
                  <a:srgbClr val="0070C0"/>
                </a:solidFill>
              </a:rPr>
              <a:t>(</a:t>
            </a:r>
            <a:r>
              <a:rPr lang="en-US" b="1" dirty="0" err="1">
                <a:solidFill>
                  <a:srgbClr val="0070C0"/>
                </a:solidFill>
              </a:rPr>
              <a:t>isOnLeft</a:t>
            </a:r>
            <a:r>
              <a:rPr lang="en-US" b="1" dirty="0">
                <a:solidFill>
                  <a:srgbClr val="0070C0"/>
                </a:solidFill>
              </a:rPr>
              <a:t>()) parent-&gt;left = </a:t>
            </a:r>
            <a:r>
              <a:rPr lang="en-US" b="1" dirty="0" err="1">
                <a:solidFill>
                  <a:srgbClr val="0070C0"/>
                </a:solidFill>
              </a:rPr>
              <a:t>nParent</a:t>
            </a:r>
            <a:r>
              <a:rPr lang="en-US" b="1" dirty="0">
                <a:solidFill>
                  <a:srgbClr val="0070C0"/>
                </a:solidFill>
              </a:rPr>
              <a:t>;</a:t>
            </a:r>
          </a:p>
          <a:p>
            <a:r>
              <a:rPr lang="en-US" b="1" dirty="0" smtClean="0">
                <a:solidFill>
                  <a:srgbClr val="0070C0"/>
                </a:solidFill>
              </a:rPr>
              <a:t>  else </a:t>
            </a:r>
            <a:r>
              <a:rPr lang="en-US" b="1" dirty="0">
                <a:solidFill>
                  <a:srgbClr val="0070C0"/>
                </a:solidFill>
              </a:rPr>
              <a:t>parent-&gt;right = </a:t>
            </a:r>
            <a:r>
              <a:rPr lang="en-US" b="1" dirty="0" err="1">
                <a:solidFill>
                  <a:srgbClr val="0070C0"/>
                </a:solidFill>
              </a:rPr>
              <a:t>nParent</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err="1" smtClean="0">
                <a:solidFill>
                  <a:srgbClr val="0070C0"/>
                </a:solidFill>
              </a:rPr>
              <a:t>nParent</a:t>
            </a:r>
            <a:r>
              <a:rPr lang="en-US" b="1" dirty="0" smtClean="0">
                <a:solidFill>
                  <a:srgbClr val="0070C0"/>
                </a:solidFill>
              </a:rPr>
              <a:t>-</a:t>
            </a:r>
            <a:r>
              <a:rPr lang="en-US" b="1" dirty="0">
                <a:solidFill>
                  <a:srgbClr val="0070C0"/>
                </a:solidFill>
              </a:rPr>
              <a:t>&gt;parent = parent;</a:t>
            </a:r>
          </a:p>
          <a:p>
            <a:r>
              <a:rPr lang="en-US" b="1" dirty="0" smtClean="0">
                <a:solidFill>
                  <a:srgbClr val="0070C0"/>
                </a:solidFill>
              </a:rPr>
              <a:t>parent </a:t>
            </a:r>
            <a:r>
              <a:rPr lang="en-US" b="1" dirty="0">
                <a:solidFill>
                  <a:srgbClr val="0070C0"/>
                </a:solidFill>
              </a:rPr>
              <a:t>= </a:t>
            </a:r>
            <a:r>
              <a:rPr lang="en-US" b="1" dirty="0" err="1">
                <a:solidFill>
                  <a:srgbClr val="0070C0"/>
                </a:solidFill>
              </a:rPr>
              <a:t>nParent</a:t>
            </a:r>
            <a:r>
              <a:rPr lang="en-US" b="1" dirty="0">
                <a:solidFill>
                  <a:srgbClr val="0070C0"/>
                </a:solidFill>
              </a:rPr>
              <a:t>;</a:t>
            </a:r>
          </a:p>
          <a:p>
            <a:r>
              <a:rPr lang="en-US" b="1" dirty="0">
                <a:solidFill>
                  <a:srgbClr val="0070C0"/>
                </a:solidFill>
              </a:rPr>
              <a:t>}</a:t>
            </a:r>
          </a:p>
          <a:p>
            <a:r>
              <a:rPr lang="en-US" b="1" dirty="0" err="1">
                <a:solidFill>
                  <a:srgbClr val="0070C0"/>
                </a:solidFill>
              </a:rPr>
              <a:t>bool</a:t>
            </a:r>
            <a:r>
              <a:rPr lang="en-US" b="1" dirty="0">
                <a:solidFill>
                  <a:srgbClr val="0070C0"/>
                </a:solidFill>
              </a:rPr>
              <a:t> </a:t>
            </a:r>
            <a:r>
              <a:rPr lang="en-US" b="1" dirty="0" err="1">
                <a:solidFill>
                  <a:srgbClr val="0070C0"/>
                </a:solidFill>
              </a:rPr>
              <a:t>hasRedChild</a:t>
            </a:r>
            <a:r>
              <a:rPr lang="en-US" b="1" dirty="0">
                <a:solidFill>
                  <a:srgbClr val="0070C0"/>
                </a:solidFill>
              </a:rPr>
              <a:t>() {</a:t>
            </a:r>
          </a:p>
          <a:p>
            <a:r>
              <a:rPr lang="en-US" b="1" dirty="0" smtClean="0">
                <a:solidFill>
                  <a:srgbClr val="0070C0"/>
                </a:solidFill>
              </a:rPr>
              <a:t>return </a:t>
            </a:r>
            <a:r>
              <a:rPr lang="en-US" b="1" dirty="0">
                <a:solidFill>
                  <a:srgbClr val="0070C0"/>
                </a:solidFill>
              </a:rPr>
              <a:t>(left != 0 &amp;&amp; left-&gt;color == RED) ||</a:t>
            </a:r>
          </a:p>
          <a:p>
            <a:r>
              <a:rPr lang="en-US" b="1" dirty="0" smtClean="0">
                <a:solidFill>
                  <a:srgbClr val="0070C0"/>
                </a:solidFill>
              </a:rPr>
              <a:t>(</a:t>
            </a:r>
            <a:r>
              <a:rPr lang="en-US" b="1" dirty="0">
                <a:solidFill>
                  <a:srgbClr val="0070C0"/>
                </a:solidFill>
              </a:rPr>
              <a:t>right != 0 &amp;&amp; right-&gt;color == RED);</a:t>
            </a:r>
          </a:p>
          <a:p>
            <a:r>
              <a:rPr lang="en-US" b="1" dirty="0">
                <a:solidFill>
                  <a:srgbClr val="0070C0"/>
                </a:solidFill>
              </a:rPr>
              <a:t>}</a:t>
            </a:r>
          </a:p>
          <a:p>
            <a:r>
              <a:rPr lang="en-US" b="1" dirty="0">
                <a:solidFill>
                  <a:srgbClr val="0070C0"/>
                </a:solidFill>
              </a:rPr>
              <a:t>};</a:t>
            </a:r>
          </a:p>
        </p:txBody>
      </p:sp>
      <p:cxnSp>
        <p:nvCxnSpPr>
          <p:cNvPr id="7" name="Straight Connector 6"/>
          <p:cNvCxnSpPr/>
          <p:nvPr/>
        </p:nvCxnSpPr>
        <p:spPr>
          <a:xfrm>
            <a:off x="4038600" y="394692"/>
            <a:ext cx="0" cy="646330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6598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Drvo Crveno-Crno</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Drvo </a:t>
            </a:r>
            <a:r>
              <a:rPr lang="sr-Latn-ME" b="1" dirty="0" smtClean="0">
                <a:solidFill>
                  <a:srgbClr val="FF0000"/>
                </a:solidFill>
              </a:rPr>
              <a:t>crveno</a:t>
            </a:r>
            <a:r>
              <a:rPr lang="sr-Latn-ME" dirty="0" smtClean="0"/>
              <a:t>-</a:t>
            </a:r>
            <a:r>
              <a:rPr lang="sr-Latn-ME" b="1" dirty="0" smtClean="0"/>
              <a:t>crno</a:t>
            </a:r>
            <a:r>
              <a:rPr lang="sr-Latn-ME" dirty="0" smtClean="0"/>
              <a:t> je posebna, vrlo efikasna i do danas najpopularnija forma samobalansirajućeg binarnog drveta za pretragu (</a:t>
            </a:r>
            <a:r>
              <a:rPr lang="sr-Latn-ME" i="1" dirty="0" smtClean="0">
                <a:solidFill>
                  <a:srgbClr val="FF0000"/>
                </a:solidFill>
              </a:rPr>
              <a:t>Binary Search Tree</a:t>
            </a:r>
            <a:r>
              <a:rPr lang="sr-Latn-ME" dirty="0" smtClean="0"/>
              <a:t> – </a:t>
            </a:r>
            <a:r>
              <a:rPr lang="sr-Latn-ME" b="1" dirty="0" smtClean="0">
                <a:solidFill>
                  <a:srgbClr val="C00000"/>
                </a:solidFill>
              </a:rPr>
              <a:t>BST</a:t>
            </a:r>
            <a:r>
              <a:rPr lang="sr-Latn-ME" dirty="0" smtClean="0"/>
              <a:t>).</a:t>
            </a:r>
          </a:p>
          <a:p>
            <a:r>
              <a:rPr lang="sr-Latn-ME" dirty="0" smtClean="0"/>
              <a:t>Ideja </a:t>
            </a:r>
            <a:r>
              <a:rPr lang="sr-Latn-ME" b="1" dirty="0" smtClean="0">
                <a:solidFill>
                  <a:srgbClr val="C00000"/>
                </a:solidFill>
              </a:rPr>
              <a:t>BST</a:t>
            </a:r>
            <a:r>
              <a:rPr lang="sr-Latn-ME" dirty="0" smtClean="0"/>
              <a:t> je da se pretraga obavi na najefikasniji mogući način odnosno složenošću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Ovo je moguće kao što znamo samo onda ako su listovi na približno istoj udaljenosti od korjena.</a:t>
            </a:r>
          </a:p>
          <a:p>
            <a:r>
              <a:rPr lang="sr-Latn-ME" dirty="0" smtClean="0"/>
              <a:t>A to dalje znači da se osobina balansiranosti mora održati i nakon operacija dodavanja novog, ažuriranja i brisanja starog elementa iz drveta.</a:t>
            </a:r>
          </a:p>
          <a:p>
            <a:r>
              <a:rPr lang="sr-Latn-ME" dirty="0" smtClean="0"/>
              <a:t>Drvo </a:t>
            </a:r>
            <a:r>
              <a:rPr lang="sr-Latn-ME" b="1" dirty="0" smtClean="0">
                <a:solidFill>
                  <a:srgbClr val="FF0000"/>
                </a:solidFill>
              </a:rPr>
              <a:t>crveno</a:t>
            </a:r>
            <a:r>
              <a:rPr lang="sr-Latn-ME" dirty="0" smtClean="0"/>
              <a:t>-</a:t>
            </a:r>
            <a:r>
              <a:rPr lang="sr-Latn-ME" b="1" dirty="0" smtClean="0"/>
              <a:t>crno</a:t>
            </a:r>
            <a:r>
              <a:rPr lang="sr-Latn-ME" dirty="0" smtClean="0"/>
              <a:t> ima dodatni podatak u čvoru – boju.</a:t>
            </a:r>
          </a:p>
          <a:p>
            <a:r>
              <a:rPr lang="sr-Latn-ME" dirty="0" smtClean="0"/>
              <a:t>Boja čvora može biti </a:t>
            </a:r>
            <a:r>
              <a:rPr lang="sr-Latn-ME" b="1" dirty="0" smtClean="0">
                <a:solidFill>
                  <a:srgbClr val="FF0000"/>
                </a:solidFill>
              </a:rPr>
              <a:t>crvena</a:t>
            </a:r>
            <a:r>
              <a:rPr lang="sr-Latn-ME" dirty="0" smtClean="0"/>
              <a:t> ili </a:t>
            </a:r>
            <a:r>
              <a:rPr lang="sr-Latn-ME" b="1" dirty="0" smtClean="0"/>
              <a:t>crna</a:t>
            </a:r>
            <a:r>
              <a:rPr lang="sr-Latn-ME" dirty="0" smtClean="0"/>
              <a:t>.</a:t>
            </a:r>
          </a:p>
          <a:p>
            <a:r>
              <a:rPr lang="sr-Latn-ME" i="1" u="sng" dirty="0" smtClean="0">
                <a:solidFill>
                  <a:srgbClr val="7030A0"/>
                </a:solidFill>
              </a:rPr>
              <a:t>Ne postoje dva susjedna</a:t>
            </a:r>
            <a:r>
              <a:rPr lang="sr-Latn-ME" dirty="0" smtClean="0"/>
              <a:t> </a:t>
            </a:r>
            <a:r>
              <a:rPr lang="sr-Latn-ME" b="1" dirty="0" smtClean="0">
                <a:solidFill>
                  <a:srgbClr val="FF0000"/>
                </a:solidFill>
              </a:rPr>
              <a:t>crvena</a:t>
            </a:r>
            <a:r>
              <a:rPr lang="sr-Latn-ME" dirty="0" smtClean="0"/>
              <a:t> čvora (</a:t>
            </a:r>
            <a:r>
              <a:rPr lang="sr-Latn-ME" b="1" dirty="0" smtClean="0">
                <a:solidFill>
                  <a:srgbClr val="FF0000"/>
                </a:solidFill>
              </a:rPr>
              <a:t>crveni</a:t>
            </a:r>
            <a:r>
              <a:rPr lang="sr-Latn-ME" dirty="0" smtClean="0"/>
              <a:t> čvor ne može biti potomak </a:t>
            </a:r>
            <a:r>
              <a:rPr lang="sr-Latn-ME" b="1" dirty="0" smtClean="0">
                <a:solidFill>
                  <a:srgbClr val="FF0000"/>
                </a:solidFill>
              </a:rPr>
              <a:t>crvenog</a:t>
            </a:r>
            <a:r>
              <a:rPr lang="sr-Latn-ME" dirty="0" smtClean="0"/>
              <a:t> čvora).</a:t>
            </a:r>
            <a:endParaRPr lang="en-US" dirty="0"/>
          </a:p>
        </p:txBody>
      </p:sp>
    </p:spTree>
    <p:extLst>
      <p:ext uri="{BB962C8B-B14F-4D97-AF65-F5344CB8AC3E}">
        <p14:creationId xmlns:p14="http://schemas.microsoft.com/office/powerpoint/2010/main" val="18050178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Realizacija</a:t>
            </a:r>
            <a:r>
              <a:rPr lang="en-US" dirty="0" smtClean="0"/>
              <a:t> </a:t>
            </a:r>
            <a:r>
              <a:rPr lang="en-US" dirty="0" err="1" smtClean="0"/>
              <a:t>dio</a:t>
            </a:r>
            <a:r>
              <a:rPr lang="en-US" dirty="0" smtClean="0"/>
              <a:t> #2</a:t>
            </a:r>
            <a:endParaRPr lang="en-US" dirty="0"/>
          </a:p>
        </p:txBody>
      </p:sp>
      <p:sp>
        <p:nvSpPr>
          <p:cNvPr id="4" name="Rectangle 3"/>
          <p:cNvSpPr/>
          <p:nvPr/>
        </p:nvSpPr>
        <p:spPr>
          <a:xfrm>
            <a:off x="0" y="838200"/>
            <a:ext cx="4572000" cy="5632311"/>
          </a:xfrm>
          <a:prstGeom prst="rect">
            <a:avLst/>
          </a:prstGeom>
        </p:spPr>
        <p:txBody>
          <a:bodyPr>
            <a:spAutoFit/>
          </a:bodyPr>
          <a:lstStyle/>
          <a:p>
            <a:r>
              <a:rPr lang="en-US" b="1" dirty="0" smtClean="0">
                <a:solidFill>
                  <a:srgbClr val="0070C0"/>
                </a:solidFill>
              </a:rPr>
              <a:t>class </a:t>
            </a:r>
            <a:r>
              <a:rPr lang="en-US" b="1" dirty="0" err="1">
                <a:solidFill>
                  <a:srgbClr val="0070C0"/>
                </a:solidFill>
              </a:rPr>
              <a:t>RBTree</a:t>
            </a:r>
            <a:r>
              <a:rPr lang="en-US" b="1" dirty="0">
                <a:solidFill>
                  <a:srgbClr val="0070C0"/>
                </a:solidFill>
              </a:rPr>
              <a:t> {</a:t>
            </a:r>
          </a:p>
          <a:p>
            <a:r>
              <a:rPr lang="en-US" b="1" dirty="0">
                <a:solidFill>
                  <a:srgbClr val="0070C0"/>
                </a:solidFill>
              </a:rPr>
              <a:t>Node *root;</a:t>
            </a:r>
          </a:p>
          <a:p>
            <a:r>
              <a:rPr lang="en-US" b="1" dirty="0">
                <a:solidFill>
                  <a:srgbClr val="0070C0"/>
                </a:solidFill>
              </a:rPr>
              <a:t>void </a:t>
            </a:r>
            <a:r>
              <a:rPr lang="en-US" b="1" dirty="0" err="1">
                <a:solidFill>
                  <a:srgbClr val="0070C0"/>
                </a:solidFill>
              </a:rPr>
              <a:t>leftRotate</a:t>
            </a:r>
            <a:r>
              <a:rPr lang="en-US" b="1" dirty="0">
                <a:solidFill>
                  <a:srgbClr val="0070C0"/>
                </a:solidFill>
              </a:rPr>
              <a:t>(Node *x) {</a:t>
            </a:r>
          </a:p>
          <a:p>
            <a:r>
              <a:rPr lang="en-US" b="1" dirty="0" smtClean="0">
                <a:solidFill>
                  <a:srgbClr val="0070C0"/>
                </a:solidFill>
              </a:rPr>
              <a:t>Node </a:t>
            </a:r>
            <a:r>
              <a:rPr lang="en-US" b="1" dirty="0">
                <a:solidFill>
                  <a:srgbClr val="0070C0"/>
                </a:solidFill>
              </a:rPr>
              <a:t>*</a:t>
            </a:r>
            <a:r>
              <a:rPr lang="en-US" b="1" dirty="0" err="1">
                <a:solidFill>
                  <a:srgbClr val="0070C0"/>
                </a:solidFill>
              </a:rPr>
              <a:t>nParent</a:t>
            </a:r>
            <a:r>
              <a:rPr lang="en-US" b="1" dirty="0">
                <a:solidFill>
                  <a:srgbClr val="0070C0"/>
                </a:solidFill>
              </a:rPr>
              <a:t> = x-&gt;right;</a:t>
            </a:r>
          </a:p>
          <a:p>
            <a:r>
              <a:rPr lang="en-US" b="1" dirty="0" smtClean="0">
                <a:solidFill>
                  <a:srgbClr val="0070C0"/>
                </a:solidFill>
              </a:rPr>
              <a:t>if </a:t>
            </a:r>
            <a:r>
              <a:rPr lang="en-US" b="1" dirty="0">
                <a:solidFill>
                  <a:srgbClr val="0070C0"/>
                </a:solidFill>
              </a:rPr>
              <a:t>(x == root</a:t>
            </a:r>
            <a:r>
              <a:rPr lang="en-US" b="1" dirty="0" smtClean="0">
                <a:solidFill>
                  <a:srgbClr val="0070C0"/>
                </a:solidFill>
              </a:rPr>
              <a:t>) root </a:t>
            </a:r>
            <a:r>
              <a:rPr lang="en-US" b="1" dirty="0">
                <a:solidFill>
                  <a:srgbClr val="0070C0"/>
                </a:solidFill>
              </a:rPr>
              <a:t>= </a:t>
            </a:r>
            <a:r>
              <a:rPr lang="en-US" b="1" dirty="0" err="1">
                <a:solidFill>
                  <a:srgbClr val="0070C0"/>
                </a:solidFill>
              </a:rPr>
              <a:t>nParent</a:t>
            </a:r>
            <a:r>
              <a:rPr lang="en-US" b="1" dirty="0">
                <a:solidFill>
                  <a:srgbClr val="0070C0"/>
                </a:solidFill>
              </a:rPr>
              <a:t>;</a:t>
            </a:r>
          </a:p>
          <a:p>
            <a:r>
              <a:rPr lang="en-US" b="1" dirty="0" smtClean="0">
                <a:solidFill>
                  <a:srgbClr val="0070C0"/>
                </a:solidFill>
              </a:rPr>
              <a:t>x-</a:t>
            </a:r>
            <a:r>
              <a:rPr lang="en-US" b="1" dirty="0">
                <a:solidFill>
                  <a:srgbClr val="0070C0"/>
                </a:solidFill>
              </a:rPr>
              <a:t>&gt;</a:t>
            </a:r>
            <a:r>
              <a:rPr lang="en-US" b="1" dirty="0" err="1">
                <a:solidFill>
                  <a:srgbClr val="0070C0"/>
                </a:solidFill>
              </a:rPr>
              <a:t>moveDown</a:t>
            </a:r>
            <a:r>
              <a:rPr lang="en-US" b="1" dirty="0">
                <a:solidFill>
                  <a:srgbClr val="0070C0"/>
                </a:solidFill>
              </a:rPr>
              <a:t>(</a:t>
            </a:r>
            <a:r>
              <a:rPr lang="en-US" b="1" dirty="0" err="1">
                <a:solidFill>
                  <a:srgbClr val="0070C0"/>
                </a:solidFill>
              </a:rPr>
              <a:t>nParent</a:t>
            </a:r>
            <a:r>
              <a:rPr lang="en-US" b="1" dirty="0">
                <a:solidFill>
                  <a:srgbClr val="0070C0"/>
                </a:solidFill>
              </a:rPr>
              <a:t>);</a:t>
            </a:r>
          </a:p>
          <a:p>
            <a:r>
              <a:rPr lang="en-US" b="1" dirty="0" smtClean="0">
                <a:solidFill>
                  <a:srgbClr val="0070C0"/>
                </a:solidFill>
              </a:rPr>
              <a:t>x-</a:t>
            </a:r>
            <a:r>
              <a:rPr lang="en-US" b="1" dirty="0">
                <a:solidFill>
                  <a:srgbClr val="0070C0"/>
                </a:solidFill>
              </a:rPr>
              <a:t>&gt;right = </a:t>
            </a:r>
            <a:r>
              <a:rPr lang="en-US" b="1" dirty="0" err="1">
                <a:solidFill>
                  <a:srgbClr val="0070C0"/>
                </a:solidFill>
              </a:rPr>
              <a:t>nParent</a:t>
            </a:r>
            <a:r>
              <a:rPr lang="en-US" b="1" dirty="0">
                <a:solidFill>
                  <a:srgbClr val="0070C0"/>
                </a:solidFill>
              </a:rPr>
              <a:t>-&gt;left;</a:t>
            </a:r>
          </a:p>
          <a:p>
            <a:r>
              <a:rPr lang="en-US" b="1" dirty="0" smtClean="0">
                <a:solidFill>
                  <a:srgbClr val="0070C0"/>
                </a:solidFill>
              </a:rPr>
              <a:t>if(</a:t>
            </a:r>
            <a:r>
              <a:rPr lang="en-US" b="1" dirty="0" err="1" smtClean="0">
                <a:solidFill>
                  <a:srgbClr val="0070C0"/>
                </a:solidFill>
              </a:rPr>
              <a:t>nParent</a:t>
            </a:r>
            <a:r>
              <a:rPr lang="en-US" b="1" dirty="0" smtClean="0">
                <a:solidFill>
                  <a:srgbClr val="0070C0"/>
                </a:solidFill>
              </a:rPr>
              <a:t>-</a:t>
            </a:r>
            <a:r>
              <a:rPr lang="en-US" b="1" dirty="0">
                <a:solidFill>
                  <a:srgbClr val="0070C0"/>
                </a:solidFill>
              </a:rPr>
              <a:t>&gt;</a:t>
            </a:r>
            <a:r>
              <a:rPr lang="en-US" b="1" dirty="0" smtClean="0">
                <a:solidFill>
                  <a:srgbClr val="0070C0"/>
                </a:solidFill>
              </a:rPr>
              <a:t>left!=0) </a:t>
            </a:r>
            <a:br>
              <a:rPr lang="en-US" b="1" dirty="0" smtClean="0">
                <a:solidFill>
                  <a:srgbClr val="0070C0"/>
                </a:solidFill>
              </a:rPr>
            </a:br>
            <a:r>
              <a:rPr lang="en-US" b="1" dirty="0" smtClean="0">
                <a:solidFill>
                  <a:srgbClr val="0070C0"/>
                </a:solidFill>
              </a:rPr>
              <a:t>  </a:t>
            </a:r>
            <a:r>
              <a:rPr lang="en-US" b="1" dirty="0" err="1" smtClean="0">
                <a:solidFill>
                  <a:srgbClr val="0070C0"/>
                </a:solidFill>
              </a:rPr>
              <a:t>nParent</a:t>
            </a:r>
            <a:r>
              <a:rPr lang="en-US" b="1" dirty="0" smtClean="0">
                <a:solidFill>
                  <a:srgbClr val="0070C0"/>
                </a:solidFill>
              </a:rPr>
              <a:t>-</a:t>
            </a:r>
            <a:r>
              <a:rPr lang="en-US" b="1" dirty="0">
                <a:solidFill>
                  <a:srgbClr val="0070C0"/>
                </a:solidFill>
              </a:rPr>
              <a:t>&gt;left-&gt;parent = x;</a:t>
            </a:r>
          </a:p>
          <a:p>
            <a:r>
              <a:rPr lang="en-US" b="1" dirty="0" err="1" smtClean="0">
                <a:solidFill>
                  <a:srgbClr val="0070C0"/>
                </a:solidFill>
              </a:rPr>
              <a:t>nParent</a:t>
            </a:r>
            <a:r>
              <a:rPr lang="en-US" b="1" dirty="0" smtClean="0">
                <a:solidFill>
                  <a:srgbClr val="0070C0"/>
                </a:solidFill>
              </a:rPr>
              <a:t>-</a:t>
            </a:r>
            <a:r>
              <a:rPr lang="en-US" b="1" dirty="0">
                <a:solidFill>
                  <a:srgbClr val="0070C0"/>
                </a:solidFill>
              </a:rPr>
              <a:t>&gt;left = x;</a:t>
            </a:r>
          </a:p>
          <a:p>
            <a:r>
              <a:rPr lang="en-US" b="1" dirty="0">
                <a:solidFill>
                  <a:srgbClr val="0070C0"/>
                </a:solidFill>
              </a:rPr>
              <a:t>}</a:t>
            </a:r>
          </a:p>
          <a:p>
            <a:r>
              <a:rPr lang="en-US" b="1" dirty="0">
                <a:solidFill>
                  <a:srgbClr val="0070C0"/>
                </a:solidFill>
              </a:rPr>
              <a:t>void </a:t>
            </a:r>
            <a:r>
              <a:rPr lang="en-US" b="1" dirty="0" err="1">
                <a:solidFill>
                  <a:srgbClr val="0070C0"/>
                </a:solidFill>
              </a:rPr>
              <a:t>rightRotate</a:t>
            </a:r>
            <a:r>
              <a:rPr lang="en-US" b="1" dirty="0">
                <a:solidFill>
                  <a:srgbClr val="0070C0"/>
                </a:solidFill>
              </a:rPr>
              <a:t>(Node *x) {</a:t>
            </a:r>
          </a:p>
          <a:p>
            <a:r>
              <a:rPr lang="en-US" b="1" dirty="0" smtClean="0">
                <a:solidFill>
                  <a:srgbClr val="0070C0"/>
                </a:solidFill>
              </a:rPr>
              <a:t>Node </a:t>
            </a:r>
            <a:r>
              <a:rPr lang="en-US" b="1" dirty="0">
                <a:solidFill>
                  <a:srgbClr val="0070C0"/>
                </a:solidFill>
              </a:rPr>
              <a:t>*</a:t>
            </a:r>
            <a:r>
              <a:rPr lang="en-US" b="1" dirty="0" err="1">
                <a:solidFill>
                  <a:srgbClr val="0070C0"/>
                </a:solidFill>
              </a:rPr>
              <a:t>nParent</a:t>
            </a:r>
            <a:r>
              <a:rPr lang="en-US" b="1" dirty="0">
                <a:solidFill>
                  <a:srgbClr val="0070C0"/>
                </a:solidFill>
              </a:rPr>
              <a:t> = x-&gt;left;</a:t>
            </a:r>
          </a:p>
          <a:p>
            <a:r>
              <a:rPr lang="en-US" b="1" dirty="0" smtClean="0">
                <a:solidFill>
                  <a:srgbClr val="0070C0"/>
                </a:solidFill>
              </a:rPr>
              <a:t>if </a:t>
            </a:r>
            <a:r>
              <a:rPr lang="en-US" b="1" dirty="0">
                <a:solidFill>
                  <a:srgbClr val="0070C0"/>
                </a:solidFill>
              </a:rPr>
              <a:t>(x == root</a:t>
            </a:r>
            <a:r>
              <a:rPr lang="en-US" b="1" dirty="0" smtClean="0">
                <a:solidFill>
                  <a:srgbClr val="0070C0"/>
                </a:solidFill>
              </a:rPr>
              <a:t>) root </a:t>
            </a:r>
            <a:r>
              <a:rPr lang="en-US" b="1" dirty="0">
                <a:solidFill>
                  <a:srgbClr val="0070C0"/>
                </a:solidFill>
              </a:rPr>
              <a:t>= </a:t>
            </a:r>
            <a:r>
              <a:rPr lang="en-US" b="1" dirty="0" err="1">
                <a:solidFill>
                  <a:srgbClr val="0070C0"/>
                </a:solidFill>
              </a:rPr>
              <a:t>nParent</a:t>
            </a:r>
            <a:r>
              <a:rPr lang="en-US" b="1" dirty="0">
                <a:solidFill>
                  <a:srgbClr val="0070C0"/>
                </a:solidFill>
              </a:rPr>
              <a:t>;</a:t>
            </a:r>
          </a:p>
          <a:p>
            <a:r>
              <a:rPr lang="en-US" b="1" dirty="0" smtClean="0">
                <a:solidFill>
                  <a:srgbClr val="0070C0"/>
                </a:solidFill>
              </a:rPr>
              <a:t>x-</a:t>
            </a:r>
            <a:r>
              <a:rPr lang="en-US" b="1" dirty="0">
                <a:solidFill>
                  <a:srgbClr val="0070C0"/>
                </a:solidFill>
              </a:rPr>
              <a:t>&gt;</a:t>
            </a:r>
            <a:r>
              <a:rPr lang="en-US" b="1" dirty="0" err="1">
                <a:solidFill>
                  <a:srgbClr val="0070C0"/>
                </a:solidFill>
              </a:rPr>
              <a:t>moveDown</a:t>
            </a:r>
            <a:r>
              <a:rPr lang="en-US" b="1" dirty="0">
                <a:solidFill>
                  <a:srgbClr val="0070C0"/>
                </a:solidFill>
              </a:rPr>
              <a:t>(</a:t>
            </a:r>
            <a:r>
              <a:rPr lang="en-US" b="1" dirty="0" err="1">
                <a:solidFill>
                  <a:srgbClr val="0070C0"/>
                </a:solidFill>
              </a:rPr>
              <a:t>nParent</a:t>
            </a:r>
            <a:r>
              <a:rPr lang="en-US" b="1" dirty="0">
                <a:solidFill>
                  <a:srgbClr val="0070C0"/>
                </a:solidFill>
              </a:rPr>
              <a:t>);</a:t>
            </a:r>
          </a:p>
          <a:p>
            <a:r>
              <a:rPr lang="en-US" b="1" dirty="0" smtClean="0">
                <a:solidFill>
                  <a:srgbClr val="0070C0"/>
                </a:solidFill>
              </a:rPr>
              <a:t>x-</a:t>
            </a:r>
            <a:r>
              <a:rPr lang="en-US" b="1" dirty="0">
                <a:solidFill>
                  <a:srgbClr val="0070C0"/>
                </a:solidFill>
              </a:rPr>
              <a:t>&gt;left = </a:t>
            </a:r>
            <a:r>
              <a:rPr lang="en-US" b="1" dirty="0" err="1">
                <a:solidFill>
                  <a:srgbClr val="0070C0"/>
                </a:solidFill>
              </a:rPr>
              <a:t>nParent</a:t>
            </a:r>
            <a:r>
              <a:rPr lang="en-US" b="1" dirty="0">
                <a:solidFill>
                  <a:srgbClr val="0070C0"/>
                </a:solidFill>
              </a:rPr>
              <a:t>-&gt;right;</a:t>
            </a:r>
          </a:p>
          <a:p>
            <a:r>
              <a:rPr lang="en-US" b="1" dirty="0" smtClean="0">
                <a:solidFill>
                  <a:srgbClr val="0070C0"/>
                </a:solidFill>
              </a:rPr>
              <a:t>if </a:t>
            </a:r>
            <a:r>
              <a:rPr lang="en-US" b="1" dirty="0">
                <a:solidFill>
                  <a:srgbClr val="0070C0"/>
                </a:solidFill>
              </a:rPr>
              <a:t>(</a:t>
            </a:r>
            <a:r>
              <a:rPr lang="en-US" b="1" dirty="0" err="1">
                <a:solidFill>
                  <a:srgbClr val="0070C0"/>
                </a:solidFill>
              </a:rPr>
              <a:t>nParent</a:t>
            </a:r>
            <a:r>
              <a:rPr lang="en-US" b="1" dirty="0">
                <a:solidFill>
                  <a:srgbClr val="0070C0"/>
                </a:solidFill>
              </a:rPr>
              <a:t>-&gt;right != 0)</a:t>
            </a:r>
          </a:p>
          <a:p>
            <a:r>
              <a:rPr lang="en-US" b="1" dirty="0" smtClean="0">
                <a:solidFill>
                  <a:srgbClr val="0070C0"/>
                </a:solidFill>
              </a:rPr>
              <a:t>  </a:t>
            </a:r>
            <a:r>
              <a:rPr lang="en-US" b="1" dirty="0" err="1" smtClean="0">
                <a:solidFill>
                  <a:srgbClr val="0070C0"/>
                </a:solidFill>
              </a:rPr>
              <a:t>nParent</a:t>
            </a:r>
            <a:r>
              <a:rPr lang="en-US" b="1" dirty="0" smtClean="0">
                <a:solidFill>
                  <a:srgbClr val="0070C0"/>
                </a:solidFill>
              </a:rPr>
              <a:t>-</a:t>
            </a:r>
            <a:r>
              <a:rPr lang="en-US" b="1" dirty="0">
                <a:solidFill>
                  <a:srgbClr val="0070C0"/>
                </a:solidFill>
              </a:rPr>
              <a:t>&gt;right-&gt;parent = x;</a:t>
            </a:r>
          </a:p>
          <a:p>
            <a:r>
              <a:rPr lang="en-US" b="1" dirty="0" err="1" smtClean="0">
                <a:solidFill>
                  <a:srgbClr val="0070C0"/>
                </a:solidFill>
              </a:rPr>
              <a:t>nParent</a:t>
            </a:r>
            <a:r>
              <a:rPr lang="en-US" b="1" dirty="0" smtClean="0">
                <a:solidFill>
                  <a:srgbClr val="0070C0"/>
                </a:solidFill>
              </a:rPr>
              <a:t>-</a:t>
            </a:r>
            <a:r>
              <a:rPr lang="en-US" b="1" dirty="0">
                <a:solidFill>
                  <a:srgbClr val="0070C0"/>
                </a:solidFill>
              </a:rPr>
              <a:t>&gt;right = x;</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3962400" y="304800"/>
            <a:ext cx="5181600" cy="6463308"/>
          </a:xfrm>
          <a:prstGeom prst="rect">
            <a:avLst/>
          </a:prstGeom>
        </p:spPr>
        <p:txBody>
          <a:bodyPr wrap="square">
            <a:spAutoFit/>
          </a:bodyPr>
          <a:lstStyle/>
          <a:p>
            <a:r>
              <a:rPr lang="en-US" b="1" dirty="0">
                <a:solidFill>
                  <a:srgbClr val="0070C0"/>
                </a:solidFill>
              </a:rPr>
              <a:t>void </a:t>
            </a:r>
            <a:r>
              <a:rPr lang="en-US" b="1" dirty="0" err="1">
                <a:solidFill>
                  <a:srgbClr val="0070C0"/>
                </a:solidFill>
              </a:rPr>
              <a:t>swapColors</a:t>
            </a:r>
            <a:r>
              <a:rPr lang="en-US" b="1" dirty="0">
                <a:solidFill>
                  <a:srgbClr val="0070C0"/>
                </a:solidFill>
              </a:rPr>
              <a:t>(Node *x1, Node *x2) {</a:t>
            </a:r>
          </a:p>
          <a:p>
            <a:r>
              <a:rPr lang="en-US" b="1" dirty="0" smtClean="0">
                <a:solidFill>
                  <a:srgbClr val="0070C0"/>
                </a:solidFill>
              </a:rPr>
              <a:t>COLOR </a:t>
            </a:r>
            <a:r>
              <a:rPr lang="en-US" b="1" dirty="0">
                <a:solidFill>
                  <a:srgbClr val="0070C0"/>
                </a:solidFill>
              </a:rPr>
              <a:t>temp;</a:t>
            </a:r>
          </a:p>
          <a:p>
            <a:r>
              <a:rPr lang="en-US" b="1" dirty="0" smtClean="0">
                <a:solidFill>
                  <a:srgbClr val="0070C0"/>
                </a:solidFill>
              </a:rPr>
              <a:t>temp </a:t>
            </a:r>
            <a:r>
              <a:rPr lang="en-US" b="1" dirty="0">
                <a:solidFill>
                  <a:srgbClr val="0070C0"/>
                </a:solidFill>
              </a:rPr>
              <a:t>= x1-&gt;color;</a:t>
            </a:r>
          </a:p>
          <a:p>
            <a:r>
              <a:rPr lang="en-US" b="1" dirty="0" smtClean="0">
                <a:solidFill>
                  <a:srgbClr val="0070C0"/>
                </a:solidFill>
              </a:rPr>
              <a:t>x1-</a:t>
            </a:r>
            <a:r>
              <a:rPr lang="en-US" b="1" dirty="0">
                <a:solidFill>
                  <a:srgbClr val="0070C0"/>
                </a:solidFill>
              </a:rPr>
              <a:t>&gt;color = x2-&gt;color;</a:t>
            </a:r>
          </a:p>
          <a:p>
            <a:r>
              <a:rPr lang="en-US" b="1" dirty="0" smtClean="0">
                <a:solidFill>
                  <a:srgbClr val="0070C0"/>
                </a:solidFill>
              </a:rPr>
              <a:t>x2-</a:t>
            </a:r>
            <a:r>
              <a:rPr lang="en-US" b="1" dirty="0">
                <a:solidFill>
                  <a:srgbClr val="0070C0"/>
                </a:solidFill>
              </a:rPr>
              <a:t>&gt;color = temp;</a:t>
            </a:r>
          </a:p>
          <a:p>
            <a:r>
              <a:rPr lang="en-US" b="1" dirty="0">
                <a:solidFill>
                  <a:srgbClr val="0070C0"/>
                </a:solidFill>
              </a:rPr>
              <a:t>}</a:t>
            </a:r>
          </a:p>
          <a:p>
            <a:r>
              <a:rPr lang="en-US" b="1" dirty="0">
                <a:solidFill>
                  <a:srgbClr val="0070C0"/>
                </a:solidFill>
              </a:rPr>
              <a:t>void </a:t>
            </a:r>
            <a:r>
              <a:rPr lang="en-US" b="1" dirty="0" err="1">
                <a:solidFill>
                  <a:srgbClr val="0070C0"/>
                </a:solidFill>
              </a:rPr>
              <a:t>swapValues</a:t>
            </a:r>
            <a:r>
              <a:rPr lang="en-US" b="1" dirty="0">
                <a:solidFill>
                  <a:srgbClr val="0070C0"/>
                </a:solidFill>
              </a:rPr>
              <a:t>(Node *u, Node *v) {</a:t>
            </a:r>
          </a:p>
          <a:p>
            <a:r>
              <a:rPr lang="en-US" b="1" dirty="0" err="1" smtClean="0">
                <a:solidFill>
                  <a:srgbClr val="0070C0"/>
                </a:solidFill>
              </a:rPr>
              <a:t>int</a:t>
            </a:r>
            <a:r>
              <a:rPr lang="en-US" b="1" dirty="0" smtClean="0">
                <a:solidFill>
                  <a:srgbClr val="0070C0"/>
                </a:solidFill>
              </a:rPr>
              <a:t> </a:t>
            </a:r>
            <a:r>
              <a:rPr lang="en-US" b="1" dirty="0">
                <a:solidFill>
                  <a:srgbClr val="0070C0"/>
                </a:solidFill>
              </a:rPr>
              <a:t>temp;</a:t>
            </a:r>
          </a:p>
          <a:p>
            <a:r>
              <a:rPr lang="en-US" b="1" dirty="0" smtClean="0">
                <a:solidFill>
                  <a:srgbClr val="0070C0"/>
                </a:solidFill>
              </a:rPr>
              <a:t>temp </a:t>
            </a:r>
            <a:r>
              <a:rPr lang="en-US" b="1" dirty="0">
                <a:solidFill>
                  <a:srgbClr val="0070C0"/>
                </a:solidFill>
              </a:rPr>
              <a:t>= u-&gt;</a:t>
            </a:r>
            <a:r>
              <a:rPr lang="en-US" b="1" dirty="0" err="1">
                <a:solidFill>
                  <a:srgbClr val="0070C0"/>
                </a:solidFill>
              </a:rPr>
              <a:t>val</a:t>
            </a:r>
            <a:r>
              <a:rPr lang="en-US" b="1" dirty="0">
                <a:solidFill>
                  <a:srgbClr val="0070C0"/>
                </a:solidFill>
              </a:rPr>
              <a:t>;</a:t>
            </a:r>
          </a:p>
          <a:p>
            <a:r>
              <a:rPr lang="en-US" b="1" dirty="0" smtClean="0">
                <a:solidFill>
                  <a:srgbClr val="0070C0"/>
                </a:solidFill>
              </a:rPr>
              <a:t>u-</a:t>
            </a:r>
            <a:r>
              <a:rPr lang="en-US" b="1" dirty="0">
                <a:solidFill>
                  <a:srgbClr val="0070C0"/>
                </a:solidFill>
              </a:rPr>
              <a:t>&gt;</a:t>
            </a:r>
            <a:r>
              <a:rPr lang="en-US" b="1" dirty="0" err="1">
                <a:solidFill>
                  <a:srgbClr val="0070C0"/>
                </a:solidFill>
              </a:rPr>
              <a:t>val</a:t>
            </a:r>
            <a:r>
              <a:rPr lang="en-US" b="1" dirty="0">
                <a:solidFill>
                  <a:srgbClr val="0070C0"/>
                </a:solidFill>
              </a:rPr>
              <a:t> = v-&gt;</a:t>
            </a:r>
            <a:r>
              <a:rPr lang="en-US" b="1" dirty="0" err="1">
                <a:solidFill>
                  <a:srgbClr val="0070C0"/>
                </a:solidFill>
              </a:rPr>
              <a:t>val</a:t>
            </a:r>
            <a:r>
              <a:rPr lang="en-US" b="1" dirty="0">
                <a:solidFill>
                  <a:srgbClr val="0070C0"/>
                </a:solidFill>
              </a:rPr>
              <a:t>;</a:t>
            </a:r>
          </a:p>
          <a:p>
            <a:r>
              <a:rPr lang="en-US" b="1" dirty="0" smtClean="0">
                <a:solidFill>
                  <a:srgbClr val="0070C0"/>
                </a:solidFill>
              </a:rPr>
              <a:t>v-</a:t>
            </a:r>
            <a:r>
              <a:rPr lang="en-US" b="1" dirty="0">
                <a:solidFill>
                  <a:srgbClr val="0070C0"/>
                </a:solidFill>
              </a:rPr>
              <a:t>&gt;</a:t>
            </a:r>
            <a:r>
              <a:rPr lang="en-US" b="1" dirty="0" err="1">
                <a:solidFill>
                  <a:srgbClr val="0070C0"/>
                </a:solidFill>
              </a:rPr>
              <a:t>val</a:t>
            </a:r>
            <a:r>
              <a:rPr lang="en-US" b="1" dirty="0">
                <a:solidFill>
                  <a:srgbClr val="0070C0"/>
                </a:solidFill>
              </a:rPr>
              <a:t> = temp;</a:t>
            </a:r>
          </a:p>
          <a:p>
            <a:r>
              <a:rPr lang="en-US" b="1" dirty="0">
                <a:solidFill>
                  <a:srgbClr val="0070C0"/>
                </a:solidFill>
              </a:rPr>
              <a:t>}</a:t>
            </a:r>
          </a:p>
          <a:p>
            <a:r>
              <a:rPr lang="en-US" b="1" dirty="0">
                <a:solidFill>
                  <a:srgbClr val="0070C0"/>
                </a:solidFill>
              </a:rPr>
              <a:t>void </a:t>
            </a:r>
            <a:r>
              <a:rPr lang="en-US" b="1" dirty="0" err="1">
                <a:solidFill>
                  <a:srgbClr val="0070C0"/>
                </a:solidFill>
              </a:rPr>
              <a:t>fixRedRed</a:t>
            </a:r>
            <a:r>
              <a:rPr lang="en-US" b="1" dirty="0">
                <a:solidFill>
                  <a:srgbClr val="0070C0"/>
                </a:solidFill>
              </a:rPr>
              <a:t>(Node *x) {</a:t>
            </a:r>
          </a:p>
          <a:p>
            <a:r>
              <a:rPr lang="en-US" b="1" dirty="0" smtClean="0">
                <a:solidFill>
                  <a:srgbClr val="0070C0"/>
                </a:solidFill>
              </a:rPr>
              <a:t>if </a:t>
            </a:r>
            <a:r>
              <a:rPr lang="en-US" b="1" dirty="0">
                <a:solidFill>
                  <a:srgbClr val="0070C0"/>
                </a:solidFill>
              </a:rPr>
              <a:t>(x == root) {</a:t>
            </a:r>
          </a:p>
          <a:p>
            <a:r>
              <a:rPr lang="en-US" b="1" dirty="0" smtClean="0">
                <a:solidFill>
                  <a:srgbClr val="0070C0"/>
                </a:solidFill>
              </a:rPr>
              <a:t>  x-</a:t>
            </a:r>
            <a:r>
              <a:rPr lang="en-US" b="1" dirty="0">
                <a:solidFill>
                  <a:srgbClr val="0070C0"/>
                </a:solidFill>
              </a:rPr>
              <a:t>&gt;color = BLACK;</a:t>
            </a:r>
          </a:p>
          <a:p>
            <a:r>
              <a:rPr lang="en-US" b="1" dirty="0" smtClean="0">
                <a:solidFill>
                  <a:srgbClr val="0070C0"/>
                </a:solidFill>
              </a:rPr>
              <a:t>  return</a:t>
            </a:r>
            <a:r>
              <a:rPr lang="en-US" b="1" dirty="0">
                <a:solidFill>
                  <a:srgbClr val="0070C0"/>
                </a:solidFill>
              </a:rPr>
              <a:t>;</a:t>
            </a:r>
          </a:p>
          <a:p>
            <a:r>
              <a:rPr lang="en-US" b="1" dirty="0" smtClean="0">
                <a:solidFill>
                  <a:srgbClr val="0070C0"/>
                </a:solidFill>
              </a:rPr>
              <a:t>  }</a:t>
            </a:r>
            <a:endParaRPr lang="sr-Latn-ME" b="1" dirty="0" smtClean="0">
              <a:solidFill>
                <a:srgbClr val="0070C0"/>
              </a:solidFill>
            </a:endParaRPr>
          </a:p>
          <a:p>
            <a:r>
              <a:rPr lang="en-US" b="1" dirty="0" smtClean="0">
                <a:solidFill>
                  <a:srgbClr val="0070C0"/>
                </a:solidFill>
              </a:rPr>
              <a:t>Node </a:t>
            </a:r>
            <a:r>
              <a:rPr lang="en-US" b="1" dirty="0">
                <a:solidFill>
                  <a:srgbClr val="0070C0"/>
                </a:solidFill>
              </a:rPr>
              <a:t>*parent = x-&gt;parent, *grandparent = parent-&gt;parent</a:t>
            </a:r>
            <a:r>
              <a:rPr lang="en-US" b="1" dirty="0" smtClean="0">
                <a:solidFill>
                  <a:srgbClr val="0070C0"/>
                </a:solidFill>
              </a:rPr>
              <a:t>, *</a:t>
            </a:r>
            <a:r>
              <a:rPr lang="en-US" b="1" dirty="0">
                <a:solidFill>
                  <a:srgbClr val="0070C0"/>
                </a:solidFill>
              </a:rPr>
              <a:t>uncle = x-&gt;uncle();</a:t>
            </a:r>
          </a:p>
          <a:p>
            <a:r>
              <a:rPr lang="en-US" b="1" dirty="0" smtClean="0">
                <a:solidFill>
                  <a:srgbClr val="0070C0"/>
                </a:solidFill>
              </a:rPr>
              <a:t>if </a:t>
            </a:r>
            <a:r>
              <a:rPr lang="en-US" b="1" dirty="0">
                <a:solidFill>
                  <a:srgbClr val="0070C0"/>
                </a:solidFill>
              </a:rPr>
              <a:t>(parent-&gt;color != BLACK) {</a:t>
            </a:r>
          </a:p>
          <a:p>
            <a:r>
              <a:rPr lang="sr-Latn-ME" b="1" dirty="0" smtClean="0">
                <a:solidFill>
                  <a:srgbClr val="0070C0"/>
                </a:solidFill>
              </a:rPr>
              <a:t>  </a:t>
            </a:r>
            <a:r>
              <a:rPr lang="en-US" b="1" dirty="0" smtClean="0">
                <a:solidFill>
                  <a:srgbClr val="0070C0"/>
                </a:solidFill>
              </a:rPr>
              <a:t>if </a:t>
            </a:r>
            <a:r>
              <a:rPr lang="en-US" b="1" dirty="0">
                <a:solidFill>
                  <a:srgbClr val="0070C0"/>
                </a:solidFill>
              </a:rPr>
              <a:t>(uncle </a:t>
            </a:r>
            <a:r>
              <a:rPr lang="en-US" b="1" dirty="0" smtClean="0">
                <a:solidFill>
                  <a:srgbClr val="0070C0"/>
                </a:solidFill>
              </a:rPr>
              <a:t>!=</a:t>
            </a:r>
            <a:r>
              <a:rPr lang="sr-Latn-ME" b="1" dirty="0" smtClean="0">
                <a:solidFill>
                  <a:srgbClr val="0070C0"/>
                </a:solidFill>
              </a:rPr>
              <a:t>0</a:t>
            </a:r>
            <a:r>
              <a:rPr lang="en-US" b="1" dirty="0" smtClean="0">
                <a:solidFill>
                  <a:srgbClr val="0070C0"/>
                </a:solidFill>
              </a:rPr>
              <a:t> </a:t>
            </a:r>
            <a:r>
              <a:rPr lang="en-US" b="1" dirty="0">
                <a:solidFill>
                  <a:srgbClr val="0070C0"/>
                </a:solidFill>
              </a:rPr>
              <a:t>&amp;&amp; uncle-&gt;color == RED) {</a:t>
            </a:r>
          </a:p>
          <a:p>
            <a:r>
              <a:rPr lang="sr-Latn-ME" b="1" dirty="0" smtClean="0">
                <a:solidFill>
                  <a:srgbClr val="0070C0"/>
                </a:solidFill>
              </a:rPr>
              <a:t>    </a:t>
            </a:r>
            <a:r>
              <a:rPr lang="en-US" b="1" dirty="0" smtClean="0">
                <a:solidFill>
                  <a:srgbClr val="0070C0"/>
                </a:solidFill>
              </a:rPr>
              <a:t>parent-</a:t>
            </a:r>
            <a:r>
              <a:rPr lang="en-US" b="1" dirty="0">
                <a:solidFill>
                  <a:srgbClr val="0070C0"/>
                </a:solidFill>
              </a:rPr>
              <a:t>&gt;color = BLACK;</a:t>
            </a:r>
          </a:p>
          <a:p>
            <a:r>
              <a:rPr lang="sr-Latn-ME" b="1" dirty="0" smtClean="0">
                <a:solidFill>
                  <a:srgbClr val="0070C0"/>
                </a:solidFill>
              </a:rPr>
              <a:t>    </a:t>
            </a:r>
            <a:r>
              <a:rPr lang="en-US" b="1" dirty="0" smtClean="0">
                <a:solidFill>
                  <a:srgbClr val="0070C0"/>
                </a:solidFill>
              </a:rPr>
              <a:t>uncle-</a:t>
            </a:r>
            <a:r>
              <a:rPr lang="en-US" b="1" dirty="0">
                <a:solidFill>
                  <a:srgbClr val="0070C0"/>
                </a:solidFill>
              </a:rPr>
              <a:t>&gt;color = BLACK</a:t>
            </a:r>
            <a:r>
              <a:rPr lang="en-US" b="1" dirty="0" smtClean="0">
                <a:solidFill>
                  <a:srgbClr val="0070C0"/>
                </a:solidFill>
              </a:rPr>
              <a:t>;</a:t>
            </a:r>
            <a:endParaRPr lang="en-US" b="1" dirty="0">
              <a:solidFill>
                <a:srgbClr val="0070C0"/>
              </a:solidFill>
            </a:endParaRPr>
          </a:p>
        </p:txBody>
      </p:sp>
      <p:cxnSp>
        <p:nvCxnSpPr>
          <p:cNvPr id="6" name="Straight Connector 5"/>
          <p:cNvCxnSpPr/>
          <p:nvPr/>
        </p:nvCxnSpPr>
        <p:spPr>
          <a:xfrm>
            <a:off x="3962400" y="304800"/>
            <a:ext cx="0" cy="6553200"/>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8615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229600" cy="990600"/>
          </a:xfrm>
        </p:spPr>
        <p:txBody>
          <a:bodyPr/>
          <a:lstStyle/>
          <a:p>
            <a:r>
              <a:rPr lang="sr-Latn-ME" dirty="0" smtClean="0"/>
              <a:t>Realizacija dio #3</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857964"/>
            <a:ext cx="4572000" cy="5909310"/>
          </a:xfrm>
          <a:prstGeom prst="rect">
            <a:avLst/>
          </a:prstGeom>
        </p:spPr>
        <p:txBody>
          <a:bodyPr>
            <a:spAutoFit/>
          </a:bodyPr>
          <a:lstStyle/>
          <a:p>
            <a:r>
              <a:rPr lang="sr-Latn-ME" b="1" dirty="0" smtClean="0">
                <a:solidFill>
                  <a:srgbClr val="0070C0"/>
                </a:solidFill>
              </a:rPr>
              <a:t>    </a:t>
            </a:r>
            <a:r>
              <a:rPr lang="en-US" b="1" dirty="0" smtClean="0">
                <a:solidFill>
                  <a:srgbClr val="0070C0"/>
                </a:solidFill>
              </a:rPr>
              <a:t>grandparent-</a:t>
            </a:r>
            <a:r>
              <a:rPr lang="en-US" b="1" dirty="0">
                <a:solidFill>
                  <a:srgbClr val="0070C0"/>
                </a:solidFill>
              </a:rPr>
              <a:t>&gt;color = RED;</a:t>
            </a:r>
          </a:p>
          <a:p>
            <a:r>
              <a:rPr lang="sr-Latn-ME" b="1" dirty="0" smtClean="0">
                <a:solidFill>
                  <a:srgbClr val="0070C0"/>
                </a:solidFill>
              </a:rPr>
              <a:t>    </a:t>
            </a:r>
            <a:r>
              <a:rPr lang="en-US" b="1" dirty="0" err="1" smtClean="0">
                <a:solidFill>
                  <a:srgbClr val="0070C0"/>
                </a:solidFill>
              </a:rPr>
              <a:t>fixRedRed</a:t>
            </a:r>
            <a:r>
              <a:rPr lang="en-US" b="1" dirty="0" smtClean="0">
                <a:solidFill>
                  <a:srgbClr val="0070C0"/>
                </a:solidFill>
              </a:rPr>
              <a:t>(grandparent</a:t>
            </a:r>
            <a:r>
              <a:rPr lang="en-US" b="1" dirty="0">
                <a:solidFill>
                  <a:srgbClr val="0070C0"/>
                </a:solidFill>
              </a:rPr>
              <a:t>);</a:t>
            </a:r>
          </a:p>
          <a:p>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smtClean="0">
                <a:solidFill>
                  <a:srgbClr val="0070C0"/>
                </a:solidFill>
              </a:rPr>
              <a:t>if </a:t>
            </a:r>
            <a:r>
              <a:rPr lang="en-US" b="1" dirty="0">
                <a:solidFill>
                  <a:srgbClr val="0070C0"/>
                </a:solidFill>
              </a:rPr>
              <a:t>(parent-&gt;</a:t>
            </a:r>
            <a:r>
              <a:rPr lang="en-US" b="1" dirty="0" err="1">
                <a:solidFill>
                  <a:srgbClr val="0070C0"/>
                </a:solidFill>
              </a:rPr>
              <a:t>isOnLeft</a:t>
            </a:r>
            <a:r>
              <a:rPr lang="en-US" b="1" dirty="0">
                <a:solidFill>
                  <a:srgbClr val="0070C0"/>
                </a:solidFill>
              </a:rPr>
              <a:t>()) {</a:t>
            </a:r>
          </a:p>
          <a:p>
            <a:r>
              <a:rPr lang="sr-Latn-ME" b="1" dirty="0" smtClean="0">
                <a:solidFill>
                  <a:srgbClr val="0070C0"/>
                </a:solidFill>
              </a:rPr>
              <a:t>      </a:t>
            </a:r>
            <a:r>
              <a:rPr lang="en-US" b="1" dirty="0" smtClean="0">
                <a:solidFill>
                  <a:srgbClr val="0070C0"/>
                </a:solidFill>
              </a:rPr>
              <a:t>if </a:t>
            </a:r>
            <a:r>
              <a:rPr lang="en-US" b="1" dirty="0">
                <a:solidFill>
                  <a:srgbClr val="0070C0"/>
                </a:solidFill>
              </a:rPr>
              <a:t>(x-&gt;</a:t>
            </a:r>
            <a:r>
              <a:rPr lang="en-US" b="1" dirty="0" err="1">
                <a:solidFill>
                  <a:srgbClr val="0070C0"/>
                </a:solidFill>
              </a:rPr>
              <a:t>isOnLeft</a:t>
            </a:r>
            <a:r>
              <a:rPr lang="en-US" b="1" dirty="0">
                <a:solidFill>
                  <a:srgbClr val="0070C0"/>
                </a:solidFill>
              </a:rPr>
              <a:t>()) </a:t>
            </a:r>
            <a:r>
              <a:rPr lang="en-US" b="1" dirty="0" smtClean="0">
                <a:solidFill>
                  <a:srgbClr val="0070C0"/>
                </a:solidFill>
              </a:rPr>
              <a:t>{</a:t>
            </a:r>
            <a:r>
              <a:rPr lang="en-US" b="1" dirty="0">
                <a:solidFill>
                  <a:srgbClr val="0070C0"/>
                </a:solidFill>
              </a:rPr>
              <a:t>		</a:t>
            </a:r>
            <a:r>
              <a:rPr lang="sr-Latn-ME" b="1" dirty="0" smtClean="0">
                <a:solidFill>
                  <a:srgbClr val="0070C0"/>
                </a:solidFill>
              </a:rPr>
              <a:t>   </a:t>
            </a:r>
          </a:p>
          <a:p>
            <a:r>
              <a:rPr lang="sr-Latn-ME" b="1" dirty="0" smtClean="0">
                <a:solidFill>
                  <a:srgbClr val="0070C0"/>
                </a:solidFill>
              </a:rPr>
              <a:t>        </a:t>
            </a:r>
            <a:r>
              <a:rPr lang="en-US" b="1" dirty="0" err="1" smtClean="0">
                <a:solidFill>
                  <a:srgbClr val="0070C0"/>
                </a:solidFill>
              </a:rPr>
              <a:t>swapColors</a:t>
            </a:r>
            <a:r>
              <a:rPr lang="en-US" b="1" dirty="0" smtClean="0">
                <a:solidFill>
                  <a:srgbClr val="0070C0"/>
                </a:solidFill>
              </a:rPr>
              <a:t>(parent</a:t>
            </a:r>
            <a:r>
              <a:rPr lang="en-US" b="1" dirty="0">
                <a:solidFill>
                  <a:srgbClr val="0070C0"/>
                </a:solidFill>
              </a:rPr>
              <a:t>, grandparent);</a:t>
            </a:r>
          </a:p>
          <a:p>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err="1" smtClean="0">
                <a:solidFill>
                  <a:srgbClr val="0070C0"/>
                </a:solidFill>
              </a:rPr>
              <a:t>leftRotate</a:t>
            </a:r>
            <a:r>
              <a:rPr lang="en-US" b="1" dirty="0" smtClean="0">
                <a:solidFill>
                  <a:srgbClr val="0070C0"/>
                </a:solidFill>
              </a:rPr>
              <a:t>(parent</a:t>
            </a:r>
            <a:r>
              <a:rPr lang="en-US" b="1" dirty="0">
                <a:solidFill>
                  <a:srgbClr val="0070C0"/>
                </a:solidFill>
              </a:rPr>
              <a:t>);</a:t>
            </a:r>
          </a:p>
          <a:p>
            <a:r>
              <a:rPr lang="sr-Latn-ME" b="1" dirty="0" smtClean="0">
                <a:solidFill>
                  <a:srgbClr val="0070C0"/>
                </a:solidFill>
              </a:rPr>
              <a:t>        </a:t>
            </a:r>
            <a:r>
              <a:rPr lang="en-US" b="1" dirty="0" err="1" smtClean="0">
                <a:solidFill>
                  <a:srgbClr val="0070C0"/>
                </a:solidFill>
              </a:rPr>
              <a:t>swapColors</a:t>
            </a:r>
            <a:r>
              <a:rPr lang="en-US" b="1" dirty="0" smtClean="0">
                <a:solidFill>
                  <a:srgbClr val="0070C0"/>
                </a:solidFill>
              </a:rPr>
              <a:t>(x</a:t>
            </a:r>
            <a:r>
              <a:rPr lang="en-US" b="1" dirty="0">
                <a:solidFill>
                  <a:srgbClr val="0070C0"/>
                </a:solidFill>
              </a:rPr>
              <a:t>, grandparent);</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rightRotate</a:t>
            </a:r>
            <a:r>
              <a:rPr lang="en-US" b="1" dirty="0" smtClean="0">
                <a:solidFill>
                  <a:srgbClr val="0070C0"/>
                </a:solidFill>
              </a:rPr>
              <a:t>(grandparent</a:t>
            </a:r>
            <a:r>
              <a:rPr lang="en-US" b="1" dirty="0">
                <a:solidFill>
                  <a:srgbClr val="0070C0"/>
                </a:solidFill>
              </a:rPr>
              <a:t>);</a:t>
            </a:r>
          </a:p>
          <a:p>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smtClean="0">
                <a:solidFill>
                  <a:srgbClr val="0070C0"/>
                </a:solidFill>
              </a:rPr>
              <a:t>if </a:t>
            </a:r>
            <a:r>
              <a:rPr lang="en-US" b="1" dirty="0">
                <a:solidFill>
                  <a:srgbClr val="0070C0"/>
                </a:solidFill>
              </a:rPr>
              <a:t>(x-&gt;</a:t>
            </a:r>
            <a:r>
              <a:rPr lang="en-US" b="1" dirty="0" err="1">
                <a:solidFill>
                  <a:srgbClr val="0070C0"/>
                </a:solidFill>
              </a:rPr>
              <a:t>isOnLeft</a:t>
            </a:r>
            <a:r>
              <a:rPr lang="en-US" b="1" dirty="0">
                <a:solidFill>
                  <a:srgbClr val="0070C0"/>
                </a:solidFill>
              </a:rPr>
              <a:t>()) {</a:t>
            </a:r>
          </a:p>
          <a:p>
            <a:r>
              <a:rPr lang="sr-Latn-ME" b="1" dirty="0" smtClean="0">
                <a:solidFill>
                  <a:srgbClr val="0070C0"/>
                </a:solidFill>
              </a:rPr>
              <a:t>          </a:t>
            </a:r>
            <a:r>
              <a:rPr lang="en-US" b="1" dirty="0" err="1" smtClean="0">
                <a:solidFill>
                  <a:srgbClr val="0070C0"/>
                </a:solidFill>
              </a:rPr>
              <a:t>rightRotate</a:t>
            </a:r>
            <a:r>
              <a:rPr lang="en-US" b="1" dirty="0" smtClean="0">
                <a:solidFill>
                  <a:srgbClr val="0070C0"/>
                </a:solidFill>
              </a:rPr>
              <a:t>(parent</a:t>
            </a:r>
            <a:r>
              <a:rPr lang="en-US" b="1" dirty="0">
                <a:solidFill>
                  <a:srgbClr val="0070C0"/>
                </a:solidFill>
              </a:rPr>
              <a:t>);</a:t>
            </a:r>
          </a:p>
          <a:p>
            <a:r>
              <a:rPr lang="sr-Latn-ME" b="1" dirty="0" smtClean="0">
                <a:solidFill>
                  <a:srgbClr val="0070C0"/>
                </a:solidFill>
              </a:rPr>
              <a:t>          </a:t>
            </a:r>
            <a:r>
              <a:rPr lang="en-US" b="1" dirty="0" err="1" smtClean="0">
                <a:solidFill>
                  <a:srgbClr val="0070C0"/>
                </a:solidFill>
              </a:rPr>
              <a:t>swapColors</a:t>
            </a:r>
            <a:r>
              <a:rPr lang="en-US" b="1" dirty="0" smtClean="0">
                <a:solidFill>
                  <a:srgbClr val="0070C0"/>
                </a:solidFill>
              </a:rPr>
              <a:t>(x</a:t>
            </a:r>
            <a:r>
              <a:rPr lang="en-US" b="1" dirty="0">
                <a:solidFill>
                  <a:srgbClr val="0070C0"/>
                </a:solidFill>
              </a:rPr>
              <a:t>, grandparent);</a:t>
            </a:r>
          </a:p>
          <a:p>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else</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swapColors</a:t>
            </a:r>
            <a:r>
              <a:rPr lang="en-US" b="1" dirty="0" smtClean="0">
                <a:solidFill>
                  <a:srgbClr val="0070C0"/>
                </a:solidFill>
              </a:rPr>
              <a:t>(parent</a:t>
            </a:r>
            <a:r>
              <a:rPr lang="en-US" b="1" dirty="0">
                <a:solidFill>
                  <a:srgbClr val="0070C0"/>
                </a:solidFill>
              </a:rPr>
              <a:t>, grandparent</a:t>
            </a:r>
            <a:r>
              <a:rPr lang="en-US" b="1" dirty="0" smtClean="0">
                <a:solidFill>
                  <a:srgbClr val="0070C0"/>
                </a:solidFill>
              </a:rPr>
              <a:t>);</a:t>
            </a:r>
            <a:endParaRPr lang="en-US" b="1" dirty="0">
              <a:solidFill>
                <a:srgbClr val="0070C0"/>
              </a:solidFill>
            </a:endParaRPr>
          </a:p>
        </p:txBody>
      </p:sp>
      <p:sp>
        <p:nvSpPr>
          <p:cNvPr id="5" name="Rectangle 4"/>
          <p:cNvSpPr/>
          <p:nvPr/>
        </p:nvSpPr>
        <p:spPr>
          <a:xfrm>
            <a:off x="4703180" y="381000"/>
            <a:ext cx="4572000" cy="6463308"/>
          </a:xfrm>
          <a:prstGeom prst="rect">
            <a:avLst/>
          </a:prstGeom>
        </p:spPr>
        <p:txBody>
          <a:bodyPr>
            <a:spAutoFit/>
          </a:bodyPr>
          <a:lstStyle/>
          <a:p>
            <a:r>
              <a:rPr lang="sr-Latn-ME" b="1" dirty="0" smtClean="0">
                <a:solidFill>
                  <a:srgbClr val="0070C0"/>
                </a:solidFill>
              </a:rPr>
              <a:t>    </a:t>
            </a:r>
            <a:r>
              <a:rPr lang="en-US" b="1" dirty="0" err="1" smtClean="0">
                <a:solidFill>
                  <a:srgbClr val="0070C0"/>
                </a:solidFill>
              </a:rPr>
              <a:t>leftRotate</a:t>
            </a:r>
            <a:r>
              <a:rPr lang="en-US" b="1" dirty="0" smtClean="0">
                <a:solidFill>
                  <a:srgbClr val="0070C0"/>
                </a:solidFill>
              </a:rPr>
              <a:t>(grandparent</a:t>
            </a:r>
            <a:r>
              <a:rPr lang="en-US" b="1" dirty="0">
                <a:solidFill>
                  <a:srgbClr val="0070C0"/>
                </a:solidFill>
              </a:rPr>
              <a:t>);</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en-US" b="1" dirty="0">
                <a:solidFill>
                  <a:srgbClr val="0070C0"/>
                </a:solidFill>
              </a:rPr>
              <a:t>}</a:t>
            </a:r>
          </a:p>
          <a:p>
            <a:r>
              <a:rPr lang="en-US" b="1" dirty="0">
                <a:solidFill>
                  <a:srgbClr val="0070C0"/>
                </a:solidFill>
              </a:rPr>
              <a:t>Node *successor(Node *x) {</a:t>
            </a:r>
          </a:p>
          <a:p>
            <a:r>
              <a:rPr lang="en-US" b="1" dirty="0" smtClean="0">
                <a:solidFill>
                  <a:srgbClr val="0070C0"/>
                </a:solidFill>
              </a:rPr>
              <a:t>Node </a:t>
            </a:r>
            <a:r>
              <a:rPr lang="en-US" b="1" dirty="0">
                <a:solidFill>
                  <a:srgbClr val="0070C0"/>
                </a:solidFill>
              </a:rPr>
              <a:t>*temp = x;</a:t>
            </a:r>
          </a:p>
          <a:p>
            <a:r>
              <a:rPr lang="en-US" b="1" dirty="0" smtClean="0">
                <a:solidFill>
                  <a:srgbClr val="0070C0"/>
                </a:solidFill>
              </a:rPr>
              <a:t>while </a:t>
            </a:r>
            <a:r>
              <a:rPr lang="en-US" b="1" dirty="0">
                <a:solidFill>
                  <a:srgbClr val="0070C0"/>
                </a:solidFill>
              </a:rPr>
              <a:t>(temp-&gt;left != 0)</a:t>
            </a:r>
          </a:p>
          <a:p>
            <a:r>
              <a:rPr lang="en-US" b="1" dirty="0" smtClean="0">
                <a:solidFill>
                  <a:srgbClr val="0070C0"/>
                </a:solidFill>
              </a:rPr>
              <a:t>temp </a:t>
            </a:r>
            <a:r>
              <a:rPr lang="en-US" b="1" dirty="0">
                <a:solidFill>
                  <a:srgbClr val="0070C0"/>
                </a:solidFill>
              </a:rPr>
              <a:t>= temp-&gt;left;</a:t>
            </a:r>
          </a:p>
          <a:p>
            <a:r>
              <a:rPr lang="en-US" b="1" dirty="0" smtClean="0">
                <a:solidFill>
                  <a:srgbClr val="0070C0"/>
                </a:solidFill>
              </a:rPr>
              <a:t>return </a:t>
            </a:r>
            <a:r>
              <a:rPr lang="en-US" b="1" dirty="0">
                <a:solidFill>
                  <a:srgbClr val="0070C0"/>
                </a:solidFill>
              </a:rPr>
              <a:t>temp;</a:t>
            </a:r>
          </a:p>
          <a:p>
            <a:r>
              <a:rPr lang="en-US" b="1" dirty="0">
                <a:solidFill>
                  <a:srgbClr val="0070C0"/>
                </a:solidFill>
              </a:rPr>
              <a:t>}</a:t>
            </a:r>
          </a:p>
          <a:p>
            <a:r>
              <a:rPr lang="en-US" b="1" dirty="0">
                <a:solidFill>
                  <a:srgbClr val="0070C0"/>
                </a:solidFill>
              </a:rPr>
              <a:t>Node *</a:t>
            </a:r>
            <a:r>
              <a:rPr lang="en-US" b="1" dirty="0" err="1">
                <a:solidFill>
                  <a:srgbClr val="0070C0"/>
                </a:solidFill>
              </a:rPr>
              <a:t>BSTreplace</a:t>
            </a:r>
            <a:r>
              <a:rPr lang="en-US" b="1" dirty="0">
                <a:solidFill>
                  <a:srgbClr val="0070C0"/>
                </a:solidFill>
              </a:rPr>
              <a:t>(Node *x) {</a:t>
            </a:r>
          </a:p>
          <a:p>
            <a:r>
              <a:rPr lang="en-US" b="1" dirty="0" smtClean="0">
                <a:solidFill>
                  <a:srgbClr val="0070C0"/>
                </a:solidFill>
              </a:rPr>
              <a:t>if </a:t>
            </a:r>
            <a:r>
              <a:rPr lang="en-US" b="1" dirty="0">
                <a:solidFill>
                  <a:srgbClr val="0070C0"/>
                </a:solidFill>
              </a:rPr>
              <a:t>(x-&gt;left != 0 &amp;&amp; x-&gt;right != 0)</a:t>
            </a:r>
          </a:p>
          <a:p>
            <a:r>
              <a:rPr lang="sr-Latn-ME" b="1" dirty="0" smtClean="0">
                <a:solidFill>
                  <a:srgbClr val="0070C0"/>
                </a:solidFill>
              </a:rPr>
              <a:t>  </a:t>
            </a:r>
            <a:r>
              <a:rPr lang="en-US" b="1" dirty="0" smtClean="0">
                <a:solidFill>
                  <a:srgbClr val="0070C0"/>
                </a:solidFill>
              </a:rPr>
              <a:t>return </a:t>
            </a:r>
            <a:r>
              <a:rPr lang="en-US" b="1" dirty="0">
                <a:solidFill>
                  <a:srgbClr val="0070C0"/>
                </a:solidFill>
              </a:rPr>
              <a:t>successor(x-&gt;right);</a:t>
            </a:r>
          </a:p>
          <a:p>
            <a:r>
              <a:rPr lang="en-US" b="1" dirty="0" smtClean="0">
                <a:solidFill>
                  <a:srgbClr val="0070C0"/>
                </a:solidFill>
              </a:rPr>
              <a:t>if </a:t>
            </a:r>
            <a:r>
              <a:rPr lang="en-US" b="1" dirty="0">
                <a:solidFill>
                  <a:srgbClr val="0070C0"/>
                </a:solidFill>
              </a:rPr>
              <a:t>(x-&gt;left == 0 &amp;&amp; x-&gt;right == 0)</a:t>
            </a:r>
          </a:p>
          <a:p>
            <a:r>
              <a:rPr lang="sr-Latn-ME" b="1" dirty="0" smtClean="0">
                <a:solidFill>
                  <a:srgbClr val="0070C0"/>
                </a:solidFill>
              </a:rPr>
              <a:t>  </a:t>
            </a:r>
            <a:r>
              <a:rPr lang="en-US" b="1" dirty="0" smtClean="0">
                <a:solidFill>
                  <a:srgbClr val="0070C0"/>
                </a:solidFill>
              </a:rPr>
              <a:t>return </a:t>
            </a:r>
            <a:r>
              <a:rPr lang="en-US" b="1" dirty="0">
                <a:solidFill>
                  <a:srgbClr val="0070C0"/>
                </a:solidFill>
              </a:rPr>
              <a:t>0;</a:t>
            </a:r>
          </a:p>
          <a:p>
            <a:r>
              <a:rPr lang="en-US" b="1" dirty="0" smtClean="0">
                <a:solidFill>
                  <a:srgbClr val="0070C0"/>
                </a:solidFill>
              </a:rPr>
              <a:t>if </a:t>
            </a:r>
            <a:r>
              <a:rPr lang="en-US" b="1" dirty="0">
                <a:solidFill>
                  <a:srgbClr val="0070C0"/>
                </a:solidFill>
              </a:rPr>
              <a:t>(x-&gt;left != </a:t>
            </a:r>
            <a:r>
              <a:rPr lang="en-US" b="1" dirty="0" smtClean="0">
                <a:solidFill>
                  <a:srgbClr val="0070C0"/>
                </a:solidFill>
              </a:rPr>
              <a:t>0)</a:t>
            </a:r>
            <a:r>
              <a:rPr lang="sr-Latn-ME" b="1" dirty="0" smtClean="0">
                <a:solidFill>
                  <a:srgbClr val="0070C0"/>
                </a:solidFill>
              </a:rPr>
              <a:t> </a:t>
            </a:r>
            <a:r>
              <a:rPr lang="en-US" b="1" dirty="0" smtClean="0">
                <a:solidFill>
                  <a:srgbClr val="0070C0"/>
                </a:solidFill>
              </a:rPr>
              <a:t>return </a:t>
            </a:r>
            <a:r>
              <a:rPr lang="en-US" b="1" dirty="0">
                <a:solidFill>
                  <a:srgbClr val="0070C0"/>
                </a:solidFill>
              </a:rPr>
              <a:t>x-&gt;left;</a:t>
            </a:r>
          </a:p>
          <a:p>
            <a:r>
              <a:rPr lang="en-US" b="1" dirty="0" smtClean="0">
                <a:solidFill>
                  <a:srgbClr val="0070C0"/>
                </a:solidFill>
              </a:rPr>
              <a:t>else</a:t>
            </a:r>
            <a:r>
              <a:rPr lang="sr-Latn-ME" b="1" dirty="0" smtClean="0">
                <a:solidFill>
                  <a:srgbClr val="0070C0"/>
                </a:solidFill>
              </a:rPr>
              <a:t>  </a:t>
            </a:r>
            <a:r>
              <a:rPr lang="en-US" b="1" dirty="0" smtClean="0">
                <a:solidFill>
                  <a:srgbClr val="0070C0"/>
                </a:solidFill>
              </a:rPr>
              <a:t>return </a:t>
            </a:r>
            <a:r>
              <a:rPr lang="en-US" b="1" dirty="0">
                <a:solidFill>
                  <a:srgbClr val="0070C0"/>
                </a:solidFill>
              </a:rPr>
              <a:t>x-&gt;right;</a:t>
            </a:r>
          </a:p>
          <a:p>
            <a:r>
              <a:rPr lang="en-US" b="1" dirty="0">
                <a:solidFill>
                  <a:srgbClr val="0070C0"/>
                </a:solidFill>
              </a:rPr>
              <a:t>}</a:t>
            </a:r>
          </a:p>
          <a:p>
            <a:r>
              <a:rPr lang="en-US" b="1" dirty="0">
                <a:solidFill>
                  <a:srgbClr val="0070C0"/>
                </a:solidFill>
              </a:rPr>
              <a:t>void </a:t>
            </a:r>
            <a:r>
              <a:rPr lang="en-US" b="1" dirty="0" err="1">
                <a:solidFill>
                  <a:srgbClr val="0070C0"/>
                </a:solidFill>
              </a:rPr>
              <a:t>deleteNode</a:t>
            </a:r>
            <a:r>
              <a:rPr lang="en-US" b="1" dirty="0">
                <a:solidFill>
                  <a:srgbClr val="0070C0"/>
                </a:solidFill>
              </a:rPr>
              <a:t>(Node *v) {</a:t>
            </a:r>
          </a:p>
          <a:p>
            <a:r>
              <a:rPr lang="en-US" b="1" dirty="0" smtClean="0">
                <a:solidFill>
                  <a:srgbClr val="0070C0"/>
                </a:solidFill>
              </a:rPr>
              <a:t>Node </a:t>
            </a:r>
            <a:r>
              <a:rPr lang="en-US" b="1" dirty="0">
                <a:solidFill>
                  <a:srgbClr val="0070C0"/>
                </a:solidFill>
              </a:rPr>
              <a:t>*u = </a:t>
            </a:r>
            <a:r>
              <a:rPr lang="en-US" b="1" dirty="0" err="1">
                <a:solidFill>
                  <a:srgbClr val="0070C0"/>
                </a:solidFill>
              </a:rPr>
              <a:t>BSTreplace</a:t>
            </a:r>
            <a:r>
              <a:rPr lang="en-US" b="1" dirty="0">
                <a:solidFill>
                  <a:srgbClr val="0070C0"/>
                </a:solidFill>
              </a:rPr>
              <a:t>(v);</a:t>
            </a:r>
          </a:p>
          <a:p>
            <a:r>
              <a:rPr lang="en-US" b="1" dirty="0" err="1" smtClean="0">
                <a:solidFill>
                  <a:srgbClr val="0070C0"/>
                </a:solidFill>
              </a:rPr>
              <a:t>bool</a:t>
            </a:r>
            <a:r>
              <a:rPr lang="en-US" b="1" dirty="0" smtClean="0">
                <a:solidFill>
                  <a:srgbClr val="0070C0"/>
                </a:solidFill>
              </a:rPr>
              <a:t> </a:t>
            </a:r>
            <a:r>
              <a:rPr lang="en-US" b="1" dirty="0" err="1" smtClean="0">
                <a:solidFill>
                  <a:srgbClr val="0070C0"/>
                </a:solidFill>
              </a:rPr>
              <a:t>uvBlack</a:t>
            </a:r>
            <a:r>
              <a:rPr lang="en-US" b="1" dirty="0" smtClean="0">
                <a:solidFill>
                  <a:srgbClr val="0070C0"/>
                </a:solidFill>
              </a:rPr>
              <a:t>=((</a:t>
            </a:r>
            <a:r>
              <a:rPr lang="sr-Latn-ME" b="1" dirty="0" smtClean="0">
                <a:solidFill>
                  <a:srgbClr val="0070C0"/>
                </a:solidFill>
              </a:rPr>
              <a:t>u</a:t>
            </a:r>
            <a:r>
              <a:rPr lang="en-US" b="1" dirty="0" smtClean="0">
                <a:solidFill>
                  <a:srgbClr val="0070C0"/>
                </a:solidFill>
              </a:rPr>
              <a:t>== 0|| </a:t>
            </a:r>
            <a:r>
              <a:rPr lang="en-US" b="1" dirty="0">
                <a:solidFill>
                  <a:srgbClr val="0070C0"/>
                </a:solidFill>
              </a:rPr>
              <a:t>u-&gt;</a:t>
            </a:r>
            <a:r>
              <a:rPr lang="en-US" b="1" dirty="0" smtClean="0">
                <a:solidFill>
                  <a:srgbClr val="0070C0"/>
                </a:solidFill>
              </a:rPr>
              <a:t>color==</a:t>
            </a:r>
            <a:endParaRPr lang="sr-Latn-ME" b="1" dirty="0" smtClean="0">
              <a:solidFill>
                <a:srgbClr val="0070C0"/>
              </a:solidFill>
            </a:endParaRPr>
          </a:p>
          <a:p>
            <a:r>
              <a:rPr lang="en-US" b="1" dirty="0" smtClean="0">
                <a:solidFill>
                  <a:srgbClr val="0070C0"/>
                </a:solidFill>
              </a:rPr>
              <a:t>BLACK</a:t>
            </a:r>
            <a:r>
              <a:rPr lang="en-US" b="1" dirty="0">
                <a:solidFill>
                  <a:srgbClr val="0070C0"/>
                </a:solidFill>
              </a:rPr>
              <a:t>) &amp;&amp; (v-&gt;color == BLACK</a:t>
            </a:r>
            <a:r>
              <a:rPr lang="en-US" b="1" dirty="0" smtClean="0">
                <a:solidFill>
                  <a:srgbClr val="0070C0"/>
                </a:solidFill>
              </a:rPr>
              <a:t>));</a:t>
            </a:r>
            <a:endParaRPr lang="en-US" b="1" dirty="0">
              <a:solidFill>
                <a:srgbClr val="0070C0"/>
              </a:solidFill>
            </a:endParaRPr>
          </a:p>
        </p:txBody>
      </p:sp>
      <p:cxnSp>
        <p:nvCxnSpPr>
          <p:cNvPr id="6" name="Straight Connector 5"/>
          <p:cNvCxnSpPr/>
          <p:nvPr/>
        </p:nvCxnSpPr>
        <p:spPr>
          <a:xfrm>
            <a:off x="4495800" y="304800"/>
            <a:ext cx="0" cy="6553200"/>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7830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Realizacija dio #4</a:t>
            </a:r>
            <a:endParaRPr lang="en-US" dirty="0"/>
          </a:p>
        </p:txBody>
      </p:sp>
      <p:sp>
        <p:nvSpPr>
          <p:cNvPr id="4" name="Rectangle 3"/>
          <p:cNvSpPr/>
          <p:nvPr/>
        </p:nvSpPr>
        <p:spPr>
          <a:xfrm>
            <a:off x="0" y="990600"/>
            <a:ext cx="4572000" cy="5632311"/>
          </a:xfrm>
          <a:prstGeom prst="rect">
            <a:avLst/>
          </a:prstGeom>
        </p:spPr>
        <p:txBody>
          <a:bodyPr>
            <a:spAutoFit/>
          </a:bodyPr>
          <a:lstStyle/>
          <a:p>
            <a:r>
              <a:rPr lang="en-US" b="1" dirty="0" smtClean="0">
                <a:solidFill>
                  <a:srgbClr val="0070C0"/>
                </a:solidFill>
              </a:rPr>
              <a:t>Node </a:t>
            </a:r>
            <a:r>
              <a:rPr lang="en-US" b="1" dirty="0">
                <a:solidFill>
                  <a:srgbClr val="0070C0"/>
                </a:solidFill>
              </a:rPr>
              <a:t>*parent = v-&gt;parent;</a:t>
            </a:r>
          </a:p>
          <a:p>
            <a:r>
              <a:rPr lang="en-US" b="1" dirty="0" smtClean="0">
                <a:solidFill>
                  <a:srgbClr val="0070C0"/>
                </a:solidFill>
              </a:rPr>
              <a:t>if </a:t>
            </a:r>
            <a:r>
              <a:rPr lang="en-US" b="1" dirty="0">
                <a:solidFill>
                  <a:srgbClr val="0070C0"/>
                </a:solidFill>
              </a:rPr>
              <a:t>(u == 0) {</a:t>
            </a:r>
          </a:p>
          <a:p>
            <a:r>
              <a:rPr lang="sr-Latn-ME" b="1" dirty="0" smtClean="0">
                <a:solidFill>
                  <a:srgbClr val="0070C0"/>
                </a:solidFill>
              </a:rPr>
              <a:t>  </a:t>
            </a:r>
            <a:r>
              <a:rPr lang="en-US" b="1" dirty="0" smtClean="0">
                <a:solidFill>
                  <a:srgbClr val="0070C0"/>
                </a:solidFill>
              </a:rPr>
              <a:t>if </a:t>
            </a:r>
            <a:r>
              <a:rPr lang="en-US" b="1" dirty="0">
                <a:solidFill>
                  <a:srgbClr val="0070C0"/>
                </a:solidFill>
              </a:rPr>
              <a:t>(v == root) root = 0;</a:t>
            </a:r>
          </a:p>
          <a:p>
            <a:r>
              <a:rPr lang="sr-Latn-ME" b="1" dirty="0" smtClean="0">
                <a:solidFill>
                  <a:srgbClr val="0070C0"/>
                </a:solidFill>
              </a:rPr>
              <a:t>  </a:t>
            </a:r>
            <a:r>
              <a:rPr lang="en-US" b="1" dirty="0" smtClean="0">
                <a:solidFill>
                  <a:srgbClr val="0070C0"/>
                </a:solidFill>
              </a:rPr>
              <a:t>else {</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if </a:t>
            </a:r>
            <a:r>
              <a:rPr lang="en-US" b="1" dirty="0">
                <a:solidFill>
                  <a:srgbClr val="0070C0"/>
                </a:solidFill>
              </a:rPr>
              <a:t>(</a:t>
            </a:r>
            <a:r>
              <a:rPr lang="en-US" b="1" dirty="0" err="1">
                <a:solidFill>
                  <a:srgbClr val="0070C0"/>
                </a:solidFill>
              </a:rPr>
              <a:t>uvBlack</a:t>
            </a:r>
            <a:r>
              <a:rPr lang="en-US" b="1" dirty="0">
                <a:solidFill>
                  <a:srgbClr val="0070C0"/>
                </a:solidFill>
              </a:rPr>
              <a:t>) </a:t>
            </a:r>
            <a:r>
              <a:rPr lang="en-US" b="1" dirty="0" err="1" smtClean="0">
                <a:solidFill>
                  <a:srgbClr val="0070C0"/>
                </a:solidFill>
              </a:rPr>
              <a:t>fixDoubleBlack</a:t>
            </a:r>
            <a:r>
              <a:rPr lang="en-US" b="1" dirty="0" smtClean="0">
                <a:solidFill>
                  <a:srgbClr val="0070C0"/>
                </a:solidFill>
              </a:rPr>
              <a:t>(v</a:t>
            </a:r>
            <a:r>
              <a:rPr lang="en-US" b="1" dirty="0">
                <a:solidFill>
                  <a:srgbClr val="0070C0"/>
                </a:solidFill>
              </a:rPr>
              <a:t>);</a:t>
            </a:r>
          </a:p>
          <a:p>
            <a:r>
              <a:rPr lang="sr-Latn-ME" b="1" dirty="0" smtClean="0">
                <a:solidFill>
                  <a:srgbClr val="0070C0"/>
                </a:solidFill>
              </a:rPr>
              <a:t>     </a:t>
            </a:r>
            <a:r>
              <a:rPr lang="en-US" b="1" dirty="0" smtClean="0">
                <a:solidFill>
                  <a:srgbClr val="0070C0"/>
                </a:solidFill>
              </a:rPr>
              <a:t>else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a:solidFill>
                  <a:srgbClr val="0070C0"/>
                </a:solidFill>
              </a:rPr>
              <a:t>if (v-&gt;sibling() != 0</a:t>
            </a:r>
            <a:r>
              <a:rPr lang="en-US" b="1" dirty="0" smtClean="0">
                <a:solidFill>
                  <a:srgbClr val="0070C0"/>
                </a:solidFill>
              </a:rPr>
              <a:t>)</a:t>
            </a:r>
            <a:endParaRPr lang="sr-Latn-ME" b="1" dirty="0" smtClean="0">
              <a:solidFill>
                <a:srgbClr val="0070C0"/>
              </a:solidFill>
            </a:endParaRPr>
          </a:p>
          <a:p>
            <a:r>
              <a:rPr lang="sr-Latn-ME" b="1" dirty="0" smtClean="0">
                <a:solidFill>
                  <a:srgbClr val="0070C0"/>
                </a:solidFill>
              </a:rPr>
              <a:t>          </a:t>
            </a:r>
            <a:r>
              <a:rPr lang="en-US" b="1" dirty="0">
                <a:solidFill>
                  <a:srgbClr val="0070C0"/>
                </a:solidFill>
              </a:rPr>
              <a:t>v-&gt;sibling()-&gt;color = RED;</a:t>
            </a:r>
          </a:p>
          <a:p>
            <a:r>
              <a:rPr lang="sr-Latn-ME" b="1" dirty="0" smtClean="0">
                <a:solidFill>
                  <a:srgbClr val="0070C0"/>
                </a:solidFill>
              </a:rPr>
              <a:t>       </a:t>
            </a:r>
            <a:r>
              <a:rPr lang="en-US" b="1" dirty="0" smtClean="0">
                <a:solidFill>
                  <a:srgbClr val="0070C0"/>
                </a:solidFill>
              </a:rPr>
              <a:t>if </a:t>
            </a:r>
            <a:r>
              <a:rPr lang="en-US" b="1" dirty="0">
                <a:solidFill>
                  <a:srgbClr val="0070C0"/>
                </a:solidFill>
              </a:rPr>
              <a:t>(v-&gt;</a:t>
            </a:r>
            <a:r>
              <a:rPr lang="en-US" b="1" dirty="0" err="1">
                <a:solidFill>
                  <a:srgbClr val="0070C0"/>
                </a:solidFill>
              </a:rPr>
              <a:t>isOnLeft</a:t>
            </a:r>
            <a:r>
              <a:rPr lang="en-US" b="1" dirty="0" smtClean="0">
                <a:solidFill>
                  <a:srgbClr val="0070C0"/>
                </a:solidFill>
              </a:rPr>
              <a:t>())</a:t>
            </a:r>
            <a:r>
              <a:rPr lang="sr-Latn-ME" b="1" dirty="0" smtClean="0">
                <a:solidFill>
                  <a:srgbClr val="0070C0"/>
                </a:solidFill>
              </a:rPr>
              <a:t> </a:t>
            </a:r>
            <a:r>
              <a:rPr lang="en-US" b="1" dirty="0" smtClean="0">
                <a:solidFill>
                  <a:srgbClr val="0070C0"/>
                </a:solidFill>
              </a:rPr>
              <a:t>parent-</a:t>
            </a:r>
            <a:r>
              <a:rPr lang="en-US" b="1" dirty="0">
                <a:solidFill>
                  <a:srgbClr val="0070C0"/>
                </a:solidFill>
              </a:rPr>
              <a:t>&gt;left = 0;</a:t>
            </a:r>
          </a:p>
          <a:p>
            <a:r>
              <a:rPr lang="sr-Latn-ME" b="1" dirty="0" smtClean="0">
                <a:solidFill>
                  <a:srgbClr val="0070C0"/>
                </a:solidFill>
              </a:rPr>
              <a:t>       </a:t>
            </a:r>
            <a:r>
              <a:rPr lang="en-US" b="1" dirty="0" smtClean="0">
                <a:solidFill>
                  <a:srgbClr val="0070C0"/>
                </a:solidFill>
              </a:rPr>
              <a:t>else</a:t>
            </a:r>
            <a:r>
              <a:rPr lang="sr-Latn-ME" b="1" dirty="0" smtClean="0">
                <a:solidFill>
                  <a:srgbClr val="0070C0"/>
                </a:solidFill>
              </a:rPr>
              <a:t> </a:t>
            </a:r>
            <a:r>
              <a:rPr lang="en-US" b="1" dirty="0">
                <a:solidFill>
                  <a:srgbClr val="0070C0"/>
                </a:solidFill>
              </a:rPr>
              <a:t>parent-&gt;right = 0;</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delete </a:t>
            </a:r>
            <a:r>
              <a:rPr lang="en-US" b="1" dirty="0">
                <a:solidFill>
                  <a:srgbClr val="0070C0"/>
                </a:solidFill>
              </a:rPr>
              <a:t>v;</a:t>
            </a:r>
          </a:p>
          <a:p>
            <a:r>
              <a:rPr lang="sr-Latn-ME" b="1" dirty="0" smtClean="0">
                <a:solidFill>
                  <a:srgbClr val="0070C0"/>
                </a:solidFill>
              </a:rPr>
              <a:t>      </a:t>
            </a:r>
            <a:r>
              <a:rPr lang="en-US" b="1" dirty="0" smtClean="0">
                <a:solidFill>
                  <a:srgbClr val="0070C0"/>
                </a:solidFill>
              </a:rPr>
              <a:t>return</a:t>
            </a:r>
            <a:r>
              <a:rPr lang="en-US" b="1" dirty="0">
                <a:solidFill>
                  <a:srgbClr val="0070C0"/>
                </a:solidFill>
              </a:rPr>
              <a:t>;</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if </a:t>
            </a:r>
            <a:r>
              <a:rPr lang="en-US" b="1" dirty="0">
                <a:solidFill>
                  <a:srgbClr val="0070C0"/>
                </a:solidFill>
              </a:rPr>
              <a:t>(v-&gt;left == 0 || v-&gt;right == 0) {</a:t>
            </a:r>
          </a:p>
          <a:p>
            <a:r>
              <a:rPr lang="sr-Latn-ME" b="1" dirty="0" smtClean="0">
                <a:solidFill>
                  <a:srgbClr val="0070C0"/>
                </a:solidFill>
              </a:rPr>
              <a:t>      </a:t>
            </a:r>
            <a:r>
              <a:rPr lang="en-US" b="1" dirty="0" smtClean="0">
                <a:solidFill>
                  <a:srgbClr val="0070C0"/>
                </a:solidFill>
              </a:rPr>
              <a:t>if </a:t>
            </a:r>
            <a:r>
              <a:rPr lang="en-US" b="1" dirty="0">
                <a:solidFill>
                  <a:srgbClr val="0070C0"/>
                </a:solidFill>
              </a:rPr>
              <a:t>(v == root) {</a:t>
            </a:r>
          </a:p>
          <a:p>
            <a:r>
              <a:rPr lang="sr-Latn-ME" b="1" dirty="0" smtClean="0">
                <a:solidFill>
                  <a:srgbClr val="0070C0"/>
                </a:solidFill>
              </a:rPr>
              <a:t>         </a:t>
            </a:r>
            <a:r>
              <a:rPr lang="en-US" b="1" dirty="0" smtClean="0">
                <a:solidFill>
                  <a:srgbClr val="0070C0"/>
                </a:solidFill>
              </a:rPr>
              <a:t>v-</a:t>
            </a:r>
            <a:r>
              <a:rPr lang="en-US" b="1" dirty="0">
                <a:solidFill>
                  <a:srgbClr val="0070C0"/>
                </a:solidFill>
              </a:rPr>
              <a:t>&gt;</a:t>
            </a:r>
            <a:r>
              <a:rPr lang="en-US" b="1" dirty="0" err="1">
                <a:solidFill>
                  <a:srgbClr val="0070C0"/>
                </a:solidFill>
              </a:rPr>
              <a:t>val</a:t>
            </a:r>
            <a:r>
              <a:rPr lang="en-US" b="1" dirty="0">
                <a:solidFill>
                  <a:srgbClr val="0070C0"/>
                </a:solidFill>
              </a:rPr>
              <a:t> = u-&gt;</a:t>
            </a:r>
            <a:r>
              <a:rPr lang="en-US" b="1" dirty="0" err="1">
                <a:solidFill>
                  <a:srgbClr val="0070C0"/>
                </a:solidFill>
              </a:rPr>
              <a:t>val</a:t>
            </a:r>
            <a:r>
              <a:rPr lang="en-US" b="1" dirty="0">
                <a:solidFill>
                  <a:srgbClr val="0070C0"/>
                </a:solidFill>
              </a:rPr>
              <a:t>;</a:t>
            </a:r>
          </a:p>
          <a:p>
            <a:r>
              <a:rPr lang="sr-Latn-ME" b="1" dirty="0" smtClean="0">
                <a:solidFill>
                  <a:srgbClr val="0070C0"/>
                </a:solidFill>
              </a:rPr>
              <a:t>         </a:t>
            </a:r>
            <a:r>
              <a:rPr lang="en-US" b="1" dirty="0" smtClean="0">
                <a:solidFill>
                  <a:srgbClr val="0070C0"/>
                </a:solidFill>
              </a:rPr>
              <a:t>v-</a:t>
            </a:r>
            <a:r>
              <a:rPr lang="en-US" b="1" dirty="0">
                <a:solidFill>
                  <a:srgbClr val="0070C0"/>
                </a:solidFill>
              </a:rPr>
              <a:t>&gt;left = v-&gt;right = </a:t>
            </a:r>
            <a:r>
              <a:rPr lang="sr-Latn-ME" b="1" dirty="0" smtClean="0">
                <a:solidFill>
                  <a:srgbClr val="0070C0"/>
                </a:solidFill>
              </a:rPr>
              <a:t>0</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delete </a:t>
            </a:r>
            <a:r>
              <a:rPr lang="en-US" b="1" dirty="0">
                <a:solidFill>
                  <a:srgbClr val="0070C0"/>
                </a:solidFill>
              </a:rPr>
              <a:t>u;</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p:txBody>
      </p:sp>
      <p:sp>
        <p:nvSpPr>
          <p:cNvPr id="5" name="Rectangle 4"/>
          <p:cNvSpPr/>
          <p:nvPr/>
        </p:nvSpPr>
        <p:spPr>
          <a:xfrm>
            <a:off x="4542099" y="381000"/>
            <a:ext cx="4572000" cy="6186309"/>
          </a:xfrm>
          <a:prstGeom prst="rect">
            <a:avLst/>
          </a:prstGeom>
        </p:spPr>
        <p:txBody>
          <a:bodyPr>
            <a:spAutoFit/>
          </a:bodyPr>
          <a:lstStyle/>
          <a:p>
            <a:r>
              <a:rPr lang="sr-Latn-ME" b="1" dirty="0" smtClean="0">
                <a:solidFill>
                  <a:srgbClr val="0070C0"/>
                </a:solidFill>
              </a:rPr>
              <a:t>        </a:t>
            </a:r>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smtClean="0">
                <a:solidFill>
                  <a:srgbClr val="0070C0"/>
                </a:solidFill>
              </a:rPr>
              <a:t>if </a:t>
            </a:r>
            <a:r>
              <a:rPr lang="en-US" b="1" dirty="0">
                <a:solidFill>
                  <a:srgbClr val="0070C0"/>
                </a:solidFill>
              </a:rPr>
              <a:t>(v-&gt;</a:t>
            </a:r>
            <a:r>
              <a:rPr lang="en-US" b="1" dirty="0" err="1">
                <a:solidFill>
                  <a:srgbClr val="0070C0"/>
                </a:solidFill>
              </a:rPr>
              <a:t>isOnLeft</a:t>
            </a:r>
            <a:r>
              <a:rPr lang="en-US" b="1" dirty="0">
                <a:solidFill>
                  <a:srgbClr val="0070C0"/>
                </a:solidFill>
              </a:rPr>
              <a:t>()) </a:t>
            </a:r>
            <a:r>
              <a:rPr lang="en-US" b="1" dirty="0" smtClean="0">
                <a:solidFill>
                  <a:srgbClr val="0070C0"/>
                </a:solidFill>
              </a:rPr>
              <a:t>{</a:t>
            </a:r>
            <a:r>
              <a:rPr lang="en-US" b="1" dirty="0">
                <a:solidFill>
                  <a:srgbClr val="0070C0"/>
                </a:solidFill>
              </a:rPr>
              <a:t>parent-&gt;left = u;</a:t>
            </a:r>
          </a:p>
          <a:p>
            <a:r>
              <a:rPr lang="sr-Latn-ME" b="1" dirty="0" smtClean="0">
                <a:solidFill>
                  <a:srgbClr val="0070C0"/>
                </a:solidFill>
              </a:rPr>
              <a:t>           </a:t>
            </a:r>
            <a:r>
              <a:rPr lang="en-US" b="1" dirty="0" smtClean="0">
                <a:solidFill>
                  <a:srgbClr val="0070C0"/>
                </a:solidFill>
              </a:rPr>
              <a:t>else</a:t>
            </a:r>
            <a:r>
              <a:rPr lang="sr-Latn-ME" b="1" dirty="0" smtClean="0">
                <a:solidFill>
                  <a:srgbClr val="0070C0"/>
                </a:solidFill>
              </a:rPr>
              <a:t> </a:t>
            </a:r>
            <a:r>
              <a:rPr lang="en-US" b="1" dirty="0">
                <a:solidFill>
                  <a:srgbClr val="0070C0"/>
                </a:solidFill>
              </a:rPr>
              <a:t>parent-&gt;right = u;</a:t>
            </a:r>
          </a:p>
          <a:p>
            <a:r>
              <a:rPr lang="sr-Latn-ME" b="1" dirty="0" smtClean="0">
                <a:solidFill>
                  <a:srgbClr val="0070C0"/>
                </a:solidFill>
              </a:rPr>
              <a:t>           </a:t>
            </a:r>
            <a:r>
              <a:rPr lang="en-US" b="1" dirty="0" smtClean="0">
                <a:solidFill>
                  <a:srgbClr val="0070C0"/>
                </a:solidFill>
              </a:rPr>
              <a:t>delete </a:t>
            </a:r>
            <a:r>
              <a:rPr lang="en-US" b="1" dirty="0">
                <a:solidFill>
                  <a:srgbClr val="0070C0"/>
                </a:solidFill>
              </a:rPr>
              <a:t>v;</a:t>
            </a:r>
          </a:p>
          <a:p>
            <a:r>
              <a:rPr lang="sr-Latn-ME" b="1" dirty="0" smtClean="0">
                <a:solidFill>
                  <a:srgbClr val="0070C0"/>
                </a:solidFill>
              </a:rPr>
              <a:t>           </a:t>
            </a:r>
            <a:r>
              <a:rPr lang="en-US" b="1" dirty="0" smtClean="0">
                <a:solidFill>
                  <a:srgbClr val="0070C0"/>
                </a:solidFill>
              </a:rPr>
              <a:t>u-</a:t>
            </a:r>
            <a:r>
              <a:rPr lang="en-US" b="1" dirty="0">
                <a:solidFill>
                  <a:srgbClr val="0070C0"/>
                </a:solidFill>
              </a:rPr>
              <a:t>&gt;parent = parent;</a:t>
            </a:r>
          </a:p>
          <a:p>
            <a:r>
              <a:rPr lang="sr-Latn-ME" b="1" dirty="0" smtClean="0">
                <a:solidFill>
                  <a:srgbClr val="0070C0"/>
                </a:solidFill>
              </a:rPr>
              <a:t>          </a:t>
            </a:r>
            <a:r>
              <a:rPr lang="en-US" b="1" dirty="0" smtClean="0">
                <a:solidFill>
                  <a:srgbClr val="0070C0"/>
                </a:solidFill>
              </a:rPr>
              <a:t>if </a:t>
            </a:r>
            <a:r>
              <a:rPr lang="en-US" b="1" dirty="0">
                <a:solidFill>
                  <a:srgbClr val="0070C0"/>
                </a:solidFill>
              </a:rPr>
              <a:t>(</a:t>
            </a:r>
            <a:r>
              <a:rPr lang="en-US" b="1" dirty="0" err="1">
                <a:solidFill>
                  <a:srgbClr val="0070C0"/>
                </a:solidFill>
              </a:rPr>
              <a:t>uvBlack</a:t>
            </a:r>
            <a:r>
              <a:rPr lang="en-US" b="1" dirty="0" smtClean="0">
                <a:solidFill>
                  <a:srgbClr val="0070C0"/>
                </a:solidFill>
              </a:rPr>
              <a:t>)</a:t>
            </a:r>
            <a:r>
              <a:rPr lang="sr-Latn-ME" b="1" dirty="0" smtClean="0">
                <a:solidFill>
                  <a:srgbClr val="0070C0"/>
                </a:solidFill>
              </a:rPr>
              <a:t> </a:t>
            </a:r>
            <a:r>
              <a:rPr lang="en-US" b="1" dirty="0" err="1">
                <a:solidFill>
                  <a:srgbClr val="0070C0"/>
                </a:solidFill>
              </a:rPr>
              <a:t>fixDoubleBlack</a:t>
            </a:r>
            <a:r>
              <a:rPr lang="en-US" b="1" dirty="0">
                <a:solidFill>
                  <a:srgbClr val="0070C0"/>
                </a:solidFill>
              </a:rPr>
              <a:t>(u);</a:t>
            </a:r>
          </a:p>
          <a:p>
            <a:r>
              <a:rPr lang="sr-Latn-ME" b="1" dirty="0">
                <a:solidFill>
                  <a:srgbClr val="0070C0"/>
                </a:solidFill>
              </a:rPr>
              <a:t> </a:t>
            </a:r>
            <a:r>
              <a:rPr lang="sr-Latn-ME" b="1" dirty="0" smtClean="0">
                <a:solidFill>
                  <a:srgbClr val="0070C0"/>
                </a:solidFill>
              </a:rPr>
              <a:t>         </a:t>
            </a:r>
            <a:r>
              <a:rPr lang="en-US" b="1" dirty="0" smtClean="0">
                <a:solidFill>
                  <a:srgbClr val="0070C0"/>
                </a:solidFill>
              </a:rPr>
              <a:t>else</a:t>
            </a:r>
            <a:r>
              <a:rPr lang="sr-Latn-ME" b="1" dirty="0" smtClean="0">
                <a:solidFill>
                  <a:srgbClr val="0070C0"/>
                </a:solidFill>
              </a:rPr>
              <a:t> </a:t>
            </a:r>
            <a:r>
              <a:rPr lang="en-US" b="1" dirty="0" smtClean="0">
                <a:solidFill>
                  <a:srgbClr val="0070C0"/>
                </a:solidFill>
              </a:rPr>
              <a:t>u-</a:t>
            </a:r>
            <a:r>
              <a:rPr lang="en-US" b="1" dirty="0">
                <a:solidFill>
                  <a:srgbClr val="0070C0"/>
                </a:solidFill>
              </a:rPr>
              <a:t>&gt;color = BLACK;</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return</a:t>
            </a:r>
            <a:r>
              <a:rPr lang="en-US" b="1" dirty="0">
                <a:solidFill>
                  <a:srgbClr val="0070C0"/>
                </a:solidFill>
              </a:rPr>
              <a:t>;</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swapValues</a:t>
            </a:r>
            <a:r>
              <a:rPr lang="en-US" b="1" dirty="0" smtClean="0">
                <a:solidFill>
                  <a:srgbClr val="0070C0"/>
                </a:solidFill>
              </a:rPr>
              <a:t>(u</a:t>
            </a:r>
            <a:r>
              <a:rPr lang="en-US" b="1" dirty="0">
                <a:solidFill>
                  <a:srgbClr val="0070C0"/>
                </a:solidFill>
              </a:rPr>
              <a:t>, v);</a:t>
            </a:r>
          </a:p>
          <a:p>
            <a:r>
              <a:rPr lang="sr-Latn-ME" b="1" dirty="0" smtClean="0">
                <a:solidFill>
                  <a:srgbClr val="0070C0"/>
                </a:solidFill>
              </a:rPr>
              <a:t>    </a:t>
            </a:r>
            <a:r>
              <a:rPr lang="en-US" b="1" dirty="0" err="1" smtClean="0">
                <a:solidFill>
                  <a:srgbClr val="0070C0"/>
                </a:solidFill>
              </a:rPr>
              <a:t>deleteNode</a:t>
            </a:r>
            <a:r>
              <a:rPr lang="en-US" b="1" dirty="0" smtClean="0">
                <a:solidFill>
                  <a:srgbClr val="0070C0"/>
                </a:solidFill>
              </a:rPr>
              <a:t>(u</a:t>
            </a:r>
            <a:r>
              <a:rPr lang="en-US" b="1" dirty="0">
                <a:solidFill>
                  <a:srgbClr val="0070C0"/>
                </a:solidFill>
              </a:rPr>
              <a:t>);</a:t>
            </a:r>
          </a:p>
          <a:p>
            <a:r>
              <a:rPr lang="en-US" b="1" dirty="0">
                <a:solidFill>
                  <a:srgbClr val="0070C0"/>
                </a:solidFill>
              </a:rPr>
              <a:t>}</a:t>
            </a:r>
          </a:p>
          <a:p>
            <a:r>
              <a:rPr lang="en-US" b="1" dirty="0">
                <a:solidFill>
                  <a:srgbClr val="0070C0"/>
                </a:solidFill>
              </a:rPr>
              <a:t>void </a:t>
            </a:r>
            <a:r>
              <a:rPr lang="en-US" b="1" dirty="0" err="1">
                <a:solidFill>
                  <a:srgbClr val="0070C0"/>
                </a:solidFill>
              </a:rPr>
              <a:t>fixDoubleBlack</a:t>
            </a:r>
            <a:r>
              <a:rPr lang="en-US" b="1" dirty="0">
                <a:solidFill>
                  <a:srgbClr val="0070C0"/>
                </a:solidFill>
              </a:rPr>
              <a:t>(Node *x) {</a:t>
            </a:r>
          </a:p>
          <a:p>
            <a:r>
              <a:rPr lang="en-US" b="1" dirty="0" smtClean="0">
                <a:solidFill>
                  <a:srgbClr val="0070C0"/>
                </a:solidFill>
              </a:rPr>
              <a:t>if </a:t>
            </a:r>
            <a:r>
              <a:rPr lang="en-US" b="1" dirty="0">
                <a:solidFill>
                  <a:srgbClr val="0070C0"/>
                </a:solidFill>
              </a:rPr>
              <a:t>(x == </a:t>
            </a:r>
            <a:r>
              <a:rPr lang="en-US" b="1" dirty="0" smtClean="0">
                <a:solidFill>
                  <a:srgbClr val="0070C0"/>
                </a:solidFill>
              </a:rPr>
              <a:t>root</a:t>
            </a:r>
            <a:r>
              <a:rPr lang="sr-Latn-ME" b="1" dirty="0" smtClean="0">
                <a:solidFill>
                  <a:srgbClr val="0070C0"/>
                </a:solidFill>
              </a:rPr>
              <a:t>) </a:t>
            </a:r>
            <a:r>
              <a:rPr lang="en-US" b="1" dirty="0" smtClean="0">
                <a:solidFill>
                  <a:srgbClr val="0070C0"/>
                </a:solidFill>
              </a:rPr>
              <a:t>return</a:t>
            </a:r>
            <a:r>
              <a:rPr lang="en-US" b="1" dirty="0">
                <a:solidFill>
                  <a:srgbClr val="0070C0"/>
                </a:solidFill>
              </a:rPr>
              <a:t>;</a:t>
            </a:r>
          </a:p>
          <a:p>
            <a:r>
              <a:rPr lang="en-US" b="1" dirty="0" smtClean="0">
                <a:solidFill>
                  <a:srgbClr val="0070C0"/>
                </a:solidFill>
              </a:rPr>
              <a:t>Node </a:t>
            </a:r>
            <a:r>
              <a:rPr lang="en-US" b="1" dirty="0">
                <a:solidFill>
                  <a:srgbClr val="0070C0"/>
                </a:solidFill>
              </a:rPr>
              <a:t>*sibling = x-&gt;sibling(), </a:t>
            </a:r>
            <a:r>
              <a:rPr lang="sr-Latn-ME" b="1" dirty="0" smtClean="0">
                <a:solidFill>
                  <a:srgbClr val="0070C0"/>
                </a:solidFill>
              </a:rPr>
              <a:t/>
            </a:r>
            <a:br>
              <a:rPr lang="sr-Latn-ME" b="1" dirty="0" smtClean="0">
                <a:solidFill>
                  <a:srgbClr val="0070C0"/>
                </a:solidFill>
              </a:rPr>
            </a:br>
            <a:r>
              <a:rPr lang="sr-Latn-ME" b="1" dirty="0" smtClean="0">
                <a:solidFill>
                  <a:srgbClr val="0070C0"/>
                </a:solidFill>
              </a:rPr>
              <a:t>                         </a:t>
            </a:r>
            <a:r>
              <a:rPr lang="en-US" b="1" dirty="0" smtClean="0">
                <a:solidFill>
                  <a:srgbClr val="0070C0"/>
                </a:solidFill>
              </a:rPr>
              <a:t>*</a:t>
            </a:r>
            <a:r>
              <a:rPr lang="en-US" b="1" dirty="0">
                <a:solidFill>
                  <a:srgbClr val="0070C0"/>
                </a:solidFill>
              </a:rPr>
              <a:t>parent = x-&gt;parent;</a:t>
            </a:r>
          </a:p>
          <a:p>
            <a:r>
              <a:rPr lang="en-US" b="1" dirty="0" smtClean="0">
                <a:solidFill>
                  <a:srgbClr val="0070C0"/>
                </a:solidFill>
              </a:rPr>
              <a:t>if </a:t>
            </a:r>
            <a:r>
              <a:rPr lang="en-US" b="1" dirty="0">
                <a:solidFill>
                  <a:srgbClr val="0070C0"/>
                </a:solidFill>
              </a:rPr>
              <a:t>(sibling == 0</a:t>
            </a:r>
            <a:r>
              <a:rPr lang="en-US" b="1" dirty="0" smtClean="0">
                <a:solidFill>
                  <a:srgbClr val="0070C0"/>
                </a:solidFill>
              </a:rPr>
              <a:t>)</a:t>
            </a:r>
            <a:r>
              <a:rPr lang="sr-Latn-ME" b="1" dirty="0" smtClean="0">
                <a:solidFill>
                  <a:srgbClr val="0070C0"/>
                </a:solidFill>
              </a:rPr>
              <a:t> </a:t>
            </a:r>
            <a:r>
              <a:rPr lang="en-US" b="1" dirty="0" err="1">
                <a:solidFill>
                  <a:srgbClr val="0070C0"/>
                </a:solidFill>
              </a:rPr>
              <a:t>fixDoubleBlack</a:t>
            </a:r>
            <a:r>
              <a:rPr lang="en-US" b="1" dirty="0">
                <a:solidFill>
                  <a:srgbClr val="0070C0"/>
                </a:solidFill>
              </a:rPr>
              <a:t>(parent);</a:t>
            </a:r>
          </a:p>
          <a:p>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smtClean="0">
                <a:solidFill>
                  <a:srgbClr val="0070C0"/>
                </a:solidFill>
              </a:rPr>
              <a:t>if </a:t>
            </a:r>
            <a:r>
              <a:rPr lang="en-US" b="1" dirty="0">
                <a:solidFill>
                  <a:srgbClr val="0070C0"/>
                </a:solidFill>
              </a:rPr>
              <a:t>(sibling-&gt;color == RED) {</a:t>
            </a:r>
          </a:p>
          <a:p>
            <a:r>
              <a:rPr lang="sr-Latn-ME" b="1" dirty="0" smtClean="0">
                <a:solidFill>
                  <a:srgbClr val="0070C0"/>
                </a:solidFill>
              </a:rPr>
              <a:t>    </a:t>
            </a:r>
            <a:r>
              <a:rPr lang="en-US" b="1" dirty="0" smtClean="0">
                <a:solidFill>
                  <a:srgbClr val="0070C0"/>
                </a:solidFill>
              </a:rPr>
              <a:t>parent-</a:t>
            </a:r>
            <a:r>
              <a:rPr lang="en-US" b="1" dirty="0">
                <a:solidFill>
                  <a:srgbClr val="0070C0"/>
                </a:solidFill>
              </a:rPr>
              <a:t>&gt;color = RED;</a:t>
            </a:r>
          </a:p>
          <a:p>
            <a:r>
              <a:rPr lang="sr-Latn-ME" b="1" dirty="0" smtClean="0">
                <a:solidFill>
                  <a:srgbClr val="0070C0"/>
                </a:solidFill>
              </a:rPr>
              <a:t>    </a:t>
            </a:r>
            <a:r>
              <a:rPr lang="en-US" b="1" dirty="0" smtClean="0">
                <a:solidFill>
                  <a:srgbClr val="0070C0"/>
                </a:solidFill>
              </a:rPr>
              <a:t>sibling-</a:t>
            </a:r>
            <a:r>
              <a:rPr lang="en-US" b="1" dirty="0">
                <a:solidFill>
                  <a:srgbClr val="0070C0"/>
                </a:solidFill>
              </a:rPr>
              <a:t>&gt;color = BLACK</a:t>
            </a:r>
            <a:r>
              <a:rPr lang="en-US" b="1" dirty="0" smtClean="0">
                <a:solidFill>
                  <a:srgbClr val="0070C0"/>
                </a:solidFill>
              </a:rPr>
              <a:t>;</a:t>
            </a:r>
            <a:endParaRPr lang="en-US" b="1" dirty="0">
              <a:solidFill>
                <a:srgbClr val="0070C0"/>
              </a:solidFill>
            </a:endParaRPr>
          </a:p>
        </p:txBody>
      </p:sp>
      <p:cxnSp>
        <p:nvCxnSpPr>
          <p:cNvPr id="6" name="Straight Connector 5"/>
          <p:cNvCxnSpPr/>
          <p:nvPr/>
        </p:nvCxnSpPr>
        <p:spPr>
          <a:xfrm>
            <a:off x="4495800" y="304800"/>
            <a:ext cx="0" cy="6553200"/>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1044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Realizacija dio #5</a:t>
            </a:r>
            <a:endParaRPr lang="en-US" dirty="0"/>
          </a:p>
        </p:txBody>
      </p:sp>
      <p:sp>
        <p:nvSpPr>
          <p:cNvPr id="4" name="Rectangle 3"/>
          <p:cNvSpPr/>
          <p:nvPr/>
        </p:nvSpPr>
        <p:spPr>
          <a:xfrm>
            <a:off x="0" y="1066800"/>
            <a:ext cx="4953000" cy="5632311"/>
          </a:xfrm>
          <a:prstGeom prst="rect">
            <a:avLst/>
          </a:prstGeom>
        </p:spPr>
        <p:txBody>
          <a:bodyPr wrap="square">
            <a:spAutoFit/>
          </a:bodyPr>
          <a:lstStyle/>
          <a:p>
            <a:r>
              <a:rPr lang="sr-Latn-ME" b="1" dirty="0" smtClean="0">
                <a:solidFill>
                  <a:srgbClr val="0070C0"/>
                </a:solidFill>
              </a:rPr>
              <a:t>    </a:t>
            </a:r>
            <a:r>
              <a:rPr lang="en-US" b="1" dirty="0" smtClean="0">
                <a:solidFill>
                  <a:srgbClr val="0070C0"/>
                </a:solidFill>
              </a:rPr>
              <a:t>if </a:t>
            </a:r>
            <a:r>
              <a:rPr lang="en-US" b="1" dirty="0">
                <a:solidFill>
                  <a:srgbClr val="0070C0"/>
                </a:solidFill>
              </a:rPr>
              <a:t>(sibling-&gt;</a:t>
            </a:r>
            <a:r>
              <a:rPr lang="en-US" b="1" dirty="0" err="1">
                <a:solidFill>
                  <a:srgbClr val="0070C0"/>
                </a:solidFill>
              </a:rPr>
              <a:t>isOnLeft</a:t>
            </a:r>
            <a:r>
              <a:rPr lang="en-US" b="1" dirty="0" smtClean="0">
                <a:solidFill>
                  <a:srgbClr val="0070C0"/>
                </a:solidFill>
              </a:rPr>
              <a:t>())</a:t>
            </a:r>
            <a:r>
              <a:rPr lang="sr-Latn-ME" b="1" dirty="0" smtClean="0">
                <a:solidFill>
                  <a:srgbClr val="0070C0"/>
                </a:solidFill>
              </a:rPr>
              <a:t>   </a:t>
            </a:r>
          </a:p>
          <a:p>
            <a:r>
              <a:rPr lang="sr-Latn-ME" b="1" dirty="0">
                <a:solidFill>
                  <a:srgbClr val="0070C0"/>
                </a:solidFill>
              </a:rPr>
              <a:t> </a:t>
            </a:r>
            <a:r>
              <a:rPr lang="sr-Latn-ME" b="1" dirty="0" smtClean="0">
                <a:solidFill>
                  <a:srgbClr val="0070C0"/>
                </a:solidFill>
              </a:rPr>
              <a:t>     </a:t>
            </a:r>
            <a:r>
              <a:rPr lang="en-US" b="1" dirty="0" err="1" smtClean="0">
                <a:solidFill>
                  <a:srgbClr val="0070C0"/>
                </a:solidFill>
              </a:rPr>
              <a:t>rightRotate</a:t>
            </a:r>
            <a:r>
              <a:rPr lang="en-US" b="1" dirty="0" smtClean="0">
                <a:solidFill>
                  <a:srgbClr val="0070C0"/>
                </a:solidFill>
              </a:rPr>
              <a:t>(parent</a:t>
            </a:r>
            <a:r>
              <a:rPr lang="en-US" b="1" dirty="0">
                <a:solidFill>
                  <a:srgbClr val="0070C0"/>
                </a:solidFill>
              </a:rPr>
              <a:t>);</a:t>
            </a:r>
          </a:p>
          <a:p>
            <a:r>
              <a:rPr lang="sr-Latn-ME" b="1" dirty="0" smtClean="0">
                <a:solidFill>
                  <a:srgbClr val="0070C0"/>
                </a:solidFill>
              </a:rPr>
              <a:t>    </a:t>
            </a:r>
            <a:r>
              <a:rPr lang="en-US" b="1" dirty="0" smtClean="0">
                <a:solidFill>
                  <a:srgbClr val="0070C0"/>
                </a:solidFill>
              </a:rPr>
              <a:t>else </a:t>
            </a:r>
            <a:r>
              <a:rPr lang="en-US" b="1" dirty="0" err="1" smtClean="0">
                <a:solidFill>
                  <a:srgbClr val="0070C0"/>
                </a:solidFill>
              </a:rPr>
              <a:t>leftRotate</a:t>
            </a:r>
            <a:r>
              <a:rPr lang="en-US" b="1" dirty="0" smtClean="0">
                <a:solidFill>
                  <a:srgbClr val="0070C0"/>
                </a:solidFill>
              </a:rPr>
              <a:t>(parent</a:t>
            </a:r>
            <a:r>
              <a:rPr lang="en-US" b="1" dirty="0">
                <a:solidFill>
                  <a:srgbClr val="0070C0"/>
                </a:solidFill>
              </a:rPr>
              <a:t>);</a:t>
            </a:r>
          </a:p>
          <a:p>
            <a:r>
              <a:rPr lang="sr-Latn-ME" b="1" dirty="0" smtClean="0">
                <a:solidFill>
                  <a:srgbClr val="0070C0"/>
                </a:solidFill>
              </a:rPr>
              <a:t>    </a:t>
            </a:r>
            <a:r>
              <a:rPr lang="en-US" b="1" dirty="0" err="1" smtClean="0">
                <a:solidFill>
                  <a:srgbClr val="0070C0"/>
                </a:solidFill>
              </a:rPr>
              <a:t>fixDoubleBlack</a:t>
            </a:r>
            <a:r>
              <a:rPr lang="en-US" b="1" dirty="0" smtClean="0">
                <a:solidFill>
                  <a:srgbClr val="0070C0"/>
                </a:solidFill>
              </a:rPr>
              <a:t>(x</a:t>
            </a:r>
            <a:r>
              <a:rPr lang="en-US" b="1" dirty="0">
                <a:solidFill>
                  <a:srgbClr val="0070C0"/>
                </a:solidFill>
              </a:rPr>
              <a:t>);</a:t>
            </a:r>
          </a:p>
          <a:p>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smtClean="0">
                <a:solidFill>
                  <a:srgbClr val="0070C0"/>
                </a:solidFill>
              </a:rPr>
              <a:t>if </a:t>
            </a:r>
            <a:r>
              <a:rPr lang="en-US" b="1" dirty="0">
                <a:solidFill>
                  <a:srgbClr val="0070C0"/>
                </a:solidFill>
              </a:rPr>
              <a:t>(sibling-&gt;</a:t>
            </a:r>
            <a:r>
              <a:rPr lang="en-US" b="1" dirty="0" err="1">
                <a:solidFill>
                  <a:srgbClr val="0070C0"/>
                </a:solidFill>
              </a:rPr>
              <a:t>hasRedChild</a:t>
            </a:r>
            <a:r>
              <a:rPr lang="en-US" b="1" dirty="0">
                <a:solidFill>
                  <a:srgbClr val="0070C0"/>
                </a:solidFill>
              </a:rPr>
              <a:t>()) {</a:t>
            </a:r>
          </a:p>
          <a:p>
            <a:r>
              <a:rPr lang="sr-Latn-ME" b="1" dirty="0" smtClean="0">
                <a:solidFill>
                  <a:srgbClr val="0070C0"/>
                </a:solidFill>
              </a:rPr>
              <a:t>       </a:t>
            </a:r>
            <a:r>
              <a:rPr lang="en-US" b="1" dirty="0" smtClean="0">
                <a:solidFill>
                  <a:srgbClr val="0070C0"/>
                </a:solidFill>
              </a:rPr>
              <a:t>if </a:t>
            </a:r>
            <a:r>
              <a:rPr lang="en-US" b="1" dirty="0">
                <a:solidFill>
                  <a:srgbClr val="0070C0"/>
                </a:solidFill>
              </a:rPr>
              <a:t>(sibling-&gt;left != </a:t>
            </a:r>
            <a:r>
              <a:rPr lang="sr-Latn-ME" b="1" dirty="0" smtClean="0">
                <a:solidFill>
                  <a:srgbClr val="0070C0"/>
                </a:solidFill>
              </a:rPr>
              <a:t>0</a:t>
            </a:r>
            <a:r>
              <a:rPr lang="en-US" b="1" dirty="0" smtClean="0">
                <a:solidFill>
                  <a:srgbClr val="0070C0"/>
                </a:solidFill>
              </a:rPr>
              <a:t> </a:t>
            </a:r>
            <a:r>
              <a:rPr lang="sr-Latn-ME" b="1" dirty="0" smtClean="0">
                <a:solidFill>
                  <a:srgbClr val="0070C0"/>
                </a:solidFill>
              </a:rPr>
              <a:t>&amp;&amp;</a:t>
            </a:r>
            <a:r>
              <a:rPr lang="en-US" b="1" dirty="0" smtClean="0">
                <a:solidFill>
                  <a:srgbClr val="0070C0"/>
                </a:solidFill>
              </a:rPr>
              <a:t> </a:t>
            </a:r>
            <a:r>
              <a:rPr lang="sr-Latn-ME" b="1" dirty="0" smtClean="0">
                <a:solidFill>
                  <a:srgbClr val="0070C0"/>
                </a:solidFill>
              </a:rPr>
              <a:t/>
            </a:r>
            <a:br>
              <a:rPr lang="sr-Latn-ME" b="1" dirty="0" smtClean="0">
                <a:solidFill>
                  <a:srgbClr val="0070C0"/>
                </a:solidFill>
              </a:rPr>
            </a:br>
            <a:r>
              <a:rPr lang="sr-Latn-ME" b="1" dirty="0" smtClean="0">
                <a:solidFill>
                  <a:srgbClr val="0070C0"/>
                </a:solidFill>
              </a:rPr>
              <a:t>            </a:t>
            </a:r>
            <a:r>
              <a:rPr lang="en-US" b="1" dirty="0" smtClean="0">
                <a:solidFill>
                  <a:srgbClr val="0070C0"/>
                </a:solidFill>
              </a:rPr>
              <a:t>sibling-</a:t>
            </a:r>
            <a:r>
              <a:rPr lang="en-US" b="1" dirty="0">
                <a:solidFill>
                  <a:srgbClr val="0070C0"/>
                </a:solidFill>
              </a:rPr>
              <a:t>&gt;left-&gt;color == RED) {</a:t>
            </a:r>
          </a:p>
          <a:p>
            <a:r>
              <a:rPr lang="sr-Latn-ME" b="1" dirty="0" smtClean="0">
                <a:solidFill>
                  <a:srgbClr val="0070C0"/>
                </a:solidFill>
              </a:rPr>
              <a:t>         </a:t>
            </a:r>
            <a:r>
              <a:rPr lang="en-US" b="1" dirty="0" smtClean="0">
                <a:solidFill>
                  <a:srgbClr val="0070C0"/>
                </a:solidFill>
              </a:rPr>
              <a:t>if </a:t>
            </a:r>
            <a:r>
              <a:rPr lang="en-US" b="1" dirty="0">
                <a:solidFill>
                  <a:srgbClr val="0070C0"/>
                </a:solidFill>
              </a:rPr>
              <a:t>(sibling-&gt;</a:t>
            </a:r>
            <a:r>
              <a:rPr lang="en-US" b="1" dirty="0" err="1">
                <a:solidFill>
                  <a:srgbClr val="0070C0"/>
                </a:solidFill>
              </a:rPr>
              <a:t>isOnLeft</a:t>
            </a:r>
            <a:r>
              <a:rPr lang="en-US" b="1" dirty="0">
                <a:solidFill>
                  <a:srgbClr val="0070C0"/>
                </a:solidFill>
              </a:rPr>
              <a:t>()) {</a:t>
            </a:r>
          </a:p>
          <a:p>
            <a:r>
              <a:rPr lang="sr-Latn-ME" b="1" dirty="0" smtClean="0">
                <a:solidFill>
                  <a:srgbClr val="0070C0"/>
                </a:solidFill>
              </a:rPr>
              <a:t>           </a:t>
            </a:r>
            <a:r>
              <a:rPr lang="en-US" b="1" dirty="0" smtClean="0">
                <a:solidFill>
                  <a:srgbClr val="0070C0"/>
                </a:solidFill>
              </a:rPr>
              <a:t>sibling-</a:t>
            </a:r>
            <a:r>
              <a:rPr lang="en-US" b="1" dirty="0">
                <a:solidFill>
                  <a:srgbClr val="0070C0"/>
                </a:solidFill>
              </a:rPr>
              <a:t>&gt;left-&gt;color = sibling-&gt;color;</a:t>
            </a:r>
          </a:p>
          <a:p>
            <a:r>
              <a:rPr lang="sr-Latn-ME" b="1" dirty="0" smtClean="0">
                <a:solidFill>
                  <a:srgbClr val="0070C0"/>
                </a:solidFill>
              </a:rPr>
              <a:t>           </a:t>
            </a:r>
            <a:r>
              <a:rPr lang="en-US" b="1" dirty="0" smtClean="0">
                <a:solidFill>
                  <a:srgbClr val="0070C0"/>
                </a:solidFill>
              </a:rPr>
              <a:t>sibling-</a:t>
            </a:r>
            <a:r>
              <a:rPr lang="en-US" b="1" dirty="0">
                <a:solidFill>
                  <a:srgbClr val="0070C0"/>
                </a:solidFill>
              </a:rPr>
              <a:t>&gt;color = parent-&gt;color;</a:t>
            </a:r>
          </a:p>
          <a:p>
            <a:r>
              <a:rPr lang="sr-Latn-ME" b="1" dirty="0" smtClean="0">
                <a:solidFill>
                  <a:srgbClr val="0070C0"/>
                </a:solidFill>
              </a:rPr>
              <a:t>           </a:t>
            </a:r>
            <a:r>
              <a:rPr lang="en-US" b="1" dirty="0" err="1" smtClean="0">
                <a:solidFill>
                  <a:srgbClr val="0070C0"/>
                </a:solidFill>
              </a:rPr>
              <a:t>rightRotate</a:t>
            </a:r>
            <a:r>
              <a:rPr lang="en-US" b="1" dirty="0" smtClean="0">
                <a:solidFill>
                  <a:srgbClr val="0070C0"/>
                </a:solidFill>
              </a:rPr>
              <a:t>(parent</a:t>
            </a:r>
            <a:r>
              <a:rPr lang="en-US" b="1" dirty="0">
                <a:solidFill>
                  <a:srgbClr val="0070C0"/>
                </a:solidFill>
              </a:rPr>
              <a:t>);</a:t>
            </a:r>
          </a:p>
          <a:p>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smtClean="0">
                <a:solidFill>
                  <a:srgbClr val="0070C0"/>
                </a:solidFill>
              </a:rPr>
              <a:t>sibling-</a:t>
            </a:r>
            <a:r>
              <a:rPr lang="en-US" b="1" dirty="0">
                <a:solidFill>
                  <a:srgbClr val="0070C0"/>
                </a:solidFill>
              </a:rPr>
              <a:t>&gt;left-&gt;color = parent-&gt;color;</a:t>
            </a:r>
          </a:p>
          <a:p>
            <a:r>
              <a:rPr lang="sr-Latn-ME" b="1" dirty="0" smtClean="0">
                <a:solidFill>
                  <a:srgbClr val="0070C0"/>
                </a:solidFill>
              </a:rPr>
              <a:t>           </a:t>
            </a:r>
            <a:r>
              <a:rPr lang="en-US" b="1" dirty="0" err="1" smtClean="0">
                <a:solidFill>
                  <a:srgbClr val="0070C0"/>
                </a:solidFill>
              </a:rPr>
              <a:t>rightRotate</a:t>
            </a:r>
            <a:r>
              <a:rPr lang="en-US" b="1" dirty="0" smtClean="0">
                <a:solidFill>
                  <a:srgbClr val="0070C0"/>
                </a:solidFill>
              </a:rPr>
              <a:t>(sibling</a:t>
            </a:r>
            <a:r>
              <a:rPr lang="en-US" b="1" dirty="0">
                <a:solidFill>
                  <a:srgbClr val="0070C0"/>
                </a:solidFill>
              </a:rPr>
              <a:t>);</a:t>
            </a:r>
          </a:p>
          <a:p>
            <a:r>
              <a:rPr lang="sr-Latn-ME" b="1" dirty="0" smtClean="0">
                <a:solidFill>
                  <a:srgbClr val="0070C0"/>
                </a:solidFill>
              </a:rPr>
              <a:t>           </a:t>
            </a:r>
            <a:r>
              <a:rPr lang="en-US" b="1" dirty="0" err="1" smtClean="0">
                <a:solidFill>
                  <a:srgbClr val="0070C0"/>
                </a:solidFill>
              </a:rPr>
              <a:t>leftRotate</a:t>
            </a:r>
            <a:r>
              <a:rPr lang="en-US" b="1" dirty="0" smtClean="0">
                <a:solidFill>
                  <a:srgbClr val="0070C0"/>
                </a:solidFill>
              </a:rPr>
              <a:t>(parent</a:t>
            </a:r>
            <a:r>
              <a:rPr lang="en-US" b="1" dirty="0">
                <a:solidFill>
                  <a:srgbClr val="0070C0"/>
                </a:solidFill>
              </a:rPr>
              <a:t>);</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a:t>
            </a:r>
            <a:endParaRPr lang="en-US" dirty="0"/>
          </a:p>
        </p:txBody>
      </p:sp>
      <p:sp>
        <p:nvSpPr>
          <p:cNvPr id="5" name="Rectangle 4"/>
          <p:cNvSpPr/>
          <p:nvPr/>
        </p:nvSpPr>
        <p:spPr>
          <a:xfrm>
            <a:off x="4572000" y="381000"/>
            <a:ext cx="4572000" cy="6463308"/>
          </a:xfrm>
          <a:prstGeom prst="rect">
            <a:avLst/>
          </a:prstGeom>
        </p:spPr>
        <p:txBody>
          <a:bodyPr>
            <a:spAutoFit/>
          </a:bodyPr>
          <a:lstStyle/>
          <a:p>
            <a:r>
              <a:rPr lang="sr-Latn-ME" b="1" dirty="0" smtClean="0">
                <a:solidFill>
                  <a:srgbClr val="0070C0"/>
                </a:solidFill>
              </a:rPr>
              <a:t>      </a:t>
            </a:r>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smtClean="0">
                <a:solidFill>
                  <a:srgbClr val="0070C0"/>
                </a:solidFill>
              </a:rPr>
              <a:t>if </a:t>
            </a:r>
            <a:r>
              <a:rPr lang="en-US" b="1" dirty="0">
                <a:solidFill>
                  <a:srgbClr val="0070C0"/>
                </a:solidFill>
              </a:rPr>
              <a:t>(sibling-&gt;</a:t>
            </a:r>
            <a:r>
              <a:rPr lang="en-US" b="1" dirty="0" err="1">
                <a:solidFill>
                  <a:srgbClr val="0070C0"/>
                </a:solidFill>
              </a:rPr>
              <a:t>isOnLeft</a:t>
            </a:r>
            <a:r>
              <a:rPr lang="en-US" b="1" dirty="0">
                <a:solidFill>
                  <a:srgbClr val="0070C0"/>
                </a:solidFill>
              </a:rPr>
              <a:t>()) {</a:t>
            </a:r>
          </a:p>
          <a:p>
            <a:r>
              <a:rPr lang="sr-Latn-ME" b="1" dirty="0" smtClean="0">
                <a:solidFill>
                  <a:srgbClr val="0070C0"/>
                </a:solidFill>
              </a:rPr>
              <a:t>          </a:t>
            </a:r>
            <a:r>
              <a:rPr lang="en-US" b="1" dirty="0" smtClean="0">
                <a:solidFill>
                  <a:srgbClr val="0070C0"/>
                </a:solidFill>
              </a:rPr>
              <a:t>sibling-</a:t>
            </a:r>
            <a:r>
              <a:rPr lang="en-US" b="1" dirty="0">
                <a:solidFill>
                  <a:srgbClr val="0070C0"/>
                </a:solidFill>
              </a:rPr>
              <a:t>&gt;right-&gt;</a:t>
            </a:r>
            <a:r>
              <a:rPr lang="en-US" b="1" dirty="0" smtClean="0">
                <a:solidFill>
                  <a:srgbClr val="0070C0"/>
                </a:solidFill>
              </a:rPr>
              <a:t>color=</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parent-</a:t>
            </a:r>
            <a:r>
              <a:rPr lang="en-US" b="1" dirty="0">
                <a:solidFill>
                  <a:srgbClr val="0070C0"/>
                </a:solidFill>
              </a:rPr>
              <a:t>&gt;color;</a:t>
            </a:r>
          </a:p>
          <a:p>
            <a:r>
              <a:rPr lang="sr-Latn-ME" b="1" dirty="0" smtClean="0">
                <a:solidFill>
                  <a:srgbClr val="0070C0"/>
                </a:solidFill>
              </a:rPr>
              <a:t>          </a:t>
            </a:r>
            <a:r>
              <a:rPr lang="en-US" b="1" dirty="0" err="1" smtClean="0">
                <a:solidFill>
                  <a:srgbClr val="0070C0"/>
                </a:solidFill>
              </a:rPr>
              <a:t>leftRotate</a:t>
            </a:r>
            <a:r>
              <a:rPr lang="en-US" b="1" dirty="0" smtClean="0">
                <a:solidFill>
                  <a:srgbClr val="0070C0"/>
                </a:solidFill>
              </a:rPr>
              <a:t>(sibling</a:t>
            </a:r>
            <a:r>
              <a:rPr lang="en-US" b="1" dirty="0">
                <a:solidFill>
                  <a:srgbClr val="0070C0"/>
                </a:solidFill>
              </a:rPr>
              <a:t>);</a:t>
            </a:r>
          </a:p>
          <a:p>
            <a:r>
              <a:rPr lang="sr-Latn-ME" b="1" dirty="0" smtClean="0">
                <a:solidFill>
                  <a:srgbClr val="0070C0"/>
                </a:solidFill>
              </a:rPr>
              <a:t>          </a:t>
            </a:r>
            <a:r>
              <a:rPr lang="en-US" b="1" dirty="0" err="1" smtClean="0">
                <a:solidFill>
                  <a:srgbClr val="0070C0"/>
                </a:solidFill>
              </a:rPr>
              <a:t>rightRotate</a:t>
            </a:r>
            <a:r>
              <a:rPr lang="en-US" b="1" dirty="0" smtClean="0">
                <a:solidFill>
                  <a:srgbClr val="0070C0"/>
                </a:solidFill>
              </a:rPr>
              <a:t>(parent</a:t>
            </a:r>
            <a:r>
              <a:rPr lang="en-US" b="1" dirty="0">
                <a:solidFill>
                  <a:srgbClr val="0070C0"/>
                </a:solidFill>
              </a:rPr>
              <a:t>);</a:t>
            </a:r>
          </a:p>
          <a:p>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smtClean="0">
                <a:solidFill>
                  <a:srgbClr val="0070C0"/>
                </a:solidFill>
              </a:rPr>
              <a:t>sibling-</a:t>
            </a:r>
            <a:r>
              <a:rPr lang="en-US" b="1" dirty="0">
                <a:solidFill>
                  <a:srgbClr val="0070C0"/>
                </a:solidFill>
              </a:rPr>
              <a:t>&gt;right-&gt;</a:t>
            </a:r>
            <a:r>
              <a:rPr lang="en-US" b="1" dirty="0" smtClean="0">
                <a:solidFill>
                  <a:srgbClr val="0070C0"/>
                </a:solidFill>
              </a:rPr>
              <a:t>color=sibling-</a:t>
            </a:r>
            <a:r>
              <a:rPr lang="en-US" b="1" dirty="0">
                <a:solidFill>
                  <a:srgbClr val="0070C0"/>
                </a:solidFill>
              </a:rPr>
              <a:t>&gt;color;</a:t>
            </a:r>
          </a:p>
          <a:p>
            <a:r>
              <a:rPr lang="sr-Latn-ME" b="1" dirty="0" smtClean="0">
                <a:solidFill>
                  <a:srgbClr val="0070C0"/>
                </a:solidFill>
              </a:rPr>
              <a:t>      </a:t>
            </a:r>
            <a:r>
              <a:rPr lang="en-US" b="1" dirty="0" smtClean="0">
                <a:solidFill>
                  <a:srgbClr val="0070C0"/>
                </a:solidFill>
              </a:rPr>
              <a:t>sibling-</a:t>
            </a:r>
            <a:r>
              <a:rPr lang="en-US" b="1" dirty="0">
                <a:solidFill>
                  <a:srgbClr val="0070C0"/>
                </a:solidFill>
              </a:rPr>
              <a:t>&gt;color = parent-&gt;color;</a:t>
            </a:r>
          </a:p>
          <a:p>
            <a:r>
              <a:rPr lang="sr-Latn-ME" b="1" dirty="0" smtClean="0">
                <a:solidFill>
                  <a:srgbClr val="0070C0"/>
                </a:solidFill>
              </a:rPr>
              <a:t>      </a:t>
            </a:r>
            <a:r>
              <a:rPr lang="en-US" b="1" dirty="0" err="1" smtClean="0">
                <a:solidFill>
                  <a:srgbClr val="0070C0"/>
                </a:solidFill>
              </a:rPr>
              <a:t>leftRotate</a:t>
            </a:r>
            <a:r>
              <a:rPr lang="en-US" b="1" dirty="0" smtClean="0">
                <a:solidFill>
                  <a:srgbClr val="0070C0"/>
                </a:solidFill>
              </a:rPr>
              <a:t>(parent</a:t>
            </a:r>
            <a:r>
              <a:rPr lang="en-US" b="1" dirty="0">
                <a:solidFill>
                  <a:srgbClr val="0070C0"/>
                </a:solidFill>
              </a:rPr>
              <a:t>);</a:t>
            </a:r>
          </a:p>
          <a:p>
            <a:r>
              <a:rPr lang="sr-Latn-ME" b="1" dirty="0">
                <a:solidFill>
                  <a:srgbClr val="0070C0"/>
                </a:solidFill>
              </a:rPr>
              <a:t> </a:t>
            </a:r>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parent-</a:t>
            </a:r>
            <a:r>
              <a:rPr lang="en-US" b="1" dirty="0">
                <a:solidFill>
                  <a:srgbClr val="0070C0"/>
                </a:solidFill>
              </a:rPr>
              <a:t>&gt;color = BLACK;</a:t>
            </a:r>
          </a:p>
          <a:p>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en-US" b="1" dirty="0" smtClean="0">
                <a:solidFill>
                  <a:srgbClr val="0070C0"/>
                </a:solidFill>
              </a:rPr>
              <a:t>else </a:t>
            </a:r>
            <a:r>
              <a:rPr lang="en-US" b="1" dirty="0">
                <a:solidFill>
                  <a:srgbClr val="0070C0"/>
                </a:solidFill>
              </a:rPr>
              <a:t>{</a:t>
            </a:r>
          </a:p>
          <a:p>
            <a:r>
              <a:rPr lang="sr-Latn-ME" b="1" dirty="0" smtClean="0">
                <a:solidFill>
                  <a:srgbClr val="0070C0"/>
                </a:solidFill>
              </a:rPr>
              <a:t>  </a:t>
            </a:r>
            <a:r>
              <a:rPr lang="en-US" b="1" dirty="0" smtClean="0">
                <a:solidFill>
                  <a:srgbClr val="0070C0"/>
                </a:solidFill>
              </a:rPr>
              <a:t>sibling-</a:t>
            </a:r>
            <a:r>
              <a:rPr lang="en-US" b="1" dirty="0">
                <a:solidFill>
                  <a:srgbClr val="0070C0"/>
                </a:solidFill>
              </a:rPr>
              <a:t>&gt;color = RED;</a:t>
            </a:r>
          </a:p>
          <a:p>
            <a:r>
              <a:rPr lang="sr-Latn-ME" b="1" dirty="0" smtClean="0">
                <a:solidFill>
                  <a:srgbClr val="0070C0"/>
                </a:solidFill>
              </a:rPr>
              <a:t>  </a:t>
            </a:r>
            <a:r>
              <a:rPr lang="en-US" b="1" dirty="0" smtClean="0">
                <a:solidFill>
                  <a:srgbClr val="0070C0"/>
                </a:solidFill>
              </a:rPr>
              <a:t>if </a:t>
            </a:r>
            <a:r>
              <a:rPr lang="en-US" b="1" dirty="0">
                <a:solidFill>
                  <a:srgbClr val="0070C0"/>
                </a:solidFill>
              </a:rPr>
              <a:t>(parent-&gt;color == BLACK)</a:t>
            </a:r>
          </a:p>
          <a:p>
            <a:r>
              <a:rPr lang="sr-Latn-ME" b="1" dirty="0" smtClean="0">
                <a:solidFill>
                  <a:srgbClr val="0070C0"/>
                </a:solidFill>
              </a:rPr>
              <a:t>    </a:t>
            </a:r>
            <a:r>
              <a:rPr lang="en-US" b="1" dirty="0" err="1" smtClean="0">
                <a:solidFill>
                  <a:srgbClr val="0070C0"/>
                </a:solidFill>
              </a:rPr>
              <a:t>fixDoubleBlack</a:t>
            </a:r>
            <a:r>
              <a:rPr lang="en-US" b="1" dirty="0" smtClean="0">
                <a:solidFill>
                  <a:srgbClr val="0070C0"/>
                </a:solidFill>
              </a:rPr>
              <a:t>(parent</a:t>
            </a:r>
            <a:r>
              <a:rPr lang="en-US" b="1" dirty="0">
                <a:solidFill>
                  <a:srgbClr val="0070C0"/>
                </a:solidFill>
              </a:rPr>
              <a:t>);</a:t>
            </a:r>
          </a:p>
          <a:p>
            <a:r>
              <a:rPr lang="sr-Latn-ME" b="1" dirty="0" smtClean="0">
                <a:solidFill>
                  <a:srgbClr val="0070C0"/>
                </a:solidFill>
              </a:rPr>
              <a:t>  </a:t>
            </a:r>
            <a:r>
              <a:rPr lang="en-US" b="1" dirty="0" smtClean="0">
                <a:solidFill>
                  <a:srgbClr val="0070C0"/>
                </a:solidFill>
              </a:rPr>
              <a:t>else</a:t>
            </a:r>
            <a:r>
              <a:rPr lang="sr-Latn-ME" b="1" dirty="0" smtClean="0">
                <a:solidFill>
                  <a:srgbClr val="0070C0"/>
                </a:solidFill>
              </a:rPr>
              <a:t> </a:t>
            </a:r>
            <a:r>
              <a:rPr lang="en-US" b="1" dirty="0" smtClean="0">
                <a:solidFill>
                  <a:srgbClr val="0070C0"/>
                </a:solidFill>
              </a:rPr>
              <a:t>parent-</a:t>
            </a:r>
            <a:r>
              <a:rPr lang="en-US" b="1" dirty="0">
                <a:solidFill>
                  <a:srgbClr val="0070C0"/>
                </a:solidFill>
              </a:rPr>
              <a:t>&gt;color = BLACK;</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en-US" b="1" dirty="0" smtClean="0">
                <a:solidFill>
                  <a:srgbClr val="0070C0"/>
                </a:solidFill>
              </a:rPr>
              <a:t>}</a:t>
            </a:r>
            <a:endParaRPr lang="en-US" b="1" dirty="0">
              <a:solidFill>
                <a:srgbClr val="0070C0"/>
              </a:solidFill>
            </a:endParaRPr>
          </a:p>
          <a:p>
            <a:r>
              <a:rPr lang="en-US" b="1" dirty="0" smtClean="0">
                <a:solidFill>
                  <a:srgbClr val="0070C0"/>
                </a:solidFill>
              </a:rPr>
              <a:t>}</a:t>
            </a:r>
          </a:p>
        </p:txBody>
      </p:sp>
      <p:sp>
        <p:nvSpPr>
          <p:cNvPr id="6" name="Freeform 5"/>
          <p:cNvSpPr/>
          <p:nvPr/>
        </p:nvSpPr>
        <p:spPr>
          <a:xfrm>
            <a:off x="4249837" y="381965"/>
            <a:ext cx="474563" cy="6493397"/>
          </a:xfrm>
          <a:custGeom>
            <a:avLst/>
            <a:gdLst>
              <a:gd name="connsiteX0" fmla="*/ 381965 w 474563"/>
              <a:gd name="connsiteY0" fmla="*/ 0 h 6493397"/>
              <a:gd name="connsiteX1" fmla="*/ 474563 w 474563"/>
              <a:gd name="connsiteY1" fmla="*/ 5000263 h 6493397"/>
              <a:gd name="connsiteX2" fmla="*/ 0 w 474563"/>
              <a:gd name="connsiteY2" fmla="*/ 6493397 h 6493397"/>
            </a:gdLst>
            <a:ahLst/>
            <a:cxnLst>
              <a:cxn ang="0">
                <a:pos x="connsiteX0" y="connsiteY0"/>
              </a:cxn>
              <a:cxn ang="0">
                <a:pos x="connsiteX1" y="connsiteY1"/>
              </a:cxn>
              <a:cxn ang="0">
                <a:pos x="connsiteX2" y="connsiteY2"/>
              </a:cxn>
            </a:cxnLst>
            <a:rect l="l" t="t" r="r" b="b"/>
            <a:pathLst>
              <a:path w="474563" h="6493397">
                <a:moveTo>
                  <a:pt x="381965" y="0"/>
                </a:moveTo>
                <a:lnTo>
                  <a:pt x="474563" y="5000263"/>
                </a:lnTo>
                <a:lnTo>
                  <a:pt x="0" y="6493397"/>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2929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990600"/>
          </a:xfrm>
        </p:spPr>
        <p:txBody>
          <a:bodyPr/>
          <a:lstStyle/>
          <a:p>
            <a:r>
              <a:rPr lang="en-US" dirty="0" err="1" smtClean="0"/>
              <a:t>Realizacija</a:t>
            </a:r>
            <a:r>
              <a:rPr lang="en-US" dirty="0" smtClean="0"/>
              <a:t> </a:t>
            </a:r>
            <a:r>
              <a:rPr lang="en-US" dirty="0" err="1" smtClean="0"/>
              <a:t>dio</a:t>
            </a:r>
            <a:r>
              <a:rPr lang="en-US" dirty="0" smtClean="0"/>
              <a:t> #6</a:t>
            </a:r>
            <a:endParaRPr lang="en-US" dirty="0"/>
          </a:p>
        </p:txBody>
      </p:sp>
      <p:sp>
        <p:nvSpPr>
          <p:cNvPr id="4" name="Rectangle 3"/>
          <p:cNvSpPr/>
          <p:nvPr/>
        </p:nvSpPr>
        <p:spPr>
          <a:xfrm>
            <a:off x="30866" y="1143000"/>
            <a:ext cx="4572000" cy="5632311"/>
          </a:xfrm>
          <a:prstGeom prst="rect">
            <a:avLst/>
          </a:prstGeom>
        </p:spPr>
        <p:txBody>
          <a:bodyPr>
            <a:spAutoFit/>
          </a:bodyPr>
          <a:lstStyle/>
          <a:p>
            <a:r>
              <a:rPr lang="en-US" b="1" dirty="0">
                <a:solidFill>
                  <a:srgbClr val="0070C0"/>
                </a:solidFill>
              </a:rPr>
              <a:t>void </a:t>
            </a:r>
            <a:r>
              <a:rPr lang="en-US" b="1" dirty="0" err="1">
                <a:solidFill>
                  <a:srgbClr val="0070C0"/>
                </a:solidFill>
              </a:rPr>
              <a:t>levelOrder</a:t>
            </a:r>
            <a:r>
              <a:rPr lang="en-US" b="1" dirty="0">
                <a:solidFill>
                  <a:srgbClr val="0070C0"/>
                </a:solidFill>
              </a:rPr>
              <a:t>(Node *x) {</a:t>
            </a:r>
          </a:p>
          <a:p>
            <a:r>
              <a:rPr lang="en-US" b="1" dirty="0" smtClean="0">
                <a:solidFill>
                  <a:srgbClr val="0070C0"/>
                </a:solidFill>
              </a:rPr>
              <a:t>if </a:t>
            </a:r>
            <a:r>
              <a:rPr lang="en-US" b="1" dirty="0">
                <a:solidFill>
                  <a:srgbClr val="0070C0"/>
                </a:solidFill>
              </a:rPr>
              <a:t>(x == </a:t>
            </a:r>
            <a:r>
              <a:rPr lang="en-US" b="1" dirty="0" smtClean="0">
                <a:solidFill>
                  <a:srgbClr val="0070C0"/>
                </a:solidFill>
              </a:rPr>
              <a:t>0) return</a:t>
            </a:r>
            <a:r>
              <a:rPr lang="en-US" b="1" dirty="0">
                <a:solidFill>
                  <a:srgbClr val="0070C0"/>
                </a:solidFill>
              </a:rPr>
              <a:t>;</a:t>
            </a:r>
          </a:p>
          <a:p>
            <a:r>
              <a:rPr lang="en-US" b="1" dirty="0" smtClean="0">
                <a:solidFill>
                  <a:srgbClr val="0070C0"/>
                </a:solidFill>
              </a:rPr>
              <a:t>queue&lt;Node </a:t>
            </a:r>
            <a:r>
              <a:rPr lang="en-US" b="1" dirty="0">
                <a:solidFill>
                  <a:srgbClr val="0070C0"/>
                </a:solidFill>
              </a:rPr>
              <a:t>*&gt; q;</a:t>
            </a:r>
          </a:p>
          <a:p>
            <a:r>
              <a:rPr lang="en-US" b="1" dirty="0" smtClean="0">
                <a:solidFill>
                  <a:srgbClr val="0070C0"/>
                </a:solidFill>
              </a:rPr>
              <a:t>Node </a:t>
            </a:r>
            <a:r>
              <a:rPr lang="en-US" b="1" dirty="0">
                <a:solidFill>
                  <a:srgbClr val="0070C0"/>
                </a:solidFill>
              </a:rPr>
              <a:t>*</a:t>
            </a:r>
            <a:r>
              <a:rPr lang="en-US" b="1" dirty="0" err="1">
                <a:solidFill>
                  <a:srgbClr val="0070C0"/>
                </a:solidFill>
              </a:rPr>
              <a:t>curr</a:t>
            </a:r>
            <a:r>
              <a:rPr lang="en-US" b="1" dirty="0">
                <a:solidFill>
                  <a:srgbClr val="0070C0"/>
                </a:solidFill>
              </a:rPr>
              <a:t>;</a:t>
            </a:r>
          </a:p>
          <a:p>
            <a:r>
              <a:rPr lang="en-US" b="1" dirty="0" err="1" smtClean="0">
                <a:solidFill>
                  <a:srgbClr val="0070C0"/>
                </a:solidFill>
              </a:rPr>
              <a:t>q.push</a:t>
            </a:r>
            <a:r>
              <a:rPr lang="en-US" b="1" dirty="0" smtClean="0">
                <a:solidFill>
                  <a:srgbClr val="0070C0"/>
                </a:solidFill>
              </a:rPr>
              <a:t>(x</a:t>
            </a:r>
            <a:r>
              <a:rPr lang="en-US" b="1" dirty="0">
                <a:solidFill>
                  <a:srgbClr val="0070C0"/>
                </a:solidFill>
              </a:rPr>
              <a:t>);</a:t>
            </a:r>
          </a:p>
          <a:p>
            <a:r>
              <a:rPr lang="en-US" b="1" dirty="0" smtClean="0">
                <a:solidFill>
                  <a:srgbClr val="0070C0"/>
                </a:solidFill>
              </a:rPr>
              <a:t>while </a:t>
            </a:r>
            <a:r>
              <a:rPr lang="en-US" b="1" dirty="0">
                <a:solidFill>
                  <a:srgbClr val="0070C0"/>
                </a:solidFill>
              </a:rPr>
              <a:t>(!</a:t>
            </a:r>
            <a:r>
              <a:rPr lang="en-US" b="1" dirty="0" err="1">
                <a:solidFill>
                  <a:srgbClr val="0070C0"/>
                </a:solidFill>
              </a:rPr>
              <a:t>q.empty</a:t>
            </a:r>
            <a:r>
              <a:rPr lang="en-US" b="1" dirty="0">
                <a:solidFill>
                  <a:srgbClr val="0070C0"/>
                </a:solidFill>
              </a:rPr>
              <a:t>()) {</a:t>
            </a:r>
          </a:p>
          <a:p>
            <a:r>
              <a:rPr lang="en-US" b="1" dirty="0" smtClean="0">
                <a:solidFill>
                  <a:srgbClr val="0070C0"/>
                </a:solidFill>
              </a:rPr>
              <a:t>  </a:t>
            </a:r>
            <a:r>
              <a:rPr lang="en-US" b="1" dirty="0" err="1" smtClean="0">
                <a:solidFill>
                  <a:srgbClr val="0070C0"/>
                </a:solidFill>
              </a:rPr>
              <a:t>curr</a:t>
            </a:r>
            <a:r>
              <a:rPr lang="en-US" b="1" dirty="0" smtClean="0">
                <a:solidFill>
                  <a:srgbClr val="0070C0"/>
                </a:solidFill>
              </a:rPr>
              <a:t> </a:t>
            </a:r>
            <a:r>
              <a:rPr lang="en-US" b="1" dirty="0">
                <a:solidFill>
                  <a:srgbClr val="0070C0"/>
                </a:solidFill>
              </a:rPr>
              <a:t>= </a:t>
            </a:r>
            <a:r>
              <a:rPr lang="en-US" b="1" dirty="0" err="1">
                <a:solidFill>
                  <a:srgbClr val="0070C0"/>
                </a:solidFill>
              </a:rPr>
              <a:t>q.front</a:t>
            </a:r>
            <a:r>
              <a:rPr lang="en-US" b="1" dirty="0">
                <a:solidFill>
                  <a:srgbClr val="0070C0"/>
                </a:solidFill>
              </a:rPr>
              <a:t>();</a:t>
            </a:r>
          </a:p>
          <a:p>
            <a:r>
              <a:rPr lang="en-US" b="1" dirty="0" smtClean="0">
                <a:solidFill>
                  <a:srgbClr val="0070C0"/>
                </a:solidFill>
              </a:rPr>
              <a:t>  </a:t>
            </a:r>
            <a:r>
              <a:rPr lang="en-US" b="1" dirty="0" err="1" smtClean="0">
                <a:solidFill>
                  <a:srgbClr val="0070C0"/>
                </a:solidFill>
              </a:rPr>
              <a:t>q.pop</a:t>
            </a:r>
            <a:r>
              <a:rPr lang="en-US" b="1" dirty="0">
                <a:solidFill>
                  <a:srgbClr val="0070C0"/>
                </a:solidFill>
              </a:rPr>
              <a:t>();</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 </a:t>
            </a:r>
            <a:r>
              <a:rPr lang="en-US" b="1" dirty="0">
                <a:solidFill>
                  <a:srgbClr val="0070C0"/>
                </a:solidFill>
              </a:rPr>
              <a:t>&lt;&lt; </a:t>
            </a:r>
            <a:r>
              <a:rPr lang="en-US" b="1" dirty="0" err="1">
                <a:solidFill>
                  <a:srgbClr val="0070C0"/>
                </a:solidFill>
              </a:rPr>
              <a:t>curr</a:t>
            </a:r>
            <a:r>
              <a:rPr lang="en-US" b="1" dirty="0">
                <a:solidFill>
                  <a:srgbClr val="0070C0"/>
                </a:solidFill>
              </a:rPr>
              <a:t>-&gt;</a:t>
            </a:r>
            <a:r>
              <a:rPr lang="en-US" b="1" dirty="0" err="1">
                <a:solidFill>
                  <a:srgbClr val="0070C0"/>
                </a:solidFill>
              </a:rPr>
              <a:t>val</a:t>
            </a:r>
            <a:r>
              <a:rPr lang="en-US" b="1" dirty="0">
                <a:solidFill>
                  <a:srgbClr val="0070C0"/>
                </a:solidFill>
              </a:rPr>
              <a:t> &lt;&lt; " </a:t>
            </a:r>
            <a:r>
              <a:rPr lang="en-US" b="1" dirty="0" smtClean="0">
                <a:solidFill>
                  <a:srgbClr val="0070C0"/>
                </a:solidFill>
              </a:rPr>
              <a:t>";</a:t>
            </a:r>
          </a:p>
          <a:p>
            <a:r>
              <a:rPr lang="en-US" b="1" dirty="0" smtClean="0">
                <a:solidFill>
                  <a:srgbClr val="0070C0"/>
                </a:solidFill>
              </a:rPr>
              <a:t>  if </a:t>
            </a:r>
            <a:r>
              <a:rPr lang="en-US" b="1" dirty="0">
                <a:solidFill>
                  <a:srgbClr val="0070C0"/>
                </a:solidFill>
              </a:rPr>
              <a:t>(</a:t>
            </a:r>
            <a:r>
              <a:rPr lang="en-US" b="1" dirty="0" err="1">
                <a:solidFill>
                  <a:srgbClr val="0070C0"/>
                </a:solidFill>
              </a:rPr>
              <a:t>curr</a:t>
            </a:r>
            <a:r>
              <a:rPr lang="en-US" b="1" dirty="0">
                <a:solidFill>
                  <a:srgbClr val="0070C0"/>
                </a:solidFill>
              </a:rPr>
              <a:t>-&gt;left </a:t>
            </a:r>
            <a:r>
              <a:rPr lang="en-US" b="1" dirty="0" smtClean="0">
                <a:solidFill>
                  <a:srgbClr val="0070C0"/>
                </a:solidFill>
              </a:rPr>
              <a:t>!=0) </a:t>
            </a:r>
            <a:r>
              <a:rPr lang="en-US" b="1" dirty="0" err="1" smtClean="0">
                <a:solidFill>
                  <a:srgbClr val="0070C0"/>
                </a:solidFill>
              </a:rPr>
              <a:t>q.push</a:t>
            </a:r>
            <a:r>
              <a:rPr lang="en-US" b="1" dirty="0" smtClean="0">
                <a:solidFill>
                  <a:srgbClr val="0070C0"/>
                </a:solidFill>
              </a:rPr>
              <a:t>(</a:t>
            </a:r>
            <a:r>
              <a:rPr lang="en-US" b="1" dirty="0" err="1" smtClean="0">
                <a:solidFill>
                  <a:srgbClr val="0070C0"/>
                </a:solidFill>
              </a:rPr>
              <a:t>curr</a:t>
            </a:r>
            <a:r>
              <a:rPr lang="en-US" b="1" dirty="0" smtClean="0">
                <a:solidFill>
                  <a:srgbClr val="0070C0"/>
                </a:solidFill>
              </a:rPr>
              <a:t>-</a:t>
            </a:r>
            <a:r>
              <a:rPr lang="en-US" b="1" dirty="0">
                <a:solidFill>
                  <a:srgbClr val="0070C0"/>
                </a:solidFill>
              </a:rPr>
              <a:t>&gt;left);</a:t>
            </a:r>
          </a:p>
          <a:p>
            <a:r>
              <a:rPr lang="en-US" b="1" dirty="0" smtClean="0">
                <a:solidFill>
                  <a:srgbClr val="0070C0"/>
                </a:solidFill>
              </a:rPr>
              <a:t>  if </a:t>
            </a:r>
            <a:r>
              <a:rPr lang="en-US" b="1" dirty="0">
                <a:solidFill>
                  <a:srgbClr val="0070C0"/>
                </a:solidFill>
              </a:rPr>
              <a:t>(</a:t>
            </a:r>
            <a:r>
              <a:rPr lang="en-US" b="1" dirty="0" err="1">
                <a:solidFill>
                  <a:srgbClr val="0070C0"/>
                </a:solidFill>
              </a:rPr>
              <a:t>curr</a:t>
            </a:r>
            <a:r>
              <a:rPr lang="en-US" b="1" dirty="0">
                <a:solidFill>
                  <a:srgbClr val="0070C0"/>
                </a:solidFill>
              </a:rPr>
              <a:t>-&gt;right != </a:t>
            </a:r>
            <a:r>
              <a:rPr lang="en-US" b="1" dirty="0" smtClean="0">
                <a:solidFill>
                  <a:srgbClr val="0070C0"/>
                </a:solidFill>
              </a:rPr>
              <a:t>0) </a:t>
            </a:r>
            <a:r>
              <a:rPr lang="en-US" b="1" dirty="0" err="1" smtClean="0">
                <a:solidFill>
                  <a:srgbClr val="0070C0"/>
                </a:solidFill>
              </a:rPr>
              <a:t>q.push</a:t>
            </a:r>
            <a:r>
              <a:rPr lang="en-US" b="1" dirty="0" smtClean="0">
                <a:solidFill>
                  <a:srgbClr val="0070C0"/>
                </a:solidFill>
              </a:rPr>
              <a:t>(</a:t>
            </a:r>
            <a:r>
              <a:rPr lang="en-US" b="1" dirty="0" err="1" smtClean="0">
                <a:solidFill>
                  <a:srgbClr val="0070C0"/>
                </a:solidFill>
              </a:rPr>
              <a:t>curr</a:t>
            </a:r>
            <a:r>
              <a:rPr lang="en-US" b="1" dirty="0" smtClean="0">
                <a:solidFill>
                  <a:srgbClr val="0070C0"/>
                </a:solidFill>
              </a:rPr>
              <a:t>-</a:t>
            </a:r>
            <a:r>
              <a:rPr lang="en-US" b="1" dirty="0">
                <a:solidFill>
                  <a:srgbClr val="0070C0"/>
                </a:solidFill>
              </a:rPr>
              <a:t>&gt;right);</a:t>
            </a:r>
          </a:p>
          <a:p>
            <a:r>
              <a:rPr lang="en-US" b="1" dirty="0" smtClean="0">
                <a:solidFill>
                  <a:srgbClr val="0070C0"/>
                </a:solidFill>
              </a:rPr>
              <a:t>  }</a:t>
            </a:r>
            <a:endParaRPr lang="en-US" b="1" dirty="0">
              <a:solidFill>
                <a:srgbClr val="0070C0"/>
              </a:solidFill>
            </a:endParaRPr>
          </a:p>
          <a:p>
            <a:r>
              <a:rPr lang="en-US" b="1" dirty="0">
                <a:solidFill>
                  <a:srgbClr val="0070C0"/>
                </a:solidFill>
              </a:rPr>
              <a:t>}</a:t>
            </a:r>
          </a:p>
          <a:p>
            <a:r>
              <a:rPr lang="en-US" b="1" dirty="0">
                <a:solidFill>
                  <a:srgbClr val="0070C0"/>
                </a:solidFill>
              </a:rPr>
              <a:t>void </a:t>
            </a:r>
            <a:r>
              <a:rPr lang="en-US" b="1" dirty="0" err="1">
                <a:solidFill>
                  <a:srgbClr val="0070C0"/>
                </a:solidFill>
              </a:rPr>
              <a:t>inorder</a:t>
            </a:r>
            <a:r>
              <a:rPr lang="en-US" b="1" dirty="0">
                <a:solidFill>
                  <a:srgbClr val="0070C0"/>
                </a:solidFill>
              </a:rPr>
              <a:t>(Node *x) {</a:t>
            </a:r>
          </a:p>
          <a:p>
            <a:r>
              <a:rPr lang="en-US" b="1" dirty="0" smtClean="0">
                <a:solidFill>
                  <a:srgbClr val="0070C0"/>
                </a:solidFill>
              </a:rPr>
              <a:t>if </a:t>
            </a:r>
            <a:r>
              <a:rPr lang="en-US" b="1" dirty="0">
                <a:solidFill>
                  <a:srgbClr val="0070C0"/>
                </a:solidFill>
              </a:rPr>
              <a:t>(x == </a:t>
            </a:r>
            <a:r>
              <a:rPr lang="en-US" b="1" dirty="0" smtClean="0">
                <a:solidFill>
                  <a:srgbClr val="0070C0"/>
                </a:solidFill>
              </a:rPr>
              <a:t>0) return</a:t>
            </a:r>
            <a:r>
              <a:rPr lang="en-US" b="1" dirty="0">
                <a:solidFill>
                  <a:srgbClr val="0070C0"/>
                </a:solidFill>
              </a:rPr>
              <a:t>;</a:t>
            </a:r>
          </a:p>
          <a:p>
            <a:r>
              <a:rPr lang="en-US" b="1" dirty="0" err="1" smtClean="0">
                <a:solidFill>
                  <a:srgbClr val="0070C0"/>
                </a:solidFill>
              </a:rPr>
              <a:t>inorder</a:t>
            </a:r>
            <a:r>
              <a:rPr lang="en-US" b="1" dirty="0" smtClean="0">
                <a:solidFill>
                  <a:srgbClr val="0070C0"/>
                </a:solidFill>
              </a:rPr>
              <a:t>(x-</a:t>
            </a:r>
            <a:r>
              <a:rPr lang="en-US" b="1" dirty="0">
                <a:solidFill>
                  <a:srgbClr val="0070C0"/>
                </a:solidFill>
              </a:rPr>
              <a:t>&gt;left);</a:t>
            </a:r>
          </a:p>
          <a:p>
            <a:r>
              <a:rPr lang="en-US" b="1" dirty="0" err="1" smtClean="0">
                <a:solidFill>
                  <a:srgbClr val="0070C0"/>
                </a:solidFill>
              </a:rPr>
              <a:t>cout</a:t>
            </a:r>
            <a:r>
              <a:rPr lang="en-US" b="1" dirty="0" smtClean="0">
                <a:solidFill>
                  <a:srgbClr val="0070C0"/>
                </a:solidFill>
              </a:rPr>
              <a:t> </a:t>
            </a:r>
            <a:r>
              <a:rPr lang="en-US" b="1" dirty="0">
                <a:solidFill>
                  <a:srgbClr val="0070C0"/>
                </a:solidFill>
              </a:rPr>
              <a:t>&lt;&lt; x-&gt;</a:t>
            </a:r>
            <a:r>
              <a:rPr lang="en-US" b="1" dirty="0" err="1">
                <a:solidFill>
                  <a:srgbClr val="0070C0"/>
                </a:solidFill>
              </a:rPr>
              <a:t>val</a:t>
            </a:r>
            <a:r>
              <a:rPr lang="en-US" b="1" dirty="0">
                <a:solidFill>
                  <a:srgbClr val="0070C0"/>
                </a:solidFill>
              </a:rPr>
              <a:t> &lt;&lt; " ";</a:t>
            </a:r>
          </a:p>
          <a:p>
            <a:r>
              <a:rPr lang="en-US" b="1" dirty="0" err="1" smtClean="0">
                <a:solidFill>
                  <a:srgbClr val="0070C0"/>
                </a:solidFill>
              </a:rPr>
              <a:t>inorder</a:t>
            </a:r>
            <a:r>
              <a:rPr lang="en-US" b="1" dirty="0" smtClean="0">
                <a:solidFill>
                  <a:srgbClr val="0070C0"/>
                </a:solidFill>
              </a:rPr>
              <a:t>(x-</a:t>
            </a:r>
            <a:r>
              <a:rPr lang="en-US" b="1" dirty="0">
                <a:solidFill>
                  <a:srgbClr val="0070C0"/>
                </a:solidFill>
              </a:rPr>
              <a:t>&gt;right);</a:t>
            </a:r>
          </a:p>
          <a:p>
            <a:r>
              <a:rPr lang="en-US" b="1" dirty="0">
                <a:solidFill>
                  <a:srgbClr val="0070C0"/>
                </a:solidFill>
              </a:rPr>
              <a:t>}</a:t>
            </a:r>
          </a:p>
          <a:p>
            <a:r>
              <a:rPr lang="en-US" b="1" dirty="0">
                <a:solidFill>
                  <a:srgbClr val="0070C0"/>
                </a:solidFill>
              </a:rPr>
              <a:t>public</a:t>
            </a:r>
            <a:r>
              <a:rPr lang="en-US" b="1" dirty="0" smtClean="0">
                <a:solidFill>
                  <a:srgbClr val="0070C0"/>
                </a:solidFill>
              </a:rPr>
              <a:t>:</a:t>
            </a:r>
            <a:endParaRPr lang="en-US" b="1" dirty="0">
              <a:solidFill>
                <a:srgbClr val="0070C0"/>
              </a:solidFill>
            </a:endParaRPr>
          </a:p>
        </p:txBody>
      </p:sp>
      <p:sp>
        <p:nvSpPr>
          <p:cNvPr id="5" name="Rectangle 4"/>
          <p:cNvSpPr/>
          <p:nvPr/>
        </p:nvSpPr>
        <p:spPr>
          <a:xfrm>
            <a:off x="4572000" y="381000"/>
            <a:ext cx="4572000" cy="6463308"/>
          </a:xfrm>
          <a:prstGeom prst="rect">
            <a:avLst/>
          </a:prstGeom>
        </p:spPr>
        <p:txBody>
          <a:bodyPr>
            <a:spAutoFit/>
          </a:bodyPr>
          <a:lstStyle/>
          <a:p>
            <a:r>
              <a:rPr lang="en-US" b="1" dirty="0" err="1">
                <a:solidFill>
                  <a:srgbClr val="0070C0"/>
                </a:solidFill>
              </a:rPr>
              <a:t>RBTree</a:t>
            </a:r>
            <a:r>
              <a:rPr lang="en-US" b="1" dirty="0">
                <a:solidFill>
                  <a:srgbClr val="0070C0"/>
                </a:solidFill>
              </a:rPr>
              <a:t>() { root = </a:t>
            </a:r>
            <a:r>
              <a:rPr lang="en-US" b="1" dirty="0" smtClean="0">
                <a:solidFill>
                  <a:srgbClr val="0070C0"/>
                </a:solidFill>
              </a:rPr>
              <a:t>0; </a:t>
            </a:r>
            <a:r>
              <a:rPr lang="en-US" b="1" dirty="0">
                <a:solidFill>
                  <a:srgbClr val="0070C0"/>
                </a:solidFill>
              </a:rPr>
              <a:t>}</a:t>
            </a:r>
          </a:p>
          <a:p>
            <a:r>
              <a:rPr lang="en-US" b="1" dirty="0">
                <a:solidFill>
                  <a:srgbClr val="0070C0"/>
                </a:solidFill>
              </a:rPr>
              <a:t>Node *</a:t>
            </a:r>
            <a:r>
              <a:rPr lang="en-US" b="1" dirty="0" err="1">
                <a:solidFill>
                  <a:srgbClr val="0070C0"/>
                </a:solidFill>
              </a:rPr>
              <a:t>getRoot</a:t>
            </a:r>
            <a:r>
              <a:rPr lang="en-US" b="1" dirty="0">
                <a:solidFill>
                  <a:srgbClr val="0070C0"/>
                </a:solidFill>
              </a:rPr>
              <a:t>() { return root; }</a:t>
            </a:r>
          </a:p>
          <a:p>
            <a:r>
              <a:rPr lang="en-US" b="1" dirty="0">
                <a:solidFill>
                  <a:srgbClr val="0070C0"/>
                </a:solidFill>
              </a:rPr>
              <a:t>Node *search(</a:t>
            </a:r>
            <a:r>
              <a:rPr lang="en-US" b="1" dirty="0" err="1">
                <a:solidFill>
                  <a:srgbClr val="0070C0"/>
                </a:solidFill>
              </a:rPr>
              <a:t>int</a:t>
            </a:r>
            <a:r>
              <a:rPr lang="en-US" b="1" dirty="0">
                <a:solidFill>
                  <a:srgbClr val="0070C0"/>
                </a:solidFill>
              </a:rPr>
              <a:t> n) {</a:t>
            </a:r>
          </a:p>
          <a:p>
            <a:r>
              <a:rPr lang="en-US" b="1" dirty="0" smtClean="0">
                <a:solidFill>
                  <a:srgbClr val="0070C0"/>
                </a:solidFill>
              </a:rPr>
              <a:t>Node </a:t>
            </a:r>
            <a:r>
              <a:rPr lang="en-US" b="1" dirty="0">
                <a:solidFill>
                  <a:srgbClr val="0070C0"/>
                </a:solidFill>
              </a:rPr>
              <a:t>*temp = root;</a:t>
            </a:r>
          </a:p>
          <a:p>
            <a:r>
              <a:rPr lang="en-US" b="1" dirty="0" smtClean="0">
                <a:solidFill>
                  <a:srgbClr val="0070C0"/>
                </a:solidFill>
              </a:rPr>
              <a:t>while </a:t>
            </a:r>
            <a:r>
              <a:rPr lang="en-US" b="1" dirty="0">
                <a:solidFill>
                  <a:srgbClr val="0070C0"/>
                </a:solidFill>
              </a:rPr>
              <a:t>(temp != </a:t>
            </a:r>
            <a:r>
              <a:rPr lang="en-US" b="1" dirty="0" smtClean="0">
                <a:solidFill>
                  <a:srgbClr val="0070C0"/>
                </a:solidFill>
              </a:rPr>
              <a:t>0) </a:t>
            </a:r>
            <a:r>
              <a:rPr lang="en-US" b="1" dirty="0">
                <a:solidFill>
                  <a:srgbClr val="0070C0"/>
                </a:solidFill>
              </a:rPr>
              <a:t>{</a:t>
            </a:r>
          </a:p>
          <a:p>
            <a:r>
              <a:rPr lang="en-US" b="1" dirty="0" smtClean="0">
                <a:solidFill>
                  <a:srgbClr val="0070C0"/>
                </a:solidFill>
              </a:rPr>
              <a:t>  if </a:t>
            </a:r>
            <a:r>
              <a:rPr lang="en-US" b="1" dirty="0">
                <a:solidFill>
                  <a:srgbClr val="0070C0"/>
                </a:solidFill>
              </a:rPr>
              <a:t>(n &lt; temp-&gt;</a:t>
            </a:r>
            <a:r>
              <a:rPr lang="en-US" b="1" dirty="0" err="1">
                <a:solidFill>
                  <a:srgbClr val="0070C0"/>
                </a:solidFill>
              </a:rPr>
              <a:t>val</a:t>
            </a:r>
            <a:r>
              <a:rPr lang="en-US" b="1" dirty="0">
                <a:solidFill>
                  <a:srgbClr val="0070C0"/>
                </a:solidFill>
              </a:rPr>
              <a:t>) {</a:t>
            </a:r>
          </a:p>
          <a:p>
            <a:r>
              <a:rPr lang="en-US" b="1" dirty="0" smtClean="0">
                <a:solidFill>
                  <a:srgbClr val="0070C0"/>
                </a:solidFill>
              </a:rPr>
              <a:t>    if </a:t>
            </a:r>
            <a:r>
              <a:rPr lang="en-US" b="1" dirty="0">
                <a:solidFill>
                  <a:srgbClr val="0070C0"/>
                </a:solidFill>
              </a:rPr>
              <a:t>(temp-&gt;left == </a:t>
            </a:r>
            <a:r>
              <a:rPr lang="en-US" b="1" dirty="0" smtClean="0">
                <a:solidFill>
                  <a:srgbClr val="0070C0"/>
                </a:solidFill>
              </a:rPr>
              <a:t>0) break</a:t>
            </a:r>
            <a:r>
              <a:rPr lang="en-US" b="1" dirty="0">
                <a:solidFill>
                  <a:srgbClr val="0070C0"/>
                </a:solidFill>
              </a:rPr>
              <a:t>;</a:t>
            </a:r>
          </a:p>
          <a:p>
            <a:r>
              <a:rPr lang="en-US" b="1" dirty="0" smtClean="0">
                <a:solidFill>
                  <a:srgbClr val="0070C0"/>
                </a:solidFill>
              </a:rPr>
              <a:t>    else temp </a:t>
            </a:r>
            <a:r>
              <a:rPr lang="en-US" b="1" dirty="0">
                <a:solidFill>
                  <a:srgbClr val="0070C0"/>
                </a:solidFill>
              </a:rPr>
              <a:t>= temp-&gt;left;</a:t>
            </a:r>
          </a:p>
          <a:p>
            <a:r>
              <a:rPr lang="en-US" b="1" dirty="0" smtClean="0">
                <a:solidFill>
                  <a:srgbClr val="0070C0"/>
                </a:solidFill>
              </a:rPr>
              <a:t>  } </a:t>
            </a:r>
          </a:p>
          <a:p>
            <a:r>
              <a:rPr lang="en-US" b="1" dirty="0" smtClean="0">
                <a:solidFill>
                  <a:srgbClr val="0070C0"/>
                </a:solidFill>
              </a:rPr>
              <a:t>    else </a:t>
            </a:r>
            <a:r>
              <a:rPr lang="en-US" b="1" dirty="0">
                <a:solidFill>
                  <a:srgbClr val="0070C0"/>
                </a:solidFill>
              </a:rPr>
              <a:t>if (n == temp-&gt;</a:t>
            </a:r>
            <a:r>
              <a:rPr lang="en-US" b="1" dirty="0" err="1">
                <a:solidFill>
                  <a:srgbClr val="0070C0"/>
                </a:solidFill>
              </a:rPr>
              <a:t>val</a:t>
            </a:r>
            <a:r>
              <a:rPr lang="en-US" b="1" dirty="0">
                <a:solidFill>
                  <a:srgbClr val="0070C0"/>
                </a:solidFill>
              </a:rPr>
              <a:t>) </a:t>
            </a:r>
            <a:endParaRPr lang="en-US" b="1" dirty="0" smtClean="0">
              <a:solidFill>
                <a:srgbClr val="0070C0"/>
              </a:solidFill>
            </a:endParaRPr>
          </a:p>
          <a:p>
            <a:r>
              <a:rPr lang="en-US" b="1" dirty="0">
                <a:solidFill>
                  <a:srgbClr val="0070C0"/>
                </a:solidFill>
              </a:rPr>
              <a:t> </a:t>
            </a:r>
            <a:r>
              <a:rPr lang="en-US" b="1" dirty="0" smtClean="0">
                <a:solidFill>
                  <a:srgbClr val="0070C0"/>
                </a:solidFill>
              </a:rPr>
              <a:t>   else {</a:t>
            </a:r>
            <a:endParaRPr lang="en-US" b="1" dirty="0">
              <a:solidFill>
                <a:srgbClr val="0070C0"/>
              </a:solidFill>
            </a:endParaRPr>
          </a:p>
          <a:p>
            <a:r>
              <a:rPr lang="en-US" b="1" dirty="0" smtClean="0">
                <a:solidFill>
                  <a:srgbClr val="0070C0"/>
                </a:solidFill>
              </a:rPr>
              <a:t>      if </a:t>
            </a:r>
            <a:r>
              <a:rPr lang="en-US" b="1" dirty="0">
                <a:solidFill>
                  <a:srgbClr val="0070C0"/>
                </a:solidFill>
              </a:rPr>
              <a:t>(temp-&gt;right == </a:t>
            </a:r>
            <a:r>
              <a:rPr lang="en-US" b="1" dirty="0" smtClean="0">
                <a:solidFill>
                  <a:srgbClr val="0070C0"/>
                </a:solidFill>
              </a:rPr>
              <a:t>0) break</a:t>
            </a:r>
            <a:r>
              <a:rPr lang="en-US" b="1" dirty="0">
                <a:solidFill>
                  <a:srgbClr val="0070C0"/>
                </a:solidFill>
              </a:rPr>
              <a:t>;</a:t>
            </a:r>
          </a:p>
          <a:p>
            <a:r>
              <a:rPr lang="en-US" b="1" dirty="0" smtClean="0">
                <a:solidFill>
                  <a:srgbClr val="0070C0"/>
                </a:solidFill>
              </a:rPr>
              <a:t>      else temp </a:t>
            </a:r>
            <a:r>
              <a:rPr lang="en-US" b="1" dirty="0">
                <a:solidFill>
                  <a:srgbClr val="0070C0"/>
                </a:solidFill>
              </a:rPr>
              <a:t>= temp-&gt;right;</a:t>
            </a:r>
          </a:p>
          <a:p>
            <a:r>
              <a:rPr lang="en-US" b="1" dirty="0" smtClean="0">
                <a:solidFill>
                  <a:srgbClr val="0070C0"/>
                </a:solidFill>
              </a:rPr>
              <a:t>     }</a:t>
            </a:r>
            <a:endParaRPr lang="en-US" b="1" dirty="0">
              <a:solidFill>
                <a:srgbClr val="0070C0"/>
              </a:solidFill>
            </a:endParaRPr>
          </a:p>
          <a:p>
            <a:r>
              <a:rPr lang="en-US" b="1" dirty="0" smtClean="0">
                <a:solidFill>
                  <a:srgbClr val="0070C0"/>
                </a:solidFill>
              </a:rPr>
              <a:t>  }</a:t>
            </a:r>
            <a:endParaRPr lang="en-US" b="1" dirty="0">
              <a:solidFill>
                <a:srgbClr val="0070C0"/>
              </a:solidFill>
            </a:endParaRPr>
          </a:p>
          <a:p>
            <a:r>
              <a:rPr lang="en-US" b="1" dirty="0" smtClean="0">
                <a:solidFill>
                  <a:srgbClr val="0070C0"/>
                </a:solidFill>
              </a:rPr>
              <a:t>return </a:t>
            </a:r>
            <a:r>
              <a:rPr lang="en-US" b="1" dirty="0">
                <a:solidFill>
                  <a:srgbClr val="0070C0"/>
                </a:solidFill>
              </a:rPr>
              <a:t>temp;</a:t>
            </a:r>
          </a:p>
          <a:p>
            <a:r>
              <a:rPr lang="en-US" b="1" dirty="0">
                <a:solidFill>
                  <a:srgbClr val="0070C0"/>
                </a:solidFill>
              </a:rPr>
              <a:t>}</a:t>
            </a:r>
          </a:p>
          <a:p>
            <a:r>
              <a:rPr lang="en-US" b="1" dirty="0">
                <a:solidFill>
                  <a:srgbClr val="0070C0"/>
                </a:solidFill>
              </a:rPr>
              <a:t>void insert(</a:t>
            </a:r>
            <a:r>
              <a:rPr lang="en-US" b="1" dirty="0" err="1">
                <a:solidFill>
                  <a:srgbClr val="0070C0"/>
                </a:solidFill>
              </a:rPr>
              <a:t>int</a:t>
            </a:r>
            <a:r>
              <a:rPr lang="en-US" b="1" dirty="0">
                <a:solidFill>
                  <a:srgbClr val="0070C0"/>
                </a:solidFill>
              </a:rPr>
              <a:t> n) {</a:t>
            </a:r>
          </a:p>
          <a:p>
            <a:r>
              <a:rPr lang="en-US" b="1" dirty="0" smtClean="0">
                <a:solidFill>
                  <a:srgbClr val="0070C0"/>
                </a:solidFill>
              </a:rPr>
              <a:t>Node </a:t>
            </a:r>
            <a:r>
              <a:rPr lang="en-US" b="1" dirty="0">
                <a:solidFill>
                  <a:srgbClr val="0070C0"/>
                </a:solidFill>
              </a:rPr>
              <a:t>*</a:t>
            </a:r>
            <a:r>
              <a:rPr lang="en-US" b="1" dirty="0" err="1">
                <a:solidFill>
                  <a:srgbClr val="0070C0"/>
                </a:solidFill>
              </a:rPr>
              <a:t>newNode</a:t>
            </a:r>
            <a:r>
              <a:rPr lang="en-US" b="1" dirty="0">
                <a:solidFill>
                  <a:srgbClr val="0070C0"/>
                </a:solidFill>
              </a:rPr>
              <a:t> = new Node(n);</a:t>
            </a:r>
          </a:p>
          <a:p>
            <a:r>
              <a:rPr lang="en-US" b="1" dirty="0" smtClean="0">
                <a:solidFill>
                  <a:srgbClr val="0070C0"/>
                </a:solidFill>
              </a:rPr>
              <a:t>if </a:t>
            </a:r>
            <a:r>
              <a:rPr lang="en-US" b="1" dirty="0">
                <a:solidFill>
                  <a:srgbClr val="0070C0"/>
                </a:solidFill>
              </a:rPr>
              <a:t>(root == </a:t>
            </a:r>
            <a:r>
              <a:rPr lang="en-US" b="1" dirty="0" smtClean="0">
                <a:solidFill>
                  <a:srgbClr val="0070C0"/>
                </a:solidFill>
              </a:rPr>
              <a:t>0) </a:t>
            </a:r>
            <a:r>
              <a:rPr lang="en-US" b="1" dirty="0">
                <a:solidFill>
                  <a:srgbClr val="0070C0"/>
                </a:solidFill>
              </a:rPr>
              <a:t>{</a:t>
            </a:r>
          </a:p>
          <a:p>
            <a:r>
              <a:rPr lang="en-US" b="1" dirty="0" smtClean="0">
                <a:solidFill>
                  <a:srgbClr val="0070C0"/>
                </a:solidFill>
              </a:rPr>
              <a:t>  </a:t>
            </a:r>
            <a:r>
              <a:rPr lang="en-US" b="1" dirty="0" err="1" smtClean="0">
                <a:solidFill>
                  <a:srgbClr val="0070C0"/>
                </a:solidFill>
              </a:rPr>
              <a:t>newNode</a:t>
            </a:r>
            <a:r>
              <a:rPr lang="en-US" b="1" dirty="0" smtClean="0">
                <a:solidFill>
                  <a:srgbClr val="0070C0"/>
                </a:solidFill>
              </a:rPr>
              <a:t>-</a:t>
            </a:r>
            <a:r>
              <a:rPr lang="en-US" b="1" dirty="0">
                <a:solidFill>
                  <a:srgbClr val="0070C0"/>
                </a:solidFill>
              </a:rPr>
              <a:t>&gt;color = BLACK;</a:t>
            </a:r>
          </a:p>
          <a:p>
            <a:r>
              <a:rPr lang="en-US" b="1" dirty="0" smtClean="0">
                <a:solidFill>
                  <a:srgbClr val="0070C0"/>
                </a:solidFill>
              </a:rPr>
              <a:t>  root </a:t>
            </a:r>
            <a:r>
              <a:rPr lang="en-US" b="1" dirty="0">
                <a:solidFill>
                  <a:srgbClr val="0070C0"/>
                </a:solidFill>
              </a:rPr>
              <a:t>= </a:t>
            </a:r>
            <a:r>
              <a:rPr lang="en-US" b="1" dirty="0" err="1">
                <a:solidFill>
                  <a:srgbClr val="0070C0"/>
                </a:solidFill>
              </a:rPr>
              <a:t>newNode</a:t>
            </a:r>
            <a:r>
              <a:rPr lang="en-US" b="1" dirty="0">
                <a:solidFill>
                  <a:srgbClr val="0070C0"/>
                </a:solidFill>
              </a:rPr>
              <a:t>;</a:t>
            </a:r>
          </a:p>
          <a:p>
            <a:r>
              <a:rPr lang="en-US" b="1" dirty="0" smtClean="0">
                <a:solidFill>
                  <a:srgbClr val="0070C0"/>
                </a:solidFill>
              </a:rPr>
              <a:t>} </a:t>
            </a:r>
          </a:p>
        </p:txBody>
      </p:sp>
      <p:cxnSp>
        <p:nvCxnSpPr>
          <p:cNvPr id="6" name="Straight Connector 5"/>
          <p:cNvCxnSpPr/>
          <p:nvPr/>
        </p:nvCxnSpPr>
        <p:spPr>
          <a:xfrm>
            <a:off x="4495800" y="381000"/>
            <a:ext cx="0" cy="6477000"/>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28649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Realizacia</a:t>
            </a:r>
            <a:r>
              <a:rPr lang="en-US" dirty="0" smtClean="0"/>
              <a:t> dio#7</a:t>
            </a:r>
            <a:endParaRPr lang="en-US" dirty="0"/>
          </a:p>
        </p:txBody>
      </p:sp>
      <p:sp>
        <p:nvSpPr>
          <p:cNvPr id="4" name="Rectangle 3"/>
          <p:cNvSpPr/>
          <p:nvPr/>
        </p:nvSpPr>
        <p:spPr>
          <a:xfrm>
            <a:off x="0" y="914400"/>
            <a:ext cx="4572000" cy="5909310"/>
          </a:xfrm>
          <a:prstGeom prst="rect">
            <a:avLst/>
          </a:prstGeom>
        </p:spPr>
        <p:txBody>
          <a:bodyPr>
            <a:spAutoFit/>
          </a:bodyPr>
          <a:lstStyle/>
          <a:p>
            <a:r>
              <a:rPr lang="en-US" b="1" dirty="0">
                <a:solidFill>
                  <a:srgbClr val="0070C0"/>
                </a:solidFill>
              </a:rPr>
              <a:t>else {</a:t>
            </a:r>
          </a:p>
          <a:p>
            <a:r>
              <a:rPr lang="en-US" b="1" dirty="0" smtClean="0">
                <a:solidFill>
                  <a:srgbClr val="0070C0"/>
                </a:solidFill>
              </a:rPr>
              <a:t>Node </a:t>
            </a:r>
            <a:r>
              <a:rPr lang="en-US" b="1" dirty="0">
                <a:solidFill>
                  <a:srgbClr val="0070C0"/>
                </a:solidFill>
              </a:rPr>
              <a:t>*temp = search(n);</a:t>
            </a:r>
          </a:p>
          <a:p>
            <a:r>
              <a:rPr lang="en-US" b="1" dirty="0" smtClean="0">
                <a:solidFill>
                  <a:srgbClr val="0070C0"/>
                </a:solidFill>
              </a:rPr>
              <a:t>if </a:t>
            </a:r>
            <a:r>
              <a:rPr lang="en-US" b="1" dirty="0">
                <a:solidFill>
                  <a:srgbClr val="0070C0"/>
                </a:solidFill>
              </a:rPr>
              <a:t>(temp-&gt;</a:t>
            </a:r>
            <a:r>
              <a:rPr lang="en-US" b="1" dirty="0" err="1">
                <a:solidFill>
                  <a:srgbClr val="0070C0"/>
                </a:solidFill>
              </a:rPr>
              <a:t>val</a:t>
            </a:r>
            <a:r>
              <a:rPr lang="en-US" b="1" dirty="0">
                <a:solidFill>
                  <a:srgbClr val="0070C0"/>
                </a:solidFill>
              </a:rPr>
              <a:t> == n) </a:t>
            </a:r>
            <a:r>
              <a:rPr lang="en-US" b="1" dirty="0" smtClean="0">
                <a:solidFill>
                  <a:srgbClr val="0070C0"/>
                </a:solidFill>
              </a:rPr>
              <a:t>return</a:t>
            </a:r>
            <a:r>
              <a:rPr lang="en-US" b="1" dirty="0">
                <a:solidFill>
                  <a:srgbClr val="0070C0"/>
                </a:solidFill>
              </a:rPr>
              <a:t>;</a:t>
            </a:r>
          </a:p>
          <a:p>
            <a:r>
              <a:rPr lang="en-US" b="1" dirty="0" err="1" smtClean="0">
                <a:solidFill>
                  <a:srgbClr val="0070C0"/>
                </a:solidFill>
              </a:rPr>
              <a:t>newNode</a:t>
            </a:r>
            <a:r>
              <a:rPr lang="en-US" b="1" dirty="0" smtClean="0">
                <a:solidFill>
                  <a:srgbClr val="0070C0"/>
                </a:solidFill>
              </a:rPr>
              <a:t>-</a:t>
            </a:r>
            <a:r>
              <a:rPr lang="en-US" b="1" dirty="0">
                <a:solidFill>
                  <a:srgbClr val="0070C0"/>
                </a:solidFill>
              </a:rPr>
              <a:t>&gt;parent = temp;</a:t>
            </a:r>
          </a:p>
          <a:p>
            <a:r>
              <a:rPr lang="en-US" b="1" dirty="0" smtClean="0">
                <a:solidFill>
                  <a:srgbClr val="0070C0"/>
                </a:solidFill>
              </a:rPr>
              <a:t>if </a:t>
            </a:r>
            <a:r>
              <a:rPr lang="en-US" b="1" dirty="0">
                <a:solidFill>
                  <a:srgbClr val="0070C0"/>
                </a:solidFill>
              </a:rPr>
              <a:t>(n &lt; temp-&gt;</a:t>
            </a:r>
            <a:r>
              <a:rPr lang="en-US" b="1" dirty="0" err="1">
                <a:solidFill>
                  <a:srgbClr val="0070C0"/>
                </a:solidFill>
              </a:rPr>
              <a:t>val</a:t>
            </a:r>
            <a:r>
              <a:rPr lang="en-US" b="1" dirty="0" smtClean="0">
                <a:solidFill>
                  <a:srgbClr val="0070C0"/>
                </a:solidFill>
              </a:rPr>
              <a:t>) temp-</a:t>
            </a:r>
            <a:r>
              <a:rPr lang="en-US" b="1" dirty="0">
                <a:solidFill>
                  <a:srgbClr val="0070C0"/>
                </a:solidFill>
              </a:rPr>
              <a:t>&gt;left = </a:t>
            </a:r>
            <a:r>
              <a:rPr lang="en-US" b="1" dirty="0" err="1">
                <a:solidFill>
                  <a:srgbClr val="0070C0"/>
                </a:solidFill>
              </a:rPr>
              <a:t>newNode</a:t>
            </a:r>
            <a:r>
              <a:rPr lang="en-US" b="1" dirty="0">
                <a:solidFill>
                  <a:srgbClr val="0070C0"/>
                </a:solidFill>
              </a:rPr>
              <a:t>;</a:t>
            </a:r>
          </a:p>
          <a:p>
            <a:r>
              <a:rPr lang="en-US" b="1" dirty="0" smtClean="0">
                <a:solidFill>
                  <a:srgbClr val="0070C0"/>
                </a:solidFill>
              </a:rPr>
              <a:t>else temp-</a:t>
            </a:r>
            <a:r>
              <a:rPr lang="en-US" b="1" dirty="0">
                <a:solidFill>
                  <a:srgbClr val="0070C0"/>
                </a:solidFill>
              </a:rPr>
              <a:t>&gt;right = </a:t>
            </a:r>
            <a:r>
              <a:rPr lang="en-US" b="1" dirty="0" err="1">
                <a:solidFill>
                  <a:srgbClr val="0070C0"/>
                </a:solidFill>
              </a:rPr>
              <a:t>newNode</a:t>
            </a:r>
            <a:r>
              <a:rPr lang="en-US" b="1" dirty="0" smtClean="0">
                <a:solidFill>
                  <a:srgbClr val="0070C0"/>
                </a:solidFill>
              </a:rPr>
              <a:t>;</a:t>
            </a:r>
          </a:p>
          <a:p>
            <a:r>
              <a:rPr lang="en-US" b="1" dirty="0">
                <a:solidFill>
                  <a:srgbClr val="0070C0"/>
                </a:solidFill>
              </a:rPr>
              <a:t>	</a:t>
            </a:r>
            <a:r>
              <a:rPr lang="en-US" b="1" dirty="0" err="1">
                <a:solidFill>
                  <a:srgbClr val="0070C0"/>
                </a:solidFill>
              </a:rPr>
              <a:t>fixRedRed</a:t>
            </a:r>
            <a:r>
              <a:rPr lang="en-US" b="1" dirty="0">
                <a:solidFill>
                  <a:srgbClr val="0070C0"/>
                </a:solidFill>
              </a:rPr>
              <a:t>(</a:t>
            </a:r>
            <a:r>
              <a:rPr lang="en-US" b="1" dirty="0" err="1">
                <a:solidFill>
                  <a:srgbClr val="0070C0"/>
                </a:solidFill>
              </a:rPr>
              <a:t>newNode</a:t>
            </a:r>
            <a:r>
              <a:rPr lang="en-US" b="1" dirty="0">
                <a:solidFill>
                  <a:srgbClr val="0070C0"/>
                </a:solidFill>
              </a:rPr>
              <a:t>);</a:t>
            </a:r>
          </a:p>
          <a:p>
            <a:r>
              <a:rPr lang="en-US" b="1" dirty="0" smtClean="0">
                <a:solidFill>
                  <a:srgbClr val="0070C0"/>
                </a:solidFill>
              </a:rPr>
              <a:t>  }</a:t>
            </a:r>
            <a:endParaRPr lang="en-US" b="1" dirty="0">
              <a:solidFill>
                <a:srgbClr val="0070C0"/>
              </a:solidFill>
            </a:endParaRPr>
          </a:p>
          <a:p>
            <a:r>
              <a:rPr lang="en-US" b="1" dirty="0">
                <a:solidFill>
                  <a:srgbClr val="0070C0"/>
                </a:solidFill>
              </a:rPr>
              <a:t>}</a:t>
            </a:r>
          </a:p>
          <a:p>
            <a:r>
              <a:rPr lang="en-US" b="1" dirty="0">
                <a:solidFill>
                  <a:srgbClr val="0070C0"/>
                </a:solidFill>
              </a:rPr>
              <a:t>void </a:t>
            </a:r>
            <a:r>
              <a:rPr lang="en-US" b="1" dirty="0" err="1">
                <a:solidFill>
                  <a:srgbClr val="0070C0"/>
                </a:solidFill>
              </a:rPr>
              <a:t>deleteByVal</a:t>
            </a:r>
            <a:r>
              <a:rPr lang="en-US" b="1" dirty="0">
                <a:solidFill>
                  <a:srgbClr val="0070C0"/>
                </a:solidFill>
              </a:rPr>
              <a:t>(</a:t>
            </a:r>
            <a:r>
              <a:rPr lang="en-US" b="1" dirty="0" err="1">
                <a:solidFill>
                  <a:srgbClr val="0070C0"/>
                </a:solidFill>
              </a:rPr>
              <a:t>int</a:t>
            </a:r>
            <a:r>
              <a:rPr lang="en-US" b="1" dirty="0">
                <a:solidFill>
                  <a:srgbClr val="0070C0"/>
                </a:solidFill>
              </a:rPr>
              <a:t> n) {</a:t>
            </a:r>
          </a:p>
          <a:p>
            <a:r>
              <a:rPr lang="en-US" b="1" dirty="0" smtClean="0">
                <a:solidFill>
                  <a:srgbClr val="0070C0"/>
                </a:solidFill>
              </a:rPr>
              <a:t>if </a:t>
            </a:r>
            <a:r>
              <a:rPr lang="en-US" b="1" dirty="0">
                <a:solidFill>
                  <a:srgbClr val="0070C0"/>
                </a:solidFill>
              </a:rPr>
              <a:t>(root == </a:t>
            </a:r>
            <a:r>
              <a:rPr lang="en-US" b="1" dirty="0" smtClean="0">
                <a:solidFill>
                  <a:srgbClr val="0070C0"/>
                </a:solidFill>
              </a:rPr>
              <a:t>0) return</a:t>
            </a:r>
            <a:r>
              <a:rPr lang="en-US" b="1" dirty="0">
                <a:solidFill>
                  <a:srgbClr val="0070C0"/>
                </a:solidFill>
              </a:rPr>
              <a:t>;</a:t>
            </a:r>
          </a:p>
          <a:p>
            <a:r>
              <a:rPr lang="en-US" b="1" dirty="0" smtClean="0">
                <a:solidFill>
                  <a:srgbClr val="0070C0"/>
                </a:solidFill>
              </a:rPr>
              <a:t>Node </a:t>
            </a:r>
            <a:r>
              <a:rPr lang="en-US" b="1" dirty="0">
                <a:solidFill>
                  <a:srgbClr val="0070C0"/>
                </a:solidFill>
              </a:rPr>
              <a:t>*v = search(n), *u;</a:t>
            </a:r>
          </a:p>
          <a:p>
            <a:r>
              <a:rPr lang="en-US" b="1" dirty="0" smtClean="0">
                <a:solidFill>
                  <a:srgbClr val="0070C0"/>
                </a:solidFill>
              </a:rPr>
              <a:t>if </a:t>
            </a:r>
            <a:r>
              <a:rPr lang="en-US" b="1" dirty="0">
                <a:solidFill>
                  <a:srgbClr val="0070C0"/>
                </a:solidFill>
              </a:rPr>
              <a:t>(v-&gt;</a:t>
            </a:r>
            <a:r>
              <a:rPr lang="en-US" b="1" dirty="0" err="1">
                <a:solidFill>
                  <a:srgbClr val="0070C0"/>
                </a:solidFill>
              </a:rPr>
              <a:t>val</a:t>
            </a:r>
            <a:r>
              <a:rPr lang="en-US" b="1" dirty="0">
                <a:solidFill>
                  <a:srgbClr val="0070C0"/>
                </a:solidFill>
              </a:rPr>
              <a:t> != n) {</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 </a:t>
            </a:r>
            <a:r>
              <a:rPr lang="en-US" b="1" dirty="0">
                <a:solidFill>
                  <a:srgbClr val="0070C0"/>
                </a:solidFill>
              </a:rPr>
              <a:t>&lt;&lt; "</a:t>
            </a:r>
            <a:r>
              <a:rPr lang="en-US" b="1" dirty="0" err="1">
                <a:solidFill>
                  <a:srgbClr val="0070C0"/>
                </a:solidFill>
              </a:rPr>
              <a:t>Nema</a:t>
            </a:r>
            <a:r>
              <a:rPr lang="en-US" b="1" dirty="0">
                <a:solidFill>
                  <a:srgbClr val="0070C0"/>
                </a:solidFill>
              </a:rPr>
              <a:t> </a:t>
            </a:r>
            <a:r>
              <a:rPr lang="en-US" b="1" dirty="0" err="1">
                <a:solidFill>
                  <a:srgbClr val="0070C0"/>
                </a:solidFill>
              </a:rPr>
              <a:t>cvora</a:t>
            </a:r>
            <a:r>
              <a:rPr lang="en-US" b="1" dirty="0">
                <a:solidFill>
                  <a:srgbClr val="0070C0"/>
                </a:solidFill>
              </a:rPr>
              <a:t> </a:t>
            </a:r>
            <a:r>
              <a:rPr lang="en-US" b="1" dirty="0" err="1">
                <a:solidFill>
                  <a:srgbClr val="0070C0"/>
                </a:solidFill>
              </a:rPr>
              <a:t>sa</a:t>
            </a:r>
            <a:r>
              <a:rPr lang="en-US" b="1" dirty="0">
                <a:solidFill>
                  <a:srgbClr val="0070C0"/>
                </a:solidFill>
              </a:rPr>
              <a:t> </a:t>
            </a:r>
            <a:r>
              <a:rPr lang="en-US" b="1" dirty="0" err="1">
                <a:solidFill>
                  <a:srgbClr val="0070C0"/>
                </a:solidFill>
              </a:rPr>
              <a:t>trazenom</a:t>
            </a:r>
            <a:r>
              <a:rPr lang="en-US" b="1" dirty="0">
                <a:solidFill>
                  <a:srgbClr val="0070C0"/>
                </a:solidFill>
              </a:rPr>
              <a:t> </a:t>
            </a:r>
            <a:r>
              <a:rPr lang="en-US" b="1" dirty="0" err="1">
                <a:solidFill>
                  <a:srgbClr val="0070C0"/>
                </a:solidFill>
              </a:rPr>
              <a:t>vrijednoscu</a:t>
            </a:r>
            <a:r>
              <a:rPr lang="en-US" b="1" dirty="0">
                <a:solidFill>
                  <a:srgbClr val="0070C0"/>
                </a:solidFill>
              </a:rPr>
              <a:t> za </a:t>
            </a:r>
            <a:r>
              <a:rPr lang="en-US" b="1" dirty="0" err="1">
                <a:solidFill>
                  <a:srgbClr val="0070C0"/>
                </a:solidFill>
              </a:rPr>
              <a:t>brisanje</a:t>
            </a:r>
            <a:r>
              <a:rPr lang="en-US" b="1" dirty="0">
                <a:solidFill>
                  <a:srgbClr val="0070C0"/>
                </a:solidFill>
              </a:rPr>
              <a:t>:" &lt;&lt; n &lt;&lt; </a:t>
            </a:r>
            <a:r>
              <a:rPr lang="en-US" b="1" dirty="0" err="1">
                <a:solidFill>
                  <a:srgbClr val="0070C0"/>
                </a:solidFill>
              </a:rPr>
              <a:t>endl</a:t>
            </a:r>
            <a:r>
              <a:rPr lang="en-US" b="1" dirty="0">
                <a:solidFill>
                  <a:srgbClr val="0070C0"/>
                </a:solidFill>
              </a:rPr>
              <a:t>;</a:t>
            </a:r>
          </a:p>
          <a:p>
            <a:r>
              <a:rPr lang="en-US" b="1" dirty="0" smtClean="0">
                <a:solidFill>
                  <a:srgbClr val="0070C0"/>
                </a:solidFill>
              </a:rPr>
              <a:t>  return</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err="1" smtClean="0">
                <a:solidFill>
                  <a:srgbClr val="0070C0"/>
                </a:solidFill>
              </a:rPr>
              <a:t>deleteNode</a:t>
            </a:r>
            <a:r>
              <a:rPr lang="en-US" b="1" dirty="0" smtClean="0">
                <a:solidFill>
                  <a:srgbClr val="0070C0"/>
                </a:solidFill>
              </a:rPr>
              <a:t>(v</a:t>
            </a:r>
            <a:r>
              <a:rPr lang="en-US" b="1" dirty="0">
                <a:solidFill>
                  <a:srgbClr val="0070C0"/>
                </a:solidFill>
              </a:rPr>
              <a:t>);</a:t>
            </a:r>
          </a:p>
          <a:p>
            <a:r>
              <a:rPr lang="en-US" b="1" dirty="0">
                <a:solidFill>
                  <a:srgbClr val="0070C0"/>
                </a:solidFill>
              </a:rPr>
              <a:t>}</a:t>
            </a:r>
          </a:p>
          <a:p>
            <a:r>
              <a:rPr lang="en-US" b="1" dirty="0">
                <a:solidFill>
                  <a:srgbClr val="0070C0"/>
                </a:solidFill>
              </a:rPr>
              <a:t>void </a:t>
            </a:r>
            <a:r>
              <a:rPr lang="en-US" b="1" dirty="0" err="1">
                <a:solidFill>
                  <a:srgbClr val="0070C0"/>
                </a:solidFill>
              </a:rPr>
              <a:t>printInOrder</a:t>
            </a:r>
            <a:r>
              <a:rPr lang="en-US" b="1" dirty="0">
                <a:solidFill>
                  <a:srgbClr val="0070C0"/>
                </a:solidFill>
              </a:rPr>
              <a:t>() {</a:t>
            </a:r>
          </a:p>
          <a:p>
            <a:r>
              <a:rPr lang="en-US" b="1" dirty="0" err="1" smtClean="0">
                <a:solidFill>
                  <a:srgbClr val="0070C0"/>
                </a:solidFill>
              </a:rPr>
              <a:t>cout</a:t>
            </a:r>
            <a:r>
              <a:rPr lang="en-US" b="1" dirty="0" smtClean="0">
                <a:solidFill>
                  <a:srgbClr val="0070C0"/>
                </a:solidFill>
              </a:rPr>
              <a:t> </a:t>
            </a:r>
            <a:r>
              <a:rPr lang="en-US" b="1" dirty="0">
                <a:solidFill>
                  <a:srgbClr val="0070C0"/>
                </a:solidFill>
              </a:rPr>
              <a:t>&lt;&lt; "</a:t>
            </a:r>
            <a:r>
              <a:rPr lang="en-US" b="1" dirty="0" err="1">
                <a:solidFill>
                  <a:srgbClr val="0070C0"/>
                </a:solidFill>
              </a:rPr>
              <a:t>Inorder</a:t>
            </a:r>
            <a:r>
              <a:rPr lang="en-US" b="1" dirty="0">
                <a:solidFill>
                  <a:srgbClr val="0070C0"/>
                </a:solidFill>
              </a:rPr>
              <a:t>: " &lt;&lt; </a:t>
            </a:r>
            <a:r>
              <a:rPr lang="en-US" b="1" dirty="0" err="1">
                <a:solidFill>
                  <a:srgbClr val="0070C0"/>
                </a:solidFill>
              </a:rPr>
              <a:t>endl</a:t>
            </a:r>
            <a:r>
              <a:rPr lang="en-US" b="1" dirty="0" smtClean="0">
                <a:solidFill>
                  <a:srgbClr val="0070C0"/>
                </a:solidFill>
              </a:rPr>
              <a:t>;</a:t>
            </a:r>
            <a:endParaRPr lang="en-US" b="1" dirty="0">
              <a:solidFill>
                <a:srgbClr val="0070C0"/>
              </a:solidFill>
            </a:endParaRPr>
          </a:p>
        </p:txBody>
      </p:sp>
      <p:sp>
        <p:nvSpPr>
          <p:cNvPr id="5" name="Rectangle 4"/>
          <p:cNvSpPr/>
          <p:nvPr/>
        </p:nvSpPr>
        <p:spPr>
          <a:xfrm>
            <a:off x="4563319" y="381000"/>
            <a:ext cx="4572000" cy="3693319"/>
          </a:xfrm>
          <a:prstGeom prst="rect">
            <a:avLst/>
          </a:prstGeom>
        </p:spPr>
        <p:txBody>
          <a:bodyPr>
            <a:spAutoFit/>
          </a:bodyPr>
          <a:lstStyle/>
          <a:p>
            <a:r>
              <a:rPr lang="en-US" b="1" dirty="0" smtClean="0">
                <a:solidFill>
                  <a:srgbClr val="0070C0"/>
                </a:solidFill>
              </a:rPr>
              <a:t>if(root==0)  </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&lt;&lt;"</a:t>
            </a:r>
            <a:r>
              <a:rPr lang="en-US" b="1" dirty="0" err="1">
                <a:solidFill>
                  <a:srgbClr val="0070C0"/>
                </a:solidFill>
              </a:rPr>
              <a:t>Drvo</a:t>
            </a:r>
            <a:r>
              <a:rPr lang="en-US" b="1" dirty="0">
                <a:solidFill>
                  <a:srgbClr val="0070C0"/>
                </a:solidFill>
              </a:rPr>
              <a:t> je </a:t>
            </a:r>
            <a:r>
              <a:rPr lang="en-US" b="1" dirty="0" err="1">
                <a:solidFill>
                  <a:srgbClr val="0070C0"/>
                </a:solidFill>
              </a:rPr>
              <a:t>prazno</a:t>
            </a:r>
            <a:r>
              <a:rPr lang="en-US" b="1" dirty="0" smtClean="0">
                <a:solidFill>
                  <a:srgbClr val="0070C0"/>
                </a:solidFill>
              </a:rPr>
              <a:t>"&lt;&lt; </a:t>
            </a:r>
            <a:r>
              <a:rPr lang="en-US" b="1" dirty="0" err="1">
                <a:solidFill>
                  <a:srgbClr val="0070C0"/>
                </a:solidFill>
              </a:rPr>
              <a:t>endl</a:t>
            </a:r>
            <a:r>
              <a:rPr lang="en-US" b="1" dirty="0">
                <a:solidFill>
                  <a:srgbClr val="0070C0"/>
                </a:solidFill>
              </a:rPr>
              <a:t>;</a:t>
            </a:r>
          </a:p>
          <a:p>
            <a:r>
              <a:rPr lang="en-US" b="1" dirty="0" smtClean="0">
                <a:solidFill>
                  <a:srgbClr val="0070C0"/>
                </a:solidFill>
              </a:rPr>
              <a:t>else  </a:t>
            </a:r>
            <a:r>
              <a:rPr lang="en-US" b="1" dirty="0" err="1" smtClean="0">
                <a:solidFill>
                  <a:srgbClr val="0070C0"/>
                </a:solidFill>
              </a:rPr>
              <a:t>inorder</a:t>
            </a:r>
            <a:r>
              <a:rPr lang="en-US" b="1" dirty="0" smtClean="0">
                <a:solidFill>
                  <a:srgbClr val="0070C0"/>
                </a:solidFill>
              </a:rPr>
              <a:t>(root</a:t>
            </a:r>
            <a:r>
              <a:rPr lang="en-US" b="1" dirty="0">
                <a:solidFill>
                  <a:srgbClr val="0070C0"/>
                </a:solidFill>
              </a:rPr>
              <a:t>);</a:t>
            </a:r>
          </a:p>
          <a:p>
            <a:r>
              <a:rPr lang="en-US" b="1" dirty="0" err="1" smtClean="0">
                <a:solidFill>
                  <a:srgbClr val="0070C0"/>
                </a:solidFill>
              </a:rPr>
              <a:t>cout</a:t>
            </a:r>
            <a:r>
              <a:rPr lang="en-US" b="1" dirty="0" smtClean="0">
                <a:solidFill>
                  <a:srgbClr val="0070C0"/>
                </a:solidFill>
              </a:rPr>
              <a:t> </a:t>
            </a:r>
            <a:r>
              <a:rPr lang="en-US" b="1" dirty="0">
                <a:solidFill>
                  <a:srgbClr val="0070C0"/>
                </a:solidFill>
              </a:rPr>
              <a:t>&lt;&lt; </a:t>
            </a:r>
            <a:r>
              <a:rPr lang="en-US" b="1" dirty="0" err="1">
                <a:solidFill>
                  <a:srgbClr val="0070C0"/>
                </a:solidFill>
              </a:rPr>
              <a:t>endl</a:t>
            </a:r>
            <a:r>
              <a:rPr lang="en-US" b="1" dirty="0">
                <a:solidFill>
                  <a:srgbClr val="0070C0"/>
                </a:solidFill>
              </a:rPr>
              <a:t>;</a:t>
            </a:r>
          </a:p>
          <a:p>
            <a:r>
              <a:rPr lang="en-US" b="1" dirty="0">
                <a:solidFill>
                  <a:srgbClr val="0070C0"/>
                </a:solidFill>
              </a:rPr>
              <a:t>}</a:t>
            </a:r>
          </a:p>
          <a:p>
            <a:r>
              <a:rPr lang="en-US" b="1" dirty="0">
                <a:solidFill>
                  <a:srgbClr val="0070C0"/>
                </a:solidFill>
              </a:rPr>
              <a:t>void </a:t>
            </a:r>
            <a:r>
              <a:rPr lang="en-US" b="1" dirty="0" err="1">
                <a:solidFill>
                  <a:srgbClr val="0070C0"/>
                </a:solidFill>
              </a:rPr>
              <a:t>printLevelOrder</a:t>
            </a:r>
            <a:r>
              <a:rPr lang="en-US" b="1" dirty="0">
                <a:solidFill>
                  <a:srgbClr val="0070C0"/>
                </a:solidFill>
              </a:rPr>
              <a:t>() {</a:t>
            </a:r>
          </a:p>
          <a:p>
            <a:r>
              <a:rPr lang="en-US" b="1" dirty="0" err="1" smtClean="0">
                <a:solidFill>
                  <a:srgbClr val="0070C0"/>
                </a:solidFill>
              </a:rPr>
              <a:t>cout</a:t>
            </a:r>
            <a:r>
              <a:rPr lang="en-US" b="1" dirty="0" smtClean="0">
                <a:solidFill>
                  <a:srgbClr val="0070C0"/>
                </a:solidFill>
              </a:rPr>
              <a:t> </a:t>
            </a:r>
            <a:r>
              <a:rPr lang="en-US" b="1" dirty="0">
                <a:solidFill>
                  <a:srgbClr val="0070C0"/>
                </a:solidFill>
              </a:rPr>
              <a:t>&lt;&lt; "Level order: " &lt;&lt; </a:t>
            </a:r>
            <a:r>
              <a:rPr lang="en-US" b="1" dirty="0" err="1">
                <a:solidFill>
                  <a:srgbClr val="0070C0"/>
                </a:solidFill>
              </a:rPr>
              <a:t>endl</a:t>
            </a:r>
            <a:r>
              <a:rPr lang="en-US" b="1" dirty="0">
                <a:solidFill>
                  <a:srgbClr val="0070C0"/>
                </a:solidFill>
              </a:rPr>
              <a:t>;</a:t>
            </a:r>
          </a:p>
          <a:p>
            <a:r>
              <a:rPr lang="en-US" b="1" dirty="0" smtClean="0">
                <a:solidFill>
                  <a:srgbClr val="0070C0"/>
                </a:solidFill>
              </a:rPr>
              <a:t>if </a:t>
            </a:r>
            <a:r>
              <a:rPr lang="en-US" b="1" dirty="0">
                <a:solidFill>
                  <a:srgbClr val="0070C0"/>
                </a:solidFill>
              </a:rPr>
              <a:t>(root == NULL)</a:t>
            </a:r>
          </a:p>
          <a:p>
            <a:r>
              <a:rPr lang="en-US" b="1" dirty="0" smtClean="0">
                <a:solidFill>
                  <a:srgbClr val="0070C0"/>
                </a:solidFill>
              </a:rPr>
              <a:t>  </a:t>
            </a:r>
            <a:r>
              <a:rPr lang="en-US" b="1" dirty="0" err="1" smtClean="0">
                <a:solidFill>
                  <a:srgbClr val="0070C0"/>
                </a:solidFill>
              </a:rPr>
              <a:t>cout</a:t>
            </a:r>
            <a:r>
              <a:rPr lang="en-US" b="1" dirty="0" smtClean="0">
                <a:solidFill>
                  <a:srgbClr val="0070C0"/>
                </a:solidFill>
              </a:rPr>
              <a:t> </a:t>
            </a:r>
            <a:r>
              <a:rPr lang="en-US" b="1" dirty="0">
                <a:solidFill>
                  <a:srgbClr val="0070C0"/>
                </a:solidFill>
              </a:rPr>
              <a:t>&lt;&lt; </a:t>
            </a:r>
            <a:r>
              <a:rPr lang="en-US" b="1" dirty="0" smtClean="0">
                <a:solidFill>
                  <a:srgbClr val="0070C0"/>
                </a:solidFill>
              </a:rPr>
              <a:t>“</a:t>
            </a:r>
            <a:r>
              <a:rPr lang="en-US" b="1" dirty="0" err="1" smtClean="0">
                <a:solidFill>
                  <a:srgbClr val="0070C0"/>
                </a:solidFill>
              </a:rPr>
              <a:t>Drvo</a:t>
            </a:r>
            <a:r>
              <a:rPr lang="en-US" b="1" dirty="0" smtClean="0">
                <a:solidFill>
                  <a:srgbClr val="0070C0"/>
                </a:solidFill>
              </a:rPr>
              <a:t> je </a:t>
            </a:r>
            <a:r>
              <a:rPr lang="en-US" b="1" dirty="0" err="1" smtClean="0">
                <a:solidFill>
                  <a:srgbClr val="0070C0"/>
                </a:solidFill>
              </a:rPr>
              <a:t>prezno</a:t>
            </a:r>
            <a:r>
              <a:rPr lang="en-US" b="1" dirty="0" smtClean="0">
                <a:solidFill>
                  <a:srgbClr val="0070C0"/>
                </a:solidFill>
              </a:rPr>
              <a:t>" </a:t>
            </a:r>
            <a:r>
              <a:rPr lang="en-US" b="1" dirty="0">
                <a:solidFill>
                  <a:srgbClr val="0070C0"/>
                </a:solidFill>
              </a:rPr>
              <a:t>&lt;&lt; </a:t>
            </a:r>
            <a:r>
              <a:rPr lang="en-US" b="1" dirty="0" err="1">
                <a:solidFill>
                  <a:srgbClr val="0070C0"/>
                </a:solidFill>
              </a:rPr>
              <a:t>endl</a:t>
            </a:r>
            <a:r>
              <a:rPr lang="en-US" b="1" dirty="0">
                <a:solidFill>
                  <a:srgbClr val="0070C0"/>
                </a:solidFill>
              </a:rPr>
              <a:t>;</a:t>
            </a:r>
          </a:p>
          <a:p>
            <a:r>
              <a:rPr lang="en-US" b="1" dirty="0" smtClean="0">
                <a:solidFill>
                  <a:srgbClr val="0070C0"/>
                </a:solidFill>
              </a:rPr>
              <a:t>else  </a:t>
            </a:r>
            <a:r>
              <a:rPr lang="en-US" b="1" dirty="0" err="1" smtClean="0">
                <a:solidFill>
                  <a:srgbClr val="0070C0"/>
                </a:solidFill>
              </a:rPr>
              <a:t>levelOrder</a:t>
            </a:r>
            <a:r>
              <a:rPr lang="en-US" b="1" dirty="0" smtClean="0">
                <a:solidFill>
                  <a:srgbClr val="0070C0"/>
                </a:solidFill>
              </a:rPr>
              <a:t>(root</a:t>
            </a:r>
            <a:r>
              <a:rPr lang="en-US" b="1" dirty="0">
                <a:solidFill>
                  <a:srgbClr val="0070C0"/>
                </a:solidFill>
              </a:rPr>
              <a:t>);</a:t>
            </a:r>
          </a:p>
          <a:p>
            <a:r>
              <a:rPr lang="en-US" b="1" dirty="0" err="1" smtClean="0">
                <a:solidFill>
                  <a:srgbClr val="0070C0"/>
                </a:solidFill>
              </a:rPr>
              <a:t>cout</a:t>
            </a:r>
            <a:r>
              <a:rPr lang="en-US" b="1" dirty="0" smtClean="0">
                <a:solidFill>
                  <a:srgbClr val="0070C0"/>
                </a:solidFill>
              </a:rPr>
              <a:t> </a:t>
            </a:r>
            <a:r>
              <a:rPr lang="en-US" b="1" dirty="0">
                <a:solidFill>
                  <a:srgbClr val="0070C0"/>
                </a:solidFill>
              </a:rPr>
              <a:t>&lt;&lt; </a:t>
            </a:r>
            <a:r>
              <a:rPr lang="en-US" b="1" dirty="0" err="1">
                <a:solidFill>
                  <a:srgbClr val="0070C0"/>
                </a:solidFill>
              </a:rPr>
              <a:t>endl</a:t>
            </a:r>
            <a:r>
              <a:rPr lang="en-US" b="1" dirty="0">
                <a:solidFill>
                  <a:srgbClr val="0070C0"/>
                </a:solidFill>
              </a:rPr>
              <a:t>;</a:t>
            </a:r>
          </a:p>
          <a:p>
            <a:r>
              <a:rPr lang="en-US" b="1" dirty="0">
                <a:solidFill>
                  <a:srgbClr val="0070C0"/>
                </a:solidFill>
              </a:rPr>
              <a:t>}</a:t>
            </a:r>
          </a:p>
          <a:p>
            <a:r>
              <a:rPr lang="en-US" b="1" dirty="0" smtClean="0">
                <a:solidFill>
                  <a:srgbClr val="0070C0"/>
                </a:solidFill>
              </a:rPr>
              <a:t>};</a:t>
            </a:r>
            <a:endParaRPr lang="en-US" b="1" dirty="0">
              <a:solidFill>
                <a:srgbClr val="0070C0"/>
              </a:solidFill>
            </a:endParaRPr>
          </a:p>
        </p:txBody>
      </p:sp>
    </p:spTree>
    <p:extLst>
      <p:ext uri="{BB962C8B-B14F-4D97-AF65-F5344CB8AC3E}">
        <p14:creationId xmlns:p14="http://schemas.microsoft.com/office/powerpoint/2010/main" val="1844810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95" y="228600"/>
            <a:ext cx="8229600" cy="990600"/>
          </a:xfrm>
        </p:spPr>
        <p:txBody>
          <a:bodyPr/>
          <a:lstStyle/>
          <a:p>
            <a:r>
              <a:rPr lang="en-US" dirty="0" err="1" smtClean="0"/>
              <a:t>Glavni</a:t>
            </a:r>
            <a:r>
              <a:rPr lang="en-US" dirty="0" smtClean="0"/>
              <a:t> program </a:t>
            </a:r>
            <a:r>
              <a:rPr lang="en-US" dirty="0" err="1" smtClean="0"/>
              <a:t>i</a:t>
            </a:r>
            <a:r>
              <a:rPr lang="en-US" dirty="0" smtClean="0"/>
              <a:t> </a:t>
            </a:r>
            <a:r>
              <a:rPr lang="en-US" dirty="0" err="1" smtClean="0"/>
              <a:t>primjer</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76200" y="1066800"/>
            <a:ext cx="5486400" cy="4247317"/>
          </a:xfrm>
          <a:prstGeom prst="rect">
            <a:avLst/>
          </a:prstGeom>
          <a:ln>
            <a:solidFill>
              <a:srgbClr val="C00000"/>
            </a:solidFill>
            <a:prstDash val="dash"/>
          </a:ln>
        </p:spPr>
        <p:txBody>
          <a:bodyPr wrap="square">
            <a:spAutoFit/>
          </a:bodyPr>
          <a:lstStyle/>
          <a:p>
            <a:r>
              <a:rPr lang="en-US" b="1" dirty="0" err="1">
                <a:solidFill>
                  <a:srgbClr val="0070C0"/>
                </a:solidFill>
              </a:rPr>
              <a:t>int</a:t>
            </a:r>
            <a:r>
              <a:rPr lang="en-US" b="1" dirty="0">
                <a:solidFill>
                  <a:srgbClr val="0070C0"/>
                </a:solidFill>
              </a:rPr>
              <a:t> main() {</a:t>
            </a:r>
          </a:p>
          <a:p>
            <a:r>
              <a:rPr lang="en-US" b="1" dirty="0" err="1">
                <a:solidFill>
                  <a:srgbClr val="0070C0"/>
                </a:solidFill>
              </a:rPr>
              <a:t>RBTree</a:t>
            </a:r>
            <a:r>
              <a:rPr lang="en-US" b="1" dirty="0">
                <a:solidFill>
                  <a:srgbClr val="0070C0"/>
                </a:solidFill>
              </a:rPr>
              <a:t> tree;</a:t>
            </a:r>
          </a:p>
          <a:p>
            <a:r>
              <a:rPr lang="en-US" b="1" dirty="0" err="1">
                <a:solidFill>
                  <a:srgbClr val="0070C0"/>
                </a:solidFill>
              </a:rPr>
              <a:t>int</a:t>
            </a:r>
            <a:r>
              <a:rPr lang="en-US" b="1" dirty="0">
                <a:solidFill>
                  <a:srgbClr val="0070C0"/>
                </a:solidFill>
              </a:rPr>
              <a:t> x[]={7,3,18,10,22,8,11,26,2,6,13};</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=0;i&lt;11;i++)</a:t>
            </a:r>
          </a:p>
          <a:p>
            <a:r>
              <a:rPr lang="en-US" b="1" dirty="0">
                <a:solidFill>
                  <a:srgbClr val="0070C0"/>
                </a:solidFill>
              </a:rPr>
              <a:t>    </a:t>
            </a:r>
            <a:r>
              <a:rPr lang="en-US" b="1" dirty="0" err="1">
                <a:solidFill>
                  <a:srgbClr val="0070C0"/>
                </a:solidFill>
              </a:rPr>
              <a:t>tree.insert</a:t>
            </a:r>
            <a:r>
              <a:rPr lang="en-US" b="1" dirty="0">
                <a:solidFill>
                  <a:srgbClr val="0070C0"/>
                </a:solidFill>
              </a:rPr>
              <a:t>(x[</a:t>
            </a:r>
            <a:r>
              <a:rPr lang="en-US" b="1" dirty="0" err="1">
                <a:solidFill>
                  <a:srgbClr val="0070C0"/>
                </a:solidFill>
              </a:rPr>
              <a:t>i</a:t>
            </a:r>
            <a:r>
              <a:rPr lang="en-US" b="1" dirty="0">
                <a:solidFill>
                  <a:srgbClr val="0070C0"/>
                </a:solidFill>
              </a:rPr>
              <a:t>]);</a:t>
            </a:r>
          </a:p>
          <a:p>
            <a:r>
              <a:rPr lang="en-US" b="1" dirty="0" err="1">
                <a:solidFill>
                  <a:srgbClr val="0070C0"/>
                </a:solidFill>
              </a:rPr>
              <a:t>tree.printInOrder</a:t>
            </a:r>
            <a:r>
              <a:rPr lang="en-US" b="1" dirty="0">
                <a:solidFill>
                  <a:srgbClr val="0070C0"/>
                </a:solidFill>
              </a:rPr>
              <a:t>();</a:t>
            </a:r>
          </a:p>
          <a:p>
            <a:r>
              <a:rPr lang="en-US" b="1" dirty="0" err="1">
                <a:solidFill>
                  <a:srgbClr val="0070C0"/>
                </a:solidFill>
              </a:rPr>
              <a:t>tree.printLevelOrder</a:t>
            </a:r>
            <a:r>
              <a:rPr lang="en-US" b="1" dirty="0">
                <a:solidFill>
                  <a:srgbClr val="0070C0"/>
                </a:solidFill>
              </a:rPr>
              <a:t>();</a:t>
            </a:r>
          </a:p>
          <a:p>
            <a:r>
              <a:rPr lang="en-US" b="1" dirty="0" err="1">
                <a:solidFill>
                  <a:srgbClr val="0070C0"/>
                </a:solidFill>
              </a:rPr>
              <a:t>cout</a:t>
            </a:r>
            <a:r>
              <a:rPr lang="en-US" b="1" dirty="0">
                <a:solidFill>
                  <a:srgbClr val="0070C0"/>
                </a:solidFill>
              </a:rPr>
              <a:t>&lt;&lt;</a:t>
            </a:r>
            <a:r>
              <a:rPr lang="en-US" b="1" dirty="0" err="1">
                <a:solidFill>
                  <a:srgbClr val="0070C0"/>
                </a:solidFill>
              </a:rPr>
              <a:t>endl</a:t>
            </a:r>
            <a:r>
              <a:rPr lang="en-US" b="1" dirty="0">
                <a:solidFill>
                  <a:srgbClr val="0070C0"/>
                </a:solidFill>
              </a:rPr>
              <a:t>&lt;&lt;"</a:t>
            </a:r>
            <a:r>
              <a:rPr lang="en-US" b="1" dirty="0" err="1">
                <a:solidFill>
                  <a:srgbClr val="0070C0"/>
                </a:solidFill>
              </a:rPr>
              <a:t>Brisanje</a:t>
            </a:r>
            <a:r>
              <a:rPr lang="en-US" b="1" dirty="0">
                <a:solidFill>
                  <a:srgbClr val="0070C0"/>
                </a:solidFill>
              </a:rPr>
              <a:t> 18, 11, 3, 10, 22"&lt;&lt;</a:t>
            </a:r>
            <a:r>
              <a:rPr lang="en-US" b="1" dirty="0" err="1">
                <a:solidFill>
                  <a:srgbClr val="0070C0"/>
                </a:solidFill>
              </a:rPr>
              <a:t>endl</a:t>
            </a:r>
            <a:r>
              <a:rPr lang="en-US" b="1" dirty="0">
                <a:solidFill>
                  <a:srgbClr val="0070C0"/>
                </a:solidFill>
              </a:rPr>
              <a:t>;</a:t>
            </a:r>
          </a:p>
          <a:p>
            <a:r>
              <a:rPr lang="en-US" b="1" dirty="0" err="1">
                <a:solidFill>
                  <a:srgbClr val="0070C0"/>
                </a:solidFill>
              </a:rPr>
              <a:t>int</a:t>
            </a:r>
            <a:r>
              <a:rPr lang="en-US" b="1" dirty="0">
                <a:solidFill>
                  <a:srgbClr val="0070C0"/>
                </a:solidFill>
              </a:rPr>
              <a:t> y[]={18,11,3,10,22};</a:t>
            </a:r>
          </a:p>
          <a:p>
            <a:r>
              <a:rPr lang="en-US" b="1" dirty="0">
                <a:solidFill>
                  <a:srgbClr val="0070C0"/>
                </a:solidFill>
              </a:rPr>
              <a:t>for(</a:t>
            </a:r>
            <a:r>
              <a:rPr lang="en-US" b="1" dirty="0" err="1">
                <a:solidFill>
                  <a:srgbClr val="0070C0"/>
                </a:solidFill>
              </a:rPr>
              <a:t>int</a:t>
            </a:r>
            <a:r>
              <a:rPr lang="en-US" b="1" dirty="0">
                <a:solidFill>
                  <a:srgbClr val="0070C0"/>
                </a:solidFill>
              </a:rPr>
              <a:t> </a:t>
            </a:r>
            <a:r>
              <a:rPr lang="en-US" b="1" dirty="0" err="1">
                <a:solidFill>
                  <a:srgbClr val="0070C0"/>
                </a:solidFill>
              </a:rPr>
              <a:t>i</a:t>
            </a:r>
            <a:r>
              <a:rPr lang="en-US" b="1" dirty="0">
                <a:solidFill>
                  <a:srgbClr val="0070C0"/>
                </a:solidFill>
              </a:rPr>
              <a:t>=0;i&lt;5;i++)</a:t>
            </a:r>
          </a:p>
          <a:p>
            <a:r>
              <a:rPr lang="en-US" b="1" dirty="0">
                <a:solidFill>
                  <a:srgbClr val="0070C0"/>
                </a:solidFill>
              </a:rPr>
              <a:t>    </a:t>
            </a:r>
            <a:r>
              <a:rPr lang="en-US" b="1" dirty="0" err="1">
                <a:solidFill>
                  <a:srgbClr val="0070C0"/>
                </a:solidFill>
              </a:rPr>
              <a:t>tree.deleteByVal</a:t>
            </a:r>
            <a:r>
              <a:rPr lang="en-US" b="1" dirty="0">
                <a:solidFill>
                  <a:srgbClr val="0070C0"/>
                </a:solidFill>
              </a:rPr>
              <a:t>(y[</a:t>
            </a:r>
            <a:r>
              <a:rPr lang="en-US" b="1" dirty="0" err="1">
                <a:solidFill>
                  <a:srgbClr val="0070C0"/>
                </a:solidFill>
              </a:rPr>
              <a:t>i</a:t>
            </a:r>
            <a:r>
              <a:rPr lang="en-US" b="1" dirty="0">
                <a:solidFill>
                  <a:srgbClr val="0070C0"/>
                </a:solidFill>
              </a:rPr>
              <a:t>]);</a:t>
            </a:r>
          </a:p>
          <a:p>
            <a:r>
              <a:rPr lang="en-US" b="1" dirty="0" err="1">
                <a:solidFill>
                  <a:srgbClr val="0070C0"/>
                </a:solidFill>
              </a:rPr>
              <a:t>tree.printInOrder</a:t>
            </a:r>
            <a:r>
              <a:rPr lang="en-US" b="1" dirty="0">
                <a:solidFill>
                  <a:srgbClr val="0070C0"/>
                </a:solidFill>
              </a:rPr>
              <a:t>();</a:t>
            </a:r>
          </a:p>
          <a:p>
            <a:r>
              <a:rPr lang="en-US" b="1" dirty="0" err="1">
                <a:solidFill>
                  <a:srgbClr val="0070C0"/>
                </a:solidFill>
              </a:rPr>
              <a:t>tree.printLevelOrder</a:t>
            </a:r>
            <a:r>
              <a:rPr lang="en-US" b="1" dirty="0">
                <a:solidFill>
                  <a:srgbClr val="0070C0"/>
                </a:solidFill>
              </a:rPr>
              <a:t>();</a:t>
            </a:r>
          </a:p>
          <a:p>
            <a:r>
              <a:rPr lang="en-US" b="1" dirty="0">
                <a:solidFill>
                  <a:srgbClr val="0070C0"/>
                </a:solidFill>
              </a:rPr>
              <a:t>return 0;</a:t>
            </a:r>
          </a:p>
          <a:p>
            <a:r>
              <a:rPr lang="en-US" b="1" dirty="0">
                <a:solidFill>
                  <a:srgbClr val="0070C0"/>
                </a:solidFill>
              </a:rPr>
              <a:t>}</a:t>
            </a:r>
          </a:p>
        </p:txBody>
      </p:sp>
      <p:sp>
        <p:nvSpPr>
          <p:cNvPr id="5" name="Rectangle 4"/>
          <p:cNvSpPr/>
          <p:nvPr/>
        </p:nvSpPr>
        <p:spPr>
          <a:xfrm>
            <a:off x="5715000" y="1676400"/>
            <a:ext cx="3276600" cy="1938992"/>
          </a:xfrm>
          <a:prstGeom prst="rect">
            <a:avLst/>
          </a:prstGeom>
          <a:solidFill>
            <a:schemeClr val="accent6">
              <a:lumMod val="60000"/>
              <a:lumOff val="40000"/>
            </a:schemeClr>
          </a:solidFill>
        </p:spPr>
        <p:txBody>
          <a:bodyPr wrap="square" rtlCol="0">
            <a:spAutoFit/>
          </a:bodyPr>
          <a:lstStyle/>
          <a:p>
            <a:r>
              <a:rPr lang="en-US" sz="1200" b="1" dirty="0" err="1">
                <a:solidFill>
                  <a:schemeClr val="bg1"/>
                </a:solidFill>
              </a:rPr>
              <a:t>Inorder</a:t>
            </a:r>
            <a:r>
              <a:rPr lang="en-US" sz="1200" b="1" dirty="0">
                <a:solidFill>
                  <a:schemeClr val="bg1"/>
                </a:solidFill>
              </a:rPr>
              <a:t>:</a:t>
            </a:r>
          </a:p>
          <a:p>
            <a:r>
              <a:rPr lang="en-US" sz="1200" b="1" dirty="0">
                <a:solidFill>
                  <a:schemeClr val="bg1"/>
                </a:solidFill>
              </a:rPr>
              <a:t>2 3 6 7 8 10 11 13 18 22 26</a:t>
            </a:r>
          </a:p>
          <a:p>
            <a:r>
              <a:rPr lang="en-US" sz="1200" b="1" dirty="0" err="1">
                <a:solidFill>
                  <a:schemeClr val="bg1"/>
                </a:solidFill>
              </a:rPr>
              <a:t>Nivo</a:t>
            </a:r>
            <a:r>
              <a:rPr lang="en-US" sz="1200" b="1" dirty="0">
                <a:solidFill>
                  <a:schemeClr val="bg1"/>
                </a:solidFill>
              </a:rPr>
              <a:t>:</a:t>
            </a:r>
          </a:p>
          <a:p>
            <a:r>
              <a:rPr lang="en-US" sz="1200" b="1" dirty="0">
                <a:solidFill>
                  <a:schemeClr val="bg1"/>
                </a:solidFill>
              </a:rPr>
              <a:t>10 7 18 3 8 11 22 2 6 13 26</a:t>
            </a:r>
          </a:p>
          <a:p>
            <a:endParaRPr lang="en-US" sz="1200" b="1" dirty="0">
              <a:solidFill>
                <a:schemeClr val="bg1"/>
              </a:solidFill>
            </a:endParaRPr>
          </a:p>
          <a:p>
            <a:r>
              <a:rPr lang="en-US" sz="1200" b="1" dirty="0" err="1">
                <a:solidFill>
                  <a:schemeClr val="bg1"/>
                </a:solidFill>
              </a:rPr>
              <a:t>Brisanje</a:t>
            </a:r>
            <a:r>
              <a:rPr lang="en-US" sz="1200" b="1" dirty="0">
                <a:solidFill>
                  <a:schemeClr val="bg1"/>
                </a:solidFill>
              </a:rPr>
              <a:t> 18, 11, 3, 10, 22</a:t>
            </a:r>
          </a:p>
          <a:p>
            <a:r>
              <a:rPr lang="en-US" sz="1200" b="1" dirty="0" err="1">
                <a:solidFill>
                  <a:schemeClr val="bg1"/>
                </a:solidFill>
              </a:rPr>
              <a:t>Inorder</a:t>
            </a:r>
            <a:r>
              <a:rPr lang="en-US" sz="1200" b="1" dirty="0">
                <a:solidFill>
                  <a:schemeClr val="bg1"/>
                </a:solidFill>
              </a:rPr>
              <a:t>:</a:t>
            </a:r>
          </a:p>
          <a:p>
            <a:r>
              <a:rPr lang="en-US" sz="1200" b="1" dirty="0">
                <a:solidFill>
                  <a:schemeClr val="bg1"/>
                </a:solidFill>
              </a:rPr>
              <a:t>2 6 7 8 13 26</a:t>
            </a:r>
          </a:p>
          <a:p>
            <a:r>
              <a:rPr lang="en-US" sz="1200" b="1" dirty="0" err="1">
                <a:solidFill>
                  <a:schemeClr val="bg1"/>
                </a:solidFill>
              </a:rPr>
              <a:t>Nivo</a:t>
            </a:r>
            <a:r>
              <a:rPr lang="en-US" sz="1200" b="1" dirty="0">
                <a:solidFill>
                  <a:schemeClr val="bg1"/>
                </a:solidFill>
              </a:rPr>
              <a:t>:</a:t>
            </a:r>
          </a:p>
          <a:p>
            <a:r>
              <a:rPr lang="en-US" sz="1200" b="1" dirty="0">
                <a:solidFill>
                  <a:schemeClr val="bg1"/>
                </a:solidFill>
              </a:rPr>
              <a:t>13 7 26 6 8 2</a:t>
            </a:r>
          </a:p>
        </p:txBody>
      </p:sp>
      <p:sp>
        <p:nvSpPr>
          <p:cNvPr id="6" name="TextBox 5"/>
          <p:cNvSpPr txBox="1"/>
          <p:nvPr/>
        </p:nvSpPr>
        <p:spPr>
          <a:xfrm>
            <a:off x="5715000" y="1295400"/>
            <a:ext cx="3124200" cy="369332"/>
          </a:xfrm>
          <a:prstGeom prst="rect">
            <a:avLst/>
          </a:prstGeom>
          <a:noFill/>
        </p:spPr>
        <p:txBody>
          <a:bodyPr wrap="square" rtlCol="0">
            <a:spAutoFit/>
          </a:bodyPr>
          <a:lstStyle/>
          <a:p>
            <a:r>
              <a:rPr lang="en-US" b="1" dirty="0" err="1" smtClean="0"/>
              <a:t>Rezultati</a:t>
            </a:r>
            <a:r>
              <a:rPr lang="en-US" b="1" dirty="0" smtClean="0"/>
              <a:t> </a:t>
            </a:r>
            <a:r>
              <a:rPr lang="en-US" b="1" dirty="0" err="1" smtClean="0"/>
              <a:t>programa</a:t>
            </a:r>
            <a:r>
              <a:rPr lang="en-US" b="1" dirty="0"/>
              <a:t>:</a:t>
            </a:r>
          </a:p>
        </p:txBody>
      </p:sp>
      <p:sp>
        <p:nvSpPr>
          <p:cNvPr id="7" name="TextBox 6"/>
          <p:cNvSpPr txBox="1"/>
          <p:nvPr/>
        </p:nvSpPr>
        <p:spPr>
          <a:xfrm>
            <a:off x="0" y="5486400"/>
            <a:ext cx="9144000" cy="646331"/>
          </a:xfrm>
          <a:prstGeom prst="rect">
            <a:avLst/>
          </a:prstGeom>
          <a:noFill/>
        </p:spPr>
        <p:txBody>
          <a:bodyPr wrap="square" rtlCol="0">
            <a:spAutoFit/>
          </a:bodyPr>
          <a:lstStyle/>
          <a:p>
            <a:r>
              <a:rPr lang="en-US" b="1" dirty="0" smtClean="0"/>
              <a:t>Na </a:t>
            </a:r>
            <a:r>
              <a:rPr lang="en-US" b="1" dirty="0" err="1" smtClean="0"/>
              <a:t>narednom</a:t>
            </a:r>
            <a:r>
              <a:rPr lang="en-US" b="1" dirty="0" smtClean="0"/>
              <a:t> </a:t>
            </a:r>
            <a:r>
              <a:rPr lang="en-US" b="1" dirty="0" err="1" smtClean="0"/>
              <a:t>slajdu</a:t>
            </a:r>
            <a:r>
              <a:rPr lang="en-US" b="1" dirty="0" smtClean="0"/>
              <a:t> </a:t>
            </a:r>
            <a:r>
              <a:rPr lang="en-US" b="1" dirty="0" err="1" smtClean="0"/>
              <a:t>prvo</a:t>
            </a:r>
            <a:r>
              <a:rPr lang="en-US" b="1" dirty="0" smtClean="0"/>
              <a:t> </a:t>
            </a:r>
            <a:r>
              <a:rPr lang="en-US" b="1" dirty="0" err="1" smtClean="0"/>
              <a:t>dajemo</a:t>
            </a:r>
            <a:r>
              <a:rPr lang="en-US" b="1" dirty="0" smtClean="0"/>
              <a:t> </a:t>
            </a:r>
            <a:r>
              <a:rPr lang="en-US" b="1" dirty="0" err="1" smtClean="0"/>
              <a:t>izgled</a:t>
            </a:r>
            <a:r>
              <a:rPr lang="en-US" b="1" dirty="0" smtClean="0"/>
              <a:t> </a:t>
            </a:r>
            <a:r>
              <a:rPr lang="en-US" b="1" dirty="0" err="1" smtClean="0"/>
              <a:t>drveta</a:t>
            </a:r>
            <a:r>
              <a:rPr lang="en-US" b="1" dirty="0" smtClean="0"/>
              <a:t> </a:t>
            </a:r>
            <a:r>
              <a:rPr lang="en-US" b="1" dirty="0" err="1" smtClean="0"/>
              <a:t>nakon</a:t>
            </a:r>
            <a:r>
              <a:rPr lang="en-US" b="1" dirty="0" smtClean="0"/>
              <a:t> </a:t>
            </a:r>
            <a:r>
              <a:rPr lang="en-US" b="1" dirty="0" err="1" smtClean="0"/>
              <a:t>punjenja</a:t>
            </a:r>
            <a:r>
              <a:rPr lang="en-US" b="1" dirty="0" smtClean="0"/>
              <a:t> </a:t>
            </a:r>
            <a:r>
              <a:rPr lang="en-US" b="1" dirty="0" err="1" smtClean="0"/>
              <a:t>drveta</a:t>
            </a:r>
            <a:r>
              <a:rPr lang="en-US" b="1" dirty="0" smtClean="0"/>
              <a:t> a </a:t>
            </a:r>
            <a:r>
              <a:rPr lang="en-US" b="1" dirty="0" err="1" smtClean="0"/>
              <a:t>zatim</a:t>
            </a:r>
            <a:r>
              <a:rPr lang="en-US" b="1" dirty="0" smtClean="0"/>
              <a:t> </a:t>
            </a:r>
            <a:r>
              <a:rPr lang="en-US" b="1" dirty="0" err="1" smtClean="0"/>
              <a:t>dajemo</a:t>
            </a:r>
            <a:r>
              <a:rPr lang="en-US" b="1" dirty="0" smtClean="0"/>
              <a:t> </a:t>
            </a:r>
            <a:r>
              <a:rPr lang="en-US" b="1" dirty="0" err="1" smtClean="0"/>
              <a:t>obja</a:t>
            </a:r>
            <a:r>
              <a:rPr lang="sr-Latn-ME" b="1" dirty="0" smtClean="0"/>
              <a:t>šnjenje realizacije kroz nekoliko primjera.</a:t>
            </a:r>
            <a:endParaRPr lang="en-US" b="1" dirty="0"/>
          </a:p>
        </p:txBody>
      </p:sp>
    </p:spTree>
    <p:extLst>
      <p:ext uri="{BB962C8B-B14F-4D97-AF65-F5344CB8AC3E}">
        <p14:creationId xmlns:p14="http://schemas.microsoft.com/office/powerpoint/2010/main" val="27430656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dirty="0" err="1" smtClean="0"/>
              <a:t>Izgled</a:t>
            </a:r>
            <a:r>
              <a:rPr lang="en-US" dirty="0" smtClean="0"/>
              <a:t> </a:t>
            </a:r>
            <a:r>
              <a:rPr lang="en-US" dirty="0" err="1" smtClean="0"/>
              <a:t>drveta</a:t>
            </a:r>
            <a:r>
              <a:rPr lang="en-US" dirty="0" smtClean="0"/>
              <a:t> </a:t>
            </a:r>
            <a:r>
              <a:rPr lang="en-US" dirty="0" err="1" smtClean="0"/>
              <a:t>nakon</a:t>
            </a:r>
            <a:r>
              <a:rPr lang="en-US" dirty="0" smtClean="0"/>
              <a:t> </a:t>
            </a:r>
            <a:r>
              <a:rPr lang="en-US" dirty="0" err="1" smtClean="0"/>
              <a:t>umetanja</a:t>
            </a:r>
            <a:r>
              <a:rPr lang="en-US" dirty="0" smtClean="0"/>
              <a:t> </a:t>
            </a:r>
            <a:r>
              <a:rPr lang="en-US" dirty="0" err="1" smtClean="0"/>
              <a:t>i</a:t>
            </a:r>
            <a:r>
              <a:rPr lang="en-US" dirty="0" smtClean="0"/>
              <a:t> </a:t>
            </a:r>
            <a:r>
              <a:rPr lang="en-US" dirty="0" err="1" smtClean="0"/>
              <a:t>brisanja</a:t>
            </a:r>
            <a:endParaRPr lang="en-US" dirty="0"/>
          </a:p>
        </p:txBody>
      </p:sp>
      <p:sp>
        <p:nvSpPr>
          <p:cNvPr id="4" name="Oval 3"/>
          <p:cNvSpPr/>
          <p:nvPr/>
        </p:nvSpPr>
        <p:spPr>
          <a:xfrm>
            <a:off x="2026503" y="118737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1</a:t>
            </a:r>
            <a:r>
              <a:rPr lang="sr-Latn-ME" sz="1200" b="1" dirty="0" smtClean="0"/>
              <a:t>0</a:t>
            </a:r>
            <a:endParaRPr lang="en-US" sz="1200" b="1" dirty="0"/>
          </a:p>
        </p:txBody>
      </p:sp>
      <p:cxnSp>
        <p:nvCxnSpPr>
          <p:cNvPr id="5" name="Straight Connector 4"/>
          <p:cNvCxnSpPr>
            <a:stCxn id="4" idx="3"/>
            <a:endCxn id="6" idx="0"/>
          </p:cNvCxnSpPr>
          <p:nvPr/>
        </p:nvCxnSpPr>
        <p:spPr>
          <a:xfrm flipH="1">
            <a:off x="1436993" y="1577617"/>
            <a:ext cx="667625" cy="66955"/>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1170293" y="164457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7</a:t>
            </a:r>
            <a:endParaRPr lang="en-US" sz="1200" b="1" dirty="0"/>
          </a:p>
        </p:txBody>
      </p:sp>
      <p:cxnSp>
        <p:nvCxnSpPr>
          <p:cNvPr id="7" name="Straight Connector 6"/>
          <p:cNvCxnSpPr>
            <a:stCxn id="12" idx="3"/>
          </p:cNvCxnSpPr>
          <p:nvPr/>
        </p:nvCxnSpPr>
        <p:spPr>
          <a:xfrm flipH="1">
            <a:off x="381000" y="2622695"/>
            <a:ext cx="226721" cy="237344"/>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2971800" y="164457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18</a:t>
            </a:r>
            <a:endParaRPr lang="en-US" sz="1200" b="1" dirty="0"/>
          </a:p>
        </p:txBody>
      </p:sp>
      <p:cxnSp>
        <p:nvCxnSpPr>
          <p:cNvPr id="9" name="Straight Connector 8"/>
          <p:cNvCxnSpPr>
            <a:stCxn id="12" idx="5"/>
          </p:cNvCxnSpPr>
          <p:nvPr/>
        </p:nvCxnSpPr>
        <p:spPr>
          <a:xfrm>
            <a:off x="984891" y="2622695"/>
            <a:ext cx="185402" cy="2373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4" idx="5"/>
            <a:endCxn id="8" idx="0"/>
          </p:cNvCxnSpPr>
          <p:nvPr/>
        </p:nvCxnSpPr>
        <p:spPr>
          <a:xfrm>
            <a:off x="2481788" y="1577617"/>
            <a:ext cx="756712" cy="66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endCxn id="12" idx="0"/>
          </p:cNvCxnSpPr>
          <p:nvPr/>
        </p:nvCxnSpPr>
        <p:spPr>
          <a:xfrm flipH="1">
            <a:off x="796306" y="2032858"/>
            <a:ext cx="455777" cy="199592"/>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529606" y="223245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3</a:t>
            </a:r>
            <a:endParaRPr lang="en-US" sz="1200" b="1" dirty="0"/>
          </a:p>
        </p:txBody>
      </p:sp>
      <p:cxnSp>
        <p:nvCxnSpPr>
          <p:cNvPr id="13" name="Straight Connector 12"/>
          <p:cNvCxnSpPr/>
          <p:nvPr/>
        </p:nvCxnSpPr>
        <p:spPr>
          <a:xfrm>
            <a:off x="2678044" y="2725413"/>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8" idx="5"/>
            <a:endCxn id="39" idx="0"/>
          </p:cNvCxnSpPr>
          <p:nvPr/>
        </p:nvCxnSpPr>
        <p:spPr>
          <a:xfrm>
            <a:off x="3427085" y="2034817"/>
            <a:ext cx="649615" cy="249350"/>
          </a:xfrm>
          <a:prstGeom prst="line">
            <a:avLst/>
          </a:prstGeom>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114300" y="281940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2</a:t>
            </a:r>
            <a:endParaRPr lang="en-US" sz="1200" b="1" dirty="0"/>
          </a:p>
        </p:txBody>
      </p:sp>
      <p:sp>
        <p:nvSpPr>
          <p:cNvPr id="36" name="Oval 35"/>
          <p:cNvSpPr/>
          <p:nvPr/>
        </p:nvSpPr>
        <p:spPr>
          <a:xfrm>
            <a:off x="960403" y="2862933"/>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6</a:t>
            </a:r>
            <a:endParaRPr lang="en-US" sz="1200" b="1" dirty="0"/>
          </a:p>
        </p:txBody>
      </p:sp>
      <p:cxnSp>
        <p:nvCxnSpPr>
          <p:cNvPr id="37" name="Straight Connector 36"/>
          <p:cNvCxnSpPr>
            <a:endCxn id="38" idx="0"/>
          </p:cNvCxnSpPr>
          <p:nvPr/>
        </p:nvCxnSpPr>
        <p:spPr>
          <a:xfrm flipH="1">
            <a:off x="2639705" y="2068621"/>
            <a:ext cx="455777" cy="199592"/>
          </a:xfrm>
          <a:prstGeom prst="line">
            <a:avLst/>
          </a:prstGeom>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2373005" y="2268213"/>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a:t>
            </a:r>
            <a:r>
              <a:rPr lang="en-US" sz="1200" b="1" dirty="0" smtClean="0"/>
              <a:t>1</a:t>
            </a:r>
            <a:endParaRPr lang="en-US" sz="1200" b="1" dirty="0"/>
          </a:p>
        </p:txBody>
      </p:sp>
      <p:sp>
        <p:nvSpPr>
          <p:cNvPr id="39" name="Oval 38"/>
          <p:cNvSpPr/>
          <p:nvPr/>
        </p:nvSpPr>
        <p:spPr>
          <a:xfrm>
            <a:off x="3810000" y="228416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22</a:t>
            </a:r>
            <a:endParaRPr lang="en-US" sz="1200" b="1" dirty="0"/>
          </a:p>
        </p:txBody>
      </p:sp>
      <p:sp>
        <p:nvSpPr>
          <p:cNvPr id="42" name="Oval 41"/>
          <p:cNvSpPr/>
          <p:nvPr/>
        </p:nvSpPr>
        <p:spPr>
          <a:xfrm>
            <a:off x="2510446" y="2909004"/>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13</a:t>
            </a:r>
            <a:endParaRPr lang="en-US" sz="1200" b="1" dirty="0"/>
          </a:p>
        </p:txBody>
      </p:sp>
      <p:cxnSp>
        <p:nvCxnSpPr>
          <p:cNvPr id="43" name="Straight Connector 42"/>
          <p:cNvCxnSpPr/>
          <p:nvPr/>
        </p:nvCxnSpPr>
        <p:spPr>
          <a:xfrm>
            <a:off x="4206198" y="2743200"/>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4038600" y="2926791"/>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26</a:t>
            </a:r>
            <a:endParaRPr lang="en-US" sz="1200" b="1" dirty="0"/>
          </a:p>
        </p:txBody>
      </p:sp>
      <p:sp>
        <p:nvSpPr>
          <p:cNvPr id="48" name="TextBox 47"/>
          <p:cNvSpPr txBox="1"/>
          <p:nvPr/>
        </p:nvSpPr>
        <p:spPr>
          <a:xfrm>
            <a:off x="114300" y="3581400"/>
            <a:ext cx="2343150" cy="369332"/>
          </a:xfrm>
          <a:prstGeom prst="rect">
            <a:avLst/>
          </a:prstGeom>
          <a:noFill/>
        </p:spPr>
        <p:txBody>
          <a:bodyPr wrap="square" rtlCol="0">
            <a:spAutoFit/>
          </a:bodyPr>
          <a:lstStyle/>
          <a:p>
            <a:r>
              <a:rPr lang="en-US" b="1" dirty="0" err="1" smtClean="0"/>
              <a:t>Polazno</a:t>
            </a:r>
            <a:r>
              <a:rPr lang="en-US" b="1" dirty="0" smtClean="0"/>
              <a:t> </a:t>
            </a:r>
            <a:r>
              <a:rPr lang="en-US" b="1" dirty="0" err="1" smtClean="0"/>
              <a:t>stablo</a:t>
            </a:r>
            <a:endParaRPr lang="en-US" b="1" dirty="0"/>
          </a:p>
        </p:txBody>
      </p:sp>
      <p:sp>
        <p:nvSpPr>
          <p:cNvPr id="49" name="Oval 48"/>
          <p:cNvSpPr/>
          <p:nvPr/>
        </p:nvSpPr>
        <p:spPr>
          <a:xfrm>
            <a:off x="7458888" y="127524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14</a:t>
            </a:r>
            <a:endParaRPr lang="en-US" sz="1200" b="1" dirty="0"/>
          </a:p>
        </p:txBody>
      </p:sp>
      <p:cxnSp>
        <p:nvCxnSpPr>
          <p:cNvPr id="50" name="Straight Connector 49"/>
          <p:cNvCxnSpPr>
            <a:stCxn id="49" idx="3"/>
            <a:endCxn id="51" idx="0"/>
          </p:cNvCxnSpPr>
          <p:nvPr/>
        </p:nvCxnSpPr>
        <p:spPr>
          <a:xfrm flipH="1">
            <a:off x="6869378" y="1665485"/>
            <a:ext cx="667625" cy="66955"/>
          </a:xfrm>
          <a:prstGeom prst="line">
            <a:avLst/>
          </a:prstGeom>
        </p:spPr>
        <p:style>
          <a:lnRef idx="1">
            <a:schemeClr val="accent1"/>
          </a:lnRef>
          <a:fillRef idx="0">
            <a:schemeClr val="accent1"/>
          </a:fillRef>
          <a:effectRef idx="0">
            <a:schemeClr val="accent1"/>
          </a:effectRef>
          <a:fontRef idx="minor">
            <a:schemeClr val="tx1"/>
          </a:fontRef>
        </p:style>
      </p:cxnSp>
      <p:sp>
        <p:nvSpPr>
          <p:cNvPr id="51" name="Oval 50"/>
          <p:cNvSpPr/>
          <p:nvPr/>
        </p:nvSpPr>
        <p:spPr>
          <a:xfrm>
            <a:off x="6602678" y="173244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7</a:t>
            </a:r>
            <a:endParaRPr lang="en-US" sz="1200" b="1" dirty="0"/>
          </a:p>
        </p:txBody>
      </p:sp>
      <p:cxnSp>
        <p:nvCxnSpPr>
          <p:cNvPr id="52" name="Straight Connector 51"/>
          <p:cNvCxnSpPr>
            <a:stCxn id="57" idx="3"/>
          </p:cNvCxnSpPr>
          <p:nvPr/>
        </p:nvCxnSpPr>
        <p:spPr>
          <a:xfrm flipH="1">
            <a:off x="5813385" y="2710563"/>
            <a:ext cx="226721" cy="237344"/>
          </a:xfrm>
          <a:prstGeom prst="line">
            <a:avLst/>
          </a:prstGeom>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8382000" y="1721155"/>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26</a:t>
            </a:r>
            <a:endParaRPr lang="en-US" sz="1200" b="1" dirty="0"/>
          </a:p>
        </p:txBody>
      </p:sp>
      <p:cxnSp>
        <p:nvCxnSpPr>
          <p:cNvPr id="55" name="Straight Connector 54"/>
          <p:cNvCxnSpPr>
            <a:stCxn id="49" idx="5"/>
            <a:endCxn id="53" idx="0"/>
          </p:cNvCxnSpPr>
          <p:nvPr/>
        </p:nvCxnSpPr>
        <p:spPr>
          <a:xfrm>
            <a:off x="7914173" y="1665485"/>
            <a:ext cx="734527" cy="5567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57" idx="0"/>
          </p:cNvCxnSpPr>
          <p:nvPr/>
        </p:nvCxnSpPr>
        <p:spPr>
          <a:xfrm flipH="1">
            <a:off x="6228691" y="2120726"/>
            <a:ext cx="455777" cy="199592"/>
          </a:xfrm>
          <a:prstGeom prst="line">
            <a:avLst/>
          </a:prstGeom>
        </p:spPr>
        <p:style>
          <a:lnRef idx="1">
            <a:schemeClr val="accent1"/>
          </a:lnRef>
          <a:fillRef idx="0">
            <a:schemeClr val="accent1"/>
          </a:fillRef>
          <a:effectRef idx="0">
            <a:schemeClr val="accent1"/>
          </a:effectRef>
          <a:fontRef idx="minor">
            <a:schemeClr val="tx1"/>
          </a:fontRef>
        </p:style>
      </p:cxnSp>
      <p:sp>
        <p:nvSpPr>
          <p:cNvPr id="57" name="Oval 56"/>
          <p:cNvSpPr/>
          <p:nvPr/>
        </p:nvSpPr>
        <p:spPr>
          <a:xfrm>
            <a:off x="5961991" y="2320318"/>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6</a:t>
            </a:r>
            <a:endParaRPr lang="en-US" sz="1200" b="1" dirty="0"/>
          </a:p>
        </p:txBody>
      </p:sp>
      <p:sp>
        <p:nvSpPr>
          <p:cNvPr id="60" name="Oval 59"/>
          <p:cNvSpPr/>
          <p:nvPr/>
        </p:nvSpPr>
        <p:spPr>
          <a:xfrm>
            <a:off x="5546685" y="290726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2</a:t>
            </a:r>
            <a:endParaRPr lang="en-US" sz="1200" b="1" dirty="0"/>
          </a:p>
        </p:txBody>
      </p:sp>
      <p:sp>
        <p:nvSpPr>
          <p:cNvPr id="68" name="TextBox 67"/>
          <p:cNvSpPr txBox="1"/>
          <p:nvPr/>
        </p:nvSpPr>
        <p:spPr>
          <a:xfrm>
            <a:off x="5546685" y="3669268"/>
            <a:ext cx="2343150" cy="369332"/>
          </a:xfrm>
          <a:prstGeom prst="rect">
            <a:avLst/>
          </a:prstGeom>
          <a:noFill/>
        </p:spPr>
        <p:txBody>
          <a:bodyPr wrap="square" rtlCol="0">
            <a:spAutoFit/>
          </a:bodyPr>
          <a:lstStyle/>
          <a:p>
            <a:r>
              <a:rPr lang="en-US" b="1" dirty="0" err="1" smtClean="0"/>
              <a:t>Finalno</a:t>
            </a:r>
            <a:r>
              <a:rPr lang="en-US" b="1" dirty="0" smtClean="0"/>
              <a:t> </a:t>
            </a:r>
            <a:r>
              <a:rPr lang="en-US" b="1" dirty="0" err="1" smtClean="0"/>
              <a:t>stablo</a:t>
            </a:r>
            <a:endParaRPr lang="en-US" b="1" dirty="0"/>
          </a:p>
        </p:txBody>
      </p:sp>
      <p:cxnSp>
        <p:nvCxnSpPr>
          <p:cNvPr id="71" name="Straight Connector 70"/>
          <p:cNvCxnSpPr>
            <a:stCxn id="51" idx="5"/>
          </p:cNvCxnSpPr>
          <p:nvPr/>
        </p:nvCxnSpPr>
        <p:spPr>
          <a:xfrm>
            <a:off x="7057963" y="2122685"/>
            <a:ext cx="400925" cy="249350"/>
          </a:xfrm>
          <a:prstGeom prst="line">
            <a:avLst/>
          </a:prstGeom>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7189958" y="2372035"/>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8</a:t>
            </a:r>
            <a:endParaRPr lang="en-US" sz="1200" b="1" dirty="0"/>
          </a:p>
        </p:txBody>
      </p:sp>
      <p:sp>
        <p:nvSpPr>
          <p:cNvPr id="75" name="Title 1"/>
          <p:cNvSpPr txBox="1">
            <a:spLocks/>
          </p:cNvSpPr>
          <p:nvPr/>
        </p:nvSpPr>
        <p:spPr>
          <a:xfrm>
            <a:off x="0" y="3756516"/>
            <a:ext cx="91440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dirty="0" err="1" smtClean="0"/>
              <a:t>Obja</a:t>
            </a:r>
            <a:r>
              <a:rPr lang="sr-Latn-ME" dirty="0" smtClean="0"/>
              <a:t>šnjenje koda</a:t>
            </a:r>
            <a:endParaRPr lang="en-US" dirty="0"/>
          </a:p>
        </p:txBody>
      </p:sp>
      <p:sp>
        <p:nvSpPr>
          <p:cNvPr id="76" name="Content Placeholder 2"/>
          <p:cNvSpPr>
            <a:spLocks noGrp="1"/>
          </p:cNvSpPr>
          <p:nvPr>
            <p:ph idx="1"/>
          </p:nvPr>
        </p:nvSpPr>
        <p:spPr>
          <a:xfrm>
            <a:off x="0" y="4572000"/>
            <a:ext cx="9144000" cy="2286000"/>
          </a:xfrm>
        </p:spPr>
        <p:txBody>
          <a:bodyPr/>
          <a:lstStyle/>
          <a:p>
            <a:r>
              <a:rPr lang="sr-Latn-ME" dirty="0" smtClean="0"/>
              <a:t>Program je koncentrisan oko dvije klase: </a:t>
            </a:r>
            <a:r>
              <a:rPr lang="sr-Latn-ME" b="1" dirty="0" smtClean="0">
                <a:solidFill>
                  <a:srgbClr val="0070C0"/>
                </a:solidFill>
              </a:rPr>
              <a:t>Node</a:t>
            </a:r>
            <a:r>
              <a:rPr lang="sr-Latn-ME" dirty="0" smtClean="0"/>
              <a:t> (čvor) i </a:t>
            </a:r>
            <a:r>
              <a:rPr lang="sr-Latn-ME" b="1" dirty="0" smtClean="0">
                <a:solidFill>
                  <a:srgbClr val="0070C0"/>
                </a:solidFill>
              </a:rPr>
              <a:t>RBTree</a:t>
            </a:r>
            <a:r>
              <a:rPr lang="sr-Latn-ME" dirty="0" smtClean="0"/>
              <a:t> (</a:t>
            </a:r>
            <a:r>
              <a:rPr lang="sr-Latn-ME" b="1" dirty="0" smtClean="0">
                <a:solidFill>
                  <a:srgbClr val="C00000"/>
                </a:solidFill>
              </a:rPr>
              <a:t>drvo</a:t>
            </a:r>
            <a:r>
              <a:rPr lang="sr-Latn-ME" dirty="0" smtClean="0"/>
              <a:t> </a:t>
            </a:r>
            <a:r>
              <a:rPr lang="sr-Latn-ME" b="1" dirty="0" smtClean="0">
                <a:solidFill>
                  <a:srgbClr val="FF0000"/>
                </a:solidFill>
              </a:rPr>
              <a:t>crveno</a:t>
            </a:r>
            <a:r>
              <a:rPr lang="sr-Latn-ME" dirty="0" smtClean="0"/>
              <a:t>-</a:t>
            </a:r>
            <a:r>
              <a:rPr lang="sr-Latn-ME" b="1" dirty="0" smtClean="0"/>
              <a:t>crno</a:t>
            </a:r>
            <a:r>
              <a:rPr lang="sr-Latn-ME" dirty="0" smtClean="0"/>
              <a:t>). </a:t>
            </a:r>
          </a:p>
          <a:p>
            <a:r>
              <a:rPr lang="sr-Latn-ME" dirty="0" smtClean="0"/>
              <a:t>Objekti </a:t>
            </a:r>
            <a:r>
              <a:rPr lang="sr-Latn-ME" b="1" dirty="0" smtClean="0">
                <a:solidFill>
                  <a:srgbClr val="0070C0"/>
                </a:solidFill>
              </a:rPr>
              <a:t>Node</a:t>
            </a:r>
            <a:r>
              <a:rPr lang="sr-Latn-ME" dirty="0" smtClean="0"/>
              <a:t> pamte potomke i roditelja kao i boju čvora.</a:t>
            </a:r>
          </a:p>
          <a:p>
            <a:r>
              <a:rPr lang="sr-Latn-ME" dirty="0" smtClean="0"/>
              <a:t>Funkcij</a:t>
            </a:r>
            <a:r>
              <a:rPr lang="en-GB" dirty="0" smtClean="0"/>
              <a:t>e</a:t>
            </a:r>
            <a:r>
              <a:rPr lang="sr-Latn-ME" dirty="0" smtClean="0"/>
              <a:t> </a:t>
            </a:r>
            <a:r>
              <a:rPr lang="sr-Latn-ME" b="1" dirty="0" smtClean="0">
                <a:solidFill>
                  <a:srgbClr val="0070C0"/>
                </a:solidFill>
              </a:rPr>
              <a:t>uncle</a:t>
            </a:r>
            <a:r>
              <a:rPr lang="sr-Latn-ME" dirty="0" smtClean="0"/>
              <a:t> i </a:t>
            </a:r>
            <a:r>
              <a:rPr lang="sr-Latn-ME" b="1" dirty="0" smtClean="0">
                <a:solidFill>
                  <a:srgbClr val="0070C0"/>
                </a:solidFill>
              </a:rPr>
              <a:t>sibling</a:t>
            </a:r>
            <a:r>
              <a:rPr lang="sr-Latn-ME" dirty="0" smtClean="0"/>
              <a:t> vraćaju pokazivač na strica odnosno brata.</a:t>
            </a:r>
            <a:endParaRPr lang="en-US" dirty="0"/>
          </a:p>
        </p:txBody>
      </p:sp>
    </p:spTree>
    <p:extLst>
      <p:ext uri="{BB962C8B-B14F-4D97-AF65-F5344CB8AC3E}">
        <p14:creationId xmlns:p14="http://schemas.microsoft.com/office/powerpoint/2010/main" val="5669948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8" y="228600"/>
            <a:ext cx="8229600" cy="990600"/>
          </a:xfrm>
        </p:spPr>
        <p:txBody>
          <a:bodyPr/>
          <a:lstStyle/>
          <a:p>
            <a:r>
              <a:rPr lang="sr-Latn-ME" dirty="0" smtClean="0"/>
              <a:t>Objašnjenje koda</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Pomoćna funkcija </a:t>
            </a:r>
            <a:r>
              <a:rPr lang="sr-Latn-ME" b="1" dirty="0" smtClean="0">
                <a:solidFill>
                  <a:srgbClr val="0070C0"/>
                </a:solidFill>
              </a:rPr>
              <a:t>isOnLeft</a:t>
            </a:r>
            <a:r>
              <a:rPr lang="sr-Latn-ME" dirty="0" smtClean="0"/>
              <a:t> pokazuje da li je tekući čvor lijevi sin svoga roditelja.</a:t>
            </a:r>
          </a:p>
          <a:p>
            <a:r>
              <a:rPr lang="sr-Latn-ME" dirty="0" smtClean="0"/>
              <a:t>Funkcija </a:t>
            </a:r>
            <a:r>
              <a:rPr lang="sr-Latn-ME" b="1" dirty="0" smtClean="0">
                <a:solidFill>
                  <a:srgbClr val="0070C0"/>
                </a:solidFill>
              </a:rPr>
              <a:t>moveDown</a:t>
            </a:r>
            <a:r>
              <a:rPr lang="sr-Latn-ME" dirty="0" smtClean="0"/>
              <a:t> spušta dati čvor nadolje na njegovo mjesto.</a:t>
            </a:r>
          </a:p>
          <a:p>
            <a:r>
              <a:rPr lang="sr-Latn-ME" dirty="0" smtClean="0"/>
              <a:t>Pomoćna funkcija </a:t>
            </a:r>
            <a:r>
              <a:rPr lang="sr-Latn-ME" b="1" dirty="0" smtClean="0">
                <a:solidFill>
                  <a:srgbClr val="0070C0"/>
                </a:solidFill>
              </a:rPr>
              <a:t>hasRedChild</a:t>
            </a:r>
            <a:r>
              <a:rPr lang="sr-Latn-ME" dirty="0" smtClean="0"/>
              <a:t> daje tačno ako čvor imam makar jednog </a:t>
            </a:r>
            <a:r>
              <a:rPr lang="sr-Latn-ME" b="1" dirty="0" smtClean="0">
                <a:solidFill>
                  <a:srgbClr val="FF0000"/>
                </a:solidFill>
              </a:rPr>
              <a:t>crvenog</a:t>
            </a:r>
            <a:r>
              <a:rPr lang="sr-Latn-ME" dirty="0" smtClean="0"/>
              <a:t> sina.</a:t>
            </a:r>
          </a:p>
          <a:p>
            <a:r>
              <a:rPr lang="sr-Latn-ME" dirty="0" smtClean="0"/>
              <a:t>Klasa </a:t>
            </a:r>
            <a:r>
              <a:rPr lang="sr-Latn-ME" b="1" dirty="0" smtClean="0">
                <a:solidFill>
                  <a:srgbClr val="0070C0"/>
                </a:solidFill>
              </a:rPr>
              <a:t>RGTree</a:t>
            </a:r>
            <a:r>
              <a:rPr lang="sr-Latn-ME" dirty="0" smtClean="0"/>
              <a:t> posjeduje pokazivač na čvor i niz funkcija.</a:t>
            </a:r>
          </a:p>
          <a:p>
            <a:r>
              <a:rPr lang="sr-Latn-ME" dirty="0" smtClean="0"/>
              <a:t>Slijedi spisak privatnih funkcija koje ne zanimaju korisnika.</a:t>
            </a:r>
          </a:p>
          <a:p>
            <a:r>
              <a:rPr lang="sr-Latn-ME" dirty="0" smtClean="0"/>
              <a:t>Funkcije </a:t>
            </a:r>
            <a:r>
              <a:rPr lang="sr-Latn-ME" b="1" dirty="0" smtClean="0">
                <a:solidFill>
                  <a:srgbClr val="0070C0"/>
                </a:solidFill>
              </a:rPr>
              <a:t>leftRotate</a:t>
            </a:r>
            <a:r>
              <a:rPr lang="sr-Latn-ME" dirty="0" smtClean="0"/>
              <a:t> i </a:t>
            </a:r>
            <a:r>
              <a:rPr lang="en-GB" b="1" dirty="0" err="1" smtClean="0">
                <a:solidFill>
                  <a:srgbClr val="0070C0"/>
                </a:solidFill>
              </a:rPr>
              <a:t>rightRotate</a:t>
            </a:r>
            <a:r>
              <a:rPr lang="en-GB" dirty="0" smtClean="0"/>
              <a:t> </a:t>
            </a:r>
            <a:r>
              <a:rPr lang="en-GB" dirty="0" err="1" smtClean="0"/>
              <a:t>vr</a:t>
            </a:r>
            <a:r>
              <a:rPr lang="sr-Latn-ME" dirty="0" smtClean="0"/>
              <a:t>še rotaciju čvora ulijevo odnosno udesno.</a:t>
            </a:r>
          </a:p>
          <a:p>
            <a:r>
              <a:rPr lang="sr-Latn-ME" dirty="0" smtClean="0"/>
              <a:t>Funkcija </a:t>
            </a:r>
            <a:r>
              <a:rPr lang="sr-Latn-ME" b="1" dirty="0" smtClean="0">
                <a:solidFill>
                  <a:srgbClr val="0070C0"/>
                </a:solidFill>
              </a:rPr>
              <a:t>fixRedRed</a:t>
            </a:r>
            <a:r>
              <a:rPr lang="sr-Latn-ME" dirty="0" smtClean="0"/>
              <a:t> je sa dosta slučajeva. Nam</a:t>
            </a:r>
            <a:r>
              <a:rPr lang="en-US" dirty="0" smtClean="0"/>
              <a:t>j</a:t>
            </a:r>
            <a:r>
              <a:rPr lang="sr-Latn-ME" dirty="0" smtClean="0"/>
              <a:t>ena joj je da eliminiše pojavu uzastopnih crvenih čvorova u stablu.</a:t>
            </a:r>
          </a:p>
          <a:p>
            <a:r>
              <a:rPr lang="sr-Latn-ME" dirty="0" smtClean="0"/>
              <a:t>Funkcija </a:t>
            </a:r>
            <a:r>
              <a:rPr lang="sr-Latn-ME" b="1" dirty="0" smtClean="0">
                <a:solidFill>
                  <a:srgbClr val="0070C0"/>
                </a:solidFill>
              </a:rPr>
              <a:t>succesor</a:t>
            </a:r>
            <a:r>
              <a:rPr lang="sr-Latn-ME" dirty="0" smtClean="0"/>
              <a:t> pronalazi čvor koji nema lijevog sina u podstablu datog čvora.</a:t>
            </a:r>
          </a:p>
        </p:txBody>
      </p:sp>
    </p:spTree>
    <p:extLst>
      <p:ext uri="{BB962C8B-B14F-4D97-AF65-F5344CB8AC3E}">
        <p14:creationId xmlns:p14="http://schemas.microsoft.com/office/powerpoint/2010/main" val="6234842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Objašnjenje koda dio #2</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sr-Latn-ME" dirty="0"/>
              <a:t>Funkcija </a:t>
            </a:r>
            <a:r>
              <a:rPr lang="sr-Latn-ME" b="1" dirty="0">
                <a:solidFill>
                  <a:srgbClr val="0070C0"/>
                </a:solidFill>
              </a:rPr>
              <a:t>BSTreplace</a:t>
            </a:r>
            <a:r>
              <a:rPr lang="sr-Latn-ME" dirty="0"/>
              <a:t> pronalazi čvor koji mijenja izbrisani čvor nakon </a:t>
            </a:r>
            <a:r>
              <a:rPr lang="sr-Latn-ME" b="1" dirty="0">
                <a:solidFill>
                  <a:srgbClr val="C00000"/>
                </a:solidFill>
              </a:rPr>
              <a:t>BST</a:t>
            </a:r>
            <a:r>
              <a:rPr lang="sr-Latn-ME" dirty="0"/>
              <a:t> pretrage.</a:t>
            </a:r>
            <a:endParaRPr lang="en-US" dirty="0"/>
          </a:p>
          <a:p>
            <a:r>
              <a:rPr lang="sr-Latn-ME" dirty="0" smtClean="0"/>
              <a:t>Funkcija </a:t>
            </a:r>
            <a:r>
              <a:rPr lang="sr-Latn-ME" b="1" dirty="0" smtClean="0">
                <a:solidFill>
                  <a:srgbClr val="0070C0"/>
                </a:solidFill>
              </a:rPr>
              <a:t>deleteNode</a:t>
            </a:r>
            <a:r>
              <a:rPr lang="sr-Latn-ME" dirty="0" smtClean="0"/>
              <a:t> briše dati čvor. Komplikovana je po sebi pošto postoji mnoštvo slučajeva koje smo objasnili. Ova funkcija koristi jednako komplikovanu funkciju </a:t>
            </a:r>
            <a:r>
              <a:rPr lang="sr-Latn-ME" b="1" dirty="0" smtClean="0">
                <a:solidFill>
                  <a:srgbClr val="0070C0"/>
                </a:solidFill>
              </a:rPr>
              <a:t>fixDoubleBlack</a:t>
            </a:r>
            <a:r>
              <a:rPr lang="sr-Latn-ME" dirty="0" smtClean="0"/>
              <a:t> čiji je zadatak da izbjegne pojavu </a:t>
            </a:r>
            <a:r>
              <a:rPr lang="sr-Latn-ME" b="1" u="dbl" dirty="0" smtClean="0"/>
              <a:t>dvostrukog crnog</a:t>
            </a:r>
            <a:r>
              <a:rPr lang="sr-Latn-ME" dirty="0" smtClean="0"/>
              <a:t>.</a:t>
            </a:r>
          </a:p>
          <a:p>
            <a:r>
              <a:rPr lang="sr-Latn-ME" dirty="0" smtClean="0"/>
              <a:t>Funkcije </a:t>
            </a:r>
            <a:r>
              <a:rPr lang="sr-Latn-ME" b="1" dirty="0" smtClean="0">
                <a:solidFill>
                  <a:srgbClr val="0070C0"/>
                </a:solidFill>
              </a:rPr>
              <a:t>levelOrder</a:t>
            </a:r>
            <a:r>
              <a:rPr lang="sr-Latn-ME" dirty="0" smtClean="0"/>
              <a:t> i </a:t>
            </a:r>
            <a:r>
              <a:rPr lang="sr-Latn-ME" b="1" dirty="0" smtClean="0">
                <a:solidFill>
                  <a:srgbClr val="0070C0"/>
                </a:solidFill>
              </a:rPr>
              <a:t>inorder</a:t>
            </a:r>
            <a:r>
              <a:rPr lang="sr-Latn-ME" dirty="0" smtClean="0"/>
              <a:t> štampaju čvorove stabla. Prva funkcija prvo štampa kor</a:t>
            </a:r>
            <a:r>
              <a:rPr lang="en-US" dirty="0" smtClean="0"/>
              <a:t>i</a:t>
            </a:r>
            <a:r>
              <a:rPr lang="sr-Latn-ME" dirty="0" smtClean="0"/>
              <a:t>jen, pa njegove sinove, zatim sinove sinova, po nivoima odnosno po udaljenostima od kor</a:t>
            </a:r>
            <a:r>
              <a:rPr lang="en-US" dirty="0" smtClean="0"/>
              <a:t>i</a:t>
            </a:r>
            <a:r>
              <a:rPr lang="sr-Latn-ME" dirty="0" smtClean="0"/>
              <a:t>jena dok druga štampa stablo po </a:t>
            </a:r>
            <a:r>
              <a:rPr lang="sr-Latn-ME" b="1" dirty="0" smtClean="0">
                <a:solidFill>
                  <a:srgbClr val="0070C0"/>
                </a:solidFill>
              </a:rPr>
              <a:t>inorder</a:t>
            </a:r>
            <a:r>
              <a:rPr lang="sr-Latn-ME" dirty="0" smtClean="0"/>
              <a:t> obilasku (rekurzivno).</a:t>
            </a:r>
          </a:p>
          <a:p>
            <a:r>
              <a:rPr lang="sr-Latn-ME" dirty="0" smtClean="0"/>
              <a:t>Među javnim funkcijama pored konstruktora nalaze se i funkcije koje su pobrojane u nastavku.</a:t>
            </a:r>
          </a:p>
          <a:p>
            <a:r>
              <a:rPr lang="sr-Latn-ME" dirty="0" smtClean="0"/>
              <a:t>Funkcija </a:t>
            </a:r>
            <a:r>
              <a:rPr lang="sr-Latn-ME" b="1" dirty="0" smtClean="0">
                <a:solidFill>
                  <a:srgbClr val="0070C0"/>
                </a:solidFill>
              </a:rPr>
              <a:t>root</a:t>
            </a:r>
            <a:r>
              <a:rPr lang="sr-Latn-ME" dirty="0" smtClean="0"/>
              <a:t> vraća kor</a:t>
            </a:r>
            <a:r>
              <a:rPr lang="en-US" dirty="0" smtClean="0"/>
              <a:t>i</a:t>
            </a:r>
            <a:r>
              <a:rPr lang="sr-Latn-ME" dirty="0" smtClean="0"/>
              <a:t>jen stabla.</a:t>
            </a:r>
          </a:p>
          <a:p>
            <a:r>
              <a:rPr lang="sr-Latn-ME" dirty="0" smtClean="0"/>
              <a:t>Funkcije</a:t>
            </a:r>
            <a:r>
              <a:rPr lang="sr-Latn-ME" dirty="0"/>
              <a:t> </a:t>
            </a:r>
            <a:r>
              <a:rPr lang="sr-Latn-ME" b="1" dirty="0" smtClean="0">
                <a:solidFill>
                  <a:srgbClr val="0070C0"/>
                </a:solidFill>
              </a:rPr>
              <a:t>search</a:t>
            </a:r>
            <a:r>
              <a:rPr lang="sr-Latn-ME" dirty="0" smtClean="0"/>
              <a:t> vraća čvor sa datom vrijednošću (koristi se i da nađe čvor za brisanje, kao i kod  umetanja).</a:t>
            </a:r>
            <a:endParaRPr lang="en-US" dirty="0"/>
          </a:p>
        </p:txBody>
      </p:sp>
    </p:spTree>
    <p:extLst>
      <p:ext uri="{BB962C8B-B14F-4D97-AF65-F5344CB8AC3E}">
        <p14:creationId xmlns:p14="http://schemas.microsoft.com/office/powerpoint/2010/main" val="2550186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Ilustracija drveta crveno-crno</a:t>
            </a:r>
            <a:endParaRPr lang="en-US" dirty="0"/>
          </a:p>
        </p:txBody>
      </p:sp>
      <p:sp>
        <p:nvSpPr>
          <p:cNvPr id="3" name="Content Placeholder 2"/>
          <p:cNvSpPr>
            <a:spLocks noGrp="1"/>
          </p:cNvSpPr>
          <p:nvPr>
            <p:ph idx="1"/>
          </p:nvPr>
        </p:nvSpPr>
        <p:spPr>
          <a:xfrm>
            <a:off x="0" y="990600"/>
            <a:ext cx="9144000" cy="5486400"/>
          </a:xfrm>
        </p:spPr>
        <p:txBody>
          <a:bodyPr/>
          <a:lstStyle/>
          <a:p>
            <a:r>
              <a:rPr lang="sr-Latn-ME" smtClean="0"/>
              <a:t>Putanja </a:t>
            </a:r>
            <a:r>
              <a:rPr lang="sr-Latn-ME" dirty="0" smtClean="0"/>
              <a:t>od korjena do svakog </a:t>
            </a:r>
            <a:r>
              <a:rPr lang="sr-Latn-ME" b="1" dirty="0" smtClean="0">
                <a:solidFill>
                  <a:srgbClr val="00B050"/>
                </a:solidFill>
              </a:rPr>
              <a:t>NULL</a:t>
            </a:r>
            <a:r>
              <a:rPr lang="sr-Latn-ME" dirty="0" smtClean="0"/>
              <a:t> čvora mora proći kroz isti broj </a:t>
            </a:r>
            <a:r>
              <a:rPr lang="sr-Latn-ME" b="1" dirty="0" smtClean="0"/>
              <a:t>crnih</a:t>
            </a:r>
            <a:r>
              <a:rPr lang="sr-Latn-ME" dirty="0" smtClean="0"/>
              <a:t> čvorova.</a:t>
            </a:r>
          </a:p>
          <a:p>
            <a:endParaRPr lang="sr-Latn-ME" dirty="0"/>
          </a:p>
          <a:p>
            <a:endParaRPr lang="sr-Latn-ME" dirty="0" smtClean="0"/>
          </a:p>
          <a:p>
            <a:endParaRPr lang="sr-Latn-ME" dirty="0"/>
          </a:p>
          <a:p>
            <a:endParaRPr lang="sr-Latn-ME" dirty="0" smtClean="0"/>
          </a:p>
          <a:p>
            <a:endParaRPr lang="sr-Latn-ME" dirty="0"/>
          </a:p>
          <a:p>
            <a:r>
              <a:rPr lang="sr-Latn-ME" dirty="0" smtClean="0"/>
              <a:t>Bitna osobina drveta </a:t>
            </a:r>
            <a:r>
              <a:rPr lang="sr-Latn-ME" b="1" dirty="0" smtClean="0">
                <a:solidFill>
                  <a:srgbClr val="FF0000"/>
                </a:solidFill>
              </a:rPr>
              <a:t>crveno</a:t>
            </a:r>
            <a:r>
              <a:rPr lang="sr-Latn-ME" dirty="0" smtClean="0"/>
              <a:t>-</a:t>
            </a:r>
            <a:r>
              <a:rPr lang="sr-Latn-ME" b="1" dirty="0" smtClean="0"/>
              <a:t>crno</a:t>
            </a:r>
            <a:r>
              <a:rPr lang="sr-Latn-ME" dirty="0" smtClean="0"/>
              <a:t> je da se tri čvora ne mogu urediti na nebalansirani način odnosno da ne mogu da budu smješteni u istoj grani.</a:t>
            </a:r>
          </a:p>
          <a:p>
            <a:endParaRPr lang="en-US" dirty="0"/>
          </a:p>
        </p:txBody>
      </p:sp>
      <p:pic>
        <p:nvPicPr>
          <p:cNvPr id="1028" name="Picture 4" descr="RedBlackTr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828800"/>
            <a:ext cx="4057650" cy="20955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495800" y="1828800"/>
            <a:ext cx="4648200" cy="2308324"/>
          </a:xfrm>
          <a:prstGeom prst="rect">
            <a:avLst/>
          </a:prstGeom>
          <a:noFill/>
        </p:spPr>
        <p:txBody>
          <a:bodyPr wrap="square" rtlCol="0">
            <a:spAutoFit/>
          </a:bodyPr>
          <a:lstStyle/>
          <a:p>
            <a:r>
              <a:rPr lang="sr-Latn-ME" dirty="0" smtClean="0"/>
              <a:t>Uočite jednostavnu formu pogodnu za </a:t>
            </a:r>
            <a:r>
              <a:rPr lang="sr-Latn-ME" b="1" dirty="0" smtClean="0">
                <a:solidFill>
                  <a:srgbClr val="C00000"/>
                </a:solidFill>
              </a:rPr>
              <a:t>binarnu pretragu</a:t>
            </a:r>
            <a:r>
              <a:rPr lang="sr-Latn-ME" dirty="0" smtClean="0"/>
              <a:t> u obliku </a:t>
            </a:r>
            <a:r>
              <a:rPr lang="sr-Latn-ME" b="1" dirty="0" smtClean="0">
                <a:solidFill>
                  <a:srgbClr val="C00000"/>
                </a:solidFill>
              </a:rPr>
              <a:t>inorder</a:t>
            </a:r>
            <a:r>
              <a:rPr lang="sr-Latn-ME" dirty="0" smtClean="0"/>
              <a:t> uređenja.</a:t>
            </a:r>
          </a:p>
          <a:p>
            <a:r>
              <a:rPr lang="sr-Latn-ME" dirty="0" smtClean="0"/>
              <a:t>Odmah možemo da uočimo primjedbu da su AVL drveta balansiranija od drveta crveno-crno ali ona zahtjevaju znatno više operacija prilikom umetanja i brisanja iz drveta.</a:t>
            </a:r>
            <a:endParaRPr lang="en-US" dirty="0"/>
          </a:p>
        </p:txBody>
      </p:sp>
      <p:sp>
        <p:nvSpPr>
          <p:cNvPr id="23" name="Oval 22"/>
          <p:cNvSpPr/>
          <p:nvPr/>
        </p:nvSpPr>
        <p:spPr>
          <a:xfrm>
            <a:off x="991732" y="5110246"/>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24" name="Straight Connector 23"/>
          <p:cNvCxnSpPr>
            <a:stCxn id="23" idx="3"/>
          </p:cNvCxnSpPr>
          <p:nvPr/>
        </p:nvCxnSpPr>
        <p:spPr>
          <a:xfrm flipH="1">
            <a:off x="956056" y="5500491"/>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508507" y="5577538"/>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26" name="Straight Connector 25"/>
          <p:cNvCxnSpPr/>
          <p:nvPr/>
        </p:nvCxnSpPr>
        <p:spPr>
          <a:xfrm flipH="1">
            <a:off x="508507" y="6006657"/>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76200" y="616810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sp>
        <p:nvSpPr>
          <p:cNvPr id="28" name="TextBox 27"/>
          <p:cNvSpPr txBox="1"/>
          <p:nvPr/>
        </p:nvSpPr>
        <p:spPr>
          <a:xfrm>
            <a:off x="721201" y="6396702"/>
            <a:ext cx="803931" cy="369332"/>
          </a:xfrm>
          <a:prstGeom prst="rect">
            <a:avLst/>
          </a:prstGeom>
          <a:noFill/>
        </p:spPr>
        <p:txBody>
          <a:bodyPr wrap="square" rtlCol="0">
            <a:spAutoFit/>
          </a:bodyPr>
          <a:lstStyle/>
          <a:p>
            <a:r>
              <a:rPr lang="sr-Latn-ME" b="1" dirty="0" smtClean="0">
                <a:solidFill>
                  <a:srgbClr val="92D050"/>
                </a:solidFill>
              </a:rPr>
              <a:t>NULL</a:t>
            </a:r>
            <a:endParaRPr lang="en-US" b="1" baseline="-25000" dirty="0">
              <a:solidFill>
                <a:srgbClr val="92D050"/>
              </a:solidFill>
            </a:endParaRPr>
          </a:p>
        </p:txBody>
      </p:sp>
      <p:cxnSp>
        <p:nvCxnSpPr>
          <p:cNvPr id="29" name="Straight Connector 28"/>
          <p:cNvCxnSpPr/>
          <p:nvPr/>
        </p:nvCxnSpPr>
        <p:spPr>
          <a:xfrm>
            <a:off x="834435" y="6006657"/>
            <a:ext cx="207472" cy="367183"/>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295495" y="5953416"/>
            <a:ext cx="803931" cy="369332"/>
          </a:xfrm>
          <a:prstGeom prst="rect">
            <a:avLst/>
          </a:prstGeom>
          <a:noFill/>
        </p:spPr>
        <p:txBody>
          <a:bodyPr wrap="square" rtlCol="0">
            <a:spAutoFit/>
          </a:bodyPr>
          <a:lstStyle/>
          <a:p>
            <a:r>
              <a:rPr lang="sr-Latn-ME" b="1" dirty="0" smtClean="0">
                <a:solidFill>
                  <a:srgbClr val="92D050"/>
                </a:solidFill>
              </a:rPr>
              <a:t>NULL</a:t>
            </a:r>
            <a:endParaRPr lang="en-US" b="1" baseline="-25000" dirty="0">
              <a:solidFill>
                <a:srgbClr val="92D050"/>
              </a:solidFill>
            </a:endParaRPr>
          </a:p>
        </p:txBody>
      </p:sp>
      <p:cxnSp>
        <p:nvCxnSpPr>
          <p:cNvPr id="32" name="Straight Connector 31"/>
          <p:cNvCxnSpPr/>
          <p:nvPr/>
        </p:nvCxnSpPr>
        <p:spPr>
          <a:xfrm>
            <a:off x="1408729" y="5563371"/>
            <a:ext cx="207472" cy="367183"/>
          </a:xfrm>
          <a:prstGeom prst="line">
            <a:avLst/>
          </a:prstGeom>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2981025" y="5144526"/>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37" name="Straight Connector 36"/>
          <p:cNvCxnSpPr>
            <a:stCxn id="36" idx="3"/>
          </p:cNvCxnSpPr>
          <p:nvPr/>
        </p:nvCxnSpPr>
        <p:spPr>
          <a:xfrm flipH="1">
            <a:off x="2945349" y="5534771"/>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2497800" y="561181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39" name="Straight Connector 38"/>
          <p:cNvCxnSpPr/>
          <p:nvPr/>
        </p:nvCxnSpPr>
        <p:spPr>
          <a:xfrm flipH="1">
            <a:off x="2497800" y="6040937"/>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2065493" y="620238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sp>
        <p:nvSpPr>
          <p:cNvPr id="41" name="TextBox 40"/>
          <p:cNvSpPr txBox="1"/>
          <p:nvPr/>
        </p:nvSpPr>
        <p:spPr>
          <a:xfrm>
            <a:off x="2710494" y="6430982"/>
            <a:ext cx="803931" cy="369332"/>
          </a:xfrm>
          <a:prstGeom prst="rect">
            <a:avLst/>
          </a:prstGeom>
          <a:noFill/>
        </p:spPr>
        <p:txBody>
          <a:bodyPr wrap="square" rtlCol="0">
            <a:spAutoFit/>
          </a:bodyPr>
          <a:lstStyle/>
          <a:p>
            <a:r>
              <a:rPr lang="sr-Latn-ME" b="1" dirty="0" smtClean="0">
                <a:solidFill>
                  <a:srgbClr val="92D050"/>
                </a:solidFill>
              </a:rPr>
              <a:t>NULL</a:t>
            </a:r>
            <a:endParaRPr lang="en-US" b="1" baseline="-25000" dirty="0">
              <a:solidFill>
                <a:srgbClr val="92D050"/>
              </a:solidFill>
            </a:endParaRPr>
          </a:p>
        </p:txBody>
      </p:sp>
      <p:cxnSp>
        <p:nvCxnSpPr>
          <p:cNvPr id="42" name="Straight Connector 41"/>
          <p:cNvCxnSpPr/>
          <p:nvPr/>
        </p:nvCxnSpPr>
        <p:spPr>
          <a:xfrm>
            <a:off x="2823728" y="6040937"/>
            <a:ext cx="207472" cy="367183"/>
          </a:xfrm>
          <a:prstGeom prst="line">
            <a:avLst/>
          </a:prstGeom>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3284788" y="5987696"/>
            <a:ext cx="803931" cy="369332"/>
          </a:xfrm>
          <a:prstGeom prst="rect">
            <a:avLst/>
          </a:prstGeom>
          <a:noFill/>
        </p:spPr>
        <p:txBody>
          <a:bodyPr wrap="square" rtlCol="0">
            <a:spAutoFit/>
          </a:bodyPr>
          <a:lstStyle/>
          <a:p>
            <a:r>
              <a:rPr lang="sr-Latn-ME" b="1" dirty="0" smtClean="0">
                <a:solidFill>
                  <a:srgbClr val="92D050"/>
                </a:solidFill>
              </a:rPr>
              <a:t>NULL</a:t>
            </a:r>
            <a:endParaRPr lang="en-US" b="1" baseline="-25000" dirty="0">
              <a:solidFill>
                <a:srgbClr val="92D050"/>
              </a:solidFill>
            </a:endParaRPr>
          </a:p>
        </p:txBody>
      </p:sp>
      <p:cxnSp>
        <p:nvCxnSpPr>
          <p:cNvPr id="44" name="Straight Connector 43"/>
          <p:cNvCxnSpPr/>
          <p:nvPr/>
        </p:nvCxnSpPr>
        <p:spPr>
          <a:xfrm>
            <a:off x="3398022" y="5597651"/>
            <a:ext cx="207472" cy="367183"/>
          </a:xfrm>
          <a:prstGeom prst="line">
            <a:avLst/>
          </a:prstGeom>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5009606" y="51816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cxnSp>
        <p:nvCxnSpPr>
          <p:cNvPr id="46" name="Straight Connector 45"/>
          <p:cNvCxnSpPr>
            <a:stCxn id="45" idx="3"/>
          </p:cNvCxnSpPr>
          <p:nvPr/>
        </p:nvCxnSpPr>
        <p:spPr>
          <a:xfrm flipH="1">
            <a:off x="4973930" y="557184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4526381" y="564889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48" name="Straight Connector 47"/>
          <p:cNvCxnSpPr/>
          <p:nvPr/>
        </p:nvCxnSpPr>
        <p:spPr>
          <a:xfrm flipH="1">
            <a:off x="4526381" y="6078011"/>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4094074" y="6239456"/>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sp>
        <p:nvSpPr>
          <p:cNvPr id="50" name="TextBox 49"/>
          <p:cNvSpPr txBox="1"/>
          <p:nvPr/>
        </p:nvSpPr>
        <p:spPr>
          <a:xfrm>
            <a:off x="4739075" y="6468056"/>
            <a:ext cx="803931" cy="369332"/>
          </a:xfrm>
          <a:prstGeom prst="rect">
            <a:avLst/>
          </a:prstGeom>
          <a:noFill/>
        </p:spPr>
        <p:txBody>
          <a:bodyPr wrap="square" rtlCol="0">
            <a:spAutoFit/>
          </a:bodyPr>
          <a:lstStyle/>
          <a:p>
            <a:r>
              <a:rPr lang="sr-Latn-ME" b="1" dirty="0" smtClean="0">
                <a:solidFill>
                  <a:srgbClr val="92D050"/>
                </a:solidFill>
              </a:rPr>
              <a:t>NULL</a:t>
            </a:r>
            <a:endParaRPr lang="en-US" b="1" baseline="-25000" dirty="0">
              <a:solidFill>
                <a:srgbClr val="92D050"/>
              </a:solidFill>
            </a:endParaRPr>
          </a:p>
        </p:txBody>
      </p:sp>
      <p:cxnSp>
        <p:nvCxnSpPr>
          <p:cNvPr id="51" name="Straight Connector 50"/>
          <p:cNvCxnSpPr/>
          <p:nvPr/>
        </p:nvCxnSpPr>
        <p:spPr>
          <a:xfrm>
            <a:off x="4852309" y="6078011"/>
            <a:ext cx="207472" cy="367183"/>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313369" y="6024770"/>
            <a:ext cx="803931" cy="369332"/>
          </a:xfrm>
          <a:prstGeom prst="rect">
            <a:avLst/>
          </a:prstGeom>
          <a:noFill/>
        </p:spPr>
        <p:txBody>
          <a:bodyPr wrap="square" rtlCol="0">
            <a:spAutoFit/>
          </a:bodyPr>
          <a:lstStyle/>
          <a:p>
            <a:r>
              <a:rPr lang="sr-Latn-ME" b="1" dirty="0" smtClean="0">
                <a:solidFill>
                  <a:srgbClr val="92D050"/>
                </a:solidFill>
              </a:rPr>
              <a:t>NULL</a:t>
            </a:r>
            <a:endParaRPr lang="en-US" b="1" baseline="-25000" dirty="0">
              <a:solidFill>
                <a:srgbClr val="92D050"/>
              </a:solidFill>
            </a:endParaRPr>
          </a:p>
        </p:txBody>
      </p:sp>
      <p:cxnSp>
        <p:nvCxnSpPr>
          <p:cNvPr id="53" name="Straight Connector 52"/>
          <p:cNvCxnSpPr/>
          <p:nvPr/>
        </p:nvCxnSpPr>
        <p:spPr>
          <a:xfrm>
            <a:off x="5426603" y="5634725"/>
            <a:ext cx="207472" cy="367183"/>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943600" y="4876800"/>
            <a:ext cx="3200400" cy="1200329"/>
          </a:xfrm>
          <a:prstGeom prst="rect">
            <a:avLst/>
          </a:prstGeom>
          <a:noFill/>
        </p:spPr>
        <p:txBody>
          <a:bodyPr wrap="square" rtlCol="0">
            <a:spAutoFit/>
          </a:bodyPr>
          <a:lstStyle/>
          <a:p>
            <a:r>
              <a:rPr lang="sr-Latn-ME" dirty="0" smtClean="0"/>
              <a:t>Prva dva ne zadovoljavaju osobinu broja </a:t>
            </a:r>
            <a:r>
              <a:rPr lang="sr-Latn-ME" b="1" dirty="0" smtClean="0"/>
              <a:t>crnih</a:t>
            </a:r>
            <a:r>
              <a:rPr lang="sr-Latn-ME" dirty="0" smtClean="0"/>
              <a:t> na putanjama, a treći ima dva susjedna </a:t>
            </a:r>
            <a:r>
              <a:rPr lang="sr-Latn-ME" b="1" dirty="0" smtClean="0">
                <a:solidFill>
                  <a:srgbClr val="FF0000"/>
                </a:solidFill>
              </a:rPr>
              <a:t>crvena</a:t>
            </a:r>
            <a:r>
              <a:rPr lang="sr-Latn-ME" dirty="0" smtClean="0"/>
              <a:t> čvora.</a:t>
            </a:r>
            <a:endParaRPr lang="en-US" dirty="0"/>
          </a:p>
        </p:txBody>
      </p:sp>
    </p:spTree>
    <p:extLst>
      <p:ext uri="{BB962C8B-B14F-4D97-AF65-F5344CB8AC3E}">
        <p14:creationId xmlns:p14="http://schemas.microsoft.com/office/powerpoint/2010/main" val="30589780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Drvo crveno-crno - kraj</a:t>
            </a:r>
            <a:endParaRPr lang="en-US" dirty="0"/>
          </a:p>
        </p:txBody>
      </p:sp>
      <p:sp>
        <p:nvSpPr>
          <p:cNvPr id="3" name="Content Placeholder 2"/>
          <p:cNvSpPr>
            <a:spLocks noGrp="1"/>
          </p:cNvSpPr>
          <p:nvPr>
            <p:ph idx="1"/>
          </p:nvPr>
        </p:nvSpPr>
        <p:spPr>
          <a:xfrm>
            <a:off x="0" y="1066800"/>
            <a:ext cx="9144000" cy="5791200"/>
          </a:xfrm>
        </p:spPr>
        <p:txBody>
          <a:bodyPr>
            <a:normAutofit lnSpcReduction="10000"/>
          </a:bodyPr>
          <a:lstStyle/>
          <a:p>
            <a:r>
              <a:rPr lang="sr-Latn-ME" dirty="0" smtClean="0"/>
              <a:t>Metod </a:t>
            </a:r>
            <a:r>
              <a:rPr lang="sr-Latn-ME" b="1" dirty="0" smtClean="0">
                <a:solidFill>
                  <a:srgbClr val="0070C0"/>
                </a:solidFill>
              </a:rPr>
              <a:t>insert</a:t>
            </a:r>
            <a:r>
              <a:rPr lang="sr-Latn-ME" dirty="0" smtClean="0"/>
              <a:t> umeće u drvo date vrijednosti.</a:t>
            </a:r>
          </a:p>
          <a:p>
            <a:r>
              <a:rPr lang="sr-Latn-ME" dirty="0" smtClean="0"/>
              <a:t>Metod </a:t>
            </a:r>
            <a:r>
              <a:rPr lang="sr-Latn-ME" b="1" dirty="0" smtClean="0">
                <a:solidFill>
                  <a:srgbClr val="0070C0"/>
                </a:solidFill>
              </a:rPr>
              <a:t>deleteByValue</a:t>
            </a:r>
            <a:r>
              <a:rPr lang="sr-Latn-ME" dirty="0" smtClean="0"/>
              <a:t> briše čvor date vrijednosti (suštini poziva funkciju </a:t>
            </a:r>
            <a:r>
              <a:rPr lang="sr-Latn-ME" b="1" dirty="0" smtClean="0">
                <a:solidFill>
                  <a:srgbClr val="0070C0"/>
                </a:solidFill>
              </a:rPr>
              <a:t>deleteNode</a:t>
            </a:r>
            <a:r>
              <a:rPr lang="sr-Latn-ME" dirty="0" smtClean="0"/>
              <a:t>).</a:t>
            </a:r>
          </a:p>
          <a:p>
            <a:r>
              <a:rPr lang="sr-Latn-ME" dirty="0" smtClean="0"/>
              <a:t>Dvije pomoćne funkcije za ispis su </a:t>
            </a:r>
            <a:r>
              <a:rPr lang="sr-Latn-ME" b="1" dirty="0" smtClean="0">
                <a:solidFill>
                  <a:srgbClr val="0070C0"/>
                </a:solidFill>
              </a:rPr>
              <a:t>printInorder</a:t>
            </a:r>
            <a:r>
              <a:rPr lang="sr-Latn-ME" dirty="0" smtClean="0"/>
              <a:t> i </a:t>
            </a:r>
            <a:r>
              <a:rPr lang="sr-Latn-ME" b="1" dirty="0" smtClean="0">
                <a:solidFill>
                  <a:srgbClr val="0070C0"/>
                </a:solidFill>
              </a:rPr>
              <a:t>printLevelInorder</a:t>
            </a:r>
            <a:r>
              <a:rPr lang="sr-Latn-ME" dirty="0" smtClean="0"/>
              <a:t> koje zapravo pozivaju funkcije </a:t>
            </a:r>
            <a:r>
              <a:rPr lang="sr-Latn-ME" b="1" dirty="0" smtClean="0">
                <a:solidFill>
                  <a:srgbClr val="0070C0"/>
                </a:solidFill>
              </a:rPr>
              <a:t>inorder</a:t>
            </a:r>
            <a:r>
              <a:rPr lang="sr-Latn-ME" dirty="0" smtClean="0"/>
              <a:t> i </a:t>
            </a:r>
            <a:r>
              <a:rPr lang="sr-Latn-ME" b="1" dirty="0" smtClean="0">
                <a:solidFill>
                  <a:srgbClr val="0070C0"/>
                </a:solidFill>
              </a:rPr>
              <a:t>levelInorder</a:t>
            </a:r>
            <a:r>
              <a:rPr lang="sr-Latn-ME" dirty="0" smtClean="0"/>
              <a:t>.</a:t>
            </a:r>
          </a:p>
          <a:p>
            <a:r>
              <a:rPr lang="sr-Latn-ME" dirty="0" smtClean="0"/>
              <a:t>Čak i složene među funkcijama predstavljaju </a:t>
            </a:r>
            <a:r>
              <a:rPr lang="en-GB" dirty="0" err="1" smtClean="0"/>
              <a:t>direktnu</a:t>
            </a:r>
            <a:r>
              <a:rPr lang="en-GB" dirty="0" smtClean="0"/>
              <a:t> </a:t>
            </a:r>
            <a:r>
              <a:rPr lang="en-GB" dirty="0" err="1" smtClean="0"/>
              <a:t>implementaciju</a:t>
            </a:r>
            <a:r>
              <a:rPr lang="en-GB" dirty="0" smtClean="0"/>
              <a:t> </a:t>
            </a:r>
            <a:r>
              <a:rPr lang="en-GB" dirty="0" err="1" smtClean="0"/>
              <a:t>opisanih</a:t>
            </a:r>
            <a:r>
              <a:rPr lang="en-GB" dirty="0" smtClean="0"/>
              <a:t> </a:t>
            </a:r>
            <a:r>
              <a:rPr lang="sr-Latn-ME" dirty="0" smtClean="0"/>
              <a:t>podslučaj</a:t>
            </a:r>
            <a:r>
              <a:rPr lang="en-US" dirty="0" err="1" smtClean="0"/>
              <a:t>ev</a:t>
            </a:r>
            <a:r>
              <a:rPr lang="sr-Latn-ME" dirty="0" smtClean="0"/>
              <a:t>a koji nastaju u procesu umetanja i brisanja čvorova grafa.</a:t>
            </a:r>
            <a:endParaRPr lang="sr-Latn-ME" dirty="0"/>
          </a:p>
          <a:p>
            <a:r>
              <a:rPr lang="sr-Latn-ME" dirty="0" smtClean="0"/>
              <a:t>Dobra strana ove strukture prevashodno je u činjenici da se ovoliko dugačak program obično ne piše već se koriste omotnice oko ove strukture podataka u obliku </a:t>
            </a:r>
            <a:r>
              <a:rPr lang="sr-Latn-ME" b="1" dirty="0" smtClean="0">
                <a:solidFill>
                  <a:srgbClr val="C00000"/>
                </a:solidFill>
              </a:rPr>
              <a:t>map</a:t>
            </a:r>
            <a:r>
              <a:rPr lang="sr-Latn-ME" dirty="0" smtClean="0"/>
              <a:t>-a i </a:t>
            </a:r>
            <a:r>
              <a:rPr lang="sr-Latn-ME" b="1" dirty="0" smtClean="0">
                <a:solidFill>
                  <a:srgbClr val="C00000"/>
                </a:solidFill>
              </a:rPr>
              <a:t>set</a:t>
            </a:r>
            <a:r>
              <a:rPr lang="sr-Latn-ME" dirty="0" smtClean="0"/>
              <a:t>-ova. </a:t>
            </a:r>
          </a:p>
          <a:p>
            <a:r>
              <a:rPr lang="sr-Latn-ME" dirty="0" smtClean="0"/>
              <a:t>Za korišćenje ovih struktura </a:t>
            </a:r>
            <a:r>
              <a:rPr lang="en-US" dirty="0" smtClean="0"/>
              <a:t>ne</a:t>
            </a:r>
            <a:r>
              <a:rPr lang="sr-Latn-ME" dirty="0" smtClean="0"/>
              <a:t> moramo znati o implementaciji</a:t>
            </a:r>
            <a:r>
              <a:rPr lang="en-US" dirty="0" smtClean="0"/>
              <a:t>.</a:t>
            </a:r>
            <a:r>
              <a:rPr lang="sr-Latn-ME" dirty="0" smtClean="0"/>
              <a:t> </a:t>
            </a:r>
            <a:r>
              <a:rPr lang="en-US" dirty="0" smtClean="0"/>
              <a:t>I</a:t>
            </a:r>
            <a:r>
              <a:rPr lang="sr-Latn-ME" dirty="0" smtClean="0"/>
              <a:t>pak ponekad bi bilo dobro da imamo elemente ovih algoritama na raspolaganju radi fleksibilnosti u implementaciji.</a:t>
            </a:r>
          </a:p>
        </p:txBody>
      </p:sp>
    </p:spTree>
    <p:extLst>
      <p:ext uri="{BB962C8B-B14F-4D97-AF65-F5344CB8AC3E}">
        <p14:creationId xmlns:p14="http://schemas.microsoft.com/office/powerpoint/2010/main" val="8819444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01" y="152400"/>
            <a:ext cx="8229600" cy="990600"/>
          </a:xfrm>
        </p:spPr>
        <p:txBody>
          <a:bodyPr/>
          <a:lstStyle/>
          <a:p>
            <a:r>
              <a:rPr lang="sr-Latn-ME" dirty="0" smtClean="0"/>
              <a:t>Treap</a:t>
            </a:r>
            <a:endParaRPr lang="en-US" dirty="0"/>
          </a:p>
        </p:txBody>
      </p:sp>
      <p:sp>
        <p:nvSpPr>
          <p:cNvPr id="3" name="Content Placeholder 2"/>
          <p:cNvSpPr>
            <a:spLocks noGrp="1"/>
          </p:cNvSpPr>
          <p:nvPr>
            <p:ph idx="1"/>
          </p:nvPr>
        </p:nvSpPr>
        <p:spPr>
          <a:xfrm>
            <a:off x="0" y="914400"/>
            <a:ext cx="9144000" cy="5943600"/>
          </a:xfrm>
        </p:spPr>
        <p:txBody>
          <a:bodyPr/>
          <a:lstStyle/>
          <a:p>
            <a:r>
              <a:rPr lang="en-US" b="1" dirty="0" smtClean="0">
                <a:solidFill>
                  <a:srgbClr val="C00000"/>
                </a:solidFill>
              </a:rPr>
              <a:t>AVL</a:t>
            </a:r>
            <a:r>
              <a:rPr lang="en-US" dirty="0" smtClean="0"/>
              <a:t> i </a:t>
            </a:r>
            <a:r>
              <a:rPr lang="en-US" b="1" dirty="0" err="1" smtClean="0">
                <a:solidFill>
                  <a:srgbClr val="C00000"/>
                </a:solidFill>
              </a:rPr>
              <a:t>drvo</a:t>
            </a:r>
            <a:r>
              <a:rPr lang="en-US" dirty="0" smtClean="0"/>
              <a:t> </a:t>
            </a:r>
            <a:r>
              <a:rPr lang="en-US" b="1" dirty="0" err="1" smtClean="0">
                <a:solidFill>
                  <a:srgbClr val="FF0000"/>
                </a:solidFill>
              </a:rPr>
              <a:t>crveno</a:t>
            </a:r>
            <a:r>
              <a:rPr lang="en-US" dirty="0" smtClean="0"/>
              <a:t> </a:t>
            </a:r>
            <a:r>
              <a:rPr lang="en-US" b="1" dirty="0" err="1" smtClean="0"/>
              <a:t>crno</a:t>
            </a:r>
            <a:r>
              <a:rPr lang="en-US" dirty="0" smtClean="0"/>
              <a:t> </a:t>
            </a:r>
            <a:r>
              <a:rPr lang="en-US" dirty="0" err="1" smtClean="0"/>
              <a:t>odgovaraju</a:t>
            </a:r>
            <a:r>
              <a:rPr lang="en-US" dirty="0" smtClean="0"/>
              <a:t> </a:t>
            </a:r>
            <a:r>
              <a:rPr lang="en-US" dirty="0" err="1" smtClean="0"/>
              <a:t>mnogim</a:t>
            </a:r>
            <a:r>
              <a:rPr lang="en-US" dirty="0" smtClean="0"/>
              <a:t> </a:t>
            </a:r>
            <a:r>
              <a:rPr lang="en-US" dirty="0" err="1" smtClean="0"/>
              <a:t>problemima</a:t>
            </a:r>
            <a:r>
              <a:rPr lang="en-US" dirty="0" smtClean="0"/>
              <a:t> u </a:t>
            </a:r>
            <a:r>
              <a:rPr lang="en-US" dirty="0" err="1" smtClean="0"/>
              <a:t>programiranju</a:t>
            </a:r>
            <a:r>
              <a:rPr lang="en-US" dirty="0" smtClean="0"/>
              <a:t> i </a:t>
            </a:r>
            <a:r>
              <a:rPr lang="en-US" dirty="0" err="1" smtClean="0"/>
              <a:t>kao</a:t>
            </a:r>
            <a:r>
              <a:rPr lang="en-US" dirty="0" smtClean="0"/>
              <a:t> </a:t>
            </a:r>
            <a:r>
              <a:rPr lang="en-US" dirty="0" err="1" smtClean="0"/>
              <a:t>takvi</a:t>
            </a:r>
            <a:r>
              <a:rPr lang="en-US" dirty="0" smtClean="0"/>
              <a:t> </a:t>
            </a:r>
            <a:r>
              <a:rPr lang="en-US" dirty="0" err="1" smtClean="0"/>
              <a:t>su</a:t>
            </a:r>
            <a:r>
              <a:rPr lang="en-US" dirty="0" smtClean="0"/>
              <a:t> </a:t>
            </a:r>
            <a:r>
              <a:rPr lang="en-US" dirty="0" err="1" smtClean="0"/>
              <a:t>osnova</a:t>
            </a:r>
            <a:r>
              <a:rPr lang="en-US" dirty="0" smtClean="0"/>
              <a:t> </a:t>
            </a:r>
            <a:r>
              <a:rPr lang="en-US" dirty="0" err="1" smtClean="0"/>
              <a:t>mnogih</a:t>
            </a:r>
            <a:r>
              <a:rPr lang="en-US" dirty="0" smtClean="0"/>
              <a:t> </a:t>
            </a:r>
            <a:r>
              <a:rPr lang="en-US" dirty="0" err="1" smtClean="0"/>
              <a:t>enkapsuliranih</a:t>
            </a:r>
            <a:r>
              <a:rPr lang="en-US" dirty="0" smtClean="0"/>
              <a:t> </a:t>
            </a:r>
            <a:r>
              <a:rPr lang="en-US" dirty="0" err="1" smtClean="0"/>
              <a:t>programerskih</a:t>
            </a:r>
            <a:r>
              <a:rPr lang="en-US" dirty="0" smtClean="0"/>
              <a:t> </a:t>
            </a:r>
            <a:r>
              <a:rPr lang="en-US" dirty="0" err="1" smtClean="0"/>
              <a:t>konstruk</a:t>
            </a:r>
            <a:r>
              <a:rPr lang="sr-Latn-ME" dirty="0" smtClean="0"/>
              <a:t>t</a:t>
            </a:r>
            <a:r>
              <a:rPr lang="en-US" dirty="0" smtClean="0"/>
              <a:t>a (</a:t>
            </a:r>
            <a:r>
              <a:rPr lang="en-US" b="1" dirty="0" err="1" smtClean="0">
                <a:solidFill>
                  <a:srgbClr val="C00000"/>
                </a:solidFill>
              </a:rPr>
              <a:t>map</a:t>
            </a:r>
            <a:r>
              <a:rPr lang="en-US" dirty="0" err="1" smtClean="0"/>
              <a:t>a</a:t>
            </a:r>
            <a:r>
              <a:rPr lang="en-US" dirty="0" smtClean="0"/>
              <a:t>, </a:t>
            </a:r>
            <a:r>
              <a:rPr lang="en-US" b="1" dirty="0" err="1" smtClean="0">
                <a:solidFill>
                  <a:srgbClr val="C00000"/>
                </a:solidFill>
              </a:rPr>
              <a:t>set</a:t>
            </a:r>
            <a:r>
              <a:rPr lang="en-US" dirty="0" err="1" smtClean="0"/>
              <a:t>ova</a:t>
            </a:r>
            <a:r>
              <a:rPr lang="en-US" dirty="0" smtClean="0"/>
              <a:t> </a:t>
            </a:r>
            <a:r>
              <a:rPr lang="en-US" dirty="0" err="1" smtClean="0"/>
              <a:t>itd</a:t>
            </a:r>
            <a:r>
              <a:rPr lang="en-US" dirty="0" smtClean="0"/>
              <a:t>).</a:t>
            </a:r>
          </a:p>
          <a:p>
            <a:r>
              <a:rPr lang="en-US" dirty="0" smtClean="0"/>
              <a:t>Me</a:t>
            </a:r>
            <a:r>
              <a:rPr lang="sr-Latn-ME" dirty="0" smtClean="0"/>
              <a:t>đutim, njihova algoritmika je unikatna, složena i teško ponovljiva u drugim algoritmima.</a:t>
            </a:r>
          </a:p>
          <a:p>
            <a:r>
              <a:rPr lang="sr-Latn-ME" b="1" dirty="0" smtClean="0">
                <a:solidFill>
                  <a:srgbClr val="C00000"/>
                </a:solidFill>
              </a:rPr>
              <a:t>Treap</a:t>
            </a:r>
            <a:r>
              <a:rPr lang="sr-Latn-ME" dirty="0" smtClean="0"/>
              <a:t> je varijanta ponovljive algoritmike čije elemente možemo koristiti u drugim algoritmima.</a:t>
            </a:r>
          </a:p>
          <a:p>
            <a:r>
              <a:rPr lang="sr-Latn-ME" b="1" dirty="0" smtClean="0">
                <a:solidFill>
                  <a:srgbClr val="C00000"/>
                </a:solidFill>
              </a:rPr>
              <a:t>Treap</a:t>
            </a:r>
            <a:r>
              <a:rPr lang="sr-Latn-ME" dirty="0" smtClean="0"/>
              <a:t> je kovanica riječi </a:t>
            </a:r>
            <a:r>
              <a:rPr lang="sr-Latn-ME" b="1" dirty="0" smtClean="0">
                <a:solidFill>
                  <a:srgbClr val="C00000"/>
                </a:solidFill>
              </a:rPr>
              <a:t>tree</a:t>
            </a:r>
            <a:r>
              <a:rPr lang="sr-Latn-ME" dirty="0" smtClean="0"/>
              <a:t> (misli se </a:t>
            </a:r>
            <a:r>
              <a:rPr lang="sr-Latn-ME" b="1" dirty="0" smtClean="0">
                <a:solidFill>
                  <a:srgbClr val="C00000"/>
                </a:solidFill>
              </a:rPr>
              <a:t>BST</a:t>
            </a:r>
            <a:r>
              <a:rPr lang="sr-Latn-ME" dirty="0" smtClean="0"/>
              <a:t>) i </a:t>
            </a:r>
            <a:r>
              <a:rPr lang="sr-Latn-ME" b="1" dirty="0" smtClean="0">
                <a:solidFill>
                  <a:srgbClr val="C00000"/>
                </a:solidFill>
              </a:rPr>
              <a:t>heap</a:t>
            </a:r>
            <a:r>
              <a:rPr lang="sr-Latn-ME" dirty="0" smtClean="0"/>
              <a:t>.</a:t>
            </a:r>
          </a:p>
          <a:p>
            <a:r>
              <a:rPr lang="sr-Latn-ME" b="1" dirty="0" smtClean="0">
                <a:solidFill>
                  <a:srgbClr val="C00000"/>
                </a:solidFill>
              </a:rPr>
              <a:t>Treap</a:t>
            </a:r>
            <a:r>
              <a:rPr lang="sr-Latn-ME" dirty="0" smtClean="0"/>
              <a:t> se naziva i </a:t>
            </a:r>
            <a:r>
              <a:rPr lang="sr-Latn-ME" b="1" u="sng" dirty="0" smtClean="0"/>
              <a:t>kartezijanskim drvetom</a:t>
            </a:r>
            <a:r>
              <a:rPr lang="sr-Latn-ME" dirty="0" smtClean="0"/>
              <a:t> jer radi sa podacima koji su parovi </a:t>
            </a:r>
            <a:r>
              <a:rPr lang="sr-Latn-ME" b="1" dirty="0" smtClean="0">
                <a:solidFill>
                  <a:srgbClr val="C00000"/>
                </a:solidFill>
              </a:rPr>
              <a:t>(</a:t>
            </a:r>
            <a:r>
              <a:rPr lang="sr-Latn-ME" b="1" i="1" dirty="0" smtClean="0">
                <a:solidFill>
                  <a:srgbClr val="C00000"/>
                </a:solidFill>
              </a:rPr>
              <a:t>X</a:t>
            </a:r>
            <a:r>
              <a:rPr lang="sr-Latn-ME" b="1" dirty="0" smtClean="0">
                <a:solidFill>
                  <a:srgbClr val="C00000"/>
                </a:solidFill>
              </a:rPr>
              <a:t>,</a:t>
            </a:r>
            <a:r>
              <a:rPr lang="sr-Latn-ME" b="1" i="1" dirty="0" smtClean="0">
                <a:solidFill>
                  <a:srgbClr val="C00000"/>
                </a:solidFill>
              </a:rPr>
              <a:t>Y</a:t>
            </a:r>
            <a:r>
              <a:rPr lang="sr-Latn-ME" b="1" dirty="0" smtClean="0">
                <a:solidFill>
                  <a:srgbClr val="C00000"/>
                </a:solidFill>
              </a:rPr>
              <a:t>)</a:t>
            </a:r>
            <a:r>
              <a:rPr lang="sr-Latn-ME" dirty="0" smtClean="0"/>
              <a:t>: u pitanju je </a:t>
            </a:r>
            <a:r>
              <a:rPr lang="sr-Latn-ME" b="1" dirty="0" smtClean="0">
                <a:solidFill>
                  <a:srgbClr val="C00000"/>
                </a:solidFill>
              </a:rPr>
              <a:t>BST</a:t>
            </a:r>
            <a:r>
              <a:rPr lang="sr-Latn-ME" dirty="0" smtClean="0"/>
              <a:t> po </a:t>
            </a:r>
            <a:r>
              <a:rPr lang="sr-Latn-ME" b="1" i="1" dirty="0" smtClean="0">
                <a:solidFill>
                  <a:srgbClr val="C00000"/>
                </a:solidFill>
              </a:rPr>
              <a:t>X</a:t>
            </a:r>
            <a:r>
              <a:rPr lang="sr-Latn-ME" dirty="0" smtClean="0"/>
              <a:t>-u i </a:t>
            </a:r>
            <a:r>
              <a:rPr lang="sr-Latn-ME" b="1" dirty="0" smtClean="0">
                <a:solidFill>
                  <a:srgbClr val="C00000"/>
                </a:solidFill>
              </a:rPr>
              <a:t>heap</a:t>
            </a:r>
            <a:r>
              <a:rPr lang="sr-Latn-ME" dirty="0" smtClean="0"/>
              <a:t> po </a:t>
            </a:r>
            <a:r>
              <a:rPr lang="sr-Latn-ME" b="1" i="1" dirty="0" smtClean="0">
                <a:solidFill>
                  <a:srgbClr val="C00000"/>
                </a:solidFill>
              </a:rPr>
              <a:t>Y</a:t>
            </a:r>
            <a:r>
              <a:rPr lang="sr-Latn-ME" dirty="0" smtClean="0"/>
              <a:t>-u.</a:t>
            </a:r>
          </a:p>
          <a:p>
            <a:r>
              <a:rPr lang="sr-Latn-ME" b="1" i="1" dirty="0" smtClean="0">
                <a:solidFill>
                  <a:srgbClr val="C00000"/>
                </a:solidFill>
              </a:rPr>
              <a:t>Y</a:t>
            </a:r>
            <a:r>
              <a:rPr lang="sr-Latn-ME" dirty="0" smtClean="0"/>
              <a:t> komponenta se često ne koristi eksplicitno već samo implicitno.</a:t>
            </a:r>
          </a:p>
          <a:p>
            <a:r>
              <a:rPr lang="sr-Latn-ME" dirty="0" smtClean="0"/>
              <a:t>Ako imamo </a:t>
            </a:r>
            <a:r>
              <a:rPr lang="sr-Latn-ME" b="1" dirty="0" smtClean="0">
                <a:solidFill>
                  <a:srgbClr val="C00000"/>
                </a:solidFill>
              </a:rPr>
              <a:t>(</a:t>
            </a:r>
            <a:r>
              <a:rPr lang="sr-Latn-ME" b="1" i="1" dirty="0" smtClean="0">
                <a:solidFill>
                  <a:srgbClr val="C00000"/>
                </a:solidFill>
              </a:rPr>
              <a:t>X</a:t>
            </a:r>
            <a:r>
              <a:rPr lang="sr-Latn-ME" b="1" baseline="-25000" dirty="0" smtClean="0">
                <a:solidFill>
                  <a:srgbClr val="C00000"/>
                </a:solidFill>
              </a:rPr>
              <a:t>0</a:t>
            </a:r>
            <a:r>
              <a:rPr lang="sr-Latn-ME" b="1" dirty="0" smtClean="0">
                <a:solidFill>
                  <a:srgbClr val="C00000"/>
                </a:solidFill>
              </a:rPr>
              <a:t>,</a:t>
            </a:r>
            <a:r>
              <a:rPr lang="sr-Latn-ME" b="1" i="1" dirty="0" smtClean="0">
                <a:solidFill>
                  <a:srgbClr val="C00000"/>
                </a:solidFill>
              </a:rPr>
              <a:t>Y</a:t>
            </a:r>
            <a:r>
              <a:rPr lang="sr-Latn-ME" b="1" baseline="-25000" dirty="0" smtClean="0">
                <a:solidFill>
                  <a:srgbClr val="C00000"/>
                </a:solidFill>
              </a:rPr>
              <a:t>0</a:t>
            </a:r>
            <a:r>
              <a:rPr lang="sr-Latn-ME" b="1" dirty="0" smtClean="0">
                <a:solidFill>
                  <a:srgbClr val="C00000"/>
                </a:solidFill>
              </a:rPr>
              <a:t>)</a:t>
            </a:r>
            <a:r>
              <a:rPr lang="sr-Latn-ME" dirty="0" smtClean="0"/>
              <a:t> čvor svi elementi lijevog pod</a:t>
            </a:r>
            <a:r>
              <a:rPr lang="en-US" dirty="0" smtClean="0"/>
              <a:t>d</a:t>
            </a:r>
            <a:r>
              <a:rPr lang="sr-Latn-ME" dirty="0" smtClean="0"/>
              <a:t>rveta imaju </a:t>
            </a:r>
            <a:r>
              <a:rPr lang="sr-Latn-ME" b="1" i="1" dirty="0" smtClean="0">
                <a:solidFill>
                  <a:srgbClr val="C00000"/>
                </a:solidFill>
              </a:rPr>
              <a:t>X</a:t>
            </a:r>
            <a:r>
              <a:rPr lang="en-US" b="1" dirty="0" smtClean="0">
                <a:solidFill>
                  <a:srgbClr val="C00000"/>
                </a:solidFill>
              </a:rPr>
              <a:t>&lt;</a:t>
            </a:r>
            <a:r>
              <a:rPr lang="en-US" b="1" i="1" dirty="0" smtClean="0">
                <a:solidFill>
                  <a:srgbClr val="C00000"/>
                </a:solidFill>
              </a:rPr>
              <a:t>X</a:t>
            </a:r>
            <a:r>
              <a:rPr lang="en-US" b="1" baseline="-25000" dirty="0" smtClean="0">
                <a:solidFill>
                  <a:srgbClr val="C00000"/>
                </a:solidFill>
              </a:rPr>
              <a:t>0</a:t>
            </a:r>
            <a:r>
              <a:rPr lang="en-US" dirty="0" smtClean="0"/>
              <a:t>, </a:t>
            </a:r>
            <a:r>
              <a:rPr lang="en-US" dirty="0" err="1" smtClean="0"/>
              <a:t>desnog</a:t>
            </a:r>
            <a:r>
              <a:rPr lang="en-US" dirty="0" smtClean="0"/>
              <a:t> </a:t>
            </a:r>
            <a:r>
              <a:rPr lang="en-US" b="1" i="1" dirty="0" smtClean="0">
                <a:solidFill>
                  <a:srgbClr val="C00000"/>
                </a:solidFill>
              </a:rPr>
              <a:t>X</a:t>
            </a:r>
            <a:r>
              <a:rPr lang="en-US" b="1" dirty="0" smtClean="0">
                <a:solidFill>
                  <a:srgbClr val="C00000"/>
                </a:solidFill>
              </a:rPr>
              <a:t>&gt;</a:t>
            </a:r>
            <a:r>
              <a:rPr lang="en-US" b="1" i="1" dirty="0" smtClean="0">
                <a:solidFill>
                  <a:srgbClr val="C00000"/>
                </a:solidFill>
              </a:rPr>
              <a:t>X</a:t>
            </a:r>
            <a:r>
              <a:rPr lang="en-US" b="1" baseline="-25000" dirty="0" smtClean="0">
                <a:solidFill>
                  <a:srgbClr val="C00000"/>
                </a:solidFill>
              </a:rPr>
              <a:t>0</a:t>
            </a:r>
            <a:r>
              <a:rPr lang="en-US" dirty="0" smtClean="0"/>
              <a:t> </a:t>
            </a:r>
            <a:r>
              <a:rPr lang="en-US" dirty="0" err="1" smtClean="0"/>
              <a:t>i</a:t>
            </a:r>
            <a:r>
              <a:rPr lang="en-US" dirty="0" smtClean="0"/>
              <a:t> u </a:t>
            </a:r>
            <a:r>
              <a:rPr lang="en-US" dirty="0" err="1" smtClean="0"/>
              <a:t>oba</a:t>
            </a:r>
            <a:r>
              <a:rPr lang="en-US" dirty="0" smtClean="0"/>
              <a:t> </a:t>
            </a:r>
            <a:r>
              <a:rPr lang="en-US" dirty="0" err="1" smtClean="0"/>
              <a:t>poddrveta</a:t>
            </a:r>
            <a:r>
              <a:rPr lang="en-US" dirty="0" smtClean="0"/>
              <a:t> </a:t>
            </a:r>
            <a:r>
              <a:rPr lang="en-US" b="1" i="1" dirty="0" smtClean="0">
                <a:solidFill>
                  <a:srgbClr val="C00000"/>
                </a:solidFill>
              </a:rPr>
              <a:t>Y</a:t>
            </a:r>
            <a:r>
              <a:rPr lang="en-US" b="1" dirty="0" smtClean="0">
                <a:solidFill>
                  <a:srgbClr val="C00000"/>
                </a:solidFill>
              </a:rPr>
              <a:t>&lt;</a:t>
            </a:r>
            <a:r>
              <a:rPr lang="en-US" b="1" i="1" dirty="0" smtClean="0">
                <a:solidFill>
                  <a:srgbClr val="C00000"/>
                </a:solidFill>
              </a:rPr>
              <a:t>Y</a:t>
            </a:r>
            <a:r>
              <a:rPr lang="en-US" b="1" baseline="-25000" dirty="0" smtClean="0">
                <a:solidFill>
                  <a:srgbClr val="C00000"/>
                </a:solidFill>
              </a:rPr>
              <a:t>0</a:t>
            </a:r>
            <a:r>
              <a:rPr lang="en-US" dirty="0" smtClean="0"/>
              <a:t>.</a:t>
            </a:r>
            <a:endParaRPr lang="en-US" dirty="0"/>
          </a:p>
        </p:txBody>
      </p:sp>
    </p:spTree>
    <p:extLst>
      <p:ext uri="{BB962C8B-B14F-4D97-AF65-F5344CB8AC3E}">
        <p14:creationId xmlns:p14="http://schemas.microsoft.com/office/powerpoint/2010/main" val="12957137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Prednosti implementacije</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b="1" i="1" dirty="0" smtClean="0">
                <a:solidFill>
                  <a:srgbClr val="C00000"/>
                </a:solidFill>
              </a:rPr>
              <a:t>X</a:t>
            </a:r>
            <a:r>
              <a:rPr lang="sr-Latn-ME" dirty="0" smtClean="0"/>
              <a:t> su </a:t>
            </a:r>
            <a:r>
              <a:rPr lang="sr-Latn-ME" b="1" u="sng" dirty="0" smtClean="0"/>
              <a:t>vrijednosti</a:t>
            </a:r>
            <a:r>
              <a:rPr lang="sr-Latn-ME" dirty="0" smtClean="0"/>
              <a:t> (ključevi) dok su </a:t>
            </a:r>
            <a:r>
              <a:rPr lang="sr-Latn-ME" b="1" i="1" dirty="0" smtClean="0">
                <a:solidFill>
                  <a:srgbClr val="C00000"/>
                </a:solidFill>
              </a:rPr>
              <a:t>Y</a:t>
            </a:r>
            <a:r>
              <a:rPr lang="sr-Latn-ME" dirty="0" smtClean="0"/>
              <a:t> </a:t>
            </a:r>
            <a:r>
              <a:rPr lang="sr-Latn-ME" b="1" u="sng" dirty="0" smtClean="0"/>
              <a:t>prioriteti</a:t>
            </a:r>
            <a:r>
              <a:rPr lang="sr-Latn-ME" dirty="0" smtClean="0"/>
              <a:t>. Prioriteti se obično određuju slučajno. Da nema </a:t>
            </a:r>
            <a:r>
              <a:rPr lang="sr-Latn-ME" b="1" i="1" dirty="0" smtClean="0">
                <a:solidFill>
                  <a:srgbClr val="C00000"/>
                </a:solidFill>
              </a:rPr>
              <a:t>Y</a:t>
            </a:r>
            <a:r>
              <a:rPr lang="sr-Latn-ME" dirty="0" smtClean="0"/>
              <a:t>-ona neka od podstabala bi mogla da postanu linkov</a:t>
            </a:r>
            <a:r>
              <a:rPr lang="en-US" dirty="0" smtClean="0"/>
              <a:t>a</a:t>
            </a:r>
            <a:r>
              <a:rPr lang="sr-Latn-ME" dirty="0" smtClean="0"/>
              <a:t>ne liste sa lošim performansama.</a:t>
            </a:r>
            <a:endParaRPr lang="en-GB" dirty="0"/>
          </a:p>
          <a:p>
            <a:r>
              <a:rPr lang="sr-Latn-ME" dirty="0" smtClean="0"/>
              <a:t>Zbog činjenice da se prioriteti biraju slučajno ova struktura podataka se naziva i </a:t>
            </a:r>
            <a:r>
              <a:rPr lang="en-GB" dirty="0"/>
              <a:t> </a:t>
            </a:r>
            <a:r>
              <a:rPr lang="en-GB" b="1" dirty="0"/>
              <a:t>randomized binary search tree</a:t>
            </a:r>
            <a:r>
              <a:rPr lang="en-GB" dirty="0" smtClean="0"/>
              <a:t>.</a:t>
            </a:r>
            <a:r>
              <a:rPr lang="sr-Latn-ME" dirty="0" smtClean="0"/>
              <a:t> Ovakav način funkcionisanja obezbjeđuje složenost ključnih operacija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Sve bitnije operacije kod </a:t>
            </a:r>
            <a:r>
              <a:rPr lang="sr-Latn-ME" b="1" dirty="0" smtClean="0">
                <a:solidFill>
                  <a:srgbClr val="C00000"/>
                </a:solidFill>
              </a:rPr>
              <a:t>treap</a:t>
            </a:r>
            <a:r>
              <a:rPr lang="sr-Latn-ME" dirty="0" smtClean="0"/>
              <a:t>-a se svode na dvije </a:t>
            </a:r>
            <a:r>
              <a:rPr lang="sr-Latn-ME" b="1" dirty="0" smtClean="0">
                <a:solidFill>
                  <a:srgbClr val="C00000"/>
                </a:solidFill>
              </a:rPr>
              <a:t>Split</a:t>
            </a:r>
            <a:r>
              <a:rPr lang="sr-Latn-ME" dirty="0" smtClean="0"/>
              <a:t> i </a:t>
            </a:r>
            <a:r>
              <a:rPr lang="sr-Latn-ME" b="1" dirty="0" smtClean="0">
                <a:solidFill>
                  <a:srgbClr val="C00000"/>
                </a:solidFill>
              </a:rPr>
              <a:t>Merge</a:t>
            </a:r>
            <a:r>
              <a:rPr lang="sr-Latn-ME" dirty="0" smtClean="0"/>
              <a:t> (razdvoji i spoji) sa složenošću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a:t>
            </a:r>
          </a:p>
          <a:p>
            <a:r>
              <a:rPr lang="sr-Latn-ME" b="1" dirty="0" smtClean="0">
                <a:solidFill>
                  <a:srgbClr val="C00000"/>
                </a:solidFill>
              </a:rPr>
              <a:t>Split</a:t>
            </a:r>
            <a:r>
              <a:rPr lang="sr-Latn-ME" dirty="0" smtClean="0"/>
              <a:t> operacija se primjenjuje na drvetu sa proslijeđenom vrijednošću </a:t>
            </a:r>
            <a:r>
              <a:rPr lang="sr-Latn-ME" b="1" i="1" dirty="0" smtClean="0">
                <a:solidFill>
                  <a:srgbClr val="C00000"/>
                </a:solidFill>
              </a:rPr>
              <a:t>X</a:t>
            </a:r>
            <a:r>
              <a:rPr lang="sr-Latn-ME" dirty="0" smtClean="0"/>
              <a:t> i treba da formira dva podrveta: lijevo sa svim vrijednostima manjim i desno sa svim vrijednostima većim od </a:t>
            </a:r>
            <a:r>
              <a:rPr lang="sr-Latn-ME" b="1" i="1" dirty="0" smtClean="0">
                <a:solidFill>
                  <a:srgbClr val="C00000"/>
                </a:solidFill>
              </a:rPr>
              <a:t>X</a:t>
            </a:r>
            <a:r>
              <a:rPr lang="sr-Latn-ME" dirty="0" smtClean="0"/>
              <a:t>.</a:t>
            </a:r>
          </a:p>
          <a:p>
            <a:r>
              <a:rPr lang="sr-Latn-ME" b="1" dirty="0" smtClean="0">
                <a:solidFill>
                  <a:srgbClr val="C00000"/>
                </a:solidFill>
              </a:rPr>
              <a:t>Merge</a:t>
            </a:r>
            <a:r>
              <a:rPr lang="sr-Latn-ME" dirty="0" smtClean="0"/>
              <a:t> se poziva nad dva drveta koje treba da spojimo u jedno gdje su svi ključevi prvog drveta manji od ključeva drugog.</a:t>
            </a:r>
            <a:endParaRPr lang="en-GB" dirty="0"/>
          </a:p>
        </p:txBody>
      </p:sp>
    </p:spTree>
    <p:extLst>
      <p:ext uri="{BB962C8B-B14F-4D97-AF65-F5344CB8AC3E}">
        <p14:creationId xmlns:p14="http://schemas.microsoft.com/office/powerpoint/2010/main" val="13796556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Operacije</a:t>
            </a:r>
            <a:r>
              <a:rPr lang="en-US" dirty="0" smtClean="0"/>
              <a:t> </a:t>
            </a:r>
            <a:r>
              <a:rPr lang="en-US" dirty="0" err="1" smtClean="0"/>
              <a:t>kod</a:t>
            </a:r>
            <a:r>
              <a:rPr lang="en-US" dirty="0" smtClean="0"/>
              <a:t> </a:t>
            </a:r>
            <a:r>
              <a:rPr lang="en-US" dirty="0" err="1" smtClean="0"/>
              <a:t>treap</a:t>
            </a:r>
            <a:r>
              <a:rPr lang="en-US" dirty="0" smtClean="0"/>
              <a:t>-a</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en-US" dirty="0" err="1" smtClean="0"/>
              <a:t>Prilikom</a:t>
            </a:r>
            <a:r>
              <a:rPr lang="en-US" dirty="0" smtClean="0"/>
              <a:t> </a:t>
            </a:r>
            <a:r>
              <a:rPr lang="en-US" dirty="0" err="1" smtClean="0"/>
              <a:t>spajanja</a:t>
            </a:r>
            <a:r>
              <a:rPr lang="sr-Latn-ME" dirty="0" smtClean="0"/>
              <a:t>,</a:t>
            </a:r>
            <a:r>
              <a:rPr lang="en-US" dirty="0" smtClean="0"/>
              <a:t> </a:t>
            </a:r>
            <a:r>
              <a:rPr lang="en-US" dirty="0" err="1" smtClean="0"/>
              <a:t>kombinovanje</a:t>
            </a:r>
            <a:r>
              <a:rPr lang="en-US" dirty="0" smtClean="0"/>
              <a:t> </a:t>
            </a:r>
            <a:r>
              <a:rPr lang="en-US" dirty="0" err="1" smtClean="0"/>
              <a:t>drveta</a:t>
            </a:r>
            <a:r>
              <a:rPr lang="en-US" dirty="0" smtClean="0"/>
              <a:t> se </a:t>
            </a:r>
            <a:r>
              <a:rPr lang="en-US" dirty="0" err="1" smtClean="0"/>
              <a:t>obavlja</a:t>
            </a:r>
            <a:r>
              <a:rPr lang="en-US" dirty="0" smtClean="0"/>
              <a:t> </a:t>
            </a:r>
            <a:r>
              <a:rPr lang="en-US" dirty="0" err="1" smtClean="0"/>
              <a:t>bez</a:t>
            </a:r>
            <a:r>
              <a:rPr lang="en-US" dirty="0" smtClean="0"/>
              <a:t> </a:t>
            </a:r>
            <a:r>
              <a:rPr lang="en-US" dirty="0" err="1" smtClean="0"/>
              <a:t>ugro</a:t>
            </a:r>
            <a:r>
              <a:rPr lang="sr-Latn-ME" dirty="0" smtClean="0"/>
              <a:t>žavanja reda </a:t>
            </a:r>
            <a:r>
              <a:rPr lang="sr-Latn-ME" b="1" dirty="0" smtClean="0"/>
              <a:t>prioriteta</a:t>
            </a:r>
            <a:r>
              <a:rPr lang="sr-Latn-ME" dirty="0" smtClean="0"/>
              <a:t>. Da bi se ovo uradilo bira se korjen sa većim </a:t>
            </a:r>
            <a:r>
              <a:rPr lang="sr-Latn-ME" b="1" u="sng" dirty="0" smtClean="0"/>
              <a:t>prioritetom</a:t>
            </a:r>
            <a:r>
              <a:rPr lang="sr-Latn-ME" dirty="0" smtClean="0"/>
              <a:t> i rekurzivno se poziva </a:t>
            </a:r>
            <a:r>
              <a:rPr lang="sr-Latn-ME" b="1" dirty="0" smtClean="0">
                <a:solidFill>
                  <a:srgbClr val="C00000"/>
                </a:solidFill>
              </a:rPr>
              <a:t>Merge</a:t>
            </a:r>
            <a:r>
              <a:rPr lang="sr-Latn-ME" dirty="0" smtClean="0"/>
              <a:t> za drugo drvo i odgovarajuće poddrvo za selektovani kor</a:t>
            </a:r>
            <a:r>
              <a:rPr lang="en-US" dirty="0" smtClean="0"/>
              <a:t>i</a:t>
            </a:r>
            <a:r>
              <a:rPr lang="sr-Latn-ME" dirty="0" smtClean="0"/>
              <a:t>jeni čvor</a:t>
            </a:r>
            <a:r>
              <a:rPr lang="en-GB" dirty="0" smtClean="0"/>
              <a:t>.</a:t>
            </a:r>
            <a:endParaRPr lang="sr-Latn-ME" dirty="0" smtClean="0"/>
          </a:p>
          <a:p>
            <a:r>
              <a:rPr lang="sr-Latn-ME" dirty="0" smtClean="0"/>
              <a:t>Umetanje čvora (</a:t>
            </a:r>
            <a:r>
              <a:rPr lang="sr-Latn-ME" b="1" dirty="0" smtClean="0">
                <a:solidFill>
                  <a:srgbClr val="C00000"/>
                </a:solidFill>
              </a:rPr>
              <a:t>Insert</a:t>
            </a:r>
            <a:r>
              <a:rPr lang="sr-Latn-ME" dirty="0" smtClean="0"/>
              <a:t>) sa </a:t>
            </a:r>
            <a:r>
              <a:rPr lang="sr-Latn-ME" b="1" dirty="0" smtClean="0">
                <a:solidFill>
                  <a:srgbClr val="C00000"/>
                </a:solidFill>
              </a:rPr>
              <a:t>(X,Y)</a:t>
            </a:r>
            <a:r>
              <a:rPr lang="sr-Latn-ME" dirty="0" smtClean="0"/>
              <a:t> se obavlja tako što prolazimo kroz drvo (kao regularno binarno drvo za pretragu po </a:t>
            </a:r>
            <a:r>
              <a:rPr lang="sr-Latn-ME" b="1" dirty="0" smtClean="0">
                <a:solidFill>
                  <a:srgbClr val="C00000"/>
                </a:solidFill>
              </a:rPr>
              <a:t>X</a:t>
            </a:r>
            <a:r>
              <a:rPr lang="sr-Latn-ME" dirty="0" smtClean="0"/>
              <a:t>) i zaustavljamo se kod prvog čvora sa prioritetom koji je manji od </a:t>
            </a:r>
            <a:r>
              <a:rPr lang="sr-Latn-ME" b="1" dirty="0" smtClean="0">
                <a:solidFill>
                  <a:srgbClr val="C00000"/>
                </a:solidFill>
              </a:rPr>
              <a:t>Y</a:t>
            </a:r>
            <a:r>
              <a:rPr lang="sr-Latn-ME" dirty="0" smtClean="0"/>
              <a:t>. To je pozicija na kojoj se umeće novi elemenat. Tu pozivamo </a:t>
            </a:r>
            <a:r>
              <a:rPr lang="sr-Latn-ME" b="1" dirty="0" smtClean="0">
                <a:solidFill>
                  <a:srgbClr val="C00000"/>
                </a:solidFill>
              </a:rPr>
              <a:t>Split</a:t>
            </a:r>
            <a:r>
              <a:rPr lang="sr-Latn-ME" dirty="0" smtClean="0"/>
              <a:t> na poddrvo čvora kojega smo našli. Lijevo i desno podstablo koje ova funkcija vraća su lijevi i desni sin novoga čvora.</a:t>
            </a:r>
          </a:p>
          <a:p>
            <a:r>
              <a:rPr lang="sr-Latn-ME" dirty="0" smtClean="0"/>
              <a:t>Operacija se brisanja (</a:t>
            </a:r>
            <a:r>
              <a:rPr lang="sr-Latn-ME" b="1" dirty="0" smtClean="0">
                <a:solidFill>
                  <a:srgbClr val="C00000"/>
                </a:solidFill>
              </a:rPr>
              <a:t>Erase</a:t>
            </a:r>
            <a:r>
              <a:rPr lang="sr-Latn-ME" dirty="0" smtClean="0"/>
              <a:t>) se obavlja kao kod regularnog binarnog drveta za pretragu. Kada nađemo čvor za brisanje pozivamo </a:t>
            </a:r>
            <a:r>
              <a:rPr lang="sr-Latn-ME" b="1" dirty="0" smtClean="0">
                <a:solidFill>
                  <a:srgbClr val="C00000"/>
                </a:solidFill>
              </a:rPr>
              <a:t>Merge</a:t>
            </a:r>
            <a:r>
              <a:rPr lang="sr-Latn-ME" dirty="0" smtClean="0"/>
              <a:t> za njegove potomke i rezultujuće podstablo postavljamo umjesto izbrisanog čvora</a:t>
            </a:r>
            <a:r>
              <a:rPr lang="en-GB" dirty="0" smtClean="0"/>
              <a:t>.</a:t>
            </a:r>
            <a:endParaRPr lang="en-US" dirty="0"/>
          </a:p>
        </p:txBody>
      </p:sp>
    </p:spTree>
    <p:extLst>
      <p:ext uri="{BB962C8B-B14F-4D97-AF65-F5344CB8AC3E}">
        <p14:creationId xmlns:p14="http://schemas.microsoft.com/office/powerpoint/2010/main" val="3373820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Implementacija</a:t>
            </a:r>
            <a:r>
              <a:rPr lang="en-US" dirty="0" smtClean="0"/>
              <a:t> </a:t>
            </a:r>
            <a:r>
              <a:rPr lang="en-US" dirty="0" err="1" smtClean="0"/>
              <a:t>operacija</a:t>
            </a:r>
            <a:r>
              <a:rPr lang="en-US" dirty="0" smtClean="0"/>
              <a:t> </a:t>
            </a:r>
            <a:r>
              <a:rPr lang="en-US" dirty="0" err="1" smtClean="0"/>
              <a:t>kod</a:t>
            </a:r>
            <a:r>
              <a:rPr lang="en-US" dirty="0" smtClean="0"/>
              <a:t> </a:t>
            </a:r>
            <a:r>
              <a:rPr lang="en-US" dirty="0" err="1" smtClean="0"/>
              <a:t>treap</a:t>
            </a:r>
            <a:r>
              <a:rPr lang="en-US" dirty="0" smtClean="0"/>
              <a:t>-a</a:t>
            </a:r>
            <a:endParaRPr lang="en-US" dirty="0"/>
          </a:p>
        </p:txBody>
      </p:sp>
      <p:sp>
        <p:nvSpPr>
          <p:cNvPr id="3" name="Content Placeholder 2"/>
          <p:cNvSpPr>
            <a:spLocks noGrp="1"/>
          </p:cNvSpPr>
          <p:nvPr>
            <p:ph idx="1"/>
          </p:nvPr>
        </p:nvSpPr>
        <p:spPr>
          <a:xfrm>
            <a:off x="0" y="914400"/>
            <a:ext cx="9144000" cy="5943600"/>
          </a:xfrm>
        </p:spPr>
        <p:txBody>
          <a:bodyPr/>
          <a:lstStyle/>
          <a:p>
            <a:r>
              <a:rPr lang="en-US" dirty="0" err="1" smtClean="0"/>
              <a:t>Operacija</a:t>
            </a:r>
            <a:r>
              <a:rPr lang="en-US" dirty="0" smtClean="0"/>
              <a:t> </a:t>
            </a:r>
            <a:r>
              <a:rPr lang="en-US" b="1" dirty="0" smtClean="0">
                <a:solidFill>
                  <a:srgbClr val="C00000"/>
                </a:solidFill>
              </a:rPr>
              <a:t>Build</a:t>
            </a:r>
            <a:r>
              <a:rPr lang="en-US" dirty="0" smtClean="0"/>
              <a:t> (</a:t>
            </a:r>
            <a:r>
              <a:rPr lang="en-US" dirty="0" err="1" smtClean="0"/>
              <a:t>kreiranje</a:t>
            </a:r>
            <a:r>
              <a:rPr lang="en-US" dirty="0" smtClean="0"/>
              <a:t> </a:t>
            </a:r>
            <a:r>
              <a:rPr lang="en-US" b="1" dirty="0" err="1" smtClean="0">
                <a:solidFill>
                  <a:srgbClr val="C00000"/>
                </a:solidFill>
              </a:rPr>
              <a:t>treap</a:t>
            </a:r>
            <a:r>
              <a:rPr lang="en-US" dirty="0" smtClean="0"/>
              <a:t>-a) se </a:t>
            </a:r>
            <a:r>
              <a:rPr lang="en-US" dirty="0" err="1" smtClean="0"/>
              <a:t>obavlja</a:t>
            </a:r>
            <a:r>
              <a:rPr lang="en-US" dirty="0" smtClean="0"/>
              <a:t> </a:t>
            </a:r>
            <a:r>
              <a:rPr lang="en-US" dirty="0" err="1" smtClean="0"/>
              <a:t>pokretanjem</a:t>
            </a:r>
            <a:r>
              <a:rPr lang="en-US" dirty="0" smtClean="0"/>
              <a:t> </a:t>
            </a:r>
            <a:r>
              <a:rPr lang="en-US" b="1" dirty="0" smtClean="0">
                <a:solidFill>
                  <a:srgbClr val="C00000"/>
                </a:solidFill>
              </a:rPr>
              <a:t>N</a:t>
            </a:r>
            <a:r>
              <a:rPr lang="en-US" dirty="0" smtClean="0"/>
              <a:t> </a:t>
            </a:r>
            <a:r>
              <a:rPr lang="en-US" dirty="0" err="1" smtClean="0"/>
              <a:t>operacija</a:t>
            </a:r>
            <a:r>
              <a:rPr lang="en-US" dirty="0" smtClean="0"/>
              <a:t> </a:t>
            </a:r>
            <a:r>
              <a:rPr lang="en-US" b="1" dirty="0" smtClean="0">
                <a:solidFill>
                  <a:srgbClr val="C00000"/>
                </a:solidFill>
              </a:rPr>
              <a:t>Insert</a:t>
            </a:r>
            <a:r>
              <a:rPr lang="en-US" dirty="0" smtClean="0"/>
              <a:t> (</a:t>
            </a:r>
            <a:r>
              <a:rPr lang="en-US" dirty="0" err="1" smtClean="0"/>
              <a:t>slo</a:t>
            </a:r>
            <a:r>
              <a:rPr lang="sr-Latn-ME" dirty="0" smtClean="0"/>
              <a:t>ženost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logN)</a:t>
            </a:r>
            <a:r>
              <a:rPr lang="sr-Latn-ME" dirty="0" smtClean="0"/>
              <a:t>).</a:t>
            </a:r>
          </a:p>
          <a:p>
            <a:r>
              <a:rPr lang="sr-Latn-ME" dirty="0" smtClean="0"/>
              <a:t>Operacija </a:t>
            </a:r>
            <a:r>
              <a:rPr lang="en-GB" b="1" dirty="0" smtClean="0">
                <a:solidFill>
                  <a:srgbClr val="C00000"/>
                </a:solidFill>
              </a:rPr>
              <a:t>Union</a:t>
            </a:r>
            <a:r>
              <a:rPr lang="en-GB" b="1" dirty="0" smtClean="0"/>
              <a:t> </a:t>
            </a:r>
            <a:r>
              <a:rPr lang="sr-Latn-ME" dirty="0" smtClean="0"/>
              <a:t>ima teorijsku složenost </a:t>
            </a:r>
            <a:r>
              <a:rPr lang="en-GB" b="1" i="1" dirty="0" smtClean="0">
                <a:solidFill>
                  <a:srgbClr val="C00000"/>
                </a:solidFill>
              </a:rPr>
              <a:t>O</a:t>
            </a:r>
            <a:r>
              <a:rPr lang="en-GB" b="1" dirty="0" smtClean="0">
                <a:solidFill>
                  <a:srgbClr val="C00000"/>
                </a:solidFill>
              </a:rPr>
              <a:t>(</a:t>
            </a:r>
            <a:r>
              <a:rPr lang="en-GB" b="1" i="1" dirty="0" err="1" smtClean="0">
                <a:solidFill>
                  <a:srgbClr val="C00000"/>
                </a:solidFill>
              </a:rPr>
              <a:t>M</a:t>
            </a:r>
            <a:r>
              <a:rPr lang="en-GB" b="1" dirty="0" err="1" smtClean="0">
                <a:solidFill>
                  <a:srgbClr val="C00000"/>
                </a:solidFill>
              </a:rPr>
              <a:t>log</a:t>
            </a:r>
            <a:r>
              <a:rPr lang="en-GB" b="1" dirty="0" smtClean="0">
                <a:solidFill>
                  <a:srgbClr val="C00000"/>
                </a:solidFill>
              </a:rPr>
              <a:t>(</a:t>
            </a:r>
            <a:r>
              <a:rPr lang="en-GB" b="1" i="1" dirty="0" smtClean="0">
                <a:solidFill>
                  <a:srgbClr val="C00000"/>
                </a:solidFill>
              </a:rPr>
              <a:t>N</a:t>
            </a:r>
            <a:r>
              <a:rPr lang="en-GB" b="1" dirty="0" smtClean="0">
                <a:solidFill>
                  <a:srgbClr val="C00000"/>
                </a:solidFill>
              </a:rPr>
              <a:t>/</a:t>
            </a:r>
            <a:r>
              <a:rPr lang="en-GB" b="1" i="1" dirty="0" smtClean="0">
                <a:solidFill>
                  <a:srgbClr val="C00000"/>
                </a:solidFill>
              </a:rPr>
              <a:t>M</a:t>
            </a:r>
            <a:r>
              <a:rPr lang="en-GB" b="1" dirty="0" smtClean="0">
                <a:solidFill>
                  <a:srgbClr val="C00000"/>
                </a:solidFill>
              </a:rPr>
              <a:t>))</a:t>
            </a:r>
            <a:r>
              <a:rPr lang="sr-Latn-ME" dirty="0" smtClean="0"/>
              <a:t>. </a:t>
            </a:r>
            <a:r>
              <a:rPr lang="en-GB" dirty="0" smtClean="0"/>
              <a:t> </a:t>
            </a:r>
            <a:r>
              <a:rPr lang="sr-Latn-ME" dirty="0" smtClean="0"/>
              <a:t>Neka su dva stabla </a:t>
            </a:r>
            <a:r>
              <a:rPr lang="sr-Latn-ME" b="1" i="1" dirty="0" smtClean="0">
                <a:solidFill>
                  <a:srgbClr val="C00000"/>
                </a:solidFill>
              </a:rPr>
              <a:t>T</a:t>
            </a:r>
            <a:r>
              <a:rPr lang="sr-Latn-ME" b="1" baseline="-25000" dirty="0" smtClean="0">
                <a:solidFill>
                  <a:srgbClr val="C00000"/>
                </a:solidFill>
              </a:rPr>
              <a:t>1</a:t>
            </a:r>
            <a:r>
              <a:rPr lang="sr-Latn-ME" dirty="0" smtClean="0"/>
              <a:t> i </a:t>
            </a:r>
            <a:r>
              <a:rPr lang="sr-Latn-ME" b="1" i="1" dirty="0" smtClean="0">
                <a:solidFill>
                  <a:srgbClr val="C00000"/>
                </a:solidFill>
              </a:rPr>
              <a:t>T</a:t>
            </a:r>
            <a:r>
              <a:rPr lang="sr-Latn-ME" b="1" baseline="-25000" dirty="0" smtClean="0">
                <a:solidFill>
                  <a:srgbClr val="C00000"/>
                </a:solidFill>
              </a:rPr>
              <a:t>2</a:t>
            </a:r>
            <a:r>
              <a:rPr lang="sr-Latn-ME" dirty="0" smtClean="0"/>
              <a:t> sa </a:t>
            </a:r>
            <a:r>
              <a:rPr lang="en-GB" b="1" i="1" dirty="0" smtClean="0">
                <a:solidFill>
                  <a:srgbClr val="C00000"/>
                </a:solidFill>
              </a:rPr>
              <a:t>T</a:t>
            </a:r>
            <a:r>
              <a:rPr lang="en-GB" b="1" baseline="-25000" dirty="0" smtClean="0">
                <a:solidFill>
                  <a:srgbClr val="C00000"/>
                </a:solidFill>
              </a:rPr>
              <a:t>1</a:t>
            </a:r>
            <a:r>
              <a:rPr lang="sr-Latn-ME" b="1" dirty="0" smtClean="0">
                <a:solidFill>
                  <a:srgbClr val="C00000"/>
                </a:solidFill>
              </a:rPr>
              <a:t>.</a:t>
            </a:r>
            <a:r>
              <a:rPr lang="en-GB" b="1" i="1" dirty="0" smtClean="0">
                <a:solidFill>
                  <a:srgbClr val="C00000"/>
                </a:solidFill>
              </a:rPr>
              <a:t>Y</a:t>
            </a:r>
            <a:r>
              <a:rPr lang="en-GB" b="1" dirty="0" smtClean="0">
                <a:solidFill>
                  <a:srgbClr val="C00000"/>
                </a:solidFill>
              </a:rPr>
              <a:t>&gt;</a:t>
            </a:r>
            <a:r>
              <a:rPr lang="en-GB" b="1" i="1" dirty="0" smtClean="0">
                <a:solidFill>
                  <a:srgbClr val="C00000"/>
                </a:solidFill>
              </a:rPr>
              <a:t>T</a:t>
            </a:r>
            <a:r>
              <a:rPr lang="en-GB" b="1" baseline="-25000" dirty="0" smtClean="0">
                <a:solidFill>
                  <a:srgbClr val="C00000"/>
                </a:solidFill>
              </a:rPr>
              <a:t>2</a:t>
            </a:r>
            <a:r>
              <a:rPr lang="sr-Latn-ME" b="1" dirty="0" smtClean="0">
                <a:solidFill>
                  <a:srgbClr val="C00000"/>
                </a:solidFill>
              </a:rPr>
              <a:t>.</a:t>
            </a:r>
            <a:r>
              <a:rPr lang="en-GB" b="1" i="1" dirty="0" smtClean="0">
                <a:solidFill>
                  <a:srgbClr val="C00000"/>
                </a:solidFill>
              </a:rPr>
              <a:t>Y</a:t>
            </a:r>
            <a:r>
              <a:rPr lang="en-GB" dirty="0" smtClean="0"/>
              <a:t>, </a:t>
            </a:r>
            <a:r>
              <a:rPr lang="sr-Latn-ME" dirty="0" smtClean="0"/>
              <a:t>kor</a:t>
            </a:r>
            <a:r>
              <a:rPr lang="en-US" dirty="0" smtClean="0"/>
              <a:t>i</a:t>
            </a:r>
            <a:r>
              <a:rPr lang="sr-Latn-ME" dirty="0" smtClean="0"/>
              <a:t>jen od </a:t>
            </a:r>
            <a:r>
              <a:rPr lang="en-GB" b="1" i="1" dirty="0" smtClean="0">
                <a:solidFill>
                  <a:srgbClr val="C00000"/>
                </a:solidFill>
              </a:rPr>
              <a:t>T</a:t>
            </a:r>
            <a:r>
              <a:rPr lang="en-GB" b="1" baseline="-25000" dirty="0" smtClean="0">
                <a:solidFill>
                  <a:srgbClr val="C00000"/>
                </a:solidFill>
              </a:rPr>
              <a:t>1</a:t>
            </a:r>
            <a:r>
              <a:rPr lang="en-GB" dirty="0"/>
              <a:t> </a:t>
            </a:r>
            <a:r>
              <a:rPr lang="sr-Latn-ME" dirty="0" smtClean="0"/>
              <a:t>je kor</a:t>
            </a:r>
            <a:r>
              <a:rPr lang="en-US" dirty="0" smtClean="0"/>
              <a:t>i</a:t>
            </a:r>
            <a:r>
              <a:rPr lang="sr-Latn-ME" dirty="0" smtClean="0"/>
              <a:t>jen rezultata. Potrebno je da spojimo lijevo podstablo i desno podstablo od </a:t>
            </a:r>
            <a:r>
              <a:rPr lang="sr-Latn-ME" b="1" i="1" dirty="0" smtClean="0">
                <a:solidFill>
                  <a:srgbClr val="C00000"/>
                </a:solidFill>
              </a:rPr>
              <a:t>T</a:t>
            </a:r>
            <a:r>
              <a:rPr lang="sr-Latn-ME" b="1" baseline="-25000" dirty="0" smtClean="0">
                <a:solidFill>
                  <a:srgbClr val="C00000"/>
                </a:solidFill>
              </a:rPr>
              <a:t>1</a:t>
            </a:r>
            <a:r>
              <a:rPr lang="sr-Latn-ME" dirty="0" smtClean="0"/>
              <a:t> sa </a:t>
            </a:r>
            <a:r>
              <a:rPr lang="sr-Latn-ME" b="1" i="1" dirty="0" smtClean="0">
                <a:solidFill>
                  <a:srgbClr val="C00000"/>
                </a:solidFill>
              </a:rPr>
              <a:t>T</a:t>
            </a:r>
            <a:r>
              <a:rPr lang="sr-Latn-ME" b="1" baseline="-25000" dirty="0" smtClean="0">
                <a:solidFill>
                  <a:srgbClr val="C00000"/>
                </a:solidFill>
              </a:rPr>
              <a:t>2</a:t>
            </a:r>
            <a:r>
              <a:rPr lang="sr-Latn-ME" dirty="0" smtClean="0"/>
              <a:t> u dva drveta koja mogu biti djeca od kor</a:t>
            </a:r>
            <a:r>
              <a:rPr lang="en-US" dirty="0" smtClean="0"/>
              <a:t>i</a:t>
            </a:r>
            <a:r>
              <a:rPr lang="sr-Latn-ME" dirty="0" smtClean="0"/>
              <a:t>jena </a:t>
            </a:r>
            <a:r>
              <a:rPr lang="sr-Latn-ME" b="1" i="1" dirty="0" smtClean="0">
                <a:solidFill>
                  <a:srgbClr val="C00000"/>
                </a:solidFill>
              </a:rPr>
              <a:t>T</a:t>
            </a:r>
            <a:r>
              <a:rPr lang="sr-Latn-ME" b="1" baseline="-25000" dirty="0" smtClean="0">
                <a:solidFill>
                  <a:srgbClr val="C00000"/>
                </a:solidFill>
              </a:rPr>
              <a:t>1</a:t>
            </a:r>
            <a:r>
              <a:rPr lang="en-GB" dirty="0" smtClean="0"/>
              <a:t>. </a:t>
            </a:r>
            <a:r>
              <a:rPr lang="sr-Latn-ME" dirty="0" smtClean="0"/>
              <a:t>Da bi ovo uradili pozivamo metod</a:t>
            </a:r>
            <a:r>
              <a:rPr lang="en-GB" dirty="0" smtClean="0"/>
              <a:t> </a:t>
            </a:r>
            <a:r>
              <a:rPr lang="en-GB" b="1" dirty="0" smtClean="0">
                <a:solidFill>
                  <a:srgbClr val="C00000"/>
                </a:solidFill>
              </a:rPr>
              <a:t>Split(</a:t>
            </a:r>
            <a:r>
              <a:rPr lang="en-GB" b="1" i="1" dirty="0" smtClean="0">
                <a:solidFill>
                  <a:srgbClr val="C00000"/>
                </a:solidFill>
              </a:rPr>
              <a:t>T</a:t>
            </a:r>
            <a:r>
              <a:rPr lang="en-GB" b="1" baseline="-25000" dirty="0" smtClean="0">
                <a:solidFill>
                  <a:srgbClr val="C00000"/>
                </a:solidFill>
              </a:rPr>
              <a:t>2</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1</a:t>
            </a:r>
            <a:r>
              <a:rPr lang="sr-Latn-ME" b="1" dirty="0" smtClean="0">
                <a:solidFill>
                  <a:srgbClr val="C00000"/>
                </a:solidFill>
              </a:rPr>
              <a:t>.</a:t>
            </a:r>
            <a:r>
              <a:rPr lang="en-GB" b="1" i="1" dirty="0" smtClean="0">
                <a:solidFill>
                  <a:srgbClr val="C00000"/>
                </a:solidFill>
              </a:rPr>
              <a:t>X</a:t>
            </a:r>
            <a:r>
              <a:rPr lang="en-GB" b="1" dirty="0" smtClean="0">
                <a:solidFill>
                  <a:srgbClr val="C00000"/>
                </a:solidFill>
              </a:rPr>
              <a:t>)</a:t>
            </a:r>
            <a:r>
              <a:rPr lang="en-GB" dirty="0" smtClean="0"/>
              <a:t>, </a:t>
            </a:r>
            <a:r>
              <a:rPr lang="sr-Latn-ME" dirty="0" smtClean="0"/>
              <a:t>dijeleći </a:t>
            </a:r>
            <a:r>
              <a:rPr lang="sr-Latn-ME" b="1" i="1" dirty="0" smtClean="0">
                <a:solidFill>
                  <a:srgbClr val="C00000"/>
                </a:solidFill>
              </a:rPr>
              <a:t>T</a:t>
            </a:r>
            <a:r>
              <a:rPr lang="sr-Latn-ME" b="1" baseline="-25000" dirty="0" smtClean="0">
                <a:solidFill>
                  <a:srgbClr val="C00000"/>
                </a:solidFill>
              </a:rPr>
              <a:t>2</a:t>
            </a:r>
            <a:r>
              <a:rPr lang="sr-Latn-ME" dirty="0" smtClean="0"/>
              <a:t> u lijevo </a:t>
            </a:r>
            <a:r>
              <a:rPr lang="sr-Latn-ME" b="1" i="1" dirty="0" smtClean="0">
                <a:solidFill>
                  <a:srgbClr val="C00000"/>
                </a:solidFill>
              </a:rPr>
              <a:t>L</a:t>
            </a:r>
            <a:r>
              <a:rPr lang="sr-Latn-ME" dirty="0" smtClean="0"/>
              <a:t> i desno podstablo </a:t>
            </a:r>
            <a:r>
              <a:rPr lang="sr-Latn-ME" b="1" i="1" dirty="0" smtClean="0">
                <a:solidFill>
                  <a:srgbClr val="C00000"/>
                </a:solidFill>
              </a:rPr>
              <a:t>R</a:t>
            </a:r>
            <a:r>
              <a:rPr lang="en-GB" dirty="0" smtClean="0"/>
              <a:t>, </a:t>
            </a:r>
            <a:r>
              <a:rPr lang="sr-Latn-ME" dirty="0" smtClean="0"/>
              <a:t>koje se rekurzivno kombinuje sa djecom od </a:t>
            </a:r>
            <a:r>
              <a:rPr lang="sr-Latn-ME" b="1" i="1" dirty="0" smtClean="0">
                <a:solidFill>
                  <a:srgbClr val="C00000"/>
                </a:solidFill>
              </a:rPr>
              <a:t>T</a:t>
            </a:r>
            <a:r>
              <a:rPr lang="sr-Latn-ME" baseline="-25000" dirty="0" smtClean="0">
                <a:solidFill>
                  <a:srgbClr val="C00000"/>
                </a:solidFill>
              </a:rPr>
              <a:t>1</a:t>
            </a:r>
            <a:r>
              <a:rPr lang="en-GB" dirty="0" smtClean="0"/>
              <a:t>: </a:t>
            </a:r>
            <a:r>
              <a:rPr lang="en-GB" b="1" dirty="0" smtClean="0">
                <a:solidFill>
                  <a:srgbClr val="C00000"/>
                </a:solidFill>
              </a:rPr>
              <a:t>Union(</a:t>
            </a:r>
            <a:r>
              <a:rPr lang="en-GB" b="1" i="1" dirty="0" smtClean="0">
                <a:solidFill>
                  <a:srgbClr val="C00000"/>
                </a:solidFill>
              </a:rPr>
              <a:t>T</a:t>
            </a:r>
            <a:r>
              <a:rPr lang="en-GB" b="1" baseline="-25000" dirty="0" smtClean="0">
                <a:solidFill>
                  <a:srgbClr val="C00000"/>
                </a:solidFill>
              </a:rPr>
              <a:t>1</a:t>
            </a:r>
            <a:r>
              <a:rPr lang="sr-Latn-ME" b="1" dirty="0" smtClean="0">
                <a:solidFill>
                  <a:srgbClr val="C00000"/>
                </a:solidFill>
              </a:rPr>
              <a:t>.</a:t>
            </a:r>
            <a:r>
              <a:rPr lang="en-GB" b="1" i="1" dirty="0" smtClean="0">
                <a:solidFill>
                  <a:srgbClr val="C00000"/>
                </a:solidFill>
              </a:rPr>
              <a:t>L</a:t>
            </a:r>
            <a:r>
              <a:rPr lang="en-GB" b="1" dirty="0" smtClean="0">
                <a:solidFill>
                  <a:srgbClr val="C00000"/>
                </a:solidFill>
              </a:rPr>
              <a:t>,</a:t>
            </a:r>
            <a:r>
              <a:rPr lang="en-GB" b="1" i="1" dirty="0" smtClean="0">
                <a:solidFill>
                  <a:srgbClr val="C00000"/>
                </a:solidFill>
              </a:rPr>
              <a:t>L</a:t>
            </a:r>
            <a:r>
              <a:rPr lang="en-GB" b="1" dirty="0" smtClean="0">
                <a:solidFill>
                  <a:srgbClr val="C00000"/>
                </a:solidFill>
              </a:rPr>
              <a:t>)</a:t>
            </a:r>
            <a:r>
              <a:rPr lang="en-GB" dirty="0" smtClean="0"/>
              <a:t> </a:t>
            </a:r>
            <a:r>
              <a:rPr lang="sr-Latn-ME" dirty="0" smtClean="0"/>
              <a:t>i</a:t>
            </a:r>
            <a:r>
              <a:rPr lang="en-GB" dirty="0" smtClean="0"/>
              <a:t> </a:t>
            </a:r>
            <a:r>
              <a:rPr lang="en-GB" b="1" dirty="0">
                <a:solidFill>
                  <a:srgbClr val="C00000"/>
                </a:solidFill>
              </a:rPr>
              <a:t>Union(</a:t>
            </a:r>
            <a:r>
              <a:rPr lang="en-GB" b="1" i="1" dirty="0">
                <a:solidFill>
                  <a:srgbClr val="C00000"/>
                </a:solidFill>
              </a:rPr>
              <a:t>T</a:t>
            </a:r>
            <a:r>
              <a:rPr lang="en-GB" b="1" baseline="-25000" dirty="0">
                <a:solidFill>
                  <a:srgbClr val="C00000"/>
                </a:solidFill>
              </a:rPr>
              <a:t>1</a:t>
            </a:r>
            <a:r>
              <a:rPr lang="sr-Latn-ME" b="1" dirty="0" smtClean="0">
                <a:solidFill>
                  <a:srgbClr val="C00000"/>
                </a:solidFill>
              </a:rPr>
              <a:t>.</a:t>
            </a:r>
            <a:r>
              <a:rPr lang="sr-Latn-ME" b="1" i="1" dirty="0">
                <a:solidFill>
                  <a:srgbClr val="C00000"/>
                </a:solidFill>
              </a:rPr>
              <a:t>R</a:t>
            </a:r>
            <a:r>
              <a:rPr lang="en-GB" b="1" dirty="0" smtClean="0">
                <a:solidFill>
                  <a:srgbClr val="C00000"/>
                </a:solidFill>
              </a:rPr>
              <a:t>,</a:t>
            </a:r>
            <a:r>
              <a:rPr lang="sr-Latn-ME" b="1" i="1" dirty="0" smtClean="0">
                <a:solidFill>
                  <a:srgbClr val="C00000"/>
                </a:solidFill>
              </a:rPr>
              <a:t>R</a:t>
            </a:r>
            <a:r>
              <a:rPr lang="en-GB" b="1" dirty="0" smtClean="0">
                <a:solidFill>
                  <a:srgbClr val="C00000"/>
                </a:solidFill>
              </a:rPr>
              <a:t>)</a:t>
            </a:r>
            <a:r>
              <a:rPr lang="en-GB" dirty="0" smtClean="0"/>
              <a:t> </a:t>
            </a:r>
            <a:r>
              <a:rPr lang="sr-Latn-ME" dirty="0" smtClean="0"/>
              <a:t>dajući kao rezultat lijevo i desno podstablo</a:t>
            </a:r>
            <a:r>
              <a:rPr lang="en-GB" dirty="0" smtClean="0"/>
              <a:t>.</a:t>
            </a:r>
            <a:endParaRPr lang="en-US" dirty="0"/>
          </a:p>
        </p:txBody>
      </p:sp>
      <p:sp>
        <p:nvSpPr>
          <p:cNvPr id="4" name="Rectangle 3"/>
          <p:cNvSpPr/>
          <p:nvPr/>
        </p:nvSpPr>
        <p:spPr>
          <a:xfrm>
            <a:off x="0" y="4626769"/>
            <a:ext cx="4572000" cy="2308324"/>
          </a:xfrm>
          <a:prstGeom prst="rect">
            <a:avLst/>
          </a:prstGeom>
        </p:spPr>
        <p:txBody>
          <a:bodyPr>
            <a:spAutoFit/>
          </a:bodyPr>
          <a:lstStyle/>
          <a:p>
            <a:r>
              <a:rPr lang="en-US" b="1" dirty="0">
                <a:solidFill>
                  <a:srgbClr val="0070C0"/>
                </a:solidFill>
              </a:rPr>
              <a:t>#include &lt;</a:t>
            </a:r>
            <a:r>
              <a:rPr lang="en-US" b="1" dirty="0" err="1">
                <a:solidFill>
                  <a:srgbClr val="0070C0"/>
                </a:solidFill>
              </a:rPr>
              <a:t>iostream</a:t>
            </a:r>
            <a:r>
              <a:rPr lang="en-US" b="1" dirty="0">
                <a:solidFill>
                  <a:srgbClr val="0070C0"/>
                </a:solidFill>
              </a:rPr>
              <a:t>&gt;</a:t>
            </a:r>
          </a:p>
          <a:p>
            <a:r>
              <a:rPr lang="en-US" b="1" dirty="0">
                <a:solidFill>
                  <a:srgbClr val="0070C0"/>
                </a:solidFill>
              </a:rPr>
              <a:t>#include &lt;</a:t>
            </a:r>
            <a:r>
              <a:rPr lang="en-US" b="1" dirty="0" err="1">
                <a:solidFill>
                  <a:srgbClr val="0070C0"/>
                </a:solidFill>
              </a:rPr>
              <a:t>stdlib.h</a:t>
            </a:r>
            <a:r>
              <a:rPr lang="en-US" b="1" dirty="0">
                <a:solidFill>
                  <a:srgbClr val="0070C0"/>
                </a:solidFill>
              </a:rPr>
              <a:t>&gt;</a:t>
            </a:r>
          </a:p>
          <a:p>
            <a:r>
              <a:rPr lang="en-US" b="1" dirty="0">
                <a:solidFill>
                  <a:srgbClr val="0070C0"/>
                </a:solidFill>
              </a:rPr>
              <a:t>#include &lt;</a:t>
            </a:r>
            <a:r>
              <a:rPr lang="en-US" b="1" dirty="0" err="1">
                <a:solidFill>
                  <a:srgbClr val="0070C0"/>
                </a:solidFill>
              </a:rPr>
              <a:t>time.h</a:t>
            </a:r>
            <a:r>
              <a:rPr lang="en-US" b="1" dirty="0">
                <a:solidFill>
                  <a:srgbClr val="0070C0"/>
                </a:solidFill>
              </a:rPr>
              <a:t>&gt;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struct</a:t>
            </a:r>
            <a:r>
              <a:rPr lang="en-US" b="1" dirty="0">
                <a:solidFill>
                  <a:srgbClr val="0070C0"/>
                </a:solidFill>
              </a:rPr>
              <a:t> item {</a:t>
            </a:r>
          </a:p>
          <a:p>
            <a:r>
              <a:rPr lang="en-US" b="1" dirty="0" err="1" smtClean="0">
                <a:solidFill>
                  <a:srgbClr val="0070C0"/>
                </a:solidFill>
              </a:rPr>
              <a:t>int</a:t>
            </a:r>
            <a:r>
              <a:rPr lang="en-US" b="1" dirty="0" smtClean="0">
                <a:solidFill>
                  <a:srgbClr val="0070C0"/>
                </a:solidFill>
              </a:rPr>
              <a:t> </a:t>
            </a:r>
            <a:r>
              <a:rPr lang="en-US" b="1" dirty="0">
                <a:solidFill>
                  <a:srgbClr val="0070C0"/>
                </a:solidFill>
              </a:rPr>
              <a:t>key, prior;</a:t>
            </a:r>
          </a:p>
          <a:p>
            <a:r>
              <a:rPr lang="en-US" b="1" dirty="0" smtClean="0">
                <a:solidFill>
                  <a:srgbClr val="0070C0"/>
                </a:solidFill>
              </a:rPr>
              <a:t>item </a:t>
            </a:r>
            <a:r>
              <a:rPr lang="en-US" b="1" dirty="0">
                <a:solidFill>
                  <a:srgbClr val="0070C0"/>
                </a:solidFill>
              </a:rPr>
              <a:t>* l, * r;</a:t>
            </a:r>
          </a:p>
          <a:p>
            <a:r>
              <a:rPr lang="en-US" b="1" dirty="0" smtClean="0">
                <a:solidFill>
                  <a:srgbClr val="0070C0"/>
                </a:solidFill>
              </a:rPr>
              <a:t>item</a:t>
            </a:r>
            <a:r>
              <a:rPr lang="en-US" b="1" dirty="0">
                <a:solidFill>
                  <a:srgbClr val="0070C0"/>
                </a:solidFill>
              </a:rPr>
              <a:t>():</a:t>
            </a:r>
            <a:r>
              <a:rPr lang="en-US" b="1" dirty="0" smtClean="0">
                <a:solidFill>
                  <a:srgbClr val="0070C0"/>
                </a:solidFill>
              </a:rPr>
              <a:t>l(0), r(0) </a:t>
            </a:r>
            <a:r>
              <a:rPr lang="en-US" b="1" dirty="0">
                <a:solidFill>
                  <a:srgbClr val="0070C0"/>
                </a:solidFill>
              </a:rPr>
              <a:t>{ </a:t>
            </a:r>
            <a:r>
              <a:rPr lang="en-US" b="1" dirty="0" smtClean="0">
                <a:solidFill>
                  <a:srgbClr val="0070C0"/>
                </a:solidFill>
              </a:rPr>
              <a:t>}</a:t>
            </a:r>
            <a:endParaRPr lang="en-US" b="1" dirty="0">
              <a:solidFill>
                <a:srgbClr val="0070C0"/>
              </a:solidFill>
            </a:endParaRPr>
          </a:p>
        </p:txBody>
      </p:sp>
      <p:sp>
        <p:nvSpPr>
          <p:cNvPr id="5" name="Rectangle 4"/>
          <p:cNvSpPr/>
          <p:nvPr/>
        </p:nvSpPr>
        <p:spPr>
          <a:xfrm>
            <a:off x="3657600" y="4626769"/>
            <a:ext cx="5486400" cy="2308324"/>
          </a:xfrm>
          <a:prstGeom prst="rect">
            <a:avLst/>
          </a:prstGeom>
        </p:spPr>
        <p:txBody>
          <a:bodyPr wrap="square">
            <a:spAutoFit/>
          </a:bodyPr>
          <a:lstStyle/>
          <a:p>
            <a:r>
              <a:rPr lang="en-US" b="1" dirty="0" smtClean="0">
                <a:solidFill>
                  <a:srgbClr val="0070C0"/>
                </a:solidFill>
              </a:rPr>
              <a:t>item </a:t>
            </a:r>
            <a:r>
              <a:rPr lang="en-US" b="1" dirty="0">
                <a:solidFill>
                  <a:srgbClr val="0070C0"/>
                </a:solidFill>
              </a:rPr>
              <a:t>(</a:t>
            </a:r>
            <a:r>
              <a:rPr lang="en-US" b="1" dirty="0" err="1">
                <a:solidFill>
                  <a:srgbClr val="0070C0"/>
                </a:solidFill>
              </a:rPr>
              <a:t>int</a:t>
            </a:r>
            <a:r>
              <a:rPr lang="en-US" b="1" dirty="0">
                <a:solidFill>
                  <a:srgbClr val="0070C0"/>
                </a:solidFill>
              </a:rPr>
              <a:t> </a:t>
            </a:r>
            <a:r>
              <a:rPr lang="en-US" b="1" dirty="0" err="1" smtClean="0">
                <a:solidFill>
                  <a:srgbClr val="0070C0"/>
                </a:solidFill>
              </a:rPr>
              <a:t>key,int</a:t>
            </a:r>
            <a:r>
              <a:rPr lang="en-US" b="1" dirty="0" smtClean="0">
                <a:solidFill>
                  <a:srgbClr val="0070C0"/>
                </a:solidFill>
              </a:rPr>
              <a:t> </a:t>
            </a:r>
            <a:r>
              <a:rPr lang="en-US" b="1" dirty="0">
                <a:solidFill>
                  <a:srgbClr val="0070C0"/>
                </a:solidFill>
              </a:rPr>
              <a:t>prior</a:t>
            </a:r>
            <a:r>
              <a:rPr lang="en-US" b="1" dirty="0" smtClean="0">
                <a:solidFill>
                  <a:srgbClr val="0070C0"/>
                </a:solidFill>
              </a:rPr>
              <a:t>):key(key),prior(prior),l(0),r(0){ </a:t>
            </a:r>
            <a:r>
              <a:rPr lang="en-US" b="1" dirty="0">
                <a:solidFill>
                  <a:srgbClr val="0070C0"/>
                </a:solidFill>
              </a:rPr>
              <a:t>}</a:t>
            </a:r>
          </a:p>
          <a:p>
            <a:r>
              <a:rPr lang="en-US" b="1" dirty="0">
                <a:solidFill>
                  <a:srgbClr val="0070C0"/>
                </a:solidFill>
              </a:rPr>
              <a:t>};</a:t>
            </a:r>
          </a:p>
          <a:p>
            <a:r>
              <a:rPr lang="en-US" b="1" dirty="0" err="1">
                <a:solidFill>
                  <a:srgbClr val="0070C0"/>
                </a:solidFill>
              </a:rPr>
              <a:t>typedef</a:t>
            </a:r>
            <a:r>
              <a:rPr lang="en-US" b="1" dirty="0">
                <a:solidFill>
                  <a:srgbClr val="0070C0"/>
                </a:solidFill>
              </a:rPr>
              <a:t> item * </a:t>
            </a:r>
            <a:r>
              <a:rPr lang="en-US" b="1" dirty="0" err="1" smtClean="0">
                <a:solidFill>
                  <a:srgbClr val="0070C0"/>
                </a:solidFill>
              </a:rPr>
              <a:t>pitem</a:t>
            </a:r>
            <a:r>
              <a:rPr lang="en-US" b="1" dirty="0" smtClean="0">
                <a:solidFill>
                  <a:srgbClr val="0070C0"/>
                </a:solidFill>
              </a:rPr>
              <a:t>;</a:t>
            </a:r>
          </a:p>
          <a:p>
            <a:r>
              <a:rPr lang="en-US" b="1" dirty="0" smtClean="0">
                <a:solidFill>
                  <a:srgbClr val="0070C0"/>
                </a:solidFill>
              </a:rPr>
              <a:t>void </a:t>
            </a:r>
            <a:r>
              <a:rPr lang="en-US" b="1" dirty="0">
                <a:solidFill>
                  <a:srgbClr val="0070C0"/>
                </a:solidFill>
              </a:rPr>
              <a:t>split (</a:t>
            </a:r>
            <a:r>
              <a:rPr lang="en-US" b="1" dirty="0" err="1">
                <a:solidFill>
                  <a:srgbClr val="0070C0"/>
                </a:solidFill>
              </a:rPr>
              <a:t>pitem</a:t>
            </a:r>
            <a:r>
              <a:rPr lang="en-US" b="1" dirty="0">
                <a:solidFill>
                  <a:srgbClr val="0070C0"/>
                </a:solidFill>
              </a:rPr>
              <a:t> t, </a:t>
            </a:r>
            <a:r>
              <a:rPr lang="en-US" b="1" dirty="0" err="1">
                <a:solidFill>
                  <a:srgbClr val="0070C0"/>
                </a:solidFill>
              </a:rPr>
              <a:t>int</a:t>
            </a:r>
            <a:r>
              <a:rPr lang="en-US" b="1" dirty="0">
                <a:solidFill>
                  <a:srgbClr val="0070C0"/>
                </a:solidFill>
              </a:rPr>
              <a:t> key, </a:t>
            </a:r>
            <a:r>
              <a:rPr lang="en-US" b="1" dirty="0" err="1">
                <a:solidFill>
                  <a:srgbClr val="0070C0"/>
                </a:solidFill>
              </a:rPr>
              <a:t>pitem</a:t>
            </a:r>
            <a:r>
              <a:rPr lang="en-US" b="1" dirty="0">
                <a:solidFill>
                  <a:srgbClr val="0070C0"/>
                </a:solidFill>
              </a:rPr>
              <a:t> &amp; l, </a:t>
            </a:r>
            <a:r>
              <a:rPr lang="en-US" b="1" dirty="0" err="1">
                <a:solidFill>
                  <a:srgbClr val="0070C0"/>
                </a:solidFill>
              </a:rPr>
              <a:t>pitem</a:t>
            </a:r>
            <a:r>
              <a:rPr lang="en-US" b="1" dirty="0">
                <a:solidFill>
                  <a:srgbClr val="0070C0"/>
                </a:solidFill>
              </a:rPr>
              <a:t> &amp; r) {</a:t>
            </a:r>
          </a:p>
          <a:p>
            <a:r>
              <a:rPr lang="en-US" b="1" dirty="0" smtClean="0">
                <a:solidFill>
                  <a:srgbClr val="0070C0"/>
                </a:solidFill>
              </a:rPr>
              <a:t>if </a:t>
            </a:r>
            <a:r>
              <a:rPr lang="en-US" b="1" dirty="0">
                <a:solidFill>
                  <a:srgbClr val="0070C0"/>
                </a:solidFill>
              </a:rPr>
              <a:t>(!t</a:t>
            </a:r>
            <a:r>
              <a:rPr lang="en-US" b="1" dirty="0" smtClean="0">
                <a:solidFill>
                  <a:srgbClr val="0070C0"/>
                </a:solidFill>
              </a:rPr>
              <a:t>)  l </a:t>
            </a:r>
            <a:r>
              <a:rPr lang="en-US" b="1" dirty="0">
                <a:solidFill>
                  <a:srgbClr val="0070C0"/>
                </a:solidFill>
              </a:rPr>
              <a:t>= r = </a:t>
            </a:r>
            <a:r>
              <a:rPr lang="en-US" b="1" dirty="0" smtClean="0">
                <a:solidFill>
                  <a:srgbClr val="0070C0"/>
                </a:solidFill>
              </a:rPr>
              <a:t>0;</a:t>
            </a:r>
            <a:endParaRPr lang="en-US" b="1" dirty="0">
              <a:solidFill>
                <a:srgbClr val="0070C0"/>
              </a:solidFill>
            </a:endParaRPr>
          </a:p>
          <a:p>
            <a:r>
              <a:rPr lang="en-US" b="1" dirty="0" smtClean="0">
                <a:solidFill>
                  <a:srgbClr val="0070C0"/>
                </a:solidFill>
              </a:rPr>
              <a:t>else </a:t>
            </a:r>
            <a:r>
              <a:rPr lang="en-US" b="1" dirty="0">
                <a:solidFill>
                  <a:srgbClr val="0070C0"/>
                </a:solidFill>
              </a:rPr>
              <a:t>if (key &lt; t-&gt;key</a:t>
            </a:r>
            <a:r>
              <a:rPr lang="en-US" b="1" dirty="0" smtClean="0">
                <a:solidFill>
                  <a:srgbClr val="0070C0"/>
                </a:solidFill>
              </a:rPr>
              <a:t>) {split </a:t>
            </a:r>
            <a:r>
              <a:rPr lang="en-US" b="1" dirty="0">
                <a:solidFill>
                  <a:srgbClr val="0070C0"/>
                </a:solidFill>
              </a:rPr>
              <a:t>(t-&gt;l, key, l, t-&gt;l),  r = t</a:t>
            </a:r>
            <a:r>
              <a:rPr lang="en-US" b="1" dirty="0" smtClean="0">
                <a:solidFill>
                  <a:srgbClr val="0070C0"/>
                </a:solidFill>
              </a:rPr>
              <a:t>;}</a:t>
            </a:r>
            <a:endParaRPr lang="en-US" b="1" dirty="0">
              <a:solidFill>
                <a:srgbClr val="0070C0"/>
              </a:solidFill>
            </a:endParaRPr>
          </a:p>
          <a:p>
            <a:r>
              <a:rPr lang="en-US" b="1" dirty="0">
                <a:solidFill>
                  <a:srgbClr val="0070C0"/>
                </a:solidFill>
              </a:rPr>
              <a:t>e</a:t>
            </a:r>
            <a:r>
              <a:rPr lang="en-US" b="1" dirty="0" smtClean="0">
                <a:solidFill>
                  <a:srgbClr val="0070C0"/>
                </a:solidFill>
              </a:rPr>
              <a:t>lse {split </a:t>
            </a:r>
            <a:r>
              <a:rPr lang="en-US" b="1" dirty="0">
                <a:solidFill>
                  <a:srgbClr val="0070C0"/>
                </a:solidFill>
              </a:rPr>
              <a:t>(t-&gt;r, key, t-&gt;r, r),  l = t</a:t>
            </a:r>
            <a:r>
              <a:rPr lang="en-US" b="1" dirty="0" smtClean="0">
                <a:solidFill>
                  <a:srgbClr val="0070C0"/>
                </a:solidFill>
              </a:rPr>
              <a:t>;}}</a:t>
            </a:r>
            <a:endParaRPr lang="en-US" b="1" dirty="0">
              <a:solidFill>
                <a:srgbClr val="0070C0"/>
              </a:solidFill>
            </a:endParaRPr>
          </a:p>
        </p:txBody>
      </p:sp>
      <p:cxnSp>
        <p:nvCxnSpPr>
          <p:cNvPr id="6" name="Straight Connector 5"/>
          <p:cNvCxnSpPr/>
          <p:nvPr/>
        </p:nvCxnSpPr>
        <p:spPr>
          <a:xfrm>
            <a:off x="3429000" y="4626769"/>
            <a:ext cx="0" cy="2231231"/>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69911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Implementacija</a:t>
            </a:r>
            <a:endParaRPr lang="en-US" dirty="0"/>
          </a:p>
        </p:txBody>
      </p:sp>
      <p:sp>
        <p:nvSpPr>
          <p:cNvPr id="4" name="Rectangle 3"/>
          <p:cNvSpPr/>
          <p:nvPr/>
        </p:nvSpPr>
        <p:spPr>
          <a:xfrm>
            <a:off x="0" y="914400"/>
            <a:ext cx="4572000" cy="5909310"/>
          </a:xfrm>
          <a:prstGeom prst="rect">
            <a:avLst/>
          </a:prstGeom>
        </p:spPr>
        <p:txBody>
          <a:bodyPr>
            <a:spAutoFit/>
          </a:bodyPr>
          <a:lstStyle/>
          <a:p>
            <a:r>
              <a:rPr lang="en-US" b="1" dirty="0" smtClean="0">
                <a:solidFill>
                  <a:srgbClr val="0070C0"/>
                </a:solidFill>
              </a:rPr>
              <a:t>void </a:t>
            </a:r>
            <a:r>
              <a:rPr lang="en-US" b="1" dirty="0">
                <a:solidFill>
                  <a:srgbClr val="0070C0"/>
                </a:solidFill>
              </a:rPr>
              <a:t>insert (</a:t>
            </a:r>
            <a:r>
              <a:rPr lang="en-US" b="1" dirty="0" err="1">
                <a:solidFill>
                  <a:srgbClr val="0070C0"/>
                </a:solidFill>
              </a:rPr>
              <a:t>pitem</a:t>
            </a:r>
            <a:r>
              <a:rPr lang="en-US" b="1" dirty="0">
                <a:solidFill>
                  <a:srgbClr val="0070C0"/>
                </a:solidFill>
              </a:rPr>
              <a:t> &amp; t, </a:t>
            </a:r>
            <a:r>
              <a:rPr lang="en-US" b="1" dirty="0" err="1">
                <a:solidFill>
                  <a:srgbClr val="0070C0"/>
                </a:solidFill>
              </a:rPr>
              <a:t>pitem</a:t>
            </a:r>
            <a:r>
              <a:rPr lang="en-US" b="1" dirty="0">
                <a:solidFill>
                  <a:srgbClr val="0070C0"/>
                </a:solidFill>
              </a:rPr>
              <a:t> it) {</a:t>
            </a:r>
          </a:p>
          <a:p>
            <a:r>
              <a:rPr lang="en-US" b="1" dirty="0" smtClean="0">
                <a:solidFill>
                  <a:srgbClr val="0070C0"/>
                </a:solidFill>
              </a:rPr>
              <a:t>if </a:t>
            </a:r>
            <a:r>
              <a:rPr lang="en-US" b="1" dirty="0">
                <a:solidFill>
                  <a:srgbClr val="0070C0"/>
                </a:solidFill>
              </a:rPr>
              <a:t>(!t</a:t>
            </a:r>
            <a:r>
              <a:rPr lang="en-US" b="1" dirty="0" smtClean="0">
                <a:solidFill>
                  <a:srgbClr val="0070C0"/>
                </a:solidFill>
              </a:rPr>
              <a:t>)</a:t>
            </a:r>
            <a:r>
              <a:rPr lang="sr-Latn-ME" b="1" dirty="0" smtClean="0">
                <a:solidFill>
                  <a:srgbClr val="0070C0"/>
                </a:solidFill>
              </a:rPr>
              <a:t> </a:t>
            </a:r>
            <a:r>
              <a:rPr lang="en-US" b="1" dirty="0" smtClean="0">
                <a:solidFill>
                  <a:srgbClr val="0070C0"/>
                </a:solidFill>
              </a:rPr>
              <a:t>t </a:t>
            </a:r>
            <a:r>
              <a:rPr lang="en-US" b="1" dirty="0">
                <a:solidFill>
                  <a:srgbClr val="0070C0"/>
                </a:solidFill>
              </a:rPr>
              <a:t>= it;</a:t>
            </a:r>
          </a:p>
          <a:p>
            <a:r>
              <a:rPr lang="en-US" b="1" dirty="0" smtClean="0">
                <a:solidFill>
                  <a:srgbClr val="0070C0"/>
                </a:solidFill>
              </a:rPr>
              <a:t>else </a:t>
            </a:r>
            <a:r>
              <a:rPr lang="en-US" b="1" dirty="0">
                <a:solidFill>
                  <a:srgbClr val="0070C0"/>
                </a:solidFill>
              </a:rPr>
              <a:t>if (it-&gt;prior &gt; t-&gt;prior)</a:t>
            </a:r>
          </a:p>
          <a:p>
            <a:r>
              <a:rPr lang="sr-Latn-ME" b="1" dirty="0" smtClean="0">
                <a:solidFill>
                  <a:srgbClr val="0070C0"/>
                </a:solidFill>
              </a:rPr>
              <a:t>  </a:t>
            </a:r>
            <a:r>
              <a:rPr lang="en-US" b="1" dirty="0" smtClean="0">
                <a:solidFill>
                  <a:srgbClr val="0070C0"/>
                </a:solidFill>
              </a:rPr>
              <a:t>{split </a:t>
            </a:r>
            <a:r>
              <a:rPr lang="en-US" b="1" dirty="0">
                <a:solidFill>
                  <a:srgbClr val="0070C0"/>
                </a:solidFill>
              </a:rPr>
              <a:t>(t, it-&gt;key, it-&gt;l, it-&gt;r),  t = it</a:t>
            </a:r>
            <a:r>
              <a:rPr lang="en-US" b="1" dirty="0" smtClean="0">
                <a:solidFill>
                  <a:srgbClr val="0070C0"/>
                </a:solidFill>
              </a:rPr>
              <a:t>;}</a:t>
            </a:r>
            <a:endParaRPr lang="en-US" b="1" dirty="0">
              <a:solidFill>
                <a:srgbClr val="0070C0"/>
              </a:solidFill>
            </a:endParaRPr>
          </a:p>
          <a:p>
            <a:r>
              <a:rPr lang="en-US" b="1" dirty="0" smtClean="0">
                <a:solidFill>
                  <a:srgbClr val="0070C0"/>
                </a:solidFill>
              </a:rPr>
              <a:t>else</a:t>
            </a:r>
            <a:endParaRPr lang="en-US" b="1" dirty="0">
              <a:solidFill>
                <a:srgbClr val="0070C0"/>
              </a:solidFill>
            </a:endParaRPr>
          </a:p>
          <a:p>
            <a:r>
              <a:rPr lang="en-US" b="1" dirty="0" smtClean="0">
                <a:solidFill>
                  <a:srgbClr val="0070C0"/>
                </a:solidFill>
              </a:rPr>
              <a:t>  {insert </a:t>
            </a:r>
            <a:r>
              <a:rPr lang="en-US" b="1" dirty="0">
                <a:solidFill>
                  <a:srgbClr val="0070C0"/>
                </a:solidFill>
              </a:rPr>
              <a:t>(it-&gt;key &lt; t-&gt;key ? t-&gt;l : t-&gt;r, it</a:t>
            </a:r>
            <a:r>
              <a:rPr lang="en-US" b="1" dirty="0" smtClean="0">
                <a:solidFill>
                  <a:srgbClr val="0070C0"/>
                </a:solidFill>
              </a:rPr>
              <a:t>);}</a:t>
            </a:r>
            <a:endParaRPr lang="en-US" b="1" dirty="0">
              <a:solidFill>
                <a:srgbClr val="0070C0"/>
              </a:solidFill>
            </a:endParaRPr>
          </a:p>
          <a:p>
            <a:r>
              <a:rPr lang="en-US" b="1" dirty="0" smtClean="0">
                <a:solidFill>
                  <a:srgbClr val="0070C0"/>
                </a:solidFill>
              </a:rPr>
              <a:t>}</a:t>
            </a:r>
            <a:endParaRPr lang="en-US" b="1" dirty="0">
              <a:solidFill>
                <a:srgbClr val="0070C0"/>
              </a:solidFill>
            </a:endParaRPr>
          </a:p>
          <a:p>
            <a:r>
              <a:rPr lang="en-US" b="1" dirty="0">
                <a:solidFill>
                  <a:srgbClr val="0070C0"/>
                </a:solidFill>
              </a:rPr>
              <a:t>void merge (</a:t>
            </a:r>
            <a:r>
              <a:rPr lang="en-US" b="1" dirty="0" err="1">
                <a:solidFill>
                  <a:srgbClr val="0070C0"/>
                </a:solidFill>
              </a:rPr>
              <a:t>pitem</a:t>
            </a:r>
            <a:r>
              <a:rPr lang="en-US" b="1" dirty="0">
                <a:solidFill>
                  <a:srgbClr val="0070C0"/>
                </a:solidFill>
              </a:rPr>
              <a:t> &amp; t, </a:t>
            </a:r>
            <a:r>
              <a:rPr lang="en-US" b="1" dirty="0" err="1">
                <a:solidFill>
                  <a:srgbClr val="0070C0"/>
                </a:solidFill>
              </a:rPr>
              <a:t>pitem</a:t>
            </a:r>
            <a:r>
              <a:rPr lang="en-US" b="1" dirty="0">
                <a:solidFill>
                  <a:srgbClr val="0070C0"/>
                </a:solidFill>
              </a:rPr>
              <a:t> l, </a:t>
            </a:r>
            <a:r>
              <a:rPr lang="en-US" b="1" dirty="0" err="1">
                <a:solidFill>
                  <a:srgbClr val="0070C0"/>
                </a:solidFill>
              </a:rPr>
              <a:t>pitem</a:t>
            </a:r>
            <a:r>
              <a:rPr lang="en-US" b="1" dirty="0">
                <a:solidFill>
                  <a:srgbClr val="0070C0"/>
                </a:solidFill>
              </a:rPr>
              <a:t> r) {</a:t>
            </a:r>
          </a:p>
          <a:p>
            <a:r>
              <a:rPr lang="en-US" b="1" dirty="0" smtClean="0">
                <a:solidFill>
                  <a:srgbClr val="0070C0"/>
                </a:solidFill>
              </a:rPr>
              <a:t>if </a:t>
            </a:r>
            <a:r>
              <a:rPr lang="en-US" b="1" dirty="0">
                <a:solidFill>
                  <a:srgbClr val="0070C0"/>
                </a:solidFill>
              </a:rPr>
              <a:t>(!l || !r</a:t>
            </a:r>
            <a:r>
              <a:rPr lang="en-US" b="1" dirty="0" smtClean="0">
                <a:solidFill>
                  <a:srgbClr val="0070C0"/>
                </a:solidFill>
              </a:rPr>
              <a:t>) t </a:t>
            </a:r>
            <a:r>
              <a:rPr lang="en-US" b="1" dirty="0">
                <a:solidFill>
                  <a:srgbClr val="0070C0"/>
                </a:solidFill>
              </a:rPr>
              <a:t>= l ? l : r;</a:t>
            </a:r>
          </a:p>
          <a:p>
            <a:r>
              <a:rPr lang="en-US" b="1" dirty="0" smtClean="0">
                <a:solidFill>
                  <a:srgbClr val="0070C0"/>
                </a:solidFill>
              </a:rPr>
              <a:t>else </a:t>
            </a:r>
            <a:r>
              <a:rPr lang="en-US" b="1" dirty="0">
                <a:solidFill>
                  <a:srgbClr val="0070C0"/>
                </a:solidFill>
              </a:rPr>
              <a:t>if (l-&gt;prior &gt; r-&gt;prior)</a:t>
            </a:r>
          </a:p>
          <a:p>
            <a:r>
              <a:rPr lang="en-US" b="1" dirty="0" smtClean="0">
                <a:solidFill>
                  <a:srgbClr val="0070C0"/>
                </a:solidFill>
              </a:rPr>
              <a:t>  {merge </a:t>
            </a:r>
            <a:r>
              <a:rPr lang="en-US" b="1" dirty="0">
                <a:solidFill>
                  <a:srgbClr val="0070C0"/>
                </a:solidFill>
              </a:rPr>
              <a:t>(l-&gt;r, l-&gt;r, r),  t = l</a:t>
            </a:r>
            <a:r>
              <a:rPr lang="en-US" b="1" dirty="0" smtClean="0">
                <a:solidFill>
                  <a:srgbClr val="0070C0"/>
                </a:solidFill>
              </a:rPr>
              <a:t>;}</a:t>
            </a:r>
            <a:endParaRPr lang="en-US" b="1" dirty="0">
              <a:solidFill>
                <a:srgbClr val="0070C0"/>
              </a:solidFill>
            </a:endParaRPr>
          </a:p>
          <a:p>
            <a:r>
              <a:rPr lang="en-US" b="1" dirty="0" smtClean="0">
                <a:solidFill>
                  <a:srgbClr val="0070C0"/>
                </a:solidFill>
              </a:rPr>
              <a:t>else</a:t>
            </a:r>
            <a:endParaRPr lang="en-US" b="1" dirty="0">
              <a:solidFill>
                <a:srgbClr val="0070C0"/>
              </a:solidFill>
            </a:endParaRPr>
          </a:p>
          <a:p>
            <a:r>
              <a:rPr lang="en-US" b="1" dirty="0" smtClean="0">
                <a:solidFill>
                  <a:srgbClr val="0070C0"/>
                </a:solidFill>
              </a:rPr>
              <a:t>  {merge </a:t>
            </a:r>
            <a:r>
              <a:rPr lang="en-US" b="1" dirty="0">
                <a:solidFill>
                  <a:srgbClr val="0070C0"/>
                </a:solidFill>
              </a:rPr>
              <a:t>(r-&gt;l, l, r-&gt;l),  t = r</a:t>
            </a:r>
            <a:r>
              <a:rPr lang="en-US" b="1" dirty="0" smtClean="0">
                <a:solidFill>
                  <a:srgbClr val="0070C0"/>
                </a:solidFill>
              </a:rPr>
              <a:t>;}</a:t>
            </a:r>
            <a:endParaRPr lang="en-US" b="1" dirty="0">
              <a:solidFill>
                <a:srgbClr val="0070C0"/>
              </a:solidFill>
            </a:endParaRPr>
          </a:p>
          <a:p>
            <a:r>
              <a:rPr lang="en-US" b="1" dirty="0">
                <a:solidFill>
                  <a:srgbClr val="0070C0"/>
                </a:solidFill>
              </a:rPr>
              <a:t>}</a:t>
            </a:r>
          </a:p>
          <a:p>
            <a:r>
              <a:rPr lang="en-US" b="1" dirty="0" smtClean="0">
                <a:solidFill>
                  <a:srgbClr val="0070C0"/>
                </a:solidFill>
              </a:rPr>
              <a:t>void </a:t>
            </a:r>
            <a:r>
              <a:rPr lang="en-US" b="1" dirty="0">
                <a:solidFill>
                  <a:srgbClr val="0070C0"/>
                </a:solidFill>
              </a:rPr>
              <a:t>erase (</a:t>
            </a:r>
            <a:r>
              <a:rPr lang="en-US" b="1" dirty="0" err="1">
                <a:solidFill>
                  <a:srgbClr val="0070C0"/>
                </a:solidFill>
              </a:rPr>
              <a:t>pitem</a:t>
            </a:r>
            <a:r>
              <a:rPr lang="en-US" b="1" dirty="0">
                <a:solidFill>
                  <a:srgbClr val="0070C0"/>
                </a:solidFill>
              </a:rPr>
              <a:t> &amp; t, </a:t>
            </a:r>
            <a:r>
              <a:rPr lang="en-US" b="1" dirty="0" err="1">
                <a:solidFill>
                  <a:srgbClr val="0070C0"/>
                </a:solidFill>
              </a:rPr>
              <a:t>int</a:t>
            </a:r>
            <a:r>
              <a:rPr lang="en-US" b="1" dirty="0">
                <a:solidFill>
                  <a:srgbClr val="0070C0"/>
                </a:solidFill>
              </a:rPr>
              <a:t> key) {</a:t>
            </a:r>
          </a:p>
          <a:p>
            <a:r>
              <a:rPr lang="en-US" b="1" dirty="0" smtClean="0">
                <a:solidFill>
                  <a:srgbClr val="0070C0"/>
                </a:solidFill>
              </a:rPr>
              <a:t>if </a:t>
            </a:r>
            <a:r>
              <a:rPr lang="en-US" b="1" dirty="0">
                <a:solidFill>
                  <a:srgbClr val="0070C0"/>
                </a:solidFill>
              </a:rPr>
              <a:t>(t-&gt;key == key) {</a:t>
            </a:r>
          </a:p>
          <a:p>
            <a:r>
              <a:rPr lang="en-US" b="1" dirty="0" smtClean="0">
                <a:solidFill>
                  <a:srgbClr val="0070C0"/>
                </a:solidFill>
              </a:rPr>
              <a:t>  </a:t>
            </a:r>
            <a:r>
              <a:rPr lang="en-US" b="1" dirty="0" err="1" smtClean="0">
                <a:solidFill>
                  <a:srgbClr val="0070C0"/>
                </a:solidFill>
              </a:rPr>
              <a:t>pitem</a:t>
            </a:r>
            <a:r>
              <a:rPr lang="en-US" b="1" dirty="0" smtClean="0">
                <a:solidFill>
                  <a:srgbClr val="0070C0"/>
                </a:solidFill>
              </a:rPr>
              <a:t> </a:t>
            </a:r>
            <a:r>
              <a:rPr lang="en-US" b="1" dirty="0" err="1">
                <a:solidFill>
                  <a:srgbClr val="0070C0"/>
                </a:solidFill>
              </a:rPr>
              <a:t>th</a:t>
            </a:r>
            <a:r>
              <a:rPr lang="en-US" b="1" dirty="0">
                <a:solidFill>
                  <a:srgbClr val="0070C0"/>
                </a:solidFill>
              </a:rPr>
              <a:t> = t;</a:t>
            </a:r>
          </a:p>
          <a:p>
            <a:r>
              <a:rPr lang="en-US" b="1" dirty="0" smtClean="0">
                <a:solidFill>
                  <a:srgbClr val="0070C0"/>
                </a:solidFill>
              </a:rPr>
              <a:t>  merge </a:t>
            </a:r>
            <a:r>
              <a:rPr lang="en-US" b="1" dirty="0">
                <a:solidFill>
                  <a:srgbClr val="0070C0"/>
                </a:solidFill>
              </a:rPr>
              <a:t>(t, t-&gt;l, t-&gt;r);</a:t>
            </a:r>
          </a:p>
          <a:p>
            <a:r>
              <a:rPr lang="en-US" b="1" dirty="0" smtClean="0">
                <a:solidFill>
                  <a:srgbClr val="0070C0"/>
                </a:solidFill>
              </a:rPr>
              <a:t>  delete </a:t>
            </a:r>
            <a:r>
              <a:rPr lang="en-US" b="1" dirty="0" err="1">
                <a:solidFill>
                  <a:srgbClr val="0070C0"/>
                </a:solidFill>
              </a:rPr>
              <a:t>th</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smtClean="0">
                <a:solidFill>
                  <a:srgbClr val="0070C0"/>
                </a:solidFill>
              </a:rPr>
              <a:t>else erase(key&lt; </a:t>
            </a:r>
            <a:r>
              <a:rPr lang="en-US" b="1" dirty="0">
                <a:solidFill>
                  <a:srgbClr val="0070C0"/>
                </a:solidFill>
              </a:rPr>
              <a:t>t-&gt;</a:t>
            </a:r>
            <a:r>
              <a:rPr lang="en-US" b="1" dirty="0" smtClean="0">
                <a:solidFill>
                  <a:srgbClr val="0070C0"/>
                </a:solidFill>
              </a:rPr>
              <a:t>key? </a:t>
            </a:r>
            <a:r>
              <a:rPr lang="en-US" b="1" dirty="0">
                <a:solidFill>
                  <a:srgbClr val="0070C0"/>
                </a:solidFill>
              </a:rPr>
              <a:t>t-&gt;</a:t>
            </a:r>
            <a:r>
              <a:rPr lang="en-US" b="1" dirty="0" err="1" smtClean="0">
                <a:solidFill>
                  <a:srgbClr val="0070C0"/>
                </a:solidFill>
              </a:rPr>
              <a:t>l:t</a:t>
            </a:r>
            <a:r>
              <a:rPr lang="en-US" b="1" dirty="0" smtClean="0">
                <a:solidFill>
                  <a:srgbClr val="0070C0"/>
                </a:solidFill>
              </a:rPr>
              <a:t>-</a:t>
            </a:r>
            <a:r>
              <a:rPr lang="en-US" b="1" dirty="0">
                <a:solidFill>
                  <a:srgbClr val="0070C0"/>
                </a:solidFill>
              </a:rPr>
              <a:t>&gt;r, key</a:t>
            </a:r>
            <a:r>
              <a:rPr lang="en-US" b="1" dirty="0" smtClean="0">
                <a:solidFill>
                  <a:srgbClr val="0070C0"/>
                </a:solidFill>
              </a:rPr>
              <a:t>);}</a:t>
            </a:r>
            <a:endParaRPr lang="en-US" b="1" dirty="0">
              <a:solidFill>
                <a:srgbClr val="0070C0"/>
              </a:solidFill>
            </a:endParaRPr>
          </a:p>
        </p:txBody>
      </p:sp>
      <p:sp>
        <p:nvSpPr>
          <p:cNvPr id="5" name="Rectangle 4"/>
          <p:cNvSpPr/>
          <p:nvPr/>
        </p:nvSpPr>
        <p:spPr>
          <a:xfrm>
            <a:off x="4572000" y="381000"/>
            <a:ext cx="4572000" cy="6463308"/>
          </a:xfrm>
          <a:prstGeom prst="rect">
            <a:avLst/>
          </a:prstGeom>
        </p:spPr>
        <p:txBody>
          <a:bodyPr>
            <a:spAutoFit/>
          </a:bodyPr>
          <a:lstStyle/>
          <a:p>
            <a:r>
              <a:rPr lang="en-US" b="1" dirty="0" err="1" smtClean="0">
                <a:solidFill>
                  <a:srgbClr val="0070C0"/>
                </a:solidFill>
              </a:rPr>
              <a:t>pitem</a:t>
            </a:r>
            <a:r>
              <a:rPr lang="en-US" b="1" dirty="0" smtClean="0">
                <a:solidFill>
                  <a:srgbClr val="0070C0"/>
                </a:solidFill>
              </a:rPr>
              <a:t> </a:t>
            </a:r>
            <a:r>
              <a:rPr lang="en-US" b="1" dirty="0">
                <a:solidFill>
                  <a:srgbClr val="0070C0"/>
                </a:solidFill>
              </a:rPr>
              <a:t>unite (</a:t>
            </a:r>
            <a:r>
              <a:rPr lang="en-US" b="1" dirty="0" err="1">
                <a:solidFill>
                  <a:srgbClr val="0070C0"/>
                </a:solidFill>
              </a:rPr>
              <a:t>pitem</a:t>
            </a:r>
            <a:r>
              <a:rPr lang="en-US" b="1" dirty="0">
                <a:solidFill>
                  <a:srgbClr val="0070C0"/>
                </a:solidFill>
              </a:rPr>
              <a:t> l, </a:t>
            </a:r>
            <a:r>
              <a:rPr lang="en-US" b="1" dirty="0" err="1">
                <a:solidFill>
                  <a:srgbClr val="0070C0"/>
                </a:solidFill>
              </a:rPr>
              <a:t>pitem</a:t>
            </a:r>
            <a:r>
              <a:rPr lang="en-US" b="1" dirty="0">
                <a:solidFill>
                  <a:srgbClr val="0070C0"/>
                </a:solidFill>
              </a:rPr>
              <a:t> r) {</a:t>
            </a:r>
          </a:p>
          <a:p>
            <a:r>
              <a:rPr lang="en-US" b="1" dirty="0" smtClean="0">
                <a:solidFill>
                  <a:srgbClr val="0070C0"/>
                </a:solidFill>
              </a:rPr>
              <a:t>if </a:t>
            </a:r>
            <a:r>
              <a:rPr lang="en-US" b="1" dirty="0">
                <a:solidFill>
                  <a:srgbClr val="0070C0"/>
                </a:solidFill>
              </a:rPr>
              <a:t>(!l || !r)  return l ? l : r;</a:t>
            </a:r>
          </a:p>
          <a:p>
            <a:r>
              <a:rPr lang="en-US" b="1" dirty="0" smtClean="0">
                <a:solidFill>
                  <a:srgbClr val="0070C0"/>
                </a:solidFill>
              </a:rPr>
              <a:t>if </a:t>
            </a:r>
            <a:r>
              <a:rPr lang="en-US" b="1" dirty="0">
                <a:solidFill>
                  <a:srgbClr val="0070C0"/>
                </a:solidFill>
              </a:rPr>
              <a:t>(l-&gt;prior &lt; r-&gt;prior)  swap (l, r);</a:t>
            </a:r>
          </a:p>
          <a:p>
            <a:r>
              <a:rPr lang="en-US" b="1" dirty="0" err="1" smtClean="0">
                <a:solidFill>
                  <a:srgbClr val="0070C0"/>
                </a:solidFill>
              </a:rPr>
              <a:t>pitem</a:t>
            </a:r>
            <a:r>
              <a:rPr lang="en-US" b="1" dirty="0" smtClean="0">
                <a:solidFill>
                  <a:srgbClr val="0070C0"/>
                </a:solidFill>
              </a:rPr>
              <a:t> </a:t>
            </a:r>
            <a:r>
              <a:rPr lang="en-US" b="1" dirty="0" err="1">
                <a:solidFill>
                  <a:srgbClr val="0070C0"/>
                </a:solidFill>
              </a:rPr>
              <a:t>lt</a:t>
            </a:r>
            <a:r>
              <a:rPr lang="en-US" b="1" dirty="0">
                <a:solidFill>
                  <a:srgbClr val="0070C0"/>
                </a:solidFill>
              </a:rPr>
              <a:t>, </a:t>
            </a:r>
            <a:r>
              <a:rPr lang="en-US" b="1" dirty="0" err="1">
                <a:solidFill>
                  <a:srgbClr val="0070C0"/>
                </a:solidFill>
              </a:rPr>
              <a:t>rt</a:t>
            </a:r>
            <a:r>
              <a:rPr lang="en-US" b="1" dirty="0">
                <a:solidFill>
                  <a:srgbClr val="0070C0"/>
                </a:solidFill>
              </a:rPr>
              <a:t>;</a:t>
            </a:r>
          </a:p>
          <a:p>
            <a:r>
              <a:rPr lang="en-US" b="1" dirty="0" smtClean="0">
                <a:solidFill>
                  <a:srgbClr val="0070C0"/>
                </a:solidFill>
              </a:rPr>
              <a:t>split </a:t>
            </a:r>
            <a:r>
              <a:rPr lang="en-US" b="1" dirty="0">
                <a:solidFill>
                  <a:srgbClr val="0070C0"/>
                </a:solidFill>
              </a:rPr>
              <a:t>(r, l-&gt;key, </a:t>
            </a:r>
            <a:r>
              <a:rPr lang="en-US" b="1" dirty="0" err="1">
                <a:solidFill>
                  <a:srgbClr val="0070C0"/>
                </a:solidFill>
              </a:rPr>
              <a:t>lt</a:t>
            </a:r>
            <a:r>
              <a:rPr lang="en-US" b="1" dirty="0">
                <a:solidFill>
                  <a:srgbClr val="0070C0"/>
                </a:solidFill>
              </a:rPr>
              <a:t>, </a:t>
            </a:r>
            <a:r>
              <a:rPr lang="en-US" b="1" dirty="0" err="1">
                <a:solidFill>
                  <a:srgbClr val="0070C0"/>
                </a:solidFill>
              </a:rPr>
              <a:t>rt</a:t>
            </a:r>
            <a:r>
              <a:rPr lang="en-US" b="1" dirty="0">
                <a:solidFill>
                  <a:srgbClr val="0070C0"/>
                </a:solidFill>
              </a:rPr>
              <a:t>);</a:t>
            </a:r>
          </a:p>
          <a:p>
            <a:r>
              <a:rPr lang="en-US" b="1" dirty="0" smtClean="0">
                <a:solidFill>
                  <a:srgbClr val="0070C0"/>
                </a:solidFill>
              </a:rPr>
              <a:t>l-</a:t>
            </a:r>
            <a:r>
              <a:rPr lang="en-US" b="1" dirty="0">
                <a:solidFill>
                  <a:srgbClr val="0070C0"/>
                </a:solidFill>
              </a:rPr>
              <a:t>&gt;l = unite (l-&gt;l, </a:t>
            </a:r>
            <a:r>
              <a:rPr lang="en-US" b="1" dirty="0" err="1">
                <a:solidFill>
                  <a:srgbClr val="0070C0"/>
                </a:solidFill>
              </a:rPr>
              <a:t>lt</a:t>
            </a:r>
            <a:r>
              <a:rPr lang="en-US" b="1" dirty="0">
                <a:solidFill>
                  <a:srgbClr val="0070C0"/>
                </a:solidFill>
              </a:rPr>
              <a:t>);</a:t>
            </a:r>
          </a:p>
          <a:p>
            <a:r>
              <a:rPr lang="en-US" b="1" dirty="0" smtClean="0">
                <a:solidFill>
                  <a:srgbClr val="0070C0"/>
                </a:solidFill>
              </a:rPr>
              <a:t>l-</a:t>
            </a:r>
            <a:r>
              <a:rPr lang="en-US" b="1" dirty="0">
                <a:solidFill>
                  <a:srgbClr val="0070C0"/>
                </a:solidFill>
              </a:rPr>
              <a:t>&gt;r = unite (l-&gt;r, </a:t>
            </a:r>
            <a:r>
              <a:rPr lang="en-US" b="1" dirty="0" err="1">
                <a:solidFill>
                  <a:srgbClr val="0070C0"/>
                </a:solidFill>
              </a:rPr>
              <a:t>rt</a:t>
            </a:r>
            <a:r>
              <a:rPr lang="en-US" b="1" dirty="0">
                <a:solidFill>
                  <a:srgbClr val="0070C0"/>
                </a:solidFill>
              </a:rPr>
              <a:t>);</a:t>
            </a:r>
          </a:p>
          <a:p>
            <a:r>
              <a:rPr lang="en-US" b="1" dirty="0" smtClean="0">
                <a:solidFill>
                  <a:srgbClr val="0070C0"/>
                </a:solidFill>
              </a:rPr>
              <a:t>return </a:t>
            </a:r>
            <a:r>
              <a:rPr lang="en-US" b="1" dirty="0">
                <a:solidFill>
                  <a:srgbClr val="0070C0"/>
                </a:solidFill>
              </a:rPr>
              <a:t>l;</a:t>
            </a:r>
          </a:p>
          <a:p>
            <a:r>
              <a:rPr lang="en-US" b="1" dirty="0">
                <a:solidFill>
                  <a:srgbClr val="0070C0"/>
                </a:solidFill>
              </a:rPr>
              <a:t>}</a:t>
            </a:r>
          </a:p>
          <a:p>
            <a:r>
              <a:rPr lang="en-US" b="1" dirty="0" smtClean="0">
                <a:solidFill>
                  <a:srgbClr val="0070C0"/>
                </a:solidFill>
              </a:rPr>
              <a:t>void </a:t>
            </a:r>
            <a:r>
              <a:rPr lang="en-US" b="1" dirty="0" err="1">
                <a:solidFill>
                  <a:srgbClr val="0070C0"/>
                </a:solidFill>
              </a:rPr>
              <a:t>inorder</a:t>
            </a:r>
            <a:r>
              <a:rPr lang="en-US" b="1" dirty="0">
                <a:solidFill>
                  <a:srgbClr val="0070C0"/>
                </a:solidFill>
              </a:rPr>
              <a:t>(</a:t>
            </a:r>
            <a:r>
              <a:rPr lang="en-US" b="1" dirty="0" err="1">
                <a:solidFill>
                  <a:srgbClr val="0070C0"/>
                </a:solidFill>
              </a:rPr>
              <a:t>pitem</a:t>
            </a:r>
            <a:r>
              <a:rPr lang="en-US" b="1" dirty="0">
                <a:solidFill>
                  <a:srgbClr val="0070C0"/>
                </a:solidFill>
              </a:rPr>
              <a:t> </a:t>
            </a:r>
            <a:r>
              <a:rPr lang="en-US" b="1" dirty="0" err="1">
                <a:solidFill>
                  <a:srgbClr val="0070C0"/>
                </a:solidFill>
              </a:rPr>
              <a:t>root,int</a:t>
            </a:r>
            <a:r>
              <a:rPr lang="en-US" b="1" dirty="0">
                <a:solidFill>
                  <a:srgbClr val="0070C0"/>
                </a:solidFill>
              </a:rPr>
              <a:t> </a:t>
            </a:r>
            <a:r>
              <a:rPr lang="en-US" b="1" dirty="0" err="1">
                <a:solidFill>
                  <a:srgbClr val="0070C0"/>
                </a:solidFill>
              </a:rPr>
              <a:t>nivo</a:t>
            </a:r>
            <a:r>
              <a:rPr lang="en-US" b="1" dirty="0">
                <a:solidFill>
                  <a:srgbClr val="0070C0"/>
                </a:solidFill>
              </a:rPr>
              <a:t>){</a:t>
            </a:r>
          </a:p>
          <a:p>
            <a:r>
              <a:rPr lang="en-US" b="1" dirty="0">
                <a:solidFill>
                  <a:srgbClr val="0070C0"/>
                </a:solidFill>
              </a:rPr>
              <a:t>if(root</a:t>
            </a:r>
            <a:r>
              <a:rPr lang="en-US" b="1" dirty="0" smtClean="0">
                <a:solidFill>
                  <a:srgbClr val="0070C0"/>
                </a:solidFill>
              </a:rPr>
              <a:t>==0) </a:t>
            </a:r>
            <a:r>
              <a:rPr lang="en-US" b="1" dirty="0">
                <a:solidFill>
                  <a:srgbClr val="0070C0"/>
                </a:solidFill>
              </a:rPr>
              <a:t>return;</a:t>
            </a:r>
          </a:p>
          <a:p>
            <a:r>
              <a:rPr lang="en-US" b="1" dirty="0" err="1">
                <a:solidFill>
                  <a:srgbClr val="0070C0"/>
                </a:solidFill>
              </a:rPr>
              <a:t>inorder</a:t>
            </a:r>
            <a:r>
              <a:rPr lang="en-US" b="1" dirty="0">
                <a:solidFill>
                  <a:srgbClr val="0070C0"/>
                </a:solidFill>
              </a:rPr>
              <a:t>(root-&gt;l,nivo+1);</a:t>
            </a:r>
          </a:p>
          <a:p>
            <a:r>
              <a:rPr lang="en-US" b="1" dirty="0" err="1">
                <a:solidFill>
                  <a:srgbClr val="0070C0"/>
                </a:solidFill>
              </a:rPr>
              <a:t>cout</a:t>
            </a:r>
            <a:r>
              <a:rPr lang="en-US" b="1" dirty="0">
                <a:solidFill>
                  <a:srgbClr val="0070C0"/>
                </a:solidFill>
              </a:rPr>
              <a:t>&lt;&lt;root-&gt;key&lt;&lt;' </a:t>
            </a:r>
            <a:r>
              <a:rPr lang="en-US" b="1" dirty="0" smtClean="0">
                <a:solidFill>
                  <a:srgbClr val="0070C0"/>
                </a:solidFill>
              </a:rPr>
              <a:t>‘</a:t>
            </a:r>
          </a:p>
          <a:p>
            <a:r>
              <a:rPr lang="en-US" b="1" dirty="0">
                <a:solidFill>
                  <a:srgbClr val="0070C0"/>
                </a:solidFill>
              </a:rPr>
              <a:t> </a:t>
            </a:r>
            <a:r>
              <a:rPr lang="en-US" b="1" dirty="0" smtClean="0">
                <a:solidFill>
                  <a:srgbClr val="0070C0"/>
                </a:solidFill>
              </a:rPr>
              <a:t>       &lt;&lt;</a:t>
            </a:r>
            <a:r>
              <a:rPr lang="en-US" b="1" dirty="0">
                <a:solidFill>
                  <a:srgbClr val="0070C0"/>
                </a:solidFill>
              </a:rPr>
              <a:t>root-&gt;prior&lt;&lt;' '&lt;&lt;</a:t>
            </a:r>
            <a:r>
              <a:rPr lang="en-US" b="1" dirty="0" err="1">
                <a:solidFill>
                  <a:srgbClr val="0070C0"/>
                </a:solidFill>
              </a:rPr>
              <a:t>nivo</a:t>
            </a:r>
            <a:r>
              <a:rPr lang="en-US" b="1" dirty="0">
                <a:solidFill>
                  <a:srgbClr val="0070C0"/>
                </a:solidFill>
              </a:rPr>
              <a:t>&lt;&lt;</a:t>
            </a:r>
            <a:r>
              <a:rPr lang="en-US" b="1" dirty="0" err="1">
                <a:solidFill>
                  <a:srgbClr val="0070C0"/>
                </a:solidFill>
              </a:rPr>
              <a:t>endl</a:t>
            </a:r>
            <a:r>
              <a:rPr lang="en-US" b="1" dirty="0">
                <a:solidFill>
                  <a:srgbClr val="0070C0"/>
                </a:solidFill>
              </a:rPr>
              <a:t>;</a:t>
            </a:r>
          </a:p>
          <a:p>
            <a:r>
              <a:rPr lang="en-US" b="1" dirty="0" err="1">
                <a:solidFill>
                  <a:srgbClr val="0070C0"/>
                </a:solidFill>
              </a:rPr>
              <a:t>inorder</a:t>
            </a:r>
            <a:r>
              <a:rPr lang="en-US" b="1" dirty="0">
                <a:solidFill>
                  <a:srgbClr val="0070C0"/>
                </a:solidFill>
              </a:rPr>
              <a:t>(root-&gt;r,nivo+1);</a:t>
            </a:r>
          </a:p>
          <a:p>
            <a:r>
              <a:rPr lang="en-US" b="1" dirty="0">
                <a:solidFill>
                  <a:srgbClr val="0070C0"/>
                </a:solidFill>
              </a:rPr>
              <a:t>}</a:t>
            </a:r>
          </a:p>
          <a:p>
            <a:r>
              <a:rPr lang="en-US" b="1" dirty="0" err="1">
                <a:solidFill>
                  <a:srgbClr val="0070C0"/>
                </a:solidFill>
              </a:rPr>
              <a:t>int</a:t>
            </a:r>
            <a:r>
              <a:rPr lang="en-US" b="1" dirty="0">
                <a:solidFill>
                  <a:srgbClr val="0070C0"/>
                </a:solidFill>
              </a:rPr>
              <a:t> main(){</a:t>
            </a:r>
          </a:p>
          <a:p>
            <a:r>
              <a:rPr lang="en-US" b="1" dirty="0" err="1" smtClean="0">
                <a:solidFill>
                  <a:srgbClr val="0070C0"/>
                </a:solidFill>
              </a:rPr>
              <a:t>time_t</a:t>
            </a:r>
            <a:r>
              <a:rPr lang="en-US" b="1" dirty="0" smtClean="0">
                <a:solidFill>
                  <a:srgbClr val="0070C0"/>
                </a:solidFill>
              </a:rPr>
              <a:t> </a:t>
            </a:r>
            <a:r>
              <a:rPr lang="en-US" b="1" dirty="0">
                <a:solidFill>
                  <a:srgbClr val="0070C0"/>
                </a:solidFill>
              </a:rPr>
              <a:t>t;</a:t>
            </a:r>
          </a:p>
          <a:p>
            <a:r>
              <a:rPr lang="en-US" b="1" dirty="0" err="1" smtClean="0">
                <a:solidFill>
                  <a:srgbClr val="0070C0"/>
                </a:solidFill>
              </a:rPr>
              <a:t>srand</a:t>
            </a:r>
            <a:r>
              <a:rPr lang="en-US" b="1" dirty="0">
                <a:solidFill>
                  <a:srgbClr val="0070C0"/>
                </a:solidFill>
              </a:rPr>
              <a:t>((unsigned) time(&amp;t));</a:t>
            </a:r>
          </a:p>
          <a:p>
            <a:r>
              <a:rPr lang="en-US" b="1" dirty="0" smtClean="0">
                <a:solidFill>
                  <a:srgbClr val="0070C0"/>
                </a:solidFill>
              </a:rPr>
              <a:t>item </a:t>
            </a:r>
            <a:r>
              <a:rPr lang="en-US" b="1" dirty="0">
                <a:solidFill>
                  <a:srgbClr val="0070C0"/>
                </a:solidFill>
              </a:rPr>
              <a:t>*root=NULL;</a:t>
            </a:r>
          </a:p>
          <a:p>
            <a:r>
              <a:rPr lang="en-US" b="1" dirty="0" err="1" smtClean="0">
                <a:solidFill>
                  <a:srgbClr val="0070C0"/>
                </a:solidFill>
              </a:rPr>
              <a:t>int</a:t>
            </a:r>
            <a:r>
              <a:rPr lang="en-US" b="1" dirty="0" smtClean="0">
                <a:solidFill>
                  <a:srgbClr val="0070C0"/>
                </a:solidFill>
              </a:rPr>
              <a:t> </a:t>
            </a:r>
            <a:r>
              <a:rPr lang="en-US" b="1" dirty="0">
                <a:solidFill>
                  <a:srgbClr val="0070C0"/>
                </a:solidFill>
              </a:rPr>
              <a:t>n=7,pp</a:t>
            </a:r>
            <a:r>
              <a:rPr lang="en-US" b="1" dirty="0" smtClean="0">
                <a:solidFill>
                  <a:srgbClr val="0070C0"/>
                </a:solidFill>
              </a:rPr>
              <a:t>;</a:t>
            </a:r>
            <a:r>
              <a:rPr lang="en-US" b="1" dirty="0">
                <a:solidFill>
                  <a:srgbClr val="0070C0"/>
                </a:solidFill>
              </a:rPr>
              <a:t> </a:t>
            </a:r>
            <a:r>
              <a:rPr lang="en-US" b="1" dirty="0" err="1">
                <a:solidFill>
                  <a:srgbClr val="0070C0"/>
                </a:solidFill>
              </a:rPr>
              <a:t>int</a:t>
            </a:r>
            <a:r>
              <a:rPr lang="en-US" b="1" dirty="0">
                <a:solidFill>
                  <a:srgbClr val="0070C0"/>
                </a:solidFill>
              </a:rPr>
              <a:t> x[]={50,30,20,40,70,60,80};</a:t>
            </a:r>
          </a:p>
          <a:p>
            <a:r>
              <a:rPr lang="en-US" b="1" dirty="0">
                <a:solidFill>
                  <a:srgbClr val="0070C0"/>
                </a:solidFill>
              </a:rPr>
              <a:t>    item z[n</a:t>
            </a:r>
            <a:r>
              <a:rPr lang="en-US" b="1" dirty="0" smtClean="0">
                <a:solidFill>
                  <a:srgbClr val="0070C0"/>
                </a:solidFill>
              </a:rPr>
              <a:t>];</a:t>
            </a:r>
            <a:endParaRPr lang="en-US" b="1" dirty="0">
              <a:solidFill>
                <a:srgbClr val="0070C0"/>
              </a:solidFill>
            </a:endParaRPr>
          </a:p>
        </p:txBody>
      </p:sp>
      <p:cxnSp>
        <p:nvCxnSpPr>
          <p:cNvPr id="6" name="Straight Connector 5"/>
          <p:cNvCxnSpPr/>
          <p:nvPr/>
        </p:nvCxnSpPr>
        <p:spPr>
          <a:xfrm>
            <a:off x="4495800" y="381000"/>
            <a:ext cx="0" cy="6477000"/>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52599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smtClean="0"/>
              <a:t>Test </a:t>
            </a:r>
            <a:r>
              <a:rPr lang="en-US" dirty="0" err="1" smtClean="0"/>
              <a:t>primjer</a:t>
            </a:r>
            <a:endParaRPr lang="en-US" dirty="0"/>
          </a:p>
        </p:txBody>
      </p:sp>
      <p:sp>
        <p:nvSpPr>
          <p:cNvPr id="4" name="Rectangle 3"/>
          <p:cNvSpPr/>
          <p:nvPr/>
        </p:nvSpPr>
        <p:spPr>
          <a:xfrm>
            <a:off x="137160" y="914400"/>
            <a:ext cx="4572000" cy="3970318"/>
          </a:xfrm>
          <a:prstGeom prst="rect">
            <a:avLst/>
          </a:prstGeom>
          <a:ln>
            <a:solidFill>
              <a:srgbClr val="C00000"/>
            </a:solidFill>
            <a:prstDash val="dash"/>
          </a:ln>
        </p:spPr>
        <p:txBody>
          <a:bodyPr>
            <a:spAutoFit/>
          </a:bodyPr>
          <a:lstStyle/>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p>
          <a:p>
            <a:r>
              <a:rPr lang="en-US" b="1" dirty="0" smtClean="0">
                <a:solidFill>
                  <a:srgbClr val="0070C0"/>
                </a:solidFill>
              </a:rPr>
              <a:t>  z[</a:t>
            </a:r>
            <a:r>
              <a:rPr lang="en-US" b="1" dirty="0" err="1" smtClean="0">
                <a:solidFill>
                  <a:srgbClr val="0070C0"/>
                </a:solidFill>
              </a:rPr>
              <a:t>i</a:t>
            </a:r>
            <a:r>
              <a:rPr lang="en-US" b="1" dirty="0">
                <a:solidFill>
                  <a:srgbClr val="0070C0"/>
                </a:solidFill>
              </a:rPr>
              <a:t>].key=x[</a:t>
            </a:r>
            <a:r>
              <a:rPr lang="en-US" b="1" dirty="0" err="1">
                <a:solidFill>
                  <a:srgbClr val="0070C0"/>
                </a:solidFill>
              </a:rPr>
              <a:t>i</a:t>
            </a:r>
            <a:r>
              <a:rPr lang="en-US" b="1" dirty="0">
                <a:solidFill>
                  <a:srgbClr val="0070C0"/>
                </a:solidFill>
              </a:rPr>
              <a:t>];z[</a:t>
            </a:r>
            <a:r>
              <a:rPr lang="en-US" b="1" dirty="0" err="1">
                <a:solidFill>
                  <a:srgbClr val="0070C0"/>
                </a:solidFill>
              </a:rPr>
              <a:t>i</a:t>
            </a:r>
            <a:r>
              <a:rPr lang="en-US" b="1" dirty="0">
                <a:solidFill>
                  <a:srgbClr val="0070C0"/>
                </a:solidFill>
              </a:rPr>
              <a:t>].prior=rand();</a:t>
            </a:r>
          </a:p>
          <a:p>
            <a:r>
              <a:rPr lang="en-US" b="1" dirty="0" smtClean="0">
                <a:solidFill>
                  <a:srgbClr val="0070C0"/>
                </a:solidFill>
              </a:rPr>
              <a:t>  insert(</a:t>
            </a:r>
            <a:r>
              <a:rPr lang="en-US" b="1" dirty="0" err="1" smtClean="0">
                <a:solidFill>
                  <a:srgbClr val="0070C0"/>
                </a:solidFill>
              </a:rPr>
              <a:t>root,z+i</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err="1" smtClean="0">
                <a:solidFill>
                  <a:srgbClr val="0070C0"/>
                </a:solidFill>
              </a:rPr>
              <a:t>cout</a:t>
            </a:r>
            <a:r>
              <a:rPr lang="en-US" b="1" dirty="0">
                <a:solidFill>
                  <a:srgbClr val="0070C0"/>
                </a:solidFill>
              </a:rPr>
              <a:t>&lt;&lt;"</a:t>
            </a:r>
            <a:r>
              <a:rPr lang="en-US" b="1" dirty="0" err="1">
                <a:solidFill>
                  <a:srgbClr val="0070C0"/>
                </a:solidFill>
              </a:rPr>
              <a:t>Pocetno</a:t>
            </a:r>
            <a:r>
              <a:rPr lang="en-US" b="1" dirty="0">
                <a:solidFill>
                  <a:srgbClr val="0070C0"/>
                </a:solidFill>
              </a:rPr>
              <a:t> </a:t>
            </a:r>
            <a:r>
              <a:rPr lang="en-US" b="1" dirty="0" err="1">
                <a:solidFill>
                  <a:srgbClr val="0070C0"/>
                </a:solidFill>
              </a:rPr>
              <a:t>treap</a:t>
            </a:r>
            <a:r>
              <a:rPr lang="en-US" b="1" dirty="0">
                <a:solidFill>
                  <a:srgbClr val="0070C0"/>
                </a:solidFill>
              </a:rPr>
              <a:t> "&lt;&lt;</a:t>
            </a:r>
            <a:r>
              <a:rPr lang="en-US" b="1" dirty="0" err="1">
                <a:solidFill>
                  <a:srgbClr val="0070C0"/>
                </a:solidFill>
              </a:rPr>
              <a:t>endl</a:t>
            </a:r>
            <a:r>
              <a:rPr lang="en-US" b="1" dirty="0">
                <a:solidFill>
                  <a:srgbClr val="0070C0"/>
                </a:solidFill>
              </a:rPr>
              <a:t>;</a:t>
            </a:r>
          </a:p>
          <a:p>
            <a:r>
              <a:rPr lang="en-US" b="1" dirty="0" err="1" smtClean="0">
                <a:solidFill>
                  <a:srgbClr val="0070C0"/>
                </a:solidFill>
              </a:rPr>
              <a:t>inorder</a:t>
            </a:r>
            <a:r>
              <a:rPr lang="en-US" b="1" dirty="0" smtClean="0">
                <a:solidFill>
                  <a:srgbClr val="0070C0"/>
                </a:solidFill>
              </a:rPr>
              <a:t>(root,0</a:t>
            </a:r>
            <a:r>
              <a:rPr lang="en-US" b="1" dirty="0">
                <a:solidFill>
                  <a:srgbClr val="0070C0"/>
                </a:solidFill>
              </a:rPr>
              <a:t>);</a:t>
            </a:r>
          </a:p>
          <a:p>
            <a:r>
              <a:rPr lang="en-US" b="1" dirty="0" smtClean="0">
                <a:solidFill>
                  <a:srgbClr val="0070C0"/>
                </a:solidFill>
              </a:rPr>
              <a:t>erase(root,30</a:t>
            </a:r>
            <a:r>
              <a:rPr lang="en-US" b="1" dirty="0">
                <a:solidFill>
                  <a:srgbClr val="0070C0"/>
                </a:solidFill>
              </a:rPr>
              <a:t>);</a:t>
            </a:r>
          </a:p>
          <a:p>
            <a:r>
              <a:rPr lang="en-US" b="1" dirty="0" err="1" smtClean="0">
                <a:solidFill>
                  <a:srgbClr val="0070C0"/>
                </a:solidFill>
              </a:rPr>
              <a:t>cout</a:t>
            </a:r>
            <a:r>
              <a:rPr lang="en-US" b="1" dirty="0">
                <a:solidFill>
                  <a:srgbClr val="0070C0"/>
                </a:solidFill>
              </a:rPr>
              <a:t>&lt;&lt;"</a:t>
            </a:r>
            <a:r>
              <a:rPr lang="en-US" b="1" dirty="0" err="1">
                <a:solidFill>
                  <a:srgbClr val="0070C0"/>
                </a:solidFill>
              </a:rPr>
              <a:t>Nakon</a:t>
            </a:r>
            <a:r>
              <a:rPr lang="en-US" b="1" dirty="0">
                <a:solidFill>
                  <a:srgbClr val="0070C0"/>
                </a:solidFill>
              </a:rPr>
              <a:t> </a:t>
            </a:r>
            <a:r>
              <a:rPr lang="en-US" b="1" dirty="0" err="1">
                <a:solidFill>
                  <a:srgbClr val="0070C0"/>
                </a:solidFill>
              </a:rPr>
              <a:t>brisanja</a:t>
            </a:r>
            <a:r>
              <a:rPr lang="en-US" b="1" dirty="0">
                <a:solidFill>
                  <a:srgbClr val="0070C0"/>
                </a:solidFill>
              </a:rPr>
              <a:t> 30 "&lt;&lt;</a:t>
            </a:r>
            <a:r>
              <a:rPr lang="en-US" b="1" dirty="0" err="1">
                <a:solidFill>
                  <a:srgbClr val="0070C0"/>
                </a:solidFill>
              </a:rPr>
              <a:t>endl</a:t>
            </a:r>
            <a:r>
              <a:rPr lang="en-US" b="1" dirty="0">
                <a:solidFill>
                  <a:srgbClr val="0070C0"/>
                </a:solidFill>
              </a:rPr>
              <a:t>;</a:t>
            </a:r>
          </a:p>
          <a:p>
            <a:r>
              <a:rPr lang="en-US" b="1" dirty="0" err="1" smtClean="0">
                <a:solidFill>
                  <a:srgbClr val="0070C0"/>
                </a:solidFill>
              </a:rPr>
              <a:t>inorder</a:t>
            </a:r>
            <a:r>
              <a:rPr lang="en-US" b="1" dirty="0" smtClean="0">
                <a:solidFill>
                  <a:srgbClr val="0070C0"/>
                </a:solidFill>
              </a:rPr>
              <a:t>(root,0</a:t>
            </a:r>
            <a:r>
              <a:rPr lang="en-US" b="1" dirty="0">
                <a:solidFill>
                  <a:srgbClr val="0070C0"/>
                </a:solidFill>
              </a:rPr>
              <a:t>);</a:t>
            </a:r>
          </a:p>
          <a:p>
            <a:r>
              <a:rPr lang="en-US" b="1" dirty="0" smtClean="0">
                <a:solidFill>
                  <a:srgbClr val="0070C0"/>
                </a:solidFill>
              </a:rPr>
              <a:t>erase(root,60</a:t>
            </a:r>
            <a:r>
              <a:rPr lang="en-US" b="1" dirty="0">
                <a:solidFill>
                  <a:srgbClr val="0070C0"/>
                </a:solidFill>
              </a:rPr>
              <a:t>);</a:t>
            </a:r>
          </a:p>
          <a:p>
            <a:r>
              <a:rPr lang="en-US" b="1" dirty="0" err="1" smtClean="0">
                <a:solidFill>
                  <a:srgbClr val="0070C0"/>
                </a:solidFill>
              </a:rPr>
              <a:t>cout</a:t>
            </a:r>
            <a:r>
              <a:rPr lang="en-US" b="1" dirty="0">
                <a:solidFill>
                  <a:srgbClr val="0070C0"/>
                </a:solidFill>
              </a:rPr>
              <a:t>&lt;&lt;"</a:t>
            </a:r>
            <a:r>
              <a:rPr lang="en-US" b="1" dirty="0" err="1">
                <a:solidFill>
                  <a:srgbClr val="0070C0"/>
                </a:solidFill>
              </a:rPr>
              <a:t>Nakon</a:t>
            </a:r>
            <a:r>
              <a:rPr lang="en-US" b="1" dirty="0">
                <a:solidFill>
                  <a:srgbClr val="0070C0"/>
                </a:solidFill>
              </a:rPr>
              <a:t> </a:t>
            </a:r>
            <a:r>
              <a:rPr lang="en-US" b="1" dirty="0" err="1">
                <a:solidFill>
                  <a:srgbClr val="0070C0"/>
                </a:solidFill>
              </a:rPr>
              <a:t>brisanja</a:t>
            </a:r>
            <a:r>
              <a:rPr lang="en-US" b="1" dirty="0">
                <a:solidFill>
                  <a:srgbClr val="0070C0"/>
                </a:solidFill>
              </a:rPr>
              <a:t> 60 "&lt;&lt;</a:t>
            </a:r>
            <a:r>
              <a:rPr lang="en-US" b="1" dirty="0" err="1">
                <a:solidFill>
                  <a:srgbClr val="0070C0"/>
                </a:solidFill>
              </a:rPr>
              <a:t>endl</a:t>
            </a:r>
            <a:r>
              <a:rPr lang="en-US" b="1" dirty="0">
                <a:solidFill>
                  <a:srgbClr val="0070C0"/>
                </a:solidFill>
              </a:rPr>
              <a:t>;</a:t>
            </a:r>
          </a:p>
          <a:p>
            <a:r>
              <a:rPr lang="en-US" b="1" dirty="0" err="1" smtClean="0">
                <a:solidFill>
                  <a:srgbClr val="0070C0"/>
                </a:solidFill>
              </a:rPr>
              <a:t>inorder</a:t>
            </a:r>
            <a:r>
              <a:rPr lang="en-US" b="1" dirty="0" smtClean="0">
                <a:solidFill>
                  <a:srgbClr val="0070C0"/>
                </a:solidFill>
              </a:rPr>
              <a:t>(root,0</a:t>
            </a:r>
            <a:r>
              <a:rPr lang="en-US" b="1" dirty="0">
                <a:solidFill>
                  <a:srgbClr val="0070C0"/>
                </a:solidFill>
              </a:rPr>
              <a:t>);</a:t>
            </a:r>
          </a:p>
          <a:p>
            <a:r>
              <a:rPr lang="en-US" b="1" dirty="0" smtClean="0">
                <a:solidFill>
                  <a:srgbClr val="0070C0"/>
                </a:solidFill>
              </a:rPr>
              <a:t>return </a:t>
            </a:r>
            <a:r>
              <a:rPr lang="en-US" b="1" dirty="0">
                <a:solidFill>
                  <a:srgbClr val="0070C0"/>
                </a:solidFill>
              </a:rPr>
              <a:t>0;</a:t>
            </a:r>
          </a:p>
          <a:p>
            <a:r>
              <a:rPr lang="en-US" b="1" dirty="0">
                <a:solidFill>
                  <a:srgbClr val="0070C0"/>
                </a:solidFill>
              </a:rPr>
              <a:t>}</a:t>
            </a:r>
            <a:endParaRPr lang="en-US" dirty="0"/>
          </a:p>
        </p:txBody>
      </p:sp>
      <p:sp>
        <p:nvSpPr>
          <p:cNvPr id="5" name="Rectangle 4"/>
          <p:cNvSpPr/>
          <p:nvPr/>
        </p:nvSpPr>
        <p:spPr>
          <a:xfrm>
            <a:off x="5166360" y="914400"/>
            <a:ext cx="1767840" cy="3877985"/>
          </a:xfrm>
          <a:prstGeom prst="rect">
            <a:avLst/>
          </a:prstGeom>
          <a:solidFill>
            <a:schemeClr val="accent6">
              <a:lumMod val="60000"/>
              <a:lumOff val="40000"/>
            </a:schemeClr>
          </a:solidFill>
        </p:spPr>
        <p:txBody>
          <a:bodyPr wrap="square" rtlCol="0">
            <a:spAutoFit/>
          </a:bodyPr>
          <a:lstStyle/>
          <a:p>
            <a:r>
              <a:rPr lang="fi-FI" sz="1200" b="1" dirty="0">
                <a:solidFill>
                  <a:schemeClr val="bg1"/>
                </a:solidFill>
              </a:rPr>
              <a:t>20 614 3</a:t>
            </a:r>
          </a:p>
          <a:p>
            <a:r>
              <a:rPr lang="fi-FI" sz="1200" b="1" dirty="0">
                <a:solidFill>
                  <a:schemeClr val="bg1"/>
                </a:solidFill>
              </a:rPr>
              <a:t>30 17960 2</a:t>
            </a:r>
          </a:p>
          <a:p>
            <a:r>
              <a:rPr lang="fi-FI" sz="1200" b="1" dirty="0">
                <a:solidFill>
                  <a:schemeClr val="bg1"/>
                </a:solidFill>
              </a:rPr>
              <a:t>40 21680 1</a:t>
            </a:r>
          </a:p>
          <a:p>
            <a:r>
              <a:rPr lang="fi-FI" sz="1200" b="1" dirty="0">
                <a:solidFill>
                  <a:schemeClr val="bg1"/>
                </a:solidFill>
              </a:rPr>
              <a:t>50 12343 2</a:t>
            </a:r>
          </a:p>
          <a:p>
            <a:r>
              <a:rPr lang="fi-FI" sz="1200" b="1" dirty="0">
                <a:solidFill>
                  <a:schemeClr val="bg1"/>
                </a:solidFill>
              </a:rPr>
              <a:t>60 2098 3</a:t>
            </a:r>
          </a:p>
          <a:p>
            <a:r>
              <a:rPr lang="fi-FI" sz="1200" b="1" dirty="0">
                <a:solidFill>
                  <a:schemeClr val="bg1"/>
                </a:solidFill>
              </a:rPr>
              <a:t>70 1331 4</a:t>
            </a:r>
          </a:p>
          <a:p>
            <a:r>
              <a:rPr lang="fi-FI" sz="1200" b="1" dirty="0">
                <a:solidFill>
                  <a:schemeClr val="bg1"/>
                </a:solidFill>
              </a:rPr>
              <a:t>80 24975 0</a:t>
            </a:r>
          </a:p>
          <a:p>
            <a:r>
              <a:rPr lang="fi-FI" sz="1200" b="1" dirty="0">
                <a:solidFill>
                  <a:schemeClr val="bg1"/>
                </a:solidFill>
              </a:rPr>
              <a:t>Nakon brisanja 30</a:t>
            </a:r>
          </a:p>
          <a:p>
            <a:r>
              <a:rPr lang="fi-FI" sz="1200" b="1" dirty="0">
                <a:solidFill>
                  <a:schemeClr val="bg1"/>
                </a:solidFill>
              </a:rPr>
              <a:t>20 614 2</a:t>
            </a:r>
          </a:p>
          <a:p>
            <a:r>
              <a:rPr lang="fi-FI" sz="1200" b="1" dirty="0">
                <a:solidFill>
                  <a:schemeClr val="bg1"/>
                </a:solidFill>
              </a:rPr>
              <a:t>40 21680 1</a:t>
            </a:r>
          </a:p>
          <a:p>
            <a:r>
              <a:rPr lang="fi-FI" sz="1200" b="1" dirty="0">
                <a:solidFill>
                  <a:schemeClr val="bg1"/>
                </a:solidFill>
              </a:rPr>
              <a:t>50 12343 2</a:t>
            </a:r>
          </a:p>
          <a:p>
            <a:r>
              <a:rPr lang="fi-FI" sz="1200" b="1" dirty="0">
                <a:solidFill>
                  <a:schemeClr val="bg1"/>
                </a:solidFill>
              </a:rPr>
              <a:t>60 2098 3</a:t>
            </a:r>
          </a:p>
          <a:p>
            <a:r>
              <a:rPr lang="fi-FI" sz="1200" b="1" dirty="0">
                <a:solidFill>
                  <a:schemeClr val="bg1"/>
                </a:solidFill>
              </a:rPr>
              <a:t>70 1331 4</a:t>
            </a:r>
          </a:p>
          <a:p>
            <a:r>
              <a:rPr lang="fi-FI" sz="1200" b="1" dirty="0">
                <a:solidFill>
                  <a:schemeClr val="bg1"/>
                </a:solidFill>
              </a:rPr>
              <a:t>80 24975 0</a:t>
            </a:r>
          </a:p>
          <a:p>
            <a:r>
              <a:rPr lang="fi-FI" sz="1200" b="1" dirty="0">
                <a:solidFill>
                  <a:schemeClr val="bg1"/>
                </a:solidFill>
              </a:rPr>
              <a:t>Nakon brisanja 60</a:t>
            </a:r>
          </a:p>
          <a:p>
            <a:r>
              <a:rPr lang="fi-FI" sz="1200" b="1" dirty="0">
                <a:solidFill>
                  <a:schemeClr val="bg1"/>
                </a:solidFill>
              </a:rPr>
              <a:t>20 614 2</a:t>
            </a:r>
          </a:p>
          <a:p>
            <a:r>
              <a:rPr lang="fi-FI" sz="1200" b="1" dirty="0">
                <a:solidFill>
                  <a:schemeClr val="bg1"/>
                </a:solidFill>
              </a:rPr>
              <a:t>40 21680 1</a:t>
            </a:r>
          </a:p>
          <a:p>
            <a:r>
              <a:rPr lang="fi-FI" sz="1200" b="1" dirty="0">
                <a:solidFill>
                  <a:schemeClr val="bg1"/>
                </a:solidFill>
              </a:rPr>
              <a:t>50 12343 2</a:t>
            </a:r>
          </a:p>
          <a:p>
            <a:r>
              <a:rPr lang="fi-FI" sz="1200" b="1" dirty="0">
                <a:solidFill>
                  <a:schemeClr val="bg1"/>
                </a:solidFill>
              </a:rPr>
              <a:t>70 1331 3</a:t>
            </a:r>
          </a:p>
          <a:p>
            <a:r>
              <a:rPr lang="fi-FI" sz="1200" b="1" dirty="0">
                <a:solidFill>
                  <a:schemeClr val="bg1"/>
                </a:solidFill>
              </a:rPr>
              <a:t>80 24975 0</a:t>
            </a:r>
            <a:endParaRPr lang="en-US" sz="1200" b="1" dirty="0">
              <a:solidFill>
                <a:schemeClr val="bg1"/>
              </a:solidFill>
            </a:endParaRPr>
          </a:p>
        </p:txBody>
      </p:sp>
      <p:sp>
        <p:nvSpPr>
          <p:cNvPr id="6" name="TextBox 5"/>
          <p:cNvSpPr txBox="1"/>
          <p:nvPr/>
        </p:nvSpPr>
        <p:spPr>
          <a:xfrm>
            <a:off x="5029200" y="545068"/>
            <a:ext cx="2667000" cy="369332"/>
          </a:xfrm>
          <a:prstGeom prst="rect">
            <a:avLst/>
          </a:prstGeom>
          <a:noFill/>
        </p:spPr>
        <p:txBody>
          <a:bodyPr wrap="square" rtlCol="0">
            <a:spAutoFit/>
          </a:bodyPr>
          <a:lstStyle/>
          <a:p>
            <a:r>
              <a:rPr lang="en-US" b="1" u="sng" dirty="0" smtClean="0"/>
              <a:t>IZLAZ IZ PROGRAMA</a:t>
            </a:r>
            <a:endParaRPr lang="en-US" b="1" u="sng" dirty="0"/>
          </a:p>
        </p:txBody>
      </p:sp>
      <p:sp>
        <p:nvSpPr>
          <p:cNvPr id="7" name="TextBox 6"/>
          <p:cNvSpPr txBox="1"/>
          <p:nvPr/>
        </p:nvSpPr>
        <p:spPr>
          <a:xfrm>
            <a:off x="6934200" y="914400"/>
            <a:ext cx="2209800" cy="2308324"/>
          </a:xfrm>
          <a:prstGeom prst="rect">
            <a:avLst/>
          </a:prstGeom>
          <a:noFill/>
        </p:spPr>
        <p:txBody>
          <a:bodyPr wrap="square" rtlCol="0">
            <a:spAutoFit/>
          </a:bodyPr>
          <a:lstStyle/>
          <a:p>
            <a:r>
              <a:rPr lang="en-US" dirty="0" err="1" smtClean="0"/>
              <a:t>Grafi</a:t>
            </a:r>
            <a:r>
              <a:rPr lang="sr-Latn-ME" dirty="0" smtClean="0"/>
              <a:t>čki prikažite stabla koja su dobijena. Funkciju </a:t>
            </a:r>
            <a:r>
              <a:rPr lang="sr-Latn-ME" b="1" i="1" dirty="0" smtClean="0"/>
              <a:t>inorder</a:t>
            </a:r>
            <a:r>
              <a:rPr lang="sr-Latn-ME" dirty="0" smtClean="0"/>
              <a:t> smo „dopunili“ sa prikazom na kom nivou u stablu su pojedini </a:t>
            </a:r>
            <a:r>
              <a:rPr lang="en-US" dirty="0" err="1" smtClean="0"/>
              <a:t>elementi</a:t>
            </a:r>
            <a:r>
              <a:rPr lang="sr-Latn-ME" dirty="0" smtClean="0"/>
              <a:t>.</a:t>
            </a:r>
            <a:endParaRPr lang="en-US" dirty="0"/>
          </a:p>
        </p:txBody>
      </p:sp>
      <p:sp>
        <p:nvSpPr>
          <p:cNvPr id="8" name="TextBox 7"/>
          <p:cNvSpPr txBox="1"/>
          <p:nvPr/>
        </p:nvSpPr>
        <p:spPr>
          <a:xfrm>
            <a:off x="0" y="4953000"/>
            <a:ext cx="9144000" cy="1938992"/>
          </a:xfrm>
          <a:prstGeom prst="rect">
            <a:avLst/>
          </a:prstGeom>
          <a:noFill/>
        </p:spPr>
        <p:txBody>
          <a:bodyPr wrap="square" rtlCol="0">
            <a:spAutoFit/>
          </a:bodyPr>
          <a:lstStyle/>
          <a:p>
            <a:r>
              <a:rPr lang="sr-Latn-ME" sz="2400" b="1" dirty="0" smtClean="0">
                <a:solidFill>
                  <a:srgbClr val="C00000"/>
                </a:solidFill>
              </a:rPr>
              <a:t>Treap</a:t>
            </a:r>
            <a:r>
              <a:rPr lang="sr-Latn-ME" sz="2400" dirty="0" smtClean="0"/>
              <a:t> ponekad ima proširene funkcionalnosti. Za neke od tih potreba potrebno je da znamo broj čvorova u svakom podrdrvetu datog čvora. Za to se struktura proširuje sa </a:t>
            </a:r>
            <a:r>
              <a:rPr lang="sr-Latn-ME" sz="2400" b="1" dirty="0" smtClean="0">
                <a:solidFill>
                  <a:srgbClr val="C00000"/>
                </a:solidFill>
              </a:rPr>
              <a:t>cnt</a:t>
            </a:r>
            <a:r>
              <a:rPr lang="sr-Latn-ME" sz="2400" dirty="0" smtClean="0"/>
              <a:t> brojačem. Ovo se često koristi za određivanje </a:t>
            </a:r>
            <a:r>
              <a:rPr lang="sr-Latn-ME" sz="2400" b="1" i="1" dirty="0" smtClean="0">
                <a:solidFill>
                  <a:srgbClr val="C00000"/>
                </a:solidFill>
              </a:rPr>
              <a:t>K</a:t>
            </a:r>
            <a:r>
              <a:rPr lang="sr-Latn-ME" sz="2400" dirty="0" smtClean="0"/>
              <a:t>-tog najvećeg elementa u drvetu sa složenošću </a:t>
            </a:r>
            <a:r>
              <a:rPr lang="sr-Latn-ME" sz="2400" b="1" i="1" dirty="0" smtClean="0">
                <a:solidFill>
                  <a:srgbClr val="C00000"/>
                </a:solidFill>
              </a:rPr>
              <a:t>O</a:t>
            </a:r>
            <a:r>
              <a:rPr lang="sr-Latn-ME" sz="2400" b="1" dirty="0" smtClean="0">
                <a:solidFill>
                  <a:srgbClr val="C00000"/>
                </a:solidFill>
              </a:rPr>
              <a:t>(log</a:t>
            </a:r>
            <a:r>
              <a:rPr lang="sr-Latn-ME" sz="2400" b="1" i="1" dirty="0" smtClean="0">
                <a:solidFill>
                  <a:srgbClr val="C00000"/>
                </a:solidFill>
              </a:rPr>
              <a:t>N</a:t>
            </a:r>
            <a:r>
              <a:rPr lang="sr-Latn-ME" sz="2400" b="1" dirty="0" smtClean="0">
                <a:solidFill>
                  <a:srgbClr val="C00000"/>
                </a:solidFill>
              </a:rPr>
              <a:t>)</a:t>
            </a:r>
            <a:r>
              <a:rPr lang="sr-Latn-ME" sz="2400" dirty="0" smtClean="0"/>
              <a:t> itd</a:t>
            </a:r>
            <a:r>
              <a:rPr lang="en-GB" sz="2400" dirty="0" smtClean="0"/>
              <a:t>.</a:t>
            </a:r>
            <a:endParaRPr lang="en-US" sz="2400" dirty="0"/>
          </a:p>
        </p:txBody>
      </p:sp>
    </p:spTree>
    <p:extLst>
      <p:ext uri="{BB962C8B-B14F-4D97-AF65-F5344CB8AC3E}">
        <p14:creationId xmlns:p14="http://schemas.microsoft.com/office/powerpoint/2010/main" val="7116657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3505200" cy="990600"/>
          </a:xfrm>
        </p:spPr>
        <p:txBody>
          <a:bodyPr/>
          <a:lstStyle/>
          <a:p>
            <a:r>
              <a:rPr lang="sr-Latn-ME" dirty="0" smtClean="0"/>
              <a:t>Dodavanje cnt</a:t>
            </a:r>
            <a:endParaRPr lang="en-US" dirty="0"/>
          </a:p>
        </p:txBody>
      </p:sp>
      <p:sp>
        <p:nvSpPr>
          <p:cNvPr id="3" name="Content Placeholder 2"/>
          <p:cNvSpPr>
            <a:spLocks noGrp="1"/>
          </p:cNvSpPr>
          <p:nvPr>
            <p:ph idx="1"/>
          </p:nvPr>
        </p:nvSpPr>
        <p:spPr>
          <a:xfrm>
            <a:off x="0" y="3810000"/>
            <a:ext cx="9144000" cy="3048000"/>
          </a:xfrm>
        </p:spPr>
        <p:txBody>
          <a:bodyPr>
            <a:normAutofit/>
          </a:bodyPr>
          <a:lstStyle/>
          <a:p>
            <a:r>
              <a:rPr lang="sr-Latn-ME" dirty="0" smtClean="0"/>
              <a:t>Ako su vrijednosti unaprijed sortiranje moguće je </a:t>
            </a:r>
            <a:r>
              <a:rPr lang="sr-Latn-ME" b="1" dirty="0" smtClean="0">
                <a:solidFill>
                  <a:srgbClr val="C00000"/>
                </a:solidFill>
              </a:rPr>
              <a:t>treap</a:t>
            </a:r>
            <a:r>
              <a:rPr lang="sr-Latn-ME" dirty="0" smtClean="0"/>
              <a:t> konstruisati brže nego jedan po jedan element (složenosti </a:t>
            </a:r>
            <a:r>
              <a:rPr lang="en-GB" b="1" dirty="0" smtClean="0">
                <a:solidFill>
                  <a:srgbClr val="C00000"/>
                </a:solidFill>
              </a:rPr>
              <a:t>O(</a:t>
            </a:r>
            <a:r>
              <a:rPr lang="en-GB" b="1" i="1" dirty="0" err="1" smtClean="0">
                <a:solidFill>
                  <a:srgbClr val="C00000"/>
                </a:solidFill>
              </a:rPr>
              <a:t>N</a:t>
            </a:r>
            <a:r>
              <a:rPr lang="en-GB" b="1" dirty="0" err="1" smtClean="0">
                <a:solidFill>
                  <a:srgbClr val="C00000"/>
                </a:solidFill>
              </a:rPr>
              <a:t>log</a:t>
            </a:r>
            <a:r>
              <a:rPr lang="en-GB" b="1" dirty="0" err="1">
                <a:solidFill>
                  <a:srgbClr val="C00000"/>
                </a:solidFill>
              </a:rPr>
              <a:t>⁡</a:t>
            </a:r>
            <a:r>
              <a:rPr lang="en-GB" b="1" i="1" dirty="0" err="1">
                <a:solidFill>
                  <a:srgbClr val="C00000"/>
                </a:solidFill>
              </a:rPr>
              <a:t>N</a:t>
            </a:r>
            <a:r>
              <a:rPr lang="en-GB" b="1" dirty="0" smtClean="0">
                <a:solidFill>
                  <a:srgbClr val="C00000"/>
                </a:solidFill>
              </a:rPr>
              <a:t>)</a:t>
            </a:r>
            <a:r>
              <a:rPr lang="sr-Latn-ME" dirty="0"/>
              <a:t>)</a:t>
            </a:r>
            <a:r>
              <a:rPr lang="en-GB" dirty="0" smtClean="0"/>
              <a:t>. </a:t>
            </a:r>
            <a:r>
              <a:rPr lang="sr-Latn-ME" dirty="0" smtClean="0"/>
              <a:t>Kada su vrijednosti sortiranje balansirano drvo se može formirati u linearnom vremenu</a:t>
            </a:r>
            <a:r>
              <a:rPr lang="en-GB" dirty="0" smtClean="0"/>
              <a:t>. </a:t>
            </a:r>
            <a:r>
              <a:rPr lang="sr-Latn-ME" dirty="0" smtClean="0"/>
              <a:t>Vrijednosti</a:t>
            </a:r>
            <a:r>
              <a:rPr lang="sr-Latn-ME" dirty="0" smtClean="0">
                <a:solidFill>
                  <a:srgbClr val="C00000"/>
                </a:solidFill>
              </a:rPr>
              <a:t> </a:t>
            </a:r>
            <a:r>
              <a:rPr lang="sr-Latn-ME" b="1" dirty="0" smtClean="0">
                <a:solidFill>
                  <a:srgbClr val="C00000"/>
                </a:solidFill>
              </a:rPr>
              <a:t>heap</a:t>
            </a:r>
            <a:r>
              <a:rPr lang="sr-Latn-ME" dirty="0" smtClean="0"/>
              <a:t>-a </a:t>
            </a:r>
            <a:r>
              <a:rPr lang="sr-Latn-ME" b="1" i="1" dirty="0" smtClean="0">
                <a:solidFill>
                  <a:srgbClr val="C00000"/>
                </a:solidFill>
              </a:rPr>
              <a:t>Y</a:t>
            </a:r>
            <a:r>
              <a:rPr lang="sr-Latn-ME" dirty="0" smtClean="0"/>
              <a:t> su slučajne i </a:t>
            </a:r>
            <a:r>
              <a:rPr lang="sr-Latn-ME" b="1" dirty="0" smtClean="0">
                <a:solidFill>
                  <a:srgbClr val="C00000"/>
                </a:solidFill>
              </a:rPr>
              <a:t>heapify</a:t>
            </a:r>
            <a:r>
              <a:rPr lang="sr-Latn-ME" dirty="0" smtClean="0"/>
              <a:t> funkcija se može primjeniti na njih nezavisno od onoga što se dešava sa </a:t>
            </a:r>
            <a:r>
              <a:rPr lang="sr-Latn-ME" b="1" i="1" dirty="0" smtClean="0">
                <a:solidFill>
                  <a:srgbClr val="C00000"/>
                </a:solidFill>
              </a:rPr>
              <a:t>X</a:t>
            </a:r>
            <a:r>
              <a:rPr lang="sr-Latn-ME" dirty="0" smtClean="0"/>
              <a:t> u složenosti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a:t>
            </a:r>
            <a:endParaRPr lang="en-US" dirty="0"/>
          </a:p>
        </p:txBody>
      </p:sp>
      <p:sp>
        <p:nvSpPr>
          <p:cNvPr id="4" name="Rectangle 3"/>
          <p:cNvSpPr/>
          <p:nvPr/>
        </p:nvSpPr>
        <p:spPr>
          <a:xfrm>
            <a:off x="0" y="1066800"/>
            <a:ext cx="4191000" cy="1754326"/>
          </a:xfrm>
          <a:prstGeom prst="rect">
            <a:avLst/>
          </a:prstGeom>
          <a:ln>
            <a:solidFill>
              <a:srgbClr val="C00000"/>
            </a:solidFill>
            <a:prstDash val="dash"/>
          </a:ln>
        </p:spPr>
        <p:txBody>
          <a:bodyPr wrap="square">
            <a:spAutoFit/>
          </a:bodyPr>
          <a:lstStyle/>
          <a:p>
            <a:r>
              <a:rPr lang="en-US" b="1" dirty="0" err="1">
                <a:solidFill>
                  <a:srgbClr val="0070C0"/>
                </a:solidFill>
              </a:rPr>
              <a:t>int</a:t>
            </a:r>
            <a:r>
              <a:rPr lang="en-US" b="1" dirty="0">
                <a:solidFill>
                  <a:srgbClr val="0070C0"/>
                </a:solidFill>
              </a:rPr>
              <a:t> </a:t>
            </a:r>
            <a:r>
              <a:rPr lang="en-US" b="1" dirty="0" err="1">
                <a:solidFill>
                  <a:srgbClr val="0070C0"/>
                </a:solidFill>
              </a:rPr>
              <a:t>cnt</a:t>
            </a:r>
            <a:r>
              <a:rPr lang="en-US" b="1" dirty="0">
                <a:solidFill>
                  <a:srgbClr val="0070C0"/>
                </a:solidFill>
              </a:rPr>
              <a:t> (</a:t>
            </a:r>
            <a:r>
              <a:rPr lang="en-US" b="1" dirty="0" err="1">
                <a:solidFill>
                  <a:srgbClr val="0070C0"/>
                </a:solidFill>
              </a:rPr>
              <a:t>pitem</a:t>
            </a:r>
            <a:r>
              <a:rPr lang="en-US" b="1" dirty="0">
                <a:solidFill>
                  <a:srgbClr val="0070C0"/>
                </a:solidFill>
              </a:rPr>
              <a:t> t) { </a:t>
            </a:r>
            <a:endParaRPr lang="sr-Latn-ME" b="1" dirty="0" smtClean="0">
              <a:solidFill>
                <a:srgbClr val="0070C0"/>
              </a:solidFill>
            </a:endParaRPr>
          </a:p>
          <a:p>
            <a:r>
              <a:rPr lang="en-US" b="1" dirty="0" smtClean="0">
                <a:solidFill>
                  <a:srgbClr val="0070C0"/>
                </a:solidFill>
              </a:rPr>
              <a:t>return </a:t>
            </a:r>
            <a:r>
              <a:rPr lang="en-US" b="1" dirty="0">
                <a:solidFill>
                  <a:srgbClr val="0070C0"/>
                </a:solidFill>
              </a:rPr>
              <a:t>t ? t-&gt;</a:t>
            </a:r>
            <a:r>
              <a:rPr lang="en-US" b="1" dirty="0" err="1">
                <a:solidFill>
                  <a:srgbClr val="0070C0"/>
                </a:solidFill>
              </a:rPr>
              <a:t>cnt</a:t>
            </a:r>
            <a:r>
              <a:rPr lang="en-US" b="1" dirty="0">
                <a:solidFill>
                  <a:srgbClr val="0070C0"/>
                </a:solidFill>
              </a:rPr>
              <a:t> : 0; </a:t>
            </a:r>
            <a:endParaRPr lang="sr-Latn-ME" b="1" dirty="0" smtClean="0">
              <a:solidFill>
                <a:srgbClr val="0070C0"/>
              </a:solidFill>
            </a:endParaRPr>
          </a:p>
          <a:p>
            <a:r>
              <a:rPr lang="en-US" b="1" dirty="0" smtClean="0">
                <a:solidFill>
                  <a:srgbClr val="0070C0"/>
                </a:solidFill>
              </a:rPr>
              <a:t>} </a:t>
            </a:r>
            <a:endParaRPr lang="sr-Latn-ME" b="1" dirty="0" smtClean="0">
              <a:solidFill>
                <a:srgbClr val="0070C0"/>
              </a:solidFill>
            </a:endParaRPr>
          </a:p>
          <a:p>
            <a:r>
              <a:rPr lang="en-US" b="1" dirty="0" smtClean="0">
                <a:solidFill>
                  <a:srgbClr val="0070C0"/>
                </a:solidFill>
              </a:rPr>
              <a:t>void </a:t>
            </a:r>
            <a:r>
              <a:rPr lang="en-US" b="1" dirty="0" err="1">
                <a:solidFill>
                  <a:srgbClr val="0070C0"/>
                </a:solidFill>
              </a:rPr>
              <a:t>upd_cnt</a:t>
            </a:r>
            <a:r>
              <a:rPr lang="en-US" b="1" dirty="0">
                <a:solidFill>
                  <a:srgbClr val="0070C0"/>
                </a:solidFill>
              </a:rPr>
              <a:t> (</a:t>
            </a:r>
            <a:r>
              <a:rPr lang="en-US" b="1" dirty="0" err="1">
                <a:solidFill>
                  <a:srgbClr val="0070C0"/>
                </a:solidFill>
              </a:rPr>
              <a:t>pitem</a:t>
            </a:r>
            <a:r>
              <a:rPr lang="en-US" b="1" dirty="0">
                <a:solidFill>
                  <a:srgbClr val="0070C0"/>
                </a:solidFill>
              </a:rPr>
              <a:t> t) {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(t) t-&gt;</a:t>
            </a:r>
            <a:r>
              <a:rPr lang="en-US" b="1" dirty="0" err="1">
                <a:solidFill>
                  <a:srgbClr val="0070C0"/>
                </a:solidFill>
              </a:rPr>
              <a:t>cnt</a:t>
            </a:r>
            <a:r>
              <a:rPr lang="en-US" b="1" dirty="0">
                <a:solidFill>
                  <a:srgbClr val="0070C0"/>
                </a:solidFill>
              </a:rPr>
              <a:t> = 1 + </a:t>
            </a:r>
            <a:r>
              <a:rPr lang="en-US" b="1" dirty="0" err="1">
                <a:solidFill>
                  <a:srgbClr val="0070C0"/>
                </a:solidFill>
              </a:rPr>
              <a:t>cnt</a:t>
            </a:r>
            <a:r>
              <a:rPr lang="en-US" b="1" dirty="0">
                <a:solidFill>
                  <a:srgbClr val="0070C0"/>
                </a:solidFill>
              </a:rPr>
              <a:t>(t-&gt;l) + </a:t>
            </a:r>
            <a:r>
              <a:rPr lang="en-US" b="1" dirty="0" err="1">
                <a:solidFill>
                  <a:srgbClr val="0070C0"/>
                </a:solidFill>
              </a:rPr>
              <a:t>cnt</a:t>
            </a:r>
            <a:r>
              <a:rPr lang="en-US" b="1" dirty="0">
                <a:solidFill>
                  <a:srgbClr val="0070C0"/>
                </a:solidFill>
              </a:rPr>
              <a:t> (t-&gt;r); </a:t>
            </a:r>
            <a:endParaRPr lang="sr-Latn-ME" b="1" dirty="0" smtClean="0">
              <a:solidFill>
                <a:srgbClr val="0070C0"/>
              </a:solidFill>
            </a:endParaRPr>
          </a:p>
          <a:p>
            <a:r>
              <a:rPr lang="en-US" b="1" dirty="0" smtClean="0">
                <a:solidFill>
                  <a:srgbClr val="0070C0"/>
                </a:solidFill>
              </a:rPr>
              <a:t>}</a:t>
            </a:r>
            <a:endParaRPr lang="en-US" dirty="0">
              <a:solidFill>
                <a:srgbClr val="0070C0"/>
              </a:solidFill>
            </a:endParaRPr>
          </a:p>
        </p:txBody>
      </p:sp>
      <p:sp>
        <p:nvSpPr>
          <p:cNvPr id="5" name="TextBox 4"/>
          <p:cNvSpPr txBox="1"/>
          <p:nvPr/>
        </p:nvSpPr>
        <p:spPr>
          <a:xfrm>
            <a:off x="4343400" y="1066800"/>
            <a:ext cx="4724400" cy="1477328"/>
          </a:xfrm>
          <a:prstGeom prst="rect">
            <a:avLst/>
          </a:prstGeom>
          <a:noFill/>
        </p:spPr>
        <p:txBody>
          <a:bodyPr wrap="square" rtlCol="0">
            <a:spAutoFit/>
          </a:bodyPr>
          <a:lstStyle/>
          <a:p>
            <a:r>
              <a:rPr lang="sr-Latn-ME" dirty="0" smtClean="0"/>
              <a:t>Kao što vidimo riječ je o jednostavnoj proceduri koja stablu (ili podstablu) određuje težinu. Jedan od onih algoritama za koje smo rekli da se treba podsjetiti Programiranja 1.</a:t>
            </a:r>
            <a:endParaRPr lang="en-US" dirty="0"/>
          </a:p>
        </p:txBody>
      </p:sp>
      <p:sp>
        <p:nvSpPr>
          <p:cNvPr id="6" name="Title 1"/>
          <p:cNvSpPr txBox="1">
            <a:spLocks/>
          </p:cNvSpPr>
          <p:nvPr/>
        </p:nvSpPr>
        <p:spPr>
          <a:xfrm>
            <a:off x="-76200" y="2895600"/>
            <a:ext cx="88392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Kreiranje treap-a u offline modu</a:t>
            </a:r>
            <a:endParaRPr lang="en-US" dirty="0"/>
          </a:p>
        </p:txBody>
      </p:sp>
    </p:spTree>
    <p:extLst>
      <p:ext uri="{BB962C8B-B14F-4D97-AF65-F5344CB8AC3E}">
        <p14:creationId xmlns:p14="http://schemas.microsoft.com/office/powerpoint/2010/main" val="41336855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Dio programske realizacije</a:t>
            </a:r>
            <a:endParaRPr lang="en-US" dirty="0"/>
          </a:p>
        </p:txBody>
      </p:sp>
      <p:sp>
        <p:nvSpPr>
          <p:cNvPr id="3" name="Content Placeholder 2"/>
          <p:cNvSpPr>
            <a:spLocks noGrp="1"/>
          </p:cNvSpPr>
          <p:nvPr>
            <p:ph idx="1"/>
          </p:nvPr>
        </p:nvSpPr>
        <p:spPr>
          <a:xfrm>
            <a:off x="-24384" y="4504147"/>
            <a:ext cx="9131808" cy="2353853"/>
          </a:xfrm>
        </p:spPr>
        <p:txBody>
          <a:bodyPr>
            <a:normAutofit/>
          </a:bodyPr>
          <a:lstStyle/>
          <a:p>
            <a:r>
              <a:rPr lang="sr-Latn-ME" dirty="0" smtClean="0"/>
              <a:t>Pozivanje </a:t>
            </a:r>
            <a:r>
              <a:rPr lang="en-GB" b="1" dirty="0" smtClean="0">
                <a:solidFill>
                  <a:srgbClr val="0070C0"/>
                </a:solidFill>
              </a:rPr>
              <a:t>calling</a:t>
            </a:r>
            <a:r>
              <a:rPr lang="en-GB" b="1" dirty="0">
                <a:solidFill>
                  <a:srgbClr val="0070C0"/>
                </a:solidFill>
              </a:rPr>
              <a:t> </a:t>
            </a:r>
            <a:r>
              <a:rPr lang="en-GB" b="1" dirty="0" err="1">
                <a:solidFill>
                  <a:srgbClr val="0070C0"/>
                </a:solidFill>
              </a:rPr>
              <a:t>upd_cnt</a:t>
            </a:r>
            <a:r>
              <a:rPr lang="en-GB" b="1" dirty="0">
                <a:solidFill>
                  <a:srgbClr val="0070C0"/>
                </a:solidFill>
              </a:rPr>
              <a:t>(t)</a:t>
            </a:r>
            <a:r>
              <a:rPr lang="en-GB" dirty="0"/>
              <a:t> </a:t>
            </a:r>
            <a:r>
              <a:rPr lang="sr-Latn-ME" dirty="0" smtClean="0"/>
              <a:t>je potrebno samo ako su nam bitne veličine podstabala</a:t>
            </a:r>
            <a:r>
              <a:rPr lang="en-GB" dirty="0" smtClean="0"/>
              <a:t>.</a:t>
            </a:r>
            <a:endParaRPr lang="sr-Latn-ME" dirty="0" smtClean="0"/>
          </a:p>
          <a:p>
            <a:endParaRPr lang="sr-Latn-ME" dirty="0"/>
          </a:p>
          <a:p>
            <a:r>
              <a:rPr lang="sr-Latn-ME" b="1" dirty="0" smtClean="0">
                <a:solidFill>
                  <a:srgbClr val="C00000"/>
                </a:solidFill>
              </a:rPr>
              <a:t>Implicitni treap</a:t>
            </a:r>
            <a:r>
              <a:rPr lang="sr-Latn-ME" dirty="0" smtClean="0"/>
              <a:t> je jednostavna modifikacija </a:t>
            </a:r>
            <a:r>
              <a:rPr lang="sr-Latn-ME" b="1" dirty="0" smtClean="0">
                <a:solidFill>
                  <a:srgbClr val="C00000"/>
                </a:solidFill>
              </a:rPr>
              <a:t>treap</a:t>
            </a:r>
            <a:r>
              <a:rPr lang="sr-Latn-ME" dirty="0" smtClean="0"/>
              <a:t> ali </a:t>
            </a:r>
            <a:r>
              <a:rPr lang="sr-Latn-ME" dirty="0"/>
              <a:t>i</a:t>
            </a:r>
            <a:r>
              <a:rPr lang="sr-Latn-ME" dirty="0" smtClean="0"/>
              <a:t> moćna struktura podataka</a:t>
            </a:r>
            <a:r>
              <a:rPr lang="en-GB" dirty="0" smtClean="0"/>
              <a:t>. </a:t>
            </a:r>
            <a:endParaRPr lang="en-US" dirty="0"/>
          </a:p>
        </p:txBody>
      </p:sp>
      <p:sp>
        <p:nvSpPr>
          <p:cNvPr id="4" name="Rectangle 3"/>
          <p:cNvSpPr/>
          <p:nvPr/>
        </p:nvSpPr>
        <p:spPr>
          <a:xfrm>
            <a:off x="-12192" y="1066800"/>
            <a:ext cx="4572000" cy="3416320"/>
          </a:xfrm>
          <a:prstGeom prst="rect">
            <a:avLst/>
          </a:prstGeom>
          <a:ln>
            <a:solidFill>
              <a:srgbClr val="C00000"/>
            </a:solidFill>
            <a:prstDash val="dash"/>
          </a:ln>
        </p:spPr>
        <p:txBody>
          <a:bodyPr>
            <a:spAutoFit/>
          </a:bodyPr>
          <a:lstStyle/>
          <a:p>
            <a:r>
              <a:rPr lang="en-US" b="1" dirty="0">
                <a:solidFill>
                  <a:srgbClr val="0070C0"/>
                </a:solidFill>
              </a:rPr>
              <a:t>void </a:t>
            </a:r>
            <a:r>
              <a:rPr lang="en-US" b="1" dirty="0" err="1">
                <a:solidFill>
                  <a:srgbClr val="0070C0"/>
                </a:solidFill>
              </a:rPr>
              <a:t>heapify</a:t>
            </a:r>
            <a:r>
              <a:rPr lang="en-US" b="1" dirty="0">
                <a:solidFill>
                  <a:srgbClr val="0070C0"/>
                </a:solidFill>
              </a:rPr>
              <a:t> (</a:t>
            </a:r>
            <a:r>
              <a:rPr lang="en-US" b="1" dirty="0" err="1">
                <a:solidFill>
                  <a:srgbClr val="0070C0"/>
                </a:solidFill>
              </a:rPr>
              <a:t>pitem</a:t>
            </a:r>
            <a:r>
              <a:rPr lang="en-US" b="1" dirty="0">
                <a:solidFill>
                  <a:srgbClr val="0070C0"/>
                </a:solidFill>
              </a:rPr>
              <a:t> t) {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(!t) return; </a:t>
            </a:r>
            <a:endParaRPr lang="sr-Latn-ME" b="1" dirty="0" smtClean="0">
              <a:solidFill>
                <a:srgbClr val="0070C0"/>
              </a:solidFill>
            </a:endParaRPr>
          </a:p>
          <a:p>
            <a:r>
              <a:rPr lang="en-US" b="1" dirty="0" err="1" smtClean="0">
                <a:solidFill>
                  <a:srgbClr val="0070C0"/>
                </a:solidFill>
              </a:rPr>
              <a:t>pitem</a:t>
            </a:r>
            <a:r>
              <a:rPr lang="en-US" b="1" dirty="0" smtClean="0">
                <a:solidFill>
                  <a:srgbClr val="0070C0"/>
                </a:solidFill>
              </a:rPr>
              <a:t> </a:t>
            </a:r>
            <a:r>
              <a:rPr lang="en-US" b="1" dirty="0">
                <a:solidFill>
                  <a:srgbClr val="0070C0"/>
                </a:solidFill>
              </a:rPr>
              <a:t>max = t;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(t-&gt;l != </a:t>
            </a:r>
            <a:r>
              <a:rPr lang="sr-Latn-ME" b="1" dirty="0" smtClean="0">
                <a:solidFill>
                  <a:srgbClr val="0070C0"/>
                </a:solidFill>
              </a:rPr>
              <a:t>0</a:t>
            </a:r>
            <a:r>
              <a:rPr lang="en-US" b="1" dirty="0" smtClean="0">
                <a:solidFill>
                  <a:srgbClr val="0070C0"/>
                </a:solidFill>
              </a:rPr>
              <a:t> </a:t>
            </a:r>
            <a:r>
              <a:rPr lang="en-US" b="1" dirty="0">
                <a:solidFill>
                  <a:srgbClr val="0070C0"/>
                </a:solidFill>
              </a:rPr>
              <a:t>&amp;&amp; t-&gt;l-&gt;prior &gt; max-&gt;prior) </a:t>
            </a:r>
            <a:r>
              <a:rPr lang="sr-Latn-ME" b="1" dirty="0" smtClean="0">
                <a:solidFill>
                  <a:srgbClr val="0070C0"/>
                </a:solidFill>
              </a:rPr>
              <a:t>   </a:t>
            </a:r>
          </a:p>
          <a:p>
            <a:r>
              <a:rPr lang="sr-Latn-ME" b="1" dirty="0">
                <a:solidFill>
                  <a:srgbClr val="0070C0"/>
                </a:solidFill>
              </a:rPr>
              <a:t> </a:t>
            </a:r>
            <a:r>
              <a:rPr lang="sr-Latn-ME" b="1" dirty="0" smtClean="0">
                <a:solidFill>
                  <a:srgbClr val="0070C0"/>
                </a:solidFill>
              </a:rPr>
              <a:t>  </a:t>
            </a:r>
            <a:r>
              <a:rPr lang="en-US" b="1" dirty="0" smtClean="0">
                <a:solidFill>
                  <a:srgbClr val="0070C0"/>
                </a:solidFill>
              </a:rPr>
              <a:t>max </a:t>
            </a:r>
            <a:r>
              <a:rPr lang="en-US" b="1" dirty="0">
                <a:solidFill>
                  <a:srgbClr val="0070C0"/>
                </a:solidFill>
              </a:rPr>
              <a:t>= t-&gt;l;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(t-&gt;r != </a:t>
            </a:r>
            <a:r>
              <a:rPr lang="sr-Latn-ME" b="1" dirty="0" smtClean="0">
                <a:solidFill>
                  <a:srgbClr val="0070C0"/>
                </a:solidFill>
              </a:rPr>
              <a:t>0</a:t>
            </a:r>
            <a:r>
              <a:rPr lang="en-US" b="1" dirty="0" smtClean="0">
                <a:solidFill>
                  <a:srgbClr val="0070C0"/>
                </a:solidFill>
              </a:rPr>
              <a:t> </a:t>
            </a:r>
            <a:r>
              <a:rPr lang="en-US" b="1" dirty="0">
                <a:solidFill>
                  <a:srgbClr val="0070C0"/>
                </a:solidFill>
              </a:rPr>
              <a:t>&amp;&amp; t-&gt;r-&gt;prior &gt; max-&gt;prior) </a:t>
            </a:r>
            <a:r>
              <a:rPr lang="sr-Latn-ME" b="1" dirty="0" smtClean="0">
                <a:solidFill>
                  <a:srgbClr val="0070C0"/>
                </a:solidFill>
              </a:rPr>
              <a:t>  </a:t>
            </a:r>
          </a:p>
          <a:p>
            <a:r>
              <a:rPr lang="sr-Latn-ME" b="1" dirty="0">
                <a:solidFill>
                  <a:srgbClr val="0070C0"/>
                </a:solidFill>
              </a:rPr>
              <a:t> </a:t>
            </a:r>
            <a:r>
              <a:rPr lang="sr-Latn-ME" b="1" dirty="0" smtClean="0">
                <a:solidFill>
                  <a:srgbClr val="0070C0"/>
                </a:solidFill>
              </a:rPr>
              <a:t> </a:t>
            </a:r>
            <a:r>
              <a:rPr lang="en-US" b="1" dirty="0" smtClean="0">
                <a:solidFill>
                  <a:srgbClr val="0070C0"/>
                </a:solidFill>
              </a:rPr>
              <a:t>max </a:t>
            </a:r>
            <a:r>
              <a:rPr lang="en-US" b="1" dirty="0">
                <a:solidFill>
                  <a:srgbClr val="0070C0"/>
                </a:solidFill>
              </a:rPr>
              <a:t>= t-&gt;r;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(max != t) { </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swap </a:t>
            </a:r>
            <a:r>
              <a:rPr lang="en-US" b="1" dirty="0">
                <a:solidFill>
                  <a:srgbClr val="0070C0"/>
                </a:solidFill>
              </a:rPr>
              <a:t>(t-&gt;prior, max-&gt;prior); </a:t>
            </a:r>
            <a:endParaRPr lang="sr-Latn-ME" b="1" dirty="0" smtClean="0">
              <a:solidFill>
                <a:srgbClr val="0070C0"/>
              </a:solidFill>
            </a:endParaRPr>
          </a:p>
          <a:p>
            <a:r>
              <a:rPr lang="sr-Latn-ME" b="1" dirty="0" smtClean="0">
                <a:solidFill>
                  <a:srgbClr val="0070C0"/>
                </a:solidFill>
              </a:rPr>
              <a:t>  </a:t>
            </a:r>
            <a:r>
              <a:rPr lang="en-US" b="1" dirty="0" err="1" smtClean="0">
                <a:solidFill>
                  <a:srgbClr val="0070C0"/>
                </a:solidFill>
              </a:rPr>
              <a:t>heapify</a:t>
            </a:r>
            <a:r>
              <a:rPr lang="en-US" b="1" dirty="0" smtClean="0">
                <a:solidFill>
                  <a:srgbClr val="0070C0"/>
                </a:solidFill>
              </a:rPr>
              <a:t> </a:t>
            </a:r>
            <a:r>
              <a:rPr lang="en-US" b="1" dirty="0">
                <a:solidFill>
                  <a:srgbClr val="0070C0"/>
                </a:solidFill>
              </a:rPr>
              <a:t>(max); </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en-US" b="1" dirty="0" smtClean="0">
                <a:solidFill>
                  <a:srgbClr val="0070C0"/>
                </a:solidFill>
              </a:rPr>
              <a:t>} </a:t>
            </a:r>
            <a:endParaRPr lang="sr-Latn-ME" b="1" dirty="0" smtClean="0">
              <a:solidFill>
                <a:srgbClr val="0070C0"/>
              </a:solidFill>
            </a:endParaRPr>
          </a:p>
        </p:txBody>
      </p:sp>
      <p:sp>
        <p:nvSpPr>
          <p:cNvPr id="5" name="Rectangle 4"/>
          <p:cNvSpPr/>
          <p:nvPr/>
        </p:nvSpPr>
        <p:spPr>
          <a:xfrm>
            <a:off x="4559808" y="1063443"/>
            <a:ext cx="4572000" cy="3416320"/>
          </a:xfrm>
          <a:prstGeom prst="rect">
            <a:avLst/>
          </a:prstGeom>
          <a:ln>
            <a:solidFill>
              <a:srgbClr val="C00000"/>
            </a:solidFill>
            <a:prstDash val="dash"/>
          </a:ln>
        </p:spPr>
        <p:txBody>
          <a:bodyPr>
            <a:spAutoFit/>
          </a:bodyPr>
          <a:lstStyle/>
          <a:p>
            <a:r>
              <a:rPr lang="en-US" b="1" dirty="0" err="1">
                <a:solidFill>
                  <a:srgbClr val="0070C0"/>
                </a:solidFill>
              </a:rPr>
              <a:t>pitem</a:t>
            </a:r>
            <a:r>
              <a:rPr lang="en-US" b="1" dirty="0">
                <a:solidFill>
                  <a:srgbClr val="0070C0"/>
                </a:solidFill>
              </a:rPr>
              <a:t> build (</a:t>
            </a:r>
            <a:r>
              <a:rPr lang="en-US" b="1" dirty="0" err="1">
                <a:solidFill>
                  <a:srgbClr val="0070C0"/>
                </a:solidFill>
              </a:rPr>
              <a:t>int</a:t>
            </a:r>
            <a:r>
              <a:rPr lang="en-US" b="1" dirty="0">
                <a:solidFill>
                  <a:srgbClr val="0070C0"/>
                </a:solidFill>
              </a:rPr>
              <a:t> * a, </a:t>
            </a:r>
            <a:r>
              <a:rPr lang="en-US" b="1" dirty="0" err="1">
                <a:solidFill>
                  <a:srgbClr val="0070C0"/>
                </a:solidFill>
              </a:rPr>
              <a:t>int</a:t>
            </a:r>
            <a:r>
              <a:rPr lang="en-US" b="1" dirty="0">
                <a:solidFill>
                  <a:srgbClr val="0070C0"/>
                </a:solidFill>
              </a:rPr>
              <a:t> n) { </a:t>
            </a:r>
            <a:endParaRPr lang="sr-Latn-ME" b="1" dirty="0">
              <a:solidFill>
                <a:srgbClr val="0070C0"/>
              </a:solidFill>
            </a:endParaRPr>
          </a:p>
          <a:p>
            <a:r>
              <a:rPr lang="en-US" b="1" dirty="0">
                <a:solidFill>
                  <a:srgbClr val="0070C0"/>
                </a:solidFill>
              </a:rPr>
              <a:t>// </a:t>
            </a:r>
            <a:r>
              <a:rPr lang="sr-Latn-ME" b="1" dirty="0">
                <a:solidFill>
                  <a:srgbClr val="0070C0"/>
                </a:solidFill>
              </a:rPr>
              <a:t>konstruisanje treap od vrijednosti</a:t>
            </a:r>
            <a:r>
              <a:rPr lang="en-US" b="1" dirty="0">
                <a:solidFill>
                  <a:srgbClr val="0070C0"/>
                </a:solidFill>
              </a:rPr>
              <a:t> </a:t>
            </a:r>
            <a:r>
              <a:rPr lang="sr-Latn-ME" b="1" dirty="0">
                <a:solidFill>
                  <a:srgbClr val="0070C0"/>
                </a:solidFill>
              </a:rPr>
              <a:t>//</a:t>
            </a:r>
            <a:r>
              <a:rPr lang="en-US" b="1" dirty="0">
                <a:solidFill>
                  <a:srgbClr val="0070C0"/>
                </a:solidFill>
              </a:rPr>
              <a:t>{a[0], a[1], ..., a[n - 1]} </a:t>
            </a:r>
            <a:endParaRPr lang="sr-Latn-ME" b="1" dirty="0">
              <a:solidFill>
                <a:srgbClr val="0070C0"/>
              </a:solidFill>
            </a:endParaRPr>
          </a:p>
          <a:p>
            <a:r>
              <a:rPr lang="en-US" b="1" dirty="0">
                <a:solidFill>
                  <a:srgbClr val="0070C0"/>
                </a:solidFill>
              </a:rPr>
              <a:t>if (n == 0) return </a:t>
            </a:r>
            <a:r>
              <a:rPr lang="sr-Latn-ME" b="1" dirty="0">
                <a:solidFill>
                  <a:srgbClr val="0070C0"/>
                </a:solidFill>
              </a:rPr>
              <a:t>0</a:t>
            </a:r>
            <a:r>
              <a:rPr lang="en-US" b="1" dirty="0">
                <a:solidFill>
                  <a:srgbClr val="0070C0"/>
                </a:solidFill>
              </a:rPr>
              <a:t>; </a:t>
            </a:r>
            <a:endParaRPr lang="sr-Latn-ME" b="1" dirty="0">
              <a:solidFill>
                <a:srgbClr val="0070C0"/>
              </a:solidFill>
            </a:endParaRPr>
          </a:p>
          <a:p>
            <a:r>
              <a:rPr lang="en-US" b="1" dirty="0" err="1">
                <a:solidFill>
                  <a:srgbClr val="0070C0"/>
                </a:solidFill>
              </a:rPr>
              <a:t>int</a:t>
            </a:r>
            <a:r>
              <a:rPr lang="en-US" b="1" dirty="0">
                <a:solidFill>
                  <a:srgbClr val="0070C0"/>
                </a:solidFill>
              </a:rPr>
              <a:t> mid = n / 2; </a:t>
            </a:r>
            <a:endParaRPr lang="sr-Latn-ME" b="1" dirty="0">
              <a:solidFill>
                <a:srgbClr val="0070C0"/>
              </a:solidFill>
            </a:endParaRPr>
          </a:p>
          <a:p>
            <a:r>
              <a:rPr lang="en-US" b="1" dirty="0" err="1">
                <a:solidFill>
                  <a:srgbClr val="0070C0"/>
                </a:solidFill>
              </a:rPr>
              <a:t>pitem</a:t>
            </a:r>
            <a:r>
              <a:rPr lang="en-US" b="1" dirty="0">
                <a:solidFill>
                  <a:srgbClr val="0070C0"/>
                </a:solidFill>
              </a:rPr>
              <a:t> t = new item (a[mid], rand ()); </a:t>
            </a:r>
            <a:endParaRPr lang="sr-Latn-ME" b="1" dirty="0">
              <a:solidFill>
                <a:srgbClr val="0070C0"/>
              </a:solidFill>
            </a:endParaRPr>
          </a:p>
          <a:p>
            <a:r>
              <a:rPr lang="en-US" b="1" dirty="0">
                <a:solidFill>
                  <a:srgbClr val="0070C0"/>
                </a:solidFill>
              </a:rPr>
              <a:t>t-&gt;l = build (a, mid); </a:t>
            </a:r>
            <a:endParaRPr lang="sr-Latn-ME" b="1" dirty="0">
              <a:solidFill>
                <a:srgbClr val="0070C0"/>
              </a:solidFill>
            </a:endParaRPr>
          </a:p>
          <a:p>
            <a:r>
              <a:rPr lang="en-US" b="1" dirty="0">
                <a:solidFill>
                  <a:srgbClr val="0070C0"/>
                </a:solidFill>
              </a:rPr>
              <a:t>t-&gt;r = build (a + mid + 1, n - mid - 1); </a:t>
            </a:r>
            <a:r>
              <a:rPr lang="en-US" b="1" dirty="0" err="1">
                <a:solidFill>
                  <a:srgbClr val="0070C0"/>
                </a:solidFill>
              </a:rPr>
              <a:t>heapify</a:t>
            </a:r>
            <a:r>
              <a:rPr lang="en-US" b="1" dirty="0">
                <a:solidFill>
                  <a:srgbClr val="0070C0"/>
                </a:solidFill>
              </a:rPr>
              <a:t> (t); </a:t>
            </a:r>
            <a:endParaRPr lang="sr-Latn-ME" b="1" dirty="0" smtClean="0">
              <a:solidFill>
                <a:srgbClr val="0070C0"/>
              </a:solidFill>
            </a:endParaRPr>
          </a:p>
          <a:p>
            <a:r>
              <a:rPr lang="en-US" b="1" dirty="0" err="1" smtClean="0">
                <a:solidFill>
                  <a:srgbClr val="0070C0"/>
                </a:solidFill>
              </a:rPr>
              <a:t>upd_cnt</a:t>
            </a:r>
            <a:r>
              <a:rPr lang="en-US" b="1" dirty="0" smtClean="0">
                <a:solidFill>
                  <a:srgbClr val="0070C0"/>
                </a:solidFill>
              </a:rPr>
              <a:t>(t</a:t>
            </a:r>
            <a:r>
              <a:rPr lang="en-US" b="1" dirty="0">
                <a:solidFill>
                  <a:srgbClr val="0070C0"/>
                </a:solidFill>
              </a:rPr>
              <a:t>) </a:t>
            </a:r>
            <a:endParaRPr lang="sr-Latn-ME" b="1" dirty="0" smtClean="0">
              <a:solidFill>
                <a:srgbClr val="0070C0"/>
              </a:solidFill>
            </a:endParaRPr>
          </a:p>
          <a:p>
            <a:r>
              <a:rPr lang="en-US" b="1" dirty="0" smtClean="0">
                <a:solidFill>
                  <a:srgbClr val="0070C0"/>
                </a:solidFill>
              </a:rPr>
              <a:t>return </a:t>
            </a:r>
            <a:r>
              <a:rPr lang="en-US" b="1" dirty="0">
                <a:solidFill>
                  <a:srgbClr val="0070C0"/>
                </a:solidFill>
              </a:rPr>
              <a:t>t; </a:t>
            </a:r>
            <a:endParaRPr lang="sr-Latn-ME" b="1" dirty="0" smtClean="0">
              <a:solidFill>
                <a:srgbClr val="0070C0"/>
              </a:solidFill>
            </a:endParaRPr>
          </a:p>
          <a:p>
            <a:r>
              <a:rPr lang="en-US" b="1" dirty="0" smtClean="0">
                <a:solidFill>
                  <a:srgbClr val="0070C0"/>
                </a:solidFill>
              </a:rPr>
              <a:t>}</a:t>
            </a:r>
            <a:endParaRPr lang="en-US" dirty="0">
              <a:solidFill>
                <a:srgbClr val="0070C0"/>
              </a:solidFill>
            </a:endParaRPr>
          </a:p>
        </p:txBody>
      </p:sp>
      <p:sp>
        <p:nvSpPr>
          <p:cNvPr id="6" name="Title 1"/>
          <p:cNvSpPr txBox="1">
            <a:spLocks/>
          </p:cNvSpPr>
          <p:nvPr/>
        </p:nvSpPr>
        <p:spPr>
          <a:xfrm>
            <a:off x="0" y="5029200"/>
            <a:ext cx="82296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Implicitni treap</a:t>
            </a:r>
            <a:endParaRPr lang="en-US" dirty="0"/>
          </a:p>
        </p:txBody>
      </p:sp>
    </p:spTree>
    <p:extLst>
      <p:ext uri="{BB962C8B-B14F-4D97-AF65-F5344CB8AC3E}">
        <p14:creationId xmlns:p14="http://schemas.microsoft.com/office/powerpoint/2010/main" val="15746472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Implicitni</a:t>
            </a:r>
            <a:r>
              <a:rPr lang="en-US" dirty="0" smtClean="0"/>
              <a:t> </a:t>
            </a:r>
            <a:r>
              <a:rPr lang="en-US" dirty="0" err="1" smtClean="0"/>
              <a:t>treap</a:t>
            </a:r>
            <a:endParaRPr lang="en-US" dirty="0"/>
          </a:p>
        </p:txBody>
      </p:sp>
      <p:sp>
        <p:nvSpPr>
          <p:cNvPr id="3" name="Content Placeholder 2"/>
          <p:cNvSpPr>
            <a:spLocks noGrp="1"/>
          </p:cNvSpPr>
          <p:nvPr>
            <p:ph idx="1"/>
          </p:nvPr>
        </p:nvSpPr>
        <p:spPr>
          <a:xfrm>
            <a:off x="0" y="990600"/>
            <a:ext cx="9144000" cy="5867400"/>
          </a:xfrm>
        </p:spPr>
        <p:txBody>
          <a:bodyPr>
            <a:noAutofit/>
          </a:bodyPr>
          <a:lstStyle/>
          <a:p>
            <a:r>
              <a:rPr lang="en-GB" b="1" dirty="0" err="1" smtClean="0">
                <a:solidFill>
                  <a:srgbClr val="C00000"/>
                </a:solidFill>
              </a:rPr>
              <a:t>Implicitni</a:t>
            </a:r>
            <a:r>
              <a:rPr lang="en-GB" b="1" dirty="0" smtClean="0">
                <a:solidFill>
                  <a:srgbClr val="C00000"/>
                </a:solidFill>
              </a:rPr>
              <a:t> </a:t>
            </a:r>
            <a:r>
              <a:rPr lang="en-GB" b="1" dirty="0" err="1">
                <a:solidFill>
                  <a:srgbClr val="C00000"/>
                </a:solidFill>
              </a:rPr>
              <a:t>treap</a:t>
            </a:r>
            <a:r>
              <a:rPr lang="en-GB" dirty="0"/>
              <a:t> </a:t>
            </a:r>
            <a:r>
              <a:rPr lang="en-GB" dirty="0" smtClean="0"/>
              <a:t>se </a:t>
            </a:r>
            <a:r>
              <a:rPr lang="en-GB" dirty="0" err="1" smtClean="0"/>
              <a:t>mo</a:t>
            </a:r>
            <a:r>
              <a:rPr lang="sr-Latn-ME" dirty="0" smtClean="0"/>
              <a:t>že posmatrati kao niz kod koga su implementirane sl</a:t>
            </a:r>
            <a:r>
              <a:rPr lang="en-US" dirty="0" smtClean="0"/>
              <a:t>j</a:t>
            </a:r>
            <a:r>
              <a:rPr lang="sr-Latn-ME" dirty="0" smtClean="0"/>
              <a:t>edeće procedure složenosti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en-GB" dirty="0" smtClean="0"/>
              <a:t>:</a:t>
            </a:r>
            <a:endParaRPr lang="en-GB" dirty="0"/>
          </a:p>
          <a:p>
            <a:pPr lvl="1"/>
            <a:r>
              <a:rPr lang="sr-Latn-ME" dirty="0" smtClean="0"/>
              <a:t>Umetanje elementa u niz na neku lokaciju</a:t>
            </a:r>
            <a:endParaRPr lang="en-GB" dirty="0"/>
          </a:p>
          <a:p>
            <a:pPr lvl="1"/>
            <a:r>
              <a:rPr lang="sr-Latn-ME" dirty="0" smtClean="0"/>
              <a:t>Uklanjanje proizvoljnog elementa niza</a:t>
            </a:r>
            <a:endParaRPr lang="en-GB" dirty="0"/>
          </a:p>
          <a:p>
            <a:pPr lvl="1"/>
            <a:r>
              <a:rPr lang="sr-Latn-ME" dirty="0" smtClean="0"/>
              <a:t>Određivanje sume, minimuma/maksimuma elemenata na proizvoljnom intervalu</a:t>
            </a:r>
            <a:endParaRPr lang="en-GB" dirty="0"/>
          </a:p>
          <a:p>
            <a:pPr lvl="1"/>
            <a:r>
              <a:rPr lang="sr-Latn-ME" dirty="0" smtClean="0"/>
              <a:t>Sabiranje, bojenje proizvoljnog intervala</a:t>
            </a:r>
            <a:endParaRPr lang="en-GB" dirty="0"/>
          </a:p>
          <a:p>
            <a:pPr lvl="1"/>
            <a:r>
              <a:rPr lang="sr-Latn-ME" dirty="0" smtClean="0"/>
              <a:t>Obrtanje u suprotnom smjeru elemenata na proizvoljnom intervalu</a:t>
            </a:r>
            <a:endParaRPr lang="en-GB" dirty="0"/>
          </a:p>
          <a:p>
            <a:r>
              <a:rPr lang="sr-Latn-ME" dirty="0" smtClean="0"/>
              <a:t>Ideja je da su vrijednosti (</a:t>
            </a:r>
            <a:r>
              <a:rPr lang="sr-Latn-ME" i="1" dirty="0" smtClean="0"/>
              <a:t>ključevi</a:t>
            </a:r>
            <a:r>
              <a:rPr lang="sr-Latn-ME" dirty="0" smtClean="0"/>
              <a:t>) indeksi elemenata niza</a:t>
            </a:r>
            <a:r>
              <a:rPr lang="en-GB" dirty="0" smtClean="0"/>
              <a:t>. </a:t>
            </a:r>
            <a:r>
              <a:rPr lang="sr-Latn-ME" dirty="0" smtClean="0"/>
              <a:t>Međutim, ove vrijedn</a:t>
            </a:r>
            <a:r>
              <a:rPr lang="en-US" dirty="0" smtClean="0"/>
              <a:t>o</a:t>
            </a:r>
            <a:r>
              <a:rPr lang="sr-Latn-ME" dirty="0" smtClean="0"/>
              <a:t>sti se ne smiještaju eksplicitno (jer bi to podrazumijevalo promjene ključeva za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 čvorova u drvetu</a:t>
            </a:r>
            <a:r>
              <a:rPr lang="en-GB" dirty="0" smtClean="0"/>
              <a:t>).</a:t>
            </a:r>
            <a:endParaRPr lang="en-GB" dirty="0"/>
          </a:p>
          <a:p>
            <a:r>
              <a:rPr lang="sr-Latn-ME" dirty="0" smtClean="0"/>
              <a:t>Napomenimo da je ključ čvora broj čvorova koji su manji od njega (ovi čvorovi se mogu predstaviti ne samo u lijevom poddrvetu već i lijevim poddrvetima predaka</a:t>
            </a:r>
            <a:r>
              <a:rPr lang="en-GB" dirty="0" smtClean="0"/>
              <a:t>). </a:t>
            </a:r>
            <a:endParaRPr lang="sr-Latn-ME" dirty="0" smtClean="0"/>
          </a:p>
        </p:txBody>
      </p:sp>
    </p:spTree>
    <p:extLst>
      <p:ext uri="{BB962C8B-B14F-4D97-AF65-F5344CB8AC3E}">
        <p14:creationId xmlns:p14="http://schemas.microsoft.com/office/powerpoint/2010/main" val="100438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Crveno</a:t>
            </a:r>
            <a:r>
              <a:rPr lang="en-US" dirty="0" smtClean="0"/>
              <a:t> </a:t>
            </a:r>
            <a:r>
              <a:rPr lang="en-US" dirty="0" err="1" smtClean="0"/>
              <a:t>crno</a:t>
            </a:r>
            <a:r>
              <a:rPr lang="en-US" dirty="0" smtClean="0"/>
              <a:t> </a:t>
            </a:r>
            <a:r>
              <a:rPr lang="en-US" dirty="0" err="1" smtClean="0"/>
              <a:t>drvo</a:t>
            </a:r>
            <a:r>
              <a:rPr lang="en-US" dirty="0" smtClean="0"/>
              <a:t> </a:t>
            </a:r>
            <a:r>
              <a:rPr lang="sr-Latn-ME" dirty="0" smtClean="0"/>
              <a:t>- činjenice</a:t>
            </a:r>
            <a:endParaRPr lang="en-US" dirty="0"/>
          </a:p>
        </p:txBody>
      </p:sp>
      <p:sp>
        <p:nvSpPr>
          <p:cNvPr id="3" name="Content Placeholder 2"/>
          <p:cNvSpPr>
            <a:spLocks noGrp="1"/>
          </p:cNvSpPr>
          <p:nvPr>
            <p:ph idx="1"/>
          </p:nvPr>
        </p:nvSpPr>
        <p:spPr>
          <a:xfrm>
            <a:off x="0" y="990600"/>
            <a:ext cx="9144000" cy="838200"/>
          </a:xfrm>
        </p:spPr>
        <p:txBody>
          <a:bodyPr/>
          <a:lstStyle/>
          <a:p>
            <a:r>
              <a:rPr lang="en-US" dirty="0" err="1" smtClean="0"/>
              <a:t>Mogu</a:t>
            </a:r>
            <a:r>
              <a:rPr lang="sr-Latn-ME" dirty="0" smtClean="0"/>
              <a:t>će ispravne konfiguracije drveta </a:t>
            </a:r>
            <a:r>
              <a:rPr lang="sr-Latn-ME" b="1" dirty="0" smtClean="0">
                <a:solidFill>
                  <a:srgbClr val="FF0000"/>
                </a:solidFill>
              </a:rPr>
              <a:t>crveno</a:t>
            </a:r>
            <a:r>
              <a:rPr lang="sr-Latn-ME" dirty="0" smtClean="0"/>
              <a:t>-</a:t>
            </a:r>
            <a:r>
              <a:rPr lang="sr-Latn-ME" b="1" dirty="0" smtClean="0"/>
              <a:t>crno</a:t>
            </a:r>
            <a:r>
              <a:rPr lang="sr-Latn-ME" dirty="0" smtClean="0"/>
              <a:t> sa tri čvora</a:t>
            </a:r>
            <a:r>
              <a:rPr lang="sr-Latn-ME" b="1" dirty="0" smtClean="0"/>
              <a:t> </a:t>
            </a:r>
            <a:r>
              <a:rPr lang="sr-Latn-ME" dirty="0" smtClean="0"/>
              <a:t>su balansirane:</a:t>
            </a:r>
            <a:endParaRPr lang="en-US" dirty="0"/>
          </a:p>
        </p:txBody>
      </p:sp>
      <p:sp>
        <p:nvSpPr>
          <p:cNvPr id="4" name="Oval 3"/>
          <p:cNvSpPr/>
          <p:nvPr/>
        </p:nvSpPr>
        <p:spPr>
          <a:xfrm>
            <a:off x="810376" y="1810575"/>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5" name="Straight Connector 4"/>
          <p:cNvCxnSpPr>
            <a:stCxn id="4" idx="3"/>
          </p:cNvCxnSpPr>
          <p:nvPr/>
        </p:nvCxnSpPr>
        <p:spPr>
          <a:xfrm flipH="1">
            <a:off x="774700" y="2200820"/>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327151" y="227786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cxnSp>
        <p:nvCxnSpPr>
          <p:cNvPr id="7" name="Straight Connector 6"/>
          <p:cNvCxnSpPr/>
          <p:nvPr/>
        </p:nvCxnSpPr>
        <p:spPr>
          <a:xfrm flipH="1">
            <a:off x="327151" y="270698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196180" y="227786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9" name="TextBox 8"/>
          <p:cNvSpPr txBox="1"/>
          <p:nvPr/>
        </p:nvSpPr>
        <p:spPr>
          <a:xfrm>
            <a:off x="76200" y="2887467"/>
            <a:ext cx="521482" cy="369332"/>
          </a:xfrm>
          <a:prstGeom prst="rect">
            <a:avLst/>
          </a:prstGeom>
          <a:noFill/>
        </p:spPr>
        <p:txBody>
          <a:bodyPr wrap="square" rtlCol="0">
            <a:spAutoFit/>
          </a:bodyPr>
          <a:lstStyle/>
          <a:p>
            <a:r>
              <a:rPr lang="sr-Latn-ME" b="1" dirty="0" smtClean="0">
                <a:solidFill>
                  <a:srgbClr val="92D050"/>
                </a:solidFill>
              </a:rPr>
              <a:t>N.</a:t>
            </a:r>
            <a:endParaRPr lang="en-US" b="1" baseline="-25000" dirty="0">
              <a:solidFill>
                <a:srgbClr val="92D050"/>
              </a:solidFill>
            </a:endParaRPr>
          </a:p>
        </p:txBody>
      </p:sp>
      <p:cxnSp>
        <p:nvCxnSpPr>
          <p:cNvPr id="10" name="Straight Connector 9"/>
          <p:cNvCxnSpPr/>
          <p:nvPr/>
        </p:nvCxnSpPr>
        <p:spPr>
          <a:xfrm>
            <a:off x="653079" y="2706986"/>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8" idx="0"/>
          </p:cNvCxnSpPr>
          <p:nvPr/>
        </p:nvCxnSpPr>
        <p:spPr>
          <a:xfrm>
            <a:off x="1277759" y="2200820"/>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53079" y="2907268"/>
            <a:ext cx="803931" cy="369332"/>
          </a:xfrm>
          <a:prstGeom prst="rect">
            <a:avLst/>
          </a:prstGeom>
          <a:noFill/>
        </p:spPr>
        <p:txBody>
          <a:bodyPr wrap="square" rtlCol="0">
            <a:spAutoFit/>
          </a:bodyPr>
          <a:lstStyle/>
          <a:p>
            <a:r>
              <a:rPr lang="sr-Latn-ME" b="1" dirty="0" smtClean="0">
                <a:solidFill>
                  <a:srgbClr val="92D050"/>
                </a:solidFill>
              </a:rPr>
              <a:t>N.</a:t>
            </a:r>
            <a:endParaRPr lang="en-US" b="1" baseline="-25000" dirty="0">
              <a:solidFill>
                <a:srgbClr val="92D050"/>
              </a:solidFill>
            </a:endParaRPr>
          </a:p>
        </p:txBody>
      </p:sp>
      <p:cxnSp>
        <p:nvCxnSpPr>
          <p:cNvPr id="20" name="Straight Connector 19"/>
          <p:cNvCxnSpPr/>
          <p:nvPr/>
        </p:nvCxnSpPr>
        <p:spPr>
          <a:xfrm flipH="1">
            <a:off x="1317751" y="2735067"/>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066800" y="2887467"/>
            <a:ext cx="538640" cy="369332"/>
          </a:xfrm>
          <a:prstGeom prst="rect">
            <a:avLst/>
          </a:prstGeom>
          <a:noFill/>
        </p:spPr>
        <p:txBody>
          <a:bodyPr wrap="square" rtlCol="0">
            <a:spAutoFit/>
          </a:bodyPr>
          <a:lstStyle/>
          <a:p>
            <a:r>
              <a:rPr lang="sr-Latn-ME" b="1" dirty="0" smtClean="0">
                <a:solidFill>
                  <a:srgbClr val="92D050"/>
                </a:solidFill>
              </a:rPr>
              <a:t>N.</a:t>
            </a:r>
            <a:endParaRPr lang="en-US" b="1" baseline="-25000" dirty="0">
              <a:solidFill>
                <a:srgbClr val="92D050"/>
              </a:solidFill>
            </a:endParaRPr>
          </a:p>
        </p:txBody>
      </p:sp>
      <p:cxnSp>
        <p:nvCxnSpPr>
          <p:cNvPr id="22" name="Straight Connector 21"/>
          <p:cNvCxnSpPr/>
          <p:nvPr/>
        </p:nvCxnSpPr>
        <p:spPr>
          <a:xfrm>
            <a:off x="1643679" y="2735067"/>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600200" y="2887467"/>
            <a:ext cx="803931" cy="369332"/>
          </a:xfrm>
          <a:prstGeom prst="rect">
            <a:avLst/>
          </a:prstGeom>
          <a:noFill/>
        </p:spPr>
        <p:txBody>
          <a:bodyPr wrap="square" rtlCol="0">
            <a:spAutoFit/>
          </a:bodyPr>
          <a:lstStyle/>
          <a:p>
            <a:r>
              <a:rPr lang="sr-Latn-ME" b="1" dirty="0" smtClean="0">
                <a:solidFill>
                  <a:srgbClr val="92D050"/>
                </a:solidFill>
              </a:rPr>
              <a:t>N.</a:t>
            </a:r>
            <a:endParaRPr lang="en-US" b="1" baseline="-25000" dirty="0">
              <a:solidFill>
                <a:srgbClr val="92D050"/>
              </a:solidFill>
            </a:endParaRPr>
          </a:p>
        </p:txBody>
      </p:sp>
      <p:sp>
        <p:nvSpPr>
          <p:cNvPr id="24" name="Oval 23"/>
          <p:cNvSpPr/>
          <p:nvPr/>
        </p:nvSpPr>
        <p:spPr>
          <a:xfrm>
            <a:off x="2749645" y="1810575"/>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20</a:t>
            </a:r>
            <a:endParaRPr lang="en-US" sz="1200" b="1" dirty="0"/>
          </a:p>
        </p:txBody>
      </p:sp>
      <p:cxnSp>
        <p:nvCxnSpPr>
          <p:cNvPr id="25" name="Straight Connector 24"/>
          <p:cNvCxnSpPr>
            <a:stCxn id="24" idx="3"/>
          </p:cNvCxnSpPr>
          <p:nvPr/>
        </p:nvCxnSpPr>
        <p:spPr>
          <a:xfrm flipH="1">
            <a:off x="2713969" y="2200820"/>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2266420" y="2277867"/>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10</a:t>
            </a:r>
            <a:endParaRPr lang="en-US" sz="1200" b="1" dirty="0"/>
          </a:p>
        </p:txBody>
      </p:sp>
      <p:cxnSp>
        <p:nvCxnSpPr>
          <p:cNvPr id="27" name="Straight Connector 26"/>
          <p:cNvCxnSpPr/>
          <p:nvPr/>
        </p:nvCxnSpPr>
        <p:spPr>
          <a:xfrm flipH="1">
            <a:off x="2266420" y="270698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3135449" y="2277867"/>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30</a:t>
            </a:r>
            <a:endParaRPr lang="en-US" sz="1200" b="1" dirty="0"/>
          </a:p>
        </p:txBody>
      </p:sp>
      <p:sp>
        <p:nvSpPr>
          <p:cNvPr id="29" name="TextBox 28"/>
          <p:cNvSpPr txBox="1"/>
          <p:nvPr/>
        </p:nvSpPr>
        <p:spPr>
          <a:xfrm>
            <a:off x="2015469" y="2887467"/>
            <a:ext cx="521482" cy="369332"/>
          </a:xfrm>
          <a:prstGeom prst="rect">
            <a:avLst/>
          </a:prstGeom>
          <a:noFill/>
        </p:spPr>
        <p:txBody>
          <a:bodyPr wrap="square" rtlCol="0">
            <a:spAutoFit/>
          </a:bodyPr>
          <a:lstStyle/>
          <a:p>
            <a:r>
              <a:rPr lang="sr-Latn-ME" b="1" dirty="0" smtClean="0">
                <a:solidFill>
                  <a:srgbClr val="92D050"/>
                </a:solidFill>
              </a:rPr>
              <a:t>N.</a:t>
            </a:r>
            <a:endParaRPr lang="en-US" b="1" baseline="-25000" dirty="0">
              <a:solidFill>
                <a:srgbClr val="92D050"/>
              </a:solidFill>
            </a:endParaRPr>
          </a:p>
        </p:txBody>
      </p:sp>
      <p:cxnSp>
        <p:nvCxnSpPr>
          <p:cNvPr id="30" name="Straight Connector 29"/>
          <p:cNvCxnSpPr/>
          <p:nvPr/>
        </p:nvCxnSpPr>
        <p:spPr>
          <a:xfrm>
            <a:off x="2592348" y="2706986"/>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a:endCxn id="28" idx="0"/>
          </p:cNvCxnSpPr>
          <p:nvPr/>
        </p:nvCxnSpPr>
        <p:spPr>
          <a:xfrm>
            <a:off x="3217028" y="2200820"/>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592348" y="2907268"/>
            <a:ext cx="803931" cy="369332"/>
          </a:xfrm>
          <a:prstGeom prst="rect">
            <a:avLst/>
          </a:prstGeom>
          <a:noFill/>
        </p:spPr>
        <p:txBody>
          <a:bodyPr wrap="square" rtlCol="0">
            <a:spAutoFit/>
          </a:bodyPr>
          <a:lstStyle/>
          <a:p>
            <a:r>
              <a:rPr lang="sr-Latn-ME" b="1" dirty="0" smtClean="0">
                <a:solidFill>
                  <a:srgbClr val="92D050"/>
                </a:solidFill>
              </a:rPr>
              <a:t>N.</a:t>
            </a:r>
            <a:endParaRPr lang="en-US" b="1" baseline="-25000" dirty="0">
              <a:solidFill>
                <a:srgbClr val="92D050"/>
              </a:solidFill>
            </a:endParaRPr>
          </a:p>
        </p:txBody>
      </p:sp>
      <p:cxnSp>
        <p:nvCxnSpPr>
          <p:cNvPr id="33" name="Straight Connector 32"/>
          <p:cNvCxnSpPr/>
          <p:nvPr/>
        </p:nvCxnSpPr>
        <p:spPr>
          <a:xfrm flipH="1">
            <a:off x="3257020" y="2735067"/>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006069" y="2887467"/>
            <a:ext cx="538640" cy="369332"/>
          </a:xfrm>
          <a:prstGeom prst="rect">
            <a:avLst/>
          </a:prstGeom>
          <a:noFill/>
        </p:spPr>
        <p:txBody>
          <a:bodyPr wrap="square" rtlCol="0">
            <a:spAutoFit/>
          </a:bodyPr>
          <a:lstStyle/>
          <a:p>
            <a:r>
              <a:rPr lang="sr-Latn-ME" b="1" dirty="0" smtClean="0">
                <a:solidFill>
                  <a:srgbClr val="92D050"/>
                </a:solidFill>
              </a:rPr>
              <a:t>N.</a:t>
            </a:r>
            <a:endParaRPr lang="en-US" b="1" baseline="-25000" dirty="0">
              <a:solidFill>
                <a:srgbClr val="92D050"/>
              </a:solidFill>
            </a:endParaRPr>
          </a:p>
        </p:txBody>
      </p:sp>
      <p:cxnSp>
        <p:nvCxnSpPr>
          <p:cNvPr id="35" name="Straight Connector 34"/>
          <p:cNvCxnSpPr/>
          <p:nvPr/>
        </p:nvCxnSpPr>
        <p:spPr>
          <a:xfrm>
            <a:off x="3582948" y="2735067"/>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539469" y="2887467"/>
            <a:ext cx="803931" cy="369332"/>
          </a:xfrm>
          <a:prstGeom prst="rect">
            <a:avLst/>
          </a:prstGeom>
          <a:noFill/>
        </p:spPr>
        <p:txBody>
          <a:bodyPr wrap="square" rtlCol="0">
            <a:spAutoFit/>
          </a:bodyPr>
          <a:lstStyle/>
          <a:p>
            <a:r>
              <a:rPr lang="sr-Latn-ME" b="1" dirty="0" smtClean="0">
                <a:solidFill>
                  <a:srgbClr val="92D050"/>
                </a:solidFill>
              </a:rPr>
              <a:t>N.</a:t>
            </a:r>
            <a:endParaRPr lang="en-US" b="1" baseline="-25000" dirty="0">
              <a:solidFill>
                <a:srgbClr val="92D050"/>
              </a:solidFill>
            </a:endParaRPr>
          </a:p>
        </p:txBody>
      </p:sp>
      <p:sp>
        <p:nvSpPr>
          <p:cNvPr id="39" name="TextBox 38"/>
          <p:cNvSpPr txBox="1"/>
          <p:nvPr/>
        </p:nvSpPr>
        <p:spPr>
          <a:xfrm>
            <a:off x="4114800" y="1676400"/>
            <a:ext cx="5029200" cy="2585323"/>
          </a:xfrm>
          <a:prstGeom prst="rect">
            <a:avLst/>
          </a:prstGeom>
          <a:noFill/>
        </p:spPr>
        <p:txBody>
          <a:bodyPr wrap="square" rtlCol="0">
            <a:spAutoFit/>
          </a:bodyPr>
          <a:lstStyle/>
          <a:p>
            <a:pPr fontAlgn="base"/>
            <a:r>
              <a:rPr lang="sr-Latn-ME" b="1" u="sng" dirty="0" smtClean="0"/>
              <a:t>Bitne činjenice oko </a:t>
            </a:r>
            <a:r>
              <a:rPr lang="sr-Latn-ME" b="1" u="sng" dirty="0"/>
              <a:t>drveta </a:t>
            </a:r>
            <a:r>
              <a:rPr lang="sr-Latn-ME" b="1" u="sng" dirty="0">
                <a:solidFill>
                  <a:srgbClr val="FF0000"/>
                </a:solidFill>
              </a:rPr>
              <a:t>crveno</a:t>
            </a:r>
            <a:r>
              <a:rPr lang="sr-Latn-ME" b="1" u="sng" dirty="0"/>
              <a:t>-crno </a:t>
            </a:r>
            <a:r>
              <a:rPr lang="sr-Latn-ME" b="1" u="sng" dirty="0" smtClean="0"/>
              <a:t>su:</a:t>
            </a:r>
          </a:p>
          <a:p>
            <a:pPr marL="285750" indent="-285750" fontAlgn="base">
              <a:buFont typeface="Arial" charset="0"/>
              <a:buChar char="•"/>
            </a:pPr>
            <a:r>
              <a:rPr lang="sr-Latn-ME" b="1" u="sng" dirty="0" smtClean="0"/>
              <a:t>Crna visina</a:t>
            </a:r>
            <a:r>
              <a:rPr lang="sr-Latn-ME" dirty="0" smtClean="0"/>
              <a:t> drveta </a:t>
            </a:r>
            <a:r>
              <a:rPr lang="sr-Latn-ME" b="1" dirty="0" smtClean="0">
                <a:solidFill>
                  <a:srgbClr val="FF0000"/>
                </a:solidFill>
              </a:rPr>
              <a:t>crveno</a:t>
            </a:r>
            <a:r>
              <a:rPr lang="sr-Latn-ME" dirty="0" smtClean="0"/>
              <a:t>-</a:t>
            </a:r>
            <a:r>
              <a:rPr lang="sr-Latn-ME" b="1" dirty="0" smtClean="0"/>
              <a:t>crno</a:t>
            </a:r>
            <a:r>
              <a:rPr lang="sr-Latn-ME" dirty="0" smtClean="0"/>
              <a:t> je broj crnih čvorova od korjena do lista.</a:t>
            </a:r>
          </a:p>
          <a:p>
            <a:pPr marL="285750" indent="-285750" fontAlgn="base">
              <a:buFont typeface="Arial" charset="0"/>
              <a:buChar char="•"/>
            </a:pPr>
            <a:r>
              <a:rPr lang="sr-Latn-ME" dirty="0" smtClean="0"/>
              <a:t>Korjeni (</a:t>
            </a:r>
            <a:r>
              <a:rPr lang="sr-Latn-ME" b="1" dirty="0" smtClean="0">
                <a:solidFill>
                  <a:srgbClr val="00B050"/>
                </a:solidFill>
              </a:rPr>
              <a:t>NILL</a:t>
            </a:r>
            <a:r>
              <a:rPr lang="sr-Latn-ME" dirty="0" smtClean="0"/>
              <a:t>) čvorovi se posmatraju kao da su</a:t>
            </a:r>
            <a:r>
              <a:rPr lang="sr-Latn-ME" b="1" dirty="0" smtClean="0"/>
              <a:t> crno</a:t>
            </a:r>
            <a:r>
              <a:rPr lang="sr-Latn-ME" dirty="0" smtClean="0"/>
              <a:t>.</a:t>
            </a:r>
          </a:p>
          <a:p>
            <a:pPr marL="285750" indent="-285750" fontAlgn="base">
              <a:buFont typeface="Arial" charset="0"/>
              <a:buChar char="•"/>
            </a:pPr>
            <a:r>
              <a:rPr lang="sr-Latn-ME" dirty="0" smtClean="0"/>
              <a:t>Ako je visina drveta </a:t>
            </a:r>
            <a:r>
              <a:rPr lang="sr-Latn-ME" b="1" i="1" dirty="0" smtClean="0">
                <a:solidFill>
                  <a:srgbClr val="C00000"/>
                </a:solidFill>
              </a:rPr>
              <a:t>h</a:t>
            </a:r>
            <a:r>
              <a:rPr lang="sr-Latn-ME" dirty="0" smtClean="0"/>
              <a:t> onda je crna visina </a:t>
            </a:r>
            <a:r>
              <a:rPr lang="sr-Latn-ME" b="1" dirty="0" smtClean="0">
                <a:solidFill>
                  <a:srgbClr val="C00000"/>
                </a:solidFill>
              </a:rPr>
              <a:t>≥</a:t>
            </a:r>
            <a:r>
              <a:rPr lang="sr-Latn-ME" b="1" i="1" dirty="0" smtClean="0">
                <a:solidFill>
                  <a:srgbClr val="C00000"/>
                </a:solidFill>
              </a:rPr>
              <a:t>h</a:t>
            </a:r>
            <a:r>
              <a:rPr lang="sr-Latn-ME" b="1" dirty="0" smtClean="0">
                <a:solidFill>
                  <a:srgbClr val="C00000"/>
                </a:solidFill>
              </a:rPr>
              <a:t>/2</a:t>
            </a:r>
            <a:r>
              <a:rPr lang="sr-Latn-ME" dirty="0" smtClean="0"/>
              <a:t>;</a:t>
            </a:r>
          </a:p>
          <a:p>
            <a:pPr marL="285750" indent="-285750" fontAlgn="base">
              <a:buFont typeface="Arial" charset="0"/>
              <a:buChar char="•"/>
            </a:pPr>
            <a:r>
              <a:rPr lang="sr-Latn-ME" dirty="0" smtClean="0"/>
              <a:t>Visina </a:t>
            </a:r>
            <a:r>
              <a:rPr lang="sr-Latn-ME" dirty="0"/>
              <a:t>drveta </a:t>
            </a:r>
            <a:r>
              <a:rPr lang="sr-Latn-ME" b="1" dirty="0">
                <a:solidFill>
                  <a:srgbClr val="FF0000"/>
                </a:solidFill>
              </a:rPr>
              <a:t>crveno</a:t>
            </a:r>
            <a:r>
              <a:rPr lang="sr-Latn-ME" dirty="0"/>
              <a:t>-</a:t>
            </a:r>
            <a:r>
              <a:rPr lang="sr-Latn-ME" b="1" dirty="0"/>
              <a:t>crno </a:t>
            </a:r>
            <a:r>
              <a:rPr lang="sr-Latn-ME" dirty="0"/>
              <a:t> </a:t>
            </a:r>
            <a:r>
              <a:rPr lang="sr-Latn-ME" dirty="0" smtClean="0"/>
              <a:t>sa </a:t>
            </a:r>
            <a:r>
              <a:rPr lang="sr-Latn-ME" b="1" i="1" dirty="0" smtClean="0">
                <a:solidFill>
                  <a:srgbClr val="C00000"/>
                </a:solidFill>
              </a:rPr>
              <a:t>n</a:t>
            </a:r>
            <a:r>
              <a:rPr lang="sr-Latn-ME" dirty="0" smtClean="0"/>
              <a:t> čvorova zadovoljava</a:t>
            </a:r>
            <a:r>
              <a:rPr lang="en-GB" dirty="0" smtClean="0"/>
              <a:t> </a:t>
            </a:r>
            <a:r>
              <a:rPr lang="en-GB" b="1" i="1" dirty="0" smtClean="0">
                <a:solidFill>
                  <a:srgbClr val="C00000"/>
                </a:solidFill>
              </a:rPr>
              <a:t>h</a:t>
            </a:r>
            <a:r>
              <a:rPr lang="en-GB" b="1" dirty="0" smtClean="0">
                <a:solidFill>
                  <a:srgbClr val="C00000"/>
                </a:solidFill>
                <a:sym typeface="Symbol"/>
              </a:rPr>
              <a:t></a:t>
            </a:r>
            <a:r>
              <a:rPr lang="en-GB" b="1" dirty="0" smtClean="0">
                <a:solidFill>
                  <a:srgbClr val="C00000"/>
                </a:solidFill>
              </a:rPr>
              <a:t>2 log</a:t>
            </a:r>
            <a:r>
              <a:rPr lang="en-GB" b="1" baseline="-25000" dirty="0" smtClean="0">
                <a:solidFill>
                  <a:srgbClr val="C00000"/>
                </a:solidFill>
              </a:rPr>
              <a:t>2</a:t>
            </a:r>
            <a:r>
              <a:rPr lang="en-GB" b="1" dirty="0" smtClean="0">
                <a:solidFill>
                  <a:srgbClr val="C00000"/>
                </a:solidFill>
              </a:rPr>
              <a:t>(</a:t>
            </a:r>
            <a:r>
              <a:rPr lang="en-GB" b="1" i="1" dirty="0" smtClean="0">
                <a:solidFill>
                  <a:srgbClr val="C00000"/>
                </a:solidFill>
              </a:rPr>
              <a:t>n</a:t>
            </a:r>
            <a:r>
              <a:rPr lang="en-GB" b="1" dirty="0" smtClean="0">
                <a:solidFill>
                  <a:srgbClr val="C00000"/>
                </a:solidFill>
              </a:rPr>
              <a:t>+1)</a:t>
            </a:r>
            <a:r>
              <a:rPr lang="sr-Latn-ME" dirty="0"/>
              <a:t>.</a:t>
            </a:r>
            <a:endParaRPr lang="en-GB" dirty="0"/>
          </a:p>
        </p:txBody>
      </p:sp>
      <p:sp>
        <p:nvSpPr>
          <p:cNvPr id="40" name="Freeform 39"/>
          <p:cNvSpPr/>
          <p:nvPr/>
        </p:nvSpPr>
        <p:spPr>
          <a:xfrm>
            <a:off x="20320" y="3362960"/>
            <a:ext cx="9103360" cy="898763"/>
          </a:xfrm>
          <a:custGeom>
            <a:avLst/>
            <a:gdLst>
              <a:gd name="connsiteX0" fmla="*/ 0 w 9103360"/>
              <a:gd name="connsiteY0" fmla="*/ 20320 h 1341120"/>
              <a:gd name="connsiteX1" fmla="*/ 3921760 w 9103360"/>
              <a:gd name="connsiteY1" fmla="*/ 0 h 1341120"/>
              <a:gd name="connsiteX2" fmla="*/ 3942080 w 9103360"/>
              <a:gd name="connsiteY2" fmla="*/ 1300480 h 1341120"/>
              <a:gd name="connsiteX3" fmla="*/ 9103360 w 9103360"/>
              <a:gd name="connsiteY3" fmla="*/ 1341120 h 1341120"/>
            </a:gdLst>
            <a:ahLst/>
            <a:cxnLst>
              <a:cxn ang="0">
                <a:pos x="connsiteX0" y="connsiteY0"/>
              </a:cxn>
              <a:cxn ang="0">
                <a:pos x="connsiteX1" y="connsiteY1"/>
              </a:cxn>
              <a:cxn ang="0">
                <a:pos x="connsiteX2" y="connsiteY2"/>
              </a:cxn>
              <a:cxn ang="0">
                <a:pos x="connsiteX3" y="connsiteY3"/>
              </a:cxn>
            </a:cxnLst>
            <a:rect l="l" t="t" r="r" b="b"/>
            <a:pathLst>
              <a:path w="9103360" h="1341120">
                <a:moveTo>
                  <a:pt x="0" y="20320"/>
                </a:moveTo>
                <a:lnTo>
                  <a:pt x="3921760" y="0"/>
                </a:lnTo>
                <a:lnTo>
                  <a:pt x="3942080" y="1300480"/>
                </a:lnTo>
                <a:lnTo>
                  <a:pt x="9103360" y="134112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76200" y="3505200"/>
            <a:ext cx="3865234" cy="923330"/>
          </a:xfrm>
          <a:prstGeom prst="rect">
            <a:avLst/>
          </a:prstGeom>
          <a:noFill/>
        </p:spPr>
        <p:txBody>
          <a:bodyPr wrap="square" rtlCol="0">
            <a:spAutoFit/>
          </a:bodyPr>
          <a:lstStyle/>
          <a:p>
            <a:r>
              <a:rPr lang="sr-Latn-ME" dirty="0" smtClean="0"/>
              <a:t>Dokažimo posl</a:t>
            </a:r>
            <a:r>
              <a:rPr lang="en-US" dirty="0" smtClean="0"/>
              <a:t>j</a:t>
            </a:r>
            <a:r>
              <a:rPr lang="sr-Latn-ME" dirty="0" smtClean="0"/>
              <a:t>ednju činjenicu. Za opšte binarno drvo, neka je </a:t>
            </a:r>
            <a:r>
              <a:rPr lang="sr-Latn-ME" b="1" i="1" dirty="0" smtClean="0">
                <a:solidFill>
                  <a:srgbClr val="C00000"/>
                </a:solidFill>
              </a:rPr>
              <a:t>k</a:t>
            </a:r>
            <a:r>
              <a:rPr lang="en-GB" dirty="0" smtClean="0"/>
              <a:t> </a:t>
            </a:r>
            <a:r>
              <a:rPr lang="sr-Latn-ME" dirty="0" smtClean="0"/>
              <a:t>minimalan broj čvorova na svim</a:t>
            </a:r>
            <a:endParaRPr lang="en-US" dirty="0"/>
          </a:p>
        </p:txBody>
      </p:sp>
      <p:sp>
        <p:nvSpPr>
          <p:cNvPr id="42" name="TextBox 41"/>
          <p:cNvSpPr txBox="1"/>
          <p:nvPr/>
        </p:nvSpPr>
        <p:spPr>
          <a:xfrm>
            <a:off x="76200" y="4495800"/>
            <a:ext cx="9047480" cy="2585323"/>
          </a:xfrm>
          <a:prstGeom prst="rect">
            <a:avLst/>
          </a:prstGeom>
          <a:noFill/>
        </p:spPr>
        <p:txBody>
          <a:bodyPr wrap="square" rtlCol="0">
            <a:spAutoFit/>
          </a:bodyPr>
          <a:lstStyle/>
          <a:p>
            <a:r>
              <a:rPr lang="sr-Latn-ME" dirty="0" smtClean="0"/>
              <a:t>putanjama od korjena do </a:t>
            </a:r>
            <a:r>
              <a:rPr lang="sr-Latn-ME" b="1" dirty="0" smtClean="0"/>
              <a:t>NILL</a:t>
            </a:r>
            <a:r>
              <a:rPr lang="sr-Latn-ME" dirty="0" smtClean="0"/>
              <a:t> čvora</a:t>
            </a:r>
            <a:r>
              <a:rPr lang="en-GB" dirty="0" smtClean="0"/>
              <a:t> </a:t>
            </a:r>
            <a:r>
              <a:rPr lang="sr-Latn-ME" dirty="0" smtClean="0"/>
              <a:t>tada </a:t>
            </a:r>
            <a:r>
              <a:rPr lang="en-GB" b="1" i="1" dirty="0" smtClean="0">
                <a:solidFill>
                  <a:srgbClr val="C00000"/>
                </a:solidFill>
              </a:rPr>
              <a:t>n</a:t>
            </a:r>
            <a:r>
              <a:rPr lang="en-GB" b="1" dirty="0" smtClean="0">
                <a:solidFill>
                  <a:srgbClr val="C00000"/>
                </a:solidFill>
              </a:rPr>
              <a:t>≥2</a:t>
            </a:r>
            <a:r>
              <a:rPr lang="sr-Latn-ME" b="1" i="1" baseline="30000" dirty="0" smtClean="0">
                <a:solidFill>
                  <a:srgbClr val="C00000"/>
                </a:solidFill>
              </a:rPr>
              <a:t>k</a:t>
            </a:r>
            <a:r>
              <a:rPr lang="en-GB" b="1" dirty="0" smtClean="0">
                <a:solidFill>
                  <a:srgbClr val="C00000"/>
                </a:solidFill>
              </a:rPr>
              <a:t>–1</a:t>
            </a:r>
            <a:r>
              <a:rPr lang="en-GB" dirty="0" smtClean="0"/>
              <a:t> (</a:t>
            </a:r>
            <a:r>
              <a:rPr lang="sr-Latn-ME" dirty="0" smtClean="0"/>
              <a:t>npr. ako je </a:t>
            </a:r>
            <a:r>
              <a:rPr lang="sr-Latn-ME" b="1" i="1" dirty="0" smtClean="0">
                <a:solidFill>
                  <a:srgbClr val="C00000"/>
                </a:solidFill>
              </a:rPr>
              <a:t>k</a:t>
            </a:r>
            <a:r>
              <a:rPr lang="sr-Latn-ME" b="1" dirty="0" smtClean="0">
                <a:solidFill>
                  <a:srgbClr val="C00000"/>
                </a:solidFill>
              </a:rPr>
              <a:t>=3</a:t>
            </a:r>
            <a:r>
              <a:rPr lang="sr-Latn-ME" dirty="0" smtClean="0"/>
              <a:t> tada je </a:t>
            </a:r>
            <a:r>
              <a:rPr lang="sr-Latn-ME" b="1" i="1" dirty="0" smtClean="0">
                <a:solidFill>
                  <a:srgbClr val="C00000"/>
                </a:solidFill>
              </a:rPr>
              <a:t>n</a:t>
            </a:r>
            <a:r>
              <a:rPr lang="sr-Latn-ME" dirty="0" smtClean="0"/>
              <a:t> barem </a:t>
            </a:r>
            <a:r>
              <a:rPr lang="sr-Latn-ME" b="1" i="1" dirty="0" smtClean="0">
                <a:solidFill>
                  <a:srgbClr val="C00000"/>
                </a:solidFill>
              </a:rPr>
              <a:t>7</a:t>
            </a:r>
            <a:r>
              <a:rPr lang="en-GB" dirty="0" smtClean="0"/>
              <a:t>).</a:t>
            </a:r>
            <a:r>
              <a:rPr lang="sr-Latn-ME" dirty="0" smtClean="0"/>
              <a:t> Ovo se može zapisati kao</a:t>
            </a:r>
            <a:r>
              <a:rPr lang="en-GB" dirty="0" smtClean="0"/>
              <a:t> </a:t>
            </a:r>
            <a:r>
              <a:rPr lang="sr-Latn-ME" b="1" i="1" dirty="0" smtClean="0">
                <a:solidFill>
                  <a:srgbClr val="C00000"/>
                </a:solidFill>
              </a:rPr>
              <a:t>k</a:t>
            </a:r>
            <a:r>
              <a:rPr lang="en-GB" b="1" dirty="0" smtClean="0">
                <a:solidFill>
                  <a:srgbClr val="C00000"/>
                </a:solidFill>
                <a:sym typeface="Symbol"/>
              </a:rPr>
              <a:t></a:t>
            </a:r>
            <a:r>
              <a:rPr lang="en-GB" b="1" dirty="0" smtClean="0">
                <a:solidFill>
                  <a:srgbClr val="C00000"/>
                </a:solidFill>
              </a:rPr>
              <a:t>2log</a:t>
            </a:r>
            <a:r>
              <a:rPr lang="en-GB" b="1" baseline="-25000" dirty="0" smtClean="0">
                <a:solidFill>
                  <a:srgbClr val="C00000"/>
                </a:solidFill>
              </a:rPr>
              <a:t>2</a:t>
            </a:r>
            <a:r>
              <a:rPr lang="en-GB" b="1" dirty="0" smtClean="0">
                <a:solidFill>
                  <a:srgbClr val="C00000"/>
                </a:solidFill>
              </a:rPr>
              <a:t>(</a:t>
            </a:r>
            <a:r>
              <a:rPr lang="en-GB" b="1" i="1" dirty="0" smtClean="0">
                <a:solidFill>
                  <a:srgbClr val="C00000"/>
                </a:solidFill>
              </a:rPr>
              <a:t>n</a:t>
            </a:r>
            <a:r>
              <a:rPr lang="en-GB" b="1" dirty="0" smtClean="0">
                <a:solidFill>
                  <a:srgbClr val="C00000"/>
                </a:solidFill>
              </a:rPr>
              <a:t>+1)</a:t>
            </a:r>
            <a:r>
              <a:rPr lang="en-GB" dirty="0" smtClean="0"/>
              <a:t>.</a:t>
            </a:r>
            <a:r>
              <a:rPr lang="sr-Latn-ME" dirty="0" smtClean="0"/>
              <a:t> Iz osobine vezane za </a:t>
            </a:r>
            <a:r>
              <a:rPr lang="sr-Latn-ME" b="1" dirty="0" smtClean="0"/>
              <a:t>crnu visinu</a:t>
            </a:r>
            <a:r>
              <a:rPr lang="sr-Latn-ME" dirty="0" smtClean="0"/>
              <a:t> slijedi da kod </a:t>
            </a:r>
            <a:r>
              <a:rPr lang="sr-Latn-ME" dirty="0"/>
              <a:t>drveta </a:t>
            </a:r>
            <a:r>
              <a:rPr lang="sr-Latn-ME" b="1" dirty="0">
                <a:solidFill>
                  <a:srgbClr val="FF0000"/>
                </a:solidFill>
              </a:rPr>
              <a:t>crveno</a:t>
            </a:r>
            <a:r>
              <a:rPr lang="sr-Latn-ME" dirty="0"/>
              <a:t>-</a:t>
            </a:r>
            <a:r>
              <a:rPr lang="sr-Latn-ME" b="1" dirty="0"/>
              <a:t>crno</a:t>
            </a:r>
            <a:r>
              <a:rPr lang="sr-Latn-ME" dirty="0"/>
              <a:t> </a:t>
            </a:r>
            <a:r>
              <a:rPr lang="sr-Latn-ME" b="1" dirty="0" smtClean="0"/>
              <a:t> </a:t>
            </a:r>
            <a:r>
              <a:rPr lang="sr-Latn-ME" dirty="0" smtClean="0"/>
              <a:t>sa </a:t>
            </a:r>
            <a:r>
              <a:rPr lang="sr-Latn-ME" b="1" i="1" dirty="0" smtClean="0">
                <a:solidFill>
                  <a:srgbClr val="C00000"/>
                </a:solidFill>
              </a:rPr>
              <a:t>n</a:t>
            </a:r>
            <a:r>
              <a:rPr lang="sr-Latn-ME" dirty="0" smtClean="0"/>
              <a:t> čvorova postoji putanja kor</a:t>
            </a:r>
            <a:r>
              <a:rPr lang="en-US" dirty="0" smtClean="0"/>
              <a:t>i</a:t>
            </a:r>
            <a:r>
              <a:rPr lang="sr-Latn-ME" dirty="0" smtClean="0"/>
              <a:t>jen-list sa najviše </a:t>
            </a:r>
            <a:r>
              <a:rPr lang="en-GB" b="1" dirty="0">
                <a:solidFill>
                  <a:srgbClr val="C00000"/>
                </a:solidFill>
              </a:rPr>
              <a:t>log</a:t>
            </a:r>
            <a:r>
              <a:rPr lang="en-GB" b="1" baseline="-25000" dirty="0">
                <a:solidFill>
                  <a:srgbClr val="C00000"/>
                </a:solidFill>
              </a:rPr>
              <a:t>2</a:t>
            </a:r>
            <a:r>
              <a:rPr lang="en-GB" b="1" dirty="0">
                <a:solidFill>
                  <a:srgbClr val="C00000"/>
                </a:solidFill>
              </a:rPr>
              <a:t>(</a:t>
            </a:r>
            <a:r>
              <a:rPr lang="en-GB" b="1" i="1" dirty="0">
                <a:solidFill>
                  <a:srgbClr val="C00000"/>
                </a:solidFill>
              </a:rPr>
              <a:t>n</a:t>
            </a:r>
            <a:r>
              <a:rPr lang="en-GB" b="1" dirty="0">
                <a:solidFill>
                  <a:srgbClr val="C00000"/>
                </a:solidFill>
              </a:rPr>
              <a:t>+1</a:t>
            </a:r>
            <a:r>
              <a:rPr lang="en-GB" b="1" dirty="0" smtClean="0">
                <a:solidFill>
                  <a:srgbClr val="C00000"/>
                </a:solidFill>
              </a:rPr>
              <a:t>)</a:t>
            </a:r>
            <a:r>
              <a:rPr lang="sr-Latn-ME" dirty="0" smtClean="0"/>
              <a:t> </a:t>
            </a:r>
            <a:r>
              <a:rPr lang="sr-Latn-ME" b="1" dirty="0" smtClean="0"/>
              <a:t>crnih</a:t>
            </a:r>
            <a:r>
              <a:rPr lang="sr-Latn-ME" dirty="0" smtClean="0"/>
              <a:t> čvorova. Iz osobine vezane za </a:t>
            </a:r>
            <a:r>
              <a:rPr lang="sr-Latn-ME" b="1" dirty="0" smtClean="0"/>
              <a:t>NILL</a:t>
            </a:r>
            <a:r>
              <a:rPr lang="sr-Latn-ME" dirty="0" smtClean="0"/>
              <a:t> čvorove (listovi su </a:t>
            </a:r>
            <a:r>
              <a:rPr lang="sr-Latn-ME" b="1" dirty="0" smtClean="0"/>
              <a:t>crni</a:t>
            </a:r>
            <a:r>
              <a:rPr lang="sr-Latn-ME" dirty="0" smtClean="0"/>
              <a:t>) u drvetu sa </a:t>
            </a:r>
            <a:r>
              <a:rPr lang="sr-Latn-ME" b="1" i="1" dirty="0" smtClean="0">
                <a:solidFill>
                  <a:srgbClr val="C00000"/>
                </a:solidFill>
              </a:rPr>
              <a:t>n</a:t>
            </a:r>
            <a:r>
              <a:rPr lang="sr-Latn-ME" dirty="0" smtClean="0"/>
              <a:t> čvorova ima najmanje               </a:t>
            </a:r>
            <a:r>
              <a:rPr lang="sr-Latn-ME" b="1" dirty="0" smtClean="0"/>
              <a:t>crnih</a:t>
            </a:r>
            <a:r>
              <a:rPr lang="sr-Latn-ME" dirty="0" smtClean="0"/>
              <a:t> čvorova. </a:t>
            </a:r>
          </a:p>
          <a:p>
            <a:r>
              <a:rPr lang="sr-Latn-ME" dirty="0" smtClean="0"/>
              <a:t>Sve ove činjenice skupa dokazuju da visina </a:t>
            </a:r>
            <a:r>
              <a:rPr lang="sr-Latn-ME" dirty="0"/>
              <a:t>drveta </a:t>
            </a:r>
            <a:r>
              <a:rPr lang="sr-Latn-ME" b="1" dirty="0">
                <a:solidFill>
                  <a:srgbClr val="FF0000"/>
                </a:solidFill>
              </a:rPr>
              <a:t>crveno</a:t>
            </a:r>
            <a:r>
              <a:rPr lang="sr-Latn-ME" dirty="0"/>
              <a:t>-</a:t>
            </a:r>
            <a:r>
              <a:rPr lang="sr-Latn-ME" b="1" dirty="0"/>
              <a:t>crno </a:t>
            </a:r>
            <a:r>
              <a:rPr lang="sr-Latn-ME" dirty="0"/>
              <a:t> sa </a:t>
            </a:r>
            <a:r>
              <a:rPr lang="sr-Latn-ME" b="1" i="1" dirty="0">
                <a:solidFill>
                  <a:srgbClr val="C00000"/>
                </a:solidFill>
              </a:rPr>
              <a:t>n</a:t>
            </a:r>
            <a:r>
              <a:rPr lang="sr-Latn-ME" dirty="0"/>
              <a:t> čvorova zadovoljava</a:t>
            </a:r>
            <a:r>
              <a:rPr lang="en-GB" dirty="0"/>
              <a:t> </a:t>
            </a:r>
            <a:r>
              <a:rPr lang="en-GB" b="1" i="1" dirty="0">
                <a:solidFill>
                  <a:srgbClr val="C00000"/>
                </a:solidFill>
              </a:rPr>
              <a:t>h</a:t>
            </a:r>
            <a:r>
              <a:rPr lang="en-GB" b="1" dirty="0">
                <a:solidFill>
                  <a:srgbClr val="C00000"/>
                </a:solidFill>
                <a:sym typeface="Symbol"/>
              </a:rPr>
              <a:t></a:t>
            </a:r>
            <a:r>
              <a:rPr lang="en-GB" b="1" dirty="0">
                <a:solidFill>
                  <a:srgbClr val="C00000"/>
                </a:solidFill>
              </a:rPr>
              <a:t>2 log</a:t>
            </a:r>
            <a:r>
              <a:rPr lang="en-GB" b="1" baseline="-25000" dirty="0">
                <a:solidFill>
                  <a:srgbClr val="C00000"/>
                </a:solidFill>
              </a:rPr>
              <a:t>2</a:t>
            </a:r>
            <a:r>
              <a:rPr lang="en-GB" b="1" dirty="0">
                <a:solidFill>
                  <a:srgbClr val="C00000"/>
                </a:solidFill>
              </a:rPr>
              <a:t>(</a:t>
            </a:r>
            <a:r>
              <a:rPr lang="en-GB" b="1" i="1" dirty="0">
                <a:solidFill>
                  <a:srgbClr val="C00000"/>
                </a:solidFill>
              </a:rPr>
              <a:t>n</a:t>
            </a:r>
            <a:r>
              <a:rPr lang="en-GB" b="1" dirty="0">
                <a:solidFill>
                  <a:srgbClr val="C00000"/>
                </a:solidFill>
              </a:rPr>
              <a:t>+1)</a:t>
            </a:r>
            <a:r>
              <a:rPr lang="sr-Latn-ME" dirty="0"/>
              <a:t>.</a:t>
            </a:r>
            <a:endParaRPr lang="en-GB" dirty="0"/>
          </a:p>
          <a:p>
            <a:endParaRPr lang="en-GB" dirty="0"/>
          </a:p>
          <a:p>
            <a:endParaRPr lang="en-US" dirty="0"/>
          </a:p>
        </p:txBody>
      </p:sp>
      <p:graphicFrame>
        <p:nvGraphicFramePr>
          <p:cNvPr id="43" name="Object 42"/>
          <p:cNvGraphicFramePr>
            <a:graphicFrameLocks noChangeAspect="1"/>
          </p:cNvGraphicFramePr>
          <p:nvPr>
            <p:extLst>
              <p:ext uri="{D42A27DB-BD31-4B8C-83A1-F6EECF244321}">
                <p14:modId xmlns:p14="http://schemas.microsoft.com/office/powerpoint/2010/main" val="3675516324"/>
              </p:ext>
            </p:extLst>
          </p:nvPr>
        </p:nvGraphicFramePr>
        <p:xfrm>
          <a:off x="2438400" y="5588000"/>
          <a:ext cx="838200" cy="431800"/>
        </p:xfrm>
        <a:graphic>
          <a:graphicData uri="http://schemas.openxmlformats.org/presentationml/2006/ole">
            <mc:AlternateContent xmlns:mc="http://schemas.openxmlformats.org/markup-compatibility/2006">
              <mc:Choice xmlns:v="urn:schemas-microsoft-com:vml" Requires="v">
                <p:oleObj spid="_x0000_s1206" name="Equation" r:id="rId3" imgW="838080" imgH="431640" progId="Equation.DSMT4">
                  <p:embed/>
                </p:oleObj>
              </mc:Choice>
              <mc:Fallback>
                <p:oleObj name="Equation" r:id="rId3" imgW="838080" imgH="431640" progId="Equation.DSMT4">
                  <p:embed/>
                  <p:pic>
                    <p:nvPicPr>
                      <p:cNvPr id="0" name=""/>
                      <p:cNvPicPr/>
                      <p:nvPr/>
                    </p:nvPicPr>
                    <p:blipFill>
                      <a:blip r:embed="rId4"/>
                      <a:stretch>
                        <a:fillRect/>
                      </a:stretch>
                    </p:blipFill>
                    <p:spPr>
                      <a:xfrm>
                        <a:off x="2438400" y="5588000"/>
                        <a:ext cx="838200" cy="431800"/>
                      </a:xfrm>
                      <a:prstGeom prst="rect">
                        <a:avLst/>
                      </a:prstGeom>
                    </p:spPr>
                  </p:pic>
                </p:oleObj>
              </mc:Fallback>
            </mc:AlternateContent>
          </a:graphicData>
        </a:graphic>
      </p:graphicFrame>
    </p:spTree>
    <p:extLst>
      <p:ext uri="{BB962C8B-B14F-4D97-AF65-F5344CB8AC3E}">
        <p14:creationId xmlns:p14="http://schemas.microsoft.com/office/powerpoint/2010/main" val="37974968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Realizacija Split i Merge</a:t>
            </a:r>
            <a:endParaRPr lang="en-US" dirty="0"/>
          </a:p>
        </p:txBody>
      </p:sp>
      <p:sp>
        <p:nvSpPr>
          <p:cNvPr id="3" name="Content Placeholder 2"/>
          <p:cNvSpPr>
            <a:spLocks noGrp="1"/>
          </p:cNvSpPr>
          <p:nvPr>
            <p:ph idx="1"/>
          </p:nvPr>
        </p:nvSpPr>
        <p:spPr>
          <a:xfrm>
            <a:off x="0" y="838200"/>
            <a:ext cx="9144000" cy="3352800"/>
          </a:xfrm>
        </p:spPr>
        <p:txBody>
          <a:bodyPr>
            <a:normAutofit/>
          </a:bodyPr>
          <a:lstStyle/>
          <a:p>
            <a:r>
              <a:rPr lang="sr-Latn-ME" b="1" dirty="0" smtClean="0">
                <a:solidFill>
                  <a:srgbClr val="C00000"/>
                </a:solidFill>
              </a:rPr>
              <a:t>Implicitni ključ</a:t>
            </a:r>
            <a:r>
              <a:rPr lang="sr-Latn-ME" dirty="0" smtClean="0"/>
              <a:t>  za neki čvor </a:t>
            </a:r>
            <a:r>
              <a:rPr lang="sr-Latn-ME" b="1" i="1" dirty="0" smtClean="0">
                <a:solidFill>
                  <a:srgbClr val="C00000"/>
                </a:solidFill>
              </a:rPr>
              <a:t>T</a:t>
            </a:r>
            <a:r>
              <a:rPr lang="sr-Latn-ME" dirty="0" smtClean="0"/>
              <a:t> je broj čvorova lijevog podstabla </a:t>
            </a:r>
            <a:r>
              <a:rPr lang="en-GB" b="1" i="1" dirty="0" err="1" smtClean="0">
                <a:solidFill>
                  <a:srgbClr val="C00000"/>
                </a:solidFill>
              </a:rPr>
              <a:t>cnt</a:t>
            </a:r>
            <a:r>
              <a:rPr lang="en-GB" dirty="0" smtClean="0">
                <a:solidFill>
                  <a:srgbClr val="C00000"/>
                </a:solidFill>
              </a:rPr>
              <a:t>(</a:t>
            </a:r>
            <a:r>
              <a:rPr lang="en-GB" b="1" i="1" dirty="0" smtClean="0">
                <a:solidFill>
                  <a:srgbClr val="C00000"/>
                </a:solidFill>
              </a:rPr>
              <a:t>T</a:t>
            </a:r>
            <a:r>
              <a:rPr lang="sr-Latn-ME" dirty="0" smtClean="0">
                <a:solidFill>
                  <a:srgbClr val="C00000"/>
                </a:solidFill>
              </a:rPr>
              <a:t>.</a:t>
            </a:r>
            <a:r>
              <a:rPr lang="en-GB" b="1" i="1" dirty="0" smtClean="0">
                <a:solidFill>
                  <a:srgbClr val="C00000"/>
                </a:solidFill>
              </a:rPr>
              <a:t>L</a:t>
            </a:r>
            <a:r>
              <a:rPr lang="en-GB" dirty="0" smtClean="0">
                <a:solidFill>
                  <a:srgbClr val="C00000"/>
                </a:solidFill>
              </a:rPr>
              <a:t>)</a:t>
            </a:r>
            <a:r>
              <a:rPr lang="sr-Latn-ME" dirty="0" smtClean="0"/>
              <a:t> plus </a:t>
            </a:r>
            <a:r>
              <a:rPr lang="sr-Latn-ME" smtClean="0"/>
              <a:t>slična </a:t>
            </a:r>
            <a:r>
              <a:rPr lang="sr-Latn-ME" smtClean="0"/>
              <a:t>vrijednost </a:t>
            </a:r>
            <a:r>
              <a:rPr lang="en-GB" b="1" i="1" dirty="0" err="1" smtClean="0">
                <a:solidFill>
                  <a:srgbClr val="C00000"/>
                </a:solidFill>
              </a:rPr>
              <a:t>cnt</a:t>
            </a:r>
            <a:r>
              <a:rPr lang="en-GB" b="1" dirty="0" smtClean="0">
                <a:solidFill>
                  <a:srgbClr val="C00000"/>
                </a:solidFill>
              </a:rPr>
              <a:t>(</a:t>
            </a:r>
            <a:r>
              <a:rPr lang="en-GB" b="1" i="1" dirty="0" smtClean="0">
                <a:solidFill>
                  <a:srgbClr val="C00000"/>
                </a:solidFill>
              </a:rPr>
              <a:t>P</a:t>
            </a:r>
            <a:r>
              <a:rPr lang="sr-Latn-ME" b="1" dirty="0" smtClean="0">
                <a:solidFill>
                  <a:srgbClr val="C00000"/>
                </a:solidFill>
              </a:rPr>
              <a:t>.</a:t>
            </a:r>
            <a:r>
              <a:rPr lang="en-GB" b="1" i="1" dirty="0" smtClean="0">
                <a:solidFill>
                  <a:srgbClr val="C00000"/>
                </a:solidFill>
              </a:rPr>
              <a:t>L</a:t>
            </a:r>
            <a:r>
              <a:rPr lang="en-GB" b="1" dirty="0">
                <a:solidFill>
                  <a:srgbClr val="C00000"/>
                </a:solidFill>
              </a:rPr>
              <a:t>)+</a:t>
            </a:r>
            <a:r>
              <a:rPr lang="en-GB" b="1" dirty="0" smtClean="0">
                <a:solidFill>
                  <a:srgbClr val="C00000"/>
                </a:solidFill>
              </a:rPr>
              <a:t>1</a:t>
            </a:r>
            <a:r>
              <a:rPr lang="en-GB" dirty="0"/>
              <a:t> </a:t>
            </a:r>
            <a:r>
              <a:rPr lang="sr-Latn-ME" dirty="0" smtClean="0"/>
              <a:t>za svaki predak </a:t>
            </a:r>
            <a:r>
              <a:rPr lang="sr-Latn-ME" b="1" i="1" dirty="0" smtClean="0">
                <a:solidFill>
                  <a:srgbClr val="C00000"/>
                </a:solidFill>
              </a:rPr>
              <a:t>P</a:t>
            </a:r>
            <a:r>
              <a:rPr lang="sr-Latn-ME" dirty="0" smtClean="0"/>
              <a:t> čvora </a:t>
            </a:r>
            <a:r>
              <a:rPr lang="sr-Latn-ME" b="1" i="1" dirty="0" smtClean="0">
                <a:solidFill>
                  <a:srgbClr val="C00000"/>
                </a:solidFill>
              </a:rPr>
              <a:t>T</a:t>
            </a:r>
            <a:r>
              <a:rPr lang="sr-Latn-ME" dirty="0" smtClean="0"/>
              <a:t>, ako je </a:t>
            </a:r>
            <a:r>
              <a:rPr lang="sr-Latn-ME" b="1" i="1" dirty="0" smtClean="0">
                <a:solidFill>
                  <a:srgbClr val="C00000"/>
                </a:solidFill>
              </a:rPr>
              <a:t>T</a:t>
            </a:r>
            <a:r>
              <a:rPr lang="sr-Latn-ME" dirty="0" smtClean="0"/>
              <a:t> desno podstablo od </a:t>
            </a:r>
            <a:r>
              <a:rPr lang="sr-Latn-ME" b="1" i="1" dirty="0" smtClean="0">
                <a:solidFill>
                  <a:srgbClr val="C00000"/>
                </a:solidFill>
              </a:rPr>
              <a:t>P</a:t>
            </a:r>
            <a:r>
              <a:rPr lang="en-GB" dirty="0" smtClean="0"/>
              <a:t>.</a:t>
            </a:r>
            <a:endParaRPr lang="en-GB" dirty="0"/>
          </a:p>
          <a:p>
            <a:r>
              <a:rPr lang="sr-Latn-ME" dirty="0" smtClean="0"/>
              <a:t>Pošto se tokom svih operacija sa drvetom spuštam</a:t>
            </a:r>
            <a:r>
              <a:rPr lang="en-US" dirty="0" smtClean="0"/>
              <a:t>o</a:t>
            </a:r>
            <a:r>
              <a:rPr lang="sr-Latn-ME" dirty="0" smtClean="0"/>
              <a:t> predmetna suma se može akumulirati i predati funkciji. Ako idemo u lijevo podstablo akumulirana suma se ne mijenja dok ako idemo u desno podstablo ona se uvećava za </a:t>
            </a:r>
            <a:r>
              <a:rPr lang="en-GB" b="1" i="1" dirty="0" err="1" smtClean="0">
                <a:solidFill>
                  <a:srgbClr val="C00000"/>
                </a:solidFill>
              </a:rPr>
              <a:t>cnt</a:t>
            </a:r>
            <a:r>
              <a:rPr lang="en-GB" b="1" dirty="0" smtClean="0">
                <a:solidFill>
                  <a:srgbClr val="C00000"/>
                </a:solidFill>
              </a:rPr>
              <a:t>(</a:t>
            </a:r>
            <a:r>
              <a:rPr lang="en-GB" b="1" i="1" dirty="0" smtClean="0">
                <a:solidFill>
                  <a:srgbClr val="C00000"/>
                </a:solidFill>
              </a:rPr>
              <a:t>T</a:t>
            </a:r>
            <a:r>
              <a:rPr lang="sr-Latn-ME" b="1" dirty="0" smtClean="0">
                <a:solidFill>
                  <a:srgbClr val="C00000"/>
                </a:solidFill>
              </a:rPr>
              <a:t>.</a:t>
            </a:r>
            <a:r>
              <a:rPr lang="en-GB" b="1" i="1" dirty="0" smtClean="0">
                <a:solidFill>
                  <a:srgbClr val="C00000"/>
                </a:solidFill>
              </a:rPr>
              <a:t>L</a:t>
            </a:r>
            <a:r>
              <a:rPr lang="en-GB" b="1" dirty="0">
                <a:solidFill>
                  <a:srgbClr val="C00000"/>
                </a:solidFill>
              </a:rPr>
              <a:t>)+1</a:t>
            </a:r>
            <a:r>
              <a:rPr lang="en-GB" dirty="0" smtClean="0"/>
              <a:t>.</a:t>
            </a:r>
            <a:endParaRPr lang="sr-Latn-ME" dirty="0" smtClean="0"/>
          </a:p>
          <a:p>
            <a:r>
              <a:rPr lang="sr-Latn-ME" dirty="0" smtClean="0"/>
              <a:t>Implementacija </a:t>
            </a:r>
            <a:r>
              <a:rPr lang="sr-Latn-ME" b="1" dirty="0" smtClean="0">
                <a:solidFill>
                  <a:srgbClr val="C00000"/>
                </a:solidFill>
              </a:rPr>
              <a:t>Split</a:t>
            </a:r>
            <a:r>
              <a:rPr lang="sr-Latn-ME" dirty="0" smtClean="0"/>
              <a:t> i </a:t>
            </a:r>
            <a:r>
              <a:rPr lang="sr-Latn-ME" b="1" dirty="0" smtClean="0">
                <a:solidFill>
                  <a:srgbClr val="C00000"/>
                </a:solidFill>
              </a:rPr>
              <a:t>Merge</a:t>
            </a:r>
            <a:r>
              <a:rPr lang="sr-Latn-ME" dirty="0" smtClean="0"/>
              <a:t>:</a:t>
            </a:r>
            <a:endParaRPr lang="en-GB" dirty="0"/>
          </a:p>
          <a:p>
            <a:endParaRPr lang="en-US" dirty="0"/>
          </a:p>
          <a:p>
            <a:endParaRPr lang="en-US" dirty="0"/>
          </a:p>
        </p:txBody>
      </p:sp>
      <p:sp>
        <p:nvSpPr>
          <p:cNvPr id="4" name="Rectangle 3"/>
          <p:cNvSpPr/>
          <p:nvPr/>
        </p:nvSpPr>
        <p:spPr>
          <a:xfrm>
            <a:off x="0" y="4038600"/>
            <a:ext cx="4572000" cy="2308324"/>
          </a:xfrm>
          <a:prstGeom prst="rect">
            <a:avLst/>
          </a:prstGeom>
          <a:ln>
            <a:solidFill>
              <a:srgbClr val="C00000"/>
            </a:solidFill>
            <a:prstDash val="dash"/>
          </a:ln>
        </p:spPr>
        <p:txBody>
          <a:bodyPr>
            <a:spAutoFit/>
          </a:bodyPr>
          <a:lstStyle/>
          <a:p>
            <a:r>
              <a:rPr lang="en-US" b="1" dirty="0">
                <a:solidFill>
                  <a:srgbClr val="0070C0"/>
                </a:solidFill>
              </a:rPr>
              <a:t>void merge (</a:t>
            </a:r>
            <a:r>
              <a:rPr lang="en-US" b="1" dirty="0" err="1">
                <a:solidFill>
                  <a:srgbClr val="0070C0"/>
                </a:solidFill>
              </a:rPr>
              <a:t>pitem</a:t>
            </a:r>
            <a:r>
              <a:rPr lang="en-US" b="1" dirty="0">
                <a:solidFill>
                  <a:srgbClr val="0070C0"/>
                </a:solidFill>
              </a:rPr>
              <a:t> &amp; t, </a:t>
            </a:r>
            <a:r>
              <a:rPr lang="en-US" b="1" dirty="0" err="1">
                <a:solidFill>
                  <a:srgbClr val="0070C0"/>
                </a:solidFill>
              </a:rPr>
              <a:t>pitem</a:t>
            </a:r>
            <a:r>
              <a:rPr lang="en-US" b="1" dirty="0">
                <a:solidFill>
                  <a:srgbClr val="0070C0"/>
                </a:solidFill>
              </a:rPr>
              <a:t> l, </a:t>
            </a:r>
            <a:r>
              <a:rPr lang="en-US" b="1" dirty="0" err="1">
                <a:solidFill>
                  <a:srgbClr val="0070C0"/>
                </a:solidFill>
              </a:rPr>
              <a:t>pitem</a:t>
            </a:r>
            <a:r>
              <a:rPr lang="en-US" b="1" dirty="0">
                <a:solidFill>
                  <a:srgbClr val="0070C0"/>
                </a:solidFill>
              </a:rPr>
              <a:t> r) { if (!l || !r) t = l ? l : r; </a:t>
            </a:r>
            <a:endParaRPr lang="sr-Latn-ME" b="1" dirty="0" smtClean="0">
              <a:solidFill>
                <a:srgbClr val="0070C0"/>
              </a:solidFill>
            </a:endParaRPr>
          </a:p>
          <a:p>
            <a:r>
              <a:rPr lang="en-US" b="1" dirty="0" smtClean="0">
                <a:solidFill>
                  <a:srgbClr val="0070C0"/>
                </a:solidFill>
              </a:rPr>
              <a:t>else </a:t>
            </a:r>
            <a:r>
              <a:rPr lang="en-US" b="1" dirty="0">
                <a:solidFill>
                  <a:srgbClr val="0070C0"/>
                </a:solidFill>
              </a:rPr>
              <a:t>if (l-&gt;prior &gt; r-&gt;prior) </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merge </a:t>
            </a:r>
            <a:r>
              <a:rPr lang="en-US" b="1" dirty="0">
                <a:solidFill>
                  <a:srgbClr val="0070C0"/>
                </a:solidFill>
              </a:rPr>
              <a:t>(l-&gt;r, l-&gt;r, r), t = l; </a:t>
            </a:r>
            <a:endParaRPr lang="sr-Latn-ME" b="1" dirty="0">
              <a:solidFill>
                <a:srgbClr val="0070C0"/>
              </a:solidFill>
            </a:endParaRPr>
          </a:p>
          <a:p>
            <a:r>
              <a:rPr lang="en-US" b="1" dirty="0" smtClean="0">
                <a:solidFill>
                  <a:srgbClr val="0070C0"/>
                </a:solidFill>
              </a:rPr>
              <a:t>else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merge </a:t>
            </a:r>
            <a:r>
              <a:rPr lang="en-US" b="1" dirty="0">
                <a:solidFill>
                  <a:srgbClr val="0070C0"/>
                </a:solidFill>
              </a:rPr>
              <a:t>(r-&gt;l, l, r-&gt;l), t = r; </a:t>
            </a:r>
            <a:endParaRPr lang="sr-Latn-ME" b="1" dirty="0" smtClean="0">
              <a:solidFill>
                <a:srgbClr val="0070C0"/>
              </a:solidFill>
            </a:endParaRPr>
          </a:p>
          <a:p>
            <a:r>
              <a:rPr lang="en-US" b="1" dirty="0" err="1" smtClean="0">
                <a:solidFill>
                  <a:srgbClr val="0070C0"/>
                </a:solidFill>
              </a:rPr>
              <a:t>upd_cnt</a:t>
            </a:r>
            <a:r>
              <a:rPr lang="en-US" b="1" dirty="0" smtClean="0">
                <a:solidFill>
                  <a:srgbClr val="0070C0"/>
                </a:solidFill>
              </a:rPr>
              <a:t> </a:t>
            </a:r>
            <a:r>
              <a:rPr lang="en-US" b="1" dirty="0">
                <a:solidFill>
                  <a:srgbClr val="0070C0"/>
                </a:solidFill>
              </a:rPr>
              <a:t>(t); </a:t>
            </a:r>
            <a:endParaRPr lang="sr-Latn-ME" b="1" dirty="0" smtClean="0">
              <a:solidFill>
                <a:srgbClr val="0070C0"/>
              </a:solidFill>
            </a:endParaRPr>
          </a:p>
          <a:p>
            <a:r>
              <a:rPr lang="en-US" b="1" dirty="0" smtClean="0">
                <a:solidFill>
                  <a:srgbClr val="0070C0"/>
                </a:solidFill>
              </a:rPr>
              <a:t>}</a:t>
            </a:r>
            <a:endParaRPr lang="en-US" dirty="0">
              <a:solidFill>
                <a:srgbClr val="0070C0"/>
              </a:solidFill>
            </a:endParaRPr>
          </a:p>
        </p:txBody>
      </p:sp>
      <p:sp>
        <p:nvSpPr>
          <p:cNvPr id="5" name="Rectangle 4"/>
          <p:cNvSpPr/>
          <p:nvPr/>
        </p:nvSpPr>
        <p:spPr>
          <a:xfrm>
            <a:off x="4546922" y="4038585"/>
            <a:ext cx="4572000" cy="2862322"/>
          </a:xfrm>
          <a:prstGeom prst="rect">
            <a:avLst/>
          </a:prstGeom>
          <a:ln>
            <a:solidFill>
              <a:srgbClr val="C00000"/>
            </a:solidFill>
            <a:prstDash val="dash"/>
          </a:ln>
        </p:spPr>
        <p:txBody>
          <a:bodyPr>
            <a:spAutoFit/>
          </a:bodyPr>
          <a:lstStyle/>
          <a:p>
            <a:r>
              <a:rPr lang="en-US" b="1" dirty="0">
                <a:solidFill>
                  <a:srgbClr val="0070C0"/>
                </a:solidFill>
              </a:rPr>
              <a:t> void split (</a:t>
            </a:r>
            <a:r>
              <a:rPr lang="en-US" b="1" dirty="0" err="1">
                <a:solidFill>
                  <a:srgbClr val="0070C0"/>
                </a:solidFill>
              </a:rPr>
              <a:t>pitem</a:t>
            </a:r>
            <a:r>
              <a:rPr lang="en-US" b="1" dirty="0">
                <a:solidFill>
                  <a:srgbClr val="0070C0"/>
                </a:solidFill>
              </a:rPr>
              <a:t> t, </a:t>
            </a:r>
            <a:r>
              <a:rPr lang="en-US" b="1" dirty="0" err="1">
                <a:solidFill>
                  <a:srgbClr val="0070C0"/>
                </a:solidFill>
              </a:rPr>
              <a:t>pitem</a:t>
            </a:r>
            <a:r>
              <a:rPr lang="en-US" b="1" dirty="0">
                <a:solidFill>
                  <a:srgbClr val="0070C0"/>
                </a:solidFill>
              </a:rPr>
              <a:t> &amp; l, </a:t>
            </a:r>
            <a:r>
              <a:rPr lang="en-US" b="1" dirty="0" err="1">
                <a:solidFill>
                  <a:srgbClr val="0070C0"/>
                </a:solidFill>
              </a:rPr>
              <a:t>pitem</a:t>
            </a:r>
            <a:r>
              <a:rPr lang="en-US" b="1" dirty="0">
                <a:solidFill>
                  <a:srgbClr val="0070C0"/>
                </a:solidFill>
              </a:rPr>
              <a:t> &amp; r, </a:t>
            </a:r>
            <a:r>
              <a:rPr lang="en-US" b="1" dirty="0" err="1">
                <a:solidFill>
                  <a:srgbClr val="0070C0"/>
                </a:solidFill>
              </a:rPr>
              <a:t>int</a:t>
            </a:r>
            <a:r>
              <a:rPr lang="en-US" b="1" dirty="0">
                <a:solidFill>
                  <a:srgbClr val="0070C0"/>
                </a:solidFill>
              </a:rPr>
              <a:t> key, </a:t>
            </a:r>
            <a:r>
              <a:rPr lang="en-US" b="1" dirty="0" err="1">
                <a:solidFill>
                  <a:srgbClr val="0070C0"/>
                </a:solidFill>
              </a:rPr>
              <a:t>int</a:t>
            </a:r>
            <a:r>
              <a:rPr lang="en-US" b="1" dirty="0">
                <a:solidFill>
                  <a:srgbClr val="0070C0"/>
                </a:solidFill>
              </a:rPr>
              <a:t> add = 0) {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(!t) return void( l = r = 0 ); </a:t>
            </a:r>
            <a:endParaRPr lang="sr-Latn-ME" b="1" dirty="0" smtClean="0">
              <a:solidFill>
                <a:srgbClr val="0070C0"/>
              </a:solidFill>
            </a:endParaRPr>
          </a:p>
          <a:p>
            <a:r>
              <a:rPr lang="en-US" b="1" dirty="0" err="1" smtClean="0">
                <a:solidFill>
                  <a:srgbClr val="0070C0"/>
                </a:solidFill>
              </a:rPr>
              <a:t>int</a:t>
            </a:r>
            <a:r>
              <a:rPr lang="en-US" b="1" dirty="0" smtClean="0">
                <a:solidFill>
                  <a:srgbClr val="0070C0"/>
                </a:solidFill>
              </a:rPr>
              <a:t> </a:t>
            </a:r>
            <a:r>
              <a:rPr lang="en-US" b="1" dirty="0" err="1" smtClean="0">
                <a:solidFill>
                  <a:srgbClr val="0070C0"/>
                </a:solidFill>
              </a:rPr>
              <a:t>cur_key</a:t>
            </a:r>
            <a:r>
              <a:rPr lang="en-US" b="1" dirty="0" smtClean="0">
                <a:solidFill>
                  <a:srgbClr val="0070C0"/>
                </a:solidFill>
              </a:rPr>
              <a:t>=add </a:t>
            </a:r>
            <a:r>
              <a:rPr lang="en-US" b="1" dirty="0">
                <a:solidFill>
                  <a:srgbClr val="0070C0"/>
                </a:solidFill>
              </a:rPr>
              <a:t>+ </a:t>
            </a:r>
            <a:r>
              <a:rPr lang="en-US" b="1" dirty="0" err="1">
                <a:solidFill>
                  <a:srgbClr val="0070C0"/>
                </a:solidFill>
              </a:rPr>
              <a:t>cnt</a:t>
            </a:r>
            <a:r>
              <a:rPr lang="en-US" b="1" dirty="0">
                <a:solidFill>
                  <a:srgbClr val="0070C0"/>
                </a:solidFill>
              </a:rPr>
              <a:t>(t-&gt;l); </a:t>
            </a:r>
            <a:r>
              <a:rPr lang="en-US" b="1" dirty="0">
                <a:solidFill>
                  <a:srgbClr val="FF0000"/>
                </a:solidFill>
              </a:rPr>
              <a:t>//implicit key </a:t>
            </a:r>
            <a:r>
              <a:rPr lang="en-US" b="1" dirty="0">
                <a:solidFill>
                  <a:srgbClr val="0070C0"/>
                </a:solidFill>
              </a:rPr>
              <a:t>if (key &lt;= </a:t>
            </a:r>
            <a:r>
              <a:rPr lang="en-US" b="1" dirty="0" err="1">
                <a:solidFill>
                  <a:srgbClr val="0070C0"/>
                </a:solidFill>
              </a:rPr>
              <a:t>cur_key</a:t>
            </a:r>
            <a:r>
              <a:rPr lang="en-US" b="1" dirty="0">
                <a:solidFill>
                  <a:srgbClr val="0070C0"/>
                </a:solidFill>
              </a:rPr>
              <a:t>)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split </a:t>
            </a:r>
            <a:r>
              <a:rPr lang="en-US" b="1" dirty="0">
                <a:solidFill>
                  <a:srgbClr val="0070C0"/>
                </a:solidFill>
              </a:rPr>
              <a:t>(t-&gt;l, l, t-&gt;l, key, add), r = t; </a:t>
            </a:r>
            <a:endParaRPr lang="sr-Latn-ME" b="1" dirty="0" smtClean="0">
              <a:solidFill>
                <a:srgbClr val="0070C0"/>
              </a:solidFill>
            </a:endParaRPr>
          </a:p>
          <a:p>
            <a:r>
              <a:rPr lang="en-US" b="1" dirty="0" smtClean="0">
                <a:solidFill>
                  <a:srgbClr val="0070C0"/>
                </a:solidFill>
              </a:rPr>
              <a:t>else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split(t-</a:t>
            </a:r>
            <a:r>
              <a:rPr lang="en-US" b="1" dirty="0">
                <a:solidFill>
                  <a:srgbClr val="0070C0"/>
                </a:solidFill>
              </a:rPr>
              <a:t>&gt;</a:t>
            </a:r>
            <a:r>
              <a:rPr lang="en-US" b="1" dirty="0" err="1" smtClean="0">
                <a:solidFill>
                  <a:srgbClr val="0070C0"/>
                </a:solidFill>
              </a:rPr>
              <a:t>r,t</a:t>
            </a:r>
            <a:r>
              <a:rPr lang="en-US" b="1" dirty="0" smtClean="0">
                <a:solidFill>
                  <a:srgbClr val="0070C0"/>
                </a:solidFill>
              </a:rPr>
              <a:t>-</a:t>
            </a:r>
            <a:r>
              <a:rPr lang="en-US" b="1" dirty="0">
                <a:solidFill>
                  <a:srgbClr val="0070C0"/>
                </a:solidFill>
              </a:rPr>
              <a:t>&gt;</a:t>
            </a:r>
            <a:r>
              <a:rPr lang="en-US" b="1" dirty="0" smtClean="0">
                <a:solidFill>
                  <a:srgbClr val="0070C0"/>
                </a:solidFill>
              </a:rPr>
              <a:t>r,r,key,add+1+cnt(t-</a:t>
            </a:r>
            <a:r>
              <a:rPr lang="en-US" b="1" dirty="0">
                <a:solidFill>
                  <a:srgbClr val="0070C0"/>
                </a:solidFill>
              </a:rPr>
              <a:t>&gt;l</a:t>
            </a:r>
            <a:r>
              <a:rPr lang="en-US" b="1" dirty="0" smtClean="0">
                <a:solidFill>
                  <a:srgbClr val="0070C0"/>
                </a:solidFill>
              </a:rPr>
              <a:t>)),l=t</a:t>
            </a:r>
            <a:r>
              <a:rPr lang="en-US" b="1" dirty="0">
                <a:solidFill>
                  <a:srgbClr val="0070C0"/>
                </a:solidFill>
              </a:rPr>
              <a:t>; </a:t>
            </a:r>
            <a:endParaRPr lang="sr-Latn-ME" b="1" dirty="0" smtClean="0">
              <a:solidFill>
                <a:srgbClr val="0070C0"/>
              </a:solidFill>
            </a:endParaRPr>
          </a:p>
          <a:p>
            <a:r>
              <a:rPr lang="en-US" b="1" dirty="0" err="1" smtClean="0">
                <a:solidFill>
                  <a:srgbClr val="0070C0"/>
                </a:solidFill>
              </a:rPr>
              <a:t>upd_cnt</a:t>
            </a:r>
            <a:r>
              <a:rPr lang="en-US" b="1" dirty="0" smtClean="0">
                <a:solidFill>
                  <a:srgbClr val="0070C0"/>
                </a:solidFill>
              </a:rPr>
              <a:t> </a:t>
            </a:r>
            <a:r>
              <a:rPr lang="en-US" b="1" dirty="0">
                <a:solidFill>
                  <a:srgbClr val="0070C0"/>
                </a:solidFill>
              </a:rPr>
              <a:t>(t); </a:t>
            </a:r>
            <a:endParaRPr lang="sr-Latn-ME" b="1" dirty="0" smtClean="0">
              <a:solidFill>
                <a:srgbClr val="0070C0"/>
              </a:solidFill>
            </a:endParaRPr>
          </a:p>
          <a:p>
            <a:r>
              <a:rPr lang="en-US" b="1" dirty="0" smtClean="0">
                <a:solidFill>
                  <a:srgbClr val="0070C0"/>
                </a:solidFill>
              </a:rPr>
              <a:t>}</a:t>
            </a:r>
            <a:endParaRPr lang="en-US" dirty="0">
              <a:solidFill>
                <a:srgbClr val="0070C0"/>
              </a:solidFill>
            </a:endParaRPr>
          </a:p>
        </p:txBody>
      </p:sp>
    </p:spTree>
    <p:extLst>
      <p:ext uri="{BB962C8B-B14F-4D97-AF65-F5344CB8AC3E}">
        <p14:creationId xmlns:p14="http://schemas.microsoft.com/office/powerpoint/2010/main" val="13181873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sr-Latn-ME" dirty="0" smtClean="0"/>
              <a:t>Ostale operacije sa implicitnim treap-om</a:t>
            </a:r>
            <a:endParaRPr lang="en-US" dirty="0"/>
          </a:p>
        </p:txBody>
      </p:sp>
      <p:sp>
        <p:nvSpPr>
          <p:cNvPr id="3" name="Content Placeholder 2"/>
          <p:cNvSpPr>
            <a:spLocks noGrp="1"/>
          </p:cNvSpPr>
          <p:nvPr>
            <p:ph idx="1"/>
          </p:nvPr>
        </p:nvSpPr>
        <p:spPr>
          <a:xfrm>
            <a:off x="0" y="914400"/>
            <a:ext cx="9144000" cy="5943600"/>
          </a:xfrm>
        </p:spPr>
        <p:txBody>
          <a:bodyPr>
            <a:noAutofit/>
          </a:bodyPr>
          <a:lstStyle/>
          <a:p>
            <a:r>
              <a:rPr lang="en-GB" b="1" dirty="0" smtClean="0">
                <a:solidFill>
                  <a:srgbClr val="C00000"/>
                </a:solidFill>
              </a:rPr>
              <a:t>Insert</a:t>
            </a:r>
            <a:r>
              <a:rPr lang="sr-Latn-ME" dirty="0">
                <a:solidFill>
                  <a:srgbClr val="C00000"/>
                </a:solidFill>
              </a:rPr>
              <a:t> </a:t>
            </a:r>
            <a:r>
              <a:rPr lang="sr-Latn-ME" dirty="0" smtClean="0"/>
              <a:t>na poziciji </a:t>
            </a:r>
            <a:r>
              <a:rPr lang="en-GB" b="1" dirty="0" smtClean="0">
                <a:solidFill>
                  <a:srgbClr val="C00000"/>
                </a:solidFill>
              </a:rPr>
              <a:t>pos</a:t>
            </a:r>
            <a:r>
              <a:rPr lang="en-GB" dirty="0"/>
              <a:t>. </a:t>
            </a:r>
            <a:r>
              <a:rPr lang="sr-Latn-ME" dirty="0" smtClean="0"/>
              <a:t>Dijelimo </a:t>
            </a:r>
            <a:r>
              <a:rPr lang="sr-Latn-ME" b="1" dirty="0" smtClean="0">
                <a:solidFill>
                  <a:srgbClr val="C00000"/>
                </a:solidFill>
              </a:rPr>
              <a:t>treap</a:t>
            </a:r>
            <a:r>
              <a:rPr lang="sr-Latn-ME" dirty="0" smtClean="0"/>
              <a:t> u dva dijela koji odgovaraju nizovima </a:t>
            </a:r>
            <a:r>
              <a:rPr lang="en-GB" b="1" dirty="0" smtClean="0">
                <a:solidFill>
                  <a:srgbClr val="C00000"/>
                </a:solidFill>
              </a:rPr>
              <a:t>[0</a:t>
            </a:r>
            <a:r>
              <a:rPr lang="sr-Latn-ME" b="1" dirty="0" smtClean="0">
                <a:solidFill>
                  <a:srgbClr val="C00000"/>
                </a:solidFill>
              </a:rPr>
              <a:t>,</a:t>
            </a:r>
            <a:r>
              <a:rPr lang="en-GB" b="1" i="1" dirty="0" smtClean="0">
                <a:solidFill>
                  <a:srgbClr val="C00000"/>
                </a:solidFill>
              </a:rPr>
              <a:t>pos</a:t>
            </a:r>
            <a:r>
              <a:rPr lang="en-GB" b="1" dirty="0" smtClean="0">
                <a:solidFill>
                  <a:srgbClr val="C00000"/>
                </a:solidFill>
              </a:rPr>
              <a:t>-1</a:t>
            </a:r>
            <a:r>
              <a:rPr lang="en-GB" b="1" dirty="0">
                <a:solidFill>
                  <a:srgbClr val="C00000"/>
                </a:solidFill>
              </a:rPr>
              <a:t>]</a:t>
            </a:r>
            <a:r>
              <a:rPr lang="en-GB" dirty="0"/>
              <a:t> </a:t>
            </a:r>
            <a:r>
              <a:rPr lang="sr-Latn-ME" dirty="0" smtClean="0"/>
              <a:t>i</a:t>
            </a:r>
            <a:r>
              <a:rPr lang="en-GB" dirty="0"/>
              <a:t> </a:t>
            </a:r>
            <a:r>
              <a:rPr lang="en-GB" b="1" dirty="0">
                <a:solidFill>
                  <a:srgbClr val="C00000"/>
                </a:solidFill>
              </a:rPr>
              <a:t>[</a:t>
            </a:r>
            <a:r>
              <a:rPr lang="en-GB" b="1" i="1" dirty="0" err="1" smtClean="0">
                <a:solidFill>
                  <a:srgbClr val="C00000"/>
                </a:solidFill>
              </a:rPr>
              <a:t>pos</a:t>
            </a:r>
            <a:r>
              <a:rPr lang="sr-Latn-ME" b="1" dirty="0" smtClean="0">
                <a:solidFill>
                  <a:srgbClr val="C00000"/>
                </a:solidFill>
              </a:rPr>
              <a:t>,</a:t>
            </a:r>
            <a:r>
              <a:rPr lang="en-GB" b="1" i="1" dirty="0" err="1" smtClean="0">
                <a:solidFill>
                  <a:srgbClr val="C00000"/>
                </a:solidFill>
              </a:rPr>
              <a:t>sz</a:t>
            </a:r>
            <a:r>
              <a:rPr lang="en-GB" b="1" dirty="0" smtClean="0">
                <a:solidFill>
                  <a:srgbClr val="C00000"/>
                </a:solidFill>
              </a:rPr>
              <a:t>]</a:t>
            </a:r>
            <a:r>
              <a:rPr lang="sr-Latn-ME" dirty="0" smtClean="0"/>
              <a:t>. Da bi se ovo uradilo pozivamo </a:t>
            </a:r>
            <a:r>
              <a:rPr lang="sr-Latn-ME" b="1" dirty="0" smtClean="0">
                <a:solidFill>
                  <a:srgbClr val="C00000"/>
                </a:solidFill>
              </a:rPr>
              <a:t>split(</a:t>
            </a:r>
            <a:r>
              <a:rPr lang="sr-Latn-ME" b="1" i="1" dirty="0" smtClean="0">
                <a:solidFill>
                  <a:srgbClr val="C00000"/>
                </a:solidFill>
              </a:rPr>
              <a:t>T</a:t>
            </a:r>
            <a:r>
              <a:rPr lang="sr-Latn-ME" b="1" dirty="0" smtClean="0">
                <a:solidFill>
                  <a:srgbClr val="C00000"/>
                </a:solidFill>
              </a:rPr>
              <a:t>,</a:t>
            </a:r>
            <a:r>
              <a:rPr lang="sr-Latn-ME" b="1" i="1" dirty="0" smtClean="0">
                <a:solidFill>
                  <a:srgbClr val="C00000"/>
                </a:solidFill>
              </a:rPr>
              <a:t>T</a:t>
            </a:r>
            <a:r>
              <a:rPr lang="sr-Latn-ME" b="1" baseline="-25000" dirty="0" smtClean="0">
                <a:solidFill>
                  <a:srgbClr val="C00000"/>
                </a:solidFill>
              </a:rPr>
              <a:t>1</a:t>
            </a:r>
            <a:r>
              <a:rPr lang="sr-Latn-ME" b="1" dirty="0" smtClean="0">
                <a:solidFill>
                  <a:srgbClr val="C00000"/>
                </a:solidFill>
              </a:rPr>
              <a:t>,</a:t>
            </a:r>
            <a:r>
              <a:rPr lang="sr-Latn-ME" b="1" i="1" dirty="0" smtClean="0">
                <a:solidFill>
                  <a:srgbClr val="C00000"/>
                </a:solidFill>
              </a:rPr>
              <a:t>T</a:t>
            </a:r>
            <a:r>
              <a:rPr lang="sr-Latn-ME" b="1" baseline="-25000" dirty="0" smtClean="0">
                <a:solidFill>
                  <a:srgbClr val="C00000"/>
                </a:solidFill>
              </a:rPr>
              <a:t>2</a:t>
            </a:r>
            <a:r>
              <a:rPr lang="sr-Latn-ME" b="1" dirty="0" smtClean="0">
                <a:solidFill>
                  <a:srgbClr val="C00000"/>
                </a:solidFill>
              </a:rPr>
              <a:t>,</a:t>
            </a:r>
            <a:r>
              <a:rPr lang="sr-Latn-ME" b="1" i="1" dirty="0" smtClean="0">
                <a:solidFill>
                  <a:srgbClr val="C00000"/>
                </a:solidFill>
              </a:rPr>
              <a:t>pos</a:t>
            </a:r>
            <a:r>
              <a:rPr lang="sr-Latn-ME" b="1" dirty="0" smtClean="0">
                <a:solidFill>
                  <a:srgbClr val="C00000"/>
                </a:solidFill>
              </a:rPr>
              <a:t>)</a:t>
            </a:r>
            <a:r>
              <a:rPr lang="en-GB" dirty="0" smtClean="0"/>
              <a:t> </a:t>
            </a:r>
            <a:r>
              <a:rPr lang="sr-Latn-ME" dirty="0" smtClean="0"/>
              <a:t>pa zatim kombinujemo drvo </a:t>
            </a:r>
            <a:r>
              <a:rPr lang="sr-Latn-ME" b="1" i="1" dirty="0" smtClean="0">
                <a:solidFill>
                  <a:srgbClr val="C00000"/>
                </a:solidFill>
              </a:rPr>
              <a:t>T</a:t>
            </a:r>
            <a:r>
              <a:rPr lang="sr-Latn-ME" b="1" baseline="-25000" dirty="0" smtClean="0">
                <a:solidFill>
                  <a:srgbClr val="C00000"/>
                </a:solidFill>
              </a:rPr>
              <a:t>1</a:t>
            </a:r>
            <a:r>
              <a:rPr lang="sr-Latn-ME" dirty="0" smtClean="0"/>
              <a:t> sa novim čvorom pozivaći </a:t>
            </a:r>
            <a:r>
              <a:rPr lang="en-GB" b="1" dirty="0" smtClean="0">
                <a:solidFill>
                  <a:srgbClr val="C00000"/>
                </a:solidFill>
              </a:rPr>
              <a:t>merge(</a:t>
            </a:r>
            <a:r>
              <a:rPr lang="en-GB" b="1" i="1" dirty="0" smtClean="0">
                <a:solidFill>
                  <a:srgbClr val="C00000"/>
                </a:solidFill>
              </a:rPr>
              <a:t>T</a:t>
            </a:r>
            <a:r>
              <a:rPr lang="en-GB" b="1" baseline="-25000" dirty="0" smtClean="0">
                <a:solidFill>
                  <a:srgbClr val="C00000"/>
                </a:solidFill>
              </a:rPr>
              <a:t>1</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1</a:t>
            </a:r>
            <a:r>
              <a:rPr lang="en-GB" b="1" dirty="0" smtClean="0">
                <a:solidFill>
                  <a:srgbClr val="C00000"/>
                </a:solidFill>
              </a:rPr>
              <a:t>,</a:t>
            </a:r>
            <a:r>
              <a:rPr lang="en-GB" b="1" i="1" dirty="0" smtClean="0">
                <a:solidFill>
                  <a:srgbClr val="C00000"/>
                </a:solidFill>
              </a:rPr>
              <a:t>n</a:t>
            </a:r>
            <a:r>
              <a:rPr lang="sr-Latn-ME" b="1" i="1" dirty="0" smtClean="0">
                <a:solidFill>
                  <a:srgbClr val="C00000"/>
                </a:solidFill>
              </a:rPr>
              <a:t>ovi</a:t>
            </a:r>
            <a:r>
              <a:rPr lang="en-GB" b="1" i="1" dirty="0" smtClean="0">
                <a:solidFill>
                  <a:srgbClr val="C00000"/>
                </a:solidFill>
              </a:rPr>
              <a:t>_</a:t>
            </a:r>
            <a:r>
              <a:rPr lang="sr-Latn-ME" b="1" i="1" dirty="0" smtClean="0">
                <a:solidFill>
                  <a:srgbClr val="C00000"/>
                </a:solidFill>
              </a:rPr>
              <a:t>čvor</a:t>
            </a:r>
            <a:r>
              <a:rPr lang="en-GB" b="1" dirty="0" smtClean="0">
                <a:solidFill>
                  <a:srgbClr val="C00000"/>
                </a:solidFill>
              </a:rPr>
              <a:t>)</a:t>
            </a:r>
            <a:r>
              <a:rPr lang="en-GB" dirty="0" smtClean="0"/>
              <a:t> </a:t>
            </a:r>
            <a:r>
              <a:rPr lang="en-GB" b="1" baseline="-25000" dirty="0" smtClean="0"/>
              <a:t>(</a:t>
            </a:r>
            <a:r>
              <a:rPr lang="sr-Latn-ME" b="1" baseline="-25000" dirty="0" smtClean="0"/>
              <a:t>lako se vidi da su preduslovi ispunjeni)</a:t>
            </a:r>
            <a:r>
              <a:rPr lang="sr-Latn-ME" dirty="0" smtClean="0"/>
              <a:t>. Konačno se kombinuju drveta </a:t>
            </a:r>
            <a:r>
              <a:rPr lang="sr-Latn-ME" b="1" i="1" dirty="0" smtClean="0">
                <a:solidFill>
                  <a:srgbClr val="C00000"/>
                </a:solidFill>
              </a:rPr>
              <a:t>T</a:t>
            </a:r>
            <a:r>
              <a:rPr lang="sr-Latn-ME" b="1" baseline="-25000" dirty="0" smtClean="0">
                <a:solidFill>
                  <a:srgbClr val="C00000"/>
                </a:solidFill>
              </a:rPr>
              <a:t>1</a:t>
            </a:r>
            <a:r>
              <a:rPr lang="sr-Latn-ME" dirty="0" smtClean="0"/>
              <a:t> i </a:t>
            </a:r>
            <a:r>
              <a:rPr lang="sr-Latn-ME" b="1" i="1" dirty="0" smtClean="0">
                <a:solidFill>
                  <a:srgbClr val="C00000"/>
                </a:solidFill>
              </a:rPr>
              <a:t>T</a:t>
            </a:r>
            <a:r>
              <a:rPr lang="sr-Latn-ME" b="1" baseline="-25000" dirty="0" smtClean="0">
                <a:solidFill>
                  <a:srgbClr val="C00000"/>
                </a:solidFill>
              </a:rPr>
              <a:t>2</a:t>
            </a:r>
            <a:r>
              <a:rPr lang="sr-Latn-ME" dirty="0" smtClean="0"/>
              <a:t> ponovo u </a:t>
            </a:r>
            <a:r>
              <a:rPr lang="sr-Latn-ME" b="1" i="1" dirty="0" smtClean="0">
                <a:solidFill>
                  <a:srgbClr val="C00000"/>
                </a:solidFill>
              </a:rPr>
              <a:t>T</a:t>
            </a:r>
            <a:r>
              <a:rPr lang="sr-Latn-ME" dirty="0" smtClean="0"/>
              <a:t> pozivom</a:t>
            </a:r>
            <a:r>
              <a:rPr lang="en-GB" dirty="0"/>
              <a:t> </a:t>
            </a:r>
            <a:r>
              <a:rPr lang="en-GB" b="1" dirty="0" smtClean="0">
                <a:solidFill>
                  <a:srgbClr val="C00000"/>
                </a:solidFill>
              </a:rPr>
              <a:t>merge(</a:t>
            </a:r>
            <a:r>
              <a:rPr lang="en-GB" b="1" i="1" dirty="0" smtClean="0">
                <a:solidFill>
                  <a:srgbClr val="C00000"/>
                </a:solidFill>
              </a:rPr>
              <a:t>T</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1</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2</a:t>
            </a:r>
            <a:r>
              <a:rPr lang="en-GB" b="1" dirty="0" smtClean="0">
                <a:solidFill>
                  <a:srgbClr val="C00000"/>
                </a:solidFill>
              </a:rPr>
              <a:t>)</a:t>
            </a:r>
            <a:r>
              <a:rPr lang="en-GB" dirty="0" smtClean="0"/>
              <a:t>.</a:t>
            </a:r>
            <a:endParaRPr lang="en-GB" dirty="0"/>
          </a:p>
          <a:p>
            <a:r>
              <a:rPr lang="sr-Latn-ME" dirty="0" smtClean="0"/>
              <a:t>Brisanje (</a:t>
            </a:r>
            <a:r>
              <a:rPr lang="sr-Latn-ME" b="1" dirty="0" smtClean="0">
                <a:solidFill>
                  <a:srgbClr val="C00000"/>
                </a:solidFill>
              </a:rPr>
              <a:t>Delete</a:t>
            </a:r>
            <a:r>
              <a:rPr lang="sr-Latn-ME" dirty="0" smtClean="0"/>
              <a:t>) je jednostavnije</a:t>
            </a:r>
            <a:r>
              <a:rPr lang="en-GB" dirty="0" smtClean="0"/>
              <a:t>: </a:t>
            </a:r>
            <a:r>
              <a:rPr lang="sr-Latn-ME" dirty="0" smtClean="0"/>
              <a:t>određujemo element koji se briše i obavljamo spajanje (</a:t>
            </a:r>
            <a:r>
              <a:rPr lang="sr-Latn-ME" b="1" i="1" dirty="0" smtClean="0">
                <a:solidFill>
                  <a:srgbClr val="C00000"/>
                </a:solidFill>
              </a:rPr>
              <a:t>merge</a:t>
            </a:r>
            <a:r>
              <a:rPr lang="sr-Latn-ME" dirty="0" smtClean="0"/>
              <a:t>) njegovih potomaka </a:t>
            </a:r>
            <a:r>
              <a:rPr lang="en-GB" b="1" i="1" dirty="0" smtClean="0">
                <a:solidFill>
                  <a:srgbClr val="C00000"/>
                </a:solidFill>
              </a:rPr>
              <a:t>L</a:t>
            </a:r>
            <a:r>
              <a:rPr lang="en-GB" dirty="0" smtClean="0"/>
              <a:t> </a:t>
            </a:r>
            <a:r>
              <a:rPr lang="sr-Latn-ME" dirty="0" smtClean="0"/>
              <a:t>i</a:t>
            </a:r>
            <a:r>
              <a:rPr lang="en-GB" dirty="0" smtClean="0"/>
              <a:t> </a:t>
            </a:r>
            <a:r>
              <a:rPr lang="en-GB" b="1" i="1" dirty="0">
                <a:solidFill>
                  <a:srgbClr val="C00000"/>
                </a:solidFill>
              </a:rPr>
              <a:t>R</a:t>
            </a:r>
            <a:r>
              <a:rPr lang="en-GB" dirty="0"/>
              <a:t>, </a:t>
            </a:r>
            <a:r>
              <a:rPr lang="sr-Latn-ME" dirty="0" smtClean="0"/>
              <a:t>i rezultatom </a:t>
            </a:r>
            <a:r>
              <a:rPr lang="sr-Latn-ME" b="1" dirty="0" smtClean="0">
                <a:solidFill>
                  <a:srgbClr val="C00000"/>
                </a:solidFill>
              </a:rPr>
              <a:t>merge</a:t>
            </a:r>
            <a:r>
              <a:rPr lang="sr-Latn-ME" dirty="0" smtClean="0"/>
              <a:t>-a zamjenimo element koji se briše.  Ovo je potpuno isto kao operacija kod standardnom </a:t>
            </a:r>
            <a:r>
              <a:rPr lang="sr-Latn-ME" b="1" dirty="0" smtClean="0">
                <a:solidFill>
                  <a:srgbClr val="C00000"/>
                </a:solidFill>
              </a:rPr>
              <a:t>treap</a:t>
            </a:r>
            <a:r>
              <a:rPr lang="sr-Latn-ME" dirty="0" smtClean="0"/>
              <a:t>-a.</a:t>
            </a:r>
            <a:endParaRPr lang="en-GB" dirty="0"/>
          </a:p>
          <a:p>
            <a:r>
              <a:rPr lang="sr-Latn-ME" dirty="0" smtClean="0"/>
              <a:t>Određivanje </a:t>
            </a:r>
            <a:r>
              <a:rPr lang="sr-Latn-ME" b="1" dirty="0" smtClean="0"/>
              <a:t>sume/minimuma</a:t>
            </a:r>
            <a:r>
              <a:rPr lang="sr-Latn-ME" dirty="0" smtClean="0"/>
              <a:t> itd. na intervalu. U strukturi koja predstavlja drvo mora postojati vrijednost (</a:t>
            </a:r>
            <a:r>
              <a:rPr lang="sr-Latn-ME" b="1" i="1" dirty="0" smtClean="0">
                <a:solidFill>
                  <a:srgbClr val="C00000"/>
                </a:solidFill>
              </a:rPr>
              <a:t>F</a:t>
            </a:r>
            <a:r>
              <a:rPr lang="sr-Latn-ME" dirty="0" smtClean="0"/>
              <a:t>) koja predstavlja vrijednost tražene statistike za poddrvo čvora.</a:t>
            </a:r>
            <a:r>
              <a:rPr lang="en-GB" dirty="0" smtClean="0"/>
              <a:t> </a:t>
            </a:r>
            <a:r>
              <a:rPr lang="sr-Latn-ME" dirty="0" smtClean="0"/>
              <a:t>Na sličan način se kreira funkcija koja ažurira vrijednost ove veličine kao za veličinu poddrveta na osnovu odgovarajućih vrijednosti u poddrvetima.</a:t>
            </a:r>
            <a:r>
              <a:rPr lang="en-GB" dirty="0" smtClean="0"/>
              <a:t> </a:t>
            </a:r>
            <a:endParaRPr lang="en-US" dirty="0"/>
          </a:p>
        </p:txBody>
      </p:sp>
    </p:spTree>
    <p:extLst>
      <p:ext uri="{BB962C8B-B14F-4D97-AF65-F5344CB8AC3E}">
        <p14:creationId xmlns:p14="http://schemas.microsoft.com/office/powerpoint/2010/main" val="14575934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normAutofit fontScale="90000"/>
          </a:bodyPr>
          <a:lstStyle/>
          <a:p>
            <a:r>
              <a:rPr lang="sr-Latn-ME" dirty="0" smtClean="0"/>
              <a:t>O operacijama kod implicitnog treap-a</a:t>
            </a:r>
            <a:endParaRPr lang="en-US" dirty="0"/>
          </a:p>
        </p:txBody>
      </p:sp>
      <p:sp>
        <p:nvSpPr>
          <p:cNvPr id="3" name="Content Placeholder 2"/>
          <p:cNvSpPr>
            <a:spLocks noGrp="1"/>
          </p:cNvSpPr>
          <p:nvPr>
            <p:ph idx="1"/>
          </p:nvPr>
        </p:nvSpPr>
        <p:spPr>
          <a:xfrm>
            <a:off x="0" y="914400"/>
            <a:ext cx="9144000" cy="5943600"/>
          </a:xfrm>
        </p:spPr>
        <p:txBody>
          <a:bodyPr>
            <a:noAutofit/>
          </a:bodyPr>
          <a:lstStyle/>
          <a:p>
            <a:r>
              <a:rPr lang="sr-Latn-ME" dirty="0" smtClean="0"/>
              <a:t>Funkcija koja računa </a:t>
            </a:r>
            <a:r>
              <a:rPr lang="sr-Latn-ME" b="1" i="1" dirty="0" smtClean="0">
                <a:solidFill>
                  <a:srgbClr val="C00000"/>
                </a:solidFill>
              </a:rPr>
              <a:t>F</a:t>
            </a:r>
            <a:r>
              <a:rPr lang="sr-Latn-ME" dirty="0" smtClean="0"/>
              <a:t> poziva se u svim funkcijama koje modifikuju drvo. Dalje, moramo znati kako da obavimo upit za proizvoljni interval</a:t>
            </a:r>
            <a:r>
              <a:rPr lang="en-GB" dirty="0" smtClean="0"/>
              <a:t> </a:t>
            </a:r>
            <a:r>
              <a:rPr lang="en-GB" b="1" dirty="0">
                <a:solidFill>
                  <a:srgbClr val="C00000"/>
                </a:solidFill>
              </a:rPr>
              <a:t>[</a:t>
            </a:r>
            <a:r>
              <a:rPr lang="en-GB" b="1" i="1" dirty="0" smtClean="0">
                <a:solidFill>
                  <a:srgbClr val="C00000"/>
                </a:solidFill>
              </a:rPr>
              <a:t>A</a:t>
            </a:r>
            <a:r>
              <a:rPr lang="sr-Latn-ME" b="1" dirty="0" smtClean="0">
                <a:solidFill>
                  <a:srgbClr val="C00000"/>
                </a:solidFill>
              </a:rPr>
              <a:t>,</a:t>
            </a:r>
            <a:r>
              <a:rPr lang="en-GB" b="1" i="1" dirty="0" smtClean="0">
                <a:solidFill>
                  <a:srgbClr val="C00000"/>
                </a:solidFill>
              </a:rPr>
              <a:t>B</a:t>
            </a:r>
            <a:r>
              <a:rPr lang="en-GB" b="1" dirty="0" smtClean="0">
                <a:solidFill>
                  <a:srgbClr val="C00000"/>
                </a:solidFill>
              </a:rPr>
              <a:t>]</a:t>
            </a:r>
            <a:r>
              <a:rPr lang="en-GB" dirty="0" smtClean="0"/>
              <a:t>.</a:t>
            </a:r>
            <a:r>
              <a:rPr lang="sr-Latn-ME" dirty="0" smtClean="0"/>
              <a:t> Da bi dobili drvo koje korespondira intervalu </a:t>
            </a:r>
            <a:r>
              <a:rPr lang="en-GB" b="1" dirty="0">
                <a:solidFill>
                  <a:srgbClr val="C00000"/>
                </a:solidFill>
              </a:rPr>
              <a:t>[</a:t>
            </a:r>
            <a:r>
              <a:rPr lang="en-GB" b="1" i="1" dirty="0">
                <a:solidFill>
                  <a:srgbClr val="C00000"/>
                </a:solidFill>
              </a:rPr>
              <a:t>A</a:t>
            </a:r>
            <a:r>
              <a:rPr lang="sr-Latn-ME" b="1" dirty="0">
                <a:solidFill>
                  <a:srgbClr val="C00000"/>
                </a:solidFill>
              </a:rPr>
              <a:t>,</a:t>
            </a:r>
            <a:r>
              <a:rPr lang="en-GB" b="1" i="1" dirty="0">
                <a:solidFill>
                  <a:srgbClr val="C00000"/>
                </a:solidFill>
              </a:rPr>
              <a:t>B</a:t>
            </a:r>
            <a:r>
              <a:rPr lang="en-GB" b="1" dirty="0">
                <a:solidFill>
                  <a:srgbClr val="C00000"/>
                </a:solidFill>
              </a:rPr>
              <a:t>]</a:t>
            </a:r>
            <a:r>
              <a:rPr lang="sr-Latn-ME" dirty="0" smtClean="0"/>
              <a:t> pozivamo </a:t>
            </a:r>
            <a:r>
              <a:rPr lang="en-GB" b="1" dirty="0" smtClean="0">
                <a:solidFill>
                  <a:srgbClr val="C00000"/>
                </a:solidFill>
              </a:rPr>
              <a:t>split(</a:t>
            </a:r>
            <a:r>
              <a:rPr lang="en-GB" b="1" i="1" dirty="0" smtClean="0">
                <a:solidFill>
                  <a:srgbClr val="C00000"/>
                </a:solidFill>
              </a:rPr>
              <a:t>T</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1</a:t>
            </a:r>
            <a:r>
              <a:rPr lang="en-GB" b="1" dirty="0" smtClean="0">
                <a:solidFill>
                  <a:srgbClr val="C00000"/>
                </a:solidFill>
              </a:rPr>
              <a:t>,T</a:t>
            </a:r>
            <a:r>
              <a:rPr lang="en-GB" b="1" baseline="-25000" dirty="0" smtClean="0">
                <a:solidFill>
                  <a:srgbClr val="C00000"/>
                </a:solidFill>
              </a:rPr>
              <a:t>2</a:t>
            </a:r>
            <a:r>
              <a:rPr lang="en-GB" b="1" dirty="0" smtClean="0">
                <a:solidFill>
                  <a:srgbClr val="C00000"/>
                </a:solidFill>
              </a:rPr>
              <a:t>,</a:t>
            </a:r>
            <a:r>
              <a:rPr lang="en-GB" b="1" i="1" dirty="0" smtClean="0">
                <a:solidFill>
                  <a:srgbClr val="C00000"/>
                </a:solidFill>
              </a:rPr>
              <a:t>A</a:t>
            </a:r>
            <a:r>
              <a:rPr lang="en-GB" b="1" dirty="0">
                <a:solidFill>
                  <a:srgbClr val="C00000"/>
                </a:solidFill>
              </a:rPr>
              <a:t>)</a:t>
            </a:r>
            <a:r>
              <a:rPr lang="en-GB" dirty="0"/>
              <a:t>, </a:t>
            </a:r>
            <a:r>
              <a:rPr lang="sr-Latn-ME" dirty="0" smtClean="0"/>
              <a:t>i</a:t>
            </a:r>
            <a:r>
              <a:rPr lang="en-GB" dirty="0" smtClean="0"/>
              <a:t> </a:t>
            </a:r>
            <a:r>
              <a:rPr lang="en-GB" b="1" i="1" dirty="0" smtClean="0">
                <a:solidFill>
                  <a:srgbClr val="C00000"/>
                </a:solidFill>
              </a:rPr>
              <a:t>split</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2</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2</a:t>
            </a:r>
            <a:r>
              <a:rPr lang="en-GB" b="1" dirty="0" smtClean="0">
                <a:solidFill>
                  <a:srgbClr val="C00000"/>
                </a:solidFill>
              </a:rPr>
              <a:t>,T</a:t>
            </a:r>
            <a:r>
              <a:rPr lang="en-GB" b="1" baseline="-25000" dirty="0" smtClean="0">
                <a:solidFill>
                  <a:srgbClr val="C00000"/>
                </a:solidFill>
              </a:rPr>
              <a:t>3</a:t>
            </a:r>
            <a:r>
              <a:rPr lang="en-GB" b="1" dirty="0" smtClean="0">
                <a:solidFill>
                  <a:srgbClr val="C00000"/>
                </a:solidFill>
              </a:rPr>
              <a:t>,</a:t>
            </a:r>
            <a:r>
              <a:rPr lang="en-GB" b="1" i="1" dirty="0" smtClean="0">
                <a:solidFill>
                  <a:srgbClr val="C00000"/>
                </a:solidFill>
              </a:rPr>
              <a:t>B</a:t>
            </a:r>
            <a:r>
              <a:rPr lang="en-GB" b="1" dirty="0" smtClean="0">
                <a:solidFill>
                  <a:srgbClr val="C00000"/>
                </a:solidFill>
              </a:rPr>
              <a:t>-</a:t>
            </a:r>
            <a:r>
              <a:rPr lang="en-GB" b="1" i="1" dirty="0" smtClean="0">
                <a:solidFill>
                  <a:srgbClr val="C00000"/>
                </a:solidFill>
              </a:rPr>
              <a:t>A</a:t>
            </a:r>
            <a:r>
              <a:rPr lang="en-GB" b="1" dirty="0" smtClean="0">
                <a:solidFill>
                  <a:srgbClr val="C00000"/>
                </a:solidFill>
              </a:rPr>
              <a:t>+1)</a:t>
            </a:r>
            <a:r>
              <a:rPr lang="sr-Latn-ME" dirty="0" smtClean="0"/>
              <a:t> nakon čega se </a:t>
            </a:r>
            <a:r>
              <a:rPr lang="sr-Latn-ME" b="1" i="1" dirty="0" smtClean="0">
                <a:solidFill>
                  <a:srgbClr val="C00000"/>
                </a:solidFill>
              </a:rPr>
              <a:t>T</a:t>
            </a:r>
            <a:r>
              <a:rPr lang="sr-Latn-ME" b="1" baseline="-25000" dirty="0" smtClean="0">
                <a:solidFill>
                  <a:srgbClr val="C00000"/>
                </a:solidFill>
              </a:rPr>
              <a:t>2</a:t>
            </a:r>
            <a:r>
              <a:rPr lang="sr-Latn-ME" dirty="0" smtClean="0"/>
              <a:t> sastoji samo od svih elemenata intervala </a:t>
            </a:r>
            <a:r>
              <a:rPr lang="en-GB" b="1" dirty="0">
                <a:solidFill>
                  <a:srgbClr val="C00000"/>
                </a:solidFill>
              </a:rPr>
              <a:t>[</a:t>
            </a:r>
            <a:r>
              <a:rPr lang="en-GB" b="1" i="1" dirty="0">
                <a:solidFill>
                  <a:srgbClr val="C00000"/>
                </a:solidFill>
              </a:rPr>
              <a:t>A</a:t>
            </a:r>
            <a:r>
              <a:rPr lang="sr-Latn-ME" b="1" dirty="0">
                <a:solidFill>
                  <a:srgbClr val="C00000"/>
                </a:solidFill>
              </a:rPr>
              <a:t>,</a:t>
            </a:r>
            <a:r>
              <a:rPr lang="en-GB" b="1" i="1" dirty="0">
                <a:solidFill>
                  <a:srgbClr val="C00000"/>
                </a:solidFill>
              </a:rPr>
              <a:t>B</a:t>
            </a:r>
            <a:r>
              <a:rPr lang="en-GB" b="1" dirty="0" smtClean="0">
                <a:solidFill>
                  <a:srgbClr val="C00000"/>
                </a:solidFill>
              </a:rPr>
              <a:t>]</a:t>
            </a:r>
            <a:r>
              <a:rPr lang="sr-Latn-ME" dirty="0" smtClean="0"/>
              <a:t> pa je rezultat upita smješten u </a:t>
            </a:r>
            <a:r>
              <a:rPr lang="sr-Latn-ME" b="1" i="1" dirty="0" smtClean="0">
                <a:solidFill>
                  <a:srgbClr val="C00000"/>
                </a:solidFill>
              </a:rPr>
              <a:t>F</a:t>
            </a:r>
            <a:r>
              <a:rPr lang="sr-Latn-ME" dirty="0" smtClean="0"/>
              <a:t> korjena od </a:t>
            </a:r>
            <a:r>
              <a:rPr lang="sr-Latn-ME" b="1" i="1" dirty="0" smtClean="0">
                <a:solidFill>
                  <a:srgbClr val="C00000"/>
                </a:solidFill>
              </a:rPr>
              <a:t>T</a:t>
            </a:r>
            <a:r>
              <a:rPr lang="sr-Latn-ME" b="1" baseline="-25000" dirty="0" smtClean="0">
                <a:solidFill>
                  <a:srgbClr val="C00000"/>
                </a:solidFill>
              </a:rPr>
              <a:t>2</a:t>
            </a:r>
            <a:r>
              <a:rPr lang="en-GB" dirty="0" smtClean="0"/>
              <a:t>. </a:t>
            </a:r>
            <a:r>
              <a:rPr lang="sr-Latn-ME" dirty="0" smtClean="0"/>
              <a:t>Restauracija drveta se obavlja pozivom</a:t>
            </a:r>
            <a:r>
              <a:rPr lang="en-GB" dirty="0"/>
              <a:t> </a:t>
            </a:r>
            <a:r>
              <a:rPr lang="en-GB" b="1" dirty="0" smtClean="0">
                <a:solidFill>
                  <a:srgbClr val="C00000"/>
                </a:solidFill>
              </a:rPr>
              <a:t>merge(</a:t>
            </a:r>
            <a:r>
              <a:rPr lang="en-GB" b="1" i="1" dirty="0" smtClean="0">
                <a:solidFill>
                  <a:srgbClr val="C00000"/>
                </a:solidFill>
              </a:rPr>
              <a:t>T</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1</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2</a:t>
            </a:r>
            <a:r>
              <a:rPr lang="en-GB" b="1" dirty="0" smtClean="0">
                <a:solidFill>
                  <a:srgbClr val="C00000"/>
                </a:solidFill>
              </a:rPr>
              <a:t>)</a:t>
            </a:r>
            <a:r>
              <a:rPr lang="en-GB" dirty="0" smtClean="0"/>
              <a:t> </a:t>
            </a:r>
            <a:r>
              <a:rPr lang="sr-Latn-ME" dirty="0" smtClean="0"/>
              <a:t>i</a:t>
            </a:r>
            <a:r>
              <a:rPr lang="en-GB" dirty="0"/>
              <a:t> </a:t>
            </a:r>
            <a:r>
              <a:rPr lang="en-GB" b="1" dirty="0" smtClean="0">
                <a:solidFill>
                  <a:srgbClr val="C00000"/>
                </a:solidFill>
              </a:rPr>
              <a:t>merge(</a:t>
            </a:r>
            <a:r>
              <a:rPr lang="en-GB" b="1" i="1" dirty="0" smtClean="0">
                <a:solidFill>
                  <a:srgbClr val="C00000"/>
                </a:solidFill>
              </a:rPr>
              <a:t>T</a:t>
            </a:r>
            <a:r>
              <a:rPr lang="en-GB" b="1" dirty="0" smtClean="0">
                <a:solidFill>
                  <a:srgbClr val="C00000"/>
                </a:solidFill>
              </a:rPr>
              <a:t>,</a:t>
            </a:r>
            <a:r>
              <a:rPr lang="en-GB" b="1" i="1" dirty="0" smtClean="0">
                <a:solidFill>
                  <a:srgbClr val="C00000"/>
                </a:solidFill>
              </a:rPr>
              <a:t>T</a:t>
            </a:r>
            <a:r>
              <a:rPr lang="en-GB" b="1" dirty="0" smtClean="0">
                <a:solidFill>
                  <a:srgbClr val="C00000"/>
                </a:solidFill>
              </a:rPr>
              <a:t>,</a:t>
            </a:r>
            <a:r>
              <a:rPr lang="en-GB" b="1" i="1" dirty="0" smtClean="0">
                <a:solidFill>
                  <a:srgbClr val="C00000"/>
                </a:solidFill>
              </a:rPr>
              <a:t>T</a:t>
            </a:r>
            <a:r>
              <a:rPr lang="en-GB" b="1" baseline="-25000" dirty="0" smtClean="0">
                <a:solidFill>
                  <a:srgbClr val="C00000"/>
                </a:solidFill>
              </a:rPr>
              <a:t>3</a:t>
            </a:r>
            <a:r>
              <a:rPr lang="en-GB" b="1" dirty="0" smtClean="0">
                <a:solidFill>
                  <a:srgbClr val="C00000"/>
                </a:solidFill>
              </a:rPr>
              <a:t>)</a:t>
            </a:r>
            <a:r>
              <a:rPr lang="en-GB" dirty="0" smtClean="0"/>
              <a:t>.</a:t>
            </a:r>
            <a:endParaRPr lang="en-GB" dirty="0"/>
          </a:p>
          <a:p>
            <a:r>
              <a:rPr lang="sr-Latn-ME" b="1" dirty="0" smtClean="0"/>
              <a:t>Dodavanje/bojenje</a:t>
            </a:r>
            <a:r>
              <a:rPr lang="sr-Latn-ME" dirty="0" smtClean="0"/>
              <a:t> na intervalu. Radimo kao prethodno ali umjesto </a:t>
            </a:r>
            <a:r>
              <a:rPr lang="sr-Latn-ME" b="1" i="1" dirty="0" smtClean="0">
                <a:solidFill>
                  <a:srgbClr val="C00000"/>
                </a:solidFill>
              </a:rPr>
              <a:t>F</a:t>
            </a:r>
            <a:r>
              <a:rPr lang="sr-Latn-ME" dirty="0" smtClean="0"/>
              <a:t> smiještamo polje </a:t>
            </a:r>
            <a:r>
              <a:rPr lang="en-US" b="1" i="1" dirty="0" smtClean="0">
                <a:solidFill>
                  <a:srgbClr val="C00000"/>
                </a:solidFill>
              </a:rPr>
              <a:t>add</a:t>
            </a:r>
            <a:r>
              <a:rPr lang="sr-Latn-ME" dirty="0" smtClean="0"/>
              <a:t> koje sadrži dodate vrijednosti za podd</a:t>
            </a:r>
            <a:r>
              <a:rPr lang="en-US" smtClean="0"/>
              <a:t>r</a:t>
            </a:r>
            <a:r>
              <a:rPr lang="sr-Latn-ME" smtClean="0"/>
              <a:t>vo </a:t>
            </a:r>
            <a:r>
              <a:rPr lang="sr-Latn-ME" b="1" baseline="-25000" dirty="0" smtClean="0"/>
              <a:t>(ili vrijednosti za koje je poddrvo obojeno)</a:t>
            </a:r>
            <a:r>
              <a:rPr lang="sr-Latn-ME" dirty="0" smtClean="0"/>
              <a:t>. Prije obavljanja bilo kakve operacije treba da „poguramo</a:t>
            </a:r>
            <a:r>
              <a:rPr lang="en-US" dirty="0" smtClean="0"/>
              <a:t>”</a:t>
            </a:r>
            <a:r>
              <a:rPr lang="sr-Latn-ME" dirty="0" smtClean="0"/>
              <a:t> ove vrijednosti korektno to jest da </a:t>
            </a:r>
            <a:r>
              <a:rPr lang="en-US" dirty="0" err="1" smtClean="0"/>
              <a:t>promjenimo</a:t>
            </a:r>
            <a:r>
              <a:rPr lang="en-US" dirty="0" smtClean="0"/>
              <a:t> </a:t>
            </a:r>
            <a:r>
              <a:rPr lang="en-US" b="1" i="1" dirty="0" err="1" smtClean="0">
                <a:solidFill>
                  <a:srgbClr val="C00000"/>
                </a:solidFill>
              </a:rPr>
              <a:t>T</a:t>
            </a:r>
            <a:r>
              <a:rPr lang="en-US" b="1" dirty="0" err="1" smtClean="0">
                <a:solidFill>
                  <a:srgbClr val="C00000"/>
                </a:solidFill>
              </a:rPr>
              <a:t>.</a:t>
            </a:r>
            <a:r>
              <a:rPr lang="en-US" b="1" i="1" dirty="0" err="1" smtClean="0">
                <a:solidFill>
                  <a:srgbClr val="C00000"/>
                </a:solidFill>
              </a:rPr>
              <a:t>L</a:t>
            </a:r>
            <a:r>
              <a:rPr lang="en-US" b="1" dirty="0" err="1" smtClean="0">
                <a:solidFill>
                  <a:srgbClr val="C00000"/>
                </a:solidFill>
              </a:rPr>
              <a:t>.</a:t>
            </a:r>
            <a:r>
              <a:rPr lang="en-US" b="1" i="1" dirty="0" err="1" smtClean="0">
                <a:solidFill>
                  <a:srgbClr val="C00000"/>
                </a:solidFill>
              </a:rPr>
              <a:t>add</a:t>
            </a:r>
            <a:r>
              <a:rPr lang="en-US" dirty="0" smtClean="0"/>
              <a:t> </a:t>
            </a:r>
            <a:r>
              <a:rPr lang="en-US" dirty="0" err="1" smtClean="0"/>
              <a:t>i</a:t>
            </a:r>
            <a:r>
              <a:rPr lang="en-US" dirty="0" smtClean="0"/>
              <a:t> </a:t>
            </a:r>
            <a:r>
              <a:rPr lang="en-US" b="1" i="1" dirty="0" err="1" smtClean="0">
                <a:solidFill>
                  <a:srgbClr val="C00000"/>
                </a:solidFill>
              </a:rPr>
              <a:t>T</a:t>
            </a:r>
            <a:r>
              <a:rPr lang="en-US" b="1" dirty="0" err="1" smtClean="0">
                <a:solidFill>
                  <a:srgbClr val="C00000"/>
                </a:solidFill>
              </a:rPr>
              <a:t>.</a:t>
            </a:r>
            <a:r>
              <a:rPr lang="en-US" b="1" i="1" dirty="0" err="1" smtClean="0">
                <a:solidFill>
                  <a:srgbClr val="C00000"/>
                </a:solidFill>
              </a:rPr>
              <a:t>R</a:t>
            </a:r>
            <a:r>
              <a:rPr lang="en-US" b="1" dirty="0" err="1" smtClean="0">
                <a:solidFill>
                  <a:srgbClr val="C00000"/>
                </a:solidFill>
              </a:rPr>
              <a:t>.</a:t>
            </a:r>
            <a:r>
              <a:rPr lang="en-US" b="1" i="1" dirty="0" err="1" smtClean="0">
                <a:solidFill>
                  <a:srgbClr val="C00000"/>
                </a:solidFill>
              </a:rPr>
              <a:t>add</a:t>
            </a:r>
            <a:r>
              <a:rPr lang="en-GB" dirty="0" smtClean="0"/>
              <a:t>, </a:t>
            </a:r>
            <a:r>
              <a:rPr lang="sr-Latn-ME" dirty="0" smtClean="0"/>
              <a:t>i</a:t>
            </a:r>
            <a:r>
              <a:rPr lang="en-GB" dirty="0" smtClean="0"/>
              <a:t> da </a:t>
            </a:r>
            <a:r>
              <a:rPr lang="en-GB" dirty="0" err="1" smtClean="0"/>
              <a:t>pobri</a:t>
            </a:r>
            <a:r>
              <a:rPr lang="sr-Latn-ME" dirty="0" smtClean="0"/>
              <a:t>šemo </a:t>
            </a:r>
            <a:r>
              <a:rPr lang="sr-Latn-ME" b="1" i="1" dirty="0" smtClean="0">
                <a:solidFill>
                  <a:srgbClr val="C00000"/>
                </a:solidFill>
              </a:rPr>
              <a:t>add</a:t>
            </a:r>
            <a:r>
              <a:rPr lang="sr-Latn-ME" dirty="0" smtClean="0"/>
              <a:t> u roditeljskom čvoru. Na ovaj način nakon bilo koje promjene drveta informacija o </a:t>
            </a:r>
            <a:r>
              <a:rPr lang="sr-Latn-ME" b="1" i="1" dirty="0" smtClean="0">
                <a:solidFill>
                  <a:srgbClr val="C00000"/>
                </a:solidFill>
              </a:rPr>
              <a:t>F</a:t>
            </a:r>
            <a:r>
              <a:rPr lang="sr-Latn-ME" dirty="0" smtClean="0"/>
              <a:t> neće biti izgubljena</a:t>
            </a:r>
            <a:r>
              <a:rPr lang="en-GB" dirty="0" smtClean="0"/>
              <a:t>.</a:t>
            </a:r>
            <a:endParaRPr lang="en-GB" dirty="0"/>
          </a:p>
        </p:txBody>
      </p:sp>
    </p:spTree>
    <p:extLst>
      <p:ext uri="{BB962C8B-B14F-4D97-AF65-F5344CB8AC3E}">
        <p14:creationId xmlns:p14="http://schemas.microsoft.com/office/powerpoint/2010/main" val="24322998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Reverse i implementacija</a:t>
            </a:r>
            <a:endParaRPr lang="en-US" dirty="0"/>
          </a:p>
        </p:txBody>
      </p:sp>
      <p:sp>
        <p:nvSpPr>
          <p:cNvPr id="3" name="Content Placeholder 2"/>
          <p:cNvSpPr>
            <a:spLocks noGrp="1"/>
          </p:cNvSpPr>
          <p:nvPr>
            <p:ph idx="1"/>
          </p:nvPr>
        </p:nvSpPr>
        <p:spPr>
          <a:xfrm>
            <a:off x="0" y="914400"/>
            <a:ext cx="9144000" cy="2438400"/>
          </a:xfrm>
        </p:spPr>
        <p:txBody>
          <a:bodyPr/>
          <a:lstStyle/>
          <a:p>
            <a:r>
              <a:rPr lang="en-GB" b="1" dirty="0"/>
              <a:t>Reverse</a:t>
            </a:r>
            <a:r>
              <a:rPr lang="en-GB" dirty="0"/>
              <a:t> </a:t>
            </a:r>
            <a:r>
              <a:rPr lang="sr-Latn-ME" dirty="0" smtClean="0"/>
              <a:t>na intervalu se obavlja jednostavno tako što se doda bool promjenljiva </a:t>
            </a:r>
            <a:r>
              <a:rPr lang="sr-Latn-ME" b="1" i="1" dirty="0" smtClean="0">
                <a:solidFill>
                  <a:srgbClr val="C00000"/>
                </a:solidFill>
              </a:rPr>
              <a:t>rev</a:t>
            </a:r>
            <a:r>
              <a:rPr lang="sr-Latn-ME" dirty="0" smtClean="0"/>
              <a:t>, koja je tačno kada poddrvo tekućeg čvora treba da je revertovano. </a:t>
            </a:r>
            <a:r>
              <a:rPr lang="en-GB" dirty="0" smtClean="0"/>
              <a:t>„</a:t>
            </a:r>
            <a:r>
              <a:rPr lang="sr-Latn-ME" dirty="0" smtClean="0"/>
              <a:t>Guranje</a:t>
            </a:r>
            <a:r>
              <a:rPr lang="en-GB" dirty="0" smtClean="0"/>
              <a:t>" </a:t>
            </a:r>
            <a:r>
              <a:rPr lang="sr-Latn-ME" dirty="0" smtClean="0"/>
              <a:t>ove vrijednost je nešto složenije je treba zamjeniti potomke čvora i postaviti ovu logičku promjenljivu na tačno</a:t>
            </a:r>
            <a:r>
              <a:rPr lang="en-GB" dirty="0" smtClean="0"/>
              <a:t>.</a:t>
            </a:r>
            <a:r>
              <a:rPr lang="sr-Latn-ME" dirty="0" smtClean="0"/>
              <a:t> Slijedi implementacija </a:t>
            </a:r>
            <a:r>
              <a:rPr lang="sr-Latn-ME" b="1" dirty="0" smtClean="0">
                <a:solidFill>
                  <a:srgbClr val="C00000"/>
                </a:solidFill>
              </a:rPr>
              <a:t>implicitnog treap</a:t>
            </a:r>
            <a:r>
              <a:rPr lang="sr-Latn-ME" dirty="0" smtClean="0"/>
              <a:t>-a sa </a:t>
            </a:r>
            <a:r>
              <a:rPr lang="sr-Latn-ME" b="1" dirty="0" smtClean="0">
                <a:solidFill>
                  <a:srgbClr val="C00000"/>
                </a:solidFill>
              </a:rPr>
              <a:t>reverse</a:t>
            </a:r>
            <a:r>
              <a:rPr lang="sr-Latn-ME" dirty="0" smtClean="0"/>
              <a:t>:</a:t>
            </a:r>
            <a:endParaRPr lang="en-GB" dirty="0"/>
          </a:p>
          <a:p>
            <a:endParaRPr lang="en-US" dirty="0"/>
          </a:p>
          <a:p>
            <a:endParaRPr lang="en-US" dirty="0"/>
          </a:p>
          <a:p>
            <a:endParaRPr lang="en-US" dirty="0"/>
          </a:p>
        </p:txBody>
      </p:sp>
      <p:sp>
        <p:nvSpPr>
          <p:cNvPr id="4" name="Rectangle 3"/>
          <p:cNvSpPr/>
          <p:nvPr/>
        </p:nvSpPr>
        <p:spPr>
          <a:xfrm>
            <a:off x="7716" y="3349347"/>
            <a:ext cx="4572000" cy="3416320"/>
          </a:xfrm>
          <a:prstGeom prst="rect">
            <a:avLst/>
          </a:prstGeom>
        </p:spPr>
        <p:txBody>
          <a:bodyPr>
            <a:spAutoFit/>
          </a:bodyPr>
          <a:lstStyle/>
          <a:p>
            <a:r>
              <a:rPr lang="en-US" b="1" dirty="0" err="1">
                <a:solidFill>
                  <a:srgbClr val="0070C0"/>
                </a:solidFill>
              </a:rPr>
              <a:t>typedef</a:t>
            </a:r>
            <a:r>
              <a:rPr lang="en-US" b="1" dirty="0">
                <a:solidFill>
                  <a:srgbClr val="0070C0"/>
                </a:solidFill>
              </a:rPr>
              <a:t> </a:t>
            </a:r>
            <a:r>
              <a:rPr lang="en-US" b="1" dirty="0" err="1">
                <a:solidFill>
                  <a:srgbClr val="0070C0"/>
                </a:solidFill>
              </a:rPr>
              <a:t>struct</a:t>
            </a:r>
            <a:r>
              <a:rPr lang="en-US" b="1" dirty="0">
                <a:solidFill>
                  <a:srgbClr val="0070C0"/>
                </a:solidFill>
              </a:rPr>
              <a:t> item * </a:t>
            </a:r>
            <a:r>
              <a:rPr lang="en-US" b="1" dirty="0" err="1">
                <a:solidFill>
                  <a:srgbClr val="0070C0"/>
                </a:solidFill>
              </a:rPr>
              <a:t>pitem</a:t>
            </a:r>
            <a:r>
              <a:rPr lang="en-US" b="1" dirty="0">
                <a:solidFill>
                  <a:srgbClr val="0070C0"/>
                </a:solidFill>
              </a:rPr>
              <a:t>; </a:t>
            </a:r>
            <a:endParaRPr lang="sr-Latn-ME" b="1" dirty="0" smtClean="0">
              <a:solidFill>
                <a:srgbClr val="0070C0"/>
              </a:solidFill>
            </a:endParaRPr>
          </a:p>
          <a:p>
            <a:r>
              <a:rPr lang="en-US" b="1" dirty="0" err="1" smtClean="0">
                <a:solidFill>
                  <a:srgbClr val="0070C0"/>
                </a:solidFill>
              </a:rPr>
              <a:t>struct</a:t>
            </a:r>
            <a:r>
              <a:rPr lang="en-US" b="1" dirty="0" smtClean="0">
                <a:solidFill>
                  <a:srgbClr val="0070C0"/>
                </a:solidFill>
              </a:rPr>
              <a:t> </a:t>
            </a:r>
            <a:r>
              <a:rPr lang="en-US" b="1" dirty="0">
                <a:solidFill>
                  <a:srgbClr val="0070C0"/>
                </a:solidFill>
              </a:rPr>
              <a:t>item { </a:t>
            </a:r>
            <a:endParaRPr lang="sr-Latn-ME" b="1" dirty="0" smtClean="0">
              <a:solidFill>
                <a:srgbClr val="0070C0"/>
              </a:solidFill>
            </a:endParaRPr>
          </a:p>
          <a:p>
            <a:r>
              <a:rPr lang="en-US" b="1" dirty="0" err="1" smtClean="0">
                <a:solidFill>
                  <a:srgbClr val="0070C0"/>
                </a:solidFill>
              </a:rPr>
              <a:t>int</a:t>
            </a:r>
            <a:r>
              <a:rPr lang="en-US" b="1" dirty="0" smtClean="0">
                <a:solidFill>
                  <a:srgbClr val="0070C0"/>
                </a:solidFill>
              </a:rPr>
              <a:t> </a:t>
            </a:r>
            <a:r>
              <a:rPr lang="en-US" b="1" dirty="0">
                <a:solidFill>
                  <a:srgbClr val="0070C0"/>
                </a:solidFill>
              </a:rPr>
              <a:t>prior, </a:t>
            </a:r>
            <a:r>
              <a:rPr lang="en-US" b="1" dirty="0" err="1" smtClean="0">
                <a:solidFill>
                  <a:srgbClr val="0070C0"/>
                </a:solidFill>
              </a:rPr>
              <a:t>value,cnt</a:t>
            </a:r>
            <a:r>
              <a:rPr lang="en-US" b="1" dirty="0">
                <a:solidFill>
                  <a:srgbClr val="0070C0"/>
                </a:solidFill>
              </a:rPr>
              <a:t>; </a:t>
            </a:r>
            <a:endParaRPr lang="sr-Latn-ME" b="1" dirty="0" smtClean="0">
              <a:solidFill>
                <a:srgbClr val="0070C0"/>
              </a:solidFill>
            </a:endParaRPr>
          </a:p>
          <a:p>
            <a:r>
              <a:rPr lang="en-US" b="1" dirty="0" err="1" smtClean="0">
                <a:solidFill>
                  <a:srgbClr val="0070C0"/>
                </a:solidFill>
              </a:rPr>
              <a:t>bool</a:t>
            </a:r>
            <a:r>
              <a:rPr lang="en-US" b="1" dirty="0" smtClean="0">
                <a:solidFill>
                  <a:srgbClr val="0070C0"/>
                </a:solidFill>
              </a:rPr>
              <a:t> </a:t>
            </a:r>
            <a:r>
              <a:rPr lang="en-US" b="1" dirty="0">
                <a:solidFill>
                  <a:srgbClr val="0070C0"/>
                </a:solidFill>
              </a:rPr>
              <a:t>rev; </a:t>
            </a:r>
            <a:endParaRPr lang="sr-Latn-ME" b="1" dirty="0" smtClean="0">
              <a:solidFill>
                <a:srgbClr val="0070C0"/>
              </a:solidFill>
            </a:endParaRPr>
          </a:p>
          <a:p>
            <a:r>
              <a:rPr lang="en-US" b="1" dirty="0" err="1" smtClean="0">
                <a:solidFill>
                  <a:srgbClr val="0070C0"/>
                </a:solidFill>
              </a:rPr>
              <a:t>pitem</a:t>
            </a:r>
            <a:r>
              <a:rPr lang="en-US" b="1" dirty="0" smtClean="0">
                <a:solidFill>
                  <a:srgbClr val="0070C0"/>
                </a:solidFill>
              </a:rPr>
              <a:t> </a:t>
            </a:r>
            <a:r>
              <a:rPr lang="en-US" b="1" dirty="0">
                <a:solidFill>
                  <a:srgbClr val="0070C0"/>
                </a:solidFill>
              </a:rPr>
              <a:t>l, r; </a:t>
            </a:r>
            <a:endParaRPr lang="sr-Latn-ME" b="1" dirty="0" smtClean="0">
              <a:solidFill>
                <a:srgbClr val="0070C0"/>
              </a:solidFill>
            </a:endParaRPr>
          </a:p>
          <a:p>
            <a:r>
              <a:rPr lang="en-US" b="1" dirty="0" smtClean="0">
                <a:solidFill>
                  <a:srgbClr val="0070C0"/>
                </a:solidFill>
              </a:rPr>
              <a:t>}; </a:t>
            </a:r>
            <a:endParaRPr lang="sr-Latn-ME" b="1" dirty="0" smtClean="0">
              <a:solidFill>
                <a:srgbClr val="0070C0"/>
              </a:solidFill>
            </a:endParaRPr>
          </a:p>
          <a:p>
            <a:r>
              <a:rPr lang="en-US" b="1" dirty="0" err="1" smtClean="0">
                <a:solidFill>
                  <a:srgbClr val="0070C0"/>
                </a:solidFill>
              </a:rPr>
              <a:t>int</a:t>
            </a:r>
            <a:r>
              <a:rPr lang="en-US" b="1" dirty="0" smtClean="0">
                <a:solidFill>
                  <a:srgbClr val="0070C0"/>
                </a:solidFill>
              </a:rPr>
              <a:t> </a:t>
            </a:r>
            <a:r>
              <a:rPr lang="en-US" b="1" dirty="0" err="1">
                <a:solidFill>
                  <a:srgbClr val="0070C0"/>
                </a:solidFill>
              </a:rPr>
              <a:t>cnt</a:t>
            </a:r>
            <a:r>
              <a:rPr lang="en-US" b="1" dirty="0">
                <a:solidFill>
                  <a:srgbClr val="0070C0"/>
                </a:solidFill>
              </a:rPr>
              <a:t> (</a:t>
            </a:r>
            <a:r>
              <a:rPr lang="en-US" b="1" dirty="0" err="1">
                <a:solidFill>
                  <a:srgbClr val="0070C0"/>
                </a:solidFill>
              </a:rPr>
              <a:t>pitem</a:t>
            </a:r>
            <a:r>
              <a:rPr lang="en-US" b="1" dirty="0">
                <a:solidFill>
                  <a:srgbClr val="0070C0"/>
                </a:solidFill>
              </a:rPr>
              <a:t> it) { </a:t>
            </a:r>
            <a:r>
              <a:rPr lang="en-US" b="1" dirty="0" smtClean="0">
                <a:solidFill>
                  <a:srgbClr val="0070C0"/>
                </a:solidFill>
              </a:rPr>
              <a:t>return </a:t>
            </a:r>
            <a:r>
              <a:rPr lang="en-US" b="1" dirty="0">
                <a:solidFill>
                  <a:srgbClr val="0070C0"/>
                </a:solidFill>
              </a:rPr>
              <a:t>it ? it-&gt;</a:t>
            </a:r>
            <a:r>
              <a:rPr lang="en-US" b="1" dirty="0" err="1">
                <a:solidFill>
                  <a:srgbClr val="0070C0"/>
                </a:solidFill>
              </a:rPr>
              <a:t>cnt</a:t>
            </a:r>
            <a:r>
              <a:rPr lang="en-US" b="1" dirty="0">
                <a:solidFill>
                  <a:srgbClr val="0070C0"/>
                </a:solidFill>
              </a:rPr>
              <a:t> : 0; } void </a:t>
            </a:r>
            <a:r>
              <a:rPr lang="en-US" b="1" dirty="0" err="1">
                <a:solidFill>
                  <a:srgbClr val="0070C0"/>
                </a:solidFill>
              </a:rPr>
              <a:t>upd_cnt</a:t>
            </a:r>
            <a:r>
              <a:rPr lang="en-US" b="1" dirty="0">
                <a:solidFill>
                  <a:srgbClr val="0070C0"/>
                </a:solidFill>
              </a:rPr>
              <a:t> (</a:t>
            </a:r>
            <a:r>
              <a:rPr lang="en-US" b="1" dirty="0" err="1">
                <a:solidFill>
                  <a:srgbClr val="0070C0"/>
                </a:solidFill>
              </a:rPr>
              <a:t>pitem</a:t>
            </a:r>
            <a:r>
              <a:rPr lang="en-US" b="1" dirty="0">
                <a:solidFill>
                  <a:srgbClr val="0070C0"/>
                </a:solidFill>
              </a:rPr>
              <a:t> it) {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(it) it-&gt;</a:t>
            </a:r>
            <a:r>
              <a:rPr lang="en-US" b="1" dirty="0" err="1">
                <a:solidFill>
                  <a:srgbClr val="0070C0"/>
                </a:solidFill>
              </a:rPr>
              <a:t>cnt</a:t>
            </a:r>
            <a:r>
              <a:rPr lang="en-US" b="1" dirty="0">
                <a:solidFill>
                  <a:srgbClr val="0070C0"/>
                </a:solidFill>
              </a:rPr>
              <a:t> = </a:t>
            </a:r>
            <a:r>
              <a:rPr lang="en-US" b="1" dirty="0" err="1">
                <a:solidFill>
                  <a:srgbClr val="0070C0"/>
                </a:solidFill>
              </a:rPr>
              <a:t>cnt</a:t>
            </a:r>
            <a:r>
              <a:rPr lang="en-US" b="1" dirty="0">
                <a:solidFill>
                  <a:srgbClr val="0070C0"/>
                </a:solidFill>
              </a:rPr>
              <a:t>(it-&gt;l) + </a:t>
            </a:r>
            <a:r>
              <a:rPr lang="en-US" b="1" dirty="0" err="1">
                <a:solidFill>
                  <a:srgbClr val="0070C0"/>
                </a:solidFill>
              </a:rPr>
              <a:t>cnt</a:t>
            </a:r>
            <a:r>
              <a:rPr lang="en-US" b="1" dirty="0">
                <a:solidFill>
                  <a:srgbClr val="0070C0"/>
                </a:solidFill>
              </a:rPr>
              <a:t>(it-&gt;r) + 1; } void push (</a:t>
            </a:r>
            <a:r>
              <a:rPr lang="en-US" b="1" dirty="0" err="1">
                <a:solidFill>
                  <a:srgbClr val="0070C0"/>
                </a:solidFill>
              </a:rPr>
              <a:t>pitem</a:t>
            </a:r>
            <a:r>
              <a:rPr lang="en-US" b="1" dirty="0">
                <a:solidFill>
                  <a:srgbClr val="0070C0"/>
                </a:solidFill>
              </a:rPr>
              <a:t> it) {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(it &amp;&amp; it-&gt;rev) {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it-</a:t>
            </a:r>
            <a:r>
              <a:rPr lang="en-US" b="1" dirty="0">
                <a:solidFill>
                  <a:srgbClr val="0070C0"/>
                </a:solidFill>
              </a:rPr>
              <a:t>&gt;rev = false; </a:t>
            </a:r>
            <a:endParaRPr lang="sr-Latn-ME" b="1" dirty="0" smtClean="0">
              <a:solidFill>
                <a:srgbClr val="0070C0"/>
              </a:solidFill>
            </a:endParaRPr>
          </a:p>
        </p:txBody>
      </p:sp>
      <p:sp>
        <p:nvSpPr>
          <p:cNvPr id="5" name="Rectangle 4"/>
          <p:cNvSpPr/>
          <p:nvPr/>
        </p:nvSpPr>
        <p:spPr>
          <a:xfrm>
            <a:off x="4579716" y="2819400"/>
            <a:ext cx="4572000" cy="3693319"/>
          </a:xfrm>
          <a:prstGeom prst="rect">
            <a:avLst/>
          </a:prstGeom>
        </p:spPr>
        <p:txBody>
          <a:bodyPr>
            <a:spAutoFit/>
          </a:bodyPr>
          <a:lstStyle/>
          <a:p>
            <a:r>
              <a:rPr lang="sr-Latn-ME" b="1" dirty="0" smtClean="0">
                <a:solidFill>
                  <a:srgbClr val="0070C0"/>
                </a:solidFill>
              </a:rPr>
              <a:t>  </a:t>
            </a:r>
            <a:r>
              <a:rPr lang="en-US" b="1" dirty="0" smtClean="0">
                <a:solidFill>
                  <a:srgbClr val="0070C0"/>
                </a:solidFill>
              </a:rPr>
              <a:t>swap </a:t>
            </a:r>
            <a:r>
              <a:rPr lang="en-US" b="1" dirty="0">
                <a:solidFill>
                  <a:srgbClr val="0070C0"/>
                </a:solidFill>
              </a:rPr>
              <a:t>(it-&gt;l, it-&gt;r);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if </a:t>
            </a:r>
            <a:r>
              <a:rPr lang="en-US" b="1" dirty="0">
                <a:solidFill>
                  <a:srgbClr val="0070C0"/>
                </a:solidFill>
              </a:rPr>
              <a:t>(it-&gt;l) it-&gt;l-&gt;rev ^= true;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if </a:t>
            </a:r>
            <a:r>
              <a:rPr lang="en-US" b="1" dirty="0">
                <a:solidFill>
                  <a:srgbClr val="0070C0"/>
                </a:solidFill>
              </a:rPr>
              <a:t>(it-&gt;r) it-&gt;r-&gt;rev ^= true;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 </a:t>
            </a:r>
            <a:endParaRPr lang="sr-Latn-ME" b="1" dirty="0" smtClean="0">
              <a:solidFill>
                <a:srgbClr val="0070C0"/>
              </a:solidFill>
            </a:endParaRPr>
          </a:p>
          <a:p>
            <a:r>
              <a:rPr lang="en-US" b="1" dirty="0" smtClean="0">
                <a:solidFill>
                  <a:srgbClr val="0070C0"/>
                </a:solidFill>
              </a:rPr>
              <a:t>} </a:t>
            </a:r>
            <a:endParaRPr lang="sr-Latn-ME" b="1" dirty="0" smtClean="0">
              <a:solidFill>
                <a:srgbClr val="0070C0"/>
              </a:solidFill>
            </a:endParaRPr>
          </a:p>
          <a:p>
            <a:r>
              <a:rPr lang="en-US" b="1" dirty="0" smtClean="0">
                <a:solidFill>
                  <a:srgbClr val="0070C0"/>
                </a:solidFill>
              </a:rPr>
              <a:t>void </a:t>
            </a:r>
            <a:r>
              <a:rPr lang="en-US" b="1" dirty="0">
                <a:solidFill>
                  <a:srgbClr val="0070C0"/>
                </a:solidFill>
              </a:rPr>
              <a:t>merge (</a:t>
            </a:r>
            <a:r>
              <a:rPr lang="en-US" b="1" dirty="0" err="1">
                <a:solidFill>
                  <a:srgbClr val="0070C0"/>
                </a:solidFill>
              </a:rPr>
              <a:t>pitem</a:t>
            </a:r>
            <a:r>
              <a:rPr lang="en-US" b="1" dirty="0">
                <a:solidFill>
                  <a:srgbClr val="0070C0"/>
                </a:solidFill>
              </a:rPr>
              <a:t> &amp; t, </a:t>
            </a:r>
            <a:r>
              <a:rPr lang="en-US" b="1" dirty="0" err="1">
                <a:solidFill>
                  <a:srgbClr val="0070C0"/>
                </a:solidFill>
              </a:rPr>
              <a:t>pitem</a:t>
            </a:r>
            <a:r>
              <a:rPr lang="en-US" b="1" dirty="0">
                <a:solidFill>
                  <a:srgbClr val="0070C0"/>
                </a:solidFill>
              </a:rPr>
              <a:t> l, </a:t>
            </a:r>
            <a:r>
              <a:rPr lang="en-US" b="1" dirty="0" err="1">
                <a:solidFill>
                  <a:srgbClr val="0070C0"/>
                </a:solidFill>
              </a:rPr>
              <a:t>pitem</a:t>
            </a:r>
            <a:r>
              <a:rPr lang="en-US" b="1" dirty="0">
                <a:solidFill>
                  <a:srgbClr val="0070C0"/>
                </a:solidFill>
              </a:rPr>
              <a:t> r) { push (l); push (r);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(!l || !r) t = l ? l : r; </a:t>
            </a:r>
            <a:endParaRPr lang="sr-Latn-ME" b="1" dirty="0" smtClean="0">
              <a:solidFill>
                <a:srgbClr val="0070C0"/>
              </a:solidFill>
            </a:endParaRPr>
          </a:p>
          <a:p>
            <a:r>
              <a:rPr lang="en-US" b="1" dirty="0" smtClean="0">
                <a:solidFill>
                  <a:srgbClr val="0070C0"/>
                </a:solidFill>
              </a:rPr>
              <a:t>else </a:t>
            </a:r>
            <a:r>
              <a:rPr lang="en-US" b="1" dirty="0">
                <a:solidFill>
                  <a:srgbClr val="0070C0"/>
                </a:solidFill>
              </a:rPr>
              <a:t>if (l-&gt;prior &gt; r-&gt;prior) </a:t>
            </a:r>
            <a:endParaRPr lang="sr-Latn-ME" b="1" dirty="0" smtClean="0">
              <a:solidFill>
                <a:srgbClr val="0070C0"/>
              </a:solidFill>
            </a:endParaRPr>
          </a:p>
          <a:p>
            <a:r>
              <a:rPr lang="sr-Latn-ME" b="1" dirty="0">
                <a:solidFill>
                  <a:srgbClr val="0070C0"/>
                </a:solidFill>
              </a:rPr>
              <a:t> </a:t>
            </a:r>
            <a:r>
              <a:rPr lang="sr-Latn-ME" b="1" dirty="0" smtClean="0">
                <a:solidFill>
                  <a:srgbClr val="0070C0"/>
                </a:solidFill>
              </a:rPr>
              <a:t> </a:t>
            </a:r>
            <a:r>
              <a:rPr lang="en-US" b="1" dirty="0" smtClean="0">
                <a:solidFill>
                  <a:srgbClr val="0070C0"/>
                </a:solidFill>
              </a:rPr>
              <a:t>merge </a:t>
            </a:r>
            <a:r>
              <a:rPr lang="en-US" b="1" dirty="0">
                <a:solidFill>
                  <a:srgbClr val="0070C0"/>
                </a:solidFill>
              </a:rPr>
              <a:t>(l-&gt;r, l-&gt;r, r), t = l; </a:t>
            </a:r>
            <a:endParaRPr lang="sr-Latn-ME" b="1" dirty="0" smtClean="0">
              <a:solidFill>
                <a:srgbClr val="0070C0"/>
              </a:solidFill>
            </a:endParaRPr>
          </a:p>
          <a:p>
            <a:r>
              <a:rPr lang="en-US" b="1" dirty="0" smtClean="0">
                <a:solidFill>
                  <a:srgbClr val="0070C0"/>
                </a:solidFill>
              </a:rPr>
              <a:t>else </a:t>
            </a:r>
            <a:r>
              <a:rPr lang="en-US" b="1" dirty="0">
                <a:solidFill>
                  <a:srgbClr val="0070C0"/>
                </a:solidFill>
              </a:rPr>
              <a:t>merge (r-&gt;l, l, r-&gt;l), t = r; </a:t>
            </a:r>
            <a:endParaRPr lang="sr-Latn-ME" b="1" dirty="0" smtClean="0">
              <a:solidFill>
                <a:srgbClr val="0070C0"/>
              </a:solidFill>
            </a:endParaRPr>
          </a:p>
          <a:p>
            <a:r>
              <a:rPr lang="en-US" b="1" dirty="0" err="1" smtClean="0">
                <a:solidFill>
                  <a:srgbClr val="0070C0"/>
                </a:solidFill>
              </a:rPr>
              <a:t>upd_cnt</a:t>
            </a:r>
            <a:r>
              <a:rPr lang="en-US" b="1" dirty="0" smtClean="0">
                <a:solidFill>
                  <a:srgbClr val="0070C0"/>
                </a:solidFill>
              </a:rPr>
              <a:t> </a:t>
            </a:r>
            <a:r>
              <a:rPr lang="en-US" b="1" dirty="0">
                <a:solidFill>
                  <a:srgbClr val="0070C0"/>
                </a:solidFill>
              </a:rPr>
              <a:t>(t); </a:t>
            </a:r>
            <a:endParaRPr lang="sr-Latn-ME" b="1" dirty="0" smtClean="0">
              <a:solidFill>
                <a:srgbClr val="0070C0"/>
              </a:solidFill>
            </a:endParaRPr>
          </a:p>
          <a:p>
            <a:r>
              <a:rPr lang="en-US" b="1" dirty="0" smtClean="0">
                <a:solidFill>
                  <a:srgbClr val="0070C0"/>
                </a:solidFill>
              </a:rPr>
              <a:t>} </a:t>
            </a:r>
            <a:endParaRPr lang="sr-Latn-ME" b="1" dirty="0" smtClean="0">
              <a:solidFill>
                <a:srgbClr val="0070C0"/>
              </a:solidFill>
            </a:endParaRPr>
          </a:p>
        </p:txBody>
      </p:sp>
      <p:cxnSp>
        <p:nvCxnSpPr>
          <p:cNvPr id="6" name="Straight Connector 5"/>
          <p:cNvCxnSpPr/>
          <p:nvPr/>
        </p:nvCxnSpPr>
        <p:spPr>
          <a:xfrm>
            <a:off x="4495800" y="2971800"/>
            <a:ext cx="0" cy="3886200"/>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86273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067800" cy="990600"/>
          </a:xfrm>
        </p:spPr>
        <p:txBody>
          <a:bodyPr/>
          <a:lstStyle/>
          <a:p>
            <a:r>
              <a:rPr lang="sr-Latn-ME" dirty="0" smtClean="0"/>
              <a:t>Kraj realizacije – split</a:t>
            </a:r>
            <a:r>
              <a:rPr lang="en-GB" dirty="0" smtClean="0"/>
              <a:t>, reverse</a:t>
            </a:r>
            <a:r>
              <a:rPr lang="sr-Latn-ME" dirty="0" smtClean="0"/>
              <a:t> i output</a:t>
            </a:r>
            <a:endParaRPr lang="en-US" dirty="0"/>
          </a:p>
        </p:txBody>
      </p:sp>
      <p:sp>
        <p:nvSpPr>
          <p:cNvPr id="3" name="Content Placeholder 2"/>
          <p:cNvSpPr>
            <a:spLocks noGrp="1"/>
          </p:cNvSpPr>
          <p:nvPr>
            <p:ph idx="1"/>
          </p:nvPr>
        </p:nvSpPr>
        <p:spPr>
          <a:xfrm>
            <a:off x="76200" y="3581400"/>
            <a:ext cx="5181600" cy="3124200"/>
          </a:xfrm>
        </p:spPr>
        <p:txBody>
          <a:bodyPr>
            <a:normAutofit/>
          </a:bodyPr>
          <a:lstStyle/>
          <a:p>
            <a:r>
              <a:rPr lang="en-US" sz="1600" b="1" dirty="0" smtClean="0">
                <a:hlinkClick r:id="rId2"/>
              </a:rPr>
              <a:t>https</a:t>
            </a:r>
            <a:r>
              <a:rPr lang="en-US" sz="1600" b="1" dirty="0">
                <a:hlinkClick r:id="rId2"/>
              </a:rPr>
              <a:t>://www.cs.cmu.edu/~</a:t>
            </a:r>
            <a:r>
              <a:rPr lang="en-US" sz="1600" b="1" dirty="0" smtClean="0">
                <a:hlinkClick r:id="rId2"/>
              </a:rPr>
              <a:t>scandal/papers/treaps-spaa98.pdf</a:t>
            </a:r>
            <a:endParaRPr lang="sr-Latn-ME" sz="1600" b="1" dirty="0" smtClean="0"/>
          </a:p>
          <a:p>
            <a:r>
              <a:rPr lang="en-US" dirty="0" err="1"/>
              <a:t>Nauka</a:t>
            </a:r>
            <a:r>
              <a:rPr lang="en-US" dirty="0"/>
              <a:t> </a:t>
            </a:r>
            <a:r>
              <a:rPr lang="en-US" dirty="0" err="1"/>
              <a:t>pokazuje</a:t>
            </a:r>
            <a:r>
              <a:rPr lang="en-US" dirty="0"/>
              <a:t> da je ova </a:t>
            </a:r>
            <a:r>
              <a:rPr lang="en-US" dirty="0" err="1"/>
              <a:t>struktura</a:t>
            </a:r>
            <a:r>
              <a:rPr lang="en-US" dirty="0"/>
              <a:t> </a:t>
            </a:r>
            <a:r>
              <a:rPr lang="en-US" dirty="0" err="1"/>
              <a:t>sporija</a:t>
            </a:r>
            <a:r>
              <a:rPr lang="en-US" dirty="0"/>
              <a:t> od </a:t>
            </a:r>
            <a:r>
              <a:rPr lang="en-US" b="1" dirty="0" err="1">
                <a:solidFill>
                  <a:srgbClr val="C00000"/>
                </a:solidFill>
              </a:rPr>
              <a:t>drveta</a:t>
            </a:r>
            <a:r>
              <a:rPr lang="en-US" dirty="0"/>
              <a:t> </a:t>
            </a:r>
            <a:r>
              <a:rPr lang="en-US" b="1" dirty="0" err="1" smtClean="0">
                <a:solidFill>
                  <a:srgbClr val="FF0000"/>
                </a:solidFill>
              </a:rPr>
              <a:t>crveno</a:t>
            </a:r>
            <a:r>
              <a:rPr lang="sr-Latn-ME" dirty="0" smtClean="0"/>
              <a:t>-</a:t>
            </a:r>
            <a:r>
              <a:rPr lang="en-US" b="1" dirty="0" err="1" smtClean="0"/>
              <a:t>crno</a:t>
            </a:r>
            <a:r>
              <a:rPr lang="en-US" dirty="0" smtClean="0"/>
              <a:t> </a:t>
            </a:r>
            <a:r>
              <a:rPr lang="en-US" dirty="0" err="1"/>
              <a:t>ali</a:t>
            </a:r>
            <a:r>
              <a:rPr lang="en-US" dirty="0"/>
              <a:t> je </a:t>
            </a:r>
            <a:r>
              <a:rPr lang="en-US" dirty="0" err="1"/>
              <a:t>znatno</a:t>
            </a:r>
            <a:r>
              <a:rPr lang="en-US" dirty="0"/>
              <a:t> </a:t>
            </a:r>
            <a:r>
              <a:rPr lang="en-US" dirty="0" err="1"/>
              <a:t>fleskibilnija</a:t>
            </a:r>
            <a:r>
              <a:rPr lang="en-US" dirty="0"/>
              <a:t> </a:t>
            </a:r>
            <a:r>
              <a:rPr lang="en-US" dirty="0" err="1"/>
              <a:t>i</a:t>
            </a:r>
            <a:r>
              <a:rPr lang="en-US" dirty="0"/>
              <a:t> </a:t>
            </a:r>
            <a:r>
              <a:rPr lang="en-US" dirty="0" err="1"/>
              <a:t>možemo</a:t>
            </a:r>
            <a:r>
              <a:rPr lang="en-US" dirty="0"/>
              <a:t> je </a:t>
            </a:r>
            <a:r>
              <a:rPr lang="en-US" dirty="0" err="1"/>
              <a:t>koristiti</a:t>
            </a:r>
            <a:r>
              <a:rPr lang="en-US" dirty="0"/>
              <a:t> </a:t>
            </a:r>
            <a:r>
              <a:rPr lang="en-US" dirty="0" err="1"/>
              <a:t>na</a:t>
            </a:r>
            <a:r>
              <a:rPr lang="en-US" dirty="0"/>
              <a:t> </a:t>
            </a:r>
            <a:r>
              <a:rPr lang="en-US" dirty="0" err="1"/>
              <a:t>mnogo</a:t>
            </a:r>
            <a:r>
              <a:rPr lang="en-US" dirty="0"/>
              <a:t> </a:t>
            </a:r>
            <a:r>
              <a:rPr lang="en-US" dirty="0" err="1"/>
              <a:t>mjesta</a:t>
            </a:r>
            <a:r>
              <a:rPr lang="en-US" dirty="0"/>
              <a:t> </a:t>
            </a:r>
            <a:r>
              <a:rPr lang="en-US" dirty="0" err="1"/>
              <a:t>gdje</a:t>
            </a:r>
            <a:r>
              <a:rPr lang="en-US" dirty="0"/>
              <a:t> je </a:t>
            </a:r>
            <a:r>
              <a:rPr lang="en-US" dirty="0" err="1"/>
              <a:t>nemoguće</a:t>
            </a:r>
            <a:r>
              <a:rPr lang="en-US" dirty="0"/>
              <a:t> </a:t>
            </a:r>
            <a:r>
              <a:rPr lang="en-US" dirty="0" err="1"/>
              <a:t>koristiti</a:t>
            </a:r>
            <a:r>
              <a:rPr lang="en-US" dirty="0"/>
              <a:t> </a:t>
            </a:r>
            <a:r>
              <a:rPr lang="en-US" b="1" dirty="0" err="1">
                <a:solidFill>
                  <a:srgbClr val="C00000"/>
                </a:solidFill>
              </a:rPr>
              <a:t>drvo</a:t>
            </a:r>
            <a:r>
              <a:rPr lang="en-US" dirty="0"/>
              <a:t> </a:t>
            </a:r>
            <a:r>
              <a:rPr lang="en-US" b="1" dirty="0" err="1">
                <a:solidFill>
                  <a:srgbClr val="FF0000"/>
                </a:solidFill>
              </a:rPr>
              <a:t>crveno</a:t>
            </a:r>
            <a:r>
              <a:rPr lang="en-US" dirty="0" err="1"/>
              <a:t>-</a:t>
            </a:r>
            <a:r>
              <a:rPr lang="en-US" b="1" dirty="0" err="1"/>
              <a:t>crno</a:t>
            </a:r>
            <a:r>
              <a:rPr lang="en-US" dirty="0"/>
              <a:t>.</a:t>
            </a:r>
          </a:p>
          <a:p>
            <a:endParaRPr lang="en-US" sz="1600" b="1" dirty="0" smtClean="0"/>
          </a:p>
          <a:p>
            <a:endParaRPr lang="en-US" dirty="0"/>
          </a:p>
        </p:txBody>
      </p:sp>
      <p:sp>
        <p:nvSpPr>
          <p:cNvPr id="4" name="Rectangle 3"/>
          <p:cNvSpPr/>
          <p:nvPr/>
        </p:nvSpPr>
        <p:spPr>
          <a:xfrm>
            <a:off x="228600" y="996077"/>
            <a:ext cx="6629400" cy="2308324"/>
          </a:xfrm>
          <a:prstGeom prst="rect">
            <a:avLst/>
          </a:prstGeom>
        </p:spPr>
        <p:txBody>
          <a:bodyPr wrap="square">
            <a:spAutoFit/>
          </a:bodyPr>
          <a:lstStyle/>
          <a:p>
            <a:r>
              <a:rPr lang="en-US" b="1" dirty="0">
                <a:solidFill>
                  <a:srgbClr val="0070C0"/>
                </a:solidFill>
              </a:rPr>
              <a:t>void split (</a:t>
            </a:r>
            <a:r>
              <a:rPr lang="en-US" b="1" dirty="0" err="1">
                <a:solidFill>
                  <a:srgbClr val="0070C0"/>
                </a:solidFill>
              </a:rPr>
              <a:t>pitem</a:t>
            </a:r>
            <a:r>
              <a:rPr lang="en-US" b="1" dirty="0">
                <a:solidFill>
                  <a:srgbClr val="0070C0"/>
                </a:solidFill>
              </a:rPr>
              <a:t> t, </a:t>
            </a:r>
            <a:r>
              <a:rPr lang="en-US" b="1" dirty="0" err="1">
                <a:solidFill>
                  <a:srgbClr val="0070C0"/>
                </a:solidFill>
              </a:rPr>
              <a:t>pitem</a:t>
            </a:r>
            <a:r>
              <a:rPr lang="en-US" b="1" dirty="0">
                <a:solidFill>
                  <a:srgbClr val="0070C0"/>
                </a:solidFill>
              </a:rPr>
              <a:t> &amp; l, </a:t>
            </a:r>
            <a:r>
              <a:rPr lang="en-US" b="1" dirty="0" err="1">
                <a:solidFill>
                  <a:srgbClr val="0070C0"/>
                </a:solidFill>
              </a:rPr>
              <a:t>pitem</a:t>
            </a:r>
            <a:r>
              <a:rPr lang="en-US" b="1" dirty="0">
                <a:solidFill>
                  <a:srgbClr val="0070C0"/>
                </a:solidFill>
              </a:rPr>
              <a:t> &amp; r, </a:t>
            </a:r>
            <a:r>
              <a:rPr lang="en-US" b="1" dirty="0" err="1">
                <a:solidFill>
                  <a:srgbClr val="0070C0"/>
                </a:solidFill>
              </a:rPr>
              <a:t>int</a:t>
            </a:r>
            <a:r>
              <a:rPr lang="en-US" b="1" dirty="0">
                <a:solidFill>
                  <a:srgbClr val="0070C0"/>
                </a:solidFill>
              </a:rPr>
              <a:t> key, </a:t>
            </a:r>
            <a:r>
              <a:rPr lang="en-US" b="1" dirty="0" err="1">
                <a:solidFill>
                  <a:srgbClr val="0070C0"/>
                </a:solidFill>
              </a:rPr>
              <a:t>int</a:t>
            </a:r>
            <a:r>
              <a:rPr lang="en-US" b="1" dirty="0">
                <a:solidFill>
                  <a:srgbClr val="0070C0"/>
                </a:solidFill>
              </a:rPr>
              <a:t> add = 0) </a:t>
            </a:r>
            <a:r>
              <a:rPr lang="en-US" b="1" dirty="0" smtClean="0">
                <a:solidFill>
                  <a:srgbClr val="0070C0"/>
                </a:solidFill>
              </a:rPr>
              <a:t>{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(!t) return void( l = r = 0 ); </a:t>
            </a:r>
            <a:endParaRPr lang="sr-Latn-ME" b="1" dirty="0" smtClean="0">
              <a:solidFill>
                <a:srgbClr val="0070C0"/>
              </a:solidFill>
            </a:endParaRPr>
          </a:p>
          <a:p>
            <a:r>
              <a:rPr lang="en-US" b="1" dirty="0" smtClean="0">
                <a:solidFill>
                  <a:srgbClr val="0070C0"/>
                </a:solidFill>
              </a:rPr>
              <a:t>push </a:t>
            </a:r>
            <a:r>
              <a:rPr lang="en-US" b="1" dirty="0">
                <a:solidFill>
                  <a:srgbClr val="0070C0"/>
                </a:solidFill>
              </a:rPr>
              <a:t>(t); </a:t>
            </a:r>
            <a:endParaRPr lang="sr-Latn-ME" b="1" dirty="0" smtClean="0">
              <a:solidFill>
                <a:srgbClr val="0070C0"/>
              </a:solidFill>
            </a:endParaRPr>
          </a:p>
          <a:p>
            <a:r>
              <a:rPr lang="en-US" b="1" dirty="0" err="1" smtClean="0">
                <a:solidFill>
                  <a:srgbClr val="0070C0"/>
                </a:solidFill>
              </a:rPr>
              <a:t>int</a:t>
            </a:r>
            <a:r>
              <a:rPr lang="en-US" b="1" dirty="0" smtClean="0">
                <a:solidFill>
                  <a:srgbClr val="0070C0"/>
                </a:solidFill>
              </a:rPr>
              <a:t> </a:t>
            </a:r>
            <a:r>
              <a:rPr lang="en-US" b="1" dirty="0" err="1">
                <a:solidFill>
                  <a:srgbClr val="0070C0"/>
                </a:solidFill>
              </a:rPr>
              <a:t>cur_key</a:t>
            </a:r>
            <a:r>
              <a:rPr lang="en-US" b="1" dirty="0">
                <a:solidFill>
                  <a:srgbClr val="0070C0"/>
                </a:solidFill>
              </a:rPr>
              <a:t> = add + </a:t>
            </a:r>
            <a:r>
              <a:rPr lang="en-US" b="1" dirty="0" err="1">
                <a:solidFill>
                  <a:srgbClr val="0070C0"/>
                </a:solidFill>
              </a:rPr>
              <a:t>cnt</a:t>
            </a:r>
            <a:r>
              <a:rPr lang="en-US" b="1" dirty="0">
                <a:solidFill>
                  <a:srgbClr val="0070C0"/>
                </a:solidFill>
              </a:rPr>
              <a:t>(t-&gt;l); </a:t>
            </a:r>
            <a:endParaRPr lang="sr-Latn-ME" b="1" dirty="0" smtClean="0">
              <a:solidFill>
                <a:srgbClr val="0070C0"/>
              </a:solidFill>
            </a:endParaRPr>
          </a:p>
          <a:p>
            <a:r>
              <a:rPr lang="en-US" b="1" dirty="0" smtClean="0">
                <a:solidFill>
                  <a:srgbClr val="0070C0"/>
                </a:solidFill>
              </a:rPr>
              <a:t>if </a:t>
            </a:r>
            <a:r>
              <a:rPr lang="en-US" b="1" dirty="0">
                <a:solidFill>
                  <a:srgbClr val="0070C0"/>
                </a:solidFill>
              </a:rPr>
              <a:t>(key &lt;= </a:t>
            </a:r>
            <a:r>
              <a:rPr lang="en-US" b="1" dirty="0" err="1">
                <a:solidFill>
                  <a:srgbClr val="0070C0"/>
                </a:solidFill>
              </a:rPr>
              <a:t>cur_key</a:t>
            </a:r>
            <a:r>
              <a:rPr lang="en-US" b="1" dirty="0">
                <a:solidFill>
                  <a:srgbClr val="0070C0"/>
                </a:solidFill>
              </a:rPr>
              <a:t>) split (t-&gt;l, l, t-&gt;l, key, add), r = t; </a:t>
            </a:r>
            <a:endParaRPr lang="sr-Latn-ME" b="1" dirty="0" smtClean="0">
              <a:solidFill>
                <a:srgbClr val="0070C0"/>
              </a:solidFill>
            </a:endParaRPr>
          </a:p>
          <a:p>
            <a:r>
              <a:rPr lang="en-US" b="1" dirty="0" smtClean="0">
                <a:solidFill>
                  <a:srgbClr val="0070C0"/>
                </a:solidFill>
              </a:rPr>
              <a:t>else </a:t>
            </a:r>
            <a:r>
              <a:rPr lang="en-US" b="1" dirty="0">
                <a:solidFill>
                  <a:srgbClr val="0070C0"/>
                </a:solidFill>
              </a:rPr>
              <a:t>split (t-&gt;r, t-&gt;r, r, key, add + 1 + </a:t>
            </a:r>
            <a:r>
              <a:rPr lang="en-US" b="1" dirty="0" err="1">
                <a:solidFill>
                  <a:srgbClr val="0070C0"/>
                </a:solidFill>
              </a:rPr>
              <a:t>cnt</a:t>
            </a:r>
            <a:r>
              <a:rPr lang="en-US" b="1" dirty="0">
                <a:solidFill>
                  <a:srgbClr val="0070C0"/>
                </a:solidFill>
              </a:rPr>
              <a:t>(t-&gt;l)), l = t; </a:t>
            </a:r>
            <a:endParaRPr lang="sr-Latn-ME" b="1" dirty="0" smtClean="0">
              <a:solidFill>
                <a:srgbClr val="0070C0"/>
              </a:solidFill>
            </a:endParaRPr>
          </a:p>
          <a:p>
            <a:r>
              <a:rPr lang="en-US" b="1" dirty="0" err="1" smtClean="0">
                <a:solidFill>
                  <a:srgbClr val="0070C0"/>
                </a:solidFill>
              </a:rPr>
              <a:t>upd_cnt</a:t>
            </a:r>
            <a:r>
              <a:rPr lang="en-US" b="1" dirty="0" smtClean="0">
                <a:solidFill>
                  <a:srgbClr val="0070C0"/>
                </a:solidFill>
              </a:rPr>
              <a:t> </a:t>
            </a:r>
            <a:r>
              <a:rPr lang="en-US" b="1" dirty="0">
                <a:solidFill>
                  <a:srgbClr val="0070C0"/>
                </a:solidFill>
              </a:rPr>
              <a:t>(t); </a:t>
            </a:r>
            <a:endParaRPr lang="sr-Latn-ME" b="1" dirty="0" smtClean="0">
              <a:solidFill>
                <a:srgbClr val="0070C0"/>
              </a:solidFill>
            </a:endParaRPr>
          </a:p>
          <a:p>
            <a:r>
              <a:rPr lang="en-US" b="1" dirty="0" smtClean="0">
                <a:solidFill>
                  <a:srgbClr val="0070C0"/>
                </a:solidFill>
              </a:rPr>
              <a:t>} </a:t>
            </a:r>
            <a:endParaRPr lang="sr-Latn-ME" b="1" dirty="0" smtClean="0">
              <a:solidFill>
                <a:srgbClr val="0070C0"/>
              </a:solidFill>
            </a:endParaRPr>
          </a:p>
        </p:txBody>
      </p:sp>
      <p:sp>
        <p:nvSpPr>
          <p:cNvPr id="5" name="Rectangle 4"/>
          <p:cNvSpPr/>
          <p:nvPr/>
        </p:nvSpPr>
        <p:spPr>
          <a:xfrm>
            <a:off x="5410200" y="2686883"/>
            <a:ext cx="4572000" cy="4247317"/>
          </a:xfrm>
          <a:prstGeom prst="rect">
            <a:avLst/>
          </a:prstGeom>
          <a:ln>
            <a:solidFill>
              <a:srgbClr val="C00000"/>
            </a:solidFill>
            <a:prstDash val="dash"/>
          </a:ln>
        </p:spPr>
        <p:txBody>
          <a:bodyPr>
            <a:spAutoFit/>
          </a:bodyPr>
          <a:lstStyle/>
          <a:p>
            <a:r>
              <a:rPr lang="en-US" b="1" dirty="0">
                <a:solidFill>
                  <a:srgbClr val="0070C0"/>
                </a:solidFill>
              </a:rPr>
              <a:t>void reverse (</a:t>
            </a:r>
            <a:r>
              <a:rPr lang="en-US" b="1" dirty="0" err="1">
                <a:solidFill>
                  <a:srgbClr val="0070C0"/>
                </a:solidFill>
              </a:rPr>
              <a:t>pitem</a:t>
            </a:r>
            <a:r>
              <a:rPr lang="en-US" b="1" dirty="0">
                <a:solidFill>
                  <a:srgbClr val="0070C0"/>
                </a:solidFill>
              </a:rPr>
              <a:t> t, </a:t>
            </a:r>
            <a:r>
              <a:rPr lang="en-US" b="1" dirty="0" err="1">
                <a:solidFill>
                  <a:srgbClr val="0070C0"/>
                </a:solidFill>
              </a:rPr>
              <a:t>int</a:t>
            </a:r>
            <a:r>
              <a:rPr lang="en-US" b="1" dirty="0">
                <a:solidFill>
                  <a:srgbClr val="0070C0"/>
                </a:solidFill>
              </a:rPr>
              <a:t> l, </a:t>
            </a:r>
            <a:r>
              <a:rPr lang="en-US" b="1" dirty="0" err="1">
                <a:solidFill>
                  <a:srgbClr val="0070C0"/>
                </a:solidFill>
              </a:rPr>
              <a:t>int</a:t>
            </a:r>
            <a:r>
              <a:rPr lang="en-US" b="1" dirty="0">
                <a:solidFill>
                  <a:srgbClr val="0070C0"/>
                </a:solidFill>
              </a:rPr>
              <a:t> r) { </a:t>
            </a:r>
            <a:endParaRPr lang="sr-Latn-ME" b="1" dirty="0">
              <a:solidFill>
                <a:srgbClr val="0070C0"/>
              </a:solidFill>
            </a:endParaRPr>
          </a:p>
          <a:p>
            <a:r>
              <a:rPr lang="en-US" b="1" dirty="0" err="1">
                <a:solidFill>
                  <a:srgbClr val="0070C0"/>
                </a:solidFill>
              </a:rPr>
              <a:t>pitem</a:t>
            </a:r>
            <a:r>
              <a:rPr lang="en-US" b="1" dirty="0">
                <a:solidFill>
                  <a:srgbClr val="0070C0"/>
                </a:solidFill>
              </a:rPr>
              <a:t> t1, t2, t3; </a:t>
            </a:r>
            <a:endParaRPr lang="sr-Latn-ME" b="1" dirty="0">
              <a:solidFill>
                <a:srgbClr val="0070C0"/>
              </a:solidFill>
            </a:endParaRPr>
          </a:p>
          <a:p>
            <a:r>
              <a:rPr lang="en-US" b="1" dirty="0">
                <a:solidFill>
                  <a:srgbClr val="0070C0"/>
                </a:solidFill>
              </a:rPr>
              <a:t>split (t, t1, t2, l); </a:t>
            </a:r>
            <a:endParaRPr lang="sr-Latn-ME" b="1" dirty="0">
              <a:solidFill>
                <a:srgbClr val="0070C0"/>
              </a:solidFill>
            </a:endParaRPr>
          </a:p>
          <a:p>
            <a:r>
              <a:rPr lang="en-US" b="1" dirty="0">
                <a:solidFill>
                  <a:srgbClr val="0070C0"/>
                </a:solidFill>
              </a:rPr>
              <a:t>split (t2, t2, t3, r-l+1); </a:t>
            </a:r>
            <a:endParaRPr lang="sr-Latn-ME" b="1" dirty="0">
              <a:solidFill>
                <a:srgbClr val="0070C0"/>
              </a:solidFill>
            </a:endParaRPr>
          </a:p>
          <a:p>
            <a:r>
              <a:rPr lang="en-US" b="1" dirty="0">
                <a:solidFill>
                  <a:srgbClr val="0070C0"/>
                </a:solidFill>
              </a:rPr>
              <a:t>t2-&gt;rev ^= true; </a:t>
            </a:r>
            <a:endParaRPr lang="sr-Latn-ME" b="1" dirty="0">
              <a:solidFill>
                <a:srgbClr val="0070C0"/>
              </a:solidFill>
            </a:endParaRPr>
          </a:p>
          <a:p>
            <a:r>
              <a:rPr lang="en-US" b="1" dirty="0">
                <a:solidFill>
                  <a:srgbClr val="0070C0"/>
                </a:solidFill>
              </a:rPr>
              <a:t>merge (t, t1, t2); </a:t>
            </a:r>
            <a:endParaRPr lang="sr-Latn-ME" b="1" dirty="0">
              <a:solidFill>
                <a:srgbClr val="0070C0"/>
              </a:solidFill>
            </a:endParaRPr>
          </a:p>
          <a:p>
            <a:r>
              <a:rPr lang="en-US" b="1" dirty="0">
                <a:solidFill>
                  <a:srgbClr val="0070C0"/>
                </a:solidFill>
              </a:rPr>
              <a:t>merge (t, t, t3); </a:t>
            </a:r>
            <a:endParaRPr lang="sr-Latn-ME" b="1" dirty="0">
              <a:solidFill>
                <a:srgbClr val="0070C0"/>
              </a:solidFill>
            </a:endParaRPr>
          </a:p>
          <a:p>
            <a:r>
              <a:rPr lang="en-US" b="1" dirty="0">
                <a:solidFill>
                  <a:srgbClr val="0070C0"/>
                </a:solidFill>
              </a:rPr>
              <a:t>} </a:t>
            </a:r>
            <a:endParaRPr lang="sr-Latn-ME" b="1" dirty="0">
              <a:solidFill>
                <a:srgbClr val="0070C0"/>
              </a:solidFill>
            </a:endParaRPr>
          </a:p>
          <a:p>
            <a:r>
              <a:rPr lang="en-US" b="1" dirty="0">
                <a:solidFill>
                  <a:srgbClr val="0070C0"/>
                </a:solidFill>
              </a:rPr>
              <a:t>void output (</a:t>
            </a:r>
            <a:r>
              <a:rPr lang="en-US" b="1" dirty="0" err="1">
                <a:solidFill>
                  <a:srgbClr val="0070C0"/>
                </a:solidFill>
              </a:rPr>
              <a:t>pitem</a:t>
            </a:r>
            <a:r>
              <a:rPr lang="en-US" b="1" dirty="0">
                <a:solidFill>
                  <a:srgbClr val="0070C0"/>
                </a:solidFill>
              </a:rPr>
              <a:t> t) { </a:t>
            </a:r>
            <a:endParaRPr lang="sr-Latn-ME" b="1" dirty="0">
              <a:solidFill>
                <a:srgbClr val="0070C0"/>
              </a:solidFill>
            </a:endParaRPr>
          </a:p>
          <a:p>
            <a:r>
              <a:rPr lang="en-US" b="1" dirty="0">
                <a:solidFill>
                  <a:srgbClr val="0070C0"/>
                </a:solidFill>
              </a:rPr>
              <a:t>if (!t) return; </a:t>
            </a:r>
            <a:endParaRPr lang="sr-Latn-ME" b="1" dirty="0">
              <a:solidFill>
                <a:srgbClr val="0070C0"/>
              </a:solidFill>
            </a:endParaRPr>
          </a:p>
          <a:p>
            <a:r>
              <a:rPr lang="en-US" b="1" dirty="0">
                <a:solidFill>
                  <a:srgbClr val="0070C0"/>
                </a:solidFill>
              </a:rPr>
              <a:t>push (t); </a:t>
            </a:r>
            <a:endParaRPr lang="sr-Latn-ME" b="1" dirty="0">
              <a:solidFill>
                <a:srgbClr val="0070C0"/>
              </a:solidFill>
            </a:endParaRPr>
          </a:p>
          <a:p>
            <a:r>
              <a:rPr lang="en-US" b="1" dirty="0">
                <a:solidFill>
                  <a:srgbClr val="0070C0"/>
                </a:solidFill>
              </a:rPr>
              <a:t>output (t-&gt;l); </a:t>
            </a:r>
            <a:endParaRPr lang="sr-Latn-ME" b="1" dirty="0">
              <a:solidFill>
                <a:srgbClr val="0070C0"/>
              </a:solidFill>
            </a:endParaRPr>
          </a:p>
          <a:p>
            <a:r>
              <a:rPr lang="en-GB" b="1" dirty="0">
                <a:solidFill>
                  <a:srgbClr val="0070C0"/>
                </a:solidFill>
              </a:rPr>
              <a:t>c</a:t>
            </a:r>
            <a:r>
              <a:rPr lang="sr-Latn-ME" b="1" dirty="0">
                <a:solidFill>
                  <a:srgbClr val="0070C0"/>
                </a:solidFill>
              </a:rPr>
              <a:t>out</a:t>
            </a:r>
            <a:r>
              <a:rPr lang="en-US" b="1" dirty="0">
                <a:solidFill>
                  <a:srgbClr val="0070C0"/>
                </a:solidFill>
              </a:rPr>
              <a:t>&lt;&lt; t-&gt;value&lt;&lt;</a:t>
            </a:r>
            <a:r>
              <a:rPr lang="en-GB" b="1" dirty="0">
                <a:solidFill>
                  <a:srgbClr val="0070C0"/>
                </a:solidFill>
              </a:rPr>
              <a:t>“ ”</a:t>
            </a:r>
            <a:r>
              <a:rPr lang="en-US" b="1" dirty="0">
                <a:solidFill>
                  <a:srgbClr val="0070C0"/>
                </a:solidFill>
              </a:rPr>
              <a:t>; </a:t>
            </a:r>
          </a:p>
          <a:p>
            <a:r>
              <a:rPr lang="en-US" b="1" dirty="0">
                <a:solidFill>
                  <a:srgbClr val="0070C0"/>
                </a:solidFill>
              </a:rPr>
              <a:t>output (t-&gt;r);</a:t>
            </a:r>
            <a:endParaRPr lang="sr-Latn-ME" b="1" dirty="0">
              <a:solidFill>
                <a:srgbClr val="0070C0"/>
              </a:solidFill>
            </a:endParaRPr>
          </a:p>
          <a:p>
            <a:r>
              <a:rPr lang="en-US" b="1" dirty="0">
                <a:solidFill>
                  <a:srgbClr val="0070C0"/>
                </a:solidFill>
              </a:rPr>
              <a:t> }</a:t>
            </a:r>
            <a:endParaRPr lang="en-US" dirty="0">
              <a:solidFill>
                <a:srgbClr val="0070C0"/>
              </a:solidFill>
            </a:endParaRPr>
          </a:p>
        </p:txBody>
      </p:sp>
    </p:spTree>
    <p:extLst>
      <p:ext uri="{BB962C8B-B14F-4D97-AF65-F5344CB8AC3E}">
        <p14:creationId xmlns:p14="http://schemas.microsoft.com/office/powerpoint/2010/main" val="19443208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vježbu</a:t>
            </a:r>
            <a:endParaRPr lang="en-US" dirty="0"/>
          </a:p>
        </p:txBody>
      </p:sp>
      <p:sp>
        <p:nvSpPr>
          <p:cNvPr id="3" name="Content Placeholder 2"/>
          <p:cNvSpPr>
            <a:spLocks noGrp="1"/>
          </p:cNvSpPr>
          <p:nvPr>
            <p:ph idx="1"/>
          </p:nvPr>
        </p:nvSpPr>
        <p:spPr>
          <a:xfrm>
            <a:off x="0" y="914400"/>
            <a:ext cx="9144000" cy="5943600"/>
          </a:xfrm>
        </p:spPr>
        <p:txBody>
          <a:bodyPr/>
          <a:lstStyle/>
          <a:p>
            <a:r>
              <a:rPr lang="sr-Latn-ME" dirty="0" smtClean="0"/>
              <a:t>Dato je neusmjereno drvo </a:t>
            </a:r>
            <a:r>
              <a:rPr lang="sr-Latn-ME" b="1" baseline="-25000" dirty="0" smtClean="0"/>
              <a:t>(ne mora biti binarno)</a:t>
            </a:r>
            <a:r>
              <a:rPr lang="sr-Latn-ME" dirty="0" smtClean="0"/>
              <a:t>. Odrediti najdužu putanju između dva čvora.</a:t>
            </a:r>
          </a:p>
          <a:p>
            <a:r>
              <a:rPr lang="sr-Latn-ME" dirty="0" smtClean="0"/>
              <a:t>Ponoviti računanje širine i najduže putanje u drvetu pod uslovom da se traži najveća suma težina na određenoj udaljenost od kor</a:t>
            </a:r>
            <a:r>
              <a:rPr lang="en-US" dirty="0" smtClean="0"/>
              <a:t>i</a:t>
            </a:r>
            <a:r>
              <a:rPr lang="sr-Latn-ME" dirty="0" smtClean="0"/>
              <a:t>jena, najveća prosječna težina na određenoj udaljenosti od kor</a:t>
            </a:r>
            <a:r>
              <a:rPr lang="en-US" dirty="0" smtClean="0"/>
              <a:t>i</a:t>
            </a:r>
            <a:r>
              <a:rPr lang="sr-Latn-ME" dirty="0" smtClean="0"/>
              <a:t>jena, i najteža putanja </a:t>
            </a:r>
            <a:r>
              <a:rPr lang="sr-Latn-ME" b="1" baseline="-25000" dirty="0" smtClean="0"/>
              <a:t>(računata kao suma čvorova)</a:t>
            </a:r>
            <a:r>
              <a:rPr lang="sr-Latn-ME" dirty="0" smtClean="0"/>
              <a:t> između dva čvora.</a:t>
            </a:r>
          </a:p>
          <a:p>
            <a:r>
              <a:rPr lang="en-US" sz="1600" b="1" dirty="0">
                <a:hlinkClick r:id="rId2"/>
              </a:rPr>
              <a:t>https://</a:t>
            </a:r>
            <a:r>
              <a:rPr lang="en-US" sz="1600" b="1" dirty="0" smtClean="0">
                <a:hlinkClick r:id="rId2"/>
              </a:rPr>
              <a:t>codeforces.com/problemset/problem/430/C</a:t>
            </a:r>
            <a:endParaRPr lang="sr-Latn-ME" sz="1600" b="1" dirty="0" smtClean="0"/>
          </a:p>
          <a:p>
            <a:r>
              <a:rPr lang="sr-Latn-ME" dirty="0" smtClean="0"/>
              <a:t>Rekli smo da su </a:t>
            </a:r>
            <a:r>
              <a:rPr lang="sr-Latn-ME" b="1" dirty="0" smtClean="0">
                <a:solidFill>
                  <a:srgbClr val="C00000"/>
                </a:solidFill>
              </a:rPr>
              <a:t>map</a:t>
            </a:r>
            <a:r>
              <a:rPr lang="sr-Latn-ME" dirty="0" smtClean="0"/>
              <a:t>e i </a:t>
            </a:r>
            <a:r>
              <a:rPr lang="sr-Latn-ME" b="1" dirty="0" smtClean="0">
                <a:solidFill>
                  <a:srgbClr val="C00000"/>
                </a:solidFill>
              </a:rPr>
              <a:t>set</a:t>
            </a:r>
            <a:r>
              <a:rPr lang="sr-Latn-ME" dirty="0" smtClean="0"/>
              <a:t>ovi u </a:t>
            </a:r>
            <a:r>
              <a:rPr lang="sr-Latn-ME" b="1" dirty="0" smtClean="0">
                <a:solidFill>
                  <a:srgbClr val="C00000"/>
                </a:solidFill>
              </a:rPr>
              <a:t>STL</a:t>
            </a:r>
            <a:r>
              <a:rPr lang="sr-Latn-ME" dirty="0" smtClean="0"/>
              <a:t>-u implementirani putem drveta </a:t>
            </a:r>
            <a:r>
              <a:rPr lang="sr-Latn-ME" b="1" dirty="0" smtClean="0">
                <a:solidFill>
                  <a:srgbClr val="FF0000"/>
                </a:solidFill>
              </a:rPr>
              <a:t>crveno</a:t>
            </a:r>
            <a:r>
              <a:rPr lang="sr-Latn-ME" dirty="0" smtClean="0"/>
              <a:t>-</a:t>
            </a:r>
            <a:r>
              <a:rPr lang="sr-Latn-ME" b="1" dirty="0" smtClean="0"/>
              <a:t>crno</a:t>
            </a:r>
            <a:r>
              <a:rPr lang="sr-Latn-ME" dirty="0" smtClean="0"/>
              <a:t>. Analizirati ove realizacije i porediti sa učenim operacijama nad drvetom </a:t>
            </a:r>
            <a:r>
              <a:rPr lang="sr-Latn-ME" b="1" dirty="0">
                <a:solidFill>
                  <a:srgbClr val="FF0000"/>
                </a:solidFill>
              </a:rPr>
              <a:t>crveno</a:t>
            </a:r>
            <a:r>
              <a:rPr lang="sr-Latn-ME" dirty="0"/>
              <a:t>-</a:t>
            </a:r>
            <a:r>
              <a:rPr lang="sr-Latn-ME" b="1" dirty="0"/>
              <a:t>crno</a:t>
            </a:r>
            <a:r>
              <a:rPr lang="sr-Latn-ME" dirty="0" smtClean="0"/>
              <a:t>.</a:t>
            </a:r>
          </a:p>
          <a:p>
            <a:r>
              <a:rPr lang="sr-Latn-ME" b="1" dirty="0" smtClean="0">
                <a:solidFill>
                  <a:srgbClr val="C00000"/>
                </a:solidFill>
              </a:rPr>
              <a:t>Adaptivno Hafmenovo kodiranje</a:t>
            </a:r>
            <a:r>
              <a:rPr lang="sr-Latn-ME" dirty="0" smtClean="0"/>
              <a:t> </a:t>
            </a:r>
            <a:r>
              <a:rPr lang="sr-Latn-ME" b="1" baseline="-25000" dirty="0" smtClean="0"/>
              <a:t>(adaptive Huffman coding)</a:t>
            </a:r>
            <a:r>
              <a:rPr lang="sr-Latn-ME" dirty="0" smtClean="0"/>
              <a:t> je veoma značajno u teoriji informacija. Hafmenov kod koristi strukturu drveta u svojoj implementaciji. Dva poznata algorima adaptacije Hafmenovog koda su </a:t>
            </a:r>
            <a:r>
              <a:rPr lang="sr-Latn-ME" b="1" dirty="0" smtClean="0">
                <a:solidFill>
                  <a:srgbClr val="C00000"/>
                </a:solidFill>
              </a:rPr>
              <a:t>FGK</a:t>
            </a:r>
            <a:r>
              <a:rPr lang="sr-Latn-ME" dirty="0" smtClean="0"/>
              <a:t> i </a:t>
            </a:r>
            <a:r>
              <a:rPr lang="sr-Latn-ME" b="1" dirty="0" smtClean="0">
                <a:solidFill>
                  <a:srgbClr val="C00000"/>
                </a:solidFill>
              </a:rPr>
              <a:t>Vitter</a:t>
            </a:r>
            <a:r>
              <a:rPr lang="sr-Latn-ME" dirty="0" smtClean="0"/>
              <a:t>ov algoritam.</a:t>
            </a:r>
          </a:p>
          <a:p>
            <a:endParaRPr lang="en-US" dirty="0"/>
          </a:p>
        </p:txBody>
      </p:sp>
    </p:spTree>
    <p:extLst>
      <p:ext uri="{BB962C8B-B14F-4D97-AF65-F5344CB8AC3E}">
        <p14:creationId xmlns:p14="http://schemas.microsoft.com/office/powerpoint/2010/main" val="576225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vježbu</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Realizovati </a:t>
            </a:r>
            <a:r>
              <a:rPr lang="en-US" u="sng" dirty="0" smtClean="0">
                <a:hlinkClick r:id="rId2"/>
              </a:rPr>
              <a:t>Faller</a:t>
            </a:r>
            <a:r>
              <a:rPr lang="en-US" dirty="0" smtClean="0"/>
              <a:t>-</a:t>
            </a:r>
            <a:r>
              <a:rPr lang="en-US" dirty="0" err="1" smtClean="0">
                <a:hlinkClick r:id="rId3" tooltip="Robert G. Gallager"/>
              </a:rPr>
              <a:t>Gallager</a:t>
            </a:r>
            <a:r>
              <a:rPr lang="en-US" dirty="0" smtClean="0"/>
              <a:t>-</a:t>
            </a:r>
            <a:r>
              <a:rPr lang="en-US" dirty="0" smtClean="0">
                <a:hlinkClick r:id="rId4" tooltip="Donald Knuth"/>
              </a:rPr>
              <a:t>Knuth</a:t>
            </a:r>
            <a:r>
              <a:rPr lang="sr-Latn-ME" dirty="0" smtClean="0"/>
              <a:t> (</a:t>
            </a:r>
            <a:r>
              <a:rPr lang="sr-Latn-ME" b="1" dirty="0" smtClean="0">
                <a:solidFill>
                  <a:srgbClr val="C00000"/>
                </a:solidFill>
              </a:rPr>
              <a:t>FGK</a:t>
            </a:r>
            <a:r>
              <a:rPr lang="sr-Latn-ME" dirty="0" smtClean="0"/>
              <a:t>) algoritam za adaptivno Hafmenovo kodiranje. Kakva je uloga drveta kod ovog tipa koda i kolika je sličnost i razlike sa algoritmima za </a:t>
            </a:r>
            <a:r>
              <a:rPr lang="sr-Latn-ME" b="1" dirty="0" smtClean="0">
                <a:solidFill>
                  <a:srgbClr val="FF0000"/>
                </a:solidFill>
              </a:rPr>
              <a:t>crveno</a:t>
            </a:r>
            <a:r>
              <a:rPr lang="sr-Latn-ME" dirty="0" smtClean="0"/>
              <a:t>-</a:t>
            </a:r>
            <a:r>
              <a:rPr lang="sr-Latn-ME" b="1" dirty="0" smtClean="0"/>
              <a:t>crno</a:t>
            </a:r>
            <a:r>
              <a:rPr lang="sr-Latn-ME" dirty="0" smtClean="0"/>
              <a:t> drvo.</a:t>
            </a:r>
          </a:p>
          <a:p>
            <a:r>
              <a:rPr lang="sr-Latn-ME" dirty="0" smtClean="0"/>
              <a:t>Koje su manje </a:t>
            </a:r>
            <a:r>
              <a:rPr lang="sr-Latn-ME" b="1" dirty="0" smtClean="0">
                <a:solidFill>
                  <a:srgbClr val="C00000"/>
                </a:solidFill>
              </a:rPr>
              <a:t>FGK</a:t>
            </a:r>
            <a:r>
              <a:rPr lang="sr-Latn-ME" dirty="0" smtClean="0"/>
              <a:t> algoritma i na koji ih način </a:t>
            </a:r>
            <a:r>
              <a:rPr lang="sr-Latn-ME" b="1" dirty="0" smtClean="0">
                <a:solidFill>
                  <a:srgbClr val="C00000"/>
                </a:solidFill>
              </a:rPr>
              <a:t>Vitter</a:t>
            </a:r>
            <a:r>
              <a:rPr lang="sr-Latn-ME" dirty="0" smtClean="0"/>
              <a:t>ov algoritam prevazilazi.</a:t>
            </a:r>
          </a:p>
          <a:p>
            <a:r>
              <a:rPr lang="sr-Latn-ME" dirty="0" smtClean="0"/>
              <a:t>Realizovati </a:t>
            </a:r>
            <a:r>
              <a:rPr lang="sr-Latn-ME" b="1" dirty="0" smtClean="0">
                <a:solidFill>
                  <a:srgbClr val="C00000"/>
                </a:solidFill>
              </a:rPr>
              <a:t>Vitter</a:t>
            </a:r>
            <a:r>
              <a:rPr lang="sr-Latn-ME" dirty="0" smtClean="0"/>
              <a:t>ov algortima i </a:t>
            </a:r>
            <a:r>
              <a:rPr lang="sr-Latn-ME" dirty="0"/>
              <a:t>kolika je sličnost i razlike sa algoritmima za </a:t>
            </a:r>
            <a:r>
              <a:rPr lang="sr-Latn-ME" b="1" dirty="0">
                <a:solidFill>
                  <a:srgbClr val="FF0000"/>
                </a:solidFill>
              </a:rPr>
              <a:t>crveno</a:t>
            </a:r>
            <a:r>
              <a:rPr lang="sr-Latn-ME" dirty="0"/>
              <a:t>-</a:t>
            </a:r>
            <a:r>
              <a:rPr lang="sr-Latn-ME" b="1" dirty="0"/>
              <a:t>crno</a:t>
            </a:r>
            <a:r>
              <a:rPr lang="sr-Latn-ME" dirty="0"/>
              <a:t> drvo</a:t>
            </a:r>
            <a:r>
              <a:rPr lang="sr-Latn-ME" dirty="0" smtClean="0"/>
              <a:t>.</a:t>
            </a:r>
            <a:endParaRPr lang="en-US" dirty="0" smtClean="0"/>
          </a:p>
          <a:p>
            <a:r>
              <a:rPr lang="en-US" b="1" dirty="0" smtClean="0">
                <a:solidFill>
                  <a:srgbClr val="C00000"/>
                </a:solidFill>
              </a:rPr>
              <a:t>AVL</a:t>
            </a:r>
            <a:r>
              <a:rPr lang="en-US" dirty="0" smtClean="0"/>
              <a:t> </a:t>
            </a:r>
            <a:r>
              <a:rPr lang="en-US" dirty="0" err="1" smtClean="0"/>
              <a:t>drveta</a:t>
            </a:r>
            <a:r>
              <a:rPr lang="en-US" dirty="0" smtClean="0"/>
              <a:t> </a:t>
            </a:r>
            <a:r>
              <a:rPr lang="en-US" dirty="0" err="1" smtClean="0"/>
              <a:t>su</a:t>
            </a:r>
            <a:r>
              <a:rPr lang="en-US" dirty="0" smtClean="0"/>
              <a:t> </a:t>
            </a:r>
            <a:r>
              <a:rPr lang="en-US" dirty="0" err="1" smtClean="0"/>
              <a:t>dugo</a:t>
            </a:r>
            <a:r>
              <a:rPr lang="en-US" dirty="0" smtClean="0"/>
              <a:t> </a:t>
            </a:r>
            <a:r>
              <a:rPr lang="en-US" dirty="0" err="1" smtClean="0"/>
              <a:t>vremena</a:t>
            </a:r>
            <a:r>
              <a:rPr lang="en-US" dirty="0" smtClean="0"/>
              <a:t> </a:t>
            </a:r>
            <a:r>
              <a:rPr lang="en-US" dirty="0" err="1" smtClean="0"/>
              <a:t>bili</a:t>
            </a:r>
            <a:r>
              <a:rPr lang="en-US" dirty="0" smtClean="0"/>
              <a:t> </a:t>
            </a:r>
            <a:r>
              <a:rPr lang="en-US" dirty="0" err="1" smtClean="0"/>
              <a:t>izuzetno</a:t>
            </a:r>
            <a:r>
              <a:rPr lang="en-US" dirty="0" smtClean="0"/>
              <a:t> </a:t>
            </a:r>
            <a:r>
              <a:rPr lang="en-US" dirty="0" err="1" smtClean="0"/>
              <a:t>popularni</a:t>
            </a:r>
            <a:r>
              <a:rPr lang="en-US" dirty="0" smtClean="0"/>
              <a:t> </a:t>
            </a:r>
            <a:r>
              <a:rPr lang="en-US" dirty="0" err="1" smtClean="0"/>
              <a:t>kao</a:t>
            </a:r>
            <a:r>
              <a:rPr lang="en-US" dirty="0" smtClean="0"/>
              <a:t> </a:t>
            </a:r>
            <a:r>
              <a:rPr lang="en-US" dirty="0" err="1" smtClean="0"/>
              <a:t>varijanta</a:t>
            </a:r>
            <a:r>
              <a:rPr lang="en-US" dirty="0" smtClean="0"/>
              <a:t> </a:t>
            </a:r>
            <a:r>
              <a:rPr lang="en-US" dirty="0" err="1" smtClean="0"/>
              <a:t>binarnih</a:t>
            </a:r>
            <a:r>
              <a:rPr lang="en-US" dirty="0" smtClean="0"/>
              <a:t> </a:t>
            </a:r>
            <a:r>
              <a:rPr lang="en-US" dirty="0" err="1" smtClean="0"/>
              <a:t>pretra</a:t>
            </a:r>
            <a:r>
              <a:rPr lang="sr-Latn-ME" dirty="0"/>
              <a:t>žujući drveta prije </a:t>
            </a:r>
            <a:r>
              <a:rPr lang="sr-Latn-ME" dirty="0" smtClean="0"/>
              <a:t>otkrića </a:t>
            </a:r>
            <a:r>
              <a:rPr lang="sr-Latn-ME" b="1" dirty="0">
                <a:solidFill>
                  <a:srgbClr val="FF0000"/>
                </a:solidFill>
              </a:rPr>
              <a:t>crveno</a:t>
            </a:r>
            <a:r>
              <a:rPr lang="sr-Latn-ME" dirty="0"/>
              <a:t>-</a:t>
            </a:r>
            <a:r>
              <a:rPr lang="sr-Latn-ME" b="1" dirty="0"/>
              <a:t>crno</a:t>
            </a:r>
            <a:r>
              <a:rPr lang="sr-Latn-ME" dirty="0"/>
              <a:t> </a:t>
            </a:r>
            <a:r>
              <a:rPr lang="sr-Latn-ME" dirty="0" smtClean="0"/>
              <a:t>drveta. Realizujte ovu varijantu drveta sa svim konkretnim algoritmima. Koja je bitna razlika ovog algoritma u odnosu na drveta </a:t>
            </a:r>
            <a:r>
              <a:rPr lang="sr-Latn-ME" b="1" dirty="0" smtClean="0">
                <a:solidFill>
                  <a:srgbClr val="FF0000"/>
                </a:solidFill>
              </a:rPr>
              <a:t>crveno</a:t>
            </a:r>
            <a:r>
              <a:rPr lang="sr-Latn-ME" dirty="0" smtClean="0"/>
              <a:t>-</a:t>
            </a:r>
            <a:r>
              <a:rPr lang="sr-Latn-ME" b="1" dirty="0" smtClean="0"/>
              <a:t>crno</a:t>
            </a:r>
            <a:r>
              <a:rPr lang="sr-Latn-ME" dirty="0" smtClean="0"/>
              <a:t> </a:t>
            </a:r>
            <a:r>
              <a:rPr lang="sr-Latn-ME" smtClean="0"/>
              <a:t>te poredite </a:t>
            </a:r>
            <a:r>
              <a:rPr lang="sr-Latn-ME" dirty="0" smtClean="0"/>
              <a:t>ova dva tipa algoritma u smislu složenosti pojedinih operacija.</a:t>
            </a:r>
          </a:p>
          <a:p>
            <a:r>
              <a:rPr lang="sr-Latn-ME" sz="1600" b="1" dirty="0"/>
              <a:t> </a:t>
            </a:r>
            <a:r>
              <a:rPr lang="sr-Latn-ME" sz="1600" b="1" dirty="0">
                <a:hlinkClick r:id="rId5"/>
              </a:rPr>
              <a:t>https://</a:t>
            </a:r>
            <a:r>
              <a:rPr lang="sr-Latn-ME" sz="1600" b="1" dirty="0" smtClean="0">
                <a:hlinkClick r:id="rId5"/>
              </a:rPr>
              <a:t>codeforces.com/problemset/problem/711/C</a:t>
            </a:r>
            <a:r>
              <a:rPr lang="sr-Latn-ME" dirty="0" smtClean="0"/>
              <a:t> </a:t>
            </a:r>
            <a:endParaRPr lang="sr-Latn-ME" dirty="0"/>
          </a:p>
          <a:p>
            <a:r>
              <a:rPr lang="en-US" sz="1600" b="1" dirty="0">
                <a:hlinkClick r:id="rId6"/>
              </a:rPr>
              <a:t>https://</a:t>
            </a:r>
            <a:r>
              <a:rPr lang="en-US" sz="1600" b="1" dirty="0" smtClean="0">
                <a:hlinkClick r:id="rId6"/>
              </a:rPr>
              <a:t>codeforces.com/problemset/problem/1363/E</a:t>
            </a:r>
            <a:r>
              <a:rPr lang="sr-Latn-ME" sz="1600" b="1" dirty="0" smtClean="0"/>
              <a:t> </a:t>
            </a:r>
            <a:endParaRPr lang="en-US" sz="1600" b="1" dirty="0"/>
          </a:p>
        </p:txBody>
      </p:sp>
    </p:spTree>
    <p:extLst>
      <p:ext uri="{BB962C8B-B14F-4D97-AF65-F5344CB8AC3E}">
        <p14:creationId xmlns:p14="http://schemas.microsoft.com/office/powerpoint/2010/main" val="19455391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vježbu</a:t>
            </a:r>
            <a:endParaRPr lang="en-US" dirty="0"/>
          </a:p>
        </p:txBody>
      </p:sp>
      <p:sp>
        <p:nvSpPr>
          <p:cNvPr id="3" name="Content Placeholder 2"/>
          <p:cNvSpPr>
            <a:spLocks noGrp="1"/>
          </p:cNvSpPr>
          <p:nvPr>
            <p:ph idx="1"/>
          </p:nvPr>
        </p:nvSpPr>
        <p:spPr>
          <a:xfrm>
            <a:off x="0" y="1066800"/>
            <a:ext cx="9144000" cy="5791200"/>
          </a:xfrm>
        </p:spPr>
        <p:txBody>
          <a:bodyPr>
            <a:normAutofit/>
          </a:bodyPr>
          <a:lstStyle/>
          <a:p>
            <a:r>
              <a:rPr lang="en-US" sz="1600" b="1" dirty="0">
                <a:hlinkClick r:id="rId2"/>
              </a:rPr>
              <a:t>http://www.spoj.com/problems/ADATOMEL</a:t>
            </a:r>
            <a:r>
              <a:rPr lang="en-US" sz="1600" b="1" dirty="0" smtClean="0">
                <a:hlinkClick r:id="rId2"/>
              </a:rPr>
              <a:t>/</a:t>
            </a:r>
            <a:r>
              <a:rPr lang="sr-Latn-ME" sz="1600" b="1" dirty="0" smtClean="0"/>
              <a:t> </a:t>
            </a:r>
            <a:endParaRPr lang="en-US" sz="1600" b="1" dirty="0"/>
          </a:p>
          <a:p>
            <a:r>
              <a:rPr lang="en-US" sz="1600" b="1" dirty="0">
                <a:hlinkClick r:id="rId3"/>
              </a:rPr>
              <a:t>https://</a:t>
            </a:r>
            <a:r>
              <a:rPr lang="en-US" sz="1600" b="1" dirty="0" smtClean="0">
                <a:hlinkClick r:id="rId3"/>
              </a:rPr>
              <a:t>codeforces.com/contest/1189/problem/D1</a:t>
            </a:r>
            <a:r>
              <a:rPr lang="sr-Latn-ME" sz="1600" b="1" dirty="0" smtClean="0"/>
              <a:t> </a:t>
            </a:r>
            <a:endParaRPr lang="en-US" sz="1600" b="1" dirty="0"/>
          </a:p>
          <a:p>
            <a:r>
              <a:rPr lang="en-US" sz="1600" b="1" dirty="0">
                <a:hlinkClick r:id="rId4"/>
              </a:rPr>
              <a:t>http://</a:t>
            </a:r>
            <a:r>
              <a:rPr lang="en-US" sz="1600" b="1" dirty="0" smtClean="0">
                <a:hlinkClick r:id="rId4"/>
              </a:rPr>
              <a:t>codeforces.com/contest/913/problem/B</a:t>
            </a:r>
            <a:r>
              <a:rPr lang="sr-Latn-ME" sz="1600" b="1" dirty="0" smtClean="0"/>
              <a:t> </a:t>
            </a:r>
            <a:endParaRPr lang="en-US" sz="1600" b="1" dirty="0"/>
          </a:p>
          <a:p>
            <a:r>
              <a:rPr lang="en-US" sz="1600" b="1" dirty="0">
                <a:hlinkClick r:id="rId5"/>
              </a:rPr>
              <a:t>http://</a:t>
            </a:r>
            <a:r>
              <a:rPr lang="en-US" sz="1600" b="1" dirty="0" smtClean="0">
                <a:hlinkClick r:id="rId5"/>
              </a:rPr>
              <a:t>codeforces.com/contest/894/problem/D</a:t>
            </a:r>
            <a:r>
              <a:rPr lang="sr-Latn-ME" sz="1600" b="1" dirty="0" smtClean="0"/>
              <a:t> </a:t>
            </a:r>
            <a:endParaRPr lang="en-US" sz="1600" b="1" dirty="0"/>
          </a:p>
          <a:p>
            <a:r>
              <a:rPr lang="en-US" sz="1600" b="1" dirty="0">
                <a:hlinkClick r:id="rId6"/>
              </a:rPr>
              <a:t>http://</a:t>
            </a:r>
            <a:r>
              <a:rPr lang="en-US" sz="1600" b="1" dirty="0" smtClean="0">
                <a:hlinkClick r:id="rId6"/>
              </a:rPr>
              <a:t>codeforces.com/contest/746/problem/G</a:t>
            </a:r>
            <a:r>
              <a:rPr lang="sr-Latn-ME" sz="1600" b="1" dirty="0" smtClean="0"/>
              <a:t> </a:t>
            </a:r>
            <a:endParaRPr lang="en-US" sz="1600" b="1" dirty="0"/>
          </a:p>
          <a:p>
            <a:r>
              <a:rPr lang="en-US" sz="1600" b="1" dirty="0">
                <a:hlinkClick r:id="rId7"/>
              </a:rPr>
              <a:t>http://</a:t>
            </a:r>
            <a:r>
              <a:rPr lang="en-US" sz="1600" b="1" dirty="0" smtClean="0">
                <a:hlinkClick r:id="rId7"/>
              </a:rPr>
              <a:t>codeforces.com/contest/750/problem/F</a:t>
            </a:r>
            <a:r>
              <a:rPr lang="sr-Latn-ME" sz="1600" b="1" dirty="0" smtClean="0"/>
              <a:t> </a:t>
            </a:r>
            <a:endParaRPr lang="en-US" sz="1600" b="1" dirty="0"/>
          </a:p>
          <a:p>
            <a:r>
              <a:rPr lang="en-US" sz="1600" b="1" dirty="0">
                <a:hlinkClick r:id="rId8"/>
              </a:rPr>
              <a:t>http://www.spoj.com/problems/RTREE</a:t>
            </a:r>
            <a:r>
              <a:rPr lang="en-US" sz="1600" b="1" dirty="0" smtClean="0">
                <a:hlinkClick r:id="rId8"/>
              </a:rPr>
              <a:t>/</a:t>
            </a:r>
            <a:r>
              <a:rPr lang="sr-Latn-ME" sz="1600" b="1" dirty="0" smtClean="0"/>
              <a:t> </a:t>
            </a:r>
            <a:endParaRPr lang="en-US" sz="1600" b="1" dirty="0"/>
          </a:p>
          <a:p>
            <a:r>
              <a:rPr lang="en-US" sz="1600" b="1" dirty="0">
                <a:hlinkClick r:id="rId9"/>
              </a:rPr>
              <a:t>http://</a:t>
            </a:r>
            <a:r>
              <a:rPr lang="en-US" sz="1600" b="1" dirty="0" smtClean="0">
                <a:hlinkClick r:id="rId9"/>
              </a:rPr>
              <a:t>codeforces.com/contest/796/problem/C</a:t>
            </a:r>
            <a:r>
              <a:rPr lang="sr-Latn-ME" sz="1600" b="1" dirty="0" smtClean="0"/>
              <a:t> </a:t>
            </a:r>
            <a:endParaRPr lang="en-US" sz="1600" b="1" dirty="0"/>
          </a:p>
          <a:p>
            <a:r>
              <a:rPr lang="en-US" sz="1600" b="1" dirty="0">
                <a:hlinkClick r:id="rId10"/>
              </a:rPr>
              <a:t>http://</a:t>
            </a:r>
            <a:r>
              <a:rPr lang="en-US" sz="1600" b="1" dirty="0" smtClean="0">
                <a:hlinkClick r:id="rId10"/>
              </a:rPr>
              <a:t>codeforces.com/contest/797/problem/D</a:t>
            </a:r>
            <a:r>
              <a:rPr lang="sr-Latn-ME" sz="1600" b="1" dirty="0" smtClean="0"/>
              <a:t> </a:t>
            </a:r>
            <a:endParaRPr lang="en-US" sz="1600" b="1" dirty="0"/>
          </a:p>
          <a:p>
            <a:r>
              <a:rPr lang="en-US" sz="1600" b="1" dirty="0">
                <a:hlinkClick r:id="rId11"/>
              </a:rPr>
              <a:t>http://</a:t>
            </a:r>
            <a:r>
              <a:rPr lang="en-US" sz="1600" b="1" dirty="0" smtClean="0">
                <a:hlinkClick r:id="rId11"/>
              </a:rPr>
              <a:t>codeforces.com/contest/805/problem/E</a:t>
            </a:r>
            <a:r>
              <a:rPr lang="sr-Latn-ME" sz="1600" b="1" dirty="0" smtClean="0"/>
              <a:t> </a:t>
            </a:r>
            <a:endParaRPr lang="en-US" sz="1600" b="1" dirty="0"/>
          </a:p>
          <a:p>
            <a:r>
              <a:rPr lang="en-US" sz="1600" b="1" dirty="0">
                <a:hlinkClick r:id="rId12"/>
              </a:rPr>
              <a:t>http://</a:t>
            </a:r>
            <a:r>
              <a:rPr lang="en-US" sz="1600" b="1" dirty="0" smtClean="0">
                <a:hlinkClick r:id="rId12"/>
              </a:rPr>
              <a:t>codeforces.com/contest/828/problem/D</a:t>
            </a:r>
            <a:r>
              <a:rPr lang="sr-Latn-ME" sz="1600" b="1" dirty="0" smtClean="0"/>
              <a:t> </a:t>
            </a:r>
            <a:endParaRPr lang="en-US" sz="1600" b="1" dirty="0"/>
          </a:p>
          <a:p>
            <a:r>
              <a:rPr lang="en-US" sz="1600" b="1" dirty="0">
                <a:hlinkClick r:id="rId13"/>
              </a:rPr>
              <a:t>http://www.spoj.com/problems/TREEDEGREE</a:t>
            </a:r>
            <a:r>
              <a:rPr lang="en-US" sz="1600" b="1" dirty="0" smtClean="0">
                <a:hlinkClick r:id="rId13"/>
              </a:rPr>
              <a:t>/</a:t>
            </a:r>
            <a:r>
              <a:rPr lang="sr-Latn-ME" sz="1600" b="1" dirty="0" smtClean="0"/>
              <a:t> </a:t>
            </a:r>
            <a:endParaRPr lang="en-US" sz="1600" b="1" dirty="0"/>
          </a:p>
          <a:p>
            <a:r>
              <a:rPr lang="en-US" sz="1600" b="1" dirty="0">
                <a:hlinkClick r:id="rId14"/>
              </a:rPr>
              <a:t>http://www.spoj.com/problems/UCV2013J</a:t>
            </a:r>
            <a:r>
              <a:rPr lang="en-US" sz="1600" b="1" dirty="0" smtClean="0">
                <a:hlinkClick r:id="rId14"/>
              </a:rPr>
              <a:t>/</a:t>
            </a:r>
            <a:r>
              <a:rPr lang="sr-Latn-ME" sz="1600" b="1" dirty="0" smtClean="0"/>
              <a:t> </a:t>
            </a:r>
            <a:endParaRPr lang="en-US" sz="1600" b="1" dirty="0"/>
          </a:p>
          <a:p>
            <a:r>
              <a:rPr lang="en-US" sz="1600" b="1" dirty="0">
                <a:hlinkClick r:id="rId15"/>
              </a:rPr>
              <a:t>http://www.spoj.com/problems/GCPC11J</a:t>
            </a:r>
            <a:r>
              <a:rPr lang="en-US" sz="1600" b="1" dirty="0" smtClean="0">
                <a:hlinkClick r:id="rId15"/>
              </a:rPr>
              <a:t>/</a:t>
            </a:r>
            <a:r>
              <a:rPr lang="sr-Latn-ME" sz="1600" b="1" dirty="0" smtClean="0"/>
              <a:t> </a:t>
            </a:r>
            <a:endParaRPr lang="en-US" sz="1600" b="1" dirty="0"/>
          </a:p>
          <a:p>
            <a:r>
              <a:rPr lang="en-US" sz="1600" b="1" dirty="0">
                <a:hlinkClick r:id="rId16"/>
              </a:rPr>
              <a:t>http://</a:t>
            </a:r>
            <a:r>
              <a:rPr lang="en-US" sz="1600" b="1" dirty="0" smtClean="0">
                <a:hlinkClick r:id="rId16"/>
              </a:rPr>
              <a:t>codeforces.com/contest/34/problem/D</a:t>
            </a:r>
            <a:r>
              <a:rPr lang="sr-Latn-ME" sz="1600" b="1" dirty="0" smtClean="0"/>
              <a:t> </a:t>
            </a:r>
          </a:p>
          <a:p>
            <a:r>
              <a:rPr lang="sr-Latn-ME" dirty="0" smtClean="0"/>
              <a:t>Wavelet transformacija pri dekompoziciji ima formu drveta. Objasniti kako se eventualno učene tehnike mogu primjeniti na wavelet transformaciju.</a:t>
            </a:r>
            <a:endParaRPr lang="en-US" dirty="0"/>
          </a:p>
        </p:txBody>
      </p:sp>
    </p:spTree>
    <p:extLst>
      <p:ext uri="{BB962C8B-B14F-4D97-AF65-F5344CB8AC3E}">
        <p14:creationId xmlns:p14="http://schemas.microsoft.com/office/powerpoint/2010/main" val="33286376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066800"/>
            <a:ext cx="9144000" cy="5791200"/>
          </a:xfrm>
        </p:spPr>
        <p:txBody>
          <a:bodyPr>
            <a:normAutofit/>
          </a:bodyPr>
          <a:lstStyle/>
          <a:p>
            <a:r>
              <a:rPr lang="sr-Latn-ME" dirty="0" smtClean="0"/>
              <a:t>Wavelet paketi takođe posjeduju formu drveta. Često se odbacuju za korišćenje zato što su složeni. Da li neke od uvedenih formi drveta se možda mogu koristiti kako bi se ubrzao proces računanja wavelet paketa i na taj način oni bili upotrebljiviji</a:t>
            </a:r>
            <a:r>
              <a:rPr lang="en-US" dirty="0" smtClean="0"/>
              <a:t>?</a:t>
            </a:r>
            <a:endParaRPr lang="sr-Latn-ME" dirty="0" smtClean="0"/>
          </a:p>
          <a:p>
            <a:r>
              <a:rPr lang="sr-Latn-ME" dirty="0" smtClean="0"/>
              <a:t>Određivanje dinamičkog dijametra drveta </a:t>
            </a:r>
            <a:r>
              <a:rPr lang="sr-Latn-ME" b="1" baseline="-25000" dirty="0" smtClean="0"/>
              <a:t>(koliki će dijametar drveta biti kada se doda jedna ivica)</a:t>
            </a:r>
            <a:r>
              <a:rPr lang="sr-Latn-ME" dirty="0" smtClean="0"/>
              <a:t>. </a:t>
            </a:r>
            <a:r>
              <a:rPr lang="sr-Latn-ME" dirty="0"/>
              <a:t>Formulacija problema je data na:</a:t>
            </a:r>
            <a:br>
              <a:rPr lang="sr-Latn-ME" dirty="0"/>
            </a:br>
            <a:r>
              <a:rPr lang="sr-Latn-ME" sz="1600" b="1" dirty="0">
                <a:hlinkClick r:id="rId2"/>
              </a:rPr>
              <a:t>https://</a:t>
            </a:r>
            <a:r>
              <a:rPr lang="sr-Latn-ME" sz="1600" b="1" dirty="0" smtClean="0">
                <a:hlinkClick r:id="rId2"/>
              </a:rPr>
              <a:t>codeforces.com/gym/102694/problem/B</a:t>
            </a:r>
            <a:endParaRPr lang="sr-Latn-ME" sz="1600" b="1" dirty="0" smtClean="0"/>
          </a:p>
          <a:p>
            <a:r>
              <a:rPr lang="sr-Latn-ME" sz="1600" b="1" dirty="0">
                <a:hlinkClick r:id="rId3"/>
              </a:rPr>
              <a:t>https://</a:t>
            </a:r>
            <a:r>
              <a:rPr lang="sr-Latn-ME" sz="1600" b="1" dirty="0" smtClean="0">
                <a:hlinkClick r:id="rId3"/>
              </a:rPr>
              <a:t>codeforces.com/gym/102694/problem/C</a:t>
            </a:r>
            <a:r>
              <a:rPr lang="sr-Latn-ME" sz="1600" b="1" dirty="0" smtClean="0"/>
              <a:t> </a:t>
            </a:r>
            <a:endParaRPr lang="sr-Latn-ME" sz="1600" b="1" dirty="0"/>
          </a:p>
          <a:p>
            <a:r>
              <a:rPr lang="sr-Latn-ME" sz="1600" b="1" dirty="0">
                <a:hlinkClick r:id="rId4"/>
              </a:rPr>
              <a:t>https://</a:t>
            </a:r>
            <a:r>
              <a:rPr lang="sr-Latn-ME" sz="1600" b="1" dirty="0" smtClean="0">
                <a:hlinkClick r:id="rId4"/>
              </a:rPr>
              <a:t>codeforces.com/gym/102694/problem/D</a:t>
            </a:r>
            <a:r>
              <a:rPr lang="sr-Latn-ME" sz="1600" b="1" dirty="0" smtClean="0"/>
              <a:t> </a:t>
            </a:r>
            <a:endParaRPr lang="sr-Latn-ME" sz="1600" b="1" dirty="0"/>
          </a:p>
          <a:p>
            <a:r>
              <a:rPr lang="sr-Latn-ME" sz="1600" b="1" dirty="0">
                <a:hlinkClick r:id="rId5"/>
              </a:rPr>
              <a:t>https://</a:t>
            </a:r>
            <a:r>
              <a:rPr lang="sr-Latn-ME" sz="1600" b="1" dirty="0" smtClean="0">
                <a:hlinkClick r:id="rId5"/>
              </a:rPr>
              <a:t>codeforces.com/gym/102694/problem/E</a:t>
            </a:r>
            <a:r>
              <a:rPr lang="sr-Latn-ME" dirty="0" smtClean="0"/>
              <a:t> </a:t>
            </a:r>
            <a:endParaRPr lang="sr-Latn-ME" dirty="0"/>
          </a:p>
          <a:p>
            <a:r>
              <a:rPr lang="sr-Latn-ME" sz="1600" b="1" dirty="0">
                <a:hlinkClick r:id="rId6"/>
              </a:rPr>
              <a:t>https://</a:t>
            </a:r>
            <a:r>
              <a:rPr lang="sr-Latn-ME" sz="1600" b="1" dirty="0" smtClean="0">
                <a:hlinkClick r:id="rId6"/>
              </a:rPr>
              <a:t>codeforces.com/gym/102694/problem/F</a:t>
            </a:r>
            <a:r>
              <a:rPr lang="sr-Latn-ME" sz="1600" b="1" dirty="0" smtClean="0"/>
              <a:t> </a:t>
            </a:r>
            <a:r>
              <a:rPr lang="sr-Latn-ME" dirty="0" smtClean="0"/>
              <a:t> </a:t>
            </a:r>
          </a:p>
          <a:p>
            <a:r>
              <a:rPr lang="sr-Latn-ME" sz="1600" b="1" dirty="0">
                <a:hlinkClick r:id="rId7"/>
              </a:rPr>
              <a:t>https://</a:t>
            </a:r>
            <a:r>
              <a:rPr lang="sr-Latn-ME" sz="1600" b="1" dirty="0" smtClean="0">
                <a:hlinkClick r:id="rId7"/>
              </a:rPr>
              <a:t>codeforces.com/problemset/problem/1427/F</a:t>
            </a:r>
            <a:endParaRPr lang="sr-Latn-ME" sz="1600" b="1" dirty="0" smtClean="0"/>
          </a:p>
          <a:p>
            <a:r>
              <a:rPr lang="sr-Latn-ME" sz="1600" b="1" dirty="0">
                <a:hlinkClick r:id="rId8"/>
              </a:rPr>
              <a:t>https://</a:t>
            </a:r>
            <a:r>
              <a:rPr lang="sr-Latn-ME" sz="1600" b="1" dirty="0" smtClean="0">
                <a:hlinkClick r:id="rId8"/>
              </a:rPr>
              <a:t>codeforces.com/problemset/problem/1423/C</a:t>
            </a:r>
            <a:r>
              <a:rPr lang="sr-Latn-ME" sz="1600" b="1" dirty="0" smtClean="0"/>
              <a:t> </a:t>
            </a:r>
          </a:p>
          <a:p>
            <a:r>
              <a:rPr lang="sr-Latn-ME" sz="1600" b="1" dirty="0">
                <a:hlinkClick r:id="rId9"/>
              </a:rPr>
              <a:t>https://</a:t>
            </a:r>
            <a:r>
              <a:rPr lang="sr-Latn-ME" sz="1600" b="1" dirty="0" smtClean="0">
                <a:hlinkClick r:id="rId9"/>
              </a:rPr>
              <a:t>codeforces.com/problemset/problem/1408/G</a:t>
            </a:r>
            <a:r>
              <a:rPr lang="sr-Latn-ME" sz="1600" b="1" dirty="0" smtClean="0"/>
              <a:t> </a:t>
            </a:r>
          </a:p>
          <a:p>
            <a:r>
              <a:rPr lang="sr-Latn-ME" sz="1600" b="1" dirty="0">
                <a:hlinkClick r:id="rId10"/>
              </a:rPr>
              <a:t>https://</a:t>
            </a:r>
            <a:r>
              <a:rPr lang="sr-Latn-ME" sz="1600" b="1" dirty="0" smtClean="0">
                <a:hlinkClick r:id="rId10"/>
              </a:rPr>
              <a:t>codeforces.com/problemset/problem/1408/E</a:t>
            </a:r>
            <a:r>
              <a:rPr lang="sr-Latn-ME" sz="1600" b="1" dirty="0" smtClean="0"/>
              <a:t> </a:t>
            </a:r>
            <a:endParaRPr lang="sr-Latn-ME" sz="1600" b="1" dirty="0"/>
          </a:p>
        </p:txBody>
      </p:sp>
    </p:spTree>
    <p:extLst>
      <p:ext uri="{BB962C8B-B14F-4D97-AF65-F5344CB8AC3E}">
        <p14:creationId xmlns:p14="http://schemas.microsoft.com/office/powerpoint/2010/main" val="33081278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066800"/>
            <a:ext cx="9144000" cy="5715000"/>
          </a:xfrm>
        </p:spPr>
        <p:txBody>
          <a:bodyPr>
            <a:normAutofit/>
          </a:bodyPr>
          <a:lstStyle/>
          <a:p>
            <a:r>
              <a:rPr lang="en-US" sz="1600" b="1" dirty="0">
                <a:hlinkClick r:id="rId2"/>
              </a:rPr>
              <a:t>https://</a:t>
            </a:r>
            <a:r>
              <a:rPr lang="en-US" sz="1600" b="1" dirty="0" smtClean="0">
                <a:hlinkClick r:id="rId2"/>
              </a:rPr>
              <a:t>codeforces.com/problemset/problem/1416/D</a:t>
            </a:r>
            <a:r>
              <a:rPr lang="sr-Latn-ME" sz="1600" b="1" dirty="0" smtClean="0"/>
              <a:t> </a:t>
            </a:r>
            <a:endParaRPr lang="en-US" sz="1600" b="1" dirty="0"/>
          </a:p>
          <a:p>
            <a:r>
              <a:rPr lang="en-US" sz="1600" b="1" dirty="0">
                <a:hlinkClick r:id="rId3"/>
              </a:rPr>
              <a:t>https://</a:t>
            </a:r>
            <a:r>
              <a:rPr lang="en-US" sz="1600" b="1" dirty="0" smtClean="0">
                <a:hlinkClick r:id="rId3"/>
              </a:rPr>
              <a:t>codeforces.com/problemset/problem/1416/C</a:t>
            </a:r>
            <a:r>
              <a:rPr lang="sr-Latn-ME" sz="1600" b="1" dirty="0" smtClean="0"/>
              <a:t> </a:t>
            </a:r>
            <a:endParaRPr lang="en-US" sz="1600" b="1" dirty="0"/>
          </a:p>
          <a:p>
            <a:r>
              <a:rPr lang="en-US" sz="1600" b="1" dirty="0">
                <a:hlinkClick r:id="rId4"/>
              </a:rPr>
              <a:t>https://</a:t>
            </a:r>
            <a:r>
              <a:rPr lang="en-US" sz="1600" b="1" dirty="0" smtClean="0">
                <a:hlinkClick r:id="rId4"/>
              </a:rPr>
              <a:t>codeforces.com/problemset/problem/1406/C</a:t>
            </a:r>
            <a:r>
              <a:rPr lang="sr-Latn-ME" sz="1600" b="1" dirty="0" smtClean="0"/>
              <a:t> </a:t>
            </a:r>
            <a:endParaRPr lang="en-US" sz="1600" b="1" dirty="0"/>
          </a:p>
          <a:p>
            <a:r>
              <a:rPr lang="en-US" sz="1600" b="1" dirty="0">
                <a:hlinkClick r:id="rId5"/>
              </a:rPr>
              <a:t>https://</a:t>
            </a:r>
            <a:r>
              <a:rPr lang="en-US" sz="1600" b="1" dirty="0" smtClean="0">
                <a:hlinkClick r:id="rId5"/>
              </a:rPr>
              <a:t>codeforces.com/problemset/problem/1404/B</a:t>
            </a:r>
            <a:r>
              <a:rPr lang="sr-Latn-ME" sz="1600" b="1" dirty="0" smtClean="0"/>
              <a:t> </a:t>
            </a:r>
            <a:endParaRPr lang="en-US" sz="1600" b="1" dirty="0"/>
          </a:p>
          <a:p>
            <a:r>
              <a:rPr lang="en-US" sz="1600" b="1" dirty="0">
                <a:hlinkClick r:id="rId6"/>
              </a:rPr>
              <a:t>https://</a:t>
            </a:r>
            <a:r>
              <a:rPr lang="en-US" sz="1600" b="1" dirty="0" smtClean="0">
                <a:hlinkClick r:id="rId6"/>
              </a:rPr>
              <a:t>codeforces.com/problemset/problem/1396/E</a:t>
            </a:r>
            <a:r>
              <a:rPr lang="sr-Latn-ME" sz="1600" b="1" dirty="0" smtClean="0"/>
              <a:t> </a:t>
            </a:r>
            <a:endParaRPr lang="en-US" sz="1600" b="1" dirty="0"/>
          </a:p>
          <a:p>
            <a:r>
              <a:rPr lang="en-US" sz="1600" b="1" dirty="0">
                <a:hlinkClick r:id="rId7"/>
              </a:rPr>
              <a:t>https://</a:t>
            </a:r>
            <a:r>
              <a:rPr lang="en-US" sz="1600" b="1" dirty="0" smtClean="0">
                <a:hlinkClick r:id="rId7"/>
              </a:rPr>
              <a:t>codeforces.com/problemset/problem/1403/B</a:t>
            </a:r>
            <a:r>
              <a:rPr lang="sr-Latn-ME" sz="1600" b="1" dirty="0" smtClean="0"/>
              <a:t> </a:t>
            </a:r>
            <a:endParaRPr lang="en-US" sz="1600" b="1" dirty="0"/>
          </a:p>
          <a:p>
            <a:r>
              <a:rPr lang="en-US" sz="1600" b="1" dirty="0">
                <a:hlinkClick r:id="rId8"/>
              </a:rPr>
              <a:t>https://</a:t>
            </a:r>
            <a:r>
              <a:rPr lang="en-US" sz="1600" b="1" dirty="0" smtClean="0">
                <a:hlinkClick r:id="rId8"/>
              </a:rPr>
              <a:t>codeforces.com/problemset/problem/1402/C</a:t>
            </a:r>
            <a:r>
              <a:rPr lang="sr-Latn-ME" sz="1600" b="1" dirty="0" smtClean="0"/>
              <a:t> </a:t>
            </a:r>
            <a:endParaRPr lang="en-US" sz="1600" b="1" dirty="0"/>
          </a:p>
          <a:p>
            <a:r>
              <a:rPr lang="en-US" sz="1600" b="1" dirty="0">
                <a:hlinkClick r:id="rId9"/>
              </a:rPr>
              <a:t>https://</a:t>
            </a:r>
            <a:r>
              <a:rPr lang="en-US" sz="1600" b="1" dirty="0" smtClean="0">
                <a:hlinkClick r:id="rId9"/>
              </a:rPr>
              <a:t>codeforces.com/problemset/problem/1401/D</a:t>
            </a:r>
            <a:r>
              <a:rPr lang="sr-Latn-ME" sz="1600" b="1" dirty="0" smtClean="0"/>
              <a:t> </a:t>
            </a:r>
            <a:endParaRPr lang="en-US" sz="1600" b="1" dirty="0"/>
          </a:p>
          <a:p>
            <a:r>
              <a:rPr lang="en-US" sz="1600" b="1" dirty="0">
                <a:hlinkClick r:id="rId10"/>
              </a:rPr>
              <a:t>https://</a:t>
            </a:r>
            <a:r>
              <a:rPr lang="en-US" sz="1600" b="1" dirty="0" smtClean="0">
                <a:hlinkClick r:id="rId10"/>
              </a:rPr>
              <a:t>codeforces.com/problemset/problem/1394/D</a:t>
            </a:r>
            <a:r>
              <a:rPr lang="sr-Latn-ME" sz="1600" b="1" dirty="0" smtClean="0"/>
              <a:t> </a:t>
            </a:r>
            <a:endParaRPr lang="en-US" sz="1600" b="1" dirty="0"/>
          </a:p>
          <a:p>
            <a:r>
              <a:rPr lang="en-US" sz="1600" b="1" dirty="0">
                <a:hlinkClick r:id="rId11"/>
              </a:rPr>
              <a:t>https://</a:t>
            </a:r>
            <a:r>
              <a:rPr lang="en-US" sz="1600" b="1" dirty="0" smtClean="0">
                <a:hlinkClick r:id="rId11"/>
              </a:rPr>
              <a:t>codeforces.com/problemset/problem/1391/E</a:t>
            </a:r>
            <a:r>
              <a:rPr lang="sr-Latn-ME" sz="1600" b="1" dirty="0" smtClean="0"/>
              <a:t> </a:t>
            </a:r>
          </a:p>
          <a:p>
            <a:r>
              <a:rPr lang="en-US" sz="1600" b="1" dirty="0">
                <a:hlinkClick r:id="rId12"/>
              </a:rPr>
              <a:t>https://</a:t>
            </a:r>
            <a:r>
              <a:rPr lang="en-US" sz="1600" b="1" dirty="0" smtClean="0">
                <a:hlinkClick r:id="rId12"/>
              </a:rPr>
              <a:t>codeforces.com/problemset/problem/1399/E2</a:t>
            </a:r>
            <a:r>
              <a:rPr lang="sr-Latn-ME" sz="1600" b="1" dirty="0" smtClean="0"/>
              <a:t> </a:t>
            </a:r>
            <a:endParaRPr lang="en-US" sz="1600" b="1" dirty="0"/>
          </a:p>
          <a:p>
            <a:r>
              <a:rPr lang="en-US" sz="1600" b="1" dirty="0">
                <a:hlinkClick r:id="rId13"/>
              </a:rPr>
              <a:t>https://</a:t>
            </a:r>
            <a:r>
              <a:rPr lang="en-US" sz="1600" b="1" dirty="0" smtClean="0">
                <a:hlinkClick r:id="rId13"/>
              </a:rPr>
              <a:t>codeforces.com/problemset/problem/1388/D</a:t>
            </a:r>
            <a:r>
              <a:rPr lang="sr-Latn-ME" sz="1600" b="1" dirty="0" smtClean="0"/>
              <a:t> </a:t>
            </a:r>
            <a:endParaRPr lang="en-US" sz="1600" b="1" dirty="0"/>
          </a:p>
          <a:p>
            <a:r>
              <a:rPr lang="en-US" sz="1600" b="1" dirty="0">
                <a:hlinkClick r:id="rId14"/>
              </a:rPr>
              <a:t>https://</a:t>
            </a:r>
            <a:r>
              <a:rPr lang="en-US" sz="1600" b="1" dirty="0" smtClean="0">
                <a:hlinkClick r:id="rId14"/>
              </a:rPr>
              <a:t>codeforces.com/problemset/problem/1388/C</a:t>
            </a:r>
            <a:r>
              <a:rPr lang="sr-Latn-ME" sz="1600" b="1" dirty="0" smtClean="0"/>
              <a:t> </a:t>
            </a:r>
            <a:endParaRPr lang="en-US" sz="1600" b="1" dirty="0"/>
          </a:p>
          <a:p>
            <a:r>
              <a:rPr lang="en-US" sz="1600" b="1" dirty="0">
                <a:hlinkClick r:id="rId15"/>
              </a:rPr>
              <a:t>https://</a:t>
            </a:r>
            <a:r>
              <a:rPr lang="en-US" sz="1600" b="1" dirty="0" smtClean="0">
                <a:hlinkClick r:id="rId15"/>
              </a:rPr>
              <a:t>codeforces.com/problemset/problem/1389/G</a:t>
            </a:r>
            <a:r>
              <a:rPr lang="sr-Latn-ME" sz="1600" b="1" dirty="0" smtClean="0"/>
              <a:t> </a:t>
            </a:r>
            <a:endParaRPr lang="en-US" sz="1600" b="1" dirty="0"/>
          </a:p>
          <a:p>
            <a:r>
              <a:rPr lang="en-US" sz="1600" b="1" dirty="0">
                <a:hlinkClick r:id="rId16"/>
              </a:rPr>
              <a:t>https://</a:t>
            </a:r>
            <a:r>
              <a:rPr lang="en-US" sz="1600" b="1" dirty="0" smtClean="0">
                <a:hlinkClick r:id="rId16"/>
              </a:rPr>
              <a:t>codeforces.com/problemset/problem/1383/C</a:t>
            </a:r>
            <a:r>
              <a:rPr lang="sr-Latn-ME" sz="1600" b="1" dirty="0" smtClean="0"/>
              <a:t> </a:t>
            </a:r>
            <a:endParaRPr lang="en-US" sz="1600" b="1" dirty="0"/>
          </a:p>
          <a:p>
            <a:r>
              <a:rPr lang="en-US" sz="1600" b="1" dirty="0">
                <a:hlinkClick r:id="rId17"/>
              </a:rPr>
              <a:t>https://</a:t>
            </a:r>
            <a:r>
              <a:rPr lang="en-US" sz="1600" b="1" dirty="0" smtClean="0">
                <a:hlinkClick r:id="rId17"/>
              </a:rPr>
              <a:t>codeforces.com/problemset/problem/1383/A</a:t>
            </a:r>
            <a:r>
              <a:rPr lang="sr-Latn-ME" sz="1600" b="1" dirty="0" smtClean="0"/>
              <a:t> </a:t>
            </a:r>
            <a:endParaRPr lang="en-US" sz="1600" b="1" dirty="0"/>
          </a:p>
          <a:p>
            <a:r>
              <a:rPr lang="en-US" sz="1600" b="1" dirty="0">
                <a:hlinkClick r:id="rId18"/>
              </a:rPr>
              <a:t>https://</a:t>
            </a:r>
            <a:r>
              <a:rPr lang="en-US" sz="1600" b="1" dirty="0" smtClean="0">
                <a:hlinkClick r:id="rId18"/>
              </a:rPr>
              <a:t>codeforces.com/problemset/problem/1387/B2</a:t>
            </a:r>
            <a:r>
              <a:rPr lang="sr-Latn-ME" sz="1600" b="1" dirty="0" smtClean="0"/>
              <a:t> </a:t>
            </a:r>
            <a:endParaRPr lang="en-US" sz="1600" b="1" dirty="0"/>
          </a:p>
          <a:p>
            <a:r>
              <a:rPr lang="en-US" sz="1600" b="1" dirty="0">
                <a:hlinkClick r:id="rId19"/>
              </a:rPr>
              <a:t>https://</a:t>
            </a:r>
            <a:r>
              <a:rPr lang="en-US" sz="1600" b="1" dirty="0" smtClean="0">
                <a:hlinkClick r:id="rId19"/>
              </a:rPr>
              <a:t>codeforces.com/problemset/problem/1379/E</a:t>
            </a:r>
            <a:r>
              <a:rPr lang="sr-Latn-ME" sz="1600" b="1" dirty="0" smtClean="0"/>
              <a:t> </a:t>
            </a:r>
          </a:p>
          <a:p>
            <a:r>
              <a:rPr lang="en-US" sz="1600" b="1" dirty="0">
                <a:hlinkClick r:id="rId20"/>
              </a:rPr>
              <a:t>https://</a:t>
            </a:r>
            <a:r>
              <a:rPr lang="en-US" sz="1600" b="1" dirty="0" smtClean="0">
                <a:hlinkClick r:id="rId20"/>
              </a:rPr>
              <a:t>codeforces.com/problemset/problem/1385/F</a:t>
            </a:r>
            <a:r>
              <a:rPr lang="sr-Latn-ME" sz="1600" b="1" dirty="0" smtClean="0"/>
              <a:t> </a:t>
            </a:r>
          </a:p>
        </p:txBody>
      </p:sp>
    </p:spTree>
    <p:extLst>
      <p:ext uri="{BB962C8B-B14F-4D97-AF65-F5344CB8AC3E}">
        <p14:creationId xmlns:p14="http://schemas.microsoft.com/office/powerpoint/2010/main" val="3282153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Pretraživanje &amp; Primjene</a:t>
            </a:r>
            <a:endParaRPr lang="en-US" dirty="0"/>
          </a:p>
        </p:txBody>
      </p:sp>
      <p:sp>
        <p:nvSpPr>
          <p:cNvPr id="3" name="Content Placeholder 2"/>
          <p:cNvSpPr>
            <a:spLocks noGrp="1"/>
          </p:cNvSpPr>
          <p:nvPr>
            <p:ph idx="1"/>
          </p:nvPr>
        </p:nvSpPr>
        <p:spPr>
          <a:xfrm>
            <a:off x="0" y="914400"/>
            <a:ext cx="9144000" cy="4114800"/>
          </a:xfrm>
        </p:spPr>
        <p:txBody>
          <a:bodyPr/>
          <a:lstStyle/>
          <a:p>
            <a:r>
              <a:rPr lang="sr-Latn-ME" dirty="0" smtClean="0"/>
              <a:t>Pretraživanje kod drveta </a:t>
            </a:r>
            <a:r>
              <a:rPr lang="sr-Latn-ME" b="1" dirty="0">
                <a:solidFill>
                  <a:srgbClr val="FF0000"/>
                </a:solidFill>
              </a:rPr>
              <a:t>crveno</a:t>
            </a:r>
            <a:r>
              <a:rPr lang="sr-Latn-ME" dirty="0"/>
              <a:t>-</a:t>
            </a:r>
            <a:r>
              <a:rPr lang="sr-Latn-ME" b="1" dirty="0"/>
              <a:t>crno </a:t>
            </a:r>
            <a:r>
              <a:rPr lang="sr-Latn-ME" dirty="0"/>
              <a:t> </a:t>
            </a:r>
            <a:r>
              <a:rPr lang="sr-Latn-ME" dirty="0" smtClean="0"/>
              <a:t>obavlja se na isti način kao kod svih </a:t>
            </a:r>
            <a:r>
              <a:rPr lang="sr-Latn-ME" b="1" dirty="0" smtClean="0">
                <a:solidFill>
                  <a:srgbClr val="C00000"/>
                </a:solidFill>
              </a:rPr>
              <a:t>BST</a:t>
            </a:r>
            <a:r>
              <a:rPr lang="sr-Latn-ME" dirty="0" smtClean="0"/>
              <a:t>:</a:t>
            </a:r>
            <a:endParaRPr lang="en-US" dirty="0"/>
          </a:p>
        </p:txBody>
      </p:sp>
      <p:pic>
        <p:nvPicPr>
          <p:cNvPr id="2050" name="Picture 2" descr="https://media.geeksforgeeks.org/wp-content/uploads/20200427100650/red-black-tre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992868"/>
            <a:ext cx="4730926" cy="249555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28600" y="3593068"/>
            <a:ext cx="1295400" cy="8953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257800" y="1828800"/>
            <a:ext cx="3886200" cy="2585323"/>
          </a:xfrm>
          <a:prstGeom prst="rect">
            <a:avLst/>
          </a:prstGeom>
          <a:noFill/>
        </p:spPr>
        <p:txBody>
          <a:bodyPr wrap="square" rtlCol="0">
            <a:spAutoFit/>
          </a:bodyPr>
          <a:lstStyle/>
          <a:p>
            <a:r>
              <a:rPr lang="sr-Latn-ME" dirty="0" smtClean="0"/>
              <a:t>Pretpostavimo da tražimo broj </a:t>
            </a:r>
            <a:r>
              <a:rPr lang="sr-Latn-ME" b="1" dirty="0" smtClean="0">
                <a:solidFill>
                  <a:srgbClr val="C00000"/>
                </a:solidFill>
              </a:rPr>
              <a:t>11</a:t>
            </a:r>
            <a:r>
              <a:rPr lang="sr-Latn-ME" dirty="0" smtClean="0"/>
              <a:t>.</a:t>
            </a:r>
            <a:r>
              <a:rPr lang="en-US" dirty="0" smtClean="0"/>
              <a:t> </a:t>
            </a:r>
            <a:r>
              <a:rPr lang="en-US" dirty="0" err="1" smtClean="0"/>
              <a:t>Kako</a:t>
            </a:r>
            <a:r>
              <a:rPr lang="en-US" dirty="0" smtClean="0"/>
              <a:t> je </a:t>
            </a:r>
            <a:r>
              <a:rPr lang="en-US" dirty="0" err="1" smtClean="0"/>
              <a:t>ve</a:t>
            </a:r>
            <a:r>
              <a:rPr lang="sr-Latn-ME" dirty="0" smtClean="0"/>
              <a:t>će od korjena idemo u desno podstablo.</a:t>
            </a:r>
            <a:endParaRPr lang="en-GB" dirty="0" smtClean="0"/>
          </a:p>
          <a:p>
            <a:r>
              <a:rPr lang="en-GB" dirty="0" err="1" smtClean="0"/>
              <a:t>Kako</a:t>
            </a:r>
            <a:r>
              <a:rPr lang="en-GB" dirty="0" smtClean="0"/>
              <a:t> je </a:t>
            </a:r>
            <a:r>
              <a:rPr lang="sr-Latn-ME" b="1" dirty="0" smtClean="0">
                <a:solidFill>
                  <a:srgbClr val="C00000"/>
                </a:solidFill>
              </a:rPr>
              <a:t>11</a:t>
            </a:r>
            <a:r>
              <a:rPr lang="sr-Latn-ME" dirty="0" smtClean="0"/>
              <a:t> manje od </a:t>
            </a:r>
            <a:r>
              <a:rPr lang="sr-Latn-ME" b="1" dirty="0" smtClean="0">
                <a:solidFill>
                  <a:srgbClr val="C00000"/>
                </a:solidFill>
              </a:rPr>
              <a:t>18</a:t>
            </a:r>
            <a:r>
              <a:rPr lang="sr-Latn-ME" dirty="0" smtClean="0"/>
              <a:t> idemo u lijevo podstablo.</a:t>
            </a:r>
          </a:p>
          <a:p>
            <a:r>
              <a:rPr lang="sr-Latn-ME" dirty="0" smtClean="0"/>
              <a:t>Zatim poredimo </a:t>
            </a:r>
            <a:r>
              <a:rPr lang="sr-Latn-ME" b="1" dirty="0" smtClean="0">
                <a:solidFill>
                  <a:srgbClr val="C00000"/>
                </a:solidFill>
              </a:rPr>
              <a:t>11</a:t>
            </a:r>
            <a:r>
              <a:rPr lang="sr-Latn-ME" dirty="0" smtClean="0"/>
              <a:t> i </a:t>
            </a:r>
            <a:r>
              <a:rPr lang="sr-Latn-ME" b="1" dirty="0" smtClean="0">
                <a:solidFill>
                  <a:srgbClr val="C00000"/>
                </a:solidFill>
              </a:rPr>
              <a:t>10</a:t>
            </a:r>
            <a:r>
              <a:rPr lang="sr-Latn-ME" dirty="0" smtClean="0"/>
              <a:t> i pošto je </a:t>
            </a:r>
            <a:r>
              <a:rPr lang="sr-Latn-ME" b="1" dirty="0" smtClean="0">
                <a:solidFill>
                  <a:srgbClr val="C00000"/>
                </a:solidFill>
              </a:rPr>
              <a:t>11</a:t>
            </a:r>
            <a:r>
              <a:rPr lang="sr-Latn-ME" dirty="0" smtClean="0"/>
              <a:t> veće od </a:t>
            </a:r>
            <a:r>
              <a:rPr lang="sr-Latn-ME" b="1" dirty="0" smtClean="0">
                <a:solidFill>
                  <a:srgbClr val="C00000"/>
                </a:solidFill>
              </a:rPr>
              <a:t>10</a:t>
            </a:r>
            <a:r>
              <a:rPr lang="sr-Latn-ME" dirty="0" smtClean="0"/>
              <a:t> idemo nadesno.</a:t>
            </a:r>
          </a:p>
          <a:p>
            <a:r>
              <a:rPr lang="sr-Latn-ME" dirty="0" smtClean="0"/>
              <a:t>U četvrtom koraku nalazim traženi broj.</a:t>
            </a:r>
            <a:endParaRPr lang="en-US" dirty="0"/>
          </a:p>
        </p:txBody>
      </p:sp>
      <p:sp>
        <p:nvSpPr>
          <p:cNvPr id="7" name="TextBox 6"/>
          <p:cNvSpPr txBox="1"/>
          <p:nvPr/>
        </p:nvSpPr>
        <p:spPr>
          <a:xfrm>
            <a:off x="2362200" y="1905000"/>
            <a:ext cx="838200" cy="369332"/>
          </a:xfrm>
          <a:prstGeom prst="rect">
            <a:avLst/>
          </a:prstGeom>
          <a:noFill/>
        </p:spPr>
        <p:txBody>
          <a:bodyPr wrap="square" rtlCol="0">
            <a:spAutoFit/>
          </a:bodyPr>
          <a:lstStyle/>
          <a:p>
            <a:r>
              <a:rPr lang="sr-Latn-ME" b="1" dirty="0" smtClean="0">
                <a:solidFill>
                  <a:srgbClr val="C00000"/>
                </a:solidFill>
              </a:rPr>
              <a:t>7</a:t>
            </a:r>
            <a:r>
              <a:rPr lang="en-US" b="1" dirty="0" smtClean="0">
                <a:solidFill>
                  <a:srgbClr val="C00000"/>
                </a:solidFill>
              </a:rPr>
              <a:t>&lt;11</a:t>
            </a:r>
            <a:endParaRPr lang="en-US" b="1" dirty="0">
              <a:solidFill>
                <a:srgbClr val="C00000"/>
              </a:solidFill>
            </a:endParaRPr>
          </a:p>
        </p:txBody>
      </p:sp>
      <p:sp>
        <p:nvSpPr>
          <p:cNvPr id="9" name="TextBox 8"/>
          <p:cNvSpPr txBox="1"/>
          <p:nvPr/>
        </p:nvSpPr>
        <p:spPr>
          <a:xfrm>
            <a:off x="3302000" y="2269530"/>
            <a:ext cx="838200" cy="369332"/>
          </a:xfrm>
          <a:prstGeom prst="rect">
            <a:avLst/>
          </a:prstGeom>
          <a:noFill/>
        </p:spPr>
        <p:txBody>
          <a:bodyPr wrap="square" rtlCol="0">
            <a:spAutoFit/>
          </a:bodyPr>
          <a:lstStyle/>
          <a:p>
            <a:r>
              <a:rPr lang="sr-Latn-ME" b="1" dirty="0" smtClean="0">
                <a:solidFill>
                  <a:srgbClr val="C00000"/>
                </a:solidFill>
              </a:rPr>
              <a:t>18</a:t>
            </a:r>
            <a:r>
              <a:rPr lang="en-GB" b="1" dirty="0">
                <a:solidFill>
                  <a:srgbClr val="C00000"/>
                </a:solidFill>
              </a:rPr>
              <a:t>&gt;</a:t>
            </a:r>
            <a:r>
              <a:rPr lang="en-US" b="1" dirty="0" smtClean="0">
                <a:solidFill>
                  <a:srgbClr val="C00000"/>
                </a:solidFill>
              </a:rPr>
              <a:t>11</a:t>
            </a:r>
            <a:endParaRPr lang="en-US" b="1" dirty="0">
              <a:solidFill>
                <a:srgbClr val="C00000"/>
              </a:solidFill>
            </a:endParaRPr>
          </a:p>
        </p:txBody>
      </p:sp>
      <p:sp>
        <p:nvSpPr>
          <p:cNvPr id="10" name="TextBox 9"/>
          <p:cNvSpPr txBox="1"/>
          <p:nvPr/>
        </p:nvSpPr>
        <p:spPr>
          <a:xfrm>
            <a:off x="2095500" y="2871311"/>
            <a:ext cx="838200" cy="369332"/>
          </a:xfrm>
          <a:prstGeom prst="rect">
            <a:avLst/>
          </a:prstGeom>
          <a:noFill/>
        </p:spPr>
        <p:txBody>
          <a:bodyPr wrap="square" rtlCol="0">
            <a:spAutoFit/>
          </a:bodyPr>
          <a:lstStyle/>
          <a:p>
            <a:r>
              <a:rPr lang="sr-Latn-ME" b="1" dirty="0" smtClean="0">
                <a:solidFill>
                  <a:srgbClr val="C00000"/>
                </a:solidFill>
              </a:rPr>
              <a:t>10</a:t>
            </a:r>
            <a:r>
              <a:rPr lang="en-US" b="1" dirty="0" smtClean="0">
                <a:solidFill>
                  <a:srgbClr val="C00000"/>
                </a:solidFill>
              </a:rPr>
              <a:t>&lt;11</a:t>
            </a:r>
            <a:endParaRPr lang="en-US" b="1" dirty="0">
              <a:solidFill>
                <a:srgbClr val="C00000"/>
              </a:solidFill>
            </a:endParaRPr>
          </a:p>
        </p:txBody>
      </p:sp>
      <p:sp>
        <p:nvSpPr>
          <p:cNvPr id="11" name="TextBox 10"/>
          <p:cNvSpPr txBox="1"/>
          <p:nvPr/>
        </p:nvSpPr>
        <p:spPr>
          <a:xfrm>
            <a:off x="2857500" y="4206954"/>
            <a:ext cx="838200" cy="369332"/>
          </a:xfrm>
          <a:prstGeom prst="rect">
            <a:avLst/>
          </a:prstGeom>
          <a:noFill/>
        </p:spPr>
        <p:txBody>
          <a:bodyPr wrap="square" rtlCol="0">
            <a:spAutoFit/>
          </a:bodyPr>
          <a:lstStyle/>
          <a:p>
            <a:r>
              <a:rPr lang="sr-Latn-ME" b="1" dirty="0" smtClean="0">
                <a:solidFill>
                  <a:srgbClr val="C00000"/>
                </a:solidFill>
              </a:rPr>
              <a:t>11</a:t>
            </a:r>
            <a:r>
              <a:rPr lang="sr-Latn-ME" b="1" dirty="0" smtClean="0">
                <a:solidFill>
                  <a:srgbClr val="C00000"/>
                </a:solidFill>
                <a:sym typeface="Symbol"/>
              </a:rPr>
              <a:t></a:t>
            </a:r>
            <a:r>
              <a:rPr lang="en-US" b="1" dirty="0" smtClean="0">
                <a:solidFill>
                  <a:srgbClr val="C00000"/>
                </a:solidFill>
              </a:rPr>
              <a:t>11</a:t>
            </a:r>
            <a:endParaRPr lang="en-US" b="1" dirty="0">
              <a:solidFill>
                <a:srgbClr val="C00000"/>
              </a:solidFill>
            </a:endParaRPr>
          </a:p>
        </p:txBody>
      </p:sp>
      <p:sp>
        <p:nvSpPr>
          <p:cNvPr id="8" name="TextBox 7"/>
          <p:cNvSpPr txBox="1"/>
          <p:nvPr/>
        </p:nvSpPr>
        <p:spPr>
          <a:xfrm>
            <a:off x="0" y="4953000"/>
            <a:ext cx="9144000" cy="1754326"/>
          </a:xfrm>
          <a:prstGeom prst="rect">
            <a:avLst/>
          </a:prstGeom>
          <a:noFill/>
        </p:spPr>
        <p:txBody>
          <a:bodyPr wrap="square" rtlCol="0">
            <a:spAutoFit/>
          </a:bodyPr>
          <a:lstStyle/>
          <a:p>
            <a:pPr fontAlgn="base"/>
            <a:r>
              <a:rPr lang="sr-Latn-ME" b="1" u="sng" dirty="0" smtClean="0"/>
              <a:t>PRIMJENE DRVETA </a:t>
            </a:r>
            <a:r>
              <a:rPr lang="sr-Latn-ME" b="1" u="sng" dirty="0" smtClean="0">
                <a:solidFill>
                  <a:srgbClr val="FF0000"/>
                </a:solidFill>
              </a:rPr>
              <a:t>CRVENO</a:t>
            </a:r>
            <a:r>
              <a:rPr lang="sr-Latn-ME" b="1" u="sng" dirty="0" smtClean="0"/>
              <a:t>-CRNO:</a:t>
            </a:r>
          </a:p>
          <a:p>
            <a:pPr marL="285750" indent="-285750" fontAlgn="base">
              <a:buFont typeface="Arial" charset="0"/>
              <a:buChar char="•"/>
            </a:pPr>
            <a:r>
              <a:rPr lang="sr-Latn-ME" dirty="0" smtClean="0"/>
              <a:t>Realizacija map i set u C++ (TreeSet i TreeMap u Java).</a:t>
            </a:r>
          </a:p>
          <a:p>
            <a:pPr marL="285750" indent="-285750" fontAlgn="base">
              <a:buFont typeface="Arial" charset="0"/>
              <a:buChar char="•"/>
            </a:pPr>
            <a:r>
              <a:rPr lang="sr-Latn-ME" dirty="0" smtClean="0"/>
              <a:t>Koristi se za raspoređivanje poslova u Linux-u (Completely Fair Scheduler ga koristi)</a:t>
            </a:r>
            <a:r>
              <a:rPr lang="en-GB" dirty="0" smtClean="0"/>
              <a:t>.</a:t>
            </a:r>
            <a:endParaRPr lang="sr-Latn-ME" dirty="0" smtClean="0"/>
          </a:p>
          <a:p>
            <a:pPr marL="285750" indent="-285750" fontAlgn="base">
              <a:buFont typeface="Arial" charset="0"/>
              <a:buChar char="•"/>
            </a:pPr>
            <a:r>
              <a:rPr lang="sr-Latn-ME" dirty="0" smtClean="0"/>
              <a:t>K-mean klastering algoritam koji se kod prepoznavanja oblika realizovan je putem ovog drveta.</a:t>
            </a:r>
            <a:endParaRPr lang="sr-Latn-ME" dirty="0"/>
          </a:p>
          <a:p>
            <a:pPr marL="285750" indent="-285750" fontAlgn="base">
              <a:buFont typeface="Arial" charset="0"/>
              <a:buChar char="•"/>
            </a:pPr>
            <a:r>
              <a:rPr lang="sr-Latn-ME" dirty="0" smtClean="0"/>
              <a:t>MySQL ga koristi za indeksiranje.</a:t>
            </a:r>
            <a:endParaRPr lang="en-US" dirty="0"/>
          </a:p>
        </p:txBody>
      </p:sp>
    </p:spTree>
    <p:extLst>
      <p:ext uri="{BB962C8B-B14F-4D97-AF65-F5344CB8AC3E}">
        <p14:creationId xmlns:p14="http://schemas.microsoft.com/office/powerpoint/2010/main" val="700369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Operacija Insert</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Pretraživanje kod drveta </a:t>
            </a:r>
            <a:r>
              <a:rPr lang="sr-Latn-ME" b="1" dirty="0" smtClean="0">
                <a:solidFill>
                  <a:srgbClr val="FF0000"/>
                </a:solidFill>
              </a:rPr>
              <a:t>crveno</a:t>
            </a:r>
            <a:r>
              <a:rPr lang="sr-Latn-ME" dirty="0" smtClean="0"/>
              <a:t>-</a:t>
            </a:r>
            <a:r>
              <a:rPr lang="sr-Latn-ME" b="1" dirty="0" smtClean="0"/>
              <a:t>crno</a:t>
            </a:r>
            <a:r>
              <a:rPr lang="sr-Latn-ME" dirty="0" smtClean="0"/>
              <a:t> je trivijalno ali druge bitne operacije su daleko od jednostavnih.</a:t>
            </a:r>
          </a:p>
          <a:p>
            <a:r>
              <a:rPr lang="sr-Latn-ME" dirty="0" smtClean="0"/>
              <a:t>Kod operacije umetanja koriste se dva postupka:</a:t>
            </a:r>
          </a:p>
          <a:p>
            <a:pPr lvl="1"/>
            <a:r>
              <a:rPr lang="sr-Latn-ME" dirty="0" smtClean="0"/>
              <a:t>Promjena boje – recoloring;</a:t>
            </a:r>
          </a:p>
          <a:p>
            <a:pPr lvl="1"/>
            <a:r>
              <a:rPr lang="sr-Latn-ME" dirty="0" smtClean="0"/>
              <a:t>Rotacija.</a:t>
            </a:r>
          </a:p>
          <a:p>
            <a:r>
              <a:rPr lang="sr-Latn-ME" dirty="0" smtClean="0"/>
              <a:t>Prvo se pokušava promjena boje pa ako nije moguća pokušava se sa kombinacijom rotacija i/ili promjena boje.</a:t>
            </a:r>
            <a:endParaRPr lang="en-US" dirty="0" smtClean="0"/>
          </a:p>
          <a:p>
            <a:r>
              <a:rPr lang="sr-Latn-ME" dirty="0" smtClean="0"/>
              <a:t>Ponašanje prilikom umetanja u velikoj mjeri zavisi od boje </a:t>
            </a:r>
            <a:r>
              <a:rPr lang="sr-Latn-ME" b="1" i="1" dirty="0" smtClean="0"/>
              <a:t>strica</a:t>
            </a:r>
            <a:r>
              <a:rPr lang="sr-Latn-ME" dirty="0" smtClean="0"/>
              <a:t>.</a:t>
            </a:r>
          </a:p>
          <a:p>
            <a:r>
              <a:rPr lang="sr-Latn-ME" dirty="0" smtClean="0"/>
              <a:t>Pod </a:t>
            </a:r>
            <a:r>
              <a:rPr lang="sr-Latn-ME" b="1" i="1" dirty="0" smtClean="0"/>
              <a:t>stricom</a:t>
            </a:r>
            <a:r>
              <a:rPr lang="sr-Latn-ME" dirty="0" smtClean="0"/>
              <a:t> se podrazumijeva čvor(ovi) koji je na istom nivou kao roditelj.</a:t>
            </a:r>
          </a:p>
          <a:p>
            <a:r>
              <a:rPr lang="sr-Latn-ME" dirty="0" smtClean="0"/>
              <a:t>Na sl</a:t>
            </a:r>
            <a:r>
              <a:rPr lang="en-US" dirty="0" smtClean="0"/>
              <a:t>j</a:t>
            </a:r>
            <a:r>
              <a:rPr lang="sr-Latn-ME" dirty="0" smtClean="0"/>
              <a:t>edećem slajdu dajemo algoritam za upis čvora u graf a zatim opis četiri slučaja kada je </a:t>
            </a:r>
            <a:r>
              <a:rPr lang="sr-Latn-ME" b="1" i="1" dirty="0" smtClean="0"/>
              <a:t>stric crn</a:t>
            </a:r>
            <a:r>
              <a:rPr lang="sr-Latn-ME" dirty="0" smtClean="0"/>
              <a:t>.</a:t>
            </a:r>
          </a:p>
          <a:p>
            <a:endParaRPr lang="sr-Latn-ME" dirty="0" smtClean="0"/>
          </a:p>
        </p:txBody>
      </p:sp>
    </p:spTree>
    <p:extLst>
      <p:ext uri="{BB962C8B-B14F-4D97-AF65-F5344CB8AC3E}">
        <p14:creationId xmlns:p14="http://schemas.microsoft.com/office/powerpoint/2010/main" val="3059460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Insert - algoritam</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Neka je </a:t>
            </a:r>
            <a:r>
              <a:rPr lang="sr-Latn-ME" b="1" i="1" dirty="0" smtClean="0">
                <a:solidFill>
                  <a:srgbClr val="C00000"/>
                </a:solidFill>
              </a:rPr>
              <a:t>x</a:t>
            </a:r>
            <a:r>
              <a:rPr lang="sr-Latn-ME" dirty="0" smtClean="0"/>
              <a:t> čvor koji se umeće.</a:t>
            </a:r>
          </a:p>
          <a:p>
            <a:pPr marL="457200" indent="-457200" fontAlgn="base">
              <a:buFont typeface="+mj-lt"/>
              <a:buAutoNum type="arabicPeriod"/>
            </a:pPr>
            <a:r>
              <a:rPr lang="sr-Latn-ME" dirty="0" smtClean="0"/>
              <a:t>Izvršite standardno </a:t>
            </a:r>
            <a:r>
              <a:rPr lang="sr-Latn-ME" b="1" dirty="0" smtClean="0">
                <a:solidFill>
                  <a:srgbClr val="C00000"/>
                </a:solidFill>
              </a:rPr>
              <a:t>BST</a:t>
            </a:r>
            <a:r>
              <a:rPr lang="sr-Latn-ME" dirty="0" smtClean="0"/>
              <a:t> umetanje i obojiti novi čvor u </a:t>
            </a:r>
            <a:r>
              <a:rPr lang="sr-Latn-ME" b="1" dirty="0" smtClean="0">
                <a:solidFill>
                  <a:srgbClr val="FF0000"/>
                </a:solidFill>
              </a:rPr>
              <a:t>crveno</a:t>
            </a:r>
            <a:r>
              <a:rPr lang="en-GB" dirty="0" smtClean="0"/>
              <a:t>.</a:t>
            </a:r>
            <a:endParaRPr lang="sr-Latn-ME" dirty="0"/>
          </a:p>
          <a:p>
            <a:pPr marL="457200" indent="-457200" fontAlgn="base">
              <a:buFont typeface="+mj-lt"/>
              <a:buAutoNum type="arabicPeriod"/>
            </a:pPr>
            <a:r>
              <a:rPr lang="sr-Latn-ME" dirty="0" smtClean="0"/>
              <a:t>Ako je </a:t>
            </a:r>
            <a:r>
              <a:rPr lang="sr-Latn-ME" b="1" i="1" dirty="0" smtClean="0">
                <a:solidFill>
                  <a:srgbClr val="C00000"/>
                </a:solidFill>
              </a:rPr>
              <a:t>x</a:t>
            </a:r>
            <a:r>
              <a:rPr lang="sr-Latn-ME" dirty="0" smtClean="0"/>
              <a:t> kor</a:t>
            </a:r>
            <a:r>
              <a:rPr lang="en-US" dirty="0" smtClean="0"/>
              <a:t>i</a:t>
            </a:r>
            <a:r>
              <a:rPr lang="sr-Latn-ME" dirty="0" smtClean="0"/>
              <a:t>jen promjeni mu boju u </a:t>
            </a:r>
            <a:r>
              <a:rPr lang="sr-Latn-ME" b="1" dirty="0" smtClean="0"/>
              <a:t>crnu</a:t>
            </a:r>
            <a:r>
              <a:rPr lang="sr-Latn-ME" dirty="0" smtClean="0"/>
              <a:t> </a:t>
            </a:r>
            <a:r>
              <a:rPr lang="sr-Latn-ME" b="1" baseline="-25000" dirty="0" smtClean="0"/>
              <a:t>(inkrementira se crna visina drveta)</a:t>
            </a:r>
            <a:r>
              <a:rPr lang="en-GB" dirty="0" smtClean="0"/>
              <a:t>.</a:t>
            </a:r>
            <a:endParaRPr lang="sr-Latn-ME" dirty="0"/>
          </a:p>
          <a:p>
            <a:pPr marL="457200" indent="-457200" fontAlgn="base">
              <a:buFont typeface="+mj-lt"/>
              <a:buAutoNum type="arabicPeriod"/>
            </a:pPr>
            <a:r>
              <a:rPr lang="sr-Latn-ME" dirty="0" smtClean="0"/>
              <a:t>Uraditi sl</a:t>
            </a:r>
            <a:r>
              <a:rPr lang="en-US" dirty="0" smtClean="0"/>
              <a:t>j</a:t>
            </a:r>
            <a:r>
              <a:rPr lang="sr-Latn-ME" dirty="0" smtClean="0"/>
              <a:t>edeće ako boja roditelja </a:t>
            </a:r>
            <a:r>
              <a:rPr lang="sr-Latn-ME" b="1" i="1" dirty="0" smtClean="0">
                <a:solidFill>
                  <a:srgbClr val="C00000"/>
                </a:solidFill>
              </a:rPr>
              <a:t>x</a:t>
            </a:r>
            <a:r>
              <a:rPr lang="sr-Latn-ME" dirty="0" smtClean="0"/>
              <a:t> nije crna i </a:t>
            </a:r>
            <a:r>
              <a:rPr lang="sr-Latn-ME" b="1" i="1" dirty="0">
                <a:solidFill>
                  <a:srgbClr val="C00000"/>
                </a:solidFill>
              </a:rPr>
              <a:t>x</a:t>
            </a:r>
            <a:r>
              <a:rPr lang="sr-Latn-ME" dirty="0" smtClean="0"/>
              <a:t> nije kor</a:t>
            </a:r>
            <a:r>
              <a:rPr lang="en-US" dirty="0" smtClean="0"/>
              <a:t>i</a:t>
            </a:r>
            <a:r>
              <a:rPr lang="sr-Latn-ME" dirty="0" smtClean="0"/>
              <a:t>jen.</a:t>
            </a:r>
            <a:endParaRPr lang="sr-Latn-ME" dirty="0"/>
          </a:p>
          <a:p>
            <a:pPr marL="731520" lvl="1" indent="-457200" fontAlgn="base">
              <a:buFont typeface="+mj-lt"/>
              <a:buAutoNum type="alphaLcParenR"/>
            </a:pPr>
            <a:r>
              <a:rPr lang="sr-Latn-ME" dirty="0" smtClean="0"/>
              <a:t>Ako je stric od </a:t>
            </a:r>
            <a:r>
              <a:rPr lang="sr-Latn-ME" b="1" i="1" dirty="0" smtClean="0">
                <a:solidFill>
                  <a:srgbClr val="C00000"/>
                </a:solidFill>
              </a:rPr>
              <a:t>x</a:t>
            </a:r>
            <a:r>
              <a:rPr lang="sr-Latn-ME" dirty="0" smtClean="0"/>
              <a:t> crven (djeda mora biti crn na osnovu osobina drveta </a:t>
            </a:r>
            <a:r>
              <a:rPr lang="sr-Latn-ME" b="1" dirty="0" smtClean="0">
                <a:solidFill>
                  <a:srgbClr val="FF0000"/>
                </a:solidFill>
              </a:rPr>
              <a:t>crveno</a:t>
            </a:r>
            <a:r>
              <a:rPr lang="sr-Latn-ME" dirty="0" smtClean="0"/>
              <a:t>-</a:t>
            </a:r>
            <a:r>
              <a:rPr lang="sr-Latn-ME" b="1" dirty="0" smtClean="0"/>
              <a:t>crno</a:t>
            </a:r>
            <a:r>
              <a:rPr lang="sr-Latn-ME" dirty="0" smtClean="0"/>
              <a:t>)</a:t>
            </a:r>
            <a:endParaRPr lang="sr-Latn-ME" dirty="0"/>
          </a:p>
          <a:p>
            <a:pPr marL="1005840" lvl="2" indent="-457200" fontAlgn="base">
              <a:buFont typeface="+mj-lt"/>
              <a:buAutoNum type="romanLcPeriod"/>
            </a:pPr>
            <a:r>
              <a:rPr lang="sr-Latn-ME" b="1" dirty="0" smtClean="0"/>
              <a:t>Promjeniti boju roditelja i strica na crno. </a:t>
            </a:r>
          </a:p>
          <a:p>
            <a:pPr marL="1005840" lvl="2" indent="-457200" fontAlgn="base">
              <a:buFont typeface="+mj-lt"/>
              <a:buAutoNum type="romanLcPeriod"/>
            </a:pPr>
            <a:r>
              <a:rPr lang="sr-Latn-ME" dirty="0" smtClean="0"/>
              <a:t>Obojiti djeda na </a:t>
            </a:r>
            <a:r>
              <a:rPr lang="sr-Latn-ME" b="1" dirty="0" smtClean="0">
                <a:solidFill>
                  <a:srgbClr val="FF0000"/>
                </a:solidFill>
              </a:rPr>
              <a:t>crveno</a:t>
            </a:r>
            <a:r>
              <a:rPr lang="sr-Latn-ME" dirty="0" smtClean="0"/>
              <a:t>.</a:t>
            </a:r>
          </a:p>
          <a:p>
            <a:pPr marL="1005840" lvl="2" indent="-457200" fontAlgn="base">
              <a:buFont typeface="+mj-lt"/>
              <a:buAutoNum type="romanLcPeriod"/>
            </a:pPr>
            <a:r>
              <a:rPr lang="sr-Latn-ME" dirty="0" smtClean="0"/>
              <a:t>Uzeti da je djed novo </a:t>
            </a:r>
            <a:r>
              <a:rPr lang="sr-Latn-ME" b="1" i="1" dirty="0" smtClean="0">
                <a:solidFill>
                  <a:srgbClr val="C00000"/>
                </a:solidFill>
              </a:rPr>
              <a:t>x</a:t>
            </a:r>
            <a:r>
              <a:rPr lang="sr-Latn-ME" dirty="0" smtClean="0"/>
              <a:t> i ponoviti korake </a:t>
            </a:r>
            <a:r>
              <a:rPr lang="sr-Latn-ME" b="1" dirty="0" smtClean="0">
                <a:solidFill>
                  <a:srgbClr val="C00000"/>
                </a:solidFill>
              </a:rPr>
              <a:t>2</a:t>
            </a:r>
            <a:r>
              <a:rPr lang="sr-Latn-ME" dirty="0" smtClean="0"/>
              <a:t> i </a:t>
            </a:r>
            <a:r>
              <a:rPr lang="sr-Latn-ME" b="1" dirty="0" smtClean="0">
                <a:solidFill>
                  <a:srgbClr val="C00000"/>
                </a:solidFill>
              </a:rPr>
              <a:t>3</a:t>
            </a:r>
            <a:r>
              <a:rPr lang="sr-Latn-ME" dirty="0" smtClean="0"/>
              <a:t> za novo </a:t>
            </a:r>
            <a:r>
              <a:rPr lang="sr-Latn-ME" b="1" i="1" dirty="0">
                <a:solidFill>
                  <a:srgbClr val="C00000"/>
                </a:solidFill>
              </a:rPr>
              <a:t>x</a:t>
            </a:r>
            <a:r>
              <a:rPr lang="sr-Latn-ME" dirty="0" smtClean="0"/>
              <a:t>.</a:t>
            </a:r>
          </a:p>
          <a:p>
            <a:pPr marL="731520" lvl="1" indent="-457200" fontAlgn="base">
              <a:buFont typeface="+mj-lt"/>
              <a:buAutoNum type="alphaLcParenR"/>
            </a:pPr>
            <a:r>
              <a:rPr lang="sr-Latn-ME" dirty="0" smtClean="0"/>
              <a:t>Ako je je stric od </a:t>
            </a:r>
            <a:r>
              <a:rPr lang="sr-Latn-ME" b="1" i="1" dirty="0">
                <a:solidFill>
                  <a:srgbClr val="C00000"/>
                </a:solidFill>
              </a:rPr>
              <a:t>x</a:t>
            </a:r>
            <a:r>
              <a:rPr lang="sr-Latn-ME" dirty="0"/>
              <a:t> </a:t>
            </a:r>
            <a:r>
              <a:rPr lang="sr-Latn-ME" dirty="0" smtClean="0"/>
              <a:t> je </a:t>
            </a:r>
            <a:r>
              <a:rPr lang="sr-Latn-ME" b="1" dirty="0" smtClean="0"/>
              <a:t>crn</a:t>
            </a:r>
            <a:r>
              <a:rPr lang="sr-Latn-ME" dirty="0" smtClean="0"/>
              <a:t> mogu da se pojave četiri konfiguracije </a:t>
            </a:r>
            <a:r>
              <a:rPr lang="sr-Latn-ME" b="1" i="1" dirty="0">
                <a:solidFill>
                  <a:srgbClr val="C00000"/>
                </a:solidFill>
              </a:rPr>
              <a:t>x</a:t>
            </a:r>
            <a:r>
              <a:rPr lang="sr-Latn-ME" dirty="0" smtClean="0"/>
              <a:t>, njegovog roditelja </a:t>
            </a:r>
            <a:r>
              <a:rPr lang="sr-Latn-ME" b="1" i="1" dirty="0" smtClean="0">
                <a:solidFill>
                  <a:srgbClr val="C00000"/>
                </a:solidFill>
              </a:rPr>
              <a:t>p</a:t>
            </a:r>
            <a:r>
              <a:rPr lang="sr-Latn-ME" dirty="0" smtClean="0"/>
              <a:t> i djeda </a:t>
            </a:r>
            <a:r>
              <a:rPr lang="sr-Latn-ME" b="1" i="1" dirty="0" smtClean="0">
                <a:solidFill>
                  <a:srgbClr val="C00000"/>
                </a:solidFill>
              </a:rPr>
              <a:t>g</a:t>
            </a:r>
            <a:r>
              <a:rPr lang="sr-Latn-ME" dirty="0" smtClean="0"/>
              <a:t> (biće ilustrovane na narednim slajdovima)</a:t>
            </a:r>
          </a:p>
          <a:p>
            <a:pPr marL="1005840" lvl="2" indent="-457200" fontAlgn="base">
              <a:buFont typeface="+mj-lt"/>
              <a:buAutoNum type="romanUcPeriod"/>
            </a:pPr>
            <a:r>
              <a:rPr lang="sr-Latn-ME" dirty="0" smtClean="0"/>
              <a:t>Lijevo lijevo slučaj (</a:t>
            </a:r>
            <a:r>
              <a:rPr lang="sr-Latn-ME" b="1" i="1" dirty="0" smtClean="0">
                <a:solidFill>
                  <a:srgbClr val="C00000"/>
                </a:solidFill>
              </a:rPr>
              <a:t>p</a:t>
            </a:r>
            <a:r>
              <a:rPr lang="sr-Latn-ME" dirty="0" smtClean="0"/>
              <a:t> je lijevi sin </a:t>
            </a:r>
            <a:r>
              <a:rPr lang="sr-Latn-ME" b="1" i="1" dirty="0" smtClean="0">
                <a:solidFill>
                  <a:srgbClr val="C00000"/>
                </a:solidFill>
              </a:rPr>
              <a:t>g</a:t>
            </a:r>
            <a:r>
              <a:rPr lang="sr-Latn-ME" dirty="0" smtClean="0"/>
              <a:t> i </a:t>
            </a:r>
            <a:r>
              <a:rPr lang="sr-Latn-ME" b="1" i="1" dirty="0" smtClean="0">
                <a:solidFill>
                  <a:srgbClr val="C00000"/>
                </a:solidFill>
              </a:rPr>
              <a:t>x</a:t>
            </a:r>
            <a:r>
              <a:rPr lang="sr-Latn-ME" dirty="0" smtClean="0"/>
              <a:t> je lijevi sin </a:t>
            </a:r>
            <a:r>
              <a:rPr lang="sr-Latn-ME" b="1" i="1" dirty="0" smtClean="0">
                <a:solidFill>
                  <a:srgbClr val="C00000"/>
                </a:solidFill>
              </a:rPr>
              <a:t>p</a:t>
            </a:r>
            <a:r>
              <a:rPr lang="sr-Latn-ME" dirty="0" smtClean="0"/>
              <a:t>)</a:t>
            </a:r>
          </a:p>
          <a:p>
            <a:pPr marL="1005840" lvl="2" indent="-457200" fontAlgn="base">
              <a:buFont typeface="+mj-lt"/>
              <a:buAutoNum type="romanUcPeriod"/>
            </a:pPr>
            <a:r>
              <a:rPr lang="sr-Latn-ME" dirty="0" smtClean="0"/>
              <a:t>Lijevo desni slučaj</a:t>
            </a:r>
            <a:r>
              <a:rPr lang="en-GB" dirty="0" smtClean="0"/>
              <a:t> </a:t>
            </a:r>
            <a:r>
              <a:rPr lang="sr-Latn-ME" dirty="0"/>
              <a:t>(</a:t>
            </a:r>
            <a:r>
              <a:rPr lang="sr-Latn-ME" b="1" i="1" dirty="0">
                <a:solidFill>
                  <a:srgbClr val="C00000"/>
                </a:solidFill>
              </a:rPr>
              <a:t>p</a:t>
            </a:r>
            <a:r>
              <a:rPr lang="sr-Latn-ME" dirty="0"/>
              <a:t> je lijevi sin </a:t>
            </a:r>
            <a:r>
              <a:rPr lang="sr-Latn-ME" b="1" i="1" dirty="0">
                <a:solidFill>
                  <a:srgbClr val="C00000"/>
                </a:solidFill>
              </a:rPr>
              <a:t>g</a:t>
            </a:r>
            <a:r>
              <a:rPr lang="sr-Latn-ME" dirty="0"/>
              <a:t> i </a:t>
            </a:r>
            <a:r>
              <a:rPr lang="sr-Latn-ME" b="1" i="1" dirty="0">
                <a:solidFill>
                  <a:srgbClr val="C00000"/>
                </a:solidFill>
              </a:rPr>
              <a:t>x</a:t>
            </a:r>
            <a:r>
              <a:rPr lang="sr-Latn-ME" dirty="0"/>
              <a:t> je lijevi sin </a:t>
            </a:r>
            <a:r>
              <a:rPr lang="sr-Latn-ME" b="1" i="1" dirty="0">
                <a:solidFill>
                  <a:srgbClr val="C00000"/>
                </a:solidFill>
              </a:rPr>
              <a:t>p</a:t>
            </a:r>
            <a:r>
              <a:rPr lang="sr-Latn-ME" dirty="0"/>
              <a:t>) </a:t>
            </a:r>
            <a:endParaRPr lang="sr-Latn-ME" dirty="0" smtClean="0"/>
          </a:p>
          <a:p>
            <a:pPr marL="1005840" lvl="2" indent="-457200" fontAlgn="base">
              <a:buFont typeface="+mj-lt"/>
              <a:buAutoNum type="romanUcPeriod"/>
            </a:pPr>
            <a:r>
              <a:rPr lang="sr-Latn-ME" dirty="0" smtClean="0"/>
              <a:t>Desno desni slučaj</a:t>
            </a:r>
            <a:r>
              <a:rPr lang="en-GB" dirty="0" smtClean="0"/>
              <a:t> (</a:t>
            </a:r>
            <a:r>
              <a:rPr lang="sr-Latn-ME" dirty="0" smtClean="0"/>
              <a:t>simetričan slučaju od </a:t>
            </a:r>
            <a:r>
              <a:rPr lang="sr-Latn-ME" b="1" i="1" dirty="0" smtClean="0">
                <a:solidFill>
                  <a:srgbClr val="C00000"/>
                </a:solidFill>
              </a:rPr>
              <a:t>i</a:t>
            </a:r>
            <a:r>
              <a:rPr lang="en-GB" dirty="0" smtClean="0"/>
              <a:t>)</a:t>
            </a:r>
            <a:endParaRPr lang="sr-Latn-ME" dirty="0" smtClean="0"/>
          </a:p>
          <a:p>
            <a:pPr marL="1005840" lvl="2" indent="-457200" fontAlgn="base">
              <a:buFont typeface="+mj-lt"/>
              <a:buAutoNum type="romanUcPeriod"/>
            </a:pPr>
            <a:r>
              <a:rPr lang="sr-Latn-ME" dirty="0" smtClean="0"/>
              <a:t>Desno lijevi slučaj</a:t>
            </a:r>
            <a:r>
              <a:rPr lang="en-GB" dirty="0" smtClean="0"/>
              <a:t> (</a:t>
            </a:r>
            <a:r>
              <a:rPr lang="sr-Latn-ME" dirty="0" smtClean="0"/>
              <a:t>simetričan slučaj od </a:t>
            </a:r>
            <a:r>
              <a:rPr lang="sr-Latn-ME" b="1" i="1" dirty="0" smtClean="0">
                <a:solidFill>
                  <a:srgbClr val="C00000"/>
                </a:solidFill>
              </a:rPr>
              <a:t>ii</a:t>
            </a:r>
            <a:r>
              <a:rPr lang="en-GB" dirty="0" smtClean="0"/>
              <a:t>)</a:t>
            </a:r>
            <a:endParaRPr lang="en-US" dirty="0"/>
          </a:p>
        </p:txBody>
      </p:sp>
    </p:spTree>
    <p:extLst>
      <p:ext uri="{BB962C8B-B14F-4D97-AF65-F5344CB8AC3E}">
        <p14:creationId xmlns:p14="http://schemas.microsoft.com/office/powerpoint/2010/main" val="2561491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Ilustracija varijanti umetanja</a:t>
            </a:r>
            <a:endParaRPr lang="en-US" dirty="0"/>
          </a:p>
        </p:txBody>
      </p:sp>
      <p:sp>
        <p:nvSpPr>
          <p:cNvPr id="3" name="Content Placeholder 2"/>
          <p:cNvSpPr>
            <a:spLocks noGrp="1"/>
          </p:cNvSpPr>
          <p:nvPr>
            <p:ph idx="1"/>
          </p:nvPr>
        </p:nvSpPr>
        <p:spPr>
          <a:xfrm>
            <a:off x="5080" y="1066800"/>
            <a:ext cx="9138920" cy="609600"/>
          </a:xfrm>
        </p:spPr>
        <p:txBody>
          <a:bodyPr/>
          <a:lstStyle/>
          <a:p>
            <a:r>
              <a:rPr lang="sr-Latn-ME" dirty="0" smtClean="0"/>
              <a:t>Varijanta 3(a) se može ilustrovati na sl</a:t>
            </a:r>
            <a:r>
              <a:rPr lang="en-US" dirty="0" smtClean="0"/>
              <a:t>j</a:t>
            </a:r>
            <a:r>
              <a:rPr lang="sr-Latn-ME" dirty="0" smtClean="0"/>
              <a:t>edeći način:</a:t>
            </a:r>
            <a:endParaRPr lang="en-US" dirty="0"/>
          </a:p>
        </p:txBody>
      </p:sp>
      <p:sp>
        <p:nvSpPr>
          <p:cNvPr id="4" name="Oval 3"/>
          <p:cNvSpPr/>
          <p:nvPr/>
        </p:nvSpPr>
        <p:spPr>
          <a:xfrm>
            <a:off x="1191376" y="15240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cxnSp>
        <p:nvCxnSpPr>
          <p:cNvPr id="5" name="Straight Connector 4"/>
          <p:cNvCxnSpPr>
            <a:stCxn id="4" idx="3"/>
          </p:cNvCxnSpPr>
          <p:nvPr/>
        </p:nvCxnSpPr>
        <p:spPr>
          <a:xfrm flipH="1">
            <a:off x="1155700" y="191424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708151" y="199129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cxnSp>
        <p:nvCxnSpPr>
          <p:cNvPr id="7" name="Straight Connector 6"/>
          <p:cNvCxnSpPr/>
          <p:nvPr/>
        </p:nvCxnSpPr>
        <p:spPr>
          <a:xfrm flipH="1">
            <a:off x="271754" y="2919102"/>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577180" y="199129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sp>
        <p:nvSpPr>
          <p:cNvPr id="9" name="TextBox 8"/>
          <p:cNvSpPr txBox="1"/>
          <p:nvPr/>
        </p:nvSpPr>
        <p:spPr>
          <a:xfrm>
            <a:off x="20803" y="3099583"/>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10" name="Straight Connector 9"/>
          <p:cNvCxnSpPr/>
          <p:nvPr/>
        </p:nvCxnSpPr>
        <p:spPr>
          <a:xfrm>
            <a:off x="597682" y="2919102"/>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endCxn id="8" idx="0"/>
          </p:cNvCxnSpPr>
          <p:nvPr/>
        </p:nvCxnSpPr>
        <p:spPr>
          <a:xfrm>
            <a:off x="1658759" y="1914245"/>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97682" y="3119384"/>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sp>
        <p:nvSpPr>
          <p:cNvPr id="14" name="TextBox 13"/>
          <p:cNvSpPr txBox="1"/>
          <p:nvPr/>
        </p:nvSpPr>
        <p:spPr>
          <a:xfrm>
            <a:off x="138248" y="3581400"/>
            <a:ext cx="2147752" cy="369332"/>
          </a:xfrm>
          <a:prstGeom prst="rect">
            <a:avLst/>
          </a:prstGeom>
          <a:noFill/>
          <a:ln>
            <a:solidFill>
              <a:srgbClr val="C00000"/>
            </a:solidFill>
          </a:ln>
        </p:spPr>
        <p:txBody>
          <a:bodyPr wrap="square" rtlCol="0">
            <a:spAutoFit/>
          </a:bodyPr>
          <a:lstStyle/>
          <a:p>
            <a:r>
              <a:rPr lang="sr-Latn-ME" b="1" dirty="0" smtClean="0">
                <a:solidFill>
                  <a:srgbClr val="92D050"/>
                </a:solidFill>
              </a:rPr>
              <a:t>T</a:t>
            </a:r>
            <a:r>
              <a:rPr lang="sr-Latn-ME" dirty="0" smtClean="0"/>
              <a:t>-ovi su podstabla</a:t>
            </a:r>
            <a:endParaRPr lang="en-US" baseline="-25000" dirty="0"/>
          </a:p>
        </p:txBody>
      </p:sp>
      <p:cxnSp>
        <p:nvCxnSpPr>
          <p:cNvPr id="17" name="Straight Connector 16"/>
          <p:cNvCxnSpPr/>
          <p:nvPr/>
        </p:nvCxnSpPr>
        <p:spPr>
          <a:xfrm flipH="1">
            <a:off x="676149" y="2379578"/>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228600" y="2456625"/>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cxnSp>
        <p:nvCxnSpPr>
          <p:cNvPr id="19" name="Straight Connector 18"/>
          <p:cNvCxnSpPr/>
          <p:nvPr/>
        </p:nvCxnSpPr>
        <p:spPr>
          <a:xfrm>
            <a:off x="1066800" y="2431721"/>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066800" y="2632003"/>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21" name="Straight Connector 20"/>
          <p:cNvCxnSpPr/>
          <p:nvPr/>
        </p:nvCxnSpPr>
        <p:spPr>
          <a:xfrm flipH="1">
            <a:off x="1646499" y="247838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395548" y="2658867"/>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23" name="Straight Connector 22"/>
          <p:cNvCxnSpPr/>
          <p:nvPr/>
        </p:nvCxnSpPr>
        <p:spPr>
          <a:xfrm>
            <a:off x="1972427" y="2478386"/>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972427" y="2678668"/>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25" name="Oval 24"/>
          <p:cNvSpPr/>
          <p:nvPr/>
        </p:nvSpPr>
        <p:spPr>
          <a:xfrm>
            <a:off x="5010149" y="1629735"/>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cxnSp>
        <p:nvCxnSpPr>
          <p:cNvPr id="26" name="Straight Connector 25"/>
          <p:cNvCxnSpPr>
            <a:stCxn id="25" idx="3"/>
          </p:cNvCxnSpPr>
          <p:nvPr/>
        </p:nvCxnSpPr>
        <p:spPr>
          <a:xfrm flipH="1">
            <a:off x="4974473" y="2019980"/>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4526924" y="209702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cxnSp>
        <p:nvCxnSpPr>
          <p:cNvPr id="28" name="Straight Connector 27"/>
          <p:cNvCxnSpPr/>
          <p:nvPr/>
        </p:nvCxnSpPr>
        <p:spPr>
          <a:xfrm flipH="1">
            <a:off x="4090527" y="3024837"/>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395953" y="209702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sp>
        <p:nvSpPr>
          <p:cNvPr id="30" name="TextBox 29"/>
          <p:cNvSpPr txBox="1"/>
          <p:nvPr/>
        </p:nvSpPr>
        <p:spPr>
          <a:xfrm>
            <a:off x="3839576" y="3205318"/>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31" name="Straight Connector 30"/>
          <p:cNvCxnSpPr/>
          <p:nvPr/>
        </p:nvCxnSpPr>
        <p:spPr>
          <a:xfrm>
            <a:off x="4416455" y="3024837"/>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a:endCxn id="29" idx="0"/>
          </p:cNvCxnSpPr>
          <p:nvPr/>
        </p:nvCxnSpPr>
        <p:spPr>
          <a:xfrm>
            <a:off x="5477532" y="2019980"/>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416455" y="3225119"/>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35" name="Straight Connector 34"/>
          <p:cNvCxnSpPr/>
          <p:nvPr/>
        </p:nvCxnSpPr>
        <p:spPr>
          <a:xfrm flipH="1">
            <a:off x="4494922" y="2485313"/>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4047373" y="2562360"/>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cxnSp>
        <p:nvCxnSpPr>
          <p:cNvPr id="37" name="Straight Connector 36"/>
          <p:cNvCxnSpPr/>
          <p:nvPr/>
        </p:nvCxnSpPr>
        <p:spPr>
          <a:xfrm>
            <a:off x="4885573" y="2537456"/>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885573" y="2737738"/>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39" name="Straight Connector 38"/>
          <p:cNvCxnSpPr/>
          <p:nvPr/>
        </p:nvCxnSpPr>
        <p:spPr>
          <a:xfrm flipH="1">
            <a:off x="5465272" y="2584121"/>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214321" y="2764602"/>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41" name="Straight Connector 40"/>
          <p:cNvCxnSpPr/>
          <p:nvPr/>
        </p:nvCxnSpPr>
        <p:spPr>
          <a:xfrm>
            <a:off x="5791200" y="2584121"/>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791200" y="2784403"/>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43" name="TextBox 42"/>
          <p:cNvSpPr txBox="1"/>
          <p:nvPr/>
        </p:nvSpPr>
        <p:spPr>
          <a:xfrm>
            <a:off x="2460961" y="1975602"/>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44" name="TextBox 43"/>
          <p:cNvSpPr txBox="1"/>
          <p:nvPr/>
        </p:nvSpPr>
        <p:spPr>
          <a:xfrm>
            <a:off x="5964403" y="1447800"/>
            <a:ext cx="3408197" cy="923330"/>
          </a:xfrm>
          <a:prstGeom prst="rect">
            <a:avLst/>
          </a:prstGeom>
          <a:noFill/>
          <a:ln>
            <a:solidFill>
              <a:srgbClr val="C00000"/>
            </a:solidFill>
          </a:ln>
        </p:spPr>
        <p:txBody>
          <a:bodyPr wrap="square" rtlCol="0">
            <a:spAutoFit/>
          </a:bodyPr>
          <a:lstStyle/>
          <a:p>
            <a:r>
              <a:rPr lang="sr-Latn-ME" dirty="0" smtClean="0"/>
              <a:t>Uzimamo da je djed novo </a:t>
            </a:r>
            <a:r>
              <a:rPr lang="sr-Latn-ME" b="1" i="1" dirty="0" smtClean="0">
                <a:solidFill>
                  <a:srgbClr val="C00000"/>
                </a:solidFill>
              </a:rPr>
              <a:t>x</a:t>
            </a:r>
            <a:r>
              <a:rPr lang="sr-Latn-ME" dirty="0" smtClean="0"/>
              <a:t> i nastavljamo istu proceduru (korake </a:t>
            </a:r>
            <a:r>
              <a:rPr lang="sr-Latn-ME" b="1" dirty="0" smtClean="0">
                <a:solidFill>
                  <a:srgbClr val="C00000"/>
                </a:solidFill>
              </a:rPr>
              <a:t>2</a:t>
            </a:r>
            <a:r>
              <a:rPr lang="sr-Latn-ME" dirty="0" smtClean="0"/>
              <a:t> i </a:t>
            </a:r>
            <a:r>
              <a:rPr lang="sr-Latn-ME" b="1" dirty="0" smtClean="0">
                <a:solidFill>
                  <a:srgbClr val="C00000"/>
                </a:solidFill>
              </a:rPr>
              <a:t>3</a:t>
            </a:r>
            <a:r>
              <a:rPr lang="sr-Latn-ME" dirty="0" smtClean="0"/>
              <a:t>) za </a:t>
            </a:r>
            <a:r>
              <a:rPr lang="sr-Latn-ME" b="1" i="1" dirty="0" smtClean="0">
                <a:solidFill>
                  <a:srgbClr val="C00000"/>
                </a:solidFill>
              </a:rPr>
              <a:t>x</a:t>
            </a:r>
            <a:r>
              <a:rPr lang="sr-Latn-ME" b="1" dirty="0" smtClean="0">
                <a:solidFill>
                  <a:srgbClr val="C00000"/>
                </a:solidFill>
              </a:rPr>
              <a:t>=</a:t>
            </a:r>
            <a:r>
              <a:rPr lang="sr-Latn-ME" b="1" i="1" dirty="0" smtClean="0">
                <a:solidFill>
                  <a:srgbClr val="C00000"/>
                </a:solidFill>
              </a:rPr>
              <a:t>g</a:t>
            </a:r>
            <a:r>
              <a:rPr lang="sr-Latn-ME" dirty="0" smtClean="0"/>
              <a:t>.</a:t>
            </a:r>
            <a:endParaRPr lang="en-US" baseline="-25000" dirty="0"/>
          </a:p>
        </p:txBody>
      </p:sp>
      <p:sp>
        <p:nvSpPr>
          <p:cNvPr id="45" name="Content Placeholder 2"/>
          <p:cNvSpPr txBox="1">
            <a:spLocks/>
          </p:cNvSpPr>
          <p:nvPr/>
        </p:nvSpPr>
        <p:spPr>
          <a:xfrm>
            <a:off x="20803" y="4114800"/>
            <a:ext cx="9138920" cy="609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Varijanta 3(b)-i se može ilustrovati na sl</a:t>
            </a:r>
            <a:r>
              <a:rPr lang="en-US" dirty="0" smtClean="0"/>
              <a:t>j</a:t>
            </a:r>
            <a:r>
              <a:rPr lang="sr-Latn-ME" dirty="0" smtClean="0"/>
              <a:t>edeći način:</a:t>
            </a:r>
            <a:endParaRPr lang="en-US" dirty="0"/>
          </a:p>
        </p:txBody>
      </p:sp>
      <p:sp>
        <p:nvSpPr>
          <p:cNvPr id="46" name="Oval 45"/>
          <p:cNvSpPr/>
          <p:nvPr/>
        </p:nvSpPr>
        <p:spPr>
          <a:xfrm>
            <a:off x="1504949" y="4636532"/>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cxnSp>
        <p:nvCxnSpPr>
          <p:cNvPr id="47" name="Straight Connector 46"/>
          <p:cNvCxnSpPr>
            <a:stCxn id="46" idx="3"/>
          </p:cNvCxnSpPr>
          <p:nvPr/>
        </p:nvCxnSpPr>
        <p:spPr>
          <a:xfrm flipH="1">
            <a:off x="1469273" y="5026777"/>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1021724" y="5103824"/>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cxnSp>
        <p:nvCxnSpPr>
          <p:cNvPr id="49" name="Straight Connector 48"/>
          <p:cNvCxnSpPr/>
          <p:nvPr/>
        </p:nvCxnSpPr>
        <p:spPr>
          <a:xfrm flipH="1">
            <a:off x="585327" y="6031634"/>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50" name="Oval 49"/>
          <p:cNvSpPr/>
          <p:nvPr/>
        </p:nvSpPr>
        <p:spPr>
          <a:xfrm>
            <a:off x="1890753" y="5103824"/>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sp>
        <p:nvSpPr>
          <p:cNvPr id="51" name="TextBox 50"/>
          <p:cNvSpPr txBox="1"/>
          <p:nvPr/>
        </p:nvSpPr>
        <p:spPr>
          <a:xfrm>
            <a:off x="334376" y="6212115"/>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52" name="Straight Connector 51"/>
          <p:cNvCxnSpPr/>
          <p:nvPr/>
        </p:nvCxnSpPr>
        <p:spPr>
          <a:xfrm>
            <a:off x="911255" y="6031634"/>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a:endCxn id="50" idx="0"/>
          </p:cNvCxnSpPr>
          <p:nvPr/>
        </p:nvCxnSpPr>
        <p:spPr>
          <a:xfrm>
            <a:off x="1972332" y="5026777"/>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911255" y="6231916"/>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55" name="Straight Connector 54"/>
          <p:cNvCxnSpPr/>
          <p:nvPr/>
        </p:nvCxnSpPr>
        <p:spPr>
          <a:xfrm flipH="1">
            <a:off x="989722" y="5492110"/>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56" name="Oval 55"/>
          <p:cNvSpPr/>
          <p:nvPr/>
        </p:nvSpPr>
        <p:spPr>
          <a:xfrm>
            <a:off x="542173" y="5569157"/>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cxnSp>
        <p:nvCxnSpPr>
          <p:cNvPr id="57" name="Straight Connector 56"/>
          <p:cNvCxnSpPr/>
          <p:nvPr/>
        </p:nvCxnSpPr>
        <p:spPr>
          <a:xfrm>
            <a:off x="1380373" y="5544253"/>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380373" y="5744535"/>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59" name="Straight Connector 58"/>
          <p:cNvCxnSpPr/>
          <p:nvPr/>
        </p:nvCxnSpPr>
        <p:spPr>
          <a:xfrm flipH="1">
            <a:off x="1960072" y="5590918"/>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1709121" y="5771399"/>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61" name="Straight Connector 60"/>
          <p:cNvCxnSpPr/>
          <p:nvPr/>
        </p:nvCxnSpPr>
        <p:spPr>
          <a:xfrm>
            <a:off x="2286000" y="5590918"/>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2286000" y="5791200"/>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63" name="TextBox 62"/>
          <p:cNvSpPr txBox="1"/>
          <p:nvPr/>
        </p:nvSpPr>
        <p:spPr>
          <a:xfrm>
            <a:off x="2774534" y="5088134"/>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64" name="Oval 63"/>
          <p:cNvSpPr/>
          <p:nvPr/>
        </p:nvSpPr>
        <p:spPr>
          <a:xfrm>
            <a:off x="4115989" y="46482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sp>
        <p:nvSpPr>
          <p:cNvPr id="66" name="Oval 65"/>
          <p:cNvSpPr/>
          <p:nvPr/>
        </p:nvSpPr>
        <p:spPr>
          <a:xfrm>
            <a:off x="4954397" y="57150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cxnSp>
        <p:nvCxnSpPr>
          <p:cNvPr id="67" name="Straight Connector 66"/>
          <p:cNvCxnSpPr/>
          <p:nvPr/>
        </p:nvCxnSpPr>
        <p:spPr>
          <a:xfrm flipH="1">
            <a:off x="3679951" y="5556209"/>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4501793" y="511549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sp>
        <p:nvSpPr>
          <p:cNvPr id="69" name="TextBox 68"/>
          <p:cNvSpPr txBox="1"/>
          <p:nvPr/>
        </p:nvSpPr>
        <p:spPr>
          <a:xfrm>
            <a:off x="3429000" y="5736690"/>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70" name="Straight Connector 69"/>
          <p:cNvCxnSpPr/>
          <p:nvPr/>
        </p:nvCxnSpPr>
        <p:spPr>
          <a:xfrm>
            <a:off x="4005879" y="5556209"/>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a:endCxn id="68" idx="0"/>
          </p:cNvCxnSpPr>
          <p:nvPr/>
        </p:nvCxnSpPr>
        <p:spPr>
          <a:xfrm>
            <a:off x="4583372" y="5038445"/>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936016" y="5715000"/>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73" name="Straight Connector 72"/>
          <p:cNvCxnSpPr/>
          <p:nvPr/>
        </p:nvCxnSpPr>
        <p:spPr>
          <a:xfrm flipH="1">
            <a:off x="4084346" y="501668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3636797" y="509373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cxnSp>
        <p:nvCxnSpPr>
          <p:cNvPr id="77" name="Straight Connector 76"/>
          <p:cNvCxnSpPr/>
          <p:nvPr/>
        </p:nvCxnSpPr>
        <p:spPr>
          <a:xfrm flipH="1">
            <a:off x="4571112" y="560258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4320161" y="5783067"/>
            <a:ext cx="521482"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79" name="Straight Connector 78"/>
          <p:cNvCxnSpPr/>
          <p:nvPr/>
        </p:nvCxnSpPr>
        <p:spPr>
          <a:xfrm>
            <a:off x="4926616" y="5538088"/>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5013588" y="6168703"/>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4762636" y="6349184"/>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82" name="Straight Connector 81"/>
          <p:cNvCxnSpPr/>
          <p:nvPr/>
        </p:nvCxnSpPr>
        <p:spPr>
          <a:xfrm>
            <a:off x="5339515" y="6168703"/>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5339515" y="6368985"/>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86" name="TextBox 85"/>
          <p:cNvSpPr txBox="1"/>
          <p:nvPr/>
        </p:nvSpPr>
        <p:spPr>
          <a:xfrm>
            <a:off x="5964403" y="4724400"/>
            <a:ext cx="3179597" cy="646331"/>
          </a:xfrm>
          <a:prstGeom prst="rect">
            <a:avLst/>
          </a:prstGeom>
          <a:noFill/>
        </p:spPr>
        <p:txBody>
          <a:bodyPr wrap="square" rtlCol="0">
            <a:spAutoFit/>
          </a:bodyPr>
          <a:lstStyle/>
          <a:p>
            <a:r>
              <a:rPr lang="sr-Latn-ME" b="1" i="1" dirty="0" smtClean="0">
                <a:solidFill>
                  <a:srgbClr val="C00000"/>
                </a:solidFill>
              </a:rPr>
              <a:t>g</a:t>
            </a:r>
            <a:r>
              <a:rPr lang="sr-Latn-ME" dirty="0" smtClean="0"/>
              <a:t> rotiramo u desno i zemjenimo boje </a:t>
            </a:r>
            <a:r>
              <a:rPr lang="sr-Latn-ME" b="1" i="1" dirty="0" smtClean="0">
                <a:solidFill>
                  <a:srgbClr val="C00000"/>
                </a:solidFill>
              </a:rPr>
              <a:t>g</a:t>
            </a:r>
            <a:r>
              <a:rPr lang="sr-Latn-ME" dirty="0" smtClean="0"/>
              <a:t> i </a:t>
            </a:r>
            <a:r>
              <a:rPr lang="sr-Latn-ME" b="1" i="1" dirty="0" smtClean="0">
                <a:solidFill>
                  <a:srgbClr val="C00000"/>
                </a:solidFill>
              </a:rPr>
              <a:t>p</a:t>
            </a:r>
            <a:r>
              <a:rPr lang="sr-Latn-ME" dirty="0" smtClean="0"/>
              <a:t>.</a:t>
            </a:r>
            <a:endParaRPr lang="en-US" dirty="0"/>
          </a:p>
        </p:txBody>
      </p:sp>
    </p:spTree>
    <p:extLst>
      <p:ext uri="{BB962C8B-B14F-4D97-AF65-F5344CB8AC3E}">
        <p14:creationId xmlns:p14="http://schemas.microsoft.com/office/powerpoint/2010/main" val="772814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Varijante umetanja</a:t>
            </a:r>
            <a:endParaRPr lang="en-US" dirty="0"/>
          </a:p>
        </p:txBody>
      </p:sp>
      <p:sp>
        <p:nvSpPr>
          <p:cNvPr id="4" name="Content Placeholder 2"/>
          <p:cNvSpPr txBox="1">
            <a:spLocks/>
          </p:cNvSpPr>
          <p:nvPr/>
        </p:nvSpPr>
        <p:spPr>
          <a:xfrm>
            <a:off x="20803" y="1110283"/>
            <a:ext cx="9138920" cy="609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Varijanta 3(b)-ii se može ilustrovati na sl</a:t>
            </a:r>
            <a:r>
              <a:rPr lang="en-US" dirty="0" smtClean="0"/>
              <a:t>j</a:t>
            </a:r>
            <a:r>
              <a:rPr lang="sr-Latn-ME" dirty="0" smtClean="0"/>
              <a:t>edeći način:</a:t>
            </a:r>
            <a:endParaRPr lang="en-US" dirty="0"/>
          </a:p>
        </p:txBody>
      </p:sp>
      <p:sp>
        <p:nvSpPr>
          <p:cNvPr id="5" name="Oval 4"/>
          <p:cNvSpPr/>
          <p:nvPr/>
        </p:nvSpPr>
        <p:spPr>
          <a:xfrm>
            <a:off x="1013480" y="1632015"/>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cxnSp>
        <p:nvCxnSpPr>
          <p:cNvPr id="6" name="Straight Connector 5"/>
          <p:cNvCxnSpPr>
            <a:stCxn id="5" idx="3"/>
          </p:cNvCxnSpPr>
          <p:nvPr/>
        </p:nvCxnSpPr>
        <p:spPr>
          <a:xfrm flipH="1">
            <a:off x="977804" y="2022260"/>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530255" y="2099307"/>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cxnSp>
        <p:nvCxnSpPr>
          <p:cNvPr id="8" name="Straight Connector 7"/>
          <p:cNvCxnSpPr/>
          <p:nvPr/>
        </p:nvCxnSpPr>
        <p:spPr>
          <a:xfrm flipH="1">
            <a:off x="785890" y="3144385"/>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1399284" y="209930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sp>
        <p:nvSpPr>
          <p:cNvPr id="10" name="TextBox 9"/>
          <p:cNvSpPr txBox="1"/>
          <p:nvPr/>
        </p:nvSpPr>
        <p:spPr>
          <a:xfrm>
            <a:off x="534939" y="3324866"/>
            <a:ext cx="521482"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11" name="Straight Connector 10"/>
          <p:cNvCxnSpPr/>
          <p:nvPr/>
        </p:nvCxnSpPr>
        <p:spPr>
          <a:xfrm>
            <a:off x="1111818" y="3144385"/>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a:endCxn id="9" idx="0"/>
          </p:cNvCxnSpPr>
          <p:nvPr/>
        </p:nvCxnSpPr>
        <p:spPr>
          <a:xfrm>
            <a:off x="1480863" y="2022260"/>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111818" y="3344667"/>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14" name="Straight Connector 13"/>
          <p:cNvCxnSpPr/>
          <p:nvPr/>
        </p:nvCxnSpPr>
        <p:spPr>
          <a:xfrm flipH="1">
            <a:off x="498253" y="2487593"/>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784508" y="2691313"/>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cxnSp>
        <p:nvCxnSpPr>
          <p:cNvPr id="16" name="Straight Connector 15"/>
          <p:cNvCxnSpPr/>
          <p:nvPr/>
        </p:nvCxnSpPr>
        <p:spPr>
          <a:xfrm>
            <a:off x="951344" y="2518087"/>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6200" y="2590800"/>
            <a:ext cx="803931"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18" name="Straight Connector 17"/>
          <p:cNvCxnSpPr/>
          <p:nvPr/>
        </p:nvCxnSpPr>
        <p:spPr>
          <a:xfrm flipH="1">
            <a:off x="1468603" y="2586401"/>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217652" y="2766882"/>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20" name="Straight Connector 19"/>
          <p:cNvCxnSpPr/>
          <p:nvPr/>
        </p:nvCxnSpPr>
        <p:spPr>
          <a:xfrm>
            <a:off x="1794531" y="2586401"/>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794531" y="2786683"/>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22" name="TextBox 21"/>
          <p:cNvSpPr txBox="1"/>
          <p:nvPr/>
        </p:nvSpPr>
        <p:spPr>
          <a:xfrm>
            <a:off x="2228742" y="1982962"/>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41" name="TextBox 40"/>
          <p:cNvSpPr txBox="1"/>
          <p:nvPr/>
        </p:nvSpPr>
        <p:spPr>
          <a:xfrm>
            <a:off x="2041501" y="1723281"/>
            <a:ext cx="1387500" cy="646331"/>
          </a:xfrm>
          <a:prstGeom prst="rect">
            <a:avLst/>
          </a:prstGeom>
          <a:noFill/>
        </p:spPr>
        <p:txBody>
          <a:bodyPr wrap="square" rtlCol="0">
            <a:spAutoFit/>
          </a:bodyPr>
          <a:lstStyle/>
          <a:p>
            <a:r>
              <a:rPr lang="sr-Latn-ME" dirty="0" smtClean="0"/>
              <a:t>rotiramo </a:t>
            </a:r>
            <a:r>
              <a:rPr lang="sr-Latn-ME" b="1" i="1" dirty="0" smtClean="0">
                <a:solidFill>
                  <a:srgbClr val="C00000"/>
                </a:solidFill>
              </a:rPr>
              <a:t>p </a:t>
            </a:r>
            <a:r>
              <a:rPr lang="sr-Latn-ME" dirty="0"/>
              <a:t>ulijevo</a:t>
            </a:r>
            <a:endParaRPr lang="en-US" dirty="0">
              <a:solidFill>
                <a:srgbClr val="C00000"/>
              </a:solidFill>
            </a:endParaRPr>
          </a:p>
        </p:txBody>
      </p:sp>
      <p:sp>
        <p:nvSpPr>
          <p:cNvPr id="42" name="Oval 41"/>
          <p:cNvSpPr/>
          <p:nvPr/>
        </p:nvSpPr>
        <p:spPr>
          <a:xfrm>
            <a:off x="4056863" y="1642107"/>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cxnSp>
        <p:nvCxnSpPr>
          <p:cNvPr id="43" name="Straight Connector 42"/>
          <p:cNvCxnSpPr>
            <a:stCxn id="42" idx="3"/>
          </p:cNvCxnSpPr>
          <p:nvPr/>
        </p:nvCxnSpPr>
        <p:spPr>
          <a:xfrm flipH="1">
            <a:off x="4021187" y="2032352"/>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3573638" y="2109399"/>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cxnSp>
        <p:nvCxnSpPr>
          <p:cNvPr id="45" name="Straight Connector 44"/>
          <p:cNvCxnSpPr/>
          <p:nvPr/>
        </p:nvCxnSpPr>
        <p:spPr>
          <a:xfrm flipH="1">
            <a:off x="3137241" y="3037209"/>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4442667" y="2109399"/>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sp>
        <p:nvSpPr>
          <p:cNvPr id="47" name="TextBox 46"/>
          <p:cNvSpPr txBox="1"/>
          <p:nvPr/>
        </p:nvSpPr>
        <p:spPr>
          <a:xfrm>
            <a:off x="2886290" y="3217690"/>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48" name="Straight Connector 47"/>
          <p:cNvCxnSpPr/>
          <p:nvPr/>
        </p:nvCxnSpPr>
        <p:spPr>
          <a:xfrm>
            <a:off x="3463169" y="3037209"/>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a:endCxn id="46" idx="0"/>
          </p:cNvCxnSpPr>
          <p:nvPr/>
        </p:nvCxnSpPr>
        <p:spPr>
          <a:xfrm>
            <a:off x="4524246" y="2032352"/>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3463169" y="3237491"/>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51" name="Straight Connector 50"/>
          <p:cNvCxnSpPr/>
          <p:nvPr/>
        </p:nvCxnSpPr>
        <p:spPr>
          <a:xfrm flipH="1">
            <a:off x="3541636" y="249768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3094087" y="257473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cxnSp>
        <p:nvCxnSpPr>
          <p:cNvPr id="53" name="Straight Connector 52"/>
          <p:cNvCxnSpPr/>
          <p:nvPr/>
        </p:nvCxnSpPr>
        <p:spPr>
          <a:xfrm>
            <a:off x="3932287" y="2549828"/>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932287" y="2750110"/>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55" name="Straight Connector 54"/>
          <p:cNvCxnSpPr/>
          <p:nvPr/>
        </p:nvCxnSpPr>
        <p:spPr>
          <a:xfrm flipH="1">
            <a:off x="4511986" y="2596493"/>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261035" y="2776974"/>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57" name="Straight Connector 56"/>
          <p:cNvCxnSpPr/>
          <p:nvPr/>
        </p:nvCxnSpPr>
        <p:spPr>
          <a:xfrm>
            <a:off x="4837914" y="2596493"/>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4837914" y="2796775"/>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59" name="TextBox 58"/>
          <p:cNvSpPr txBox="1"/>
          <p:nvPr/>
        </p:nvSpPr>
        <p:spPr>
          <a:xfrm>
            <a:off x="5775088" y="1963934"/>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60" name="Oval 59"/>
          <p:cNvSpPr/>
          <p:nvPr/>
        </p:nvSpPr>
        <p:spPr>
          <a:xfrm>
            <a:off x="7192743" y="15240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sp>
        <p:nvSpPr>
          <p:cNvPr id="61" name="Oval 60"/>
          <p:cNvSpPr/>
          <p:nvPr/>
        </p:nvSpPr>
        <p:spPr>
          <a:xfrm>
            <a:off x="8031151" y="259080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cxnSp>
        <p:nvCxnSpPr>
          <p:cNvPr id="62" name="Straight Connector 61"/>
          <p:cNvCxnSpPr/>
          <p:nvPr/>
        </p:nvCxnSpPr>
        <p:spPr>
          <a:xfrm flipH="1">
            <a:off x="6756705" y="2432009"/>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63" name="Oval 62"/>
          <p:cNvSpPr/>
          <p:nvPr/>
        </p:nvSpPr>
        <p:spPr>
          <a:xfrm>
            <a:off x="7578547" y="199129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sp>
        <p:nvSpPr>
          <p:cNvPr id="64" name="TextBox 63"/>
          <p:cNvSpPr txBox="1"/>
          <p:nvPr/>
        </p:nvSpPr>
        <p:spPr>
          <a:xfrm>
            <a:off x="6505754" y="2612490"/>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65" name="Straight Connector 64"/>
          <p:cNvCxnSpPr/>
          <p:nvPr/>
        </p:nvCxnSpPr>
        <p:spPr>
          <a:xfrm>
            <a:off x="7082633" y="2432009"/>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a:endCxn id="63" idx="0"/>
          </p:cNvCxnSpPr>
          <p:nvPr/>
        </p:nvCxnSpPr>
        <p:spPr>
          <a:xfrm>
            <a:off x="7660126" y="1914245"/>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7012770" y="2590800"/>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68" name="Straight Connector 67"/>
          <p:cNvCxnSpPr/>
          <p:nvPr/>
        </p:nvCxnSpPr>
        <p:spPr>
          <a:xfrm flipH="1">
            <a:off x="7161100" y="189248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69" name="Oval 68"/>
          <p:cNvSpPr/>
          <p:nvPr/>
        </p:nvSpPr>
        <p:spPr>
          <a:xfrm>
            <a:off x="6713551" y="196953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cxnSp>
        <p:nvCxnSpPr>
          <p:cNvPr id="70" name="Straight Connector 69"/>
          <p:cNvCxnSpPr/>
          <p:nvPr/>
        </p:nvCxnSpPr>
        <p:spPr>
          <a:xfrm flipH="1">
            <a:off x="7647866" y="247838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7396915" y="2658867"/>
            <a:ext cx="521482"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72" name="Straight Connector 71"/>
          <p:cNvCxnSpPr/>
          <p:nvPr/>
        </p:nvCxnSpPr>
        <p:spPr>
          <a:xfrm>
            <a:off x="8003370" y="2413888"/>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8090342" y="3044503"/>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7839390" y="3224984"/>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75" name="Straight Connector 74"/>
          <p:cNvCxnSpPr/>
          <p:nvPr/>
        </p:nvCxnSpPr>
        <p:spPr>
          <a:xfrm>
            <a:off x="8416269" y="3044503"/>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8416269" y="3244785"/>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77" name="TextBox 76"/>
          <p:cNvSpPr txBox="1"/>
          <p:nvPr/>
        </p:nvSpPr>
        <p:spPr>
          <a:xfrm>
            <a:off x="4902075" y="1487269"/>
            <a:ext cx="2489325" cy="646331"/>
          </a:xfrm>
          <a:prstGeom prst="rect">
            <a:avLst/>
          </a:prstGeom>
          <a:noFill/>
        </p:spPr>
        <p:txBody>
          <a:bodyPr wrap="square" rtlCol="0">
            <a:spAutoFit/>
          </a:bodyPr>
          <a:lstStyle/>
          <a:p>
            <a:r>
              <a:rPr lang="sr-Latn-ME" dirty="0" smtClean="0"/>
              <a:t>Primjena prethodnog slučaja 3(b)-i</a:t>
            </a:r>
            <a:endParaRPr lang="en-US" dirty="0">
              <a:solidFill>
                <a:srgbClr val="C00000"/>
              </a:solidFill>
            </a:endParaRPr>
          </a:p>
        </p:txBody>
      </p:sp>
      <p:sp>
        <p:nvSpPr>
          <p:cNvPr id="78" name="Content Placeholder 2"/>
          <p:cNvSpPr txBox="1">
            <a:spLocks/>
          </p:cNvSpPr>
          <p:nvPr/>
        </p:nvSpPr>
        <p:spPr>
          <a:xfrm>
            <a:off x="-5404" y="3886200"/>
            <a:ext cx="9138920" cy="6096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sr-Latn-ME" dirty="0" smtClean="0"/>
              <a:t>Varijanta 3(b)-iii se može ilustrovati na sl</a:t>
            </a:r>
            <a:r>
              <a:rPr lang="en-US" dirty="0" smtClean="0"/>
              <a:t>j</a:t>
            </a:r>
            <a:r>
              <a:rPr lang="sr-Latn-ME" dirty="0" smtClean="0"/>
              <a:t>edeći način:</a:t>
            </a:r>
            <a:endParaRPr lang="en-US" dirty="0"/>
          </a:p>
        </p:txBody>
      </p:sp>
      <p:sp>
        <p:nvSpPr>
          <p:cNvPr id="79" name="Oval 78"/>
          <p:cNvSpPr/>
          <p:nvPr/>
        </p:nvSpPr>
        <p:spPr>
          <a:xfrm>
            <a:off x="894376" y="4494836"/>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sp>
        <p:nvSpPr>
          <p:cNvPr id="80" name="Oval 79"/>
          <p:cNvSpPr/>
          <p:nvPr/>
        </p:nvSpPr>
        <p:spPr>
          <a:xfrm>
            <a:off x="1732784" y="5561636"/>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cxnSp>
        <p:nvCxnSpPr>
          <p:cNvPr id="81" name="Straight Connector 80"/>
          <p:cNvCxnSpPr/>
          <p:nvPr/>
        </p:nvCxnSpPr>
        <p:spPr>
          <a:xfrm flipH="1">
            <a:off x="458338" y="5402845"/>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82" name="Oval 81"/>
          <p:cNvSpPr/>
          <p:nvPr/>
        </p:nvSpPr>
        <p:spPr>
          <a:xfrm>
            <a:off x="1280180" y="4962128"/>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sp>
        <p:nvSpPr>
          <p:cNvPr id="83" name="TextBox 82"/>
          <p:cNvSpPr txBox="1"/>
          <p:nvPr/>
        </p:nvSpPr>
        <p:spPr>
          <a:xfrm>
            <a:off x="207387" y="5583326"/>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84" name="Straight Connector 83"/>
          <p:cNvCxnSpPr/>
          <p:nvPr/>
        </p:nvCxnSpPr>
        <p:spPr>
          <a:xfrm>
            <a:off x="784266" y="5402845"/>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82" idx="0"/>
          </p:cNvCxnSpPr>
          <p:nvPr/>
        </p:nvCxnSpPr>
        <p:spPr>
          <a:xfrm>
            <a:off x="1361759" y="4885081"/>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714403" y="5561636"/>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87" name="Straight Connector 86"/>
          <p:cNvCxnSpPr/>
          <p:nvPr/>
        </p:nvCxnSpPr>
        <p:spPr>
          <a:xfrm flipH="1">
            <a:off x="862733" y="4863321"/>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88" name="Oval 87"/>
          <p:cNvSpPr/>
          <p:nvPr/>
        </p:nvSpPr>
        <p:spPr>
          <a:xfrm>
            <a:off x="415184" y="4940368"/>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cxnSp>
        <p:nvCxnSpPr>
          <p:cNvPr id="89" name="Straight Connector 88"/>
          <p:cNvCxnSpPr/>
          <p:nvPr/>
        </p:nvCxnSpPr>
        <p:spPr>
          <a:xfrm flipH="1">
            <a:off x="1349499" y="5449222"/>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1098548" y="5629703"/>
            <a:ext cx="521482"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91" name="Straight Connector 90"/>
          <p:cNvCxnSpPr/>
          <p:nvPr/>
        </p:nvCxnSpPr>
        <p:spPr>
          <a:xfrm>
            <a:off x="1705003" y="5384724"/>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1791975" y="6015339"/>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1541023" y="6195820"/>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94" name="Straight Connector 93"/>
          <p:cNvCxnSpPr/>
          <p:nvPr/>
        </p:nvCxnSpPr>
        <p:spPr>
          <a:xfrm>
            <a:off x="2117902" y="6015339"/>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2117902" y="6215621"/>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96" name="TextBox 95"/>
          <p:cNvSpPr txBox="1"/>
          <p:nvPr/>
        </p:nvSpPr>
        <p:spPr>
          <a:xfrm>
            <a:off x="2438400" y="5254211"/>
            <a:ext cx="739439" cy="502702"/>
          </a:xfrm>
          <a:prstGeom prst="rect">
            <a:avLst/>
          </a:prstGeom>
          <a:noFill/>
          <a:ln>
            <a:noFill/>
          </a:ln>
        </p:spPr>
        <p:txBody>
          <a:bodyPr wrap="square" rtlCol="0">
            <a:spAutoFit/>
          </a:bodyPr>
          <a:lstStyle/>
          <a:p>
            <a:r>
              <a:rPr lang="en-US" sz="4000" b="1" baseline="-25000" dirty="0" smtClean="0">
                <a:solidFill>
                  <a:srgbClr val="C00000"/>
                </a:solidFill>
                <a:sym typeface="Symbol"/>
              </a:rPr>
              <a:t></a:t>
            </a:r>
            <a:endParaRPr lang="en-US" sz="4000" b="1" baseline="-25000" dirty="0">
              <a:solidFill>
                <a:srgbClr val="C00000"/>
              </a:solidFill>
            </a:endParaRPr>
          </a:p>
        </p:txBody>
      </p:sp>
      <p:sp>
        <p:nvSpPr>
          <p:cNvPr id="97" name="Oval 96"/>
          <p:cNvSpPr/>
          <p:nvPr/>
        </p:nvSpPr>
        <p:spPr>
          <a:xfrm>
            <a:off x="4515100" y="4620760"/>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p</a:t>
            </a:r>
            <a:endParaRPr lang="en-US" sz="1200" b="1" dirty="0"/>
          </a:p>
        </p:txBody>
      </p:sp>
      <p:cxnSp>
        <p:nvCxnSpPr>
          <p:cNvPr id="98" name="Straight Connector 97"/>
          <p:cNvCxnSpPr>
            <a:stCxn id="97" idx="3"/>
          </p:cNvCxnSpPr>
          <p:nvPr/>
        </p:nvCxnSpPr>
        <p:spPr>
          <a:xfrm flipH="1">
            <a:off x="4479424" y="5011005"/>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99" name="Oval 98"/>
          <p:cNvSpPr/>
          <p:nvPr/>
        </p:nvSpPr>
        <p:spPr>
          <a:xfrm>
            <a:off x="4031875" y="508805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g</a:t>
            </a:r>
            <a:endParaRPr lang="en-US" sz="1200" b="1" dirty="0"/>
          </a:p>
        </p:txBody>
      </p:sp>
      <p:cxnSp>
        <p:nvCxnSpPr>
          <p:cNvPr id="100" name="Straight Connector 99"/>
          <p:cNvCxnSpPr/>
          <p:nvPr/>
        </p:nvCxnSpPr>
        <p:spPr>
          <a:xfrm flipH="1">
            <a:off x="3595478" y="6015862"/>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101" name="Oval 100"/>
          <p:cNvSpPr/>
          <p:nvPr/>
        </p:nvSpPr>
        <p:spPr>
          <a:xfrm>
            <a:off x="4900904" y="5088052"/>
            <a:ext cx="5334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x</a:t>
            </a:r>
            <a:endParaRPr lang="en-US" sz="1200" b="1" dirty="0"/>
          </a:p>
        </p:txBody>
      </p:sp>
      <p:sp>
        <p:nvSpPr>
          <p:cNvPr id="102" name="TextBox 101"/>
          <p:cNvSpPr txBox="1"/>
          <p:nvPr/>
        </p:nvSpPr>
        <p:spPr>
          <a:xfrm>
            <a:off x="3344527" y="6196343"/>
            <a:ext cx="521482" cy="369332"/>
          </a:xfrm>
          <a:prstGeom prst="rect">
            <a:avLst/>
          </a:prstGeom>
          <a:noFill/>
        </p:spPr>
        <p:txBody>
          <a:bodyPr wrap="square" rtlCol="0">
            <a:spAutoFit/>
          </a:bodyPr>
          <a:lstStyle/>
          <a:p>
            <a:r>
              <a:rPr lang="sr-Latn-ME" b="1" dirty="0" smtClean="0">
                <a:solidFill>
                  <a:srgbClr val="92D050"/>
                </a:solidFill>
              </a:rPr>
              <a:t>T1</a:t>
            </a:r>
            <a:endParaRPr lang="en-US" b="1" baseline="-25000" dirty="0">
              <a:solidFill>
                <a:srgbClr val="92D050"/>
              </a:solidFill>
            </a:endParaRPr>
          </a:p>
        </p:txBody>
      </p:sp>
      <p:cxnSp>
        <p:nvCxnSpPr>
          <p:cNvPr id="103" name="Straight Connector 102"/>
          <p:cNvCxnSpPr/>
          <p:nvPr/>
        </p:nvCxnSpPr>
        <p:spPr>
          <a:xfrm>
            <a:off x="3921406" y="6015862"/>
            <a:ext cx="121621" cy="1835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p:cNvCxnSpPr>
            <a:endCxn id="101" idx="0"/>
          </p:cNvCxnSpPr>
          <p:nvPr/>
        </p:nvCxnSpPr>
        <p:spPr>
          <a:xfrm>
            <a:off x="4982483" y="5011005"/>
            <a:ext cx="185121" cy="77047"/>
          </a:xfrm>
          <a:prstGeom prst="line">
            <a:avLst/>
          </a:prstGeom>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3921406" y="6216144"/>
            <a:ext cx="803931" cy="369332"/>
          </a:xfrm>
          <a:prstGeom prst="rect">
            <a:avLst/>
          </a:prstGeom>
          <a:noFill/>
        </p:spPr>
        <p:txBody>
          <a:bodyPr wrap="square" rtlCol="0">
            <a:spAutoFit/>
          </a:bodyPr>
          <a:lstStyle/>
          <a:p>
            <a:r>
              <a:rPr lang="sr-Latn-ME" b="1" dirty="0" smtClean="0">
                <a:solidFill>
                  <a:srgbClr val="92D050"/>
                </a:solidFill>
              </a:rPr>
              <a:t>T2</a:t>
            </a:r>
            <a:endParaRPr lang="en-US" b="1" baseline="-25000" dirty="0">
              <a:solidFill>
                <a:srgbClr val="92D050"/>
              </a:solidFill>
            </a:endParaRPr>
          </a:p>
        </p:txBody>
      </p:sp>
      <p:cxnSp>
        <p:nvCxnSpPr>
          <p:cNvPr id="106" name="Straight Connector 105"/>
          <p:cNvCxnSpPr/>
          <p:nvPr/>
        </p:nvCxnSpPr>
        <p:spPr>
          <a:xfrm flipH="1">
            <a:off x="3999873" y="5476338"/>
            <a:ext cx="113791" cy="111327"/>
          </a:xfrm>
          <a:prstGeom prst="line">
            <a:avLst/>
          </a:prstGeom>
        </p:spPr>
        <p:style>
          <a:lnRef idx="1">
            <a:schemeClr val="accent1"/>
          </a:lnRef>
          <a:fillRef idx="0">
            <a:schemeClr val="accent1"/>
          </a:fillRef>
          <a:effectRef idx="0">
            <a:schemeClr val="accent1"/>
          </a:effectRef>
          <a:fontRef idx="minor">
            <a:schemeClr val="tx1"/>
          </a:fontRef>
        </p:style>
      </p:cxnSp>
      <p:sp>
        <p:nvSpPr>
          <p:cNvPr id="107" name="Oval 106"/>
          <p:cNvSpPr/>
          <p:nvPr/>
        </p:nvSpPr>
        <p:spPr>
          <a:xfrm>
            <a:off x="3552324" y="5553385"/>
            <a:ext cx="5334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sz="1200" b="1" dirty="0" smtClean="0"/>
              <a:t>u</a:t>
            </a:r>
            <a:endParaRPr lang="en-US" sz="1200" b="1" dirty="0"/>
          </a:p>
        </p:txBody>
      </p:sp>
      <p:cxnSp>
        <p:nvCxnSpPr>
          <p:cNvPr id="108" name="Straight Connector 107"/>
          <p:cNvCxnSpPr/>
          <p:nvPr/>
        </p:nvCxnSpPr>
        <p:spPr>
          <a:xfrm>
            <a:off x="4390524" y="5528481"/>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4390524" y="5728763"/>
            <a:ext cx="803931" cy="369332"/>
          </a:xfrm>
          <a:prstGeom prst="rect">
            <a:avLst/>
          </a:prstGeom>
          <a:noFill/>
        </p:spPr>
        <p:txBody>
          <a:bodyPr wrap="square" rtlCol="0">
            <a:spAutoFit/>
          </a:bodyPr>
          <a:lstStyle/>
          <a:p>
            <a:r>
              <a:rPr lang="sr-Latn-ME" b="1" dirty="0" smtClean="0">
                <a:solidFill>
                  <a:srgbClr val="92D050"/>
                </a:solidFill>
              </a:rPr>
              <a:t>T3</a:t>
            </a:r>
            <a:endParaRPr lang="en-US" b="1" baseline="-25000" dirty="0">
              <a:solidFill>
                <a:srgbClr val="92D050"/>
              </a:solidFill>
            </a:endParaRPr>
          </a:p>
        </p:txBody>
      </p:sp>
      <p:cxnSp>
        <p:nvCxnSpPr>
          <p:cNvPr id="110" name="Straight Connector 109"/>
          <p:cNvCxnSpPr/>
          <p:nvPr/>
        </p:nvCxnSpPr>
        <p:spPr>
          <a:xfrm flipH="1">
            <a:off x="4970223" y="5575146"/>
            <a:ext cx="104141" cy="170389"/>
          </a:xfrm>
          <a:prstGeom prst="line">
            <a:avLst/>
          </a:prstGeom>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4719272" y="5755627"/>
            <a:ext cx="521482" cy="369332"/>
          </a:xfrm>
          <a:prstGeom prst="rect">
            <a:avLst/>
          </a:prstGeom>
          <a:noFill/>
        </p:spPr>
        <p:txBody>
          <a:bodyPr wrap="square" rtlCol="0">
            <a:spAutoFit/>
          </a:bodyPr>
          <a:lstStyle/>
          <a:p>
            <a:r>
              <a:rPr lang="sr-Latn-ME" b="1" dirty="0" smtClean="0">
                <a:solidFill>
                  <a:srgbClr val="92D050"/>
                </a:solidFill>
              </a:rPr>
              <a:t>T4</a:t>
            </a:r>
            <a:endParaRPr lang="en-US" b="1" baseline="-25000" dirty="0">
              <a:solidFill>
                <a:srgbClr val="92D050"/>
              </a:solidFill>
            </a:endParaRPr>
          </a:p>
        </p:txBody>
      </p:sp>
      <p:cxnSp>
        <p:nvCxnSpPr>
          <p:cNvPr id="112" name="Straight Connector 111"/>
          <p:cNvCxnSpPr/>
          <p:nvPr/>
        </p:nvCxnSpPr>
        <p:spPr>
          <a:xfrm>
            <a:off x="5296151" y="5575146"/>
            <a:ext cx="121621" cy="183591"/>
          </a:xfrm>
          <a:prstGeom prst="line">
            <a:avLst/>
          </a:prstGeom>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5296151" y="5775428"/>
            <a:ext cx="803931" cy="369332"/>
          </a:xfrm>
          <a:prstGeom prst="rect">
            <a:avLst/>
          </a:prstGeom>
          <a:noFill/>
        </p:spPr>
        <p:txBody>
          <a:bodyPr wrap="square" rtlCol="0">
            <a:spAutoFit/>
          </a:bodyPr>
          <a:lstStyle/>
          <a:p>
            <a:r>
              <a:rPr lang="sr-Latn-ME" b="1" dirty="0" smtClean="0">
                <a:solidFill>
                  <a:srgbClr val="92D050"/>
                </a:solidFill>
              </a:rPr>
              <a:t>T5</a:t>
            </a:r>
            <a:endParaRPr lang="en-US" b="1" baseline="-25000" dirty="0">
              <a:solidFill>
                <a:srgbClr val="92D050"/>
              </a:solidFill>
            </a:endParaRPr>
          </a:p>
        </p:txBody>
      </p:sp>
      <p:sp>
        <p:nvSpPr>
          <p:cNvPr id="114" name="TextBox 113"/>
          <p:cNvSpPr txBox="1"/>
          <p:nvPr/>
        </p:nvSpPr>
        <p:spPr>
          <a:xfrm>
            <a:off x="5964403" y="4916269"/>
            <a:ext cx="3179597" cy="646331"/>
          </a:xfrm>
          <a:prstGeom prst="rect">
            <a:avLst/>
          </a:prstGeom>
          <a:noFill/>
        </p:spPr>
        <p:txBody>
          <a:bodyPr wrap="square" rtlCol="0">
            <a:spAutoFit/>
          </a:bodyPr>
          <a:lstStyle/>
          <a:p>
            <a:r>
              <a:rPr lang="sr-Latn-ME" b="1" i="1" dirty="0" smtClean="0">
                <a:solidFill>
                  <a:srgbClr val="C00000"/>
                </a:solidFill>
              </a:rPr>
              <a:t>g</a:t>
            </a:r>
            <a:r>
              <a:rPr lang="sr-Latn-ME" dirty="0" smtClean="0"/>
              <a:t> rotiramo u lijevo i z</a:t>
            </a:r>
            <a:r>
              <a:rPr lang="en-US" dirty="0"/>
              <a:t>a</a:t>
            </a:r>
            <a:r>
              <a:rPr lang="sr-Latn-ME" dirty="0" smtClean="0"/>
              <a:t>m</a:t>
            </a:r>
            <a:r>
              <a:rPr lang="en-US" dirty="0" smtClean="0"/>
              <a:t>i</a:t>
            </a:r>
            <a:r>
              <a:rPr lang="sr-Latn-ME" dirty="0" smtClean="0"/>
              <a:t>jenimo boje </a:t>
            </a:r>
            <a:r>
              <a:rPr lang="sr-Latn-ME" b="1" i="1" dirty="0" smtClean="0">
                <a:solidFill>
                  <a:srgbClr val="C00000"/>
                </a:solidFill>
              </a:rPr>
              <a:t>g</a:t>
            </a:r>
            <a:r>
              <a:rPr lang="sr-Latn-ME" dirty="0" smtClean="0"/>
              <a:t> i </a:t>
            </a:r>
            <a:r>
              <a:rPr lang="sr-Latn-ME" b="1" i="1" dirty="0" smtClean="0">
                <a:solidFill>
                  <a:srgbClr val="C00000"/>
                </a:solidFill>
              </a:rPr>
              <a:t>p</a:t>
            </a:r>
            <a:r>
              <a:rPr lang="sr-Latn-ME" dirty="0" smtClean="0"/>
              <a:t>.</a:t>
            </a:r>
            <a:endParaRPr lang="en-US" dirty="0"/>
          </a:p>
        </p:txBody>
      </p:sp>
    </p:spTree>
    <p:extLst>
      <p:ext uri="{BB962C8B-B14F-4D97-AF65-F5344CB8AC3E}">
        <p14:creationId xmlns:p14="http://schemas.microsoft.com/office/powerpoint/2010/main" val="182764591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122787</TotalTime>
  <Words>6720</Words>
  <Application>Microsoft Office PowerPoint</Application>
  <PresentationFormat>On-screen Show (4:3)</PresentationFormat>
  <Paragraphs>1118</Paragraphs>
  <Slides>49</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1" baseType="lpstr">
      <vt:lpstr>Clarity</vt:lpstr>
      <vt:lpstr>Equation</vt:lpstr>
      <vt:lpstr>Teorija  algoritama</vt:lpstr>
      <vt:lpstr>Drvo Crveno-Crno</vt:lpstr>
      <vt:lpstr>Ilustracija drveta crveno-crno</vt:lpstr>
      <vt:lpstr>Crveno crno drvo - činjenice</vt:lpstr>
      <vt:lpstr>Pretraživanje &amp; Primjene</vt:lpstr>
      <vt:lpstr>Operacija Insert</vt:lpstr>
      <vt:lpstr>Insert - algoritam</vt:lpstr>
      <vt:lpstr>Ilustracija varijanti umetanja</vt:lpstr>
      <vt:lpstr>Varijante umetanja</vt:lpstr>
      <vt:lpstr>Slučaj umetanja i primjer</vt:lpstr>
      <vt:lpstr>Primjeri</vt:lpstr>
      <vt:lpstr>Brisanje</vt:lpstr>
      <vt:lpstr>Koraci u brisanju</vt:lpstr>
      <vt:lpstr>Oba crna</vt:lpstr>
      <vt:lpstr>Četiri slučaja 3.b.i</vt:lpstr>
      <vt:lpstr>Slučajevi brisanja</vt:lpstr>
      <vt:lpstr>Brisanje 3.b.iii</vt:lpstr>
      <vt:lpstr>Brisanje 3.b.iii.(b)</vt:lpstr>
      <vt:lpstr>Realizacija</vt:lpstr>
      <vt:lpstr>Realizacija dio #2</vt:lpstr>
      <vt:lpstr>Realizacija dio #3</vt:lpstr>
      <vt:lpstr>Realizacija dio #4</vt:lpstr>
      <vt:lpstr>Realizacija dio #5</vt:lpstr>
      <vt:lpstr>Realizacija dio #6</vt:lpstr>
      <vt:lpstr>Realizacia dio#7</vt:lpstr>
      <vt:lpstr>Glavni program i primjer</vt:lpstr>
      <vt:lpstr>Izgled drveta nakon umetanja i brisanja</vt:lpstr>
      <vt:lpstr>Objašnjenje koda</vt:lpstr>
      <vt:lpstr>Objašnjenje koda dio #2</vt:lpstr>
      <vt:lpstr>Drvo crveno-crno - kraj</vt:lpstr>
      <vt:lpstr>Treap</vt:lpstr>
      <vt:lpstr>Prednosti implementacije</vt:lpstr>
      <vt:lpstr>Operacije kod treap-a</vt:lpstr>
      <vt:lpstr>Implementacija operacija kod treap-a</vt:lpstr>
      <vt:lpstr>Implementacija</vt:lpstr>
      <vt:lpstr>Test primjer</vt:lpstr>
      <vt:lpstr>Dodavanje cnt</vt:lpstr>
      <vt:lpstr>Dio programske realizacije</vt:lpstr>
      <vt:lpstr>Implicitni treap</vt:lpstr>
      <vt:lpstr>Realizacija Split i Merge</vt:lpstr>
      <vt:lpstr>Ostale operacije sa implicitnim treap-om</vt:lpstr>
      <vt:lpstr>O operacijama kod implicitnog treap-a</vt:lpstr>
      <vt:lpstr>Reverse i implementacija</vt:lpstr>
      <vt:lpstr>Kraj realizacije – split, reverse i output</vt:lpstr>
      <vt:lpstr>Zadaci za vježbu</vt:lpstr>
      <vt:lpstr>Zadaci za vježbu</vt:lpstr>
      <vt:lpstr>Zadaci za vježbu</vt:lpstr>
      <vt:lpstr>Zadaci za vježbanje</vt:lpstr>
      <vt:lpstr>Zadaci za vježbanje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Teorija  algoritama</dc:title>
  <dc:creator>Windows User</dc:creator>
  <cp:lastModifiedBy>Windows User</cp:lastModifiedBy>
  <cp:revision>529</cp:revision>
  <dcterms:created xsi:type="dcterms:W3CDTF">2019-12-12T05:54:33Z</dcterms:created>
  <dcterms:modified xsi:type="dcterms:W3CDTF">2024-11-20T05:56:41Z</dcterms:modified>
</cp:coreProperties>
</file>