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sldIdLst>
    <p:sldId id="256" r:id="rId2"/>
    <p:sldId id="549" r:id="rId3"/>
    <p:sldId id="544" r:id="rId4"/>
    <p:sldId id="459" r:id="rId5"/>
    <p:sldId id="504" r:id="rId6"/>
    <p:sldId id="508" r:id="rId7"/>
    <p:sldId id="509" r:id="rId8"/>
    <p:sldId id="510" r:id="rId9"/>
    <p:sldId id="513" r:id="rId10"/>
    <p:sldId id="514" r:id="rId11"/>
    <p:sldId id="515" r:id="rId12"/>
    <p:sldId id="516" r:id="rId13"/>
    <p:sldId id="517" r:id="rId14"/>
    <p:sldId id="523" r:id="rId15"/>
    <p:sldId id="524" r:id="rId16"/>
    <p:sldId id="525" r:id="rId17"/>
    <p:sldId id="526" r:id="rId18"/>
    <p:sldId id="527" r:id="rId19"/>
    <p:sldId id="528" r:id="rId20"/>
    <p:sldId id="529" r:id="rId21"/>
    <p:sldId id="530" r:id="rId22"/>
    <p:sldId id="531" r:id="rId23"/>
    <p:sldId id="532" r:id="rId24"/>
    <p:sldId id="533" r:id="rId25"/>
    <p:sldId id="534" r:id="rId26"/>
    <p:sldId id="535" r:id="rId27"/>
    <p:sldId id="536" r:id="rId28"/>
    <p:sldId id="538" r:id="rId29"/>
    <p:sldId id="550" r:id="rId30"/>
    <p:sldId id="551" r:id="rId31"/>
    <p:sldId id="546" r:id="rId32"/>
    <p:sldId id="548" r:id="rId33"/>
    <p:sldId id="460" r:id="rId34"/>
    <p:sldId id="461" r:id="rId35"/>
    <p:sldId id="462" r:id="rId36"/>
    <p:sldId id="463" r:id="rId37"/>
    <p:sldId id="464" r:id="rId38"/>
    <p:sldId id="465" r:id="rId39"/>
    <p:sldId id="466" r:id="rId40"/>
    <p:sldId id="467" r:id="rId41"/>
    <p:sldId id="468" r:id="rId42"/>
    <p:sldId id="545" r:id="rId43"/>
    <p:sldId id="547" r:id="rId44"/>
    <p:sldId id="469" r:id="rId45"/>
    <p:sldId id="470" r:id="rId46"/>
    <p:sldId id="539" r:id="rId47"/>
    <p:sldId id="540" r:id="rId48"/>
    <p:sldId id="541" r:id="rId49"/>
    <p:sldId id="542" r:id="rId50"/>
    <p:sldId id="543"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445"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1A1100-9473-43A3-837F-8DFD9CB5713D}" type="datetimeFigureOut">
              <a:rPr lang="en-US" smtClean="0"/>
              <a:t>9/24/2024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278BAF-E0D8-4C6A-A97E-C726B7067BF1}" type="slidenum">
              <a:rPr lang="en-US" smtClean="0"/>
              <a:t>‹#›</a:t>
            </a:fld>
            <a:endParaRPr lang="en-US"/>
          </a:p>
        </p:txBody>
      </p:sp>
    </p:spTree>
    <p:extLst>
      <p:ext uri="{BB962C8B-B14F-4D97-AF65-F5344CB8AC3E}">
        <p14:creationId xmlns:p14="http://schemas.microsoft.com/office/powerpoint/2010/main" val="1533614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278BAF-E0D8-4C6A-A97E-C726B7067BF1}" type="slidenum">
              <a:rPr lang="en-US" smtClean="0"/>
              <a:t>10</a:t>
            </a:fld>
            <a:endParaRPr lang="en-US"/>
          </a:p>
        </p:txBody>
      </p:sp>
    </p:spTree>
    <p:extLst>
      <p:ext uri="{BB962C8B-B14F-4D97-AF65-F5344CB8AC3E}">
        <p14:creationId xmlns:p14="http://schemas.microsoft.com/office/powerpoint/2010/main" val="305828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E01D98-0787-4C05-B51E-AF103DA0149E}" type="datetimeFigureOut">
              <a:rPr lang="en-US" smtClean="0"/>
              <a:t>9/24/2024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E01D98-0787-4C05-B51E-AF103DA0149E}" type="datetimeFigureOut">
              <a:rPr lang="en-US" smtClean="0"/>
              <a:t>9/24/2024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7C71C-7BFF-492A-A25C-B108E07E1E95}"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E01D98-0787-4C05-B51E-AF103DA0149E}" type="datetimeFigureOut">
              <a:rPr lang="en-US" smtClean="0"/>
              <a:t>9/24/2024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E01D98-0787-4C05-B51E-AF103DA0149E}" type="datetimeFigureOut">
              <a:rPr lang="en-US" smtClean="0"/>
              <a:t>9/24/2024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9/24/2024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9/24/2024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EEE01D98-0787-4C05-B51E-AF103DA0149E}" type="datetimeFigureOut">
              <a:rPr lang="en-US" smtClean="0"/>
              <a:t>9/24/2024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367C71C-7BFF-492A-A25C-B108E07E1E9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geeksforgeeks.org/know-your-sorting-algorithm-set-2-introsort-cs-sorting-weapon/"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wmf"/><Relationship Id="rId5" Type="http://schemas.openxmlformats.org/officeDocument/2006/relationships/oleObject" Target="../embeddings/oleObject5.bin"/><Relationship Id="rId4" Type="http://schemas.openxmlformats.org/officeDocument/2006/relationships/image" Target="../media/image5.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petlja.org/biblioteka/r/problemi/zbirka-napredni-nivo/svi_binarni_nizovi_bez_susednih_jedinica"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petlja.org/biblioteka/r/Problems/SortStbl" TargetMode="External"/><Relationship Id="rId2" Type="http://schemas.openxmlformats.org/officeDocument/2006/relationships/hyperlink" Target="https://petlja.org/biblioteka/r/Problems/BrojInverzija" TargetMode="External"/><Relationship Id="rId1" Type="http://schemas.openxmlformats.org/officeDocument/2006/relationships/slideLayout" Target="../slideLayouts/slideLayout2.xml"/><Relationship Id="rId6" Type="http://schemas.openxmlformats.org/officeDocument/2006/relationships/hyperlink" Target="https://petlja.org/biblioteka/r/zbirka-napredni-nivo/anagrami" TargetMode="External"/><Relationship Id="rId5" Type="http://schemas.openxmlformats.org/officeDocument/2006/relationships/hyperlink" Target="https://petlja.org/biblioteka/r/Problems/NajmanjiBrojevi" TargetMode="External"/><Relationship Id="rId4" Type="http://schemas.openxmlformats.org/officeDocument/2006/relationships/hyperlink" Target="https://petlja.org/biblioteka/r/Problems/Klizanje"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codeforces.com/problemset/problem/1427/B" TargetMode="External"/><Relationship Id="rId2" Type="http://schemas.openxmlformats.org/officeDocument/2006/relationships/hyperlink" Target="https://codeforces.com/problemset/problem/1430/B" TargetMode="External"/><Relationship Id="rId1" Type="http://schemas.openxmlformats.org/officeDocument/2006/relationships/slideLayout" Target="../slideLayouts/slideLayout2.xml"/><Relationship Id="rId5" Type="http://schemas.openxmlformats.org/officeDocument/2006/relationships/hyperlink" Target="https://codeforces.com/problemset/problem/1420/A" TargetMode="External"/><Relationship Id="rId4" Type="http://schemas.openxmlformats.org/officeDocument/2006/relationships/hyperlink" Target="https://codeforces.com/problemset/problem/1427/A"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s://codeforces.com/problemset/problem/1375/E" TargetMode="External"/><Relationship Id="rId13" Type="http://schemas.openxmlformats.org/officeDocument/2006/relationships/hyperlink" Target="https://codeforces.com/problemset/problem/1367/D" TargetMode="External"/><Relationship Id="rId18" Type="http://schemas.openxmlformats.org/officeDocument/2006/relationships/hyperlink" Target="https://codeforces.com/problemset/problem/1353/B" TargetMode="External"/><Relationship Id="rId3" Type="http://schemas.openxmlformats.org/officeDocument/2006/relationships/hyperlink" Target="https://codeforces.com/problemset/problem/1401/C" TargetMode="External"/><Relationship Id="rId21" Type="http://schemas.openxmlformats.org/officeDocument/2006/relationships/hyperlink" Target="https://codeforces.com/problemset/problem/1336/B" TargetMode="External"/><Relationship Id="rId7" Type="http://schemas.openxmlformats.org/officeDocument/2006/relationships/hyperlink" Target="https://codeforces.com/problemset/problem/1381/E" TargetMode="External"/><Relationship Id="rId12" Type="http://schemas.openxmlformats.org/officeDocument/2006/relationships/hyperlink" Target="https://codeforces.com/problemset/problem/1369/C" TargetMode="External"/><Relationship Id="rId17" Type="http://schemas.openxmlformats.org/officeDocument/2006/relationships/hyperlink" Target="https://codeforces.com/problemset/problem/1360/B" TargetMode="External"/><Relationship Id="rId2" Type="http://schemas.openxmlformats.org/officeDocument/2006/relationships/hyperlink" Target="https://codeforces.com/problemset/problem/1418/B" TargetMode="External"/><Relationship Id="rId16" Type="http://schemas.openxmlformats.org/officeDocument/2006/relationships/hyperlink" Target="https://codeforces.com/problemset/problem/1358/B" TargetMode="External"/><Relationship Id="rId20" Type="http://schemas.openxmlformats.org/officeDocument/2006/relationships/hyperlink" Target="https://codeforces.com/problemset/problem/1344/A"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1399/A" TargetMode="External"/><Relationship Id="rId11" Type="http://schemas.openxmlformats.org/officeDocument/2006/relationships/hyperlink" Target="https://codeforces.com/problemset/problem/1374/D" TargetMode="External"/><Relationship Id="rId5" Type="http://schemas.openxmlformats.org/officeDocument/2006/relationships/hyperlink" Target="https://codeforces.com/problemset/problem/1393/C" TargetMode="External"/><Relationship Id="rId15" Type="http://schemas.openxmlformats.org/officeDocument/2006/relationships/hyperlink" Target="https://codeforces.com/problemset/problem/1361/B" TargetMode="External"/><Relationship Id="rId10" Type="http://schemas.openxmlformats.org/officeDocument/2006/relationships/hyperlink" Target="https://codeforces.com/problemset/problem/1374/F" TargetMode="External"/><Relationship Id="rId19" Type="http://schemas.openxmlformats.org/officeDocument/2006/relationships/hyperlink" Target="https://codeforces.com/problemset/problem/1348/C" TargetMode="External"/><Relationship Id="rId4" Type="http://schemas.openxmlformats.org/officeDocument/2006/relationships/hyperlink" Target="https://codeforces.com/problemset/problem/1398/B" TargetMode="External"/><Relationship Id="rId9" Type="http://schemas.openxmlformats.org/officeDocument/2006/relationships/hyperlink" Target="https://codeforces.com/problemset/problem/1375/D" TargetMode="External"/><Relationship Id="rId14" Type="http://schemas.openxmlformats.org/officeDocument/2006/relationships/hyperlink" Target="https://codeforces.com/problemset/problem/1365/F" TargetMode="Externa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50.xml.rels><?xml version="1.0" encoding="UTF-8" standalone="yes"?>
<Relationships xmlns="http://schemas.openxmlformats.org/package/2006/relationships"><Relationship Id="rId8" Type="http://schemas.openxmlformats.org/officeDocument/2006/relationships/hyperlink" Target="https://codeforces.com/problemset/problem/1305/A" TargetMode="External"/><Relationship Id="rId13" Type="http://schemas.openxmlformats.org/officeDocument/2006/relationships/hyperlink" Target="https://codeforces.com/problemset/problem/1282/C" TargetMode="External"/><Relationship Id="rId18" Type="http://schemas.openxmlformats.org/officeDocument/2006/relationships/hyperlink" Target="https://codeforces.com/problemset/problem/1256/F" TargetMode="External"/><Relationship Id="rId3" Type="http://schemas.openxmlformats.org/officeDocument/2006/relationships/hyperlink" Target="https://codeforces.com/problemset/problem/1334/B" TargetMode="External"/><Relationship Id="rId21" Type="http://schemas.openxmlformats.org/officeDocument/2006/relationships/hyperlink" Target="https://codeforces.com/problemset/problem/1238/B" TargetMode="External"/><Relationship Id="rId7" Type="http://schemas.openxmlformats.org/officeDocument/2006/relationships/hyperlink" Target="https://codeforces.com/problemset/problem/1316/B" TargetMode="External"/><Relationship Id="rId12" Type="http://schemas.openxmlformats.org/officeDocument/2006/relationships/hyperlink" Target="https://codeforces.com/problemset/problem/1270/D" TargetMode="External"/><Relationship Id="rId17" Type="http://schemas.openxmlformats.org/officeDocument/2006/relationships/hyperlink" Target="https://codeforces.com/problemset/problem/1257/C" TargetMode="External"/><Relationship Id="rId2" Type="http://schemas.openxmlformats.org/officeDocument/2006/relationships/hyperlink" Target="https://codeforces.com/problemset/problem/1335/C" TargetMode="External"/><Relationship Id="rId16" Type="http://schemas.openxmlformats.org/officeDocument/2006/relationships/hyperlink" Target="https://codeforces.com/problemset/problem/1267/I" TargetMode="External"/><Relationship Id="rId20" Type="http://schemas.openxmlformats.org/officeDocument/2006/relationships/hyperlink" Target="https://codeforces.com/problemset/problem/1248/B"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1312/B" TargetMode="External"/><Relationship Id="rId11" Type="http://schemas.openxmlformats.org/officeDocument/2006/relationships/hyperlink" Target="https://codeforces.com/problemset/problem/1294/B" TargetMode="External"/><Relationship Id="rId5" Type="http://schemas.openxmlformats.org/officeDocument/2006/relationships/hyperlink" Target="https://codeforces.com/problemset/problem/1333/F" TargetMode="External"/><Relationship Id="rId15" Type="http://schemas.openxmlformats.org/officeDocument/2006/relationships/hyperlink" Target="https://codeforces.com/problemset/problem/1272/A" TargetMode="External"/><Relationship Id="rId10" Type="http://schemas.openxmlformats.org/officeDocument/2006/relationships/hyperlink" Target="https://codeforces.com/problemset/problem/1296/D" TargetMode="External"/><Relationship Id="rId19" Type="http://schemas.openxmlformats.org/officeDocument/2006/relationships/hyperlink" Target="https://codeforces.com/problemset/problem/1251/D" TargetMode="External"/><Relationship Id="rId4" Type="http://schemas.openxmlformats.org/officeDocument/2006/relationships/hyperlink" Target="https://codeforces.com/problemset/problem/1339/B" TargetMode="External"/><Relationship Id="rId9" Type="http://schemas.openxmlformats.org/officeDocument/2006/relationships/hyperlink" Target="https://codeforces.com/problemset/problem/1300/B" TargetMode="External"/><Relationship Id="rId14" Type="http://schemas.openxmlformats.org/officeDocument/2006/relationships/hyperlink" Target="https://codeforces.com/problemset/problem/1269/B"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dirty="0" smtClean="0"/>
              <a:t>Teorija  algoritama</a:t>
            </a:r>
            <a:endParaRPr lang="en-US" dirty="0"/>
          </a:p>
        </p:txBody>
      </p:sp>
      <p:sp>
        <p:nvSpPr>
          <p:cNvPr id="3" name="Subtitle 2"/>
          <p:cNvSpPr>
            <a:spLocks noGrp="1"/>
          </p:cNvSpPr>
          <p:nvPr>
            <p:ph type="subTitle" idx="1"/>
          </p:nvPr>
        </p:nvSpPr>
        <p:spPr/>
        <p:txBody>
          <a:bodyPr/>
          <a:lstStyle/>
          <a:p>
            <a:r>
              <a:rPr lang="sr-Latn-ME" dirty="0" smtClean="0"/>
              <a:t>Sortiranje</a:t>
            </a:r>
          </a:p>
          <a:p>
            <a:r>
              <a:rPr lang="sr-Latn-ME" dirty="0" smtClean="0"/>
              <a:t>Generisanje kombinatornih objekata</a:t>
            </a:r>
            <a:endParaRPr lang="en-US" dirty="0"/>
          </a:p>
        </p:txBody>
      </p:sp>
    </p:spTree>
    <p:extLst>
      <p:ext uri="{BB962C8B-B14F-4D97-AF65-F5344CB8AC3E}">
        <p14:creationId xmlns:p14="http://schemas.microsoft.com/office/powerpoint/2010/main" val="3421933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2590800" cy="990600"/>
          </a:xfrm>
        </p:spPr>
        <p:txBody>
          <a:bodyPr/>
          <a:lstStyle/>
          <a:p>
            <a:r>
              <a:rPr lang="sr-Latn-ME" dirty="0" smtClean="0"/>
              <a:t>Heap</a:t>
            </a:r>
            <a:endParaRPr lang="en-US" dirty="0"/>
          </a:p>
        </p:txBody>
      </p:sp>
      <p:sp>
        <p:nvSpPr>
          <p:cNvPr id="3" name="Content Placeholder 2"/>
          <p:cNvSpPr>
            <a:spLocks noGrp="1"/>
          </p:cNvSpPr>
          <p:nvPr>
            <p:ph idx="1"/>
          </p:nvPr>
        </p:nvSpPr>
        <p:spPr>
          <a:xfrm>
            <a:off x="0" y="1066800"/>
            <a:ext cx="9067800" cy="5715000"/>
          </a:xfrm>
        </p:spPr>
        <p:txBody>
          <a:bodyPr/>
          <a:lstStyle/>
          <a:p>
            <a:r>
              <a:rPr lang="sr-Latn-ME" dirty="0" smtClean="0"/>
              <a:t>Dakle, kod </a:t>
            </a:r>
            <a:r>
              <a:rPr lang="sr-Latn-ME" b="1" dirty="0" smtClean="0">
                <a:solidFill>
                  <a:srgbClr val="C00000"/>
                </a:solidFill>
              </a:rPr>
              <a:t>max-heap</a:t>
            </a:r>
            <a:r>
              <a:rPr lang="sr-Latn-ME" dirty="0" smtClean="0"/>
              <a:t>-a </a:t>
            </a:r>
            <a:r>
              <a:rPr lang="sr-Latn-ME" b="1" baseline="-25000" dirty="0" smtClean="0"/>
              <a:t>(i uopšte heap-ova)</a:t>
            </a:r>
            <a:r>
              <a:rPr lang="sr-Latn-ME" dirty="0" smtClean="0"/>
              <a:t> drvo se i ne formira već se uspostavlja implicitna veza između roditelja koji su na indeksima </a:t>
            </a:r>
            <a:r>
              <a:rPr lang="sr-Latn-ME" b="1" i="1" dirty="0" smtClean="0">
                <a:solidFill>
                  <a:srgbClr val="C00000"/>
                </a:solidFill>
              </a:rPr>
              <a:t>i</a:t>
            </a:r>
            <a:r>
              <a:rPr lang="sr-Latn-ME" dirty="0" smtClean="0"/>
              <a:t>, lijevih sinova sa indeksima </a:t>
            </a:r>
            <a:r>
              <a:rPr lang="sr-Latn-ME" b="1" dirty="0" smtClean="0">
                <a:solidFill>
                  <a:srgbClr val="C00000"/>
                </a:solidFill>
              </a:rPr>
              <a:t>2*</a:t>
            </a:r>
            <a:r>
              <a:rPr lang="sr-Latn-ME" b="1" i="1" dirty="0" smtClean="0">
                <a:solidFill>
                  <a:srgbClr val="C00000"/>
                </a:solidFill>
              </a:rPr>
              <a:t>i</a:t>
            </a:r>
            <a:r>
              <a:rPr lang="sr-Latn-ME" b="1" dirty="0" smtClean="0">
                <a:solidFill>
                  <a:srgbClr val="C00000"/>
                </a:solidFill>
              </a:rPr>
              <a:t>+1</a:t>
            </a:r>
            <a:r>
              <a:rPr lang="sr-Latn-ME" dirty="0" smtClean="0"/>
              <a:t> i desnih sinova sa indeksima </a:t>
            </a:r>
            <a:r>
              <a:rPr lang="sr-Latn-ME" b="1" dirty="0" smtClean="0">
                <a:solidFill>
                  <a:srgbClr val="C00000"/>
                </a:solidFill>
              </a:rPr>
              <a:t>2*</a:t>
            </a:r>
            <a:r>
              <a:rPr lang="sr-Latn-ME" b="1" i="1" dirty="0" smtClean="0">
                <a:solidFill>
                  <a:srgbClr val="C00000"/>
                </a:solidFill>
              </a:rPr>
              <a:t>i</a:t>
            </a:r>
            <a:r>
              <a:rPr lang="sr-Latn-ME" b="1" dirty="0" smtClean="0">
                <a:solidFill>
                  <a:srgbClr val="C00000"/>
                </a:solidFill>
              </a:rPr>
              <a:t>+2</a:t>
            </a:r>
            <a:r>
              <a:rPr lang="sr-Latn-ME" dirty="0" smtClean="0"/>
              <a:t>.</a:t>
            </a:r>
          </a:p>
          <a:p>
            <a:r>
              <a:rPr lang="sr-Latn-ME" dirty="0" smtClean="0"/>
              <a:t>Objasnimo na jednom primjeru kako funkcioniše algoritam za formiranje </a:t>
            </a:r>
            <a:r>
              <a:rPr lang="sr-Latn-ME" b="1" dirty="0" smtClean="0">
                <a:solidFill>
                  <a:srgbClr val="C00000"/>
                </a:solidFill>
              </a:rPr>
              <a:t>heap</a:t>
            </a:r>
            <a:r>
              <a:rPr lang="sr-Latn-ME" dirty="0" smtClean="0"/>
              <a:t>-a.</a:t>
            </a:r>
          </a:p>
          <a:p>
            <a:r>
              <a:rPr lang="sr-Latn-ME" dirty="0" smtClean="0"/>
              <a:t>Neka je dat niz </a:t>
            </a:r>
            <a:r>
              <a:rPr lang="sr-Latn-ME" b="1" dirty="0" smtClean="0">
                <a:solidFill>
                  <a:srgbClr val="FF0000"/>
                </a:solidFill>
              </a:rPr>
              <a:t>6 5 3 1 8 7 2 4</a:t>
            </a:r>
            <a:r>
              <a:rPr lang="sr-Latn-ME" dirty="0" smtClean="0"/>
              <a:t>.</a:t>
            </a:r>
          </a:p>
          <a:p>
            <a:r>
              <a:rPr lang="sr-Latn-ME" dirty="0" smtClean="0"/>
              <a:t>Prvi element je </a:t>
            </a:r>
            <a:r>
              <a:rPr lang="sr-Latn-ME" b="1" dirty="0" smtClean="0">
                <a:solidFill>
                  <a:srgbClr val="FF0000"/>
                </a:solidFill>
              </a:rPr>
              <a:t>6</a:t>
            </a:r>
            <a:r>
              <a:rPr lang="sr-Latn-ME" dirty="0" smtClean="0"/>
              <a:t> upisujemo ga u korijen </a:t>
            </a:r>
            <a:r>
              <a:rPr lang="sr-Latn-ME" b="1" dirty="0" smtClean="0">
                <a:solidFill>
                  <a:srgbClr val="FF0000"/>
                </a:solidFill>
              </a:rPr>
              <a:t>heap</a:t>
            </a:r>
            <a:r>
              <a:rPr lang="sr-Latn-ME" dirty="0" smtClean="0"/>
              <a:t>-a.</a:t>
            </a:r>
          </a:p>
          <a:p>
            <a:r>
              <a:rPr lang="sr-Latn-ME" dirty="0" smtClean="0"/>
              <a:t>Naredni element </a:t>
            </a:r>
            <a:r>
              <a:rPr lang="sr-Latn-ME" b="1" dirty="0" smtClean="0">
                <a:solidFill>
                  <a:srgbClr val="FF0000"/>
                </a:solidFill>
              </a:rPr>
              <a:t>5</a:t>
            </a:r>
            <a:r>
              <a:rPr lang="sr-Latn-ME" dirty="0" smtClean="0"/>
              <a:t> postavljamo u lijevog sina </a:t>
            </a:r>
            <a:r>
              <a:rPr lang="sr-Latn-ME" b="1" baseline="-25000" dirty="0" smtClean="0"/>
              <a:t>(punjenje heap-a ide redom)</a:t>
            </a:r>
            <a:r>
              <a:rPr lang="sr-Latn-ME" dirty="0" smtClean="0"/>
              <a:t> i pošto je manji od </a:t>
            </a:r>
            <a:r>
              <a:rPr lang="sr-Latn-ME" b="1" dirty="0" smtClean="0">
                <a:solidFill>
                  <a:srgbClr val="FF0000"/>
                </a:solidFill>
              </a:rPr>
              <a:t>6</a:t>
            </a:r>
            <a:r>
              <a:rPr lang="sr-Latn-ME" dirty="0" smtClean="0"/>
              <a:t> tu i ostaje. Zatim broj </a:t>
            </a:r>
            <a:r>
              <a:rPr lang="sr-Latn-ME" b="1" dirty="0" smtClean="0">
                <a:solidFill>
                  <a:srgbClr val="C00000"/>
                </a:solidFill>
              </a:rPr>
              <a:t>3</a:t>
            </a:r>
            <a:r>
              <a:rPr lang="sr-Latn-ME" dirty="0" smtClean="0"/>
              <a:t> smještamo u desnog sina kor</a:t>
            </a:r>
            <a:r>
              <a:rPr lang="en-GB" smtClean="0"/>
              <a:t>i</a:t>
            </a:r>
            <a:r>
              <a:rPr lang="sr-Latn-ME" smtClean="0"/>
              <a:t>jena </a:t>
            </a:r>
            <a:r>
              <a:rPr lang="sr-Latn-ME" dirty="0" smtClean="0"/>
              <a:t>a i dalje su osobine </a:t>
            </a:r>
            <a:r>
              <a:rPr lang="sr-Latn-ME" b="1" dirty="0" smtClean="0">
                <a:solidFill>
                  <a:srgbClr val="FF0000"/>
                </a:solidFill>
              </a:rPr>
              <a:t>heap</a:t>
            </a:r>
            <a:r>
              <a:rPr lang="sr-Latn-ME" dirty="0" smtClean="0"/>
              <a:t>-a zadovoljene.</a:t>
            </a:r>
            <a:endParaRPr lang="en-US" dirty="0"/>
          </a:p>
        </p:txBody>
      </p:sp>
      <p:sp>
        <p:nvSpPr>
          <p:cNvPr id="4" name="Oval 3"/>
          <p:cNvSpPr/>
          <p:nvPr/>
        </p:nvSpPr>
        <p:spPr>
          <a:xfrm>
            <a:off x="6934200" y="3810000"/>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5" name="Oval 4"/>
          <p:cNvSpPr/>
          <p:nvPr/>
        </p:nvSpPr>
        <p:spPr>
          <a:xfrm>
            <a:off x="1524000" y="5486400"/>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cxnSp>
        <p:nvCxnSpPr>
          <p:cNvPr id="7" name="Straight Connector 6"/>
          <p:cNvCxnSpPr>
            <a:stCxn id="5" idx="3"/>
          </p:cNvCxnSpPr>
          <p:nvPr/>
        </p:nvCxnSpPr>
        <p:spPr>
          <a:xfrm flipH="1">
            <a:off x="1066800" y="5876645"/>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762000" y="6324600"/>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sp>
        <p:nvSpPr>
          <p:cNvPr id="9" name="Oval 8"/>
          <p:cNvSpPr/>
          <p:nvPr/>
        </p:nvSpPr>
        <p:spPr>
          <a:xfrm>
            <a:off x="2313940" y="6324600"/>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3</a:t>
            </a:r>
            <a:endParaRPr lang="en-US" dirty="0"/>
          </a:p>
        </p:txBody>
      </p:sp>
      <p:cxnSp>
        <p:nvCxnSpPr>
          <p:cNvPr id="11" name="Straight Connector 10"/>
          <p:cNvCxnSpPr>
            <a:stCxn id="5" idx="5"/>
            <a:endCxn id="9" idx="0"/>
          </p:cNvCxnSpPr>
          <p:nvPr/>
        </p:nvCxnSpPr>
        <p:spPr>
          <a:xfrm>
            <a:off x="1979285" y="5876645"/>
            <a:ext cx="60135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124200" y="5486400"/>
            <a:ext cx="6019800" cy="923330"/>
          </a:xfrm>
          <a:prstGeom prst="rect">
            <a:avLst/>
          </a:prstGeom>
          <a:noFill/>
        </p:spPr>
        <p:txBody>
          <a:bodyPr wrap="square" rtlCol="0">
            <a:spAutoFit/>
          </a:bodyPr>
          <a:lstStyle/>
          <a:p>
            <a:r>
              <a:rPr lang="sr-Latn-ME" dirty="0" smtClean="0"/>
              <a:t>Broj </a:t>
            </a:r>
            <a:r>
              <a:rPr lang="sr-Latn-ME" b="1" dirty="0" smtClean="0">
                <a:solidFill>
                  <a:srgbClr val="FF0000"/>
                </a:solidFill>
              </a:rPr>
              <a:t>1</a:t>
            </a:r>
            <a:r>
              <a:rPr lang="sr-Latn-ME" dirty="0" smtClean="0"/>
              <a:t> upisujemo kao lijevog sina broja </a:t>
            </a:r>
            <a:r>
              <a:rPr lang="sr-Latn-ME" b="1" dirty="0" smtClean="0">
                <a:solidFill>
                  <a:srgbClr val="FF0000"/>
                </a:solidFill>
              </a:rPr>
              <a:t>5</a:t>
            </a:r>
            <a:r>
              <a:rPr lang="sr-Latn-ME" dirty="0" smtClean="0"/>
              <a:t> i tu nema izmjena i tek kada upišemo </a:t>
            </a:r>
            <a:r>
              <a:rPr lang="sr-Latn-ME" b="1" dirty="0" smtClean="0">
                <a:solidFill>
                  <a:srgbClr val="FF0000"/>
                </a:solidFill>
              </a:rPr>
              <a:t>8</a:t>
            </a:r>
            <a:r>
              <a:rPr lang="sr-Latn-ME" dirty="0" smtClean="0"/>
              <a:t> kao desnog sina broja </a:t>
            </a:r>
            <a:r>
              <a:rPr lang="sr-Latn-ME" b="1" dirty="0" smtClean="0">
                <a:solidFill>
                  <a:srgbClr val="FF0000"/>
                </a:solidFill>
              </a:rPr>
              <a:t>5</a:t>
            </a:r>
            <a:r>
              <a:rPr lang="sr-Latn-ME" dirty="0" smtClean="0"/>
              <a:t> dobijamo narušenu osobinu </a:t>
            </a:r>
            <a:r>
              <a:rPr lang="sr-Latn-ME" b="1" dirty="0" smtClean="0">
                <a:solidFill>
                  <a:srgbClr val="C00000"/>
                </a:solidFill>
              </a:rPr>
              <a:t>heap</a:t>
            </a:r>
            <a:r>
              <a:rPr lang="sr-Latn-ME" dirty="0" smtClean="0"/>
              <a:t>-a. </a:t>
            </a:r>
            <a:endParaRPr lang="en-US" dirty="0"/>
          </a:p>
        </p:txBody>
      </p:sp>
    </p:spTree>
    <p:extLst>
      <p:ext uri="{BB962C8B-B14F-4D97-AF65-F5344CB8AC3E}">
        <p14:creationId xmlns:p14="http://schemas.microsoft.com/office/powerpoint/2010/main" val="17370590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 y="152400"/>
            <a:ext cx="8229600" cy="990600"/>
          </a:xfrm>
        </p:spPr>
        <p:txBody>
          <a:bodyPr/>
          <a:lstStyle/>
          <a:p>
            <a:r>
              <a:rPr lang="sr-Latn-ME" dirty="0" smtClean="0"/>
              <a:t>Formiranje heap-a</a:t>
            </a:r>
            <a:endParaRPr lang="en-US" dirty="0"/>
          </a:p>
        </p:txBody>
      </p:sp>
      <p:sp>
        <p:nvSpPr>
          <p:cNvPr id="3" name="Content Placeholder 2"/>
          <p:cNvSpPr>
            <a:spLocks noGrp="1"/>
          </p:cNvSpPr>
          <p:nvPr>
            <p:ph idx="1"/>
          </p:nvPr>
        </p:nvSpPr>
        <p:spPr/>
        <p:txBody>
          <a:bodyPr/>
          <a:lstStyle/>
          <a:p>
            <a:endParaRPr lang="en-US" dirty="0"/>
          </a:p>
        </p:txBody>
      </p:sp>
      <p:sp>
        <p:nvSpPr>
          <p:cNvPr id="8" name="Oval 7"/>
          <p:cNvSpPr/>
          <p:nvPr/>
        </p:nvSpPr>
        <p:spPr>
          <a:xfrm>
            <a:off x="1337358" y="981355"/>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cxnSp>
        <p:nvCxnSpPr>
          <p:cNvPr id="9" name="Straight Connector 8"/>
          <p:cNvCxnSpPr>
            <a:stCxn id="8" idx="3"/>
          </p:cNvCxnSpPr>
          <p:nvPr/>
        </p:nvCxnSpPr>
        <p:spPr>
          <a:xfrm flipH="1">
            <a:off x="880158" y="1371600"/>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575358" y="1819555"/>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sp>
        <p:nvSpPr>
          <p:cNvPr id="11" name="Oval 10"/>
          <p:cNvSpPr/>
          <p:nvPr/>
        </p:nvSpPr>
        <p:spPr>
          <a:xfrm>
            <a:off x="2127298" y="1819555"/>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3</a:t>
            </a:r>
            <a:endParaRPr lang="en-US" dirty="0"/>
          </a:p>
        </p:txBody>
      </p:sp>
      <p:cxnSp>
        <p:nvCxnSpPr>
          <p:cNvPr id="12" name="Straight Connector 11"/>
          <p:cNvCxnSpPr>
            <a:stCxn id="8" idx="5"/>
            <a:endCxn id="11" idx="0"/>
          </p:cNvCxnSpPr>
          <p:nvPr/>
        </p:nvCxnSpPr>
        <p:spPr>
          <a:xfrm>
            <a:off x="1792643" y="1371600"/>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04800" y="2209800"/>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41958" y="2819400"/>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1</a:t>
            </a:r>
            <a:endParaRPr lang="en-US" dirty="0"/>
          </a:p>
        </p:txBody>
      </p:sp>
      <p:cxnSp>
        <p:nvCxnSpPr>
          <p:cNvPr id="16" name="Straight Connector 15"/>
          <p:cNvCxnSpPr/>
          <p:nvPr/>
        </p:nvCxnSpPr>
        <p:spPr>
          <a:xfrm>
            <a:off x="1001005" y="2209800"/>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1070658" y="28194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sp>
        <p:nvSpPr>
          <p:cNvPr id="19" name="TextBox 18"/>
          <p:cNvSpPr txBox="1"/>
          <p:nvPr/>
        </p:nvSpPr>
        <p:spPr>
          <a:xfrm>
            <a:off x="1524000" y="2362200"/>
            <a:ext cx="2514600" cy="1384995"/>
          </a:xfrm>
          <a:prstGeom prst="rect">
            <a:avLst/>
          </a:prstGeom>
          <a:noFill/>
        </p:spPr>
        <p:txBody>
          <a:bodyPr wrap="square" rtlCol="0">
            <a:spAutoFit/>
          </a:bodyPr>
          <a:lstStyle/>
          <a:p>
            <a:r>
              <a:rPr lang="sr-Latn-ME" dirty="0" smtClean="0">
                <a:solidFill>
                  <a:srgbClr val="FF0000"/>
                </a:solidFill>
              </a:rPr>
              <a:t>Nisu u redu! Potrebno im je zamjeniti mjesta, procedura se naziva </a:t>
            </a:r>
            <a:r>
              <a:rPr lang="sr-Latn-ME" b="1" u="sng" dirty="0" smtClean="0">
                <a:solidFill>
                  <a:srgbClr val="FF0000"/>
                </a:solidFill>
              </a:rPr>
              <a:t>heapify</a:t>
            </a:r>
            <a:r>
              <a:rPr lang="sr-Latn-ME" dirty="0" smtClean="0"/>
              <a:t> </a:t>
            </a:r>
          </a:p>
          <a:p>
            <a:r>
              <a:rPr lang="sr-Latn-ME" b="1" baseline="-25000" dirty="0" smtClean="0"/>
              <a:t>(dovođenje heap-a u red)</a:t>
            </a:r>
            <a:endParaRPr lang="en-US" b="1" baseline="-25000" dirty="0"/>
          </a:p>
        </p:txBody>
      </p:sp>
      <p:sp>
        <p:nvSpPr>
          <p:cNvPr id="29" name="Oval 28"/>
          <p:cNvSpPr/>
          <p:nvPr/>
        </p:nvSpPr>
        <p:spPr>
          <a:xfrm>
            <a:off x="5334000" y="9906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cxnSp>
        <p:nvCxnSpPr>
          <p:cNvPr id="30" name="Straight Connector 29"/>
          <p:cNvCxnSpPr>
            <a:stCxn id="29" idx="3"/>
          </p:cNvCxnSpPr>
          <p:nvPr/>
        </p:nvCxnSpPr>
        <p:spPr>
          <a:xfrm flipH="1">
            <a:off x="4876800" y="1380845"/>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572000" y="18288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sp>
        <p:nvSpPr>
          <p:cNvPr id="32" name="Oval 31"/>
          <p:cNvSpPr/>
          <p:nvPr/>
        </p:nvSpPr>
        <p:spPr>
          <a:xfrm>
            <a:off x="6123940" y="1828800"/>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3</a:t>
            </a:r>
            <a:endParaRPr lang="en-US" dirty="0"/>
          </a:p>
        </p:txBody>
      </p:sp>
      <p:cxnSp>
        <p:nvCxnSpPr>
          <p:cNvPr id="33" name="Straight Connector 32"/>
          <p:cNvCxnSpPr>
            <a:stCxn id="29" idx="5"/>
            <a:endCxn id="32" idx="0"/>
          </p:cNvCxnSpPr>
          <p:nvPr/>
        </p:nvCxnSpPr>
        <p:spPr>
          <a:xfrm>
            <a:off x="5789285" y="1380845"/>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4301442" y="2219045"/>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4038600" y="2828645"/>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1</a:t>
            </a:r>
            <a:endParaRPr lang="en-US" dirty="0"/>
          </a:p>
        </p:txBody>
      </p:sp>
      <p:cxnSp>
        <p:nvCxnSpPr>
          <p:cNvPr id="36" name="Straight Connector 35"/>
          <p:cNvCxnSpPr/>
          <p:nvPr/>
        </p:nvCxnSpPr>
        <p:spPr>
          <a:xfrm>
            <a:off x="4997647" y="2219045"/>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5067300" y="2828645"/>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sp>
        <p:nvSpPr>
          <p:cNvPr id="38" name="Oval 37"/>
          <p:cNvSpPr/>
          <p:nvPr/>
        </p:nvSpPr>
        <p:spPr>
          <a:xfrm>
            <a:off x="7668260" y="9906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cxnSp>
        <p:nvCxnSpPr>
          <p:cNvPr id="39" name="Straight Connector 38"/>
          <p:cNvCxnSpPr>
            <a:stCxn id="38" idx="3"/>
          </p:cNvCxnSpPr>
          <p:nvPr/>
        </p:nvCxnSpPr>
        <p:spPr>
          <a:xfrm flipH="1">
            <a:off x="7211060" y="1380845"/>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6906260" y="18288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41" name="Oval 40"/>
          <p:cNvSpPr/>
          <p:nvPr/>
        </p:nvSpPr>
        <p:spPr>
          <a:xfrm>
            <a:off x="8458200" y="1828800"/>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3</a:t>
            </a:r>
            <a:endParaRPr lang="en-US" dirty="0"/>
          </a:p>
        </p:txBody>
      </p:sp>
      <p:cxnSp>
        <p:nvCxnSpPr>
          <p:cNvPr id="42" name="Straight Connector 41"/>
          <p:cNvCxnSpPr>
            <a:stCxn id="38" idx="5"/>
            <a:endCxn id="41" idx="0"/>
          </p:cNvCxnSpPr>
          <p:nvPr/>
        </p:nvCxnSpPr>
        <p:spPr>
          <a:xfrm>
            <a:off x="8123545" y="1380845"/>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6635702" y="2219045"/>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6372860" y="2828645"/>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1</a:t>
            </a:r>
            <a:endParaRPr lang="en-US" dirty="0"/>
          </a:p>
        </p:txBody>
      </p:sp>
      <p:cxnSp>
        <p:nvCxnSpPr>
          <p:cNvPr id="45" name="Straight Connector 44"/>
          <p:cNvCxnSpPr/>
          <p:nvPr/>
        </p:nvCxnSpPr>
        <p:spPr>
          <a:xfrm>
            <a:off x="7331907" y="2219045"/>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7401560" y="2828645"/>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sp>
        <p:nvSpPr>
          <p:cNvPr id="48" name="Oval 47"/>
          <p:cNvSpPr/>
          <p:nvPr/>
        </p:nvSpPr>
        <p:spPr>
          <a:xfrm>
            <a:off x="1449716" y="38100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cxnSp>
        <p:nvCxnSpPr>
          <p:cNvPr id="49" name="Straight Connector 48"/>
          <p:cNvCxnSpPr>
            <a:stCxn id="48" idx="3"/>
          </p:cNvCxnSpPr>
          <p:nvPr/>
        </p:nvCxnSpPr>
        <p:spPr>
          <a:xfrm flipH="1">
            <a:off x="992516" y="4200245"/>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50" name="Oval 49"/>
          <p:cNvSpPr/>
          <p:nvPr/>
        </p:nvSpPr>
        <p:spPr>
          <a:xfrm>
            <a:off x="687716" y="46482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51" name="Oval 50"/>
          <p:cNvSpPr/>
          <p:nvPr/>
        </p:nvSpPr>
        <p:spPr>
          <a:xfrm>
            <a:off x="2239656" y="46482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3</a:t>
            </a:r>
            <a:endParaRPr lang="en-US" dirty="0"/>
          </a:p>
        </p:txBody>
      </p:sp>
      <p:cxnSp>
        <p:nvCxnSpPr>
          <p:cNvPr id="52" name="Straight Connector 51"/>
          <p:cNvCxnSpPr>
            <a:stCxn id="48" idx="5"/>
            <a:endCxn id="51" idx="0"/>
          </p:cNvCxnSpPr>
          <p:nvPr/>
        </p:nvCxnSpPr>
        <p:spPr>
          <a:xfrm>
            <a:off x="1905001" y="4200245"/>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417158" y="5038445"/>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154316" y="5648045"/>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1</a:t>
            </a:r>
            <a:endParaRPr lang="en-US" dirty="0"/>
          </a:p>
        </p:txBody>
      </p:sp>
      <p:cxnSp>
        <p:nvCxnSpPr>
          <p:cNvPr id="55" name="Straight Connector 54"/>
          <p:cNvCxnSpPr/>
          <p:nvPr/>
        </p:nvCxnSpPr>
        <p:spPr>
          <a:xfrm>
            <a:off x="1113363" y="5038445"/>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56" name="Oval 55"/>
          <p:cNvSpPr/>
          <p:nvPr/>
        </p:nvSpPr>
        <p:spPr>
          <a:xfrm>
            <a:off x="1183016" y="5648045"/>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cxnSp>
        <p:nvCxnSpPr>
          <p:cNvPr id="57" name="Straight Connector 56"/>
          <p:cNvCxnSpPr/>
          <p:nvPr/>
        </p:nvCxnSpPr>
        <p:spPr>
          <a:xfrm flipH="1">
            <a:off x="1981200" y="5096355"/>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58" name="Oval 57"/>
          <p:cNvSpPr/>
          <p:nvPr/>
        </p:nvSpPr>
        <p:spPr>
          <a:xfrm>
            <a:off x="1752600" y="56388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7</a:t>
            </a:r>
            <a:endParaRPr lang="en-US" dirty="0"/>
          </a:p>
        </p:txBody>
      </p:sp>
      <p:sp>
        <p:nvSpPr>
          <p:cNvPr id="59" name="TextBox 58"/>
          <p:cNvSpPr txBox="1"/>
          <p:nvPr/>
        </p:nvSpPr>
        <p:spPr>
          <a:xfrm>
            <a:off x="187349" y="6324600"/>
            <a:ext cx="3130502" cy="369332"/>
          </a:xfrm>
          <a:prstGeom prst="rect">
            <a:avLst/>
          </a:prstGeom>
          <a:noFill/>
        </p:spPr>
        <p:txBody>
          <a:bodyPr wrap="square" rtlCol="0">
            <a:spAutoFit/>
          </a:bodyPr>
          <a:lstStyle/>
          <a:p>
            <a:r>
              <a:rPr lang="sr-Latn-ME" dirty="0" smtClean="0">
                <a:solidFill>
                  <a:srgbClr val="FF0000"/>
                </a:solidFill>
              </a:rPr>
              <a:t>7</a:t>
            </a:r>
            <a:r>
              <a:rPr lang="sr-Latn-ME" dirty="0" smtClean="0"/>
              <a:t> nam je donio novi nered</a:t>
            </a:r>
            <a:endParaRPr lang="en-US" b="1" baseline="-25000" dirty="0"/>
          </a:p>
        </p:txBody>
      </p:sp>
      <p:sp>
        <p:nvSpPr>
          <p:cNvPr id="60" name="Oval 59"/>
          <p:cNvSpPr/>
          <p:nvPr/>
        </p:nvSpPr>
        <p:spPr>
          <a:xfrm>
            <a:off x="4098311" y="3828189"/>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cxnSp>
        <p:nvCxnSpPr>
          <p:cNvPr id="61" name="Straight Connector 60"/>
          <p:cNvCxnSpPr>
            <a:stCxn id="60" idx="3"/>
          </p:cNvCxnSpPr>
          <p:nvPr/>
        </p:nvCxnSpPr>
        <p:spPr>
          <a:xfrm flipH="1">
            <a:off x="3641111" y="4218434"/>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3336311" y="4666389"/>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63" name="Oval 62"/>
          <p:cNvSpPr/>
          <p:nvPr/>
        </p:nvSpPr>
        <p:spPr>
          <a:xfrm>
            <a:off x="4888251" y="4666389"/>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solidFill>
                  <a:schemeClr val="bg1"/>
                </a:solidFill>
              </a:rPr>
              <a:t>7</a:t>
            </a:r>
            <a:endParaRPr lang="en-US" dirty="0">
              <a:solidFill>
                <a:schemeClr val="bg1"/>
              </a:solidFill>
            </a:endParaRPr>
          </a:p>
        </p:txBody>
      </p:sp>
      <p:cxnSp>
        <p:nvCxnSpPr>
          <p:cNvPr id="64" name="Straight Connector 63"/>
          <p:cNvCxnSpPr>
            <a:stCxn id="60" idx="5"/>
            <a:endCxn id="63" idx="0"/>
          </p:cNvCxnSpPr>
          <p:nvPr/>
        </p:nvCxnSpPr>
        <p:spPr>
          <a:xfrm>
            <a:off x="4553596" y="4218434"/>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3065753" y="5056634"/>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2802911" y="5666234"/>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1</a:t>
            </a:r>
            <a:endParaRPr lang="en-US" dirty="0"/>
          </a:p>
        </p:txBody>
      </p:sp>
      <p:cxnSp>
        <p:nvCxnSpPr>
          <p:cNvPr id="67" name="Straight Connector 66"/>
          <p:cNvCxnSpPr/>
          <p:nvPr/>
        </p:nvCxnSpPr>
        <p:spPr>
          <a:xfrm>
            <a:off x="3761958" y="5056634"/>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831611" y="5666234"/>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cxnSp>
        <p:nvCxnSpPr>
          <p:cNvPr id="69" name="Straight Connector 68"/>
          <p:cNvCxnSpPr/>
          <p:nvPr/>
        </p:nvCxnSpPr>
        <p:spPr>
          <a:xfrm flipH="1">
            <a:off x="4664037" y="5047389"/>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70" name="Oval 69"/>
          <p:cNvSpPr/>
          <p:nvPr/>
        </p:nvSpPr>
        <p:spPr>
          <a:xfrm>
            <a:off x="4401195" y="5656989"/>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3</a:t>
            </a:r>
            <a:endParaRPr lang="en-US" dirty="0">
              <a:solidFill>
                <a:schemeClr val="bg1"/>
              </a:solidFill>
            </a:endParaRPr>
          </a:p>
        </p:txBody>
      </p:sp>
      <p:sp>
        <p:nvSpPr>
          <p:cNvPr id="72" name="Oval 71"/>
          <p:cNvSpPr/>
          <p:nvPr/>
        </p:nvSpPr>
        <p:spPr>
          <a:xfrm>
            <a:off x="7029023" y="3828189"/>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cxnSp>
        <p:nvCxnSpPr>
          <p:cNvPr id="73" name="Straight Connector 72"/>
          <p:cNvCxnSpPr>
            <a:stCxn id="72" idx="3"/>
          </p:cNvCxnSpPr>
          <p:nvPr/>
        </p:nvCxnSpPr>
        <p:spPr>
          <a:xfrm flipH="1">
            <a:off x="6571823" y="4218434"/>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6267023" y="4666389"/>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75" name="Oval 74"/>
          <p:cNvSpPr/>
          <p:nvPr/>
        </p:nvSpPr>
        <p:spPr>
          <a:xfrm>
            <a:off x="7818963" y="4666389"/>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solidFill>
                  <a:schemeClr val="bg1"/>
                </a:solidFill>
              </a:rPr>
              <a:t>7</a:t>
            </a:r>
            <a:endParaRPr lang="en-US" dirty="0">
              <a:solidFill>
                <a:schemeClr val="bg1"/>
              </a:solidFill>
            </a:endParaRPr>
          </a:p>
        </p:txBody>
      </p:sp>
      <p:cxnSp>
        <p:nvCxnSpPr>
          <p:cNvPr id="76" name="Straight Connector 75"/>
          <p:cNvCxnSpPr>
            <a:stCxn id="72" idx="5"/>
            <a:endCxn id="75" idx="0"/>
          </p:cNvCxnSpPr>
          <p:nvPr/>
        </p:nvCxnSpPr>
        <p:spPr>
          <a:xfrm>
            <a:off x="7484308" y="4218434"/>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5996465" y="5056634"/>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78" name="Oval 77"/>
          <p:cNvSpPr/>
          <p:nvPr/>
        </p:nvSpPr>
        <p:spPr>
          <a:xfrm>
            <a:off x="5733623" y="5666234"/>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1</a:t>
            </a:r>
            <a:endParaRPr lang="en-US" dirty="0"/>
          </a:p>
        </p:txBody>
      </p:sp>
      <p:cxnSp>
        <p:nvCxnSpPr>
          <p:cNvPr id="79" name="Straight Connector 78"/>
          <p:cNvCxnSpPr/>
          <p:nvPr/>
        </p:nvCxnSpPr>
        <p:spPr>
          <a:xfrm>
            <a:off x="6692670" y="5056634"/>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80" name="Oval 79"/>
          <p:cNvSpPr/>
          <p:nvPr/>
        </p:nvSpPr>
        <p:spPr>
          <a:xfrm>
            <a:off x="6762323" y="5666234"/>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cxnSp>
        <p:nvCxnSpPr>
          <p:cNvPr id="81" name="Straight Connector 80"/>
          <p:cNvCxnSpPr/>
          <p:nvPr/>
        </p:nvCxnSpPr>
        <p:spPr>
          <a:xfrm flipH="1">
            <a:off x="7594749" y="5047389"/>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82" name="Oval 81"/>
          <p:cNvSpPr/>
          <p:nvPr/>
        </p:nvSpPr>
        <p:spPr>
          <a:xfrm>
            <a:off x="7331907" y="5656989"/>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3</a:t>
            </a:r>
            <a:endParaRPr lang="en-US" dirty="0">
              <a:solidFill>
                <a:schemeClr val="bg1"/>
              </a:solidFill>
            </a:endParaRPr>
          </a:p>
        </p:txBody>
      </p:sp>
      <p:cxnSp>
        <p:nvCxnSpPr>
          <p:cNvPr id="83" name="Straight Connector 82"/>
          <p:cNvCxnSpPr/>
          <p:nvPr/>
        </p:nvCxnSpPr>
        <p:spPr>
          <a:xfrm>
            <a:off x="8157523" y="5043017"/>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84" name="Oval 83"/>
          <p:cNvSpPr/>
          <p:nvPr/>
        </p:nvSpPr>
        <p:spPr>
          <a:xfrm>
            <a:off x="8227176" y="5652617"/>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sp>
        <p:nvSpPr>
          <p:cNvPr id="85" name="TextBox 84"/>
          <p:cNvSpPr txBox="1"/>
          <p:nvPr/>
        </p:nvSpPr>
        <p:spPr>
          <a:xfrm>
            <a:off x="5715000" y="6400800"/>
            <a:ext cx="3130502" cy="369332"/>
          </a:xfrm>
          <a:prstGeom prst="rect">
            <a:avLst/>
          </a:prstGeom>
          <a:noFill/>
        </p:spPr>
        <p:txBody>
          <a:bodyPr wrap="square" rtlCol="0">
            <a:spAutoFit/>
          </a:bodyPr>
          <a:lstStyle/>
          <a:p>
            <a:r>
              <a:rPr lang="sr-Latn-ME" dirty="0" smtClean="0"/>
              <a:t>2 nema nereda</a:t>
            </a:r>
            <a:endParaRPr lang="en-US" b="1" baseline="-25000" dirty="0"/>
          </a:p>
        </p:txBody>
      </p:sp>
    </p:spTree>
    <p:extLst>
      <p:ext uri="{BB962C8B-B14F-4D97-AF65-F5344CB8AC3E}">
        <p14:creationId xmlns:p14="http://schemas.microsoft.com/office/powerpoint/2010/main" val="1147856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sr-Latn-ME" dirty="0" smtClean="0"/>
              <a:t>Primjer formiranja heap-a</a:t>
            </a:r>
            <a:endParaRPr lang="en-US" dirty="0"/>
          </a:p>
        </p:txBody>
      </p:sp>
      <p:sp>
        <p:nvSpPr>
          <p:cNvPr id="3" name="Content Placeholder 2"/>
          <p:cNvSpPr>
            <a:spLocks noGrp="1"/>
          </p:cNvSpPr>
          <p:nvPr>
            <p:ph idx="1"/>
          </p:nvPr>
        </p:nvSpPr>
        <p:spPr>
          <a:xfrm>
            <a:off x="0" y="4495800"/>
            <a:ext cx="9144000" cy="2362200"/>
          </a:xfrm>
        </p:spPr>
        <p:txBody>
          <a:bodyPr/>
          <a:lstStyle/>
          <a:p>
            <a:r>
              <a:rPr lang="sr-Latn-ME" dirty="0" smtClean="0"/>
              <a:t>Složenost formiranja </a:t>
            </a:r>
            <a:r>
              <a:rPr lang="sr-Latn-ME" b="1" dirty="0" smtClean="0">
                <a:solidFill>
                  <a:srgbClr val="C00000"/>
                </a:solidFill>
              </a:rPr>
              <a:t>heap</a:t>
            </a:r>
            <a:r>
              <a:rPr lang="sr-Latn-ME" dirty="0" smtClean="0"/>
              <a:t>-a nije veća od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baseline="-25000" dirty="0" smtClean="0">
                <a:solidFill>
                  <a:srgbClr val="C00000"/>
                </a:solidFill>
              </a:rPr>
              <a:t>2</a:t>
            </a:r>
            <a:r>
              <a:rPr lang="sr-Latn-ME" b="1" i="1" dirty="0" smtClean="0">
                <a:solidFill>
                  <a:srgbClr val="C00000"/>
                </a:solidFill>
              </a:rPr>
              <a:t>N</a:t>
            </a:r>
            <a:r>
              <a:rPr lang="sr-Latn-ME" b="1" dirty="0" smtClean="0">
                <a:solidFill>
                  <a:srgbClr val="C00000"/>
                </a:solidFill>
              </a:rPr>
              <a:t>)</a:t>
            </a:r>
            <a:r>
              <a:rPr lang="sr-Latn-ME" dirty="0" smtClean="0"/>
              <a:t> jer je visina </a:t>
            </a:r>
            <a:r>
              <a:rPr lang="sr-Latn-ME" b="1" dirty="0" smtClean="0">
                <a:solidFill>
                  <a:srgbClr val="C00000"/>
                </a:solidFill>
              </a:rPr>
              <a:t>heap</a:t>
            </a:r>
            <a:r>
              <a:rPr lang="sr-Latn-ME" dirty="0" smtClean="0"/>
              <a:t>-a </a:t>
            </a:r>
            <a:r>
              <a:rPr lang="sr-Latn-ME" b="1" i="1" dirty="0" smtClean="0">
                <a:solidFill>
                  <a:srgbClr val="C00000"/>
                </a:solidFill>
              </a:rPr>
              <a:t>O</a:t>
            </a:r>
            <a:r>
              <a:rPr lang="sr-Latn-ME" b="1" dirty="0" smtClean="0">
                <a:solidFill>
                  <a:srgbClr val="C00000"/>
                </a:solidFill>
              </a:rPr>
              <a:t>(log</a:t>
            </a:r>
            <a:r>
              <a:rPr lang="sr-Latn-ME" b="1" baseline="-25000" dirty="0" smtClean="0">
                <a:solidFill>
                  <a:srgbClr val="C00000"/>
                </a:solidFill>
              </a:rPr>
              <a:t>2</a:t>
            </a:r>
            <a:r>
              <a:rPr lang="sr-Latn-ME" b="1" i="1" dirty="0" smtClean="0">
                <a:solidFill>
                  <a:srgbClr val="C00000"/>
                </a:solidFill>
              </a:rPr>
              <a:t>N</a:t>
            </a:r>
            <a:r>
              <a:rPr lang="sr-Latn-ME" b="1" dirty="0" smtClean="0">
                <a:solidFill>
                  <a:srgbClr val="C00000"/>
                </a:solidFill>
              </a:rPr>
              <a:t>)</a:t>
            </a:r>
            <a:r>
              <a:rPr lang="sr-Latn-ME" dirty="0" smtClean="0"/>
              <a:t>. Postoji više načina da se iz </a:t>
            </a:r>
            <a:r>
              <a:rPr lang="sr-Latn-ME" b="1" dirty="0" smtClean="0">
                <a:solidFill>
                  <a:srgbClr val="C00000"/>
                </a:solidFill>
              </a:rPr>
              <a:t>heap</a:t>
            </a:r>
            <a:r>
              <a:rPr lang="sr-Latn-ME" dirty="0" smtClean="0"/>
              <a:t>-a dobije sortirani niz. Naime, </a:t>
            </a:r>
            <a:r>
              <a:rPr lang="sr-Latn-ME" b="1" dirty="0" smtClean="0">
                <a:solidFill>
                  <a:srgbClr val="C00000"/>
                </a:solidFill>
              </a:rPr>
              <a:t>heap</a:t>
            </a:r>
            <a:r>
              <a:rPr lang="sr-Latn-ME" dirty="0" smtClean="0"/>
              <a:t> je samo </a:t>
            </a:r>
            <a:r>
              <a:rPr lang="sr-Latn-ME" dirty="0" smtClean="0"/>
              <a:t>i</a:t>
            </a:r>
            <a:r>
              <a:rPr lang="en-US" dirty="0" smtClean="0"/>
              <a:t>z</a:t>
            </a:r>
            <a:r>
              <a:rPr lang="sr-Latn-ME" dirty="0" smtClean="0"/>
              <a:t>permutovani </a:t>
            </a:r>
            <a:r>
              <a:rPr lang="sr-Latn-ME" dirty="0" smtClean="0"/>
              <a:t>niz za koji smo sigurni da mu je na vrhu </a:t>
            </a:r>
            <a:r>
              <a:rPr lang="sr-Latn-ME" b="1" baseline="-25000" dirty="0" smtClean="0"/>
              <a:t>(početku)</a:t>
            </a:r>
            <a:r>
              <a:rPr lang="sr-Latn-ME" dirty="0" smtClean="0"/>
              <a:t> maksimum.</a:t>
            </a:r>
          </a:p>
          <a:p>
            <a:r>
              <a:rPr lang="sr-Latn-ME" dirty="0" smtClean="0"/>
              <a:t>Jedna od procedura je data u nastavku.</a:t>
            </a:r>
            <a:endParaRPr lang="en-US" dirty="0"/>
          </a:p>
        </p:txBody>
      </p:sp>
      <p:sp>
        <p:nvSpPr>
          <p:cNvPr id="4" name="Oval 3"/>
          <p:cNvSpPr/>
          <p:nvPr/>
        </p:nvSpPr>
        <p:spPr>
          <a:xfrm>
            <a:off x="1752600" y="11185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cxnSp>
        <p:nvCxnSpPr>
          <p:cNvPr id="5" name="Straight Connector 4"/>
          <p:cNvCxnSpPr>
            <a:stCxn id="4" idx="3"/>
          </p:cNvCxnSpPr>
          <p:nvPr/>
        </p:nvCxnSpPr>
        <p:spPr>
          <a:xfrm flipH="1">
            <a:off x="1295400" y="1508748"/>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990600" y="19567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7" name="Oval 6"/>
          <p:cNvSpPr/>
          <p:nvPr/>
        </p:nvSpPr>
        <p:spPr>
          <a:xfrm>
            <a:off x="2542540" y="19567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solidFill>
                  <a:schemeClr val="bg1"/>
                </a:solidFill>
              </a:rPr>
              <a:t>7</a:t>
            </a:r>
            <a:endParaRPr lang="en-US" dirty="0">
              <a:solidFill>
                <a:schemeClr val="bg1"/>
              </a:solidFill>
            </a:endParaRPr>
          </a:p>
        </p:txBody>
      </p:sp>
      <p:cxnSp>
        <p:nvCxnSpPr>
          <p:cNvPr id="8" name="Straight Connector 7"/>
          <p:cNvCxnSpPr>
            <a:stCxn id="4" idx="5"/>
            <a:endCxn id="7" idx="0"/>
          </p:cNvCxnSpPr>
          <p:nvPr/>
        </p:nvCxnSpPr>
        <p:spPr>
          <a:xfrm>
            <a:off x="2207885" y="1508748"/>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720042" y="2346948"/>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57200" y="295654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1</a:t>
            </a:r>
            <a:endParaRPr lang="en-US" dirty="0"/>
          </a:p>
        </p:txBody>
      </p:sp>
      <p:cxnSp>
        <p:nvCxnSpPr>
          <p:cNvPr id="11" name="Straight Connector 10"/>
          <p:cNvCxnSpPr/>
          <p:nvPr/>
        </p:nvCxnSpPr>
        <p:spPr>
          <a:xfrm>
            <a:off x="1416247" y="2346948"/>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1485900" y="2956548"/>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cxnSp>
        <p:nvCxnSpPr>
          <p:cNvPr id="13" name="Straight Connector 12"/>
          <p:cNvCxnSpPr/>
          <p:nvPr/>
        </p:nvCxnSpPr>
        <p:spPr>
          <a:xfrm flipH="1">
            <a:off x="2318326" y="2337703"/>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2055484" y="29473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3</a:t>
            </a:r>
            <a:endParaRPr lang="en-US" dirty="0">
              <a:solidFill>
                <a:schemeClr val="bg1"/>
              </a:solidFill>
            </a:endParaRPr>
          </a:p>
        </p:txBody>
      </p:sp>
      <p:cxnSp>
        <p:nvCxnSpPr>
          <p:cNvPr id="15" name="Straight Connector 14"/>
          <p:cNvCxnSpPr/>
          <p:nvPr/>
        </p:nvCxnSpPr>
        <p:spPr>
          <a:xfrm>
            <a:off x="2881100" y="2333331"/>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2950753" y="2942931"/>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sp>
        <p:nvSpPr>
          <p:cNvPr id="17" name="TextBox 16"/>
          <p:cNvSpPr txBox="1"/>
          <p:nvPr/>
        </p:nvSpPr>
        <p:spPr>
          <a:xfrm>
            <a:off x="1026784" y="3745468"/>
            <a:ext cx="2590800" cy="369332"/>
          </a:xfrm>
          <a:prstGeom prst="rect">
            <a:avLst/>
          </a:prstGeom>
          <a:noFill/>
        </p:spPr>
        <p:txBody>
          <a:bodyPr wrap="square" rtlCol="0">
            <a:spAutoFit/>
          </a:bodyPr>
          <a:lstStyle/>
          <a:p>
            <a:r>
              <a:rPr lang="sr-Latn-ME" dirty="0" smtClean="0">
                <a:solidFill>
                  <a:srgbClr val="FF0000"/>
                </a:solidFill>
              </a:rPr>
              <a:t>4</a:t>
            </a:r>
            <a:r>
              <a:rPr lang="sr-Latn-ME" dirty="0" smtClean="0"/>
              <a:t> unosi nered u heap</a:t>
            </a:r>
            <a:endParaRPr lang="en-US" b="1" baseline="-25000" dirty="0"/>
          </a:p>
        </p:txBody>
      </p:sp>
      <p:cxnSp>
        <p:nvCxnSpPr>
          <p:cNvPr id="18" name="Straight Connector 17"/>
          <p:cNvCxnSpPr>
            <a:stCxn id="10" idx="3"/>
          </p:cNvCxnSpPr>
          <p:nvPr/>
        </p:nvCxnSpPr>
        <p:spPr>
          <a:xfrm flipH="1">
            <a:off x="298403" y="3346793"/>
            <a:ext cx="236912" cy="548452"/>
          </a:xfrm>
          <a:prstGeom prst="line">
            <a:avLst/>
          </a:prstGeom>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35560" y="38862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4</a:t>
            </a:r>
            <a:endParaRPr lang="en-US" dirty="0"/>
          </a:p>
        </p:txBody>
      </p:sp>
      <p:sp>
        <p:nvSpPr>
          <p:cNvPr id="22" name="Oval 21"/>
          <p:cNvSpPr/>
          <p:nvPr/>
        </p:nvSpPr>
        <p:spPr>
          <a:xfrm>
            <a:off x="6324600" y="12709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cxnSp>
        <p:nvCxnSpPr>
          <p:cNvPr id="23" name="Straight Connector 22"/>
          <p:cNvCxnSpPr>
            <a:stCxn id="22" idx="3"/>
          </p:cNvCxnSpPr>
          <p:nvPr/>
        </p:nvCxnSpPr>
        <p:spPr>
          <a:xfrm flipH="1">
            <a:off x="5867400" y="1661148"/>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562600" y="21091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25" name="Oval 24"/>
          <p:cNvSpPr/>
          <p:nvPr/>
        </p:nvSpPr>
        <p:spPr>
          <a:xfrm>
            <a:off x="7114540" y="21091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solidFill>
                  <a:schemeClr val="bg1"/>
                </a:solidFill>
              </a:rPr>
              <a:t>7</a:t>
            </a:r>
            <a:endParaRPr lang="en-US" dirty="0">
              <a:solidFill>
                <a:schemeClr val="bg1"/>
              </a:solidFill>
            </a:endParaRPr>
          </a:p>
        </p:txBody>
      </p:sp>
      <p:cxnSp>
        <p:nvCxnSpPr>
          <p:cNvPr id="26" name="Straight Connector 25"/>
          <p:cNvCxnSpPr>
            <a:stCxn id="22" idx="5"/>
            <a:endCxn id="25" idx="0"/>
          </p:cNvCxnSpPr>
          <p:nvPr/>
        </p:nvCxnSpPr>
        <p:spPr>
          <a:xfrm>
            <a:off x="6779885" y="1661148"/>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5292042" y="2499348"/>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029200" y="3108948"/>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4</a:t>
            </a:r>
            <a:endParaRPr lang="en-US" dirty="0"/>
          </a:p>
        </p:txBody>
      </p:sp>
      <p:cxnSp>
        <p:nvCxnSpPr>
          <p:cNvPr id="29" name="Straight Connector 28"/>
          <p:cNvCxnSpPr/>
          <p:nvPr/>
        </p:nvCxnSpPr>
        <p:spPr>
          <a:xfrm>
            <a:off x="5988247" y="2499348"/>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6057900" y="3108948"/>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cxnSp>
        <p:nvCxnSpPr>
          <p:cNvPr id="31" name="Straight Connector 30"/>
          <p:cNvCxnSpPr/>
          <p:nvPr/>
        </p:nvCxnSpPr>
        <p:spPr>
          <a:xfrm flipH="1">
            <a:off x="6890326" y="2490103"/>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6627484" y="30997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3</a:t>
            </a:r>
            <a:endParaRPr lang="en-US" dirty="0">
              <a:solidFill>
                <a:schemeClr val="bg1"/>
              </a:solidFill>
            </a:endParaRPr>
          </a:p>
        </p:txBody>
      </p:sp>
      <p:cxnSp>
        <p:nvCxnSpPr>
          <p:cNvPr id="33" name="Straight Connector 32"/>
          <p:cNvCxnSpPr/>
          <p:nvPr/>
        </p:nvCxnSpPr>
        <p:spPr>
          <a:xfrm>
            <a:off x="7453100" y="2485731"/>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7522753" y="3095331"/>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sp>
        <p:nvSpPr>
          <p:cNvPr id="35" name="TextBox 34"/>
          <p:cNvSpPr txBox="1"/>
          <p:nvPr/>
        </p:nvSpPr>
        <p:spPr>
          <a:xfrm>
            <a:off x="5598784" y="3897868"/>
            <a:ext cx="2590800" cy="369332"/>
          </a:xfrm>
          <a:prstGeom prst="rect">
            <a:avLst/>
          </a:prstGeom>
          <a:noFill/>
        </p:spPr>
        <p:txBody>
          <a:bodyPr wrap="square" rtlCol="0">
            <a:spAutoFit/>
          </a:bodyPr>
          <a:lstStyle/>
          <a:p>
            <a:r>
              <a:rPr lang="sr-Latn-ME" b="1" u="sng" dirty="0" smtClean="0">
                <a:solidFill>
                  <a:srgbClr val="C00000"/>
                </a:solidFill>
              </a:rPr>
              <a:t>ISPRAVAN HEAP</a:t>
            </a:r>
            <a:endParaRPr lang="en-US" b="1" u="sng" baseline="-25000" dirty="0">
              <a:solidFill>
                <a:srgbClr val="C00000"/>
              </a:solidFill>
            </a:endParaRPr>
          </a:p>
        </p:txBody>
      </p:sp>
      <p:cxnSp>
        <p:nvCxnSpPr>
          <p:cNvPr id="36" name="Straight Connector 35"/>
          <p:cNvCxnSpPr>
            <a:stCxn id="28" idx="3"/>
          </p:cNvCxnSpPr>
          <p:nvPr/>
        </p:nvCxnSpPr>
        <p:spPr>
          <a:xfrm flipH="1">
            <a:off x="4870403" y="3499193"/>
            <a:ext cx="236912" cy="548452"/>
          </a:xfrm>
          <a:prstGeom prst="line">
            <a:avLst/>
          </a:prstGeom>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4607560" y="40386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1</a:t>
            </a:r>
            <a:endParaRPr lang="en-US" dirty="0"/>
          </a:p>
        </p:txBody>
      </p:sp>
    </p:spTree>
    <p:extLst>
      <p:ext uri="{BB962C8B-B14F-4D97-AF65-F5344CB8AC3E}">
        <p14:creationId xmlns:p14="http://schemas.microsoft.com/office/powerpoint/2010/main" val="1595441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Odre</a:t>
            </a:r>
            <a:r>
              <a:rPr lang="sr-Latn-ME" dirty="0" smtClean="0"/>
              <a:t>đivanje sortirane sekvence</a:t>
            </a:r>
            <a:endParaRPr lang="en-US" dirty="0"/>
          </a:p>
        </p:txBody>
      </p:sp>
      <p:sp>
        <p:nvSpPr>
          <p:cNvPr id="3" name="Content Placeholder 2"/>
          <p:cNvSpPr>
            <a:spLocks noGrp="1"/>
          </p:cNvSpPr>
          <p:nvPr>
            <p:ph idx="1"/>
          </p:nvPr>
        </p:nvSpPr>
        <p:spPr>
          <a:xfrm>
            <a:off x="0" y="1066800"/>
            <a:ext cx="9144000" cy="5410200"/>
          </a:xfrm>
        </p:spPr>
        <p:txBody>
          <a:bodyPr/>
          <a:lstStyle/>
          <a:p>
            <a:r>
              <a:rPr lang="sr-Latn-ME" dirty="0" smtClean="0"/>
              <a:t>Hjustone imamo problem! </a:t>
            </a:r>
          </a:p>
          <a:p>
            <a:r>
              <a:rPr lang="sr-Latn-ME" dirty="0" smtClean="0"/>
              <a:t>Mi imamo sekvencu </a:t>
            </a:r>
            <a:r>
              <a:rPr lang="sr-Latn-ME" b="1" dirty="0" smtClean="0">
                <a:solidFill>
                  <a:srgbClr val="FF0000"/>
                </a:solidFill>
              </a:rPr>
              <a:t>8 6 7 4 5 3 2 1</a:t>
            </a:r>
            <a:r>
              <a:rPr lang="sr-Latn-ME" dirty="0" smtClean="0"/>
              <a:t> a ne sekvencu sortiranu u neopadajući redosljed! </a:t>
            </a:r>
          </a:p>
          <a:p>
            <a:r>
              <a:rPr lang="sr-Latn-ME" dirty="0" smtClean="0"/>
              <a:t>Opišimo postupak kojim se dobija sortirana sekvenca </a:t>
            </a:r>
            <a:r>
              <a:rPr lang="sr-Latn-ME" b="1" baseline="-25000" dirty="0" smtClean="0"/>
              <a:t>(jedan od mogućih)</a:t>
            </a:r>
            <a:r>
              <a:rPr lang="sr-Latn-ME" dirty="0" smtClean="0"/>
              <a:t> koji nije složeniji od složenosti dobijanja </a:t>
            </a:r>
            <a:r>
              <a:rPr lang="sr-Latn-ME" b="1" dirty="0" smtClean="0">
                <a:solidFill>
                  <a:srgbClr val="C00000"/>
                </a:solidFill>
              </a:rPr>
              <a:t>heap</a:t>
            </a:r>
            <a:r>
              <a:rPr lang="sr-Latn-ME" dirty="0" smtClean="0"/>
              <a:t>-a.</a:t>
            </a:r>
            <a:endParaRPr lang="en-US" dirty="0" smtClean="0"/>
          </a:p>
          <a:p>
            <a:pPr marL="457200" indent="-457200">
              <a:buFont typeface="+mj-lt"/>
              <a:buAutoNum type="arabicPeriod"/>
            </a:pPr>
            <a:r>
              <a:rPr lang="en-US" dirty="0" err="1" smtClean="0"/>
              <a:t>Zamjenim</a:t>
            </a:r>
            <a:r>
              <a:rPr lang="sr-Latn-ME" dirty="0" smtClean="0"/>
              <a:t>o</a:t>
            </a:r>
            <a:r>
              <a:rPr lang="en-US" dirty="0" smtClean="0"/>
              <a:t> </a:t>
            </a:r>
            <a:r>
              <a:rPr lang="en-US" dirty="0" err="1" smtClean="0"/>
              <a:t>prvi</a:t>
            </a:r>
            <a:r>
              <a:rPr lang="en-US" dirty="0" smtClean="0"/>
              <a:t> i </a:t>
            </a:r>
            <a:r>
              <a:rPr lang="en-US" dirty="0" err="1" smtClean="0"/>
              <a:t>posljednji</a:t>
            </a:r>
            <a:r>
              <a:rPr lang="en-US" dirty="0" smtClean="0"/>
              <a:t> </a:t>
            </a:r>
            <a:r>
              <a:rPr lang="en-US" dirty="0" smtClean="0"/>
              <a:t>element </a:t>
            </a:r>
            <a:r>
              <a:rPr lang="en-US" b="1" dirty="0" smtClean="0">
                <a:solidFill>
                  <a:srgbClr val="C00000"/>
                </a:solidFill>
              </a:rPr>
              <a:t>heap</a:t>
            </a:r>
            <a:r>
              <a:rPr lang="en-US" dirty="0" smtClean="0"/>
              <a:t>-a. </a:t>
            </a:r>
          </a:p>
          <a:p>
            <a:pPr marL="457200" indent="-457200">
              <a:buFont typeface="+mj-lt"/>
              <a:buAutoNum type="arabicPeriod"/>
            </a:pPr>
            <a:r>
              <a:rPr lang="en-US" dirty="0" err="1" smtClean="0"/>
              <a:t>Elimini</a:t>
            </a:r>
            <a:r>
              <a:rPr lang="sr-Latn-ME" dirty="0" smtClean="0"/>
              <a:t>šimo posljednji element.</a:t>
            </a:r>
          </a:p>
          <a:p>
            <a:pPr marL="457200" indent="-457200">
              <a:buFont typeface="+mj-lt"/>
              <a:buAutoNum type="arabicPeriod"/>
            </a:pPr>
            <a:r>
              <a:rPr lang="sr-Latn-ME" dirty="0" smtClean="0"/>
              <a:t>Odradimo operaciju </a:t>
            </a:r>
            <a:r>
              <a:rPr lang="sr-Latn-ME" b="1" dirty="0" smtClean="0">
                <a:solidFill>
                  <a:srgbClr val="C00000"/>
                </a:solidFill>
              </a:rPr>
              <a:t>heapify</a:t>
            </a:r>
            <a:r>
              <a:rPr lang="sr-Latn-ME" dirty="0" smtClean="0"/>
              <a:t> da bi dobili ponovo korektan </a:t>
            </a:r>
            <a:r>
              <a:rPr lang="sr-Latn-ME" b="1" dirty="0" smtClean="0">
                <a:solidFill>
                  <a:srgbClr val="C00000"/>
                </a:solidFill>
              </a:rPr>
              <a:t>heap</a:t>
            </a:r>
            <a:r>
              <a:rPr lang="sr-Latn-ME" dirty="0" smtClean="0"/>
              <a:t>.</a:t>
            </a:r>
          </a:p>
          <a:p>
            <a:r>
              <a:rPr lang="sr-Latn-ME" dirty="0" smtClean="0"/>
              <a:t>Operacija se ponavlja dok ne ispraznimo </a:t>
            </a:r>
            <a:r>
              <a:rPr lang="sr-Latn-ME" b="1" dirty="0" smtClean="0">
                <a:solidFill>
                  <a:srgbClr val="C00000"/>
                </a:solidFill>
              </a:rPr>
              <a:t>heap</a:t>
            </a:r>
            <a:r>
              <a:rPr lang="sr-Latn-ME" dirty="0" smtClean="0"/>
              <a:t>.</a:t>
            </a:r>
          </a:p>
          <a:p>
            <a:r>
              <a:rPr lang="sr-Latn-ME" dirty="0" smtClean="0"/>
              <a:t>Odradimo operaciju za </a:t>
            </a:r>
            <a:r>
              <a:rPr lang="sr-Latn-ME" b="1" dirty="0" smtClean="0">
                <a:solidFill>
                  <a:srgbClr val="C00000"/>
                </a:solidFill>
              </a:rPr>
              <a:t>heap</a:t>
            </a:r>
            <a:r>
              <a:rPr lang="sr-Latn-ME" dirty="0" smtClean="0"/>
              <a:t> iz primjera.</a:t>
            </a:r>
            <a:endParaRPr lang="en-US" dirty="0"/>
          </a:p>
        </p:txBody>
      </p:sp>
    </p:spTree>
    <p:extLst>
      <p:ext uri="{BB962C8B-B14F-4D97-AF65-F5344CB8AC3E}">
        <p14:creationId xmlns:p14="http://schemas.microsoft.com/office/powerpoint/2010/main" val="3301123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Sortiranje na osnovu heap-a</a:t>
            </a:r>
            <a:endParaRPr lang="en-US" dirty="0"/>
          </a:p>
        </p:txBody>
      </p:sp>
      <p:sp>
        <p:nvSpPr>
          <p:cNvPr id="4" name="TextBox 3"/>
          <p:cNvSpPr txBox="1"/>
          <p:nvPr/>
        </p:nvSpPr>
        <p:spPr>
          <a:xfrm>
            <a:off x="3657600" y="1295400"/>
            <a:ext cx="1676400" cy="369332"/>
          </a:xfrm>
          <a:prstGeom prst="rect">
            <a:avLst/>
          </a:prstGeom>
          <a:noFill/>
          <a:ln>
            <a:solidFill>
              <a:schemeClr val="tx1"/>
            </a:solidFill>
          </a:ln>
        </p:spPr>
        <p:txBody>
          <a:bodyPr wrap="square" rtlCol="0">
            <a:spAutoFit/>
          </a:bodyPr>
          <a:lstStyle/>
          <a:p>
            <a:r>
              <a:rPr lang="sr-Latn-ME" b="1" dirty="0" smtClean="0">
                <a:solidFill>
                  <a:srgbClr val="FF0000"/>
                </a:solidFill>
              </a:rPr>
              <a:t>1</a:t>
            </a:r>
            <a:r>
              <a:rPr lang="sr-Latn-ME" b="1" dirty="0" smtClean="0"/>
              <a:t> </a:t>
            </a:r>
            <a:r>
              <a:rPr lang="sr-Latn-ME" b="1" dirty="0"/>
              <a:t>6 7 4 5 3 2 </a:t>
            </a:r>
            <a:r>
              <a:rPr lang="sr-Latn-ME" b="1" dirty="0" smtClean="0">
                <a:solidFill>
                  <a:srgbClr val="FF0000"/>
                </a:solidFill>
              </a:rPr>
              <a:t>8</a:t>
            </a:r>
            <a:endParaRPr lang="en-US" dirty="0">
              <a:solidFill>
                <a:srgbClr val="FF0000"/>
              </a:solidFill>
            </a:endParaRPr>
          </a:p>
        </p:txBody>
      </p:sp>
      <p:cxnSp>
        <p:nvCxnSpPr>
          <p:cNvPr id="6" name="Straight Connector 5"/>
          <p:cNvCxnSpPr/>
          <p:nvPr/>
        </p:nvCxnSpPr>
        <p:spPr>
          <a:xfrm>
            <a:off x="3886200" y="1295400"/>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114800" y="1295400"/>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267200" y="1295400"/>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495800" y="1295400"/>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648200" y="1295400"/>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76800" y="1295400"/>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29200" y="1295400"/>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1983116" y="106059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rgbClr val="FF0000"/>
                </a:solidFill>
              </a:rPr>
              <a:t>1</a:t>
            </a:r>
            <a:endParaRPr lang="en-US" dirty="0">
              <a:solidFill>
                <a:srgbClr val="FF0000"/>
              </a:solidFill>
            </a:endParaRPr>
          </a:p>
        </p:txBody>
      </p:sp>
      <p:cxnSp>
        <p:nvCxnSpPr>
          <p:cNvPr id="16" name="Straight Connector 15"/>
          <p:cNvCxnSpPr>
            <a:stCxn id="15" idx="3"/>
          </p:cNvCxnSpPr>
          <p:nvPr/>
        </p:nvCxnSpPr>
        <p:spPr>
          <a:xfrm flipH="1">
            <a:off x="1525916" y="1450838"/>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221116" y="189879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18" name="Oval 17"/>
          <p:cNvSpPr/>
          <p:nvPr/>
        </p:nvSpPr>
        <p:spPr>
          <a:xfrm>
            <a:off x="2773056" y="189879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solidFill>
                  <a:schemeClr val="bg1"/>
                </a:solidFill>
              </a:rPr>
              <a:t>7</a:t>
            </a:r>
            <a:endParaRPr lang="en-US" dirty="0">
              <a:solidFill>
                <a:schemeClr val="bg1"/>
              </a:solidFill>
            </a:endParaRPr>
          </a:p>
        </p:txBody>
      </p:sp>
      <p:cxnSp>
        <p:nvCxnSpPr>
          <p:cNvPr id="19" name="Straight Connector 18"/>
          <p:cNvCxnSpPr>
            <a:stCxn id="15" idx="5"/>
            <a:endCxn id="18" idx="0"/>
          </p:cNvCxnSpPr>
          <p:nvPr/>
        </p:nvCxnSpPr>
        <p:spPr>
          <a:xfrm>
            <a:off x="2438401" y="1450838"/>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950558" y="2289038"/>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687716" y="2898638"/>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4</a:t>
            </a:r>
            <a:endParaRPr lang="en-US" dirty="0"/>
          </a:p>
        </p:txBody>
      </p:sp>
      <p:cxnSp>
        <p:nvCxnSpPr>
          <p:cNvPr id="22" name="Straight Connector 21"/>
          <p:cNvCxnSpPr/>
          <p:nvPr/>
        </p:nvCxnSpPr>
        <p:spPr>
          <a:xfrm>
            <a:off x="1646763" y="2289038"/>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1716416" y="2898638"/>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cxnSp>
        <p:nvCxnSpPr>
          <p:cNvPr id="24" name="Straight Connector 23"/>
          <p:cNvCxnSpPr/>
          <p:nvPr/>
        </p:nvCxnSpPr>
        <p:spPr>
          <a:xfrm flipH="1">
            <a:off x="2548842" y="2279793"/>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2286000" y="288939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3</a:t>
            </a:r>
            <a:endParaRPr lang="en-US" dirty="0">
              <a:solidFill>
                <a:schemeClr val="bg1"/>
              </a:solidFill>
            </a:endParaRPr>
          </a:p>
        </p:txBody>
      </p:sp>
      <p:cxnSp>
        <p:nvCxnSpPr>
          <p:cNvPr id="26" name="Straight Connector 25"/>
          <p:cNvCxnSpPr/>
          <p:nvPr/>
        </p:nvCxnSpPr>
        <p:spPr>
          <a:xfrm>
            <a:off x="3111616" y="2275421"/>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3181269" y="2885021"/>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sp>
        <p:nvSpPr>
          <p:cNvPr id="28" name="TextBox 27"/>
          <p:cNvSpPr txBox="1"/>
          <p:nvPr/>
        </p:nvSpPr>
        <p:spPr>
          <a:xfrm>
            <a:off x="1257300" y="3687558"/>
            <a:ext cx="2590800" cy="369332"/>
          </a:xfrm>
          <a:prstGeom prst="rect">
            <a:avLst/>
          </a:prstGeom>
          <a:noFill/>
        </p:spPr>
        <p:txBody>
          <a:bodyPr wrap="square" rtlCol="0">
            <a:spAutoFit/>
          </a:bodyPr>
          <a:lstStyle/>
          <a:p>
            <a:r>
              <a:rPr lang="sr-Latn-ME" b="1" u="sng" dirty="0" smtClean="0">
                <a:solidFill>
                  <a:srgbClr val="C00000"/>
                </a:solidFill>
              </a:rPr>
              <a:t>Zamjena</a:t>
            </a:r>
            <a:endParaRPr lang="en-US" b="1" u="sng" baseline="-25000" dirty="0">
              <a:solidFill>
                <a:srgbClr val="C00000"/>
              </a:solidFill>
            </a:endParaRPr>
          </a:p>
        </p:txBody>
      </p:sp>
      <p:cxnSp>
        <p:nvCxnSpPr>
          <p:cNvPr id="29" name="Straight Connector 28"/>
          <p:cNvCxnSpPr>
            <a:stCxn id="21" idx="3"/>
          </p:cNvCxnSpPr>
          <p:nvPr/>
        </p:nvCxnSpPr>
        <p:spPr>
          <a:xfrm flipH="1">
            <a:off x="528919" y="3288883"/>
            <a:ext cx="236912" cy="548452"/>
          </a:xfrm>
          <a:prstGeom prst="line">
            <a:avLst/>
          </a:prstGeom>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266076" y="382829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rgbClr val="FF0000"/>
                </a:solidFill>
              </a:rPr>
              <a:t>8</a:t>
            </a:r>
            <a:endParaRPr lang="en-US" dirty="0">
              <a:solidFill>
                <a:srgbClr val="FF0000"/>
              </a:solidFill>
            </a:endParaRPr>
          </a:p>
        </p:txBody>
      </p:sp>
      <p:sp>
        <p:nvSpPr>
          <p:cNvPr id="34" name="Oval 33"/>
          <p:cNvSpPr/>
          <p:nvPr/>
        </p:nvSpPr>
        <p:spPr>
          <a:xfrm>
            <a:off x="6172200" y="114603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1</a:t>
            </a:r>
            <a:endParaRPr lang="en-US" dirty="0">
              <a:solidFill>
                <a:schemeClr val="bg1"/>
              </a:solidFill>
            </a:endParaRPr>
          </a:p>
        </p:txBody>
      </p:sp>
      <p:cxnSp>
        <p:nvCxnSpPr>
          <p:cNvPr id="35" name="Straight Connector 34"/>
          <p:cNvCxnSpPr>
            <a:stCxn id="34" idx="3"/>
          </p:cNvCxnSpPr>
          <p:nvPr/>
        </p:nvCxnSpPr>
        <p:spPr>
          <a:xfrm flipH="1">
            <a:off x="5715000" y="1536283"/>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5410200" y="1984238"/>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37" name="Oval 36"/>
          <p:cNvSpPr/>
          <p:nvPr/>
        </p:nvSpPr>
        <p:spPr>
          <a:xfrm>
            <a:off x="6962140" y="198423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solidFill>
                  <a:schemeClr val="bg1"/>
                </a:solidFill>
              </a:rPr>
              <a:t>7</a:t>
            </a:r>
            <a:endParaRPr lang="en-US" dirty="0">
              <a:solidFill>
                <a:schemeClr val="bg1"/>
              </a:solidFill>
            </a:endParaRPr>
          </a:p>
        </p:txBody>
      </p:sp>
      <p:cxnSp>
        <p:nvCxnSpPr>
          <p:cNvPr id="38" name="Straight Connector 37"/>
          <p:cNvCxnSpPr>
            <a:stCxn id="34" idx="5"/>
            <a:endCxn id="37" idx="0"/>
          </p:cNvCxnSpPr>
          <p:nvPr/>
        </p:nvCxnSpPr>
        <p:spPr>
          <a:xfrm>
            <a:off x="6627485" y="1536283"/>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5139642" y="2374483"/>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876800" y="298408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4</a:t>
            </a:r>
            <a:endParaRPr lang="en-US" dirty="0"/>
          </a:p>
        </p:txBody>
      </p:sp>
      <p:cxnSp>
        <p:nvCxnSpPr>
          <p:cNvPr id="41" name="Straight Connector 40"/>
          <p:cNvCxnSpPr/>
          <p:nvPr/>
        </p:nvCxnSpPr>
        <p:spPr>
          <a:xfrm>
            <a:off x="5835847" y="2374483"/>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5905500" y="298408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cxnSp>
        <p:nvCxnSpPr>
          <p:cNvPr id="43" name="Straight Connector 42"/>
          <p:cNvCxnSpPr>
            <a:stCxn id="37" idx="3"/>
          </p:cNvCxnSpPr>
          <p:nvPr/>
        </p:nvCxnSpPr>
        <p:spPr>
          <a:xfrm flipH="1">
            <a:off x="6737926" y="2374483"/>
            <a:ext cx="302329" cy="609400"/>
          </a:xfrm>
          <a:prstGeom prst="line">
            <a:avLst/>
          </a:prstGeom>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6475084" y="297483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3</a:t>
            </a:r>
            <a:endParaRPr lang="en-US" dirty="0">
              <a:solidFill>
                <a:schemeClr val="bg1"/>
              </a:solidFill>
            </a:endParaRPr>
          </a:p>
        </p:txBody>
      </p:sp>
      <p:cxnSp>
        <p:nvCxnSpPr>
          <p:cNvPr id="45" name="Straight Connector 44"/>
          <p:cNvCxnSpPr>
            <a:stCxn id="37" idx="5"/>
          </p:cNvCxnSpPr>
          <p:nvPr/>
        </p:nvCxnSpPr>
        <p:spPr>
          <a:xfrm>
            <a:off x="7417425" y="2374483"/>
            <a:ext cx="183952" cy="586839"/>
          </a:xfrm>
          <a:prstGeom prst="line">
            <a:avLst/>
          </a:prstGeom>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7370353" y="2970466"/>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sp>
        <p:nvSpPr>
          <p:cNvPr id="47" name="TextBox 46"/>
          <p:cNvSpPr txBox="1"/>
          <p:nvPr/>
        </p:nvSpPr>
        <p:spPr>
          <a:xfrm>
            <a:off x="4648200" y="3773003"/>
            <a:ext cx="4495800" cy="369332"/>
          </a:xfrm>
          <a:prstGeom prst="rect">
            <a:avLst/>
          </a:prstGeom>
          <a:noFill/>
        </p:spPr>
        <p:txBody>
          <a:bodyPr wrap="square" rtlCol="0">
            <a:spAutoFit/>
          </a:bodyPr>
          <a:lstStyle/>
          <a:p>
            <a:r>
              <a:rPr lang="sr-Latn-ME" b="1" dirty="0" smtClean="0">
                <a:solidFill>
                  <a:srgbClr val="C00000"/>
                </a:solidFill>
              </a:rPr>
              <a:t>Brisanje posljednjeg </a:t>
            </a:r>
            <a:r>
              <a:rPr lang="sr-Latn-ME" b="1" baseline="-25000" dirty="0" smtClean="0">
                <a:solidFill>
                  <a:srgbClr val="C00000"/>
                </a:solidFill>
              </a:rPr>
              <a:t>(8 nećemo više tretirati)</a:t>
            </a:r>
            <a:endParaRPr lang="en-US" b="1" baseline="-25000" dirty="0">
              <a:solidFill>
                <a:srgbClr val="C00000"/>
              </a:solidFill>
            </a:endParaRPr>
          </a:p>
        </p:txBody>
      </p:sp>
      <p:sp>
        <p:nvSpPr>
          <p:cNvPr id="50" name="Oval 49"/>
          <p:cNvSpPr/>
          <p:nvPr/>
        </p:nvSpPr>
        <p:spPr>
          <a:xfrm>
            <a:off x="1862269" y="41910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7</a:t>
            </a:r>
            <a:endParaRPr lang="en-US" dirty="0">
              <a:solidFill>
                <a:schemeClr val="bg1"/>
              </a:solidFill>
            </a:endParaRPr>
          </a:p>
        </p:txBody>
      </p:sp>
      <p:cxnSp>
        <p:nvCxnSpPr>
          <p:cNvPr id="51" name="Straight Connector 50"/>
          <p:cNvCxnSpPr>
            <a:stCxn id="50" idx="3"/>
          </p:cNvCxnSpPr>
          <p:nvPr/>
        </p:nvCxnSpPr>
        <p:spPr>
          <a:xfrm flipH="1">
            <a:off x="1405069" y="4581245"/>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2652209" y="50292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3</a:t>
            </a:r>
            <a:endParaRPr lang="en-US" dirty="0">
              <a:solidFill>
                <a:schemeClr val="bg1"/>
              </a:solidFill>
            </a:endParaRPr>
          </a:p>
        </p:txBody>
      </p:sp>
      <p:cxnSp>
        <p:nvCxnSpPr>
          <p:cNvPr id="53" name="Straight Connector 52"/>
          <p:cNvCxnSpPr>
            <a:stCxn id="50" idx="5"/>
            <a:endCxn id="52" idx="0"/>
          </p:cNvCxnSpPr>
          <p:nvPr/>
        </p:nvCxnSpPr>
        <p:spPr>
          <a:xfrm>
            <a:off x="2317554" y="4581245"/>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829711" y="5276290"/>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55" name="Oval 54"/>
          <p:cNvSpPr/>
          <p:nvPr/>
        </p:nvSpPr>
        <p:spPr>
          <a:xfrm>
            <a:off x="566869" y="588589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4</a:t>
            </a:r>
            <a:endParaRPr lang="en-US" dirty="0"/>
          </a:p>
        </p:txBody>
      </p:sp>
      <p:cxnSp>
        <p:nvCxnSpPr>
          <p:cNvPr id="56" name="Straight Connector 55"/>
          <p:cNvCxnSpPr/>
          <p:nvPr/>
        </p:nvCxnSpPr>
        <p:spPr>
          <a:xfrm>
            <a:off x="1525916" y="5276290"/>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57" name="Oval 56"/>
          <p:cNvSpPr/>
          <p:nvPr/>
        </p:nvSpPr>
        <p:spPr>
          <a:xfrm>
            <a:off x="1595569" y="588589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cxnSp>
        <p:nvCxnSpPr>
          <p:cNvPr id="58" name="Straight Connector 57"/>
          <p:cNvCxnSpPr>
            <a:stCxn id="52" idx="3"/>
          </p:cNvCxnSpPr>
          <p:nvPr/>
        </p:nvCxnSpPr>
        <p:spPr>
          <a:xfrm flipH="1">
            <a:off x="2491773" y="5419445"/>
            <a:ext cx="238551" cy="461372"/>
          </a:xfrm>
          <a:prstGeom prst="line">
            <a:avLst/>
          </a:prstGeom>
        </p:spPr>
        <p:style>
          <a:lnRef idx="1">
            <a:schemeClr val="accent1"/>
          </a:lnRef>
          <a:fillRef idx="0">
            <a:schemeClr val="accent1"/>
          </a:fillRef>
          <a:effectRef idx="0">
            <a:schemeClr val="accent1"/>
          </a:effectRef>
          <a:fontRef idx="minor">
            <a:schemeClr val="tx1"/>
          </a:fontRef>
        </p:style>
      </p:cxnSp>
      <p:sp>
        <p:nvSpPr>
          <p:cNvPr id="59" name="Oval 58"/>
          <p:cNvSpPr/>
          <p:nvPr/>
        </p:nvSpPr>
        <p:spPr>
          <a:xfrm>
            <a:off x="2228931" y="5871772"/>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1</a:t>
            </a:r>
            <a:endParaRPr lang="en-US" dirty="0">
              <a:solidFill>
                <a:schemeClr val="bg1"/>
              </a:solidFill>
            </a:endParaRPr>
          </a:p>
        </p:txBody>
      </p:sp>
      <p:cxnSp>
        <p:nvCxnSpPr>
          <p:cNvPr id="60" name="Straight Connector 59"/>
          <p:cNvCxnSpPr>
            <a:stCxn id="52" idx="5"/>
          </p:cNvCxnSpPr>
          <p:nvPr/>
        </p:nvCxnSpPr>
        <p:spPr>
          <a:xfrm>
            <a:off x="3107494" y="5419445"/>
            <a:ext cx="247730" cy="438811"/>
          </a:xfrm>
          <a:prstGeom prst="line">
            <a:avLst/>
          </a:prstGeom>
        </p:spPr>
        <p:style>
          <a:lnRef idx="1">
            <a:schemeClr val="accent1"/>
          </a:lnRef>
          <a:fillRef idx="0">
            <a:schemeClr val="accent1"/>
          </a:fillRef>
          <a:effectRef idx="0">
            <a:schemeClr val="accent1"/>
          </a:effectRef>
          <a:fontRef idx="minor">
            <a:schemeClr val="tx1"/>
          </a:fontRef>
        </p:style>
      </p:cxnSp>
      <p:sp>
        <p:nvSpPr>
          <p:cNvPr id="61" name="Oval 60"/>
          <p:cNvSpPr/>
          <p:nvPr/>
        </p:nvSpPr>
        <p:spPr>
          <a:xfrm>
            <a:off x="3124200" y="58674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sp>
        <p:nvSpPr>
          <p:cNvPr id="62" name="Oval 61"/>
          <p:cNvSpPr/>
          <p:nvPr/>
        </p:nvSpPr>
        <p:spPr>
          <a:xfrm>
            <a:off x="1113363" y="50292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6</a:t>
            </a:r>
            <a:endParaRPr lang="en-US" dirty="0"/>
          </a:p>
        </p:txBody>
      </p:sp>
      <p:sp>
        <p:nvSpPr>
          <p:cNvPr id="63" name="TextBox 62"/>
          <p:cNvSpPr txBox="1"/>
          <p:nvPr/>
        </p:nvSpPr>
        <p:spPr>
          <a:xfrm>
            <a:off x="742869" y="6488668"/>
            <a:ext cx="2612355" cy="369332"/>
          </a:xfrm>
          <a:prstGeom prst="rect">
            <a:avLst/>
          </a:prstGeom>
          <a:noFill/>
        </p:spPr>
        <p:txBody>
          <a:bodyPr wrap="square" rtlCol="0">
            <a:spAutoFit/>
          </a:bodyPr>
          <a:lstStyle/>
          <a:p>
            <a:r>
              <a:rPr lang="sr-Latn-ME" b="1" dirty="0" smtClean="0">
                <a:solidFill>
                  <a:srgbClr val="C00000"/>
                </a:solidFill>
              </a:rPr>
              <a:t>Nakon dva heapify-a.</a:t>
            </a:r>
            <a:endParaRPr lang="en-US" b="1" baseline="-25000" dirty="0">
              <a:solidFill>
                <a:srgbClr val="C00000"/>
              </a:solidFill>
            </a:endParaRPr>
          </a:p>
        </p:txBody>
      </p:sp>
      <p:sp>
        <p:nvSpPr>
          <p:cNvPr id="64" name="TextBox 63"/>
          <p:cNvSpPr txBox="1"/>
          <p:nvPr/>
        </p:nvSpPr>
        <p:spPr>
          <a:xfrm>
            <a:off x="2788296" y="4277283"/>
            <a:ext cx="1676400" cy="369332"/>
          </a:xfrm>
          <a:prstGeom prst="rect">
            <a:avLst/>
          </a:prstGeom>
          <a:noFill/>
          <a:ln>
            <a:solidFill>
              <a:schemeClr val="tx1"/>
            </a:solidFill>
          </a:ln>
        </p:spPr>
        <p:txBody>
          <a:bodyPr wrap="square" rtlCol="0">
            <a:spAutoFit/>
          </a:bodyPr>
          <a:lstStyle/>
          <a:p>
            <a:r>
              <a:rPr lang="sr-Latn-ME" b="1" dirty="0" smtClean="0"/>
              <a:t>7 </a:t>
            </a:r>
            <a:r>
              <a:rPr lang="sr-Latn-ME" b="1" dirty="0"/>
              <a:t>6 </a:t>
            </a:r>
            <a:r>
              <a:rPr lang="sr-Latn-ME" b="1" dirty="0" smtClean="0"/>
              <a:t>3 </a:t>
            </a:r>
            <a:r>
              <a:rPr lang="sr-Latn-ME" b="1" dirty="0"/>
              <a:t>4 5 </a:t>
            </a:r>
            <a:r>
              <a:rPr lang="sr-Latn-ME" b="1" dirty="0" smtClean="0"/>
              <a:t>1 </a:t>
            </a:r>
            <a:r>
              <a:rPr lang="sr-Latn-ME" b="1" dirty="0"/>
              <a:t>2 </a:t>
            </a:r>
            <a:r>
              <a:rPr lang="sr-Latn-ME" b="1" dirty="0" smtClean="0">
                <a:solidFill>
                  <a:srgbClr val="FF0000"/>
                </a:solidFill>
              </a:rPr>
              <a:t>8</a:t>
            </a:r>
            <a:endParaRPr lang="en-US" dirty="0">
              <a:solidFill>
                <a:srgbClr val="FF0000"/>
              </a:solidFill>
            </a:endParaRPr>
          </a:p>
        </p:txBody>
      </p:sp>
      <p:cxnSp>
        <p:nvCxnSpPr>
          <p:cNvPr id="65" name="Straight Connector 64"/>
          <p:cNvCxnSpPr/>
          <p:nvPr/>
        </p:nvCxnSpPr>
        <p:spPr>
          <a:xfrm>
            <a:off x="3016896" y="4277283"/>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3245496" y="4277283"/>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397896" y="4277283"/>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626496" y="4277283"/>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778896" y="4277283"/>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007496" y="4277283"/>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4159896" y="4277283"/>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4648200" y="4419600"/>
            <a:ext cx="4495800" cy="1477328"/>
          </a:xfrm>
          <a:prstGeom prst="rect">
            <a:avLst/>
          </a:prstGeom>
          <a:noFill/>
        </p:spPr>
        <p:txBody>
          <a:bodyPr wrap="square" rtlCol="0">
            <a:spAutoFit/>
          </a:bodyPr>
          <a:lstStyle/>
          <a:p>
            <a:r>
              <a:rPr lang="sr-Latn-ME" dirty="0" smtClean="0"/>
              <a:t>Nastavljamo operaciju zamjenom </a:t>
            </a:r>
            <a:r>
              <a:rPr lang="sr-Latn-ME" b="1" dirty="0" smtClean="0">
                <a:solidFill>
                  <a:srgbClr val="FF0000"/>
                </a:solidFill>
              </a:rPr>
              <a:t>2</a:t>
            </a:r>
            <a:r>
              <a:rPr lang="sr-Latn-ME" dirty="0" smtClean="0"/>
              <a:t> i </a:t>
            </a:r>
            <a:r>
              <a:rPr lang="sr-Latn-ME" b="1" dirty="0" smtClean="0">
                <a:solidFill>
                  <a:srgbClr val="FF0000"/>
                </a:solidFill>
              </a:rPr>
              <a:t>7</a:t>
            </a:r>
            <a:r>
              <a:rPr lang="sr-Latn-ME" dirty="0" smtClean="0"/>
              <a:t>, brisanjem </a:t>
            </a:r>
            <a:r>
              <a:rPr lang="sr-Latn-ME" b="1" dirty="0" smtClean="0">
                <a:solidFill>
                  <a:srgbClr val="FF0000"/>
                </a:solidFill>
              </a:rPr>
              <a:t>7</a:t>
            </a:r>
            <a:r>
              <a:rPr lang="sr-Latn-ME" dirty="0" smtClean="0"/>
              <a:t>, primjenom </a:t>
            </a:r>
            <a:r>
              <a:rPr lang="sr-Latn-ME" b="1" dirty="0" smtClean="0">
                <a:solidFill>
                  <a:srgbClr val="FF0000"/>
                </a:solidFill>
              </a:rPr>
              <a:t>heapify</a:t>
            </a:r>
            <a:r>
              <a:rPr lang="sr-Latn-ME" dirty="0" smtClean="0"/>
              <a:t> dva puta da </a:t>
            </a:r>
            <a:r>
              <a:rPr lang="sr-Latn-ME" b="1" dirty="0" smtClean="0">
                <a:solidFill>
                  <a:srgbClr val="FF0000"/>
                </a:solidFill>
              </a:rPr>
              <a:t>2</a:t>
            </a:r>
            <a:r>
              <a:rPr lang="sr-Latn-ME" dirty="0" smtClean="0"/>
              <a:t> pomjerimo umjesto </a:t>
            </a:r>
            <a:r>
              <a:rPr lang="sr-Latn-ME" b="1" dirty="0" smtClean="0">
                <a:solidFill>
                  <a:srgbClr val="FF0000"/>
                </a:solidFill>
              </a:rPr>
              <a:t>6</a:t>
            </a:r>
            <a:r>
              <a:rPr lang="sr-Latn-ME" dirty="0" smtClean="0"/>
              <a:t> pa umjesto </a:t>
            </a:r>
            <a:r>
              <a:rPr lang="sr-Latn-ME" b="1" dirty="0" smtClean="0">
                <a:solidFill>
                  <a:srgbClr val="FF0000"/>
                </a:solidFill>
              </a:rPr>
              <a:t>5</a:t>
            </a:r>
            <a:r>
              <a:rPr lang="sr-Latn-ME" dirty="0" smtClean="0"/>
              <a:t>.</a:t>
            </a:r>
          </a:p>
          <a:p>
            <a:r>
              <a:rPr lang="sr-Latn-ME" dirty="0" smtClean="0"/>
              <a:t>Uradite do kraja sami!</a:t>
            </a:r>
          </a:p>
          <a:p>
            <a:r>
              <a:rPr lang="sr-Latn-ME" dirty="0" smtClean="0"/>
              <a:t>Konačni rezultat je sortirani niz.</a:t>
            </a:r>
            <a:endParaRPr lang="en-US" dirty="0"/>
          </a:p>
        </p:txBody>
      </p:sp>
      <p:sp>
        <p:nvSpPr>
          <p:cNvPr id="73" name="TextBox 72"/>
          <p:cNvSpPr txBox="1"/>
          <p:nvPr/>
        </p:nvSpPr>
        <p:spPr>
          <a:xfrm>
            <a:off x="5486400" y="5955268"/>
            <a:ext cx="1676400" cy="369332"/>
          </a:xfrm>
          <a:prstGeom prst="rect">
            <a:avLst/>
          </a:prstGeom>
          <a:noFill/>
          <a:ln>
            <a:solidFill>
              <a:schemeClr val="tx1"/>
            </a:solidFill>
          </a:ln>
        </p:spPr>
        <p:txBody>
          <a:bodyPr wrap="square" rtlCol="0">
            <a:spAutoFit/>
          </a:bodyPr>
          <a:lstStyle/>
          <a:p>
            <a:r>
              <a:rPr lang="sr-Latn-ME" b="1" dirty="0" smtClean="0"/>
              <a:t>1 2 3 </a:t>
            </a:r>
            <a:r>
              <a:rPr lang="sr-Latn-ME" b="1" dirty="0"/>
              <a:t>4 5 </a:t>
            </a:r>
            <a:r>
              <a:rPr lang="sr-Latn-ME" b="1" dirty="0" smtClean="0"/>
              <a:t>6 7 8</a:t>
            </a:r>
            <a:endParaRPr lang="en-US" dirty="0"/>
          </a:p>
        </p:txBody>
      </p:sp>
      <p:cxnSp>
        <p:nvCxnSpPr>
          <p:cNvPr id="74" name="Straight Connector 73"/>
          <p:cNvCxnSpPr/>
          <p:nvPr/>
        </p:nvCxnSpPr>
        <p:spPr>
          <a:xfrm>
            <a:off x="5715000" y="59552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943600" y="59552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6096000" y="59552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324600" y="59552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6477000" y="59552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6705600" y="59552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858000" y="59552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302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GB" dirty="0" err="1" smtClean="0"/>
              <a:t>Slo</a:t>
            </a:r>
            <a:r>
              <a:rPr lang="sr-Latn-ME" dirty="0" smtClean="0"/>
              <a:t>ženost HEAP-SORT-a</a:t>
            </a:r>
            <a:endParaRPr lang="en-US" dirty="0"/>
          </a:p>
        </p:txBody>
      </p:sp>
      <p:sp>
        <p:nvSpPr>
          <p:cNvPr id="3" name="Content Placeholder 2"/>
          <p:cNvSpPr>
            <a:spLocks noGrp="1"/>
          </p:cNvSpPr>
          <p:nvPr>
            <p:ph idx="1"/>
          </p:nvPr>
        </p:nvSpPr>
        <p:spPr>
          <a:xfrm>
            <a:off x="76200" y="990600"/>
            <a:ext cx="9067800" cy="5486400"/>
          </a:xfrm>
        </p:spPr>
        <p:txBody>
          <a:bodyPr/>
          <a:lstStyle/>
          <a:p>
            <a:r>
              <a:rPr lang="sr-Latn-ME" dirty="0" smtClean="0"/>
              <a:t>Heap sort kao i merge sort ima garantovanu (</a:t>
            </a:r>
            <a:r>
              <a:rPr lang="sr-Latn-ME" i="1" dirty="0" smtClean="0"/>
              <a:t>worst case</a:t>
            </a:r>
            <a:r>
              <a:rPr lang="sr-Latn-ME" dirty="0" smtClean="0"/>
              <a:t>) složenost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baseline="-25000" dirty="0" smtClean="0">
                <a:solidFill>
                  <a:srgbClr val="C00000"/>
                </a:solidFill>
              </a:rPr>
              <a:t>2</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Generalno govoreći merge sort je stabilan a heap sort nije, nešto efikasniji u smislu poređenja od heap sorta posebno kod sortiranih sekvenci ali traži memoriju i dodatne operacije za prebacivanje u dva pomoćna niza.  Merge sort u standardnoj implementaciji ima potrebu za rekurziju koja takođe troši određene, prije svega, memorijske resurse.</a:t>
            </a:r>
            <a:endParaRPr lang="en-US" dirty="0"/>
          </a:p>
        </p:txBody>
      </p:sp>
      <p:sp>
        <p:nvSpPr>
          <p:cNvPr id="4" name="Title 1"/>
          <p:cNvSpPr txBox="1">
            <a:spLocks/>
          </p:cNvSpPr>
          <p:nvPr/>
        </p:nvSpPr>
        <p:spPr>
          <a:xfrm>
            <a:off x="-5080" y="3886200"/>
            <a:ext cx="914908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Realizacija HEAP-SORT-a</a:t>
            </a:r>
            <a:r>
              <a:rPr lang="en-GB" dirty="0" smtClean="0"/>
              <a:t> - </a:t>
            </a:r>
            <a:r>
              <a:rPr lang="en-GB" dirty="0" err="1" smtClean="0"/>
              <a:t>heapify</a:t>
            </a:r>
            <a:endParaRPr lang="en-US" dirty="0"/>
          </a:p>
        </p:txBody>
      </p:sp>
      <p:sp>
        <p:nvSpPr>
          <p:cNvPr id="5" name="Rectangle 4"/>
          <p:cNvSpPr/>
          <p:nvPr/>
        </p:nvSpPr>
        <p:spPr>
          <a:xfrm>
            <a:off x="0" y="4648200"/>
            <a:ext cx="4572000" cy="1754326"/>
          </a:xfrm>
          <a:prstGeom prst="rect">
            <a:avLst/>
          </a:prstGeom>
        </p:spPr>
        <p:txBody>
          <a:bodyPr>
            <a:spAutoFit/>
          </a:bodyPr>
          <a:lstStyle/>
          <a:p>
            <a:r>
              <a:rPr lang="en-US" b="1" dirty="0" smtClean="0">
                <a:solidFill>
                  <a:srgbClr val="0070C0"/>
                </a:solidFill>
              </a:rPr>
              <a:t>#</a:t>
            </a:r>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smtClean="0">
                <a:solidFill>
                  <a:srgbClr val="0070C0"/>
                </a:solidFill>
              </a:rPr>
              <a:t>;</a:t>
            </a:r>
            <a:endParaRPr lang="sr-Latn-ME" b="1" dirty="0" smtClean="0">
              <a:solidFill>
                <a:srgbClr val="0070C0"/>
              </a:solidFill>
            </a:endParaRPr>
          </a:p>
          <a:p>
            <a:r>
              <a:rPr lang="en-US" b="1" dirty="0">
                <a:solidFill>
                  <a:srgbClr val="0070C0"/>
                </a:solidFill>
              </a:rPr>
              <a:t>void </a:t>
            </a:r>
            <a:r>
              <a:rPr lang="en-US" b="1" dirty="0" err="1">
                <a:solidFill>
                  <a:srgbClr val="0070C0"/>
                </a:solidFill>
              </a:rPr>
              <a:t>heapify</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arr</a:t>
            </a:r>
            <a:r>
              <a:rPr lang="en-US" b="1" dirty="0">
                <a:solidFill>
                  <a:srgbClr val="0070C0"/>
                </a:solidFill>
              </a:rPr>
              <a:t>[], </a:t>
            </a:r>
            <a:r>
              <a:rPr lang="en-US" b="1" dirty="0" err="1">
                <a:solidFill>
                  <a:srgbClr val="0070C0"/>
                </a:solidFill>
              </a:rPr>
              <a:t>int</a:t>
            </a:r>
            <a:r>
              <a:rPr lang="en-US" b="1" dirty="0">
                <a:solidFill>
                  <a:srgbClr val="0070C0"/>
                </a:solidFill>
              </a:rPr>
              <a:t> n, </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largest=</a:t>
            </a:r>
            <a:r>
              <a:rPr lang="en-US" b="1" dirty="0" err="1">
                <a:solidFill>
                  <a:srgbClr val="0070C0"/>
                </a:solidFill>
              </a:rPr>
              <a:t>i</a:t>
            </a:r>
            <a:r>
              <a:rPr lang="en-US" b="1" dirty="0">
                <a:solidFill>
                  <a:srgbClr val="0070C0"/>
                </a:solidFill>
              </a:rPr>
              <a:t>; </a:t>
            </a:r>
          </a:p>
          <a:p>
            <a:r>
              <a:rPr lang="en-US" b="1" dirty="0" err="1" smtClean="0">
                <a:solidFill>
                  <a:srgbClr val="0070C0"/>
                </a:solidFill>
              </a:rPr>
              <a:t>int</a:t>
            </a:r>
            <a:r>
              <a:rPr lang="en-US" b="1" dirty="0" smtClean="0">
                <a:solidFill>
                  <a:srgbClr val="0070C0"/>
                </a:solidFill>
              </a:rPr>
              <a:t> l=2*i+1</a:t>
            </a:r>
            <a:r>
              <a:rPr lang="sr-Latn-ME" b="1" dirty="0" smtClean="0">
                <a:solidFill>
                  <a:srgbClr val="0070C0"/>
                </a:solidFill>
              </a:rPr>
              <a:t>, r</a:t>
            </a:r>
            <a:r>
              <a:rPr lang="en-US" b="1" dirty="0" smtClean="0">
                <a:solidFill>
                  <a:srgbClr val="0070C0"/>
                </a:solidFill>
              </a:rPr>
              <a:t>=2*i+2; </a:t>
            </a:r>
          </a:p>
          <a:p>
            <a:r>
              <a:rPr lang="en-US" b="1" dirty="0" smtClean="0">
                <a:solidFill>
                  <a:srgbClr val="0070C0"/>
                </a:solidFill>
              </a:rPr>
              <a:t>if </a:t>
            </a:r>
            <a:r>
              <a:rPr lang="en-US" b="1" dirty="0">
                <a:solidFill>
                  <a:srgbClr val="0070C0"/>
                </a:solidFill>
              </a:rPr>
              <a:t>(l&lt;n&amp;&amp;</a:t>
            </a:r>
            <a:r>
              <a:rPr lang="en-US" b="1" dirty="0" err="1">
                <a:solidFill>
                  <a:srgbClr val="0070C0"/>
                </a:solidFill>
              </a:rPr>
              <a:t>arr</a:t>
            </a:r>
            <a:r>
              <a:rPr lang="en-US" b="1" dirty="0">
                <a:solidFill>
                  <a:srgbClr val="0070C0"/>
                </a:solidFill>
              </a:rPr>
              <a:t>[l]&gt;</a:t>
            </a:r>
            <a:r>
              <a:rPr lang="en-US" b="1" dirty="0" err="1">
                <a:solidFill>
                  <a:srgbClr val="0070C0"/>
                </a:solidFill>
              </a:rPr>
              <a:t>arr</a:t>
            </a:r>
            <a:r>
              <a:rPr lang="en-US" b="1" dirty="0">
                <a:solidFill>
                  <a:srgbClr val="0070C0"/>
                </a:solidFill>
              </a:rPr>
              <a:t>[largest</a:t>
            </a:r>
            <a:r>
              <a:rPr lang="en-US" b="1" dirty="0" smtClean="0">
                <a:solidFill>
                  <a:srgbClr val="0070C0"/>
                </a:solidFill>
              </a:rPr>
              <a:t>]) largest=l;</a:t>
            </a:r>
            <a:endParaRPr lang="en-US" b="1" dirty="0">
              <a:solidFill>
                <a:srgbClr val="0070C0"/>
              </a:solidFill>
            </a:endParaRPr>
          </a:p>
        </p:txBody>
      </p:sp>
      <p:sp>
        <p:nvSpPr>
          <p:cNvPr id="6" name="Rectangle 5"/>
          <p:cNvSpPr/>
          <p:nvPr/>
        </p:nvSpPr>
        <p:spPr>
          <a:xfrm>
            <a:off x="4602480" y="4798874"/>
            <a:ext cx="4572000" cy="1754326"/>
          </a:xfrm>
          <a:prstGeom prst="rect">
            <a:avLst/>
          </a:prstGeom>
        </p:spPr>
        <p:txBody>
          <a:bodyPr>
            <a:spAutoFit/>
          </a:bodyPr>
          <a:lstStyle/>
          <a:p>
            <a:r>
              <a:rPr lang="en-US" b="1" dirty="0">
                <a:solidFill>
                  <a:srgbClr val="0070C0"/>
                </a:solidFill>
              </a:rPr>
              <a:t>if(r&lt;n&amp;&amp;</a:t>
            </a:r>
            <a:r>
              <a:rPr lang="en-US" b="1" dirty="0" err="1">
                <a:solidFill>
                  <a:srgbClr val="0070C0"/>
                </a:solidFill>
              </a:rPr>
              <a:t>arr</a:t>
            </a:r>
            <a:r>
              <a:rPr lang="en-US" b="1" dirty="0">
                <a:solidFill>
                  <a:srgbClr val="0070C0"/>
                </a:solidFill>
              </a:rPr>
              <a:t>[r]&gt;</a:t>
            </a:r>
            <a:r>
              <a:rPr lang="en-US" b="1" dirty="0" err="1">
                <a:solidFill>
                  <a:srgbClr val="0070C0"/>
                </a:solidFill>
              </a:rPr>
              <a:t>arr</a:t>
            </a:r>
            <a:r>
              <a:rPr lang="en-US" b="1" dirty="0">
                <a:solidFill>
                  <a:srgbClr val="0070C0"/>
                </a:solidFill>
              </a:rPr>
              <a:t>[largest</a:t>
            </a:r>
            <a:r>
              <a:rPr lang="en-US" b="1" dirty="0" smtClean="0">
                <a:solidFill>
                  <a:srgbClr val="0070C0"/>
                </a:solidFill>
              </a:rPr>
              <a:t>]) largest </a:t>
            </a:r>
            <a:r>
              <a:rPr lang="en-US" b="1" dirty="0">
                <a:solidFill>
                  <a:srgbClr val="0070C0"/>
                </a:solidFill>
              </a:rPr>
              <a:t>= r;</a:t>
            </a:r>
          </a:p>
          <a:p>
            <a:r>
              <a:rPr lang="en-US" b="1" dirty="0" smtClean="0">
                <a:solidFill>
                  <a:srgbClr val="0070C0"/>
                </a:solidFill>
              </a:rPr>
              <a:t>if </a:t>
            </a:r>
            <a:r>
              <a:rPr lang="en-US" b="1" dirty="0">
                <a:solidFill>
                  <a:srgbClr val="0070C0"/>
                </a:solidFill>
              </a:rPr>
              <a:t>(largest != </a:t>
            </a:r>
            <a:r>
              <a:rPr lang="en-US" b="1" dirty="0" err="1">
                <a:solidFill>
                  <a:srgbClr val="0070C0"/>
                </a:solidFill>
              </a:rPr>
              <a:t>i</a:t>
            </a:r>
            <a:r>
              <a:rPr lang="en-US" b="1" dirty="0">
                <a:solidFill>
                  <a:srgbClr val="0070C0"/>
                </a:solidFill>
              </a:rPr>
              <a:t>) {</a:t>
            </a:r>
          </a:p>
          <a:p>
            <a:r>
              <a:rPr lang="en-US" b="1" dirty="0" smtClean="0">
                <a:solidFill>
                  <a:srgbClr val="0070C0"/>
                </a:solidFill>
              </a:rPr>
              <a:t>  swap(</a:t>
            </a:r>
            <a:r>
              <a:rPr lang="en-US" b="1" dirty="0" err="1" smtClean="0">
                <a:solidFill>
                  <a:srgbClr val="0070C0"/>
                </a:solidFill>
              </a:rPr>
              <a:t>arr</a:t>
            </a:r>
            <a:r>
              <a:rPr lang="en-US" b="1" dirty="0" smtClean="0">
                <a:solidFill>
                  <a:srgbClr val="0070C0"/>
                </a:solidFill>
              </a:rPr>
              <a:t>[</a:t>
            </a:r>
            <a:r>
              <a:rPr lang="en-US" b="1" dirty="0" err="1" smtClean="0">
                <a:solidFill>
                  <a:srgbClr val="0070C0"/>
                </a:solidFill>
              </a:rPr>
              <a:t>i</a:t>
            </a:r>
            <a:r>
              <a:rPr lang="en-US" b="1" dirty="0">
                <a:solidFill>
                  <a:srgbClr val="0070C0"/>
                </a:solidFill>
              </a:rPr>
              <a:t>],</a:t>
            </a:r>
            <a:r>
              <a:rPr lang="en-US" b="1" dirty="0" err="1">
                <a:solidFill>
                  <a:srgbClr val="0070C0"/>
                </a:solidFill>
              </a:rPr>
              <a:t>arr</a:t>
            </a:r>
            <a:r>
              <a:rPr lang="en-US" b="1" dirty="0">
                <a:solidFill>
                  <a:srgbClr val="0070C0"/>
                </a:solidFill>
              </a:rPr>
              <a:t>[largest]);</a:t>
            </a:r>
          </a:p>
          <a:p>
            <a:r>
              <a:rPr lang="en-US" b="1" dirty="0" smtClean="0">
                <a:solidFill>
                  <a:srgbClr val="0070C0"/>
                </a:solidFill>
              </a:rPr>
              <a:t>  </a:t>
            </a:r>
            <a:r>
              <a:rPr lang="en-US" b="1" dirty="0" err="1" smtClean="0">
                <a:solidFill>
                  <a:srgbClr val="0070C0"/>
                </a:solidFill>
              </a:rPr>
              <a:t>heapify</a:t>
            </a:r>
            <a:r>
              <a:rPr lang="en-US" b="1" dirty="0" smtClean="0">
                <a:solidFill>
                  <a:srgbClr val="0070C0"/>
                </a:solidFill>
              </a:rPr>
              <a:t>(</a:t>
            </a:r>
            <a:r>
              <a:rPr lang="en-US" b="1" dirty="0" err="1" smtClean="0">
                <a:solidFill>
                  <a:srgbClr val="0070C0"/>
                </a:solidFill>
              </a:rPr>
              <a:t>arr,n,largest</a:t>
            </a:r>
            <a:r>
              <a:rPr lang="en-US" b="1" dirty="0">
                <a:solidFill>
                  <a:srgbClr val="0070C0"/>
                </a:solidFill>
              </a:rPr>
              <a:t>);</a:t>
            </a:r>
          </a:p>
          <a:p>
            <a:r>
              <a:rPr lang="en-US" b="1" dirty="0">
                <a:solidFill>
                  <a:srgbClr val="0070C0"/>
                </a:solidFill>
              </a:rPr>
              <a:t>    }</a:t>
            </a:r>
          </a:p>
          <a:p>
            <a:r>
              <a:rPr lang="en-US" b="1" dirty="0" smtClean="0">
                <a:solidFill>
                  <a:srgbClr val="0070C0"/>
                </a:solidFill>
              </a:rPr>
              <a:t>}</a:t>
            </a:r>
            <a:endParaRPr lang="en-US" b="1" dirty="0">
              <a:solidFill>
                <a:srgbClr val="0070C0"/>
              </a:solidFill>
            </a:endParaRPr>
          </a:p>
        </p:txBody>
      </p:sp>
      <p:cxnSp>
        <p:nvCxnSpPr>
          <p:cNvPr id="8" name="Straight Connector 7"/>
          <p:cNvCxnSpPr/>
          <p:nvPr/>
        </p:nvCxnSpPr>
        <p:spPr>
          <a:xfrm>
            <a:off x="4191000" y="4798874"/>
            <a:ext cx="0" cy="2059126"/>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2164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GB" dirty="0" err="1" smtClean="0"/>
              <a:t>Realizacija</a:t>
            </a:r>
            <a:r>
              <a:rPr lang="en-GB" dirty="0" smtClean="0"/>
              <a:t> HEAP-SORT-a</a:t>
            </a:r>
            <a:endParaRPr lang="en-US" dirty="0"/>
          </a:p>
        </p:txBody>
      </p:sp>
      <p:sp>
        <p:nvSpPr>
          <p:cNvPr id="3" name="Content Placeholder 2"/>
          <p:cNvSpPr>
            <a:spLocks noGrp="1"/>
          </p:cNvSpPr>
          <p:nvPr>
            <p:ph idx="1"/>
          </p:nvPr>
        </p:nvSpPr>
        <p:spPr>
          <a:xfrm>
            <a:off x="457200" y="4038600"/>
            <a:ext cx="8382000" cy="2438400"/>
          </a:xfrm>
        </p:spPr>
        <p:txBody>
          <a:bodyPr/>
          <a:lstStyle/>
          <a:p>
            <a:endParaRPr lang="en-US" dirty="0"/>
          </a:p>
        </p:txBody>
      </p:sp>
      <p:sp>
        <p:nvSpPr>
          <p:cNvPr id="4" name="Rectangle 3"/>
          <p:cNvSpPr/>
          <p:nvPr/>
        </p:nvSpPr>
        <p:spPr>
          <a:xfrm>
            <a:off x="30480" y="990600"/>
            <a:ext cx="4312920" cy="2308324"/>
          </a:xfrm>
          <a:prstGeom prst="rect">
            <a:avLst/>
          </a:prstGeom>
          <a:ln>
            <a:solidFill>
              <a:srgbClr val="C00000"/>
            </a:solidFill>
            <a:prstDash val="dash"/>
          </a:ln>
        </p:spPr>
        <p:txBody>
          <a:bodyPr wrap="square">
            <a:spAutoFit/>
          </a:bodyPr>
          <a:lstStyle/>
          <a:p>
            <a:r>
              <a:rPr lang="en-US" b="1" dirty="0">
                <a:solidFill>
                  <a:srgbClr val="0070C0"/>
                </a:solidFill>
              </a:rPr>
              <a:t>// </a:t>
            </a:r>
            <a:r>
              <a:rPr lang="en-US" b="1" dirty="0" err="1" smtClean="0">
                <a:solidFill>
                  <a:srgbClr val="0070C0"/>
                </a:solidFill>
              </a:rPr>
              <a:t>Formira</a:t>
            </a:r>
            <a:r>
              <a:rPr lang="en-US" b="1" dirty="0" smtClean="0">
                <a:solidFill>
                  <a:srgbClr val="0070C0"/>
                </a:solidFill>
              </a:rPr>
              <a:t> Max-Heap </a:t>
            </a:r>
            <a:r>
              <a:rPr lang="en-US" b="1" dirty="0" err="1" smtClean="0">
                <a:solidFill>
                  <a:srgbClr val="0070C0"/>
                </a:solidFill>
              </a:rPr>
              <a:t>na</a:t>
            </a:r>
            <a:r>
              <a:rPr lang="en-US" b="1" dirty="0" smtClean="0">
                <a:solidFill>
                  <a:srgbClr val="0070C0"/>
                </a:solidFill>
              </a:rPr>
              <a:t> </a:t>
            </a:r>
            <a:r>
              <a:rPr lang="en-US" b="1" dirty="0" err="1" smtClean="0">
                <a:solidFill>
                  <a:srgbClr val="0070C0"/>
                </a:solidFill>
              </a:rPr>
              <a:t>osnovu</a:t>
            </a:r>
            <a:r>
              <a:rPr lang="en-US" b="1" dirty="0" smtClean="0">
                <a:solidFill>
                  <a:srgbClr val="0070C0"/>
                </a:solidFill>
              </a:rPr>
              <a:t> </a:t>
            </a:r>
            <a:r>
              <a:rPr lang="en-US" b="1" dirty="0" err="1" smtClean="0">
                <a:solidFill>
                  <a:srgbClr val="0070C0"/>
                </a:solidFill>
              </a:rPr>
              <a:t>niza</a:t>
            </a:r>
            <a:endParaRPr lang="en-US" b="1" dirty="0">
              <a:solidFill>
                <a:srgbClr val="0070C0"/>
              </a:solidFill>
            </a:endParaRPr>
          </a:p>
          <a:p>
            <a:r>
              <a:rPr lang="en-US" b="1" dirty="0">
                <a:solidFill>
                  <a:srgbClr val="0070C0"/>
                </a:solidFill>
              </a:rPr>
              <a:t>void </a:t>
            </a:r>
            <a:r>
              <a:rPr lang="en-US" b="1" dirty="0" err="1">
                <a:solidFill>
                  <a:srgbClr val="0070C0"/>
                </a:solidFill>
              </a:rPr>
              <a:t>buildHeap</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smtClean="0">
                <a:solidFill>
                  <a:srgbClr val="0070C0"/>
                </a:solidFill>
              </a:rPr>
              <a:t>x[], </a:t>
            </a:r>
            <a:r>
              <a:rPr lang="en-US" b="1" dirty="0" err="1">
                <a:solidFill>
                  <a:srgbClr val="0070C0"/>
                </a:solidFill>
              </a:rPr>
              <a:t>int</a:t>
            </a:r>
            <a:r>
              <a:rPr lang="en-US" b="1" dirty="0">
                <a:solidFill>
                  <a:srgbClr val="0070C0"/>
                </a:solidFill>
              </a:rPr>
              <a:t> n</a:t>
            </a:r>
            <a:r>
              <a:rPr lang="en-US" b="1" dirty="0" smtClean="0">
                <a:solidFill>
                  <a:srgbClr val="0070C0"/>
                </a:solidFill>
              </a:rPr>
              <a:t>){</a:t>
            </a:r>
            <a:endParaRPr lang="en-US" b="1" dirty="0">
              <a:solidFill>
                <a:srgbClr val="0070C0"/>
              </a:solidFill>
            </a:endParaRPr>
          </a:p>
          <a:p>
            <a:r>
              <a:rPr lang="en-US" b="1" dirty="0">
                <a:solidFill>
                  <a:srgbClr val="0070C0"/>
                </a:solidFill>
              </a:rPr>
              <a:t>    // </a:t>
            </a:r>
            <a:r>
              <a:rPr lang="en-US" b="1" dirty="0" err="1" smtClean="0">
                <a:solidFill>
                  <a:srgbClr val="0070C0"/>
                </a:solidFill>
              </a:rPr>
              <a:t>poslednji</a:t>
            </a:r>
            <a:r>
              <a:rPr lang="en-US" b="1" dirty="0" smtClean="0">
                <a:solidFill>
                  <a:srgbClr val="0070C0"/>
                </a:solidFill>
              </a:rPr>
              <a:t> </a:t>
            </a:r>
            <a:r>
              <a:rPr lang="en-US" b="1" dirty="0" err="1" smtClean="0">
                <a:solidFill>
                  <a:srgbClr val="0070C0"/>
                </a:solidFill>
              </a:rPr>
              <a:t>nelist</a:t>
            </a:r>
            <a:endParaRPr lang="en-US" b="1" dirty="0">
              <a:solidFill>
                <a:srgbClr val="0070C0"/>
              </a:solidFill>
            </a:endParaRP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startIdx</a:t>
            </a:r>
            <a:r>
              <a:rPr lang="en-US" b="1" dirty="0">
                <a:solidFill>
                  <a:srgbClr val="0070C0"/>
                </a:solidFill>
              </a:rPr>
              <a:t>=(n/2)-1;</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a:t>
            </a:r>
            <a:r>
              <a:rPr lang="en-US" b="1" dirty="0" err="1">
                <a:solidFill>
                  <a:srgbClr val="0070C0"/>
                </a:solidFill>
              </a:rPr>
              <a:t>startIdx;i</a:t>
            </a:r>
            <a:r>
              <a:rPr lang="en-US" b="1" dirty="0">
                <a:solidFill>
                  <a:srgbClr val="0070C0"/>
                </a:solidFill>
              </a:rPr>
              <a:t>&gt;=0;i--) {</a:t>
            </a:r>
          </a:p>
          <a:p>
            <a:r>
              <a:rPr lang="en-US" b="1" dirty="0">
                <a:solidFill>
                  <a:srgbClr val="0070C0"/>
                </a:solidFill>
              </a:rPr>
              <a:t>        </a:t>
            </a:r>
            <a:r>
              <a:rPr lang="en-US" b="1" dirty="0" err="1" smtClean="0">
                <a:solidFill>
                  <a:srgbClr val="0070C0"/>
                </a:solidFill>
              </a:rPr>
              <a:t>heapify</a:t>
            </a:r>
            <a:r>
              <a:rPr lang="en-US" b="1" dirty="0" smtClean="0">
                <a:solidFill>
                  <a:srgbClr val="0070C0"/>
                </a:solidFill>
              </a:rPr>
              <a:t>(</a:t>
            </a:r>
            <a:r>
              <a:rPr lang="en-US" b="1" dirty="0" err="1" smtClean="0">
                <a:solidFill>
                  <a:srgbClr val="0070C0"/>
                </a:solidFill>
              </a:rPr>
              <a:t>x,n,i</a:t>
            </a:r>
            <a:r>
              <a:rPr lang="en-US" b="1" dirty="0">
                <a:solidFill>
                  <a:srgbClr val="0070C0"/>
                </a:solidFill>
              </a:rPr>
              <a:t>);</a:t>
            </a:r>
          </a:p>
          <a:p>
            <a:r>
              <a:rPr lang="en-US" b="1" dirty="0">
                <a:solidFill>
                  <a:srgbClr val="0070C0"/>
                </a:solidFill>
              </a:rPr>
              <a:t>    }</a:t>
            </a:r>
          </a:p>
          <a:p>
            <a:r>
              <a:rPr lang="en-US" b="1" dirty="0">
                <a:solidFill>
                  <a:srgbClr val="0070C0"/>
                </a:solidFill>
              </a:rPr>
              <a:t>}</a:t>
            </a:r>
          </a:p>
        </p:txBody>
      </p:sp>
      <p:sp>
        <p:nvSpPr>
          <p:cNvPr id="5" name="Rectangle 4"/>
          <p:cNvSpPr/>
          <p:nvPr/>
        </p:nvSpPr>
        <p:spPr>
          <a:xfrm>
            <a:off x="20320" y="3474502"/>
            <a:ext cx="4323080" cy="2585323"/>
          </a:xfrm>
          <a:prstGeom prst="rect">
            <a:avLst/>
          </a:prstGeom>
          <a:ln>
            <a:solidFill>
              <a:srgbClr val="C00000"/>
            </a:solidFill>
            <a:prstDash val="dash"/>
          </a:ln>
        </p:spPr>
        <p:txBody>
          <a:bodyPr wrap="square">
            <a:spAutoFit/>
          </a:bodyPr>
          <a:lstStyle/>
          <a:p>
            <a:r>
              <a:rPr lang="en-US" b="1" dirty="0">
                <a:solidFill>
                  <a:srgbClr val="0070C0"/>
                </a:solidFill>
              </a:rPr>
              <a:t>void </a:t>
            </a:r>
            <a:r>
              <a:rPr lang="en-US" b="1" dirty="0" err="1">
                <a:solidFill>
                  <a:srgbClr val="0070C0"/>
                </a:solidFill>
              </a:rPr>
              <a:t>skiniNajveci</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smtClean="0">
                <a:solidFill>
                  <a:srgbClr val="0070C0"/>
                </a:solidFill>
              </a:rPr>
              <a:t>x[],</a:t>
            </a:r>
            <a:r>
              <a:rPr lang="en-US" b="1" dirty="0" err="1">
                <a:solidFill>
                  <a:srgbClr val="0070C0"/>
                </a:solidFill>
              </a:rPr>
              <a:t>int</a:t>
            </a:r>
            <a:r>
              <a:rPr lang="en-US" b="1" dirty="0">
                <a:solidFill>
                  <a:srgbClr val="0070C0"/>
                </a:solidFill>
              </a:rPr>
              <a:t> </a:t>
            </a:r>
            <a:r>
              <a:rPr lang="en-US" b="1" dirty="0" err="1">
                <a:solidFill>
                  <a:srgbClr val="0070C0"/>
                </a:solidFill>
              </a:rPr>
              <a:t>n,int</a:t>
            </a:r>
            <a:r>
              <a:rPr lang="en-US" b="1" dirty="0">
                <a:solidFill>
                  <a:srgbClr val="0070C0"/>
                </a:solidFill>
              </a:rPr>
              <a:t> </a:t>
            </a:r>
            <a:r>
              <a:rPr lang="en-US" b="1" dirty="0" err="1">
                <a:solidFill>
                  <a:srgbClr val="0070C0"/>
                </a:solidFill>
              </a:rPr>
              <a:t>i</a:t>
            </a:r>
            <a:r>
              <a:rPr lang="en-US" b="1" dirty="0">
                <a:solidFill>
                  <a:srgbClr val="0070C0"/>
                </a:solidFill>
              </a:rPr>
              <a:t>){</a:t>
            </a:r>
          </a:p>
          <a:p>
            <a:r>
              <a:rPr lang="en-US" b="1" dirty="0" err="1">
                <a:solidFill>
                  <a:srgbClr val="0070C0"/>
                </a:solidFill>
              </a:rPr>
              <a:t>int</a:t>
            </a:r>
            <a:r>
              <a:rPr lang="en-US" b="1" dirty="0">
                <a:solidFill>
                  <a:srgbClr val="0070C0"/>
                </a:solidFill>
              </a:rPr>
              <a:t> </a:t>
            </a:r>
            <a:r>
              <a:rPr lang="en-US" b="1" dirty="0" err="1">
                <a:solidFill>
                  <a:srgbClr val="0070C0"/>
                </a:solidFill>
              </a:rPr>
              <a:t>veci</a:t>
            </a:r>
            <a:r>
              <a:rPr lang="en-US" b="1" dirty="0">
                <a:solidFill>
                  <a:srgbClr val="0070C0"/>
                </a:solidFill>
              </a:rPr>
              <a:t>;</a:t>
            </a:r>
          </a:p>
          <a:p>
            <a:r>
              <a:rPr lang="en-US" b="1" dirty="0">
                <a:solidFill>
                  <a:srgbClr val="0070C0"/>
                </a:solidFill>
              </a:rPr>
              <a:t>if(2*i+1&gt;=n-1) </a:t>
            </a:r>
            <a:r>
              <a:rPr lang="en-US" b="1" dirty="0" smtClean="0">
                <a:solidFill>
                  <a:srgbClr val="0070C0"/>
                </a:solidFill>
              </a:rPr>
              <a:t>{x[</a:t>
            </a:r>
            <a:r>
              <a:rPr lang="en-US" b="1" dirty="0" err="1" smtClean="0">
                <a:solidFill>
                  <a:srgbClr val="0070C0"/>
                </a:solidFill>
              </a:rPr>
              <a:t>i</a:t>
            </a:r>
            <a:r>
              <a:rPr lang="en-US" b="1" dirty="0" smtClean="0">
                <a:solidFill>
                  <a:srgbClr val="0070C0"/>
                </a:solidFill>
              </a:rPr>
              <a:t>]=x[n-1</a:t>
            </a:r>
            <a:r>
              <a:rPr lang="en-US" b="1" dirty="0">
                <a:solidFill>
                  <a:srgbClr val="0070C0"/>
                </a:solidFill>
              </a:rPr>
              <a:t>];return;}</a:t>
            </a:r>
          </a:p>
          <a:p>
            <a:r>
              <a:rPr lang="en-US" b="1" dirty="0" err="1" smtClean="0">
                <a:solidFill>
                  <a:srgbClr val="0070C0"/>
                </a:solidFill>
              </a:rPr>
              <a:t>veci</a:t>
            </a:r>
            <a:r>
              <a:rPr lang="en-US" b="1" dirty="0" smtClean="0">
                <a:solidFill>
                  <a:srgbClr val="0070C0"/>
                </a:solidFill>
              </a:rPr>
              <a:t>=2*i+1+(x[2*i+2]&gt;x[2*i+1</a:t>
            </a:r>
            <a:r>
              <a:rPr lang="en-US" b="1" dirty="0">
                <a:solidFill>
                  <a:srgbClr val="0070C0"/>
                </a:solidFill>
              </a:rPr>
              <a:t>]);</a:t>
            </a:r>
          </a:p>
          <a:p>
            <a:r>
              <a:rPr lang="en-US" b="1" dirty="0" smtClean="0">
                <a:solidFill>
                  <a:srgbClr val="0070C0"/>
                </a:solidFill>
              </a:rPr>
              <a:t>if(x[n-1]&gt;x[</a:t>
            </a:r>
            <a:r>
              <a:rPr lang="en-US" b="1" dirty="0" err="1" smtClean="0">
                <a:solidFill>
                  <a:srgbClr val="0070C0"/>
                </a:solidFill>
              </a:rPr>
              <a:t>veci</a:t>
            </a:r>
            <a:r>
              <a:rPr lang="en-US" b="1" dirty="0">
                <a:solidFill>
                  <a:srgbClr val="0070C0"/>
                </a:solidFill>
              </a:rPr>
              <a:t>]) </a:t>
            </a:r>
            <a:r>
              <a:rPr lang="en-US" b="1" dirty="0" smtClean="0">
                <a:solidFill>
                  <a:srgbClr val="0070C0"/>
                </a:solidFill>
              </a:rPr>
              <a:t>{x[</a:t>
            </a:r>
            <a:r>
              <a:rPr lang="en-US" b="1" dirty="0" err="1" smtClean="0">
                <a:solidFill>
                  <a:srgbClr val="0070C0"/>
                </a:solidFill>
              </a:rPr>
              <a:t>i</a:t>
            </a:r>
            <a:r>
              <a:rPr lang="en-US" b="1" dirty="0" smtClean="0">
                <a:solidFill>
                  <a:srgbClr val="0070C0"/>
                </a:solidFill>
              </a:rPr>
              <a:t>]=x[n-1];return;} </a:t>
            </a:r>
          </a:p>
          <a:p>
            <a:r>
              <a:rPr lang="en-US" b="1" dirty="0" smtClean="0">
                <a:solidFill>
                  <a:srgbClr val="0070C0"/>
                </a:solidFill>
              </a:rPr>
              <a:t>else {x[</a:t>
            </a:r>
            <a:r>
              <a:rPr lang="en-US" b="1" dirty="0" err="1" smtClean="0">
                <a:solidFill>
                  <a:srgbClr val="0070C0"/>
                </a:solidFill>
              </a:rPr>
              <a:t>i</a:t>
            </a:r>
            <a:r>
              <a:rPr lang="en-US" b="1" dirty="0" smtClean="0">
                <a:solidFill>
                  <a:srgbClr val="0070C0"/>
                </a:solidFill>
              </a:rPr>
              <a:t>]=x[</a:t>
            </a:r>
            <a:r>
              <a:rPr lang="en-US" b="1" dirty="0" err="1" smtClean="0">
                <a:solidFill>
                  <a:srgbClr val="0070C0"/>
                </a:solidFill>
              </a:rPr>
              <a:t>veci</a:t>
            </a:r>
            <a:r>
              <a:rPr lang="en-US" b="1" dirty="0">
                <a:solidFill>
                  <a:srgbClr val="0070C0"/>
                </a:solidFill>
              </a:rPr>
              <a:t>];</a:t>
            </a:r>
          </a:p>
          <a:p>
            <a:r>
              <a:rPr lang="en-US" b="1" dirty="0" err="1" smtClean="0">
                <a:solidFill>
                  <a:srgbClr val="0070C0"/>
                </a:solidFill>
              </a:rPr>
              <a:t>skiniNajveci</a:t>
            </a:r>
            <a:r>
              <a:rPr lang="en-US" b="1" dirty="0" smtClean="0">
                <a:solidFill>
                  <a:srgbClr val="0070C0"/>
                </a:solidFill>
              </a:rPr>
              <a:t>(</a:t>
            </a:r>
            <a:r>
              <a:rPr lang="en-US" b="1" dirty="0" err="1" smtClean="0">
                <a:solidFill>
                  <a:srgbClr val="0070C0"/>
                </a:solidFill>
              </a:rPr>
              <a:t>x,n,veci</a:t>
            </a:r>
            <a:r>
              <a:rPr lang="en-US" b="1" dirty="0">
                <a:solidFill>
                  <a:srgbClr val="0070C0"/>
                </a:solidFill>
              </a:rPr>
              <a:t>);</a:t>
            </a:r>
          </a:p>
          <a:p>
            <a:r>
              <a:rPr lang="en-US" b="1" dirty="0" smtClean="0">
                <a:solidFill>
                  <a:srgbClr val="0070C0"/>
                </a:solidFill>
              </a:rPr>
              <a:t>	}</a:t>
            </a:r>
            <a:endParaRPr lang="en-US" b="1" dirty="0">
              <a:solidFill>
                <a:srgbClr val="0070C0"/>
              </a:solidFill>
            </a:endParaRPr>
          </a:p>
          <a:p>
            <a:r>
              <a:rPr lang="en-US" b="1" dirty="0">
                <a:solidFill>
                  <a:srgbClr val="0070C0"/>
                </a:solidFill>
              </a:rPr>
              <a:t>}</a:t>
            </a:r>
          </a:p>
        </p:txBody>
      </p:sp>
      <p:sp>
        <p:nvSpPr>
          <p:cNvPr id="6" name="Rectangle 5"/>
          <p:cNvSpPr/>
          <p:nvPr/>
        </p:nvSpPr>
        <p:spPr>
          <a:xfrm>
            <a:off x="4572000" y="990600"/>
            <a:ext cx="4343400" cy="1754326"/>
          </a:xfrm>
          <a:prstGeom prst="rect">
            <a:avLst/>
          </a:prstGeom>
          <a:ln>
            <a:solidFill>
              <a:srgbClr val="C00000"/>
            </a:solidFill>
            <a:prstDash val="sysDash"/>
          </a:ln>
        </p:spPr>
        <p:txBody>
          <a:bodyPr wrap="square">
            <a:spAutoFit/>
          </a:bodyPr>
          <a:lstStyle/>
          <a:p>
            <a:r>
              <a:rPr lang="en-US" b="1" dirty="0">
                <a:solidFill>
                  <a:srgbClr val="0070C0"/>
                </a:solidFill>
              </a:rPr>
              <a:t>void </a:t>
            </a:r>
            <a:r>
              <a:rPr lang="en-US" b="1" dirty="0" err="1">
                <a:solidFill>
                  <a:srgbClr val="0070C0"/>
                </a:solidFill>
              </a:rPr>
              <a:t>umetniHeap</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smtClean="0">
                <a:solidFill>
                  <a:srgbClr val="0070C0"/>
                </a:solidFill>
              </a:rPr>
              <a:t>arr</a:t>
            </a:r>
            <a:r>
              <a:rPr lang="en-US" b="1" dirty="0" smtClean="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n,int</a:t>
            </a:r>
            <a:r>
              <a:rPr lang="en-US" b="1" dirty="0">
                <a:solidFill>
                  <a:srgbClr val="0070C0"/>
                </a:solidFill>
              </a:rPr>
              <a:t> x){</a:t>
            </a:r>
          </a:p>
          <a:p>
            <a:r>
              <a:rPr lang="en-US" b="1" dirty="0" smtClean="0">
                <a:solidFill>
                  <a:srgbClr val="0070C0"/>
                </a:solidFill>
              </a:rPr>
              <a:t>if(</a:t>
            </a:r>
            <a:r>
              <a:rPr lang="en-US" b="1" dirty="0" err="1" smtClean="0">
                <a:solidFill>
                  <a:srgbClr val="0070C0"/>
                </a:solidFill>
              </a:rPr>
              <a:t>arr</a:t>
            </a:r>
            <a:r>
              <a:rPr lang="en-US" b="1" dirty="0" smtClean="0">
                <a:solidFill>
                  <a:srgbClr val="0070C0"/>
                </a:solidFill>
              </a:rPr>
              <a:t>[n/2</a:t>
            </a:r>
            <a:r>
              <a:rPr lang="en-US" b="1" dirty="0">
                <a:solidFill>
                  <a:srgbClr val="0070C0"/>
                </a:solidFill>
              </a:rPr>
              <a:t>]&gt;x) </a:t>
            </a:r>
            <a:r>
              <a:rPr lang="en-US" b="1" dirty="0" err="1" smtClean="0">
                <a:solidFill>
                  <a:srgbClr val="0070C0"/>
                </a:solidFill>
              </a:rPr>
              <a:t>arr</a:t>
            </a:r>
            <a:r>
              <a:rPr lang="en-US" b="1" dirty="0" smtClean="0">
                <a:solidFill>
                  <a:srgbClr val="0070C0"/>
                </a:solidFill>
              </a:rPr>
              <a:t>[n</a:t>
            </a:r>
            <a:r>
              <a:rPr lang="en-US" b="1" dirty="0">
                <a:solidFill>
                  <a:srgbClr val="0070C0"/>
                </a:solidFill>
              </a:rPr>
              <a:t>]=x;</a:t>
            </a:r>
          </a:p>
          <a:p>
            <a:r>
              <a:rPr lang="en-US" b="1" dirty="0">
                <a:solidFill>
                  <a:srgbClr val="0070C0"/>
                </a:solidFill>
              </a:rPr>
              <a:t>else {</a:t>
            </a:r>
            <a:r>
              <a:rPr lang="en-US" b="1" dirty="0" err="1">
                <a:solidFill>
                  <a:srgbClr val="0070C0"/>
                </a:solidFill>
              </a:rPr>
              <a:t>arr</a:t>
            </a:r>
            <a:r>
              <a:rPr lang="en-US" b="1" dirty="0">
                <a:solidFill>
                  <a:srgbClr val="0070C0"/>
                </a:solidFill>
              </a:rPr>
              <a:t>[n]=</a:t>
            </a:r>
            <a:r>
              <a:rPr lang="en-US" b="1" dirty="0" err="1">
                <a:solidFill>
                  <a:srgbClr val="0070C0"/>
                </a:solidFill>
              </a:rPr>
              <a:t>arr</a:t>
            </a:r>
            <a:r>
              <a:rPr lang="en-US" b="1" dirty="0">
                <a:solidFill>
                  <a:srgbClr val="0070C0"/>
                </a:solidFill>
              </a:rPr>
              <a:t>[n/2];</a:t>
            </a:r>
          </a:p>
          <a:p>
            <a:r>
              <a:rPr lang="en-US" b="1" dirty="0">
                <a:solidFill>
                  <a:srgbClr val="0070C0"/>
                </a:solidFill>
              </a:rPr>
              <a:t>    </a:t>
            </a:r>
            <a:r>
              <a:rPr lang="en-US" b="1" dirty="0" err="1">
                <a:solidFill>
                  <a:srgbClr val="0070C0"/>
                </a:solidFill>
              </a:rPr>
              <a:t>umetniHeap</a:t>
            </a:r>
            <a:r>
              <a:rPr lang="en-US" b="1" dirty="0">
                <a:solidFill>
                  <a:srgbClr val="0070C0"/>
                </a:solidFill>
              </a:rPr>
              <a:t>(</a:t>
            </a:r>
            <a:r>
              <a:rPr lang="en-US" b="1" dirty="0" err="1">
                <a:solidFill>
                  <a:srgbClr val="0070C0"/>
                </a:solidFill>
              </a:rPr>
              <a:t>arr,n</a:t>
            </a:r>
            <a:r>
              <a:rPr lang="en-US" b="1" dirty="0">
                <a:solidFill>
                  <a:srgbClr val="0070C0"/>
                </a:solidFill>
              </a:rPr>
              <a:t>/2,x);</a:t>
            </a:r>
          </a:p>
          <a:p>
            <a:r>
              <a:rPr lang="en-US" b="1" dirty="0" smtClean="0">
                <a:solidFill>
                  <a:srgbClr val="0070C0"/>
                </a:solidFill>
              </a:rPr>
              <a:t>	}</a:t>
            </a:r>
            <a:endParaRPr lang="en-US" b="1" dirty="0">
              <a:solidFill>
                <a:srgbClr val="0070C0"/>
              </a:solidFill>
            </a:endParaRPr>
          </a:p>
          <a:p>
            <a:r>
              <a:rPr lang="en-US" b="1" dirty="0" smtClean="0">
                <a:solidFill>
                  <a:srgbClr val="0070C0"/>
                </a:solidFill>
              </a:rPr>
              <a:t>}</a:t>
            </a:r>
            <a:endParaRPr lang="en-US" b="1" dirty="0">
              <a:solidFill>
                <a:srgbClr val="0070C0"/>
              </a:solidFill>
            </a:endParaRPr>
          </a:p>
        </p:txBody>
      </p:sp>
      <p:sp>
        <p:nvSpPr>
          <p:cNvPr id="7" name="Rectangle 6"/>
          <p:cNvSpPr/>
          <p:nvPr/>
        </p:nvSpPr>
        <p:spPr>
          <a:xfrm>
            <a:off x="4495800" y="2895600"/>
            <a:ext cx="4572000" cy="3139321"/>
          </a:xfrm>
          <a:prstGeom prst="rect">
            <a:avLst/>
          </a:prstGeom>
          <a:ln>
            <a:solidFill>
              <a:srgbClr val="C00000"/>
            </a:solidFill>
            <a:prstDash val="dash"/>
          </a:ln>
        </p:spPr>
        <p:txBody>
          <a:bodyPr>
            <a:spAutoFit/>
          </a:bodyPr>
          <a:lstStyle/>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x[]={1</a:t>
            </a:r>
            <a:r>
              <a:rPr lang="en-US" b="1" dirty="0">
                <a:solidFill>
                  <a:srgbClr val="0070C0"/>
                </a:solidFill>
              </a:rPr>
              <a:t>, 3, 5, 4, 6, 13, 10, 9, 8, 15, 17 };</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smtClean="0">
                <a:solidFill>
                  <a:srgbClr val="0070C0"/>
                </a:solidFill>
              </a:rPr>
              <a:t>n=</a:t>
            </a:r>
            <a:r>
              <a:rPr lang="en-US" b="1" dirty="0" err="1" smtClean="0">
                <a:solidFill>
                  <a:srgbClr val="0070C0"/>
                </a:solidFill>
              </a:rPr>
              <a:t>sizeof</a:t>
            </a:r>
            <a:r>
              <a:rPr lang="en-US" b="1" dirty="0" smtClean="0">
                <a:solidFill>
                  <a:srgbClr val="0070C0"/>
                </a:solidFill>
              </a:rPr>
              <a:t>(x)/</a:t>
            </a:r>
            <a:r>
              <a:rPr lang="en-US" b="1" dirty="0" err="1" smtClean="0">
                <a:solidFill>
                  <a:srgbClr val="0070C0"/>
                </a:solidFill>
              </a:rPr>
              <a:t>sizeof</a:t>
            </a:r>
            <a:r>
              <a:rPr lang="en-US" b="1" dirty="0" smtClean="0">
                <a:solidFill>
                  <a:srgbClr val="0070C0"/>
                </a:solidFill>
              </a:rPr>
              <a:t>(x[0</a:t>
            </a:r>
            <a:r>
              <a:rPr lang="en-US" b="1" dirty="0">
                <a:solidFill>
                  <a:srgbClr val="0070C0"/>
                </a:solidFill>
              </a:rPr>
              <a:t>]);</a:t>
            </a:r>
          </a:p>
          <a:p>
            <a:r>
              <a:rPr lang="en-US" b="1" dirty="0">
                <a:solidFill>
                  <a:srgbClr val="0070C0"/>
                </a:solidFill>
              </a:rPr>
              <a:t>    </a:t>
            </a:r>
            <a:r>
              <a:rPr lang="en-US" b="1" dirty="0" err="1" smtClean="0">
                <a:solidFill>
                  <a:srgbClr val="0070C0"/>
                </a:solidFill>
              </a:rPr>
              <a:t>buildHeap</a:t>
            </a:r>
            <a:r>
              <a:rPr lang="en-US" b="1" dirty="0" smtClean="0">
                <a:solidFill>
                  <a:srgbClr val="0070C0"/>
                </a:solidFill>
              </a:rPr>
              <a:t>(</a:t>
            </a:r>
            <a:r>
              <a:rPr lang="en-US" b="1" dirty="0" err="1" smtClean="0">
                <a:solidFill>
                  <a:srgbClr val="0070C0"/>
                </a:solidFill>
              </a:rPr>
              <a:t>x,n</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&lt;&lt;x[0</a:t>
            </a:r>
            <a:r>
              <a:rPr lang="en-US" b="1" dirty="0">
                <a:solidFill>
                  <a:srgbClr val="0070C0"/>
                </a:solidFill>
              </a:rPr>
              <a:t>]&lt;&lt;' ';</a:t>
            </a:r>
          </a:p>
          <a:p>
            <a:r>
              <a:rPr lang="en-US" b="1" dirty="0" smtClean="0">
                <a:solidFill>
                  <a:srgbClr val="0070C0"/>
                </a:solidFill>
              </a:rPr>
              <a:t>         </a:t>
            </a:r>
            <a:r>
              <a:rPr lang="en-US" b="1" dirty="0" err="1" smtClean="0">
                <a:solidFill>
                  <a:srgbClr val="0070C0"/>
                </a:solidFill>
              </a:rPr>
              <a:t>skiniNajveci</a:t>
            </a:r>
            <a:r>
              <a:rPr lang="en-US" b="1" dirty="0" smtClean="0">
                <a:solidFill>
                  <a:srgbClr val="0070C0"/>
                </a:solidFill>
              </a:rPr>
              <a:t>(x,n-i,0</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endl</a:t>
            </a:r>
            <a:r>
              <a:rPr lang="en-US" b="1" dirty="0">
                <a:solidFill>
                  <a:srgbClr val="0070C0"/>
                </a:solidFill>
              </a:rPr>
              <a:t>;</a:t>
            </a:r>
          </a:p>
          <a:p>
            <a:r>
              <a:rPr lang="en-US" b="1" dirty="0" smtClean="0">
                <a:solidFill>
                  <a:srgbClr val="0070C0"/>
                </a:solidFill>
              </a:rPr>
              <a:t>return </a:t>
            </a:r>
            <a:r>
              <a:rPr lang="en-US" b="1" dirty="0">
                <a:solidFill>
                  <a:srgbClr val="0070C0"/>
                </a:solidFill>
              </a:rPr>
              <a:t>0;</a:t>
            </a:r>
          </a:p>
          <a:p>
            <a:r>
              <a:rPr lang="en-US" b="1" dirty="0">
                <a:solidFill>
                  <a:srgbClr val="0070C0"/>
                </a:solidFill>
              </a:rPr>
              <a:t>}</a:t>
            </a:r>
          </a:p>
        </p:txBody>
      </p:sp>
    </p:spTree>
    <p:extLst>
      <p:ext uri="{BB962C8B-B14F-4D97-AF65-F5344CB8AC3E}">
        <p14:creationId xmlns:p14="http://schemas.microsoft.com/office/powerpoint/2010/main" val="3785825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O realizaciji HEAP-SORT-a</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Očigledno je ključna funkcija</a:t>
            </a:r>
            <a:r>
              <a:rPr lang="sr-Latn-ME" b="1" dirty="0" smtClean="0">
                <a:solidFill>
                  <a:srgbClr val="C00000"/>
                </a:solidFill>
              </a:rPr>
              <a:t> heapify()</a:t>
            </a:r>
            <a:r>
              <a:rPr lang="sr-Latn-ME" dirty="0" smtClean="0"/>
              <a:t>.</a:t>
            </a:r>
          </a:p>
          <a:p>
            <a:r>
              <a:rPr lang="sr-Latn-ME" dirty="0" smtClean="0"/>
              <a:t>Funkcija je jako prosta. Za dati čvor provjerava da li je ugroženo pravilo </a:t>
            </a:r>
            <a:r>
              <a:rPr lang="sr-Latn-ME" b="1" dirty="0" smtClean="0">
                <a:solidFill>
                  <a:srgbClr val="C00000"/>
                </a:solidFill>
              </a:rPr>
              <a:t>heap</a:t>
            </a:r>
            <a:r>
              <a:rPr lang="sr-Latn-ME" dirty="0" smtClean="0"/>
              <a:t>-a poređenjem sa dva sina </a:t>
            </a:r>
            <a:r>
              <a:rPr lang="sr-Latn-ME" baseline="-25000" dirty="0" smtClean="0"/>
              <a:t>(lijevim i desnim)</a:t>
            </a:r>
            <a:r>
              <a:rPr lang="sr-Latn-ME" dirty="0" smtClean="0"/>
              <a:t> i ako je pravilo </a:t>
            </a:r>
            <a:r>
              <a:rPr lang="sr-Latn-ME" b="1" dirty="0" smtClean="0">
                <a:solidFill>
                  <a:srgbClr val="C00000"/>
                </a:solidFill>
              </a:rPr>
              <a:t>heap</a:t>
            </a:r>
            <a:r>
              <a:rPr lang="sr-Latn-ME" dirty="0" smtClean="0"/>
              <a:t>-a ugroženo vrši zamjenu sa većim sinom i propagira provjeravajući da li je naniže u stablu ovo pravilo i dalje ugroženo. Ako pravilo </a:t>
            </a:r>
            <a:r>
              <a:rPr lang="sr-Latn-ME" b="1" dirty="0" smtClean="0">
                <a:solidFill>
                  <a:srgbClr val="C00000"/>
                </a:solidFill>
              </a:rPr>
              <a:t>heap</a:t>
            </a:r>
            <a:r>
              <a:rPr lang="sr-Latn-ME" dirty="0" smtClean="0"/>
              <a:t>-a nije ugroženo ne vrši se nikakva operacija.</a:t>
            </a:r>
          </a:p>
          <a:p>
            <a:r>
              <a:rPr lang="sr-Latn-ME" dirty="0" smtClean="0"/>
              <a:t>Funkcija koja gradi </a:t>
            </a:r>
            <a:r>
              <a:rPr lang="sr-Latn-ME" b="1" dirty="0" smtClean="0">
                <a:solidFill>
                  <a:srgbClr val="C00000"/>
                </a:solidFill>
              </a:rPr>
              <a:t>heap</a:t>
            </a:r>
            <a:r>
              <a:rPr lang="sr-Latn-ME" dirty="0" smtClean="0"/>
              <a:t> prolazi od posljednjeg čvora koji nije list i vrši provjeru pravila </a:t>
            </a:r>
            <a:r>
              <a:rPr lang="sr-Latn-ME" b="1" dirty="0" smtClean="0">
                <a:solidFill>
                  <a:srgbClr val="C00000"/>
                </a:solidFill>
              </a:rPr>
              <a:t>heap</a:t>
            </a:r>
            <a:r>
              <a:rPr lang="sr-Latn-ME" dirty="0" smtClean="0"/>
              <a:t>-a putem funkcije </a:t>
            </a:r>
            <a:r>
              <a:rPr lang="sr-Latn-ME" b="1" dirty="0" smtClean="0">
                <a:solidFill>
                  <a:srgbClr val="C00000"/>
                </a:solidFill>
              </a:rPr>
              <a:t>heapify</a:t>
            </a:r>
            <a:r>
              <a:rPr lang="sr-Latn-ME" dirty="0" smtClean="0"/>
              <a:t>.</a:t>
            </a:r>
          </a:p>
          <a:p>
            <a:r>
              <a:rPr lang="sr-Latn-ME" dirty="0" smtClean="0"/>
              <a:t>Funkcija koja skida najveći sa </a:t>
            </a:r>
            <a:r>
              <a:rPr lang="sr-Latn-ME" b="1" dirty="0" smtClean="0">
                <a:solidFill>
                  <a:srgbClr val="C00000"/>
                </a:solidFill>
              </a:rPr>
              <a:t>heap</a:t>
            </a:r>
            <a:r>
              <a:rPr lang="sr-Latn-ME" dirty="0" smtClean="0"/>
              <a:t>-a u našoj realizaciji ne prati u potpunosti prethodno opisani postupak. Izmjenite je!</a:t>
            </a:r>
            <a:endParaRPr lang="sr-Cyrl-BA" dirty="0" smtClean="0"/>
          </a:p>
          <a:p>
            <a:r>
              <a:rPr lang="en-US" dirty="0" err="1" smtClean="0"/>
              <a:t>Funkcija</a:t>
            </a:r>
            <a:r>
              <a:rPr lang="en-US" dirty="0" smtClean="0"/>
              <a:t> </a:t>
            </a:r>
            <a:r>
              <a:rPr lang="en-US" b="1" dirty="0" err="1" smtClean="0">
                <a:solidFill>
                  <a:srgbClr val="C00000"/>
                </a:solidFill>
              </a:rPr>
              <a:t>umetniHeap</a:t>
            </a:r>
            <a:r>
              <a:rPr lang="en-US" dirty="0" smtClean="0"/>
              <a:t> </a:t>
            </a:r>
            <a:r>
              <a:rPr lang="en-US" dirty="0" err="1" smtClean="0"/>
              <a:t>dodaje</a:t>
            </a:r>
            <a:r>
              <a:rPr lang="en-US" dirty="0" smtClean="0"/>
              <a:t> </a:t>
            </a:r>
            <a:r>
              <a:rPr lang="en-US" dirty="0" err="1" smtClean="0"/>
              <a:t>novi</a:t>
            </a:r>
            <a:r>
              <a:rPr lang="en-US" dirty="0" smtClean="0"/>
              <a:t> element u </a:t>
            </a:r>
            <a:r>
              <a:rPr lang="en-US" b="1" dirty="0" smtClean="0">
                <a:solidFill>
                  <a:srgbClr val="C00000"/>
                </a:solidFill>
              </a:rPr>
              <a:t>heap</a:t>
            </a:r>
            <a:r>
              <a:rPr lang="en-US" dirty="0" smtClean="0"/>
              <a:t> </a:t>
            </a:r>
            <a:r>
              <a:rPr lang="en-US" dirty="0" err="1" smtClean="0"/>
              <a:t>ako</a:t>
            </a:r>
            <a:r>
              <a:rPr lang="en-US" dirty="0" smtClean="0"/>
              <a:t> je </a:t>
            </a:r>
            <a:r>
              <a:rPr lang="en-US" dirty="0" err="1" smtClean="0"/>
              <a:t>korektno</a:t>
            </a:r>
            <a:r>
              <a:rPr lang="en-US" dirty="0" smtClean="0"/>
              <a:t> </a:t>
            </a:r>
            <a:r>
              <a:rPr lang="en-US" dirty="0" err="1" smtClean="0"/>
              <a:t>postavljen</a:t>
            </a:r>
            <a:r>
              <a:rPr lang="en-US" dirty="0" smtClean="0"/>
              <a:t> ne </a:t>
            </a:r>
            <a:r>
              <a:rPr lang="en-US" dirty="0" err="1" smtClean="0"/>
              <a:t>pravi</a:t>
            </a:r>
            <a:r>
              <a:rPr lang="en-US" dirty="0" smtClean="0"/>
              <a:t> </a:t>
            </a:r>
            <a:r>
              <a:rPr lang="en-US" dirty="0" err="1" smtClean="0"/>
              <a:t>nikakve</a:t>
            </a:r>
            <a:r>
              <a:rPr lang="en-US" dirty="0" smtClean="0"/>
              <a:t> </a:t>
            </a:r>
            <a:r>
              <a:rPr lang="en-US" dirty="0" err="1" smtClean="0"/>
              <a:t>dodatne</a:t>
            </a:r>
            <a:r>
              <a:rPr lang="en-US" dirty="0" smtClean="0"/>
              <a:t> </a:t>
            </a:r>
            <a:r>
              <a:rPr lang="en-US" dirty="0" err="1" smtClean="0"/>
              <a:t>operacije</a:t>
            </a:r>
            <a:r>
              <a:rPr lang="en-US" dirty="0" smtClean="0"/>
              <a:t> a </a:t>
            </a:r>
            <a:r>
              <a:rPr lang="en-US" dirty="0" err="1" smtClean="0"/>
              <a:t>ako</a:t>
            </a:r>
            <a:r>
              <a:rPr lang="en-US" dirty="0" smtClean="0"/>
              <a:t> je </a:t>
            </a:r>
            <a:r>
              <a:rPr lang="en-US" dirty="0" err="1" smtClean="0"/>
              <a:t>nekorektno</a:t>
            </a:r>
            <a:r>
              <a:rPr lang="en-US" dirty="0" smtClean="0"/>
              <a:t> </a:t>
            </a:r>
            <a:r>
              <a:rPr lang="en-US" dirty="0" err="1" smtClean="0"/>
              <a:t>postavlje</a:t>
            </a:r>
            <a:r>
              <a:rPr lang="sr-Latn-ME" dirty="0" smtClean="0"/>
              <a:t>n</a:t>
            </a:r>
            <a:r>
              <a:rPr lang="en-US" dirty="0" smtClean="0"/>
              <a:t> </a:t>
            </a:r>
            <a:r>
              <a:rPr lang="en-US" dirty="0" err="1" smtClean="0"/>
              <a:t>poziva</a:t>
            </a:r>
            <a:r>
              <a:rPr lang="en-US" dirty="0" smtClean="0"/>
              <a:t> </a:t>
            </a:r>
            <a:r>
              <a:rPr lang="en-US" dirty="0" err="1" smtClean="0"/>
              <a:t>funkciju</a:t>
            </a:r>
            <a:r>
              <a:rPr lang="en-US" dirty="0" smtClean="0"/>
              <a:t> </a:t>
            </a:r>
            <a:r>
              <a:rPr lang="en-US" b="1" dirty="0" err="1" smtClean="0">
                <a:solidFill>
                  <a:srgbClr val="C00000"/>
                </a:solidFill>
              </a:rPr>
              <a:t>heapify</a:t>
            </a:r>
            <a:r>
              <a:rPr lang="en-US" dirty="0" smtClean="0"/>
              <a:t>.</a:t>
            </a:r>
            <a:endParaRPr lang="en-US" dirty="0"/>
          </a:p>
        </p:txBody>
      </p:sp>
    </p:spTree>
    <p:extLst>
      <p:ext uri="{BB962C8B-B14F-4D97-AF65-F5344CB8AC3E}">
        <p14:creationId xmlns:p14="http://schemas.microsoft.com/office/powerpoint/2010/main" val="3075508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Prioritetni</a:t>
            </a:r>
            <a:r>
              <a:rPr lang="en-US" dirty="0" smtClean="0"/>
              <a:t> red</a:t>
            </a:r>
            <a:endParaRPr lang="en-US" dirty="0"/>
          </a:p>
        </p:txBody>
      </p:sp>
      <p:sp>
        <p:nvSpPr>
          <p:cNvPr id="3" name="Content Placeholder 2"/>
          <p:cNvSpPr>
            <a:spLocks noGrp="1"/>
          </p:cNvSpPr>
          <p:nvPr>
            <p:ph idx="1"/>
          </p:nvPr>
        </p:nvSpPr>
        <p:spPr>
          <a:xfrm>
            <a:off x="0" y="990600"/>
            <a:ext cx="9144000" cy="5715000"/>
          </a:xfrm>
        </p:spPr>
        <p:txBody>
          <a:bodyPr>
            <a:noAutofit/>
          </a:bodyPr>
          <a:lstStyle/>
          <a:p>
            <a:r>
              <a:rPr lang="en-US" dirty="0" err="1" smtClean="0"/>
              <a:t>Realizacija</a:t>
            </a:r>
            <a:r>
              <a:rPr lang="en-US" dirty="0" smtClean="0"/>
              <a:t> </a:t>
            </a:r>
            <a:r>
              <a:rPr lang="en-US" b="1" dirty="0" smtClean="0">
                <a:solidFill>
                  <a:srgbClr val="C00000"/>
                </a:solidFill>
              </a:rPr>
              <a:t>heap</a:t>
            </a:r>
            <a:r>
              <a:rPr lang="en-US" dirty="0" smtClean="0"/>
              <a:t>-a je </a:t>
            </a:r>
            <a:r>
              <a:rPr lang="sr-Latn-ME" dirty="0" smtClean="0"/>
              <a:t>šablonska ali ipak zametna.</a:t>
            </a:r>
          </a:p>
          <a:p>
            <a:r>
              <a:rPr lang="sr-Latn-ME" dirty="0" smtClean="0"/>
              <a:t>Stoga se smatralo da je zgodno posjedovati strukturu podataka koja bi pojednostavila rad sa </a:t>
            </a:r>
            <a:r>
              <a:rPr lang="sr-Latn-ME" b="1" dirty="0" smtClean="0">
                <a:solidFill>
                  <a:srgbClr val="C00000"/>
                </a:solidFill>
              </a:rPr>
              <a:t>heap</a:t>
            </a:r>
            <a:r>
              <a:rPr lang="sr-Latn-ME" dirty="0" smtClean="0"/>
              <a:t>-om. Takva struktura je </a:t>
            </a:r>
            <a:r>
              <a:rPr lang="sr-Latn-ME" b="1" dirty="0" smtClean="0">
                <a:solidFill>
                  <a:srgbClr val="C00000"/>
                </a:solidFill>
              </a:rPr>
              <a:t>prioritetni red</a:t>
            </a:r>
            <a:r>
              <a:rPr lang="sr-Latn-ME" dirty="0" smtClean="0"/>
              <a:t>.</a:t>
            </a:r>
          </a:p>
          <a:p>
            <a:r>
              <a:rPr lang="sr-Latn-ME" b="1" dirty="0" smtClean="0">
                <a:solidFill>
                  <a:srgbClr val="C00000"/>
                </a:solidFill>
              </a:rPr>
              <a:t>Redovi</a:t>
            </a:r>
            <a:r>
              <a:rPr lang="sr-Latn-ME" dirty="0" smtClean="0"/>
              <a:t> (engl. </a:t>
            </a:r>
            <a:r>
              <a:rPr lang="sr-Latn-ME" b="1" dirty="0" smtClean="0">
                <a:solidFill>
                  <a:srgbClr val="C00000"/>
                </a:solidFill>
              </a:rPr>
              <a:t>queue</a:t>
            </a:r>
            <a:r>
              <a:rPr lang="sr-Latn-ME" dirty="0" smtClean="0"/>
              <a:t>) su liste </a:t>
            </a:r>
            <a:r>
              <a:rPr lang="sr-Latn-ME" b="1" baseline="-25000" dirty="0" smtClean="0"/>
              <a:t>(podsjetite se iz Programiranja 1)</a:t>
            </a:r>
            <a:r>
              <a:rPr lang="sr-Latn-ME" dirty="0" smtClean="0"/>
              <a:t> kod kojih se </a:t>
            </a:r>
            <a:r>
              <a:rPr lang="en-US" dirty="0" err="1" smtClean="0"/>
              <a:t>upisivanje</a:t>
            </a:r>
            <a:r>
              <a:rPr lang="en-US" dirty="0" smtClean="0"/>
              <a:t> </a:t>
            </a:r>
            <a:r>
              <a:rPr lang="en-US" dirty="0" err="1" smtClean="0"/>
              <a:t>vr</a:t>
            </a:r>
            <a:r>
              <a:rPr lang="sr-Latn-ME" dirty="0" smtClean="0"/>
              <a:t>ši na jednom kraju a brisanje na drugom kraju.</a:t>
            </a:r>
          </a:p>
          <a:p>
            <a:r>
              <a:rPr lang="sr-Latn-ME" dirty="0" smtClean="0"/>
              <a:t>Redovi su vrsta </a:t>
            </a:r>
            <a:r>
              <a:rPr lang="sr-Latn-ME" b="1" dirty="0" smtClean="0">
                <a:solidFill>
                  <a:srgbClr val="C00000"/>
                </a:solidFill>
              </a:rPr>
              <a:t>FIFO</a:t>
            </a:r>
            <a:r>
              <a:rPr lang="sr-Latn-ME" dirty="0" smtClean="0"/>
              <a:t> memorije </a:t>
            </a:r>
            <a:r>
              <a:rPr lang="sr-Latn-ME" b="1" baseline="-25000" dirty="0" smtClean="0"/>
              <a:t>(first-in-first-out)</a:t>
            </a:r>
            <a:r>
              <a:rPr lang="sr-Latn-ME" dirty="0" smtClean="0"/>
              <a:t> i imaju ogromnu primjenu u programiranju.</a:t>
            </a:r>
          </a:p>
          <a:p>
            <a:r>
              <a:rPr lang="sr-Latn-ME" b="1" dirty="0" smtClean="0">
                <a:solidFill>
                  <a:srgbClr val="C00000"/>
                </a:solidFill>
              </a:rPr>
              <a:t>Prioritetni red</a:t>
            </a:r>
            <a:r>
              <a:rPr lang="sr-Latn-ME" dirty="0" smtClean="0"/>
              <a:t> je onaj kod koga se na vrhu reda putem efikasnih operacija </a:t>
            </a:r>
            <a:r>
              <a:rPr lang="sr-Latn-ME" b="1" baseline="-25000" dirty="0" smtClean="0"/>
              <a:t>(kao kod </a:t>
            </a:r>
            <a:r>
              <a:rPr lang="sr-Latn-ME" b="1" baseline="-25000" dirty="0" smtClean="0">
                <a:solidFill>
                  <a:srgbClr val="C00000"/>
                </a:solidFill>
              </a:rPr>
              <a:t>heap</a:t>
            </a:r>
            <a:r>
              <a:rPr lang="sr-Latn-ME" b="1" baseline="-25000" dirty="0" smtClean="0"/>
              <a:t>-a)</a:t>
            </a:r>
            <a:r>
              <a:rPr lang="sr-Latn-ME" dirty="0" smtClean="0"/>
              <a:t> </a:t>
            </a:r>
            <a:r>
              <a:rPr lang="sr-Latn-ME" dirty="0" smtClean="0"/>
              <a:t>uv</a:t>
            </a:r>
            <a:r>
              <a:rPr lang="en-US" smtClean="0"/>
              <a:t>i</a:t>
            </a:r>
            <a:r>
              <a:rPr lang="sr-Latn-ME" smtClean="0"/>
              <a:t>jek </a:t>
            </a:r>
            <a:r>
              <a:rPr lang="sr-Latn-ME" dirty="0" smtClean="0"/>
              <a:t>nalazi najvažniji ili najmanje važan element po nekom kriterijum.</a:t>
            </a:r>
          </a:p>
          <a:p>
            <a:r>
              <a:rPr lang="sr-Latn-ME" dirty="0" smtClean="0"/>
              <a:t>Redovi </a:t>
            </a:r>
            <a:r>
              <a:rPr lang="sr-Latn-ME" b="1" baseline="-25000" dirty="0" smtClean="0"/>
              <a:t>(uključujući prioritetni red)</a:t>
            </a:r>
            <a:r>
              <a:rPr lang="sr-Latn-ME" dirty="0" smtClean="0"/>
              <a:t> su realizovani u obliku šablona </a:t>
            </a:r>
            <a:r>
              <a:rPr lang="sr-Latn-ME" b="1" baseline="-25000" dirty="0" smtClean="0"/>
              <a:t>(podsjetite se Programiranja 2)</a:t>
            </a:r>
            <a:r>
              <a:rPr lang="sr-Latn-ME" dirty="0" smtClean="0"/>
              <a:t> u standardnoj biblioteci šablona (</a:t>
            </a:r>
            <a:r>
              <a:rPr lang="sr-Latn-ME" b="1" dirty="0" smtClean="0">
                <a:solidFill>
                  <a:srgbClr val="C00000"/>
                </a:solidFill>
              </a:rPr>
              <a:t>STL</a:t>
            </a:r>
            <a:r>
              <a:rPr lang="sr-Latn-ME" dirty="0" smtClean="0"/>
              <a:t>) o kojoj će kasnije biti više </a:t>
            </a:r>
            <a:r>
              <a:rPr lang="en-US" dirty="0" err="1" smtClean="0"/>
              <a:t>rije</a:t>
            </a:r>
            <a:r>
              <a:rPr lang="sr-Latn-ME" dirty="0" smtClean="0"/>
              <a:t>či. P</a:t>
            </a:r>
            <a:r>
              <a:rPr lang="en-GB" dirty="0" err="1" smtClean="0"/>
              <a:t>ostoj</a:t>
            </a:r>
            <a:r>
              <a:rPr lang="sr-Latn-ME" dirty="0" smtClean="0"/>
              <a:t>e</a:t>
            </a:r>
            <a:r>
              <a:rPr lang="en-GB" dirty="0" smtClean="0"/>
              <a:t> </a:t>
            </a:r>
            <a:r>
              <a:rPr lang="en-GB" dirty="0" err="1" smtClean="0"/>
              <a:t>realizacij</a:t>
            </a:r>
            <a:r>
              <a:rPr lang="sr-Latn-ME" dirty="0" smtClean="0"/>
              <a:t>e</a:t>
            </a:r>
            <a:r>
              <a:rPr lang="en-GB" dirty="0" smtClean="0"/>
              <a:t> </a:t>
            </a:r>
            <a:r>
              <a:rPr lang="sr-Latn-ME" dirty="0" smtClean="0"/>
              <a:t>šablona i za red i za priroritetni red.</a:t>
            </a:r>
            <a:endParaRPr lang="en-US" dirty="0"/>
          </a:p>
        </p:txBody>
      </p:sp>
    </p:spTree>
    <p:extLst>
      <p:ext uri="{BB962C8B-B14F-4D97-AF65-F5344CB8AC3E}">
        <p14:creationId xmlns:p14="http://schemas.microsoft.com/office/powerpoint/2010/main" val="21774257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 y="152400"/>
            <a:ext cx="656844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dirty="0" err="1" smtClean="0"/>
              <a:t>MaxHeap</a:t>
            </a:r>
            <a:r>
              <a:rPr lang="en-US" dirty="0" smtClean="0"/>
              <a:t> – </a:t>
            </a:r>
            <a:r>
              <a:rPr lang="en-US" dirty="0" err="1" smtClean="0"/>
              <a:t>prioritetni</a:t>
            </a:r>
            <a:r>
              <a:rPr lang="en-US" dirty="0" smtClean="0"/>
              <a:t> queue</a:t>
            </a:r>
            <a:endParaRPr lang="en-US" dirty="0"/>
          </a:p>
        </p:txBody>
      </p:sp>
      <p:sp>
        <p:nvSpPr>
          <p:cNvPr id="5" name="TextBox 4"/>
          <p:cNvSpPr txBox="1"/>
          <p:nvPr/>
        </p:nvSpPr>
        <p:spPr>
          <a:xfrm>
            <a:off x="0" y="1092875"/>
            <a:ext cx="5562600" cy="2031325"/>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C00000"/>
                </a:solidFill>
              </a:rPr>
              <a:t>#include &lt;queue&gt;</a:t>
            </a:r>
          </a:p>
          <a:p>
            <a:r>
              <a:rPr lang="en-US" b="1" dirty="0">
                <a:solidFill>
                  <a:srgbClr val="0070C0"/>
                </a:solidFill>
              </a:rPr>
              <a:t>#include &lt;vector&gt;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main () {</a:t>
            </a:r>
          </a:p>
          <a:p>
            <a:r>
              <a:rPr lang="en-US" b="1" dirty="0" err="1" smtClean="0">
                <a:solidFill>
                  <a:srgbClr val="0070C0"/>
                </a:solidFill>
              </a:rPr>
              <a:t>priority_queue</a:t>
            </a:r>
            <a:r>
              <a:rPr lang="en-US" b="1" dirty="0" smtClean="0">
                <a:solidFill>
                  <a:srgbClr val="0070C0"/>
                </a:solidFill>
              </a:rPr>
              <a:t> </a:t>
            </a:r>
            <a:r>
              <a:rPr lang="en-US" b="1" dirty="0">
                <a:solidFill>
                  <a:srgbClr val="0070C0"/>
                </a:solidFill>
              </a:rPr>
              <a:t>&lt;</a:t>
            </a:r>
            <a:r>
              <a:rPr lang="en-US" b="1" dirty="0" err="1">
                <a:solidFill>
                  <a:srgbClr val="0070C0"/>
                </a:solidFill>
              </a:rPr>
              <a:t>int,vector</a:t>
            </a:r>
            <a:r>
              <a:rPr lang="en-US" b="1" dirty="0">
                <a:solidFill>
                  <a:srgbClr val="0070C0"/>
                </a:solidFill>
              </a:rPr>
              <a:t>&lt;</a:t>
            </a:r>
            <a:r>
              <a:rPr lang="en-US" b="1" dirty="0" err="1">
                <a:solidFill>
                  <a:srgbClr val="0070C0"/>
                </a:solidFill>
              </a:rPr>
              <a:t>int</a:t>
            </a:r>
            <a:r>
              <a:rPr lang="en-US" b="1" dirty="0">
                <a:solidFill>
                  <a:srgbClr val="0070C0"/>
                </a:solidFill>
              </a:rPr>
              <a:t>&gt;,</a:t>
            </a:r>
            <a:r>
              <a:rPr lang="en-US" b="1" dirty="0">
                <a:solidFill>
                  <a:srgbClr val="FF0000"/>
                </a:solidFill>
              </a:rPr>
              <a:t>greater&lt;</a:t>
            </a:r>
            <a:r>
              <a:rPr lang="en-US" b="1" dirty="0" err="1">
                <a:solidFill>
                  <a:srgbClr val="FF0000"/>
                </a:solidFill>
              </a:rPr>
              <a:t>int</a:t>
            </a:r>
            <a:r>
              <a:rPr lang="en-US" b="1" dirty="0">
                <a:solidFill>
                  <a:srgbClr val="FF0000"/>
                </a:solidFill>
              </a:rPr>
              <a:t>&gt;</a:t>
            </a:r>
            <a:r>
              <a:rPr lang="en-US" b="1" dirty="0">
                <a:solidFill>
                  <a:srgbClr val="0070C0"/>
                </a:solidFill>
              </a:rPr>
              <a:t>&gt; </a:t>
            </a:r>
            <a:r>
              <a:rPr lang="en-US" b="1" dirty="0" err="1">
                <a:solidFill>
                  <a:srgbClr val="0070C0"/>
                </a:solidFill>
              </a:rPr>
              <a:t>pq</a:t>
            </a:r>
            <a:r>
              <a:rPr lang="en-US" b="1" dirty="0">
                <a:solidFill>
                  <a:srgbClr val="0070C0"/>
                </a:solidFill>
              </a:rPr>
              <a:t>;</a:t>
            </a:r>
          </a:p>
          <a:p>
            <a:r>
              <a:rPr lang="en-US" b="1" dirty="0" err="1">
                <a:solidFill>
                  <a:srgbClr val="0070C0"/>
                </a:solidFill>
              </a:rPr>
              <a:t>pq.push</a:t>
            </a:r>
            <a:r>
              <a:rPr lang="en-US" b="1" dirty="0">
                <a:solidFill>
                  <a:srgbClr val="0070C0"/>
                </a:solidFill>
              </a:rPr>
              <a:t>(3</a:t>
            </a:r>
            <a:r>
              <a:rPr lang="en-US" b="1" dirty="0" smtClean="0">
                <a:solidFill>
                  <a:srgbClr val="0070C0"/>
                </a:solidFill>
              </a:rPr>
              <a:t>);</a:t>
            </a:r>
            <a:r>
              <a:rPr lang="sr-Latn-ME" b="1" dirty="0" smtClean="0">
                <a:solidFill>
                  <a:srgbClr val="0070C0"/>
                </a:solidFill>
              </a:rPr>
              <a:t> </a:t>
            </a:r>
            <a:r>
              <a:rPr lang="en-US" b="1" dirty="0" err="1" smtClean="0">
                <a:solidFill>
                  <a:srgbClr val="0070C0"/>
                </a:solidFill>
              </a:rPr>
              <a:t>pq.push</a:t>
            </a:r>
            <a:r>
              <a:rPr lang="en-US" b="1" dirty="0" smtClean="0">
                <a:solidFill>
                  <a:srgbClr val="0070C0"/>
                </a:solidFill>
              </a:rPr>
              <a:t>(5);</a:t>
            </a:r>
            <a:r>
              <a:rPr lang="sr-Latn-ME" b="1" dirty="0" smtClean="0">
                <a:solidFill>
                  <a:srgbClr val="0070C0"/>
                </a:solidFill>
              </a:rPr>
              <a:t> </a:t>
            </a:r>
            <a:r>
              <a:rPr lang="en-US" b="1" dirty="0" err="1" smtClean="0">
                <a:solidFill>
                  <a:srgbClr val="0070C0"/>
                </a:solidFill>
              </a:rPr>
              <a:t>pq.push</a:t>
            </a:r>
            <a:r>
              <a:rPr lang="en-US" b="1" dirty="0" smtClean="0">
                <a:solidFill>
                  <a:srgbClr val="0070C0"/>
                </a:solidFill>
              </a:rPr>
              <a:t>(1);</a:t>
            </a:r>
            <a:r>
              <a:rPr lang="sr-Latn-ME" b="1" dirty="0" smtClean="0">
                <a:solidFill>
                  <a:srgbClr val="0070C0"/>
                </a:solidFill>
              </a:rPr>
              <a:t> </a:t>
            </a:r>
            <a:r>
              <a:rPr lang="en-US" b="1" dirty="0" err="1" smtClean="0">
                <a:solidFill>
                  <a:srgbClr val="0070C0"/>
                </a:solidFill>
              </a:rPr>
              <a:t>pq.push</a:t>
            </a:r>
            <a:r>
              <a:rPr lang="en-US" b="1" dirty="0" smtClean="0">
                <a:solidFill>
                  <a:srgbClr val="0070C0"/>
                </a:solidFill>
              </a:rPr>
              <a:t>(8);</a:t>
            </a:r>
            <a:endParaRPr lang="en-US" b="1" dirty="0">
              <a:solidFill>
                <a:srgbClr val="0070C0"/>
              </a:solidFill>
            </a:endParaRPr>
          </a:p>
        </p:txBody>
      </p:sp>
      <p:sp>
        <p:nvSpPr>
          <p:cNvPr id="6" name="TextBox 5"/>
          <p:cNvSpPr txBox="1"/>
          <p:nvPr/>
        </p:nvSpPr>
        <p:spPr>
          <a:xfrm>
            <a:off x="5638800" y="996077"/>
            <a:ext cx="3505200" cy="2031325"/>
          </a:xfrm>
          <a:prstGeom prst="rect">
            <a:avLst/>
          </a:prstGeom>
          <a:noFill/>
        </p:spPr>
        <p:txBody>
          <a:bodyPr wrap="square" rtlCol="0">
            <a:spAutoFit/>
          </a:bodyPr>
          <a:lstStyle/>
          <a:p>
            <a:r>
              <a:rPr lang="en-US" b="1" dirty="0">
                <a:solidFill>
                  <a:srgbClr val="C00000"/>
                </a:solidFill>
              </a:rPr>
              <a:t>// </a:t>
            </a:r>
            <a:r>
              <a:rPr lang="en-US" b="1" dirty="0" err="1">
                <a:solidFill>
                  <a:srgbClr val="C00000"/>
                </a:solidFill>
              </a:rPr>
              <a:t>uzimanje</a:t>
            </a:r>
            <a:r>
              <a:rPr lang="en-US" b="1" dirty="0">
                <a:solidFill>
                  <a:srgbClr val="C00000"/>
                </a:solidFill>
              </a:rPr>
              <a:t> </a:t>
            </a:r>
            <a:r>
              <a:rPr lang="en-US" b="1" dirty="0" err="1">
                <a:solidFill>
                  <a:srgbClr val="C00000"/>
                </a:solidFill>
              </a:rPr>
              <a:t>vrha</a:t>
            </a:r>
            <a:r>
              <a:rPr lang="en-US" b="1" dirty="0">
                <a:solidFill>
                  <a:srgbClr val="C00000"/>
                </a:solidFill>
              </a:rPr>
              <a:t> min heap-a</a:t>
            </a:r>
          </a:p>
          <a:p>
            <a:r>
              <a:rPr lang="en-US" b="1" dirty="0">
                <a:solidFill>
                  <a:srgbClr val="0070C0"/>
                </a:solidFill>
              </a:rPr>
              <a:t>while(</a:t>
            </a:r>
            <a:r>
              <a:rPr lang="en-US" b="1" dirty="0" err="1">
                <a:solidFill>
                  <a:srgbClr val="0070C0"/>
                </a:solidFill>
              </a:rPr>
              <a:t>pq.empty</a:t>
            </a:r>
            <a:r>
              <a:rPr lang="en-US" b="1" dirty="0">
                <a:solidFill>
                  <a:srgbClr val="0070C0"/>
                </a:solidFill>
              </a:rPr>
              <a:t>()==false){</a:t>
            </a:r>
          </a:p>
          <a:p>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pq.top</a:t>
            </a:r>
            <a:r>
              <a:rPr lang="en-US" b="1" dirty="0">
                <a:solidFill>
                  <a:srgbClr val="0070C0"/>
                </a:solidFill>
              </a:rPr>
              <a:t>()&lt;&lt;" ";</a:t>
            </a:r>
          </a:p>
          <a:p>
            <a:r>
              <a:rPr lang="en-US" b="1" dirty="0">
                <a:solidFill>
                  <a:srgbClr val="0070C0"/>
                </a:solidFill>
              </a:rPr>
              <a:t>  </a:t>
            </a:r>
            <a:r>
              <a:rPr lang="en-US" b="1" dirty="0" err="1">
                <a:solidFill>
                  <a:srgbClr val="0070C0"/>
                </a:solidFill>
              </a:rPr>
              <a:t>pq.pop</a:t>
            </a:r>
            <a:r>
              <a:rPr lang="en-US" b="1" dirty="0">
                <a:solidFill>
                  <a:srgbClr val="0070C0"/>
                </a:solidFill>
              </a:rPr>
              <a:t>();</a:t>
            </a:r>
          </a:p>
          <a:p>
            <a:r>
              <a:rPr lang="en-US" b="1" dirty="0">
                <a:solidFill>
                  <a:srgbClr val="0070C0"/>
                </a:solidFill>
              </a:rPr>
              <a:t>}</a:t>
            </a:r>
          </a:p>
          <a:p>
            <a:r>
              <a:rPr lang="en-US" b="1" dirty="0">
                <a:solidFill>
                  <a:srgbClr val="0070C0"/>
                </a:solidFill>
              </a:rPr>
              <a:t>return 0;</a:t>
            </a:r>
          </a:p>
          <a:p>
            <a:r>
              <a:rPr lang="en-US" b="1" dirty="0" smtClean="0">
                <a:solidFill>
                  <a:srgbClr val="0070C0"/>
                </a:solidFill>
              </a:rPr>
              <a:t>}</a:t>
            </a:r>
            <a:endParaRPr lang="en-US" b="1" dirty="0">
              <a:solidFill>
                <a:srgbClr val="0070C0"/>
              </a:solidFill>
            </a:endParaRPr>
          </a:p>
        </p:txBody>
      </p:sp>
      <p:cxnSp>
        <p:nvCxnSpPr>
          <p:cNvPr id="7" name="Straight Connector 6"/>
          <p:cNvCxnSpPr/>
          <p:nvPr/>
        </p:nvCxnSpPr>
        <p:spPr>
          <a:xfrm>
            <a:off x="5486400" y="1092875"/>
            <a:ext cx="0" cy="2059126"/>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143000" y="4906327"/>
            <a:ext cx="381000" cy="830997"/>
          </a:xfrm>
          <a:prstGeom prst="rect">
            <a:avLst/>
          </a:prstGeom>
          <a:solidFill>
            <a:schemeClr val="accent6">
              <a:lumMod val="60000"/>
              <a:lumOff val="40000"/>
            </a:schemeClr>
          </a:solidFill>
        </p:spPr>
        <p:txBody>
          <a:bodyPr wrap="square" rtlCol="0">
            <a:spAutoFit/>
          </a:bodyPr>
          <a:lstStyle>
            <a:defPPr>
              <a:defRPr lang="en-US"/>
            </a:defPPr>
            <a:lvl1pPr>
              <a:defRPr sz="1200" b="1">
                <a:solidFill>
                  <a:schemeClr val="bg1"/>
                </a:solidFill>
              </a:defRPr>
            </a:lvl1pPr>
          </a:lstStyle>
          <a:p>
            <a:r>
              <a:rPr lang="en-US" dirty="0"/>
              <a:t>1</a:t>
            </a:r>
          </a:p>
          <a:p>
            <a:r>
              <a:rPr lang="en-US" dirty="0"/>
              <a:t>3</a:t>
            </a:r>
          </a:p>
          <a:p>
            <a:r>
              <a:rPr lang="en-US" dirty="0"/>
              <a:t>5</a:t>
            </a:r>
          </a:p>
          <a:p>
            <a:r>
              <a:rPr lang="en-US" dirty="0"/>
              <a:t>8</a:t>
            </a:r>
          </a:p>
        </p:txBody>
      </p:sp>
      <p:sp>
        <p:nvSpPr>
          <p:cNvPr id="9" name="TextBox 8"/>
          <p:cNvSpPr txBox="1"/>
          <p:nvPr/>
        </p:nvSpPr>
        <p:spPr>
          <a:xfrm>
            <a:off x="-15240" y="3152001"/>
            <a:ext cx="9159240" cy="1754326"/>
          </a:xfrm>
          <a:prstGeom prst="rect">
            <a:avLst/>
          </a:prstGeom>
          <a:noFill/>
        </p:spPr>
        <p:txBody>
          <a:bodyPr wrap="square" rtlCol="0">
            <a:spAutoFit/>
          </a:bodyPr>
          <a:lstStyle/>
          <a:p>
            <a:r>
              <a:rPr lang="en-US" b="1" u="sng" dirty="0" smtClean="0"/>
              <a:t>TUMA</a:t>
            </a:r>
            <a:r>
              <a:rPr lang="sr-Latn-ME" b="1" u="sng" dirty="0" smtClean="0"/>
              <a:t>ČENJE</a:t>
            </a:r>
          </a:p>
          <a:p>
            <a:r>
              <a:rPr lang="en-US" b="1" dirty="0">
                <a:solidFill>
                  <a:srgbClr val="C00000"/>
                </a:solidFill>
              </a:rPr>
              <a:t>#include &lt;queue</a:t>
            </a:r>
            <a:r>
              <a:rPr lang="en-US" b="1" dirty="0" smtClean="0">
                <a:solidFill>
                  <a:srgbClr val="C00000"/>
                </a:solidFill>
              </a:rPr>
              <a:t>&gt;</a:t>
            </a:r>
            <a:r>
              <a:rPr lang="sr-Latn-ME" b="1" dirty="0" smtClean="0"/>
              <a:t> </a:t>
            </a:r>
            <a:r>
              <a:rPr lang="sr-Latn-ME" dirty="0" smtClean="0"/>
              <a:t>Zaglavlje u kome su definisani redovi uključujući i prioriterni red.</a:t>
            </a:r>
            <a:endParaRPr lang="en-US" dirty="0" smtClean="0"/>
          </a:p>
          <a:p>
            <a:r>
              <a:rPr lang="en-US" dirty="0" err="1" smtClean="0"/>
              <a:t>Tre</a:t>
            </a:r>
            <a:r>
              <a:rPr lang="sr-Latn-ME" dirty="0" smtClean="0"/>
              <a:t>ći argument prioritetnog reda nije obavezan. Naziva se komparator </a:t>
            </a:r>
            <a:r>
              <a:rPr lang="sr-Latn-ME" b="1" baseline="-25000" dirty="0" smtClean="0"/>
              <a:t>(funkcija koja se koristi za poređenje)</a:t>
            </a:r>
            <a:r>
              <a:rPr lang="sr-Latn-ME" dirty="0" smtClean="0"/>
              <a:t>. Pošto je podrazumijevano ponašanje prioritetnog reda takvo da na vrhu se nalazi najveći element mi smo sa  promjenili njegovo ponašanje sa </a:t>
            </a:r>
            <a:r>
              <a:rPr lang="en-US" b="1" dirty="0">
                <a:solidFill>
                  <a:srgbClr val="C00000"/>
                </a:solidFill>
              </a:rPr>
              <a:t>greater&lt;</a:t>
            </a:r>
            <a:r>
              <a:rPr lang="en-US" b="1" dirty="0" err="1">
                <a:solidFill>
                  <a:srgbClr val="C00000"/>
                </a:solidFill>
              </a:rPr>
              <a:t>int</a:t>
            </a:r>
            <a:r>
              <a:rPr lang="en-US" b="1" dirty="0">
                <a:solidFill>
                  <a:srgbClr val="C00000"/>
                </a:solidFill>
              </a:rPr>
              <a:t>&gt;</a:t>
            </a:r>
            <a:r>
              <a:rPr lang="sr-Latn-ME" dirty="0" smtClean="0"/>
              <a:t> pa se na vrhu nalazi najmanji element.</a:t>
            </a:r>
            <a:endParaRPr lang="en-US" b="1" dirty="0">
              <a:solidFill>
                <a:srgbClr val="C00000"/>
              </a:solidFill>
            </a:endParaRPr>
          </a:p>
        </p:txBody>
      </p:sp>
      <p:sp>
        <p:nvSpPr>
          <p:cNvPr id="10" name="TextBox 9"/>
          <p:cNvSpPr txBox="1"/>
          <p:nvPr/>
        </p:nvSpPr>
        <p:spPr>
          <a:xfrm>
            <a:off x="0" y="4916269"/>
            <a:ext cx="1371600" cy="646331"/>
          </a:xfrm>
          <a:prstGeom prst="rect">
            <a:avLst/>
          </a:prstGeom>
          <a:noFill/>
        </p:spPr>
        <p:txBody>
          <a:bodyPr wrap="square" rtlCol="0">
            <a:spAutoFit/>
          </a:bodyPr>
          <a:lstStyle/>
          <a:p>
            <a:r>
              <a:rPr lang="sr-Latn-ME" dirty="0" smtClean="0"/>
              <a:t>Rezultat </a:t>
            </a:r>
            <a:endParaRPr lang="en-US" dirty="0" smtClean="0"/>
          </a:p>
          <a:p>
            <a:r>
              <a:rPr lang="sr-Latn-ME" dirty="0" smtClean="0"/>
              <a:t>programa</a:t>
            </a:r>
            <a:endParaRPr lang="en-US" dirty="0"/>
          </a:p>
        </p:txBody>
      </p:sp>
      <p:sp>
        <p:nvSpPr>
          <p:cNvPr id="11" name="TextBox 10"/>
          <p:cNvSpPr txBox="1"/>
          <p:nvPr/>
        </p:nvSpPr>
        <p:spPr>
          <a:xfrm>
            <a:off x="3078480" y="5959733"/>
            <a:ext cx="381000" cy="830997"/>
          </a:xfrm>
          <a:prstGeom prst="rect">
            <a:avLst/>
          </a:prstGeom>
          <a:solidFill>
            <a:schemeClr val="accent6">
              <a:lumMod val="60000"/>
              <a:lumOff val="40000"/>
            </a:schemeClr>
          </a:solidFill>
        </p:spPr>
        <p:txBody>
          <a:bodyPr wrap="square" rtlCol="0">
            <a:spAutoFit/>
          </a:bodyPr>
          <a:lstStyle>
            <a:defPPr>
              <a:defRPr lang="en-US"/>
            </a:defPPr>
            <a:lvl1pPr>
              <a:defRPr sz="1200" b="1">
                <a:solidFill>
                  <a:schemeClr val="bg1"/>
                </a:solidFill>
              </a:defRPr>
            </a:lvl1pPr>
          </a:lstStyle>
          <a:p>
            <a:r>
              <a:rPr lang="en-US" dirty="0" smtClean="0"/>
              <a:t>8</a:t>
            </a:r>
            <a:endParaRPr lang="en-US" dirty="0"/>
          </a:p>
          <a:p>
            <a:r>
              <a:rPr lang="en-US" dirty="0" smtClean="0"/>
              <a:t>5</a:t>
            </a:r>
            <a:endParaRPr lang="en-US" dirty="0"/>
          </a:p>
          <a:p>
            <a:r>
              <a:rPr lang="en-US" dirty="0" smtClean="0"/>
              <a:t>3</a:t>
            </a:r>
            <a:endParaRPr lang="en-US" dirty="0"/>
          </a:p>
          <a:p>
            <a:r>
              <a:rPr lang="en-US" dirty="0" smtClean="0"/>
              <a:t>1</a:t>
            </a:r>
            <a:endParaRPr lang="en-US" dirty="0"/>
          </a:p>
        </p:txBody>
      </p:sp>
      <p:sp>
        <p:nvSpPr>
          <p:cNvPr id="12" name="TextBox 11"/>
          <p:cNvSpPr txBox="1"/>
          <p:nvPr/>
        </p:nvSpPr>
        <p:spPr>
          <a:xfrm>
            <a:off x="0" y="5867400"/>
            <a:ext cx="3150108" cy="923330"/>
          </a:xfrm>
          <a:prstGeom prst="rect">
            <a:avLst/>
          </a:prstGeom>
          <a:noFill/>
        </p:spPr>
        <p:txBody>
          <a:bodyPr wrap="square" rtlCol="0">
            <a:spAutoFit/>
          </a:bodyPr>
          <a:lstStyle/>
          <a:p>
            <a:r>
              <a:rPr lang="sr-Latn-ME" dirty="0" smtClean="0"/>
              <a:t>Rezultat </a:t>
            </a:r>
            <a:r>
              <a:rPr lang="en-US" dirty="0"/>
              <a:t>p</a:t>
            </a:r>
            <a:r>
              <a:rPr lang="sr-Latn-ME" dirty="0" smtClean="0"/>
              <a:t>rograma</a:t>
            </a:r>
            <a:r>
              <a:rPr lang="en-US" dirty="0" smtClean="0"/>
              <a:t> </a:t>
            </a:r>
            <a:r>
              <a:rPr lang="en-US" dirty="0" err="1" smtClean="0"/>
              <a:t>ako</a:t>
            </a:r>
            <a:r>
              <a:rPr lang="en-US" dirty="0" smtClean="0"/>
              <a:t> bi se </a:t>
            </a:r>
            <a:r>
              <a:rPr lang="en-US" dirty="0" err="1" smtClean="0"/>
              <a:t>izostavio</a:t>
            </a:r>
            <a:r>
              <a:rPr lang="en-US" dirty="0" smtClean="0"/>
              <a:t> </a:t>
            </a:r>
            <a:r>
              <a:rPr lang="en-US" dirty="0" err="1" smtClean="0"/>
              <a:t>komparator</a:t>
            </a:r>
            <a:r>
              <a:rPr lang="en-US" dirty="0" smtClean="0"/>
              <a:t> </a:t>
            </a:r>
            <a:r>
              <a:rPr lang="en-GB" dirty="0" smtClean="0"/>
              <a:t>u </a:t>
            </a:r>
            <a:r>
              <a:rPr lang="en-GB" dirty="0" err="1" smtClean="0"/>
              <a:t>deklaraciji</a:t>
            </a:r>
            <a:r>
              <a:rPr lang="en-GB" dirty="0" smtClean="0"/>
              <a:t> </a:t>
            </a:r>
            <a:r>
              <a:rPr lang="en-GB" dirty="0" err="1" smtClean="0"/>
              <a:t>reda</a:t>
            </a:r>
            <a:r>
              <a:rPr lang="en-GB" dirty="0" smtClean="0"/>
              <a:t> </a:t>
            </a:r>
            <a:r>
              <a:rPr lang="en-GB" b="1" dirty="0" err="1" smtClean="0"/>
              <a:t>pq</a:t>
            </a:r>
            <a:endParaRPr lang="en-US" b="1" dirty="0"/>
          </a:p>
        </p:txBody>
      </p:sp>
      <p:sp>
        <p:nvSpPr>
          <p:cNvPr id="13" name="TextBox 12"/>
          <p:cNvSpPr txBox="1"/>
          <p:nvPr/>
        </p:nvSpPr>
        <p:spPr>
          <a:xfrm>
            <a:off x="4114800" y="4906327"/>
            <a:ext cx="5029200" cy="1200329"/>
          </a:xfrm>
          <a:prstGeom prst="rect">
            <a:avLst/>
          </a:prstGeom>
          <a:noFill/>
        </p:spPr>
        <p:txBody>
          <a:bodyPr wrap="square" rtlCol="0">
            <a:spAutoFit/>
          </a:bodyPr>
          <a:lstStyle/>
          <a:p>
            <a:r>
              <a:rPr lang="en-GB" dirty="0" err="1" smtClean="0"/>
              <a:t>Metod</a:t>
            </a:r>
            <a:r>
              <a:rPr lang="en-GB" dirty="0" smtClean="0"/>
              <a:t> </a:t>
            </a:r>
            <a:r>
              <a:rPr lang="en-GB" b="1" dirty="0" smtClean="0">
                <a:solidFill>
                  <a:srgbClr val="C00000"/>
                </a:solidFill>
              </a:rPr>
              <a:t>push(a)</a:t>
            </a:r>
            <a:r>
              <a:rPr lang="en-GB" dirty="0" smtClean="0"/>
              <a:t> </a:t>
            </a:r>
            <a:r>
              <a:rPr lang="en-GB" dirty="0" err="1" smtClean="0"/>
              <a:t>ubacuje</a:t>
            </a:r>
            <a:r>
              <a:rPr lang="en-GB" dirty="0" smtClean="0"/>
              <a:t> u red.</a:t>
            </a:r>
          </a:p>
          <a:p>
            <a:r>
              <a:rPr lang="en-GB" dirty="0" err="1" smtClean="0"/>
              <a:t>Metod</a:t>
            </a:r>
            <a:r>
              <a:rPr lang="en-GB" dirty="0" smtClean="0"/>
              <a:t> </a:t>
            </a:r>
            <a:r>
              <a:rPr lang="en-GB" b="1" dirty="0" smtClean="0">
                <a:solidFill>
                  <a:srgbClr val="C00000"/>
                </a:solidFill>
              </a:rPr>
              <a:t>top()</a:t>
            </a:r>
            <a:r>
              <a:rPr lang="en-GB" dirty="0" smtClean="0"/>
              <a:t> </a:t>
            </a:r>
            <a:r>
              <a:rPr lang="en-GB" dirty="0" err="1" smtClean="0"/>
              <a:t>vra</a:t>
            </a:r>
            <a:r>
              <a:rPr lang="sr-Latn-ME" dirty="0" smtClean="0"/>
              <a:t>ća referencu na vrh reda bez brisanja sa reda.</a:t>
            </a:r>
          </a:p>
          <a:p>
            <a:r>
              <a:rPr lang="sr-Latn-ME" dirty="0" smtClean="0"/>
              <a:t>Metod </a:t>
            </a:r>
            <a:r>
              <a:rPr lang="sr-Latn-ME" b="1" dirty="0" smtClean="0">
                <a:solidFill>
                  <a:srgbClr val="C00000"/>
                </a:solidFill>
              </a:rPr>
              <a:t>pop()</a:t>
            </a:r>
            <a:r>
              <a:rPr lang="sr-Latn-ME" dirty="0" smtClean="0"/>
              <a:t> briše sa reda.</a:t>
            </a:r>
            <a:endParaRPr lang="en-US" dirty="0"/>
          </a:p>
        </p:txBody>
      </p:sp>
    </p:spTree>
    <p:extLst>
      <p:ext uri="{BB962C8B-B14F-4D97-AF65-F5344CB8AC3E}">
        <p14:creationId xmlns:p14="http://schemas.microsoft.com/office/powerpoint/2010/main" val="3414613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229600" cy="990600"/>
          </a:xfrm>
        </p:spPr>
        <p:txBody>
          <a:bodyPr/>
          <a:lstStyle/>
          <a:p>
            <a:r>
              <a:rPr lang="en-US" dirty="0" smtClean="0"/>
              <a:t>Quick Sort </a:t>
            </a:r>
            <a:r>
              <a:rPr lang="en-US" dirty="0" err="1" smtClean="0"/>
              <a:t>prva</a:t>
            </a:r>
            <a:r>
              <a:rPr lang="en-US" dirty="0" smtClean="0"/>
              <a:t> </a:t>
            </a:r>
            <a:r>
              <a:rPr lang="en-US" dirty="0" err="1" smtClean="0"/>
              <a:t>verzija</a:t>
            </a:r>
            <a:endParaRPr lang="en-US" dirty="0"/>
          </a:p>
        </p:txBody>
      </p:sp>
      <p:sp>
        <p:nvSpPr>
          <p:cNvPr id="4" name="TextBox 3"/>
          <p:cNvSpPr txBox="1"/>
          <p:nvPr/>
        </p:nvSpPr>
        <p:spPr>
          <a:xfrm>
            <a:off x="0" y="997297"/>
            <a:ext cx="3429000" cy="3970318"/>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err="1">
                <a:solidFill>
                  <a:srgbClr val="0070C0"/>
                </a:solidFill>
              </a:rPr>
              <a:t>podijeli</a:t>
            </a:r>
            <a:r>
              <a:rPr lang="en-US" b="1" dirty="0">
                <a:solidFill>
                  <a:srgbClr val="0070C0"/>
                </a:solidFill>
              </a:rPr>
              <a:t>(</a:t>
            </a:r>
            <a:r>
              <a:rPr lang="en-US" b="1" dirty="0" err="1">
                <a:solidFill>
                  <a:srgbClr val="0070C0"/>
                </a:solidFill>
              </a:rPr>
              <a:t>int</a:t>
            </a:r>
            <a:r>
              <a:rPr lang="en-US" b="1" dirty="0">
                <a:solidFill>
                  <a:srgbClr val="0070C0"/>
                </a:solidFill>
              </a:rPr>
              <a:t> x[],</a:t>
            </a:r>
            <a:r>
              <a:rPr lang="en-US" b="1" dirty="0" err="1">
                <a:solidFill>
                  <a:srgbClr val="0070C0"/>
                </a:solidFill>
              </a:rPr>
              <a:t>int</a:t>
            </a:r>
            <a:r>
              <a:rPr lang="en-US" b="1" dirty="0">
                <a:solidFill>
                  <a:srgbClr val="0070C0"/>
                </a:solidFill>
              </a:rPr>
              <a:t> </a:t>
            </a:r>
            <a:r>
              <a:rPr lang="en-US" b="1" dirty="0" err="1">
                <a:solidFill>
                  <a:srgbClr val="0070C0"/>
                </a:solidFill>
              </a:rPr>
              <a:t>i,int</a:t>
            </a:r>
            <a:r>
              <a:rPr lang="en-US" b="1" dirty="0">
                <a:solidFill>
                  <a:srgbClr val="0070C0"/>
                </a:solidFill>
              </a:rPr>
              <a:t> j){</a:t>
            </a:r>
          </a:p>
          <a:p>
            <a:r>
              <a:rPr lang="en-US" b="1" dirty="0" err="1">
                <a:solidFill>
                  <a:srgbClr val="0070C0"/>
                </a:solidFill>
              </a:rPr>
              <a:t>int</a:t>
            </a:r>
            <a:r>
              <a:rPr lang="en-US" b="1" dirty="0">
                <a:solidFill>
                  <a:srgbClr val="0070C0"/>
                </a:solidFill>
              </a:rPr>
              <a:t> a=</a:t>
            </a:r>
            <a:r>
              <a:rPr lang="en-US" b="1" dirty="0" err="1">
                <a:solidFill>
                  <a:srgbClr val="0070C0"/>
                </a:solidFill>
              </a:rPr>
              <a:t>i,b</a:t>
            </a:r>
            <a:r>
              <a:rPr lang="en-US" b="1" dirty="0">
                <a:solidFill>
                  <a:srgbClr val="0070C0"/>
                </a:solidFill>
              </a:rPr>
              <a:t>=i+1;</a:t>
            </a:r>
          </a:p>
          <a:p>
            <a:r>
              <a:rPr lang="en-US" b="1" dirty="0">
                <a:solidFill>
                  <a:srgbClr val="0070C0"/>
                </a:solidFill>
              </a:rPr>
              <a:t>while(b&lt;=j){</a:t>
            </a:r>
          </a:p>
          <a:p>
            <a:r>
              <a:rPr lang="en-US" b="1" dirty="0">
                <a:solidFill>
                  <a:srgbClr val="0070C0"/>
                </a:solidFill>
              </a:rPr>
              <a:t>    if(x[b]&lt;=x[</a:t>
            </a:r>
            <a:r>
              <a:rPr lang="en-US" b="1" dirty="0" err="1">
                <a:solidFill>
                  <a:srgbClr val="0070C0"/>
                </a:solidFill>
              </a:rPr>
              <a:t>i</a:t>
            </a:r>
            <a:r>
              <a:rPr lang="en-US" b="1" dirty="0">
                <a:solidFill>
                  <a:srgbClr val="0070C0"/>
                </a:solidFill>
              </a:rPr>
              <a:t>]){</a:t>
            </a:r>
          </a:p>
          <a:p>
            <a:r>
              <a:rPr lang="en-US" b="1" dirty="0">
                <a:solidFill>
                  <a:srgbClr val="0070C0"/>
                </a:solidFill>
              </a:rPr>
              <a:t>        a++;</a:t>
            </a:r>
          </a:p>
          <a:p>
            <a:r>
              <a:rPr lang="en-US" b="1" dirty="0">
                <a:solidFill>
                  <a:srgbClr val="0070C0"/>
                </a:solidFill>
              </a:rPr>
              <a:t>        swap(x[a],x[b]);</a:t>
            </a:r>
          </a:p>
          <a:p>
            <a:r>
              <a:rPr lang="en-US" b="1" dirty="0">
                <a:solidFill>
                  <a:srgbClr val="0070C0"/>
                </a:solidFill>
              </a:rPr>
              <a:t>    }</a:t>
            </a:r>
          </a:p>
          <a:p>
            <a:r>
              <a:rPr lang="en-US" b="1" dirty="0">
                <a:solidFill>
                  <a:srgbClr val="0070C0"/>
                </a:solidFill>
              </a:rPr>
              <a:t>    b++;</a:t>
            </a:r>
          </a:p>
          <a:p>
            <a:r>
              <a:rPr lang="en-US" b="1" dirty="0">
                <a:solidFill>
                  <a:srgbClr val="0070C0"/>
                </a:solidFill>
              </a:rPr>
              <a:t>}</a:t>
            </a:r>
          </a:p>
          <a:p>
            <a:r>
              <a:rPr lang="en-US" b="1" dirty="0">
                <a:solidFill>
                  <a:srgbClr val="0070C0"/>
                </a:solidFill>
              </a:rPr>
              <a:t>swap(x[</a:t>
            </a:r>
            <a:r>
              <a:rPr lang="en-US" b="1" dirty="0" err="1">
                <a:solidFill>
                  <a:srgbClr val="0070C0"/>
                </a:solidFill>
              </a:rPr>
              <a:t>i</a:t>
            </a:r>
            <a:r>
              <a:rPr lang="en-US" b="1" dirty="0">
                <a:solidFill>
                  <a:srgbClr val="0070C0"/>
                </a:solidFill>
              </a:rPr>
              <a:t>],x[a]);</a:t>
            </a:r>
          </a:p>
          <a:p>
            <a:r>
              <a:rPr lang="en-US" b="1" dirty="0">
                <a:solidFill>
                  <a:srgbClr val="0070C0"/>
                </a:solidFill>
              </a:rPr>
              <a:t>return a;</a:t>
            </a:r>
          </a:p>
          <a:p>
            <a:r>
              <a:rPr lang="en-US" b="1" dirty="0" smtClean="0">
                <a:solidFill>
                  <a:srgbClr val="0070C0"/>
                </a:solidFill>
              </a:rPr>
              <a:t>}</a:t>
            </a:r>
            <a:endParaRPr lang="en-US" b="1" dirty="0">
              <a:solidFill>
                <a:srgbClr val="0070C0"/>
              </a:solidFill>
            </a:endParaRPr>
          </a:p>
        </p:txBody>
      </p:sp>
      <p:sp>
        <p:nvSpPr>
          <p:cNvPr id="5" name="TextBox 4"/>
          <p:cNvSpPr txBox="1"/>
          <p:nvPr/>
        </p:nvSpPr>
        <p:spPr>
          <a:xfrm>
            <a:off x="4038600" y="1007457"/>
            <a:ext cx="4419600" cy="4524315"/>
          </a:xfrm>
          <a:prstGeom prst="rect">
            <a:avLst/>
          </a:prstGeom>
          <a:noFill/>
        </p:spPr>
        <p:txBody>
          <a:bodyPr wrap="square" rtlCol="0">
            <a:spAutoFit/>
          </a:bodyPr>
          <a:lstStyle/>
          <a:p>
            <a:r>
              <a:rPr lang="en-US" b="1" dirty="0">
                <a:solidFill>
                  <a:srgbClr val="0070C0"/>
                </a:solidFill>
              </a:rPr>
              <a:t>void </a:t>
            </a:r>
            <a:r>
              <a:rPr lang="en-US" b="1" dirty="0" err="1">
                <a:solidFill>
                  <a:srgbClr val="0070C0"/>
                </a:solidFill>
              </a:rPr>
              <a:t>sort_quick</a:t>
            </a:r>
            <a:r>
              <a:rPr lang="en-US" b="1" dirty="0">
                <a:solidFill>
                  <a:srgbClr val="0070C0"/>
                </a:solidFill>
              </a:rPr>
              <a:t>(</a:t>
            </a:r>
            <a:r>
              <a:rPr lang="en-US" b="1" dirty="0" err="1">
                <a:solidFill>
                  <a:srgbClr val="0070C0"/>
                </a:solidFill>
              </a:rPr>
              <a:t>int</a:t>
            </a:r>
            <a:r>
              <a:rPr lang="en-US" b="1" dirty="0">
                <a:solidFill>
                  <a:srgbClr val="0070C0"/>
                </a:solidFill>
              </a:rPr>
              <a:t> x[],</a:t>
            </a:r>
            <a:r>
              <a:rPr lang="en-US" b="1" dirty="0" err="1">
                <a:solidFill>
                  <a:srgbClr val="0070C0"/>
                </a:solidFill>
              </a:rPr>
              <a:t>int</a:t>
            </a:r>
            <a:r>
              <a:rPr lang="en-US" b="1" dirty="0">
                <a:solidFill>
                  <a:srgbClr val="0070C0"/>
                </a:solidFill>
              </a:rPr>
              <a:t> </a:t>
            </a:r>
            <a:r>
              <a:rPr lang="en-US" b="1" dirty="0" err="1">
                <a:solidFill>
                  <a:srgbClr val="0070C0"/>
                </a:solidFill>
              </a:rPr>
              <a:t>i,int</a:t>
            </a:r>
            <a:r>
              <a:rPr lang="en-US" b="1" dirty="0">
                <a:solidFill>
                  <a:srgbClr val="0070C0"/>
                </a:solidFill>
              </a:rPr>
              <a:t> j){</a:t>
            </a:r>
          </a:p>
          <a:p>
            <a:r>
              <a:rPr lang="en-US" b="1" dirty="0">
                <a:solidFill>
                  <a:srgbClr val="0070C0"/>
                </a:solidFill>
              </a:rPr>
              <a:t>if((j-</a:t>
            </a:r>
            <a:r>
              <a:rPr lang="en-US" b="1" dirty="0" err="1">
                <a:solidFill>
                  <a:srgbClr val="0070C0"/>
                </a:solidFill>
              </a:rPr>
              <a:t>i</a:t>
            </a:r>
            <a:r>
              <a:rPr lang="en-US" b="1" dirty="0">
                <a:solidFill>
                  <a:srgbClr val="0070C0"/>
                </a:solidFill>
              </a:rPr>
              <a:t>)==1)  {if(x[j]&lt;x[</a:t>
            </a:r>
            <a:r>
              <a:rPr lang="en-US" b="1" dirty="0" err="1">
                <a:solidFill>
                  <a:srgbClr val="0070C0"/>
                </a:solidFill>
              </a:rPr>
              <a:t>i</a:t>
            </a:r>
            <a:r>
              <a:rPr lang="en-US" b="1" dirty="0">
                <a:solidFill>
                  <a:srgbClr val="0070C0"/>
                </a:solidFill>
              </a:rPr>
              <a:t>]) swap(x[</a:t>
            </a:r>
            <a:r>
              <a:rPr lang="en-US" b="1" dirty="0" err="1">
                <a:solidFill>
                  <a:srgbClr val="0070C0"/>
                </a:solidFill>
              </a:rPr>
              <a:t>i</a:t>
            </a:r>
            <a:r>
              <a:rPr lang="en-US" b="1" dirty="0">
                <a:solidFill>
                  <a:srgbClr val="0070C0"/>
                </a:solidFill>
              </a:rPr>
              <a:t>],x[j]);}</a:t>
            </a:r>
          </a:p>
          <a:p>
            <a:r>
              <a:rPr lang="en-US" b="1" dirty="0">
                <a:solidFill>
                  <a:srgbClr val="0070C0"/>
                </a:solidFill>
              </a:rPr>
              <a:t>else if(j-</a:t>
            </a:r>
            <a:r>
              <a:rPr lang="en-US" b="1" dirty="0" err="1">
                <a:solidFill>
                  <a:srgbClr val="0070C0"/>
                </a:solidFill>
              </a:rPr>
              <a:t>i</a:t>
            </a:r>
            <a:r>
              <a:rPr lang="en-US" b="1" dirty="0">
                <a:solidFill>
                  <a:srgbClr val="0070C0"/>
                </a:solidFill>
              </a:rPr>
              <a:t>&gt;1) {</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poz</a:t>
            </a:r>
            <a:r>
              <a:rPr lang="en-US" b="1" dirty="0">
                <a:solidFill>
                  <a:srgbClr val="0070C0"/>
                </a:solidFill>
              </a:rPr>
              <a:t>=</a:t>
            </a:r>
            <a:r>
              <a:rPr lang="en-US" b="1" dirty="0" err="1">
                <a:solidFill>
                  <a:srgbClr val="0070C0"/>
                </a:solidFill>
              </a:rPr>
              <a:t>podijeli</a:t>
            </a:r>
            <a:r>
              <a:rPr lang="en-US" b="1" dirty="0">
                <a:solidFill>
                  <a:srgbClr val="0070C0"/>
                </a:solidFill>
              </a:rPr>
              <a:t>(</a:t>
            </a:r>
            <a:r>
              <a:rPr lang="en-US" b="1" dirty="0" err="1">
                <a:solidFill>
                  <a:srgbClr val="0070C0"/>
                </a:solidFill>
              </a:rPr>
              <a:t>x,i,j</a:t>
            </a:r>
            <a:r>
              <a:rPr lang="en-US" b="1" dirty="0">
                <a:solidFill>
                  <a:srgbClr val="0070C0"/>
                </a:solidFill>
              </a:rPr>
              <a:t>);</a:t>
            </a:r>
          </a:p>
          <a:p>
            <a:r>
              <a:rPr lang="en-US" b="1" dirty="0">
                <a:solidFill>
                  <a:srgbClr val="0070C0"/>
                </a:solidFill>
              </a:rPr>
              <a:t>    </a:t>
            </a:r>
            <a:r>
              <a:rPr lang="en-US" b="1" dirty="0" err="1">
                <a:solidFill>
                  <a:srgbClr val="0070C0"/>
                </a:solidFill>
              </a:rPr>
              <a:t>sort_quick</a:t>
            </a:r>
            <a:r>
              <a:rPr lang="en-US" b="1" dirty="0">
                <a:solidFill>
                  <a:srgbClr val="0070C0"/>
                </a:solidFill>
              </a:rPr>
              <a:t>(x,i,poz-1);</a:t>
            </a:r>
          </a:p>
          <a:p>
            <a:r>
              <a:rPr lang="en-US" b="1" dirty="0">
                <a:solidFill>
                  <a:srgbClr val="0070C0"/>
                </a:solidFill>
              </a:rPr>
              <a:t>    </a:t>
            </a:r>
            <a:r>
              <a:rPr lang="en-US" b="1" dirty="0" err="1">
                <a:solidFill>
                  <a:srgbClr val="0070C0"/>
                </a:solidFill>
              </a:rPr>
              <a:t>sort_quick</a:t>
            </a:r>
            <a:r>
              <a:rPr lang="en-US" b="1" dirty="0">
                <a:solidFill>
                  <a:srgbClr val="0070C0"/>
                </a:solidFill>
              </a:rPr>
              <a:t>(x,poz+1,j);</a:t>
            </a:r>
          </a:p>
          <a:p>
            <a:r>
              <a:rPr lang="en-US" b="1" dirty="0" smtClean="0">
                <a:solidFill>
                  <a:srgbClr val="0070C0"/>
                </a:solidFill>
              </a:rPr>
              <a:t>	}</a:t>
            </a:r>
            <a:endParaRPr lang="en-US" b="1" dirty="0">
              <a:solidFill>
                <a:srgbClr val="0070C0"/>
              </a:solidFill>
            </a:endParaRPr>
          </a:p>
          <a:p>
            <a:r>
              <a:rPr lang="en-US" b="1" dirty="0">
                <a:solidFill>
                  <a:srgbClr val="0070C0"/>
                </a:solidFill>
              </a:rPr>
              <a:t>}</a:t>
            </a:r>
          </a:p>
          <a:p>
            <a:r>
              <a:rPr lang="en-US" b="1" dirty="0" err="1">
                <a:solidFill>
                  <a:srgbClr val="0070C0"/>
                </a:solidFill>
              </a:rPr>
              <a:t>int</a:t>
            </a:r>
            <a:r>
              <a:rPr lang="en-US" b="1" dirty="0">
                <a:solidFill>
                  <a:srgbClr val="0070C0"/>
                </a:solidFill>
              </a:rPr>
              <a:t> main(){</a:t>
            </a:r>
          </a:p>
          <a:p>
            <a:r>
              <a:rPr lang="en-US" b="1" dirty="0" err="1" smtClean="0">
                <a:solidFill>
                  <a:srgbClr val="0070C0"/>
                </a:solidFill>
              </a:rPr>
              <a:t>int</a:t>
            </a:r>
            <a:r>
              <a:rPr lang="en-US" b="1" dirty="0" smtClean="0">
                <a:solidFill>
                  <a:srgbClr val="0070C0"/>
                </a:solidFill>
              </a:rPr>
              <a:t> </a:t>
            </a:r>
            <a:r>
              <a:rPr lang="en-US" b="1" dirty="0">
                <a:solidFill>
                  <a:srgbClr val="0070C0"/>
                </a:solidFill>
              </a:rPr>
              <a:t>n=8;int x[]={4,3,2,1,5,6,7,8};</a:t>
            </a:r>
          </a:p>
          <a:p>
            <a:r>
              <a:rPr lang="en-US" b="1" dirty="0">
                <a:solidFill>
                  <a:srgbClr val="0070C0"/>
                </a:solidFill>
              </a:rPr>
              <a:t>    </a:t>
            </a:r>
            <a:r>
              <a:rPr lang="en-US" b="1" dirty="0" err="1">
                <a:solidFill>
                  <a:srgbClr val="0070C0"/>
                </a:solidFill>
              </a:rPr>
              <a:t>sort_quick</a:t>
            </a:r>
            <a:r>
              <a:rPr lang="en-US" b="1" dirty="0">
                <a:solidFill>
                  <a:srgbClr val="0070C0"/>
                </a:solidFill>
              </a:rPr>
              <a:t>(x,0,n-1);</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cout</a:t>
            </a:r>
            <a:r>
              <a:rPr lang="en-US" b="1" dirty="0">
                <a:solidFill>
                  <a:srgbClr val="0070C0"/>
                </a:solidFill>
              </a:rPr>
              <a:t>&lt;&lt;x[</a:t>
            </a:r>
            <a:r>
              <a:rPr lang="en-US" b="1" dirty="0" err="1">
                <a:solidFill>
                  <a:srgbClr val="0070C0"/>
                </a:solidFill>
              </a:rPr>
              <a:t>i</a:t>
            </a:r>
            <a:r>
              <a:rPr lang="en-US" b="1" dirty="0">
                <a:solidFill>
                  <a:srgbClr val="0070C0"/>
                </a:solidFill>
              </a:rPr>
              <a:t>]&lt;&lt;' ';</a:t>
            </a:r>
          </a:p>
          <a:p>
            <a:r>
              <a:rPr lang="en-US" b="1" dirty="0">
                <a:solidFill>
                  <a:srgbClr val="0070C0"/>
                </a:solidFill>
              </a:rPr>
              <a:t>    return 0;</a:t>
            </a:r>
          </a:p>
          <a:p>
            <a:r>
              <a:rPr lang="en-US" b="1" dirty="0">
                <a:solidFill>
                  <a:srgbClr val="0070C0"/>
                </a:solidFill>
              </a:rPr>
              <a:t>}</a:t>
            </a:r>
          </a:p>
          <a:p>
            <a:endParaRPr lang="en-US" dirty="0">
              <a:solidFill>
                <a:srgbClr val="0070C0"/>
              </a:solidFill>
            </a:endParaRPr>
          </a:p>
          <a:p>
            <a:endParaRPr lang="en-US" dirty="0"/>
          </a:p>
        </p:txBody>
      </p:sp>
      <p:sp>
        <p:nvSpPr>
          <p:cNvPr id="6" name="TextBox 5"/>
          <p:cNvSpPr txBox="1"/>
          <p:nvPr/>
        </p:nvSpPr>
        <p:spPr>
          <a:xfrm>
            <a:off x="0" y="5105400"/>
            <a:ext cx="9144000" cy="1754326"/>
          </a:xfrm>
          <a:prstGeom prst="rect">
            <a:avLst/>
          </a:prstGeom>
          <a:noFill/>
        </p:spPr>
        <p:txBody>
          <a:bodyPr wrap="square" rtlCol="0">
            <a:spAutoFit/>
          </a:bodyPr>
          <a:lstStyle/>
          <a:p>
            <a:r>
              <a:rPr lang="en-US" dirty="0" err="1" smtClean="0"/>
              <a:t>Funkcija</a:t>
            </a:r>
            <a:r>
              <a:rPr lang="en-US" b="1" dirty="0" smtClean="0">
                <a:solidFill>
                  <a:srgbClr val="C00000"/>
                </a:solidFill>
              </a:rPr>
              <a:t> </a:t>
            </a:r>
            <a:r>
              <a:rPr lang="en-US" b="1" dirty="0" err="1" smtClean="0">
                <a:solidFill>
                  <a:srgbClr val="C00000"/>
                </a:solidFill>
              </a:rPr>
              <a:t>podijeli</a:t>
            </a:r>
            <a:r>
              <a:rPr lang="en-US" dirty="0" smtClean="0"/>
              <a:t> </a:t>
            </a:r>
            <a:r>
              <a:rPr lang="en-US" dirty="0" err="1" smtClean="0"/>
              <a:t>poredi</a:t>
            </a:r>
            <a:r>
              <a:rPr lang="en-US" dirty="0" smtClean="0"/>
              <a:t> </a:t>
            </a:r>
            <a:r>
              <a:rPr lang="en-US" dirty="0" err="1" smtClean="0"/>
              <a:t>sve</a:t>
            </a:r>
            <a:r>
              <a:rPr lang="en-US" dirty="0" smtClean="0"/>
              <a:t> </a:t>
            </a:r>
            <a:r>
              <a:rPr lang="en-US" dirty="0" err="1" smtClean="0"/>
              <a:t>elemente</a:t>
            </a:r>
            <a:r>
              <a:rPr lang="en-US" dirty="0" smtClean="0"/>
              <a:t> </a:t>
            </a:r>
            <a:r>
              <a:rPr lang="en-US" dirty="0" err="1" smtClean="0"/>
              <a:t>niza</a:t>
            </a:r>
            <a:r>
              <a:rPr lang="en-US" dirty="0" smtClean="0"/>
              <a:t> </a:t>
            </a:r>
            <a:r>
              <a:rPr lang="en-US" dirty="0" err="1" smtClean="0"/>
              <a:t>sa</a:t>
            </a:r>
            <a:r>
              <a:rPr lang="en-US" dirty="0" smtClean="0"/>
              <a:t> </a:t>
            </a:r>
            <a:r>
              <a:rPr lang="en-US" dirty="0" err="1" smtClean="0"/>
              <a:t>pivotom</a:t>
            </a:r>
            <a:r>
              <a:rPr lang="en-US" dirty="0" smtClean="0"/>
              <a:t> </a:t>
            </a:r>
            <a:r>
              <a:rPr lang="en-US" dirty="0" err="1" smtClean="0"/>
              <a:t>pomjera</a:t>
            </a:r>
            <a:r>
              <a:rPr lang="en-US" dirty="0" smtClean="0"/>
              <a:t> </a:t>
            </a:r>
            <a:r>
              <a:rPr lang="en-US" dirty="0" err="1" smtClean="0"/>
              <a:t>elemente</a:t>
            </a:r>
            <a:r>
              <a:rPr lang="en-US" dirty="0" smtClean="0"/>
              <a:t> </a:t>
            </a:r>
            <a:r>
              <a:rPr lang="en-US" dirty="0" err="1" smtClean="0"/>
              <a:t>manje</a:t>
            </a:r>
            <a:r>
              <a:rPr lang="en-US" dirty="0" smtClean="0"/>
              <a:t> od </a:t>
            </a:r>
            <a:r>
              <a:rPr lang="en-US" dirty="0" err="1" smtClean="0"/>
              <a:t>pivota</a:t>
            </a:r>
            <a:r>
              <a:rPr lang="en-US" dirty="0" smtClean="0"/>
              <a:t> </a:t>
            </a:r>
            <a:r>
              <a:rPr lang="en-US" dirty="0" err="1" smtClean="0"/>
              <a:t>naprijed</a:t>
            </a:r>
            <a:r>
              <a:rPr lang="en-US" dirty="0" smtClean="0"/>
              <a:t> a </a:t>
            </a:r>
            <a:r>
              <a:rPr lang="en-US" dirty="0" err="1" smtClean="0"/>
              <a:t>ve</a:t>
            </a:r>
            <a:r>
              <a:rPr lang="sr-Latn-ME" dirty="0" smtClean="0"/>
              <a:t>će pozadi, a zatim postavlja pivot između njih.</a:t>
            </a:r>
          </a:p>
          <a:p>
            <a:r>
              <a:rPr lang="sr-Latn-ME" dirty="0" smtClean="0"/>
              <a:t>Funkcija </a:t>
            </a:r>
            <a:r>
              <a:rPr lang="sr-Latn-ME" b="1" dirty="0" smtClean="0">
                <a:solidFill>
                  <a:srgbClr val="C00000"/>
                </a:solidFill>
              </a:rPr>
              <a:t>sort_quick</a:t>
            </a:r>
            <a:r>
              <a:rPr lang="sr-Latn-ME" dirty="0" smtClean="0"/>
              <a:t> sortira manje elemente od pivota a zatim veće elemente od pivota.</a:t>
            </a:r>
          </a:p>
          <a:p>
            <a:r>
              <a:rPr lang="sr-Latn-ME" dirty="0" smtClean="0"/>
              <a:t>Složenost je u prosječnom slučaju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baseline="-25000" dirty="0" smtClean="0">
                <a:solidFill>
                  <a:srgbClr val="C00000"/>
                </a:solidFill>
              </a:rPr>
              <a:t>2</a:t>
            </a:r>
            <a:r>
              <a:rPr lang="sr-Latn-ME" b="1" i="1" dirty="0" smtClean="0">
                <a:solidFill>
                  <a:srgbClr val="C00000"/>
                </a:solidFill>
              </a:rPr>
              <a:t>N</a:t>
            </a:r>
            <a:r>
              <a:rPr lang="sr-Latn-ME" b="1" dirty="0" smtClean="0">
                <a:solidFill>
                  <a:srgbClr val="C00000"/>
                </a:solidFill>
              </a:rPr>
              <a:t>)</a:t>
            </a:r>
            <a:r>
              <a:rPr lang="sr-Latn-ME" dirty="0" smtClean="0"/>
              <a:t> ali i dalje može biti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baseline="30000" dirty="0" smtClean="0">
                <a:solidFill>
                  <a:srgbClr val="C00000"/>
                </a:solidFill>
              </a:rPr>
              <a:t>2</a:t>
            </a:r>
            <a:r>
              <a:rPr lang="sr-Latn-ME" b="1" dirty="0" smtClean="0">
                <a:solidFill>
                  <a:srgbClr val="C00000"/>
                </a:solidFill>
              </a:rPr>
              <a:t>)</a:t>
            </a:r>
            <a:r>
              <a:rPr lang="sr-Latn-ME" dirty="0" smtClean="0"/>
              <a:t> ako je niz sortiran, ovo se može izbjeći na raznim načinima tipa RANDOMIZED SORT algoritma koji bira pivota na slučajan način a ima i drugi načina.</a:t>
            </a:r>
            <a:endParaRPr lang="en-US" dirty="0"/>
          </a:p>
        </p:txBody>
      </p:sp>
      <p:cxnSp>
        <p:nvCxnSpPr>
          <p:cNvPr id="7" name="Straight Connector 6"/>
          <p:cNvCxnSpPr/>
          <p:nvPr/>
        </p:nvCxnSpPr>
        <p:spPr>
          <a:xfrm>
            <a:off x="3657600" y="997297"/>
            <a:ext cx="0" cy="4108103"/>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90063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Hibridni algoritmi sortiranja</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sr-Latn-ME" dirty="0" smtClean="0"/>
              <a:t>Dva od učenih algoritama (</a:t>
            </a:r>
            <a:r>
              <a:rPr lang="sr-Latn-ME" b="1" dirty="0" smtClean="0">
                <a:solidFill>
                  <a:srgbClr val="C00000"/>
                </a:solidFill>
              </a:rPr>
              <a:t>heap</a:t>
            </a:r>
            <a:r>
              <a:rPr lang="sr-Latn-ME" dirty="0" smtClean="0"/>
              <a:t> i </a:t>
            </a:r>
            <a:r>
              <a:rPr lang="sr-Latn-ME" b="1" dirty="0" smtClean="0">
                <a:solidFill>
                  <a:srgbClr val="C00000"/>
                </a:solidFill>
              </a:rPr>
              <a:t>merge sort</a:t>
            </a:r>
            <a:r>
              <a:rPr lang="sr-Latn-ME" dirty="0" smtClean="0"/>
              <a:t>) imaju složenost u najgorem slučaju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Osim toga </a:t>
            </a:r>
            <a:r>
              <a:rPr lang="sr-Latn-ME" b="1" dirty="0" smtClean="0">
                <a:solidFill>
                  <a:srgbClr val="C00000"/>
                </a:solidFill>
              </a:rPr>
              <a:t>insertion</a:t>
            </a:r>
            <a:r>
              <a:rPr lang="sr-Latn-ME" dirty="0" smtClean="0"/>
              <a:t> i </a:t>
            </a:r>
            <a:r>
              <a:rPr lang="sr-Latn-ME" b="1" dirty="0" smtClean="0">
                <a:solidFill>
                  <a:srgbClr val="C00000"/>
                </a:solidFill>
              </a:rPr>
              <a:t>quick sort</a:t>
            </a:r>
            <a:r>
              <a:rPr lang="sr-Latn-ME" b="1" dirty="0" smtClean="0"/>
              <a:t> </a:t>
            </a:r>
            <a:r>
              <a:rPr lang="sr-Latn-ME" dirty="0" smtClean="0"/>
              <a:t>algoritmi su izuzetno kvalitetni osim u pojedinim ekstremnim situacijama.</a:t>
            </a:r>
          </a:p>
          <a:p>
            <a:r>
              <a:rPr lang="sr-Latn-ME" dirty="0" smtClean="0"/>
              <a:t>I drugi pomenuti a i neki nepomenuti algoritmi imaju dobar kvalitet u pojedinim situacijama.</a:t>
            </a:r>
          </a:p>
          <a:p>
            <a:r>
              <a:rPr lang="sr-Latn-ME" dirty="0" smtClean="0"/>
              <a:t>Tri od pomenutih (</a:t>
            </a:r>
            <a:r>
              <a:rPr lang="sr-Latn-ME" b="1" dirty="0" smtClean="0">
                <a:solidFill>
                  <a:srgbClr val="C00000"/>
                </a:solidFill>
              </a:rPr>
              <a:t>heap</a:t>
            </a:r>
            <a:r>
              <a:rPr lang="sr-Latn-ME" dirty="0" smtClean="0"/>
              <a:t>, </a:t>
            </a:r>
            <a:r>
              <a:rPr lang="sr-Latn-ME" b="1" dirty="0" smtClean="0">
                <a:solidFill>
                  <a:srgbClr val="C00000"/>
                </a:solidFill>
              </a:rPr>
              <a:t>merge</a:t>
            </a:r>
            <a:r>
              <a:rPr lang="sr-Latn-ME" dirty="0"/>
              <a:t> i </a:t>
            </a:r>
            <a:r>
              <a:rPr lang="sr-Latn-ME" b="1" dirty="0">
                <a:solidFill>
                  <a:srgbClr val="C00000"/>
                </a:solidFill>
              </a:rPr>
              <a:t>quick</a:t>
            </a:r>
            <a:r>
              <a:rPr lang="sr-Latn-ME" b="1" dirty="0" smtClean="0">
                <a:solidFill>
                  <a:srgbClr val="C00000"/>
                </a:solidFill>
              </a:rPr>
              <a:t> </a:t>
            </a:r>
            <a:r>
              <a:rPr lang="sr-Latn-ME" b="1" dirty="0">
                <a:solidFill>
                  <a:srgbClr val="C00000"/>
                </a:solidFill>
              </a:rPr>
              <a:t>sort</a:t>
            </a:r>
            <a:r>
              <a:rPr lang="sr-Latn-ME" dirty="0" smtClean="0"/>
              <a:t>)</a:t>
            </a:r>
            <a:r>
              <a:rPr lang="sr-Cyrl-BA" dirty="0" smtClean="0"/>
              <a:t> </a:t>
            </a:r>
            <a:r>
              <a:rPr lang="en-US" dirty="0" err="1" smtClean="0"/>
              <a:t>rade</a:t>
            </a:r>
            <a:r>
              <a:rPr lang="en-US" dirty="0" smtClean="0"/>
              <a:t> </a:t>
            </a:r>
            <a:r>
              <a:rPr lang="en-US" dirty="0" err="1" smtClean="0"/>
              <a:t>na</a:t>
            </a:r>
            <a:r>
              <a:rPr lang="en-US" dirty="0" smtClean="0"/>
              <a:t> </a:t>
            </a:r>
            <a:r>
              <a:rPr lang="en-US" dirty="0" err="1" smtClean="0"/>
              <a:t>principu</a:t>
            </a:r>
            <a:r>
              <a:rPr lang="en-US" dirty="0" smtClean="0"/>
              <a:t> </a:t>
            </a:r>
            <a:r>
              <a:rPr lang="en-US" dirty="0" err="1" smtClean="0"/>
              <a:t>podijeli</a:t>
            </a:r>
            <a:r>
              <a:rPr lang="en-US" dirty="0" smtClean="0"/>
              <a:t>-pa-</a:t>
            </a:r>
            <a:r>
              <a:rPr lang="en-US" dirty="0" err="1" smtClean="0"/>
              <a:t>vladaj</a:t>
            </a:r>
            <a:r>
              <a:rPr lang="en-US" dirty="0" smtClean="0"/>
              <a:t> </a:t>
            </a:r>
            <a:r>
              <a:rPr lang="en-US" b="1" baseline="-25000" dirty="0" smtClean="0"/>
              <a:t>(vi</a:t>
            </a:r>
            <a:r>
              <a:rPr lang="sr-Latn-ME" b="1" baseline="-25000" dirty="0" smtClean="0"/>
              <a:t>še ili manje efikasno)</a:t>
            </a:r>
            <a:r>
              <a:rPr lang="sr-Latn-ME" dirty="0" smtClean="0"/>
              <a:t> u više nivoa.</a:t>
            </a:r>
          </a:p>
          <a:p>
            <a:r>
              <a:rPr lang="sr-Latn-ME" dirty="0" smtClean="0"/>
              <a:t>Stoga se došlo na ideju da se prave </a:t>
            </a:r>
            <a:r>
              <a:rPr lang="sr-Latn-ME" b="1" dirty="0" smtClean="0">
                <a:solidFill>
                  <a:srgbClr val="C00000"/>
                </a:solidFill>
              </a:rPr>
              <a:t>hibridni algoritmi</a:t>
            </a:r>
            <a:r>
              <a:rPr lang="sr-Latn-ME" dirty="0" smtClean="0"/>
              <a:t> koji kombinuju različite algoritme u pojedinim nivoima.</a:t>
            </a:r>
          </a:p>
          <a:p>
            <a:r>
              <a:rPr lang="sr-Latn-ME" dirty="0" smtClean="0"/>
              <a:t>Pokazalo se na primjer da je </a:t>
            </a:r>
            <a:r>
              <a:rPr lang="sr-Latn-ME" b="1" baseline="-25000" dirty="0" smtClean="0"/>
              <a:t>(kada izbjegnemo neke ekstremne slučajeve)</a:t>
            </a:r>
            <a:r>
              <a:rPr lang="sr-Latn-ME" dirty="0" smtClean="0"/>
              <a:t> </a:t>
            </a:r>
            <a:r>
              <a:rPr lang="sr-Latn-ME" b="1" dirty="0" smtClean="0">
                <a:solidFill>
                  <a:srgbClr val="C00000"/>
                </a:solidFill>
              </a:rPr>
              <a:t>quick sort</a:t>
            </a:r>
            <a:r>
              <a:rPr lang="sr-Latn-ME" dirty="0" smtClean="0"/>
              <a:t> najbolji za ogromne dužine nizova te da kada se dužina niza spusti </a:t>
            </a:r>
            <a:r>
              <a:rPr lang="sr-Latn-ME" b="1" dirty="0" smtClean="0">
                <a:solidFill>
                  <a:srgbClr val="C00000"/>
                </a:solidFill>
              </a:rPr>
              <a:t>insertion sort</a:t>
            </a:r>
            <a:r>
              <a:rPr lang="sr-Latn-ME" dirty="0" smtClean="0"/>
              <a:t> </a:t>
            </a:r>
            <a:r>
              <a:rPr lang="sr-Latn-ME" dirty="0"/>
              <a:t>može se koristiti </a:t>
            </a:r>
            <a:r>
              <a:rPr lang="sr-Latn-ME" dirty="0" smtClean="0"/>
              <a:t>efikasnije.</a:t>
            </a:r>
          </a:p>
          <a:p>
            <a:r>
              <a:rPr lang="sr-Latn-ME" dirty="0" smtClean="0"/>
              <a:t>Čak i </a:t>
            </a:r>
            <a:r>
              <a:rPr lang="sr-Latn-ME" b="1" dirty="0" smtClean="0">
                <a:solidFill>
                  <a:srgbClr val="C00000"/>
                </a:solidFill>
              </a:rPr>
              <a:t>selection sort</a:t>
            </a:r>
            <a:r>
              <a:rPr lang="sr-Latn-ME" dirty="0" smtClean="0"/>
              <a:t> ima svoju primjenu na nizovima dužine do </a:t>
            </a:r>
            <a:r>
              <a:rPr lang="sr-Latn-ME" b="1" dirty="0" smtClean="0">
                <a:solidFill>
                  <a:srgbClr val="C00000"/>
                </a:solidFill>
              </a:rPr>
              <a:t>10</a:t>
            </a:r>
            <a:r>
              <a:rPr lang="sr-Latn-ME" dirty="0" smtClean="0"/>
              <a:t> jer ne koristi rekurziju, funkcije i dodatnu alokaciju memorije.</a:t>
            </a:r>
          </a:p>
        </p:txBody>
      </p:sp>
    </p:spTree>
    <p:extLst>
      <p:ext uri="{BB962C8B-B14F-4D97-AF65-F5344CB8AC3E}">
        <p14:creationId xmlns:p14="http://schemas.microsoft.com/office/powerpoint/2010/main" val="7472437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Introsort</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sr-Latn-ME" b="1" dirty="0" smtClean="0">
                <a:solidFill>
                  <a:srgbClr val="C00000"/>
                </a:solidFill>
              </a:rPr>
              <a:t>Introsort</a:t>
            </a:r>
            <a:r>
              <a:rPr lang="sr-Latn-ME" dirty="0" smtClean="0"/>
              <a:t> je jedan od najpopularnijih hibridnih algoritama sortiranja.</a:t>
            </a:r>
          </a:p>
          <a:p>
            <a:r>
              <a:rPr lang="sr-Latn-ME" dirty="0" smtClean="0"/>
              <a:t>Ovaj algoritam koristi kombinaciju </a:t>
            </a:r>
            <a:r>
              <a:rPr lang="sr-Latn-ME" b="1" dirty="0" smtClean="0">
                <a:solidFill>
                  <a:srgbClr val="C00000"/>
                </a:solidFill>
              </a:rPr>
              <a:t>quick</a:t>
            </a:r>
            <a:r>
              <a:rPr lang="sr-Latn-ME" dirty="0" smtClean="0"/>
              <a:t>, </a:t>
            </a:r>
            <a:r>
              <a:rPr lang="sr-Latn-ME" b="1" dirty="0" smtClean="0">
                <a:solidFill>
                  <a:srgbClr val="C00000"/>
                </a:solidFill>
              </a:rPr>
              <a:t>heap</a:t>
            </a:r>
            <a:r>
              <a:rPr lang="sr-Latn-ME" dirty="0" smtClean="0"/>
              <a:t>, i </a:t>
            </a:r>
            <a:r>
              <a:rPr lang="sr-Latn-ME" b="1" dirty="0" smtClean="0">
                <a:solidFill>
                  <a:srgbClr val="C00000"/>
                </a:solidFill>
              </a:rPr>
              <a:t>insertion sort</a:t>
            </a:r>
            <a:r>
              <a:rPr lang="sr-Latn-ME" dirty="0" smtClean="0"/>
              <a:t> algoritama.</a:t>
            </a:r>
          </a:p>
          <a:p>
            <a:r>
              <a:rPr lang="sr-Latn-ME" dirty="0" smtClean="0"/>
              <a:t>Algoritam je bazično </a:t>
            </a:r>
            <a:r>
              <a:rPr lang="sr-Latn-ME" b="1" dirty="0" smtClean="0">
                <a:solidFill>
                  <a:srgbClr val="C00000"/>
                </a:solidFill>
              </a:rPr>
              <a:t>quick-sort</a:t>
            </a:r>
            <a:r>
              <a:rPr lang="sr-Latn-ME" dirty="0" smtClean="0"/>
              <a:t> gdje se </a:t>
            </a:r>
            <a:r>
              <a:rPr lang="sr-Latn-ME" i="1" dirty="0" smtClean="0"/>
              <a:t>pivot</a:t>
            </a:r>
            <a:r>
              <a:rPr lang="sr-Latn-ME" dirty="0" smtClean="0"/>
              <a:t> usvaja kao median tri </a:t>
            </a:r>
            <a:r>
              <a:rPr lang="sr-Latn-ME" dirty="0"/>
              <a:t>(</a:t>
            </a:r>
            <a:r>
              <a:rPr lang="sr-Latn-ME" i="1" dirty="0" smtClean="0">
                <a:solidFill>
                  <a:srgbClr val="FF0000"/>
                </a:solidFill>
              </a:rPr>
              <a:t>median-of-three</a:t>
            </a:r>
            <a:r>
              <a:rPr lang="sr-Latn-ME" dirty="0" smtClean="0"/>
              <a:t>)</a:t>
            </a:r>
            <a:r>
              <a:rPr lang="sr-Latn-ME" i="1" dirty="0" smtClean="0">
                <a:solidFill>
                  <a:srgbClr val="FF0000"/>
                </a:solidFill>
              </a:rPr>
              <a:t> </a:t>
            </a:r>
            <a:r>
              <a:rPr lang="sr-Latn-ME" dirty="0" smtClean="0"/>
              <a:t>elementa dijela niza </a:t>
            </a:r>
            <a:r>
              <a:rPr lang="sr-Latn-ME" b="1" baseline="-25000" dirty="0" smtClean="0"/>
              <a:t>(početnog, onoga koji se nalazi u sredini i krajnjeg)</a:t>
            </a:r>
            <a:r>
              <a:rPr lang="sr-Latn-ME" dirty="0" smtClean="0"/>
              <a:t>.</a:t>
            </a:r>
            <a:r>
              <a:rPr lang="en-US" dirty="0" smtClean="0"/>
              <a:t> Na </a:t>
            </a:r>
            <a:r>
              <a:rPr lang="en-US" dirty="0" err="1" smtClean="0"/>
              <a:t>ovaj</a:t>
            </a:r>
            <a:r>
              <a:rPr lang="en-US" dirty="0" smtClean="0"/>
              <a:t> </a:t>
            </a:r>
            <a:r>
              <a:rPr lang="en-US" dirty="0" err="1" smtClean="0"/>
              <a:t>na</a:t>
            </a:r>
            <a:r>
              <a:rPr lang="sr-Latn-ME" dirty="0" smtClean="0"/>
              <a:t>čin se </a:t>
            </a:r>
            <a:r>
              <a:rPr lang="sr-Latn-ME" b="1" baseline="-25000" dirty="0" smtClean="0"/>
              <a:t>(djelimično)</a:t>
            </a:r>
            <a:r>
              <a:rPr lang="sr-Latn-ME" dirty="0" smtClean="0"/>
              <a:t> izbjegava problem sortiranih nizova kod </a:t>
            </a:r>
            <a:r>
              <a:rPr lang="sr-Latn-ME" b="1" dirty="0" smtClean="0">
                <a:solidFill>
                  <a:srgbClr val="C00000"/>
                </a:solidFill>
              </a:rPr>
              <a:t>quick-sort</a:t>
            </a:r>
            <a:r>
              <a:rPr lang="sr-Latn-ME" dirty="0" smtClean="0"/>
              <a:t>-a.</a:t>
            </a:r>
          </a:p>
          <a:p>
            <a:r>
              <a:rPr lang="sr-Latn-ME" dirty="0" smtClean="0"/>
              <a:t>Ako dužina podniza u particijama koje se sortiraju padne ispod određenog broja </a:t>
            </a:r>
            <a:r>
              <a:rPr lang="sr-Latn-ME" b="1" baseline="-25000" dirty="0" smtClean="0"/>
              <a:t>(obično se usvaja 16)</a:t>
            </a:r>
            <a:r>
              <a:rPr lang="sr-Latn-ME" dirty="0" smtClean="0"/>
              <a:t> primjenjuje se </a:t>
            </a:r>
            <a:r>
              <a:rPr lang="sr-Latn-ME" b="1" dirty="0">
                <a:solidFill>
                  <a:srgbClr val="C00000"/>
                </a:solidFill>
              </a:rPr>
              <a:t>insertion sort</a:t>
            </a:r>
            <a:r>
              <a:rPr lang="sr-Latn-ME" dirty="0" smtClean="0"/>
              <a:t>.</a:t>
            </a:r>
          </a:p>
          <a:p>
            <a:r>
              <a:rPr lang="sr-Latn-ME" dirty="0" smtClean="0"/>
              <a:t>Ako broj nivoa primjene </a:t>
            </a:r>
            <a:r>
              <a:rPr lang="sr-Latn-ME" b="1" dirty="0" smtClean="0">
                <a:solidFill>
                  <a:srgbClr val="C00000"/>
                </a:solidFill>
              </a:rPr>
              <a:t>quick-sort</a:t>
            </a:r>
            <a:r>
              <a:rPr lang="sr-Latn-ME" dirty="0" smtClean="0"/>
              <a:t>-a pređe </a:t>
            </a:r>
            <a:r>
              <a:rPr lang="sr-Latn-ME" b="1" dirty="0" smtClean="0">
                <a:solidFill>
                  <a:srgbClr val="C00000"/>
                </a:solidFill>
              </a:rPr>
              <a:t>2log(</a:t>
            </a:r>
            <a:r>
              <a:rPr lang="sr-Latn-ME" b="1" i="1" dirty="0" smtClean="0">
                <a:solidFill>
                  <a:srgbClr val="C00000"/>
                </a:solidFill>
              </a:rPr>
              <a:t>n</a:t>
            </a:r>
            <a:r>
              <a:rPr lang="sr-Latn-ME" b="1" dirty="0" smtClean="0">
                <a:solidFill>
                  <a:srgbClr val="C00000"/>
                </a:solidFill>
              </a:rPr>
              <a:t>)</a:t>
            </a:r>
            <a:r>
              <a:rPr lang="sr-Latn-ME" dirty="0" smtClean="0"/>
              <a:t> procjenjuje se da je iz nekog razloga </a:t>
            </a:r>
            <a:r>
              <a:rPr lang="sr-Latn-ME" b="1" dirty="0" smtClean="0">
                <a:solidFill>
                  <a:srgbClr val="C00000"/>
                </a:solidFill>
              </a:rPr>
              <a:t>quick-sort</a:t>
            </a:r>
            <a:r>
              <a:rPr lang="sr-Latn-ME" dirty="0" smtClean="0"/>
              <a:t>-dijeljenje niza neefikasno i prelazi se na </a:t>
            </a:r>
            <a:r>
              <a:rPr lang="sr-Latn-ME" b="1" dirty="0" smtClean="0">
                <a:solidFill>
                  <a:srgbClr val="C00000"/>
                </a:solidFill>
              </a:rPr>
              <a:t>heap-sort</a:t>
            </a:r>
            <a:r>
              <a:rPr lang="sr-Latn-ME" dirty="0" smtClean="0"/>
              <a:t>.</a:t>
            </a:r>
          </a:p>
          <a:p>
            <a:r>
              <a:rPr lang="sr-Latn-ME" b="1" dirty="0" smtClean="0">
                <a:solidFill>
                  <a:srgbClr val="C00000"/>
                </a:solidFill>
              </a:rPr>
              <a:t>Insertion sort </a:t>
            </a:r>
            <a:r>
              <a:rPr lang="sr-Latn-ME" dirty="0"/>
              <a:t>koristi se </a:t>
            </a:r>
            <a:r>
              <a:rPr lang="sr-Latn-ME" dirty="0" smtClean="0"/>
              <a:t>zbog efikasnost kod kratkih nizova kao i zbog efikasnosti kod djelimično sortiranih nizova </a:t>
            </a:r>
            <a:r>
              <a:rPr lang="sr-Latn-ME" baseline="-25000" dirty="0" smtClean="0"/>
              <a:t>(kada </a:t>
            </a:r>
            <a:r>
              <a:rPr lang="sr-Latn-ME" b="1" baseline="-25000" dirty="0" smtClean="0">
                <a:solidFill>
                  <a:srgbClr val="C00000"/>
                </a:solidFill>
              </a:rPr>
              <a:t>quick sort</a:t>
            </a:r>
            <a:r>
              <a:rPr lang="sr-Latn-ME" baseline="-25000" dirty="0" smtClean="0"/>
              <a:t> lošije radi)</a:t>
            </a:r>
            <a:r>
              <a:rPr lang="sr-Latn-ME" dirty="0" smtClean="0"/>
              <a:t>.</a:t>
            </a:r>
            <a:endParaRPr lang="en-US" dirty="0"/>
          </a:p>
        </p:txBody>
      </p:sp>
    </p:spTree>
    <p:extLst>
      <p:ext uri="{BB962C8B-B14F-4D97-AF65-F5344CB8AC3E}">
        <p14:creationId xmlns:p14="http://schemas.microsoft.com/office/powerpoint/2010/main" val="3569179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Još oko introsort-a</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sr-Latn-ME" dirty="0" smtClean="0"/>
              <a:t>Zašto se koristi </a:t>
            </a:r>
            <a:r>
              <a:rPr lang="sr-Latn-ME" b="1" dirty="0" smtClean="0">
                <a:solidFill>
                  <a:srgbClr val="C00000"/>
                </a:solidFill>
              </a:rPr>
              <a:t>heap-sort</a:t>
            </a:r>
            <a:r>
              <a:rPr lang="sr-Latn-ME" dirty="0" smtClean="0"/>
              <a:t> a ne </a:t>
            </a:r>
            <a:r>
              <a:rPr lang="sr-Latn-ME" b="1" dirty="0" smtClean="0">
                <a:solidFill>
                  <a:srgbClr val="C00000"/>
                </a:solidFill>
              </a:rPr>
              <a:t>merge-sort</a:t>
            </a:r>
            <a:r>
              <a:rPr lang="sr-Latn-ME" dirty="0" smtClean="0"/>
              <a:t>?</a:t>
            </a:r>
          </a:p>
          <a:p>
            <a:r>
              <a:rPr lang="sr-Latn-ME" dirty="0" smtClean="0"/>
              <a:t>Jedini razlog su memorijski zahtjevi. </a:t>
            </a:r>
            <a:r>
              <a:rPr lang="sr-Latn-ME" b="1" dirty="0" smtClean="0">
                <a:solidFill>
                  <a:srgbClr val="C00000"/>
                </a:solidFill>
              </a:rPr>
              <a:t>Merge-sort</a:t>
            </a:r>
            <a:r>
              <a:rPr lang="sr-Latn-ME" dirty="0" smtClean="0"/>
              <a:t> zahtjeva dodatni niz </a:t>
            </a:r>
            <a:r>
              <a:rPr lang="sr-Latn-ME" b="1" baseline="-25000" dirty="0" smtClean="0"/>
              <a:t>(u osnovnoj implementaciji)</a:t>
            </a:r>
            <a:r>
              <a:rPr lang="sr-Latn-ME" dirty="0" smtClean="0"/>
              <a:t> a i rekurzivna implementacija može biti nezgodna, opet sa stanovišta memorijskih zahtjeva.</a:t>
            </a:r>
          </a:p>
          <a:p>
            <a:r>
              <a:rPr lang="sr-Latn-ME" dirty="0" smtClean="0"/>
              <a:t>Jedna implementacija </a:t>
            </a:r>
            <a:r>
              <a:rPr lang="sr-Latn-ME" b="1" dirty="0" smtClean="0">
                <a:solidFill>
                  <a:srgbClr val="C00000"/>
                </a:solidFill>
              </a:rPr>
              <a:t>introsort</a:t>
            </a:r>
            <a:r>
              <a:rPr lang="sr-Latn-ME" dirty="0" smtClean="0"/>
              <a:t> algoritma data je na:</a:t>
            </a:r>
            <a:br>
              <a:rPr lang="sr-Latn-ME" dirty="0" smtClean="0"/>
            </a:br>
            <a:r>
              <a:rPr lang="sr-Latn-ME" sz="1600" b="1" dirty="0" smtClean="0">
                <a:hlinkClick r:id="rId2"/>
              </a:rPr>
              <a:t>https</a:t>
            </a:r>
            <a:r>
              <a:rPr lang="sr-Latn-ME" sz="1600" b="1" dirty="0">
                <a:hlinkClick r:id="rId2"/>
              </a:rPr>
              <a:t>://www.geeksforgeeks.org/know-your-sorting-algorithm-set-2-introsort-cs-sorting-weapon</a:t>
            </a:r>
            <a:r>
              <a:rPr lang="sr-Latn-ME" sz="1600" b="1" dirty="0" smtClean="0">
                <a:hlinkClick r:id="rId2"/>
              </a:rPr>
              <a:t>/</a:t>
            </a:r>
            <a:r>
              <a:rPr lang="sr-Latn-ME" sz="1600" b="1" dirty="0" smtClean="0"/>
              <a:t> </a:t>
            </a:r>
            <a:endParaRPr lang="sr-Latn-ME" sz="1600" b="1" dirty="0"/>
          </a:p>
          <a:p>
            <a:r>
              <a:rPr lang="sr-Latn-ME" dirty="0" smtClean="0"/>
              <a:t>Da li se predmetni algoritam može i na koji način koristiti umjesto </a:t>
            </a:r>
            <a:r>
              <a:rPr lang="sr-Latn-ME" b="1" dirty="0" smtClean="0">
                <a:solidFill>
                  <a:srgbClr val="C00000"/>
                </a:solidFill>
              </a:rPr>
              <a:t>quickselect</a:t>
            </a:r>
            <a:r>
              <a:rPr lang="sr-Latn-ME" dirty="0" smtClean="0"/>
              <a:t>-a?</a:t>
            </a:r>
          </a:p>
          <a:p>
            <a:r>
              <a:rPr lang="sr-Latn-ME" b="1" dirty="0" smtClean="0">
                <a:solidFill>
                  <a:srgbClr val="C00000"/>
                </a:solidFill>
              </a:rPr>
              <a:t>introsort</a:t>
            </a:r>
            <a:r>
              <a:rPr lang="sr-Latn-ME" dirty="0" smtClean="0"/>
              <a:t> nije jedini </a:t>
            </a:r>
            <a:r>
              <a:rPr lang="sr-Latn-ME" b="1" dirty="0" smtClean="0">
                <a:solidFill>
                  <a:srgbClr val="C00000"/>
                </a:solidFill>
              </a:rPr>
              <a:t>hibridni</a:t>
            </a:r>
            <a:r>
              <a:rPr lang="sr-Latn-ME" dirty="0" smtClean="0"/>
              <a:t> sortirajući algoritam ali za nas je ovo dovoljno.</a:t>
            </a:r>
          </a:p>
          <a:p>
            <a:r>
              <a:rPr lang="sr-Latn-ME" dirty="0" smtClean="0"/>
              <a:t>Bilo bi dobro da ovakvi algoritmi budu implementirani i dostupni ne samo za ugrađene već i za korisnički definisane tipove podataka.</a:t>
            </a:r>
          </a:p>
          <a:p>
            <a:r>
              <a:rPr lang="sr-Latn-ME" dirty="0" smtClean="0"/>
              <a:t>Srećom postoji standardna biblioteka šablona – </a:t>
            </a:r>
            <a:r>
              <a:rPr lang="sr-Latn-ME" b="1" i="1" dirty="0" smtClean="0">
                <a:solidFill>
                  <a:srgbClr val="FF0000"/>
                </a:solidFill>
              </a:rPr>
              <a:t>Standard Template Library</a:t>
            </a:r>
            <a:r>
              <a:rPr lang="sr-Latn-ME" dirty="0" smtClean="0"/>
              <a:t> – </a:t>
            </a:r>
            <a:r>
              <a:rPr lang="sr-Latn-ME" b="1" dirty="0" smtClean="0">
                <a:solidFill>
                  <a:srgbClr val="C00000"/>
                </a:solidFill>
              </a:rPr>
              <a:t>STL</a:t>
            </a:r>
            <a:r>
              <a:rPr lang="sr-Latn-ME" dirty="0" smtClean="0"/>
              <a:t> i u njoj zaglavlje </a:t>
            </a:r>
            <a:r>
              <a:rPr lang="sr-Latn-ME" b="1" dirty="0" smtClean="0">
                <a:solidFill>
                  <a:srgbClr val="C00000"/>
                </a:solidFill>
              </a:rPr>
              <a:t>algorithm</a:t>
            </a:r>
            <a:r>
              <a:rPr lang="sr-Latn-ME" dirty="0" smtClean="0"/>
              <a:t>.</a:t>
            </a:r>
            <a:endParaRPr lang="en-US" dirty="0"/>
          </a:p>
        </p:txBody>
      </p:sp>
    </p:spTree>
    <p:extLst>
      <p:ext uri="{BB962C8B-B14F-4D97-AF65-F5344CB8AC3E}">
        <p14:creationId xmlns:p14="http://schemas.microsoft.com/office/powerpoint/2010/main" val="11709170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sr-Latn-ME" dirty="0" smtClean="0"/>
              <a:t>Gotovi algoritmi sortiranja</a:t>
            </a:r>
            <a:endParaRPr lang="en-US" dirty="0"/>
          </a:p>
        </p:txBody>
      </p:sp>
      <p:sp>
        <p:nvSpPr>
          <p:cNvPr id="3" name="Content Placeholder 2"/>
          <p:cNvSpPr>
            <a:spLocks noGrp="1"/>
          </p:cNvSpPr>
          <p:nvPr>
            <p:ph idx="1"/>
          </p:nvPr>
        </p:nvSpPr>
        <p:spPr>
          <a:xfrm>
            <a:off x="0" y="1143000"/>
            <a:ext cx="9144000" cy="5334000"/>
          </a:xfrm>
        </p:spPr>
        <p:txBody>
          <a:bodyPr/>
          <a:lstStyle/>
          <a:p>
            <a:r>
              <a:rPr lang="sr-Latn-ME" dirty="0" smtClean="0"/>
              <a:t>Zaglavlje </a:t>
            </a:r>
            <a:r>
              <a:rPr lang="sr-Latn-ME" b="1" dirty="0" smtClean="0">
                <a:solidFill>
                  <a:srgbClr val="C00000"/>
                </a:solidFill>
              </a:rPr>
              <a:t>algorithm</a:t>
            </a:r>
            <a:r>
              <a:rPr lang="sr-Latn-ME" dirty="0" smtClean="0"/>
              <a:t> posjeduje više šablonizovanih algoritama od kojih mi se zadržavamo na algoritam sortiranja – funkcija </a:t>
            </a:r>
            <a:r>
              <a:rPr lang="sr-Latn-ME" b="1" dirty="0" smtClean="0">
                <a:solidFill>
                  <a:srgbClr val="C00000"/>
                </a:solidFill>
              </a:rPr>
              <a:t>sort</a:t>
            </a:r>
            <a:r>
              <a:rPr lang="sr-Latn-ME" dirty="0" smtClean="0"/>
              <a:t> a koristimo incidentno povremeno i neke druge.</a:t>
            </a:r>
            <a:endParaRPr lang="en-US" dirty="0"/>
          </a:p>
        </p:txBody>
      </p:sp>
      <p:sp>
        <p:nvSpPr>
          <p:cNvPr id="4" name="Rectangle 3"/>
          <p:cNvSpPr/>
          <p:nvPr/>
        </p:nvSpPr>
        <p:spPr>
          <a:xfrm>
            <a:off x="76200" y="2847201"/>
            <a:ext cx="4114800" cy="2862322"/>
          </a:xfrm>
          <a:prstGeom prst="rect">
            <a:avLst/>
          </a:prstGeom>
          <a:ln>
            <a:solidFill>
              <a:srgbClr val="C00000"/>
            </a:solidFill>
            <a:prstDash val="dash"/>
          </a:ln>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&lt;algorithm&gt;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main(){</a:t>
            </a:r>
          </a:p>
          <a:p>
            <a:r>
              <a:rPr lang="en-US" b="1" dirty="0">
                <a:solidFill>
                  <a:srgbClr val="0070C0"/>
                </a:solidFill>
              </a:rPr>
              <a:t>    </a:t>
            </a:r>
            <a:r>
              <a:rPr lang="en-US" b="1" dirty="0" err="1">
                <a:solidFill>
                  <a:srgbClr val="0070C0"/>
                </a:solidFill>
              </a:rPr>
              <a:t>int</a:t>
            </a:r>
            <a:r>
              <a:rPr lang="en-US" b="1" dirty="0">
                <a:solidFill>
                  <a:srgbClr val="0070C0"/>
                </a:solidFill>
              </a:rPr>
              <a:t> n=10;</a:t>
            </a:r>
          </a:p>
          <a:p>
            <a:r>
              <a:rPr lang="en-US" b="1" dirty="0">
                <a:solidFill>
                  <a:srgbClr val="0070C0"/>
                </a:solidFill>
              </a:rPr>
              <a:t>    </a:t>
            </a:r>
            <a:r>
              <a:rPr lang="en-US" b="1" dirty="0" err="1">
                <a:solidFill>
                  <a:srgbClr val="0070C0"/>
                </a:solidFill>
              </a:rPr>
              <a:t>int</a:t>
            </a:r>
            <a:r>
              <a:rPr lang="en-US" b="1" dirty="0">
                <a:solidFill>
                  <a:srgbClr val="0070C0"/>
                </a:solidFill>
              </a:rPr>
              <a:t> x[]={1,7,3,6,11,5,4,2,0,14};</a:t>
            </a:r>
          </a:p>
          <a:p>
            <a:r>
              <a:rPr lang="en-US" b="1" dirty="0">
                <a:solidFill>
                  <a:srgbClr val="0070C0"/>
                </a:solidFill>
              </a:rPr>
              <a:t>    sort(</a:t>
            </a:r>
            <a:r>
              <a:rPr lang="en-US" b="1" dirty="0" err="1">
                <a:solidFill>
                  <a:srgbClr val="0070C0"/>
                </a:solidFill>
              </a:rPr>
              <a:t>x,x+n</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cout</a:t>
            </a:r>
            <a:r>
              <a:rPr lang="en-US" b="1" dirty="0">
                <a:solidFill>
                  <a:srgbClr val="0070C0"/>
                </a:solidFill>
              </a:rPr>
              <a:t>&lt;&lt;x[</a:t>
            </a:r>
            <a:r>
              <a:rPr lang="en-US" b="1" dirty="0" err="1">
                <a:solidFill>
                  <a:srgbClr val="0070C0"/>
                </a:solidFill>
              </a:rPr>
              <a:t>i</a:t>
            </a:r>
            <a:r>
              <a:rPr lang="en-US" b="1" dirty="0">
                <a:solidFill>
                  <a:srgbClr val="0070C0"/>
                </a:solidFill>
              </a:rPr>
              <a:t>]&lt;&lt;' ';</a:t>
            </a:r>
          </a:p>
          <a:p>
            <a:r>
              <a:rPr lang="en-US" b="1" dirty="0">
                <a:solidFill>
                  <a:srgbClr val="0070C0"/>
                </a:solidFill>
              </a:rPr>
              <a:t>    return 0;</a:t>
            </a:r>
          </a:p>
          <a:p>
            <a:r>
              <a:rPr lang="en-US" b="1" dirty="0">
                <a:solidFill>
                  <a:srgbClr val="0070C0"/>
                </a:solidFill>
              </a:rPr>
              <a:t>}</a:t>
            </a:r>
          </a:p>
        </p:txBody>
      </p:sp>
      <p:sp>
        <p:nvSpPr>
          <p:cNvPr id="6" name="TextBox 5"/>
          <p:cNvSpPr txBox="1"/>
          <p:nvPr/>
        </p:nvSpPr>
        <p:spPr>
          <a:xfrm>
            <a:off x="76200" y="2466201"/>
            <a:ext cx="3886200" cy="381000"/>
          </a:xfrm>
          <a:prstGeom prst="rect">
            <a:avLst/>
          </a:prstGeom>
          <a:noFill/>
        </p:spPr>
        <p:txBody>
          <a:bodyPr wrap="square" rtlCol="0">
            <a:spAutoFit/>
          </a:bodyPr>
          <a:lstStyle/>
          <a:p>
            <a:r>
              <a:rPr lang="en-US" b="1" dirty="0" err="1" smtClean="0"/>
              <a:t>Sortiranje</a:t>
            </a:r>
            <a:r>
              <a:rPr lang="en-US" b="1" dirty="0" smtClean="0"/>
              <a:t> u </a:t>
            </a:r>
            <a:r>
              <a:rPr lang="en-US" b="1" dirty="0" err="1" smtClean="0"/>
              <a:t>nerastu</a:t>
            </a:r>
            <a:r>
              <a:rPr lang="sr-Latn-ME" b="1" dirty="0" smtClean="0"/>
              <a:t>ći redosljed.</a:t>
            </a:r>
            <a:endParaRPr lang="en-US" b="1" dirty="0"/>
          </a:p>
        </p:txBody>
      </p:sp>
      <p:sp>
        <p:nvSpPr>
          <p:cNvPr id="8" name="Rectangle 7"/>
          <p:cNvSpPr/>
          <p:nvPr/>
        </p:nvSpPr>
        <p:spPr>
          <a:xfrm>
            <a:off x="73152" y="6276201"/>
            <a:ext cx="1585242" cy="276999"/>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0 1 2 3 4 5 6 7 11 14</a:t>
            </a:r>
          </a:p>
        </p:txBody>
      </p:sp>
      <p:sp>
        <p:nvSpPr>
          <p:cNvPr id="9" name="TextBox 8"/>
          <p:cNvSpPr txBox="1"/>
          <p:nvPr/>
        </p:nvSpPr>
        <p:spPr>
          <a:xfrm>
            <a:off x="0" y="5895201"/>
            <a:ext cx="3886200" cy="381000"/>
          </a:xfrm>
          <a:prstGeom prst="rect">
            <a:avLst/>
          </a:prstGeom>
          <a:noFill/>
        </p:spPr>
        <p:txBody>
          <a:bodyPr wrap="square" rtlCol="0">
            <a:spAutoFit/>
          </a:bodyPr>
          <a:lstStyle/>
          <a:p>
            <a:r>
              <a:rPr lang="sr-Latn-ME" b="1" dirty="0" smtClean="0"/>
              <a:t>Rezultat sortiranja</a:t>
            </a:r>
            <a:endParaRPr lang="en-US" b="1" dirty="0"/>
          </a:p>
        </p:txBody>
      </p:sp>
      <p:sp>
        <p:nvSpPr>
          <p:cNvPr id="10" name="Rectangle 9"/>
          <p:cNvSpPr/>
          <p:nvPr/>
        </p:nvSpPr>
        <p:spPr>
          <a:xfrm>
            <a:off x="5105400" y="3593068"/>
            <a:ext cx="1585242" cy="276999"/>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14 11 7 6 5 4 3 2 1 0</a:t>
            </a:r>
          </a:p>
        </p:txBody>
      </p:sp>
      <p:sp>
        <p:nvSpPr>
          <p:cNvPr id="11" name="Rectangle 10"/>
          <p:cNvSpPr/>
          <p:nvPr/>
        </p:nvSpPr>
        <p:spPr>
          <a:xfrm>
            <a:off x="4953000" y="2847201"/>
            <a:ext cx="2999539" cy="369332"/>
          </a:xfrm>
          <a:prstGeom prst="rect">
            <a:avLst/>
          </a:prstGeom>
          <a:ln>
            <a:solidFill>
              <a:srgbClr val="C00000"/>
            </a:solidFill>
            <a:prstDash val="dash"/>
          </a:ln>
        </p:spPr>
        <p:txBody>
          <a:bodyPr wrap="none">
            <a:spAutoFit/>
          </a:bodyPr>
          <a:lstStyle/>
          <a:p>
            <a:r>
              <a:rPr lang="en-US" b="1" dirty="0">
                <a:solidFill>
                  <a:srgbClr val="0070C0"/>
                </a:solidFill>
              </a:rPr>
              <a:t>sort(</a:t>
            </a:r>
            <a:r>
              <a:rPr lang="en-US" b="1" dirty="0" err="1">
                <a:solidFill>
                  <a:srgbClr val="0070C0"/>
                </a:solidFill>
              </a:rPr>
              <a:t>x,x+n,greater</a:t>
            </a:r>
            <a:r>
              <a:rPr lang="en-US" b="1" dirty="0">
                <a:solidFill>
                  <a:srgbClr val="0070C0"/>
                </a:solidFill>
              </a:rPr>
              <a:t>&lt;</a:t>
            </a:r>
            <a:r>
              <a:rPr lang="en-US" b="1" dirty="0" err="1">
                <a:solidFill>
                  <a:srgbClr val="0070C0"/>
                </a:solidFill>
              </a:rPr>
              <a:t>int</a:t>
            </a:r>
            <a:r>
              <a:rPr lang="en-US" b="1" dirty="0">
                <a:solidFill>
                  <a:srgbClr val="0070C0"/>
                </a:solidFill>
              </a:rPr>
              <a:t>&gt;());</a:t>
            </a:r>
          </a:p>
        </p:txBody>
      </p:sp>
      <p:sp>
        <p:nvSpPr>
          <p:cNvPr id="12" name="TextBox 11"/>
          <p:cNvSpPr txBox="1"/>
          <p:nvPr/>
        </p:nvSpPr>
        <p:spPr>
          <a:xfrm>
            <a:off x="4800600" y="2503146"/>
            <a:ext cx="4191000" cy="369332"/>
          </a:xfrm>
          <a:prstGeom prst="rect">
            <a:avLst/>
          </a:prstGeom>
          <a:noFill/>
        </p:spPr>
        <p:txBody>
          <a:bodyPr wrap="square" rtlCol="0">
            <a:spAutoFit/>
          </a:bodyPr>
          <a:lstStyle/>
          <a:p>
            <a:r>
              <a:rPr lang="en-US" b="1" dirty="0" err="1" smtClean="0"/>
              <a:t>Sortiranje</a:t>
            </a:r>
            <a:r>
              <a:rPr lang="en-US" b="1" dirty="0" smtClean="0"/>
              <a:t> u </a:t>
            </a:r>
            <a:r>
              <a:rPr lang="en-US" b="1" dirty="0" err="1" smtClean="0"/>
              <a:t>neopadaju</a:t>
            </a:r>
            <a:r>
              <a:rPr lang="sr-Latn-ME" b="1" dirty="0" smtClean="0"/>
              <a:t>ći redosljed.</a:t>
            </a:r>
            <a:endParaRPr lang="en-US" b="1" dirty="0"/>
          </a:p>
        </p:txBody>
      </p:sp>
      <p:sp>
        <p:nvSpPr>
          <p:cNvPr id="13" name="TextBox 12"/>
          <p:cNvSpPr txBox="1"/>
          <p:nvPr/>
        </p:nvSpPr>
        <p:spPr>
          <a:xfrm>
            <a:off x="4876800" y="3216533"/>
            <a:ext cx="3886200" cy="381000"/>
          </a:xfrm>
          <a:prstGeom prst="rect">
            <a:avLst/>
          </a:prstGeom>
          <a:noFill/>
        </p:spPr>
        <p:txBody>
          <a:bodyPr wrap="square" rtlCol="0">
            <a:spAutoFit/>
          </a:bodyPr>
          <a:lstStyle/>
          <a:p>
            <a:r>
              <a:rPr lang="sr-Latn-ME" b="1" dirty="0" smtClean="0"/>
              <a:t>Rezultat sortiranja</a:t>
            </a:r>
            <a:endParaRPr lang="en-US" b="1" dirty="0"/>
          </a:p>
        </p:txBody>
      </p:sp>
      <p:sp>
        <p:nvSpPr>
          <p:cNvPr id="14" name="Rectangle 13"/>
          <p:cNvSpPr/>
          <p:nvPr/>
        </p:nvSpPr>
        <p:spPr>
          <a:xfrm>
            <a:off x="4419600" y="4410670"/>
            <a:ext cx="4762500" cy="923330"/>
          </a:xfrm>
          <a:prstGeom prst="rect">
            <a:avLst/>
          </a:prstGeom>
          <a:ln>
            <a:solidFill>
              <a:srgbClr val="C00000"/>
            </a:solidFill>
            <a:prstDash val="dash"/>
          </a:ln>
        </p:spPr>
        <p:txBody>
          <a:bodyPr wrap="square">
            <a:spAutoFit/>
          </a:bodyPr>
          <a:lstStyle/>
          <a:p>
            <a:r>
              <a:rPr lang="fr-FR" b="1" dirty="0" err="1" smtClean="0">
                <a:solidFill>
                  <a:srgbClr val="0070C0"/>
                </a:solidFill>
              </a:rPr>
              <a:t>int</a:t>
            </a:r>
            <a:r>
              <a:rPr lang="fr-FR" b="1" dirty="0" smtClean="0">
                <a:solidFill>
                  <a:srgbClr val="0070C0"/>
                </a:solidFill>
              </a:rPr>
              <a:t> </a:t>
            </a:r>
            <a:r>
              <a:rPr lang="fr-FR" b="1" dirty="0">
                <a:solidFill>
                  <a:srgbClr val="0070C0"/>
                </a:solidFill>
              </a:rPr>
              <a:t>n=5;</a:t>
            </a:r>
          </a:p>
          <a:p>
            <a:r>
              <a:rPr lang="fr-FR" b="1" dirty="0" smtClean="0">
                <a:solidFill>
                  <a:srgbClr val="0070C0"/>
                </a:solidFill>
              </a:rPr>
              <a:t>double </a:t>
            </a:r>
            <a:r>
              <a:rPr lang="fr-FR" b="1" dirty="0">
                <a:solidFill>
                  <a:srgbClr val="0070C0"/>
                </a:solidFill>
              </a:rPr>
              <a:t>x[]={1.45,-7.11,3.96,6.123,1.154};</a:t>
            </a:r>
          </a:p>
          <a:p>
            <a:r>
              <a:rPr lang="fr-FR" b="1" dirty="0" smtClean="0">
                <a:solidFill>
                  <a:srgbClr val="0070C0"/>
                </a:solidFill>
              </a:rPr>
              <a:t>sort(</a:t>
            </a:r>
            <a:r>
              <a:rPr lang="fr-FR" b="1" dirty="0" err="1" smtClean="0">
                <a:solidFill>
                  <a:srgbClr val="0070C0"/>
                </a:solidFill>
              </a:rPr>
              <a:t>x,x+n</a:t>
            </a:r>
            <a:r>
              <a:rPr lang="fr-FR" b="1" dirty="0">
                <a:solidFill>
                  <a:srgbClr val="0070C0"/>
                </a:solidFill>
              </a:rPr>
              <a:t>);</a:t>
            </a:r>
            <a:endParaRPr lang="en-US" b="1" dirty="0">
              <a:solidFill>
                <a:srgbClr val="0070C0"/>
              </a:solidFill>
            </a:endParaRPr>
          </a:p>
        </p:txBody>
      </p:sp>
      <p:sp>
        <p:nvSpPr>
          <p:cNvPr id="15" name="TextBox 14"/>
          <p:cNvSpPr txBox="1"/>
          <p:nvPr/>
        </p:nvSpPr>
        <p:spPr>
          <a:xfrm>
            <a:off x="4419600" y="4048696"/>
            <a:ext cx="4191000" cy="369332"/>
          </a:xfrm>
          <a:prstGeom prst="rect">
            <a:avLst/>
          </a:prstGeom>
          <a:noFill/>
        </p:spPr>
        <p:txBody>
          <a:bodyPr wrap="square" rtlCol="0">
            <a:spAutoFit/>
          </a:bodyPr>
          <a:lstStyle/>
          <a:p>
            <a:r>
              <a:rPr lang="sr-Latn-ME" b="1" dirty="0" smtClean="0"/>
              <a:t>Radi i za </a:t>
            </a:r>
            <a:r>
              <a:rPr lang="sr-Latn-ME" b="1" dirty="0" smtClean="0">
                <a:solidFill>
                  <a:srgbClr val="FF0000"/>
                </a:solidFill>
              </a:rPr>
              <a:t>double</a:t>
            </a:r>
            <a:endParaRPr lang="en-US" b="1" dirty="0">
              <a:solidFill>
                <a:srgbClr val="FF0000"/>
              </a:solidFill>
            </a:endParaRPr>
          </a:p>
        </p:txBody>
      </p:sp>
      <p:sp>
        <p:nvSpPr>
          <p:cNvPr id="16" name="TextBox 15"/>
          <p:cNvSpPr txBox="1"/>
          <p:nvPr/>
        </p:nvSpPr>
        <p:spPr>
          <a:xfrm>
            <a:off x="4509669" y="5524160"/>
            <a:ext cx="3886200" cy="381000"/>
          </a:xfrm>
          <a:prstGeom prst="rect">
            <a:avLst/>
          </a:prstGeom>
          <a:noFill/>
        </p:spPr>
        <p:txBody>
          <a:bodyPr wrap="square" rtlCol="0">
            <a:spAutoFit/>
          </a:bodyPr>
          <a:lstStyle/>
          <a:p>
            <a:r>
              <a:rPr lang="sr-Latn-ME" b="1" dirty="0" smtClean="0"/>
              <a:t>Rezultat sortiranja</a:t>
            </a:r>
            <a:endParaRPr lang="en-US" b="1" dirty="0"/>
          </a:p>
        </p:txBody>
      </p:sp>
      <p:sp>
        <p:nvSpPr>
          <p:cNvPr id="17" name="Rectangle 16"/>
          <p:cNvSpPr/>
          <p:nvPr/>
        </p:nvSpPr>
        <p:spPr>
          <a:xfrm>
            <a:off x="4527957" y="5895201"/>
            <a:ext cx="2162686" cy="276999"/>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-7.11 1.154 1.45 3.96 6.123</a:t>
            </a:r>
          </a:p>
        </p:txBody>
      </p:sp>
    </p:spTree>
    <p:extLst>
      <p:ext uri="{BB962C8B-B14F-4D97-AF65-F5344CB8AC3E}">
        <p14:creationId xmlns:p14="http://schemas.microsoft.com/office/powerpoint/2010/main" val="7176075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Drugi ugrađeni tipovi podataka</a:t>
            </a:r>
            <a:endParaRPr lang="en-US" dirty="0"/>
          </a:p>
        </p:txBody>
      </p:sp>
      <p:sp>
        <p:nvSpPr>
          <p:cNvPr id="3" name="Content Placeholder 2"/>
          <p:cNvSpPr>
            <a:spLocks noGrp="1"/>
          </p:cNvSpPr>
          <p:nvPr>
            <p:ph idx="1"/>
          </p:nvPr>
        </p:nvSpPr>
        <p:spPr>
          <a:xfrm>
            <a:off x="0" y="990600"/>
            <a:ext cx="9144000" cy="1676400"/>
          </a:xfrm>
        </p:spPr>
        <p:txBody>
          <a:bodyPr/>
          <a:lstStyle/>
          <a:p>
            <a:r>
              <a:rPr lang="sr-Latn-ME" dirty="0" smtClean="0"/>
              <a:t>Premda nas ne interesuje koji je algoritam sortiranja konkretno implementiran u zaglavlju </a:t>
            </a:r>
            <a:r>
              <a:rPr lang="sr-Latn-ME" b="1" dirty="0" smtClean="0">
                <a:solidFill>
                  <a:srgbClr val="C00000"/>
                </a:solidFill>
              </a:rPr>
              <a:t>algorithm</a:t>
            </a:r>
            <a:r>
              <a:rPr lang="sr-Latn-ME" dirty="0" smtClean="0"/>
              <a:t> u većini skorijih verzija </a:t>
            </a:r>
            <a:r>
              <a:rPr lang="sr-Latn-ME" b="1" dirty="0" smtClean="0">
                <a:solidFill>
                  <a:srgbClr val="C00000"/>
                </a:solidFill>
              </a:rPr>
              <a:t>codeblocks</a:t>
            </a:r>
            <a:r>
              <a:rPr lang="sr-Latn-ME" dirty="0" smtClean="0"/>
              <a:t>-a implementiran je </a:t>
            </a:r>
            <a:r>
              <a:rPr lang="sr-Latn-ME" b="1" dirty="0" smtClean="0">
                <a:solidFill>
                  <a:srgbClr val="C00000"/>
                </a:solidFill>
              </a:rPr>
              <a:t>introsort</a:t>
            </a:r>
            <a:r>
              <a:rPr lang="sr-Latn-ME" dirty="0" smtClean="0"/>
              <a:t>.</a:t>
            </a:r>
          </a:p>
          <a:p>
            <a:r>
              <a:rPr lang="sr-Latn-ME" dirty="0" smtClean="0"/>
              <a:t>Moguće je koristiti ovaj algoritam za sortiranje stringova:</a:t>
            </a:r>
          </a:p>
          <a:p>
            <a:endParaRPr lang="en-US" dirty="0"/>
          </a:p>
        </p:txBody>
      </p:sp>
      <p:sp>
        <p:nvSpPr>
          <p:cNvPr id="4" name="Rectangle 3"/>
          <p:cNvSpPr/>
          <p:nvPr/>
        </p:nvSpPr>
        <p:spPr>
          <a:xfrm>
            <a:off x="4648200" y="3124200"/>
            <a:ext cx="2743200" cy="461665"/>
          </a:xfrm>
          <a:prstGeom prst="rect">
            <a:avLst/>
          </a:prstGeom>
          <a:solidFill>
            <a:schemeClr val="accent6">
              <a:lumMod val="60000"/>
              <a:lumOff val="40000"/>
            </a:schemeClr>
          </a:solidFill>
        </p:spPr>
        <p:txBody>
          <a:bodyPr wrap="square" rtlCol="0">
            <a:spAutoFit/>
          </a:bodyPr>
          <a:lstStyle/>
          <a:p>
            <a:r>
              <a:rPr lang="sv-SE" sz="1200" b="1" dirty="0">
                <a:solidFill>
                  <a:schemeClr val="bg1"/>
                </a:solidFill>
              </a:rPr>
              <a:t>6 ana maja andja aneta milos ivan</a:t>
            </a:r>
          </a:p>
          <a:p>
            <a:r>
              <a:rPr lang="sv-SE" sz="1200" b="1" dirty="0">
                <a:solidFill>
                  <a:schemeClr val="bg1"/>
                </a:solidFill>
              </a:rPr>
              <a:t>ana andja aneta ivan maja milos</a:t>
            </a:r>
            <a:endParaRPr lang="en-US" sz="1200" b="1" dirty="0">
              <a:solidFill>
                <a:schemeClr val="bg1"/>
              </a:solidFill>
            </a:endParaRPr>
          </a:p>
        </p:txBody>
      </p:sp>
      <p:sp>
        <p:nvSpPr>
          <p:cNvPr id="5" name="Rectangle 4"/>
          <p:cNvSpPr/>
          <p:nvPr/>
        </p:nvSpPr>
        <p:spPr>
          <a:xfrm>
            <a:off x="76200" y="2743200"/>
            <a:ext cx="4267200" cy="3693319"/>
          </a:xfrm>
          <a:prstGeom prst="rect">
            <a:avLst/>
          </a:prstGeom>
          <a:ln>
            <a:solidFill>
              <a:srgbClr val="C00000"/>
            </a:solidFill>
            <a:prstDash val="dash"/>
          </a:ln>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&lt;algorithm&gt;</a:t>
            </a:r>
          </a:p>
          <a:p>
            <a:r>
              <a:rPr lang="en-US" b="1" dirty="0">
                <a:solidFill>
                  <a:srgbClr val="0070C0"/>
                </a:solidFill>
              </a:rPr>
              <a:t>#include &lt;string&gt;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main(){</a:t>
            </a:r>
          </a:p>
          <a:p>
            <a:r>
              <a:rPr lang="en-US" b="1" dirty="0">
                <a:solidFill>
                  <a:srgbClr val="0070C0"/>
                </a:solidFill>
              </a:rPr>
              <a:t>    </a:t>
            </a:r>
            <a:r>
              <a:rPr lang="en-US" b="1" dirty="0" err="1">
                <a:solidFill>
                  <a:srgbClr val="0070C0"/>
                </a:solidFill>
              </a:rPr>
              <a:t>int</a:t>
            </a:r>
            <a:r>
              <a:rPr lang="en-US" b="1" dirty="0">
                <a:solidFill>
                  <a:srgbClr val="0070C0"/>
                </a:solidFill>
              </a:rPr>
              <a:t> n;</a:t>
            </a:r>
          </a:p>
          <a:p>
            <a:r>
              <a:rPr lang="en-US" b="1" dirty="0">
                <a:solidFill>
                  <a:srgbClr val="0070C0"/>
                </a:solidFill>
              </a:rPr>
              <a:t>    </a:t>
            </a:r>
            <a:r>
              <a:rPr lang="en-US" b="1" dirty="0" err="1">
                <a:solidFill>
                  <a:srgbClr val="0070C0"/>
                </a:solidFill>
              </a:rPr>
              <a:t>cin</a:t>
            </a:r>
            <a:r>
              <a:rPr lang="en-US" b="1" dirty="0">
                <a:solidFill>
                  <a:srgbClr val="0070C0"/>
                </a:solidFill>
              </a:rPr>
              <a:t>&gt;&gt;n;</a:t>
            </a:r>
          </a:p>
          <a:p>
            <a:r>
              <a:rPr lang="en-US" b="1" dirty="0">
                <a:solidFill>
                  <a:srgbClr val="0070C0"/>
                </a:solidFill>
              </a:rPr>
              <a:t>    string s[n];</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cin</a:t>
            </a:r>
            <a:r>
              <a:rPr lang="en-US" b="1" dirty="0">
                <a:solidFill>
                  <a:srgbClr val="0070C0"/>
                </a:solidFill>
              </a:rPr>
              <a:t>&gt;&gt;s[</a:t>
            </a:r>
            <a:r>
              <a:rPr lang="en-US" b="1" dirty="0" err="1">
                <a:solidFill>
                  <a:srgbClr val="0070C0"/>
                </a:solidFill>
              </a:rPr>
              <a:t>i</a:t>
            </a:r>
            <a:r>
              <a:rPr lang="en-US" b="1" dirty="0">
                <a:solidFill>
                  <a:srgbClr val="0070C0"/>
                </a:solidFill>
              </a:rPr>
              <a:t>];</a:t>
            </a:r>
          </a:p>
          <a:p>
            <a:r>
              <a:rPr lang="en-US" b="1" dirty="0">
                <a:solidFill>
                  <a:srgbClr val="0070C0"/>
                </a:solidFill>
              </a:rPr>
              <a:t>    sort(</a:t>
            </a:r>
            <a:r>
              <a:rPr lang="en-US" b="1" dirty="0" err="1">
                <a:solidFill>
                  <a:srgbClr val="0070C0"/>
                </a:solidFill>
              </a:rPr>
              <a:t>s,s+n</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cout</a:t>
            </a:r>
            <a:r>
              <a:rPr lang="en-US" b="1" dirty="0">
                <a:solidFill>
                  <a:srgbClr val="0070C0"/>
                </a:solidFill>
              </a:rPr>
              <a:t>&lt;&lt;s[</a:t>
            </a:r>
            <a:r>
              <a:rPr lang="en-US" b="1" dirty="0" err="1">
                <a:solidFill>
                  <a:srgbClr val="0070C0"/>
                </a:solidFill>
              </a:rPr>
              <a:t>i</a:t>
            </a:r>
            <a:r>
              <a:rPr lang="en-US" b="1" dirty="0">
                <a:solidFill>
                  <a:srgbClr val="0070C0"/>
                </a:solidFill>
              </a:rPr>
              <a:t>]&lt;&lt;' ';</a:t>
            </a:r>
          </a:p>
          <a:p>
            <a:r>
              <a:rPr lang="en-US" b="1" dirty="0">
                <a:solidFill>
                  <a:srgbClr val="0070C0"/>
                </a:solidFill>
              </a:rPr>
              <a:t>    return 0;</a:t>
            </a:r>
          </a:p>
          <a:p>
            <a:r>
              <a:rPr lang="en-US" b="1" dirty="0">
                <a:solidFill>
                  <a:srgbClr val="0070C0"/>
                </a:solidFill>
              </a:rPr>
              <a:t>}</a:t>
            </a:r>
          </a:p>
        </p:txBody>
      </p:sp>
      <p:sp>
        <p:nvSpPr>
          <p:cNvPr id="6" name="TextBox 5"/>
          <p:cNvSpPr txBox="1"/>
          <p:nvPr/>
        </p:nvSpPr>
        <p:spPr>
          <a:xfrm>
            <a:off x="4578096" y="2753528"/>
            <a:ext cx="3886200" cy="381000"/>
          </a:xfrm>
          <a:prstGeom prst="rect">
            <a:avLst/>
          </a:prstGeom>
          <a:noFill/>
        </p:spPr>
        <p:txBody>
          <a:bodyPr wrap="square" rtlCol="0">
            <a:spAutoFit/>
          </a:bodyPr>
          <a:lstStyle/>
          <a:p>
            <a:r>
              <a:rPr lang="sr-Latn-ME" b="1" dirty="0" smtClean="0"/>
              <a:t>Rezultat sortiranja</a:t>
            </a:r>
            <a:endParaRPr lang="en-US" b="1" dirty="0"/>
          </a:p>
        </p:txBody>
      </p:sp>
      <p:sp>
        <p:nvSpPr>
          <p:cNvPr id="7" name="TextBox 6"/>
          <p:cNvSpPr txBox="1"/>
          <p:nvPr/>
        </p:nvSpPr>
        <p:spPr>
          <a:xfrm>
            <a:off x="4419600" y="3886200"/>
            <a:ext cx="4724400" cy="2031325"/>
          </a:xfrm>
          <a:prstGeom prst="rect">
            <a:avLst/>
          </a:prstGeom>
          <a:noFill/>
        </p:spPr>
        <p:txBody>
          <a:bodyPr wrap="square" rtlCol="0">
            <a:spAutoFit/>
          </a:bodyPr>
          <a:lstStyle/>
          <a:p>
            <a:r>
              <a:rPr lang="en-US" dirty="0" err="1" smtClean="0"/>
              <a:t>Posebno</a:t>
            </a:r>
            <a:r>
              <a:rPr lang="en-US" dirty="0" smtClean="0"/>
              <a:t> </a:t>
            </a:r>
            <a:r>
              <a:rPr lang="en-US" dirty="0" err="1" smtClean="0"/>
              <a:t>interesantan</a:t>
            </a:r>
            <a:r>
              <a:rPr lang="en-US" dirty="0" smtClean="0"/>
              <a:t> tip </a:t>
            </a:r>
            <a:r>
              <a:rPr lang="en-US" dirty="0" err="1" smtClean="0"/>
              <a:t>podataka</a:t>
            </a:r>
            <a:r>
              <a:rPr lang="en-US" dirty="0" smtClean="0"/>
              <a:t> </a:t>
            </a:r>
            <a:r>
              <a:rPr lang="en-US" b="1" baseline="-25000" dirty="0" smtClean="0"/>
              <a:t>(</a:t>
            </a:r>
            <a:r>
              <a:rPr lang="en-US" b="1" baseline="-25000" dirty="0" err="1" smtClean="0"/>
              <a:t>isto</a:t>
            </a:r>
            <a:r>
              <a:rPr lang="en-US" b="1" baseline="-25000" dirty="0" smtClean="0"/>
              <a:t> </a:t>
            </a:r>
            <a:r>
              <a:rPr lang="sr-Latn-ME" b="1" baseline="-25000" dirty="0" smtClean="0"/>
              <a:t>šablonski)</a:t>
            </a:r>
            <a:r>
              <a:rPr lang="sr-Latn-ME" dirty="0" smtClean="0"/>
              <a:t> je </a:t>
            </a:r>
            <a:r>
              <a:rPr lang="sr-Latn-ME" b="1" dirty="0" smtClean="0">
                <a:solidFill>
                  <a:srgbClr val="C00000"/>
                </a:solidFill>
              </a:rPr>
              <a:t>pair</a:t>
            </a:r>
            <a:r>
              <a:rPr lang="sr-Latn-ME" dirty="0" smtClean="0"/>
              <a:t> – par. Par </a:t>
            </a:r>
            <a:r>
              <a:rPr lang="sr-Cyrl-BA" dirty="0" smtClean="0"/>
              <a:t>је </a:t>
            </a:r>
            <a:r>
              <a:rPr lang="en-US" dirty="0" err="1" smtClean="0"/>
              <a:t>kolekcija</a:t>
            </a:r>
            <a:r>
              <a:rPr lang="en-US" dirty="0" smtClean="0"/>
              <a:t> </a:t>
            </a:r>
            <a:r>
              <a:rPr lang="en-US" dirty="0" err="1" smtClean="0"/>
              <a:t>dva</a:t>
            </a:r>
            <a:r>
              <a:rPr lang="en-US" dirty="0" smtClean="0"/>
              <a:t> </a:t>
            </a:r>
            <a:r>
              <a:rPr lang="en-US" dirty="0" err="1" smtClean="0"/>
              <a:t>podatka</a:t>
            </a:r>
            <a:r>
              <a:rPr lang="en-US" dirty="0" smtClean="0"/>
              <a:t> </a:t>
            </a:r>
            <a:r>
              <a:rPr lang="en-US" dirty="0" err="1" smtClean="0"/>
              <a:t>raznih</a:t>
            </a:r>
            <a:r>
              <a:rPr lang="en-US" dirty="0" smtClean="0"/>
              <a:t> </a:t>
            </a:r>
            <a:r>
              <a:rPr lang="en-US" b="1" baseline="-25000" dirty="0" smtClean="0"/>
              <a:t>(</a:t>
            </a:r>
            <a:r>
              <a:rPr lang="en-US" b="1" baseline="-25000" dirty="0" err="1" smtClean="0"/>
              <a:t>ili</a:t>
            </a:r>
            <a:r>
              <a:rPr lang="en-US" b="1" baseline="-25000" dirty="0" smtClean="0"/>
              <a:t> </a:t>
            </a:r>
            <a:r>
              <a:rPr lang="en-US" b="1" baseline="-25000" dirty="0" err="1" smtClean="0"/>
              <a:t>istih</a:t>
            </a:r>
            <a:r>
              <a:rPr lang="en-US" b="1" baseline="-25000" dirty="0" smtClean="0"/>
              <a:t> </a:t>
            </a:r>
            <a:r>
              <a:rPr lang="en-US" b="1" baseline="-25000" dirty="0" err="1" smtClean="0"/>
              <a:t>tipova</a:t>
            </a:r>
            <a:r>
              <a:rPr lang="en-US" b="1" baseline="-25000" dirty="0" smtClean="0"/>
              <a:t> </a:t>
            </a:r>
            <a:r>
              <a:rPr lang="en-US" b="1" baseline="-25000" dirty="0" err="1" smtClean="0"/>
              <a:t>podataka</a:t>
            </a:r>
            <a:r>
              <a:rPr lang="en-US" b="1" baseline="-25000" dirty="0" smtClean="0"/>
              <a:t>)</a:t>
            </a:r>
            <a:r>
              <a:rPr lang="en-US" dirty="0" smtClean="0"/>
              <a:t>. </a:t>
            </a:r>
            <a:r>
              <a:rPr lang="en-US" dirty="0" err="1" smtClean="0"/>
              <a:t>Tipovi</a:t>
            </a:r>
            <a:r>
              <a:rPr lang="en-US" dirty="0" smtClean="0"/>
              <a:t> </a:t>
            </a:r>
            <a:r>
              <a:rPr lang="en-US" dirty="0" err="1" smtClean="0"/>
              <a:t>mogu</a:t>
            </a:r>
            <a:r>
              <a:rPr lang="en-US" dirty="0" smtClean="0"/>
              <a:t> </a:t>
            </a:r>
            <a:r>
              <a:rPr lang="en-US" dirty="0" err="1" smtClean="0"/>
              <a:t>biti</a:t>
            </a:r>
            <a:r>
              <a:rPr lang="en-US" dirty="0" smtClean="0"/>
              <a:t> </a:t>
            </a:r>
            <a:r>
              <a:rPr lang="en-US" dirty="0" err="1" smtClean="0"/>
              <a:t>ugra</a:t>
            </a:r>
            <a:r>
              <a:rPr lang="sr-Latn-ME" dirty="0" smtClean="0"/>
              <a:t>đeni ili korisnički definisani.</a:t>
            </a:r>
          </a:p>
          <a:p>
            <a:r>
              <a:rPr lang="sr-Latn-ME" dirty="0" smtClean="0"/>
              <a:t>Par je definisan u zaglavlju </a:t>
            </a:r>
            <a:r>
              <a:rPr lang="sr-Latn-ME" b="1" dirty="0" smtClean="0">
                <a:solidFill>
                  <a:srgbClr val="C00000"/>
                </a:solidFill>
              </a:rPr>
              <a:t>utility</a:t>
            </a:r>
            <a:r>
              <a:rPr lang="sr-Latn-ME" dirty="0" smtClean="0"/>
              <a:t> ali ako uključimo bilo koji </a:t>
            </a:r>
            <a:r>
              <a:rPr lang="sr-Latn-ME" b="1" dirty="0" smtClean="0">
                <a:solidFill>
                  <a:srgbClr val="C00000"/>
                </a:solidFill>
              </a:rPr>
              <a:t>STL</a:t>
            </a:r>
            <a:r>
              <a:rPr lang="sr-Latn-ME" dirty="0" smtClean="0"/>
              <a:t> biblioteku obično je par na raspolaganju.</a:t>
            </a:r>
            <a:endParaRPr lang="en-US" dirty="0"/>
          </a:p>
        </p:txBody>
      </p:sp>
    </p:spTree>
    <p:extLst>
      <p:ext uri="{BB962C8B-B14F-4D97-AF65-F5344CB8AC3E}">
        <p14:creationId xmlns:p14="http://schemas.microsoft.com/office/powerpoint/2010/main" val="9281787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Primjer pair-a sa sortiranjem</a:t>
            </a:r>
            <a:endParaRPr lang="en-US" dirty="0"/>
          </a:p>
        </p:txBody>
      </p:sp>
      <p:sp>
        <p:nvSpPr>
          <p:cNvPr id="4" name="Rectangle 3"/>
          <p:cNvSpPr/>
          <p:nvPr/>
        </p:nvSpPr>
        <p:spPr>
          <a:xfrm>
            <a:off x="8077200" y="749808"/>
            <a:ext cx="914400" cy="1015663"/>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1 </a:t>
            </a:r>
            <a:r>
              <a:rPr lang="en-US" sz="1200" b="1" dirty="0" err="1">
                <a:solidFill>
                  <a:schemeClr val="bg1"/>
                </a:solidFill>
              </a:rPr>
              <a:t>ivica</a:t>
            </a:r>
            <a:endParaRPr lang="en-US" sz="1200" b="1" dirty="0">
              <a:solidFill>
                <a:schemeClr val="bg1"/>
              </a:solidFill>
            </a:endParaRPr>
          </a:p>
          <a:p>
            <a:r>
              <a:rPr lang="en-US" sz="1200" b="1" dirty="0">
                <a:solidFill>
                  <a:schemeClr val="bg1"/>
                </a:solidFill>
              </a:rPr>
              <a:t>1 </a:t>
            </a:r>
            <a:r>
              <a:rPr lang="en-US" sz="1200" b="1" dirty="0" err="1">
                <a:solidFill>
                  <a:schemeClr val="bg1"/>
                </a:solidFill>
              </a:rPr>
              <a:t>janko</a:t>
            </a:r>
            <a:endParaRPr lang="en-US" sz="1200" b="1" dirty="0">
              <a:solidFill>
                <a:schemeClr val="bg1"/>
              </a:solidFill>
            </a:endParaRPr>
          </a:p>
          <a:p>
            <a:r>
              <a:rPr lang="en-US" sz="1200" b="1" dirty="0">
                <a:solidFill>
                  <a:schemeClr val="bg1"/>
                </a:solidFill>
              </a:rPr>
              <a:t>1 </a:t>
            </a:r>
            <a:r>
              <a:rPr lang="en-US" sz="1200" b="1" dirty="0" err="1">
                <a:solidFill>
                  <a:schemeClr val="bg1"/>
                </a:solidFill>
              </a:rPr>
              <a:t>stefan</a:t>
            </a:r>
            <a:endParaRPr lang="en-US" sz="1200" b="1" dirty="0">
              <a:solidFill>
                <a:schemeClr val="bg1"/>
              </a:solidFill>
            </a:endParaRPr>
          </a:p>
          <a:p>
            <a:r>
              <a:rPr lang="en-US" sz="1200" b="1" dirty="0">
                <a:solidFill>
                  <a:schemeClr val="bg1"/>
                </a:solidFill>
              </a:rPr>
              <a:t>4 andrija</a:t>
            </a:r>
          </a:p>
          <a:p>
            <a:r>
              <a:rPr lang="en-US" sz="1200" b="1" dirty="0">
                <a:solidFill>
                  <a:schemeClr val="bg1"/>
                </a:solidFill>
              </a:rPr>
              <a:t>5 </a:t>
            </a:r>
            <a:r>
              <a:rPr lang="en-US" sz="1200" b="1" dirty="0" err="1">
                <a:solidFill>
                  <a:schemeClr val="bg1"/>
                </a:solidFill>
              </a:rPr>
              <a:t>aleksa</a:t>
            </a:r>
            <a:endParaRPr lang="en-US" sz="1200" b="1" dirty="0">
              <a:solidFill>
                <a:schemeClr val="bg1"/>
              </a:solidFill>
            </a:endParaRPr>
          </a:p>
        </p:txBody>
      </p:sp>
      <p:sp>
        <p:nvSpPr>
          <p:cNvPr id="5" name="Rectangle 4"/>
          <p:cNvSpPr/>
          <p:nvPr/>
        </p:nvSpPr>
        <p:spPr>
          <a:xfrm>
            <a:off x="33528" y="914400"/>
            <a:ext cx="5224272" cy="5355312"/>
          </a:xfrm>
          <a:prstGeom prst="rect">
            <a:avLst/>
          </a:prstGeom>
          <a:ln>
            <a:solidFill>
              <a:srgbClr val="C00000"/>
            </a:solidFill>
            <a:prstDash val="dash"/>
          </a:ln>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&lt;algorithm&gt;</a:t>
            </a:r>
          </a:p>
          <a:p>
            <a:r>
              <a:rPr lang="en-US" b="1" dirty="0">
                <a:solidFill>
                  <a:srgbClr val="0070C0"/>
                </a:solidFill>
              </a:rPr>
              <a:t>#include &lt;string&gt;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main(){</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n;</a:t>
            </a:r>
          </a:p>
          <a:p>
            <a:r>
              <a:rPr lang="en-US" b="1" dirty="0" smtClean="0">
                <a:solidFill>
                  <a:srgbClr val="0070C0"/>
                </a:solidFill>
              </a:rPr>
              <a:t>  </a:t>
            </a:r>
            <a:r>
              <a:rPr lang="en-US" b="1" dirty="0" err="1" smtClean="0">
                <a:solidFill>
                  <a:srgbClr val="0070C0"/>
                </a:solidFill>
              </a:rPr>
              <a:t>cin</a:t>
            </a:r>
            <a:r>
              <a:rPr lang="en-US" b="1" dirty="0">
                <a:solidFill>
                  <a:srgbClr val="0070C0"/>
                </a:solidFill>
              </a:rPr>
              <a:t>&gt;&gt;n;</a:t>
            </a:r>
          </a:p>
          <a:p>
            <a:r>
              <a:rPr lang="en-US" b="1" dirty="0" smtClean="0">
                <a:solidFill>
                  <a:srgbClr val="0070C0"/>
                </a:solidFill>
              </a:rPr>
              <a:t>  pair </a:t>
            </a:r>
            <a:r>
              <a:rPr lang="en-US" b="1" dirty="0">
                <a:solidFill>
                  <a:srgbClr val="0070C0"/>
                </a:solidFill>
              </a:rPr>
              <a:t>&lt;</a:t>
            </a:r>
            <a:r>
              <a:rPr lang="en-US" b="1" dirty="0" err="1">
                <a:solidFill>
                  <a:srgbClr val="0070C0"/>
                </a:solidFill>
              </a:rPr>
              <a:t>int,string</a:t>
            </a:r>
            <a:r>
              <a:rPr lang="en-US" b="1" dirty="0">
                <a:solidFill>
                  <a:srgbClr val="0070C0"/>
                </a:solidFill>
              </a:rPr>
              <a:t>&gt; </a:t>
            </a:r>
            <a:r>
              <a:rPr lang="en-US" b="1" dirty="0" err="1">
                <a:solidFill>
                  <a:srgbClr val="0070C0"/>
                </a:solidFill>
              </a:rPr>
              <a:t>pis</a:t>
            </a:r>
            <a:r>
              <a:rPr lang="en-US" b="1" dirty="0">
                <a:solidFill>
                  <a:srgbClr val="0070C0"/>
                </a:solidFill>
              </a:rPr>
              <a:t>[n];</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q;</a:t>
            </a:r>
          </a:p>
          <a:p>
            <a:r>
              <a:rPr lang="en-US" b="1" dirty="0" smtClean="0">
                <a:solidFill>
                  <a:srgbClr val="0070C0"/>
                </a:solidFill>
              </a:rPr>
              <a:t>  string </a:t>
            </a:r>
            <a:r>
              <a:rPr lang="en-US" b="1" dirty="0">
                <a:solidFill>
                  <a:srgbClr val="0070C0"/>
                </a:solidFill>
              </a:rPr>
              <a:t>s;</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en-US" b="1" dirty="0" smtClean="0">
                <a:solidFill>
                  <a:srgbClr val="0070C0"/>
                </a:solidFill>
              </a:rPr>
              <a:t>    </a:t>
            </a:r>
            <a:r>
              <a:rPr lang="en-US" b="1" dirty="0" err="1" smtClean="0">
                <a:solidFill>
                  <a:srgbClr val="0070C0"/>
                </a:solidFill>
              </a:rPr>
              <a:t>cin</a:t>
            </a:r>
            <a:r>
              <a:rPr lang="en-US" b="1" dirty="0">
                <a:solidFill>
                  <a:srgbClr val="0070C0"/>
                </a:solidFill>
              </a:rPr>
              <a:t>&gt;&gt;q&gt;&gt;s;</a:t>
            </a:r>
          </a:p>
          <a:p>
            <a:r>
              <a:rPr lang="en-US" b="1" dirty="0" smtClean="0">
                <a:solidFill>
                  <a:srgbClr val="0070C0"/>
                </a:solidFill>
              </a:rPr>
              <a:t>    </a:t>
            </a:r>
            <a:r>
              <a:rPr lang="en-US" b="1" dirty="0" err="1" smtClean="0">
                <a:solidFill>
                  <a:srgbClr val="0070C0"/>
                </a:solidFill>
              </a:rPr>
              <a:t>pis</a:t>
            </a:r>
            <a:r>
              <a:rPr lang="en-US" b="1" dirty="0" smtClean="0">
                <a:solidFill>
                  <a:srgbClr val="0070C0"/>
                </a:solidFill>
              </a:rPr>
              <a:t>[</a:t>
            </a:r>
            <a:r>
              <a:rPr lang="en-US" b="1" dirty="0" err="1" smtClean="0">
                <a:solidFill>
                  <a:srgbClr val="0070C0"/>
                </a:solidFill>
              </a:rPr>
              <a:t>i</a:t>
            </a:r>
            <a:r>
              <a:rPr lang="en-US" b="1" dirty="0">
                <a:solidFill>
                  <a:srgbClr val="0070C0"/>
                </a:solidFill>
              </a:rPr>
              <a:t>]=</a:t>
            </a:r>
            <a:r>
              <a:rPr lang="en-US" b="1" dirty="0" err="1">
                <a:solidFill>
                  <a:srgbClr val="0070C0"/>
                </a:solidFill>
              </a:rPr>
              <a:t>make_pair</a:t>
            </a:r>
            <a:r>
              <a:rPr lang="en-US" b="1" dirty="0">
                <a:solidFill>
                  <a:srgbClr val="0070C0"/>
                </a:solidFill>
              </a:rPr>
              <a:t>(</a:t>
            </a:r>
            <a:r>
              <a:rPr lang="en-US" b="1" dirty="0" err="1">
                <a:solidFill>
                  <a:srgbClr val="0070C0"/>
                </a:solidFill>
              </a:rPr>
              <a:t>q,s</a:t>
            </a:r>
            <a:r>
              <a:rPr lang="en-US" b="1" dirty="0">
                <a:solidFill>
                  <a:srgbClr val="0070C0"/>
                </a:solidFill>
              </a:rPr>
              <a:t>);</a:t>
            </a:r>
          </a:p>
          <a:p>
            <a:r>
              <a:rPr lang="en-US" b="1" dirty="0">
                <a:solidFill>
                  <a:srgbClr val="0070C0"/>
                </a:solidFill>
              </a:rPr>
              <a:t>  </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smtClean="0">
                <a:solidFill>
                  <a:srgbClr val="0070C0"/>
                </a:solidFill>
              </a:rPr>
              <a:t>sort(</a:t>
            </a:r>
            <a:r>
              <a:rPr lang="en-US" b="1" dirty="0" err="1" smtClean="0">
                <a:solidFill>
                  <a:srgbClr val="0070C0"/>
                </a:solidFill>
              </a:rPr>
              <a:t>pis,pis+n</a:t>
            </a:r>
            <a:r>
              <a:rPr lang="en-US" b="1" dirty="0">
                <a:solidFill>
                  <a:srgbClr val="0070C0"/>
                </a:solidFill>
              </a:rPr>
              <a:t>);</a:t>
            </a:r>
          </a:p>
          <a:p>
            <a:r>
              <a:rPr lang="en-US" b="1" dirty="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en-US" b="1" dirty="0">
                <a:solidFill>
                  <a:srgbClr val="0070C0"/>
                </a:solidFill>
              </a:rPr>
              <a:t>     </a:t>
            </a:r>
            <a:r>
              <a:rPr lang="en-US" b="1" dirty="0" err="1" smtClean="0">
                <a:solidFill>
                  <a:srgbClr val="0070C0"/>
                </a:solidFill>
              </a:rPr>
              <a:t>cout</a:t>
            </a:r>
            <a:r>
              <a:rPr lang="en-US" b="1" dirty="0">
                <a:solidFill>
                  <a:srgbClr val="0070C0"/>
                </a:solidFill>
              </a:rPr>
              <a:t>&lt;&lt;</a:t>
            </a:r>
            <a:r>
              <a:rPr lang="en-US" b="1" dirty="0" err="1">
                <a:solidFill>
                  <a:srgbClr val="0070C0"/>
                </a:solidFill>
              </a:rPr>
              <a:t>pis</a:t>
            </a:r>
            <a:r>
              <a:rPr lang="en-US" b="1" dirty="0">
                <a:solidFill>
                  <a:srgbClr val="0070C0"/>
                </a:solidFill>
              </a:rPr>
              <a:t>[</a:t>
            </a:r>
            <a:r>
              <a:rPr lang="en-US" b="1" dirty="0" err="1">
                <a:solidFill>
                  <a:srgbClr val="0070C0"/>
                </a:solidFill>
              </a:rPr>
              <a:t>i</a:t>
            </a:r>
            <a:r>
              <a:rPr lang="en-US" b="1" dirty="0">
                <a:solidFill>
                  <a:srgbClr val="0070C0"/>
                </a:solidFill>
              </a:rPr>
              <a:t>].first&lt;&lt;' '&lt;&lt;</a:t>
            </a:r>
            <a:r>
              <a:rPr lang="en-US" b="1" dirty="0" err="1">
                <a:solidFill>
                  <a:srgbClr val="0070C0"/>
                </a:solidFill>
              </a:rPr>
              <a:t>pis</a:t>
            </a:r>
            <a:r>
              <a:rPr lang="en-US" b="1" dirty="0">
                <a:solidFill>
                  <a:srgbClr val="0070C0"/>
                </a:solidFill>
              </a:rPr>
              <a:t>[</a:t>
            </a:r>
            <a:r>
              <a:rPr lang="en-US" b="1" dirty="0" err="1">
                <a:solidFill>
                  <a:srgbClr val="0070C0"/>
                </a:solidFill>
              </a:rPr>
              <a:t>i</a:t>
            </a:r>
            <a:r>
              <a:rPr lang="en-US" b="1" dirty="0">
                <a:solidFill>
                  <a:srgbClr val="0070C0"/>
                </a:solidFill>
              </a:rPr>
              <a:t>].second&lt;&lt;</a:t>
            </a:r>
            <a:r>
              <a:rPr lang="en-US" b="1" dirty="0" err="1">
                <a:solidFill>
                  <a:srgbClr val="0070C0"/>
                </a:solidFill>
              </a:rPr>
              <a:t>endl</a:t>
            </a:r>
            <a:r>
              <a:rPr lang="en-US" b="1" dirty="0">
                <a:solidFill>
                  <a:srgbClr val="0070C0"/>
                </a:solidFill>
              </a:rPr>
              <a:t>;</a:t>
            </a:r>
          </a:p>
          <a:p>
            <a:r>
              <a:rPr lang="en-US" b="1" dirty="0">
                <a:solidFill>
                  <a:srgbClr val="0070C0"/>
                </a:solidFill>
              </a:rPr>
              <a:t>  </a:t>
            </a:r>
            <a:r>
              <a:rPr lang="en-US" b="1" dirty="0" smtClean="0">
                <a:solidFill>
                  <a:srgbClr val="0070C0"/>
                </a:solidFill>
              </a:rPr>
              <a:t>return </a:t>
            </a:r>
            <a:r>
              <a:rPr lang="en-US" b="1" dirty="0">
                <a:solidFill>
                  <a:srgbClr val="0070C0"/>
                </a:solidFill>
              </a:rPr>
              <a:t>0;</a:t>
            </a:r>
          </a:p>
          <a:p>
            <a:r>
              <a:rPr lang="en-US" b="1" dirty="0">
                <a:solidFill>
                  <a:srgbClr val="0070C0"/>
                </a:solidFill>
              </a:rPr>
              <a:t>}</a:t>
            </a:r>
          </a:p>
        </p:txBody>
      </p:sp>
      <p:sp>
        <p:nvSpPr>
          <p:cNvPr id="6" name="Rectangle 5"/>
          <p:cNvSpPr/>
          <p:nvPr/>
        </p:nvSpPr>
        <p:spPr>
          <a:xfrm>
            <a:off x="6781800" y="762000"/>
            <a:ext cx="914400" cy="1200329"/>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5</a:t>
            </a:r>
          </a:p>
          <a:p>
            <a:r>
              <a:rPr lang="en-US" sz="1200" b="1" dirty="0">
                <a:solidFill>
                  <a:schemeClr val="bg1"/>
                </a:solidFill>
              </a:rPr>
              <a:t>1 </a:t>
            </a:r>
            <a:r>
              <a:rPr lang="en-US" sz="1200" b="1" dirty="0" err="1">
                <a:solidFill>
                  <a:schemeClr val="bg1"/>
                </a:solidFill>
              </a:rPr>
              <a:t>janko</a:t>
            </a:r>
            <a:endParaRPr lang="en-US" sz="1200" b="1" dirty="0">
              <a:solidFill>
                <a:schemeClr val="bg1"/>
              </a:solidFill>
            </a:endParaRPr>
          </a:p>
          <a:p>
            <a:r>
              <a:rPr lang="en-US" sz="1200" b="1" dirty="0">
                <a:solidFill>
                  <a:schemeClr val="bg1"/>
                </a:solidFill>
              </a:rPr>
              <a:t>5 </a:t>
            </a:r>
            <a:r>
              <a:rPr lang="en-US" sz="1200" b="1" dirty="0" err="1">
                <a:solidFill>
                  <a:schemeClr val="bg1"/>
                </a:solidFill>
              </a:rPr>
              <a:t>aleksa</a:t>
            </a:r>
            <a:endParaRPr lang="en-US" sz="1200" b="1" dirty="0">
              <a:solidFill>
                <a:schemeClr val="bg1"/>
              </a:solidFill>
            </a:endParaRPr>
          </a:p>
          <a:p>
            <a:r>
              <a:rPr lang="en-US" sz="1200" b="1" dirty="0">
                <a:solidFill>
                  <a:schemeClr val="bg1"/>
                </a:solidFill>
              </a:rPr>
              <a:t>4 andrija</a:t>
            </a:r>
          </a:p>
          <a:p>
            <a:r>
              <a:rPr lang="en-US" sz="1200" b="1" dirty="0">
                <a:solidFill>
                  <a:schemeClr val="bg1"/>
                </a:solidFill>
              </a:rPr>
              <a:t>1 </a:t>
            </a:r>
            <a:r>
              <a:rPr lang="en-US" sz="1200" b="1" dirty="0" err="1">
                <a:solidFill>
                  <a:schemeClr val="bg1"/>
                </a:solidFill>
              </a:rPr>
              <a:t>stefan</a:t>
            </a:r>
            <a:endParaRPr lang="en-US" sz="1200" b="1" dirty="0">
              <a:solidFill>
                <a:schemeClr val="bg1"/>
              </a:solidFill>
            </a:endParaRPr>
          </a:p>
          <a:p>
            <a:r>
              <a:rPr lang="en-US" sz="1200" b="1" dirty="0">
                <a:solidFill>
                  <a:schemeClr val="bg1"/>
                </a:solidFill>
              </a:rPr>
              <a:t>1 </a:t>
            </a:r>
            <a:r>
              <a:rPr lang="en-US" sz="1200" b="1" dirty="0" err="1">
                <a:solidFill>
                  <a:schemeClr val="bg1"/>
                </a:solidFill>
              </a:rPr>
              <a:t>ivica</a:t>
            </a:r>
            <a:endParaRPr lang="en-US" sz="1200" b="1" dirty="0">
              <a:solidFill>
                <a:schemeClr val="bg1"/>
              </a:solidFill>
            </a:endParaRPr>
          </a:p>
        </p:txBody>
      </p:sp>
      <p:sp>
        <p:nvSpPr>
          <p:cNvPr id="7" name="TextBox 6"/>
          <p:cNvSpPr txBox="1"/>
          <p:nvPr/>
        </p:nvSpPr>
        <p:spPr>
          <a:xfrm>
            <a:off x="6705600" y="381000"/>
            <a:ext cx="908304" cy="381000"/>
          </a:xfrm>
          <a:prstGeom prst="rect">
            <a:avLst/>
          </a:prstGeom>
          <a:noFill/>
        </p:spPr>
        <p:txBody>
          <a:bodyPr wrap="square" rtlCol="0">
            <a:spAutoFit/>
          </a:bodyPr>
          <a:lstStyle/>
          <a:p>
            <a:r>
              <a:rPr lang="en-US" b="1" dirty="0" err="1" smtClean="0"/>
              <a:t>Ulaz</a:t>
            </a:r>
            <a:endParaRPr lang="en-US" b="1" dirty="0"/>
          </a:p>
        </p:txBody>
      </p:sp>
      <p:sp>
        <p:nvSpPr>
          <p:cNvPr id="8" name="TextBox 7"/>
          <p:cNvSpPr txBox="1"/>
          <p:nvPr/>
        </p:nvSpPr>
        <p:spPr>
          <a:xfrm>
            <a:off x="8083296" y="381000"/>
            <a:ext cx="908304" cy="381000"/>
          </a:xfrm>
          <a:prstGeom prst="rect">
            <a:avLst/>
          </a:prstGeom>
          <a:noFill/>
        </p:spPr>
        <p:txBody>
          <a:bodyPr wrap="square" rtlCol="0">
            <a:spAutoFit/>
          </a:bodyPr>
          <a:lstStyle/>
          <a:p>
            <a:r>
              <a:rPr lang="en-US" b="1" dirty="0" err="1" smtClean="0"/>
              <a:t>Izlaz</a:t>
            </a:r>
            <a:endParaRPr lang="en-US" b="1" dirty="0"/>
          </a:p>
        </p:txBody>
      </p:sp>
      <p:sp>
        <p:nvSpPr>
          <p:cNvPr id="10" name="TextBox 9"/>
          <p:cNvSpPr txBox="1"/>
          <p:nvPr/>
        </p:nvSpPr>
        <p:spPr>
          <a:xfrm>
            <a:off x="5334000" y="2057400"/>
            <a:ext cx="3810000" cy="4801314"/>
          </a:xfrm>
          <a:prstGeom prst="rect">
            <a:avLst/>
          </a:prstGeom>
          <a:noFill/>
        </p:spPr>
        <p:txBody>
          <a:bodyPr wrap="square" rtlCol="0">
            <a:spAutoFit/>
          </a:bodyPr>
          <a:lstStyle/>
          <a:p>
            <a:r>
              <a:rPr lang="en-US" b="1" u="sng" dirty="0" err="1" smtClean="0"/>
              <a:t>Tuma</a:t>
            </a:r>
            <a:r>
              <a:rPr lang="sr-Latn-ME" b="1" u="sng" dirty="0" smtClean="0"/>
              <a:t>čenje:</a:t>
            </a:r>
          </a:p>
          <a:p>
            <a:r>
              <a:rPr lang="sr-Latn-ME" dirty="0" smtClean="0"/>
              <a:t>Deklarisan je par cijeli broj – string.</a:t>
            </a:r>
          </a:p>
          <a:p>
            <a:r>
              <a:rPr lang="sr-Latn-ME" dirty="0" smtClean="0"/>
              <a:t>Učitavanje je moglo:</a:t>
            </a:r>
          </a:p>
          <a:p>
            <a:r>
              <a:rPr lang="sr-Latn-ME" b="1" dirty="0" smtClean="0">
                <a:solidFill>
                  <a:srgbClr val="C00000"/>
                </a:solidFill>
              </a:rPr>
              <a:t>cin</a:t>
            </a:r>
            <a:r>
              <a:rPr lang="en-US" b="1" dirty="0" smtClean="0">
                <a:solidFill>
                  <a:srgbClr val="C00000"/>
                </a:solidFill>
              </a:rPr>
              <a:t>&gt;&gt;</a:t>
            </a:r>
            <a:r>
              <a:rPr lang="en-US" b="1" dirty="0" err="1" smtClean="0">
                <a:solidFill>
                  <a:srgbClr val="C00000"/>
                </a:solidFill>
              </a:rPr>
              <a:t>pis</a:t>
            </a:r>
            <a:r>
              <a:rPr lang="en-US" b="1" dirty="0" smtClean="0">
                <a:solidFill>
                  <a:srgbClr val="C00000"/>
                </a:solidFill>
              </a:rPr>
              <a:t>[</a:t>
            </a:r>
            <a:r>
              <a:rPr lang="en-US" b="1" dirty="0" err="1" smtClean="0">
                <a:solidFill>
                  <a:srgbClr val="C00000"/>
                </a:solidFill>
              </a:rPr>
              <a:t>i</a:t>
            </a:r>
            <a:r>
              <a:rPr lang="en-US" b="1" dirty="0" smtClean="0">
                <a:solidFill>
                  <a:srgbClr val="C00000"/>
                </a:solidFill>
              </a:rPr>
              <a:t>].first&gt;&gt;</a:t>
            </a:r>
            <a:r>
              <a:rPr lang="en-US" b="1" dirty="0" err="1" smtClean="0">
                <a:solidFill>
                  <a:srgbClr val="C00000"/>
                </a:solidFill>
              </a:rPr>
              <a:t>pis</a:t>
            </a:r>
            <a:r>
              <a:rPr lang="en-US" b="1" dirty="0" smtClean="0">
                <a:solidFill>
                  <a:srgbClr val="C00000"/>
                </a:solidFill>
              </a:rPr>
              <a:t>[</a:t>
            </a:r>
            <a:r>
              <a:rPr lang="en-US" b="1" dirty="0" err="1" smtClean="0">
                <a:solidFill>
                  <a:srgbClr val="C00000"/>
                </a:solidFill>
              </a:rPr>
              <a:t>i</a:t>
            </a:r>
            <a:r>
              <a:rPr lang="en-US" b="1" dirty="0" smtClean="0">
                <a:solidFill>
                  <a:srgbClr val="C00000"/>
                </a:solidFill>
              </a:rPr>
              <a:t>].second;</a:t>
            </a:r>
          </a:p>
          <a:p>
            <a:r>
              <a:rPr lang="en-US" dirty="0" err="1" smtClean="0"/>
              <a:t>ali</a:t>
            </a:r>
            <a:r>
              <a:rPr lang="en-US" dirty="0" smtClean="0"/>
              <a:t> </a:t>
            </a:r>
            <a:r>
              <a:rPr lang="en-US" dirty="0" err="1" smtClean="0"/>
              <a:t>smo</a:t>
            </a:r>
            <a:r>
              <a:rPr lang="en-US" dirty="0" smtClean="0"/>
              <a:t> </a:t>
            </a:r>
            <a:r>
              <a:rPr lang="en-US" dirty="0" err="1" smtClean="0"/>
              <a:t>uradili</a:t>
            </a:r>
            <a:r>
              <a:rPr lang="en-US" dirty="0" smtClean="0"/>
              <a:t> </a:t>
            </a:r>
            <a:r>
              <a:rPr lang="en-US" dirty="0" err="1" smtClean="0"/>
              <a:t>druga</a:t>
            </a:r>
            <a:r>
              <a:rPr lang="sr-Latn-ME" dirty="0" smtClean="0"/>
              <a:t>čije da bi ilustrovali primjenu metoda </a:t>
            </a:r>
            <a:r>
              <a:rPr lang="sr-Latn-ME" b="1" dirty="0" smtClean="0">
                <a:solidFill>
                  <a:srgbClr val="C00000"/>
                </a:solidFill>
              </a:rPr>
              <a:t>make_pair</a:t>
            </a:r>
            <a:r>
              <a:rPr lang="sr-Latn-ME" dirty="0" smtClean="0"/>
              <a:t>.</a:t>
            </a:r>
          </a:p>
          <a:p>
            <a:r>
              <a:rPr lang="sr-Latn-ME" dirty="0" smtClean="0"/>
              <a:t>Kao što vidimo sortiranje parova se obavjla bez problema prvo po prvom elementu a ako su isti, parovi se sortiraju po drugom elementu.</a:t>
            </a:r>
          </a:p>
          <a:p>
            <a:r>
              <a:rPr lang="sr-Latn-ME" dirty="0" smtClean="0"/>
              <a:t>Parovi mogu biti izuzetno složeni i sadržati sve druge tipove podataka uključujući parove:</a:t>
            </a:r>
          </a:p>
          <a:p>
            <a:r>
              <a:rPr lang="sr-Latn-ME" b="1" dirty="0" smtClean="0">
                <a:solidFill>
                  <a:srgbClr val="0070C0"/>
                </a:solidFill>
              </a:rPr>
              <a:t>pair</a:t>
            </a:r>
            <a:r>
              <a:rPr lang="en-US" b="1" dirty="0" smtClean="0">
                <a:solidFill>
                  <a:srgbClr val="0070C0"/>
                </a:solidFill>
              </a:rPr>
              <a:t>&lt;</a:t>
            </a:r>
            <a:r>
              <a:rPr lang="en-US" b="1" dirty="0" err="1" smtClean="0">
                <a:solidFill>
                  <a:srgbClr val="0070C0"/>
                </a:solidFill>
              </a:rPr>
              <a:t>int,pair</a:t>
            </a:r>
            <a:r>
              <a:rPr lang="en-US" b="1" dirty="0" smtClean="0">
                <a:solidFill>
                  <a:srgbClr val="0070C0"/>
                </a:solidFill>
              </a:rPr>
              <a:t>&lt;</a:t>
            </a:r>
            <a:r>
              <a:rPr lang="en-US" b="1" dirty="0" err="1" smtClean="0">
                <a:solidFill>
                  <a:srgbClr val="0070C0"/>
                </a:solidFill>
              </a:rPr>
              <a:t>int,int</a:t>
            </a:r>
            <a:r>
              <a:rPr lang="en-US" b="1" dirty="0" smtClean="0">
                <a:solidFill>
                  <a:srgbClr val="0070C0"/>
                </a:solidFill>
              </a:rPr>
              <a:t>&gt;&gt; </a:t>
            </a:r>
            <a:r>
              <a:rPr lang="en-US" b="1" dirty="0" err="1" smtClean="0">
                <a:solidFill>
                  <a:srgbClr val="0070C0"/>
                </a:solidFill>
              </a:rPr>
              <a:t>piii</a:t>
            </a:r>
            <a:r>
              <a:rPr lang="en-US" b="1" dirty="0" smtClean="0">
                <a:solidFill>
                  <a:srgbClr val="0070C0"/>
                </a:solidFill>
              </a:rPr>
              <a:t>;</a:t>
            </a:r>
          </a:p>
          <a:p>
            <a:r>
              <a:rPr lang="en-US" b="1" dirty="0" err="1" smtClean="0">
                <a:solidFill>
                  <a:srgbClr val="0070C0"/>
                </a:solidFill>
              </a:rPr>
              <a:t>piii.second.first</a:t>
            </a:r>
            <a:r>
              <a:rPr lang="en-US" b="1" dirty="0" smtClean="0">
                <a:solidFill>
                  <a:srgbClr val="0070C0"/>
                </a:solidFill>
              </a:rPr>
              <a:t>=3;</a:t>
            </a:r>
            <a:endParaRPr lang="sr-Latn-ME" b="1" dirty="0" smtClean="0">
              <a:solidFill>
                <a:srgbClr val="0070C0"/>
              </a:solidFill>
            </a:endParaRPr>
          </a:p>
        </p:txBody>
      </p:sp>
    </p:spTree>
    <p:extLst>
      <p:ext uri="{BB962C8B-B14F-4D97-AF65-F5344CB8AC3E}">
        <p14:creationId xmlns:p14="http://schemas.microsoft.com/office/powerpoint/2010/main" val="39467943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Sortiranje strukturnih tipova</a:t>
            </a:r>
            <a:endParaRPr lang="en-US" dirty="0"/>
          </a:p>
        </p:txBody>
      </p:sp>
      <p:sp>
        <p:nvSpPr>
          <p:cNvPr id="4" name="Rectangle 3"/>
          <p:cNvSpPr/>
          <p:nvPr/>
        </p:nvSpPr>
        <p:spPr>
          <a:xfrm>
            <a:off x="7696200" y="1305572"/>
            <a:ext cx="533400" cy="830997"/>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7 1</a:t>
            </a:r>
          </a:p>
          <a:p>
            <a:r>
              <a:rPr lang="en-US" sz="1200" b="1" dirty="0">
                <a:solidFill>
                  <a:schemeClr val="bg1"/>
                </a:solidFill>
              </a:rPr>
              <a:t>3 3</a:t>
            </a:r>
          </a:p>
          <a:p>
            <a:r>
              <a:rPr lang="en-US" sz="1200" b="1" dirty="0">
                <a:solidFill>
                  <a:schemeClr val="bg1"/>
                </a:solidFill>
              </a:rPr>
              <a:t>2 5</a:t>
            </a:r>
          </a:p>
          <a:p>
            <a:r>
              <a:rPr lang="en-US" sz="1200" b="1" dirty="0">
                <a:solidFill>
                  <a:schemeClr val="bg1"/>
                </a:solidFill>
              </a:rPr>
              <a:t>6 2</a:t>
            </a:r>
          </a:p>
        </p:txBody>
      </p:sp>
      <p:sp>
        <p:nvSpPr>
          <p:cNvPr id="5" name="Rectangle 4"/>
          <p:cNvSpPr/>
          <p:nvPr/>
        </p:nvSpPr>
        <p:spPr>
          <a:xfrm>
            <a:off x="152400" y="1143000"/>
            <a:ext cx="4572000" cy="4801314"/>
          </a:xfrm>
          <a:prstGeom prst="rect">
            <a:avLst/>
          </a:prstGeom>
          <a:ln>
            <a:solidFill>
              <a:srgbClr val="C00000"/>
            </a:solidFill>
            <a:prstDash val="dash"/>
          </a:ln>
        </p:spPr>
        <p:txBody>
          <a:bodyPr>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&lt;algorithm&gt;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struct</a:t>
            </a:r>
            <a:r>
              <a:rPr lang="en-US" b="1" dirty="0">
                <a:solidFill>
                  <a:srgbClr val="0070C0"/>
                </a:solidFill>
              </a:rPr>
              <a:t> </a:t>
            </a:r>
            <a:r>
              <a:rPr lang="en-US" b="1" dirty="0" err="1">
                <a:solidFill>
                  <a:srgbClr val="0070C0"/>
                </a:solidFill>
              </a:rPr>
              <a:t>prav</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w,h</a:t>
            </a:r>
            <a:r>
              <a:rPr lang="en-US" b="1" dirty="0">
                <a:solidFill>
                  <a:srgbClr val="0070C0"/>
                </a:solidFill>
              </a:rPr>
              <a:t>;};</a:t>
            </a:r>
          </a:p>
          <a:p>
            <a:r>
              <a:rPr lang="en-US" b="1" dirty="0" err="1">
                <a:solidFill>
                  <a:srgbClr val="C00000"/>
                </a:solidFill>
              </a:rPr>
              <a:t>bool</a:t>
            </a:r>
            <a:r>
              <a:rPr lang="en-US" b="1" dirty="0">
                <a:solidFill>
                  <a:srgbClr val="C00000"/>
                </a:solidFill>
              </a:rPr>
              <a:t> </a:t>
            </a:r>
            <a:r>
              <a:rPr lang="en-US" b="1" dirty="0" err="1">
                <a:solidFill>
                  <a:srgbClr val="C00000"/>
                </a:solidFill>
              </a:rPr>
              <a:t>poredi</a:t>
            </a:r>
            <a:r>
              <a:rPr lang="en-US" b="1" dirty="0">
                <a:solidFill>
                  <a:srgbClr val="C00000"/>
                </a:solidFill>
              </a:rPr>
              <a:t>(</a:t>
            </a:r>
            <a:r>
              <a:rPr lang="en-US" b="1" dirty="0" err="1">
                <a:solidFill>
                  <a:srgbClr val="C00000"/>
                </a:solidFill>
              </a:rPr>
              <a:t>prav</a:t>
            </a:r>
            <a:r>
              <a:rPr lang="en-US" b="1" dirty="0">
                <a:solidFill>
                  <a:srgbClr val="C00000"/>
                </a:solidFill>
              </a:rPr>
              <a:t> p1,prav p2){</a:t>
            </a:r>
          </a:p>
          <a:p>
            <a:r>
              <a:rPr lang="en-US" b="1" dirty="0">
                <a:solidFill>
                  <a:srgbClr val="C00000"/>
                </a:solidFill>
              </a:rPr>
              <a:t>return p1.w*p1.h&lt;p2.w*p2.h;</a:t>
            </a:r>
          </a:p>
          <a:p>
            <a:r>
              <a:rPr lang="en-US" b="1" dirty="0">
                <a:solidFill>
                  <a:srgbClr val="C00000"/>
                </a:solidFill>
              </a:rPr>
              <a:t>}</a:t>
            </a:r>
          </a:p>
          <a:p>
            <a:r>
              <a:rPr lang="en-US" b="1" dirty="0" err="1">
                <a:solidFill>
                  <a:srgbClr val="0070C0"/>
                </a:solidFill>
              </a:rPr>
              <a:t>int</a:t>
            </a:r>
            <a:r>
              <a:rPr lang="en-US" b="1" dirty="0">
                <a:solidFill>
                  <a:srgbClr val="0070C0"/>
                </a:solidFill>
              </a:rPr>
              <a:t> main(){</a:t>
            </a:r>
          </a:p>
          <a:p>
            <a:r>
              <a:rPr lang="en-US" b="1" dirty="0">
                <a:solidFill>
                  <a:srgbClr val="0070C0"/>
                </a:solidFill>
              </a:rPr>
              <a:t>    </a:t>
            </a:r>
            <a:r>
              <a:rPr lang="en-US" b="1" dirty="0" err="1">
                <a:solidFill>
                  <a:srgbClr val="0070C0"/>
                </a:solidFill>
              </a:rPr>
              <a:t>int</a:t>
            </a:r>
            <a:r>
              <a:rPr lang="en-US" b="1" dirty="0">
                <a:solidFill>
                  <a:srgbClr val="0070C0"/>
                </a:solidFill>
              </a:rPr>
              <a:t> n;</a:t>
            </a:r>
          </a:p>
          <a:p>
            <a:r>
              <a:rPr lang="en-US" b="1" dirty="0">
                <a:solidFill>
                  <a:srgbClr val="0070C0"/>
                </a:solidFill>
              </a:rPr>
              <a:t>    </a:t>
            </a:r>
            <a:r>
              <a:rPr lang="en-US" b="1" dirty="0" err="1">
                <a:solidFill>
                  <a:srgbClr val="0070C0"/>
                </a:solidFill>
              </a:rPr>
              <a:t>cin</a:t>
            </a:r>
            <a:r>
              <a:rPr lang="en-US" b="1" dirty="0">
                <a:solidFill>
                  <a:srgbClr val="0070C0"/>
                </a:solidFill>
              </a:rPr>
              <a:t>&gt;&gt;n;</a:t>
            </a:r>
          </a:p>
          <a:p>
            <a:r>
              <a:rPr lang="en-US" b="1" dirty="0">
                <a:solidFill>
                  <a:srgbClr val="0070C0"/>
                </a:solidFill>
              </a:rPr>
              <a:t>    </a:t>
            </a:r>
            <a:r>
              <a:rPr lang="en-US" b="1" dirty="0" err="1">
                <a:solidFill>
                  <a:srgbClr val="0070C0"/>
                </a:solidFill>
              </a:rPr>
              <a:t>prav</a:t>
            </a:r>
            <a:r>
              <a:rPr lang="en-US" b="1" dirty="0">
                <a:solidFill>
                  <a:srgbClr val="0070C0"/>
                </a:solidFill>
              </a:rPr>
              <a:t> P[n];</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cin</a:t>
            </a:r>
            <a:r>
              <a:rPr lang="en-US" b="1" dirty="0">
                <a:solidFill>
                  <a:srgbClr val="0070C0"/>
                </a:solidFill>
              </a:rPr>
              <a:t>&gt;&gt;P[</a:t>
            </a:r>
            <a:r>
              <a:rPr lang="en-US" b="1" dirty="0" err="1">
                <a:solidFill>
                  <a:srgbClr val="0070C0"/>
                </a:solidFill>
              </a:rPr>
              <a:t>i</a:t>
            </a:r>
            <a:r>
              <a:rPr lang="en-US" b="1" dirty="0">
                <a:solidFill>
                  <a:srgbClr val="0070C0"/>
                </a:solidFill>
              </a:rPr>
              <a:t>].w&gt;&gt;P[</a:t>
            </a:r>
            <a:r>
              <a:rPr lang="en-US" b="1" dirty="0" err="1">
                <a:solidFill>
                  <a:srgbClr val="0070C0"/>
                </a:solidFill>
              </a:rPr>
              <a:t>i</a:t>
            </a:r>
            <a:r>
              <a:rPr lang="en-US" b="1" dirty="0">
                <a:solidFill>
                  <a:srgbClr val="0070C0"/>
                </a:solidFill>
              </a:rPr>
              <a:t>].h;</a:t>
            </a:r>
          </a:p>
          <a:p>
            <a:r>
              <a:rPr lang="en-US" b="1" dirty="0">
                <a:solidFill>
                  <a:srgbClr val="C00000"/>
                </a:solidFill>
              </a:rPr>
              <a:t>    sort(</a:t>
            </a:r>
            <a:r>
              <a:rPr lang="en-US" b="1" dirty="0" err="1">
                <a:solidFill>
                  <a:srgbClr val="C00000"/>
                </a:solidFill>
              </a:rPr>
              <a:t>P,P+n,poredi</a:t>
            </a:r>
            <a:r>
              <a:rPr lang="en-US" b="1" dirty="0">
                <a:solidFill>
                  <a:srgbClr val="C0000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en-US" b="1" dirty="0">
                <a:solidFill>
                  <a:srgbClr val="0070C0"/>
                </a:solidFill>
              </a:rPr>
              <a:t>        </a:t>
            </a:r>
            <a:r>
              <a:rPr lang="en-US" b="1" dirty="0" err="1">
                <a:solidFill>
                  <a:srgbClr val="0070C0"/>
                </a:solidFill>
              </a:rPr>
              <a:t>cout</a:t>
            </a:r>
            <a:r>
              <a:rPr lang="en-US" b="1" dirty="0">
                <a:solidFill>
                  <a:srgbClr val="0070C0"/>
                </a:solidFill>
              </a:rPr>
              <a:t>&lt;&lt;P[</a:t>
            </a:r>
            <a:r>
              <a:rPr lang="en-US" b="1" dirty="0" err="1">
                <a:solidFill>
                  <a:srgbClr val="0070C0"/>
                </a:solidFill>
              </a:rPr>
              <a:t>i</a:t>
            </a:r>
            <a:r>
              <a:rPr lang="en-US" b="1" dirty="0">
                <a:solidFill>
                  <a:srgbClr val="0070C0"/>
                </a:solidFill>
              </a:rPr>
              <a:t>].w&lt;&lt;' '&lt;&lt;P[</a:t>
            </a:r>
            <a:r>
              <a:rPr lang="en-US" b="1" dirty="0" err="1">
                <a:solidFill>
                  <a:srgbClr val="0070C0"/>
                </a:solidFill>
              </a:rPr>
              <a:t>i</a:t>
            </a:r>
            <a:r>
              <a:rPr lang="en-US" b="1" dirty="0">
                <a:solidFill>
                  <a:srgbClr val="0070C0"/>
                </a:solidFill>
              </a:rPr>
              <a:t>].h&lt;&lt;</a:t>
            </a:r>
            <a:r>
              <a:rPr lang="en-US" b="1" dirty="0" err="1">
                <a:solidFill>
                  <a:srgbClr val="0070C0"/>
                </a:solidFill>
              </a:rPr>
              <a:t>endl</a:t>
            </a:r>
            <a:r>
              <a:rPr lang="en-US" b="1" dirty="0">
                <a:solidFill>
                  <a:srgbClr val="0070C0"/>
                </a:solidFill>
              </a:rPr>
              <a:t>;</a:t>
            </a:r>
          </a:p>
          <a:p>
            <a:r>
              <a:rPr lang="en-US" b="1" dirty="0">
                <a:solidFill>
                  <a:srgbClr val="0070C0"/>
                </a:solidFill>
              </a:rPr>
              <a:t>    return 0;</a:t>
            </a:r>
          </a:p>
          <a:p>
            <a:r>
              <a:rPr lang="en-US" b="1" dirty="0">
                <a:solidFill>
                  <a:srgbClr val="0070C0"/>
                </a:solidFill>
              </a:rPr>
              <a:t>}</a:t>
            </a:r>
          </a:p>
        </p:txBody>
      </p:sp>
      <p:sp>
        <p:nvSpPr>
          <p:cNvPr id="6" name="Rectangle 5"/>
          <p:cNvSpPr/>
          <p:nvPr/>
        </p:nvSpPr>
        <p:spPr>
          <a:xfrm>
            <a:off x="6294120" y="1289070"/>
            <a:ext cx="609600" cy="1015663"/>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4</a:t>
            </a:r>
          </a:p>
          <a:p>
            <a:r>
              <a:rPr lang="en-US" sz="1200" b="1" dirty="0">
                <a:solidFill>
                  <a:schemeClr val="bg1"/>
                </a:solidFill>
              </a:rPr>
              <a:t>6 2</a:t>
            </a:r>
          </a:p>
          <a:p>
            <a:r>
              <a:rPr lang="en-US" sz="1200" b="1" dirty="0">
                <a:solidFill>
                  <a:schemeClr val="bg1"/>
                </a:solidFill>
              </a:rPr>
              <a:t>3 3</a:t>
            </a:r>
          </a:p>
          <a:p>
            <a:r>
              <a:rPr lang="en-US" sz="1200" b="1" dirty="0">
                <a:solidFill>
                  <a:schemeClr val="bg1"/>
                </a:solidFill>
              </a:rPr>
              <a:t>7 1</a:t>
            </a:r>
          </a:p>
          <a:p>
            <a:r>
              <a:rPr lang="en-US" sz="1200" b="1" dirty="0">
                <a:solidFill>
                  <a:schemeClr val="bg1"/>
                </a:solidFill>
              </a:rPr>
              <a:t>2 5</a:t>
            </a:r>
          </a:p>
        </p:txBody>
      </p:sp>
      <p:sp>
        <p:nvSpPr>
          <p:cNvPr id="7" name="TextBox 6"/>
          <p:cNvSpPr txBox="1"/>
          <p:nvPr/>
        </p:nvSpPr>
        <p:spPr>
          <a:xfrm>
            <a:off x="6269736" y="924573"/>
            <a:ext cx="908304" cy="381000"/>
          </a:xfrm>
          <a:prstGeom prst="rect">
            <a:avLst/>
          </a:prstGeom>
          <a:noFill/>
        </p:spPr>
        <p:txBody>
          <a:bodyPr wrap="square" rtlCol="0">
            <a:spAutoFit/>
          </a:bodyPr>
          <a:lstStyle/>
          <a:p>
            <a:r>
              <a:rPr lang="en-US" b="1" dirty="0" err="1" smtClean="0"/>
              <a:t>Ulaz</a:t>
            </a:r>
            <a:endParaRPr lang="en-US" b="1" dirty="0"/>
          </a:p>
        </p:txBody>
      </p:sp>
      <p:sp>
        <p:nvSpPr>
          <p:cNvPr id="8" name="TextBox 7"/>
          <p:cNvSpPr txBox="1"/>
          <p:nvPr/>
        </p:nvSpPr>
        <p:spPr>
          <a:xfrm>
            <a:off x="7647432" y="924573"/>
            <a:ext cx="908304" cy="381000"/>
          </a:xfrm>
          <a:prstGeom prst="rect">
            <a:avLst/>
          </a:prstGeom>
          <a:noFill/>
        </p:spPr>
        <p:txBody>
          <a:bodyPr wrap="square" rtlCol="0">
            <a:spAutoFit/>
          </a:bodyPr>
          <a:lstStyle/>
          <a:p>
            <a:r>
              <a:rPr lang="en-US" b="1" dirty="0" err="1" smtClean="0"/>
              <a:t>Izlaz</a:t>
            </a:r>
            <a:endParaRPr lang="en-US" b="1" dirty="0"/>
          </a:p>
        </p:txBody>
      </p:sp>
      <p:sp>
        <p:nvSpPr>
          <p:cNvPr id="9" name="TextBox 8"/>
          <p:cNvSpPr txBox="1"/>
          <p:nvPr/>
        </p:nvSpPr>
        <p:spPr>
          <a:xfrm>
            <a:off x="4876800" y="2438400"/>
            <a:ext cx="4114800" cy="3139321"/>
          </a:xfrm>
          <a:prstGeom prst="rect">
            <a:avLst/>
          </a:prstGeom>
          <a:noFill/>
        </p:spPr>
        <p:txBody>
          <a:bodyPr wrap="square" rtlCol="0">
            <a:spAutoFit/>
          </a:bodyPr>
          <a:lstStyle/>
          <a:p>
            <a:r>
              <a:rPr lang="en-US" b="1" u="sng" dirty="0" smtClean="0"/>
              <a:t>TUMA</a:t>
            </a:r>
            <a:r>
              <a:rPr lang="sr-Latn-ME" b="1" u="sng" dirty="0" smtClean="0"/>
              <a:t>ČENJE</a:t>
            </a:r>
          </a:p>
          <a:p>
            <a:r>
              <a:rPr lang="sr-Latn-ME" dirty="0" smtClean="0"/>
              <a:t>Deklarisali smo strukturu</a:t>
            </a:r>
            <a:r>
              <a:rPr lang="sr-Latn-ME" b="1" baseline="-25000" dirty="0" smtClean="0"/>
              <a:t> (kao neki pravougaonik)</a:t>
            </a:r>
            <a:r>
              <a:rPr lang="sr-Latn-ME" dirty="0" smtClean="0"/>
              <a:t> a onda funkciju koja ima argumente dva pravougaonika i koja vraća </a:t>
            </a:r>
            <a:r>
              <a:rPr lang="sr-Latn-ME" b="1" dirty="0" smtClean="0">
                <a:solidFill>
                  <a:srgbClr val="0070C0"/>
                </a:solidFill>
              </a:rPr>
              <a:t>bool</a:t>
            </a:r>
            <a:r>
              <a:rPr lang="sr-Latn-ME" dirty="0" smtClean="0"/>
              <a:t> rezultat u skladu sa poređenjem podataka strukturnog tipa.</a:t>
            </a:r>
          </a:p>
          <a:p>
            <a:r>
              <a:rPr lang="sr-Latn-ME" dirty="0" smtClean="0"/>
              <a:t>Funkcija </a:t>
            </a:r>
            <a:r>
              <a:rPr lang="sr-Latn-ME" b="1" dirty="0" smtClean="0">
                <a:solidFill>
                  <a:srgbClr val="0070C0"/>
                </a:solidFill>
              </a:rPr>
              <a:t>sort</a:t>
            </a:r>
            <a:r>
              <a:rPr lang="sr-Latn-ME" dirty="0" smtClean="0"/>
              <a:t> u ovom slučaju mora da bude upoznata sa funkcijom – pravilom po kome</a:t>
            </a:r>
            <a:r>
              <a:rPr lang="sr-Cyrl-BA" dirty="0" smtClean="0"/>
              <a:t> </a:t>
            </a:r>
            <a:r>
              <a:rPr lang="en-US" dirty="0" smtClean="0"/>
              <a:t>se </a:t>
            </a:r>
            <a:r>
              <a:rPr lang="en-US" dirty="0" err="1" smtClean="0"/>
              <a:t>sortiraju</a:t>
            </a:r>
            <a:r>
              <a:rPr lang="en-US" dirty="0" smtClean="0"/>
              <a:t> </a:t>
            </a:r>
            <a:r>
              <a:rPr lang="en-US" dirty="0" err="1" smtClean="0"/>
              <a:t>strukture</a:t>
            </a:r>
            <a:r>
              <a:rPr lang="en-US" dirty="0" smtClean="0"/>
              <a:t> a u </a:t>
            </a:r>
            <a:r>
              <a:rPr lang="en-US" dirty="0" err="1" smtClean="0"/>
              <a:t>ovom</a:t>
            </a:r>
            <a:r>
              <a:rPr lang="en-US" dirty="0" smtClean="0"/>
              <a:t> </a:t>
            </a:r>
            <a:r>
              <a:rPr lang="en-US" dirty="0" err="1" smtClean="0"/>
              <a:t>slu</a:t>
            </a:r>
            <a:r>
              <a:rPr lang="sr-Latn-ME" dirty="0" smtClean="0"/>
              <a:t>čaju to je </a:t>
            </a:r>
            <a:r>
              <a:rPr lang="sr-Latn-ME" b="1" dirty="0" smtClean="0">
                <a:solidFill>
                  <a:srgbClr val="0070C0"/>
                </a:solidFill>
              </a:rPr>
              <a:t>bool</a:t>
            </a:r>
            <a:r>
              <a:rPr lang="sr-Latn-ME" dirty="0" smtClean="0"/>
              <a:t> funkcija </a:t>
            </a:r>
            <a:r>
              <a:rPr lang="sr-Latn-ME" b="1" dirty="0" smtClean="0">
                <a:solidFill>
                  <a:srgbClr val="0070C0"/>
                </a:solidFill>
              </a:rPr>
              <a:t>poredi</a:t>
            </a:r>
            <a:r>
              <a:rPr lang="sr-Latn-ME" dirty="0" smtClean="0"/>
              <a:t>. </a:t>
            </a:r>
            <a:endParaRPr lang="en-US" b="1" dirty="0">
              <a:solidFill>
                <a:srgbClr val="FF0000"/>
              </a:solidFill>
            </a:endParaRPr>
          </a:p>
        </p:txBody>
      </p:sp>
    </p:spTree>
    <p:extLst>
      <p:ext uri="{BB962C8B-B14F-4D97-AF65-F5344CB8AC3E}">
        <p14:creationId xmlns:p14="http://schemas.microsoft.com/office/powerpoint/2010/main" val="38038056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Sortiranje klasnih tipova podataka</a:t>
            </a:r>
            <a:endParaRPr lang="en-US" dirty="0"/>
          </a:p>
        </p:txBody>
      </p:sp>
      <p:sp>
        <p:nvSpPr>
          <p:cNvPr id="5" name="Rectangle 4"/>
          <p:cNvSpPr/>
          <p:nvPr/>
        </p:nvSpPr>
        <p:spPr>
          <a:xfrm>
            <a:off x="0" y="873502"/>
            <a:ext cx="8153400" cy="5632311"/>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&lt;algorithm&gt;</a:t>
            </a:r>
          </a:p>
          <a:p>
            <a:r>
              <a:rPr lang="en-US" b="1" dirty="0">
                <a:solidFill>
                  <a:srgbClr val="0070C0"/>
                </a:solidFill>
              </a:rPr>
              <a:t>#include &lt;string&gt;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a:solidFill>
                  <a:srgbClr val="0070C0"/>
                </a:solidFill>
              </a:rPr>
              <a:t>class complex {</a:t>
            </a:r>
          </a:p>
          <a:p>
            <a:r>
              <a:rPr lang="en-US" b="1" dirty="0">
                <a:solidFill>
                  <a:srgbClr val="0070C0"/>
                </a:solidFill>
              </a:rPr>
              <a:t>public:</a:t>
            </a:r>
          </a:p>
          <a:p>
            <a:r>
              <a:rPr lang="en-US" b="1" dirty="0">
                <a:solidFill>
                  <a:srgbClr val="FF0000"/>
                </a:solidFill>
              </a:rPr>
              <a:t>//</a:t>
            </a:r>
            <a:r>
              <a:rPr lang="en-US" b="1" dirty="0" err="1">
                <a:solidFill>
                  <a:srgbClr val="FF0000"/>
                </a:solidFill>
              </a:rPr>
              <a:t>svasta</a:t>
            </a:r>
            <a:r>
              <a:rPr lang="en-US" b="1" dirty="0">
                <a:solidFill>
                  <a:srgbClr val="FF0000"/>
                </a:solidFill>
              </a:rPr>
              <a:t> </a:t>
            </a:r>
            <a:r>
              <a:rPr lang="en-US" b="1" dirty="0" err="1">
                <a:solidFill>
                  <a:srgbClr val="FF0000"/>
                </a:solidFill>
              </a:rPr>
              <a:t>nesto</a:t>
            </a:r>
            <a:endParaRPr lang="en-US" b="1" dirty="0">
              <a:solidFill>
                <a:srgbClr val="FF0000"/>
              </a:solidFill>
            </a:endParaRPr>
          </a:p>
          <a:p>
            <a:r>
              <a:rPr lang="en-US" b="1" dirty="0">
                <a:solidFill>
                  <a:srgbClr val="0070C0"/>
                </a:solidFill>
              </a:rPr>
              <a:t>friend </a:t>
            </a:r>
            <a:r>
              <a:rPr lang="en-US" b="1" dirty="0" err="1">
                <a:solidFill>
                  <a:srgbClr val="0070C0"/>
                </a:solidFill>
              </a:rPr>
              <a:t>bool</a:t>
            </a:r>
            <a:r>
              <a:rPr lang="en-US" b="1" dirty="0">
                <a:solidFill>
                  <a:srgbClr val="0070C0"/>
                </a:solidFill>
              </a:rPr>
              <a:t> operator&lt; (</a:t>
            </a:r>
            <a:r>
              <a:rPr lang="en-US" b="1" dirty="0" err="1">
                <a:solidFill>
                  <a:srgbClr val="0070C0"/>
                </a:solidFill>
              </a:rPr>
              <a:t>complex,complex</a:t>
            </a:r>
            <a:r>
              <a:rPr lang="en-US" b="1" dirty="0">
                <a:solidFill>
                  <a:srgbClr val="0070C0"/>
                </a:solidFill>
              </a:rPr>
              <a:t>);</a:t>
            </a:r>
          </a:p>
          <a:p>
            <a:r>
              <a:rPr lang="en-US" b="1" dirty="0">
                <a:solidFill>
                  <a:srgbClr val="0070C0"/>
                </a:solidFill>
              </a:rPr>
              <a:t>friend </a:t>
            </a:r>
            <a:r>
              <a:rPr lang="en-US" b="1" dirty="0" err="1">
                <a:solidFill>
                  <a:srgbClr val="0070C0"/>
                </a:solidFill>
              </a:rPr>
              <a:t>istream</a:t>
            </a:r>
            <a:r>
              <a:rPr lang="en-US" b="1" dirty="0">
                <a:solidFill>
                  <a:srgbClr val="0070C0"/>
                </a:solidFill>
              </a:rPr>
              <a:t>&amp; operator&gt;&gt; (</a:t>
            </a:r>
            <a:r>
              <a:rPr lang="en-US" b="1" dirty="0" err="1">
                <a:solidFill>
                  <a:srgbClr val="0070C0"/>
                </a:solidFill>
              </a:rPr>
              <a:t>istream</a:t>
            </a:r>
            <a:r>
              <a:rPr lang="en-US" b="1" dirty="0">
                <a:solidFill>
                  <a:srgbClr val="0070C0"/>
                </a:solidFill>
              </a:rPr>
              <a:t>&amp;,complex &amp;);</a:t>
            </a:r>
          </a:p>
          <a:p>
            <a:r>
              <a:rPr lang="en-US" b="1" dirty="0">
                <a:solidFill>
                  <a:srgbClr val="0070C0"/>
                </a:solidFill>
              </a:rPr>
              <a:t>friend </a:t>
            </a:r>
            <a:r>
              <a:rPr lang="en-US" b="1" dirty="0" err="1">
                <a:solidFill>
                  <a:srgbClr val="0070C0"/>
                </a:solidFill>
              </a:rPr>
              <a:t>ostream</a:t>
            </a:r>
            <a:r>
              <a:rPr lang="en-US" b="1" dirty="0">
                <a:solidFill>
                  <a:srgbClr val="0070C0"/>
                </a:solidFill>
              </a:rPr>
              <a:t>&amp; operator&lt;&lt; (</a:t>
            </a:r>
            <a:r>
              <a:rPr lang="en-US" b="1" dirty="0" err="1">
                <a:solidFill>
                  <a:srgbClr val="0070C0"/>
                </a:solidFill>
              </a:rPr>
              <a:t>ostream</a:t>
            </a:r>
            <a:r>
              <a:rPr lang="en-US" b="1" dirty="0">
                <a:solidFill>
                  <a:srgbClr val="0070C0"/>
                </a:solidFill>
              </a:rPr>
              <a:t>&amp;,complex);</a:t>
            </a:r>
          </a:p>
          <a:p>
            <a:r>
              <a:rPr lang="en-US" b="1" dirty="0">
                <a:solidFill>
                  <a:srgbClr val="0070C0"/>
                </a:solidFill>
              </a:rPr>
              <a:t>private:</a:t>
            </a:r>
          </a:p>
          <a:p>
            <a:r>
              <a:rPr lang="en-US" b="1" dirty="0">
                <a:solidFill>
                  <a:srgbClr val="0070C0"/>
                </a:solidFill>
              </a:rPr>
              <a:t>double </a:t>
            </a:r>
            <a:r>
              <a:rPr lang="en-US" b="1" dirty="0" err="1">
                <a:solidFill>
                  <a:srgbClr val="0070C0"/>
                </a:solidFill>
              </a:rPr>
              <a:t>real,imag</a:t>
            </a:r>
            <a:r>
              <a:rPr lang="en-US" b="1" dirty="0">
                <a:solidFill>
                  <a:srgbClr val="0070C0"/>
                </a:solidFill>
              </a:rPr>
              <a:t>;</a:t>
            </a:r>
          </a:p>
          <a:p>
            <a:r>
              <a:rPr lang="en-US" b="1" dirty="0">
                <a:solidFill>
                  <a:srgbClr val="0070C0"/>
                </a:solidFill>
              </a:rPr>
              <a:t>};</a:t>
            </a:r>
          </a:p>
          <a:p>
            <a:r>
              <a:rPr lang="en-US" b="1" dirty="0" err="1">
                <a:solidFill>
                  <a:srgbClr val="C00000"/>
                </a:solidFill>
              </a:rPr>
              <a:t>bool</a:t>
            </a:r>
            <a:r>
              <a:rPr lang="en-US" b="1" dirty="0">
                <a:solidFill>
                  <a:srgbClr val="C00000"/>
                </a:solidFill>
              </a:rPr>
              <a:t> operator&lt;(complex c1,complex c2){</a:t>
            </a:r>
          </a:p>
          <a:p>
            <a:r>
              <a:rPr lang="en-US" b="1">
                <a:solidFill>
                  <a:srgbClr val="C00000"/>
                </a:solidFill>
              </a:rPr>
              <a:t>return </a:t>
            </a:r>
            <a:r>
              <a:rPr lang="en-US" b="1" smtClean="0">
                <a:solidFill>
                  <a:srgbClr val="C00000"/>
                </a:solidFill>
              </a:rPr>
              <a:t>c1.real*c1.real+c1.imag*c1.imag&lt;c2.real*c2.real+c2.imag*c2.imag</a:t>
            </a:r>
            <a:r>
              <a:rPr lang="en-US" b="1" dirty="0">
                <a:solidFill>
                  <a:srgbClr val="C00000"/>
                </a:solidFill>
              </a:rPr>
              <a:t>;</a:t>
            </a:r>
          </a:p>
          <a:p>
            <a:r>
              <a:rPr lang="en-US" b="1" dirty="0">
                <a:solidFill>
                  <a:srgbClr val="C00000"/>
                </a:solidFill>
              </a:rPr>
              <a:t>}</a:t>
            </a:r>
          </a:p>
          <a:p>
            <a:r>
              <a:rPr lang="en-US" b="1" dirty="0" err="1">
                <a:solidFill>
                  <a:srgbClr val="0070C0"/>
                </a:solidFill>
              </a:rPr>
              <a:t>ostream</a:t>
            </a:r>
            <a:r>
              <a:rPr lang="en-US" b="1" dirty="0">
                <a:solidFill>
                  <a:srgbClr val="0070C0"/>
                </a:solidFill>
              </a:rPr>
              <a:t>&amp; operator&lt;&lt;(</a:t>
            </a:r>
            <a:r>
              <a:rPr lang="en-US" b="1" dirty="0" err="1">
                <a:solidFill>
                  <a:srgbClr val="0070C0"/>
                </a:solidFill>
              </a:rPr>
              <a:t>ostream</a:t>
            </a:r>
            <a:r>
              <a:rPr lang="en-US" b="1" dirty="0">
                <a:solidFill>
                  <a:srgbClr val="0070C0"/>
                </a:solidFill>
              </a:rPr>
              <a:t> &amp;</a:t>
            </a:r>
            <a:r>
              <a:rPr lang="en-US" b="1" dirty="0" err="1">
                <a:solidFill>
                  <a:srgbClr val="0070C0"/>
                </a:solidFill>
              </a:rPr>
              <a:t>os,complex</a:t>
            </a:r>
            <a:r>
              <a:rPr lang="en-US" b="1" dirty="0">
                <a:solidFill>
                  <a:srgbClr val="0070C0"/>
                </a:solidFill>
              </a:rPr>
              <a:t> c)</a:t>
            </a:r>
          </a:p>
          <a:p>
            <a:r>
              <a:rPr lang="en-US" b="1" dirty="0">
                <a:solidFill>
                  <a:srgbClr val="0070C0"/>
                </a:solidFill>
              </a:rPr>
              <a:t>        {return </a:t>
            </a:r>
            <a:r>
              <a:rPr lang="en-US" b="1" dirty="0" err="1">
                <a:solidFill>
                  <a:srgbClr val="0070C0"/>
                </a:solidFill>
              </a:rPr>
              <a:t>os</a:t>
            </a:r>
            <a:r>
              <a:rPr lang="en-US" b="1" dirty="0">
                <a:solidFill>
                  <a:srgbClr val="0070C0"/>
                </a:solidFill>
              </a:rPr>
              <a:t>&lt;&lt;"("&lt;&lt;</a:t>
            </a:r>
            <a:r>
              <a:rPr lang="en-US" b="1" dirty="0" err="1">
                <a:solidFill>
                  <a:srgbClr val="0070C0"/>
                </a:solidFill>
              </a:rPr>
              <a:t>c.real</a:t>
            </a:r>
            <a:r>
              <a:rPr lang="en-US" b="1" dirty="0">
                <a:solidFill>
                  <a:srgbClr val="0070C0"/>
                </a:solidFill>
              </a:rPr>
              <a:t>&lt;&lt;","&lt;&lt;</a:t>
            </a:r>
            <a:r>
              <a:rPr lang="en-US" b="1" dirty="0" err="1">
                <a:solidFill>
                  <a:srgbClr val="0070C0"/>
                </a:solidFill>
              </a:rPr>
              <a:t>c.imag</a:t>
            </a:r>
            <a:r>
              <a:rPr lang="en-US" b="1" dirty="0">
                <a:solidFill>
                  <a:srgbClr val="0070C0"/>
                </a:solidFill>
              </a:rPr>
              <a:t>&lt;&lt;")";}</a:t>
            </a:r>
          </a:p>
          <a:p>
            <a:r>
              <a:rPr lang="en-US" b="1" dirty="0" err="1">
                <a:solidFill>
                  <a:srgbClr val="0070C0"/>
                </a:solidFill>
              </a:rPr>
              <a:t>istream</a:t>
            </a:r>
            <a:r>
              <a:rPr lang="en-US" b="1" dirty="0">
                <a:solidFill>
                  <a:srgbClr val="0070C0"/>
                </a:solidFill>
              </a:rPr>
              <a:t>&amp; operator&gt;&gt; (</a:t>
            </a:r>
            <a:r>
              <a:rPr lang="en-US" b="1" dirty="0" err="1">
                <a:solidFill>
                  <a:srgbClr val="0070C0"/>
                </a:solidFill>
              </a:rPr>
              <a:t>istream</a:t>
            </a:r>
            <a:r>
              <a:rPr lang="en-US" b="1" dirty="0">
                <a:solidFill>
                  <a:srgbClr val="0070C0"/>
                </a:solidFill>
              </a:rPr>
              <a:t> &amp;</a:t>
            </a:r>
            <a:r>
              <a:rPr lang="en-US" b="1" dirty="0" err="1">
                <a:solidFill>
                  <a:srgbClr val="0070C0"/>
                </a:solidFill>
              </a:rPr>
              <a:t>is,complex</a:t>
            </a:r>
            <a:r>
              <a:rPr lang="en-US" b="1" dirty="0">
                <a:solidFill>
                  <a:srgbClr val="0070C0"/>
                </a:solidFill>
              </a:rPr>
              <a:t> &amp;c)</a:t>
            </a:r>
          </a:p>
          <a:p>
            <a:r>
              <a:rPr lang="en-US" b="1" dirty="0">
                <a:solidFill>
                  <a:srgbClr val="0070C0"/>
                </a:solidFill>
              </a:rPr>
              <a:t>        {return is&gt;&gt;</a:t>
            </a:r>
            <a:r>
              <a:rPr lang="en-US" b="1" dirty="0" err="1">
                <a:solidFill>
                  <a:srgbClr val="0070C0"/>
                </a:solidFill>
              </a:rPr>
              <a:t>c.real</a:t>
            </a:r>
            <a:r>
              <a:rPr lang="en-US" b="1" dirty="0">
                <a:solidFill>
                  <a:srgbClr val="0070C0"/>
                </a:solidFill>
              </a:rPr>
              <a:t>&gt;&gt;</a:t>
            </a:r>
            <a:r>
              <a:rPr lang="en-US" b="1" dirty="0" err="1">
                <a:solidFill>
                  <a:srgbClr val="0070C0"/>
                </a:solidFill>
              </a:rPr>
              <a:t>c.imag</a:t>
            </a:r>
            <a:r>
              <a:rPr lang="en-US" b="1" dirty="0" smtClean="0">
                <a:solidFill>
                  <a:srgbClr val="0070C0"/>
                </a:solidFill>
              </a:rPr>
              <a:t>;}</a:t>
            </a:r>
            <a:endParaRPr lang="en-US" b="1" dirty="0">
              <a:solidFill>
                <a:srgbClr val="0070C0"/>
              </a:solidFill>
            </a:endParaRPr>
          </a:p>
        </p:txBody>
      </p:sp>
      <p:sp>
        <p:nvSpPr>
          <p:cNvPr id="7" name="TextBox 6"/>
          <p:cNvSpPr txBox="1"/>
          <p:nvPr/>
        </p:nvSpPr>
        <p:spPr>
          <a:xfrm>
            <a:off x="3505200" y="1066800"/>
            <a:ext cx="5334000" cy="1754326"/>
          </a:xfrm>
          <a:prstGeom prst="rect">
            <a:avLst/>
          </a:prstGeom>
          <a:noFill/>
          <a:ln>
            <a:solidFill>
              <a:srgbClr val="C00000"/>
            </a:solidFill>
            <a:prstDash val="dash"/>
          </a:ln>
        </p:spPr>
        <p:txBody>
          <a:bodyPr wrap="square" rtlCol="0">
            <a:spAutoFit/>
          </a:bodyPr>
          <a:lstStyle/>
          <a:p>
            <a:r>
              <a:rPr lang="en-US" dirty="0" err="1" smtClean="0"/>
              <a:t>Nije</a:t>
            </a:r>
            <a:r>
              <a:rPr lang="en-US" dirty="0" smtClean="0"/>
              <a:t> </a:t>
            </a:r>
            <a:r>
              <a:rPr lang="en-US" dirty="0" err="1" smtClean="0"/>
              <a:t>nam</a:t>
            </a:r>
            <a:r>
              <a:rPr lang="en-US" dirty="0" smtClean="0"/>
              <a:t> </a:t>
            </a:r>
            <a:r>
              <a:rPr lang="en-US" dirty="0" err="1" smtClean="0"/>
              <a:t>ideja</a:t>
            </a:r>
            <a:r>
              <a:rPr lang="en-US" dirty="0" smtClean="0"/>
              <a:t> </a:t>
            </a:r>
            <a:r>
              <a:rPr lang="en-US" dirty="0" err="1" smtClean="0"/>
              <a:t>bila</a:t>
            </a:r>
            <a:r>
              <a:rPr lang="en-US" dirty="0" smtClean="0"/>
              <a:t> da </a:t>
            </a:r>
            <a:r>
              <a:rPr lang="en-US" dirty="0" err="1" smtClean="0"/>
              <a:t>pravimo</a:t>
            </a:r>
            <a:r>
              <a:rPr lang="en-US" dirty="0" smtClean="0"/>
              <a:t> </a:t>
            </a:r>
            <a:r>
              <a:rPr lang="sr-Latn-ME" dirty="0" smtClean="0"/>
              <a:t>čitavu klasu kompleksnih brojeva (to bi trebalo da studenti već znaju) već samo učitavanje i štampanje brojeva i preklopljenu prijateljsku operatorsku funkciju </a:t>
            </a:r>
            <a:r>
              <a:rPr lang="sr-Latn-ME" b="1" dirty="0" smtClean="0">
                <a:solidFill>
                  <a:srgbClr val="C00000"/>
                </a:solidFill>
              </a:rPr>
              <a:t>operator</a:t>
            </a:r>
            <a:r>
              <a:rPr lang="en-US" b="1" dirty="0">
                <a:solidFill>
                  <a:srgbClr val="C00000"/>
                </a:solidFill>
              </a:rPr>
              <a:t>&lt;</a:t>
            </a:r>
            <a:r>
              <a:rPr lang="sr-Latn-ME" dirty="0" smtClean="0"/>
              <a:t> funkciju za poređenje dva kom</a:t>
            </a:r>
            <a:r>
              <a:rPr lang="en-US" dirty="0" err="1" smtClean="0"/>
              <a:t>pleksna</a:t>
            </a:r>
            <a:r>
              <a:rPr lang="en-US" dirty="0" smtClean="0"/>
              <a:t> </a:t>
            </a:r>
            <a:r>
              <a:rPr lang="en-US" dirty="0" err="1" smtClean="0"/>
              <a:t>broja</a:t>
            </a:r>
            <a:r>
              <a:rPr lang="en-US" dirty="0" smtClean="0"/>
              <a:t>. </a:t>
            </a:r>
            <a:r>
              <a:rPr lang="en-US" dirty="0" err="1" smtClean="0"/>
              <a:t>Ona</a:t>
            </a:r>
            <a:r>
              <a:rPr lang="en-US" dirty="0" smtClean="0"/>
              <a:t> je </a:t>
            </a:r>
            <a:r>
              <a:rPr lang="en-US" dirty="0" err="1" smtClean="0"/>
              <a:t>klju</a:t>
            </a:r>
            <a:r>
              <a:rPr lang="sr-Latn-ME" dirty="0" smtClean="0"/>
              <a:t>čna da nam radi sortiranje!</a:t>
            </a:r>
            <a:endParaRPr lang="en-US" dirty="0"/>
          </a:p>
        </p:txBody>
      </p:sp>
      <p:sp>
        <p:nvSpPr>
          <p:cNvPr id="8" name="Freeform 7"/>
          <p:cNvSpPr/>
          <p:nvPr/>
        </p:nvSpPr>
        <p:spPr>
          <a:xfrm>
            <a:off x="5157216" y="2834640"/>
            <a:ext cx="1673352" cy="1810512"/>
          </a:xfrm>
          <a:custGeom>
            <a:avLst/>
            <a:gdLst>
              <a:gd name="connsiteX0" fmla="*/ 1673352 w 1673352"/>
              <a:gd name="connsiteY0" fmla="*/ 0 h 1810512"/>
              <a:gd name="connsiteX1" fmla="*/ 1097280 w 1673352"/>
              <a:gd name="connsiteY1" fmla="*/ 1682496 h 1810512"/>
              <a:gd name="connsiteX2" fmla="*/ 0 w 1673352"/>
              <a:gd name="connsiteY2" fmla="*/ 1810512 h 1810512"/>
            </a:gdLst>
            <a:ahLst/>
            <a:cxnLst>
              <a:cxn ang="0">
                <a:pos x="connsiteX0" y="connsiteY0"/>
              </a:cxn>
              <a:cxn ang="0">
                <a:pos x="connsiteX1" y="connsiteY1"/>
              </a:cxn>
              <a:cxn ang="0">
                <a:pos x="connsiteX2" y="connsiteY2"/>
              </a:cxn>
            </a:cxnLst>
            <a:rect l="l" t="t" r="r" b="b"/>
            <a:pathLst>
              <a:path w="1673352" h="1810512">
                <a:moveTo>
                  <a:pt x="1673352" y="0"/>
                </a:moveTo>
                <a:lnTo>
                  <a:pt x="1097280" y="1682496"/>
                </a:lnTo>
                <a:lnTo>
                  <a:pt x="0" y="1810512"/>
                </a:lnTo>
              </a:path>
            </a:pathLst>
          </a:custGeom>
          <a:noFill/>
          <a:ln>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26708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686800" cy="990600"/>
          </a:xfrm>
        </p:spPr>
        <p:txBody>
          <a:bodyPr>
            <a:normAutofit fontScale="90000"/>
          </a:bodyPr>
          <a:lstStyle/>
          <a:p>
            <a:r>
              <a:rPr lang="en-US" dirty="0" err="1" smtClean="0"/>
              <a:t>Sortiranje</a:t>
            </a:r>
            <a:r>
              <a:rPr lang="en-US" dirty="0" smtClean="0"/>
              <a:t> </a:t>
            </a:r>
            <a:r>
              <a:rPr lang="en-US" dirty="0" err="1" smtClean="0"/>
              <a:t>klasnih</a:t>
            </a:r>
            <a:r>
              <a:rPr lang="en-US" dirty="0" smtClean="0"/>
              <a:t> </a:t>
            </a:r>
            <a:r>
              <a:rPr lang="en-US" dirty="0" err="1" smtClean="0"/>
              <a:t>tipova</a:t>
            </a:r>
            <a:r>
              <a:rPr lang="en-US" dirty="0" smtClean="0"/>
              <a:t> – </a:t>
            </a:r>
            <a:r>
              <a:rPr lang="en-US" dirty="0" err="1" smtClean="0"/>
              <a:t>glavni</a:t>
            </a:r>
            <a:r>
              <a:rPr lang="en-US" dirty="0" smtClean="0"/>
              <a:t> program</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304800" y="1295400"/>
            <a:ext cx="4191000" cy="2585323"/>
          </a:xfrm>
          <a:prstGeom prst="rect">
            <a:avLst/>
          </a:prstGeom>
          <a:ln>
            <a:solidFill>
              <a:srgbClr val="C00000"/>
            </a:solidFill>
            <a:prstDash val="dash"/>
          </a:ln>
        </p:spPr>
        <p:txBody>
          <a:bodyPr wrap="square">
            <a:spAutoFit/>
          </a:bodyPr>
          <a:lstStyle/>
          <a:p>
            <a:r>
              <a:rPr lang="en-US" b="1" dirty="0" err="1">
                <a:solidFill>
                  <a:srgbClr val="0070C0"/>
                </a:solidFill>
              </a:rPr>
              <a:t>int</a:t>
            </a:r>
            <a:r>
              <a:rPr lang="en-US" b="1" dirty="0">
                <a:solidFill>
                  <a:srgbClr val="0070C0"/>
                </a:solidFill>
              </a:rPr>
              <a:t> main(){</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nz</a:t>
            </a:r>
            <a:r>
              <a:rPr lang="en-US" b="1" dirty="0">
                <a:solidFill>
                  <a:srgbClr val="0070C0"/>
                </a:solidFill>
              </a:rPr>
              <a:t>;</a:t>
            </a:r>
          </a:p>
          <a:p>
            <a:r>
              <a:rPr lang="en-US" b="1" dirty="0">
                <a:solidFill>
                  <a:srgbClr val="0070C0"/>
                </a:solidFill>
              </a:rPr>
              <a:t>    </a:t>
            </a:r>
            <a:r>
              <a:rPr lang="en-US" b="1" dirty="0" err="1">
                <a:solidFill>
                  <a:srgbClr val="0070C0"/>
                </a:solidFill>
              </a:rPr>
              <a:t>cin</a:t>
            </a:r>
            <a:r>
              <a:rPr lang="en-US" b="1" dirty="0">
                <a:solidFill>
                  <a:srgbClr val="0070C0"/>
                </a:solidFill>
              </a:rPr>
              <a:t>&gt;&gt;</a:t>
            </a:r>
            <a:r>
              <a:rPr lang="en-US" b="1" dirty="0" err="1">
                <a:solidFill>
                  <a:srgbClr val="0070C0"/>
                </a:solidFill>
              </a:rPr>
              <a:t>nz</a:t>
            </a:r>
            <a:r>
              <a:rPr lang="en-US" b="1" dirty="0">
                <a:solidFill>
                  <a:srgbClr val="0070C0"/>
                </a:solidFill>
              </a:rPr>
              <a:t>;</a:t>
            </a:r>
          </a:p>
          <a:p>
            <a:r>
              <a:rPr lang="en-US" b="1" dirty="0">
                <a:solidFill>
                  <a:srgbClr val="0070C0"/>
                </a:solidFill>
              </a:rPr>
              <a:t>    complex z[</a:t>
            </a:r>
            <a:r>
              <a:rPr lang="en-US" b="1" dirty="0" err="1">
                <a:solidFill>
                  <a:srgbClr val="0070C0"/>
                </a:solidFill>
              </a:rPr>
              <a:t>nz</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nz;i</a:t>
            </a:r>
            <a:r>
              <a:rPr lang="en-US" b="1" dirty="0">
                <a:solidFill>
                  <a:srgbClr val="0070C0"/>
                </a:solidFill>
              </a:rPr>
              <a:t>++) </a:t>
            </a:r>
            <a:r>
              <a:rPr lang="en-US" b="1" dirty="0" err="1">
                <a:solidFill>
                  <a:srgbClr val="0070C0"/>
                </a:solidFill>
              </a:rPr>
              <a:t>cin</a:t>
            </a:r>
            <a:r>
              <a:rPr lang="en-US" b="1" dirty="0">
                <a:solidFill>
                  <a:srgbClr val="0070C0"/>
                </a:solidFill>
              </a:rPr>
              <a:t>&gt;&gt;z[</a:t>
            </a:r>
            <a:r>
              <a:rPr lang="en-US" b="1" dirty="0" err="1">
                <a:solidFill>
                  <a:srgbClr val="0070C0"/>
                </a:solidFill>
              </a:rPr>
              <a:t>i</a:t>
            </a:r>
            <a:r>
              <a:rPr lang="en-US" b="1" dirty="0">
                <a:solidFill>
                  <a:srgbClr val="0070C0"/>
                </a:solidFill>
              </a:rPr>
              <a:t>];</a:t>
            </a:r>
          </a:p>
          <a:p>
            <a:r>
              <a:rPr lang="en-US" b="1" dirty="0">
                <a:solidFill>
                  <a:srgbClr val="0070C0"/>
                </a:solidFill>
              </a:rPr>
              <a:t>    sort(</a:t>
            </a:r>
            <a:r>
              <a:rPr lang="en-US" b="1" dirty="0" err="1">
                <a:solidFill>
                  <a:srgbClr val="0070C0"/>
                </a:solidFill>
              </a:rPr>
              <a:t>z,z+nz</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nz;i</a:t>
            </a:r>
            <a:r>
              <a:rPr lang="en-US" b="1" dirty="0">
                <a:solidFill>
                  <a:srgbClr val="0070C0"/>
                </a:solidFill>
              </a:rPr>
              <a:t>++) </a:t>
            </a:r>
            <a:r>
              <a:rPr lang="en-US" b="1" dirty="0" err="1">
                <a:solidFill>
                  <a:srgbClr val="0070C0"/>
                </a:solidFill>
              </a:rPr>
              <a:t>cout</a:t>
            </a:r>
            <a:r>
              <a:rPr lang="en-US" b="1" dirty="0">
                <a:solidFill>
                  <a:srgbClr val="0070C0"/>
                </a:solidFill>
              </a:rPr>
              <a:t>&lt;&lt;z[</a:t>
            </a:r>
            <a:r>
              <a:rPr lang="en-US" b="1" dirty="0" err="1">
                <a:solidFill>
                  <a:srgbClr val="0070C0"/>
                </a:solidFill>
              </a:rPr>
              <a:t>i</a:t>
            </a:r>
            <a:r>
              <a:rPr lang="en-US" b="1" dirty="0">
                <a:solidFill>
                  <a:srgbClr val="0070C0"/>
                </a:solidFill>
              </a:rPr>
              <a:t>];</a:t>
            </a:r>
          </a:p>
          <a:p>
            <a:r>
              <a:rPr lang="en-US" b="1" dirty="0">
                <a:solidFill>
                  <a:srgbClr val="0070C0"/>
                </a:solidFill>
              </a:rPr>
              <a:t>    return 0;</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5029200" y="1649337"/>
            <a:ext cx="1853184" cy="461665"/>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5 </a:t>
            </a:r>
            <a:endParaRPr lang="en-US" sz="1200" b="1" dirty="0" smtClean="0">
              <a:solidFill>
                <a:schemeClr val="bg1"/>
              </a:solidFill>
            </a:endParaRPr>
          </a:p>
          <a:p>
            <a:r>
              <a:rPr lang="en-US" sz="1200" b="1" dirty="0" smtClean="0">
                <a:solidFill>
                  <a:schemeClr val="bg1"/>
                </a:solidFill>
              </a:rPr>
              <a:t>1 </a:t>
            </a:r>
            <a:r>
              <a:rPr lang="en-US" sz="1200" b="1" dirty="0">
                <a:solidFill>
                  <a:schemeClr val="bg1"/>
                </a:solidFill>
              </a:rPr>
              <a:t>2 -3 0 4 1 5 2 0 </a:t>
            </a:r>
            <a:r>
              <a:rPr lang="en-US" sz="1200" b="1" dirty="0" smtClean="0">
                <a:solidFill>
                  <a:schemeClr val="bg1"/>
                </a:solidFill>
              </a:rPr>
              <a:t>1</a:t>
            </a:r>
            <a:endParaRPr lang="en-US" sz="1200" b="1" dirty="0">
              <a:solidFill>
                <a:schemeClr val="bg1"/>
              </a:solidFill>
            </a:endParaRPr>
          </a:p>
        </p:txBody>
      </p:sp>
      <p:sp>
        <p:nvSpPr>
          <p:cNvPr id="6" name="TextBox 5"/>
          <p:cNvSpPr txBox="1"/>
          <p:nvPr/>
        </p:nvSpPr>
        <p:spPr>
          <a:xfrm>
            <a:off x="5181600" y="1274433"/>
            <a:ext cx="1066800" cy="381000"/>
          </a:xfrm>
          <a:prstGeom prst="rect">
            <a:avLst/>
          </a:prstGeom>
          <a:noFill/>
        </p:spPr>
        <p:txBody>
          <a:bodyPr wrap="square" rtlCol="0">
            <a:spAutoFit/>
          </a:bodyPr>
          <a:lstStyle/>
          <a:p>
            <a:r>
              <a:rPr lang="en-US" b="1" dirty="0" err="1" smtClean="0"/>
              <a:t>Ulaz</a:t>
            </a:r>
            <a:endParaRPr lang="en-US" b="1" dirty="0"/>
          </a:p>
        </p:txBody>
      </p:sp>
      <p:sp>
        <p:nvSpPr>
          <p:cNvPr id="7" name="Rectangle 6"/>
          <p:cNvSpPr/>
          <p:nvPr/>
        </p:nvSpPr>
        <p:spPr>
          <a:xfrm>
            <a:off x="5013960" y="2667000"/>
            <a:ext cx="1853184" cy="276999"/>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a:t>
            </a:r>
            <a:r>
              <a:rPr lang="en-US" sz="1200" b="1" dirty="0">
                <a:solidFill>
                  <a:schemeClr val="bg1"/>
                </a:solidFill>
              </a:rPr>
              <a:t>0,1)(1,2)(-3,0)(4,1)(5,2)</a:t>
            </a:r>
          </a:p>
        </p:txBody>
      </p:sp>
      <p:sp>
        <p:nvSpPr>
          <p:cNvPr id="8" name="TextBox 7"/>
          <p:cNvSpPr txBox="1"/>
          <p:nvPr/>
        </p:nvSpPr>
        <p:spPr>
          <a:xfrm>
            <a:off x="5181600" y="2286000"/>
            <a:ext cx="1066800" cy="381000"/>
          </a:xfrm>
          <a:prstGeom prst="rect">
            <a:avLst/>
          </a:prstGeom>
          <a:noFill/>
        </p:spPr>
        <p:txBody>
          <a:bodyPr wrap="square" rtlCol="0">
            <a:spAutoFit/>
          </a:bodyPr>
          <a:lstStyle/>
          <a:p>
            <a:r>
              <a:rPr lang="en-US" b="1" dirty="0" err="1" smtClean="0"/>
              <a:t>Izlaz</a:t>
            </a:r>
            <a:endParaRPr lang="en-US" b="1" dirty="0"/>
          </a:p>
        </p:txBody>
      </p:sp>
      <p:sp>
        <p:nvSpPr>
          <p:cNvPr id="9" name="TextBox 8"/>
          <p:cNvSpPr txBox="1"/>
          <p:nvPr/>
        </p:nvSpPr>
        <p:spPr>
          <a:xfrm>
            <a:off x="0" y="4191000"/>
            <a:ext cx="9144000" cy="1477328"/>
          </a:xfrm>
          <a:prstGeom prst="rect">
            <a:avLst/>
          </a:prstGeom>
          <a:noFill/>
        </p:spPr>
        <p:txBody>
          <a:bodyPr wrap="square" rtlCol="0">
            <a:spAutoFit/>
          </a:bodyPr>
          <a:lstStyle/>
          <a:p>
            <a:r>
              <a:rPr lang="en-US" dirty="0" smtClean="0"/>
              <a:t>Ono </a:t>
            </a:r>
            <a:r>
              <a:rPr lang="sr-Latn-ME" dirty="0" smtClean="0"/>
              <a:t>što je bitno da imamo preklopljeni </a:t>
            </a:r>
            <a:r>
              <a:rPr lang="sr-Latn-ME" b="1" dirty="0" smtClean="0">
                <a:solidFill>
                  <a:srgbClr val="C00000"/>
                </a:solidFill>
              </a:rPr>
              <a:t>operator</a:t>
            </a:r>
            <a:r>
              <a:rPr lang="en-US" b="1" dirty="0" smtClean="0">
                <a:solidFill>
                  <a:srgbClr val="C00000"/>
                </a:solidFill>
              </a:rPr>
              <a:t>&lt;</a:t>
            </a:r>
            <a:r>
              <a:rPr lang="en-US" dirty="0" smtClean="0"/>
              <a:t> </a:t>
            </a:r>
            <a:r>
              <a:rPr lang="en-US" dirty="0" err="1" smtClean="0"/>
              <a:t>i</a:t>
            </a:r>
            <a:r>
              <a:rPr lang="en-US" dirty="0" smtClean="0"/>
              <a:t> </a:t>
            </a:r>
            <a:r>
              <a:rPr lang="en-US" dirty="0" err="1" smtClean="0"/>
              <a:t>tada</a:t>
            </a:r>
            <a:r>
              <a:rPr lang="en-US" dirty="0" smtClean="0"/>
              <a:t> ne </a:t>
            </a:r>
            <a:r>
              <a:rPr lang="en-US" dirty="0" err="1" smtClean="0"/>
              <a:t>moramo</a:t>
            </a:r>
            <a:r>
              <a:rPr lang="en-US" dirty="0" smtClean="0"/>
              <a:t> </a:t>
            </a:r>
            <a:r>
              <a:rPr lang="en-US" dirty="0" err="1" smtClean="0"/>
              <a:t>koristiti</a:t>
            </a:r>
            <a:r>
              <a:rPr lang="en-US" dirty="0" smtClean="0"/>
              <a:t> </a:t>
            </a:r>
            <a:r>
              <a:rPr lang="en-US" dirty="0" err="1" smtClean="0"/>
              <a:t>nikakvu</a:t>
            </a:r>
            <a:r>
              <a:rPr lang="en-US" dirty="0" smtClean="0"/>
              <a:t> </a:t>
            </a:r>
            <a:r>
              <a:rPr lang="en-US" dirty="0" err="1" smtClean="0"/>
              <a:t>funkciju</a:t>
            </a:r>
            <a:r>
              <a:rPr lang="en-US" dirty="0" smtClean="0"/>
              <a:t> </a:t>
            </a:r>
            <a:r>
              <a:rPr lang="en-US" dirty="0" err="1" smtClean="0"/>
              <a:t>prilikom</a:t>
            </a:r>
            <a:r>
              <a:rPr lang="en-US" dirty="0" smtClean="0"/>
              <a:t> </a:t>
            </a:r>
            <a:r>
              <a:rPr lang="en-US" dirty="0" err="1" smtClean="0"/>
              <a:t>poziva</a:t>
            </a:r>
            <a:r>
              <a:rPr lang="en-US" dirty="0" smtClean="0"/>
              <a:t> </a:t>
            </a:r>
            <a:r>
              <a:rPr lang="sr-Latn-ME" dirty="0" smtClean="0"/>
              <a:t>šablonske funkcije </a:t>
            </a:r>
            <a:r>
              <a:rPr lang="sr-Latn-ME" b="1" dirty="0" smtClean="0">
                <a:solidFill>
                  <a:srgbClr val="C00000"/>
                </a:solidFill>
              </a:rPr>
              <a:t>sort</a:t>
            </a:r>
            <a:r>
              <a:rPr lang="sr-Latn-ME" dirty="0" smtClean="0"/>
              <a:t> (</a:t>
            </a:r>
            <a:r>
              <a:rPr lang="en-US" b="1" dirty="0">
                <a:solidFill>
                  <a:srgbClr val="C00000"/>
                </a:solidFill>
              </a:rPr>
              <a:t>sort(</a:t>
            </a:r>
            <a:r>
              <a:rPr lang="en-US" b="1" dirty="0" err="1">
                <a:solidFill>
                  <a:srgbClr val="C00000"/>
                </a:solidFill>
              </a:rPr>
              <a:t>z,z+nz</a:t>
            </a:r>
            <a:r>
              <a:rPr lang="en-US" b="1" dirty="0">
                <a:solidFill>
                  <a:srgbClr val="C00000"/>
                </a:solidFill>
              </a:rPr>
              <a:t>);</a:t>
            </a:r>
            <a:r>
              <a:rPr lang="sr-Latn-ME" dirty="0" smtClean="0"/>
              <a:t>) jer na osnovu operatorske funkcije sistem zna kako da poredi objekte koje sortira.</a:t>
            </a:r>
          </a:p>
          <a:p>
            <a:r>
              <a:rPr lang="sr-Latn-ME" dirty="0" smtClean="0"/>
              <a:t>O šablonskoj funkciji </a:t>
            </a:r>
            <a:r>
              <a:rPr lang="sr-Latn-ME" b="1" dirty="0" smtClean="0">
                <a:solidFill>
                  <a:srgbClr val="C00000"/>
                </a:solidFill>
              </a:rPr>
              <a:t>sort</a:t>
            </a:r>
            <a:r>
              <a:rPr lang="sr-Latn-ME" dirty="0" smtClean="0"/>
              <a:t> bi se moglo reći nešto i više a mi ćemo je obraditi i kod sortiranja šablonske klase vektora nešto kasnije.</a:t>
            </a:r>
            <a:endParaRPr lang="en-US" dirty="0"/>
          </a:p>
        </p:txBody>
      </p:sp>
    </p:spTree>
    <p:extLst>
      <p:ext uri="{BB962C8B-B14F-4D97-AF65-F5344CB8AC3E}">
        <p14:creationId xmlns:p14="http://schemas.microsoft.com/office/powerpoint/2010/main" val="35792405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 y="228600"/>
            <a:ext cx="8229600" cy="990600"/>
          </a:xfrm>
        </p:spPr>
        <p:txBody>
          <a:bodyPr/>
          <a:lstStyle/>
          <a:p>
            <a:r>
              <a:rPr lang="en-US" dirty="0" smtClean="0"/>
              <a:t>Bucket sort</a:t>
            </a:r>
            <a:endParaRPr lang="en-US" dirty="0"/>
          </a:p>
        </p:txBody>
      </p:sp>
      <p:sp>
        <p:nvSpPr>
          <p:cNvPr id="3" name="Content Placeholder 2"/>
          <p:cNvSpPr>
            <a:spLocks noGrp="1"/>
          </p:cNvSpPr>
          <p:nvPr>
            <p:ph idx="1"/>
          </p:nvPr>
        </p:nvSpPr>
        <p:spPr>
          <a:xfrm>
            <a:off x="0" y="990600"/>
            <a:ext cx="9144000" cy="5867400"/>
          </a:xfrm>
        </p:spPr>
        <p:txBody>
          <a:bodyPr/>
          <a:lstStyle/>
          <a:p>
            <a:r>
              <a:rPr lang="en-US" b="1" dirty="0" smtClean="0">
                <a:solidFill>
                  <a:srgbClr val="C00000"/>
                </a:solidFill>
              </a:rPr>
              <a:t>Bucket Sort</a:t>
            </a:r>
            <a:r>
              <a:rPr lang="en-US" dirty="0" smtClean="0"/>
              <a:t> je </a:t>
            </a:r>
            <a:r>
              <a:rPr lang="en-US" dirty="0" err="1" smtClean="0"/>
              <a:t>kombinacija</a:t>
            </a:r>
            <a:r>
              <a:rPr lang="en-US" dirty="0" smtClean="0"/>
              <a:t> </a:t>
            </a:r>
            <a:r>
              <a:rPr lang="en-US" b="1" dirty="0" smtClean="0">
                <a:solidFill>
                  <a:srgbClr val="C00000"/>
                </a:solidFill>
              </a:rPr>
              <a:t>Count Sort</a:t>
            </a:r>
            <a:r>
              <a:rPr lang="en-US" dirty="0" smtClean="0"/>
              <a:t>-a </a:t>
            </a:r>
            <a:r>
              <a:rPr lang="sr-Latn-ME" dirty="0" smtClean="0"/>
              <a:t>i</a:t>
            </a:r>
            <a:r>
              <a:rPr lang="en-US" dirty="0" smtClean="0"/>
              <a:t> </a:t>
            </a:r>
            <a:r>
              <a:rPr lang="en-US" dirty="0" err="1" smtClean="0"/>
              <a:t>drugih</a:t>
            </a:r>
            <a:r>
              <a:rPr lang="en-US" dirty="0" smtClean="0"/>
              <a:t> </a:t>
            </a:r>
            <a:r>
              <a:rPr lang="en-US" dirty="0" err="1" smtClean="0"/>
              <a:t>algoritama</a:t>
            </a:r>
            <a:r>
              <a:rPr lang="en-US" dirty="0" smtClean="0"/>
              <a:t> </a:t>
            </a:r>
            <a:r>
              <a:rPr lang="sr-Latn-ME" dirty="0" smtClean="0"/>
              <a:t>sortiranja.</a:t>
            </a:r>
          </a:p>
          <a:p>
            <a:r>
              <a:rPr lang="sr-Latn-ME" dirty="0" smtClean="0"/>
              <a:t>Pored pažljive realizacije, potrebno je znati da se koristi samo onda kada su vrijednosti koje treba sortirati uniformno raspoređene na nekom intervalu (na primjer </a:t>
            </a:r>
            <a:r>
              <a:rPr lang="en-US" b="1" dirty="0" smtClean="0">
                <a:solidFill>
                  <a:srgbClr val="C00000"/>
                </a:solidFill>
              </a:rPr>
              <a:t>[0,1)</a:t>
            </a:r>
            <a:r>
              <a:rPr lang="en-US" dirty="0" smtClean="0"/>
              <a:t>).</a:t>
            </a:r>
          </a:p>
          <a:p>
            <a:r>
              <a:rPr lang="en-US" dirty="0" err="1" smtClean="0"/>
              <a:t>Radi</a:t>
            </a:r>
            <a:r>
              <a:rPr lang="en-US" dirty="0" smtClean="0"/>
              <a:t> </a:t>
            </a:r>
            <a:r>
              <a:rPr lang="en-US" dirty="0" err="1" smtClean="0"/>
              <a:t>na</a:t>
            </a:r>
            <a:r>
              <a:rPr lang="en-US" dirty="0" smtClean="0"/>
              <a:t> </a:t>
            </a:r>
            <a:r>
              <a:rPr lang="en-US" dirty="0" err="1" smtClean="0"/>
              <a:t>prostom</a:t>
            </a:r>
            <a:r>
              <a:rPr lang="en-US" dirty="0" smtClean="0"/>
              <a:t> </a:t>
            </a:r>
            <a:r>
              <a:rPr lang="en-US" dirty="0" err="1" smtClean="0"/>
              <a:t>principu</a:t>
            </a:r>
            <a:r>
              <a:rPr lang="en-US" dirty="0" smtClean="0"/>
              <a:t>: </a:t>
            </a:r>
            <a:r>
              <a:rPr lang="en-US" dirty="0" err="1" smtClean="0"/>
              <a:t>formiramo</a:t>
            </a:r>
            <a:r>
              <a:rPr lang="en-US" dirty="0" smtClean="0"/>
              <a:t> </a:t>
            </a:r>
            <a:r>
              <a:rPr lang="en-US" dirty="0" err="1" smtClean="0"/>
              <a:t>odre</a:t>
            </a:r>
            <a:r>
              <a:rPr lang="sr-Latn-ME" dirty="0" smtClean="0"/>
              <a:t>đeni broj </a:t>
            </a:r>
            <a:r>
              <a:rPr lang="sr-Latn-ME" b="1" i="1" u="sng" dirty="0" smtClean="0">
                <a:solidFill>
                  <a:srgbClr val="00B050"/>
                </a:solidFill>
              </a:rPr>
              <a:t>kofa</a:t>
            </a:r>
            <a:r>
              <a:rPr lang="sr-Latn-ME" dirty="0" smtClean="0"/>
              <a:t> (može koliko je dužina niza ili kraće), i provjeravamo članove niza.</a:t>
            </a:r>
          </a:p>
          <a:p>
            <a:r>
              <a:rPr lang="sr-Latn-ME" dirty="0" smtClean="0"/>
              <a:t>U zavisnosti od vrijednosti članove niza smiještamo ih u odgovarajuće kofe.</a:t>
            </a:r>
          </a:p>
          <a:p>
            <a:r>
              <a:rPr lang="sr-Latn-ME" dirty="0" smtClean="0"/>
              <a:t>Zatim svaku kofu sortiramo nekim efikasnim algoritmom ako je u njoj više elemenata (idealno bi trebalo da ih je do dva).</a:t>
            </a:r>
          </a:p>
          <a:p>
            <a:r>
              <a:rPr lang="sr-Latn-ME" dirty="0" smtClean="0"/>
              <a:t>Pogledajte realizaciju na narednom slajdu i po potrebi je unaprijedite (promjena broja kofa, druge granice domena, izbjegavanje sortiranja malog broja elemenata itd).</a:t>
            </a:r>
          </a:p>
        </p:txBody>
      </p:sp>
    </p:spTree>
    <p:extLst>
      <p:ext uri="{BB962C8B-B14F-4D97-AF65-F5344CB8AC3E}">
        <p14:creationId xmlns:p14="http://schemas.microsoft.com/office/powerpoint/2010/main" val="18766447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en-US" dirty="0" smtClean="0"/>
              <a:t>Quicksort </a:t>
            </a:r>
            <a:r>
              <a:rPr lang="en-US" dirty="0" err="1" smtClean="0"/>
              <a:t>verzija</a:t>
            </a:r>
            <a:r>
              <a:rPr lang="en-US" dirty="0" smtClean="0"/>
              <a:t> 2</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1121688"/>
            <a:ext cx="3581400" cy="5355312"/>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smtClean="0">
                <a:solidFill>
                  <a:srgbClr val="0070C0"/>
                </a:solidFill>
              </a:rPr>
              <a:t>void </a:t>
            </a:r>
            <a:r>
              <a:rPr lang="en-US" b="1" dirty="0" err="1">
                <a:solidFill>
                  <a:srgbClr val="0070C0"/>
                </a:solidFill>
              </a:rPr>
              <a:t>sort_quick</a:t>
            </a:r>
            <a:r>
              <a:rPr lang="en-US" b="1" dirty="0">
                <a:solidFill>
                  <a:srgbClr val="0070C0"/>
                </a:solidFill>
              </a:rPr>
              <a:t>(</a:t>
            </a:r>
            <a:r>
              <a:rPr lang="en-US" b="1" dirty="0" err="1">
                <a:solidFill>
                  <a:srgbClr val="0070C0"/>
                </a:solidFill>
              </a:rPr>
              <a:t>int</a:t>
            </a:r>
            <a:r>
              <a:rPr lang="en-US" b="1" dirty="0">
                <a:solidFill>
                  <a:srgbClr val="0070C0"/>
                </a:solidFill>
              </a:rPr>
              <a:t> x[],</a:t>
            </a:r>
            <a:r>
              <a:rPr lang="en-US" b="1" dirty="0" err="1">
                <a:solidFill>
                  <a:srgbClr val="0070C0"/>
                </a:solidFill>
              </a:rPr>
              <a:t>int</a:t>
            </a:r>
            <a:r>
              <a:rPr lang="en-US" b="1" dirty="0">
                <a:solidFill>
                  <a:srgbClr val="0070C0"/>
                </a:solidFill>
              </a:rPr>
              <a:t> </a:t>
            </a:r>
            <a:r>
              <a:rPr lang="en-US" b="1" dirty="0" err="1">
                <a:solidFill>
                  <a:srgbClr val="0070C0"/>
                </a:solidFill>
              </a:rPr>
              <a:t>l,int</a:t>
            </a:r>
            <a:r>
              <a:rPr lang="en-US" b="1" dirty="0">
                <a:solidFill>
                  <a:srgbClr val="0070C0"/>
                </a:solidFill>
              </a:rPr>
              <a:t> r){</a:t>
            </a:r>
          </a:p>
          <a:p>
            <a:r>
              <a:rPr lang="en-US" b="1" dirty="0" err="1">
                <a:solidFill>
                  <a:srgbClr val="0070C0"/>
                </a:solidFill>
              </a:rPr>
              <a:t>int</a:t>
            </a:r>
            <a:r>
              <a:rPr lang="en-US" b="1" dirty="0">
                <a:solidFill>
                  <a:srgbClr val="0070C0"/>
                </a:solidFill>
              </a:rPr>
              <a:t> </a:t>
            </a:r>
            <a:r>
              <a:rPr lang="en-US" b="1" dirty="0" err="1">
                <a:solidFill>
                  <a:srgbClr val="0070C0"/>
                </a:solidFill>
              </a:rPr>
              <a:t>i,j,d</a:t>
            </a:r>
            <a:r>
              <a:rPr lang="en-US" b="1" dirty="0">
                <a:solidFill>
                  <a:srgbClr val="0070C0"/>
                </a:solidFill>
              </a:rPr>
              <a:t>;</a:t>
            </a:r>
          </a:p>
          <a:p>
            <a:r>
              <a:rPr lang="en-US" b="1" dirty="0">
                <a:solidFill>
                  <a:srgbClr val="0070C0"/>
                </a:solidFill>
              </a:rPr>
              <a:t>if(l&lt;r</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i</a:t>
            </a:r>
            <a:r>
              <a:rPr lang="en-US" b="1" dirty="0">
                <a:solidFill>
                  <a:srgbClr val="0070C0"/>
                </a:solidFill>
              </a:rPr>
              <a:t>=l;</a:t>
            </a:r>
          </a:p>
          <a:p>
            <a:r>
              <a:rPr lang="en-US" b="1" dirty="0">
                <a:solidFill>
                  <a:srgbClr val="0070C0"/>
                </a:solidFill>
              </a:rPr>
              <a:t>    j=r;</a:t>
            </a:r>
          </a:p>
          <a:p>
            <a:r>
              <a:rPr lang="en-US" b="1" dirty="0">
                <a:solidFill>
                  <a:srgbClr val="0070C0"/>
                </a:solidFill>
              </a:rPr>
              <a:t>    d=x[r];</a:t>
            </a:r>
          </a:p>
          <a:p>
            <a:r>
              <a:rPr lang="en-US" b="1" dirty="0">
                <a:solidFill>
                  <a:srgbClr val="0070C0"/>
                </a:solidFill>
              </a:rPr>
              <a:t>    while(</a:t>
            </a:r>
            <a:r>
              <a:rPr lang="en-US" b="1" dirty="0" err="1">
                <a:solidFill>
                  <a:srgbClr val="0070C0"/>
                </a:solidFill>
              </a:rPr>
              <a:t>i</a:t>
            </a:r>
            <a:r>
              <a:rPr lang="en-US" b="1" dirty="0">
                <a:solidFill>
                  <a:srgbClr val="0070C0"/>
                </a:solidFill>
              </a:rPr>
              <a:t>!=j){</a:t>
            </a:r>
          </a:p>
          <a:p>
            <a:r>
              <a:rPr lang="en-US" b="1" dirty="0">
                <a:solidFill>
                  <a:srgbClr val="0070C0"/>
                </a:solidFill>
              </a:rPr>
              <a:t>        while(x[</a:t>
            </a:r>
            <a:r>
              <a:rPr lang="en-US" b="1" dirty="0" err="1">
                <a:solidFill>
                  <a:srgbClr val="0070C0"/>
                </a:solidFill>
              </a:rPr>
              <a:t>i</a:t>
            </a:r>
            <a:r>
              <a:rPr lang="en-US" b="1" dirty="0">
                <a:solidFill>
                  <a:srgbClr val="0070C0"/>
                </a:solidFill>
              </a:rPr>
              <a:t>]&lt;d) </a:t>
            </a:r>
            <a:r>
              <a:rPr lang="en-US" b="1" dirty="0" err="1">
                <a:solidFill>
                  <a:srgbClr val="0070C0"/>
                </a:solidFill>
              </a:rPr>
              <a:t>i</a:t>
            </a:r>
            <a:r>
              <a:rPr lang="en-US" b="1" dirty="0">
                <a:solidFill>
                  <a:srgbClr val="0070C0"/>
                </a:solidFill>
              </a:rPr>
              <a:t>++;</a:t>
            </a:r>
          </a:p>
          <a:p>
            <a:r>
              <a:rPr lang="en-US" b="1" dirty="0">
                <a:solidFill>
                  <a:srgbClr val="0070C0"/>
                </a:solidFill>
              </a:rPr>
              <a:t>        while(x[j]&gt;=d &amp;&amp; </a:t>
            </a:r>
            <a:r>
              <a:rPr lang="en-US" b="1" dirty="0" err="1">
                <a:solidFill>
                  <a:srgbClr val="0070C0"/>
                </a:solidFill>
              </a:rPr>
              <a:t>i</a:t>
            </a:r>
            <a:r>
              <a:rPr lang="en-US" b="1" dirty="0">
                <a:solidFill>
                  <a:srgbClr val="0070C0"/>
                </a:solidFill>
              </a:rPr>
              <a:t>&lt;j) j--;</a:t>
            </a:r>
          </a:p>
          <a:p>
            <a:r>
              <a:rPr lang="en-US" b="1" dirty="0">
                <a:solidFill>
                  <a:srgbClr val="0070C0"/>
                </a:solidFill>
              </a:rPr>
              <a:t>        if(</a:t>
            </a:r>
            <a:r>
              <a:rPr lang="en-US" b="1" dirty="0" err="1">
                <a:solidFill>
                  <a:srgbClr val="0070C0"/>
                </a:solidFill>
              </a:rPr>
              <a:t>i</a:t>
            </a:r>
            <a:r>
              <a:rPr lang="en-US" b="1" dirty="0">
                <a:solidFill>
                  <a:srgbClr val="0070C0"/>
                </a:solidFill>
              </a:rPr>
              <a:t>&lt;j) swap(x[</a:t>
            </a:r>
            <a:r>
              <a:rPr lang="en-US" b="1" dirty="0" err="1">
                <a:solidFill>
                  <a:srgbClr val="0070C0"/>
                </a:solidFill>
              </a:rPr>
              <a:t>i</a:t>
            </a:r>
            <a:r>
              <a:rPr lang="en-US" b="1" dirty="0">
                <a:solidFill>
                  <a:srgbClr val="0070C0"/>
                </a:solidFill>
              </a:rPr>
              <a:t>],x[j]);</a:t>
            </a:r>
          </a:p>
          <a:p>
            <a:r>
              <a:rPr lang="en-US" b="1" dirty="0">
                <a:solidFill>
                  <a:srgbClr val="0070C0"/>
                </a:solidFill>
              </a:rPr>
              <a:t>    }</a:t>
            </a:r>
          </a:p>
          <a:p>
            <a:r>
              <a:rPr lang="en-US" b="1" dirty="0">
                <a:solidFill>
                  <a:srgbClr val="0070C0"/>
                </a:solidFill>
              </a:rPr>
              <a:t>    swap(x[</a:t>
            </a:r>
            <a:r>
              <a:rPr lang="en-US" b="1" dirty="0" err="1">
                <a:solidFill>
                  <a:srgbClr val="0070C0"/>
                </a:solidFill>
              </a:rPr>
              <a:t>i</a:t>
            </a:r>
            <a:r>
              <a:rPr lang="en-US" b="1" dirty="0">
                <a:solidFill>
                  <a:srgbClr val="0070C0"/>
                </a:solidFill>
              </a:rPr>
              <a:t>],x[r]);</a:t>
            </a:r>
          </a:p>
          <a:p>
            <a:r>
              <a:rPr lang="en-US" b="1" dirty="0">
                <a:solidFill>
                  <a:srgbClr val="0070C0"/>
                </a:solidFill>
              </a:rPr>
              <a:t>    </a:t>
            </a:r>
            <a:r>
              <a:rPr lang="en-US" b="1" dirty="0" err="1">
                <a:solidFill>
                  <a:srgbClr val="0070C0"/>
                </a:solidFill>
              </a:rPr>
              <a:t>sort_quick</a:t>
            </a:r>
            <a:r>
              <a:rPr lang="en-US" b="1" dirty="0">
                <a:solidFill>
                  <a:srgbClr val="0070C0"/>
                </a:solidFill>
              </a:rPr>
              <a:t>(x,l,i-1);</a:t>
            </a:r>
          </a:p>
          <a:p>
            <a:r>
              <a:rPr lang="en-US" b="1" dirty="0">
                <a:solidFill>
                  <a:srgbClr val="0070C0"/>
                </a:solidFill>
              </a:rPr>
              <a:t>    </a:t>
            </a:r>
            <a:r>
              <a:rPr lang="en-US" b="1" dirty="0" err="1">
                <a:solidFill>
                  <a:srgbClr val="0070C0"/>
                </a:solidFill>
              </a:rPr>
              <a:t>sort_quick</a:t>
            </a:r>
            <a:r>
              <a:rPr lang="en-US" b="1" dirty="0">
                <a:solidFill>
                  <a:srgbClr val="0070C0"/>
                </a:solidFill>
              </a:rPr>
              <a:t>(x,i+1,r);</a:t>
            </a:r>
          </a:p>
          <a:p>
            <a:r>
              <a:rPr lang="en-US" b="1" dirty="0">
                <a:solidFill>
                  <a:srgbClr val="0070C0"/>
                </a:solidFill>
              </a:rPr>
              <a:t>    }</a:t>
            </a:r>
          </a:p>
          <a:p>
            <a:r>
              <a:rPr lang="en-US" b="1" dirty="0" smtClean="0">
                <a:solidFill>
                  <a:srgbClr val="0070C0"/>
                </a:solidFill>
              </a:rPr>
              <a:t>}</a:t>
            </a:r>
            <a:endParaRPr lang="en-US" b="1" dirty="0">
              <a:solidFill>
                <a:srgbClr val="0070C0"/>
              </a:solidFill>
            </a:endParaRPr>
          </a:p>
        </p:txBody>
      </p:sp>
      <p:sp>
        <p:nvSpPr>
          <p:cNvPr id="5" name="TextBox 4"/>
          <p:cNvSpPr txBox="1"/>
          <p:nvPr/>
        </p:nvSpPr>
        <p:spPr>
          <a:xfrm>
            <a:off x="2895600" y="5029200"/>
            <a:ext cx="4267200" cy="1754326"/>
          </a:xfrm>
          <a:prstGeom prst="rect">
            <a:avLst/>
          </a:prstGeom>
          <a:noFill/>
          <a:ln>
            <a:solidFill>
              <a:srgbClr val="C00000"/>
            </a:solidFill>
          </a:ln>
        </p:spPr>
        <p:txBody>
          <a:bodyPr wrap="square" rtlCol="0">
            <a:spAutoFit/>
          </a:bodyPr>
          <a:lstStyle/>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int</a:t>
            </a:r>
            <a:r>
              <a:rPr lang="en-US" b="1" dirty="0">
                <a:solidFill>
                  <a:srgbClr val="0070C0"/>
                </a:solidFill>
              </a:rPr>
              <a:t> n=6;int x[]={2,1,3,-2,4,0};</a:t>
            </a:r>
          </a:p>
          <a:p>
            <a:r>
              <a:rPr lang="en-US" b="1" dirty="0" err="1" smtClean="0">
                <a:solidFill>
                  <a:srgbClr val="0070C0"/>
                </a:solidFill>
              </a:rPr>
              <a:t>sort_quick</a:t>
            </a:r>
            <a:r>
              <a:rPr lang="en-US" b="1" dirty="0" smtClean="0">
                <a:solidFill>
                  <a:srgbClr val="0070C0"/>
                </a:solidFill>
              </a:rPr>
              <a:t>(x,0,n-1</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cout</a:t>
            </a:r>
            <a:r>
              <a:rPr lang="en-US" b="1" dirty="0">
                <a:solidFill>
                  <a:srgbClr val="0070C0"/>
                </a:solidFill>
              </a:rPr>
              <a:t>&lt;&lt;x[</a:t>
            </a:r>
            <a:r>
              <a:rPr lang="en-US" b="1" dirty="0" err="1">
                <a:solidFill>
                  <a:srgbClr val="0070C0"/>
                </a:solidFill>
              </a:rPr>
              <a:t>i</a:t>
            </a:r>
            <a:r>
              <a:rPr lang="en-US" b="1" dirty="0">
                <a:solidFill>
                  <a:srgbClr val="0070C0"/>
                </a:solidFill>
              </a:rPr>
              <a:t>]&lt;&lt;' ';</a:t>
            </a:r>
          </a:p>
          <a:p>
            <a:r>
              <a:rPr lang="en-US" b="1" dirty="0">
                <a:solidFill>
                  <a:srgbClr val="0070C0"/>
                </a:solidFill>
              </a:rPr>
              <a:t>    return 0;</a:t>
            </a:r>
          </a:p>
          <a:p>
            <a:r>
              <a:rPr lang="en-US" b="1" dirty="0" smtClean="0">
                <a:solidFill>
                  <a:srgbClr val="0070C0"/>
                </a:solidFill>
              </a:rPr>
              <a:t>}</a:t>
            </a:r>
            <a:endParaRPr lang="en-US" dirty="0"/>
          </a:p>
        </p:txBody>
      </p:sp>
      <p:sp>
        <p:nvSpPr>
          <p:cNvPr id="6" name="TextBox 5"/>
          <p:cNvSpPr txBox="1"/>
          <p:nvPr/>
        </p:nvSpPr>
        <p:spPr>
          <a:xfrm>
            <a:off x="4191000" y="381000"/>
            <a:ext cx="4953000" cy="3693319"/>
          </a:xfrm>
          <a:prstGeom prst="rect">
            <a:avLst/>
          </a:prstGeom>
          <a:noFill/>
        </p:spPr>
        <p:txBody>
          <a:bodyPr wrap="square" rtlCol="0">
            <a:spAutoFit/>
          </a:bodyPr>
          <a:lstStyle/>
          <a:p>
            <a:r>
              <a:rPr lang="sr-Latn-ME" dirty="0" smtClean="0"/>
              <a:t>Pivot je posljednji element.</a:t>
            </a:r>
          </a:p>
          <a:p>
            <a:r>
              <a:rPr lang="sr-Latn-ME" dirty="0" smtClean="0"/>
              <a:t>Ponekad se ovo naziva Lomuto varijantom.	</a:t>
            </a:r>
          </a:p>
          <a:p>
            <a:r>
              <a:rPr lang="en-US" dirty="0" err="1" smtClean="0"/>
              <a:t>Postoji</a:t>
            </a:r>
            <a:r>
              <a:rPr lang="en-US" dirty="0" smtClean="0"/>
              <a:t> </a:t>
            </a:r>
            <a:r>
              <a:rPr lang="en-US" dirty="0" err="1" smtClean="0"/>
              <a:t>samo</a:t>
            </a:r>
            <a:r>
              <a:rPr lang="en-US" dirty="0" smtClean="0"/>
              <a:t> </a:t>
            </a:r>
            <a:r>
              <a:rPr lang="en-US" dirty="0" err="1" smtClean="0"/>
              <a:t>jedna</a:t>
            </a:r>
            <a:r>
              <a:rPr lang="en-US" dirty="0" smtClean="0"/>
              <a:t> </a:t>
            </a:r>
            <a:r>
              <a:rPr lang="en-US" dirty="0" err="1" smtClean="0"/>
              <a:t>funkcija</a:t>
            </a:r>
            <a:r>
              <a:rPr lang="en-US" dirty="0" smtClean="0"/>
              <a:t> a ne </a:t>
            </a:r>
            <a:r>
              <a:rPr lang="en-US" dirty="0" err="1" smtClean="0"/>
              <a:t>dvije</a:t>
            </a:r>
            <a:r>
              <a:rPr lang="en-US" dirty="0" smtClean="0"/>
              <a:t>!</a:t>
            </a:r>
          </a:p>
          <a:p>
            <a:r>
              <a:rPr lang="en-US" dirty="0" err="1" smtClean="0"/>
              <a:t>Ako</a:t>
            </a:r>
            <a:r>
              <a:rPr lang="en-US" dirty="0" smtClean="0"/>
              <a:t> je </a:t>
            </a:r>
            <a:r>
              <a:rPr lang="en-US" dirty="0" err="1" smtClean="0"/>
              <a:t>niz</a:t>
            </a:r>
            <a:r>
              <a:rPr lang="en-US" dirty="0" smtClean="0"/>
              <a:t> </a:t>
            </a:r>
            <a:r>
              <a:rPr lang="en-US" dirty="0" err="1" smtClean="0"/>
              <a:t>sortiran</a:t>
            </a:r>
            <a:r>
              <a:rPr lang="en-US" dirty="0" smtClean="0"/>
              <a:t> </a:t>
            </a:r>
            <a:r>
              <a:rPr lang="en-US" dirty="0" err="1" smtClean="0"/>
              <a:t>nema</a:t>
            </a:r>
            <a:r>
              <a:rPr lang="en-US" dirty="0" smtClean="0"/>
              <a:t> </a:t>
            </a:r>
            <a:r>
              <a:rPr lang="en-US" dirty="0" err="1" smtClean="0"/>
              <a:t>problema</a:t>
            </a:r>
            <a:r>
              <a:rPr lang="en-US" dirty="0" smtClean="0"/>
              <a:t>.</a:t>
            </a:r>
            <a:endParaRPr lang="sr-Latn-ME" dirty="0" smtClean="0"/>
          </a:p>
          <a:p>
            <a:r>
              <a:rPr lang="sr-Latn-ME" dirty="0" smtClean="0"/>
              <a:t>Pogodan je za pokazivačku implementaciju pa može biti jednostavno ubrzan.</a:t>
            </a:r>
          </a:p>
          <a:p>
            <a:r>
              <a:rPr lang="en-US" dirty="0" err="1" smtClean="0"/>
              <a:t>Ipak</a:t>
            </a:r>
            <a:r>
              <a:rPr lang="en-US" dirty="0" smtClean="0"/>
              <a:t> </a:t>
            </a:r>
            <a:r>
              <a:rPr lang="en-US" dirty="0" err="1" smtClean="0"/>
              <a:t>postoje</a:t>
            </a:r>
            <a:r>
              <a:rPr lang="en-US" dirty="0" smtClean="0"/>
              <a:t> </a:t>
            </a:r>
            <a:r>
              <a:rPr lang="en-US" dirty="0" err="1" smtClean="0"/>
              <a:t>varijanta</a:t>
            </a:r>
            <a:r>
              <a:rPr lang="en-US" dirty="0" smtClean="0"/>
              <a:t> </a:t>
            </a:r>
            <a:r>
              <a:rPr lang="en-GB" dirty="0" err="1" smtClean="0"/>
              <a:t>ure</a:t>
            </a:r>
            <a:r>
              <a:rPr lang="sr-Latn-ME" dirty="0" smtClean="0"/>
              <a:t>đenja niza koje ovom tipu algoritma ne odgovaraju.</a:t>
            </a:r>
          </a:p>
          <a:p>
            <a:r>
              <a:rPr lang="sr-Latn-ME" dirty="0" smtClean="0"/>
              <a:t>Razvijene su brojne varijante ovog algoritma Hoare particija, višepivotski algoritmi, eksterni quick sort, kombinacije sa radix sortom, itd.</a:t>
            </a:r>
          </a:p>
          <a:p>
            <a:r>
              <a:rPr lang="sr-Latn-ME" dirty="0" smtClean="0"/>
              <a:t>U prosječnom slučaju ovaj algoritam je najbolji od svih do sada uvedenih.</a:t>
            </a:r>
            <a:endParaRPr lang="en-US" dirty="0" smtClean="0"/>
          </a:p>
        </p:txBody>
      </p:sp>
      <p:sp>
        <p:nvSpPr>
          <p:cNvPr id="7" name="Rectangle 6"/>
          <p:cNvSpPr/>
          <p:nvPr/>
        </p:nvSpPr>
        <p:spPr>
          <a:xfrm>
            <a:off x="3200400" y="4382869"/>
            <a:ext cx="5638800" cy="615553"/>
          </a:xfrm>
          <a:prstGeom prst="rect">
            <a:avLst/>
          </a:prstGeom>
        </p:spPr>
        <p:txBody>
          <a:bodyPr wrap="square">
            <a:spAutoFit/>
          </a:bodyPr>
          <a:lstStyle/>
          <a:p>
            <a:r>
              <a:rPr lang="sr-Latn-ME" b="1" dirty="0" smtClean="0">
                <a:solidFill>
                  <a:srgbClr val="FF0000"/>
                </a:solidFill>
              </a:rPr>
              <a:t>Obavezno pogledati video:</a:t>
            </a:r>
          </a:p>
          <a:p>
            <a:r>
              <a:rPr lang="en-US" sz="1600" b="1" dirty="0" smtClean="0">
                <a:solidFill>
                  <a:srgbClr val="002060"/>
                </a:solidFill>
              </a:rPr>
              <a:t>https</a:t>
            </a:r>
            <a:r>
              <a:rPr lang="en-US" sz="1600" b="1" dirty="0">
                <a:solidFill>
                  <a:srgbClr val="002060"/>
                </a:solidFill>
              </a:rPr>
              <a:t>://www.youtube.com/watch?v=3San3uKKHgg</a:t>
            </a:r>
          </a:p>
        </p:txBody>
      </p:sp>
    </p:spTree>
    <p:extLst>
      <p:ext uri="{BB962C8B-B14F-4D97-AF65-F5344CB8AC3E}">
        <p14:creationId xmlns:p14="http://schemas.microsoft.com/office/powerpoint/2010/main" val="313571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Realizacija</a:t>
            </a:r>
            <a:endParaRPr lang="en-US" dirty="0"/>
          </a:p>
        </p:txBody>
      </p:sp>
      <p:sp>
        <p:nvSpPr>
          <p:cNvPr id="4" name="Rectangle 3"/>
          <p:cNvSpPr/>
          <p:nvPr/>
        </p:nvSpPr>
        <p:spPr>
          <a:xfrm>
            <a:off x="0" y="914400"/>
            <a:ext cx="4572000" cy="5355312"/>
          </a:xfrm>
          <a:prstGeom prst="rect">
            <a:avLst/>
          </a:prstGeom>
        </p:spPr>
        <p:txBody>
          <a:bodyPr>
            <a:spAutoFit/>
          </a:bodyPr>
          <a:lstStyle/>
          <a:p>
            <a:r>
              <a:rPr lang="en-US" b="1" dirty="0" smtClean="0">
                <a:solidFill>
                  <a:srgbClr val="0070C0"/>
                </a:solidFill>
              </a:rPr>
              <a:t>#</a:t>
            </a:r>
            <a:r>
              <a:rPr lang="en-US" b="1" dirty="0">
                <a:solidFill>
                  <a:srgbClr val="0070C0"/>
                </a:solidFill>
              </a:rPr>
              <a:t>include &lt;algorithm&gt;</a:t>
            </a:r>
          </a:p>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&lt;vector&gt;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smtClean="0">
                <a:solidFill>
                  <a:srgbClr val="0070C0"/>
                </a:solidFill>
              </a:rPr>
              <a:t>void </a:t>
            </a:r>
            <a:r>
              <a:rPr lang="en-US" b="1" dirty="0" err="1">
                <a:solidFill>
                  <a:srgbClr val="0070C0"/>
                </a:solidFill>
              </a:rPr>
              <a:t>bucketSort</a:t>
            </a:r>
            <a:r>
              <a:rPr lang="en-US" b="1" dirty="0">
                <a:solidFill>
                  <a:srgbClr val="0070C0"/>
                </a:solidFill>
              </a:rPr>
              <a:t>(float </a:t>
            </a:r>
            <a:r>
              <a:rPr lang="en-US" b="1" dirty="0" err="1">
                <a:solidFill>
                  <a:srgbClr val="0070C0"/>
                </a:solidFill>
              </a:rPr>
              <a:t>arr</a:t>
            </a:r>
            <a:r>
              <a:rPr lang="en-US" b="1" dirty="0">
                <a:solidFill>
                  <a:srgbClr val="0070C0"/>
                </a:solidFill>
              </a:rPr>
              <a:t>[], </a:t>
            </a:r>
            <a:r>
              <a:rPr lang="en-US" b="1" dirty="0" err="1">
                <a:solidFill>
                  <a:srgbClr val="0070C0"/>
                </a:solidFill>
              </a:rPr>
              <a:t>int</a:t>
            </a:r>
            <a:r>
              <a:rPr lang="en-US" b="1" dirty="0">
                <a:solidFill>
                  <a:srgbClr val="0070C0"/>
                </a:solidFill>
              </a:rPr>
              <a:t> n</a:t>
            </a:r>
            <a:r>
              <a:rPr lang="en-US" b="1" dirty="0" smtClean="0">
                <a:solidFill>
                  <a:srgbClr val="0070C0"/>
                </a:solidFill>
              </a:rPr>
              <a:t>){</a:t>
            </a:r>
            <a:endParaRPr lang="en-US" b="1" dirty="0">
              <a:solidFill>
                <a:srgbClr val="0070C0"/>
              </a:solidFill>
            </a:endParaRPr>
          </a:p>
          <a:p>
            <a:r>
              <a:rPr lang="en-US" b="1" dirty="0" smtClean="0">
                <a:solidFill>
                  <a:srgbClr val="0070C0"/>
                </a:solidFill>
              </a:rPr>
              <a:t>vector&lt;float</a:t>
            </a:r>
            <a:r>
              <a:rPr lang="en-US" b="1" dirty="0">
                <a:solidFill>
                  <a:srgbClr val="0070C0"/>
                </a:solidFill>
              </a:rPr>
              <a:t>&gt; b[n];</a:t>
            </a:r>
          </a:p>
          <a:p>
            <a:r>
              <a:rPr lang="en-US" b="1" dirty="0" smtClean="0">
                <a:solidFill>
                  <a:srgbClr val="0070C0"/>
                </a:solidFill>
              </a:rPr>
              <a:t>for </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 = 0; </a:t>
            </a:r>
            <a:r>
              <a:rPr lang="en-US" b="1" dirty="0" err="1">
                <a:solidFill>
                  <a:srgbClr val="0070C0"/>
                </a:solidFill>
              </a:rPr>
              <a:t>i</a:t>
            </a:r>
            <a:r>
              <a:rPr lang="en-US" b="1" dirty="0">
                <a:solidFill>
                  <a:srgbClr val="0070C0"/>
                </a:solidFill>
              </a:rPr>
              <a:t> &lt; n; </a:t>
            </a:r>
            <a:r>
              <a:rPr lang="en-US" b="1" dirty="0" err="1">
                <a:solidFill>
                  <a:srgbClr val="0070C0"/>
                </a:solidFill>
              </a:rPr>
              <a:t>i</a:t>
            </a:r>
            <a:r>
              <a:rPr lang="en-US" b="1" dirty="0">
                <a:solidFill>
                  <a:srgbClr val="0070C0"/>
                </a:solidFill>
              </a:rPr>
              <a:t>++) {</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bi = n * </a:t>
            </a:r>
            <a:r>
              <a:rPr lang="en-US" b="1" dirty="0" err="1">
                <a:solidFill>
                  <a:srgbClr val="0070C0"/>
                </a:solidFill>
              </a:rPr>
              <a:t>arr</a:t>
            </a:r>
            <a:r>
              <a:rPr lang="en-US" b="1" dirty="0">
                <a:solidFill>
                  <a:srgbClr val="0070C0"/>
                </a:solidFill>
              </a:rPr>
              <a:t>[</a:t>
            </a:r>
            <a:r>
              <a:rPr lang="en-US" b="1" dirty="0" err="1">
                <a:solidFill>
                  <a:srgbClr val="0070C0"/>
                </a:solidFill>
              </a:rPr>
              <a:t>i</a:t>
            </a:r>
            <a:r>
              <a:rPr lang="en-US" b="1" dirty="0" smtClean="0">
                <a:solidFill>
                  <a:srgbClr val="0070C0"/>
                </a:solidFill>
              </a:rPr>
              <a:t>];</a:t>
            </a:r>
          </a:p>
          <a:p>
            <a:r>
              <a:rPr lang="en-US" b="1" dirty="0" smtClean="0">
                <a:solidFill>
                  <a:srgbClr val="0070C0"/>
                </a:solidFill>
              </a:rPr>
              <a:t>   b[bi</a:t>
            </a:r>
            <a:r>
              <a:rPr lang="en-US" b="1" dirty="0">
                <a:solidFill>
                  <a:srgbClr val="0070C0"/>
                </a:solidFill>
              </a:rPr>
              <a:t>].</a:t>
            </a:r>
            <a:r>
              <a:rPr lang="en-US" b="1" dirty="0" err="1">
                <a:solidFill>
                  <a:srgbClr val="0070C0"/>
                </a:solidFill>
              </a:rPr>
              <a:t>push_back</a:t>
            </a:r>
            <a:r>
              <a:rPr lang="en-US" b="1" dirty="0">
                <a:solidFill>
                  <a:srgbClr val="0070C0"/>
                </a:solidFill>
              </a:rPr>
              <a:t>(</a:t>
            </a:r>
            <a:r>
              <a:rPr lang="en-US" b="1" dirty="0" err="1">
                <a:solidFill>
                  <a:srgbClr val="0070C0"/>
                </a:solidFill>
              </a:rPr>
              <a:t>arr</a:t>
            </a:r>
            <a:r>
              <a:rPr lang="en-US" b="1" dirty="0">
                <a:solidFill>
                  <a:srgbClr val="0070C0"/>
                </a:solidFill>
              </a:rPr>
              <a:t>[</a:t>
            </a:r>
            <a:r>
              <a:rPr lang="en-US" b="1" dirty="0" err="1">
                <a:solidFill>
                  <a:srgbClr val="0070C0"/>
                </a:solidFill>
              </a:rPr>
              <a:t>i</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smtClean="0">
                <a:solidFill>
                  <a:srgbClr val="0070C0"/>
                </a:solidFill>
              </a:rPr>
              <a:t>for </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 = 0; </a:t>
            </a:r>
            <a:r>
              <a:rPr lang="en-US" b="1" dirty="0" err="1">
                <a:solidFill>
                  <a:srgbClr val="0070C0"/>
                </a:solidFill>
              </a:rPr>
              <a:t>i</a:t>
            </a:r>
            <a:r>
              <a:rPr lang="en-US" b="1" dirty="0">
                <a:solidFill>
                  <a:srgbClr val="0070C0"/>
                </a:solidFill>
              </a:rPr>
              <a:t> &lt; n; </a:t>
            </a:r>
            <a:r>
              <a:rPr lang="en-US" b="1" dirty="0" err="1">
                <a:solidFill>
                  <a:srgbClr val="0070C0"/>
                </a:solidFill>
              </a:rPr>
              <a:t>i</a:t>
            </a:r>
            <a:r>
              <a:rPr lang="en-US" b="1" dirty="0" smtClean="0">
                <a:solidFill>
                  <a:srgbClr val="0070C0"/>
                </a:solidFill>
              </a:rPr>
              <a:t>++) {     </a:t>
            </a:r>
          </a:p>
          <a:p>
            <a:r>
              <a:rPr lang="en-US" b="1" dirty="0">
                <a:solidFill>
                  <a:srgbClr val="0070C0"/>
                </a:solidFill>
              </a:rPr>
              <a:t> </a:t>
            </a:r>
            <a:r>
              <a:rPr lang="en-US" b="1" dirty="0" smtClean="0">
                <a:solidFill>
                  <a:srgbClr val="0070C0"/>
                </a:solidFill>
              </a:rPr>
              <a:t> </a:t>
            </a:r>
            <a:r>
              <a:rPr lang="en-US" b="1" dirty="0" err="1" smtClean="0">
                <a:solidFill>
                  <a:srgbClr val="FF0000"/>
                </a:solidFill>
              </a:rPr>
              <a:t>cout</a:t>
            </a:r>
            <a:r>
              <a:rPr lang="en-US" b="1" dirty="0">
                <a:solidFill>
                  <a:srgbClr val="FF0000"/>
                </a:solidFill>
              </a:rPr>
              <a:t>&lt;&lt;b[</a:t>
            </a:r>
            <a:r>
              <a:rPr lang="en-US" b="1" dirty="0" err="1">
                <a:solidFill>
                  <a:srgbClr val="FF0000"/>
                </a:solidFill>
              </a:rPr>
              <a:t>i</a:t>
            </a:r>
            <a:r>
              <a:rPr lang="en-US" b="1" dirty="0">
                <a:solidFill>
                  <a:srgbClr val="FF0000"/>
                </a:solidFill>
              </a:rPr>
              <a:t>].size()&lt;&lt;' </a:t>
            </a:r>
            <a:r>
              <a:rPr lang="en-US" b="1" dirty="0" smtClean="0">
                <a:solidFill>
                  <a:srgbClr val="FF0000"/>
                </a:solidFill>
              </a:rPr>
              <a:t>';</a:t>
            </a:r>
            <a:endParaRPr lang="en-US" b="1" dirty="0">
              <a:solidFill>
                <a:srgbClr val="FF0000"/>
              </a:solidFill>
            </a:endParaRPr>
          </a:p>
          <a:p>
            <a:r>
              <a:rPr lang="en-US" b="1" dirty="0" smtClean="0">
                <a:solidFill>
                  <a:srgbClr val="0070C0"/>
                </a:solidFill>
              </a:rPr>
              <a:t>  sort(b[</a:t>
            </a:r>
            <a:r>
              <a:rPr lang="en-US" b="1" dirty="0" err="1" smtClean="0">
                <a:solidFill>
                  <a:srgbClr val="0070C0"/>
                </a:solidFill>
              </a:rPr>
              <a:t>i</a:t>
            </a:r>
            <a:r>
              <a:rPr lang="en-US" b="1" dirty="0">
                <a:solidFill>
                  <a:srgbClr val="0070C0"/>
                </a:solidFill>
              </a:rPr>
              <a:t>].begin(), b[</a:t>
            </a:r>
            <a:r>
              <a:rPr lang="en-US" b="1" dirty="0" err="1">
                <a:solidFill>
                  <a:srgbClr val="0070C0"/>
                </a:solidFill>
              </a:rPr>
              <a:t>i</a:t>
            </a:r>
            <a:r>
              <a:rPr lang="en-US" b="1" dirty="0">
                <a:solidFill>
                  <a:srgbClr val="0070C0"/>
                </a:solidFill>
              </a:rPr>
              <a:t>].end());</a:t>
            </a:r>
          </a:p>
          <a:p>
            <a:r>
              <a:rPr lang="en-US" b="1" dirty="0" smtClean="0">
                <a:solidFill>
                  <a:srgbClr val="0070C0"/>
                </a:solidFill>
              </a:rPr>
              <a:t>}</a:t>
            </a:r>
            <a:endParaRPr lang="en-US" b="1" dirty="0">
              <a:solidFill>
                <a:srgbClr val="0070C0"/>
              </a:solidFill>
            </a:endParaRPr>
          </a:p>
          <a:p>
            <a:r>
              <a:rPr lang="en-US" b="1" dirty="0" err="1" smtClean="0">
                <a:solidFill>
                  <a:srgbClr val="0070C0"/>
                </a:solidFill>
              </a:rPr>
              <a:t>int</a:t>
            </a:r>
            <a:r>
              <a:rPr lang="en-US" b="1" dirty="0" smtClean="0">
                <a:solidFill>
                  <a:srgbClr val="0070C0"/>
                </a:solidFill>
              </a:rPr>
              <a:t> </a:t>
            </a:r>
            <a:r>
              <a:rPr lang="en-US" b="1" dirty="0">
                <a:solidFill>
                  <a:srgbClr val="0070C0"/>
                </a:solidFill>
              </a:rPr>
              <a:t>index = 0;</a:t>
            </a:r>
          </a:p>
          <a:p>
            <a:r>
              <a:rPr lang="en-US" b="1" dirty="0" smtClean="0">
                <a:solidFill>
                  <a:srgbClr val="0070C0"/>
                </a:solidFill>
              </a:rPr>
              <a:t>for </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 = 0; </a:t>
            </a:r>
            <a:r>
              <a:rPr lang="en-US" b="1" dirty="0" err="1">
                <a:solidFill>
                  <a:srgbClr val="0070C0"/>
                </a:solidFill>
              </a:rPr>
              <a:t>i</a:t>
            </a:r>
            <a:r>
              <a:rPr lang="en-US" b="1" dirty="0">
                <a:solidFill>
                  <a:srgbClr val="0070C0"/>
                </a:solidFill>
              </a:rPr>
              <a:t> &lt; n; </a:t>
            </a:r>
            <a:r>
              <a:rPr lang="en-US" b="1" dirty="0" err="1">
                <a:solidFill>
                  <a:srgbClr val="0070C0"/>
                </a:solidFill>
              </a:rPr>
              <a:t>i</a:t>
            </a:r>
            <a:r>
              <a:rPr lang="en-US" b="1" dirty="0">
                <a:solidFill>
                  <a:srgbClr val="0070C0"/>
                </a:solidFill>
              </a:rPr>
              <a:t>++)</a:t>
            </a:r>
          </a:p>
          <a:p>
            <a:r>
              <a:rPr lang="en-US" b="1" dirty="0" smtClean="0">
                <a:solidFill>
                  <a:srgbClr val="0070C0"/>
                </a:solidFill>
              </a:rPr>
              <a:t>  for </a:t>
            </a:r>
            <a:r>
              <a:rPr lang="en-US" b="1" dirty="0">
                <a:solidFill>
                  <a:srgbClr val="0070C0"/>
                </a:solidFill>
              </a:rPr>
              <a:t>(</a:t>
            </a:r>
            <a:r>
              <a:rPr lang="en-US" b="1" dirty="0" err="1">
                <a:solidFill>
                  <a:srgbClr val="0070C0"/>
                </a:solidFill>
              </a:rPr>
              <a:t>int</a:t>
            </a:r>
            <a:r>
              <a:rPr lang="en-US" b="1" dirty="0">
                <a:solidFill>
                  <a:srgbClr val="0070C0"/>
                </a:solidFill>
              </a:rPr>
              <a:t> j = 0; j &lt; b[</a:t>
            </a:r>
            <a:r>
              <a:rPr lang="en-US" b="1" dirty="0" err="1">
                <a:solidFill>
                  <a:srgbClr val="0070C0"/>
                </a:solidFill>
              </a:rPr>
              <a:t>i</a:t>
            </a:r>
            <a:r>
              <a:rPr lang="en-US" b="1" dirty="0">
                <a:solidFill>
                  <a:srgbClr val="0070C0"/>
                </a:solidFill>
              </a:rPr>
              <a:t>].size(); j++)</a:t>
            </a:r>
          </a:p>
          <a:p>
            <a:r>
              <a:rPr lang="en-US" b="1" dirty="0" smtClean="0">
                <a:solidFill>
                  <a:srgbClr val="0070C0"/>
                </a:solidFill>
              </a:rPr>
              <a:t>    </a:t>
            </a:r>
            <a:r>
              <a:rPr lang="en-US" b="1" dirty="0" err="1" smtClean="0">
                <a:solidFill>
                  <a:srgbClr val="0070C0"/>
                </a:solidFill>
              </a:rPr>
              <a:t>arr</a:t>
            </a:r>
            <a:r>
              <a:rPr lang="en-US" b="1" dirty="0" smtClean="0">
                <a:solidFill>
                  <a:srgbClr val="0070C0"/>
                </a:solidFill>
              </a:rPr>
              <a:t>[index</a:t>
            </a:r>
            <a:r>
              <a:rPr lang="en-US" b="1" dirty="0">
                <a:solidFill>
                  <a:srgbClr val="0070C0"/>
                </a:solidFill>
              </a:rPr>
              <a:t>++] = b[</a:t>
            </a:r>
            <a:r>
              <a:rPr lang="en-US" b="1" dirty="0" err="1">
                <a:solidFill>
                  <a:srgbClr val="0070C0"/>
                </a:solidFill>
              </a:rPr>
              <a:t>i</a:t>
            </a:r>
            <a:r>
              <a:rPr lang="en-US" b="1" dirty="0">
                <a:solidFill>
                  <a:srgbClr val="0070C0"/>
                </a:solidFill>
              </a:rPr>
              <a:t>][j];</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3962400" y="381000"/>
            <a:ext cx="5181600" cy="3693319"/>
          </a:xfrm>
          <a:prstGeom prst="rect">
            <a:avLst/>
          </a:prstGeom>
          <a:ln>
            <a:solidFill>
              <a:srgbClr val="C00000"/>
            </a:solidFill>
            <a:prstDash val="dash"/>
          </a:ln>
        </p:spPr>
        <p:txBody>
          <a:bodyPr wrap="square">
            <a:spAutoFit/>
          </a:bodyPr>
          <a:lstStyle/>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smtClean="0">
                <a:solidFill>
                  <a:srgbClr val="0070C0"/>
                </a:solidFill>
              </a:rPr>
              <a:t>float </a:t>
            </a:r>
            <a:r>
              <a:rPr lang="en-US" b="1" dirty="0" err="1">
                <a:solidFill>
                  <a:srgbClr val="0070C0"/>
                </a:solidFill>
              </a:rPr>
              <a:t>arr</a:t>
            </a:r>
            <a:r>
              <a:rPr lang="en-US" b="1" dirty="0" smtClean="0">
                <a:solidFill>
                  <a:srgbClr val="0070C0"/>
                </a:solidFill>
              </a:rPr>
              <a:t>[]={</a:t>
            </a:r>
            <a:r>
              <a:rPr lang="en-US" b="1" dirty="0">
                <a:solidFill>
                  <a:srgbClr val="0070C0"/>
                </a:solidFill>
              </a:rPr>
              <a:t>0.6557,0.0357,0.8491,0.9340</a:t>
            </a:r>
            <a:r>
              <a:rPr lang="en-US" b="1" dirty="0" smtClean="0">
                <a:solidFill>
                  <a:srgbClr val="0070C0"/>
                </a:solidFill>
              </a:rPr>
              <a:t>,</a:t>
            </a:r>
          </a:p>
          <a:p>
            <a:r>
              <a:rPr lang="en-US" b="1" dirty="0" smtClean="0">
                <a:solidFill>
                  <a:srgbClr val="0070C0"/>
                </a:solidFill>
              </a:rPr>
              <a:t>0.6787, 0.7577,0.7431,0.3922,0.6555,0.1712</a:t>
            </a:r>
            <a:r>
              <a:rPr lang="en-US" b="1" dirty="0">
                <a:solidFill>
                  <a:srgbClr val="0070C0"/>
                </a:solidFill>
              </a:rPr>
              <a:t>,</a:t>
            </a:r>
          </a:p>
          <a:p>
            <a:r>
              <a:rPr lang="en-US" b="1" dirty="0" smtClean="0">
                <a:solidFill>
                  <a:srgbClr val="0070C0"/>
                </a:solidFill>
              </a:rPr>
              <a:t>0.7060,0.0318,0.2769,0.0462,0.0971,0.8235,</a:t>
            </a:r>
          </a:p>
          <a:p>
            <a:r>
              <a:rPr lang="en-US" b="1" dirty="0" smtClean="0">
                <a:solidFill>
                  <a:srgbClr val="0070C0"/>
                </a:solidFill>
              </a:rPr>
              <a:t>0.6948,0.3171,0.9502,0.0344,0.4387,0.3816,</a:t>
            </a:r>
          </a:p>
          <a:p>
            <a:r>
              <a:rPr lang="en-US" b="1" dirty="0" smtClean="0">
                <a:solidFill>
                  <a:srgbClr val="0070C0"/>
                </a:solidFill>
              </a:rPr>
              <a:t>0.7655,0.7952,0.1869,0.4898,0.4456,0.6463,</a:t>
            </a:r>
          </a:p>
          <a:p>
            <a:r>
              <a:rPr lang="en-US" b="1" dirty="0" smtClean="0">
                <a:solidFill>
                  <a:srgbClr val="0070C0"/>
                </a:solidFill>
              </a:rPr>
              <a:t>0.7094,0.7547</a:t>
            </a:r>
            <a:r>
              <a:rPr lang="en-US" b="1" dirty="0">
                <a:solidFill>
                  <a:srgbClr val="0070C0"/>
                </a:solidFill>
              </a:rPr>
              <a:t>};</a:t>
            </a:r>
          </a:p>
          <a:p>
            <a:r>
              <a:rPr lang="en-US" b="1" dirty="0" err="1" smtClean="0">
                <a:solidFill>
                  <a:srgbClr val="0070C0"/>
                </a:solidFill>
              </a:rPr>
              <a:t>int</a:t>
            </a:r>
            <a:r>
              <a:rPr lang="en-US" b="1" dirty="0" smtClean="0">
                <a:solidFill>
                  <a:srgbClr val="0070C0"/>
                </a:solidFill>
              </a:rPr>
              <a:t> n=</a:t>
            </a:r>
            <a:r>
              <a:rPr lang="en-US" b="1" dirty="0" err="1" smtClean="0">
                <a:solidFill>
                  <a:srgbClr val="0070C0"/>
                </a:solidFill>
              </a:rPr>
              <a:t>sizeof</a:t>
            </a:r>
            <a:r>
              <a:rPr lang="en-US" b="1" dirty="0" smtClean="0">
                <a:solidFill>
                  <a:srgbClr val="0070C0"/>
                </a:solidFill>
              </a:rPr>
              <a:t>(</a:t>
            </a:r>
            <a:r>
              <a:rPr lang="en-US" b="1" dirty="0" err="1" smtClean="0">
                <a:solidFill>
                  <a:srgbClr val="0070C0"/>
                </a:solidFill>
              </a:rPr>
              <a:t>arr</a:t>
            </a:r>
            <a:r>
              <a:rPr lang="en-US" b="1" dirty="0">
                <a:solidFill>
                  <a:srgbClr val="0070C0"/>
                </a:solidFill>
              </a:rPr>
              <a:t>) / </a:t>
            </a:r>
            <a:r>
              <a:rPr lang="en-US" b="1" dirty="0" err="1">
                <a:solidFill>
                  <a:srgbClr val="0070C0"/>
                </a:solidFill>
              </a:rPr>
              <a:t>sizeof</a:t>
            </a:r>
            <a:r>
              <a:rPr lang="en-US" b="1" dirty="0">
                <a:solidFill>
                  <a:srgbClr val="0070C0"/>
                </a:solidFill>
              </a:rPr>
              <a:t>(</a:t>
            </a:r>
            <a:r>
              <a:rPr lang="en-US" b="1" dirty="0" err="1">
                <a:solidFill>
                  <a:srgbClr val="0070C0"/>
                </a:solidFill>
              </a:rPr>
              <a:t>arr</a:t>
            </a:r>
            <a:r>
              <a:rPr lang="en-US" b="1" dirty="0">
                <a:solidFill>
                  <a:srgbClr val="0070C0"/>
                </a:solidFill>
              </a:rPr>
              <a:t>[0]);</a:t>
            </a:r>
          </a:p>
          <a:p>
            <a:r>
              <a:rPr lang="en-US" b="1" dirty="0" err="1" smtClean="0">
                <a:solidFill>
                  <a:srgbClr val="0070C0"/>
                </a:solidFill>
              </a:rPr>
              <a:t>bucketSort</a:t>
            </a:r>
            <a:r>
              <a:rPr lang="en-US" b="1" dirty="0" smtClean="0">
                <a:solidFill>
                  <a:srgbClr val="0070C0"/>
                </a:solidFill>
              </a:rPr>
              <a:t>(</a:t>
            </a:r>
            <a:r>
              <a:rPr lang="en-US" b="1" dirty="0" err="1" smtClean="0">
                <a:solidFill>
                  <a:srgbClr val="0070C0"/>
                </a:solidFill>
              </a:rPr>
              <a:t>arr</a:t>
            </a:r>
            <a:r>
              <a:rPr lang="en-US" b="1" dirty="0">
                <a:solidFill>
                  <a:srgbClr val="0070C0"/>
                </a:solidFill>
              </a:rPr>
              <a:t>, n);</a:t>
            </a:r>
          </a:p>
          <a:p>
            <a:r>
              <a:rPr lang="en-US" b="1" dirty="0" err="1" smtClean="0">
                <a:solidFill>
                  <a:srgbClr val="0070C0"/>
                </a:solidFill>
              </a:rPr>
              <a:t>cout</a:t>
            </a:r>
            <a:r>
              <a:rPr lang="en-US" b="1" dirty="0" smtClean="0">
                <a:solidFill>
                  <a:srgbClr val="0070C0"/>
                </a:solidFill>
              </a:rPr>
              <a:t> </a:t>
            </a:r>
            <a:r>
              <a:rPr lang="en-US" b="1" dirty="0">
                <a:solidFill>
                  <a:srgbClr val="0070C0"/>
                </a:solidFill>
              </a:rPr>
              <a:t>&lt;&lt; "\</a:t>
            </a:r>
            <a:r>
              <a:rPr lang="en-US" b="1" dirty="0" err="1">
                <a:solidFill>
                  <a:srgbClr val="0070C0"/>
                </a:solidFill>
              </a:rPr>
              <a:t>nSortirani</a:t>
            </a:r>
            <a:r>
              <a:rPr lang="en-US" b="1" dirty="0">
                <a:solidFill>
                  <a:srgbClr val="0070C0"/>
                </a:solidFill>
              </a:rPr>
              <a:t> </a:t>
            </a:r>
            <a:r>
              <a:rPr lang="en-US" b="1" dirty="0" err="1">
                <a:solidFill>
                  <a:srgbClr val="0070C0"/>
                </a:solidFill>
              </a:rPr>
              <a:t>niz</a:t>
            </a:r>
            <a:r>
              <a:rPr lang="en-US" b="1" dirty="0">
                <a:solidFill>
                  <a:srgbClr val="0070C0"/>
                </a:solidFill>
              </a:rPr>
              <a:t> \n";</a:t>
            </a:r>
          </a:p>
          <a:p>
            <a:r>
              <a:rPr lang="en-US" b="1" dirty="0" smtClean="0">
                <a:solidFill>
                  <a:srgbClr val="0070C0"/>
                </a:solidFill>
              </a:rPr>
              <a:t>for </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 = 0; </a:t>
            </a:r>
            <a:r>
              <a:rPr lang="en-US" b="1" dirty="0" err="1">
                <a:solidFill>
                  <a:srgbClr val="0070C0"/>
                </a:solidFill>
              </a:rPr>
              <a:t>i</a:t>
            </a:r>
            <a:r>
              <a:rPr lang="en-US" b="1" dirty="0">
                <a:solidFill>
                  <a:srgbClr val="0070C0"/>
                </a:solidFill>
              </a:rPr>
              <a:t> &lt; n; </a:t>
            </a:r>
            <a:r>
              <a:rPr lang="en-US" b="1" dirty="0" err="1">
                <a:solidFill>
                  <a:srgbClr val="0070C0"/>
                </a:solidFill>
              </a:rPr>
              <a:t>i</a:t>
            </a:r>
            <a:r>
              <a:rPr lang="en-US" b="1" dirty="0" smtClean="0">
                <a:solidFill>
                  <a:srgbClr val="0070C0"/>
                </a:solidFill>
              </a:rPr>
              <a:t>++) </a:t>
            </a:r>
            <a:r>
              <a:rPr lang="en-US" b="1" dirty="0" err="1" smtClean="0">
                <a:solidFill>
                  <a:srgbClr val="0070C0"/>
                </a:solidFill>
              </a:rPr>
              <a:t>cout</a:t>
            </a:r>
            <a:r>
              <a:rPr lang="en-US" b="1" dirty="0" smtClean="0">
                <a:solidFill>
                  <a:srgbClr val="0070C0"/>
                </a:solidFill>
              </a:rPr>
              <a:t> </a:t>
            </a:r>
            <a:r>
              <a:rPr lang="en-US" b="1" dirty="0">
                <a:solidFill>
                  <a:srgbClr val="0070C0"/>
                </a:solidFill>
              </a:rPr>
              <a:t>&lt;&lt; </a:t>
            </a:r>
            <a:r>
              <a:rPr lang="en-US" b="1" dirty="0" err="1">
                <a:solidFill>
                  <a:srgbClr val="0070C0"/>
                </a:solidFill>
              </a:rPr>
              <a:t>arr</a:t>
            </a:r>
            <a:r>
              <a:rPr lang="en-US" b="1" dirty="0">
                <a:solidFill>
                  <a:srgbClr val="0070C0"/>
                </a:solidFill>
              </a:rPr>
              <a:t>[</a:t>
            </a:r>
            <a:r>
              <a:rPr lang="en-US" b="1" dirty="0" err="1">
                <a:solidFill>
                  <a:srgbClr val="0070C0"/>
                </a:solidFill>
              </a:rPr>
              <a:t>i</a:t>
            </a:r>
            <a:r>
              <a:rPr lang="en-US" b="1" dirty="0">
                <a:solidFill>
                  <a:srgbClr val="0070C0"/>
                </a:solidFill>
              </a:rPr>
              <a:t>] &lt;&lt; " ";</a:t>
            </a:r>
          </a:p>
          <a:p>
            <a:r>
              <a:rPr lang="en-US" b="1" dirty="0" smtClean="0">
                <a:solidFill>
                  <a:srgbClr val="0070C0"/>
                </a:solidFill>
              </a:rPr>
              <a:t>return </a:t>
            </a:r>
            <a:r>
              <a:rPr lang="en-US" b="1" dirty="0">
                <a:solidFill>
                  <a:srgbClr val="0070C0"/>
                </a:solidFill>
              </a:rPr>
              <a:t>0;</a:t>
            </a:r>
          </a:p>
          <a:p>
            <a:r>
              <a:rPr lang="en-US" b="1" dirty="0">
                <a:solidFill>
                  <a:srgbClr val="0070C0"/>
                </a:solidFill>
              </a:rPr>
              <a:t>}</a:t>
            </a:r>
          </a:p>
        </p:txBody>
      </p:sp>
      <p:sp>
        <p:nvSpPr>
          <p:cNvPr id="6" name="Freeform 5"/>
          <p:cNvSpPr/>
          <p:nvPr/>
        </p:nvSpPr>
        <p:spPr>
          <a:xfrm>
            <a:off x="3946967" y="4074289"/>
            <a:ext cx="11575" cy="2801073"/>
          </a:xfrm>
          <a:custGeom>
            <a:avLst/>
            <a:gdLst>
              <a:gd name="connsiteX0" fmla="*/ 0 w 11575"/>
              <a:gd name="connsiteY0" fmla="*/ 0 h 2801073"/>
              <a:gd name="connsiteX1" fmla="*/ 11575 w 11575"/>
              <a:gd name="connsiteY1" fmla="*/ 2801073 h 2801073"/>
            </a:gdLst>
            <a:ahLst/>
            <a:cxnLst>
              <a:cxn ang="0">
                <a:pos x="connsiteX0" y="connsiteY0"/>
              </a:cxn>
              <a:cxn ang="0">
                <a:pos x="connsiteX1" y="connsiteY1"/>
              </a:cxn>
            </a:cxnLst>
            <a:rect l="l" t="t" r="r" b="b"/>
            <a:pathLst>
              <a:path w="11575" h="2801073">
                <a:moveTo>
                  <a:pt x="0" y="0"/>
                </a:moveTo>
                <a:cubicBezTo>
                  <a:pt x="3858" y="933691"/>
                  <a:pt x="7717" y="1867382"/>
                  <a:pt x="11575" y="2801073"/>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343400" y="4514671"/>
            <a:ext cx="4572000" cy="1200329"/>
          </a:xfrm>
          <a:prstGeom prst="rect">
            <a:avLst/>
          </a:prstGeom>
          <a:solidFill>
            <a:schemeClr val="accent6">
              <a:lumMod val="60000"/>
              <a:lumOff val="40000"/>
            </a:schemeClr>
          </a:solidFill>
        </p:spPr>
        <p:txBody>
          <a:bodyPr wrap="square" rtlCol="0">
            <a:spAutoFit/>
          </a:bodyPr>
          <a:lstStyle/>
          <a:p>
            <a:r>
              <a:rPr lang="it-IT" sz="1200" b="1" dirty="0">
                <a:solidFill>
                  <a:srgbClr val="FF0000"/>
                </a:solidFill>
              </a:rPr>
              <a:t>1 3 1 0 0 2 0 0 1 1 0 2 0 2 1 0 0 0 0 3 2 2 4 1 1 1 0 0 2 0</a:t>
            </a:r>
          </a:p>
          <a:p>
            <a:r>
              <a:rPr lang="it-IT" sz="1200" b="1" dirty="0">
                <a:solidFill>
                  <a:schemeClr val="bg1"/>
                </a:solidFill>
              </a:rPr>
              <a:t>Sortirani niz</a:t>
            </a:r>
          </a:p>
          <a:p>
            <a:r>
              <a:rPr lang="it-IT" sz="1200" b="1" dirty="0">
                <a:solidFill>
                  <a:schemeClr val="bg1"/>
                </a:solidFill>
              </a:rPr>
              <a:t>0.0318 0.0344 0.0357 0.0462 0.0971 0.1712 0.1869 0.2769 0.3171 0.3816 0.3922 0.4387 0.4456 0.4898 0.6463 0.6555 0.6557 0.6787 0.6948 0.706 0.7094 0.7431 0.7547 0.7577 0.7655 0.7952 0.8235 0.8491 0.934 0.9502</a:t>
            </a:r>
            <a:endParaRPr lang="en-US" sz="1200" b="1" dirty="0">
              <a:solidFill>
                <a:schemeClr val="bg1"/>
              </a:solidFill>
            </a:endParaRPr>
          </a:p>
        </p:txBody>
      </p:sp>
      <p:sp>
        <p:nvSpPr>
          <p:cNvPr id="8" name="TextBox 7"/>
          <p:cNvSpPr txBox="1"/>
          <p:nvPr/>
        </p:nvSpPr>
        <p:spPr>
          <a:xfrm>
            <a:off x="4343400" y="4191000"/>
            <a:ext cx="4572000" cy="369332"/>
          </a:xfrm>
          <a:prstGeom prst="rect">
            <a:avLst/>
          </a:prstGeom>
          <a:noFill/>
        </p:spPr>
        <p:txBody>
          <a:bodyPr wrap="square" rtlCol="0">
            <a:spAutoFit/>
          </a:bodyPr>
          <a:lstStyle/>
          <a:p>
            <a:r>
              <a:rPr lang="sr-Latn-ME" b="1" u="sng" dirty="0" smtClean="0"/>
              <a:t>Izlaz iz algoritma:</a:t>
            </a:r>
            <a:endParaRPr lang="en-US" b="1" u="sng" dirty="0"/>
          </a:p>
        </p:txBody>
      </p:sp>
      <p:sp>
        <p:nvSpPr>
          <p:cNvPr id="9" name="TextBox 8"/>
          <p:cNvSpPr txBox="1"/>
          <p:nvPr/>
        </p:nvSpPr>
        <p:spPr>
          <a:xfrm>
            <a:off x="4038600" y="5791200"/>
            <a:ext cx="5105400" cy="923330"/>
          </a:xfrm>
          <a:prstGeom prst="rect">
            <a:avLst/>
          </a:prstGeom>
          <a:noFill/>
        </p:spPr>
        <p:txBody>
          <a:bodyPr wrap="square" rtlCol="0">
            <a:spAutoFit/>
          </a:bodyPr>
          <a:lstStyle/>
          <a:p>
            <a:r>
              <a:rPr lang="sr-Latn-ME" dirty="0" smtClean="0"/>
              <a:t>Odštampano je koliko ima elemenata u pojedinim „kofama“ u ovom primjeru, najviše ih je bilo </a:t>
            </a:r>
            <a:r>
              <a:rPr lang="sr-Latn-ME" b="1" dirty="0" smtClean="0">
                <a:solidFill>
                  <a:srgbClr val="FF0000"/>
                </a:solidFill>
              </a:rPr>
              <a:t>4</a:t>
            </a:r>
            <a:r>
              <a:rPr lang="sr-Latn-ME" dirty="0" smtClean="0"/>
              <a:t>.</a:t>
            </a:r>
            <a:endParaRPr lang="en-US" dirty="0"/>
          </a:p>
        </p:txBody>
      </p:sp>
    </p:spTree>
    <p:extLst>
      <p:ext uri="{BB962C8B-B14F-4D97-AF65-F5344CB8AC3E}">
        <p14:creationId xmlns:p14="http://schemas.microsoft.com/office/powerpoint/2010/main" val="19762539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Primjer</a:t>
            </a:r>
            <a:r>
              <a:rPr lang="en-US" dirty="0" smtClean="0"/>
              <a:t> - </a:t>
            </a:r>
            <a:r>
              <a:rPr lang="en-US" dirty="0" err="1" smtClean="0"/>
              <a:t>Intervali</a:t>
            </a:r>
            <a:endParaRPr lang="en-US" dirty="0"/>
          </a:p>
        </p:txBody>
      </p:sp>
      <p:sp>
        <p:nvSpPr>
          <p:cNvPr id="3" name="Content Placeholder 2"/>
          <p:cNvSpPr>
            <a:spLocks noGrp="1"/>
          </p:cNvSpPr>
          <p:nvPr>
            <p:ph idx="1"/>
          </p:nvPr>
        </p:nvSpPr>
        <p:spPr>
          <a:xfrm>
            <a:off x="0" y="990600"/>
            <a:ext cx="9144000" cy="1676400"/>
          </a:xfrm>
        </p:spPr>
        <p:txBody>
          <a:bodyPr/>
          <a:lstStyle/>
          <a:p>
            <a:r>
              <a:rPr lang="en-US" dirty="0" err="1" smtClean="0"/>
              <a:t>Dato</a:t>
            </a:r>
            <a:r>
              <a:rPr lang="en-US" dirty="0" smtClean="0"/>
              <a:t> je </a:t>
            </a:r>
            <a:r>
              <a:rPr lang="en-US" b="1" i="1" dirty="0" smtClean="0">
                <a:solidFill>
                  <a:srgbClr val="C00000"/>
                </a:solidFill>
              </a:rPr>
              <a:t>n</a:t>
            </a:r>
            <a:r>
              <a:rPr lang="en-US" dirty="0" smtClean="0"/>
              <a:t> </a:t>
            </a:r>
            <a:r>
              <a:rPr lang="en-US" dirty="0" err="1" smtClean="0"/>
              <a:t>intervala</a:t>
            </a:r>
            <a:r>
              <a:rPr lang="en-US" dirty="0" smtClean="0"/>
              <a:t> </a:t>
            </a:r>
            <a:r>
              <a:rPr lang="en-US" b="1" dirty="0" smtClean="0">
                <a:solidFill>
                  <a:srgbClr val="C00000"/>
                </a:solidFill>
              </a:rPr>
              <a:t>[</a:t>
            </a:r>
            <a:r>
              <a:rPr lang="en-US" b="1" i="1" dirty="0" err="1" smtClean="0">
                <a:solidFill>
                  <a:srgbClr val="C00000"/>
                </a:solidFill>
              </a:rPr>
              <a:t>x</a:t>
            </a:r>
            <a:r>
              <a:rPr lang="en-US" b="1" i="1" baseline="-25000" dirty="0" err="1" smtClean="0">
                <a:solidFill>
                  <a:srgbClr val="C00000"/>
                </a:solidFill>
              </a:rPr>
              <a:t>i</a:t>
            </a:r>
            <a:r>
              <a:rPr lang="en-US" b="1" dirty="0" err="1" smtClean="0">
                <a:solidFill>
                  <a:srgbClr val="C00000"/>
                </a:solidFill>
              </a:rPr>
              <a:t>,</a:t>
            </a:r>
            <a:r>
              <a:rPr lang="en-US" b="1" i="1" dirty="0" err="1" smtClean="0">
                <a:solidFill>
                  <a:srgbClr val="C00000"/>
                </a:solidFill>
              </a:rPr>
              <a:t>y</a:t>
            </a:r>
            <a:r>
              <a:rPr lang="en-US" b="1" i="1" baseline="-25000" dirty="0" err="1" smtClean="0">
                <a:solidFill>
                  <a:srgbClr val="C00000"/>
                </a:solidFill>
              </a:rPr>
              <a:t>i</a:t>
            </a:r>
            <a:r>
              <a:rPr lang="en-US" b="1" dirty="0" smtClean="0">
                <a:solidFill>
                  <a:srgbClr val="C00000"/>
                </a:solidFill>
              </a:rPr>
              <a:t>]</a:t>
            </a:r>
            <a:r>
              <a:rPr lang="en-US" dirty="0" smtClean="0"/>
              <a:t>, </a:t>
            </a:r>
            <a:r>
              <a:rPr lang="en-US" dirty="0" err="1" smtClean="0"/>
              <a:t>gdje</a:t>
            </a:r>
            <a:r>
              <a:rPr lang="en-US" dirty="0" smtClean="0"/>
              <a:t> je </a:t>
            </a:r>
            <a:r>
              <a:rPr lang="en-US" b="1" i="1" dirty="0" smtClean="0">
                <a:solidFill>
                  <a:srgbClr val="C00000"/>
                </a:solidFill>
              </a:rPr>
              <a:t>y</a:t>
            </a:r>
            <a:r>
              <a:rPr lang="sr-Latn-ME" b="1" baseline="-25000" dirty="0" smtClean="0">
                <a:solidFill>
                  <a:srgbClr val="C00000"/>
                </a:solidFill>
              </a:rPr>
              <a:t>i</a:t>
            </a:r>
            <a:r>
              <a:rPr lang="en-US" b="1" dirty="0" smtClean="0">
                <a:solidFill>
                  <a:srgbClr val="C00000"/>
                </a:solidFill>
              </a:rPr>
              <a:t>≥</a:t>
            </a:r>
            <a:r>
              <a:rPr lang="en-US" b="1" i="1" dirty="0" smtClean="0">
                <a:solidFill>
                  <a:srgbClr val="C00000"/>
                </a:solidFill>
              </a:rPr>
              <a:t>x</a:t>
            </a:r>
            <a:r>
              <a:rPr lang="en-US" b="1" i="1" baseline="-25000" dirty="0" smtClean="0">
                <a:solidFill>
                  <a:srgbClr val="C00000"/>
                </a:solidFill>
              </a:rPr>
              <a:t>i</a:t>
            </a:r>
            <a:r>
              <a:rPr lang="en-US" dirty="0" smtClean="0"/>
              <a:t>. </a:t>
            </a:r>
            <a:r>
              <a:rPr lang="en-US" dirty="0" err="1" smtClean="0"/>
              <a:t>Odrediti</a:t>
            </a:r>
            <a:r>
              <a:rPr lang="en-US" dirty="0" smtClean="0"/>
              <a:t> </a:t>
            </a:r>
            <a:r>
              <a:rPr lang="en-US" dirty="0" err="1" smtClean="0"/>
              <a:t>najve</a:t>
            </a:r>
            <a:r>
              <a:rPr lang="sr-Latn-ME" dirty="0" smtClean="0"/>
              <a:t>ći broj intervala koji se presjecaju. Osnovni problem je što se dešava sa granicama intervala. Pretpostavimo da je interval uključuje oba svoja kraja.</a:t>
            </a:r>
            <a:endParaRPr lang="en-US" dirty="0"/>
          </a:p>
        </p:txBody>
      </p:sp>
      <p:sp>
        <p:nvSpPr>
          <p:cNvPr id="4" name="Rectangle 3"/>
          <p:cNvSpPr/>
          <p:nvPr/>
        </p:nvSpPr>
        <p:spPr>
          <a:xfrm>
            <a:off x="0" y="2590800"/>
            <a:ext cx="5105400" cy="4247317"/>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&lt;algorithm&gt;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struct</a:t>
            </a:r>
            <a:r>
              <a:rPr lang="en-US" b="1" dirty="0">
                <a:solidFill>
                  <a:srgbClr val="0070C0"/>
                </a:solidFill>
              </a:rPr>
              <a:t> interval{</a:t>
            </a:r>
            <a:r>
              <a:rPr lang="en-US" b="1" dirty="0" err="1">
                <a:solidFill>
                  <a:srgbClr val="0070C0"/>
                </a:solidFill>
              </a:rPr>
              <a:t>int</a:t>
            </a:r>
            <a:r>
              <a:rPr lang="en-US" b="1" dirty="0">
                <a:solidFill>
                  <a:srgbClr val="0070C0"/>
                </a:solidFill>
              </a:rPr>
              <a:t> x; </a:t>
            </a:r>
            <a:r>
              <a:rPr lang="en-US" b="1" dirty="0" err="1">
                <a:solidFill>
                  <a:srgbClr val="0070C0"/>
                </a:solidFill>
              </a:rPr>
              <a:t>int</a:t>
            </a:r>
            <a:r>
              <a:rPr lang="en-US" b="1" dirty="0">
                <a:solidFill>
                  <a:srgbClr val="0070C0"/>
                </a:solidFill>
              </a:rPr>
              <a:t> </a:t>
            </a:r>
            <a:r>
              <a:rPr lang="en-US" b="1" dirty="0" err="1">
                <a:solidFill>
                  <a:srgbClr val="0070C0"/>
                </a:solidFill>
              </a:rPr>
              <a:t>poc</a:t>
            </a:r>
            <a:r>
              <a:rPr lang="en-US" b="1" dirty="0">
                <a:solidFill>
                  <a:srgbClr val="0070C0"/>
                </a:solidFill>
              </a:rPr>
              <a:t>;};</a:t>
            </a:r>
          </a:p>
          <a:p>
            <a:r>
              <a:rPr lang="en-US" b="1" dirty="0" err="1">
                <a:solidFill>
                  <a:srgbClr val="0070C0"/>
                </a:solidFill>
              </a:rPr>
              <a:t>bool</a:t>
            </a:r>
            <a:r>
              <a:rPr lang="en-US" b="1" dirty="0">
                <a:solidFill>
                  <a:srgbClr val="0070C0"/>
                </a:solidFill>
              </a:rPr>
              <a:t> </a:t>
            </a:r>
            <a:r>
              <a:rPr lang="en-US" b="1" dirty="0" err="1">
                <a:solidFill>
                  <a:srgbClr val="0070C0"/>
                </a:solidFill>
              </a:rPr>
              <a:t>sort_interval</a:t>
            </a:r>
            <a:r>
              <a:rPr lang="en-US" b="1" dirty="0">
                <a:solidFill>
                  <a:srgbClr val="0070C0"/>
                </a:solidFill>
              </a:rPr>
              <a:t>(interval i1,interval i2){</a:t>
            </a:r>
          </a:p>
          <a:p>
            <a:r>
              <a:rPr lang="en-US" b="1" dirty="0">
                <a:solidFill>
                  <a:srgbClr val="0070C0"/>
                </a:solidFill>
              </a:rPr>
              <a:t>return </a:t>
            </a:r>
            <a:r>
              <a:rPr lang="en-US" b="1" dirty="0" smtClean="0">
                <a:solidFill>
                  <a:srgbClr val="0070C0"/>
                </a:solidFill>
              </a:rPr>
              <a:t>i1.x&lt;i2.x||(</a:t>
            </a:r>
            <a:r>
              <a:rPr lang="en-US" b="1" dirty="0">
                <a:solidFill>
                  <a:srgbClr val="0070C0"/>
                </a:solidFill>
              </a:rPr>
              <a:t>i1.x==</a:t>
            </a:r>
            <a:r>
              <a:rPr lang="en-US" b="1" dirty="0" smtClean="0">
                <a:solidFill>
                  <a:srgbClr val="0070C0"/>
                </a:solidFill>
              </a:rPr>
              <a:t>i2.x&amp;&amp; </a:t>
            </a:r>
            <a:r>
              <a:rPr lang="en-US" b="1" dirty="0">
                <a:solidFill>
                  <a:srgbClr val="0070C0"/>
                </a:solidFill>
              </a:rPr>
              <a:t>i1.poc&gt;i2.poc);</a:t>
            </a:r>
          </a:p>
          <a:p>
            <a:r>
              <a:rPr lang="en-US" b="1" dirty="0" smtClean="0">
                <a:solidFill>
                  <a:srgbClr val="0070C0"/>
                </a:solidFill>
              </a:rPr>
              <a:t>}</a:t>
            </a:r>
            <a:endParaRPr lang="en-US" b="1" dirty="0">
              <a:solidFill>
                <a:srgbClr val="0070C0"/>
              </a:solidFill>
            </a:endParaRPr>
          </a:p>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err="1" smtClean="0">
                <a:solidFill>
                  <a:srgbClr val="0070C0"/>
                </a:solidFill>
              </a:rPr>
              <a:t>int</a:t>
            </a:r>
            <a:r>
              <a:rPr lang="en-US" b="1" dirty="0" smtClean="0">
                <a:solidFill>
                  <a:srgbClr val="0070C0"/>
                </a:solidFill>
              </a:rPr>
              <a:t> </a:t>
            </a:r>
            <a:r>
              <a:rPr lang="en-US" b="1" dirty="0">
                <a:solidFill>
                  <a:srgbClr val="0070C0"/>
                </a:solidFill>
              </a:rPr>
              <a:t>n;</a:t>
            </a:r>
          </a:p>
          <a:p>
            <a:r>
              <a:rPr lang="en-US" b="1" dirty="0" err="1" smtClean="0">
                <a:solidFill>
                  <a:srgbClr val="0070C0"/>
                </a:solidFill>
              </a:rPr>
              <a:t>cin</a:t>
            </a:r>
            <a:r>
              <a:rPr lang="en-US" b="1" dirty="0">
                <a:solidFill>
                  <a:srgbClr val="0070C0"/>
                </a:solidFill>
              </a:rPr>
              <a:t>&gt;&gt;n;</a:t>
            </a:r>
          </a:p>
          <a:p>
            <a:r>
              <a:rPr lang="en-US" b="1" dirty="0" smtClean="0">
                <a:solidFill>
                  <a:srgbClr val="0070C0"/>
                </a:solidFill>
              </a:rPr>
              <a:t>interval </a:t>
            </a:r>
            <a:r>
              <a:rPr lang="en-US" b="1" dirty="0">
                <a:solidFill>
                  <a:srgbClr val="0070C0"/>
                </a:solidFill>
              </a:rPr>
              <a:t>X[2*n];</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smtClean="0">
                <a:solidFill>
                  <a:srgbClr val="0070C0"/>
                </a:solidFill>
              </a:rPr>
              <a:t>++) {</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cin</a:t>
            </a:r>
            <a:r>
              <a:rPr lang="en-US" b="1" dirty="0">
                <a:solidFill>
                  <a:srgbClr val="0070C0"/>
                </a:solidFill>
              </a:rPr>
              <a:t>&gt;&gt;X[2*</a:t>
            </a:r>
            <a:r>
              <a:rPr lang="en-US" b="1" dirty="0" err="1">
                <a:solidFill>
                  <a:srgbClr val="0070C0"/>
                </a:solidFill>
              </a:rPr>
              <a:t>i</a:t>
            </a:r>
            <a:r>
              <a:rPr lang="en-US" b="1" dirty="0">
                <a:solidFill>
                  <a:srgbClr val="0070C0"/>
                </a:solidFill>
              </a:rPr>
              <a:t>].x; X[2*</a:t>
            </a:r>
            <a:r>
              <a:rPr lang="en-US" b="1" dirty="0" err="1">
                <a:solidFill>
                  <a:srgbClr val="0070C0"/>
                </a:solidFill>
              </a:rPr>
              <a:t>i</a:t>
            </a:r>
            <a:r>
              <a:rPr lang="en-US" b="1" dirty="0">
                <a:solidFill>
                  <a:srgbClr val="0070C0"/>
                </a:solidFill>
              </a:rPr>
              <a:t>].</a:t>
            </a:r>
            <a:r>
              <a:rPr lang="en-US" b="1" dirty="0" err="1">
                <a:solidFill>
                  <a:srgbClr val="0070C0"/>
                </a:solidFill>
              </a:rPr>
              <a:t>poc</a:t>
            </a:r>
            <a:r>
              <a:rPr lang="en-US" b="1" dirty="0">
                <a:solidFill>
                  <a:srgbClr val="0070C0"/>
                </a:solidFill>
              </a:rPr>
              <a:t>=1;</a:t>
            </a:r>
          </a:p>
          <a:p>
            <a:r>
              <a:rPr lang="sr-Latn-ME" b="1" dirty="0" smtClean="0">
                <a:solidFill>
                  <a:srgbClr val="0070C0"/>
                </a:solidFill>
              </a:rPr>
              <a:t>  </a:t>
            </a:r>
            <a:r>
              <a:rPr lang="en-US" b="1" dirty="0" err="1" smtClean="0">
                <a:solidFill>
                  <a:srgbClr val="0070C0"/>
                </a:solidFill>
              </a:rPr>
              <a:t>cin</a:t>
            </a:r>
            <a:r>
              <a:rPr lang="en-US" b="1" dirty="0">
                <a:solidFill>
                  <a:srgbClr val="0070C0"/>
                </a:solidFill>
              </a:rPr>
              <a:t>&gt;&gt;X[2*i+1].x; X[2*i+1].</a:t>
            </a:r>
            <a:r>
              <a:rPr lang="en-US" b="1" dirty="0" err="1">
                <a:solidFill>
                  <a:srgbClr val="0070C0"/>
                </a:solidFill>
              </a:rPr>
              <a:t>poc</a:t>
            </a:r>
            <a:r>
              <a:rPr lang="en-US" b="1" dirty="0">
                <a:solidFill>
                  <a:srgbClr val="0070C0"/>
                </a:solidFill>
              </a:rPr>
              <a:t>=-1;</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5105400" y="2209800"/>
            <a:ext cx="4572000" cy="2585323"/>
          </a:xfrm>
          <a:prstGeom prst="rect">
            <a:avLst/>
          </a:prstGeom>
        </p:spPr>
        <p:txBody>
          <a:bodyPr>
            <a:spAutoFit/>
          </a:bodyPr>
          <a:lstStyle/>
          <a:p>
            <a:r>
              <a:rPr lang="en-US" b="1" dirty="0" smtClean="0">
                <a:solidFill>
                  <a:srgbClr val="0070C0"/>
                </a:solidFill>
              </a:rPr>
              <a:t>sort(X,X+2*</a:t>
            </a:r>
            <a:r>
              <a:rPr lang="en-US" b="1" dirty="0" err="1" smtClean="0">
                <a:solidFill>
                  <a:srgbClr val="0070C0"/>
                </a:solidFill>
              </a:rPr>
              <a:t>n,sort_interval</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maxi=0,tek=0;</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=0;i&lt;2*</a:t>
            </a:r>
            <a:r>
              <a:rPr lang="en-US" b="1" dirty="0" err="1">
                <a:solidFill>
                  <a:srgbClr val="0070C0"/>
                </a:solidFill>
              </a:rPr>
              <a:t>n;i</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tek</a:t>
            </a:r>
            <a:r>
              <a:rPr lang="en-US" b="1" dirty="0">
                <a:solidFill>
                  <a:srgbClr val="0070C0"/>
                </a:solidFill>
              </a:rPr>
              <a:t>+=X[</a:t>
            </a:r>
            <a:r>
              <a:rPr lang="en-US" b="1" dirty="0" err="1">
                <a:solidFill>
                  <a:srgbClr val="0070C0"/>
                </a:solidFill>
              </a:rPr>
              <a:t>i</a:t>
            </a:r>
            <a:r>
              <a:rPr lang="en-US" b="1" dirty="0">
                <a:solidFill>
                  <a:srgbClr val="0070C0"/>
                </a:solidFill>
              </a:rPr>
              <a:t>].</a:t>
            </a:r>
            <a:r>
              <a:rPr lang="en-US" b="1" dirty="0" err="1">
                <a:solidFill>
                  <a:srgbClr val="0070C0"/>
                </a:solidFill>
              </a:rPr>
              <a:t>poc</a:t>
            </a:r>
            <a:r>
              <a:rPr lang="en-US" b="1" dirty="0">
                <a:solidFill>
                  <a:srgbClr val="0070C0"/>
                </a:solidFill>
              </a:rPr>
              <a:t>;</a:t>
            </a:r>
          </a:p>
          <a:p>
            <a:r>
              <a:rPr lang="sr-Latn-ME" b="1" dirty="0" smtClean="0">
                <a:solidFill>
                  <a:srgbClr val="0070C0"/>
                </a:solidFill>
              </a:rPr>
              <a:t>  </a:t>
            </a:r>
            <a:r>
              <a:rPr lang="en-US" b="1" dirty="0" smtClean="0">
                <a:solidFill>
                  <a:srgbClr val="0070C0"/>
                </a:solidFill>
              </a:rPr>
              <a:t>maxi=</a:t>
            </a:r>
            <a:r>
              <a:rPr lang="en-US" b="1" dirty="0" err="1" smtClean="0">
                <a:solidFill>
                  <a:srgbClr val="0070C0"/>
                </a:solidFill>
              </a:rPr>
              <a:t>tek</a:t>
            </a:r>
            <a:r>
              <a:rPr lang="en-US" b="1" dirty="0" smtClean="0">
                <a:solidFill>
                  <a:srgbClr val="0070C0"/>
                </a:solidFill>
              </a:rPr>
              <a:t>&gt;</a:t>
            </a:r>
            <a:r>
              <a:rPr lang="en-US" b="1" dirty="0" err="1" smtClean="0">
                <a:solidFill>
                  <a:srgbClr val="0070C0"/>
                </a:solidFill>
              </a:rPr>
              <a:t>maxi?tek:maxi</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err="1" smtClean="0">
                <a:solidFill>
                  <a:srgbClr val="0070C0"/>
                </a:solidFill>
              </a:rPr>
              <a:t>cout</a:t>
            </a:r>
            <a:r>
              <a:rPr lang="en-US" b="1" dirty="0">
                <a:solidFill>
                  <a:srgbClr val="0070C0"/>
                </a:solidFill>
              </a:rPr>
              <a:t>&lt;&lt;maxi;</a:t>
            </a:r>
          </a:p>
          <a:p>
            <a:r>
              <a:rPr lang="en-US" b="1" dirty="0" smtClean="0">
                <a:solidFill>
                  <a:srgbClr val="0070C0"/>
                </a:solidFill>
              </a:rPr>
              <a:t>return </a:t>
            </a:r>
            <a:r>
              <a:rPr lang="en-US" b="1" dirty="0">
                <a:solidFill>
                  <a:srgbClr val="0070C0"/>
                </a:solidFill>
              </a:rPr>
              <a:t>0;</a:t>
            </a:r>
          </a:p>
          <a:p>
            <a:r>
              <a:rPr lang="en-US" b="1" dirty="0">
                <a:solidFill>
                  <a:srgbClr val="0070C0"/>
                </a:solidFill>
              </a:rPr>
              <a:t>}</a:t>
            </a:r>
            <a:endParaRPr lang="en-US" dirty="0"/>
          </a:p>
        </p:txBody>
      </p:sp>
      <p:cxnSp>
        <p:nvCxnSpPr>
          <p:cNvPr id="7" name="Straight Connector 6"/>
          <p:cNvCxnSpPr/>
          <p:nvPr/>
        </p:nvCxnSpPr>
        <p:spPr>
          <a:xfrm>
            <a:off x="5029200" y="2209800"/>
            <a:ext cx="0" cy="4648200"/>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2197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Primjer - tumačenje</a:t>
            </a:r>
            <a:endParaRPr lang="en-US" dirty="0"/>
          </a:p>
        </p:txBody>
      </p:sp>
      <p:sp>
        <p:nvSpPr>
          <p:cNvPr id="3" name="Content Placeholder 2"/>
          <p:cNvSpPr>
            <a:spLocks noGrp="1"/>
          </p:cNvSpPr>
          <p:nvPr>
            <p:ph idx="1"/>
          </p:nvPr>
        </p:nvSpPr>
        <p:spPr>
          <a:xfrm>
            <a:off x="0" y="990600"/>
            <a:ext cx="9144000" cy="5867400"/>
          </a:xfrm>
        </p:spPr>
        <p:txBody>
          <a:bodyPr/>
          <a:lstStyle/>
          <a:p>
            <a:r>
              <a:rPr lang="en-US" dirty="0" err="1" smtClean="0"/>
              <a:t>Granice</a:t>
            </a:r>
            <a:r>
              <a:rPr lang="en-US" dirty="0" smtClean="0"/>
              <a:t> </a:t>
            </a:r>
            <a:r>
              <a:rPr lang="en-US" dirty="0" err="1" smtClean="0"/>
              <a:t>intervala</a:t>
            </a:r>
            <a:r>
              <a:rPr lang="en-US" dirty="0" smtClean="0"/>
              <a:t> </a:t>
            </a:r>
            <a:r>
              <a:rPr lang="en-US" dirty="0" err="1" smtClean="0"/>
              <a:t>postavljamo</a:t>
            </a:r>
            <a:r>
              <a:rPr lang="en-US" dirty="0" smtClean="0"/>
              <a:t> u </a:t>
            </a:r>
            <a:r>
              <a:rPr lang="en-US" dirty="0" err="1" smtClean="0"/>
              <a:t>jedan</a:t>
            </a:r>
            <a:r>
              <a:rPr lang="en-US" dirty="0" smtClean="0"/>
              <a:t> </a:t>
            </a:r>
            <a:r>
              <a:rPr lang="en-US" dirty="0" err="1" smtClean="0"/>
              <a:t>niz</a:t>
            </a:r>
            <a:r>
              <a:rPr lang="en-US" dirty="0" smtClean="0"/>
              <a:t> od </a:t>
            </a:r>
            <a:r>
              <a:rPr lang="en-US" b="1" dirty="0" smtClean="0">
                <a:solidFill>
                  <a:srgbClr val="C00000"/>
                </a:solidFill>
              </a:rPr>
              <a:t>2</a:t>
            </a:r>
            <a:r>
              <a:rPr lang="en-US" b="1" i="1" dirty="0" smtClean="0">
                <a:solidFill>
                  <a:srgbClr val="C00000"/>
                </a:solidFill>
              </a:rPr>
              <a:t>n</a:t>
            </a:r>
            <a:r>
              <a:rPr lang="en-US" dirty="0" smtClean="0"/>
              <a:t> </a:t>
            </a:r>
            <a:r>
              <a:rPr lang="en-US" dirty="0" err="1" smtClean="0"/>
              <a:t>elemenata</a:t>
            </a:r>
            <a:r>
              <a:rPr lang="en-US" dirty="0" smtClean="0"/>
              <a:t>. Sa </a:t>
            </a:r>
            <a:r>
              <a:rPr lang="en-US" dirty="0" err="1" smtClean="0"/>
              <a:t>svakim</a:t>
            </a:r>
            <a:r>
              <a:rPr lang="en-US" dirty="0" smtClean="0"/>
              <a:t> </a:t>
            </a:r>
            <a:r>
              <a:rPr lang="en-US" dirty="0" err="1" smtClean="0"/>
              <a:t>otvorenim</a:t>
            </a:r>
            <a:r>
              <a:rPr lang="en-US" dirty="0" smtClean="0"/>
              <a:t> </a:t>
            </a:r>
            <a:r>
              <a:rPr lang="en-US" dirty="0" err="1" smtClean="0"/>
              <a:t>intervalom</a:t>
            </a:r>
            <a:r>
              <a:rPr lang="en-US" dirty="0" smtClean="0"/>
              <a:t> </a:t>
            </a:r>
            <a:r>
              <a:rPr lang="en-US" dirty="0" err="1" smtClean="0"/>
              <a:t>broj</a:t>
            </a:r>
            <a:r>
              <a:rPr lang="en-US" dirty="0" smtClean="0"/>
              <a:t> </a:t>
            </a:r>
            <a:r>
              <a:rPr lang="en-US" dirty="0" err="1" smtClean="0"/>
              <a:t>intervala</a:t>
            </a:r>
            <a:r>
              <a:rPr lang="en-US" dirty="0" smtClean="0"/>
              <a:t> se </a:t>
            </a:r>
            <a:r>
              <a:rPr lang="en-US" dirty="0" err="1" smtClean="0"/>
              <a:t>inkrementira</a:t>
            </a:r>
            <a:r>
              <a:rPr lang="en-US" dirty="0" smtClean="0"/>
              <a:t> </a:t>
            </a:r>
            <a:r>
              <a:rPr lang="en-US" dirty="0" err="1" smtClean="0"/>
              <a:t>dok</a:t>
            </a:r>
            <a:r>
              <a:rPr lang="en-US" dirty="0" smtClean="0"/>
              <a:t> se </a:t>
            </a:r>
            <a:r>
              <a:rPr lang="en-US" dirty="0" err="1" smtClean="0"/>
              <a:t>sa</a:t>
            </a:r>
            <a:r>
              <a:rPr lang="en-US" dirty="0" smtClean="0"/>
              <a:t> </a:t>
            </a:r>
            <a:r>
              <a:rPr lang="en-US" dirty="0" err="1" smtClean="0"/>
              <a:t>svakim</a:t>
            </a:r>
            <a:r>
              <a:rPr lang="en-US" dirty="0" smtClean="0"/>
              <a:t> </a:t>
            </a:r>
            <a:r>
              <a:rPr lang="en-US" dirty="0" err="1" smtClean="0"/>
              <a:t>zatvorenim</a:t>
            </a:r>
            <a:r>
              <a:rPr lang="en-US" dirty="0" smtClean="0"/>
              <a:t> </a:t>
            </a:r>
            <a:r>
              <a:rPr lang="en-US" dirty="0" err="1" smtClean="0"/>
              <a:t>intervalom</a:t>
            </a:r>
            <a:r>
              <a:rPr lang="en-US" dirty="0" smtClean="0"/>
              <a:t> </a:t>
            </a:r>
            <a:r>
              <a:rPr lang="en-US" dirty="0" err="1" smtClean="0"/>
              <a:t>dekrementira</a:t>
            </a:r>
            <a:r>
              <a:rPr lang="en-US" dirty="0" smtClean="0"/>
              <a:t>.</a:t>
            </a:r>
          </a:p>
          <a:p>
            <a:r>
              <a:rPr lang="sr-Latn-ME" dirty="0" smtClean="0"/>
              <a:t>Koristimo algoritam za sortiranje sa odgovarajućom strukturom.</a:t>
            </a:r>
          </a:p>
          <a:p>
            <a:r>
              <a:rPr lang="sr-Latn-ME" dirty="0" smtClean="0"/>
              <a:t>Da bi završnu granicu intervala držali uključenu mi je zatvaramo poslije otvorenih granica na toj lokaciji.</a:t>
            </a:r>
          </a:p>
          <a:p>
            <a:r>
              <a:rPr lang="sr-Latn-ME" dirty="0" smtClean="0"/>
              <a:t>Ostatak koda je jednostavan brojimo koliko ima otvorenih intervala i maksimalan broj postavljamo da je rezultat programa.</a:t>
            </a:r>
            <a:endParaRPr lang="en-US" dirty="0"/>
          </a:p>
        </p:txBody>
      </p:sp>
      <p:sp>
        <p:nvSpPr>
          <p:cNvPr id="4" name="Rectangle 3"/>
          <p:cNvSpPr/>
          <p:nvPr/>
        </p:nvSpPr>
        <p:spPr>
          <a:xfrm>
            <a:off x="685800" y="5427285"/>
            <a:ext cx="990600" cy="1200329"/>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5</a:t>
            </a:r>
          </a:p>
          <a:p>
            <a:r>
              <a:rPr lang="en-US" sz="1200" b="1" dirty="0">
                <a:solidFill>
                  <a:schemeClr val="bg1"/>
                </a:solidFill>
              </a:rPr>
              <a:t>1 3</a:t>
            </a:r>
          </a:p>
          <a:p>
            <a:r>
              <a:rPr lang="en-US" sz="1200" b="1" dirty="0">
                <a:solidFill>
                  <a:schemeClr val="bg1"/>
                </a:solidFill>
              </a:rPr>
              <a:t>3 6</a:t>
            </a:r>
          </a:p>
          <a:p>
            <a:r>
              <a:rPr lang="en-US" sz="1200" b="1" dirty="0">
                <a:solidFill>
                  <a:schemeClr val="bg1"/>
                </a:solidFill>
              </a:rPr>
              <a:t>2 3</a:t>
            </a:r>
          </a:p>
          <a:p>
            <a:r>
              <a:rPr lang="en-US" sz="1200" b="1" dirty="0">
                <a:solidFill>
                  <a:schemeClr val="bg1"/>
                </a:solidFill>
              </a:rPr>
              <a:t>2 4</a:t>
            </a:r>
          </a:p>
          <a:p>
            <a:r>
              <a:rPr lang="en-US" sz="1200" b="1" dirty="0">
                <a:solidFill>
                  <a:schemeClr val="bg1"/>
                </a:solidFill>
              </a:rPr>
              <a:t>0 </a:t>
            </a:r>
            <a:r>
              <a:rPr lang="en-US" sz="1200" b="1" dirty="0" smtClean="0">
                <a:solidFill>
                  <a:schemeClr val="bg1"/>
                </a:solidFill>
              </a:rPr>
              <a:t>6</a:t>
            </a:r>
            <a:endParaRPr lang="en-US" sz="1200" b="1" dirty="0">
              <a:solidFill>
                <a:schemeClr val="bg1"/>
              </a:solidFill>
            </a:endParaRPr>
          </a:p>
        </p:txBody>
      </p:sp>
      <p:sp>
        <p:nvSpPr>
          <p:cNvPr id="5" name="TextBox 4"/>
          <p:cNvSpPr txBox="1"/>
          <p:nvPr/>
        </p:nvSpPr>
        <p:spPr>
          <a:xfrm>
            <a:off x="685800" y="4750474"/>
            <a:ext cx="2667000" cy="646331"/>
          </a:xfrm>
          <a:prstGeom prst="rect">
            <a:avLst/>
          </a:prstGeom>
          <a:noFill/>
        </p:spPr>
        <p:txBody>
          <a:bodyPr wrap="square" rtlCol="0">
            <a:spAutoFit/>
          </a:bodyPr>
          <a:lstStyle/>
          <a:p>
            <a:r>
              <a:rPr lang="sr-Latn-ME" b="1" dirty="0" smtClean="0"/>
              <a:t>Primjer:</a:t>
            </a:r>
          </a:p>
          <a:p>
            <a:r>
              <a:rPr lang="sr-Latn-ME" b="1" dirty="0" smtClean="0"/>
              <a:t>Ulaz:             Rezultat:</a:t>
            </a:r>
            <a:endParaRPr lang="en-US" b="1" dirty="0"/>
          </a:p>
        </p:txBody>
      </p:sp>
      <p:sp>
        <p:nvSpPr>
          <p:cNvPr id="6" name="Rectangle 5"/>
          <p:cNvSpPr/>
          <p:nvPr/>
        </p:nvSpPr>
        <p:spPr>
          <a:xfrm>
            <a:off x="2133600" y="5410200"/>
            <a:ext cx="990600" cy="276999"/>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5</a:t>
            </a:r>
            <a:endParaRPr lang="en-US" sz="1200" b="1" dirty="0">
              <a:solidFill>
                <a:schemeClr val="bg1"/>
              </a:solidFill>
            </a:endParaRPr>
          </a:p>
        </p:txBody>
      </p:sp>
    </p:spTree>
    <p:extLst>
      <p:ext uri="{BB962C8B-B14F-4D97-AF65-F5344CB8AC3E}">
        <p14:creationId xmlns:p14="http://schemas.microsoft.com/office/powerpoint/2010/main" val="26673746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Kombinatorni</a:t>
            </a:r>
            <a:r>
              <a:rPr lang="en-GB" dirty="0" smtClean="0"/>
              <a:t> </a:t>
            </a:r>
            <a:r>
              <a:rPr lang="en-GB" dirty="0" err="1" smtClean="0"/>
              <a:t>objekti</a:t>
            </a:r>
            <a:endParaRPr lang="en-US" dirty="0"/>
          </a:p>
        </p:txBody>
      </p:sp>
      <p:sp>
        <p:nvSpPr>
          <p:cNvPr id="3" name="Content Placeholder 2"/>
          <p:cNvSpPr>
            <a:spLocks noGrp="1"/>
          </p:cNvSpPr>
          <p:nvPr>
            <p:ph idx="1"/>
          </p:nvPr>
        </p:nvSpPr>
        <p:spPr>
          <a:xfrm>
            <a:off x="0" y="1600200"/>
            <a:ext cx="9144000" cy="5257800"/>
          </a:xfrm>
        </p:spPr>
        <p:txBody>
          <a:bodyPr/>
          <a:lstStyle/>
          <a:p>
            <a:r>
              <a:rPr lang="en-GB" dirty="0" err="1" smtClean="0"/>
              <a:t>Kombinatornim</a:t>
            </a:r>
            <a:r>
              <a:rPr lang="en-GB" dirty="0" smtClean="0"/>
              <a:t> </a:t>
            </a:r>
            <a:r>
              <a:rPr lang="en-GB" dirty="0" err="1" smtClean="0"/>
              <a:t>objektima</a:t>
            </a:r>
            <a:r>
              <a:rPr lang="en-GB" dirty="0" smtClean="0"/>
              <a:t> u </a:t>
            </a:r>
            <a:r>
              <a:rPr lang="en-GB" dirty="0" err="1" smtClean="0"/>
              <a:t>programiranju</a:t>
            </a:r>
            <a:r>
              <a:rPr lang="en-GB" dirty="0" smtClean="0"/>
              <a:t> </a:t>
            </a:r>
            <a:r>
              <a:rPr lang="en-GB" dirty="0" err="1" smtClean="0"/>
              <a:t>nazivaju</a:t>
            </a:r>
            <a:r>
              <a:rPr lang="en-GB" dirty="0" smtClean="0"/>
              <a:t> se:</a:t>
            </a:r>
          </a:p>
          <a:p>
            <a:pPr lvl="1"/>
            <a:r>
              <a:rPr lang="en-GB" dirty="0" err="1" smtClean="0"/>
              <a:t>Permutacije</a:t>
            </a:r>
            <a:endParaRPr lang="en-GB" dirty="0" smtClean="0"/>
          </a:p>
          <a:p>
            <a:pPr lvl="1"/>
            <a:r>
              <a:rPr lang="en-GB" dirty="0" err="1" smtClean="0"/>
              <a:t>Kombinacije</a:t>
            </a:r>
            <a:endParaRPr lang="en-GB" dirty="0" smtClean="0"/>
          </a:p>
          <a:p>
            <a:pPr lvl="1"/>
            <a:r>
              <a:rPr lang="en-GB" dirty="0" err="1" smtClean="0"/>
              <a:t>Varijacije</a:t>
            </a:r>
            <a:r>
              <a:rPr lang="en-GB" dirty="0" smtClean="0"/>
              <a:t> </a:t>
            </a:r>
            <a:r>
              <a:rPr lang="en-GB" dirty="0" err="1" smtClean="0"/>
              <a:t>i</a:t>
            </a:r>
            <a:endParaRPr lang="en-GB" dirty="0" smtClean="0"/>
          </a:p>
          <a:p>
            <a:pPr lvl="1"/>
            <a:r>
              <a:rPr lang="en-GB" dirty="0" err="1" smtClean="0"/>
              <a:t>Particije</a:t>
            </a:r>
            <a:r>
              <a:rPr lang="sr-Latn-ME" dirty="0" smtClean="0"/>
              <a:t>.</a:t>
            </a:r>
            <a:endParaRPr lang="en-GB" dirty="0" smtClean="0"/>
          </a:p>
          <a:p>
            <a:r>
              <a:rPr lang="en-GB" dirty="0" err="1" smtClean="0"/>
              <a:t>Postoji</a:t>
            </a:r>
            <a:r>
              <a:rPr lang="en-GB" dirty="0" smtClean="0"/>
              <a:t> </a:t>
            </a:r>
            <a:r>
              <a:rPr lang="en-GB" dirty="0" err="1" smtClean="0"/>
              <a:t>povremeno</a:t>
            </a:r>
            <a:r>
              <a:rPr lang="en-GB" dirty="0" smtClean="0"/>
              <a:t> </a:t>
            </a:r>
            <a:r>
              <a:rPr lang="en-GB" dirty="0" err="1" smtClean="0"/>
              <a:t>potreba</a:t>
            </a:r>
            <a:r>
              <a:rPr lang="en-GB" dirty="0" smtClean="0"/>
              <a:t> da se </a:t>
            </a:r>
            <a:r>
              <a:rPr lang="en-GB" dirty="0" err="1" smtClean="0"/>
              <a:t>kreiraju</a:t>
            </a:r>
            <a:r>
              <a:rPr lang="en-GB" dirty="0" smtClean="0"/>
              <a:t> </a:t>
            </a:r>
            <a:r>
              <a:rPr lang="en-GB" dirty="0" err="1" smtClean="0"/>
              <a:t>ovakvi</a:t>
            </a:r>
            <a:r>
              <a:rPr lang="en-GB" dirty="0" smtClean="0"/>
              <a:t> </a:t>
            </a:r>
            <a:r>
              <a:rPr lang="en-GB" dirty="0" err="1" smtClean="0"/>
              <a:t>objekti</a:t>
            </a:r>
            <a:r>
              <a:rPr lang="en-GB" dirty="0" smtClean="0"/>
              <a:t> </a:t>
            </a:r>
            <a:r>
              <a:rPr lang="en-GB" dirty="0" err="1" smtClean="0"/>
              <a:t>prilikom</a:t>
            </a:r>
            <a:r>
              <a:rPr lang="en-GB" dirty="0" smtClean="0"/>
              <a:t> </a:t>
            </a:r>
            <a:r>
              <a:rPr lang="en-GB" dirty="0" err="1" smtClean="0"/>
              <a:t>rje</a:t>
            </a:r>
            <a:r>
              <a:rPr lang="sr-Latn-ME" dirty="0" smtClean="0"/>
              <a:t>šavanja raznih problema posebno optimizacionih.</a:t>
            </a:r>
          </a:p>
          <a:p>
            <a:r>
              <a:rPr lang="sr-Latn-ME" dirty="0" smtClean="0"/>
              <a:t>Npr. imamo skup od 10 elemenata. Funkcija je definisana nad tri elementa iz ovog skupa. Nemamo bolji način da odredimo minimum ove funkcije osim da probamo sve kombinatorne objekte definisane na navedeni način. </a:t>
            </a:r>
          </a:p>
          <a:p>
            <a:r>
              <a:rPr lang="sr-Latn-ME" dirty="0" smtClean="0"/>
              <a:t>Npr. skup od tri elementa </a:t>
            </a:r>
            <a:r>
              <a:rPr lang="en-GB" dirty="0" smtClean="0"/>
              <a:t>{1, 2, 3} </a:t>
            </a:r>
            <a:r>
              <a:rPr lang="en-GB" dirty="0" err="1" smtClean="0"/>
              <a:t>ima</a:t>
            </a:r>
            <a:r>
              <a:rPr lang="en-GB" dirty="0" smtClean="0"/>
              <a:t> </a:t>
            </a:r>
            <a:r>
              <a:rPr lang="sr-Latn-ME" dirty="0" smtClean="0"/>
              <a:t>šest permutacija </a:t>
            </a:r>
            <a:r>
              <a:rPr lang="en-GB" dirty="0" smtClean="0"/>
              <a:t>{1, 2, 3}, {1, 3, 2}, {2, 1, 3}, {2, 3, 1}, {3, 1, 2} </a:t>
            </a:r>
            <a:r>
              <a:rPr lang="en-GB" dirty="0" err="1" smtClean="0"/>
              <a:t>i</a:t>
            </a:r>
            <a:r>
              <a:rPr lang="en-GB" dirty="0" smtClean="0"/>
              <a:t> {3, 2, 1}. </a:t>
            </a:r>
          </a:p>
          <a:p>
            <a:pPr lvl="1"/>
            <a:endParaRPr lang="en-US" dirty="0"/>
          </a:p>
        </p:txBody>
      </p:sp>
    </p:spTree>
    <p:extLst>
      <p:ext uri="{BB962C8B-B14F-4D97-AF65-F5344CB8AC3E}">
        <p14:creationId xmlns:p14="http://schemas.microsoft.com/office/powerpoint/2010/main" val="5416693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610600" cy="990600"/>
          </a:xfrm>
        </p:spPr>
        <p:txBody>
          <a:bodyPr>
            <a:normAutofit/>
          </a:bodyPr>
          <a:lstStyle/>
          <a:p>
            <a:r>
              <a:rPr lang="en-GB" dirty="0" err="1" smtClean="0"/>
              <a:t>Slo</a:t>
            </a:r>
            <a:r>
              <a:rPr lang="sr-Latn-ME" dirty="0" smtClean="0"/>
              <a:t>ženost kombinatorni</a:t>
            </a:r>
            <a:r>
              <a:rPr lang="sr-Latn-ME" dirty="0"/>
              <a:t>h</a:t>
            </a:r>
            <a:r>
              <a:rPr lang="sr-Latn-ME" dirty="0" smtClean="0"/>
              <a:t> objek</a:t>
            </a:r>
            <a:r>
              <a:rPr lang="sr-Cyrl-BA" dirty="0" smtClean="0"/>
              <a:t>а</a:t>
            </a:r>
            <a:r>
              <a:rPr lang="sr-Latn-ME" dirty="0" smtClean="0"/>
              <a:t>ta</a:t>
            </a:r>
            <a:endParaRPr lang="en-US" dirty="0"/>
          </a:p>
        </p:txBody>
      </p:sp>
      <p:sp>
        <p:nvSpPr>
          <p:cNvPr id="3" name="Content Placeholder 2"/>
          <p:cNvSpPr>
            <a:spLocks noGrp="1"/>
          </p:cNvSpPr>
          <p:nvPr>
            <p:ph idx="1"/>
          </p:nvPr>
        </p:nvSpPr>
        <p:spPr>
          <a:xfrm>
            <a:off x="25400" y="1564640"/>
            <a:ext cx="9118600" cy="5257800"/>
          </a:xfrm>
        </p:spPr>
        <p:txBody>
          <a:bodyPr>
            <a:normAutofit fontScale="92500" lnSpcReduction="10000"/>
          </a:bodyPr>
          <a:lstStyle/>
          <a:p>
            <a:r>
              <a:rPr lang="sr-Latn-ME" dirty="0" smtClean="0"/>
              <a:t>Za </a:t>
            </a:r>
            <a:r>
              <a:rPr lang="sr-Latn-ME" b="1" i="1" dirty="0" smtClean="0">
                <a:solidFill>
                  <a:srgbClr val="C00000"/>
                </a:solidFill>
              </a:rPr>
              <a:t>n</a:t>
            </a:r>
            <a:r>
              <a:rPr lang="sr-Latn-ME" dirty="0" smtClean="0"/>
              <a:t> objekata u skupu broj permutacija je </a:t>
            </a:r>
            <a:r>
              <a:rPr lang="sr-Latn-ME" b="1" i="1" dirty="0" smtClean="0">
                <a:solidFill>
                  <a:srgbClr val="C00000"/>
                </a:solidFill>
              </a:rPr>
              <a:t>n</a:t>
            </a:r>
            <a:r>
              <a:rPr lang="sr-Latn-ME" b="1" dirty="0" smtClean="0">
                <a:solidFill>
                  <a:srgbClr val="C00000"/>
                </a:solidFill>
              </a:rPr>
              <a:t>!</a:t>
            </a:r>
            <a:r>
              <a:rPr lang="en-US" dirty="0" smtClean="0"/>
              <a:t>. </a:t>
            </a:r>
            <a:r>
              <a:rPr lang="en-US" dirty="0" err="1" smtClean="0"/>
              <a:t>Dakle</a:t>
            </a:r>
            <a:r>
              <a:rPr lang="en-US" dirty="0" smtClean="0"/>
              <a:t> </a:t>
            </a:r>
            <a:r>
              <a:rPr lang="en-US" dirty="0" err="1" smtClean="0"/>
              <a:t>slo</a:t>
            </a:r>
            <a:r>
              <a:rPr lang="sr-Latn-ME" dirty="0" smtClean="0"/>
              <a:t>ženost ovakvog algoritma je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 Eksponencijalne složenosti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a</a:t>
            </a:r>
            <a:r>
              <a:rPr lang="sr-Latn-ME" b="1" i="1" baseline="30000" dirty="0" smtClean="0">
                <a:solidFill>
                  <a:srgbClr val="C00000"/>
                </a:solidFill>
              </a:rPr>
              <a:t>n</a:t>
            </a:r>
            <a:r>
              <a:rPr lang="sr-Latn-ME" b="1" dirty="0" smtClean="0">
                <a:solidFill>
                  <a:srgbClr val="C00000"/>
                </a:solidFill>
              </a:rPr>
              <a:t>)</a:t>
            </a:r>
            <a:r>
              <a:rPr lang="sr-Latn-ME" dirty="0" smtClean="0"/>
              <a:t> i faktorijelne koje se ne mogu napisati u polinomijalnom obliku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i="1" baseline="30000" dirty="0" smtClean="0">
                <a:solidFill>
                  <a:srgbClr val="C00000"/>
                </a:solidFill>
              </a:rPr>
              <a:t>p</a:t>
            </a:r>
            <a:r>
              <a:rPr lang="sr-Latn-ME" b="1" dirty="0" smtClean="0">
                <a:solidFill>
                  <a:srgbClr val="C00000"/>
                </a:solidFill>
              </a:rPr>
              <a:t>)</a:t>
            </a:r>
            <a:r>
              <a:rPr lang="sr-Latn-ME" dirty="0" smtClean="0"/>
              <a:t> ili eventualno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i="1" baseline="30000" dirty="0" smtClean="0">
                <a:solidFill>
                  <a:srgbClr val="C00000"/>
                </a:solidFill>
              </a:rPr>
              <a:t>p</a:t>
            </a:r>
            <a:r>
              <a:rPr lang="sr-Latn-ME" b="1" dirty="0" smtClean="0">
                <a:solidFill>
                  <a:srgbClr val="C00000"/>
                </a:solidFill>
              </a:rPr>
              <a:t>log</a:t>
            </a:r>
            <a:r>
              <a:rPr lang="sr-Latn-ME" b="1" i="1" baseline="30000" dirty="0" smtClean="0">
                <a:solidFill>
                  <a:srgbClr val="C00000"/>
                </a:solidFill>
              </a:rPr>
              <a:t>q</a:t>
            </a:r>
            <a:r>
              <a:rPr lang="sr-Latn-ME" b="1" i="1" dirty="0" smtClean="0">
                <a:solidFill>
                  <a:srgbClr val="C00000"/>
                </a:solidFill>
              </a:rPr>
              <a:t>n</a:t>
            </a:r>
            <a:r>
              <a:rPr lang="sr-Latn-ME" b="1" dirty="0" smtClean="0">
                <a:solidFill>
                  <a:srgbClr val="C00000"/>
                </a:solidFill>
              </a:rPr>
              <a:t>)</a:t>
            </a:r>
            <a:r>
              <a:rPr lang="sr-Latn-ME" dirty="0" smtClean="0"/>
              <a:t> nazivaju su složenosti koja je iznad polinomijalne (postoji više klasifikacija ali se često zovu NP problemi ili NP teški problemi gdje NP je skraćenica od nedeterministički u polinomijalnom vremenu). Bez ulaženja u složenu klasifikaciju možemo pojednostaviti da su NP problemi iznad-polinomijalne složenosti što će reći da se u realnom vremenu ne mogu izračunavati za veliko </a:t>
            </a:r>
            <a:r>
              <a:rPr lang="sr-Latn-ME" b="1" i="1" dirty="0" smtClean="0">
                <a:solidFill>
                  <a:srgbClr val="C00000"/>
                </a:solidFill>
              </a:rPr>
              <a:t>n</a:t>
            </a:r>
            <a:r>
              <a:rPr lang="sr-Latn-ME" dirty="0" smtClean="0"/>
              <a:t> a često su ovakvi algoritmi izvodljivi samo na </a:t>
            </a:r>
            <a:r>
              <a:rPr lang="sr-Latn-ME" b="1" i="1" dirty="0" smtClean="0">
                <a:solidFill>
                  <a:srgbClr val="C00000"/>
                </a:solidFill>
              </a:rPr>
              <a:t>n</a:t>
            </a:r>
            <a:r>
              <a:rPr lang="sr-Latn-ME" dirty="0" smtClean="0"/>
              <a:t> reda veličine desetina.</a:t>
            </a:r>
            <a:endParaRPr lang="en-US" dirty="0" smtClean="0"/>
          </a:p>
          <a:p>
            <a:r>
              <a:rPr lang="sr-Latn-ME" dirty="0" smtClean="0"/>
              <a:t>Faktorijelna složenost se </a:t>
            </a:r>
            <a:r>
              <a:rPr lang="sr-Latn-ME" smtClean="0"/>
              <a:t>putem Stirlingove </a:t>
            </a:r>
            <a:r>
              <a:rPr lang="sr-Latn-ME" dirty="0" smtClean="0"/>
              <a:t>formule može aproksimirati sa složenošću</a:t>
            </a:r>
          </a:p>
          <a:p>
            <a:endParaRPr lang="sr-Latn-ME" dirty="0"/>
          </a:p>
          <a:p>
            <a:endParaRPr lang="sr-Latn-ME" dirty="0" smtClean="0"/>
          </a:p>
          <a:p>
            <a:pPr marL="0" indent="0">
              <a:buNone/>
            </a:pPr>
            <a:r>
              <a:rPr lang="sr-Latn-ME" dirty="0" smtClean="0"/>
              <a:t>što ne mijenja činjenicu da je u pitanju NP složenost.</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613275474"/>
              </p:ext>
            </p:extLst>
          </p:nvPr>
        </p:nvGraphicFramePr>
        <p:xfrm>
          <a:off x="3352800" y="5025483"/>
          <a:ext cx="1981200" cy="918117"/>
        </p:xfrm>
        <a:graphic>
          <a:graphicData uri="http://schemas.openxmlformats.org/presentationml/2006/ole">
            <mc:AlternateContent xmlns:mc="http://schemas.openxmlformats.org/markup-compatibility/2006">
              <mc:Choice xmlns:v="urn:schemas-microsoft-com:vml" Requires="v">
                <p:oleObj spid="_x0000_s25824" name="Equation" r:id="rId3" imgW="1041120" imgH="482400" progId="Equation.DSMT4">
                  <p:embed/>
                </p:oleObj>
              </mc:Choice>
              <mc:Fallback>
                <p:oleObj name="Equation" r:id="rId3" imgW="1041120" imgH="482400" progId="Equation.DSMT4">
                  <p:embed/>
                  <p:pic>
                    <p:nvPicPr>
                      <p:cNvPr id="0" name=""/>
                      <p:cNvPicPr/>
                      <p:nvPr/>
                    </p:nvPicPr>
                    <p:blipFill>
                      <a:blip r:embed="rId4"/>
                      <a:stretch>
                        <a:fillRect/>
                      </a:stretch>
                    </p:blipFill>
                    <p:spPr>
                      <a:xfrm>
                        <a:off x="3352800" y="5025483"/>
                        <a:ext cx="1981200" cy="918117"/>
                      </a:xfrm>
                      <a:prstGeom prst="rect">
                        <a:avLst/>
                      </a:prstGeom>
                    </p:spPr>
                  </p:pic>
                </p:oleObj>
              </mc:Fallback>
            </mc:AlternateContent>
          </a:graphicData>
        </a:graphic>
      </p:graphicFrame>
    </p:spTree>
    <p:extLst>
      <p:ext uri="{BB962C8B-B14F-4D97-AF65-F5344CB8AC3E}">
        <p14:creationId xmlns:p14="http://schemas.microsoft.com/office/powerpoint/2010/main" val="22525184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Ima li smisla razmatrati?</a:t>
            </a:r>
            <a:endParaRPr lang="en-US" dirty="0"/>
          </a:p>
        </p:txBody>
      </p:sp>
      <p:sp>
        <p:nvSpPr>
          <p:cNvPr id="3" name="Content Placeholder 2"/>
          <p:cNvSpPr>
            <a:spLocks noGrp="1"/>
          </p:cNvSpPr>
          <p:nvPr>
            <p:ph idx="1"/>
          </p:nvPr>
        </p:nvSpPr>
        <p:spPr>
          <a:xfrm>
            <a:off x="0" y="1600200"/>
            <a:ext cx="9220200" cy="5257800"/>
          </a:xfrm>
        </p:spPr>
        <p:txBody>
          <a:bodyPr/>
          <a:lstStyle/>
          <a:p>
            <a:r>
              <a:rPr lang="sr-Latn-ME" dirty="0" smtClean="0"/>
              <a:t>Postavlja se pitanje da li u opštem slučaju uopšte treba razmatrati NP algoritme?</a:t>
            </a:r>
          </a:p>
          <a:p>
            <a:r>
              <a:rPr lang="sr-Latn-ME" dirty="0" smtClean="0"/>
              <a:t>Da vrijedi ih znati za malo </a:t>
            </a:r>
            <a:r>
              <a:rPr lang="sr-Latn-ME" b="1" i="1" dirty="0" smtClean="0">
                <a:solidFill>
                  <a:srgbClr val="C00000"/>
                </a:solidFill>
              </a:rPr>
              <a:t>N</a:t>
            </a:r>
            <a:r>
              <a:rPr lang="sr-Latn-ME" dirty="0" smtClean="0"/>
              <a:t>, a dobro je znati metode da se ti algoritmi sa mogućnosti da se računanje obavi u realnom vremenu za </a:t>
            </a:r>
            <a:r>
              <a:rPr lang="sr-Latn-ME" b="1" i="1" dirty="0" smtClean="0">
                <a:solidFill>
                  <a:srgbClr val="C00000"/>
                </a:solidFill>
              </a:rPr>
              <a:t>N</a:t>
            </a:r>
            <a:r>
              <a:rPr lang="sr-Latn-ME" b="1" dirty="0" smtClean="0">
                <a:solidFill>
                  <a:srgbClr val="C00000"/>
                </a:solidFill>
              </a:rPr>
              <a:t>=10</a:t>
            </a:r>
            <a:r>
              <a:rPr lang="sr-Latn-ME" dirty="0" smtClean="0"/>
              <a:t> ili </a:t>
            </a:r>
            <a:r>
              <a:rPr lang="sr-Latn-ME" b="1" dirty="0" smtClean="0">
                <a:solidFill>
                  <a:srgbClr val="C00000"/>
                </a:solidFill>
              </a:rPr>
              <a:t>20</a:t>
            </a:r>
            <a:r>
              <a:rPr lang="sr-Latn-ME" dirty="0" smtClean="0"/>
              <a:t> pomjere za nekoliko desetina ili puta naviše.</a:t>
            </a:r>
          </a:p>
          <a:p>
            <a:r>
              <a:rPr lang="sr-Latn-ME" dirty="0" smtClean="0"/>
              <a:t>Ipak (što će biti demonstrirano u primjerima) generisanje kombinatornih objekata se može smatrati posljednjim utočištem očajnika (uvjek treba tražiti alternative kojima bi se NP algoritmi izbjegli) pa ako to nije moguće a zahtjevi za računanje su preveliki okrenuti se ka metaheurističkim tehnikama pretrage koje nisu tema našeg kursa.</a:t>
            </a:r>
            <a:endParaRPr lang="en-US" dirty="0"/>
          </a:p>
        </p:txBody>
      </p:sp>
    </p:spTree>
    <p:extLst>
      <p:ext uri="{BB962C8B-B14F-4D97-AF65-F5344CB8AC3E}">
        <p14:creationId xmlns:p14="http://schemas.microsoft.com/office/powerpoint/2010/main" val="17605909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Permutacije</a:t>
            </a:r>
            <a:endParaRPr lang="en-US" dirty="0"/>
          </a:p>
        </p:txBody>
      </p:sp>
      <p:sp>
        <p:nvSpPr>
          <p:cNvPr id="3" name="Content Placeholder 2"/>
          <p:cNvSpPr>
            <a:spLocks noGrp="1"/>
          </p:cNvSpPr>
          <p:nvPr>
            <p:ph idx="1"/>
          </p:nvPr>
        </p:nvSpPr>
        <p:spPr>
          <a:xfrm>
            <a:off x="0" y="1371600"/>
            <a:ext cx="9144000" cy="5486400"/>
          </a:xfrm>
        </p:spPr>
        <p:txBody>
          <a:bodyPr>
            <a:normAutofit lnSpcReduction="10000"/>
          </a:bodyPr>
          <a:lstStyle/>
          <a:p>
            <a:r>
              <a:rPr lang="en-GB" dirty="0" err="1" smtClean="0"/>
              <a:t>Prilikom</a:t>
            </a:r>
            <a:r>
              <a:rPr lang="en-GB" dirty="0" smtClean="0"/>
              <a:t> </a:t>
            </a:r>
            <a:r>
              <a:rPr lang="en-GB" dirty="0" err="1" smtClean="0"/>
              <a:t>generisanja</a:t>
            </a:r>
            <a:r>
              <a:rPr lang="en-GB" dirty="0" smtClean="0"/>
              <a:t> </a:t>
            </a:r>
            <a:r>
              <a:rPr lang="en-GB" dirty="0" err="1" smtClean="0"/>
              <a:t>kombinatornih</a:t>
            </a:r>
            <a:r>
              <a:rPr lang="en-GB" dirty="0" smtClean="0"/>
              <a:t> </a:t>
            </a:r>
            <a:r>
              <a:rPr lang="en-GB" dirty="0" err="1" smtClean="0"/>
              <a:t>objekata</a:t>
            </a:r>
            <a:r>
              <a:rPr lang="en-GB" dirty="0" smtClean="0"/>
              <a:t> </a:t>
            </a:r>
            <a:r>
              <a:rPr lang="sr-Latn-ME" dirty="0" smtClean="0"/>
              <a:t>često se koriste strategije rekurzija i </a:t>
            </a:r>
            <a:r>
              <a:rPr lang="sr-Latn-ME" i="1" dirty="0" smtClean="0"/>
              <a:t>backtracking</a:t>
            </a:r>
            <a:r>
              <a:rPr lang="sr-Latn-ME" dirty="0" smtClean="0"/>
              <a:t>-a.</a:t>
            </a:r>
            <a:endParaRPr lang="en-US" dirty="0" smtClean="0"/>
          </a:p>
          <a:p>
            <a:r>
              <a:rPr lang="en-US" dirty="0" err="1" smtClean="0"/>
              <a:t>Rekurzija</a:t>
            </a:r>
            <a:r>
              <a:rPr lang="en-US" dirty="0" smtClean="0"/>
              <a:t> je </a:t>
            </a:r>
            <a:r>
              <a:rPr lang="sr-Latn-ME" dirty="0" smtClean="0"/>
              <a:t>već</a:t>
            </a:r>
            <a:r>
              <a:rPr lang="en-US" dirty="0" smtClean="0"/>
              <a:t> </a:t>
            </a:r>
            <a:r>
              <a:rPr lang="en-US" dirty="0" err="1" smtClean="0"/>
              <a:t>poznata</a:t>
            </a:r>
            <a:r>
              <a:rPr lang="en-US" dirty="0" smtClean="0"/>
              <a:t> </a:t>
            </a:r>
            <a:r>
              <a:rPr lang="en-US" dirty="0" err="1"/>
              <a:t>dok</a:t>
            </a:r>
            <a:r>
              <a:rPr lang="en-US" dirty="0"/>
              <a:t> </a:t>
            </a:r>
            <a:r>
              <a:rPr lang="sr-Latn-ME" dirty="0"/>
              <a:t>ćemo</a:t>
            </a:r>
            <a:r>
              <a:rPr lang="en-US" dirty="0" smtClean="0"/>
              <a:t> </a:t>
            </a:r>
            <a:r>
              <a:rPr lang="en-US" i="1" dirty="0" smtClean="0"/>
              <a:t>backtracking</a:t>
            </a:r>
            <a:r>
              <a:rPr lang="sr-Latn-ME" dirty="0" smtClean="0"/>
              <a:t> obrađivati kasnije detaljnije ali pošto nam je sada potrebno biće korišćeno bez detaljnijeg razmatranja.</a:t>
            </a:r>
          </a:p>
          <a:p>
            <a:r>
              <a:rPr lang="sr-Latn-ME" dirty="0" smtClean="0"/>
              <a:t>Permutacije bez ponavljanja uzimaju različite elemente iz skupa u uređeni skup sa svim elementima iz skupa. Na primjer, ako imamo tri elementa </a:t>
            </a:r>
            <a:r>
              <a:rPr lang="en-US" dirty="0" smtClean="0"/>
              <a:t>{1,2,3} </a:t>
            </a:r>
            <a:r>
              <a:rPr lang="en-US" dirty="0" err="1" smtClean="0"/>
              <a:t>sve</a:t>
            </a:r>
            <a:r>
              <a:rPr lang="en-US" dirty="0" smtClean="0"/>
              <a:t> </a:t>
            </a:r>
            <a:r>
              <a:rPr lang="en-US" dirty="0" err="1" smtClean="0"/>
              <a:t>mogu</a:t>
            </a:r>
            <a:r>
              <a:rPr lang="sr-Latn-ME" dirty="0" smtClean="0"/>
              <a:t>će uređene trojke su:</a:t>
            </a:r>
            <a:br>
              <a:rPr lang="sr-Latn-ME" dirty="0" smtClean="0"/>
            </a:br>
            <a:r>
              <a:rPr lang="en-US" dirty="0" smtClean="0"/>
              <a:t>{1,2,3}, {1,3,2}, {2,1,3}, {2, 3, 1}, {3,1,2}, {3,2,1}</a:t>
            </a:r>
          </a:p>
          <a:p>
            <a:r>
              <a:rPr lang="en-US" dirty="0" smtClean="0"/>
              <a:t>Za </a:t>
            </a:r>
            <a:r>
              <a:rPr lang="en-US" dirty="0" err="1" smtClean="0"/>
              <a:t>skupove</a:t>
            </a:r>
            <a:r>
              <a:rPr lang="en-US" dirty="0" smtClean="0"/>
              <a:t> </a:t>
            </a:r>
            <a:r>
              <a:rPr lang="en-US" dirty="0" err="1" smtClean="0"/>
              <a:t>sa</a:t>
            </a:r>
            <a:r>
              <a:rPr lang="en-US" dirty="0" smtClean="0"/>
              <a:t> </a:t>
            </a:r>
            <a:r>
              <a:rPr lang="en-US" b="1" i="1" dirty="0" smtClean="0">
                <a:solidFill>
                  <a:srgbClr val="C00000"/>
                </a:solidFill>
              </a:rPr>
              <a:t>n</a:t>
            </a:r>
            <a:r>
              <a:rPr lang="en-US" dirty="0" smtClean="0"/>
              <a:t> </a:t>
            </a:r>
            <a:r>
              <a:rPr lang="en-US" dirty="0" err="1" smtClean="0"/>
              <a:t>elemenata</a:t>
            </a:r>
            <a:r>
              <a:rPr lang="en-US" dirty="0" smtClean="0"/>
              <a:t> </a:t>
            </a:r>
            <a:r>
              <a:rPr lang="en-US" dirty="0" err="1" smtClean="0"/>
              <a:t>ima</a:t>
            </a:r>
            <a:r>
              <a:rPr lang="en-US" dirty="0" smtClean="0"/>
              <a:t> o</a:t>
            </a:r>
            <a:r>
              <a:rPr lang="sr-Latn-ME" dirty="0" smtClean="0"/>
              <a:t>čigledno </a:t>
            </a:r>
            <a:r>
              <a:rPr lang="sr-Latn-ME" b="1" i="1" dirty="0" smtClean="0">
                <a:solidFill>
                  <a:srgbClr val="C00000"/>
                </a:solidFill>
              </a:rPr>
              <a:t>n</a:t>
            </a:r>
            <a:r>
              <a:rPr lang="sr-Latn-ME" b="1" dirty="0" smtClean="0">
                <a:solidFill>
                  <a:srgbClr val="C00000"/>
                </a:solidFill>
              </a:rPr>
              <a:t>!</a:t>
            </a:r>
            <a:r>
              <a:rPr lang="sr-Latn-ME" dirty="0" smtClean="0"/>
              <a:t> permutacija.</a:t>
            </a:r>
          </a:p>
          <a:p>
            <a:r>
              <a:rPr lang="sr-Latn-ME" dirty="0" smtClean="0"/>
              <a:t>Prilikom generisanja permutacija uvešćemo vektor u koji ćemo smještati permutaciju po permutaciju (nema smisla da ih sve pamtimo stalno jer bi za </a:t>
            </a:r>
            <a:r>
              <a:rPr lang="sr-Latn-ME" b="1" i="1" dirty="0" smtClean="0">
                <a:solidFill>
                  <a:srgbClr val="C00000"/>
                </a:solidFill>
              </a:rPr>
              <a:t>n</a:t>
            </a:r>
            <a:r>
              <a:rPr lang="sr-Latn-ME" b="1" dirty="0" smtClean="0">
                <a:solidFill>
                  <a:srgbClr val="C00000"/>
                </a:solidFill>
              </a:rPr>
              <a:t>=10</a:t>
            </a:r>
            <a:r>
              <a:rPr lang="sr-Latn-ME" dirty="0" smtClean="0"/>
              <a:t> to već bio ogroman broj a da ne pominjemo veće brojeve) kao i vektor pomoćnih logičkih promjenljivih koji će pamtiti dokle se došlo sa permutovanjem.</a:t>
            </a:r>
          </a:p>
        </p:txBody>
      </p:sp>
    </p:spTree>
    <p:extLst>
      <p:ext uri="{BB962C8B-B14F-4D97-AF65-F5344CB8AC3E}">
        <p14:creationId xmlns:p14="http://schemas.microsoft.com/office/powerpoint/2010/main" val="19829168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Permutacije - realizacija</a:t>
            </a:r>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3962400" y="990600"/>
            <a:ext cx="5105400" cy="3970318"/>
          </a:xfrm>
          <a:prstGeom prst="rect">
            <a:avLst/>
          </a:prstGeom>
          <a:ln>
            <a:solidFill>
              <a:schemeClr val="tx2">
                <a:lumMod val="75000"/>
              </a:schemeClr>
            </a:solidFill>
          </a:ln>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smtClean="0">
                <a:solidFill>
                  <a:srgbClr val="0070C0"/>
                </a:solidFill>
              </a:rPr>
              <a:t>void </a:t>
            </a:r>
            <a:r>
              <a:rPr lang="en-US" b="1" dirty="0" err="1">
                <a:solidFill>
                  <a:srgbClr val="0070C0"/>
                </a:solidFill>
              </a:rPr>
              <a:t>permutacije</a:t>
            </a:r>
            <a:r>
              <a:rPr lang="en-US" b="1" dirty="0">
                <a:solidFill>
                  <a:srgbClr val="0070C0"/>
                </a:solidFill>
              </a:rPr>
              <a:t>(</a:t>
            </a:r>
            <a:r>
              <a:rPr lang="en-US" b="1" dirty="0" err="1">
                <a:solidFill>
                  <a:srgbClr val="0070C0"/>
                </a:solidFill>
              </a:rPr>
              <a:t>int</a:t>
            </a:r>
            <a:r>
              <a:rPr lang="en-US" b="1" dirty="0">
                <a:solidFill>
                  <a:srgbClr val="0070C0"/>
                </a:solidFill>
              </a:rPr>
              <a:t> a[],</a:t>
            </a:r>
            <a:r>
              <a:rPr lang="en-US" b="1" dirty="0" err="1">
                <a:solidFill>
                  <a:srgbClr val="0070C0"/>
                </a:solidFill>
              </a:rPr>
              <a:t>int</a:t>
            </a:r>
            <a:r>
              <a:rPr lang="en-US" b="1" dirty="0">
                <a:solidFill>
                  <a:srgbClr val="0070C0"/>
                </a:solidFill>
              </a:rPr>
              <a:t> perm[],</a:t>
            </a:r>
            <a:r>
              <a:rPr lang="en-US" b="1" dirty="0" err="1">
                <a:solidFill>
                  <a:srgbClr val="0070C0"/>
                </a:solidFill>
              </a:rPr>
              <a:t>bool</a:t>
            </a:r>
            <a:r>
              <a:rPr lang="en-US" b="1" dirty="0">
                <a:solidFill>
                  <a:srgbClr val="0070C0"/>
                </a:solidFill>
              </a:rPr>
              <a:t> </a:t>
            </a:r>
            <a:r>
              <a:rPr lang="en-US" b="1" dirty="0" err="1">
                <a:solidFill>
                  <a:srgbClr val="0070C0"/>
                </a:solidFill>
              </a:rPr>
              <a:t>pom</a:t>
            </a:r>
            <a:r>
              <a:rPr lang="en-US" b="1" dirty="0" smtClean="0">
                <a:solidFill>
                  <a:srgbClr val="0070C0"/>
                </a:solidFill>
              </a:rPr>
              <a:t>[],</a:t>
            </a:r>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pos,int</a:t>
            </a:r>
            <a:r>
              <a:rPr lang="en-US" b="1" dirty="0" smtClean="0">
                <a:solidFill>
                  <a:srgbClr val="0070C0"/>
                </a:solidFill>
              </a:rPr>
              <a:t> n){</a:t>
            </a:r>
          </a:p>
          <a:p>
            <a:r>
              <a:rPr lang="en-US" b="1" dirty="0" smtClean="0">
                <a:solidFill>
                  <a:srgbClr val="00B050"/>
                </a:solidFill>
              </a:rPr>
              <a:t>if(</a:t>
            </a:r>
            <a:r>
              <a:rPr lang="en-US" b="1" dirty="0" err="1" smtClean="0">
                <a:solidFill>
                  <a:srgbClr val="00B050"/>
                </a:solidFill>
              </a:rPr>
              <a:t>pos</a:t>
            </a:r>
            <a:r>
              <a:rPr lang="en-US" b="1" dirty="0">
                <a:solidFill>
                  <a:srgbClr val="00B050"/>
                </a:solidFill>
              </a:rPr>
              <a:t>==n) {for(</a:t>
            </a:r>
            <a:r>
              <a:rPr lang="en-US" b="1" dirty="0" err="1">
                <a:solidFill>
                  <a:srgbClr val="00B050"/>
                </a:solidFill>
              </a:rPr>
              <a:t>int</a:t>
            </a:r>
            <a:r>
              <a:rPr lang="en-US" b="1" dirty="0">
                <a:solidFill>
                  <a:srgbClr val="00B050"/>
                </a:solidFill>
              </a:rPr>
              <a:t> </a:t>
            </a:r>
            <a:r>
              <a:rPr lang="en-US" b="1" dirty="0" err="1">
                <a:solidFill>
                  <a:srgbClr val="00B050"/>
                </a:solidFill>
              </a:rPr>
              <a:t>i</a:t>
            </a:r>
            <a:r>
              <a:rPr lang="en-US" b="1" dirty="0">
                <a:solidFill>
                  <a:srgbClr val="00B050"/>
                </a:solidFill>
              </a:rPr>
              <a:t>=0;i&lt;</a:t>
            </a:r>
            <a:r>
              <a:rPr lang="en-US" b="1" dirty="0" err="1">
                <a:solidFill>
                  <a:srgbClr val="00B050"/>
                </a:solidFill>
              </a:rPr>
              <a:t>n;i</a:t>
            </a:r>
            <a:r>
              <a:rPr lang="en-US" b="1" dirty="0">
                <a:solidFill>
                  <a:srgbClr val="00B050"/>
                </a:solidFill>
              </a:rPr>
              <a:t>++) </a:t>
            </a:r>
            <a:endParaRPr lang="sr-Latn-ME" b="1" dirty="0" smtClean="0">
              <a:solidFill>
                <a:srgbClr val="00B050"/>
              </a:solidFill>
            </a:endParaRPr>
          </a:p>
          <a:p>
            <a:r>
              <a:rPr lang="sr-Latn-ME" b="1" dirty="0">
                <a:solidFill>
                  <a:srgbClr val="00B050"/>
                </a:solidFill>
              </a:rPr>
              <a:t> </a:t>
            </a:r>
            <a:r>
              <a:rPr lang="sr-Latn-ME" b="1" dirty="0" smtClean="0">
                <a:solidFill>
                  <a:srgbClr val="00B050"/>
                </a:solidFill>
              </a:rPr>
              <a:t>           </a:t>
            </a:r>
            <a:r>
              <a:rPr lang="en-US" b="1" dirty="0" err="1" smtClean="0">
                <a:solidFill>
                  <a:srgbClr val="00B050"/>
                </a:solidFill>
              </a:rPr>
              <a:t>cout</a:t>
            </a:r>
            <a:r>
              <a:rPr lang="en-US" b="1" dirty="0">
                <a:solidFill>
                  <a:srgbClr val="00B050"/>
                </a:solidFill>
              </a:rPr>
              <a:t>&lt;&lt;perm[</a:t>
            </a:r>
            <a:r>
              <a:rPr lang="en-US" b="1" dirty="0" err="1">
                <a:solidFill>
                  <a:srgbClr val="00B050"/>
                </a:solidFill>
              </a:rPr>
              <a:t>i</a:t>
            </a:r>
            <a:r>
              <a:rPr lang="en-US" b="1" dirty="0">
                <a:solidFill>
                  <a:srgbClr val="00B050"/>
                </a:solidFill>
              </a:rPr>
              <a:t>]&lt;&lt;' '; </a:t>
            </a:r>
            <a:r>
              <a:rPr lang="en-US" b="1" dirty="0" err="1">
                <a:solidFill>
                  <a:srgbClr val="00B050"/>
                </a:solidFill>
              </a:rPr>
              <a:t>cout</a:t>
            </a:r>
            <a:r>
              <a:rPr lang="en-US" b="1" dirty="0">
                <a:solidFill>
                  <a:srgbClr val="00B050"/>
                </a:solidFill>
              </a:rPr>
              <a:t>&lt;&lt;</a:t>
            </a:r>
            <a:r>
              <a:rPr lang="en-US" b="1" dirty="0" err="1">
                <a:solidFill>
                  <a:srgbClr val="00B050"/>
                </a:solidFill>
              </a:rPr>
              <a:t>endl</a:t>
            </a:r>
            <a:r>
              <a:rPr lang="en-US" b="1" dirty="0">
                <a:solidFill>
                  <a:srgbClr val="00B050"/>
                </a:solidFill>
              </a:rPr>
              <a:t>;}</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en-US" b="1" dirty="0">
                <a:solidFill>
                  <a:srgbClr val="0070C0"/>
                </a:solidFill>
              </a:rPr>
              <a:t>    if(!</a:t>
            </a:r>
            <a:r>
              <a:rPr lang="en-US" b="1" dirty="0" err="1">
                <a:solidFill>
                  <a:srgbClr val="0070C0"/>
                </a:solidFill>
              </a:rPr>
              <a:t>pom</a:t>
            </a:r>
            <a:r>
              <a:rPr lang="en-US" b="1" dirty="0">
                <a:solidFill>
                  <a:srgbClr val="0070C0"/>
                </a:solidFill>
              </a:rPr>
              <a:t>[</a:t>
            </a:r>
            <a:r>
              <a:rPr lang="en-US" b="1" dirty="0" err="1">
                <a:solidFill>
                  <a:srgbClr val="0070C0"/>
                </a:solidFill>
              </a:rPr>
              <a:t>i</a:t>
            </a:r>
            <a:r>
              <a:rPr lang="en-US" b="1" dirty="0">
                <a:solidFill>
                  <a:srgbClr val="0070C0"/>
                </a:solidFill>
              </a:rPr>
              <a:t>]){</a:t>
            </a:r>
          </a:p>
          <a:p>
            <a:r>
              <a:rPr lang="en-US" b="1" dirty="0">
                <a:solidFill>
                  <a:srgbClr val="0070C0"/>
                </a:solidFill>
              </a:rPr>
              <a:t>        perm[</a:t>
            </a:r>
            <a:r>
              <a:rPr lang="en-US" b="1" dirty="0" err="1">
                <a:solidFill>
                  <a:srgbClr val="0070C0"/>
                </a:solidFill>
              </a:rPr>
              <a:t>pos</a:t>
            </a:r>
            <a:r>
              <a:rPr lang="en-US" b="1" dirty="0">
                <a:solidFill>
                  <a:srgbClr val="0070C0"/>
                </a:solidFill>
              </a:rPr>
              <a:t>]=a[</a:t>
            </a:r>
            <a:r>
              <a:rPr lang="en-US" b="1" dirty="0" err="1">
                <a:solidFill>
                  <a:srgbClr val="0070C0"/>
                </a:solidFill>
              </a:rPr>
              <a:t>i</a:t>
            </a:r>
            <a:r>
              <a:rPr lang="en-US" b="1" dirty="0">
                <a:solidFill>
                  <a:srgbClr val="0070C0"/>
                </a:solidFill>
              </a:rPr>
              <a:t>];</a:t>
            </a:r>
          </a:p>
          <a:p>
            <a:r>
              <a:rPr lang="en-US" b="1" dirty="0">
                <a:solidFill>
                  <a:srgbClr val="0070C0"/>
                </a:solidFill>
              </a:rPr>
              <a:t>        </a:t>
            </a:r>
            <a:r>
              <a:rPr lang="en-US" b="1" dirty="0" err="1">
                <a:solidFill>
                  <a:srgbClr val="0070C0"/>
                </a:solidFill>
              </a:rPr>
              <a:t>pom</a:t>
            </a:r>
            <a:r>
              <a:rPr lang="en-US" b="1" dirty="0">
                <a:solidFill>
                  <a:srgbClr val="0070C0"/>
                </a:solidFill>
              </a:rPr>
              <a:t>[</a:t>
            </a:r>
            <a:r>
              <a:rPr lang="en-US" b="1" dirty="0" err="1">
                <a:solidFill>
                  <a:srgbClr val="0070C0"/>
                </a:solidFill>
              </a:rPr>
              <a:t>i</a:t>
            </a:r>
            <a:r>
              <a:rPr lang="en-US" b="1" dirty="0">
                <a:solidFill>
                  <a:srgbClr val="0070C0"/>
                </a:solidFill>
              </a:rPr>
              <a:t>]=true;</a:t>
            </a:r>
          </a:p>
          <a:p>
            <a:r>
              <a:rPr lang="en-US" b="1" dirty="0">
                <a:solidFill>
                  <a:srgbClr val="0070C0"/>
                </a:solidFill>
              </a:rPr>
              <a:t>        </a:t>
            </a:r>
            <a:r>
              <a:rPr lang="en-US" b="1" dirty="0" err="1">
                <a:solidFill>
                  <a:srgbClr val="0070C0"/>
                </a:solidFill>
              </a:rPr>
              <a:t>permutacije</a:t>
            </a:r>
            <a:r>
              <a:rPr lang="en-US" b="1" dirty="0">
                <a:solidFill>
                  <a:srgbClr val="0070C0"/>
                </a:solidFill>
              </a:rPr>
              <a:t>(a,perm,pom,pos+1,n);</a:t>
            </a:r>
          </a:p>
          <a:p>
            <a:r>
              <a:rPr lang="en-US" b="1" dirty="0">
                <a:solidFill>
                  <a:srgbClr val="FF0000"/>
                </a:solidFill>
              </a:rPr>
              <a:t>        </a:t>
            </a:r>
            <a:r>
              <a:rPr lang="en-US" b="1" dirty="0" err="1">
                <a:solidFill>
                  <a:srgbClr val="FF0000"/>
                </a:solidFill>
              </a:rPr>
              <a:t>pom</a:t>
            </a:r>
            <a:r>
              <a:rPr lang="en-US" b="1" dirty="0">
                <a:solidFill>
                  <a:srgbClr val="FF0000"/>
                </a:solidFill>
              </a:rPr>
              <a:t>[</a:t>
            </a:r>
            <a:r>
              <a:rPr lang="en-US" b="1" dirty="0" err="1">
                <a:solidFill>
                  <a:srgbClr val="FF0000"/>
                </a:solidFill>
              </a:rPr>
              <a:t>i</a:t>
            </a:r>
            <a:r>
              <a:rPr lang="en-US" b="1" dirty="0">
                <a:solidFill>
                  <a:srgbClr val="FF0000"/>
                </a:solidFill>
              </a:rPr>
              <a:t>]=false;</a:t>
            </a:r>
          </a:p>
          <a:p>
            <a:r>
              <a:rPr lang="en-US" b="1" dirty="0">
                <a:solidFill>
                  <a:srgbClr val="0070C0"/>
                </a:solidFill>
              </a:rPr>
              <a:t>    }</a:t>
            </a:r>
          </a:p>
          <a:p>
            <a:r>
              <a:rPr lang="en-US" b="1" dirty="0" smtClean="0">
                <a:solidFill>
                  <a:srgbClr val="0070C0"/>
                </a:solidFill>
              </a:rPr>
              <a:t>}</a:t>
            </a:r>
            <a:endParaRPr lang="en-US" b="1" dirty="0">
              <a:solidFill>
                <a:srgbClr val="0070C0"/>
              </a:solidFill>
            </a:endParaRPr>
          </a:p>
        </p:txBody>
      </p:sp>
      <p:sp>
        <p:nvSpPr>
          <p:cNvPr id="5" name="TextBox 4"/>
          <p:cNvSpPr txBox="1"/>
          <p:nvPr/>
        </p:nvSpPr>
        <p:spPr>
          <a:xfrm>
            <a:off x="35560" y="990600"/>
            <a:ext cx="3850640" cy="3416320"/>
          </a:xfrm>
          <a:prstGeom prst="rect">
            <a:avLst/>
          </a:prstGeom>
          <a:noFill/>
          <a:ln>
            <a:solidFill>
              <a:schemeClr val="tx2">
                <a:lumMod val="75000"/>
              </a:schemeClr>
            </a:solidFill>
          </a:ln>
        </p:spPr>
        <p:txBody>
          <a:bodyPr wrap="square" rtlCol="0">
            <a:spAutoFit/>
          </a:bodyPr>
          <a:lstStyle/>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int</a:t>
            </a:r>
            <a:r>
              <a:rPr lang="en-US" b="1" dirty="0">
                <a:solidFill>
                  <a:srgbClr val="0070C0"/>
                </a:solidFill>
              </a:rPr>
              <a:t> n;</a:t>
            </a:r>
          </a:p>
          <a:p>
            <a:r>
              <a:rPr lang="en-US" b="1" dirty="0">
                <a:solidFill>
                  <a:srgbClr val="0070C0"/>
                </a:solidFill>
              </a:rPr>
              <a:t>    </a:t>
            </a:r>
            <a:r>
              <a:rPr lang="en-US" b="1" dirty="0" err="1">
                <a:solidFill>
                  <a:srgbClr val="0070C0"/>
                </a:solidFill>
              </a:rPr>
              <a:t>cin</a:t>
            </a:r>
            <a:r>
              <a:rPr lang="en-US" b="1" dirty="0">
                <a:solidFill>
                  <a:srgbClr val="0070C0"/>
                </a:solidFill>
              </a:rPr>
              <a:t>&gt;&gt;n;</a:t>
            </a:r>
          </a:p>
          <a:p>
            <a:r>
              <a:rPr lang="en-US" b="1" dirty="0">
                <a:solidFill>
                  <a:srgbClr val="0070C0"/>
                </a:solidFill>
              </a:rPr>
              <a:t>    </a:t>
            </a:r>
            <a:r>
              <a:rPr lang="en-US" b="1" dirty="0" err="1">
                <a:solidFill>
                  <a:srgbClr val="0070C0"/>
                </a:solidFill>
              </a:rPr>
              <a:t>int</a:t>
            </a:r>
            <a:r>
              <a:rPr lang="en-US" b="1" dirty="0">
                <a:solidFill>
                  <a:srgbClr val="0070C0"/>
                </a:solidFill>
              </a:rPr>
              <a:t> a[n],perm[n];</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a:t>
            </a:r>
            <a:r>
              <a:rPr lang="en-US" b="1" dirty="0">
                <a:solidFill>
                  <a:srgbClr val="0070C0"/>
                </a:solidFill>
              </a:rPr>
              <a:t>a[</a:t>
            </a:r>
            <a:r>
              <a:rPr lang="en-US" b="1" dirty="0" err="1">
                <a:solidFill>
                  <a:srgbClr val="0070C0"/>
                </a:solidFill>
              </a:rPr>
              <a:t>i</a:t>
            </a:r>
            <a:r>
              <a:rPr lang="en-US" b="1" dirty="0">
                <a:solidFill>
                  <a:srgbClr val="0070C0"/>
                </a:solidFill>
              </a:rPr>
              <a:t>]=</a:t>
            </a:r>
            <a:r>
              <a:rPr lang="en-US" b="1" dirty="0" err="1">
                <a:solidFill>
                  <a:srgbClr val="0070C0"/>
                </a:solidFill>
              </a:rPr>
              <a:t>i</a:t>
            </a:r>
            <a:r>
              <a:rPr lang="en-US" b="1" dirty="0">
                <a:solidFill>
                  <a:srgbClr val="0070C0"/>
                </a:solidFill>
              </a:rPr>
              <a:t>; perm[</a:t>
            </a:r>
            <a:r>
              <a:rPr lang="en-US" b="1" dirty="0" err="1">
                <a:solidFill>
                  <a:srgbClr val="0070C0"/>
                </a:solidFill>
              </a:rPr>
              <a:t>i</a:t>
            </a:r>
            <a:r>
              <a:rPr lang="en-US" b="1" dirty="0">
                <a:solidFill>
                  <a:srgbClr val="0070C0"/>
                </a:solidFill>
              </a:rPr>
              <a:t>]=a[</a:t>
            </a:r>
            <a:r>
              <a:rPr lang="en-US" b="1" dirty="0" err="1">
                <a:solidFill>
                  <a:srgbClr val="0070C0"/>
                </a:solidFill>
              </a:rPr>
              <a:t>i</a:t>
            </a:r>
            <a:r>
              <a:rPr lang="en-US" b="1" dirty="0">
                <a:solidFill>
                  <a:srgbClr val="0070C0"/>
                </a:solidFill>
              </a:rPr>
              <a:t>];}</a:t>
            </a:r>
          </a:p>
          <a:p>
            <a:r>
              <a:rPr lang="en-US" b="1" dirty="0">
                <a:solidFill>
                  <a:srgbClr val="0070C0"/>
                </a:solidFill>
              </a:rPr>
              <a:t>    </a:t>
            </a:r>
            <a:r>
              <a:rPr lang="en-US" b="1" dirty="0" err="1">
                <a:solidFill>
                  <a:srgbClr val="0070C0"/>
                </a:solidFill>
              </a:rPr>
              <a:t>bool</a:t>
            </a:r>
            <a:r>
              <a:rPr lang="en-US" b="1" dirty="0">
                <a:solidFill>
                  <a:srgbClr val="0070C0"/>
                </a:solidFill>
              </a:rPr>
              <a:t> </a:t>
            </a:r>
            <a:r>
              <a:rPr lang="en-US" b="1" dirty="0" err="1">
                <a:solidFill>
                  <a:srgbClr val="0070C0"/>
                </a:solidFill>
              </a:rPr>
              <a:t>pom</a:t>
            </a:r>
            <a:r>
              <a:rPr lang="en-US" b="1" dirty="0">
                <a:solidFill>
                  <a:srgbClr val="0070C0"/>
                </a:solidFill>
              </a:rPr>
              <a:t>[n];</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err="1" smtClean="0">
                <a:solidFill>
                  <a:srgbClr val="0070C0"/>
                </a:solidFill>
              </a:rPr>
              <a:t>pom</a:t>
            </a:r>
            <a:r>
              <a:rPr lang="en-US" b="1" dirty="0" smtClean="0">
                <a:solidFill>
                  <a:srgbClr val="0070C0"/>
                </a:solidFill>
              </a:rPr>
              <a:t>[</a:t>
            </a:r>
            <a:r>
              <a:rPr lang="en-US" b="1" dirty="0" err="1" smtClean="0">
                <a:solidFill>
                  <a:srgbClr val="0070C0"/>
                </a:solidFill>
              </a:rPr>
              <a:t>i</a:t>
            </a:r>
            <a:r>
              <a:rPr lang="en-US" b="1" dirty="0">
                <a:solidFill>
                  <a:srgbClr val="0070C0"/>
                </a:solidFill>
              </a:rPr>
              <a:t>]=false;</a:t>
            </a:r>
          </a:p>
          <a:p>
            <a:r>
              <a:rPr lang="en-US" b="1" dirty="0">
                <a:solidFill>
                  <a:srgbClr val="0070C0"/>
                </a:solidFill>
              </a:rPr>
              <a:t>    </a:t>
            </a:r>
            <a:r>
              <a:rPr lang="en-US" b="1" dirty="0" err="1">
                <a:solidFill>
                  <a:srgbClr val="0070C0"/>
                </a:solidFill>
              </a:rPr>
              <a:t>permutacije</a:t>
            </a:r>
            <a:r>
              <a:rPr lang="en-US" b="1" dirty="0">
                <a:solidFill>
                  <a:srgbClr val="0070C0"/>
                </a:solidFill>
              </a:rPr>
              <a:t>(a,perm,pom,0,n);</a:t>
            </a:r>
          </a:p>
          <a:p>
            <a:r>
              <a:rPr lang="en-US" b="1" dirty="0">
                <a:solidFill>
                  <a:srgbClr val="0070C0"/>
                </a:solidFill>
              </a:rPr>
              <a:t>return 0;</a:t>
            </a:r>
          </a:p>
          <a:p>
            <a:r>
              <a:rPr lang="en-US" b="1" dirty="0" smtClean="0">
                <a:solidFill>
                  <a:srgbClr val="0070C0"/>
                </a:solidFill>
              </a:rPr>
              <a:t>}</a:t>
            </a:r>
            <a:endParaRPr lang="en-US" b="1" dirty="0">
              <a:solidFill>
                <a:srgbClr val="0070C0"/>
              </a:solidFill>
            </a:endParaRPr>
          </a:p>
        </p:txBody>
      </p:sp>
      <p:sp>
        <p:nvSpPr>
          <p:cNvPr id="6" name="TextBox 5"/>
          <p:cNvSpPr txBox="1"/>
          <p:nvPr/>
        </p:nvSpPr>
        <p:spPr>
          <a:xfrm>
            <a:off x="0" y="4343400"/>
            <a:ext cx="4038600" cy="646331"/>
          </a:xfrm>
          <a:prstGeom prst="rect">
            <a:avLst/>
          </a:prstGeom>
          <a:noFill/>
        </p:spPr>
        <p:txBody>
          <a:bodyPr wrap="square" rtlCol="0">
            <a:spAutoFit/>
          </a:bodyPr>
          <a:lstStyle/>
          <a:p>
            <a:r>
              <a:rPr lang="sr-Latn-ME" dirty="0" smtClean="0"/>
              <a:t>Realizacija je obično sa </a:t>
            </a:r>
            <a:r>
              <a:rPr lang="sr-Latn-ME" u="sng" dirty="0" smtClean="0">
                <a:solidFill>
                  <a:srgbClr val="0070C0"/>
                </a:solidFill>
              </a:rPr>
              <a:t>globalnim promjenljivima</a:t>
            </a:r>
            <a:r>
              <a:rPr lang="sr-Latn-ME" dirty="0" smtClean="0"/>
              <a:t>. Ovdje je to izbjegnuto.</a:t>
            </a:r>
            <a:endParaRPr lang="en-US" dirty="0"/>
          </a:p>
        </p:txBody>
      </p:sp>
      <p:sp>
        <p:nvSpPr>
          <p:cNvPr id="7" name="TextBox 6"/>
          <p:cNvSpPr txBox="1"/>
          <p:nvPr/>
        </p:nvSpPr>
        <p:spPr>
          <a:xfrm>
            <a:off x="0" y="4876800"/>
            <a:ext cx="9144000" cy="2031325"/>
          </a:xfrm>
          <a:prstGeom prst="rect">
            <a:avLst/>
          </a:prstGeom>
          <a:noFill/>
        </p:spPr>
        <p:txBody>
          <a:bodyPr wrap="square" rtlCol="0">
            <a:spAutoFit/>
          </a:bodyPr>
          <a:lstStyle/>
          <a:p>
            <a:r>
              <a:rPr lang="sr-Latn-ME" dirty="0" smtClean="0"/>
              <a:t>Vektor kojega treba permutovati smješten je u </a:t>
            </a:r>
            <a:r>
              <a:rPr lang="sr-Latn-ME" b="1" dirty="0" smtClean="0">
                <a:solidFill>
                  <a:srgbClr val="FF0000"/>
                </a:solidFill>
              </a:rPr>
              <a:t>perm</a:t>
            </a:r>
            <a:r>
              <a:rPr lang="en-US" b="1" dirty="0" smtClean="0">
                <a:solidFill>
                  <a:srgbClr val="FF0000"/>
                </a:solidFill>
              </a:rPr>
              <a:t>[]</a:t>
            </a:r>
            <a:r>
              <a:rPr lang="en-US" dirty="0" smtClean="0"/>
              <a:t> (</a:t>
            </a:r>
            <a:r>
              <a:rPr lang="en-US" dirty="0" err="1" smtClean="0"/>
              <a:t>ovdje</a:t>
            </a:r>
            <a:r>
              <a:rPr lang="en-US" dirty="0" smtClean="0"/>
              <a:t> od </a:t>
            </a:r>
            <a:r>
              <a:rPr lang="en-US" b="1" dirty="0" smtClean="0">
                <a:solidFill>
                  <a:srgbClr val="C00000"/>
                </a:solidFill>
              </a:rPr>
              <a:t>0</a:t>
            </a:r>
            <a:r>
              <a:rPr lang="en-US" dirty="0" smtClean="0"/>
              <a:t> do </a:t>
            </a:r>
            <a:r>
              <a:rPr lang="en-US" b="1" i="1" dirty="0" smtClean="0">
                <a:solidFill>
                  <a:srgbClr val="C00000"/>
                </a:solidFill>
              </a:rPr>
              <a:t>n</a:t>
            </a:r>
            <a:r>
              <a:rPr lang="en-US" b="1" dirty="0" smtClean="0">
                <a:solidFill>
                  <a:srgbClr val="C00000"/>
                </a:solidFill>
              </a:rPr>
              <a:t>-1</a:t>
            </a:r>
            <a:r>
              <a:rPr lang="en-US" dirty="0" smtClean="0"/>
              <a:t> </a:t>
            </a:r>
            <a:r>
              <a:rPr lang="en-US" dirty="0" err="1" smtClean="0"/>
              <a:t>ali</a:t>
            </a:r>
            <a:r>
              <a:rPr lang="en-US" dirty="0" smtClean="0"/>
              <a:t> </a:t>
            </a:r>
            <a:r>
              <a:rPr lang="en-US" dirty="0" err="1" smtClean="0"/>
              <a:t>mo</a:t>
            </a:r>
            <a:r>
              <a:rPr lang="sr-Latn-ME" dirty="0" smtClean="0"/>
              <a:t>že i drugačije). </a:t>
            </a:r>
            <a:r>
              <a:rPr lang="en-US" b="1" dirty="0" smtClean="0">
                <a:solidFill>
                  <a:srgbClr val="C00000"/>
                </a:solidFill>
              </a:rPr>
              <a:t>p</a:t>
            </a:r>
            <a:r>
              <a:rPr lang="sr-Latn-ME" b="1" dirty="0" smtClean="0">
                <a:solidFill>
                  <a:srgbClr val="C00000"/>
                </a:solidFill>
              </a:rPr>
              <a:t>om</a:t>
            </a:r>
            <a:r>
              <a:rPr lang="en-US" b="1" dirty="0" smtClean="0">
                <a:solidFill>
                  <a:srgbClr val="C00000"/>
                </a:solidFill>
              </a:rPr>
              <a:t>[]</a:t>
            </a:r>
            <a:r>
              <a:rPr lang="en-US" dirty="0" smtClean="0">
                <a:solidFill>
                  <a:srgbClr val="FF0000"/>
                </a:solidFill>
              </a:rPr>
              <a:t> </a:t>
            </a:r>
            <a:r>
              <a:rPr lang="en-US" dirty="0" err="1" smtClean="0"/>
              <a:t>pamti</a:t>
            </a:r>
            <a:r>
              <a:rPr lang="en-US" dirty="0" smtClean="0"/>
              <a:t> </a:t>
            </a:r>
            <a:r>
              <a:rPr lang="en-US" dirty="0" err="1" smtClean="0"/>
              <a:t>koje</a:t>
            </a:r>
            <a:r>
              <a:rPr lang="en-US" dirty="0" smtClean="0"/>
              <a:t> </a:t>
            </a:r>
            <a:r>
              <a:rPr lang="en-US" dirty="0" err="1" smtClean="0"/>
              <a:t>smo</a:t>
            </a:r>
            <a:r>
              <a:rPr lang="en-US" dirty="0" smtClean="0"/>
              <a:t> </a:t>
            </a:r>
            <a:r>
              <a:rPr lang="sr-Latn-ME" dirty="0" smtClean="0"/>
              <a:t>članove do sada uzeli u obzir. Ako u funkciju stignemo do kraja vektora vršimo </a:t>
            </a:r>
            <a:r>
              <a:rPr lang="sr-Latn-ME" b="1" dirty="0" smtClean="0">
                <a:solidFill>
                  <a:srgbClr val="00B050"/>
                </a:solidFill>
              </a:rPr>
              <a:t>ispis</a:t>
            </a:r>
            <a:r>
              <a:rPr lang="sr-Latn-ME" dirty="0" smtClean="0"/>
              <a:t>. Na poziciji </a:t>
            </a:r>
            <a:r>
              <a:rPr lang="sr-Latn-ME" b="1" dirty="0" smtClean="0">
                <a:solidFill>
                  <a:srgbClr val="FF0000"/>
                </a:solidFill>
              </a:rPr>
              <a:t>pos</a:t>
            </a:r>
            <a:r>
              <a:rPr lang="sr-Latn-ME" dirty="0" smtClean="0"/>
              <a:t> smještamo odgovarajući element polaznog niza (</a:t>
            </a:r>
            <a:r>
              <a:rPr lang="sr-Latn-ME" b="1" i="1" dirty="0" smtClean="0">
                <a:solidFill>
                  <a:srgbClr val="FF0000"/>
                </a:solidFill>
              </a:rPr>
              <a:t>a</a:t>
            </a:r>
            <a:r>
              <a:rPr lang="en-US" b="1" dirty="0" smtClean="0">
                <a:solidFill>
                  <a:srgbClr val="FF0000"/>
                </a:solidFill>
              </a:rPr>
              <a:t>[</a:t>
            </a:r>
            <a:r>
              <a:rPr lang="en-US" b="1" i="1" dirty="0" err="1" smtClean="0">
                <a:solidFill>
                  <a:srgbClr val="FF0000"/>
                </a:solidFill>
              </a:rPr>
              <a:t>i</a:t>
            </a:r>
            <a:r>
              <a:rPr lang="en-US" b="1" dirty="0" smtClean="0">
                <a:solidFill>
                  <a:srgbClr val="FF0000"/>
                </a:solidFill>
              </a:rPr>
              <a:t>]</a:t>
            </a:r>
            <a:r>
              <a:rPr lang="en-US" dirty="0" smtClean="0"/>
              <a:t>), </a:t>
            </a:r>
            <a:r>
              <a:rPr lang="en-US" dirty="0" err="1" smtClean="0"/>
              <a:t>bilje</a:t>
            </a:r>
            <a:r>
              <a:rPr lang="sr-Latn-ME" dirty="0" smtClean="0"/>
              <a:t>žimo da smo element sa pozicije </a:t>
            </a:r>
            <a:r>
              <a:rPr lang="sr-Latn-ME" b="1" i="1" dirty="0" smtClean="0">
                <a:solidFill>
                  <a:srgbClr val="FF0000"/>
                </a:solidFill>
              </a:rPr>
              <a:t>i</a:t>
            </a:r>
            <a:r>
              <a:rPr lang="sr-Latn-ME" dirty="0" smtClean="0"/>
              <a:t> uzeli u obzir, </a:t>
            </a:r>
            <a:r>
              <a:rPr lang="sr-Latn-ME" b="1" u="sng" dirty="0" smtClean="0">
                <a:solidFill>
                  <a:srgbClr val="0070C0"/>
                </a:solidFill>
              </a:rPr>
              <a:t>rekurzivno</a:t>
            </a:r>
            <a:r>
              <a:rPr lang="sr-Latn-ME" dirty="0" smtClean="0"/>
              <a:t> pozivamo funkciju od narednog element (</a:t>
            </a:r>
            <a:r>
              <a:rPr lang="sr-Latn-ME" i="1" dirty="0" smtClean="0">
                <a:solidFill>
                  <a:srgbClr val="FF0000"/>
                </a:solidFill>
              </a:rPr>
              <a:t>pos</a:t>
            </a:r>
            <a:r>
              <a:rPr lang="sr-Latn-ME" dirty="0" smtClean="0">
                <a:solidFill>
                  <a:srgbClr val="FF0000"/>
                </a:solidFill>
              </a:rPr>
              <a:t>+1</a:t>
            </a:r>
            <a:r>
              <a:rPr lang="sr-Latn-ME" dirty="0" smtClean="0"/>
              <a:t>). Nakon završetka iteracija moramo u sklopu pripreme za zapis naredne permutacije da poništimo znanje da je promjenljiva i pamćena </a:t>
            </a:r>
            <a:r>
              <a:rPr lang="en-US" b="1" dirty="0" err="1">
                <a:solidFill>
                  <a:srgbClr val="FF0000"/>
                </a:solidFill>
              </a:rPr>
              <a:t>pom</a:t>
            </a:r>
            <a:r>
              <a:rPr lang="en-US" b="1" dirty="0">
                <a:solidFill>
                  <a:srgbClr val="FF0000"/>
                </a:solidFill>
              </a:rPr>
              <a:t>[</a:t>
            </a:r>
            <a:r>
              <a:rPr lang="en-US" b="1" dirty="0" err="1">
                <a:solidFill>
                  <a:srgbClr val="FF0000"/>
                </a:solidFill>
              </a:rPr>
              <a:t>i</a:t>
            </a:r>
            <a:r>
              <a:rPr lang="en-US" b="1" dirty="0">
                <a:solidFill>
                  <a:srgbClr val="FF0000"/>
                </a:solidFill>
              </a:rPr>
              <a:t>]=false;</a:t>
            </a:r>
            <a:r>
              <a:rPr lang="sr-Latn-ME" dirty="0" smtClean="0"/>
              <a:t>. To se naziva </a:t>
            </a:r>
            <a:r>
              <a:rPr lang="sr-Latn-ME" b="1" u="sng" dirty="0" smtClean="0">
                <a:solidFill>
                  <a:srgbClr val="0070C0"/>
                </a:solidFill>
              </a:rPr>
              <a:t>backtracking</a:t>
            </a:r>
            <a:r>
              <a:rPr lang="sr-Latn-ME" dirty="0" smtClean="0"/>
              <a:t> i biće učeno kasnije.</a:t>
            </a:r>
            <a:endParaRPr lang="en-US" dirty="0"/>
          </a:p>
        </p:txBody>
      </p:sp>
    </p:spTree>
    <p:extLst>
      <p:ext uri="{BB962C8B-B14F-4D97-AF65-F5344CB8AC3E}">
        <p14:creationId xmlns:p14="http://schemas.microsoft.com/office/powerpoint/2010/main" val="22413317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5334000" cy="990600"/>
          </a:xfrm>
        </p:spPr>
        <p:txBody>
          <a:bodyPr/>
          <a:lstStyle/>
          <a:p>
            <a:r>
              <a:rPr lang="en-US" dirty="0" err="1" smtClean="0"/>
              <a:t>Izvr</a:t>
            </a:r>
            <a:r>
              <a:rPr lang="sr-Latn-ME" dirty="0" smtClean="0"/>
              <a:t>šavanje programa</a:t>
            </a:r>
            <a:endParaRPr lang="en-US" dirty="0"/>
          </a:p>
        </p:txBody>
      </p:sp>
      <p:sp>
        <p:nvSpPr>
          <p:cNvPr id="3" name="Content Placeholder 2"/>
          <p:cNvSpPr>
            <a:spLocks noGrp="1"/>
          </p:cNvSpPr>
          <p:nvPr>
            <p:ph idx="1"/>
          </p:nvPr>
        </p:nvSpPr>
        <p:spPr>
          <a:xfrm>
            <a:off x="0" y="1066800"/>
            <a:ext cx="9144000" cy="4876800"/>
          </a:xfrm>
        </p:spPr>
        <p:txBody>
          <a:bodyPr/>
          <a:lstStyle/>
          <a:p>
            <a:endParaRPr lang="en-US" dirty="0">
              <a:solidFill>
                <a:srgbClr val="0070C0"/>
              </a:solidFill>
            </a:endParaRPr>
          </a:p>
          <a:p>
            <a:endParaRPr lang="en-US" dirty="0">
              <a:solidFill>
                <a:srgbClr val="0070C0"/>
              </a:solidFill>
            </a:endParaRPr>
          </a:p>
          <a:p>
            <a:endParaRPr lang="en-US" dirty="0" smtClean="0"/>
          </a:p>
          <a:p>
            <a:endParaRPr lang="en-US" dirty="0"/>
          </a:p>
        </p:txBody>
      </p:sp>
      <p:sp>
        <p:nvSpPr>
          <p:cNvPr id="4" name="TextBox 3"/>
          <p:cNvSpPr txBox="1"/>
          <p:nvPr/>
        </p:nvSpPr>
        <p:spPr>
          <a:xfrm>
            <a:off x="76200" y="1143000"/>
            <a:ext cx="838200" cy="1384995"/>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3</a:t>
            </a:r>
          </a:p>
          <a:p>
            <a:r>
              <a:rPr lang="en-US" sz="1200" b="1" dirty="0">
                <a:solidFill>
                  <a:schemeClr val="bg1"/>
                </a:solidFill>
              </a:rPr>
              <a:t>0 1 2</a:t>
            </a:r>
          </a:p>
          <a:p>
            <a:r>
              <a:rPr lang="en-US" sz="1200" b="1" dirty="0">
                <a:solidFill>
                  <a:schemeClr val="bg1"/>
                </a:solidFill>
              </a:rPr>
              <a:t>0 2 1</a:t>
            </a:r>
          </a:p>
          <a:p>
            <a:r>
              <a:rPr lang="en-US" sz="1200" b="1" dirty="0">
                <a:solidFill>
                  <a:schemeClr val="bg1"/>
                </a:solidFill>
              </a:rPr>
              <a:t>1 0 2</a:t>
            </a:r>
          </a:p>
          <a:p>
            <a:r>
              <a:rPr lang="en-US" sz="1200" b="1" dirty="0">
                <a:solidFill>
                  <a:schemeClr val="bg1"/>
                </a:solidFill>
              </a:rPr>
              <a:t>1 2 0</a:t>
            </a:r>
          </a:p>
          <a:p>
            <a:r>
              <a:rPr lang="en-US" sz="1200" b="1" dirty="0">
                <a:solidFill>
                  <a:schemeClr val="bg1"/>
                </a:solidFill>
              </a:rPr>
              <a:t>2 0 1</a:t>
            </a:r>
          </a:p>
          <a:p>
            <a:r>
              <a:rPr lang="en-US" sz="1200" b="1" dirty="0">
                <a:solidFill>
                  <a:schemeClr val="bg1"/>
                </a:solidFill>
              </a:rPr>
              <a:t>2 1 0</a:t>
            </a:r>
          </a:p>
        </p:txBody>
      </p:sp>
      <p:sp>
        <p:nvSpPr>
          <p:cNvPr id="5" name="TextBox 4"/>
          <p:cNvSpPr txBox="1"/>
          <p:nvPr/>
        </p:nvSpPr>
        <p:spPr>
          <a:xfrm>
            <a:off x="944880" y="1143000"/>
            <a:ext cx="838200" cy="4708981"/>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4</a:t>
            </a:r>
          </a:p>
          <a:p>
            <a:r>
              <a:rPr lang="en-US" sz="1200" b="1" dirty="0">
                <a:solidFill>
                  <a:schemeClr val="bg1"/>
                </a:solidFill>
              </a:rPr>
              <a:t>0 1 2 3</a:t>
            </a:r>
          </a:p>
          <a:p>
            <a:r>
              <a:rPr lang="en-US" sz="1200" b="1" dirty="0">
                <a:solidFill>
                  <a:schemeClr val="bg1"/>
                </a:solidFill>
              </a:rPr>
              <a:t>0 1 3 2</a:t>
            </a:r>
          </a:p>
          <a:p>
            <a:r>
              <a:rPr lang="en-US" sz="1200" b="1" dirty="0">
                <a:solidFill>
                  <a:schemeClr val="bg1"/>
                </a:solidFill>
              </a:rPr>
              <a:t>0 2 1 3</a:t>
            </a:r>
          </a:p>
          <a:p>
            <a:r>
              <a:rPr lang="en-US" sz="1200" b="1" dirty="0">
                <a:solidFill>
                  <a:schemeClr val="bg1"/>
                </a:solidFill>
              </a:rPr>
              <a:t>0 2 3 1</a:t>
            </a:r>
          </a:p>
          <a:p>
            <a:r>
              <a:rPr lang="en-US" sz="1200" b="1" dirty="0">
                <a:solidFill>
                  <a:schemeClr val="bg1"/>
                </a:solidFill>
              </a:rPr>
              <a:t>0 3 1 2</a:t>
            </a:r>
          </a:p>
          <a:p>
            <a:r>
              <a:rPr lang="en-US" sz="1200" b="1" dirty="0">
                <a:solidFill>
                  <a:schemeClr val="bg1"/>
                </a:solidFill>
              </a:rPr>
              <a:t>0 3 2 1</a:t>
            </a:r>
          </a:p>
          <a:p>
            <a:r>
              <a:rPr lang="en-US" sz="1200" b="1" dirty="0">
                <a:solidFill>
                  <a:schemeClr val="bg1"/>
                </a:solidFill>
              </a:rPr>
              <a:t>1 0 2 3</a:t>
            </a:r>
          </a:p>
          <a:p>
            <a:r>
              <a:rPr lang="en-US" sz="1200" b="1" dirty="0">
                <a:solidFill>
                  <a:schemeClr val="bg1"/>
                </a:solidFill>
              </a:rPr>
              <a:t>1 0 3 2</a:t>
            </a:r>
          </a:p>
          <a:p>
            <a:r>
              <a:rPr lang="en-US" sz="1200" b="1" dirty="0">
                <a:solidFill>
                  <a:schemeClr val="bg1"/>
                </a:solidFill>
              </a:rPr>
              <a:t>1 2 0 3</a:t>
            </a:r>
          </a:p>
          <a:p>
            <a:r>
              <a:rPr lang="en-US" sz="1200" b="1" dirty="0">
                <a:solidFill>
                  <a:schemeClr val="bg1"/>
                </a:solidFill>
              </a:rPr>
              <a:t>1 2 3 0</a:t>
            </a:r>
          </a:p>
          <a:p>
            <a:r>
              <a:rPr lang="en-US" sz="1200" b="1" dirty="0">
                <a:solidFill>
                  <a:schemeClr val="bg1"/>
                </a:solidFill>
              </a:rPr>
              <a:t>1 3 0 2</a:t>
            </a:r>
          </a:p>
          <a:p>
            <a:r>
              <a:rPr lang="en-US" sz="1200" b="1" dirty="0">
                <a:solidFill>
                  <a:schemeClr val="bg1"/>
                </a:solidFill>
              </a:rPr>
              <a:t>1 3 2 0</a:t>
            </a:r>
          </a:p>
          <a:p>
            <a:r>
              <a:rPr lang="en-US" sz="1200" b="1" dirty="0">
                <a:solidFill>
                  <a:schemeClr val="bg1"/>
                </a:solidFill>
              </a:rPr>
              <a:t>2 0 1 3</a:t>
            </a:r>
          </a:p>
          <a:p>
            <a:r>
              <a:rPr lang="en-US" sz="1200" b="1" dirty="0">
                <a:solidFill>
                  <a:schemeClr val="bg1"/>
                </a:solidFill>
              </a:rPr>
              <a:t>2 0 3 1</a:t>
            </a:r>
          </a:p>
          <a:p>
            <a:r>
              <a:rPr lang="en-US" sz="1200" b="1" dirty="0">
                <a:solidFill>
                  <a:schemeClr val="bg1"/>
                </a:solidFill>
              </a:rPr>
              <a:t>2 1 0 3</a:t>
            </a:r>
          </a:p>
          <a:p>
            <a:r>
              <a:rPr lang="en-US" sz="1200" b="1" dirty="0">
                <a:solidFill>
                  <a:schemeClr val="bg1"/>
                </a:solidFill>
              </a:rPr>
              <a:t>2 1 3 0</a:t>
            </a:r>
          </a:p>
          <a:p>
            <a:r>
              <a:rPr lang="en-US" sz="1200" b="1" dirty="0">
                <a:solidFill>
                  <a:schemeClr val="bg1"/>
                </a:solidFill>
              </a:rPr>
              <a:t>2 3 0 1</a:t>
            </a:r>
          </a:p>
          <a:p>
            <a:r>
              <a:rPr lang="en-US" sz="1200" b="1" dirty="0">
                <a:solidFill>
                  <a:schemeClr val="bg1"/>
                </a:solidFill>
              </a:rPr>
              <a:t>2 3 1 0</a:t>
            </a:r>
          </a:p>
          <a:p>
            <a:r>
              <a:rPr lang="en-US" sz="1200" b="1" dirty="0">
                <a:solidFill>
                  <a:schemeClr val="bg1"/>
                </a:solidFill>
              </a:rPr>
              <a:t>3 0 1 2</a:t>
            </a:r>
          </a:p>
          <a:p>
            <a:r>
              <a:rPr lang="en-US" sz="1200" b="1" dirty="0">
                <a:solidFill>
                  <a:schemeClr val="bg1"/>
                </a:solidFill>
              </a:rPr>
              <a:t>3 0 2 1</a:t>
            </a:r>
          </a:p>
          <a:p>
            <a:r>
              <a:rPr lang="en-US" sz="1200" b="1" dirty="0">
                <a:solidFill>
                  <a:schemeClr val="bg1"/>
                </a:solidFill>
              </a:rPr>
              <a:t>3 1 0 2</a:t>
            </a:r>
          </a:p>
          <a:p>
            <a:r>
              <a:rPr lang="en-US" sz="1200" b="1" dirty="0">
                <a:solidFill>
                  <a:schemeClr val="bg1"/>
                </a:solidFill>
              </a:rPr>
              <a:t>3 1 2 0</a:t>
            </a:r>
          </a:p>
          <a:p>
            <a:r>
              <a:rPr lang="en-US" sz="1200" b="1" dirty="0">
                <a:solidFill>
                  <a:schemeClr val="bg1"/>
                </a:solidFill>
              </a:rPr>
              <a:t>3 2 0 1</a:t>
            </a:r>
          </a:p>
          <a:p>
            <a:r>
              <a:rPr lang="en-US" sz="1200" b="1" dirty="0">
                <a:solidFill>
                  <a:schemeClr val="bg1"/>
                </a:solidFill>
              </a:rPr>
              <a:t>3 2 1 0</a:t>
            </a:r>
          </a:p>
        </p:txBody>
      </p:sp>
      <p:sp>
        <p:nvSpPr>
          <p:cNvPr id="6" name="TextBox 5"/>
          <p:cNvSpPr txBox="1"/>
          <p:nvPr/>
        </p:nvSpPr>
        <p:spPr>
          <a:xfrm>
            <a:off x="1828800" y="1143000"/>
            <a:ext cx="7315200" cy="1754326"/>
          </a:xfrm>
          <a:prstGeom prst="rect">
            <a:avLst/>
          </a:prstGeom>
          <a:noFill/>
        </p:spPr>
        <p:txBody>
          <a:bodyPr wrap="square" rtlCol="0">
            <a:spAutoFit/>
          </a:bodyPr>
          <a:lstStyle/>
          <a:p>
            <a:r>
              <a:rPr lang="sr-Latn-ME" dirty="0" smtClean="0"/>
              <a:t>Propratite sve pozive i redosljed pozivanja svih funkcija! Od velikoga je značaja jer će nam značiti i kod pozivanja drugih sličnih funkcija, za generisanje kombinatornih objekata.</a:t>
            </a:r>
          </a:p>
          <a:p>
            <a:r>
              <a:rPr lang="sr-Latn-ME" dirty="0" smtClean="0"/>
              <a:t>Realizujte program koji generiše permutacije sa ponavljanjem!</a:t>
            </a:r>
          </a:p>
          <a:p>
            <a:r>
              <a:rPr lang="sr-Latn-ME" dirty="0" smtClean="0"/>
              <a:t>Npr. 0 0 0 1 1 2. Koliko ima mogućih permutacija sa ponavljanjem?</a:t>
            </a:r>
          </a:p>
          <a:p>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1869420448"/>
              </p:ext>
            </p:extLst>
          </p:nvPr>
        </p:nvGraphicFramePr>
        <p:xfrm>
          <a:off x="3700463" y="2667000"/>
          <a:ext cx="1328737" cy="773112"/>
        </p:xfrm>
        <a:graphic>
          <a:graphicData uri="http://schemas.openxmlformats.org/presentationml/2006/ole">
            <mc:AlternateContent xmlns:mc="http://schemas.openxmlformats.org/markup-compatibility/2006">
              <mc:Choice xmlns:v="urn:schemas-microsoft-com:vml" Requires="v">
                <p:oleObj spid="_x0000_s27068" name="Equation" r:id="rId3" imgW="698400" imgH="406080" progId="Equation.DSMT4">
                  <p:embed/>
                </p:oleObj>
              </mc:Choice>
              <mc:Fallback>
                <p:oleObj name="Equation" r:id="rId3" imgW="698400" imgH="406080" progId="Equation.DSMT4">
                  <p:embed/>
                  <p:pic>
                    <p:nvPicPr>
                      <p:cNvPr id="0" name=""/>
                      <p:cNvPicPr>
                        <a:picLocks noChangeAspect="1" noChangeArrowheads="1"/>
                      </p:cNvPicPr>
                      <p:nvPr/>
                    </p:nvPicPr>
                    <p:blipFill>
                      <a:blip r:embed="rId4"/>
                      <a:srcRect/>
                      <a:stretch>
                        <a:fillRect/>
                      </a:stretch>
                    </p:blipFill>
                    <p:spPr bwMode="auto">
                      <a:xfrm>
                        <a:off x="3700463" y="2667000"/>
                        <a:ext cx="1328737"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Title 1"/>
          <p:cNvSpPr txBox="1">
            <a:spLocks/>
          </p:cNvSpPr>
          <p:nvPr/>
        </p:nvSpPr>
        <p:spPr>
          <a:xfrm>
            <a:off x="1836420" y="3124200"/>
            <a:ext cx="319278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Kombinacije</a:t>
            </a:r>
            <a:endParaRPr lang="en-US" dirty="0"/>
          </a:p>
        </p:txBody>
      </p:sp>
      <p:sp>
        <p:nvSpPr>
          <p:cNvPr id="9" name="TextBox 8"/>
          <p:cNvSpPr txBox="1"/>
          <p:nvPr/>
        </p:nvSpPr>
        <p:spPr>
          <a:xfrm>
            <a:off x="1752600" y="3886200"/>
            <a:ext cx="7315200" cy="1200329"/>
          </a:xfrm>
          <a:prstGeom prst="rect">
            <a:avLst/>
          </a:prstGeom>
          <a:noFill/>
        </p:spPr>
        <p:txBody>
          <a:bodyPr wrap="square" rtlCol="0">
            <a:spAutoFit/>
          </a:bodyPr>
          <a:lstStyle/>
          <a:p>
            <a:r>
              <a:rPr lang="sr-Latn-ME" dirty="0" smtClean="0"/>
              <a:t>Kombinacije su podskup od </a:t>
            </a:r>
            <a:r>
              <a:rPr lang="sr-Latn-ME" i="1" dirty="0" smtClean="0"/>
              <a:t>k</a:t>
            </a:r>
            <a:r>
              <a:rPr lang="sr-Latn-ME" dirty="0" smtClean="0"/>
              <a:t> elemenata skupa koji ima </a:t>
            </a:r>
            <a:r>
              <a:rPr lang="sr-Latn-ME" b="1" i="1" dirty="0" smtClean="0">
                <a:solidFill>
                  <a:srgbClr val="C00000"/>
                </a:solidFill>
              </a:rPr>
              <a:t>n</a:t>
            </a:r>
            <a:r>
              <a:rPr lang="sr-Latn-ME" dirty="0" smtClean="0"/>
              <a:t> elemenata. Kod kombijacija redosljed nije bitan. Npr. za </a:t>
            </a:r>
            <a:r>
              <a:rPr lang="sr-Latn-ME" b="1" i="1" dirty="0" smtClean="0">
                <a:solidFill>
                  <a:srgbClr val="C00000"/>
                </a:solidFill>
              </a:rPr>
              <a:t>n</a:t>
            </a:r>
            <a:r>
              <a:rPr lang="sr-Latn-ME" b="1" dirty="0" smtClean="0">
                <a:solidFill>
                  <a:srgbClr val="C00000"/>
                </a:solidFill>
              </a:rPr>
              <a:t>=5</a:t>
            </a:r>
            <a:r>
              <a:rPr lang="sr-Latn-ME" dirty="0" smtClean="0"/>
              <a:t> i </a:t>
            </a:r>
            <a:r>
              <a:rPr lang="sr-Latn-ME" b="1" i="1" dirty="0" smtClean="0">
                <a:solidFill>
                  <a:srgbClr val="C00000"/>
                </a:solidFill>
              </a:rPr>
              <a:t>k</a:t>
            </a:r>
            <a:r>
              <a:rPr lang="sr-Latn-ME" b="1" dirty="0" smtClean="0">
                <a:solidFill>
                  <a:srgbClr val="C00000"/>
                </a:solidFill>
              </a:rPr>
              <a:t>=2</a:t>
            </a:r>
            <a:r>
              <a:rPr lang="sr-Latn-ME" dirty="0" smtClean="0"/>
              <a:t> gdje su elementi skupa </a:t>
            </a:r>
            <a:r>
              <a:rPr lang="sr-Latn-ME" b="1" i="1" dirty="0" smtClean="0">
                <a:solidFill>
                  <a:srgbClr val="FF0000"/>
                </a:solidFill>
              </a:rPr>
              <a:t>a</a:t>
            </a:r>
            <a:r>
              <a:rPr lang="en-US" b="1" dirty="0" smtClean="0">
                <a:solidFill>
                  <a:srgbClr val="FF0000"/>
                </a:solidFill>
              </a:rPr>
              <a:t>[]={0, 1, 2, 3, 4}</a:t>
            </a:r>
            <a:r>
              <a:rPr lang="en-US" dirty="0" smtClean="0"/>
              <a:t> </a:t>
            </a:r>
            <a:r>
              <a:rPr lang="en-US" dirty="0" err="1" smtClean="0"/>
              <a:t>kombinacije</a:t>
            </a:r>
            <a:r>
              <a:rPr lang="en-US" dirty="0" smtClean="0"/>
              <a:t> </a:t>
            </a:r>
            <a:r>
              <a:rPr lang="en-US" dirty="0" err="1" smtClean="0"/>
              <a:t>su</a:t>
            </a:r>
            <a:r>
              <a:rPr lang="en-US" dirty="0" smtClean="0"/>
              <a:t> 01, 02, 03, 04, 12, 13, 14, 23, 24 </a:t>
            </a:r>
            <a:r>
              <a:rPr lang="sr-Latn-ME" dirty="0" smtClean="0"/>
              <a:t>i</a:t>
            </a:r>
            <a:r>
              <a:rPr lang="en-US" dirty="0" smtClean="0"/>
              <a:t> 34. </a:t>
            </a:r>
            <a:r>
              <a:rPr lang="en-US" dirty="0" err="1" smtClean="0"/>
              <a:t>Ima</a:t>
            </a:r>
            <a:r>
              <a:rPr lang="en-US" dirty="0" smtClean="0"/>
              <a:t> </a:t>
            </a:r>
            <a:r>
              <a:rPr lang="en-US" dirty="0" err="1" smtClean="0"/>
              <a:t>ih</a:t>
            </a:r>
            <a:r>
              <a:rPr lang="en-US" dirty="0"/>
              <a:t>:</a:t>
            </a:r>
          </a:p>
        </p:txBody>
      </p:sp>
      <p:graphicFrame>
        <p:nvGraphicFramePr>
          <p:cNvPr id="10" name="Object 9"/>
          <p:cNvGraphicFramePr>
            <a:graphicFrameLocks noChangeAspect="1"/>
          </p:cNvGraphicFramePr>
          <p:nvPr>
            <p:extLst>
              <p:ext uri="{D42A27DB-BD31-4B8C-83A1-F6EECF244321}">
                <p14:modId xmlns:p14="http://schemas.microsoft.com/office/powerpoint/2010/main" val="470321259"/>
              </p:ext>
            </p:extLst>
          </p:nvPr>
        </p:nvGraphicFramePr>
        <p:xfrm>
          <a:off x="1828800" y="4968875"/>
          <a:ext cx="482600" cy="822325"/>
        </p:xfrm>
        <a:graphic>
          <a:graphicData uri="http://schemas.openxmlformats.org/presentationml/2006/ole">
            <mc:AlternateContent xmlns:mc="http://schemas.openxmlformats.org/markup-compatibility/2006">
              <mc:Choice xmlns:v="urn:schemas-microsoft-com:vml" Requires="v">
                <p:oleObj spid="_x0000_s27069" name="Equation" r:id="rId5" imgW="253800" imgH="431640" progId="Equation.DSMT4">
                  <p:embed/>
                </p:oleObj>
              </mc:Choice>
              <mc:Fallback>
                <p:oleObj name="Equation" r:id="rId5" imgW="253800" imgH="431640" progId="Equation.DSMT4">
                  <p:embed/>
                  <p:pic>
                    <p:nvPicPr>
                      <p:cNvPr id="0" name=""/>
                      <p:cNvPicPr>
                        <a:picLocks noChangeAspect="1" noChangeArrowheads="1"/>
                      </p:cNvPicPr>
                      <p:nvPr/>
                    </p:nvPicPr>
                    <p:blipFill>
                      <a:blip r:embed="rId6"/>
                      <a:srcRect/>
                      <a:stretch>
                        <a:fillRect/>
                      </a:stretch>
                    </p:blipFill>
                    <p:spPr bwMode="auto">
                      <a:xfrm>
                        <a:off x="1828800" y="4968875"/>
                        <a:ext cx="482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Box 10"/>
          <p:cNvSpPr txBox="1"/>
          <p:nvPr/>
        </p:nvSpPr>
        <p:spPr>
          <a:xfrm>
            <a:off x="2438400" y="5086529"/>
            <a:ext cx="6629400" cy="369332"/>
          </a:xfrm>
          <a:prstGeom prst="rect">
            <a:avLst/>
          </a:prstGeom>
          <a:noFill/>
        </p:spPr>
        <p:txBody>
          <a:bodyPr wrap="square" rtlCol="0">
            <a:spAutoFit/>
          </a:bodyPr>
          <a:lstStyle/>
          <a:p>
            <a:r>
              <a:rPr lang="en-US" dirty="0" err="1" smtClean="0"/>
              <a:t>Realizacija</a:t>
            </a:r>
            <a:r>
              <a:rPr lang="en-US" dirty="0" smtClean="0"/>
              <a:t> se </a:t>
            </a:r>
            <a:r>
              <a:rPr lang="en-US" dirty="0" err="1" smtClean="0"/>
              <a:t>tako</a:t>
            </a:r>
            <a:r>
              <a:rPr lang="sr-Latn-ME" dirty="0" smtClean="0"/>
              <a:t>đe može obaviti rekurzivno:</a:t>
            </a:r>
            <a:endParaRPr lang="en-US" dirty="0"/>
          </a:p>
        </p:txBody>
      </p:sp>
      <p:sp>
        <p:nvSpPr>
          <p:cNvPr id="12" name="TextBox 11"/>
          <p:cNvSpPr txBox="1"/>
          <p:nvPr/>
        </p:nvSpPr>
        <p:spPr>
          <a:xfrm>
            <a:off x="-76200" y="5943600"/>
            <a:ext cx="4343400" cy="830997"/>
          </a:xfrm>
          <a:prstGeom prst="rect">
            <a:avLst/>
          </a:prstGeom>
          <a:noFill/>
        </p:spPr>
        <p:txBody>
          <a:bodyPr wrap="square" rtlCol="0">
            <a:spAutoFit/>
          </a:bodyPr>
          <a:lstStyle/>
          <a:p>
            <a:r>
              <a:rPr lang="en-US" sz="1600" dirty="0" err="1" smtClean="0"/>
              <a:t>Postoje</a:t>
            </a:r>
            <a:r>
              <a:rPr lang="en-US" sz="1600" dirty="0" smtClean="0"/>
              <a:t> </a:t>
            </a:r>
            <a:r>
              <a:rPr lang="sr-Latn-ME" sz="1600" dirty="0" smtClean="0"/>
              <a:t>i </a:t>
            </a:r>
            <a:r>
              <a:rPr lang="en-US" sz="1600" dirty="0" err="1" smtClean="0"/>
              <a:t>neke</a:t>
            </a:r>
            <a:r>
              <a:rPr lang="en-US" sz="1600" dirty="0" smtClean="0"/>
              <a:t> alterative </a:t>
            </a:r>
            <a:r>
              <a:rPr lang="en-US" sz="1600" dirty="0" err="1" smtClean="0"/>
              <a:t>varijante</a:t>
            </a:r>
            <a:r>
              <a:rPr lang="en-US" sz="1600" dirty="0" smtClean="0"/>
              <a:t> </a:t>
            </a:r>
            <a:r>
              <a:rPr lang="en-US" sz="1600" dirty="0" err="1" smtClean="0"/>
              <a:t>generisanja</a:t>
            </a:r>
            <a:r>
              <a:rPr lang="en-US" sz="1600" dirty="0" smtClean="0"/>
              <a:t> </a:t>
            </a:r>
            <a:r>
              <a:rPr lang="en-US" sz="1600" dirty="0" err="1" smtClean="0"/>
              <a:t>permutacija</a:t>
            </a:r>
            <a:r>
              <a:rPr lang="en-US" sz="1600" dirty="0" smtClean="0"/>
              <a:t>. </a:t>
            </a:r>
            <a:r>
              <a:rPr lang="en-US" sz="1600" dirty="0" err="1" smtClean="0"/>
              <a:t>Potra</a:t>
            </a:r>
            <a:r>
              <a:rPr lang="sr-Latn-ME" sz="1600" dirty="0" smtClean="0"/>
              <a:t>žite na geeksforgeeks permutacije karaktera stringa.</a:t>
            </a:r>
            <a:endParaRPr lang="en-US" sz="1600" dirty="0"/>
          </a:p>
        </p:txBody>
      </p:sp>
      <p:sp>
        <p:nvSpPr>
          <p:cNvPr id="13" name="Down Arrow 12"/>
          <p:cNvSpPr/>
          <p:nvPr/>
        </p:nvSpPr>
        <p:spPr>
          <a:xfrm flipV="1">
            <a:off x="152400" y="2590800"/>
            <a:ext cx="457200" cy="34101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95800" y="5620434"/>
            <a:ext cx="4572000" cy="646331"/>
          </a:xfrm>
          <a:prstGeom prst="rect">
            <a:avLst/>
          </a:prstGeom>
        </p:spPr>
        <p:txBody>
          <a:bodyPr>
            <a:spAutoFit/>
          </a:bodyPr>
          <a:lstStyle/>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a:t>
            </a:r>
            <a:r>
              <a:rPr lang="en-US" b="1" dirty="0" err="1">
                <a:solidFill>
                  <a:srgbClr val="0070C0"/>
                </a:solidFill>
              </a:rPr>
              <a:t>i</a:t>
            </a:r>
            <a:r>
              <a:rPr lang="en-US" b="1" dirty="0">
                <a:solidFill>
                  <a:srgbClr val="0070C0"/>
                </a:solidFill>
              </a:rPr>
              <a:t>]=</a:t>
            </a:r>
            <a:r>
              <a:rPr lang="en-US" b="1" dirty="0" err="1">
                <a:solidFill>
                  <a:srgbClr val="0070C0"/>
                </a:solidFill>
              </a:rPr>
              <a:t>i</a:t>
            </a:r>
            <a:r>
              <a:rPr lang="en-US" b="1" dirty="0">
                <a:solidFill>
                  <a:srgbClr val="0070C0"/>
                </a:solidFill>
              </a:rPr>
              <a:t>; c[</a:t>
            </a:r>
            <a:r>
              <a:rPr lang="en-US" b="1" dirty="0" err="1">
                <a:solidFill>
                  <a:srgbClr val="0070C0"/>
                </a:solidFill>
              </a:rPr>
              <a:t>i</a:t>
            </a:r>
            <a:r>
              <a:rPr lang="en-US" b="1" dirty="0">
                <a:solidFill>
                  <a:srgbClr val="0070C0"/>
                </a:solidFill>
              </a:rPr>
              <a:t>]=a[</a:t>
            </a:r>
            <a:r>
              <a:rPr lang="en-US" b="1" dirty="0" err="1">
                <a:solidFill>
                  <a:srgbClr val="0070C0"/>
                </a:solidFill>
              </a:rPr>
              <a:t>i</a:t>
            </a:r>
            <a:r>
              <a:rPr lang="en-US" b="1" dirty="0">
                <a:solidFill>
                  <a:srgbClr val="0070C0"/>
                </a:solidFill>
              </a:rPr>
              <a:t>];}</a:t>
            </a:r>
          </a:p>
          <a:p>
            <a:r>
              <a:rPr lang="en-US" b="1" dirty="0" err="1" smtClean="0">
                <a:solidFill>
                  <a:srgbClr val="0070C0"/>
                </a:solidFill>
              </a:rPr>
              <a:t>kombinacije</a:t>
            </a:r>
            <a:r>
              <a:rPr lang="en-US" b="1" dirty="0" smtClean="0">
                <a:solidFill>
                  <a:srgbClr val="0070C0"/>
                </a:solidFill>
              </a:rPr>
              <a:t>(a,c,0,0,n,k</a:t>
            </a:r>
            <a:r>
              <a:rPr lang="en-US" b="1" dirty="0">
                <a:solidFill>
                  <a:srgbClr val="0070C0"/>
                </a:solidFill>
              </a:rPr>
              <a:t>);</a:t>
            </a:r>
            <a:endParaRPr lang="en-US" dirty="0"/>
          </a:p>
        </p:txBody>
      </p:sp>
    </p:spTree>
    <p:extLst>
      <p:ext uri="{BB962C8B-B14F-4D97-AF65-F5344CB8AC3E}">
        <p14:creationId xmlns:p14="http://schemas.microsoft.com/office/powerpoint/2010/main" val="7135798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sr-Latn-ME" dirty="0" smtClean="0"/>
              <a:t>Funkcija kombinacije</a:t>
            </a:r>
            <a:endParaRPr lang="en-US" dirty="0"/>
          </a:p>
        </p:txBody>
      </p:sp>
      <p:sp>
        <p:nvSpPr>
          <p:cNvPr id="3" name="Content Placeholder 2"/>
          <p:cNvSpPr>
            <a:spLocks noGrp="1"/>
          </p:cNvSpPr>
          <p:nvPr>
            <p:ph idx="1"/>
          </p:nvPr>
        </p:nvSpPr>
        <p:spPr>
          <a:xfrm>
            <a:off x="0" y="1219200"/>
            <a:ext cx="9144000" cy="5257800"/>
          </a:xfrm>
        </p:spPr>
        <p:txBody>
          <a:bodyPr/>
          <a:lstStyle/>
          <a:p>
            <a:endParaRPr lang="sr-Latn-ME" dirty="0" smtClean="0"/>
          </a:p>
          <a:p>
            <a:endParaRPr lang="sr-Latn-ME" dirty="0"/>
          </a:p>
          <a:p>
            <a:endParaRPr lang="sr-Latn-ME" dirty="0" smtClean="0"/>
          </a:p>
          <a:p>
            <a:endParaRPr lang="sr-Latn-ME" dirty="0"/>
          </a:p>
          <a:p>
            <a:pPr marL="0" indent="0">
              <a:buNone/>
            </a:pPr>
            <a:endParaRPr lang="sr-Latn-ME" dirty="0"/>
          </a:p>
          <a:p>
            <a:r>
              <a:rPr lang="sr-Latn-ME" dirty="0" smtClean="0"/>
              <a:t>Proučite detaljno ovu f-ju i provjerite njeno funkcionisanje a ujedno napišite funkciju koja prikazuje kombinacije sa ponavljanjem!</a:t>
            </a:r>
            <a:endParaRPr lang="en-US" dirty="0" smtClean="0"/>
          </a:p>
          <a:p>
            <a:r>
              <a:rPr lang="en-US" dirty="0" err="1" smtClean="0"/>
              <a:t>Postoji</a:t>
            </a:r>
            <a:r>
              <a:rPr lang="en-US" dirty="0" smtClean="0"/>
              <a:t> </a:t>
            </a:r>
            <a:r>
              <a:rPr lang="en-US" dirty="0" err="1" smtClean="0"/>
              <a:t>mogu</a:t>
            </a:r>
            <a:r>
              <a:rPr lang="sr-Latn-ME" dirty="0" smtClean="0"/>
              <a:t>ćnost da se korišćenje rekurzije izbjegne kao što je urađeno u narednom programu. Za početak nam treba funkcija koja određuje broj kombinacija: </a:t>
            </a:r>
          </a:p>
          <a:p>
            <a:endParaRPr lang="en-US" dirty="0"/>
          </a:p>
        </p:txBody>
      </p:sp>
      <p:sp>
        <p:nvSpPr>
          <p:cNvPr id="4" name="Rectangle 3"/>
          <p:cNvSpPr/>
          <p:nvPr/>
        </p:nvSpPr>
        <p:spPr>
          <a:xfrm>
            <a:off x="7620" y="1219200"/>
            <a:ext cx="6621780" cy="2308324"/>
          </a:xfrm>
          <a:prstGeom prst="rect">
            <a:avLst/>
          </a:prstGeom>
        </p:spPr>
        <p:txBody>
          <a:bodyPr wrap="square">
            <a:spAutoFit/>
          </a:bodyPr>
          <a:lstStyle/>
          <a:p>
            <a:r>
              <a:rPr lang="en-US" b="1" dirty="0" smtClean="0">
                <a:solidFill>
                  <a:srgbClr val="0070C0"/>
                </a:solidFill>
              </a:rPr>
              <a:t>void </a:t>
            </a:r>
            <a:r>
              <a:rPr lang="en-US" b="1" dirty="0" err="1">
                <a:solidFill>
                  <a:srgbClr val="0070C0"/>
                </a:solidFill>
              </a:rPr>
              <a:t>kombinacije</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smtClean="0">
                <a:solidFill>
                  <a:srgbClr val="0070C0"/>
                </a:solidFill>
              </a:rPr>
              <a:t>a[],</a:t>
            </a:r>
            <a:r>
              <a:rPr lang="en-US" b="1" dirty="0" err="1">
                <a:solidFill>
                  <a:srgbClr val="0070C0"/>
                </a:solidFill>
              </a:rPr>
              <a:t>int</a:t>
            </a:r>
            <a:r>
              <a:rPr lang="en-US" b="1" dirty="0">
                <a:solidFill>
                  <a:srgbClr val="0070C0"/>
                </a:solidFill>
              </a:rPr>
              <a:t> c[],</a:t>
            </a:r>
            <a:r>
              <a:rPr lang="en-US" b="1" dirty="0" err="1">
                <a:solidFill>
                  <a:srgbClr val="FF0000"/>
                </a:solidFill>
              </a:rPr>
              <a:t>int</a:t>
            </a:r>
            <a:r>
              <a:rPr lang="en-US" b="1" dirty="0">
                <a:solidFill>
                  <a:srgbClr val="FF0000"/>
                </a:solidFill>
              </a:rPr>
              <a:t> </a:t>
            </a:r>
            <a:r>
              <a:rPr lang="en-US" b="1" dirty="0" err="1">
                <a:solidFill>
                  <a:srgbClr val="FF0000"/>
                </a:solidFill>
              </a:rPr>
              <a:t>pos</a:t>
            </a:r>
            <a:r>
              <a:rPr lang="en-US" b="1" dirty="0" err="1">
                <a:solidFill>
                  <a:srgbClr val="0070C0"/>
                </a:solidFill>
              </a:rPr>
              <a:t>,int</a:t>
            </a:r>
            <a:r>
              <a:rPr lang="en-US" b="1" dirty="0">
                <a:solidFill>
                  <a:srgbClr val="0070C0"/>
                </a:solidFill>
              </a:rPr>
              <a:t> </a:t>
            </a:r>
            <a:r>
              <a:rPr lang="en-US" b="1" dirty="0" err="1">
                <a:solidFill>
                  <a:srgbClr val="FF0000"/>
                </a:solidFill>
              </a:rPr>
              <a:t>start</a:t>
            </a:r>
            <a:r>
              <a:rPr lang="en-US" b="1" dirty="0" err="1">
                <a:solidFill>
                  <a:srgbClr val="0070C0"/>
                </a:solidFill>
              </a:rPr>
              <a:t>,int</a:t>
            </a:r>
            <a:r>
              <a:rPr lang="en-US" b="1" dirty="0">
                <a:solidFill>
                  <a:srgbClr val="0070C0"/>
                </a:solidFill>
              </a:rPr>
              <a:t> </a:t>
            </a:r>
            <a:r>
              <a:rPr lang="en-US" b="1" dirty="0" err="1">
                <a:solidFill>
                  <a:srgbClr val="0070C0"/>
                </a:solidFill>
              </a:rPr>
              <a:t>n,int</a:t>
            </a:r>
            <a:r>
              <a:rPr lang="en-US" b="1" dirty="0">
                <a:solidFill>
                  <a:srgbClr val="0070C0"/>
                </a:solidFill>
              </a:rPr>
              <a:t> k){</a:t>
            </a:r>
          </a:p>
          <a:p>
            <a:r>
              <a:rPr lang="en-US" b="1" dirty="0">
                <a:solidFill>
                  <a:srgbClr val="00B050"/>
                </a:solidFill>
              </a:rPr>
              <a:t>if(</a:t>
            </a:r>
            <a:r>
              <a:rPr lang="en-US" b="1" dirty="0" err="1">
                <a:solidFill>
                  <a:srgbClr val="00B050"/>
                </a:solidFill>
              </a:rPr>
              <a:t>pos</a:t>
            </a:r>
            <a:r>
              <a:rPr lang="en-US" b="1" dirty="0">
                <a:solidFill>
                  <a:srgbClr val="00B050"/>
                </a:solidFill>
              </a:rPr>
              <a:t>==k) {for(</a:t>
            </a:r>
            <a:r>
              <a:rPr lang="en-US" b="1" dirty="0" err="1">
                <a:solidFill>
                  <a:srgbClr val="00B050"/>
                </a:solidFill>
              </a:rPr>
              <a:t>int</a:t>
            </a:r>
            <a:r>
              <a:rPr lang="en-US" b="1" dirty="0">
                <a:solidFill>
                  <a:srgbClr val="00B050"/>
                </a:solidFill>
              </a:rPr>
              <a:t> </a:t>
            </a:r>
            <a:r>
              <a:rPr lang="en-US" b="1" dirty="0" err="1">
                <a:solidFill>
                  <a:srgbClr val="00B050"/>
                </a:solidFill>
              </a:rPr>
              <a:t>i</a:t>
            </a:r>
            <a:r>
              <a:rPr lang="en-US" b="1" dirty="0">
                <a:solidFill>
                  <a:srgbClr val="00B050"/>
                </a:solidFill>
              </a:rPr>
              <a:t>=0;i&lt;</a:t>
            </a:r>
            <a:r>
              <a:rPr lang="en-US" b="1" dirty="0" err="1">
                <a:solidFill>
                  <a:srgbClr val="00B050"/>
                </a:solidFill>
              </a:rPr>
              <a:t>k;i</a:t>
            </a:r>
            <a:r>
              <a:rPr lang="en-US" b="1" dirty="0">
                <a:solidFill>
                  <a:srgbClr val="00B050"/>
                </a:solidFill>
              </a:rPr>
              <a:t>++) </a:t>
            </a:r>
            <a:r>
              <a:rPr lang="en-US" b="1" dirty="0" err="1">
                <a:solidFill>
                  <a:srgbClr val="00B050"/>
                </a:solidFill>
              </a:rPr>
              <a:t>cout</a:t>
            </a:r>
            <a:r>
              <a:rPr lang="en-US" b="1" dirty="0">
                <a:solidFill>
                  <a:srgbClr val="00B050"/>
                </a:solidFill>
              </a:rPr>
              <a:t>&lt;&lt;c[</a:t>
            </a:r>
            <a:r>
              <a:rPr lang="en-US" b="1" dirty="0" err="1">
                <a:solidFill>
                  <a:srgbClr val="00B050"/>
                </a:solidFill>
              </a:rPr>
              <a:t>i</a:t>
            </a:r>
            <a:r>
              <a:rPr lang="en-US" b="1" dirty="0">
                <a:solidFill>
                  <a:srgbClr val="00B050"/>
                </a:solidFill>
              </a:rPr>
              <a:t>]&lt;&lt;' '; </a:t>
            </a:r>
            <a:r>
              <a:rPr lang="en-US" b="1" dirty="0" err="1">
                <a:solidFill>
                  <a:srgbClr val="00B050"/>
                </a:solidFill>
              </a:rPr>
              <a:t>cout</a:t>
            </a:r>
            <a:r>
              <a:rPr lang="en-US" b="1" dirty="0">
                <a:solidFill>
                  <a:srgbClr val="00B050"/>
                </a:solidFill>
              </a:rPr>
              <a:t>&lt;&lt;</a:t>
            </a:r>
            <a:r>
              <a:rPr lang="en-US" b="1" dirty="0" err="1">
                <a:solidFill>
                  <a:srgbClr val="00B050"/>
                </a:solidFill>
              </a:rPr>
              <a:t>endl</a:t>
            </a:r>
            <a:r>
              <a:rPr lang="en-US" b="1" dirty="0">
                <a:solidFill>
                  <a:srgbClr val="00B050"/>
                </a:solidFill>
              </a:rPr>
              <a:t>;}</a:t>
            </a:r>
          </a:p>
          <a:p>
            <a:r>
              <a:rPr lang="en-US" b="1" dirty="0">
                <a:solidFill>
                  <a:schemeClr val="tx2">
                    <a:lumMod val="75000"/>
                  </a:schemeClr>
                </a:solidFill>
              </a:rPr>
              <a:t>if(start==n) return;</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a:t>
            </a:r>
            <a:r>
              <a:rPr lang="en-US" b="1" dirty="0" err="1">
                <a:solidFill>
                  <a:srgbClr val="0070C0"/>
                </a:solidFill>
              </a:rPr>
              <a:t>start;i</a:t>
            </a:r>
            <a:r>
              <a:rPr lang="en-US" b="1" dirty="0">
                <a:solidFill>
                  <a:srgbClr val="0070C0"/>
                </a:solidFill>
              </a:rPr>
              <a:t>&lt;</a:t>
            </a:r>
            <a:r>
              <a:rPr lang="en-US" b="1" dirty="0" err="1">
                <a:solidFill>
                  <a:srgbClr val="0070C0"/>
                </a:solidFill>
              </a:rPr>
              <a:t>n;i</a:t>
            </a:r>
            <a:r>
              <a:rPr lang="en-US" b="1" dirty="0">
                <a:solidFill>
                  <a:srgbClr val="0070C0"/>
                </a:solidFill>
              </a:rPr>
              <a:t>++){</a:t>
            </a:r>
          </a:p>
          <a:p>
            <a:r>
              <a:rPr lang="en-US" b="1" dirty="0">
                <a:solidFill>
                  <a:srgbClr val="0070C0"/>
                </a:solidFill>
              </a:rPr>
              <a:t>        c[</a:t>
            </a:r>
            <a:r>
              <a:rPr lang="en-US" b="1" dirty="0" err="1">
                <a:solidFill>
                  <a:srgbClr val="0070C0"/>
                </a:solidFill>
              </a:rPr>
              <a:t>pos</a:t>
            </a:r>
            <a:r>
              <a:rPr lang="en-US" b="1" dirty="0">
                <a:solidFill>
                  <a:srgbClr val="0070C0"/>
                </a:solidFill>
              </a:rPr>
              <a:t>]=a[</a:t>
            </a:r>
            <a:r>
              <a:rPr lang="en-US" b="1" dirty="0" err="1">
                <a:solidFill>
                  <a:srgbClr val="0070C0"/>
                </a:solidFill>
              </a:rPr>
              <a:t>i</a:t>
            </a:r>
            <a:r>
              <a:rPr lang="en-US" b="1" dirty="0">
                <a:solidFill>
                  <a:srgbClr val="0070C0"/>
                </a:solidFill>
              </a:rPr>
              <a:t>];</a:t>
            </a:r>
          </a:p>
          <a:p>
            <a:r>
              <a:rPr lang="en-US" b="1" dirty="0">
                <a:solidFill>
                  <a:srgbClr val="0070C0"/>
                </a:solidFill>
              </a:rPr>
              <a:t>        </a:t>
            </a:r>
            <a:r>
              <a:rPr lang="en-US" b="1" dirty="0" err="1">
                <a:solidFill>
                  <a:srgbClr val="0070C0"/>
                </a:solidFill>
              </a:rPr>
              <a:t>kombinacije</a:t>
            </a:r>
            <a:r>
              <a:rPr lang="en-US" b="1" dirty="0">
                <a:solidFill>
                  <a:srgbClr val="0070C0"/>
                </a:solidFill>
              </a:rPr>
              <a:t>(a,c,pos+1,i+1,n,k);</a:t>
            </a:r>
          </a:p>
          <a:p>
            <a:r>
              <a:rPr lang="en-US" b="1" dirty="0">
                <a:solidFill>
                  <a:srgbClr val="0070C0"/>
                </a:solidFill>
              </a:rPr>
              <a:t>    }</a:t>
            </a:r>
          </a:p>
          <a:p>
            <a:r>
              <a:rPr lang="en-US" b="1" dirty="0">
                <a:solidFill>
                  <a:srgbClr val="0070C0"/>
                </a:solidFill>
              </a:rPr>
              <a:t>}</a:t>
            </a:r>
          </a:p>
        </p:txBody>
      </p:sp>
      <p:sp>
        <p:nvSpPr>
          <p:cNvPr id="5" name="TextBox 4"/>
          <p:cNvSpPr txBox="1"/>
          <p:nvPr/>
        </p:nvSpPr>
        <p:spPr>
          <a:xfrm>
            <a:off x="5029200" y="2264926"/>
            <a:ext cx="1371600" cy="369332"/>
          </a:xfrm>
          <a:prstGeom prst="rect">
            <a:avLst/>
          </a:prstGeom>
          <a:noFill/>
        </p:spPr>
        <p:txBody>
          <a:bodyPr wrap="square" rtlCol="0">
            <a:spAutoFit/>
          </a:bodyPr>
          <a:lstStyle/>
          <a:p>
            <a:r>
              <a:rPr lang="sr-Latn-ME" b="1" dirty="0" smtClean="0">
                <a:solidFill>
                  <a:srgbClr val="00B050"/>
                </a:solidFill>
              </a:rPr>
              <a:t>Štampanje</a:t>
            </a:r>
            <a:endParaRPr lang="en-US" b="1" dirty="0">
              <a:solidFill>
                <a:srgbClr val="00B050"/>
              </a:solidFill>
            </a:endParaRPr>
          </a:p>
        </p:txBody>
      </p:sp>
      <p:cxnSp>
        <p:nvCxnSpPr>
          <p:cNvPr id="7" name="Straight Arrow Connector 6"/>
          <p:cNvCxnSpPr/>
          <p:nvPr/>
        </p:nvCxnSpPr>
        <p:spPr>
          <a:xfrm flipV="1">
            <a:off x="5715000" y="1828800"/>
            <a:ext cx="0" cy="4361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657600" y="1908572"/>
            <a:ext cx="762000" cy="369332"/>
          </a:xfrm>
          <a:prstGeom prst="rect">
            <a:avLst/>
          </a:prstGeom>
          <a:noFill/>
        </p:spPr>
        <p:txBody>
          <a:bodyPr wrap="square" rtlCol="0">
            <a:spAutoFit/>
          </a:bodyPr>
          <a:lstStyle/>
          <a:p>
            <a:r>
              <a:rPr lang="sr-Latn-ME" b="1" dirty="0" smtClean="0">
                <a:solidFill>
                  <a:srgbClr val="C00000"/>
                </a:solidFill>
              </a:rPr>
              <a:t>Kraj</a:t>
            </a:r>
            <a:endParaRPr lang="en-US" b="1" dirty="0">
              <a:solidFill>
                <a:srgbClr val="C00000"/>
              </a:solidFill>
            </a:endParaRPr>
          </a:p>
        </p:txBody>
      </p:sp>
      <p:cxnSp>
        <p:nvCxnSpPr>
          <p:cNvPr id="10" name="Elbow Connector 9"/>
          <p:cNvCxnSpPr/>
          <p:nvPr/>
        </p:nvCxnSpPr>
        <p:spPr>
          <a:xfrm>
            <a:off x="2209800" y="1908572"/>
            <a:ext cx="1447800" cy="184666"/>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33400" y="2971800"/>
            <a:ext cx="5638800" cy="646331"/>
          </a:xfrm>
          <a:prstGeom prst="rect">
            <a:avLst/>
          </a:prstGeom>
          <a:noFill/>
        </p:spPr>
        <p:txBody>
          <a:bodyPr wrap="square" rtlCol="0">
            <a:spAutoFit/>
          </a:bodyPr>
          <a:lstStyle/>
          <a:p>
            <a:r>
              <a:rPr lang="sr-Latn-ME" b="1" dirty="0">
                <a:solidFill>
                  <a:srgbClr val="FF0000"/>
                </a:solidFill>
              </a:rPr>
              <a:t>p</a:t>
            </a:r>
            <a:r>
              <a:rPr lang="sr-Latn-ME" b="1" dirty="0" smtClean="0">
                <a:solidFill>
                  <a:srgbClr val="FF0000"/>
                </a:solidFill>
              </a:rPr>
              <a:t>os</a:t>
            </a:r>
            <a:r>
              <a:rPr lang="sr-Latn-ME" dirty="0" smtClean="0">
                <a:solidFill>
                  <a:srgbClr val="FF0000"/>
                </a:solidFill>
              </a:rPr>
              <a:t> </a:t>
            </a:r>
            <a:r>
              <a:rPr lang="sr-Latn-ME" dirty="0" smtClean="0"/>
              <a:t>je pozicija koja se upisuje u kombinaciju a </a:t>
            </a:r>
            <a:r>
              <a:rPr lang="sr-Latn-ME" b="1" dirty="0" smtClean="0">
                <a:solidFill>
                  <a:srgbClr val="FF0000"/>
                </a:solidFill>
              </a:rPr>
              <a:t>start</a:t>
            </a:r>
            <a:r>
              <a:rPr lang="sr-Latn-ME" dirty="0" smtClean="0"/>
              <a:t> pozicija u polaznom nizu od koje se ispitivanje vrši.</a:t>
            </a:r>
            <a:endParaRPr lang="en-US" dirty="0"/>
          </a:p>
        </p:txBody>
      </p:sp>
      <p:sp>
        <p:nvSpPr>
          <p:cNvPr id="12" name="TextBox 11"/>
          <p:cNvSpPr txBox="1"/>
          <p:nvPr/>
        </p:nvSpPr>
        <p:spPr>
          <a:xfrm>
            <a:off x="6477000" y="685800"/>
            <a:ext cx="2667000" cy="2862322"/>
          </a:xfrm>
          <a:prstGeom prst="rect">
            <a:avLst/>
          </a:prstGeom>
          <a:noFill/>
        </p:spPr>
        <p:txBody>
          <a:bodyPr wrap="square" rtlCol="0">
            <a:spAutoFit/>
          </a:bodyPr>
          <a:lstStyle/>
          <a:p>
            <a:r>
              <a:rPr lang="sr-Latn-ME" dirty="0" smtClean="0"/>
              <a:t>Ovdje se takođe koristi rekurzija ali nema backtrackinga jer se ne vraćamo kroz niz unazad već idemo samo naprijed.</a:t>
            </a:r>
          </a:p>
          <a:p>
            <a:r>
              <a:rPr lang="sr-Latn-ME" dirty="0" smtClean="0"/>
              <a:t>Upišemo prvi član niza i onda se pitamo kakve sve kombinacije mogu biti nakon njega.</a:t>
            </a:r>
            <a:endParaRPr lang="en-US" dirty="0"/>
          </a:p>
        </p:txBody>
      </p:sp>
      <p:sp>
        <p:nvSpPr>
          <p:cNvPr id="13" name="Rectangle 12"/>
          <p:cNvSpPr/>
          <p:nvPr/>
        </p:nvSpPr>
        <p:spPr>
          <a:xfrm>
            <a:off x="4381500" y="5581471"/>
            <a:ext cx="5067300" cy="1200329"/>
          </a:xfrm>
          <a:prstGeom prst="rect">
            <a:avLst/>
          </a:prstGeom>
        </p:spPr>
        <p:txBody>
          <a:bodyPr wrap="square">
            <a:spAutoFit/>
          </a:bodyPr>
          <a:lstStyle/>
          <a:p>
            <a:r>
              <a:rPr lang="en-US" b="1" dirty="0" smtClean="0">
                <a:solidFill>
                  <a:srgbClr val="0070C0"/>
                </a:solidFill>
              </a:rPr>
              <a:t>long </a:t>
            </a:r>
            <a:r>
              <a:rPr lang="en-US" b="1" dirty="0" err="1">
                <a:solidFill>
                  <a:srgbClr val="0070C0"/>
                </a:solidFill>
              </a:rPr>
              <a:t>long</a:t>
            </a:r>
            <a:r>
              <a:rPr lang="en-US" b="1" dirty="0">
                <a:solidFill>
                  <a:srgbClr val="0070C0"/>
                </a:solidFill>
              </a:rPr>
              <a:t> comb(</a:t>
            </a:r>
            <a:r>
              <a:rPr lang="en-US" b="1" dirty="0" err="1">
                <a:solidFill>
                  <a:srgbClr val="0070C0"/>
                </a:solidFill>
              </a:rPr>
              <a:t>int</a:t>
            </a:r>
            <a:r>
              <a:rPr lang="en-US" b="1" dirty="0">
                <a:solidFill>
                  <a:srgbClr val="0070C0"/>
                </a:solidFill>
              </a:rPr>
              <a:t> </a:t>
            </a:r>
            <a:r>
              <a:rPr lang="en-US" b="1" dirty="0" err="1">
                <a:solidFill>
                  <a:srgbClr val="0070C0"/>
                </a:solidFill>
              </a:rPr>
              <a:t>n,int</a:t>
            </a:r>
            <a:r>
              <a:rPr lang="en-US" b="1" dirty="0">
                <a:solidFill>
                  <a:srgbClr val="0070C0"/>
                </a:solidFill>
              </a:rPr>
              <a:t> k){</a:t>
            </a:r>
          </a:p>
          <a:p>
            <a:r>
              <a:rPr lang="en-US" b="1" dirty="0">
                <a:solidFill>
                  <a:srgbClr val="0070C0"/>
                </a:solidFill>
              </a:rPr>
              <a:t>long </a:t>
            </a:r>
            <a:r>
              <a:rPr lang="en-US" b="1" dirty="0" err="1">
                <a:solidFill>
                  <a:srgbClr val="0070C0"/>
                </a:solidFill>
              </a:rPr>
              <a:t>long</a:t>
            </a:r>
            <a:r>
              <a:rPr lang="en-US" b="1" dirty="0">
                <a:solidFill>
                  <a:srgbClr val="0070C0"/>
                </a:solidFill>
              </a:rPr>
              <a:t> c=1;</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=1;i&lt;=min(</a:t>
            </a:r>
            <a:r>
              <a:rPr lang="en-US" b="1" dirty="0" err="1">
                <a:solidFill>
                  <a:srgbClr val="0070C0"/>
                </a:solidFill>
              </a:rPr>
              <a:t>k,n</a:t>
            </a:r>
            <a:r>
              <a:rPr lang="en-US" b="1" dirty="0">
                <a:solidFill>
                  <a:srgbClr val="0070C0"/>
                </a:solidFill>
              </a:rPr>
              <a:t>-k);</a:t>
            </a:r>
            <a:r>
              <a:rPr lang="en-US" b="1" dirty="0" err="1">
                <a:solidFill>
                  <a:srgbClr val="0070C0"/>
                </a:solidFill>
              </a:rPr>
              <a:t>i</a:t>
            </a:r>
            <a:r>
              <a:rPr lang="en-US" b="1" dirty="0">
                <a:solidFill>
                  <a:srgbClr val="0070C0"/>
                </a:solidFill>
              </a:rPr>
              <a:t>++) c=(c*(n+1-i))/</a:t>
            </a:r>
            <a:r>
              <a:rPr lang="en-US" b="1" dirty="0" err="1">
                <a:solidFill>
                  <a:srgbClr val="0070C0"/>
                </a:solidFill>
              </a:rPr>
              <a:t>i</a:t>
            </a:r>
            <a:r>
              <a:rPr lang="en-US" b="1" dirty="0">
                <a:solidFill>
                  <a:srgbClr val="0070C0"/>
                </a:solidFill>
              </a:rPr>
              <a:t>;</a:t>
            </a:r>
          </a:p>
          <a:p>
            <a:r>
              <a:rPr lang="en-US" b="1" dirty="0">
                <a:solidFill>
                  <a:srgbClr val="0070C0"/>
                </a:solidFill>
              </a:rPr>
              <a:t>return c</a:t>
            </a:r>
            <a:r>
              <a:rPr lang="en-US" b="1" dirty="0" smtClean="0">
                <a:solidFill>
                  <a:srgbClr val="0070C0"/>
                </a:solidFill>
              </a:rPr>
              <a:t>;}</a:t>
            </a:r>
            <a:endParaRPr lang="en-US" b="1" dirty="0">
              <a:solidFill>
                <a:srgbClr val="0070C0"/>
              </a:solidFill>
            </a:endParaRPr>
          </a:p>
        </p:txBody>
      </p:sp>
      <p:sp>
        <p:nvSpPr>
          <p:cNvPr id="14" name="TextBox 13"/>
          <p:cNvSpPr txBox="1"/>
          <p:nvPr/>
        </p:nvSpPr>
        <p:spPr>
          <a:xfrm>
            <a:off x="7620" y="5791200"/>
            <a:ext cx="4373880" cy="923330"/>
          </a:xfrm>
          <a:prstGeom prst="rect">
            <a:avLst/>
          </a:prstGeom>
          <a:noFill/>
        </p:spPr>
        <p:txBody>
          <a:bodyPr wrap="square" rtlCol="0">
            <a:spAutoFit/>
          </a:bodyPr>
          <a:lstStyle/>
          <a:p>
            <a:r>
              <a:rPr lang="sr-Latn-ME" b="1" dirty="0" smtClean="0">
                <a:solidFill>
                  <a:srgbClr val="FF0000"/>
                </a:solidFill>
              </a:rPr>
              <a:t>long long</a:t>
            </a:r>
            <a:r>
              <a:rPr lang="sr-Latn-ME" dirty="0" smtClean="0"/>
              <a:t> je korišćeno zato što kombinacija može biti veliki broj.</a:t>
            </a:r>
          </a:p>
          <a:p>
            <a:r>
              <a:rPr lang="sr-Latn-ME" dirty="0" smtClean="0"/>
              <a:t>Protumačite realizaciju, ima trikova!!!</a:t>
            </a:r>
            <a:endParaRPr lang="en-US" dirty="0"/>
          </a:p>
        </p:txBody>
      </p:sp>
    </p:spTree>
    <p:extLst>
      <p:ext uri="{BB962C8B-B14F-4D97-AF65-F5344CB8AC3E}">
        <p14:creationId xmlns:p14="http://schemas.microsoft.com/office/powerpoint/2010/main" val="4255163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 y="304800"/>
            <a:ext cx="8229600" cy="990600"/>
          </a:xfrm>
        </p:spPr>
        <p:txBody>
          <a:bodyPr/>
          <a:lstStyle/>
          <a:p>
            <a:r>
              <a:rPr lang="en-US" dirty="0" err="1" smtClean="0"/>
              <a:t>Quickselect</a:t>
            </a:r>
            <a:endParaRPr lang="en-US" dirty="0"/>
          </a:p>
        </p:txBody>
      </p:sp>
      <p:sp>
        <p:nvSpPr>
          <p:cNvPr id="3" name="Content Placeholder 2"/>
          <p:cNvSpPr>
            <a:spLocks noGrp="1"/>
          </p:cNvSpPr>
          <p:nvPr>
            <p:ph idx="1"/>
          </p:nvPr>
        </p:nvSpPr>
        <p:spPr>
          <a:xfrm>
            <a:off x="0" y="1066800"/>
            <a:ext cx="9144000" cy="5410200"/>
          </a:xfrm>
        </p:spPr>
        <p:txBody>
          <a:bodyPr/>
          <a:lstStyle/>
          <a:p>
            <a:r>
              <a:rPr lang="sr-Latn-ME" dirty="0" smtClean="0"/>
              <a:t>Jedan od značajnih problema je i da u sortiranoj sekvenci odredimo element koji se nalazi na poziciji </a:t>
            </a:r>
            <a:r>
              <a:rPr lang="sr-Latn-ME" b="1" i="1" dirty="0" smtClean="0">
                <a:solidFill>
                  <a:srgbClr val="C00000"/>
                </a:solidFill>
              </a:rPr>
              <a:t>k</a:t>
            </a:r>
            <a:r>
              <a:rPr lang="sr-Latn-ME" dirty="0" smtClean="0">
                <a:solidFill>
                  <a:srgbClr val="C00000"/>
                </a:solidFill>
              </a:rPr>
              <a:t> </a:t>
            </a:r>
            <a:r>
              <a:rPr lang="sr-Latn-ME" b="1" baseline="-25000" dirty="0" smtClean="0"/>
              <a:t>(</a:t>
            </a:r>
            <a:r>
              <a:rPr lang="sr-Latn-ME" b="1" i="1" baseline="-25000" dirty="0" smtClean="0">
                <a:solidFill>
                  <a:srgbClr val="C00000"/>
                </a:solidFill>
              </a:rPr>
              <a:t>k</a:t>
            </a:r>
            <a:r>
              <a:rPr lang="sr-Latn-ME" b="1" baseline="-25000" dirty="0" smtClean="0"/>
              <a:t>-ta statisti</a:t>
            </a:r>
            <a:r>
              <a:rPr lang="en-US" b="1" baseline="-25000" dirty="0" err="1" smtClean="0"/>
              <a:t>ka</a:t>
            </a:r>
            <a:r>
              <a:rPr lang="sr-Latn-ME" b="1" baseline="-25000" dirty="0" smtClean="0"/>
              <a:t> reda)</a:t>
            </a:r>
            <a:r>
              <a:rPr lang="sr-Latn-ME" dirty="0" smtClean="0"/>
              <a:t>.</a:t>
            </a:r>
          </a:p>
          <a:p>
            <a:r>
              <a:rPr lang="sr-Latn-ME" dirty="0" smtClean="0"/>
              <a:t>Ako je to neki od prvih ili posljednjih elemenata niza najbolje je provesti ponovljeni minimum/maksimum ili bubble sort.</a:t>
            </a:r>
          </a:p>
          <a:p>
            <a:r>
              <a:rPr lang="sr-Latn-ME" dirty="0" smtClean="0"/>
              <a:t>Međutim, za opšte elemente i za dugačke sekvence bolje je to uraditi bez sortiranja primjenom drugih algoritama.</a:t>
            </a:r>
          </a:p>
          <a:p>
            <a:r>
              <a:rPr lang="sr-Latn-ME" dirty="0" smtClean="0"/>
              <a:t>Ovdje je dat QUICK-SELECT algoritam koji je izveden iz QUICK SORT-a i koristi funkciju </a:t>
            </a:r>
            <a:r>
              <a:rPr lang="sr-Latn-ME" b="1" dirty="0" smtClean="0">
                <a:solidFill>
                  <a:srgbClr val="C00000"/>
                </a:solidFill>
              </a:rPr>
              <a:t>podijeli</a:t>
            </a:r>
            <a:r>
              <a:rPr lang="sr-Latn-ME" dirty="0" smtClean="0"/>
              <a:t> iz prve varijante algoritma.</a:t>
            </a:r>
            <a:endParaRPr lang="en-US" dirty="0"/>
          </a:p>
        </p:txBody>
      </p:sp>
      <p:sp>
        <p:nvSpPr>
          <p:cNvPr id="4" name="TextBox 3"/>
          <p:cNvSpPr txBox="1"/>
          <p:nvPr/>
        </p:nvSpPr>
        <p:spPr>
          <a:xfrm>
            <a:off x="10160" y="4272677"/>
            <a:ext cx="5857240" cy="2585323"/>
          </a:xfrm>
          <a:prstGeom prst="rect">
            <a:avLst/>
          </a:prstGeom>
          <a:noFill/>
        </p:spPr>
        <p:txBody>
          <a:bodyPr wrap="square" rtlCol="0">
            <a:spAutoFit/>
          </a:bodyPr>
          <a:lstStyle/>
          <a:p>
            <a:r>
              <a:rPr lang="en-US" b="1" dirty="0" err="1">
                <a:solidFill>
                  <a:srgbClr val="0070C0"/>
                </a:solidFill>
              </a:rPr>
              <a:t>int</a:t>
            </a:r>
            <a:r>
              <a:rPr lang="en-US" b="1" dirty="0">
                <a:solidFill>
                  <a:srgbClr val="0070C0"/>
                </a:solidFill>
              </a:rPr>
              <a:t> </a:t>
            </a:r>
            <a:r>
              <a:rPr lang="en-US" b="1" dirty="0" err="1">
                <a:solidFill>
                  <a:srgbClr val="0070C0"/>
                </a:solidFill>
              </a:rPr>
              <a:t>quick_select</a:t>
            </a:r>
            <a:r>
              <a:rPr lang="en-US" b="1" dirty="0">
                <a:solidFill>
                  <a:srgbClr val="0070C0"/>
                </a:solidFill>
              </a:rPr>
              <a:t>(</a:t>
            </a:r>
            <a:r>
              <a:rPr lang="en-US" b="1" dirty="0" err="1">
                <a:solidFill>
                  <a:srgbClr val="0070C0"/>
                </a:solidFill>
              </a:rPr>
              <a:t>int</a:t>
            </a:r>
            <a:r>
              <a:rPr lang="en-US" b="1" dirty="0">
                <a:solidFill>
                  <a:srgbClr val="0070C0"/>
                </a:solidFill>
              </a:rPr>
              <a:t> x[],</a:t>
            </a:r>
            <a:r>
              <a:rPr lang="en-US" b="1" dirty="0" err="1">
                <a:solidFill>
                  <a:srgbClr val="0070C0"/>
                </a:solidFill>
              </a:rPr>
              <a:t>int</a:t>
            </a:r>
            <a:r>
              <a:rPr lang="en-US" b="1" dirty="0">
                <a:solidFill>
                  <a:srgbClr val="0070C0"/>
                </a:solidFill>
              </a:rPr>
              <a:t> </a:t>
            </a:r>
            <a:r>
              <a:rPr lang="en-US" b="1" dirty="0" err="1">
                <a:solidFill>
                  <a:srgbClr val="0070C0"/>
                </a:solidFill>
              </a:rPr>
              <a:t>i,int</a:t>
            </a:r>
            <a:r>
              <a:rPr lang="en-US" b="1" dirty="0">
                <a:solidFill>
                  <a:srgbClr val="0070C0"/>
                </a:solidFill>
              </a:rPr>
              <a:t> </a:t>
            </a:r>
            <a:r>
              <a:rPr lang="en-US" b="1" dirty="0" err="1">
                <a:solidFill>
                  <a:srgbClr val="0070C0"/>
                </a:solidFill>
              </a:rPr>
              <a:t>j,int</a:t>
            </a:r>
            <a:r>
              <a:rPr lang="en-US" b="1" dirty="0">
                <a:solidFill>
                  <a:srgbClr val="0070C0"/>
                </a:solidFill>
              </a:rPr>
              <a:t> k){</a:t>
            </a:r>
          </a:p>
          <a:p>
            <a:r>
              <a:rPr lang="en-US" b="1" dirty="0">
                <a:solidFill>
                  <a:srgbClr val="0070C0"/>
                </a:solidFill>
              </a:rPr>
              <a:t>if(j==</a:t>
            </a:r>
            <a:r>
              <a:rPr lang="en-US" b="1" dirty="0" err="1">
                <a:solidFill>
                  <a:srgbClr val="0070C0"/>
                </a:solidFill>
              </a:rPr>
              <a:t>i</a:t>
            </a:r>
            <a:r>
              <a:rPr lang="en-US" b="1" dirty="0">
                <a:solidFill>
                  <a:srgbClr val="0070C0"/>
                </a:solidFill>
              </a:rPr>
              <a:t>) return x[k];</a:t>
            </a:r>
          </a:p>
          <a:p>
            <a:r>
              <a:rPr lang="en-US" b="1" dirty="0">
                <a:solidFill>
                  <a:srgbClr val="0070C0"/>
                </a:solidFill>
              </a:rPr>
              <a:t>if((j-</a:t>
            </a:r>
            <a:r>
              <a:rPr lang="en-US" b="1" dirty="0" err="1">
                <a:solidFill>
                  <a:srgbClr val="0070C0"/>
                </a:solidFill>
              </a:rPr>
              <a:t>i</a:t>
            </a:r>
            <a:r>
              <a:rPr lang="en-US" b="1" dirty="0">
                <a:solidFill>
                  <a:srgbClr val="0070C0"/>
                </a:solidFill>
              </a:rPr>
              <a:t>)==1)  {if(x[j]&lt;x[</a:t>
            </a:r>
            <a:r>
              <a:rPr lang="en-US" b="1" dirty="0" err="1">
                <a:solidFill>
                  <a:srgbClr val="0070C0"/>
                </a:solidFill>
              </a:rPr>
              <a:t>i</a:t>
            </a:r>
            <a:r>
              <a:rPr lang="en-US" b="1" dirty="0">
                <a:solidFill>
                  <a:srgbClr val="0070C0"/>
                </a:solidFill>
              </a:rPr>
              <a:t>]) swap(x[</a:t>
            </a:r>
            <a:r>
              <a:rPr lang="en-US" b="1" dirty="0" err="1">
                <a:solidFill>
                  <a:srgbClr val="0070C0"/>
                </a:solidFill>
              </a:rPr>
              <a:t>i</a:t>
            </a:r>
            <a:r>
              <a:rPr lang="en-US" b="1" dirty="0">
                <a:solidFill>
                  <a:srgbClr val="0070C0"/>
                </a:solidFill>
              </a:rPr>
              <a:t>],x[j]); return x[k];}</a:t>
            </a:r>
          </a:p>
          <a:p>
            <a:r>
              <a:rPr lang="en-US" b="1" dirty="0">
                <a:solidFill>
                  <a:srgbClr val="0070C0"/>
                </a:solidFill>
              </a:rPr>
              <a:t>else if(j-</a:t>
            </a:r>
            <a:r>
              <a:rPr lang="en-US" b="1" dirty="0" err="1">
                <a:solidFill>
                  <a:srgbClr val="0070C0"/>
                </a:solidFill>
              </a:rPr>
              <a:t>i</a:t>
            </a:r>
            <a:r>
              <a:rPr lang="en-US" b="1" dirty="0">
                <a:solidFill>
                  <a:srgbClr val="0070C0"/>
                </a:solidFill>
              </a:rPr>
              <a:t>&gt;1) {</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poz</a:t>
            </a:r>
            <a:r>
              <a:rPr lang="en-US" b="1" dirty="0">
                <a:solidFill>
                  <a:srgbClr val="0070C0"/>
                </a:solidFill>
              </a:rPr>
              <a:t>=</a:t>
            </a:r>
            <a:r>
              <a:rPr lang="en-US" b="1" dirty="0" err="1">
                <a:solidFill>
                  <a:srgbClr val="0070C0"/>
                </a:solidFill>
              </a:rPr>
              <a:t>podijeli</a:t>
            </a:r>
            <a:r>
              <a:rPr lang="en-US" b="1" dirty="0">
                <a:solidFill>
                  <a:srgbClr val="0070C0"/>
                </a:solidFill>
              </a:rPr>
              <a:t>(</a:t>
            </a:r>
            <a:r>
              <a:rPr lang="en-US" b="1" dirty="0" err="1">
                <a:solidFill>
                  <a:srgbClr val="0070C0"/>
                </a:solidFill>
              </a:rPr>
              <a:t>x,i,j</a:t>
            </a:r>
            <a:r>
              <a:rPr lang="en-US" b="1" dirty="0">
                <a:solidFill>
                  <a:srgbClr val="0070C0"/>
                </a:solidFill>
              </a:rPr>
              <a:t>);</a:t>
            </a:r>
          </a:p>
          <a:p>
            <a:r>
              <a:rPr lang="en-US" b="1" dirty="0">
                <a:solidFill>
                  <a:srgbClr val="0070C0"/>
                </a:solidFill>
              </a:rPr>
              <a:t>    if(</a:t>
            </a:r>
            <a:r>
              <a:rPr lang="en-US" b="1" dirty="0" err="1">
                <a:solidFill>
                  <a:srgbClr val="0070C0"/>
                </a:solidFill>
              </a:rPr>
              <a:t>poz</a:t>
            </a:r>
            <a:r>
              <a:rPr lang="en-US" b="1" dirty="0">
                <a:solidFill>
                  <a:srgbClr val="0070C0"/>
                </a:solidFill>
              </a:rPr>
              <a:t>==k) return x[k];</a:t>
            </a:r>
          </a:p>
          <a:p>
            <a:r>
              <a:rPr lang="en-US" b="1" dirty="0">
                <a:solidFill>
                  <a:srgbClr val="0070C0"/>
                </a:solidFill>
              </a:rPr>
              <a:t>    if(</a:t>
            </a:r>
            <a:r>
              <a:rPr lang="en-US" b="1" dirty="0" err="1">
                <a:solidFill>
                  <a:srgbClr val="0070C0"/>
                </a:solidFill>
              </a:rPr>
              <a:t>poz</a:t>
            </a:r>
            <a:r>
              <a:rPr lang="en-US" b="1" dirty="0">
                <a:solidFill>
                  <a:srgbClr val="0070C0"/>
                </a:solidFill>
              </a:rPr>
              <a:t>&gt;k) return </a:t>
            </a:r>
            <a:r>
              <a:rPr lang="en-US" b="1" dirty="0" err="1">
                <a:solidFill>
                  <a:srgbClr val="0070C0"/>
                </a:solidFill>
              </a:rPr>
              <a:t>quick_select</a:t>
            </a:r>
            <a:r>
              <a:rPr lang="en-US" b="1" dirty="0">
                <a:solidFill>
                  <a:srgbClr val="0070C0"/>
                </a:solidFill>
              </a:rPr>
              <a:t>(x,i,poz-1,k);</a:t>
            </a:r>
          </a:p>
          <a:p>
            <a:r>
              <a:rPr lang="en-US" b="1" dirty="0">
                <a:solidFill>
                  <a:srgbClr val="0070C0"/>
                </a:solidFill>
              </a:rPr>
              <a:t>    if(</a:t>
            </a:r>
            <a:r>
              <a:rPr lang="en-US" b="1" dirty="0" err="1">
                <a:solidFill>
                  <a:srgbClr val="0070C0"/>
                </a:solidFill>
              </a:rPr>
              <a:t>poz</a:t>
            </a:r>
            <a:r>
              <a:rPr lang="en-US" b="1" dirty="0">
                <a:solidFill>
                  <a:srgbClr val="0070C0"/>
                </a:solidFill>
              </a:rPr>
              <a:t>&lt;k) return </a:t>
            </a:r>
            <a:r>
              <a:rPr lang="en-US" b="1" dirty="0" err="1">
                <a:solidFill>
                  <a:srgbClr val="0070C0"/>
                </a:solidFill>
              </a:rPr>
              <a:t>quick_select</a:t>
            </a:r>
            <a:r>
              <a:rPr lang="en-US" b="1" dirty="0">
                <a:solidFill>
                  <a:srgbClr val="0070C0"/>
                </a:solidFill>
              </a:rPr>
              <a:t>(x,poz+1,j,k);</a:t>
            </a:r>
          </a:p>
          <a:p>
            <a:r>
              <a:rPr lang="en-US" b="1" dirty="0" smtClean="0">
                <a:solidFill>
                  <a:srgbClr val="0070C0"/>
                </a:solidFill>
              </a:rPr>
              <a:t>}}</a:t>
            </a:r>
            <a:endParaRPr lang="en-US" b="1" dirty="0">
              <a:solidFill>
                <a:srgbClr val="0070C0"/>
              </a:solidFill>
            </a:endParaRPr>
          </a:p>
        </p:txBody>
      </p:sp>
      <p:sp>
        <p:nvSpPr>
          <p:cNvPr id="5" name="TextBox 4"/>
          <p:cNvSpPr txBox="1"/>
          <p:nvPr/>
        </p:nvSpPr>
        <p:spPr>
          <a:xfrm>
            <a:off x="6248400" y="4648200"/>
            <a:ext cx="2514600" cy="369332"/>
          </a:xfrm>
          <a:prstGeom prst="rect">
            <a:avLst/>
          </a:prstGeom>
          <a:noFill/>
        </p:spPr>
        <p:txBody>
          <a:bodyPr wrap="square" rtlCol="0">
            <a:spAutoFit/>
          </a:bodyPr>
          <a:lstStyle/>
          <a:p>
            <a:r>
              <a:rPr lang="sr-Latn-ME" dirty="0" smtClean="0"/>
              <a:t>Dva specijalna slučaja</a:t>
            </a:r>
            <a:endParaRPr lang="en-US" dirty="0"/>
          </a:p>
        </p:txBody>
      </p:sp>
      <p:cxnSp>
        <p:nvCxnSpPr>
          <p:cNvPr id="7" name="Straight Arrow Connector 6"/>
          <p:cNvCxnSpPr/>
          <p:nvPr/>
        </p:nvCxnSpPr>
        <p:spPr>
          <a:xfrm>
            <a:off x="4343400" y="4648200"/>
            <a:ext cx="1752600" cy="18466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5486400" y="4892933"/>
            <a:ext cx="762000" cy="124599"/>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886200" y="5257800"/>
            <a:ext cx="2514600" cy="369332"/>
          </a:xfrm>
          <a:prstGeom prst="rect">
            <a:avLst/>
          </a:prstGeom>
          <a:noFill/>
        </p:spPr>
        <p:txBody>
          <a:bodyPr wrap="square" rtlCol="0">
            <a:spAutoFit/>
          </a:bodyPr>
          <a:lstStyle/>
          <a:p>
            <a:r>
              <a:rPr lang="sr-Latn-ME" dirty="0" smtClean="0"/>
              <a:t>Poziv funkcije </a:t>
            </a:r>
            <a:r>
              <a:rPr lang="sr-Latn-ME" b="1" dirty="0" smtClean="0">
                <a:solidFill>
                  <a:srgbClr val="C00000"/>
                </a:solidFill>
              </a:rPr>
              <a:t>podijeli</a:t>
            </a:r>
            <a:r>
              <a:rPr lang="sr-Latn-ME" dirty="0" smtClean="0"/>
              <a:t>.</a:t>
            </a:r>
            <a:endParaRPr lang="en-US" dirty="0"/>
          </a:p>
        </p:txBody>
      </p:sp>
      <p:cxnSp>
        <p:nvCxnSpPr>
          <p:cNvPr id="13" name="Straight Arrow Connector 12"/>
          <p:cNvCxnSpPr/>
          <p:nvPr/>
        </p:nvCxnSpPr>
        <p:spPr>
          <a:xfrm flipV="1">
            <a:off x="2667000" y="5508318"/>
            <a:ext cx="1219200" cy="6230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2819400" y="5805099"/>
            <a:ext cx="1219200" cy="62301"/>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038600" y="5650468"/>
            <a:ext cx="2057400" cy="369332"/>
          </a:xfrm>
          <a:prstGeom prst="rect">
            <a:avLst/>
          </a:prstGeom>
          <a:noFill/>
        </p:spPr>
        <p:txBody>
          <a:bodyPr wrap="square" rtlCol="0">
            <a:spAutoFit/>
          </a:bodyPr>
          <a:lstStyle/>
          <a:p>
            <a:r>
              <a:rPr lang="sr-Latn-ME" dirty="0" smtClean="0"/>
              <a:t>Ako smo ga našli.</a:t>
            </a:r>
            <a:endParaRPr lang="en-US" dirty="0"/>
          </a:p>
        </p:txBody>
      </p:sp>
      <p:cxnSp>
        <p:nvCxnSpPr>
          <p:cNvPr id="17" name="Straight Arrow Connector 16"/>
          <p:cNvCxnSpPr/>
          <p:nvPr/>
        </p:nvCxnSpPr>
        <p:spPr>
          <a:xfrm>
            <a:off x="4800600" y="6079867"/>
            <a:ext cx="685800" cy="92333"/>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4838700" y="6324599"/>
            <a:ext cx="762000" cy="124599"/>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562600" y="6019800"/>
            <a:ext cx="3581400" cy="646331"/>
          </a:xfrm>
          <a:prstGeom prst="rect">
            <a:avLst/>
          </a:prstGeom>
          <a:noFill/>
        </p:spPr>
        <p:txBody>
          <a:bodyPr wrap="square" rtlCol="0">
            <a:spAutoFit/>
          </a:bodyPr>
          <a:lstStyle/>
          <a:p>
            <a:r>
              <a:rPr lang="sr-Latn-ME" dirty="0" smtClean="0"/>
              <a:t>Inače idemo u lijevu </a:t>
            </a:r>
          </a:p>
          <a:p>
            <a:r>
              <a:rPr lang="sr-Latn-ME" dirty="0" smtClean="0"/>
              <a:t>ili desnu polovinu.</a:t>
            </a:r>
            <a:endParaRPr lang="en-US" dirty="0"/>
          </a:p>
        </p:txBody>
      </p:sp>
    </p:spTree>
    <p:extLst>
      <p:ext uri="{BB962C8B-B14F-4D97-AF65-F5344CB8AC3E}">
        <p14:creationId xmlns:p14="http://schemas.microsoft.com/office/powerpoint/2010/main" val="7720375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5867400" cy="838200"/>
          </a:xfrm>
        </p:spPr>
        <p:txBody>
          <a:bodyPr/>
          <a:lstStyle/>
          <a:p>
            <a:r>
              <a:rPr lang="en-US" dirty="0" err="1" smtClean="0"/>
              <a:t>Kombinacija</a:t>
            </a:r>
            <a:r>
              <a:rPr lang="en-US" dirty="0" smtClean="0"/>
              <a:t> </a:t>
            </a:r>
            <a:r>
              <a:rPr lang="en-US" dirty="0" err="1" smtClean="0"/>
              <a:t>bez</a:t>
            </a:r>
            <a:r>
              <a:rPr lang="en-US" dirty="0" smtClean="0"/>
              <a:t> </a:t>
            </a:r>
            <a:r>
              <a:rPr lang="en-US" dirty="0" err="1" smtClean="0"/>
              <a:t>rekurzije</a:t>
            </a:r>
            <a:endParaRPr lang="en-US" dirty="0"/>
          </a:p>
        </p:txBody>
      </p:sp>
      <p:sp>
        <p:nvSpPr>
          <p:cNvPr id="3" name="Content Placeholder 2"/>
          <p:cNvSpPr>
            <a:spLocks noGrp="1"/>
          </p:cNvSpPr>
          <p:nvPr>
            <p:ph idx="1"/>
          </p:nvPr>
        </p:nvSpPr>
        <p:spPr>
          <a:xfrm>
            <a:off x="0" y="1143000"/>
            <a:ext cx="9144000" cy="5334000"/>
          </a:xfrm>
        </p:spPr>
        <p:txBody>
          <a:bodyPr/>
          <a:lstStyle/>
          <a:p>
            <a:r>
              <a:rPr lang="en-US" dirty="0" err="1" smtClean="0"/>
              <a:t>Ako</a:t>
            </a:r>
            <a:r>
              <a:rPr lang="en-US" dirty="0" smtClean="0"/>
              <a:t> </a:t>
            </a:r>
            <a:r>
              <a:rPr lang="en-US" dirty="0" err="1" smtClean="0"/>
              <a:t>imamo</a:t>
            </a:r>
            <a:r>
              <a:rPr lang="en-US" dirty="0" smtClean="0"/>
              <a:t> </a:t>
            </a:r>
            <a:r>
              <a:rPr lang="en-US" dirty="0" err="1" smtClean="0"/>
              <a:t>skup</a:t>
            </a:r>
            <a:r>
              <a:rPr lang="en-US" dirty="0" smtClean="0"/>
              <a:t> {0, 1, 2, 3, 4, 5} </a:t>
            </a:r>
            <a:r>
              <a:rPr lang="en-US" dirty="0" err="1" smtClean="0"/>
              <a:t>i</a:t>
            </a:r>
            <a:r>
              <a:rPr lang="en-US" dirty="0" smtClean="0"/>
              <a:t> </a:t>
            </a:r>
            <a:r>
              <a:rPr lang="en-US" i="1" dirty="0" smtClean="0"/>
              <a:t>k</a:t>
            </a:r>
            <a:r>
              <a:rPr lang="en-US" dirty="0" smtClean="0"/>
              <a:t>=3, </a:t>
            </a:r>
            <a:r>
              <a:rPr lang="en-US" dirty="0" err="1" smtClean="0"/>
              <a:t>prva</a:t>
            </a:r>
            <a:r>
              <a:rPr lang="en-US" dirty="0" smtClean="0"/>
              <a:t> </a:t>
            </a:r>
            <a:r>
              <a:rPr lang="en-US" dirty="0" err="1" smtClean="0"/>
              <a:t>kombinacija</a:t>
            </a:r>
            <a:r>
              <a:rPr lang="en-US" dirty="0" smtClean="0"/>
              <a:t> je 012, </a:t>
            </a:r>
            <a:r>
              <a:rPr lang="en-US" dirty="0" err="1" smtClean="0"/>
              <a:t>druga</a:t>
            </a:r>
            <a:r>
              <a:rPr lang="en-US" dirty="0" smtClean="0"/>
              <a:t> je 013 </a:t>
            </a:r>
            <a:r>
              <a:rPr lang="en-US" sz="1600" dirty="0" smtClean="0"/>
              <a:t>(</a:t>
            </a:r>
            <a:r>
              <a:rPr lang="en-GB" sz="1600" dirty="0" err="1" smtClean="0"/>
              <a:t>uve</a:t>
            </a:r>
            <a:r>
              <a:rPr lang="sr-Latn-ME" sz="1600" dirty="0" smtClean="0"/>
              <a:t>ćava se poslednji element)</a:t>
            </a:r>
            <a:r>
              <a:rPr lang="sr-Latn-ME" dirty="0" smtClean="0"/>
              <a:t>, tako do 015, kada se posljednji više ne može uvećati vraćamo se na pretposlednji, njega uvećavamo a naredni je onda za jedan veći od njega 023, kada dođemo do 045, ne možemo uvećati više posljednja dva elementa uvećavamo prvi a nakon njega postavljamo za po 1 veće elemente. To je osnova nerekurzivne realizacije koja može da prištedi dio memorije </a:t>
            </a:r>
            <a:r>
              <a:rPr lang="sr-Latn-ME" sz="1600" b="1" dirty="0" smtClean="0"/>
              <a:t>(za rekurzivne pozive)</a:t>
            </a:r>
            <a:r>
              <a:rPr lang="sr-Latn-ME" dirty="0" smtClean="0"/>
              <a:t>.</a:t>
            </a:r>
            <a:endParaRPr lang="en-US" dirty="0"/>
          </a:p>
        </p:txBody>
      </p:sp>
      <p:sp>
        <p:nvSpPr>
          <p:cNvPr id="4" name="TextBox 3"/>
          <p:cNvSpPr txBox="1"/>
          <p:nvPr/>
        </p:nvSpPr>
        <p:spPr>
          <a:xfrm>
            <a:off x="0" y="4191000"/>
            <a:ext cx="5410200" cy="2585323"/>
          </a:xfrm>
          <a:prstGeom prst="rect">
            <a:avLst/>
          </a:prstGeom>
          <a:noFill/>
          <a:ln>
            <a:solidFill>
              <a:schemeClr val="tx2">
                <a:lumMod val="75000"/>
              </a:schemeClr>
            </a:solidFill>
          </a:ln>
        </p:spPr>
        <p:txBody>
          <a:bodyPr wrap="square" rtlCol="0">
            <a:spAutoFit/>
          </a:bodyPr>
          <a:lstStyle/>
          <a:p>
            <a:r>
              <a:rPr lang="en-US" b="1" dirty="0" err="1" smtClean="0">
                <a:solidFill>
                  <a:srgbClr val="0070C0"/>
                </a:solidFill>
              </a:rPr>
              <a:t>int</a:t>
            </a:r>
            <a:r>
              <a:rPr lang="en-US" b="1" dirty="0" smtClean="0">
                <a:solidFill>
                  <a:srgbClr val="0070C0"/>
                </a:solidFill>
              </a:rPr>
              <a:t> main(){</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n,k</a:t>
            </a:r>
            <a:r>
              <a:rPr lang="en-US" b="1" dirty="0" smtClean="0">
                <a:solidFill>
                  <a:srgbClr val="0070C0"/>
                </a:solidFill>
              </a:rPr>
              <a:t>;</a:t>
            </a:r>
          </a:p>
          <a:p>
            <a:r>
              <a:rPr lang="en-US" b="1" dirty="0" smtClean="0">
                <a:solidFill>
                  <a:srgbClr val="0070C0"/>
                </a:solidFill>
              </a:rPr>
              <a:t>    </a:t>
            </a:r>
            <a:r>
              <a:rPr lang="en-US" b="1" dirty="0" err="1" smtClean="0">
                <a:solidFill>
                  <a:srgbClr val="0070C0"/>
                </a:solidFill>
              </a:rPr>
              <a:t>cin</a:t>
            </a:r>
            <a:r>
              <a:rPr lang="en-US" b="1" dirty="0" smtClean="0">
                <a:solidFill>
                  <a:srgbClr val="0070C0"/>
                </a:solidFill>
              </a:rPr>
              <a:t>&gt;&gt;n&gt;&gt;k;</a:t>
            </a:r>
          </a:p>
          <a:p>
            <a:r>
              <a:rPr lang="en-US" b="1" dirty="0" smtClean="0">
                <a:solidFill>
                  <a:srgbClr val="0070C0"/>
                </a:solidFill>
              </a:rPr>
              <a:t>    long </a:t>
            </a:r>
            <a:r>
              <a:rPr lang="en-US" b="1" dirty="0" err="1" smtClean="0">
                <a:solidFill>
                  <a:srgbClr val="0070C0"/>
                </a:solidFill>
              </a:rPr>
              <a:t>long</a:t>
            </a:r>
            <a:r>
              <a:rPr lang="en-US" b="1" dirty="0" smtClean="0">
                <a:solidFill>
                  <a:srgbClr val="0070C0"/>
                </a:solidFill>
              </a:rPr>
              <a:t> c=comb(</a:t>
            </a:r>
            <a:r>
              <a:rPr lang="en-US" b="1" dirty="0" err="1" smtClean="0">
                <a:solidFill>
                  <a:srgbClr val="0070C0"/>
                </a:solidFill>
              </a:rPr>
              <a:t>n,k</a:t>
            </a:r>
            <a:r>
              <a:rPr lang="en-US" b="1" dirty="0" smtClean="0">
                <a:solidFill>
                  <a:srgbClr val="0070C0"/>
                </a:solidFill>
              </a:rPr>
              <a:t>);</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v[k],r;</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=0;i&lt;</a:t>
            </a:r>
            <a:r>
              <a:rPr lang="en-US" b="1" dirty="0" err="1" smtClean="0">
                <a:solidFill>
                  <a:srgbClr val="0070C0"/>
                </a:solidFill>
              </a:rPr>
              <a:t>k;i</a:t>
            </a:r>
            <a:r>
              <a:rPr lang="en-US" b="1" dirty="0" smtClean="0">
                <a:solidFill>
                  <a:srgbClr val="0070C0"/>
                </a:solidFill>
              </a:rPr>
              <a:t>++) v[</a:t>
            </a:r>
            <a:r>
              <a:rPr lang="en-US" b="1" dirty="0" err="1" smtClean="0">
                <a:solidFill>
                  <a:srgbClr val="0070C0"/>
                </a:solidFill>
              </a:rPr>
              <a:t>i</a:t>
            </a:r>
            <a:r>
              <a:rPr lang="en-US" b="1" dirty="0" smtClean="0">
                <a:solidFill>
                  <a:srgbClr val="0070C0"/>
                </a:solidFill>
              </a:rPr>
              <a:t>]=i+1;</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=0;i&lt;</a:t>
            </a:r>
            <a:r>
              <a:rPr lang="en-US" b="1" dirty="0" err="1" smtClean="0">
                <a:solidFill>
                  <a:srgbClr val="0070C0"/>
                </a:solidFill>
              </a:rPr>
              <a:t>k;i</a:t>
            </a:r>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&lt;&lt;v[</a:t>
            </a:r>
            <a:r>
              <a:rPr lang="en-US" b="1" dirty="0" err="1" smtClean="0">
                <a:solidFill>
                  <a:srgbClr val="0070C0"/>
                </a:solidFill>
              </a:rPr>
              <a:t>i</a:t>
            </a:r>
            <a:r>
              <a:rPr lang="en-US" b="1" dirty="0" smtClean="0">
                <a:solidFill>
                  <a:srgbClr val="0070C0"/>
                </a:solidFill>
              </a:rPr>
              <a:t>]&lt;&lt;' '; </a:t>
            </a:r>
            <a:r>
              <a:rPr lang="en-US" b="1" dirty="0" err="1" smtClean="0">
                <a:solidFill>
                  <a:srgbClr val="0070C0"/>
                </a:solidFill>
              </a:rPr>
              <a:t>cout</a:t>
            </a:r>
            <a:r>
              <a:rPr lang="en-US" b="1" dirty="0" smtClean="0">
                <a:solidFill>
                  <a:srgbClr val="0070C0"/>
                </a:solidFill>
              </a:rPr>
              <a:t>&lt;&lt;</a:t>
            </a:r>
            <a:r>
              <a:rPr lang="en-US" b="1" dirty="0" err="1" smtClean="0">
                <a:solidFill>
                  <a:srgbClr val="0070C0"/>
                </a:solidFill>
              </a:rPr>
              <a:t>endl</a:t>
            </a:r>
            <a:r>
              <a:rPr lang="en-US" b="1" dirty="0" smtClean="0">
                <a:solidFill>
                  <a:srgbClr val="0070C0"/>
                </a:solidFill>
              </a:rPr>
              <a:t>;</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=2;i&lt;=</a:t>
            </a:r>
            <a:r>
              <a:rPr lang="en-US" b="1" dirty="0" err="1" smtClean="0">
                <a:solidFill>
                  <a:srgbClr val="0070C0"/>
                </a:solidFill>
              </a:rPr>
              <a:t>c;i</a:t>
            </a:r>
            <a:r>
              <a:rPr lang="en-US" b="1" dirty="0" smtClean="0">
                <a:solidFill>
                  <a:srgbClr val="0070C0"/>
                </a:solidFill>
              </a:rPr>
              <a:t>++){</a:t>
            </a:r>
          </a:p>
          <a:p>
            <a:r>
              <a:rPr lang="en-US" b="1" dirty="0" smtClean="0">
                <a:solidFill>
                  <a:srgbClr val="0070C0"/>
                </a:solidFill>
              </a:rPr>
              <a:t>        r=k-1;</a:t>
            </a:r>
            <a:endParaRPr lang="en-US" b="1" dirty="0">
              <a:solidFill>
                <a:srgbClr val="0070C0"/>
              </a:solidFill>
            </a:endParaRPr>
          </a:p>
        </p:txBody>
      </p:sp>
      <p:sp>
        <p:nvSpPr>
          <p:cNvPr id="5" name="Rectangle 4"/>
          <p:cNvSpPr/>
          <p:nvPr/>
        </p:nvSpPr>
        <p:spPr>
          <a:xfrm>
            <a:off x="5410200" y="4203899"/>
            <a:ext cx="3733800" cy="2585323"/>
          </a:xfrm>
          <a:prstGeom prst="rect">
            <a:avLst/>
          </a:prstGeom>
          <a:ln>
            <a:solidFill>
              <a:schemeClr val="tx2">
                <a:lumMod val="75000"/>
              </a:schemeClr>
            </a:solidFill>
          </a:ln>
        </p:spPr>
        <p:txBody>
          <a:bodyPr wrap="square">
            <a:spAutoFit/>
          </a:bodyPr>
          <a:lstStyle/>
          <a:p>
            <a:r>
              <a:rPr lang="en-US" b="1" dirty="0" smtClean="0">
                <a:solidFill>
                  <a:srgbClr val="0070C0"/>
                </a:solidFill>
              </a:rPr>
              <a:t>while(v[r</a:t>
            </a:r>
            <a:r>
              <a:rPr lang="en-US" b="1" dirty="0">
                <a:solidFill>
                  <a:srgbClr val="0070C0"/>
                </a:solidFill>
              </a:rPr>
              <a:t>]==n-k+r+1) r--;</a:t>
            </a:r>
          </a:p>
          <a:p>
            <a:r>
              <a:rPr lang="en-US" b="1" dirty="0">
                <a:solidFill>
                  <a:srgbClr val="0070C0"/>
                </a:solidFill>
              </a:rPr>
              <a:t>  </a:t>
            </a:r>
            <a:r>
              <a:rPr lang="en-US" b="1" dirty="0" smtClean="0">
                <a:solidFill>
                  <a:srgbClr val="0070C0"/>
                </a:solidFill>
              </a:rPr>
              <a:t>v[r]++;</a:t>
            </a:r>
            <a:endParaRPr lang="en-US" b="1" dirty="0">
              <a:solidFill>
                <a:srgbClr val="0070C0"/>
              </a:solidFill>
            </a:endParaRPr>
          </a:p>
          <a:p>
            <a:r>
              <a:rPr lang="en-US" b="1" dirty="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a:solidFill>
                  <a:srgbClr val="0070C0"/>
                </a:solidFill>
              </a:rPr>
              <a:t>p=r+1;p&lt;</a:t>
            </a:r>
            <a:r>
              <a:rPr lang="en-US" b="1" dirty="0" err="1">
                <a:solidFill>
                  <a:srgbClr val="0070C0"/>
                </a:solidFill>
              </a:rPr>
              <a:t>k;p</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v[p</a:t>
            </a:r>
            <a:r>
              <a:rPr lang="en-US" b="1" dirty="0">
                <a:solidFill>
                  <a:srgbClr val="0070C0"/>
                </a:solidFill>
              </a:rPr>
              <a:t>]=v[p-1]+1;</a:t>
            </a:r>
          </a:p>
          <a:p>
            <a:r>
              <a:rPr lang="en-US" b="1" dirty="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a:solidFill>
                  <a:srgbClr val="0070C0"/>
                </a:solidFill>
              </a:rPr>
              <a:t>j=0;j&lt;</a:t>
            </a:r>
            <a:r>
              <a:rPr lang="en-US" b="1" dirty="0" err="1">
                <a:solidFill>
                  <a:srgbClr val="0070C0"/>
                </a:solidFill>
              </a:rPr>
              <a:t>k;j</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err="1" smtClean="0">
                <a:solidFill>
                  <a:srgbClr val="0070C0"/>
                </a:solidFill>
              </a:rPr>
              <a:t>cout</a:t>
            </a:r>
            <a:r>
              <a:rPr lang="en-US" b="1" dirty="0">
                <a:solidFill>
                  <a:srgbClr val="0070C0"/>
                </a:solidFill>
              </a:rPr>
              <a:t>&lt;&lt;v[j]&lt;&lt;' ';</a:t>
            </a:r>
            <a:r>
              <a:rPr lang="en-US" b="1" dirty="0" err="1">
                <a:solidFill>
                  <a:srgbClr val="0070C0"/>
                </a:solidFill>
              </a:rPr>
              <a:t>cout</a:t>
            </a:r>
            <a:r>
              <a:rPr lang="en-US" b="1" dirty="0">
                <a:solidFill>
                  <a:srgbClr val="0070C0"/>
                </a:solidFill>
              </a:rPr>
              <a:t>&lt;&lt;</a:t>
            </a:r>
            <a:r>
              <a:rPr lang="en-US" b="1" dirty="0" err="1">
                <a:solidFill>
                  <a:srgbClr val="0070C0"/>
                </a:solidFill>
              </a:rPr>
              <a:t>endl</a:t>
            </a:r>
            <a:r>
              <a:rPr lang="en-US" b="1" dirty="0">
                <a:solidFill>
                  <a:srgbClr val="0070C0"/>
                </a:solidFill>
              </a:rPr>
              <a:t>;</a:t>
            </a:r>
          </a:p>
          <a:p>
            <a:r>
              <a:rPr lang="en-US" b="1" dirty="0">
                <a:solidFill>
                  <a:srgbClr val="0070C0"/>
                </a:solidFill>
              </a:rPr>
              <a:t>    }</a:t>
            </a:r>
          </a:p>
          <a:p>
            <a:r>
              <a:rPr lang="en-US" b="1" dirty="0">
                <a:solidFill>
                  <a:srgbClr val="0070C0"/>
                </a:solidFill>
              </a:rPr>
              <a:t>    return 0;</a:t>
            </a:r>
          </a:p>
          <a:p>
            <a:r>
              <a:rPr lang="en-US" b="1" dirty="0">
                <a:solidFill>
                  <a:srgbClr val="0070C0"/>
                </a:solidFill>
              </a:rPr>
              <a:t>}</a:t>
            </a:r>
          </a:p>
        </p:txBody>
      </p:sp>
    </p:spTree>
    <p:extLst>
      <p:ext uri="{BB962C8B-B14F-4D97-AF65-F5344CB8AC3E}">
        <p14:creationId xmlns:p14="http://schemas.microsoft.com/office/powerpoint/2010/main" val="19107535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 y="152400"/>
            <a:ext cx="2438400" cy="990600"/>
          </a:xfrm>
        </p:spPr>
        <p:txBody>
          <a:bodyPr/>
          <a:lstStyle/>
          <a:p>
            <a:r>
              <a:rPr lang="en-GB" dirty="0" err="1" smtClean="0"/>
              <a:t>Varijacije</a:t>
            </a:r>
            <a:endParaRPr lang="en-US" dirty="0"/>
          </a:p>
        </p:txBody>
      </p:sp>
      <p:sp>
        <p:nvSpPr>
          <p:cNvPr id="3" name="Content Placeholder 2"/>
          <p:cNvSpPr>
            <a:spLocks noGrp="1"/>
          </p:cNvSpPr>
          <p:nvPr>
            <p:ph idx="1"/>
          </p:nvPr>
        </p:nvSpPr>
        <p:spPr>
          <a:xfrm>
            <a:off x="0" y="990600"/>
            <a:ext cx="9220200" cy="5486400"/>
          </a:xfrm>
        </p:spPr>
        <p:txBody>
          <a:bodyPr/>
          <a:lstStyle/>
          <a:p>
            <a:r>
              <a:rPr lang="en-GB" dirty="0" err="1" smtClean="0"/>
              <a:t>Varijacije</a:t>
            </a:r>
            <a:r>
              <a:rPr lang="en-GB" dirty="0" smtClean="0"/>
              <a:t> </a:t>
            </a:r>
            <a:r>
              <a:rPr lang="en-GB" dirty="0" err="1" smtClean="0"/>
              <a:t>su</a:t>
            </a:r>
            <a:r>
              <a:rPr lang="en-GB" dirty="0" smtClean="0"/>
              <a:t> </a:t>
            </a:r>
            <a:r>
              <a:rPr lang="en-GB" dirty="0" err="1" smtClean="0"/>
              <a:t>sli</a:t>
            </a:r>
            <a:r>
              <a:rPr lang="sr-Latn-ME" dirty="0" smtClean="0"/>
              <a:t>čne kombinacijama. Iz skupa od </a:t>
            </a:r>
            <a:r>
              <a:rPr lang="sr-Latn-ME" i="1" dirty="0" smtClean="0"/>
              <a:t>n</a:t>
            </a:r>
            <a:r>
              <a:rPr lang="sr-Latn-ME" dirty="0" smtClean="0"/>
              <a:t> elemenata bira se </a:t>
            </a:r>
            <a:r>
              <a:rPr lang="sr-Latn-ME" i="1" dirty="0" smtClean="0"/>
              <a:t>k</a:t>
            </a:r>
            <a:r>
              <a:rPr lang="sr-Latn-ME" dirty="0" smtClean="0"/>
              <a:t> ali je redosljed bitan.</a:t>
            </a:r>
            <a:endParaRPr lang="en-US" dirty="0" smtClean="0"/>
          </a:p>
          <a:p>
            <a:r>
              <a:rPr lang="en-US" dirty="0" err="1" smtClean="0"/>
              <a:t>Broj</a:t>
            </a:r>
            <a:r>
              <a:rPr lang="en-US" dirty="0" smtClean="0"/>
              <a:t> </a:t>
            </a:r>
            <a:r>
              <a:rPr lang="en-US" dirty="0" err="1" smtClean="0"/>
              <a:t>varijacija</a:t>
            </a:r>
            <a:r>
              <a:rPr lang="en-US" dirty="0" smtClean="0"/>
              <a:t> je </a:t>
            </a:r>
            <a:r>
              <a:rPr lang="en-US" i="1" dirty="0" smtClean="0"/>
              <a:t>n</a:t>
            </a:r>
            <a:r>
              <a:rPr lang="en-US" dirty="0" smtClean="0"/>
              <a:t>(</a:t>
            </a:r>
            <a:r>
              <a:rPr lang="en-US" i="1" dirty="0" smtClean="0"/>
              <a:t>n</a:t>
            </a:r>
            <a:r>
              <a:rPr lang="en-US" dirty="0" smtClean="0"/>
              <a:t>-1)…(</a:t>
            </a:r>
            <a:r>
              <a:rPr lang="en-US" i="1" dirty="0" smtClean="0"/>
              <a:t>n</a:t>
            </a:r>
            <a:r>
              <a:rPr lang="en-US" dirty="0" smtClean="0"/>
              <a:t>-</a:t>
            </a:r>
            <a:r>
              <a:rPr lang="en-US" i="1" dirty="0" smtClean="0"/>
              <a:t>k</a:t>
            </a:r>
            <a:r>
              <a:rPr lang="en-US" dirty="0" smtClean="0"/>
              <a:t>+1).</a:t>
            </a:r>
            <a:endParaRPr lang="sr-Latn-ME" dirty="0" smtClean="0"/>
          </a:p>
          <a:p>
            <a:r>
              <a:rPr lang="sr-Latn-ME" dirty="0" smtClean="0"/>
              <a:t>Npr. za </a:t>
            </a:r>
            <a:r>
              <a:rPr lang="sr-Latn-ME" i="1" dirty="0" smtClean="0"/>
              <a:t>n</a:t>
            </a:r>
            <a:r>
              <a:rPr lang="sr-Latn-ME" dirty="0" smtClean="0"/>
              <a:t>=3, </a:t>
            </a:r>
            <a:r>
              <a:rPr lang="sr-Latn-ME" i="1" dirty="0" smtClean="0"/>
              <a:t>k</a:t>
            </a:r>
            <a:r>
              <a:rPr lang="sr-Latn-ME" dirty="0" smtClean="0"/>
              <a:t>=2 i skup </a:t>
            </a:r>
            <a:r>
              <a:rPr lang="sr-Latn-ME" i="1" dirty="0" smtClean="0"/>
              <a:t>a</a:t>
            </a:r>
            <a:r>
              <a:rPr lang="en-US" dirty="0" smtClean="0"/>
              <a:t>[]={0,1,2}. </a:t>
            </a:r>
            <a:r>
              <a:rPr lang="en-US" dirty="0" err="1" smtClean="0"/>
              <a:t>Varijacije</a:t>
            </a:r>
            <a:r>
              <a:rPr lang="en-US" dirty="0" smtClean="0"/>
              <a:t> </a:t>
            </a:r>
            <a:r>
              <a:rPr lang="en-US" dirty="0" err="1" smtClean="0"/>
              <a:t>su</a:t>
            </a:r>
            <a:r>
              <a:rPr lang="en-US" dirty="0" smtClean="0"/>
              <a:t> 01, 02, 10, 12, 20, 21. </a:t>
            </a:r>
            <a:r>
              <a:rPr lang="en-US" dirty="0" err="1" smtClean="0"/>
              <a:t>Realizacija</a:t>
            </a:r>
            <a:r>
              <a:rPr lang="en-US" dirty="0" smtClean="0"/>
              <a:t> je </a:t>
            </a:r>
            <a:r>
              <a:rPr lang="en-US" dirty="0" err="1" smtClean="0"/>
              <a:t>sli</a:t>
            </a:r>
            <a:r>
              <a:rPr lang="sr-Latn-ME" dirty="0" smtClean="0"/>
              <a:t>čna onoj za permutacije (rekurzija + </a:t>
            </a:r>
            <a:r>
              <a:rPr lang="sr-Latn-ME" i="1" dirty="0" smtClean="0"/>
              <a:t>backtracking</a:t>
            </a:r>
            <a:r>
              <a:rPr lang="sr-Latn-ME" dirty="0" smtClean="0"/>
              <a:t>).</a:t>
            </a:r>
            <a:endParaRPr lang="en-US" dirty="0"/>
          </a:p>
        </p:txBody>
      </p:sp>
      <p:sp>
        <p:nvSpPr>
          <p:cNvPr id="4" name="Rectangle 3"/>
          <p:cNvSpPr/>
          <p:nvPr/>
        </p:nvSpPr>
        <p:spPr>
          <a:xfrm>
            <a:off x="4267200" y="3352800"/>
            <a:ext cx="4541363" cy="3416320"/>
          </a:xfrm>
          <a:prstGeom prst="rect">
            <a:avLst/>
          </a:prstGeom>
          <a:ln>
            <a:solidFill>
              <a:schemeClr val="tx2">
                <a:lumMod val="75000"/>
              </a:schemeClr>
            </a:solidFill>
          </a:ln>
        </p:spPr>
        <p:txBody>
          <a:bodyPr wrap="square">
            <a:spAutoFit/>
          </a:bodyPr>
          <a:lstStyle/>
          <a:p>
            <a:r>
              <a:rPr lang="en-US" b="1" dirty="0" smtClean="0">
                <a:solidFill>
                  <a:srgbClr val="0070C0"/>
                </a:solidFill>
              </a:rPr>
              <a:t>void </a:t>
            </a:r>
            <a:r>
              <a:rPr lang="en-US" b="1" dirty="0" err="1">
                <a:solidFill>
                  <a:srgbClr val="0070C0"/>
                </a:solidFill>
              </a:rPr>
              <a:t>varijacije</a:t>
            </a:r>
            <a:r>
              <a:rPr lang="en-US" b="1" dirty="0">
                <a:solidFill>
                  <a:srgbClr val="0070C0"/>
                </a:solidFill>
              </a:rPr>
              <a:t>(</a:t>
            </a:r>
            <a:r>
              <a:rPr lang="en-US" b="1" dirty="0" err="1">
                <a:solidFill>
                  <a:srgbClr val="0070C0"/>
                </a:solidFill>
              </a:rPr>
              <a:t>int</a:t>
            </a:r>
            <a:r>
              <a:rPr lang="en-US" b="1" dirty="0">
                <a:solidFill>
                  <a:srgbClr val="0070C0"/>
                </a:solidFill>
              </a:rPr>
              <a:t> a[],</a:t>
            </a:r>
            <a:r>
              <a:rPr lang="en-US" b="1" dirty="0" err="1">
                <a:solidFill>
                  <a:srgbClr val="0070C0"/>
                </a:solidFill>
              </a:rPr>
              <a:t>int</a:t>
            </a:r>
            <a:r>
              <a:rPr lang="en-US" b="1" dirty="0">
                <a:solidFill>
                  <a:srgbClr val="0070C0"/>
                </a:solidFill>
              </a:rPr>
              <a:t> v[],</a:t>
            </a:r>
            <a:r>
              <a:rPr lang="en-US" b="1" dirty="0" err="1">
                <a:solidFill>
                  <a:srgbClr val="0070C0"/>
                </a:solidFill>
              </a:rPr>
              <a:t>bool</a:t>
            </a:r>
            <a:r>
              <a:rPr lang="en-US" b="1" dirty="0">
                <a:solidFill>
                  <a:srgbClr val="0070C0"/>
                </a:solidFill>
              </a:rPr>
              <a:t> </a:t>
            </a:r>
            <a:r>
              <a:rPr lang="en-US" b="1" dirty="0" err="1">
                <a:solidFill>
                  <a:srgbClr val="0070C0"/>
                </a:solidFill>
              </a:rPr>
              <a:t>pom</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int</a:t>
            </a:r>
            <a:r>
              <a:rPr lang="en-US" b="1" dirty="0" smtClean="0">
                <a:solidFill>
                  <a:srgbClr val="0070C0"/>
                </a:solidFill>
              </a:rPr>
              <a:t> </a:t>
            </a:r>
            <a:r>
              <a:rPr lang="en-US" b="1" dirty="0" err="1">
                <a:solidFill>
                  <a:srgbClr val="0070C0"/>
                </a:solidFill>
              </a:rPr>
              <a:t>pos,int</a:t>
            </a:r>
            <a:r>
              <a:rPr lang="en-US" b="1" dirty="0">
                <a:solidFill>
                  <a:srgbClr val="0070C0"/>
                </a:solidFill>
              </a:rPr>
              <a:t> </a:t>
            </a:r>
            <a:r>
              <a:rPr lang="en-US" b="1" dirty="0" err="1">
                <a:solidFill>
                  <a:srgbClr val="0070C0"/>
                </a:solidFill>
              </a:rPr>
              <a:t>n,int</a:t>
            </a:r>
            <a:r>
              <a:rPr lang="en-US" b="1" dirty="0">
                <a:solidFill>
                  <a:srgbClr val="0070C0"/>
                </a:solidFill>
              </a:rPr>
              <a:t> k){</a:t>
            </a:r>
          </a:p>
          <a:p>
            <a:r>
              <a:rPr lang="en-US" b="1" dirty="0">
                <a:solidFill>
                  <a:srgbClr val="0070C0"/>
                </a:solidFill>
              </a:rPr>
              <a:t>if(</a:t>
            </a:r>
            <a:r>
              <a:rPr lang="en-US" b="1" dirty="0" err="1">
                <a:solidFill>
                  <a:srgbClr val="0070C0"/>
                </a:solidFill>
              </a:rPr>
              <a:t>pos</a:t>
            </a:r>
            <a:r>
              <a:rPr lang="en-US" b="1" dirty="0">
                <a:solidFill>
                  <a:srgbClr val="0070C0"/>
                </a:solidFill>
              </a:rPr>
              <a:t>==k)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k;i</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en-US" b="1" dirty="0" err="1" smtClean="0">
                <a:solidFill>
                  <a:srgbClr val="0070C0"/>
                </a:solidFill>
              </a:rPr>
              <a:t>cout</a:t>
            </a:r>
            <a:r>
              <a:rPr lang="en-US" b="1" dirty="0">
                <a:solidFill>
                  <a:srgbClr val="0070C0"/>
                </a:solidFill>
              </a:rPr>
              <a:t>&lt;&lt;v[</a:t>
            </a:r>
            <a:r>
              <a:rPr lang="en-US" b="1" dirty="0" err="1">
                <a:solidFill>
                  <a:srgbClr val="0070C0"/>
                </a:solidFill>
              </a:rPr>
              <a:t>i</a:t>
            </a:r>
            <a:r>
              <a:rPr lang="en-US" b="1" dirty="0">
                <a:solidFill>
                  <a:srgbClr val="0070C0"/>
                </a:solidFill>
              </a:rPr>
              <a:t>]&lt;&lt;' '; </a:t>
            </a:r>
            <a:r>
              <a:rPr lang="en-US" b="1" dirty="0" err="1">
                <a:solidFill>
                  <a:srgbClr val="0070C0"/>
                </a:solidFill>
              </a:rPr>
              <a:t>cout</a:t>
            </a:r>
            <a:r>
              <a:rPr lang="en-US" b="1" dirty="0">
                <a:solidFill>
                  <a:srgbClr val="0070C0"/>
                </a:solidFill>
              </a:rPr>
              <a:t>&lt;&lt;</a:t>
            </a:r>
            <a:r>
              <a:rPr lang="en-US" b="1" dirty="0" err="1">
                <a:solidFill>
                  <a:srgbClr val="0070C0"/>
                </a:solidFill>
              </a:rPr>
              <a:t>endl</a:t>
            </a:r>
            <a:r>
              <a:rPr lang="en-US" b="1" dirty="0">
                <a:solidFill>
                  <a:srgbClr val="0070C0"/>
                </a:solidFill>
              </a:rPr>
              <a:t>;}</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en-US" b="1" dirty="0">
                <a:solidFill>
                  <a:srgbClr val="0070C0"/>
                </a:solidFill>
              </a:rPr>
              <a:t>    if(!</a:t>
            </a:r>
            <a:r>
              <a:rPr lang="en-US" b="1" dirty="0" err="1">
                <a:solidFill>
                  <a:srgbClr val="0070C0"/>
                </a:solidFill>
              </a:rPr>
              <a:t>pom</a:t>
            </a:r>
            <a:r>
              <a:rPr lang="en-US" b="1" dirty="0">
                <a:solidFill>
                  <a:srgbClr val="0070C0"/>
                </a:solidFill>
              </a:rPr>
              <a:t>[</a:t>
            </a:r>
            <a:r>
              <a:rPr lang="en-US" b="1" dirty="0" err="1">
                <a:solidFill>
                  <a:srgbClr val="0070C0"/>
                </a:solidFill>
              </a:rPr>
              <a:t>i</a:t>
            </a:r>
            <a:r>
              <a:rPr lang="en-US" b="1" dirty="0">
                <a:solidFill>
                  <a:srgbClr val="0070C0"/>
                </a:solidFill>
              </a:rPr>
              <a:t>]){</a:t>
            </a:r>
          </a:p>
          <a:p>
            <a:r>
              <a:rPr lang="en-US" b="1" dirty="0">
                <a:solidFill>
                  <a:srgbClr val="0070C0"/>
                </a:solidFill>
              </a:rPr>
              <a:t>        v[</a:t>
            </a:r>
            <a:r>
              <a:rPr lang="en-US" b="1" dirty="0" err="1">
                <a:solidFill>
                  <a:srgbClr val="0070C0"/>
                </a:solidFill>
              </a:rPr>
              <a:t>pos</a:t>
            </a:r>
            <a:r>
              <a:rPr lang="en-US" b="1" dirty="0">
                <a:solidFill>
                  <a:srgbClr val="0070C0"/>
                </a:solidFill>
              </a:rPr>
              <a:t>]=a[</a:t>
            </a:r>
            <a:r>
              <a:rPr lang="en-US" b="1" dirty="0" err="1">
                <a:solidFill>
                  <a:srgbClr val="0070C0"/>
                </a:solidFill>
              </a:rPr>
              <a:t>i</a:t>
            </a:r>
            <a:r>
              <a:rPr lang="en-US" b="1" dirty="0">
                <a:solidFill>
                  <a:srgbClr val="0070C0"/>
                </a:solidFill>
              </a:rPr>
              <a:t>];</a:t>
            </a:r>
          </a:p>
          <a:p>
            <a:r>
              <a:rPr lang="en-US" b="1" dirty="0">
                <a:solidFill>
                  <a:srgbClr val="0070C0"/>
                </a:solidFill>
              </a:rPr>
              <a:t>        </a:t>
            </a:r>
            <a:r>
              <a:rPr lang="en-US" b="1" dirty="0" err="1">
                <a:solidFill>
                  <a:srgbClr val="0070C0"/>
                </a:solidFill>
              </a:rPr>
              <a:t>pom</a:t>
            </a:r>
            <a:r>
              <a:rPr lang="en-US" b="1" dirty="0">
                <a:solidFill>
                  <a:srgbClr val="0070C0"/>
                </a:solidFill>
              </a:rPr>
              <a:t>[</a:t>
            </a:r>
            <a:r>
              <a:rPr lang="en-US" b="1" dirty="0" err="1">
                <a:solidFill>
                  <a:srgbClr val="0070C0"/>
                </a:solidFill>
              </a:rPr>
              <a:t>i</a:t>
            </a:r>
            <a:r>
              <a:rPr lang="en-US" b="1" dirty="0">
                <a:solidFill>
                  <a:srgbClr val="0070C0"/>
                </a:solidFill>
              </a:rPr>
              <a:t>]=true;</a:t>
            </a:r>
          </a:p>
          <a:p>
            <a:r>
              <a:rPr lang="en-US" b="1" dirty="0">
                <a:solidFill>
                  <a:srgbClr val="0070C0"/>
                </a:solidFill>
              </a:rPr>
              <a:t>        </a:t>
            </a:r>
            <a:r>
              <a:rPr lang="en-US" b="1" dirty="0" err="1">
                <a:solidFill>
                  <a:srgbClr val="0070C0"/>
                </a:solidFill>
              </a:rPr>
              <a:t>varijacije</a:t>
            </a:r>
            <a:r>
              <a:rPr lang="en-US" b="1" dirty="0">
                <a:solidFill>
                  <a:srgbClr val="0070C0"/>
                </a:solidFill>
              </a:rPr>
              <a:t>(a,v,pom,pos+1,n,k);</a:t>
            </a:r>
          </a:p>
          <a:p>
            <a:r>
              <a:rPr lang="en-US" b="1" dirty="0">
                <a:solidFill>
                  <a:srgbClr val="0070C0"/>
                </a:solidFill>
              </a:rPr>
              <a:t>        </a:t>
            </a:r>
            <a:r>
              <a:rPr lang="en-US" b="1" dirty="0" err="1">
                <a:solidFill>
                  <a:srgbClr val="0070C0"/>
                </a:solidFill>
              </a:rPr>
              <a:t>pom</a:t>
            </a:r>
            <a:r>
              <a:rPr lang="en-US" b="1" dirty="0">
                <a:solidFill>
                  <a:srgbClr val="0070C0"/>
                </a:solidFill>
              </a:rPr>
              <a:t>[</a:t>
            </a:r>
            <a:r>
              <a:rPr lang="en-US" b="1" dirty="0" err="1">
                <a:solidFill>
                  <a:srgbClr val="0070C0"/>
                </a:solidFill>
              </a:rPr>
              <a:t>i</a:t>
            </a:r>
            <a:r>
              <a:rPr lang="en-US" b="1" dirty="0">
                <a:solidFill>
                  <a:srgbClr val="0070C0"/>
                </a:solidFill>
              </a:rPr>
              <a:t>]=false;</a:t>
            </a:r>
          </a:p>
          <a:p>
            <a:r>
              <a:rPr lang="en-US" b="1" dirty="0">
                <a:solidFill>
                  <a:srgbClr val="0070C0"/>
                </a:solidFill>
              </a:rPr>
              <a:t>    }</a:t>
            </a:r>
          </a:p>
          <a:p>
            <a:r>
              <a:rPr lang="en-US" b="1" dirty="0">
                <a:solidFill>
                  <a:srgbClr val="0070C0"/>
                </a:solidFill>
              </a:rPr>
              <a:t>}</a:t>
            </a:r>
          </a:p>
        </p:txBody>
      </p:sp>
      <p:sp>
        <p:nvSpPr>
          <p:cNvPr id="5" name="TextBox 4"/>
          <p:cNvSpPr txBox="1"/>
          <p:nvPr/>
        </p:nvSpPr>
        <p:spPr>
          <a:xfrm>
            <a:off x="0" y="3505200"/>
            <a:ext cx="4267200" cy="2862322"/>
          </a:xfrm>
          <a:prstGeom prst="rect">
            <a:avLst/>
          </a:prstGeom>
          <a:noFill/>
          <a:ln>
            <a:solidFill>
              <a:schemeClr val="tx2">
                <a:lumMod val="75000"/>
              </a:schemeClr>
            </a:solidFill>
          </a:ln>
        </p:spPr>
        <p:txBody>
          <a:bodyPr wrap="square" rtlCol="0">
            <a:spAutoFit/>
          </a:bodyPr>
          <a:lstStyle/>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n,k</a:t>
            </a:r>
            <a:r>
              <a:rPr lang="en-US" b="1" dirty="0">
                <a:solidFill>
                  <a:srgbClr val="0070C0"/>
                </a:solidFill>
              </a:rPr>
              <a:t>;</a:t>
            </a:r>
          </a:p>
          <a:p>
            <a:r>
              <a:rPr lang="en-US" b="1" dirty="0">
                <a:solidFill>
                  <a:srgbClr val="0070C0"/>
                </a:solidFill>
              </a:rPr>
              <a:t>  </a:t>
            </a:r>
            <a:r>
              <a:rPr lang="en-US" b="1" dirty="0" err="1" smtClean="0">
                <a:solidFill>
                  <a:srgbClr val="0070C0"/>
                </a:solidFill>
              </a:rPr>
              <a:t>cin</a:t>
            </a:r>
            <a:r>
              <a:rPr lang="en-US" b="1" dirty="0">
                <a:solidFill>
                  <a:srgbClr val="0070C0"/>
                </a:solidFill>
              </a:rPr>
              <a:t>&gt;&gt;n&gt;&gt;k;</a:t>
            </a:r>
          </a:p>
          <a:p>
            <a:r>
              <a:rPr lang="en-US" b="1" dirty="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a[n],v[n];</a:t>
            </a:r>
          </a:p>
          <a:p>
            <a:r>
              <a:rPr lang="en-US" b="1" dirty="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a:t>
            </a:r>
            <a:r>
              <a:rPr lang="en-US" b="1" dirty="0" err="1">
                <a:solidFill>
                  <a:srgbClr val="0070C0"/>
                </a:solidFill>
              </a:rPr>
              <a:t>i</a:t>
            </a:r>
            <a:r>
              <a:rPr lang="en-US" b="1" dirty="0">
                <a:solidFill>
                  <a:srgbClr val="0070C0"/>
                </a:solidFill>
              </a:rPr>
              <a:t>]=</a:t>
            </a:r>
            <a:r>
              <a:rPr lang="en-US" b="1" dirty="0" err="1">
                <a:solidFill>
                  <a:srgbClr val="0070C0"/>
                </a:solidFill>
              </a:rPr>
              <a:t>i</a:t>
            </a:r>
            <a:r>
              <a:rPr lang="en-US" b="1" dirty="0">
                <a:solidFill>
                  <a:srgbClr val="0070C0"/>
                </a:solidFill>
              </a:rPr>
              <a:t>; v[</a:t>
            </a:r>
            <a:r>
              <a:rPr lang="en-US" b="1" dirty="0" err="1">
                <a:solidFill>
                  <a:srgbClr val="0070C0"/>
                </a:solidFill>
              </a:rPr>
              <a:t>i</a:t>
            </a:r>
            <a:r>
              <a:rPr lang="en-US" b="1" dirty="0">
                <a:solidFill>
                  <a:srgbClr val="0070C0"/>
                </a:solidFill>
              </a:rPr>
              <a:t>]=a[</a:t>
            </a:r>
            <a:r>
              <a:rPr lang="en-US" b="1" dirty="0" err="1">
                <a:solidFill>
                  <a:srgbClr val="0070C0"/>
                </a:solidFill>
              </a:rPr>
              <a:t>i</a:t>
            </a:r>
            <a:r>
              <a:rPr lang="en-US" b="1" dirty="0">
                <a:solidFill>
                  <a:srgbClr val="0070C0"/>
                </a:solidFill>
              </a:rPr>
              <a:t>];}</a:t>
            </a:r>
          </a:p>
          <a:p>
            <a:r>
              <a:rPr lang="en-US" b="1" dirty="0">
                <a:solidFill>
                  <a:srgbClr val="0070C0"/>
                </a:solidFill>
              </a:rPr>
              <a:t>  </a:t>
            </a:r>
            <a:r>
              <a:rPr lang="en-US" b="1" dirty="0" err="1" smtClean="0">
                <a:solidFill>
                  <a:srgbClr val="0070C0"/>
                </a:solidFill>
              </a:rPr>
              <a:t>bool</a:t>
            </a:r>
            <a:r>
              <a:rPr lang="en-US" b="1" dirty="0" smtClean="0">
                <a:solidFill>
                  <a:srgbClr val="0070C0"/>
                </a:solidFill>
              </a:rPr>
              <a:t> </a:t>
            </a:r>
            <a:r>
              <a:rPr lang="en-US" b="1" dirty="0" err="1">
                <a:solidFill>
                  <a:srgbClr val="0070C0"/>
                </a:solidFill>
              </a:rPr>
              <a:t>pom</a:t>
            </a:r>
            <a:r>
              <a:rPr lang="en-US" b="1" dirty="0">
                <a:solidFill>
                  <a:srgbClr val="0070C0"/>
                </a:solidFill>
              </a:rPr>
              <a:t>[n];</a:t>
            </a:r>
          </a:p>
          <a:p>
            <a:r>
              <a:rPr lang="en-US" b="1" dirty="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pom</a:t>
            </a:r>
            <a:r>
              <a:rPr lang="en-US" b="1" dirty="0">
                <a:solidFill>
                  <a:srgbClr val="0070C0"/>
                </a:solidFill>
              </a:rPr>
              <a:t>[</a:t>
            </a:r>
            <a:r>
              <a:rPr lang="en-US" b="1" dirty="0" err="1">
                <a:solidFill>
                  <a:srgbClr val="0070C0"/>
                </a:solidFill>
              </a:rPr>
              <a:t>i</a:t>
            </a:r>
            <a:r>
              <a:rPr lang="en-US" b="1" dirty="0">
                <a:solidFill>
                  <a:srgbClr val="0070C0"/>
                </a:solidFill>
              </a:rPr>
              <a:t>]=false;</a:t>
            </a:r>
          </a:p>
          <a:p>
            <a:r>
              <a:rPr lang="en-US" b="1" dirty="0">
                <a:solidFill>
                  <a:srgbClr val="0070C0"/>
                </a:solidFill>
              </a:rPr>
              <a:t>  </a:t>
            </a:r>
            <a:r>
              <a:rPr lang="en-US" b="1" dirty="0" err="1" smtClean="0">
                <a:solidFill>
                  <a:srgbClr val="0070C0"/>
                </a:solidFill>
              </a:rPr>
              <a:t>varijacije</a:t>
            </a:r>
            <a:r>
              <a:rPr lang="en-US" b="1" dirty="0" smtClean="0">
                <a:solidFill>
                  <a:srgbClr val="0070C0"/>
                </a:solidFill>
              </a:rPr>
              <a:t>(a,v,pom,0,n,k</a:t>
            </a:r>
            <a:r>
              <a:rPr lang="en-US" b="1" dirty="0">
                <a:solidFill>
                  <a:srgbClr val="0070C0"/>
                </a:solidFill>
              </a:rPr>
              <a:t>);</a:t>
            </a:r>
          </a:p>
          <a:p>
            <a:r>
              <a:rPr lang="en-US" b="1" dirty="0" smtClean="0">
                <a:solidFill>
                  <a:srgbClr val="0070C0"/>
                </a:solidFill>
              </a:rPr>
              <a:t>return </a:t>
            </a:r>
            <a:r>
              <a:rPr lang="en-US" b="1" dirty="0">
                <a:solidFill>
                  <a:srgbClr val="0070C0"/>
                </a:solidFill>
              </a:rPr>
              <a:t>0;</a:t>
            </a:r>
          </a:p>
          <a:p>
            <a:r>
              <a:rPr lang="en-US" b="1" dirty="0">
                <a:solidFill>
                  <a:srgbClr val="0070C0"/>
                </a:solidFill>
              </a:rPr>
              <a:t>}</a:t>
            </a:r>
          </a:p>
        </p:txBody>
      </p:sp>
    </p:spTree>
    <p:extLst>
      <p:ext uri="{BB962C8B-B14F-4D97-AF65-F5344CB8AC3E}">
        <p14:creationId xmlns:p14="http://schemas.microsoft.com/office/powerpoint/2010/main" val="9701100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229600" cy="990600"/>
          </a:xfrm>
        </p:spPr>
        <p:txBody>
          <a:bodyPr/>
          <a:lstStyle/>
          <a:p>
            <a:r>
              <a:rPr lang="en-US" dirty="0" err="1" smtClean="0"/>
              <a:t>Latinski</a:t>
            </a:r>
            <a:r>
              <a:rPr lang="en-US" dirty="0" smtClean="0"/>
              <a:t> </a:t>
            </a:r>
            <a:r>
              <a:rPr lang="en-US" dirty="0" err="1" smtClean="0"/>
              <a:t>kvadrat</a:t>
            </a:r>
            <a:endParaRPr lang="en-US" dirty="0"/>
          </a:p>
        </p:txBody>
      </p:sp>
      <p:sp>
        <p:nvSpPr>
          <p:cNvPr id="3" name="Content Placeholder 2"/>
          <p:cNvSpPr>
            <a:spLocks noGrp="1"/>
          </p:cNvSpPr>
          <p:nvPr>
            <p:ph idx="1"/>
          </p:nvPr>
        </p:nvSpPr>
        <p:spPr>
          <a:xfrm>
            <a:off x="0" y="914400"/>
            <a:ext cx="9144000" cy="5562600"/>
          </a:xfrm>
        </p:spPr>
        <p:txBody>
          <a:bodyPr/>
          <a:lstStyle/>
          <a:p>
            <a:r>
              <a:rPr lang="en-US" dirty="0" err="1" smtClean="0"/>
              <a:t>Latinski</a:t>
            </a:r>
            <a:r>
              <a:rPr lang="en-US" dirty="0" smtClean="0"/>
              <a:t> </a:t>
            </a:r>
            <a:r>
              <a:rPr lang="en-US" dirty="0" err="1" smtClean="0"/>
              <a:t>kvadrat</a:t>
            </a:r>
            <a:r>
              <a:rPr lang="en-US" dirty="0" smtClean="0"/>
              <a:t> je </a:t>
            </a:r>
            <a:r>
              <a:rPr lang="en-US" dirty="0" err="1" smtClean="0"/>
              <a:t>situacija</a:t>
            </a:r>
            <a:r>
              <a:rPr lang="en-US" dirty="0" smtClean="0"/>
              <a:t> </a:t>
            </a:r>
            <a:r>
              <a:rPr lang="en-US" dirty="0" err="1" smtClean="0"/>
              <a:t>kada</a:t>
            </a:r>
            <a:r>
              <a:rPr lang="en-US" dirty="0" smtClean="0"/>
              <a:t> u </a:t>
            </a:r>
            <a:r>
              <a:rPr lang="en-US" dirty="0" err="1" smtClean="0"/>
              <a:t>zavisnosti</a:t>
            </a:r>
            <a:r>
              <a:rPr lang="en-US" dirty="0" smtClean="0"/>
              <a:t> od </a:t>
            </a:r>
            <a:r>
              <a:rPr lang="en-US" dirty="0" err="1" smtClean="0"/>
              <a:t>postavke</a:t>
            </a:r>
            <a:r>
              <a:rPr lang="en-US" dirty="0" smtClean="0"/>
              <a:t> </a:t>
            </a:r>
            <a:r>
              <a:rPr lang="en-US" dirty="0" err="1" smtClean="0"/>
              <a:t>problema</a:t>
            </a:r>
            <a:r>
              <a:rPr lang="en-US" dirty="0" smtClean="0"/>
              <a:t> ne </a:t>
            </a:r>
            <a:r>
              <a:rPr lang="en-US" dirty="0" err="1" smtClean="0"/>
              <a:t>mora</a:t>
            </a:r>
            <a:r>
              <a:rPr lang="en-US" dirty="0" smtClean="0"/>
              <a:t> da </a:t>
            </a:r>
            <a:r>
              <a:rPr lang="en-US" dirty="0" err="1" smtClean="0"/>
              <a:t>postoji</a:t>
            </a:r>
            <a:r>
              <a:rPr lang="en-US" dirty="0" smtClean="0"/>
              <a:t> </a:t>
            </a:r>
            <a:r>
              <a:rPr lang="en-US" dirty="0" err="1" smtClean="0"/>
              <a:t>nikakva</a:t>
            </a:r>
            <a:r>
              <a:rPr lang="en-US" dirty="0" smtClean="0"/>
              <a:t> </a:t>
            </a:r>
            <a:r>
              <a:rPr lang="en-US" dirty="0" err="1" smtClean="0"/>
              <a:t>kombinatorika</a:t>
            </a:r>
            <a:r>
              <a:rPr lang="en-US" dirty="0" smtClean="0"/>
              <a:t> </a:t>
            </a:r>
            <a:r>
              <a:rPr lang="en-US" dirty="0" err="1" smtClean="0"/>
              <a:t>prilikom</a:t>
            </a:r>
            <a:r>
              <a:rPr lang="en-US" dirty="0" smtClean="0"/>
              <a:t> </a:t>
            </a:r>
            <a:r>
              <a:rPr lang="en-US" dirty="0" err="1" smtClean="0"/>
              <a:t>rje</a:t>
            </a:r>
            <a:r>
              <a:rPr lang="sr-Latn-ME" dirty="0" smtClean="0"/>
              <a:t>šavanja.</a:t>
            </a:r>
          </a:p>
          <a:p>
            <a:r>
              <a:rPr lang="sr-Latn-ME" dirty="0" smtClean="0"/>
              <a:t>Postavka problema: Za dati broj </a:t>
            </a:r>
            <a:r>
              <a:rPr lang="sr-Latn-ME" b="1" i="1" dirty="0" smtClean="0">
                <a:solidFill>
                  <a:srgbClr val="C00000"/>
                </a:solidFill>
              </a:rPr>
              <a:t>n</a:t>
            </a:r>
            <a:r>
              <a:rPr lang="sr-Latn-ME" dirty="0" smtClean="0"/>
              <a:t> odrediti kvadrat u čijem svakom redu i svakoj </a:t>
            </a:r>
            <a:r>
              <a:rPr lang="sr-Latn-ME" dirty="0"/>
              <a:t>koloni nalaze se </a:t>
            </a:r>
            <a:r>
              <a:rPr lang="sr-Latn-ME" dirty="0" smtClean="0"/>
              <a:t>brojevi od </a:t>
            </a:r>
            <a:r>
              <a:rPr lang="sr-Latn-ME" b="1" dirty="0" smtClean="0">
                <a:solidFill>
                  <a:srgbClr val="C00000"/>
                </a:solidFill>
              </a:rPr>
              <a:t>1</a:t>
            </a:r>
            <a:r>
              <a:rPr lang="sr-Latn-ME" dirty="0" smtClean="0"/>
              <a:t> do </a:t>
            </a:r>
            <a:r>
              <a:rPr lang="sr-Latn-ME" b="1" i="1" dirty="0" smtClean="0">
                <a:solidFill>
                  <a:srgbClr val="C00000"/>
                </a:solidFill>
              </a:rPr>
              <a:t>n</a:t>
            </a:r>
            <a:r>
              <a:rPr lang="sr-Latn-ME" dirty="0" smtClean="0"/>
              <a:t> tako da nema ponavljanja (svaki broj se u svakom redu i koloni pojavljuje tačno jednom).</a:t>
            </a:r>
          </a:p>
          <a:p>
            <a:r>
              <a:rPr lang="sr-Latn-ME" dirty="0" smtClean="0"/>
              <a:t>Jedna konfiguracija problema se suštinski može riješiti jednostavno: štampamo redom brojeve od </a:t>
            </a:r>
            <a:r>
              <a:rPr lang="sr-Latn-ME" b="1" dirty="0">
                <a:solidFill>
                  <a:srgbClr val="C00000"/>
                </a:solidFill>
              </a:rPr>
              <a:t>1</a:t>
            </a:r>
            <a:r>
              <a:rPr lang="sr-Latn-ME" dirty="0"/>
              <a:t> do </a:t>
            </a:r>
            <a:r>
              <a:rPr lang="sr-Latn-ME" b="1" i="1" dirty="0">
                <a:solidFill>
                  <a:srgbClr val="C00000"/>
                </a:solidFill>
              </a:rPr>
              <a:t>n</a:t>
            </a:r>
            <a:r>
              <a:rPr lang="sr-Latn-ME" dirty="0"/>
              <a:t> </a:t>
            </a:r>
            <a:r>
              <a:rPr lang="sr-Latn-ME" dirty="0" smtClean="0"/>
              <a:t>a zatim šiftujući ulijevo (ili udesno) za po jednom mjesto ostale kolone.</a:t>
            </a:r>
          </a:p>
          <a:p>
            <a:r>
              <a:rPr lang="sr-Latn-ME" dirty="0" smtClean="0"/>
              <a:t>Zadatak može da ima bezbroj varijanti uključujući i teške kombinatorne.</a:t>
            </a:r>
          </a:p>
          <a:p>
            <a:r>
              <a:rPr lang="sr-Latn-ME" dirty="0" smtClean="0"/>
              <a:t>Na sljedećem slajdu je data realizacija ovog problema.</a:t>
            </a:r>
            <a:endParaRPr lang="en-US" dirty="0"/>
          </a:p>
        </p:txBody>
      </p:sp>
    </p:spTree>
    <p:extLst>
      <p:ext uri="{BB962C8B-B14F-4D97-AF65-F5344CB8AC3E}">
        <p14:creationId xmlns:p14="http://schemas.microsoft.com/office/powerpoint/2010/main" val="28956648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Realizacija</a:t>
            </a:r>
            <a:endParaRPr lang="en-US" dirty="0"/>
          </a:p>
        </p:txBody>
      </p:sp>
      <p:sp>
        <p:nvSpPr>
          <p:cNvPr id="3" name="Content Placeholder 2"/>
          <p:cNvSpPr>
            <a:spLocks noGrp="1"/>
          </p:cNvSpPr>
          <p:nvPr>
            <p:ph idx="1"/>
          </p:nvPr>
        </p:nvSpPr>
        <p:spPr>
          <a:xfrm>
            <a:off x="4876800" y="457200"/>
            <a:ext cx="4267200" cy="4038600"/>
          </a:xfrm>
        </p:spPr>
        <p:txBody>
          <a:bodyPr/>
          <a:lstStyle/>
          <a:p>
            <a:r>
              <a:rPr lang="en-US" dirty="0" smtClean="0"/>
              <a:t>Problem “</a:t>
            </a:r>
            <a:r>
              <a:rPr lang="en-US" dirty="0" err="1" smtClean="0"/>
              <a:t>miri</a:t>
            </a:r>
            <a:r>
              <a:rPr lang="sr-Latn-ME" dirty="0" smtClean="0"/>
              <a:t>še“ na kombinatoriku a realizuje se krajnje jednostavno.</a:t>
            </a:r>
          </a:p>
          <a:p>
            <a:r>
              <a:rPr lang="sr-Latn-ME" dirty="0" smtClean="0"/>
              <a:t>Međutim, može se drastično usložniti ako  se pred problem dodaju još neki zahtjevi na primjer prebrojavanje mogućih kvadrata koji zadovoljavaju neku osobinu ili slično.</a:t>
            </a:r>
            <a:endParaRPr lang="en-US" dirty="0"/>
          </a:p>
        </p:txBody>
      </p:sp>
      <p:sp>
        <p:nvSpPr>
          <p:cNvPr id="4" name="Rectangle 3"/>
          <p:cNvSpPr/>
          <p:nvPr/>
        </p:nvSpPr>
        <p:spPr>
          <a:xfrm>
            <a:off x="30480" y="1143000"/>
            <a:ext cx="4846320" cy="3139321"/>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err="1" smtClean="0">
                <a:solidFill>
                  <a:srgbClr val="0070C0"/>
                </a:solidFill>
              </a:rPr>
              <a:t>int</a:t>
            </a:r>
            <a:r>
              <a:rPr lang="en-US" b="1" dirty="0" smtClean="0">
                <a:solidFill>
                  <a:srgbClr val="0070C0"/>
                </a:solidFill>
              </a:rPr>
              <a:t> </a:t>
            </a:r>
            <a:r>
              <a:rPr lang="en-US" b="1" dirty="0">
                <a:solidFill>
                  <a:srgbClr val="0070C0"/>
                </a:solidFill>
              </a:rPr>
              <a:t>n;</a:t>
            </a:r>
          </a:p>
          <a:p>
            <a:r>
              <a:rPr lang="en-US" b="1" dirty="0" err="1" smtClean="0">
                <a:solidFill>
                  <a:srgbClr val="0070C0"/>
                </a:solidFill>
              </a:rPr>
              <a:t>cin</a:t>
            </a:r>
            <a:r>
              <a:rPr lang="en-US" b="1" dirty="0">
                <a:solidFill>
                  <a:srgbClr val="0070C0"/>
                </a:solidFill>
              </a:rPr>
              <a:t>&gt;&gt;n;</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en-US" b="1" dirty="0" smtClean="0">
                <a:solidFill>
                  <a:srgbClr val="0070C0"/>
                </a:solidFill>
              </a:rPr>
              <a:t>   </a:t>
            </a:r>
            <a:r>
              <a:rPr lang="en-US" b="1" dirty="0">
                <a:solidFill>
                  <a:srgbClr val="0070C0"/>
                </a:solidFill>
              </a:rPr>
              <a:t>for(</a:t>
            </a:r>
            <a:r>
              <a:rPr lang="en-US" b="1" dirty="0" err="1">
                <a:solidFill>
                  <a:srgbClr val="0070C0"/>
                </a:solidFill>
              </a:rPr>
              <a:t>int</a:t>
            </a:r>
            <a:r>
              <a:rPr lang="en-US" b="1" dirty="0">
                <a:solidFill>
                  <a:srgbClr val="0070C0"/>
                </a:solidFill>
              </a:rPr>
              <a:t> j=0;j&lt;</a:t>
            </a:r>
            <a:r>
              <a:rPr lang="en-US" b="1" dirty="0" err="1">
                <a:solidFill>
                  <a:srgbClr val="0070C0"/>
                </a:solidFill>
              </a:rPr>
              <a:t>n;j</a:t>
            </a:r>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i+j</a:t>
            </a:r>
            <a:r>
              <a:rPr lang="en-US" b="1" dirty="0">
                <a:solidFill>
                  <a:srgbClr val="0070C0"/>
                </a:solidFill>
              </a:rPr>
              <a:t>)%n+1&lt;&lt;' ';</a:t>
            </a:r>
          </a:p>
          <a:p>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endl</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a:solidFill>
                  <a:srgbClr val="0070C0"/>
                </a:solidFill>
              </a:rPr>
              <a:t>    return 0;</a:t>
            </a:r>
          </a:p>
          <a:p>
            <a:r>
              <a:rPr lang="en-US" b="1" dirty="0">
                <a:solidFill>
                  <a:srgbClr val="0070C0"/>
                </a:solidFill>
              </a:rPr>
              <a:t>}</a:t>
            </a:r>
          </a:p>
        </p:txBody>
      </p:sp>
      <p:sp>
        <p:nvSpPr>
          <p:cNvPr id="5" name="Content Placeholder 2"/>
          <p:cNvSpPr txBox="1">
            <a:spLocks/>
          </p:cNvSpPr>
          <p:nvPr/>
        </p:nvSpPr>
        <p:spPr>
          <a:xfrm>
            <a:off x="-30480" y="4282321"/>
            <a:ext cx="5212080" cy="2499479"/>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Dakle, sa malim izmjenama postavke neki problem može od jednostavne realizacije i polinomijalne složenosti da se „katapultira“ na eksponencijalnu ili faktorijelnu složenost.</a:t>
            </a:r>
          </a:p>
        </p:txBody>
      </p:sp>
      <p:sp>
        <p:nvSpPr>
          <p:cNvPr id="6" name="Rectangle 5"/>
          <p:cNvSpPr/>
          <p:nvPr/>
        </p:nvSpPr>
        <p:spPr>
          <a:xfrm>
            <a:off x="5684520" y="5355044"/>
            <a:ext cx="883920" cy="276999"/>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5</a:t>
            </a:r>
            <a:endParaRPr lang="en-US" sz="1200" b="1" dirty="0">
              <a:solidFill>
                <a:schemeClr val="bg1"/>
              </a:solidFill>
            </a:endParaRPr>
          </a:p>
        </p:txBody>
      </p:sp>
      <p:sp>
        <p:nvSpPr>
          <p:cNvPr id="7" name="TextBox 6"/>
          <p:cNvSpPr txBox="1"/>
          <p:nvPr/>
        </p:nvSpPr>
        <p:spPr>
          <a:xfrm>
            <a:off x="5638800" y="4724400"/>
            <a:ext cx="2667000" cy="646331"/>
          </a:xfrm>
          <a:prstGeom prst="rect">
            <a:avLst/>
          </a:prstGeom>
          <a:noFill/>
        </p:spPr>
        <p:txBody>
          <a:bodyPr wrap="square" rtlCol="0">
            <a:spAutoFit/>
          </a:bodyPr>
          <a:lstStyle/>
          <a:p>
            <a:r>
              <a:rPr lang="sr-Latn-ME" b="1" dirty="0" smtClean="0"/>
              <a:t>Primjer:</a:t>
            </a:r>
          </a:p>
          <a:p>
            <a:r>
              <a:rPr lang="sr-Latn-ME" b="1" dirty="0" smtClean="0"/>
              <a:t>Ulaz:             Rezultat:</a:t>
            </a:r>
            <a:endParaRPr lang="en-US" b="1" dirty="0"/>
          </a:p>
        </p:txBody>
      </p:sp>
      <p:sp>
        <p:nvSpPr>
          <p:cNvPr id="8" name="Rectangle 7"/>
          <p:cNvSpPr/>
          <p:nvPr/>
        </p:nvSpPr>
        <p:spPr>
          <a:xfrm>
            <a:off x="7086600" y="5352871"/>
            <a:ext cx="883920" cy="1015663"/>
          </a:xfrm>
          <a:prstGeom prst="rect">
            <a:avLst/>
          </a:prstGeom>
          <a:solidFill>
            <a:schemeClr val="accent6">
              <a:lumMod val="60000"/>
              <a:lumOff val="40000"/>
            </a:schemeClr>
          </a:solidFill>
        </p:spPr>
        <p:txBody>
          <a:bodyPr wrap="square" rtlCol="0">
            <a:spAutoFit/>
          </a:bodyPr>
          <a:lstStyle/>
          <a:p>
            <a:r>
              <a:rPr lang="en-US" sz="1200" b="1" dirty="0" smtClean="0">
                <a:solidFill>
                  <a:schemeClr val="bg1"/>
                </a:solidFill>
              </a:rPr>
              <a:t>1 </a:t>
            </a:r>
            <a:r>
              <a:rPr lang="en-US" sz="1200" b="1" dirty="0">
                <a:solidFill>
                  <a:schemeClr val="bg1"/>
                </a:solidFill>
              </a:rPr>
              <a:t>2 3 4 5</a:t>
            </a:r>
          </a:p>
          <a:p>
            <a:r>
              <a:rPr lang="en-US" sz="1200" b="1" dirty="0">
                <a:solidFill>
                  <a:schemeClr val="bg1"/>
                </a:solidFill>
              </a:rPr>
              <a:t>2 3 4 5 1</a:t>
            </a:r>
          </a:p>
          <a:p>
            <a:r>
              <a:rPr lang="en-US" sz="1200" b="1" dirty="0">
                <a:solidFill>
                  <a:schemeClr val="bg1"/>
                </a:solidFill>
              </a:rPr>
              <a:t>3 4 5 1 2</a:t>
            </a:r>
          </a:p>
          <a:p>
            <a:r>
              <a:rPr lang="en-US" sz="1200" b="1" dirty="0">
                <a:solidFill>
                  <a:schemeClr val="bg1"/>
                </a:solidFill>
              </a:rPr>
              <a:t>4 5 1 2 3</a:t>
            </a:r>
          </a:p>
          <a:p>
            <a:r>
              <a:rPr lang="en-US" sz="1200" b="1" dirty="0">
                <a:solidFill>
                  <a:schemeClr val="bg1"/>
                </a:solidFill>
              </a:rPr>
              <a:t>5 1 2 3 4</a:t>
            </a:r>
          </a:p>
        </p:txBody>
      </p:sp>
    </p:spTree>
    <p:extLst>
      <p:ext uri="{BB962C8B-B14F-4D97-AF65-F5344CB8AC3E}">
        <p14:creationId xmlns:p14="http://schemas.microsoft.com/office/powerpoint/2010/main" val="1636725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6400800" cy="990600"/>
          </a:xfrm>
        </p:spPr>
        <p:txBody>
          <a:bodyPr/>
          <a:lstStyle/>
          <a:p>
            <a:r>
              <a:rPr lang="sr-Latn-ME" dirty="0" smtClean="0"/>
              <a:t>Izbjegavanje kombinatorike</a:t>
            </a:r>
            <a:endParaRPr lang="en-US" dirty="0"/>
          </a:p>
        </p:txBody>
      </p:sp>
      <p:sp>
        <p:nvSpPr>
          <p:cNvPr id="3" name="Content Placeholder 2"/>
          <p:cNvSpPr>
            <a:spLocks noGrp="1"/>
          </p:cNvSpPr>
          <p:nvPr>
            <p:ph idx="1"/>
          </p:nvPr>
        </p:nvSpPr>
        <p:spPr>
          <a:xfrm>
            <a:off x="0" y="1066800"/>
            <a:ext cx="9144000" cy="5791200"/>
          </a:xfrm>
        </p:spPr>
        <p:txBody>
          <a:bodyPr>
            <a:normAutofit fontScale="92500" lnSpcReduction="10000"/>
          </a:bodyPr>
          <a:lstStyle/>
          <a:p>
            <a:r>
              <a:rPr lang="sr-Latn-ME" dirty="0" smtClean="0"/>
              <a:t>Sljedeći problem tipično miriše na kombinatoriku i može se riješiti kombinatornim postupcima ali analiza može da ukaže da nije potrebna primjena kombinatorike (ako su dimenzije problema relativno male).</a:t>
            </a:r>
          </a:p>
          <a:p>
            <a:r>
              <a:rPr lang="en-US" dirty="0">
                <a:hlinkClick r:id="rId2"/>
              </a:rPr>
              <a:t>https://</a:t>
            </a:r>
            <a:r>
              <a:rPr lang="en-US" dirty="0" smtClean="0">
                <a:hlinkClick r:id="rId2"/>
              </a:rPr>
              <a:t>petlja.org/biblioteka/r/problemi/zbirka-napredni-nivo/svi_binarni_nizovi_bez_susednih_jedinica</a:t>
            </a:r>
            <a:endParaRPr lang="sr-Latn-ME" dirty="0" smtClean="0"/>
          </a:p>
          <a:p>
            <a:r>
              <a:rPr lang="sr-Latn-ME" dirty="0" smtClean="0"/>
              <a:t>Treba ispisati po leksikografskom redosljedu sve binarne nizove date dužine bez susjednih jedinica.</a:t>
            </a:r>
          </a:p>
          <a:p>
            <a:r>
              <a:rPr lang="sr-Latn-ME" dirty="0" smtClean="0"/>
              <a:t>Ovdje smo se poigrali sa Fibonačijevim brojevima pa i vi izanalizirajte zašto je takav ishod moguć a onda napravite rješenje putem generisanja kombinatornih objekata.</a:t>
            </a:r>
          </a:p>
          <a:p>
            <a:r>
              <a:rPr lang="sr-Latn-ME" dirty="0" smtClean="0"/>
              <a:t>Ako birate između rješenja putem kombinatornih objekata i alternative koja izbjegava rekurziju i backtracking prednost je na </a:t>
            </a:r>
            <a:r>
              <a:rPr lang="sr-Latn-ME" smtClean="0"/>
              <a:t>strani posljednjeg </a:t>
            </a:r>
            <a:r>
              <a:rPr lang="sr-Latn-ME" dirty="0" smtClean="0"/>
              <a:t>pod uslovom da raspolažete sa dosta memorije jer postupci za generisanje kombinatornih objekata obično ne pamte rješenja već ih samo ispisuju. Da li rješenje dato na narednom slajdu može da izbjegne pamćenje varijanti i kako? Kako mu smanjiti memorijske zahtjeve?</a:t>
            </a:r>
          </a:p>
        </p:txBody>
      </p:sp>
    </p:spTree>
    <p:extLst>
      <p:ext uri="{BB962C8B-B14F-4D97-AF65-F5344CB8AC3E}">
        <p14:creationId xmlns:p14="http://schemas.microsoft.com/office/powerpoint/2010/main" val="20875140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81000"/>
            <a:ext cx="4953000" cy="762000"/>
          </a:xfrm>
        </p:spPr>
        <p:txBody>
          <a:bodyPr>
            <a:normAutofit/>
          </a:bodyPr>
          <a:lstStyle/>
          <a:p>
            <a:r>
              <a:rPr lang="sr-Latn-ME" dirty="0" smtClean="0"/>
              <a:t>Realizacija problema</a:t>
            </a:r>
            <a:endParaRPr lang="en-US" dirty="0"/>
          </a:p>
        </p:txBody>
      </p:sp>
      <p:sp>
        <p:nvSpPr>
          <p:cNvPr id="3" name="Content Placeholder 2"/>
          <p:cNvSpPr>
            <a:spLocks noGrp="1"/>
          </p:cNvSpPr>
          <p:nvPr>
            <p:ph idx="1"/>
          </p:nvPr>
        </p:nvSpPr>
        <p:spPr>
          <a:xfrm>
            <a:off x="0" y="4800600"/>
            <a:ext cx="9134856" cy="2286119"/>
          </a:xfrm>
        </p:spPr>
        <p:txBody>
          <a:bodyPr/>
          <a:lstStyle/>
          <a:p>
            <a:r>
              <a:rPr lang="en-US" dirty="0" smtClean="0"/>
              <a:t>Za </a:t>
            </a:r>
            <a:r>
              <a:rPr lang="en-US" dirty="0" err="1" smtClean="0"/>
              <a:t>neki</a:t>
            </a:r>
            <a:r>
              <a:rPr lang="en-US" dirty="0" smtClean="0"/>
              <a:t> </a:t>
            </a:r>
            <a:r>
              <a:rPr lang="en-US" dirty="0" err="1" smtClean="0"/>
              <a:t>dati</a:t>
            </a:r>
            <a:r>
              <a:rPr lang="en-US" dirty="0" smtClean="0"/>
              <a:t> </a:t>
            </a:r>
            <a:r>
              <a:rPr lang="en-US" dirty="0" err="1" smtClean="0"/>
              <a:t>prirodni</a:t>
            </a:r>
            <a:r>
              <a:rPr lang="en-US" dirty="0" smtClean="0"/>
              <a:t> </a:t>
            </a:r>
            <a:r>
              <a:rPr lang="en-US" dirty="0" err="1" smtClean="0"/>
              <a:t>broj</a:t>
            </a:r>
            <a:r>
              <a:rPr lang="en-US" dirty="0" smtClean="0"/>
              <a:t> </a:t>
            </a:r>
            <a:r>
              <a:rPr lang="en-US" dirty="0" err="1" smtClean="0"/>
              <a:t>particijom</a:t>
            </a:r>
            <a:r>
              <a:rPr lang="en-US" dirty="0" smtClean="0"/>
              <a:t> </a:t>
            </a:r>
            <a:r>
              <a:rPr lang="en-US" dirty="0" err="1"/>
              <a:t>naziva</a:t>
            </a:r>
            <a:r>
              <a:rPr lang="en-US"/>
              <a:t> se </a:t>
            </a:r>
            <a:r>
              <a:rPr lang="en-US" dirty="0" err="1" smtClean="0"/>
              <a:t>kombinacija</a:t>
            </a:r>
            <a:r>
              <a:rPr lang="en-US" dirty="0" smtClean="0"/>
              <a:t> </a:t>
            </a:r>
            <a:r>
              <a:rPr lang="en-US" dirty="0" err="1" smtClean="0"/>
              <a:t>cijelih</a:t>
            </a:r>
            <a:r>
              <a:rPr lang="en-US" dirty="0" smtClean="0"/>
              <a:t> </a:t>
            </a:r>
            <a:r>
              <a:rPr lang="en-US" dirty="0" err="1" smtClean="0"/>
              <a:t>brojeva</a:t>
            </a:r>
            <a:r>
              <a:rPr lang="en-US" dirty="0" smtClean="0"/>
              <a:t> </a:t>
            </a:r>
            <a:r>
              <a:rPr lang="en-US" dirty="0" err="1" smtClean="0"/>
              <a:t>koja</a:t>
            </a:r>
            <a:r>
              <a:rPr lang="en-US" dirty="0" smtClean="0"/>
              <a:t> </a:t>
            </a:r>
            <a:r>
              <a:rPr lang="en-US" dirty="0" err="1" smtClean="0"/>
              <a:t>daje</a:t>
            </a:r>
            <a:r>
              <a:rPr lang="en-US" dirty="0" smtClean="0"/>
              <a:t> </a:t>
            </a:r>
            <a:r>
              <a:rPr lang="en-US" dirty="0" err="1" smtClean="0"/>
              <a:t>kao</a:t>
            </a:r>
            <a:r>
              <a:rPr lang="en-US" dirty="0" smtClean="0"/>
              <a:t> </a:t>
            </a:r>
            <a:r>
              <a:rPr lang="en-US" dirty="0" err="1" smtClean="0"/>
              <a:t>sumu</a:t>
            </a:r>
            <a:r>
              <a:rPr lang="en-US" dirty="0" smtClean="0"/>
              <a:t> </a:t>
            </a:r>
            <a:r>
              <a:rPr lang="en-US" dirty="0" err="1" smtClean="0"/>
              <a:t>taj</a:t>
            </a:r>
            <a:r>
              <a:rPr lang="en-US" dirty="0" smtClean="0"/>
              <a:t> </a:t>
            </a:r>
            <a:r>
              <a:rPr lang="en-US" dirty="0" err="1" smtClean="0"/>
              <a:t>broj</a:t>
            </a:r>
            <a:r>
              <a:rPr lang="en-US" dirty="0" smtClean="0"/>
              <a:t>. </a:t>
            </a:r>
            <a:r>
              <a:rPr lang="en-US" dirty="0" err="1" smtClean="0"/>
              <a:t>Npr</a:t>
            </a:r>
            <a:r>
              <a:rPr lang="en-US" dirty="0" smtClean="0"/>
              <a:t>. za </a:t>
            </a:r>
            <a:r>
              <a:rPr lang="en-US" dirty="0" err="1" smtClean="0"/>
              <a:t>broj</a:t>
            </a:r>
            <a:r>
              <a:rPr lang="en-US" dirty="0" smtClean="0"/>
              <a:t> 3 </a:t>
            </a:r>
            <a:r>
              <a:rPr lang="en-US" dirty="0" err="1" smtClean="0"/>
              <a:t>particije</a:t>
            </a:r>
            <a:r>
              <a:rPr lang="en-US" dirty="0" smtClean="0"/>
              <a:t> </a:t>
            </a:r>
            <a:r>
              <a:rPr lang="en-US" dirty="0" err="1" smtClean="0"/>
              <a:t>su</a:t>
            </a:r>
            <a:r>
              <a:rPr lang="en-US" dirty="0" smtClean="0"/>
              <a:t> 1+1+1, 1+2, 2+1, 3.</a:t>
            </a:r>
          </a:p>
          <a:p>
            <a:r>
              <a:rPr lang="en-GB" dirty="0" err="1" smtClean="0"/>
              <a:t>Neka</a:t>
            </a:r>
            <a:r>
              <a:rPr lang="en-GB" dirty="0" smtClean="0"/>
              <a:t> </a:t>
            </a:r>
            <a:r>
              <a:rPr lang="en-GB" dirty="0" err="1" smtClean="0"/>
              <a:t>nam</a:t>
            </a:r>
            <a:r>
              <a:rPr lang="en-GB" dirty="0" smtClean="0"/>
              <a:t> je </a:t>
            </a:r>
            <a:r>
              <a:rPr lang="en-GB" dirty="0" err="1" smtClean="0"/>
              <a:t>zadatak</a:t>
            </a:r>
            <a:r>
              <a:rPr lang="en-GB" dirty="0" smtClean="0"/>
              <a:t> da </a:t>
            </a:r>
            <a:r>
              <a:rPr lang="en-GB" dirty="0" err="1" smtClean="0"/>
              <a:t>dati</a:t>
            </a:r>
            <a:r>
              <a:rPr lang="en-GB" dirty="0" smtClean="0"/>
              <a:t> </a:t>
            </a:r>
            <a:r>
              <a:rPr lang="en-GB" dirty="0" err="1" smtClean="0"/>
              <a:t>broj</a:t>
            </a:r>
            <a:r>
              <a:rPr lang="en-GB" dirty="0" smtClean="0"/>
              <a:t> </a:t>
            </a:r>
            <a:r>
              <a:rPr lang="en-GB" dirty="0" err="1" smtClean="0"/>
              <a:t>zapi</a:t>
            </a:r>
            <a:r>
              <a:rPr lang="sr-Latn-ME" dirty="0" smtClean="0"/>
              <a:t>šemo kao particije jednocifrenih brojeva po </a:t>
            </a:r>
            <a:r>
              <a:rPr lang="sr-Latn-ME" b="1" dirty="0" smtClean="0">
                <a:solidFill>
                  <a:schemeClr val="tx2">
                    <a:lumMod val="75000"/>
                  </a:schemeClr>
                </a:solidFill>
              </a:rPr>
              <a:t>leksikografskom uređenju</a:t>
            </a:r>
            <a:r>
              <a:rPr lang="sr-Latn-ME" dirty="0" smtClean="0"/>
              <a:t>.</a:t>
            </a:r>
            <a:endParaRPr lang="en-US" dirty="0"/>
          </a:p>
        </p:txBody>
      </p:sp>
      <p:sp>
        <p:nvSpPr>
          <p:cNvPr id="4" name="TextBox 3"/>
          <p:cNvSpPr txBox="1"/>
          <p:nvPr/>
        </p:nvSpPr>
        <p:spPr>
          <a:xfrm>
            <a:off x="4572000" y="457200"/>
            <a:ext cx="4288536" cy="3416320"/>
          </a:xfrm>
          <a:prstGeom prst="rect">
            <a:avLst/>
          </a:prstGeom>
          <a:noFill/>
          <a:ln>
            <a:solidFill>
              <a:schemeClr val="tx2">
                <a:lumMod val="75000"/>
              </a:schemeClr>
            </a:solidFill>
          </a:ln>
        </p:spPr>
        <p:txBody>
          <a:bodyPr wrap="square" rtlCol="0">
            <a:spAutoFit/>
          </a:bodyPr>
          <a:lstStyle/>
          <a:p>
            <a:r>
              <a:rPr lang="en-US" b="1" dirty="0" err="1" smtClean="0">
                <a:solidFill>
                  <a:srgbClr val="0070C0"/>
                </a:solidFill>
              </a:rPr>
              <a:t>int</a:t>
            </a:r>
            <a:r>
              <a:rPr lang="en-US" b="1" dirty="0" smtClean="0">
                <a:solidFill>
                  <a:srgbClr val="0070C0"/>
                </a:solidFill>
              </a:rPr>
              <a:t> F[</a:t>
            </a:r>
            <a:r>
              <a:rPr lang="en-US" b="1" dirty="0" err="1" smtClean="0">
                <a:solidFill>
                  <a:srgbClr val="0070C0"/>
                </a:solidFill>
              </a:rPr>
              <a:t>fibon</a:t>
            </a:r>
            <a:r>
              <a:rPr lang="en-US" b="1" dirty="0" smtClean="0">
                <a:solidFill>
                  <a:srgbClr val="0070C0"/>
                </a:solidFill>
              </a:rPr>
              <a:t>[n]+</a:t>
            </a:r>
            <a:r>
              <a:rPr lang="en-US" b="1" dirty="0" err="1" smtClean="0">
                <a:solidFill>
                  <a:srgbClr val="0070C0"/>
                </a:solidFill>
              </a:rPr>
              <a:t>fibon</a:t>
            </a:r>
            <a:r>
              <a:rPr lang="en-US" b="1" dirty="0" smtClean="0">
                <a:solidFill>
                  <a:srgbClr val="0070C0"/>
                </a:solidFill>
              </a:rPr>
              <a:t>[n-1]][n];</a:t>
            </a:r>
          </a:p>
          <a:p>
            <a:r>
              <a:rPr lang="en-US" b="1" dirty="0" smtClean="0">
                <a:solidFill>
                  <a:srgbClr val="0070C0"/>
                </a:solidFill>
              </a:rPr>
              <a:t>    long </a:t>
            </a:r>
            <a:r>
              <a:rPr lang="en-US" b="1" dirty="0" err="1" smtClean="0">
                <a:solidFill>
                  <a:srgbClr val="0070C0"/>
                </a:solidFill>
              </a:rPr>
              <a:t>long</a:t>
            </a:r>
            <a:r>
              <a:rPr lang="en-US" b="1" dirty="0" smtClean="0">
                <a:solidFill>
                  <a:srgbClr val="0070C0"/>
                </a:solidFill>
              </a:rPr>
              <a:t> l;</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=0;i&lt;</a:t>
            </a:r>
            <a:r>
              <a:rPr lang="en-US" b="1" dirty="0" err="1" smtClean="0">
                <a:solidFill>
                  <a:srgbClr val="0070C0"/>
                </a:solidFill>
              </a:rPr>
              <a:t>fibon</a:t>
            </a:r>
            <a:r>
              <a:rPr lang="en-US" b="1" dirty="0" smtClean="0">
                <a:solidFill>
                  <a:srgbClr val="0070C0"/>
                </a:solidFill>
              </a:rPr>
              <a:t>[n]+</a:t>
            </a:r>
            <a:r>
              <a:rPr lang="en-US" b="1" dirty="0" err="1" smtClean="0">
                <a:solidFill>
                  <a:srgbClr val="0070C0"/>
                </a:solidFill>
              </a:rPr>
              <a:t>fibon</a:t>
            </a:r>
            <a:r>
              <a:rPr lang="en-US" b="1" dirty="0" smtClean="0">
                <a:solidFill>
                  <a:srgbClr val="0070C0"/>
                </a:solidFill>
              </a:rPr>
              <a:t>[n-1];</a:t>
            </a:r>
            <a:r>
              <a:rPr lang="en-US" b="1" dirty="0" err="1" smtClean="0">
                <a:solidFill>
                  <a:srgbClr val="0070C0"/>
                </a:solidFill>
              </a:rPr>
              <a:t>i</a:t>
            </a:r>
            <a:r>
              <a:rPr lang="en-US" b="1" dirty="0" smtClean="0">
                <a:solidFill>
                  <a:srgbClr val="0070C0"/>
                </a:solidFill>
              </a:rPr>
              <a:t>++)</a:t>
            </a:r>
          </a:p>
          <a:p>
            <a:r>
              <a:rPr lang="en-US" b="1" dirty="0" smtClean="0">
                <a:solidFill>
                  <a:srgbClr val="0070C0"/>
                </a:solidFill>
              </a:rPr>
              <a:t>    {</a:t>
            </a:r>
          </a:p>
          <a:p>
            <a:r>
              <a:rPr lang="en-US" b="1" dirty="0" smtClean="0">
                <a:solidFill>
                  <a:srgbClr val="0070C0"/>
                </a:solidFill>
              </a:rPr>
              <a:t>        l=</a:t>
            </a:r>
            <a:r>
              <a:rPr lang="en-US" b="1" dirty="0" err="1" smtClean="0">
                <a:solidFill>
                  <a:srgbClr val="0070C0"/>
                </a:solidFill>
              </a:rPr>
              <a:t>i</a:t>
            </a:r>
            <a:r>
              <a:rPr lang="en-US" b="1" dirty="0" smtClean="0">
                <a:solidFill>
                  <a:srgbClr val="0070C0"/>
                </a:solidFill>
              </a:rPr>
              <a:t>;</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j=0;j&lt;</a:t>
            </a:r>
            <a:r>
              <a:rPr lang="en-US" b="1" dirty="0" err="1" smtClean="0">
                <a:solidFill>
                  <a:srgbClr val="0070C0"/>
                </a:solidFill>
              </a:rPr>
              <a:t>n;j</a:t>
            </a:r>
            <a:r>
              <a:rPr lang="en-US" b="1" dirty="0" smtClean="0">
                <a:solidFill>
                  <a:srgbClr val="0070C0"/>
                </a:solidFill>
              </a:rPr>
              <a:t>++)</a:t>
            </a:r>
          </a:p>
          <a:p>
            <a:r>
              <a:rPr lang="en-US" b="1" dirty="0" smtClean="0">
                <a:solidFill>
                  <a:srgbClr val="0070C0"/>
                </a:solidFill>
              </a:rPr>
              <a:t>        {</a:t>
            </a:r>
          </a:p>
          <a:p>
            <a:r>
              <a:rPr lang="en-US" b="1" dirty="0" smtClean="0">
                <a:solidFill>
                  <a:srgbClr val="0070C0"/>
                </a:solidFill>
              </a:rPr>
              <a:t>          if(l&lt;</a:t>
            </a:r>
            <a:r>
              <a:rPr lang="en-US" b="1" dirty="0" err="1" smtClean="0">
                <a:solidFill>
                  <a:srgbClr val="0070C0"/>
                </a:solidFill>
              </a:rPr>
              <a:t>fibon</a:t>
            </a:r>
            <a:r>
              <a:rPr lang="en-US" b="1" dirty="0" smtClean="0">
                <a:solidFill>
                  <a:srgbClr val="0070C0"/>
                </a:solidFill>
              </a:rPr>
              <a:t>[n-j]) F[</a:t>
            </a:r>
            <a:r>
              <a:rPr lang="en-US" b="1" dirty="0" err="1" smtClean="0">
                <a:solidFill>
                  <a:srgbClr val="0070C0"/>
                </a:solidFill>
              </a:rPr>
              <a:t>i</a:t>
            </a:r>
            <a:r>
              <a:rPr lang="en-US" b="1" dirty="0" smtClean="0">
                <a:solidFill>
                  <a:srgbClr val="0070C0"/>
                </a:solidFill>
              </a:rPr>
              <a:t>][j]=0;</a:t>
            </a:r>
          </a:p>
          <a:p>
            <a:r>
              <a:rPr lang="en-US" b="1" dirty="0" smtClean="0">
                <a:solidFill>
                  <a:srgbClr val="0070C0"/>
                </a:solidFill>
              </a:rPr>
              <a:t>            else {F[</a:t>
            </a:r>
            <a:r>
              <a:rPr lang="en-US" b="1" dirty="0" err="1" smtClean="0">
                <a:solidFill>
                  <a:srgbClr val="0070C0"/>
                </a:solidFill>
              </a:rPr>
              <a:t>i</a:t>
            </a:r>
            <a:r>
              <a:rPr lang="en-US" b="1" dirty="0" smtClean="0">
                <a:solidFill>
                  <a:srgbClr val="0070C0"/>
                </a:solidFill>
              </a:rPr>
              <a:t>][j]=1; l-=</a:t>
            </a:r>
            <a:r>
              <a:rPr lang="en-US" b="1" dirty="0" err="1" smtClean="0">
                <a:solidFill>
                  <a:srgbClr val="0070C0"/>
                </a:solidFill>
              </a:rPr>
              <a:t>fibon</a:t>
            </a:r>
            <a:r>
              <a:rPr lang="en-US" b="1" dirty="0" smtClean="0">
                <a:solidFill>
                  <a:srgbClr val="0070C0"/>
                </a:solidFill>
              </a:rPr>
              <a:t>[n-j];}</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&lt;&lt;F[</a:t>
            </a:r>
            <a:r>
              <a:rPr lang="en-US" b="1" dirty="0" err="1" smtClean="0">
                <a:solidFill>
                  <a:srgbClr val="0070C0"/>
                </a:solidFill>
              </a:rPr>
              <a:t>i</a:t>
            </a:r>
            <a:r>
              <a:rPr lang="en-US" b="1" dirty="0" smtClean="0">
                <a:solidFill>
                  <a:srgbClr val="0070C0"/>
                </a:solidFill>
              </a:rPr>
              <a:t>][j];}</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a:t>
            </a:r>
            <a:r>
              <a:rPr lang="en-US" b="1" dirty="0" err="1" smtClean="0">
                <a:solidFill>
                  <a:srgbClr val="0070C0"/>
                </a:solidFill>
              </a:rPr>
              <a:t>endl</a:t>
            </a:r>
            <a:r>
              <a:rPr lang="en-US" b="1" dirty="0" smtClean="0">
                <a:solidFill>
                  <a:srgbClr val="0070C0"/>
                </a:solidFill>
              </a:rPr>
              <a:t>;}</a:t>
            </a:r>
          </a:p>
          <a:p>
            <a:r>
              <a:rPr lang="en-US" b="1" dirty="0" smtClean="0">
                <a:solidFill>
                  <a:srgbClr val="0070C0"/>
                </a:solidFill>
              </a:rPr>
              <a:t>    return 0;}</a:t>
            </a:r>
            <a:endParaRPr lang="en-US" b="1" dirty="0">
              <a:solidFill>
                <a:srgbClr val="0070C0"/>
              </a:solidFill>
            </a:endParaRPr>
          </a:p>
        </p:txBody>
      </p:sp>
      <p:sp>
        <p:nvSpPr>
          <p:cNvPr id="5" name="Rectangle 4"/>
          <p:cNvSpPr/>
          <p:nvPr/>
        </p:nvSpPr>
        <p:spPr>
          <a:xfrm>
            <a:off x="0" y="1066800"/>
            <a:ext cx="4572000" cy="3139321"/>
          </a:xfrm>
          <a:prstGeom prst="rect">
            <a:avLst/>
          </a:prstGeom>
          <a:ln>
            <a:solidFill>
              <a:schemeClr val="tx2">
                <a:lumMod val="75000"/>
              </a:schemeClr>
            </a:solidFill>
          </a:ln>
        </p:spPr>
        <p:txBody>
          <a:bodyPr>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main(){</a:t>
            </a:r>
          </a:p>
          <a:p>
            <a:r>
              <a:rPr lang="en-US" b="1" dirty="0">
                <a:solidFill>
                  <a:srgbClr val="0070C0"/>
                </a:solidFill>
              </a:rPr>
              <a:t>    </a:t>
            </a:r>
            <a:r>
              <a:rPr lang="en-US" b="1" dirty="0" err="1">
                <a:solidFill>
                  <a:srgbClr val="0070C0"/>
                </a:solidFill>
              </a:rPr>
              <a:t>int</a:t>
            </a:r>
            <a:r>
              <a:rPr lang="en-US" b="1" dirty="0">
                <a:solidFill>
                  <a:srgbClr val="0070C0"/>
                </a:solidFill>
              </a:rPr>
              <a:t> n;</a:t>
            </a:r>
          </a:p>
          <a:p>
            <a:r>
              <a:rPr lang="en-US" b="1" dirty="0">
                <a:solidFill>
                  <a:srgbClr val="0070C0"/>
                </a:solidFill>
              </a:rPr>
              <a:t>    </a:t>
            </a:r>
            <a:r>
              <a:rPr lang="en-US" b="1" dirty="0" err="1">
                <a:solidFill>
                  <a:srgbClr val="0070C0"/>
                </a:solidFill>
              </a:rPr>
              <a:t>cin</a:t>
            </a:r>
            <a:r>
              <a:rPr lang="en-US" b="1" dirty="0">
                <a:solidFill>
                  <a:srgbClr val="0070C0"/>
                </a:solidFill>
              </a:rPr>
              <a:t>&gt;&gt;n;</a:t>
            </a:r>
          </a:p>
          <a:p>
            <a:r>
              <a:rPr lang="en-US" b="1" dirty="0">
                <a:solidFill>
                  <a:srgbClr val="0070C0"/>
                </a:solidFill>
              </a:rPr>
              <a:t>    long </a:t>
            </a:r>
            <a:r>
              <a:rPr lang="en-US" b="1" dirty="0" err="1">
                <a:solidFill>
                  <a:srgbClr val="0070C0"/>
                </a:solidFill>
              </a:rPr>
              <a:t>long</a:t>
            </a:r>
            <a:r>
              <a:rPr lang="en-US" b="1" dirty="0">
                <a:solidFill>
                  <a:srgbClr val="0070C0"/>
                </a:solidFill>
              </a:rPr>
              <a:t> </a:t>
            </a:r>
            <a:r>
              <a:rPr lang="en-US" b="1" dirty="0" err="1">
                <a:solidFill>
                  <a:srgbClr val="0070C0"/>
                </a:solidFill>
              </a:rPr>
              <a:t>fibon</a:t>
            </a:r>
            <a:r>
              <a:rPr lang="en-US" b="1" dirty="0">
                <a:solidFill>
                  <a:srgbClr val="0070C0"/>
                </a:solidFill>
              </a:rPr>
              <a:t>[n+1];</a:t>
            </a:r>
          </a:p>
          <a:p>
            <a:r>
              <a:rPr lang="en-US" b="1" dirty="0">
                <a:solidFill>
                  <a:srgbClr val="0070C0"/>
                </a:solidFill>
              </a:rPr>
              <a:t>    </a:t>
            </a:r>
            <a:r>
              <a:rPr lang="en-US" b="1" dirty="0" err="1">
                <a:solidFill>
                  <a:srgbClr val="0070C0"/>
                </a:solidFill>
              </a:rPr>
              <a:t>fibon</a:t>
            </a:r>
            <a:r>
              <a:rPr lang="en-US" b="1" dirty="0">
                <a:solidFill>
                  <a:srgbClr val="0070C0"/>
                </a:solidFill>
              </a:rPr>
              <a:t>[0]=1;</a:t>
            </a:r>
          </a:p>
          <a:p>
            <a:r>
              <a:rPr lang="en-US" b="1" dirty="0">
                <a:solidFill>
                  <a:srgbClr val="0070C0"/>
                </a:solidFill>
              </a:rPr>
              <a:t>    </a:t>
            </a:r>
            <a:r>
              <a:rPr lang="en-US" b="1" dirty="0" err="1">
                <a:solidFill>
                  <a:srgbClr val="0070C0"/>
                </a:solidFill>
              </a:rPr>
              <a:t>fibon</a:t>
            </a:r>
            <a:r>
              <a:rPr lang="en-US" b="1" dirty="0">
                <a:solidFill>
                  <a:srgbClr val="0070C0"/>
                </a:solidFill>
              </a:rPr>
              <a:t>[1]=1;</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=2;i&lt;=</a:t>
            </a:r>
            <a:r>
              <a:rPr lang="en-US" b="1" dirty="0" err="1">
                <a:solidFill>
                  <a:srgbClr val="0070C0"/>
                </a:solidFill>
              </a:rPr>
              <a:t>n;i</a:t>
            </a:r>
            <a:r>
              <a:rPr lang="en-US" b="1" dirty="0">
                <a:solidFill>
                  <a:srgbClr val="0070C0"/>
                </a:solidFill>
              </a:rPr>
              <a:t>++){</a:t>
            </a:r>
          </a:p>
          <a:p>
            <a:r>
              <a:rPr lang="en-US" b="1" dirty="0">
                <a:solidFill>
                  <a:srgbClr val="0070C0"/>
                </a:solidFill>
              </a:rPr>
              <a:t>        </a:t>
            </a:r>
            <a:r>
              <a:rPr lang="en-US" b="1" dirty="0" err="1">
                <a:solidFill>
                  <a:srgbClr val="0070C0"/>
                </a:solidFill>
              </a:rPr>
              <a:t>fibon</a:t>
            </a:r>
            <a:r>
              <a:rPr lang="en-US" b="1" dirty="0">
                <a:solidFill>
                  <a:srgbClr val="0070C0"/>
                </a:solidFill>
              </a:rPr>
              <a:t>[</a:t>
            </a:r>
            <a:r>
              <a:rPr lang="en-US" b="1" dirty="0" err="1">
                <a:solidFill>
                  <a:srgbClr val="0070C0"/>
                </a:solidFill>
              </a:rPr>
              <a:t>i</a:t>
            </a:r>
            <a:r>
              <a:rPr lang="en-US" b="1" dirty="0">
                <a:solidFill>
                  <a:srgbClr val="0070C0"/>
                </a:solidFill>
              </a:rPr>
              <a:t>]=</a:t>
            </a:r>
            <a:r>
              <a:rPr lang="en-US" b="1" dirty="0" err="1">
                <a:solidFill>
                  <a:srgbClr val="0070C0"/>
                </a:solidFill>
              </a:rPr>
              <a:t>fibon</a:t>
            </a:r>
            <a:r>
              <a:rPr lang="en-US" b="1" dirty="0">
                <a:solidFill>
                  <a:srgbClr val="0070C0"/>
                </a:solidFill>
              </a:rPr>
              <a:t>[i-1]+</a:t>
            </a:r>
            <a:r>
              <a:rPr lang="en-US" b="1" dirty="0" err="1">
                <a:solidFill>
                  <a:srgbClr val="0070C0"/>
                </a:solidFill>
              </a:rPr>
              <a:t>fibon</a:t>
            </a:r>
            <a:r>
              <a:rPr lang="en-US" b="1" dirty="0">
                <a:solidFill>
                  <a:srgbClr val="0070C0"/>
                </a:solidFill>
              </a:rPr>
              <a:t>[i-2];</a:t>
            </a:r>
          </a:p>
          <a:p>
            <a:r>
              <a:rPr lang="en-US" b="1" dirty="0">
                <a:solidFill>
                  <a:srgbClr val="0070C0"/>
                </a:solidFill>
              </a:rPr>
              <a:t>    }</a:t>
            </a:r>
          </a:p>
        </p:txBody>
      </p:sp>
      <p:sp>
        <p:nvSpPr>
          <p:cNvPr id="6" name="Title 1"/>
          <p:cNvSpPr txBox="1">
            <a:spLocks/>
          </p:cNvSpPr>
          <p:nvPr/>
        </p:nvSpPr>
        <p:spPr>
          <a:xfrm>
            <a:off x="0" y="4190881"/>
            <a:ext cx="9144000" cy="685800"/>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Particije</a:t>
            </a:r>
            <a:endParaRPr lang="en-US" dirty="0"/>
          </a:p>
        </p:txBody>
      </p:sp>
    </p:spTree>
    <p:extLst>
      <p:ext uri="{BB962C8B-B14F-4D97-AF65-F5344CB8AC3E}">
        <p14:creationId xmlns:p14="http://schemas.microsoft.com/office/powerpoint/2010/main" val="10246702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Odrediti broj inverzija u nizu odnosno</a:t>
            </a:r>
            <a:r>
              <a:rPr lang="en-US" dirty="0" smtClean="0"/>
              <a:t> </a:t>
            </a:r>
            <a:r>
              <a:rPr lang="en-US" dirty="0" err="1"/>
              <a:t>broj</a:t>
            </a:r>
            <a:r>
              <a:rPr lang="en-US" dirty="0"/>
              <a:t> </a:t>
            </a:r>
            <a:r>
              <a:rPr lang="en-US" dirty="0" err="1"/>
              <a:t>parova</a:t>
            </a:r>
            <a:r>
              <a:rPr lang="en-US" dirty="0"/>
              <a:t> </a:t>
            </a:r>
            <a:r>
              <a:rPr lang="en-US" dirty="0" err="1"/>
              <a:t>indeksa</a:t>
            </a:r>
            <a:r>
              <a:rPr lang="en-US" dirty="0"/>
              <a:t> </a:t>
            </a:r>
            <a:r>
              <a:rPr lang="en-US" b="1" dirty="0">
                <a:solidFill>
                  <a:srgbClr val="C00000"/>
                </a:solidFill>
              </a:rPr>
              <a:t>(</a:t>
            </a:r>
            <a:r>
              <a:rPr lang="en-US" b="1" i="1" dirty="0" err="1" smtClean="0">
                <a:solidFill>
                  <a:srgbClr val="C00000"/>
                </a:solidFill>
              </a:rPr>
              <a:t>i</a:t>
            </a:r>
            <a:r>
              <a:rPr lang="en-US" b="1" dirty="0" err="1" smtClean="0">
                <a:solidFill>
                  <a:srgbClr val="C00000"/>
                </a:solidFill>
              </a:rPr>
              <a:t>,</a:t>
            </a:r>
            <a:r>
              <a:rPr lang="en-US" b="1" i="1" dirty="0" err="1" smtClean="0">
                <a:solidFill>
                  <a:srgbClr val="C00000"/>
                </a:solidFill>
              </a:rPr>
              <a:t>j</a:t>
            </a:r>
            <a:r>
              <a:rPr lang="en-US" b="1" dirty="0">
                <a:solidFill>
                  <a:srgbClr val="C00000"/>
                </a:solidFill>
              </a:rPr>
              <a:t>)</a:t>
            </a:r>
            <a:r>
              <a:rPr lang="en-US" dirty="0"/>
              <a:t> </a:t>
            </a:r>
            <a:r>
              <a:rPr lang="en-US" dirty="0" err="1"/>
              <a:t>tako</a:t>
            </a:r>
            <a:r>
              <a:rPr lang="en-US" dirty="0"/>
              <a:t> da </a:t>
            </a:r>
            <a:r>
              <a:rPr lang="en-US" dirty="0" err="1"/>
              <a:t>važi</a:t>
            </a:r>
            <a:r>
              <a:rPr lang="en-US" dirty="0"/>
              <a:t> </a:t>
            </a:r>
            <a:r>
              <a:rPr lang="en-US" b="1" i="1" dirty="0" err="1" smtClean="0">
                <a:solidFill>
                  <a:srgbClr val="C00000"/>
                </a:solidFill>
              </a:rPr>
              <a:t>i</a:t>
            </a:r>
            <a:r>
              <a:rPr lang="en-US" b="1" dirty="0" smtClean="0">
                <a:solidFill>
                  <a:srgbClr val="C00000"/>
                </a:solidFill>
              </a:rPr>
              <a:t>&lt;</a:t>
            </a:r>
            <a:r>
              <a:rPr lang="en-US" b="1" i="1" dirty="0" smtClean="0">
                <a:solidFill>
                  <a:srgbClr val="C00000"/>
                </a:solidFill>
              </a:rPr>
              <a:t>j</a:t>
            </a:r>
            <a:r>
              <a:rPr lang="en-US" dirty="0" smtClean="0"/>
              <a:t> </a:t>
            </a:r>
            <a:r>
              <a:rPr lang="en-US" dirty="0" err="1"/>
              <a:t>i</a:t>
            </a:r>
            <a:r>
              <a:rPr lang="en-US" dirty="0"/>
              <a:t> </a:t>
            </a:r>
            <a:r>
              <a:rPr lang="en-US" b="1" i="1" dirty="0">
                <a:solidFill>
                  <a:srgbClr val="C00000"/>
                </a:solidFill>
              </a:rPr>
              <a:t>A</a:t>
            </a:r>
            <a:r>
              <a:rPr lang="en-US" b="1" dirty="0">
                <a:solidFill>
                  <a:srgbClr val="C00000"/>
                </a:solidFill>
              </a:rPr>
              <a:t>[</a:t>
            </a:r>
            <a:r>
              <a:rPr lang="en-US" b="1" i="1" dirty="0" err="1">
                <a:solidFill>
                  <a:srgbClr val="C00000"/>
                </a:solidFill>
              </a:rPr>
              <a:t>i</a:t>
            </a:r>
            <a:r>
              <a:rPr lang="en-US" b="1" dirty="0" smtClean="0">
                <a:solidFill>
                  <a:srgbClr val="C00000"/>
                </a:solidFill>
              </a:rPr>
              <a:t>]&gt;</a:t>
            </a:r>
            <a:r>
              <a:rPr lang="en-US" b="1" i="1" dirty="0" smtClean="0">
                <a:solidFill>
                  <a:srgbClr val="C00000"/>
                </a:solidFill>
              </a:rPr>
              <a:t>A</a:t>
            </a:r>
            <a:r>
              <a:rPr lang="en-US" b="1" dirty="0" smtClean="0">
                <a:solidFill>
                  <a:srgbClr val="C00000"/>
                </a:solidFill>
              </a:rPr>
              <a:t>[</a:t>
            </a:r>
            <a:r>
              <a:rPr lang="en-US" b="1" i="1" dirty="0" smtClean="0">
                <a:solidFill>
                  <a:srgbClr val="C00000"/>
                </a:solidFill>
              </a:rPr>
              <a:t>j</a:t>
            </a:r>
            <a:r>
              <a:rPr lang="en-US" b="1" dirty="0" smtClean="0">
                <a:solidFill>
                  <a:srgbClr val="C00000"/>
                </a:solidFill>
              </a:rPr>
              <a:t>]</a:t>
            </a:r>
            <a:r>
              <a:rPr lang="en-US" dirty="0" smtClean="0"/>
              <a:t>.</a:t>
            </a:r>
            <a:r>
              <a:rPr lang="sr-Latn-ME" dirty="0" smtClean="0"/>
              <a:t> Složenost je bitna!</a:t>
            </a:r>
            <a:br>
              <a:rPr lang="sr-Latn-ME" dirty="0" smtClean="0"/>
            </a:br>
            <a:r>
              <a:rPr lang="sr-Latn-ME" sz="1600" b="1" dirty="0" smtClean="0">
                <a:hlinkClick r:id="rId2"/>
              </a:rPr>
              <a:t>https</a:t>
            </a:r>
            <a:r>
              <a:rPr lang="sr-Latn-ME" sz="1600" b="1" dirty="0">
                <a:hlinkClick r:id="rId2"/>
              </a:rPr>
              <a:t>://</a:t>
            </a:r>
            <a:r>
              <a:rPr lang="sr-Latn-ME" sz="1600" b="1" dirty="0" smtClean="0">
                <a:hlinkClick r:id="rId2"/>
              </a:rPr>
              <a:t>petlja.org/biblioteka/r/Problems/BrojInverzija</a:t>
            </a:r>
            <a:endParaRPr lang="sr-Latn-ME" sz="1600" b="1" dirty="0" smtClean="0"/>
          </a:p>
          <a:p>
            <a:r>
              <a:rPr lang="sr-Latn-ME" sz="1600" b="1" dirty="0">
                <a:hlinkClick r:id="rId3"/>
              </a:rPr>
              <a:t>https://</a:t>
            </a:r>
            <a:r>
              <a:rPr lang="sr-Latn-ME" sz="1600" b="1" dirty="0" smtClean="0">
                <a:hlinkClick r:id="rId3"/>
              </a:rPr>
              <a:t>petlja.org/biblioteka/r/Problems/SortStbl</a:t>
            </a:r>
            <a:endParaRPr lang="sr-Latn-ME" sz="1600" b="1" dirty="0" smtClean="0"/>
          </a:p>
          <a:p>
            <a:r>
              <a:rPr lang="sr-Latn-ME" sz="1600" b="1" dirty="0">
                <a:hlinkClick r:id="rId4"/>
              </a:rPr>
              <a:t>https://</a:t>
            </a:r>
            <a:r>
              <a:rPr lang="sr-Latn-ME" sz="1600" b="1" dirty="0" smtClean="0">
                <a:hlinkClick r:id="rId4"/>
              </a:rPr>
              <a:t>petlja.org/biblioteka/r/Problems/Klizanje</a:t>
            </a:r>
            <a:r>
              <a:rPr lang="sr-Latn-ME" sz="1600" b="1" dirty="0" smtClean="0"/>
              <a:t> </a:t>
            </a:r>
          </a:p>
          <a:p>
            <a:r>
              <a:rPr lang="sr-Latn-ME" sz="1600" b="1" dirty="0">
                <a:hlinkClick r:id="rId5"/>
              </a:rPr>
              <a:t>https://</a:t>
            </a:r>
            <a:r>
              <a:rPr lang="sr-Latn-ME" sz="1600" b="1" dirty="0" smtClean="0">
                <a:hlinkClick r:id="rId5"/>
              </a:rPr>
              <a:t>petlja.org/biblioteka/r/Problems/NajmanjiBrojevi</a:t>
            </a:r>
            <a:r>
              <a:rPr lang="sr-Latn-ME" sz="1600" b="1" dirty="0" smtClean="0"/>
              <a:t> </a:t>
            </a:r>
            <a:r>
              <a:rPr lang="sr-Latn-ME" b="1" dirty="0" smtClean="0"/>
              <a:t> </a:t>
            </a:r>
          </a:p>
          <a:p>
            <a:r>
              <a:rPr lang="sr-Latn-ME" sz="1600" b="1" dirty="0">
                <a:hlinkClick r:id="rId6"/>
              </a:rPr>
              <a:t>https://</a:t>
            </a:r>
            <a:r>
              <a:rPr lang="sr-Latn-ME" sz="1600" b="1" dirty="0" smtClean="0">
                <a:hlinkClick r:id="rId6"/>
              </a:rPr>
              <a:t>petlja.org/biblioteka/r/zbirka-napredni-nivo/anagrami</a:t>
            </a:r>
            <a:r>
              <a:rPr lang="sr-Latn-ME" sz="1600" b="1" dirty="0" smtClean="0"/>
              <a:t> </a:t>
            </a:r>
          </a:p>
          <a:p>
            <a:r>
              <a:rPr lang="sr-Latn-ME" dirty="0" smtClean="0"/>
              <a:t>Realizovati </a:t>
            </a:r>
            <a:r>
              <a:rPr lang="sr-Latn-ME" b="1" dirty="0" smtClean="0">
                <a:solidFill>
                  <a:srgbClr val="C00000"/>
                </a:solidFill>
              </a:rPr>
              <a:t>quick sort</a:t>
            </a:r>
            <a:r>
              <a:rPr lang="sr-Latn-ME" dirty="0" smtClean="0"/>
              <a:t> algoritam sa </a:t>
            </a:r>
            <a:r>
              <a:rPr lang="sr-Latn-ME" i="1" dirty="0" smtClean="0">
                <a:solidFill>
                  <a:srgbClr val="FF0000"/>
                </a:solidFill>
              </a:rPr>
              <a:t>median-of-three</a:t>
            </a:r>
            <a:r>
              <a:rPr lang="sr-Latn-ME" dirty="0" smtClean="0"/>
              <a:t> algoritmom za izbor pivota.</a:t>
            </a:r>
          </a:p>
          <a:p>
            <a:r>
              <a:rPr lang="sr-Latn-ME" dirty="0" smtClean="0"/>
              <a:t>Pronaći podatke i realizovati </a:t>
            </a:r>
            <a:r>
              <a:rPr lang="sr-Latn-ME" b="1" dirty="0" smtClean="0">
                <a:solidFill>
                  <a:srgbClr val="C00000"/>
                </a:solidFill>
              </a:rPr>
              <a:t>Fibonačijev heap</a:t>
            </a:r>
            <a:r>
              <a:rPr lang="sr-Latn-ME" dirty="0" smtClean="0"/>
              <a:t>.</a:t>
            </a:r>
          </a:p>
          <a:p>
            <a:r>
              <a:rPr lang="sr-Latn-ME" dirty="0" smtClean="0"/>
              <a:t>Kreirati hash kompleksnih brojeva </a:t>
            </a:r>
            <a:r>
              <a:rPr lang="sr-Latn-ME" b="1" baseline="-25000" dirty="0" smtClean="0"/>
              <a:t>(klasni tip podataka)</a:t>
            </a:r>
            <a:r>
              <a:rPr lang="sr-Latn-ME" dirty="0" smtClean="0"/>
              <a:t> i nekog strukturnog tipa podataka putem prioritetnog reda.</a:t>
            </a:r>
          </a:p>
          <a:p>
            <a:r>
              <a:rPr lang="sr-Latn-ME" dirty="0" smtClean="0"/>
              <a:t>Realizovati </a:t>
            </a:r>
            <a:r>
              <a:rPr lang="sr-Latn-ME" b="1" dirty="0" smtClean="0">
                <a:solidFill>
                  <a:srgbClr val="C00000"/>
                </a:solidFill>
              </a:rPr>
              <a:t>intro sort</a:t>
            </a:r>
            <a:r>
              <a:rPr lang="sr-Latn-ME" dirty="0" smtClean="0"/>
              <a:t> algoritam sortiranja.</a:t>
            </a:r>
          </a:p>
          <a:p>
            <a:r>
              <a:rPr lang="sr-Latn-ME" b="1" dirty="0" smtClean="0">
                <a:solidFill>
                  <a:srgbClr val="C00000"/>
                </a:solidFill>
              </a:rPr>
              <a:t>intro sort</a:t>
            </a:r>
            <a:r>
              <a:rPr lang="sr-Latn-ME" dirty="0" smtClean="0"/>
              <a:t> algoritam u primjeni izboru </a:t>
            </a:r>
            <a:r>
              <a:rPr lang="sr-Latn-ME" b="1" i="1" dirty="0" smtClean="0">
                <a:solidFill>
                  <a:srgbClr val="C00000"/>
                </a:solidFill>
              </a:rPr>
              <a:t>k</a:t>
            </a:r>
            <a:r>
              <a:rPr lang="sr-Latn-ME" dirty="0" smtClean="0"/>
              <a:t>-tog elementa u sortiranom niz (</a:t>
            </a:r>
            <a:r>
              <a:rPr lang="sr-Latn-ME" b="1" i="1" dirty="0" smtClean="0">
                <a:solidFill>
                  <a:srgbClr val="C00000"/>
                </a:solidFill>
              </a:rPr>
              <a:t>k</a:t>
            </a:r>
            <a:r>
              <a:rPr lang="sr-Latn-ME" dirty="0" smtClean="0"/>
              <a:t>-te statistike reda).</a:t>
            </a:r>
          </a:p>
          <a:p>
            <a:endParaRPr lang="sr-Latn-ME" b="1" dirty="0"/>
          </a:p>
        </p:txBody>
      </p:sp>
    </p:spTree>
    <p:extLst>
      <p:ext uri="{BB962C8B-B14F-4D97-AF65-F5344CB8AC3E}">
        <p14:creationId xmlns:p14="http://schemas.microsoft.com/office/powerpoint/2010/main" val="25754048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Zadaci</a:t>
            </a:r>
            <a:r>
              <a:rPr lang="en-US" dirty="0" smtClean="0"/>
              <a:t> za </a:t>
            </a:r>
            <a:r>
              <a:rPr lang="en-US" dirty="0" err="1" smtClean="0"/>
              <a:t>vje</a:t>
            </a:r>
            <a:r>
              <a:rPr lang="sr-Latn-ME" dirty="0" smtClean="0"/>
              <a:t>žbanje</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Realizovati algoritme sortiranja: </a:t>
            </a:r>
            <a:r>
              <a:rPr lang="sr-Latn-ME" b="1" dirty="0" smtClean="0">
                <a:solidFill>
                  <a:srgbClr val="C00000"/>
                </a:solidFill>
              </a:rPr>
              <a:t>Shellsort</a:t>
            </a:r>
            <a:r>
              <a:rPr lang="sr-Latn-ME" dirty="0" smtClean="0"/>
              <a:t>, </a:t>
            </a:r>
            <a:r>
              <a:rPr lang="sr-Latn-ME" b="1" dirty="0" smtClean="0">
                <a:solidFill>
                  <a:srgbClr val="C00000"/>
                </a:solidFill>
              </a:rPr>
              <a:t>in-place mergesort</a:t>
            </a:r>
            <a:r>
              <a:rPr lang="sr-Latn-ME" dirty="0" smtClean="0"/>
              <a:t>, </a:t>
            </a:r>
            <a:r>
              <a:rPr lang="sr-Latn-ME" b="1" dirty="0" smtClean="0">
                <a:solidFill>
                  <a:srgbClr val="C00000"/>
                </a:solidFill>
              </a:rPr>
              <a:t>blocksort</a:t>
            </a:r>
            <a:r>
              <a:rPr lang="sr-Latn-ME" dirty="0" smtClean="0"/>
              <a:t>, </a:t>
            </a:r>
            <a:r>
              <a:rPr lang="sr-Latn-ME" b="1" dirty="0" smtClean="0">
                <a:solidFill>
                  <a:srgbClr val="C00000"/>
                </a:solidFill>
              </a:rPr>
              <a:t>quadsort</a:t>
            </a:r>
            <a:r>
              <a:rPr lang="sr-Latn-ME" dirty="0" smtClean="0"/>
              <a:t>, </a:t>
            </a:r>
            <a:r>
              <a:rPr lang="sr-Latn-ME" b="1" dirty="0" smtClean="0">
                <a:solidFill>
                  <a:srgbClr val="C00000"/>
                </a:solidFill>
              </a:rPr>
              <a:t>timsort</a:t>
            </a:r>
            <a:r>
              <a:rPr lang="sr-Latn-ME" dirty="0" smtClean="0"/>
              <a:t>, </a:t>
            </a:r>
            <a:r>
              <a:rPr lang="sr-Latn-ME" b="1" dirty="0" smtClean="0">
                <a:solidFill>
                  <a:srgbClr val="C00000"/>
                </a:solidFill>
              </a:rPr>
              <a:t>cubesort</a:t>
            </a:r>
            <a:r>
              <a:rPr lang="sr-Latn-ME" dirty="0" smtClean="0"/>
              <a:t>, </a:t>
            </a:r>
            <a:r>
              <a:rPr lang="sr-Latn-ME" b="1" dirty="0" smtClean="0">
                <a:solidFill>
                  <a:srgbClr val="C00000"/>
                </a:solidFill>
              </a:rPr>
              <a:t>tree sort</a:t>
            </a:r>
            <a:r>
              <a:rPr lang="sr-Latn-ME" dirty="0" smtClean="0"/>
              <a:t>, </a:t>
            </a:r>
            <a:r>
              <a:rPr lang="sr-Latn-ME" b="1" dirty="0" smtClean="0">
                <a:solidFill>
                  <a:srgbClr val="C00000"/>
                </a:solidFill>
              </a:rPr>
              <a:t>cycle sort</a:t>
            </a:r>
            <a:r>
              <a:rPr lang="sr-Latn-ME" dirty="0" smtClean="0"/>
              <a:t>, </a:t>
            </a:r>
            <a:r>
              <a:rPr lang="sr-Latn-ME" b="1" dirty="0" smtClean="0">
                <a:solidFill>
                  <a:srgbClr val="C00000"/>
                </a:solidFill>
              </a:rPr>
              <a:t>library sort</a:t>
            </a:r>
            <a:r>
              <a:rPr lang="sr-Latn-ME" dirty="0" smtClean="0"/>
              <a:t>, </a:t>
            </a:r>
            <a:r>
              <a:rPr lang="sr-Latn-ME" b="1" dirty="0" smtClean="0">
                <a:solidFill>
                  <a:srgbClr val="C00000"/>
                </a:solidFill>
              </a:rPr>
              <a:t>patience sort</a:t>
            </a:r>
            <a:r>
              <a:rPr lang="sr-Latn-ME" dirty="0" smtClean="0"/>
              <a:t>, </a:t>
            </a:r>
            <a:r>
              <a:rPr lang="sr-Latn-ME" b="1" dirty="0" smtClean="0">
                <a:solidFill>
                  <a:srgbClr val="C00000"/>
                </a:solidFill>
              </a:rPr>
              <a:t>smooth sort</a:t>
            </a:r>
            <a:r>
              <a:rPr lang="sr-Latn-ME" dirty="0" smtClean="0"/>
              <a:t>, </a:t>
            </a:r>
            <a:r>
              <a:rPr lang="sr-Latn-ME" b="1" dirty="0" smtClean="0">
                <a:solidFill>
                  <a:srgbClr val="C00000"/>
                </a:solidFill>
              </a:rPr>
              <a:t>strand sort</a:t>
            </a:r>
            <a:r>
              <a:rPr lang="sr-Latn-ME" dirty="0" smtClean="0"/>
              <a:t>, </a:t>
            </a:r>
            <a:r>
              <a:rPr lang="sr-Latn-ME" b="1" dirty="0" smtClean="0">
                <a:solidFill>
                  <a:srgbClr val="C00000"/>
                </a:solidFill>
              </a:rPr>
              <a:t>tournament sort</a:t>
            </a:r>
            <a:r>
              <a:rPr lang="sr-Latn-ME" dirty="0" smtClean="0"/>
              <a:t>, </a:t>
            </a:r>
            <a:r>
              <a:rPr lang="sr-Latn-ME" b="1" dirty="0" smtClean="0">
                <a:solidFill>
                  <a:srgbClr val="C00000"/>
                </a:solidFill>
              </a:rPr>
              <a:t>coctail shaker sort</a:t>
            </a:r>
            <a:r>
              <a:rPr lang="sr-Latn-ME" dirty="0" smtClean="0"/>
              <a:t>, </a:t>
            </a:r>
            <a:r>
              <a:rPr lang="sr-Latn-ME" b="1" dirty="0" smtClean="0">
                <a:solidFill>
                  <a:srgbClr val="C00000"/>
                </a:solidFill>
              </a:rPr>
              <a:t>comb sort</a:t>
            </a:r>
            <a:r>
              <a:rPr lang="sr-Latn-ME" dirty="0" smtClean="0"/>
              <a:t>, </a:t>
            </a:r>
            <a:r>
              <a:rPr lang="sr-Latn-ME" b="1" dirty="0" smtClean="0">
                <a:solidFill>
                  <a:srgbClr val="C00000"/>
                </a:solidFill>
              </a:rPr>
              <a:t>gnome sort</a:t>
            </a:r>
            <a:r>
              <a:rPr lang="sr-Latn-ME" dirty="0" smtClean="0"/>
              <a:t>, </a:t>
            </a:r>
            <a:r>
              <a:rPr lang="sr-Latn-ME" b="1" dirty="0" smtClean="0">
                <a:solidFill>
                  <a:srgbClr val="C00000"/>
                </a:solidFill>
              </a:rPr>
              <a:t>UnShuffle sort</a:t>
            </a:r>
            <a:r>
              <a:rPr lang="sr-Latn-ME" dirty="0" smtClean="0"/>
              <a:t>, </a:t>
            </a:r>
            <a:r>
              <a:rPr lang="en-US" b="1" dirty="0" err="1" smtClean="0">
                <a:solidFill>
                  <a:srgbClr val="C00000"/>
                </a:solidFill>
              </a:rPr>
              <a:t>Franceschini</a:t>
            </a:r>
            <a:r>
              <a:rPr lang="sr-Latn-ME" dirty="0" smtClean="0"/>
              <a:t>-jev </a:t>
            </a:r>
            <a:r>
              <a:rPr lang="sr-Latn-ME" b="1" dirty="0" smtClean="0">
                <a:solidFill>
                  <a:srgbClr val="C00000"/>
                </a:solidFill>
              </a:rPr>
              <a:t>metod</a:t>
            </a:r>
            <a:r>
              <a:rPr lang="sr-Latn-ME" dirty="0" smtClean="0"/>
              <a:t> i </a:t>
            </a:r>
            <a:r>
              <a:rPr lang="sr-Latn-ME" b="1" dirty="0" smtClean="0">
                <a:solidFill>
                  <a:srgbClr val="C00000"/>
                </a:solidFill>
              </a:rPr>
              <a:t>odd-even</a:t>
            </a:r>
            <a:r>
              <a:rPr lang="sr-Latn-ME" b="1" baseline="-25000" dirty="0"/>
              <a:t> (par-nepar)</a:t>
            </a:r>
            <a:r>
              <a:rPr lang="sr-Latn-ME" b="1" dirty="0" smtClean="0">
                <a:solidFill>
                  <a:srgbClr val="C00000"/>
                </a:solidFill>
              </a:rPr>
              <a:t> sort</a:t>
            </a:r>
            <a:r>
              <a:rPr lang="sr-Latn-ME" dirty="0" smtClean="0"/>
              <a:t>. </a:t>
            </a:r>
          </a:p>
          <a:p>
            <a:r>
              <a:rPr lang="sr-Latn-ME" dirty="0" smtClean="0"/>
              <a:t>Realizovati algoritme sortiranja: </a:t>
            </a:r>
            <a:r>
              <a:rPr lang="sr-Latn-ME" b="1" dirty="0" smtClean="0">
                <a:solidFill>
                  <a:srgbClr val="C00000"/>
                </a:solidFill>
              </a:rPr>
              <a:t>Pigeonsort</a:t>
            </a:r>
            <a:r>
              <a:rPr lang="sr-Latn-ME" dirty="0" smtClean="0"/>
              <a:t>, </a:t>
            </a:r>
            <a:r>
              <a:rPr lang="sr-Latn-ME" b="1" dirty="0" smtClean="0">
                <a:solidFill>
                  <a:srgbClr val="C00000"/>
                </a:solidFill>
              </a:rPr>
              <a:t>Bucket sort</a:t>
            </a:r>
            <a:r>
              <a:rPr lang="sr-Latn-ME" dirty="0"/>
              <a:t> </a:t>
            </a:r>
            <a:r>
              <a:rPr lang="sr-Latn-ME" b="1" baseline="-25000" dirty="0" smtClean="0"/>
              <a:t>(varijante sa uniformnim i cjelobrojnim ključevima)</a:t>
            </a:r>
            <a:r>
              <a:rPr lang="sr-Latn-ME" dirty="0" smtClean="0"/>
              <a:t>, </a:t>
            </a:r>
            <a:r>
              <a:rPr lang="sr-Latn-ME" b="1" dirty="0" smtClean="0">
                <a:solidFill>
                  <a:srgbClr val="C00000"/>
                </a:solidFill>
              </a:rPr>
              <a:t>LSD Radix Sort</a:t>
            </a:r>
            <a:r>
              <a:rPr lang="sr-Latn-ME" dirty="0" smtClean="0"/>
              <a:t>, </a:t>
            </a:r>
            <a:r>
              <a:rPr lang="sr-Latn-ME" b="1" dirty="0" smtClean="0">
                <a:solidFill>
                  <a:srgbClr val="C00000"/>
                </a:solidFill>
              </a:rPr>
              <a:t>MSE Radix Sort </a:t>
            </a:r>
            <a:r>
              <a:rPr lang="sr-Latn-ME" b="1" baseline="-25000" dirty="0" smtClean="0"/>
              <a:t>(sa varijantama)</a:t>
            </a:r>
            <a:r>
              <a:rPr lang="sr-Latn-ME" dirty="0" smtClean="0"/>
              <a:t>, </a:t>
            </a:r>
            <a:r>
              <a:rPr lang="sr-Latn-ME" b="1" dirty="0" smtClean="0">
                <a:solidFill>
                  <a:srgbClr val="C00000"/>
                </a:solidFill>
              </a:rPr>
              <a:t>Spreadsort</a:t>
            </a:r>
            <a:r>
              <a:rPr lang="sr-Latn-ME" dirty="0" smtClean="0"/>
              <a:t>, </a:t>
            </a:r>
            <a:r>
              <a:rPr lang="sr-Latn-ME" b="1" dirty="0" smtClean="0">
                <a:solidFill>
                  <a:srgbClr val="C00000"/>
                </a:solidFill>
              </a:rPr>
              <a:t>Burstsort</a:t>
            </a:r>
            <a:r>
              <a:rPr lang="sr-Latn-ME" dirty="0" smtClean="0"/>
              <a:t>, </a:t>
            </a:r>
            <a:r>
              <a:rPr lang="sr-Latn-ME" b="1" dirty="0" smtClean="0">
                <a:solidFill>
                  <a:srgbClr val="C00000"/>
                </a:solidFill>
              </a:rPr>
              <a:t>Flashsort</a:t>
            </a:r>
            <a:r>
              <a:rPr lang="sr-Latn-ME" dirty="0" smtClean="0"/>
              <a:t>, </a:t>
            </a:r>
            <a:r>
              <a:rPr lang="sr-Latn-ME" b="1" dirty="0" smtClean="0">
                <a:solidFill>
                  <a:srgbClr val="C00000"/>
                </a:solidFill>
              </a:rPr>
              <a:t>Postmansort</a:t>
            </a:r>
            <a:r>
              <a:rPr lang="sr-Latn-ME" dirty="0" smtClean="0"/>
              <a:t>.</a:t>
            </a:r>
          </a:p>
          <a:p>
            <a:r>
              <a:rPr lang="sr-Latn-ME" dirty="0"/>
              <a:t>Realizovati algoritme sortiranja</a:t>
            </a:r>
            <a:r>
              <a:rPr lang="sr-Latn-ME" dirty="0" smtClean="0"/>
              <a:t>: </a:t>
            </a:r>
            <a:r>
              <a:rPr lang="sr-Latn-ME" b="1" dirty="0" smtClean="0">
                <a:solidFill>
                  <a:srgbClr val="C00000"/>
                </a:solidFill>
              </a:rPr>
              <a:t>Beadsort</a:t>
            </a:r>
            <a:r>
              <a:rPr lang="sr-Latn-ME" dirty="0" smtClean="0"/>
              <a:t>, </a:t>
            </a:r>
            <a:r>
              <a:rPr lang="sr-Latn-ME" b="1" dirty="0" smtClean="0">
                <a:solidFill>
                  <a:srgbClr val="C00000"/>
                </a:solidFill>
              </a:rPr>
              <a:t>Spaghetti (Poll) sort</a:t>
            </a:r>
            <a:r>
              <a:rPr lang="sr-Latn-ME" dirty="0" smtClean="0"/>
              <a:t>, </a:t>
            </a:r>
            <a:r>
              <a:rPr lang="sr-Latn-ME" b="1" dirty="0" smtClean="0">
                <a:solidFill>
                  <a:srgbClr val="C00000"/>
                </a:solidFill>
              </a:rPr>
              <a:t>Sorting network</a:t>
            </a:r>
            <a:r>
              <a:rPr lang="sr-Latn-ME" dirty="0" smtClean="0"/>
              <a:t>, </a:t>
            </a:r>
            <a:r>
              <a:rPr lang="sr-Latn-ME" b="1" dirty="0" smtClean="0">
                <a:solidFill>
                  <a:srgbClr val="C00000"/>
                </a:solidFill>
              </a:rPr>
              <a:t>Bitonic sorter</a:t>
            </a:r>
            <a:r>
              <a:rPr lang="sr-Latn-ME" dirty="0" smtClean="0"/>
              <a:t>, </a:t>
            </a:r>
            <a:r>
              <a:rPr lang="sr-Latn-ME" b="1" dirty="0" smtClean="0">
                <a:solidFill>
                  <a:srgbClr val="C00000"/>
                </a:solidFill>
              </a:rPr>
              <a:t>Stooge sort</a:t>
            </a:r>
            <a:r>
              <a:rPr lang="sr-Latn-ME" dirty="0" smtClean="0"/>
              <a:t>.</a:t>
            </a:r>
          </a:p>
          <a:p>
            <a:r>
              <a:rPr lang="sr-Latn-ME" dirty="0" smtClean="0"/>
              <a:t>Sortirati </a:t>
            </a:r>
            <a:r>
              <a:rPr lang="sr-Latn-ME" b="1" baseline="-25000" dirty="0" smtClean="0"/>
              <a:t>(putem forme klase i strukture)</a:t>
            </a:r>
            <a:r>
              <a:rPr lang="sr-Latn-ME" dirty="0" smtClean="0"/>
              <a:t> korišćenjem ugrađene funkcije </a:t>
            </a:r>
            <a:r>
              <a:rPr lang="sr-Latn-ME" b="1" dirty="0" smtClean="0">
                <a:solidFill>
                  <a:srgbClr val="C00000"/>
                </a:solidFill>
              </a:rPr>
              <a:t>sort</a:t>
            </a:r>
            <a:r>
              <a:rPr lang="sr-Latn-ME" dirty="0" smtClean="0"/>
              <a:t> studente </a:t>
            </a:r>
            <a:r>
              <a:rPr lang="sr-Latn-ME" smtClean="0"/>
              <a:t>po sljedećim </a:t>
            </a:r>
            <a:r>
              <a:rPr lang="sr-Latn-ME" dirty="0" smtClean="0"/>
              <a:t>kriterijumima:</a:t>
            </a:r>
            <a:endParaRPr lang="en-US" dirty="0"/>
          </a:p>
        </p:txBody>
      </p:sp>
    </p:spTree>
    <p:extLst>
      <p:ext uri="{BB962C8B-B14F-4D97-AF65-F5344CB8AC3E}">
        <p14:creationId xmlns:p14="http://schemas.microsoft.com/office/powerpoint/2010/main" val="3703501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14400"/>
            <a:ext cx="9067800" cy="5943600"/>
          </a:xfrm>
        </p:spPr>
        <p:txBody>
          <a:bodyPr/>
          <a:lstStyle/>
          <a:p>
            <a:r>
              <a:rPr lang="sr-Latn-ME" b="1" dirty="0" smtClean="0"/>
              <a:t>Prva varijanta:</a:t>
            </a:r>
            <a:r>
              <a:rPr lang="sr-Latn-ME" dirty="0" smtClean="0"/>
              <a:t> Po godini studiranja, broju položenih ispita, prosječnoj ocjeni, broju indeksa, prezimenu, imenu.</a:t>
            </a:r>
          </a:p>
          <a:p>
            <a:r>
              <a:rPr lang="sr-Latn-ME" b="1" dirty="0" smtClean="0"/>
              <a:t>Druga varijanta:</a:t>
            </a:r>
            <a:r>
              <a:rPr lang="sr-Latn-ME" dirty="0" smtClean="0"/>
              <a:t> prilikom upisa na specijalističke i jednogodišnje magistarske studije kriterijum je prosječna ocjena podijeljena sa brojem semestara koliko </a:t>
            </a:r>
            <a:r>
              <a:rPr lang="sr-Latn-ME" smtClean="0"/>
              <a:t>je student studirao. </a:t>
            </a:r>
            <a:r>
              <a:rPr lang="sr-Latn-ME" dirty="0" smtClean="0"/>
              <a:t>Ako su dva studenta ista onda je bolji onaj koji je kraće studirao.</a:t>
            </a:r>
          </a:p>
          <a:p>
            <a:r>
              <a:rPr lang="sr-Latn-ME" b="1" dirty="0" smtClean="0"/>
              <a:t>Treća varijanta:</a:t>
            </a:r>
            <a:r>
              <a:rPr lang="sr-Latn-ME" dirty="0" smtClean="0"/>
              <a:t> prilikom upisa dvogodišnjih magistarskih studija kriterijum je zbir petostruke prosječne ocjene </a:t>
            </a:r>
            <a:r>
              <a:rPr lang="sr-Latn-ME" b="1" baseline="-25000" dirty="0" smtClean="0"/>
              <a:t>(realni broj)</a:t>
            </a:r>
            <a:r>
              <a:rPr lang="sr-Latn-ME" dirty="0" smtClean="0"/>
              <a:t> sa brojem bodova </a:t>
            </a:r>
            <a:r>
              <a:rPr lang="sr-Latn-ME" b="1" baseline="-25000" dirty="0" smtClean="0"/>
              <a:t>(realni broj)</a:t>
            </a:r>
            <a:r>
              <a:rPr lang="sr-Latn-ME" dirty="0" smtClean="0"/>
              <a:t> na prijemnom ispitu. U slučaju istovjetnosti rezultata prednost imaju oni koji su dobili više poena na prijemnom.</a:t>
            </a:r>
          </a:p>
          <a:p>
            <a:r>
              <a:rPr lang="en-US" sz="1600" b="1" dirty="0">
                <a:hlinkClick r:id="rId2"/>
              </a:rPr>
              <a:t>https://</a:t>
            </a:r>
            <a:r>
              <a:rPr lang="en-US" sz="1600" b="1" dirty="0" smtClean="0">
                <a:hlinkClick r:id="rId2"/>
              </a:rPr>
              <a:t>codeforces.com/problemset/problem/1430/B</a:t>
            </a:r>
            <a:r>
              <a:rPr lang="sr-Latn-ME" sz="1600" b="1" dirty="0" smtClean="0"/>
              <a:t> </a:t>
            </a:r>
            <a:endParaRPr lang="en-US" sz="1600" b="1" dirty="0"/>
          </a:p>
          <a:p>
            <a:r>
              <a:rPr lang="en-US" sz="1600" b="1" dirty="0">
                <a:hlinkClick r:id="rId3"/>
              </a:rPr>
              <a:t>https://</a:t>
            </a:r>
            <a:r>
              <a:rPr lang="en-US" sz="1600" b="1" dirty="0" smtClean="0">
                <a:hlinkClick r:id="rId3"/>
              </a:rPr>
              <a:t>codeforces.com/problemset/problem/1427/B</a:t>
            </a:r>
            <a:r>
              <a:rPr lang="sr-Latn-ME" sz="1600" b="1" dirty="0" smtClean="0"/>
              <a:t> </a:t>
            </a:r>
            <a:endParaRPr lang="en-US" sz="1600" b="1" dirty="0"/>
          </a:p>
          <a:p>
            <a:r>
              <a:rPr lang="en-US" sz="1600" b="1" dirty="0">
                <a:hlinkClick r:id="rId4"/>
              </a:rPr>
              <a:t>https://</a:t>
            </a:r>
            <a:r>
              <a:rPr lang="en-US" sz="1600" b="1" dirty="0" smtClean="0">
                <a:hlinkClick r:id="rId4"/>
              </a:rPr>
              <a:t>codeforces.com/problemset/problem/1427/A</a:t>
            </a:r>
            <a:r>
              <a:rPr lang="sr-Latn-ME" sz="1600" b="1" dirty="0" smtClean="0"/>
              <a:t> </a:t>
            </a:r>
          </a:p>
          <a:p>
            <a:r>
              <a:rPr lang="en-US" sz="1600" b="1" dirty="0">
                <a:hlinkClick r:id="rId5"/>
              </a:rPr>
              <a:t>https://</a:t>
            </a:r>
            <a:r>
              <a:rPr lang="en-US" sz="1600" b="1" dirty="0" smtClean="0">
                <a:hlinkClick r:id="rId5"/>
              </a:rPr>
              <a:t>codeforces.com/problemset/problem/1420/A</a:t>
            </a:r>
            <a:r>
              <a:rPr lang="sr-Latn-ME" sz="1600" b="1" dirty="0" smtClean="0"/>
              <a:t> </a:t>
            </a:r>
            <a:endParaRPr lang="en-US" sz="1600" b="1" dirty="0"/>
          </a:p>
        </p:txBody>
      </p:sp>
    </p:spTree>
    <p:extLst>
      <p:ext uri="{BB962C8B-B14F-4D97-AF65-F5344CB8AC3E}">
        <p14:creationId xmlns:p14="http://schemas.microsoft.com/office/powerpoint/2010/main" val="10451538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90600"/>
            <a:ext cx="9144000" cy="5867400"/>
          </a:xfrm>
        </p:spPr>
        <p:txBody>
          <a:bodyPr>
            <a:noAutofit/>
          </a:bodyPr>
          <a:lstStyle/>
          <a:p>
            <a:r>
              <a:rPr lang="en-US" sz="1600" b="1" dirty="0">
                <a:hlinkClick r:id="rId2"/>
              </a:rPr>
              <a:t>https://</a:t>
            </a:r>
            <a:r>
              <a:rPr lang="en-US" sz="1600" b="1" dirty="0" smtClean="0">
                <a:hlinkClick r:id="rId2"/>
              </a:rPr>
              <a:t>codeforces.com/problemset/problem/1418/B</a:t>
            </a:r>
            <a:r>
              <a:rPr lang="sr-Latn-ME" sz="1600" b="1" dirty="0" smtClean="0"/>
              <a:t> </a:t>
            </a:r>
            <a:endParaRPr lang="en-US" sz="1600" b="1" dirty="0"/>
          </a:p>
          <a:p>
            <a:r>
              <a:rPr lang="en-US" sz="1600" b="1" dirty="0">
                <a:hlinkClick r:id="rId3"/>
              </a:rPr>
              <a:t>https://</a:t>
            </a:r>
            <a:r>
              <a:rPr lang="en-US" sz="1600" b="1" dirty="0" smtClean="0">
                <a:hlinkClick r:id="rId3"/>
              </a:rPr>
              <a:t>codeforces.com/problemset/problem/1401/C</a:t>
            </a:r>
            <a:r>
              <a:rPr lang="sr-Latn-ME" sz="1600" b="1" dirty="0" smtClean="0"/>
              <a:t> </a:t>
            </a:r>
            <a:endParaRPr lang="en-US" sz="1600" b="1" dirty="0"/>
          </a:p>
          <a:p>
            <a:r>
              <a:rPr lang="en-US" sz="1600" b="1" dirty="0">
                <a:hlinkClick r:id="rId4"/>
              </a:rPr>
              <a:t>https://</a:t>
            </a:r>
            <a:r>
              <a:rPr lang="en-US" sz="1600" b="1" dirty="0" smtClean="0">
                <a:hlinkClick r:id="rId4"/>
              </a:rPr>
              <a:t>codeforces.com/problemset/problem/1398/B</a:t>
            </a:r>
            <a:r>
              <a:rPr lang="sr-Latn-ME" sz="1600" b="1" dirty="0" smtClean="0"/>
              <a:t> </a:t>
            </a:r>
            <a:endParaRPr lang="en-US" sz="1600" b="1" dirty="0"/>
          </a:p>
          <a:p>
            <a:r>
              <a:rPr lang="en-US" sz="1600" b="1" dirty="0">
                <a:hlinkClick r:id="rId5"/>
              </a:rPr>
              <a:t>https://</a:t>
            </a:r>
            <a:r>
              <a:rPr lang="en-US" sz="1600" b="1" dirty="0" smtClean="0">
                <a:hlinkClick r:id="rId5"/>
              </a:rPr>
              <a:t>codeforces.com/problemset/problem/1393/C</a:t>
            </a:r>
            <a:r>
              <a:rPr lang="sr-Latn-ME" sz="1600" b="1" dirty="0" smtClean="0"/>
              <a:t> </a:t>
            </a:r>
            <a:endParaRPr lang="en-US" sz="1600" b="1" dirty="0"/>
          </a:p>
          <a:p>
            <a:r>
              <a:rPr lang="en-US" sz="1600" b="1" dirty="0">
                <a:hlinkClick r:id="rId6"/>
              </a:rPr>
              <a:t>https://</a:t>
            </a:r>
            <a:r>
              <a:rPr lang="en-US" sz="1600" b="1" dirty="0" smtClean="0">
                <a:hlinkClick r:id="rId6"/>
              </a:rPr>
              <a:t>codeforces.com/problemset/problem/1399/A</a:t>
            </a:r>
            <a:r>
              <a:rPr lang="sr-Latn-ME" sz="1600" b="1" dirty="0" smtClean="0"/>
              <a:t> </a:t>
            </a:r>
            <a:endParaRPr lang="en-US" sz="1600" b="1" dirty="0"/>
          </a:p>
          <a:p>
            <a:r>
              <a:rPr lang="en-US" sz="1600" b="1" dirty="0">
                <a:hlinkClick r:id="rId7"/>
              </a:rPr>
              <a:t>https://</a:t>
            </a:r>
            <a:r>
              <a:rPr lang="en-US" sz="1600" b="1" dirty="0" smtClean="0">
                <a:hlinkClick r:id="rId7"/>
              </a:rPr>
              <a:t>codeforces.com/problemset/problem/1381/E</a:t>
            </a:r>
            <a:r>
              <a:rPr lang="sr-Latn-ME" sz="1600" b="1" dirty="0" smtClean="0"/>
              <a:t> </a:t>
            </a:r>
            <a:endParaRPr lang="en-US" sz="1600" b="1" dirty="0"/>
          </a:p>
          <a:p>
            <a:r>
              <a:rPr lang="en-US" sz="1600" b="1" dirty="0">
                <a:hlinkClick r:id="rId8"/>
              </a:rPr>
              <a:t>https://</a:t>
            </a:r>
            <a:r>
              <a:rPr lang="en-US" sz="1600" b="1" dirty="0" smtClean="0">
                <a:hlinkClick r:id="rId8"/>
              </a:rPr>
              <a:t>codeforces.com/problemset/problem/1375/E</a:t>
            </a:r>
            <a:r>
              <a:rPr lang="sr-Latn-ME" sz="1600" b="1" dirty="0" smtClean="0"/>
              <a:t> </a:t>
            </a:r>
            <a:endParaRPr lang="en-US" sz="1600" b="1" dirty="0"/>
          </a:p>
          <a:p>
            <a:r>
              <a:rPr lang="en-US" sz="1600" b="1" dirty="0">
                <a:hlinkClick r:id="rId9"/>
              </a:rPr>
              <a:t>https://</a:t>
            </a:r>
            <a:r>
              <a:rPr lang="en-US" sz="1600" b="1" dirty="0" smtClean="0">
                <a:hlinkClick r:id="rId9"/>
              </a:rPr>
              <a:t>codeforces.com/problemset/problem/1375/D</a:t>
            </a:r>
            <a:r>
              <a:rPr lang="sr-Latn-ME" sz="1600" b="1" dirty="0" smtClean="0"/>
              <a:t> </a:t>
            </a:r>
            <a:endParaRPr lang="en-US" sz="1600" b="1" dirty="0"/>
          </a:p>
          <a:p>
            <a:r>
              <a:rPr lang="en-US" sz="1600" b="1" dirty="0">
                <a:hlinkClick r:id="rId10"/>
              </a:rPr>
              <a:t>https://</a:t>
            </a:r>
            <a:r>
              <a:rPr lang="en-US" sz="1600" b="1" dirty="0" smtClean="0">
                <a:hlinkClick r:id="rId10"/>
              </a:rPr>
              <a:t>codeforces.com/problemset/problem/1374/F</a:t>
            </a:r>
            <a:r>
              <a:rPr lang="sr-Latn-ME" sz="1600" b="1" dirty="0" smtClean="0"/>
              <a:t> </a:t>
            </a:r>
            <a:endParaRPr lang="en-US" sz="1600" b="1" dirty="0"/>
          </a:p>
          <a:p>
            <a:r>
              <a:rPr lang="en-US" sz="1600" b="1" dirty="0">
                <a:hlinkClick r:id="rId11"/>
              </a:rPr>
              <a:t>https://</a:t>
            </a:r>
            <a:r>
              <a:rPr lang="en-US" sz="1600" b="1" dirty="0" smtClean="0">
                <a:hlinkClick r:id="rId11"/>
              </a:rPr>
              <a:t>codeforces.com/problemset/problem/1374/D</a:t>
            </a:r>
            <a:r>
              <a:rPr lang="sr-Latn-ME" sz="1600" b="1" dirty="0" smtClean="0"/>
              <a:t> </a:t>
            </a:r>
            <a:endParaRPr lang="en-US" sz="1600" b="1" dirty="0"/>
          </a:p>
          <a:p>
            <a:r>
              <a:rPr lang="en-US" sz="1600" b="1" dirty="0">
                <a:hlinkClick r:id="rId12"/>
              </a:rPr>
              <a:t>https://</a:t>
            </a:r>
            <a:r>
              <a:rPr lang="en-US" sz="1600" b="1" dirty="0" smtClean="0">
                <a:hlinkClick r:id="rId12"/>
              </a:rPr>
              <a:t>codeforces.com/problemset/problem/1369/C</a:t>
            </a:r>
            <a:r>
              <a:rPr lang="sr-Latn-ME" sz="1600" b="1" dirty="0" smtClean="0"/>
              <a:t> </a:t>
            </a:r>
            <a:endParaRPr lang="en-US" sz="1600" b="1" dirty="0"/>
          </a:p>
          <a:p>
            <a:r>
              <a:rPr lang="en-US" sz="1600" b="1" dirty="0">
                <a:hlinkClick r:id="rId13"/>
              </a:rPr>
              <a:t>https://</a:t>
            </a:r>
            <a:r>
              <a:rPr lang="en-US" sz="1600" b="1" dirty="0" smtClean="0">
                <a:hlinkClick r:id="rId13"/>
              </a:rPr>
              <a:t>codeforces.com/problemset/problem/1367/D</a:t>
            </a:r>
            <a:r>
              <a:rPr lang="sr-Latn-ME" sz="1600" b="1" dirty="0" smtClean="0"/>
              <a:t> </a:t>
            </a:r>
            <a:endParaRPr lang="en-US" sz="1600" b="1" dirty="0"/>
          </a:p>
          <a:p>
            <a:r>
              <a:rPr lang="en-US" sz="1600" b="1" dirty="0">
                <a:hlinkClick r:id="rId14"/>
              </a:rPr>
              <a:t>https://</a:t>
            </a:r>
            <a:r>
              <a:rPr lang="en-US" sz="1600" b="1" dirty="0" smtClean="0">
                <a:hlinkClick r:id="rId14"/>
              </a:rPr>
              <a:t>codeforces.com/problemset/problem/1365/F</a:t>
            </a:r>
            <a:r>
              <a:rPr lang="sr-Latn-ME" sz="1600" b="1" dirty="0" smtClean="0"/>
              <a:t> </a:t>
            </a:r>
            <a:endParaRPr lang="en-US" sz="1600" b="1" dirty="0"/>
          </a:p>
          <a:p>
            <a:r>
              <a:rPr lang="en-US" sz="1600" b="1" dirty="0">
                <a:hlinkClick r:id="rId15"/>
              </a:rPr>
              <a:t>https://</a:t>
            </a:r>
            <a:r>
              <a:rPr lang="en-US" sz="1600" b="1" dirty="0" smtClean="0">
                <a:hlinkClick r:id="rId15"/>
              </a:rPr>
              <a:t>codeforces.com/problemset/problem/1361/B</a:t>
            </a:r>
            <a:r>
              <a:rPr lang="sr-Latn-ME" sz="1600" b="1" dirty="0" smtClean="0"/>
              <a:t> </a:t>
            </a:r>
            <a:endParaRPr lang="en-US" sz="1600" b="1" dirty="0"/>
          </a:p>
          <a:p>
            <a:r>
              <a:rPr lang="en-US" sz="1600" b="1" dirty="0">
                <a:hlinkClick r:id="rId16"/>
              </a:rPr>
              <a:t>https://</a:t>
            </a:r>
            <a:r>
              <a:rPr lang="en-US" sz="1600" b="1" dirty="0" smtClean="0">
                <a:hlinkClick r:id="rId16"/>
              </a:rPr>
              <a:t>codeforces.com/problemset/problem/1358/B</a:t>
            </a:r>
            <a:r>
              <a:rPr lang="sr-Latn-ME" sz="1600" b="1" dirty="0" smtClean="0"/>
              <a:t> </a:t>
            </a:r>
            <a:endParaRPr lang="en-US" sz="1600" b="1" dirty="0"/>
          </a:p>
          <a:p>
            <a:r>
              <a:rPr lang="en-US" sz="1600" b="1" dirty="0">
                <a:hlinkClick r:id="rId17"/>
              </a:rPr>
              <a:t>https://</a:t>
            </a:r>
            <a:r>
              <a:rPr lang="en-US" sz="1600" b="1" dirty="0" smtClean="0">
                <a:hlinkClick r:id="rId17"/>
              </a:rPr>
              <a:t>codeforces.com/problemset/problem/1360/B</a:t>
            </a:r>
            <a:r>
              <a:rPr lang="sr-Latn-ME" sz="1600" b="1" dirty="0" smtClean="0"/>
              <a:t> </a:t>
            </a:r>
            <a:endParaRPr lang="en-US" sz="1600" b="1" dirty="0"/>
          </a:p>
          <a:p>
            <a:r>
              <a:rPr lang="en-US" sz="1600" b="1" dirty="0">
                <a:hlinkClick r:id="rId18"/>
              </a:rPr>
              <a:t>https://</a:t>
            </a:r>
            <a:r>
              <a:rPr lang="en-US" sz="1600" b="1" dirty="0" smtClean="0">
                <a:hlinkClick r:id="rId18"/>
              </a:rPr>
              <a:t>codeforces.com/problemset/problem/1353/B</a:t>
            </a:r>
            <a:r>
              <a:rPr lang="sr-Latn-ME" sz="1600" b="1" dirty="0" smtClean="0"/>
              <a:t> </a:t>
            </a:r>
            <a:endParaRPr lang="en-US" sz="1600" b="1" dirty="0"/>
          </a:p>
          <a:p>
            <a:r>
              <a:rPr lang="en-US" sz="1600" b="1" dirty="0">
                <a:hlinkClick r:id="rId19"/>
              </a:rPr>
              <a:t>https://</a:t>
            </a:r>
            <a:r>
              <a:rPr lang="en-US" sz="1600" b="1" dirty="0" smtClean="0">
                <a:hlinkClick r:id="rId19"/>
              </a:rPr>
              <a:t>codeforces.com/problemset/problem/1348/C</a:t>
            </a:r>
            <a:r>
              <a:rPr lang="sr-Latn-ME" sz="1600" b="1" dirty="0" smtClean="0"/>
              <a:t> </a:t>
            </a:r>
            <a:endParaRPr lang="en-US" sz="1600" b="1" dirty="0"/>
          </a:p>
          <a:p>
            <a:r>
              <a:rPr lang="en-US" sz="1600" b="1" dirty="0">
                <a:hlinkClick r:id="rId20"/>
              </a:rPr>
              <a:t>https://</a:t>
            </a:r>
            <a:r>
              <a:rPr lang="en-US" sz="1600" b="1" dirty="0" smtClean="0">
                <a:hlinkClick r:id="rId20"/>
              </a:rPr>
              <a:t>codeforces.com/problemset/problem/1344/A</a:t>
            </a:r>
            <a:r>
              <a:rPr lang="sr-Latn-ME" sz="1600" b="1" dirty="0" smtClean="0"/>
              <a:t> </a:t>
            </a:r>
            <a:endParaRPr lang="en-US" sz="1600" b="1" dirty="0"/>
          </a:p>
          <a:p>
            <a:r>
              <a:rPr lang="en-US" sz="1600" b="1" dirty="0">
                <a:hlinkClick r:id="rId21"/>
              </a:rPr>
              <a:t>https://</a:t>
            </a:r>
            <a:r>
              <a:rPr lang="en-US" sz="1600" b="1" dirty="0" smtClean="0">
                <a:hlinkClick r:id="rId21"/>
              </a:rPr>
              <a:t>codeforces.com/problemset/problem/1336/B</a:t>
            </a:r>
            <a:r>
              <a:rPr lang="sr-Latn-ME" sz="1600" b="1" dirty="0" smtClean="0"/>
              <a:t> </a:t>
            </a:r>
            <a:endParaRPr lang="en-US" sz="1600" b="1" dirty="0"/>
          </a:p>
        </p:txBody>
      </p:sp>
    </p:spTree>
    <p:extLst>
      <p:ext uri="{BB962C8B-B14F-4D97-AF65-F5344CB8AC3E}">
        <p14:creationId xmlns:p14="http://schemas.microsoft.com/office/powerpoint/2010/main" val="613239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Quickselect objašnjenje</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sr-Latn-ME" dirty="0" smtClean="0"/>
              <a:t>Napisati varijantu sa podjelom iz druge verzije QUICK SORT-a.</a:t>
            </a:r>
          </a:p>
          <a:p>
            <a:r>
              <a:rPr lang="sr-Latn-ME" dirty="0" smtClean="0"/>
              <a:t>Realizovati varijantu algoritma sa RANDOMIZED QUICK SORT-om.</a:t>
            </a:r>
          </a:p>
          <a:p>
            <a:r>
              <a:rPr lang="sr-Latn-ME" dirty="0" smtClean="0"/>
              <a:t>Pretpostavimo da je podjela idealna na po pola:</a:t>
            </a:r>
          </a:p>
          <a:p>
            <a:endParaRPr lang="sr-Latn-ME" dirty="0"/>
          </a:p>
          <a:p>
            <a:endParaRPr lang="sr-Latn-ME" dirty="0" smtClean="0"/>
          </a:p>
          <a:p>
            <a:r>
              <a:rPr lang="sr-Latn-ME" dirty="0" smtClean="0"/>
              <a:t>Ako podjela nije idealna nego da prilikom selekcije eliminišemo samo četvrtinu:</a:t>
            </a:r>
            <a:endParaRPr lang="sr-Cyrl-BA" dirty="0" smtClean="0"/>
          </a:p>
          <a:p>
            <a:endParaRPr lang="sr-Cyrl-BA" dirty="0"/>
          </a:p>
          <a:p>
            <a:endParaRPr lang="sr-Cyrl-BA" dirty="0" smtClean="0"/>
          </a:p>
          <a:p>
            <a:r>
              <a:rPr lang="en-US" dirty="0" err="1" smtClean="0"/>
              <a:t>Lako</a:t>
            </a:r>
            <a:r>
              <a:rPr lang="en-US" dirty="0" smtClean="0"/>
              <a:t> se </a:t>
            </a:r>
            <a:r>
              <a:rPr lang="en-US" dirty="0" err="1" smtClean="0"/>
              <a:t>izvitoperi</a:t>
            </a:r>
            <a:r>
              <a:rPr lang="en-US" dirty="0" smtClean="0"/>
              <a:t> do </a:t>
            </a:r>
            <a:r>
              <a:rPr lang="en-US" dirty="0" err="1" smtClean="0"/>
              <a:t>kvadratne</a:t>
            </a:r>
            <a:r>
              <a:rPr lang="en-US" dirty="0" smtClean="0"/>
              <a:t> </a:t>
            </a:r>
            <a:r>
              <a:rPr lang="en-US" dirty="0" err="1" smtClean="0"/>
              <a:t>slo</a:t>
            </a:r>
            <a:r>
              <a:rPr lang="sr-Latn-ME" dirty="0" smtClean="0"/>
              <a:t>ženosti u slučajevima sortiranih nizova pa stoga treba imati u „alatima“ razne varijante ovoga algoritma.</a:t>
            </a:r>
          </a:p>
          <a:p>
            <a:r>
              <a:rPr lang="sr-Latn-ME" dirty="0" smtClean="0"/>
              <a:t>Poseban značaj ima npr. kod nelinearnih statistika i median filtrir</a:t>
            </a:r>
            <a:r>
              <a:rPr lang="en-US" dirty="0" smtClean="0"/>
              <a:t>a</a:t>
            </a:r>
            <a:r>
              <a:rPr lang="sr-Latn-ME" dirty="0" smtClean="0"/>
              <a:t>nja.</a:t>
            </a:r>
          </a:p>
          <a:p>
            <a:endParaRPr lang="sr-Latn-ME" dirty="0"/>
          </a:p>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887565038"/>
              </p:ext>
            </p:extLst>
          </p:nvPr>
        </p:nvGraphicFramePr>
        <p:xfrm>
          <a:off x="1828800" y="2476500"/>
          <a:ext cx="2679700" cy="723900"/>
        </p:xfrm>
        <a:graphic>
          <a:graphicData uri="http://schemas.openxmlformats.org/presentationml/2006/ole">
            <mc:AlternateContent xmlns:mc="http://schemas.openxmlformats.org/markup-compatibility/2006">
              <mc:Choice xmlns:v="urn:schemas-microsoft-com:vml" Requires="v">
                <p:oleObj spid="_x0000_s31162" name="Equation" r:id="rId3" imgW="2679480" imgH="723600" progId="Equation.DSMT4">
                  <p:embed/>
                </p:oleObj>
              </mc:Choice>
              <mc:Fallback>
                <p:oleObj name="Equation" r:id="rId3" imgW="2679480" imgH="723600" progId="Equation.DSMT4">
                  <p:embed/>
                  <p:pic>
                    <p:nvPicPr>
                      <p:cNvPr id="0" name=""/>
                      <p:cNvPicPr/>
                      <p:nvPr/>
                    </p:nvPicPr>
                    <p:blipFill>
                      <a:blip r:embed="rId4"/>
                      <a:stretch>
                        <a:fillRect/>
                      </a:stretch>
                    </p:blipFill>
                    <p:spPr>
                      <a:xfrm>
                        <a:off x="1828800" y="2476500"/>
                        <a:ext cx="2679700" cy="723900"/>
                      </a:xfrm>
                      <a:prstGeom prst="rect">
                        <a:avLst/>
                      </a:prstGeom>
                    </p:spPr>
                  </p:pic>
                </p:oleObj>
              </mc:Fallback>
            </mc:AlternateContent>
          </a:graphicData>
        </a:graphic>
      </p:graphicFrame>
      <p:sp>
        <p:nvSpPr>
          <p:cNvPr id="5" name="TextBox 4"/>
          <p:cNvSpPr txBox="1"/>
          <p:nvPr/>
        </p:nvSpPr>
        <p:spPr>
          <a:xfrm>
            <a:off x="4724400" y="2590800"/>
            <a:ext cx="3962400" cy="369332"/>
          </a:xfrm>
          <a:prstGeom prst="rect">
            <a:avLst/>
          </a:prstGeom>
          <a:noFill/>
        </p:spPr>
        <p:txBody>
          <a:bodyPr wrap="square" rtlCol="0">
            <a:spAutoFit/>
          </a:bodyPr>
          <a:lstStyle/>
          <a:p>
            <a:r>
              <a:rPr lang="sr-Latn-ME" dirty="0" smtClean="0"/>
              <a:t>Linearna složenost.</a:t>
            </a:r>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2007545851"/>
              </p:ext>
            </p:extLst>
          </p:nvPr>
        </p:nvGraphicFramePr>
        <p:xfrm>
          <a:off x="2362200" y="3962400"/>
          <a:ext cx="3429000" cy="876300"/>
        </p:xfrm>
        <a:graphic>
          <a:graphicData uri="http://schemas.openxmlformats.org/presentationml/2006/ole">
            <mc:AlternateContent xmlns:mc="http://schemas.openxmlformats.org/markup-compatibility/2006">
              <mc:Choice xmlns:v="urn:schemas-microsoft-com:vml" Requires="v">
                <p:oleObj spid="_x0000_s31163" name="Equation" r:id="rId5" imgW="3429000" imgH="876240" progId="Equation.DSMT4">
                  <p:embed/>
                </p:oleObj>
              </mc:Choice>
              <mc:Fallback>
                <p:oleObj name="Equation" r:id="rId5" imgW="3429000" imgH="876240" progId="Equation.DSMT4">
                  <p:embed/>
                  <p:pic>
                    <p:nvPicPr>
                      <p:cNvPr id="0" name=""/>
                      <p:cNvPicPr/>
                      <p:nvPr/>
                    </p:nvPicPr>
                    <p:blipFill>
                      <a:blip r:embed="rId6"/>
                      <a:stretch>
                        <a:fillRect/>
                      </a:stretch>
                    </p:blipFill>
                    <p:spPr>
                      <a:xfrm>
                        <a:off x="2362200" y="3962400"/>
                        <a:ext cx="3429000" cy="876300"/>
                      </a:xfrm>
                      <a:prstGeom prst="rect">
                        <a:avLst/>
                      </a:prstGeom>
                    </p:spPr>
                  </p:pic>
                </p:oleObj>
              </mc:Fallback>
            </mc:AlternateContent>
          </a:graphicData>
        </a:graphic>
      </p:graphicFrame>
      <p:sp>
        <p:nvSpPr>
          <p:cNvPr id="7" name="TextBox 6"/>
          <p:cNvSpPr txBox="1"/>
          <p:nvPr/>
        </p:nvSpPr>
        <p:spPr>
          <a:xfrm>
            <a:off x="6096000" y="4202668"/>
            <a:ext cx="2971800" cy="369332"/>
          </a:xfrm>
          <a:prstGeom prst="rect">
            <a:avLst/>
          </a:prstGeom>
          <a:noFill/>
        </p:spPr>
        <p:txBody>
          <a:bodyPr wrap="square" rtlCol="0">
            <a:spAutoFit/>
          </a:bodyPr>
          <a:lstStyle/>
          <a:p>
            <a:r>
              <a:rPr lang="sr-Latn-ME" dirty="0" smtClean="0"/>
              <a:t>I dalje linearna složenost.</a:t>
            </a:r>
            <a:endParaRPr lang="en-US" dirty="0"/>
          </a:p>
        </p:txBody>
      </p:sp>
    </p:spTree>
    <p:extLst>
      <p:ext uri="{BB962C8B-B14F-4D97-AF65-F5344CB8AC3E}">
        <p14:creationId xmlns:p14="http://schemas.microsoft.com/office/powerpoint/2010/main" val="30500214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90600"/>
            <a:ext cx="9144000" cy="5486400"/>
          </a:xfrm>
        </p:spPr>
        <p:txBody>
          <a:bodyPr>
            <a:noAutofit/>
          </a:bodyPr>
          <a:lstStyle/>
          <a:p>
            <a:r>
              <a:rPr lang="en-US" sz="1600" b="1" dirty="0">
                <a:hlinkClick r:id="rId2"/>
              </a:rPr>
              <a:t>https://</a:t>
            </a:r>
            <a:r>
              <a:rPr lang="en-US" sz="1600" b="1" dirty="0" smtClean="0">
                <a:hlinkClick r:id="rId2"/>
              </a:rPr>
              <a:t>codeforces.com/problemset/problem/1335/C</a:t>
            </a:r>
            <a:r>
              <a:rPr lang="sr-Latn-ME" sz="1600" b="1" dirty="0" smtClean="0"/>
              <a:t> </a:t>
            </a:r>
            <a:endParaRPr lang="en-US" sz="1600" b="1" dirty="0"/>
          </a:p>
          <a:p>
            <a:r>
              <a:rPr lang="en-US" sz="1600" b="1" dirty="0">
                <a:hlinkClick r:id="rId3"/>
              </a:rPr>
              <a:t>https://</a:t>
            </a:r>
            <a:r>
              <a:rPr lang="en-US" sz="1600" b="1" dirty="0" smtClean="0">
                <a:hlinkClick r:id="rId3"/>
              </a:rPr>
              <a:t>codeforces.com/problemset/problem/1334/B</a:t>
            </a:r>
            <a:r>
              <a:rPr lang="sr-Latn-ME" sz="1600" b="1" dirty="0" smtClean="0"/>
              <a:t> </a:t>
            </a:r>
            <a:endParaRPr lang="en-US" sz="1600" b="1" dirty="0"/>
          </a:p>
          <a:p>
            <a:r>
              <a:rPr lang="en-US" sz="1600" b="1" dirty="0">
                <a:hlinkClick r:id="rId4"/>
              </a:rPr>
              <a:t>https://</a:t>
            </a:r>
            <a:r>
              <a:rPr lang="en-US" sz="1600" b="1" dirty="0" smtClean="0">
                <a:hlinkClick r:id="rId4"/>
              </a:rPr>
              <a:t>codeforces.com/problemset/problem/1339/B</a:t>
            </a:r>
            <a:r>
              <a:rPr lang="sr-Latn-ME" sz="1600" b="1" dirty="0" smtClean="0"/>
              <a:t> </a:t>
            </a:r>
            <a:endParaRPr lang="en-US" sz="1600" b="1" dirty="0"/>
          </a:p>
          <a:p>
            <a:r>
              <a:rPr lang="en-US" sz="1600" b="1" dirty="0">
                <a:hlinkClick r:id="rId5"/>
              </a:rPr>
              <a:t>https://</a:t>
            </a:r>
            <a:r>
              <a:rPr lang="en-US" sz="1600" b="1" dirty="0" smtClean="0">
                <a:hlinkClick r:id="rId5"/>
              </a:rPr>
              <a:t>codeforces.com/problemset/problem/1333/F</a:t>
            </a:r>
            <a:r>
              <a:rPr lang="sr-Latn-ME" sz="1600" b="1" dirty="0" smtClean="0"/>
              <a:t> </a:t>
            </a:r>
            <a:endParaRPr lang="en-US" sz="1600" b="1" dirty="0"/>
          </a:p>
          <a:p>
            <a:r>
              <a:rPr lang="en-US" sz="1600" b="1" dirty="0">
                <a:hlinkClick r:id="rId6"/>
              </a:rPr>
              <a:t>https://</a:t>
            </a:r>
            <a:r>
              <a:rPr lang="en-US" sz="1600" b="1" dirty="0" smtClean="0">
                <a:hlinkClick r:id="rId6"/>
              </a:rPr>
              <a:t>codeforces.com/problemset/problem/1312/B</a:t>
            </a:r>
            <a:r>
              <a:rPr lang="sr-Latn-ME" sz="1600" b="1" dirty="0" smtClean="0"/>
              <a:t> </a:t>
            </a:r>
            <a:endParaRPr lang="en-US" sz="1600" b="1" dirty="0"/>
          </a:p>
          <a:p>
            <a:r>
              <a:rPr lang="en-US" sz="1600" b="1" dirty="0">
                <a:hlinkClick r:id="rId7"/>
              </a:rPr>
              <a:t>https://</a:t>
            </a:r>
            <a:r>
              <a:rPr lang="en-US" sz="1600" b="1" dirty="0" smtClean="0">
                <a:hlinkClick r:id="rId7"/>
              </a:rPr>
              <a:t>codeforces.com/problemset/problem/1316/B</a:t>
            </a:r>
            <a:r>
              <a:rPr lang="sr-Latn-ME" sz="1600" b="1" dirty="0" smtClean="0"/>
              <a:t> </a:t>
            </a:r>
            <a:endParaRPr lang="en-US" sz="1600" b="1" dirty="0"/>
          </a:p>
          <a:p>
            <a:r>
              <a:rPr lang="en-US" sz="1600" b="1" dirty="0">
                <a:hlinkClick r:id="rId8"/>
              </a:rPr>
              <a:t>https://</a:t>
            </a:r>
            <a:r>
              <a:rPr lang="en-US" sz="1600" b="1" dirty="0" smtClean="0">
                <a:hlinkClick r:id="rId8"/>
              </a:rPr>
              <a:t>codeforces.com/problemset/problem/1305/A</a:t>
            </a:r>
            <a:r>
              <a:rPr lang="sr-Latn-ME" sz="1600" b="1" dirty="0" smtClean="0"/>
              <a:t> </a:t>
            </a:r>
            <a:endParaRPr lang="en-US" sz="1600" b="1" dirty="0"/>
          </a:p>
          <a:p>
            <a:r>
              <a:rPr lang="en-US" sz="1600" b="1" dirty="0">
                <a:hlinkClick r:id="rId9"/>
              </a:rPr>
              <a:t>https://</a:t>
            </a:r>
            <a:r>
              <a:rPr lang="en-US" sz="1600" b="1" dirty="0" smtClean="0">
                <a:hlinkClick r:id="rId9"/>
              </a:rPr>
              <a:t>codeforces.com/problemset/problem/1300/B</a:t>
            </a:r>
            <a:r>
              <a:rPr lang="sr-Latn-ME" sz="1600" b="1" dirty="0" smtClean="0"/>
              <a:t> </a:t>
            </a:r>
            <a:endParaRPr lang="en-US" sz="1600" b="1" dirty="0"/>
          </a:p>
          <a:p>
            <a:r>
              <a:rPr lang="en-US" sz="1600" b="1" dirty="0">
                <a:hlinkClick r:id="rId10"/>
              </a:rPr>
              <a:t>https://</a:t>
            </a:r>
            <a:r>
              <a:rPr lang="en-US" sz="1600" b="1" dirty="0" smtClean="0">
                <a:hlinkClick r:id="rId10"/>
              </a:rPr>
              <a:t>codeforces.com/problemset/problem/1296/D</a:t>
            </a:r>
            <a:r>
              <a:rPr lang="sr-Latn-ME" sz="1600" b="1" dirty="0" smtClean="0"/>
              <a:t> </a:t>
            </a:r>
            <a:endParaRPr lang="en-US" sz="1600" b="1" dirty="0"/>
          </a:p>
          <a:p>
            <a:r>
              <a:rPr lang="en-US" sz="1600" b="1" dirty="0">
                <a:hlinkClick r:id="rId11"/>
              </a:rPr>
              <a:t>https://</a:t>
            </a:r>
            <a:r>
              <a:rPr lang="en-US" sz="1600" b="1" dirty="0" smtClean="0">
                <a:hlinkClick r:id="rId11"/>
              </a:rPr>
              <a:t>codeforces.com/problemset/problem/1294/B</a:t>
            </a:r>
            <a:r>
              <a:rPr lang="sr-Latn-ME" sz="1600" b="1" dirty="0" smtClean="0"/>
              <a:t> </a:t>
            </a:r>
            <a:endParaRPr lang="en-US" sz="1600" b="1" dirty="0"/>
          </a:p>
          <a:p>
            <a:r>
              <a:rPr lang="en-US" sz="1600" b="1" dirty="0">
                <a:hlinkClick r:id="rId12"/>
              </a:rPr>
              <a:t>https://</a:t>
            </a:r>
            <a:r>
              <a:rPr lang="en-US" sz="1600" b="1" dirty="0" smtClean="0">
                <a:hlinkClick r:id="rId12"/>
              </a:rPr>
              <a:t>codeforces.com/problemset/problem/1270/D</a:t>
            </a:r>
            <a:r>
              <a:rPr lang="sr-Latn-ME" sz="1600" b="1" dirty="0" smtClean="0"/>
              <a:t> </a:t>
            </a:r>
            <a:endParaRPr lang="en-US" sz="1600" b="1" dirty="0"/>
          </a:p>
          <a:p>
            <a:r>
              <a:rPr lang="en-US" sz="1600" b="1" dirty="0">
                <a:hlinkClick r:id="rId13"/>
              </a:rPr>
              <a:t>https://</a:t>
            </a:r>
            <a:r>
              <a:rPr lang="en-US" sz="1600" b="1" dirty="0" smtClean="0">
                <a:hlinkClick r:id="rId13"/>
              </a:rPr>
              <a:t>codeforces.com/problemset/problem/1282/C</a:t>
            </a:r>
            <a:r>
              <a:rPr lang="sr-Latn-ME" sz="1600" b="1" dirty="0" smtClean="0"/>
              <a:t> </a:t>
            </a:r>
            <a:endParaRPr lang="en-US" sz="1600" b="1" dirty="0"/>
          </a:p>
          <a:p>
            <a:r>
              <a:rPr lang="en-US" sz="1600" b="1" dirty="0">
                <a:hlinkClick r:id="rId14"/>
              </a:rPr>
              <a:t>https://</a:t>
            </a:r>
            <a:r>
              <a:rPr lang="en-US" sz="1600" b="1" dirty="0" smtClean="0">
                <a:hlinkClick r:id="rId14"/>
              </a:rPr>
              <a:t>codeforces.com/problemset/problem/1269/B</a:t>
            </a:r>
            <a:r>
              <a:rPr lang="sr-Latn-ME" sz="1600" b="1" dirty="0" smtClean="0"/>
              <a:t> </a:t>
            </a:r>
            <a:endParaRPr lang="en-US" sz="1600" b="1" dirty="0"/>
          </a:p>
          <a:p>
            <a:r>
              <a:rPr lang="en-US" sz="1600" b="1" dirty="0">
                <a:hlinkClick r:id="rId15"/>
              </a:rPr>
              <a:t>https://</a:t>
            </a:r>
            <a:r>
              <a:rPr lang="en-US" sz="1600" b="1" dirty="0" smtClean="0">
                <a:hlinkClick r:id="rId15"/>
              </a:rPr>
              <a:t>codeforces.com/problemset/problem/1272/A</a:t>
            </a:r>
            <a:r>
              <a:rPr lang="sr-Latn-ME" sz="1600" b="1" dirty="0" smtClean="0"/>
              <a:t> </a:t>
            </a:r>
            <a:endParaRPr lang="en-US" sz="1600" b="1" dirty="0"/>
          </a:p>
          <a:p>
            <a:r>
              <a:rPr lang="en-US" sz="1600" b="1" dirty="0">
                <a:hlinkClick r:id="rId16"/>
              </a:rPr>
              <a:t>https://</a:t>
            </a:r>
            <a:r>
              <a:rPr lang="en-US" sz="1600" b="1" dirty="0" smtClean="0">
                <a:hlinkClick r:id="rId16"/>
              </a:rPr>
              <a:t>codeforces.com/problemset/problem/1267/I</a:t>
            </a:r>
            <a:r>
              <a:rPr lang="sr-Latn-ME" sz="1600" b="1" dirty="0" smtClean="0"/>
              <a:t> </a:t>
            </a:r>
            <a:endParaRPr lang="en-US" sz="1600" b="1" dirty="0"/>
          </a:p>
          <a:p>
            <a:r>
              <a:rPr lang="en-US" sz="1600" b="1" dirty="0">
                <a:hlinkClick r:id="rId17"/>
              </a:rPr>
              <a:t>https://</a:t>
            </a:r>
            <a:r>
              <a:rPr lang="en-US" sz="1600" b="1" dirty="0" smtClean="0">
                <a:hlinkClick r:id="rId17"/>
              </a:rPr>
              <a:t>codeforces.com/problemset/problem/1257/C</a:t>
            </a:r>
            <a:r>
              <a:rPr lang="sr-Latn-ME" sz="1600" b="1" dirty="0" smtClean="0"/>
              <a:t> </a:t>
            </a:r>
            <a:endParaRPr lang="en-US" sz="1600" b="1" dirty="0"/>
          </a:p>
          <a:p>
            <a:r>
              <a:rPr lang="en-US" sz="1600" b="1" dirty="0">
                <a:hlinkClick r:id="rId18"/>
              </a:rPr>
              <a:t>https://</a:t>
            </a:r>
            <a:r>
              <a:rPr lang="en-US" sz="1600" b="1" dirty="0" smtClean="0">
                <a:hlinkClick r:id="rId18"/>
              </a:rPr>
              <a:t>codeforces.com/problemset/problem/1256/F</a:t>
            </a:r>
            <a:r>
              <a:rPr lang="sr-Latn-ME" sz="1600" b="1" dirty="0" smtClean="0"/>
              <a:t> </a:t>
            </a:r>
            <a:endParaRPr lang="en-US" sz="1600" b="1" dirty="0"/>
          </a:p>
          <a:p>
            <a:r>
              <a:rPr lang="en-US" sz="1600" b="1" dirty="0">
                <a:hlinkClick r:id="rId19"/>
              </a:rPr>
              <a:t>https://</a:t>
            </a:r>
            <a:r>
              <a:rPr lang="en-US" sz="1600" b="1" dirty="0" smtClean="0">
                <a:hlinkClick r:id="rId19"/>
              </a:rPr>
              <a:t>codeforces.com/problemset/problem/1251/D</a:t>
            </a:r>
            <a:r>
              <a:rPr lang="sr-Latn-ME" sz="1600" b="1" dirty="0" smtClean="0"/>
              <a:t> </a:t>
            </a:r>
            <a:endParaRPr lang="en-US" sz="1600" b="1" dirty="0"/>
          </a:p>
          <a:p>
            <a:r>
              <a:rPr lang="en-US" sz="1600" b="1" dirty="0">
                <a:hlinkClick r:id="rId20"/>
              </a:rPr>
              <a:t>https://</a:t>
            </a:r>
            <a:r>
              <a:rPr lang="en-US" sz="1600" b="1" dirty="0" smtClean="0">
                <a:hlinkClick r:id="rId20"/>
              </a:rPr>
              <a:t>codeforces.com/problemset/problem/1248/B</a:t>
            </a:r>
            <a:r>
              <a:rPr lang="sr-Latn-ME" sz="1600" b="1" dirty="0" smtClean="0"/>
              <a:t> </a:t>
            </a:r>
            <a:endParaRPr lang="en-US" sz="1600" b="1" dirty="0"/>
          </a:p>
          <a:p>
            <a:r>
              <a:rPr lang="en-US" sz="1600" b="1" dirty="0">
                <a:hlinkClick r:id="rId21"/>
              </a:rPr>
              <a:t>https://</a:t>
            </a:r>
            <a:r>
              <a:rPr lang="en-US" sz="1600" b="1" dirty="0" smtClean="0">
                <a:hlinkClick r:id="rId21"/>
              </a:rPr>
              <a:t>codeforces.com/problemset/problem/1238/B</a:t>
            </a:r>
            <a:r>
              <a:rPr lang="sr-Latn-ME" sz="1600" b="1" dirty="0" smtClean="0"/>
              <a:t> </a:t>
            </a:r>
            <a:endParaRPr lang="en-US" sz="1600" b="1" dirty="0"/>
          </a:p>
        </p:txBody>
      </p:sp>
    </p:spTree>
    <p:extLst>
      <p:ext uri="{BB962C8B-B14F-4D97-AF65-F5344CB8AC3E}">
        <p14:creationId xmlns:p14="http://schemas.microsoft.com/office/powerpoint/2010/main" val="2555593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9144000" cy="1143000"/>
          </a:xfrm>
        </p:spPr>
        <p:txBody>
          <a:bodyPr>
            <a:normAutofit/>
          </a:bodyPr>
          <a:lstStyle/>
          <a:p>
            <a:r>
              <a:rPr lang="en-US" dirty="0" err="1" smtClean="0"/>
              <a:t>Spojiti</a:t>
            </a:r>
            <a:r>
              <a:rPr lang="en-US" dirty="0" smtClean="0"/>
              <a:t> u </a:t>
            </a:r>
            <a:r>
              <a:rPr lang="en-US" dirty="0" err="1" smtClean="0"/>
              <a:t>sortirani</a:t>
            </a:r>
            <a:r>
              <a:rPr lang="en-US" dirty="0" smtClean="0"/>
              <a:t> </a:t>
            </a:r>
            <a:r>
              <a:rPr lang="en-US" dirty="0" err="1" smtClean="0"/>
              <a:t>niz</a:t>
            </a:r>
            <a:r>
              <a:rPr lang="en-US" dirty="0" smtClean="0"/>
              <a:t> </a:t>
            </a:r>
            <a:r>
              <a:rPr lang="en-US" dirty="0" err="1" smtClean="0"/>
              <a:t>dva</a:t>
            </a:r>
            <a:r>
              <a:rPr lang="en-US" dirty="0" smtClean="0"/>
              <a:t> </a:t>
            </a:r>
            <a:r>
              <a:rPr lang="en-US" dirty="0" err="1" smtClean="0"/>
              <a:t>sortiran</a:t>
            </a:r>
            <a:r>
              <a:rPr lang="sr-Latn-ME" dirty="0" smtClean="0"/>
              <a:t>a</a:t>
            </a:r>
            <a:r>
              <a:rPr lang="en-US" dirty="0" smtClean="0"/>
              <a:t> </a:t>
            </a:r>
            <a:r>
              <a:rPr lang="en-US" dirty="0" err="1" smtClean="0"/>
              <a:t>niza</a:t>
            </a:r>
            <a:endParaRPr lang="en-US" dirty="0"/>
          </a:p>
        </p:txBody>
      </p:sp>
      <p:sp>
        <p:nvSpPr>
          <p:cNvPr id="3" name="Content Placeholder 2"/>
          <p:cNvSpPr>
            <a:spLocks noGrp="1"/>
          </p:cNvSpPr>
          <p:nvPr>
            <p:ph idx="1"/>
          </p:nvPr>
        </p:nvSpPr>
        <p:spPr>
          <a:xfrm>
            <a:off x="4439920" y="1280160"/>
            <a:ext cx="4704080" cy="5196840"/>
          </a:xfrm>
        </p:spPr>
        <p:txBody>
          <a:bodyPr/>
          <a:lstStyle/>
          <a:p>
            <a:r>
              <a:rPr lang="en-US" dirty="0" err="1" smtClean="0"/>
              <a:t>Procedura</a:t>
            </a:r>
            <a:r>
              <a:rPr lang="en-US" dirty="0" smtClean="0"/>
              <a:t> je </a:t>
            </a:r>
            <a:r>
              <a:rPr lang="en-US" dirty="0" err="1" smtClean="0"/>
              <a:t>slo</a:t>
            </a:r>
            <a:r>
              <a:rPr lang="sr-Latn-ME" dirty="0" smtClean="0"/>
              <a:t>ženosti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M</a:t>
            </a:r>
            <a:r>
              <a:rPr lang="sr-Latn-ME" b="1" dirty="0" smtClean="0">
                <a:solidFill>
                  <a:srgbClr val="C00000"/>
                </a:solidFill>
              </a:rPr>
              <a:t>)</a:t>
            </a:r>
            <a:r>
              <a:rPr lang="sr-Latn-ME" dirty="0" smtClean="0"/>
              <a:t>. Formiramo rezultujući niz i onda se pitamo redom član po član iz kojega od polaznih nizova uzimamo element. </a:t>
            </a:r>
          </a:p>
          <a:p>
            <a:r>
              <a:rPr lang="sr-Latn-ME" dirty="0" smtClean="0"/>
              <a:t>Treba biti oprezan jer se jedan od nizova može „istrošiti“ pa uslovi moraju da budu adekvatni.</a:t>
            </a:r>
          </a:p>
          <a:p>
            <a:r>
              <a:rPr lang="sr-Latn-ME" dirty="0" smtClean="0"/>
              <a:t>Kako je ovo efikasna procedura postavlja se pitanje da li se može iskoristiti za dizajn efikasnog postupka sortiranja.</a:t>
            </a:r>
            <a:endParaRPr lang="en-US" dirty="0"/>
          </a:p>
        </p:txBody>
      </p:sp>
      <p:sp>
        <p:nvSpPr>
          <p:cNvPr id="4" name="TextBox 3"/>
          <p:cNvSpPr txBox="1"/>
          <p:nvPr/>
        </p:nvSpPr>
        <p:spPr>
          <a:xfrm>
            <a:off x="0" y="1294686"/>
            <a:ext cx="4572000" cy="4524315"/>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int</a:t>
            </a:r>
            <a:r>
              <a:rPr lang="en-US" b="1" dirty="0">
                <a:solidFill>
                  <a:srgbClr val="0070C0"/>
                </a:solidFill>
              </a:rPr>
              <a:t> n=6; </a:t>
            </a:r>
            <a:r>
              <a:rPr lang="en-US" b="1" dirty="0" err="1">
                <a:solidFill>
                  <a:srgbClr val="0070C0"/>
                </a:solidFill>
              </a:rPr>
              <a:t>int</a:t>
            </a:r>
            <a:r>
              <a:rPr lang="en-US" b="1" dirty="0">
                <a:solidFill>
                  <a:srgbClr val="0070C0"/>
                </a:solidFill>
              </a:rPr>
              <a:t> x[]={-7,-3,-2,0,1,9};</a:t>
            </a:r>
          </a:p>
          <a:p>
            <a:r>
              <a:rPr lang="en-US" b="1" dirty="0">
                <a:solidFill>
                  <a:srgbClr val="0070C0"/>
                </a:solidFill>
              </a:rPr>
              <a:t>    </a:t>
            </a:r>
            <a:r>
              <a:rPr lang="en-US" b="1" dirty="0" err="1">
                <a:solidFill>
                  <a:srgbClr val="0070C0"/>
                </a:solidFill>
              </a:rPr>
              <a:t>int</a:t>
            </a:r>
            <a:r>
              <a:rPr lang="en-US" b="1" dirty="0">
                <a:solidFill>
                  <a:srgbClr val="0070C0"/>
                </a:solidFill>
              </a:rPr>
              <a:t> m=8; </a:t>
            </a:r>
            <a:r>
              <a:rPr lang="en-US" b="1" dirty="0" err="1">
                <a:solidFill>
                  <a:srgbClr val="0070C0"/>
                </a:solidFill>
              </a:rPr>
              <a:t>int</a:t>
            </a:r>
            <a:r>
              <a:rPr lang="en-US" b="1" dirty="0">
                <a:solidFill>
                  <a:srgbClr val="0070C0"/>
                </a:solidFill>
              </a:rPr>
              <a:t> y[]={-4,-1,2,3,5,6,7,12};</a:t>
            </a:r>
          </a:p>
          <a:p>
            <a:r>
              <a:rPr lang="en-US" b="1" dirty="0">
                <a:solidFill>
                  <a:srgbClr val="0070C0"/>
                </a:solidFill>
              </a:rPr>
              <a:t>    </a:t>
            </a:r>
            <a:r>
              <a:rPr lang="en-US" b="1" dirty="0" err="1">
                <a:solidFill>
                  <a:srgbClr val="0070C0"/>
                </a:solidFill>
              </a:rPr>
              <a:t>int</a:t>
            </a:r>
            <a:r>
              <a:rPr lang="en-US" b="1" dirty="0">
                <a:solidFill>
                  <a:srgbClr val="0070C0"/>
                </a:solidFill>
              </a:rPr>
              <a:t> p=</a:t>
            </a:r>
            <a:r>
              <a:rPr lang="en-US" b="1" dirty="0" err="1">
                <a:solidFill>
                  <a:srgbClr val="0070C0"/>
                </a:solidFill>
              </a:rPr>
              <a:t>n+m</a:t>
            </a:r>
            <a:r>
              <a:rPr lang="en-US" b="1" dirty="0">
                <a:solidFill>
                  <a:srgbClr val="0070C0"/>
                </a:solidFill>
              </a:rPr>
              <a:t>;</a:t>
            </a:r>
          </a:p>
          <a:p>
            <a:r>
              <a:rPr lang="en-US" b="1" dirty="0">
                <a:solidFill>
                  <a:srgbClr val="0070C0"/>
                </a:solidFill>
              </a:rPr>
              <a:t>    </a:t>
            </a:r>
            <a:r>
              <a:rPr lang="en-US" b="1" dirty="0" err="1">
                <a:solidFill>
                  <a:srgbClr val="0070C0"/>
                </a:solidFill>
              </a:rPr>
              <a:t>int</a:t>
            </a:r>
            <a:r>
              <a:rPr lang="en-US" b="1" dirty="0">
                <a:solidFill>
                  <a:srgbClr val="0070C0"/>
                </a:solidFill>
              </a:rPr>
              <a:t> z[p];</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tx</a:t>
            </a:r>
            <a:r>
              <a:rPr lang="en-US" b="1" dirty="0">
                <a:solidFill>
                  <a:srgbClr val="0070C0"/>
                </a:solidFill>
              </a:rPr>
              <a:t>=0,ty=0;</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p;i</a:t>
            </a:r>
            <a:r>
              <a:rPr lang="en-US" b="1" dirty="0">
                <a:solidFill>
                  <a:srgbClr val="0070C0"/>
                </a:solidFill>
              </a:rPr>
              <a:t>++){</a:t>
            </a:r>
          </a:p>
          <a:p>
            <a:r>
              <a:rPr lang="en-US" b="1" dirty="0">
                <a:solidFill>
                  <a:srgbClr val="0070C0"/>
                </a:solidFill>
              </a:rPr>
              <a:t>        if(x[</a:t>
            </a:r>
            <a:r>
              <a:rPr lang="en-US" b="1" dirty="0" err="1">
                <a:solidFill>
                  <a:srgbClr val="0070C0"/>
                </a:solidFill>
              </a:rPr>
              <a:t>tx</a:t>
            </a:r>
            <a:r>
              <a:rPr lang="en-US" b="1" dirty="0">
                <a:solidFill>
                  <a:srgbClr val="0070C0"/>
                </a:solidFill>
              </a:rPr>
              <a:t>]&lt;y[</a:t>
            </a:r>
            <a:r>
              <a:rPr lang="en-US" b="1" dirty="0" err="1">
                <a:solidFill>
                  <a:srgbClr val="0070C0"/>
                </a:solidFill>
              </a:rPr>
              <a:t>ty</a:t>
            </a:r>
            <a:r>
              <a:rPr lang="en-US" b="1" dirty="0">
                <a:solidFill>
                  <a:srgbClr val="0070C0"/>
                </a:solidFill>
              </a:rPr>
              <a:t>] &amp;&amp; </a:t>
            </a:r>
            <a:r>
              <a:rPr lang="en-US" b="1" dirty="0" err="1">
                <a:solidFill>
                  <a:srgbClr val="0070C0"/>
                </a:solidFill>
              </a:rPr>
              <a:t>tx</a:t>
            </a:r>
            <a:r>
              <a:rPr lang="en-US" b="1" dirty="0">
                <a:solidFill>
                  <a:srgbClr val="0070C0"/>
                </a:solidFill>
              </a:rPr>
              <a:t>&lt;n) z[</a:t>
            </a:r>
            <a:r>
              <a:rPr lang="en-US" b="1" dirty="0" err="1">
                <a:solidFill>
                  <a:srgbClr val="0070C0"/>
                </a:solidFill>
              </a:rPr>
              <a:t>i</a:t>
            </a:r>
            <a:r>
              <a:rPr lang="en-US" b="1" dirty="0">
                <a:solidFill>
                  <a:srgbClr val="0070C0"/>
                </a:solidFill>
              </a:rPr>
              <a:t>]=x[</a:t>
            </a:r>
            <a:r>
              <a:rPr lang="en-US" b="1" dirty="0" err="1">
                <a:solidFill>
                  <a:srgbClr val="0070C0"/>
                </a:solidFill>
              </a:rPr>
              <a:t>tx</a:t>
            </a:r>
            <a:r>
              <a:rPr lang="en-US" b="1" dirty="0">
                <a:solidFill>
                  <a:srgbClr val="0070C0"/>
                </a:solidFill>
              </a:rPr>
              <a:t>++];</a:t>
            </a:r>
          </a:p>
          <a:p>
            <a:r>
              <a:rPr lang="en-US" b="1" dirty="0">
                <a:solidFill>
                  <a:srgbClr val="0070C0"/>
                </a:solidFill>
              </a:rPr>
              <a:t>        else z[</a:t>
            </a:r>
            <a:r>
              <a:rPr lang="en-US" b="1" dirty="0" err="1">
                <a:solidFill>
                  <a:srgbClr val="0070C0"/>
                </a:solidFill>
              </a:rPr>
              <a:t>i</a:t>
            </a:r>
            <a:r>
              <a:rPr lang="en-US" b="1" dirty="0">
                <a:solidFill>
                  <a:srgbClr val="0070C0"/>
                </a:solidFill>
              </a:rPr>
              <a:t>]=y[</a:t>
            </a:r>
            <a:r>
              <a:rPr lang="en-US" b="1" dirty="0" err="1">
                <a:solidFill>
                  <a:srgbClr val="0070C0"/>
                </a:solidFill>
              </a:rPr>
              <a:t>ty</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p;i</a:t>
            </a:r>
            <a:r>
              <a:rPr lang="en-US" b="1" dirty="0">
                <a:solidFill>
                  <a:srgbClr val="0070C0"/>
                </a:solidFill>
              </a:rPr>
              <a:t>++)  </a:t>
            </a:r>
            <a:r>
              <a:rPr lang="en-US" b="1" dirty="0" err="1">
                <a:solidFill>
                  <a:srgbClr val="0070C0"/>
                </a:solidFill>
              </a:rPr>
              <a:t>cout</a:t>
            </a:r>
            <a:r>
              <a:rPr lang="en-US" b="1" dirty="0">
                <a:solidFill>
                  <a:srgbClr val="0070C0"/>
                </a:solidFill>
              </a:rPr>
              <a:t>&lt;&lt;z[</a:t>
            </a:r>
            <a:r>
              <a:rPr lang="en-US" b="1" dirty="0" err="1">
                <a:solidFill>
                  <a:srgbClr val="0070C0"/>
                </a:solidFill>
              </a:rPr>
              <a:t>i</a:t>
            </a:r>
            <a:r>
              <a:rPr lang="en-US" b="1" dirty="0">
                <a:solidFill>
                  <a:srgbClr val="0070C0"/>
                </a:solidFill>
              </a:rPr>
              <a:t>]&lt;&lt;' ';</a:t>
            </a:r>
          </a:p>
          <a:p>
            <a:r>
              <a:rPr lang="en-US" b="1" dirty="0" smtClean="0">
                <a:solidFill>
                  <a:srgbClr val="0070C0"/>
                </a:solidFill>
              </a:rPr>
              <a:t>return </a:t>
            </a:r>
            <a:r>
              <a:rPr lang="en-US" b="1" dirty="0">
                <a:solidFill>
                  <a:srgbClr val="0070C0"/>
                </a:solidFill>
              </a:rPr>
              <a:t>0;</a:t>
            </a:r>
          </a:p>
          <a:p>
            <a:r>
              <a:rPr lang="en-US" b="1" dirty="0">
                <a:solidFill>
                  <a:srgbClr val="0070C0"/>
                </a:solidFill>
              </a:rPr>
              <a:t>}</a:t>
            </a:r>
          </a:p>
          <a:p>
            <a:endParaRPr lang="en-US" b="1" dirty="0">
              <a:solidFill>
                <a:srgbClr val="0070C0"/>
              </a:solidFill>
            </a:endParaRPr>
          </a:p>
        </p:txBody>
      </p:sp>
      <p:sp>
        <p:nvSpPr>
          <p:cNvPr id="5" name="Freeform 4"/>
          <p:cNvSpPr/>
          <p:nvPr/>
        </p:nvSpPr>
        <p:spPr>
          <a:xfrm>
            <a:off x="0" y="1280160"/>
            <a:ext cx="4439920" cy="4419600"/>
          </a:xfrm>
          <a:custGeom>
            <a:avLst/>
            <a:gdLst>
              <a:gd name="connsiteX0" fmla="*/ 4419600 w 4439920"/>
              <a:gd name="connsiteY0" fmla="*/ 0 h 4419600"/>
              <a:gd name="connsiteX1" fmla="*/ 4439920 w 4439920"/>
              <a:gd name="connsiteY1" fmla="*/ 4419600 h 4419600"/>
              <a:gd name="connsiteX2" fmla="*/ 10160 w 4439920"/>
              <a:gd name="connsiteY2" fmla="*/ 4389120 h 4419600"/>
              <a:gd name="connsiteX3" fmla="*/ 0 w 4439920"/>
              <a:gd name="connsiteY3" fmla="*/ 4419600 h 4419600"/>
            </a:gdLst>
            <a:ahLst/>
            <a:cxnLst>
              <a:cxn ang="0">
                <a:pos x="connsiteX0" y="connsiteY0"/>
              </a:cxn>
              <a:cxn ang="0">
                <a:pos x="connsiteX1" y="connsiteY1"/>
              </a:cxn>
              <a:cxn ang="0">
                <a:pos x="connsiteX2" y="connsiteY2"/>
              </a:cxn>
              <a:cxn ang="0">
                <a:pos x="connsiteX3" y="connsiteY3"/>
              </a:cxn>
            </a:cxnLst>
            <a:rect l="l" t="t" r="r" b="b"/>
            <a:pathLst>
              <a:path w="4439920" h="4419600">
                <a:moveTo>
                  <a:pt x="4419600" y="0"/>
                </a:moveTo>
                <a:cubicBezTo>
                  <a:pt x="4426373" y="1473200"/>
                  <a:pt x="4433147" y="2946400"/>
                  <a:pt x="4439920" y="4419600"/>
                </a:cubicBezTo>
                <a:lnTo>
                  <a:pt x="10160" y="4389120"/>
                </a:lnTo>
                <a:lnTo>
                  <a:pt x="0" y="441960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0783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 y="228600"/>
            <a:ext cx="8229600" cy="990600"/>
          </a:xfrm>
        </p:spPr>
        <p:txBody>
          <a:bodyPr/>
          <a:lstStyle/>
          <a:p>
            <a:r>
              <a:rPr lang="sr-Latn-ME" dirty="0" smtClean="0"/>
              <a:t>Merge Sort</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sr-Latn-ME" dirty="0" smtClean="0"/>
              <a:t>Odgovor je </a:t>
            </a:r>
            <a:r>
              <a:rPr lang="sr-Latn-ME" b="1" dirty="0" smtClean="0">
                <a:solidFill>
                  <a:srgbClr val="FF0000"/>
                </a:solidFill>
              </a:rPr>
              <a:t>DA!</a:t>
            </a:r>
            <a:r>
              <a:rPr lang="sr-Latn-ME" dirty="0" smtClean="0"/>
              <a:t> Prethodno opisana procedura se može iskoristiti za dizajn efikasnog algoritma sortiranja koji se naziva </a:t>
            </a:r>
            <a:r>
              <a:rPr lang="sr-Latn-ME" b="1" dirty="0" smtClean="0">
                <a:solidFill>
                  <a:srgbClr val="FF0000"/>
                </a:solidFill>
              </a:rPr>
              <a:t>Merge Sort</a:t>
            </a:r>
            <a:r>
              <a:rPr lang="sr-Latn-ME" dirty="0" smtClean="0"/>
              <a:t> (sorti</a:t>
            </a:r>
            <a:r>
              <a:rPr lang="en-US" dirty="0" smtClean="0"/>
              <a:t>r</a:t>
            </a:r>
            <a:r>
              <a:rPr lang="sr-Latn-ME" dirty="0" smtClean="0"/>
              <a:t>anje spajanjem).</a:t>
            </a:r>
          </a:p>
          <a:p>
            <a:r>
              <a:rPr lang="sr-Latn-ME" dirty="0" smtClean="0"/>
              <a:t>Pseudo</a:t>
            </a:r>
            <a:r>
              <a:rPr lang="en-US" dirty="0" err="1" smtClean="0"/>
              <a:t>kod</a:t>
            </a:r>
            <a:r>
              <a:rPr lang="sr-Latn-ME" dirty="0" smtClean="0"/>
              <a:t> sortiranja cijelog niza kod ovoga algoritma bi se mogao opisati na sljedeći način:</a:t>
            </a:r>
          </a:p>
          <a:p>
            <a:pPr lvl="1"/>
            <a:r>
              <a:rPr lang="sr-Latn-ME" dirty="0" smtClean="0"/>
              <a:t>Sortirati </a:t>
            </a:r>
            <a:r>
              <a:rPr lang="sr-Latn-ME" b="1" baseline="-25000" dirty="0" smtClean="0"/>
              <a:t>(rekurzivno)</a:t>
            </a:r>
            <a:r>
              <a:rPr lang="sr-Latn-ME" dirty="0" smtClean="0"/>
              <a:t> prvu polovinu niza;</a:t>
            </a:r>
          </a:p>
          <a:p>
            <a:pPr lvl="1"/>
            <a:r>
              <a:rPr lang="sr-Latn-ME" dirty="0" smtClean="0"/>
              <a:t>Sortirati </a:t>
            </a:r>
            <a:r>
              <a:rPr lang="sr-Latn-ME" b="1" baseline="-25000" dirty="0"/>
              <a:t>(rekurzivno)</a:t>
            </a:r>
            <a:r>
              <a:rPr lang="sr-Latn-ME" dirty="0"/>
              <a:t> </a:t>
            </a:r>
            <a:r>
              <a:rPr lang="sr-Latn-ME" dirty="0" smtClean="0"/>
              <a:t>drugu </a:t>
            </a:r>
            <a:r>
              <a:rPr lang="sr-Latn-ME" dirty="0"/>
              <a:t>polovinu niza</a:t>
            </a:r>
            <a:r>
              <a:rPr lang="sr-Latn-ME" dirty="0" smtClean="0"/>
              <a:t>;</a:t>
            </a:r>
          </a:p>
          <a:p>
            <a:pPr lvl="1"/>
            <a:r>
              <a:rPr lang="sr-Latn-ME" dirty="0" smtClean="0"/>
              <a:t>Spojiti </a:t>
            </a:r>
            <a:r>
              <a:rPr lang="sr-Latn-ME" b="1" baseline="-25000" dirty="0" smtClean="0"/>
              <a:t>(mergovati)</a:t>
            </a:r>
            <a:r>
              <a:rPr lang="sr-Latn-ME" dirty="0" smtClean="0"/>
              <a:t> dva sortirana dijela niza.</a:t>
            </a:r>
          </a:p>
          <a:p>
            <a:r>
              <a:rPr lang="sr-Latn-ME" dirty="0" smtClean="0"/>
              <a:t>Neka je složenost ovog algoritma </a:t>
            </a:r>
            <a:r>
              <a:rPr lang="sr-Latn-ME" b="1" i="1" dirty="0" smtClean="0">
                <a:solidFill>
                  <a:srgbClr val="C00000"/>
                </a:solidFill>
              </a:rPr>
              <a:t>f</a:t>
            </a:r>
            <a:r>
              <a:rPr lang="sr-Latn-ME" dirty="0" smtClean="0">
                <a:solidFill>
                  <a:srgbClr val="C00000"/>
                </a:solidFill>
              </a:rPr>
              <a:t>(</a:t>
            </a:r>
            <a:r>
              <a:rPr lang="sr-Latn-ME" b="1" i="1" dirty="0" smtClean="0">
                <a:solidFill>
                  <a:srgbClr val="C00000"/>
                </a:solidFill>
              </a:rPr>
              <a:t>N</a:t>
            </a:r>
            <a:r>
              <a:rPr lang="sr-Latn-ME" dirty="0" smtClean="0">
                <a:solidFill>
                  <a:srgbClr val="C00000"/>
                </a:solidFill>
              </a:rPr>
              <a:t>)</a:t>
            </a:r>
            <a:r>
              <a:rPr lang="sr-Latn-ME" dirty="0" smtClean="0"/>
              <a:t>. Može se opisati rekurzivnom relacijom:</a:t>
            </a:r>
            <a:br>
              <a:rPr lang="sr-Latn-ME" dirty="0" smtClean="0"/>
            </a:br>
            <a:r>
              <a:rPr lang="sr-Latn-ME" b="1" i="1" dirty="0" smtClean="0">
                <a:solidFill>
                  <a:srgbClr val="C00000"/>
                </a:solidFill>
              </a:rPr>
              <a:t>f</a:t>
            </a:r>
            <a:r>
              <a:rPr lang="sr-Latn-ME" dirty="0" smtClean="0">
                <a:solidFill>
                  <a:srgbClr val="C00000"/>
                </a:solidFill>
              </a:rPr>
              <a:t>(</a:t>
            </a:r>
            <a:r>
              <a:rPr lang="sr-Latn-ME" b="1" i="1" dirty="0" smtClean="0">
                <a:solidFill>
                  <a:srgbClr val="C00000"/>
                </a:solidFill>
              </a:rPr>
              <a:t>N</a:t>
            </a:r>
            <a:r>
              <a:rPr lang="sr-Latn-ME" dirty="0" smtClean="0">
                <a:solidFill>
                  <a:srgbClr val="C00000"/>
                </a:solidFill>
              </a:rPr>
              <a:t>)=</a:t>
            </a:r>
            <a:r>
              <a:rPr lang="sr-Latn-ME" b="1" i="1" dirty="0" smtClean="0">
                <a:solidFill>
                  <a:srgbClr val="C00000"/>
                </a:solidFill>
              </a:rPr>
              <a:t>N</a:t>
            </a:r>
            <a:r>
              <a:rPr lang="sr-Latn-ME" b="1" baseline="-25000" dirty="0" smtClean="0"/>
              <a:t>(za mergovanje)</a:t>
            </a:r>
            <a:r>
              <a:rPr lang="sr-Latn-ME" b="1" dirty="0" smtClean="0">
                <a:solidFill>
                  <a:srgbClr val="C00000"/>
                </a:solidFill>
              </a:rPr>
              <a:t>+2</a:t>
            </a:r>
            <a:r>
              <a:rPr lang="sr-Latn-ME" b="1" i="1" dirty="0" smtClean="0">
                <a:solidFill>
                  <a:srgbClr val="C00000"/>
                </a:solidFill>
              </a:rPr>
              <a:t>f</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/2)</a:t>
            </a:r>
            <a:r>
              <a:rPr lang="sr-Latn-ME" b="1" baseline="-25000" dirty="0" smtClean="0"/>
              <a:t>(za dva rekurzivna sortiranja)</a:t>
            </a:r>
          </a:p>
          <a:p>
            <a:r>
              <a:rPr lang="sr-Latn-ME" dirty="0" smtClean="0"/>
              <a:t>Lako se pokazuje </a:t>
            </a:r>
            <a:r>
              <a:rPr lang="sr-Latn-ME" b="1" i="1" dirty="0" smtClean="0">
                <a:solidFill>
                  <a:srgbClr val="C00000"/>
                </a:solidFill>
              </a:rPr>
              <a:t>f</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baseline="-25000" dirty="0" smtClean="0">
                <a:solidFill>
                  <a:srgbClr val="C00000"/>
                </a:solidFill>
              </a:rPr>
              <a:t>2</a:t>
            </a:r>
            <a:r>
              <a:rPr lang="sr-Latn-ME" b="1" i="1" dirty="0" smtClean="0">
                <a:solidFill>
                  <a:srgbClr val="C00000"/>
                </a:solidFill>
              </a:rPr>
              <a:t>N</a:t>
            </a:r>
            <a:r>
              <a:rPr lang="sr-Latn-ME" dirty="0" smtClean="0"/>
              <a:t>.</a:t>
            </a:r>
          </a:p>
          <a:p>
            <a:r>
              <a:rPr lang="sr-Latn-ME" dirty="0" smtClean="0"/>
              <a:t>I to ovdje mi samo dijelimo niz a ne zavisimo od pozicije pivota kao u Quick Sort-om već je ovo </a:t>
            </a:r>
            <a:r>
              <a:rPr lang="sr-Latn-ME" b="1" u="sng" dirty="0" smtClean="0">
                <a:solidFill>
                  <a:srgbClr val="0070C0"/>
                </a:solidFill>
              </a:rPr>
              <a:t>složenost najgoreg slučaja</a:t>
            </a:r>
            <a:r>
              <a:rPr lang="sr-Latn-ME" dirty="0" smtClean="0"/>
              <a:t>.</a:t>
            </a:r>
          </a:p>
          <a:p>
            <a:r>
              <a:rPr lang="sr-Latn-ME" dirty="0" smtClean="0"/>
              <a:t>Po prvi put imamo situaciju da je garantovana složenost najgoreg slučaja </a:t>
            </a:r>
            <a:r>
              <a:rPr lang="sr-Latn-ME" b="1" dirty="0" smtClean="0">
                <a:solidFill>
                  <a:srgbClr val="C00000"/>
                </a:solidFill>
              </a:rPr>
              <a:t>O(</a:t>
            </a:r>
            <a:r>
              <a:rPr lang="sr-Latn-ME" b="1" i="1" dirty="0" smtClean="0">
                <a:solidFill>
                  <a:srgbClr val="C00000"/>
                </a:solidFill>
              </a:rPr>
              <a:t>N</a:t>
            </a:r>
            <a:r>
              <a:rPr lang="sr-Latn-ME" b="1" dirty="0" smtClean="0">
                <a:solidFill>
                  <a:srgbClr val="C00000"/>
                </a:solidFill>
              </a:rPr>
              <a:t>log</a:t>
            </a:r>
            <a:r>
              <a:rPr lang="sr-Latn-ME" b="1" baseline="-25000" dirty="0" smtClean="0">
                <a:solidFill>
                  <a:srgbClr val="C00000"/>
                </a:solidFill>
              </a:rPr>
              <a:t>2</a:t>
            </a:r>
            <a:r>
              <a:rPr lang="sr-Latn-ME" b="1" i="1" dirty="0" smtClean="0">
                <a:solidFill>
                  <a:srgbClr val="C00000"/>
                </a:solidFill>
              </a:rPr>
              <a:t>N</a:t>
            </a:r>
            <a:r>
              <a:rPr lang="sr-Latn-ME" b="1" dirty="0" smtClean="0">
                <a:solidFill>
                  <a:srgbClr val="C00000"/>
                </a:solidFill>
              </a:rPr>
              <a:t>)</a:t>
            </a:r>
            <a:r>
              <a:rPr lang="sr-Latn-ME" dirty="0" smtClean="0"/>
              <a:t>.</a:t>
            </a:r>
          </a:p>
        </p:txBody>
      </p:sp>
    </p:spTree>
    <p:extLst>
      <p:ext uri="{BB962C8B-B14F-4D97-AF65-F5344CB8AC3E}">
        <p14:creationId xmlns:p14="http://schemas.microsoft.com/office/powerpoint/2010/main" val="40764414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8229600" cy="990600"/>
          </a:xfrm>
        </p:spPr>
        <p:txBody>
          <a:bodyPr/>
          <a:lstStyle/>
          <a:p>
            <a:r>
              <a:rPr lang="sr-Latn-ME" dirty="0" smtClean="0"/>
              <a:t>Merge sort realizacija</a:t>
            </a:r>
            <a:endParaRPr lang="en-US" dirty="0"/>
          </a:p>
        </p:txBody>
      </p:sp>
      <p:sp>
        <p:nvSpPr>
          <p:cNvPr id="4" name="Rectangle 3"/>
          <p:cNvSpPr/>
          <p:nvPr/>
        </p:nvSpPr>
        <p:spPr>
          <a:xfrm>
            <a:off x="0" y="1066800"/>
            <a:ext cx="4191000" cy="4524315"/>
          </a:xfrm>
          <a:prstGeom prst="rect">
            <a:avLst/>
          </a:prstGeom>
          <a:ln>
            <a:solidFill>
              <a:srgbClr val="C00000"/>
            </a:solidFill>
            <a:prstDash val="dash"/>
          </a:ln>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smtClean="0">
                <a:solidFill>
                  <a:srgbClr val="0070C0"/>
                </a:solidFill>
              </a:rPr>
              <a:t>void </a:t>
            </a:r>
            <a:r>
              <a:rPr lang="en-US" b="1" dirty="0">
                <a:solidFill>
                  <a:srgbClr val="0070C0"/>
                </a:solidFill>
              </a:rPr>
              <a:t>merge(</a:t>
            </a:r>
            <a:r>
              <a:rPr lang="en-US" b="1" dirty="0" err="1">
                <a:solidFill>
                  <a:srgbClr val="0070C0"/>
                </a:solidFill>
              </a:rPr>
              <a:t>int</a:t>
            </a:r>
            <a:r>
              <a:rPr lang="en-US" b="1" dirty="0">
                <a:solidFill>
                  <a:srgbClr val="0070C0"/>
                </a:solidFill>
              </a:rPr>
              <a:t> x[], </a:t>
            </a:r>
            <a:r>
              <a:rPr lang="en-US" b="1" dirty="0" err="1">
                <a:solidFill>
                  <a:srgbClr val="0070C0"/>
                </a:solidFill>
              </a:rPr>
              <a:t>int</a:t>
            </a:r>
            <a:r>
              <a:rPr lang="en-US" b="1" dirty="0">
                <a:solidFill>
                  <a:srgbClr val="0070C0"/>
                </a:solidFill>
              </a:rPr>
              <a:t> l, </a:t>
            </a:r>
            <a:r>
              <a:rPr lang="en-US" b="1" dirty="0" err="1">
                <a:solidFill>
                  <a:srgbClr val="0070C0"/>
                </a:solidFill>
              </a:rPr>
              <a:t>int</a:t>
            </a:r>
            <a:r>
              <a:rPr lang="en-US" b="1" dirty="0">
                <a:solidFill>
                  <a:srgbClr val="0070C0"/>
                </a:solidFill>
              </a:rPr>
              <a:t> m, </a:t>
            </a:r>
            <a:r>
              <a:rPr lang="en-US" b="1" dirty="0" err="1">
                <a:solidFill>
                  <a:srgbClr val="0070C0"/>
                </a:solidFill>
              </a:rPr>
              <a:t>int</a:t>
            </a:r>
            <a:r>
              <a:rPr lang="en-US" b="1" dirty="0">
                <a:solidFill>
                  <a:srgbClr val="0070C0"/>
                </a:solidFill>
              </a:rPr>
              <a:t> r) {</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 j, k;</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n1=m-l+1;</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n2=r-m;</a:t>
            </a: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L[n1],R[n2];</a:t>
            </a:r>
          </a:p>
          <a:p>
            <a:r>
              <a:rPr lang="sr-Latn-ME" b="1" dirty="0" smtClean="0">
                <a:solidFill>
                  <a:srgbClr val="C00000"/>
                </a:solidFill>
              </a:rPr>
              <a:t>//Prva i druga polovina niza</a:t>
            </a:r>
            <a:r>
              <a:rPr lang="sr-Latn-ME" b="1" dirty="0" smtClean="0">
                <a:solidFill>
                  <a:srgbClr val="0070C0"/>
                </a:solidFill>
              </a:rPr>
              <a:t>  </a:t>
            </a:r>
          </a:p>
          <a:p>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a:t>
            </a:r>
            <a:r>
              <a:rPr lang="en-US" b="1" dirty="0" smtClean="0">
                <a:solidFill>
                  <a:srgbClr val="0070C0"/>
                </a:solidFill>
              </a:rPr>
              <a:t>=0;i</a:t>
            </a:r>
            <a:r>
              <a:rPr lang="en-US" b="1" dirty="0">
                <a:solidFill>
                  <a:srgbClr val="0070C0"/>
                </a:solidFill>
              </a:rPr>
              <a:t>&lt; n1; </a:t>
            </a:r>
            <a:r>
              <a:rPr lang="en-US" b="1" dirty="0" err="1">
                <a:solidFill>
                  <a:srgbClr val="0070C0"/>
                </a:solidFill>
              </a:rPr>
              <a:t>i</a:t>
            </a:r>
            <a:r>
              <a:rPr lang="en-US" b="1" dirty="0" smtClean="0">
                <a:solidFill>
                  <a:srgbClr val="0070C0"/>
                </a:solidFill>
              </a:rPr>
              <a:t>++)</a:t>
            </a:r>
            <a:r>
              <a:rPr lang="sr-Latn-ME" b="1" dirty="0" smtClean="0">
                <a:solidFill>
                  <a:srgbClr val="0070C0"/>
                </a:solidFill>
              </a:rPr>
              <a:t> </a:t>
            </a:r>
            <a:r>
              <a:rPr lang="en-US" b="1" dirty="0" smtClean="0">
                <a:solidFill>
                  <a:srgbClr val="0070C0"/>
                </a:solidFill>
              </a:rPr>
              <a:t>L[</a:t>
            </a:r>
            <a:r>
              <a:rPr lang="en-US" b="1" dirty="0" err="1" smtClean="0">
                <a:solidFill>
                  <a:srgbClr val="0070C0"/>
                </a:solidFill>
              </a:rPr>
              <a:t>i</a:t>
            </a:r>
            <a:r>
              <a:rPr lang="en-US" b="1" dirty="0">
                <a:solidFill>
                  <a:srgbClr val="0070C0"/>
                </a:solidFill>
              </a:rPr>
              <a:t>]=x[</a:t>
            </a:r>
            <a:r>
              <a:rPr lang="en-US" b="1" dirty="0" err="1">
                <a:solidFill>
                  <a:srgbClr val="0070C0"/>
                </a:solidFill>
              </a:rPr>
              <a:t>l+i</a:t>
            </a:r>
            <a:r>
              <a:rPr lang="en-US" b="1" dirty="0">
                <a:solidFill>
                  <a:srgbClr val="0070C0"/>
                </a:solidFill>
              </a:rPr>
              <a:t>];</a:t>
            </a:r>
          </a:p>
          <a:p>
            <a:r>
              <a:rPr lang="sr-Latn-ME" b="1" dirty="0" smtClean="0">
                <a:solidFill>
                  <a:srgbClr val="0070C0"/>
                </a:solidFill>
              </a:rPr>
              <a:t>  </a:t>
            </a:r>
            <a:r>
              <a:rPr lang="en-US" b="1" dirty="0" smtClean="0">
                <a:solidFill>
                  <a:srgbClr val="0070C0"/>
                </a:solidFill>
              </a:rPr>
              <a:t>for(j=0;j&lt;n2;j++)</a:t>
            </a:r>
            <a:r>
              <a:rPr lang="sr-Latn-ME" b="1" dirty="0" smtClean="0">
                <a:solidFill>
                  <a:srgbClr val="0070C0"/>
                </a:solidFill>
              </a:rPr>
              <a:t> </a:t>
            </a:r>
            <a:r>
              <a:rPr lang="en-US" b="1" dirty="0" smtClean="0">
                <a:solidFill>
                  <a:srgbClr val="0070C0"/>
                </a:solidFill>
              </a:rPr>
              <a:t>R[j</a:t>
            </a:r>
            <a:r>
              <a:rPr lang="en-US" b="1" dirty="0">
                <a:solidFill>
                  <a:srgbClr val="0070C0"/>
                </a:solidFill>
              </a:rPr>
              <a:t>]=x[m+1+j];</a:t>
            </a:r>
          </a:p>
          <a:p>
            <a:r>
              <a:rPr lang="sr-Latn-ME" b="1" dirty="0" smtClean="0">
                <a:solidFill>
                  <a:srgbClr val="0070C0"/>
                </a:solidFill>
              </a:rPr>
              <a:t>  </a:t>
            </a:r>
            <a:r>
              <a:rPr lang="en-US" b="1" dirty="0" err="1" smtClean="0">
                <a:solidFill>
                  <a:srgbClr val="0070C0"/>
                </a:solidFill>
              </a:rPr>
              <a:t>i</a:t>
            </a:r>
            <a:r>
              <a:rPr lang="en-US" b="1" dirty="0" smtClean="0">
                <a:solidFill>
                  <a:srgbClr val="0070C0"/>
                </a:solidFill>
              </a:rPr>
              <a:t>=0; j=0;</a:t>
            </a:r>
            <a:r>
              <a:rPr lang="sr-Latn-ME" b="1" dirty="0" smtClean="0">
                <a:solidFill>
                  <a:srgbClr val="0070C0"/>
                </a:solidFill>
              </a:rPr>
              <a:t> </a:t>
            </a:r>
            <a:r>
              <a:rPr lang="en-US" b="1" dirty="0" smtClean="0">
                <a:solidFill>
                  <a:srgbClr val="0070C0"/>
                </a:solidFill>
              </a:rPr>
              <a:t>k=l</a:t>
            </a:r>
            <a:r>
              <a:rPr lang="en-US" b="1" dirty="0">
                <a:solidFill>
                  <a:srgbClr val="0070C0"/>
                </a:solidFill>
              </a:rPr>
              <a:t>;</a:t>
            </a:r>
          </a:p>
          <a:p>
            <a:r>
              <a:rPr lang="sr-Latn-ME" b="1" dirty="0" smtClean="0">
                <a:solidFill>
                  <a:srgbClr val="0070C0"/>
                </a:solidFill>
              </a:rPr>
              <a:t>  </a:t>
            </a:r>
            <a:r>
              <a:rPr lang="en-US" b="1" dirty="0" smtClean="0">
                <a:solidFill>
                  <a:srgbClr val="0070C0"/>
                </a:solidFill>
              </a:rPr>
              <a:t>while(</a:t>
            </a:r>
            <a:r>
              <a:rPr lang="en-US" b="1" dirty="0" err="1" smtClean="0">
                <a:solidFill>
                  <a:srgbClr val="0070C0"/>
                </a:solidFill>
              </a:rPr>
              <a:t>i</a:t>
            </a:r>
            <a:r>
              <a:rPr lang="en-US" b="1" dirty="0" smtClean="0">
                <a:solidFill>
                  <a:srgbClr val="0070C0"/>
                </a:solidFill>
              </a:rPr>
              <a:t>&lt;n1</a:t>
            </a:r>
            <a:r>
              <a:rPr lang="en-US" b="1" dirty="0">
                <a:solidFill>
                  <a:srgbClr val="0070C0"/>
                </a:solidFill>
              </a:rPr>
              <a:t>&amp;&amp;j&lt;n2)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if(L[</a:t>
            </a:r>
            <a:r>
              <a:rPr lang="en-US" b="1" dirty="0" err="1" smtClean="0">
                <a:solidFill>
                  <a:srgbClr val="0070C0"/>
                </a:solidFill>
              </a:rPr>
              <a:t>i</a:t>
            </a:r>
            <a:r>
              <a:rPr lang="en-US" b="1" dirty="0">
                <a:solidFill>
                  <a:srgbClr val="0070C0"/>
                </a:solidFill>
              </a:rPr>
              <a:t>]&lt;=R[j</a:t>
            </a:r>
            <a:r>
              <a:rPr lang="en-US" b="1" dirty="0" smtClean="0">
                <a:solidFill>
                  <a:srgbClr val="0070C0"/>
                </a:solidFill>
              </a:rPr>
              <a:t>])</a:t>
            </a:r>
            <a:r>
              <a:rPr lang="sr-Latn-ME" b="1" dirty="0" smtClean="0">
                <a:solidFill>
                  <a:srgbClr val="0070C0"/>
                </a:solidFill>
              </a:rPr>
              <a:t> </a:t>
            </a:r>
            <a:r>
              <a:rPr lang="en-US" b="1" dirty="0" smtClean="0">
                <a:solidFill>
                  <a:srgbClr val="0070C0"/>
                </a:solidFill>
              </a:rPr>
              <a:t>x[k</a:t>
            </a:r>
            <a:r>
              <a:rPr lang="sr-Latn-ME" b="1" dirty="0" smtClean="0">
                <a:solidFill>
                  <a:srgbClr val="0070C0"/>
                </a:solidFill>
              </a:rPr>
              <a:t>++</a:t>
            </a:r>
            <a:r>
              <a:rPr lang="en-US" b="1" dirty="0" smtClean="0">
                <a:solidFill>
                  <a:srgbClr val="0070C0"/>
                </a:solidFill>
              </a:rPr>
              <a:t>]=</a:t>
            </a:r>
            <a:r>
              <a:rPr lang="en-US" b="1" dirty="0">
                <a:solidFill>
                  <a:srgbClr val="0070C0"/>
                </a:solidFill>
              </a:rPr>
              <a:t>L[</a:t>
            </a:r>
            <a:r>
              <a:rPr lang="en-US" b="1" dirty="0" err="1">
                <a:solidFill>
                  <a:srgbClr val="0070C0"/>
                </a:solidFill>
              </a:rPr>
              <a:t>i</a:t>
            </a:r>
            <a:r>
              <a:rPr lang="en-US" b="1" dirty="0">
                <a:solidFill>
                  <a:srgbClr val="0070C0"/>
                </a:solidFill>
              </a:rPr>
              <a:t>++];</a:t>
            </a:r>
          </a:p>
          <a:p>
            <a:r>
              <a:rPr lang="sr-Cyrl-BA" b="1" dirty="0" smtClean="0">
                <a:solidFill>
                  <a:srgbClr val="0070C0"/>
                </a:solidFill>
              </a:rPr>
              <a:t>    </a:t>
            </a:r>
            <a:r>
              <a:rPr lang="en-US" b="1" dirty="0" smtClean="0">
                <a:solidFill>
                  <a:srgbClr val="0070C0"/>
                </a:solidFill>
              </a:rPr>
              <a:t>else</a:t>
            </a:r>
            <a:r>
              <a:rPr lang="sr-Cyrl-BA" b="1" dirty="0" smtClean="0">
                <a:solidFill>
                  <a:srgbClr val="0070C0"/>
                </a:solidFill>
              </a:rPr>
              <a:t> </a:t>
            </a:r>
            <a:r>
              <a:rPr lang="en-US" b="1" dirty="0" smtClean="0">
                <a:solidFill>
                  <a:srgbClr val="0070C0"/>
                </a:solidFill>
              </a:rPr>
              <a:t>x[k</a:t>
            </a:r>
            <a:r>
              <a:rPr lang="sr-Cyrl-BA" b="1" dirty="0" smtClean="0">
                <a:solidFill>
                  <a:srgbClr val="0070C0"/>
                </a:solidFill>
              </a:rPr>
              <a:t>++</a:t>
            </a:r>
            <a:r>
              <a:rPr lang="en-US" b="1" dirty="0" smtClean="0">
                <a:solidFill>
                  <a:srgbClr val="0070C0"/>
                </a:solidFill>
              </a:rPr>
              <a:t>]=</a:t>
            </a:r>
            <a:r>
              <a:rPr lang="en-US" b="1" dirty="0">
                <a:solidFill>
                  <a:srgbClr val="0070C0"/>
                </a:solidFill>
              </a:rPr>
              <a:t>R[j</a:t>
            </a:r>
            <a:r>
              <a:rPr lang="en-US" b="1" dirty="0" smtClean="0">
                <a:solidFill>
                  <a:srgbClr val="0070C0"/>
                </a:solidFill>
              </a:rPr>
              <a:t>++];}</a:t>
            </a:r>
          </a:p>
          <a:p>
            <a:r>
              <a:rPr lang="en-US" b="1" dirty="0" smtClean="0">
                <a:solidFill>
                  <a:srgbClr val="0070C0"/>
                </a:solidFill>
              </a:rPr>
              <a:t>   while </a:t>
            </a:r>
            <a:r>
              <a:rPr lang="en-US" b="1" dirty="0">
                <a:solidFill>
                  <a:srgbClr val="0070C0"/>
                </a:solidFill>
              </a:rPr>
              <a:t>(</a:t>
            </a:r>
            <a:r>
              <a:rPr lang="en-US" b="1" dirty="0" err="1">
                <a:solidFill>
                  <a:srgbClr val="0070C0"/>
                </a:solidFill>
              </a:rPr>
              <a:t>i</a:t>
            </a:r>
            <a:r>
              <a:rPr lang="en-US" b="1" dirty="0">
                <a:solidFill>
                  <a:srgbClr val="0070C0"/>
                </a:solidFill>
              </a:rPr>
              <a:t>&lt;n1</a:t>
            </a:r>
            <a:r>
              <a:rPr lang="en-US" b="1" dirty="0" smtClean="0">
                <a:solidFill>
                  <a:srgbClr val="0070C0"/>
                </a:solidFill>
              </a:rPr>
              <a:t>) x[k</a:t>
            </a:r>
            <a:r>
              <a:rPr lang="en-US" b="1" dirty="0">
                <a:solidFill>
                  <a:srgbClr val="0070C0"/>
                </a:solidFill>
              </a:rPr>
              <a:t>++]=L[</a:t>
            </a:r>
            <a:r>
              <a:rPr lang="en-US" b="1" dirty="0" err="1">
                <a:solidFill>
                  <a:srgbClr val="0070C0"/>
                </a:solidFill>
              </a:rPr>
              <a:t>i</a:t>
            </a:r>
            <a:r>
              <a:rPr lang="en-US" b="1" dirty="0">
                <a:solidFill>
                  <a:srgbClr val="0070C0"/>
                </a:solidFill>
              </a:rPr>
              <a:t>++];</a:t>
            </a:r>
          </a:p>
          <a:p>
            <a:r>
              <a:rPr lang="en-US" b="1" dirty="0" smtClean="0">
                <a:solidFill>
                  <a:srgbClr val="0070C0"/>
                </a:solidFill>
              </a:rPr>
              <a:t>   while </a:t>
            </a:r>
            <a:r>
              <a:rPr lang="en-US" b="1" dirty="0">
                <a:solidFill>
                  <a:srgbClr val="0070C0"/>
                </a:solidFill>
              </a:rPr>
              <a:t>(j&lt;n2</a:t>
            </a:r>
            <a:r>
              <a:rPr lang="en-US" b="1" dirty="0" smtClean="0">
                <a:solidFill>
                  <a:srgbClr val="0070C0"/>
                </a:solidFill>
              </a:rPr>
              <a:t>) x[k</a:t>
            </a:r>
            <a:r>
              <a:rPr lang="en-US" b="1" dirty="0">
                <a:solidFill>
                  <a:srgbClr val="0070C0"/>
                </a:solidFill>
              </a:rPr>
              <a:t>++]=R[j++];</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4384040" y="1103759"/>
            <a:ext cx="4572000" cy="2308324"/>
          </a:xfrm>
          <a:prstGeom prst="rect">
            <a:avLst/>
          </a:prstGeom>
          <a:ln>
            <a:solidFill>
              <a:srgbClr val="C00000"/>
            </a:solidFill>
            <a:prstDash val="dash"/>
          </a:ln>
        </p:spPr>
        <p:txBody>
          <a:bodyPr>
            <a:spAutoFit/>
          </a:bodyPr>
          <a:lstStyle/>
          <a:p>
            <a:r>
              <a:rPr lang="en-US" b="1" dirty="0">
                <a:solidFill>
                  <a:srgbClr val="0070C0"/>
                </a:solidFill>
              </a:rPr>
              <a:t>void </a:t>
            </a:r>
            <a:r>
              <a:rPr lang="en-US" b="1" dirty="0" err="1">
                <a:solidFill>
                  <a:srgbClr val="0070C0"/>
                </a:solidFill>
              </a:rPr>
              <a:t>mergeSort</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arr</a:t>
            </a:r>
            <a:r>
              <a:rPr lang="en-US" b="1" dirty="0">
                <a:solidFill>
                  <a:srgbClr val="0070C0"/>
                </a:solidFill>
              </a:rPr>
              <a:t>[], </a:t>
            </a:r>
            <a:r>
              <a:rPr lang="en-US" b="1" dirty="0" err="1">
                <a:solidFill>
                  <a:srgbClr val="0070C0"/>
                </a:solidFill>
              </a:rPr>
              <a:t>int</a:t>
            </a:r>
            <a:r>
              <a:rPr lang="en-US" b="1" dirty="0">
                <a:solidFill>
                  <a:srgbClr val="0070C0"/>
                </a:solidFill>
              </a:rPr>
              <a:t> l, </a:t>
            </a:r>
            <a:r>
              <a:rPr lang="en-US" b="1" dirty="0" err="1">
                <a:solidFill>
                  <a:srgbClr val="0070C0"/>
                </a:solidFill>
              </a:rPr>
              <a:t>int</a:t>
            </a:r>
            <a:r>
              <a:rPr lang="en-US" b="1" dirty="0">
                <a:solidFill>
                  <a:srgbClr val="0070C0"/>
                </a:solidFill>
              </a:rPr>
              <a:t> r) {</a:t>
            </a:r>
          </a:p>
          <a:p>
            <a:r>
              <a:rPr lang="en-US" b="1" dirty="0" smtClean="0">
                <a:solidFill>
                  <a:srgbClr val="0070C0"/>
                </a:solidFill>
              </a:rPr>
              <a:t>  if </a:t>
            </a:r>
            <a:r>
              <a:rPr lang="en-US" b="1" dirty="0">
                <a:solidFill>
                  <a:srgbClr val="0070C0"/>
                </a:solidFill>
              </a:rPr>
              <a:t>(l &lt; r) {</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m=l+(r - l)/2</a:t>
            </a:r>
            <a:r>
              <a:rPr lang="en-US" b="1" dirty="0" smtClean="0">
                <a:solidFill>
                  <a:srgbClr val="0070C0"/>
                </a:solidFill>
              </a:rPr>
              <a:t>;</a:t>
            </a:r>
            <a:endParaRPr lang="en-US" b="1" dirty="0">
              <a:solidFill>
                <a:srgbClr val="0070C0"/>
              </a:solidFill>
            </a:endParaRPr>
          </a:p>
          <a:p>
            <a:r>
              <a:rPr lang="en-US" b="1" dirty="0" smtClean="0">
                <a:solidFill>
                  <a:srgbClr val="0070C0"/>
                </a:solidFill>
              </a:rPr>
              <a:t>    </a:t>
            </a:r>
            <a:r>
              <a:rPr lang="en-US" b="1" dirty="0" err="1" smtClean="0">
                <a:solidFill>
                  <a:srgbClr val="0070C0"/>
                </a:solidFill>
              </a:rPr>
              <a:t>mergeSort</a:t>
            </a:r>
            <a:r>
              <a:rPr lang="en-US" b="1" dirty="0" smtClean="0">
                <a:solidFill>
                  <a:srgbClr val="0070C0"/>
                </a:solidFill>
              </a:rPr>
              <a:t>(</a:t>
            </a:r>
            <a:r>
              <a:rPr lang="en-US" b="1" dirty="0" err="1" smtClean="0">
                <a:solidFill>
                  <a:srgbClr val="0070C0"/>
                </a:solidFill>
              </a:rPr>
              <a:t>x,l,m</a:t>
            </a:r>
            <a:r>
              <a:rPr lang="en-US" b="1" dirty="0">
                <a:solidFill>
                  <a:srgbClr val="0070C0"/>
                </a:solidFill>
              </a:rPr>
              <a:t>);</a:t>
            </a:r>
          </a:p>
          <a:p>
            <a:r>
              <a:rPr lang="en-US" b="1" dirty="0" smtClean="0">
                <a:solidFill>
                  <a:srgbClr val="0070C0"/>
                </a:solidFill>
              </a:rPr>
              <a:t>    </a:t>
            </a:r>
            <a:r>
              <a:rPr lang="en-US" b="1" dirty="0" err="1" smtClean="0">
                <a:solidFill>
                  <a:srgbClr val="0070C0"/>
                </a:solidFill>
              </a:rPr>
              <a:t>mergeSort</a:t>
            </a:r>
            <a:r>
              <a:rPr lang="en-US" b="1" dirty="0" smtClean="0">
                <a:solidFill>
                  <a:srgbClr val="0070C0"/>
                </a:solidFill>
              </a:rPr>
              <a:t>(x,m+1,r</a:t>
            </a:r>
            <a:r>
              <a:rPr lang="en-US" b="1" dirty="0">
                <a:solidFill>
                  <a:srgbClr val="0070C0"/>
                </a:solidFill>
              </a:rPr>
              <a:t>);</a:t>
            </a:r>
          </a:p>
          <a:p>
            <a:r>
              <a:rPr lang="en-US" b="1" dirty="0" smtClean="0">
                <a:solidFill>
                  <a:srgbClr val="0070C0"/>
                </a:solidFill>
              </a:rPr>
              <a:t>    merge(</a:t>
            </a:r>
            <a:r>
              <a:rPr lang="en-US" b="1" dirty="0" err="1" smtClean="0">
                <a:solidFill>
                  <a:srgbClr val="0070C0"/>
                </a:solidFill>
              </a:rPr>
              <a:t>x,l,m,r</a:t>
            </a:r>
            <a:r>
              <a:rPr lang="en-US" b="1" dirty="0">
                <a:solidFill>
                  <a:srgbClr val="0070C0"/>
                </a:solidFill>
              </a:rPr>
              <a:t>);</a:t>
            </a:r>
          </a:p>
          <a:p>
            <a:r>
              <a:rPr lang="en-US" b="1" dirty="0">
                <a:solidFill>
                  <a:srgbClr val="0070C0"/>
                </a:solidFill>
              </a:rPr>
              <a:t>    }</a:t>
            </a:r>
          </a:p>
          <a:p>
            <a:r>
              <a:rPr lang="en-US" b="1" dirty="0">
                <a:solidFill>
                  <a:srgbClr val="0070C0"/>
                </a:solidFill>
              </a:rPr>
              <a:t>}</a:t>
            </a:r>
            <a:endParaRPr lang="sr-Cyrl-BA" b="1" dirty="0">
              <a:solidFill>
                <a:srgbClr val="0070C0"/>
              </a:solidFill>
            </a:endParaRPr>
          </a:p>
        </p:txBody>
      </p:sp>
      <p:sp>
        <p:nvSpPr>
          <p:cNvPr id="6" name="Rectangle 5"/>
          <p:cNvSpPr/>
          <p:nvPr/>
        </p:nvSpPr>
        <p:spPr>
          <a:xfrm>
            <a:off x="4384040" y="4114800"/>
            <a:ext cx="4495800" cy="2031325"/>
          </a:xfrm>
          <a:prstGeom prst="rect">
            <a:avLst/>
          </a:prstGeom>
          <a:ln>
            <a:solidFill>
              <a:srgbClr val="C00000"/>
            </a:solidFill>
            <a:prstDash val="dash"/>
          </a:ln>
        </p:spPr>
        <p:txBody>
          <a:bodyPr wrap="square">
            <a:spAutoFit/>
          </a:bodyPr>
          <a:lstStyle/>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int</a:t>
            </a:r>
            <a:r>
              <a:rPr lang="en-US" b="1" dirty="0">
                <a:solidFill>
                  <a:srgbClr val="0070C0"/>
                </a:solidFill>
              </a:rPr>
              <a:t> n=6;</a:t>
            </a:r>
          </a:p>
          <a:p>
            <a:r>
              <a:rPr lang="en-US" b="1" dirty="0">
                <a:solidFill>
                  <a:srgbClr val="0070C0"/>
                </a:solidFill>
              </a:rPr>
              <a:t>    </a:t>
            </a:r>
            <a:r>
              <a:rPr lang="en-US" b="1" dirty="0" err="1">
                <a:solidFill>
                  <a:srgbClr val="0070C0"/>
                </a:solidFill>
              </a:rPr>
              <a:t>int</a:t>
            </a:r>
            <a:r>
              <a:rPr lang="en-US" b="1" dirty="0">
                <a:solidFill>
                  <a:srgbClr val="0070C0"/>
                </a:solidFill>
              </a:rPr>
              <a:t> x[]={12,11,13,5,6,7</a:t>
            </a:r>
            <a:r>
              <a:rPr lang="en-US" b="1" dirty="0" smtClean="0">
                <a:solidFill>
                  <a:srgbClr val="0070C0"/>
                </a:solidFill>
              </a:rPr>
              <a:t>};</a:t>
            </a:r>
          </a:p>
          <a:p>
            <a:r>
              <a:rPr lang="en-US" b="1" dirty="0">
                <a:solidFill>
                  <a:srgbClr val="0070C0"/>
                </a:solidFill>
              </a:rPr>
              <a:t> </a:t>
            </a:r>
            <a:r>
              <a:rPr lang="en-US" b="1" dirty="0" smtClean="0">
                <a:solidFill>
                  <a:srgbClr val="0070C0"/>
                </a:solidFill>
              </a:rPr>
              <a:t>   </a:t>
            </a:r>
            <a:r>
              <a:rPr lang="en-US" b="1" dirty="0" err="1" smtClean="0">
                <a:solidFill>
                  <a:srgbClr val="0070C0"/>
                </a:solidFill>
              </a:rPr>
              <a:t>mergeSort</a:t>
            </a:r>
            <a:r>
              <a:rPr lang="en-US" b="1" dirty="0" smtClean="0">
                <a:solidFill>
                  <a:srgbClr val="0070C0"/>
                </a:solidFill>
              </a:rPr>
              <a:t>(x,0</a:t>
            </a:r>
            <a:r>
              <a:rPr lang="en-US" b="1" dirty="0">
                <a:solidFill>
                  <a:srgbClr val="0070C0"/>
                </a:solidFill>
              </a:rPr>
              <a:t>, </a:t>
            </a:r>
            <a:r>
              <a:rPr lang="en-US" b="1" dirty="0" smtClean="0">
                <a:solidFill>
                  <a:srgbClr val="0070C0"/>
                </a:solidFill>
              </a:rPr>
              <a:t>n-1);</a:t>
            </a:r>
            <a:endParaRPr lang="en-US" b="1" dirty="0">
              <a:solidFill>
                <a:srgbClr val="0070C0"/>
              </a:solidFill>
            </a:endParaRP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=0;i&lt;</a:t>
            </a:r>
            <a:r>
              <a:rPr lang="en-US" b="1" dirty="0" err="1" smtClean="0">
                <a:solidFill>
                  <a:srgbClr val="0070C0"/>
                </a:solidFill>
              </a:rPr>
              <a:t>n;i</a:t>
            </a:r>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&lt;&lt;x[</a:t>
            </a:r>
            <a:r>
              <a:rPr lang="en-US" b="1" dirty="0" err="1" smtClean="0">
                <a:solidFill>
                  <a:srgbClr val="0070C0"/>
                </a:solidFill>
              </a:rPr>
              <a:t>i</a:t>
            </a:r>
            <a:r>
              <a:rPr lang="en-US" b="1" dirty="0" smtClean="0">
                <a:solidFill>
                  <a:srgbClr val="0070C0"/>
                </a:solidFill>
              </a:rPr>
              <a:t>]&lt;&lt;‘ ‘;</a:t>
            </a:r>
            <a:endParaRPr lang="en-US" b="1" dirty="0">
              <a:solidFill>
                <a:srgbClr val="0070C0"/>
              </a:solidFill>
            </a:endParaRPr>
          </a:p>
          <a:p>
            <a:r>
              <a:rPr lang="en-US" b="1" dirty="0" smtClean="0">
                <a:solidFill>
                  <a:srgbClr val="0070C0"/>
                </a:solidFill>
              </a:rPr>
              <a:t>return </a:t>
            </a:r>
            <a:r>
              <a:rPr lang="en-US" b="1" dirty="0">
                <a:solidFill>
                  <a:srgbClr val="0070C0"/>
                </a:solidFill>
              </a:rPr>
              <a:t>0;</a:t>
            </a:r>
          </a:p>
          <a:p>
            <a:r>
              <a:rPr lang="en-US" b="1" dirty="0" smtClean="0">
                <a:solidFill>
                  <a:srgbClr val="0070C0"/>
                </a:solidFill>
              </a:rPr>
              <a:t>}</a:t>
            </a:r>
          </a:p>
        </p:txBody>
      </p:sp>
    </p:spTree>
    <p:extLst>
      <p:ext uri="{BB962C8B-B14F-4D97-AF65-F5344CB8AC3E}">
        <p14:creationId xmlns:p14="http://schemas.microsoft.com/office/powerpoint/2010/main" val="1399915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smtClean="0"/>
              <a:t>Heap sort</a:t>
            </a:r>
            <a:endParaRPr lang="en-US" dirty="0"/>
          </a:p>
        </p:txBody>
      </p:sp>
      <p:sp>
        <p:nvSpPr>
          <p:cNvPr id="3" name="Content Placeholder 2"/>
          <p:cNvSpPr>
            <a:spLocks noGrp="1"/>
          </p:cNvSpPr>
          <p:nvPr>
            <p:ph idx="1"/>
          </p:nvPr>
        </p:nvSpPr>
        <p:spPr>
          <a:xfrm>
            <a:off x="0" y="1066800"/>
            <a:ext cx="9144000" cy="5791200"/>
          </a:xfrm>
        </p:spPr>
        <p:txBody>
          <a:bodyPr/>
          <a:lstStyle/>
          <a:p>
            <a:r>
              <a:rPr lang="en-US" dirty="0" smtClean="0"/>
              <a:t>Da bi </a:t>
            </a:r>
            <a:r>
              <a:rPr lang="en-US" dirty="0" err="1" smtClean="0"/>
              <a:t>objasnili</a:t>
            </a:r>
            <a:r>
              <a:rPr lang="en-US" dirty="0" smtClean="0"/>
              <a:t> </a:t>
            </a:r>
            <a:r>
              <a:rPr lang="en-US" dirty="0" err="1" smtClean="0"/>
              <a:t>ovaj</a:t>
            </a:r>
            <a:r>
              <a:rPr lang="en-US" dirty="0" smtClean="0"/>
              <a:t> tip </a:t>
            </a:r>
            <a:r>
              <a:rPr lang="en-US" dirty="0" err="1" smtClean="0"/>
              <a:t>algoritma</a:t>
            </a:r>
            <a:r>
              <a:rPr lang="en-US" dirty="0" smtClean="0"/>
              <a:t> </a:t>
            </a:r>
            <a:r>
              <a:rPr lang="en-US" dirty="0" err="1" smtClean="0"/>
              <a:t>moramo</a:t>
            </a:r>
            <a:r>
              <a:rPr lang="en-US" dirty="0" smtClean="0"/>
              <a:t> </a:t>
            </a:r>
            <a:r>
              <a:rPr lang="en-US" dirty="0" err="1" smtClean="0"/>
              <a:t>objasniti</a:t>
            </a:r>
            <a:r>
              <a:rPr lang="en-US" dirty="0" smtClean="0"/>
              <a:t> </a:t>
            </a:r>
            <a:r>
              <a:rPr lang="sr-Latn-ME" dirty="0" smtClean="0"/>
              <a:t>što je to </a:t>
            </a:r>
            <a:r>
              <a:rPr lang="sr-Latn-ME" b="1" dirty="0" smtClean="0">
                <a:solidFill>
                  <a:srgbClr val="C00000"/>
                </a:solidFill>
              </a:rPr>
              <a:t>heap</a:t>
            </a:r>
            <a:r>
              <a:rPr lang="sr-Latn-ME" dirty="0" smtClean="0"/>
              <a:t> </a:t>
            </a:r>
            <a:r>
              <a:rPr lang="sr-Latn-ME" b="1" baseline="-25000" dirty="0" smtClean="0"/>
              <a:t>(hip)</a:t>
            </a:r>
            <a:r>
              <a:rPr lang="sr-Latn-ME" dirty="0" smtClean="0"/>
              <a:t>.</a:t>
            </a:r>
          </a:p>
          <a:p>
            <a:r>
              <a:rPr lang="sr-Latn-ME" dirty="0" smtClean="0"/>
              <a:t>Postoji veći broj hipova a za našu potrebu koncentrišemo se samo na </a:t>
            </a:r>
            <a:r>
              <a:rPr lang="sr-Latn-ME" b="1" dirty="0" smtClean="0">
                <a:solidFill>
                  <a:srgbClr val="C00000"/>
                </a:solidFill>
              </a:rPr>
              <a:t>min-heap</a:t>
            </a:r>
            <a:r>
              <a:rPr lang="sr-Latn-ME" dirty="0" smtClean="0"/>
              <a:t> i </a:t>
            </a:r>
            <a:r>
              <a:rPr lang="sr-Latn-ME" b="1" dirty="0" smtClean="0">
                <a:solidFill>
                  <a:srgbClr val="C00000"/>
                </a:solidFill>
              </a:rPr>
              <a:t>max-heap</a:t>
            </a:r>
            <a:r>
              <a:rPr lang="sr-Latn-ME" dirty="0" smtClean="0"/>
              <a:t>. </a:t>
            </a:r>
            <a:r>
              <a:rPr lang="sr-Latn-ME" dirty="0" smtClean="0"/>
              <a:t>Algo</a:t>
            </a:r>
            <a:r>
              <a:rPr lang="en-US" dirty="0" smtClean="0"/>
              <a:t>r</a:t>
            </a:r>
            <a:r>
              <a:rPr lang="sr-Latn-ME" dirty="0" smtClean="0"/>
              <a:t>i</a:t>
            </a:r>
            <a:r>
              <a:rPr lang="en-US" dirty="0" smtClean="0"/>
              <a:t>t</a:t>
            </a:r>
            <a:r>
              <a:rPr lang="sr-Latn-ME" dirty="0" smtClean="0"/>
              <a:t>am </a:t>
            </a:r>
            <a:r>
              <a:rPr lang="sr-Latn-ME" dirty="0" smtClean="0"/>
              <a:t>kojega opisujemo sortira u neopadajući redosljed pa se onda svodimo na </a:t>
            </a:r>
            <a:r>
              <a:rPr lang="sr-Latn-ME" b="1" dirty="0" smtClean="0">
                <a:solidFill>
                  <a:srgbClr val="C00000"/>
                </a:solidFill>
              </a:rPr>
              <a:t>max-heap</a:t>
            </a:r>
            <a:r>
              <a:rPr lang="sr-Latn-ME" dirty="0" smtClean="0"/>
              <a:t>.</a:t>
            </a:r>
          </a:p>
          <a:p>
            <a:r>
              <a:rPr lang="sr-Latn-ME" b="1" dirty="0" smtClean="0">
                <a:solidFill>
                  <a:srgbClr val="C00000"/>
                </a:solidFill>
              </a:rPr>
              <a:t>max-heap </a:t>
            </a:r>
            <a:r>
              <a:rPr lang="sr-Latn-ME" dirty="0" smtClean="0"/>
              <a:t>je posebna vrsta </a:t>
            </a:r>
            <a:r>
              <a:rPr lang="sr-Latn-ME" b="1" u="sng" dirty="0" smtClean="0">
                <a:solidFill>
                  <a:srgbClr val="FF0000"/>
                </a:solidFill>
              </a:rPr>
              <a:t>drveta</a:t>
            </a:r>
            <a:r>
              <a:rPr lang="sr-Latn-ME" dirty="0" smtClean="0"/>
              <a:t> gdje je vrijednost koja je upisana u roditeljskom čvoru uvjek veća od one koja je upisana u potomku.</a:t>
            </a:r>
          </a:p>
          <a:p>
            <a:r>
              <a:rPr lang="sr-Latn-ME" dirty="0" smtClean="0"/>
              <a:t>Drvo ne uvodimo za sada </a:t>
            </a:r>
            <a:r>
              <a:rPr lang="sr-Latn-ME" b="1" baseline="-25000" dirty="0" smtClean="0"/>
              <a:t>(to će nam biti tema za kraj kursa)</a:t>
            </a:r>
            <a:r>
              <a:rPr lang="sr-Latn-ME" dirty="0" smtClean="0"/>
              <a:t> pa vam preporučujemo da se podsjetite </a:t>
            </a:r>
            <a:r>
              <a:rPr lang="sr-Latn-ME" b="1" baseline="-25000" dirty="0" smtClean="0"/>
              <a:t>(dobro)</a:t>
            </a:r>
            <a:r>
              <a:rPr lang="sr-Latn-ME" dirty="0" smtClean="0"/>
              <a:t> ove strukture podataka iz Programiranja 1.</a:t>
            </a:r>
          </a:p>
          <a:p>
            <a:r>
              <a:rPr lang="sr-Latn-ME" dirty="0" smtClean="0"/>
              <a:t>Kod </a:t>
            </a:r>
            <a:r>
              <a:rPr lang="sr-Latn-ME" b="1" dirty="0" smtClean="0">
                <a:solidFill>
                  <a:srgbClr val="C00000"/>
                </a:solidFill>
              </a:rPr>
              <a:t>max-heap</a:t>
            </a:r>
            <a:r>
              <a:rPr lang="sr-Latn-ME" dirty="0" smtClean="0"/>
              <a:t>-a drvo se u pravom smislu ne formira već se svi podaci drže u nizu sa podrazumijevanom vezom indeksa!</a:t>
            </a:r>
            <a:endParaRPr lang="en-US" dirty="0"/>
          </a:p>
        </p:txBody>
      </p:sp>
    </p:spTree>
    <p:extLst>
      <p:ext uri="{BB962C8B-B14F-4D97-AF65-F5344CB8AC3E}">
        <p14:creationId xmlns:p14="http://schemas.microsoft.com/office/powerpoint/2010/main" val="11102371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153503</TotalTime>
  <Words>6796</Words>
  <Application>Microsoft Office PowerPoint</Application>
  <PresentationFormat>On-screen Show (4:3)</PresentationFormat>
  <Paragraphs>943</Paragraphs>
  <Slides>50</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2" baseType="lpstr">
      <vt:lpstr>Clarity</vt:lpstr>
      <vt:lpstr>Equation</vt:lpstr>
      <vt:lpstr>Teorija  algoritama</vt:lpstr>
      <vt:lpstr>Quick Sort prva verzija</vt:lpstr>
      <vt:lpstr>Quicksort verzija 2</vt:lpstr>
      <vt:lpstr>Quickselect</vt:lpstr>
      <vt:lpstr>Quickselect objašnjenje</vt:lpstr>
      <vt:lpstr>Spojiti u sortirani niz dva sortirana niza</vt:lpstr>
      <vt:lpstr>Merge Sort</vt:lpstr>
      <vt:lpstr>Merge sort realizacija</vt:lpstr>
      <vt:lpstr>Heap sort</vt:lpstr>
      <vt:lpstr>Heap</vt:lpstr>
      <vt:lpstr>Formiranje heap-a</vt:lpstr>
      <vt:lpstr>Primjer formiranja heap-a</vt:lpstr>
      <vt:lpstr>Određivanje sortirane sekvence</vt:lpstr>
      <vt:lpstr>Sortiranje na osnovu heap-a</vt:lpstr>
      <vt:lpstr>Složenost HEAP-SORT-a</vt:lpstr>
      <vt:lpstr>Realizacija HEAP-SORT-a</vt:lpstr>
      <vt:lpstr>O realizaciji HEAP-SORT-a</vt:lpstr>
      <vt:lpstr>Prioritetni red</vt:lpstr>
      <vt:lpstr>PowerPoint Presentation</vt:lpstr>
      <vt:lpstr>Hibridni algoritmi sortiranja</vt:lpstr>
      <vt:lpstr>Introsort</vt:lpstr>
      <vt:lpstr>Još oko introsort-a</vt:lpstr>
      <vt:lpstr>Gotovi algoritmi sortiranja</vt:lpstr>
      <vt:lpstr>Drugi ugrađeni tipovi podataka</vt:lpstr>
      <vt:lpstr>Primjer pair-a sa sortiranjem</vt:lpstr>
      <vt:lpstr>Sortiranje strukturnih tipova</vt:lpstr>
      <vt:lpstr>Sortiranje klasnih tipova podataka</vt:lpstr>
      <vt:lpstr>Sortiranje klasnih tipova – glavni program</vt:lpstr>
      <vt:lpstr>Bucket sort</vt:lpstr>
      <vt:lpstr>Realizacija</vt:lpstr>
      <vt:lpstr>Primjer - Intervali</vt:lpstr>
      <vt:lpstr>Primjer - tumačenje</vt:lpstr>
      <vt:lpstr>Kombinatorni objekti</vt:lpstr>
      <vt:lpstr>Složenost kombinatornih objekаta</vt:lpstr>
      <vt:lpstr>Ima li smisla razmatrati?</vt:lpstr>
      <vt:lpstr>Permutacije</vt:lpstr>
      <vt:lpstr>Permutacije - realizacija</vt:lpstr>
      <vt:lpstr>Izvršavanje programa</vt:lpstr>
      <vt:lpstr>Funkcija kombinacije</vt:lpstr>
      <vt:lpstr>Kombinacija bez rekurzije</vt:lpstr>
      <vt:lpstr>Varijacije</vt:lpstr>
      <vt:lpstr>Latinski kvadrat</vt:lpstr>
      <vt:lpstr>Realizacija</vt:lpstr>
      <vt:lpstr>Izbjegavanje kombinatorike</vt:lpstr>
      <vt:lpstr>Realizacija problema</vt:lpstr>
      <vt:lpstr>Zadaci za vježbanje</vt:lpstr>
      <vt:lpstr>Zadaci za vježbanje</vt:lpstr>
      <vt:lpstr>Zadaci za vježbanje</vt:lpstr>
      <vt:lpstr>Zadaci za vježbanje</vt:lpstr>
      <vt:lpstr>Zadaci za vježbanje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Teorija  algoritama</dc:title>
  <dc:creator>Windows User</dc:creator>
  <cp:lastModifiedBy>Windows User</cp:lastModifiedBy>
  <cp:revision>672</cp:revision>
  <dcterms:created xsi:type="dcterms:W3CDTF">2019-12-12T05:54:33Z</dcterms:created>
  <dcterms:modified xsi:type="dcterms:W3CDTF">2024-09-24T17:55:56Z</dcterms:modified>
</cp:coreProperties>
</file>