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256" r:id="rId2"/>
    <p:sldId id="325" r:id="rId3"/>
    <p:sldId id="326" r:id="rId4"/>
    <p:sldId id="327" r:id="rId5"/>
    <p:sldId id="328" r:id="rId6"/>
    <p:sldId id="329" r:id="rId7"/>
    <p:sldId id="330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853" y="-37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8B17CB7-3C4B-406C-97EC-E7CDCFEDB8AB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C65532-5DCE-48DA-ABB3-E8617B81C9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5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4262DC7-3D71-4887-BC10-20C1305955E1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3383EA7-13A7-4808-ACAE-DD6484859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48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EE01D98-0787-4C05-B51E-AF103DA0149E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Teorija  algoritama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Mostovi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9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Mostovi</a:t>
            </a:r>
            <a:r>
              <a:rPr lang="en-US" dirty="0" smtClean="0"/>
              <a:t> u </a:t>
            </a:r>
            <a:r>
              <a:rPr lang="en-US" dirty="0" err="1" smtClean="0"/>
              <a:t>grafovima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je </a:t>
            </a:r>
            <a:r>
              <a:rPr lang="en-US" dirty="0" err="1" smtClean="0"/>
              <a:t>ivica</a:t>
            </a:r>
            <a:r>
              <a:rPr lang="en-US" dirty="0" smtClean="0"/>
              <a:t> </a:t>
            </a:r>
            <a:r>
              <a:rPr lang="sr-Latn-ME" dirty="0" smtClean="0"/>
              <a:t>čijim uklanjanjem neusmjereni graf (obično govorimo o mostovima kod ovih grafova) postaje nepovezan odnosno </a:t>
            </a:r>
            <a:r>
              <a:rPr lang="sr-Latn-ME" dirty="0" smtClean="0"/>
              <a:t>ne </a:t>
            </a:r>
            <a:r>
              <a:rPr lang="sr-Latn-ME" dirty="0" smtClean="0"/>
              <a:t>može se više iz svakog čvora doći u svaki čvor.</a:t>
            </a:r>
          </a:p>
          <a:p>
            <a:r>
              <a:rPr lang="sr-Latn-ME" dirty="0" smtClean="0"/>
              <a:t>Ako se graf sastojao od više komponenti koje nisu bile povezane graf je ivica koja kada se izbriše dolazi do uvećanja broja ivica u grafu.</a:t>
            </a:r>
          </a:p>
          <a:p>
            <a:r>
              <a:rPr lang="sr-Latn-ME" dirty="0" smtClean="0"/>
              <a:t>Most se smatra slabom tačkom u grafu.</a:t>
            </a:r>
          </a:p>
        </p:txBody>
      </p:sp>
    </p:spTree>
    <p:extLst>
      <p:ext uri="{BB962C8B-B14F-4D97-AF65-F5344CB8AC3E}">
        <p14:creationId xmlns:p14="http://schemas.microsoft.com/office/powerpoint/2010/main" val="4271821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r>
              <a:rPr lang="sr-Latn-ME" dirty="0" smtClean="0"/>
              <a:t>Očigledno </a:t>
            </a:r>
            <a:r>
              <a:rPr lang="sr-Latn-ME" dirty="0"/>
              <a:t>s</a:t>
            </a:r>
            <a:r>
              <a:rPr lang="sr-Latn-ME" dirty="0" smtClean="0"/>
              <a:t>u </a:t>
            </a:r>
            <a:r>
              <a:rPr lang="sr-Latn-ME" dirty="0" smtClean="0"/>
              <a:t>mostovi ivice </a:t>
            </a:r>
            <a:r>
              <a:rPr lang="sr-Latn-ME" b="1" dirty="0" smtClean="0"/>
              <a:t>cd</a:t>
            </a:r>
            <a:r>
              <a:rPr lang="sr-Latn-ME" dirty="0" smtClean="0"/>
              <a:t> i </a:t>
            </a:r>
            <a:r>
              <a:rPr lang="sr-Latn-ME" b="1" dirty="0" smtClean="0"/>
              <a:t>df</a:t>
            </a:r>
            <a:r>
              <a:rPr lang="sr-Latn-ME" dirty="0" smtClean="0"/>
              <a:t> jer ako ih uklonimo ne možemo doći iz jedno dijela grafa u drugi.</a:t>
            </a:r>
          </a:p>
          <a:p>
            <a:r>
              <a:rPr lang="sr-Latn-ME" dirty="0" smtClean="0"/>
              <a:t>Algoritmi za određivanje mostova u ivicama su zasnovani na </a:t>
            </a:r>
            <a:r>
              <a:rPr lang="sr-Latn-ME" b="1" dirty="0" smtClean="0">
                <a:solidFill>
                  <a:srgbClr val="0070C0"/>
                </a:solidFill>
              </a:rPr>
              <a:t>DFS obilasku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Posjeduju sličnosti i dosta zajedničkoga sa mnogim drugim algoritmima.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62000" y="20574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828800" y="16002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768463" y="272198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819400" y="21336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581400" y="2986268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876800" y="30480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f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>
            <a:stCxn id="4" idx="7"/>
            <a:endCxn id="5" idx="2"/>
          </p:cNvCxnSpPr>
          <p:nvPr/>
        </p:nvCxnSpPr>
        <p:spPr>
          <a:xfrm flipV="1">
            <a:off x="1282326" y="1897766"/>
            <a:ext cx="546474" cy="2467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4" idx="5"/>
            <a:endCxn id="6" idx="2"/>
          </p:cNvCxnSpPr>
          <p:nvPr/>
        </p:nvCxnSpPr>
        <p:spPr>
          <a:xfrm>
            <a:off x="1282326" y="2565377"/>
            <a:ext cx="486137" cy="4541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6" idx="6"/>
            <a:endCxn id="7" idx="2"/>
          </p:cNvCxnSpPr>
          <p:nvPr/>
        </p:nvCxnSpPr>
        <p:spPr>
          <a:xfrm flipV="1">
            <a:off x="2378063" y="2431166"/>
            <a:ext cx="441337" cy="588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6" idx="0"/>
          </p:cNvCxnSpPr>
          <p:nvPr/>
        </p:nvCxnSpPr>
        <p:spPr>
          <a:xfrm flipH="1">
            <a:off x="2073263" y="2195332"/>
            <a:ext cx="60337" cy="5266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7" idx="1"/>
          </p:cNvCxnSpPr>
          <p:nvPr/>
        </p:nvCxnSpPr>
        <p:spPr>
          <a:xfrm>
            <a:off x="2438400" y="1897766"/>
            <a:ext cx="470274" cy="3229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7" idx="5"/>
            <a:endCxn id="8" idx="1"/>
          </p:cNvCxnSpPr>
          <p:nvPr/>
        </p:nvCxnSpPr>
        <p:spPr>
          <a:xfrm>
            <a:off x="3339726" y="2641577"/>
            <a:ext cx="330948" cy="4318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8" idx="6"/>
            <a:endCxn id="9" idx="2"/>
          </p:cNvCxnSpPr>
          <p:nvPr/>
        </p:nvCxnSpPr>
        <p:spPr>
          <a:xfrm>
            <a:off x="4191000" y="3283834"/>
            <a:ext cx="685800" cy="6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528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Ključni elementi algoritma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sr-Latn-ME" dirty="0" smtClean="0"/>
              <a:t>Prilikom DFS obilaska formira se stablo koje se naziva </a:t>
            </a:r>
            <a:r>
              <a:rPr lang="sr-Latn-ME" b="1" dirty="0" smtClean="0">
                <a:solidFill>
                  <a:srgbClr val="0070C0"/>
                </a:solidFill>
              </a:rPr>
              <a:t>DFS stablo</a:t>
            </a:r>
            <a:r>
              <a:rPr lang="sr-Latn-ME" dirty="0" smtClean="0"/>
              <a:t> (za detalje o stablu i terminologiji pogledajte glavnu prezentaciju).</a:t>
            </a:r>
          </a:p>
          <a:p>
            <a:r>
              <a:rPr lang="sr-Latn-ME" dirty="0" smtClean="0"/>
              <a:t>Nešto će riječi o ovom stablu biti u lekciji o tačkama artikulacije.</a:t>
            </a:r>
          </a:p>
          <a:p>
            <a:r>
              <a:rPr lang="sr-Latn-ME" dirty="0" smtClean="0"/>
              <a:t>Svakom čvoru pridružujemo sljedeće vrijednosti:</a:t>
            </a:r>
          </a:p>
          <a:p>
            <a:pPr lvl="1"/>
            <a:r>
              <a:rPr lang="sr-Latn-ME" b="1" dirty="0" smtClean="0"/>
              <a:t>Vrijeme ulaska u čvor</a:t>
            </a:r>
            <a:r>
              <a:rPr lang="sr-Latn-ME" dirty="0" smtClean="0"/>
              <a:t> (često se zove </a:t>
            </a:r>
            <a:r>
              <a:rPr lang="sr-Latn-ME" b="1" dirty="0" smtClean="0"/>
              <a:t>discovery time</a:t>
            </a:r>
            <a:r>
              <a:rPr lang="sr-Latn-ME" dirty="0" smtClean="0"/>
              <a:t> vrijeme otkrivanja čvora, označava sa </a:t>
            </a:r>
            <a:r>
              <a:rPr lang="sr-Latn-ME" b="1" dirty="0" smtClean="0"/>
              <a:t>disc</a:t>
            </a:r>
            <a:r>
              <a:rPr lang="sr-Latn-ME" dirty="0" smtClean="0"/>
              <a:t>, </a:t>
            </a:r>
            <a:r>
              <a:rPr lang="sr-Latn-ME" b="1" dirty="0" smtClean="0"/>
              <a:t>d</a:t>
            </a:r>
            <a:r>
              <a:rPr lang="sr-Latn-ME" dirty="0" smtClean="0"/>
              <a:t> ili </a:t>
            </a:r>
            <a:r>
              <a:rPr lang="sr-Latn-ME" b="1" dirty="0" smtClean="0"/>
              <a:t>id</a:t>
            </a:r>
            <a:r>
              <a:rPr lang="sr-Latn-ME" dirty="0" smtClean="0"/>
              <a:t>). (znači imamo neki brojač koji broji „vrijeme“).</a:t>
            </a:r>
          </a:p>
          <a:p>
            <a:pPr lvl="1"/>
            <a:r>
              <a:rPr lang="sr-Latn-ME" b="1" dirty="0" smtClean="0"/>
              <a:t>Low-link vrijeme</a:t>
            </a:r>
            <a:r>
              <a:rPr lang="sr-Latn-ME" dirty="0" smtClean="0"/>
              <a:t> (to je vrijeme koje pokazuje u koji se „najraniji“ čvor može doći iz datog čvora ali ne posredstvom direktnog roditelja).</a:t>
            </a:r>
          </a:p>
          <a:p>
            <a:pPr lvl="1"/>
            <a:r>
              <a:rPr lang="sr-Latn-ME" dirty="0" smtClean="0"/>
              <a:t>U ovom algoritmu se ne mora koristiti ali se često pamti i vrijeme kada čvor sa svim potomcima biva obrađen (</a:t>
            </a:r>
            <a:r>
              <a:rPr lang="sr-Latn-ME" b="1" dirty="0" smtClean="0"/>
              <a:t>final time</a:t>
            </a:r>
            <a:r>
              <a:rPr lang="sr-Latn-ME" dirty="0" smtClean="0"/>
              <a:t>, </a:t>
            </a:r>
            <a:r>
              <a:rPr lang="sr-Latn-ME" b="1" dirty="0" smtClean="0"/>
              <a:t>end time</a:t>
            </a:r>
            <a:r>
              <a:rPr lang="sr-Latn-ME" dirty="0" smtClean="0"/>
              <a:t> ili </a:t>
            </a:r>
            <a:r>
              <a:rPr lang="sr-Latn-ME" b="1" dirty="0" smtClean="0"/>
              <a:t>stop time</a:t>
            </a:r>
            <a:r>
              <a:rPr lang="sr-Latn-ME" dirty="0" smtClean="0"/>
              <a:t>). Često se pamti rutinski u programima i kada se ne koristi.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032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62000" y="20574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828800" y="16002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768463" y="272198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003845" y="172359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219371" y="297758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876800" y="30480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f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7"/>
            <a:endCxn id="5" idx="2"/>
          </p:cNvCxnSpPr>
          <p:nvPr/>
        </p:nvCxnSpPr>
        <p:spPr>
          <a:xfrm flipV="1">
            <a:off x="1282326" y="1897766"/>
            <a:ext cx="546474" cy="2467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4" idx="5"/>
            <a:endCxn id="6" idx="2"/>
          </p:cNvCxnSpPr>
          <p:nvPr/>
        </p:nvCxnSpPr>
        <p:spPr>
          <a:xfrm>
            <a:off x="1282326" y="2565377"/>
            <a:ext cx="486137" cy="4541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5"/>
            <a:endCxn id="8" idx="2"/>
          </p:cNvCxnSpPr>
          <p:nvPr/>
        </p:nvCxnSpPr>
        <p:spPr>
          <a:xfrm>
            <a:off x="2288789" y="3229957"/>
            <a:ext cx="930582" cy="451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6" idx="0"/>
          </p:cNvCxnSpPr>
          <p:nvPr/>
        </p:nvCxnSpPr>
        <p:spPr>
          <a:xfrm flipH="1">
            <a:off x="2073263" y="2195332"/>
            <a:ext cx="60337" cy="5266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6"/>
            <a:endCxn id="7" idx="2"/>
          </p:cNvCxnSpPr>
          <p:nvPr/>
        </p:nvCxnSpPr>
        <p:spPr>
          <a:xfrm>
            <a:off x="2438400" y="1897766"/>
            <a:ext cx="565445" cy="1233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5"/>
            <a:endCxn id="8" idx="0"/>
          </p:cNvCxnSpPr>
          <p:nvPr/>
        </p:nvCxnSpPr>
        <p:spPr>
          <a:xfrm>
            <a:off x="3524171" y="2231571"/>
            <a:ext cx="0" cy="7460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8" idx="6"/>
            <a:endCxn id="9" idx="2"/>
          </p:cNvCxnSpPr>
          <p:nvPr/>
        </p:nvCxnSpPr>
        <p:spPr>
          <a:xfrm>
            <a:off x="3828971" y="3275153"/>
            <a:ext cx="1047829" cy="704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2338086" y="1214253"/>
            <a:ext cx="2777924" cy="1841463"/>
          </a:xfrm>
          <a:custGeom>
            <a:avLst/>
            <a:gdLst>
              <a:gd name="connsiteX0" fmla="*/ 0 w 2777924"/>
              <a:gd name="connsiteY0" fmla="*/ 452501 h 1841463"/>
              <a:gd name="connsiteX1" fmla="*/ 1481560 w 2777924"/>
              <a:gd name="connsiteY1" fmla="*/ 82112 h 1841463"/>
              <a:gd name="connsiteX2" fmla="*/ 2777924 w 2777924"/>
              <a:gd name="connsiteY2" fmla="*/ 1841463 h 184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7924" h="1841463">
                <a:moveTo>
                  <a:pt x="0" y="452501"/>
                </a:moveTo>
                <a:cubicBezTo>
                  <a:pt x="509286" y="151559"/>
                  <a:pt x="1018573" y="-149382"/>
                  <a:pt x="1481560" y="82112"/>
                </a:cubicBezTo>
                <a:cubicBezTo>
                  <a:pt x="1944547" y="313606"/>
                  <a:pt x="2361235" y="1077534"/>
                  <a:pt x="2777924" y="184146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149217" y="3469512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h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29971" y="421704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2033286" y="399085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j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725347" y="5170028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k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2228662" y="4943841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l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2459085" y="601738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>
                <a:solidFill>
                  <a:schemeClr val="tx1"/>
                </a:solidFill>
              </a:rPr>
              <a:t>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3524171" y="5320981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3981371" y="61722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o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8" name="Straight Connector 37"/>
          <p:cNvCxnSpPr>
            <a:stCxn id="6" idx="3"/>
            <a:endCxn id="30" idx="7"/>
          </p:cNvCxnSpPr>
          <p:nvPr/>
        </p:nvCxnSpPr>
        <p:spPr>
          <a:xfrm flipH="1">
            <a:off x="1669543" y="3229957"/>
            <a:ext cx="188194" cy="3267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1" idx="6"/>
            <a:endCxn id="32" idx="3"/>
          </p:cNvCxnSpPr>
          <p:nvPr/>
        </p:nvCxnSpPr>
        <p:spPr>
          <a:xfrm flipV="1">
            <a:off x="1139571" y="4498834"/>
            <a:ext cx="982989" cy="157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0" idx="6"/>
            <a:endCxn id="32" idx="0"/>
          </p:cNvCxnSpPr>
          <p:nvPr/>
        </p:nvCxnSpPr>
        <p:spPr>
          <a:xfrm>
            <a:off x="1758817" y="3767078"/>
            <a:ext cx="579269" cy="2237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31" idx="0"/>
            <a:endCxn id="30" idx="3"/>
          </p:cNvCxnSpPr>
          <p:nvPr/>
        </p:nvCxnSpPr>
        <p:spPr>
          <a:xfrm flipV="1">
            <a:off x="834771" y="3977489"/>
            <a:ext cx="403720" cy="2395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33" idx="1"/>
            <a:endCxn id="31" idx="3"/>
          </p:cNvCxnSpPr>
          <p:nvPr/>
        </p:nvCxnSpPr>
        <p:spPr>
          <a:xfrm flipH="1" flipV="1">
            <a:off x="619245" y="4725021"/>
            <a:ext cx="195376" cy="53216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34" idx="2"/>
            <a:endCxn id="33" idx="6"/>
          </p:cNvCxnSpPr>
          <p:nvPr/>
        </p:nvCxnSpPr>
        <p:spPr>
          <a:xfrm flipH="1">
            <a:off x="1334947" y="5241407"/>
            <a:ext cx="893715" cy="2261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2" idx="4"/>
            <a:endCxn id="34" idx="0"/>
          </p:cNvCxnSpPr>
          <p:nvPr/>
        </p:nvCxnSpPr>
        <p:spPr>
          <a:xfrm>
            <a:off x="2338086" y="4585989"/>
            <a:ext cx="195376" cy="3578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33" idx="5"/>
            <a:endCxn id="35" idx="1"/>
          </p:cNvCxnSpPr>
          <p:nvPr/>
        </p:nvCxnSpPr>
        <p:spPr>
          <a:xfrm>
            <a:off x="1245673" y="5678005"/>
            <a:ext cx="1302686" cy="4265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35" idx="7"/>
            <a:endCxn id="36" idx="3"/>
          </p:cNvCxnSpPr>
          <p:nvPr/>
        </p:nvCxnSpPr>
        <p:spPr>
          <a:xfrm flipV="1">
            <a:off x="2979411" y="5828958"/>
            <a:ext cx="634034" cy="2755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35" idx="6"/>
            <a:endCxn id="37" idx="2"/>
          </p:cNvCxnSpPr>
          <p:nvPr/>
        </p:nvCxnSpPr>
        <p:spPr>
          <a:xfrm>
            <a:off x="3068685" y="6314953"/>
            <a:ext cx="912686" cy="1548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36" idx="5"/>
            <a:endCxn id="37" idx="0"/>
          </p:cNvCxnSpPr>
          <p:nvPr/>
        </p:nvCxnSpPr>
        <p:spPr>
          <a:xfrm>
            <a:off x="4044497" y="5828958"/>
            <a:ext cx="241674" cy="34324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116010" y="0"/>
            <a:ext cx="410419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Krećemo sa proizvoljnog čvora. Kada uđemo u čvor inkrementiramo vrijeme ulaska u čvor (</a:t>
            </a:r>
            <a:r>
              <a:rPr lang="sr-Latn-ME" b="1" dirty="0" smtClean="0"/>
              <a:t>disc</a:t>
            </a:r>
            <a:r>
              <a:rPr lang="sr-Latn-ME" dirty="0" smtClean="0"/>
              <a:t>) a </a:t>
            </a:r>
            <a:r>
              <a:rPr lang="sr-Latn-ME" b="1" dirty="0" smtClean="0"/>
              <a:t>low</a:t>
            </a:r>
            <a:r>
              <a:rPr lang="sr-Latn-ME" dirty="0" smtClean="0"/>
              <a:t> vrijeme kao minimum susjeda (</a:t>
            </a:r>
            <a:r>
              <a:rPr lang="sr-Latn-ME" b="1" dirty="0" smtClean="0">
                <a:solidFill>
                  <a:srgbClr val="FF0000"/>
                </a:solidFill>
              </a:rPr>
              <a:t>isključujući roditelja</a:t>
            </a:r>
            <a:r>
              <a:rPr lang="sr-Latn-ME" dirty="0" smtClean="0"/>
              <a:t> u DFS obilasku) a u tom minimumo gledamo i </a:t>
            </a:r>
            <a:r>
              <a:rPr lang="sr-Latn-ME" b="1" dirty="0" smtClean="0"/>
              <a:t>low</a:t>
            </a:r>
            <a:r>
              <a:rPr lang="sr-Latn-ME" dirty="0" smtClean="0"/>
              <a:t> i </a:t>
            </a:r>
            <a:r>
              <a:rPr lang="sr-Latn-ME" b="1" dirty="0" smtClean="0"/>
              <a:t>disc</a:t>
            </a:r>
            <a:r>
              <a:rPr lang="sr-Latn-ME" dirty="0" smtClean="0"/>
              <a:t> susjeda.</a:t>
            </a:r>
          </a:p>
          <a:p>
            <a:r>
              <a:rPr lang="sr-Latn-ME" dirty="0" smtClean="0"/>
              <a:t>Na početku možemo pretpostaviti da je </a:t>
            </a:r>
            <a:r>
              <a:rPr lang="sr-Latn-ME" b="1" dirty="0" smtClean="0"/>
              <a:t>low</a:t>
            </a:r>
            <a:r>
              <a:rPr lang="sr-Latn-ME" dirty="0" smtClean="0"/>
              <a:t> jednak </a:t>
            </a:r>
            <a:r>
              <a:rPr lang="sr-Latn-ME" b="1" dirty="0" smtClean="0"/>
              <a:t>disc</a:t>
            </a:r>
            <a:r>
              <a:rPr lang="sr-Latn-ME" dirty="0" smtClean="0"/>
              <a:t>. </a:t>
            </a:r>
            <a:r>
              <a:rPr lang="sr-Latn-ME" dirty="0" smtClean="0"/>
              <a:t>Ove vrijednosti </a:t>
            </a:r>
            <a:r>
              <a:rPr lang="en-US" dirty="0" err="1" smtClean="0"/>
              <a:t>ozna</a:t>
            </a:r>
            <a:r>
              <a:rPr lang="sr-Latn-ME" dirty="0" smtClean="0"/>
              <a:t>čavamo </a:t>
            </a:r>
            <a:r>
              <a:rPr lang="sr-Latn-ME" dirty="0" smtClean="0"/>
              <a:t>sa </a:t>
            </a:r>
            <a:r>
              <a:rPr lang="sr-Latn-ME" b="1" dirty="0">
                <a:solidFill>
                  <a:srgbClr val="FF0000"/>
                </a:solidFill>
              </a:rPr>
              <a:t>disc</a:t>
            </a:r>
            <a:r>
              <a:rPr lang="en-US" b="1" dirty="0">
                <a:solidFill>
                  <a:srgbClr val="FF0000"/>
                </a:solidFill>
              </a:rPr>
              <a:t>|low </a:t>
            </a:r>
            <a:r>
              <a:rPr lang="sr-Latn-ME" dirty="0" smtClean="0"/>
              <a:t>pored </a:t>
            </a:r>
            <a:r>
              <a:rPr lang="sr-Latn-ME" dirty="0" smtClean="0"/>
              <a:t>čvora.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err="1" smtClean="0"/>
              <a:t>Kretanje</a:t>
            </a:r>
            <a:r>
              <a:rPr lang="en-US" dirty="0" smtClean="0"/>
              <a:t> je u </a:t>
            </a:r>
            <a:r>
              <a:rPr lang="en-US" dirty="0" err="1" smtClean="0"/>
              <a:t>skladu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DFS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sr-Latn-ME" dirty="0" smtClean="0"/>
              <a:t>slučajno</a:t>
            </a:r>
            <a:r>
              <a:rPr lang="en-US" dirty="0" smtClean="0"/>
              <a:t> </a:t>
            </a:r>
            <a:r>
              <a:rPr lang="en-US" dirty="0" smtClean="0"/>
              <a:t>u </a:t>
            </a:r>
            <a:r>
              <a:rPr lang="en-US" dirty="0" err="1" smtClean="0"/>
              <a:t>primjeru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	I</a:t>
            </a:r>
            <a:r>
              <a:rPr lang="sr-Latn-ME" dirty="0" smtClean="0"/>
              <a:t>z čvora </a:t>
            </a:r>
            <a:r>
              <a:rPr lang="sr-Latn-ME" b="1" dirty="0" smtClean="0"/>
              <a:t>b</a:t>
            </a:r>
            <a:r>
              <a:rPr lang="sr-Latn-ME" dirty="0" smtClean="0"/>
              <a:t> se može samo u </a:t>
            </a:r>
            <a:r>
              <a:rPr lang="sr-Latn-ME" b="1" dirty="0" smtClean="0"/>
              <a:t>a</a:t>
            </a:r>
            <a:r>
              <a:rPr lang="sr-Latn-ME" dirty="0" smtClean="0"/>
              <a:t> 	a onda se moramo vratiti</a:t>
            </a:r>
            <a:br>
              <a:rPr lang="sr-Latn-ME" dirty="0" smtClean="0"/>
            </a:br>
            <a:r>
              <a:rPr lang="sr-Latn-ME" dirty="0" smtClean="0"/>
              <a:t>	unazad jer iz </a:t>
            </a:r>
            <a:r>
              <a:rPr lang="sr-Latn-ME" b="1" dirty="0" smtClean="0"/>
              <a:t>a</a:t>
            </a:r>
            <a:r>
              <a:rPr lang="sr-Latn-ME" dirty="0" smtClean="0"/>
              <a:t> ne možemo 	nigdje drugo.</a:t>
            </a:r>
            <a:br>
              <a:rPr lang="sr-Latn-ME" dirty="0" smtClean="0"/>
            </a:br>
            <a:r>
              <a:rPr lang="sr-Latn-ME" dirty="0" smtClean="0"/>
              <a:t>	</a:t>
            </a:r>
            <a:r>
              <a:rPr lang="en-US" b="1" dirty="0" smtClean="0">
                <a:solidFill>
                  <a:srgbClr val="0070C0"/>
                </a:solidFill>
              </a:rPr>
              <a:t>l</a:t>
            </a:r>
            <a:r>
              <a:rPr lang="sr-Latn-ME" b="1" dirty="0" smtClean="0">
                <a:solidFill>
                  <a:srgbClr val="0070C0"/>
                </a:solidFill>
              </a:rPr>
              <a:t>ow</a:t>
            </a:r>
            <a:r>
              <a:rPr lang="en-US" b="1" dirty="0" smtClean="0">
                <a:solidFill>
                  <a:srgbClr val="0070C0"/>
                </a:solidFill>
              </a:rPr>
              <a:t>[a]=4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/>
              <a:t>c</a:t>
            </a:r>
            <a:r>
              <a:rPr lang="en-US" dirty="0" smtClean="0"/>
              <a:t> je </a:t>
            </a:r>
            <a:r>
              <a:rPr lang="en-US" dirty="0" err="1" smtClean="0"/>
              <a:t>susjed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	</a:t>
            </a:r>
            <a:r>
              <a:rPr lang="en-US" dirty="0" err="1" smtClean="0"/>
              <a:t>roditelj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b="1" dirty="0" smtClean="0"/>
              <a:t>a</a:t>
            </a:r>
            <a:r>
              <a:rPr lang="en-US" dirty="0" smtClean="0"/>
              <a:t> se </a:t>
            </a:r>
            <a:r>
              <a:rPr lang="en-US" dirty="0" err="1" smtClean="0"/>
              <a:t>vra</a:t>
            </a:r>
            <a:r>
              <a:rPr lang="sr-Latn-ME" dirty="0" smtClean="0"/>
              <a:t>ćamo u </a:t>
            </a:r>
            <a:r>
              <a:rPr lang="sr-Latn-ME" b="1" dirty="0" smtClean="0"/>
              <a:t>b</a:t>
            </a:r>
            <a:r>
              <a:rPr lang="sr-Latn-ME" dirty="0" smtClean="0"/>
              <a:t> i to što je </a:t>
            </a:r>
            <a:r>
              <a:rPr lang="en-US" dirty="0" smtClean="0"/>
              <a:t>	</a:t>
            </a:r>
            <a:r>
              <a:rPr lang="sr-Latn-ME" b="1" dirty="0" smtClean="0">
                <a:solidFill>
                  <a:srgbClr val="0070C0"/>
                </a:solidFill>
              </a:rPr>
              <a:t>low</a:t>
            </a:r>
            <a:r>
              <a:rPr lang="en-US" b="1" dirty="0" smtClean="0">
                <a:solidFill>
                  <a:srgbClr val="0070C0"/>
                </a:solidFill>
              </a:rPr>
              <a:t>[a]=4</a:t>
            </a:r>
            <a:r>
              <a:rPr lang="en-US" dirty="0" smtClean="0"/>
              <a:t> a </a:t>
            </a:r>
            <a:r>
              <a:rPr lang="en-US" b="1" dirty="0" smtClean="0">
                <a:solidFill>
                  <a:srgbClr val="0070C0"/>
                </a:solidFill>
              </a:rPr>
              <a:t>disc[b]=5</a:t>
            </a:r>
            <a:r>
              <a:rPr lang="en-US" dirty="0" smtClean="0"/>
              <a:t> </a:t>
            </a:r>
            <a:r>
              <a:rPr lang="en-US" dirty="0" err="1" smtClean="0"/>
              <a:t>zna</a:t>
            </a:r>
            <a:r>
              <a:rPr lang="sr-Latn-ME" dirty="0" smtClean="0"/>
              <a:t>či</a:t>
            </a:r>
            <a:br>
              <a:rPr lang="sr-Latn-ME" dirty="0" smtClean="0"/>
            </a:br>
            <a:r>
              <a:rPr lang="sr-Latn-ME" dirty="0" smtClean="0"/>
              <a:t>	da čvor </a:t>
            </a:r>
            <a:r>
              <a:rPr lang="sr-Latn-ME" b="1" dirty="0" smtClean="0"/>
              <a:t>a</a:t>
            </a:r>
            <a:r>
              <a:rPr lang="sr-Latn-ME" dirty="0" smtClean="0"/>
              <a:t> „zna“ nekog od 	predaka čvora </a:t>
            </a:r>
            <a:r>
              <a:rPr lang="sr-Latn-ME" b="1" dirty="0" smtClean="0"/>
              <a:t>b</a:t>
            </a:r>
            <a:r>
              <a:rPr lang="sr-Latn-ME" dirty="0" smtClean="0"/>
              <a:t> te da </a:t>
            </a:r>
            <a:r>
              <a:rPr lang="sr-Latn-ME" b="1" dirty="0" smtClean="0"/>
              <a:t>a-b</a:t>
            </a:r>
            <a:r>
              <a:rPr lang="sr-Latn-ME" dirty="0" smtClean="0"/>
              <a:t> 	nije most.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276491" y="365760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</a:t>
            </a:r>
            <a:r>
              <a:rPr lang="en-US" dirty="0" smtClean="0"/>
              <a:t>|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4952891" y="3669268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r>
              <a:rPr lang="en-US" dirty="0" smtClean="0"/>
              <a:t>|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925427" y="3750203"/>
            <a:ext cx="951373" cy="9206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3981371" y="421704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g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54" name="Straight Connector 53"/>
          <p:cNvCxnSpPr>
            <a:stCxn id="52" idx="7"/>
            <a:endCxn id="9" idx="4"/>
          </p:cNvCxnSpPr>
          <p:nvPr/>
        </p:nvCxnSpPr>
        <p:spPr>
          <a:xfrm flipV="1">
            <a:off x="4501697" y="3643132"/>
            <a:ext cx="679903" cy="6610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52" idx="1"/>
            <a:endCxn id="6" idx="4"/>
          </p:cNvCxnSpPr>
          <p:nvPr/>
        </p:nvCxnSpPr>
        <p:spPr>
          <a:xfrm flipH="1" flipV="1">
            <a:off x="2073263" y="3317112"/>
            <a:ext cx="1997382" cy="9870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648200" y="457200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r>
              <a:rPr lang="en-US" dirty="0" smtClean="0"/>
              <a:t>|</a:t>
            </a:r>
            <a:endParaRPr lang="en-US" dirty="0"/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5082733" y="3952719"/>
            <a:ext cx="228600" cy="48263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295291" y="2907268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cxnSp>
        <p:nvCxnSpPr>
          <p:cNvPr id="63" name="Straight Arrow Connector 62"/>
          <p:cNvCxnSpPr/>
          <p:nvPr/>
        </p:nvCxnSpPr>
        <p:spPr>
          <a:xfrm flipH="1" flipV="1">
            <a:off x="2667000" y="3813768"/>
            <a:ext cx="751011" cy="3010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282839" y="205740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1861113" y="2231571"/>
            <a:ext cx="86086" cy="49526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73978" y="2458656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6</a:t>
            </a:r>
            <a:r>
              <a:rPr lang="en-US" dirty="0" smtClean="0"/>
              <a:t>|</a:t>
            </a:r>
            <a:r>
              <a:rPr lang="sr-Latn-ME" b="1" dirty="0" smtClean="0">
                <a:solidFill>
                  <a:srgbClr val="002060"/>
                </a:solidFill>
              </a:rPr>
              <a:t>4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17630" y="1393860"/>
            <a:ext cx="1122745" cy="539112"/>
          </a:xfrm>
          <a:custGeom>
            <a:avLst/>
            <a:gdLst>
              <a:gd name="connsiteX0" fmla="*/ 0 w 1122745"/>
              <a:gd name="connsiteY0" fmla="*/ 539112 h 539112"/>
              <a:gd name="connsiteX1" fmla="*/ 439838 w 1122745"/>
              <a:gd name="connsiteY1" fmla="*/ 18251 h 539112"/>
              <a:gd name="connsiteX2" fmla="*/ 1122745 w 1122745"/>
              <a:gd name="connsiteY2" fmla="*/ 168722 h 5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2745" h="539112">
                <a:moveTo>
                  <a:pt x="0" y="539112"/>
                </a:moveTo>
                <a:cubicBezTo>
                  <a:pt x="126357" y="309547"/>
                  <a:pt x="252714" y="79983"/>
                  <a:pt x="439838" y="18251"/>
                </a:cubicBezTo>
                <a:cubicBezTo>
                  <a:pt x="626962" y="-43481"/>
                  <a:pt x="874853" y="62620"/>
                  <a:pt x="1122745" y="168722"/>
                </a:cubicBezTo>
              </a:path>
            </a:pathLst>
          </a:custGeom>
          <a:noFill/>
          <a:ln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2523575" y="1683706"/>
            <a:ext cx="445173" cy="21406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638416" y="214483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7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09491" y="350520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8</a:t>
            </a:r>
            <a:r>
              <a:rPr lang="en-US" dirty="0" smtClean="0"/>
              <a:t>|</a:t>
            </a:r>
            <a:endParaRPr lang="en-US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3036" y="4435349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/>
              <a:t>9</a:t>
            </a:r>
            <a:r>
              <a:rPr lang="en-US" dirty="0" smtClean="0"/>
              <a:t>|</a:t>
            </a:r>
            <a:endParaRPr lang="en-US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48862" y="5493339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10</a:t>
            </a:r>
            <a:r>
              <a:rPr lang="en-US" dirty="0" smtClean="0"/>
              <a:t>|</a:t>
            </a:r>
            <a:endParaRPr lang="en-US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2876416" y="4872075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11</a:t>
            </a:r>
            <a:r>
              <a:rPr lang="en-US" dirty="0" smtClean="0"/>
              <a:t>|</a:t>
            </a:r>
            <a:r>
              <a:rPr lang="sr-Latn-ME" b="1" dirty="0" smtClean="0"/>
              <a:t>8</a:t>
            </a:r>
            <a:endParaRPr lang="en-US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2622736" y="4322056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12</a:t>
            </a:r>
            <a:r>
              <a:rPr lang="en-US" dirty="0" smtClean="0"/>
              <a:t>|</a:t>
            </a:r>
            <a:r>
              <a:rPr lang="sr-Latn-ME" b="1" dirty="0" smtClean="0"/>
              <a:t>8</a:t>
            </a:r>
            <a:endParaRPr lang="en-US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1525395" y="6319846"/>
            <a:ext cx="807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13</a:t>
            </a:r>
            <a:r>
              <a:rPr lang="en-US" dirty="0" smtClean="0"/>
              <a:t>|</a:t>
            </a:r>
            <a:r>
              <a:rPr lang="sr-Latn-ME" b="1" dirty="0" smtClean="0"/>
              <a:t>13</a:t>
            </a:r>
            <a:endParaRPr lang="en-US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4190891" y="5360478"/>
            <a:ext cx="89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14</a:t>
            </a:r>
            <a:r>
              <a:rPr lang="en-US" dirty="0" smtClean="0"/>
              <a:t>|</a:t>
            </a:r>
            <a:r>
              <a:rPr lang="sr-Latn-ME" b="1" dirty="0" smtClean="0"/>
              <a:t>13</a:t>
            </a:r>
            <a:endParaRPr lang="en-US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4648200" y="6392359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15</a:t>
            </a:r>
            <a:r>
              <a:rPr lang="en-US" dirty="0" smtClean="0"/>
              <a:t>|</a:t>
            </a:r>
            <a:r>
              <a:rPr lang="sr-Latn-ME" b="1" dirty="0" smtClean="0"/>
              <a:t>13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32096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				Primjer nastavak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62000" y="20574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828800" y="16002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768463" y="272198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003845" y="172359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219371" y="297758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876800" y="30480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f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7"/>
            <a:endCxn id="5" idx="2"/>
          </p:cNvCxnSpPr>
          <p:nvPr/>
        </p:nvCxnSpPr>
        <p:spPr>
          <a:xfrm flipV="1">
            <a:off x="1282326" y="1897766"/>
            <a:ext cx="546474" cy="2467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4" idx="5"/>
            <a:endCxn id="6" idx="2"/>
          </p:cNvCxnSpPr>
          <p:nvPr/>
        </p:nvCxnSpPr>
        <p:spPr>
          <a:xfrm>
            <a:off x="1282326" y="2565377"/>
            <a:ext cx="486137" cy="4541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6" idx="5"/>
            <a:endCxn id="8" idx="2"/>
          </p:cNvCxnSpPr>
          <p:nvPr/>
        </p:nvCxnSpPr>
        <p:spPr>
          <a:xfrm>
            <a:off x="2288789" y="3229957"/>
            <a:ext cx="930582" cy="451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6" idx="0"/>
          </p:cNvCxnSpPr>
          <p:nvPr/>
        </p:nvCxnSpPr>
        <p:spPr>
          <a:xfrm flipH="1">
            <a:off x="2073263" y="2195332"/>
            <a:ext cx="60337" cy="5266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6"/>
            <a:endCxn id="7" idx="2"/>
          </p:cNvCxnSpPr>
          <p:nvPr/>
        </p:nvCxnSpPr>
        <p:spPr>
          <a:xfrm>
            <a:off x="2438400" y="1897766"/>
            <a:ext cx="565445" cy="1233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5"/>
            <a:endCxn id="8" idx="0"/>
          </p:cNvCxnSpPr>
          <p:nvPr/>
        </p:nvCxnSpPr>
        <p:spPr>
          <a:xfrm>
            <a:off x="3524171" y="2231571"/>
            <a:ext cx="0" cy="7460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8" idx="6"/>
            <a:endCxn id="9" idx="2"/>
          </p:cNvCxnSpPr>
          <p:nvPr/>
        </p:nvCxnSpPr>
        <p:spPr>
          <a:xfrm>
            <a:off x="3828971" y="3275153"/>
            <a:ext cx="1047829" cy="704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2338086" y="1214253"/>
            <a:ext cx="2777924" cy="1841463"/>
          </a:xfrm>
          <a:custGeom>
            <a:avLst/>
            <a:gdLst>
              <a:gd name="connsiteX0" fmla="*/ 0 w 2777924"/>
              <a:gd name="connsiteY0" fmla="*/ 452501 h 1841463"/>
              <a:gd name="connsiteX1" fmla="*/ 1481560 w 2777924"/>
              <a:gd name="connsiteY1" fmla="*/ 82112 h 1841463"/>
              <a:gd name="connsiteX2" fmla="*/ 2777924 w 2777924"/>
              <a:gd name="connsiteY2" fmla="*/ 1841463 h 184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7924" h="1841463">
                <a:moveTo>
                  <a:pt x="0" y="452501"/>
                </a:moveTo>
                <a:cubicBezTo>
                  <a:pt x="509286" y="151559"/>
                  <a:pt x="1018573" y="-149382"/>
                  <a:pt x="1481560" y="82112"/>
                </a:cubicBezTo>
                <a:cubicBezTo>
                  <a:pt x="1944547" y="313606"/>
                  <a:pt x="2361235" y="1077534"/>
                  <a:pt x="2777924" y="184146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149217" y="3469512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h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529971" y="421704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2033286" y="399085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j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25347" y="5170028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k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2228662" y="4943841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l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2459085" y="6017387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>
                <a:solidFill>
                  <a:schemeClr val="tx1"/>
                </a:solidFill>
              </a:rPr>
              <a:t>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3524171" y="5320981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3981371" y="6172200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chemeClr val="tx1"/>
                </a:solidFill>
              </a:rPr>
              <a:t>o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6" name="Straight Connector 25"/>
          <p:cNvCxnSpPr>
            <a:stCxn id="6" idx="3"/>
            <a:endCxn id="18" idx="7"/>
          </p:cNvCxnSpPr>
          <p:nvPr/>
        </p:nvCxnSpPr>
        <p:spPr>
          <a:xfrm flipH="1">
            <a:off x="1669543" y="3229957"/>
            <a:ext cx="188194" cy="3267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9" idx="6"/>
            <a:endCxn id="20" idx="3"/>
          </p:cNvCxnSpPr>
          <p:nvPr/>
        </p:nvCxnSpPr>
        <p:spPr>
          <a:xfrm flipV="1">
            <a:off x="1139571" y="4498834"/>
            <a:ext cx="982989" cy="157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8" idx="6"/>
            <a:endCxn id="20" idx="0"/>
          </p:cNvCxnSpPr>
          <p:nvPr/>
        </p:nvCxnSpPr>
        <p:spPr>
          <a:xfrm>
            <a:off x="1758817" y="3767078"/>
            <a:ext cx="579269" cy="22377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9" idx="0"/>
            <a:endCxn id="18" idx="3"/>
          </p:cNvCxnSpPr>
          <p:nvPr/>
        </p:nvCxnSpPr>
        <p:spPr>
          <a:xfrm flipV="1">
            <a:off x="834771" y="3977489"/>
            <a:ext cx="403720" cy="23955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1" idx="1"/>
            <a:endCxn id="19" idx="3"/>
          </p:cNvCxnSpPr>
          <p:nvPr/>
        </p:nvCxnSpPr>
        <p:spPr>
          <a:xfrm flipH="1" flipV="1">
            <a:off x="619245" y="4725021"/>
            <a:ext cx="195376" cy="53216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22" idx="2"/>
            <a:endCxn id="21" idx="6"/>
          </p:cNvCxnSpPr>
          <p:nvPr/>
        </p:nvCxnSpPr>
        <p:spPr>
          <a:xfrm flipH="1">
            <a:off x="1334947" y="5241407"/>
            <a:ext cx="893715" cy="2261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20" idx="4"/>
            <a:endCxn id="22" idx="0"/>
          </p:cNvCxnSpPr>
          <p:nvPr/>
        </p:nvCxnSpPr>
        <p:spPr>
          <a:xfrm>
            <a:off x="2338086" y="4585989"/>
            <a:ext cx="195376" cy="3578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1" idx="5"/>
            <a:endCxn id="23" idx="1"/>
          </p:cNvCxnSpPr>
          <p:nvPr/>
        </p:nvCxnSpPr>
        <p:spPr>
          <a:xfrm>
            <a:off x="1245673" y="5678005"/>
            <a:ext cx="1302686" cy="4265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3" idx="7"/>
            <a:endCxn id="24" idx="3"/>
          </p:cNvCxnSpPr>
          <p:nvPr/>
        </p:nvCxnSpPr>
        <p:spPr>
          <a:xfrm flipV="1">
            <a:off x="2979411" y="5828958"/>
            <a:ext cx="634034" cy="2755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3" idx="6"/>
            <a:endCxn id="25" idx="2"/>
          </p:cNvCxnSpPr>
          <p:nvPr/>
        </p:nvCxnSpPr>
        <p:spPr>
          <a:xfrm>
            <a:off x="3068685" y="6314953"/>
            <a:ext cx="912686" cy="1548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4" idx="5"/>
            <a:endCxn id="25" idx="0"/>
          </p:cNvCxnSpPr>
          <p:nvPr/>
        </p:nvCxnSpPr>
        <p:spPr>
          <a:xfrm>
            <a:off x="4044497" y="5828958"/>
            <a:ext cx="241674" cy="34324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763885" y="2922173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952891" y="3669268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sp>
        <p:nvSpPr>
          <p:cNvPr id="40" name="Oval 39"/>
          <p:cNvSpPr/>
          <p:nvPr/>
        </p:nvSpPr>
        <p:spPr>
          <a:xfrm>
            <a:off x="3981371" y="4217044"/>
            <a:ext cx="609600" cy="595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g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41" name="Straight Connector 40"/>
          <p:cNvCxnSpPr>
            <a:stCxn id="40" idx="7"/>
            <a:endCxn id="9" idx="4"/>
          </p:cNvCxnSpPr>
          <p:nvPr/>
        </p:nvCxnSpPr>
        <p:spPr>
          <a:xfrm flipV="1">
            <a:off x="4501697" y="3643132"/>
            <a:ext cx="679903" cy="6610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40" idx="1"/>
            <a:endCxn id="6" idx="4"/>
          </p:cNvCxnSpPr>
          <p:nvPr/>
        </p:nvCxnSpPr>
        <p:spPr>
          <a:xfrm flipH="1" flipV="1">
            <a:off x="2073263" y="3317112"/>
            <a:ext cx="1997382" cy="9870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648200" y="457200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1295291" y="2907268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4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2282839" y="205740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73978" y="2458656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6</a:t>
            </a:r>
            <a:r>
              <a:rPr lang="en-US" dirty="0" smtClean="0"/>
              <a:t>|</a:t>
            </a:r>
            <a:r>
              <a:rPr lang="sr-Latn-ME" b="1" dirty="0" smtClean="0">
                <a:solidFill>
                  <a:srgbClr val="002060"/>
                </a:solidFill>
              </a:rPr>
              <a:t>4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638416" y="214483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7</a:t>
            </a:r>
            <a:r>
              <a:rPr lang="en-US" dirty="0" smtClean="0"/>
              <a:t>|</a:t>
            </a:r>
            <a:r>
              <a:rPr lang="sr-Latn-ME" b="1" dirty="0" smtClean="0"/>
              <a:t>1</a:t>
            </a:r>
            <a:endParaRPr lang="en-US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609491" y="3505200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8</a:t>
            </a:r>
            <a:r>
              <a:rPr lang="en-US" dirty="0" smtClean="0"/>
              <a:t>|</a:t>
            </a:r>
            <a:r>
              <a:rPr lang="sr-Latn-ME" b="1" dirty="0">
                <a:solidFill>
                  <a:srgbClr val="00B050"/>
                </a:solidFill>
              </a:rPr>
              <a:t>8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3036" y="4435349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/>
              <a:t>9</a:t>
            </a:r>
            <a:r>
              <a:rPr lang="en-US" dirty="0" smtClean="0"/>
              <a:t>|</a:t>
            </a:r>
            <a:r>
              <a:rPr lang="sr-Latn-ME" dirty="0" smtClean="0"/>
              <a:t>8</a:t>
            </a:r>
            <a:endParaRPr 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148862" y="5493339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00B050"/>
                </a:solidFill>
              </a:rPr>
              <a:t>10</a:t>
            </a:r>
            <a:r>
              <a:rPr lang="en-US" dirty="0" smtClean="0"/>
              <a:t>|</a:t>
            </a:r>
            <a:r>
              <a:rPr lang="en-US" b="1" dirty="0" smtClean="0"/>
              <a:t>8</a:t>
            </a:r>
            <a:endParaRPr lang="en-US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876416" y="4872075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11</a:t>
            </a:r>
            <a:r>
              <a:rPr lang="en-US" dirty="0" smtClean="0"/>
              <a:t>|</a:t>
            </a:r>
            <a:r>
              <a:rPr lang="sr-Latn-ME" b="1" dirty="0" smtClean="0"/>
              <a:t>8</a:t>
            </a:r>
            <a:endParaRPr lang="en-US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2622736" y="4322056"/>
            <a:ext cx="68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12</a:t>
            </a:r>
            <a:r>
              <a:rPr lang="en-US" dirty="0" smtClean="0"/>
              <a:t>|</a:t>
            </a:r>
            <a:r>
              <a:rPr lang="sr-Latn-ME" b="1" dirty="0" smtClean="0"/>
              <a:t>8</a:t>
            </a:r>
            <a:endParaRPr lang="en-US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1525395" y="6319846"/>
            <a:ext cx="807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13</a:t>
            </a:r>
            <a:r>
              <a:rPr lang="en-US" dirty="0" smtClean="0"/>
              <a:t>|</a:t>
            </a:r>
            <a:r>
              <a:rPr lang="sr-Latn-ME" b="1" dirty="0" smtClean="0">
                <a:solidFill>
                  <a:srgbClr val="00B050"/>
                </a:solidFill>
              </a:rPr>
              <a:t>13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90891" y="5360478"/>
            <a:ext cx="89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14</a:t>
            </a:r>
            <a:r>
              <a:rPr lang="en-US" dirty="0" smtClean="0"/>
              <a:t>|</a:t>
            </a:r>
            <a:r>
              <a:rPr lang="sr-Latn-ME" b="1" dirty="0" smtClean="0">
                <a:solidFill>
                  <a:srgbClr val="FF0000"/>
                </a:solidFill>
              </a:rPr>
              <a:t>13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48200" y="6392359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15</a:t>
            </a:r>
            <a:r>
              <a:rPr lang="en-US" dirty="0" smtClean="0"/>
              <a:t>|</a:t>
            </a:r>
            <a:r>
              <a:rPr lang="sr-Latn-ME" b="1" dirty="0" smtClean="0"/>
              <a:t>13</a:t>
            </a:r>
            <a:endParaRPr lang="en-US" b="1" dirty="0"/>
          </a:p>
        </p:txBody>
      </p:sp>
      <p:sp>
        <p:nvSpPr>
          <p:cNvPr id="61" name="Rectangle 60"/>
          <p:cNvSpPr/>
          <p:nvPr/>
        </p:nvSpPr>
        <p:spPr>
          <a:xfrm>
            <a:off x="5638800" y="144299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Latn-ME" dirty="0" smtClean="0"/>
              <a:t>Kada se vraćamo iz čvora </a:t>
            </a:r>
            <a:r>
              <a:rPr lang="sr-Latn-ME" b="1" dirty="0" smtClean="0"/>
              <a:t>n</a:t>
            </a:r>
            <a:r>
              <a:rPr lang="sr-Latn-ME" dirty="0" smtClean="0"/>
              <a:t> u </a:t>
            </a:r>
            <a:br>
              <a:rPr lang="sr-Latn-ME" dirty="0" smtClean="0"/>
            </a:br>
            <a:r>
              <a:rPr lang="sr-Latn-ME" dirty="0" smtClean="0"/>
              <a:t>čvor </a:t>
            </a:r>
            <a:r>
              <a:rPr lang="sr-Latn-ME" b="1" dirty="0" smtClean="0"/>
              <a:t>m</a:t>
            </a:r>
            <a:r>
              <a:rPr lang="sr-Latn-ME" dirty="0"/>
              <a:t>	</a:t>
            </a:r>
            <a:r>
              <a:rPr lang="en-US" b="1" dirty="0">
                <a:solidFill>
                  <a:srgbClr val="FF0000"/>
                </a:solidFill>
              </a:rPr>
              <a:t>l</a:t>
            </a:r>
            <a:r>
              <a:rPr lang="sr-Latn-ME" b="1" dirty="0">
                <a:solidFill>
                  <a:srgbClr val="FF0000"/>
                </a:solidFill>
              </a:rPr>
              <a:t>ow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sr-Latn-ME" b="1" dirty="0" smtClean="0">
                <a:solidFill>
                  <a:srgbClr val="FF0000"/>
                </a:solidFill>
              </a:rPr>
              <a:t>n</a:t>
            </a:r>
            <a:r>
              <a:rPr lang="en-US" b="1" dirty="0" smtClean="0">
                <a:solidFill>
                  <a:srgbClr val="FF0000"/>
                </a:solidFill>
              </a:rPr>
              <a:t>]=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sr-Latn-ME" b="1" dirty="0" smtClean="0">
                <a:solidFill>
                  <a:srgbClr val="FF0000"/>
                </a:solidFill>
              </a:rPr>
              <a:t>disc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sr-Latn-ME" b="1" dirty="0" smtClean="0">
                <a:solidFill>
                  <a:srgbClr val="FF0000"/>
                </a:solidFill>
              </a:rPr>
              <a:t>m</a:t>
            </a:r>
            <a:r>
              <a:rPr lang="en-US" b="1" dirty="0" smtClean="0">
                <a:solidFill>
                  <a:srgbClr val="FF0000"/>
                </a:solidFill>
              </a:rPr>
              <a:t>]=</a:t>
            </a:r>
            <a:r>
              <a:rPr lang="sr-Latn-ME" b="1" dirty="0" smtClean="0">
                <a:solidFill>
                  <a:srgbClr val="FF0000"/>
                </a:solidFill>
              </a:rPr>
              <a:t>13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sr-Latn-ME" dirty="0" smtClean="0"/>
              <a:t>što</a:t>
            </a:r>
            <a:br>
              <a:rPr lang="sr-Latn-ME" dirty="0" smtClean="0"/>
            </a:br>
            <a:r>
              <a:rPr lang="sr-Latn-ME" dirty="0" smtClean="0"/>
              <a:t>znači da čvor </a:t>
            </a:r>
            <a:r>
              <a:rPr lang="sr-Latn-ME" b="1" dirty="0" smtClean="0"/>
              <a:t>n</a:t>
            </a:r>
            <a:r>
              <a:rPr lang="sr-Latn-ME" dirty="0" smtClean="0"/>
              <a:t> je drugom </a:t>
            </a:r>
            <a:br>
              <a:rPr lang="sr-Latn-ME" dirty="0" smtClean="0"/>
            </a:br>
            <a:r>
              <a:rPr lang="sr-Latn-ME" dirty="0" smtClean="0"/>
              <a:t>putanjom upoznat o </a:t>
            </a:r>
            <a:r>
              <a:rPr lang="sr-Latn-ME" b="1" dirty="0" smtClean="0"/>
              <a:t>m</a:t>
            </a:r>
            <a:r>
              <a:rPr lang="sr-Latn-ME" dirty="0" smtClean="0"/>
              <a:t> te da</a:t>
            </a:r>
            <a:br>
              <a:rPr lang="sr-Latn-ME" dirty="0" smtClean="0"/>
            </a:br>
            <a:r>
              <a:rPr lang="sr-Latn-ME" b="1" dirty="0" smtClean="0"/>
              <a:t>n-m</a:t>
            </a:r>
            <a:r>
              <a:rPr lang="sr-Latn-ME" dirty="0" smtClean="0"/>
              <a:t> nije kritična ivica </a:t>
            </a:r>
            <a:br>
              <a:rPr lang="sr-Latn-ME" dirty="0" smtClean="0"/>
            </a:br>
            <a:r>
              <a:rPr lang="sr-Latn-ME" dirty="0" smtClean="0"/>
              <a:t>(odnosno most). </a:t>
            </a:r>
          </a:p>
          <a:p>
            <a:endParaRPr lang="sr-Latn-ME" b="1" dirty="0"/>
          </a:p>
          <a:p>
            <a:r>
              <a:rPr lang="sr-Latn-ME" dirty="0" smtClean="0"/>
              <a:t>Međutim, kada se vraćamo iz </a:t>
            </a:r>
            <a:br>
              <a:rPr lang="sr-Latn-ME" dirty="0" smtClean="0"/>
            </a:br>
            <a:r>
              <a:rPr lang="sr-Latn-ME" dirty="0" smtClean="0"/>
              <a:t>čvora </a:t>
            </a:r>
            <a:r>
              <a:rPr lang="sr-Latn-ME" b="1" dirty="0" smtClean="0"/>
              <a:t>m</a:t>
            </a:r>
            <a:r>
              <a:rPr lang="en-US" b="1" dirty="0" smtClean="0"/>
              <a:t> </a:t>
            </a:r>
            <a:r>
              <a:rPr lang="en-US" dirty="0" smtClean="0"/>
              <a:t>u </a:t>
            </a:r>
            <a:r>
              <a:rPr lang="sr-Latn-ME" dirty="0" smtClean="0"/>
              <a:t>čvor </a:t>
            </a:r>
            <a:r>
              <a:rPr lang="sr-Latn-ME" b="1" dirty="0" smtClean="0"/>
              <a:t>k</a:t>
            </a:r>
            <a:r>
              <a:rPr lang="sr-Latn-ME" dirty="0" smtClean="0"/>
              <a:t> vidimo da čvor </a:t>
            </a:r>
            <a:br>
              <a:rPr lang="sr-Latn-ME" dirty="0" smtClean="0"/>
            </a:br>
            <a:r>
              <a:rPr lang="sr-Latn-ME" b="1" dirty="0" smtClean="0"/>
              <a:t>m</a:t>
            </a:r>
            <a:r>
              <a:rPr lang="sr-Latn-ME" dirty="0" smtClean="0"/>
              <a:t> nema nijedan stariji čvor koga </a:t>
            </a:r>
            <a:br>
              <a:rPr lang="sr-Latn-ME" dirty="0" smtClean="0"/>
            </a:br>
            <a:r>
              <a:rPr lang="sr-Latn-ME" dirty="0" smtClean="0"/>
              <a:t>vidi (</a:t>
            </a:r>
            <a:r>
              <a:rPr lang="en-US" b="1" dirty="0">
                <a:solidFill>
                  <a:srgbClr val="00B050"/>
                </a:solidFill>
              </a:rPr>
              <a:t>l</a:t>
            </a:r>
            <a:r>
              <a:rPr lang="sr-Latn-ME" b="1" dirty="0">
                <a:solidFill>
                  <a:srgbClr val="00B050"/>
                </a:solidFill>
              </a:rPr>
              <a:t>ow</a:t>
            </a:r>
            <a:r>
              <a:rPr lang="en-US" b="1" dirty="0" smtClean="0">
                <a:solidFill>
                  <a:srgbClr val="00B050"/>
                </a:solidFill>
              </a:rPr>
              <a:t>[</a:t>
            </a:r>
            <a:r>
              <a:rPr lang="sr-Latn-ME" b="1" dirty="0" smtClean="0">
                <a:solidFill>
                  <a:srgbClr val="00B050"/>
                </a:solidFill>
              </a:rPr>
              <a:t>m</a:t>
            </a:r>
            <a:r>
              <a:rPr lang="en-US" b="1" dirty="0" smtClean="0">
                <a:solidFill>
                  <a:srgbClr val="00B050"/>
                </a:solidFill>
              </a:rPr>
              <a:t>]=14&gt;</a:t>
            </a:r>
            <a:r>
              <a:rPr lang="sr-Latn-ME" b="1" dirty="0" smtClean="0">
                <a:solidFill>
                  <a:srgbClr val="00B050"/>
                </a:solidFill>
              </a:rPr>
              <a:t>disc</a:t>
            </a:r>
            <a:r>
              <a:rPr lang="en-US" b="1" dirty="0" smtClean="0">
                <a:solidFill>
                  <a:srgbClr val="00B050"/>
                </a:solidFill>
              </a:rPr>
              <a:t>[k]=10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Latn-ME" dirty="0" smtClean="0"/>
              <a:t>što </a:t>
            </a:r>
            <a:br>
              <a:rPr lang="sr-Latn-ME" dirty="0" smtClean="0"/>
            </a:br>
            <a:r>
              <a:rPr lang="sr-Latn-ME" dirty="0" smtClean="0"/>
              <a:t>znači </a:t>
            </a:r>
            <a:r>
              <a:rPr lang="sr-Latn-ME" b="1" dirty="0" smtClean="0">
                <a:solidFill>
                  <a:srgbClr val="00B050"/>
                </a:solidFill>
              </a:rPr>
              <a:t>(k,m)</a:t>
            </a:r>
            <a:r>
              <a:rPr lang="sr-Latn-ME" dirty="0" smtClean="0"/>
              <a:t> je </a:t>
            </a:r>
            <a:r>
              <a:rPr lang="sr-Latn-ME" b="1" u="sng" dirty="0" smtClean="0"/>
              <a:t>most.</a:t>
            </a:r>
            <a:r>
              <a:rPr lang="sr-Latn-ME" dirty="0" smtClean="0"/>
              <a:t> </a:t>
            </a:r>
            <a:r>
              <a:rPr lang="sr-Latn-ME" i="1" dirty="0" smtClean="0"/>
              <a:t>„Poruka je </a:t>
            </a:r>
            <a:br>
              <a:rPr lang="sr-Latn-ME" i="1" dirty="0" smtClean="0"/>
            </a:br>
            <a:r>
              <a:rPr lang="sr-Latn-ME" i="1" dirty="0" smtClean="0"/>
              <a:t>ne znam ni tebe niti bilo koji </a:t>
            </a:r>
          </a:p>
          <a:p>
            <a:r>
              <a:rPr lang="sr-Latn-ME" i="1" dirty="0" smtClean="0"/>
              <a:t>čvor stariji od tebe alternativnom </a:t>
            </a:r>
            <a:br>
              <a:rPr lang="sr-Latn-ME" i="1" dirty="0" smtClean="0"/>
            </a:br>
            <a:r>
              <a:rPr lang="sr-Latn-ME" i="1" dirty="0" smtClean="0"/>
              <a:t>putanjom.“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>Isto važi za ivicu </a:t>
            </a:r>
            <a:r>
              <a:rPr lang="sr-Latn-ME" b="1" dirty="0" smtClean="0">
                <a:solidFill>
                  <a:srgbClr val="00B050"/>
                </a:solidFill>
              </a:rPr>
              <a:t>(h,c)</a:t>
            </a:r>
            <a:r>
              <a:rPr lang="sr-Latn-ME" dirty="0" smtClean="0"/>
              <a:t>.</a:t>
            </a:r>
          </a:p>
          <a:p>
            <a:endParaRPr lang="en-US" b="1" u="sng" dirty="0"/>
          </a:p>
        </p:txBody>
      </p:sp>
      <p:sp>
        <p:nvSpPr>
          <p:cNvPr id="62" name="Freeform 61"/>
          <p:cNvSpPr/>
          <p:nvPr/>
        </p:nvSpPr>
        <p:spPr>
          <a:xfrm>
            <a:off x="2754775" y="5440101"/>
            <a:ext cx="659757" cy="474562"/>
          </a:xfrm>
          <a:custGeom>
            <a:avLst/>
            <a:gdLst>
              <a:gd name="connsiteX0" fmla="*/ 659757 w 659757"/>
              <a:gd name="connsiteY0" fmla="*/ 0 h 474562"/>
              <a:gd name="connsiteX1" fmla="*/ 254643 w 659757"/>
              <a:gd name="connsiteY1" fmla="*/ 81023 h 474562"/>
              <a:gd name="connsiteX2" fmla="*/ 0 w 659757"/>
              <a:gd name="connsiteY2" fmla="*/ 474562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757" h="474562">
                <a:moveTo>
                  <a:pt x="659757" y="0"/>
                </a:moveTo>
                <a:cubicBezTo>
                  <a:pt x="512179" y="964"/>
                  <a:pt x="364602" y="1929"/>
                  <a:pt x="254643" y="81023"/>
                </a:cubicBezTo>
                <a:cubicBezTo>
                  <a:pt x="144684" y="160117"/>
                  <a:pt x="72342" y="317339"/>
                  <a:pt x="0" y="474562"/>
                </a:cubicBezTo>
              </a:path>
            </a:pathLst>
          </a:custGeom>
          <a:noFill/>
          <a:ln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95616" y="5856790"/>
            <a:ext cx="959564" cy="557943"/>
          </a:xfrm>
          <a:custGeom>
            <a:avLst/>
            <a:gdLst>
              <a:gd name="connsiteX0" fmla="*/ 959564 w 959564"/>
              <a:gd name="connsiteY0" fmla="*/ 474562 h 557943"/>
              <a:gd name="connsiteX1" fmla="*/ 91462 w 959564"/>
              <a:gd name="connsiteY1" fmla="*/ 520861 h 557943"/>
              <a:gd name="connsiteX2" fmla="*/ 68313 w 959564"/>
              <a:gd name="connsiteY2" fmla="*/ 0 h 5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9564" h="557943">
                <a:moveTo>
                  <a:pt x="959564" y="474562"/>
                </a:moveTo>
                <a:cubicBezTo>
                  <a:pt x="599784" y="537258"/>
                  <a:pt x="240004" y="599955"/>
                  <a:pt x="91462" y="520861"/>
                </a:cubicBezTo>
                <a:cubicBezTo>
                  <a:pt x="-57080" y="441767"/>
                  <a:pt x="5616" y="220883"/>
                  <a:pt x="68313" y="0"/>
                </a:cubicBezTo>
              </a:path>
            </a:pathLst>
          </a:custGeom>
          <a:noFill/>
          <a:ln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13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Složenost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U </a:t>
            </a:r>
            <a:r>
              <a:rPr lang="sr-Latn-ME" b="1" u="sng" dirty="0" smtClean="0"/>
              <a:t>najgorem slučaju složenost</a:t>
            </a:r>
            <a:r>
              <a:rPr lang="sr-Latn-ME" dirty="0" smtClean="0"/>
              <a:t> ovog postupka je </a:t>
            </a:r>
            <a:r>
              <a:rPr lang="sr-Latn-ME" b="1" dirty="0" smtClean="0">
                <a:solidFill>
                  <a:srgbClr val="FF0000"/>
                </a:solidFill>
              </a:rPr>
              <a:t>O(V+E)</a:t>
            </a:r>
            <a:r>
              <a:rPr lang="sr-Latn-ME" dirty="0" smtClean="0"/>
              <a:t> gdje je </a:t>
            </a:r>
            <a:r>
              <a:rPr lang="sr-Latn-ME" b="1" dirty="0" smtClean="0"/>
              <a:t>V broj čvorova</a:t>
            </a:r>
            <a:r>
              <a:rPr lang="sr-Latn-ME" dirty="0" smtClean="0"/>
              <a:t> a </a:t>
            </a:r>
            <a:r>
              <a:rPr lang="sr-Latn-ME" b="1" dirty="0" smtClean="0"/>
              <a:t>E broj ivica</a:t>
            </a:r>
            <a:r>
              <a:rPr lang="sr-Latn-ME" dirty="0" smtClean="0"/>
              <a:t> jer treba obići sve čvorove i sve ivice.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694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128208</TotalTime>
  <Words>469</Words>
  <Application>Microsoft Office PowerPoint</Application>
  <PresentationFormat>On-screen Show (4:3)</PresentationFormat>
  <Paragraphs>99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Clarity</vt:lpstr>
      <vt:lpstr>Teorija  algoritama</vt:lpstr>
      <vt:lpstr>Mostovi u grafovima</vt:lpstr>
      <vt:lpstr>Primjer</vt:lpstr>
      <vt:lpstr>Ključni elementi algoritma</vt:lpstr>
      <vt:lpstr>Primjer</vt:lpstr>
      <vt:lpstr>    Primjer nastavak</vt:lpstr>
      <vt:lpstr>Složenost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 algoritama</dc:title>
  <dc:creator>Windows User</dc:creator>
  <cp:lastModifiedBy>Windows User</cp:lastModifiedBy>
  <cp:revision>560</cp:revision>
  <cp:lastPrinted>2024-10-19T15:01:49Z</cp:lastPrinted>
  <dcterms:created xsi:type="dcterms:W3CDTF">2019-12-12T05:54:33Z</dcterms:created>
  <dcterms:modified xsi:type="dcterms:W3CDTF">2024-10-21T08:35:07Z</dcterms:modified>
</cp:coreProperties>
</file>