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6" r:id="rId2"/>
    <p:sldId id="262" r:id="rId3"/>
    <p:sldId id="305" r:id="rId4"/>
    <p:sldId id="306" r:id="rId5"/>
    <p:sldId id="312" r:id="rId6"/>
    <p:sldId id="307" r:id="rId7"/>
    <p:sldId id="310" r:id="rId8"/>
    <p:sldId id="313" r:id="rId9"/>
    <p:sldId id="316" r:id="rId10"/>
    <p:sldId id="308" r:id="rId11"/>
    <p:sldId id="311" r:id="rId12"/>
    <p:sldId id="309" r:id="rId13"/>
    <p:sldId id="317" r:id="rId14"/>
    <p:sldId id="320" r:id="rId15"/>
    <p:sldId id="314" r:id="rId16"/>
    <p:sldId id="315" r:id="rId17"/>
    <p:sldId id="318" r:id="rId18"/>
    <p:sldId id="319" r:id="rId19"/>
    <p:sldId id="32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853" y="-37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262DC7-3D71-4887-BC10-20C1305955E1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383EA7-13A7-4808-ACAE-DD6484859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448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EE01D98-0787-4C05-B51E-AF103DA0149E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en.cppreference.com/w/cpp/language/nullptr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 smtClean="0"/>
              <a:t>Teorija  algoritama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Treap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93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Funkcija split</a:t>
            </a:r>
            <a:r>
              <a:rPr lang="en-US" dirty="0" smtClean="0"/>
              <a:t> (</a:t>
            </a:r>
            <a:r>
              <a:rPr lang="en-US" dirty="0" err="1" smtClean="0"/>
              <a:t>dijeli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vrijednostima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p</a:t>
            </a:r>
            <a:r>
              <a:rPr lang="sr-Latn-ME" dirty="0" smtClean="0">
                <a:solidFill>
                  <a:srgbClr val="0070C0"/>
                </a:solidFill>
              </a:rPr>
              <a:t>air</a:t>
            </a:r>
            <a:r>
              <a:rPr lang="en-US" dirty="0" smtClean="0">
                <a:solidFill>
                  <a:srgbClr val="0070C0"/>
                </a:solidFill>
              </a:rPr>
              <a:t>&lt;Node *,Node *&gt;(Node * </a:t>
            </a:r>
            <a:r>
              <a:rPr lang="en-US" dirty="0" err="1" smtClean="0">
                <a:solidFill>
                  <a:srgbClr val="0070C0"/>
                </a:solidFill>
              </a:rPr>
              <a:t>cv,int</a:t>
            </a:r>
            <a:r>
              <a:rPr lang="en-US" dirty="0" smtClean="0">
                <a:solidFill>
                  <a:srgbClr val="0070C0"/>
                </a:solidFill>
              </a:rPr>
              <a:t> k){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if(!cv) return </a:t>
            </a:r>
            <a:r>
              <a:rPr lang="en-US" dirty="0" err="1" smtClean="0">
                <a:solidFill>
                  <a:srgbClr val="0070C0"/>
                </a:solidFill>
              </a:rPr>
              <a:t>make_pair</a:t>
            </a:r>
            <a:r>
              <a:rPr lang="en-US" dirty="0" smtClean="0">
                <a:solidFill>
                  <a:srgbClr val="0070C0"/>
                </a:solidFill>
              </a:rPr>
              <a:t>(</a:t>
            </a:r>
            <a:r>
              <a:rPr lang="en-US" dirty="0" err="1" smtClean="0">
                <a:solidFill>
                  <a:srgbClr val="0070C0"/>
                </a:solidFill>
              </a:rPr>
              <a:t>nullptr,nullptr</a:t>
            </a:r>
            <a:r>
              <a:rPr lang="en-US" dirty="0" smtClean="0">
                <a:solidFill>
                  <a:srgbClr val="0070C0"/>
                </a:solidFill>
              </a:rPr>
              <a:t>); //list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if(cv-&gt;v&lt;k){//</a:t>
            </a:r>
            <a:r>
              <a:rPr lang="en-US" dirty="0" err="1" smtClean="0">
                <a:solidFill>
                  <a:srgbClr val="0070C0"/>
                </a:solidFill>
              </a:rPr>
              <a:t>dijeli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desno</a:t>
            </a:r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auto q=split(cv-&gt;</a:t>
            </a:r>
            <a:r>
              <a:rPr lang="en-US" dirty="0" err="1" smtClean="0">
                <a:solidFill>
                  <a:srgbClr val="0070C0"/>
                </a:solidFill>
              </a:rPr>
              <a:t>r,k</a:t>
            </a:r>
            <a:r>
              <a:rPr lang="en-US" dirty="0" smtClean="0">
                <a:solidFill>
                  <a:srgbClr val="0070C0"/>
                </a:solidFill>
              </a:rPr>
              <a:t>);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cv-&gt;r=</a:t>
            </a:r>
            <a:r>
              <a:rPr lang="en-US" dirty="0" err="1" smtClean="0">
                <a:solidFill>
                  <a:srgbClr val="0070C0"/>
                </a:solidFill>
              </a:rPr>
              <a:t>q.first</a:t>
            </a:r>
            <a:r>
              <a:rPr lang="en-US" dirty="0" smtClean="0">
                <a:solidFill>
                  <a:srgbClr val="0070C0"/>
                </a:solidFill>
              </a:rPr>
              <a:t>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return </a:t>
            </a:r>
            <a:r>
              <a:rPr lang="en-US" dirty="0" err="1" smtClean="0">
                <a:solidFill>
                  <a:srgbClr val="0070C0"/>
                </a:solidFill>
              </a:rPr>
              <a:t>make_pair</a:t>
            </a:r>
            <a:r>
              <a:rPr lang="en-US" dirty="0" smtClean="0">
                <a:solidFill>
                  <a:srgbClr val="0070C0"/>
                </a:solidFill>
              </a:rPr>
              <a:t>(</a:t>
            </a:r>
            <a:r>
              <a:rPr lang="en-US" dirty="0" err="1" smtClean="0">
                <a:solidFill>
                  <a:srgbClr val="0070C0"/>
                </a:solidFill>
              </a:rPr>
              <a:t>cv,q.second</a:t>
            </a:r>
            <a:r>
              <a:rPr lang="en-US" dirty="0" smtClean="0">
                <a:solidFill>
                  <a:srgbClr val="0070C0"/>
                </a:solidFill>
              </a:rPr>
              <a:t>);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}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else{ //</a:t>
            </a:r>
            <a:r>
              <a:rPr lang="en-US" dirty="0" err="1" smtClean="0">
                <a:solidFill>
                  <a:srgbClr val="0070C0"/>
                </a:solidFill>
              </a:rPr>
              <a:t>idi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lijevo</a:t>
            </a:r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auto q=split(cv-&gt;</a:t>
            </a:r>
            <a:r>
              <a:rPr lang="en-US" dirty="0" err="1" smtClean="0">
                <a:solidFill>
                  <a:srgbClr val="0070C0"/>
                </a:solidFill>
              </a:rPr>
              <a:t>l,k</a:t>
            </a:r>
            <a:r>
              <a:rPr lang="en-US" dirty="0" smtClean="0">
                <a:solidFill>
                  <a:srgbClr val="0070C0"/>
                </a:solidFill>
              </a:rPr>
              <a:t>);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cv-&gt;l=</a:t>
            </a:r>
            <a:r>
              <a:rPr lang="en-US" dirty="0" err="1" smtClean="0">
                <a:solidFill>
                  <a:srgbClr val="0070C0"/>
                </a:solidFill>
              </a:rPr>
              <a:t>q.second</a:t>
            </a:r>
            <a:r>
              <a:rPr lang="en-US" dirty="0" smtClean="0">
                <a:solidFill>
                  <a:srgbClr val="0070C0"/>
                </a:solidFill>
              </a:rPr>
              <a:t>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return </a:t>
            </a:r>
            <a:r>
              <a:rPr lang="en-US" dirty="0" err="1" smtClean="0">
                <a:solidFill>
                  <a:srgbClr val="0070C0"/>
                </a:solidFill>
              </a:rPr>
              <a:t>make_pair</a:t>
            </a:r>
            <a:r>
              <a:rPr lang="en-US" dirty="0" smtClean="0">
                <a:solidFill>
                  <a:srgbClr val="0070C0"/>
                </a:solidFill>
              </a:rPr>
              <a:t>(</a:t>
            </a:r>
            <a:r>
              <a:rPr lang="en-US" dirty="0" err="1" smtClean="0">
                <a:solidFill>
                  <a:srgbClr val="0070C0"/>
                </a:solidFill>
              </a:rPr>
              <a:t>q.first,cv</a:t>
            </a:r>
            <a:r>
              <a:rPr lang="en-US" dirty="0" smtClean="0">
                <a:solidFill>
                  <a:srgbClr val="0070C0"/>
                </a:solidFill>
              </a:rPr>
              <a:t>);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sr-Latn-ME" dirty="0" smtClean="0">
                <a:solidFill>
                  <a:srgbClr val="0070C0"/>
                </a:solidFill>
              </a:rPr>
              <a:t>	</a:t>
            </a:r>
            <a:r>
              <a:rPr lang="en-US" dirty="0" smtClean="0">
                <a:solidFill>
                  <a:srgbClr val="0070C0"/>
                </a:solidFill>
              </a:rPr>
              <a:t>}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}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086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>
            <a:normAutofit/>
          </a:bodyPr>
          <a:lstStyle/>
          <a:p>
            <a:r>
              <a:rPr lang="sr-Latn-ME" dirty="0"/>
              <a:t>Funkcija </a:t>
            </a:r>
            <a:r>
              <a:rPr lang="sr-Latn-ME" dirty="0" smtClean="0"/>
              <a:t>merge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</p:spPr>
        <p:txBody>
          <a:bodyPr/>
          <a:lstStyle/>
          <a:p>
            <a:r>
              <a:rPr lang="sr-Latn-ME" dirty="0" smtClean="0"/>
              <a:t>Spaja po heapu (prioritetima) jer je preduslov da su sve vrijednosti u dijelom drvetu lijevo manje od svih vrijednosti u desnom drvetu)</a:t>
            </a:r>
            <a:br>
              <a:rPr lang="sr-Latn-ME" dirty="0" smtClean="0"/>
            </a:br>
            <a:r>
              <a:rPr lang="sr-Latn-ME" dirty="0" smtClean="0">
                <a:solidFill>
                  <a:srgbClr val="0070C0"/>
                </a:solidFill>
              </a:rPr>
              <a:t>Node *merge(Node *a,Node *b)</a:t>
            </a:r>
            <a:r>
              <a:rPr lang="en-US" dirty="0" smtClean="0">
                <a:solidFill>
                  <a:srgbClr val="0070C0"/>
                </a:solidFill>
              </a:rPr>
              <a:t>{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if(!a) return b;   //</a:t>
            </a:r>
            <a:r>
              <a:rPr lang="en-US" dirty="0" err="1" smtClean="0">
                <a:solidFill>
                  <a:srgbClr val="0070C0"/>
                </a:solidFill>
              </a:rPr>
              <a:t>nema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lijevo</a:t>
            </a:r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if(!b) return a;   //</a:t>
            </a:r>
            <a:r>
              <a:rPr lang="en-US" dirty="0" err="1" smtClean="0">
                <a:solidFill>
                  <a:srgbClr val="0070C0"/>
                </a:solidFill>
              </a:rPr>
              <a:t>nema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desno</a:t>
            </a:r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if(a-&gt;p&gt;b-&gt;p){ //a je nova </a:t>
            </a:r>
            <a:r>
              <a:rPr lang="en-US" dirty="0" err="1" smtClean="0">
                <a:solidFill>
                  <a:srgbClr val="0070C0"/>
                </a:solidFill>
              </a:rPr>
              <a:t>glava</a:t>
            </a:r>
            <a:r>
              <a:rPr lang="en-US" dirty="0" smtClean="0">
                <a:solidFill>
                  <a:srgbClr val="0070C0"/>
                </a:solidFill>
              </a:rPr>
              <a:t> – </a:t>
            </a:r>
            <a:r>
              <a:rPr lang="en-US" dirty="0" err="1" smtClean="0">
                <a:solidFill>
                  <a:srgbClr val="0070C0"/>
                </a:solidFill>
              </a:rPr>
              <a:t>ve</a:t>
            </a:r>
            <a:r>
              <a:rPr lang="sr-Latn-ME" dirty="0" smtClean="0">
                <a:solidFill>
                  <a:srgbClr val="0070C0"/>
                </a:solidFill>
              </a:rPr>
              <a:t>ći prioritet</a:t>
            </a:r>
            <a:br>
              <a:rPr lang="sr-Latn-ME" dirty="0" smtClean="0">
                <a:solidFill>
                  <a:srgbClr val="0070C0"/>
                </a:solidFill>
              </a:rPr>
            </a:br>
            <a:r>
              <a:rPr lang="sr-Latn-ME" dirty="0" smtClean="0">
                <a:solidFill>
                  <a:srgbClr val="0070C0"/>
                </a:solidFill>
              </a:rPr>
              <a:t>a-</a:t>
            </a:r>
            <a:r>
              <a:rPr lang="en-US" dirty="0" smtClean="0">
                <a:solidFill>
                  <a:srgbClr val="0070C0"/>
                </a:solidFill>
              </a:rPr>
              <a:t>&gt;r=merge(a-&gt;</a:t>
            </a:r>
            <a:r>
              <a:rPr lang="en-US" dirty="0" err="1" smtClean="0">
                <a:solidFill>
                  <a:srgbClr val="0070C0"/>
                </a:solidFill>
              </a:rPr>
              <a:t>r,b</a:t>
            </a:r>
            <a:r>
              <a:rPr lang="en-US" dirty="0" smtClean="0">
                <a:solidFill>
                  <a:srgbClr val="0070C0"/>
                </a:solidFill>
              </a:rPr>
              <a:t>); //</a:t>
            </a:r>
            <a:r>
              <a:rPr lang="en-US" dirty="0" err="1" smtClean="0">
                <a:solidFill>
                  <a:srgbClr val="0070C0"/>
                </a:solidFill>
              </a:rPr>
              <a:t>lijevi</a:t>
            </a:r>
            <a:r>
              <a:rPr lang="en-US" dirty="0" smtClean="0">
                <a:solidFill>
                  <a:srgbClr val="0070C0"/>
                </a:solidFill>
              </a:rPr>
              <a:t> sin je </a:t>
            </a:r>
            <a:r>
              <a:rPr lang="en-US" dirty="0" err="1" smtClean="0">
                <a:solidFill>
                  <a:srgbClr val="0070C0"/>
                </a:solidFill>
              </a:rPr>
              <a:t>poznat</a:t>
            </a:r>
            <a:r>
              <a:rPr lang="en-US" dirty="0" smtClean="0">
                <a:solidFill>
                  <a:srgbClr val="0070C0"/>
                </a:solidFill>
              </a:rPr>
              <a:t> a </a:t>
            </a:r>
            <a:r>
              <a:rPr lang="en-US" dirty="0" err="1" smtClean="0">
                <a:solidFill>
                  <a:srgbClr val="0070C0"/>
                </a:solidFill>
              </a:rPr>
              <a:t>desno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mo</a:t>
            </a:r>
            <a:r>
              <a:rPr lang="sr-Latn-ME" dirty="0" smtClean="0">
                <a:solidFill>
                  <a:srgbClr val="0070C0"/>
                </a:solidFill>
              </a:rPr>
              <a:t>že biti glava </a:t>
            </a:r>
            <a:br>
              <a:rPr lang="sr-Latn-ME" dirty="0" smtClean="0">
                <a:solidFill>
                  <a:srgbClr val="0070C0"/>
                </a:solidFill>
              </a:rPr>
            </a:br>
            <a:r>
              <a:rPr lang="sr-Latn-ME" dirty="0" smtClean="0">
                <a:solidFill>
                  <a:srgbClr val="0070C0"/>
                </a:solidFill>
              </a:rPr>
              <a:t>			//b ili postojeći desni sin od a u zavisnosti od </a:t>
            </a:r>
            <a:br>
              <a:rPr lang="sr-Latn-ME" dirty="0" smtClean="0">
                <a:solidFill>
                  <a:srgbClr val="0070C0"/>
                </a:solidFill>
              </a:rPr>
            </a:br>
            <a:r>
              <a:rPr lang="sr-Latn-ME" dirty="0" smtClean="0">
                <a:solidFill>
                  <a:srgbClr val="0070C0"/>
                </a:solidFill>
              </a:rPr>
              <a:t>			//prioriteta</a:t>
            </a:r>
            <a:br>
              <a:rPr lang="sr-Latn-ME" dirty="0" smtClean="0">
                <a:solidFill>
                  <a:srgbClr val="0070C0"/>
                </a:solidFill>
              </a:rPr>
            </a:br>
            <a:r>
              <a:rPr lang="sr-Latn-ME" dirty="0" smtClean="0">
                <a:solidFill>
                  <a:srgbClr val="0070C0"/>
                </a:solidFill>
              </a:rPr>
              <a:t>return a</a:t>
            </a:r>
            <a:r>
              <a:rPr lang="en-US" dirty="0" smtClean="0">
                <a:solidFill>
                  <a:srgbClr val="0070C0"/>
                </a:solidFill>
              </a:rPr>
              <a:t>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{//b je nova </a:t>
            </a:r>
            <a:r>
              <a:rPr lang="en-US" dirty="0" err="1" smtClean="0">
                <a:solidFill>
                  <a:srgbClr val="0070C0"/>
                </a:solidFill>
              </a:rPr>
              <a:t>glava</a:t>
            </a:r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b-&gt;l=merge(</a:t>
            </a:r>
            <a:r>
              <a:rPr lang="en-US" dirty="0" err="1" smtClean="0">
                <a:solidFill>
                  <a:srgbClr val="0070C0"/>
                </a:solidFill>
              </a:rPr>
              <a:t>a,b</a:t>
            </a:r>
            <a:r>
              <a:rPr lang="en-US" dirty="0" smtClean="0">
                <a:solidFill>
                  <a:srgbClr val="0070C0"/>
                </a:solidFill>
              </a:rPr>
              <a:t>-&gt;l);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return b;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}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}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785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Funkcija</a:t>
            </a:r>
            <a:r>
              <a:rPr lang="en-US" dirty="0" smtClean="0"/>
              <a:t> </a:t>
            </a:r>
            <a:r>
              <a:rPr lang="sr-Latn-ME" dirty="0" smtClean="0"/>
              <a:t>f</a:t>
            </a:r>
            <a:r>
              <a:rPr lang="en-US" dirty="0" err="1" smtClean="0"/>
              <a:t>ind</a:t>
            </a:r>
            <a:r>
              <a:rPr lang="en-US" dirty="0" smtClean="0"/>
              <a:t> / </a:t>
            </a:r>
            <a:r>
              <a:rPr lang="en-US" dirty="0" err="1" smtClean="0"/>
              <a:t>funkcija</a:t>
            </a:r>
            <a:r>
              <a:rPr lang="en-US" dirty="0" smtClean="0"/>
              <a:t> insert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</a:t>
            </a:r>
            <a:r>
              <a:rPr lang="sr-Latn-ME" dirty="0" smtClean="0"/>
              <a:t>štinski ista kao svaka BST pretraga!</a:t>
            </a:r>
            <a:br>
              <a:rPr lang="sr-Latn-ME" dirty="0" smtClean="0"/>
            </a:br>
            <a:r>
              <a:rPr lang="sr-Latn-ME" dirty="0" smtClean="0">
                <a:solidFill>
                  <a:srgbClr val="0070C0"/>
                </a:solidFill>
              </a:rPr>
              <a:t>Node *find(Node *node,int k)</a:t>
            </a:r>
            <a:r>
              <a:rPr lang="en-US" dirty="0" smtClean="0">
                <a:solidFill>
                  <a:srgbClr val="0070C0"/>
                </a:solidFill>
              </a:rPr>
              <a:t>{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if(node==0) return </a:t>
            </a:r>
            <a:r>
              <a:rPr lang="en-US" dirty="0" err="1" smtClean="0">
                <a:solidFill>
                  <a:srgbClr val="0070C0"/>
                </a:solidFill>
              </a:rPr>
              <a:t>nullptr</a:t>
            </a:r>
            <a:r>
              <a:rPr lang="en-US" dirty="0" smtClean="0">
                <a:solidFill>
                  <a:srgbClr val="0070C0"/>
                </a:solidFill>
              </a:rPr>
              <a:t>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if(node-&gt;v==k) return node;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return find(k&gt;=node-&gt;</a:t>
            </a:r>
            <a:r>
              <a:rPr lang="en-US" dirty="0" err="1" smtClean="0">
                <a:solidFill>
                  <a:srgbClr val="0070C0"/>
                </a:solidFill>
              </a:rPr>
              <a:t>v?node</a:t>
            </a:r>
            <a:r>
              <a:rPr lang="en-US" dirty="0" smtClean="0">
                <a:solidFill>
                  <a:srgbClr val="0070C0"/>
                </a:solidFill>
              </a:rPr>
              <a:t>-&gt;</a:t>
            </a:r>
            <a:r>
              <a:rPr lang="en-US" dirty="0" err="1" smtClean="0">
                <a:solidFill>
                  <a:srgbClr val="0070C0"/>
                </a:solidFill>
              </a:rPr>
              <a:t>r:node</a:t>
            </a:r>
            <a:r>
              <a:rPr lang="en-US" dirty="0" smtClean="0">
                <a:solidFill>
                  <a:srgbClr val="0070C0"/>
                </a:solidFill>
              </a:rPr>
              <a:t>-&gt;</a:t>
            </a:r>
            <a:r>
              <a:rPr lang="en-US" dirty="0" err="1" smtClean="0">
                <a:solidFill>
                  <a:srgbClr val="0070C0"/>
                </a:solidFill>
              </a:rPr>
              <a:t>l,k</a:t>
            </a:r>
            <a:r>
              <a:rPr lang="en-US" dirty="0" smtClean="0">
                <a:solidFill>
                  <a:srgbClr val="0070C0"/>
                </a:solidFill>
              </a:rPr>
              <a:t>);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}</a:t>
            </a:r>
          </a:p>
          <a:p>
            <a:endParaRPr lang="en-US" dirty="0"/>
          </a:p>
          <a:p>
            <a:r>
              <a:rPr lang="en-US" dirty="0" err="1" smtClean="0"/>
              <a:t>Funkcija</a:t>
            </a:r>
            <a:r>
              <a:rPr lang="en-US" dirty="0" smtClean="0"/>
              <a:t> za </a:t>
            </a:r>
            <a:r>
              <a:rPr lang="en-US" dirty="0" err="1" smtClean="0"/>
              <a:t>umetanje</a:t>
            </a:r>
            <a:r>
              <a:rPr lang="en-US" dirty="0" smtClean="0"/>
              <a:t> (insert) </a:t>
            </a:r>
            <a:r>
              <a:rPr lang="en-US" dirty="0" err="1" smtClean="0"/>
              <a:t>radi</a:t>
            </a:r>
            <a:r>
              <a:rPr lang="en-US" dirty="0" smtClean="0"/>
              <a:t> u tri </a:t>
            </a:r>
            <a:r>
              <a:rPr lang="en-US" dirty="0" err="1" smtClean="0"/>
              <a:t>koraka</a:t>
            </a:r>
            <a:r>
              <a:rPr lang="en-US" dirty="0" smtClean="0"/>
              <a:t>:</a:t>
            </a:r>
          </a:p>
          <a:p>
            <a:pPr lvl="1"/>
            <a:r>
              <a:rPr lang="en-GB" dirty="0" err="1" smtClean="0"/>
              <a:t>Dijeli</a:t>
            </a:r>
            <a:r>
              <a:rPr lang="en-GB" dirty="0" smtClean="0"/>
              <a:t> </a:t>
            </a:r>
            <a:r>
              <a:rPr lang="en-GB" dirty="0" err="1" smtClean="0"/>
              <a:t>drvo</a:t>
            </a:r>
            <a:r>
              <a:rPr lang="en-GB" dirty="0" smtClean="0"/>
              <a:t> (split) </a:t>
            </a:r>
            <a:r>
              <a:rPr lang="en-GB" dirty="0" err="1" smtClean="0"/>
              <a:t>tako</a:t>
            </a:r>
            <a:r>
              <a:rPr lang="en-GB" dirty="0" smtClean="0"/>
              <a:t> </a:t>
            </a:r>
            <a:r>
              <a:rPr lang="sr-Latn-ME" dirty="0" smtClean="0"/>
              <a:t>što svi čvorovi koji su manji od novoga čvora (ovdje pojednostavljeno jer pretpostavljamo da nema duplikata) prebace u lijevo stablo a svi veći u desno.</a:t>
            </a:r>
          </a:p>
          <a:p>
            <a:pPr lvl="1"/>
            <a:r>
              <a:rPr lang="sr-Latn-ME" dirty="0" smtClean="0"/>
              <a:t>Spoji (merge) se čvor sa desnim stablom</a:t>
            </a:r>
          </a:p>
          <a:p>
            <a:pPr lvl="1"/>
            <a:r>
              <a:rPr lang="sr-Latn-ME" dirty="0" smtClean="0"/>
              <a:t>Pa se ovo stablo spoji sa lijevim stablom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4665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76200" y="4866797"/>
            <a:ext cx="3962400" cy="1828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724400" y="3089476"/>
            <a:ext cx="3962400" cy="193972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800600" y="2170253"/>
            <a:ext cx="12954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k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Ilustracija</a:t>
            </a:r>
            <a:r>
              <a:rPr lang="en-US" dirty="0" smtClean="0"/>
              <a:t> insert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0" y="1676400"/>
            <a:ext cx="17526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Symbol"/>
              </a:rPr>
              <a:t>&lt;</a:t>
            </a:r>
            <a:r>
              <a:rPr lang="sr-Latn-ME" dirty="0" smtClean="0">
                <a:sym typeface="Symbol"/>
              </a:rPr>
              <a:t>k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2057400" y="1676400"/>
            <a:ext cx="17526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/>
                <a:cs typeface="Arial"/>
                <a:sym typeface="Symbol"/>
              </a:rPr>
              <a:t>&gt;</a:t>
            </a:r>
            <a:r>
              <a:rPr lang="sr-Latn-ME" dirty="0" smtClean="0">
                <a:sym typeface="Symbol"/>
              </a:rPr>
              <a:t>k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162050" y="1228597"/>
            <a:ext cx="179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split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848819" y="3807767"/>
            <a:ext cx="179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Prvi</a:t>
            </a:r>
            <a:r>
              <a:rPr lang="en-US" sz="2400" b="1" dirty="0" smtClean="0"/>
              <a:t> merge</a:t>
            </a:r>
            <a:endParaRPr lang="en-US" sz="2400" b="1" dirty="0"/>
          </a:p>
        </p:txBody>
      </p:sp>
      <p:sp>
        <p:nvSpPr>
          <p:cNvPr id="9" name="Rectangle 8"/>
          <p:cNvSpPr/>
          <p:nvPr/>
        </p:nvSpPr>
        <p:spPr>
          <a:xfrm>
            <a:off x="5181600" y="3733800"/>
            <a:ext cx="12954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k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6705600" y="3124200"/>
            <a:ext cx="17526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/>
                <a:cs typeface="Arial"/>
                <a:sym typeface="Symbol"/>
              </a:rPr>
              <a:t>&gt;</a:t>
            </a:r>
            <a:r>
              <a:rPr lang="sr-Latn-ME" dirty="0" smtClean="0">
                <a:sym typeface="Symbol"/>
              </a:rPr>
              <a:t>k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105400" y="4405132"/>
            <a:ext cx="1295400" cy="6096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>
                <a:cs typeface="Arial"/>
                <a:sym typeface="Symbol"/>
              </a:rPr>
              <a:t>≥</a:t>
            </a:r>
            <a:r>
              <a:rPr lang="sr-Latn-ME" dirty="0" smtClean="0">
                <a:sym typeface="Symbol"/>
              </a:rPr>
              <a:t>k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66700" y="4405132"/>
            <a:ext cx="224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Drugi</a:t>
            </a:r>
            <a:r>
              <a:rPr lang="en-US" sz="2400" b="1" dirty="0" smtClean="0"/>
              <a:t> merge</a:t>
            </a:r>
            <a:endParaRPr lang="en-US" sz="2400" b="1" dirty="0"/>
          </a:p>
        </p:txBody>
      </p:sp>
      <p:sp>
        <p:nvSpPr>
          <p:cNvPr id="14" name="Oval 13"/>
          <p:cNvSpPr/>
          <p:nvPr/>
        </p:nvSpPr>
        <p:spPr>
          <a:xfrm>
            <a:off x="152400" y="4876800"/>
            <a:ext cx="17526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Symbol"/>
              </a:rPr>
              <a:t>&lt;</a:t>
            </a:r>
            <a:r>
              <a:rPr lang="sr-Latn-ME" dirty="0" smtClean="0">
                <a:sym typeface="Symbol"/>
              </a:rPr>
              <a:t>k</a:t>
            </a: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2209800" y="4876800"/>
            <a:ext cx="17526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>
                <a:cs typeface="Arial"/>
                <a:sym typeface="Symbol"/>
              </a:rPr>
              <a:t>≥</a:t>
            </a:r>
            <a:r>
              <a:rPr lang="sr-Latn-ME" dirty="0" smtClean="0">
                <a:sym typeface="Symbol"/>
              </a:rPr>
              <a:t>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988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Funkcija</a:t>
            </a:r>
            <a:r>
              <a:rPr lang="en-US" dirty="0" smtClean="0"/>
              <a:t> insert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Implementacija</a:t>
            </a:r>
            <a:r>
              <a:rPr lang="en-US" dirty="0" smtClean="0"/>
              <a:t> </a:t>
            </a:r>
            <a:r>
              <a:rPr lang="en-US" dirty="0" err="1" smtClean="0"/>
              <a:t>funkcije</a:t>
            </a:r>
            <a:r>
              <a:rPr lang="en-US" dirty="0" smtClean="0"/>
              <a:t> je </a:t>
            </a:r>
            <a:r>
              <a:rPr lang="en-US" dirty="0" err="1" smtClean="0"/>
              <a:t>dosta</a:t>
            </a:r>
            <a:r>
              <a:rPr lang="en-US" dirty="0" smtClean="0"/>
              <a:t> </a:t>
            </a:r>
            <a:r>
              <a:rPr lang="en-US" dirty="0" err="1" smtClean="0"/>
              <a:t>pojednostavljena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Pretpostavio</a:t>
            </a:r>
            <a:r>
              <a:rPr lang="en-US" dirty="0" smtClean="0"/>
              <a:t> </a:t>
            </a:r>
            <a:r>
              <a:rPr lang="en-US" dirty="0" err="1" smtClean="0"/>
              <a:t>sam</a:t>
            </a:r>
            <a:r>
              <a:rPr lang="en-US" dirty="0" smtClean="0"/>
              <a:t> da </a:t>
            </a:r>
            <a:r>
              <a:rPr lang="en-US" dirty="0" err="1" smtClean="0"/>
              <a:t>nema</a:t>
            </a:r>
            <a:r>
              <a:rPr lang="en-US" dirty="0" smtClean="0"/>
              <a:t> </a:t>
            </a:r>
            <a:r>
              <a:rPr lang="en-US" dirty="0" err="1" smtClean="0"/>
              <a:t>datog</a:t>
            </a:r>
            <a:r>
              <a:rPr lang="en-US" dirty="0" smtClean="0"/>
              <a:t> </a:t>
            </a:r>
            <a:r>
              <a:rPr lang="en-US" dirty="0" err="1" smtClean="0"/>
              <a:t>klju</a:t>
            </a:r>
            <a:r>
              <a:rPr lang="sr-Latn-ME" dirty="0" smtClean="0"/>
              <a:t>ča u treapu i da nema ponavljanja ključeva:</a:t>
            </a:r>
            <a:endParaRPr lang="en-US" dirty="0" smtClean="0"/>
          </a:p>
          <a:p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>
                <a:solidFill>
                  <a:srgbClr val="0070C0"/>
                </a:solidFill>
              </a:rPr>
              <a:t>Node *insert(Node *node,int k)</a:t>
            </a:r>
            <a:r>
              <a:rPr lang="en-US" dirty="0" smtClean="0">
                <a:solidFill>
                  <a:srgbClr val="0070C0"/>
                </a:solidFill>
              </a:rPr>
              <a:t>{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auto s=split(</a:t>
            </a:r>
            <a:r>
              <a:rPr lang="en-US" dirty="0" err="1" smtClean="0">
                <a:solidFill>
                  <a:srgbClr val="0070C0"/>
                </a:solidFill>
              </a:rPr>
              <a:t>node,k</a:t>
            </a:r>
            <a:r>
              <a:rPr lang="en-US" dirty="0" smtClean="0">
                <a:solidFill>
                  <a:srgbClr val="0070C0"/>
                </a:solidFill>
              </a:rPr>
              <a:t>);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Node *</a:t>
            </a:r>
            <a:r>
              <a:rPr lang="en-US" dirty="0" err="1" smtClean="0">
                <a:solidFill>
                  <a:srgbClr val="0070C0"/>
                </a:solidFill>
              </a:rPr>
              <a:t>nn</a:t>
            </a:r>
            <a:r>
              <a:rPr lang="en-US" dirty="0" smtClean="0">
                <a:solidFill>
                  <a:srgbClr val="0070C0"/>
                </a:solidFill>
              </a:rPr>
              <a:t>=new Node;</a:t>
            </a:r>
          </a:p>
          <a:p>
            <a:r>
              <a:rPr lang="en-US" dirty="0" err="1" smtClean="0">
                <a:solidFill>
                  <a:srgbClr val="0070C0"/>
                </a:solidFill>
              </a:rPr>
              <a:t>nn</a:t>
            </a:r>
            <a:r>
              <a:rPr lang="en-US" dirty="0" smtClean="0">
                <a:solidFill>
                  <a:srgbClr val="0070C0"/>
                </a:solidFill>
              </a:rPr>
              <a:t>-&gt;v=k; </a:t>
            </a:r>
            <a:r>
              <a:rPr lang="en-US" dirty="0" err="1" smtClean="0">
                <a:solidFill>
                  <a:srgbClr val="0070C0"/>
                </a:solidFill>
              </a:rPr>
              <a:t>nn</a:t>
            </a:r>
            <a:r>
              <a:rPr lang="en-US" dirty="0" smtClean="0">
                <a:solidFill>
                  <a:srgbClr val="0070C0"/>
                </a:solidFill>
              </a:rPr>
              <a:t>-&gt;l=</a:t>
            </a:r>
            <a:r>
              <a:rPr lang="en-US" dirty="0" err="1" smtClean="0">
                <a:solidFill>
                  <a:srgbClr val="0070C0"/>
                </a:solidFill>
              </a:rPr>
              <a:t>nn</a:t>
            </a:r>
            <a:r>
              <a:rPr lang="en-US" dirty="0" smtClean="0">
                <a:solidFill>
                  <a:srgbClr val="0070C0"/>
                </a:solidFill>
              </a:rPr>
              <a:t>-&gt;r=</a:t>
            </a:r>
            <a:r>
              <a:rPr lang="en-US" dirty="0" err="1" smtClean="0">
                <a:solidFill>
                  <a:srgbClr val="0070C0"/>
                </a:solidFill>
              </a:rPr>
              <a:t>nullptr</a:t>
            </a:r>
            <a:r>
              <a:rPr lang="en-US" dirty="0" smtClean="0">
                <a:solidFill>
                  <a:srgbClr val="0070C0"/>
                </a:solidFill>
              </a:rPr>
              <a:t>; </a:t>
            </a:r>
            <a:r>
              <a:rPr lang="en-US" dirty="0" err="1" smtClean="0">
                <a:solidFill>
                  <a:srgbClr val="0070C0"/>
                </a:solidFill>
              </a:rPr>
              <a:t>nn</a:t>
            </a:r>
            <a:r>
              <a:rPr lang="en-US" dirty="0" smtClean="0">
                <a:solidFill>
                  <a:srgbClr val="0070C0"/>
                </a:solidFill>
              </a:rPr>
              <a:t>-&gt;p=rand();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return merge(</a:t>
            </a:r>
            <a:r>
              <a:rPr lang="en-US" dirty="0" err="1" smtClean="0">
                <a:solidFill>
                  <a:srgbClr val="0070C0"/>
                </a:solidFill>
              </a:rPr>
              <a:t>s.first,merge</a:t>
            </a:r>
            <a:r>
              <a:rPr lang="en-US" dirty="0" smtClean="0">
                <a:solidFill>
                  <a:srgbClr val="0070C0"/>
                </a:solidFill>
              </a:rPr>
              <a:t>(</a:t>
            </a:r>
            <a:r>
              <a:rPr lang="en-US" dirty="0" err="1" smtClean="0">
                <a:solidFill>
                  <a:srgbClr val="0070C0"/>
                </a:solidFill>
              </a:rPr>
              <a:t>nn,s.second</a:t>
            </a:r>
            <a:r>
              <a:rPr lang="en-US" dirty="0" smtClean="0">
                <a:solidFill>
                  <a:srgbClr val="0070C0"/>
                </a:solidFill>
              </a:rPr>
              <a:t>));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}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294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495800" y="4114800"/>
            <a:ext cx="3962400" cy="1828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Funkcija delete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</p:spPr>
        <p:txBody>
          <a:bodyPr/>
          <a:lstStyle/>
          <a:p>
            <a:r>
              <a:rPr lang="sr-Latn-ME" dirty="0" smtClean="0"/>
              <a:t>Pretpostavljamo da element postoji u drvetu</a:t>
            </a:r>
          </a:p>
          <a:p>
            <a:r>
              <a:rPr lang="sr-Latn-ME" dirty="0" smtClean="0"/>
              <a:t>Prvo dijelimo stablo (split)</a:t>
            </a:r>
          </a:p>
          <a:p>
            <a:r>
              <a:rPr lang="sr-Latn-ME" dirty="0"/>
              <a:t>	</a:t>
            </a:r>
            <a:r>
              <a:rPr lang="sr-Latn-ME" dirty="0" smtClean="0"/>
              <a:t>Sve što je manje od elementa ide lijevo</a:t>
            </a:r>
          </a:p>
          <a:p>
            <a:r>
              <a:rPr lang="sr-Latn-ME" dirty="0"/>
              <a:t>	</a:t>
            </a:r>
            <a:r>
              <a:rPr lang="sr-Latn-ME" dirty="0" smtClean="0"/>
              <a:t>Element koji se briše i veći idu desno</a:t>
            </a:r>
          </a:p>
          <a:p>
            <a:r>
              <a:rPr lang="sr-Latn-ME" dirty="0" smtClean="0"/>
              <a:t>Ponovo dijelimo desno stablo tako sve što je veće od elementa ide desno</a:t>
            </a:r>
          </a:p>
          <a:p>
            <a:r>
              <a:rPr lang="sr-Latn-ME" dirty="0" smtClean="0"/>
              <a:t>Spojimo lijevo o novo desno stablo.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0" y="4191000"/>
            <a:ext cx="17526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Symbol"/>
              </a:rPr>
              <a:t>&lt;</a:t>
            </a:r>
            <a:r>
              <a:rPr lang="sr-Latn-ME" dirty="0" smtClean="0">
                <a:sym typeface="Symbol"/>
              </a:rPr>
              <a:t>k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2057400" y="4191000"/>
            <a:ext cx="17526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>
                <a:latin typeface="Arial"/>
                <a:cs typeface="Arial"/>
                <a:sym typeface="Symbol"/>
              </a:rPr>
              <a:t>≥</a:t>
            </a:r>
            <a:r>
              <a:rPr lang="sr-Latn-ME" dirty="0" smtClean="0">
                <a:sym typeface="Symbol"/>
              </a:rPr>
              <a:t>k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76300" y="3729335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prvi</a:t>
            </a:r>
            <a:r>
              <a:rPr lang="en-US" sz="2400" b="1" dirty="0" smtClean="0"/>
              <a:t> split</a:t>
            </a:r>
            <a:endParaRPr lang="en-US" sz="2400" b="1" dirty="0"/>
          </a:p>
        </p:txBody>
      </p:sp>
      <p:sp>
        <p:nvSpPr>
          <p:cNvPr id="7" name="Oval 6"/>
          <p:cNvSpPr/>
          <p:nvPr/>
        </p:nvSpPr>
        <p:spPr>
          <a:xfrm>
            <a:off x="6477000" y="4227653"/>
            <a:ext cx="1752600" cy="152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"/>
                <a:cs typeface="Arial"/>
                <a:sym typeface="Symbol"/>
              </a:rPr>
              <a:t>&gt;</a:t>
            </a:r>
            <a:r>
              <a:rPr lang="sr-Latn-ME" dirty="0" smtClean="0">
                <a:sym typeface="Symbol"/>
              </a:rPr>
              <a:t>k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800600" y="4684853"/>
            <a:ext cx="12954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k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3733800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drugi</a:t>
            </a:r>
            <a:r>
              <a:rPr lang="en-US" sz="2400" b="1" dirty="0" smtClean="0"/>
              <a:t> split</a:t>
            </a:r>
            <a:endParaRPr lang="en-US" sz="2400" b="1" dirty="0"/>
          </a:p>
        </p:txBody>
      </p:sp>
      <p:sp>
        <p:nvSpPr>
          <p:cNvPr id="12" name="Right Arrow 11"/>
          <p:cNvSpPr/>
          <p:nvPr/>
        </p:nvSpPr>
        <p:spPr>
          <a:xfrm>
            <a:off x="3886200" y="4800600"/>
            <a:ext cx="533400" cy="30480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Brace 12"/>
          <p:cNvSpPr/>
          <p:nvPr/>
        </p:nvSpPr>
        <p:spPr>
          <a:xfrm rot="5400000">
            <a:off x="3961676" y="2686774"/>
            <a:ext cx="382447" cy="6896100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733800" y="6243935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merge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066217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Slo</a:t>
            </a:r>
            <a:r>
              <a:rPr lang="sr-Latn-ME" dirty="0" smtClean="0"/>
              <a:t>ženost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1600200"/>
            <a:ext cx="9220200" cy="5257800"/>
          </a:xfrm>
        </p:spPr>
        <p:txBody>
          <a:bodyPr>
            <a:normAutofit lnSpcReduction="10000"/>
          </a:bodyPr>
          <a:lstStyle/>
          <a:p>
            <a:r>
              <a:rPr lang="sr-Latn-ME" dirty="0" smtClean="0"/>
              <a:t>split, merge su O(logN) operacije a to garantuje randomizacija jer je visina O(logN).</a:t>
            </a:r>
          </a:p>
          <a:p>
            <a:r>
              <a:rPr lang="sr-Latn-ME" dirty="0" smtClean="0"/>
              <a:t>find je onda O(logN) operacija.</a:t>
            </a:r>
          </a:p>
          <a:p>
            <a:r>
              <a:rPr lang="sr-Latn-ME" dirty="0" smtClean="0"/>
              <a:t>insert i delete su onda O(logN) operacije je provode nekoliko split/merge operacija.</a:t>
            </a:r>
          </a:p>
          <a:p>
            <a:r>
              <a:rPr lang="sr-Latn-ME" dirty="0" smtClean="0"/>
              <a:t>Kredibilne simulacije:</a:t>
            </a:r>
            <a:br>
              <a:rPr lang="sr-Latn-ME" dirty="0" smtClean="0"/>
            </a:br>
            <a:r>
              <a:rPr lang="sr-Latn-ME" dirty="0" smtClean="0"/>
              <a:t>1000000 članova slučajnih vrijednosti</a:t>
            </a:r>
            <a:br>
              <a:rPr lang="sr-Latn-ME" dirty="0" smtClean="0"/>
            </a:br>
            <a:r>
              <a:rPr lang="sr-Latn-ME" dirty="0" smtClean="0"/>
              <a:t>Visina AVL u najgorem slučaju 22, </a:t>
            </a:r>
            <a:r>
              <a:rPr lang="sr-Latn-ME" b="1" dirty="0" smtClean="0">
                <a:solidFill>
                  <a:srgbClr val="FF0000"/>
                </a:solidFill>
              </a:rPr>
              <a:t>R</a:t>
            </a:r>
            <a:r>
              <a:rPr lang="sr-Latn-ME" b="1" dirty="0" smtClean="0"/>
              <a:t>B</a:t>
            </a:r>
            <a:r>
              <a:rPr lang="sr-Latn-ME" dirty="0" smtClean="0"/>
              <a:t> drveta do 45 a treapa do 65.</a:t>
            </a:r>
            <a:r>
              <a:rPr lang="sr-Latn-ME" dirty="0"/>
              <a:t> </a:t>
            </a:r>
            <a:r>
              <a:rPr lang="sr-Latn-ME" dirty="0" smtClean="0"/>
              <a:t>AVL najbrže za pretragu.</a:t>
            </a:r>
          </a:p>
          <a:p>
            <a:r>
              <a:rPr lang="sr-Latn-ME" dirty="0" smtClean="0"/>
              <a:t>Kod insert i delete broj rotacija kod AVL do 30, kod </a:t>
            </a:r>
            <a:r>
              <a:rPr lang="sr-Latn-ME" b="1" dirty="0">
                <a:solidFill>
                  <a:srgbClr val="FF0000"/>
                </a:solidFill>
              </a:rPr>
              <a:t>R</a:t>
            </a:r>
            <a:r>
              <a:rPr lang="sr-Latn-ME" b="1" dirty="0"/>
              <a:t>B</a:t>
            </a:r>
            <a:r>
              <a:rPr lang="sr-Latn-ME" dirty="0"/>
              <a:t> </a:t>
            </a:r>
            <a:r>
              <a:rPr lang="sr-Latn-ME" dirty="0" smtClean="0"/>
              <a:t>drveta u zavisnosti od varijante do 5. U oba slučaja do 4 operacije sa pokazivačima. Dakle 120 kod AVL, 20 kod </a:t>
            </a:r>
            <a:r>
              <a:rPr lang="sr-Latn-ME" b="1" dirty="0">
                <a:solidFill>
                  <a:srgbClr val="FF0000"/>
                </a:solidFill>
              </a:rPr>
              <a:t>R</a:t>
            </a:r>
            <a:r>
              <a:rPr lang="sr-Latn-ME" b="1" dirty="0"/>
              <a:t>B</a:t>
            </a:r>
            <a:r>
              <a:rPr lang="sr-Latn-ME" dirty="0"/>
              <a:t> </a:t>
            </a:r>
            <a:r>
              <a:rPr lang="sr-Latn-ME" dirty="0" smtClean="0"/>
              <a:t>drveta. Kod treapa: 65 (visina)</a:t>
            </a:r>
            <a:r>
              <a:rPr lang="sr-Latn-ME" dirty="0" smtClean="0">
                <a:sym typeface="Symbol"/>
              </a:rPr>
              <a:t>3(split/merge)4(operacije sa pokazivačima) što je skoro 800! </a:t>
            </a:r>
            <a:r>
              <a:rPr lang="sr-Latn-ME" b="1" dirty="0">
                <a:solidFill>
                  <a:srgbClr val="FF0000"/>
                </a:solidFill>
              </a:rPr>
              <a:t>R</a:t>
            </a:r>
            <a:r>
              <a:rPr lang="sr-Latn-ME" b="1" dirty="0"/>
              <a:t>B</a:t>
            </a:r>
            <a:r>
              <a:rPr lang="sr-Latn-ME" dirty="0"/>
              <a:t> </a:t>
            </a:r>
            <a:r>
              <a:rPr lang="sr-Latn-ME" dirty="0" smtClean="0"/>
              <a:t>drvo najbrže za insert i delete.</a:t>
            </a:r>
          </a:p>
        </p:txBody>
      </p:sp>
    </p:spTree>
    <p:extLst>
      <p:ext uri="{BB962C8B-B14F-4D97-AF65-F5344CB8AC3E}">
        <p14:creationId xmlns:p14="http://schemas.microsoft.com/office/powerpoint/2010/main" val="1098567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Fleksibilnost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Treap</a:t>
            </a:r>
            <a:r>
              <a:rPr lang="en-US" dirty="0" smtClean="0"/>
              <a:t> je </a:t>
            </a:r>
            <a:r>
              <a:rPr lang="en-US" dirty="0" err="1" smtClean="0"/>
              <a:t>ra</a:t>
            </a:r>
            <a:r>
              <a:rPr lang="sr-Latn-ME" dirty="0" smtClean="0"/>
              <a:t>čunski inferioran u odnosu na konkurenciju ali fleksibilan za upotrebu.</a:t>
            </a:r>
          </a:p>
          <a:p>
            <a:r>
              <a:rPr lang="sr-Latn-ME" dirty="0" smtClean="0"/>
              <a:t>Trivijalno je npr. napraviti proces eliminisanja svih vrijednosti od </a:t>
            </a:r>
            <a:r>
              <a:rPr lang="en-US" dirty="0" smtClean="0"/>
              <a:t>[</a:t>
            </a:r>
            <a:r>
              <a:rPr lang="en-US" dirty="0" err="1" smtClean="0"/>
              <a:t>x,y</a:t>
            </a:r>
            <a:r>
              <a:rPr lang="en-US" dirty="0" smtClean="0"/>
              <a:t>] </a:t>
            </a:r>
            <a:r>
              <a:rPr lang="sr-Latn-ME" dirty="0" smtClean="0"/>
              <a:t>što kod drugih drveta ne mora biti slučaj.</a:t>
            </a:r>
          </a:p>
          <a:p>
            <a:r>
              <a:rPr lang="sr-Latn-ME" dirty="0" smtClean="0"/>
              <a:t>map i set rade fenomenalno ali nemamo pristup čvoru pa uz prilično komplikovan kod čine augmentaciju (proširivanje) </a:t>
            </a:r>
            <a:r>
              <a:rPr lang="sr-Latn-ME" b="1" dirty="0">
                <a:solidFill>
                  <a:srgbClr val="FF0000"/>
                </a:solidFill>
              </a:rPr>
              <a:t>R</a:t>
            </a:r>
            <a:r>
              <a:rPr lang="sr-Latn-ME" b="1" dirty="0"/>
              <a:t>B</a:t>
            </a:r>
            <a:r>
              <a:rPr lang="sr-Latn-ME" dirty="0"/>
              <a:t> </a:t>
            </a:r>
            <a:r>
              <a:rPr lang="sr-Latn-ME" dirty="0" smtClean="0"/>
              <a:t>drveta veoma izazovnim problemom.</a:t>
            </a:r>
          </a:p>
          <a:p>
            <a:r>
              <a:rPr lang="sr-Latn-ME" dirty="0" smtClean="0"/>
              <a:t>Potreba za proširivanje struktura podataka često postoji. Nijedna učena nekada ne uklapa se u ono što se traži.</a:t>
            </a:r>
          </a:p>
          <a:p>
            <a:r>
              <a:rPr lang="sr-Latn-ME" dirty="0" smtClean="0"/>
              <a:t>Zadatak je prilagoditi postojeće tako da </a:t>
            </a:r>
            <a:r>
              <a:rPr lang="sr-Latn-ME" smtClean="0"/>
              <a:t>se </a:t>
            </a:r>
            <a:r>
              <a:rPr lang="sr-Latn-ME" smtClean="0"/>
              <a:t>fundamentalne </a:t>
            </a:r>
            <a:r>
              <a:rPr lang="sr-Latn-ME" dirty="0" smtClean="0"/>
              <a:t>dobre karakteristike ne izgube a da se dobiju dodatne dobre karakteristike.</a:t>
            </a:r>
          </a:p>
        </p:txBody>
      </p:sp>
    </p:spTree>
    <p:extLst>
      <p:ext uri="{BB962C8B-B14F-4D97-AF65-F5344CB8AC3E}">
        <p14:creationId xmlns:p14="http://schemas.microsoft.com/office/powerpoint/2010/main" val="13009070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</a:t>
            </a:r>
            <a:r>
              <a:rPr lang="sr-Latn-ME" dirty="0" smtClean="0"/>
              <a:t>širivanje (augmentacija)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81600"/>
          </a:xfrm>
        </p:spPr>
        <p:txBody>
          <a:bodyPr>
            <a:normAutofit lnSpcReduction="10000"/>
          </a:bodyPr>
          <a:lstStyle/>
          <a:p>
            <a:r>
              <a:rPr lang="sr-Latn-ME" dirty="0" smtClean="0"/>
              <a:t>Pored struktura podataka koje smo razmatrali za augmentaciju se koriste:</a:t>
            </a:r>
          </a:p>
          <a:p>
            <a:r>
              <a:rPr lang="sr-Latn-ME" dirty="0" smtClean="0"/>
              <a:t>	Fibonačijev heap</a:t>
            </a:r>
            <a:br>
              <a:rPr lang="sr-Latn-ME" dirty="0" smtClean="0"/>
            </a:br>
            <a:r>
              <a:rPr lang="sr-Latn-ME" dirty="0" smtClean="0"/>
              <a:t>	van emde Boas drvo</a:t>
            </a:r>
          </a:p>
          <a:p>
            <a:r>
              <a:rPr lang="sr-Latn-ME" dirty="0" smtClean="0"/>
              <a:t>Obije strukture veoma komplikovane ali koje rade brže kada je broj mogućih vrijednosti ograničen u odnosu na standardne heapove i drveta. Ako imamo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operacija npr. insert u standardne strukture i imamo složenost </a:t>
            </a:r>
            <a:r>
              <a:rPr lang="sr-Latn-ME" b="1" dirty="0" smtClean="0">
                <a:solidFill>
                  <a:srgbClr val="C00000"/>
                </a:solidFill>
              </a:rPr>
              <a:t>O(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lg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 ovdje ta složenost može biti </a:t>
            </a:r>
            <a:r>
              <a:rPr lang="sr-Latn-ME" b="1" dirty="0" smtClean="0">
                <a:solidFill>
                  <a:srgbClr val="C00000"/>
                </a:solidFill>
              </a:rPr>
              <a:t>O(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lglg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Nisu u standardnoj upotrebi zbog složenosti implementacije i zbog velikih vremenskih konstanti koje „pojedu“ ovo </a:t>
            </a:r>
            <a:r>
              <a:rPr lang="sr-Latn-ME" dirty="0" smtClean="0"/>
              <a:t>ubrzanje ali </a:t>
            </a:r>
            <a:r>
              <a:rPr lang="sr-Latn-ME" dirty="0" smtClean="0"/>
              <a:t>kada se radi sa ogromnim količinama podataka i kada se posveti dosta vremena na ispravnoj implementaciji mogu donijeti ubrzanje.</a:t>
            </a:r>
          </a:p>
        </p:txBody>
      </p:sp>
    </p:spTree>
    <p:extLst>
      <p:ext uri="{BB962C8B-B14F-4D97-AF65-F5344CB8AC3E}">
        <p14:creationId xmlns:p14="http://schemas.microsoft.com/office/powerpoint/2010/main" val="744789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Implicitni treap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/>
              <a:t>Postoji struktura podataka koja se naziva implicitni treap.</a:t>
            </a:r>
          </a:p>
          <a:p>
            <a:r>
              <a:rPr lang="sr-Latn-ME" dirty="0" smtClean="0"/>
              <a:t>Kod ove strukture postoji još jedan podatak ili se taj </a:t>
            </a:r>
            <a:r>
              <a:rPr lang="sr-Latn-ME" dirty="0" smtClean="0"/>
              <a:t>podatak </a:t>
            </a:r>
            <a:r>
              <a:rPr lang="sr-Latn-ME" dirty="0" smtClean="0"/>
              <a:t>koristi umjesto prioriteta a to je broj čvorova u drvetu sa manjom vrijednošću od one koja je u aktuelnom čvoru.</a:t>
            </a:r>
          </a:p>
          <a:p>
            <a:r>
              <a:rPr lang="sr-Latn-ME" dirty="0" smtClean="0"/>
              <a:t>Ovakvo drvo se može </a:t>
            </a:r>
            <a:r>
              <a:rPr lang="sr-Latn-ME" dirty="0" smtClean="0"/>
              <a:t>indeksirati </a:t>
            </a:r>
            <a:r>
              <a:rPr lang="sr-Latn-ME" dirty="0" smtClean="0"/>
              <a:t>slično kao vektor a podložno je operacijama kao treap.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620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Treap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 lnSpcReduction="10000"/>
          </a:bodyPr>
          <a:lstStyle/>
          <a:p>
            <a:r>
              <a:rPr lang="sr-Latn-ME" b="1" dirty="0" smtClean="0">
                <a:solidFill>
                  <a:srgbClr val="FF0000"/>
                </a:solidFill>
              </a:rPr>
              <a:t>Tre</a:t>
            </a:r>
            <a:r>
              <a:rPr lang="sr-Latn-ME" dirty="0" smtClean="0"/>
              <a:t>e+H</a:t>
            </a:r>
            <a:r>
              <a:rPr lang="sr-Latn-ME" b="1" dirty="0" smtClean="0">
                <a:solidFill>
                  <a:srgbClr val="0070C0"/>
                </a:solidFill>
              </a:rPr>
              <a:t>eap</a:t>
            </a:r>
            <a:r>
              <a:rPr lang="sr-Latn-ME" dirty="0" smtClean="0"/>
              <a:t>=</a:t>
            </a:r>
            <a:r>
              <a:rPr lang="sr-Latn-ME" b="1" dirty="0" smtClean="0">
                <a:solidFill>
                  <a:srgbClr val="FF0000"/>
                </a:solidFill>
              </a:rPr>
              <a:t>Tr</a:t>
            </a:r>
            <a:r>
              <a:rPr lang="sr-Latn-ME" b="1" dirty="0" smtClean="0">
                <a:solidFill>
                  <a:srgbClr val="7030A0"/>
                </a:solidFill>
              </a:rPr>
              <a:t>e</a:t>
            </a:r>
            <a:r>
              <a:rPr lang="sr-Latn-ME" b="1" dirty="0" smtClean="0">
                <a:solidFill>
                  <a:srgbClr val="0070C0"/>
                </a:solidFill>
              </a:rPr>
              <a:t>ap</a:t>
            </a:r>
          </a:p>
          <a:p>
            <a:r>
              <a:rPr lang="sr-Latn-ME" dirty="0" smtClean="0"/>
              <a:t>U čvorovima je pored </a:t>
            </a:r>
            <a:r>
              <a:rPr lang="sr-Latn-ME" b="1" dirty="0" smtClean="0">
                <a:solidFill>
                  <a:srgbClr val="FF0000"/>
                </a:solidFill>
              </a:rPr>
              <a:t>ključa – vrijednosti</a:t>
            </a:r>
            <a:r>
              <a:rPr lang="sr-Latn-ME" dirty="0" smtClean="0"/>
              <a:t> upisan i </a:t>
            </a:r>
            <a:r>
              <a:rPr lang="sr-Latn-ME" b="1" dirty="0" smtClean="0">
                <a:solidFill>
                  <a:srgbClr val="0070C0"/>
                </a:solidFill>
              </a:rPr>
              <a:t>prioritet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Zove se još (zbog mogućnosti da se prikaže u 2D koordinatnom sistemu): </a:t>
            </a:r>
          </a:p>
          <a:p>
            <a:r>
              <a:rPr lang="sr-Latn-ME" dirty="0"/>
              <a:t>	</a:t>
            </a:r>
            <a:r>
              <a:rPr lang="sr-Latn-ME" dirty="0" smtClean="0"/>
              <a:t>2D drvo</a:t>
            </a:r>
          </a:p>
          <a:p>
            <a:r>
              <a:rPr lang="sr-Latn-ME" dirty="0"/>
              <a:t>	</a:t>
            </a:r>
            <a:r>
              <a:rPr lang="sr-Latn-ME" dirty="0" smtClean="0"/>
              <a:t>Kartezijansko (Dekartovo) drvo</a:t>
            </a:r>
          </a:p>
          <a:p>
            <a:r>
              <a:rPr lang="sr-Latn-ME" dirty="0" smtClean="0"/>
              <a:t>Po ključevima u pitanju je BST (inorder, čvorovi potomci lijevo imaju manje ključeve a čvorovi potomci desno imaju veće)</a:t>
            </a:r>
          </a:p>
          <a:p>
            <a:r>
              <a:rPr lang="sr-Latn-ME" dirty="0" smtClean="0"/>
              <a:t>Po prioritetima u pitanju je heap (max-heap, roditelj ima veće prioritete od potomaka)</a:t>
            </a:r>
          </a:p>
          <a:p>
            <a:r>
              <a:rPr lang="sr-Latn-ME" dirty="0" smtClean="0"/>
              <a:t>Cilj je da u O(logN) složenosti se može vršiti:</a:t>
            </a:r>
          </a:p>
          <a:p>
            <a:pPr lvl="1"/>
            <a:r>
              <a:rPr lang="sr-Latn-ME" dirty="0" smtClean="0"/>
              <a:t>Pronalaženje (Find)</a:t>
            </a:r>
          </a:p>
          <a:p>
            <a:pPr lvl="1"/>
            <a:r>
              <a:rPr lang="sr-Latn-ME" dirty="0" smtClean="0"/>
              <a:t>Umetanje (Insert)</a:t>
            </a:r>
          </a:p>
          <a:p>
            <a:pPr lvl="1"/>
            <a:r>
              <a:rPr lang="sr-Latn-ME" dirty="0" smtClean="0"/>
              <a:t>Brisanje (Delete)</a:t>
            </a:r>
          </a:p>
          <a:p>
            <a:pPr lvl="1"/>
            <a:r>
              <a:rPr lang="sr-Latn-ME" dirty="0" smtClean="0"/>
              <a:t>a da se istovremeno kodira jednostavno i da omogući pristup čvorovima.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01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b="1" dirty="0" smtClean="0">
                <a:solidFill>
                  <a:srgbClr val="FF0000"/>
                </a:solidFill>
              </a:rPr>
              <a:t>Vrijednosti (ključevi)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Prioriteti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5551026" y="593532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35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99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6" name="Straight Connector 5"/>
          <p:cNvCxnSpPr>
            <a:stCxn id="4" idx="2"/>
            <a:endCxn id="4" idx="6"/>
          </p:cNvCxnSpPr>
          <p:nvPr/>
        </p:nvCxnSpPr>
        <p:spPr>
          <a:xfrm>
            <a:off x="5551026" y="1096866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4027026" y="1568064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3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80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2" name="Straight Connector 11"/>
          <p:cNvCxnSpPr>
            <a:stCxn id="11" idx="2"/>
            <a:endCxn id="11" idx="6"/>
          </p:cNvCxnSpPr>
          <p:nvPr/>
        </p:nvCxnSpPr>
        <p:spPr>
          <a:xfrm>
            <a:off x="4027026" y="2071398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7075026" y="1568064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80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76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4" name="Straight Connector 13"/>
          <p:cNvCxnSpPr>
            <a:stCxn id="13" idx="2"/>
            <a:endCxn id="13" idx="6"/>
          </p:cNvCxnSpPr>
          <p:nvPr/>
        </p:nvCxnSpPr>
        <p:spPr>
          <a:xfrm>
            <a:off x="7075026" y="2071398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2930113" y="2574732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1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53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6" name="Straight Connector 15"/>
          <p:cNvCxnSpPr>
            <a:stCxn id="15" idx="2"/>
            <a:endCxn id="15" idx="6"/>
          </p:cNvCxnSpPr>
          <p:nvPr/>
        </p:nvCxnSpPr>
        <p:spPr>
          <a:xfrm>
            <a:off x="2930113" y="3078066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4941426" y="2574732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14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25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18" name="Straight Connector 17"/>
          <p:cNvCxnSpPr>
            <a:stCxn id="17" idx="2"/>
            <a:endCxn id="17" idx="6"/>
          </p:cNvCxnSpPr>
          <p:nvPr/>
        </p:nvCxnSpPr>
        <p:spPr>
          <a:xfrm>
            <a:off x="4941426" y="3078066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6084426" y="2574732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42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3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20" name="Straight Connector 19"/>
          <p:cNvCxnSpPr>
            <a:stCxn id="19" idx="2"/>
            <a:endCxn id="19" idx="6"/>
          </p:cNvCxnSpPr>
          <p:nvPr/>
        </p:nvCxnSpPr>
        <p:spPr>
          <a:xfrm>
            <a:off x="6084426" y="3078066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8047087" y="2604798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86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47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22" name="Straight Connector 21"/>
          <p:cNvCxnSpPr>
            <a:stCxn id="21" idx="2"/>
            <a:endCxn id="21" idx="6"/>
          </p:cNvCxnSpPr>
          <p:nvPr/>
        </p:nvCxnSpPr>
        <p:spPr>
          <a:xfrm>
            <a:off x="8047087" y="3108132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4278669" y="3731899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7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10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24" name="Straight Connector 23"/>
          <p:cNvCxnSpPr>
            <a:stCxn id="23" idx="2"/>
            <a:endCxn id="23" idx="6"/>
          </p:cNvCxnSpPr>
          <p:nvPr/>
        </p:nvCxnSpPr>
        <p:spPr>
          <a:xfrm>
            <a:off x="4278669" y="4235233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5703426" y="3793932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21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12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26" name="Straight Connector 25"/>
          <p:cNvCxnSpPr>
            <a:stCxn id="25" idx="2"/>
            <a:endCxn id="25" idx="6"/>
          </p:cNvCxnSpPr>
          <p:nvPr/>
        </p:nvCxnSpPr>
        <p:spPr>
          <a:xfrm>
            <a:off x="5703426" y="4297266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3722226" y="5013132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6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9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28" name="Straight Connector 27"/>
          <p:cNvCxnSpPr>
            <a:stCxn id="4" idx="3"/>
            <a:endCxn id="11" idx="7"/>
          </p:cNvCxnSpPr>
          <p:nvPr/>
        </p:nvCxnSpPr>
        <p:spPr>
          <a:xfrm flipH="1">
            <a:off x="4898259" y="1452777"/>
            <a:ext cx="802247" cy="2627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4" idx="5"/>
            <a:endCxn id="13" idx="1"/>
          </p:cNvCxnSpPr>
          <p:nvPr/>
        </p:nvCxnSpPr>
        <p:spPr>
          <a:xfrm>
            <a:off x="6422259" y="1452777"/>
            <a:ext cx="802247" cy="2627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11" idx="3"/>
            <a:endCxn id="15" idx="0"/>
          </p:cNvCxnSpPr>
          <p:nvPr/>
        </p:nvCxnSpPr>
        <p:spPr>
          <a:xfrm flipH="1">
            <a:off x="3440470" y="2427309"/>
            <a:ext cx="736036" cy="1474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11" idx="5"/>
          </p:cNvCxnSpPr>
          <p:nvPr/>
        </p:nvCxnSpPr>
        <p:spPr>
          <a:xfrm>
            <a:off x="4898259" y="2427309"/>
            <a:ext cx="347967" cy="1474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3" idx="3"/>
            <a:endCxn id="19" idx="0"/>
          </p:cNvCxnSpPr>
          <p:nvPr/>
        </p:nvCxnSpPr>
        <p:spPr>
          <a:xfrm flipH="1">
            <a:off x="6594783" y="2427309"/>
            <a:ext cx="629723" cy="1474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endCxn id="21" idx="0"/>
          </p:cNvCxnSpPr>
          <p:nvPr/>
        </p:nvCxnSpPr>
        <p:spPr>
          <a:xfrm>
            <a:off x="7913153" y="2427309"/>
            <a:ext cx="644291" cy="1774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4" name="Straight Connector 2063"/>
          <p:cNvCxnSpPr>
            <a:endCxn id="25" idx="0"/>
          </p:cNvCxnSpPr>
          <p:nvPr/>
        </p:nvCxnSpPr>
        <p:spPr>
          <a:xfrm>
            <a:off x="5700506" y="3489132"/>
            <a:ext cx="513277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6" name="Straight Connector 2065"/>
          <p:cNvCxnSpPr/>
          <p:nvPr/>
        </p:nvCxnSpPr>
        <p:spPr>
          <a:xfrm flipH="1">
            <a:off x="4898260" y="3581400"/>
            <a:ext cx="347966" cy="2125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3722226" y="5546532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2" name="Straight Connector 2071"/>
          <p:cNvCxnSpPr>
            <a:stCxn id="23" idx="4"/>
          </p:cNvCxnSpPr>
          <p:nvPr/>
        </p:nvCxnSpPr>
        <p:spPr>
          <a:xfrm flipH="1">
            <a:off x="4176506" y="4738567"/>
            <a:ext cx="612520" cy="2745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4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/>
              <a:t>Deformacija na O(N) strukturu.</a:t>
            </a:r>
          </a:p>
          <a:p>
            <a:endParaRPr lang="sr-Latn-ME" dirty="0"/>
          </a:p>
          <a:p>
            <a:r>
              <a:rPr lang="sr-Latn-ME" dirty="0" smtClean="0"/>
              <a:t>					Prevazilaženje problema:</a:t>
            </a:r>
            <a:br>
              <a:rPr lang="sr-Latn-ME" dirty="0" smtClean="0"/>
            </a:br>
            <a:r>
              <a:rPr lang="sr-Latn-ME" dirty="0" smtClean="0"/>
              <a:t>					prioritete ne zadajemo;					biramo ih slučajnu</a:t>
            </a:r>
            <a:br>
              <a:rPr lang="sr-Latn-ME" dirty="0" smtClean="0"/>
            </a:br>
            <a:r>
              <a:rPr lang="sr-Latn-ME" dirty="0" smtClean="0"/>
              <a:t>					pomoću generatora</a:t>
            </a:r>
            <a:br>
              <a:rPr lang="sr-Latn-ME" dirty="0" smtClean="0"/>
            </a:br>
            <a:r>
              <a:rPr lang="sr-Latn-ME" dirty="0" smtClean="0"/>
              <a:t>					slučajnih brojeva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6327520" y="533400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90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35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5" name="Straight Connector 4"/>
          <p:cNvCxnSpPr>
            <a:stCxn id="4" idx="2"/>
            <a:endCxn id="4" idx="6"/>
          </p:cNvCxnSpPr>
          <p:nvPr/>
        </p:nvCxnSpPr>
        <p:spPr>
          <a:xfrm>
            <a:off x="6327520" y="1036734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5062048" y="1411071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80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30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075287" y="1905000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3706607" y="2514600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70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22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9" name="Straight Connector 8"/>
          <p:cNvCxnSpPr>
            <a:stCxn id="8" idx="2"/>
            <a:endCxn id="8" idx="6"/>
          </p:cNvCxnSpPr>
          <p:nvPr/>
        </p:nvCxnSpPr>
        <p:spPr>
          <a:xfrm>
            <a:off x="3706607" y="3017934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4" idx="3"/>
            <a:endCxn id="6" idx="7"/>
          </p:cNvCxnSpPr>
          <p:nvPr/>
        </p:nvCxnSpPr>
        <p:spPr>
          <a:xfrm flipH="1">
            <a:off x="5933281" y="1392645"/>
            <a:ext cx="543719" cy="1658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6" idx="3"/>
            <a:endCxn id="8" idx="0"/>
          </p:cNvCxnSpPr>
          <p:nvPr/>
        </p:nvCxnSpPr>
        <p:spPr>
          <a:xfrm flipH="1">
            <a:off x="4216964" y="2270316"/>
            <a:ext cx="994564" cy="2442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2683105" y="3443190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55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14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22" name="Straight Connector 21"/>
          <p:cNvCxnSpPr>
            <a:stCxn id="21" idx="2"/>
            <a:endCxn id="21" idx="6"/>
          </p:cNvCxnSpPr>
          <p:nvPr/>
        </p:nvCxnSpPr>
        <p:spPr>
          <a:xfrm>
            <a:off x="2683105" y="3946524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21" idx="0"/>
          </p:cNvCxnSpPr>
          <p:nvPr/>
        </p:nvCxnSpPr>
        <p:spPr>
          <a:xfrm flipH="1">
            <a:off x="3193462" y="3198906"/>
            <a:ext cx="513145" cy="2442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1493887" y="4555932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32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7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25" name="Straight Connector 24"/>
          <p:cNvCxnSpPr>
            <a:stCxn id="24" idx="2"/>
            <a:endCxn id="24" idx="6"/>
          </p:cNvCxnSpPr>
          <p:nvPr/>
        </p:nvCxnSpPr>
        <p:spPr>
          <a:xfrm>
            <a:off x="1493887" y="5059266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21" idx="3"/>
            <a:endCxn id="24" idx="0"/>
          </p:cNvCxnSpPr>
          <p:nvPr/>
        </p:nvCxnSpPr>
        <p:spPr>
          <a:xfrm flipH="1">
            <a:off x="2004244" y="4302435"/>
            <a:ext cx="828341" cy="2534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228600" y="5587497"/>
            <a:ext cx="1020713" cy="10066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b="1" dirty="0" smtClean="0">
                <a:solidFill>
                  <a:srgbClr val="FF0000"/>
                </a:solidFill>
              </a:rPr>
              <a:t>16</a:t>
            </a:r>
          </a:p>
          <a:p>
            <a:pPr algn="ctr"/>
            <a:r>
              <a:rPr lang="sr-Latn-ME" b="1" dirty="0" smtClean="0">
                <a:solidFill>
                  <a:srgbClr val="0070C0"/>
                </a:solidFill>
              </a:rPr>
              <a:t>3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35" name="Straight Connector 34"/>
          <p:cNvCxnSpPr>
            <a:stCxn id="34" idx="2"/>
            <a:endCxn id="34" idx="6"/>
          </p:cNvCxnSpPr>
          <p:nvPr/>
        </p:nvCxnSpPr>
        <p:spPr>
          <a:xfrm>
            <a:off x="228600" y="6090831"/>
            <a:ext cx="1020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34" idx="0"/>
          </p:cNvCxnSpPr>
          <p:nvPr/>
        </p:nvCxnSpPr>
        <p:spPr>
          <a:xfrm flipH="1">
            <a:off x="738957" y="5334000"/>
            <a:ext cx="828341" cy="2534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172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990600"/>
          </a:xfrm>
        </p:spPr>
        <p:txBody>
          <a:bodyPr/>
          <a:lstStyle/>
          <a:p>
            <a:r>
              <a:rPr lang="en-US" dirty="0" err="1" smtClean="0"/>
              <a:t>Generatori</a:t>
            </a:r>
            <a:r>
              <a:rPr lang="en-US" dirty="0" smtClean="0"/>
              <a:t> </a:t>
            </a:r>
            <a:r>
              <a:rPr lang="en-US" dirty="0" err="1" smtClean="0"/>
              <a:t>slu</a:t>
            </a:r>
            <a:r>
              <a:rPr lang="sr-Latn-ME" dirty="0" smtClean="0"/>
              <a:t>čajnih brojeva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r>
              <a:rPr lang="sr-Latn-ME" dirty="0" smtClean="0"/>
              <a:t>Svi programski jezici moraju da riješe problem generisanja (pseudo)slučajnih brojeva.</a:t>
            </a:r>
          </a:p>
          <a:p>
            <a:r>
              <a:rPr lang="sr-Latn-ME" dirty="0" smtClean="0"/>
              <a:t>Ovo nisu pravi slučajni brojevi (zato pseudo) jer se određuju matematičkom formulom.</a:t>
            </a:r>
          </a:p>
          <a:p>
            <a:r>
              <a:rPr lang="sr-Latn-ME" dirty="0" smtClean="0"/>
              <a:t>Ta formula zavisi od početne vrijednosti (</a:t>
            </a:r>
            <a:r>
              <a:rPr lang="sr-Latn-ME" b="1" i="1" dirty="0" smtClean="0"/>
              <a:t>seed</a:t>
            </a:r>
            <a:r>
              <a:rPr lang="sr-Latn-ME" dirty="0" smtClean="0"/>
              <a:t> ili zrno).</a:t>
            </a:r>
          </a:p>
          <a:p>
            <a:r>
              <a:rPr lang="sr-Latn-ME" dirty="0" smtClean="0"/>
              <a:t>Seed bi se trebalo birati slučajno a najveća slučajnost je tekuće vrijeme početka programa.</a:t>
            </a:r>
          </a:p>
          <a:p>
            <a:r>
              <a:rPr lang="en-US" dirty="0" err="1" smtClean="0"/>
              <a:t>Jedna</a:t>
            </a:r>
            <a:r>
              <a:rPr lang="en-US" dirty="0" smtClean="0"/>
              <a:t> </a:t>
            </a:r>
            <a:r>
              <a:rPr lang="en-US" dirty="0" err="1" smtClean="0"/>
              <a:t>mogu</a:t>
            </a:r>
            <a:r>
              <a:rPr lang="sr-Latn-ME" dirty="0" smtClean="0"/>
              <a:t>ća realizacija u C++</a:t>
            </a:r>
            <a:br>
              <a:rPr lang="sr-Latn-ME" dirty="0" smtClean="0"/>
            </a:br>
            <a:r>
              <a:rPr lang="sr-Latn-ME" dirty="0" smtClean="0">
                <a:solidFill>
                  <a:srgbClr val="0070C0"/>
                </a:solidFill>
              </a:rPr>
              <a:t>#include </a:t>
            </a:r>
            <a:r>
              <a:rPr lang="en-US" dirty="0" smtClean="0">
                <a:solidFill>
                  <a:srgbClr val="0070C0"/>
                </a:solidFill>
              </a:rPr>
              <a:t>&lt;</a:t>
            </a:r>
            <a:r>
              <a:rPr lang="sr-Latn-ME" dirty="0" smtClean="0">
                <a:solidFill>
                  <a:srgbClr val="0070C0"/>
                </a:solidFill>
              </a:rPr>
              <a:t>cstdlib</a:t>
            </a:r>
            <a:r>
              <a:rPr lang="en-US" dirty="0" smtClean="0">
                <a:solidFill>
                  <a:srgbClr val="0070C0"/>
                </a:solidFill>
              </a:rPr>
              <a:t>&gt;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#include &lt;</a:t>
            </a:r>
            <a:r>
              <a:rPr lang="en-US" dirty="0" err="1" smtClean="0">
                <a:solidFill>
                  <a:srgbClr val="0070C0"/>
                </a:solidFill>
              </a:rPr>
              <a:t>ctime</a:t>
            </a:r>
            <a:r>
              <a:rPr lang="en-US" dirty="0" smtClean="0">
                <a:solidFill>
                  <a:srgbClr val="0070C0"/>
                </a:solidFill>
              </a:rPr>
              <a:t>&gt;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err="1" smtClean="0">
                <a:solidFill>
                  <a:srgbClr val="0070C0"/>
                </a:solidFill>
              </a:rPr>
              <a:t>int</a:t>
            </a:r>
            <a:r>
              <a:rPr lang="en-US" dirty="0" smtClean="0">
                <a:solidFill>
                  <a:srgbClr val="0070C0"/>
                </a:solidFill>
              </a:rPr>
              <a:t> main(){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err="1" smtClean="0">
                <a:solidFill>
                  <a:srgbClr val="0070C0"/>
                </a:solidFill>
              </a:rPr>
              <a:t>srand</a:t>
            </a:r>
            <a:r>
              <a:rPr lang="en-US" dirty="0" smtClean="0">
                <a:solidFill>
                  <a:srgbClr val="0070C0"/>
                </a:solidFill>
              </a:rPr>
              <a:t>((</a:t>
            </a:r>
            <a:r>
              <a:rPr lang="en-US" dirty="0" err="1" smtClean="0">
                <a:solidFill>
                  <a:srgbClr val="0070C0"/>
                </a:solidFill>
              </a:rPr>
              <a:t>unsiged</a:t>
            </a:r>
            <a:r>
              <a:rPr lang="en-US" dirty="0" smtClean="0">
                <a:solidFill>
                  <a:srgbClr val="0070C0"/>
                </a:solidFill>
              </a:rPr>
              <a:t>)time(0))</a:t>
            </a:r>
            <a:r>
              <a:rPr lang="en-US" dirty="0">
                <a:solidFill>
                  <a:srgbClr val="0070C0"/>
                </a:solidFill>
              </a:rPr>
              <a:t>;</a:t>
            </a:r>
            <a:r>
              <a:rPr lang="en-US" dirty="0" smtClean="0">
                <a:solidFill>
                  <a:srgbClr val="0070C0"/>
                </a:solidFill>
              </a:rPr>
              <a:t> 	//</a:t>
            </a:r>
            <a:r>
              <a:rPr lang="en-US" dirty="0" err="1" smtClean="0">
                <a:solidFill>
                  <a:srgbClr val="0070C0"/>
                </a:solidFill>
              </a:rPr>
              <a:t>postavljanje</a:t>
            </a:r>
            <a:r>
              <a:rPr lang="en-US" dirty="0" smtClean="0">
                <a:solidFill>
                  <a:srgbClr val="0070C0"/>
                </a:solidFill>
              </a:rPr>
              <a:t> seed-a </a:t>
            </a:r>
            <a:r>
              <a:rPr lang="en-US" dirty="0" err="1" smtClean="0">
                <a:solidFill>
                  <a:srgbClr val="0070C0"/>
                </a:solidFill>
              </a:rPr>
              <a:t>na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teku</a:t>
            </a:r>
            <a:r>
              <a:rPr lang="sr-Latn-ME" dirty="0" smtClean="0">
                <a:solidFill>
                  <a:srgbClr val="0070C0"/>
                </a:solidFill>
              </a:rPr>
              <a:t>će 					//vrijeme </a:t>
            </a:r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err="1" smtClean="0">
                <a:solidFill>
                  <a:srgbClr val="0070C0"/>
                </a:solidFill>
              </a:rPr>
              <a:t>int</a:t>
            </a:r>
            <a:r>
              <a:rPr lang="en-US" dirty="0" smtClean="0">
                <a:solidFill>
                  <a:srgbClr val="0070C0"/>
                </a:solidFill>
              </a:rPr>
              <a:t> r=rand();      //</a:t>
            </a:r>
            <a:r>
              <a:rPr lang="en-US" dirty="0" err="1" smtClean="0">
                <a:solidFill>
                  <a:srgbClr val="0070C0"/>
                </a:solidFill>
              </a:rPr>
              <a:t>slu</a:t>
            </a:r>
            <a:r>
              <a:rPr lang="sr-Latn-ME" dirty="0" smtClean="0">
                <a:solidFill>
                  <a:srgbClr val="0070C0"/>
                </a:solidFill>
              </a:rPr>
              <a:t>čajni cijeli broj u granicama 0 do RAND_MAX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96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Klasa čvor/Node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sr-Latn-ME" dirty="0" smtClean="0"/>
              <a:t>Kod i ovaj i prethodni i naredni nisu provjeravani! </a:t>
            </a:r>
          </a:p>
          <a:p>
            <a:r>
              <a:rPr lang="sr-Latn-ME" dirty="0" smtClean="0"/>
              <a:t>Presimplifikovan je i ne razmatra da li ima čvorova sa istim vrijednostima i prioritetima (i druge corner case-ove)!</a:t>
            </a:r>
          </a:p>
          <a:p>
            <a:r>
              <a:rPr lang="en-US" dirty="0" smtClean="0"/>
              <a:t>c</a:t>
            </a:r>
            <a:r>
              <a:rPr lang="sr-Latn-ME" dirty="0" smtClean="0"/>
              <a:t>lass Node</a:t>
            </a:r>
            <a:r>
              <a:rPr lang="en-US" dirty="0" smtClean="0"/>
              <a:t>{</a:t>
            </a:r>
            <a:br>
              <a:rPr lang="en-US" dirty="0" smtClean="0"/>
            </a:br>
            <a:r>
              <a:rPr lang="en-US" dirty="0" smtClean="0"/>
              <a:t>public:</a:t>
            </a:r>
            <a:br>
              <a:rPr lang="en-US" dirty="0" smtClean="0"/>
            </a:br>
            <a:r>
              <a:rPr lang="en-US" dirty="0" smtClean="0"/>
              <a:t>Node *l,*r; //</a:t>
            </a:r>
            <a:r>
              <a:rPr lang="en-US" dirty="0" err="1" smtClean="0"/>
              <a:t>potomci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int</a:t>
            </a:r>
            <a:r>
              <a:rPr lang="en-US" dirty="0" smtClean="0"/>
              <a:t> v; //</a:t>
            </a:r>
            <a:r>
              <a:rPr lang="en-US" dirty="0" err="1" smtClean="0"/>
              <a:t>vrijednost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int</a:t>
            </a:r>
            <a:r>
              <a:rPr lang="en-US" dirty="0" smtClean="0"/>
              <a:t> p; //</a:t>
            </a:r>
            <a:r>
              <a:rPr lang="en-US" dirty="0" err="1" smtClean="0"/>
              <a:t>prioritet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Node(</a:t>
            </a:r>
            <a:r>
              <a:rPr lang="en-US" dirty="0" err="1" smtClean="0"/>
              <a:t>int</a:t>
            </a:r>
            <a:r>
              <a:rPr lang="en-US" dirty="0" smtClean="0"/>
              <a:t> _v):l(</a:t>
            </a:r>
            <a:r>
              <a:rPr lang="en-US" b="1" dirty="0" err="1" smtClean="0">
                <a:solidFill>
                  <a:srgbClr val="00B050"/>
                </a:solidFill>
              </a:rPr>
              <a:t>nullptr</a:t>
            </a:r>
            <a:r>
              <a:rPr lang="en-US" dirty="0" smtClean="0"/>
              <a:t>),r(</a:t>
            </a:r>
            <a:r>
              <a:rPr lang="en-US" dirty="0" err="1" smtClean="0"/>
              <a:t>nullptr</a:t>
            </a:r>
            <a:r>
              <a:rPr lang="en-US" dirty="0" smtClean="0"/>
              <a:t>),v(_v),</a:t>
            </a:r>
            <a:r>
              <a:rPr lang="en-US" smtClean="0"/>
              <a:t>p(rand()){}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};</a:t>
            </a:r>
          </a:p>
          <a:p>
            <a:r>
              <a:rPr lang="en-US" dirty="0" smtClean="0"/>
              <a:t>Pointer literal </a:t>
            </a:r>
            <a:r>
              <a:rPr lang="en-US" b="1" dirty="0" err="1" smtClean="0">
                <a:solidFill>
                  <a:srgbClr val="00B050"/>
                </a:solidFill>
              </a:rPr>
              <a:t>nullptr</a:t>
            </a:r>
            <a:r>
              <a:rPr lang="en-US" dirty="0" smtClean="0"/>
              <a:t> se </a:t>
            </a:r>
            <a:r>
              <a:rPr lang="en-US" dirty="0" err="1" smtClean="0"/>
              <a:t>mo</a:t>
            </a:r>
            <a:r>
              <a:rPr lang="sr-Latn-ME" dirty="0"/>
              <a:t>že koristiti umjesto 0 jer se dešava da u nekim konverzijama primjena prosto 0 neće raditi (</a:t>
            </a:r>
            <a:r>
              <a:rPr lang="sr-Latn-ME" dirty="0">
                <a:hlinkClick r:id="rId2"/>
              </a:rPr>
              <a:t>https://</a:t>
            </a:r>
            <a:r>
              <a:rPr lang="sr-Latn-ME" dirty="0" smtClean="0">
                <a:hlinkClick r:id="rId2"/>
              </a:rPr>
              <a:t>en.cppreference.com/w/cpp/language/nullptr</a:t>
            </a:r>
            <a:r>
              <a:rPr lang="sr-Latn-ME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87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88" y="76200"/>
            <a:ext cx="8229600" cy="990600"/>
          </a:xfrm>
        </p:spPr>
        <p:txBody>
          <a:bodyPr/>
          <a:lstStyle/>
          <a:p>
            <a:r>
              <a:rPr lang="sr-Latn-ME" dirty="0" smtClean="0"/>
              <a:t>Funkcije split i merge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6248400"/>
          </a:xfrm>
        </p:spPr>
        <p:txBody>
          <a:bodyPr/>
          <a:lstStyle/>
          <a:p>
            <a:r>
              <a:rPr lang="sr-Latn-ME" dirty="0" smtClean="0"/>
              <a:t>Umjesto da vršimo rotacije što je ovdje dosta komplikovano (još komplikovanije nego kod </a:t>
            </a:r>
            <a:r>
              <a:rPr lang="sr-Latn-ME" b="1" dirty="0" smtClean="0">
                <a:solidFill>
                  <a:srgbClr val="FF0000"/>
                </a:solidFill>
              </a:rPr>
              <a:t>R</a:t>
            </a:r>
            <a:r>
              <a:rPr lang="sr-Latn-ME" b="1" dirty="0" smtClean="0"/>
              <a:t>B</a:t>
            </a:r>
            <a:r>
              <a:rPr lang="sr-Latn-ME" dirty="0" smtClean="0"/>
              <a:t> drveta)  sve operacije kod treapa se vrše putem dvije osnovne:</a:t>
            </a:r>
          </a:p>
          <a:p>
            <a:r>
              <a:rPr lang="sr-Latn-ME" b="1" dirty="0">
                <a:solidFill>
                  <a:srgbClr val="002060"/>
                </a:solidFill>
              </a:rPr>
              <a:t>	</a:t>
            </a:r>
            <a:r>
              <a:rPr lang="sr-Latn-ME" b="1" dirty="0" smtClean="0">
                <a:solidFill>
                  <a:srgbClr val="002060"/>
                </a:solidFill>
              </a:rPr>
              <a:t>split </a:t>
            </a:r>
          </a:p>
          <a:p>
            <a:r>
              <a:rPr lang="sr-Latn-ME" b="1" dirty="0">
                <a:solidFill>
                  <a:srgbClr val="002060"/>
                </a:solidFill>
              </a:rPr>
              <a:t>	</a:t>
            </a:r>
            <a:r>
              <a:rPr lang="sr-Latn-ME" b="1" dirty="0" smtClean="0">
                <a:solidFill>
                  <a:srgbClr val="002060"/>
                </a:solidFill>
              </a:rPr>
              <a:t>merge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342" y="2771775"/>
            <a:ext cx="4538742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4495800" y="1752600"/>
            <a:ext cx="4267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400" b="1" dirty="0" smtClean="0"/>
              <a:t>split(root,80)</a:t>
            </a:r>
          </a:p>
          <a:p>
            <a:r>
              <a:rPr lang="sr-Latn-ME" sz="2400" b="1" dirty="0" smtClean="0"/>
              <a:t>Treba da napravi dva drveta:</a:t>
            </a:r>
            <a:br>
              <a:rPr lang="sr-Latn-ME" sz="2400" b="1" dirty="0" smtClean="0"/>
            </a:br>
            <a:r>
              <a:rPr lang="sr-Latn-ME" sz="2400" b="1" dirty="0" smtClean="0"/>
              <a:t>* Sve što je manje od 80 u lijevo drvo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* </a:t>
            </a:r>
            <a:r>
              <a:rPr lang="sr-Latn-ME" sz="2400" b="1" dirty="0" smtClean="0"/>
              <a:t>a 80 i veće od njega u desno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39038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Primjer split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8" y="1625433"/>
            <a:ext cx="7026275" cy="523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618" y="1295400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400" b="1" dirty="0" smtClean="0"/>
              <a:t>lijevo stablo manjih od 80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24400" y="1295400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400" b="1" dirty="0" smtClean="0"/>
              <a:t>desno stablo </a:t>
            </a:r>
            <a:r>
              <a:rPr lang="sr-Latn-ME" sz="2400" b="1" dirty="0" smtClean="0">
                <a:latin typeface="Arial"/>
                <a:cs typeface="Arial"/>
              </a:rPr>
              <a:t>≥</a:t>
            </a:r>
            <a:r>
              <a:rPr lang="sr-Latn-ME" sz="2400" b="1" dirty="0" smtClean="0"/>
              <a:t> 80</a:t>
            </a:r>
            <a:endParaRPr lang="en-US" sz="2400" b="1" dirty="0"/>
          </a:p>
        </p:txBody>
      </p:sp>
      <p:sp>
        <p:nvSpPr>
          <p:cNvPr id="4" name="Oval 3"/>
          <p:cNvSpPr/>
          <p:nvPr/>
        </p:nvSpPr>
        <p:spPr>
          <a:xfrm>
            <a:off x="3429000" y="2590800"/>
            <a:ext cx="1554645" cy="1600200"/>
          </a:xfrm>
          <a:prstGeom prst="ellipse">
            <a:avLst/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419600" y="4191000"/>
            <a:ext cx="685800" cy="609600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495800" y="4876800"/>
            <a:ext cx="426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400" b="1" dirty="0" smtClean="0"/>
              <a:t>morao je promijeniti roditelja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74937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75" y="0"/>
            <a:ext cx="8229600" cy="990600"/>
          </a:xfrm>
        </p:spPr>
        <p:txBody>
          <a:bodyPr/>
          <a:lstStyle/>
          <a:p>
            <a:r>
              <a:rPr lang="en-US" dirty="0" err="1" smtClean="0"/>
              <a:t>Primjer</a:t>
            </a:r>
            <a:r>
              <a:rPr lang="en-US" dirty="0" smtClean="0"/>
              <a:t> merge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075" y="762000"/>
            <a:ext cx="7026275" cy="523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21062" y="3124200"/>
            <a:ext cx="57229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 bi se </a:t>
            </a:r>
            <a:r>
              <a:rPr lang="en-US" sz="2400" dirty="0" err="1" smtClean="0"/>
              <a:t>obavilo</a:t>
            </a:r>
            <a:r>
              <a:rPr lang="en-US" sz="2400" dirty="0" smtClean="0"/>
              <a:t> </a:t>
            </a:r>
            <a:r>
              <a:rPr lang="en-US" sz="2400" dirty="0" err="1" smtClean="0"/>
              <a:t>spajanje</a:t>
            </a:r>
            <a:r>
              <a:rPr lang="en-US" sz="2400" dirty="0" smtClean="0"/>
              <a:t> </a:t>
            </a:r>
            <a:r>
              <a:rPr lang="en-US" sz="2400" dirty="0" err="1" smtClean="0"/>
              <a:t>mora</a:t>
            </a:r>
            <a:r>
              <a:rPr lang="en-US" sz="2400" dirty="0" smtClean="0"/>
              <a:t> da </a:t>
            </a:r>
            <a:r>
              <a:rPr lang="en-US" sz="2400" dirty="0" err="1" smtClean="0"/>
              <a:t>postoji</a:t>
            </a:r>
            <a:r>
              <a:rPr lang="en-US" sz="2400" dirty="0" smtClean="0"/>
              <a:t> </a:t>
            </a:r>
            <a:r>
              <a:rPr lang="en-US" sz="2400" dirty="0" err="1" smtClean="0"/>
              <a:t>garancija</a:t>
            </a:r>
            <a:r>
              <a:rPr lang="en-US" sz="2400" dirty="0" smtClean="0"/>
              <a:t> da </a:t>
            </a:r>
            <a:r>
              <a:rPr lang="en-US" sz="2400" dirty="0" err="1" smtClean="0"/>
              <a:t>su</a:t>
            </a:r>
            <a:r>
              <a:rPr lang="en-US" sz="2400" dirty="0" smtClean="0"/>
              <a:t> </a:t>
            </a:r>
            <a:r>
              <a:rPr lang="en-US" sz="2400" dirty="0" err="1" smtClean="0"/>
              <a:t>svi</a:t>
            </a:r>
            <a:r>
              <a:rPr lang="en-US" sz="2400" dirty="0" smtClean="0"/>
              <a:t> </a:t>
            </a:r>
            <a:r>
              <a:rPr lang="sr-Latn-ME" sz="2400" dirty="0" smtClean="0"/>
              <a:t>čvorovi u desnom stablu veći od čvorova u lijevom.</a:t>
            </a:r>
          </a:p>
          <a:p>
            <a:r>
              <a:rPr lang="sr-Latn-ME" sz="2400" dirty="0" smtClean="0"/>
              <a:t>Korijen postaje čvor sa većim prioritetom (u našem slučaju </a:t>
            </a:r>
            <a:r>
              <a:rPr lang="sr-Latn-ME" sz="2400" b="1" dirty="0" smtClean="0">
                <a:solidFill>
                  <a:srgbClr val="FF0000"/>
                </a:solidFill>
              </a:rPr>
              <a:t>35</a:t>
            </a:r>
            <a:r>
              <a:rPr lang="sr-Latn-ME" sz="2400" dirty="0" smtClean="0"/>
              <a:t> sa prioritetom </a:t>
            </a:r>
            <a:r>
              <a:rPr lang="sr-Latn-ME" sz="2400" b="1" dirty="0" smtClean="0">
                <a:solidFill>
                  <a:srgbClr val="0070C0"/>
                </a:solidFill>
              </a:rPr>
              <a:t>99</a:t>
            </a:r>
            <a:r>
              <a:rPr lang="sr-Latn-ME" sz="2400" dirty="0" smtClean="0"/>
              <a:t>). </a:t>
            </a:r>
          </a:p>
          <a:p>
            <a:r>
              <a:rPr lang="sr-Latn-ME" sz="2400" dirty="0" smtClean="0"/>
              <a:t>U ovom slučaju lijevo podstablo se ne mijenja ali se mora odrediti ko je desno podstablo poređenjem prioriteta za </a:t>
            </a:r>
            <a:r>
              <a:rPr lang="sr-Latn-ME" sz="2400" b="1" dirty="0" smtClean="0">
                <a:solidFill>
                  <a:srgbClr val="FF0000"/>
                </a:solidFill>
              </a:rPr>
              <a:t>42</a:t>
            </a:r>
            <a:r>
              <a:rPr lang="sr-Latn-ME" sz="2400" dirty="0" smtClean="0"/>
              <a:t> i </a:t>
            </a:r>
            <a:r>
              <a:rPr lang="sr-Latn-ME" sz="2400" b="1" dirty="0" smtClean="0">
                <a:solidFill>
                  <a:srgbClr val="FF0000"/>
                </a:solidFill>
              </a:rPr>
              <a:t>80</a:t>
            </a:r>
            <a:r>
              <a:rPr lang="sr-Latn-ME" sz="2400" dirty="0" smtClean="0"/>
              <a:t>. Postupak se nastavlja rekurzivno.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284783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123165</TotalTime>
  <Words>643</Words>
  <Application>Microsoft Office PowerPoint</Application>
  <PresentationFormat>On-screen Show (4:3)</PresentationFormat>
  <Paragraphs>142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Clarity</vt:lpstr>
      <vt:lpstr>Teorija  algoritama</vt:lpstr>
      <vt:lpstr>Treap</vt:lpstr>
      <vt:lpstr>Primjer</vt:lpstr>
      <vt:lpstr>Problem</vt:lpstr>
      <vt:lpstr>Generatori slučajnih brojeva</vt:lpstr>
      <vt:lpstr>Klasa čvor/Node</vt:lpstr>
      <vt:lpstr>Funkcije split i merge</vt:lpstr>
      <vt:lpstr>Primjer split</vt:lpstr>
      <vt:lpstr>Primjer merge</vt:lpstr>
      <vt:lpstr>Funkcija split (dijeli po vrijednostima)</vt:lpstr>
      <vt:lpstr>Funkcija merge</vt:lpstr>
      <vt:lpstr>Funkcija find / funkcija insert</vt:lpstr>
      <vt:lpstr>Ilustracija insert</vt:lpstr>
      <vt:lpstr>Funkcija insert</vt:lpstr>
      <vt:lpstr>Funkcija delete</vt:lpstr>
      <vt:lpstr>Složenost</vt:lpstr>
      <vt:lpstr>Fleksibilnost</vt:lpstr>
      <vt:lpstr>Proširivanje (augmentacija)</vt:lpstr>
      <vt:lpstr>Implicitni treap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Teorija  algoritama</dc:title>
  <dc:creator>Windows User</dc:creator>
  <cp:lastModifiedBy>Windows User</cp:lastModifiedBy>
  <cp:revision>546</cp:revision>
  <dcterms:created xsi:type="dcterms:W3CDTF">2019-12-12T05:54:33Z</dcterms:created>
  <dcterms:modified xsi:type="dcterms:W3CDTF">2024-11-20T05:58:38Z</dcterms:modified>
</cp:coreProperties>
</file>