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454" r:id="rId3"/>
    <p:sldId id="453" r:id="rId4"/>
    <p:sldId id="452" r:id="rId5"/>
    <p:sldId id="451" r:id="rId6"/>
    <p:sldId id="450" r:id="rId7"/>
    <p:sldId id="449" r:id="rId8"/>
    <p:sldId id="448" r:id="rId9"/>
    <p:sldId id="447" r:id="rId10"/>
    <p:sldId id="446" r:id="rId11"/>
    <p:sldId id="445" r:id="rId12"/>
    <p:sldId id="444" r:id="rId13"/>
    <p:sldId id="443" r:id="rId14"/>
    <p:sldId id="442" r:id="rId15"/>
    <p:sldId id="441" r:id="rId16"/>
    <p:sldId id="440" r:id="rId17"/>
    <p:sldId id="439" r:id="rId18"/>
    <p:sldId id="438" r:id="rId19"/>
    <p:sldId id="437" r:id="rId20"/>
    <p:sldId id="436" r:id="rId21"/>
    <p:sldId id="435" r:id="rId22"/>
    <p:sldId id="434" r:id="rId23"/>
    <p:sldId id="433" r:id="rId24"/>
    <p:sldId id="432" r:id="rId25"/>
    <p:sldId id="431" r:id="rId26"/>
    <p:sldId id="430" r:id="rId27"/>
    <p:sldId id="429" r:id="rId28"/>
    <p:sldId id="428" r:id="rId29"/>
    <p:sldId id="427" r:id="rId30"/>
    <p:sldId id="426" r:id="rId31"/>
    <p:sldId id="425" r:id="rId32"/>
    <p:sldId id="424" r:id="rId33"/>
    <p:sldId id="423" r:id="rId34"/>
    <p:sldId id="422" r:id="rId35"/>
    <p:sldId id="421" r:id="rId36"/>
    <p:sldId id="420" r:id="rId37"/>
    <p:sldId id="419" r:id="rId38"/>
    <p:sldId id="418" r:id="rId39"/>
    <p:sldId id="417" r:id="rId40"/>
    <p:sldId id="416" r:id="rId41"/>
    <p:sldId id="415" r:id="rId42"/>
    <p:sldId id="414" r:id="rId43"/>
    <p:sldId id="413" r:id="rId44"/>
    <p:sldId id="412" r:id="rId45"/>
    <p:sldId id="411" r:id="rId46"/>
    <p:sldId id="402" r:id="rId47"/>
    <p:sldId id="404" r:id="rId48"/>
    <p:sldId id="405" r:id="rId49"/>
    <p:sldId id="406" r:id="rId50"/>
    <p:sldId id="407" r:id="rId5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CB4B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69" autoAdjust="0"/>
    <p:restoredTop sz="94660"/>
  </p:normalViewPr>
  <p:slideViewPr>
    <p:cSldViewPr>
      <p:cViewPr>
        <p:scale>
          <a:sx n="75" d="100"/>
          <a:sy n="75" d="100"/>
        </p:scale>
        <p:origin x="-1594" y="-18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en-US" smtClean="0"/>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EEE01D98-0787-4C05-B51E-AF103DA0149E}" type="datetimeFigureOut">
              <a:rPr lang="en-US" smtClean="0"/>
              <a:t>10/29/2024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67C71C-7BFF-492A-A25C-B108E07E1E95}" type="slidenum">
              <a:rPr lang="en-US" smtClean="0"/>
              <a:t>‹#›</a:t>
            </a:fld>
            <a:endParaRPr lang="en-US"/>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EE01D98-0787-4C05-B51E-AF103DA0149E}" type="datetimeFigureOut">
              <a:rPr lang="en-US" smtClean="0"/>
              <a:t>10/29/2024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67C71C-7BFF-492A-A25C-B108E07E1E95}"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EE01D98-0787-4C05-B51E-AF103DA0149E}" type="datetimeFigureOut">
              <a:rPr lang="en-US" smtClean="0"/>
              <a:t>10/29/2024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67C71C-7BFF-492A-A25C-B108E07E1E95}"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EE01D98-0787-4C05-B51E-AF103DA0149E}" type="datetimeFigureOut">
              <a:rPr lang="en-US" smtClean="0"/>
              <a:t>10/29/2024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67C71C-7BFF-492A-A25C-B108E07E1E95}"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EE01D98-0787-4C05-B51E-AF103DA0149E}" type="datetimeFigureOut">
              <a:rPr lang="en-US" smtClean="0"/>
              <a:t>10/29/2024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67C71C-7BFF-492A-A25C-B108E07E1E95}" type="slidenum">
              <a:rPr lang="en-US" smtClean="0"/>
              <a:t>‹#›</a:t>
            </a:fld>
            <a:endParaRPr 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EE01D98-0787-4C05-B51E-AF103DA0149E}" type="datetimeFigureOut">
              <a:rPr lang="en-US" smtClean="0"/>
              <a:t>10/29/2024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67C71C-7BFF-492A-A25C-B108E07E1E95}"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EE01D98-0787-4C05-B51E-AF103DA0149E}" type="datetimeFigureOut">
              <a:rPr lang="en-US" smtClean="0"/>
              <a:t>10/29/2024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367C71C-7BFF-492A-A25C-B108E07E1E95}" type="slidenum">
              <a:rPr lang="en-US" smtClean="0"/>
              <a:t>‹#›</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EE01D98-0787-4C05-B51E-AF103DA0149E}" type="datetimeFigureOut">
              <a:rPr lang="en-US" smtClean="0"/>
              <a:t>10/29/2024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367C71C-7BFF-492A-A25C-B108E07E1E95}"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EE01D98-0787-4C05-B51E-AF103DA0149E}" type="datetimeFigureOut">
              <a:rPr lang="en-US" smtClean="0"/>
              <a:t>10/29/2024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367C71C-7BFF-492A-A25C-B108E07E1E95}"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EE01D98-0787-4C05-B51E-AF103DA0149E}" type="datetimeFigureOut">
              <a:rPr lang="en-US" smtClean="0"/>
              <a:t>10/29/2024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67C71C-7BFF-492A-A25C-B108E07E1E95}" type="slidenum">
              <a:rPr lang="en-US" smtClean="0"/>
              <a:t>‹#›</a:t>
            </a:fld>
            <a:endParaRPr 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EE01D98-0787-4C05-B51E-AF103DA0149E}" type="datetimeFigureOut">
              <a:rPr lang="en-US" smtClean="0"/>
              <a:t>10/29/2024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67C71C-7BFF-492A-A25C-B108E07E1E95}"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EEE01D98-0787-4C05-B51E-AF103DA0149E}" type="datetimeFigureOut">
              <a:rPr lang="en-US" smtClean="0"/>
              <a:t>10/29/2024</a:t>
            </a:fld>
            <a:endParaRPr lang="en-US"/>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endParaRPr lang="en-US"/>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2367C71C-7BFF-492A-A25C-B108E07E1E95}"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www.geeksforgeeks.org/tarjan-algorithm-find-strongly-connected-components/" TargetMode="External"/><Relationship Id="rId2" Type="http://schemas.openxmlformats.org/officeDocument/2006/relationships/hyperlink" Target="http://poincare.matf.bg.ac.rs/~jelenagr/AIDA/cas08/zadaci.pdf"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poincare.matf.bg.ac.rs/~jelenagr/AIDA/cas09/cas09zadaci.pdf" TargetMode="External"/><Relationship Id="rId2" Type="http://schemas.openxmlformats.org/officeDocument/2006/relationships/hyperlink" Target="http://poincare.matf.bg.ac.rs/~jelenagr/3d/scc/"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s://www.geeksforgeeks.org/articulation-points-or-cut-vertices-in-a-graph/" TargetMode="External"/><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hyperlink" Target="https://www.geeksforgeeks.org/biconnectivity-in-a-graph/" TargetMode="External"/><Relationship Id="rId4" Type="http://schemas.openxmlformats.org/officeDocument/2006/relationships/hyperlink" Target="https://www.geeksforgeeks.org/bridge-in-a-graph/"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2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2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3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4.jpeg"/><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hyperlink" Target="https://www.youtube.com/watch?v=3LG-My_MoWc" TargetMode="External"/><Relationship Id="rId2" Type="http://schemas.openxmlformats.org/officeDocument/2006/relationships/hyperlink" Target="https://www.youtube.com/watch?v=Iwc3Uj4aaF4" TargetMode="Externa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8" Type="http://schemas.openxmlformats.org/officeDocument/2006/relationships/hyperlink" Target="https://codeforces.com/problemset/problem/555/E" TargetMode="External"/><Relationship Id="rId3" Type="http://schemas.openxmlformats.org/officeDocument/2006/relationships/hyperlink" Target="https://www.spoj.com/problems/CT23E/" TargetMode="External"/><Relationship Id="rId7" Type="http://schemas.openxmlformats.org/officeDocument/2006/relationships/hyperlink" Target="https://onlinejudge.org/index.php?option=onlinejudge&amp;page=show_problem&amp;problem=551" TargetMode="External"/><Relationship Id="rId2" Type="http://schemas.openxmlformats.org/officeDocument/2006/relationships/hyperlink" Target="https://www.spoj.com/problems/CCOMPS/" TargetMode="External"/><Relationship Id="rId1" Type="http://schemas.openxmlformats.org/officeDocument/2006/relationships/slideLayout" Target="../slideLayouts/slideLayout2.xml"/><Relationship Id="rId6" Type="http://schemas.openxmlformats.org/officeDocument/2006/relationships/hyperlink" Target="https://onlinejudge.org/index.php?option=com_onlinejudge&amp;Itemid=8&amp;page=show_problem&amp;problem=737" TargetMode="External"/><Relationship Id="rId5" Type="http://schemas.openxmlformats.org/officeDocument/2006/relationships/hyperlink" Target="https://cses.fi/problemset/task/1666" TargetMode="External"/><Relationship Id="rId4" Type="http://schemas.openxmlformats.org/officeDocument/2006/relationships/hyperlink" Target="https://www.codechef.com/MARCH14/problems/GERALD07" TargetMode="External"/><Relationship Id="rId9" Type="http://schemas.openxmlformats.org/officeDocument/2006/relationships/hyperlink" Target="https://onlinejudge.org/index.php?option=onlinejudge&amp;page=show_problem&amp;problem=3785" TargetMode="External"/></Relationships>
</file>

<file path=ppt/slides/_rels/slide47.xml.rels><?xml version="1.0" encoding="UTF-8" standalone="yes"?>
<Relationships xmlns="http://schemas.openxmlformats.org/package/2006/relationships"><Relationship Id="rId3" Type="http://schemas.openxmlformats.org/officeDocument/2006/relationships/hyperlink" Target="https://codeforces.com/contest/700/problem/C" TargetMode="External"/><Relationship Id="rId7" Type="http://schemas.openxmlformats.org/officeDocument/2006/relationships/hyperlink" Target="https://onlinejudge.org/index.php?option=com_onlinejudge&amp;Itemid=8&amp;page=show_problem&amp;problem=251" TargetMode="External"/><Relationship Id="rId2" Type="http://schemas.openxmlformats.org/officeDocument/2006/relationships/hyperlink" Target="https://codeforces.com/contest/732/problem/F" TargetMode="External"/><Relationship Id="rId1" Type="http://schemas.openxmlformats.org/officeDocument/2006/relationships/slideLayout" Target="../slideLayouts/slideLayout2.xml"/><Relationship Id="rId6" Type="http://schemas.openxmlformats.org/officeDocument/2006/relationships/hyperlink" Target="https://codeforces.com/gym/100114" TargetMode="External"/><Relationship Id="rId5" Type="http://schemas.openxmlformats.org/officeDocument/2006/relationships/hyperlink" Target="https://www.spoj.com/problems/GRAFFDEF/" TargetMode="External"/><Relationship Id="rId4" Type="http://schemas.openxmlformats.org/officeDocument/2006/relationships/hyperlink" Target="https://www.spoj.com/problems/EC_P/" TargetMode="External"/></Relationships>
</file>

<file path=ppt/slides/_rels/slide48.xml.rels><?xml version="1.0" encoding="UTF-8" standalone="yes"?>
<Relationships xmlns="http://schemas.openxmlformats.org/package/2006/relationships"><Relationship Id="rId8" Type="http://schemas.openxmlformats.org/officeDocument/2006/relationships/hyperlink" Target="https://onlinejudge.org/index.php?option=com_onlinejudge&amp;Itemid=8&amp;category=5&amp;page=show_problem&amp;problem=251" TargetMode="External"/><Relationship Id="rId3" Type="http://schemas.openxmlformats.org/officeDocument/2006/relationships/hyperlink" Target="https://codeforces.com/contest/1288/problem/f" TargetMode="External"/><Relationship Id="rId7" Type="http://schemas.openxmlformats.org/officeDocument/2006/relationships/hyperlink" Target="https://onlinejudge.org/index.php?option=com_onlinejudge&amp;Itemid=8&amp;category=13&amp;page=show_problem&amp;problem=1140" TargetMode="External"/><Relationship Id="rId2" Type="http://schemas.openxmlformats.org/officeDocument/2006/relationships/hyperlink" Target="https://codeforces.com/contest/498/problem/c" TargetMode="External"/><Relationship Id="rId1" Type="http://schemas.openxmlformats.org/officeDocument/2006/relationships/slideLayout" Target="../slideLayouts/slideLayout2.xml"/><Relationship Id="rId6" Type="http://schemas.openxmlformats.org/officeDocument/2006/relationships/hyperlink" Target="https://cses.fi/problemset/task/1696" TargetMode="External"/><Relationship Id="rId5" Type="http://schemas.openxmlformats.org/officeDocument/2006/relationships/hyperlink" Target="https://cses.fi/problemset/task/1695" TargetMode="External"/><Relationship Id="rId4" Type="http://schemas.openxmlformats.org/officeDocument/2006/relationships/hyperlink" Target="https://cses.fi/problemset/task/1694" TargetMode="External"/><Relationship Id="rId9" Type="http://schemas.openxmlformats.org/officeDocument/2006/relationships/hyperlink" Target="https://www.spoj.com/problems/SUBMERGE/" TargetMode="Externa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hyperlink" Target="https://codeforces.com/contest/1144/problem/F" TargetMode="External"/><Relationship Id="rId2" Type="http://schemas.openxmlformats.org/officeDocument/2006/relationships/hyperlink" Target="https://cses.fi/problemset/task/1668" TargetMode="External"/><Relationship Id="rId1" Type="http://schemas.openxmlformats.org/officeDocument/2006/relationships/slideLayout" Target="../slideLayouts/slideLayout2.xml"/><Relationship Id="rId4" Type="http://schemas.openxmlformats.org/officeDocument/2006/relationships/hyperlink" Target="https://codeforces.com/contest/1296/problem/E1"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sr-Latn-ME" dirty="0" smtClean="0"/>
              <a:t>Teorija  algoritama</a:t>
            </a:r>
            <a:endParaRPr lang="en-US" dirty="0"/>
          </a:p>
        </p:txBody>
      </p:sp>
      <p:sp>
        <p:nvSpPr>
          <p:cNvPr id="3" name="Subtitle 2"/>
          <p:cNvSpPr>
            <a:spLocks noGrp="1"/>
          </p:cNvSpPr>
          <p:nvPr>
            <p:ph type="subTitle" idx="1"/>
          </p:nvPr>
        </p:nvSpPr>
        <p:spPr>
          <a:xfrm>
            <a:off x="685800" y="3505200"/>
            <a:ext cx="6400800" cy="3124200"/>
          </a:xfrm>
        </p:spPr>
        <p:txBody>
          <a:bodyPr>
            <a:normAutofit/>
          </a:bodyPr>
          <a:lstStyle/>
          <a:p>
            <a:r>
              <a:rPr lang="sr-Latn-ME" dirty="0" smtClean="0"/>
              <a:t>Grafovi</a:t>
            </a:r>
          </a:p>
          <a:p>
            <a:r>
              <a:rPr lang="sr-Latn-ME" dirty="0"/>
              <a:t>	</a:t>
            </a:r>
            <a:r>
              <a:rPr lang="sr-Latn-ME" dirty="0" smtClean="0"/>
              <a:t>Tačke artikulacije</a:t>
            </a:r>
            <a:endParaRPr lang="en-US" dirty="0" smtClean="0"/>
          </a:p>
          <a:p>
            <a:r>
              <a:rPr lang="en-US" dirty="0"/>
              <a:t>	</a:t>
            </a:r>
            <a:r>
              <a:rPr lang="sr-Latn-ME" dirty="0" smtClean="0"/>
              <a:t>Strogo povezane komponente</a:t>
            </a:r>
          </a:p>
          <a:p>
            <a:r>
              <a:rPr lang="sr-Latn-ME" dirty="0"/>
              <a:t>	</a:t>
            </a:r>
            <a:r>
              <a:rPr lang="en-US" dirty="0" err="1" smtClean="0"/>
              <a:t>Minimalno</a:t>
            </a:r>
            <a:r>
              <a:rPr lang="en-US" dirty="0" smtClean="0"/>
              <a:t> </a:t>
            </a:r>
            <a:r>
              <a:rPr lang="en-US" dirty="0" err="1" smtClean="0"/>
              <a:t>razapi</a:t>
            </a:r>
            <a:r>
              <a:rPr lang="en-GB" dirty="0" err="1" smtClean="0"/>
              <a:t>nju</a:t>
            </a:r>
            <a:r>
              <a:rPr lang="sr-Latn-ME" dirty="0" smtClean="0"/>
              <a:t>će stablo</a:t>
            </a:r>
          </a:p>
          <a:p>
            <a:r>
              <a:rPr lang="sr-Latn-ME" dirty="0"/>
              <a:t>	</a:t>
            </a:r>
            <a:r>
              <a:rPr lang="sr-Latn-ME" dirty="0" smtClean="0"/>
              <a:t>Algoritmi maksimalnog protoka</a:t>
            </a:r>
          </a:p>
        </p:txBody>
      </p:sp>
    </p:spTree>
    <p:extLst>
      <p:ext uri="{BB962C8B-B14F-4D97-AF65-F5344CB8AC3E}">
        <p14:creationId xmlns:p14="http://schemas.microsoft.com/office/powerpoint/2010/main" val="342193397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en-US" dirty="0" err="1" smtClean="0"/>
              <a:t>Kosarad</a:t>
            </a:r>
            <a:r>
              <a:rPr lang="sr-Latn-ME" dirty="0" smtClean="0"/>
              <a:t>žu algoritam – nastavak #2</a:t>
            </a:r>
            <a:endParaRPr lang="en-US" dirty="0"/>
          </a:p>
        </p:txBody>
      </p:sp>
      <p:sp>
        <p:nvSpPr>
          <p:cNvPr id="3" name="Content Placeholder 2"/>
          <p:cNvSpPr>
            <a:spLocks noGrp="1"/>
          </p:cNvSpPr>
          <p:nvPr>
            <p:ph idx="1"/>
          </p:nvPr>
        </p:nvSpPr>
        <p:spPr/>
        <p:txBody>
          <a:bodyPr/>
          <a:lstStyle/>
          <a:p>
            <a:endParaRPr lang="en-US" dirty="0"/>
          </a:p>
        </p:txBody>
      </p:sp>
      <p:sp>
        <p:nvSpPr>
          <p:cNvPr id="4" name="TextBox 3"/>
          <p:cNvSpPr txBox="1"/>
          <p:nvPr/>
        </p:nvSpPr>
        <p:spPr>
          <a:xfrm>
            <a:off x="30480" y="1092875"/>
            <a:ext cx="4160520" cy="4801314"/>
          </a:xfrm>
          <a:prstGeom prst="rect">
            <a:avLst/>
          </a:prstGeom>
          <a:noFill/>
        </p:spPr>
        <p:txBody>
          <a:bodyPr wrap="square" rtlCol="0">
            <a:spAutoFit/>
          </a:bodyPr>
          <a:lstStyle/>
          <a:p>
            <a:r>
              <a:rPr lang="en-US" b="1" dirty="0" err="1" smtClean="0">
                <a:solidFill>
                  <a:srgbClr val="0070C0"/>
                </a:solidFill>
              </a:rPr>
              <a:t>bool</a:t>
            </a:r>
            <a:r>
              <a:rPr lang="en-US" b="1" dirty="0" smtClean="0">
                <a:solidFill>
                  <a:srgbClr val="0070C0"/>
                </a:solidFill>
              </a:rPr>
              <a:t> </a:t>
            </a:r>
            <a:r>
              <a:rPr lang="en-US" b="1" dirty="0" err="1">
                <a:solidFill>
                  <a:srgbClr val="0070C0"/>
                </a:solidFill>
              </a:rPr>
              <a:t>kosaraju</a:t>
            </a:r>
            <a:r>
              <a:rPr lang="en-US" b="1" dirty="0" smtClean="0">
                <a:solidFill>
                  <a:srgbClr val="0070C0"/>
                </a:solidFill>
              </a:rPr>
              <a:t>() {</a:t>
            </a:r>
            <a:endParaRPr lang="en-US" b="1" dirty="0">
              <a:solidFill>
                <a:srgbClr val="0070C0"/>
              </a:solidFill>
            </a:endParaRPr>
          </a:p>
          <a:p>
            <a:r>
              <a:rPr lang="en-US" b="1" dirty="0" smtClean="0">
                <a:solidFill>
                  <a:srgbClr val="0070C0"/>
                </a:solidFill>
              </a:rPr>
              <a:t>DFS(0);</a:t>
            </a:r>
            <a:endParaRPr lang="sr-Latn-ME" b="1" dirty="0">
              <a:solidFill>
                <a:srgbClr val="0070C0"/>
              </a:solidFill>
            </a:endParaRPr>
          </a:p>
          <a:p>
            <a:r>
              <a:rPr lang="en-US" b="1" dirty="0" smtClean="0">
                <a:solidFill>
                  <a:srgbClr val="0070C0"/>
                </a:solidFill>
              </a:rPr>
              <a:t>if </a:t>
            </a:r>
            <a:r>
              <a:rPr lang="en-US" b="1" dirty="0">
                <a:solidFill>
                  <a:srgbClr val="0070C0"/>
                </a:solidFill>
              </a:rPr>
              <a:t>(</a:t>
            </a:r>
            <a:r>
              <a:rPr lang="en-US" b="1" dirty="0" err="1">
                <a:solidFill>
                  <a:srgbClr val="0070C0"/>
                </a:solidFill>
              </a:rPr>
              <a:t>count_unvisited_nodes</a:t>
            </a:r>
            <a:r>
              <a:rPr lang="en-US" b="1" dirty="0">
                <a:solidFill>
                  <a:srgbClr val="0070C0"/>
                </a:solidFill>
              </a:rPr>
              <a:t>() &gt; 0)</a:t>
            </a:r>
          </a:p>
          <a:p>
            <a:r>
              <a:rPr lang="en-US" b="1" dirty="0">
                <a:solidFill>
                  <a:srgbClr val="0070C0"/>
                </a:solidFill>
              </a:rPr>
              <a:t>      return false;</a:t>
            </a:r>
          </a:p>
          <a:p>
            <a:r>
              <a:rPr lang="en-US" b="1" dirty="0" smtClean="0">
                <a:solidFill>
                  <a:srgbClr val="0070C0"/>
                </a:solidFill>
              </a:rPr>
              <a:t>Graph </a:t>
            </a:r>
            <a:r>
              <a:rPr lang="en-US" b="1" dirty="0">
                <a:solidFill>
                  <a:srgbClr val="0070C0"/>
                </a:solidFill>
              </a:rPr>
              <a:t>g = </a:t>
            </a:r>
            <a:r>
              <a:rPr lang="en-US" b="1" dirty="0" err="1">
                <a:solidFill>
                  <a:srgbClr val="0070C0"/>
                </a:solidFill>
              </a:rPr>
              <a:t>reverse_edges</a:t>
            </a:r>
            <a:r>
              <a:rPr lang="en-US" b="1" dirty="0">
                <a:solidFill>
                  <a:srgbClr val="0070C0"/>
                </a:solidFill>
              </a:rPr>
              <a:t>();</a:t>
            </a:r>
          </a:p>
          <a:p>
            <a:r>
              <a:rPr lang="en-US" b="1" dirty="0" err="1" smtClean="0">
                <a:solidFill>
                  <a:srgbClr val="0070C0"/>
                </a:solidFill>
              </a:rPr>
              <a:t>g.DFS</a:t>
            </a:r>
            <a:r>
              <a:rPr lang="en-US" b="1" dirty="0" smtClean="0">
                <a:solidFill>
                  <a:srgbClr val="0070C0"/>
                </a:solidFill>
              </a:rPr>
              <a:t>(0</a:t>
            </a:r>
            <a:r>
              <a:rPr lang="en-US" b="1" dirty="0">
                <a:solidFill>
                  <a:srgbClr val="0070C0"/>
                </a:solidFill>
              </a:rPr>
              <a:t>);</a:t>
            </a:r>
          </a:p>
          <a:p>
            <a:r>
              <a:rPr lang="en-US" b="1" dirty="0" smtClean="0">
                <a:solidFill>
                  <a:srgbClr val="0070C0"/>
                </a:solidFill>
              </a:rPr>
              <a:t>if </a:t>
            </a:r>
            <a:r>
              <a:rPr lang="en-US" b="1" dirty="0">
                <a:solidFill>
                  <a:srgbClr val="0070C0"/>
                </a:solidFill>
              </a:rPr>
              <a:t>(</a:t>
            </a:r>
            <a:r>
              <a:rPr lang="en-US" b="1" dirty="0" err="1">
                <a:solidFill>
                  <a:srgbClr val="0070C0"/>
                </a:solidFill>
              </a:rPr>
              <a:t>g.count_unvisited_nodes</a:t>
            </a:r>
            <a:r>
              <a:rPr lang="en-US" b="1" dirty="0">
                <a:solidFill>
                  <a:srgbClr val="0070C0"/>
                </a:solidFill>
              </a:rPr>
              <a:t>() &gt; 0)</a:t>
            </a:r>
          </a:p>
          <a:p>
            <a:r>
              <a:rPr lang="en-US" b="1" dirty="0">
                <a:solidFill>
                  <a:srgbClr val="0070C0"/>
                </a:solidFill>
              </a:rPr>
              <a:t>      return false;</a:t>
            </a:r>
          </a:p>
          <a:p>
            <a:r>
              <a:rPr lang="en-US" b="1" dirty="0" smtClean="0">
                <a:solidFill>
                  <a:srgbClr val="0070C0"/>
                </a:solidFill>
              </a:rPr>
              <a:t>return </a:t>
            </a:r>
            <a:r>
              <a:rPr lang="en-US" b="1" dirty="0">
                <a:solidFill>
                  <a:srgbClr val="0070C0"/>
                </a:solidFill>
              </a:rPr>
              <a:t>true;</a:t>
            </a:r>
          </a:p>
          <a:p>
            <a:r>
              <a:rPr lang="en-US" b="1" dirty="0">
                <a:solidFill>
                  <a:srgbClr val="0070C0"/>
                </a:solidFill>
              </a:rPr>
              <a:t>  }</a:t>
            </a:r>
          </a:p>
          <a:p>
            <a:r>
              <a:rPr lang="en-US" b="1" dirty="0">
                <a:solidFill>
                  <a:srgbClr val="0070C0"/>
                </a:solidFill>
              </a:rPr>
              <a:t>private:</a:t>
            </a:r>
          </a:p>
          <a:p>
            <a:r>
              <a:rPr lang="en-US" b="1" dirty="0" smtClean="0">
                <a:solidFill>
                  <a:srgbClr val="0070C0"/>
                </a:solidFill>
              </a:rPr>
              <a:t>vector&lt;vector&lt;</a:t>
            </a:r>
            <a:r>
              <a:rPr lang="en-US" b="1" dirty="0" err="1" smtClean="0">
                <a:solidFill>
                  <a:srgbClr val="0070C0"/>
                </a:solidFill>
              </a:rPr>
              <a:t>int</a:t>
            </a:r>
            <a:r>
              <a:rPr lang="en-US" b="1" dirty="0">
                <a:solidFill>
                  <a:srgbClr val="0070C0"/>
                </a:solidFill>
              </a:rPr>
              <a:t>&gt;&gt; </a:t>
            </a:r>
            <a:r>
              <a:rPr lang="en-US" b="1" dirty="0" err="1">
                <a:solidFill>
                  <a:srgbClr val="0070C0"/>
                </a:solidFill>
              </a:rPr>
              <a:t>adjacency_list</a:t>
            </a:r>
            <a:r>
              <a:rPr lang="en-US" b="1" dirty="0">
                <a:solidFill>
                  <a:srgbClr val="0070C0"/>
                </a:solidFill>
              </a:rPr>
              <a:t>;</a:t>
            </a:r>
          </a:p>
          <a:p>
            <a:r>
              <a:rPr lang="en-US" b="1" dirty="0" err="1" smtClean="0">
                <a:solidFill>
                  <a:srgbClr val="0070C0"/>
                </a:solidFill>
              </a:rPr>
              <a:t>int</a:t>
            </a:r>
            <a:r>
              <a:rPr lang="en-US" b="1" dirty="0" smtClean="0">
                <a:solidFill>
                  <a:srgbClr val="0070C0"/>
                </a:solidFill>
              </a:rPr>
              <a:t> </a:t>
            </a:r>
            <a:r>
              <a:rPr lang="en-US" b="1" dirty="0">
                <a:solidFill>
                  <a:srgbClr val="0070C0"/>
                </a:solidFill>
              </a:rPr>
              <a:t>V</a:t>
            </a:r>
            <a:r>
              <a:rPr lang="en-US" b="1" dirty="0" smtClean="0">
                <a:solidFill>
                  <a:srgbClr val="0070C0"/>
                </a:solidFill>
              </a:rPr>
              <a:t>;</a:t>
            </a:r>
            <a:endParaRPr lang="sr-Latn-ME" b="1" dirty="0" smtClean="0">
              <a:solidFill>
                <a:srgbClr val="0070C0"/>
              </a:solidFill>
            </a:endParaRPr>
          </a:p>
          <a:p>
            <a:r>
              <a:rPr lang="en-US" b="1" dirty="0" smtClean="0">
                <a:solidFill>
                  <a:srgbClr val="0070C0"/>
                </a:solidFill>
              </a:rPr>
              <a:t>vector&lt;</a:t>
            </a:r>
            <a:r>
              <a:rPr lang="en-US" b="1" dirty="0" err="1" smtClean="0">
                <a:solidFill>
                  <a:srgbClr val="0070C0"/>
                </a:solidFill>
              </a:rPr>
              <a:t>bool</a:t>
            </a:r>
            <a:r>
              <a:rPr lang="en-US" b="1" dirty="0">
                <a:solidFill>
                  <a:srgbClr val="0070C0"/>
                </a:solidFill>
              </a:rPr>
              <a:t>&gt; visited;</a:t>
            </a:r>
          </a:p>
          <a:p>
            <a:r>
              <a:rPr lang="en-US" b="1" dirty="0">
                <a:solidFill>
                  <a:srgbClr val="0070C0"/>
                </a:solidFill>
              </a:rPr>
              <a:t>};</a:t>
            </a:r>
          </a:p>
          <a:p>
            <a:endParaRPr lang="en-US" b="1" dirty="0">
              <a:solidFill>
                <a:srgbClr val="0070C0"/>
              </a:solidFill>
            </a:endParaRPr>
          </a:p>
          <a:p>
            <a:endParaRPr lang="en-US" b="1" dirty="0">
              <a:solidFill>
                <a:srgbClr val="0070C0"/>
              </a:solidFill>
            </a:endParaRPr>
          </a:p>
        </p:txBody>
      </p:sp>
      <p:sp>
        <p:nvSpPr>
          <p:cNvPr id="5" name="TextBox 4"/>
          <p:cNvSpPr txBox="1"/>
          <p:nvPr/>
        </p:nvSpPr>
        <p:spPr>
          <a:xfrm>
            <a:off x="4495800" y="1087795"/>
            <a:ext cx="4648200" cy="5078313"/>
          </a:xfrm>
          <a:prstGeom prst="rect">
            <a:avLst/>
          </a:prstGeom>
          <a:noFill/>
        </p:spPr>
        <p:txBody>
          <a:bodyPr wrap="square" rtlCol="0">
            <a:spAutoFit/>
          </a:bodyPr>
          <a:lstStyle/>
          <a:p>
            <a:r>
              <a:rPr lang="sr-Latn-ME" b="1" u="sng" dirty="0" smtClean="0"/>
              <a:t>TUMAČENJE</a:t>
            </a:r>
          </a:p>
          <a:p>
            <a:r>
              <a:rPr lang="sr-Latn-ME" dirty="0" smtClean="0"/>
              <a:t>Klasa </a:t>
            </a:r>
            <a:r>
              <a:rPr lang="sr-Latn-ME" b="1" dirty="0" smtClean="0">
                <a:solidFill>
                  <a:srgbClr val="C00000"/>
                </a:solidFill>
              </a:rPr>
              <a:t>Graph</a:t>
            </a:r>
            <a:r>
              <a:rPr lang="sr-Latn-ME" dirty="0" smtClean="0"/>
              <a:t> je tako napravljena da najvažnija funkcija </a:t>
            </a:r>
            <a:r>
              <a:rPr lang="sr-Latn-ME" b="1" dirty="0" smtClean="0">
                <a:solidFill>
                  <a:srgbClr val="C00000"/>
                </a:solidFill>
              </a:rPr>
              <a:t>kosaraju</a:t>
            </a:r>
            <a:r>
              <a:rPr lang="sr-Latn-ME" dirty="0" smtClean="0"/>
              <a:t> je veoma jednostavna.</a:t>
            </a:r>
            <a:r>
              <a:rPr lang="en-US" dirty="0" smtClean="0"/>
              <a:t> </a:t>
            </a:r>
            <a:r>
              <a:rPr lang="en-US" dirty="0" err="1" smtClean="0"/>
              <a:t>Pokre</a:t>
            </a:r>
            <a:r>
              <a:rPr lang="sr-Latn-ME" dirty="0" smtClean="0"/>
              <a:t>ć</a:t>
            </a:r>
            <a:r>
              <a:rPr lang="en-US" dirty="0" err="1" smtClean="0"/>
              <a:t>emo</a:t>
            </a:r>
            <a:r>
              <a:rPr lang="en-US" dirty="0" smtClean="0"/>
              <a:t> </a:t>
            </a:r>
            <a:r>
              <a:rPr lang="en-US" b="1" dirty="0">
                <a:solidFill>
                  <a:srgbClr val="C00000"/>
                </a:solidFill>
              </a:rPr>
              <a:t>DFS</a:t>
            </a:r>
            <a:r>
              <a:rPr lang="en-US" dirty="0"/>
              <a:t> </a:t>
            </a:r>
            <a:r>
              <a:rPr lang="en-US" dirty="0" err="1"/>
              <a:t>iz</a:t>
            </a:r>
            <a:r>
              <a:rPr lang="en-US" dirty="0"/>
              <a:t> </a:t>
            </a:r>
            <a:r>
              <a:rPr lang="sr-Latn-ME" dirty="0" err="1"/>
              <a:t>č</a:t>
            </a:r>
            <a:r>
              <a:rPr lang="en-US" dirty="0" err="1" smtClean="0"/>
              <a:t>vora</a:t>
            </a:r>
            <a:r>
              <a:rPr lang="en-US" dirty="0" smtClean="0"/>
              <a:t> </a:t>
            </a:r>
            <a:r>
              <a:rPr lang="en-US" b="1" dirty="0" smtClean="0">
                <a:solidFill>
                  <a:srgbClr val="C00000"/>
                </a:solidFill>
              </a:rPr>
              <a:t>0</a:t>
            </a:r>
            <a:r>
              <a:rPr lang="sr-Latn-ME" b="1" dirty="0" smtClean="0"/>
              <a:t> </a:t>
            </a:r>
            <a:r>
              <a:rPr lang="sr-Latn-ME" dirty="0" smtClean="0"/>
              <a:t>i p</a:t>
            </a:r>
            <a:r>
              <a:rPr lang="en-US" dirty="0" err="1" smtClean="0"/>
              <a:t>rebrojavamo</a:t>
            </a:r>
            <a:r>
              <a:rPr lang="en-US" dirty="0" smtClean="0"/>
              <a:t> </a:t>
            </a:r>
            <a:r>
              <a:rPr lang="en-US" dirty="0" err="1"/>
              <a:t>koliko</a:t>
            </a:r>
            <a:r>
              <a:rPr lang="en-US" dirty="0"/>
              <a:t> </a:t>
            </a:r>
            <a:r>
              <a:rPr lang="en-US" dirty="0" err="1"/>
              <a:t>imamo</a:t>
            </a:r>
            <a:r>
              <a:rPr lang="en-US" dirty="0"/>
              <a:t> </a:t>
            </a:r>
            <a:r>
              <a:rPr lang="en-US" dirty="0" err="1"/>
              <a:t>elemenata</a:t>
            </a:r>
            <a:r>
              <a:rPr lang="en-US" dirty="0"/>
              <a:t> u </a:t>
            </a:r>
            <a:r>
              <a:rPr lang="en-US" dirty="0" err="1"/>
              <a:t>vektoru</a:t>
            </a:r>
            <a:r>
              <a:rPr lang="en-US" dirty="0"/>
              <a:t> </a:t>
            </a:r>
            <a:r>
              <a:rPr lang="en-US" b="1" dirty="0">
                <a:solidFill>
                  <a:srgbClr val="C00000"/>
                </a:solidFill>
              </a:rPr>
              <a:t>visited</a:t>
            </a:r>
            <a:r>
              <a:rPr lang="en-US" dirty="0"/>
              <a:t> </a:t>
            </a:r>
            <a:r>
              <a:rPr lang="sr-Latn-ME" dirty="0" smtClean="0"/>
              <a:t>koji su </a:t>
            </a:r>
            <a:r>
              <a:rPr lang="sr-Latn-ME" b="1" dirty="0" smtClean="0">
                <a:solidFill>
                  <a:srgbClr val="C00000"/>
                </a:solidFill>
              </a:rPr>
              <a:t>false</a:t>
            </a:r>
            <a:r>
              <a:rPr lang="sr-Latn-ME" dirty="0" smtClean="0"/>
              <a:t>, odnosno neposjećenih čvorova. </a:t>
            </a:r>
            <a:r>
              <a:rPr lang="en-US" dirty="0" err="1" smtClean="0"/>
              <a:t>Ako</a:t>
            </a:r>
            <a:r>
              <a:rPr lang="en-US" dirty="0" smtClean="0"/>
              <a:t> </a:t>
            </a:r>
            <a:r>
              <a:rPr lang="en-US" dirty="0"/>
              <a:t>do </a:t>
            </a:r>
            <a:r>
              <a:rPr lang="en-US" dirty="0" err="1"/>
              <a:t>nekog</a:t>
            </a:r>
            <a:r>
              <a:rPr lang="en-US" dirty="0"/>
              <a:t> </a:t>
            </a:r>
            <a:r>
              <a:rPr lang="sr-Latn-ME" dirty="0" smtClean="0"/>
              <a:t>č</a:t>
            </a:r>
            <a:r>
              <a:rPr lang="en-US" dirty="0" err="1" smtClean="0"/>
              <a:t>vora</a:t>
            </a:r>
            <a:r>
              <a:rPr lang="en-US" dirty="0" smtClean="0"/>
              <a:t> </a:t>
            </a:r>
            <a:r>
              <a:rPr lang="en-US" dirty="0" err="1" smtClean="0"/>
              <a:t>nismo</a:t>
            </a:r>
            <a:r>
              <a:rPr lang="en-US" dirty="0" smtClean="0"/>
              <a:t> </a:t>
            </a:r>
            <a:r>
              <a:rPr lang="en-US" dirty="0" err="1"/>
              <a:t>stigli</a:t>
            </a:r>
            <a:r>
              <a:rPr lang="en-US" dirty="0"/>
              <a:t>, </a:t>
            </a:r>
            <a:r>
              <a:rPr lang="en-US" dirty="0" err="1" smtClean="0"/>
              <a:t>zna</a:t>
            </a:r>
            <a:r>
              <a:rPr lang="sr-Latn-ME" dirty="0" smtClean="0"/>
              <a:t>č</a:t>
            </a:r>
            <a:r>
              <a:rPr lang="en-US" dirty="0" err="1" smtClean="0"/>
              <a:t>i</a:t>
            </a:r>
            <a:r>
              <a:rPr lang="en-US" dirty="0" smtClean="0"/>
              <a:t> </a:t>
            </a:r>
            <a:r>
              <a:rPr lang="en-US" dirty="0"/>
              <a:t>da </a:t>
            </a:r>
            <a:r>
              <a:rPr lang="en-US" dirty="0" err="1"/>
              <a:t>graf</a:t>
            </a:r>
            <a:r>
              <a:rPr lang="en-US" dirty="0"/>
              <a:t> </a:t>
            </a:r>
            <a:r>
              <a:rPr lang="en-US" dirty="0" err="1"/>
              <a:t>nije</a:t>
            </a:r>
            <a:r>
              <a:rPr lang="en-US" dirty="0"/>
              <a:t> </a:t>
            </a:r>
            <a:r>
              <a:rPr lang="en-US" dirty="0" err="1"/>
              <a:t>jako</a:t>
            </a:r>
            <a:r>
              <a:rPr lang="en-US" dirty="0"/>
              <a:t> </a:t>
            </a:r>
            <a:r>
              <a:rPr lang="en-US" dirty="0" err="1"/>
              <a:t>povezan</a:t>
            </a:r>
            <a:r>
              <a:rPr lang="en-US" dirty="0"/>
              <a:t>.</a:t>
            </a:r>
            <a:endParaRPr lang="sr-Latn-ME" dirty="0" smtClean="0"/>
          </a:p>
          <a:p>
            <a:r>
              <a:rPr lang="sr-Latn-ME" dirty="0" smtClean="0"/>
              <a:t>Zatim</a:t>
            </a:r>
            <a:r>
              <a:rPr lang="en-US" dirty="0" smtClean="0"/>
              <a:t> </a:t>
            </a:r>
            <a:r>
              <a:rPr lang="sr-Latn-ME" dirty="0" smtClean="0"/>
              <a:t>p</a:t>
            </a:r>
            <a:r>
              <a:rPr lang="en-US" dirty="0" err="1" smtClean="0"/>
              <a:t>ravimo</a:t>
            </a:r>
            <a:r>
              <a:rPr lang="en-US" dirty="0" smtClean="0"/>
              <a:t> </a:t>
            </a:r>
            <a:r>
              <a:rPr lang="en-US" dirty="0" err="1"/>
              <a:t>novi</a:t>
            </a:r>
            <a:r>
              <a:rPr lang="en-US" dirty="0"/>
              <a:t> </a:t>
            </a:r>
            <a:r>
              <a:rPr lang="en-US" dirty="0" err="1"/>
              <a:t>graf</a:t>
            </a:r>
            <a:r>
              <a:rPr lang="en-US" dirty="0"/>
              <a:t> za </a:t>
            </a:r>
            <a:r>
              <a:rPr lang="en-US" dirty="0" err="1"/>
              <a:t>koji</a:t>
            </a:r>
            <a:r>
              <a:rPr lang="en-US" dirty="0"/>
              <a:t> </a:t>
            </a:r>
            <a:r>
              <a:rPr lang="sr-Latn-ME" dirty="0" err="1"/>
              <a:t>ć</a:t>
            </a:r>
            <a:r>
              <a:rPr lang="en-US" smtClean="0"/>
              <a:t>emo</a:t>
            </a:r>
            <a:r>
              <a:rPr lang="en-US" dirty="0" smtClean="0"/>
              <a:t> </a:t>
            </a:r>
            <a:r>
              <a:rPr lang="en-US" dirty="0" err="1"/>
              <a:t>opet</a:t>
            </a:r>
            <a:r>
              <a:rPr lang="en-US" dirty="0"/>
              <a:t> </a:t>
            </a:r>
            <a:r>
              <a:rPr lang="en-US" dirty="0" err="1"/>
              <a:t>pokrenuti</a:t>
            </a:r>
            <a:r>
              <a:rPr lang="en-US" dirty="0"/>
              <a:t> </a:t>
            </a:r>
            <a:r>
              <a:rPr lang="en-US" b="1" dirty="0" smtClean="0">
                <a:solidFill>
                  <a:srgbClr val="C00000"/>
                </a:solidFill>
              </a:rPr>
              <a:t>DFS</a:t>
            </a:r>
            <a:r>
              <a:rPr lang="sr-Latn-ME" dirty="0" smtClean="0"/>
              <a:t> i brojimo neposjećene čvorove.</a:t>
            </a:r>
            <a:endParaRPr lang="en-US" dirty="0"/>
          </a:p>
          <a:p>
            <a:r>
              <a:rPr lang="sr-Latn-ME" dirty="0" smtClean="0"/>
              <a:t>Privatni podaci članovi su veličina grafa, lista susjedstva realizovana ka vektor vektora š</a:t>
            </a:r>
            <a:r>
              <a:rPr lang="en-US" dirty="0" smtClean="0"/>
              <a:t>to </a:t>
            </a:r>
            <a:r>
              <a:rPr lang="en-US" dirty="0" err="1" smtClean="0"/>
              <a:t>zna</a:t>
            </a:r>
            <a:r>
              <a:rPr lang="sr-Latn-ME" dirty="0" smtClean="0"/>
              <a:t>č</a:t>
            </a:r>
            <a:r>
              <a:rPr lang="en-US" dirty="0" err="1" smtClean="0"/>
              <a:t>i</a:t>
            </a:r>
            <a:r>
              <a:rPr lang="en-US" dirty="0" smtClean="0"/>
              <a:t> </a:t>
            </a:r>
            <a:r>
              <a:rPr lang="en-US" dirty="0"/>
              <a:t>za </a:t>
            </a:r>
            <a:r>
              <a:rPr lang="en-US" dirty="0" err="1"/>
              <a:t>svaki</a:t>
            </a:r>
            <a:r>
              <a:rPr lang="en-US" dirty="0"/>
              <a:t> od </a:t>
            </a:r>
            <a:r>
              <a:rPr lang="sr-Latn-ME" dirty="0" smtClean="0"/>
              <a:t>č</a:t>
            </a:r>
            <a:r>
              <a:rPr lang="en-US" dirty="0" err="1" smtClean="0"/>
              <a:t>vorova</a:t>
            </a:r>
            <a:r>
              <a:rPr lang="en-US" dirty="0" smtClean="0"/>
              <a:t> </a:t>
            </a:r>
            <a:r>
              <a:rPr lang="en-US" b="1" dirty="0">
                <a:solidFill>
                  <a:srgbClr val="C00000"/>
                </a:solidFill>
              </a:rPr>
              <a:t>[0,</a:t>
            </a:r>
            <a:r>
              <a:rPr lang="en-US" b="1" i="1" dirty="0">
                <a:solidFill>
                  <a:srgbClr val="C00000"/>
                </a:solidFill>
              </a:rPr>
              <a:t>V</a:t>
            </a:r>
            <a:r>
              <a:rPr lang="en-US" b="1" dirty="0">
                <a:solidFill>
                  <a:srgbClr val="C00000"/>
                </a:solidFill>
              </a:rPr>
              <a:t>)</a:t>
            </a:r>
            <a:r>
              <a:rPr lang="en-US" dirty="0"/>
              <a:t> </a:t>
            </a:r>
            <a:r>
              <a:rPr lang="en-US" dirty="0" err="1"/>
              <a:t>imamo</a:t>
            </a:r>
            <a:r>
              <a:rPr lang="en-US" dirty="0"/>
              <a:t> </a:t>
            </a:r>
            <a:r>
              <a:rPr lang="en-US" dirty="0" err="1"/>
              <a:t>po</a:t>
            </a:r>
            <a:r>
              <a:rPr lang="en-US" dirty="0"/>
              <a:t> </a:t>
            </a:r>
            <a:r>
              <a:rPr lang="en-US" dirty="0" err="1"/>
              <a:t>jednu</a:t>
            </a:r>
            <a:r>
              <a:rPr lang="en-US" dirty="0"/>
              <a:t> </a:t>
            </a:r>
            <a:r>
              <a:rPr lang="en-US" dirty="0" err="1"/>
              <a:t>listu</a:t>
            </a:r>
            <a:r>
              <a:rPr lang="en-US" dirty="0"/>
              <a:t> </a:t>
            </a:r>
            <a:r>
              <a:rPr lang="en-US" dirty="0" err="1"/>
              <a:t>koja</a:t>
            </a:r>
            <a:r>
              <a:rPr lang="en-US" dirty="0"/>
              <a:t> </a:t>
            </a:r>
            <a:r>
              <a:rPr lang="sr-Latn-ME" dirty="0" smtClean="0"/>
              <a:t>č</a:t>
            </a:r>
            <a:r>
              <a:rPr lang="en-US" dirty="0" err="1" smtClean="0"/>
              <a:t>uva</a:t>
            </a:r>
            <a:r>
              <a:rPr lang="en-US" dirty="0" smtClean="0"/>
              <a:t> </a:t>
            </a:r>
            <a:r>
              <a:rPr lang="en-US" dirty="0" err="1" smtClean="0"/>
              <a:t>sus</a:t>
            </a:r>
            <a:r>
              <a:rPr lang="sr-Latn-ME" dirty="0" smtClean="0"/>
              <a:t>j</a:t>
            </a:r>
            <a:r>
              <a:rPr lang="en-US" dirty="0" err="1" smtClean="0"/>
              <a:t>ede</a:t>
            </a:r>
            <a:r>
              <a:rPr lang="sr-Latn-ME" dirty="0" smtClean="0"/>
              <a:t>. Lista posjećenih čvorova u obliku vektora je između ostalog uvedena da se izbjegne beskonačna rekurzija.</a:t>
            </a:r>
            <a:endParaRPr lang="en-US" dirty="0"/>
          </a:p>
        </p:txBody>
      </p:sp>
    </p:spTree>
    <p:extLst>
      <p:ext uri="{BB962C8B-B14F-4D97-AF65-F5344CB8AC3E}">
        <p14:creationId xmlns:p14="http://schemas.microsoft.com/office/powerpoint/2010/main" val="96566795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5715000" cy="990600"/>
          </a:xfrm>
        </p:spPr>
        <p:txBody>
          <a:bodyPr/>
          <a:lstStyle/>
          <a:p>
            <a:r>
              <a:rPr lang="sr-Latn-ME" dirty="0" smtClean="0"/>
              <a:t>Kosaradžu – test primjer</a:t>
            </a:r>
            <a:endParaRPr lang="en-US" dirty="0"/>
          </a:p>
        </p:txBody>
      </p:sp>
      <p:sp>
        <p:nvSpPr>
          <p:cNvPr id="3" name="Content Placeholder 2"/>
          <p:cNvSpPr>
            <a:spLocks noGrp="1"/>
          </p:cNvSpPr>
          <p:nvPr>
            <p:ph idx="1"/>
          </p:nvPr>
        </p:nvSpPr>
        <p:spPr>
          <a:xfrm>
            <a:off x="76200" y="4800600"/>
            <a:ext cx="8915400" cy="1828800"/>
          </a:xfrm>
        </p:spPr>
        <p:txBody>
          <a:bodyPr>
            <a:normAutofit/>
          </a:bodyPr>
          <a:lstStyle/>
          <a:p>
            <a:r>
              <a:rPr lang="en-US" dirty="0" err="1" smtClean="0"/>
              <a:t>Predmetna</a:t>
            </a:r>
            <a:r>
              <a:rPr lang="en-US" dirty="0" smtClean="0"/>
              <a:t> </a:t>
            </a:r>
            <a:r>
              <a:rPr lang="en-US" dirty="0" err="1" smtClean="0"/>
              <a:t>implementacija</a:t>
            </a:r>
            <a:r>
              <a:rPr lang="en-US" dirty="0" smtClean="0"/>
              <a:t> </a:t>
            </a:r>
            <a:r>
              <a:rPr lang="en-US" dirty="0" err="1" smtClean="0"/>
              <a:t>provjerava</a:t>
            </a:r>
            <a:r>
              <a:rPr lang="en-US" dirty="0" smtClean="0"/>
              <a:t> </a:t>
            </a:r>
            <a:r>
              <a:rPr lang="en-US" dirty="0" err="1" smtClean="0"/>
              <a:t>samo</a:t>
            </a:r>
            <a:r>
              <a:rPr lang="en-US" dirty="0" smtClean="0"/>
              <a:t> da li je </a:t>
            </a:r>
            <a:r>
              <a:rPr lang="en-US" dirty="0" err="1" smtClean="0"/>
              <a:t>graf</a:t>
            </a:r>
            <a:r>
              <a:rPr lang="en-US" dirty="0" smtClean="0"/>
              <a:t> </a:t>
            </a:r>
            <a:r>
              <a:rPr lang="en-US" dirty="0" err="1" smtClean="0"/>
              <a:t>strogo</a:t>
            </a:r>
            <a:r>
              <a:rPr lang="en-US" dirty="0" smtClean="0"/>
              <a:t> </a:t>
            </a:r>
            <a:r>
              <a:rPr lang="en-US" dirty="0" err="1" smtClean="0"/>
              <a:t>povezan</a:t>
            </a:r>
            <a:r>
              <a:rPr lang="en-US" dirty="0" smtClean="0"/>
              <a:t> </a:t>
            </a:r>
            <a:r>
              <a:rPr lang="en-US" dirty="0" err="1" smtClean="0"/>
              <a:t>kao</a:t>
            </a:r>
            <a:r>
              <a:rPr lang="en-US" dirty="0" smtClean="0"/>
              <a:t> </a:t>
            </a:r>
            <a:r>
              <a:rPr lang="en-US" dirty="0" err="1" smtClean="0"/>
              <a:t>cjelina</a:t>
            </a:r>
            <a:r>
              <a:rPr lang="en-US" dirty="0" smtClean="0"/>
              <a:t> </a:t>
            </a:r>
            <a:r>
              <a:rPr lang="en-US" dirty="0" err="1" smtClean="0"/>
              <a:t>i</a:t>
            </a:r>
            <a:r>
              <a:rPr lang="en-US" dirty="0" smtClean="0"/>
              <a:t> </a:t>
            </a:r>
            <a:r>
              <a:rPr lang="en-US" dirty="0" err="1" smtClean="0"/>
              <a:t>pravi</a:t>
            </a:r>
            <a:r>
              <a:rPr lang="en-US" dirty="0" smtClean="0"/>
              <a:t> </a:t>
            </a:r>
            <a:r>
              <a:rPr lang="en-US" dirty="0" err="1" smtClean="0"/>
              <a:t>kopiju</a:t>
            </a:r>
            <a:r>
              <a:rPr lang="en-US" dirty="0" smtClean="0"/>
              <a:t> </a:t>
            </a:r>
            <a:r>
              <a:rPr lang="en-US" dirty="0" err="1" smtClean="0"/>
              <a:t>grafa</a:t>
            </a:r>
            <a:r>
              <a:rPr lang="en-US" dirty="0" smtClean="0"/>
              <a:t> </a:t>
            </a:r>
            <a:r>
              <a:rPr lang="en-US" dirty="0" err="1" smtClean="0"/>
              <a:t>radi</a:t>
            </a:r>
            <a:r>
              <a:rPr lang="en-US" dirty="0" smtClean="0"/>
              <a:t> </a:t>
            </a:r>
            <a:r>
              <a:rPr lang="en-US" dirty="0" err="1" smtClean="0"/>
              <a:t>transponovanja</a:t>
            </a:r>
            <a:r>
              <a:rPr lang="en-US" dirty="0" smtClean="0"/>
              <a:t> </a:t>
            </a:r>
            <a:r>
              <a:rPr lang="en-US" b="1" baseline="-25000" dirty="0" smtClean="0"/>
              <a:t>(</a:t>
            </a:r>
            <a:r>
              <a:rPr lang="en-US" b="1" baseline="-25000" dirty="0" err="1" smtClean="0"/>
              <a:t>ili</a:t>
            </a:r>
            <a:r>
              <a:rPr lang="en-US" b="1" baseline="-25000" dirty="0" smtClean="0"/>
              <a:t> </a:t>
            </a:r>
            <a:r>
              <a:rPr lang="en-US" b="1" baseline="-25000" dirty="0" err="1" smtClean="0"/>
              <a:t>barem</a:t>
            </a:r>
            <a:r>
              <a:rPr lang="en-US" b="1" baseline="-25000" dirty="0" smtClean="0"/>
              <a:t> </a:t>
            </a:r>
            <a:r>
              <a:rPr lang="en-US" b="1" baseline="-25000" dirty="0" err="1" smtClean="0"/>
              <a:t>pravi</a:t>
            </a:r>
            <a:r>
              <a:rPr lang="en-US" b="1" baseline="-25000" dirty="0" smtClean="0"/>
              <a:t> </a:t>
            </a:r>
            <a:r>
              <a:rPr lang="en-US" b="1" baseline="-25000" dirty="0" err="1" smtClean="0"/>
              <a:t>zamjenu</a:t>
            </a:r>
            <a:r>
              <a:rPr lang="en-US" b="1" baseline="-25000" dirty="0" smtClean="0"/>
              <a:t> </a:t>
            </a:r>
            <a:r>
              <a:rPr lang="en-US" b="1" baseline="-25000" dirty="0" err="1" smtClean="0"/>
              <a:t>samoga</a:t>
            </a:r>
            <a:r>
              <a:rPr lang="en-US" b="1" baseline="-25000" dirty="0" smtClean="0"/>
              <a:t> </a:t>
            </a:r>
            <a:r>
              <a:rPr lang="en-US" b="1" baseline="-25000" dirty="0" err="1" smtClean="0"/>
              <a:t>grafa</a:t>
            </a:r>
            <a:r>
              <a:rPr lang="en-US" b="1" baseline="-25000" dirty="0" smtClean="0"/>
              <a:t> </a:t>
            </a:r>
            <a:r>
              <a:rPr lang="en-US" b="1" baseline="-25000" dirty="0" err="1" smtClean="0"/>
              <a:t>njegovom</a:t>
            </a:r>
            <a:r>
              <a:rPr lang="en-US" b="1" baseline="-25000" dirty="0" smtClean="0"/>
              <a:t> </a:t>
            </a:r>
            <a:r>
              <a:rPr lang="en-US" b="1" baseline="-25000" dirty="0" err="1" smtClean="0"/>
              <a:t>transponovanom</a:t>
            </a:r>
            <a:r>
              <a:rPr lang="en-US" b="1" baseline="-25000" dirty="0" smtClean="0"/>
              <a:t> </a:t>
            </a:r>
            <a:r>
              <a:rPr lang="en-US" b="1" baseline="-25000" dirty="0" err="1" smtClean="0"/>
              <a:t>verzijom</a:t>
            </a:r>
            <a:r>
              <a:rPr lang="en-US" b="1" baseline="-25000" dirty="0" smtClean="0"/>
              <a:t>)</a:t>
            </a:r>
            <a:r>
              <a:rPr lang="en-US" dirty="0" smtClean="0"/>
              <a:t>. </a:t>
            </a:r>
            <a:r>
              <a:rPr lang="en-US" dirty="0" err="1" smtClean="0"/>
              <a:t>Dosta</a:t>
            </a:r>
            <a:r>
              <a:rPr lang="en-US" dirty="0" smtClean="0"/>
              <a:t> </a:t>
            </a:r>
            <a:r>
              <a:rPr lang="en-US" dirty="0" err="1" smtClean="0"/>
              <a:t>izazova</a:t>
            </a:r>
            <a:r>
              <a:rPr lang="en-US" dirty="0" smtClean="0"/>
              <a:t> za </a:t>
            </a:r>
            <a:r>
              <a:rPr lang="en-US" dirty="0" err="1" smtClean="0"/>
              <a:t>vrijednog</a:t>
            </a:r>
            <a:r>
              <a:rPr lang="en-US" dirty="0" smtClean="0"/>
              <a:t> </a:t>
            </a:r>
            <a:r>
              <a:rPr lang="en-US" dirty="0" err="1" smtClean="0"/>
              <a:t>programera</a:t>
            </a:r>
            <a:r>
              <a:rPr lang="en-US" dirty="0"/>
              <a:t>.</a:t>
            </a:r>
          </a:p>
        </p:txBody>
      </p:sp>
      <p:sp>
        <p:nvSpPr>
          <p:cNvPr id="4" name="Rectangle 3"/>
          <p:cNvSpPr/>
          <p:nvPr/>
        </p:nvSpPr>
        <p:spPr>
          <a:xfrm>
            <a:off x="76200" y="1143000"/>
            <a:ext cx="4953000" cy="3416320"/>
          </a:xfrm>
          <a:prstGeom prst="rect">
            <a:avLst/>
          </a:prstGeom>
        </p:spPr>
        <p:txBody>
          <a:bodyPr wrap="square">
            <a:spAutoFit/>
          </a:bodyPr>
          <a:lstStyle/>
          <a:p>
            <a:r>
              <a:rPr lang="en-US" b="1" dirty="0" err="1" smtClean="0">
                <a:solidFill>
                  <a:srgbClr val="0070C0"/>
                </a:solidFill>
              </a:rPr>
              <a:t>int</a:t>
            </a:r>
            <a:r>
              <a:rPr lang="en-US" b="1" dirty="0" smtClean="0">
                <a:solidFill>
                  <a:srgbClr val="0070C0"/>
                </a:solidFill>
              </a:rPr>
              <a:t> </a:t>
            </a:r>
            <a:r>
              <a:rPr lang="en-US" b="1" dirty="0">
                <a:solidFill>
                  <a:srgbClr val="0070C0"/>
                </a:solidFill>
              </a:rPr>
              <a:t>main (){</a:t>
            </a:r>
          </a:p>
          <a:p>
            <a:r>
              <a:rPr lang="en-US" b="1" dirty="0" smtClean="0">
                <a:solidFill>
                  <a:srgbClr val="0070C0"/>
                </a:solidFill>
              </a:rPr>
              <a:t>Graph </a:t>
            </a:r>
            <a:r>
              <a:rPr lang="en-US" b="1" dirty="0">
                <a:solidFill>
                  <a:srgbClr val="0070C0"/>
                </a:solidFill>
              </a:rPr>
              <a:t>g(5);</a:t>
            </a:r>
          </a:p>
          <a:p>
            <a:r>
              <a:rPr lang="en-US" b="1" dirty="0" err="1" smtClean="0">
                <a:solidFill>
                  <a:srgbClr val="0070C0"/>
                </a:solidFill>
              </a:rPr>
              <a:t>g.add_edge</a:t>
            </a:r>
            <a:r>
              <a:rPr lang="en-US" b="1" dirty="0" smtClean="0">
                <a:solidFill>
                  <a:srgbClr val="0070C0"/>
                </a:solidFill>
              </a:rPr>
              <a:t>(0</a:t>
            </a:r>
            <a:r>
              <a:rPr lang="en-US" b="1" dirty="0">
                <a:solidFill>
                  <a:srgbClr val="0070C0"/>
                </a:solidFill>
              </a:rPr>
              <a:t>, 1</a:t>
            </a:r>
            <a:r>
              <a:rPr lang="en-US" b="1" dirty="0" smtClean="0">
                <a:solidFill>
                  <a:srgbClr val="0070C0"/>
                </a:solidFill>
              </a:rPr>
              <a:t>);</a:t>
            </a:r>
            <a:r>
              <a:rPr lang="sr-Latn-ME" b="1" dirty="0" smtClean="0">
                <a:solidFill>
                  <a:srgbClr val="0070C0"/>
                </a:solidFill>
              </a:rPr>
              <a:t> </a:t>
            </a:r>
            <a:r>
              <a:rPr lang="en-US" b="1" dirty="0" err="1" smtClean="0">
                <a:solidFill>
                  <a:srgbClr val="0070C0"/>
                </a:solidFill>
              </a:rPr>
              <a:t>g.add_edge</a:t>
            </a:r>
            <a:r>
              <a:rPr lang="en-US" b="1" dirty="0" smtClean="0">
                <a:solidFill>
                  <a:srgbClr val="0070C0"/>
                </a:solidFill>
              </a:rPr>
              <a:t>(1</a:t>
            </a:r>
            <a:r>
              <a:rPr lang="en-US" b="1" dirty="0">
                <a:solidFill>
                  <a:srgbClr val="0070C0"/>
                </a:solidFill>
              </a:rPr>
              <a:t>, 2);</a:t>
            </a:r>
          </a:p>
          <a:p>
            <a:r>
              <a:rPr lang="en-US" b="1" dirty="0" err="1" smtClean="0">
                <a:solidFill>
                  <a:srgbClr val="0070C0"/>
                </a:solidFill>
              </a:rPr>
              <a:t>g.add_edge</a:t>
            </a:r>
            <a:r>
              <a:rPr lang="en-US" b="1" dirty="0" smtClean="0">
                <a:solidFill>
                  <a:srgbClr val="0070C0"/>
                </a:solidFill>
              </a:rPr>
              <a:t>(2</a:t>
            </a:r>
            <a:r>
              <a:rPr lang="en-US" b="1" dirty="0">
                <a:solidFill>
                  <a:srgbClr val="0070C0"/>
                </a:solidFill>
              </a:rPr>
              <a:t>, 3</a:t>
            </a:r>
            <a:r>
              <a:rPr lang="en-US" b="1" dirty="0" smtClean="0">
                <a:solidFill>
                  <a:srgbClr val="0070C0"/>
                </a:solidFill>
              </a:rPr>
              <a:t>);</a:t>
            </a:r>
            <a:r>
              <a:rPr lang="sr-Latn-ME" b="1" dirty="0" smtClean="0">
                <a:solidFill>
                  <a:srgbClr val="0070C0"/>
                </a:solidFill>
              </a:rPr>
              <a:t> </a:t>
            </a:r>
            <a:r>
              <a:rPr lang="en-US" b="1" dirty="0" err="1" smtClean="0">
                <a:solidFill>
                  <a:srgbClr val="0070C0"/>
                </a:solidFill>
              </a:rPr>
              <a:t>g.add_edge</a:t>
            </a:r>
            <a:r>
              <a:rPr lang="en-US" b="1" dirty="0" smtClean="0">
                <a:solidFill>
                  <a:srgbClr val="0070C0"/>
                </a:solidFill>
              </a:rPr>
              <a:t>(3</a:t>
            </a:r>
            <a:r>
              <a:rPr lang="en-US" b="1" dirty="0">
                <a:solidFill>
                  <a:srgbClr val="0070C0"/>
                </a:solidFill>
              </a:rPr>
              <a:t>, 0);</a:t>
            </a:r>
          </a:p>
          <a:p>
            <a:r>
              <a:rPr lang="en-US" b="1" dirty="0" err="1" smtClean="0">
                <a:solidFill>
                  <a:srgbClr val="0070C0"/>
                </a:solidFill>
              </a:rPr>
              <a:t>g.add_edge</a:t>
            </a:r>
            <a:r>
              <a:rPr lang="en-US" b="1" dirty="0" smtClean="0">
                <a:solidFill>
                  <a:srgbClr val="0070C0"/>
                </a:solidFill>
              </a:rPr>
              <a:t>(2</a:t>
            </a:r>
            <a:r>
              <a:rPr lang="en-US" b="1" dirty="0">
                <a:solidFill>
                  <a:srgbClr val="0070C0"/>
                </a:solidFill>
              </a:rPr>
              <a:t>, 4</a:t>
            </a:r>
            <a:r>
              <a:rPr lang="en-US" b="1" dirty="0" smtClean="0">
                <a:solidFill>
                  <a:srgbClr val="0070C0"/>
                </a:solidFill>
              </a:rPr>
              <a:t>);</a:t>
            </a:r>
            <a:r>
              <a:rPr lang="sr-Latn-ME" b="1" dirty="0" smtClean="0">
                <a:solidFill>
                  <a:srgbClr val="0070C0"/>
                </a:solidFill>
              </a:rPr>
              <a:t> </a:t>
            </a:r>
            <a:r>
              <a:rPr lang="en-US" b="1" dirty="0" err="1" smtClean="0">
                <a:solidFill>
                  <a:srgbClr val="0070C0"/>
                </a:solidFill>
              </a:rPr>
              <a:t>g.add_edge</a:t>
            </a:r>
            <a:r>
              <a:rPr lang="en-US" b="1" dirty="0" smtClean="0">
                <a:solidFill>
                  <a:srgbClr val="0070C0"/>
                </a:solidFill>
              </a:rPr>
              <a:t>(4</a:t>
            </a:r>
            <a:r>
              <a:rPr lang="en-US" b="1" dirty="0">
                <a:solidFill>
                  <a:srgbClr val="0070C0"/>
                </a:solidFill>
              </a:rPr>
              <a:t>, 2</a:t>
            </a:r>
            <a:r>
              <a:rPr lang="en-US" b="1" dirty="0" smtClean="0">
                <a:solidFill>
                  <a:srgbClr val="0070C0"/>
                </a:solidFill>
              </a:rPr>
              <a:t>);</a:t>
            </a:r>
            <a:endParaRPr lang="sr-Latn-ME" b="1" dirty="0" smtClean="0">
              <a:solidFill>
                <a:srgbClr val="0070C0"/>
              </a:solidFill>
            </a:endParaRPr>
          </a:p>
          <a:p>
            <a:r>
              <a:rPr lang="en-US" b="1" dirty="0" err="1" smtClean="0">
                <a:solidFill>
                  <a:srgbClr val="0070C0"/>
                </a:solidFill>
              </a:rPr>
              <a:t>cout</a:t>
            </a:r>
            <a:r>
              <a:rPr lang="en-US" b="1" dirty="0" smtClean="0">
                <a:solidFill>
                  <a:srgbClr val="0070C0"/>
                </a:solidFill>
              </a:rPr>
              <a:t> &lt;&lt;(</a:t>
            </a:r>
            <a:r>
              <a:rPr lang="en-US" b="1" dirty="0" err="1">
                <a:solidFill>
                  <a:srgbClr val="0070C0"/>
                </a:solidFill>
              </a:rPr>
              <a:t>g.kosaraju</a:t>
            </a:r>
            <a:r>
              <a:rPr lang="en-US" b="1" dirty="0" smtClean="0">
                <a:solidFill>
                  <a:srgbClr val="0070C0"/>
                </a:solidFill>
              </a:rPr>
              <a:t>()? “</a:t>
            </a:r>
            <a:r>
              <a:rPr lang="en-US" b="1" dirty="0" err="1" smtClean="0">
                <a:solidFill>
                  <a:srgbClr val="0070C0"/>
                </a:solidFill>
              </a:rPr>
              <a:t>Strogo</a:t>
            </a:r>
            <a:r>
              <a:rPr lang="en-US" b="1" dirty="0" smtClean="0">
                <a:solidFill>
                  <a:srgbClr val="0070C0"/>
                </a:solidFill>
              </a:rPr>
              <a:t> </a:t>
            </a:r>
            <a:r>
              <a:rPr lang="en-US" b="1" dirty="0" err="1" smtClean="0">
                <a:solidFill>
                  <a:srgbClr val="0070C0"/>
                </a:solidFill>
              </a:rPr>
              <a:t>povezan</a:t>
            </a:r>
            <a:r>
              <a:rPr lang="en-US" b="1" dirty="0" smtClean="0">
                <a:solidFill>
                  <a:srgbClr val="0070C0"/>
                </a:solidFill>
              </a:rPr>
              <a:t>!\</a:t>
            </a:r>
            <a:r>
              <a:rPr lang="en-US" b="1" dirty="0">
                <a:solidFill>
                  <a:srgbClr val="0070C0"/>
                </a:solidFill>
              </a:rPr>
              <a:t>n" : </a:t>
            </a:r>
            <a:r>
              <a:rPr lang="en-US" b="1" dirty="0" smtClean="0">
                <a:solidFill>
                  <a:srgbClr val="0070C0"/>
                </a:solidFill>
              </a:rPr>
              <a:t>“</a:t>
            </a:r>
            <a:r>
              <a:rPr lang="en-US" b="1" dirty="0" err="1" smtClean="0">
                <a:solidFill>
                  <a:srgbClr val="0070C0"/>
                </a:solidFill>
              </a:rPr>
              <a:t>Nije</a:t>
            </a:r>
            <a:r>
              <a:rPr lang="en-US" b="1" dirty="0" smtClean="0">
                <a:solidFill>
                  <a:srgbClr val="0070C0"/>
                </a:solidFill>
              </a:rPr>
              <a:t> </a:t>
            </a:r>
            <a:r>
              <a:rPr lang="en-US" b="1" dirty="0" err="1" smtClean="0">
                <a:solidFill>
                  <a:srgbClr val="0070C0"/>
                </a:solidFill>
              </a:rPr>
              <a:t>strogo</a:t>
            </a:r>
            <a:r>
              <a:rPr lang="en-US" b="1" dirty="0" smtClean="0">
                <a:solidFill>
                  <a:srgbClr val="0070C0"/>
                </a:solidFill>
              </a:rPr>
              <a:t> </a:t>
            </a:r>
            <a:r>
              <a:rPr lang="en-US" b="1" dirty="0" err="1" smtClean="0">
                <a:solidFill>
                  <a:srgbClr val="0070C0"/>
                </a:solidFill>
              </a:rPr>
              <a:t>povezan</a:t>
            </a:r>
            <a:r>
              <a:rPr lang="en-US" b="1" dirty="0" smtClean="0">
                <a:solidFill>
                  <a:srgbClr val="0070C0"/>
                </a:solidFill>
              </a:rPr>
              <a:t>!\</a:t>
            </a:r>
            <a:r>
              <a:rPr lang="en-US" b="1" dirty="0">
                <a:solidFill>
                  <a:srgbClr val="0070C0"/>
                </a:solidFill>
              </a:rPr>
              <a:t>n");</a:t>
            </a:r>
          </a:p>
          <a:p>
            <a:r>
              <a:rPr lang="en-US" b="1" dirty="0" smtClean="0">
                <a:solidFill>
                  <a:srgbClr val="C00000"/>
                </a:solidFill>
              </a:rPr>
              <a:t>//</a:t>
            </a:r>
            <a:r>
              <a:rPr lang="en-US" b="1" dirty="0" err="1" smtClean="0">
                <a:solidFill>
                  <a:srgbClr val="C00000"/>
                </a:solidFill>
              </a:rPr>
              <a:t>Primjer</a:t>
            </a:r>
            <a:r>
              <a:rPr lang="en-US" b="1" dirty="0" smtClean="0">
                <a:solidFill>
                  <a:srgbClr val="C00000"/>
                </a:solidFill>
              </a:rPr>
              <a:t> </a:t>
            </a:r>
            <a:r>
              <a:rPr lang="en-US" b="1" dirty="0" err="1" smtClean="0">
                <a:solidFill>
                  <a:srgbClr val="C00000"/>
                </a:solidFill>
              </a:rPr>
              <a:t>grafa</a:t>
            </a:r>
            <a:r>
              <a:rPr lang="en-US" b="1" dirty="0" smtClean="0">
                <a:solidFill>
                  <a:srgbClr val="C00000"/>
                </a:solidFill>
              </a:rPr>
              <a:t> </a:t>
            </a:r>
            <a:r>
              <a:rPr lang="en-US" b="1" dirty="0" err="1" smtClean="0">
                <a:solidFill>
                  <a:srgbClr val="C00000"/>
                </a:solidFill>
              </a:rPr>
              <a:t>koji</a:t>
            </a:r>
            <a:r>
              <a:rPr lang="en-US" b="1" dirty="0" smtClean="0">
                <a:solidFill>
                  <a:srgbClr val="C00000"/>
                </a:solidFill>
              </a:rPr>
              <a:t> </a:t>
            </a:r>
            <a:r>
              <a:rPr lang="en-US" b="1" dirty="0" err="1" smtClean="0">
                <a:solidFill>
                  <a:srgbClr val="C00000"/>
                </a:solidFill>
              </a:rPr>
              <a:t>nije</a:t>
            </a:r>
            <a:r>
              <a:rPr lang="en-US" b="1" dirty="0" smtClean="0">
                <a:solidFill>
                  <a:srgbClr val="C00000"/>
                </a:solidFill>
              </a:rPr>
              <a:t> </a:t>
            </a:r>
            <a:r>
              <a:rPr lang="en-US" b="1" dirty="0" err="1" smtClean="0">
                <a:solidFill>
                  <a:srgbClr val="C00000"/>
                </a:solidFill>
              </a:rPr>
              <a:t>strogo</a:t>
            </a:r>
            <a:r>
              <a:rPr lang="en-US" b="1" dirty="0" smtClean="0">
                <a:solidFill>
                  <a:srgbClr val="C00000"/>
                </a:solidFill>
              </a:rPr>
              <a:t> </a:t>
            </a:r>
            <a:r>
              <a:rPr lang="en-US" b="1" dirty="0" err="1" smtClean="0">
                <a:solidFill>
                  <a:srgbClr val="C00000"/>
                </a:solidFill>
              </a:rPr>
              <a:t>povezan</a:t>
            </a:r>
            <a:endParaRPr lang="en-US" b="1" dirty="0" smtClean="0">
              <a:solidFill>
                <a:srgbClr val="C00000"/>
              </a:solidFill>
            </a:endParaRPr>
          </a:p>
          <a:p>
            <a:r>
              <a:rPr lang="en-US" b="1" dirty="0" smtClean="0">
                <a:solidFill>
                  <a:srgbClr val="C00000"/>
                </a:solidFill>
              </a:rPr>
              <a:t>//</a:t>
            </a:r>
            <a:r>
              <a:rPr lang="en-US" b="1" dirty="0" err="1" smtClean="0">
                <a:solidFill>
                  <a:srgbClr val="C00000"/>
                </a:solidFill>
              </a:rPr>
              <a:t>g.add_edge</a:t>
            </a:r>
            <a:r>
              <a:rPr lang="en-US" b="1" dirty="0" smtClean="0">
                <a:solidFill>
                  <a:srgbClr val="C00000"/>
                </a:solidFill>
              </a:rPr>
              <a:t>(0</a:t>
            </a:r>
            <a:r>
              <a:rPr lang="en-US" b="1" dirty="0">
                <a:solidFill>
                  <a:srgbClr val="C00000"/>
                </a:solidFill>
              </a:rPr>
              <a:t>, 1</a:t>
            </a:r>
            <a:r>
              <a:rPr lang="en-US" b="1" dirty="0" smtClean="0">
                <a:solidFill>
                  <a:srgbClr val="C00000"/>
                </a:solidFill>
              </a:rPr>
              <a:t>); </a:t>
            </a:r>
            <a:r>
              <a:rPr lang="en-US" b="1" dirty="0" err="1" smtClean="0">
                <a:solidFill>
                  <a:srgbClr val="C00000"/>
                </a:solidFill>
              </a:rPr>
              <a:t>g.add_edge</a:t>
            </a:r>
            <a:r>
              <a:rPr lang="en-US" b="1" dirty="0" smtClean="0">
                <a:solidFill>
                  <a:srgbClr val="C00000"/>
                </a:solidFill>
              </a:rPr>
              <a:t>(1</a:t>
            </a:r>
            <a:r>
              <a:rPr lang="en-US" b="1" dirty="0">
                <a:solidFill>
                  <a:srgbClr val="C00000"/>
                </a:solidFill>
              </a:rPr>
              <a:t>, 2);</a:t>
            </a:r>
          </a:p>
          <a:p>
            <a:r>
              <a:rPr lang="en-US" b="1" dirty="0" smtClean="0">
                <a:solidFill>
                  <a:srgbClr val="C00000"/>
                </a:solidFill>
              </a:rPr>
              <a:t>//</a:t>
            </a:r>
            <a:r>
              <a:rPr lang="en-US" b="1" dirty="0" err="1" smtClean="0">
                <a:solidFill>
                  <a:srgbClr val="C00000"/>
                </a:solidFill>
              </a:rPr>
              <a:t>g.add_edge</a:t>
            </a:r>
            <a:r>
              <a:rPr lang="en-US" b="1" dirty="0" smtClean="0">
                <a:solidFill>
                  <a:srgbClr val="C00000"/>
                </a:solidFill>
              </a:rPr>
              <a:t>(2</a:t>
            </a:r>
            <a:r>
              <a:rPr lang="en-US" b="1" dirty="0">
                <a:solidFill>
                  <a:srgbClr val="C00000"/>
                </a:solidFill>
              </a:rPr>
              <a:t>, 3);</a:t>
            </a:r>
          </a:p>
          <a:p>
            <a:r>
              <a:rPr lang="en-US" b="1" dirty="0" smtClean="0">
                <a:solidFill>
                  <a:srgbClr val="0070C0"/>
                </a:solidFill>
              </a:rPr>
              <a:t>return </a:t>
            </a:r>
            <a:r>
              <a:rPr lang="en-US" b="1" dirty="0">
                <a:solidFill>
                  <a:srgbClr val="0070C0"/>
                </a:solidFill>
              </a:rPr>
              <a:t>0;</a:t>
            </a:r>
          </a:p>
          <a:p>
            <a:r>
              <a:rPr lang="en-US" b="1" dirty="0">
                <a:solidFill>
                  <a:srgbClr val="0070C0"/>
                </a:solidFill>
              </a:rPr>
              <a:t>}</a:t>
            </a:r>
          </a:p>
        </p:txBody>
      </p:sp>
      <p:sp>
        <p:nvSpPr>
          <p:cNvPr id="5" name="Oval 4"/>
          <p:cNvSpPr/>
          <p:nvPr/>
        </p:nvSpPr>
        <p:spPr>
          <a:xfrm>
            <a:off x="5029200" y="1143000"/>
            <a:ext cx="6096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0</a:t>
            </a:r>
            <a:endParaRPr lang="en-US" dirty="0"/>
          </a:p>
        </p:txBody>
      </p:sp>
      <p:sp>
        <p:nvSpPr>
          <p:cNvPr id="6" name="Oval 5"/>
          <p:cNvSpPr/>
          <p:nvPr/>
        </p:nvSpPr>
        <p:spPr>
          <a:xfrm>
            <a:off x="6629400" y="1143000"/>
            <a:ext cx="6096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endParaRPr lang="en-US" dirty="0"/>
          </a:p>
        </p:txBody>
      </p:sp>
      <p:sp>
        <p:nvSpPr>
          <p:cNvPr id="7" name="Oval 6"/>
          <p:cNvSpPr/>
          <p:nvPr/>
        </p:nvSpPr>
        <p:spPr>
          <a:xfrm>
            <a:off x="8001000" y="1981200"/>
            <a:ext cx="6096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2</a:t>
            </a:r>
            <a:endParaRPr lang="en-US" dirty="0"/>
          </a:p>
        </p:txBody>
      </p:sp>
      <p:sp>
        <p:nvSpPr>
          <p:cNvPr id="8" name="Oval 7"/>
          <p:cNvSpPr/>
          <p:nvPr/>
        </p:nvSpPr>
        <p:spPr>
          <a:xfrm>
            <a:off x="6858000" y="3048000"/>
            <a:ext cx="6096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3</a:t>
            </a:r>
            <a:endParaRPr lang="en-US" dirty="0"/>
          </a:p>
        </p:txBody>
      </p:sp>
      <p:sp>
        <p:nvSpPr>
          <p:cNvPr id="9" name="Oval 8"/>
          <p:cNvSpPr/>
          <p:nvPr/>
        </p:nvSpPr>
        <p:spPr>
          <a:xfrm>
            <a:off x="5029200" y="2895600"/>
            <a:ext cx="6096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4</a:t>
            </a:r>
          </a:p>
        </p:txBody>
      </p:sp>
      <p:cxnSp>
        <p:nvCxnSpPr>
          <p:cNvPr id="11" name="Straight Arrow Connector 10"/>
          <p:cNvCxnSpPr>
            <a:stCxn id="5" idx="6"/>
            <a:endCxn id="6" idx="2"/>
          </p:cNvCxnSpPr>
          <p:nvPr/>
        </p:nvCxnSpPr>
        <p:spPr>
          <a:xfrm>
            <a:off x="5638800" y="1409700"/>
            <a:ext cx="990600" cy="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endCxn id="7" idx="1"/>
          </p:cNvCxnSpPr>
          <p:nvPr/>
        </p:nvCxnSpPr>
        <p:spPr>
          <a:xfrm>
            <a:off x="7239000" y="1409700"/>
            <a:ext cx="851274" cy="649615"/>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7" idx="4"/>
            <a:endCxn id="8" idx="7"/>
          </p:cNvCxnSpPr>
          <p:nvPr/>
        </p:nvCxnSpPr>
        <p:spPr>
          <a:xfrm flipH="1">
            <a:off x="7378326" y="2514600"/>
            <a:ext cx="927474" cy="611515"/>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endCxn id="5" idx="5"/>
          </p:cNvCxnSpPr>
          <p:nvPr/>
        </p:nvCxnSpPr>
        <p:spPr>
          <a:xfrm flipH="1" flipV="1">
            <a:off x="5549526" y="1598285"/>
            <a:ext cx="1314805" cy="1677357"/>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7" idx="2"/>
            <a:endCxn id="9" idx="7"/>
          </p:cNvCxnSpPr>
          <p:nvPr/>
        </p:nvCxnSpPr>
        <p:spPr>
          <a:xfrm flipH="1">
            <a:off x="5549526" y="2247900"/>
            <a:ext cx="2451474" cy="725815"/>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endCxn id="7" idx="3"/>
          </p:cNvCxnSpPr>
          <p:nvPr/>
        </p:nvCxnSpPr>
        <p:spPr>
          <a:xfrm flipV="1">
            <a:off x="5638800" y="2436485"/>
            <a:ext cx="2451474" cy="725816"/>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127496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en-US" dirty="0" smtClean="0"/>
              <a:t>Ta</a:t>
            </a:r>
            <a:r>
              <a:rPr lang="sr-Latn-ME" dirty="0" smtClean="0"/>
              <a:t>r</a:t>
            </a:r>
            <a:r>
              <a:rPr lang="en-US" dirty="0" smtClean="0"/>
              <a:t>d</a:t>
            </a:r>
            <a:r>
              <a:rPr lang="sr-Latn-ME" dirty="0" smtClean="0"/>
              <a:t>žanov (Tarjan) algoritam</a:t>
            </a:r>
            <a:endParaRPr lang="en-US" dirty="0"/>
          </a:p>
        </p:txBody>
      </p:sp>
      <p:sp>
        <p:nvSpPr>
          <p:cNvPr id="3" name="Content Placeholder 2"/>
          <p:cNvSpPr>
            <a:spLocks noGrp="1"/>
          </p:cNvSpPr>
          <p:nvPr>
            <p:ph idx="1"/>
          </p:nvPr>
        </p:nvSpPr>
        <p:spPr>
          <a:xfrm>
            <a:off x="0" y="1066800"/>
            <a:ext cx="9144000" cy="5715000"/>
          </a:xfrm>
        </p:spPr>
        <p:txBody>
          <a:bodyPr>
            <a:normAutofit/>
          </a:bodyPr>
          <a:lstStyle/>
          <a:p>
            <a:r>
              <a:rPr lang="sr-Latn-ME" b="1" dirty="0" smtClean="0">
                <a:solidFill>
                  <a:srgbClr val="C00000"/>
                </a:solidFill>
              </a:rPr>
              <a:t>Tardžanov algoritam</a:t>
            </a:r>
            <a:r>
              <a:rPr lang="sr-Latn-ME" dirty="0" smtClean="0"/>
              <a:t> alternativa je </a:t>
            </a:r>
            <a:r>
              <a:rPr lang="sr-Latn-ME" b="1" dirty="0" smtClean="0">
                <a:solidFill>
                  <a:srgbClr val="C00000"/>
                </a:solidFill>
              </a:rPr>
              <a:t>Kosaradžuovom algoritmu</a:t>
            </a:r>
            <a:r>
              <a:rPr lang="sr-Latn-ME" dirty="0" smtClean="0"/>
              <a:t> za određivanje strogo povezanih komponenti grafa.</a:t>
            </a:r>
          </a:p>
          <a:p>
            <a:r>
              <a:rPr lang="sr-Latn-ME" dirty="0" smtClean="0"/>
              <a:t>Složenost ova dva algoritma je slična </a:t>
            </a:r>
            <a:r>
              <a:rPr lang="sr-Latn-ME" b="1" baseline="-25000" dirty="0" smtClean="0"/>
              <a:t>(linearna u vremenu u zavisnosti od sume broja čvorova i ivica)</a:t>
            </a:r>
            <a:r>
              <a:rPr lang="sr-Latn-ME" dirty="0" smtClean="0"/>
              <a:t>.</a:t>
            </a:r>
          </a:p>
          <a:p>
            <a:r>
              <a:rPr lang="sr-Latn-ME" dirty="0" smtClean="0"/>
              <a:t>Radi na principu </a:t>
            </a:r>
            <a:r>
              <a:rPr lang="sr-Latn-ME" b="1" dirty="0" smtClean="0">
                <a:solidFill>
                  <a:srgbClr val="C00000"/>
                </a:solidFill>
              </a:rPr>
              <a:t>DFS</a:t>
            </a:r>
            <a:r>
              <a:rPr lang="sr-Latn-ME" dirty="0" smtClean="0"/>
              <a:t>-a obilazeći čvorove gra</a:t>
            </a:r>
            <a:r>
              <a:rPr lang="en-US" dirty="0" smtClean="0"/>
              <a:t>f</a:t>
            </a:r>
            <a:r>
              <a:rPr lang="sr-Latn-ME" dirty="0" smtClean="0"/>
              <a:t>a samo jednom formirajući niz razapinjućih stabala – razapinjuću šumu (</a:t>
            </a:r>
            <a:r>
              <a:rPr lang="sr-Latn-ME" b="1" i="1" dirty="0" smtClean="0">
                <a:solidFill>
                  <a:srgbClr val="C00000"/>
                </a:solidFill>
              </a:rPr>
              <a:t>spanning forest</a:t>
            </a:r>
            <a:r>
              <a:rPr lang="sr-Latn-ME" dirty="0" smtClean="0"/>
              <a:t>). </a:t>
            </a:r>
          </a:p>
          <a:p>
            <a:r>
              <a:rPr lang="sr-Latn-ME" dirty="0" smtClean="0"/>
              <a:t>Strogo povezane komponente se otkrivaju kao određena podrveta ove šume.</a:t>
            </a:r>
          </a:p>
          <a:p>
            <a:r>
              <a:rPr lang="sr-Latn-ME" dirty="0" smtClean="0"/>
              <a:t>Ako možemo odrediti </a:t>
            </a:r>
            <a:r>
              <a:rPr lang="sr-Latn-ME" b="1" dirty="0" smtClean="0">
                <a:solidFill>
                  <a:srgbClr val="C00000"/>
                </a:solidFill>
              </a:rPr>
              <a:t>korijen</a:t>
            </a:r>
            <a:r>
              <a:rPr lang="sr-Latn-ME" dirty="0" smtClean="0"/>
              <a:t> (ponekad se u terminologiji Tardžanovog algoritma naziva </a:t>
            </a:r>
            <a:r>
              <a:rPr lang="sr-Latn-ME" b="1" dirty="0" smtClean="0">
                <a:solidFill>
                  <a:srgbClr val="C00000"/>
                </a:solidFill>
              </a:rPr>
              <a:t>glava</a:t>
            </a:r>
            <a:r>
              <a:rPr lang="sr-Latn-ME" dirty="0" smtClean="0"/>
              <a:t>) onda smo suštinski odredili jednu </a:t>
            </a:r>
            <a:r>
              <a:rPr lang="sr-Latn-ME" b="1" dirty="0" smtClean="0">
                <a:solidFill>
                  <a:srgbClr val="C00000"/>
                </a:solidFill>
              </a:rPr>
              <a:t>strogopovezanu komponentu</a:t>
            </a:r>
            <a:r>
              <a:rPr lang="sr-Latn-ME" dirty="0" smtClean="0"/>
              <a:t> (koja uključuje glavu).</a:t>
            </a:r>
          </a:p>
          <a:p>
            <a:r>
              <a:rPr lang="sr-Latn-ME" dirty="0" smtClean="0"/>
              <a:t>Nema povratne/poprečne ivice iz jedne u drugu strogopovezanu komponentu </a:t>
            </a:r>
            <a:r>
              <a:rPr lang="sr-Latn-ME" b="1" baseline="-25000" dirty="0" smtClean="0"/>
              <a:t>(mada mogu postojati ukrštene ivice)</a:t>
            </a:r>
            <a:r>
              <a:rPr lang="sr-Latn-ME" dirty="0" smtClean="0"/>
              <a:t>.</a:t>
            </a:r>
            <a:endParaRPr lang="en-US" dirty="0"/>
          </a:p>
        </p:txBody>
      </p:sp>
    </p:spTree>
    <p:extLst>
      <p:ext uri="{BB962C8B-B14F-4D97-AF65-F5344CB8AC3E}">
        <p14:creationId xmlns:p14="http://schemas.microsoft.com/office/powerpoint/2010/main" val="229156403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Osnovna ideja algoritma</a:t>
            </a:r>
            <a:endParaRPr lang="en-US" dirty="0"/>
          </a:p>
        </p:txBody>
      </p:sp>
      <p:sp>
        <p:nvSpPr>
          <p:cNvPr id="3" name="Content Placeholder 2"/>
          <p:cNvSpPr>
            <a:spLocks noGrp="1"/>
          </p:cNvSpPr>
          <p:nvPr>
            <p:ph idx="1"/>
          </p:nvPr>
        </p:nvSpPr>
        <p:spPr>
          <a:xfrm>
            <a:off x="0" y="990600"/>
            <a:ext cx="9144000" cy="5867400"/>
          </a:xfrm>
        </p:spPr>
        <p:txBody>
          <a:bodyPr>
            <a:normAutofit lnSpcReduction="10000"/>
          </a:bodyPr>
          <a:lstStyle/>
          <a:p>
            <a:r>
              <a:rPr lang="sr-Latn-ME" dirty="0" smtClean="0"/>
              <a:t>Algoritam je očigledno dosta komplikovan. Ovdje prije implementacije dajemo samo osnovnu ideju. Implementacija se odnosi na čitav graf a ne na pojedinačne komponente. </a:t>
            </a:r>
            <a:r>
              <a:rPr lang="sr-Latn-ME" dirty="0"/>
              <a:t>Za detalje pogledati:</a:t>
            </a:r>
            <a:br>
              <a:rPr lang="sr-Latn-ME" dirty="0"/>
            </a:br>
            <a:r>
              <a:rPr lang="sr-Latn-ME" sz="1600" b="1" dirty="0">
                <a:hlinkClick r:id="rId2"/>
              </a:rPr>
              <a:t>http://poincare.matf.bg.ac.rs/~</a:t>
            </a:r>
            <a:r>
              <a:rPr lang="sr-Latn-ME" sz="1600" b="1" dirty="0" smtClean="0">
                <a:hlinkClick r:id="rId2"/>
              </a:rPr>
              <a:t>jelenagr/AIDA/cas08/zadaci.pdf</a:t>
            </a:r>
            <a:r>
              <a:rPr lang="sr-Latn-ME" sz="1600" b="1" dirty="0"/>
              <a:t/>
            </a:r>
            <a:br>
              <a:rPr lang="sr-Latn-ME" sz="1600" b="1" dirty="0"/>
            </a:br>
            <a:r>
              <a:rPr lang="sr-Latn-ME" sz="1600" b="1" dirty="0">
                <a:hlinkClick r:id="rId3"/>
              </a:rPr>
              <a:t>https://www.geeksforgeeks.org/tarjan-algorithm-find-strongly-connected-components</a:t>
            </a:r>
            <a:r>
              <a:rPr lang="sr-Latn-ME" sz="1600" b="1" dirty="0" smtClean="0">
                <a:hlinkClick r:id="rId3"/>
              </a:rPr>
              <a:t>/</a:t>
            </a:r>
          </a:p>
          <a:p>
            <a:r>
              <a:rPr lang="sr-Latn-ME" dirty="0" smtClean="0"/>
              <a:t>Osnovna ideja algoritma:</a:t>
            </a:r>
          </a:p>
          <a:p>
            <a:r>
              <a:rPr lang="en-US" dirty="0" err="1" smtClean="0"/>
              <a:t>Prilikom</a:t>
            </a:r>
            <a:r>
              <a:rPr lang="en-US" dirty="0" smtClean="0"/>
              <a:t> </a:t>
            </a:r>
            <a:r>
              <a:rPr lang="en-US" b="1" dirty="0">
                <a:solidFill>
                  <a:srgbClr val="C00000"/>
                </a:solidFill>
              </a:rPr>
              <a:t>DFS</a:t>
            </a:r>
            <a:r>
              <a:rPr lang="en-US" dirty="0"/>
              <a:t> </a:t>
            </a:r>
            <a:r>
              <a:rPr lang="en-US" dirty="0" err="1"/>
              <a:t>obilaska</a:t>
            </a:r>
            <a:r>
              <a:rPr lang="en-US" dirty="0"/>
              <a:t> </a:t>
            </a:r>
            <a:r>
              <a:rPr lang="en-US" dirty="0" err="1"/>
              <a:t>datog</a:t>
            </a:r>
            <a:r>
              <a:rPr lang="en-US" dirty="0"/>
              <a:t> </a:t>
            </a:r>
            <a:r>
              <a:rPr lang="en-US" dirty="0" err="1"/>
              <a:t>usmerenog</a:t>
            </a:r>
            <a:r>
              <a:rPr lang="en-US" dirty="0"/>
              <a:t> </a:t>
            </a:r>
            <a:r>
              <a:rPr lang="en-US" dirty="0" err="1"/>
              <a:t>grafa</a:t>
            </a:r>
            <a:r>
              <a:rPr lang="en-US" dirty="0"/>
              <a:t> </a:t>
            </a:r>
            <a:r>
              <a:rPr lang="en-US" dirty="0" err="1" smtClean="0"/>
              <a:t>implicitno</a:t>
            </a:r>
            <a:r>
              <a:rPr lang="en-US" dirty="0" smtClean="0"/>
              <a:t> </a:t>
            </a:r>
            <a:r>
              <a:rPr lang="en-US" dirty="0"/>
              <a:t>se </a:t>
            </a:r>
            <a:r>
              <a:rPr lang="en-US" dirty="0" err="1"/>
              <a:t>formira</a:t>
            </a:r>
            <a:r>
              <a:rPr lang="en-US" dirty="0"/>
              <a:t> </a:t>
            </a:r>
            <a:r>
              <a:rPr lang="en-US" b="1" dirty="0">
                <a:solidFill>
                  <a:srgbClr val="C00000"/>
                </a:solidFill>
              </a:rPr>
              <a:t>DFS </a:t>
            </a:r>
            <a:r>
              <a:rPr lang="en-US" b="1" dirty="0" err="1">
                <a:solidFill>
                  <a:srgbClr val="C00000"/>
                </a:solidFill>
              </a:rPr>
              <a:t>drvo</a:t>
            </a:r>
            <a:r>
              <a:rPr lang="en-US" dirty="0"/>
              <a:t>, </a:t>
            </a:r>
            <a:r>
              <a:rPr lang="en-US" dirty="0" err="1"/>
              <a:t>odnosno</a:t>
            </a:r>
            <a:r>
              <a:rPr lang="en-US" dirty="0"/>
              <a:t> </a:t>
            </a:r>
            <a:r>
              <a:rPr lang="en-US" b="1" dirty="0" err="1">
                <a:solidFill>
                  <a:srgbClr val="C00000"/>
                </a:solidFill>
              </a:rPr>
              <a:t>šuma</a:t>
            </a:r>
            <a:r>
              <a:rPr lang="en-US" dirty="0"/>
              <a:t>. </a:t>
            </a:r>
            <a:r>
              <a:rPr lang="en-US" dirty="0" err="1"/>
              <a:t>Bez</a:t>
            </a:r>
            <a:r>
              <a:rPr lang="en-US" dirty="0"/>
              <a:t> </a:t>
            </a:r>
            <a:r>
              <a:rPr lang="en-US" dirty="0" err="1"/>
              <a:t>narušavanja</a:t>
            </a:r>
            <a:r>
              <a:rPr lang="en-US" dirty="0"/>
              <a:t> </a:t>
            </a:r>
            <a:r>
              <a:rPr lang="en-US" dirty="0" err="1"/>
              <a:t>opštosti</a:t>
            </a:r>
            <a:r>
              <a:rPr lang="en-US" dirty="0"/>
              <a:t> </a:t>
            </a:r>
            <a:r>
              <a:rPr lang="en-US" dirty="0" err="1"/>
              <a:t>možemo</a:t>
            </a:r>
            <a:r>
              <a:rPr lang="en-US" dirty="0"/>
              <a:t> </a:t>
            </a:r>
            <a:r>
              <a:rPr lang="en-US" dirty="0" err="1"/>
              <a:t>pretpostaviti</a:t>
            </a:r>
            <a:r>
              <a:rPr lang="en-US" dirty="0"/>
              <a:t> da je </a:t>
            </a:r>
            <a:r>
              <a:rPr lang="en-US" dirty="0" err="1"/>
              <a:t>graf</a:t>
            </a:r>
            <a:r>
              <a:rPr lang="en-US" dirty="0"/>
              <a:t> </a:t>
            </a:r>
            <a:r>
              <a:rPr lang="en-US" dirty="0" err="1"/>
              <a:t>takav</a:t>
            </a:r>
            <a:r>
              <a:rPr lang="en-US" dirty="0"/>
              <a:t> da </a:t>
            </a:r>
            <a:r>
              <a:rPr lang="en-US" dirty="0" err="1"/>
              <a:t>postoji</a:t>
            </a:r>
            <a:r>
              <a:rPr lang="en-US" dirty="0"/>
              <a:t> </a:t>
            </a:r>
            <a:r>
              <a:rPr lang="en-US" dirty="0" err="1"/>
              <a:t>čvor</a:t>
            </a:r>
            <a:r>
              <a:rPr lang="en-US" dirty="0"/>
              <a:t> </a:t>
            </a:r>
            <a:r>
              <a:rPr lang="en-US" dirty="0" err="1"/>
              <a:t>iz</a:t>
            </a:r>
            <a:r>
              <a:rPr lang="en-US" dirty="0"/>
              <a:t> </a:t>
            </a:r>
            <a:r>
              <a:rPr lang="en-US" dirty="0" err="1"/>
              <a:t>kog</a:t>
            </a:r>
            <a:r>
              <a:rPr lang="en-US" dirty="0"/>
              <a:t> se on </a:t>
            </a:r>
            <a:r>
              <a:rPr lang="en-US" dirty="0" err="1"/>
              <a:t>može</a:t>
            </a:r>
            <a:r>
              <a:rPr lang="en-US" dirty="0"/>
              <a:t> u </a:t>
            </a:r>
            <a:r>
              <a:rPr lang="en-US" dirty="0" err="1"/>
              <a:t>potpunosti</a:t>
            </a:r>
            <a:r>
              <a:rPr lang="en-US" dirty="0"/>
              <a:t> </a:t>
            </a:r>
            <a:r>
              <a:rPr lang="en-US" dirty="0" err="1"/>
              <a:t>obići</a:t>
            </a:r>
            <a:r>
              <a:rPr lang="en-US" dirty="0"/>
              <a:t>, </a:t>
            </a:r>
            <a:r>
              <a:rPr lang="en-US" dirty="0" err="1"/>
              <a:t>odnosno</a:t>
            </a:r>
            <a:r>
              <a:rPr lang="en-US" dirty="0"/>
              <a:t> da </a:t>
            </a:r>
            <a:r>
              <a:rPr lang="en-US" dirty="0" err="1"/>
              <a:t>ima</a:t>
            </a:r>
            <a:r>
              <a:rPr lang="en-US" dirty="0"/>
              <a:t> </a:t>
            </a:r>
            <a:r>
              <a:rPr lang="en-US" b="1" dirty="0">
                <a:solidFill>
                  <a:srgbClr val="C00000"/>
                </a:solidFill>
              </a:rPr>
              <a:t>DFS </a:t>
            </a:r>
            <a:r>
              <a:rPr lang="en-US" b="1" dirty="0" err="1">
                <a:solidFill>
                  <a:srgbClr val="C00000"/>
                </a:solidFill>
              </a:rPr>
              <a:t>drvo</a:t>
            </a:r>
            <a:r>
              <a:rPr lang="en-US" dirty="0"/>
              <a:t>. </a:t>
            </a:r>
            <a:r>
              <a:rPr lang="en-US" dirty="0" err="1"/>
              <a:t>Nazovimo</a:t>
            </a:r>
            <a:r>
              <a:rPr lang="en-US" dirty="0"/>
              <a:t> </a:t>
            </a:r>
            <a:r>
              <a:rPr lang="en-US" dirty="0" err="1"/>
              <a:t>baznim</a:t>
            </a:r>
            <a:r>
              <a:rPr lang="en-US" dirty="0"/>
              <a:t> </a:t>
            </a:r>
            <a:r>
              <a:rPr lang="en-US" dirty="0" err="1"/>
              <a:t>čvorom</a:t>
            </a:r>
            <a:r>
              <a:rPr lang="en-US" dirty="0"/>
              <a:t> </a:t>
            </a:r>
            <a:r>
              <a:rPr lang="en-US" dirty="0" err="1"/>
              <a:t>neke</a:t>
            </a:r>
            <a:r>
              <a:rPr lang="en-US" dirty="0"/>
              <a:t> </a:t>
            </a:r>
            <a:r>
              <a:rPr lang="en-US" dirty="0" err="1"/>
              <a:t>jake</a:t>
            </a:r>
            <a:r>
              <a:rPr lang="en-US" dirty="0"/>
              <a:t> </a:t>
            </a:r>
            <a:r>
              <a:rPr lang="en-US" dirty="0" err="1"/>
              <a:t>komponente</a:t>
            </a:r>
            <a:r>
              <a:rPr lang="en-US" dirty="0"/>
              <a:t> </a:t>
            </a:r>
            <a:r>
              <a:rPr lang="en-US" dirty="0" err="1"/>
              <a:t>onaj</a:t>
            </a:r>
            <a:r>
              <a:rPr lang="en-US" dirty="0"/>
              <a:t> </a:t>
            </a:r>
            <a:r>
              <a:rPr lang="en-US" dirty="0" err="1"/>
              <a:t>čvor</a:t>
            </a:r>
            <a:r>
              <a:rPr lang="en-US" dirty="0"/>
              <a:t> </a:t>
            </a:r>
            <a:r>
              <a:rPr lang="en-US" dirty="0" err="1"/>
              <a:t>te</a:t>
            </a:r>
            <a:r>
              <a:rPr lang="en-US" dirty="0"/>
              <a:t> </a:t>
            </a:r>
            <a:r>
              <a:rPr lang="en-US" dirty="0" err="1"/>
              <a:t>komponente</a:t>
            </a:r>
            <a:r>
              <a:rPr lang="en-US" dirty="0"/>
              <a:t> </a:t>
            </a:r>
            <a:r>
              <a:rPr lang="en-US" dirty="0" err="1"/>
              <a:t>koji</a:t>
            </a:r>
            <a:r>
              <a:rPr lang="en-US" dirty="0"/>
              <a:t> </a:t>
            </a:r>
            <a:r>
              <a:rPr lang="en-US" dirty="0" err="1"/>
              <a:t>ima</a:t>
            </a:r>
            <a:r>
              <a:rPr lang="en-US" dirty="0"/>
              <a:t> </a:t>
            </a:r>
            <a:r>
              <a:rPr lang="sr-Latn-ME" dirty="0" smtClean="0"/>
              <a:t>najmanji ulazni stepen</a:t>
            </a:r>
            <a:r>
              <a:rPr lang="en-US" dirty="0" smtClean="0"/>
              <a:t>.</a:t>
            </a:r>
            <a:endParaRPr lang="sr-Latn-ME" dirty="0" smtClean="0"/>
          </a:p>
          <a:p>
            <a:r>
              <a:rPr lang="sr-Latn-ME" b="1" u="sng" dirty="0" smtClean="0">
                <a:solidFill>
                  <a:srgbClr val="FF0000"/>
                </a:solidFill>
              </a:rPr>
              <a:t>Može se pokazati da važi:</a:t>
            </a:r>
            <a:r>
              <a:rPr lang="sr-Latn-ME" dirty="0" smtClean="0"/>
              <a:t> </a:t>
            </a:r>
            <a:r>
              <a:rPr lang="en-US" dirty="0" err="1"/>
              <a:t>Neka</a:t>
            </a:r>
            <a:r>
              <a:rPr lang="en-US" dirty="0"/>
              <a:t> je </a:t>
            </a:r>
            <a:r>
              <a:rPr lang="en-US" b="1" i="1" dirty="0">
                <a:solidFill>
                  <a:srgbClr val="C00000"/>
                </a:solidFill>
              </a:rPr>
              <a:t>b</a:t>
            </a:r>
            <a:r>
              <a:rPr lang="en-US" dirty="0"/>
              <a:t> </a:t>
            </a:r>
            <a:r>
              <a:rPr lang="en-US" dirty="0" err="1"/>
              <a:t>bazni</a:t>
            </a:r>
            <a:r>
              <a:rPr lang="en-US" dirty="0"/>
              <a:t> </a:t>
            </a:r>
            <a:r>
              <a:rPr lang="en-US" dirty="0" err="1"/>
              <a:t>čvor</a:t>
            </a:r>
            <a:r>
              <a:rPr lang="en-US" dirty="0"/>
              <a:t> </a:t>
            </a:r>
            <a:r>
              <a:rPr lang="en-US" dirty="0" err="1"/>
              <a:t>jake</a:t>
            </a:r>
            <a:r>
              <a:rPr lang="en-US" dirty="0"/>
              <a:t> </a:t>
            </a:r>
            <a:r>
              <a:rPr lang="en-US" dirty="0" err="1"/>
              <a:t>komponente</a:t>
            </a:r>
            <a:r>
              <a:rPr lang="en-US" dirty="0"/>
              <a:t> </a:t>
            </a:r>
            <a:r>
              <a:rPr lang="en-US" b="1" i="1" dirty="0">
                <a:solidFill>
                  <a:srgbClr val="C00000"/>
                </a:solidFill>
              </a:rPr>
              <a:t>X</a:t>
            </a:r>
            <a:r>
              <a:rPr lang="en-US" dirty="0"/>
              <a:t>. Tada za </a:t>
            </a:r>
            <a:r>
              <a:rPr lang="en-US" dirty="0" err="1"/>
              <a:t>svaki</a:t>
            </a:r>
            <a:r>
              <a:rPr lang="en-US" dirty="0"/>
              <a:t> </a:t>
            </a:r>
            <a:r>
              <a:rPr lang="en-US" dirty="0" err="1"/>
              <a:t>čvor</a:t>
            </a:r>
            <a:r>
              <a:rPr lang="en-US" dirty="0"/>
              <a:t> </a:t>
            </a:r>
            <a:r>
              <a:rPr lang="en-US" b="1" i="1" dirty="0" err="1" smtClean="0">
                <a:solidFill>
                  <a:srgbClr val="C00000"/>
                </a:solidFill>
              </a:rPr>
              <a:t>v</a:t>
            </a:r>
            <a:r>
              <a:rPr lang="en-US" b="1" dirty="0" err="1" smtClean="0">
                <a:solidFill>
                  <a:srgbClr val="C00000"/>
                </a:solidFill>
                <a:sym typeface="Symbol"/>
              </a:rPr>
              <a:t></a:t>
            </a:r>
            <a:r>
              <a:rPr lang="en-US" b="1" i="1" dirty="0" err="1" smtClean="0">
                <a:solidFill>
                  <a:srgbClr val="C00000"/>
                </a:solidFill>
              </a:rPr>
              <a:t>X</a:t>
            </a:r>
            <a:r>
              <a:rPr lang="en-US" dirty="0" smtClean="0"/>
              <a:t> </a:t>
            </a:r>
            <a:r>
              <a:rPr lang="en-US" dirty="0" err="1"/>
              <a:t>važi</a:t>
            </a:r>
            <a:r>
              <a:rPr lang="en-US" dirty="0"/>
              <a:t> da je </a:t>
            </a:r>
            <a:r>
              <a:rPr lang="en-US" b="1" i="1" dirty="0">
                <a:solidFill>
                  <a:srgbClr val="C00000"/>
                </a:solidFill>
              </a:rPr>
              <a:t>v</a:t>
            </a:r>
            <a:r>
              <a:rPr lang="en-US" dirty="0"/>
              <a:t> </a:t>
            </a:r>
            <a:r>
              <a:rPr lang="en-US" dirty="0" err="1"/>
              <a:t>potomak</a:t>
            </a:r>
            <a:r>
              <a:rPr lang="en-US" dirty="0"/>
              <a:t> </a:t>
            </a:r>
            <a:r>
              <a:rPr lang="en-US" dirty="0" err="1"/>
              <a:t>čvora</a:t>
            </a:r>
            <a:r>
              <a:rPr lang="en-US" dirty="0"/>
              <a:t> </a:t>
            </a:r>
            <a:r>
              <a:rPr lang="en-US" b="1" i="1" dirty="0">
                <a:solidFill>
                  <a:srgbClr val="C00000"/>
                </a:solidFill>
              </a:rPr>
              <a:t>b</a:t>
            </a:r>
            <a:r>
              <a:rPr lang="en-US" dirty="0"/>
              <a:t> u </a:t>
            </a:r>
            <a:r>
              <a:rPr lang="en-US" dirty="0" err="1"/>
              <a:t>odnosu</a:t>
            </a:r>
            <a:r>
              <a:rPr lang="en-US" dirty="0"/>
              <a:t> </a:t>
            </a:r>
            <a:r>
              <a:rPr lang="en-US" dirty="0" err="1"/>
              <a:t>na</a:t>
            </a:r>
            <a:r>
              <a:rPr lang="en-US" dirty="0"/>
              <a:t> </a:t>
            </a:r>
            <a:r>
              <a:rPr lang="en-US" b="1" dirty="0">
                <a:solidFill>
                  <a:srgbClr val="C00000"/>
                </a:solidFill>
              </a:rPr>
              <a:t>DFS</a:t>
            </a:r>
            <a:r>
              <a:rPr lang="en-US" dirty="0"/>
              <a:t> </a:t>
            </a:r>
            <a:r>
              <a:rPr lang="en-US" dirty="0" err="1"/>
              <a:t>drvo</a:t>
            </a:r>
            <a:r>
              <a:rPr lang="en-US" dirty="0"/>
              <a:t> </a:t>
            </a:r>
            <a:r>
              <a:rPr lang="en-US" dirty="0" err="1"/>
              <a:t>i</a:t>
            </a:r>
            <a:r>
              <a:rPr lang="en-US" dirty="0"/>
              <a:t> </a:t>
            </a:r>
            <a:r>
              <a:rPr lang="en-US" dirty="0" err="1"/>
              <a:t>svi</a:t>
            </a:r>
            <a:r>
              <a:rPr lang="en-US" dirty="0"/>
              <a:t> </a:t>
            </a:r>
            <a:r>
              <a:rPr lang="en-US" dirty="0" err="1"/>
              <a:t>čvorovi</a:t>
            </a:r>
            <a:r>
              <a:rPr lang="en-US" dirty="0"/>
              <a:t> </a:t>
            </a:r>
            <a:r>
              <a:rPr lang="en-US" dirty="0" err="1"/>
              <a:t>na</a:t>
            </a:r>
            <a:r>
              <a:rPr lang="en-US" dirty="0"/>
              <a:t> </a:t>
            </a:r>
            <a:r>
              <a:rPr lang="en-US" dirty="0" err="1"/>
              <a:t>putu</a:t>
            </a:r>
            <a:r>
              <a:rPr lang="en-US" dirty="0"/>
              <a:t> od </a:t>
            </a:r>
            <a:r>
              <a:rPr lang="en-US" b="1" i="1" dirty="0">
                <a:solidFill>
                  <a:srgbClr val="C00000"/>
                </a:solidFill>
              </a:rPr>
              <a:t>b</a:t>
            </a:r>
            <a:r>
              <a:rPr lang="en-US" dirty="0"/>
              <a:t> do </a:t>
            </a:r>
            <a:r>
              <a:rPr lang="en-US" b="1" i="1" dirty="0">
                <a:solidFill>
                  <a:srgbClr val="C00000"/>
                </a:solidFill>
              </a:rPr>
              <a:t>v</a:t>
            </a:r>
            <a:r>
              <a:rPr lang="en-US" dirty="0"/>
              <a:t> </a:t>
            </a:r>
            <a:r>
              <a:rPr lang="en-US" dirty="0" err="1"/>
              <a:t>pripadaju</a:t>
            </a:r>
            <a:r>
              <a:rPr lang="en-US" dirty="0"/>
              <a:t> </a:t>
            </a:r>
            <a:r>
              <a:rPr lang="en-US" dirty="0" err="1"/>
              <a:t>komponenti</a:t>
            </a:r>
            <a:r>
              <a:rPr lang="en-US" dirty="0"/>
              <a:t> </a:t>
            </a:r>
            <a:r>
              <a:rPr lang="en-US" b="1" i="1" dirty="0">
                <a:solidFill>
                  <a:srgbClr val="C00000"/>
                </a:solidFill>
              </a:rPr>
              <a:t>X</a:t>
            </a:r>
            <a:r>
              <a:rPr lang="en-US" dirty="0"/>
              <a:t>.</a:t>
            </a:r>
          </a:p>
        </p:txBody>
      </p:sp>
    </p:spTree>
    <p:extLst>
      <p:ext uri="{BB962C8B-B14F-4D97-AF65-F5344CB8AC3E}">
        <p14:creationId xmlns:p14="http://schemas.microsoft.com/office/powerpoint/2010/main" val="278537106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sr-Latn-ME" dirty="0" smtClean="0"/>
              <a:t>Ideja Tardžanovog algoritma</a:t>
            </a:r>
            <a:endParaRPr lang="en-US" dirty="0"/>
          </a:p>
        </p:txBody>
      </p:sp>
      <p:sp>
        <p:nvSpPr>
          <p:cNvPr id="3" name="Content Placeholder 2"/>
          <p:cNvSpPr>
            <a:spLocks noGrp="1"/>
          </p:cNvSpPr>
          <p:nvPr>
            <p:ph idx="1"/>
          </p:nvPr>
        </p:nvSpPr>
        <p:spPr>
          <a:xfrm>
            <a:off x="0" y="990600"/>
            <a:ext cx="9144000" cy="5867400"/>
          </a:xfrm>
        </p:spPr>
        <p:txBody>
          <a:bodyPr>
            <a:normAutofit/>
          </a:bodyPr>
          <a:lstStyle/>
          <a:p>
            <a:r>
              <a:rPr lang="en-US" dirty="0" err="1"/>
              <a:t>Neka</a:t>
            </a:r>
            <a:r>
              <a:rPr lang="en-US" dirty="0"/>
              <a:t> je </a:t>
            </a:r>
            <a:r>
              <a:rPr lang="en-US" b="1" i="1" dirty="0">
                <a:solidFill>
                  <a:srgbClr val="C00000"/>
                </a:solidFill>
              </a:rPr>
              <a:t>b</a:t>
            </a:r>
            <a:r>
              <a:rPr lang="en-US" dirty="0"/>
              <a:t> </a:t>
            </a:r>
            <a:r>
              <a:rPr lang="en-US" dirty="0" err="1"/>
              <a:t>bazni</a:t>
            </a:r>
            <a:r>
              <a:rPr lang="en-US" dirty="0"/>
              <a:t> </a:t>
            </a:r>
            <a:r>
              <a:rPr lang="en-US" dirty="0" err="1"/>
              <a:t>čvor</a:t>
            </a:r>
            <a:r>
              <a:rPr lang="en-US" dirty="0"/>
              <a:t> </a:t>
            </a:r>
            <a:r>
              <a:rPr lang="en-US" dirty="0" err="1"/>
              <a:t>i</a:t>
            </a:r>
            <a:r>
              <a:rPr lang="en-US" dirty="0"/>
              <a:t> </a:t>
            </a:r>
            <a:r>
              <a:rPr lang="en-US" dirty="0" err="1"/>
              <a:t>neka</a:t>
            </a:r>
            <a:r>
              <a:rPr lang="en-US" dirty="0"/>
              <a:t> </a:t>
            </a:r>
            <a:r>
              <a:rPr lang="en-US" dirty="0" err="1"/>
              <a:t>su</a:t>
            </a:r>
            <a:r>
              <a:rPr lang="en-US" dirty="0"/>
              <a:t> </a:t>
            </a:r>
            <a:r>
              <a:rPr lang="en-US" b="1" i="1" dirty="0">
                <a:solidFill>
                  <a:srgbClr val="C00000"/>
                </a:solidFill>
              </a:rPr>
              <a:t>b</a:t>
            </a:r>
            <a:r>
              <a:rPr lang="en-US" b="1" baseline="-25000" dirty="0">
                <a:solidFill>
                  <a:srgbClr val="C00000"/>
                </a:solidFill>
              </a:rPr>
              <a:t>1</a:t>
            </a:r>
            <a:r>
              <a:rPr lang="en-US" dirty="0"/>
              <a:t>, </a:t>
            </a:r>
            <a:r>
              <a:rPr lang="en-US" b="1" i="1" dirty="0">
                <a:solidFill>
                  <a:srgbClr val="C00000"/>
                </a:solidFill>
              </a:rPr>
              <a:t>b</a:t>
            </a:r>
            <a:r>
              <a:rPr lang="en-US" b="1" baseline="-25000" dirty="0">
                <a:solidFill>
                  <a:srgbClr val="C00000"/>
                </a:solidFill>
              </a:rPr>
              <a:t>2</a:t>
            </a:r>
            <a:r>
              <a:rPr lang="en-US" dirty="0"/>
              <a:t>, </a:t>
            </a:r>
            <a:r>
              <a:rPr lang="sr-Latn-ME" dirty="0" smtClean="0"/>
              <a:t>...,</a:t>
            </a:r>
            <a:r>
              <a:rPr lang="en-US" dirty="0" smtClean="0"/>
              <a:t> </a:t>
            </a:r>
            <a:r>
              <a:rPr lang="en-US" b="1" i="1" dirty="0" err="1">
                <a:solidFill>
                  <a:srgbClr val="C00000"/>
                </a:solidFill>
              </a:rPr>
              <a:t>b</a:t>
            </a:r>
            <a:r>
              <a:rPr lang="en-US" b="1" i="1" baseline="-25000" dirty="0" err="1">
                <a:solidFill>
                  <a:srgbClr val="C00000"/>
                </a:solidFill>
              </a:rPr>
              <a:t>k</a:t>
            </a:r>
            <a:r>
              <a:rPr lang="en-US" dirty="0"/>
              <a:t> </a:t>
            </a:r>
            <a:r>
              <a:rPr lang="en-US" dirty="0" err="1"/>
              <a:t>bazni</a:t>
            </a:r>
            <a:r>
              <a:rPr lang="en-US" dirty="0"/>
              <a:t> </a:t>
            </a:r>
            <a:r>
              <a:rPr lang="en-US" dirty="0" err="1"/>
              <a:t>čvorovi</a:t>
            </a:r>
            <a:r>
              <a:rPr lang="en-US" dirty="0"/>
              <a:t> </a:t>
            </a:r>
            <a:r>
              <a:rPr lang="en-US" dirty="0" err="1"/>
              <a:t>koji</a:t>
            </a:r>
            <a:r>
              <a:rPr lang="en-US" dirty="0"/>
              <a:t> </a:t>
            </a:r>
            <a:r>
              <a:rPr lang="en-US" dirty="0" err="1"/>
              <a:t>su</a:t>
            </a:r>
            <a:r>
              <a:rPr lang="en-US" dirty="0"/>
              <a:t> </a:t>
            </a:r>
            <a:r>
              <a:rPr lang="en-US" dirty="0" err="1"/>
              <a:t>potomci</a:t>
            </a:r>
            <a:r>
              <a:rPr lang="en-US" dirty="0"/>
              <a:t> </a:t>
            </a:r>
            <a:r>
              <a:rPr lang="en-US" dirty="0" err="1"/>
              <a:t>čvora</a:t>
            </a:r>
            <a:r>
              <a:rPr lang="en-US" dirty="0"/>
              <a:t> </a:t>
            </a:r>
            <a:r>
              <a:rPr lang="en-US" b="1" i="1" dirty="0">
                <a:solidFill>
                  <a:srgbClr val="C00000"/>
                </a:solidFill>
              </a:rPr>
              <a:t>b</a:t>
            </a:r>
            <a:r>
              <a:rPr lang="en-US" dirty="0"/>
              <a:t>. Tada </a:t>
            </a:r>
            <a:r>
              <a:rPr lang="en-US" dirty="0" err="1"/>
              <a:t>važi</a:t>
            </a:r>
            <a:r>
              <a:rPr lang="en-US" dirty="0"/>
              <a:t> da je </a:t>
            </a:r>
            <a:r>
              <a:rPr lang="en-US" dirty="0" err="1"/>
              <a:t>jaka</a:t>
            </a:r>
            <a:r>
              <a:rPr lang="en-US" dirty="0"/>
              <a:t> </a:t>
            </a:r>
            <a:r>
              <a:rPr lang="en-US" dirty="0" err="1"/>
              <a:t>komponenta</a:t>
            </a:r>
            <a:r>
              <a:rPr lang="en-US" dirty="0"/>
              <a:t> </a:t>
            </a:r>
            <a:r>
              <a:rPr lang="en-US" dirty="0" err="1"/>
              <a:t>kojoj</a:t>
            </a:r>
            <a:r>
              <a:rPr lang="en-US" dirty="0"/>
              <a:t> </a:t>
            </a:r>
            <a:r>
              <a:rPr lang="en-US" dirty="0" err="1"/>
              <a:t>pripada</a:t>
            </a:r>
            <a:r>
              <a:rPr lang="en-US" dirty="0"/>
              <a:t> </a:t>
            </a:r>
            <a:r>
              <a:rPr lang="en-US" dirty="0" err="1"/>
              <a:t>čvor</a:t>
            </a:r>
            <a:r>
              <a:rPr lang="en-US" dirty="0"/>
              <a:t> </a:t>
            </a:r>
            <a:r>
              <a:rPr lang="en-US" b="1" i="1" dirty="0">
                <a:solidFill>
                  <a:srgbClr val="C00000"/>
                </a:solidFill>
              </a:rPr>
              <a:t>b</a:t>
            </a:r>
            <a:r>
              <a:rPr lang="en-US" dirty="0"/>
              <a:t> </a:t>
            </a:r>
            <a:r>
              <a:rPr lang="en-US" dirty="0" err="1"/>
              <a:t>skup</a:t>
            </a:r>
            <a:r>
              <a:rPr lang="en-US" dirty="0"/>
              <a:t> </a:t>
            </a:r>
            <a:r>
              <a:rPr lang="en-US" dirty="0" err="1"/>
              <a:t>svih</a:t>
            </a:r>
            <a:r>
              <a:rPr lang="en-US" dirty="0"/>
              <a:t> </a:t>
            </a:r>
            <a:r>
              <a:rPr lang="en-US" dirty="0" err="1"/>
              <a:t>potomaka</a:t>
            </a:r>
            <a:r>
              <a:rPr lang="en-US" dirty="0"/>
              <a:t> </a:t>
            </a:r>
            <a:r>
              <a:rPr lang="en-US" dirty="0" err="1"/>
              <a:t>čvora</a:t>
            </a:r>
            <a:r>
              <a:rPr lang="en-US" dirty="0"/>
              <a:t> </a:t>
            </a:r>
            <a:r>
              <a:rPr lang="en-US" b="1" i="1" dirty="0">
                <a:solidFill>
                  <a:srgbClr val="C00000"/>
                </a:solidFill>
              </a:rPr>
              <a:t>b</a:t>
            </a:r>
            <a:r>
              <a:rPr lang="en-US" dirty="0"/>
              <a:t> </a:t>
            </a:r>
            <a:r>
              <a:rPr lang="en-US" dirty="0" err="1"/>
              <a:t>koji</a:t>
            </a:r>
            <a:r>
              <a:rPr lang="en-US" dirty="0"/>
              <a:t> </a:t>
            </a:r>
            <a:r>
              <a:rPr lang="en-US" dirty="0" err="1"/>
              <a:t>nisu</a:t>
            </a:r>
            <a:r>
              <a:rPr lang="en-US" dirty="0"/>
              <a:t> </a:t>
            </a:r>
            <a:r>
              <a:rPr lang="en-US" dirty="0" err="1"/>
              <a:t>potomci</a:t>
            </a:r>
            <a:r>
              <a:rPr lang="en-US" dirty="0"/>
              <a:t> </a:t>
            </a:r>
            <a:r>
              <a:rPr lang="en-US" dirty="0" err="1"/>
              <a:t>nijednog</a:t>
            </a:r>
            <a:r>
              <a:rPr lang="en-US" dirty="0"/>
              <a:t> </a:t>
            </a:r>
            <a:r>
              <a:rPr lang="en-US" dirty="0" err="1"/>
              <a:t>drugog</a:t>
            </a:r>
            <a:r>
              <a:rPr lang="en-US" dirty="0"/>
              <a:t> </a:t>
            </a:r>
            <a:r>
              <a:rPr lang="en-US" dirty="0" err="1"/>
              <a:t>čvora</a:t>
            </a:r>
            <a:r>
              <a:rPr lang="en-US" dirty="0"/>
              <a:t> </a:t>
            </a:r>
            <a:r>
              <a:rPr lang="en-US" b="1" i="1" dirty="0">
                <a:solidFill>
                  <a:srgbClr val="C00000"/>
                </a:solidFill>
              </a:rPr>
              <a:t>b</a:t>
            </a:r>
            <a:r>
              <a:rPr lang="en-US" b="1" baseline="-25000" dirty="0">
                <a:solidFill>
                  <a:srgbClr val="C00000"/>
                </a:solidFill>
              </a:rPr>
              <a:t>1</a:t>
            </a:r>
            <a:r>
              <a:rPr lang="en-US" dirty="0"/>
              <a:t>, </a:t>
            </a:r>
            <a:r>
              <a:rPr lang="en-US" b="1" i="1" dirty="0">
                <a:solidFill>
                  <a:srgbClr val="C00000"/>
                </a:solidFill>
              </a:rPr>
              <a:t>b</a:t>
            </a:r>
            <a:r>
              <a:rPr lang="en-US" b="1" baseline="-25000" dirty="0">
                <a:solidFill>
                  <a:srgbClr val="C00000"/>
                </a:solidFill>
              </a:rPr>
              <a:t>2</a:t>
            </a:r>
            <a:r>
              <a:rPr lang="en-US" dirty="0"/>
              <a:t>, </a:t>
            </a:r>
            <a:r>
              <a:rPr lang="sr-Latn-ME" dirty="0"/>
              <a:t>...,</a:t>
            </a:r>
            <a:r>
              <a:rPr lang="en-US" dirty="0"/>
              <a:t> </a:t>
            </a:r>
            <a:r>
              <a:rPr lang="en-US" b="1" i="1" dirty="0" err="1">
                <a:solidFill>
                  <a:srgbClr val="C00000"/>
                </a:solidFill>
              </a:rPr>
              <a:t>b</a:t>
            </a:r>
            <a:r>
              <a:rPr lang="en-US" b="1" i="1" baseline="-25000" dirty="0" err="1">
                <a:solidFill>
                  <a:srgbClr val="C00000"/>
                </a:solidFill>
              </a:rPr>
              <a:t>k</a:t>
            </a:r>
            <a:r>
              <a:rPr lang="sr-Latn-ME" dirty="0" smtClean="0"/>
              <a:t>.</a:t>
            </a:r>
          </a:p>
          <a:p>
            <a:r>
              <a:rPr lang="en-US" dirty="0" err="1"/>
              <a:t>Čvor</a:t>
            </a:r>
            <a:r>
              <a:rPr lang="en-US" dirty="0"/>
              <a:t> </a:t>
            </a:r>
            <a:r>
              <a:rPr lang="en-US" b="1" i="1" dirty="0">
                <a:solidFill>
                  <a:srgbClr val="C00000"/>
                </a:solidFill>
              </a:rPr>
              <a:t>v</a:t>
            </a:r>
            <a:r>
              <a:rPr lang="en-US" dirty="0"/>
              <a:t> je </a:t>
            </a:r>
            <a:r>
              <a:rPr lang="en-US" dirty="0" err="1"/>
              <a:t>bazni</a:t>
            </a:r>
            <a:r>
              <a:rPr lang="en-US" dirty="0"/>
              <a:t> </a:t>
            </a:r>
            <a:r>
              <a:rPr lang="en-US" dirty="0" err="1"/>
              <a:t>čvor</a:t>
            </a:r>
            <a:r>
              <a:rPr lang="en-US" dirty="0"/>
              <a:t> </a:t>
            </a:r>
            <a:r>
              <a:rPr lang="en-US" dirty="0" err="1" smtClean="0"/>
              <a:t>ak</a:t>
            </a:r>
            <a:r>
              <a:rPr lang="sr-Latn-ME" dirty="0" smtClean="0"/>
              <a:t>o samo i a</a:t>
            </a:r>
            <a:r>
              <a:rPr lang="en-US" dirty="0" err="1" smtClean="0"/>
              <a:t>ko</a:t>
            </a:r>
            <a:r>
              <a:rPr lang="en-US" dirty="0" smtClean="0"/>
              <a:t> </a:t>
            </a:r>
            <a:r>
              <a:rPr lang="en-US" dirty="0" err="1"/>
              <a:t>važi</a:t>
            </a:r>
            <a:r>
              <a:rPr lang="en-US" dirty="0"/>
              <a:t> </a:t>
            </a:r>
            <a:r>
              <a:rPr lang="sr-Latn-ME" dirty="0" smtClean="0"/>
              <a:t>mu je ulazni stepen najmanji mogući.</a:t>
            </a:r>
          </a:p>
          <a:p>
            <a:r>
              <a:rPr lang="vi-VN" dirty="0"/>
              <a:t>Da </a:t>
            </a:r>
            <a:r>
              <a:rPr lang="vi-VN" dirty="0" smtClean="0"/>
              <a:t>bi </a:t>
            </a:r>
            <a:r>
              <a:rPr lang="vi-VN" dirty="0"/>
              <a:t>izdvojili čvorove koji pripadaju poddrvetu sa </a:t>
            </a:r>
            <a:r>
              <a:rPr lang="vi-VN" dirty="0" smtClean="0"/>
              <a:t>kor</a:t>
            </a:r>
            <a:r>
              <a:rPr lang="sr-Latn-ME" dirty="0" smtClean="0"/>
              <a:t>ij</a:t>
            </a:r>
            <a:r>
              <a:rPr lang="vi-VN" dirty="0" smtClean="0"/>
              <a:t>enom </a:t>
            </a:r>
            <a:r>
              <a:rPr lang="vi-VN" dirty="0"/>
              <a:t>u datom baznom čvoru, možemo iskoristiti stek na koji ćemo stavljati čvor prilikom prve </a:t>
            </a:r>
            <a:r>
              <a:rPr lang="vi-VN" dirty="0" smtClean="0"/>
              <a:t>pos</a:t>
            </a:r>
            <a:r>
              <a:rPr lang="sr-Latn-ME" dirty="0" smtClean="0"/>
              <a:t>j</a:t>
            </a:r>
            <a:r>
              <a:rPr lang="vi-VN" dirty="0" smtClean="0"/>
              <a:t>ete </a:t>
            </a:r>
            <a:r>
              <a:rPr lang="vi-VN" dirty="0"/>
              <a:t>tokom </a:t>
            </a:r>
            <a:r>
              <a:rPr lang="vi-VN" b="1" dirty="0">
                <a:solidFill>
                  <a:srgbClr val="C00000"/>
                </a:solidFill>
              </a:rPr>
              <a:t>DFS</a:t>
            </a:r>
            <a:r>
              <a:rPr lang="vi-VN" dirty="0"/>
              <a:t> obilaska grafa. Kada tokom obilaska naiđemo na čvor koji se već nalazi na steku, znamo da će jednoj komponenti povezanosti pripadati svi čvorovi koji se nalaze na steku počev od tog čvora. Poprečne grane neće biti razmatrane, jer kada stignemo do čvora koji je već </a:t>
            </a:r>
            <a:r>
              <a:rPr lang="vi-VN" dirty="0" smtClean="0"/>
              <a:t>pos</a:t>
            </a:r>
            <a:r>
              <a:rPr lang="sr-Latn-ME" dirty="0" smtClean="0"/>
              <a:t>j</a:t>
            </a:r>
            <a:r>
              <a:rPr lang="vi-VN" dirty="0" smtClean="0"/>
              <a:t>ećen</a:t>
            </a:r>
            <a:r>
              <a:rPr lang="vi-VN" dirty="0"/>
              <a:t>, vršimo obradu samo ako se on nalazi na steku </a:t>
            </a:r>
            <a:r>
              <a:rPr lang="vi-VN" b="1" baseline="-25000" dirty="0"/>
              <a:t>(što neće biti slučaj sa krajnjim čvorom poprečne grane</a:t>
            </a:r>
            <a:r>
              <a:rPr lang="vi-VN" b="1" baseline="-25000" dirty="0" smtClean="0"/>
              <a:t>)</a:t>
            </a:r>
            <a:r>
              <a:rPr lang="vi-VN" dirty="0" smtClean="0"/>
              <a:t>.</a:t>
            </a:r>
            <a:endParaRPr lang="sr-Latn-ME" dirty="0" smtClean="0"/>
          </a:p>
        </p:txBody>
      </p:sp>
    </p:spTree>
    <p:extLst>
      <p:ext uri="{BB962C8B-B14F-4D97-AF65-F5344CB8AC3E}">
        <p14:creationId xmlns:p14="http://schemas.microsoft.com/office/powerpoint/2010/main" val="155216733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8229600" cy="990600"/>
          </a:xfrm>
        </p:spPr>
        <p:txBody>
          <a:bodyPr/>
          <a:lstStyle/>
          <a:p>
            <a:r>
              <a:rPr lang="en-US" dirty="0" err="1" smtClean="0"/>
              <a:t>Realizacija</a:t>
            </a:r>
            <a:r>
              <a:rPr lang="en-US" dirty="0" smtClean="0"/>
              <a:t> </a:t>
            </a:r>
            <a:r>
              <a:rPr lang="en-US" dirty="0" err="1" smtClean="0"/>
              <a:t>Tard</a:t>
            </a:r>
            <a:r>
              <a:rPr lang="sr-Latn-ME" dirty="0" smtClean="0"/>
              <a:t>žanovog algoritam</a:t>
            </a:r>
            <a:endParaRPr lang="en-US" dirty="0"/>
          </a:p>
        </p:txBody>
      </p:sp>
      <p:sp>
        <p:nvSpPr>
          <p:cNvPr id="5" name="Rectangle 4"/>
          <p:cNvSpPr/>
          <p:nvPr/>
        </p:nvSpPr>
        <p:spPr>
          <a:xfrm>
            <a:off x="0" y="1121688"/>
            <a:ext cx="5105400" cy="5355312"/>
          </a:xfrm>
          <a:prstGeom prst="rect">
            <a:avLst/>
          </a:prstGeom>
          <a:ln>
            <a:solidFill>
              <a:srgbClr val="C00000"/>
            </a:solidFill>
            <a:prstDash val="dash"/>
          </a:ln>
        </p:spPr>
        <p:txBody>
          <a:bodyPr wrap="square">
            <a:spAutoFit/>
          </a:bodyPr>
          <a:lstStyle/>
          <a:p>
            <a:r>
              <a:rPr lang="en-US" b="1" dirty="0" smtClean="0">
                <a:solidFill>
                  <a:srgbClr val="0070C0"/>
                </a:solidFill>
              </a:rPr>
              <a:t>#</a:t>
            </a:r>
            <a:r>
              <a:rPr lang="en-US" b="1" dirty="0">
                <a:solidFill>
                  <a:srgbClr val="0070C0"/>
                </a:solidFill>
              </a:rPr>
              <a:t>include &lt;</a:t>
            </a:r>
            <a:r>
              <a:rPr lang="en-US" b="1" dirty="0" err="1">
                <a:solidFill>
                  <a:srgbClr val="0070C0"/>
                </a:solidFill>
              </a:rPr>
              <a:t>iostream</a:t>
            </a:r>
            <a:r>
              <a:rPr lang="en-US" b="1" dirty="0">
                <a:solidFill>
                  <a:srgbClr val="0070C0"/>
                </a:solidFill>
              </a:rPr>
              <a:t>&gt;</a:t>
            </a:r>
          </a:p>
          <a:p>
            <a:r>
              <a:rPr lang="en-US" b="1" dirty="0">
                <a:solidFill>
                  <a:srgbClr val="0070C0"/>
                </a:solidFill>
              </a:rPr>
              <a:t>#include &lt;vector&gt;</a:t>
            </a:r>
          </a:p>
          <a:p>
            <a:r>
              <a:rPr lang="en-US" b="1" dirty="0" smtClean="0">
                <a:solidFill>
                  <a:srgbClr val="0070C0"/>
                </a:solidFill>
              </a:rPr>
              <a:t>#</a:t>
            </a:r>
            <a:r>
              <a:rPr lang="en-US" b="1" dirty="0">
                <a:solidFill>
                  <a:srgbClr val="0070C0"/>
                </a:solidFill>
              </a:rPr>
              <a:t>include &lt;stack&gt;</a:t>
            </a:r>
          </a:p>
          <a:p>
            <a:r>
              <a:rPr lang="sr-Latn-ME" b="1" dirty="0" smtClean="0">
                <a:solidFill>
                  <a:srgbClr val="0070C0"/>
                </a:solidFill>
              </a:rPr>
              <a:t>using namespace std;</a:t>
            </a:r>
          </a:p>
          <a:p>
            <a:r>
              <a:rPr lang="en-US" b="1" dirty="0" smtClean="0">
                <a:solidFill>
                  <a:srgbClr val="0070C0"/>
                </a:solidFill>
              </a:rPr>
              <a:t>class </a:t>
            </a:r>
            <a:r>
              <a:rPr lang="en-US" b="1" dirty="0">
                <a:solidFill>
                  <a:srgbClr val="0070C0"/>
                </a:solidFill>
              </a:rPr>
              <a:t>Graph{</a:t>
            </a:r>
          </a:p>
          <a:p>
            <a:r>
              <a:rPr lang="en-US" b="1" dirty="0">
                <a:solidFill>
                  <a:srgbClr val="0070C0"/>
                </a:solidFill>
              </a:rPr>
              <a:t>public:</a:t>
            </a:r>
          </a:p>
          <a:p>
            <a:r>
              <a:rPr lang="en-US" b="1" dirty="0" smtClean="0">
                <a:solidFill>
                  <a:srgbClr val="0070C0"/>
                </a:solidFill>
              </a:rPr>
              <a:t>Graph(</a:t>
            </a:r>
            <a:r>
              <a:rPr lang="en-US" b="1" dirty="0" err="1" smtClean="0">
                <a:solidFill>
                  <a:srgbClr val="0070C0"/>
                </a:solidFill>
              </a:rPr>
              <a:t>int</a:t>
            </a:r>
            <a:r>
              <a:rPr lang="en-US" b="1" dirty="0" smtClean="0">
                <a:solidFill>
                  <a:srgbClr val="0070C0"/>
                </a:solidFill>
              </a:rPr>
              <a:t> </a:t>
            </a:r>
            <a:r>
              <a:rPr lang="sr-Latn-ME" b="1" dirty="0" smtClean="0">
                <a:solidFill>
                  <a:srgbClr val="0070C0"/>
                </a:solidFill>
              </a:rPr>
              <a:t>x</a:t>
            </a:r>
            <a:r>
              <a:rPr lang="en-US" b="1" dirty="0" smtClean="0">
                <a:solidFill>
                  <a:srgbClr val="0070C0"/>
                </a:solidFill>
              </a:rPr>
              <a:t>){</a:t>
            </a:r>
            <a:endParaRPr lang="en-US" b="1" dirty="0">
              <a:solidFill>
                <a:srgbClr val="0070C0"/>
              </a:solidFill>
            </a:endParaRPr>
          </a:p>
          <a:p>
            <a:r>
              <a:rPr lang="en-US" b="1" dirty="0" smtClean="0">
                <a:solidFill>
                  <a:srgbClr val="0070C0"/>
                </a:solidFill>
              </a:rPr>
              <a:t>V =</a:t>
            </a:r>
            <a:r>
              <a:rPr lang="sr-Latn-ME" b="1" dirty="0" smtClean="0">
                <a:solidFill>
                  <a:srgbClr val="0070C0"/>
                </a:solidFill>
              </a:rPr>
              <a:t>x</a:t>
            </a:r>
            <a:r>
              <a:rPr lang="en-US" b="1" dirty="0" smtClean="0">
                <a:solidFill>
                  <a:srgbClr val="0070C0"/>
                </a:solidFill>
              </a:rPr>
              <a:t>;</a:t>
            </a:r>
            <a:endParaRPr lang="sr-Latn-ME" b="1" dirty="0" smtClean="0">
              <a:solidFill>
                <a:srgbClr val="0070C0"/>
              </a:solidFill>
            </a:endParaRPr>
          </a:p>
          <a:p>
            <a:r>
              <a:rPr lang="en-US" b="1" dirty="0" err="1" smtClean="0">
                <a:solidFill>
                  <a:srgbClr val="0070C0"/>
                </a:solidFill>
              </a:rPr>
              <a:t>adjacency_list.resize</a:t>
            </a:r>
            <a:r>
              <a:rPr lang="en-US" b="1" dirty="0" smtClean="0">
                <a:solidFill>
                  <a:srgbClr val="0070C0"/>
                </a:solidFill>
              </a:rPr>
              <a:t>(V</a:t>
            </a:r>
            <a:r>
              <a:rPr lang="en-US" b="1" dirty="0">
                <a:solidFill>
                  <a:srgbClr val="0070C0"/>
                </a:solidFill>
              </a:rPr>
              <a:t>);</a:t>
            </a:r>
          </a:p>
          <a:p>
            <a:r>
              <a:rPr lang="en-US" b="1" dirty="0" smtClean="0">
                <a:solidFill>
                  <a:srgbClr val="0070C0"/>
                </a:solidFill>
              </a:rPr>
              <a:t>time=0</a:t>
            </a:r>
            <a:r>
              <a:rPr lang="en-US" b="1" dirty="0">
                <a:solidFill>
                  <a:srgbClr val="0070C0"/>
                </a:solidFill>
              </a:rPr>
              <a:t>;</a:t>
            </a:r>
          </a:p>
          <a:p>
            <a:r>
              <a:rPr lang="en-US" b="1" dirty="0" err="1" smtClean="0">
                <a:solidFill>
                  <a:srgbClr val="0070C0"/>
                </a:solidFill>
              </a:rPr>
              <a:t>times.resize</a:t>
            </a:r>
            <a:r>
              <a:rPr lang="en-US" b="1" dirty="0" smtClean="0">
                <a:solidFill>
                  <a:srgbClr val="0070C0"/>
                </a:solidFill>
              </a:rPr>
              <a:t>(V</a:t>
            </a:r>
            <a:r>
              <a:rPr lang="en-US" b="1" dirty="0">
                <a:solidFill>
                  <a:srgbClr val="0070C0"/>
                </a:solidFill>
              </a:rPr>
              <a:t>);</a:t>
            </a:r>
          </a:p>
          <a:p>
            <a:r>
              <a:rPr lang="en-US" b="1" dirty="0" smtClean="0">
                <a:solidFill>
                  <a:srgbClr val="0070C0"/>
                </a:solidFill>
              </a:rPr>
              <a:t>fill(</a:t>
            </a:r>
            <a:r>
              <a:rPr lang="en-US" b="1" dirty="0" err="1" smtClean="0">
                <a:solidFill>
                  <a:srgbClr val="0070C0"/>
                </a:solidFill>
              </a:rPr>
              <a:t>times.begin</a:t>
            </a:r>
            <a:r>
              <a:rPr lang="en-US" b="1" dirty="0">
                <a:solidFill>
                  <a:srgbClr val="0070C0"/>
                </a:solidFill>
              </a:rPr>
              <a:t>(), </a:t>
            </a:r>
            <a:r>
              <a:rPr lang="en-US" b="1" dirty="0" err="1">
                <a:solidFill>
                  <a:srgbClr val="0070C0"/>
                </a:solidFill>
              </a:rPr>
              <a:t>times.end</a:t>
            </a:r>
            <a:r>
              <a:rPr lang="en-US" b="1" dirty="0">
                <a:solidFill>
                  <a:srgbClr val="0070C0"/>
                </a:solidFill>
              </a:rPr>
              <a:t>(), -1);</a:t>
            </a:r>
          </a:p>
          <a:p>
            <a:r>
              <a:rPr lang="en-US" b="1" dirty="0" err="1" smtClean="0">
                <a:solidFill>
                  <a:srgbClr val="0070C0"/>
                </a:solidFill>
              </a:rPr>
              <a:t>lower_times.resize</a:t>
            </a:r>
            <a:r>
              <a:rPr lang="en-US" b="1" dirty="0" smtClean="0">
                <a:solidFill>
                  <a:srgbClr val="0070C0"/>
                </a:solidFill>
              </a:rPr>
              <a:t>(V</a:t>
            </a:r>
            <a:r>
              <a:rPr lang="en-US" b="1" dirty="0">
                <a:solidFill>
                  <a:srgbClr val="0070C0"/>
                </a:solidFill>
              </a:rPr>
              <a:t>);</a:t>
            </a:r>
          </a:p>
          <a:p>
            <a:r>
              <a:rPr lang="en-US" b="1" dirty="0" smtClean="0">
                <a:solidFill>
                  <a:srgbClr val="0070C0"/>
                </a:solidFill>
              </a:rPr>
              <a:t>fill(</a:t>
            </a:r>
            <a:r>
              <a:rPr lang="en-US" b="1" dirty="0" err="1" smtClean="0">
                <a:solidFill>
                  <a:srgbClr val="0070C0"/>
                </a:solidFill>
              </a:rPr>
              <a:t>lower_times.begin</a:t>
            </a:r>
            <a:r>
              <a:rPr lang="en-US" b="1" dirty="0" smtClean="0">
                <a:solidFill>
                  <a:srgbClr val="0070C0"/>
                </a:solidFill>
              </a:rPr>
              <a:t>(),</a:t>
            </a:r>
            <a:r>
              <a:rPr lang="en-US" b="1" dirty="0" err="1" smtClean="0">
                <a:solidFill>
                  <a:srgbClr val="0070C0"/>
                </a:solidFill>
              </a:rPr>
              <a:t>lower_times.end</a:t>
            </a:r>
            <a:r>
              <a:rPr lang="en-US" b="1" dirty="0" smtClean="0">
                <a:solidFill>
                  <a:srgbClr val="0070C0"/>
                </a:solidFill>
              </a:rPr>
              <a:t>(),-</a:t>
            </a:r>
            <a:r>
              <a:rPr lang="en-US" b="1" dirty="0">
                <a:solidFill>
                  <a:srgbClr val="0070C0"/>
                </a:solidFill>
              </a:rPr>
              <a:t>1);</a:t>
            </a:r>
          </a:p>
          <a:p>
            <a:r>
              <a:rPr lang="en-US" b="1" dirty="0" err="1" smtClean="0">
                <a:solidFill>
                  <a:srgbClr val="0070C0"/>
                </a:solidFill>
              </a:rPr>
              <a:t>in_stack.resize</a:t>
            </a:r>
            <a:r>
              <a:rPr lang="en-US" b="1" dirty="0" smtClean="0">
                <a:solidFill>
                  <a:srgbClr val="0070C0"/>
                </a:solidFill>
              </a:rPr>
              <a:t>(V);</a:t>
            </a:r>
            <a:endParaRPr lang="sr-Latn-ME" b="1" dirty="0" smtClean="0">
              <a:solidFill>
                <a:srgbClr val="0070C0"/>
              </a:solidFill>
            </a:endParaRPr>
          </a:p>
          <a:p>
            <a:r>
              <a:rPr lang="en-US" b="1" dirty="0" smtClean="0">
                <a:solidFill>
                  <a:srgbClr val="0070C0"/>
                </a:solidFill>
              </a:rPr>
              <a:t>fill(</a:t>
            </a:r>
            <a:r>
              <a:rPr lang="en-US" b="1" dirty="0" err="1" smtClean="0">
                <a:solidFill>
                  <a:srgbClr val="0070C0"/>
                </a:solidFill>
              </a:rPr>
              <a:t>in_stack.begin</a:t>
            </a:r>
            <a:r>
              <a:rPr lang="en-US" b="1" dirty="0">
                <a:solidFill>
                  <a:srgbClr val="0070C0"/>
                </a:solidFill>
              </a:rPr>
              <a:t>(), </a:t>
            </a:r>
            <a:r>
              <a:rPr lang="en-US" b="1" dirty="0" err="1">
                <a:solidFill>
                  <a:srgbClr val="0070C0"/>
                </a:solidFill>
              </a:rPr>
              <a:t>in_stack.end</a:t>
            </a:r>
            <a:r>
              <a:rPr lang="en-US" b="1" dirty="0">
                <a:solidFill>
                  <a:srgbClr val="0070C0"/>
                </a:solidFill>
              </a:rPr>
              <a:t>(), false);</a:t>
            </a:r>
          </a:p>
          <a:p>
            <a:r>
              <a:rPr lang="en-US" b="1" dirty="0">
                <a:solidFill>
                  <a:srgbClr val="0070C0"/>
                </a:solidFill>
              </a:rPr>
              <a:t>  </a:t>
            </a:r>
            <a:r>
              <a:rPr lang="en-US" b="1" dirty="0" smtClean="0">
                <a:solidFill>
                  <a:srgbClr val="0070C0"/>
                </a:solidFill>
              </a:rPr>
              <a:t>}</a:t>
            </a:r>
            <a:endParaRPr lang="sr-Latn-ME" b="1" dirty="0" smtClean="0">
              <a:solidFill>
                <a:srgbClr val="0070C0"/>
              </a:solidFill>
            </a:endParaRPr>
          </a:p>
          <a:p>
            <a:r>
              <a:rPr lang="en-US" b="1" dirty="0" smtClean="0">
                <a:solidFill>
                  <a:srgbClr val="0070C0"/>
                </a:solidFill>
              </a:rPr>
              <a:t>void </a:t>
            </a:r>
            <a:r>
              <a:rPr lang="en-US" b="1" dirty="0" err="1">
                <a:solidFill>
                  <a:srgbClr val="0070C0"/>
                </a:solidFill>
              </a:rPr>
              <a:t>add_edge</a:t>
            </a:r>
            <a:r>
              <a:rPr lang="en-US" b="1" dirty="0">
                <a:solidFill>
                  <a:srgbClr val="0070C0"/>
                </a:solidFill>
              </a:rPr>
              <a:t>(</a:t>
            </a:r>
            <a:r>
              <a:rPr lang="en-US" b="1" dirty="0" err="1">
                <a:solidFill>
                  <a:srgbClr val="0070C0"/>
                </a:solidFill>
              </a:rPr>
              <a:t>int</a:t>
            </a:r>
            <a:r>
              <a:rPr lang="en-US" b="1" dirty="0">
                <a:solidFill>
                  <a:srgbClr val="0070C0"/>
                </a:solidFill>
              </a:rPr>
              <a:t> u, </a:t>
            </a:r>
            <a:r>
              <a:rPr lang="en-US" b="1" dirty="0" err="1">
                <a:solidFill>
                  <a:srgbClr val="0070C0"/>
                </a:solidFill>
              </a:rPr>
              <a:t>int</a:t>
            </a:r>
            <a:r>
              <a:rPr lang="en-US" b="1" dirty="0">
                <a:solidFill>
                  <a:srgbClr val="0070C0"/>
                </a:solidFill>
              </a:rPr>
              <a:t> v){</a:t>
            </a:r>
          </a:p>
          <a:p>
            <a:r>
              <a:rPr lang="sr-Latn-ME" b="1" dirty="0" smtClean="0">
                <a:solidFill>
                  <a:srgbClr val="0070C0"/>
                </a:solidFill>
              </a:rPr>
              <a:t> </a:t>
            </a:r>
            <a:r>
              <a:rPr lang="en-US" b="1" dirty="0" err="1" smtClean="0">
                <a:solidFill>
                  <a:srgbClr val="0070C0"/>
                </a:solidFill>
              </a:rPr>
              <a:t>adjacency_list</a:t>
            </a:r>
            <a:r>
              <a:rPr lang="en-US" b="1" dirty="0" smtClean="0">
                <a:solidFill>
                  <a:srgbClr val="0070C0"/>
                </a:solidFill>
              </a:rPr>
              <a:t>[u</a:t>
            </a:r>
            <a:r>
              <a:rPr lang="en-US" b="1" dirty="0">
                <a:solidFill>
                  <a:srgbClr val="0070C0"/>
                </a:solidFill>
              </a:rPr>
              <a:t>].</a:t>
            </a:r>
            <a:r>
              <a:rPr lang="en-US" b="1" dirty="0" err="1">
                <a:solidFill>
                  <a:srgbClr val="0070C0"/>
                </a:solidFill>
              </a:rPr>
              <a:t>push_back</a:t>
            </a:r>
            <a:r>
              <a:rPr lang="en-US" b="1" dirty="0">
                <a:solidFill>
                  <a:srgbClr val="0070C0"/>
                </a:solidFill>
              </a:rPr>
              <a:t>(v</a:t>
            </a:r>
            <a:r>
              <a:rPr lang="en-US" b="1" dirty="0" smtClean="0">
                <a:solidFill>
                  <a:srgbClr val="0070C0"/>
                </a:solidFill>
              </a:rPr>
              <a:t>);}</a:t>
            </a:r>
            <a:endParaRPr lang="en-US" b="1" dirty="0">
              <a:solidFill>
                <a:srgbClr val="0070C0"/>
              </a:solidFill>
            </a:endParaRPr>
          </a:p>
        </p:txBody>
      </p:sp>
      <p:sp>
        <p:nvSpPr>
          <p:cNvPr id="6" name="TextBox 5"/>
          <p:cNvSpPr txBox="1"/>
          <p:nvPr/>
        </p:nvSpPr>
        <p:spPr>
          <a:xfrm>
            <a:off x="5029200" y="1066800"/>
            <a:ext cx="4038600" cy="3416320"/>
          </a:xfrm>
          <a:prstGeom prst="rect">
            <a:avLst/>
          </a:prstGeom>
          <a:noFill/>
        </p:spPr>
        <p:txBody>
          <a:bodyPr wrap="square" rtlCol="0">
            <a:spAutoFit/>
          </a:bodyPr>
          <a:lstStyle/>
          <a:p>
            <a:r>
              <a:rPr lang="sr-Latn-ME" b="1" u="sng" dirty="0" smtClean="0"/>
              <a:t>TUMAČENJE:</a:t>
            </a:r>
          </a:p>
          <a:p>
            <a:r>
              <a:rPr lang="en-US" dirty="0" smtClean="0"/>
              <a:t>Tar</a:t>
            </a:r>
            <a:r>
              <a:rPr lang="sr-Latn-ME" dirty="0" smtClean="0"/>
              <a:t>dž</a:t>
            </a:r>
            <a:r>
              <a:rPr lang="en-US" dirty="0" err="1" smtClean="0"/>
              <a:t>anov</a:t>
            </a:r>
            <a:r>
              <a:rPr lang="en-US" dirty="0" smtClean="0"/>
              <a:t> </a:t>
            </a:r>
            <a:r>
              <a:rPr lang="en-US" dirty="0" err="1"/>
              <a:t>algoritam</a:t>
            </a:r>
            <a:r>
              <a:rPr lang="en-US" dirty="0"/>
              <a:t> </a:t>
            </a:r>
            <a:r>
              <a:rPr lang="en-US" dirty="0" smtClean="0"/>
              <a:t>za </a:t>
            </a:r>
            <a:r>
              <a:rPr lang="en-US" dirty="0" err="1" smtClean="0"/>
              <a:t>ra</a:t>
            </a:r>
            <a:r>
              <a:rPr lang="sr-Latn-ME" dirty="0" smtClean="0"/>
              <a:t>č</a:t>
            </a:r>
            <a:r>
              <a:rPr lang="en-US" dirty="0" err="1" smtClean="0"/>
              <a:t>unanje</a:t>
            </a:r>
            <a:r>
              <a:rPr lang="en-US" dirty="0" smtClean="0"/>
              <a:t> </a:t>
            </a:r>
            <a:r>
              <a:rPr lang="en-US" dirty="0" err="1"/>
              <a:t>jako</a:t>
            </a:r>
            <a:r>
              <a:rPr lang="en-US" dirty="0"/>
              <a:t> </a:t>
            </a:r>
            <a:r>
              <a:rPr lang="en-US" dirty="0" err="1"/>
              <a:t>povezanih</a:t>
            </a:r>
            <a:r>
              <a:rPr lang="en-US" dirty="0"/>
              <a:t> </a:t>
            </a:r>
            <a:r>
              <a:rPr lang="en-US" dirty="0" err="1"/>
              <a:t>komponenti</a:t>
            </a:r>
            <a:r>
              <a:rPr lang="en-US" dirty="0"/>
              <a:t> </a:t>
            </a:r>
            <a:r>
              <a:rPr lang="en-US" dirty="0" err="1"/>
              <a:t>datog</a:t>
            </a:r>
            <a:r>
              <a:rPr lang="en-US" dirty="0"/>
              <a:t> </a:t>
            </a:r>
            <a:r>
              <a:rPr lang="en-US" dirty="0" err="1"/>
              <a:t>usmerenog</a:t>
            </a:r>
            <a:r>
              <a:rPr lang="en-US" dirty="0"/>
              <a:t> </a:t>
            </a:r>
            <a:r>
              <a:rPr lang="en-US" dirty="0" err="1" smtClean="0"/>
              <a:t>grafa</a:t>
            </a:r>
            <a:r>
              <a:rPr lang="sr-Latn-ME" dirty="0"/>
              <a:t> složenosti</a:t>
            </a:r>
            <a:r>
              <a:rPr lang="en-US" dirty="0" smtClean="0"/>
              <a:t> </a:t>
            </a:r>
            <a:r>
              <a:rPr lang="en-US" b="1" i="1" dirty="0" smtClean="0">
                <a:solidFill>
                  <a:srgbClr val="C00000"/>
                </a:solidFill>
              </a:rPr>
              <a:t>O</a:t>
            </a:r>
            <a:r>
              <a:rPr lang="en-US" b="1" dirty="0" smtClean="0">
                <a:solidFill>
                  <a:srgbClr val="C00000"/>
                </a:solidFill>
              </a:rPr>
              <a:t>(</a:t>
            </a:r>
            <a:r>
              <a:rPr lang="en-US" b="1" i="1" dirty="0" smtClean="0">
                <a:solidFill>
                  <a:srgbClr val="C00000"/>
                </a:solidFill>
              </a:rPr>
              <a:t>V</a:t>
            </a:r>
            <a:r>
              <a:rPr lang="en-US" b="1" dirty="0" smtClean="0">
                <a:solidFill>
                  <a:srgbClr val="C00000"/>
                </a:solidFill>
              </a:rPr>
              <a:t>+</a:t>
            </a:r>
            <a:r>
              <a:rPr lang="en-US" b="1" i="1" dirty="0" smtClean="0">
                <a:solidFill>
                  <a:srgbClr val="C00000"/>
                </a:solidFill>
              </a:rPr>
              <a:t>E</a:t>
            </a:r>
            <a:r>
              <a:rPr lang="en-US" b="1" dirty="0" smtClean="0">
                <a:solidFill>
                  <a:srgbClr val="C00000"/>
                </a:solidFill>
              </a:rPr>
              <a:t>)</a:t>
            </a:r>
            <a:r>
              <a:rPr lang="sr-Latn-ME" dirty="0" smtClean="0"/>
              <a:t>. Z</a:t>
            </a:r>
            <a:r>
              <a:rPr lang="en-US" dirty="0" err="1" smtClean="0"/>
              <a:t>avisno</a:t>
            </a:r>
            <a:r>
              <a:rPr lang="en-US" dirty="0" smtClean="0"/>
              <a:t> </a:t>
            </a:r>
            <a:r>
              <a:rPr lang="en-US" dirty="0"/>
              <a:t>od </a:t>
            </a:r>
            <a:r>
              <a:rPr lang="en-US" dirty="0" err="1"/>
              <a:t>gustine</a:t>
            </a:r>
            <a:r>
              <a:rPr lang="en-US" dirty="0"/>
              <a:t> </a:t>
            </a:r>
            <a:r>
              <a:rPr lang="en-US" dirty="0" err="1"/>
              <a:t>grafa</a:t>
            </a:r>
            <a:r>
              <a:rPr lang="en-US" dirty="0"/>
              <a:t>, </a:t>
            </a:r>
            <a:r>
              <a:rPr lang="en-US" b="1" i="1" dirty="0">
                <a:solidFill>
                  <a:srgbClr val="C00000"/>
                </a:solidFill>
              </a:rPr>
              <a:t>O</a:t>
            </a:r>
            <a:r>
              <a:rPr lang="en-US" b="1" dirty="0">
                <a:solidFill>
                  <a:srgbClr val="C00000"/>
                </a:solidFill>
              </a:rPr>
              <a:t>(</a:t>
            </a:r>
            <a:r>
              <a:rPr lang="en-US" b="1" i="1" dirty="0">
                <a:solidFill>
                  <a:srgbClr val="C00000"/>
                </a:solidFill>
              </a:rPr>
              <a:t>E</a:t>
            </a:r>
            <a:r>
              <a:rPr lang="en-US" b="1" dirty="0">
                <a:solidFill>
                  <a:srgbClr val="C00000"/>
                </a:solidFill>
              </a:rPr>
              <a:t>)</a:t>
            </a:r>
            <a:r>
              <a:rPr lang="en-US" dirty="0"/>
              <a:t> </a:t>
            </a:r>
            <a:r>
              <a:rPr lang="en-US" dirty="0" err="1" smtClean="0"/>
              <a:t>mo</a:t>
            </a:r>
            <a:r>
              <a:rPr lang="sr-Latn-ME" dirty="0" smtClean="0"/>
              <a:t>ž</a:t>
            </a:r>
            <a:r>
              <a:rPr lang="en-US" dirty="0" smtClean="0"/>
              <a:t>e </a:t>
            </a:r>
            <a:r>
              <a:rPr lang="en-US" dirty="0" err="1"/>
              <a:t>biti</a:t>
            </a:r>
            <a:r>
              <a:rPr lang="en-US" dirty="0"/>
              <a:t> od </a:t>
            </a:r>
            <a:r>
              <a:rPr lang="en-US" b="1" i="1" dirty="0">
                <a:solidFill>
                  <a:srgbClr val="C00000"/>
                </a:solidFill>
              </a:rPr>
              <a:t>O</a:t>
            </a:r>
            <a:r>
              <a:rPr lang="en-US" b="1" dirty="0">
                <a:solidFill>
                  <a:srgbClr val="C00000"/>
                </a:solidFill>
              </a:rPr>
              <a:t>(1)</a:t>
            </a:r>
            <a:r>
              <a:rPr lang="en-US" dirty="0"/>
              <a:t> do </a:t>
            </a:r>
            <a:r>
              <a:rPr lang="en-US" b="1" i="1" dirty="0" smtClean="0">
                <a:solidFill>
                  <a:srgbClr val="C00000"/>
                </a:solidFill>
              </a:rPr>
              <a:t>O</a:t>
            </a:r>
            <a:r>
              <a:rPr lang="en-US" b="1" dirty="0" smtClean="0">
                <a:solidFill>
                  <a:srgbClr val="C00000"/>
                </a:solidFill>
              </a:rPr>
              <a:t>(</a:t>
            </a:r>
            <a:r>
              <a:rPr lang="en-US" b="1" i="1" dirty="0" smtClean="0">
                <a:solidFill>
                  <a:srgbClr val="C00000"/>
                </a:solidFill>
              </a:rPr>
              <a:t>V</a:t>
            </a:r>
            <a:r>
              <a:rPr lang="en-US" b="1" baseline="30000" dirty="0" smtClean="0">
                <a:solidFill>
                  <a:srgbClr val="C00000"/>
                </a:solidFill>
              </a:rPr>
              <a:t>2</a:t>
            </a:r>
            <a:r>
              <a:rPr lang="en-US" b="1" dirty="0" smtClean="0">
                <a:solidFill>
                  <a:srgbClr val="C00000"/>
                </a:solidFill>
              </a:rPr>
              <a:t>)</a:t>
            </a:r>
            <a:r>
              <a:rPr lang="sr-Latn-ME" dirty="0" smtClean="0"/>
              <a:t>. </a:t>
            </a:r>
            <a:r>
              <a:rPr lang="en-US" dirty="0" smtClean="0"/>
              <a:t>Na </a:t>
            </a:r>
            <a:r>
              <a:rPr lang="en-US" dirty="0" err="1" smtClean="0"/>
              <a:t>po</a:t>
            </a:r>
            <a:r>
              <a:rPr lang="sr-Latn-ME" dirty="0" smtClean="0"/>
              <a:t>č</a:t>
            </a:r>
            <a:r>
              <a:rPr lang="en-US" dirty="0" err="1" smtClean="0"/>
              <a:t>etku</a:t>
            </a:r>
            <a:r>
              <a:rPr lang="en-US" dirty="0" smtClean="0"/>
              <a:t> </a:t>
            </a:r>
            <a:r>
              <a:rPr lang="en-US" dirty="0"/>
              <a:t>je </a:t>
            </a:r>
            <a:r>
              <a:rPr lang="en-US" b="1" i="1" dirty="0" smtClean="0">
                <a:solidFill>
                  <a:srgbClr val="C00000"/>
                </a:solidFill>
              </a:rPr>
              <a:t>time</a:t>
            </a:r>
            <a:r>
              <a:rPr lang="sr-Latn-ME" b="1" dirty="0" smtClean="0">
                <a:solidFill>
                  <a:srgbClr val="C00000"/>
                </a:solidFill>
              </a:rPr>
              <a:t>=</a:t>
            </a:r>
            <a:r>
              <a:rPr lang="en-US" b="1" dirty="0" smtClean="0">
                <a:solidFill>
                  <a:srgbClr val="C00000"/>
                </a:solidFill>
              </a:rPr>
              <a:t>0</a:t>
            </a:r>
            <a:r>
              <a:rPr lang="sr-Latn-ME" dirty="0" smtClean="0"/>
              <a:t>. Sva vremena obilaska grafa postavljamo na </a:t>
            </a:r>
            <a:r>
              <a:rPr lang="sr-Latn-ME" b="1" dirty="0" smtClean="0">
                <a:solidFill>
                  <a:srgbClr val="C00000"/>
                </a:solidFill>
              </a:rPr>
              <a:t>-1</a:t>
            </a:r>
            <a:r>
              <a:rPr lang="sr-Latn-ME" dirty="0" smtClean="0"/>
              <a:t>. Obratimo pažnju na korišćenje metoda </a:t>
            </a:r>
            <a:r>
              <a:rPr lang="sr-Latn-ME" b="1" dirty="0" smtClean="0">
                <a:solidFill>
                  <a:srgbClr val="C00000"/>
                </a:solidFill>
              </a:rPr>
              <a:t>fill</a:t>
            </a:r>
            <a:r>
              <a:rPr lang="sr-Latn-ME" dirty="0" smtClean="0"/>
              <a:t>. </a:t>
            </a:r>
            <a:r>
              <a:rPr lang="en-US" dirty="0" smtClean="0"/>
              <a:t>Na </a:t>
            </a:r>
            <a:r>
              <a:rPr lang="en-US" dirty="0" err="1" smtClean="0"/>
              <a:t>po</a:t>
            </a:r>
            <a:r>
              <a:rPr lang="sr-Latn-ME" dirty="0" smtClean="0"/>
              <a:t>č</a:t>
            </a:r>
            <a:r>
              <a:rPr lang="en-US" dirty="0" err="1" smtClean="0"/>
              <a:t>etku</a:t>
            </a:r>
            <a:r>
              <a:rPr lang="en-US" dirty="0" smtClean="0"/>
              <a:t> </a:t>
            </a:r>
            <a:r>
              <a:rPr lang="en-US" dirty="0" err="1"/>
              <a:t>nijedan</a:t>
            </a:r>
            <a:r>
              <a:rPr lang="en-US" dirty="0"/>
              <a:t> </a:t>
            </a:r>
            <a:r>
              <a:rPr lang="sr-Latn-ME" dirty="0" smtClean="0"/>
              <a:t>č</a:t>
            </a:r>
            <a:r>
              <a:rPr lang="en-US" dirty="0" err="1" smtClean="0"/>
              <a:t>vor</a:t>
            </a:r>
            <a:r>
              <a:rPr lang="en-US" dirty="0" smtClean="0"/>
              <a:t> </a:t>
            </a:r>
            <a:r>
              <a:rPr lang="en-US" dirty="0" err="1"/>
              <a:t>nije</a:t>
            </a:r>
            <a:r>
              <a:rPr lang="en-US" dirty="0"/>
              <a:t> </a:t>
            </a:r>
            <a:r>
              <a:rPr lang="en-US" dirty="0" err="1"/>
              <a:t>na</a:t>
            </a:r>
            <a:r>
              <a:rPr lang="en-US" dirty="0"/>
              <a:t> </a:t>
            </a:r>
            <a:r>
              <a:rPr lang="en-US" dirty="0" err="1" smtClean="0"/>
              <a:t>steku</a:t>
            </a:r>
            <a:r>
              <a:rPr lang="sr-Latn-ME" dirty="0" smtClean="0"/>
              <a:t>. Funkcija </a:t>
            </a:r>
            <a:r>
              <a:rPr lang="sr-Latn-ME" b="1" dirty="0" smtClean="0">
                <a:solidFill>
                  <a:srgbClr val="C00000"/>
                </a:solidFill>
              </a:rPr>
              <a:t>add_edge</a:t>
            </a:r>
            <a:r>
              <a:rPr lang="sr-Latn-ME" dirty="0" smtClean="0"/>
              <a:t> dodaje grane u graf. </a:t>
            </a:r>
          </a:p>
          <a:p>
            <a:endParaRPr lang="en-US" dirty="0"/>
          </a:p>
        </p:txBody>
      </p:sp>
      <p:sp>
        <p:nvSpPr>
          <p:cNvPr id="7" name="TextBox 6"/>
          <p:cNvSpPr txBox="1"/>
          <p:nvPr/>
        </p:nvSpPr>
        <p:spPr>
          <a:xfrm>
            <a:off x="5098648" y="4267200"/>
            <a:ext cx="4045352" cy="1477328"/>
          </a:xfrm>
          <a:prstGeom prst="rect">
            <a:avLst/>
          </a:prstGeom>
          <a:noFill/>
        </p:spPr>
        <p:txBody>
          <a:bodyPr wrap="square" rtlCol="0">
            <a:spAutoFit/>
          </a:bodyPr>
          <a:lstStyle/>
          <a:p>
            <a:r>
              <a:rPr lang="sr-Latn-ME" b="1" u="sng" dirty="0" smtClean="0">
                <a:solidFill>
                  <a:srgbClr val="FF0000"/>
                </a:solidFill>
              </a:rPr>
              <a:t>Pogledati</a:t>
            </a:r>
          </a:p>
          <a:p>
            <a:r>
              <a:rPr lang="en-US" b="1" dirty="0" smtClean="0">
                <a:solidFill>
                  <a:srgbClr val="FF0000"/>
                </a:solidFill>
                <a:hlinkClick r:id="rId2"/>
              </a:rPr>
              <a:t>http://poincare.matf.bg.ac.rs/~jelenagr/3d/scc/</a:t>
            </a:r>
            <a:r>
              <a:rPr lang="en-US" b="1" dirty="0" smtClean="0">
                <a:solidFill>
                  <a:srgbClr val="FF0000"/>
                </a:solidFill>
              </a:rPr>
              <a:t> </a:t>
            </a:r>
            <a:endParaRPr lang="en-US" b="1" dirty="0">
              <a:solidFill>
                <a:srgbClr val="FF0000"/>
              </a:solidFill>
            </a:endParaRPr>
          </a:p>
          <a:p>
            <a:r>
              <a:rPr lang="en-US" b="1" dirty="0" smtClean="0">
                <a:solidFill>
                  <a:srgbClr val="FF0000"/>
                </a:solidFill>
                <a:hlinkClick r:id="rId3"/>
              </a:rPr>
              <a:t>http</a:t>
            </a:r>
            <a:r>
              <a:rPr lang="en-US" b="1" dirty="0">
                <a:solidFill>
                  <a:srgbClr val="FF0000"/>
                </a:solidFill>
                <a:hlinkClick r:id="rId3"/>
              </a:rPr>
              <a:t>://poincare.matf.bg.ac.rs/~</a:t>
            </a:r>
            <a:r>
              <a:rPr lang="en-US" b="1" dirty="0" smtClean="0">
                <a:solidFill>
                  <a:srgbClr val="FF0000"/>
                </a:solidFill>
                <a:hlinkClick r:id="rId3"/>
              </a:rPr>
              <a:t>jelenagr/AIDA/cas09/cas09zadaci.pdf</a:t>
            </a:r>
            <a:r>
              <a:rPr lang="en-US" b="1" dirty="0" smtClean="0">
                <a:solidFill>
                  <a:srgbClr val="FF0000"/>
                </a:solidFill>
              </a:rPr>
              <a:t> </a:t>
            </a:r>
            <a:endParaRPr lang="en-US" b="1" dirty="0">
              <a:solidFill>
                <a:srgbClr val="FF0000"/>
              </a:solidFill>
            </a:endParaRPr>
          </a:p>
        </p:txBody>
      </p:sp>
    </p:spTree>
    <p:extLst>
      <p:ext uri="{BB962C8B-B14F-4D97-AF65-F5344CB8AC3E}">
        <p14:creationId xmlns:p14="http://schemas.microsoft.com/office/powerpoint/2010/main" val="53680999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en-US" dirty="0" err="1" smtClean="0"/>
              <a:t>Realizacija</a:t>
            </a:r>
            <a:r>
              <a:rPr lang="en-US" dirty="0" smtClean="0"/>
              <a:t> </a:t>
            </a:r>
            <a:r>
              <a:rPr lang="en-US" dirty="0" err="1" smtClean="0"/>
              <a:t>Tard</a:t>
            </a:r>
            <a:r>
              <a:rPr lang="sr-Latn-ME" dirty="0" smtClean="0"/>
              <a:t>žan #2</a:t>
            </a:r>
            <a:endParaRPr lang="en-US" dirty="0"/>
          </a:p>
        </p:txBody>
      </p:sp>
      <p:sp>
        <p:nvSpPr>
          <p:cNvPr id="4" name="Rectangle 3"/>
          <p:cNvSpPr/>
          <p:nvPr/>
        </p:nvSpPr>
        <p:spPr>
          <a:xfrm>
            <a:off x="4572000" y="1066800"/>
            <a:ext cx="4419600" cy="4801314"/>
          </a:xfrm>
          <a:prstGeom prst="rect">
            <a:avLst/>
          </a:prstGeom>
          <a:ln>
            <a:solidFill>
              <a:srgbClr val="C00000"/>
            </a:solidFill>
            <a:prstDash val="dash"/>
          </a:ln>
        </p:spPr>
        <p:txBody>
          <a:bodyPr wrap="square">
            <a:spAutoFit/>
          </a:bodyPr>
          <a:lstStyle/>
          <a:p>
            <a:r>
              <a:rPr lang="sr-Latn-ME" b="1" u="sng" dirty="0" smtClean="0"/>
              <a:t>TUMAČENJE:</a:t>
            </a:r>
          </a:p>
          <a:p>
            <a:r>
              <a:rPr lang="sr-Latn-ME" dirty="0" smtClean="0"/>
              <a:t>Objasnimo ključnu </a:t>
            </a:r>
            <a:r>
              <a:rPr lang="sr-Latn-ME" b="1" dirty="0" smtClean="0">
                <a:solidFill>
                  <a:srgbClr val="C00000"/>
                </a:solidFill>
              </a:rPr>
              <a:t>DFS</a:t>
            </a:r>
            <a:r>
              <a:rPr lang="sr-Latn-ME" dirty="0" smtClean="0"/>
              <a:t> funkciju. Prvo trenutn</a:t>
            </a:r>
            <a:r>
              <a:rPr lang="en-US" dirty="0" smtClean="0"/>
              <a:t>o</a:t>
            </a:r>
            <a:r>
              <a:rPr lang="sr-Latn-ME" dirty="0" smtClean="0"/>
              <a:t>m čvoru postavljamo vrijeme obilaska i </a:t>
            </a:r>
            <a:r>
              <a:rPr lang="sr-Latn-ME" b="1" dirty="0" smtClean="0">
                <a:solidFill>
                  <a:srgbClr val="C00000"/>
                </a:solidFill>
              </a:rPr>
              <a:t>lower_times</a:t>
            </a:r>
            <a:r>
              <a:rPr lang="sr-Latn-ME" dirty="0" smtClean="0"/>
              <a:t> na time a zatim inkrementiramo </a:t>
            </a:r>
            <a:r>
              <a:rPr lang="sr-Latn-ME" b="1" dirty="0" smtClean="0">
                <a:solidFill>
                  <a:srgbClr val="C00000"/>
                </a:solidFill>
              </a:rPr>
              <a:t>time</a:t>
            </a:r>
            <a:r>
              <a:rPr lang="sr-Latn-ME" dirty="0" smtClean="0"/>
              <a:t> za sljedeći čvor. Tekući čvor dodajemo na stek a ujedno kažemo da je od sada taj čvor na steku.</a:t>
            </a:r>
          </a:p>
          <a:p>
            <a:r>
              <a:rPr lang="en-US" dirty="0" err="1" smtClean="0"/>
              <a:t>Uzimamo</a:t>
            </a:r>
            <a:r>
              <a:rPr lang="en-US" dirty="0" smtClean="0"/>
              <a:t> </a:t>
            </a:r>
            <a:r>
              <a:rPr lang="en-US" dirty="0" err="1"/>
              <a:t>iteratore</a:t>
            </a:r>
            <a:r>
              <a:rPr lang="en-US" dirty="0"/>
              <a:t> </a:t>
            </a:r>
            <a:r>
              <a:rPr lang="en-US" dirty="0" err="1"/>
              <a:t>na</a:t>
            </a:r>
            <a:r>
              <a:rPr lang="en-US" dirty="0"/>
              <a:t> </a:t>
            </a:r>
            <a:r>
              <a:rPr lang="en-US" dirty="0" err="1" smtClean="0"/>
              <a:t>po</a:t>
            </a:r>
            <a:r>
              <a:rPr lang="sr-Latn-ME" dirty="0" smtClean="0"/>
              <a:t>č</a:t>
            </a:r>
            <a:r>
              <a:rPr lang="en-US" dirty="0" err="1" smtClean="0"/>
              <a:t>etak</a:t>
            </a:r>
            <a:r>
              <a:rPr lang="en-US" dirty="0" smtClean="0"/>
              <a:t> </a:t>
            </a:r>
            <a:r>
              <a:rPr lang="en-US" dirty="0"/>
              <a:t>i </a:t>
            </a:r>
            <a:r>
              <a:rPr lang="en-US" dirty="0" err="1"/>
              <a:t>kraj</a:t>
            </a:r>
            <a:r>
              <a:rPr lang="en-US" dirty="0"/>
              <a:t> </a:t>
            </a:r>
            <a:r>
              <a:rPr lang="en-US" dirty="0" err="1"/>
              <a:t>kolekcije</a:t>
            </a:r>
            <a:r>
              <a:rPr lang="en-US" dirty="0"/>
              <a:t> </a:t>
            </a:r>
            <a:r>
              <a:rPr lang="en-US" dirty="0" err="1"/>
              <a:t>kako</a:t>
            </a:r>
            <a:r>
              <a:rPr lang="en-US" dirty="0"/>
              <a:t> </a:t>
            </a:r>
            <a:r>
              <a:rPr lang="en-US" dirty="0" err="1"/>
              <a:t>bismo</a:t>
            </a:r>
            <a:r>
              <a:rPr lang="en-US" dirty="0"/>
              <a:t> </a:t>
            </a:r>
            <a:r>
              <a:rPr lang="en-US" dirty="0" smtClean="0"/>
              <a:t>pro</a:t>
            </a:r>
            <a:r>
              <a:rPr lang="sr-Latn-ME" dirty="0" smtClean="0"/>
              <a:t>š</a:t>
            </a:r>
            <a:r>
              <a:rPr lang="en-US" dirty="0" smtClean="0"/>
              <a:t>li </a:t>
            </a:r>
            <a:r>
              <a:rPr lang="en-US" dirty="0" err="1"/>
              <a:t>kroz</a:t>
            </a:r>
            <a:r>
              <a:rPr lang="en-US" dirty="0"/>
              <a:t> </a:t>
            </a:r>
            <a:r>
              <a:rPr lang="en-US" dirty="0" err="1"/>
              <a:t>sve</a:t>
            </a:r>
            <a:r>
              <a:rPr lang="en-US" dirty="0"/>
              <a:t> </a:t>
            </a:r>
            <a:r>
              <a:rPr lang="en-US" dirty="0" err="1" smtClean="0"/>
              <a:t>sus</a:t>
            </a:r>
            <a:r>
              <a:rPr lang="sr-Latn-ME" dirty="0" smtClean="0"/>
              <a:t>j</a:t>
            </a:r>
            <a:r>
              <a:rPr lang="en-US" dirty="0" err="1" smtClean="0"/>
              <a:t>ede</a:t>
            </a:r>
            <a:r>
              <a:rPr lang="sr-Latn-ME" dirty="0" smtClean="0"/>
              <a:t>. </a:t>
            </a:r>
            <a:r>
              <a:rPr lang="en-US" dirty="0" err="1" smtClean="0"/>
              <a:t>Ako</a:t>
            </a:r>
            <a:r>
              <a:rPr lang="en-US" dirty="0" smtClean="0"/>
              <a:t> </a:t>
            </a:r>
            <a:r>
              <a:rPr lang="sr-Latn-ME" dirty="0" smtClean="0"/>
              <a:t>č</a:t>
            </a:r>
            <a:r>
              <a:rPr lang="en-US" dirty="0" err="1" smtClean="0"/>
              <a:t>vor</a:t>
            </a:r>
            <a:r>
              <a:rPr lang="en-US" dirty="0" smtClean="0"/>
              <a:t> </a:t>
            </a:r>
            <a:r>
              <a:rPr lang="en-US" dirty="0" err="1"/>
              <a:t>nije</a:t>
            </a:r>
            <a:r>
              <a:rPr lang="en-US" dirty="0"/>
              <a:t> </a:t>
            </a:r>
            <a:r>
              <a:rPr lang="en-US" dirty="0" err="1" smtClean="0"/>
              <a:t>ve</a:t>
            </a:r>
            <a:r>
              <a:rPr lang="sr-Latn-ME" dirty="0" smtClean="0"/>
              <a:t>ć</a:t>
            </a:r>
            <a:r>
              <a:rPr lang="en-US" dirty="0" smtClean="0"/>
              <a:t> </a:t>
            </a:r>
            <a:r>
              <a:rPr lang="en-US" dirty="0" err="1" smtClean="0"/>
              <a:t>pos</a:t>
            </a:r>
            <a:r>
              <a:rPr lang="sr-Latn-ME" dirty="0"/>
              <a:t>j</a:t>
            </a:r>
            <a:r>
              <a:rPr lang="en-US" dirty="0" smtClean="0"/>
              <a:t>e</a:t>
            </a:r>
            <a:r>
              <a:rPr lang="sr-Latn-ME" dirty="0" smtClean="0"/>
              <a:t>ć</a:t>
            </a:r>
            <a:r>
              <a:rPr lang="en-US" dirty="0" smtClean="0"/>
              <a:t>en </a:t>
            </a:r>
            <a:r>
              <a:rPr lang="en-US" dirty="0" err="1" smtClean="0"/>
              <a:t>pos</a:t>
            </a:r>
            <a:r>
              <a:rPr lang="sr-Latn-ME" dirty="0" smtClean="0"/>
              <a:t>j</a:t>
            </a:r>
            <a:r>
              <a:rPr lang="en-US" dirty="0" smtClean="0"/>
              <a:t>e</a:t>
            </a:r>
            <a:r>
              <a:rPr lang="sr-Latn-ME" dirty="0" smtClean="0"/>
              <a:t>ć</a:t>
            </a:r>
            <a:r>
              <a:rPr lang="en-US" dirty="0" err="1" smtClean="0"/>
              <a:t>ujemo</a:t>
            </a:r>
            <a:r>
              <a:rPr lang="en-US" dirty="0" smtClean="0"/>
              <a:t> </a:t>
            </a:r>
            <a:r>
              <a:rPr lang="en-US" dirty="0" err="1" smtClean="0"/>
              <a:t>ga</a:t>
            </a:r>
            <a:r>
              <a:rPr lang="sr-Latn-ME" dirty="0" smtClean="0"/>
              <a:t>. </a:t>
            </a:r>
          </a:p>
          <a:p>
            <a:r>
              <a:rPr lang="en-US" dirty="0" err="1" smtClean="0"/>
              <a:t>Ako</a:t>
            </a:r>
            <a:r>
              <a:rPr lang="en-US" dirty="0" smtClean="0"/>
              <a:t> </a:t>
            </a:r>
            <a:r>
              <a:rPr lang="en-US" dirty="0"/>
              <a:t>je </a:t>
            </a:r>
            <a:r>
              <a:rPr lang="en-US" dirty="0" err="1" smtClean="0"/>
              <a:t>sus</a:t>
            </a:r>
            <a:r>
              <a:rPr lang="sr-Latn-ME" dirty="0" smtClean="0"/>
              <a:t>j</a:t>
            </a:r>
            <a:r>
              <a:rPr lang="en-US" dirty="0" err="1" smtClean="0"/>
              <a:t>ed</a:t>
            </a:r>
            <a:r>
              <a:rPr lang="en-US" dirty="0" smtClean="0"/>
              <a:t> </a:t>
            </a:r>
            <a:r>
              <a:rPr lang="en-US" dirty="0" err="1" smtClean="0"/>
              <a:t>ve</a:t>
            </a:r>
            <a:r>
              <a:rPr lang="sr-Latn-ME" dirty="0" smtClean="0"/>
              <a:t>ć</a:t>
            </a:r>
            <a:r>
              <a:rPr lang="en-US" dirty="0" smtClean="0"/>
              <a:t> </a:t>
            </a:r>
            <a:r>
              <a:rPr lang="en-US" dirty="0" err="1" smtClean="0"/>
              <a:t>pos</a:t>
            </a:r>
            <a:r>
              <a:rPr lang="sr-Latn-ME" dirty="0" smtClean="0"/>
              <a:t>j</a:t>
            </a:r>
            <a:r>
              <a:rPr lang="en-US" dirty="0" smtClean="0"/>
              <a:t>e</a:t>
            </a:r>
            <a:r>
              <a:rPr lang="sr-Latn-ME" dirty="0" smtClean="0"/>
              <a:t>ć</a:t>
            </a:r>
            <a:r>
              <a:rPr lang="en-US" dirty="0" smtClean="0"/>
              <a:t>en </a:t>
            </a:r>
            <a:r>
              <a:rPr lang="en-US" dirty="0" err="1"/>
              <a:t>i</a:t>
            </a:r>
            <a:r>
              <a:rPr lang="en-US" dirty="0"/>
              <a:t> </a:t>
            </a:r>
            <a:r>
              <a:rPr lang="en-US" dirty="0" err="1"/>
              <a:t>nalazi</a:t>
            </a:r>
            <a:r>
              <a:rPr lang="en-US" dirty="0"/>
              <a:t> se u </a:t>
            </a:r>
            <a:r>
              <a:rPr lang="en-US" dirty="0" err="1"/>
              <a:t>steku</a:t>
            </a:r>
            <a:r>
              <a:rPr lang="en-US" dirty="0"/>
              <a:t>, </a:t>
            </a:r>
            <a:r>
              <a:rPr lang="en-US" dirty="0" smtClean="0"/>
              <a:t>m</a:t>
            </a:r>
            <a:r>
              <a:rPr lang="sr-Latn-ME" dirty="0" smtClean="0"/>
              <a:t>ož</a:t>
            </a:r>
            <a:r>
              <a:rPr lang="en-US" dirty="0" smtClean="0"/>
              <a:t>da </a:t>
            </a:r>
            <a:r>
              <a:rPr lang="en-US" dirty="0"/>
              <a:t>je </a:t>
            </a:r>
            <a:r>
              <a:rPr lang="en-US" dirty="0" err="1"/>
              <a:t>njegovo</a:t>
            </a:r>
            <a:r>
              <a:rPr lang="en-US" dirty="0"/>
              <a:t> </a:t>
            </a:r>
            <a:r>
              <a:rPr lang="en-US" b="1" dirty="0" smtClean="0">
                <a:solidFill>
                  <a:srgbClr val="C00000"/>
                </a:solidFill>
              </a:rPr>
              <a:t>lower</a:t>
            </a:r>
            <a:r>
              <a:rPr lang="sr-Latn-ME" b="1" dirty="0" smtClean="0">
                <a:solidFill>
                  <a:srgbClr val="C00000"/>
                </a:solidFill>
              </a:rPr>
              <a:t>_</a:t>
            </a:r>
            <a:r>
              <a:rPr lang="en-US" b="1" dirty="0" smtClean="0">
                <a:solidFill>
                  <a:srgbClr val="C00000"/>
                </a:solidFill>
              </a:rPr>
              <a:t>time</a:t>
            </a:r>
            <a:r>
              <a:rPr lang="sr-Latn-ME" b="1" dirty="0" smtClean="0">
                <a:solidFill>
                  <a:srgbClr val="C00000"/>
                </a:solidFill>
              </a:rPr>
              <a:t>s</a:t>
            </a:r>
            <a:r>
              <a:rPr lang="en-US" dirty="0" smtClean="0"/>
              <a:t> </a:t>
            </a:r>
            <a:r>
              <a:rPr lang="en-US" dirty="0" err="1"/>
              <a:t>manje</a:t>
            </a:r>
            <a:r>
              <a:rPr lang="en-US" dirty="0"/>
              <a:t> od </a:t>
            </a:r>
            <a:r>
              <a:rPr lang="en-US" b="1" dirty="0" smtClean="0">
                <a:solidFill>
                  <a:srgbClr val="C00000"/>
                </a:solidFill>
              </a:rPr>
              <a:t>lower</a:t>
            </a:r>
            <a:r>
              <a:rPr lang="sr-Latn-ME" b="1" dirty="0" smtClean="0">
                <a:solidFill>
                  <a:srgbClr val="C00000"/>
                </a:solidFill>
              </a:rPr>
              <a:t>_</a:t>
            </a:r>
            <a:r>
              <a:rPr lang="en-US" b="1" dirty="0" smtClean="0">
                <a:solidFill>
                  <a:srgbClr val="C00000"/>
                </a:solidFill>
              </a:rPr>
              <a:t>time</a:t>
            </a:r>
            <a:r>
              <a:rPr lang="sr-Latn-ME" b="1" dirty="0" smtClean="0">
                <a:solidFill>
                  <a:srgbClr val="C00000"/>
                </a:solidFill>
              </a:rPr>
              <a:t>s</a:t>
            </a:r>
            <a:r>
              <a:rPr lang="en-US" dirty="0" smtClean="0"/>
              <a:t>-a </a:t>
            </a:r>
            <a:r>
              <a:rPr lang="sr-Latn-ME" dirty="0" smtClean="0"/>
              <a:t>č</a:t>
            </a:r>
            <a:r>
              <a:rPr lang="en-US" dirty="0" err="1" smtClean="0"/>
              <a:t>vora</a:t>
            </a:r>
            <a:r>
              <a:rPr lang="en-US" dirty="0" smtClean="0"/>
              <a:t> </a:t>
            </a:r>
            <a:r>
              <a:rPr lang="en-US" dirty="0"/>
              <a:t>u, pa </a:t>
            </a:r>
            <a:r>
              <a:rPr lang="en-US" dirty="0" err="1"/>
              <a:t>samim</a:t>
            </a:r>
            <a:r>
              <a:rPr lang="en-US" dirty="0"/>
              <a:t> </a:t>
            </a:r>
            <a:r>
              <a:rPr lang="en-US" dirty="0" err="1"/>
              <a:t>tim</a:t>
            </a:r>
            <a:r>
              <a:rPr lang="en-US" dirty="0"/>
              <a:t> </a:t>
            </a:r>
            <a:r>
              <a:rPr lang="en-US" dirty="0" err="1"/>
              <a:t>treba</a:t>
            </a:r>
            <a:r>
              <a:rPr lang="en-US" dirty="0"/>
              <a:t> </a:t>
            </a:r>
            <a:r>
              <a:rPr lang="en-US" dirty="0" smtClean="0"/>
              <a:t>a</a:t>
            </a:r>
            <a:r>
              <a:rPr lang="sr-Latn-ME" dirty="0" smtClean="0"/>
              <a:t>ž</a:t>
            </a:r>
            <a:r>
              <a:rPr lang="en-US" dirty="0" err="1" smtClean="0"/>
              <a:t>urirati</a:t>
            </a:r>
            <a:r>
              <a:rPr lang="en-US" dirty="0" smtClean="0"/>
              <a:t> </a:t>
            </a:r>
            <a:r>
              <a:rPr lang="en-US" b="1" dirty="0" smtClean="0">
                <a:solidFill>
                  <a:srgbClr val="C00000"/>
                </a:solidFill>
              </a:rPr>
              <a:t>lower</a:t>
            </a:r>
            <a:r>
              <a:rPr lang="sr-Latn-ME" b="1" dirty="0">
                <a:solidFill>
                  <a:srgbClr val="C00000"/>
                </a:solidFill>
              </a:rPr>
              <a:t>_</a:t>
            </a:r>
            <a:r>
              <a:rPr lang="en-US" b="1" dirty="0" smtClean="0">
                <a:solidFill>
                  <a:srgbClr val="C00000"/>
                </a:solidFill>
              </a:rPr>
              <a:t>time</a:t>
            </a:r>
            <a:r>
              <a:rPr lang="sr-Latn-ME" b="1" dirty="0" smtClean="0">
                <a:solidFill>
                  <a:srgbClr val="C00000"/>
                </a:solidFill>
              </a:rPr>
              <a:t>s</a:t>
            </a:r>
            <a:r>
              <a:rPr lang="en-US" dirty="0" smtClean="0"/>
              <a:t> </a:t>
            </a:r>
            <a:r>
              <a:rPr lang="sr-Latn-ME" dirty="0" smtClean="0"/>
              <a:t>č</a:t>
            </a:r>
            <a:r>
              <a:rPr lang="en-US" dirty="0" err="1" smtClean="0"/>
              <a:t>vora</a:t>
            </a:r>
            <a:r>
              <a:rPr lang="en-US" dirty="0" smtClean="0"/>
              <a:t> </a:t>
            </a:r>
            <a:r>
              <a:rPr lang="en-US" b="1" i="1" dirty="0" smtClean="0">
                <a:solidFill>
                  <a:srgbClr val="C00000"/>
                </a:solidFill>
              </a:rPr>
              <a:t>u</a:t>
            </a:r>
            <a:r>
              <a:rPr lang="sr-Latn-ME" dirty="0" smtClean="0"/>
              <a:t>.</a:t>
            </a:r>
          </a:p>
          <a:p>
            <a:r>
              <a:rPr lang="sr-Latn-ME" u="sng" dirty="0" smtClean="0"/>
              <a:t>Nastavljamo dalje kroz kolekciju.</a:t>
            </a:r>
            <a:endParaRPr lang="en-US" u="sng" dirty="0"/>
          </a:p>
        </p:txBody>
      </p:sp>
      <p:sp>
        <p:nvSpPr>
          <p:cNvPr id="5" name="Rectangle 4"/>
          <p:cNvSpPr/>
          <p:nvPr/>
        </p:nvSpPr>
        <p:spPr>
          <a:xfrm>
            <a:off x="0" y="1066800"/>
            <a:ext cx="4724400" cy="5909310"/>
          </a:xfrm>
          <a:prstGeom prst="rect">
            <a:avLst/>
          </a:prstGeom>
        </p:spPr>
        <p:txBody>
          <a:bodyPr wrap="square">
            <a:spAutoFit/>
          </a:bodyPr>
          <a:lstStyle/>
          <a:p>
            <a:r>
              <a:rPr lang="en-US" b="1" dirty="0" smtClean="0">
                <a:solidFill>
                  <a:srgbClr val="0070C0"/>
                </a:solidFill>
              </a:rPr>
              <a:t>void </a:t>
            </a:r>
            <a:r>
              <a:rPr lang="en-US" b="1" dirty="0">
                <a:solidFill>
                  <a:srgbClr val="0070C0"/>
                </a:solidFill>
              </a:rPr>
              <a:t>DFS(</a:t>
            </a:r>
            <a:r>
              <a:rPr lang="en-US" b="1" dirty="0" err="1">
                <a:solidFill>
                  <a:srgbClr val="0070C0"/>
                </a:solidFill>
              </a:rPr>
              <a:t>int</a:t>
            </a:r>
            <a:r>
              <a:rPr lang="en-US" b="1" dirty="0">
                <a:solidFill>
                  <a:srgbClr val="0070C0"/>
                </a:solidFill>
              </a:rPr>
              <a:t> u){</a:t>
            </a:r>
          </a:p>
          <a:p>
            <a:r>
              <a:rPr lang="en-US" b="1" dirty="0" smtClean="0">
                <a:solidFill>
                  <a:srgbClr val="0070C0"/>
                </a:solidFill>
              </a:rPr>
              <a:t>times[u</a:t>
            </a:r>
            <a:r>
              <a:rPr lang="en-US" b="1" dirty="0">
                <a:solidFill>
                  <a:srgbClr val="0070C0"/>
                </a:solidFill>
              </a:rPr>
              <a:t>] = </a:t>
            </a:r>
            <a:r>
              <a:rPr lang="en-US" b="1" dirty="0" err="1">
                <a:solidFill>
                  <a:srgbClr val="0070C0"/>
                </a:solidFill>
              </a:rPr>
              <a:t>lower_times</a:t>
            </a:r>
            <a:r>
              <a:rPr lang="en-US" b="1" dirty="0">
                <a:solidFill>
                  <a:srgbClr val="0070C0"/>
                </a:solidFill>
              </a:rPr>
              <a:t>[u] = time;</a:t>
            </a:r>
          </a:p>
          <a:p>
            <a:r>
              <a:rPr lang="en-US" b="1" dirty="0" smtClean="0">
                <a:solidFill>
                  <a:srgbClr val="0070C0"/>
                </a:solidFill>
              </a:rPr>
              <a:t>time</a:t>
            </a:r>
            <a:r>
              <a:rPr lang="en-US" b="1" dirty="0">
                <a:solidFill>
                  <a:srgbClr val="0070C0"/>
                </a:solidFill>
              </a:rPr>
              <a:t>++;</a:t>
            </a:r>
          </a:p>
          <a:p>
            <a:r>
              <a:rPr lang="en-US" b="1" dirty="0" err="1" smtClean="0">
                <a:solidFill>
                  <a:srgbClr val="0070C0"/>
                </a:solidFill>
              </a:rPr>
              <a:t>stack.push</a:t>
            </a:r>
            <a:r>
              <a:rPr lang="en-US" b="1" dirty="0" smtClean="0">
                <a:solidFill>
                  <a:srgbClr val="0070C0"/>
                </a:solidFill>
              </a:rPr>
              <a:t>(u</a:t>
            </a:r>
            <a:r>
              <a:rPr lang="en-US" b="1" dirty="0">
                <a:solidFill>
                  <a:srgbClr val="0070C0"/>
                </a:solidFill>
              </a:rPr>
              <a:t>);</a:t>
            </a:r>
          </a:p>
          <a:p>
            <a:r>
              <a:rPr lang="en-US" b="1" dirty="0" err="1" smtClean="0">
                <a:solidFill>
                  <a:srgbClr val="C00000"/>
                </a:solidFill>
              </a:rPr>
              <a:t>in_stack</a:t>
            </a:r>
            <a:r>
              <a:rPr lang="en-US" b="1" dirty="0" smtClean="0">
                <a:solidFill>
                  <a:srgbClr val="C00000"/>
                </a:solidFill>
              </a:rPr>
              <a:t>[u</a:t>
            </a:r>
            <a:r>
              <a:rPr lang="en-US" b="1" dirty="0">
                <a:solidFill>
                  <a:srgbClr val="C00000"/>
                </a:solidFill>
              </a:rPr>
              <a:t>] = true</a:t>
            </a:r>
            <a:r>
              <a:rPr lang="en-US" b="1" dirty="0" smtClean="0">
                <a:solidFill>
                  <a:srgbClr val="C00000"/>
                </a:solidFill>
              </a:rPr>
              <a:t>;</a:t>
            </a:r>
            <a:endParaRPr lang="sr-Latn-ME" b="1" dirty="0" smtClean="0">
              <a:solidFill>
                <a:srgbClr val="C00000"/>
              </a:solidFill>
            </a:endParaRPr>
          </a:p>
          <a:p>
            <a:r>
              <a:rPr lang="en-US" b="1" dirty="0" smtClean="0">
                <a:solidFill>
                  <a:srgbClr val="0070C0"/>
                </a:solidFill>
              </a:rPr>
              <a:t>auto </a:t>
            </a:r>
            <a:r>
              <a:rPr lang="en-US" b="1" dirty="0">
                <a:solidFill>
                  <a:srgbClr val="0070C0"/>
                </a:solidFill>
              </a:rPr>
              <a:t>begin = </a:t>
            </a:r>
            <a:r>
              <a:rPr lang="en-US" b="1" dirty="0" err="1">
                <a:solidFill>
                  <a:srgbClr val="0070C0"/>
                </a:solidFill>
              </a:rPr>
              <a:t>adjacency_list</a:t>
            </a:r>
            <a:r>
              <a:rPr lang="en-US" b="1" dirty="0">
                <a:solidFill>
                  <a:srgbClr val="0070C0"/>
                </a:solidFill>
              </a:rPr>
              <a:t>[u].begin();</a:t>
            </a:r>
          </a:p>
          <a:p>
            <a:r>
              <a:rPr lang="en-US" b="1" dirty="0" smtClean="0">
                <a:solidFill>
                  <a:srgbClr val="0070C0"/>
                </a:solidFill>
              </a:rPr>
              <a:t>auto </a:t>
            </a:r>
            <a:r>
              <a:rPr lang="en-US" b="1" dirty="0">
                <a:solidFill>
                  <a:srgbClr val="0070C0"/>
                </a:solidFill>
              </a:rPr>
              <a:t>end = </a:t>
            </a:r>
            <a:r>
              <a:rPr lang="en-US" b="1" dirty="0" err="1">
                <a:solidFill>
                  <a:srgbClr val="0070C0"/>
                </a:solidFill>
              </a:rPr>
              <a:t>adjacency_list</a:t>
            </a:r>
            <a:r>
              <a:rPr lang="en-US" b="1" dirty="0">
                <a:solidFill>
                  <a:srgbClr val="0070C0"/>
                </a:solidFill>
              </a:rPr>
              <a:t>[u].end();</a:t>
            </a:r>
          </a:p>
          <a:p>
            <a:r>
              <a:rPr lang="en-US" b="1" dirty="0" smtClean="0">
                <a:solidFill>
                  <a:srgbClr val="0070C0"/>
                </a:solidFill>
              </a:rPr>
              <a:t>while </a:t>
            </a:r>
            <a:r>
              <a:rPr lang="en-US" b="1" dirty="0">
                <a:solidFill>
                  <a:srgbClr val="0070C0"/>
                </a:solidFill>
              </a:rPr>
              <a:t>(begin != end) {</a:t>
            </a:r>
          </a:p>
          <a:p>
            <a:r>
              <a:rPr lang="en-US" b="1" dirty="0" smtClean="0">
                <a:solidFill>
                  <a:srgbClr val="0070C0"/>
                </a:solidFill>
              </a:rPr>
              <a:t>if </a:t>
            </a:r>
            <a:r>
              <a:rPr lang="en-US" b="1" dirty="0">
                <a:solidFill>
                  <a:srgbClr val="0070C0"/>
                </a:solidFill>
              </a:rPr>
              <a:t>(times[*begin] == -1) {</a:t>
            </a:r>
          </a:p>
          <a:p>
            <a:r>
              <a:rPr lang="en-US" b="1" dirty="0" smtClean="0">
                <a:solidFill>
                  <a:srgbClr val="0070C0"/>
                </a:solidFill>
              </a:rPr>
              <a:t>DFS</a:t>
            </a:r>
            <a:r>
              <a:rPr lang="en-US" b="1" dirty="0">
                <a:solidFill>
                  <a:srgbClr val="0070C0"/>
                </a:solidFill>
              </a:rPr>
              <a:t>(*begin);</a:t>
            </a:r>
          </a:p>
          <a:p>
            <a:r>
              <a:rPr lang="en-US" b="1" dirty="0" err="1" smtClean="0">
                <a:solidFill>
                  <a:srgbClr val="0070C0"/>
                </a:solidFill>
              </a:rPr>
              <a:t>lower_times</a:t>
            </a:r>
            <a:r>
              <a:rPr lang="en-US" b="1" dirty="0" smtClean="0">
                <a:solidFill>
                  <a:srgbClr val="0070C0"/>
                </a:solidFill>
              </a:rPr>
              <a:t>[u]=</a:t>
            </a:r>
            <a:endParaRPr lang="sr-Latn-ME" b="1" dirty="0" smtClean="0">
              <a:solidFill>
                <a:srgbClr val="0070C0"/>
              </a:solidFill>
            </a:endParaRPr>
          </a:p>
          <a:p>
            <a:r>
              <a:rPr lang="sr-Latn-ME" b="1" dirty="0" smtClean="0">
                <a:solidFill>
                  <a:srgbClr val="0070C0"/>
                </a:solidFill>
              </a:rPr>
              <a:t>min(</a:t>
            </a:r>
            <a:r>
              <a:rPr lang="en-US" b="1" dirty="0" err="1" smtClean="0">
                <a:solidFill>
                  <a:srgbClr val="0070C0"/>
                </a:solidFill>
              </a:rPr>
              <a:t>lower_times</a:t>
            </a:r>
            <a:r>
              <a:rPr lang="en-US" b="1" dirty="0">
                <a:solidFill>
                  <a:srgbClr val="0070C0"/>
                </a:solidFill>
              </a:rPr>
              <a:t>[*begin</a:t>
            </a:r>
            <a:r>
              <a:rPr lang="en-US" b="1" dirty="0" smtClean="0">
                <a:solidFill>
                  <a:srgbClr val="0070C0"/>
                </a:solidFill>
              </a:rPr>
              <a:t>]</a:t>
            </a:r>
            <a:r>
              <a:rPr lang="sr-Latn-ME" b="1" dirty="0" smtClean="0">
                <a:solidFill>
                  <a:srgbClr val="0070C0"/>
                </a:solidFill>
              </a:rPr>
              <a:t>,</a:t>
            </a:r>
            <a:r>
              <a:rPr lang="en-US" b="1" dirty="0" err="1" smtClean="0">
                <a:solidFill>
                  <a:srgbClr val="0070C0"/>
                </a:solidFill>
              </a:rPr>
              <a:t>lower_times</a:t>
            </a:r>
            <a:r>
              <a:rPr lang="en-US" b="1" dirty="0" smtClean="0">
                <a:solidFill>
                  <a:srgbClr val="0070C0"/>
                </a:solidFill>
              </a:rPr>
              <a:t>[u]</a:t>
            </a:r>
            <a:r>
              <a:rPr lang="sr-Latn-ME" b="1" dirty="0" smtClean="0">
                <a:solidFill>
                  <a:srgbClr val="0070C0"/>
                </a:solidFill>
              </a:rPr>
              <a:t>)</a:t>
            </a:r>
            <a:r>
              <a:rPr lang="en-US" b="1" dirty="0" smtClean="0">
                <a:solidFill>
                  <a:srgbClr val="0070C0"/>
                </a:solidFill>
              </a:rPr>
              <a:t>;</a:t>
            </a:r>
            <a:endParaRPr lang="en-US" b="1" dirty="0">
              <a:solidFill>
                <a:srgbClr val="0070C0"/>
              </a:solidFill>
            </a:endParaRPr>
          </a:p>
          <a:p>
            <a:r>
              <a:rPr lang="en-US" b="1" dirty="0" smtClean="0">
                <a:solidFill>
                  <a:srgbClr val="0070C0"/>
                </a:solidFill>
              </a:rPr>
              <a:t>}</a:t>
            </a:r>
            <a:endParaRPr lang="en-US" b="1" dirty="0">
              <a:solidFill>
                <a:srgbClr val="0070C0"/>
              </a:solidFill>
            </a:endParaRPr>
          </a:p>
          <a:p>
            <a:r>
              <a:rPr lang="en-US" b="1" dirty="0" smtClean="0">
                <a:solidFill>
                  <a:srgbClr val="0070C0"/>
                </a:solidFill>
              </a:rPr>
              <a:t>else </a:t>
            </a:r>
            <a:r>
              <a:rPr lang="en-US" b="1" dirty="0">
                <a:solidFill>
                  <a:srgbClr val="0070C0"/>
                </a:solidFill>
              </a:rPr>
              <a:t>if (</a:t>
            </a:r>
            <a:r>
              <a:rPr lang="en-US" b="1" dirty="0" err="1">
                <a:solidFill>
                  <a:srgbClr val="0070C0"/>
                </a:solidFill>
              </a:rPr>
              <a:t>in_stack</a:t>
            </a:r>
            <a:r>
              <a:rPr lang="en-US" b="1" dirty="0">
                <a:solidFill>
                  <a:srgbClr val="0070C0"/>
                </a:solidFill>
              </a:rPr>
              <a:t>[*begin] == true) {</a:t>
            </a:r>
          </a:p>
          <a:p>
            <a:r>
              <a:rPr lang="en-US" b="1" dirty="0" err="1" smtClean="0">
                <a:solidFill>
                  <a:srgbClr val="0070C0"/>
                </a:solidFill>
              </a:rPr>
              <a:t>lower_times</a:t>
            </a:r>
            <a:r>
              <a:rPr lang="en-US" b="1" dirty="0" smtClean="0">
                <a:solidFill>
                  <a:srgbClr val="0070C0"/>
                </a:solidFill>
              </a:rPr>
              <a:t>[u]=</a:t>
            </a:r>
            <a:r>
              <a:rPr lang="sr-Latn-ME" b="1" dirty="0" smtClean="0">
                <a:solidFill>
                  <a:srgbClr val="0070C0"/>
                </a:solidFill>
              </a:rPr>
              <a:t>min(</a:t>
            </a:r>
            <a:r>
              <a:rPr lang="en-US" b="1" dirty="0" err="1" smtClean="0">
                <a:solidFill>
                  <a:srgbClr val="0070C0"/>
                </a:solidFill>
              </a:rPr>
              <a:t>lower_times</a:t>
            </a:r>
            <a:r>
              <a:rPr lang="en-US" b="1" dirty="0" smtClean="0">
                <a:solidFill>
                  <a:srgbClr val="0070C0"/>
                </a:solidFill>
              </a:rPr>
              <a:t>[u]</a:t>
            </a:r>
            <a:r>
              <a:rPr lang="sr-Latn-ME" b="1" dirty="0" smtClean="0">
                <a:solidFill>
                  <a:srgbClr val="0070C0"/>
                </a:solidFill>
              </a:rPr>
              <a:t>,</a:t>
            </a:r>
          </a:p>
          <a:p>
            <a:r>
              <a:rPr lang="en-US" b="1" dirty="0" smtClean="0">
                <a:solidFill>
                  <a:srgbClr val="0070C0"/>
                </a:solidFill>
              </a:rPr>
              <a:t> </a:t>
            </a:r>
            <a:r>
              <a:rPr lang="en-US" b="1" dirty="0" err="1">
                <a:solidFill>
                  <a:srgbClr val="0070C0"/>
                </a:solidFill>
              </a:rPr>
              <a:t>lower_times</a:t>
            </a:r>
            <a:r>
              <a:rPr lang="en-US" b="1" dirty="0">
                <a:solidFill>
                  <a:srgbClr val="0070C0"/>
                </a:solidFill>
              </a:rPr>
              <a:t>[*begin</a:t>
            </a:r>
            <a:r>
              <a:rPr lang="en-US" b="1" dirty="0" smtClean="0">
                <a:solidFill>
                  <a:srgbClr val="0070C0"/>
                </a:solidFill>
              </a:rPr>
              <a:t>]</a:t>
            </a:r>
            <a:r>
              <a:rPr lang="sr-Latn-ME" b="1" dirty="0">
                <a:solidFill>
                  <a:srgbClr val="0070C0"/>
                </a:solidFill>
              </a:rPr>
              <a:t>)</a:t>
            </a:r>
            <a:r>
              <a:rPr lang="en-US" b="1" dirty="0" smtClean="0">
                <a:solidFill>
                  <a:srgbClr val="0070C0"/>
                </a:solidFill>
              </a:rPr>
              <a:t>;</a:t>
            </a:r>
            <a:endParaRPr lang="en-US" b="1" dirty="0">
              <a:solidFill>
                <a:srgbClr val="0070C0"/>
              </a:solidFill>
            </a:endParaRPr>
          </a:p>
          <a:p>
            <a:r>
              <a:rPr lang="en-US" b="1" dirty="0">
                <a:solidFill>
                  <a:srgbClr val="0070C0"/>
                </a:solidFill>
              </a:rPr>
              <a:t> </a:t>
            </a:r>
            <a:r>
              <a:rPr lang="en-US" b="1" dirty="0" smtClean="0">
                <a:solidFill>
                  <a:srgbClr val="0070C0"/>
                </a:solidFill>
              </a:rPr>
              <a:t>}</a:t>
            </a:r>
            <a:endParaRPr lang="sr-Latn-ME" b="1" dirty="0" smtClean="0">
              <a:solidFill>
                <a:srgbClr val="0070C0"/>
              </a:solidFill>
            </a:endParaRPr>
          </a:p>
          <a:p>
            <a:r>
              <a:rPr lang="en-US" b="1" dirty="0" smtClean="0">
                <a:solidFill>
                  <a:srgbClr val="0070C0"/>
                </a:solidFill>
              </a:rPr>
              <a:t>begin</a:t>
            </a:r>
            <a:r>
              <a:rPr lang="en-US" b="1" dirty="0">
                <a:solidFill>
                  <a:srgbClr val="0070C0"/>
                </a:solidFill>
              </a:rPr>
              <a:t>++;</a:t>
            </a:r>
          </a:p>
          <a:p>
            <a:r>
              <a:rPr lang="en-US" b="1" dirty="0" smtClean="0">
                <a:solidFill>
                  <a:srgbClr val="0070C0"/>
                </a:solidFill>
              </a:rPr>
              <a:t>}</a:t>
            </a:r>
            <a:endParaRPr lang="en-US" b="1" dirty="0">
              <a:solidFill>
                <a:srgbClr val="0070C0"/>
              </a:solidFill>
            </a:endParaRPr>
          </a:p>
          <a:p>
            <a:endParaRPr lang="en-US" b="1" dirty="0">
              <a:solidFill>
                <a:srgbClr val="0070C0"/>
              </a:solidFill>
            </a:endParaRPr>
          </a:p>
          <a:p>
            <a:endParaRPr lang="en-US" b="1" dirty="0">
              <a:solidFill>
                <a:srgbClr val="C00000"/>
              </a:solidFill>
            </a:endParaRPr>
          </a:p>
        </p:txBody>
      </p:sp>
      <p:sp>
        <p:nvSpPr>
          <p:cNvPr id="6" name="Freeform 5"/>
          <p:cNvSpPr/>
          <p:nvPr/>
        </p:nvSpPr>
        <p:spPr>
          <a:xfrm>
            <a:off x="2129742" y="2384385"/>
            <a:ext cx="6528121" cy="393539"/>
          </a:xfrm>
          <a:custGeom>
            <a:avLst/>
            <a:gdLst>
              <a:gd name="connsiteX0" fmla="*/ 6528121 w 6528121"/>
              <a:gd name="connsiteY0" fmla="*/ 335666 h 393539"/>
              <a:gd name="connsiteX1" fmla="*/ 2210764 w 6528121"/>
              <a:gd name="connsiteY1" fmla="*/ 393539 h 393539"/>
              <a:gd name="connsiteX2" fmla="*/ 0 w 6528121"/>
              <a:gd name="connsiteY2" fmla="*/ 0 h 393539"/>
            </a:gdLst>
            <a:ahLst/>
            <a:cxnLst>
              <a:cxn ang="0">
                <a:pos x="connsiteX0" y="connsiteY0"/>
              </a:cxn>
              <a:cxn ang="0">
                <a:pos x="connsiteX1" y="connsiteY1"/>
              </a:cxn>
              <a:cxn ang="0">
                <a:pos x="connsiteX2" y="connsiteY2"/>
              </a:cxn>
            </a:cxnLst>
            <a:rect l="l" t="t" r="r" b="b"/>
            <a:pathLst>
              <a:path w="6528121" h="393539">
                <a:moveTo>
                  <a:pt x="6528121" y="335666"/>
                </a:moveTo>
                <a:lnTo>
                  <a:pt x="2210764" y="393539"/>
                </a:lnTo>
                <a:lnTo>
                  <a:pt x="0" y="0"/>
                </a:lnTo>
              </a:path>
            </a:pathLst>
          </a:custGeom>
          <a:noFill/>
          <a:ln>
            <a:solidFill>
              <a:srgbClr val="C0000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Brace 6"/>
          <p:cNvSpPr/>
          <p:nvPr/>
        </p:nvSpPr>
        <p:spPr>
          <a:xfrm>
            <a:off x="4114800" y="2514600"/>
            <a:ext cx="304800" cy="466846"/>
          </a:xfrm>
          <a:prstGeom prst="rightBrace">
            <a:avLst/>
          </a:prstGeom>
          <a:ln w="2540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Freeform 7"/>
          <p:cNvSpPr/>
          <p:nvPr/>
        </p:nvSpPr>
        <p:spPr>
          <a:xfrm>
            <a:off x="4271058" y="2812648"/>
            <a:ext cx="335666" cy="497711"/>
          </a:xfrm>
          <a:custGeom>
            <a:avLst/>
            <a:gdLst>
              <a:gd name="connsiteX0" fmla="*/ 0 w 335666"/>
              <a:gd name="connsiteY0" fmla="*/ 0 h 497711"/>
              <a:gd name="connsiteX1" fmla="*/ 335666 w 335666"/>
              <a:gd name="connsiteY1" fmla="*/ 497711 h 497711"/>
            </a:gdLst>
            <a:ahLst/>
            <a:cxnLst>
              <a:cxn ang="0">
                <a:pos x="connsiteX0" y="connsiteY0"/>
              </a:cxn>
              <a:cxn ang="0">
                <a:pos x="connsiteX1" y="connsiteY1"/>
              </a:cxn>
            </a:cxnLst>
            <a:rect l="l" t="t" r="r" b="b"/>
            <a:pathLst>
              <a:path w="335666" h="497711">
                <a:moveTo>
                  <a:pt x="0" y="0"/>
                </a:moveTo>
                <a:lnTo>
                  <a:pt x="335666" y="497711"/>
                </a:lnTo>
              </a:path>
            </a:pathLst>
          </a:custGeom>
          <a:noFill/>
          <a:ln>
            <a:solidFill>
              <a:srgbClr val="C0000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115747" y="3576577"/>
            <a:ext cx="4467828" cy="416689"/>
          </a:xfrm>
          <a:custGeom>
            <a:avLst/>
            <a:gdLst>
              <a:gd name="connsiteX0" fmla="*/ 0 w 4467828"/>
              <a:gd name="connsiteY0" fmla="*/ 23150 h 416689"/>
              <a:gd name="connsiteX1" fmla="*/ 2372810 w 4467828"/>
              <a:gd name="connsiteY1" fmla="*/ 0 h 416689"/>
              <a:gd name="connsiteX2" fmla="*/ 4467828 w 4467828"/>
              <a:gd name="connsiteY2" fmla="*/ 416689 h 416689"/>
            </a:gdLst>
            <a:ahLst/>
            <a:cxnLst>
              <a:cxn ang="0">
                <a:pos x="connsiteX0" y="connsiteY0"/>
              </a:cxn>
              <a:cxn ang="0">
                <a:pos x="connsiteX1" y="connsiteY1"/>
              </a:cxn>
              <a:cxn ang="0">
                <a:pos x="connsiteX2" y="connsiteY2"/>
              </a:cxn>
            </a:cxnLst>
            <a:rect l="l" t="t" r="r" b="b"/>
            <a:pathLst>
              <a:path w="4467828" h="416689">
                <a:moveTo>
                  <a:pt x="0" y="23150"/>
                </a:moveTo>
                <a:lnTo>
                  <a:pt x="2372810" y="0"/>
                </a:lnTo>
                <a:lnTo>
                  <a:pt x="4467828" y="416689"/>
                </a:lnTo>
              </a:path>
            </a:pathLst>
          </a:custGeom>
          <a:noFill/>
          <a:ln>
            <a:solidFill>
              <a:srgbClr val="C0000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4572000" y="3622876"/>
            <a:ext cx="3784922" cy="555585"/>
          </a:xfrm>
          <a:custGeom>
            <a:avLst/>
            <a:gdLst>
              <a:gd name="connsiteX0" fmla="*/ 972273 w 3784922"/>
              <a:gd name="connsiteY0" fmla="*/ 150471 h 555585"/>
              <a:gd name="connsiteX1" fmla="*/ 983848 w 3784922"/>
              <a:gd name="connsiteY1" fmla="*/ 0 h 555585"/>
              <a:gd name="connsiteX2" fmla="*/ 3784922 w 3784922"/>
              <a:gd name="connsiteY2" fmla="*/ 0 h 555585"/>
              <a:gd name="connsiteX3" fmla="*/ 3738623 w 3784922"/>
              <a:gd name="connsiteY3" fmla="*/ 231494 h 555585"/>
              <a:gd name="connsiteX4" fmla="*/ 1759352 w 3784922"/>
              <a:gd name="connsiteY4" fmla="*/ 277792 h 555585"/>
              <a:gd name="connsiteX5" fmla="*/ 1770927 w 3784922"/>
              <a:gd name="connsiteY5" fmla="*/ 544010 h 555585"/>
              <a:gd name="connsiteX6" fmla="*/ 11575 w 3784922"/>
              <a:gd name="connsiteY6" fmla="*/ 555585 h 555585"/>
              <a:gd name="connsiteX7" fmla="*/ 0 w 3784922"/>
              <a:gd name="connsiteY7" fmla="*/ 277792 h 555585"/>
              <a:gd name="connsiteX8" fmla="*/ 972273 w 3784922"/>
              <a:gd name="connsiteY8" fmla="*/ 231494 h 555585"/>
              <a:gd name="connsiteX9" fmla="*/ 972273 w 3784922"/>
              <a:gd name="connsiteY9" fmla="*/ 150471 h 555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84922" h="555585">
                <a:moveTo>
                  <a:pt x="972273" y="150471"/>
                </a:moveTo>
                <a:lnTo>
                  <a:pt x="983848" y="0"/>
                </a:lnTo>
                <a:lnTo>
                  <a:pt x="3784922" y="0"/>
                </a:lnTo>
                <a:lnTo>
                  <a:pt x="3738623" y="231494"/>
                </a:lnTo>
                <a:lnTo>
                  <a:pt x="1759352" y="277792"/>
                </a:lnTo>
                <a:lnTo>
                  <a:pt x="1770927" y="544010"/>
                </a:lnTo>
                <a:lnTo>
                  <a:pt x="11575" y="555585"/>
                </a:lnTo>
                <a:lnTo>
                  <a:pt x="0" y="277792"/>
                </a:lnTo>
                <a:lnTo>
                  <a:pt x="972273" y="231494"/>
                </a:lnTo>
                <a:lnTo>
                  <a:pt x="972273" y="150471"/>
                </a:lnTo>
                <a:close/>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ight Brace 10"/>
          <p:cNvSpPr/>
          <p:nvPr/>
        </p:nvSpPr>
        <p:spPr>
          <a:xfrm>
            <a:off x="3962400" y="4724400"/>
            <a:ext cx="304800" cy="685800"/>
          </a:xfrm>
          <a:prstGeom prst="rightBrace">
            <a:avLst/>
          </a:prstGeom>
          <a:ln w="2540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Right Brace 11"/>
          <p:cNvSpPr/>
          <p:nvPr/>
        </p:nvSpPr>
        <p:spPr>
          <a:xfrm flipH="1">
            <a:off x="4454324" y="4381500"/>
            <a:ext cx="129251" cy="1028700"/>
          </a:xfrm>
          <a:prstGeom prst="rightBrace">
            <a:avLst/>
          </a:prstGeom>
          <a:ln w="2540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4" name="Straight Connector 13"/>
          <p:cNvCxnSpPr>
            <a:stCxn id="11" idx="1"/>
            <a:endCxn id="12" idx="1"/>
          </p:cNvCxnSpPr>
          <p:nvPr/>
        </p:nvCxnSpPr>
        <p:spPr>
          <a:xfrm flipV="1">
            <a:off x="4267200" y="4895850"/>
            <a:ext cx="187124" cy="17145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1219200" y="5638800"/>
            <a:ext cx="3387524" cy="30480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072408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sr-Latn-ME" dirty="0" smtClean="0"/>
              <a:t>Realizacija Tardžan #3</a:t>
            </a:r>
            <a:endParaRPr lang="en-US" dirty="0"/>
          </a:p>
        </p:txBody>
      </p:sp>
      <p:sp>
        <p:nvSpPr>
          <p:cNvPr id="4" name="Rectangle 3"/>
          <p:cNvSpPr/>
          <p:nvPr/>
        </p:nvSpPr>
        <p:spPr>
          <a:xfrm>
            <a:off x="15240" y="838200"/>
            <a:ext cx="4572000" cy="5909310"/>
          </a:xfrm>
          <a:prstGeom prst="rect">
            <a:avLst/>
          </a:prstGeom>
        </p:spPr>
        <p:txBody>
          <a:bodyPr>
            <a:spAutoFit/>
          </a:bodyPr>
          <a:lstStyle/>
          <a:p>
            <a:r>
              <a:rPr lang="en-US" b="1" dirty="0" smtClean="0">
                <a:solidFill>
                  <a:srgbClr val="0070C0"/>
                </a:solidFill>
              </a:rPr>
              <a:t>if </a:t>
            </a:r>
            <a:r>
              <a:rPr lang="en-US" b="1" dirty="0">
                <a:solidFill>
                  <a:srgbClr val="0070C0"/>
                </a:solidFill>
              </a:rPr>
              <a:t>(times[u] == </a:t>
            </a:r>
            <a:r>
              <a:rPr lang="en-US" b="1" dirty="0" err="1">
                <a:solidFill>
                  <a:srgbClr val="0070C0"/>
                </a:solidFill>
              </a:rPr>
              <a:t>lower_times</a:t>
            </a:r>
            <a:r>
              <a:rPr lang="en-US" b="1" dirty="0">
                <a:solidFill>
                  <a:srgbClr val="0070C0"/>
                </a:solidFill>
              </a:rPr>
              <a:t>[u]) {</a:t>
            </a:r>
          </a:p>
          <a:p>
            <a:r>
              <a:rPr lang="en-US" b="1" dirty="0" smtClean="0">
                <a:solidFill>
                  <a:srgbClr val="0070C0"/>
                </a:solidFill>
              </a:rPr>
              <a:t>while </a:t>
            </a:r>
            <a:r>
              <a:rPr lang="en-US" b="1" dirty="0">
                <a:solidFill>
                  <a:srgbClr val="0070C0"/>
                </a:solidFill>
              </a:rPr>
              <a:t>(1) {</a:t>
            </a:r>
          </a:p>
          <a:p>
            <a:r>
              <a:rPr lang="en-US" b="1" dirty="0" err="1" smtClean="0">
                <a:solidFill>
                  <a:srgbClr val="0070C0"/>
                </a:solidFill>
              </a:rPr>
              <a:t>int</a:t>
            </a:r>
            <a:r>
              <a:rPr lang="en-US" b="1" dirty="0" smtClean="0">
                <a:solidFill>
                  <a:srgbClr val="0070C0"/>
                </a:solidFill>
              </a:rPr>
              <a:t> </a:t>
            </a:r>
            <a:r>
              <a:rPr lang="en-US" b="1" dirty="0">
                <a:solidFill>
                  <a:srgbClr val="0070C0"/>
                </a:solidFill>
              </a:rPr>
              <a:t>v = </a:t>
            </a:r>
            <a:r>
              <a:rPr lang="en-US" b="1" dirty="0" err="1">
                <a:solidFill>
                  <a:srgbClr val="0070C0"/>
                </a:solidFill>
              </a:rPr>
              <a:t>stack.top</a:t>
            </a:r>
            <a:r>
              <a:rPr lang="en-US" b="1" dirty="0">
                <a:solidFill>
                  <a:srgbClr val="0070C0"/>
                </a:solidFill>
              </a:rPr>
              <a:t>();</a:t>
            </a:r>
          </a:p>
          <a:p>
            <a:r>
              <a:rPr lang="en-US" b="1" dirty="0" err="1" smtClean="0">
                <a:solidFill>
                  <a:srgbClr val="0070C0"/>
                </a:solidFill>
              </a:rPr>
              <a:t>stack.pop</a:t>
            </a:r>
            <a:r>
              <a:rPr lang="en-US" b="1" dirty="0">
                <a:solidFill>
                  <a:srgbClr val="0070C0"/>
                </a:solidFill>
              </a:rPr>
              <a:t>();</a:t>
            </a:r>
          </a:p>
          <a:p>
            <a:r>
              <a:rPr lang="en-US" b="1" dirty="0" err="1" smtClean="0">
                <a:solidFill>
                  <a:srgbClr val="0070C0"/>
                </a:solidFill>
              </a:rPr>
              <a:t>cout</a:t>
            </a:r>
            <a:r>
              <a:rPr lang="en-US" b="1" dirty="0" smtClean="0">
                <a:solidFill>
                  <a:srgbClr val="0070C0"/>
                </a:solidFill>
              </a:rPr>
              <a:t> </a:t>
            </a:r>
            <a:r>
              <a:rPr lang="en-US" b="1" dirty="0">
                <a:solidFill>
                  <a:srgbClr val="0070C0"/>
                </a:solidFill>
              </a:rPr>
              <a:t>&lt;&lt; v &lt;&lt; " ";</a:t>
            </a:r>
          </a:p>
          <a:p>
            <a:r>
              <a:rPr lang="en-US" b="1" dirty="0" err="1" smtClean="0">
                <a:solidFill>
                  <a:srgbClr val="0070C0"/>
                </a:solidFill>
              </a:rPr>
              <a:t>in_stack</a:t>
            </a:r>
            <a:r>
              <a:rPr lang="en-US" b="1" dirty="0" smtClean="0">
                <a:solidFill>
                  <a:srgbClr val="0070C0"/>
                </a:solidFill>
              </a:rPr>
              <a:t>[v</a:t>
            </a:r>
            <a:r>
              <a:rPr lang="en-US" b="1" dirty="0">
                <a:solidFill>
                  <a:srgbClr val="0070C0"/>
                </a:solidFill>
              </a:rPr>
              <a:t>] = false;</a:t>
            </a:r>
          </a:p>
          <a:p>
            <a:r>
              <a:rPr lang="en-US" b="1" dirty="0" smtClean="0">
                <a:solidFill>
                  <a:srgbClr val="0070C0"/>
                </a:solidFill>
              </a:rPr>
              <a:t>if </a:t>
            </a:r>
            <a:r>
              <a:rPr lang="en-US" b="1" dirty="0">
                <a:solidFill>
                  <a:srgbClr val="0070C0"/>
                </a:solidFill>
              </a:rPr>
              <a:t>(v == u) {</a:t>
            </a:r>
          </a:p>
          <a:p>
            <a:r>
              <a:rPr lang="en-US" b="1" dirty="0" err="1" smtClean="0">
                <a:solidFill>
                  <a:srgbClr val="0070C0"/>
                </a:solidFill>
              </a:rPr>
              <a:t>cout</a:t>
            </a:r>
            <a:r>
              <a:rPr lang="en-US" b="1" dirty="0" smtClean="0">
                <a:solidFill>
                  <a:srgbClr val="0070C0"/>
                </a:solidFill>
              </a:rPr>
              <a:t> </a:t>
            </a:r>
            <a:r>
              <a:rPr lang="en-US" b="1" dirty="0">
                <a:solidFill>
                  <a:srgbClr val="0070C0"/>
                </a:solidFill>
              </a:rPr>
              <a:t>&lt;&lt; "\n";</a:t>
            </a:r>
          </a:p>
          <a:p>
            <a:r>
              <a:rPr lang="en-US" b="1" dirty="0" smtClean="0">
                <a:solidFill>
                  <a:srgbClr val="0070C0"/>
                </a:solidFill>
              </a:rPr>
              <a:t>break</a:t>
            </a:r>
            <a:r>
              <a:rPr lang="en-US" b="1" dirty="0">
                <a:solidFill>
                  <a:srgbClr val="0070C0"/>
                </a:solidFill>
              </a:rPr>
              <a:t>;</a:t>
            </a:r>
          </a:p>
          <a:p>
            <a:r>
              <a:rPr lang="sr-Latn-ME" b="1" dirty="0" smtClean="0">
                <a:solidFill>
                  <a:srgbClr val="0070C0"/>
                </a:solidFill>
              </a:rPr>
              <a:t>     </a:t>
            </a:r>
            <a:r>
              <a:rPr lang="en-US" b="1" dirty="0" smtClean="0">
                <a:solidFill>
                  <a:srgbClr val="0070C0"/>
                </a:solidFill>
              </a:rPr>
              <a:t>}</a:t>
            </a:r>
            <a:endParaRPr lang="en-US" b="1" dirty="0">
              <a:solidFill>
                <a:srgbClr val="0070C0"/>
              </a:solidFill>
            </a:endParaRPr>
          </a:p>
          <a:p>
            <a:r>
              <a:rPr lang="sr-Latn-ME" b="1" dirty="0" smtClean="0">
                <a:solidFill>
                  <a:srgbClr val="0070C0"/>
                </a:solidFill>
              </a:rPr>
              <a:t>   </a:t>
            </a:r>
            <a:r>
              <a:rPr lang="en-US" b="1" dirty="0" smtClean="0">
                <a:solidFill>
                  <a:srgbClr val="0070C0"/>
                </a:solidFill>
              </a:rPr>
              <a:t>}</a:t>
            </a:r>
            <a:endParaRPr lang="sr-Latn-ME" b="1" dirty="0" smtClean="0">
              <a:solidFill>
                <a:srgbClr val="0070C0"/>
              </a:solidFill>
            </a:endParaRPr>
          </a:p>
          <a:p>
            <a:r>
              <a:rPr lang="sr-Latn-ME" b="1" dirty="0" smtClean="0">
                <a:solidFill>
                  <a:srgbClr val="0070C0"/>
                </a:solidFill>
              </a:rPr>
              <a:t> </a:t>
            </a:r>
            <a:r>
              <a:rPr lang="en-US" b="1" dirty="0" smtClean="0">
                <a:solidFill>
                  <a:srgbClr val="0070C0"/>
                </a:solidFill>
              </a:rPr>
              <a:t>}</a:t>
            </a:r>
            <a:endParaRPr lang="en-US" b="1" dirty="0">
              <a:solidFill>
                <a:srgbClr val="0070C0"/>
              </a:solidFill>
            </a:endParaRPr>
          </a:p>
          <a:p>
            <a:r>
              <a:rPr lang="en-US" b="1" dirty="0" smtClean="0">
                <a:solidFill>
                  <a:srgbClr val="0070C0"/>
                </a:solidFill>
              </a:rPr>
              <a:t>}</a:t>
            </a:r>
            <a:endParaRPr lang="en-US" b="1" dirty="0">
              <a:solidFill>
                <a:srgbClr val="0070C0"/>
              </a:solidFill>
            </a:endParaRPr>
          </a:p>
          <a:p>
            <a:r>
              <a:rPr lang="en-US" b="1" dirty="0" smtClean="0">
                <a:solidFill>
                  <a:srgbClr val="0070C0"/>
                </a:solidFill>
              </a:rPr>
              <a:t>private</a:t>
            </a:r>
            <a:r>
              <a:rPr lang="en-US" b="1" dirty="0">
                <a:solidFill>
                  <a:srgbClr val="0070C0"/>
                </a:solidFill>
              </a:rPr>
              <a:t>:</a:t>
            </a:r>
          </a:p>
          <a:p>
            <a:r>
              <a:rPr lang="en-US" b="1" dirty="0" err="1" smtClean="0">
                <a:solidFill>
                  <a:srgbClr val="0070C0"/>
                </a:solidFill>
              </a:rPr>
              <a:t>int</a:t>
            </a:r>
            <a:r>
              <a:rPr lang="en-US" b="1" dirty="0" smtClean="0">
                <a:solidFill>
                  <a:srgbClr val="0070C0"/>
                </a:solidFill>
              </a:rPr>
              <a:t> V;</a:t>
            </a:r>
          </a:p>
          <a:p>
            <a:r>
              <a:rPr lang="en-US" b="1" dirty="0" smtClean="0">
                <a:solidFill>
                  <a:srgbClr val="0070C0"/>
                </a:solidFill>
              </a:rPr>
              <a:t>vector&lt;</a:t>
            </a:r>
            <a:r>
              <a:rPr lang="en-US" b="1" dirty="0" err="1" smtClean="0">
                <a:solidFill>
                  <a:srgbClr val="0070C0"/>
                </a:solidFill>
              </a:rPr>
              <a:t>int</a:t>
            </a:r>
            <a:r>
              <a:rPr lang="en-US" b="1" dirty="0" smtClean="0">
                <a:solidFill>
                  <a:srgbClr val="0070C0"/>
                </a:solidFill>
              </a:rPr>
              <a:t>&gt; times;</a:t>
            </a:r>
          </a:p>
          <a:p>
            <a:r>
              <a:rPr lang="en-US" b="1" dirty="0" smtClean="0">
                <a:solidFill>
                  <a:srgbClr val="0070C0"/>
                </a:solidFill>
              </a:rPr>
              <a:t>vector&lt;</a:t>
            </a:r>
            <a:r>
              <a:rPr lang="en-US" b="1" dirty="0" err="1" smtClean="0">
                <a:solidFill>
                  <a:srgbClr val="0070C0"/>
                </a:solidFill>
              </a:rPr>
              <a:t>int</a:t>
            </a:r>
            <a:r>
              <a:rPr lang="en-US" b="1" dirty="0">
                <a:solidFill>
                  <a:srgbClr val="0070C0"/>
                </a:solidFill>
              </a:rPr>
              <a:t>&gt; </a:t>
            </a:r>
            <a:r>
              <a:rPr lang="en-US" b="1" dirty="0" err="1">
                <a:solidFill>
                  <a:srgbClr val="0070C0"/>
                </a:solidFill>
              </a:rPr>
              <a:t>lower_times</a:t>
            </a:r>
            <a:r>
              <a:rPr lang="en-US" b="1" dirty="0">
                <a:solidFill>
                  <a:srgbClr val="0070C0"/>
                </a:solidFill>
              </a:rPr>
              <a:t>;</a:t>
            </a:r>
          </a:p>
          <a:p>
            <a:r>
              <a:rPr lang="en-US" b="1" dirty="0" smtClean="0">
                <a:solidFill>
                  <a:srgbClr val="0070C0"/>
                </a:solidFill>
              </a:rPr>
              <a:t>stack&lt;</a:t>
            </a:r>
            <a:r>
              <a:rPr lang="en-US" b="1" dirty="0" err="1" smtClean="0">
                <a:solidFill>
                  <a:srgbClr val="0070C0"/>
                </a:solidFill>
              </a:rPr>
              <a:t>int</a:t>
            </a:r>
            <a:r>
              <a:rPr lang="en-US" b="1" dirty="0">
                <a:solidFill>
                  <a:srgbClr val="0070C0"/>
                </a:solidFill>
              </a:rPr>
              <a:t>&gt; stack;</a:t>
            </a:r>
          </a:p>
          <a:p>
            <a:r>
              <a:rPr lang="en-US" b="1" dirty="0" smtClean="0">
                <a:solidFill>
                  <a:srgbClr val="0070C0"/>
                </a:solidFill>
              </a:rPr>
              <a:t>vector&lt;</a:t>
            </a:r>
            <a:r>
              <a:rPr lang="en-US" b="1" dirty="0" err="1" smtClean="0">
                <a:solidFill>
                  <a:srgbClr val="0070C0"/>
                </a:solidFill>
              </a:rPr>
              <a:t>bool</a:t>
            </a:r>
            <a:r>
              <a:rPr lang="en-US" b="1" dirty="0">
                <a:solidFill>
                  <a:srgbClr val="0070C0"/>
                </a:solidFill>
              </a:rPr>
              <a:t>&gt; </a:t>
            </a:r>
            <a:r>
              <a:rPr lang="en-US" b="1" dirty="0" err="1">
                <a:solidFill>
                  <a:srgbClr val="0070C0"/>
                </a:solidFill>
              </a:rPr>
              <a:t>in_stack</a:t>
            </a:r>
            <a:r>
              <a:rPr lang="en-US" b="1" dirty="0">
                <a:solidFill>
                  <a:srgbClr val="0070C0"/>
                </a:solidFill>
              </a:rPr>
              <a:t>;</a:t>
            </a:r>
          </a:p>
          <a:p>
            <a:r>
              <a:rPr lang="en-US" b="1" dirty="0" err="1" smtClean="0">
                <a:solidFill>
                  <a:srgbClr val="0070C0"/>
                </a:solidFill>
              </a:rPr>
              <a:t>int</a:t>
            </a:r>
            <a:r>
              <a:rPr lang="en-US" b="1" dirty="0" smtClean="0">
                <a:solidFill>
                  <a:srgbClr val="0070C0"/>
                </a:solidFill>
              </a:rPr>
              <a:t> </a:t>
            </a:r>
            <a:r>
              <a:rPr lang="en-US" b="1" dirty="0">
                <a:solidFill>
                  <a:srgbClr val="0070C0"/>
                </a:solidFill>
              </a:rPr>
              <a:t>time;</a:t>
            </a:r>
          </a:p>
          <a:p>
            <a:r>
              <a:rPr lang="en-US" b="1" dirty="0" smtClean="0">
                <a:solidFill>
                  <a:srgbClr val="0070C0"/>
                </a:solidFill>
              </a:rPr>
              <a:t>};</a:t>
            </a:r>
            <a:endParaRPr lang="en-US" b="1" dirty="0">
              <a:solidFill>
                <a:srgbClr val="0070C0"/>
              </a:solidFill>
            </a:endParaRPr>
          </a:p>
        </p:txBody>
      </p:sp>
      <p:sp>
        <p:nvSpPr>
          <p:cNvPr id="5" name="TextBox 4"/>
          <p:cNvSpPr txBox="1"/>
          <p:nvPr/>
        </p:nvSpPr>
        <p:spPr>
          <a:xfrm>
            <a:off x="3733800" y="874776"/>
            <a:ext cx="5315712" cy="6186309"/>
          </a:xfrm>
          <a:prstGeom prst="rect">
            <a:avLst/>
          </a:prstGeom>
          <a:noFill/>
        </p:spPr>
        <p:txBody>
          <a:bodyPr wrap="square" rtlCol="0">
            <a:spAutoFit/>
          </a:bodyPr>
          <a:lstStyle/>
          <a:p>
            <a:r>
              <a:rPr lang="sr-Latn-ME" b="1" u="sng" dirty="0" smtClean="0"/>
              <a:t>TUMAČENJE:</a:t>
            </a:r>
          </a:p>
          <a:p>
            <a:r>
              <a:rPr lang="sr-Latn-ME" dirty="0" smtClean="0"/>
              <a:t>Ako smo stigli do korijena (to </a:t>
            </a:r>
            <a:r>
              <a:rPr lang="sr-Latn-ME" smtClean="0"/>
              <a:t>nam </a:t>
            </a:r>
            <a:r>
              <a:rPr lang="sr-Latn-ME" smtClean="0"/>
              <a:t>indicira </a:t>
            </a:r>
            <a:r>
              <a:rPr lang="sr-Latn-ME" dirty="0" smtClean="0"/>
              <a:t>ako je njegovo </a:t>
            </a:r>
            <a:r>
              <a:rPr lang="sr-Latn-ME" b="1" dirty="0" smtClean="0">
                <a:solidFill>
                  <a:srgbClr val="C00000"/>
                </a:solidFill>
              </a:rPr>
              <a:t>times</a:t>
            </a:r>
            <a:r>
              <a:rPr lang="sr-Latn-ME" dirty="0" smtClean="0"/>
              <a:t> jednako </a:t>
            </a:r>
            <a:r>
              <a:rPr lang="sr-Latn-ME" b="1" dirty="0" smtClean="0">
                <a:solidFill>
                  <a:srgbClr val="C00000"/>
                </a:solidFill>
              </a:rPr>
              <a:t>lower_times</a:t>
            </a:r>
            <a:r>
              <a:rPr lang="sr-Latn-ME" dirty="0" smtClean="0"/>
              <a:t>) neke komponente, idemo u „beskonačnu“ petlju u kojoj čitamo i eliminišemo vrh steka, ispisujemo čvor, indiciramo da element nije u steku, ako smo </a:t>
            </a:r>
            <a:r>
              <a:rPr lang="en-US" dirty="0" smtClean="0"/>
              <a:t>obi</a:t>
            </a:r>
            <a:r>
              <a:rPr lang="sr-Latn-ME" dirty="0" smtClean="0"/>
              <a:t>šli čitavu komponentu (ako se vratimo na čvor </a:t>
            </a:r>
            <a:r>
              <a:rPr lang="sr-Latn-ME" b="1" i="1" dirty="0" smtClean="0">
                <a:solidFill>
                  <a:srgbClr val="C00000"/>
                </a:solidFill>
              </a:rPr>
              <a:t>u</a:t>
            </a:r>
            <a:r>
              <a:rPr lang="sr-Latn-ME" dirty="0" smtClean="0"/>
              <a:t>) napuštamo „beskonačnu“ petlju.</a:t>
            </a:r>
          </a:p>
          <a:p>
            <a:r>
              <a:rPr lang="sr-Latn-ME" dirty="0" smtClean="0"/>
              <a:t>Privatne promljenljive članice su:</a:t>
            </a:r>
          </a:p>
          <a:p>
            <a:pPr marL="285750" indent="-285750">
              <a:buFont typeface="Arial" charset="0"/>
              <a:buChar char="•"/>
            </a:pPr>
            <a:r>
              <a:rPr lang="sr-Latn-ME" dirty="0" smtClean="0"/>
              <a:t>Broj čvorova grafa</a:t>
            </a:r>
          </a:p>
          <a:p>
            <a:pPr marL="285750" indent="-285750">
              <a:buFont typeface="Arial" charset="0"/>
              <a:buChar char="•"/>
            </a:pPr>
            <a:r>
              <a:rPr lang="sr-Latn-ME" dirty="0" smtClean="0"/>
              <a:t>Vektor koji čuva vremena posjećivanja čvorova u </a:t>
            </a:r>
            <a:r>
              <a:rPr lang="sr-Latn-ME" b="1" dirty="0" smtClean="0">
                <a:solidFill>
                  <a:srgbClr val="C00000"/>
                </a:solidFill>
              </a:rPr>
              <a:t>DFS</a:t>
            </a:r>
            <a:r>
              <a:rPr lang="sr-Latn-ME" dirty="0" smtClean="0"/>
              <a:t> obilasku;</a:t>
            </a:r>
          </a:p>
          <a:p>
            <a:pPr marL="285750" indent="-285750">
              <a:buFont typeface="Arial" charset="0"/>
              <a:buChar char="•"/>
            </a:pPr>
            <a:r>
              <a:rPr lang="en-US" dirty="0" err="1" smtClean="0"/>
              <a:t>Vektor</a:t>
            </a:r>
            <a:r>
              <a:rPr lang="en-US" dirty="0" smtClean="0"/>
              <a:t> </a:t>
            </a:r>
            <a:r>
              <a:rPr lang="en-US" dirty="0" err="1"/>
              <a:t>koji</a:t>
            </a:r>
            <a:r>
              <a:rPr lang="en-US" dirty="0"/>
              <a:t> </a:t>
            </a:r>
            <a:r>
              <a:rPr lang="sr-Latn-ME" dirty="0" smtClean="0"/>
              <a:t>č</a:t>
            </a:r>
            <a:r>
              <a:rPr lang="en-US" dirty="0" err="1" smtClean="0"/>
              <a:t>uva</a:t>
            </a:r>
            <a:r>
              <a:rPr lang="en-US" dirty="0" smtClean="0"/>
              <a:t> </a:t>
            </a:r>
            <a:r>
              <a:rPr lang="en-US" b="1" dirty="0" smtClean="0">
                <a:solidFill>
                  <a:srgbClr val="C00000"/>
                </a:solidFill>
              </a:rPr>
              <a:t>lower</a:t>
            </a:r>
            <a:r>
              <a:rPr lang="sr-Latn-ME" b="1" dirty="0">
                <a:solidFill>
                  <a:srgbClr val="C00000"/>
                </a:solidFill>
              </a:rPr>
              <a:t>_</a:t>
            </a:r>
            <a:r>
              <a:rPr lang="en-US" b="1" dirty="0" smtClean="0">
                <a:solidFill>
                  <a:srgbClr val="C00000"/>
                </a:solidFill>
              </a:rPr>
              <a:t>times</a:t>
            </a:r>
            <a:r>
              <a:rPr lang="en-US" dirty="0" smtClean="0"/>
              <a:t> </a:t>
            </a:r>
            <a:r>
              <a:rPr lang="en-US" dirty="0"/>
              <a:t>za </a:t>
            </a:r>
            <a:r>
              <a:rPr lang="en-US" dirty="0" err="1"/>
              <a:t>sve</a:t>
            </a:r>
            <a:r>
              <a:rPr lang="en-US" dirty="0"/>
              <a:t> </a:t>
            </a:r>
            <a:r>
              <a:rPr lang="sr-Latn-ME" dirty="0" smtClean="0"/>
              <a:t>č</a:t>
            </a:r>
            <a:r>
              <a:rPr lang="en-US" dirty="0" err="1" smtClean="0"/>
              <a:t>vorove</a:t>
            </a:r>
            <a:r>
              <a:rPr lang="en-US" dirty="0"/>
              <a:t>. </a:t>
            </a:r>
            <a:r>
              <a:rPr lang="sr-Latn-ME" b="1" dirty="0" smtClean="0">
                <a:solidFill>
                  <a:srgbClr val="C00000"/>
                </a:solidFill>
              </a:rPr>
              <a:t>l</a:t>
            </a:r>
            <a:r>
              <a:rPr lang="en-US" b="1" dirty="0" err="1" smtClean="0">
                <a:solidFill>
                  <a:srgbClr val="C00000"/>
                </a:solidFill>
              </a:rPr>
              <a:t>ower</a:t>
            </a:r>
            <a:r>
              <a:rPr lang="sr-Latn-ME" b="1" dirty="0" smtClean="0">
                <a:solidFill>
                  <a:srgbClr val="C00000"/>
                </a:solidFill>
              </a:rPr>
              <a:t>_</a:t>
            </a:r>
            <a:r>
              <a:rPr lang="en-US" b="1" dirty="0" smtClean="0">
                <a:solidFill>
                  <a:srgbClr val="C00000"/>
                </a:solidFill>
              </a:rPr>
              <a:t>time</a:t>
            </a:r>
            <a:r>
              <a:rPr lang="sr-Latn-ME" b="1" dirty="0" smtClean="0">
                <a:solidFill>
                  <a:srgbClr val="C00000"/>
                </a:solidFill>
              </a:rPr>
              <a:t>s</a:t>
            </a:r>
            <a:r>
              <a:rPr lang="en-US" dirty="0" smtClean="0"/>
              <a:t> </a:t>
            </a:r>
            <a:r>
              <a:rPr lang="en-US" dirty="0"/>
              <a:t>je </a:t>
            </a:r>
            <a:r>
              <a:rPr lang="en-US" dirty="0" err="1"/>
              <a:t>zapravo</a:t>
            </a:r>
            <a:r>
              <a:rPr lang="en-US" dirty="0"/>
              <a:t> </a:t>
            </a:r>
            <a:r>
              <a:rPr lang="en-US" dirty="0" smtClean="0"/>
              <a:t>min</a:t>
            </a:r>
            <a:r>
              <a:rPr lang="sr-Latn-ME" dirty="0" smtClean="0"/>
              <a:t>i</a:t>
            </a:r>
            <a:r>
              <a:rPr lang="en-US" dirty="0" smtClean="0"/>
              <a:t>m</a:t>
            </a:r>
            <a:r>
              <a:rPr lang="sr-Latn-ME" dirty="0" smtClean="0"/>
              <a:t>a</a:t>
            </a:r>
            <a:r>
              <a:rPr lang="en-US" dirty="0" err="1" smtClean="0"/>
              <a:t>lna</a:t>
            </a:r>
            <a:r>
              <a:rPr lang="en-US" dirty="0" smtClean="0"/>
              <a:t> </a:t>
            </a:r>
            <a:r>
              <a:rPr lang="en-US" dirty="0" err="1" smtClean="0"/>
              <a:t>vr</a:t>
            </a:r>
            <a:r>
              <a:rPr lang="sr-Latn-ME" dirty="0" smtClean="0"/>
              <a:t>ij</a:t>
            </a:r>
            <a:r>
              <a:rPr lang="en-US" dirty="0" err="1" smtClean="0"/>
              <a:t>ednost</a:t>
            </a:r>
            <a:r>
              <a:rPr lang="en-US" dirty="0" smtClean="0"/>
              <a:t> </a:t>
            </a:r>
            <a:r>
              <a:rPr lang="en-US" b="1" dirty="0" smtClean="0">
                <a:solidFill>
                  <a:srgbClr val="C00000"/>
                </a:solidFill>
              </a:rPr>
              <a:t>time</a:t>
            </a:r>
            <a:r>
              <a:rPr lang="sr-Latn-ME" b="1" dirty="0" smtClean="0">
                <a:solidFill>
                  <a:srgbClr val="C00000"/>
                </a:solidFill>
              </a:rPr>
              <a:t>s</a:t>
            </a:r>
            <a:r>
              <a:rPr lang="en-US" dirty="0" smtClean="0"/>
              <a:t>-a </a:t>
            </a:r>
            <a:r>
              <a:rPr lang="en-US" dirty="0"/>
              <a:t>za </a:t>
            </a:r>
            <a:r>
              <a:rPr lang="en-US" dirty="0" err="1"/>
              <a:t>sve</a:t>
            </a:r>
            <a:r>
              <a:rPr lang="en-US" dirty="0"/>
              <a:t> </a:t>
            </a:r>
            <a:r>
              <a:rPr lang="en-US" dirty="0" err="1" smtClean="0"/>
              <a:t>sus</a:t>
            </a:r>
            <a:r>
              <a:rPr lang="sr-Latn-ME" dirty="0" smtClean="0"/>
              <a:t>j</a:t>
            </a:r>
            <a:r>
              <a:rPr lang="en-US" dirty="0" err="1" smtClean="0"/>
              <a:t>edne</a:t>
            </a:r>
            <a:r>
              <a:rPr lang="en-US" dirty="0" smtClean="0"/>
              <a:t> </a:t>
            </a:r>
            <a:r>
              <a:rPr lang="sr-Latn-ME" dirty="0" smtClean="0"/>
              <a:t>č</a:t>
            </a:r>
            <a:r>
              <a:rPr lang="en-US" dirty="0" err="1" smtClean="0"/>
              <a:t>vorove</a:t>
            </a:r>
            <a:r>
              <a:rPr lang="en-US" dirty="0" smtClean="0"/>
              <a:t> </a:t>
            </a:r>
            <a:r>
              <a:rPr lang="sr-Latn-ME" dirty="0" smtClean="0"/>
              <a:t>č</a:t>
            </a:r>
            <a:r>
              <a:rPr lang="en-US" dirty="0" err="1" smtClean="0"/>
              <a:t>vora</a:t>
            </a:r>
            <a:r>
              <a:rPr lang="en-US" dirty="0" smtClean="0"/>
              <a:t> </a:t>
            </a:r>
            <a:r>
              <a:rPr lang="en-US" b="1" i="1" dirty="0" smtClean="0">
                <a:solidFill>
                  <a:srgbClr val="C00000"/>
                </a:solidFill>
              </a:rPr>
              <a:t>u</a:t>
            </a:r>
            <a:r>
              <a:rPr lang="sr-Latn-ME" dirty="0" smtClean="0"/>
              <a:t>;</a:t>
            </a:r>
          </a:p>
          <a:p>
            <a:pPr marL="285750" indent="-285750">
              <a:buFont typeface="Arial" charset="0"/>
              <a:buChar char="•"/>
            </a:pPr>
            <a:r>
              <a:rPr lang="en-US" dirty="0" err="1" smtClean="0"/>
              <a:t>Stek</a:t>
            </a:r>
            <a:r>
              <a:rPr lang="en-US" dirty="0" smtClean="0"/>
              <a:t> </a:t>
            </a:r>
            <a:r>
              <a:rPr lang="en-US" dirty="0" err="1"/>
              <a:t>na</a:t>
            </a:r>
            <a:r>
              <a:rPr lang="en-US" dirty="0"/>
              <a:t> </a:t>
            </a:r>
            <a:r>
              <a:rPr lang="en-US" dirty="0" err="1"/>
              <a:t>koji</a:t>
            </a:r>
            <a:r>
              <a:rPr lang="en-US" dirty="0"/>
              <a:t> se </a:t>
            </a:r>
            <a:r>
              <a:rPr lang="en-US" dirty="0" err="1" smtClean="0"/>
              <a:t>sm</a:t>
            </a:r>
            <a:r>
              <a:rPr lang="sr-Latn-ME" dirty="0" smtClean="0"/>
              <a:t>ij</a:t>
            </a:r>
            <a:r>
              <a:rPr lang="en-US" dirty="0" smtClean="0"/>
              <a:t>e</a:t>
            </a:r>
            <a:r>
              <a:rPr lang="sr-Latn-ME" dirty="0" smtClean="0"/>
              <a:t>š</a:t>
            </a:r>
            <a:r>
              <a:rPr lang="en-US" dirty="0" err="1" smtClean="0"/>
              <a:t>taju</a:t>
            </a:r>
            <a:r>
              <a:rPr lang="en-US" dirty="0" smtClean="0"/>
              <a:t> </a:t>
            </a:r>
            <a:r>
              <a:rPr lang="sr-Latn-ME" dirty="0" smtClean="0"/>
              <a:t>č</a:t>
            </a:r>
            <a:r>
              <a:rPr lang="en-US" dirty="0" err="1" smtClean="0"/>
              <a:t>vorovi</a:t>
            </a:r>
            <a:r>
              <a:rPr lang="sr-Latn-ME" dirty="0" smtClean="0"/>
              <a:t>;</a:t>
            </a:r>
          </a:p>
          <a:p>
            <a:pPr marL="285750" indent="-285750">
              <a:buFont typeface="Arial" charset="0"/>
              <a:buChar char="•"/>
            </a:pPr>
            <a:r>
              <a:rPr lang="en-US" dirty="0" err="1" smtClean="0"/>
              <a:t>Vektor</a:t>
            </a:r>
            <a:r>
              <a:rPr lang="en-US" dirty="0" smtClean="0"/>
              <a:t> </a:t>
            </a:r>
            <a:r>
              <a:rPr lang="en-US" dirty="0" err="1"/>
              <a:t>koji</a:t>
            </a:r>
            <a:r>
              <a:rPr lang="en-US" dirty="0"/>
              <a:t> </a:t>
            </a:r>
            <a:r>
              <a:rPr lang="en-US" dirty="0" err="1"/>
              <a:t>nam</a:t>
            </a:r>
            <a:r>
              <a:rPr lang="en-US" dirty="0"/>
              <a:t> </a:t>
            </a:r>
            <a:r>
              <a:rPr lang="en-US" dirty="0" err="1"/>
              <a:t>govori</a:t>
            </a:r>
            <a:r>
              <a:rPr lang="en-US" dirty="0"/>
              <a:t> za </a:t>
            </a:r>
            <a:r>
              <a:rPr lang="en-US" dirty="0" err="1"/>
              <a:t>svaki</a:t>
            </a:r>
            <a:r>
              <a:rPr lang="en-US" dirty="0"/>
              <a:t> od </a:t>
            </a:r>
            <a:r>
              <a:rPr lang="sr-Latn-ME" dirty="0" smtClean="0"/>
              <a:t>č</a:t>
            </a:r>
            <a:r>
              <a:rPr lang="en-US" dirty="0" err="1" smtClean="0"/>
              <a:t>vorova</a:t>
            </a:r>
            <a:r>
              <a:rPr lang="en-US" dirty="0" smtClean="0"/>
              <a:t> </a:t>
            </a:r>
            <a:r>
              <a:rPr lang="en-US" dirty="0"/>
              <a:t>da li je u </a:t>
            </a:r>
            <a:r>
              <a:rPr lang="en-US" dirty="0" err="1"/>
              <a:t>steku</a:t>
            </a:r>
            <a:r>
              <a:rPr lang="en-US" dirty="0"/>
              <a:t> </a:t>
            </a:r>
            <a:r>
              <a:rPr lang="en-US" dirty="0" err="1"/>
              <a:t>ili</a:t>
            </a:r>
            <a:r>
              <a:rPr lang="en-US" dirty="0"/>
              <a:t> </a:t>
            </a:r>
            <a:r>
              <a:rPr lang="en-US" dirty="0" smtClean="0"/>
              <a:t>ne</a:t>
            </a:r>
            <a:r>
              <a:rPr lang="sr-Latn-ME" dirty="0" smtClean="0"/>
              <a:t>;</a:t>
            </a:r>
          </a:p>
          <a:p>
            <a:pPr marL="285750" indent="-285750">
              <a:buFont typeface="Arial" charset="0"/>
              <a:buChar char="•"/>
            </a:pPr>
            <a:r>
              <a:rPr lang="en-US" dirty="0" err="1" smtClean="0"/>
              <a:t>Promenljiva</a:t>
            </a:r>
            <a:r>
              <a:rPr lang="en-US" dirty="0" smtClean="0"/>
              <a:t> </a:t>
            </a:r>
            <a:r>
              <a:rPr lang="en-US" dirty="0" err="1"/>
              <a:t>koja</a:t>
            </a:r>
            <a:r>
              <a:rPr lang="en-US" dirty="0"/>
              <a:t> </a:t>
            </a:r>
            <a:r>
              <a:rPr lang="en-US" dirty="0" err="1"/>
              <a:t>predstavlja</a:t>
            </a:r>
            <a:r>
              <a:rPr lang="en-US" dirty="0"/>
              <a:t> </a:t>
            </a:r>
            <a:r>
              <a:rPr lang="en-US" dirty="0" err="1" smtClean="0"/>
              <a:t>vr</a:t>
            </a:r>
            <a:r>
              <a:rPr lang="sr-Latn-ME" dirty="0" smtClean="0"/>
              <a:t>ij</a:t>
            </a:r>
            <a:r>
              <a:rPr lang="en-US" dirty="0" err="1" smtClean="0"/>
              <a:t>eme</a:t>
            </a:r>
            <a:r>
              <a:rPr lang="en-US" dirty="0" smtClean="0"/>
              <a:t> </a:t>
            </a:r>
            <a:r>
              <a:rPr lang="en-US" dirty="0" err="1"/>
              <a:t>koje</a:t>
            </a:r>
            <a:r>
              <a:rPr lang="en-US" dirty="0"/>
              <a:t> se </a:t>
            </a:r>
            <a:r>
              <a:rPr lang="en-US" dirty="0" err="1"/>
              <a:t>dodeljuje</a:t>
            </a:r>
            <a:r>
              <a:rPr lang="en-US" dirty="0"/>
              <a:t> </a:t>
            </a:r>
            <a:r>
              <a:rPr lang="en-US" dirty="0" err="1"/>
              <a:t>svakom</a:t>
            </a:r>
            <a:r>
              <a:rPr lang="en-US" dirty="0"/>
              <a:t> od </a:t>
            </a:r>
            <a:r>
              <a:rPr lang="sr-Latn-ME" dirty="0" smtClean="0"/>
              <a:t>č</a:t>
            </a:r>
            <a:r>
              <a:rPr lang="en-US" dirty="0" err="1" smtClean="0"/>
              <a:t>vorova</a:t>
            </a:r>
            <a:r>
              <a:rPr lang="sr-Latn-ME" dirty="0" smtClean="0"/>
              <a:t>.</a:t>
            </a:r>
            <a:endParaRPr lang="en-US" dirty="0"/>
          </a:p>
          <a:p>
            <a:r>
              <a:rPr lang="en-US" dirty="0"/>
              <a:t> </a:t>
            </a:r>
            <a:endParaRPr lang="en-US" dirty="0" smtClean="0"/>
          </a:p>
          <a:p>
            <a:endParaRPr lang="en-US" dirty="0"/>
          </a:p>
        </p:txBody>
      </p:sp>
    </p:spTree>
    <p:extLst>
      <p:ext uri="{BB962C8B-B14F-4D97-AF65-F5344CB8AC3E}">
        <p14:creationId xmlns:p14="http://schemas.microsoft.com/office/powerpoint/2010/main" val="221240416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en-US" dirty="0" smtClean="0"/>
              <a:t>main() </a:t>
            </a:r>
            <a:r>
              <a:rPr lang="en-US" dirty="0" err="1" smtClean="0"/>
              <a:t>i</a:t>
            </a:r>
            <a:r>
              <a:rPr lang="en-US" dirty="0" smtClean="0"/>
              <a:t> test </a:t>
            </a:r>
            <a:r>
              <a:rPr lang="en-US" dirty="0" err="1" smtClean="0"/>
              <a:t>primjeri</a:t>
            </a:r>
            <a:endParaRPr lang="en-US" dirty="0"/>
          </a:p>
        </p:txBody>
      </p:sp>
      <p:sp>
        <p:nvSpPr>
          <p:cNvPr id="4" name="Rectangle 3"/>
          <p:cNvSpPr/>
          <p:nvPr/>
        </p:nvSpPr>
        <p:spPr>
          <a:xfrm>
            <a:off x="228600" y="1219200"/>
            <a:ext cx="2895600" cy="3693319"/>
          </a:xfrm>
          <a:prstGeom prst="rect">
            <a:avLst/>
          </a:prstGeom>
          <a:ln>
            <a:solidFill>
              <a:srgbClr val="C00000"/>
            </a:solidFill>
            <a:prstDash val="dash"/>
          </a:ln>
        </p:spPr>
        <p:txBody>
          <a:bodyPr wrap="square">
            <a:spAutoFit/>
          </a:bodyPr>
          <a:lstStyle/>
          <a:p>
            <a:r>
              <a:rPr lang="en-US" b="1" dirty="0" err="1">
                <a:solidFill>
                  <a:srgbClr val="0070C0"/>
                </a:solidFill>
              </a:rPr>
              <a:t>int</a:t>
            </a:r>
            <a:r>
              <a:rPr lang="en-US" b="1" dirty="0">
                <a:solidFill>
                  <a:srgbClr val="0070C0"/>
                </a:solidFill>
              </a:rPr>
              <a:t> main (){</a:t>
            </a:r>
          </a:p>
          <a:p>
            <a:r>
              <a:rPr lang="en-US" b="1" dirty="0">
                <a:solidFill>
                  <a:srgbClr val="0070C0"/>
                </a:solidFill>
              </a:rPr>
              <a:t>  </a:t>
            </a:r>
            <a:r>
              <a:rPr lang="en-US" b="1" dirty="0" err="1">
                <a:solidFill>
                  <a:srgbClr val="0070C0"/>
                </a:solidFill>
              </a:rPr>
              <a:t>int</a:t>
            </a:r>
            <a:r>
              <a:rPr lang="en-US" b="1" dirty="0">
                <a:solidFill>
                  <a:srgbClr val="0070C0"/>
                </a:solidFill>
              </a:rPr>
              <a:t> V;</a:t>
            </a:r>
          </a:p>
          <a:p>
            <a:r>
              <a:rPr lang="en-US" b="1" dirty="0">
                <a:solidFill>
                  <a:srgbClr val="0070C0"/>
                </a:solidFill>
              </a:rPr>
              <a:t>  </a:t>
            </a:r>
            <a:r>
              <a:rPr lang="en-US" b="1" dirty="0" err="1">
                <a:solidFill>
                  <a:srgbClr val="0070C0"/>
                </a:solidFill>
              </a:rPr>
              <a:t>cin</a:t>
            </a:r>
            <a:r>
              <a:rPr lang="en-US" b="1" dirty="0">
                <a:solidFill>
                  <a:srgbClr val="0070C0"/>
                </a:solidFill>
              </a:rPr>
              <a:t>&gt;&gt;V;</a:t>
            </a:r>
          </a:p>
          <a:p>
            <a:r>
              <a:rPr lang="en-US" b="1" dirty="0">
                <a:solidFill>
                  <a:srgbClr val="0070C0"/>
                </a:solidFill>
              </a:rPr>
              <a:t>  Graph g(V);</a:t>
            </a:r>
          </a:p>
          <a:p>
            <a:r>
              <a:rPr lang="en-US" b="1" dirty="0">
                <a:solidFill>
                  <a:srgbClr val="0070C0"/>
                </a:solidFill>
              </a:rPr>
              <a:t>  </a:t>
            </a:r>
            <a:r>
              <a:rPr lang="en-US" b="1" dirty="0" err="1">
                <a:solidFill>
                  <a:srgbClr val="0070C0"/>
                </a:solidFill>
              </a:rPr>
              <a:t>int</a:t>
            </a:r>
            <a:r>
              <a:rPr lang="en-US" b="1" dirty="0">
                <a:solidFill>
                  <a:srgbClr val="0070C0"/>
                </a:solidFill>
              </a:rPr>
              <a:t> </a:t>
            </a:r>
            <a:r>
              <a:rPr lang="en-US" b="1" dirty="0" err="1">
                <a:solidFill>
                  <a:srgbClr val="0070C0"/>
                </a:solidFill>
              </a:rPr>
              <a:t>E,x,y</a:t>
            </a:r>
            <a:r>
              <a:rPr lang="en-US" b="1" dirty="0">
                <a:solidFill>
                  <a:srgbClr val="0070C0"/>
                </a:solidFill>
              </a:rPr>
              <a:t>;</a:t>
            </a:r>
          </a:p>
          <a:p>
            <a:r>
              <a:rPr lang="en-US" b="1" dirty="0">
                <a:solidFill>
                  <a:srgbClr val="0070C0"/>
                </a:solidFill>
              </a:rPr>
              <a:t>  </a:t>
            </a:r>
            <a:r>
              <a:rPr lang="en-US" b="1" dirty="0" err="1">
                <a:solidFill>
                  <a:srgbClr val="0070C0"/>
                </a:solidFill>
              </a:rPr>
              <a:t>cin</a:t>
            </a:r>
            <a:r>
              <a:rPr lang="en-US" b="1" dirty="0">
                <a:solidFill>
                  <a:srgbClr val="0070C0"/>
                </a:solidFill>
              </a:rPr>
              <a:t>&gt;&gt;E;</a:t>
            </a:r>
          </a:p>
          <a:p>
            <a:r>
              <a:rPr lang="en-US" b="1" dirty="0">
                <a:solidFill>
                  <a:srgbClr val="0070C0"/>
                </a:solidFill>
              </a:rPr>
              <a:t>  for(</a:t>
            </a:r>
            <a:r>
              <a:rPr lang="en-US" b="1" dirty="0" err="1">
                <a:solidFill>
                  <a:srgbClr val="0070C0"/>
                </a:solidFill>
              </a:rPr>
              <a:t>int</a:t>
            </a:r>
            <a:r>
              <a:rPr lang="en-US" b="1" dirty="0">
                <a:solidFill>
                  <a:srgbClr val="0070C0"/>
                </a:solidFill>
              </a:rPr>
              <a:t> e=0;e&lt;</a:t>
            </a:r>
            <a:r>
              <a:rPr lang="en-US" b="1" dirty="0" err="1">
                <a:solidFill>
                  <a:srgbClr val="0070C0"/>
                </a:solidFill>
              </a:rPr>
              <a:t>E;e</a:t>
            </a:r>
            <a:r>
              <a:rPr lang="en-US" b="1" dirty="0">
                <a:solidFill>
                  <a:srgbClr val="0070C0"/>
                </a:solidFill>
              </a:rPr>
              <a:t>++){</a:t>
            </a:r>
          </a:p>
          <a:p>
            <a:r>
              <a:rPr lang="en-US" b="1" dirty="0">
                <a:solidFill>
                  <a:srgbClr val="0070C0"/>
                </a:solidFill>
              </a:rPr>
              <a:t>      </a:t>
            </a:r>
            <a:r>
              <a:rPr lang="en-US" b="1" dirty="0" err="1">
                <a:solidFill>
                  <a:srgbClr val="0070C0"/>
                </a:solidFill>
              </a:rPr>
              <a:t>cin</a:t>
            </a:r>
            <a:r>
              <a:rPr lang="en-US" b="1" dirty="0">
                <a:solidFill>
                  <a:srgbClr val="0070C0"/>
                </a:solidFill>
              </a:rPr>
              <a:t>&gt;&gt;x&gt;&gt;y;</a:t>
            </a:r>
          </a:p>
          <a:p>
            <a:r>
              <a:rPr lang="en-US" b="1" dirty="0">
                <a:solidFill>
                  <a:srgbClr val="0070C0"/>
                </a:solidFill>
              </a:rPr>
              <a:t>      </a:t>
            </a:r>
            <a:r>
              <a:rPr lang="en-US" b="1" dirty="0" err="1">
                <a:solidFill>
                  <a:srgbClr val="0070C0"/>
                </a:solidFill>
              </a:rPr>
              <a:t>g.add_edge</a:t>
            </a:r>
            <a:r>
              <a:rPr lang="en-US" b="1" dirty="0">
                <a:solidFill>
                  <a:srgbClr val="0070C0"/>
                </a:solidFill>
              </a:rPr>
              <a:t>(</a:t>
            </a:r>
            <a:r>
              <a:rPr lang="en-US" b="1" dirty="0" err="1">
                <a:solidFill>
                  <a:srgbClr val="0070C0"/>
                </a:solidFill>
              </a:rPr>
              <a:t>x,y</a:t>
            </a:r>
            <a:r>
              <a:rPr lang="en-US" b="1" dirty="0">
                <a:solidFill>
                  <a:srgbClr val="0070C0"/>
                </a:solidFill>
              </a:rPr>
              <a:t>);</a:t>
            </a:r>
          </a:p>
          <a:p>
            <a:r>
              <a:rPr lang="en-US" b="1" dirty="0">
                <a:solidFill>
                  <a:srgbClr val="0070C0"/>
                </a:solidFill>
              </a:rPr>
              <a:t>  }</a:t>
            </a:r>
          </a:p>
          <a:p>
            <a:r>
              <a:rPr lang="en-US" b="1" dirty="0">
                <a:solidFill>
                  <a:srgbClr val="0070C0"/>
                </a:solidFill>
              </a:rPr>
              <a:t>  </a:t>
            </a:r>
            <a:r>
              <a:rPr lang="en-US" b="1" dirty="0" err="1">
                <a:solidFill>
                  <a:srgbClr val="0070C0"/>
                </a:solidFill>
              </a:rPr>
              <a:t>g.DFS</a:t>
            </a:r>
            <a:r>
              <a:rPr lang="en-US" b="1" dirty="0">
                <a:solidFill>
                  <a:srgbClr val="0070C0"/>
                </a:solidFill>
              </a:rPr>
              <a:t>(0);</a:t>
            </a:r>
          </a:p>
          <a:p>
            <a:r>
              <a:rPr lang="en-US" b="1" dirty="0">
                <a:solidFill>
                  <a:srgbClr val="0070C0"/>
                </a:solidFill>
              </a:rPr>
              <a:t>  return 0;</a:t>
            </a:r>
          </a:p>
          <a:p>
            <a:r>
              <a:rPr lang="en-US" b="1" dirty="0">
                <a:solidFill>
                  <a:srgbClr val="0070C0"/>
                </a:solidFill>
              </a:rPr>
              <a:t>}</a:t>
            </a:r>
          </a:p>
        </p:txBody>
      </p:sp>
      <p:sp>
        <p:nvSpPr>
          <p:cNvPr id="6" name="Rectangle 5"/>
          <p:cNvSpPr/>
          <p:nvPr/>
        </p:nvSpPr>
        <p:spPr>
          <a:xfrm>
            <a:off x="3429000" y="1828800"/>
            <a:ext cx="723900" cy="2862322"/>
          </a:xfrm>
          <a:prstGeom prst="rect">
            <a:avLst/>
          </a:prstGeom>
          <a:solidFill>
            <a:schemeClr val="accent6">
              <a:lumMod val="60000"/>
              <a:lumOff val="40000"/>
            </a:schemeClr>
          </a:solidFill>
        </p:spPr>
        <p:txBody>
          <a:bodyPr wrap="square" rtlCol="0">
            <a:spAutoFit/>
          </a:bodyPr>
          <a:lstStyle/>
          <a:p>
            <a:r>
              <a:rPr lang="en-US" sz="1200" b="1" dirty="0">
                <a:solidFill>
                  <a:schemeClr val="bg1"/>
                </a:solidFill>
              </a:rPr>
              <a:t>8</a:t>
            </a:r>
          </a:p>
          <a:p>
            <a:r>
              <a:rPr lang="en-US" sz="1200" b="1" dirty="0">
                <a:solidFill>
                  <a:schemeClr val="bg1"/>
                </a:solidFill>
              </a:rPr>
              <a:t>13</a:t>
            </a:r>
          </a:p>
          <a:p>
            <a:r>
              <a:rPr lang="en-US" sz="1200" b="1" dirty="0">
                <a:solidFill>
                  <a:schemeClr val="bg1"/>
                </a:solidFill>
              </a:rPr>
              <a:t>0 1</a:t>
            </a:r>
          </a:p>
          <a:p>
            <a:r>
              <a:rPr lang="en-US" sz="1200" b="1" dirty="0">
                <a:solidFill>
                  <a:schemeClr val="bg1"/>
                </a:solidFill>
              </a:rPr>
              <a:t>0 2</a:t>
            </a:r>
          </a:p>
          <a:p>
            <a:r>
              <a:rPr lang="en-US" sz="1200" b="1" dirty="0">
                <a:solidFill>
                  <a:schemeClr val="bg1"/>
                </a:solidFill>
              </a:rPr>
              <a:t>1 0</a:t>
            </a:r>
          </a:p>
          <a:p>
            <a:r>
              <a:rPr lang="en-US" sz="1200" b="1" dirty="0">
                <a:solidFill>
                  <a:schemeClr val="bg1"/>
                </a:solidFill>
              </a:rPr>
              <a:t>1 3</a:t>
            </a:r>
          </a:p>
          <a:p>
            <a:r>
              <a:rPr lang="en-US" sz="1200" b="1" dirty="0">
                <a:solidFill>
                  <a:schemeClr val="bg1"/>
                </a:solidFill>
              </a:rPr>
              <a:t>2 3</a:t>
            </a:r>
          </a:p>
          <a:p>
            <a:r>
              <a:rPr lang="en-US" sz="1200" b="1" dirty="0">
                <a:solidFill>
                  <a:schemeClr val="bg1"/>
                </a:solidFill>
              </a:rPr>
              <a:t>3 4</a:t>
            </a:r>
          </a:p>
          <a:p>
            <a:r>
              <a:rPr lang="en-US" sz="1200" b="1" dirty="0">
                <a:solidFill>
                  <a:schemeClr val="bg1"/>
                </a:solidFill>
              </a:rPr>
              <a:t>3 5</a:t>
            </a:r>
          </a:p>
          <a:p>
            <a:r>
              <a:rPr lang="en-US" sz="1200" b="1" dirty="0">
                <a:solidFill>
                  <a:schemeClr val="bg1"/>
                </a:solidFill>
              </a:rPr>
              <a:t>4 2</a:t>
            </a:r>
          </a:p>
          <a:p>
            <a:r>
              <a:rPr lang="en-US" sz="1200" b="1" dirty="0">
                <a:solidFill>
                  <a:schemeClr val="bg1"/>
                </a:solidFill>
              </a:rPr>
              <a:t>4 5</a:t>
            </a:r>
          </a:p>
          <a:p>
            <a:r>
              <a:rPr lang="en-US" sz="1200" b="1" dirty="0">
                <a:solidFill>
                  <a:schemeClr val="bg1"/>
                </a:solidFill>
              </a:rPr>
              <a:t>4 6</a:t>
            </a:r>
          </a:p>
          <a:p>
            <a:r>
              <a:rPr lang="en-US" sz="1200" b="1" dirty="0">
                <a:solidFill>
                  <a:schemeClr val="bg1"/>
                </a:solidFill>
              </a:rPr>
              <a:t>5 7</a:t>
            </a:r>
          </a:p>
          <a:p>
            <a:r>
              <a:rPr lang="en-US" sz="1200" b="1" dirty="0">
                <a:solidFill>
                  <a:schemeClr val="bg1"/>
                </a:solidFill>
              </a:rPr>
              <a:t>6 5</a:t>
            </a:r>
          </a:p>
          <a:p>
            <a:r>
              <a:rPr lang="en-US" sz="1200" b="1" dirty="0">
                <a:solidFill>
                  <a:schemeClr val="bg1"/>
                </a:solidFill>
              </a:rPr>
              <a:t>7 </a:t>
            </a:r>
            <a:r>
              <a:rPr lang="en-US" sz="1200" b="1" dirty="0" smtClean="0">
                <a:solidFill>
                  <a:schemeClr val="bg1"/>
                </a:solidFill>
              </a:rPr>
              <a:t>6</a:t>
            </a:r>
            <a:endParaRPr lang="en-US" sz="1200" b="1" dirty="0">
              <a:solidFill>
                <a:schemeClr val="bg1"/>
              </a:solidFill>
            </a:endParaRPr>
          </a:p>
        </p:txBody>
      </p:sp>
      <p:sp>
        <p:nvSpPr>
          <p:cNvPr id="7" name="TextBox 6"/>
          <p:cNvSpPr txBox="1"/>
          <p:nvPr/>
        </p:nvSpPr>
        <p:spPr>
          <a:xfrm>
            <a:off x="3276600" y="1143000"/>
            <a:ext cx="1447800" cy="369332"/>
          </a:xfrm>
          <a:prstGeom prst="rect">
            <a:avLst/>
          </a:prstGeom>
          <a:noFill/>
        </p:spPr>
        <p:txBody>
          <a:bodyPr wrap="square" rtlCol="0">
            <a:spAutoFit/>
          </a:bodyPr>
          <a:lstStyle/>
          <a:p>
            <a:r>
              <a:rPr lang="en-US" b="1" u="sng" dirty="0" err="1" smtClean="0">
                <a:solidFill>
                  <a:srgbClr val="C00000"/>
                </a:solidFill>
              </a:rPr>
              <a:t>Primjer</a:t>
            </a:r>
            <a:r>
              <a:rPr lang="en-US" b="1" u="sng" dirty="0" smtClean="0">
                <a:solidFill>
                  <a:srgbClr val="C00000"/>
                </a:solidFill>
              </a:rPr>
              <a:t> 1</a:t>
            </a:r>
            <a:endParaRPr lang="en-US" b="1" u="sng" dirty="0">
              <a:solidFill>
                <a:srgbClr val="C00000"/>
              </a:solidFill>
            </a:endParaRPr>
          </a:p>
        </p:txBody>
      </p:sp>
      <p:sp>
        <p:nvSpPr>
          <p:cNvPr id="8" name="TextBox 7"/>
          <p:cNvSpPr txBox="1"/>
          <p:nvPr/>
        </p:nvSpPr>
        <p:spPr>
          <a:xfrm>
            <a:off x="3352800" y="1447800"/>
            <a:ext cx="1219200" cy="369332"/>
          </a:xfrm>
          <a:prstGeom prst="rect">
            <a:avLst/>
          </a:prstGeom>
          <a:noFill/>
        </p:spPr>
        <p:txBody>
          <a:bodyPr wrap="square" rtlCol="0">
            <a:spAutoFit/>
          </a:bodyPr>
          <a:lstStyle/>
          <a:p>
            <a:r>
              <a:rPr lang="en-US" b="1" dirty="0" err="1" smtClean="0"/>
              <a:t>Ulaz</a:t>
            </a:r>
            <a:endParaRPr lang="en-US" b="1" dirty="0"/>
          </a:p>
        </p:txBody>
      </p:sp>
      <p:sp>
        <p:nvSpPr>
          <p:cNvPr id="9" name="Rectangle 8"/>
          <p:cNvSpPr/>
          <p:nvPr/>
        </p:nvSpPr>
        <p:spPr>
          <a:xfrm>
            <a:off x="4466945" y="4008215"/>
            <a:ext cx="723900" cy="646331"/>
          </a:xfrm>
          <a:prstGeom prst="rect">
            <a:avLst/>
          </a:prstGeom>
          <a:solidFill>
            <a:schemeClr val="accent6">
              <a:lumMod val="60000"/>
              <a:lumOff val="40000"/>
            </a:schemeClr>
          </a:solidFill>
        </p:spPr>
        <p:txBody>
          <a:bodyPr wrap="square" rtlCol="0">
            <a:spAutoFit/>
          </a:bodyPr>
          <a:lstStyle/>
          <a:p>
            <a:r>
              <a:rPr lang="en-US" sz="1200" b="1" dirty="0">
                <a:solidFill>
                  <a:schemeClr val="bg1"/>
                </a:solidFill>
              </a:rPr>
              <a:t>6 7 5</a:t>
            </a:r>
          </a:p>
          <a:p>
            <a:r>
              <a:rPr lang="en-US" sz="1200" b="1" dirty="0">
                <a:solidFill>
                  <a:schemeClr val="bg1"/>
                </a:solidFill>
              </a:rPr>
              <a:t>2 4 3</a:t>
            </a:r>
          </a:p>
          <a:p>
            <a:r>
              <a:rPr lang="en-US" sz="1200" b="1" dirty="0">
                <a:solidFill>
                  <a:schemeClr val="bg1"/>
                </a:solidFill>
              </a:rPr>
              <a:t>1 0</a:t>
            </a:r>
          </a:p>
        </p:txBody>
      </p:sp>
      <p:sp>
        <p:nvSpPr>
          <p:cNvPr id="10" name="TextBox 9"/>
          <p:cNvSpPr txBox="1"/>
          <p:nvPr/>
        </p:nvSpPr>
        <p:spPr>
          <a:xfrm>
            <a:off x="4390745" y="3675614"/>
            <a:ext cx="1219200" cy="369332"/>
          </a:xfrm>
          <a:prstGeom prst="rect">
            <a:avLst/>
          </a:prstGeom>
          <a:noFill/>
        </p:spPr>
        <p:txBody>
          <a:bodyPr wrap="square" rtlCol="0">
            <a:spAutoFit/>
          </a:bodyPr>
          <a:lstStyle/>
          <a:p>
            <a:r>
              <a:rPr lang="en-US" b="1" dirty="0" err="1" smtClean="0"/>
              <a:t>Izlaz</a:t>
            </a:r>
            <a:endParaRPr lang="en-US" b="1" dirty="0"/>
          </a:p>
        </p:txBody>
      </p:sp>
      <p:sp>
        <p:nvSpPr>
          <p:cNvPr id="11" name="Oval 10"/>
          <p:cNvSpPr/>
          <p:nvPr/>
        </p:nvSpPr>
        <p:spPr>
          <a:xfrm>
            <a:off x="4800600" y="2133600"/>
            <a:ext cx="4572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0</a:t>
            </a:r>
            <a:endParaRPr lang="en-US" dirty="0"/>
          </a:p>
        </p:txBody>
      </p:sp>
      <p:sp>
        <p:nvSpPr>
          <p:cNvPr id="12" name="Oval 11"/>
          <p:cNvSpPr/>
          <p:nvPr/>
        </p:nvSpPr>
        <p:spPr>
          <a:xfrm>
            <a:off x="5410200" y="1524000"/>
            <a:ext cx="4572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endParaRPr lang="en-US" dirty="0"/>
          </a:p>
        </p:txBody>
      </p:sp>
      <p:sp>
        <p:nvSpPr>
          <p:cNvPr id="13" name="Oval 12"/>
          <p:cNvSpPr/>
          <p:nvPr/>
        </p:nvSpPr>
        <p:spPr>
          <a:xfrm>
            <a:off x="6260592" y="1524000"/>
            <a:ext cx="4572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a:t>
            </a:r>
          </a:p>
        </p:txBody>
      </p:sp>
      <p:sp>
        <p:nvSpPr>
          <p:cNvPr id="14" name="Oval 13"/>
          <p:cNvSpPr/>
          <p:nvPr/>
        </p:nvSpPr>
        <p:spPr>
          <a:xfrm>
            <a:off x="7272528" y="1251466"/>
            <a:ext cx="4572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3</a:t>
            </a:r>
            <a:endParaRPr lang="en-US" dirty="0"/>
          </a:p>
        </p:txBody>
      </p:sp>
      <p:sp>
        <p:nvSpPr>
          <p:cNvPr id="15" name="Oval 14"/>
          <p:cNvSpPr/>
          <p:nvPr/>
        </p:nvSpPr>
        <p:spPr>
          <a:xfrm>
            <a:off x="7543800" y="2133600"/>
            <a:ext cx="4572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4</a:t>
            </a:r>
            <a:endParaRPr lang="en-US" dirty="0"/>
          </a:p>
        </p:txBody>
      </p:sp>
      <p:sp>
        <p:nvSpPr>
          <p:cNvPr id="16" name="Oval 15"/>
          <p:cNvSpPr/>
          <p:nvPr/>
        </p:nvSpPr>
        <p:spPr>
          <a:xfrm>
            <a:off x="5410200" y="2895600"/>
            <a:ext cx="4572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7</a:t>
            </a:r>
            <a:endParaRPr lang="en-US" dirty="0"/>
          </a:p>
        </p:txBody>
      </p:sp>
      <p:sp>
        <p:nvSpPr>
          <p:cNvPr id="17" name="Oval 16"/>
          <p:cNvSpPr/>
          <p:nvPr/>
        </p:nvSpPr>
        <p:spPr>
          <a:xfrm>
            <a:off x="6144768" y="3352800"/>
            <a:ext cx="4572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6</a:t>
            </a:r>
            <a:endParaRPr lang="en-US" dirty="0"/>
          </a:p>
        </p:txBody>
      </p:sp>
      <p:sp>
        <p:nvSpPr>
          <p:cNvPr id="18" name="Oval 17"/>
          <p:cNvSpPr/>
          <p:nvPr/>
        </p:nvSpPr>
        <p:spPr>
          <a:xfrm>
            <a:off x="6934200" y="2895600"/>
            <a:ext cx="4572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5</a:t>
            </a:r>
          </a:p>
        </p:txBody>
      </p:sp>
      <p:cxnSp>
        <p:nvCxnSpPr>
          <p:cNvPr id="20" name="Straight Arrow Connector 19"/>
          <p:cNvCxnSpPr>
            <a:stCxn id="11" idx="0"/>
            <a:endCxn id="12" idx="2"/>
          </p:cNvCxnSpPr>
          <p:nvPr/>
        </p:nvCxnSpPr>
        <p:spPr>
          <a:xfrm flipV="1">
            <a:off x="5029200" y="1714500"/>
            <a:ext cx="381000" cy="4191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11" idx="6"/>
            <a:endCxn id="13" idx="2"/>
          </p:cNvCxnSpPr>
          <p:nvPr/>
        </p:nvCxnSpPr>
        <p:spPr>
          <a:xfrm flipV="1">
            <a:off x="5257800" y="1714500"/>
            <a:ext cx="1002792" cy="609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12" idx="3"/>
            <a:endCxn id="11" idx="7"/>
          </p:cNvCxnSpPr>
          <p:nvPr/>
        </p:nvCxnSpPr>
        <p:spPr>
          <a:xfrm flipH="1">
            <a:off x="5190845" y="1849204"/>
            <a:ext cx="286310" cy="34019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a:stCxn id="12" idx="0"/>
            <a:endCxn id="14" idx="1"/>
          </p:cNvCxnSpPr>
          <p:nvPr/>
        </p:nvCxnSpPr>
        <p:spPr>
          <a:xfrm flipV="1">
            <a:off x="5638800" y="1307262"/>
            <a:ext cx="1700683" cy="21673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a:stCxn id="13" idx="7"/>
            <a:endCxn id="14" idx="2"/>
          </p:cNvCxnSpPr>
          <p:nvPr/>
        </p:nvCxnSpPr>
        <p:spPr>
          <a:xfrm flipV="1">
            <a:off x="6650837" y="1441966"/>
            <a:ext cx="621691" cy="13783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a:stCxn id="14" idx="5"/>
            <a:endCxn id="15" idx="7"/>
          </p:cNvCxnSpPr>
          <p:nvPr/>
        </p:nvCxnSpPr>
        <p:spPr>
          <a:xfrm>
            <a:off x="7662773" y="1576670"/>
            <a:ext cx="271272" cy="61272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a:stCxn id="14" idx="4"/>
            <a:endCxn id="18" idx="0"/>
          </p:cNvCxnSpPr>
          <p:nvPr/>
        </p:nvCxnSpPr>
        <p:spPr>
          <a:xfrm flipH="1">
            <a:off x="7162800" y="1632466"/>
            <a:ext cx="338328" cy="126313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a:stCxn id="15" idx="1"/>
            <a:endCxn id="13" idx="6"/>
          </p:cNvCxnSpPr>
          <p:nvPr/>
        </p:nvCxnSpPr>
        <p:spPr>
          <a:xfrm flipH="1" flipV="1">
            <a:off x="6717792" y="1714500"/>
            <a:ext cx="892963" cy="47489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a:stCxn id="15" idx="3"/>
            <a:endCxn id="18" idx="7"/>
          </p:cNvCxnSpPr>
          <p:nvPr/>
        </p:nvCxnSpPr>
        <p:spPr>
          <a:xfrm flipH="1">
            <a:off x="7324445" y="2458804"/>
            <a:ext cx="286310" cy="49259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a:stCxn id="15" idx="2"/>
            <a:endCxn id="17" idx="0"/>
          </p:cNvCxnSpPr>
          <p:nvPr/>
        </p:nvCxnSpPr>
        <p:spPr>
          <a:xfrm flipH="1">
            <a:off x="6373368" y="2324100"/>
            <a:ext cx="1170432" cy="10287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a:stCxn id="18" idx="1"/>
            <a:endCxn id="16" idx="7"/>
          </p:cNvCxnSpPr>
          <p:nvPr/>
        </p:nvCxnSpPr>
        <p:spPr>
          <a:xfrm flipH="1">
            <a:off x="5800445" y="2951396"/>
            <a:ext cx="120071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a:stCxn id="17" idx="7"/>
            <a:endCxn id="18" idx="2"/>
          </p:cNvCxnSpPr>
          <p:nvPr/>
        </p:nvCxnSpPr>
        <p:spPr>
          <a:xfrm flipV="1">
            <a:off x="6535013" y="3086100"/>
            <a:ext cx="399187" cy="32249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a:stCxn id="16" idx="5"/>
            <a:endCxn id="17" idx="1"/>
          </p:cNvCxnSpPr>
          <p:nvPr/>
        </p:nvCxnSpPr>
        <p:spPr>
          <a:xfrm>
            <a:off x="5800445" y="3220804"/>
            <a:ext cx="411278" cy="18779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1" name="Freeform 60"/>
          <p:cNvSpPr/>
          <p:nvPr/>
        </p:nvSpPr>
        <p:spPr>
          <a:xfrm>
            <a:off x="4551884" y="1344127"/>
            <a:ext cx="1483193" cy="1478625"/>
          </a:xfrm>
          <a:custGeom>
            <a:avLst/>
            <a:gdLst>
              <a:gd name="connsiteX0" fmla="*/ 1071676 w 1483193"/>
              <a:gd name="connsiteY0" fmla="*/ 41 h 1478625"/>
              <a:gd name="connsiteX1" fmla="*/ 102412 w 1483193"/>
              <a:gd name="connsiteY1" fmla="*/ 402377 h 1478625"/>
              <a:gd name="connsiteX2" fmla="*/ 138988 w 1483193"/>
              <a:gd name="connsiteY2" fmla="*/ 1435649 h 1478625"/>
              <a:gd name="connsiteX3" fmla="*/ 1080820 w 1483193"/>
              <a:gd name="connsiteY3" fmla="*/ 1197905 h 1478625"/>
              <a:gd name="connsiteX4" fmla="*/ 1483156 w 1483193"/>
              <a:gd name="connsiteY4" fmla="*/ 420665 h 1478625"/>
              <a:gd name="connsiteX5" fmla="*/ 1071676 w 1483193"/>
              <a:gd name="connsiteY5" fmla="*/ 41 h 147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3193" h="1478625">
                <a:moveTo>
                  <a:pt x="1071676" y="41"/>
                </a:moveTo>
                <a:cubicBezTo>
                  <a:pt x="841552" y="-3007"/>
                  <a:pt x="257860" y="163109"/>
                  <a:pt x="102412" y="402377"/>
                </a:cubicBezTo>
                <a:cubicBezTo>
                  <a:pt x="-53036" y="641645"/>
                  <a:pt x="-24080" y="1303061"/>
                  <a:pt x="138988" y="1435649"/>
                </a:cubicBezTo>
                <a:cubicBezTo>
                  <a:pt x="302056" y="1568237"/>
                  <a:pt x="856792" y="1367069"/>
                  <a:pt x="1080820" y="1197905"/>
                </a:cubicBezTo>
                <a:cubicBezTo>
                  <a:pt x="1304848" y="1028741"/>
                  <a:pt x="1480108" y="618785"/>
                  <a:pt x="1483156" y="420665"/>
                </a:cubicBezTo>
                <a:cubicBezTo>
                  <a:pt x="1486204" y="222545"/>
                  <a:pt x="1301800" y="3089"/>
                  <a:pt x="1071676" y="41"/>
                </a:cubicBezTo>
                <a:close/>
              </a:path>
            </a:pathLst>
          </a:custGeom>
          <a:solidFill>
            <a:srgbClr val="92D050">
              <a:alpha val="29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Freeform 61"/>
          <p:cNvSpPr/>
          <p:nvPr/>
        </p:nvSpPr>
        <p:spPr>
          <a:xfrm rot="4733737">
            <a:off x="6531690" y="932275"/>
            <a:ext cx="1550823" cy="2029271"/>
          </a:xfrm>
          <a:custGeom>
            <a:avLst/>
            <a:gdLst>
              <a:gd name="connsiteX0" fmla="*/ 1071676 w 1483193"/>
              <a:gd name="connsiteY0" fmla="*/ 41 h 1478625"/>
              <a:gd name="connsiteX1" fmla="*/ 102412 w 1483193"/>
              <a:gd name="connsiteY1" fmla="*/ 402377 h 1478625"/>
              <a:gd name="connsiteX2" fmla="*/ 138988 w 1483193"/>
              <a:gd name="connsiteY2" fmla="*/ 1435649 h 1478625"/>
              <a:gd name="connsiteX3" fmla="*/ 1080820 w 1483193"/>
              <a:gd name="connsiteY3" fmla="*/ 1197905 h 1478625"/>
              <a:gd name="connsiteX4" fmla="*/ 1483156 w 1483193"/>
              <a:gd name="connsiteY4" fmla="*/ 420665 h 1478625"/>
              <a:gd name="connsiteX5" fmla="*/ 1071676 w 1483193"/>
              <a:gd name="connsiteY5" fmla="*/ 41 h 147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3193" h="1478625">
                <a:moveTo>
                  <a:pt x="1071676" y="41"/>
                </a:moveTo>
                <a:cubicBezTo>
                  <a:pt x="841552" y="-3007"/>
                  <a:pt x="257860" y="163109"/>
                  <a:pt x="102412" y="402377"/>
                </a:cubicBezTo>
                <a:cubicBezTo>
                  <a:pt x="-53036" y="641645"/>
                  <a:pt x="-24080" y="1303061"/>
                  <a:pt x="138988" y="1435649"/>
                </a:cubicBezTo>
                <a:cubicBezTo>
                  <a:pt x="302056" y="1568237"/>
                  <a:pt x="856792" y="1367069"/>
                  <a:pt x="1080820" y="1197905"/>
                </a:cubicBezTo>
                <a:cubicBezTo>
                  <a:pt x="1304848" y="1028741"/>
                  <a:pt x="1480108" y="618785"/>
                  <a:pt x="1483156" y="420665"/>
                </a:cubicBezTo>
                <a:cubicBezTo>
                  <a:pt x="1486204" y="222545"/>
                  <a:pt x="1301800" y="3089"/>
                  <a:pt x="1071676" y="41"/>
                </a:cubicBezTo>
                <a:close/>
              </a:path>
            </a:pathLst>
          </a:custGeom>
          <a:solidFill>
            <a:srgbClr val="92D050">
              <a:alpha val="29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4448572">
            <a:off x="5761031" y="2172042"/>
            <a:ext cx="1461258" cy="2247741"/>
          </a:xfrm>
          <a:custGeom>
            <a:avLst/>
            <a:gdLst>
              <a:gd name="connsiteX0" fmla="*/ 1071676 w 1483193"/>
              <a:gd name="connsiteY0" fmla="*/ 41 h 1478625"/>
              <a:gd name="connsiteX1" fmla="*/ 102412 w 1483193"/>
              <a:gd name="connsiteY1" fmla="*/ 402377 h 1478625"/>
              <a:gd name="connsiteX2" fmla="*/ 138988 w 1483193"/>
              <a:gd name="connsiteY2" fmla="*/ 1435649 h 1478625"/>
              <a:gd name="connsiteX3" fmla="*/ 1080820 w 1483193"/>
              <a:gd name="connsiteY3" fmla="*/ 1197905 h 1478625"/>
              <a:gd name="connsiteX4" fmla="*/ 1483156 w 1483193"/>
              <a:gd name="connsiteY4" fmla="*/ 420665 h 1478625"/>
              <a:gd name="connsiteX5" fmla="*/ 1071676 w 1483193"/>
              <a:gd name="connsiteY5" fmla="*/ 41 h 147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3193" h="1478625">
                <a:moveTo>
                  <a:pt x="1071676" y="41"/>
                </a:moveTo>
                <a:cubicBezTo>
                  <a:pt x="841552" y="-3007"/>
                  <a:pt x="257860" y="163109"/>
                  <a:pt x="102412" y="402377"/>
                </a:cubicBezTo>
                <a:cubicBezTo>
                  <a:pt x="-53036" y="641645"/>
                  <a:pt x="-24080" y="1303061"/>
                  <a:pt x="138988" y="1435649"/>
                </a:cubicBezTo>
                <a:cubicBezTo>
                  <a:pt x="302056" y="1568237"/>
                  <a:pt x="856792" y="1367069"/>
                  <a:pt x="1080820" y="1197905"/>
                </a:cubicBezTo>
                <a:cubicBezTo>
                  <a:pt x="1304848" y="1028741"/>
                  <a:pt x="1480108" y="618785"/>
                  <a:pt x="1483156" y="420665"/>
                </a:cubicBezTo>
                <a:cubicBezTo>
                  <a:pt x="1486204" y="222545"/>
                  <a:pt x="1301800" y="3089"/>
                  <a:pt x="1071676" y="41"/>
                </a:cubicBezTo>
                <a:close/>
              </a:path>
            </a:pathLst>
          </a:custGeom>
          <a:solidFill>
            <a:srgbClr val="92D050">
              <a:alpha val="29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ectangle 63"/>
          <p:cNvSpPr/>
          <p:nvPr/>
        </p:nvSpPr>
        <p:spPr>
          <a:xfrm>
            <a:off x="53340" y="5473005"/>
            <a:ext cx="708660" cy="1384995"/>
          </a:xfrm>
          <a:prstGeom prst="rect">
            <a:avLst/>
          </a:prstGeom>
          <a:solidFill>
            <a:schemeClr val="accent6">
              <a:lumMod val="60000"/>
              <a:lumOff val="40000"/>
            </a:schemeClr>
          </a:solidFill>
        </p:spPr>
        <p:txBody>
          <a:bodyPr wrap="square" rtlCol="0">
            <a:spAutoFit/>
          </a:bodyPr>
          <a:lstStyle/>
          <a:p>
            <a:r>
              <a:rPr lang="en-US" sz="1200" b="1" dirty="0">
                <a:solidFill>
                  <a:schemeClr val="bg1"/>
                </a:solidFill>
              </a:rPr>
              <a:t>4</a:t>
            </a:r>
          </a:p>
          <a:p>
            <a:r>
              <a:rPr lang="en-US" sz="1200" b="1" dirty="0">
                <a:solidFill>
                  <a:schemeClr val="bg1"/>
                </a:solidFill>
              </a:rPr>
              <a:t>5</a:t>
            </a:r>
          </a:p>
          <a:p>
            <a:r>
              <a:rPr lang="en-US" sz="1200" b="1" dirty="0">
                <a:solidFill>
                  <a:schemeClr val="bg1"/>
                </a:solidFill>
              </a:rPr>
              <a:t>0 1</a:t>
            </a:r>
          </a:p>
          <a:p>
            <a:r>
              <a:rPr lang="en-US" sz="1200" b="1" dirty="0">
                <a:solidFill>
                  <a:schemeClr val="bg1"/>
                </a:solidFill>
              </a:rPr>
              <a:t>1 2</a:t>
            </a:r>
          </a:p>
          <a:p>
            <a:r>
              <a:rPr lang="en-US" sz="1200" b="1" dirty="0">
                <a:solidFill>
                  <a:schemeClr val="bg1"/>
                </a:solidFill>
              </a:rPr>
              <a:t>2 3</a:t>
            </a:r>
          </a:p>
          <a:p>
            <a:r>
              <a:rPr lang="en-US" sz="1200" b="1" dirty="0">
                <a:solidFill>
                  <a:schemeClr val="bg1"/>
                </a:solidFill>
              </a:rPr>
              <a:t>3 1</a:t>
            </a:r>
          </a:p>
          <a:p>
            <a:r>
              <a:rPr lang="en-US" sz="1200" b="1" dirty="0">
                <a:solidFill>
                  <a:schemeClr val="bg1"/>
                </a:solidFill>
              </a:rPr>
              <a:t>3 </a:t>
            </a:r>
            <a:r>
              <a:rPr lang="en-US" sz="1200" b="1" dirty="0" smtClean="0">
                <a:solidFill>
                  <a:schemeClr val="bg1"/>
                </a:solidFill>
              </a:rPr>
              <a:t>0</a:t>
            </a:r>
            <a:endParaRPr lang="en-US" sz="1200" b="1" dirty="0">
              <a:solidFill>
                <a:schemeClr val="bg1"/>
              </a:solidFill>
            </a:endParaRPr>
          </a:p>
        </p:txBody>
      </p:sp>
      <p:sp>
        <p:nvSpPr>
          <p:cNvPr id="65" name="TextBox 64"/>
          <p:cNvSpPr txBox="1"/>
          <p:nvPr/>
        </p:nvSpPr>
        <p:spPr>
          <a:xfrm>
            <a:off x="0" y="4912519"/>
            <a:ext cx="1447800" cy="369332"/>
          </a:xfrm>
          <a:prstGeom prst="rect">
            <a:avLst/>
          </a:prstGeom>
          <a:noFill/>
        </p:spPr>
        <p:txBody>
          <a:bodyPr wrap="square" rtlCol="0">
            <a:spAutoFit/>
          </a:bodyPr>
          <a:lstStyle/>
          <a:p>
            <a:r>
              <a:rPr lang="en-US" b="1" u="sng" dirty="0" err="1" smtClean="0">
                <a:solidFill>
                  <a:srgbClr val="C00000"/>
                </a:solidFill>
              </a:rPr>
              <a:t>Primjer</a:t>
            </a:r>
            <a:r>
              <a:rPr lang="en-US" b="1" u="sng" dirty="0" smtClean="0">
                <a:solidFill>
                  <a:srgbClr val="C00000"/>
                </a:solidFill>
              </a:rPr>
              <a:t> 2</a:t>
            </a:r>
            <a:endParaRPr lang="en-US" b="1" u="sng" dirty="0">
              <a:solidFill>
                <a:srgbClr val="C00000"/>
              </a:solidFill>
            </a:endParaRPr>
          </a:p>
        </p:txBody>
      </p:sp>
      <p:sp>
        <p:nvSpPr>
          <p:cNvPr id="66" name="TextBox 65"/>
          <p:cNvSpPr txBox="1"/>
          <p:nvPr/>
        </p:nvSpPr>
        <p:spPr>
          <a:xfrm>
            <a:off x="76200" y="5181600"/>
            <a:ext cx="1219200" cy="369332"/>
          </a:xfrm>
          <a:prstGeom prst="rect">
            <a:avLst/>
          </a:prstGeom>
          <a:noFill/>
        </p:spPr>
        <p:txBody>
          <a:bodyPr wrap="square" rtlCol="0">
            <a:spAutoFit/>
          </a:bodyPr>
          <a:lstStyle/>
          <a:p>
            <a:r>
              <a:rPr lang="en-US" b="1" dirty="0" err="1" smtClean="0"/>
              <a:t>Ulaz</a:t>
            </a:r>
            <a:endParaRPr lang="en-US" b="1" dirty="0"/>
          </a:p>
        </p:txBody>
      </p:sp>
      <p:sp>
        <p:nvSpPr>
          <p:cNvPr id="68" name="Rectangle 67"/>
          <p:cNvSpPr/>
          <p:nvPr/>
        </p:nvSpPr>
        <p:spPr>
          <a:xfrm>
            <a:off x="1295400" y="5454717"/>
            <a:ext cx="708660" cy="276999"/>
          </a:xfrm>
          <a:prstGeom prst="rect">
            <a:avLst/>
          </a:prstGeom>
          <a:solidFill>
            <a:schemeClr val="accent6">
              <a:lumMod val="60000"/>
              <a:lumOff val="40000"/>
            </a:schemeClr>
          </a:solidFill>
        </p:spPr>
        <p:txBody>
          <a:bodyPr wrap="square" rtlCol="0">
            <a:spAutoFit/>
          </a:bodyPr>
          <a:lstStyle/>
          <a:p>
            <a:r>
              <a:rPr lang="en-US" sz="1200" b="1" dirty="0" smtClean="0">
                <a:solidFill>
                  <a:schemeClr val="bg1"/>
                </a:solidFill>
              </a:rPr>
              <a:t>3 2 1 0</a:t>
            </a:r>
            <a:endParaRPr lang="en-US" sz="1200" b="1" dirty="0">
              <a:solidFill>
                <a:schemeClr val="bg1"/>
              </a:solidFill>
            </a:endParaRPr>
          </a:p>
        </p:txBody>
      </p:sp>
      <p:sp>
        <p:nvSpPr>
          <p:cNvPr id="69" name="Oval 68"/>
          <p:cNvSpPr/>
          <p:nvPr/>
        </p:nvSpPr>
        <p:spPr>
          <a:xfrm>
            <a:off x="3319272" y="5960316"/>
            <a:ext cx="4572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0</a:t>
            </a:r>
            <a:endParaRPr lang="en-US" dirty="0"/>
          </a:p>
        </p:txBody>
      </p:sp>
      <p:sp>
        <p:nvSpPr>
          <p:cNvPr id="70" name="Oval 69"/>
          <p:cNvSpPr/>
          <p:nvPr/>
        </p:nvSpPr>
        <p:spPr>
          <a:xfrm>
            <a:off x="3928872" y="5350716"/>
            <a:ext cx="4572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endParaRPr lang="en-US" dirty="0"/>
          </a:p>
        </p:txBody>
      </p:sp>
      <p:sp>
        <p:nvSpPr>
          <p:cNvPr id="71" name="Oval 70"/>
          <p:cNvSpPr/>
          <p:nvPr/>
        </p:nvSpPr>
        <p:spPr>
          <a:xfrm>
            <a:off x="5056244" y="6300508"/>
            <a:ext cx="4572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3</a:t>
            </a:r>
            <a:endParaRPr lang="en-US" dirty="0"/>
          </a:p>
        </p:txBody>
      </p:sp>
      <p:sp>
        <p:nvSpPr>
          <p:cNvPr id="72" name="Oval 71"/>
          <p:cNvSpPr/>
          <p:nvPr/>
        </p:nvSpPr>
        <p:spPr>
          <a:xfrm>
            <a:off x="5257800" y="5311636"/>
            <a:ext cx="4572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2</a:t>
            </a:r>
            <a:endParaRPr lang="en-US" dirty="0"/>
          </a:p>
        </p:txBody>
      </p:sp>
      <p:cxnSp>
        <p:nvCxnSpPr>
          <p:cNvPr id="73" name="Straight Arrow Connector 72"/>
          <p:cNvCxnSpPr>
            <a:stCxn id="69" idx="0"/>
            <a:endCxn id="70" idx="2"/>
          </p:cNvCxnSpPr>
          <p:nvPr/>
        </p:nvCxnSpPr>
        <p:spPr>
          <a:xfrm flipV="1">
            <a:off x="3547872" y="5541216"/>
            <a:ext cx="381000" cy="4191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4" name="Straight Arrow Connector 73"/>
          <p:cNvCxnSpPr>
            <a:stCxn id="71" idx="1"/>
            <a:endCxn id="69" idx="6"/>
          </p:cNvCxnSpPr>
          <p:nvPr/>
        </p:nvCxnSpPr>
        <p:spPr>
          <a:xfrm flipH="1" flipV="1">
            <a:off x="3776472" y="6150816"/>
            <a:ext cx="1346727" cy="2054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6" name="Straight Arrow Connector 75"/>
          <p:cNvCxnSpPr>
            <a:stCxn id="70" idx="0"/>
            <a:endCxn id="72" idx="1"/>
          </p:cNvCxnSpPr>
          <p:nvPr/>
        </p:nvCxnSpPr>
        <p:spPr>
          <a:xfrm>
            <a:off x="4157472" y="5350716"/>
            <a:ext cx="1167283" cy="1671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7" name="Straight Arrow Connector 76"/>
          <p:cNvCxnSpPr>
            <a:stCxn id="72" idx="3"/>
            <a:endCxn id="71" idx="7"/>
          </p:cNvCxnSpPr>
          <p:nvPr/>
        </p:nvCxnSpPr>
        <p:spPr>
          <a:xfrm>
            <a:off x="5324755" y="5636840"/>
            <a:ext cx="121734" cy="71946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8" name="Straight Arrow Connector 77"/>
          <p:cNvCxnSpPr>
            <a:stCxn id="71" idx="1"/>
            <a:endCxn id="70" idx="5"/>
          </p:cNvCxnSpPr>
          <p:nvPr/>
        </p:nvCxnSpPr>
        <p:spPr>
          <a:xfrm flipH="1" flipV="1">
            <a:off x="4319117" y="5675920"/>
            <a:ext cx="804082" cy="68038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94" name="Freeform 93"/>
          <p:cNvSpPr/>
          <p:nvPr/>
        </p:nvSpPr>
        <p:spPr>
          <a:xfrm rot="4448572">
            <a:off x="3751086" y="4364125"/>
            <a:ext cx="1766399" cy="3329477"/>
          </a:xfrm>
          <a:custGeom>
            <a:avLst/>
            <a:gdLst>
              <a:gd name="connsiteX0" fmla="*/ 1071676 w 1483193"/>
              <a:gd name="connsiteY0" fmla="*/ 41 h 1478625"/>
              <a:gd name="connsiteX1" fmla="*/ 102412 w 1483193"/>
              <a:gd name="connsiteY1" fmla="*/ 402377 h 1478625"/>
              <a:gd name="connsiteX2" fmla="*/ 138988 w 1483193"/>
              <a:gd name="connsiteY2" fmla="*/ 1435649 h 1478625"/>
              <a:gd name="connsiteX3" fmla="*/ 1080820 w 1483193"/>
              <a:gd name="connsiteY3" fmla="*/ 1197905 h 1478625"/>
              <a:gd name="connsiteX4" fmla="*/ 1483156 w 1483193"/>
              <a:gd name="connsiteY4" fmla="*/ 420665 h 1478625"/>
              <a:gd name="connsiteX5" fmla="*/ 1071676 w 1483193"/>
              <a:gd name="connsiteY5" fmla="*/ 41 h 147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3193" h="1478625">
                <a:moveTo>
                  <a:pt x="1071676" y="41"/>
                </a:moveTo>
                <a:cubicBezTo>
                  <a:pt x="841552" y="-3007"/>
                  <a:pt x="257860" y="163109"/>
                  <a:pt x="102412" y="402377"/>
                </a:cubicBezTo>
                <a:cubicBezTo>
                  <a:pt x="-53036" y="641645"/>
                  <a:pt x="-24080" y="1303061"/>
                  <a:pt x="138988" y="1435649"/>
                </a:cubicBezTo>
                <a:cubicBezTo>
                  <a:pt x="302056" y="1568237"/>
                  <a:pt x="856792" y="1367069"/>
                  <a:pt x="1080820" y="1197905"/>
                </a:cubicBezTo>
                <a:cubicBezTo>
                  <a:pt x="1304848" y="1028741"/>
                  <a:pt x="1480108" y="618785"/>
                  <a:pt x="1483156" y="420665"/>
                </a:cubicBezTo>
                <a:cubicBezTo>
                  <a:pt x="1486204" y="222545"/>
                  <a:pt x="1301800" y="3089"/>
                  <a:pt x="1071676" y="41"/>
                </a:cubicBezTo>
                <a:close/>
              </a:path>
            </a:pathLst>
          </a:custGeom>
          <a:solidFill>
            <a:srgbClr val="92D050">
              <a:alpha val="29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532030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en-US" dirty="0" smtClean="0"/>
              <a:t>Test </a:t>
            </a:r>
            <a:r>
              <a:rPr lang="en-US" dirty="0" err="1" smtClean="0"/>
              <a:t>primjeri</a:t>
            </a:r>
            <a:r>
              <a:rPr lang="en-US" dirty="0" smtClean="0"/>
              <a:t> / </a:t>
            </a:r>
            <a:r>
              <a:rPr lang="en-US" dirty="0" err="1" smtClean="0"/>
              <a:t>dodatna</a:t>
            </a:r>
            <a:r>
              <a:rPr lang="en-US" dirty="0" smtClean="0"/>
              <a:t> </a:t>
            </a:r>
            <a:r>
              <a:rPr lang="en-US" dirty="0" err="1" smtClean="0"/>
              <a:t>obja</a:t>
            </a:r>
            <a:r>
              <a:rPr lang="sr-Latn-ME" dirty="0" smtClean="0"/>
              <a:t>šnjenja</a:t>
            </a:r>
            <a:endParaRPr lang="en-US" dirty="0"/>
          </a:p>
        </p:txBody>
      </p:sp>
      <p:sp>
        <p:nvSpPr>
          <p:cNvPr id="3" name="Content Placeholder 2"/>
          <p:cNvSpPr>
            <a:spLocks noGrp="1"/>
          </p:cNvSpPr>
          <p:nvPr>
            <p:ph idx="1"/>
          </p:nvPr>
        </p:nvSpPr>
        <p:spPr>
          <a:xfrm>
            <a:off x="6988" y="4419600"/>
            <a:ext cx="9137012" cy="2438400"/>
          </a:xfrm>
        </p:spPr>
        <p:txBody>
          <a:bodyPr>
            <a:normAutofit/>
          </a:bodyPr>
          <a:lstStyle/>
          <a:p>
            <a:r>
              <a:rPr lang="sr-Latn-ME" dirty="0" smtClean="0"/>
              <a:t>Pošto je struktura Tardžanovog algoritma česta i kod nekih drugih bitnih algoritama koji barataju sa grafovima daćemo još jednu moguće tumačenje algoritma.</a:t>
            </a:r>
          </a:p>
          <a:p>
            <a:r>
              <a:rPr lang="sr-Latn-ME" dirty="0" smtClean="0"/>
              <a:t>Dva niza podataka su nam potrebna za svaki čvor od kojih se jedan naziva </a:t>
            </a:r>
            <a:r>
              <a:rPr lang="sr-Latn-ME" b="1" i="1" dirty="0" smtClean="0">
                <a:solidFill>
                  <a:srgbClr val="C00000"/>
                </a:solidFill>
              </a:rPr>
              <a:t>disc</a:t>
            </a:r>
            <a:r>
              <a:rPr lang="sr-Latn-ME" dirty="0" smtClean="0"/>
              <a:t> </a:t>
            </a:r>
            <a:r>
              <a:rPr lang="en-US" dirty="0" smtClean="0"/>
              <a:t>(</a:t>
            </a:r>
            <a:r>
              <a:rPr lang="en-US" dirty="0" err="1" smtClean="0"/>
              <a:t>skra</a:t>
            </a:r>
            <a:r>
              <a:rPr lang="sr-Latn-ME" dirty="0" smtClean="0"/>
              <a:t>ćeno od </a:t>
            </a:r>
            <a:r>
              <a:rPr lang="sr-Latn-ME" i="1" dirty="0" smtClean="0"/>
              <a:t>discovery</a:t>
            </a:r>
            <a:r>
              <a:rPr lang="sr-Latn-ME" dirty="0" smtClean="0"/>
              <a:t> – otkriven) a drugi </a:t>
            </a:r>
            <a:r>
              <a:rPr lang="sr-Latn-ME" b="1" dirty="0" smtClean="0">
                <a:solidFill>
                  <a:srgbClr val="C00000"/>
                </a:solidFill>
              </a:rPr>
              <a:t>low</a:t>
            </a:r>
            <a:r>
              <a:rPr lang="sr-Latn-ME" dirty="0" smtClean="0"/>
              <a:t>. </a:t>
            </a:r>
          </a:p>
          <a:p>
            <a:endParaRPr lang="en-US" dirty="0"/>
          </a:p>
        </p:txBody>
      </p:sp>
      <p:sp>
        <p:nvSpPr>
          <p:cNvPr id="6" name="Oval 5"/>
          <p:cNvSpPr/>
          <p:nvPr/>
        </p:nvSpPr>
        <p:spPr>
          <a:xfrm>
            <a:off x="4194890" y="1879354"/>
            <a:ext cx="4572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0</a:t>
            </a:r>
            <a:endParaRPr lang="en-US" dirty="0"/>
          </a:p>
        </p:txBody>
      </p:sp>
      <p:sp>
        <p:nvSpPr>
          <p:cNvPr id="7" name="Oval 6"/>
          <p:cNvSpPr/>
          <p:nvPr/>
        </p:nvSpPr>
        <p:spPr>
          <a:xfrm>
            <a:off x="5105400" y="1111258"/>
            <a:ext cx="4572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endParaRPr lang="en-US" dirty="0"/>
          </a:p>
        </p:txBody>
      </p:sp>
      <p:sp>
        <p:nvSpPr>
          <p:cNvPr id="8" name="Oval 7"/>
          <p:cNvSpPr/>
          <p:nvPr/>
        </p:nvSpPr>
        <p:spPr>
          <a:xfrm>
            <a:off x="5629656" y="1928513"/>
            <a:ext cx="4572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a:t>
            </a:r>
          </a:p>
        </p:txBody>
      </p:sp>
      <p:sp>
        <p:nvSpPr>
          <p:cNvPr id="9" name="Oval 8"/>
          <p:cNvSpPr/>
          <p:nvPr/>
        </p:nvSpPr>
        <p:spPr>
          <a:xfrm>
            <a:off x="7272528" y="1251466"/>
            <a:ext cx="4572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3</a:t>
            </a:r>
            <a:endParaRPr lang="en-US" dirty="0"/>
          </a:p>
        </p:txBody>
      </p:sp>
      <p:sp>
        <p:nvSpPr>
          <p:cNvPr id="10" name="Oval 9"/>
          <p:cNvSpPr/>
          <p:nvPr/>
        </p:nvSpPr>
        <p:spPr>
          <a:xfrm>
            <a:off x="7543800" y="2133600"/>
            <a:ext cx="4572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4</a:t>
            </a:r>
            <a:endParaRPr lang="en-US" dirty="0"/>
          </a:p>
        </p:txBody>
      </p:sp>
      <p:sp>
        <p:nvSpPr>
          <p:cNvPr id="11" name="Oval 10"/>
          <p:cNvSpPr/>
          <p:nvPr/>
        </p:nvSpPr>
        <p:spPr>
          <a:xfrm>
            <a:off x="3865983" y="2795822"/>
            <a:ext cx="4572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7</a:t>
            </a:r>
            <a:endParaRPr lang="en-US" dirty="0"/>
          </a:p>
        </p:txBody>
      </p:sp>
      <p:sp>
        <p:nvSpPr>
          <p:cNvPr id="12" name="Oval 11"/>
          <p:cNvSpPr/>
          <p:nvPr/>
        </p:nvSpPr>
        <p:spPr>
          <a:xfrm>
            <a:off x="5764138" y="3253199"/>
            <a:ext cx="4572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6</a:t>
            </a:r>
            <a:endParaRPr lang="en-US" dirty="0"/>
          </a:p>
        </p:txBody>
      </p:sp>
      <p:sp>
        <p:nvSpPr>
          <p:cNvPr id="13" name="Oval 12"/>
          <p:cNvSpPr/>
          <p:nvPr/>
        </p:nvSpPr>
        <p:spPr>
          <a:xfrm>
            <a:off x="4910227" y="3561638"/>
            <a:ext cx="4572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5</a:t>
            </a:r>
          </a:p>
        </p:txBody>
      </p:sp>
      <p:cxnSp>
        <p:nvCxnSpPr>
          <p:cNvPr id="14" name="Straight Arrow Connector 13"/>
          <p:cNvCxnSpPr>
            <a:stCxn id="6" idx="0"/>
            <a:endCxn id="7" idx="2"/>
          </p:cNvCxnSpPr>
          <p:nvPr/>
        </p:nvCxnSpPr>
        <p:spPr>
          <a:xfrm flipV="1">
            <a:off x="4423490" y="1301758"/>
            <a:ext cx="681910" cy="57759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6" idx="6"/>
            <a:endCxn id="8" idx="2"/>
          </p:cNvCxnSpPr>
          <p:nvPr/>
        </p:nvCxnSpPr>
        <p:spPr>
          <a:xfrm>
            <a:off x="4652090" y="2069854"/>
            <a:ext cx="977566" cy="4915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7" idx="3"/>
            <a:endCxn id="6" idx="7"/>
          </p:cNvCxnSpPr>
          <p:nvPr/>
        </p:nvCxnSpPr>
        <p:spPr>
          <a:xfrm flipH="1">
            <a:off x="4585135" y="1436462"/>
            <a:ext cx="587220" cy="4986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7" idx="0"/>
            <a:endCxn id="9" idx="1"/>
          </p:cNvCxnSpPr>
          <p:nvPr/>
        </p:nvCxnSpPr>
        <p:spPr>
          <a:xfrm>
            <a:off x="5334000" y="1111258"/>
            <a:ext cx="2005483" cy="19600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8" idx="5"/>
            <a:endCxn id="13" idx="1"/>
          </p:cNvCxnSpPr>
          <p:nvPr/>
        </p:nvCxnSpPr>
        <p:spPr>
          <a:xfrm flipH="1">
            <a:off x="4977182" y="2253717"/>
            <a:ext cx="1042719" cy="136371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10" idx="1"/>
            <a:endCxn id="8" idx="6"/>
          </p:cNvCxnSpPr>
          <p:nvPr/>
        </p:nvCxnSpPr>
        <p:spPr>
          <a:xfrm flipH="1" flipV="1">
            <a:off x="6086856" y="2119013"/>
            <a:ext cx="1523899" cy="7038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10" idx="2"/>
            <a:endCxn id="12" idx="0"/>
          </p:cNvCxnSpPr>
          <p:nvPr/>
        </p:nvCxnSpPr>
        <p:spPr>
          <a:xfrm flipH="1">
            <a:off x="5992738" y="2324100"/>
            <a:ext cx="1551062" cy="92909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13" idx="1"/>
            <a:endCxn id="11" idx="7"/>
          </p:cNvCxnSpPr>
          <p:nvPr/>
        </p:nvCxnSpPr>
        <p:spPr>
          <a:xfrm flipH="1" flipV="1">
            <a:off x="4256228" y="2851618"/>
            <a:ext cx="720954" cy="76581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12" idx="1"/>
            <a:endCxn id="6" idx="5"/>
          </p:cNvCxnSpPr>
          <p:nvPr/>
        </p:nvCxnSpPr>
        <p:spPr>
          <a:xfrm flipH="1" flipV="1">
            <a:off x="4585135" y="2204558"/>
            <a:ext cx="1245958" cy="110443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0" name="Oval 29"/>
          <p:cNvSpPr/>
          <p:nvPr/>
        </p:nvSpPr>
        <p:spPr>
          <a:xfrm>
            <a:off x="5105400" y="2309513"/>
            <a:ext cx="4572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8</a:t>
            </a:r>
            <a:endParaRPr lang="en-US" dirty="0"/>
          </a:p>
        </p:txBody>
      </p:sp>
      <p:cxnSp>
        <p:nvCxnSpPr>
          <p:cNvPr id="38" name="Straight Arrow Connector 37"/>
          <p:cNvCxnSpPr>
            <a:stCxn id="6" idx="5"/>
            <a:endCxn id="11" idx="1"/>
          </p:cNvCxnSpPr>
          <p:nvPr/>
        </p:nvCxnSpPr>
        <p:spPr>
          <a:xfrm flipH="1">
            <a:off x="3932938" y="2204558"/>
            <a:ext cx="652197" cy="6470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a:stCxn id="7" idx="6"/>
            <a:endCxn id="10" idx="1"/>
          </p:cNvCxnSpPr>
          <p:nvPr/>
        </p:nvCxnSpPr>
        <p:spPr>
          <a:xfrm>
            <a:off x="5562600" y="1301758"/>
            <a:ext cx="2048155" cy="88763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a:stCxn id="13" idx="2"/>
            <a:endCxn id="30" idx="6"/>
          </p:cNvCxnSpPr>
          <p:nvPr/>
        </p:nvCxnSpPr>
        <p:spPr>
          <a:xfrm flipV="1">
            <a:off x="4910227" y="2500013"/>
            <a:ext cx="652373" cy="12521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2" name="Straight Arrow Connector 71"/>
          <p:cNvCxnSpPr>
            <a:stCxn id="30" idx="1"/>
            <a:endCxn id="6" idx="6"/>
          </p:cNvCxnSpPr>
          <p:nvPr/>
        </p:nvCxnSpPr>
        <p:spPr>
          <a:xfrm flipH="1" flipV="1">
            <a:off x="4652090" y="2069854"/>
            <a:ext cx="520265" cy="29545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4" name="Freeform 73"/>
          <p:cNvSpPr/>
          <p:nvPr/>
        </p:nvSpPr>
        <p:spPr>
          <a:xfrm>
            <a:off x="7001155" y="990600"/>
            <a:ext cx="999846" cy="754977"/>
          </a:xfrm>
          <a:custGeom>
            <a:avLst/>
            <a:gdLst>
              <a:gd name="connsiteX0" fmla="*/ 1071676 w 1483193"/>
              <a:gd name="connsiteY0" fmla="*/ 41 h 1478625"/>
              <a:gd name="connsiteX1" fmla="*/ 102412 w 1483193"/>
              <a:gd name="connsiteY1" fmla="*/ 402377 h 1478625"/>
              <a:gd name="connsiteX2" fmla="*/ 138988 w 1483193"/>
              <a:gd name="connsiteY2" fmla="*/ 1435649 h 1478625"/>
              <a:gd name="connsiteX3" fmla="*/ 1080820 w 1483193"/>
              <a:gd name="connsiteY3" fmla="*/ 1197905 h 1478625"/>
              <a:gd name="connsiteX4" fmla="*/ 1483156 w 1483193"/>
              <a:gd name="connsiteY4" fmla="*/ 420665 h 1478625"/>
              <a:gd name="connsiteX5" fmla="*/ 1071676 w 1483193"/>
              <a:gd name="connsiteY5" fmla="*/ 41 h 147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3193" h="1478625">
                <a:moveTo>
                  <a:pt x="1071676" y="41"/>
                </a:moveTo>
                <a:cubicBezTo>
                  <a:pt x="841552" y="-3007"/>
                  <a:pt x="257860" y="163109"/>
                  <a:pt x="102412" y="402377"/>
                </a:cubicBezTo>
                <a:cubicBezTo>
                  <a:pt x="-53036" y="641645"/>
                  <a:pt x="-24080" y="1303061"/>
                  <a:pt x="138988" y="1435649"/>
                </a:cubicBezTo>
                <a:cubicBezTo>
                  <a:pt x="302056" y="1568237"/>
                  <a:pt x="856792" y="1367069"/>
                  <a:pt x="1080820" y="1197905"/>
                </a:cubicBezTo>
                <a:cubicBezTo>
                  <a:pt x="1304848" y="1028741"/>
                  <a:pt x="1480108" y="618785"/>
                  <a:pt x="1483156" y="420665"/>
                </a:cubicBezTo>
                <a:cubicBezTo>
                  <a:pt x="1486204" y="222545"/>
                  <a:pt x="1301800" y="3089"/>
                  <a:pt x="1071676" y="41"/>
                </a:cubicBezTo>
                <a:close/>
              </a:path>
            </a:pathLst>
          </a:custGeom>
          <a:solidFill>
            <a:srgbClr val="92D050">
              <a:alpha val="29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Freeform 74"/>
          <p:cNvSpPr/>
          <p:nvPr/>
        </p:nvSpPr>
        <p:spPr>
          <a:xfrm>
            <a:off x="4939647" y="1021812"/>
            <a:ext cx="3204596" cy="2814380"/>
          </a:xfrm>
          <a:custGeom>
            <a:avLst/>
            <a:gdLst>
              <a:gd name="connsiteX0" fmla="*/ 784497 w 3204596"/>
              <a:gd name="connsiteY0" fmla="*/ 2078004 h 2814380"/>
              <a:gd name="connsiteX1" fmla="*/ 574185 w 3204596"/>
              <a:gd name="connsiteY1" fmla="*/ 2580924 h 2814380"/>
              <a:gd name="connsiteX2" fmla="*/ 1141113 w 3204596"/>
              <a:gd name="connsiteY2" fmla="*/ 2763804 h 2814380"/>
              <a:gd name="connsiteX3" fmla="*/ 2009793 w 3204596"/>
              <a:gd name="connsiteY3" fmla="*/ 1684812 h 2814380"/>
              <a:gd name="connsiteX4" fmla="*/ 3116217 w 3204596"/>
              <a:gd name="connsiteY4" fmla="*/ 1629948 h 2814380"/>
              <a:gd name="connsiteX5" fmla="*/ 2960769 w 3204596"/>
              <a:gd name="connsiteY5" fmla="*/ 1044732 h 2814380"/>
              <a:gd name="connsiteX6" fmla="*/ 1570881 w 3204596"/>
              <a:gd name="connsiteY6" fmla="*/ 669828 h 2814380"/>
              <a:gd name="connsiteX7" fmla="*/ 656481 w 3204596"/>
              <a:gd name="connsiteY7" fmla="*/ 48036 h 2814380"/>
              <a:gd name="connsiteX8" fmla="*/ 34689 w 3204596"/>
              <a:gd name="connsiteY8" fmla="*/ 121188 h 2814380"/>
              <a:gd name="connsiteX9" fmla="*/ 190137 w 3204596"/>
              <a:gd name="connsiteY9" fmla="*/ 752124 h 2814380"/>
              <a:gd name="connsiteX10" fmla="*/ 1113681 w 3204596"/>
              <a:gd name="connsiteY10" fmla="*/ 724692 h 2814380"/>
              <a:gd name="connsiteX11" fmla="*/ 1954929 w 3204596"/>
              <a:gd name="connsiteY11" fmla="*/ 1136172 h 2814380"/>
              <a:gd name="connsiteX12" fmla="*/ 784497 w 3204596"/>
              <a:gd name="connsiteY12" fmla="*/ 2078004 h 281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04596" h="2814380">
                <a:moveTo>
                  <a:pt x="784497" y="2078004"/>
                </a:moveTo>
                <a:cubicBezTo>
                  <a:pt x="554373" y="2318796"/>
                  <a:pt x="514749" y="2466624"/>
                  <a:pt x="574185" y="2580924"/>
                </a:cubicBezTo>
                <a:cubicBezTo>
                  <a:pt x="633621" y="2695224"/>
                  <a:pt x="901845" y="2913156"/>
                  <a:pt x="1141113" y="2763804"/>
                </a:cubicBezTo>
                <a:cubicBezTo>
                  <a:pt x="1380381" y="2614452"/>
                  <a:pt x="1680609" y="1873788"/>
                  <a:pt x="2009793" y="1684812"/>
                </a:cubicBezTo>
                <a:cubicBezTo>
                  <a:pt x="2338977" y="1495836"/>
                  <a:pt x="2957721" y="1736628"/>
                  <a:pt x="3116217" y="1629948"/>
                </a:cubicBezTo>
                <a:cubicBezTo>
                  <a:pt x="3274713" y="1523268"/>
                  <a:pt x="3218325" y="1204752"/>
                  <a:pt x="2960769" y="1044732"/>
                </a:cubicBezTo>
                <a:cubicBezTo>
                  <a:pt x="2703213" y="884712"/>
                  <a:pt x="1954929" y="835944"/>
                  <a:pt x="1570881" y="669828"/>
                </a:cubicBezTo>
                <a:cubicBezTo>
                  <a:pt x="1186833" y="503712"/>
                  <a:pt x="912513" y="139476"/>
                  <a:pt x="656481" y="48036"/>
                </a:cubicBezTo>
                <a:cubicBezTo>
                  <a:pt x="400449" y="-43404"/>
                  <a:pt x="112413" y="3840"/>
                  <a:pt x="34689" y="121188"/>
                </a:cubicBezTo>
                <a:cubicBezTo>
                  <a:pt x="-43035" y="238536"/>
                  <a:pt x="10305" y="651540"/>
                  <a:pt x="190137" y="752124"/>
                </a:cubicBezTo>
                <a:cubicBezTo>
                  <a:pt x="369969" y="852708"/>
                  <a:pt x="819549" y="660684"/>
                  <a:pt x="1113681" y="724692"/>
                </a:cubicBezTo>
                <a:cubicBezTo>
                  <a:pt x="1407813" y="788700"/>
                  <a:pt x="2014365" y="907572"/>
                  <a:pt x="1954929" y="1136172"/>
                </a:cubicBezTo>
                <a:cubicBezTo>
                  <a:pt x="1895493" y="1364772"/>
                  <a:pt x="1014621" y="1837212"/>
                  <a:pt x="784497" y="2078004"/>
                </a:cubicBezTo>
                <a:close/>
              </a:path>
            </a:pathLst>
          </a:custGeom>
          <a:solidFill>
            <a:schemeClr val="tx2">
              <a:lumMod val="40000"/>
              <a:lumOff val="60000"/>
              <a:alpha val="26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Freeform 75"/>
          <p:cNvSpPr/>
          <p:nvPr/>
        </p:nvSpPr>
        <p:spPr>
          <a:xfrm>
            <a:off x="3621865" y="2675268"/>
            <a:ext cx="999846" cy="754977"/>
          </a:xfrm>
          <a:custGeom>
            <a:avLst/>
            <a:gdLst>
              <a:gd name="connsiteX0" fmla="*/ 1071676 w 1483193"/>
              <a:gd name="connsiteY0" fmla="*/ 41 h 1478625"/>
              <a:gd name="connsiteX1" fmla="*/ 102412 w 1483193"/>
              <a:gd name="connsiteY1" fmla="*/ 402377 h 1478625"/>
              <a:gd name="connsiteX2" fmla="*/ 138988 w 1483193"/>
              <a:gd name="connsiteY2" fmla="*/ 1435649 h 1478625"/>
              <a:gd name="connsiteX3" fmla="*/ 1080820 w 1483193"/>
              <a:gd name="connsiteY3" fmla="*/ 1197905 h 1478625"/>
              <a:gd name="connsiteX4" fmla="*/ 1483156 w 1483193"/>
              <a:gd name="connsiteY4" fmla="*/ 420665 h 1478625"/>
              <a:gd name="connsiteX5" fmla="*/ 1071676 w 1483193"/>
              <a:gd name="connsiteY5" fmla="*/ 41 h 147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3193" h="1478625">
                <a:moveTo>
                  <a:pt x="1071676" y="41"/>
                </a:moveTo>
                <a:cubicBezTo>
                  <a:pt x="841552" y="-3007"/>
                  <a:pt x="257860" y="163109"/>
                  <a:pt x="102412" y="402377"/>
                </a:cubicBezTo>
                <a:cubicBezTo>
                  <a:pt x="-53036" y="641645"/>
                  <a:pt x="-24080" y="1303061"/>
                  <a:pt x="138988" y="1435649"/>
                </a:cubicBezTo>
                <a:cubicBezTo>
                  <a:pt x="302056" y="1568237"/>
                  <a:pt x="856792" y="1367069"/>
                  <a:pt x="1080820" y="1197905"/>
                </a:cubicBezTo>
                <a:cubicBezTo>
                  <a:pt x="1304848" y="1028741"/>
                  <a:pt x="1480108" y="618785"/>
                  <a:pt x="1483156" y="420665"/>
                </a:cubicBezTo>
                <a:cubicBezTo>
                  <a:pt x="1486204" y="222545"/>
                  <a:pt x="1301800" y="3089"/>
                  <a:pt x="1071676" y="41"/>
                </a:cubicBezTo>
                <a:close/>
              </a:path>
            </a:pathLst>
          </a:custGeom>
          <a:solidFill>
            <a:srgbClr val="92D050">
              <a:alpha val="29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Freeform 82"/>
          <p:cNvSpPr/>
          <p:nvPr/>
        </p:nvSpPr>
        <p:spPr>
          <a:xfrm>
            <a:off x="3967142" y="1772108"/>
            <a:ext cx="2453856" cy="2439232"/>
          </a:xfrm>
          <a:custGeom>
            <a:avLst/>
            <a:gdLst>
              <a:gd name="connsiteX0" fmla="*/ 37930 w 2453856"/>
              <a:gd name="connsiteY0" fmla="*/ 102412 h 2439232"/>
              <a:gd name="connsiteX1" fmla="*/ 678010 w 2453856"/>
              <a:gd name="connsiteY1" fmla="*/ 1828 h 2439232"/>
              <a:gd name="connsiteX2" fmla="*/ 1263226 w 2453856"/>
              <a:gd name="connsiteY2" fmla="*/ 129844 h 2439232"/>
              <a:gd name="connsiteX3" fmla="*/ 1930738 w 2453856"/>
              <a:gd name="connsiteY3" fmla="*/ 65836 h 2439232"/>
              <a:gd name="connsiteX4" fmla="*/ 2442802 w 2453856"/>
              <a:gd name="connsiteY4" fmla="*/ 449884 h 2439232"/>
              <a:gd name="connsiteX5" fmla="*/ 1436962 w 2453856"/>
              <a:gd name="connsiteY5" fmla="*/ 1492300 h 2439232"/>
              <a:gd name="connsiteX6" fmla="*/ 1628986 w 2453856"/>
              <a:gd name="connsiteY6" fmla="*/ 2104948 h 2439232"/>
              <a:gd name="connsiteX7" fmla="*/ 1263226 w 2453856"/>
              <a:gd name="connsiteY7" fmla="*/ 2379268 h 2439232"/>
              <a:gd name="connsiteX8" fmla="*/ 769450 w 2453856"/>
              <a:gd name="connsiteY8" fmla="*/ 2296972 h 2439232"/>
              <a:gd name="connsiteX9" fmla="*/ 934042 w 2453856"/>
              <a:gd name="connsiteY9" fmla="*/ 961948 h 2439232"/>
              <a:gd name="connsiteX10" fmla="*/ 165946 w 2453856"/>
              <a:gd name="connsiteY10" fmla="*/ 660196 h 2439232"/>
              <a:gd name="connsiteX11" fmla="*/ 37930 w 2453856"/>
              <a:gd name="connsiteY11" fmla="*/ 102412 h 2439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53856" h="2439232">
                <a:moveTo>
                  <a:pt x="37930" y="102412"/>
                </a:moveTo>
                <a:cubicBezTo>
                  <a:pt x="123274" y="-7316"/>
                  <a:pt x="473794" y="-2744"/>
                  <a:pt x="678010" y="1828"/>
                </a:cubicBezTo>
                <a:cubicBezTo>
                  <a:pt x="882226" y="6400"/>
                  <a:pt x="1054438" y="119176"/>
                  <a:pt x="1263226" y="129844"/>
                </a:cubicBezTo>
                <a:cubicBezTo>
                  <a:pt x="1472014" y="140512"/>
                  <a:pt x="1734142" y="12496"/>
                  <a:pt x="1930738" y="65836"/>
                </a:cubicBezTo>
                <a:cubicBezTo>
                  <a:pt x="2127334" y="119176"/>
                  <a:pt x="2525098" y="212140"/>
                  <a:pt x="2442802" y="449884"/>
                </a:cubicBezTo>
                <a:cubicBezTo>
                  <a:pt x="2360506" y="687628"/>
                  <a:pt x="1572598" y="1216456"/>
                  <a:pt x="1436962" y="1492300"/>
                </a:cubicBezTo>
                <a:cubicBezTo>
                  <a:pt x="1301326" y="1768144"/>
                  <a:pt x="1657942" y="1957120"/>
                  <a:pt x="1628986" y="2104948"/>
                </a:cubicBezTo>
                <a:cubicBezTo>
                  <a:pt x="1600030" y="2252776"/>
                  <a:pt x="1406482" y="2347264"/>
                  <a:pt x="1263226" y="2379268"/>
                </a:cubicBezTo>
                <a:cubicBezTo>
                  <a:pt x="1119970" y="2411272"/>
                  <a:pt x="824314" y="2533192"/>
                  <a:pt x="769450" y="2296972"/>
                </a:cubicBezTo>
                <a:cubicBezTo>
                  <a:pt x="714586" y="2060752"/>
                  <a:pt x="1034626" y="1234744"/>
                  <a:pt x="934042" y="961948"/>
                </a:cubicBezTo>
                <a:cubicBezTo>
                  <a:pt x="833458" y="689152"/>
                  <a:pt x="313774" y="803452"/>
                  <a:pt x="165946" y="660196"/>
                </a:cubicBezTo>
                <a:cubicBezTo>
                  <a:pt x="18118" y="516940"/>
                  <a:pt x="-47414" y="212140"/>
                  <a:pt x="37930" y="102412"/>
                </a:cubicBezTo>
                <a:close/>
              </a:path>
            </a:pathLst>
          </a:custGeom>
          <a:solidFill>
            <a:srgbClr val="00B0F0">
              <a:alpha val="29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Rectangle 83"/>
          <p:cNvSpPr/>
          <p:nvPr/>
        </p:nvSpPr>
        <p:spPr>
          <a:xfrm>
            <a:off x="1314450" y="1842800"/>
            <a:ext cx="723900" cy="2308324"/>
          </a:xfrm>
          <a:prstGeom prst="rect">
            <a:avLst/>
          </a:prstGeom>
          <a:solidFill>
            <a:schemeClr val="accent6">
              <a:lumMod val="60000"/>
              <a:lumOff val="40000"/>
            </a:schemeClr>
          </a:solidFill>
        </p:spPr>
        <p:txBody>
          <a:bodyPr wrap="square" rtlCol="0">
            <a:spAutoFit/>
          </a:bodyPr>
          <a:lstStyle/>
          <a:p>
            <a:r>
              <a:rPr lang="en-US" sz="1200" b="1" dirty="0">
                <a:solidFill>
                  <a:schemeClr val="bg1"/>
                </a:solidFill>
              </a:rPr>
              <a:t>9</a:t>
            </a:r>
          </a:p>
          <a:p>
            <a:r>
              <a:rPr lang="en-US" sz="1200" b="1" dirty="0">
                <a:solidFill>
                  <a:schemeClr val="bg1"/>
                </a:solidFill>
              </a:rPr>
              <a:t>10</a:t>
            </a:r>
          </a:p>
          <a:p>
            <a:r>
              <a:rPr lang="en-US" sz="1200" b="1" dirty="0">
                <a:solidFill>
                  <a:schemeClr val="bg1"/>
                </a:solidFill>
              </a:rPr>
              <a:t>0 1</a:t>
            </a:r>
          </a:p>
          <a:p>
            <a:r>
              <a:rPr lang="en-US" sz="1200" b="1" dirty="0">
                <a:solidFill>
                  <a:schemeClr val="bg1"/>
                </a:solidFill>
              </a:rPr>
              <a:t>0 2</a:t>
            </a:r>
          </a:p>
          <a:p>
            <a:r>
              <a:rPr lang="en-US" sz="1200" b="1" dirty="0">
                <a:solidFill>
                  <a:schemeClr val="bg1"/>
                </a:solidFill>
              </a:rPr>
              <a:t>0 7</a:t>
            </a:r>
          </a:p>
          <a:p>
            <a:r>
              <a:rPr lang="en-US" sz="1200" b="1" dirty="0">
                <a:solidFill>
                  <a:schemeClr val="bg1"/>
                </a:solidFill>
              </a:rPr>
              <a:t>1 3</a:t>
            </a:r>
          </a:p>
          <a:p>
            <a:r>
              <a:rPr lang="en-US" sz="1200" b="1" dirty="0">
                <a:solidFill>
                  <a:schemeClr val="bg1"/>
                </a:solidFill>
              </a:rPr>
              <a:t>1 4</a:t>
            </a:r>
          </a:p>
          <a:p>
            <a:r>
              <a:rPr lang="en-US" sz="1200" b="1" dirty="0">
                <a:solidFill>
                  <a:schemeClr val="bg1"/>
                </a:solidFill>
              </a:rPr>
              <a:t>2 5</a:t>
            </a:r>
          </a:p>
          <a:p>
            <a:r>
              <a:rPr lang="en-US" sz="1200" b="1" dirty="0">
                <a:solidFill>
                  <a:schemeClr val="bg1"/>
                </a:solidFill>
              </a:rPr>
              <a:t>4 6</a:t>
            </a:r>
          </a:p>
          <a:p>
            <a:r>
              <a:rPr lang="en-US" sz="1200" b="1" dirty="0">
                <a:solidFill>
                  <a:schemeClr val="bg1"/>
                </a:solidFill>
              </a:rPr>
              <a:t>5 8</a:t>
            </a:r>
          </a:p>
          <a:p>
            <a:r>
              <a:rPr lang="en-US" sz="1200" b="1" dirty="0">
                <a:solidFill>
                  <a:schemeClr val="bg1"/>
                </a:solidFill>
              </a:rPr>
              <a:t>6 1</a:t>
            </a:r>
          </a:p>
          <a:p>
            <a:r>
              <a:rPr lang="en-US" sz="1200" b="1" dirty="0">
                <a:solidFill>
                  <a:schemeClr val="bg1"/>
                </a:solidFill>
              </a:rPr>
              <a:t>8 0</a:t>
            </a:r>
          </a:p>
        </p:txBody>
      </p:sp>
      <p:sp>
        <p:nvSpPr>
          <p:cNvPr id="85" name="TextBox 84"/>
          <p:cNvSpPr txBox="1"/>
          <p:nvPr/>
        </p:nvSpPr>
        <p:spPr>
          <a:xfrm>
            <a:off x="1162050" y="1157000"/>
            <a:ext cx="1447800" cy="369332"/>
          </a:xfrm>
          <a:prstGeom prst="rect">
            <a:avLst/>
          </a:prstGeom>
          <a:noFill/>
        </p:spPr>
        <p:txBody>
          <a:bodyPr wrap="square" rtlCol="0">
            <a:spAutoFit/>
          </a:bodyPr>
          <a:lstStyle/>
          <a:p>
            <a:r>
              <a:rPr lang="en-US" b="1" u="sng" dirty="0" err="1" smtClean="0">
                <a:solidFill>
                  <a:srgbClr val="C00000"/>
                </a:solidFill>
              </a:rPr>
              <a:t>Primjer</a:t>
            </a:r>
            <a:r>
              <a:rPr lang="en-US" b="1" u="sng" dirty="0" smtClean="0">
                <a:solidFill>
                  <a:srgbClr val="C00000"/>
                </a:solidFill>
              </a:rPr>
              <a:t> </a:t>
            </a:r>
            <a:r>
              <a:rPr lang="sr-Latn-ME" b="1" u="sng" dirty="0" smtClean="0">
                <a:solidFill>
                  <a:srgbClr val="C00000"/>
                </a:solidFill>
              </a:rPr>
              <a:t>3</a:t>
            </a:r>
            <a:endParaRPr lang="en-US" b="1" u="sng" dirty="0">
              <a:solidFill>
                <a:srgbClr val="C00000"/>
              </a:solidFill>
            </a:endParaRPr>
          </a:p>
        </p:txBody>
      </p:sp>
      <p:sp>
        <p:nvSpPr>
          <p:cNvPr id="86" name="TextBox 85"/>
          <p:cNvSpPr txBox="1"/>
          <p:nvPr/>
        </p:nvSpPr>
        <p:spPr>
          <a:xfrm>
            <a:off x="1238250" y="1461800"/>
            <a:ext cx="1219200" cy="369332"/>
          </a:xfrm>
          <a:prstGeom prst="rect">
            <a:avLst/>
          </a:prstGeom>
          <a:noFill/>
        </p:spPr>
        <p:txBody>
          <a:bodyPr wrap="square" rtlCol="0">
            <a:spAutoFit/>
          </a:bodyPr>
          <a:lstStyle/>
          <a:p>
            <a:r>
              <a:rPr lang="en-US" b="1" dirty="0" err="1" smtClean="0"/>
              <a:t>Ulaz</a:t>
            </a:r>
            <a:endParaRPr lang="en-US" b="1" dirty="0"/>
          </a:p>
        </p:txBody>
      </p:sp>
      <p:sp>
        <p:nvSpPr>
          <p:cNvPr id="87" name="Rectangle 86"/>
          <p:cNvSpPr/>
          <p:nvPr/>
        </p:nvSpPr>
        <p:spPr>
          <a:xfrm>
            <a:off x="2286000" y="1912203"/>
            <a:ext cx="723900" cy="830997"/>
          </a:xfrm>
          <a:prstGeom prst="rect">
            <a:avLst/>
          </a:prstGeom>
          <a:solidFill>
            <a:schemeClr val="accent6">
              <a:lumMod val="60000"/>
              <a:lumOff val="40000"/>
            </a:schemeClr>
          </a:solidFill>
        </p:spPr>
        <p:txBody>
          <a:bodyPr wrap="square" rtlCol="0">
            <a:spAutoFit/>
          </a:bodyPr>
          <a:lstStyle/>
          <a:p>
            <a:r>
              <a:rPr lang="en-US" sz="1200" b="1" dirty="0">
                <a:solidFill>
                  <a:schemeClr val="bg1"/>
                </a:solidFill>
              </a:rPr>
              <a:t>3</a:t>
            </a:r>
          </a:p>
          <a:p>
            <a:r>
              <a:rPr lang="en-US" sz="1200" b="1" dirty="0">
                <a:solidFill>
                  <a:schemeClr val="bg1"/>
                </a:solidFill>
              </a:rPr>
              <a:t>6 4 1</a:t>
            </a:r>
          </a:p>
          <a:p>
            <a:r>
              <a:rPr lang="en-US" sz="1200" b="1" dirty="0">
                <a:solidFill>
                  <a:schemeClr val="bg1"/>
                </a:solidFill>
              </a:rPr>
              <a:t>7</a:t>
            </a:r>
          </a:p>
          <a:p>
            <a:r>
              <a:rPr lang="en-US" sz="1200" b="1" dirty="0">
                <a:solidFill>
                  <a:schemeClr val="bg1"/>
                </a:solidFill>
              </a:rPr>
              <a:t>8 5 2 0</a:t>
            </a:r>
          </a:p>
        </p:txBody>
      </p:sp>
      <p:sp>
        <p:nvSpPr>
          <p:cNvPr id="88" name="TextBox 87"/>
          <p:cNvSpPr txBox="1"/>
          <p:nvPr/>
        </p:nvSpPr>
        <p:spPr>
          <a:xfrm>
            <a:off x="2209800" y="1524000"/>
            <a:ext cx="1219200" cy="369332"/>
          </a:xfrm>
          <a:prstGeom prst="rect">
            <a:avLst/>
          </a:prstGeom>
          <a:noFill/>
        </p:spPr>
        <p:txBody>
          <a:bodyPr wrap="square" rtlCol="0">
            <a:spAutoFit/>
          </a:bodyPr>
          <a:lstStyle/>
          <a:p>
            <a:r>
              <a:rPr lang="en-US" b="1" dirty="0" err="1" smtClean="0"/>
              <a:t>Izlaz</a:t>
            </a:r>
            <a:endParaRPr lang="en-US" b="1" dirty="0"/>
          </a:p>
        </p:txBody>
      </p:sp>
    </p:spTree>
    <p:extLst>
      <p:ext uri="{BB962C8B-B14F-4D97-AF65-F5344CB8AC3E}">
        <p14:creationId xmlns:p14="http://schemas.microsoft.com/office/powerpoint/2010/main" val="349601519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sr-Latn-ME" dirty="0" smtClean="0"/>
              <a:t>Tumačenje i implementacija</a:t>
            </a:r>
            <a:endParaRPr lang="en-US" dirty="0"/>
          </a:p>
        </p:txBody>
      </p:sp>
      <p:sp>
        <p:nvSpPr>
          <p:cNvPr id="3" name="Content Placeholder 2"/>
          <p:cNvSpPr>
            <a:spLocks noGrp="1"/>
          </p:cNvSpPr>
          <p:nvPr>
            <p:ph idx="1"/>
          </p:nvPr>
        </p:nvSpPr>
        <p:spPr>
          <a:xfrm>
            <a:off x="0" y="990600"/>
            <a:ext cx="9126638" cy="5867400"/>
          </a:xfrm>
        </p:spPr>
        <p:txBody>
          <a:bodyPr>
            <a:noAutofit/>
          </a:bodyPr>
          <a:lstStyle/>
          <a:p>
            <a:r>
              <a:rPr lang="sr-Latn-ME" dirty="0" smtClean="0"/>
              <a:t>Povratna ivica od </a:t>
            </a:r>
            <a:r>
              <a:rPr lang="sr-Latn-ME" b="1" dirty="0" smtClean="0">
                <a:solidFill>
                  <a:srgbClr val="C00000"/>
                </a:solidFill>
              </a:rPr>
              <a:t>v</a:t>
            </a:r>
            <a:r>
              <a:rPr lang="sr-Latn-ME" dirty="0" smtClean="0"/>
              <a:t> ili nekog od njegovih potomaka postoji </a:t>
            </a:r>
            <a:r>
              <a:rPr lang="sr-Latn-ME" b="1" i="1" dirty="0" smtClean="0">
                <a:solidFill>
                  <a:srgbClr val="C00000"/>
                </a:solidFill>
              </a:rPr>
              <a:t>akko</a:t>
            </a:r>
            <a:r>
              <a:rPr lang="sr-Latn-ME" dirty="0" smtClean="0"/>
              <a:t> čvor </a:t>
            </a:r>
            <a:r>
              <a:rPr lang="sr-Latn-ME" b="1" dirty="0" smtClean="0">
                <a:solidFill>
                  <a:srgbClr val="C00000"/>
                </a:solidFill>
              </a:rPr>
              <a:t>v</a:t>
            </a:r>
            <a:r>
              <a:rPr lang="sr-Latn-ME" dirty="0" smtClean="0"/>
              <a:t> ima sina </a:t>
            </a:r>
            <a:r>
              <a:rPr lang="sr-Latn-ME" b="1" dirty="0" smtClean="0">
                <a:solidFill>
                  <a:srgbClr val="C00000"/>
                </a:solidFill>
              </a:rPr>
              <a:t>to</a:t>
            </a:r>
            <a:r>
              <a:rPr lang="sr-Latn-ME" dirty="0" smtClean="0"/>
              <a:t> za koji je </a:t>
            </a:r>
            <a:r>
              <a:rPr lang="en-GB" b="1" i="1" dirty="0" smtClean="0">
                <a:solidFill>
                  <a:srgbClr val="C00000"/>
                </a:solidFill>
              </a:rPr>
              <a:t>low</a:t>
            </a:r>
            <a:r>
              <a:rPr lang="en-GB" b="1" dirty="0" smtClean="0">
                <a:solidFill>
                  <a:srgbClr val="C00000"/>
                </a:solidFill>
              </a:rPr>
              <a:t>[</a:t>
            </a:r>
            <a:r>
              <a:rPr lang="en-GB" b="1" i="1" dirty="0" smtClean="0">
                <a:solidFill>
                  <a:srgbClr val="C00000"/>
                </a:solidFill>
              </a:rPr>
              <a:t>to</a:t>
            </a:r>
            <a:r>
              <a:rPr lang="en-GB" b="1" dirty="0">
                <a:solidFill>
                  <a:srgbClr val="C00000"/>
                </a:solidFill>
              </a:rPr>
              <a:t>]&lt;</a:t>
            </a:r>
            <a:r>
              <a:rPr lang="en-GB" b="1" i="1" dirty="0">
                <a:solidFill>
                  <a:srgbClr val="C00000"/>
                </a:solidFill>
              </a:rPr>
              <a:t>tin</a:t>
            </a:r>
            <a:r>
              <a:rPr lang="en-GB" b="1" dirty="0">
                <a:solidFill>
                  <a:srgbClr val="C00000"/>
                </a:solidFill>
              </a:rPr>
              <a:t>[</a:t>
            </a:r>
            <a:r>
              <a:rPr lang="en-GB" b="1" i="1" dirty="0">
                <a:solidFill>
                  <a:srgbClr val="C00000"/>
                </a:solidFill>
              </a:rPr>
              <a:t>v</a:t>
            </a:r>
            <a:r>
              <a:rPr lang="en-GB" b="1" dirty="0" smtClean="0">
                <a:solidFill>
                  <a:srgbClr val="C00000"/>
                </a:solidFill>
              </a:rPr>
              <a:t>]</a:t>
            </a:r>
            <a:r>
              <a:rPr lang="en-GB" dirty="0" smtClean="0"/>
              <a:t>.</a:t>
            </a:r>
            <a:r>
              <a:rPr lang="sr-Latn-ME" dirty="0" smtClean="0"/>
              <a:t> Ako </a:t>
            </a:r>
            <a:r>
              <a:rPr lang="en-GB" b="1" i="1" dirty="0" smtClean="0">
                <a:solidFill>
                  <a:srgbClr val="C00000"/>
                </a:solidFill>
              </a:rPr>
              <a:t>low</a:t>
            </a:r>
            <a:r>
              <a:rPr lang="en-GB" b="1" dirty="0" smtClean="0">
                <a:solidFill>
                  <a:srgbClr val="C00000"/>
                </a:solidFill>
              </a:rPr>
              <a:t>[</a:t>
            </a:r>
            <a:r>
              <a:rPr lang="en-GB" b="1" i="1" dirty="0" smtClean="0">
                <a:solidFill>
                  <a:srgbClr val="C00000"/>
                </a:solidFill>
              </a:rPr>
              <a:t>to</a:t>
            </a:r>
            <a:r>
              <a:rPr lang="en-GB" b="1" dirty="0">
                <a:solidFill>
                  <a:srgbClr val="C00000"/>
                </a:solidFill>
              </a:rPr>
              <a:t>]=</a:t>
            </a:r>
            <a:r>
              <a:rPr lang="en-GB" b="1" i="1" dirty="0">
                <a:solidFill>
                  <a:srgbClr val="C00000"/>
                </a:solidFill>
              </a:rPr>
              <a:t>tin</a:t>
            </a:r>
            <a:r>
              <a:rPr lang="en-GB" b="1" dirty="0">
                <a:solidFill>
                  <a:srgbClr val="C00000"/>
                </a:solidFill>
              </a:rPr>
              <a:t>[</a:t>
            </a:r>
            <a:r>
              <a:rPr lang="en-GB" b="1" i="1" dirty="0">
                <a:solidFill>
                  <a:srgbClr val="C00000"/>
                </a:solidFill>
              </a:rPr>
              <a:t>v</a:t>
            </a:r>
            <a:r>
              <a:rPr lang="en-GB" b="1" dirty="0" smtClean="0">
                <a:solidFill>
                  <a:srgbClr val="C00000"/>
                </a:solidFill>
              </a:rPr>
              <a:t>]</a:t>
            </a:r>
            <a:r>
              <a:rPr lang="en-GB" dirty="0" smtClean="0"/>
              <a:t>, </a:t>
            </a:r>
            <a:r>
              <a:rPr lang="sr-Latn-ME" dirty="0" smtClean="0"/>
              <a:t>povratna ivica stiže direktno od </a:t>
            </a:r>
            <a:r>
              <a:rPr lang="sr-Latn-ME" b="1" i="1" dirty="0" smtClean="0">
                <a:solidFill>
                  <a:srgbClr val="C00000"/>
                </a:solidFill>
              </a:rPr>
              <a:t>v</a:t>
            </a:r>
            <a:r>
              <a:rPr lang="sr-Latn-ME" dirty="0" smtClean="0"/>
              <a:t> a ako nije stiže od nekog od njegovih predaka</a:t>
            </a:r>
            <a:r>
              <a:rPr lang="en-GB" dirty="0" smtClean="0"/>
              <a:t>.</a:t>
            </a:r>
            <a:endParaRPr lang="en-GB" dirty="0"/>
          </a:p>
          <a:p>
            <a:r>
              <a:rPr lang="sr-Latn-ME" dirty="0" smtClean="0"/>
              <a:t>Dakle, čvor </a:t>
            </a:r>
            <a:r>
              <a:rPr lang="sr-Latn-ME" b="1" i="1" dirty="0" smtClean="0">
                <a:solidFill>
                  <a:srgbClr val="C00000"/>
                </a:solidFill>
              </a:rPr>
              <a:t>v</a:t>
            </a:r>
            <a:r>
              <a:rPr lang="sr-Latn-ME" dirty="0" smtClean="0"/>
              <a:t> u </a:t>
            </a:r>
            <a:r>
              <a:rPr lang="sr-Latn-ME" b="1" dirty="0" smtClean="0">
                <a:solidFill>
                  <a:srgbClr val="C00000"/>
                </a:solidFill>
              </a:rPr>
              <a:t>DFS</a:t>
            </a:r>
            <a:r>
              <a:rPr lang="sr-Latn-ME" dirty="0" smtClean="0"/>
              <a:t> drvetu je tačka artikulacije </a:t>
            </a:r>
            <a:r>
              <a:rPr lang="sr-Latn-ME" b="1" i="1" dirty="0" smtClean="0">
                <a:solidFill>
                  <a:srgbClr val="C00000"/>
                </a:solidFill>
              </a:rPr>
              <a:t>akko</a:t>
            </a:r>
            <a:r>
              <a:rPr lang="sr-Latn-ME" dirty="0" smtClean="0"/>
              <a:t> </a:t>
            </a:r>
            <a:r>
              <a:rPr lang="en-GB" b="1" i="1" dirty="0" smtClean="0">
                <a:solidFill>
                  <a:srgbClr val="C00000"/>
                </a:solidFill>
              </a:rPr>
              <a:t>low</a:t>
            </a:r>
            <a:r>
              <a:rPr lang="en-GB" b="1" dirty="0" smtClean="0">
                <a:solidFill>
                  <a:srgbClr val="C00000"/>
                </a:solidFill>
              </a:rPr>
              <a:t>[</a:t>
            </a:r>
            <a:r>
              <a:rPr lang="en-GB" b="1" i="1" dirty="0" smtClean="0">
                <a:solidFill>
                  <a:srgbClr val="C00000"/>
                </a:solidFill>
              </a:rPr>
              <a:t>to</a:t>
            </a:r>
            <a:r>
              <a:rPr lang="en-GB" b="1" dirty="0">
                <a:solidFill>
                  <a:srgbClr val="C00000"/>
                </a:solidFill>
              </a:rPr>
              <a:t>]≥</a:t>
            </a:r>
            <a:r>
              <a:rPr lang="en-GB" b="1" i="1" dirty="0">
                <a:solidFill>
                  <a:srgbClr val="C00000"/>
                </a:solidFill>
              </a:rPr>
              <a:t>tin</a:t>
            </a:r>
            <a:r>
              <a:rPr lang="en-GB" b="1" dirty="0">
                <a:solidFill>
                  <a:srgbClr val="C00000"/>
                </a:solidFill>
              </a:rPr>
              <a:t>[</a:t>
            </a:r>
            <a:r>
              <a:rPr lang="en-GB" b="1" i="1" dirty="0">
                <a:solidFill>
                  <a:srgbClr val="C00000"/>
                </a:solidFill>
              </a:rPr>
              <a:t>v</a:t>
            </a:r>
            <a:r>
              <a:rPr lang="en-GB" b="1" dirty="0" smtClean="0">
                <a:solidFill>
                  <a:srgbClr val="C00000"/>
                </a:solidFill>
              </a:rPr>
              <a:t>]</a:t>
            </a:r>
            <a:r>
              <a:rPr lang="en-GB" dirty="0" smtClean="0"/>
              <a:t>.</a:t>
            </a:r>
            <a:endParaRPr lang="en-GB" dirty="0"/>
          </a:p>
          <a:p>
            <a:r>
              <a:rPr lang="sr-Latn-ME" dirty="0" smtClean="0"/>
              <a:t>Implementacija treba da razlikuje tri slučaja</a:t>
            </a:r>
            <a:r>
              <a:rPr lang="en-GB" dirty="0" smtClean="0"/>
              <a:t>: </a:t>
            </a:r>
            <a:r>
              <a:rPr lang="sr-Latn-ME" dirty="0" smtClean="0"/>
              <a:t>kada idemo nadolje duž ivice </a:t>
            </a:r>
            <a:r>
              <a:rPr lang="sr-Latn-ME" b="1" dirty="0" smtClean="0">
                <a:solidFill>
                  <a:srgbClr val="C00000"/>
                </a:solidFill>
              </a:rPr>
              <a:t>DFS</a:t>
            </a:r>
            <a:r>
              <a:rPr lang="sr-Latn-ME" dirty="0" smtClean="0"/>
              <a:t> drveta, kada nađemo povratnu ivicu i kada se vratimo do roditelja čvora. Ova tri slučaja su:</a:t>
            </a:r>
            <a:endParaRPr lang="en-GB" dirty="0"/>
          </a:p>
          <a:p>
            <a:pPr lvl="1"/>
            <a:r>
              <a:rPr lang="en-GB" b="1" i="1" dirty="0">
                <a:solidFill>
                  <a:srgbClr val="C00000"/>
                </a:solidFill>
              </a:rPr>
              <a:t>visited</a:t>
            </a:r>
            <a:r>
              <a:rPr lang="en-GB" b="1" dirty="0">
                <a:solidFill>
                  <a:srgbClr val="C00000"/>
                </a:solidFill>
              </a:rPr>
              <a:t>[</a:t>
            </a:r>
            <a:r>
              <a:rPr lang="en-GB" b="1" i="1" dirty="0">
                <a:solidFill>
                  <a:srgbClr val="C00000"/>
                </a:solidFill>
              </a:rPr>
              <a:t>to</a:t>
            </a:r>
            <a:r>
              <a:rPr lang="en-GB" b="1" dirty="0">
                <a:solidFill>
                  <a:srgbClr val="C00000"/>
                </a:solidFill>
              </a:rPr>
              <a:t>]=</a:t>
            </a:r>
            <a:r>
              <a:rPr lang="en-GB" b="1" i="1" dirty="0" smtClean="0">
                <a:solidFill>
                  <a:srgbClr val="C00000"/>
                </a:solidFill>
              </a:rPr>
              <a:t>false</a:t>
            </a:r>
            <a:r>
              <a:rPr lang="en-GB" dirty="0"/>
              <a:t> - </a:t>
            </a:r>
            <a:r>
              <a:rPr lang="sr-Latn-ME" dirty="0" smtClean="0"/>
              <a:t>ivica je dio </a:t>
            </a:r>
            <a:r>
              <a:rPr lang="sr-Latn-ME" b="1" dirty="0" smtClean="0">
                <a:solidFill>
                  <a:srgbClr val="C00000"/>
                </a:solidFill>
              </a:rPr>
              <a:t>DFS</a:t>
            </a:r>
            <a:r>
              <a:rPr lang="sr-Latn-ME" dirty="0" smtClean="0"/>
              <a:t> drveta</a:t>
            </a:r>
            <a:r>
              <a:rPr lang="en-GB" dirty="0" smtClean="0"/>
              <a:t>;</a:t>
            </a:r>
            <a:endParaRPr lang="en-GB" dirty="0"/>
          </a:p>
          <a:p>
            <a:pPr lvl="1"/>
            <a:r>
              <a:rPr lang="en-GB" b="1" i="1" dirty="0">
                <a:solidFill>
                  <a:srgbClr val="C00000"/>
                </a:solidFill>
              </a:rPr>
              <a:t>visited</a:t>
            </a:r>
            <a:r>
              <a:rPr lang="en-GB" b="1" dirty="0">
                <a:solidFill>
                  <a:srgbClr val="C00000"/>
                </a:solidFill>
              </a:rPr>
              <a:t>[</a:t>
            </a:r>
            <a:r>
              <a:rPr lang="en-GB" b="1" i="1" dirty="0">
                <a:solidFill>
                  <a:srgbClr val="C00000"/>
                </a:solidFill>
              </a:rPr>
              <a:t>to</a:t>
            </a:r>
            <a:r>
              <a:rPr lang="en-GB" b="1" dirty="0">
                <a:solidFill>
                  <a:srgbClr val="C00000"/>
                </a:solidFill>
              </a:rPr>
              <a:t>]=</a:t>
            </a:r>
            <a:r>
              <a:rPr lang="en-GB" b="1" i="1" dirty="0" smtClean="0">
                <a:solidFill>
                  <a:srgbClr val="C00000"/>
                </a:solidFill>
              </a:rPr>
              <a:t>true</a:t>
            </a:r>
            <a:r>
              <a:rPr lang="en-GB" b="1" dirty="0">
                <a:solidFill>
                  <a:srgbClr val="C00000"/>
                </a:solidFill>
              </a:rPr>
              <a:t> &amp;&amp; </a:t>
            </a:r>
            <a:r>
              <a:rPr lang="en-GB" b="1" i="1" dirty="0" err="1">
                <a:solidFill>
                  <a:srgbClr val="C00000"/>
                </a:solidFill>
              </a:rPr>
              <a:t>to</a:t>
            </a:r>
            <a:r>
              <a:rPr lang="en-GB" b="1" dirty="0" err="1">
                <a:solidFill>
                  <a:srgbClr val="C00000"/>
                </a:solidFill>
              </a:rPr>
              <a:t>≠</a:t>
            </a:r>
            <a:r>
              <a:rPr lang="en-GB" b="1" i="1" dirty="0" err="1" smtClean="0">
                <a:solidFill>
                  <a:srgbClr val="C00000"/>
                </a:solidFill>
              </a:rPr>
              <a:t>parent</a:t>
            </a:r>
            <a:r>
              <a:rPr lang="en-GB" dirty="0"/>
              <a:t> - </a:t>
            </a:r>
            <a:r>
              <a:rPr lang="sr-Latn-ME" dirty="0" smtClean="0"/>
              <a:t>ivica je povratna do jednog od predaka</a:t>
            </a:r>
            <a:r>
              <a:rPr lang="en-GB" dirty="0" smtClean="0"/>
              <a:t>;</a:t>
            </a:r>
            <a:endParaRPr lang="en-GB" dirty="0"/>
          </a:p>
          <a:p>
            <a:pPr lvl="1"/>
            <a:r>
              <a:rPr lang="en-GB" b="1" i="1" dirty="0" smtClean="0">
                <a:solidFill>
                  <a:srgbClr val="C00000"/>
                </a:solidFill>
              </a:rPr>
              <a:t>to</a:t>
            </a:r>
            <a:r>
              <a:rPr lang="en-GB" b="1" dirty="0" smtClean="0">
                <a:solidFill>
                  <a:srgbClr val="C00000"/>
                </a:solidFill>
              </a:rPr>
              <a:t>=</a:t>
            </a:r>
            <a:r>
              <a:rPr lang="en-GB" b="1" i="1" dirty="0" smtClean="0">
                <a:solidFill>
                  <a:srgbClr val="C00000"/>
                </a:solidFill>
              </a:rPr>
              <a:t>parent</a:t>
            </a:r>
            <a:r>
              <a:rPr lang="en-GB" dirty="0"/>
              <a:t> - </a:t>
            </a:r>
            <a:r>
              <a:rPr lang="sr-Latn-ME" dirty="0" smtClean="0"/>
              <a:t>ivica vodi nazad do reditelja u </a:t>
            </a:r>
            <a:r>
              <a:rPr lang="sr-Latn-ME" b="1" dirty="0" smtClean="0">
                <a:solidFill>
                  <a:srgbClr val="C00000"/>
                </a:solidFill>
              </a:rPr>
              <a:t>DFS</a:t>
            </a:r>
            <a:r>
              <a:rPr lang="sr-Latn-ME" dirty="0" smtClean="0"/>
              <a:t> drvetu</a:t>
            </a:r>
            <a:r>
              <a:rPr lang="en-GB" dirty="0" smtClean="0"/>
              <a:t>.</a:t>
            </a:r>
            <a:endParaRPr lang="en-GB" dirty="0"/>
          </a:p>
          <a:p>
            <a:r>
              <a:rPr lang="sr-Latn-ME" dirty="0" smtClean="0"/>
              <a:t>Implementacija je zasnovana na </a:t>
            </a:r>
            <a:r>
              <a:rPr lang="sr-Latn-ME" b="1" dirty="0" smtClean="0">
                <a:solidFill>
                  <a:srgbClr val="C00000"/>
                </a:solidFill>
              </a:rPr>
              <a:t>DFS</a:t>
            </a:r>
            <a:r>
              <a:rPr lang="sr-Latn-ME" dirty="0" smtClean="0"/>
              <a:t>-u koji kao argument prima roditeljski čvor tekućeg čvora</a:t>
            </a:r>
            <a:r>
              <a:rPr lang="en-GB" dirty="0" smtClean="0"/>
              <a:t>.</a:t>
            </a:r>
            <a:endParaRPr lang="en-GB" dirty="0"/>
          </a:p>
          <a:p>
            <a:endParaRPr lang="en-US" dirty="0"/>
          </a:p>
        </p:txBody>
      </p:sp>
    </p:spTree>
    <p:extLst>
      <p:ext uri="{BB962C8B-B14F-4D97-AF65-F5344CB8AC3E}">
        <p14:creationId xmlns:p14="http://schemas.microsoft.com/office/powerpoint/2010/main" val="19019140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990600"/>
          </a:xfrm>
        </p:spPr>
        <p:txBody>
          <a:bodyPr>
            <a:normAutofit fontScale="90000"/>
          </a:bodyPr>
          <a:lstStyle/>
          <a:p>
            <a:r>
              <a:rPr lang="sr-Latn-ME" dirty="0" smtClean="0"/>
              <a:t>Funkcionisanje Tardžana – objašnjenje v2.0.</a:t>
            </a:r>
            <a:endParaRPr lang="en-US" dirty="0"/>
          </a:p>
        </p:txBody>
      </p:sp>
      <p:sp>
        <p:nvSpPr>
          <p:cNvPr id="3" name="Content Placeholder 2"/>
          <p:cNvSpPr>
            <a:spLocks noGrp="1"/>
          </p:cNvSpPr>
          <p:nvPr>
            <p:ph idx="1"/>
          </p:nvPr>
        </p:nvSpPr>
        <p:spPr>
          <a:xfrm>
            <a:off x="0" y="990600"/>
            <a:ext cx="9144000" cy="1371600"/>
          </a:xfrm>
        </p:spPr>
        <p:txBody>
          <a:bodyPr/>
          <a:lstStyle/>
          <a:p>
            <a:r>
              <a:rPr lang="en-US" b="1" i="1" dirty="0">
                <a:solidFill>
                  <a:srgbClr val="C00000"/>
                </a:solidFill>
              </a:rPr>
              <a:t>l</a:t>
            </a:r>
            <a:r>
              <a:rPr lang="sr-Latn-ME" b="1" i="1" dirty="0">
                <a:solidFill>
                  <a:srgbClr val="C00000"/>
                </a:solidFill>
              </a:rPr>
              <a:t>ow</a:t>
            </a:r>
            <a:r>
              <a:rPr lang="en-US" dirty="0">
                <a:solidFill>
                  <a:srgbClr val="C00000"/>
                </a:solidFill>
              </a:rPr>
              <a:t>[</a:t>
            </a:r>
            <a:r>
              <a:rPr lang="en-US" b="1" i="1" dirty="0">
                <a:solidFill>
                  <a:srgbClr val="C00000"/>
                </a:solidFill>
              </a:rPr>
              <a:t>u</a:t>
            </a:r>
            <a:r>
              <a:rPr lang="en-US" dirty="0">
                <a:solidFill>
                  <a:srgbClr val="C00000"/>
                </a:solidFill>
              </a:rPr>
              <a:t>]</a:t>
            </a:r>
            <a:r>
              <a:rPr lang="sr-Latn-ME" dirty="0"/>
              <a:t> je najranije posjećeni čvor (čvor sa najmanjim vremenom otkrivanja</a:t>
            </a:r>
            <a:r>
              <a:rPr lang="sr-Latn-ME" dirty="0" smtClean="0"/>
              <a:t>) koji može biti dostignut iz podrveta u kojem je </a:t>
            </a:r>
            <a:r>
              <a:rPr lang="sr-Latn-ME" b="1" i="1" dirty="0" smtClean="0">
                <a:solidFill>
                  <a:srgbClr val="C00000"/>
                </a:solidFill>
              </a:rPr>
              <a:t>u</a:t>
            </a:r>
            <a:r>
              <a:rPr lang="sr-Latn-ME" dirty="0" smtClean="0"/>
              <a:t>, čvor </a:t>
            </a:r>
            <a:r>
              <a:rPr lang="sr-Latn-ME" b="1" i="1" dirty="0" smtClean="0">
                <a:solidFill>
                  <a:srgbClr val="C00000"/>
                </a:solidFill>
              </a:rPr>
              <a:t>u</a:t>
            </a:r>
            <a:r>
              <a:rPr lang="sr-Latn-ME" dirty="0" smtClean="0"/>
              <a:t> je glava drveta ako je </a:t>
            </a:r>
            <a:r>
              <a:rPr lang="sr-Latn-ME" b="1" i="1" dirty="0" smtClean="0">
                <a:solidFill>
                  <a:srgbClr val="C00000"/>
                </a:solidFill>
              </a:rPr>
              <a:t>disc</a:t>
            </a:r>
            <a:r>
              <a:rPr lang="en-US" b="1" dirty="0" smtClean="0">
                <a:solidFill>
                  <a:srgbClr val="C00000"/>
                </a:solidFill>
              </a:rPr>
              <a:t>[</a:t>
            </a:r>
            <a:r>
              <a:rPr lang="en-US" b="1" i="1" dirty="0" smtClean="0">
                <a:solidFill>
                  <a:srgbClr val="C00000"/>
                </a:solidFill>
              </a:rPr>
              <a:t>u</a:t>
            </a:r>
            <a:r>
              <a:rPr lang="en-US" b="1" dirty="0" smtClean="0">
                <a:solidFill>
                  <a:srgbClr val="C00000"/>
                </a:solidFill>
              </a:rPr>
              <a:t>]=</a:t>
            </a:r>
            <a:r>
              <a:rPr lang="en-US" b="1" i="1" dirty="0" smtClean="0">
                <a:solidFill>
                  <a:srgbClr val="C00000"/>
                </a:solidFill>
              </a:rPr>
              <a:t>low</a:t>
            </a:r>
            <a:r>
              <a:rPr lang="en-US" b="1" dirty="0" smtClean="0">
                <a:solidFill>
                  <a:srgbClr val="C00000"/>
                </a:solidFill>
              </a:rPr>
              <a:t>[</a:t>
            </a:r>
            <a:r>
              <a:rPr lang="en-US" b="1" i="1" dirty="0" smtClean="0">
                <a:solidFill>
                  <a:srgbClr val="C00000"/>
                </a:solidFill>
              </a:rPr>
              <a:t>u</a:t>
            </a:r>
            <a:r>
              <a:rPr lang="en-US" b="1" dirty="0" smtClean="0">
                <a:solidFill>
                  <a:srgbClr val="C00000"/>
                </a:solidFill>
              </a:rPr>
              <a:t>]</a:t>
            </a:r>
            <a:r>
              <a:rPr lang="en-US" dirty="0" smtClean="0"/>
              <a:t>.</a:t>
            </a:r>
            <a:endParaRPr lang="en-US" dirty="0"/>
          </a:p>
        </p:txBody>
      </p:sp>
      <p:pic>
        <p:nvPicPr>
          <p:cNvPr id="1026" name="Picture 2" descr="https://media.geeksforgeeks.org/wp-content/cdn-uploads/20190702123438/TarjansAlgorithms.png"/>
          <p:cNvPicPr>
            <a:picLocks noChangeAspect="1" noChangeArrowheads="1"/>
          </p:cNvPicPr>
          <p:nvPr/>
        </p:nvPicPr>
        <p:blipFill rotWithShape="1">
          <a:blip r:embed="rId2">
            <a:extLst>
              <a:ext uri="{28A0092B-C50C-407E-A947-70E740481C1C}">
                <a14:useLocalDpi xmlns:a14="http://schemas.microsoft.com/office/drawing/2010/main" val="0"/>
              </a:ext>
            </a:extLst>
          </a:blip>
          <a:srcRect l="16124" t="4121" r="18416" b="49047"/>
          <a:stretch/>
        </p:blipFill>
        <p:spPr bwMode="auto">
          <a:xfrm>
            <a:off x="228601" y="2286000"/>
            <a:ext cx="6368621" cy="457199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6477000" y="4038600"/>
            <a:ext cx="1219200" cy="369332"/>
          </a:xfrm>
          <a:prstGeom prst="rect">
            <a:avLst/>
          </a:prstGeom>
          <a:noFill/>
        </p:spPr>
        <p:txBody>
          <a:bodyPr wrap="square" rtlCol="0">
            <a:spAutoFit/>
          </a:bodyPr>
          <a:lstStyle/>
          <a:p>
            <a:r>
              <a:rPr lang="en-US" b="1" dirty="0" smtClean="0"/>
              <a:t>Graf</a:t>
            </a:r>
            <a:endParaRPr lang="en-US" b="1" dirty="0"/>
          </a:p>
        </p:txBody>
      </p:sp>
      <p:sp>
        <p:nvSpPr>
          <p:cNvPr id="7" name="TextBox 6"/>
          <p:cNvSpPr txBox="1"/>
          <p:nvPr/>
        </p:nvSpPr>
        <p:spPr>
          <a:xfrm>
            <a:off x="5791200" y="5879068"/>
            <a:ext cx="3200400" cy="369332"/>
          </a:xfrm>
          <a:prstGeom prst="rect">
            <a:avLst/>
          </a:prstGeom>
          <a:noFill/>
        </p:spPr>
        <p:txBody>
          <a:bodyPr wrap="square" rtlCol="0">
            <a:spAutoFit/>
          </a:bodyPr>
          <a:lstStyle/>
          <a:p>
            <a:r>
              <a:rPr lang="en-US" b="1" dirty="0" err="1" smtClean="0"/>
              <a:t>Inicijalno</a:t>
            </a:r>
            <a:r>
              <a:rPr lang="en-US" b="1" dirty="0" smtClean="0"/>
              <a:t> </a:t>
            </a:r>
            <a:r>
              <a:rPr lang="en-US" b="1" dirty="0" err="1" smtClean="0"/>
              <a:t>stanje</a:t>
            </a:r>
            <a:endParaRPr lang="en-US" b="1" dirty="0"/>
          </a:p>
        </p:txBody>
      </p:sp>
      <p:sp>
        <p:nvSpPr>
          <p:cNvPr id="8" name="TextBox 7"/>
          <p:cNvSpPr txBox="1"/>
          <p:nvPr/>
        </p:nvSpPr>
        <p:spPr>
          <a:xfrm>
            <a:off x="6629400" y="2101334"/>
            <a:ext cx="2057400" cy="646331"/>
          </a:xfrm>
          <a:prstGeom prst="rect">
            <a:avLst/>
          </a:prstGeom>
          <a:noFill/>
        </p:spPr>
        <p:txBody>
          <a:bodyPr wrap="square" rtlCol="0">
            <a:spAutoFit/>
          </a:bodyPr>
          <a:lstStyle/>
          <a:p>
            <a:pPr algn="r"/>
            <a:r>
              <a:rPr lang="en-US" b="1" dirty="0" err="1" smtClean="0"/>
              <a:t>Preuzeto</a:t>
            </a:r>
            <a:r>
              <a:rPr lang="en-US" b="1" dirty="0" smtClean="0"/>
              <a:t> </a:t>
            </a:r>
            <a:r>
              <a:rPr lang="en-US" b="1" dirty="0" err="1" smtClean="0"/>
              <a:t>sa</a:t>
            </a:r>
            <a:r>
              <a:rPr lang="en-US" b="1" dirty="0" smtClean="0"/>
              <a:t> </a:t>
            </a:r>
          </a:p>
          <a:p>
            <a:pPr algn="r"/>
            <a:r>
              <a:rPr lang="en-US" b="1" dirty="0" err="1" smtClean="0"/>
              <a:t>geeksforgeeks</a:t>
            </a:r>
            <a:endParaRPr lang="en-US" b="1" dirty="0"/>
          </a:p>
        </p:txBody>
      </p:sp>
    </p:spTree>
    <p:extLst>
      <p:ext uri="{BB962C8B-B14F-4D97-AF65-F5344CB8AC3E}">
        <p14:creationId xmlns:p14="http://schemas.microsoft.com/office/powerpoint/2010/main" val="100265476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en-US" dirty="0" err="1" smtClean="0"/>
              <a:t>Nakon</a:t>
            </a:r>
            <a:r>
              <a:rPr lang="en-US" dirty="0" smtClean="0"/>
              <a:t> DFS </a:t>
            </a:r>
            <a:r>
              <a:rPr lang="en-US" dirty="0" err="1" smtClean="0"/>
              <a:t>prolaza</a:t>
            </a:r>
            <a:endParaRPr lang="en-US" dirty="0"/>
          </a:p>
        </p:txBody>
      </p:sp>
      <p:sp>
        <p:nvSpPr>
          <p:cNvPr id="3" name="Content Placeholder 2"/>
          <p:cNvSpPr>
            <a:spLocks noGrp="1"/>
          </p:cNvSpPr>
          <p:nvPr>
            <p:ph idx="1"/>
          </p:nvPr>
        </p:nvSpPr>
        <p:spPr/>
        <p:txBody>
          <a:bodyPr/>
          <a:lstStyle/>
          <a:p>
            <a:endParaRPr lang="en-US"/>
          </a:p>
        </p:txBody>
      </p:sp>
      <p:pic>
        <p:nvPicPr>
          <p:cNvPr id="4" name="Picture 2" descr="https://media.geeksforgeeks.org/wp-content/cdn-uploads/20190702123438/TarjansAlgorithms.png"/>
          <p:cNvPicPr>
            <a:picLocks noChangeAspect="1" noChangeArrowheads="1"/>
          </p:cNvPicPr>
          <p:nvPr/>
        </p:nvPicPr>
        <p:blipFill rotWithShape="1">
          <a:blip r:embed="rId2">
            <a:extLst>
              <a:ext uri="{28A0092B-C50C-407E-A947-70E740481C1C}">
                <a14:useLocalDpi xmlns:a14="http://schemas.microsoft.com/office/drawing/2010/main" val="0"/>
              </a:ext>
            </a:extLst>
          </a:blip>
          <a:srcRect l="16124" t="56310" r="18416" b="5236"/>
          <a:stretch/>
        </p:blipFill>
        <p:spPr bwMode="auto">
          <a:xfrm>
            <a:off x="76200" y="914400"/>
            <a:ext cx="7239001" cy="42672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 y="5334000"/>
            <a:ext cx="9144000" cy="1200329"/>
          </a:xfrm>
          <a:prstGeom prst="rect">
            <a:avLst/>
          </a:prstGeom>
          <a:noFill/>
        </p:spPr>
        <p:txBody>
          <a:bodyPr wrap="square" rtlCol="0">
            <a:spAutoFit/>
          </a:bodyPr>
          <a:lstStyle/>
          <a:p>
            <a:r>
              <a:rPr lang="en-US" sz="2400" dirty="0" err="1" smtClean="0"/>
              <a:t>Prikazano</a:t>
            </a:r>
            <a:r>
              <a:rPr lang="en-US" sz="2400" dirty="0" smtClean="0"/>
              <a:t> je </a:t>
            </a:r>
            <a:r>
              <a:rPr lang="en-US" sz="2400" dirty="0" err="1" smtClean="0"/>
              <a:t>drvo</a:t>
            </a:r>
            <a:r>
              <a:rPr lang="en-US" sz="2400" dirty="0" smtClean="0"/>
              <a:t> </a:t>
            </a:r>
            <a:r>
              <a:rPr lang="en-US" sz="2400" dirty="0" err="1" smtClean="0"/>
              <a:t>nakon</a:t>
            </a:r>
            <a:r>
              <a:rPr lang="en-US" sz="2400" dirty="0" smtClean="0"/>
              <a:t> DFS </a:t>
            </a:r>
            <a:r>
              <a:rPr lang="en-US" sz="2400" dirty="0" err="1" smtClean="0"/>
              <a:t>prolaza</a:t>
            </a:r>
            <a:r>
              <a:rPr lang="en-US" sz="2400" dirty="0" smtClean="0"/>
              <a:t> (</a:t>
            </a:r>
            <a:r>
              <a:rPr lang="en-US" sz="2400" dirty="0" err="1" smtClean="0"/>
              <a:t>jedno</a:t>
            </a:r>
            <a:r>
              <a:rPr lang="en-US" sz="2400" dirty="0" smtClean="0"/>
              <a:t> od </a:t>
            </a:r>
            <a:r>
              <a:rPr lang="en-US" sz="2400" dirty="0" err="1" smtClean="0"/>
              <a:t>mogu</a:t>
            </a:r>
            <a:r>
              <a:rPr lang="sr-Latn-ME" sz="2400" dirty="0" smtClean="0"/>
              <a:t>ćih kada </a:t>
            </a:r>
          </a:p>
          <a:p>
            <a:r>
              <a:rPr lang="sr-Latn-ME" sz="2400" dirty="0" smtClean="0"/>
              <a:t>imamo na umu da zavis</a:t>
            </a:r>
            <a:r>
              <a:rPr lang="en-GB" sz="2400" dirty="0" err="1" smtClean="0"/>
              <a:t>i</a:t>
            </a:r>
            <a:r>
              <a:rPr lang="sr-Latn-ME" sz="2400" dirty="0" smtClean="0"/>
              <a:t> od redosljeda kojim su ivice obiđene</a:t>
            </a:r>
            <a:r>
              <a:rPr lang="en-GB" sz="2400" dirty="0" smtClean="0"/>
              <a:t>)</a:t>
            </a:r>
            <a:r>
              <a:rPr lang="sr-Latn-ME" sz="2400" dirty="0" smtClean="0"/>
              <a:t>. Pune linije su ivice drveta dok su isprekidane povratne ivice.</a:t>
            </a:r>
            <a:endParaRPr lang="en-US" sz="2400" dirty="0"/>
          </a:p>
        </p:txBody>
      </p:sp>
    </p:spTree>
    <p:extLst>
      <p:ext uri="{BB962C8B-B14F-4D97-AF65-F5344CB8AC3E}">
        <p14:creationId xmlns:p14="http://schemas.microsoft.com/office/powerpoint/2010/main" val="219290961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en-GB" dirty="0" err="1" smtClean="0"/>
              <a:t>Obja</a:t>
            </a:r>
            <a:r>
              <a:rPr lang="sr-Latn-ME" dirty="0" smtClean="0"/>
              <a:t>šnjenje rezultata</a:t>
            </a:r>
            <a:endParaRPr lang="en-US" dirty="0"/>
          </a:p>
        </p:txBody>
      </p:sp>
      <p:sp>
        <p:nvSpPr>
          <p:cNvPr id="3" name="Content Placeholder 2"/>
          <p:cNvSpPr>
            <a:spLocks noGrp="1"/>
          </p:cNvSpPr>
          <p:nvPr>
            <p:ph idx="1"/>
          </p:nvPr>
        </p:nvSpPr>
        <p:spPr>
          <a:xfrm>
            <a:off x="0" y="1066800"/>
            <a:ext cx="9144000" cy="5410200"/>
          </a:xfrm>
        </p:spPr>
        <p:txBody>
          <a:bodyPr>
            <a:noAutofit/>
          </a:bodyPr>
          <a:lstStyle/>
          <a:p>
            <a:pPr fontAlgn="base"/>
            <a:r>
              <a:rPr lang="en-GB" b="1" u="sng" dirty="0"/>
              <a:t>Disc:</a:t>
            </a:r>
            <a:r>
              <a:rPr lang="en-GB" dirty="0"/>
              <a:t> </a:t>
            </a:r>
            <a:r>
              <a:rPr lang="sr-Latn-ME" dirty="0" smtClean="0"/>
              <a:t>Prestavlja vrijeme kada su čvorovi posjećeni prvih put tokom </a:t>
            </a:r>
            <a:r>
              <a:rPr lang="sr-Latn-ME" b="1" dirty="0" smtClean="0">
                <a:solidFill>
                  <a:srgbClr val="C00000"/>
                </a:solidFill>
              </a:rPr>
              <a:t>DFS</a:t>
            </a:r>
            <a:r>
              <a:rPr lang="sr-Latn-ME" dirty="0" smtClean="0"/>
              <a:t> prolaza. Za čvorove</a:t>
            </a:r>
            <a:r>
              <a:rPr lang="en-GB" dirty="0" smtClean="0"/>
              <a:t> </a:t>
            </a:r>
            <a:r>
              <a:rPr lang="en-GB" b="1" dirty="0">
                <a:solidFill>
                  <a:srgbClr val="C00000"/>
                </a:solidFill>
              </a:rPr>
              <a:t>A</a:t>
            </a:r>
            <a:r>
              <a:rPr lang="en-GB" dirty="0"/>
              <a:t>, </a:t>
            </a:r>
            <a:r>
              <a:rPr lang="en-GB" b="1" dirty="0">
                <a:solidFill>
                  <a:srgbClr val="C00000"/>
                </a:solidFill>
              </a:rPr>
              <a:t>B</a:t>
            </a:r>
            <a:r>
              <a:rPr lang="en-GB" dirty="0"/>
              <a:t>, </a:t>
            </a:r>
            <a:r>
              <a:rPr lang="en-GB" b="1" dirty="0">
                <a:solidFill>
                  <a:srgbClr val="C00000"/>
                </a:solidFill>
              </a:rPr>
              <a:t>C</a:t>
            </a:r>
            <a:r>
              <a:rPr lang="en-GB" dirty="0"/>
              <a:t>, </a:t>
            </a:r>
            <a:r>
              <a:rPr lang="en-GB" dirty="0" smtClean="0"/>
              <a:t>.</a:t>
            </a:r>
            <a:r>
              <a:rPr lang="sr-Latn-ME" dirty="0" smtClean="0"/>
              <a:t>.</a:t>
            </a:r>
            <a:r>
              <a:rPr lang="en-GB" dirty="0" smtClean="0"/>
              <a:t>., </a:t>
            </a:r>
            <a:r>
              <a:rPr lang="en-GB" b="1" dirty="0">
                <a:solidFill>
                  <a:srgbClr val="C00000"/>
                </a:solidFill>
              </a:rPr>
              <a:t>J</a:t>
            </a:r>
            <a:r>
              <a:rPr lang="en-GB" dirty="0"/>
              <a:t> </a:t>
            </a:r>
            <a:r>
              <a:rPr lang="sr-Latn-ME" dirty="0" smtClean="0"/>
              <a:t>u</a:t>
            </a:r>
            <a:r>
              <a:rPr lang="en-GB" dirty="0" smtClean="0"/>
              <a:t> </a:t>
            </a:r>
            <a:r>
              <a:rPr lang="en-GB" b="1" dirty="0">
                <a:solidFill>
                  <a:srgbClr val="C00000"/>
                </a:solidFill>
              </a:rPr>
              <a:t>DFS</a:t>
            </a:r>
            <a:r>
              <a:rPr lang="en-GB" dirty="0"/>
              <a:t> </a:t>
            </a:r>
            <a:r>
              <a:rPr lang="sr-Latn-ME" dirty="0" smtClean="0"/>
              <a:t>drvetu</a:t>
            </a:r>
            <a:r>
              <a:rPr lang="en-GB" dirty="0" smtClean="0"/>
              <a:t>, </a:t>
            </a:r>
            <a:r>
              <a:rPr lang="en-GB" b="1" dirty="0">
                <a:solidFill>
                  <a:srgbClr val="C00000"/>
                </a:solidFill>
              </a:rPr>
              <a:t>Disc</a:t>
            </a:r>
            <a:r>
              <a:rPr lang="en-GB" dirty="0"/>
              <a:t> </a:t>
            </a:r>
            <a:r>
              <a:rPr lang="sr-Latn-ME" dirty="0" smtClean="0"/>
              <a:t>vrijednosti su su redom od </a:t>
            </a:r>
            <a:r>
              <a:rPr lang="sr-Latn-ME" b="1" dirty="0" smtClean="0">
                <a:solidFill>
                  <a:srgbClr val="C00000"/>
                </a:solidFill>
              </a:rPr>
              <a:t>1</a:t>
            </a:r>
            <a:r>
              <a:rPr lang="sr-Latn-ME" dirty="0" smtClean="0"/>
              <a:t> do </a:t>
            </a:r>
            <a:r>
              <a:rPr lang="sr-Latn-ME" b="1" dirty="0" smtClean="0">
                <a:solidFill>
                  <a:srgbClr val="C00000"/>
                </a:solidFill>
              </a:rPr>
              <a:t>10</a:t>
            </a:r>
            <a:r>
              <a:rPr lang="en-GB" dirty="0" smtClean="0"/>
              <a:t>.</a:t>
            </a:r>
            <a:r>
              <a:rPr lang="en-GB" dirty="0"/>
              <a:t/>
            </a:r>
            <a:br>
              <a:rPr lang="en-GB" dirty="0"/>
            </a:br>
            <a:r>
              <a:rPr lang="en-GB" b="1" u="sng" dirty="0"/>
              <a:t>Low:</a:t>
            </a:r>
            <a:r>
              <a:rPr lang="en-GB" dirty="0"/>
              <a:t> </a:t>
            </a:r>
            <a:r>
              <a:rPr lang="sr-Latn-ME" dirty="0" smtClean="0"/>
              <a:t>U </a:t>
            </a:r>
            <a:r>
              <a:rPr lang="sr-Latn-ME" b="1" dirty="0" smtClean="0">
                <a:solidFill>
                  <a:srgbClr val="C00000"/>
                </a:solidFill>
              </a:rPr>
              <a:t>DFS</a:t>
            </a:r>
            <a:r>
              <a:rPr lang="sr-Latn-ME" dirty="0" smtClean="0"/>
              <a:t> drvetu ivice drveta nas vode naprijed od čvorova ka njegovim potomcima</a:t>
            </a:r>
            <a:r>
              <a:rPr lang="en-GB" dirty="0" smtClean="0"/>
              <a:t>. </a:t>
            </a:r>
            <a:r>
              <a:rPr lang="sr-Latn-ME" dirty="0" smtClean="0"/>
              <a:t>Na primjer od čvora </a:t>
            </a:r>
            <a:r>
              <a:rPr lang="sr-Latn-ME" b="1" dirty="0" smtClean="0">
                <a:solidFill>
                  <a:srgbClr val="C00000"/>
                </a:solidFill>
              </a:rPr>
              <a:t>C</a:t>
            </a:r>
            <a:r>
              <a:rPr lang="sr-Latn-ME" dirty="0" smtClean="0"/>
              <a:t> ivicama drveta možemo doći do čvora </a:t>
            </a:r>
            <a:r>
              <a:rPr lang="sr-Latn-ME" b="1" dirty="0" smtClean="0">
                <a:solidFill>
                  <a:srgbClr val="C00000"/>
                </a:solidFill>
              </a:rPr>
              <a:t>G</a:t>
            </a:r>
            <a:r>
              <a:rPr lang="sr-Latn-ME" dirty="0" smtClean="0"/>
              <a:t>, čvora </a:t>
            </a:r>
            <a:r>
              <a:rPr lang="sr-Latn-ME" b="1" dirty="0" smtClean="0">
                <a:solidFill>
                  <a:srgbClr val="C00000"/>
                </a:solidFill>
              </a:rPr>
              <a:t>I</a:t>
            </a:r>
            <a:r>
              <a:rPr lang="sr-Latn-ME" dirty="0" smtClean="0"/>
              <a:t> itd.</a:t>
            </a:r>
            <a:r>
              <a:rPr lang="en-GB" dirty="0" smtClean="0"/>
              <a:t> </a:t>
            </a:r>
            <a:r>
              <a:rPr lang="sr-Latn-ME" dirty="0" smtClean="0"/>
              <a:t>Povratne ivice nas vode unazad od potomaka ka precima</a:t>
            </a:r>
            <a:r>
              <a:rPr lang="en-GB" dirty="0" smtClean="0"/>
              <a:t>. </a:t>
            </a:r>
            <a:r>
              <a:rPr lang="sr-Latn-ME" dirty="0" smtClean="0"/>
              <a:t>Na primjer, od čvora </a:t>
            </a:r>
            <a:r>
              <a:rPr lang="sr-Latn-ME" b="1" dirty="0" smtClean="0">
                <a:solidFill>
                  <a:srgbClr val="C00000"/>
                </a:solidFill>
              </a:rPr>
              <a:t>G</a:t>
            </a:r>
            <a:r>
              <a:rPr lang="sr-Latn-ME" dirty="0" smtClean="0"/>
              <a:t> povratnom ivicom idemo ka </a:t>
            </a:r>
            <a:r>
              <a:rPr lang="sr-Latn-ME" b="1" dirty="0" smtClean="0">
                <a:solidFill>
                  <a:srgbClr val="C00000"/>
                </a:solidFill>
              </a:rPr>
              <a:t>E</a:t>
            </a:r>
            <a:r>
              <a:rPr lang="sr-Latn-ME" dirty="0" smtClean="0"/>
              <a:t> ili </a:t>
            </a:r>
            <a:r>
              <a:rPr lang="sr-Latn-ME" b="1" dirty="0" smtClean="0">
                <a:solidFill>
                  <a:srgbClr val="C00000"/>
                </a:solidFill>
              </a:rPr>
              <a:t>C</a:t>
            </a:r>
            <a:r>
              <a:rPr lang="en-GB" dirty="0" smtClean="0"/>
              <a:t>. </a:t>
            </a:r>
            <a:r>
              <a:rPr lang="sr-Latn-ME" dirty="0" smtClean="0"/>
              <a:t>Dakle, tokom obilaska drveta možemo ići nadolje u stablo po ivicama drveta i nazad putem povratnih ivica</a:t>
            </a:r>
            <a:r>
              <a:rPr lang="en-GB" dirty="0" smtClean="0"/>
              <a:t>. </a:t>
            </a:r>
            <a:r>
              <a:rPr lang="sr-Latn-ME" dirty="0" smtClean="0"/>
              <a:t>Na primjer, od čvora </a:t>
            </a:r>
            <a:r>
              <a:rPr lang="sr-Latn-ME" b="1" dirty="0" smtClean="0">
                <a:solidFill>
                  <a:srgbClr val="C00000"/>
                </a:solidFill>
              </a:rPr>
              <a:t>E</a:t>
            </a:r>
            <a:r>
              <a:rPr lang="sr-Latn-ME" dirty="0" smtClean="0"/>
              <a:t> možemo ići nadolje do </a:t>
            </a:r>
            <a:r>
              <a:rPr lang="sr-Latn-ME" b="1" dirty="0" smtClean="0">
                <a:solidFill>
                  <a:srgbClr val="C00000"/>
                </a:solidFill>
              </a:rPr>
              <a:t>G</a:t>
            </a:r>
            <a:r>
              <a:rPr lang="sr-Latn-ME" dirty="0" smtClean="0"/>
              <a:t> pa zatim naviše ka </a:t>
            </a:r>
            <a:r>
              <a:rPr lang="sr-Latn-ME" b="1" dirty="0" smtClean="0">
                <a:solidFill>
                  <a:srgbClr val="C00000"/>
                </a:solidFill>
              </a:rPr>
              <a:t>C</a:t>
            </a:r>
            <a:r>
              <a:rPr lang="en-GB" dirty="0" smtClean="0"/>
              <a:t>. </a:t>
            </a:r>
            <a:r>
              <a:rPr lang="en-GB" dirty="0" err="1" smtClean="0"/>
              <a:t>Sli</a:t>
            </a:r>
            <a:r>
              <a:rPr lang="sr-Latn-ME" dirty="0" smtClean="0"/>
              <a:t>čno od </a:t>
            </a:r>
            <a:r>
              <a:rPr lang="sr-Latn-ME" b="1" dirty="0" smtClean="0">
                <a:solidFill>
                  <a:srgbClr val="C00000"/>
                </a:solidFill>
              </a:rPr>
              <a:t>E</a:t>
            </a:r>
            <a:r>
              <a:rPr lang="sr-Latn-ME" dirty="0" smtClean="0"/>
              <a:t> možemo ići nadolje do </a:t>
            </a:r>
            <a:r>
              <a:rPr lang="sr-Latn-ME" b="1" dirty="0" smtClean="0">
                <a:solidFill>
                  <a:srgbClr val="C00000"/>
                </a:solidFill>
              </a:rPr>
              <a:t>I</a:t>
            </a:r>
            <a:r>
              <a:rPr lang="sr-Latn-ME" dirty="0" smtClean="0"/>
              <a:t> ili </a:t>
            </a:r>
            <a:r>
              <a:rPr lang="sr-Latn-ME" b="1" dirty="0" smtClean="0">
                <a:solidFill>
                  <a:srgbClr val="C00000"/>
                </a:solidFill>
              </a:rPr>
              <a:t>J</a:t>
            </a:r>
            <a:r>
              <a:rPr lang="sr-Latn-ME" dirty="0" smtClean="0"/>
              <a:t> a onda nagore do </a:t>
            </a:r>
            <a:r>
              <a:rPr lang="sr-Latn-ME" b="1" dirty="0" smtClean="0">
                <a:solidFill>
                  <a:srgbClr val="C00000"/>
                </a:solidFill>
              </a:rPr>
              <a:t>F</a:t>
            </a:r>
            <a:r>
              <a:rPr lang="sr-Latn-ME" dirty="0" smtClean="0"/>
              <a:t>.</a:t>
            </a:r>
            <a:r>
              <a:rPr lang="en-GB" dirty="0" smtClean="0"/>
              <a:t> </a:t>
            </a:r>
            <a:r>
              <a:rPr lang="sr-Latn-ME" b="1" dirty="0" smtClean="0">
                <a:solidFill>
                  <a:srgbClr val="C00000"/>
                </a:solidFill>
              </a:rPr>
              <a:t>Low</a:t>
            </a:r>
            <a:r>
              <a:rPr lang="sr-Latn-ME" dirty="0" smtClean="0">
                <a:solidFill>
                  <a:srgbClr val="C00000"/>
                </a:solidFill>
              </a:rPr>
              <a:t> </a:t>
            </a:r>
            <a:r>
              <a:rPr lang="sr-Latn-ME" dirty="0" smtClean="0"/>
              <a:t>vrijednost čvora nam kaže najvišeg dostižnog pretka </a:t>
            </a:r>
            <a:r>
              <a:rPr lang="en-GB" b="1" baseline="-25000" dirty="0" smtClean="0"/>
              <a:t>(</a:t>
            </a:r>
            <a:r>
              <a:rPr lang="sr-Latn-ME" b="1" baseline="-25000" dirty="0" smtClean="0"/>
              <a:t>sa najmanjom mogućom </a:t>
            </a:r>
            <a:r>
              <a:rPr lang="sr-Latn-ME" b="1" baseline="-25000" dirty="0" smtClean="0">
                <a:solidFill>
                  <a:srgbClr val="C00000"/>
                </a:solidFill>
              </a:rPr>
              <a:t>Disc</a:t>
            </a:r>
            <a:r>
              <a:rPr lang="sr-Latn-ME" b="1" baseline="-25000" dirty="0" smtClean="0"/>
              <a:t> vrijednošću)</a:t>
            </a:r>
            <a:r>
              <a:rPr lang="en-GB" dirty="0" smtClean="0"/>
              <a:t> </a:t>
            </a:r>
            <a:r>
              <a:rPr lang="sr-Latn-ME" dirty="0" smtClean="0"/>
              <a:t>preko poddrveta toga čvora</a:t>
            </a:r>
            <a:r>
              <a:rPr lang="en-GB" dirty="0" smtClean="0"/>
              <a:t>. </a:t>
            </a:r>
            <a:r>
              <a:rPr lang="sr-Latn-ME" dirty="0" smtClean="0"/>
              <a:t>Kada je </a:t>
            </a:r>
            <a:r>
              <a:rPr lang="sr-Latn-ME" b="1" dirty="0" smtClean="0">
                <a:solidFill>
                  <a:srgbClr val="C00000"/>
                </a:solidFill>
              </a:rPr>
              <a:t>Low</a:t>
            </a:r>
            <a:r>
              <a:rPr lang="sr-Latn-ME" dirty="0" smtClean="0"/>
              <a:t> jednak </a:t>
            </a:r>
            <a:r>
              <a:rPr lang="sr-Latn-ME" b="1" dirty="0" smtClean="0">
                <a:solidFill>
                  <a:srgbClr val="C00000"/>
                </a:solidFill>
              </a:rPr>
              <a:t>Disc</a:t>
            </a:r>
            <a:r>
              <a:rPr lang="sr-Latn-ME" dirty="0" smtClean="0"/>
              <a:t>-u to znači da je čvor predak samoga sebe.</a:t>
            </a:r>
            <a:endParaRPr lang="sr-Latn-ME" dirty="0"/>
          </a:p>
        </p:txBody>
      </p:sp>
    </p:spTree>
    <p:extLst>
      <p:ext uri="{BB962C8B-B14F-4D97-AF65-F5344CB8AC3E}">
        <p14:creationId xmlns:p14="http://schemas.microsoft.com/office/powerpoint/2010/main" val="20313572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Disc i Low iz primjera</a:t>
            </a:r>
            <a:endParaRPr lang="en-US" dirty="0"/>
          </a:p>
        </p:txBody>
      </p:sp>
      <p:sp>
        <p:nvSpPr>
          <p:cNvPr id="3" name="Content Placeholder 2"/>
          <p:cNvSpPr>
            <a:spLocks noGrp="1"/>
          </p:cNvSpPr>
          <p:nvPr>
            <p:ph idx="1"/>
          </p:nvPr>
        </p:nvSpPr>
        <p:spPr>
          <a:xfrm>
            <a:off x="0" y="1143000"/>
            <a:ext cx="9144000" cy="5715000"/>
          </a:xfrm>
        </p:spPr>
        <p:txBody>
          <a:bodyPr>
            <a:normAutofit/>
          </a:bodyPr>
          <a:lstStyle/>
          <a:p>
            <a:pPr fontAlgn="base"/>
            <a:r>
              <a:rPr lang="sr-Latn-ME" dirty="0" smtClean="0"/>
              <a:t>Zatim posmatrano njegovo podstablo i provjeravamo da li postoji neki čvor koji nas može povesti do njegovog pretka.</a:t>
            </a:r>
            <a:r>
              <a:rPr lang="en-GB" dirty="0" smtClean="0"/>
              <a:t> </a:t>
            </a:r>
            <a:r>
              <a:rPr lang="sr-Latn-ME" dirty="0" smtClean="0"/>
              <a:t>Ako postoje višestruke povratne ivice u podstablu koje nas vode ka različitim poddrvetima uzimamo onu sa najmanjom vrijednošću </a:t>
            </a:r>
            <a:r>
              <a:rPr lang="sr-Latn-ME" b="1" dirty="0" smtClean="0">
                <a:solidFill>
                  <a:srgbClr val="C00000"/>
                </a:solidFill>
              </a:rPr>
              <a:t>Disc</a:t>
            </a:r>
            <a:r>
              <a:rPr lang="sr-Latn-ME" dirty="0" smtClean="0"/>
              <a:t> </a:t>
            </a:r>
            <a:r>
              <a:rPr lang="en-GB" b="1" baseline="-25000" dirty="0" smtClean="0"/>
              <a:t>(</a:t>
            </a:r>
            <a:r>
              <a:rPr lang="sr-Latn-ME" b="1" baseline="-25000" dirty="0" smtClean="0"/>
              <a:t>to jest najvisočije</a:t>
            </a:r>
            <a:r>
              <a:rPr lang="en-GB" b="1" baseline="-25000" dirty="0" smtClean="0"/>
              <a:t>)</a:t>
            </a:r>
            <a:r>
              <a:rPr lang="en-GB" dirty="0" smtClean="0"/>
              <a:t>. </a:t>
            </a:r>
            <a:r>
              <a:rPr lang="sr-Latn-ME" dirty="0" smtClean="0"/>
              <a:t>Pogledajmo čvor </a:t>
            </a:r>
            <a:r>
              <a:rPr lang="sr-Latn-ME" b="1" dirty="0" smtClean="0">
                <a:solidFill>
                  <a:srgbClr val="C00000"/>
                </a:solidFill>
              </a:rPr>
              <a:t>F</a:t>
            </a:r>
            <a:r>
              <a:rPr lang="sr-Cyrl-BA" dirty="0" smtClean="0"/>
              <a:t>. </a:t>
            </a:r>
            <a:r>
              <a:rPr lang="en-US" dirty="0" err="1" smtClean="0"/>
              <a:t>Posjeduje</a:t>
            </a:r>
            <a:r>
              <a:rPr lang="en-US" dirty="0" smtClean="0"/>
              <a:t> </a:t>
            </a:r>
            <a:r>
              <a:rPr lang="en-US" dirty="0" err="1" smtClean="0"/>
              <a:t>dva</a:t>
            </a:r>
            <a:r>
              <a:rPr lang="en-US" dirty="0" smtClean="0"/>
              <a:t> </a:t>
            </a:r>
            <a:r>
              <a:rPr lang="en-US" dirty="0" err="1" smtClean="0"/>
              <a:t>podrveta</a:t>
            </a:r>
            <a:r>
              <a:rPr lang="en-US" dirty="0" smtClean="0"/>
              <a:t>: </a:t>
            </a:r>
            <a:r>
              <a:rPr lang="en-US" dirty="0" err="1" smtClean="0"/>
              <a:t>poddrvo</a:t>
            </a:r>
            <a:r>
              <a:rPr lang="en-US" dirty="0" smtClean="0"/>
              <a:t> </a:t>
            </a:r>
            <a:r>
              <a:rPr lang="en-US" dirty="0" err="1" smtClean="0"/>
              <a:t>sa</a:t>
            </a:r>
            <a:r>
              <a:rPr lang="en-US" dirty="0" smtClean="0"/>
              <a:t> </a:t>
            </a:r>
            <a:r>
              <a:rPr lang="sr-Latn-ME" dirty="0" smtClean="0"/>
              <a:t>čvorom </a:t>
            </a:r>
            <a:r>
              <a:rPr lang="sr-Latn-ME" b="1" dirty="0" smtClean="0">
                <a:solidFill>
                  <a:srgbClr val="C00000"/>
                </a:solidFill>
              </a:rPr>
              <a:t>G</a:t>
            </a:r>
            <a:r>
              <a:rPr lang="sr-Latn-ME" dirty="0" smtClean="0"/>
              <a:t> koje nas vodi ka </a:t>
            </a:r>
            <a:r>
              <a:rPr lang="sr-Latn-ME" b="1" dirty="0" smtClean="0">
                <a:solidFill>
                  <a:srgbClr val="C00000"/>
                </a:solidFill>
              </a:rPr>
              <a:t>E</a:t>
            </a:r>
            <a:r>
              <a:rPr lang="sr-Latn-ME" dirty="0" smtClean="0"/>
              <a:t> i </a:t>
            </a:r>
            <a:r>
              <a:rPr lang="sr-Latn-ME" b="1" dirty="0" smtClean="0">
                <a:solidFill>
                  <a:srgbClr val="C00000"/>
                </a:solidFill>
              </a:rPr>
              <a:t>C</a:t>
            </a:r>
            <a:r>
              <a:rPr lang="sr-Latn-ME" dirty="0" smtClean="0"/>
              <a:t>; dok na drugo poddrvo vodi samo nazad do </a:t>
            </a:r>
            <a:r>
              <a:rPr lang="sr-Latn-ME" b="1" dirty="0" smtClean="0">
                <a:solidFill>
                  <a:srgbClr val="C00000"/>
                </a:solidFill>
              </a:rPr>
              <a:t>F</a:t>
            </a:r>
            <a:r>
              <a:rPr lang="en-GB" dirty="0" smtClean="0"/>
              <a:t>. </a:t>
            </a:r>
            <a:endParaRPr lang="sr-Latn-ME" dirty="0" smtClean="0"/>
          </a:p>
          <a:p>
            <a:pPr fontAlgn="base"/>
            <a:r>
              <a:rPr lang="sr-Latn-ME" dirty="0" smtClean="0"/>
              <a:t>Ovdje je </a:t>
            </a:r>
            <a:r>
              <a:rPr lang="sr-Latn-ME" b="1" dirty="0" smtClean="0">
                <a:solidFill>
                  <a:srgbClr val="C00000"/>
                </a:solidFill>
              </a:rPr>
              <a:t>C</a:t>
            </a:r>
            <a:r>
              <a:rPr lang="sr-Latn-ME" dirty="0" smtClean="0"/>
              <a:t> najvisočiji predak do kojega nas može dovesti </a:t>
            </a:r>
            <a:r>
              <a:rPr lang="sr-Latn-ME" b="1" dirty="0" smtClean="0">
                <a:solidFill>
                  <a:srgbClr val="C00000"/>
                </a:solidFill>
              </a:rPr>
              <a:t>F</a:t>
            </a:r>
            <a:r>
              <a:rPr lang="sr-Latn-ME" dirty="0" smtClean="0"/>
              <a:t> tako da je njegova </a:t>
            </a:r>
            <a:r>
              <a:rPr lang="sr-Latn-ME" b="1" dirty="0" smtClean="0">
                <a:solidFill>
                  <a:srgbClr val="C00000"/>
                </a:solidFill>
              </a:rPr>
              <a:t>Low</a:t>
            </a:r>
            <a:r>
              <a:rPr lang="sr-Latn-ME" dirty="0" smtClean="0"/>
              <a:t> vrijednost </a:t>
            </a:r>
            <a:r>
              <a:rPr lang="sr-Latn-ME" b="1" dirty="0" smtClean="0">
                <a:solidFill>
                  <a:srgbClr val="C00000"/>
                </a:solidFill>
              </a:rPr>
              <a:t>3</a:t>
            </a:r>
            <a:r>
              <a:rPr lang="sr-Latn-ME" dirty="0" smtClean="0"/>
              <a:t> (</a:t>
            </a:r>
            <a:r>
              <a:rPr lang="sr-Latn-ME" b="1" dirty="0" smtClean="0">
                <a:solidFill>
                  <a:srgbClr val="C00000"/>
                </a:solidFill>
              </a:rPr>
              <a:t>Disc</a:t>
            </a:r>
            <a:r>
              <a:rPr lang="sr-Latn-ME" dirty="0" smtClean="0"/>
              <a:t> vrijednost od </a:t>
            </a:r>
            <a:r>
              <a:rPr lang="sr-Latn-ME" b="1" dirty="0" smtClean="0">
                <a:solidFill>
                  <a:srgbClr val="C00000"/>
                </a:solidFill>
              </a:rPr>
              <a:t>C</a:t>
            </a:r>
            <a:r>
              <a:rPr lang="sr-Latn-ME" dirty="0" smtClean="0"/>
              <a:t>)</a:t>
            </a:r>
            <a:r>
              <a:rPr lang="en-GB" dirty="0" smtClean="0"/>
              <a:t>.</a:t>
            </a:r>
            <a:endParaRPr lang="sr-Latn-ME" dirty="0"/>
          </a:p>
          <a:p>
            <a:pPr fontAlgn="base"/>
            <a:r>
              <a:rPr lang="sr-Latn-ME" dirty="0" smtClean="0"/>
              <a:t>Odavde slijedi da su </a:t>
            </a:r>
            <a:r>
              <a:rPr lang="sr-Latn-ME" b="1" dirty="0" smtClean="0">
                <a:solidFill>
                  <a:srgbClr val="C00000"/>
                </a:solidFill>
              </a:rPr>
              <a:t>Low</a:t>
            </a:r>
            <a:r>
              <a:rPr lang="sr-Latn-ME" dirty="0" smtClean="0"/>
              <a:t> vrijednosti od </a:t>
            </a:r>
            <a:r>
              <a:rPr lang="sr-Latn-ME" b="1" dirty="0" smtClean="0">
                <a:solidFill>
                  <a:srgbClr val="C00000"/>
                </a:solidFill>
              </a:rPr>
              <a:t>B</a:t>
            </a:r>
            <a:r>
              <a:rPr lang="sr-Latn-ME" dirty="0" smtClean="0"/>
              <a:t>, </a:t>
            </a:r>
            <a:r>
              <a:rPr lang="sr-Latn-ME" b="1" dirty="0" smtClean="0">
                <a:solidFill>
                  <a:srgbClr val="C00000"/>
                </a:solidFill>
              </a:rPr>
              <a:t>C</a:t>
            </a:r>
            <a:r>
              <a:rPr lang="sr-Latn-ME" dirty="0" smtClean="0"/>
              <a:t> i </a:t>
            </a:r>
            <a:r>
              <a:rPr lang="sr-Latn-ME" b="1" dirty="0" smtClean="0">
                <a:solidFill>
                  <a:srgbClr val="C00000"/>
                </a:solidFill>
              </a:rPr>
              <a:t>D</a:t>
            </a:r>
            <a:r>
              <a:rPr lang="sr-Latn-ME" dirty="0" smtClean="0"/>
              <a:t> jednake </a:t>
            </a:r>
            <a:r>
              <a:rPr lang="sr-Latn-ME" b="1" dirty="0" smtClean="0">
                <a:solidFill>
                  <a:srgbClr val="C00000"/>
                </a:solidFill>
              </a:rPr>
              <a:t>1</a:t>
            </a:r>
            <a:r>
              <a:rPr lang="sr-Latn-ME" dirty="0" smtClean="0"/>
              <a:t> </a:t>
            </a:r>
            <a:r>
              <a:rPr lang="en-GB" dirty="0" smtClean="0"/>
              <a:t>(</a:t>
            </a:r>
            <a:r>
              <a:rPr lang="sr-Latn-ME" dirty="0" smtClean="0"/>
              <a:t>pošto je </a:t>
            </a:r>
            <a:r>
              <a:rPr lang="sr-Latn-ME" b="1" dirty="0" smtClean="0">
                <a:solidFill>
                  <a:srgbClr val="C00000"/>
                </a:solidFill>
              </a:rPr>
              <a:t>A</a:t>
            </a:r>
            <a:r>
              <a:rPr lang="sr-Latn-ME" dirty="0" smtClean="0"/>
              <a:t> najvisočiji čvor kojega mogu dostići </a:t>
            </a:r>
            <a:r>
              <a:rPr lang="sr-Latn-ME" b="1" dirty="0">
                <a:solidFill>
                  <a:srgbClr val="C00000"/>
                </a:solidFill>
              </a:rPr>
              <a:t>B</a:t>
            </a:r>
            <a:r>
              <a:rPr lang="sr-Latn-ME" dirty="0"/>
              <a:t>, </a:t>
            </a:r>
            <a:r>
              <a:rPr lang="sr-Latn-ME" b="1" dirty="0">
                <a:solidFill>
                  <a:srgbClr val="C00000"/>
                </a:solidFill>
              </a:rPr>
              <a:t>C</a:t>
            </a:r>
            <a:r>
              <a:rPr lang="sr-Latn-ME" dirty="0"/>
              <a:t> i </a:t>
            </a:r>
            <a:r>
              <a:rPr lang="sr-Latn-ME" b="1" dirty="0">
                <a:solidFill>
                  <a:srgbClr val="C00000"/>
                </a:solidFill>
              </a:rPr>
              <a:t>D</a:t>
            </a:r>
            <a:r>
              <a:rPr lang="sr-Latn-ME" dirty="0" smtClean="0"/>
              <a:t>)</a:t>
            </a:r>
            <a:r>
              <a:rPr lang="en-GB" dirty="0" smtClean="0"/>
              <a:t>. </a:t>
            </a:r>
            <a:endParaRPr lang="sr-Latn-ME" dirty="0" smtClean="0"/>
          </a:p>
          <a:p>
            <a:pPr fontAlgn="base"/>
            <a:r>
              <a:rPr lang="sr-Latn-ME" dirty="0" smtClean="0"/>
              <a:t>Na isti način </a:t>
            </a:r>
            <a:r>
              <a:rPr lang="sr-Latn-ME" b="1" dirty="0" smtClean="0">
                <a:solidFill>
                  <a:srgbClr val="C00000"/>
                </a:solidFill>
              </a:rPr>
              <a:t>Low</a:t>
            </a:r>
            <a:r>
              <a:rPr lang="sr-Latn-ME" dirty="0" smtClean="0"/>
              <a:t> vrijednost </a:t>
            </a:r>
            <a:r>
              <a:rPr lang="en-GB" b="1" dirty="0" smtClean="0">
                <a:solidFill>
                  <a:srgbClr val="C00000"/>
                </a:solidFill>
              </a:rPr>
              <a:t>E</a:t>
            </a:r>
            <a:r>
              <a:rPr lang="en-GB" dirty="0"/>
              <a:t>, </a:t>
            </a:r>
            <a:r>
              <a:rPr lang="en-GB" b="1" dirty="0" smtClean="0">
                <a:solidFill>
                  <a:srgbClr val="C00000"/>
                </a:solidFill>
              </a:rPr>
              <a:t>F</a:t>
            </a:r>
            <a:r>
              <a:rPr lang="sr-Latn-ME" dirty="0" smtClean="0"/>
              <a:t> i</a:t>
            </a:r>
            <a:r>
              <a:rPr lang="en-GB" dirty="0" smtClean="0"/>
              <a:t> </a:t>
            </a:r>
            <a:r>
              <a:rPr lang="en-GB" b="1" dirty="0">
                <a:solidFill>
                  <a:srgbClr val="C00000"/>
                </a:solidFill>
              </a:rPr>
              <a:t>G</a:t>
            </a:r>
            <a:r>
              <a:rPr lang="en-GB" dirty="0"/>
              <a:t> </a:t>
            </a:r>
            <a:r>
              <a:rPr lang="sr-Latn-ME" dirty="0" smtClean="0"/>
              <a:t>su</a:t>
            </a:r>
            <a:r>
              <a:rPr lang="en-GB" dirty="0" smtClean="0"/>
              <a:t> </a:t>
            </a:r>
            <a:r>
              <a:rPr lang="en-GB" b="1" dirty="0">
                <a:solidFill>
                  <a:srgbClr val="C00000"/>
                </a:solidFill>
              </a:rPr>
              <a:t>3</a:t>
            </a:r>
            <a:r>
              <a:rPr lang="en-GB" dirty="0"/>
              <a:t> </a:t>
            </a:r>
            <a:r>
              <a:rPr lang="sr-Latn-ME" dirty="0" smtClean="0"/>
              <a:t>i</a:t>
            </a:r>
            <a:r>
              <a:rPr lang="en-GB" dirty="0" smtClean="0"/>
              <a:t> </a:t>
            </a:r>
            <a:r>
              <a:rPr lang="en-GB" b="1" dirty="0">
                <a:solidFill>
                  <a:srgbClr val="C00000"/>
                </a:solidFill>
              </a:rPr>
              <a:t>Low</a:t>
            </a:r>
            <a:r>
              <a:rPr lang="en-GB" dirty="0"/>
              <a:t> </a:t>
            </a:r>
            <a:r>
              <a:rPr lang="sr-Latn-ME" dirty="0" smtClean="0"/>
              <a:t>vrijednost</a:t>
            </a:r>
            <a:r>
              <a:rPr lang="en-GB" dirty="0" smtClean="0"/>
              <a:t> </a:t>
            </a:r>
            <a:r>
              <a:rPr lang="en-GB" b="1" dirty="0">
                <a:solidFill>
                  <a:srgbClr val="C00000"/>
                </a:solidFill>
              </a:rPr>
              <a:t>H</a:t>
            </a:r>
            <a:r>
              <a:rPr lang="en-GB" dirty="0"/>
              <a:t>, </a:t>
            </a:r>
            <a:r>
              <a:rPr lang="en-GB" b="1" dirty="0">
                <a:solidFill>
                  <a:srgbClr val="C00000"/>
                </a:solidFill>
              </a:rPr>
              <a:t>I</a:t>
            </a:r>
            <a:r>
              <a:rPr lang="en-GB" dirty="0"/>
              <a:t>, </a:t>
            </a:r>
            <a:r>
              <a:rPr lang="en-GB" b="1" dirty="0">
                <a:solidFill>
                  <a:srgbClr val="C00000"/>
                </a:solidFill>
              </a:rPr>
              <a:t>J</a:t>
            </a:r>
            <a:r>
              <a:rPr lang="en-GB" dirty="0"/>
              <a:t> </a:t>
            </a:r>
            <a:r>
              <a:rPr lang="sr-Latn-ME" dirty="0" smtClean="0"/>
              <a:t>su</a:t>
            </a:r>
            <a:r>
              <a:rPr lang="en-GB" dirty="0" smtClean="0"/>
              <a:t> </a:t>
            </a:r>
            <a:r>
              <a:rPr lang="en-GB" b="1" dirty="0" smtClean="0">
                <a:solidFill>
                  <a:srgbClr val="C00000"/>
                </a:solidFill>
              </a:rPr>
              <a:t>6</a:t>
            </a:r>
            <a:r>
              <a:rPr lang="sr-Latn-ME" dirty="0"/>
              <a:t>.</a:t>
            </a:r>
            <a:endParaRPr lang="en-US" dirty="0"/>
          </a:p>
        </p:txBody>
      </p:sp>
    </p:spTree>
    <p:extLst>
      <p:ext uri="{BB962C8B-B14F-4D97-AF65-F5344CB8AC3E}">
        <p14:creationId xmlns:p14="http://schemas.microsoft.com/office/powerpoint/2010/main" val="155078863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Procedura određivanja Disc i Low</a:t>
            </a:r>
            <a:endParaRPr lang="en-US" dirty="0"/>
          </a:p>
        </p:txBody>
      </p:sp>
      <p:sp>
        <p:nvSpPr>
          <p:cNvPr id="4" name="Title 1"/>
          <p:cNvSpPr>
            <a:spLocks noGrp="1"/>
          </p:cNvSpPr>
          <p:nvPr>
            <p:ph idx="1"/>
          </p:nvPr>
        </p:nvSpPr>
        <p:spPr>
          <a:xfrm>
            <a:off x="0" y="990600"/>
            <a:ext cx="9144000" cy="5486400"/>
          </a:xfrm>
        </p:spPr>
        <p:txBody>
          <a:bodyPr>
            <a:normAutofit/>
          </a:bodyPr>
          <a:lstStyle/>
          <a:p>
            <a:r>
              <a:rPr lang="sr-Latn-ME" dirty="0" smtClean="0"/>
              <a:t>Kada započenomo sa </a:t>
            </a:r>
            <a:r>
              <a:rPr lang="sr-Latn-ME" b="1" dirty="0" smtClean="0">
                <a:solidFill>
                  <a:srgbClr val="C00000"/>
                </a:solidFill>
              </a:rPr>
              <a:t>DFS</a:t>
            </a:r>
            <a:r>
              <a:rPr lang="sr-Latn-ME" dirty="0" smtClean="0"/>
              <a:t>-om za neki čvor </a:t>
            </a:r>
            <a:r>
              <a:rPr lang="sr-Latn-ME" b="1" dirty="0" smtClean="0">
                <a:solidFill>
                  <a:srgbClr val="C00000"/>
                </a:solidFill>
              </a:rPr>
              <a:t>u</a:t>
            </a:r>
            <a:r>
              <a:rPr lang="sr-Latn-ME" dirty="0" smtClean="0"/>
              <a:t> njegov </a:t>
            </a:r>
            <a:r>
              <a:rPr lang="sr-Latn-ME" b="1" dirty="0" smtClean="0">
                <a:solidFill>
                  <a:srgbClr val="C00000"/>
                </a:solidFill>
              </a:rPr>
              <a:t>Low</a:t>
            </a:r>
            <a:r>
              <a:rPr lang="sr-Latn-ME" dirty="0" smtClean="0"/>
              <a:t> će biti postavljeno na njegov prvi </a:t>
            </a:r>
            <a:r>
              <a:rPr lang="sr-Latn-ME" b="1" dirty="0" smtClean="0">
                <a:solidFill>
                  <a:srgbClr val="C00000"/>
                </a:solidFill>
              </a:rPr>
              <a:t>Disc</a:t>
            </a:r>
            <a:r>
              <a:rPr lang="en-GB" dirty="0" smtClean="0"/>
              <a:t>.</a:t>
            </a:r>
            <a:endParaRPr lang="sr-Latn-ME" dirty="0" smtClean="0"/>
          </a:p>
          <a:p>
            <a:r>
              <a:rPr lang="sr-Latn-ME" dirty="0" smtClean="0"/>
              <a:t>Nakon toga </a:t>
            </a:r>
            <a:r>
              <a:rPr lang="sr-Latn-ME" b="1" dirty="0" smtClean="0">
                <a:solidFill>
                  <a:srgbClr val="C00000"/>
                </a:solidFill>
              </a:rPr>
              <a:t>DFS</a:t>
            </a:r>
            <a:r>
              <a:rPr lang="sr-Latn-ME" dirty="0" smtClean="0"/>
              <a:t> se obavlja nad njegovim potomcima </a:t>
            </a:r>
            <a:r>
              <a:rPr lang="sr-Latn-ME" b="1" dirty="0" smtClean="0">
                <a:solidFill>
                  <a:srgbClr val="C00000"/>
                </a:solidFill>
              </a:rPr>
              <a:t>v</a:t>
            </a:r>
            <a:r>
              <a:rPr lang="sr-Latn-ME" dirty="0" smtClean="0"/>
              <a:t> redom i </a:t>
            </a:r>
            <a:r>
              <a:rPr lang="en-GB" dirty="0" smtClean="0"/>
              <a:t> </a:t>
            </a:r>
            <a:r>
              <a:rPr lang="sr-Latn-ME" dirty="0" smtClean="0"/>
              <a:t>vrijednost </a:t>
            </a:r>
            <a:r>
              <a:rPr lang="en-GB" b="1" dirty="0" smtClean="0">
                <a:solidFill>
                  <a:srgbClr val="C00000"/>
                </a:solidFill>
              </a:rPr>
              <a:t>Low</a:t>
            </a:r>
            <a:r>
              <a:rPr lang="en-GB" dirty="0" smtClean="0"/>
              <a:t> </a:t>
            </a:r>
            <a:r>
              <a:rPr lang="sr-Latn-ME" dirty="0" smtClean="0"/>
              <a:t>za</a:t>
            </a:r>
            <a:r>
              <a:rPr lang="en-GB" dirty="0" smtClean="0"/>
              <a:t> </a:t>
            </a:r>
            <a:r>
              <a:rPr lang="en-GB" b="1" dirty="0">
                <a:solidFill>
                  <a:srgbClr val="C00000"/>
                </a:solidFill>
              </a:rPr>
              <a:t>u</a:t>
            </a:r>
            <a:r>
              <a:rPr lang="en-GB" dirty="0"/>
              <a:t> </a:t>
            </a:r>
            <a:r>
              <a:rPr lang="sr-Latn-ME" dirty="0" smtClean="0"/>
              <a:t>se može promjeniti u dva slučaja</a:t>
            </a:r>
            <a:r>
              <a:rPr lang="en-GB" dirty="0" smtClean="0"/>
              <a:t>:</a:t>
            </a:r>
            <a:r>
              <a:rPr lang="en-GB" dirty="0"/>
              <a:t/>
            </a:r>
            <a:br>
              <a:rPr lang="en-GB" dirty="0"/>
            </a:br>
            <a:r>
              <a:rPr lang="en-US" b="1" u="sng" dirty="0" err="1" smtClean="0"/>
              <a:t>Slu</a:t>
            </a:r>
            <a:r>
              <a:rPr lang="sr-Latn-ME" b="1" u="sng" dirty="0" smtClean="0"/>
              <a:t>čaj</a:t>
            </a:r>
            <a:r>
              <a:rPr lang="sr-Latn-ME" b="1" u="sng" dirty="0"/>
              <a:t> </a:t>
            </a:r>
            <a:r>
              <a:rPr lang="en-GB" b="1" u="sng" dirty="0" smtClean="0"/>
              <a:t>1 (</a:t>
            </a:r>
            <a:r>
              <a:rPr lang="sr-Latn-ME" b="1" u="sng" dirty="0" smtClean="0"/>
              <a:t>Ivica drveta</a:t>
            </a:r>
            <a:r>
              <a:rPr lang="en-GB" b="1" u="sng" dirty="0" smtClean="0"/>
              <a:t>):</a:t>
            </a:r>
            <a:r>
              <a:rPr lang="en-GB" dirty="0"/>
              <a:t> </a:t>
            </a:r>
            <a:r>
              <a:rPr lang="sr-Latn-ME" dirty="0" smtClean="0"/>
              <a:t>Ako čvor </a:t>
            </a:r>
            <a:r>
              <a:rPr lang="sr-Latn-ME" b="1" dirty="0" smtClean="0">
                <a:solidFill>
                  <a:srgbClr val="C00000"/>
                </a:solidFill>
              </a:rPr>
              <a:t>v</a:t>
            </a:r>
            <a:r>
              <a:rPr lang="sr-Latn-ME" dirty="0" smtClean="0"/>
              <a:t> nije već posjećen nakon što se </a:t>
            </a:r>
            <a:r>
              <a:rPr lang="sr-Latn-ME" b="1" dirty="0" smtClean="0">
                <a:solidFill>
                  <a:srgbClr val="C00000"/>
                </a:solidFill>
              </a:rPr>
              <a:t>DFS</a:t>
            </a:r>
            <a:r>
              <a:rPr lang="sr-Latn-ME" dirty="0" smtClean="0"/>
              <a:t> of </a:t>
            </a:r>
            <a:r>
              <a:rPr lang="sr-Latn-ME" b="1" dirty="0" smtClean="0">
                <a:solidFill>
                  <a:srgbClr val="C00000"/>
                </a:solidFill>
              </a:rPr>
              <a:t>v</a:t>
            </a:r>
            <a:r>
              <a:rPr lang="sr-Latn-ME" dirty="0" smtClean="0"/>
              <a:t> završi vrši se ažuriranje:</a:t>
            </a:r>
            <a:r>
              <a:rPr lang="en-GB" dirty="0"/>
              <a:t/>
            </a:r>
            <a:br>
              <a:rPr lang="en-GB" dirty="0"/>
            </a:br>
            <a:r>
              <a:rPr lang="sr-Latn-ME" b="1" dirty="0" smtClean="0">
                <a:solidFill>
                  <a:srgbClr val="C00000"/>
                </a:solidFill>
              </a:rPr>
              <a:t>			</a:t>
            </a:r>
            <a:r>
              <a:rPr lang="en-GB" b="1" i="1" dirty="0" smtClean="0">
                <a:solidFill>
                  <a:srgbClr val="C00000"/>
                </a:solidFill>
              </a:rPr>
              <a:t>low</a:t>
            </a:r>
            <a:r>
              <a:rPr lang="en-GB" b="1" dirty="0" smtClean="0">
                <a:solidFill>
                  <a:srgbClr val="C00000"/>
                </a:solidFill>
              </a:rPr>
              <a:t>[</a:t>
            </a:r>
            <a:r>
              <a:rPr lang="en-GB" b="1" i="1" dirty="0" smtClean="0">
                <a:solidFill>
                  <a:srgbClr val="C00000"/>
                </a:solidFill>
              </a:rPr>
              <a:t>u</a:t>
            </a:r>
            <a:r>
              <a:rPr lang="en-GB" b="1" dirty="0" smtClean="0">
                <a:solidFill>
                  <a:srgbClr val="C00000"/>
                </a:solidFill>
              </a:rPr>
              <a:t>]=min(</a:t>
            </a:r>
            <a:r>
              <a:rPr lang="en-GB" b="1" i="1" dirty="0" smtClean="0">
                <a:solidFill>
                  <a:srgbClr val="C00000"/>
                </a:solidFill>
              </a:rPr>
              <a:t>low</a:t>
            </a:r>
            <a:r>
              <a:rPr lang="en-GB" b="1" dirty="0" smtClean="0">
                <a:solidFill>
                  <a:srgbClr val="C00000"/>
                </a:solidFill>
              </a:rPr>
              <a:t>[</a:t>
            </a:r>
            <a:r>
              <a:rPr lang="sr-Latn-ME" b="1" dirty="0" smtClean="0">
                <a:solidFill>
                  <a:srgbClr val="C00000"/>
                </a:solidFill>
              </a:rPr>
              <a:t>u</a:t>
            </a:r>
            <a:r>
              <a:rPr lang="en-GB" b="1" dirty="0" smtClean="0">
                <a:solidFill>
                  <a:srgbClr val="C00000"/>
                </a:solidFill>
              </a:rPr>
              <a:t>],</a:t>
            </a:r>
            <a:r>
              <a:rPr lang="en-GB" b="1" i="1" dirty="0" smtClean="0">
                <a:solidFill>
                  <a:srgbClr val="C00000"/>
                </a:solidFill>
              </a:rPr>
              <a:t>low</a:t>
            </a:r>
            <a:r>
              <a:rPr lang="en-GB" b="1" dirty="0" smtClean="0">
                <a:solidFill>
                  <a:srgbClr val="C00000"/>
                </a:solidFill>
              </a:rPr>
              <a:t>[</a:t>
            </a:r>
            <a:r>
              <a:rPr lang="en-GB" b="1" i="1" dirty="0" smtClean="0">
                <a:solidFill>
                  <a:srgbClr val="C00000"/>
                </a:solidFill>
              </a:rPr>
              <a:t>v</a:t>
            </a:r>
            <a:r>
              <a:rPr lang="en-GB" b="1" dirty="0">
                <a:solidFill>
                  <a:srgbClr val="C00000"/>
                </a:solidFill>
              </a:rPr>
              <a:t>]);</a:t>
            </a:r>
            <a:r>
              <a:rPr lang="en-GB" dirty="0"/>
              <a:t/>
            </a:r>
            <a:br>
              <a:rPr lang="en-GB" dirty="0"/>
            </a:br>
            <a:r>
              <a:rPr lang="sr-Latn-ME" b="1" u="sng" dirty="0" smtClean="0"/>
              <a:t>Slučaj</a:t>
            </a:r>
            <a:r>
              <a:rPr lang="en-GB" b="1" u="sng" dirty="0" smtClean="0"/>
              <a:t> </a:t>
            </a:r>
            <a:r>
              <a:rPr lang="en-GB" b="1" u="sng" dirty="0"/>
              <a:t>2 </a:t>
            </a:r>
            <a:r>
              <a:rPr lang="en-GB" b="1" u="sng" dirty="0" smtClean="0"/>
              <a:t>(</a:t>
            </a:r>
            <a:r>
              <a:rPr lang="sr-Latn-ME" b="1" u="sng" dirty="0" smtClean="0"/>
              <a:t>Povratna ivica</a:t>
            </a:r>
            <a:r>
              <a:rPr lang="en-GB" b="1" u="sng" dirty="0" smtClean="0"/>
              <a:t>):</a:t>
            </a:r>
            <a:r>
              <a:rPr lang="en-GB" dirty="0"/>
              <a:t> </a:t>
            </a:r>
            <a:r>
              <a:rPr lang="sr-Latn-ME" dirty="0" smtClean="0"/>
              <a:t>Kada je </a:t>
            </a:r>
            <a:r>
              <a:rPr lang="sr-Latn-ME" b="1" i="1" dirty="0" smtClean="0">
                <a:solidFill>
                  <a:srgbClr val="C00000"/>
                </a:solidFill>
              </a:rPr>
              <a:t>v</a:t>
            </a:r>
            <a:r>
              <a:rPr lang="sr-Latn-ME" dirty="0" smtClean="0"/>
              <a:t> posjećeno tada se vrijednost </a:t>
            </a:r>
            <a:r>
              <a:rPr lang="sr-Latn-ME" b="1" dirty="0" smtClean="0">
                <a:solidFill>
                  <a:srgbClr val="C00000"/>
                </a:solidFill>
              </a:rPr>
              <a:t>Low</a:t>
            </a:r>
            <a:r>
              <a:rPr lang="sr-Latn-ME" dirty="0" smtClean="0"/>
              <a:t> </a:t>
            </a:r>
            <a:r>
              <a:rPr lang="en-US" dirty="0" err="1" smtClean="0"/>
              <a:t>mijenja</a:t>
            </a:r>
            <a:r>
              <a:rPr lang="en-US" dirty="0" smtClean="0"/>
              <a:t> </a:t>
            </a:r>
            <a:r>
              <a:rPr lang="en-US" dirty="0" err="1" smtClean="0"/>
              <a:t>ako</a:t>
            </a:r>
            <a:r>
              <a:rPr lang="en-US" dirty="0" smtClean="0"/>
              <a:t> je </a:t>
            </a:r>
            <a:r>
              <a:rPr lang="en-US" dirty="0" err="1" smtClean="0"/>
              <a:t>ve</a:t>
            </a:r>
            <a:r>
              <a:rPr lang="sr-Latn-ME" dirty="0" smtClean="0"/>
              <a:t>će od </a:t>
            </a:r>
            <a:r>
              <a:rPr lang="sr-Latn-ME" b="1" i="1" dirty="0" smtClean="0">
                <a:solidFill>
                  <a:srgbClr val="C00000"/>
                </a:solidFill>
              </a:rPr>
              <a:t>disc</a:t>
            </a:r>
            <a:r>
              <a:rPr lang="en-US" b="1" dirty="0" smtClean="0">
                <a:solidFill>
                  <a:srgbClr val="C00000"/>
                </a:solidFill>
              </a:rPr>
              <a:t>[</a:t>
            </a:r>
            <a:r>
              <a:rPr lang="en-US" b="1" i="1" dirty="0" smtClean="0">
                <a:solidFill>
                  <a:srgbClr val="C00000"/>
                </a:solidFill>
              </a:rPr>
              <a:t>v</a:t>
            </a:r>
            <a:r>
              <a:rPr lang="en-US" b="1" dirty="0" smtClean="0">
                <a:solidFill>
                  <a:srgbClr val="C00000"/>
                </a:solidFill>
              </a:rPr>
              <a:t>]</a:t>
            </a:r>
            <a:r>
              <a:rPr lang="en-GB" dirty="0"/>
              <a:t>:</a:t>
            </a:r>
            <a:br>
              <a:rPr lang="en-GB" dirty="0"/>
            </a:br>
            <a:r>
              <a:rPr lang="en-GB" dirty="0" smtClean="0"/>
              <a:t>			</a:t>
            </a:r>
            <a:r>
              <a:rPr lang="en-GB" b="1" i="1" dirty="0">
                <a:solidFill>
                  <a:srgbClr val="C00000"/>
                </a:solidFill>
              </a:rPr>
              <a:t>low</a:t>
            </a:r>
            <a:r>
              <a:rPr lang="en-GB" b="1" dirty="0">
                <a:solidFill>
                  <a:srgbClr val="C00000"/>
                </a:solidFill>
              </a:rPr>
              <a:t>[</a:t>
            </a:r>
            <a:r>
              <a:rPr lang="en-GB" b="1" i="1" dirty="0">
                <a:solidFill>
                  <a:srgbClr val="C00000"/>
                </a:solidFill>
              </a:rPr>
              <a:t>u</a:t>
            </a:r>
            <a:r>
              <a:rPr lang="en-GB" b="1" dirty="0">
                <a:solidFill>
                  <a:srgbClr val="C00000"/>
                </a:solidFill>
              </a:rPr>
              <a:t>]=</a:t>
            </a:r>
            <a:r>
              <a:rPr lang="en-GB" b="1" dirty="0" smtClean="0">
                <a:solidFill>
                  <a:srgbClr val="C00000"/>
                </a:solidFill>
              </a:rPr>
              <a:t>min(</a:t>
            </a:r>
            <a:r>
              <a:rPr lang="en-GB" b="1" i="1" dirty="0" smtClean="0">
                <a:solidFill>
                  <a:srgbClr val="C00000"/>
                </a:solidFill>
              </a:rPr>
              <a:t>low</a:t>
            </a:r>
            <a:r>
              <a:rPr lang="en-GB" b="1" dirty="0" smtClean="0">
                <a:solidFill>
                  <a:srgbClr val="C00000"/>
                </a:solidFill>
              </a:rPr>
              <a:t>[</a:t>
            </a:r>
            <a:r>
              <a:rPr lang="sr-Latn-ME" b="1" dirty="0" smtClean="0">
                <a:solidFill>
                  <a:srgbClr val="C00000"/>
                </a:solidFill>
              </a:rPr>
              <a:t>u</a:t>
            </a:r>
            <a:r>
              <a:rPr lang="en-GB" b="1" dirty="0" smtClean="0">
                <a:solidFill>
                  <a:srgbClr val="C00000"/>
                </a:solidFill>
              </a:rPr>
              <a:t>],</a:t>
            </a:r>
            <a:r>
              <a:rPr lang="en-GB" b="1" i="1" dirty="0" smtClean="0">
                <a:solidFill>
                  <a:srgbClr val="C00000"/>
                </a:solidFill>
              </a:rPr>
              <a:t>disc</a:t>
            </a:r>
            <a:r>
              <a:rPr lang="en-GB" b="1" dirty="0" smtClean="0">
                <a:solidFill>
                  <a:srgbClr val="C00000"/>
                </a:solidFill>
              </a:rPr>
              <a:t>[</a:t>
            </a:r>
            <a:r>
              <a:rPr lang="en-GB" b="1" i="1" dirty="0" smtClean="0">
                <a:solidFill>
                  <a:srgbClr val="C00000"/>
                </a:solidFill>
              </a:rPr>
              <a:t>v</a:t>
            </a:r>
            <a:r>
              <a:rPr lang="en-GB" b="1" dirty="0" smtClean="0">
                <a:solidFill>
                  <a:srgbClr val="C00000"/>
                </a:solidFill>
              </a:rPr>
              <a:t>]);</a:t>
            </a:r>
            <a:endParaRPr lang="en-GB" dirty="0" smtClean="0"/>
          </a:p>
          <a:p>
            <a:r>
              <a:rPr lang="en-GB" dirty="0" smtClean="0"/>
              <a:t>Da li se u </a:t>
            </a:r>
            <a:r>
              <a:rPr lang="en-GB" dirty="0" err="1" smtClean="0"/>
              <a:t>drugom</a:t>
            </a:r>
            <a:r>
              <a:rPr lang="en-GB" dirty="0" smtClean="0"/>
              <a:t> </a:t>
            </a:r>
            <a:r>
              <a:rPr lang="en-GB" dirty="0" err="1" smtClean="0"/>
              <a:t>slu</a:t>
            </a:r>
            <a:r>
              <a:rPr lang="sr-Latn-ME" dirty="0" smtClean="0"/>
              <a:t>čaju može uzeti </a:t>
            </a:r>
            <a:r>
              <a:rPr lang="en-GB" b="1" i="1" dirty="0">
                <a:solidFill>
                  <a:srgbClr val="C00000"/>
                </a:solidFill>
              </a:rPr>
              <a:t>low</a:t>
            </a:r>
            <a:r>
              <a:rPr lang="en-GB" b="1" dirty="0">
                <a:solidFill>
                  <a:srgbClr val="C00000"/>
                </a:solidFill>
              </a:rPr>
              <a:t>[</a:t>
            </a:r>
            <a:r>
              <a:rPr lang="en-GB" b="1" i="1" dirty="0">
                <a:solidFill>
                  <a:srgbClr val="C00000"/>
                </a:solidFill>
              </a:rPr>
              <a:t>v</a:t>
            </a:r>
            <a:r>
              <a:rPr lang="en-GB" b="1" dirty="0">
                <a:solidFill>
                  <a:srgbClr val="C00000"/>
                </a:solidFill>
              </a:rPr>
              <a:t>]</a:t>
            </a:r>
            <a:r>
              <a:rPr lang="en-GB" dirty="0" smtClean="0"/>
              <a:t> </a:t>
            </a:r>
            <a:r>
              <a:rPr lang="sr-Latn-ME" dirty="0" smtClean="0"/>
              <a:t>umjesto </a:t>
            </a:r>
            <a:r>
              <a:rPr lang="en-GB" b="1" i="1" dirty="0">
                <a:solidFill>
                  <a:srgbClr val="C00000"/>
                </a:solidFill>
              </a:rPr>
              <a:t>disc</a:t>
            </a:r>
            <a:r>
              <a:rPr lang="en-GB" b="1" dirty="0">
                <a:solidFill>
                  <a:srgbClr val="C00000"/>
                </a:solidFill>
              </a:rPr>
              <a:t>[</a:t>
            </a:r>
            <a:r>
              <a:rPr lang="en-GB" b="1" i="1" dirty="0">
                <a:solidFill>
                  <a:srgbClr val="C00000"/>
                </a:solidFill>
              </a:rPr>
              <a:t>v</a:t>
            </a:r>
            <a:r>
              <a:rPr lang="en-GB" b="1" dirty="0">
                <a:solidFill>
                  <a:srgbClr val="C00000"/>
                </a:solidFill>
              </a:rPr>
              <a:t>]</a:t>
            </a:r>
            <a:r>
              <a:rPr lang="en-GB" dirty="0" smtClean="0"/>
              <a:t>?</a:t>
            </a:r>
            <a:r>
              <a:rPr lang="en-GB" dirty="0"/>
              <a:t> . </a:t>
            </a:r>
            <a:endParaRPr lang="sr-Latn-ME" dirty="0" smtClean="0"/>
          </a:p>
          <a:p>
            <a:r>
              <a:rPr lang="sr-Latn-ME" dirty="0" smtClean="0"/>
              <a:t>Odgovor je </a:t>
            </a:r>
            <a:r>
              <a:rPr lang="sr-Latn-ME" b="1" u="sng" dirty="0" smtClean="0"/>
              <a:t>NE!</a:t>
            </a:r>
            <a:r>
              <a:rPr lang="en-GB" dirty="0" smtClean="0"/>
              <a:t> </a:t>
            </a:r>
            <a:r>
              <a:rPr lang="sr-Latn-ME" dirty="0" smtClean="0"/>
              <a:t>O razlogu razmislite sami</a:t>
            </a:r>
            <a:r>
              <a:rPr lang="en-GB" dirty="0" smtClean="0"/>
              <a:t>.</a:t>
            </a:r>
            <a:endParaRPr lang="en-US" dirty="0"/>
          </a:p>
        </p:txBody>
      </p:sp>
    </p:spTree>
    <p:extLst>
      <p:ext uri="{BB962C8B-B14F-4D97-AF65-F5344CB8AC3E}">
        <p14:creationId xmlns:p14="http://schemas.microsoft.com/office/powerpoint/2010/main" val="320850785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edge-typ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14400"/>
            <a:ext cx="5343525" cy="451485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5499099" y="1371600"/>
            <a:ext cx="3644901" cy="2308324"/>
          </a:xfrm>
          <a:prstGeom prst="rect">
            <a:avLst/>
          </a:prstGeom>
          <a:noFill/>
        </p:spPr>
        <p:txBody>
          <a:bodyPr wrap="square" rtlCol="0">
            <a:spAutoFit/>
          </a:bodyPr>
          <a:lstStyle/>
          <a:p>
            <a:r>
              <a:rPr lang="sr-Latn-ME" b="1" dirty="0" smtClean="0">
                <a:solidFill>
                  <a:srgbClr val="00B050"/>
                </a:solidFill>
              </a:rPr>
              <a:t>Tree edge</a:t>
            </a:r>
            <a:r>
              <a:rPr lang="sr-Latn-ME" dirty="0" smtClean="0"/>
              <a:t> – ivica drveta</a:t>
            </a:r>
          </a:p>
          <a:p>
            <a:r>
              <a:rPr lang="sr-Latn-ME" b="1" dirty="0" smtClean="0">
                <a:solidFill>
                  <a:srgbClr val="00B050"/>
                </a:solidFill>
              </a:rPr>
              <a:t>Forward edge</a:t>
            </a:r>
            <a:r>
              <a:rPr lang="sr-Latn-ME" dirty="0" smtClean="0"/>
              <a:t> – ivica unaprijed (koja preskače ivice drveta)</a:t>
            </a:r>
          </a:p>
          <a:p>
            <a:r>
              <a:rPr lang="sr-Latn-ME" b="1" dirty="0" smtClean="0">
                <a:solidFill>
                  <a:srgbClr val="00B050"/>
                </a:solidFill>
              </a:rPr>
              <a:t>Back edge</a:t>
            </a:r>
            <a:r>
              <a:rPr lang="sr-Latn-ME" dirty="0" smtClean="0"/>
              <a:t> – povratna ivica (ide od potomaka ka precima)</a:t>
            </a:r>
          </a:p>
          <a:p>
            <a:r>
              <a:rPr lang="sr-Latn-ME" b="1" dirty="0" smtClean="0">
                <a:solidFill>
                  <a:srgbClr val="00B050"/>
                </a:solidFill>
              </a:rPr>
              <a:t>Cross edge</a:t>
            </a:r>
            <a:r>
              <a:rPr lang="sr-Latn-ME" dirty="0" smtClean="0"/>
              <a:t> – međuivica spaja čvorove različitih podstabala.</a:t>
            </a:r>
          </a:p>
          <a:p>
            <a:endParaRPr lang="en-US" dirty="0"/>
          </a:p>
        </p:txBody>
      </p:sp>
      <p:sp>
        <p:nvSpPr>
          <p:cNvPr id="5" name="TextBox 4"/>
          <p:cNvSpPr txBox="1"/>
          <p:nvPr/>
        </p:nvSpPr>
        <p:spPr>
          <a:xfrm>
            <a:off x="2671762" y="4419600"/>
            <a:ext cx="6472238" cy="2308324"/>
          </a:xfrm>
          <a:prstGeom prst="rect">
            <a:avLst/>
          </a:prstGeom>
          <a:noFill/>
        </p:spPr>
        <p:txBody>
          <a:bodyPr wrap="square" rtlCol="0">
            <a:spAutoFit/>
          </a:bodyPr>
          <a:lstStyle/>
          <a:p>
            <a:r>
              <a:rPr lang="sr-Latn-ME" b="1" dirty="0" smtClean="0">
                <a:solidFill>
                  <a:srgbClr val="C00000"/>
                </a:solidFill>
              </a:rPr>
              <a:t>Tardžanov algoritam</a:t>
            </a:r>
            <a:r>
              <a:rPr lang="sr-Latn-ME" dirty="0" smtClean="0"/>
              <a:t> je veoma komplikovan pa smo ga objašnjavali dva puta najviše iz razloga što njegovi podalgoritmi i terminologija koriste i u drugim bitnim algoritmima vezanim za grafove kao što su:</a:t>
            </a:r>
          </a:p>
          <a:p>
            <a:r>
              <a:rPr lang="en-US" b="1" dirty="0">
                <a:hlinkClick r:id="rId3"/>
              </a:rPr>
              <a:t>https://www.geeksforgeeks.org/articulation-points-or-cut-vertices-in-a-graph</a:t>
            </a:r>
            <a:r>
              <a:rPr lang="en-US" b="1" dirty="0" smtClean="0">
                <a:hlinkClick r:id="rId3"/>
              </a:rPr>
              <a:t>/</a:t>
            </a:r>
            <a:endParaRPr lang="sr-Latn-ME" b="1" dirty="0" smtClean="0"/>
          </a:p>
          <a:p>
            <a:r>
              <a:rPr lang="en-US" b="1" dirty="0">
                <a:hlinkClick r:id="rId4"/>
              </a:rPr>
              <a:t>https://www.geeksforgeeks.org/bridge-in-a-graph</a:t>
            </a:r>
            <a:r>
              <a:rPr lang="en-US" b="1" dirty="0" smtClean="0">
                <a:hlinkClick r:id="rId4"/>
              </a:rPr>
              <a:t>/</a:t>
            </a:r>
            <a:endParaRPr lang="sr-Latn-ME" b="1" dirty="0" smtClean="0"/>
          </a:p>
          <a:p>
            <a:r>
              <a:rPr lang="en-US" b="1" dirty="0">
                <a:hlinkClick r:id="rId5"/>
              </a:rPr>
              <a:t>https://www.geeksforgeeks.org/biconnectivity-in-a-graph</a:t>
            </a:r>
            <a:r>
              <a:rPr lang="en-US" b="1" dirty="0" smtClean="0">
                <a:hlinkClick r:id="rId5"/>
              </a:rPr>
              <a:t>/</a:t>
            </a:r>
            <a:r>
              <a:rPr lang="sr-Latn-ME" dirty="0" smtClean="0"/>
              <a:t> </a:t>
            </a:r>
            <a:endParaRPr lang="en-US" dirty="0"/>
          </a:p>
        </p:txBody>
      </p:sp>
      <p:sp>
        <p:nvSpPr>
          <p:cNvPr id="2" name="Title 1"/>
          <p:cNvSpPr>
            <a:spLocks noGrp="1"/>
          </p:cNvSpPr>
          <p:nvPr>
            <p:ph type="title"/>
          </p:nvPr>
        </p:nvSpPr>
        <p:spPr>
          <a:xfrm>
            <a:off x="0" y="228600"/>
            <a:ext cx="8229600" cy="990600"/>
          </a:xfrm>
        </p:spPr>
        <p:txBody>
          <a:bodyPr/>
          <a:lstStyle/>
          <a:p>
            <a:r>
              <a:rPr lang="sr-Latn-ME" dirty="0" smtClean="0"/>
              <a:t>Pojmovi vezani za ivice drveta</a:t>
            </a:r>
            <a:endParaRPr lang="en-US" dirty="0"/>
          </a:p>
        </p:txBody>
      </p:sp>
    </p:spTree>
    <p:extLst>
      <p:ext uri="{BB962C8B-B14F-4D97-AF65-F5344CB8AC3E}">
        <p14:creationId xmlns:p14="http://schemas.microsoft.com/office/powerpoint/2010/main" val="389991110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304800"/>
            <a:ext cx="8229600" cy="990600"/>
          </a:xfrm>
        </p:spPr>
        <p:txBody>
          <a:bodyPr/>
          <a:lstStyle/>
          <a:p>
            <a:r>
              <a:rPr lang="en-US" dirty="0" err="1" smtClean="0"/>
              <a:t>Minimalno</a:t>
            </a:r>
            <a:r>
              <a:rPr lang="en-US" dirty="0" smtClean="0"/>
              <a:t> </a:t>
            </a:r>
            <a:r>
              <a:rPr lang="en-US" dirty="0" err="1" smtClean="0"/>
              <a:t>razapinju</a:t>
            </a:r>
            <a:r>
              <a:rPr lang="sr-Latn-ME" dirty="0" smtClean="0"/>
              <a:t>će drvo</a:t>
            </a:r>
            <a:endParaRPr lang="en-US" dirty="0"/>
          </a:p>
        </p:txBody>
      </p:sp>
      <p:sp>
        <p:nvSpPr>
          <p:cNvPr id="3" name="Content Placeholder 2"/>
          <p:cNvSpPr>
            <a:spLocks noGrp="1"/>
          </p:cNvSpPr>
          <p:nvPr>
            <p:ph idx="1"/>
          </p:nvPr>
        </p:nvSpPr>
        <p:spPr>
          <a:xfrm>
            <a:off x="0" y="1143000"/>
            <a:ext cx="9144000" cy="5715000"/>
          </a:xfrm>
        </p:spPr>
        <p:txBody>
          <a:bodyPr/>
          <a:lstStyle/>
          <a:p>
            <a:r>
              <a:rPr lang="sr-Latn-ME" dirty="0" smtClean="0"/>
              <a:t>Drvo je graf koji ima jedan čvor koji se naziva kor</a:t>
            </a:r>
            <a:r>
              <a:rPr lang="en-US" dirty="0" smtClean="0"/>
              <a:t>i</a:t>
            </a:r>
            <a:r>
              <a:rPr lang="sr-Latn-ME" dirty="0" smtClean="0"/>
              <a:t>jen koji nema nijedan čvor koji pokazuje na njega (nema pretka).</a:t>
            </a:r>
          </a:p>
          <a:p>
            <a:r>
              <a:rPr lang="sr-Latn-ME" dirty="0" smtClean="0"/>
              <a:t>Iz korijena se dolazi do potomaka, a iz potomaka do drugih potomaka. Potomci koji nemaju sinove nazivaju se listovi.</a:t>
            </a:r>
          </a:p>
          <a:p>
            <a:r>
              <a:rPr lang="sr-Latn-ME" dirty="0" smtClean="0"/>
              <a:t>U drvetu nema ciklusa (aciklični graf).</a:t>
            </a:r>
          </a:p>
          <a:p>
            <a:r>
              <a:rPr lang="sr-Latn-ME" dirty="0" smtClean="0"/>
              <a:t>Za </a:t>
            </a:r>
            <a:r>
              <a:rPr lang="sr-Latn-ME" b="1" i="1" dirty="0" smtClean="0">
                <a:solidFill>
                  <a:srgbClr val="C00000"/>
                </a:solidFill>
              </a:rPr>
              <a:t>N</a:t>
            </a:r>
            <a:r>
              <a:rPr lang="sr-Latn-ME" dirty="0" smtClean="0"/>
              <a:t> čvorova ima </a:t>
            </a:r>
            <a:r>
              <a:rPr lang="sr-Latn-ME" b="1" i="1" dirty="0" smtClean="0">
                <a:solidFill>
                  <a:srgbClr val="C00000"/>
                </a:solidFill>
              </a:rPr>
              <a:t>N</a:t>
            </a:r>
            <a:r>
              <a:rPr lang="sr-Latn-ME" b="1" dirty="0" smtClean="0">
                <a:solidFill>
                  <a:srgbClr val="C00000"/>
                </a:solidFill>
              </a:rPr>
              <a:t>-1</a:t>
            </a:r>
            <a:r>
              <a:rPr lang="sr-Latn-ME" dirty="0" smtClean="0"/>
              <a:t> ivica.</a:t>
            </a:r>
          </a:p>
          <a:p>
            <a:r>
              <a:rPr lang="sr-Latn-ME" dirty="0" smtClean="0"/>
              <a:t>Cilj problema kreiranja minimalnog razapinjućeg stabla je da se od nekog grafa napravi drvo koje se sastoji od grana minimalne sumarne težine. </a:t>
            </a:r>
          </a:p>
          <a:p>
            <a:r>
              <a:rPr lang="sr-Latn-ME" dirty="0" smtClean="0"/>
              <a:t>Ako graf nije povezan pravi se minimalna razapinjuća šuma sa nekoliko drveta </a:t>
            </a:r>
            <a:r>
              <a:rPr lang="sr-Latn-ME" b="1" baseline="-25000" dirty="0" smtClean="0"/>
              <a:t>(drveće mora obuhvatiti sve čvorove)</a:t>
            </a:r>
            <a:r>
              <a:rPr lang="sr-Latn-ME" dirty="0" smtClean="0"/>
              <a:t> tako da </a:t>
            </a:r>
            <a:r>
              <a:rPr lang="en-US" dirty="0" smtClean="0"/>
              <a:t>se </a:t>
            </a:r>
            <a:r>
              <a:rPr lang="sr-Latn-ME" dirty="0" smtClean="0"/>
              <a:t>svako drvo sastoji od čvorova koji pripadaju jednoj komponentni povezanosti.</a:t>
            </a:r>
            <a:endParaRPr lang="en-US" dirty="0"/>
          </a:p>
        </p:txBody>
      </p:sp>
    </p:spTree>
    <p:extLst>
      <p:ext uri="{BB962C8B-B14F-4D97-AF65-F5344CB8AC3E}">
        <p14:creationId xmlns:p14="http://schemas.microsoft.com/office/powerpoint/2010/main" val="66518150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Kruskalov algoritam</a:t>
            </a:r>
            <a:endParaRPr lang="en-US" dirty="0"/>
          </a:p>
        </p:txBody>
      </p:sp>
      <p:sp>
        <p:nvSpPr>
          <p:cNvPr id="3" name="Content Placeholder 2"/>
          <p:cNvSpPr>
            <a:spLocks noGrp="1"/>
          </p:cNvSpPr>
          <p:nvPr>
            <p:ph idx="1"/>
          </p:nvPr>
        </p:nvSpPr>
        <p:spPr>
          <a:xfrm>
            <a:off x="0" y="990600"/>
            <a:ext cx="9144000" cy="2971800"/>
          </a:xfrm>
        </p:spPr>
        <p:txBody>
          <a:bodyPr/>
          <a:lstStyle/>
          <a:p>
            <a:r>
              <a:rPr lang="sr-Latn-ME" dirty="0" smtClean="0"/>
              <a:t>Jedan od dva najpopularnija algoritma za ovu namjenu.</a:t>
            </a:r>
          </a:p>
          <a:p>
            <a:r>
              <a:rPr lang="sr-Latn-ME" dirty="0" smtClean="0"/>
              <a:t>Grubi opis algoritma:</a:t>
            </a:r>
          </a:p>
          <a:p>
            <a:pPr lvl="1"/>
            <a:r>
              <a:rPr lang="sr-Latn-ME" dirty="0" smtClean="0"/>
              <a:t>Formiramo šumu gdje svaka komponenta predstavlja jedan čvor grafa.</a:t>
            </a:r>
          </a:p>
          <a:p>
            <a:pPr lvl="1"/>
            <a:r>
              <a:rPr lang="sr-Latn-ME" dirty="0" smtClean="0"/>
              <a:t>Formirajmo skup svih grana grafa.</a:t>
            </a:r>
          </a:p>
          <a:p>
            <a:pPr lvl="1"/>
            <a:r>
              <a:rPr lang="sr-Latn-ME" dirty="0" smtClean="0"/>
              <a:t>Dok (</a:t>
            </a:r>
            <a:r>
              <a:rPr lang="sr-Latn-ME" b="1" dirty="0" smtClean="0">
                <a:solidFill>
                  <a:srgbClr val="C00000"/>
                </a:solidFill>
              </a:rPr>
              <a:t>while</a:t>
            </a:r>
            <a:r>
              <a:rPr lang="sr-Latn-ME" dirty="0" smtClean="0"/>
              <a:t>) ne obiđemo grane koje pripadaju </a:t>
            </a:r>
            <a:r>
              <a:rPr lang="sr-Latn-ME" smtClean="0"/>
              <a:t>svim čvorovima </a:t>
            </a:r>
            <a:r>
              <a:rPr lang="sr-Latn-ME" dirty="0" smtClean="0"/>
              <a:t>grafa</a:t>
            </a:r>
          </a:p>
          <a:p>
            <a:pPr lvl="2"/>
            <a:r>
              <a:rPr lang="sr-Latn-ME" dirty="0" smtClean="0"/>
              <a:t>Maknemo granu najmanje težine iz skupa grana.</a:t>
            </a:r>
          </a:p>
          <a:p>
            <a:pPr lvl="2"/>
            <a:r>
              <a:rPr lang="sr-Latn-ME" dirty="0" smtClean="0"/>
              <a:t>Ako grana povezuje komponente dvije šume spojiti te dvije šume u jednu i dekrementirati broj šuma.</a:t>
            </a:r>
          </a:p>
          <a:p>
            <a:pPr marL="0" indent="0">
              <a:buNone/>
            </a:pPr>
            <a:endParaRPr lang="sr-Latn-ME" dirty="0" smtClean="0"/>
          </a:p>
        </p:txBody>
      </p:sp>
      <p:pic>
        <p:nvPicPr>
          <p:cNvPr id="1026" name="Picture 2" descr="https://media.geeksforgeeks.org/wp-content/cdn-uploads/Fig-0-300x13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4038600"/>
            <a:ext cx="4604892" cy="21336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media.geeksforgeeks.org/wp-content/cdn-uploads/Fig-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83361" y="4391890"/>
            <a:ext cx="1295400" cy="35329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media.geeksforgeeks.org/wp-content/cdn-uploads/Fig-2-241x30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62600" y="5160982"/>
            <a:ext cx="1147762" cy="142874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5283362" y="3886200"/>
            <a:ext cx="1295400" cy="369332"/>
          </a:xfrm>
          <a:prstGeom prst="rect">
            <a:avLst/>
          </a:prstGeom>
          <a:noFill/>
        </p:spPr>
        <p:txBody>
          <a:bodyPr wrap="square" rtlCol="0">
            <a:spAutoFit/>
          </a:bodyPr>
          <a:lstStyle/>
          <a:p>
            <a:r>
              <a:rPr lang="sr-Latn-ME" b="1" dirty="0" smtClean="0"/>
              <a:t>Korak 1</a:t>
            </a:r>
            <a:endParaRPr lang="en-US" b="1" dirty="0"/>
          </a:p>
        </p:txBody>
      </p:sp>
      <p:sp>
        <p:nvSpPr>
          <p:cNvPr id="8" name="TextBox 7"/>
          <p:cNvSpPr txBox="1"/>
          <p:nvPr/>
        </p:nvSpPr>
        <p:spPr>
          <a:xfrm>
            <a:off x="5293519" y="5638800"/>
            <a:ext cx="1107281" cy="369332"/>
          </a:xfrm>
          <a:prstGeom prst="rect">
            <a:avLst/>
          </a:prstGeom>
          <a:noFill/>
        </p:spPr>
        <p:txBody>
          <a:bodyPr wrap="square" rtlCol="0">
            <a:spAutoFit/>
          </a:bodyPr>
          <a:lstStyle/>
          <a:p>
            <a:r>
              <a:rPr lang="sr-Latn-ME" b="1" dirty="0" smtClean="0"/>
              <a:t>Korak 2</a:t>
            </a:r>
            <a:endParaRPr lang="en-US" b="1" dirty="0"/>
          </a:p>
        </p:txBody>
      </p:sp>
    </p:spTree>
    <p:extLst>
      <p:ext uri="{BB962C8B-B14F-4D97-AF65-F5344CB8AC3E}">
        <p14:creationId xmlns:p14="http://schemas.microsoft.com/office/powerpoint/2010/main" val="283976064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Kruskalov algoritam - primjer</a:t>
            </a:r>
            <a:endParaRPr lang="en-US" dirty="0"/>
          </a:p>
        </p:txBody>
      </p:sp>
      <p:sp>
        <p:nvSpPr>
          <p:cNvPr id="3" name="Content Placeholder 2"/>
          <p:cNvSpPr>
            <a:spLocks noGrp="1"/>
          </p:cNvSpPr>
          <p:nvPr>
            <p:ph idx="1"/>
          </p:nvPr>
        </p:nvSpPr>
        <p:spPr/>
        <p:txBody>
          <a:bodyPr/>
          <a:lstStyle/>
          <a:p>
            <a:endParaRPr lang="en-US" dirty="0"/>
          </a:p>
        </p:txBody>
      </p:sp>
      <p:pic>
        <p:nvPicPr>
          <p:cNvPr id="4" name="Picture 2" descr="https://media.geeksforgeeks.org/wp-content/cdn-uploads/Fig-0-300x13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1143000"/>
            <a:ext cx="4604892" cy="213360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https://media.geeksforgeeks.org/wp-content/cdn-uploads/Fig-3-300x23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000" y="1143000"/>
            <a:ext cx="1752600" cy="135534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4624087" y="1143000"/>
            <a:ext cx="1295400" cy="369332"/>
          </a:xfrm>
          <a:prstGeom prst="rect">
            <a:avLst/>
          </a:prstGeom>
          <a:noFill/>
        </p:spPr>
        <p:txBody>
          <a:bodyPr wrap="square" rtlCol="0">
            <a:spAutoFit/>
          </a:bodyPr>
          <a:lstStyle/>
          <a:p>
            <a:r>
              <a:rPr lang="sr-Latn-ME" b="1" dirty="0" smtClean="0"/>
              <a:t>Korak 3</a:t>
            </a:r>
            <a:endParaRPr lang="en-US" b="1" dirty="0"/>
          </a:p>
        </p:txBody>
      </p:sp>
      <p:pic>
        <p:nvPicPr>
          <p:cNvPr id="1026" name="Picture 2" descr="https://media.geeksforgeeks.org/wp-content/cdn-uploads/Fig-4-300x17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19900" y="1295400"/>
            <a:ext cx="2095500" cy="122237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7086600" y="685800"/>
            <a:ext cx="1295400" cy="369332"/>
          </a:xfrm>
          <a:prstGeom prst="rect">
            <a:avLst/>
          </a:prstGeom>
          <a:noFill/>
        </p:spPr>
        <p:txBody>
          <a:bodyPr wrap="square" rtlCol="0">
            <a:spAutoFit/>
          </a:bodyPr>
          <a:lstStyle/>
          <a:p>
            <a:r>
              <a:rPr lang="sr-Latn-ME" b="1" dirty="0" smtClean="0"/>
              <a:t>Korak 4</a:t>
            </a:r>
            <a:endParaRPr lang="en-US" b="1" dirty="0"/>
          </a:p>
        </p:txBody>
      </p:sp>
      <p:sp>
        <p:nvSpPr>
          <p:cNvPr id="5" name="Freeform 4"/>
          <p:cNvSpPr/>
          <p:nvPr/>
        </p:nvSpPr>
        <p:spPr>
          <a:xfrm>
            <a:off x="6412375" y="706056"/>
            <a:ext cx="2662177" cy="1967696"/>
          </a:xfrm>
          <a:custGeom>
            <a:avLst/>
            <a:gdLst>
              <a:gd name="connsiteX0" fmla="*/ 0 w 2662177"/>
              <a:gd name="connsiteY0" fmla="*/ 0 h 1967696"/>
              <a:gd name="connsiteX1" fmla="*/ 196769 w 2662177"/>
              <a:gd name="connsiteY1" fmla="*/ 1354238 h 1967696"/>
              <a:gd name="connsiteX2" fmla="*/ 775503 w 2662177"/>
              <a:gd name="connsiteY2" fmla="*/ 1932972 h 1967696"/>
              <a:gd name="connsiteX3" fmla="*/ 2662177 w 2662177"/>
              <a:gd name="connsiteY3" fmla="*/ 1967696 h 1967696"/>
            </a:gdLst>
            <a:ahLst/>
            <a:cxnLst>
              <a:cxn ang="0">
                <a:pos x="connsiteX0" y="connsiteY0"/>
              </a:cxn>
              <a:cxn ang="0">
                <a:pos x="connsiteX1" y="connsiteY1"/>
              </a:cxn>
              <a:cxn ang="0">
                <a:pos x="connsiteX2" y="connsiteY2"/>
              </a:cxn>
              <a:cxn ang="0">
                <a:pos x="connsiteX3" y="connsiteY3"/>
              </a:cxn>
            </a:cxnLst>
            <a:rect l="l" t="t" r="r" b="b"/>
            <a:pathLst>
              <a:path w="2662177" h="1967696">
                <a:moveTo>
                  <a:pt x="0" y="0"/>
                </a:moveTo>
                <a:lnTo>
                  <a:pt x="196769" y="1354238"/>
                </a:lnTo>
                <a:lnTo>
                  <a:pt x="775503" y="1932972"/>
                </a:lnTo>
                <a:lnTo>
                  <a:pt x="2662177" y="1967696"/>
                </a:ln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8" name="Picture 4" descr="https://media.geeksforgeeks.org/wp-content/cdn-uploads/Fig-5-300x175.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5575" y="3733800"/>
            <a:ext cx="2857500" cy="1666875"/>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76200" y="3593068"/>
            <a:ext cx="1295400" cy="369332"/>
          </a:xfrm>
          <a:prstGeom prst="rect">
            <a:avLst/>
          </a:prstGeom>
          <a:noFill/>
        </p:spPr>
        <p:txBody>
          <a:bodyPr wrap="square" rtlCol="0">
            <a:spAutoFit/>
          </a:bodyPr>
          <a:lstStyle/>
          <a:p>
            <a:r>
              <a:rPr lang="sr-Latn-ME" b="1" dirty="0" smtClean="0"/>
              <a:t>Korak </a:t>
            </a:r>
            <a:r>
              <a:rPr lang="sr-Cyrl-BA" b="1" dirty="0" smtClean="0"/>
              <a:t>5</a:t>
            </a:r>
            <a:endParaRPr lang="en-US" b="1" dirty="0"/>
          </a:p>
        </p:txBody>
      </p:sp>
      <p:sp>
        <p:nvSpPr>
          <p:cNvPr id="7" name="Freeform 6"/>
          <p:cNvSpPr/>
          <p:nvPr/>
        </p:nvSpPr>
        <p:spPr>
          <a:xfrm>
            <a:off x="34724" y="3345084"/>
            <a:ext cx="3437681" cy="2245488"/>
          </a:xfrm>
          <a:custGeom>
            <a:avLst/>
            <a:gdLst>
              <a:gd name="connsiteX0" fmla="*/ 23149 w 3437681"/>
              <a:gd name="connsiteY0" fmla="*/ 0 h 2245488"/>
              <a:gd name="connsiteX1" fmla="*/ 2581154 w 3437681"/>
              <a:gd name="connsiteY1" fmla="*/ 277792 h 2245488"/>
              <a:gd name="connsiteX2" fmla="*/ 3437681 w 3437681"/>
              <a:gd name="connsiteY2" fmla="*/ 2071868 h 2245488"/>
              <a:gd name="connsiteX3" fmla="*/ 3298785 w 3437681"/>
              <a:gd name="connsiteY3" fmla="*/ 2071868 h 2245488"/>
              <a:gd name="connsiteX4" fmla="*/ 3414532 w 3437681"/>
              <a:gd name="connsiteY4" fmla="*/ 2071868 h 2245488"/>
              <a:gd name="connsiteX5" fmla="*/ 3136739 w 3437681"/>
              <a:gd name="connsiteY5" fmla="*/ 2222339 h 2245488"/>
              <a:gd name="connsiteX6" fmla="*/ 0 w 3437681"/>
              <a:gd name="connsiteY6" fmla="*/ 2245488 h 2245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37681" h="2245488">
                <a:moveTo>
                  <a:pt x="23149" y="0"/>
                </a:moveTo>
                <a:lnTo>
                  <a:pt x="2581154" y="277792"/>
                </a:lnTo>
                <a:lnTo>
                  <a:pt x="3437681" y="2071868"/>
                </a:lnTo>
                <a:lnTo>
                  <a:pt x="3298785" y="2071868"/>
                </a:lnTo>
                <a:lnTo>
                  <a:pt x="3414532" y="2071868"/>
                </a:lnTo>
                <a:lnTo>
                  <a:pt x="3136739" y="2222339"/>
                </a:lnTo>
                <a:lnTo>
                  <a:pt x="0" y="2245488"/>
                </a:ln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61731" y="5715000"/>
            <a:ext cx="3410673" cy="646331"/>
          </a:xfrm>
          <a:prstGeom prst="rect">
            <a:avLst/>
          </a:prstGeom>
          <a:noFill/>
        </p:spPr>
        <p:txBody>
          <a:bodyPr wrap="square" rtlCol="0">
            <a:spAutoFit/>
          </a:bodyPr>
          <a:lstStyle/>
          <a:p>
            <a:r>
              <a:rPr lang="sr-Latn-ME" b="1" dirty="0" smtClean="0"/>
              <a:t>Korak </a:t>
            </a:r>
            <a:r>
              <a:rPr lang="sr-Cyrl-BA" b="1" dirty="0" smtClean="0"/>
              <a:t>6</a:t>
            </a:r>
            <a:r>
              <a:rPr lang="sr-Cyrl-BA" dirty="0" smtClean="0"/>
              <a:t> </a:t>
            </a:r>
            <a:r>
              <a:rPr lang="en-US" dirty="0" err="1" smtClean="0"/>
              <a:t>Ivica</a:t>
            </a:r>
            <a:r>
              <a:rPr lang="en-US" dirty="0" smtClean="0"/>
              <a:t> 8-6 </a:t>
            </a:r>
            <a:r>
              <a:rPr lang="en-US" dirty="0" err="1" smtClean="0"/>
              <a:t>pravi</a:t>
            </a:r>
            <a:r>
              <a:rPr lang="en-US" dirty="0" smtClean="0"/>
              <a:t> </a:t>
            </a:r>
            <a:r>
              <a:rPr lang="en-US" dirty="0" err="1" smtClean="0"/>
              <a:t>ciklus</a:t>
            </a:r>
            <a:r>
              <a:rPr lang="en-US" dirty="0" smtClean="0"/>
              <a:t> pa se </a:t>
            </a:r>
            <a:r>
              <a:rPr lang="en-US" dirty="0" err="1" smtClean="0"/>
              <a:t>odbacuje</a:t>
            </a:r>
            <a:r>
              <a:rPr lang="en-US" dirty="0" smtClean="0"/>
              <a:t>!!!</a:t>
            </a:r>
            <a:endParaRPr lang="en-US" b="1" dirty="0"/>
          </a:p>
        </p:txBody>
      </p:sp>
      <p:sp>
        <p:nvSpPr>
          <p:cNvPr id="9" name="Freeform 8"/>
          <p:cNvSpPr/>
          <p:nvPr/>
        </p:nvSpPr>
        <p:spPr>
          <a:xfrm>
            <a:off x="3171463" y="5555848"/>
            <a:ext cx="34724" cy="1307939"/>
          </a:xfrm>
          <a:custGeom>
            <a:avLst/>
            <a:gdLst>
              <a:gd name="connsiteX0" fmla="*/ 0 w 34724"/>
              <a:gd name="connsiteY0" fmla="*/ 0 h 1307939"/>
              <a:gd name="connsiteX1" fmla="*/ 11575 w 34724"/>
              <a:gd name="connsiteY1" fmla="*/ 1307939 h 1307939"/>
              <a:gd name="connsiteX2" fmla="*/ 34724 w 34724"/>
              <a:gd name="connsiteY2" fmla="*/ 1307939 h 1307939"/>
            </a:gdLst>
            <a:ahLst/>
            <a:cxnLst>
              <a:cxn ang="0">
                <a:pos x="connsiteX0" y="connsiteY0"/>
              </a:cxn>
              <a:cxn ang="0">
                <a:pos x="connsiteX1" y="connsiteY1"/>
              </a:cxn>
              <a:cxn ang="0">
                <a:pos x="connsiteX2" y="connsiteY2"/>
              </a:cxn>
            </a:cxnLst>
            <a:rect l="l" t="t" r="r" b="b"/>
            <a:pathLst>
              <a:path w="34724" h="1307939">
                <a:moveTo>
                  <a:pt x="0" y="0"/>
                </a:moveTo>
                <a:lnTo>
                  <a:pt x="11575" y="1307939"/>
                </a:lnTo>
                <a:lnTo>
                  <a:pt x="34724" y="1307939"/>
                </a:ln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30" name="Picture 6" descr="https://media.geeksforgeeks.org/wp-content/cdn-uploads/Fig-6-300x175.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61627" y="3593068"/>
            <a:ext cx="2857500" cy="1666875"/>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3048000" y="3657600"/>
            <a:ext cx="1295400" cy="369332"/>
          </a:xfrm>
          <a:prstGeom prst="rect">
            <a:avLst/>
          </a:prstGeom>
          <a:noFill/>
        </p:spPr>
        <p:txBody>
          <a:bodyPr wrap="square" rtlCol="0">
            <a:spAutoFit/>
          </a:bodyPr>
          <a:lstStyle/>
          <a:p>
            <a:r>
              <a:rPr lang="sr-Latn-ME" b="1" dirty="0" smtClean="0"/>
              <a:t>Korak </a:t>
            </a:r>
            <a:r>
              <a:rPr lang="en-US" b="1" dirty="0"/>
              <a:t>7</a:t>
            </a:r>
          </a:p>
        </p:txBody>
      </p:sp>
      <p:sp>
        <p:nvSpPr>
          <p:cNvPr id="10" name="Freeform 9"/>
          <p:cNvSpPr/>
          <p:nvPr/>
        </p:nvSpPr>
        <p:spPr>
          <a:xfrm>
            <a:off x="2662177" y="3264061"/>
            <a:ext cx="3935393" cy="2141316"/>
          </a:xfrm>
          <a:custGeom>
            <a:avLst/>
            <a:gdLst>
              <a:gd name="connsiteX0" fmla="*/ 0 w 3935393"/>
              <a:gd name="connsiteY0" fmla="*/ 381964 h 2141316"/>
              <a:gd name="connsiteX1" fmla="*/ 2152891 w 3935393"/>
              <a:gd name="connsiteY1" fmla="*/ 0 h 2141316"/>
              <a:gd name="connsiteX2" fmla="*/ 3889094 w 3935393"/>
              <a:gd name="connsiteY2" fmla="*/ 69448 h 2141316"/>
              <a:gd name="connsiteX3" fmla="*/ 3935393 w 3935393"/>
              <a:gd name="connsiteY3" fmla="*/ 2141316 h 2141316"/>
              <a:gd name="connsiteX4" fmla="*/ 810228 w 3935393"/>
              <a:gd name="connsiteY4" fmla="*/ 2141316 h 21413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35393" h="2141316">
                <a:moveTo>
                  <a:pt x="0" y="381964"/>
                </a:moveTo>
                <a:lnTo>
                  <a:pt x="2152891" y="0"/>
                </a:lnTo>
                <a:lnTo>
                  <a:pt x="3889094" y="69448"/>
                </a:lnTo>
                <a:lnTo>
                  <a:pt x="3935393" y="2141316"/>
                </a:lnTo>
                <a:lnTo>
                  <a:pt x="810228" y="2141316"/>
                </a:ln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3211975" y="5576182"/>
            <a:ext cx="3410673" cy="646331"/>
          </a:xfrm>
          <a:prstGeom prst="rect">
            <a:avLst/>
          </a:prstGeom>
          <a:noFill/>
        </p:spPr>
        <p:txBody>
          <a:bodyPr wrap="square" rtlCol="0">
            <a:spAutoFit/>
          </a:bodyPr>
          <a:lstStyle/>
          <a:p>
            <a:r>
              <a:rPr lang="sr-Latn-ME" b="1" dirty="0" smtClean="0"/>
              <a:t>Korak </a:t>
            </a:r>
            <a:r>
              <a:rPr lang="en-US" b="1" dirty="0" smtClean="0"/>
              <a:t>8</a:t>
            </a:r>
            <a:r>
              <a:rPr lang="sr-Cyrl-BA" dirty="0" smtClean="0"/>
              <a:t> </a:t>
            </a:r>
            <a:r>
              <a:rPr lang="en-US" dirty="0" err="1" smtClean="0"/>
              <a:t>Ivica</a:t>
            </a:r>
            <a:r>
              <a:rPr lang="en-US" dirty="0" smtClean="0"/>
              <a:t> 7-8 </a:t>
            </a:r>
            <a:r>
              <a:rPr lang="en-US" dirty="0" err="1" smtClean="0"/>
              <a:t>pravi</a:t>
            </a:r>
            <a:r>
              <a:rPr lang="en-US" dirty="0" smtClean="0"/>
              <a:t> </a:t>
            </a:r>
            <a:r>
              <a:rPr lang="en-US" dirty="0" err="1" smtClean="0"/>
              <a:t>ciklus</a:t>
            </a:r>
            <a:r>
              <a:rPr lang="en-US" dirty="0" smtClean="0"/>
              <a:t> pa se </a:t>
            </a:r>
            <a:r>
              <a:rPr lang="en-US" dirty="0" err="1" smtClean="0"/>
              <a:t>odbacuje</a:t>
            </a:r>
            <a:r>
              <a:rPr lang="en-US" dirty="0" smtClean="0"/>
              <a:t>!!!</a:t>
            </a:r>
            <a:endParaRPr lang="en-US" b="1" dirty="0"/>
          </a:p>
        </p:txBody>
      </p:sp>
    </p:spTree>
    <p:extLst>
      <p:ext uri="{BB962C8B-B14F-4D97-AF65-F5344CB8AC3E}">
        <p14:creationId xmlns:p14="http://schemas.microsoft.com/office/powerpoint/2010/main" val="369955082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Kruskalov algoritam - primjer</a:t>
            </a:r>
            <a:endParaRPr lang="en-US" dirty="0"/>
          </a:p>
        </p:txBody>
      </p:sp>
      <p:pic>
        <p:nvPicPr>
          <p:cNvPr id="4" name="Picture 2" descr="https://media.geeksforgeeks.org/wp-content/cdn-uploads/Fig-0-300x13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1143000"/>
            <a:ext cx="4604892" cy="213360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https://media.geeksforgeeks.org/wp-content/cdn-uploads/Fig-7-300x17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0" y="1609725"/>
            <a:ext cx="2857500" cy="16668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5334000" y="1143000"/>
            <a:ext cx="3410673" cy="369332"/>
          </a:xfrm>
          <a:prstGeom prst="rect">
            <a:avLst/>
          </a:prstGeom>
          <a:noFill/>
        </p:spPr>
        <p:txBody>
          <a:bodyPr wrap="square" rtlCol="0">
            <a:spAutoFit/>
          </a:bodyPr>
          <a:lstStyle/>
          <a:p>
            <a:r>
              <a:rPr lang="sr-Latn-ME" b="1" dirty="0" smtClean="0"/>
              <a:t>Korak 9</a:t>
            </a:r>
            <a:endParaRPr lang="en-US" b="1" dirty="0"/>
          </a:p>
        </p:txBody>
      </p:sp>
      <p:sp>
        <p:nvSpPr>
          <p:cNvPr id="7" name="TextBox 6"/>
          <p:cNvSpPr txBox="1"/>
          <p:nvPr/>
        </p:nvSpPr>
        <p:spPr>
          <a:xfrm>
            <a:off x="76200" y="3505200"/>
            <a:ext cx="3410673" cy="646331"/>
          </a:xfrm>
          <a:prstGeom prst="rect">
            <a:avLst/>
          </a:prstGeom>
          <a:noFill/>
        </p:spPr>
        <p:txBody>
          <a:bodyPr wrap="square" rtlCol="0">
            <a:spAutoFit/>
          </a:bodyPr>
          <a:lstStyle/>
          <a:p>
            <a:r>
              <a:rPr lang="sr-Latn-ME" b="1" dirty="0" smtClean="0"/>
              <a:t>Korak 10</a:t>
            </a:r>
            <a:r>
              <a:rPr lang="sr-Cyrl-BA" dirty="0" smtClean="0"/>
              <a:t> </a:t>
            </a:r>
            <a:r>
              <a:rPr lang="en-US" dirty="0" err="1" smtClean="0"/>
              <a:t>Ivica</a:t>
            </a:r>
            <a:r>
              <a:rPr lang="en-US" dirty="0" smtClean="0"/>
              <a:t> </a:t>
            </a:r>
            <a:r>
              <a:rPr lang="sr-Latn-ME" dirty="0" smtClean="0"/>
              <a:t>1</a:t>
            </a:r>
            <a:r>
              <a:rPr lang="en-US" dirty="0" smtClean="0"/>
              <a:t>-</a:t>
            </a:r>
            <a:r>
              <a:rPr lang="sr-Latn-ME" dirty="0" smtClean="0"/>
              <a:t>2</a:t>
            </a:r>
            <a:r>
              <a:rPr lang="en-US" dirty="0" smtClean="0"/>
              <a:t> </a:t>
            </a:r>
            <a:r>
              <a:rPr lang="en-US" dirty="0" err="1" smtClean="0"/>
              <a:t>pravi</a:t>
            </a:r>
            <a:r>
              <a:rPr lang="en-US" dirty="0" smtClean="0"/>
              <a:t> </a:t>
            </a:r>
            <a:r>
              <a:rPr lang="en-US" dirty="0" err="1" smtClean="0"/>
              <a:t>ciklus</a:t>
            </a:r>
            <a:r>
              <a:rPr lang="en-US" dirty="0" smtClean="0"/>
              <a:t> pa se </a:t>
            </a:r>
            <a:r>
              <a:rPr lang="en-US" dirty="0" err="1" smtClean="0"/>
              <a:t>odbacuje</a:t>
            </a:r>
            <a:r>
              <a:rPr lang="en-US" dirty="0" smtClean="0"/>
              <a:t>!!!</a:t>
            </a:r>
            <a:endParaRPr lang="en-US" b="1" dirty="0"/>
          </a:p>
        </p:txBody>
      </p:sp>
      <p:pic>
        <p:nvPicPr>
          <p:cNvPr id="2052" name="Picture 4" descr="https://media.geeksforgeeks.org/wp-content/cdn-uploads/fig8new.jpe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5111274"/>
            <a:ext cx="3791673" cy="1746726"/>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18327" y="4419600"/>
            <a:ext cx="3410673" cy="646331"/>
          </a:xfrm>
          <a:prstGeom prst="rect">
            <a:avLst/>
          </a:prstGeom>
          <a:noFill/>
        </p:spPr>
        <p:txBody>
          <a:bodyPr wrap="square" rtlCol="0">
            <a:spAutoFit/>
          </a:bodyPr>
          <a:lstStyle/>
          <a:p>
            <a:r>
              <a:rPr lang="sr-Latn-ME" b="1" dirty="0" smtClean="0"/>
              <a:t>Korak 11</a:t>
            </a:r>
            <a:r>
              <a:rPr lang="sr-Cyrl-BA" dirty="0" smtClean="0"/>
              <a:t> </a:t>
            </a:r>
            <a:r>
              <a:rPr lang="sr-Latn-ME" dirty="0" smtClean="0"/>
              <a:t>Kraj jer su obuhvaćeni svi čvorovi grafa!</a:t>
            </a:r>
            <a:endParaRPr lang="en-US" b="1" dirty="0"/>
          </a:p>
        </p:txBody>
      </p:sp>
      <p:sp>
        <p:nvSpPr>
          <p:cNvPr id="5" name="TextBox 4"/>
          <p:cNvSpPr txBox="1"/>
          <p:nvPr/>
        </p:nvSpPr>
        <p:spPr>
          <a:xfrm>
            <a:off x="3867873" y="3657600"/>
            <a:ext cx="5276127" cy="2862322"/>
          </a:xfrm>
          <a:prstGeom prst="rect">
            <a:avLst/>
          </a:prstGeom>
          <a:noFill/>
        </p:spPr>
        <p:txBody>
          <a:bodyPr wrap="square" rtlCol="0">
            <a:spAutoFit/>
          </a:bodyPr>
          <a:lstStyle/>
          <a:p>
            <a:r>
              <a:rPr lang="sr-Latn-ME" b="1" u="sng" dirty="0" smtClean="0"/>
              <a:t>TUMAČENJE</a:t>
            </a:r>
          </a:p>
          <a:p>
            <a:r>
              <a:rPr lang="sr-Latn-ME" dirty="0" smtClean="0"/>
              <a:t>Ostaje nam jedan krupan problem za tumačenje a to je kako mi zapravo detektujemo postojanje ciklusa. Za ovo se koristi izuzetno bitan algoritam </a:t>
            </a:r>
            <a:r>
              <a:rPr lang="sr-Latn-ME" b="1" dirty="0" smtClean="0">
                <a:solidFill>
                  <a:srgbClr val="FF0000"/>
                </a:solidFill>
              </a:rPr>
              <a:t>UNION-FIND</a:t>
            </a:r>
            <a:r>
              <a:rPr lang="sr-Latn-ME" dirty="0" smtClean="0"/>
              <a:t>.</a:t>
            </a:r>
          </a:p>
          <a:p>
            <a:r>
              <a:rPr lang="sr-Latn-ME" b="1" dirty="0" smtClean="0">
                <a:solidFill>
                  <a:srgbClr val="FF0000"/>
                </a:solidFill>
              </a:rPr>
              <a:t>UNION-FIND</a:t>
            </a:r>
            <a:r>
              <a:rPr lang="sr-Latn-ME" dirty="0" smtClean="0"/>
              <a:t> algoritam se sastoji od dva dijela kako mu i ime kaže: </a:t>
            </a:r>
          </a:p>
          <a:p>
            <a:r>
              <a:rPr lang="sr-Latn-ME" b="1" dirty="0" smtClean="0">
                <a:solidFill>
                  <a:srgbClr val="FF0000"/>
                </a:solidFill>
              </a:rPr>
              <a:t>FIND</a:t>
            </a:r>
            <a:r>
              <a:rPr lang="sr-Latn-ME" dirty="0" smtClean="0"/>
              <a:t> – određuje da li su čvorovi koje posmatramo u istom podskupu.</a:t>
            </a:r>
          </a:p>
          <a:p>
            <a:r>
              <a:rPr lang="sr-Latn-ME" b="1" dirty="0" smtClean="0">
                <a:solidFill>
                  <a:srgbClr val="FF0000"/>
                </a:solidFill>
              </a:rPr>
              <a:t>UNION</a:t>
            </a:r>
            <a:r>
              <a:rPr lang="sr-Latn-ME" dirty="0" smtClean="0"/>
              <a:t> – spaja dva podskupa u jedan.</a:t>
            </a:r>
          </a:p>
        </p:txBody>
      </p:sp>
    </p:spTree>
    <p:extLst>
      <p:ext uri="{BB962C8B-B14F-4D97-AF65-F5344CB8AC3E}">
        <p14:creationId xmlns:p14="http://schemas.microsoft.com/office/powerpoint/2010/main" val="406148062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8229600" cy="990600"/>
          </a:xfrm>
        </p:spPr>
        <p:txBody>
          <a:bodyPr/>
          <a:lstStyle/>
          <a:p>
            <a:r>
              <a:rPr lang="en-US" dirty="0" err="1" smtClean="0"/>
              <a:t>Realizacija</a:t>
            </a:r>
            <a:endParaRPr lang="en-US" dirty="0"/>
          </a:p>
        </p:txBody>
      </p:sp>
      <p:sp>
        <p:nvSpPr>
          <p:cNvPr id="3" name="Content Placeholder 2"/>
          <p:cNvSpPr>
            <a:spLocks noGrp="1"/>
          </p:cNvSpPr>
          <p:nvPr>
            <p:ph idx="1"/>
          </p:nvPr>
        </p:nvSpPr>
        <p:spPr/>
        <p:txBody>
          <a:bodyPr/>
          <a:lstStyle/>
          <a:p>
            <a:endParaRPr lang="en-US"/>
          </a:p>
        </p:txBody>
      </p:sp>
      <p:sp>
        <p:nvSpPr>
          <p:cNvPr id="5" name="Rectangle 4"/>
          <p:cNvSpPr/>
          <p:nvPr/>
        </p:nvSpPr>
        <p:spPr>
          <a:xfrm>
            <a:off x="3858" y="762000"/>
            <a:ext cx="4572000" cy="6186309"/>
          </a:xfrm>
          <a:prstGeom prst="rect">
            <a:avLst/>
          </a:prstGeom>
        </p:spPr>
        <p:txBody>
          <a:bodyPr>
            <a:spAutoFit/>
          </a:bodyPr>
          <a:lstStyle/>
          <a:p>
            <a:r>
              <a:rPr lang="en-US" b="1" dirty="0">
                <a:solidFill>
                  <a:srgbClr val="0070C0"/>
                </a:solidFill>
              </a:rPr>
              <a:t>#include &lt;</a:t>
            </a:r>
            <a:r>
              <a:rPr lang="en-US" b="1" dirty="0" err="1">
                <a:solidFill>
                  <a:srgbClr val="0070C0"/>
                </a:solidFill>
              </a:rPr>
              <a:t>iostream</a:t>
            </a:r>
            <a:r>
              <a:rPr lang="en-US" b="1" dirty="0">
                <a:solidFill>
                  <a:srgbClr val="0070C0"/>
                </a:solidFill>
              </a:rPr>
              <a:t>&gt;</a:t>
            </a:r>
          </a:p>
          <a:p>
            <a:r>
              <a:rPr lang="en-US" b="1" dirty="0">
                <a:solidFill>
                  <a:srgbClr val="0070C0"/>
                </a:solidFill>
              </a:rPr>
              <a:t>#include &lt;vector&gt;</a:t>
            </a:r>
          </a:p>
          <a:p>
            <a:r>
              <a:rPr lang="en-US" b="1" dirty="0">
                <a:solidFill>
                  <a:srgbClr val="0070C0"/>
                </a:solidFill>
              </a:rPr>
              <a:t>using namespace </a:t>
            </a:r>
            <a:r>
              <a:rPr lang="en-US" b="1" dirty="0" err="1">
                <a:solidFill>
                  <a:srgbClr val="0070C0"/>
                </a:solidFill>
              </a:rPr>
              <a:t>std</a:t>
            </a:r>
            <a:r>
              <a:rPr lang="en-US" b="1" dirty="0">
                <a:solidFill>
                  <a:srgbClr val="0070C0"/>
                </a:solidFill>
              </a:rPr>
              <a:t>;</a:t>
            </a:r>
          </a:p>
          <a:p>
            <a:r>
              <a:rPr lang="en-US" b="1" dirty="0" err="1">
                <a:solidFill>
                  <a:srgbClr val="0070C0"/>
                </a:solidFill>
              </a:rPr>
              <a:t>int</a:t>
            </a:r>
            <a:r>
              <a:rPr lang="en-US" b="1" dirty="0">
                <a:solidFill>
                  <a:srgbClr val="0070C0"/>
                </a:solidFill>
              </a:rPr>
              <a:t> n; // number of nodes</a:t>
            </a:r>
          </a:p>
          <a:p>
            <a:r>
              <a:rPr lang="en-US" b="1" dirty="0">
                <a:solidFill>
                  <a:srgbClr val="0070C0"/>
                </a:solidFill>
              </a:rPr>
              <a:t>vector&lt;vector&lt;</a:t>
            </a:r>
            <a:r>
              <a:rPr lang="en-US" b="1" dirty="0" err="1">
                <a:solidFill>
                  <a:srgbClr val="0070C0"/>
                </a:solidFill>
              </a:rPr>
              <a:t>int</a:t>
            </a:r>
            <a:r>
              <a:rPr lang="en-US" b="1" dirty="0">
                <a:solidFill>
                  <a:srgbClr val="0070C0"/>
                </a:solidFill>
              </a:rPr>
              <a:t>&gt;&gt; </a:t>
            </a:r>
            <a:r>
              <a:rPr lang="en-US" b="1" dirty="0" err="1">
                <a:solidFill>
                  <a:srgbClr val="0070C0"/>
                </a:solidFill>
              </a:rPr>
              <a:t>adj</a:t>
            </a:r>
            <a:r>
              <a:rPr lang="en-US" b="1" dirty="0" smtClean="0">
                <a:solidFill>
                  <a:srgbClr val="0070C0"/>
                </a:solidFill>
              </a:rPr>
              <a:t>; </a:t>
            </a:r>
          </a:p>
          <a:p>
            <a:r>
              <a:rPr lang="en-US" b="1" dirty="0" smtClean="0">
                <a:solidFill>
                  <a:srgbClr val="0070C0"/>
                </a:solidFill>
              </a:rPr>
              <a:t>vector&lt;</a:t>
            </a:r>
            <a:r>
              <a:rPr lang="en-US" b="1" dirty="0" err="1" smtClean="0">
                <a:solidFill>
                  <a:srgbClr val="0070C0"/>
                </a:solidFill>
              </a:rPr>
              <a:t>bool</a:t>
            </a:r>
            <a:r>
              <a:rPr lang="en-US" b="1" dirty="0">
                <a:solidFill>
                  <a:srgbClr val="0070C0"/>
                </a:solidFill>
              </a:rPr>
              <a:t>&gt; visited;</a:t>
            </a:r>
          </a:p>
          <a:p>
            <a:r>
              <a:rPr lang="en-US" b="1" dirty="0">
                <a:solidFill>
                  <a:srgbClr val="0070C0"/>
                </a:solidFill>
              </a:rPr>
              <a:t>vector&lt;</a:t>
            </a:r>
            <a:r>
              <a:rPr lang="en-US" b="1" dirty="0" err="1">
                <a:solidFill>
                  <a:srgbClr val="0070C0"/>
                </a:solidFill>
              </a:rPr>
              <a:t>int</a:t>
            </a:r>
            <a:r>
              <a:rPr lang="en-US" b="1" dirty="0">
                <a:solidFill>
                  <a:srgbClr val="0070C0"/>
                </a:solidFill>
              </a:rPr>
              <a:t>&gt; tin, low;</a:t>
            </a:r>
          </a:p>
          <a:p>
            <a:r>
              <a:rPr lang="en-US" b="1" dirty="0" err="1">
                <a:solidFill>
                  <a:srgbClr val="0070C0"/>
                </a:solidFill>
              </a:rPr>
              <a:t>int</a:t>
            </a:r>
            <a:r>
              <a:rPr lang="en-US" b="1" dirty="0">
                <a:solidFill>
                  <a:srgbClr val="0070C0"/>
                </a:solidFill>
              </a:rPr>
              <a:t> timer</a:t>
            </a:r>
            <a:r>
              <a:rPr lang="en-US" b="1" dirty="0" smtClean="0">
                <a:solidFill>
                  <a:srgbClr val="0070C0"/>
                </a:solidFill>
              </a:rPr>
              <a:t>;</a:t>
            </a:r>
            <a:endParaRPr lang="en-US" b="1" dirty="0">
              <a:solidFill>
                <a:srgbClr val="0070C0"/>
              </a:solidFill>
            </a:endParaRPr>
          </a:p>
          <a:p>
            <a:r>
              <a:rPr lang="en-US" b="1" dirty="0">
                <a:solidFill>
                  <a:srgbClr val="0070C0"/>
                </a:solidFill>
              </a:rPr>
              <a:t>void </a:t>
            </a:r>
            <a:r>
              <a:rPr lang="en-US" b="1" dirty="0" err="1">
                <a:solidFill>
                  <a:srgbClr val="0070C0"/>
                </a:solidFill>
              </a:rPr>
              <a:t>dfs</a:t>
            </a:r>
            <a:r>
              <a:rPr lang="en-US" b="1" dirty="0">
                <a:solidFill>
                  <a:srgbClr val="0070C0"/>
                </a:solidFill>
              </a:rPr>
              <a:t>(</a:t>
            </a:r>
            <a:r>
              <a:rPr lang="en-US" b="1" dirty="0" err="1">
                <a:solidFill>
                  <a:srgbClr val="0070C0"/>
                </a:solidFill>
              </a:rPr>
              <a:t>int</a:t>
            </a:r>
            <a:r>
              <a:rPr lang="en-US" b="1" dirty="0">
                <a:solidFill>
                  <a:srgbClr val="0070C0"/>
                </a:solidFill>
              </a:rPr>
              <a:t> v, </a:t>
            </a:r>
            <a:r>
              <a:rPr lang="en-US" b="1" dirty="0" err="1">
                <a:solidFill>
                  <a:srgbClr val="0070C0"/>
                </a:solidFill>
              </a:rPr>
              <a:t>int</a:t>
            </a:r>
            <a:r>
              <a:rPr lang="en-US" b="1" dirty="0">
                <a:solidFill>
                  <a:srgbClr val="0070C0"/>
                </a:solidFill>
              </a:rPr>
              <a:t> p = -1) {</a:t>
            </a:r>
          </a:p>
          <a:p>
            <a:r>
              <a:rPr lang="en-US" b="1" dirty="0" smtClean="0">
                <a:solidFill>
                  <a:srgbClr val="0070C0"/>
                </a:solidFill>
              </a:rPr>
              <a:t>visited[v</a:t>
            </a:r>
            <a:r>
              <a:rPr lang="en-US" b="1" dirty="0">
                <a:solidFill>
                  <a:srgbClr val="0070C0"/>
                </a:solidFill>
              </a:rPr>
              <a:t>] = true;</a:t>
            </a:r>
          </a:p>
          <a:p>
            <a:r>
              <a:rPr lang="en-US" b="1" dirty="0" smtClean="0">
                <a:solidFill>
                  <a:srgbClr val="0070C0"/>
                </a:solidFill>
              </a:rPr>
              <a:t>tin[v</a:t>
            </a:r>
            <a:r>
              <a:rPr lang="en-US" b="1" dirty="0">
                <a:solidFill>
                  <a:srgbClr val="0070C0"/>
                </a:solidFill>
              </a:rPr>
              <a:t>] = low[v] = timer++;</a:t>
            </a:r>
          </a:p>
          <a:p>
            <a:r>
              <a:rPr lang="en-US" b="1" dirty="0" err="1" smtClean="0">
                <a:solidFill>
                  <a:srgbClr val="0070C0"/>
                </a:solidFill>
              </a:rPr>
              <a:t>int</a:t>
            </a:r>
            <a:r>
              <a:rPr lang="en-US" b="1" dirty="0" smtClean="0">
                <a:solidFill>
                  <a:srgbClr val="0070C0"/>
                </a:solidFill>
              </a:rPr>
              <a:t> </a:t>
            </a:r>
            <a:r>
              <a:rPr lang="en-US" b="1" dirty="0">
                <a:solidFill>
                  <a:srgbClr val="0070C0"/>
                </a:solidFill>
              </a:rPr>
              <a:t>children=0;</a:t>
            </a:r>
          </a:p>
          <a:p>
            <a:r>
              <a:rPr lang="en-US" b="1" dirty="0" smtClean="0">
                <a:solidFill>
                  <a:srgbClr val="0070C0"/>
                </a:solidFill>
              </a:rPr>
              <a:t>for </a:t>
            </a:r>
            <a:r>
              <a:rPr lang="en-US" b="1" dirty="0">
                <a:solidFill>
                  <a:srgbClr val="0070C0"/>
                </a:solidFill>
              </a:rPr>
              <a:t>(</a:t>
            </a:r>
            <a:r>
              <a:rPr lang="en-US" b="1" dirty="0" err="1">
                <a:solidFill>
                  <a:srgbClr val="0070C0"/>
                </a:solidFill>
              </a:rPr>
              <a:t>int</a:t>
            </a:r>
            <a:r>
              <a:rPr lang="en-US" b="1" dirty="0">
                <a:solidFill>
                  <a:srgbClr val="0070C0"/>
                </a:solidFill>
              </a:rPr>
              <a:t> to : </a:t>
            </a:r>
            <a:r>
              <a:rPr lang="en-US" b="1" dirty="0" err="1">
                <a:solidFill>
                  <a:srgbClr val="0070C0"/>
                </a:solidFill>
              </a:rPr>
              <a:t>adj</a:t>
            </a:r>
            <a:r>
              <a:rPr lang="en-US" b="1" dirty="0">
                <a:solidFill>
                  <a:srgbClr val="0070C0"/>
                </a:solidFill>
              </a:rPr>
              <a:t>[v]) {</a:t>
            </a:r>
          </a:p>
          <a:p>
            <a:r>
              <a:rPr lang="en-US" b="1" dirty="0" smtClean="0">
                <a:solidFill>
                  <a:srgbClr val="0070C0"/>
                </a:solidFill>
              </a:rPr>
              <a:t>  if </a:t>
            </a:r>
            <a:r>
              <a:rPr lang="en-US" b="1" dirty="0">
                <a:solidFill>
                  <a:srgbClr val="0070C0"/>
                </a:solidFill>
              </a:rPr>
              <a:t>(to == p) continue;</a:t>
            </a:r>
          </a:p>
          <a:p>
            <a:r>
              <a:rPr lang="en-US" b="1" dirty="0" smtClean="0">
                <a:solidFill>
                  <a:srgbClr val="0070C0"/>
                </a:solidFill>
              </a:rPr>
              <a:t>  if(visited[to</a:t>
            </a:r>
            <a:r>
              <a:rPr lang="en-US" b="1" dirty="0">
                <a:solidFill>
                  <a:srgbClr val="0070C0"/>
                </a:solidFill>
              </a:rPr>
              <a:t>]) </a:t>
            </a:r>
            <a:r>
              <a:rPr lang="en-US" b="1" dirty="0" smtClean="0">
                <a:solidFill>
                  <a:srgbClr val="0070C0"/>
                </a:solidFill>
              </a:rPr>
              <a:t>low[v]=min(low[v],tin[to</a:t>
            </a:r>
            <a:r>
              <a:rPr lang="en-US" b="1" dirty="0">
                <a:solidFill>
                  <a:srgbClr val="0070C0"/>
                </a:solidFill>
              </a:rPr>
              <a:t>]);</a:t>
            </a:r>
          </a:p>
          <a:p>
            <a:r>
              <a:rPr lang="en-US" b="1" dirty="0" smtClean="0">
                <a:solidFill>
                  <a:srgbClr val="0070C0"/>
                </a:solidFill>
              </a:rPr>
              <a:t>  else </a:t>
            </a:r>
            <a:r>
              <a:rPr lang="en-US" b="1" dirty="0">
                <a:solidFill>
                  <a:srgbClr val="0070C0"/>
                </a:solidFill>
              </a:rPr>
              <a:t>{</a:t>
            </a:r>
          </a:p>
          <a:p>
            <a:r>
              <a:rPr lang="en-US" b="1" dirty="0" smtClean="0">
                <a:solidFill>
                  <a:srgbClr val="0070C0"/>
                </a:solidFill>
              </a:rPr>
              <a:t>    </a:t>
            </a:r>
            <a:r>
              <a:rPr lang="en-US" b="1" dirty="0" err="1" smtClean="0">
                <a:solidFill>
                  <a:srgbClr val="0070C0"/>
                </a:solidFill>
              </a:rPr>
              <a:t>dfs</a:t>
            </a:r>
            <a:r>
              <a:rPr lang="en-US" b="1" dirty="0" smtClean="0">
                <a:solidFill>
                  <a:srgbClr val="0070C0"/>
                </a:solidFill>
              </a:rPr>
              <a:t>(to</a:t>
            </a:r>
            <a:r>
              <a:rPr lang="en-US" b="1" dirty="0">
                <a:solidFill>
                  <a:srgbClr val="0070C0"/>
                </a:solidFill>
              </a:rPr>
              <a:t>, v);</a:t>
            </a:r>
          </a:p>
          <a:p>
            <a:r>
              <a:rPr lang="en-US" b="1" dirty="0" smtClean="0">
                <a:solidFill>
                  <a:srgbClr val="0070C0"/>
                </a:solidFill>
              </a:rPr>
              <a:t>    low[v</a:t>
            </a:r>
            <a:r>
              <a:rPr lang="en-US" b="1" dirty="0">
                <a:solidFill>
                  <a:srgbClr val="0070C0"/>
                </a:solidFill>
              </a:rPr>
              <a:t>] = min(low[v], low[to]);</a:t>
            </a:r>
          </a:p>
          <a:p>
            <a:r>
              <a:rPr lang="en-US" b="1" dirty="0" smtClean="0">
                <a:solidFill>
                  <a:srgbClr val="0070C0"/>
                </a:solidFill>
              </a:rPr>
              <a:t>    if </a:t>
            </a:r>
            <a:r>
              <a:rPr lang="en-US" b="1" dirty="0">
                <a:solidFill>
                  <a:srgbClr val="0070C0"/>
                </a:solidFill>
              </a:rPr>
              <a:t>(low[to] &gt;= tin[v] &amp;&amp; p!=-1)</a:t>
            </a:r>
          </a:p>
          <a:p>
            <a:r>
              <a:rPr lang="en-US" b="1" dirty="0" smtClean="0">
                <a:solidFill>
                  <a:srgbClr val="0070C0"/>
                </a:solidFill>
              </a:rPr>
              <a:t>      </a:t>
            </a:r>
            <a:r>
              <a:rPr lang="en-US" b="1" dirty="0" err="1" smtClean="0">
                <a:solidFill>
                  <a:srgbClr val="0070C0"/>
                </a:solidFill>
              </a:rPr>
              <a:t>cout</a:t>
            </a:r>
            <a:r>
              <a:rPr lang="en-US" b="1" dirty="0">
                <a:solidFill>
                  <a:srgbClr val="0070C0"/>
                </a:solidFill>
              </a:rPr>
              <a:t>&lt;&lt;"</a:t>
            </a:r>
            <a:r>
              <a:rPr lang="en-US" b="1" dirty="0" err="1">
                <a:solidFill>
                  <a:srgbClr val="0070C0"/>
                </a:solidFill>
              </a:rPr>
              <a:t>artikulaciona</a:t>
            </a:r>
            <a:r>
              <a:rPr lang="en-US" b="1" dirty="0">
                <a:solidFill>
                  <a:srgbClr val="0070C0"/>
                </a:solidFill>
              </a:rPr>
              <a:t> </a:t>
            </a:r>
            <a:r>
              <a:rPr lang="en-US" b="1" dirty="0" err="1" smtClean="0">
                <a:solidFill>
                  <a:srgbClr val="0070C0"/>
                </a:solidFill>
              </a:rPr>
              <a:t>tacka</a:t>
            </a:r>
            <a:r>
              <a:rPr lang="en-US" b="1" dirty="0" smtClean="0">
                <a:solidFill>
                  <a:srgbClr val="0070C0"/>
                </a:solidFill>
              </a:rPr>
              <a:t>“</a:t>
            </a:r>
          </a:p>
          <a:p>
            <a:r>
              <a:rPr lang="en-US" b="1" dirty="0">
                <a:solidFill>
                  <a:srgbClr val="0070C0"/>
                </a:solidFill>
              </a:rPr>
              <a:t> </a:t>
            </a:r>
            <a:r>
              <a:rPr lang="en-US" b="1" dirty="0" smtClean="0">
                <a:solidFill>
                  <a:srgbClr val="0070C0"/>
                </a:solidFill>
              </a:rPr>
              <a:t>        &lt;&lt;</a:t>
            </a:r>
            <a:r>
              <a:rPr lang="en-US" b="1" dirty="0">
                <a:solidFill>
                  <a:srgbClr val="0070C0"/>
                </a:solidFill>
              </a:rPr>
              <a:t>v&lt;&lt;</a:t>
            </a:r>
            <a:r>
              <a:rPr lang="en-US" b="1" dirty="0" err="1">
                <a:solidFill>
                  <a:srgbClr val="0070C0"/>
                </a:solidFill>
              </a:rPr>
              <a:t>endl</a:t>
            </a:r>
            <a:r>
              <a:rPr lang="en-US" b="1" dirty="0">
                <a:solidFill>
                  <a:srgbClr val="0070C0"/>
                </a:solidFill>
              </a:rPr>
              <a:t>;</a:t>
            </a:r>
          </a:p>
          <a:p>
            <a:r>
              <a:rPr lang="en-US" b="1" dirty="0" smtClean="0">
                <a:solidFill>
                  <a:srgbClr val="0070C0"/>
                </a:solidFill>
              </a:rPr>
              <a:t>    ++</a:t>
            </a:r>
            <a:r>
              <a:rPr lang="en-US" b="1" dirty="0">
                <a:solidFill>
                  <a:srgbClr val="0070C0"/>
                </a:solidFill>
              </a:rPr>
              <a:t>children</a:t>
            </a:r>
            <a:r>
              <a:rPr lang="en-US" b="1" dirty="0" smtClean="0">
                <a:solidFill>
                  <a:srgbClr val="0070C0"/>
                </a:solidFill>
              </a:rPr>
              <a:t>;</a:t>
            </a:r>
            <a:endParaRPr lang="en-US" b="1" dirty="0">
              <a:solidFill>
                <a:srgbClr val="0070C0"/>
              </a:solidFill>
            </a:endParaRPr>
          </a:p>
        </p:txBody>
      </p:sp>
      <p:sp>
        <p:nvSpPr>
          <p:cNvPr id="6" name="Rectangle 5"/>
          <p:cNvSpPr/>
          <p:nvPr/>
        </p:nvSpPr>
        <p:spPr>
          <a:xfrm>
            <a:off x="4566213" y="381000"/>
            <a:ext cx="4572000" cy="6463308"/>
          </a:xfrm>
          <a:prstGeom prst="rect">
            <a:avLst/>
          </a:prstGeom>
        </p:spPr>
        <p:txBody>
          <a:bodyPr>
            <a:spAutoFit/>
          </a:bodyPr>
          <a:lstStyle/>
          <a:p>
            <a:r>
              <a:rPr lang="en-US" b="1" dirty="0" smtClean="0">
                <a:solidFill>
                  <a:srgbClr val="0070C0"/>
                </a:solidFill>
              </a:rPr>
              <a:t>    }</a:t>
            </a:r>
            <a:endParaRPr lang="en-US" b="1" dirty="0">
              <a:solidFill>
                <a:srgbClr val="0070C0"/>
              </a:solidFill>
            </a:endParaRPr>
          </a:p>
          <a:p>
            <a:r>
              <a:rPr lang="en-US" b="1" dirty="0" smtClean="0">
                <a:solidFill>
                  <a:srgbClr val="0070C0"/>
                </a:solidFill>
              </a:rPr>
              <a:t>  }</a:t>
            </a:r>
            <a:endParaRPr lang="en-US" b="1" dirty="0">
              <a:solidFill>
                <a:srgbClr val="0070C0"/>
              </a:solidFill>
            </a:endParaRPr>
          </a:p>
          <a:p>
            <a:r>
              <a:rPr lang="en-US" b="1" dirty="0" smtClean="0">
                <a:solidFill>
                  <a:srgbClr val="0070C0"/>
                </a:solidFill>
              </a:rPr>
              <a:t>  if(p </a:t>
            </a:r>
            <a:r>
              <a:rPr lang="en-US" b="1" dirty="0">
                <a:solidFill>
                  <a:srgbClr val="0070C0"/>
                </a:solidFill>
              </a:rPr>
              <a:t>== -1 &amp;&amp; children &gt; 1)</a:t>
            </a:r>
          </a:p>
          <a:p>
            <a:r>
              <a:rPr lang="en-US" b="1" dirty="0" smtClean="0">
                <a:solidFill>
                  <a:srgbClr val="0070C0"/>
                </a:solidFill>
              </a:rPr>
              <a:t>    </a:t>
            </a:r>
            <a:r>
              <a:rPr lang="en-US" b="1" dirty="0" err="1" smtClean="0">
                <a:solidFill>
                  <a:srgbClr val="0070C0"/>
                </a:solidFill>
              </a:rPr>
              <a:t>cout</a:t>
            </a:r>
            <a:r>
              <a:rPr lang="en-US" b="1" dirty="0">
                <a:solidFill>
                  <a:srgbClr val="0070C0"/>
                </a:solidFill>
              </a:rPr>
              <a:t>&lt;&lt;"</a:t>
            </a:r>
            <a:r>
              <a:rPr lang="en-US" b="1" dirty="0" err="1">
                <a:solidFill>
                  <a:srgbClr val="0070C0"/>
                </a:solidFill>
              </a:rPr>
              <a:t>artikulaciona</a:t>
            </a:r>
            <a:r>
              <a:rPr lang="en-US" b="1" dirty="0">
                <a:solidFill>
                  <a:srgbClr val="0070C0"/>
                </a:solidFill>
              </a:rPr>
              <a:t> </a:t>
            </a:r>
            <a:r>
              <a:rPr lang="en-US" b="1" dirty="0" err="1">
                <a:solidFill>
                  <a:srgbClr val="0070C0"/>
                </a:solidFill>
              </a:rPr>
              <a:t>tacka</a:t>
            </a:r>
            <a:r>
              <a:rPr lang="en-US" b="1" dirty="0">
                <a:solidFill>
                  <a:srgbClr val="0070C0"/>
                </a:solidFill>
              </a:rPr>
              <a:t> </a:t>
            </a:r>
            <a:r>
              <a:rPr lang="en-US" b="1" dirty="0" smtClean="0">
                <a:solidFill>
                  <a:srgbClr val="0070C0"/>
                </a:solidFill>
              </a:rPr>
              <a:t>“</a:t>
            </a:r>
          </a:p>
          <a:p>
            <a:r>
              <a:rPr lang="en-US" b="1" dirty="0">
                <a:solidFill>
                  <a:srgbClr val="0070C0"/>
                </a:solidFill>
              </a:rPr>
              <a:t> </a:t>
            </a:r>
            <a:r>
              <a:rPr lang="en-US" b="1" dirty="0" smtClean="0">
                <a:solidFill>
                  <a:srgbClr val="0070C0"/>
                </a:solidFill>
              </a:rPr>
              <a:t>      &lt;&lt;</a:t>
            </a:r>
            <a:r>
              <a:rPr lang="en-US" b="1" dirty="0">
                <a:solidFill>
                  <a:srgbClr val="0070C0"/>
                </a:solidFill>
              </a:rPr>
              <a:t>v&lt;&lt;</a:t>
            </a:r>
            <a:r>
              <a:rPr lang="en-US" b="1" dirty="0" err="1">
                <a:solidFill>
                  <a:srgbClr val="0070C0"/>
                </a:solidFill>
              </a:rPr>
              <a:t>endl</a:t>
            </a:r>
            <a:r>
              <a:rPr lang="en-US" b="1" dirty="0">
                <a:solidFill>
                  <a:srgbClr val="0070C0"/>
                </a:solidFill>
              </a:rPr>
              <a:t>;</a:t>
            </a:r>
          </a:p>
          <a:p>
            <a:r>
              <a:rPr lang="en-US" b="1" dirty="0">
                <a:solidFill>
                  <a:srgbClr val="0070C0"/>
                </a:solidFill>
              </a:rPr>
              <a:t>}</a:t>
            </a:r>
          </a:p>
          <a:p>
            <a:r>
              <a:rPr lang="en-US" b="1" dirty="0" smtClean="0">
                <a:solidFill>
                  <a:srgbClr val="0070C0"/>
                </a:solidFill>
              </a:rPr>
              <a:t>void </a:t>
            </a:r>
            <a:r>
              <a:rPr lang="en-US" b="1" dirty="0" err="1">
                <a:solidFill>
                  <a:srgbClr val="0070C0"/>
                </a:solidFill>
              </a:rPr>
              <a:t>find_cutpoints</a:t>
            </a:r>
            <a:r>
              <a:rPr lang="en-US" b="1" dirty="0">
                <a:solidFill>
                  <a:srgbClr val="0070C0"/>
                </a:solidFill>
              </a:rPr>
              <a:t>() {</a:t>
            </a:r>
          </a:p>
          <a:p>
            <a:r>
              <a:rPr lang="en-US" b="1" dirty="0" smtClean="0">
                <a:solidFill>
                  <a:srgbClr val="0070C0"/>
                </a:solidFill>
              </a:rPr>
              <a:t>timer </a:t>
            </a:r>
            <a:r>
              <a:rPr lang="en-US" b="1" dirty="0">
                <a:solidFill>
                  <a:srgbClr val="0070C0"/>
                </a:solidFill>
              </a:rPr>
              <a:t>= 0;</a:t>
            </a:r>
          </a:p>
          <a:p>
            <a:r>
              <a:rPr lang="en-US" b="1" dirty="0" err="1" smtClean="0">
                <a:solidFill>
                  <a:srgbClr val="0070C0"/>
                </a:solidFill>
              </a:rPr>
              <a:t>visited.assign</a:t>
            </a:r>
            <a:r>
              <a:rPr lang="en-US" b="1" dirty="0" smtClean="0">
                <a:solidFill>
                  <a:srgbClr val="0070C0"/>
                </a:solidFill>
              </a:rPr>
              <a:t>(n</a:t>
            </a:r>
            <a:r>
              <a:rPr lang="en-US" b="1" dirty="0">
                <a:solidFill>
                  <a:srgbClr val="0070C0"/>
                </a:solidFill>
              </a:rPr>
              <a:t>, false);</a:t>
            </a:r>
          </a:p>
          <a:p>
            <a:r>
              <a:rPr lang="en-US" b="1" dirty="0" err="1" smtClean="0">
                <a:solidFill>
                  <a:srgbClr val="0070C0"/>
                </a:solidFill>
              </a:rPr>
              <a:t>tin.assign</a:t>
            </a:r>
            <a:r>
              <a:rPr lang="en-US" b="1" dirty="0" smtClean="0">
                <a:solidFill>
                  <a:srgbClr val="0070C0"/>
                </a:solidFill>
              </a:rPr>
              <a:t>(n</a:t>
            </a:r>
            <a:r>
              <a:rPr lang="en-US" b="1" dirty="0">
                <a:solidFill>
                  <a:srgbClr val="0070C0"/>
                </a:solidFill>
              </a:rPr>
              <a:t>, -1);</a:t>
            </a:r>
          </a:p>
          <a:p>
            <a:r>
              <a:rPr lang="en-US" b="1" dirty="0" err="1" smtClean="0">
                <a:solidFill>
                  <a:srgbClr val="0070C0"/>
                </a:solidFill>
              </a:rPr>
              <a:t>low.assign</a:t>
            </a:r>
            <a:r>
              <a:rPr lang="en-US" b="1" dirty="0" smtClean="0">
                <a:solidFill>
                  <a:srgbClr val="0070C0"/>
                </a:solidFill>
              </a:rPr>
              <a:t>(n</a:t>
            </a:r>
            <a:r>
              <a:rPr lang="en-US" b="1" dirty="0">
                <a:solidFill>
                  <a:srgbClr val="0070C0"/>
                </a:solidFill>
              </a:rPr>
              <a:t>, -1);</a:t>
            </a:r>
          </a:p>
          <a:p>
            <a:r>
              <a:rPr lang="en-US" b="1" dirty="0" smtClean="0">
                <a:solidFill>
                  <a:srgbClr val="0070C0"/>
                </a:solidFill>
              </a:rPr>
              <a:t>for(</a:t>
            </a:r>
            <a:r>
              <a:rPr lang="en-US" b="1" dirty="0" err="1" smtClean="0">
                <a:solidFill>
                  <a:srgbClr val="0070C0"/>
                </a:solidFill>
              </a:rPr>
              <a:t>inti</a:t>
            </a:r>
            <a:r>
              <a:rPr lang="en-US" b="1" dirty="0" smtClean="0">
                <a:solidFill>
                  <a:srgbClr val="0070C0"/>
                </a:solidFill>
              </a:rPr>
              <a:t>=0;i&lt;n;++</a:t>
            </a:r>
            <a:r>
              <a:rPr lang="en-US" b="1" dirty="0" err="1">
                <a:solidFill>
                  <a:srgbClr val="0070C0"/>
                </a:solidFill>
              </a:rPr>
              <a:t>i</a:t>
            </a:r>
            <a:r>
              <a:rPr lang="en-US" b="1" dirty="0">
                <a:solidFill>
                  <a:srgbClr val="0070C0"/>
                </a:solidFill>
              </a:rPr>
              <a:t>) </a:t>
            </a:r>
            <a:r>
              <a:rPr lang="en-US" b="1" dirty="0" smtClean="0">
                <a:solidFill>
                  <a:srgbClr val="0070C0"/>
                </a:solidFill>
              </a:rPr>
              <a:t>if </a:t>
            </a:r>
            <a:r>
              <a:rPr lang="en-US" b="1" dirty="0">
                <a:solidFill>
                  <a:srgbClr val="0070C0"/>
                </a:solidFill>
              </a:rPr>
              <a:t>(!visited[</a:t>
            </a:r>
            <a:r>
              <a:rPr lang="en-US" b="1" dirty="0" err="1">
                <a:solidFill>
                  <a:srgbClr val="0070C0"/>
                </a:solidFill>
              </a:rPr>
              <a:t>i</a:t>
            </a:r>
            <a:r>
              <a:rPr lang="en-US" b="1" dirty="0" smtClean="0">
                <a:solidFill>
                  <a:srgbClr val="0070C0"/>
                </a:solidFill>
              </a:rPr>
              <a:t>]) </a:t>
            </a:r>
            <a:r>
              <a:rPr lang="en-US" b="1" dirty="0" err="1" smtClean="0">
                <a:solidFill>
                  <a:srgbClr val="0070C0"/>
                </a:solidFill>
              </a:rPr>
              <a:t>dfs</a:t>
            </a:r>
            <a:r>
              <a:rPr lang="en-US" b="1" dirty="0" smtClean="0">
                <a:solidFill>
                  <a:srgbClr val="0070C0"/>
                </a:solidFill>
              </a:rPr>
              <a:t> </a:t>
            </a:r>
            <a:r>
              <a:rPr lang="en-US" b="1" dirty="0">
                <a:solidFill>
                  <a:srgbClr val="0070C0"/>
                </a:solidFill>
              </a:rPr>
              <a:t>(</a:t>
            </a:r>
            <a:r>
              <a:rPr lang="en-US" b="1" dirty="0" err="1">
                <a:solidFill>
                  <a:srgbClr val="0070C0"/>
                </a:solidFill>
              </a:rPr>
              <a:t>i</a:t>
            </a:r>
            <a:r>
              <a:rPr lang="en-US" b="1" dirty="0">
                <a:solidFill>
                  <a:srgbClr val="0070C0"/>
                </a:solidFill>
              </a:rPr>
              <a:t>);</a:t>
            </a:r>
          </a:p>
          <a:p>
            <a:r>
              <a:rPr lang="en-US" b="1" dirty="0" smtClean="0">
                <a:solidFill>
                  <a:srgbClr val="0070C0"/>
                </a:solidFill>
              </a:rPr>
              <a:t>}</a:t>
            </a:r>
            <a:endParaRPr lang="en-US" b="1" dirty="0">
              <a:solidFill>
                <a:srgbClr val="0070C0"/>
              </a:solidFill>
            </a:endParaRPr>
          </a:p>
          <a:p>
            <a:r>
              <a:rPr lang="en-US" b="1" dirty="0" err="1">
                <a:solidFill>
                  <a:srgbClr val="0070C0"/>
                </a:solidFill>
              </a:rPr>
              <a:t>int</a:t>
            </a:r>
            <a:r>
              <a:rPr lang="en-US" b="1" dirty="0">
                <a:solidFill>
                  <a:srgbClr val="0070C0"/>
                </a:solidFill>
              </a:rPr>
              <a:t> main(){</a:t>
            </a:r>
          </a:p>
          <a:p>
            <a:r>
              <a:rPr lang="en-US" b="1" dirty="0" err="1">
                <a:solidFill>
                  <a:srgbClr val="0070C0"/>
                </a:solidFill>
              </a:rPr>
              <a:t>cin</a:t>
            </a:r>
            <a:r>
              <a:rPr lang="en-US" b="1" dirty="0">
                <a:solidFill>
                  <a:srgbClr val="0070C0"/>
                </a:solidFill>
              </a:rPr>
              <a:t>&gt;&gt;n;</a:t>
            </a:r>
          </a:p>
          <a:p>
            <a:r>
              <a:rPr lang="en-US" b="1" dirty="0" err="1">
                <a:solidFill>
                  <a:srgbClr val="0070C0"/>
                </a:solidFill>
              </a:rPr>
              <a:t>adj.resize</a:t>
            </a:r>
            <a:r>
              <a:rPr lang="en-US" b="1" dirty="0">
                <a:solidFill>
                  <a:srgbClr val="0070C0"/>
                </a:solidFill>
              </a:rPr>
              <a:t>(n);</a:t>
            </a:r>
          </a:p>
          <a:p>
            <a:r>
              <a:rPr lang="en-US" b="1" dirty="0" err="1">
                <a:solidFill>
                  <a:srgbClr val="0070C0"/>
                </a:solidFill>
              </a:rPr>
              <a:t>int</a:t>
            </a:r>
            <a:r>
              <a:rPr lang="en-US" b="1" dirty="0">
                <a:solidFill>
                  <a:srgbClr val="0070C0"/>
                </a:solidFill>
              </a:rPr>
              <a:t> </a:t>
            </a:r>
            <a:r>
              <a:rPr lang="en-US" b="1" dirty="0" err="1">
                <a:solidFill>
                  <a:srgbClr val="0070C0"/>
                </a:solidFill>
              </a:rPr>
              <a:t>e,x,y</a:t>
            </a:r>
            <a:r>
              <a:rPr lang="en-US" b="1" dirty="0">
                <a:solidFill>
                  <a:srgbClr val="0070C0"/>
                </a:solidFill>
              </a:rPr>
              <a:t>;</a:t>
            </a:r>
          </a:p>
          <a:p>
            <a:r>
              <a:rPr lang="en-US" b="1" dirty="0" err="1">
                <a:solidFill>
                  <a:srgbClr val="0070C0"/>
                </a:solidFill>
              </a:rPr>
              <a:t>cin</a:t>
            </a:r>
            <a:r>
              <a:rPr lang="en-US" b="1" dirty="0">
                <a:solidFill>
                  <a:srgbClr val="0070C0"/>
                </a:solidFill>
              </a:rPr>
              <a:t>&gt;&gt;e;</a:t>
            </a:r>
          </a:p>
          <a:p>
            <a:r>
              <a:rPr lang="en-US" b="1" dirty="0">
                <a:solidFill>
                  <a:srgbClr val="0070C0"/>
                </a:solidFill>
              </a:rPr>
              <a:t>for(</a:t>
            </a:r>
            <a:r>
              <a:rPr lang="en-US" b="1" dirty="0" err="1">
                <a:solidFill>
                  <a:srgbClr val="0070C0"/>
                </a:solidFill>
              </a:rPr>
              <a:t>int</a:t>
            </a:r>
            <a:r>
              <a:rPr lang="en-US" b="1" dirty="0">
                <a:solidFill>
                  <a:srgbClr val="0070C0"/>
                </a:solidFill>
              </a:rPr>
              <a:t> </a:t>
            </a:r>
            <a:r>
              <a:rPr lang="en-US" b="1" dirty="0" err="1">
                <a:solidFill>
                  <a:srgbClr val="0070C0"/>
                </a:solidFill>
              </a:rPr>
              <a:t>i</a:t>
            </a:r>
            <a:r>
              <a:rPr lang="en-US" b="1" dirty="0">
                <a:solidFill>
                  <a:srgbClr val="0070C0"/>
                </a:solidFill>
              </a:rPr>
              <a:t>=0;i&lt;</a:t>
            </a:r>
            <a:r>
              <a:rPr lang="en-US" b="1" dirty="0" err="1">
                <a:solidFill>
                  <a:srgbClr val="0070C0"/>
                </a:solidFill>
              </a:rPr>
              <a:t>e;i</a:t>
            </a:r>
            <a:r>
              <a:rPr lang="en-US" b="1" dirty="0">
                <a:solidFill>
                  <a:srgbClr val="0070C0"/>
                </a:solidFill>
              </a:rPr>
              <a:t>++){</a:t>
            </a:r>
          </a:p>
          <a:p>
            <a:r>
              <a:rPr lang="en-US" b="1" dirty="0" smtClean="0">
                <a:solidFill>
                  <a:srgbClr val="0070C0"/>
                </a:solidFill>
              </a:rPr>
              <a:t>  </a:t>
            </a:r>
            <a:r>
              <a:rPr lang="en-US" b="1" dirty="0" err="1" smtClean="0">
                <a:solidFill>
                  <a:srgbClr val="0070C0"/>
                </a:solidFill>
              </a:rPr>
              <a:t>cin</a:t>
            </a:r>
            <a:r>
              <a:rPr lang="en-US" b="1" dirty="0">
                <a:solidFill>
                  <a:srgbClr val="0070C0"/>
                </a:solidFill>
              </a:rPr>
              <a:t>&gt;&gt;x&gt;&gt;y;</a:t>
            </a:r>
          </a:p>
          <a:p>
            <a:r>
              <a:rPr lang="en-US" b="1" dirty="0" smtClean="0">
                <a:solidFill>
                  <a:srgbClr val="0070C0"/>
                </a:solidFill>
              </a:rPr>
              <a:t>  </a:t>
            </a:r>
            <a:r>
              <a:rPr lang="en-US" b="1" dirty="0" err="1" smtClean="0">
                <a:solidFill>
                  <a:srgbClr val="0070C0"/>
                </a:solidFill>
              </a:rPr>
              <a:t>adj</a:t>
            </a:r>
            <a:r>
              <a:rPr lang="en-US" b="1" dirty="0" smtClean="0">
                <a:solidFill>
                  <a:srgbClr val="0070C0"/>
                </a:solidFill>
              </a:rPr>
              <a:t>[x</a:t>
            </a:r>
            <a:r>
              <a:rPr lang="en-US" b="1" dirty="0">
                <a:solidFill>
                  <a:srgbClr val="0070C0"/>
                </a:solidFill>
              </a:rPr>
              <a:t>].</a:t>
            </a:r>
            <a:r>
              <a:rPr lang="en-US" b="1" dirty="0" err="1">
                <a:solidFill>
                  <a:srgbClr val="0070C0"/>
                </a:solidFill>
              </a:rPr>
              <a:t>push_back</a:t>
            </a:r>
            <a:r>
              <a:rPr lang="en-US" b="1" dirty="0">
                <a:solidFill>
                  <a:srgbClr val="0070C0"/>
                </a:solidFill>
              </a:rPr>
              <a:t>(y</a:t>
            </a:r>
            <a:r>
              <a:rPr lang="en-US" b="1" dirty="0" smtClean="0">
                <a:solidFill>
                  <a:srgbClr val="0070C0"/>
                </a:solidFill>
              </a:rPr>
              <a:t>);</a:t>
            </a:r>
          </a:p>
          <a:p>
            <a:r>
              <a:rPr lang="en-US" b="1" dirty="0">
                <a:solidFill>
                  <a:srgbClr val="0070C0"/>
                </a:solidFill>
              </a:rPr>
              <a:t> </a:t>
            </a:r>
            <a:r>
              <a:rPr lang="en-US" b="1" dirty="0" smtClean="0">
                <a:solidFill>
                  <a:srgbClr val="0070C0"/>
                </a:solidFill>
              </a:rPr>
              <a:t> </a:t>
            </a:r>
            <a:r>
              <a:rPr lang="en-US" b="1" dirty="0" err="1" smtClean="0">
                <a:solidFill>
                  <a:srgbClr val="0070C0"/>
                </a:solidFill>
              </a:rPr>
              <a:t>adj</a:t>
            </a:r>
            <a:r>
              <a:rPr lang="en-US" b="1" dirty="0" smtClean="0">
                <a:solidFill>
                  <a:srgbClr val="0070C0"/>
                </a:solidFill>
              </a:rPr>
              <a:t>[y</a:t>
            </a:r>
            <a:r>
              <a:rPr lang="en-US" b="1" dirty="0">
                <a:solidFill>
                  <a:srgbClr val="0070C0"/>
                </a:solidFill>
              </a:rPr>
              <a:t>].</a:t>
            </a:r>
            <a:r>
              <a:rPr lang="en-US" b="1" dirty="0" err="1">
                <a:solidFill>
                  <a:srgbClr val="0070C0"/>
                </a:solidFill>
              </a:rPr>
              <a:t>push_back</a:t>
            </a:r>
            <a:r>
              <a:rPr lang="en-US" b="1" dirty="0">
                <a:solidFill>
                  <a:srgbClr val="0070C0"/>
                </a:solidFill>
              </a:rPr>
              <a:t>(x</a:t>
            </a:r>
            <a:r>
              <a:rPr lang="en-US" b="1" dirty="0" smtClean="0">
                <a:solidFill>
                  <a:srgbClr val="0070C0"/>
                </a:solidFill>
              </a:rPr>
              <a:t>);}</a:t>
            </a:r>
            <a:endParaRPr lang="en-US" b="1" dirty="0">
              <a:solidFill>
                <a:srgbClr val="0070C0"/>
              </a:solidFill>
            </a:endParaRPr>
          </a:p>
          <a:p>
            <a:r>
              <a:rPr lang="en-US" b="1" dirty="0" err="1">
                <a:solidFill>
                  <a:srgbClr val="0070C0"/>
                </a:solidFill>
              </a:rPr>
              <a:t>find_cutpoints</a:t>
            </a:r>
            <a:r>
              <a:rPr lang="en-US" b="1" dirty="0" smtClean="0">
                <a:solidFill>
                  <a:srgbClr val="0070C0"/>
                </a:solidFill>
              </a:rPr>
              <a:t>();}</a:t>
            </a:r>
            <a:endParaRPr lang="en-US" dirty="0"/>
          </a:p>
        </p:txBody>
      </p:sp>
      <p:sp>
        <p:nvSpPr>
          <p:cNvPr id="7" name="Freeform 6"/>
          <p:cNvSpPr/>
          <p:nvPr/>
        </p:nvSpPr>
        <p:spPr>
          <a:xfrm>
            <a:off x="4526281" y="381001"/>
            <a:ext cx="45719" cy="6494362"/>
          </a:xfrm>
          <a:custGeom>
            <a:avLst/>
            <a:gdLst>
              <a:gd name="connsiteX0" fmla="*/ 0 w 11575"/>
              <a:gd name="connsiteY0" fmla="*/ 0 h 2801073"/>
              <a:gd name="connsiteX1" fmla="*/ 11575 w 11575"/>
              <a:gd name="connsiteY1" fmla="*/ 2801073 h 2801073"/>
            </a:gdLst>
            <a:ahLst/>
            <a:cxnLst>
              <a:cxn ang="0">
                <a:pos x="connsiteX0" y="connsiteY0"/>
              </a:cxn>
              <a:cxn ang="0">
                <a:pos x="connsiteX1" y="connsiteY1"/>
              </a:cxn>
            </a:cxnLst>
            <a:rect l="l" t="t" r="r" b="b"/>
            <a:pathLst>
              <a:path w="11575" h="2801073">
                <a:moveTo>
                  <a:pt x="0" y="0"/>
                </a:moveTo>
                <a:cubicBezTo>
                  <a:pt x="3858" y="933691"/>
                  <a:pt x="7717" y="1867382"/>
                  <a:pt x="11575" y="2801073"/>
                </a:cubicBez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005038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24" y="228600"/>
            <a:ext cx="8229600" cy="990600"/>
          </a:xfrm>
        </p:spPr>
        <p:txBody>
          <a:bodyPr/>
          <a:lstStyle/>
          <a:p>
            <a:r>
              <a:rPr lang="sr-Latn-ME" dirty="0" smtClean="0"/>
              <a:t>UNION-FIND</a:t>
            </a:r>
            <a:endParaRPr lang="en-US" dirty="0"/>
          </a:p>
        </p:txBody>
      </p:sp>
      <p:sp>
        <p:nvSpPr>
          <p:cNvPr id="3" name="Content Placeholder 2"/>
          <p:cNvSpPr>
            <a:spLocks noGrp="1"/>
          </p:cNvSpPr>
          <p:nvPr>
            <p:ph idx="1"/>
          </p:nvPr>
        </p:nvSpPr>
        <p:spPr>
          <a:xfrm>
            <a:off x="0" y="1066800"/>
            <a:ext cx="9144000" cy="1447800"/>
          </a:xfrm>
        </p:spPr>
        <p:txBody>
          <a:bodyPr/>
          <a:lstStyle/>
          <a:p>
            <a:r>
              <a:rPr lang="en-US" b="1" dirty="0" smtClean="0">
                <a:solidFill>
                  <a:srgbClr val="C00000"/>
                </a:solidFill>
              </a:rPr>
              <a:t>UNION-FIND</a:t>
            </a:r>
            <a:r>
              <a:rPr lang="en-US" dirty="0" smtClean="0"/>
              <a:t> </a:t>
            </a:r>
            <a:r>
              <a:rPr lang="en-US" dirty="0" err="1" smtClean="0"/>
              <a:t>algoritam</a:t>
            </a:r>
            <a:r>
              <a:rPr lang="en-US" dirty="0" smtClean="0"/>
              <a:t> </a:t>
            </a:r>
            <a:r>
              <a:rPr lang="en-US" dirty="0" err="1" smtClean="0"/>
              <a:t>ima</a:t>
            </a:r>
            <a:r>
              <a:rPr lang="en-US" dirty="0" smtClean="0"/>
              <a:t> </a:t>
            </a:r>
            <a:r>
              <a:rPr lang="en-US" dirty="0" err="1" smtClean="0"/>
              <a:t>mno</a:t>
            </a:r>
            <a:r>
              <a:rPr lang="sr-Latn-ME" dirty="0" smtClean="0"/>
              <a:t>štvo primjena u programiranju, naglašeno u problemima rada sa grafovima i drvetima.</a:t>
            </a:r>
            <a:endParaRPr lang="en-US" dirty="0" smtClean="0"/>
          </a:p>
          <a:p>
            <a:r>
              <a:rPr lang="sr-Latn-ME" smtClean="0"/>
              <a:t>Posmatrajmo sljedeći </a:t>
            </a:r>
            <a:r>
              <a:rPr lang="sr-Latn-ME" dirty="0" smtClean="0"/>
              <a:t>neusmjereni graf:</a:t>
            </a:r>
            <a:endParaRPr lang="en-US" dirty="0"/>
          </a:p>
        </p:txBody>
      </p:sp>
      <p:pic>
        <p:nvPicPr>
          <p:cNvPr id="1026" name="Picture 2" descr="cycle-in-grap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362200"/>
            <a:ext cx="2495550" cy="1857376"/>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2"/>
          <p:cNvSpPr txBox="1">
            <a:spLocks/>
          </p:cNvSpPr>
          <p:nvPr/>
        </p:nvSpPr>
        <p:spPr>
          <a:xfrm>
            <a:off x="1905000" y="2209800"/>
            <a:ext cx="7239000" cy="1547812"/>
          </a:xfrm>
          <a:prstGeom prst="rect">
            <a:avLst/>
          </a:prstGeom>
        </p:spPr>
        <p:txBody>
          <a:bodyPr vert="horz" lIns="91440" tIns="45720" rIns="91440" bIns="45720" rtlCol="0">
            <a:normAutofit lnSpcReduction="10000"/>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r>
              <a:rPr lang="sr-Latn-ME" dirty="0" smtClean="0"/>
              <a:t>Za svaki čvor formirajmo niz </a:t>
            </a:r>
            <a:r>
              <a:rPr lang="sr-Latn-ME" b="1" dirty="0" smtClean="0">
                <a:solidFill>
                  <a:srgbClr val="C00000"/>
                </a:solidFill>
              </a:rPr>
              <a:t>parent</a:t>
            </a:r>
            <a:r>
              <a:rPr lang="sr-Latn-ME" dirty="0" smtClean="0"/>
              <a:t> </a:t>
            </a:r>
            <a:r>
              <a:rPr lang="sr-Latn-ME" b="1" baseline="-25000" dirty="0" smtClean="0"/>
              <a:t>(roditelj)</a:t>
            </a:r>
            <a:r>
              <a:rPr lang="sr-Latn-ME" dirty="0" smtClean="0"/>
              <a:t> kojega inicijalizujemo na </a:t>
            </a:r>
            <a:r>
              <a:rPr lang="sr-Latn-ME" b="1" dirty="0" smtClean="0">
                <a:solidFill>
                  <a:srgbClr val="C00000"/>
                </a:solidFill>
              </a:rPr>
              <a:t>-1</a:t>
            </a:r>
            <a:r>
              <a:rPr lang="sr-Latn-ME" dirty="0" smtClean="0"/>
              <a:t>:</a:t>
            </a:r>
            <a:br>
              <a:rPr lang="sr-Latn-ME" dirty="0" smtClean="0"/>
            </a:br>
            <a:r>
              <a:rPr lang="sr-Latn-ME" dirty="0" smtClean="0"/>
              <a:t>    </a:t>
            </a:r>
            <a:r>
              <a:rPr lang="sr-Latn-ME" b="1" dirty="0" smtClean="0"/>
              <a:t>Čvorovi:</a:t>
            </a:r>
            <a:r>
              <a:rPr lang="sr-Latn-ME" dirty="0" smtClean="0"/>
              <a:t>  0 1 2</a:t>
            </a:r>
          </a:p>
          <a:p>
            <a:r>
              <a:rPr lang="sr-Latn-ME" b="1" dirty="0" smtClean="0">
                <a:solidFill>
                  <a:srgbClr val="C00000"/>
                </a:solidFill>
              </a:rPr>
              <a:t>    parent:</a:t>
            </a:r>
            <a:r>
              <a:rPr lang="sr-Latn-ME" dirty="0" smtClean="0"/>
              <a:t>    -1 -1 -1</a:t>
            </a:r>
          </a:p>
        </p:txBody>
      </p:sp>
      <p:sp>
        <p:nvSpPr>
          <p:cNvPr id="6" name="Content Placeholder 2"/>
          <p:cNvSpPr txBox="1">
            <a:spLocks/>
          </p:cNvSpPr>
          <p:nvPr/>
        </p:nvSpPr>
        <p:spPr>
          <a:xfrm>
            <a:off x="77366" y="4202876"/>
            <a:ext cx="4342234" cy="2655123"/>
          </a:xfrm>
          <a:prstGeom prst="rect">
            <a:avLst/>
          </a:prstGeom>
        </p:spPr>
        <p:txBody>
          <a:bodyPr vert="horz" lIns="91440" tIns="45720" rIns="91440" bIns="45720" rtlCol="0">
            <a:normAutofit lnSpcReduction="10000"/>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r>
              <a:rPr lang="sr-Latn-ME" dirty="0" smtClean="0"/>
              <a:t>Prolazimo kroz sve ivice.</a:t>
            </a:r>
          </a:p>
          <a:p>
            <a:r>
              <a:rPr lang="sr-Latn-ME" dirty="0" smtClean="0"/>
              <a:t>Ivica </a:t>
            </a:r>
            <a:r>
              <a:rPr lang="sr-Latn-ME" b="1" dirty="0" smtClean="0">
                <a:solidFill>
                  <a:srgbClr val="C00000"/>
                </a:solidFill>
              </a:rPr>
              <a:t>0-1</a:t>
            </a:r>
            <a:r>
              <a:rPr lang="sr-Latn-ME" dirty="0" smtClean="0"/>
              <a:t>, pripadaju različitim podskupovima. Kažemo da je jedan od čvorova roditelj drugoga. Npr:</a:t>
            </a:r>
            <a:br>
              <a:rPr lang="sr-Latn-ME" dirty="0" smtClean="0"/>
            </a:br>
            <a:r>
              <a:rPr lang="sr-Latn-ME" b="1" dirty="0" smtClean="0"/>
              <a:t>Čvorovi:</a:t>
            </a:r>
            <a:r>
              <a:rPr lang="sr-Latn-ME" dirty="0" smtClean="0"/>
              <a:t> 0 1 2</a:t>
            </a:r>
            <a:r>
              <a:rPr lang="sr-Latn-ME" dirty="0"/>
              <a:t/>
            </a:r>
            <a:br>
              <a:rPr lang="sr-Latn-ME" dirty="0"/>
            </a:br>
            <a:r>
              <a:rPr lang="sr-Latn-ME" b="1" dirty="0" smtClean="0">
                <a:solidFill>
                  <a:srgbClr val="C00000"/>
                </a:solidFill>
              </a:rPr>
              <a:t>parent:</a:t>
            </a:r>
            <a:r>
              <a:rPr lang="sr-Latn-ME" dirty="0" smtClean="0"/>
              <a:t>   1 -1 -1 </a:t>
            </a:r>
            <a:r>
              <a:rPr lang="sr-Latn-ME" b="1" baseline="-25000" dirty="0" smtClean="0"/>
              <a:t>(1 parent 0)</a:t>
            </a:r>
          </a:p>
        </p:txBody>
      </p:sp>
      <p:sp>
        <p:nvSpPr>
          <p:cNvPr id="7" name="Content Placeholder 2"/>
          <p:cNvSpPr txBox="1">
            <a:spLocks/>
          </p:cNvSpPr>
          <p:nvPr/>
        </p:nvSpPr>
        <p:spPr>
          <a:xfrm>
            <a:off x="4800600" y="2743200"/>
            <a:ext cx="4495800" cy="4191000"/>
          </a:xfrm>
          <a:prstGeom prst="rect">
            <a:avLst/>
          </a:prstGeom>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r>
              <a:rPr lang="sr-Latn-ME" dirty="0"/>
              <a:t>Ivica </a:t>
            </a:r>
            <a:r>
              <a:rPr lang="sr-Latn-ME" b="1" dirty="0" smtClean="0">
                <a:solidFill>
                  <a:srgbClr val="C00000"/>
                </a:solidFill>
              </a:rPr>
              <a:t>1-2</a:t>
            </a:r>
            <a:r>
              <a:rPr lang="sr-Latn-ME" dirty="0" smtClean="0"/>
              <a:t>, </a:t>
            </a:r>
            <a:r>
              <a:rPr lang="sr-Latn-ME" dirty="0"/>
              <a:t>pripadaju različitim podskupovima. </a:t>
            </a:r>
            <a:r>
              <a:rPr lang="sr-Latn-ME" dirty="0" smtClean="0"/>
              <a:t>Postavimo da je </a:t>
            </a:r>
            <a:r>
              <a:rPr lang="sr-Latn-ME" b="1" dirty="0" smtClean="0">
                <a:solidFill>
                  <a:srgbClr val="C00000"/>
                </a:solidFill>
              </a:rPr>
              <a:t>2</a:t>
            </a:r>
            <a:r>
              <a:rPr lang="sr-Latn-ME" dirty="0" smtClean="0"/>
              <a:t> parent od </a:t>
            </a:r>
            <a:r>
              <a:rPr lang="sr-Latn-ME" b="1" dirty="0" smtClean="0">
                <a:solidFill>
                  <a:srgbClr val="C00000"/>
                </a:solidFill>
              </a:rPr>
              <a:t>1</a:t>
            </a:r>
            <a:r>
              <a:rPr lang="sr-Latn-ME" dirty="0" smtClean="0"/>
              <a:t>:</a:t>
            </a:r>
            <a:r>
              <a:rPr lang="sr-Latn-ME" dirty="0"/>
              <a:t/>
            </a:r>
            <a:br>
              <a:rPr lang="sr-Latn-ME" dirty="0"/>
            </a:br>
            <a:r>
              <a:rPr lang="sr-Latn-ME" b="1" dirty="0"/>
              <a:t>Čvorovi:</a:t>
            </a:r>
            <a:r>
              <a:rPr lang="sr-Latn-ME" dirty="0"/>
              <a:t> 0 1 2</a:t>
            </a:r>
            <a:br>
              <a:rPr lang="sr-Latn-ME" dirty="0"/>
            </a:br>
            <a:r>
              <a:rPr lang="sr-Latn-ME" b="1" dirty="0">
                <a:solidFill>
                  <a:srgbClr val="C00000"/>
                </a:solidFill>
              </a:rPr>
              <a:t>parent:</a:t>
            </a:r>
            <a:r>
              <a:rPr lang="sr-Latn-ME" dirty="0"/>
              <a:t>   1 </a:t>
            </a:r>
            <a:r>
              <a:rPr lang="sr-Latn-ME" dirty="0" smtClean="0"/>
              <a:t>2 </a:t>
            </a:r>
            <a:r>
              <a:rPr lang="sr-Latn-ME" dirty="0"/>
              <a:t>-</a:t>
            </a:r>
            <a:r>
              <a:rPr lang="sr-Latn-ME" dirty="0" smtClean="0"/>
              <a:t>1</a:t>
            </a:r>
            <a:endParaRPr lang="sr-Latn-ME" b="1" baseline="-25000" dirty="0" smtClean="0"/>
          </a:p>
          <a:p>
            <a:r>
              <a:rPr lang="sr-Latn-ME" b="1" dirty="0" smtClean="0"/>
              <a:t>2</a:t>
            </a:r>
            <a:r>
              <a:rPr lang="sr-Latn-ME" dirty="0" smtClean="0"/>
              <a:t> je predstavnik podskupa </a:t>
            </a:r>
            <a:r>
              <a:rPr lang="en-US" dirty="0" smtClean="0"/>
              <a:t>{0, 1,2}.</a:t>
            </a:r>
          </a:p>
          <a:p>
            <a:r>
              <a:rPr lang="en-US" dirty="0" err="1" smtClean="0"/>
              <a:t>Ivica</a:t>
            </a:r>
            <a:r>
              <a:rPr lang="en-US" dirty="0" smtClean="0"/>
              <a:t> </a:t>
            </a:r>
            <a:r>
              <a:rPr lang="en-US" b="1" dirty="0" smtClean="0"/>
              <a:t>0-2</a:t>
            </a:r>
            <a:r>
              <a:rPr lang="en-US" dirty="0" smtClean="0"/>
              <a:t> </a:t>
            </a:r>
            <a:r>
              <a:rPr lang="en-US" dirty="0" err="1" smtClean="0"/>
              <a:t>vezuje</a:t>
            </a:r>
            <a:r>
              <a:rPr lang="en-US" dirty="0" smtClean="0"/>
              <a:t> </a:t>
            </a:r>
            <a:r>
              <a:rPr lang="en-US" dirty="0" err="1" smtClean="0"/>
              <a:t>dva</a:t>
            </a:r>
            <a:r>
              <a:rPr lang="en-US" dirty="0" smtClean="0"/>
              <a:t> </a:t>
            </a:r>
            <a:r>
              <a:rPr lang="sr-Latn-ME" dirty="0" smtClean="0"/>
              <a:t>čvora u istom podskupu pa formira ciklus.</a:t>
            </a:r>
          </a:p>
        </p:txBody>
      </p:sp>
      <p:cxnSp>
        <p:nvCxnSpPr>
          <p:cNvPr id="8" name="Straight Connector 7"/>
          <p:cNvCxnSpPr/>
          <p:nvPr/>
        </p:nvCxnSpPr>
        <p:spPr>
          <a:xfrm>
            <a:off x="4953000" y="2983706"/>
            <a:ext cx="0" cy="3645694"/>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4627313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228600"/>
            <a:ext cx="8229600" cy="990600"/>
          </a:xfrm>
        </p:spPr>
        <p:txBody>
          <a:bodyPr/>
          <a:lstStyle/>
          <a:p>
            <a:r>
              <a:rPr lang="sr-Latn-ME" dirty="0" smtClean="0"/>
              <a:t>UNION-FIND problem</a:t>
            </a:r>
            <a:endParaRPr lang="en-US" dirty="0"/>
          </a:p>
        </p:txBody>
      </p:sp>
      <p:sp>
        <p:nvSpPr>
          <p:cNvPr id="3" name="Content Placeholder 2"/>
          <p:cNvSpPr>
            <a:spLocks noGrp="1"/>
          </p:cNvSpPr>
          <p:nvPr>
            <p:ph idx="1"/>
          </p:nvPr>
        </p:nvSpPr>
        <p:spPr>
          <a:xfrm>
            <a:off x="0" y="1066800"/>
            <a:ext cx="9144000" cy="5791200"/>
          </a:xfrm>
        </p:spPr>
        <p:txBody>
          <a:bodyPr>
            <a:normAutofit lnSpcReduction="10000"/>
          </a:bodyPr>
          <a:lstStyle/>
          <a:p>
            <a:r>
              <a:rPr lang="sr-Latn-ME" dirty="0" smtClean="0"/>
              <a:t>Predmetni algoritam ima jedan na prvi pogled nevidljiv problem.</a:t>
            </a:r>
          </a:p>
          <a:p>
            <a:r>
              <a:rPr lang="sr-Latn-ME" dirty="0" smtClean="0"/>
              <a:t>Za čvor </a:t>
            </a:r>
            <a:r>
              <a:rPr lang="sr-Latn-ME" b="1" dirty="0" smtClean="0">
                <a:solidFill>
                  <a:srgbClr val="C00000"/>
                </a:solidFill>
              </a:rPr>
              <a:t>2</a:t>
            </a:r>
            <a:r>
              <a:rPr lang="sr-Latn-ME" dirty="0" smtClean="0"/>
              <a:t> odmah vidimo da je on predstavnik svog podskupa (</a:t>
            </a:r>
            <a:r>
              <a:rPr lang="sr-Latn-ME" b="1" dirty="0" smtClean="0">
                <a:solidFill>
                  <a:srgbClr val="C00000"/>
                </a:solidFill>
              </a:rPr>
              <a:t>-1</a:t>
            </a:r>
            <a:r>
              <a:rPr lang="sr-Latn-ME" dirty="0" smtClean="0"/>
              <a:t>) mu je  parent a za čvor </a:t>
            </a:r>
            <a:r>
              <a:rPr lang="sr-Latn-ME" b="1" dirty="0" smtClean="0">
                <a:solidFill>
                  <a:srgbClr val="C00000"/>
                </a:solidFill>
              </a:rPr>
              <a:t>0</a:t>
            </a:r>
            <a:r>
              <a:rPr lang="sr-Latn-ME" dirty="0" smtClean="0"/>
              <a:t> idem do čvora </a:t>
            </a:r>
            <a:r>
              <a:rPr lang="sr-Latn-ME" b="1" dirty="0" smtClean="0">
                <a:solidFill>
                  <a:srgbClr val="C00000"/>
                </a:solidFill>
              </a:rPr>
              <a:t>1</a:t>
            </a:r>
            <a:r>
              <a:rPr lang="sr-Latn-ME" dirty="0" smtClean="0"/>
              <a:t>, pa iz njega u čvor </a:t>
            </a:r>
            <a:r>
              <a:rPr lang="sr-Latn-ME" b="1" dirty="0" smtClean="0">
                <a:solidFill>
                  <a:srgbClr val="C00000"/>
                </a:solidFill>
              </a:rPr>
              <a:t>2</a:t>
            </a:r>
            <a:r>
              <a:rPr lang="sr-Latn-ME" dirty="0" smtClean="0"/>
              <a:t> i tek tada vidimo da je taj čvor njegov predstavnik.</a:t>
            </a:r>
          </a:p>
          <a:p>
            <a:r>
              <a:rPr lang="sr-Latn-ME" dirty="0" smtClean="0"/>
              <a:t>Kod velikog broja čvorova moglo bi da se desi da je struktura stabla koja je formirana praktično linija i da pretraga ide sa jednog kraja na drugi.</a:t>
            </a:r>
          </a:p>
          <a:p>
            <a:r>
              <a:rPr lang="sr-Latn-ME" dirty="0" smtClean="0"/>
              <a:t>Ovim bi se uništila efikasnost algoritma.</a:t>
            </a:r>
          </a:p>
          <a:p>
            <a:r>
              <a:rPr lang="sr-Latn-ME" dirty="0" smtClean="0"/>
              <a:t>Stoga je potrebno da struktura bude što je moguće sličnija binarnom stablu kako bi se pretraga u </a:t>
            </a:r>
            <a:r>
              <a:rPr lang="sr-Latn-ME" b="1" dirty="0" smtClean="0">
                <a:solidFill>
                  <a:srgbClr val="C00000"/>
                </a:solidFill>
              </a:rPr>
              <a:t>UNION-FIND</a:t>
            </a:r>
            <a:r>
              <a:rPr lang="sr-Latn-ME" dirty="0" smtClean="0"/>
              <a:t>-u ubrzala i primakla </a:t>
            </a:r>
            <a:r>
              <a:rPr lang="sr-Latn-ME" b="1" dirty="0" smtClean="0">
                <a:solidFill>
                  <a:srgbClr val="C00000"/>
                </a:solidFill>
              </a:rPr>
              <a:t>log</a:t>
            </a:r>
            <a:r>
              <a:rPr lang="sr-Latn-ME" b="1" baseline="-25000" dirty="0" smtClean="0">
                <a:solidFill>
                  <a:srgbClr val="C00000"/>
                </a:solidFill>
              </a:rPr>
              <a:t>2</a:t>
            </a:r>
            <a:r>
              <a:rPr lang="sr-Latn-ME" b="1" i="1" dirty="0" smtClean="0">
                <a:solidFill>
                  <a:srgbClr val="C00000"/>
                </a:solidFill>
              </a:rPr>
              <a:t>N</a:t>
            </a:r>
            <a:r>
              <a:rPr lang="sr-Latn-ME" dirty="0" smtClean="0"/>
              <a:t>.</a:t>
            </a:r>
          </a:p>
          <a:p>
            <a:r>
              <a:rPr lang="sr-Latn-ME" dirty="0" smtClean="0"/>
              <a:t>Da bi ovo realizovali moramo da pored karakteristike </a:t>
            </a:r>
            <a:r>
              <a:rPr lang="sr-Latn-ME" b="1" dirty="0" smtClean="0">
                <a:solidFill>
                  <a:srgbClr val="C00000"/>
                </a:solidFill>
              </a:rPr>
              <a:t>parent</a:t>
            </a:r>
            <a:r>
              <a:rPr lang="sr-Latn-ME" dirty="0" smtClean="0"/>
              <a:t> </a:t>
            </a:r>
            <a:r>
              <a:rPr lang="sr-Latn-ME" smtClean="0"/>
              <a:t>uvedemo visinu </a:t>
            </a:r>
            <a:r>
              <a:rPr lang="sr-Latn-ME" dirty="0" smtClean="0"/>
              <a:t>(</a:t>
            </a:r>
            <a:r>
              <a:rPr lang="sr-Latn-ME" b="1" dirty="0" smtClean="0">
                <a:solidFill>
                  <a:srgbClr val="C00000"/>
                </a:solidFill>
              </a:rPr>
              <a:t>height</a:t>
            </a:r>
            <a:r>
              <a:rPr lang="sr-Latn-ME" dirty="0" smtClean="0"/>
              <a:t>) ili ponekad se naziva </a:t>
            </a:r>
            <a:r>
              <a:rPr lang="sr-Latn-ME" b="1" dirty="0" smtClean="0">
                <a:solidFill>
                  <a:srgbClr val="C00000"/>
                </a:solidFill>
              </a:rPr>
              <a:t>rang</a:t>
            </a:r>
            <a:r>
              <a:rPr lang="sr-Latn-ME" dirty="0" smtClean="0"/>
              <a:t> čvora i da dodajemo nove čvorove u podskup na stranu manje visokog podstabla.</a:t>
            </a:r>
          </a:p>
        </p:txBody>
      </p:sp>
    </p:spTree>
    <p:extLst>
      <p:ext uri="{BB962C8B-B14F-4D97-AF65-F5344CB8AC3E}">
        <p14:creationId xmlns:p14="http://schemas.microsoft.com/office/powerpoint/2010/main" val="90325885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646" y="152400"/>
            <a:ext cx="8229600" cy="990600"/>
          </a:xfrm>
        </p:spPr>
        <p:txBody>
          <a:bodyPr/>
          <a:lstStyle/>
          <a:p>
            <a:r>
              <a:rPr lang="sr-Latn-ME" dirty="0" smtClean="0"/>
              <a:t>Kruskalov algoritam</a:t>
            </a:r>
            <a:endParaRPr lang="en-US" dirty="0"/>
          </a:p>
        </p:txBody>
      </p:sp>
      <p:sp>
        <p:nvSpPr>
          <p:cNvPr id="3" name="Content Placeholder 2"/>
          <p:cNvSpPr>
            <a:spLocks noGrp="1"/>
          </p:cNvSpPr>
          <p:nvPr>
            <p:ph idx="1"/>
          </p:nvPr>
        </p:nvSpPr>
        <p:spPr>
          <a:xfrm>
            <a:off x="0" y="914400"/>
            <a:ext cx="9220200" cy="5562600"/>
          </a:xfrm>
        </p:spPr>
        <p:txBody>
          <a:bodyPr/>
          <a:lstStyle/>
          <a:p>
            <a:r>
              <a:rPr lang="sr-Latn-ME" dirty="0" smtClean="0"/>
              <a:t>Predmetna realizacija se naziva i path-compression – kompresija putanje jer se optimizuje i maksimuzuje putanja kojom se pretražuje ko</a:t>
            </a:r>
            <a:r>
              <a:rPr lang="en-US" dirty="0" smtClean="0"/>
              <a:t>j</a:t>
            </a:r>
            <a:r>
              <a:rPr lang="sr-Latn-ME" dirty="0" smtClean="0"/>
              <a:t>em skupu pripada čvor gra</a:t>
            </a:r>
            <a:r>
              <a:rPr lang="en-US" dirty="0" smtClean="0"/>
              <a:t>f</a:t>
            </a:r>
            <a:r>
              <a:rPr lang="sr-Latn-ME" dirty="0" smtClean="0"/>
              <a:t>a.</a:t>
            </a:r>
            <a:endParaRPr lang="en-US" dirty="0"/>
          </a:p>
        </p:txBody>
      </p:sp>
      <p:sp>
        <p:nvSpPr>
          <p:cNvPr id="4" name="TextBox 3"/>
          <p:cNvSpPr txBox="1"/>
          <p:nvPr/>
        </p:nvSpPr>
        <p:spPr>
          <a:xfrm>
            <a:off x="76200" y="2112288"/>
            <a:ext cx="9144000" cy="4801314"/>
          </a:xfrm>
          <a:prstGeom prst="rect">
            <a:avLst/>
          </a:prstGeom>
          <a:noFill/>
        </p:spPr>
        <p:txBody>
          <a:bodyPr wrap="square" rtlCol="0">
            <a:spAutoFit/>
          </a:bodyPr>
          <a:lstStyle/>
          <a:p>
            <a:r>
              <a:rPr lang="en-US" b="1" dirty="0">
                <a:solidFill>
                  <a:srgbClr val="0070C0"/>
                </a:solidFill>
              </a:rPr>
              <a:t>#include &lt;</a:t>
            </a:r>
            <a:r>
              <a:rPr lang="en-US" b="1" dirty="0" err="1">
                <a:solidFill>
                  <a:srgbClr val="0070C0"/>
                </a:solidFill>
              </a:rPr>
              <a:t>iostream</a:t>
            </a:r>
            <a:r>
              <a:rPr lang="en-US" b="1" dirty="0">
                <a:solidFill>
                  <a:srgbClr val="0070C0"/>
                </a:solidFill>
              </a:rPr>
              <a:t>&gt;</a:t>
            </a:r>
          </a:p>
          <a:p>
            <a:r>
              <a:rPr lang="en-US" b="1" dirty="0">
                <a:solidFill>
                  <a:srgbClr val="0070C0"/>
                </a:solidFill>
              </a:rPr>
              <a:t>#include &lt;queue&gt;</a:t>
            </a:r>
          </a:p>
          <a:p>
            <a:r>
              <a:rPr lang="en-US" b="1" dirty="0">
                <a:solidFill>
                  <a:srgbClr val="0070C0"/>
                </a:solidFill>
              </a:rPr>
              <a:t>#include &lt;vector&gt;</a:t>
            </a:r>
          </a:p>
          <a:p>
            <a:r>
              <a:rPr lang="en-US" b="1" dirty="0">
                <a:solidFill>
                  <a:srgbClr val="0070C0"/>
                </a:solidFill>
              </a:rPr>
              <a:t>using namespace </a:t>
            </a:r>
            <a:r>
              <a:rPr lang="en-US" b="1" dirty="0" err="1">
                <a:solidFill>
                  <a:srgbClr val="0070C0"/>
                </a:solidFill>
              </a:rPr>
              <a:t>std</a:t>
            </a:r>
            <a:r>
              <a:rPr lang="en-US" b="1" dirty="0">
                <a:solidFill>
                  <a:srgbClr val="0070C0"/>
                </a:solidFill>
              </a:rPr>
              <a:t>;</a:t>
            </a:r>
          </a:p>
          <a:p>
            <a:r>
              <a:rPr lang="en-US" b="1" dirty="0" err="1" smtClean="0">
                <a:solidFill>
                  <a:srgbClr val="0070C0"/>
                </a:solidFill>
              </a:rPr>
              <a:t>struct</a:t>
            </a:r>
            <a:r>
              <a:rPr lang="en-US" b="1" dirty="0" smtClean="0">
                <a:solidFill>
                  <a:srgbClr val="0070C0"/>
                </a:solidFill>
              </a:rPr>
              <a:t> </a:t>
            </a:r>
            <a:r>
              <a:rPr lang="en-US" b="1" dirty="0">
                <a:solidFill>
                  <a:srgbClr val="0070C0"/>
                </a:solidFill>
              </a:rPr>
              <a:t>edge{</a:t>
            </a:r>
            <a:r>
              <a:rPr lang="en-US" b="1" dirty="0" err="1">
                <a:solidFill>
                  <a:srgbClr val="0070C0"/>
                </a:solidFill>
              </a:rPr>
              <a:t>int</a:t>
            </a:r>
            <a:r>
              <a:rPr lang="en-US" b="1" dirty="0">
                <a:solidFill>
                  <a:srgbClr val="0070C0"/>
                </a:solidFill>
              </a:rPr>
              <a:t> </a:t>
            </a:r>
            <a:r>
              <a:rPr lang="en-US" b="1" dirty="0" err="1">
                <a:solidFill>
                  <a:srgbClr val="0070C0"/>
                </a:solidFill>
              </a:rPr>
              <a:t>x,y,w</a:t>
            </a:r>
            <a:r>
              <a:rPr lang="en-US" b="1" dirty="0" smtClean="0">
                <a:solidFill>
                  <a:srgbClr val="0070C0"/>
                </a:solidFill>
              </a:rPr>
              <a:t>;};</a:t>
            </a:r>
            <a:endParaRPr lang="en-US" b="1" dirty="0">
              <a:solidFill>
                <a:srgbClr val="0070C0"/>
              </a:solidFill>
            </a:endParaRPr>
          </a:p>
          <a:p>
            <a:r>
              <a:rPr lang="en-US" b="1" dirty="0" err="1">
                <a:solidFill>
                  <a:srgbClr val="0070C0"/>
                </a:solidFill>
              </a:rPr>
              <a:t>struct</a:t>
            </a:r>
            <a:r>
              <a:rPr lang="en-US" b="1" dirty="0">
                <a:solidFill>
                  <a:srgbClr val="0070C0"/>
                </a:solidFill>
              </a:rPr>
              <a:t> </a:t>
            </a:r>
            <a:r>
              <a:rPr lang="en-US" b="1" dirty="0" err="1">
                <a:solidFill>
                  <a:srgbClr val="0070C0"/>
                </a:solidFill>
              </a:rPr>
              <a:t>cvor</a:t>
            </a:r>
            <a:r>
              <a:rPr lang="en-US" b="1" dirty="0">
                <a:solidFill>
                  <a:srgbClr val="0070C0"/>
                </a:solidFill>
              </a:rPr>
              <a:t>{</a:t>
            </a:r>
            <a:r>
              <a:rPr lang="en-US" b="1" dirty="0" err="1">
                <a:solidFill>
                  <a:srgbClr val="0070C0"/>
                </a:solidFill>
              </a:rPr>
              <a:t>int</a:t>
            </a:r>
            <a:r>
              <a:rPr lang="en-US" b="1" dirty="0">
                <a:solidFill>
                  <a:srgbClr val="0070C0"/>
                </a:solidFill>
              </a:rPr>
              <a:t> </a:t>
            </a:r>
            <a:r>
              <a:rPr lang="en-US" b="1" dirty="0" err="1">
                <a:solidFill>
                  <a:srgbClr val="0070C0"/>
                </a:solidFill>
              </a:rPr>
              <a:t>parent,rang</a:t>
            </a:r>
            <a:r>
              <a:rPr lang="en-US" b="1" dirty="0">
                <a:solidFill>
                  <a:srgbClr val="0070C0"/>
                </a:solidFill>
              </a:rPr>
              <a:t>;};</a:t>
            </a:r>
          </a:p>
          <a:p>
            <a:r>
              <a:rPr lang="en-US" b="1" dirty="0" err="1" smtClean="0">
                <a:solidFill>
                  <a:srgbClr val="0070C0"/>
                </a:solidFill>
              </a:rPr>
              <a:t>int</a:t>
            </a:r>
            <a:r>
              <a:rPr lang="en-US" b="1" dirty="0" smtClean="0">
                <a:solidFill>
                  <a:srgbClr val="0070C0"/>
                </a:solidFill>
              </a:rPr>
              <a:t> </a:t>
            </a:r>
            <a:r>
              <a:rPr lang="en-US" b="1" dirty="0" err="1">
                <a:solidFill>
                  <a:srgbClr val="0070C0"/>
                </a:solidFill>
              </a:rPr>
              <a:t>find_root</a:t>
            </a:r>
            <a:r>
              <a:rPr lang="en-US" b="1" dirty="0">
                <a:solidFill>
                  <a:srgbClr val="0070C0"/>
                </a:solidFill>
              </a:rPr>
              <a:t>(</a:t>
            </a:r>
            <a:r>
              <a:rPr lang="en-US" b="1" dirty="0" err="1">
                <a:solidFill>
                  <a:srgbClr val="0070C0"/>
                </a:solidFill>
              </a:rPr>
              <a:t>cvor</a:t>
            </a:r>
            <a:r>
              <a:rPr lang="en-US" b="1" dirty="0">
                <a:solidFill>
                  <a:srgbClr val="0070C0"/>
                </a:solidFill>
              </a:rPr>
              <a:t> C[],</a:t>
            </a:r>
            <a:r>
              <a:rPr lang="en-US" b="1" dirty="0" err="1">
                <a:solidFill>
                  <a:srgbClr val="0070C0"/>
                </a:solidFill>
              </a:rPr>
              <a:t>int</a:t>
            </a:r>
            <a:r>
              <a:rPr lang="en-US" b="1" dirty="0">
                <a:solidFill>
                  <a:srgbClr val="0070C0"/>
                </a:solidFill>
              </a:rPr>
              <a:t> X){</a:t>
            </a:r>
          </a:p>
          <a:p>
            <a:r>
              <a:rPr lang="en-US" b="1" dirty="0">
                <a:solidFill>
                  <a:srgbClr val="0070C0"/>
                </a:solidFill>
              </a:rPr>
              <a:t>if(C[X].parent==X) return X;</a:t>
            </a:r>
          </a:p>
          <a:p>
            <a:r>
              <a:rPr lang="en-US" b="1" dirty="0">
                <a:solidFill>
                  <a:srgbClr val="0070C0"/>
                </a:solidFill>
              </a:rPr>
              <a:t>return C[X].parent=</a:t>
            </a:r>
            <a:r>
              <a:rPr lang="en-US" b="1" dirty="0" err="1">
                <a:solidFill>
                  <a:srgbClr val="0070C0"/>
                </a:solidFill>
              </a:rPr>
              <a:t>find_root</a:t>
            </a:r>
            <a:r>
              <a:rPr lang="en-US" b="1" dirty="0">
                <a:solidFill>
                  <a:srgbClr val="0070C0"/>
                </a:solidFill>
              </a:rPr>
              <a:t>(C,C[X].parent);</a:t>
            </a:r>
          </a:p>
          <a:p>
            <a:r>
              <a:rPr lang="en-US" b="1" dirty="0" smtClean="0">
                <a:solidFill>
                  <a:srgbClr val="0070C0"/>
                </a:solidFill>
              </a:rPr>
              <a:t>}</a:t>
            </a:r>
            <a:endParaRPr lang="en-US" b="1" dirty="0">
              <a:solidFill>
                <a:srgbClr val="0070C0"/>
              </a:solidFill>
            </a:endParaRPr>
          </a:p>
          <a:p>
            <a:r>
              <a:rPr lang="en-US" b="1" dirty="0" smtClean="0">
                <a:solidFill>
                  <a:srgbClr val="0070C0"/>
                </a:solidFill>
              </a:rPr>
              <a:t>void </a:t>
            </a:r>
            <a:r>
              <a:rPr lang="en-US" b="1" dirty="0" err="1">
                <a:solidFill>
                  <a:srgbClr val="0070C0"/>
                </a:solidFill>
              </a:rPr>
              <a:t>unija</a:t>
            </a:r>
            <a:r>
              <a:rPr lang="en-US" b="1" dirty="0">
                <a:solidFill>
                  <a:srgbClr val="0070C0"/>
                </a:solidFill>
              </a:rPr>
              <a:t>(</a:t>
            </a:r>
            <a:r>
              <a:rPr lang="en-US" b="1" dirty="0" err="1">
                <a:solidFill>
                  <a:srgbClr val="0070C0"/>
                </a:solidFill>
              </a:rPr>
              <a:t>cvor</a:t>
            </a:r>
            <a:r>
              <a:rPr lang="en-US" b="1" dirty="0">
                <a:solidFill>
                  <a:srgbClr val="0070C0"/>
                </a:solidFill>
              </a:rPr>
              <a:t> C[],</a:t>
            </a:r>
            <a:r>
              <a:rPr lang="en-US" b="1" dirty="0" err="1">
                <a:solidFill>
                  <a:srgbClr val="0070C0"/>
                </a:solidFill>
              </a:rPr>
              <a:t>int</a:t>
            </a:r>
            <a:r>
              <a:rPr lang="en-US" b="1" dirty="0">
                <a:solidFill>
                  <a:srgbClr val="0070C0"/>
                </a:solidFill>
              </a:rPr>
              <a:t> </a:t>
            </a:r>
            <a:r>
              <a:rPr lang="en-US" b="1" dirty="0" err="1">
                <a:solidFill>
                  <a:srgbClr val="0070C0"/>
                </a:solidFill>
              </a:rPr>
              <a:t>X,int</a:t>
            </a:r>
            <a:r>
              <a:rPr lang="en-US" b="1" dirty="0">
                <a:solidFill>
                  <a:srgbClr val="0070C0"/>
                </a:solidFill>
              </a:rPr>
              <a:t> Y){</a:t>
            </a:r>
          </a:p>
          <a:p>
            <a:r>
              <a:rPr lang="en-US" b="1" dirty="0">
                <a:solidFill>
                  <a:srgbClr val="0070C0"/>
                </a:solidFill>
              </a:rPr>
              <a:t>    </a:t>
            </a:r>
            <a:r>
              <a:rPr lang="en-US" b="1" dirty="0" err="1">
                <a:solidFill>
                  <a:srgbClr val="0070C0"/>
                </a:solidFill>
              </a:rPr>
              <a:t>int</a:t>
            </a:r>
            <a:r>
              <a:rPr lang="en-US" b="1" dirty="0">
                <a:solidFill>
                  <a:srgbClr val="0070C0"/>
                </a:solidFill>
              </a:rPr>
              <a:t> </a:t>
            </a:r>
            <a:r>
              <a:rPr lang="en-US" b="1" dirty="0" err="1">
                <a:solidFill>
                  <a:srgbClr val="0070C0"/>
                </a:solidFill>
              </a:rPr>
              <a:t>xroot</a:t>
            </a:r>
            <a:r>
              <a:rPr lang="en-US" b="1" dirty="0">
                <a:solidFill>
                  <a:srgbClr val="0070C0"/>
                </a:solidFill>
              </a:rPr>
              <a:t>=</a:t>
            </a:r>
            <a:r>
              <a:rPr lang="en-US" b="1" dirty="0" err="1">
                <a:solidFill>
                  <a:srgbClr val="0070C0"/>
                </a:solidFill>
              </a:rPr>
              <a:t>find_root</a:t>
            </a:r>
            <a:r>
              <a:rPr lang="en-US" b="1" dirty="0">
                <a:solidFill>
                  <a:srgbClr val="0070C0"/>
                </a:solidFill>
              </a:rPr>
              <a:t>(C,X);</a:t>
            </a:r>
          </a:p>
          <a:p>
            <a:r>
              <a:rPr lang="en-US" b="1" dirty="0">
                <a:solidFill>
                  <a:srgbClr val="0070C0"/>
                </a:solidFill>
              </a:rPr>
              <a:t>    </a:t>
            </a:r>
            <a:r>
              <a:rPr lang="en-US" b="1" dirty="0" err="1">
                <a:solidFill>
                  <a:srgbClr val="0070C0"/>
                </a:solidFill>
              </a:rPr>
              <a:t>int</a:t>
            </a:r>
            <a:r>
              <a:rPr lang="en-US" b="1" dirty="0">
                <a:solidFill>
                  <a:srgbClr val="0070C0"/>
                </a:solidFill>
              </a:rPr>
              <a:t> </a:t>
            </a:r>
            <a:r>
              <a:rPr lang="en-US" b="1" dirty="0" err="1">
                <a:solidFill>
                  <a:srgbClr val="0070C0"/>
                </a:solidFill>
              </a:rPr>
              <a:t>yroot</a:t>
            </a:r>
            <a:r>
              <a:rPr lang="en-US" b="1" dirty="0">
                <a:solidFill>
                  <a:srgbClr val="0070C0"/>
                </a:solidFill>
              </a:rPr>
              <a:t>=</a:t>
            </a:r>
            <a:r>
              <a:rPr lang="en-US" b="1" dirty="0" err="1">
                <a:solidFill>
                  <a:srgbClr val="0070C0"/>
                </a:solidFill>
              </a:rPr>
              <a:t>find_root</a:t>
            </a:r>
            <a:r>
              <a:rPr lang="en-US" b="1" dirty="0">
                <a:solidFill>
                  <a:srgbClr val="0070C0"/>
                </a:solidFill>
              </a:rPr>
              <a:t>(C,Y);</a:t>
            </a:r>
          </a:p>
          <a:p>
            <a:r>
              <a:rPr lang="en-US" b="1" dirty="0">
                <a:solidFill>
                  <a:srgbClr val="0070C0"/>
                </a:solidFill>
              </a:rPr>
              <a:t>    if(C[</a:t>
            </a:r>
            <a:r>
              <a:rPr lang="en-US" b="1" dirty="0" err="1">
                <a:solidFill>
                  <a:srgbClr val="0070C0"/>
                </a:solidFill>
              </a:rPr>
              <a:t>xroot</a:t>
            </a:r>
            <a:r>
              <a:rPr lang="en-US" b="1" dirty="0">
                <a:solidFill>
                  <a:srgbClr val="0070C0"/>
                </a:solidFill>
              </a:rPr>
              <a:t>].rang&lt;C[</a:t>
            </a:r>
            <a:r>
              <a:rPr lang="en-US" b="1" dirty="0" err="1">
                <a:solidFill>
                  <a:srgbClr val="0070C0"/>
                </a:solidFill>
              </a:rPr>
              <a:t>yroot</a:t>
            </a:r>
            <a:r>
              <a:rPr lang="en-US" b="1" dirty="0">
                <a:solidFill>
                  <a:srgbClr val="0070C0"/>
                </a:solidFill>
              </a:rPr>
              <a:t>].rang) C[</a:t>
            </a:r>
            <a:r>
              <a:rPr lang="en-US" b="1" dirty="0" err="1">
                <a:solidFill>
                  <a:srgbClr val="0070C0"/>
                </a:solidFill>
              </a:rPr>
              <a:t>xroot</a:t>
            </a:r>
            <a:r>
              <a:rPr lang="en-US" b="1" dirty="0">
                <a:solidFill>
                  <a:srgbClr val="0070C0"/>
                </a:solidFill>
              </a:rPr>
              <a:t>].parent=</a:t>
            </a:r>
            <a:r>
              <a:rPr lang="en-US" b="1" dirty="0" err="1">
                <a:solidFill>
                  <a:srgbClr val="0070C0"/>
                </a:solidFill>
              </a:rPr>
              <a:t>yroot</a:t>
            </a:r>
            <a:r>
              <a:rPr lang="en-US" b="1" dirty="0">
                <a:solidFill>
                  <a:srgbClr val="0070C0"/>
                </a:solidFill>
              </a:rPr>
              <a:t>;</a:t>
            </a:r>
          </a:p>
          <a:p>
            <a:r>
              <a:rPr lang="en-US" b="1" dirty="0">
                <a:solidFill>
                  <a:srgbClr val="0070C0"/>
                </a:solidFill>
              </a:rPr>
              <a:t>    else if(C[</a:t>
            </a:r>
            <a:r>
              <a:rPr lang="en-US" b="1" dirty="0" err="1">
                <a:solidFill>
                  <a:srgbClr val="0070C0"/>
                </a:solidFill>
              </a:rPr>
              <a:t>yroot</a:t>
            </a:r>
            <a:r>
              <a:rPr lang="en-US" b="1" dirty="0">
                <a:solidFill>
                  <a:srgbClr val="0070C0"/>
                </a:solidFill>
              </a:rPr>
              <a:t>].rang&lt;C[</a:t>
            </a:r>
            <a:r>
              <a:rPr lang="en-US" b="1" dirty="0" err="1">
                <a:solidFill>
                  <a:srgbClr val="0070C0"/>
                </a:solidFill>
              </a:rPr>
              <a:t>xroot</a:t>
            </a:r>
            <a:r>
              <a:rPr lang="en-US" b="1" dirty="0">
                <a:solidFill>
                  <a:srgbClr val="0070C0"/>
                </a:solidFill>
              </a:rPr>
              <a:t>].rang) C[</a:t>
            </a:r>
            <a:r>
              <a:rPr lang="en-US" b="1" dirty="0" err="1">
                <a:solidFill>
                  <a:srgbClr val="0070C0"/>
                </a:solidFill>
              </a:rPr>
              <a:t>yroot</a:t>
            </a:r>
            <a:r>
              <a:rPr lang="en-US" b="1" dirty="0">
                <a:solidFill>
                  <a:srgbClr val="0070C0"/>
                </a:solidFill>
              </a:rPr>
              <a:t>].parent=</a:t>
            </a:r>
            <a:r>
              <a:rPr lang="en-US" b="1" dirty="0" err="1">
                <a:solidFill>
                  <a:srgbClr val="0070C0"/>
                </a:solidFill>
              </a:rPr>
              <a:t>xroot</a:t>
            </a:r>
            <a:r>
              <a:rPr lang="en-US" b="1" dirty="0">
                <a:solidFill>
                  <a:srgbClr val="0070C0"/>
                </a:solidFill>
              </a:rPr>
              <a:t>;</a:t>
            </a:r>
          </a:p>
          <a:p>
            <a:r>
              <a:rPr lang="en-US" b="1" dirty="0">
                <a:solidFill>
                  <a:srgbClr val="0070C0"/>
                </a:solidFill>
              </a:rPr>
              <a:t>    else {C[</a:t>
            </a:r>
            <a:r>
              <a:rPr lang="en-US" b="1" dirty="0" err="1">
                <a:solidFill>
                  <a:srgbClr val="0070C0"/>
                </a:solidFill>
              </a:rPr>
              <a:t>yroot</a:t>
            </a:r>
            <a:r>
              <a:rPr lang="en-US" b="1" dirty="0">
                <a:solidFill>
                  <a:srgbClr val="0070C0"/>
                </a:solidFill>
              </a:rPr>
              <a:t>].parent=</a:t>
            </a:r>
            <a:r>
              <a:rPr lang="en-US" b="1" dirty="0" err="1">
                <a:solidFill>
                  <a:srgbClr val="0070C0"/>
                </a:solidFill>
              </a:rPr>
              <a:t>xroot</a:t>
            </a:r>
            <a:r>
              <a:rPr lang="en-US" b="1" dirty="0">
                <a:solidFill>
                  <a:srgbClr val="0070C0"/>
                </a:solidFill>
              </a:rPr>
              <a:t>; C[</a:t>
            </a:r>
            <a:r>
              <a:rPr lang="en-US" b="1" dirty="0" err="1">
                <a:solidFill>
                  <a:srgbClr val="0070C0"/>
                </a:solidFill>
              </a:rPr>
              <a:t>xroot</a:t>
            </a:r>
            <a:r>
              <a:rPr lang="en-US" b="1" dirty="0">
                <a:solidFill>
                  <a:srgbClr val="0070C0"/>
                </a:solidFill>
              </a:rPr>
              <a:t>].rang++;}</a:t>
            </a:r>
          </a:p>
          <a:p>
            <a:r>
              <a:rPr lang="en-US" b="1" dirty="0" smtClean="0">
                <a:solidFill>
                  <a:srgbClr val="0070C0"/>
                </a:solidFill>
              </a:rPr>
              <a:t>}</a:t>
            </a:r>
            <a:endParaRPr lang="en-US" b="1" dirty="0">
              <a:solidFill>
                <a:srgbClr val="0070C0"/>
              </a:solidFill>
            </a:endParaRPr>
          </a:p>
        </p:txBody>
      </p:sp>
      <p:sp>
        <p:nvSpPr>
          <p:cNvPr id="5" name="Rectangle 4"/>
          <p:cNvSpPr/>
          <p:nvPr/>
        </p:nvSpPr>
        <p:spPr>
          <a:xfrm>
            <a:off x="76200" y="3810000"/>
            <a:ext cx="4953000" cy="1143000"/>
          </a:xfrm>
          <a:prstGeom prst="rect">
            <a:avLst/>
          </a:prstGeom>
          <a:solidFill>
            <a:schemeClr val="accent1">
              <a:alpha val="2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3352800" y="2112288"/>
            <a:ext cx="5334000" cy="1200329"/>
          </a:xfrm>
          <a:prstGeom prst="rect">
            <a:avLst/>
          </a:prstGeom>
          <a:noFill/>
          <a:ln>
            <a:solidFill>
              <a:srgbClr val="C00000"/>
            </a:solidFill>
            <a:prstDash val="dash"/>
          </a:ln>
        </p:spPr>
        <p:txBody>
          <a:bodyPr wrap="square" rtlCol="0">
            <a:spAutoFit/>
          </a:bodyPr>
          <a:lstStyle/>
          <a:p>
            <a:r>
              <a:rPr lang="sr-Latn-ME" dirty="0" smtClean="0"/>
              <a:t>Funkcija </a:t>
            </a:r>
            <a:r>
              <a:rPr lang="sr-Latn-ME" b="1" dirty="0" smtClean="0">
                <a:solidFill>
                  <a:srgbClr val="C00000"/>
                </a:solidFill>
              </a:rPr>
              <a:t>FIND</a:t>
            </a:r>
            <a:r>
              <a:rPr lang="sr-Latn-ME" dirty="0" smtClean="0"/>
              <a:t> dijela </a:t>
            </a:r>
            <a:r>
              <a:rPr lang="sr-Latn-ME" b="1" dirty="0" smtClean="0">
                <a:solidFill>
                  <a:srgbClr val="C00000"/>
                </a:solidFill>
              </a:rPr>
              <a:t>UNION-FIND</a:t>
            </a:r>
            <a:r>
              <a:rPr lang="sr-Latn-ME" dirty="0" smtClean="0"/>
              <a:t>-a. Ako je </a:t>
            </a:r>
            <a:r>
              <a:rPr lang="sr-Latn-ME" b="1" dirty="0" smtClean="0">
                <a:solidFill>
                  <a:srgbClr val="C00000"/>
                </a:solidFill>
              </a:rPr>
              <a:t>C</a:t>
            </a:r>
            <a:r>
              <a:rPr lang="en-US" dirty="0" smtClean="0">
                <a:solidFill>
                  <a:srgbClr val="C00000"/>
                </a:solidFill>
              </a:rPr>
              <a:t>[</a:t>
            </a:r>
            <a:r>
              <a:rPr lang="en-US" b="1" dirty="0" smtClean="0">
                <a:solidFill>
                  <a:srgbClr val="C00000"/>
                </a:solidFill>
              </a:rPr>
              <a:t>X</a:t>
            </a:r>
            <a:r>
              <a:rPr lang="en-US" dirty="0" smtClean="0">
                <a:solidFill>
                  <a:srgbClr val="C00000"/>
                </a:solidFill>
              </a:rPr>
              <a:t>].</a:t>
            </a:r>
            <a:r>
              <a:rPr lang="en-US" b="1" dirty="0" smtClean="0">
                <a:solidFill>
                  <a:srgbClr val="C00000"/>
                </a:solidFill>
              </a:rPr>
              <a:t>parent</a:t>
            </a:r>
            <a:r>
              <a:rPr lang="en-US" dirty="0" smtClean="0"/>
              <a:t> </a:t>
            </a:r>
            <a:r>
              <a:rPr lang="en-US" dirty="0" err="1" smtClean="0"/>
              <a:t>jedna</a:t>
            </a:r>
            <a:r>
              <a:rPr lang="en-US" dirty="0" smtClean="0"/>
              <a:t> </a:t>
            </a:r>
            <a:r>
              <a:rPr lang="en-US" b="1" dirty="0" smtClean="0">
                <a:solidFill>
                  <a:srgbClr val="C00000"/>
                </a:solidFill>
              </a:rPr>
              <a:t>X</a:t>
            </a:r>
            <a:r>
              <a:rPr lang="en-US" dirty="0" smtClean="0"/>
              <a:t> </a:t>
            </a:r>
            <a:r>
              <a:rPr lang="en-US" dirty="0" err="1" smtClean="0"/>
              <a:t>onda</a:t>
            </a:r>
            <a:r>
              <a:rPr lang="en-US" dirty="0" smtClean="0"/>
              <a:t> je </a:t>
            </a:r>
            <a:r>
              <a:rPr lang="en-US" b="1" dirty="0" smtClean="0">
                <a:solidFill>
                  <a:srgbClr val="C00000"/>
                </a:solidFill>
              </a:rPr>
              <a:t>X</a:t>
            </a:r>
            <a:r>
              <a:rPr lang="en-US" dirty="0" smtClean="0"/>
              <a:t> </a:t>
            </a:r>
            <a:r>
              <a:rPr lang="en-US" dirty="0" err="1" smtClean="0"/>
              <a:t>predstavnik</a:t>
            </a:r>
            <a:r>
              <a:rPr lang="en-US" dirty="0" smtClean="0"/>
              <a:t> </a:t>
            </a:r>
            <a:r>
              <a:rPr lang="en-US" b="1" baseline="-25000" dirty="0" smtClean="0"/>
              <a:t>(</a:t>
            </a:r>
            <a:r>
              <a:rPr lang="en-US" b="1" baseline="-25000" smtClean="0"/>
              <a:t>korijen</a:t>
            </a:r>
            <a:r>
              <a:rPr lang="en-US" b="1" baseline="-25000" dirty="0" smtClean="0"/>
              <a:t>)</a:t>
            </a:r>
            <a:r>
              <a:rPr lang="en-US" dirty="0" smtClean="0"/>
              <a:t> </a:t>
            </a:r>
            <a:r>
              <a:rPr lang="en-US" dirty="0" err="1" smtClean="0"/>
              <a:t>podskupa</a:t>
            </a:r>
            <a:r>
              <a:rPr lang="en-US" dirty="0" smtClean="0"/>
              <a:t>. U </a:t>
            </a:r>
            <a:r>
              <a:rPr lang="en-US" dirty="0" err="1" smtClean="0"/>
              <a:t>ovoj</a:t>
            </a:r>
            <a:r>
              <a:rPr lang="en-US" dirty="0" smtClean="0"/>
              <a:t> </a:t>
            </a:r>
            <a:r>
              <a:rPr lang="en-US" dirty="0" err="1" smtClean="0"/>
              <a:t>realizaciji</a:t>
            </a:r>
            <a:r>
              <a:rPr lang="en-US" dirty="0" smtClean="0"/>
              <a:t> </a:t>
            </a:r>
            <a:r>
              <a:rPr lang="en-US" dirty="0" err="1" smtClean="0"/>
              <a:t>smo</a:t>
            </a:r>
            <a:r>
              <a:rPr lang="en-US" dirty="0" smtClean="0"/>
              <a:t> </a:t>
            </a:r>
            <a:r>
              <a:rPr lang="en-US" dirty="0" err="1" smtClean="0"/>
              <a:t>sve</a:t>
            </a:r>
            <a:r>
              <a:rPr lang="en-US" dirty="0" smtClean="0"/>
              <a:t> </a:t>
            </a:r>
            <a:r>
              <a:rPr lang="en-US" dirty="0" err="1" smtClean="0"/>
              <a:t>parente</a:t>
            </a:r>
            <a:r>
              <a:rPr lang="en-US" dirty="0" smtClean="0"/>
              <a:t> </a:t>
            </a:r>
            <a:r>
              <a:rPr lang="en-US" dirty="0" err="1" smtClean="0"/>
              <a:t>inicijalizovali</a:t>
            </a:r>
            <a:r>
              <a:rPr lang="en-US" dirty="0" smtClean="0"/>
              <a:t> </a:t>
            </a:r>
            <a:r>
              <a:rPr lang="en-US" dirty="0" err="1" smtClean="0"/>
              <a:t>na</a:t>
            </a:r>
            <a:r>
              <a:rPr lang="en-US" dirty="0" smtClean="0"/>
              <a:t> same </a:t>
            </a:r>
            <a:r>
              <a:rPr lang="en-US" dirty="0" err="1" smtClean="0"/>
              <a:t>sebe</a:t>
            </a:r>
            <a:r>
              <a:rPr lang="en-US" dirty="0" smtClean="0"/>
              <a:t> a ne </a:t>
            </a:r>
            <a:r>
              <a:rPr lang="en-US" dirty="0" err="1" smtClean="0"/>
              <a:t>na</a:t>
            </a:r>
            <a:r>
              <a:rPr lang="en-US" dirty="0" smtClean="0"/>
              <a:t> </a:t>
            </a:r>
            <a:r>
              <a:rPr lang="en-US" b="1" dirty="0" smtClean="0">
                <a:solidFill>
                  <a:srgbClr val="C00000"/>
                </a:solidFill>
              </a:rPr>
              <a:t>-1</a:t>
            </a:r>
            <a:r>
              <a:rPr lang="en-US" dirty="0" smtClean="0"/>
              <a:t>.</a:t>
            </a:r>
            <a:r>
              <a:rPr lang="sr-Latn-ME" dirty="0" smtClean="0"/>
              <a:t> </a:t>
            </a:r>
            <a:endParaRPr lang="en-US" dirty="0"/>
          </a:p>
        </p:txBody>
      </p:sp>
      <p:cxnSp>
        <p:nvCxnSpPr>
          <p:cNvPr id="8" name="Straight Arrow Connector 7"/>
          <p:cNvCxnSpPr/>
          <p:nvPr/>
        </p:nvCxnSpPr>
        <p:spPr>
          <a:xfrm flipV="1">
            <a:off x="4572000" y="3312617"/>
            <a:ext cx="457200" cy="497383"/>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105400" y="3429000"/>
            <a:ext cx="3886200" cy="2308324"/>
          </a:xfrm>
          <a:prstGeom prst="rect">
            <a:avLst/>
          </a:prstGeom>
          <a:noFill/>
          <a:ln>
            <a:solidFill>
              <a:srgbClr val="C00000"/>
            </a:solidFill>
            <a:prstDash val="dash"/>
          </a:ln>
        </p:spPr>
        <p:txBody>
          <a:bodyPr wrap="square" rtlCol="0">
            <a:spAutoFit/>
          </a:bodyPr>
          <a:lstStyle/>
          <a:p>
            <a:r>
              <a:rPr lang="sr-Latn-ME" dirty="0" smtClean="0"/>
              <a:t>Funkcija </a:t>
            </a:r>
            <a:r>
              <a:rPr lang="en-US" b="1" dirty="0" smtClean="0">
                <a:solidFill>
                  <a:srgbClr val="C00000"/>
                </a:solidFill>
              </a:rPr>
              <a:t>UNION</a:t>
            </a:r>
            <a:r>
              <a:rPr lang="sr-Latn-ME" dirty="0" smtClean="0"/>
              <a:t> dijela </a:t>
            </a:r>
            <a:r>
              <a:rPr lang="sr-Latn-ME" b="1" dirty="0" smtClean="0">
                <a:solidFill>
                  <a:srgbClr val="C00000"/>
                </a:solidFill>
              </a:rPr>
              <a:t>UNION-FIND</a:t>
            </a:r>
            <a:r>
              <a:rPr lang="sr-Latn-ME" dirty="0" smtClean="0"/>
              <a:t>-a. Niže podstablo pridružujemo višem (da ne bi povećavali pretragu) a ako su stabla ista jedno podstablo pridružujemo drugom čija visina sada raste za jedan jer će imati još jedan nivo pretrage </a:t>
            </a:r>
            <a:r>
              <a:rPr lang="sr-Latn-ME" b="1" baseline="-25000" dirty="0" smtClean="0"/>
              <a:t>(od drugog postabla)</a:t>
            </a:r>
            <a:r>
              <a:rPr lang="sr-Latn-ME" dirty="0" smtClean="0"/>
              <a:t>.</a:t>
            </a:r>
            <a:endParaRPr lang="en-US" dirty="0"/>
          </a:p>
        </p:txBody>
      </p:sp>
      <p:cxnSp>
        <p:nvCxnSpPr>
          <p:cNvPr id="10" name="Straight Arrow Connector 9"/>
          <p:cNvCxnSpPr/>
          <p:nvPr/>
        </p:nvCxnSpPr>
        <p:spPr>
          <a:xfrm>
            <a:off x="3581400" y="5080546"/>
            <a:ext cx="1524000" cy="253454"/>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8248271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8229600" cy="990600"/>
          </a:xfrm>
        </p:spPr>
        <p:txBody>
          <a:bodyPr/>
          <a:lstStyle/>
          <a:p>
            <a:r>
              <a:rPr lang="sr-Latn-ME" dirty="0" smtClean="0"/>
              <a:t>Kruskalov algoritam - glavni program</a:t>
            </a:r>
            <a:endParaRPr lang="en-US" dirty="0"/>
          </a:p>
        </p:txBody>
      </p:sp>
      <p:sp>
        <p:nvSpPr>
          <p:cNvPr id="4" name="TextBox 3"/>
          <p:cNvSpPr txBox="1"/>
          <p:nvPr/>
        </p:nvSpPr>
        <p:spPr>
          <a:xfrm>
            <a:off x="0" y="1143000"/>
            <a:ext cx="8305800" cy="4801314"/>
          </a:xfrm>
          <a:prstGeom prst="rect">
            <a:avLst/>
          </a:prstGeom>
          <a:noFill/>
        </p:spPr>
        <p:txBody>
          <a:bodyPr wrap="square" rtlCol="0">
            <a:spAutoFit/>
          </a:bodyPr>
          <a:lstStyle/>
          <a:p>
            <a:r>
              <a:rPr lang="en-US" b="1" dirty="0" smtClean="0">
                <a:solidFill>
                  <a:srgbClr val="0070C0"/>
                </a:solidFill>
              </a:rPr>
              <a:t>auto </a:t>
            </a:r>
            <a:r>
              <a:rPr lang="en-US" b="1" dirty="0">
                <a:solidFill>
                  <a:srgbClr val="0070C0"/>
                </a:solidFill>
              </a:rPr>
              <a:t>compare=[](edge e1,edge e2) </a:t>
            </a:r>
            <a:endParaRPr lang="sr-Latn-ME" b="1" dirty="0" smtClean="0">
              <a:solidFill>
                <a:srgbClr val="0070C0"/>
              </a:solidFill>
            </a:endParaRPr>
          </a:p>
          <a:p>
            <a:r>
              <a:rPr lang="en-US" b="1" dirty="0" smtClean="0">
                <a:solidFill>
                  <a:srgbClr val="0070C0"/>
                </a:solidFill>
              </a:rPr>
              <a:t>{</a:t>
            </a:r>
            <a:r>
              <a:rPr lang="en-US" b="1" dirty="0">
                <a:solidFill>
                  <a:srgbClr val="0070C0"/>
                </a:solidFill>
              </a:rPr>
              <a:t>return e1.w&gt;e2.w</a:t>
            </a:r>
            <a:r>
              <a:rPr lang="en-US" b="1" dirty="0" smtClean="0">
                <a:solidFill>
                  <a:srgbClr val="0070C0"/>
                </a:solidFill>
              </a:rPr>
              <a:t>;};</a:t>
            </a:r>
            <a:r>
              <a:rPr lang="sr-Latn-ME" b="1" dirty="0" smtClean="0">
                <a:solidFill>
                  <a:srgbClr val="0070C0"/>
                </a:solidFill>
              </a:rPr>
              <a:t> </a:t>
            </a:r>
            <a:r>
              <a:rPr lang="sr-Latn-ME" b="1" dirty="0" smtClean="0">
                <a:solidFill>
                  <a:srgbClr val="C00000"/>
                </a:solidFill>
              </a:rPr>
              <a:t>//funkcija komparator </a:t>
            </a:r>
          </a:p>
          <a:p>
            <a:r>
              <a:rPr lang="sr-Latn-ME" b="1" dirty="0" smtClean="0">
                <a:solidFill>
                  <a:srgbClr val="C00000"/>
                </a:solidFill>
              </a:rPr>
              <a:t>//koja se koristi kao argument za prioritetni red</a:t>
            </a:r>
            <a:endParaRPr lang="en-US" b="1" dirty="0">
              <a:solidFill>
                <a:srgbClr val="C00000"/>
              </a:solidFill>
            </a:endParaRPr>
          </a:p>
          <a:p>
            <a:r>
              <a:rPr lang="en-US" b="1" dirty="0" err="1">
                <a:solidFill>
                  <a:srgbClr val="0070C0"/>
                </a:solidFill>
              </a:rPr>
              <a:t>int</a:t>
            </a:r>
            <a:r>
              <a:rPr lang="en-US" b="1" dirty="0">
                <a:solidFill>
                  <a:srgbClr val="0070C0"/>
                </a:solidFill>
              </a:rPr>
              <a:t> main</a:t>
            </a:r>
            <a:r>
              <a:rPr lang="en-US" b="1" dirty="0" smtClean="0">
                <a:solidFill>
                  <a:srgbClr val="0070C0"/>
                </a:solidFill>
              </a:rPr>
              <a:t>(){</a:t>
            </a:r>
            <a:endParaRPr lang="en-US" b="1" dirty="0">
              <a:solidFill>
                <a:srgbClr val="0070C0"/>
              </a:solidFill>
            </a:endParaRPr>
          </a:p>
          <a:p>
            <a:r>
              <a:rPr lang="sr-Latn-ME" b="1" dirty="0" smtClean="0">
                <a:solidFill>
                  <a:srgbClr val="0070C0"/>
                </a:solidFill>
              </a:rPr>
              <a:t>  </a:t>
            </a:r>
            <a:r>
              <a:rPr lang="en-US" b="1" dirty="0" smtClean="0">
                <a:solidFill>
                  <a:srgbClr val="0070C0"/>
                </a:solidFill>
              </a:rPr>
              <a:t>edge </a:t>
            </a:r>
            <a:r>
              <a:rPr lang="en-US" b="1" dirty="0">
                <a:solidFill>
                  <a:srgbClr val="0070C0"/>
                </a:solidFill>
              </a:rPr>
              <a:t>E;</a:t>
            </a:r>
          </a:p>
          <a:p>
            <a:r>
              <a:rPr lang="sr-Latn-ME" b="1" dirty="0" smtClean="0">
                <a:solidFill>
                  <a:srgbClr val="0070C0"/>
                </a:solidFill>
              </a:rPr>
              <a:t>  </a:t>
            </a:r>
            <a:r>
              <a:rPr lang="en-US" b="1" dirty="0" smtClean="0">
                <a:solidFill>
                  <a:srgbClr val="0070C0"/>
                </a:solidFill>
              </a:rPr>
              <a:t>queue </a:t>
            </a:r>
            <a:r>
              <a:rPr lang="en-US" b="1" dirty="0">
                <a:solidFill>
                  <a:srgbClr val="0070C0"/>
                </a:solidFill>
              </a:rPr>
              <a:t>&lt;edge&gt; P;</a:t>
            </a:r>
          </a:p>
          <a:p>
            <a:r>
              <a:rPr lang="sr-Latn-ME" b="1" dirty="0" smtClean="0">
                <a:solidFill>
                  <a:srgbClr val="0070C0"/>
                </a:solidFill>
              </a:rPr>
              <a:t>  </a:t>
            </a:r>
            <a:r>
              <a:rPr lang="en-US" b="1" dirty="0" err="1" smtClean="0">
                <a:solidFill>
                  <a:srgbClr val="0070C0"/>
                </a:solidFill>
              </a:rPr>
              <a:t>priority_queue</a:t>
            </a:r>
            <a:r>
              <a:rPr lang="en-US" b="1" dirty="0" smtClean="0">
                <a:solidFill>
                  <a:srgbClr val="0070C0"/>
                </a:solidFill>
              </a:rPr>
              <a:t>&lt;</a:t>
            </a:r>
            <a:r>
              <a:rPr lang="en-US" b="1" dirty="0" err="1" smtClean="0">
                <a:solidFill>
                  <a:srgbClr val="0070C0"/>
                </a:solidFill>
              </a:rPr>
              <a:t>edge,vector</a:t>
            </a:r>
            <a:r>
              <a:rPr lang="en-US" b="1" dirty="0" smtClean="0">
                <a:solidFill>
                  <a:srgbClr val="0070C0"/>
                </a:solidFill>
              </a:rPr>
              <a:t>&lt;edge</a:t>
            </a:r>
            <a:r>
              <a:rPr lang="en-US" b="1" dirty="0">
                <a:solidFill>
                  <a:srgbClr val="0070C0"/>
                </a:solidFill>
              </a:rPr>
              <a:t>&gt;,</a:t>
            </a:r>
            <a:r>
              <a:rPr lang="en-US" b="1" dirty="0" err="1">
                <a:solidFill>
                  <a:srgbClr val="0070C0"/>
                </a:solidFill>
              </a:rPr>
              <a:t>decltype</a:t>
            </a:r>
            <a:r>
              <a:rPr lang="en-US" b="1" dirty="0">
                <a:solidFill>
                  <a:srgbClr val="0070C0"/>
                </a:solidFill>
              </a:rPr>
              <a:t>(compare)&gt; PGQ(compare);</a:t>
            </a:r>
          </a:p>
          <a:p>
            <a:r>
              <a:rPr lang="sr-Latn-ME" b="1" dirty="0">
                <a:solidFill>
                  <a:srgbClr val="0070C0"/>
                </a:solidFill>
              </a:rPr>
              <a:t> </a:t>
            </a:r>
            <a:r>
              <a:rPr lang="sr-Latn-ME" b="1" dirty="0" smtClean="0">
                <a:solidFill>
                  <a:srgbClr val="0070C0"/>
                </a:solidFill>
              </a:rPr>
              <a:t> int bre,brc</a:t>
            </a:r>
            <a:r>
              <a:rPr lang="en-US" b="1" dirty="0" smtClean="0">
                <a:solidFill>
                  <a:srgbClr val="0070C0"/>
                </a:solidFill>
              </a:rPr>
              <a:t>;</a:t>
            </a:r>
          </a:p>
          <a:p>
            <a:r>
              <a:rPr lang="en-US" b="1" dirty="0" smtClean="0">
                <a:solidFill>
                  <a:srgbClr val="0070C0"/>
                </a:solidFill>
              </a:rPr>
              <a:t>  </a:t>
            </a:r>
            <a:r>
              <a:rPr lang="en-US" b="1" dirty="0" err="1" smtClean="0">
                <a:solidFill>
                  <a:srgbClr val="0070C0"/>
                </a:solidFill>
              </a:rPr>
              <a:t>cin</a:t>
            </a:r>
            <a:r>
              <a:rPr lang="en-US" b="1" dirty="0" smtClean="0">
                <a:solidFill>
                  <a:srgbClr val="0070C0"/>
                </a:solidFill>
              </a:rPr>
              <a:t>&gt;&gt;</a:t>
            </a:r>
            <a:r>
              <a:rPr lang="en-US" b="1" dirty="0" err="1" smtClean="0">
                <a:solidFill>
                  <a:srgbClr val="0070C0"/>
                </a:solidFill>
              </a:rPr>
              <a:t>br</a:t>
            </a:r>
            <a:r>
              <a:rPr lang="sr-Latn-ME" b="1" dirty="0" smtClean="0">
                <a:solidFill>
                  <a:srgbClr val="0070C0"/>
                </a:solidFill>
              </a:rPr>
              <a:t>e</a:t>
            </a:r>
            <a:r>
              <a:rPr lang="en-US" b="1" dirty="0">
                <a:solidFill>
                  <a:srgbClr val="0070C0"/>
                </a:solidFill>
              </a:rPr>
              <a:t> </a:t>
            </a:r>
            <a:r>
              <a:rPr lang="en-US" b="1" dirty="0" smtClean="0">
                <a:solidFill>
                  <a:srgbClr val="0070C0"/>
                </a:solidFill>
              </a:rPr>
              <a:t>&gt;&gt;</a:t>
            </a:r>
            <a:r>
              <a:rPr lang="sr-Latn-ME" b="1" smtClean="0">
                <a:solidFill>
                  <a:srgbClr val="0070C0"/>
                </a:solidFill>
              </a:rPr>
              <a:t>brc</a:t>
            </a:r>
            <a:r>
              <a:rPr lang="en-US" b="1" smtClean="0">
                <a:solidFill>
                  <a:srgbClr val="0070C0"/>
                </a:solidFill>
              </a:rPr>
              <a:t>;</a:t>
            </a:r>
            <a:endParaRPr lang="en-US" b="1" dirty="0" smtClean="0">
              <a:solidFill>
                <a:srgbClr val="0070C0"/>
              </a:solidFill>
            </a:endParaRPr>
          </a:p>
          <a:p>
            <a:r>
              <a:rPr lang="en-US" b="1" dirty="0">
                <a:solidFill>
                  <a:srgbClr val="0070C0"/>
                </a:solidFill>
              </a:rPr>
              <a:t> </a:t>
            </a:r>
            <a:r>
              <a:rPr lang="en-US" b="1" dirty="0" smtClean="0">
                <a:solidFill>
                  <a:srgbClr val="0070C0"/>
                </a:solidFill>
              </a:rPr>
              <a:t> for(</a:t>
            </a:r>
            <a:r>
              <a:rPr lang="en-US" b="1" dirty="0" err="1" smtClean="0">
                <a:solidFill>
                  <a:srgbClr val="0070C0"/>
                </a:solidFill>
              </a:rPr>
              <a:t>int</a:t>
            </a:r>
            <a:r>
              <a:rPr lang="en-US" b="1" dirty="0" smtClean="0">
                <a:solidFill>
                  <a:srgbClr val="0070C0"/>
                </a:solidFill>
              </a:rPr>
              <a:t> </a:t>
            </a:r>
            <a:r>
              <a:rPr lang="en-US" b="1" dirty="0" err="1" smtClean="0">
                <a:solidFill>
                  <a:srgbClr val="0070C0"/>
                </a:solidFill>
              </a:rPr>
              <a:t>i</a:t>
            </a:r>
            <a:r>
              <a:rPr lang="en-US" b="1" dirty="0" smtClean="0">
                <a:solidFill>
                  <a:srgbClr val="0070C0"/>
                </a:solidFill>
              </a:rPr>
              <a:t>=0;i&lt;</a:t>
            </a:r>
            <a:r>
              <a:rPr lang="en-US" b="1" dirty="0" err="1" smtClean="0">
                <a:solidFill>
                  <a:srgbClr val="0070C0"/>
                </a:solidFill>
              </a:rPr>
              <a:t>br</a:t>
            </a:r>
            <a:r>
              <a:rPr lang="sr-Latn-ME" b="1" dirty="0" smtClean="0">
                <a:solidFill>
                  <a:srgbClr val="0070C0"/>
                </a:solidFill>
              </a:rPr>
              <a:t>e</a:t>
            </a:r>
            <a:r>
              <a:rPr lang="en-US" b="1" dirty="0" smtClean="0">
                <a:solidFill>
                  <a:srgbClr val="0070C0"/>
                </a:solidFill>
              </a:rPr>
              <a:t>;</a:t>
            </a:r>
            <a:r>
              <a:rPr lang="en-US" b="1" dirty="0" err="1" smtClean="0">
                <a:solidFill>
                  <a:srgbClr val="0070C0"/>
                </a:solidFill>
              </a:rPr>
              <a:t>i</a:t>
            </a:r>
            <a:r>
              <a:rPr lang="en-US" b="1" dirty="0" smtClean="0">
                <a:solidFill>
                  <a:srgbClr val="0070C0"/>
                </a:solidFill>
              </a:rPr>
              <a:t>++){</a:t>
            </a:r>
          </a:p>
          <a:p>
            <a:r>
              <a:rPr lang="en-US" b="1" dirty="0" smtClean="0">
                <a:solidFill>
                  <a:srgbClr val="0070C0"/>
                </a:solidFill>
              </a:rPr>
              <a:t>    </a:t>
            </a:r>
            <a:r>
              <a:rPr lang="en-US" b="1" dirty="0" err="1" smtClean="0">
                <a:solidFill>
                  <a:srgbClr val="0070C0"/>
                </a:solidFill>
              </a:rPr>
              <a:t>cin</a:t>
            </a:r>
            <a:r>
              <a:rPr lang="en-US" b="1" dirty="0" smtClean="0">
                <a:solidFill>
                  <a:srgbClr val="0070C0"/>
                </a:solidFill>
              </a:rPr>
              <a:t>&gt;&gt;</a:t>
            </a:r>
            <a:r>
              <a:rPr lang="en-US" b="1" dirty="0" err="1" smtClean="0">
                <a:solidFill>
                  <a:srgbClr val="0070C0"/>
                </a:solidFill>
              </a:rPr>
              <a:t>E.x</a:t>
            </a:r>
            <a:r>
              <a:rPr lang="en-US" b="1" dirty="0" smtClean="0">
                <a:solidFill>
                  <a:srgbClr val="0070C0"/>
                </a:solidFill>
              </a:rPr>
              <a:t>&gt;&gt;</a:t>
            </a:r>
            <a:r>
              <a:rPr lang="en-US" b="1" dirty="0" err="1" smtClean="0">
                <a:solidFill>
                  <a:srgbClr val="0070C0"/>
                </a:solidFill>
              </a:rPr>
              <a:t>E.y</a:t>
            </a:r>
            <a:r>
              <a:rPr lang="en-US" b="1" dirty="0" smtClean="0">
                <a:solidFill>
                  <a:srgbClr val="0070C0"/>
                </a:solidFill>
              </a:rPr>
              <a:t>&gt;&gt;</a:t>
            </a:r>
            <a:r>
              <a:rPr lang="en-US" b="1" dirty="0" err="1" smtClean="0">
                <a:solidFill>
                  <a:srgbClr val="0070C0"/>
                </a:solidFill>
              </a:rPr>
              <a:t>E.w</a:t>
            </a:r>
            <a:r>
              <a:rPr lang="en-US" b="1" dirty="0" smtClean="0">
                <a:solidFill>
                  <a:srgbClr val="0070C0"/>
                </a:solidFill>
              </a:rPr>
              <a:t>;</a:t>
            </a:r>
          </a:p>
          <a:p>
            <a:r>
              <a:rPr lang="en-US" b="1" dirty="0" smtClean="0">
                <a:solidFill>
                  <a:srgbClr val="0070C0"/>
                </a:solidFill>
              </a:rPr>
              <a:t>    </a:t>
            </a:r>
            <a:r>
              <a:rPr lang="en-US" b="1" dirty="0" err="1">
                <a:solidFill>
                  <a:srgbClr val="0070C0"/>
                </a:solidFill>
              </a:rPr>
              <a:t>PGQ.push</a:t>
            </a:r>
            <a:r>
              <a:rPr lang="en-US" b="1" dirty="0">
                <a:solidFill>
                  <a:srgbClr val="0070C0"/>
                </a:solidFill>
              </a:rPr>
              <a:t>(E);</a:t>
            </a:r>
          </a:p>
          <a:p>
            <a:r>
              <a:rPr lang="en-US" b="1" dirty="0" smtClean="0">
                <a:solidFill>
                  <a:srgbClr val="0070C0"/>
                </a:solidFill>
              </a:rPr>
              <a:t> }</a:t>
            </a:r>
          </a:p>
          <a:p>
            <a:r>
              <a:rPr lang="en-US" b="1" dirty="0" smtClean="0">
                <a:solidFill>
                  <a:srgbClr val="0070C0"/>
                </a:solidFill>
              </a:rPr>
              <a:t>  </a:t>
            </a:r>
            <a:r>
              <a:rPr lang="en-US" b="1" dirty="0" err="1" smtClean="0">
                <a:solidFill>
                  <a:srgbClr val="0070C0"/>
                </a:solidFill>
              </a:rPr>
              <a:t>cvor</a:t>
            </a:r>
            <a:r>
              <a:rPr lang="en-US" b="1" dirty="0" smtClean="0">
                <a:solidFill>
                  <a:srgbClr val="0070C0"/>
                </a:solidFill>
              </a:rPr>
              <a:t> </a:t>
            </a:r>
            <a:r>
              <a:rPr lang="en-US" b="1" dirty="0">
                <a:solidFill>
                  <a:srgbClr val="0070C0"/>
                </a:solidFill>
              </a:rPr>
              <a:t>C[</a:t>
            </a:r>
            <a:r>
              <a:rPr lang="en-US" b="1" dirty="0" err="1">
                <a:solidFill>
                  <a:srgbClr val="0070C0"/>
                </a:solidFill>
              </a:rPr>
              <a:t>brc</a:t>
            </a:r>
            <a:r>
              <a:rPr lang="en-US" b="1" dirty="0">
                <a:solidFill>
                  <a:srgbClr val="0070C0"/>
                </a:solidFill>
              </a:rPr>
              <a:t>];</a:t>
            </a:r>
          </a:p>
          <a:p>
            <a:r>
              <a:rPr lang="sr-Latn-ME" b="1" dirty="0" smtClean="0">
                <a:solidFill>
                  <a:srgbClr val="0070C0"/>
                </a:solidFill>
              </a:rPr>
              <a:t>   </a:t>
            </a:r>
            <a:r>
              <a:rPr lang="en-US" b="1" dirty="0" err="1" smtClean="0">
                <a:solidFill>
                  <a:srgbClr val="0070C0"/>
                </a:solidFill>
              </a:rPr>
              <a:t>int</a:t>
            </a:r>
            <a:r>
              <a:rPr lang="en-US" b="1" dirty="0" smtClean="0">
                <a:solidFill>
                  <a:srgbClr val="0070C0"/>
                </a:solidFill>
              </a:rPr>
              <a:t> </a:t>
            </a:r>
            <a:r>
              <a:rPr lang="en-US" b="1" dirty="0" err="1" smtClean="0">
                <a:solidFill>
                  <a:srgbClr val="0070C0"/>
                </a:solidFill>
              </a:rPr>
              <a:t>X,Y,suma</a:t>
            </a:r>
            <a:r>
              <a:rPr lang="en-US" b="1" dirty="0" smtClean="0">
                <a:solidFill>
                  <a:srgbClr val="0070C0"/>
                </a:solidFill>
              </a:rPr>
              <a:t>=0;</a:t>
            </a:r>
            <a:endParaRPr lang="en-US" b="1" dirty="0">
              <a:solidFill>
                <a:srgbClr val="0070C0"/>
              </a:solidFill>
            </a:endParaRPr>
          </a:p>
          <a:p>
            <a:r>
              <a:rPr lang="en-US" b="1" dirty="0" smtClean="0">
                <a:solidFill>
                  <a:srgbClr val="0070C0"/>
                </a:solidFill>
              </a:rPr>
              <a:t>for(</a:t>
            </a:r>
            <a:r>
              <a:rPr lang="en-US" b="1" dirty="0" err="1" smtClean="0">
                <a:solidFill>
                  <a:srgbClr val="0070C0"/>
                </a:solidFill>
              </a:rPr>
              <a:t>int</a:t>
            </a:r>
            <a:r>
              <a:rPr lang="en-US" b="1" dirty="0" smtClean="0">
                <a:solidFill>
                  <a:srgbClr val="0070C0"/>
                </a:solidFill>
              </a:rPr>
              <a:t> </a:t>
            </a:r>
            <a:r>
              <a:rPr lang="en-US" b="1" dirty="0" err="1">
                <a:solidFill>
                  <a:srgbClr val="0070C0"/>
                </a:solidFill>
              </a:rPr>
              <a:t>i</a:t>
            </a:r>
            <a:r>
              <a:rPr lang="en-US" b="1" dirty="0">
                <a:solidFill>
                  <a:srgbClr val="0070C0"/>
                </a:solidFill>
              </a:rPr>
              <a:t>=0;i&lt;</a:t>
            </a:r>
            <a:r>
              <a:rPr lang="en-US" b="1" dirty="0" err="1">
                <a:solidFill>
                  <a:srgbClr val="0070C0"/>
                </a:solidFill>
              </a:rPr>
              <a:t>brc;i</a:t>
            </a:r>
            <a:r>
              <a:rPr lang="en-US" b="1" dirty="0">
                <a:solidFill>
                  <a:srgbClr val="0070C0"/>
                </a:solidFill>
              </a:rPr>
              <a:t>++) {C[</a:t>
            </a:r>
            <a:r>
              <a:rPr lang="en-US" b="1" dirty="0" err="1">
                <a:solidFill>
                  <a:srgbClr val="0070C0"/>
                </a:solidFill>
              </a:rPr>
              <a:t>i</a:t>
            </a:r>
            <a:r>
              <a:rPr lang="en-US" b="1" dirty="0">
                <a:solidFill>
                  <a:srgbClr val="0070C0"/>
                </a:solidFill>
              </a:rPr>
              <a:t>].parent=</a:t>
            </a:r>
            <a:r>
              <a:rPr lang="en-US" b="1" dirty="0" err="1">
                <a:solidFill>
                  <a:srgbClr val="0070C0"/>
                </a:solidFill>
              </a:rPr>
              <a:t>i</a:t>
            </a:r>
            <a:r>
              <a:rPr lang="en-US" b="1" dirty="0" smtClean="0">
                <a:solidFill>
                  <a:srgbClr val="0070C0"/>
                </a:solidFill>
              </a:rPr>
              <a:t>;</a:t>
            </a:r>
          </a:p>
          <a:p>
            <a:r>
              <a:rPr lang="en-US" b="1" dirty="0">
                <a:solidFill>
                  <a:srgbClr val="0070C0"/>
                </a:solidFill>
              </a:rPr>
              <a:t> </a:t>
            </a:r>
            <a:r>
              <a:rPr lang="en-US" b="1" dirty="0" smtClean="0">
                <a:solidFill>
                  <a:srgbClr val="0070C0"/>
                </a:solidFill>
              </a:rPr>
              <a:t>  C[</a:t>
            </a:r>
            <a:r>
              <a:rPr lang="en-US" b="1" dirty="0" err="1" smtClean="0">
                <a:solidFill>
                  <a:srgbClr val="0070C0"/>
                </a:solidFill>
              </a:rPr>
              <a:t>i</a:t>
            </a:r>
            <a:r>
              <a:rPr lang="en-US" b="1" dirty="0">
                <a:solidFill>
                  <a:srgbClr val="0070C0"/>
                </a:solidFill>
              </a:rPr>
              <a:t>].rang=0</a:t>
            </a:r>
            <a:r>
              <a:rPr lang="en-US" b="1" dirty="0" smtClean="0">
                <a:solidFill>
                  <a:srgbClr val="0070C0"/>
                </a:solidFill>
              </a:rPr>
              <a:t>;}</a:t>
            </a:r>
            <a:endParaRPr lang="en-US" b="1" dirty="0">
              <a:solidFill>
                <a:srgbClr val="0070C0"/>
              </a:solidFill>
            </a:endParaRPr>
          </a:p>
        </p:txBody>
      </p:sp>
      <p:sp>
        <p:nvSpPr>
          <p:cNvPr id="5" name="Rectangle 4"/>
          <p:cNvSpPr/>
          <p:nvPr/>
        </p:nvSpPr>
        <p:spPr>
          <a:xfrm>
            <a:off x="4572000" y="3164681"/>
            <a:ext cx="4191000" cy="3416320"/>
          </a:xfrm>
          <a:prstGeom prst="rect">
            <a:avLst/>
          </a:prstGeom>
          <a:noFill/>
          <a:ln>
            <a:solidFill>
              <a:srgbClr val="C00000"/>
            </a:solidFill>
            <a:prstDash val="dash"/>
          </a:ln>
        </p:spPr>
        <p:txBody>
          <a:bodyPr wrap="square">
            <a:spAutoFit/>
          </a:bodyPr>
          <a:lstStyle/>
          <a:p>
            <a:r>
              <a:rPr lang="en-US" b="1" dirty="0" smtClean="0">
                <a:solidFill>
                  <a:srgbClr val="0070C0"/>
                </a:solidFill>
              </a:rPr>
              <a:t>while(!</a:t>
            </a:r>
            <a:r>
              <a:rPr lang="sr-Latn-ME" b="1" dirty="0" smtClean="0">
                <a:solidFill>
                  <a:srgbClr val="0070C0"/>
                </a:solidFill>
              </a:rPr>
              <a:t>E.empty())</a:t>
            </a:r>
            <a:r>
              <a:rPr lang="en-US" b="1" dirty="0" smtClean="0">
                <a:solidFill>
                  <a:srgbClr val="0070C0"/>
                </a:solidFill>
              </a:rPr>
              <a:t>{</a:t>
            </a:r>
            <a:endParaRPr lang="en-US" b="1" dirty="0">
              <a:solidFill>
                <a:srgbClr val="0070C0"/>
              </a:solidFill>
            </a:endParaRPr>
          </a:p>
          <a:p>
            <a:r>
              <a:rPr lang="en-US" b="1" dirty="0" smtClean="0">
                <a:solidFill>
                  <a:srgbClr val="0070C0"/>
                </a:solidFill>
              </a:rPr>
              <a:t>  E=</a:t>
            </a:r>
            <a:r>
              <a:rPr lang="en-US" b="1" dirty="0" err="1" smtClean="0">
                <a:solidFill>
                  <a:srgbClr val="0070C0"/>
                </a:solidFill>
              </a:rPr>
              <a:t>PGQ.top</a:t>
            </a:r>
            <a:r>
              <a:rPr lang="en-US" b="1" dirty="0" smtClean="0">
                <a:solidFill>
                  <a:srgbClr val="0070C0"/>
                </a:solidFill>
              </a:rPr>
              <a:t>(); </a:t>
            </a:r>
            <a:r>
              <a:rPr lang="en-US" b="1" dirty="0" err="1" smtClean="0">
                <a:solidFill>
                  <a:srgbClr val="0070C0"/>
                </a:solidFill>
              </a:rPr>
              <a:t>PGQ.pop</a:t>
            </a:r>
            <a:r>
              <a:rPr lang="en-US" b="1" dirty="0">
                <a:solidFill>
                  <a:srgbClr val="0070C0"/>
                </a:solidFill>
              </a:rPr>
              <a:t>();</a:t>
            </a:r>
          </a:p>
          <a:p>
            <a:r>
              <a:rPr lang="en-US" b="1" dirty="0" smtClean="0">
                <a:solidFill>
                  <a:srgbClr val="0070C0"/>
                </a:solidFill>
              </a:rPr>
              <a:t>  X=</a:t>
            </a:r>
            <a:r>
              <a:rPr lang="en-US" b="1" dirty="0" err="1" smtClean="0">
                <a:solidFill>
                  <a:srgbClr val="0070C0"/>
                </a:solidFill>
              </a:rPr>
              <a:t>E.x</a:t>
            </a:r>
            <a:r>
              <a:rPr lang="en-US" b="1" dirty="0" smtClean="0">
                <a:solidFill>
                  <a:srgbClr val="0070C0"/>
                </a:solidFill>
              </a:rPr>
              <a:t>; Y=</a:t>
            </a:r>
            <a:r>
              <a:rPr lang="en-US" b="1" dirty="0" err="1" smtClean="0">
                <a:solidFill>
                  <a:srgbClr val="0070C0"/>
                </a:solidFill>
              </a:rPr>
              <a:t>E.y</a:t>
            </a:r>
            <a:r>
              <a:rPr lang="en-US" b="1" dirty="0">
                <a:solidFill>
                  <a:srgbClr val="0070C0"/>
                </a:solidFill>
              </a:rPr>
              <a:t>;</a:t>
            </a:r>
          </a:p>
          <a:p>
            <a:r>
              <a:rPr lang="en-US" b="1" dirty="0" smtClean="0">
                <a:solidFill>
                  <a:srgbClr val="0070C0"/>
                </a:solidFill>
              </a:rPr>
              <a:t>  if(</a:t>
            </a:r>
            <a:r>
              <a:rPr lang="en-US" b="1" dirty="0" err="1" smtClean="0">
                <a:solidFill>
                  <a:srgbClr val="0070C0"/>
                </a:solidFill>
              </a:rPr>
              <a:t>find_root</a:t>
            </a:r>
            <a:r>
              <a:rPr lang="en-US" b="1" dirty="0" smtClean="0">
                <a:solidFill>
                  <a:srgbClr val="0070C0"/>
                </a:solidFill>
              </a:rPr>
              <a:t>(C,X</a:t>
            </a:r>
            <a:r>
              <a:rPr lang="en-US" b="1" dirty="0">
                <a:solidFill>
                  <a:srgbClr val="0070C0"/>
                </a:solidFill>
              </a:rPr>
              <a:t>)!=</a:t>
            </a:r>
            <a:r>
              <a:rPr lang="en-US" b="1" dirty="0" err="1">
                <a:solidFill>
                  <a:srgbClr val="0070C0"/>
                </a:solidFill>
              </a:rPr>
              <a:t>find_root</a:t>
            </a:r>
            <a:r>
              <a:rPr lang="en-US" b="1" dirty="0">
                <a:solidFill>
                  <a:srgbClr val="0070C0"/>
                </a:solidFill>
              </a:rPr>
              <a:t>(C,Y</a:t>
            </a:r>
            <a:r>
              <a:rPr lang="en-US" b="1" dirty="0" smtClean="0">
                <a:solidFill>
                  <a:srgbClr val="0070C0"/>
                </a:solidFill>
              </a:rPr>
              <a:t>)){</a:t>
            </a:r>
            <a:endParaRPr lang="en-US" b="1" dirty="0">
              <a:solidFill>
                <a:srgbClr val="0070C0"/>
              </a:solidFill>
            </a:endParaRPr>
          </a:p>
          <a:p>
            <a:r>
              <a:rPr lang="sr-Latn-ME" b="1" dirty="0" smtClean="0">
                <a:solidFill>
                  <a:srgbClr val="0070C0"/>
                </a:solidFill>
              </a:rPr>
              <a:t>    </a:t>
            </a:r>
            <a:r>
              <a:rPr lang="en-US" b="1" dirty="0" err="1" smtClean="0">
                <a:solidFill>
                  <a:srgbClr val="0070C0"/>
                </a:solidFill>
              </a:rPr>
              <a:t>unija</a:t>
            </a:r>
            <a:r>
              <a:rPr lang="en-US" b="1" dirty="0" smtClean="0">
                <a:solidFill>
                  <a:srgbClr val="0070C0"/>
                </a:solidFill>
              </a:rPr>
              <a:t>(C,X,Y</a:t>
            </a:r>
            <a:r>
              <a:rPr lang="en-US" b="1" dirty="0">
                <a:solidFill>
                  <a:srgbClr val="0070C0"/>
                </a:solidFill>
              </a:rPr>
              <a:t>);</a:t>
            </a:r>
          </a:p>
          <a:p>
            <a:r>
              <a:rPr lang="en-US" b="1" dirty="0" smtClean="0">
                <a:solidFill>
                  <a:srgbClr val="0070C0"/>
                </a:solidFill>
              </a:rPr>
              <a:t>    </a:t>
            </a:r>
            <a:r>
              <a:rPr lang="en-US" b="1" dirty="0" err="1" smtClean="0">
                <a:solidFill>
                  <a:srgbClr val="0070C0"/>
                </a:solidFill>
              </a:rPr>
              <a:t>suma</a:t>
            </a:r>
            <a:r>
              <a:rPr lang="en-US" b="1" dirty="0">
                <a:solidFill>
                  <a:srgbClr val="0070C0"/>
                </a:solidFill>
              </a:rPr>
              <a:t>+=</a:t>
            </a:r>
            <a:r>
              <a:rPr lang="en-US" b="1" dirty="0" err="1">
                <a:solidFill>
                  <a:srgbClr val="0070C0"/>
                </a:solidFill>
              </a:rPr>
              <a:t>E.w</a:t>
            </a:r>
            <a:r>
              <a:rPr lang="en-US" b="1" dirty="0">
                <a:solidFill>
                  <a:srgbClr val="0070C0"/>
                </a:solidFill>
              </a:rPr>
              <a:t>;</a:t>
            </a:r>
          </a:p>
          <a:p>
            <a:r>
              <a:rPr lang="en-US" b="1" dirty="0" smtClean="0">
                <a:solidFill>
                  <a:srgbClr val="0070C0"/>
                </a:solidFill>
              </a:rPr>
              <a:t>     }</a:t>
            </a:r>
            <a:endParaRPr lang="en-US" b="1" dirty="0">
              <a:solidFill>
                <a:srgbClr val="0070C0"/>
              </a:solidFill>
            </a:endParaRPr>
          </a:p>
          <a:p>
            <a:r>
              <a:rPr lang="en-US" b="1" dirty="0" smtClean="0">
                <a:solidFill>
                  <a:srgbClr val="0070C0"/>
                </a:solidFill>
              </a:rPr>
              <a:t>  }</a:t>
            </a:r>
            <a:endParaRPr lang="en-US" b="1" dirty="0">
              <a:solidFill>
                <a:srgbClr val="0070C0"/>
              </a:solidFill>
            </a:endParaRPr>
          </a:p>
          <a:p>
            <a:r>
              <a:rPr lang="en-US" b="1" dirty="0" smtClean="0">
                <a:solidFill>
                  <a:srgbClr val="0070C0"/>
                </a:solidFill>
              </a:rPr>
              <a:t>}</a:t>
            </a:r>
          </a:p>
          <a:p>
            <a:r>
              <a:rPr lang="en-US" b="1" dirty="0" err="1" smtClean="0">
                <a:solidFill>
                  <a:srgbClr val="0070C0"/>
                </a:solidFill>
              </a:rPr>
              <a:t>cout</a:t>
            </a:r>
            <a:r>
              <a:rPr lang="en-US" b="1" dirty="0">
                <a:solidFill>
                  <a:srgbClr val="0070C0"/>
                </a:solidFill>
              </a:rPr>
              <a:t>&lt;&lt;</a:t>
            </a:r>
            <a:r>
              <a:rPr lang="en-US" b="1" dirty="0" err="1">
                <a:solidFill>
                  <a:srgbClr val="0070C0"/>
                </a:solidFill>
              </a:rPr>
              <a:t>suma</a:t>
            </a:r>
            <a:r>
              <a:rPr lang="en-US" b="1" dirty="0">
                <a:solidFill>
                  <a:srgbClr val="0070C0"/>
                </a:solidFill>
              </a:rPr>
              <a:t>;</a:t>
            </a:r>
          </a:p>
          <a:p>
            <a:r>
              <a:rPr lang="en-US" b="1" dirty="0">
                <a:solidFill>
                  <a:srgbClr val="0070C0"/>
                </a:solidFill>
              </a:rPr>
              <a:t>return 0;</a:t>
            </a:r>
          </a:p>
          <a:p>
            <a:r>
              <a:rPr lang="en-US" b="1" dirty="0">
                <a:solidFill>
                  <a:srgbClr val="0070C0"/>
                </a:solidFill>
              </a:rPr>
              <a:t>}</a:t>
            </a:r>
          </a:p>
        </p:txBody>
      </p:sp>
    </p:spTree>
    <p:extLst>
      <p:ext uri="{BB962C8B-B14F-4D97-AF65-F5344CB8AC3E}">
        <p14:creationId xmlns:p14="http://schemas.microsoft.com/office/powerpoint/2010/main" val="146591290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8229600" cy="990600"/>
          </a:xfrm>
        </p:spPr>
        <p:txBody>
          <a:bodyPr/>
          <a:lstStyle/>
          <a:p>
            <a:r>
              <a:rPr lang="en-US" dirty="0" err="1" smtClean="0"/>
              <a:t>Kruskalov</a:t>
            </a:r>
            <a:r>
              <a:rPr lang="en-US" dirty="0" smtClean="0"/>
              <a:t> </a:t>
            </a:r>
            <a:r>
              <a:rPr lang="en-US" dirty="0" err="1" smtClean="0"/>
              <a:t>algoritam</a:t>
            </a:r>
            <a:r>
              <a:rPr lang="en-US" dirty="0" smtClean="0"/>
              <a:t> – </a:t>
            </a:r>
            <a:r>
              <a:rPr lang="en-US" dirty="0" err="1" smtClean="0"/>
              <a:t>obja</a:t>
            </a:r>
            <a:r>
              <a:rPr lang="sr-Latn-ME" dirty="0" smtClean="0"/>
              <a:t>šnjenje</a:t>
            </a:r>
            <a:endParaRPr lang="en-US" dirty="0"/>
          </a:p>
        </p:txBody>
      </p:sp>
      <p:sp>
        <p:nvSpPr>
          <p:cNvPr id="3" name="Content Placeholder 2"/>
          <p:cNvSpPr>
            <a:spLocks noGrp="1"/>
          </p:cNvSpPr>
          <p:nvPr>
            <p:ph idx="1"/>
          </p:nvPr>
        </p:nvSpPr>
        <p:spPr>
          <a:xfrm>
            <a:off x="0" y="1143000"/>
            <a:ext cx="9144000" cy="5334000"/>
          </a:xfrm>
        </p:spPr>
        <p:txBody>
          <a:bodyPr/>
          <a:lstStyle/>
          <a:p>
            <a:r>
              <a:rPr lang="en-US" dirty="0" err="1" smtClean="0"/>
              <a:t>Formiramo</a:t>
            </a:r>
            <a:r>
              <a:rPr lang="en-US" dirty="0" smtClean="0"/>
              <a:t> </a:t>
            </a:r>
            <a:r>
              <a:rPr lang="en-US" dirty="0" err="1" smtClean="0"/>
              <a:t>prioritetni</a:t>
            </a:r>
            <a:r>
              <a:rPr lang="en-US" dirty="0" smtClean="0"/>
              <a:t> red </a:t>
            </a:r>
            <a:r>
              <a:rPr lang="en-US" dirty="0" err="1" smtClean="0"/>
              <a:t>koji</a:t>
            </a:r>
            <a:r>
              <a:rPr lang="en-US" dirty="0" smtClean="0"/>
              <a:t> se </a:t>
            </a:r>
            <a:r>
              <a:rPr lang="en-US" dirty="0" err="1" smtClean="0"/>
              <a:t>sastoji</a:t>
            </a:r>
            <a:r>
              <a:rPr lang="en-US" dirty="0" smtClean="0"/>
              <a:t> od </a:t>
            </a:r>
            <a:r>
              <a:rPr lang="en-US" dirty="0" err="1" smtClean="0"/>
              <a:t>ivica</a:t>
            </a:r>
            <a:r>
              <a:rPr lang="en-US" dirty="0" smtClean="0"/>
              <a:t> pore</a:t>
            </a:r>
            <a:r>
              <a:rPr lang="sr-Latn-ME" dirty="0" smtClean="0"/>
              <a:t>đani</a:t>
            </a:r>
            <a:r>
              <a:rPr lang="en-US" dirty="0"/>
              <a:t>h</a:t>
            </a:r>
            <a:r>
              <a:rPr lang="sr-Latn-ME" dirty="0" smtClean="0"/>
              <a:t> u neopadajući redosljed po težinama.</a:t>
            </a:r>
          </a:p>
          <a:p>
            <a:r>
              <a:rPr lang="sr-Latn-ME" dirty="0" smtClean="0"/>
              <a:t>Inicijalizujemo </a:t>
            </a:r>
            <a:r>
              <a:rPr lang="sr-Latn-ME" b="1" dirty="0" smtClean="0">
                <a:solidFill>
                  <a:srgbClr val="C00000"/>
                </a:solidFill>
              </a:rPr>
              <a:t>rang</a:t>
            </a:r>
            <a:r>
              <a:rPr lang="sr-Latn-ME" dirty="0" smtClean="0"/>
              <a:t>-ove i </a:t>
            </a:r>
            <a:r>
              <a:rPr lang="sr-Latn-ME" b="1" dirty="0" smtClean="0">
                <a:solidFill>
                  <a:srgbClr val="C00000"/>
                </a:solidFill>
              </a:rPr>
              <a:t>parent</a:t>
            </a:r>
            <a:r>
              <a:rPr lang="sr-Latn-ME" dirty="0" smtClean="0"/>
              <a:t>-e.</a:t>
            </a:r>
          </a:p>
          <a:p>
            <a:r>
              <a:rPr lang="sr-Latn-ME" dirty="0" smtClean="0"/>
              <a:t>Ako ivice pripadaju različitim podskupovima dodajemo je u stablo, ujedinjujemo dva podskupa i dodajemo na sumu težina u stablu.</a:t>
            </a:r>
          </a:p>
          <a:p>
            <a:r>
              <a:rPr lang="sr-Latn-ME" dirty="0" smtClean="0"/>
              <a:t>Ako znamo koliko čvorova </a:t>
            </a:r>
            <a:r>
              <a:rPr lang="sr-Latn-ME" b="1" dirty="0" smtClean="0">
                <a:solidFill>
                  <a:srgbClr val="C00000"/>
                </a:solidFill>
              </a:rPr>
              <a:t>V</a:t>
            </a:r>
            <a:r>
              <a:rPr lang="sr-Latn-ME" dirty="0" smtClean="0"/>
              <a:t> ima u grafu onda bi mogli da ne provjeravamo baš svaku ivicu već da idemo dok ne nađemo do </a:t>
            </a:r>
            <a:r>
              <a:rPr lang="sr-Latn-ME" b="1" dirty="0" smtClean="0">
                <a:solidFill>
                  <a:srgbClr val="C00000"/>
                </a:solidFill>
              </a:rPr>
              <a:t>V-1</a:t>
            </a:r>
            <a:r>
              <a:rPr lang="sr-Latn-ME" dirty="0" smtClean="0"/>
              <a:t> ivica pošto je poznato da u korespondentnom drvetu ima </a:t>
            </a:r>
            <a:r>
              <a:rPr lang="en-US" dirty="0" smtClean="0"/>
              <a:t/>
            </a:r>
            <a:br>
              <a:rPr lang="en-US" dirty="0" smtClean="0"/>
            </a:br>
            <a:r>
              <a:rPr lang="sr-Latn-ME" b="1" dirty="0" smtClean="0">
                <a:solidFill>
                  <a:srgbClr val="C00000"/>
                </a:solidFill>
              </a:rPr>
              <a:t>V-1</a:t>
            </a:r>
            <a:r>
              <a:rPr lang="sr-Latn-ME" dirty="0" smtClean="0"/>
              <a:t> ivica.</a:t>
            </a:r>
            <a:endParaRPr lang="en-US" dirty="0"/>
          </a:p>
        </p:txBody>
      </p:sp>
    </p:spTree>
    <p:extLst>
      <p:ext uri="{BB962C8B-B14F-4D97-AF65-F5344CB8AC3E}">
        <p14:creationId xmlns:p14="http://schemas.microsoft.com/office/powerpoint/2010/main" val="250856312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en-US" dirty="0" err="1" smtClean="0"/>
              <a:t>Primov</a:t>
            </a:r>
            <a:r>
              <a:rPr lang="en-US" dirty="0" smtClean="0"/>
              <a:t> </a:t>
            </a:r>
            <a:r>
              <a:rPr lang="en-US" dirty="0" err="1" smtClean="0"/>
              <a:t>algoritam</a:t>
            </a:r>
            <a:endParaRPr lang="en-US" dirty="0"/>
          </a:p>
        </p:txBody>
      </p:sp>
      <p:sp>
        <p:nvSpPr>
          <p:cNvPr id="3" name="Content Placeholder 2"/>
          <p:cNvSpPr>
            <a:spLocks noGrp="1"/>
          </p:cNvSpPr>
          <p:nvPr>
            <p:ph idx="1"/>
          </p:nvPr>
        </p:nvSpPr>
        <p:spPr>
          <a:xfrm>
            <a:off x="0" y="1066800"/>
            <a:ext cx="9144000" cy="5791200"/>
          </a:xfrm>
        </p:spPr>
        <p:txBody>
          <a:bodyPr>
            <a:normAutofit lnSpcReduction="10000"/>
          </a:bodyPr>
          <a:lstStyle/>
          <a:p>
            <a:r>
              <a:rPr lang="en-US" b="1" dirty="0" err="1" smtClean="0">
                <a:solidFill>
                  <a:srgbClr val="C00000"/>
                </a:solidFill>
              </a:rPr>
              <a:t>Primov</a:t>
            </a:r>
            <a:r>
              <a:rPr lang="en-US" b="1" dirty="0" smtClean="0">
                <a:solidFill>
                  <a:srgbClr val="C00000"/>
                </a:solidFill>
              </a:rPr>
              <a:t> </a:t>
            </a:r>
            <a:r>
              <a:rPr lang="en-US" b="1" dirty="0" err="1" smtClean="0">
                <a:solidFill>
                  <a:srgbClr val="C00000"/>
                </a:solidFill>
              </a:rPr>
              <a:t>algoritam</a:t>
            </a:r>
            <a:r>
              <a:rPr lang="en-US" dirty="0" smtClean="0"/>
              <a:t> je </a:t>
            </a:r>
            <a:r>
              <a:rPr lang="en-US" dirty="0" err="1" smtClean="0"/>
              <a:t>alternativa</a:t>
            </a:r>
            <a:r>
              <a:rPr lang="en-US" dirty="0" smtClean="0"/>
              <a:t> </a:t>
            </a:r>
            <a:r>
              <a:rPr lang="en-US" dirty="0" err="1" smtClean="0"/>
              <a:t>Kruskalovom</a:t>
            </a:r>
            <a:r>
              <a:rPr lang="en-US" dirty="0" smtClean="0"/>
              <a:t> za </a:t>
            </a:r>
            <a:r>
              <a:rPr lang="en-US" dirty="0" err="1" smtClean="0"/>
              <a:t>odre</a:t>
            </a:r>
            <a:r>
              <a:rPr lang="sr-Latn-ME" dirty="0" smtClean="0"/>
              <a:t>đivanje minimalnog razapinjućeg drveta.</a:t>
            </a:r>
          </a:p>
          <a:p>
            <a:r>
              <a:rPr lang="sr-Latn-ME" dirty="0" smtClean="0"/>
              <a:t>Osnovna ideja je da se </a:t>
            </a:r>
            <a:r>
              <a:rPr lang="en-US" dirty="0" err="1" smtClean="0"/>
              <a:t>posmatraju</a:t>
            </a:r>
            <a:r>
              <a:rPr lang="en-US" dirty="0" smtClean="0"/>
              <a:t> </a:t>
            </a:r>
            <a:r>
              <a:rPr lang="en-US" dirty="0" err="1" smtClean="0"/>
              <a:t>dva</a:t>
            </a:r>
            <a:r>
              <a:rPr lang="en-US" dirty="0" smtClean="0"/>
              <a:t> </a:t>
            </a:r>
            <a:r>
              <a:rPr lang="en-US" dirty="0" err="1" smtClean="0"/>
              <a:t>skupa</a:t>
            </a:r>
            <a:r>
              <a:rPr lang="en-US" dirty="0" smtClean="0"/>
              <a:t> </a:t>
            </a:r>
            <a:r>
              <a:rPr lang="sr-Latn-ME" dirty="0" smtClean="0"/>
              <a:t>čvorova, oni koji su uključeni u stablo i oni koji do sada nisu uključeni u stablo.</a:t>
            </a:r>
          </a:p>
          <a:p>
            <a:r>
              <a:rPr lang="sr-Latn-ME" dirty="0" smtClean="0"/>
              <a:t>U svakom koraku se dodaje jedna nova ivica koja spaja ova dva skupa </a:t>
            </a:r>
            <a:r>
              <a:rPr lang="sr-Latn-ME" b="1" baseline="-25000" dirty="0" smtClean="0"/>
              <a:t>(najjeftinija naravno)</a:t>
            </a:r>
            <a:r>
              <a:rPr lang="sr-Latn-ME" dirty="0" smtClean="0"/>
              <a:t> i čvor koji je ovim postupkom povezan iz drugoga </a:t>
            </a:r>
            <a:r>
              <a:rPr lang="sr-Latn-ME" b="1" dirty="0" smtClean="0">
                <a:solidFill>
                  <a:srgbClr val="C00000"/>
                </a:solidFill>
              </a:rPr>
              <a:t>set</a:t>
            </a:r>
            <a:r>
              <a:rPr lang="sr-Latn-ME" dirty="0" smtClean="0"/>
              <a:t>a se briše i pridodaje prvom setu.</a:t>
            </a:r>
          </a:p>
          <a:p>
            <a:r>
              <a:rPr lang="sr-Latn-ME" dirty="0" smtClean="0"/>
              <a:t>Grupa ivica koja povezuje dva dijela grafa u terminologiji se naziva </a:t>
            </a:r>
            <a:r>
              <a:rPr lang="sr-Latn-ME" b="1" dirty="0" smtClean="0">
                <a:solidFill>
                  <a:srgbClr val="C00000"/>
                </a:solidFill>
              </a:rPr>
              <a:t>rezom </a:t>
            </a:r>
            <a:r>
              <a:rPr lang="sr-Latn-ME" dirty="0" smtClean="0"/>
              <a:t>(engleski </a:t>
            </a:r>
            <a:r>
              <a:rPr lang="sr-Latn-ME" b="1" i="1" dirty="0" smtClean="0">
                <a:solidFill>
                  <a:srgbClr val="C00000"/>
                </a:solidFill>
              </a:rPr>
              <a:t>cut</a:t>
            </a:r>
            <a:r>
              <a:rPr lang="sr-Latn-ME" dirty="0" smtClean="0"/>
              <a:t>).</a:t>
            </a:r>
          </a:p>
          <a:p>
            <a:r>
              <a:rPr lang="sr-Latn-ME" dirty="0" smtClean="0"/>
              <a:t>Pseudokod algoritma se može zapisati kao:</a:t>
            </a:r>
          </a:p>
          <a:p>
            <a:pPr marL="457200" indent="-457200">
              <a:buFont typeface="+mj-lt"/>
              <a:buAutoNum type="arabicPeriod"/>
            </a:pPr>
            <a:r>
              <a:rPr lang="sr-Latn-ME" dirty="0" smtClean="0"/>
              <a:t>Formirajmo </a:t>
            </a:r>
            <a:r>
              <a:rPr lang="sr-Latn-ME" b="1" dirty="0" smtClean="0">
                <a:solidFill>
                  <a:srgbClr val="C00000"/>
                </a:solidFill>
              </a:rPr>
              <a:t>set</a:t>
            </a:r>
            <a:r>
              <a:rPr lang="sr-Latn-ME" dirty="0" smtClean="0"/>
              <a:t> koji se sastoji od ivica koje su do sada uključene u stablo.</a:t>
            </a:r>
          </a:p>
          <a:p>
            <a:pPr marL="457200" indent="-457200">
              <a:buFont typeface="+mj-lt"/>
              <a:buAutoNum type="arabicPeriod"/>
            </a:pPr>
            <a:r>
              <a:rPr lang="sr-Latn-ME" dirty="0" smtClean="0"/>
              <a:t>Sve čvorove označi nekom velikom vrijednošću </a:t>
            </a:r>
            <a:r>
              <a:rPr lang="sr-Latn-ME" b="1" baseline="-25000" dirty="0" smtClean="0"/>
              <a:t>(teorijski beskonačno)</a:t>
            </a:r>
            <a:r>
              <a:rPr lang="sr-Latn-ME" dirty="0" smtClean="0"/>
              <a:t> osim jednog čvora kojega dodajemo u </a:t>
            </a:r>
            <a:r>
              <a:rPr lang="sr-Latn-ME" b="1" dirty="0" smtClean="0">
                <a:solidFill>
                  <a:srgbClr val="C00000"/>
                </a:solidFill>
              </a:rPr>
              <a:t>set</a:t>
            </a:r>
            <a:r>
              <a:rPr lang="sr-Latn-ME" dirty="0" smtClean="0"/>
              <a:t> kojem postavljamo vrijednost na </a:t>
            </a:r>
            <a:r>
              <a:rPr lang="sr-Latn-ME" b="1" dirty="0" smtClean="0">
                <a:solidFill>
                  <a:srgbClr val="C00000"/>
                </a:solidFill>
              </a:rPr>
              <a:t>0</a:t>
            </a:r>
            <a:r>
              <a:rPr lang="sr-Latn-ME" dirty="0" smtClean="0"/>
              <a:t>.</a:t>
            </a:r>
            <a:endParaRPr lang="en-US" dirty="0"/>
          </a:p>
        </p:txBody>
      </p:sp>
    </p:spTree>
    <p:extLst>
      <p:ext uri="{BB962C8B-B14F-4D97-AF65-F5344CB8AC3E}">
        <p14:creationId xmlns:p14="http://schemas.microsoft.com/office/powerpoint/2010/main" val="263905861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Primov algoritam – opis</a:t>
            </a:r>
            <a:endParaRPr lang="en-US" dirty="0"/>
          </a:p>
        </p:txBody>
      </p:sp>
      <p:sp>
        <p:nvSpPr>
          <p:cNvPr id="3" name="Content Placeholder 2"/>
          <p:cNvSpPr>
            <a:spLocks noGrp="1"/>
          </p:cNvSpPr>
          <p:nvPr>
            <p:ph idx="1"/>
          </p:nvPr>
        </p:nvSpPr>
        <p:spPr>
          <a:xfrm>
            <a:off x="0" y="1066800"/>
            <a:ext cx="9144000" cy="5410200"/>
          </a:xfrm>
        </p:spPr>
        <p:txBody>
          <a:bodyPr/>
          <a:lstStyle/>
          <a:p>
            <a:r>
              <a:rPr lang="sr-Latn-ME" dirty="0" smtClean="0"/>
              <a:t>3. Dok set obiđenih čvorova ne uključi sve čvorove:</a:t>
            </a:r>
          </a:p>
          <a:p>
            <a:pPr marL="731520" lvl="1" indent="-457200">
              <a:buFont typeface="+mj-lt"/>
              <a:buAutoNum type="alphaLcParenR"/>
            </a:pPr>
            <a:r>
              <a:rPr lang="sr-Latn-ME" dirty="0" smtClean="0"/>
              <a:t>Odabrati čvor </a:t>
            </a:r>
            <a:r>
              <a:rPr lang="sr-Latn-ME" b="1" i="1" dirty="0" smtClean="0">
                <a:solidFill>
                  <a:srgbClr val="C00000"/>
                </a:solidFill>
              </a:rPr>
              <a:t>u</a:t>
            </a:r>
            <a:r>
              <a:rPr lang="sr-Latn-ME" dirty="0" smtClean="0"/>
              <a:t> koji nije u setu obiđenih i ima najmanju vrijednost ključa;</a:t>
            </a:r>
          </a:p>
          <a:p>
            <a:pPr marL="731520" lvl="1" indent="-457200">
              <a:buFont typeface="+mj-lt"/>
              <a:buAutoNum type="alphaLcParenR"/>
            </a:pPr>
            <a:r>
              <a:rPr lang="sr-Latn-ME" dirty="0" smtClean="0"/>
              <a:t>Uključiti </a:t>
            </a:r>
            <a:r>
              <a:rPr lang="sr-Latn-ME" b="1" i="1" dirty="0" smtClean="0">
                <a:solidFill>
                  <a:srgbClr val="C00000"/>
                </a:solidFill>
              </a:rPr>
              <a:t>u</a:t>
            </a:r>
            <a:r>
              <a:rPr lang="sr-Latn-ME" dirty="0" smtClean="0"/>
              <a:t> u set obiđenih; </a:t>
            </a:r>
          </a:p>
          <a:p>
            <a:pPr marL="731520" lvl="1" indent="-457200">
              <a:buFont typeface="+mj-lt"/>
              <a:buAutoNum type="alphaLcParenR"/>
            </a:pPr>
            <a:r>
              <a:rPr lang="sr-Latn-ME" dirty="0" smtClean="0"/>
              <a:t>Ažurirati vrijednosti ključeva svih susjeda </a:t>
            </a:r>
            <a:r>
              <a:rPr lang="sr-Latn-ME" b="1" i="1" dirty="0" smtClean="0">
                <a:solidFill>
                  <a:srgbClr val="C00000"/>
                </a:solidFill>
              </a:rPr>
              <a:t>u</a:t>
            </a:r>
            <a:r>
              <a:rPr lang="sr-Latn-ME" dirty="0" smtClean="0"/>
              <a:t>. Prolazimo kroz sve susjede </a:t>
            </a:r>
            <a:r>
              <a:rPr lang="sr-Latn-ME" b="1" i="1" dirty="0" smtClean="0">
                <a:solidFill>
                  <a:srgbClr val="C00000"/>
                </a:solidFill>
              </a:rPr>
              <a:t>v</a:t>
            </a:r>
            <a:r>
              <a:rPr lang="sr-Latn-ME" dirty="0" smtClean="0"/>
              <a:t> i ako je težina ivice </a:t>
            </a:r>
            <a:r>
              <a:rPr lang="sr-Latn-ME" b="1" i="1" dirty="0">
                <a:solidFill>
                  <a:srgbClr val="C00000"/>
                </a:solidFill>
              </a:rPr>
              <a:t>u</a:t>
            </a:r>
            <a:r>
              <a:rPr lang="sr-Latn-ME" dirty="0">
                <a:solidFill>
                  <a:srgbClr val="C00000"/>
                </a:solidFill>
              </a:rPr>
              <a:t>-</a:t>
            </a:r>
            <a:r>
              <a:rPr lang="sr-Latn-ME" b="1" i="1" dirty="0">
                <a:solidFill>
                  <a:srgbClr val="C00000"/>
                </a:solidFill>
              </a:rPr>
              <a:t>v</a:t>
            </a:r>
            <a:r>
              <a:rPr lang="sr-Latn-ME" dirty="0" smtClean="0"/>
              <a:t> manja od prethodne vrijednosti ključa </a:t>
            </a:r>
            <a:r>
              <a:rPr lang="sr-Latn-ME" b="1" i="1" dirty="0" smtClean="0">
                <a:solidFill>
                  <a:srgbClr val="C00000"/>
                </a:solidFill>
              </a:rPr>
              <a:t>v</a:t>
            </a:r>
            <a:r>
              <a:rPr lang="sr-Latn-ME" dirty="0" smtClean="0"/>
              <a:t> ažurirati vrijednost težine kao težinu ivice </a:t>
            </a:r>
            <a:r>
              <a:rPr lang="sr-Latn-ME" b="1" i="1" dirty="0" smtClean="0">
                <a:solidFill>
                  <a:srgbClr val="C00000"/>
                </a:solidFill>
              </a:rPr>
              <a:t>u</a:t>
            </a:r>
            <a:r>
              <a:rPr lang="sr-Latn-ME" dirty="0" smtClean="0">
                <a:solidFill>
                  <a:srgbClr val="C00000"/>
                </a:solidFill>
              </a:rPr>
              <a:t>-</a:t>
            </a:r>
            <a:r>
              <a:rPr lang="sr-Latn-ME" b="1" i="1" dirty="0" smtClean="0">
                <a:solidFill>
                  <a:srgbClr val="C00000"/>
                </a:solidFill>
              </a:rPr>
              <a:t>v</a:t>
            </a:r>
            <a:r>
              <a:rPr lang="sr-Latn-ME" dirty="0" smtClean="0"/>
              <a:t>.</a:t>
            </a:r>
          </a:p>
          <a:p>
            <a:r>
              <a:rPr lang="sr-Latn-ME" dirty="0" smtClean="0"/>
              <a:t>Ideja korišćenja vrijednosti ključa je da se izabere ivica najmanje težine iz </a:t>
            </a:r>
            <a:r>
              <a:rPr lang="sr-Latn-ME" b="1" dirty="0" smtClean="0">
                <a:solidFill>
                  <a:srgbClr val="C00000"/>
                </a:solidFill>
              </a:rPr>
              <a:t>rez</a:t>
            </a:r>
            <a:r>
              <a:rPr lang="sr-Latn-ME" dirty="0" smtClean="0"/>
              <a:t>a (</a:t>
            </a:r>
            <a:r>
              <a:rPr lang="sr-Latn-ME" b="1" i="1" dirty="0" smtClean="0">
                <a:solidFill>
                  <a:srgbClr val="C00000"/>
                </a:solidFill>
              </a:rPr>
              <a:t>cut</a:t>
            </a:r>
            <a:r>
              <a:rPr lang="sr-Latn-ME" dirty="0" smtClean="0"/>
              <a:t>-a). Vrijednosti ključa se koriste samo za čvorove koji još uvjek nisu uključeni u minimalno razapinjuće stablo. Vrijednost ključa za ove čvorove ind</a:t>
            </a:r>
            <a:r>
              <a:rPr lang="en-US" dirty="0" err="1" smtClean="0"/>
              <a:t>eks</a:t>
            </a:r>
            <a:r>
              <a:rPr lang="sr-Latn-ME" dirty="0" smtClean="0"/>
              <a:t>ira ivice minimalne težine koje ih povezuju sa čvorovima koji su uključeni u minimalno razapinjuće drvo.</a:t>
            </a:r>
          </a:p>
          <a:p>
            <a:r>
              <a:rPr lang="sr-Latn-ME" dirty="0" smtClean="0"/>
              <a:t>Pretpostavljeno opis je složen i ne mora biti jasan. Stoga posmatrajmo jedan dobar </a:t>
            </a:r>
            <a:r>
              <a:rPr lang="sr-Latn-ME" b="1" baseline="-25000" dirty="0" smtClean="0"/>
              <a:t>(i iz literature poznat)</a:t>
            </a:r>
            <a:r>
              <a:rPr lang="sr-Latn-ME" dirty="0" smtClean="0"/>
              <a:t> primjer!</a:t>
            </a:r>
            <a:endParaRPr lang="en-US" dirty="0"/>
          </a:p>
        </p:txBody>
      </p:sp>
    </p:spTree>
    <p:extLst>
      <p:ext uri="{BB962C8B-B14F-4D97-AF65-F5344CB8AC3E}">
        <p14:creationId xmlns:p14="http://schemas.microsoft.com/office/powerpoint/2010/main" val="207519542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Primov algoritam - primjer</a:t>
            </a:r>
            <a:endParaRPr lang="en-US" dirty="0"/>
          </a:p>
        </p:txBody>
      </p:sp>
      <p:sp>
        <p:nvSpPr>
          <p:cNvPr id="3" name="Content Placeholder 2"/>
          <p:cNvSpPr>
            <a:spLocks noGrp="1"/>
          </p:cNvSpPr>
          <p:nvPr>
            <p:ph idx="1"/>
          </p:nvPr>
        </p:nvSpPr>
        <p:spPr/>
        <p:txBody>
          <a:bodyPr/>
          <a:lstStyle/>
          <a:p>
            <a:endParaRPr lang="en-US"/>
          </a:p>
        </p:txBody>
      </p:sp>
      <p:sp>
        <p:nvSpPr>
          <p:cNvPr id="4" name="TextBox 3"/>
          <p:cNvSpPr txBox="1"/>
          <p:nvPr/>
        </p:nvSpPr>
        <p:spPr>
          <a:xfrm>
            <a:off x="0" y="1066800"/>
            <a:ext cx="2286000" cy="369332"/>
          </a:xfrm>
          <a:prstGeom prst="rect">
            <a:avLst/>
          </a:prstGeom>
          <a:noFill/>
        </p:spPr>
        <p:txBody>
          <a:bodyPr wrap="square" rtlCol="0">
            <a:spAutoFit/>
          </a:bodyPr>
          <a:lstStyle/>
          <a:p>
            <a:r>
              <a:rPr lang="en-US" b="1" dirty="0" err="1" smtClean="0"/>
              <a:t>Primjer</a:t>
            </a:r>
            <a:r>
              <a:rPr lang="en-US" b="1" dirty="0" smtClean="0"/>
              <a:t> </a:t>
            </a:r>
            <a:r>
              <a:rPr lang="en-US" b="1" dirty="0" err="1" smtClean="0"/>
              <a:t>grafa</a:t>
            </a:r>
            <a:endParaRPr lang="en-US" b="1" dirty="0"/>
          </a:p>
        </p:txBody>
      </p:sp>
      <p:pic>
        <p:nvPicPr>
          <p:cNvPr id="1026" name="Picture 2" descr="https://www.geeksforgeeks.org/wp-content/uploads/Fig-1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1524000"/>
            <a:ext cx="4738128" cy="22098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4814328" y="1473101"/>
            <a:ext cx="4329672" cy="2308324"/>
          </a:xfrm>
          <a:prstGeom prst="rect">
            <a:avLst/>
          </a:prstGeom>
          <a:noFill/>
        </p:spPr>
        <p:txBody>
          <a:bodyPr wrap="square" rtlCol="0">
            <a:spAutoFit/>
          </a:bodyPr>
          <a:lstStyle/>
          <a:p>
            <a:r>
              <a:rPr lang="en-US" b="1" dirty="0" err="1" smtClean="0"/>
              <a:t>Bira</a:t>
            </a:r>
            <a:r>
              <a:rPr lang="en-US" b="1" dirty="0" smtClean="0"/>
              <a:t> se </a:t>
            </a:r>
            <a:r>
              <a:rPr lang="en-US" b="1" dirty="0" err="1" smtClean="0"/>
              <a:t>jedan</a:t>
            </a:r>
            <a:r>
              <a:rPr lang="en-US" b="1" dirty="0" smtClean="0"/>
              <a:t> </a:t>
            </a:r>
            <a:r>
              <a:rPr lang="sr-Latn-ME" b="1" dirty="0" smtClean="0"/>
              <a:t>čvor. Neka je to čvor </a:t>
            </a:r>
            <a:r>
              <a:rPr lang="sr-Latn-ME" b="1" dirty="0" smtClean="0">
                <a:solidFill>
                  <a:srgbClr val="C00000"/>
                </a:solidFill>
              </a:rPr>
              <a:t>0</a:t>
            </a:r>
            <a:r>
              <a:rPr lang="sr-Latn-ME" b="1" dirty="0" smtClean="0"/>
              <a:t>. Njemu dodjeljujemo vrijednost ključa </a:t>
            </a:r>
            <a:r>
              <a:rPr lang="sr-Latn-ME" b="1" dirty="0" smtClean="0">
                <a:solidFill>
                  <a:srgbClr val="C00000"/>
                </a:solidFill>
              </a:rPr>
              <a:t>0</a:t>
            </a:r>
            <a:r>
              <a:rPr lang="sr-Latn-ME" b="1" dirty="0" smtClean="0"/>
              <a:t> a svi ostali čvorovi imaju vrijednost ključa </a:t>
            </a:r>
            <a:r>
              <a:rPr lang="sr-Latn-ME" b="1" dirty="0" smtClean="0">
                <a:solidFill>
                  <a:srgbClr val="C00000"/>
                </a:solidFill>
              </a:rPr>
              <a:t>INF</a:t>
            </a:r>
            <a:r>
              <a:rPr lang="sr-Latn-ME" b="1" dirty="0" smtClean="0"/>
              <a:t>. Stanje ključeva je:</a:t>
            </a:r>
          </a:p>
          <a:p>
            <a:r>
              <a:rPr lang="sr-Latn-ME" b="1" dirty="0" smtClean="0">
                <a:solidFill>
                  <a:srgbClr val="C00000"/>
                </a:solidFill>
              </a:rPr>
              <a:t>0 INF INF INF INF INF INF INF INF INF</a:t>
            </a:r>
          </a:p>
          <a:p>
            <a:r>
              <a:rPr lang="sr-Latn-ME" b="1" dirty="0" smtClean="0"/>
              <a:t>Sada ažurirajmo vrijednosti čvorova koji su su</a:t>
            </a:r>
            <a:r>
              <a:rPr lang="en-US" b="1" dirty="0" smtClean="0"/>
              <a:t>s</a:t>
            </a:r>
            <a:r>
              <a:rPr lang="sr-Latn-ME" b="1" dirty="0" smtClean="0"/>
              <a:t>jedni čvoru </a:t>
            </a:r>
            <a:r>
              <a:rPr lang="sr-Latn-ME" b="1" dirty="0" smtClean="0">
                <a:solidFill>
                  <a:srgbClr val="C00000"/>
                </a:solidFill>
              </a:rPr>
              <a:t>0</a:t>
            </a:r>
            <a:r>
              <a:rPr lang="sr-Latn-ME" b="1" dirty="0" smtClean="0"/>
              <a:t> koji je dodat u skup obiđenih čvorova:</a:t>
            </a:r>
            <a:endParaRPr lang="en-US" b="1" dirty="0"/>
          </a:p>
        </p:txBody>
      </p:sp>
      <p:pic>
        <p:nvPicPr>
          <p:cNvPr id="1028" name="Picture 4" descr="https://www.geeksforgeeks.org/wp-content/uploads/MST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53400" y="3657600"/>
            <a:ext cx="762000" cy="132397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4876800" y="1147703"/>
            <a:ext cx="2286000" cy="369332"/>
          </a:xfrm>
          <a:prstGeom prst="rect">
            <a:avLst/>
          </a:prstGeom>
          <a:noFill/>
        </p:spPr>
        <p:txBody>
          <a:bodyPr wrap="square" rtlCol="0">
            <a:spAutoFit/>
          </a:bodyPr>
          <a:lstStyle/>
          <a:p>
            <a:r>
              <a:rPr lang="sr-Latn-ME" b="1" u="sng" dirty="0" smtClean="0">
                <a:solidFill>
                  <a:srgbClr val="0070C0"/>
                </a:solidFill>
              </a:rPr>
              <a:t>Koraci 1 i 2</a:t>
            </a:r>
            <a:endParaRPr lang="en-US" b="1" u="sng" dirty="0">
              <a:solidFill>
                <a:srgbClr val="0070C0"/>
              </a:solidFill>
            </a:endParaRPr>
          </a:p>
        </p:txBody>
      </p:sp>
      <p:sp>
        <p:nvSpPr>
          <p:cNvPr id="6" name="Freeform 5"/>
          <p:cNvSpPr/>
          <p:nvPr/>
        </p:nvSpPr>
        <p:spPr>
          <a:xfrm>
            <a:off x="4770120" y="1203960"/>
            <a:ext cx="4404360" cy="3870960"/>
          </a:xfrm>
          <a:custGeom>
            <a:avLst/>
            <a:gdLst>
              <a:gd name="connsiteX0" fmla="*/ 0 w 4404360"/>
              <a:gd name="connsiteY0" fmla="*/ 0 h 3870960"/>
              <a:gd name="connsiteX1" fmla="*/ 45720 w 4404360"/>
              <a:gd name="connsiteY1" fmla="*/ 2667000 h 3870960"/>
              <a:gd name="connsiteX2" fmla="*/ 3169920 w 4404360"/>
              <a:gd name="connsiteY2" fmla="*/ 2667000 h 3870960"/>
              <a:gd name="connsiteX3" fmla="*/ 3200400 w 4404360"/>
              <a:gd name="connsiteY3" fmla="*/ 3825240 h 3870960"/>
              <a:gd name="connsiteX4" fmla="*/ 4404360 w 4404360"/>
              <a:gd name="connsiteY4" fmla="*/ 3870960 h 3870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04360" h="3870960">
                <a:moveTo>
                  <a:pt x="0" y="0"/>
                </a:moveTo>
                <a:lnTo>
                  <a:pt x="45720" y="2667000"/>
                </a:lnTo>
                <a:lnTo>
                  <a:pt x="3169920" y="2667000"/>
                </a:lnTo>
                <a:lnTo>
                  <a:pt x="3200400" y="3825240"/>
                </a:lnTo>
                <a:lnTo>
                  <a:pt x="4404360" y="3870960"/>
                </a:ln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0" y="4363998"/>
            <a:ext cx="4329672" cy="1477328"/>
          </a:xfrm>
          <a:prstGeom prst="rect">
            <a:avLst/>
          </a:prstGeom>
          <a:noFill/>
        </p:spPr>
        <p:txBody>
          <a:bodyPr wrap="square" rtlCol="0">
            <a:spAutoFit/>
          </a:bodyPr>
          <a:lstStyle/>
          <a:p>
            <a:r>
              <a:rPr lang="sr-Latn-ME" b="1" dirty="0" smtClean="0"/>
              <a:t>Dodajemo čvor</a:t>
            </a:r>
            <a:r>
              <a:rPr lang="sr-Latn-ME" b="1" dirty="0"/>
              <a:t> </a:t>
            </a:r>
            <a:r>
              <a:rPr lang="sr-Latn-ME" b="1" dirty="0">
                <a:solidFill>
                  <a:srgbClr val="C00000"/>
                </a:solidFill>
              </a:rPr>
              <a:t>1</a:t>
            </a:r>
            <a:r>
              <a:rPr lang="sr-Latn-ME" b="1" dirty="0" smtClean="0"/>
              <a:t> u skup obiđenih i ažuriramo vrijednosti ključeva do njemu susjednih čvorova, do čvora 7 se ne ažurira vrijednost jer je tekuća manja dok se do čvora 2 ažurira.</a:t>
            </a:r>
            <a:endParaRPr lang="en-US" b="1" dirty="0"/>
          </a:p>
        </p:txBody>
      </p:sp>
      <p:sp>
        <p:nvSpPr>
          <p:cNvPr id="11" name="TextBox 10"/>
          <p:cNvSpPr txBox="1"/>
          <p:nvPr/>
        </p:nvSpPr>
        <p:spPr>
          <a:xfrm>
            <a:off x="62472" y="4038600"/>
            <a:ext cx="2286000" cy="369332"/>
          </a:xfrm>
          <a:prstGeom prst="rect">
            <a:avLst/>
          </a:prstGeom>
          <a:noFill/>
        </p:spPr>
        <p:txBody>
          <a:bodyPr wrap="square" rtlCol="0">
            <a:spAutoFit/>
          </a:bodyPr>
          <a:lstStyle/>
          <a:p>
            <a:r>
              <a:rPr lang="sr-Latn-ME" b="1" u="sng" dirty="0" smtClean="0">
                <a:solidFill>
                  <a:srgbClr val="0070C0"/>
                </a:solidFill>
              </a:rPr>
              <a:t>Korak 3</a:t>
            </a:r>
            <a:endParaRPr lang="en-US" b="1" u="sng" dirty="0">
              <a:solidFill>
                <a:srgbClr val="0070C0"/>
              </a:solidFill>
            </a:endParaRPr>
          </a:p>
        </p:txBody>
      </p:sp>
      <p:pic>
        <p:nvPicPr>
          <p:cNvPr id="1030" name="Picture 6" descr="https://www.geeksforgeeks.org/wp-content/uploads/MST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6800" y="4648200"/>
            <a:ext cx="1428750" cy="132397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3962400" y="6068080"/>
            <a:ext cx="3886200" cy="646331"/>
          </a:xfrm>
          <a:prstGeom prst="rect">
            <a:avLst/>
          </a:prstGeom>
          <a:noFill/>
        </p:spPr>
        <p:txBody>
          <a:bodyPr wrap="square" rtlCol="0">
            <a:spAutoFit/>
          </a:bodyPr>
          <a:lstStyle/>
          <a:p>
            <a:r>
              <a:rPr lang="sr-Latn-ME" b="1" dirty="0" smtClean="0"/>
              <a:t>Sada možemo izabrati bilo čvor </a:t>
            </a:r>
            <a:r>
              <a:rPr lang="sr-Latn-ME" b="1" dirty="0" smtClean="0">
                <a:solidFill>
                  <a:srgbClr val="C00000"/>
                </a:solidFill>
              </a:rPr>
              <a:t>2</a:t>
            </a:r>
            <a:r>
              <a:rPr lang="sr-Latn-ME" b="1" dirty="0" smtClean="0"/>
              <a:t> bilo čvor </a:t>
            </a:r>
            <a:r>
              <a:rPr lang="sr-Latn-ME" b="1" dirty="0" smtClean="0">
                <a:solidFill>
                  <a:srgbClr val="C00000"/>
                </a:solidFill>
              </a:rPr>
              <a:t>7</a:t>
            </a:r>
            <a:r>
              <a:rPr lang="sr-Latn-ME" b="1" dirty="0" smtClean="0"/>
              <a:t>. Mi biramo čvor </a:t>
            </a:r>
            <a:r>
              <a:rPr lang="sr-Latn-ME" b="1" dirty="0" smtClean="0">
                <a:solidFill>
                  <a:srgbClr val="C00000"/>
                </a:solidFill>
              </a:rPr>
              <a:t>7</a:t>
            </a:r>
            <a:r>
              <a:rPr lang="sr-Latn-ME" b="1" dirty="0" smtClean="0"/>
              <a:t>.</a:t>
            </a:r>
            <a:endParaRPr lang="en-US" b="1" dirty="0"/>
          </a:p>
        </p:txBody>
      </p:sp>
    </p:spTree>
    <p:extLst>
      <p:ext uri="{BB962C8B-B14F-4D97-AF65-F5344CB8AC3E}">
        <p14:creationId xmlns:p14="http://schemas.microsoft.com/office/powerpoint/2010/main" val="410319512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Primjer #nastavak</a:t>
            </a:r>
            <a:endParaRPr lang="en-US" dirty="0"/>
          </a:p>
        </p:txBody>
      </p:sp>
      <p:pic>
        <p:nvPicPr>
          <p:cNvPr id="4" name="Picture 2" descr="https://www.geeksforgeeks.org/wp-content/uploads/Fig-1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1066800"/>
            <a:ext cx="4738128" cy="2209800"/>
          </a:xfrm>
          <a:prstGeom prst="rect">
            <a:avLst/>
          </a:prstGeom>
          <a:noFill/>
          <a:extLst>
            <a:ext uri="{909E8E84-426E-40DD-AFC4-6F175D3DCCD1}">
              <a14:hiddenFill xmlns:a14="http://schemas.microsoft.com/office/drawing/2010/main">
                <a:solidFill>
                  <a:srgbClr val="FFFFFF"/>
                </a:solidFill>
              </a14:hiddenFill>
            </a:ext>
          </a:extLst>
        </p:spPr>
      </p:pic>
      <p:sp>
        <p:nvSpPr>
          <p:cNvPr id="5" name="Freeform 4"/>
          <p:cNvSpPr/>
          <p:nvPr/>
        </p:nvSpPr>
        <p:spPr>
          <a:xfrm>
            <a:off x="15240" y="975360"/>
            <a:ext cx="5029200" cy="2438400"/>
          </a:xfrm>
          <a:custGeom>
            <a:avLst/>
            <a:gdLst>
              <a:gd name="connsiteX0" fmla="*/ 0 w 5029200"/>
              <a:gd name="connsiteY0" fmla="*/ 2438400 h 2438400"/>
              <a:gd name="connsiteX1" fmla="*/ 5029200 w 5029200"/>
              <a:gd name="connsiteY1" fmla="*/ 2423160 h 2438400"/>
              <a:gd name="connsiteX2" fmla="*/ 5013960 w 5029200"/>
              <a:gd name="connsiteY2" fmla="*/ 0 h 2438400"/>
            </a:gdLst>
            <a:ahLst/>
            <a:cxnLst>
              <a:cxn ang="0">
                <a:pos x="connsiteX0" y="connsiteY0"/>
              </a:cxn>
              <a:cxn ang="0">
                <a:pos x="connsiteX1" y="connsiteY1"/>
              </a:cxn>
              <a:cxn ang="0">
                <a:pos x="connsiteX2" y="connsiteY2"/>
              </a:cxn>
            </a:cxnLst>
            <a:rect l="l" t="t" r="r" b="b"/>
            <a:pathLst>
              <a:path w="5029200" h="2438400">
                <a:moveTo>
                  <a:pt x="0" y="2438400"/>
                </a:moveTo>
                <a:lnTo>
                  <a:pt x="5029200" y="2423160"/>
                </a:lnTo>
                <a:lnTo>
                  <a:pt x="5013960"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descr="https://www.geeksforgeeks.org/wp-content/uploads/MST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575" y="3962400"/>
            <a:ext cx="1428750" cy="132397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62472" y="3581400"/>
            <a:ext cx="1521853" cy="369332"/>
          </a:xfrm>
          <a:prstGeom prst="rect">
            <a:avLst/>
          </a:prstGeom>
          <a:noFill/>
        </p:spPr>
        <p:txBody>
          <a:bodyPr wrap="square" rtlCol="0">
            <a:spAutoFit/>
          </a:bodyPr>
          <a:lstStyle/>
          <a:p>
            <a:r>
              <a:rPr lang="sr-Latn-ME" b="1" u="sng" dirty="0" smtClean="0">
                <a:solidFill>
                  <a:srgbClr val="0070C0"/>
                </a:solidFill>
              </a:rPr>
              <a:t>Korak 4</a:t>
            </a:r>
            <a:endParaRPr lang="en-US" b="1" u="sng" dirty="0">
              <a:solidFill>
                <a:srgbClr val="0070C0"/>
              </a:solidFill>
            </a:endParaRPr>
          </a:p>
        </p:txBody>
      </p:sp>
      <p:pic>
        <p:nvPicPr>
          <p:cNvPr id="2052" name="Picture 4" descr="https://www.geeksforgeeks.org/wp-content/uploads/MST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81200" y="3950732"/>
            <a:ext cx="2000250" cy="132397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1996440" y="3593068"/>
            <a:ext cx="1521853" cy="369332"/>
          </a:xfrm>
          <a:prstGeom prst="rect">
            <a:avLst/>
          </a:prstGeom>
          <a:noFill/>
        </p:spPr>
        <p:txBody>
          <a:bodyPr wrap="square" rtlCol="0">
            <a:spAutoFit/>
          </a:bodyPr>
          <a:lstStyle/>
          <a:p>
            <a:r>
              <a:rPr lang="sr-Latn-ME" b="1" u="sng" dirty="0" smtClean="0">
                <a:solidFill>
                  <a:srgbClr val="0070C0"/>
                </a:solidFill>
              </a:rPr>
              <a:t>Korak 5</a:t>
            </a:r>
            <a:endParaRPr lang="en-US" b="1" u="sng" dirty="0">
              <a:solidFill>
                <a:srgbClr val="0070C0"/>
              </a:solidFill>
            </a:endParaRPr>
          </a:p>
        </p:txBody>
      </p:sp>
      <p:sp>
        <p:nvSpPr>
          <p:cNvPr id="6" name="TextBox 5"/>
          <p:cNvSpPr txBox="1"/>
          <p:nvPr/>
        </p:nvSpPr>
        <p:spPr>
          <a:xfrm>
            <a:off x="0" y="5486400"/>
            <a:ext cx="3981450" cy="1200329"/>
          </a:xfrm>
          <a:prstGeom prst="rect">
            <a:avLst/>
          </a:prstGeom>
          <a:noFill/>
        </p:spPr>
        <p:txBody>
          <a:bodyPr wrap="square" rtlCol="0">
            <a:spAutoFit/>
          </a:bodyPr>
          <a:lstStyle/>
          <a:p>
            <a:r>
              <a:rPr lang="sr-Latn-ME" b="1" dirty="0" smtClean="0"/>
              <a:t>Priključenjem čvora </a:t>
            </a:r>
            <a:r>
              <a:rPr lang="sr-Latn-ME" b="1" dirty="0" smtClean="0">
                <a:solidFill>
                  <a:srgbClr val="C00000"/>
                </a:solidFill>
              </a:rPr>
              <a:t>6</a:t>
            </a:r>
            <a:r>
              <a:rPr lang="sr-Latn-ME" b="1" dirty="0" smtClean="0"/>
              <a:t> u </a:t>
            </a:r>
            <a:r>
              <a:rPr lang="sr-Latn-ME" b="1" u="sng" dirty="0" smtClean="0">
                <a:solidFill>
                  <a:srgbClr val="0070C0"/>
                </a:solidFill>
              </a:rPr>
              <a:t>koraku 5</a:t>
            </a:r>
            <a:r>
              <a:rPr lang="sr-Latn-ME" b="1" dirty="0" smtClean="0"/>
              <a:t> ažuriramo vezu sa čvorom </a:t>
            </a:r>
            <a:r>
              <a:rPr lang="sr-Latn-ME" b="1" dirty="0" smtClean="0">
                <a:solidFill>
                  <a:srgbClr val="C00000"/>
                </a:solidFill>
              </a:rPr>
              <a:t>8</a:t>
            </a:r>
            <a:r>
              <a:rPr lang="sr-Latn-ME" b="1" dirty="0" smtClean="0"/>
              <a:t> (umesto veze </a:t>
            </a:r>
            <a:r>
              <a:rPr lang="sr-Latn-ME" b="1" dirty="0" smtClean="0">
                <a:solidFill>
                  <a:srgbClr val="C00000"/>
                </a:solidFill>
              </a:rPr>
              <a:t>7-8</a:t>
            </a:r>
            <a:r>
              <a:rPr lang="sr-Latn-ME" b="1" dirty="0" smtClean="0"/>
              <a:t> uspostavljamo jeftiniju </a:t>
            </a:r>
            <a:r>
              <a:rPr lang="sr-Latn-ME" b="1" dirty="0" smtClean="0">
                <a:solidFill>
                  <a:srgbClr val="C00000"/>
                </a:solidFill>
              </a:rPr>
              <a:t>6-8</a:t>
            </a:r>
            <a:r>
              <a:rPr lang="sr-Latn-ME" b="1" dirty="0" smtClean="0"/>
              <a:t>)</a:t>
            </a:r>
            <a:endParaRPr lang="en-US" b="1" dirty="0"/>
          </a:p>
        </p:txBody>
      </p:sp>
      <p:pic>
        <p:nvPicPr>
          <p:cNvPr id="2054" name="Picture 6" descr="https://www.geeksforgeeks.org/wp-content/uploads/MST5.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10200" y="1257593"/>
            <a:ext cx="3505200" cy="1873934"/>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5791200" y="617696"/>
            <a:ext cx="2971800" cy="369332"/>
          </a:xfrm>
          <a:prstGeom prst="rect">
            <a:avLst/>
          </a:prstGeom>
          <a:noFill/>
        </p:spPr>
        <p:txBody>
          <a:bodyPr wrap="square" rtlCol="0">
            <a:spAutoFit/>
          </a:bodyPr>
          <a:lstStyle/>
          <a:p>
            <a:r>
              <a:rPr lang="sr-Latn-ME" b="1" u="sng" dirty="0" smtClean="0">
                <a:solidFill>
                  <a:srgbClr val="0070C0"/>
                </a:solidFill>
              </a:rPr>
              <a:t>Konačno drvo</a:t>
            </a:r>
            <a:endParaRPr lang="en-US" b="1" u="sng" dirty="0">
              <a:solidFill>
                <a:srgbClr val="0070C0"/>
              </a:solidFill>
            </a:endParaRPr>
          </a:p>
        </p:txBody>
      </p:sp>
      <p:sp>
        <p:nvSpPr>
          <p:cNvPr id="13" name="TextBox 12"/>
          <p:cNvSpPr txBox="1"/>
          <p:nvPr/>
        </p:nvSpPr>
        <p:spPr>
          <a:xfrm>
            <a:off x="5172075" y="3581400"/>
            <a:ext cx="3981450" cy="923330"/>
          </a:xfrm>
          <a:prstGeom prst="rect">
            <a:avLst/>
          </a:prstGeom>
          <a:noFill/>
        </p:spPr>
        <p:txBody>
          <a:bodyPr wrap="square" rtlCol="0">
            <a:spAutoFit/>
          </a:bodyPr>
          <a:lstStyle/>
          <a:p>
            <a:r>
              <a:rPr lang="sr-Latn-ME" b="1" dirty="0" smtClean="0"/>
              <a:t>Provodeći opisanu proceduru dobijamo konačno minimalno razapinjuće drvo dato gore.</a:t>
            </a:r>
            <a:endParaRPr lang="en-US" b="1" dirty="0"/>
          </a:p>
        </p:txBody>
      </p:sp>
    </p:spTree>
    <p:extLst>
      <p:ext uri="{BB962C8B-B14F-4D97-AF65-F5344CB8AC3E}">
        <p14:creationId xmlns:p14="http://schemas.microsoft.com/office/powerpoint/2010/main" val="396661932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 y="289560"/>
            <a:ext cx="8229600" cy="990600"/>
          </a:xfrm>
        </p:spPr>
        <p:txBody>
          <a:bodyPr/>
          <a:lstStyle/>
          <a:p>
            <a:r>
              <a:rPr lang="sr-Latn-ME" dirty="0" smtClean="0"/>
              <a:t>Primov algoritam - realizacija</a:t>
            </a:r>
            <a:endParaRPr lang="en-US" dirty="0"/>
          </a:p>
        </p:txBody>
      </p:sp>
      <p:sp>
        <p:nvSpPr>
          <p:cNvPr id="3" name="Content Placeholder 2"/>
          <p:cNvSpPr>
            <a:spLocks noGrp="1"/>
          </p:cNvSpPr>
          <p:nvPr>
            <p:ph idx="1"/>
          </p:nvPr>
        </p:nvSpPr>
        <p:spPr/>
        <p:txBody>
          <a:bodyPr/>
          <a:lstStyle/>
          <a:p>
            <a:endParaRPr lang="en-US"/>
          </a:p>
        </p:txBody>
      </p:sp>
      <p:sp>
        <p:nvSpPr>
          <p:cNvPr id="4" name="TextBox 3"/>
          <p:cNvSpPr txBox="1"/>
          <p:nvPr/>
        </p:nvSpPr>
        <p:spPr>
          <a:xfrm>
            <a:off x="0" y="1295400"/>
            <a:ext cx="6019800" cy="5632311"/>
          </a:xfrm>
          <a:prstGeom prst="rect">
            <a:avLst/>
          </a:prstGeom>
          <a:noFill/>
        </p:spPr>
        <p:txBody>
          <a:bodyPr wrap="square" rtlCol="0">
            <a:spAutoFit/>
          </a:bodyPr>
          <a:lstStyle/>
          <a:p>
            <a:r>
              <a:rPr lang="en-US" b="1" dirty="0">
                <a:solidFill>
                  <a:srgbClr val="0070C0"/>
                </a:solidFill>
              </a:rPr>
              <a:t>#include &lt;</a:t>
            </a:r>
            <a:r>
              <a:rPr lang="en-US" b="1" dirty="0" err="1">
                <a:solidFill>
                  <a:srgbClr val="0070C0"/>
                </a:solidFill>
              </a:rPr>
              <a:t>iostream</a:t>
            </a:r>
            <a:r>
              <a:rPr lang="en-US" b="1" dirty="0">
                <a:solidFill>
                  <a:srgbClr val="0070C0"/>
                </a:solidFill>
              </a:rPr>
              <a:t>&gt;</a:t>
            </a:r>
          </a:p>
          <a:p>
            <a:r>
              <a:rPr lang="en-US" b="1" dirty="0">
                <a:solidFill>
                  <a:srgbClr val="0070C0"/>
                </a:solidFill>
              </a:rPr>
              <a:t>#include &lt;vector&gt;</a:t>
            </a:r>
          </a:p>
          <a:p>
            <a:r>
              <a:rPr lang="en-US" b="1" dirty="0">
                <a:solidFill>
                  <a:srgbClr val="0070C0"/>
                </a:solidFill>
              </a:rPr>
              <a:t>#include &lt;queue&gt;</a:t>
            </a:r>
          </a:p>
          <a:p>
            <a:r>
              <a:rPr lang="en-US" b="1" dirty="0">
                <a:solidFill>
                  <a:srgbClr val="0070C0"/>
                </a:solidFill>
              </a:rPr>
              <a:t>using namespace </a:t>
            </a:r>
            <a:r>
              <a:rPr lang="en-US" b="1" dirty="0" err="1">
                <a:solidFill>
                  <a:srgbClr val="0070C0"/>
                </a:solidFill>
              </a:rPr>
              <a:t>std</a:t>
            </a:r>
            <a:r>
              <a:rPr lang="en-US" b="1" dirty="0">
                <a:solidFill>
                  <a:srgbClr val="0070C0"/>
                </a:solidFill>
              </a:rPr>
              <a:t>;</a:t>
            </a:r>
          </a:p>
          <a:p>
            <a:r>
              <a:rPr lang="en-US" b="1" dirty="0" err="1">
                <a:solidFill>
                  <a:srgbClr val="0070C0"/>
                </a:solidFill>
              </a:rPr>
              <a:t>struct</a:t>
            </a:r>
            <a:r>
              <a:rPr lang="en-US" b="1" dirty="0">
                <a:solidFill>
                  <a:srgbClr val="0070C0"/>
                </a:solidFill>
              </a:rPr>
              <a:t> </a:t>
            </a:r>
            <a:r>
              <a:rPr lang="en-US" b="1" dirty="0" err="1">
                <a:solidFill>
                  <a:srgbClr val="0070C0"/>
                </a:solidFill>
              </a:rPr>
              <a:t>ivica</a:t>
            </a:r>
            <a:r>
              <a:rPr lang="en-US" b="1" dirty="0">
                <a:solidFill>
                  <a:srgbClr val="0070C0"/>
                </a:solidFill>
              </a:rPr>
              <a:t> {</a:t>
            </a:r>
            <a:r>
              <a:rPr lang="en-US" b="1" dirty="0" err="1">
                <a:solidFill>
                  <a:srgbClr val="0070C0"/>
                </a:solidFill>
              </a:rPr>
              <a:t>int</a:t>
            </a:r>
            <a:r>
              <a:rPr lang="en-US" b="1" dirty="0">
                <a:solidFill>
                  <a:srgbClr val="0070C0"/>
                </a:solidFill>
              </a:rPr>
              <a:t> </a:t>
            </a:r>
            <a:r>
              <a:rPr lang="en-US" b="1" dirty="0" err="1">
                <a:solidFill>
                  <a:srgbClr val="0070C0"/>
                </a:solidFill>
              </a:rPr>
              <a:t>dest,w</a:t>
            </a:r>
            <a:r>
              <a:rPr lang="en-US" b="1" dirty="0">
                <a:solidFill>
                  <a:srgbClr val="0070C0"/>
                </a:solidFill>
              </a:rPr>
              <a:t>;};</a:t>
            </a:r>
          </a:p>
          <a:p>
            <a:r>
              <a:rPr lang="en-US" b="1" dirty="0" err="1">
                <a:solidFill>
                  <a:srgbClr val="0070C0"/>
                </a:solidFill>
              </a:rPr>
              <a:t>struct</a:t>
            </a:r>
            <a:r>
              <a:rPr lang="en-US" b="1" dirty="0">
                <a:solidFill>
                  <a:srgbClr val="0070C0"/>
                </a:solidFill>
              </a:rPr>
              <a:t> ivica2{</a:t>
            </a:r>
            <a:r>
              <a:rPr lang="en-US" b="1" dirty="0" err="1">
                <a:solidFill>
                  <a:srgbClr val="0070C0"/>
                </a:solidFill>
              </a:rPr>
              <a:t>int</a:t>
            </a:r>
            <a:r>
              <a:rPr lang="en-US" b="1" dirty="0">
                <a:solidFill>
                  <a:srgbClr val="0070C0"/>
                </a:solidFill>
              </a:rPr>
              <a:t> </a:t>
            </a:r>
            <a:r>
              <a:rPr lang="en-US" b="1" dirty="0" err="1">
                <a:solidFill>
                  <a:srgbClr val="0070C0"/>
                </a:solidFill>
              </a:rPr>
              <a:t>source,dest,w</a:t>
            </a:r>
            <a:r>
              <a:rPr lang="en-US" b="1" dirty="0">
                <a:solidFill>
                  <a:srgbClr val="0070C0"/>
                </a:solidFill>
              </a:rPr>
              <a:t>;};</a:t>
            </a:r>
          </a:p>
          <a:p>
            <a:r>
              <a:rPr lang="en-US" b="1" dirty="0" err="1">
                <a:solidFill>
                  <a:srgbClr val="0070C0"/>
                </a:solidFill>
              </a:rPr>
              <a:t>struct</a:t>
            </a:r>
            <a:r>
              <a:rPr lang="en-US" b="1" dirty="0">
                <a:solidFill>
                  <a:srgbClr val="0070C0"/>
                </a:solidFill>
              </a:rPr>
              <a:t> </a:t>
            </a:r>
            <a:r>
              <a:rPr lang="en-US" b="1" dirty="0" err="1">
                <a:solidFill>
                  <a:srgbClr val="0070C0"/>
                </a:solidFill>
              </a:rPr>
              <a:t>poredi</a:t>
            </a:r>
            <a:r>
              <a:rPr lang="en-US" b="1" dirty="0">
                <a:solidFill>
                  <a:srgbClr val="0070C0"/>
                </a:solidFill>
              </a:rPr>
              <a:t>{</a:t>
            </a:r>
          </a:p>
          <a:p>
            <a:r>
              <a:rPr lang="en-US" b="1" dirty="0" err="1">
                <a:solidFill>
                  <a:srgbClr val="0070C0"/>
                </a:solidFill>
              </a:rPr>
              <a:t>bool</a:t>
            </a:r>
            <a:r>
              <a:rPr lang="en-US" b="1" dirty="0">
                <a:solidFill>
                  <a:srgbClr val="0070C0"/>
                </a:solidFill>
              </a:rPr>
              <a:t> operator()(</a:t>
            </a:r>
            <a:r>
              <a:rPr lang="en-US" b="1" dirty="0" err="1">
                <a:solidFill>
                  <a:srgbClr val="0070C0"/>
                </a:solidFill>
              </a:rPr>
              <a:t>const</a:t>
            </a:r>
            <a:r>
              <a:rPr lang="en-US" b="1" dirty="0">
                <a:solidFill>
                  <a:srgbClr val="0070C0"/>
                </a:solidFill>
              </a:rPr>
              <a:t> ivica2 &amp;iv1</a:t>
            </a:r>
            <a:r>
              <a:rPr lang="en-US" b="1" dirty="0" smtClean="0">
                <a:solidFill>
                  <a:srgbClr val="0070C0"/>
                </a:solidFill>
              </a:rPr>
              <a:t>,</a:t>
            </a:r>
            <a:endParaRPr lang="sr-Latn-ME" b="1" dirty="0" smtClean="0">
              <a:solidFill>
                <a:srgbClr val="0070C0"/>
              </a:solidFill>
            </a:endParaRPr>
          </a:p>
          <a:p>
            <a:r>
              <a:rPr lang="en-US" b="1" dirty="0" err="1" smtClean="0">
                <a:solidFill>
                  <a:srgbClr val="0070C0"/>
                </a:solidFill>
              </a:rPr>
              <a:t>const</a:t>
            </a:r>
            <a:r>
              <a:rPr lang="en-US" b="1" dirty="0" smtClean="0">
                <a:solidFill>
                  <a:srgbClr val="0070C0"/>
                </a:solidFill>
              </a:rPr>
              <a:t> </a:t>
            </a:r>
            <a:r>
              <a:rPr lang="en-US" b="1" dirty="0">
                <a:solidFill>
                  <a:srgbClr val="0070C0"/>
                </a:solidFill>
              </a:rPr>
              <a:t>ivica2 &amp;iv2){</a:t>
            </a:r>
          </a:p>
          <a:p>
            <a:r>
              <a:rPr lang="en-US" b="1" dirty="0">
                <a:solidFill>
                  <a:srgbClr val="0070C0"/>
                </a:solidFill>
              </a:rPr>
              <a:t>return iv1.w&gt;iv2.w</a:t>
            </a:r>
            <a:r>
              <a:rPr lang="en-US" b="1" dirty="0" smtClean="0">
                <a:solidFill>
                  <a:srgbClr val="0070C0"/>
                </a:solidFill>
              </a:rPr>
              <a:t>;}</a:t>
            </a:r>
            <a:endParaRPr lang="en-US" b="1" dirty="0">
              <a:solidFill>
                <a:srgbClr val="0070C0"/>
              </a:solidFill>
            </a:endParaRPr>
          </a:p>
          <a:p>
            <a:r>
              <a:rPr lang="en-US" b="1" dirty="0">
                <a:solidFill>
                  <a:srgbClr val="0070C0"/>
                </a:solidFill>
              </a:rPr>
              <a:t>};</a:t>
            </a:r>
          </a:p>
          <a:p>
            <a:r>
              <a:rPr lang="en-US" b="1" dirty="0" err="1">
                <a:solidFill>
                  <a:srgbClr val="0070C0"/>
                </a:solidFill>
              </a:rPr>
              <a:t>int</a:t>
            </a:r>
            <a:r>
              <a:rPr lang="en-US" b="1" dirty="0">
                <a:solidFill>
                  <a:srgbClr val="0070C0"/>
                </a:solidFill>
              </a:rPr>
              <a:t> main</a:t>
            </a:r>
            <a:r>
              <a:rPr lang="en-US" b="1" dirty="0" smtClean="0">
                <a:solidFill>
                  <a:srgbClr val="0070C0"/>
                </a:solidFill>
              </a:rPr>
              <a:t>(){</a:t>
            </a:r>
            <a:endParaRPr lang="en-US" b="1" dirty="0">
              <a:solidFill>
                <a:srgbClr val="0070C0"/>
              </a:solidFill>
            </a:endParaRPr>
          </a:p>
          <a:p>
            <a:r>
              <a:rPr lang="en-US" b="1" dirty="0" err="1" smtClean="0">
                <a:solidFill>
                  <a:srgbClr val="0070C0"/>
                </a:solidFill>
              </a:rPr>
              <a:t>int</a:t>
            </a:r>
            <a:r>
              <a:rPr lang="en-US" b="1" dirty="0" smtClean="0">
                <a:solidFill>
                  <a:srgbClr val="0070C0"/>
                </a:solidFill>
              </a:rPr>
              <a:t> </a:t>
            </a:r>
            <a:r>
              <a:rPr lang="en-US" b="1" dirty="0" err="1">
                <a:solidFill>
                  <a:srgbClr val="0070C0"/>
                </a:solidFill>
              </a:rPr>
              <a:t>n,m</a:t>
            </a:r>
            <a:r>
              <a:rPr lang="en-US" b="1" dirty="0">
                <a:solidFill>
                  <a:srgbClr val="0070C0"/>
                </a:solidFill>
              </a:rPr>
              <a:t>;</a:t>
            </a:r>
          </a:p>
          <a:p>
            <a:r>
              <a:rPr lang="en-US" b="1" dirty="0" err="1" smtClean="0">
                <a:solidFill>
                  <a:srgbClr val="0070C0"/>
                </a:solidFill>
              </a:rPr>
              <a:t>cin</a:t>
            </a:r>
            <a:r>
              <a:rPr lang="en-US" b="1" dirty="0">
                <a:solidFill>
                  <a:srgbClr val="0070C0"/>
                </a:solidFill>
              </a:rPr>
              <a:t>&gt;&gt;n&gt;&gt;m;</a:t>
            </a:r>
          </a:p>
          <a:p>
            <a:r>
              <a:rPr lang="en-US" b="1" dirty="0" smtClean="0">
                <a:solidFill>
                  <a:srgbClr val="0070C0"/>
                </a:solidFill>
              </a:rPr>
              <a:t>vector </a:t>
            </a:r>
            <a:r>
              <a:rPr lang="en-US" b="1" dirty="0">
                <a:solidFill>
                  <a:srgbClr val="0070C0"/>
                </a:solidFill>
              </a:rPr>
              <a:t>&lt;</a:t>
            </a:r>
            <a:r>
              <a:rPr lang="en-US" b="1" dirty="0" err="1">
                <a:solidFill>
                  <a:srgbClr val="0070C0"/>
                </a:solidFill>
              </a:rPr>
              <a:t>ivica</a:t>
            </a:r>
            <a:r>
              <a:rPr lang="en-US" b="1" dirty="0">
                <a:solidFill>
                  <a:srgbClr val="0070C0"/>
                </a:solidFill>
              </a:rPr>
              <a:t>&gt; E[n];</a:t>
            </a:r>
          </a:p>
          <a:p>
            <a:r>
              <a:rPr lang="en-US" b="1" dirty="0" smtClean="0">
                <a:solidFill>
                  <a:srgbClr val="0070C0"/>
                </a:solidFill>
              </a:rPr>
              <a:t>vector </a:t>
            </a:r>
            <a:r>
              <a:rPr lang="en-US" b="1" dirty="0">
                <a:solidFill>
                  <a:srgbClr val="0070C0"/>
                </a:solidFill>
              </a:rPr>
              <a:t>&lt;ivica2&gt; </a:t>
            </a:r>
            <a:r>
              <a:rPr lang="en-US" b="1" dirty="0" err="1">
                <a:solidFill>
                  <a:srgbClr val="0070C0"/>
                </a:solidFill>
              </a:rPr>
              <a:t>rez</a:t>
            </a:r>
            <a:r>
              <a:rPr lang="en-US" b="1" dirty="0">
                <a:solidFill>
                  <a:srgbClr val="0070C0"/>
                </a:solidFill>
              </a:rPr>
              <a:t>;</a:t>
            </a:r>
          </a:p>
          <a:p>
            <a:r>
              <a:rPr lang="en-US" b="1" dirty="0" err="1" smtClean="0">
                <a:solidFill>
                  <a:srgbClr val="0070C0"/>
                </a:solidFill>
              </a:rPr>
              <a:t>int</a:t>
            </a:r>
            <a:r>
              <a:rPr lang="en-US" b="1" dirty="0" smtClean="0">
                <a:solidFill>
                  <a:srgbClr val="0070C0"/>
                </a:solidFill>
              </a:rPr>
              <a:t> </a:t>
            </a:r>
            <a:r>
              <a:rPr lang="en-US" b="1" dirty="0">
                <a:solidFill>
                  <a:srgbClr val="0070C0"/>
                </a:solidFill>
              </a:rPr>
              <a:t>total=0;</a:t>
            </a:r>
          </a:p>
          <a:p>
            <a:r>
              <a:rPr lang="en-US" b="1" dirty="0" err="1" smtClean="0">
                <a:solidFill>
                  <a:srgbClr val="0070C0"/>
                </a:solidFill>
              </a:rPr>
              <a:t>int</a:t>
            </a:r>
            <a:r>
              <a:rPr lang="en-US" b="1" dirty="0" smtClean="0">
                <a:solidFill>
                  <a:srgbClr val="0070C0"/>
                </a:solidFill>
              </a:rPr>
              <a:t> </a:t>
            </a:r>
            <a:r>
              <a:rPr lang="en-US" b="1" dirty="0" err="1">
                <a:solidFill>
                  <a:srgbClr val="0070C0"/>
                </a:solidFill>
              </a:rPr>
              <a:t>tcv</a:t>
            </a:r>
            <a:r>
              <a:rPr lang="en-US" b="1" dirty="0">
                <a:solidFill>
                  <a:srgbClr val="0070C0"/>
                </a:solidFill>
              </a:rPr>
              <a:t>=0;</a:t>
            </a:r>
          </a:p>
          <a:p>
            <a:r>
              <a:rPr lang="en-US" b="1" dirty="0" err="1" smtClean="0">
                <a:solidFill>
                  <a:srgbClr val="0070C0"/>
                </a:solidFill>
              </a:rPr>
              <a:t>bool</a:t>
            </a:r>
            <a:r>
              <a:rPr lang="en-US" b="1" dirty="0" smtClean="0">
                <a:solidFill>
                  <a:srgbClr val="0070C0"/>
                </a:solidFill>
              </a:rPr>
              <a:t> </a:t>
            </a:r>
            <a:r>
              <a:rPr lang="en-US" b="1" dirty="0">
                <a:solidFill>
                  <a:srgbClr val="0070C0"/>
                </a:solidFill>
              </a:rPr>
              <a:t>visit[n</a:t>
            </a:r>
            <a:r>
              <a:rPr lang="en-US" b="1" dirty="0" smtClean="0">
                <a:solidFill>
                  <a:srgbClr val="0070C0"/>
                </a:solidFill>
              </a:rPr>
              <a:t>];</a:t>
            </a:r>
            <a:endParaRPr lang="sr-Latn-ME" b="1" dirty="0" smtClean="0">
              <a:solidFill>
                <a:srgbClr val="0070C0"/>
              </a:solidFill>
            </a:endParaRPr>
          </a:p>
          <a:p>
            <a:r>
              <a:rPr lang="en-US" b="1" dirty="0" smtClean="0">
                <a:solidFill>
                  <a:srgbClr val="0070C0"/>
                </a:solidFill>
              </a:rPr>
              <a:t>for(</a:t>
            </a:r>
            <a:r>
              <a:rPr lang="en-US" b="1" dirty="0" err="1" smtClean="0">
                <a:solidFill>
                  <a:srgbClr val="0070C0"/>
                </a:solidFill>
              </a:rPr>
              <a:t>int</a:t>
            </a:r>
            <a:r>
              <a:rPr lang="en-US" b="1" dirty="0" smtClean="0">
                <a:solidFill>
                  <a:srgbClr val="0070C0"/>
                </a:solidFill>
              </a:rPr>
              <a:t> </a:t>
            </a:r>
            <a:r>
              <a:rPr lang="en-US" b="1" dirty="0" err="1">
                <a:solidFill>
                  <a:srgbClr val="0070C0"/>
                </a:solidFill>
              </a:rPr>
              <a:t>i</a:t>
            </a:r>
            <a:r>
              <a:rPr lang="en-US" b="1" dirty="0">
                <a:solidFill>
                  <a:srgbClr val="0070C0"/>
                </a:solidFill>
              </a:rPr>
              <a:t>=0;i&lt;</a:t>
            </a:r>
            <a:r>
              <a:rPr lang="en-US" b="1" dirty="0" err="1">
                <a:solidFill>
                  <a:srgbClr val="0070C0"/>
                </a:solidFill>
              </a:rPr>
              <a:t>n;i</a:t>
            </a:r>
            <a:r>
              <a:rPr lang="en-US" b="1" dirty="0">
                <a:solidFill>
                  <a:srgbClr val="0070C0"/>
                </a:solidFill>
              </a:rPr>
              <a:t>++) visit[</a:t>
            </a:r>
            <a:r>
              <a:rPr lang="en-US" b="1" dirty="0" err="1">
                <a:solidFill>
                  <a:srgbClr val="0070C0"/>
                </a:solidFill>
              </a:rPr>
              <a:t>i</a:t>
            </a:r>
            <a:r>
              <a:rPr lang="en-US" b="1" dirty="0">
                <a:solidFill>
                  <a:srgbClr val="0070C0"/>
                </a:solidFill>
              </a:rPr>
              <a:t>]=false</a:t>
            </a:r>
            <a:r>
              <a:rPr lang="en-US" b="1" dirty="0" smtClean="0">
                <a:solidFill>
                  <a:srgbClr val="0070C0"/>
                </a:solidFill>
              </a:rPr>
              <a:t>;</a:t>
            </a:r>
            <a:endParaRPr lang="en-US" b="1" dirty="0">
              <a:solidFill>
                <a:srgbClr val="0070C0"/>
              </a:solidFill>
            </a:endParaRPr>
          </a:p>
        </p:txBody>
      </p:sp>
      <p:sp>
        <p:nvSpPr>
          <p:cNvPr id="5" name="Rectangle 4"/>
          <p:cNvSpPr/>
          <p:nvPr/>
        </p:nvSpPr>
        <p:spPr>
          <a:xfrm>
            <a:off x="3429000" y="1295400"/>
            <a:ext cx="5715000" cy="5632311"/>
          </a:xfrm>
          <a:prstGeom prst="rect">
            <a:avLst/>
          </a:prstGeom>
        </p:spPr>
        <p:txBody>
          <a:bodyPr wrap="square">
            <a:spAutoFit/>
          </a:bodyPr>
          <a:lstStyle/>
          <a:p>
            <a:r>
              <a:rPr lang="en-US" b="1" dirty="0" smtClean="0">
                <a:solidFill>
                  <a:srgbClr val="0070C0"/>
                </a:solidFill>
              </a:rPr>
              <a:t>visit[</a:t>
            </a:r>
            <a:r>
              <a:rPr lang="en-US" b="1" dirty="0" err="1" smtClean="0">
                <a:solidFill>
                  <a:srgbClr val="0070C0"/>
                </a:solidFill>
              </a:rPr>
              <a:t>tcv</a:t>
            </a:r>
            <a:r>
              <a:rPr lang="en-US" b="1" dirty="0">
                <a:solidFill>
                  <a:srgbClr val="0070C0"/>
                </a:solidFill>
              </a:rPr>
              <a:t>]=true;</a:t>
            </a:r>
          </a:p>
          <a:p>
            <a:r>
              <a:rPr lang="en-US" b="1" dirty="0" err="1" smtClean="0">
                <a:solidFill>
                  <a:srgbClr val="0070C0"/>
                </a:solidFill>
              </a:rPr>
              <a:t>priority_queue</a:t>
            </a:r>
            <a:r>
              <a:rPr lang="en-US" b="1" dirty="0" smtClean="0">
                <a:solidFill>
                  <a:srgbClr val="0070C0"/>
                </a:solidFill>
              </a:rPr>
              <a:t>&lt;ivica2</a:t>
            </a:r>
            <a:r>
              <a:rPr lang="en-US" b="1" dirty="0">
                <a:solidFill>
                  <a:srgbClr val="0070C0"/>
                </a:solidFill>
              </a:rPr>
              <a:t>, vector&lt;ivica2&gt;,</a:t>
            </a:r>
            <a:r>
              <a:rPr lang="en-US" b="1" dirty="0" err="1">
                <a:solidFill>
                  <a:srgbClr val="0070C0"/>
                </a:solidFill>
              </a:rPr>
              <a:t>poredi</a:t>
            </a:r>
            <a:r>
              <a:rPr lang="en-US" b="1" dirty="0">
                <a:solidFill>
                  <a:srgbClr val="0070C0"/>
                </a:solidFill>
              </a:rPr>
              <a:t>&gt; </a:t>
            </a:r>
            <a:r>
              <a:rPr lang="en-US" b="1" dirty="0" err="1">
                <a:solidFill>
                  <a:srgbClr val="0070C0"/>
                </a:solidFill>
              </a:rPr>
              <a:t>pq</a:t>
            </a:r>
            <a:r>
              <a:rPr lang="en-US" b="1" dirty="0">
                <a:solidFill>
                  <a:srgbClr val="0070C0"/>
                </a:solidFill>
              </a:rPr>
              <a:t>;</a:t>
            </a:r>
          </a:p>
          <a:p>
            <a:r>
              <a:rPr lang="en-US" b="1" dirty="0" err="1" smtClean="0">
                <a:solidFill>
                  <a:srgbClr val="0070C0"/>
                </a:solidFill>
              </a:rPr>
              <a:t>int</a:t>
            </a:r>
            <a:r>
              <a:rPr lang="en-US" b="1" dirty="0" smtClean="0">
                <a:solidFill>
                  <a:srgbClr val="0070C0"/>
                </a:solidFill>
              </a:rPr>
              <a:t> </a:t>
            </a:r>
            <a:r>
              <a:rPr lang="en-US" b="1" dirty="0" err="1">
                <a:solidFill>
                  <a:srgbClr val="0070C0"/>
                </a:solidFill>
              </a:rPr>
              <a:t>bcv</a:t>
            </a:r>
            <a:r>
              <a:rPr lang="en-US" b="1" dirty="0">
                <a:solidFill>
                  <a:srgbClr val="0070C0"/>
                </a:solidFill>
              </a:rPr>
              <a:t>=1;</a:t>
            </a:r>
          </a:p>
          <a:p>
            <a:r>
              <a:rPr lang="en-US" b="1" dirty="0" err="1" smtClean="0">
                <a:solidFill>
                  <a:srgbClr val="0070C0"/>
                </a:solidFill>
              </a:rPr>
              <a:t>int</a:t>
            </a:r>
            <a:r>
              <a:rPr lang="en-US" b="1" dirty="0" smtClean="0">
                <a:solidFill>
                  <a:srgbClr val="0070C0"/>
                </a:solidFill>
              </a:rPr>
              <a:t> </a:t>
            </a:r>
            <a:r>
              <a:rPr lang="en-US" b="1" dirty="0" err="1">
                <a:solidFill>
                  <a:srgbClr val="0070C0"/>
                </a:solidFill>
              </a:rPr>
              <a:t>x,y,z</a:t>
            </a:r>
            <a:r>
              <a:rPr lang="en-US" b="1" dirty="0">
                <a:solidFill>
                  <a:srgbClr val="0070C0"/>
                </a:solidFill>
              </a:rPr>
              <a:t>;</a:t>
            </a:r>
          </a:p>
          <a:p>
            <a:r>
              <a:rPr lang="en-US" b="1" dirty="0" err="1" smtClean="0">
                <a:solidFill>
                  <a:srgbClr val="0070C0"/>
                </a:solidFill>
              </a:rPr>
              <a:t>ivica</a:t>
            </a:r>
            <a:r>
              <a:rPr lang="en-US" b="1" dirty="0" smtClean="0">
                <a:solidFill>
                  <a:srgbClr val="0070C0"/>
                </a:solidFill>
              </a:rPr>
              <a:t> </a:t>
            </a:r>
            <a:r>
              <a:rPr lang="en-US" b="1" dirty="0">
                <a:solidFill>
                  <a:srgbClr val="0070C0"/>
                </a:solidFill>
              </a:rPr>
              <a:t>temp;</a:t>
            </a:r>
          </a:p>
          <a:p>
            <a:r>
              <a:rPr lang="en-US" b="1" dirty="0">
                <a:solidFill>
                  <a:srgbClr val="0070C0"/>
                </a:solidFill>
              </a:rPr>
              <a:t>    ivica2 temp2;</a:t>
            </a:r>
          </a:p>
          <a:p>
            <a:r>
              <a:rPr lang="en-US" b="1" dirty="0">
                <a:solidFill>
                  <a:srgbClr val="0070C0"/>
                </a:solidFill>
              </a:rPr>
              <a:t>    for(</a:t>
            </a:r>
            <a:r>
              <a:rPr lang="en-US" b="1" dirty="0" err="1">
                <a:solidFill>
                  <a:srgbClr val="0070C0"/>
                </a:solidFill>
              </a:rPr>
              <a:t>int</a:t>
            </a:r>
            <a:r>
              <a:rPr lang="en-US" b="1" dirty="0">
                <a:solidFill>
                  <a:srgbClr val="0070C0"/>
                </a:solidFill>
              </a:rPr>
              <a:t> </a:t>
            </a:r>
            <a:r>
              <a:rPr lang="en-US" b="1" dirty="0" err="1">
                <a:solidFill>
                  <a:srgbClr val="0070C0"/>
                </a:solidFill>
              </a:rPr>
              <a:t>i</a:t>
            </a:r>
            <a:r>
              <a:rPr lang="en-US" b="1" dirty="0">
                <a:solidFill>
                  <a:srgbClr val="0070C0"/>
                </a:solidFill>
              </a:rPr>
              <a:t>=0;i&lt;</a:t>
            </a:r>
            <a:r>
              <a:rPr lang="en-US" b="1" dirty="0" err="1">
                <a:solidFill>
                  <a:srgbClr val="0070C0"/>
                </a:solidFill>
              </a:rPr>
              <a:t>m;i</a:t>
            </a:r>
            <a:r>
              <a:rPr lang="en-US" b="1" dirty="0">
                <a:solidFill>
                  <a:srgbClr val="0070C0"/>
                </a:solidFill>
              </a:rPr>
              <a:t>++){</a:t>
            </a:r>
          </a:p>
          <a:p>
            <a:r>
              <a:rPr lang="en-US" b="1" dirty="0">
                <a:solidFill>
                  <a:srgbClr val="0070C0"/>
                </a:solidFill>
              </a:rPr>
              <a:t>   </a:t>
            </a:r>
            <a:r>
              <a:rPr lang="sr-Latn-ME" b="1" dirty="0" smtClean="0">
                <a:solidFill>
                  <a:srgbClr val="0070C0"/>
                </a:solidFill>
              </a:rPr>
              <a:t>     </a:t>
            </a:r>
            <a:r>
              <a:rPr lang="en-US" b="1" dirty="0" smtClean="0">
                <a:solidFill>
                  <a:srgbClr val="0070C0"/>
                </a:solidFill>
              </a:rPr>
              <a:t>     </a:t>
            </a:r>
            <a:r>
              <a:rPr lang="en-US" b="1" dirty="0" err="1">
                <a:solidFill>
                  <a:srgbClr val="0070C0"/>
                </a:solidFill>
              </a:rPr>
              <a:t>cin</a:t>
            </a:r>
            <a:r>
              <a:rPr lang="en-US" b="1" dirty="0">
                <a:solidFill>
                  <a:srgbClr val="0070C0"/>
                </a:solidFill>
              </a:rPr>
              <a:t>&gt;&gt;x&gt;&gt;y&gt;&gt;z;</a:t>
            </a:r>
          </a:p>
          <a:p>
            <a:r>
              <a:rPr lang="en-US" b="1" dirty="0">
                <a:solidFill>
                  <a:srgbClr val="0070C0"/>
                </a:solidFill>
              </a:rPr>
              <a:t>        </a:t>
            </a:r>
            <a:r>
              <a:rPr lang="en-US" b="1" dirty="0" err="1">
                <a:solidFill>
                  <a:srgbClr val="0070C0"/>
                </a:solidFill>
              </a:rPr>
              <a:t>temp.dest</a:t>
            </a:r>
            <a:r>
              <a:rPr lang="en-US" b="1" dirty="0">
                <a:solidFill>
                  <a:srgbClr val="0070C0"/>
                </a:solidFill>
              </a:rPr>
              <a:t>=y;</a:t>
            </a:r>
          </a:p>
          <a:p>
            <a:r>
              <a:rPr lang="en-US" b="1" dirty="0">
                <a:solidFill>
                  <a:srgbClr val="0070C0"/>
                </a:solidFill>
              </a:rPr>
              <a:t>        </a:t>
            </a:r>
            <a:r>
              <a:rPr lang="en-US" b="1" dirty="0" err="1">
                <a:solidFill>
                  <a:srgbClr val="0070C0"/>
                </a:solidFill>
              </a:rPr>
              <a:t>temp.w</a:t>
            </a:r>
            <a:r>
              <a:rPr lang="en-US" b="1" dirty="0">
                <a:solidFill>
                  <a:srgbClr val="0070C0"/>
                </a:solidFill>
              </a:rPr>
              <a:t>=z;</a:t>
            </a:r>
          </a:p>
          <a:p>
            <a:r>
              <a:rPr lang="en-US" b="1" dirty="0">
                <a:solidFill>
                  <a:srgbClr val="0070C0"/>
                </a:solidFill>
              </a:rPr>
              <a:t>        E[x].</a:t>
            </a:r>
            <a:r>
              <a:rPr lang="en-US" b="1" dirty="0" err="1">
                <a:solidFill>
                  <a:srgbClr val="0070C0"/>
                </a:solidFill>
              </a:rPr>
              <a:t>push_back</a:t>
            </a:r>
            <a:r>
              <a:rPr lang="en-US" b="1" dirty="0">
                <a:solidFill>
                  <a:srgbClr val="0070C0"/>
                </a:solidFill>
              </a:rPr>
              <a:t>(temp);</a:t>
            </a:r>
          </a:p>
          <a:p>
            <a:r>
              <a:rPr lang="en-US" b="1" dirty="0">
                <a:solidFill>
                  <a:srgbClr val="0070C0"/>
                </a:solidFill>
              </a:rPr>
              <a:t>        </a:t>
            </a:r>
            <a:r>
              <a:rPr lang="en-US" b="1" dirty="0" err="1">
                <a:solidFill>
                  <a:srgbClr val="0070C0"/>
                </a:solidFill>
              </a:rPr>
              <a:t>temp.dest</a:t>
            </a:r>
            <a:r>
              <a:rPr lang="en-US" b="1" dirty="0">
                <a:solidFill>
                  <a:srgbClr val="0070C0"/>
                </a:solidFill>
              </a:rPr>
              <a:t>=x;</a:t>
            </a:r>
          </a:p>
          <a:p>
            <a:r>
              <a:rPr lang="en-US" b="1" dirty="0">
                <a:solidFill>
                  <a:srgbClr val="0070C0"/>
                </a:solidFill>
              </a:rPr>
              <a:t>        E[y].</a:t>
            </a:r>
            <a:r>
              <a:rPr lang="en-US" b="1" dirty="0" err="1">
                <a:solidFill>
                  <a:srgbClr val="0070C0"/>
                </a:solidFill>
              </a:rPr>
              <a:t>push_back</a:t>
            </a:r>
            <a:r>
              <a:rPr lang="en-US" b="1" dirty="0">
                <a:solidFill>
                  <a:srgbClr val="0070C0"/>
                </a:solidFill>
              </a:rPr>
              <a:t>(temp);</a:t>
            </a:r>
          </a:p>
          <a:p>
            <a:r>
              <a:rPr lang="en-US" b="1" dirty="0">
                <a:solidFill>
                  <a:srgbClr val="0070C0"/>
                </a:solidFill>
              </a:rPr>
              <a:t>    }</a:t>
            </a:r>
          </a:p>
          <a:p>
            <a:r>
              <a:rPr lang="en-US" b="1" dirty="0" smtClean="0">
                <a:solidFill>
                  <a:srgbClr val="0070C0"/>
                </a:solidFill>
              </a:rPr>
              <a:t>while(</a:t>
            </a:r>
            <a:r>
              <a:rPr lang="en-US" b="1" dirty="0" err="1" smtClean="0">
                <a:solidFill>
                  <a:srgbClr val="0070C0"/>
                </a:solidFill>
              </a:rPr>
              <a:t>bcv</a:t>
            </a:r>
            <a:r>
              <a:rPr lang="en-US" b="1" dirty="0" smtClean="0">
                <a:solidFill>
                  <a:srgbClr val="0070C0"/>
                </a:solidFill>
              </a:rPr>
              <a:t>&lt;n</a:t>
            </a:r>
            <a:r>
              <a:rPr lang="en-US" b="1" dirty="0">
                <a:solidFill>
                  <a:srgbClr val="0070C0"/>
                </a:solidFill>
              </a:rPr>
              <a:t>){</a:t>
            </a:r>
          </a:p>
          <a:p>
            <a:r>
              <a:rPr lang="sr-Latn-ME" b="1" dirty="0" smtClean="0">
                <a:solidFill>
                  <a:srgbClr val="0070C0"/>
                </a:solidFill>
              </a:rPr>
              <a:t>  </a:t>
            </a:r>
            <a:r>
              <a:rPr lang="en-US" b="1" dirty="0" smtClean="0">
                <a:solidFill>
                  <a:srgbClr val="0070C0"/>
                </a:solidFill>
              </a:rPr>
              <a:t>for(</a:t>
            </a:r>
            <a:r>
              <a:rPr lang="en-US" b="1" dirty="0" err="1" smtClean="0">
                <a:solidFill>
                  <a:srgbClr val="0070C0"/>
                </a:solidFill>
              </a:rPr>
              <a:t>int</a:t>
            </a:r>
            <a:r>
              <a:rPr lang="en-US" b="1" dirty="0" smtClean="0">
                <a:solidFill>
                  <a:srgbClr val="0070C0"/>
                </a:solidFill>
              </a:rPr>
              <a:t> </a:t>
            </a:r>
            <a:r>
              <a:rPr lang="en-US" b="1" dirty="0" err="1">
                <a:solidFill>
                  <a:srgbClr val="0070C0"/>
                </a:solidFill>
              </a:rPr>
              <a:t>i</a:t>
            </a:r>
            <a:r>
              <a:rPr lang="en-US" b="1" dirty="0">
                <a:solidFill>
                  <a:srgbClr val="0070C0"/>
                </a:solidFill>
              </a:rPr>
              <a:t>=0;i&lt;E[</a:t>
            </a:r>
            <a:r>
              <a:rPr lang="en-US" b="1" dirty="0" err="1">
                <a:solidFill>
                  <a:srgbClr val="0070C0"/>
                </a:solidFill>
              </a:rPr>
              <a:t>tcv</a:t>
            </a:r>
            <a:r>
              <a:rPr lang="en-US" b="1" dirty="0">
                <a:solidFill>
                  <a:srgbClr val="0070C0"/>
                </a:solidFill>
              </a:rPr>
              <a:t>].size();</a:t>
            </a:r>
            <a:r>
              <a:rPr lang="en-US" b="1" dirty="0" err="1">
                <a:solidFill>
                  <a:srgbClr val="0070C0"/>
                </a:solidFill>
              </a:rPr>
              <a:t>i</a:t>
            </a:r>
            <a:r>
              <a:rPr lang="en-US" b="1" dirty="0">
                <a:solidFill>
                  <a:srgbClr val="0070C0"/>
                </a:solidFill>
              </a:rPr>
              <a:t>++){</a:t>
            </a:r>
          </a:p>
          <a:p>
            <a:r>
              <a:rPr lang="sr-Latn-ME" b="1" dirty="0" smtClean="0">
                <a:solidFill>
                  <a:srgbClr val="0070C0"/>
                </a:solidFill>
              </a:rPr>
              <a:t>    </a:t>
            </a:r>
            <a:r>
              <a:rPr lang="en-US" b="1" dirty="0" smtClean="0">
                <a:solidFill>
                  <a:srgbClr val="0070C0"/>
                </a:solidFill>
              </a:rPr>
              <a:t>temp2.dest=E[</a:t>
            </a:r>
            <a:r>
              <a:rPr lang="en-US" b="1" dirty="0" err="1" smtClean="0">
                <a:solidFill>
                  <a:srgbClr val="0070C0"/>
                </a:solidFill>
              </a:rPr>
              <a:t>tcv</a:t>
            </a:r>
            <a:r>
              <a:rPr lang="en-US" b="1" dirty="0">
                <a:solidFill>
                  <a:srgbClr val="0070C0"/>
                </a:solidFill>
              </a:rPr>
              <a:t>][</a:t>
            </a:r>
            <a:r>
              <a:rPr lang="en-US" b="1" dirty="0" err="1">
                <a:solidFill>
                  <a:srgbClr val="0070C0"/>
                </a:solidFill>
              </a:rPr>
              <a:t>i</a:t>
            </a:r>
            <a:r>
              <a:rPr lang="en-US" b="1" dirty="0">
                <a:solidFill>
                  <a:srgbClr val="0070C0"/>
                </a:solidFill>
              </a:rPr>
              <a:t>].</a:t>
            </a:r>
            <a:r>
              <a:rPr lang="en-US" b="1" dirty="0" err="1">
                <a:solidFill>
                  <a:srgbClr val="0070C0"/>
                </a:solidFill>
              </a:rPr>
              <a:t>dest</a:t>
            </a:r>
            <a:r>
              <a:rPr lang="en-US" b="1" dirty="0">
                <a:solidFill>
                  <a:srgbClr val="0070C0"/>
                </a:solidFill>
              </a:rPr>
              <a:t>; temp2.w=E[</a:t>
            </a:r>
            <a:r>
              <a:rPr lang="en-US" b="1" dirty="0" err="1">
                <a:solidFill>
                  <a:srgbClr val="0070C0"/>
                </a:solidFill>
              </a:rPr>
              <a:t>tcv</a:t>
            </a:r>
            <a:r>
              <a:rPr lang="en-US" b="1" dirty="0">
                <a:solidFill>
                  <a:srgbClr val="0070C0"/>
                </a:solidFill>
              </a:rPr>
              <a:t>][</a:t>
            </a:r>
            <a:r>
              <a:rPr lang="en-US" b="1" dirty="0" err="1">
                <a:solidFill>
                  <a:srgbClr val="0070C0"/>
                </a:solidFill>
              </a:rPr>
              <a:t>i</a:t>
            </a:r>
            <a:r>
              <a:rPr lang="en-US" b="1" dirty="0">
                <a:solidFill>
                  <a:srgbClr val="0070C0"/>
                </a:solidFill>
              </a:rPr>
              <a:t>].w; </a:t>
            </a:r>
            <a:r>
              <a:rPr lang="sr-Latn-ME" b="1" dirty="0" smtClean="0">
                <a:solidFill>
                  <a:srgbClr val="0070C0"/>
                </a:solidFill>
              </a:rPr>
              <a:t> </a:t>
            </a:r>
          </a:p>
          <a:p>
            <a:r>
              <a:rPr lang="sr-Latn-ME" b="1" dirty="0">
                <a:solidFill>
                  <a:srgbClr val="0070C0"/>
                </a:solidFill>
              </a:rPr>
              <a:t> </a:t>
            </a:r>
            <a:r>
              <a:rPr lang="sr-Latn-ME" b="1" dirty="0" smtClean="0">
                <a:solidFill>
                  <a:srgbClr val="0070C0"/>
                </a:solidFill>
              </a:rPr>
              <a:t>   </a:t>
            </a:r>
            <a:r>
              <a:rPr lang="en-US" b="1" dirty="0" smtClean="0">
                <a:solidFill>
                  <a:srgbClr val="0070C0"/>
                </a:solidFill>
              </a:rPr>
              <a:t>temp2.source=</a:t>
            </a:r>
            <a:r>
              <a:rPr lang="en-US" b="1" dirty="0" err="1" smtClean="0">
                <a:solidFill>
                  <a:srgbClr val="0070C0"/>
                </a:solidFill>
              </a:rPr>
              <a:t>tcv</a:t>
            </a:r>
            <a:r>
              <a:rPr lang="en-US" b="1" dirty="0">
                <a:solidFill>
                  <a:srgbClr val="0070C0"/>
                </a:solidFill>
              </a:rPr>
              <a:t>;</a:t>
            </a:r>
          </a:p>
          <a:p>
            <a:r>
              <a:rPr lang="sr-Latn-ME" b="1" dirty="0" smtClean="0">
                <a:solidFill>
                  <a:srgbClr val="0070C0"/>
                </a:solidFill>
              </a:rPr>
              <a:t>    </a:t>
            </a:r>
            <a:r>
              <a:rPr lang="en-US" b="1" dirty="0" smtClean="0">
                <a:solidFill>
                  <a:srgbClr val="0070C0"/>
                </a:solidFill>
              </a:rPr>
              <a:t>if</a:t>
            </a:r>
            <a:r>
              <a:rPr lang="en-US" b="1" dirty="0">
                <a:solidFill>
                  <a:srgbClr val="0070C0"/>
                </a:solidFill>
              </a:rPr>
              <a:t>(!visit[temp2.dest]) </a:t>
            </a:r>
            <a:r>
              <a:rPr lang="en-US" b="1" dirty="0" err="1">
                <a:solidFill>
                  <a:srgbClr val="0070C0"/>
                </a:solidFill>
              </a:rPr>
              <a:t>pq.push</a:t>
            </a:r>
            <a:r>
              <a:rPr lang="en-US" b="1" dirty="0">
                <a:solidFill>
                  <a:srgbClr val="0070C0"/>
                </a:solidFill>
              </a:rPr>
              <a:t>(temp2);</a:t>
            </a:r>
          </a:p>
          <a:p>
            <a:r>
              <a:rPr lang="sr-Latn-ME" b="1" dirty="0" smtClean="0">
                <a:solidFill>
                  <a:srgbClr val="0070C0"/>
                </a:solidFill>
              </a:rPr>
              <a:t>    </a:t>
            </a:r>
            <a:r>
              <a:rPr lang="en-US" b="1" dirty="0" smtClean="0">
                <a:solidFill>
                  <a:srgbClr val="0070C0"/>
                </a:solidFill>
              </a:rPr>
              <a:t>}</a:t>
            </a:r>
            <a:endParaRPr lang="en-US" b="1" dirty="0">
              <a:solidFill>
                <a:srgbClr val="0070C0"/>
              </a:solidFill>
            </a:endParaRPr>
          </a:p>
        </p:txBody>
      </p:sp>
      <p:sp>
        <p:nvSpPr>
          <p:cNvPr id="6" name="Freeform 5"/>
          <p:cNvSpPr/>
          <p:nvPr/>
        </p:nvSpPr>
        <p:spPr>
          <a:xfrm>
            <a:off x="3200400" y="1310640"/>
            <a:ext cx="533400" cy="5516880"/>
          </a:xfrm>
          <a:custGeom>
            <a:avLst/>
            <a:gdLst>
              <a:gd name="connsiteX0" fmla="*/ 243840 w 533400"/>
              <a:gd name="connsiteY0" fmla="*/ 0 h 5516880"/>
              <a:gd name="connsiteX1" fmla="*/ 259080 w 533400"/>
              <a:gd name="connsiteY1" fmla="*/ 1371600 h 5516880"/>
              <a:gd name="connsiteX2" fmla="*/ 502920 w 533400"/>
              <a:gd name="connsiteY2" fmla="*/ 1600200 h 5516880"/>
              <a:gd name="connsiteX3" fmla="*/ 533400 w 533400"/>
              <a:gd name="connsiteY3" fmla="*/ 3627120 h 5516880"/>
              <a:gd name="connsiteX4" fmla="*/ 0 w 533400"/>
              <a:gd name="connsiteY4" fmla="*/ 3916680 h 5516880"/>
              <a:gd name="connsiteX5" fmla="*/ 274320 w 533400"/>
              <a:gd name="connsiteY5" fmla="*/ 4221480 h 5516880"/>
              <a:gd name="connsiteX6" fmla="*/ 457200 w 533400"/>
              <a:gd name="connsiteY6" fmla="*/ 5516880 h 5516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3400" h="5516880">
                <a:moveTo>
                  <a:pt x="243840" y="0"/>
                </a:moveTo>
                <a:lnTo>
                  <a:pt x="259080" y="1371600"/>
                </a:lnTo>
                <a:lnTo>
                  <a:pt x="502920" y="1600200"/>
                </a:lnTo>
                <a:lnTo>
                  <a:pt x="533400" y="3627120"/>
                </a:lnTo>
                <a:lnTo>
                  <a:pt x="0" y="3916680"/>
                </a:lnTo>
                <a:lnTo>
                  <a:pt x="274320" y="4221480"/>
                </a:lnTo>
                <a:lnTo>
                  <a:pt x="457200" y="5516880"/>
                </a:ln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99912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sr-Latn-ME" dirty="0" smtClean="0"/>
              <a:t>Primjeri</a:t>
            </a:r>
            <a:endParaRPr lang="en-US" dirty="0"/>
          </a:p>
        </p:txBody>
      </p:sp>
      <p:sp>
        <p:nvSpPr>
          <p:cNvPr id="3" name="Content Placeholder 2"/>
          <p:cNvSpPr>
            <a:spLocks noGrp="1"/>
          </p:cNvSpPr>
          <p:nvPr>
            <p:ph idx="1"/>
          </p:nvPr>
        </p:nvSpPr>
        <p:spPr>
          <a:xfrm>
            <a:off x="457200" y="4572000"/>
            <a:ext cx="8229600" cy="1905000"/>
          </a:xfrm>
        </p:spPr>
        <p:txBody>
          <a:bodyPr/>
          <a:lstStyle/>
          <a:p>
            <a:r>
              <a:rPr lang="sr-Latn-ME" dirty="0" smtClean="0"/>
              <a:t>U posljednjem primjeru napisana je ponovo obiđena artikulaciona tačka. Ispraviti program da se ovo ne dešava.</a:t>
            </a:r>
            <a:endParaRPr lang="en-US" dirty="0"/>
          </a:p>
        </p:txBody>
      </p:sp>
      <p:sp>
        <p:nvSpPr>
          <p:cNvPr id="4" name="Rectangle 3"/>
          <p:cNvSpPr/>
          <p:nvPr/>
        </p:nvSpPr>
        <p:spPr>
          <a:xfrm>
            <a:off x="152400" y="1524000"/>
            <a:ext cx="838200" cy="1384995"/>
          </a:xfrm>
          <a:prstGeom prst="rect">
            <a:avLst/>
          </a:prstGeom>
          <a:solidFill>
            <a:schemeClr val="accent6">
              <a:lumMod val="60000"/>
              <a:lumOff val="40000"/>
            </a:schemeClr>
          </a:solidFill>
        </p:spPr>
        <p:txBody>
          <a:bodyPr wrap="square" rtlCol="0">
            <a:spAutoFit/>
          </a:bodyPr>
          <a:lstStyle/>
          <a:p>
            <a:r>
              <a:rPr lang="en-US" sz="1200" b="1" dirty="0" smtClean="0">
                <a:solidFill>
                  <a:schemeClr val="bg1"/>
                </a:solidFill>
              </a:rPr>
              <a:t>5</a:t>
            </a:r>
          </a:p>
          <a:p>
            <a:r>
              <a:rPr lang="en-US" sz="1200" b="1" dirty="0" smtClean="0">
                <a:solidFill>
                  <a:schemeClr val="bg1"/>
                </a:solidFill>
              </a:rPr>
              <a:t>5</a:t>
            </a:r>
          </a:p>
          <a:p>
            <a:r>
              <a:rPr lang="en-US" sz="1200" b="1" dirty="0" smtClean="0">
                <a:solidFill>
                  <a:schemeClr val="bg1"/>
                </a:solidFill>
              </a:rPr>
              <a:t>1 0</a:t>
            </a:r>
          </a:p>
          <a:p>
            <a:r>
              <a:rPr lang="en-US" sz="1200" b="1" dirty="0" smtClean="0">
                <a:solidFill>
                  <a:schemeClr val="bg1"/>
                </a:solidFill>
              </a:rPr>
              <a:t>0 2</a:t>
            </a:r>
          </a:p>
          <a:p>
            <a:r>
              <a:rPr lang="en-US" sz="1200" b="1" dirty="0" smtClean="0">
                <a:solidFill>
                  <a:schemeClr val="bg1"/>
                </a:solidFill>
              </a:rPr>
              <a:t>2 1 </a:t>
            </a:r>
          </a:p>
          <a:p>
            <a:r>
              <a:rPr lang="en-US" sz="1200" b="1" dirty="0" smtClean="0">
                <a:solidFill>
                  <a:schemeClr val="bg1"/>
                </a:solidFill>
              </a:rPr>
              <a:t>0 3</a:t>
            </a:r>
          </a:p>
          <a:p>
            <a:r>
              <a:rPr lang="en-US" sz="1200" b="1" dirty="0" smtClean="0">
                <a:solidFill>
                  <a:schemeClr val="bg1"/>
                </a:solidFill>
              </a:rPr>
              <a:t>3 4</a:t>
            </a:r>
          </a:p>
        </p:txBody>
      </p:sp>
      <p:sp>
        <p:nvSpPr>
          <p:cNvPr id="6" name="Rectangle 5"/>
          <p:cNvSpPr/>
          <p:nvPr/>
        </p:nvSpPr>
        <p:spPr>
          <a:xfrm>
            <a:off x="2819400" y="1524000"/>
            <a:ext cx="990600" cy="1015663"/>
          </a:xfrm>
          <a:prstGeom prst="rect">
            <a:avLst/>
          </a:prstGeom>
          <a:solidFill>
            <a:schemeClr val="accent6">
              <a:lumMod val="60000"/>
              <a:lumOff val="40000"/>
            </a:schemeClr>
          </a:solidFill>
        </p:spPr>
        <p:txBody>
          <a:bodyPr wrap="square" rtlCol="0">
            <a:spAutoFit/>
          </a:bodyPr>
          <a:lstStyle/>
          <a:p>
            <a:r>
              <a:rPr lang="en-US" sz="1200" b="1" dirty="0" smtClean="0">
                <a:solidFill>
                  <a:schemeClr val="bg1"/>
                </a:solidFill>
              </a:rPr>
              <a:t>4</a:t>
            </a:r>
          </a:p>
          <a:p>
            <a:r>
              <a:rPr lang="en-US" sz="1200" b="1" dirty="0" smtClean="0">
                <a:solidFill>
                  <a:schemeClr val="bg1"/>
                </a:solidFill>
              </a:rPr>
              <a:t>3</a:t>
            </a:r>
          </a:p>
          <a:p>
            <a:r>
              <a:rPr lang="en-US" sz="1200" b="1" dirty="0" smtClean="0">
                <a:solidFill>
                  <a:schemeClr val="bg1"/>
                </a:solidFill>
              </a:rPr>
              <a:t>0 1 </a:t>
            </a:r>
          </a:p>
          <a:p>
            <a:r>
              <a:rPr lang="en-US" sz="1200" b="1" dirty="0" smtClean="0">
                <a:solidFill>
                  <a:schemeClr val="bg1"/>
                </a:solidFill>
              </a:rPr>
              <a:t>1 2 </a:t>
            </a:r>
          </a:p>
          <a:p>
            <a:r>
              <a:rPr lang="en-US" sz="1200" b="1" dirty="0" smtClean="0">
                <a:solidFill>
                  <a:schemeClr val="bg1"/>
                </a:solidFill>
              </a:rPr>
              <a:t>2 3</a:t>
            </a:r>
          </a:p>
        </p:txBody>
      </p:sp>
      <p:sp>
        <p:nvSpPr>
          <p:cNvPr id="7" name="TextBox 6"/>
          <p:cNvSpPr txBox="1"/>
          <p:nvPr/>
        </p:nvSpPr>
        <p:spPr>
          <a:xfrm>
            <a:off x="25078" y="1078468"/>
            <a:ext cx="7823522" cy="369332"/>
          </a:xfrm>
          <a:prstGeom prst="rect">
            <a:avLst/>
          </a:prstGeom>
          <a:noFill/>
        </p:spPr>
        <p:txBody>
          <a:bodyPr wrap="square" rtlCol="0">
            <a:spAutoFit/>
          </a:bodyPr>
          <a:lstStyle/>
          <a:p>
            <a:r>
              <a:rPr lang="sr-Latn-ME" b="1" u="sng" dirty="0" smtClean="0"/>
              <a:t>Primjer 1: Ulaz</a:t>
            </a:r>
            <a:r>
              <a:rPr lang="sr-Latn-ME" dirty="0" smtClean="0"/>
              <a:t>		</a:t>
            </a:r>
            <a:r>
              <a:rPr lang="sr-Latn-ME" b="1" u="sng" dirty="0" smtClean="0"/>
              <a:t>Primjer 2: Ulaz</a:t>
            </a:r>
            <a:r>
              <a:rPr lang="sr-Latn-ME" b="1" dirty="0" smtClean="0"/>
              <a:t>		</a:t>
            </a:r>
            <a:r>
              <a:rPr lang="sr-Latn-ME" b="1" u="sng" dirty="0" smtClean="0"/>
              <a:t>Primjer 3: Ulaz</a:t>
            </a:r>
            <a:endParaRPr lang="en-US" b="1" u="sng" dirty="0"/>
          </a:p>
        </p:txBody>
      </p:sp>
      <p:sp>
        <p:nvSpPr>
          <p:cNvPr id="8" name="Rectangle 7"/>
          <p:cNvSpPr/>
          <p:nvPr/>
        </p:nvSpPr>
        <p:spPr>
          <a:xfrm>
            <a:off x="5562600" y="1524000"/>
            <a:ext cx="914400" cy="1938992"/>
          </a:xfrm>
          <a:prstGeom prst="rect">
            <a:avLst/>
          </a:prstGeom>
          <a:solidFill>
            <a:schemeClr val="accent6">
              <a:lumMod val="60000"/>
              <a:lumOff val="40000"/>
            </a:schemeClr>
          </a:solidFill>
        </p:spPr>
        <p:txBody>
          <a:bodyPr wrap="square" rtlCol="0">
            <a:spAutoFit/>
          </a:bodyPr>
          <a:lstStyle/>
          <a:p>
            <a:r>
              <a:rPr lang="en-US" sz="1200" b="1" dirty="0" smtClean="0">
                <a:solidFill>
                  <a:schemeClr val="bg1"/>
                </a:solidFill>
              </a:rPr>
              <a:t>7 </a:t>
            </a:r>
          </a:p>
          <a:p>
            <a:r>
              <a:rPr lang="en-US" sz="1200" b="1" dirty="0" smtClean="0">
                <a:solidFill>
                  <a:schemeClr val="bg1"/>
                </a:solidFill>
              </a:rPr>
              <a:t>8</a:t>
            </a:r>
          </a:p>
          <a:p>
            <a:r>
              <a:rPr lang="en-US" sz="1200" b="1" dirty="0" smtClean="0">
                <a:solidFill>
                  <a:schemeClr val="bg1"/>
                </a:solidFill>
              </a:rPr>
              <a:t>0 1 </a:t>
            </a:r>
          </a:p>
          <a:p>
            <a:r>
              <a:rPr lang="en-US" sz="1200" b="1" dirty="0" smtClean="0">
                <a:solidFill>
                  <a:schemeClr val="bg1"/>
                </a:solidFill>
              </a:rPr>
              <a:t>1 2 </a:t>
            </a:r>
          </a:p>
          <a:p>
            <a:r>
              <a:rPr lang="en-US" sz="1200" b="1" dirty="0" smtClean="0">
                <a:solidFill>
                  <a:schemeClr val="bg1"/>
                </a:solidFill>
              </a:rPr>
              <a:t>2 0</a:t>
            </a:r>
          </a:p>
          <a:p>
            <a:r>
              <a:rPr lang="en-US" sz="1200" b="1" dirty="0" smtClean="0">
                <a:solidFill>
                  <a:schemeClr val="bg1"/>
                </a:solidFill>
              </a:rPr>
              <a:t>1 3</a:t>
            </a:r>
          </a:p>
          <a:p>
            <a:r>
              <a:rPr lang="en-US" sz="1200" b="1" dirty="0" smtClean="0">
                <a:solidFill>
                  <a:schemeClr val="bg1"/>
                </a:solidFill>
              </a:rPr>
              <a:t>1 4</a:t>
            </a:r>
          </a:p>
          <a:p>
            <a:r>
              <a:rPr lang="en-US" sz="1200" b="1" dirty="0" smtClean="0">
                <a:solidFill>
                  <a:schemeClr val="bg1"/>
                </a:solidFill>
              </a:rPr>
              <a:t>1 6</a:t>
            </a:r>
          </a:p>
          <a:p>
            <a:r>
              <a:rPr lang="en-US" sz="1200" b="1" dirty="0" smtClean="0">
                <a:solidFill>
                  <a:schemeClr val="bg1"/>
                </a:solidFill>
              </a:rPr>
              <a:t>3 5</a:t>
            </a:r>
          </a:p>
          <a:p>
            <a:r>
              <a:rPr lang="en-US" sz="1200" b="1" dirty="0" smtClean="0">
                <a:solidFill>
                  <a:schemeClr val="bg1"/>
                </a:solidFill>
              </a:rPr>
              <a:t>4 5</a:t>
            </a:r>
            <a:endParaRPr lang="en-US" sz="1200" b="1" dirty="0">
              <a:solidFill>
                <a:schemeClr val="bg1"/>
              </a:solidFill>
            </a:endParaRPr>
          </a:p>
        </p:txBody>
      </p:sp>
      <p:sp>
        <p:nvSpPr>
          <p:cNvPr id="9" name="Rectangle 8"/>
          <p:cNvSpPr/>
          <p:nvPr/>
        </p:nvSpPr>
        <p:spPr>
          <a:xfrm>
            <a:off x="152400" y="3881735"/>
            <a:ext cx="1905000" cy="461665"/>
          </a:xfrm>
          <a:prstGeom prst="rect">
            <a:avLst/>
          </a:prstGeom>
          <a:solidFill>
            <a:schemeClr val="accent6">
              <a:lumMod val="60000"/>
              <a:lumOff val="40000"/>
            </a:schemeClr>
          </a:solidFill>
        </p:spPr>
        <p:txBody>
          <a:bodyPr wrap="square" rtlCol="0">
            <a:spAutoFit/>
          </a:bodyPr>
          <a:lstStyle/>
          <a:p>
            <a:r>
              <a:rPr lang="en-US" sz="1200" b="1" dirty="0" err="1" smtClean="0">
                <a:solidFill>
                  <a:schemeClr val="bg1"/>
                </a:solidFill>
              </a:rPr>
              <a:t>artikulaciona</a:t>
            </a:r>
            <a:r>
              <a:rPr lang="en-US" sz="1200" b="1" dirty="0" smtClean="0">
                <a:solidFill>
                  <a:schemeClr val="bg1"/>
                </a:solidFill>
              </a:rPr>
              <a:t> </a:t>
            </a:r>
            <a:r>
              <a:rPr lang="en-US" sz="1200" b="1" dirty="0" err="1" smtClean="0">
                <a:solidFill>
                  <a:schemeClr val="bg1"/>
                </a:solidFill>
              </a:rPr>
              <a:t>tacka</a:t>
            </a:r>
            <a:r>
              <a:rPr lang="en-US" sz="1200" b="1" dirty="0" smtClean="0">
                <a:solidFill>
                  <a:schemeClr val="bg1"/>
                </a:solidFill>
              </a:rPr>
              <a:t> 3</a:t>
            </a:r>
          </a:p>
          <a:p>
            <a:r>
              <a:rPr lang="en-US" sz="1200" b="1" dirty="0" err="1" smtClean="0">
                <a:solidFill>
                  <a:schemeClr val="bg1"/>
                </a:solidFill>
              </a:rPr>
              <a:t>artikulaciona</a:t>
            </a:r>
            <a:r>
              <a:rPr lang="en-US" sz="1200" b="1" dirty="0" smtClean="0">
                <a:solidFill>
                  <a:schemeClr val="bg1"/>
                </a:solidFill>
              </a:rPr>
              <a:t> </a:t>
            </a:r>
            <a:r>
              <a:rPr lang="en-US" sz="1200" b="1" dirty="0" err="1" smtClean="0">
                <a:solidFill>
                  <a:schemeClr val="bg1"/>
                </a:solidFill>
              </a:rPr>
              <a:t>tacka</a:t>
            </a:r>
            <a:r>
              <a:rPr lang="en-US" sz="1200" b="1" dirty="0" smtClean="0">
                <a:solidFill>
                  <a:schemeClr val="bg1"/>
                </a:solidFill>
              </a:rPr>
              <a:t> 0</a:t>
            </a:r>
          </a:p>
        </p:txBody>
      </p:sp>
      <p:sp>
        <p:nvSpPr>
          <p:cNvPr id="10" name="Rectangle 9"/>
          <p:cNvSpPr/>
          <p:nvPr/>
        </p:nvSpPr>
        <p:spPr>
          <a:xfrm>
            <a:off x="2819400" y="3886200"/>
            <a:ext cx="1905000" cy="461665"/>
          </a:xfrm>
          <a:prstGeom prst="rect">
            <a:avLst/>
          </a:prstGeom>
          <a:solidFill>
            <a:schemeClr val="accent6">
              <a:lumMod val="60000"/>
              <a:lumOff val="40000"/>
            </a:schemeClr>
          </a:solidFill>
        </p:spPr>
        <p:txBody>
          <a:bodyPr wrap="square" rtlCol="0">
            <a:spAutoFit/>
          </a:bodyPr>
          <a:lstStyle/>
          <a:p>
            <a:r>
              <a:rPr lang="en-US" sz="1200" b="1" dirty="0" err="1" smtClean="0">
                <a:solidFill>
                  <a:schemeClr val="bg1"/>
                </a:solidFill>
              </a:rPr>
              <a:t>artikulaciona</a:t>
            </a:r>
            <a:r>
              <a:rPr lang="en-US" sz="1200" b="1" dirty="0" smtClean="0">
                <a:solidFill>
                  <a:schemeClr val="bg1"/>
                </a:solidFill>
              </a:rPr>
              <a:t> </a:t>
            </a:r>
            <a:r>
              <a:rPr lang="en-US" sz="1200" b="1" dirty="0" err="1" smtClean="0">
                <a:solidFill>
                  <a:schemeClr val="bg1"/>
                </a:solidFill>
              </a:rPr>
              <a:t>tacka</a:t>
            </a:r>
            <a:r>
              <a:rPr lang="en-US" sz="1200" b="1" dirty="0" smtClean="0">
                <a:solidFill>
                  <a:schemeClr val="bg1"/>
                </a:solidFill>
              </a:rPr>
              <a:t> 2</a:t>
            </a:r>
          </a:p>
          <a:p>
            <a:r>
              <a:rPr lang="en-US" sz="1200" b="1" dirty="0" err="1" smtClean="0">
                <a:solidFill>
                  <a:schemeClr val="bg1"/>
                </a:solidFill>
              </a:rPr>
              <a:t>artikulaciona</a:t>
            </a:r>
            <a:r>
              <a:rPr lang="en-US" sz="1200" b="1" dirty="0" smtClean="0">
                <a:solidFill>
                  <a:schemeClr val="bg1"/>
                </a:solidFill>
              </a:rPr>
              <a:t> </a:t>
            </a:r>
            <a:r>
              <a:rPr lang="en-US" sz="1200" b="1" dirty="0" err="1" smtClean="0">
                <a:solidFill>
                  <a:schemeClr val="bg1"/>
                </a:solidFill>
              </a:rPr>
              <a:t>tacka</a:t>
            </a:r>
            <a:r>
              <a:rPr lang="en-US" sz="1200" b="1" dirty="0" smtClean="0">
                <a:solidFill>
                  <a:schemeClr val="bg1"/>
                </a:solidFill>
              </a:rPr>
              <a:t> 1</a:t>
            </a:r>
          </a:p>
        </p:txBody>
      </p:sp>
      <p:sp>
        <p:nvSpPr>
          <p:cNvPr id="11" name="Rectangle 10"/>
          <p:cNvSpPr/>
          <p:nvPr/>
        </p:nvSpPr>
        <p:spPr>
          <a:xfrm>
            <a:off x="5562600" y="3940076"/>
            <a:ext cx="1981200" cy="461665"/>
          </a:xfrm>
          <a:prstGeom prst="rect">
            <a:avLst/>
          </a:prstGeom>
          <a:solidFill>
            <a:schemeClr val="accent6">
              <a:lumMod val="60000"/>
              <a:lumOff val="40000"/>
            </a:schemeClr>
          </a:solidFill>
        </p:spPr>
        <p:txBody>
          <a:bodyPr wrap="square" rtlCol="0">
            <a:spAutoFit/>
          </a:bodyPr>
          <a:lstStyle/>
          <a:p>
            <a:r>
              <a:rPr lang="en-US" sz="1200" b="1" dirty="0" err="1" smtClean="0">
                <a:solidFill>
                  <a:srgbClr val="FF0000"/>
                </a:solidFill>
              </a:rPr>
              <a:t>artikulaciona</a:t>
            </a:r>
            <a:r>
              <a:rPr lang="en-US" sz="1200" b="1" dirty="0" smtClean="0">
                <a:solidFill>
                  <a:srgbClr val="FF0000"/>
                </a:solidFill>
              </a:rPr>
              <a:t> </a:t>
            </a:r>
            <a:r>
              <a:rPr lang="en-US" sz="1200" b="1" dirty="0" err="1" smtClean="0">
                <a:solidFill>
                  <a:srgbClr val="FF0000"/>
                </a:solidFill>
              </a:rPr>
              <a:t>tacka</a:t>
            </a:r>
            <a:r>
              <a:rPr lang="en-US" sz="1200" b="1" dirty="0" smtClean="0">
                <a:solidFill>
                  <a:srgbClr val="FF0000"/>
                </a:solidFill>
              </a:rPr>
              <a:t> 1</a:t>
            </a:r>
          </a:p>
          <a:p>
            <a:r>
              <a:rPr lang="en-US" sz="1200" b="1" dirty="0" err="1" smtClean="0">
                <a:solidFill>
                  <a:srgbClr val="FF0000"/>
                </a:solidFill>
              </a:rPr>
              <a:t>artikulaciona</a:t>
            </a:r>
            <a:r>
              <a:rPr lang="en-US" sz="1200" b="1" dirty="0" smtClean="0">
                <a:solidFill>
                  <a:srgbClr val="FF0000"/>
                </a:solidFill>
              </a:rPr>
              <a:t> </a:t>
            </a:r>
            <a:r>
              <a:rPr lang="en-US" sz="1200" b="1" dirty="0" err="1" smtClean="0">
                <a:solidFill>
                  <a:srgbClr val="FF0000"/>
                </a:solidFill>
              </a:rPr>
              <a:t>tacka</a:t>
            </a:r>
            <a:r>
              <a:rPr lang="en-US" sz="1200" b="1" dirty="0" smtClean="0">
                <a:solidFill>
                  <a:srgbClr val="FF0000"/>
                </a:solidFill>
              </a:rPr>
              <a:t> 1</a:t>
            </a:r>
            <a:endParaRPr lang="en-US" sz="1200" b="1" dirty="0">
              <a:solidFill>
                <a:srgbClr val="FF0000"/>
              </a:solidFill>
            </a:endParaRPr>
          </a:p>
        </p:txBody>
      </p:sp>
      <p:sp>
        <p:nvSpPr>
          <p:cNvPr id="12" name="TextBox 11"/>
          <p:cNvSpPr txBox="1"/>
          <p:nvPr/>
        </p:nvSpPr>
        <p:spPr>
          <a:xfrm>
            <a:off x="25078" y="3516868"/>
            <a:ext cx="7823522" cy="369332"/>
          </a:xfrm>
          <a:prstGeom prst="rect">
            <a:avLst/>
          </a:prstGeom>
          <a:noFill/>
        </p:spPr>
        <p:txBody>
          <a:bodyPr wrap="square" rtlCol="0">
            <a:spAutoFit/>
          </a:bodyPr>
          <a:lstStyle/>
          <a:p>
            <a:r>
              <a:rPr lang="sr-Latn-ME" b="1" u="sng" dirty="0" smtClean="0"/>
              <a:t>Izlaz</a:t>
            </a:r>
            <a:r>
              <a:rPr lang="sr-Latn-ME" dirty="0" smtClean="0"/>
              <a:t>			</a:t>
            </a:r>
            <a:r>
              <a:rPr lang="sr-Latn-ME" b="1" u="sng" dirty="0" smtClean="0"/>
              <a:t>Izlaz	</a:t>
            </a:r>
            <a:r>
              <a:rPr lang="sr-Latn-ME" b="1" dirty="0" smtClean="0"/>
              <a:t>		</a:t>
            </a:r>
            <a:r>
              <a:rPr lang="sr-Latn-ME" b="1" u="sng" dirty="0" smtClean="0"/>
              <a:t>Izlaz</a:t>
            </a:r>
            <a:endParaRPr lang="en-US" b="1" u="sng" dirty="0"/>
          </a:p>
        </p:txBody>
      </p:sp>
    </p:spTree>
    <p:extLst>
      <p:ext uri="{BB962C8B-B14F-4D97-AF65-F5344CB8AC3E}">
        <p14:creationId xmlns:p14="http://schemas.microsoft.com/office/powerpoint/2010/main" val="179499902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8229600" cy="990600"/>
          </a:xfrm>
        </p:spPr>
        <p:txBody>
          <a:bodyPr/>
          <a:lstStyle/>
          <a:p>
            <a:r>
              <a:rPr lang="sr-Latn-ME" dirty="0" smtClean="0"/>
              <a:t>Primov algoritam – kraj - primjer</a:t>
            </a:r>
            <a:endParaRPr lang="en-US" dirty="0"/>
          </a:p>
        </p:txBody>
      </p:sp>
      <p:sp>
        <p:nvSpPr>
          <p:cNvPr id="3" name="Content Placeholder 2"/>
          <p:cNvSpPr>
            <a:spLocks noGrp="1"/>
          </p:cNvSpPr>
          <p:nvPr>
            <p:ph idx="1"/>
          </p:nvPr>
        </p:nvSpPr>
        <p:spPr/>
        <p:txBody>
          <a:bodyPr/>
          <a:lstStyle/>
          <a:p>
            <a:endParaRPr lang="en-US"/>
          </a:p>
        </p:txBody>
      </p:sp>
      <p:sp>
        <p:nvSpPr>
          <p:cNvPr id="4" name="TextBox 3"/>
          <p:cNvSpPr txBox="1"/>
          <p:nvPr/>
        </p:nvSpPr>
        <p:spPr>
          <a:xfrm>
            <a:off x="0" y="1305341"/>
            <a:ext cx="9144000" cy="4247317"/>
          </a:xfrm>
          <a:prstGeom prst="rect">
            <a:avLst/>
          </a:prstGeom>
          <a:noFill/>
        </p:spPr>
        <p:txBody>
          <a:bodyPr wrap="square" rtlCol="0">
            <a:spAutoFit/>
          </a:bodyPr>
          <a:lstStyle/>
          <a:p>
            <a:r>
              <a:rPr lang="en-US" b="1" dirty="0">
                <a:solidFill>
                  <a:srgbClr val="0070C0"/>
                </a:solidFill>
              </a:rPr>
              <a:t> temp2=</a:t>
            </a:r>
            <a:r>
              <a:rPr lang="en-US" b="1" dirty="0" err="1">
                <a:solidFill>
                  <a:srgbClr val="0070C0"/>
                </a:solidFill>
              </a:rPr>
              <a:t>pq.top</a:t>
            </a:r>
            <a:r>
              <a:rPr lang="en-US" b="1" dirty="0">
                <a:solidFill>
                  <a:srgbClr val="0070C0"/>
                </a:solidFill>
              </a:rPr>
              <a:t>();</a:t>
            </a:r>
          </a:p>
          <a:p>
            <a:r>
              <a:rPr lang="sr-Latn-ME" b="1" dirty="0" smtClean="0">
                <a:solidFill>
                  <a:srgbClr val="0070C0"/>
                </a:solidFill>
              </a:rPr>
              <a:t> </a:t>
            </a:r>
            <a:r>
              <a:rPr lang="en-US" b="1" dirty="0" smtClean="0">
                <a:solidFill>
                  <a:srgbClr val="0070C0"/>
                </a:solidFill>
              </a:rPr>
              <a:t>while(visit[temp2.dest</a:t>
            </a:r>
            <a:r>
              <a:rPr lang="en-US" b="1" dirty="0">
                <a:solidFill>
                  <a:srgbClr val="0070C0"/>
                </a:solidFill>
              </a:rPr>
              <a:t>]) {</a:t>
            </a:r>
            <a:r>
              <a:rPr lang="en-US" b="1" dirty="0" err="1">
                <a:solidFill>
                  <a:srgbClr val="0070C0"/>
                </a:solidFill>
              </a:rPr>
              <a:t>pq.pop</a:t>
            </a:r>
            <a:r>
              <a:rPr lang="en-US" b="1" dirty="0">
                <a:solidFill>
                  <a:srgbClr val="0070C0"/>
                </a:solidFill>
              </a:rPr>
              <a:t>(); temp2=</a:t>
            </a:r>
            <a:r>
              <a:rPr lang="en-US" b="1" dirty="0" err="1">
                <a:solidFill>
                  <a:srgbClr val="0070C0"/>
                </a:solidFill>
              </a:rPr>
              <a:t>pq.top</a:t>
            </a:r>
            <a:r>
              <a:rPr lang="en-US" b="1" dirty="0">
                <a:solidFill>
                  <a:srgbClr val="0070C0"/>
                </a:solidFill>
              </a:rPr>
              <a:t>();}</a:t>
            </a:r>
          </a:p>
          <a:p>
            <a:r>
              <a:rPr lang="sr-Latn-ME" b="1" dirty="0" smtClean="0">
                <a:solidFill>
                  <a:srgbClr val="0070C0"/>
                </a:solidFill>
              </a:rPr>
              <a:t>  </a:t>
            </a:r>
            <a:r>
              <a:rPr lang="en-US" b="1" dirty="0" smtClean="0">
                <a:solidFill>
                  <a:srgbClr val="0070C0"/>
                </a:solidFill>
              </a:rPr>
              <a:t>total</a:t>
            </a:r>
            <a:r>
              <a:rPr lang="en-US" b="1" dirty="0">
                <a:solidFill>
                  <a:srgbClr val="0070C0"/>
                </a:solidFill>
              </a:rPr>
              <a:t>+=temp2.w;</a:t>
            </a:r>
          </a:p>
          <a:p>
            <a:r>
              <a:rPr lang="sr-Latn-ME" b="1" dirty="0" smtClean="0">
                <a:solidFill>
                  <a:srgbClr val="0070C0"/>
                </a:solidFill>
              </a:rPr>
              <a:t>  </a:t>
            </a:r>
            <a:r>
              <a:rPr lang="en-US" b="1" dirty="0" err="1" smtClean="0">
                <a:solidFill>
                  <a:srgbClr val="0070C0"/>
                </a:solidFill>
              </a:rPr>
              <a:t>rez.push_back</a:t>
            </a:r>
            <a:r>
              <a:rPr lang="en-US" b="1" dirty="0" smtClean="0">
                <a:solidFill>
                  <a:srgbClr val="0070C0"/>
                </a:solidFill>
              </a:rPr>
              <a:t>(temp2</a:t>
            </a:r>
            <a:r>
              <a:rPr lang="en-US" b="1" dirty="0">
                <a:solidFill>
                  <a:srgbClr val="0070C0"/>
                </a:solidFill>
              </a:rPr>
              <a:t>);</a:t>
            </a:r>
          </a:p>
          <a:p>
            <a:r>
              <a:rPr lang="sr-Latn-ME" b="1" dirty="0" smtClean="0">
                <a:solidFill>
                  <a:srgbClr val="0070C0"/>
                </a:solidFill>
              </a:rPr>
              <a:t>  </a:t>
            </a:r>
            <a:r>
              <a:rPr lang="en-US" b="1" dirty="0" err="1" smtClean="0">
                <a:solidFill>
                  <a:srgbClr val="0070C0"/>
                </a:solidFill>
              </a:rPr>
              <a:t>tcv</a:t>
            </a:r>
            <a:r>
              <a:rPr lang="en-US" b="1" dirty="0" smtClean="0">
                <a:solidFill>
                  <a:srgbClr val="0070C0"/>
                </a:solidFill>
              </a:rPr>
              <a:t>=temp2.dest</a:t>
            </a:r>
            <a:r>
              <a:rPr lang="en-US" b="1" dirty="0">
                <a:solidFill>
                  <a:srgbClr val="0070C0"/>
                </a:solidFill>
              </a:rPr>
              <a:t>;</a:t>
            </a:r>
          </a:p>
          <a:p>
            <a:r>
              <a:rPr lang="sr-Latn-ME" b="1" dirty="0" smtClean="0">
                <a:solidFill>
                  <a:srgbClr val="0070C0"/>
                </a:solidFill>
              </a:rPr>
              <a:t>  </a:t>
            </a:r>
            <a:r>
              <a:rPr lang="en-US" b="1" dirty="0" smtClean="0">
                <a:solidFill>
                  <a:srgbClr val="0070C0"/>
                </a:solidFill>
              </a:rPr>
              <a:t>visit[temp2.dest</a:t>
            </a:r>
            <a:r>
              <a:rPr lang="en-US" b="1" dirty="0">
                <a:solidFill>
                  <a:srgbClr val="0070C0"/>
                </a:solidFill>
              </a:rPr>
              <a:t>]=true;</a:t>
            </a:r>
          </a:p>
          <a:p>
            <a:r>
              <a:rPr lang="sr-Latn-ME" b="1" dirty="0" smtClean="0">
                <a:solidFill>
                  <a:srgbClr val="0070C0"/>
                </a:solidFill>
              </a:rPr>
              <a:t>  </a:t>
            </a:r>
            <a:r>
              <a:rPr lang="en-US" b="1" dirty="0" err="1" smtClean="0">
                <a:solidFill>
                  <a:srgbClr val="0070C0"/>
                </a:solidFill>
              </a:rPr>
              <a:t>pq.pop</a:t>
            </a:r>
            <a:r>
              <a:rPr lang="en-US" b="1" dirty="0">
                <a:solidFill>
                  <a:srgbClr val="0070C0"/>
                </a:solidFill>
              </a:rPr>
              <a:t>();</a:t>
            </a:r>
          </a:p>
          <a:p>
            <a:r>
              <a:rPr lang="sr-Latn-ME" b="1" dirty="0" smtClean="0">
                <a:solidFill>
                  <a:srgbClr val="0070C0"/>
                </a:solidFill>
              </a:rPr>
              <a:t>  </a:t>
            </a:r>
            <a:r>
              <a:rPr lang="en-US" b="1" dirty="0" err="1" smtClean="0">
                <a:solidFill>
                  <a:srgbClr val="0070C0"/>
                </a:solidFill>
              </a:rPr>
              <a:t>bcv</a:t>
            </a:r>
            <a:r>
              <a:rPr lang="en-US" b="1" dirty="0">
                <a:solidFill>
                  <a:srgbClr val="0070C0"/>
                </a:solidFill>
              </a:rPr>
              <a:t>++;</a:t>
            </a:r>
          </a:p>
          <a:p>
            <a:r>
              <a:rPr lang="en-US" b="1" dirty="0" smtClean="0">
                <a:solidFill>
                  <a:srgbClr val="0070C0"/>
                </a:solidFill>
              </a:rPr>
              <a:t>}</a:t>
            </a:r>
            <a:endParaRPr lang="en-US" b="1" dirty="0">
              <a:solidFill>
                <a:srgbClr val="0070C0"/>
              </a:solidFill>
            </a:endParaRPr>
          </a:p>
          <a:p>
            <a:r>
              <a:rPr lang="sr-Latn-ME" b="1" dirty="0" smtClean="0">
                <a:solidFill>
                  <a:srgbClr val="0070C0"/>
                </a:solidFill>
              </a:rPr>
              <a:t>  </a:t>
            </a:r>
            <a:r>
              <a:rPr lang="en-US" b="1" dirty="0" err="1" smtClean="0">
                <a:solidFill>
                  <a:srgbClr val="0070C0"/>
                </a:solidFill>
              </a:rPr>
              <a:t>cout</a:t>
            </a:r>
            <a:r>
              <a:rPr lang="en-US" b="1" dirty="0">
                <a:solidFill>
                  <a:srgbClr val="0070C0"/>
                </a:solidFill>
              </a:rPr>
              <a:t>&lt;&lt;total&lt;&lt;</a:t>
            </a:r>
            <a:r>
              <a:rPr lang="en-US" b="1" dirty="0" err="1">
                <a:solidFill>
                  <a:srgbClr val="0070C0"/>
                </a:solidFill>
              </a:rPr>
              <a:t>endl</a:t>
            </a:r>
            <a:r>
              <a:rPr lang="en-US" b="1" dirty="0">
                <a:solidFill>
                  <a:srgbClr val="0070C0"/>
                </a:solidFill>
              </a:rPr>
              <a:t>;</a:t>
            </a:r>
          </a:p>
          <a:p>
            <a:r>
              <a:rPr lang="sr-Latn-ME" b="1" dirty="0" smtClean="0">
                <a:solidFill>
                  <a:srgbClr val="0070C0"/>
                </a:solidFill>
              </a:rPr>
              <a:t>  </a:t>
            </a:r>
            <a:r>
              <a:rPr lang="en-US" b="1" dirty="0" smtClean="0">
                <a:solidFill>
                  <a:srgbClr val="0070C0"/>
                </a:solidFill>
              </a:rPr>
              <a:t>for(</a:t>
            </a:r>
            <a:r>
              <a:rPr lang="en-US" b="1" dirty="0" err="1" smtClean="0">
                <a:solidFill>
                  <a:srgbClr val="0070C0"/>
                </a:solidFill>
              </a:rPr>
              <a:t>int</a:t>
            </a:r>
            <a:r>
              <a:rPr lang="en-US" b="1" dirty="0" smtClean="0">
                <a:solidFill>
                  <a:srgbClr val="0070C0"/>
                </a:solidFill>
              </a:rPr>
              <a:t> </a:t>
            </a:r>
            <a:r>
              <a:rPr lang="en-US" b="1" dirty="0" err="1">
                <a:solidFill>
                  <a:srgbClr val="0070C0"/>
                </a:solidFill>
              </a:rPr>
              <a:t>i</a:t>
            </a:r>
            <a:r>
              <a:rPr lang="en-US" b="1" dirty="0">
                <a:solidFill>
                  <a:srgbClr val="0070C0"/>
                </a:solidFill>
              </a:rPr>
              <a:t>=0;i&lt;</a:t>
            </a:r>
            <a:r>
              <a:rPr lang="en-US" b="1" dirty="0" err="1">
                <a:solidFill>
                  <a:srgbClr val="0070C0"/>
                </a:solidFill>
              </a:rPr>
              <a:t>rez.size</a:t>
            </a:r>
            <a:r>
              <a:rPr lang="en-US" b="1" dirty="0">
                <a:solidFill>
                  <a:srgbClr val="0070C0"/>
                </a:solidFill>
              </a:rPr>
              <a:t>();</a:t>
            </a:r>
            <a:r>
              <a:rPr lang="en-US" b="1" dirty="0" err="1">
                <a:solidFill>
                  <a:srgbClr val="0070C0"/>
                </a:solidFill>
              </a:rPr>
              <a:t>i</a:t>
            </a:r>
            <a:r>
              <a:rPr lang="en-US" b="1" dirty="0">
                <a:solidFill>
                  <a:srgbClr val="0070C0"/>
                </a:solidFill>
              </a:rPr>
              <a:t>++) </a:t>
            </a:r>
            <a:endParaRPr lang="en-US" b="1" dirty="0" smtClean="0">
              <a:solidFill>
                <a:srgbClr val="0070C0"/>
              </a:solidFill>
            </a:endParaRPr>
          </a:p>
          <a:p>
            <a:r>
              <a:rPr lang="sr-Latn-ME" b="1" dirty="0" smtClean="0">
                <a:solidFill>
                  <a:srgbClr val="0070C0"/>
                </a:solidFill>
              </a:rPr>
              <a:t>    </a:t>
            </a:r>
            <a:r>
              <a:rPr lang="en-US" b="1" dirty="0" err="1" smtClean="0">
                <a:solidFill>
                  <a:srgbClr val="0070C0"/>
                </a:solidFill>
              </a:rPr>
              <a:t>cout</a:t>
            </a:r>
            <a:r>
              <a:rPr lang="en-US" b="1" dirty="0">
                <a:solidFill>
                  <a:srgbClr val="0070C0"/>
                </a:solidFill>
              </a:rPr>
              <a:t>&lt;&lt;</a:t>
            </a:r>
            <a:r>
              <a:rPr lang="en-US" b="1" dirty="0" err="1">
                <a:solidFill>
                  <a:srgbClr val="0070C0"/>
                </a:solidFill>
              </a:rPr>
              <a:t>rez</a:t>
            </a:r>
            <a:r>
              <a:rPr lang="en-US" b="1" dirty="0">
                <a:solidFill>
                  <a:srgbClr val="0070C0"/>
                </a:solidFill>
              </a:rPr>
              <a:t>[</a:t>
            </a:r>
            <a:r>
              <a:rPr lang="en-US" b="1" dirty="0" err="1">
                <a:solidFill>
                  <a:srgbClr val="0070C0"/>
                </a:solidFill>
              </a:rPr>
              <a:t>i</a:t>
            </a:r>
            <a:r>
              <a:rPr lang="en-US" b="1" dirty="0">
                <a:solidFill>
                  <a:srgbClr val="0070C0"/>
                </a:solidFill>
              </a:rPr>
              <a:t>].source&lt;&lt;' '&lt;&lt;</a:t>
            </a:r>
            <a:r>
              <a:rPr lang="en-US" b="1" dirty="0" err="1">
                <a:solidFill>
                  <a:srgbClr val="0070C0"/>
                </a:solidFill>
              </a:rPr>
              <a:t>rez</a:t>
            </a:r>
            <a:r>
              <a:rPr lang="en-US" b="1" dirty="0">
                <a:solidFill>
                  <a:srgbClr val="0070C0"/>
                </a:solidFill>
              </a:rPr>
              <a:t>[</a:t>
            </a:r>
            <a:r>
              <a:rPr lang="en-US" b="1" dirty="0" err="1">
                <a:solidFill>
                  <a:srgbClr val="0070C0"/>
                </a:solidFill>
              </a:rPr>
              <a:t>i</a:t>
            </a:r>
            <a:r>
              <a:rPr lang="en-US" b="1" dirty="0">
                <a:solidFill>
                  <a:srgbClr val="0070C0"/>
                </a:solidFill>
              </a:rPr>
              <a:t>].</a:t>
            </a:r>
            <a:r>
              <a:rPr lang="en-US" b="1" dirty="0" err="1">
                <a:solidFill>
                  <a:srgbClr val="0070C0"/>
                </a:solidFill>
              </a:rPr>
              <a:t>dest</a:t>
            </a:r>
            <a:r>
              <a:rPr lang="en-US" b="1" dirty="0">
                <a:solidFill>
                  <a:srgbClr val="0070C0"/>
                </a:solidFill>
              </a:rPr>
              <a:t>&lt;&lt;' '&lt;&lt;</a:t>
            </a:r>
            <a:r>
              <a:rPr lang="en-US" b="1" dirty="0" err="1">
                <a:solidFill>
                  <a:srgbClr val="0070C0"/>
                </a:solidFill>
              </a:rPr>
              <a:t>rez</a:t>
            </a:r>
            <a:r>
              <a:rPr lang="en-US" b="1" dirty="0">
                <a:solidFill>
                  <a:srgbClr val="0070C0"/>
                </a:solidFill>
              </a:rPr>
              <a:t>[</a:t>
            </a:r>
            <a:r>
              <a:rPr lang="en-US" b="1" dirty="0" err="1">
                <a:solidFill>
                  <a:srgbClr val="0070C0"/>
                </a:solidFill>
              </a:rPr>
              <a:t>i</a:t>
            </a:r>
            <a:r>
              <a:rPr lang="en-US" b="1" dirty="0">
                <a:solidFill>
                  <a:srgbClr val="0070C0"/>
                </a:solidFill>
              </a:rPr>
              <a:t>].w&lt;&lt;</a:t>
            </a:r>
            <a:r>
              <a:rPr lang="en-US" b="1" dirty="0" err="1">
                <a:solidFill>
                  <a:srgbClr val="0070C0"/>
                </a:solidFill>
              </a:rPr>
              <a:t>endl</a:t>
            </a:r>
            <a:r>
              <a:rPr lang="en-US" b="1" dirty="0">
                <a:solidFill>
                  <a:srgbClr val="0070C0"/>
                </a:solidFill>
              </a:rPr>
              <a:t>;</a:t>
            </a:r>
          </a:p>
          <a:p>
            <a:r>
              <a:rPr lang="en-US" b="1" dirty="0">
                <a:solidFill>
                  <a:srgbClr val="0070C0"/>
                </a:solidFill>
              </a:rPr>
              <a:t>    return 0;</a:t>
            </a:r>
          </a:p>
          <a:p>
            <a:r>
              <a:rPr lang="en-US" b="1" dirty="0">
                <a:solidFill>
                  <a:srgbClr val="0070C0"/>
                </a:solidFill>
              </a:rPr>
              <a:t>}</a:t>
            </a:r>
          </a:p>
          <a:p>
            <a:endParaRPr lang="en-US" dirty="0"/>
          </a:p>
        </p:txBody>
      </p:sp>
      <p:sp>
        <p:nvSpPr>
          <p:cNvPr id="5" name="Rectangle 4"/>
          <p:cNvSpPr/>
          <p:nvPr/>
        </p:nvSpPr>
        <p:spPr>
          <a:xfrm>
            <a:off x="6172200" y="1447800"/>
            <a:ext cx="762000" cy="2862322"/>
          </a:xfrm>
          <a:prstGeom prst="rect">
            <a:avLst/>
          </a:prstGeom>
          <a:solidFill>
            <a:schemeClr val="accent6">
              <a:lumMod val="60000"/>
              <a:lumOff val="40000"/>
            </a:schemeClr>
          </a:solidFill>
        </p:spPr>
        <p:txBody>
          <a:bodyPr wrap="square" rtlCol="0">
            <a:spAutoFit/>
          </a:bodyPr>
          <a:lstStyle/>
          <a:p>
            <a:r>
              <a:rPr lang="en-US" sz="1200" b="1" dirty="0">
                <a:solidFill>
                  <a:schemeClr val="bg1"/>
                </a:solidFill>
              </a:rPr>
              <a:t>9 14</a:t>
            </a:r>
          </a:p>
          <a:p>
            <a:r>
              <a:rPr lang="en-US" sz="1200" b="1" dirty="0">
                <a:solidFill>
                  <a:schemeClr val="bg1"/>
                </a:solidFill>
              </a:rPr>
              <a:t>0 1 14</a:t>
            </a:r>
          </a:p>
          <a:p>
            <a:r>
              <a:rPr lang="en-US" sz="1200" b="1" dirty="0">
                <a:solidFill>
                  <a:schemeClr val="bg1"/>
                </a:solidFill>
              </a:rPr>
              <a:t>0 7 8</a:t>
            </a:r>
          </a:p>
          <a:p>
            <a:r>
              <a:rPr lang="en-US" sz="1200" b="1" dirty="0">
                <a:solidFill>
                  <a:schemeClr val="bg1"/>
                </a:solidFill>
              </a:rPr>
              <a:t>1 7 11</a:t>
            </a:r>
          </a:p>
          <a:p>
            <a:r>
              <a:rPr lang="en-US" sz="1200" b="1" dirty="0">
                <a:solidFill>
                  <a:schemeClr val="bg1"/>
                </a:solidFill>
              </a:rPr>
              <a:t>1 2 8</a:t>
            </a:r>
          </a:p>
          <a:p>
            <a:r>
              <a:rPr lang="en-US" sz="1200" b="1" dirty="0">
                <a:solidFill>
                  <a:schemeClr val="bg1"/>
                </a:solidFill>
              </a:rPr>
              <a:t>7 8 7</a:t>
            </a:r>
          </a:p>
          <a:p>
            <a:r>
              <a:rPr lang="en-US" sz="1200" b="1" dirty="0">
                <a:solidFill>
                  <a:schemeClr val="bg1"/>
                </a:solidFill>
              </a:rPr>
              <a:t>7 6 1</a:t>
            </a:r>
          </a:p>
          <a:p>
            <a:r>
              <a:rPr lang="en-US" sz="1200" b="1" dirty="0">
                <a:solidFill>
                  <a:schemeClr val="bg1"/>
                </a:solidFill>
              </a:rPr>
              <a:t>2 8 2</a:t>
            </a:r>
          </a:p>
          <a:p>
            <a:r>
              <a:rPr lang="en-US" sz="1200" b="1" dirty="0">
                <a:solidFill>
                  <a:schemeClr val="bg1"/>
                </a:solidFill>
              </a:rPr>
              <a:t>8 6 2</a:t>
            </a:r>
          </a:p>
          <a:p>
            <a:r>
              <a:rPr lang="en-US" sz="1200" b="1" dirty="0">
                <a:solidFill>
                  <a:schemeClr val="bg1"/>
                </a:solidFill>
              </a:rPr>
              <a:t>2 3 7</a:t>
            </a:r>
          </a:p>
          <a:p>
            <a:r>
              <a:rPr lang="en-US" sz="1200" b="1" dirty="0">
                <a:solidFill>
                  <a:schemeClr val="bg1"/>
                </a:solidFill>
              </a:rPr>
              <a:t>2 5 4</a:t>
            </a:r>
          </a:p>
          <a:p>
            <a:r>
              <a:rPr lang="en-US" sz="1200" b="1" dirty="0">
                <a:solidFill>
                  <a:schemeClr val="bg1"/>
                </a:solidFill>
              </a:rPr>
              <a:t>6 5 2</a:t>
            </a:r>
          </a:p>
          <a:p>
            <a:r>
              <a:rPr lang="en-US" sz="1200" b="1" dirty="0">
                <a:solidFill>
                  <a:schemeClr val="bg1"/>
                </a:solidFill>
              </a:rPr>
              <a:t>3 5 14</a:t>
            </a:r>
          </a:p>
          <a:p>
            <a:r>
              <a:rPr lang="en-US" sz="1200" b="1" dirty="0">
                <a:solidFill>
                  <a:schemeClr val="bg1"/>
                </a:solidFill>
              </a:rPr>
              <a:t>3 4 9</a:t>
            </a:r>
          </a:p>
          <a:p>
            <a:r>
              <a:rPr lang="en-US" sz="1200" b="1" dirty="0">
                <a:solidFill>
                  <a:schemeClr val="bg1"/>
                </a:solidFill>
              </a:rPr>
              <a:t>5 4 </a:t>
            </a:r>
            <a:r>
              <a:rPr lang="en-US" sz="1200" b="1" dirty="0" smtClean="0">
                <a:solidFill>
                  <a:schemeClr val="bg1"/>
                </a:solidFill>
              </a:rPr>
              <a:t>10</a:t>
            </a:r>
            <a:endParaRPr lang="en-US" sz="1200" b="1" dirty="0">
              <a:solidFill>
                <a:schemeClr val="bg1"/>
              </a:solidFill>
            </a:endParaRPr>
          </a:p>
        </p:txBody>
      </p:sp>
      <p:sp>
        <p:nvSpPr>
          <p:cNvPr id="6" name="Rectangle 5"/>
          <p:cNvSpPr/>
          <p:nvPr/>
        </p:nvSpPr>
        <p:spPr>
          <a:xfrm>
            <a:off x="6172200" y="4974997"/>
            <a:ext cx="762000" cy="1754326"/>
          </a:xfrm>
          <a:prstGeom prst="rect">
            <a:avLst/>
          </a:prstGeom>
          <a:solidFill>
            <a:schemeClr val="accent6">
              <a:lumMod val="60000"/>
              <a:lumOff val="40000"/>
            </a:schemeClr>
          </a:solidFill>
        </p:spPr>
        <p:txBody>
          <a:bodyPr wrap="square" rtlCol="0">
            <a:spAutoFit/>
          </a:bodyPr>
          <a:lstStyle/>
          <a:p>
            <a:r>
              <a:rPr lang="en-US" sz="1200" b="1" dirty="0" smtClean="0">
                <a:solidFill>
                  <a:schemeClr val="bg1"/>
                </a:solidFill>
              </a:rPr>
              <a:t>39</a:t>
            </a:r>
            <a:endParaRPr lang="en-US" sz="1200" b="1" dirty="0">
              <a:solidFill>
                <a:schemeClr val="bg1"/>
              </a:solidFill>
            </a:endParaRPr>
          </a:p>
          <a:p>
            <a:r>
              <a:rPr lang="en-US" sz="1200" b="1" dirty="0">
                <a:solidFill>
                  <a:schemeClr val="bg1"/>
                </a:solidFill>
              </a:rPr>
              <a:t>0 7 8</a:t>
            </a:r>
          </a:p>
          <a:p>
            <a:r>
              <a:rPr lang="en-US" sz="1200" b="1" dirty="0">
                <a:solidFill>
                  <a:schemeClr val="bg1"/>
                </a:solidFill>
              </a:rPr>
              <a:t>7 6 1</a:t>
            </a:r>
          </a:p>
          <a:p>
            <a:r>
              <a:rPr lang="en-US" sz="1200" b="1" dirty="0">
                <a:solidFill>
                  <a:schemeClr val="bg1"/>
                </a:solidFill>
              </a:rPr>
              <a:t>6 8 2</a:t>
            </a:r>
          </a:p>
          <a:p>
            <a:r>
              <a:rPr lang="en-US" sz="1200" b="1" dirty="0">
                <a:solidFill>
                  <a:schemeClr val="bg1"/>
                </a:solidFill>
              </a:rPr>
              <a:t>6 5 2</a:t>
            </a:r>
          </a:p>
          <a:p>
            <a:r>
              <a:rPr lang="en-US" sz="1200" b="1" dirty="0">
                <a:solidFill>
                  <a:schemeClr val="bg1"/>
                </a:solidFill>
              </a:rPr>
              <a:t>8 2 2</a:t>
            </a:r>
          </a:p>
          <a:p>
            <a:r>
              <a:rPr lang="en-US" sz="1200" b="1" dirty="0">
                <a:solidFill>
                  <a:schemeClr val="bg1"/>
                </a:solidFill>
              </a:rPr>
              <a:t>2 3 7</a:t>
            </a:r>
          </a:p>
          <a:p>
            <a:r>
              <a:rPr lang="en-US" sz="1200" b="1" dirty="0">
                <a:solidFill>
                  <a:schemeClr val="bg1"/>
                </a:solidFill>
              </a:rPr>
              <a:t>2 1 8</a:t>
            </a:r>
          </a:p>
          <a:p>
            <a:r>
              <a:rPr lang="en-US" sz="1200" b="1" dirty="0">
                <a:solidFill>
                  <a:schemeClr val="bg1"/>
                </a:solidFill>
              </a:rPr>
              <a:t>3 4 9</a:t>
            </a:r>
          </a:p>
        </p:txBody>
      </p:sp>
      <p:sp>
        <p:nvSpPr>
          <p:cNvPr id="7" name="TextBox 6"/>
          <p:cNvSpPr txBox="1"/>
          <p:nvPr/>
        </p:nvSpPr>
        <p:spPr>
          <a:xfrm>
            <a:off x="6096000" y="1143000"/>
            <a:ext cx="990600" cy="381000"/>
          </a:xfrm>
          <a:prstGeom prst="rect">
            <a:avLst/>
          </a:prstGeom>
          <a:noFill/>
        </p:spPr>
        <p:txBody>
          <a:bodyPr wrap="square" rtlCol="0">
            <a:spAutoFit/>
          </a:bodyPr>
          <a:lstStyle/>
          <a:p>
            <a:r>
              <a:rPr lang="sr-Latn-ME" b="1" dirty="0" smtClean="0"/>
              <a:t>Ulaz</a:t>
            </a:r>
            <a:endParaRPr lang="en-US" b="1" dirty="0"/>
          </a:p>
        </p:txBody>
      </p:sp>
      <p:sp>
        <p:nvSpPr>
          <p:cNvPr id="8" name="TextBox 7"/>
          <p:cNvSpPr txBox="1"/>
          <p:nvPr/>
        </p:nvSpPr>
        <p:spPr>
          <a:xfrm>
            <a:off x="6096000" y="4648200"/>
            <a:ext cx="990600" cy="381000"/>
          </a:xfrm>
          <a:prstGeom prst="rect">
            <a:avLst/>
          </a:prstGeom>
          <a:noFill/>
        </p:spPr>
        <p:txBody>
          <a:bodyPr wrap="square" rtlCol="0">
            <a:spAutoFit/>
          </a:bodyPr>
          <a:lstStyle/>
          <a:p>
            <a:r>
              <a:rPr lang="sr-Latn-ME" b="1" dirty="0" smtClean="0"/>
              <a:t>Izlaz</a:t>
            </a:r>
            <a:endParaRPr lang="en-US" b="1" dirty="0"/>
          </a:p>
        </p:txBody>
      </p:sp>
      <p:sp>
        <p:nvSpPr>
          <p:cNvPr id="9" name="TextBox 8"/>
          <p:cNvSpPr txBox="1"/>
          <p:nvPr/>
        </p:nvSpPr>
        <p:spPr>
          <a:xfrm>
            <a:off x="6934200" y="1501676"/>
            <a:ext cx="2209800" cy="2862322"/>
          </a:xfrm>
          <a:prstGeom prst="rect">
            <a:avLst/>
          </a:prstGeom>
          <a:noFill/>
        </p:spPr>
        <p:txBody>
          <a:bodyPr wrap="square" rtlCol="0">
            <a:spAutoFit/>
          </a:bodyPr>
          <a:lstStyle/>
          <a:p>
            <a:r>
              <a:rPr lang="sr-Latn-ME" dirty="0" smtClean="0"/>
              <a:t>Ovo je test primjer grafa sa prethodnih slajdova. Da li ima razlike u rezultatu u odnosnu na ono što smo mi dobili i grafa koji je rezultujući na </a:t>
            </a:r>
            <a:r>
              <a:rPr lang="sr-Latn-ME" smtClean="0"/>
              <a:t>prethodnim slajdovima?</a:t>
            </a:r>
            <a:endParaRPr lang="en-US" dirty="0"/>
          </a:p>
        </p:txBody>
      </p:sp>
    </p:spTree>
    <p:extLst>
      <p:ext uri="{BB962C8B-B14F-4D97-AF65-F5344CB8AC3E}">
        <p14:creationId xmlns:p14="http://schemas.microsoft.com/office/powerpoint/2010/main" val="150548860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8229600" cy="990600"/>
          </a:xfrm>
        </p:spPr>
        <p:txBody>
          <a:bodyPr/>
          <a:lstStyle/>
          <a:p>
            <a:r>
              <a:rPr lang="sr-Latn-ME" dirty="0" smtClean="0"/>
              <a:t>Algoritmi maksimalnog protoka</a:t>
            </a:r>
            <a:endParaRPr lang="en-US" dirty="0"/>
          </a:p>
        </p:txBody>
      </p:sp>
      <p:sp>
        <p:nvSpPr>
          <p:cNvPr id="3" name="Content Placeholder 2"/>
          <p:cNvSpPr>
            <a:spLocks noGrp="1"/>
          </p:cNvSpPr>
          <p:nvPr>
            <p:ph idx="1"/>
          </p:nvPr>
        </p:nvSpPr>
        <p:spPr>
          <a:xfrm>
            <a:off x="0" y="1066800"/>
            <a:ext cx="9144000" cy="5791200"/>
          </a:xfrm>
        </p:spPr>
        <p:txBody>
          <a:bodyPr/>
          <a:lstStyle/>
          <a:p>
            <a:r>
              <a:rPr lang="sr-Latn-ME" dirty="0" smtClean="0"/>
              <a:t>Problem </a:t>
            </a:r>
            <a:r>
              <a:rPr lang="sr-Latn-ME" b="1" dirty="0" smtClean="0">
                <a:solidFill>
                  <a:srgbClr val="C00000"/>
                </a:solidFill>
              </a:rPr>
              <a:t>maksimalnog protoka</a:t>
            </a:r>
            <a:r>
              <a:rPr lang="sr-Latn-ME" dirty="0" smtClean="0"/>
              <a:t> je alternativa problemu najbliže putanje.</a:t>
            </a:r>
          </a:p>
          <a:p>
            <a:r>
              <a:rPr lang="sr-Latn-ME" dirty="0" smtClean="0"/>
              <a:t>U grafu postoje dva čvora </a:t>
            </a:r>
            <a:r>
              <a:rPr lang="sr-Latn-ME" b="1" dirty="0" smtClean="0">
                <a:solidFill>
                  <a:srgbClr val="C00000"/>
                </a:solidFill>
              </a:rPr>
              <a:t>izvor</a:t>
            </a:r>
            <a:r>
              <a:rPr lang="sr-Latn-ME" dirty="0" smtClean="0"/>
              <a:t> (</a:t>
            </a:r>
            <a:r>
              <a:rPr lang="sr-Latn-ME" i="1" dirty="0" smtClean="0">
                <a:solidFill>
                  <a:srgbClr val="FF0000"/>
                </a:solidFill>
              </a:rPr>
              <a:t>source</a:t>
            </a:r>
            <a:r>
              <a:rPr lang="sr-Latn-ME" dirty="0" smtClean="0"/>
              <a:t>) i </a:t>
            </a:r>
            <a:r>
              <a:rPr lang="sr-Latn-ME" b="1" dirty="0" smtClean="0">
                <a:solidFill>
                  <a:srgbClr val="C00000"/>
                </a:solidFill>
              </a:rPr>
              <a:t>uvir</a:t>
            </a:r>
            <a:r>
              <a:rPr lang="sr-Latn-ME" b="1" dirty="0" smtClean="0"/>
              <a:t> </a:t>
            </a:r>
            <a:r>
              <a:rPr lang="sr-Latn-ME" dirty="0" smtClean="0"/>
              <a:t>(</a:t>
            </a:r>
            <a:r>
              <a:rPr lang="sr-Latn-ME" i="1" dirty="0" smtClean="0">
                <a:solidFill>
                  <a:srgbClr val="FF0000"/>
                </a:solidFill>
              </a:rPr>
              <a:t>sink</a:t>
            </a:r>
            <a:r>
              <a:rPr lang="sr-Latn-ME" dirty="0" smtClean="0"/>
              <a:t>).</a:t>
            </a:r>
          </a:p>
          <a:p>
            <a:r>
              <a:rPr lang="sr-Latn-ME" dirty="0" smtClean="0"/>
              <a:t>Težine grana predstavljaju maksimalne protoke koji se mogu postići u navedenim granama.</a:t>
            </a:r>
          </a:p>
          <a:p>
            <a:r>
              <a:rPr lang="sr-Latn-ME" dirty="0" smtClean="0"/>
              <a:t>Cilj je da se nađe način da se sa između dva naznačena čvora postigne najveći mogući protok.</a:t>
            </a:r>
          </a:p>
        </p:txBody>
      </p:sp>
      <p:pic>
        <p:nvPicPr>
          <p:cNvPr id="1026" name="Picture 2" descr="ford_fulkerson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4114800"/>
            <a:ext cx="3752850" cy="1743076"/>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457200" y="6019800"/>
            <a:ext cx="3200400" cy="646331"/>
          </a:xfrm>
          <a:prstGeom prst="rect">
            <a:avLst/>
          </a:prstGeom>
          <a:noFill/>
        </p:spPr>
        <p:txBody>
          <a:bodyPr wrap="square" rtlCol="0">
            <a:spAutoFit/>
          </a:bodyPr>
          <a:lstStyle/>
          <a:p>
            <a:r>
              <a:rPr lang="sr-Latn-ME" dirty="0" smtClean="0"/>
              <a:t>Primjer </a:t>
            </a:r>
            <a:r>
              <a:rPr lang="sr-Latn-ME" b="1" baseline="-25000" dirty="0" smtClean="0"/>
              <a:t>(poznati)</a:t>
            </a:r>
            <a:r>
              <a:rPr lang="sr-Latn-ME" dirty="0" smtClean="0"/>
              <a:t> mreže tokova </a:t>
            </a:r>
          </a:p>
          <a:p>
            <a:r>
              <a:rPr lang="sr-Latn-ME" dirty="0" smtClean="0"/>
              <a:t>(izvor </a:t>
            </a:r>
            <a:r>
              <a:rPr lang="sr-Latn-ME" b="1" dirty="0" smtClean="0">
                <a:solidFill>
                  <a:srgbClr val="00B050"/>
                </a:solidFill>
              </a:rPr>
              <a:t>0</a:t>
            </a:r>
            <a:r>
              <a:rPr lang="sr-Latn-ME" dirty="0" smtClean="0"/>
              <a:t>, uvir </a:t>
            </a:r>
            <a:r>
              <a:rPr lang="sr-Latn-ME" b="1" dirty="0" smtClean="0">
                <a:solidFill>
                  <a:srgbClr val="00B050"/>
                </a:solidFill>
              </a:rPr>
              <a:t>5</a:t>
            </a:r>
            <a:r>
              <a:rPr lang="sr-Latn-ME" dirty="0" smtClean="0"/>
              <a:t>)</a:t>
            </a:r>
            <a:endParaRPr lang="en-US" dirty="0"/>
          </a:p>
        </p:txBody>
      </p:sp>
      <p:pic>
        <p:nvPicPr>
          <p:cNvPr id="1028" name="Picture 4" descr="ford_fulkerson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3400" y="4100512"/>
            <a:ext cx="4333875" cy="1771651"/>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4876800" y="6163056"/>
            <a:ext cx="2514600" cy="646331"/>
          </a:xfrm>
          <a:prstGeom prst="rect">
            <a:avLst/>
          </a:prstGeom>
          <a:noFill/>
        </p:spPr>
        <p:txBody>
          <a:bodyPr wrap="square" rtlCol="0">
            <a:spAutoFit/>
          </a:bodyPr>
          <a:lstStyle/>
          <a:p>
            <a:r>
              <a:rPr lang="sr-Latn-ME" dirty="0" smtClean="0"/>
              <a:t>Mreža maksimalnog mogućeg toka – </a:t>
            </a:r>
            <a:r>
              <a:rPr lang="sr-Latn-ME" b="1" dirty="0" smtClean="0">
                <a:solidFill>
                  <a:srgbClr val="0070C0"/>
                </a:solidFill>
              </a:rPr>
              <a:t>23</a:t>
            </a:r>
            <a:r>
              <a:rPr lang="sr-Latn-ME" dirty="0" smtClean="0"/>
              <a:t>.</a:t>
            </a:r>
            <a:endParaRPr lang="en-US" dirty="0"/>
          </a:p>
        </p:txBody>
      </p:sp>
    </p:spTree>
    <p:extLst>
      <p:ext uri="{BB962C8B-B14F-4D97-AF65-F5344CB8AC3E}">
        <p14:creationId xmlns:p14="http://schemas.microsoft.com/office/powerpoint/2010/main" val="160172562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 y="152400"/>
            <a:ext cx="8229600" cy="990600"/>
          </a:xfrm>
        </p:spPr>
        <p:txBody>
          <a:bodyPr/>
          <a:lstStyle/>
          <a:p>
            <a:r>
              <a:rPr lang="sr-Latn-ME" dirty="0" smtClean="0"/>
              <a:t>Ford-Fulkerson-ov algoritam</a:t>
            </a:r>
            <a:endParaRPr lang="en-US" dirty="0"/>
          </a:p>
        </p:txBody>
      </p:sp>
      <p:sp>
        <p:nvSpPr>
          <p:cNvPr id="3" name="Content Placeholder 2"/>
          <p:cNvSpPr>
            <a:spLocks noGrp="1"/>
          </p:cNvSpPr>
          <p:nvPr>
            <p:ph idx="1"/>
          </p:nvPr>
        </p:nvSpPr>
        <p:spPr>
          <a:xfrm>
            <a:off x="0" y="990600"/>
            <a:ext cx="9144000" cy="5867400"/>
          </a:xfrm>
        </p:spPr>
        <p:txBody>
          <a:bodyPr/>
          <a:lstStyle/>
          <a:p>
            <a:r>
              <a:rPr lang="sr-Latn-ME" dirty="0"/>
              <a:t>Jedan od najpoznatijih algoritama maksimalnog puta je </a:t>
            </a:r>
            <a:r>
              <a:rPr lang="sr-Latn-ME" b="1" dirty="0">
                <a:solidFill>
                  <a:srgbClr val="C00000"/>
                </a:solidFill>
              </a:rPr>
              <a:t>Ford-Fulkerson</a:t>
            </a:r>
            <a:r>
              <a:rPr lang="sr-Latn-ME" dirty="0"/>
              <a:t>-ov sa kojim ćemo se sada upoznati</a:t>
            </a:r>
            <a:r>
              <a:rPr lang="sr-Latn-ME" dirty="0" smtClean="0"/>
              <a:t>.</a:t>
            </a:r>
          </a:p>
          <a:p>
            <a:r>
              <a:rPr lang="sr-Latn-ME" dirty="0" smtClean="0"/>
              <a:t>Dva </a:t>
            </a:r>
            <a:r>
              <a:rPr lang="sr-Latn-ME" b="1" baseline="-25000" dirty="0" smtClean="0"/>
              <a:t>(više nego razumna)</a:t>
            </a:r>
            <a:r>
              <a:rPr lang="sr-Latn-ME" dirty="0" smtClean="0"/>
              <a:t> ograničenja koja se moraju usvojiti da rezultujući graf zadovoljava: </a:t>
            </a:r>
            <a:br>
              <a:rPr lang="sr-Latn-ME" dirty="0" smtClean="0"/>
            </a:br>
            <a:r>
              <a:rPr lang="sr-Latn-ME" dirty="0" smtClean="0"/>
              <a:t>a) protok ne može preći ograničenje ni na jednoj ivici; </a:t>
            </a:r>
            <a:br>
              <a:rPr lang="sr-Latn-ME" dirty="0" smtClean="0"/>
            </a:br>
            <a:r>
              <a:rPr lang="sr-Latn-ME" dirty="0" smtClean="0"/>
              <a:t>b) svi čvorovi osim </a:t>
            </a:r>
            <a:r>
              <a:rPr lang="sr-Latn-ME" b="1" i="1" dirty="0" smtClean="0">
                <a:solidFill>
                  <a:srgbClr val="FF0000"/>
                </a:solidFill>
              </a:rPr>
              <a:t>izvora</a:t>
            </a:r>
            <a:r>
              <a:rPr lang="sr-Latn-ME" dirty="0" smtClean="0"/>
              <a:t> i </a:t>
            </a:r>
            <a:r>
              <a:rPr lang="sr-Latn-ME" b="1" i="1" dirty="0" smtClean="0">
                <a:solidFill>
                  <a:srgbClr val="FF0000"/>
                </a:solidFill>
              </a:rPr>
              <a:t>uvira</a:t>
            </a:r>
            <a:r>
              <a:rPr lang="sr-Latn-ME" dirty="0" smtClean="0"/>
              <a:t> imaju jednak ulazni i izlazni tok (suma ulaznih strelica jednaka je sumi izlaznih).</a:t>
            </a:r>
          </a:p>
          <a:p>
            <a:r>
              <a:rPr lang="sr-Latn-ME" b="1" dirty="0" smtClean="0">
                <a:solidFill>
                  <a:srgbClr val="C00000"/>
                </a:solidFill>
              </a:rPr>
              <a:t>Ford-Fulkersonov </a:t>
            </a:r>
            <a:r>
              <a:rPr lang="sr-Latn-ME" dirty="0" smtClean="0"/>
              <a:t>algoritam se može opisati pseudokodom:</a:t>
            </a:r>
          </a:p>
          <a:p>
            <a:pPr marL="457200" indent="-457200">
              <a:buFont typeface="+mj-lt"/>
              <a:buAutoNum type="arabicPeriod"/>
            </a:pPr>
            <a:r>
              <a:rPr lang="sr-Latn-ME" dirty="0" smtClean="0"/>
              <a:t>Inicijalizujmo tok na </a:t>
            </a:r>
            <a:r>
              <a:rPr lang="sr-Latn-ME" b="1" dirty="0" smtClean="0">
                <a:solidFill>
                  <a:srgbClr val="C00000"/>
                </a:solidFill>
              </a:rPr>
              <a:t>0</a:t>
            </a:r>
            <a:r>
              <a:rPr lang="sr-Latn-ME" dirty="0" smtClean="0"/>
              <a:t>.</a:t>
            </a:r>
          </a:p>
          <a:p>
            <a:pPr marL="457200" indent="-457200">
              <a:buFont typeface="+mj-lt"/>
              <a:buAutoNum type="arabicPeriod"/>
            </a:pPr>
            <a:r>
              <a:rPr lang="sr-Latn-ME" dirty="0" smtClean="0"/>
              <a:t>Dok postoji uvećavajuća putanja (</a:t>
            </a:r>
            <a:r>
              <a:rPr lang="sr-Latn-ME" b="1" i="1" dirty="0" smtClean="0">
                <a:solidFill>
                  <a:srgbClr val="C00000"/>
                </a:solidFill>
              </a:rPr>
              <a:t>augmenting path</a:t>
            </a:r>
            <a:r>
              <a:rPr lang="sr-Latn-ME" dirty="0" smtClean="0"/>
              <a:t>) od </a:t>
            </a:r>
            <a:r>
              <a:rPr lang="sr-Latn-ME" b="1" i="1" dirty="0" smtClean="0">
                <a:solidFill>
                  <a:srgbClr val="FF0000"/>
                </a:solidFill>
              </a:rPr>
              <a:t>izvora</a:t>
            </a:r>
            <a:r>
              <a:rPr lang="sr-Latn-ME" dirty="0" smtClean="0"/>
              <a:t> do </a:t>
            </a:r>
            <a:r>
              <a:rPr lang="sr-Latn-ME" b="1" i="1" dirty="0" smtClean="0">
                <a:solidFill>
                  <a:srgbClr val="FF0000"/>
                </a:solidFill>
              </a:rPr>
              <a:t>uvira</a:t>
            </a:r>
            <a:r>
              <a:rPr lang="sr-Latn-ME" dirty="0" smtClean="0"/>
              <a:t> dodajmo je na tok.</a:t>
            </a:r>
          </a:p>
          <a:p>
            <a:r>
              <a:rPr lang="sr-Latn-ME" dirty="0" smtClean="0"/>
              <a:t>Opis sluti da je složenost algoritma </a:t>
            </a:r>
            <a:r>
              <a:rPr lang="sr-Latn-ME" b="1" i="1" dirty="0" smtClean="0">
                <a:solidFill>
                  <a:srgbClr val="C00000"/>
                </a:solidFill>
              </a:rPr>
              <a:t>O</a:t>
            </a:r>
            <a:r>
              <a:rPr lang="sr-Latn-ME" b="1" dirty="0" smtClean="0">
                <a:solidFill>
                  <a:srgbClr val="C00000"/>
                </a:solidFill>
              </a:rPr>
              <a:t>(</a:t>
            </a:r>
            <a:r>
              <a:rPr lang="sr-Latn-ME" b="1" i="1" dirty="0" smtClean="0">
                <a:solidFill>
                  <a:srgbClr val="C00000"/>
                </a:solidFill>
              </a:rPr>
              <a:t>E M</a:t>
            </a:r>
            <a:r>
              <a:rPr lang="sr-Latn-ME" b="1" dirty="0" smtClean="0">
                <a:solidFill>
                  <a:srgbClr val="C00000"/>
                </a:solidFill>
              </a:rPr>
              <a:t>)</a:t>
            </a:r>
            <a:r>
              <a:rPr lang="sr-Latn-ME" dirty="0" smtClean="0"/>
              <a:t> gdje je </a:t>
            </a:r>
            <a:r>
              <a:rPr lang="sr-Latn-ME" b="1" i="1" dirty="0" smtClean="0">
                <a:solidFill>
                  <a:srgbClr val="C00000"/>
                </a:solidFill>
              </a:rPr>
              <a:t>E</a:t>
            </a:r>
            <a:r>
              <a:rPr lang="sr-Latn-ME" dirty="0" smtClean="0"/>
              <a:t> broj ivica u graf u </a:t>
            </a:r>
            <a:r>
              <a:rPr lang="sr-Latn-ME" b="1" i="1" dirty="0" smtClean="0">
                <a:solidFill>
                  <a:srgbClr val="C00000"/>
                </a:solidFill>
              </a:rPr>
              <a:t>M</a:t>
            </a:r>
            <a:r>
              <a:rPr lang="sr-Latn-ME" dirty="0" smtClean="0"/>
              <a:t> maksimalni protok u grafu ali ne odgovara na pitanje da li je moguće bolje niti kako ovo implementirati.</a:t>
            </a:r>
          </a:p>
          <a:p>
            <a:endParaRPr lang="sr-Latn-ME" dirty="0" smtClean="0"/>
          </a:p>
          <a:p>
            <a:endParaRPr lang="sr-Latn-ME" dirty="0"/>
          </a:p>
          <a:p>
            <a:endParaRPr lang="en-US" dirty="0"/>
          </a:p>
        </p:txBody>
      </p:sp>
    </p:spTree>
    <p:extLst>
      <p:ext uri="{BB962C8B-B14F-4D97-AF65-F5344CB8AC3E}">
        <p14:creationId xmlns:p14="http://schemas.microsoft.com/office/powerpoint/2010/main" val="400271266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en-US" dirty="0" err="1" smtClean="0"/>
              <a:t>Rezidualni</a:t>
            </a:r>
            <a:r>
              <a:rPr lang="en-US" dirty="0" smtClean="0"/>
              <a:t> </a:t>
            </a:r>
            <a:r>
              <a:rPr lang="en-US" dirty="0" err="1" smtClean="0"/>
              <a:t>graf</a:t>
            </a:r>
            <a:endParaRPr lang="en-US" dirty="0"/>
          </a:p>
        </p:txBody>
      </p:sp>
      <p:sp>
        <p:nvSpPr>
          <p:cNvPr id="3" name="Content Placeholder 2"/>
          <p:cNvSpPr>
            <a:spLocks noGrp="1"/>
          </p:cNvSpPr>
          <p:nvPr>
            <p:ph idx="1"/>
          </p:nvPr>
        </p:nvSpPr>
        <p:spPr>
          <a:xfrm>
            <a:off x="0" y="1143000"/>
            <a:ext cx="9144000" cy="5334000"/>
          </a:xfrm>
        </p:spPr>
        <p:txBody>
          <a:bodyPr>
            <a:noAutofit/>
          </a:bodyPr>
          <a:lstStyle/>
          <a:p>
            <a:r>
              <a:rPr lang="en-GB" b="1" dirty="0" err="1" smtClean="0">
                <a:solidFill>
                  <a:srgbClr val="C00000"/>
                </a:solidFill>
              </a:rPr>
              <a:t>Rezidualni</a:t>
            </a:r>
            <a:r>
              <a:rPr lang="en-GB" b="1" dirty="0" smtClean="0">
                <a:solidFill>
                  <a:srgbClr val="C00000"/>
                </a:solidFill>
              </a:rPr>
              <a:t> </a:t>
            </a:r>
            <a:r>
              <a:rPr lang="en-GB" b="1" dirty="0" err="1" smtClean="0">
                <a:solidFill>
                  <a:srgbClr val="C00000"/>
                </a:solidFill>
              </a:rPr>
              <a:t>gra</a:t>
            </a:r>
            <a:r>
              <a:rPr lang="sr-Latn-ME" b="1" dirty="0" smtClean="0">
                <a:solidFill>
                  <a:srgbClr val="C00000"/>
                </a:solidFill>
              </a:rPr>
              <a:t>f</a:t>
            </a:r>
            <a:r>
              <a:rPr lang="en-GB" b="1" dirty="0" smtClean="0"/>
              <a:t> </a:t>
            </a:r>
            <a:r>
              <a:rPr lang="en-GB" dirty="0" smtClean="0"/>
              <a:t>je </a:t>
            </a:r>
            <a:r>
              <a:rPr lang="sr-Latn-ME" dirty="0" smtClean="0"/>
              <a:t>graf tokova koji indicira da je moguć dodatni tok. Ako postoji putanja između </a:t>
            </a:r>
            <a:r>
              <a:rPr lang="sr-Latn-ME" b="1" i="1" dirty="0" smtClean="0">
                <a:solidFill>
                  <a:srgbClr val="FF0000"/>
                </a:solidFill>
              </a:rPr>
              <a:t>izvora</a:t>
            </a:r>
            <a:r>
              <a:rPr lang="sr-Latn-ME" dirty="0" smtClean="0"/>
              <a:t> i </a:t>
            </a:r>
            <a:r>
              <a:rPr lang="sr-Latn-ME" b="1" i="1" dirty="0" smtClean="0">
                <a:solidFill>
                  <a:srgbClr val="FF0000"/>
                </a:solidFill>
              </a:rPr>
              <a:t>uvira</a:t>
            </a:r>
            <a:r>
              <a:rPr lang="sr-Latn-ME" dirty="0" smtClean="0"/>
              <a:t> u </a:t>
            </a:r>
            <a:r>
              <a:rPr lang="sr-Latn-ME" b="1" dirty="0" smtClean="0">
                <a:solidFill>
                  <a:srgbClr val="C00000"/>
                </a:solidFill>
              </a:rPr>
              <a:t>rezidualnom grafu</a:t>
            </a:r>
            <a:r>
              <a:rPr lang="sr-Latn-ME" dirty="0" smtClean="0"/>
              <a:t> moguće je dodati tok. Vrijednosti tokova ivica u rezidualnom grafu nazivaju se </a:t>
            </a:r>
            <a:r>
              <a:rPr lang="sr-Latn-ME" b="1" dirty="0" smtClean="0">
                <a:solidFill>
                  <a:srgbClr val="C00000"/>
                </a:solidFill>
              </a:rPr>
              <a:t>rezidualnim kapacitetom</a:t>
            </a:r>
            <a:r>
              <a:rPr lang="sr-Latn-ME" dirty="0" smtClean="0"/>
              <a:t> koji je jednak razlici polaznog i tekućeg toka</a:t>
            </a:r>
            <a:r>
              <a:rPr lang="en-GB" dirty="0" smtClean="0"/>
              <a:t>. </a:t>
            </a:r>
          </a:p>
          <a:p>
            <a:r>
              <a:rPr lang="en-GB" dirty="0" err="1" smtClean="0"/>
              <a:t>Kada</a:t>
            </a:r>
            <a:r>
              <a:rPr lang="en-GB" dirty="0" smtClean="0"/>
              <a:t> je </a:t>
            </a:r>
            <a:r>
              <a:rPr lang="en-GB" b="1" dirty="0" err="1" smtClean="0">
                <a:solidFill>
                  <a:srgbClr val="C00000"/>
                </a:solidFill>
              </a:rPr>
              <a:t>rezidualni</a:t>
            </a:r>
            <a:r>
              <a:rPr lang="en-GB" b="1" dirty="0" smtClean="0">
                <a:solidFill>
                  <a:srgbClr val="C00000"/>
                </a:solidFill>
              </a:rPr>
              <a:t> </a:t>
            </a:r>
            <a:r>
              <a:rPr lang="en-GB" b="1" dirty="0" err="1" smtClean="0">
                <a:solidFill>
                  <a:srgbClr val="C00000"/>
                </a:solidFill>
              </a:rPr>
              <a:t>kapacitet</a:t>
            </a:r>
            <a:r>
              <a:rPr lang="en-GB" dirty="0" smtClean="0"/>
              <a:t> </a:t>
            </a:r>
            <a:r>
              <a:rPr lang="en-GB" dirty="0" err="1" smtClean="0"/>
              <a:t>neke</a:t>
            </a:r>
            <a:r>
              <a:rPr lang="en-GB" dirty="0" smtClean="0"/>
              <a:t> </a:t>
            </a:r>
            <a:r>
              <a:rPr lang="en-GB" dirty="0" err="1" smtClean="0"/>
              <a:t>ivice</a:t>
            </a:r>
            <a:r>
              <a:rPr lang="en-GB" dirty="0" smtClean="0"/>
              <a:t> </a:t>
            </a:r>
            <a:r>
              <a:rPr lang="en-GB" b="1" dirty="0" smtClean="0">
                <a:solidFill>
                  <a:srgbClr val="C00000"/>
                </a:solidFill>
              </a:rPr>
              <a:t>0</a:t>
            </a:r>
            <a:r>
              <a:rPr lang="en-GB" dirty="0" smtClean="0"/>
              <a:t> </a:t>
            </a:r>
            <a:r>
              <a:rPr lang="en-GB" dirty="0" err="1" smtClean="0"/>
              <a:t>onda</a:t>
            </a:r>
            <a:r>
              <a:rPr lang="en-GB" dirty="0" smtClean="0"/>
              <a:t> </a:t>
            </a:r>
            <a:r>
              <a:rPr lang="en-GB" dirty="0" err="1" smtClean="0"/>
              <a:t>nema</a:t>
            </a:r>
            <a:r>
              <a:rPr lang="en-GB" dirty="0" smtClean="0"/>
              <a:t> </a:t>
            </a:r>
            <a:r>
              <a:rPr lang="en-GB" dirty="0" err="1" smtClean="0"/>
              <a:t>veze</a:t>
            </a:r>
            <a:r>
              <a:rPr lang="en-GB" dirty="0" smtClean="0"/>
              <a:t> </a:t>
            </a:r>
            <a:r>
              <a:rPr lang="en-GB" dirty="0" err="1" smtClean="0"/>
              <a:t>izme</a:t>
            </a:r>
            <a:r>
              <a:rPr lang="sr-Latn-ME" dirty="0" smtClean="0"/>
              <a:t>đu čvorova koje spaja</a:t>
            </a:r>
            <a:r>
              <a:rPr lang="en-GB" dirty="0" smtClean="0"/>
              <a:t>. </a:t>
            </a:r>
            <a:endParaRPr lang="sr-Latn-ME" dirty="0" smtClean="0"/>
          </a:p>
          <a:p>
            <a:r>
              <a:rPr lang="sr-Latn-ME" dirty="0" smtClean="0"/>
              <a:t>Rezidualni graf se obično inicijalizuje na vrijednosti početnog grafa.</a:t>
            </a:r>
            <a:r>
              <a:rPr lang="en-GB" dirty="0" smtClean="0"/>
              <a:t> </a:t>
            </a:r>
            <a:endParaRPr lang="sr-Latn-ME" dirty="0" smtClean="0"/>
          </a:p>
          <a:p>
            <a:r>
              <a:rPr lang="sr-Latn-ME" b="1" dirty="0" smtClean="0">
                <a:solidFill>
                  <a:srgbClr val="C00000"/>
                </a:solidFill>
              </a:rPr>
              <a:t>BFS</a:t>
            </a:r>
            <a:r>
              <a:rPr lang="sr-Latn-ME" dirty="0" smtClean="0"/>
              <a:t> ili </a:t>
            </a:r>
            <a:r>
              <a:rPr lang="sr-Latn-ME" b="1" dirty="0" smtClean="0">
                <a:solidFill>
                  <a:srgbClr val="C00000"/>
                </a:solidFill>
              </a:rPr>
              <a:t>DFS</a:t>
            </a:r>
            <a:r>
              <a:rPr lang="sr-Latn-ME" dirty="0" smtClean="0"/>
              <a:t> se mogu koristiti za implementaciju pronalaska rastuće putanje u </a:t>
            </a:r>
            <a:r>
              <a:rPr lang="sr-Latn-ME" b="1" dirty="0" smtClean="0">
                <a:solidFill>
                  <a:srgbClr val="C00000"/>
                </a:solidFill>
              </a:rPr>
              <a:t>rezidualnom grafu</a:t>
            </a:r>
            <a:r>
              <a:rPr lang="sr-Latn-ME" dirty="0" smtClean="0"/>
              <a:t>.</a:t>
            </a:r>
            <a:r>
              <a:rPr lang="en-GB" dirty="0" smtClean="0"/>
              <a:t> </a:t>
            </a:r>
            <a:endParaRPr lang="sr-Latn-ME" dirty="0" smtClean="0"/>
          </a:p>
          <a:p>
            <a:r>
              <a:rPr lang="sr-Latn-ME" b="1" dirty="0" smtClean="0">
                <a:solidFill>
                  <a:srgbClr val="C00000"/>
                </a:solidFill>
              </a:rPr>
              <a:t>BFS</a:t>
            </a:r>
            <a:r>
              <a:rPr lang="sr-Latn-ME" dirty="0" smtClean="0"/>
              <a:t> u našoj implementaciji traži putanju od </a:t>
            </a:r>
            <a:r>
              <a:rPr lang="sr-Latn-ME" b="1" i="1" dirty="0" smtClean="0">
                <a:solidFill>
                  <a:srgbClr val="FF0000"/>
                </a:solidFill>
              </a:rPr>
              <a:t>izvora</a:t>
            </a:r>
            <a:r>
              <a:rPr lang="sr-Latn-ME" dirty="0" smtClean="0"/>
              <a:t> do </a:t>
            </a:r>
            <a:r>
              <a:rPr lang="sr-Latn-ME" b="1" i="1" dirty="0" smtClean="0">
                <a:solidFill>
                  <a:srgbClr val="FF0000"/>
                </a:solidFill>
              </a:rPr>
              <a:t>uvira</a:t>
            </a:r>
            <a:r>
              <a:rPr lang="sr-Latn-ME" dirty="0" smtClean="0"/>
              <a:t>.</a:t>
            </a:r>
          </a:p>
          <a:p>
            <a:r>
              <a:rPr lang="sr-Latn-ME" dirty="0" smtClean="0"/>
              <a:t>Korišćenjem </a:t>
            </a:r>
            <a:r>
              <a:rPr lang="en-GB" b="1" dirty="0" smtClean="0">
                <a:solidFill>
                  <a:srgbClr val="C00000"/>
                </a:solidFill>
              </a:rPr>
              <a:t>BFS</a:t>
            </a:r>
            <a:r>
              <a:rPr lang="en-GB" dirty="0" smtClean="0"/>
              <a:t> </a:t>
            </a:r>
            <a:r>
              <a:rPr lang="sr-Latn-ME" dirty="0" smtClean="0"/>
              <a:t>određujemo postoji li putanja od izvora </a:t>
            </a:r>
            <a:r>
              <a:rPr lang="sr-Latn-ME" smtClean="0"/>
              <a:t>do uvira </a:t>
            </a:r>
            <a:r>
              <a:rPr lang="sr-Latn-ME" dirty="0" smtClean="0"/>
              <a:t>a pored toga </a:t>
            </a:r>
            <a:r>
              <a:rPr lang="sr-Latn-ME" b="1" dirty="0" smtClean="0">
                <a:solidFill>
                  <a:srgbClr val="C00000"/>
                </a:solidFill>
              </a:rPr>
              <a:t>BFS</a:t>
            </a:r>
            <a:r>
              <a:rPr lang="sr-Latn-ME" dirty="0" smtClean="0"/>
              <a:t> daje i niz </a:t>
            </a:r>
            <a:r>
              <a:rPr lang="en-GB" b="1" i="1" dirty="0" smtClean="0">
                <a:solidFill>
                  <a:srgbClr val="C00000"/>
                </a:solidFill>
              </a:rPr>
              <a:t>parent</a:t>
            </a:r>
            <a:r>
              <a:rPr lang="en-GB" b="1" dirty="0" smtClean="0">
                <a:solidFill>
                  <a:srgbClr val="C00000"/>
                </a:solidFill>
              </a:rPr>
              <a:t>[]</a:t>
            </a:r>
            <a:r>
              <a:rPr lang="en-GB" dirty="0" smtClean="0"/>
              <a:t>.</a:t>
            </a:r>
            <a:endParaRPr lang="en-US" dirty="0"/>
          </a:p>
        </p:txBody>
      </p:sp>
    </p:spTree>
    <p:extLst>
      <p:ext uri="{BB962C8B-B14F-4D97-AF65-F5344CB8AC3E}">
        <p14:creationId xmlns:p14="http://schemas.microsoft.com/office/powerpoint/2010/main" val="422320095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sr-Latn-ME" dirty="0" smtClean="0"/>
              <a:t>Implementacija Ford-Fulkersona</a:t>
            </a:r>
            <a:endParaRPr lang="en-US" dirty="0"/>
          </a:p>
        </p:txBody>
      </p:sp>
      <p:sp>
        <p:nvSpPr>
          <p:cNvPr id="3" name="Content Placeholder 2"/>
          <p:cNvSpPr>
            <a:spLocks noGrp="1"/>
          </p:cNvSpPr>
          <p:nvPr>
            <p:ph idx="1"/>
          </p:nvPr>
        </p:nvSpPr>
        <p:spPr>
          <a:xfrm>
            <a:off x="0" y="990600"/>
            <a:ext cx="9144000" cy="5867400"/>
          </a:xfrm>
        </p:spPr>
        <p:txBody>
          <a:bodyPr>
            <a:normAutofit/>
          </a:bodyPr>
          <a:lstStyle/>
          <a:p>
            <a:r>
              <a:rPr lang="en-GB" b="1" i="1" dirty="0" smtClean="0">
                <a:solidFill>
                  <a:srgbClr val="C00000"/>
                </a:solidFill>
              </a:rPr>
              <a:t>parent</a:t>
            </a:r>
            <a:r>
              <a:rPr lang="en-GB" b="1" dirty="0">
                <a:solidFill>
                  <a:srgbClr val="C00000"/>
                </a:solidFill>
              </a:rPr>
              <a:t>[]</a:t>
            </a:r>
            <a:r>
              <a:rPr lang="en-GB" dirty="0"/>
              <a:t> </a:t>
            </a:r>
            <a:r>
              <a:rPr lang="sr-Latn-ME" dirty="0" smtClean="0"/>
              <a:t>nam služi da prođemo nazad kroz putanju i da nađemo koliki je mogući tok određujući minimalni rezidualni kapacitet duž putanje. </a:t>
            </a:r>
          </a:p>
          <a:p>
            <a:r>
              <a:rPr lang="sr-Latn-ME" dirty="0" smtClean="0"/>
              <a:t>Vrijednost toka treba da se oduzme od tekućih vrijednosti u </a:t>
            </a:r>
            <a:r>
              <a:rPr lang="sr-Latn-ME" b="1" dirty="0" smtClean="0">
                <a:solidFill>
                  <a:srgbClr val="C00000"/>
                </a:solidFill>
              </a:rPr>
              <a:t>rezidualnom grafu</a:t>
            </a:r>
            <a:r>
              <a:rPr lang="sr-Latn-ME" dirty="0" smtClean="0"/>
              <a:t>.</a:t>
            </a:r>
          </a:p>
          <a:p>
            <a:r>
              <a:rPr lang="sr-Latn-ME" dirty="0" smtClean="0"/>
              <a:t>Uvećamo tekući tok sa dobijenim tokom.</a:t>
            </a:r>
          </a:p>
          <a:p>
            <a:r>
              <a:rPr lang="sr-Latn-ME" dirty="0" smtClean="0"/>
              <a:t>Postoji ipak jedan krupan problem! Što ako putanja koju smo odabrali bez obzira na to što je „trenutno“ ili „lokalno“ najbolja ipak ne vodi najboljem ukupnom rezultatu?</a:t>
            </a:r>
          </a:p>
          <a:p>
            <a:r>
              <a:rPr lang="sr-Latn-ME" dirty="0" smtClean="0"/>
              <a:t>Na koji način onda možemo da uradimo operaciju poništavanja ili djelimičnog poništavanja prethodnih koraka? </a:t>
            </a:r>
            <a:endParaRPr lang="sr-Cyrl-BA" dirty="0" smtClean="0"/>
          </a:p>
          <a:p>
            <a:r>
              <a:rPr lang="en-US" dirty="0" err="1" smtClean="0"/>
              <a:t>Ko</a:t>
            </a:r>
            <a:r>
              <a:rPr lang="en-US" dirty="0" smtClean="0"/>
              <a:t> ne </a:t>
            </a:r>
            <a:r>
              <a:rPr lang="en-US" dirty="0" err="1" smtClean="0"/>
              <a:t>voli</a:t>
            </a:r>
            <a:r>
              <a:rPr lang="en-US" dirty="0" smtClean="0"/>
              <a:t> PPT </a:t>
            </a:r>
            <a:r>
              <a:rPr lang="en-US" dirty="0" err="1" smtClean="0"/>
              <a:t>prezentaciju</a:t>
            </a:r>
            <a:r>
              <a:rPr lang="en-US" dirty="0" smtClean="0"/>
              <a:t> </a:t>
            </a:r>
            <a:r>
              <a:rPr lang="en-US" dirty="0" err="1" smtClean="0"/>
              <a:t>toplo</a:t>
            </a:r>
            <a:r>
              <a:rPr lang="en-US" dirty="0" smtClean="0"/>
              <a:t> </a:t>
            </a:r>
            <a:r>
              <a:rPr lang="en-US" dirty="0" err="1" smtClean="0"/>
              <a:t>preporu</a:t>
            </a:r>
            <a:r>
              <a:rPr lang="sr-Latn-ME" dirty="0"/>
              <a:t>čujem dva sjajna videa na ovu temu: </a:t>
            </a:r>
            <a:br>
              <a:rPr lang="sr-Latn-ME" dirty="0"/>
            </a:br>
            <a:r>
              <a:rPr lang="sr-Latn-ME" sz="1600" b="1" dirty="0">
                <a:hlinkClick r:id="rId2"/>
              </a:rPr>
              <a:t>https://</a:t>
            </a:r>
            <a:r>
              <a:rPr lang="sr-Latn-ME" sz="1600" b="1" dirty="0" smtClean="0">
                <a:hlinkClick r:id="rId2"/>
              </a:rPr>
              <a:t>www.youtube.com/watch?v=Iwc3Uj4aaF4</a:t>
            </a:r>
            <a:r>
              <a:rPr lang="sr-Latn-ME" sz="1600" b="1" dirty="0"/>
              <a:t/>
            </a:r>
            <a:br>
              <a:rPr lang="sr-Latn-ME" sz="1600" b="1" dirty="0"/>
            </a:br>
            <a:r>
              <a:rPr lang="sr-Latn-ME" sz="1600" b="1" dirty="0">
                <a:hlinkClick r:id="rId3"/>
              </a:rPr>
              <a:t>https://</a:t>
            </a:r>
            <a:r>
              <a:rPr lang="sr-Latn-ME" sz="1600" b="1" dirty="0" smtClean="0">
                <a:hlinkClick r:id="rId3"/>
              </a:rPr>
              <a:t>www.youtube.com/watch?v=3LG-My_MoWc</a:t>
            </a:r>
            <a:r>
              <a:rPr lang="sr-Latn-ME" dirty="0" smtClean="0"/>
              <a:t> </a:t>
            </a:r>
            <a:endParaRPr lang="en-US" dirty="0"/>
          </a:p>
        </p:txBody>
      </p:sp>
    </p:spTree>
    <p:extLst>
      <p:ext uri="{BB962C8B-B14F-4D97-AF65-F5344CB8AC3E}">
        <p14:creationId xmlns:p14="http://schemas.microsoft.com/office/powerpoint/2010/main" val="366927206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en-US" dirty="0" err="1" smtClean="0"/>
              <a:t>Rastu</a:t>
            </a:r>
            <a:r>
              <a:rPr lang="sr-Latn-ME" dirty="0" smtClean="0"/>
              <a:t>ća putanja/Augmenting path</a:t>
            </a:r>
            <a:endParaRPr lang="en-US" dirty="0"/>
          </a:p>
        </p:txBody>
      </p:sp>
      <p:sp>
        <p:nvSpPr>
          <p:cNvPr id="3" name="Content Placeholder 2"/>
          <p:cNvSpPr>
            <a:spLocks noGrp="1"/>
          </p:cNvSpPr>
          <p:nvPr>
            <p:ph idx="1"/>
          </p:nvPr>
        </p:nvSpPr>
        <p:spPr>
          <a:xfrm>
            <a:off x="76200" y="1066800"/>
            <a:ext cx="9067800" cy="5791200"/>
          </a:xfrm>
        </p:spPr>
        <p:txBody>
          <a:bodyPr/>
          <a:lstStyle/>
          <a:p>
            <a:r>
              <a:rPr lang="sr-Latn-ME" dirty="0" smtClean="0"/>
              <a:t>Mi u principu tražimo putanju kojom možemo povećati protok u rezidualnom grafu. Dakle, tražimo nenultu putanju kojom možemo povećati tok po rezidualnom grafu ali ako to nije moguće možemo se vratiti nekom od grana koje su pune u suprotnom smjeru i na taj način poništiti dio operacija koje su prethodno rađene i koje nisu vodile ka optimalnom rješenju u potpunosti.</a:t>
            </a:r>
          </a:p>
          <a:p>
            <a:r>
              <a:rPr lang="sr-Latn-ME" dirty="0" smtClean="0"/>
              <a:t>To su dvije situacije koje su dozvoljene sve dok imamo mogućnost formiranja rastuće putanje.</a:t>
            </a:r>
            <a:endParaRPr lang="en-US" dirty="0" smtClean="0"/>
          </a:p>
          <a:p>
            <a:r>
              <a:rPr lang="en-US" dirty="0" err="1" smtClean="0"/>
              <a:t>Posmatrajmo</a:t>
            </a:r>
            <a:r>
              <a:rPr lang="en-US" dirty="0" smtClean="0"/>
              <a:t> </a:t>
            </a:r>
            <a:r>
              <a:rPr lang="en-US" dirty="0" err="1" smtClean="0"/>
              <a:t>primjer</a:t>
            </a:r>
            <a:r>
              <a:rPr lang="en-US" dirty="0" smtClean="0"/>
              <a:t> </a:t>
            </a:r>
            <a:r>
              <a:rPr lang="en-US" b="1" baseline="-25000" dirty="0" smtClean="0"/>
              <a:t>(</a:t>
            </a:r>
            <a:r>
              <a:rPr lang="en-US" b="1" baseline="-25000" dirty="0" err="1" smtClean="0"/>
              <a:t>isto</a:t>
            </a:r>
            <a:r>
              <a:rPr lang="en-US" b="1" baseline="-25000" dirty="0" smtClean="0"/>
              <a:t> </a:t>
            </a:r>
            <a:r>
              <a:rPr lang="en-US" b="1" baseline="-25000" dirty="0" err="1" smtClean="0"/>
              <a:t>jako</a:t>
            </a:r>
            <a:r>
              <a:rPr lang="en-US" b="1" baseline="-25000" dirty="0" smtClean="0"/>
              <a:t> </a:t>
            </a:r>
            <a:r>
              <a:rPr lang="sr-Latn-ME" b="1" baseline="-25000" dirty="0" smtClean="0"/>
              <a:t>često korišćen u literaturi)</a:t>
            </a:r>
            <a:r>
              <a:rPr lang="en-US" dirty="0" smtClean="0"/>
              <a:t>.</a:t>
            </a:r>
            <a:endParaRPr lang="sr-Latn-ME" dirty="0" smtClean="0"/>
          </a:p>
        </p:txBody>
      </p:sp>
      <p:sp>
        <p:nvSpPr>
          <p:cNvPr id="4" name="Oval 3"/>
          <p:cNvSpPr/>
          <p:nvPr/>
        </p:nvSpPr>
        <p:spPr>
          <a:xfrm>
            <a:off x="2362200" y="5715000"/>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S</a:t>
            </a:r>
            <a:endParaRPr lang="en-US" dirty="0"/>
          </a:p>
        </p:txBody>
      </p:sp>
      <p:sp>
        <p:nvSpPr>
          <p:cNvPr id="5" name="Oval 4"/>
          <p:cNvSpPr/>
          <p:nvPr/>
        </p:nvSpPr>
        <p:spPr>
          <a:xfrm>
            <a:off x="3200400" y="5257800"/>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A</a:t>
            </a:r>
            <a:endParaRPr lang="en-US" dirty="0"/>
          </a:p>
        </p:txBody>
      </p:sp>
      <p:sp>
        <p:nvSpPr>
          <p:cNvPr id="6" name="Oval 5"/>
          <p:cNvSpPr/>
          <p:nvPr/>
        </p:nvSpPr>
        <p:spPr>
          <a:xfrm>
            <a:off x="3200400" y="6324600"/>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C</a:t>
            </a:r>
            <a:endParaRPr lang="en-US" dirty="0"/>
          </a:p>
        </p:txBody>
      </p:sp>
      <p:sp>
        <p:nvSpPr>
          <p:cNvPr id="7" name="Oval 6"/>
          <p:cNvSpPr/>
          <p:nvPr/>
        </p:nvSpPr>
        <p:spPr>
          <a:xfrm>
            <a:off x="4419600" y="5257800"/>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B</a:t>
            </a:r>
            <a:endParaRPr lang="en-US" dirty="0"/>
          </a:p>
        </p:txBody>
      </p:sp>
      <p:sp>
        <p:nvSpPr>
          <p:cNvPr id="8" name="Oval 7"/>
          <p:cNvSpPr/>
          <p:nvPr/>
        </p:nvSpPr>
        <p:spPr>
          <a:xfrm>
            <a:off x="4419600" y="6324600"/>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D</a:t>
            </a:r>
            <a:endParaRPr lang="en-US" dirty="0"/>
          </a:p>
        </p:txBody>
      </p:sp>
      <p:sp>
        <p:nvSpPr>
          <p:cNvPr id="9" name="Oval 8"/>
          <p:cNvSpPr/>
          <p:nvPr/>
        </p:nvSpPr>
        <p:spPr>
          <a:xfrm>
            <a:off x="5486400" y="5715000"/>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T</a:t>
            </a:r>
            <a:endParaRPr lang="en-US" dirty="0"/>
          </a:p>
        </p:txBody>
      </p:sp>
      <p:cxnSp>
        <p:nvCxnSpPr>
          <p:cNvPr id="11" name="Straight Arrow Connector 10"/>
          <p:cNvCxnSpPr>
            <a:stCxn id="4" idx="7"/>
            <a:endCxn id="5" idx="2"/>
          </p:cNvCxnSpPr>
          <p:nvPr/>
        </p:nvCxnSpPr>
        <p:spPr>
          <a:xfrm flipV="1">
            <a:off x="2687404" y="5448300"/>
            <a:ext cx="512996" cy="32249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4" idx="5"/>
            <a:endCxn id="6" idx="2"/>
          </p:cNvCxnSpPr>
          <p:nvPr/>
        </p:nvCxnSpPr>
        <p:spPr>
          <a:xfrm>
            <a:off x="2687404" y="6040204"/>
            <a:ext cx="512996" cy="47489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6" idx="0"/>
            <a:endCxn id="5" idx="4"/>
          </p:cNvCxnSpPr>
          <p:nvPr/>
        </p:nvCxnSpPr>
        <p:spPr>
          <a:xfrm flipV="1">
            <a:off x="3390900" y="5638800"/>
            <a:ext cx="0" cy="685800"/>
          </a:xfrm>
          <a:prstGeom prst="straightConnector1">
            <a:avLst/>
          </a:prstGeom>
          <a:ln>
            <a:headEnd type="arrow"/>
            <a:tailEnd type="non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6" idx="6"/>
            <a:endCxn id="8" idx="2"/>
          </p:cNvCxnSpPr>
          <p:nvPr/>
        </p:nvCxnSpPr>
        <p:spPr>
          <a:xfrm>
            <a:off x="3581400" y="6515100"/>
            <a:ext cx="8382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5" idx="5"/>
            <a:endCxn id="8" idx="1"/>
          </p:cNvCxnSpPr>
          <p:nvPr/>
        </p:nvCxnSpPr>
        <p:spPr>
          <a:xfrm>
            <a:off x="3525604" y="5583004"/>
            <a:ext cx="949792" cy="79739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a:stCxn id="5" idx="6"/>
          </p:cNvCxnSpPr>
          <p:nvPr/>
        </p:nvCxnSpPr>
        <p:spPr>
          <a:xfrm flipV="1">
            <a:off x="3581400" y="5416296"/>
            <a:ext cx="866098" cy="3200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a:endCxn id="7" idx="4"/>
          </p:cNvCxnSpPr>
          <p:nvPr/>
        </p:nvCxnSpPr>
        <p:spPr>
          <a:xfrm flipH="1" flipV="1">
            <a:off x="4610100" y="5638800"/>
            <a:ext cx="7028" cy="685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a:endCxn id="9" idx="1"/>
          </p:cNvCxnSpPr>
          <p:nvPr/>
        </p:nvCxnSpPr>
        <p:spPr>
          <a:xfrm>
            <a:off x="4806230" y="5506804"/>
            <a:ext cx="735966" cy="26399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a:endCxn id="9" idx="3"/>
          </p:cNvCxnSpPr>
          <p:nvPr/>
        </p:nvCxnSpPr>
        <p:spPr>
          <a:xfrm flipV="1">
            <a:off x="4790990" y="6040204"/>
            <a:ext cx="751206" cy="47489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2590800" y="5361801"/>
            <a:ext cx="381000" cy="276999"/>
          </a:xfrm>
          <a:prstGeom prst="rect">
            <a:avLst/>
          </a:prstGeom>
          <a:noFill/>
        </p:spPr>
        <p:txBody>
          <a:bodyPr wrap="square" rtlCol="0">
            <a:spAutoFit/>
          </a:bodyPr>
          <a:lstStyle/>
          <a:p>
            <a:r>
              <a:rPr lang="sr-Latn-ME" sz="1200" dirty="0" smtClean="0">
                <a:solidFill>
                  <a:srgbClr val="FF0000"/>
                </a:solidFill>
              </a:rPr>
              <a:t>10</a:t>
            </a:r>
            <a:endParaRPr lang="en-US" sz="1200" dirty="0">
              <a:solidFill>
                <a:srgbClr val="FF0000"/>
              </a:solidFill>
            </a:endParaRPr>
          </a:p>
        </p:txBody>
      </p:sp>
      <p:sp>
        <p:nvSpPr>
          <p:cNvPr id="37" name="TextBox 36"/>
          <p:cNvSpPr txBox="1"/>
          <p:nvPr/>
        </p:nvSpPr>
        <p:spPr>
          <a:xfrm>
            <a:off x="2590800" y="6172200"/>
            <a:ext cx="381000" cy="276999"/>
          </a:xfrm>
          <a:prstGeom prst="rect">
            <a:avLst/>
          </a:prstGeom>
          <a:noFill/>
        </p:spPr>
        <p:txBody>
          <a:bodyPr wrap="square" rtlCol="0">
            <a:spAutoFit/>
          </a:bodyPr>
          <a:lstStyle/>
          <a:p>
            <a:r>
              <a:rPr lang="sr-Latn-ME" sz="1200" dirty="0" smtClean="0">
                <a:solidFill>
                  <a:srgbClr val="FF0000"/>
                </a:solidFill>
              </a:rPr>
              <a:t>10</a:t>
            </a:r>
            <a:endParaRPr lang="en-US" sz="1200" dirty="0">
              <a:solidFill>
                <a:srgbClr val="FF0000"/>
              </a:solidFill>
            </a:endParaRPr>
          </a:p>
        </p:txBody>
      </p:sp>
      <p:sp>
        <p:nvSpPr>
          <p:cNvPr id="38" name="TextBox 37"/>
          <p:cNvSpPr txBox="1"/>
          <p:nvPr/>
        </p:nvSpPr>
        <p:spPr>
          <a:xfrm>
            <a:off x="3048000" y="5821680"/>
            <a:ext cx="381000" cy="276999"/>
          </a:xfrm>
          <a:prstGeom prst="rect">
            <a:avLst/>
          </a:prstGeom>
          <a:noFill/>
        </p:spPr>
        <p:txBody>
          <a:bodyPr wrap="square" rtlCol="0">
            <a:spAutoFit/>
          </a:bodyPr>
          <a:lstStyle/>
          <a:p>
            <a:r>
              <a:rPr lang="sr-Latn-ME" sz="1200" dirty="0" smtClean="0">
                <a:solidFill>
                  <a:srgbClr val="FF0000"/>
                </a:solidFill>
              </a:rPr>
              <a:t>2</a:t>
            </a:r>
            <a:endParaRPr lang="en-US" sz="1200" dirty="0">
              <a:solidFill>
                <a:srgbClr val="FF0000"/>
              </a:solidFill>
            </a:endParaRPr>
          </a:p>
        </p:txBody>
      </p:sp>
      <p:sp>
        <p:nvSpPr>
          <p:cNvPr id="40" name="TextBox 39"/>
          <p:cNvSpPr txBox="1"/>
          <p:nvPr/>
        </p:nvSpPr>
        <p:spPr>
          <a:xfrm>
            <a:off x="3795226" y="6504801"/>
            <a:ext cx="381000" cy="276999"/>
          </a:xfrm>
          <a:prstGeom prst="rect">
            <a:avLst/>
          </a:prstGeom>
          <a:noFill/>
        </p:spPr>
        <p:txBody>
          <a:bodyPr wrap="square" rtlCol="0">
            <a:spAutoFit/>
          </a:bodyPr>
          <a:lstStyle/>
          <a:p>
            <a:r>
              <a:rPr lang="sr-Latn-ME" sz="1200" dirty="0" smtClean="0">
                <a:solidFill>
                  <a:srgbClr val="FF0000"/>
                </a:solidFill>
              </a:rPr>
              <a:t>9</a:t>
            </a:r>
            <a:endParaRPr lang="en-US" sz="1200" dirty="0">
              <a:solidFill>
                <a:srgbClr val="FF0000"/>
              </a:solidFill>
            </a:endParaRPr>
          </a:p>
        </p:txBody>
      </p:sp>
      <p:sp>
        <p:nvSpPr>
          <p:cNvPr id="41" name="TextBox 40"/>
          <p:cNvSpPr txBox="1"/>
          <p:nvPr/>
        </p:nvSpPr>
        <p:spPr>
          <a:xfrm>
            <a:off x="3657600" y="5867400"/>
            <a:ext cx="381000" cy="276999"/>
          </a:xfrm>
          <a:prstGeom prst="rect">
            <a:avLst/>
          </a:prstGeom>
          <a:noFill/>
        </p:spPr>
        <p:txBody>
          <a:bodyPr wrap="square" rtlCol="0">
            <a:spAutoFit/>
          </a:bodyPr>
          <a:lstStyle/>
          <a:p>
            <a:r>
              <a:rPr lang="sr-Latn-ME" sz="1200" dirty="0">
                <a:solidFill>
                  <a:srgbClr val="FF0000"/>
                </a:solidFill>
              </a:rPr>
              <a:t>8</a:t>
            </a:r>
            <a:endParaRPr lang="en-US" sz="1200" dirty="0">
              <a:solidFill>
                <a:srgbClr val="FF0000"/>
              </a:solidFill>
            </a:endParaRPr>
          </a:p>
        </p:txBody>
      </p:sp>
      <p:sp>
        <p:nvSpPr>
          <p:cNvPr id="42" name="TextBox 41"/>
          <p:cNvSpPr txBox="1"/>
          <p:nvPr/>
        </p:nvSpPr>
        <p:spPr>
          <a:xfrm>
            <a:off x="3810000" y="5181600"/>
            <a:ext cx="381000" cy="276999"/>
          </a:xfrm>
          <a:prstGeom prst="rect">
            <a:avLst/>
          </a:prstGeom>
          <a:noFill/>
        </p:spPr>
        <p:txBody>
          <a:bodyPr wrap="square" rtlCol="0">
            <a:spAutoFit/>
          </a:bodyPr>
          <a:lstStyle/>
          <a:p>
            <a:r>
              <a:rPr lang="sr-Latn-ME" sz="1200" dirty="0" smtClean="0">
                <a:solidFill>
                  <a:srgbClr val="FF0000"/>
                </a:solidFill>
              </a:rPr>
              <a:t>4</a:t>
            </a:r>
            <a:endParaRPr lang="en-US" sz="1200" dirty="0">
              <a:solidFill>
                <a:srgbClr val="FF0000"/>
              </a:solidFill>
            </a:endParaRPr>
          </a:p>
        </p:txBody>
      </p:sp>
      <p:sp>
        <p:nvSpPr>
          <p:cNvPr id="43" name="TextBox 42"/>
          <p:cNvSpPr txBox="1"/>
          <p:nvPr/>
        </p:nvSpPr>
        <p:spPr>
          <a:xfrm>
            <a:off x="4419600" y="5867400"/>
            <a:ext cx="381000" cy="276999"/>
          </a:xfrm>
          <a:prstGeom prst="rect">
            <a:avLst/>
          </a:prstGeom>
          <a:noFill/>
        </p:spPr>
        <p:txBody>
          <a:bodyPr wrap="square" rtlCol="0">
            <a:spAutoFit/>
          </a:bodyPr>
          <a:lstStyle/>
          <a:p>
            <a:r>
              <a:rPr lang="sr-Latn-ME" sz="1200" dirty="0" smtClean="0">
                <a:solidFill>
                  <a:srgbClr val="FF0000"/>
                </a:solidFill>
              </a:rPr>
              <a:t>6</a:t>
            </a:r>
            <a:endParaRPr lang="en-US" sz="1200" dirty="0">
              <a:solidFill>
                <a:srgbClr val="FF0000"/>
              </a:solidFill>
            </a:endParaRPr>
          </a:p>
        </p:txBody>
      </p:sp>
      <p:sp>
        <p:nvSpPr>
          <p:cNvPr id="44" name="TextBox 43"/>
          <p:cNvSpPr txBox="1"/>
          <p:nvPr/>
        </p:nvSpPr>
        <p:spPr>
          <a:xfrm>
            <a:off x="4953000" y="5360461"/>
            <a:ext cx="381000" cy="276999"/>
          </a:xfrm>
          <a:prstGeom prst="rect">
            <a:avLst/>
          </a:prstGeom>
          <a:noFill/>
        </p:spPr>
        <p:txBody>
          <a:bodyPr wrap="square" rtlCol="0">
            <a:spAutoFit/>
          </a:bodyPr>
          <a:lstStyle/>
          <a:p>
            <a:r>
              <a:rPr lang="sr-Latn-ME" sz="1200" dirty="0" smtClean="0">
                <a:solidFill>
                  <a:srgbClr val="FF0000"/>
                </a:solidFill>
              </a:rPr>
              <a:t>10</a:t>
            </a:r>
            <a:endParaRPr lang="en-US" sz="1200" dirty="0">
              <a:solidFill>
                <a:srgbClr val="FF0000"/>
              </a:solidFill>
            </a:endParaRPr>
          </a:p>
        </p:txBody>
      </p:sp>
      <p:sp>
        <p:nvSpPr>
          <p:cNvPr id="45" name="TextBox 44"/>
          <p:cNvSpPr txBox="1"/>
          <p:nvPr/>
        </p:nvSpPr>
        <p:spPr>
          <a:xfrm>
            <a:off x="4953000" y="6019800"/>
            <a:ext cx="381000" cy="276999"/>
          </a:xfrm>
          <a:prstGeom prst="rect">
            <a:avLst/>
          </a:prstGeom>
          <a:noFill/>
        </p:spPr>
        <p:txBody>
          <a:bodyPr wrap="square" rtlCol="0">
            <a:spAutoFit/>
          </a:bodyPr>
          <a:lstStyle/>
          <a:p>
            <a:r>
              <a:rPr lang="sr-Latn-ME" sz="1200" dirty="0" smtClean="0">
                <a:solidFill>
                  <a:srgbClr val="FF0000"/>
                </a:solidFill>
              </a:rPr>
              <a:t>10</a:t>
            </a:r>
            <a:endParaRPr lang="en-US" sz="1200" dirty="0">
              <a:solidFill>
                <a:srgbClr val="FF0000"/>
              </a:solidFill>
            </a:endParaRPr>
          </a:p>
        </p:txBody>
      </p:sp>
    </p:spTree>
    <p:extLst>
      <p:ext uri="{BB962C8B-B14F-4D97-AF65-F5344CB8AC3E}">
        <p14:creationId xmlns:p14="http://schemas.microsoft.com/office/powerpoint/2010/main" val="72117675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Zadaci za vježbanje</a:t>
            </a:r>
            <a:endParaRPr lang="en-US" dirty="0"/>
          </a:p>
        </p:txBody>
      </p:sp>
      <p:sp>
        <p:nvSpPr>
          <p:cNvPr id="3" name="Content Placeholder 2"/>
          <p:cNvSpPr>
            <a:spLocks noGrp="1"/>
          </p:cNvSpPr>
          <p:nvPr>
            <p:ph idx="1"/>
          </p:nvPr>
        </p:nvSpPr>
        <p:spPr>
          <a:xfrm>
            <a:off x="0" y="990600"/>
            <a:ext cx="9144000" cy="5867400"/>
          </a:xfrm>
        </p:spPr>
        <p:txBody>
          <a:bodyPr>
            <a:normAutofit lnSpcReduction="10000"/>
          </a:bodyPr>
          <a:lstStyle/>
          <a:p>
            <a:r>
              <a:rPr lang="en-US" sz="1600" b="1" dirty="0">
                <a:hlinkClick r:id="rId2"/>
              </a:rPr>
              <a:t>https://www.spoj.com/problems/CCOMPS</a:t>
            </a:r>
            <a:r>
              <a:rPr lang="en-US" sz="1600" b="1" dirty="0" smtClean="0">
                <a:hlinkClick r:id="rId2"/>
              </a:rPr>
              <a:t>/</a:t>
            </a:r>
            <a:endParaRPr lang="sr-Latn-ME" sz="1600" b="1" dirty="0" smtClean="0"/>
          </a:p>
          <a:p>
            <a:r>
              <a:rPr lang="sr-Latn-ME" dirty="0" smtClean="0"/>
              <a:t>Dat je neusmjereni graf. Potrebno je naći grupe povezanih komponentni takvih da se iz svakog čvora može doći u svaki čvor komponente i da između različitih grupa ne postoje ivice.</a:t>
            </a:r>
          </a:p>
          <a:p>
            <a:r>
              <a:rPr lang="en-US" sz="1600" b="1" dirty="0">
                <a:hlinkClick r:id="rId3"/>
              </a:rPr>
              <a:t>https://www.spoj.com/problems/CT23E</a:t>
            </a:r>
            <a:r>
              <a:rPr lang="en-US" sz="1600" b="1" dirty="0" smtClean="0">
                <a:hlinkClick r:id="rId3"/>
              </a:rPr>
              <a:t>/</a:t>
            </a:r>
            <a:endParaRPr lang="sr-Latn-ME" sz="1600" b="1" dirty="0" smtClean="0"/>
          </a:p>
          <a:p>
            <a:r>
              <a:rPr lang="en-US" sz="1600" b="1" dirty="0">
                <a:hlinkClick r:id="rId4"/>
              </a:rPr>
              <a:t>https://</a:t>
            </a:r>
            <a:r>
              <a:rPr lang="en-US" sz="1600" b="1" dirty="0" smtClean="0">
                <a:hlinkClick r:id="rId4"/>
              </a:rPr>
              <a:t>www.codechef.com/MARCH14/problems/GERALD07</a:t>
            </a:r>
            <a:endParaRPr lang="sr-Latn-ME" sz="1600" b="1" dirty="0" smtClean="0"/>
          </a:p>
          <a:p>
            <a:r>
              <a:rPr lang="en-US" sz="1600" b="1" dirty="0">
                <a:hlinkClick r:id="rId5"/>
              </a:rPr>
              <a:t>https://</a:t>
            </a:r>
            <a:r>
              <a:rPr lang="en-US" sz="1600" b="1" dirty="0" smtClean="0">
                <a:hlinkClick r:id="rId5"/>
              </a:rPr>
              <a:t>cses.fi/problemset/task/1666</a:t>
            </a:r>
            <a:endParaRPr lang="sr-Latn-ME" sz="1600" b="1" dirty="0" smtClean="0"/>
          </a:p>
          <a:p>
            <a:r>
              <a:rPr lang="sr-Latn-ME" dirty="0" smtClean="0"/>
              <a:t>Dat je neusmjereni graf. Treba pronaći ivice koje kada se eliminišu graf postaje nepovezan odnosno dolazi do povećanja broja komponenti u grafu. Ovakve ivice se naziva mostovima i predmetni problem treba riješiti u </a:t>
            </a:r>
            <a:r>
              <a:rPr lang="sr-Latn-ME" b="1" i="1" dirty="0" smtClean="0">
                <a:solidFill>
                  <a:srgbClr val="C00000"/>
                </a:solidFill>
              </a:rPr>
              <a:t>O</a:t>
            </a:r>
            <a:r>
              <a:rPr lang="sr-Latn-ME" b="1" dirty="0" smtClean="0">
                <a:solidFill>
                  <a:srgbClr val="C00000"/>
                </a:solidFill>
              </a:rPr>
              <a:t>(</a:t>
            </a:r>
            <a:r>
              <a:rPr lang="sr-Latn-ME" b="1" i="1" dirty="0" smtClean="0">
                <a:solidFill>
                  <a:srgbClr val="C00000"/>
                </a:solidFill>
              </a:rPr>
              <a:t>V</a:t>
            </a:r>
            <a:r>
              <a:rPr lang="sr-Latn-ME" b="1" dirty="0" smtClean="0">
                <a:solidFill>
                  <a:srgbClr val="C00000"/>
                </a:solidFill>
              </a:rPr>
              <a:t>+</a:t>
            </a:r>
            <a:r>
              <a:rPr lang="sr-Latn-ME" b="1" i="1" dirty="0" smtClean="0">
                <a:solidFill>
                  <a:srgbClr val="C00000"/>
                </a:solidFill>
              </a:rPr>
              <a:t>E</a:t>
            </a:r>
            <a:r>
              <a:rPr lang="sr-Latn-ME" b="1" dirty="0" smtClean="0">
                <a:solidFill>
                  <a:srgbClr val="C00000"/>
                </a:solidFill>
              </a:rPr>
              <a:t>)</a:t>
            </a:r>
            <a:r>
              <a:rPr lang="sr-Latn-ME" dirty="0" smtClean="0"/>
              <a:t> vremenu.</a:t>
            </a:r>
          </a:p>
          <a:p>
            <a:r>
              <a:rPr lang="en-US" sz="1600" b="1" dirty="0">
                <a:hlinkClick r:id="rId6"/>
              </a:rPr>
              <a:t>https://</a:t>
            </a:r>
            <a:r>
              <a:rPr lang="en-US" sz="1600" b="1" dirty="0" smtClean="0">
                <a:hlinkClick r:id="rId6"/>
              </a:rPr>
              <a:t>onlinejudge.org/index.php?option=com_onlinejudge&amp;Itemid=8&amp;page=show_problem&amp;problem=737</a:t>
            </a:r>
            <a:endParaRPr lang="sr-Latn-ME" sz="1600" b="1" dirty="0" smtClean="0"/>
          </a:p>
          <a:p>
            <a:r>
              <a:rPr lang="en-US" sz="1600" b="1" dirty="0">
                <a:hlinkClick r:id="rId7"/>
              </a:rPr>
              <a:t>https://</a:t>
            </a:r>
            <a:r>
              <a:rPr lang="en-US" sz="1600" b="1" dirty="0" smtClean="0">
                <a:hlinkClick r:id="rId7"/>
              </a:rPr>
              <a:t>onlinejudge.org/index.php?option=onlinejudge&amp;page=show_problem&amp;problem=551</a:t>
            </a:r>
            <a:endParaRPr lang="sr-Latn-ME" sz="1600" b="1" dirty="0" smtClean="0"/>
          </a:p>
          <a:p>
            <a:r>
              <a:rPr lang="sr-Latn-ME" sz="1600" b="1" dirty="0" smtClean="0">
                <a:hlinkClick r:id="rId8"/>
              </a:rPr>
              <a:t>https://codeforces.com/problemset/problem/555/E</a:t>
            </a:r>
            <a:endParaRPr lang="sr-Latn-ME" sz="1600" b="1" dirty="0" smtClean="0"/>
          </a:p>
          <a:p>
            <a:r>
              <a:rPr lang="sr-Latn-ME" sz="1600" b="1" dirty="0">
                <a:hlinkClick r:id="rId9"/>
              </a:rPr>
              <a:t>https://</a:t>
            </a:r>
            <a:r>
              <a:rPr lang="sr-Latn-ME" sz="1600" b="1" dirty="0" smtClean="0">
                <a:hlinkClick r:id="rId9"/>
              </a:rPr>
              <a:t>onlinejudge.org/index.php?option=onlinejudge&amp;page=show_problem&amp;problem=3785</a:t>
            </a:r>
            <a:r>
              <a:rPr lang="sr-Latn-ME" b="1" dirty="0" smtClean="0"/>
              <a:t>  </a:t>
            </a:r>
            <a:r>
              <a:rPr lang="sr-Latn-ME" dirty="0" smtClean="0"/>
              <a:t> </a:t>
            </a:r>
            <a:endParaRPr lang="en-US" dirty="0"/>
          </a:p>
        </p:txBody>
      </p:sp>
    </p:spTree>
    <p:extLst>
      <p:ext uri="{BB962C8B-B14F-4D97-AF65-F5344CB8AC3E}">
        <p14:creationId xmlns:p14="http://schemas.microsoft.com/office/powerpoint/2010/main" val="209219514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en-US" dirty="0" err="1" smtClean="0"/>
              <a:t>Zadaci</a:t>
            </a:r>
            <a:r>
              <a:rPr lang="en-US" dirty="0" smtClean="0"/>
              <a:t> za </a:t>
            </a:r>
            <a:r>
              <a:rPr lang="en-US" dirty="0" err="1" smtClean="0"/>
              <a:t>vj</a:t>
            </a:r>
            <a:r>
              <a:rPr lang="sr-Latn-ME" dirty="0" smtClean="0"/>
              <a:t>ežbanje</a:t>
            </a:r>
            <a:endParaRPr lang="en-US" dirty="0"/>
          </a:p>
        </p:txBody>
      </p:sp>
      <p:sp>
        <p:nvSpPr>
          <p:cNvPr id="3" name="Content Placeholder 2"/>
          <p:cNvSpPr>
            <a:spLocks noGrp="1"/>
          </p:cNvSpPr>
          <p:nvPr>
            <p:ph idx="1"/>
          </p:nvPr>
        </p:nvSpPr>
        <p:spPr>
          <a:xfrm>
            <a:off x="0" y="1066800"/>
            <a:ext cx="9144000" cy="5791200"/>
          </a:xfrm>
        </p:spPr>
        <p:txBody>
          <a:bodyPr/>
          <a:lstStyle/>
          <a:p>
            <a:r>
              <a:rPr lang="en-US" sz="1600" b="1" dirty="0">
                <a:hlinkClick r:id="rId2"/>
              </a:rPr>
              <a:t>https://</a:t>
            </a:r>
            <a:r>
              <a:rPr lang="en-US" sz="1600" b="1" dirty="0" smtClean="0">
                <a:hlinkClick r:id="rId2"/>
              </a:rPr>
              <a:t>codeforces.com/contest/732/problem/F</a:t>
            </a:r>
            <a:endParaRPr lang="sr-Latn-ME" sz="1600" b="1" dirty="0" smtClean="0"/>
          </a:p>
          <a:p>
            <a:r>
              <a:rPr lang="en-US" sz="1600" b="1" dirty="0">
                <a:hlinkClick r:id="rId3"/>
              </a:rPr>
              <a:t>https://</a:t>
            </a:r>
            <a:r>
              <a:rPr lang="en-US" sz="1600" b="1" dirty="0" smtClean="0">
                <a:hlinkClick r:id="rId3"/>
              </a:rPr>
              <a:t>codeforces.com/contest/700/problem/C</a:t>
            </a:r>
            <a:endParaRPr lang="sr-Latn-ME" sz="1600" b="1" dirty="0" smtClean="0"/>
          </a:p>
          <a:p>
            <a:r>
              <a:rPr lang="en-US" sz="1600" b="1" dirty="0">
                <a:hlinkClick r:id="rId4"/>
              </a:rPr>
              <a:t>https://www.spoj.com/problems/EC_P</a:t>
            </a:r>
            <a:r>
              <a:rPr lang="en-US" sz="1600" b="1" dirty="0" smtClean="0">
                <a:hlinkClick r:id="rId4"/>
              </a:rPr>
              <a:t>/</a:t>
            </a:r>
            <a:endParaRPr lang="sr-Latn-ME" sz="1600" b="1" dirty="0" smtClean="0"/>
          </a:p>
          <a:p>
            <a:r>
              <a:rPr lang="en-US" sz="1600" b="1" dirty="0">
                <a:hlinkClick r:id="rId5"/>
              </a:rPr>
              <a:t>https://www.spoj.com/problems/GRAFFDEF</a:t>
            </a:r>
            <a:r>
              <a:rPr lang="en-US" sz="1600" b="1" dirty="0" smtClean="0">
                <a:hlinkClick r:id="rId5"/>
              </a:rPr>
              <a:t>/</a:t>
            </a:r>
            <a:endParaRPr lang="sr-Latn-ME" sz="1600" b="1" dirty="0" smtClean="0"/>
          </a:p>
          <a:p>
            <a:r>
              <a:rPr lang="sr-Latn-ME" sz="1600" b="1" dirty="0">
                <a:hlinkClick r:id="rId6"/>
              </a:rPr>
              <a:t>https://</a:t>
            </a:r>
            <a:r>
              <a:rPr lang="sr-Latn-ME" sz="1600" b="1" dirty="0" smtClean="0">
                <a:hlinkClick r:id="rId6"/>
              </a:rPr>
              <a:t>codeforces.com/gym/100114</a:t>
            </a:r>
            <a:r>
              <a:rPr lang="sr-Latn-ME" dirty="0" smtClean="0"/>
              <a:t> Zadatak J Computer network.</a:t>
            </a:r>
          </a:p>
          <a:p>
            <a:r>
              <a:rPr lang="sr-Latn-ME" dirty="0">
                <a:hlinkClick r:id="rId7"/>
              </a:rPr>
              <a:t>https://</a:t>
            </a:r>
            <a:r>
              <a:rPr lang="sr-Latn-ME" dirty="0" smtClean="0">
                <a:hlinkClick r:id="rId7"/>
              </a:rPr>
              <a:t>onlinejudge.org/index.php?option=com_onlinejudge&amp;Itemid=8&amp;page=show_problem&amp;problem=251</a:t>
            </a:r>
            <a:r>
              <a:rPr lang="sr-Latn-ME" dirty="0" smtClean="0"/>
              <a:t> </a:t>
            </a:r>
          </a:p>
          <a:p>
            <a:r>
              <a:rPr lang="sr-Latn-ME" dirty="0" smtClean="0"/>
              <a:t>Određivanje mostova grafa može da se obavi „</a:t>
            </a:r>
            <a:r>
              <a:rPr lang="sr-Latn-ME" b="1" i="1" dirty="0" smtClean="0">
                <a:solidFill>
                  <a:srgbClr val="C00000"/>
                </a:solidFill>
              </a:rPr>
              <a:t>online</a:t>
            </a:r>
            <a:r>
              <a:rPr lang="sr-Latn-ME" dirty="0" smtClean="0"/>
              <a:t>“. Odnosno za razliku od prethodne implementacije ne moramo da poznajemo graf u cjelosti već da ivice postepeno dodajemo. Ovo je veoma zgodan algoritam posebno kada se graf dinamički mijenja. Naziva se </a:t>
            </a:r>
            <a:r>
              <a:rPr lang="sr-Latn-ME" b="1" i="1" dirty="0" smtClean="0">
                <a:solidFill>
                  <a:srgbClr val="C00000"/>
                </a:solidFill>
              </a:rPr>
              <a:t>online</a:t>
            </a:r>
            <a:r>
              <a:rPr lang="sr-Latn-ME" dirty="0" smtClean="0"/>
              <a:t> varijantom. Realizujte ovu varijantu algoritma.</a:t>
            </a:r>
          </a:p>
          <a:p>
            <a:r>
              <a:rPr lang="sr-Latn-ME" dirty="0" smtClean="0"/>
              <a:t>Pronaći tačke artikulacije u grafu (</a:t>
            </a:r>
            <a:r>
              <a:rPr lang="sr-Latn-ME" b="1" i="1" dirty="0" smtClean="0">
                <a:solidFill>
                  <a:srgbClr val="C00000"/>
                </a:solidFill>
              </a:rPr>
              <a:t>articulation points</a:t>
            </a:r>
            <a:r>
              <a:rPr lang="sr-Latn-ME" dirty="0" smtClean="0"/>
              <a:t>) odnosno čvorove reza (</a:t>
            </a:r>
            <a:r>
              <a:rPr lang="sr-Latn-ME" b="1" i="1" dirty="0" smtClean="0">
                <a:solidFill>
                  <a:srgbClr val="C00000"/>
                </a:solidFill>
              </a:rPr>
              <a:t>cut vertex</a:t>
            </a:r>
            <a:r>
              <a:rPr lang="sr-Latn-ME" dirty="0" smtClean="0"/>
              <a:t>).</a:t>
            </a:r>
          </a:p>
          <a:p>
            <a:endParaRPr lang="sr-Latn-ME" dirty="0" smtClean="0"/>
          </a:p>
          <a:p>
            <a:endParaRPr lang="en-US" dirty="0"/>
          </a:p>
        </p:txBody>
      </p:sp>
    </p:spTree>
    <p:extLst>
      <p:ext uri="{BB962C8B-B14F-4D97-AF65-F5344CB8AC3E}">
        <p14:creationId xmlns:p14="http://schemas.microsoft.com/office/powerpoint/2010/main" val="278915449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Zadaci za vježbanje</a:t>
            </a:r>
            <a:endParaRPr lang="en-US" dirty="0"/>
          </a:p>
        </p:txBody>
      </p:sp>
      <p:sp>
        <p:nvSpPr>
          <p:cNvPr id="3" name="Content Placeholder 2"/>
          <p:cNvSpPr>
            <a:spLocks noGrp="1"/>
          </p:cNvSpPr>
          <p:nvPr>
            <p:ph idx="1"/>
          </p:nvPr>
        </p:nvSpPr>
        <p:spPr>
          <a:xfrm>
            <a:off x="0" y="1066800"/>
            <a:ext cx="9144000" cy="5791200"/>
          </a:xfrm>
        </p:spPr>
        <p:txBody>
          <a:bodyPr>
            <a:normAutofit lnSpcReduction="10000"/>
          </a:bodyPr>
          <a:lstStyle/>
          <a:p>
            <a:r>
              <a:rPr lang="sr-Latn-ME" dirty="0" smtClean="0"/>
              <a:t>Tačke artikulacije su one koje kada se eliminišu zajedno sa pripadajućim ivicama čine graf nepovezanim. Odrediti broj artikulacionih tačaka (obično se to izvodi </a:t>
            </a:r>
            <a:r>
              <a:rPr lang="sr-Latn-ME" b="1" dirty="0" smtClean="0">
                <a:solidFill>
                  <a:srgbClr val="C00000"/>
                </a:solidFill>
              </a:rPr>
              <a:t>DFS</a:t>
            </a:r>
            <a:r>
              <a:rPr lang="sr-Latn-ME" dirty="0" smtClean="0"/>
              <a:t>-om) sa kompleksnošću </a:t>
            </a:r>
            <a:r>
              <a:rPr lang="sr-Latn-ME" b="1" i="1" dirty="0" smtClean="0">
                <a:solidFill>
                  <a:srgbClr val="C00000"/>
                </a:solidFill>
              </a:rPr>
              <a:t>O</a:t>
            </a:r>
            <a:r>
              <a:rPr lang="sr-Latn-ME" b="1" dirty="0" smtClean="0">
                <a:solidFill>
                  <a:srgbClr val="C00000"/>
                </a:solidFill>
              </a:rPr>
              <a:t>(</a:t>
            </a:r>
            <a:r>
              <a:rPr lang="sr-Latn-ME" b="1" i="1" dirty="0" smtClean="0">
                <a:solidFill>
                  <a:srgbClr val="C00000"/>
                </a:solidFill>
              </a:rPr>
              <a:t>V</a:t>
            </a:r>
            <a:r>
              <a:rPr lang="sr-Latn-ME" b="1" dirty="0" smtClean="0">
                <a:solidFill>
                  <a:srgbClr val="C00000"/>
                </a:solidFill>
              </a:rPr>
              <a:t>+</a:t>
            </a:r>
            <a:r>
              <a:rPr lang="sr-Latn-ME" b="1" i="1" dirty="0" smtClean="0">
                <a:solidFill>
                  <a:srgbClr val="C00000"/>
                </a:solidFill>
              </a:rPr>
              <a:t>E</a:t>
            </a:r>
            <a:r>
              <a:rPr lang="sr-Latn-ME" b="1" dirty="0" smtClean="0">
                <a:solidFill>
                  <a:srgbClr val="C00000"/>
                </a:solidFill>
              </a:rPr>
              <a:t>)</a:t>
            </a:r>
            <a:r>
              <a:rPr lang="sr-Latn-ME" dirty="0" smtClean="0"/>
              <a:t>.</a:t>
            </a:r>
          </a:p>
          <a:p>
            <a:r>
              <a:rPr lang="en-US" sz="1600" b="1" dirty="0">
                <a:hlinkClick r:id="rId2"/>
              </a:rPr>
              <a:t>https://codeforces.com/contest/498/problem/c</a:t>
            </a:r>
            <a:endParaRPr lang="sr-Latn-ME" sz="1600" b="1" dirty="0"/>
          </a:p>
          <a:p>
            <a:r>
              <a:rPr lang="en-US" sz="1600" b="1" dirty="0">
                <a:hlinkClick r:id="rId3"/>
              </a:rPr>
              <a:t>https://codeforces.com/contest/1288/problem/f</a:t>
            </a:r>
            <a:endParaRPr lang="sr-Latn-ME" sz="1600" b="1" dirty="0"/>
          </a:p>
          <a:p>
            <a:r>
              <a:rPr lang="en-US" sz="1600" b="1" dirty="0">
                <a:hlinkClick r:id="rId4"/>
              </a:rPr>
              <a:t>https://cses.fi/problemset/task/1694</a:t>
            </a:r>
            <a:endParaRPr lang="sr-Latn-ME" sz="1600" b="1" dirty="0"/>
          </a:p>
          <a:p>
            <a:r>
              <a:rPr lang="en-US" sz="1600" b="1" dirty="0">
                <a:hlinkClick r:id="rId5"/>
              </a:rPr>
              <a:t>https://cses.fi/problemset/task/1695</a:t>
            </a:r>
            <a:endParaRPr lang="sr-Latn-ME" sz="1600" b="1" dirty="0"/>
          </a:p>
          <a:p>
            <a:r>
              <a:rPr lang="en-US" sz="1600" b="1" dirty="0">
                <a:hlinkClick r:id="rId6"/>
              </a:rPr>
              <a:t>https://cses.fi/problemset/task/1696</a:t>
            </a:r>
            <a:endParaRPr lang="sr-Latn-ME" sz="1600" b="1" dirty="0"/>
          </a:p>
          <a:p>
            <a:r>
              <a:rPr lang="sr-Latn-ME" dirty="0"/>
              <a:t>Realizovati push-relabel algoritam za određivanje maksimalnog toka u grafu.</a:t>
            </a:r>
          </a:p>
          <a:p>
            <a:r>
              <a:rPr lang="en-US" sz="1600" b="1" dirty="0">
                <a:hlinkClick r:id="rId7"/>
              </a:rPr>
              <a:t>https://</a:t>
            </a:r>
            <a:r>
              <a:rPr lang="en-US" sz="1600" b="1" dirty="0" smtClean="0">
                <a:hlinkClick r:id="rId7"/>
              </a:rPr>
              <a:t>onlinejudge.org/index.php?option=com_onlinejudge&amp;Itemid=8&amp;category=13&amp;page=show_problem&amp;problem=1140</a:t>
            </a:r>
            <a:endParaRPr lang="sr-Latn-ME" sz="1600" b="1" dirty="0" smtClean="0"/>
          </a:p>
          <a:p>
            <a:r>
              <a:rPr lang="en-US" sz="1600" b="1" dirty="0">
                <a:hlinkClick r:id="rId8"/>
              </a:rPr>
              <a:t>https://</a:t>
            </a:r>
            <a:r>
              <a:rPr lang="en-US" sz="1600" b="1" dirty="0" smtClean="0">
                <a:hlinkClick r:id="rId8"/>
              </a:rPr>
              <a:t>onlinejudge.org/index.php?option=com_onlinejudge&amp;Itemid=8&amp;category=5&amp;page=show_problem&amp;problem=251</a:t>
            </a:r>
            <a:endParaRPr lang="sr-Latn-ME" sz="1600" b="1" dirty="0" smtClean="0"/>
          </a:p>
          <a:p>
            <a:r>
              <a:rPr lang="en-US" sz="1600" b="1" dirty="0">
                <a:hlinkClick r:id="rId9"/>
              </a:rPr>
              <a:t>https://www.spoj.com/problems/SUBMERGE</a:t>
            </a:r>
            <a:r>
              <a:rPr lang="en-US" sz="1600" b="1" dirty="0" smtClean="0">
                <a:hlinkClick r:id="rId9"/>
              </a:rPr>
              <a:t>/</a:t>
            </a:r>
            <a:r>
              <a:rPr lang="sr-Latn-ME" sz="1600" b="1" dirty="0" smtClean="0"/>
              <a:t> </a:t>
            </a:r>
          </a:p>
          <a:p>
            <a:r>
              <a:rPr lang="sr-Latn-ME" dirty="0" smtClean="0"/>
              <a:t>Realizovati </a:t>
            </a:r>
            <a:r>
              <a:rPr lang="sv-SE" b="1" dirty="0">
                <a:solidFill>
                  <a:srgbClr val="C00000"/>
                </a:solidFill>
              </a:rPr>
              <a:t>MPM</a:t>
            </a:r>
            <a:r>
              <a:rPr lang="sv-SE" dirty="0"/>
              <a:t> (Malhotra, Pramodh-Kumar and Maheshwari) </a:t>
            </a:r>
            <a:r>
              <a:rPr lang="sr-Latn-ME" dirty="0" smtClean="0"/>
              <a:t>algoritam za određivanje maksimalnog toka. Složenost ovoga algoritma je </a:t>
            </a:r>
            <a:r>
              <a:rPr lang="sr-Latn-ME" b="1" i="1" dirty="0" smtClean="0">
                <a:solidFill>
                  <a:srgbClr val="C00000"/>
                </a:solidFill>
              </a:rPr>
              <a:t>O</a:t>
            </a:r>
            <a:r>
              <a:rPr lang="sr-Latn-ME" b="1" dirty="0" smtClean="0">
                <a:solidFill>
                  <a:srgbClr val="C00000"/>
                </a:solidFill>
              </a:rPr>
              <a:t>(</a:t>
            </a:r>
            <a:r>
              <a:rPr lang="sr-Latn-ME" b="1" i="1" dirty="0" smtClean="0">
                <a:solidFill>
                  <a:srgbClr val="C00000"/>
                </a:solidFill>
              </a:rPr>
              <a:t>V</a:t>
            </a:r>
            <a:r>
              <a:rPr lang="sr-Latn-ME" b="1" baseline="30000" dirty="0" smtClean="0">
                <a:solidFill>
                  <a:srgbClr val="C00000"/>
                </a:solidFill>
              </a:rPr>
              <a:t>3</a:t>
            </a:r>
            <a:r>
              <a:rPr lang="sr-Latn-ME" b="1" dirty="0" smtClean="0">
                <a:solidFill>
                  <a:srgbClr val="C00000"/>
                </a:solidFill>
              </a:rPr>
              <a:t>)</a:t>
            </a:r>
            <a:r>
              <a:rPr lang="sr-Latn-ME" dirty="0" smtClean="0"/>
              <a:t>.</a:t>
            </a:r>
            <a:endParaRPr lang="en-US" b="1" dirty="0"/>
          </a:p>
        </p:txBody>
      </p:sp>
    </p:spTree>
    <p:extLst>
      <p:ext uri="{BB962C8B-B14F-4D97-AF65-F5344CB8AC3E}">
        <p14:creationId xmlns:p14="http://schemas.microsoft.com/office/powerpoint/2010/main" val="413666477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sr-Latn-ME" dirty="0" smtClean="0"/>
              <a:t>Zadaci za vježbanje</a:t>
            </a:r>
            <a:endParaRPr lang="en-US" dirty="0"/>
          </a:p>
        </p:txBody>
      </p:sp>
      <p:sp>
        <p:nvSpPr>
          <p:cNvPr id="3" name="Content Placeholder 2"/>
          <p:cNvSpPr>
            <a:spLocks noGrp="1"/>
          </p:cNvSpPr>
          <p:nvPr>
            <p:ph idx="1"/>
          </p:nvPr>
        </p:nvSpPr>
        <p:spPr>
          <a:xfrm>
            <a:off x="0" y="990600"/>
            <a:ext cx="9144000" cy="5867400"/>
          </a:xfrm>
        </p:spPr>
        <p:txBody>
          <a:bodyPr/>
          <a:lstStyle/>
          <a:p>
            <a:r>
              <a:rPr lang="sr-Latn-ME" dirty="0" smtClean="0"/>
              <a:t>Poznat problem kod tokova je zadovoljavanje dodatnih zahtjeva. Najpoznatiji dodatni zahtjev je </a:t>
            </a:r>
            <a:r>
              <a:rPr lang="en-US" dirty="0" smtClean="0"/>
              <a:t>da </a:t>
            </a:r>
            <a:r>
              <a:rPr lang="sr-Latn-ME" dirty="0" smtClean="0"/>
              <a:t>ivica mora ima</a:t>
            </a:r>
            <a:r>
              <a:rPr lang="en-US" smtClean="0"/>
              <a:t>ti</a:t>
            </a:r>
            <a:r>
              <a:rPr lang="sr-Latn-ME" smtClean="0"/>
              <a:t> </a:t>
            </a:r>
            <a:r>
              <a:rPr lang="sr-Latn-ME" dirty="0" smtClean="0"/>
              <a:t>minimalni zadati tok. Postoje dva poznata potproblema koji se u ovom domenu mogu definisati: određivanje proizvoljnog toka koji zadovoljava sva ograničenja; određivanje minimalnog toka koji zadovoljava sva ograničenja. Realizovati ove algoritme.</a:t>
            </a:r>
          </a:p>
          <a:p>
            <a:r>
              <a:rPr lang="sr-Latn-ME" dirty="0" smtClean="0"/>
              <a:t>Naredni bitan problem kod tokova je tok minimalne cijene gdje pored kapaciteta imamo i cijenu po jedinici toka u navedenoj grani. Prvi problem koji se često postavlja a vi ga trebate realizovati je da je dat količina toka i da se među svim tokovima navedene količine izabere onaj minimalne cijene. </a:t>
            </a:r>
          </a:p>
          <a:p>
            <a:r>
              <a:rPr lang="sr-Latn-ME" dirty="0" smtClean="0"/>
              <a:t>Alternativni problem je da se među svim tokovima maksimalnog kapaciteta nađe onaj minimalne cijene (</a:t>
            </a:r>
            <a:r>
              <a:rPr lang="en-US" b="1" i="1" dirty="0">
                <a:solidFill>
                  <a:srgbClr val="C00000"/>
                </a:solidFill>
              </a:rPr>
              <a:t>minimum-cost maximum-flow problem</a:t>
            </a:r>
            <a:r>
              <a:rPr lang="sr-Latn-ME" dirty="0" smtClean="0"/>
              <a:t>).</a:t>
            </a:r>
          </a:p>
        </p:txBody>
      </p:sp>
    </p:spTree>
    <p:extLst>
      <p:ext uri="{BB962C8B-B14F-4D97-AF65-F5344CB8AC3E}">
        <p14:creationId xmlns:p14="http://schemas.microsoft.com/office/powerpoint/2010/main" val="28230159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en-GB" dirty="0" err="1" smtClean="0"/>
              <a:t>Strogo</a:t>
            </a:r>
            <a:r>
              <a:rPr lang="en-GB" dirty="0" smtClean="0"/>
              <a:t> </a:t>
            </a:r>
            <a:r>
              <a:rPr lang="en-GB" dirty="0" err="1" smtClean="0"/>
              <a:t>povezane</a:t>
            </a:r>
            <a:r>
              <a:rPr lang="en-GB" dirty="0" smtClean="0"/>
              <a:t> </a:t>
            </a:r>
            <a:r>
              <a:rPr lang="en-GB" dirty="0" err="1" smtClean="0"/>
              <a:t>komponente</a:t>
            </a:r>
            <a:r>
              <a:rPr lang="en-GB" dirty="0" smtClean="0"/>
              <a:t> </a:t>
            </a:r>
            <a:r>
              <a:rPr lang="en-GB" dirty="0" err="1" smtClean="0"/>
              <a:t>grafa</a:t>
            </a:r>
            <a:endParaRPr lang="en-US" dirty="0"/>
          </a:p>
        </p:txBody>
      </p:sp>
      <p:sp>
        <p:nvSpPr>
          <p:cNvPr id="3" name="Content Placeholder 2"/>
          <p:cNvSpPr>
            <a:spLocks noGrp="1"/>
          </p:cNvSpPr>
          <p:nvPr>
            <p:ph idx="1"/>
          </p:nvPr>
        </p:nvSpPr>
        <p:spPr>
          <a:xfrm>
            <a:off x="0" y="1066800"/>
            <a:ext cx="9067800" cy="5791200"/>
          </a:xfrm>
        </p:spPr>
        <p:txBody>
          <a:bodyPr/>
          <a:lstStyle/>
          <a:p>
            <a:r>
              <a:rPr lang="en-GB" dirty="0" err="1" smtClean="0"/>
              <a:t>Usmjereni</a:t>
            </a:r>
            <a:r>
              <a:rPr lang="en-GB" dirty="0" smtClean="0"/>
              <a:t> </a:t>
            </a:r>
            <a:r>
              <a:rPr lang="en-GB" dirty="0" err="1" smtClean="0"/>
              <a:t>graf</a:t>
            </a:r>
            <a:r>
              <a:rPr lang="en-GB" dirty="0" smtClean="0"/>
              <a:t> se </a:t>
            </a:r>
            <a:r>
              <a:rPr lang="en-GB" dirty="0" err="1" smtClean="0"/>
              <a:t>naziva</a:t>
            </a:r>
            <a:r>
              <a:rPr lang="en-GB" dirty="0" smtClean="0"/>
              <a:t> </a:t>
            </a:r>
            <a:r>
              <a:rPr lang="en-GB" b="1" dirty="0" err="1" smtClean="0">
                <a:solidFill>
                  <a:srgbClr val="C00000"/>
                </a:solidFill>
              </a:rPr>
              <a:t>strogo</a:t>
            </a:r>
            <a:r>
              <a:rPr lang="en-GB" b="1" dirty="0" smtClean="0">
                <a:solidFill>
                  <a:srgbClr val="C00000"/>
                </a:solidFill>
              </a:rPr>
              <a:t> </a:t>
            </a:r>
            <a:r>
              <a:rPr lang="en-GB" b="1" dirty="0" err="1" smtClean="0">
                <a:solidFill>
                  <a:srgbClr val="C00000"/>
                </a:solidFill>
              </a:rPr>
              <a:t>povezanim</a:t>
            </a:r>
            <a:r>
              <a:rPr lang="en-GB" dirty="0" smtClean="0"/>
              <a:t> </a:t>
            </a:r>
            <a:r>
              <a:rPr lang="en-GB" dirty="0" err="1" smtClean="0"/>
              <a:t>ako</a:t>
            </a:r>
            <a:r>
              <a:rPr lang="en-GB" dirty="0" smtClean="0"/>
              <a:t> se </a:t>
            </a:r>
            <a:r>
              <a:rPr lang="en-GB" dirty="0" err="1" smtClean="0"/>
              <a:t>iz</a:t>
            </a:r>
            <a:r>
              <a:rPr lang="en-GB" dirty="0" smtClean="0"/>
              <a:t> </a:t>
            </a:r>
            <a:r>
              <a:rPr lang="en-GB" dirty="0" err="1" smtClean="0"/>
              <a:t>svakog</a:t>
            </a:r>
            <a:r>
              <a:rPr lang="en-GB" dirty="0" smtClean="0"/>
              <a:t> </a:t>
            </a:r>
            <a:r>
              <a:rPr lang="sr-Latn-ME" dirty="0" smtClean="0"/>
              <a:t>čvora može doći do svakog drugog čvora.</a:t>
            </a:r>
          </a:p>
          <a:p>
            <a:r>
              <a:rPr lang="sr-Latn-ME" b="1" dirty="0" smtClean="0">
                <a:solidFill>
                  <a:srgbClr val="C00000"/>
                </a:solidFill>
              </a:rPr>
              <a:t>Strogo povezane komponente grafa</a:t>
            </a:r>
            <a:r>
              <a:rPr lang="sr-Latn-ME" dirty="0" smtClean="0"/>
              <a:t> su podskup čvorova grafa koji sa vezama između njih koji čine strogo povezani graf.</a:t>
            </a:r>
          </a:p>
          <a:p>
            <a:r>
              <a:rPr lang="sr-Latn-ME" dirty="0" smtClean="0"/>
              <a:t>Pokazano je da se provjera stroge povezanosti može obaviti u linearnom vremenu </a:t>
            </a:r>
            <a:r>
              <a:rPr lang="sr-Latn-ME" b="1" dirty="0" smtClean="0">
                <a:solidFill>
                  <a:srgbClr val="C00000"/>
                </a:solidFill>
                <a:latin typeface="Symbol" pitchFamily="18" charset="2"/>
              </a:rPr>
              <a:t>Q</a:t>
            </a:r>
            <a:r>
              <a:rPr lang="sr-Latn-ME" b="1" dirty="0" smtClean="0">
                <a:solidFill>
                  <a:srgbClr val="C00000"/>
                </a:solidFill>
              </a:rPr>
              <a:t>(</a:t>
            </a:r>
            <a:r>
              <a:rPr lang="sr-Latn-ME" b="1" i="1" dirty="0" smtClean="0">
                <a:solidFill>
                  <a:srgbClr val="C00000"/>
                </a:solidFill>
              </a:rPr>
              <a:t>V</a:t>
            </a:r>
            <a:r>
              <a:rPr lang="sr-Latn-ME" b="1" dirty="0" smtClean="0">
                <a:solidFill>
                  <a:srgbClr val="C00000"/>
                </a:solidFill>
              </a:rPr>
              <a:t>+</a:t>
            </a:r>
            <a:r>
              <a:rPr lang="sr-Latn-ME" b="1" i="1" dirty="0" smtClean="0">
                <a:solidFill>
                  <a:srgbClr val="C00000"/>
                </a:solidFill>
              </a:rPr>
              <a:t>E</a:t>
            </a:r>
            <a:r>
              <a:rPr lang="sr-Latn-ME" b="1" dirty="0" smtClean="0">
                <a:solidFill>
                  <a:srgbClr val="C00000"/>
                </a:solidFill>
              </a:rPr>
              <a:t>)</a:t>
            </a:r>
            <a:r>
              <a:rPr lang="sr-Latn-ME" dirty="0" smtClean="0"/>
              <a:t> (</a:t>
            </a:r>
            <a:r>
              <a:rPr lang="sr-Latn-ME" b="1" i="1" dirty="0" smtClean="0">
                <a:solidFill>
                  <a:srgbClr val="C00000"/>
                </a:solidFill>
              </a:rPr>
              <a:t>V</a:t>
            </a:r>
            <a:r>
              <a:rPr lang="sr-Latn-ME" dirty="0" smtClean="0"/>
              <a:t> – broj čvorova i </a:t>
            </a:r>
            <a:r>
              <a:rPr lang="sr-Latn-ME" b="1" i="1" dirty="0" smtClean="0">
                <a:solidFill>
                  <a:srgbClr val="C00000"/>
                </a:solidFill>
              </a:rPr>
              <a:t>E</a:t>
            </a:r>
            <a:r>
              <a:rPr lang="sr-Latn-ME" dirty="0" smtClean="0"/>
              <a:t> – broj ivica).</a:t>
            </a:r>
          </a:p>
          <a:p>
            <a:r>
              <a:rPr lang="sr-Latn-ME" dirty="0" smtClean="0"/>
              <a:t>Istom složenošću se može obaviti i određivanje strogo povezanih komponenti grafa.</a:t>
            </a:r>
          </a:p>
          <a:p>
            <a:r>
              <a:rPr lang="sr-Latn-ME" dirty="0" smtClean="0"/>
              <a:t>Jedan od najpoznatijih algoritama </a:t>
            </a:r>
            <a:r>
              <a:rPr lang="sr-Latn-ME" b="1" baseline="-25000" dirty="0" smtClean="0"/>
              <a:t>(kome ćemo posvetiti nekoliko slajdova)</a:t>
            </a:r>
            <a:r>
              <a:rPr lang="sr-Latn-ME" dirty="0" smtClean="0"/>
              <a:t> je Kosaradžuov (</a:t>
            </a:r>
            <a:r>
              <a:rPr lang="sr-Latn-ME" b="1" dirty="0" smtClean="0">
                <a:solidFill>
                  <a:srgbClr val="C00000"/>
                </a:solidFill>
              </a:rPr>
              <a:t>Kosaraju</a:t>
            </a:r>
            <a:r>
              <a:rPr lang="sr-Latn-ME" dirty="0" smtClean="0"/>
              <a:t>).</a:t>
            </a:r>
          </a:p>
          <a:p>
            <a:r>
              <a:rPr lang="sr-Latn-ME" dirty="0" smtClean="0"/>
              <a:t>Algoritam je baziran na dva prolaza </a:t>
            </a:r>
            <a:r>
              <a:rPr lang="sr-Latn-ME" b="1" dirty="0" smtClean="0">
                <a:solidFill>
                  <a:srgbClr val="0070C0"/>
                </a:solidFill>
              </a:rPr>
              <a:t>DFS</a:t>
            </a:r>
            <a:r>
              <a:rPr lang="sr-Latn-ME" dirty="0" smtClean="0"/>
              <a:t>-a.</a:t>
            </a:r>
          </a:p>
          <a:p>
            <a:r>
              <a:rPr lang="sr-Latn-ME" dirty="0" smtClean="0"/>
              <a:t>U prvom prolazu podešava redosljed po kome spoljna petlja drugog </a:t>
            </a:r>
            <a:r>
              <a:rPr lang="sr-Latn-ME" b="1" dirty="0" smtClean="0">
                <a:solidFill>
                  <a:srgbClr val="0070C0"/>
                </a:solidFill>
              </a:rPr>
              <a:t>DFS</a:t>
            </a:r>
            <a:r>
              <a:rPr lang="sr-Latn-ME" dirty="0" smtClean="0"/>
              <a:t>-a testira čvorove da li su već posjećeni i rekurzivno ih provjerava ako nisu. </a:t>
            </a:r>
            <a:endParaRPr lang="en-US" dirty="0"/>
          </a:p>
        </p:txBody>
      </p:sp>
    </p:spTree>
    <p:extLst>
      <p:ext uri="{BB962C8B-B14F-4D97-AF65-F5344CB8AC3E}">
        <p14:creationId xmlns:p14="http://schemas.microsoft.com/office/powerpoint/2010/main" val="135897630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sr-Latn-ME" dirty="0" smtClean="0"/>
              <a:t>Zadaci za vježbanje</a:t>
            </a:r>
            <a:endParaRPr lang="en-US" dirty="0"/>
          </a:p>
        </p:txBody>
      </p:sp>
      <p:sp>
        <p:nvSpPr>
          <p:cNvPr id="3" name="Content Placeholder 2"/>
          <p:cNvSpPr>
            <a:spLocks noGrp="1"/>
          </p:cNvSpPr>
          <p:nvPr>
            <p:ph idx="1"/>
          </p:nvPr>
        </p:nvSpPr>
        <p:spPr>
          <a:xfrm>
            <a:off x="0" y="990600"/>
            <a:ext cx="9144000" cy="5867400"/>
          </a:xfrm>
        </p:spPr>
        <p:txBody>
          <a:bodyPr>
            <a:normAutofit/>
          </a:bodyPr>
          <a:lstStyle/>
          <a:p>
            <a:r>
              <a:rPr lang="sr-Latn-ME" dirty="0" smtClean="0"/>
              <a:t>Data je matrica dimenzija </a:t>
            </a:r>
            <a:r>
              <a:rPr lang="sr-Latn-ME" b="1" i="1" dirty="0" smtClean="0">
                <a:solidFill>
                  <a:srgbClr val="C00000"/>
                </a:solidFill>
              </a:rPr>
              <a:t>N</a:t>
            </a:r>
            <a:r>
              <a:rPr lang="sr-Latn-ME" b="1" dirty="0" smtClean="0">
                <a:solidFill>
                  <a:srgbClr val="C00000"/>
                </a:solidFill>
              </a:rPr>
              <a:t>×</a:t>
            </a:r>
            <a:r>
              <a:rPr lang="sr-Latn-ME" b="1" i="1" dirty="0" smtClean="0">
                <a:solidFill>
                  <a:srgbClr val="C00000"/>
                </a:solidFill>
              </a:rPr>
              <a:t>N</a:t>
            </a:r>
            <a:r>
              <a:rPr lang="sr-Latn-ME" dirty="0" smtClean="0"/>
              <a:t>. U svakoj koloni i vrsti treba selektovati jedan element tako da je suma elemenata minimalna. Dozvoljena složenost je </a:t>
            </a:r>
            <a:r>
              <a:rPr lang="sr-Latn-ME" b="1" i="1" dirty="0" smtClean="0">
                <a:solidFill>
                  <a:srgbClr val="C00000"/>
                </a:solidFill>
              </a:rPr>
              <a:t>O</a:t>
            </a:r>
            <a:r>
              <a:rPr lang="sr-Latn-ME" b="1" dirty="0" smtClean="0">
                <a:solidFill>
                  <a:srgbClr val="C00000"/>
                </a:solidFill>
              </a:rPr>
              <a:t>(</a:t>
            </a:r>
            <a:r>
              <a:rPr lang="sr-Latn-ME" b="1" i="1" dirty="0" smtClean="0">
                <a:solidFill>
                  <a:srgbClr val="C00000"/>
                </a:solidFill>
              </a:rPr>
              <a:t>N</a:t>
            </a:r>
            <a:r>
              <a:rPr lang="sr-Latn-ME" b="1" baseline="30000" dirty="0" smtClean="0">
                <a:solidFill>
                  <a:srgbClr val="C00000"/>
                </a:solidFill>
              </a:rPr>
              <a:t>5</a:t>
            </a:r>
            <a:r>
              <a:rPr lang="sr-Latn-ME" b="1" dirty="0" smtClean="0">
                <a:solidFill>
                  <a:srgbClr val="C00000"/>
                </a:solidFill>
              </a:rPr>
              <a:t>)</a:t>
            </a:r>
            <a:r>
              <a:rPr lang="sr-Latn-ME" dirty="0" smtClean="0"/>
              <a:t>.</a:t>
            </a:r>
          </a:p>
          <a:p>
            <a:r>
              <a:rPr lang="sr-Latn-ME" b="1" dirty="0" smtClean="0">
                <a:solidFill>
                  <a:srgbClr val="C00000"/>
                </a:solidFill>
              </a:rPr>
              <a:t>Bipartitnim grafom</a:t>
            </a:r>
            <a:r>
              <a:rPr lang="sr-Latn-ME" dirty="0" smtClean="0"/>
              <a:t> se naziva onaj kod kojega se svi čvorovi mogu podijeliti u dva razdvojena skupa tako da među elementima jednog nema ivica te da svaka ivica povezuje čvor iz jednog skupa sa čvorom iz drugog skupa. Realizovati ovaj algoritam.</a:t>
            </a:r>
          </a:p>
          <a:p>
            <a:r>
              <a:rPr lang="en-US" sz="1600" b="1" dirty="0" smtClean="0">
                <a:hlinkClick r:id="rId2"/>
              </a:rPr>
              <a:t>https://cses.fi/problemset/task/1668</a:t>
            </a:r>
            <a:r>
              <a:rPr lang="sr-Latn-ME" sz="1600" b="1" dirty="0" smtClean="0"/>
              <a:t/>
            </a:r>
            <a:br>
              <a:rPr lang="sr-Latn-ME" sz="1600" b="1" dirty="0" smtClean="0"/>
            </a:br>
            <a:r>
              <a:rPr lang="sr-Latn-ME" sz="1600" b="1" dirty="0" smtClean="0">
                <a:hlinkClick r:id="rId3"/>
              </a:rPr>
              <a:t>https://codeforces.com/contest/1144/problem/F</a:t>
            </a:r>
            <a:endParaRPr lang="sr-Latn-ME" sz="1600" b="1" dirty="0" smtClean="0"/>
          </a:p>
          <a:p>
            <a:r>
              <a:rPr lang="en-US" sz="1600" b="1" dirty="0" smtClean="0">
                <a:hlinkClick r:id="rId4"/>
              </a:rPr>
              <a:t>https://codeforces.com/contest/1296/problem/E1</a:t>
            </a:r>
            <a:endParaRPr lang="sr-Latn-ME" sz="1600" b="1" dirty="0" smtClean="0"/>
          </a:p>
          <a:p>
            <a:r>
              <a:rPr lang="en-US" sz="1600" b="1" dirty="0" smtClean="0">
                <a:hlinkClick r:id="rId2"/>
              </a:rPr>
              <a:t>https://cses.fi/problemset/task/1668</a:t>
            </a:r>
            <a:endParaRPr lang="sr-Latn-ME" sz="1600" b="1" dirty="0" smtClean="0"/>
          </a:p>
          <a:p>
            <a:r>
              <a:rPr lang="sr-Latn-ME" dirty="0" smtClean="0"/>
              <a:t>Povezanost ivica je minimalan broj ivica grafa koje trebaju biti izbrisane da graf ne bi bio povezan. Odrediti ovaj algoritam varijantom Ford Fulkerson algoritma (složenost </a:t>
            </a:r>
            <a:r>
              <a:rPr lang="sr-Latn-ME" b="1" i="1" dirty="0" smtClean="0">
                <a:solidFill>
                  <a:srgbClr val="C00000"/>
                </a:solidFill>
              </a:rPr>
              <a:t>O</a:t>
            </a:r>
            <a:r>
              <a:rPr lang="sr-Latn-ME" b="1" dirty="0" smtClean="0">
                <a:solidFill>
                  <a:srgbClr val="C00000"/>
                </a:solidFill>
              </a:rPr>
              <a:t>(</a:t>
            </a:r>
            <a:r>
              <a:rPr lang="sr-Latn-ME" b="1" i="1" dirty="0" smtClean="0">
                <a:solidFill>
                  <a:srgbClr val="C00000"/>
                </a:solidFill>
              </a:rPr>
              <a:t>V</a:t>
            </a:r>
            <a:r>
              <a:rPr lang="sr-Latn-ME" b="1" baseline="30000" dirty="0" smtClean="0">
                <a:solidFill>
                  <a:srgbClr val="C00000"/>
                </a:solidFill>
              </a:rPr>
              <a:t>3</a:t>
            </a:r>
            <a:r>
              <a:rPr lang="sr-Latn-ME" b="1" i="1" dirty="0" smtClean="0">
                <a:solidFill>
                  <a:srgbClr val="C00000"/>
                </a:solidFill>
              </a:rPr>
              <a:t>E</a:t>
            </a:r>
            <a:r>
              <a:rPr lang="sr-Latn-ME" b="1" baseline="30000" dirty="0" smtClean="0">
                <a:solidFill>
                  <a:srgbClr val="C00000"/>
                </a:solidFill>
              </a:rPr>
              <a:t>2</a:t>
            </a:r>
            <a:r>
              <a:rPr lang="sr-Latn-ME" b="1" dirty="0" smtClean="0">
                <a:solidFill>
                  <a:srgbClr val="C00000"/>
                </a:solidFill>
              </a:rPr>
              <a:t>)</a:t>
            </a:r>
            <a:r>
              <a:rPr lang="sr-Latn-ME" dirty="0" smtClean="0"/>
              <a:t>).</a:t>
            </a:r>
          </a:p>
          <a:p>
            <a:r>
              <a:rPr lang="sr-Latn-ME" smtClean="0"/>
              <a:t>Sličan problem se može definisati za čvorove.</a:t>
            </a:r>
            <a:endParaRPr lang="en-US" dirty="0"/>
          </a:p>
        </p:txBody>
      </p:sp>
    </p:spTree>
    <p:extLst>
      <p:ext uri="{BB962C8B-B14F-4D97-AF65-F5344CB8AC3E}">
        <p14:creationId xmlns:p14="http://schemas.microsoft.com/office/powerpoint/2010/main" val="8329700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8229600" cy="990600"/>
          </a:xfrm>
        </p:spPr>
        <p:txBody>
          <a:bodyPr/>
          <a:lstStyle/>
          <a:p>
            <a:r>
              <a:rPr lang="sr-Latn-ME" dirty="0" smtClean="0"/>
              <a:t>Kosaradžu algoritam</a:t>
            </a:r>
            <a:endParaRPr lang="en-US" dirty="0"/>
          </a:p>
        </p:txBody>
      </p:sp>
      <p:sp>
        <p:nvSpPr>
          <p:cNvPr id="3" name="Content Placeholder 2"/>
          <p:cNvSpPr>
            <a:spLocks noGrp="1"/>
          </p:cNvSpPr>
          <p:nvPr>
            <p:ph idx="1"/>
          </p:nvPr>
        </p:nvSpPr>
        <p:spPr>
          <a:xfrm>
            <a:off x="0" y="1066800"/>
            <a:ext cx="9144000" cy="5791200"/>
          </a:xfrm>
        </p:spPr>
        <p:txBody>
          <a:bodyPr/>
          <a:lstStyle/>
          <a:p>
            <a:r>
              <a:rPr lang="sr-Latn-ME" dirty="0" smtClean="0"/>
              <a:t>Drugi </a:t>
            </a:r>
            <a:r>
              <a:rPr lang="sr-Latn-ME" b="1" dirty="0" smtClean="0">
                <a:solidFill>
                  <a:srgbClr val="C00000"/>
                </a:solidFill>
              </a:rPr>
              <a:t>DFS</a:t>
            </a:r>
            <a:r>
              <a:rPr lang="sr-Latn-ME" dirty="0" smtClean="0"/>
              <a:t> radi sa </a:t>
            </a:r>
            <a:r>
              <a:rPr lang="sr-Latn-ME" b="1" dirty="0" smtClean="0">
                <a:solidFill>
                  <a:srgbClr val="FF0000"/>
                </a:solidFill>
              </a:rPr>
              <a:t>transponovanim grafom</a:t>
            </a:r>
            <a:r>
              <a:rPr lang="sr-Latn-ME" dirty="0" smtClean="0"/>
              <a:t> (grafom koji ima iste čvorove kao originalni sa istim ivicama ali usmjerenim u suprotnom pravcu) i svaki rekurzivni prolaz određuje jednu strogopovezano komponentu.</a:t>
            </a:r>
          </a:p>
          <a:p>
            <a:r>
              <a:rPr lang="sr-Latn-ME" dirty="0" smtClean="0"/>
              <a:t>Opišimo ovaj algoritam. Sa </a:t>
            </a:r>
            <a:r>
              <a:rPr lang="sr-Latn-ME" b="1" i="1" dirty="0" smtClean="0">
                <a:solidFill>
                  <a:srgbClr val="C00000"/>
                </a:solidFill>
              </a:rPr>
              <a:t>L</a:t>
            </a:r>
            <a:r>
              <a:rPr lang="sr-Latn-ME" dirty="0" smtClean="0"/>
              <a:t> označimo uređenu listu čvorova grafa. Ova uređena lista je jedini memorijski dodatak koji je potreban u radu algoritma pošto postoje načini da se izbjegne konstrukcija transponovanog grafa! </a:t>
            </a:r>
            <a:r>
              <a:rPr lang="sr-Latn-ME" dirty="0" smtClean="0">
                <a:solidFill>
                  <a:srgbClr val="FF0000"/>
                </a:solidFill>
              </a:rPr>
              <a:t>Naša realizacija nije optimizovana u ovom smislu!</a:t>
            </a:r>
          </a:p>
          <a:p>
            <a:pPr marL="457200" indent="-457200">
              <a:buFont typeface="+mj-lt"/>
              <a:buAutoNum type="arabicPeriod"/>
            </a:pPr>
            <a:r>
              <a:rPr lang="sr-Latn-ME" dirty="0" smtClean="0"/>
              <a:t>Svaki čvor grafa </a:t>
            </a:r>
            <a:r>
              <a:rPr lang="sr-Latn-ME" b="1" i="1" dirty="0" smtClean="0">
                <a:solidFill>
                  <a:srgbClr val="C00000"/>
                </a:solidFill>
              </a:rPr>
              <a:t>u</a:t>
            </a:r>
            <a:r>
              <a:rPr lang="sr-Latn-ME" dirty="0" smtClean="0"/>
              <a:t> označiti kao neposjećen. </a:t>
            </a:r>
            <a:r>
              <a:rPr lang="sr-Latn-ME" b="1" i="1" dirty="0" smtClean="0">
                <a:solidFill>
                  <a:srgbClr val="C00000"/>
                </a:solidFill>
              </a:rPr>
              <a:t>L</a:t>
            </a:r>
            <a:r>
              <a:rPr lang="sr-Latn-ME" dirty="0" smtClean="0"/>
              <a:t> je prazno.</a:t>
            </a:r>
          </a:p>
          <a:p>
            <a:pPr marL="457200" indent="-457200">
              <a:buFont typeface="+mj-lt"/>
              <a:buAutoNum type="arabicPeriod"/>
            </a:pPr>
            <a:r>
              <a:rPr lang="sr-Latn-ME" dirty="0" smtClean="0"/>
              <a:t>Za svaki čvor </a:t>
            </a:r>
            <a:r>
              <a:rPr lang="sr-Latn-ME" b="1" i="1" dirty="0" smtClean="0">
                <a:solidFill>
                  <a:srgbClr val="C00000"/>
                </a:solidFill>
              </a:rPr>
              <a:t>u</a:t>
            </a:r>
            <a:r>
              <a:rPr lang="sr-Latn-ME" dirty="0" smtClean="0"/>
              <a:t> izvršiti rekurzivnu rutinu </a:t>
            </a:r>
            <a:r>
              <a:rPr lang="sr-Latn-ME" b="1" i="1" dirty="0" smtClean="0">
                <a:solidFill>
                  <a:srgbClr val="C00000"/>
                </a:solidFill>
              </a:rPr>
              <a:t>Visit</a:t>
            </a:r>
            <a:r>
              <a:rPr lang="sr-Latn-ME" b="1" dirty="0" smtClean="0">
                <a:solidFill>
                  <a:srgbClr val="C00000"/>
                </a:solidFill>
              </a:rPr>
              <a:t>(</a:t>
            </a:r>
            <a:r>
              <a:rPr lang="sr-Latn-ME" b="1" i="1" dirty="0" smtClean="0">
                <a:solidFill>
                  <a:srgbClr val="C00000"/>
                </a:solidFill>
              </a:rPr>
              <a:t>u</a:t>
            </a:r>
            <a:r>
              <a:rPr lang="sr-Latn-ME" b="1" dirty="0" smtClean="0">
                <a:solidFill>
                  <a:srgbClr val="C00000"/>
                </a:solidFill>
              </a:rPr>
              <a:t>)</a:t>
            </a:r>
            <a:r>
              <a:rPr lang="sr-Latn-ME" dirty="0" smtClean="0"/>
              <a:t>.</a:t>
            </a:r>
          </a:p>
          <a:p>
            <a:pPr marL="457200" indent="-457200">
              <a:buFont typeface="+mj-lt"/>
              <a:buAutoNum type="arabicPeriod"/>
            </a:pPr>
            <a:r>
              <a:rPr lang="sr-Latn-ME" dirty="0" smtClean="0"/>
              <a:t>Za svaki element </a:t>
            </a:r>
            <a:r>
              <a:rPr lang="sr-Latn-ME" b="1" i="1" dirty="0" smtClean="0">
                <a:solidFill>
                  <a:srgbClr val="C00000"/>
                </a:solidFill>
              </a:rPr>
              <a:t>u</a:t>
            </a:r>
            <a:r>
              <a:rPr lang="sr-Latn-ME" dirty="0" smtClean="0"/>
              <a:t> od </a:t>
            </a:r>
            <a:r>
              <a:rPr lang="sr-Latn-ME" b="1" i="1" dirty="0" smtClean="0">
                <a:solidFill>
                  <a:srgbClr val="C00000"/>
                </a:solidFill>
              </a:rPr>
              <a:t>L</a:t>
            </a:r>
            <a:r>
              <a:rPr lang="sr-Latn-ME" dirty="0" smtClean="0"/>
              <a:t> uraditi rekurzivnu proceduru </a:t>
            </a:r>
            <a:r>
              <a:rPr lang="sr-Latn-ME" b="1" i="1" dirty="0" smtClean="0">
                <a:solidFill>
                  <a:srgbClr val="C00000"/>
                </a:solidFill>
              </a:rPr>
              <a:t>Assign</a:t>
            </a:r>
            <a:r>
              <a:rPr lang="sr-Latn-ME" b="1" dirty="0" smtClean="0">
                <a:solidFill>
                  <a:srgbClr val="C00000"/>
                </a:solidFill>
              </a:rPr>
              <a:t>(</a:t>
            </a:r>
            <a:r>
              <a:rPr lang="sr-Latn-ME" b="1" i="1" dirty="0" smtClean="0">
                <a:solidFill>
                  <a:srgbClr val="C00000"/>
                </a:solidFill>
              </a:rPr>
              <a:t>u</a:t>
            </a:r>
            <a:r>
              <a:rPr lang="sr-Latn-ME" b="1" dirty="0" smtClean="0">
                <a:solidFill>
                  <a:srgbClr val="C00000"/>
                </a:solidFill>
              </a:rPr>
              <a:t>,</a:t>
            </a:r>
            <a:r>
              <a:rPr lang="sr-Latn-ME" b="1" i="1" dirty="0" smtClean="0">
                <a:solidFill>
                  <a:srgbClr val="C00000"/>
                </a:solidFill>
              </a:rPr>
              <a:t>u</a:t>
            </a:r>
            <a:r>
              <a:rPr lang="sr-Latn-ME" b="1" dirty="0" smtClean="0">
                <a:solidFill>
                  <a:srgbClr val="C00000"/>
                </a:solidFill>
              </a:rPr>
              <a:t>)</a:t>
            </a:r>
            <a:r>
              <a:rPr lang="sr-Latn-ME" dirty="0" smtClean="0"/>
              <a:t>.</a:t>
            </a:r>
          </a:p>
          <a:p>
            <a:r>
              <a:rPr lang="sr-Latn-ME" dirty="0" smtClean="0"/>
              <a:t>Procedure </a:t>
            </a:r>
            <a:r>
              <a:rPr lang="sr-Latn-ME" b="1" i="1" dirty="0" smtClean="0">
                <a:solidFill>
                  <a:srgbClr val="C00000"/>
                </a:solidFill>
              </a:rPr>
              <a:t>Visit</a:t>
            </a:r>
            <a:r>
              <a:rPr lang="sr-Latn-ME" b="1" dirty="0" smtClean="0">
                <a:solidFill>
                  <a:srgbClr val="C00000"/>
                </a:solidFill>
              </a:rPr>
              <a:t>()</a:t>
            </a:r>
            <a:r>
              <a:rPr lang="sr-Latn-ME" dirty="0" smtClean="0"/>
              <a:t> i </a:t>
            </a:r>
            <a:r>
              <a:rPr lang="sr-Latn-ME" b="1" i="1" dirty="0" smtClean="0">
                <a:solidFill>
                  <a:srgbClr val="C00000"/>
                </a:solidFill>
              </a:rPr>
              <a:t>Assign</a:t>
            </a:r>
            <a:r>
              <a:rPr lang="sr-Latn-ME" b="1" dirty="0" smtClean="0">
                <a:solidFill>
                  <a:srgbClr val="C00000"/>
                </a:solidFill>
              </a:rPr>
              <a:t>()</a:t>
            </a:r>
            <a:r>
              <a:rPr lang="sr-Latn-ME" dirty="0" smtClean="0"/>
              <a:t> su objašnjene na narednom slajdu.</a:t>
            </a:r>
            <a:endParaRPr lang="en-US" dirty="0"/>
          </a:p>
        </p:txBody>
      </p:sp>
    </p:spTree>
    <p:extLst>
      <p:ext uri="{BB962C8B-B14F-4D97-AF65-F5344CB8AC3E}">
        <p14:creationId xmlns:p14="http://schemas.microsoft.com/office/powerpoint/2010/main" val="389155722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en-US" dirty="0" smtClean="0"/>
              <a:t>Visit() and Assign()</a:t>
            </a:r>
            <a:endParaRPr lang="en-US" dirty="0"/>
          </a:p>
        </p:txBody>
      </p:sp>
      <p:sp>
        <p:nvSpPr>
          <p:cNvPr id="3" name="Content Placeholder 2"/>
          <p:cNvSpPr>
            <a:spLocks noGrp="1"/>
          </p:cNvSpPr>
          <p:nvPr>
            <p:ph idx="1"/>
          </p:nvPr>
        </p:nvSpPr>
        <p:spPr>
          <a:xfrm>
            <a:off x="0" y="1143000"/>
            <a:ext cx="9144000" cy="2667000"/>
          </a:xfrm>
        </p:spPr>
        <p:txBody>
          <a:bodyPr/>
          <a:lstStyle/>
          <a:p>
            <a:r>
              <a:rPr lang="en-US" b="1" u="sng" dirty="0" smtClean="0">
                <a:solidFill>
                  <a:srgbClr val="C00000"/>
                </a:solidFill>
              </a:rPr>
              <a:t>Visit(</a:t>
            </a:r>
            <a:r>
              <a:rPr lang="en-US" b="1" i="1" u="sng" dirty="0" smtClean="0">
                <a:solidFill>
                  <a:srgbClr val="C00000"/>
                </a:solidFill>
              </a:rPr>
              <a:t>u</a:t>
            </a:r>
            <a:r>
              <a:rPr lang="en-US" b="1" u="sng" dirty="0" smtClean="0">
                <a:solidFill>
                  <a:srgbClr val="C00000"/>
                </a:solidFill>
              </a:rPr>
              <a:t>)</a:t>
            </a:r>
            <a:r>
              <a:rPr lang="en-US" dirty="0" smtClean="0"/>
              <a:t> </a:t>
            </a:r>
          </a:p>
          <a:p>
            <a:r>
              <a:rPr lang="en-US" dirty="0" err="1" smtClean="0"/>
              <a:t>Ako</a:t>
            </a:r>
            <a:r>
              <a:rPr lang="en-US" dirty="0" smtClean="0"/>
              <a:t> </a:t>
            </a:r>
            <a:r>
              <a:rPr lang="en-US" b="1" i="1" dirty="0" smtClean="0">
                <a:solidFill>
                  <a:srgbClr val="C00000"/>
                </a:solidFill>
              </a:rPr>
              <a:t>u</a:t>
            </a:r>
            <a:r>
              <a:rPr lang="en-US" dirty="0" smtClean="0"/>
              <a:t> </a:t>
            </a:r>
            <a:r>
              <a:rPr lang="en-US" dirty="0" err="1" smtClean="0"/>
              <a:t>nije</a:t>
            </a:r>
            <a:r>
              <a:rPr lang="en-US" dirty="0" smtClean="0"/>
              <a:t> </a:t>
            </a:r>
            <a:r>
              <a:rPr lang="en-US" dirty="0" err="1" smtClean="0"/>
              <a:t>posje</a:t>
            </a:r>
            <a:r>
              <a:rPr lang="sr-Latn-ME" dirty="0" smtClean="0"/>
              <a:t>ćeno </a:t>
            </a:r>
          </a:p>
          <a:p>
            <a:pPr lvl="1"/>
            <a:r>
              <a:rPr lang="sr-Latn-ME" dirty="0" smtClean="0"/>
              <a:t>Označiti </a:t>
            </a:r>
            <a:r>
              <a:rPr lang="sr-Latn-ME" b="1" i="1" dirty="0" smtClean="0">
                <a:solidFill>
                  <a:srgbClr val="C00000"/>
                </a:solidFill>
              </a:rPr>
              <a:t>u</a:t>
            </a:r>
            <a:r>
              <a:rPr lang="sr-Latn-ME" dirty="0" smtClean="0"/>
              <a:t> kao posjećen</a:t>
            </a:r>
          </a:p>
          <a:p>
            <a:pPr lvl="1"/>
            <a:r>
              <a:rPr lang="sr-Latn-ME" dirty="0" smtClean="0"/>
              <a:t>Posjetiti sve susjede od </a:t>
            </a:r>
            <a:r>
              <a:rPr lang="sr-Latn-ME" b="1" i="1" dirty="0" smtClean="0">
                <a:solidFill>
                  <a:srgbClr val="C00000"/>
                </a:solidFill>
              </a:rPr>
              <a:t>u</a:t>
            </a:r>
            <a:r>
              <a:rPr lang="sr-Latn-ME" dirty="0" smtClean="0"/>
              <a:t>, označimo ih sa </a:t>
            </a:r>
            <a:r>
              <a:rPr lang="sr-Latn-ME" b="1" i="1" dirty="0" smtClean="0">
                <a:solidFill>
                  <a:srgbClr val="C00000"/>
                </a:solidFill>
              </a:rPr>
              <a:t>v</a:t>
            </a:r>
            <a:r>
              <a:rPr lang="sr-Latn-ME" dirty="0" smtClean="0"/>
              <a:t> i pozvati </a:t>
            </a:r>
            <a:r>
              <a:rPr lang="sr-Latn-ME" b="1" i="1" dirty="0" smtClean="0">
                <a:solidFill>
                  <a:srgbClr val="C00000"/>
                </a:solidFill>
              </a:rPr>
              <a:t>Visit</a:t>
            </a:r>
            <a:r>
              <a:rPr lang="sr-Latn-ME" b="1" dirty="0" smtClean="0">
                <a:solidFill>
                  <a:srgbClr val="C00000"/>
                </a:solidFill>
              </a:rPr>
              <a:t>(</a:t>
            </a:r>
            <a:r>
              <a:rPr lang="sr-Latn-ME" b="1" i="1" dirty="0" smtClean="0">
                <a:solidFill>
                  <a:srgbClr val="C00000"/>
                </a:solidFill>
              </a:rPr>
              <a:t>v</a:t>
            </a:r>
            <a:r>
              <a:rPr lang="sr-Latn-ME" b="1" dirty="0" smtClean="0">
                <a:solidFill>
                  <a:srgbClr val="C00000"/>
                </a:solidFill>
              </a:rPr>
              <a:t>)</a:t>
            </a:r>
          </a:p>
          <a:p>
            <a:pPr lvl="1"/>
            <a:r>
              <a:rPr lang="sr-Latn-ME" dirty="0" smtClean="0"/>
              <a:t>Dodati </a:t>
            </a:r>
            <a:r>
              <a:rPr lang="sr-Latn-ME" b="1" i="1" dirty="0" smtClean="0">
                <a:solidFill>
                  <a:srgbClr val="C00000"/>
                </a:solidFill>
              </a:rPr>
              <a:t>u</a:t>
            </a:r>
            <a:r>
              <a:rPr lang="sr-Latn-ME" dirty="0" smtClean="0"/>
              <a:t> na </a:t>
            </a:r>
            <a:r>
              <a:rPr lang="sr-Latn-ME" b="1" i="1" dirty="0" smtClean="0">
                <a:solidFill>
                  <a:srgbClr val="C00000"/>
                </a:solidFill>
              </a:rPr>
              <a:t>L</a:t>
            </a:r>
          </a:p>
          <a:p>
            <a:r>
              <a:rPr lang="sr-Latn-ME" dirty="0" smtClean="0"/>
              <a:t>Ako nije </a:t>
            </a:r>
            <a:r>
              <a:rPr lang="sr-Latn-ME" b="1" i="1" dirty="0" smtClean="0">
                <a:solidFill>
                  <a:srgbClr val="C00000"/>
                </a:solidFill>
              </a:rPr>
              <a:t>u</a:t>
            </a:r>
            <a:r>
              <a:rPr lang="sr-Latn-ME" dirty="0" smtClean="0"/>
              <a:t> posjećeno ne raditi ništa.</a:t>
            </a:r>
          </a:p>
          <a:p>
            <a:endParaRPr lang="sr-Latn-ME" dirty="0" smtClean="0"/>
          </a:p>
          <a:p>
            <a:pPr lvl="1"/>
            <a:endParaRPr lang="en-US" dirty="0"/>
          </a:p>
        </p:txBody>
      </p:sp>
      <p:sp>
        <p:nvSpPr>
          <p:cNvPr id="4" name="Content Placeholder 2"/>
          <p:cNvSpPr txBox="1">
            <a:spLocks/>
          </p:cNvSpPr>
          <p:nvPr/>
        </p:nvSpPr>
        <p:spPr>
          <a:xfrm>
            <a:off x="0" y="3962400"/>
            <a:ext cx="9144000" cy="2667000"/>
          </a:xfrm>
          <a:prstGeom prst="rect">
            <a:avLst/>
          </a:prstGeom>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r>
              <a:rPr lang="sr-Latn-ME" b="1" u="sng" dirty="0" smtClean="0">
                <a:solidFill>
                  <a:srgbClr val="C00000"/>
                </a:solidFill>
              </a:rPr>
              <a:t>Assign</a:t>
            </a:r>
            <a:r>
              <a:rPr lang="en-US" b="1" u="sng" dirty="0" smtClean="0">
                <a:solidFill>
                  <a:srgbClr val="C00000"/>
                </a:solidFill>
              </a:rPr>
              <a:t>(</a:t>
            </a:r>
            <a:r>
              <a:rPr lang="en-US" b="1" i="1" u="sng" dirty="0" smtClean="0">
                <a:solidFill>
                  <a:srgbClr val="C00000"/>
                </a:solidFill>
              </a:rPr>
              <a:t>u</a:t>
            </a:r>
            <a:r>
              <a:rPr lang="sr-Latn-ME" b="1" u="sng" dirty="0" smtClean="0">
                <a:solidFill>
                  <a:srgbClr val="C00000"/>
                </a:solidFill>
              </a:rPr>
              <a:t>,</a:t>
            </a:r>
            <a:r>
              <a:rPr lang="sr-Latn-ME" b="1" i="1" u="sng" dirty="0" smtClean="0">
                <a:solidFill>
                  <a:srgbClr val="C00000"/>
                </a:solidFill>
              </a:rPr>
              <a:t>root</a:t>
            </a:r>
            <a:r>
              <a:rPr lang="en-US" b="1" u="sng" dirty="0" smtClean="0">
                <a:solidFill>
                  <a:srgbClr val="C00000"/>
                </a:solidFill>
              </a:rPr>
              <a:t>)</a:t>
            </a:r>
            <a:r>
              <a:rPr lang="en-US" dirty="0" smtClean="0"/>
              <a:t> </a:t>
            </a:r>
          </a:p>
          <a:p>
            <a:r>
              <a:rPr lang="en-US" dirty="0" err="1" smtClean="0"/>
              <a:t>Ako</a:t>
            </a:r>
            <a:r>
              <a:rPr lang="en-US" dirty="0" smtClean="0"/>
              <a:t> </a:t>
            </a:r>
            <a:r>
              <a:rPr lang="en-US" b="1" i="1" dirty="0" smtClean="0">
                <a:solidFill>
                  <a:srgbClr val="C00000"/>
                </a:solidFill>
              </a:rPr>
              <a:t>u</a:t>
            </a:r>
            <a:r>
              <a:rPr lang="en-US" dirty="0" smtClean="0"/>
              <a:t> </a:t>
            </a:r>
            <a:r>
              <a:rPr lang="en-US" dirty="0" err="1" smtClean="0"/>
              <a:t>nije</a:t>
            </a:r>
            <a:r>
              <a:rPr lang="en-US" dirty="0" smtClean="0"/>
              <a:t> </a:t>
            </a:r>
            <a:r>
              <a:rPr lang="sr-Latn-ME" dirty="0" smtClean="0"/>
              <a:t>dodjeljeno komponenti</a:t>
            </a:r>
          </a:p>
          <a:p>
            <a:pPr lvl="1"/>
            <a:r>
              <a:rPr lang="sr-Latn-ME" dirty="0" smtClean="0"/>
              <a:t>Dodjeliti </a:t>
            </a:r>
            <a:r>
              <a:rPr lang="sr-Latn-ME" b="1" i="1" dirty="0" smtClean="0">
                <a:solidFill>
                  <a:srgbClr val="C00000"/>
                </a:solidFill>
              </a:rPr>
              <a:t>u</a:t>
            </a:r>
            <a:r>
              <a:rPr lang="sr-Latn-ME" dirty="0" smtClean="0"/>
              <a:t> komponenti čiji je korjen </a:t>
            </a:r>
            <a:r>
              <a:rPr lang="sr-Latn-ME" b="1" i="1" dirty="0" smtClean="0">
                <a:solidFill>
                  <a:srgbClr val="C00000"/>
                </a:solidFill>
              </a:rPr>
              <a:t>root</a:t>
            </a:r>
          </a:p>
          <a:p>
            <a:pPr lvl="1"/>
            <a:r>
              <a:rPr lang="sr-Latn-ME" dirty="0" smtClean="0"/>
              <a:t>Za sve čvorove </a:t>
            </a:r>
            <a:r>
              <a:rPr lang="sr-Latn-ME" b="1" i="1" dirty="0" smtClean="0">
                <a:solidFill>
                  <a:srgbClr val="C00000"/>
                </a:solidFill>
              </a:rPr>
              <a:t>v</a:t>
            </a:r>
            <a:r>
              <a:rPr lang="sr-Latn-ME" dirty="0" smtClean="0"/>
              <a:t> iz kojih se može stići u </a:t>
            </a:r>
            <a:r>
              <a:rPr lang="sr-Latn-ME" b="1" i="1" dirty="0" smtClean="0">
                <a:solidFill>
                  <a:srgbClr val="C00000"/>
                </a:solidFill>
              </a:rPr>
              <a:t>u</a:t>
            </a:r>
            <a:r>
              <a:rPr lang="sr-Latn-ME" dirty="0" smtClean="0"/>
              <a:t> (ovo je onaj </a:t>
            </a:r>
            <a:r>
              <a:rPr lang="sr-Latn-ME" b="1" u="sng" dirty="0" smtClean="0">
                <a:solidFill>
                  <a:srgbClr val="FF0000"/>
                </a:solidFill>
              </a:rPr>
              <a:t>transponovani graf</a:t>
            </a:r>
            <a:r>
              <a:rPr lang="sr-Latn-ME" dirty="0" smtClean="0"/>
              <a:t>) pozvati </a:t>
            </a:r>
            <a:r>
              <a:rPr lang="sr-Latn-ME" b="1" i="1" dirty="0" smtClean="0">
                <a:solidFill>
                  <a:srgbClr val="C00000"/>
                </a:solidFill>
              </a:rPr>
              <a:t>Assign</a:t>
            </a:r>
            <a:r>
              <a:rPr lang="sr-Latn-ME" b="1" dirty="0" smtClean="0">
                <a:solidFill>
                  <a:srgbClr val="C00000"/>
                </a:solidFill>
              </a:rPr>
              <a:t>(</a:t>
            </a:r>
            <a:r>
              <a:rPr lang="sr-Latn-ME" b="1" i="1" dirty="0" smtClean="0">
                <a:solidFill>
                  <a:srgbClr val="C00000"/>
                </a:solidFill>
              </a:rPr>
              <a:t>v</a:t>
            </a:r>
            <a:r>
              <a:rPr lang="sr-Latn-ME" b="1" dirty="0" smtClean="0">
                <a:solidFill>
                  <a:srgbClr val="C00000"/>
                </a:solidFill>
              </a:rPr>
              <a:t>,</a:t>
            </a:r>
            <a:r>
              <a:rPr lang="sr-Latn-ME" b="1" i="1" dirty="0" smtClean="0">
                <a:solidFill>
                  <a:srgbClr val="C00000"/>
                </a:solidFill>
              </a:rPr>
              <a:t>root</a:t>
            </a:r>
            <a:r>
              <a:rPr lang="sr-Latn-ME" b="1" dirty="0" smtClean="0">
                <a:solidFill>
                  <a:srgbClr val="C00000"/>
                </a:solidFill>
              </a:rPr>
              <a:t>)</a:t>
            </a:r>
          </a:p>
          <a:p>
            <a:r>
              <a:rPr lang="sr-Latn-ME" dirty="0" smtClean="0"/>
              <a:t>U suprotnom ne raditi ništa.</a:t>
            </a:r>
          </a:p>
          <a:p>
            <a:endParaRPr lang="sr-Latn-ME" dirty="0" smtClean="0"/>
          </a:p>
          <a:p>
            <a:pPr lvl="1"/>
            <a:endParaRPr lang="en-US" dirty="0"/>
          </a:p>
        </p:txBody>
      </p:sp>
      <p:cxnSp>
        <p:nvCxnSpPr>
          <p:cNvPr id="5" name="Straight Connector 4"/>
          <p:cNvCxnSpPr/>
          <p:nvPr/>
        </p:nvCxnSpPr>
        <p:spPr>
          <a:xfrm>
            <a:off x="0" y="3733800"/>
            <a:ext cx="9144000"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530453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en-US" dirty="0" err="1" smtClean="0"/>
              <a:t>Kosara</a:t>
            </a:r>
            <a:r>
              <a:rPr lang="en-GB" dirty="0" smtClean="0"/>
              <a:t>d</a:t>
            </a:r>
            <a:r>
              <a:rPr lang="sr-Latn-ME" dirty="0" smtClean="0"/>
              <a:t>žu algoritam - realizacija</a:t>
            </a:r>
            <a:endParaRPr lang="en-US" dirty="0"/>
          </a:p>
        </p:txBody>
      </p:sp>
      <p:sp>
        <p:nvSpPr>
          <p:cNvPr id="3" name="Content Placeholder 2"/>
          <p:cNvSpPr>
            <a:spLocks noGrp="1"/>
          </p:cNvSpPr>
          <p:nvPr>
            <p:ph idx="1"/>
          </p:nvPr>
        </p:nvSpPr>
        <p:spPr/>
        <p:txBody>
          <a:bodyPr/>
          <a:lstStyle/>
          <a:p>
            <a:endParaRPr lang="en-US"/>
          </a:p>
        </p:txBody>
      </p:sp>
      <p:sp>
        <p:nvSpPr>
          <p:cNvPr id="4" name="TextBox 3"/>
          <p:cNvSpPr txBox="1"/>
          <p:nvPr/>
        </p:nvSpPr>
        <p:spPr>
          <a:xfrm>
            <a:off x="0" y="1066800"/>
            <a:ext cx="9144000" cy="5632311"/>
          </a:xfrm>
          <a:prstGeom prst="rect">
            <a:avLst/>
          </a:prstGeom>
          <a:noFill/>
        </p:spPr>
        <p:txBody>
          <a:bodyPr wrap="square" rtlCol="0">
            <a:spAutoFit/>
          </a:bodyPr>
          <a:lstStyle/>
          <a:p>
            <a:r>
              <a:rPr lang="en-US" b="1" dirty="0" smtClean="0">
                <a:solidFill>
                  <a:srgbClr val="0070C0"/>
                </a:solidFill>
              </a:rPr>
              <a:t>#</a:t>
            </a:r>
            <a:r>
              <a:rPr lang="en-US" b="1" dirty="0">
                <a:solidFill>
                  <a:srgbClr val="0070C0"/>
                </a:solidFill>
              </a:rPr>
              <a:t>include &lt;</a:t>
            </a:r>
            <a:r>
              <a:rPr lang="en-US" b="1" dirty="0" err="1">
                <a:solidFill>
                  <a:srgbClr val="0070C0"/>
                </a:solidFill>
              </a:rPr>
              <a:t>iostream</a:t>
            </a:r>
            <a:r>
              <a:rPr lang="en-US" b="1" dirty="0">
                <a:solidFill>
                  <a:srgbClr val="0070C0"/>
                </a:solidFill>
              </a:rPr>
              <a:t>&gt;</a:t>
            </a:r>
          </a:p>
          <a:p>
            <a:r>
              <a:rPr lang="en-US" b="1" dirty="0">
                <a:solidFill>
                  <a:srgbClr val="0070C0"/>
                </a:solidFill>
              </a:rPr>
              <a:t>#include &lt;vector&gt;</a:t>
            </a:r>
          </a:p>
          <a:p>
            <a:r>
              <a:rPr lang="en-US" b="1" dirty="0">
                <a:solidFill>
                  <a:srgbClr val="0070C0"/>
                </a:solidFill>
              </a:rPr>
              <a:t>#include &lt;algorithm</a:t>
            </a:r>
            <a:r>
              <a:rPr lang="en-US" b="1" dirty="0" smtClean="0">
                <a:solidFill>
                  <a:srgbClr val="0070C0"/>
                </a:solidFill>
              </a:rPr>
              <a:t>&gt;</a:t>
            </a:r>
            <a:endParaRPr lang="sr-Latn-ME" b="1" dirty="0" smtClean="0">
              <a:solidFill>
                <a:srgbClr val="0070C0"/>
              </a:solidFill>
            </a:endParaRPr>
          </a:p>
          <a:p>
            <a:r>
              <a:rPr lang="sr-Latn-ME" b="1" dirty="0" smtClean="0">
                <a:solidFill>
                  <a:srgbClr val="0070C0"/>
                </a:solidFill>
              </a:rPr>
              <a:t>using namespace std;</a:t>
            </a:r>
            <a:endParaRPr lang="en-US" b="1" dirty="0">
              <a:solidFill>
                <a:srgbClr val="0070C0"/>
              </a:solidFill>
            </a:endParaRPr>
          </a:p>
          <a:p>
            <a:r>
              <a:rPr lang="en-US" b="1" dirty="0" smtClean="0">
                <a:solidFill>
                  <a:srgbClr val="0070C0"/>
                </a:solidFill>
              </a:rPr>
              <a:t>class Graph{</a:t>
            </a:r>
            <a:endParaRPr lang="en-US" b="1" dirty="0">
              <a:solidFill>
                <a:srgbClr val="0070C0"/>
              </a:solidFill>
            </a:endParaRPr>
          </a:p>
          <a:p>
            <a:r>
              <a:rPr lang="en-US" b="1" dirty="0">
                <a:solidFill>
                  <a:srgbClr val="0070C0"/>
                </a:solidFill>
              </a:rPr>
              <a:t>public:</a:t>
            </a:r>
          </a:p>
          <a:p>
            <a:r>
              <a:rPr lang="en-US" b="1" dirty="0" smtClean="0">
                <a:solidFill>
                  <a:srgbClr val="0070C0"/>
                </a:solidFill>
              </a:rPr>
              <a:t>Graph(</a:t>
            </a:r>
            <a:r>
              <a:rPr lang="en-US" b="1" dirty="0" err="1" smtClean="0">
                <a:solidFill>
                  <a:srgbClr val="0070C0"/>
                </a:solidFill>
              </a:rPr>
              <a:t>int</a:t>
            </a:r>
            <a:r>
              <a:rPr lang="en-US" b="1" dirty="0" smtClean="0">
                <a:solidFill>
                  <a:srgbClr val="0070C0"/>
                </a:solidFill>
              </a:rPr>
              <a:t> </a:t>
            </a:r>
            <a:r>
              <a:rPr lang="sr-Latn-ME" b="1" dirty="0" smtClean="0">
                <a:solidFill>
                  <a:srgbClr val="0070C0"/>
                </a:solidFill>
              </a:rPr>
              <a:t>x</a:t>
            </a:r>
            <a:r>
              <a:rPr lang="en-US" b="1" dirty="0" smtClean="0">
                <a:solidFill>
                  <a:srgbClr val="0070C0"/>
                </a:solidFill>
              </a:rPr>
              <a:t>){</a:t>
            </a:r>
            <a:endParaRPr lang="en-US" b="1" dirty="0">
              <a:solidFill>
                <a:srgbClr val="0070C0"/>
              </a:solidFill>
            </a:endParaRPr>
          </a:p>
          <a:p>
            <a:r>
              <a:rPr lang="en-US" b="1" dirty="0" smtClean="0">
                <a:solidFill>
                  <a:srgbClr val="0070C0"/>
                </a:solidFill>
              </a:rPr>
              <a:t>V=</a:t>
            </a:r>
            <a:r>
              <a:rPr lang="sr-Latn-ME" b="1" dirty="0" smtClean="0">
                <a:solidFill>
                  <a:srgbClr val="0070C0"/>
                </a:solidFill>
              </a:rPr>
              <a:t>x</a:t>
            </a:r>
            <a:r>
              <a:rPr lang="en-US" b="1" dirty="0" smtClean="0">
                <a:solidFill>
                  <a:srgbClr val="0070C0"/>
                </a:solidFill>
              </a:rPr>
              <a:t>;</a:t>
            </a:r>
            <a:endParaRPr lang="en-US" b="1" dirty="0">
              <a:solidFill>
                <a:srgbClr val="0070C0"/>
              </a:solidFill>
            </a:endParaRPr>
          </a:p>
          <a:p>
            <a:r>
              <a:rPr lang="en-US" b="1" dirty="0" err="1" smtClean="0">
                <a:solidFill>
                  <a:srgbClr val="0070C0"/>
                </a:solidFill>
              </a:rPr>
              <a:t>visited.resize</a:t>
            </a:r>
            <a:r>
              <a:rPr lang="en-US" b="1" dirty="0" smtClean="0">
                <a:solidFill>
                  <a:srgbClr val="0070C0"/>
                </a:solidFill>
              </a:rPr>
              <a:t>(V</a:t>
            </a:r>
            <a:r>
              <a:rPr lang="en-US" b="1" dirty="0">
                <a:solidFill>
                  <a:srgbClr val="0070C0"/>
                </a:solidFill>
              </a:rPr>
              <a:t>);</a:t>
            </a:r>
          </a:p>
          <a:p>
            <a:r>
              <a:rPr lang="en-US" b="1" dirty="0" smtClean="0">
                <a:solidFill>
                  <a:srgbClr val="0070C0"/>
                </a:solidFill>
              </a:rPr>
              <a:t>fill(</a:t>
            </a:r>
            <a:r>
              <a:rPr lang="en-US" b="1" dirty="0" err="1" smtClean="0">
                <a:solidFill>
                  <a:srgbClr val="0070C0"/>
                </a:solidFill>
              </a:rPr>
              <a:t>visited.begin</a:t>
            </a:r>
            <a:r>
              <a:rPr lang="en-US" b="1" dirty="0">
                <a:solidFill>
                  <a:srgbClr val="0070C0"/>
                </a:solidFill>
              </a:rPr>
              <a:t>(), </a:t>
            </a:r>
            <a:r>
              <a:rPr lang="en-US" b="1" dirty="0" err="1">
                <a:solidFill>
                  <a:srgbClr val="0070C0"/>
                </a:solidFill>
              </a:rPr>
              <a:t>visited.end</a:t>
            </a:r>
            <a:r>
              <a:rPr lang="en-US" b="1" dirty="0">
                <a:solidFill>
                  <a:srgbClr val="0070C0"/>
                </a:solidFill>
              </a:rPr>
              <a:t>(), false</a:t>
            </a:r>
            <a:r>
              <a:rPr lang="en-US" b="1" dirty="0" smtClean="0">
                <a:solidFill>
                  <a:srgbClr val="0070C0"/>
                </a:solidFill>
              </a:rPr>
              <a:t>);</a:t>
            </a:r>
            <a:endParaRPr lang="sr-Latn-ME" b="1" dirty="0" smtClean="0">
              <a:solidFill>
                <a:srgbClr val="0070C0"/>
              </a:solidFill>
            </a:endParaRPr>
          </a:p>
          <a:p>
            <a:r>
              <a:rPr lang="en-US" b="1" dirty="0" err="1" smtClean="0">
                <a:solidFill>
                  <a:srgbClr val="0070C0"/>
                </a:solidFill>
              </a:rPr>
              <a:t>adjacency_list.resize</a:t>
            </a:r>
            <a:r>
              <a:rPr lang="en-US" b="1" dirty="0" smtClean="0">
                <a:solidFill>
                  <a:srgbClr val="0070C0"/>
                </a:solidFill>
              </a:rPr>
              <a:t>(V</a:t>
            </a:r>
            <a:r>
              <a:rPr lang="en-US" b="1" dirty="0">
                <a:solidFill>
                  <a:srgbClr val="0070C0"/>
                </a:solidFill>
              </a:rPr>
              <a:t>);</a:t>
            </a:r>
          </a:p>
          <a:p>
            <a:r>
              <a:rPr lang="en-US" b="1" dirty="0" smtClean="0">
                <a:solidFill>
                  <a:srgbClr val="0070C0"/>
                </a:solidFill>
              </a:rPr>
              <a:t>}</a:t>
            </a:r>
            <a:endParaRPr lang="sr-Latn-ME" b="1" dirty="0" smtClean="0">
              <a:solidFill>
                <a:srgbClr val="0070C0"/>
              </a:solidFill>
            </a:endParaRPr>
          </a:p>
          <a:p>
            <a:r>
              <a:rPr lang="en-US" b="1" dirty="0" smtClean="0">
                <a:solidFill>
                  <a:srgbClr val="0070C0"/>
                </a:solidFill>
              </a:rPr>
              <a:t>void </a:t>
            </a:r>
            <a:r>
              <a:rPr lang="en-US" b="1" dirty="0" err="1">
                <a:solidFill>
                  <a:srgbClr val="0070C0"/>
                </a:solidFill>
              </a:rPr>
              <a:t>add_edge</a:t>
            </a:r>
            <a:r>
              <a:rPr lang="en-US" b="1" dirty="0">
                <a:solidFill>
                  <a:srgbClr val="0070C0"/>
                </a:solidFill>
              </a:rPr>
              <a:t>(</a:t>
            </a:r>
            <a:r>
              <a:rPr lang="en-US" b="1" dirty="0" err="1">
                <a:solidFill>
                  <a:srgbClr val="0070C0"/>
                </a:solidFill>
              </a:rPr>
              <a:t>int</a:t>
            </a:r>
            <a:r>
              <a:rPr lang="en-US" b="1" dirty="0">
                <a:solidFill>
                  <a:srgbClr val="0070C0"/>
                </a:solidFill>
              </a:rPr>
              <a:t> u, </a:t>
            </a:r>
            <a:r>
              <a:rPr lang="en-US" b="1" dirty="0" err="1">
                <a:solidFill>
                  <a:srgbClr val="0070C0"/>
                </a:solidFill>
              </a:rPr>
              <a:t>int</a:t>
            </a:r>
            <a:r>
              <a:rPr lang="en-US" b="1" dirty="0">
                <a:solidFill>
                  <a:srgbClr val="0070C0"/>
                </a:solidFill>
              </a:rPr>
              <a:t> v){</a:t>
            </a:r>
          </a:p>
          <a:p>
            <a:r>
              <a:rPr lang="en-US" b="1" dirty="0" err="1" smtClean="0">
                <a:solidFill>
                  <a:srgbClr val="0070C0"/>
                </a:solidFill>
              </a:rPr>
              <a:t>adjacency_list</a:t>
            </a:r>
            <a:r>
              <a:rPr lang="en-US" b="1" dirty="0" smtClean="0">
                <a:solidFill>
                  <a:srgbClr val="0070C0"/>
                </a:solidFill>
              </a:rPr>
              <a:t>[u</a:t>
            </a:r>
            <a:r>
              <a:rPr lang="en-US" b="1" dirty="0">
                <a:solidFill>
                  <a:srgbClr val="0070C0"/>
                </a:solidFill>
              </a:rPr>
              <a:t>].</a:t>
            </a:r>
            <a:r>
              <a:rPr lang="en-US" b="1" dirty="0" err="1">
                <a:solidFill>
                  <a:srgbClr val="0070C0"/>
                </a:solidFill>
              </a:rPr>
              <a:t>push_back</a:t>
            </a:r>
            <a:r>
              <a:rPr lang="en-US" b="1" dirty="0">
                <a:solidFill>
                  <a:srgbClr val="0070C0"/>
                </a:solidFill>
              </a:rPr>
              <a:t>(v);</a:t>
            </a:r>
          </a:p>
          <a:p>
            <a:r>
              <a:rPr lang="en-US" b="1" dirty="0">
                <a:solidFill>
                  <a:srgbClr val="0070C0"/>
                </a:solidFill>
              </a:rPr>
              <a:t> </a:t>
            </a:r>
            <a:r>
              <a:rPr lang="en-US" b="1" dirty="0" smtClean="0">
                <a:solidFill>
                  <a:srgbClr val="0070C0"/>
                </a:solidFill>
              </a:rPr>
              <a:t>}</a:t>
            </a:r>
            <a:endParaRPr lang="sr-Latn-ME" b="1" dirty="0" smtClean="0">
              <a:solidFill>
                <a:srgbClr val="0070C0"/>
              </a:solidFill>
            </a:endParaRPr>
          </a:p>
          <a:p>
            <a:r>
              <a:rPr lang="en-US" b="1" dirty="0" smtClean="0">
                <a:solidFill>
                  <a:srgbClr val="0070C0"/>
                </a:solidFill>
              </a:rPr>
              <a:t>void </a:t>
            </a:r>
            <a:r>
              <a:rPr lang="en-US" b="1" dirty="0">
                <a:solidFill>
                  <a:srgbClr val="0070C0"/>
                </a:solidFill>
              </a:rPr>
              <a:t>DFS(</a:t>
            </a:r>
            <a:r>
              <a:rPr lang="en-US" b="1" dirty="0" err="1">
                <a:solidFill>
                  <a:srgbClr val="0070C0"/>
                </a:solidFill>
              </a:rPr>
              <a:t>int</a:t>
            </a:r>
            <a:r>
              <a:rPr lang="en-US" b="1" dirty="0">
                <a:solidFill>
                  <a:srgbClr val="0070C0"/>
                </a:solidFill>
              </a:rPr>
              <a:t> u</a:t>
            </a:r>
            <a:r>
              <a:rPr lang="en-US" b="1" dirty="0" smtClean="0">
                <a:solidFill>
                  <a:srgbClr val="0070C0"/>
                </a:solidFill>
              </a:rPr>
              <a:t>){</a:t>
            </a:r>
          </a:p>
          <a:p>
            <a:r>
              <a:rPr lang="en-US" b="1" dirty="0" smtClean="0">
                <a:solidFill>
                  <a:srgbClr val="0070C0"/>
                </a:solidFill>
              </a:rPr>
              <a:t>visited[u] = true;</a:t>
            </a:r>
          </a:p>
          <a:p>
            <a:r>
              <a:rPr lang="en-US" b="1" dirty="0" smtClean="0">
                <a:solidFill>
                  <a:srgbClr val="0070C0"/>
                </a:solidFill>
              </a:rPr>
              <a:t>auto begin=</a:t>
            </a:r>
            <a:r>
              <a:rPr lang="en-US" b="1" dirty="0" err="1" smtClean="0">
                <a:solidFill>
                  <a:srgbClr val="0070C0"/>
                </a:solidFill>
              </a:rPr>
              <a:t>adjacency_list</a:t>
            </a:r>
            <a:r>
              <a:rPr lang="en-US" b="1" dirty="0" smtClean="0">
                <a:solidFill>
                  <a:srgbClr val="0070C0"/>
                </a:solidFill>
              </a:rPr>
              <a:t>[u</a:t>
            </a:r>
            <a:r>
              <a:rPr lang="en-US" b="1" dirty="0">
                <a:solidFill>
                  <a:srgbClr val="0070C0"/>
                </a:solidFill>
              </a:rPr>
              <a:t>].begin();</a:t>
            </a:r>
          </a:p>
          <a:p>
            <a:r>
              <a:rPr lang="en-US" b="1" dirty="0" smtClean="0">
                <a:solidFill>
                  <a:srgbClr val="0070C0"/>
                </a:solidFill>
              </a:rPr>
              <a:t>auto end= </a:t>
            </a:r>
            <a:r>
              <a:rPr lang="en-US" b="1" dirty="0" err="1">
                <a:solidFill>
                  <a:srgbClr val="0070C0"/>
                </a:solidFill>
              </a:rPr>
              <a:t>adjacency_list</a:t>
            </a:r>
            <a:r>
              <a:rPr lang="en-US" b="1" dirty="0">
                <a:solidFill>
                  <a:srgbClr val="0070C0"/>
                </a:solidFill>
              </a:rPr>
              <a:t>[u].end();</a:t>
            </a:r>
          </a:p>
          <a:p>
            <a:r>
              <a:rPr lang="en-US" b="1" dirty="0" smtClean="0">
                <a:solidFill>
                  <a:srgbClr val="0070C0"/>
                </a:solidFill>
              </a:rPr>
              <a:t>while </a:t>
            </a:r>
            <a:r>
              <a:rPr lang="en-US" b="1" dirty="0">
                <a:solidFill>
                  <a:srgbClr val="0070C0"/>
                </a:solidFill>
              </a:rPr>
              <a:t>(begin != end) </a:t>
            </a:r>
            <a:r>
              <a:rPr lang="en-US" b="1" dirty="0" smtClean="0">
                <a:solidFill>
                  <a:srgbClr val="0070C0"/>
                </a:solidFill>
              </a:rPr>
              <a:t>{</a:t>
            </a:r>
            <a:endParaRPr lang="en-US" b="1" dirty="0">
              <a:solidFill>
                <a:srgbClr val="0070C0"/>
              </a:solidFill>
            </a:endParaRPr>
          </a:p>
        </p:txBody>
      </p:sp>
      <p:sp>
        <p:nvSpPr>
          <p:cNvPr id="5" name="Rectangle 4"/>
          <p:cNvSpPr/>
          <p:nvPr/>
        </p:nvSpPr>
        <p:spPr>
          <a:xfrm>
            <a:off x="4724400" y="1295400"/>
            <a:ext cx="4572000" cy="4247317"/>
          </a:xfrm>
          <a:prstGeom prst="rect">
            <a:avLst/>
          </a:prstGeom>
        </p:spPr>
        <p:txBody>
          <a:bodyPr>
            <a:spAutoFit/>
          </a:bodyPr>
          <a:lstStyle/>
          <a:p>
            <a:r>
              <a:rPr lang="sr-Latn-ME" b="1" u="sng" dirty="0" smtClean="0"/>
              <a:t>TUMAČENJE:</a:t>
            </a:r>
          </a:p>
          <a:p>
            <a:r>
              <a:rPr lang="sr-Latn-ME" b="1" dirty="0" smtClean="0">
                <a:solidFill>
                  <a:srgbClr val="C00000"/>
                </a:solidFill>
              </a:rPr>
              <a:t>resize()</a:t>
            </a:r>
            <a:r>
              <a:rPr lang="sr-Latn-ME" dirty="0" smtClean="0"/>
              <a:t> – mijenja veličinu vektora, ako je argument manji od aktuelne veličine odsjecaju se prekobrojni elementi</a:t>
            </a:r>
          </a:p>
          <a:p>
            <a:r>
              <a:rPr lang="en-US" b="1" dirty="0">
                <a:solidFill>
                  <a:srgbClr val="C00000"/>
                </a:solidFill>
              </a:rPr>
              <a:t>fill()</a:t>
            </a:r>
            <a:r>
              <a:rPr lang="en-US" b="1" dirty="0"/>
              <a:t> </a:t>
            </a:r>
            <a:r>
              <a:rPr lang="sr-Latn-ME" dirty="0" smtClean="0"/>
              <a:t>- </a:t>
            </a:r>
            <a:r>
              <a:rPr lang="en-US" dirty="0" smtClean="0"/>
              <a:t>prima </a:t>
            </a:r>
            <a:r>
              <a:rPr lang="en-US" dirty="0"/>
              <a:t>iterator </a:t>
            </a:r>
            <a:r>
              <a:rPr lang="en-US" dirty="0" err="1"/>
              <a:t>na</a:t>
            </a:r>
            <a:r>
              <a:rPr lang="en-US" dirty="0"/>
              <a:t> </a:t>
            </a:r>
            <a:r>
              <a:rPr lang="en-US" dirty="0" err="1" smtClean="0"/>
              <a:t>po</a:t>
            </a:r>
            <a:r>
              <a:rPr lang="sr-Latn-ME" dirty="0"/>
              <a:t>č</a:t>
            </a:r>
            <a:r>
              <a:rPr lang="en-US" dirty="0" err="1" smtClean="0"/>
              <a:t>etak</a:t>
            </a:r>
            <a:r>
              <a:rPr lang="en-US" dirty="0" smtClean="0"/>
              <a:t> </a:t>
            </a:r>
            <a:r>
              <a:rPr lang="en-US" dirty="0" err="1"/>
              <a:t>kolekcije</a:t>
            </a:r>
            <a:r>
              <a:rPr lang="en-US" dirty="0"/>
              <a:t> </a:t>
            </a:r>
            <a:r>
              <a:rPr lang="en-US" dirty="0" err="1"/>
              <a:t>i</a:t>
            </a:r>
            <a:r>
              <a:rPr lang="en-US" dirty="0"/>
              <a:t> </a:t>
            </a:r>
            <a:r>
              <a:rPr lang="en-US" dirty="0" err="1"/>
              <a:t>kraj</a:t>
            </a:r>
            <a:r>
              <a:rPr lang="en-US" dirty="0"/>
              <a:t> </a:t>
            </a:r>
            <a:r>
              <a:rPr lang="en-US" dirty="0" err="1"/>
              <a:t>kolekcije</a:t>
            </a:r>
            <a:r>
              <a:rPr lang="en-US" dirty="0"/>
              <a:t> </a:t>
            </a:r>
            <a:r>
              <a:rPr lang="en-US" dirty="0" err="1"/>
              <a:t>i</a:t>
            </a:r>
            <a:r>
              <a:rPr lang="en-US" dirty="0"/>
              <a:t> </a:t>
            </a:r>
            <a:r>
              <a:rPr lang="en-US" dirty="0" err="1" smtClean="0"/>
              <a:t>vr</a:t>
            </a:r>
            <a:r>
              <a:rPr lang="sr-Latn-ME" dirty="0" smtClean="0"/>
              <a:t>ij</a:t>
            </a:r>
            <a:r>
              <a:rPr lang="en-US" dirty="0" err="1" smtClean="0"/>
              <a:t>ednost</a:t>
            </a:r>
            <a:r>
              <a:rPr lang="en-US" dirty="0" smtClean="0"/>
              <a:t> </a:t>
            </a:r>
            <a:r>
              <a:rPr lang="en-US" dirty="0" err="1"/>
              <a:t>kojom</a:t>
            </a:r>
            <a:r>
              <a:rPr lang="en-US" dirty="0"/>
              <a:t> </a:t>
            </a:r>
            <a:r>
              <a:rPr lang="en-US" dirty="0" err="1"/>
              <a:t>treba</a:t>
            </a:r>
            <a:r>
              <a:rPr lang="en-US" dirty="0"/>
              <a:t> </a:t>
            </a:r>
            <a:r>
              <a:rPr lang="en-US" dirty="0" err="1"/>
              <a:t>popuniti</a:t>
            </a:r>
            <a:r>
              <a:rPr lang="en-US" dirty="0"/>
              <a:t> </a:t>
            </a:r>
            <a:r>
              <a:rPr lang="en-US" dirty="0" err="1"/>
              <a:t>celu</a:t>
            </a:r>
            <a:r>
              <a:rPr lang="en-US" dirty="0"/>
              <a:t> </a:t>
            </a:r>
            <a:r>
              <a:rPr lang="en-US" dirty="0" err="1" smtClean="0"/>
              <a:t>kolekciju</a:t>
            </a:r>
            <a:endParaRPr lang="sr-Latn-ME" dirty="0" smtClean="0"/>
          </a:p>
          <a:p>
            <a:r>
              <a:rPr lang="sr-Latn-ME" dirty="0" smtClean="0"/>
              <a:t>Alociramo </a:t>
            </a:r>
            <a:r>
              <a:rPr lang="sr-Latn-ME" b="1" dirty="0" smtClean="0">
                <a:solidFill>
                  <a:srgbClr val="C00000"/>
                </a:solidFill>
              </a:rPr>
              <a:t>V</a:t>
            </a:r>
            <a:r>
              <a:rPr lang="sr-Latn-ME" dirty="0" smtClean="0"/>
              <a:t> vektora (znamo da će ih biti toliko a same vektore povećavamo sa </a:t>
            </a:r>
            <a:r>
              <a:rPr lang="sr-Latn-ME" b="1" dirty="0" smtClean="0">
                <a:solidFill>
                  <a:srgbClr val="C00000"/>
                </a:solidFill>
              </a:rPr>
              <a:t>push_back()</a:t>
            </a:r>
            <a:r>
              <a:rPr lang="sr-Latn-ME" dirty="0" smtClean="0"/>
              <a:t>).</a:t>
            </a:r>
          </a:p>
          <a:p>
            <a:r>
              <a:rPr lang="sr-Latn-ME" dirty="0" smtClean="0"/>
              <a:t>Obratite pažnju na način kako smo odlučili da prođemo kroz susjede čvora. </a:t>
            </a:r>
          </a:p>
          <a:p>
            <a:r>
              <a:rPr lang="sr-Latn-ME" dirty="0" smtClean="0"/>
              <a:t>Da li smo mogli na drugi način?</a:t>
            </a:r>
            <a:endParaRPr lang="en-US" dirty="0"/>
          </a:p>
          <a:p>
            <a:endParaRPr lang="en-US" b="1" dirty="0">
              <a:solidFill>
                <a:srgbClr val="0070C0"/>
              </a:solidFill>
            </a:endParaRPr>
          </a:p>
          <a:p>
            <a:endParaRPr lang="en-US" dirty="0"/>
          </a:p>
        </p:txBody>
      </p:sp>
    </p:spTree>
    <p:extLst>
      <p:ext uri="{BB962C8B-B14F-4D97-AF65-F5344CB8AC3E}">
        <p14:creationId xmlns:p14="http://schemas.microsoft.com/office/powerpoint/2010/main" val="124601168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8229600" cy="990600"/>
          </a:xfrm>
        </p:spPr>
        <p:txBody>
          <a:bodyPr/>
          <a:lstStyle/>
          <a:p>
            <a:r>
              <a:rPr lang="en-US" dirty="0" err="1" smtClean="0"/>
              <a:t>Kosarad</a:t>
            </a:r>
            <a:r>
              <a:rPr lang="sr-Latn-ME" dirty="0" smtClean="0"/>
              <a:t>žu – realizacija - nastavak</a:t>
            </a:r>
            <a:endParaRPr lang="en-US" dirty="0"/>
          </a:p>
        </p:txBody>
      </p:sp>
      <p:sp>
        <p:nvSpPr>
          <p:cNvPr id="4" name="TextBox 3"/>
          <p:cNvSpPr txBox="1"/>
          <p:nvPr/>
        </p:nvSpPr>
        <p:spPr>
          <a:xfrm>
            <a:off x="0" y="1219200"/>
            <a:ext cx="4191000" cy="5355312"/>
          </a:xfrm>
          <a:prstGeom prst="rect">
            <a:avLst/>
          </a:prstGeom>
          <a:noFill/>
        </p:spPr>
        <p:txBody>
          <a:bodyPr wrap="square" rtlCol="0">
            <a:spAutoFit/>
          </a:bodyPr>
          <a:lstStyle/>
          <a:p>
            <a:r>
              <a:rPr lang="en-US" b="1" dirty="0" smtClean="0">
                <a:solidFill>
                  <a:srgbClr val="0070C0"/>
                </a:solidFill>
              </a:rPr>
              <a:t>if </a:t>
            </a:r>
            <a:r>
              <a:rPr lang="en-US" b="1" dirty="0">
                <a:solidFill>
                  <a:srgbClr val="0070C0"/>
                </a:solidFill>
              </a:rPr>
              <a:t>(!visited[*begin])</a:t>
            </a:r>
          </a:p>
          <a:p>
            <a:r>
              <a:rPr lang="sr-Latn-ME" b="1" dirty="0" smtClean="0">
                <a:solidFill>
                  <a:srgbClr val="0070C0"/>
                </a:solidFill>
              </a:rPr>
              <a:t>   </a:t>
            </a:r>
            <a:r>
              <a:rPr lang="en-US" b="1" dirty="0" smtClean="0">
                <a:solidFill>
                  <a:srgbClr val="0070C0"/>
                </a:solidFill>
              </a:rPr>
              <a:t>DFS</a:t>
            </a:r>
            <a:r>
              <a:rPr lang="en-US" b="1" dirty="0">
                <a:solidFill>
                  <a:srgbClr val="0070C0"/>
                </a:solidFill>
              </a:rPr>
              <a:t>(*begin);</a:t>
            </a:r>
          </a:p>
          <a:p>
            <a:r>
              <a:rPr lang="sr-Latn-ME" b="1" dirty="0" smtClean="0">
                <a:solidFill>
                  <a:srgbClr val="0070C0"/>
                </a:solidFill>
              </a:rPr>
              <a:t>  </a:t>
            </a:r>
            <a:r>
              <a:rPr lang="en-US" b="1" dirty="0" smtClean="0">
                <a:solidFill>
                  <a:srgbClr val="0070C0"/>
                </a:solidFill>
              </a:rPr>
              <a:t>begin</a:t>
            </a:r>
            <a:r>
              <a:rPr lang="en-US" b="1" dirty="0">
                <a:solidFill>
                  <a:srgbClr val="0070C0"/>
                </a:solidFill>
              </a:rPr>
              <a:t>++;</a:t>
            </a:r>
          </a:p>
          <a:p>
            <a:r>
              <a:rPr lang="en-US" b="1" dirty="0">
                <a:solidFill>
                  <a:srgbClr val="0070C0"/>
                </a:solidFill>
              </a:rPr>
              <a:t>    }</a:t>
            </a:r>
          </a:p>
          <a:p>
            <a:r>
              <a:rPr lang="en-US" b="1" dirty="0">
                <a:solidFill>
                  <a:srgbClr val="0070C0"/>
                </a:solidFill>
              </a:rPr>
              <a:t>  }</a:t>
            </a:r>
          </a:p>
          <a:p>
            <a:r>
              <a:rPr lang="sr-Latn-ME" b="1" dirty="0" smtClean="0">
                <a:solidFill>
                  <a:srgbClr val="0070C0"/>
                </a:solidFill>
              </a:rPr>
              <a:t>G</a:t>
            </a:r>
            <a:r>
              <a:rPr lang="en-US" b="1" dirty="0" err="1" smtClean="0">
                <a:solidFill>
                  <a:srgbClr val="0070C0"/>
                </a:solidFill>
              </a:rPr>
              <a:t>raph</a:t>
            </a:r>
            <a:r>
              <a:rPr lang="en-US" b="1" dirty="0" smtClean="0">
                <a:solidFill>
                  <a:srgbClr val="0070C0"/>
                </a:solidFill>
              </a:rPr>
              <a:t> </a:t>
            </a:r>
            <a:r>
              <a:rPr lang="en-US" b="1" dirty="0" err="1">
                <a:solidFill>
                  <a:srgbClr val="0070C0"/>
                </a:solidFill>
              </a:rPr>
              <a:t>reverse_edges</a:t>
            </a:r>
            <a:r>
              <a:rPr lang="en-US" b="1" dirty="0" smtClean="0">
                <a:solidFill>
                  <a:srgbClr val="0070C0"/>
                </a:solidFill>
              </a:rPr>
              <a:t>(){</a:t>
            </a:r>
            <a:endParaRPr lang="en-US" b="1" dirty="0">
              <a:solidFill>
                <a:srgbClr val="0070C0"/>
              </a:solidFill>
            </a:endParaRPr>
          </a:p>
          <a:p>
            <a:r>
              <a:rPr lang="en-US" b="1" dirty="0" smtClean="0">
                <a:solidFill>
                  <a:srgbClr val="0070C0"/>
                </a:solidFill>
              </a:rPr>
              <a:t>Graph </a:t>
            </a:r>
            <a:r>
              <a:rPr lang="en-US" b="1" dirty="0">
                <a:solidFill>
                  <a:srgbClr val="0070C0"/>
                </a:solidFill>
              </a:rPr>
              <a:t>g(this-&gt;V</a:t>
            </a:r>
            <a:r>
              <a:rPr lang="en-US" b="1" dirty="0" smtClean="0">
                <a:solidFill>
                  <a:srgbClr val="0070C0"/>
                </a:solidFill>
              </a:rPr>
              <a:t>);</a:t>
            </a:r>
            <a:endParaRPr lang="en-US" b="1" dirty="0">
              <a:solidFill>
                <a:srgbClr val="0070C0"/>
              </a:solidFill>
            </a:endParaRPr>
          </a:p>
          <a:p>
            <a:r>
              <a:rPr lang="en-US" b="1" dirty="0" smtClean="0">
                <a:solidFill>
                  <a:srgbClr val="0070C0"/>
                </a:solidFill>
              </a:rPr>
              <a:t>for </a:t>
            </a:r>
            <a:r>
              <a:rPr lang="en-US" b="1" dirty="0">
                <a:solidFill>
                  <a:srgbClr val="0070C0"/>
                </a:solidFill>
              </a:rPr>
              <a:t>(</a:t>
            </a:r>
            <a:r>
              <a:rPr lang="en-US" b="1" dirty="0" err="1">
                <a:solidFill>
                  <a:srgbClr val="0070C0"/>
                </a:solidFill>
              </a:rPr>
              <a:t>int</a:t>
            </a:r>
            <a:r>
              <a:rPr lang="en-US" b="1" dirty="0">
                <a:solidFill>
                  <a:srgbClr val="0070C0"/>
                </a:solidFill>
              </a:rPr>
              <a:t> </a:t>
            </a:r>
            <a:r>
              <a:rPr lang="en-US" b="1" dirty="0" err="1">
                <a:solidFill>
                  <a:srgbClr val="0070C0"/>
                </a:solidFill>
              </a:rPr>
              <a:t>i</a:t>
            </a:r>
            <a:r>
              <a:rPr lang="en-US" b="1" dirty="0">
                <a:solidFill>
                  <a:srgbClr val="0070C0"/>
                </a:solidFill>
              </a:rPr>
              <a:t> = 0; </a:t>
            </a:r>
            <a:r>
              <a:rPr lang="en-US" b="1" dirty="0" err="1">
                <a:solidFill>
                  <a:srgbClr val="0070C0"/>
                </a:solidFill>
              </a:rPr>
              <a:t>i</a:t>
            </a:r>
            <a:r>
              <a:rPr lang="en-US" b="1" dirty="0">
                <a:solidFill>
                  <a:srgbClr val="0070C0"/>
                </a:solidFill>
              </a:rPr>
              <a:t> &lt; V; </a:t>
            </a:r>
            <a:r>
              <a:rPr lang="en-US" b="1" dirty="0" err="1">
                <a:solidFill>
                  <a:srgbClr val="0070C0"/>
                </a:solidFill>
              </a:rPr>
              <a:t>i</a:t>
            </a:r>
            <a:r>
              <a:rPr lang="en-US" b="1" dirty="0">
                <a:solidFill>
                  <a:srgbClr val="0070C0"/>
                </a:solidFill>
              </a:rPr>
              <a:t>++)</a:t>
            </a:r>
          </a:p>
          <a:p>
            <a:r>
              <a:rPr lang="sr-Latn-ME" b="1" dirty="0" smtClean="0">
                <a:solidFill>
                  <a:srgbClr val="0070C0"/>
                </a:solidFill>
              </a:rPr>
              <a:t>     </a:t>
            </a:r>
            <a:r>
              <a:rPr lang="en-US" b="1" dirty="0" smtClean="0">
                <a:solidFill>
                  <a:srgbClr val="0070C0"/>
                </a:solidFill>
              </a:rPr>
              <a:t>for </a:t>
            </a:r>
            <a:r>
              <a:rPr lang="en-US" b="1" dirty="0">
                <a:solidFill>
                  <a:srgbClr val="0070C0"/>
                </a:solidFill>
              </a:rPr>
              <a:t>(</a:t>
            </a:r>
            <a:r>
              <a:rPr lang="en-US" b="1" dirty="0" err="1">
                <a:solidFill>
                  <a:srgbClr val="0070C0"/>
                </a:solidFill>
              </a:rPr>
              <a:t>int</a:t>
            </a:r>
            <a:r>
              <a:rPr lang="en-US" b="1" dirty="0">
                <a:solidFill>
                  <a:srgbClr val="0070C0"/>
                </a:solidFill>
              </a:rPr>
              <a:t> u : </a:t>
            </a:r>
            <a:r>
              <a:rPr lang="en-US" b="1" dirty="0" err="1">
                <a:solidFill>
                  <a:srgbClr val="0070C0"/>
                </a:solidFill>
              </a:rPr>
              <a:t>adjacency_list</a:t>
            </a:r>
            <a:r>
              <a:rPr lang="en-US" b="1" dirty="0">
                <a:solidFill>
                  <a:srgbClr val="0070C0"/>
                </a:solidFill>
              </a:rPr>
              <a:t>[</a:t>
            </a:r>
            <a:r>
              <a:rPr lang="en-US" b="1" dirty="0" err="1">
                <a:solidFill>
                  <a:srgbClr val="0070C0"/>
                </a:solidFill>
              </a:rPr>
              <a:t>i</a:t>
            </a:r>
            <a:r>
              <a:rPr lang="en-US" b="1" dirty="0" smtClean="0">
                <a:solidFill>
                  <a:srgbClr val="0070C0"/>
                </a:solidFill>
              </a:rPr>
              <a:t>])</a:t>
            </a:r>
            <a:endParaRPr lang="sr-Latn-ME" b="1" dirty="0" smtClean="0">
              <a:solidFill>
                <a:srgbClr val="0070C0"/>
              </a:solidFill>
            </a:endParaRPr>
          </a:p>
          <a:p>
            <a:r>
              <a:rPr lang="sr-Latn-ME" b="1" dirty="0" smtClean="0">
                <a:solidFill>
                  <a:srgbClr val="0070C0"/>
                </a:solidFill>
              </a:rPr>
              <a:t>	</a:t>
            </a:r>
            <a:r>
              <a:rPr lang="en-US" b="1" dirty="0" smtClean="0">
                <a:solidFill>
                  <a:srgbClr val="0070C0"/>
                </a:solidFill>
              </a:rPr>
              <a:t> </a:t>
            </a:r>
            <a:r>
              <a:rPr lang="en-US" b="1" dirty="0" err="1">
                <a:solidFill>
                  <a:srgbClr val="0070C0"/>
                </a:solidFill>
              </a:rPr>
              <a:t>g.add_edge</a:t>
            </a:r>
            <a:r>
              <a:rPr lang="en-US" b="1" dirty="0">
                <a:solidFill>
                  <a:srgbClr val="0070C0"/>
                </a:solidFill>
              </a:rPr>
              <a:t>(u, </a:t>
            </a:r>
            <a:r>
              <a:rPr lang="en-US" b="1" dirty="0" err="1">
                <a:solidFill>
                  <a:srgbClr val="0070C0"/>
                </a:solidFill>
              </a:rPr>
              <a:t>i</a:t>
            </a:r>
            <a:r>
              <a:rPr lang="en-US" b="1" dirty="0">
                <a:solidFill>
                  <a:srgbClr val="0070C0"/>
                </a:solidFill>
              </a:rPr>
              <a:t>);</a:t>
            </a:r>
          </a:p>
          <a:p>
            <a:r>
              <a:rPr lang="sr-Latn-ME" b="1" dirty="0" smtClean="0">
                <a:solidFill>
                  <a:srgbClr val="0070C0"/>
                </a:solidFill>
              </a:rPr>
              <a:t>  </a:t>
            </a:r>
            <a:r>
              <a:rPr lang="en-US" b="1" dirty="0" smtClean="0">
                <a:solidFill>
                  <a:srgbClr val="0070C0"/>
                </a:solidFill>
              </a:rPr>
              <a:t>return </a:t>
            </a:r>
            <a:r>
              <a:rPr lang="en-US" b="1" dirty="0">
                <a:solidFill>
                  <a:srgbClr val="0070C0"/>
                </a:solidFill>
              </a:rPr>
              <a:t>g;</a:t>
            </a:r>
          </a:p>
          <a:p>
            <a:r>
              <a:rPr lang="en-US" b="1" dirty="0">
                <a:solidFill>
                  <a:srgbClr val="0070C0"/>
                </a:solidFill>
              </a:rPr>
              <a:t>  </a:t>
            </a:r>
            <a:r>
              <a:rPr lang="en-US" b="1" dirty="0" smtClean="0">
                <a:solidFill>
                  <a:srgbClr val="0070C0"/>
                </a:solidFill>
              </a:rPr>
              <a:t>}</a:t>
            </a:r>
            <a:endParaRPr lang="sr-Latn-ME" b="1" dirty="0" smtClean="0">
              <a:solidFill>
                <a:srgbClr val="0070C0"/>
              </a:solidFill>
            </a:endParaRPr>
          </a:p>
          <a:p>
            <a:r>
              <a:rPr lang="en-US" b="1" dirty="0" err="1" smtClean="0">
                <a:solidFill>
                  <a:srgbClr val="0070C0"/>
                </a:solidFill>
              </a:rPr>
              <a:t>int</a:t>
            </a:r>
            <a:r>
              <a:rPr lang="en-US" b="1" dirty="0" smtClean="0">
                <a:solidFill>
                  <a:srgbClr val="0070C0"/>
                </a:solidFill>
              </a:rPr>
              <a:t> </a:t>
            </a:r>
            <a:r>
              <a:rPr lang="en-US" b="1" dirty="0" err="1">
                <a:solidFill>
                  <a:srgbClr val="0070C0"/>
                </a:solidFill>
              </a:rPr>
              <a:t>count_unvisited_nodes</a:t>
            </a:r>
            <a:r>
              <a:rPr lang="en-US" b="1" dirty="0">
                <a:solidFill>
                  <a:srgbClr val="0070C0"/>
                </a:solidFill>
              </a:rPr>
              <a:t>(){</a:t>
            </a:r>
          </a:p>
          <a:p>
            <a:r>
              <a:rPr lang="sr-Latn-ME" b="1" dirty="0" smtClean="0">
                <a:solidFill>
                  <a:srgbClr val="C00000"/>
                </a:solidFill>
              </a:rPr>
              <a:t>//dopišite kod funkcije </a:t>
            </a:r>
          </a:p>
          <a:p>
            <a:r>
              <a:rPr lang="sr-Latn-ME" b="1" dirty="0" smtClean="0">
                <a:solidFill>
                  <a:srgbClr val="C00000"/>
                </a:solidFill>
              </a:rPr>
              <a:t>//tako da broji i vraća </a:t>
            </a:r>
          </a:p>
          <a:p>
            <a:r>
              <a:rPr lang="sr-Latn-ME" b="1" dirty="0" smtClean="0">
                <a:solidFill>
                  <a:srgbClr val="C00000"/>
                </a:solidFill>
              </a:rPr>
              <a:t>//neposjećene čvorove</a:t>
            </a:r>
          </a:p>
          <a:p>
            <a:r>
              <a:rPr lang="sr-Latn-ME" b="1" dirty="0" smtClean="0">
                <a:solidFill>
                  <a:srgbClr val="C00000"/>
                </a:solidFill>
              </a:rPr>
              <a:t>return ???;</a:t>
            </a:r>
          </a:p>
          <a:p>
            <a:r>
              <a:rPr lang="en-US" b="1" dirty="0" smtClean="0">
                <a:solidFill>
                  <a:srgbClr val="0070C0"/>
                </a:solidFill>
              </a:rPr>
              <a:t>}</a:t>
            </a:r>
            <a:endParaRPr lang="en-US" b="1" dirty="0">
              <a:solidFill>
                <a:srgbClr val="0070C0"/>
              </a:solidFill>
            </a:endParaRPr>
          </a:p>
          <a:p>
            <a:endParaRPr lang="en-US" b="1" dirty="0">
              <a:solidFill>
                <a:srgbClr val="0070C0"/>
              </a:solidFill>
            </a:endParaRPr>
          </a:p>
        </p:txBody>
      </p:sp>
      <p:sp>
        <p:nvSpPr>
          <p:cNvPr id="6" name="TextBox 5"/>
          <p:cNvSpPr txBox="1"/>
          <p:nvPr/>
        </p:nvSpPr>
        <p:spPr>
          <a:xfrm>
            <a:off x="4343400" y="1219200"/>
            <a:ext cx="4800600" cy="4247317"/>
          </a:xfrm>
          <a:prstGeom prst="rect">
            <a:avLst/>
          </a:prstGeom>
          <a:noFill/>
        </p:spPr>
        <p:txBody>
          <a:bodyPr wrap="square" rtlCol="0">
            <a:spAutoFit/>
          </a:bodyPr>
          <a:lstStyle/>
          <a:p>
            <a:r>
              <a:rPr lang="sr-Latn-ME" b="1" u="sng" dirty="0" smtClean="0"/>
              <a:t>TUMAČENJE:</a:t>
            </a:r>
          </a:p>
          <a:p>
            <a:r>
              <a:rPr lang="en-US" dirty="0" err="1" smtClean="0"/>
              <a:t>Ako</a:t>
            </a:r>
            <a:r>
              <a:rPr lang="en-US" dirty="0" smtClean="0"/>
              <a:t> </a:t>
            </a:r>
            <a:r>
              <a:rPr lang="en-US" dirty="0" err="1"/>
              <a:t>smo</a:t>
            </a:r>
            <a:r>
              <a:rPr lang="en-US" dirty="0"/>
              <a:t> </a:t>
            </a:r>
            <a:r>
              <a:rPr lang="en-US" dirty="0" err="1" smtClean="0"/>
              <a:t>ve</a:t>
            </a:r>
            <a:r>
              <a:rPr lang="sr-Latn-ME" dirty="0" smtClean="0"/>
              <a:t>ć</a:t>
            </a:r>
            <a:r>
              <a:rPr lang="en-US" dirty="0" smtClean="0"/>
              <a:t> </a:t>
            </a:r>
            <a:r>
              <a:rPr lang="en-US" dirty="0" err="1" smtClean="0"/>
              <a:t>pos</a:t>
            </a:r>
            <a:r>
              <a:rPr lang="sr-Latn-ME" dirty="0" smtClean="0"/>
              <a:t>j</a:t>
            </a:r>
            <a:r>
              <a:rPr lang="en-US" dirty="0" err="1" smtClean="0"/>
              <a:t>etili</a:t>
            </a:r>
            <a:r>
              <a:rPr lang="en-US" dirty="0" smtClean="0"/>
              <a:t> </a:t>
            </a:r>
            <a:r>
              <a:rPr lang="sr-Latn-ME" dirty="0" err="1" smtClean="0"/>
              <a:t>č</a:t>
            </a:r>
            <a:r>
              <a:rPr lang="en-US" dirty="0" err="1" smtClean="0"/>
              <a:t>vor</a:t>
            </a:r>
            <a:r>
              <a:rPr lang="en-US" dirty="0" smtClean="0"/>
              <a:t> ne</a:t>
            </a:r>
            <a:r>
              <a:rPr lang="sr-Latn-ME" dirty="0" smtClean="0"/>
              <a:t>ć</a:t>
            </a:r>
            <a:r>
              <a:rPr lang="en-US" dirty="0" err="1" smtClean="0"/>
              <a:t>emo</a:t>
            </a:r>
            <a:r>
              <a:rPr lang="sr-Latn-ME" dirty="0"/>
              <a:t> </a:t>
            </a:r>
            <a:r>
              <a:rPr lang="en-US" dirty="0" err="1" smtClean="0"/>
              <a:t>ponovo</a:t>
            </a:r>
            <a:r>
              <a:rPr lang="en-US" dirty="0" smtClean="0"/>
              <a:t> </a:t>
            </a:r>
            <a:r>
              <a:rPr lang="en-US" dirty="0"/>
              <a:t>u </a:t>
            </a:r>
            <a:r>
              <a:rPr lang="en-US" dirty="0" err="1"/>
              <a:t>njega</a:t>
            </a:r>
            <a:r>
              <a:rPr lang="en-US" dirty="0"/>
              <a:t> </a:t>
            </a:r>
            <a:r>
              <a:rPr lang="en-US" dirty="0" err="1" smtClean="0"/>
              <a:t>i</a:t>
            </a:r>
            <a:r>
              <a:rPr lang="sr-Latn-ME" dirty="0" smtClean="0"/>
              <a:t>ć</a:t>
            </a:r>
            <a:r>
              <a:rPr lang="en-US" dirty="0" err="1" smtClean="0"/>
              <a:t>i</a:t>
            </a:r>
            <a:r>
              <a:rPr lang="en-US" dirty="0"/>
              <a:t>, </a:t>
            </a:r>
            <a:r>
              <a:rPr lang="en-US" dirty="0" err="1" smtClean="0"/>
              <a:t>tra</a:t>
            </a:r>
            <a:r>
              <a:rPr lang="sr-Latn-ME" dirty="0" smtClean="0"/>
              <a:t>ž</a:t>
            </a:r>
            <a:r>
              <a:rPr lang="en-US" dirty="0" err="1" smtClean="0"/>
              <a:t>imo</a:t>
            </a:r>
            <a:r>
              <a:rPr lang="en-US" dirty="0" smtClean="0"/>
              <a:t> </a:t>
            </a:r>
            <a:r>
              <a:rPr lang="en-US" dirty="0" err="1" smtClean="0"/>
              <a:t>nepos</a:t>
            </a:r>
            <a:r>
              <a:rPr lang="sr-Latn-ME" dirty="0" smtClean="0"/>
              <a:t>j</a:t>
            </a:r>
            <a:r>
              <a:rPr lang="en-US" dirty="0" smtClean="0"/>
              <a:t>e</a:t>
            </a:r>
            <a:r>
              <a:rPr lang="sr-Latn-ME" dirty="0" smtClean="0"/>
              <a:t>ć</a:t>
            </a:r>
            <a:r>
              <a:rPr lang="en-US" dirty="0" err="1" smtClean="0"/>
              <a:t>ene</a:t>
            </a:r>
            <a:r>
              <a:rPr lang="en-US" dirty="0" smtClean="0"/>
              <a:t> </a:t>
            </a:r>
            <a:r>
              <a:rPr lang="sr-Latn-ME" dirty="0" err="1"/>
              <a:t>č</a:t>
            </a:r>
            <a:r>
              <a:rPr lang="en-US" dirty="0" err="1" smtClean="0"/>
              <a:t>vorove</a:t>
            </a:r>
            <a:r>
              <a:rPr lang="en-US" dirty="0"/>
              <a:t>. Za </a:t>
            </a:r>
            <a:r>
              <a:rPr lang="en-US" dirty="0" err="1"/>
              <a:t>njih</a:t>
            </a:r>
            <a:r>
              <a:rPr lang="en-US" dirty="0"/>
              <a:t> </a:t>
            </a:r>
            <a:r>
              <a:rPr lang="en-US" dirty="0" err="1"/>
              <a:t>pozivamo</a:t>
            </a:r>
            <a:r>
              <a:rPr lang="en-US" dirty="0"/>
              <a:t> DFS </a:t>
            </a:r>
            <a:r>
              <a:rPr lang="en-US" dirty="0" err="1"/>
              <a:t>rekurzivno</a:t>
            </a:r>
            <a:r>
              <a:rPr lang="en-US" dirty="0"/>
              <a:t>.</a:t>
            </a:r>
          </a:p>
          <a:p>
            <a:r>
              <a:rPr lang="en-US" dirty="0" err="1" smtClean="0"/>
              <a:t>Ovde</a:t>
            </a:r>
            <a:r>
              <a:rPr lang="en-US" dirty="0" smtClean="0"/>
              <a:t> </a:t>
            </a:r>
            <a:r>
              <a:rPr lang="en-US" dirty="0"/>
              <a:t>se </a:t>
            </a:r>
            <a:r>
              <a:rPr lang="sr-Latn-ME" dirty="0" smtClean="0"/>
              <a:t>dajemo </a:t>
            </a:r>
            <a:r>
              <a:rPr lang="en-US" dirty="0" err="1" smtClean="0"/>
              <a:t>i</a:t>
            </a:r>
            <a:r>
              <a:rPr lang="en-US" dirty="0" smtClean="0"/>
              <a:t> </a:t>
            </a:r>
            <a:r>
              <a:rPr lang="en-US" dirty="0" err="1"/>
              <a:t>uslov</a:t>
            </a:r>
            <a:r>
              <a:rPr lang="en-US" dirty="0"/>
              <a:t> </a:t>
            </a:r>
            <a:r>
              <a:rPr lang="en-US" dirty="0" err="1"/>
              <a:t>izlaska</a:t>
            </a:r>
            <a:r>
              <a:rPr lang="en-US" dirty="0"/>
              <a:t> </a:t>
            </a:r>
            <a:r>
              <a:rPr lang="en-US" dirty="0" err="1"/>
              <a:t>iz</a:t>
            </a:r>
            <a:r>
              <a:rPr lang="en-US" dirty="0"/>
              <a:t> </a:t>
            </a:r>
            <a:r>
              <a:rPr lang="en-US" dirty="0" err="1"/>
              <a:t>rekurzije</a:t>
            </a:r>
            <a:r>
              <a:rPr lang="en-US" dirty="0"/>
              <a:t>, </a:t>
            </a:r>
            <a:r>
              <a:rPr lang="en-US" dirty="0" err="1"/>
              <a:t>jer</a:t>
            </a:r>
            <a:r>
              <a:rPr lang="en-US" dirty="0"/>
              <a:t> </a:t>
            </a:r>
            <a:r>
              <a:rPr lang="en-US" dirty="0" err="1"/>
              <a:t>kada</a:t>
            </a:r>
            <a:r>
              <a:rPr lang="en-US" dirty="0"/>
              <a:t> </a:t>
            </a:r>
            <a:r>
              <a:rPr lang="en-US" dirty="0" err="1"/>
              <a:t>nema</a:t>
            </a:r>
            <a:r>
              <a:rPr lang="en-US" dirty="0"/>
              <a:t> </a:t>
            </a:r>
            <a:r>
              <a:rPr lang="en-US" dirty="0" smtClean="0"/>
              <a:t>vi</a:t>
            </a:r>
            <a:r>
              <a:rPr lang="sr-Latn-ME" dirty="0"/>
              <a:t>š</a:t>
            </a:r>
            <a:r>
              <a:rPr lang="en-US" dirty="0" smtClean="0"/>
              <a:t>e </a:t>
            </a:r>
            <a:r>
              <a:rPr lang="sr-Latn-ME" dirty="0" smtClean="0"/>
              <a:t>č</a:t>
            </a:r>
            <a:r>
              <a:rPr lang="en-US" dirty="0" err="1" smtClean="0"/>
              <a:t>vorova</a:t>
            </a:r>
            <a:r>
              <a:rPr lang="en-US" dirty="0" smtClean="0"/>
              <a:t> </a:t>
            </a:r>
            <a:r>
              <a:rPr lang="en-US" dirty="0" err="1"/>
              <a:t>koji</a:t>
            </a:r>
            <a:r>
              <a:rPr lang="en-US" dirty="0"/>
              <a:t> </a:t>
            </a:r>
            <a:r>
              <a:rPr lang="en-US" dirty="0" err="1"/>
              <a:t>nisu</a:t>
            </a:r>
            <a:r>
              <a:rPr lang="en-US" dirty="0"/>
              <a:t> </a:t>
            </a:r>
            <a:r>
              <a:rPr lang="en-US" dirty="0" err="1" smtClean="0"/>
              <a:t>pos</a:t>
            </a:r>
            <a:r>
              <a:rPr lang="sr-Latn-ME" dirty="0" smtClean="0"/>
              <a:t>j</a:t>
            </a:r>
            <a:r>
              <a:rPr lang="en-US" dirty="0" smtClean="0"/>
              <a:t>e</a:t>
            </a:r>
            <a:r>
              <a:rPr lang="sr-Latn-ME" dirty="0" smtClean="0"/>
              <a:t>ć</a:t>
            </a:r>
            <a:r>
              <a:rPr lang="en-US" dirty="0" err="1" smtClean="0"/>
              <a:t>eni</a:t>
            </a:r>
            <a:r>
              <a:rPr lang="en-US" dirty="0" smtClean="0"/>
              <a:t> ne</a:t>
            </a:r>
            <a:r>
              <a:rPr lang="sr-Latn-ME" dirty="0" smtClean="0"/>
              <a:t>ć</a:t>
            </a:r>
            <a:r>
              <a:rPr lang="en-US" dirty="0" err="1" smtClean="0"/>
              <a:t>emo</a:t>
            </a:r>
            <a:r>
              <a:rPr lang="en-US" dirty="0" smtClean="0"/>
              <a:t> </a:t>
            </a:r>
            <a:r>
              <a:rPr lang="en-US" dirty="0" err="1" smtClean="0"/>
              <a:t>i</a:t>
            </a:r>
            <a:r>
              <a:rPr lang="sr-Latn-ME" dirty="0" smtClean="0"/>
              <a:t>ć</a:t>
            </a:r>
            <a:r>
              <a:rPr lang="en-US" dirty="0" err="1" smtClean="0"/>
              <a:t>i</a:t>
            </a:r>
            <a:r>
              <a:rPr lang="en-US" dirty="0" smtClean="0"/>
              <a:t> </a:t>
            </a:r>
            <a:r>
              <a:rPr lang="en-US" dirty="0" err="1"/>
              <a:t>dalje</a:t>
            </a:r>
            <a:r>
              <a:rPr lang="en-US" dirty="0"/>
              <a:t>, </a:t>
            </a:r>
            <a:r>
              <a:rPr lang="en-US" dirty="0" err="1" smtClean="0"/>
              <a:t>tj</a:t>
            </a:r>
            <a:r>
              <a:rPr lang="sr-Latn-ME" dirty="0" smtClean="0"/>
              <a:t>.</a:t>
            </a:r>
            <a:r>
              <a:rPr lang="en-US" dirty="0" smtClean="0"/>
              <a:t> ne</a:t>
            </a:r>
            <a:r>
              <a:rPr lang="sr-Latn-ME" dirty="0" smtClean="0"/>
              <a:t>ć</a:t>
            </a:r>
            <a:r>
              <a:rPr lang="en-US" dirty="0" err="1" smtClean="0"/>
              <a:t>emo</a:t>
            </a:r>
            <a:r>
              <a:rPr lang="en-US" dirty="0" smtClean="0"/>
              <a:t> </a:t>
            </a:r>
            <a:r>
              <a:rPr lang="en-US" dirty="0"/>
              <a:t>DFS </a:t>
            </a:r>
            <a:r>
              <a:rPr lang="en-US" dirty="0" err="1" smtClean="0"/>
              <a:t>pozivati</a:t>
            </a:r>
            <a:r>
              <a:rPr lang="en-US" dirty="0" smtClean="0"/>
              <a:t> </a:t>
            </a:r>
            <a:r>
              <a:rPr lang="en-US" dirty="0" err="1" smtClean="0"/>
              <a:t>ponovo</a:t>
            </a:r>
            <a:r>
              <a:rPr lang="sr-Latn-ME" dirty="0" smtClean="0"/>
              <a:t>.</a:t>
            </a:r>
            <a:endParaRPr lang="en-US" dirty="0"/>
          </a:p>
          <a:p>
            <a:r>
              <a:rPr lang="en-US" b="1" dirty="0" smtClean="0">
                <a:solidFill>
                  <a:srgbClr val="C00000"/>
                </a:solidFill>
              </a:rPr>
              <a:t>begin</a:t>
            </a:r>
            <a:r>
              <a:rPr lang="en-US" dirty="0" smtClean="0"/>
              <a:t> </a:t>
            </a:r>
            <a:r>
              <a:rPr lang="en-US" dirty="0" err="1"/>
              <a:t>i</a:t>
            </a:r>
            <a:r>
              <a:rPr lang="en-US" dirty="0"/>
              <a:t> </a:t>
            </a:r>
            <a:r>
              <a:rPr lang="en-US" b="1" dirty="0">
                <a:solidFill>
                  <a:srgbClr val="C00000"/>
                </a:solidFill>
              </a:rPr>
              <a:t>end</a:t>
            </a:r>
            <a:r>
              <a:rPr lang="en-US" dirty="0"/>
              <a:t> </a:t>
            </a:r>
            <a:r>
              <a:rPr lang="en-US" dirty="0" err="1"/>
              <a:t>su</a:t>
            </a:r>
            <a:r>
              <a:rPr lang="en-US" dirty="0"/>
              <a:t> </a:t>
            </a:r>
            <a:r>
              <a:rPr lang="en-US" dirty="0" err="1" smtClean="0"/>
              <a:t>iteratori</a:t>
            </a:r>
            <a:r>
              <a:rPr lang="en-US" dirty="0" smtClean="0"/>
              <a:t>, </a:t>
            </a:r>
            <a:r>
              <a:rPr lang="en-US" dirty="0"/>
              <a:t>pa da </a:t>
            </a:r>
            <a:r>
              <a:rPr lang="en-US" dirty="0" smtClean="0"/>
              <a:t>bi </a:t>
            </a:r>
            <a:r>
              <a:rPr lang="en-US" dirty="0" err="1"/>
              <a:t>dobili</a:t>
            </a:r>
            <a:r>
              <a:rPr lang="en-US" dirty="0"/>
              <a:t> </a:t>
            </a:r>
            <a:r>
              <a:rPr lang="en-US" dirty="0" err="1"/>
              <a:t>vrednost</a:t>
            </a:r>
            <a:r>
              <a:rPr lang="en-US" dirty="0"/>
              <a:t> </a:t>
            </a:r>
            <a:r>
              <a:rPr lang="en-US" dirty="0" err="1"/>
              <a:t>koju</a:t>
            </a:r>
            <a:r>
              <a:rPr lang="en-US" dirty="0"/>
              <a:t> </a:t>
            </a:r>
            <a:r>
              <a:rPr lang="sr-Latn-ME" dirty="0" smtClean="0"/>
              <a:t>č</a:t>
            </a:r>
            <a:r>
              <a:rPr lang="en-US" dirty="0" err="1" smtClean="0"/>
              <a:t>uva</a:t>
            </a:r>
            <a:r>
              <a:rPr lang="en-US" dirty="0" smtClean="0"/>
              <a:t> </a:t>
            </a:r>
            <a:r>
              <a:rPr lang="en-US" b="1" dirty="0">
                <a:solidFill>
                  <a:srgbClr val="C00000"/>
                </a:solidFill>
              </a:rPr>
              <a:t>begin</a:t>
            </a:r>
            <a:r>
              <a:rPr lang="en-US" dirty="0"/>
              <a:t> </a:t>
            </a:r>
            <a:r>
              <a:rPr lang="en-US" dirty="0" err="1"/>
              <a:t>moramo</a:t>
            </a:r>
            <a:r>
              <a:rPr lang="en-US" dirty="0"/>
              <a:t> da </a:t>
            </a:r>
            <a:r>
              <a:rPr lang="en-US" dirty="0" err="1"/>
              <a:t>ga</a:t>
            </a:r>
            <a:r>
              <a:rPr lang="en-US" dirty="0"/>
              <a:t> </a:t>
            </a:r>
            <a:r>
              <a:rPr lang="en-US" dirty="0" err="1"/>
              <a:t>dereferenciramo</a:t>
            </a:r>
            <a:r>
              <a:rPr lang="en-US" dirty="0"/>
              <a:t>, </a:t>
            </a:r>
            <a:r>
              <a:rPr lang="sr-Latn-ME" dirty="0"/>
              <a:t>(</a:t>
            </a:r>
            <a:r>
              <a:rPr lang="en-US" b="1" dirty="0" smtClean="0">
                <a:solidFill>
                  <a:srgbClr val="C00000"/>
                </a:solidFill>
              </a:rPr>
              <a:t>*begin</a:t>
            </a:r>
            <a:r>
              <a:rPr lang="sr-Latn-ME" dirty="0" smtClean="0"/>
              <a:t>).</a:t>
            </a:r>
          </a:p>
          <a:p>
            <a:r>
              <a:rPr lang="sr-Latn-ME" dirty="0" smtClean="0"/>
              <a:t>Funkcija </a:t>
            </a:r>
            <a:r>
              <a:rPr lang="sr-Latn-ME" b="1" dirty="0" smtClean="0">
                <a:solidFill>
                  <a:srgbClr val="C00000"/>
                </a:solidFill>
              </a:rPr>
              <a:t>reverse_edge</a:t>
            </a:r>
            <a:r>
              <a:rPr lang="sr-Latn-ME" dirty="0" smtClean="0"/>
              <a:t> pravi transponovani graf! Ovo bi valjalo izbjeći! Pogledati alternativne realizacije. Ima takođe </a:t>
            </a:r>
            <a:r>
              <a:rPr lang="sr-Latn-ME" b="1" dirty="0" smtClean="0">
                <a:solidFill>
                  <a:srgbClr val="C00000"/>
                </a:solidFill>
              </a:rPr>
              <a:t>V</a:t>
            </a:r>
            <a:r>
              <a:rPr lang="sr-Latn-ME" dirty="0" smtClean="0"/>
              <a:t> i pravimo suprotne grane.</a:t>
            </a:r>
          </a:p>
        </p:txBody>
      </p:sp>
    </p:spTree>
    <p:extLst>
      <p:ext uri="{BB962C8B-B14F-4D97-AF65-F5344CB8AC3E}">
        <p14:creationId xmlns:p14="http://schemas.microsoft.com/office/powerpoint/2010/main" val="413009289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120000</TotalTime>
  <Words>5704</Words>
  <Application>Microsoft Office PowerPoint</Application>
  <PresentationFormat>On-screen Show (4:3)</PresentationFormat>
  <Paragraphs>736</Paragraphs>
  <Slides>50</Slides>
  <Notes>0</Notes>
  <HiddenSlides>0</HiddenSlides>
  <MMClips>0</MMClips>
  <ScaleCrop>false</ScaleCrop>
  <HeadingPairs>
    <vt:vector size="4" baseType="variant">
      <vt:variant>
        <vt:lpstr>Theme</vt:lpstr>
      </vt:variant>
      <vt:variant>
        <vt:i4>1</vt:i4>
      </vt:variant>
      <vt:variant>
        <vt:lpstr>Slide Titles</vt:lpstr>
      </vt:variant>
      <vt:variant>
        <vt:i4>50</vt:i4>
      </vt:variant>
    </vt:vector>
  </HeadingPairs>
  <TitlesOfParts>
    <vt:vector size="51" baseType="lpstr">
      <vt:lpstr>Clarity</vt:lpstr>
      <vt:lpstr>Teorija  algoritama</vt:lpstr>
      <vt:lpstr>Tumačenje i implementacija</vt:lpstr>
      <vt:lpstr>Realizacija</vt:lpstr>
      <vt:lpstr>Primjeri</vt:lpstr>
      <vt:lpstr>Strogo povezane komponente grafa</vt:lpstr>
      <vt:lpstr>Kosaradžu algoritam</vt:lpstr>
      <vt:lpstr>Visit() and Assign()</vt:lpstr>
      <vt:lpstr>Kosaradžu algoritam - realizacija</vt:lpstr>
      <vt:lpstr>Kosaradžu – realizacija - nastavak</vt:lpstr>
      <vt:lpstr>Kosaradžu algoritam – nastavak #2</vt:lpstr>
      <vt:lpstr>Kosaradžu – test primjer</vt:lpstr>
      <vt:lpstr>Tardžanov (Tarjan) algoritam</vt:lpstr>
      <vt:lpstr>Osnovna ideja algoritma</vt:lpstr>
      <vt:lpstr>Ideja Tardžanovog algoritma</vt:lpstr>
      <vt:lpstr>Realizacija Tardžanovog algoritam</vt:lpstr>
      <vt:lpstr>Realizacija Tardžan #2</vt:lpstr>
      <vt:lpstr>Realizacija Tardžan #3</vt:lpstr>
      <vt:lpstr>main() i test primjeri</vt:lpstr>
      <vt:lpstr>Test primjeri / dodatna objašnjenja</vt:lpstr>
      <vt:lpstr>Funkcionisanje Tardžana – objašnjenje v2.0.</vt:lpstr>
      <vt:lpstr>Nakon DFS prolaza</vt:lpstr>
      <vt:lpstr>Objašnjenje rezultata</vt:lpstr>
      <vt:lpstr>Disc i Low iz primjera</vt:lpstr>
      <vt:lpstr>Procedura određivanja Disc i Low</vt:lpstr>
      <vt:lpstr>Pojmovi vezani za ivice drveta</vt:lpstr>
      <vt:lpstr>Minimalno razapinjuće drvo</vt:lpstr>
      <vt:lpstr>Kruskalov algoritam</vt:lpstr>
      <vt:lpstr>Kruskalov algoritam - primjer</vt:lpstr>
      <vt:lpstr>Kruskalov algoritam - primjer</vt:lpstr>
      <vt:lpstr>UNION-FIND</vt:lpstr>
      <vt:lpstr>UNION-FIND problem</vt:lpstr>
      <vt:lpstr>Kruskalov algoritam</vt:lpstr>
      <vt:lpstr>Kruskalov algoritam - glavni program</vt:lpstr>
      <vt:lpstr>Kruskalov algoritam – objašnjenje</vt:lpstr>
      <vt:lpstr>Primov algoritam</vt:lpstr>
      <vt:lpstr>Primov algoritam – opis</vt:lpstr>
      <vt:lpstr>Primov algoritam - primjer</vt:lpstr>
      <vt:lpstr>Primjer #nastavak</vt:lpstr>
      <vt:lpstr>Primov algoritam - realizacija</vt:lpstr>
      <vt:lpstr>Primov algoritam – kraj - primjer</vt:lpstr>
      <vt:lpstr>Algoritmi maksimalnog protoka</vt:lpstr>
      <vt:lpstr>Ford-Fulkerson-ov algoritam</vt:lpstr>
      <vt:lpstr>Rezidualni graf</vt:lpstr>
      <vt:lpstr>Implementacija Ford-Fulkersona</vt:lpstr>
      <vt:lpstr>Rastuća putanja/Augmenting path</vt:lpstr>
      <vt:lpstr>Zadaci za vježbanje</vt:lpstr>
      <vt:lpstr>Zadaci za vježbanje</vt:lpstr>
      <vt:lpstr>Zadaci za vježbanje</vt:lpstr>
      <vt:lpstr>Zadaci za vježbanje</vt:lpstr>
      <vt:lpstr>Zadaci za vježbanje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Teorija  algoritama</dc:title>
  <dc:creator>Windows User</dc:creator>
  <cp:lastModifiedBy>Windows User</cp:lastModifiedBy>
  <cp:revision>743</cp:revision>
  <dcterms:created xsi:type="dcterms:W3CDTF">2019-12-12T05:54:33Z</dcterms:created>
  <dcterms:modified xsi:type="dcterms:W3CDTF">2024-10-29T19:05:17Z</dcterms:modified>
</cp:coreProperties>
</file>