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handoutMasterIdLst>
    <p:handoutMasterId r:id="rId53"/>
  </p:handoutMasterIdLst>
  <p:sldIdLst>
    <p:sldId id="256" r:id="rId2"/>
    <p:sldId id="377" r:id="rId3"/>
    <p:sldId id="376" r:id="rId4"/>
    <p:sldId id="375" r:id="rId5"/>
    <p:sldId id="374" r:id="rId6"/>
    <p:sldId id="373" r:id="rId7"/>
    <p:sldId id="372" r:id="rId8"/>
    <p:sldId id="371" r:id="rId9"/>
    <p:sldId id="370" r:id="rId10"/>
    <p:sldId id="369" r:id="rId11"/>
    <p:sldId id="368" r:id="rId12"/>
    <p:sldId id="367" r:id="rId13"/>
    <p:sldId id="366" r:id="rId14"/>
    <p:sldId id="365" r:id="rId15"/>
    <p:sldId id="364" r:id="rId16"/>
    <p:sldId id="363" r:id="rId17"/>
    <p:sldId id="362" r:id="rId18"/>
    <p:sldId id="361" r:id="rId19"/>
    <p:sldId id="360" r:id="rId20"/>
    <p:sldId id="359" r:id="rId21"/>
    <p:sldId id="358" r:id="rId22"/>
    <p:sldId id="357" r:id="rId23"/>
    <p:sldId id="356" r:id="rId24"/>
    <p:sldId id="355" r:id="rId25"/>
    <p:sldId id="354" r:id="rId26"/>
    <p:sldId id="353" r:id="rId27"/>
    <p:sldId id="352" r:id="rId28"/>
    <p:sldId id="351" r:id="rId29"/>
    <p:sldId id="350" r:id="rId30"/>
    <p:sldId id="349" r:id="rId31"/>
    <p:sldId id="348" r:id="rId32"/>
    <p:sldId id="347" r:id="rId33"/>
    <p:sldId id="346" r:id="rId34"/>
    <p:sldId id="345" r:id="rId35"/>
    <p:sldId id="344" r:id="rId36"/>
    <p:sldId id="343" r:id="rId37"/>
    <p:sldId id="342" r:id="rId38"/>
    <p:sldId id="341" r:id="rId39"/>
    <p:sldId id="340" r:id="rId40"/>
    <p:sldId id="339" r:id="rId41"/>
    <p:sldId id="338" r:id="rId42"/>
    <p:sldId id="337" r:id="rId43"/>
    <p:sldId id="336" r:id="rId44"/>
    <p:sldId id="335" r:id="rId45"/>
    <p:sldId id="334" r:id="rId46"/>
    <p:sldId id="319" r:id="rId47"/>
    <p:sldId id="320" r:id="rId48"/>
    <p:sldId id="321" r:id="rId49"/>
    <p:sldId id="322" r:id="rId50"/>
    <p:sldId id="323" r:id="rId5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58" y="-30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66908BED-835A-460B-A81E-349676EA7F44}" type="datetimeFigureOut">
              <a:rPr lang="en-US" smtClean="0"/>
              <a:t>11/5/2024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F30B29D-0CBE-40E0-B704-D52AB6C32FC6}" type="slidenum">
              <a:rPr lang="en-US" smtClean="0"/>
              <a:t>‹#›</a:t>
            </a:fld>
            <a:endParaRPr lang="en-US"/>
          </a:p>
        </p:txBody>
      </p:sp>
    </p:spTree>
    <p:extLst>
      <p:ext uri="{BB962C8B-B14F-4D97-AF65-F5344CB8AC3E}">
        <p14:creationId xmlns:p14="http://schemas.microsoft.com/office/powerpoint/2010/main" val="24322794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11D3309C-A907-4ABC-9D7A-5BB08CC4DC79}" type="datetimeFigureOut">
              <a:rPr lang="en-US" smtClean="0"/>
              <a:t>11/5/2024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EF5FBEE2-6FD7-4D27-B64C-66DC1E3F3EC1}" type="slidenum">
              <a:rPr lang="en-US" smtClean="0"/>
              <a:t>‹#›</a:t>
            </a:fld>
            <a:endParaRPr lang="en-US"/>
          </a:p>
        </p:txBody>
      </p:sp>
    </p:spTree>
    <p:extLst>
      <p:ext uri="{BB962C8B-B14F-4D97-AF65-F5344CB8AC3E}">
        <p14:creationId xmlns:p14="http://schemas.microsoft.com/office/powerpoint/2010/main" val="2035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11/5/2024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11/5/2024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p-algorithms.com/graph/dinic.html" TargetMode="External"/><Relationship Id="rId2" Type="http://schemas.openxmlformats.org/officeDocument/2006/relationships/hyperlink" Target="https://cp-algorithms.com/graph/edmonds_karp.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hyperlink" Target="https://www.spoj.com/problems/COUNT1IT/" TargetMode="External"/><Relationship Id="rId3" Type="http://schemas.openxmlformats.org/officeDocument/2006/relationships/hyperlink" Target="https://cp-algorithms.com/data_structures/treap.html" TargetMode="External"/><Relationship Id="rId7" Type="http://schemas.openxmlformats.org/officeDocument/2006/relationships/hyperlink" Target="https://codeforces.com/contest/762/problem/E" TargetMode="External"/><Relationship Id="rId2" Type="http://schemas.openxmlformats.org/officeDocument/2006/relationships/hyperlink" Target="https://www.codechef.com/NOV17/problems/SEGPROD" TargetMode="External"/><Relationship Id="rId1" Type="http://schemas.openxmlformats.org/officeDocument/2006/relationships/slideLayout" Target="../slideLayouts/slideLayout2.xml"/><Relationship Id="rId6" Type="http://schemas.openxmlformats.org/officeDocument/2006/relationships/hyperlink" Target="https://www.spoj.com/problems/ADACROP/" TargetMode="External"/><Relationship Id="rId5" Type="http://schemas.openxmlformats.org/officeDocument/2006/relationships/hyperlink" Target="https://www.spoj.com/problems/ADAAPHID/" TargetMode="External"/><Relationship Id="rId4" Type="http://schemas.openxmlformats.org/officeDocument/2006/relationships/hyperlink" Target="https://www.cs.cmu.edu/~scandal/papers/treaps-spaa98.pdf"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www.spoj.com/problems/KOILINE/" TargetMode="External"/><Relationship Id="rId13" Type="http://schemas.openxmlformats.org/officeDocument/2006/relationships/hyperlink" Target="https://www.spoj.com/problems/KQUERY/" TargetMode="External"/><Relationship Id="rId18" Type="http://schemas.openxmlformats.org/officeDocument/2006/relationships/hyperlink" Target="https://codeforces.com/contest/356/problem/A" TargetMode="External"/><Relationship Id="rId3" Type="http://schemas.openxmlformats.org/officeDocument/2006/relationships/hyperlink" Target="https://www.spoj.com/problems/ALLIN1/" TargetMode="External"/><Relationship Id="rId21" Type="http://schemas.openxmlformats.org/officeDocument/2006/relationships/hyperlink" Target="https://codeforces.com/problemset/problem/52/C" TargetMode="External"/><Relationship Id="rId7" Type="http://schemas.openxmlformats.org/officeDocument/2006/relationships/hyperlink" Target="https://www.spoj.com/problems/TWIST/" TargetMode="External"/><Relationship Id="rId12" Type="http://schemas.openxmlformats.org/officeDocument/2006/relationships/hyperlink" Target="https://codeforces.com/contest/295/problem/E" TargetMode="External"/><Relationship Id="rId17" Type="http://schemas.openxmlformats.org/officeDocument/2006/relationships/hyperlink" Target="https://codeforces.com/problemset/problem/1234/D" TargetMode="External"/><Relationship Id="rId2" Type="http://schemas.openxmlformats.org/officeDocument/2006/relationships/hyperlink" Target="https://www.spoj.com/problems/IITWPC4D/" TargetMode="External"/><Relationship Id="rId16" Type="http://schemas.openxmlformats.org/officeDocument/2006/relationships/hyperlink" Target="https://www.spoj.com/problems/GSS3/" TargetMode="External"/><Relationship Id="rId20" Type="http://schemas.openxmlformats.org/officeDocument/2006/relationships/hyperlink" Target="https://codeforces.com/contest/515/problem/E" TargetMode="External"/><Relationship Id="rId1" Type="http://schemas.openxmlformats.org/officeDocument/2006/relationships/slideLayout" Target="../slideLayouts/slideLayout2.xml"/><Relationship Id="rId6" Type="http://schemas.openxmlformats.org/officeDocument/2006/relationships/hyperlink" Target="https://www.spoj.com/problems/MEANARR/" TargetMode="External"/><Relationship Id="rId11" Type="http://schemas.openxmlformats.org/officeDocument/2006/relationships/hyperlink" Target="https://codeforces.com/problemset/problem/167/D" TargetMode="External"/><Relationship Id="rId5" Type="http://schemas.openxmlformats.org/officeDocument/2006/relationships/hyperlink" Target="https://codeforces.com/contest/863/problem/D" TargetMode="External"/><Relationship Id="rId15" Type="http://schemas.openxmlformats.org/officeDocument/2006/relationships/hyperlink" Target="https://onlinejudge.org/index.php?option=com_onlinejudge&amp;Itemid=8&amp;page=show_problem&amp;problem=2397" TargetMode="External"/><Relationship Id="rId10" Type="http://schemas.openxmlformats.org/officeDocument/2006/relationships/hyperlink" Target="https://codeforces.com/contest/702/problem/F" TargetMode="External"/><Relationship Id="rId19" Type="http://schemas.openxmlformats.org/officeDocument/2006/relationships/hyperlink" Target="https://codeforces.com/contest/474/problem/F" TargetMode="External"/><Relationship Id="rId4" Type="http://schemas.openxmlformats.org/officeDocument/2006/relationships/hyperlink" Target="https://codeforces.com/contest/847/problem/D" TargetMode="External"/><Relationship Id="rId9" Type="http://schemas.openxmlformats.org/officeDocument/2006/relationships/hyperlink" Target="https://www.codechef.com/problems/PRESTIGE" TargetMode="External"/><Relationship Id="rId14" Type="http://schemas.openxmlformats.org/officeDocument/2006/relationships/hyperlink" Target="https://codeforces.com/problemset/problem/339/D"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codeforces.com/problemset/problem/558/E" TargetMode="External"/><Relationship Id="rId13" Type="http://schemas.openxmlformats.org/officeDocument/2006/relationships/hyperlink" Target="https://cses.fi/problemset/task/1736" TargetMode="External"/><Relationship Id="rId18" Type="http://schemas.openxmlformats.org/officeDocument/2006/relationships/hyperlink" Target="https://codeforces.com/contest/786/problem/C" TargetMode="External"/><Relationship Id="rId3" Type="http://schemas.openxmlformats.org/officeDocument/2006/relationships/hyperlink" Target="https://codeforces.com/contest/438/problem/D" TargetMode="External"/><Relationship Id="rId7" Type="http://schemas.openxmlformats.org/officeDocument/2006/relationships/hyperlink" Target="https://codeforces.com/problemset/problem/580/E" TargetMode="External"/><Relationship Id="rId12" Type="http://schemas.openxmlformats.org/officeDocument/2006/relationships/hyperlink" Target="https://cses.fi/problemset/task/1143" TargetMode="External"/><Relationship Id="rId17" Type="http://schemas.openxmlformats.org/officeDocument/2006/relationships/hyperlink" Target="https://www.spoj.com/problems/GIVEAWAY/" TargetMode="External"/><Relationship Id="rId2" Type="http://schemas.openxmlformats.org/officeDocument/2006/relationships/hyperlink" Target="https://codeforces.com/contest/121/problem/E" TargetMode="External"/><Relationship Id="rId16" Type="http://schemas.openxmlformats.org/officeDocument/2006/relationships/hyperlink" Target="https://onlinejudge.org/index.php?option=com_onlinejudge&amp;Itemid=8&amp;page=show_problem&amp;problem=3141"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895/E" TargetMode="External"/><Relationship Id="rId11" Type="http://schemas.openxmlformats.org/officeDocument/2006/relationships/hyperlink" Target="https://codeforces.com/problemset/problem/869/E" TargetMode="External"/><Relationship Id="rId5" Type="http://schemas.openxmlformats.org/officeDocument/2006/relationships/hyperlink" Target="https://codeforces.com/problemset/problem/610/E" TargetMode="External"/><Relationship Id="rId15" Type="http://schemas.openxmlformats.org/officeDocument/2006/relationships/hyperlink" Target="https://onlinejudge.org/index.php?option=com_onlinejudge&amp;Itemid=8&amp;page=show_problem&amp;problem=3154" TargetMode="External"/><Relationship Id="rId10" Type="http://schemas.openxmlformats.org/officeDocument/2006/relationships/hyperlink" Target="https://oj.uz/problem/view/COCI17_deda" TargetMode="External"/><Relationship Id="rId19" Type="http://schemas.openxmlformats.org/officeDocument/2006/relationships/hyperlink" Target="https://codeforces.com/contest/840/problem/D" TargetMode="External"/><Relationship Id="rId4" Type="http://schemas.openxmlformats.org/officeDocument/2006/relationships/hyperlink" Target="https://codeforces.com/contest/446/problem/C" TargetMode="External"/><Relationship Id="rId9" Type="http://schemas.openxmlformats.org/officeDocument/2006/relationships/hyperlink" Target="https://codeforces.com/problemset/problem/920/F" TargetMode="External"/><Relationship Id="rId14" Type="http://schemas.openxmlformats.org/officeDocument/2006/relationships/hyperlink" Target="https://cses.fi/problemset/task/1735"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www.codechef.com/problems/SPREAD" TargetMode="External"/><Relationship Id="rId13" Type="http://schemas.openxmlformats.org/officeDocument/2006/relationships/hyperlink" Target="https://community.topcoder.com/stat?c=problem_statement&amp;pm=6551&amp;rd=9990" TargetMode="External"/><Relationship Id="rId3" Type="http://schemas.openxmlformats.org/officeDocument/2006/relationships/hyperlink" Target="https://codeforces.com/problemset/problem/617/E" TargetMode="External"/><Relationship Id="rId7" Type="http://schemas.openxmlformats.org/officeDocument/2006/relationships/hyperlink" Target="https://onlinejudge.org/index.php?option=com_onlinejudge&amp;Itemid=8&amp;category=24&amp;page=show_problem&amp;problem=3238" TargetMode="External"/><Relationship Id="rId12" Type="http://schemas.openxmlformats.org/officeDocument/2006/relationships/hyperlink" Target="https://www.spoj.com/problems/YODANESS/" TargetMode="External"/><Relationship Id="rId2" Type="http://schemas.openxmlformats.org/officeDocument/2006/relationships/hyperlink" Target="https://codeforces.com/contest/13/problem/E" TargetMode="External"/><Relationship Id="rId1" Type="http://schemas.openxmlformats.org/officeDocument/2006/relationships/slideLayout" Target="../slideLayouts/slideLayout2.xml"/><Relationship Id="rId6" Type="http://schemas.openxmlformats.org/officeDocument/2006/relationships/hyperlink" Target="https://cp-algorithms.com/data_structures/fenwick.html" TargetMode="External"/><Relationship Id="rId11" Type="http://schemas.openxmlformats.org/officeDocument/2006/relationships/hyperlink" Target="https://www.spoj.com/problems/NKTEAM/" TargetMode="External"/><Relationship Id="rId5" Type="http://schemas.openxmlformats.org/officeDocument/2006/relationships/hyperlink" Target="https://www.spoj.com/problems/DQUERY/" TargetMode="External"/><Relationship Id="rId10" Type="http://schemas.openxmlformats.org/officeDocument/2006/relationships/hyperlink" Target="https://www.spoj.com/problems/MATSUM/" TargetMode="External"/><Relationship Id="rId4" Type="http://schemas.openxmlformats.org/officeDocument/2006/relationships/hyperlink" Target="https://codeforces.com/problemset/problem/86/D" TargetMode="External"/><Relationship Id="rId9" Type="http://schemas.openxmlformats.org/officeDocument/2006/relationships/hyperlink" Target="https://www.spoj.com/problems/CTRICK/" TargetMode="External"/><Relationship Id="rId14" Type="http://schemas.openxmlformats.org/officeDocument/2006/relationships/hyperlink" Target="https://www.spoj.com/problems/ADABEHIV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hyperlink" Target="https://www.spoj.com/problems/SGIFT/" TargetMode="External"/><Relationship Id="rId13" Type="http://schemas.openxmlformats.org/officeDocument/2006/relationships/hyperlink" Target="https://www.spoj.com/problems/DCEPC206/" TargetMode="External"/><Relationship Id="rId18" Type="http://schemas.openxmlformats.org/officeDocument/2006/relationships/hyperlink" Target="https://codeforces.com/contest/707/problem/E" TargetMode="External"/><Relationship Id="rId3" Type="http://schemas.openxmlformats.org/officeDocument/2006/relationships/hyperlink" Target="https://devskill.com/CodingProblems/ViewProblem/300" TargetMode="External"/><Relationship Id="rId7" Type="http://schemas.openxmlformats.org/officeDocument/2006/relationships/hyperlink" Target="https://www.spoj.com/problems/SUMSUM/" TargetMode="External"/><Relationship Id="rId12" Type="http://schemas.openxmlformats.org/officeDocument/2006/relationships/hyperlink" Target="https://www.spoj.com/problems/DCEPC705/" TargetMode="External"/><Relationship Id="rId17" Type="http://schemas.openxmlformats.org/officeDocument/2006/relationships/hyperlink" Target="https://codeforces.com/gym/101047/problem/J" TargetMode="External"/><Relationship Id="rId2" Type="http://schemas.openxmlformats.org/officeDocument/2006/relationships/hyperlink" Target="https://www.hackerearth.com/practice/data-structures/advanced-data-structures/fenwick-binary-indexed-trees/practice-problems/algorithm/counting-in-byteland/" TargetMode="External"/><Relationship Id="rId16" Type="http://schemas.openxmlformats.org/officeDocument/2006/relationships/hyperlink" Target="https://codeforces.com/contest/597/problem/C" TargetMode="External"/><Relationship Id="rId20" Type="http://schemas.openxmlformats.org/officeDocument/2006/relationships/hyperlink" Target="https://codeforces.com/problemset/gymProblem/101055/D" TargetMode="External"/><Relationship Id="rId1" Type="http://schemas.openxmlformats.org/officeDocument/2006/relationships/slideLayout" Target="../slideLayouts/slideLayout2.xml"/><Relationship Id="rId6" Type="http://schemas.openxmlformats.org/officeDocument/2006/relationships/hyperlink" Target="https://www.spoj.com/problems/TULIPNUM/" TargetMode="External"/><Relationship Id="rId11" Type="http://schemas.openxmlformats.org/officeDocument/2006/relationships/hyperlink" Target="https://www.spoj.com/problems/CRAYON/" TargetMode="External"/><Relationship Id="rId5" Type="http://schemas.openxmlformats.org/officeDocument/2006/relationships/hyperlink" Target="https://codeforces.com/contest/777/problem/E" TargetMode="External"/><Relationship Id="rId15" Type="http://schemas.openxmlformats.org/officeDocument/2006/relationships/hyperlink" Target="https://www.spoj.com/problems/TRIPINV/" TargetMode="External"/><Relationship Id="rId10" Type="http://schemas.openxmlformats.org/officeDocument/2006/relationships/hyperlink" Target="https://www.spoj.com/problems/ZIGZAG2/" TargetMode="External"/><Relationship Id="rId19" Type="http://schemas.openxmlformats.org/officeDocument/2006/relationships/hyperlink" Target="https://codeforces.com/contest/749/problem/E" TargetMode="External"/><Relationship Id="rId4" Type="http://schemas.openxmlformats.org/officeDocument/2006/relationships/hyperlink" Target="https://codeforces.com/contest/669/problem/E" TargetMode="External"/><Relationship Id="rId9" Type="http://schemas.openxmlformats.org/officeDocument/2006/relationships/hyperlink" Target="https://www.spoj.com/problems/TPGA/" TargetMode="External"/><Relationship Id="rId14" Type="http://schemas.openxmlformats.org/officeDocument/2006/relationships/hyperlink" Target="https://www.spoj.com/problems/KOPC12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a:xfrm>
            <a:off x="685800" y="3505200"/>
            <a:ext cx="6400800" cy="3352800"/>
          </a:xfrm>
        </p:spPr>
        <p:txBody>
          <a:bodyPr>
            <a:normAutofit/>
          </a:bodyPr>
          <a:lstStyle/>
          <a:p>
            <a:r>
              <a:rPr lang="en-US" dirty="0" err="1" smtClean="0"/>
              <a:t>Grafovi</a:t>
            </a:r>
            <a:endParaRPr lang="en-US" dirty="0" smtClean="0"/>
          </a:p>
          <a:p>
            <a:r>
              <a:rPr lang="en-US" dirty="0"/>
              <a:t>	</a:t>
            </a:r>
            <a:r>
              <a:rPr lang="sr-Latn-ME" dirty="0" smtClean="0"/>
              <a:t>Algoritmi maksimalnog protoka</a:t>
            </a:r>
          </a:p>
          <a:p>
            <a:r>
              <a:rPr lang="sr-Latn-ME" dirty="0"/>
              <a:t>	</a:t>
            </a:r>
            <a:r>
              <a:rPr lang="en-US" dirty="0" err="1" smtClean="0"/>
              <a:t>Zaklju</a:t>
            </a:r>
            <a:r>
              <a:rPr lang="sr-Latn-ME" dirty="0" smtClean="0"/>
              <a:t>čno</a:t>
            </a:r>
            <a:endParaRPr lang="en-US" dirty="0" smtClean="0"/>
          </a:p>
          <a:p>
            <a:r>
              <a:rPr lang="en-US" dirty="0" err="1" smtClean="0"/>
              <a:t>Drveta</a:t>
            </a:r>
            <a:endParaRPr lang="en-US" dirty="0" smtClean="0"/>
          </a:p>
          <a:p>
            <a:r>
              <a:rPr lang="en-US" dirty="0"/>
              <a:t>	</a:t>
            </a:r>
            <a:r>
              <a:rPr lang="en-US" dirty="0" err="1" smtClean="0"/>
              <a:t>Uvod</a:t>
            </a:r>
            <a:r>
              <a:rPr lang="en-US" dirty="0" smtClean="0"/>
              <a:t> u </a:t>
            </a:r>
            <a:r>
              <a:rPr lang="en-US" dirty="0" err="1" smtClean="0"/>
              <a:t>drveta</a:t>
            </a:r>
            <a:endParaRPr lang="en-US" dirty="0" smtClean="0"/>
          </a:p>
          <a:p>
            <a:r>
              <a:rPr lang="en-US" dirty="0"/>
              <a:t>	</a:t>
            </a:r>
            <a:r>
              <a:rPr lang="en-US" dirty="0" smtClean="0"/>
              <a:t>BIT</a:t>
            </a:r>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GB" dirty="0" smtClean="0"/>
              <a:t>Minimum cut – DFS </a:t>
            </a:r>
            <a:r>
              <a:rPr lang="en-GB" dirty="0" err="1" smtClean="0"/>
              <a:t>i</a:t>
            </a:r>
            <a:r>
              <a:rPr lang="en-GB" dirty="0" smtClean="0"/>
              <a:t> </a:t>
            </a:r>
            <a:r>
              <a:rPr lang="en-GB" dirty="0" err="1" smtClean="0"/>
              <a:t>minCut</a:t>
            </a:r>
            <a:r>
              <a:rPr lang="en-GB" dirty="0" smtClean="0"/>
              <a:t>() f-</a:t>
            </a:r>
            <a:r>
              <a:rPr lang="en-GB" dirty="0" err="1" smtClean="0"/>
              <a:t>ja</a:t>
            </a:r>
            <a:endParaRPr lang="en-US" dirty="0"/>
          </a:p>
        </p:txBody>
      </p:sp>
      <p:sp>
        <p:nvSpPr>
          <p:cNvPr id="4" name="Rectangle 3"/>
          <p:cNvSpPr/>
          <p:nvPr/>
        </p:nvSpPr>
        <p:spPr>
          <a:xfrm>
            <a:off x="0" y="1225689"/>
            <a:ext cx="5791200" cy="5632311"/>
          </a:xfrm>
          <a:prstGeom prst="rect">
            <a:avLst/>
          </a:prstGeom>
        </p:spPr>
        <p:txBody>
          <a:bodyPr wrap="square">
            <a:spAutoFit/>
          </a:bodyPr>
          <a:lstStyle/>
          <a:p>
            <a:r>
              <a:rPr lang="en-US" b="1" dirty="0">
                <a:solidFill>
                  <a:srgbClr val="0070C0"/>
                </a:solidFill>
              </a:rPr>
              <a:t>void </a:t>
            </a:r>
            <a:r>
              <a:rPr lang="en-US" b="1" dirty="0" err="1">
                <a:solidFill>
                  <a:srgbClr val="0070C0"/>
                </a:solidFill>
              </a:rPr>
              <a:t>dfs</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rGraph</a:t>
            </a:r>
            <a:r>
              <a:rPr lang="en-US" b="1" dirty="0">
                <a:solidFill>
                  <a:srgbClr val="0070C0"/>
                </a:solidFill>
              </a:rPr>
              <a:t>[][1000], </a:t>
            </a:r>
            <a:r>
              <a:rPr lang="en-US" b="1" dirty="0" err="1">
                <a:solidFill>
                  <a:srgbClr val="0070C0"/>
                </a:solidFill>
              </a:rPr>
              <a:t>int</a:t>
            </a:r>
            <a:r>
              <a:rPr lang="en-US" b="1" dirty="0">
                <a:solidFill>
                  <a:srgbClr val="0070C0"/>
                </a:solidFill>
              </a:rPr>
              <a:t> s, </a:t>
            </a:r>
            <a:r>
              <a:rPr lang="en-US" b="1" dirty="0" err="1">
                <a:solidFill>
                  <a:srgbClr val="0070C0"/>
                </a:solidFill>
              </a:rPr>
              <a:t>bool</a:t>
            </a:r>
            <a:r>
              <a:rPr lang="en-US" b="1" dirty="0">
                <a:solidFill>
                  <a:srgbClr val="0070C0"/>
                </a:solidFill>
              </a:rPr>
              <a:t> visited[]){</a:t>
            </a:r>
          </a:p>
          <a:p>
            <a:r>
              <a:rPr lang="en-US" b="1" dirty="0">
                <a:solidFill>
                  <a:srgbClr val="0070C0"/>
                </a:solidFill>
              </a:rPr>
              <a:t>    visited[s] = true;</a:t>
            </a:r>
          </a:p>
          <a:p>
            <a:r>
              <a:rPr lang="en-US" b="1" dirty="0">
                <a:solidFill>
                  <a:srgbClr val="0070C0"/>
                </a:solidFill>
              </a:rPr>
              <a:t>    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V; </a:t>
            </a:r>
            <a:r>
              <a:rPr lang="en-US" b="1" dirty="0" err="1">
                <a:solidFill>
                  <a:srgbClr val="0070C0"/>
                </a:solidFill>
              </a:rPr>
              <a:t>i</a:t>
            </a:r>
            <a:r>
              <a:rPr lang="en-US" b="1" dirty="0">
                <a:solidFill>
                  <a:srgbClr val="0070C0"/>
                </a:solidFill>
              </a:rPr>
              <a:t>++)</a:t>
            </a:r>
          </a:p>
          <a:p>
            <a:r>
              <a:rPr lang="en-US" b="1" dirty="0">
                <a:solidFill>
                  <a:srgbClr val="0070C0"/>
                </a:solidFill>
              </a:rPr>
              <a:t>       if (</a:t>
            </a:r>
            <a:r>
              <a:rPr lang="en-US" b="1" dirty="0" err="1">
                <a:solidFill>
                  <a:srgbClr val="0070C0"/>
                </a:solidFill>
              </a:rPr>
              <a:t>rGraph</a:t>
            </a:r>
            <a:r>
              <a:rPr lang="en-US" b="1" dirty="0">
                <a:solidFill>
                  <a:srgbClr val="0070C0"/>
                </a:solidFill>
              </a:rPr>
              <a:t>[s][</a:t>
            </a:r>
            <a:r>
              <a:rPr lang="en-US" b="1" dirty="0" err="1">
                <a:solidFill>
                  <a:srgbClr val="0070C0"/>
                </a:solidFill>
              </a:rPr>
              <a:t>i</a:t>
            </a:r>
            <a:r>
              <a:rPr lang="en-US" b="1" dirty="0">
                <a:solidFill>
                  <a:srgbClr val="0070C0"/>
                </a:solidFill>
              </a:rPr>
              <a:t>] &amp;&amp; !visited[</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dfs</a:t>
            </a:r>
            <a:r>
              <a:rPr lang="en-US" b="1" dirty="0">
                <a:solidFill>
                  <a:srgbClr val="0070C0"/>
                </a:solidFill>
              </a:rPr>
              <a:t>(</a:t>
            </a:r>
            <a:r>
              <a:rPr lang="en-US" b="1" dirty="0" err="1">
                <a:solidFill>
                  <a:srgbClr val="0070C0"/>
                </a:solidFill>
              </a:rPr>
              <a:t>rGraph</a:t>
            </a:r>
            <a:r>
              <a:rPr lang="en-US" b="1" dirty="0">
                <a:solidFill>
                  <a:srgbClr val="0070C0"/>
                </a:solidFill>
              </a:rPr>
              <a:t>, </a:t>
            </a:r>
            <a:r>
              <a:rPr lang="en-US" b="1" dirty="0" err="1">
                <a:solidFill>
                  <a:srgbClr val="0070C0"/>
                </a:solidFill>
              </a:rPr>
              <a:t>i</a:t>
            </a:r>
            <a:r>
              <a:rPr lang="en-US" b="1" dirty="0">
                <a:solidFill>
                  <a:srgbClr val="0070C0"/>
                </a:solidFill>
              </a:rPr>
              <a:t>, visited);</a:t>
            </a:r>
          </a:p>
          <a:p>
            <a:r>
              <a:rPr lang="en-US" b="1" dirty="0">
                <a:solidFill>
                  <a:srgbClr val="0070C0"/>
                </a:solidFill>
              </a:rPr>
              <a:t>}</a:t>
            </a:r>
          </a:p>
          <a:p>
            <a:r>
              <a:rPr lang="en-US" b="1" dirty="0">
                <a:solidFill>
                  <a:srgbClr val="0070C0"/>
                </a:solidFill>
              </a:rPr>
              <a:t>void </a:t>
            </a:r>
            <a:r>
              <a:rPr lang="en-US" b="1" dirty="0" err="1">
                <a:solidFill>
                  <a:srgbClr val="0070C0"/>
                </a:solidFill>
              </a:rPr>
              <a:t>minCut</a:t>
            </a:r>
            <a:r>
              <a:rPr lang="en-US" b="1" dirty="0">
                <a:solidFill>
                  <a:srgbClr val="0070C0"/>
                </a:solidFill>
              </a:rPr>
              <a:t>(</a:t>
            </a:r>
            <a:r>
              <a:rPr lang="en-US" b="1" dirty="0" err="1">
                <a:solidFill>
                  <a:srgbClr val="0070C0"/>
                </a:solidFill>
              </a:rPr>
              <a:t>int</a:t>
            </a:r>
            <a:r>
              <a:rPr lang="en-US" b="1" dirty="0">
                <a:solidFill>
                  <a:srgbClr val="0070C0"/>
                </a:solidFill>
              </a:rPr>
              <a:t> graph[][1000], </a:t>
            </a:r>
            <a:r>
              <a:rPr lang="en-US" b="1" dirty="0" err="1">
                <a:solidFill>
                  <a:srgbClr val="0070C0"/>
                </a:solidFill>
              </a:rPr>
              <a:t>int</a:t>
            </a:r>
            <a:r>
              <a:rPr lang="en-US" b="1" dirty="0">
                <a:solidFill>
                  <a:srgbClr val="0070C0"/>
                </a:solidFill>
              </a:rPr>
              <a:t> s, </a:t>
            </a:r>
            <a:r>
              <a:rPr lang="en-US" b="1" dirty="0" err="1">
                <a:solidFill>
                  <a:srgbClr val="0070C0"/>
                </a:solidFill>
              </a:rPr>
              <a:t>int</a:t>
            </a:r>
            <a:r>
              <a:rPr lang="en-US" b="1" dirty="0">
                <a:solidFill>
                  <a:srgbClr val="0070C0"/>
                </a:solidFill>
              </a:rPr>
              <a:t> t){</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u, v;</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rGraph</a:t>
            </a:r>
            <a:r>
              <a:rPr lang="en-US" b="1" dirty="0">
                <a:solidFill>
                  <a:srgbClr val="0070C0"/>
                </a:solidFill>
              </a:rPr>
              <a:t>[1000][1000];</a:t>
            </a:r>
          </a:p>
          <a:p>
            <a:r>
              <a:rPr lang="en-US" b="1" dirty="0" smtClean="0">
                <a:solidFill>
                  <a:srgbClr val="0070C0"/>
                </a:solidFill>
              </a:rPr>
              <a:t>  for </a:t>
            </a:r>
            <a:r>
              <a:rPr lang="en-US" b="1" dirty="0">
                <a:solidFill>
                  <a:srgbClr val="0070C0"/>
                </a:solidFill>
              </a:rPr>
              <a:t>(u=0;u&lt;</a:t>
            </a:r>
            <a:r>
              <a:rPr lang="en-US" b="1" dirty="0" err="1">
                <a:solidFill>
                  <a:srgbClr val="0070C0"/>
                </a:solidFill>
              </a:rPr>
              <a:t>V;u</a:t>
            </a:r>
            <a:r>
              <a:rPr lang="en-US" b="1" dirty="0">
                <a:solidFill>
                  <a:srgbClr val="0070C0"/>
                </a:solidFill>
              </a:rPr>
              <a:t>++)</a:t>
            </a:r>
          </a:p>
          <a:p>
            <a:r>
              <a:rPr lang="en-US" b="1" dirty="0" smtClean="0">
                <a:solidFill>
                  <a:srgbClr val="0070C0"/>
                </a:solidFill>
              </a:rPr>
              <a:t>    for </a:t>
            </a:r>
            <a:r>
              <a:rPr lang="en-US" b="1" dirty="0">
                <a:solidFill>
                  <a:srgbClr val="0070C0"/>
                </a:solidFill>
              </a:rPr>
              <a:t>(v = 0; v &lt; V; v</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rGraph</a:t>
            </a:r>
            <a:r>
              <a:rPr lang="en-US" b="1" dirty="0" smtClean="0">
                <a:solidFill>
                  <a:srgbClr val="0070C0"/>
                </a:solidFill>
              </a:rPr>
              <a:t>[u</a:t>
            </a:r>
            <a:r>
              <a:rPr lang="en-US" b="1" dirty="0">
                <a:solidFill>
                  <a:srgbClr val="0070C0"/>
                </a:solidFill>
              </a:rPr>
              <a:t>][v]=graph[u][v];</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parent[V];</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max_flow</a:t>
            </a:r>
            <a:r>
              <a:rPr lang="en-US" b="1" dirty="0">
                <a:solidFill>
                  <a:srgbClr val="0070C0"/>
                </a:solidFill>
              </a:rPr>
              <a:t>=0;</a:t>
            </a:r>
          </a:p>
          <a:p>
            <a:r>
              <a:rPr lang="en-US" b="1" dirty="0" smtClean="0">
                <a:solidFill>
                  <a:srgbClr val="0070C0"/>
                </a:solidFill>
              </a:rPr>
              <a:t>  while </a:t>
            </a:r>
            <a:r>
              <a:rPr lang="en-US" b="1" dirty="0">
                <a:solidFill>
                  <a:srgbClr val="0070C0"/>
                </a:solidFill>
              </a:rPr>
              <a:t>(</a:t>
            </a:r>
            <a:r>
              <a:rPr lang="en-US" b="1" dirty="0" err="1">
                <a:solidFill>
                  <a:srgbClr val="0070C0"/>
                </a:solidFill>
              </a:rPr>
              <a:t>bfs</a:t>
            </a:r>
            <a:r>
              <a:rPr lang="en-US" b="1" dirty="0">
                <a:solidFill>
                  <a:srgbClr val="0070C0"/>
                </a:solidFill>
              </a:rPr>
              <a:t>(</a:t>
            </a:r>
            <a:r>
              <a:rPr lang="en-US" b="1" dirty="0" err="1">
                <a:solidFill>
                  <a:srgbClr val="0070C0"/>
                </a:solidFill>
              </a:rPr>
              <a:t>rGraph,s,t,parent</a:t>
            </a:r>
            <a:r>
              <a:rPr lang="en-US" b="1" dirty="0" smtClean="0">
                <a:solidFill>
                  <a:srgbClr val="0070C0"/>
                </a:solidFill>
              </a:rPr>
              <a:t>)) {</a:t>
            </a:r>
            <a:endParaRPr lang="en-US" b="1" dirty="0">
              <a:solidFill>
                <a:srgbClr val="0070C0"/>
              </a:solidFill>
            </a:endParaRP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path_flow</a:t>
            </a:r>
            <a:r>
              <a:rPr lang="en-US" b="1" dirty="0">
                <a:solidFill>
                  <a:srgbClr val="0070C0"/>
                </a:solidFill>
              </a:rPr>
              <a:t> = INT_MAX;</a:t>
            </a:r>
          </a:p>
          <a:p>
            <a:r>
              <a:rPr lang="en-US" b="1" dirty="0" smtClean="0">
                <a:solidFill>
                  <a:srgbClr val="0070C0"/>
                </a:solidFill>
              </a:rPr>
              <a:t>     for </a:t>
            </a:r>
            <a:r>
              <a:rPr lang="en-US" b="1" dirty="0">
                <a:solidFill>
                  <a:srgbClr val="0070C0"/>
                </a:solidFill>
              </a:rPr>
              <a:t>(v=t; v!=s; v=parent[v</a:t>
            </a:r>
            <a:r>
              <a:rPr lang="en-US" b="1" dirty="0" smtClean="0">
                <a:solidFill>
                  <a:srgbClr val="0070C0"/>
                </a:solidFill>
              </a:rPr>
              <a:t>]) {</a:t>
            </a:r>
            <a:endParaRPr lang="en-US" b="1" dirty="0">
              <a:solidFill>
                <a:srgbClr val="0070C0"/>
              </a:solidFill>
            </a:endParaRPr>
          </a:p>
          <a:p>
            <a:r>
              <a:rPr lang="en-US" b="1" dirty="0" smtClean="0">
                <a:solidFill>
                  <a:srgbClr val="0070C0"/>
                </a:solidFill>
              </a:rPr>
              <a:t>       u </a:t>
            </a:r>
            <a:r>
              <a:rPr lang="en-US" b="1" dirty="0">
                <a:solidFill>
                  <a:srgbClr val="0070C0"/>
                </a:solidFill>
              </a:rPr>
              <a:t>= parent[v];</a:t>
            </a:r>
          </a:p>
          <a:p>
            <a:r>
              <a:rPr lang="en-US" b="1" dirty="0" smtClean="0">
                <a:solidFill>
                  <a:srgbClr val="0070C0"/>
                </a:solidFill>
              </a:rPr>
              <a:t>       </a:t>
            </a:r>
            <a:r>
              <a:rPr lang="en-US" b="1" dirty="0" err="1" smtClean="0">
                <a:solidFill>
                  <a:srgbClr val="0070C0"/>
                </a:solidFill>
              </a:rPr>
              <a:t>path_flow</a:t>
            </a:r>
            <a:r>
              <a:rPr lang="en-US" b="1" dirty="0" smtClean="0">
                <a:solidFill>
                  <a:srgbClr val="0070C0"/>
                </a:solidFill>
              </a:rPr>
              <a:t> </a:t>
            </a:r>
            <a:r>
              <a:rPr lang="en-US" b="1" dirty="0">
                <a:solidFill>
                  <a:srgbClr val="0070C0"/>
                </a:solidFill>
              </a:rPr>
              <a:t>= min(</a:t>
            </a:r>
            <a:r>
              <a:rPr lang="en-US" b="1" dirty="0" err="1">
                <a:solidFill>
                  <a:srgbClr val="0070C0"/>
                </a:solidFill>
              </a:rPr>
              <a:t>path_flow</a:t>
            </a:r>
            <a:r>
              <a:rPr lang="en-US" b="1" dirty="0">
                <a:solidFill>
                  <a:srgbClr val="0070C0"/>
                </a:solidFill>
              </a:rPr>
              <a:t>, </a:t>
            </a:r>
            <a:r>
              <a:rPr lang="en-US" b="1" dirty="0" err="1">
                <a:solidFill>
                  <a:srgbClr val="0070C0"/>
                </a:solidFill>
              </a:rPr>
              <a:t>rGraph</a:t>
            </a:r>
            <a:r>
              <a:rPr lang="en-US" b="1" dirty="0">
                <a:solidFill>
                  <a:srgbClr val="0070C0"/>
                </a:solidFill>
              </a:rPr>
              <a:t>[u][v]);</a:t>
            </a:r>
          </a:p>
          <a:p>
            <a:r>
              <a:rPr lang="en-US" b="1" dirty="0" smtClean="0">
                <a:solidFill>
                  <a:srgbClr val="0070C0"/>
                </a:solidFill>
              </a:rPr>
              <a:t>   }</a:t>
            </a:r>
            <a:endParaRPr lang="en-US" b="1" dirty="0">
              <a:solidFill>
                <a:srgbClr val="0070C0"/>
              </a:solidFill>
            </a:endParaRPr>
          </a:p>
        </p:txBody>
      </p:sp>
      <p:sp>
        <p:nvSpPr>
          <p:cNvPr id="5" name="Rectangle 4"/>
          <p:cNvSpPr/>
          <p:nvPr/>
        </p:nvSpPr>
        <p:spPr>
          <a:xfrm>
            <a:off x="4648200" y="1828800"/>
            <a:ext cx="4572000" cy="4247317"/>
          </a:xfrm>
          <a:prstGeom prst="rect">
            <a:avLst/>
          </a:prstGeom>
          <a:ln>
            <a:solidFill>
              <a:srgbClr val="C00000"/>
            </a:solidFill>
            <a:prstDash val="dash"/>
          </a:ln>
        </p:spPr>
        <p:txBody>
          <a:bodyPr>
            <a:spAutoFit/>
          </a:bodyPr>
          <a:lstStyle/>
          <a:p>
            <a:r>
              <a:rPr lang="en-US" b="1" dirty="0" smtClean="0">
                <a:solidFill>
                  <a:srgbClr val="0070C0"/>
                </a:solidFill>
              </a:rPr>
              <a:t>  for </a:t>
            </a:r>
            <a:r>
              <a:rPr lang="en-US" b="1" dirty="0">
                <a:solidFill>
                  <a:srgbClr val="0070C0"/>
                </a:solidFill>
              </a:rPr>
              <a:t>(v=t; v != s; v=parent[v</a:t>
            </a:r>
            <a:r>
              <a:rPr lang="en-US" b="1" dirty="0" smtClean="0">
                <a:solidFill>
                  <a:srgbClr val="0070C0"/>
                </a:solidFill>
              </a:rPr>
              <a:t>]){</a:t>
            </a:r>
            <a:endParaRPr lang="en-US" b="1" dirty="0">
              <a:solidFill>
                <a:srgbClr val="0070C0"/>
              </a:solidFill>
            </a:endParaRPr>
          </a:p>
          <a:p>
            <a:r>
              <a:rPr lang="en-US" b="1" dirty="0" smtClean="0">
                <a:solidFill>
                  <a:srgbClr val="0070C0"/>
                </a:solidFill>
              </a:rPr>
              <a:t>    u </a:t>
            </a:r>
            <a:r>
              <a:rPr lang="en-US" b="1" dirty="0">
                <a:solidFill>
                  <a:srgbClr val="0070C0"/>
                </a:solidFill>
              </a:rPr>
              <a:t>= parent[v];</a:t>
            </a:r>
          </a:p>
          <a:p>
            <a:r>
              <a:rPr lang="en-US" b="1" dirty="0" smtClean="0">
                <a:solidFill>
                  <a:srgbClr val="0070C0"/>
                </a:solidFill>
              </a:rPr>
              <a:t>    </a:t>
            </a:r>
            <a:r>
              <a:rPr lang="en-US" b="1" dirty="0" err="1" smtClean="0">
                <a:solidFill>
                  <a:srgbClr val="0070C0"/>
                </a:solidFill>
              </a:rPr>
              <a:t>rGraph</a:t>
            </a:r>
            <a:r>
              <a:rPr lang="en-US" b="1" dirty="0" smtClean="0">
                <a:solidFill>
                  <a:srgbClr val="0070C0"/>
                </a:solidFill>
              </a:rPr>
              <a:t>[u</a:t>
            </a:r>
            <a:r>
              <a:rPr lang="en-US" b="1" dirty="0">
                <a:solidFill>
                  <a:srgbClr val="0070C0"/>
                </a:solidFill>
              </a:rPr>
              <a:t>][v] -= </a:t>
            </a:r>
            <a:r>
              <a:rPr lang="en-US" b="1" dirty="0" err="1">
                <a:solidFill>
                  <a:srgbClr val="0070C0"/>
                </a:solidFill>
              </a:rPr>
              <a:t>path_flow</a:t>
            </a:r>
            <a:r>
              <a:rPr lang="en-US" b="1" dirty="0">
                <a:solidFill>
                  <a:srgbClr val="0070C0"/>
                </a:solidFill>
              </a:rPr>
              <a:t>;</a:t>
            </a:r>
          </a:p>
          <a:p>
            <a:r>
              <a:rPr lang="en-US" b="1" dirty="0" smtClean="0">
                <a:solidFill>
                  <a:srgbClr val="0070C0"/>
                </a:solidFill>
              </a:rPr>
              <a:t>     </a:t>
            </a:r>
            <a:r>
              <a:rPr lang="en-US" b="1" dirty="0" err="1" smtClean="0">
                <a:solidFill>
                  <a:srgbClr val="0070C0"/>
                </a:solidFill>
              </a:rPr>
              <a:t>rGraph</a:t>
            </a:r>
            <a:r>
              <a:rPr lang="en-US" b="1" dirty="0" smtClean="0">
                <a:solidFill>
                  <a:srgbClr val="0070C0"/>
                </a:solidFill>
              </a:rPr>
              <a:t>[v</a:t>
            </a:r>
            <a:r>
              <a:rPr lang="en-US" b="1" dirty="0">
                <a:solidFill>
                  <a:srgbClr val="0070C0"/>
                </a:solidFill>
              </a:rPr>
              <a:t>][u] += </a:t>
            </a:r>
            <a:r>
              <a:rPr lang="en-US" b="1" dirty="0" err="1">
                <a:solidFill>
                  <a:srgbClr val="0070C0"/>
                </a:solidFill>
              </a:rPr>
              <a:t>path_flow</a:t>
            </a:r>
            <a:r>
              <a:rPr lang="en-US" b="1" dirty="0">
                <a:solidFill>
                  <a:srgbClr val="0070C0"/>
                </a:solidFill>
              </a:rPr>
              <a:t>;</a:t>
            </a:r>
          </a:p>
          <a:p>
            <a:r>
              <a:rPr lang="en-US" b="1" dirty="0" smtClean="0">
                <a:solidFill>
                  <a:srgbClr val="0070C0"/>
                </a:solidFill>
              </a:rPr>
              <a:t> }</a:t>
            </a:r>
            <a:endParaRPr lang="en-US" b="1" dirty="0">
              <a:solidFill>
                <a:srgbClr val="0070C0"/>
              </a:solidFill>
            </a:endParaRPr>
          </a:p>
          <a:p>
            <a:r>
              <a:rPr lang="en-US" b="1" dirty="0" smtClean="0">
                <a:solidFill>
                  <a:srgbClr val="0070C0"/>
                </a:solidFill>
              </a:rPr>
              <a:t>    </a:t>
            </a:r>
            <a:r>
              <a:rPr lang="en-US" b="1" dirty="0" err="1">
                <a:solidFill>
                  <a:srgbClr val="0070C0"/>
                </a:solidFill>
              </a:rPr>
              <a:t>max_flow</a:t>
            </a:r>
            <a:r>
              <a:rPr lang="en-US" b="1" dirty="0">
                <a:solidFill>
                  <a:srgbClr val="0070C0"/>
                </a:solidFill>
              </a:rPr>
              <a:t> += </a:t>
            </a:r>
            <a:r>
              <a:rPr lang="en-US" b="1" dirty="0" err="1">
                <a:solidFill>
                  <a:srgbClr val="0070C0"/>
                </a:solidFill>
              </a:rPr>
              <a:t>path_flow</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smtClean="0">
                <a:solidFill>
                  <a:srgbClr val="0070C0"/>
                </a:solidFill>
              </a:rPr>
              <a:t>  </a:t>
            </a:r>
            <a:r>
              <a:rPr lang="en-US" b="1" dirty="0" err="1" smtClean="0">
                <a:solidFill>
                  <a:srgbClr val="0070C0"/>
                </a:solidFill>
              </a:rPr>
              <a:t>bool</a:t>
            </a:r>
            <a:r>
              <a:rPr lang="en-US" b="1" dirty="0" smtClean="0">
                <a:solidFill>
                  <a:srgbClr val="0070C0"/>
                </a:solidFill>
              </a:rPr>
              <a:t> </a:t>
            </a:r>
            <a:r>
              <a:rPr lang="en-US" b="1" dirty="0">
                <a:solidFill>
                  <a:srgbClr val="0070C0"/>
                </a:solidFill>
              </a:rPr>
              <a:t>visited[V];</a:t>
            </a:r>
          </a:p>
          <a:p>
            <a:r>
              <a:rPr lang="en-US" b="1" dirty="0" smtClean="0">
                <a:solidFill>
                  <a:srgbClr val="0070C0"/>
                </a:solidFill>
              </a:rPr>
              <a:t>  </a:t>
            </a:r>
            <a:r>
              <a:rPr lang="en-US" b="1" dirty="0" err="1" smtClean="0">
                <a:solidFill>
                  <a:srgbClr val="0070C0"/>
                </a:solidFill>
              </a:rPr>
              <a:t>memset</a:t>
            </a:r>
            <a:r>
              <a:rPr lang="en-US" b="1" dirty="0" smtClean="0">
                <a:solidFill>
                  <a:srgbClr val="0070C0"/>
                </a:solidFill>
              </a:rPr>
              <a:t>(visited</a:t>
            </a:r>
            <a:r>
              <a:rPr lang="en-US" b="1" dirty="0">
                <a:solidFill>
                  <a:srgbClr val="0070C0"/>
                </a:solidFill>
              </a:rPr>
              <a:t>, false, </a:t>
            </a:r>
            <a:r>
              <a:rPr lang="en-US" b="1" dirty="0" err="1">
                <a:solidFill>
                  <a:srgbClr val="0070C0"/>
                </a:solidFill>
              </a:rPr>
              <a:t>sizeof</a:t>
            </a:r>
            <a:r>
              <a:rPr lang="en-US" b="1" dirty="0">
                <a:solidFill>
                  <a:srgbClr val="0070C0"/>
                </a:solidFill>
              </a:rPr>
              <a:t>(visited));</a:t>
            </a:r>
          </a:p>
          <a:p>
            <a:r>
              <a:rPr lang="en-US" b="1" dirty="0">
                <a:solidFill>
                  <a:srgbClr val="0070C0"/>
                </a:solidFill>
              </a:rPr>
              <a:t> </a:t>
            </a:r>
            <a:r>
              <a:rPr lang="en-US" b="1" dirty="0" smtClean="0">
                <a:solidFill>
                  <a:srgbClr val="0070C0"/>
                </a:solidFill>
              </a:rPr>
              <a:t> </a:t>
            </a:r>
            <a:r>
              <a:rPr lang="en-US" b="1" dirty="0" err="1" smtClean="0">
                <a:solidFill>
                  <a:srgbClr val="0070C0"/>
                </a:solidFill>
              </a:rPr>
              <a:t>dfs</a:t>
            </a:r>
            <a:r>
              <a:rPr lang="en-US" b="1" dirty="0" smtClean="0">
                <a:solidFill>
                  <a:srgbClr val="0070C0"/>
                </a:solidFill>
              </a:rPr>
              <a:t>(</a:t>
            </a:r>
            <a:r>
              <a:rPr lang="en-US" b="1" dirty="0" err="1" smtClean="0">
                <a:solidFill>
                  <a:srgbClr val="0070C0"/>
                </a:solidFill>
              </a:rPr>
              <a:t>rGraph</a:t>
            </a:r>
            <a:r>
              <a:rPr lang="en-US" b="1" dirty="0">
                <a:solidFill>
                  <a:srgbClr val="0070C0"/>
                </a:solidFill>
              </a:rPr>
              <a:t>, s, visited</a:t>
            </a:r>
            <a:r>
              <a:rPr lang="en-US" b="1" dirty="0" smtClean="0">
                <a:solidFill>
                  <a:srgbClr val="0070C0"/>
                </a:solidFill>
              </a:rPr>
              <a:t>);</a:t>
            </a:r>
          </a:p>
          <a:p>
            <a:r>
              <a:rPr lang="en-US" b="1" dirty="0">
                <a:solidFill>
                  <a:srgbClr val="0070C0"/>
                </a:solidFill>
              </a:rPr>
              <a:t> 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V; </a:t>
            </a:r>
            <a:r>
              <a:rPr lang="en-US" b="1" dirty="0" err="1">
                <a:solidFill>
                  <a:srgbClr val="0070C0"/>
                </a:solidFill>
              </a:rPr>
              <a:t>i</a:t>
            </a:r>
            <a:r>
              <a:rPr lang="en-US" b="1" dirty="0">
                <a:solidFill>
                  <a:srgbClr val="0070C0"/>
                </a:solidFill>
              </a:rPr>
              <a:t>++)</a:t>
            </a:r>
          </a:p>
          <a:p>
            <a:r>
              <a:rPr lang="en-US" b="1" dirty="0" smtClean="0">
                <a:solidFill>
                  <a:srgbClr val="0070C0"/>
                </a:solidFill>
              </a:rPr>
              <a:t>   for </a:t>
            </a:r>
            <a:r>
              <a:rPr lang="en-US" b="1" dirty="0">
                <a:solidFill>
                  <a:srgbClr val="0070C0"/>
                </a:solidFill>
              </a:rPr>
              <a:t>(</a:t>
            </a:r>
            <a:r>
              <a:rPr lang="en-US" b="1" dirty="0" err="1">
                <a:solidFill>
                  <a:srgbClr val="0070C0"/>
                </a:solidFill>
              </a:rPr>
              <a:t>int</a:t>
            </a:r>
            <a:r>
              <a:rPr lang="en-US" b="1" dirty="0">
                <a:solidFill>
                  <a:srgbClr val="0070C0"/>
                </a:solidFill>
              </a:rPr>
              <a:t> j = 0; j &lt; V; j++)</a:t>
            </a:r>
          </a:p>
          <a:p>
            <a:r>
              <a:rPr lang="en-US" b="1" dirty="0" smtClean="0">
                <a:solidFill>
                  <a:srgbClr val="0070C0"/>
                </a:solidFill>
              </a:rPr>
              <a:t>     if </a:t>
            </a:r>
            <a:r>
              <a:rPr lang="en-US" b="1" dirty="0">
                <a:solidFill>
                  <a:srgbClr val="0070C0"/>
                </a:solidFill>
              </a:rPr>
              <a:t>(visited[</a:t>
            </a:r>
            <a:r>
              <a:rPr lang="en-US" b="1" dirty="0" err="1">
                <a:solidFill>
                  <a:srgbClr val="0070C0"/>
                </a:solidFill>
              </a:rPr>
              <a:t>i</a:t>
            </a:r>
            <a:r>
              <a:rPr lang="en-US" b="1" dirty="0" smtClean="0">
                <a:solidFill>
                  <a:srgbClr val="0070C0"/>
                </a:solidFill>
              </a:rPr>
              <a:t>]&amp;&amp;!</a:t>
            </a:r>
            <a:r>
              <a:rPr lang="en-US" b="1" dirty="0">
                <a:solidFill>
                  <a:srgbClr val="0070C0"/>
                </a:solidFill>
              </a:rPr>
              <a:t>visited[j</a:t>
            </a:r>
            <a:r>
              <a:rPr lang="en-US" b="1" dirty="0" smtClean="0">
                <a:solidFill>
                  <a:srgbClr val="0070C0"/>
                </a:solidFill>
              </a:rPr>
              <a:t>]&amp;&amp;graph[</a:t>
            </a:r>
            <a:r>
              <a:rPr lang="en-US" b="1" dirty="0" err="1" smtClean="0">
                <a:solidFill>
                  <a:srgbClr val="0070C0"/>
                </a:solidFill>
              </a:rPr>
              <a:t>i</a:t>
            </a:r>
            <a:r>
              <a:rPr lang="en-US" b="1" dirty="0">
                <a:solidFill>
                  <a:srgbClr val="0070C0"/>
                </a:solidFill>
              </a:rPr>
              <a:t>][j])</a:t>
            </a:r>
          </a:p>
          <a:p>
            <a:r>
              <a:rPr lang="en-US" b="1" dirty="0" smtClean="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i</a:t>
            </a:r>
            <a:r>
              <a:rPr lang="en-US" b="1" dirty="0">
                <a:solidFill>
                  <a:srgbClr val="0070C0"/>
                </a:solidFill>
              </a:rPr>
              <a:t>&lt;&lt;" - "&lt;&lt;j&lt;&lt;</a:t>
            </a:r>
            <a:r>
              <a:rPr lang="en-US" b="1" dirty="0" err="1">
                <a:solidFill>
                  <a:srgbClr val="0070C0"/>
                </a:solidFill>
              </a:rPr>
              <a:t>endl</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6" name="Freeform 5"/>
          <p:cNvSpPr/>
          <p:nvPr/>
        </p:nvSpPr>
        <p:spPr>
          <a:xfrm>
            <a:off x="30480" y="1691640"/>
            <a:ext cx="9113520" cy="1280160"/>
          </a:xfrm>
          <a:custGeom>
            <a:avLst/>
            <a:gdLst>
              <a:gd name="connsiteX0" fmla="*/ 0 w 9113520"/>
              <a:gd name="connsiteY0" fmla="*/ 1280160 h 1280160"/>
              <a:gd name="connsiteX1" fmla="*/ 4419600 w 9113520"/>
              <a:gd name="connsiteY1" fmla="*/ 1188720 h 1280160"/>
              <a:gd name="connsiteX2" fmla="*/ 4434840 w 9113520"/>
              <a:gd name="connsiteY2" fmla="*/ 15240 h 1280160"/>
              <a:gd name="connsiteX3" fmla="*/ 9113520 w 9113520"/>
              <a:gd name="connsiteY3" fmla="*/ 0 h 1280160"/>
            </a:gdLst>
            <a:ahLst/>
            <a:cxnLst>
              <a:cxn ang="0">
                <a:pos x="connsiteX0" y="connsiteY0"/>
              </a:cxn>
              <a:cxn ang="0">
                <a:pos x="connsiteX1" y="connsiteY1"/>
              </a:cxn>
              <a:cxn ang="0">
                <a:pos x="connsiteX2" y="connsiteY2"/>
              </a:cxn>
              <a:cxn ang="0">
                <a:pos x="connsiteX3" y="connsiteY3"/>
              </a:cxn>
            </a:cxnLst>
            <a:rect l="l" t="t" r="r" b="b"/>
            <a:pathLst>
              <a:path w="9113520" h="1280160">
                <a:moveTo>
                  <a:pt x="0" y="1280160"/>
                </a:moveTo>
                <a:lnTo>
                  <a:pt x="4419600" y="1188720"/>
                </a:lnTo>
                <a:lnTo>
                  <a:pt x="4434840" y="15240"/>
                </a:lnTo>
                <a:lnTo>
                  <a:pt x="911352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393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Glavni</a:t>
            </a:r>
            <a:r>
              <a:rPr lang="en-US" dirty="0" smtClean="0"/>
              <a:t> program - </a:t>
            </a:r>
            <a:r>
              <a:rPr lang="en-US" dirty="0" err="1" smtClean="0"/>
              <a:t>primjer</a:t>
            </a:r>
            <a:endParaRPr lang="en-US" dirty="0"/>
          </a:p>
        </p:txBody>
      </p:sp>
      <p:sp>
        <p:nvSpPr>
          <p:cNvPr id="4" name="Rectangle 3"/>
          <p:cNvSpPr/>
          <p:nvPr/>
        </p:nvSpPr>
        <p:spPr>
          <a:xfrm>
            <a:off x="-30480" y="990600"/>
            <a:ext cx="4572000" cy="3970318"/>
          </a:xfrm>
          <a:prstGeom prst="rect">
            <a:avLst/>
          </a:prstGeom>
          <a:ln>
            <a:solidFill>
              <a:srgbClr val="C00000"/>
            </a:solidFill>
            <a:prstDash val="dash"/>
          </a:ln>
        </p:spPr>
        <p:txBody>
          <a:bodyPr>
            <a:spAutoFit/>
          </a:bodyPr>
          <a:lstStyle/>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cin</a:t>
            </a:r>
            <a:r>
              <a:rPr lang="en-US" b="1" dirty="0">
                <a:solidFill>
                  <a:srgbClr val="0070C0"/>
                </a:solidFill>
              </a:rPr>
              <a:t>&gt;&gt;V&gt;&gt;E;</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v,e,k,Graph</a:t>
            </a:r>
            <a:r>
              <a:rPr lang="en-US" b="1" dirty="0">
                <a:solidFill>
                  <a:srgbClr val="0070C0"/>
                </a:solidFill>
              </a:rPr>
              <a:t>[1000][1000];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V;i</a:t>
            </a:r>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V;j</a:t>
            </a:r>
            <a:r>
              <a:rPr lang="en-US" b="1" dirty="0">
                <a:solidFill>
                  <a:srgbClr val="0070C0"/>
                </a:solidFill>
              </a:rPr>
              <a:t>++) </a:t>
            </a:r>
            <a:endParaRPr lang="en-US" b="1" dirty="0" smtClean="0">
              <a:solidFill>
                <a:srgbClr val="0070C0"/>
              </a:solidFill>
            </a:endParaRPr>
          </a:p>
          <a:p>
            <a:r>
              <a:rPr lang="en-US" b="1" dirty="0">
                <a:solidFill>
                  <a:srgbClr val="0070C0"/>
                </a:solidFill>
              </a:rPr>
              <a:t>	</a:t>
            </a:r>
            <a:r>
              <a:rPr lang="en-US" b="1" dirty="0" smtClean="0">
                <a:solidFill>
                  <a:srgbClr val="0070C0"/>
                </a:solidFill>
              </a:rPr>
              <a:t>Graph[</a:t>
            </a:r>
            <a:r>
              <a:rPr lang="en-US" b="1" dirty="0" err="1" smtClean="0">
                <a:solidFill>
                  <a:srgbClr val="0070C0"/>
                </a:solidFill>
              </a:rPr>
              <a:t>i</a:t>
            </a:r>
            <a:r>
              <a:rPr lang="en-US" b="1" dirty="0">
                <a:solidFill>
                  <a:srgbClr val="0070C0"/>
                </a:solidFill>
              </a:rPr>
              <a:t>][j]=0;</a:t>
            </a:r>
          </a:p>
          <a:p>
            <a:r>
              <a:rPr lang="en-US" b="1" dirty="0">
                <a:solidFill>
                  <a:srgbClr val="0070C0"/>
                </a:solidFill>
              </a:rPr>
              <a:t>    while(E&gt;0</a:t>
            </a:r>
            <a:r>
              <a:rPr lang="en-US" b="1" dirty="0" smtClean="0">
                <a:solidFill>
                  <a:srgbClr val="0070C0"/>
                </a:solidFill>
              </a:rPr>
              <a:t>) {</a:t>
            </a:r>
            <a:endParaRPr lang="en-US" b="1" dirty="0">
              <a:solidFill>
                <a:srgbClr val="0070C0"/>
              </a:solidFill>
            </a:endParaRPr>
          </a:p>
          <a:p>
            <a:r>
              <a:rPr lang="en-US" b="1" dirty="0">
                <a:solidFill>
                  <a:srgbClr val="0070C0"/>
                </a:solidFill>
              </a:rPr>
              <a:t>        </a:t>
            </a:r>
            <a:r>
              <a:rPr lang="en-US" b="1" dirty="0" err="1">
                <a:solidFill>
                  <a:srgbClr val="0070C0"/>
                </a:solidFill>
              </a:rPr>
              <a:t>cin</a:t>
            </a:r>
            <a:r>
              <a:rPr lang="en-US" b="1" dirty="0">
                <a:solidFill>
                  <a:srgbClr val="0070C0"/>
                </a:solidFill>
              </a:rPr>
              <a:t>&gt;&gt;v&gt;&gt;e&gt;&gt;k;</a:t>
            </a:r>
          </a:p>
          <a:p>
            <a:r>
              <a:rPr lang="en-US" b="1" dirty="0">
                <a:solidFill>
                  <a:srgbClr val="0070C0"/>
                </a:solidFill>
              </a:rPr>
              <a:t>        Graph[v][e]=k;</a:t>
            </a:r>
          </a:p>
          <a:p>
            <a:r>
              <a:rPr lang="en-US" b="1" dirty="0">
                <a:solidFill>
                  <a:srgbClr val="0070C0"/>
                </a:solidFill>
              </a:rPr>
              <a:t>        E--;</a:t>
            </a:r>
          </a:p>
          <a:p>
            <a:r>
              <a:rPr lang="en-US" b="1" dirty="0">
                <a:solidFill>
                  <a:srgbClr val="0070C0"/>
                </a:solidFill>
              </a:rPr>
              <a:t>    }</a:t>
            </a:r>
          </a:p>
          <a:p>
            <a:r>
              <a:rPr lang="en-US" b="1" dirty="0">
                <a:solidFill>
                  <a:srgbClr val="0070C0"/>
                </a:solidFill>
              </a:rPr>
              <a:t>    </a:t>
            </a:r>
            <a:r>
              <a:rPr lang="en-US" b="1" dirty="0" err="1">
                <a:solidFill>
                  <a:srgbClr val="0070C0"/>
                </a:solidFill>
              </a:rPr>
              <a:t>cin</a:t>
            </a:r>
            <a:r>
              <a:rPr lang="en-US" b="1" dirty="0">
                <a:solidFill>
                  <a:srgbClr val="0070C0"/>
                </a:solidFill>
              </a:rPr>
              <a:t>&gt;&gt;v&gt;&gt;e;</a:t>
            </a:r>
          </a:p>
          <a:p>
            <a:r>
              <a:rPr lang="en-US" b="1" dirty="0">
                <a:solidFill>
                  <a:srgbClr val="0070C0"/>
                </a:solidFill>
              </a:rPr>
              <a:t>    </a:t>
            </a:r>
            <a:r>
              <a:rPr lang="en-US" b="1" dirty="0" err="1">
                <a:solidFill>
                  <a:srgbClr val="0070C0"/>
                </a:solidFill>
              </a:rPr>
              <a:t>minCut</a:t>
            </a:r>
            <a:r>
              <a:rPr lang="en-US" b="1" dirty="0">
                <a:solidFill>
                  <a:srgbClr val="0070C0"/>
                </a:solidFill>
              </a:rPr>
              <a:t>(</a:t>
            </a:r>
            <a:r>
              <a:rPr lang="en-US" b="1" dirty="0" err="1">
                <a:solidFill>
                  <a:srgbClr val="0070C0"/>
                </a:solidFill>
              </a:rPr>
              <a:t>Graph,v,e</a:t>
            </a:r>
            <a:r>
              <a:rPr lang="en-US" b="1" dirty="0">
                <a:solidFill>
                  <a:srgbClr val="0070C0"/>
                </a:solidFill>
              </a:rPr>
              <a:t>);</a:t>
            </a:r>
          </a:p>
          <a:p>
            <a:r>
              <a:rPr lang="en-US" b="1" dirty="0">
                <a:solidFill>
                  <a:srgbClr val="0070C0"/>
                </a:solidFill>
              </a:rPr>
              <a:t>    return 0;</a:t>
            </a:r>
          </a:p>
          <a:p>
            <a:r>
              <a:rPr lang="en-US" b="1" dirty="0">
                <a:solidFill>
                  <a:srgbClr val="0070C0"/>
                </a:solidFill>
              </a:rPr>
              <a:t>}</a:t>
            </a:r>
          </a:p>
        </p:txBody>
      </p:sp>
      <p:sp>
        <p:nvSpPr>
          <p:cNvPr id="5" name="Rectangle 4"/>
          <p:cNvSpPr/>
          <p:nvPr/>
        </p:nvSpPr>
        <p:spPr>
          <a:xfrm>
            <a:off x="6372777" y="996928"/>
            <a:ext cx="866223" cy="2123658"/>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6 9</a:t>
            </a:r>
          </a:p>
          <a:p>
            <a:r>
              <a:rPr lang="en-US" sz="1200" b="1" dirty="0">
                <a:solidFill>
                  <a:schemeClr val="bg1"/>
                </a:solidFill>
              </a:rPr>
              <a:t>0 1 10</a:t>
            </a:r>
          </a:p>
          <a:p>
            <a:r>
              <a:rPr lang="en-US" sz="1200" b="1" dirty="0">
                <a:solidFill>
                  <a:schemeClr val="bg1"/>
                </a:solidFill>
              </a:rPr>
              <a:t>0 2 10</a:t>
            </a:r>
          </a:p>
          <a:p>
            <a:r>
              <a:rPr lang="en-US" sz="1200" b="1" dirty="0">
                <a:solidFill>
                  <a:schemeClr val="bg1"/>
                </a:solidFill>
              </a:rPr>
              <a:t>1 2 2</a:t>
            </a:r>
          </a:p>
          <a:p>
            <a:r>
              <a:rPr lang="en-US" sz="1200" b="1" dirty="0">
                <a:solidFill>
                  <a:schemeClr val="bg1"/>
                </a:solidFill>
              </a:rPr>
              <a:t>1 3 4</a:t>
            </a:r>
          </a:p>
          <a:p>
            <a:r>
              <a:rPr lang="en-US" sz="1200" b="1" dirty="0">
                <a:solidFill>
                  <a:schemeClr val="bg1"/>
                </a:solidFill>
              </a:rPr>
              <a:t>1 4 8</a:t>
            </a:r>
          </a:p>
          <a:p>
            <a:r>
              <a:rPr lang="en-US" sz="1200" b="1" dirty="0">
                <a:solidFill>
                  <a:schemeClr val="bg1"/>
                </a:solidFill>
              </a:rPr>
              <a:t>2 4 9</a:t>
            </a:r>
          </a:p>
          <a:p>
            <a:r>
              <a:rPr lang="en-US" sz="1200" b="1" dirty="0">
                <a:solidFill>
                  <a:schemeClr val="bg1"/>
                </a:solidFill>
              </a:rPr>
              <a:t>4 3 6</a:t>
            </a:r>
          </a:p>
          <a:p>
            <a:r>
              <a:rPr lang="en-US" sz="1200" b="1" dirty="0">
                <a:solidFill>
                  <a:schemeClr val="bg1"/>
                </a:solidFill>
              </a:rPr>
              <a:t>3 5 10</a:t>
            </a:r>
          </a:p>
          <a:p>
            <a:r>
              <a:rPr lang="en-US" sz="1200" b="1" dirty="0">
                <a:solidFill>
                  <a:schemeClr val="bg1"/>
                </a:solidFill>
              </a:rPr>
              <a:t>4 5 10</a:t>
            </a:r>
          </a:p>
          <a:p>
            <a:r>
              <a:rPr lang="en-US" sz="1200" b="1" dirty="0">
                <a:solidFill>
                  <a:schemeClr val="bg1"/>
                </a:solidFill>
              </a:rPr>
              <a:t>0 </a:t>
            </a:r>
            <a:r>
              <a:rPr lang="en-US" sz="1200" b="1" dirty="0" smtClean="0">
                <a:solidFill>
                  <a:schemeClr val="bg1"/>
                </a:solidFill>
              </a:rPr>
              <a:t>5</a:t>
            </a:r>
            <a:endParaRPr lang="en-US" sz="1200" b="1" dirty="0">
              <a:solidFill>
                <a:schemeClr val="bg1"/>
              </a:solidFill>
            </a:endParaRPr>
          </a:p>
        </p:txBody>
      </p:sp>
      <p:sp>
        <p:nvSpPr>
          <p:cNvPr id="6" name="Oval 5"/>
          <p:cNvSpPr/>
          <p:nvPr/>
        </p:nvSpPr>
        <p:spPr>
          <a:xfrm>
            <a:off x="4953000" y="3886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7" name="Oval 6"/>
          <p:cNvSpPr/>
          <p:nvPr/>
        </p:nvSpPr>
        <p:spPr>
          <a:xfrm>
            <a:off x="5791200" y="3429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8" name="Oval 7"/>
          <p:cNvSpPr/>
          <p:nvPr/>
        </p:nvSpPr>
        <p:spPr>
          <a:xfrm>
            <a:off x="5791200" y="4495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9" name="Oval 8"/>
          <p:cNvSpPr/>
          <p:nvPr/>
        </p:nvSpPr>
        <p:spPr>
          <a:xfrm>
            <a:off x="7010400" y="3429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10" name="Oval 9"/>
          <p:cNvSpPr/>
          <p:nvPr/>
        </p:nvSpPr>
        <p:spPr>
          <a:xfrm>
            <a:off x="7010400" y="4495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11" name="Oval 10"/>
          <p:cNvSpPr/>
          <p:nvPr/>
        </p:nvSpPr>
        <p:spPr>
          <a:xfrm>
            <a:off x="7738158" y="3886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2" name="Straight Arrow Connector 11"/>
          <p:cNvCxnSpPr>
            <a:stCxn id="6" idx="7"/>
            <a:endCxn id="7" idx="2"/>
          </p:cNvCxnSpPr>
          <p:nvPr/>
        </p:nvCxnSpPr>
        <p:spPr>
          <a:xfrm flipV="1">
            <a:off x="5278204" y="3619500"/>
            <a:ext cx="512996" cy="3224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5"/>
            <a:endCxn id="8" idx="2"/>
          </p:cNvCxnSpPr>
          <p:nvPr/>
        </p:nvCxnSpPr>
        <p:spPr>
          <a:xfrm>
            <a:off x="5278204" y="4211404"/>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4"/>
            <a:endCxn id="8" idx="0"/>
          </p:cNvCxnSpPr>
          <p:nvPr/>
        </p:nvCxnSpPr>
        <p:spPr>
          <a:xfrm>
            <a:off x="5981700" y="3810000"/>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6"/>
            <a:endCxn id="10" idx="2"/>
          </p:cNvCxnSpPr>
          <p:nvPr/>
        </p:nvCxnSpPr>
        <p:spPr>
          <a:xfrm>
            <a:off x="6172200" y="4686300"/>
            <a:ext cx="83820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5"/>
            <a:endCxn id="10" idx="1"/>
          </p:cNvCxnSpPr>
          <p:nvPr/>
        </p:nvCxnSpPr>
        <p:spPr>
          <a:xfrm>
            <a:off x="6116404" y="3754204"/>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6"/>
          </p:cNvCxnSpPr>
          <p:nvPr/>
        </p:nvCxnSpPr>
        <p:spPr>
          <a:xfrm flipV="1">
            <a:off x="6172200" y="35874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9" idx="4"/>
          </p:cNvCxnSpPr>
          <p:nvPr/>
        </p:nvCxnSpPr>
        <p:spPr>
          <a:xfrm flipH="1" flipV="1">
            <a:off x="7200900" y="3810000"/>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1" idx="1"/>
          </p:cNvCxnSpPr>
          <p:nvPr/>
        </p:nvCxnSpPr>
        <p:spPr>
          <a:xfrm>
            <a:off x="7057988" y="3678004"/>
            <a:ext cx="735966" cy="2639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1" idx="3"/>
          </p:cNvCxnSpPr>
          <p:nvPr/>
        </p:nvCxnSpPr>
        <p:spPr>
          <a:xfrm flipV="1">
            <a:off x="7042748" y="4211404"/>
            <a:ext cx="75120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82603" y="3533001"/>
            <a:ext cx="762000"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22" name="TextBox 21"/>
          <p:cNvSpPr txBox="1"/>
          <p:nvPr/>
        </p:nvSpPr>
        <p:spPr>
          <a:xfrm>
            <a:off x="5181600" y="4343400"/>
            <a:ext cx="533400"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/10</a:t>
            </a:r>
            <a:endParaRPr lang="en-US" sz="1200" dirty="0">
              <a:solidFill>
                <a:srgbClr val="FF0000"/>
              </a:solidFill>
            </a:endParaRPr>
          </a:p>
        </p:txBody>
      </p:sp>
      <p:sp>
        <p:nvSpPr>
          <p:cNvPr id="23" name="TextBox 22"/>
          <p:cNvSpPr txBox="1"/>
          <p:nvPr/>
        </p:nvSpPr>
        <p:spPr>
          <a:xfrm>
            <a:off x="5534702" y="3992880"/>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24" name="TextBox 23"/>
          <p:cNvSpPr txBox="1"/>
          <p:nvPr/>
        </p:nvSpPr>
        <p:spPr>
          <a:xfrm>
            <a:off x="6214158" y="4038600"/>
            <a:ext cx="518626"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/8</a:t>
            </a:r>
            <a:endParaRPr lang="en-US" sz="1200" dirty="0">
              <a:solidFill>
                <a:srgbClr val="FF0000"/>
              </a:solidFill>
            </a:endParaRPr>
          </a:p>
        </p:txBody>
      </p:sp>
      <p:sp>
        <p:nvSpPr>
          <p:cNvPr id="25" name="TextBox 24"/>
          <p:cNvSpPr txBox="1"/>
          <p:nvPr/>
        </p:nvSpPr>
        <p:spPr>
          <a:xfrm>
            <a:off x="6400800" y="3352800"/>
            <a:ext cx="499158" cy="276999"/>
          </a:xfrm>
          <a:prstGeom prst="rect">
            <a:avLst/>
          </a:prstGeom>
          <a:noFill/>
        </p:spPr>
        <p:txBody>
          <a:bodyPr wrap="square" rtlCol="0">
            <a:spAutoFit/>
          </a:bodyPr>
          <a:lstStyle/>
          <a:p>
            <a:r>
              <a:rPr lang="sr-Latn-ME" sz="1200" dirty="0" smtClean="0"/>
              <a:t>4</a:t>
            </a:r>
            <a:r>
              <a:rPr lang="sr-Latn-ME" sz="1200" dirty="0" smtClean="0">
                <a:solidFill>
                  <a:srgbClr val="FF0000"/>
                </a:solidFill>
              </a:rPr>
              <a:t>/4</a:t>
            </a:r>
            <a:endParaRPr lang="en-US" sz="1200" dirty="0">
              <a:solidFill>
                <a:srgbClr val="FF0000"/>
              </a:solidFill>
            </a:endParaRPr>
          </a:p>
        </p:txBody>
      </p:sp>
      <p:sp>
        <p:nvSpPr>
          <p:cNvPr id="26" name="TextBox 25"/>
          <p:cNvSpPr txBox="1"/>
          <p:nvPr/>
        </p:nvSpPr>
        <p:spPr>
          <a:xfrm>
            <a:off x="6823758" y="3982804"/>
            <a:ext cx="518626" cy="276999"/>
          </a:xfrm>
          <a:prstGeom prst="rect">
            <a:avLst/>
          </a:prstGeom>
          <a:noFill/>
        </p:spPr>
        <p:txBody>
          <a:bodyPr wrap="square" rtlCol="0">
            <a:spAutoFit/>
          </a:bodyPr>
          <a:lstStyle/>
          <a:p>
            <a:r>
              <a:rPr lang="sr-Latn-ME" sz="1200" dirty="0" smtClean="0"/>
              <a:t>5</a:t>
            </a:r>
            <a:r>
              <a:rPr lang="sr-Latn-ME" sz="1200" dirty="0" smtClean="0">
                <a:solidFill>
                  <a:srgbClr val="FF0000"/>
                </a:solidFill>
              </a:rPr>
              <a:t>/6</a:t>
            </a:r>
            <a:endParaRPr lang="en-US" sz="1200" dirty="0">
              <a:solidFill>
                <a:srgbClr val="FF0000"/>
              </a:solidFill>
            </a:endParaRPr>
          </a:p>
        </p:txBody>
      </p:sp>
      <p:sp>
        <p:nvSpPr>
          <p:cNvPr id="27" name="TextBox 26"/>
          <p:cNvSpPr txBox="1"/>
          <p:nvPr/>
        </p:nvSpPr>
        <p:spPr>
          <a:xfrm>
            <a:off x="7492437" y="3587496"/>
            <a:ext cx="491442"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/10</a:t>
            </a:r>
            <a:endParaRPr lang="en-US" sz="1200" dirty="0">
              <a:solidFill>
                <a:srgbClr val="FF0000"/>
              </a:solidFill>
            </a:endParaRPr>
          </a:p>
        </p:txBody>
      </p:sp>
      <p:sp>
        <p:nvSpPr>
          <p:cNvPr id="28" name="TextBox 27"/>
          <p:cNvSpPr txBox="1"/>
          <p:nvPr/>
        </p:nvSpPr>
        <p:spPr>
          <a:xfrm>
            <a:off x="7498225" y="4343400"/>
            <a:ext cx="828554"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29" name="TextBox 28"/>
          <p:cNvSpPr txBox="1"/>
          <p:nvPr/>
        </p:nvSpPr>
        <p:spPr>
          <a:xfrm>
            <a:off x="7983878" y="3485424"/>
            <a:ext cx="931521" cy="369332"/>
          </a:xfrm>
          <a:prstGeom prst="rect">
            <a:avLst/>
          </a:prstGeom>
          <a:noFill/>
        </p:spPr>
        <p:txBody>
          <a:bodyPr wrap="square" rtlCol="0">
            <a:spAutoFit/>
          </a:bodyPr>
          <a:lstStyle/>
          <a:p>
            <a:r>
              <a:rPr lang="sr-Latn-ME" b="1" smtClean="0">
                <a:solidFill>
                  <a:srgbClr val="00B050"/>
                </a:solidFill>
              </a:rPr>
              <a:t>F=19</a:t>
            </a:r>
            <a:endParaRPr lang="en-US" b="1" dirty="0">
              <a:solidFill>
                <a:srgbClr val="00B050"/>
              </a:solidFill>
            </a:endParaRPr>
          </a:p>
        </p:txBody>
      </p:sp>
      <p:sp>
        <p:nvSpPr>
          <p:cNvPr id="30" name="TextBox 29"/>
          <p:cNvSpPr txBox="1"/>
          <p:nvPr/>
        </p:nvSpPr>
        <p:spPr>
          <a:xfrm>
            <a:off x="6297977" y="4737955"/>
            <a:ext cx="513932"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/9</a:t>
            </a:r>
            <a:endParaRPr lang="en-US" sz="1200" dirty="0">
              <a:solidFill>
                <a:srgbClr val="FF0000"/>
              </a:solidFill>
            </a:endParaRPr>
          </a:p>
        </p:txBody>
      </p:sp>
      <p:sp>
        <p:nvSpPr>
          <p:cNvPr id="3" name="TextBox 2"/>
          <p:cNvSpPr txBox="1"/>
          <p:nvPr/>
        </p:nvSpPr>
        <p:spPr>
          <a:xfrm>
            <a:off x="6381578" y="621268"/>
            <a:ext cx="1084496" cy="369332"/>
          </a:xfrm>
          <a:prstGeom prst="rect">
            <a:avLst/>
          </a:prstGeom>
          <a:noFill/>
        </p:spPr>
        <p:txBody>
          <a:bodyPr wrap="square" rtlCol="0">
            <a:spAutoFit/>
          </a:bodyPr>
          <a:lstStyle/>
          <a:p>
            <a:r>
              <a:rPr lang="en-US" b="1" u="sng" dirty="0" smtClean="0"/>
              <a:t>ULAZ:</a:t>
            </a:r>
            <a:endParaRPr lang="en-US" b="1" u="sng" dirty="0"/>
          </a:p>
        </p:txBody>
      </p:sp>
      <p:sp>
        <p:nvSpPr>
          <p:cNvPr id="31" name="Rectangle 30"/>
          <p:cNvSpPr/>
          <p:nvPr/>
        </p:nvSpPr>
        <p:spPr>
          <a:xfrm>
            <a:off x="7772400" y="985260"/>
            <a:ext cx="685800" cy="461665"/>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0 </a:t>
            </a:r>
            <a:r>
              <a:rPr lang="en-US" sz="1200" b="1" dirty="0">
                <a:solidFill>
                  <a:schemeClr val="bg1"/>
                </a:solidFill>
              </a:rPr>
              <a:t>- 1</a:t>
            </a:r>
          </a:p>
          <a:p>
            <a:r>
              <a:rPr lang="en-US" sz="1200" b="1" dirty="0">
                <a:solidFill>
                  <a:schemeClr val="bg1"/>
                </a:solidFill>
              </a:rPr>
              <a:t>2 </a:t>
            </a:r>
            <a:r>
              <a:rPr lang="en-US" sz="1200" b="1" dirty="0" smtClean="0">
                <a:solidFill>
                  <a:schemeClr val="bg1"/>
                </a:solidFill>
              </a:rPr>
              <a:t>- 4</a:t>
            </a:r>
            <a:endParaRPr lang="en-US" sz="1200" b="1" dirty="0">
              <a:solidFill>
                <a:schemeClr val="bg1"/>
              </a:solidFill>
            </a:endParaRPr>
          </a:p>
        </p:txBody>
      </p:sp>
      <p:sp>
        <p:nvSpPr>
          <p:cNvPr id="32" name="TextBox 31"/>
          <p:cNvSpPr txBox="1"/>
          <p:nvPr/>
        </p:nvSpPr>
        <p:spPr>
          <a:xfrm>
            <a:off x="7628801" y="609600"/>
            <a:ext cx="1084496" cy="369332"/>
          </a:xfrm>
          <a:prstGeom prst="rect">
            <a:avLst/>
          </a:prstGeom>
          <a:noFill/>
        </p:spPr>
        <p:txBody>
          <a:bodyPr wrap="square" rtlCol="0">
            <a:spAutoFit/>
          </a:bodyPr>
          <a:lstStyle/>
          <a:p>
            <a:r>
              <a:rPr lang="en-US" b="1" u="sng" dirty="0" smtClean="0"/>
              <a:t>IZLAZ:</a:t>
            </a:r>
            <a:endParaRPr lang="en-US" b="1" u="sng" dirty="0"/>
          </a:p>
        </p:txBody>
      </p:sp>
      <p:sp>
        <p:nvSpPr>
          <p:cNvPr id="33" name="TextBox 32"/>
          <p:cNvSpPr txBox="1"/>
          <p:nvPr/>
        </p:nvSpPr>
        <p:spPr>
          <a:xfrm>
            <a:off x="0" y="5105400"/>
            <a:ext cx="9144000" cy="1200329"/>
          </a:xfrm>
          <a:prstGeom prst="rect">
            <a:avLst/>
          </a:prstGeom>
          <a:noFill/>
        </p:spPr>
        <p:txBody>
          <a:bodyPr wrap="square" rtlCol="0">
            <a:spAutoFit/>
          </a:bodyPr>
          <a:lstStyle/>
          <a:p>
            <a:r>
              <a:rPr lang="en-US" dirty="0" err="1" smtClean="0"/>
              <a:t>Primjer</a:t>
            </a:r>
            <a:r>
              <a:rPr lang="en-US" dirty="0" smtClean="0"/>
              <a:t> je </a:t>
            </a:r>
            <a:r>
              <a:rPr lang="en-US" dirty="0" err="1" smtClean="0"/>
              <a:t>zapravo</a:t>
            </a:r>
            <a:r>
              <a:rPr lang="en-US" dirty="0" smtClean="0"/>
              <a:t> </a:t>
            </a:r>
            <a:r>
              <a:rPr lang="en-US" dirty="0" err="1" smtClean="0"/>
              <a:t>iz</a:t>
            </a:r>
            <a:r>
              <a:rPr lang="en-US" dirty="0" smtClean="0"/>
              <a:t> </a:t>
            </a:r>
            <a:r>
              <a:rPr lang="en-US" dirty="0" err="1" smtClean="0"/>
              <a:t>prethodnog</a:t>
            </a:r>
            <a:r>
              <a:rPr lang="en-US" dirty="0" smtClean="0"/>
              <a:t> </a:t>
            </a:r>
            <a:r>
              <a:rPr lang="en-US" dirty="0" err="1" smtClean="0"/>
              <a:t>zadatka</a:t>
            </a:r>
            <a:r>
              <a:rPr lang="en-US" dirty="0" smtClean="0"/>
              <a:t>. </a:t>
            </a:r>
            <a:r>
              <a:rPr lang="en-US" dirty="0" err="1" smtClean="0"/>
              <a:t>Jednostavno</a:t>
            </a:r>
            <a:r>
              <a:rPr lang="en-US" dirty="0" smtClean="0"/>
              <a:t> </a:t>
            </a:r>
            <a:r>
              <a:rPr lang="en-US" dirty="0" err="1" smtClean="0"/>
              <a:t>vidimo</a:t>
            </a:r>
            <a:r>
              <a:rPr lang="en-US" dirty="0" smtClean="0"/>
              <a:t> da </a:t>
            </a:r>
            <a:r>
              <a:rPr lang="en-US" dirty="0" err="1" smtClean="0"/>
              <a:t>iz</a:t>
            </a:r>
            <a:r>
              <a:rPr lang="en-US" dirty="0" smtClean="0"/>
              <a:t> </a:t>
            </a:r>
            <a:r>
              <a:rPr lang="en-US" b="1" dirty="0" smtClean="0">
                <a:solidFill>
                  <a:srgbClr val="C00000"/>
                </a:solidFill>
              </a:rPr>
              <a:t>S</a:t>
            </a:r>
            <a:r>
              <a:rPr lang="en-US" dirty="0" smtClean="0"/>
              <a:t> ne </a:t>
            </a:r>
            <a:r>
              <a:rPr lang="en-US" dirty="0" err="1" smtClean="0"/>
              <a:t>mo</a:t>
            </a:r>
            <a:r>
              <a:rPr lang="sr-Latn-ME" dirty="0" smtClean="0"/>
              <a:t>žemo bez do </a:t>
            </a:r>
            <a:r>
              <a:rPr lang="sr-Latn-ME" b="1" dirty="0" smtClean="0">
                <a:solidFill>
                  <a:srgbClr val="C00000"/>
                </a:solidFill>
              </a:rPr>
              <a:t>C</a:t>
            </a:r>
            <a:r>
              <a:rPr lang="sr-Latn-ME" dirty="0" smtClean="0"/>
              <a:t> a iz </a:t>
            </a:r>
            <a:r>
              <a:rPr lang="sr-Latn-ME" b="1" dirty="0" smtClean="0">
                <a:solidFill>
                  <a:srgbClr val="C00000"/>
                </a:solidFill>
              </a:rPr>
              <a:t>C</a:t>
            </a:r>
            <a:r>
              <a:rPr lang="sr-Latn-ME" dirty="0" smtClean="0"/>
              <a:t> ne možemo dalje, tako da ta dva čvora čine jedan podskup. Svi ostali čvorovi čine drugi podskup. Ivice koje povezuju ova dva podskupa (iz prvoga ka drugom) su </a:t>
            </a:r>
            <a:r>
              <a:rPr lang="sr-Latn-ME" b="1" dirty="0" smtClean="0">
                <a:solidFill>
                  <a:srgbClr val="C00000"/>
                </a:solidFill>
              </a:rPr>
              <a:t>S-A</a:t>
            </a:r>
            <a:r>
              <a:rPr lang="sr-Latn-ME" dirty="0" smtClean="0"/>
              <a:t> i </a:t>
            </a:r>
            <a:r>
              <a:rPr lang="sr-Latn-ME" b="1" dirty="0" smtClean="0">
                <a:solidFill>
                  <a:srgbClr val="C00000"/>
                </a:solidFill>
              </a:rPr>
              <a:t>C-D</a:t>
            </a:r>
            <a:r>
              <a:rPr lang="sr-Latn-ME" dirty="0" smtClean="0"/>
              <a:t> te da im je ukupni protok </a:t>
            </a:r>
            <a:r>
              <a:rPr lang="sr-Latn-ME" b="1" dirty="0" smtClean="0">
                <a:solidFill>
                  <a:srgbClr val="C00000"/>
                </a:solidFill>
              </a:rPr>
              <a:t>19</a:t>
            </a:r>
            <a:r>
              <a:rPr lang="sr-Latn-ME" dirty="0" smtClean="0"/>
              <a:t> kao što je zadatak pokazao.</a:t>
            </a:r>
            <a:endParaRPr lang="en-US" dirty="0"/>
          </a:p>
        </p:txBody>
      </p:sp>
      <p:sp>
        <p:nvSpPr>
          <p:cNvPr id="34" name="Freeform 33"/>
          <p:cNvSpPr/>
          <p:nvPr/>
        </p:nvSpPr>
        <p:spPr>
          <a:xfrm>
            <a:off x="4825558" y="3725246"/>
            <a:ext cx="1651442" cy="1227754"/>
          </a:xfrm>
          <a:custGeom>
            <a:avLst/>
            <a:gdLst>
              <a:gd name="connsiteX0" fmla="*/ 59411 w 1651442"/>
              <a:gd name="connsiteY0" fmla="*/ 19961 h 1227754"/>
              <a:gd name="connsiteX1" fmla="*/ 221971 w 1651442"/>
              <a:gd name="connsiteY1" fmla="*/ 985161 h 1227754"/>
              <a:gd name="connsiteX2" fmla="*/ 1512291 w 1651442"/>
              <a:gd name="connsiteY2" fmla="*/ 1218841 h 1227754"/>
              <a:gd name="connsiteX3" fmla="*/ 1542771 w 1651442"/>
              <a:gd name="connsiteY3" fmla="*/ 771801 h 1227754"/>
              <a:gd name="connsiteX4" fmla="*/ 862051 w 1651442"/>
              <a:gd name="connsiteY4" fmla="*/ 365401 h 1227754"/>
              <a:gd name="connsiteX5" fmla="*/ 59411 w 1651442"/>
              <a:gd name="connsiteY5" fmla="*/ 19961 h 12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1442" h="1227754">
                <a:moveTo>
                  <a:pt x="59411" y="19961"/>
                </a:moveTo>
                <a:cubicBezTo>
                  <a:pt x="-47269" y="123254"/>
                  <a:pt x="-20176" y="785348"/>
                  <a:pt x="221971" y="985161"/>
                </a:cubicBezTo>
                <a:cubicBezTo>
                  <a:pt x="464118" y="1184974"/>
                  <a:pt x="1292158" y="1254401"/>
                  <a:pt x="1512291" y="1218841"/>
                </a:cubicBezTo>
                <a:cubicBezTo>
                  <a:pt x="1732424" y="1183281"/>
                  <a:pt x="1651144" y="914041"/>
                  <a:pt x="1542771" y="771801"/>
                </a:cubicBezTo>
                <a:cubicBezTo>
                  <a:pt x="1434398" y="629561"/>
                  <a:pt x="1107584" y="489014"/>
                  <a:pt x="862051" y="365401"/>
                </a:cubicBezTo>
                <a:cubicBezTo>
                  <a:pt x="616518" y="241788"/>
                  <a:pt x="166091" y="-83332"/>
                  <a:pt x="59411" y="19961"/>
                </a:cubicBezTo>
                <a:close/>
              </a:path>
            </a:pathLst>
          </a:custGeom>
          <a:solidFill>
            <a:schemeClr val="tx2">
              <a:lumMod val="20000"/>
              <a:lumOff val="80000"/>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5569229" y="3203397"/>
            <a:ext cx="2772517" cy="1879076"/>
          </a:xfrm>
          <a:custGeom>
            <a:avLst/>
            <a:gdLst>
              <a:gd name="connsiteX0" fmla="*/ 130531 w 2772517"/>
              <a:gd name="connsiteY0" fmla="*/ 37643 h 1879076"/>
              <a:gd name="connsiteX1" fmla="*/ 140691 w 2772517"/>
              <a:gd name="connsiteY1" fmla="*/ 616763 h 1879076"/>
              <a:gd name="connsiteX2" fmla="*/ 1654531 w 2772517"/>
              <a:gd name="connsiteY2" fmla="*/ 1866443 h 1879076"/>
              <a:gd name="connsiteX3" fmla="*/ 2711171 w 2772517"/>
              <a:gd name="connsiteY3" fmla="*/ 1226363 h 1879076"/>
              <a:gd name="connsiteX4" fmla="*/ 2579091 w 2772517"/>
              <a:gd name="connsiteY4" fmla="*/ 647243 h 1879076"/>
              <a:gd name="connsiteX5" fmla="*/ 2020291 w 2772517"/>
              <a:gd name="connsiteY5" fmla="*/ 88443 h 1879076"/>
              <a:gd name="connsiteX6" fmla="*/ 709651 w 2772517"/>
              <a:gd name="connsiteY6" fmla="*/ 57963 h 1879076"/>
              <a:gd name="connsiteX7" fmla="*/ 130531 w 2772517"/>
              <a:gd name="connsiteY7" fmla="*/ 37643 h 187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2517" h="1879076">
                <a:moveTo>
                  <a:pt x="130531" y="37643"/>
                </a:moveTo>
                <a:cubicBezTo>
                  <a:pt x="35704" y="130776"/>
                  <a:pt x="-113309" y="311963"/>
                  <a:pt x="140691" y="616763"/>
                </a:cubicBezTo>
                <a:cubicBezTo>
                  <a:pt x="394691" y="921563"/>
                  <a:pt x="1226118" y="1764843"/>
                  <a:pt x="1654531" y="1866443"/>
                </a:cubicBezTo>
                <a:cubicBezTo>
                  <a:pt x="2082944" y="1968043"/>
                  <a:pt x="2557078" y="1429563"/>
                  <a:pt x="2711171" y="1226363"/>
                </a:cubicBezTo>
                <a:cubicBezTo>
                  <a:pt x="2865264" y="1023163"/>
                  <a:pt x="2694238" y="836896"/>
                  <a:pt x="2579091" y="647243"/>
                </a:cubicBezTo>
                <a:cubicBezTo>
                  <a:pt x="2463944" y="457590"/>
                  <a:pt x="2331864" y="186656"/>
                  <a:pt x="2020291" y="88443"/>
                </a:cubicBezTo>
                <a:cubicBezTo>
                  <a:pt x="1708718" y="-9770"/>
                  <a:pt x="1026304" y="63043"/>
                  <a:pt x="709651" y="57963"/>
                </a:cubicBezTo>
                <a:cubicBezTo>
                  <a:pt x="392998" y="52883"/>
                  <a:pt x="225358" y="-55490"/>
                  <a:pt x="130531" y="37643"/>
                </a:cubicBezTo>
                <a:close/>
              </a:path>
            </a:pathLst>
          </a:custGeom>
          <a:solidFill>
            <a:srgbClr val="7CB4BA">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0762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STL varijanta Ford-Fulkerson-a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Vrijedi biti pošten i reći da algoritam kojeg smo mi nazvali Ford-Fulkersonovim zapravo je Edmond-Karpova varijanta a oni su na </a:t>
            </a:r>
            <a:r>
              <a:rPr lang="sr-Latn-ME" dirty="0"/>
              <a:t>neki način  ponovo pronašli „točak“ (</a:t>
            </a:r>
            <a:r>
              <a:rPr lang="sr-Latn-ME" i="1" dirty="0"/>
              <a:t>reinvented </a:t>
            </a:r>
            <a:r>
              <a:rPr lang="en-US" i="1" dirty="0"/>
              <a:t>the </a:t>
            </a:r>
            <a:r>
              <a:rPr lang="sr-Latn-ME" i="1" dirty="0"/>
              <a:t>veal</a:t>
            </a:r>
            <a:r>
              <a:rPr lang="sr-Latn-ME" dirty="0"/>
              <a:t>)</a:t>
            </a:r>
            <a:r>
              <a:rPr lang="en-US" dirty="0"/>
              <a:t> </a:t>
            </a:r>
            <a:r>
              <a:rPr lang="sr-Latn-ME" dirty="0" smtClean="0"/>
              <a:t>jer je prije njih čak i bolji algoritam uveo prvi Dinic. Međutim, popularnost je dobio tek sa Edmondom i Karpom.</a:t>
            </a:r>
          </a:p>
          <a:p>
            <a:r>
              <a:rPr lang="en-US" dirty="0" err="1" smtClean="0"/>
              <a:t>Uvedimo</a:t>
            </a:r>
            <a:r>
              <a:rPr lang="en-US" dirty="0" smtClean="0"/>
              <a:t> </a:t>
            </a:r>
            <a:r>
              <a:rPr lang="en-US" dirty="0" err="1" smtClean="0"/>
              <a:t>ovdje</a:t>
            </a:r>
            <a:r>
              <a:rPr lang="en-US" dirty="0" smtClean="0"/>
              <a:t> </a:t>
            </a:r>
            <a:r>
              <a:rPr lang="en-US" dirty="0" err="1" smtClean="0"/>
              <a:t>Dinic-ov</a:t>
            </a:r>
            <a:r>
              <a:rPr lang="en-US" dirty="0" smtClean="0"/>
              <a:t> </a:t>
            </a:r>
            <a:r>
              <a:rPr lang="en-US" dirty="0" err="1" smtClean="0"/>
              <a:t>algoritam</a:t>
            </a:r>
            <a:r>
              <a:rPr lang="en-US" dirty="0" smtClean="0"/>
              <a:t> </a:t>
            </a:r>
            <a:r>
              <a:rPr lang="en-US" dirty="0" err="1" smtClean="0"/>
              <a:t>koji</a:t>
            </a:r>
            <a:r>
              <a:rPr lang="en-US" dirty="0" smtClean="0"/>
              <a:t> u </a:t>
            </a:r>
            <a:r>
              <a:rPr lang="en-US" dirty="0" err="1" smtClean="0"/>
              <a:t>nekim</a:t>
            </a:r>
            <a:r>
              <a:rPr lang="en-US" dirty="0" smtClean="0"/>
              <a:t> </a:t>
            </a:r>
            <a:r>
              <a:rPr lang="en-US" dirty="0" err="1" smtClean="0"/>
              <a:t>sl</a:t>
            </a:r>
            <a:r>
              <a:rPr lang="en-GB" dirty="0" smtClean="0"/>
              <a:t>u</a:t>
            </a:r>
            <a:r>
              <a:rPr lang="sr-Latn-ME" dirty="0" smtClean="0"/>
              <a:t>čajevima prevazilazi po kvalitetu u smislu složenosti Ford-Fulkersonovu varijantu.</a:t>
            </a:r>
          </a:p>
          <a:p>
            <a:r>
              <a:rPr lang="sr-Latn-ME" dirty="0" smtClean="0"/>
              <a:t>Za rješenja ovih problema možete pogledati </a:t>
            </a:r>
            <a:r>
              <a:rPr lang="sr-Latn-ME" smtClean="0"/>
              <a:t>i popularne </a:t>
            </a:r>
            <a:r>
              <a:rPr lang="sr-Latn-ME" dirty="0" smtClean="0"/>
              <a:t>web sajtove kao što su na primjer</a:t>
            </a:r>
            <a:r>
              <a:rPr lang="sr-Latn-ME" dirty="0"/>
              <a:t/>
            </a:r>
            <a:br>
              <a:rPr lang="sr-Latn-ME" dirty="0"/>
            </a:br>
            <a:r>
              <a:rPr lang="sr-Latn-ME" sz="1600" b="1" dirty="0">
                <a:hlinkClick r:id="rId2"/>
              </a:rPr>
              <a:t>https://</a:t>
            </a:r>
            <a:r>
              <a:rPr lang="sr-Latn-ME" sz="1600" b="1" dirty="0" smtClean="0">
                <a:hlinkClick r:id="rId2"/>
              </a:rPr>
              <a:t>cp-algorithms.com/graph/edmonds_karp.html</a:t>
            </a:r>
            <a:r>
              <a:rPr lang="sr-Latn-ME" sz="1600" b="1" dirty="0"/>
              <a:t> </a:t>
            </a:r>
            <a:br>
              <a:rPr lang="sr-Latn-ME" sz="1600" b="1" dirty="0"/>
            </a:br>
            <a:r>
              <a:rPr lang="sr-Latn-ME" sz="1600" b="1" dirty="0">
                <a:hlinkClick r:id="rId3"/>
              </a:rPr>
              <a:t>https://</a:t>
            </a:r>
            <a:r>
              <a:rPr lang="sr-Latn-ME" sz="1600" b="1" dirty="0" smtClean="0">
                <a:hlinkClick r:id="rId3"/>
              </a:rPr>
              <a:t>cp-algorithms.com/graph/dinic.html</a:t>
            </a:r>
            <a:r>
              <a:rPr lang="sr-Latn-ME" dirty="0" smtClean="0"/>
              <a:t> </a:t>
            </a:r>
            <a:endParaRPr lang="en-US" dirty="0"/>
          </a:p>
        </p:txBody>
      </p:sp>
    </p:spTree>
    <p:extLst>
      <p:ext uri="{BB962C8B-B14F-4D97-AF65-F5344CB8AC3E}">
        <p14:creationId xmlns:p14="http://schemas.microsoft.com/office/powerpoint/2010/main" val="2220139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Dinicov (Dinitz) algoritma</a:t>
            </a:r>
            <a:endParaRPr lang="en-US" dirty="0"/>
          </a:p>
        </p:txBody>
      </p:sp>
      <p:sp>
        <p:nvSpPr>
          <p:cNvPr id="3" name="Content Placeholder 2"/>
          <p:cNvSpPr>
            <a:spLocks noGrp="1"/>
          </p:cNvSpPr>
          <p:nvPr>
            <p:ph idx="1"/>
          </p:nvPr>
        </p:nvSpPr>
        <p:spPr>
          <a:xfrm>
            <a:off x="0" y="1066800"/>
            <a:ext cx="9144000" cy="5791200"/>
          </a:xfrm>
        </p:spPr>
        <p:txBody>
          <a:bodyPr>
            <a:normAutofit/>
          </a:bodyPr>
          <a:lstStyle/>
          <a:p>
            <a:r>
              <a:rPr lang="sr-Latn-ME" dirty="0" smtClean="0"/>
              <a:t>U Edmonds-Karpovom algoritmu </a:t>
            </a:r>
            <a:r>
              <a:rPr lang="sr-Latn-ME" b="1" dirty="0" smtClean="0">
                <a:solidFill>
                  <a:srgbClr val="C00000"/>
                </a:solidFill>
              </a:rPr>
              <a:t>BFS</a:t>
            </a:r>
            <a:r>
              <a:rPr lang="sr-Latn-ME" dirty="0" smtClean="0"/>
              <a:t> je korišćen da bi se dobio rastuća putanja i </a:t>
            </a:r>
            <a:r>
              <a:rPr lang="sr-Latn-ME" smtClean="0"/>
              <a:t>poslao </a:t>
            </a:r>
            <a:r>
              <a:rPr lang="sr-Latn-ME" smtClean="0"/>
              <a:t>tok </a:t>
            </a:r>
            <a:r>
              <a:rPr lang="sr-Latn-ME" dirty="0" smtClean="0"/>
              <a:t>duž toga puta.</a:t>
            </a:r>
            <a:r>
              <a:rPr lang="en-GB" dirty="0" smtClean="0"/>
              <a:t> </a:t>
            </a:r>
            <a:endParaRPr lang="sr-Latn-ME" dirty="0" smtClean="0"/>
          </a:p>
          <a:p>
            <a:r>
              <a:rPr lang="sr-Latn-ME" b="1" dirty="0" smtClean="0">
                <a:solidFill>
                  <a:srgbClr val="C00000"/>
                </a:solidFill>
              </a:rPr>
              <a:t>BFS</a:t>
            </a:r>
            <a:r>
              <a:rPr lang="sr-Latn-ME" dirty="0" smtClean="0"/>
              <a:t> se u </a:t>
            </a:r>
            <a:r>
              <a:rPr lang="sr-Latn-ME" b="1" dirty="0" smtClean="0">
                <a:solidFill>
                  <a:srgbClr val="C00000"/>
                </a:solidFill>
              </a:rPr>
              <a:t>Dinicovom algoritmu</a:t>
            </a:r>
            <a:r>
              <a:rPr lang="sr-Latn-ME" dirty="0" smtClean="0"/>
              <a:t> koristi za provjeru da li je tok i dalje moguć i da konstruiše </a:t>
            </a:r>
            <a:r>
              <a:rPr lang="sr-Latn-ME" b="1" dirty="0" smtClean="0">
                <a:solidFill>
                  <a:srgbClr val="C00000"/>
                </a:solidFill>
              </a:rPr>
              <a:t>graf nivoa</a:t>
            </a:r>
            <a:r>
              <a:rPr lang="sr-Latn-ME" dirty="0" smtClean="0"/>
              <a:t>.</a:t>
            </a:r>
          </a:p>
          <a:p>
            <a:r>
              <a:rPr lang="sr-Latn-ME" dirty="0" smtClean="0"/>
              <a:t>U ovom grafu svakom čvoru su pridruženi nivoi.</a:t>
            </a:r>
          </a:p>
          <a:p>
            <a:r>
              <a:rPr lang="sr-Latn-ME" b="1" dirty="0" smtClean="0">
                <a:solidFill>
                  <a:srgbClr val="C00000"/>
                </a:solidFill>
              </a:rPr>
              <a:t>Nivo</a:t>
            </a:r>
            <a:r>
              <a:rPr lang="sr-Latn-ME" dirty="0" smtClean="0"/>
              <a:t> je najkraća putanja (najmanji broj ivica) do čvora do izvora</a:t>
            </a:r>
            <a:r>
              <a:rPr lang="en-GB" dirty="0" smtClean="0"/>
              <a:t>.</a:t>
            </a:r>
            <a:endParaRPr lang="sr-Latn-ME" dirty="0" smtClean="0"/>
          </a:p>
          <a:p>
            <a:r>
              <a:rPr lang="sr-Latn-ME" dirty="0" smtClean="0"/>
              <a:t>Nakon konstrukcije </a:t>
            </a:r>
            <a:r>
              <a:rPr lang="sr-Latn-ME" b="1" dirty="0" smtClean="0">
                <a:solidFill>
                  <a:srgbClr val="C00000"/>
                </a:solidFill>
              </a:rPr>
              <a:t>grafa nivoa</a:t>
            </a:r>
            <a:r>
              <a:rPr lang="sr-Latn-ME" dirty="0" smtClean="0"/>
              <a:t> </a:t>
            </a:r>
            <a:r>
              <a:rPr lang="en-GB" dirty="0" smtClean="0"/>
              <a:t> </a:t>
            </a:r>
            <a:r>
              <a:rPr lang="sr-Latn-ME" dirty="0" smtClean="0"/>
              <a:t>šaljemo više tokova korištenjem grafa nivoa</a:t>
            </a:r>
            <a:r>
              <a:rPr lang="en-GB" dirty="0" smtClean="0"/>
              <a:t>. </a:t>
            </a:r>
            <a:endParaRPr lang="sr-Latn-ME" dirty="0" smtClean="0"/>
          </a:p>
          <a:p>
            <a:r>
              <a:rPr lang="sr-Latn-ME" dirty="0" smtClean="0"/>
              <a:t>Ovo je i razlog za bolje performanse ovoga algoritma jer Edmond-Karp šalju samo jednu putanju koju je identifikovao </a:t>
            </a:r>
            <a:r>
              <a:rPr lang="sr-Latn-ME" b="1" dirty="0" smtClean="0">
                <a:solidFill>
                  <a:srgbClr val="C00000"/>
                </a:solidFill>
              </a:rPr>
              <a:t>BFS</a:t>
            </a:r>
            <a:r>
              <a:rPr lang="en-GB" dirty="0" smtClean="0"/>
              <a:t>.</a:t>
            </a:r>
            <a:endParaRPr lang="sr-Latn-ME" dirty="0" smtClean="0"/>
          </a:p>
          <a:p>
            <a:r>
              <a:rPr lang="sr-Latn-ME" dirty="0" smtClean="0"/>
              <a:t>Naravno i </a:t>
            </a:r>
            <a:r>
              <a:rPr lang="sr-Latn-ME" b="1" dirty="0" smtClean="0">
                <a:solidFill>
                  <a:srgbClr val="C00000"/>
                </a:solidFill>
              </a:rPr>
              <a:t>Dinicov algoritam</a:t>
            </a:r>
            <a:r>
              <a:rPr lang="sr-Latn-ME" dirty="0" smtClean="0"/>
              <a:t> koristi rezidualni graf i kada više nije moguće konstruisati novu pitanju u rezidualnom grafu dalja potraga se obustavlja.</a:t>
            </a:r>
            <a:endParaRPr lang="en-US" dirty="0"/>
          </a:p>
        </p:txBody>
      </p:sp>
    </p:spTree>
    <p:extLst>
      <p:ext uri="{BB962C8B-B14F-4D97-AF65-F5344CB8AC3E}">
        <p14:creationId xmlns:p14="http://schemas.microsoft.com/office/powerpoint/2010/main" val="3833368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Dinicov algoritam - pseudokod</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Pseudokod Dinicovog algoritma se može sumirati kao:</a:t>
            </a:r>
          </a:p>
          <a:p>
            <a:pPr marL="457200" indent="-457200">
              <a:buFont typeface="+mj-lt"/>
              <a:buAutoNum type="arabicPeriod"/>
            </a:pPr>
            <a:r>
              <a:rPr lang="sr-Latn-ME" smtClean="0"/>
              <a:t>Inicijalizovati </a:t>
            </a:r>
            <a:r>
              <a:rPr lang="sr-Latn-ME" b="1" dirty="0" smtClean="0">
                <a:solidFill>
                  <a:srgbClr val="C00000"/>
                </a:solidFill>
              </a:rPr>
              <a:t>rezidualni graf</a:t>
            </a:r>
            <a:r>
              <a:rPr lang="sr-Latn-ME" dirty="0" smtClean="0"/>
              <a:t> na vrijednosti tokova datog grafa.</a:t>
            </a:r>
          </a:p>
          <a:p>
            <a:pPr marL="457200" indent="-457200">
              <a:buFont typeface="+mj-lt"/>
              <a:buAutoNum type="arabicPeriod"/>
            </a:pPr>
            <a:r>
              <a:rPr lang="sr-Latn-ME" dirty="0" smtClean="0"/>
              <a:t>Primjeniti </a:t>
            </a:r>
            <a:r>
              <a:rPr lang="sr-Latn-ME" b="1" dirty="0" smtClean="0">
                <a:solidFill>
                  <a:srgbClr val="C00000"/>
                </a:solidFill>
              </a:rPr>
              <a:t>BFS</a:t>
            </a:r>
            <a:r>
              <a:rPr lang="sr-Latn-ME" dirty="0" smtClean="0"/>
              <a:t> na graf da dobijemo graf nivoa </a:t>
            </a:r>
            <a:r>
              <a:rPr lang="sr-Latn-ME" b="1" baseline="-25000" dirty="0" smtClean="0"/>
              <a:t>(dodjelimo nivoe čvorovima)</a:t>
            </a:r>
            <a:r>
              <a:rPr lang="sr-Latn-ME" dirty="0" smtClean="0"/>
              <a:t> i provjerimo da li je moguć dodatni tok.</a:t>
            </a:r>
          </a:p>
          <a:p>
            <a:pPr marL="731520" lvl="1" indent="-457200">
              <a:buFont typeface="+mj-lt"/>
              <a:buAutoNum type="alphaLcParenR"/>
            </a:pPr>
            <a:r>
              <a:rPr lang="sr-Latn-ME" dirty="0" smtClean="0"/>
              <a:t>Ako nisu mogući dalji tokovi vratiti rezultat.</a:t>
            </a:r>
          </a:p>
          <a:p>
            <a:pPr marL="731520" lvl="1" indent="-457200">
              <a:buFont typeface="+mj-lt"/>
              <a:buAutoNum type="alphaLcParenR"/>
            </a:pPr>
            <a:r>
              <a:rPr lang="sr-Latn-ME" dirty="0" smtClean="0"/>
              <a:t>Poslati više tokova kroz graf dok ne dostignemo blokirajući tok. Pod korišćenjem grafa nivoa podrazijevamo da u svakom toku nivoi čvorova putanja bi trebali biti redom 0, 1, 2, ... od izvora do uvira.</a:t>
            </a:r>
            <a:endParaRPr lang="sr-Latn-ME" dirty="0"/>
          </a:p>
          <a:p>
            <a:r>
              <a:rPr lang="sr-Latn-ME" dirty="0" smtClean="0"/>
              <a:t>Ilustrujmo ovo na istom grafu tokova kojega smo koristi kod Ford Fulkerson-ovog algoritma</a:t>
            </a:r>
            <a:endParaRPr lang="en-US" dirty="0"/>
          </a:p>
        </p:txBody>
      </p:sp>
      <p:sp>
        <p:nvSpPr>
          <p:cNvPr id="4" name="Oval 3"/>
          <p:cNvSpPr/>
          <p:nvPr/>
        </p:nvSpPr>
        <p:spPr>
          <a:xfrm>
            <a:off x="911419" y="571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5" name="Oval 4"/>
          <p:cNvSpPr/>
          <p:nvPr/>
        </p:nvSpPr>
        <p:spPr>
          <a:xfrm>
            <a:off x="1749619" y="525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 name="Oval 5"/>
          <p:cNvSpPr/>
          <p:nvPr/>
        </p:nvSpPr>
        <p:spPr>
          <a:xfrm>
            <a:off x="1749619" y="6324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 name="Oval 6"/>
          <p:cNvSpPr/>
          <p:nvPr/>
        </p:nvSpPr>
        <p:spPr>
          <a:xfrm>
            <a:off x="2968819" y="525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8" name="Oval 7"/>
          <p:cNvSpPr/>
          <p:nvPr/>
        </p:nvSpPr>
        <p:spPr>
          <a:xfrm>
            <a:off x="2968819" y="6324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 name="Oval 8"/>
          <p:cNvSpPr/>
          <p:nvPr/>
        </p:nvSpPr>
        <p:spPr>
          <a:xfrm>
            <a:off x="3696577" y="571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1" name="Straight Arrow Connector 10"/>
          <p:cNvCxnSpPr>
            <a:stCxn id="4" idx="5"/>
            <a:endCxn id="6" idx="2"/>
          </p:cNvCxnSpPr>
          <p:nvPr/>
        </p:nvCxnSpPr>
        <p:spPr>
          <a:xfrm>
            <a:off x="1236623" y="6040204"/>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4"/>
            <a:endCxn id="6" idx="0"/>
          </p:cNvCxnSpPr>
          <p:nvPr/>
        </p:nvCxnSpPr>
        <p:spPr>
          <a:xfrm>
            <a:off x="1940119" y="5638800"/>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5"/>
            <a:endCxn id="8" idx="1"/>
          </p:cNvCxnSpPr>
          <p:nvPr/>
        </p:nvCxnSpPr>
        <p:spPr>
          <a:xfrm>
            <a:off x="2074823" y="5583004"/>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6"/>
          </p:cNvCxnSpPr>
          <p:nvPr/>
        </p:nvCxnSpPr>
        <p:spPr>
          <a:xfrm flipV="1">
            <a:off x="2130619" y="54162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7" idx="4"/>
          </p:cNvCxnSpPr>
          <p:nvPr/>
        </p:nvCxnSpPr>
        <p:spPr>
          <a:xfrm flipH="1" flipV="1">
            <a:off x="3159319" y="5638800"/>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6"/>
            <a:endCxn id="9" idx="1"/>
          </p:cNvCxnSpPr>
          <p:nvPr/>
        </p:nvCxnSpPr>
        <p:spPr>
          <a:xfrm>
            <a:off x="3349819" y="5448300"/>
            <a:ext cx="402554"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7"/>
            <a:endCxn id="9" idx="3"/>
          </p:cNvCxnSpPr>
          <p:nvPr/>
        </p:nvCxnSpPr>
        <p:spPr>
          <a:xfrm flipV="1">
            <a:off x="3294023" y="6040204"/>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19200" y="5361801"/>
            <a:ext cx="762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0" name="TextBox 19"/>
          <p:cNvSpPr txBox="1"/>
          <p:nvPr/>
        </p:nvSpPr>
        <p:spPr>
          <a:xfrm>
            <a:off x="1143000" y="6172200"/>
            <a:ext cx="5334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1" name="TextBox 20"/>
          <p:cNvSpPr txBox="1"/>
          <p:nvPr/>
        </p:nvSpPr>
        <p:spPr>
          <a:xfrm>
            <a:off x="1686602" y="5821680"/>
            <a:ext cx="446998"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22" name="TextBox 21"/>
          <p:cNvSpPr txBox="1"/>
          <p:nvPr/>
        </p:nvSpPr>
        <p:spPr>
          <a:xfrm>
            <a:off x="2286000" y="5867400"/>
            <a:ext cx="518626" cy="276999"/>
          </a:xfrm>
          <a:prstGeom prst="rect">
            <a:avLst/>
          </a:prstGeom>
          <a:noFill/>
        </p:spPr>
        <p:txBody>
          <a:bodyPr wrap="square" rtlCol="0">
            <a:spAutoFit/>
          </a:bodyPr>
          <a:lstStyle/>
          <a:p>
            <a:r>
              <a:rPr lang="sr-Latn-ME" sz="1200" dirty="0" smtClean="0">
                <a:solidFill>
                  <a:srgbClr val="FF0000"/>
                </a:solidFill>
              </a:rPr>
              <a:t>8</a:t>
            </a:r>
            <a:endParaRPr lang="en-US" sz="1200" dirty="0">
              <a:solidFill>
                <a:srgbClr val="FF0000"/>
              </a:solidFill>
            </a:endParaRPr>
          </a:p>
        </p:txBody>
      </p:sp>
      <p:sp>
        <p:nvSpPr>
          <p:cNvPr id="23" name="TextBox 22"/>
          <p:cNvSpPr txBox="1"/>
          <p:nvPr/>
        </p:nvSpPr>
        <p:spPr>
          <a:xfrm>
            <a:off x="2834174" y="5811604"/>
            <a:ext cx="518626" cy="276999"/>
          </a:xfrm>
          <a:prstGeom prst="rect">
            <a:avLst/>
          </a:prstGeom>
          <a:noFill/>
        </p:spPr>
        <p:txBody>
          <a:bodyPr wrap="square" rtlCol="0">
            <a:spAutoFit/>
          </a:bodyPr>
          <a:lstStyle/>
          <a:p>
            <a:r>
              <a:rPr lang="sr-Latn-ME" sz="1200" dirty="0" smtClean="0">
                <a:solidFill>
                  <a:srgbClr val="FF0000"/>
                </a:solidFill>
              </a:rPr>
              <a:t>6</a:t>
            </a:r>
            <a:endParaRPr lang="en-US" sz="1200" dirty="0">
              <a:solidFill>
                <a:srgbClr val="FF0000"/>
              </a:solidFill>
            </a:endParaRPr>
          </a:p>
        </p:txBody>
      </p:sp>
      <p:sp>
        <p:nvSpPr>
          <p:cNvPr id="24" name="TextBox 23"/>
          <p:cNvSpPr txBox="1"/>
          <p:nvPr/>
        </p:nvSpPr>
        <p:spPr>
          <a:xfrm>
            <a:off x="3450856" y="5416296"/>
            <a:ext cx="491442"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5" name="TextBox 24"/>
          <p:cNvSpPr txBox="1"/>
          <p:nvPr/>
        </p:nvSpPr>
        <p:spPr>
          <a:xfrm>
            <a:off x="3456644" y="6172200"/>
            <a:ext cx="828554"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6" name="TextBox 25"/>
          <p:cNvSpPr txBox="1"/>
          <p:nvPr/>
        </p:nvSpPr>
        <p:spPr>
          <a:xfrm>
            <a:off x="3942297" y="5314224"/>
            <a:ext cx="931521" cy="369332"/>
          </a:xfrm>
          <a:prstGeom prst="rect">
            <a:avLst/>
          </a:prstGeom>
          <a:noFill/>
        </p:spPr>
        <p:txBody>
          <a:bodyPr wrap="square" rtlCol="0">
            <a:spAutoFit/>
          </a:bodyPr>
          <a:lstStyle/>
          <a:p>
            <a:r>
              <a:rPr lang="sr-Latn-ME" b="1" dirty="0" smtClean="0">
                <a:solidFill>
                  <a:srgbClr val="00B050"/>
                </a:solidFill>
              </a:rPr>
              <a:t>F=0</a:t>
            </a:r>
            <a:endParaRPr lang="en-US" b="1" dirty="0">
              <a:solidFill>
                <a:srgbClr val="00B050"/>
              </a:solidFill>
            </a:endParaRPr>
          </a:p>
        </p:txBody>
      </p:sp>
      <p:cxnSp>
        <p:nvCxnSpPr>
          <p:cNvPr id="28" name="Straight Arrow Connector 27"/>
          <p:cNvCxnSpPr/>
          <p:nvPr/>
        </p:nvCxnSpPr>
        <p:spPr>
          <a:xfrm flipV="1">
            <a:off x="1267502" y="5583004"/>
            <a:ext cx="482117" cy="2197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2100905" y="64830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91080" y="5155299"/>
            <a:ext cx="762000" cy="276999"/>
          </a:xfrm>
          <a:prstGeom prst="rect">
            <a:avLst/>
          </a:prstGeom>
          <a:noFill/>
        </p:spPr>
        <p:txBody>
          <a:bodyPr wrap="square" rtlCol="0">
            <a:spAutoFit/>
          </a:bodyPr>
          <a:lstStyle/>
          <a:p>
            <a:r>
              <a:rPr lang="sr-Latn-ME" sz="1200" dirty="0">
                <a:solidFill>
                  <a:srgbClr val="FF0000"/>
                </a:solidFill>
              </a:rPr>
              <a:t>4</a:t>
            </a:r>
            <a:endParaRPr lang="en-US" sz="1200" dirty="0">
              <a:solidFill>
                <a:srgbClr val="FF0000"/>
              </a:solidFill>
            </a:endParaRPr>
          </a:p>
        </p:txBody>
      </p:sp>
      <p:sp>
        <p:nvSpPr>
          <p:cNvPr id="32" name="TextBox 31"/>
          <p:cNvSpPr txBox="1"/>
          <p:nvPr/>
        </p:nvSpPr>
        <p:spPr>
          <a:xfrm>
            <a:off x="4873818" y="5247632"/>
            <a:ext cx="3508182" cy="923330"/>
          </a:xfrm>
          <a:prstGeom prst="rect">
            <a:avLst/>
          </a:prstGeom>
          <a:noFill/>
        </p:spPr>
        <p:txBody>
          <a:bodyPr wrap="square" rtlCol="0">
            <a:spAutoFit/>
          </a:bodyPr>
          <a:lstStyle/>
          <a:p>
            <a:r>
              <a:rPr lang="sr-Latn-ME" dirty="0" smtClean="0"/>
              <a:t>Odredimo sada graf nivoa (udaljenost od izvora u smislu broja ivica).</a:t>
            </a:r>
            <a:endParaRPr lang="en-US" dirty="0"/>
          </a:p>
        </p:txBody>
      </p:sp>
      <p:sp>
        <p:nvSpPr>
          <p:cNvPr id="33" name="TextBox 32"/>
          <p:cNvSpPr txBox="1"/>
          <p:nvPr/>
        </p:nvSpPr>
        <p:spPr>
          <a:xfrm>
            <a:off x="2362200" y="6504801"/>
            <a:ext cx="381000" cy="276999"/>
          </a:xfrm>
          <a:prstGeom prst="rect">
            <a:avLst/>
          </a:prstGeom>
          <a:noFill/>
        </p:spPr>
        <p:txBody>
          <a:bodyPr wrap="square" rtlCol="0">
            <a:spAutoFit/>
          </a:bodyPr>
          <a:lstStyle/>
          <a:p>
            <a:r>
              <a:rPr lang="sr-Latn-ME" sz="1200" dirty="0" smtClean="0">
                <a:solidFill>
                  <a:srgbClr val="FF0000"/>
                </a:solidFill>
              </a:rPr>
              <a:t>9</a:t>
            </a:r>
            <a:endParaRPr lang="en-US" sz="1200" dirty="0">
              <a:solidFill>
                <a:srgbClr val="FF0000"/>
              </a:solidFill>
            </a:endParaRPr>
          </a:p>
        </p:txBody>
      </p:sp>
    </p:spTree>
    <p:extLst>
      <p:ext uri="{BB962C8B-B14F-4D97-AF65-F5344CB8AC3E}">
        <p14:creationId xmlns:p14="http://schemas.microsoft.com/office/powerpoint/2010/main" val="3166954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Graf nivoa</a:t>
            </a:r>
            <a:endParaRPr lang="en-US" dirty="0"/>
          </a:p>
        </p:txBody>
      </p:sp>
      <p:sp>
        <p:nvSpPr>
          <p:cNvPr id="3" name="Content Placeholder 2"/>
          <p:cNvSpPr>
            <a:spLocks noGrp="1"/>
          </p:cNvSpPr>
          <p:nvPr>
            <p:ph idx="1"/>
          </p:nvPr>
        </p:nvSpPr>
        <p:spPr>
          <a:xfrm>
            <a:off x="0" y="3282960"/>
            <a:ext cx="9144000" cy="3575040"/>
          </a:xfrm>
        </p:spPr>
        <p:txBody>
          <a:bodyPr>
            <a:normAutofit lnSpcReduction="10000"/>
          </a:bodyPr>
          <a:lstStyle/>
          <a:p>
            <a:r>
              <a:rPr lang="en-US" dirty="0" err="1" smtClean="0"/>
              <a:t>Sada</a:t>
            </a:r>
            <a:r>
              <a:rPr lang="en-US" dirty="0" smtClean="0"/>
              <a:t> </a:t>
            </a:r>
            <a:r>
              <a:rPr lang="en-US" dirty="0" err="1" smtClean="0"/>
              <a:t>propu</a:t>
            </a:r>
            <a:r>
              <a:rPr lang="sr-Latn-ME" dirty="0" smtClean="0"/>
              <a:t>štamo sve tokove (</a:t>
            </a:r>
            <a:r>
              <a:rPr lang="sr-Latn-ME" b="1" dirty="0" smtClean="0">
                <a:solidFill>
                  <a:srgbClr val="C00000"/>
                </a:solidFill>
              </a:rPr>
              <a:t>BFS</a:t>
            </a:r>
            <a:r>
              <a:rPr lang="sr-Latn-ME" dirty="0" smtClean="0"/>
              <a:t> je za takve stvari odličan) od </a:t>
            </a:r>
            <a:r>
              <a:rPr lang="sr-Latn-ME" b="1" dirty="0" smtClean="0">
                <a:solidFill>
                  <a:srgbClr val="C00000"/>
                </a:solidFill>
              </a:rPr>
              <a:t>S</a:t>
            </a:r>
            <a:r>
              <a:rPr lang="sr-Latn-ME" dirty="0" smtClean="0"/>
              <a:t> ka </a:t>
            </a:r>
            <a:r>
              <a:rPr lang="sr-Latn-ME" b="1" dirty="0" smtClean="0">
                <a:solidFill>
                  <a:srgbClr val="C00000"/>
                </a:solidFill>
              </a:rPr>
              <a:t>T</a:t>
            </a:r>
            <a:r>
              <a:rPr lang="sr-Latn-ME" dirty="0" smtClean="0"/>
              <a:t>. Ovi tokovi idu inkrementalno rastućim p</a:t>
            </a:r>
            <a:r>
              <a:rPr lang="en-US" dirty="0" smtClean="0"/>
              <a:t>u</a:t>
            </a:r>
            <a:r>
              <a:rPr lang="sr-Latn-ME" dirty="0" smtClean="0"/>
              <a:t>tem to nivoima (od </a:t>
            </a:r>
            <a:r>
              <a:rPr lang="sr-Latn-ME" b="1" dirty="0" smtClean="0">
                <a:solidFill>
                  <a:srgbClr val="0070C0"/>
                </a:solidFill>
              </a:rPr>
              <a:t>0</a:t>
            </a:r>
            <a:r>
              <a:rPr lang="sr-Latn-ME" dirty="0" smtClean="0"/>
              <a:t> do </a:t>
            </a:r>
            <a:r>
              <a:rPr lang="sr-Latn-ME" b="1" dirty="0" smtClean="0">
                <a:solidFill>
                  <a:srgbClr val="0070C0"/>
                </a:solidFill>
              </a:rPr>
              <a:t>3</a:t>
            </a:r>
            <a:r>
              <a:rPr lang="sr-Latn-ME" dirty="0" smtClean="0"/>
              <a:t>). To su tokovi:</a:t>
            </a:r>
            <a:r>
              <a:rPr lang="sr-Latn-ME" dirty="0"/>
              <a:t/>
            </a:r>
            <a:br>
              <a:rPr lang="sr-Latn-ME" dirty="0"/>
            </a:br>
            <a:r>
              <a:rPr lang="sr-Latn-ME" b="1" dirty="0" smtClean="0">
                <a:solidFill>
                  <a:srgbClr val="0070C0"/>
                </a:solidFill>
              </a:rPr>
              <a:t>S-A-B-T</a:t>
            </a:r>
            <a:r>
              <a:rPr lang="sr-Latn-ME" dirty="0" smtClean="0"/>
              <a:t> sa </a:t>
            </a:r>
            <a:r>
              <a:rPr lang="sr-Latn-ME" i="1" dirty="0" smtClean="0"/>
              <a:t>bottleneck</a:t>
            </a:r>
            <a:r>
              <a:rPr lang="sr-Latn-ME" dirty="0" smtClean="0"/>
              <a:t>-om </a:t>
            </a:r>
            <a:r>
              <a:rPr lang="sr-Latn-ME" b="1" dirty="0" smtClean="0">
                <a:solidFill>
                  <a:srgbClr val="0070C0"/>
                </a:solidFill>
              </a:rPr>
              <a:t>4</a:t>
            </a:r>
            <a:r>
              <a:rPr lang="sr-Latn-ME" dirty="0"/>
              <a:t/>
            </a:r>
            <a:br>
              <a:rPr lang="sr-Latn-ME" dirty="0"/>
            </a:br>
            <a:r>
              <a:rPr lang="sr-Latn-ME" b="1" dirty="0" smtClean="0">
                <a:solidFill>
                  <a:srgbClr val="0070C0"/>
                </a:solidFill>
              </a:rPr>
              <a:t>S-A-D-T</a:t>
            </a:r>
            <a:r>
              <a:rPr lang="sr-Latn-ME" dirty="0" smtClean="0"/>
              <a:t> </a:t>
            </a:r>
            <a:r>
              <a:rPr lang="sr-Latn-ME" dirty="0"/>
              <a:t>sa </a:t>
            </a:r>
            <a:r>
              <a:rPr lang="sr-Latn-ME" i="1" dirty="0"/>
              <a:t>bottleneck</a:t>
            </a:r>
            <a:r>
              <a:rPr lang="sr-Latn-ME" dirty="0"/>
              <a:t>-om </a:t>
            </a:r>
            <a:r>
              <a:rPr lang="sr-Latn-ME" b="1" dirty="0" smtClean="0">
                <a:solidFill>
                  <a:srgbClr val="0070C0"/>
                </a:solidFill>
              </a:rPr>
              <a:t>6 </a:t>
            </a:r>
            <a:r>
              <a:rPr lang="sr-Latn-ME" dirty="0" smtClean="0"/>
              <a:t>(zašto </a:t>
            </a:r>
            <a:r>
              <a:rPr lang="sr-Latn-ME" b="1" dirty="0" smtClean="0">
                <a:solidFill>
                  <a:srgbClr val="0070C0"/>
                </a:solidFill>
              </a:rPr>
              <a:t>6</a:t>
            </a:r>
            <a:r>
              <a:rPr lang="sr-Latn-ME" dirty="0" smtClean="0"/>
              <a:t> a ne </a:t>
            </a:r>
            <a:r>
              <a:rPr lang="sr-Latn-ME" b="1" dirty="0" smtClean="0">
                <a:solidFill>
                  <a:srgbClr val="0070C0"/>
                </a:solidFill>
              </a:rPr>
              <a:t>8</a:t>
            </a:r>
            <a:r>
              <a:rPr lang="sr-Latn-ME" dirty="0" smtClean="0"/>
              <a:t>, jer je u grani </a:t>
            </a:r>
            <a:r>
              <a:rPr lang="sr-Latn-ME" b="1" dirty="0" smtClean="0">
                <a:solidFill>
                  <a:srgbClr val="0070C0"/>
                </a:solidFill>
              </a:rPr>
              <a:t>S-A</a:t>
            </a:r>
            <a:r>
              <a:rPr lang="sr-Latn-ME" dirty="0" smtClean="0"/>
              <a:t> potrošeno </a:t>
            </a:r>
            <a:r>
              <a:rPr lang="sr-Latn-ME" b="1" dirty="0" smtClean="0">
                <a:solidFill>
                  <a:srgbClr val="0070C0"/>
                </a:solidFill>
              </a:rPr>
              <a:t>4</a:t>
            </a:r>
            <a:r>
              <a:rPr lang="sr-Latn-ME" dirty="0" smtClean="0"/>
              <a:t> za prethodni tok)</a:t>
            </a:r>
            <a:br>
              <a:rPr lang="sr-Latn-ME" dirty="0" smtClean="0"/>
            </a:br>
            <a:r>
              <a:rPr lang="sr-Latn-ME" b="1" dirty="0" smtClean="0">
                <a:solidFill>
                  <a:srgbClr val="0070C0"/>
                </a:solidFill>
              </a:rPr>
              <a:t>S-C-D-T</a:t>
            </a:r>
            <a:r>
              <a:rPr lang="sr-Latn-ME" dirty="0" smtClean="0"/>
              <a:t> </a:t>
            </a:r>
            <a:r>
              <a:rPr lang="sr-Latn-ME" dirty="0"/>
              <a:t>sa </a:t>
            </a:r>
            <a:r>
              <a:rPr lang="sr-Latn-ME" i="1" dirty="0"/>
              <a:t>bottleneck</a:t>
            </a:r>
            <a:r>
              <a:rPr lang="sr-Latn-ME" dirty="0"/>
              <a:t>-om </a:t>
            </a:r>
            <a:r>
              <a:rPr lang="sr-Latn-ME" b="1" dirty="0" smtClean="0">
                <a:solidFill>
                  <a:srgbClr val="0070C0"/>
                </a:solidFill>
              </a:rPr>
              <a:t>4 </a:t>
            </a:r>
            <a:r>
              <a:rPr lang="sr-Latn-ME" dirty="0"/>
              <a:t>(zašto </a:t>
            </a:r>
            <a:r>
              <a:rPr lang="sr-Latn-ME" b="1" dirty="0" smtClean="0">
                <a:solidFill>
                  <a:srgbClr val="0070C0"/>
                </a:solidFill>
              </a:rPr>
              <a:t>4</a:t>
            </a:r>
            <a:r>
              <a:rPr lang="sr-Latn-ME" dirty="0" smtClean="0"/>
              <a:t> </a:t>
            </a:r>
            <a:r>
              <a:rPr lang="sr-Latn-ME" dirty="0"/>
              <a:t>a ne </a:t>
            </a:r>
            <a:r>
              <a:rPr lang="sr-Latn-ME" b="1" dirty="0" smtClean="0">
                <a:solidFill>
                  <a:srgbClr val="0070C0"/>
                </a:solidFill>
              </a:rPr>
              <a:t>9</a:t>
            </a:r>
            <a:r>
              <a:rPr lang="sr-Latn-ME" dirty="0" smtClean="0"/>
              <a:t>, </a:t>
            </a:r>
            <a:r>
              <a:rPr lang="sr-Latn-ME" dirty="0"/>
              <a:t>jer je u grani </a:t>
            </a:r>
            <a:r>
              <a:rPr lang="sr-Latn-ME" b="1" dirty="0" smtClean="0">
                <a:solidFill>
                  <a:srgbClr val="0070C0"/>
                </a:solidFill>
              </a:rPr>
              <a:t>D-T</a:t>
            </a:r>
            <a:r>
              <a:rPr lang="sr-Latn-ME" dirty="0" smtClean="0"/>
              <a:t> </a:t>
            </a:r>
            <a:r>
              <a:rPr lang="sr-Latn-ME" dirty="0"/>
              <a:t>potrošeno </a:t>
            </a:r>
            <a:r>
              <a:rPr lang="sr-Latn-ME" b="1" dirty="0" smtClean="0">
                <a:solidFill>
                  <a:srgbClr val="0070C0"/>
                </a:solidFill>
              </a:rPr>
              <a:t>6</a:t>
            </a:r>
            <a:r>
              <a:rPr lang="sr-Latn-ME" dirty="0" smtClean="0"/>
              <a:t> </a:t>
            </a:r>
            <a:r>
              <a:rPr lang="sr-Latn-ME" dirty="0"/>
              <a:t>za prethodni tok</a:t>
            </a:r>
            <a:r>
              <a:rPr lang="sr-Latn-ME" dirty="0" smtClean="0"/>
              <a:t>).   </a:t>
            </a:r>
            <a:br>
              <a:rPr lang="sr-Latn-ME" dirty="0" smtClean="0"/>
            </a:br>
            <a:r>
              <a:rPr lang="sr-Latn-ME" b="1" dirty="0" smtClean="0">
                <a:solidFill>
                  <a:srgbClr val="0070C0"/>
                </a:solidFill>
              </a:rPr>
              <a:t>UKUPNI PROTOK U ITERACIJI 4+6+4=14</a:t>
            </a:r>
            <a:br>
              <a:rPr lang="sr-Latn-ME" b="1" dirty="0" smtClean="0">
                <a:solidFill>
                  <a:srgbClr val="0070C0"/>
                </a:solidFill>
              </a:rPr>
            </a:br>
            <a:endParaRPr lang="sr-Latn-ME" b="1" dirty="0" smtClean="0">
              <a:solidFill>
                <a:srgbClr val="0070C0"/>
              </a:solidFill>
            </a:endParaRPr>
          </a:p>
        </p:txBody>
      </p:sp>
      <p:sp>
        <p:nvSpPr>
          <p:cNvPr id="4" name="Oval 3"/>
          <p:cNvSpPr/>
          <p:nvPr/>
        </p:nvSpPr>
        <p:spPr>
          <a:xfrm>
            <a:off x="397873" y="19233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5" name="Oval 4"/>
          <p:cNvSpPr/>
          <p:nvPr/>
        </p:nvSpPr>
        <p:spPr>
          <a:xfrm>
            <a:off x="1236073" y="14661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 name="Oval 5"/>
          <p:cNvSpPr/>
          <p:nvPr/>
        </p:nvSpPr>
        <p:spPr>
          <a:xfrm>
            <a:off x="1236073" y="25329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 name="Oval 6"/>
          <p:cNvSpPr/>
          <p:nvPr/>
        </p:nvSpPr>
        <p:spPr>
          <a:xfrm>
            <a:off x="2455273" y="14661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8" name="Oval 7"/>
          <p:cNvSpPr/>
          <p:nvPr/>
        </p:nvSpPr>
        <p:spPr>
          <a:xfrm>
            <a:off x="2455273" y="25329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 name="Oval 8"/>
          <p:cNvSpPr/>
          <p:nvPr/>
        </p:nvSpPr>
        <p:spPr>
          <a:xfrm>
            <a:off x="3183031" y="19233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0" name="Straight Arrow Connector 9"/>
          <p:cNvCxnSpPr>
            <a:stCxn id="4" idx="5"/>
            <a:endCxn id="6" idx="2"/>
          </p:cNvCxnSpPr>
          <p:nvPr/>
        </p:nvCxnSpPr>
        <p:spPr>
          <a:xfrm>
            <a:off x="723077" y="2248569"/>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5" idx="4"/>
            <a:endCxn id="6" idx="0"/>
          </p:cNvCxnSpPr>
          <p:nvPr/>
        </p:nvCxnSpPr>
        <p:spPr>
          <a:xfrm>
            <a:off x="1426573" y="1847165"/>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5"/>
            <a:endCxn id="8" idx="1"/>
          </p:cNvCxnSpPr>
          <p:nvPr/>
        </p:nvCxnSpPr>
        <p:spPr>
          <a:xfrm>
            <a:off x="1561277" y="1791369"/>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6"/>
          </p:cNvCxnSpPr>
          <p:nvPr/>
        </p:nvCxnSpPr>
        <p:spPr>
          <a:xfrm flipV="1">
            <a:off x="1617073" y="1624661"/>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7" idx="4"/>
          </p:cNvCxnSpPr>
          <p:nvPr/>
        </p:nvCxnSpPr>
        <p:spPr>
          <a:xfrm flipH="1" flipV="1">
            <a:off x="2645773" y="1847165"/>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5"/>
            <a:endCxn id="9" idx="1"/>
          </p:cNvCxnSpPr>
          <p:nvPr/>
        </p:nvCxnSpPr>
        <p:spPr>
          <a:xfrm>
            <a:off x="2780477" y="1791369"/>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7"/>
            <a:endCxn id="9" idx="3"/>
          </p:cNvCxnSpPr>
          <p:nvPr/>
        </p:nvCxnSpPr>
        <p:spPr>
          <a:xfrm flipV="1">
            <a:off x="2780477" y="2248569"/>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5654" y="1570166"/>
            <a:ext cx="762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18" name="TextBox 17"/>
          <p:cNvSpPr txBox="1"/>
          <p:nvPr/>
        </p:nvSpPr>
        <p:spPr>
          <a:xfrm>
            <a:off x="629454" y="2380565"/>
            <a:ext cx="5334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19" name="TextBox 18"/>
          <p:cNvSpPr txBox="1"/>
          <p:nvPr/>
        </p:nvSpPr>
        <p:spPr>
          <a:xfrm>
            <a:off x="1173056" y="2030045"/>
            <a:ext cx="446998"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20" name="TextBox 19"/>
          <p:cNvSpPr txBox="1"/>
          <p:nvPr/>
        </p:nvSpPr>
        <p:spPr>
          <a:xfrm>
            <a:off x="1772454" y="2075765"/>
            <a:ext cx="518626" cy="276999"/>
          </a:xfrm>
          <a:prstGeom prst="rect">
            <a:avLst/>
          </a:prstGeom>
          <a:noFill/>
        </p:spPr>
        <p:txBody>
          <a:bodyPr wrap="square" rtlCol="0">
            <a:spAutoFit/>
          </a:bodyPr>
          <a:lstStyle/>
          <a:p>
            <a:r>
              <a:rPr lang="sr-Latn-ME" sz="1200" dirty="0" smtClean="0">
                <a:solidFill>
                  <a:srgbClr val="FF0000"/>
                </a:solidFill>
              </a:rPr>
              <a:t>8</a:t>
            </a:r>
            <a:endParaRPr lang="en-US" sz="1200" dirty="0">
              <a:solidFill>
                <a:srgbClr val="FF0000"/>
              </a:solidFill>
            </a:endParaRPr>
          </a:p>
        </p:txBody>
      </p:sp>
      <p:sp>
        <p:nvSpPr>
          <p:cNvPr id="21" name="TextBox 20"/>
          <p:cNvSpPr txBox="1"/>
          <p:nvPr/>
        </p:nvSpPr>
        <p:spPr>
          <a:xfrm>
            <a:off x="2320628" y="2019969"/>
            <a:ext cx="518626" cy="276999"/>
          </a:xfrm>
          <a:prstGeom prst="rect">
            <a:avLst/>
          </a:prstGeom>
          <a:noFill/>
        </p:spPr>
        <p:txBody>
          <a:bodyPr wrap="square" rtlCol="0">
            <a:spAutoFit/>
          </a:bodyPr>
          <a:lstStyle/>
          <a:p>
            <a:r>
              <a:rPr lang="sr-Latn-ME" sz="1200" dirty="0" smtClean="0">
                <a:solidFill>
                  <a:srgbClr val="FF0000"/>
                </a:solidFill>
              </a:rPr>
              <a:t>6</a:t>
            </a:r>
            <a:endParaRPr lang="en-US" sz="1200" dirty="0">
              <a:solidFill>
                <a:srgbClr val="FF0000"/>
              </a:solidFill>
            </a:endParaRPr>
          </a:p>
        </p:txBody>
      </p:sp>
      <p:sp>
        <p:nvSpPr>
          <p:cNvPr id="22" name="TextBox 21"/>
          <p:cNvSpPr txBox="1"/>
          <p:nvPr/>
        </p:nvSpPr>
        <p:spPr>
          <a:xfrm>
            <a:off x="2937310" y="1624661"/>
            <a:ext cx="491442"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3" name="TextBox 22"/>
          <p:cNvSpPr txBox="1"/>
          <p:nvPr/>
        </p:nvSpPr>
        <p:spPr>
          <a:xfrm>
            <a:off x="2943098" y="2380565"/>
            <a:ext cx="828554"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4" name="TextBox 23"/>
          <p:cNvSpPr txBox="1"/>
          <p:nvPr/>
        </p:nvSpPr>
        <p:spPr>
          <a:xfrm>
            <a:off x="3428751" y="1522589"/>
            <a:ext cx="931521" cy="369332"/>
          </a:xfrm>
          <a:prstGeom prst="rect">
            <a:avLst/>
          </a:prstGeom>
          <a:noFill/>
        </p:spPr>
        <p:txBody>
          <a:bodyPr wrap="square" rtlCol="0">
            <a:spAutoFit/>
          </a:bodyPr>
          <a:lstStyle/>
          <a:p>
            <a:r>
              <a:rPr lang="sr-Latn-ME" b="1" dirty="0" smtClean="0">
                <a:solidFill>
                  <a:srgbClr val="00B050"/>
                </a:solidFill>
              </a:rPr>
              <a:t>F=0</a:t>
            </a:r>
            <a:endParaRPr lang="en-US" b="1" dirty="0">
              <a:solidFill>
                <a:srgbClr val="00B050"/>
              </a:solidFill>
            </a:endParaRPr>
          </a:p>
        </p:txBody>
      </p:sp>
      <p:cxnSp>
        <p:nvCxnSpPr>
          <p:cNvPr id="25" name="Straight Arrow Connector 24"/>
          <p:cNvCxnSpPr/>
          <p:nvPr/>
        </p:nvCxnSpPr>
        <p:spPr>
          <a:xfrm flipV="1">
            <a:off x="753956" y="1791369"/>
            <a:ext cx="482117" cy="2197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587359" y="2691461"/>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777534" y="1363664"/>
            <a:ext cx="762000" cy="276999"/>
          </a:xfrm>
          <a:prstGeom prst="rect">
            <a:avLst/>
          </a:prstGeom>
          <a:noFill/>
        </p:spPr>
        <p:txBody>
          <a:bodyPr wrap="square" rtlCol="0">
            <a:spAutoFit/>
          </a:bodyPr>
          <a:lstStyle/>
          <a:p>
            <a:r>
              <a:rPr lang="sr-Latn-ME" sz="1200" dirty="0">
                <a:solidFill>
                  <a:srgbClr val="FF0000"/>
                </a:solidFill>
              </a:rPr>
              <a:t>4</a:t>
            </a:r>
            <a:endParaRPr lang="en-US" sz="1200" dirty="0">
              <a:solidFill>
                <a:srgbClr val="FF0000"/>
              </a:solidFill>
            </a:endParaRPr>
          </a:p>
        </p:txBody>
      </p:sp>
      <p:sp>
        <p:nvSpPr>
          <p:cNvPr id="28" name="TextBox 27"/>
          <p:cNvSpPr txBox="1"/>
          <p:nvPr/>
        </p:nvSpPr>
        <p:spPr>
          <a:xfrm>
            <a:off x="251839" y="2371382"/>
            <a:ext cx="292068" cy="323165"/>
          </a:xfrm>
          <a:prstGeom prst="rect">
            <a:avLst/>
          </a:prstGeom>
          <a:solidFill>
            <a:srgbClr val="0070C0"/>
          </a:solidFill>
          <a:ln>
            <a:solidFill>
              <a:srgbClr val="002060"/>
            </a:solidFill>
          </a:ln>
        </p:spPr>
        <p:txBody>
          <a:bodyPr wrap="none" rtlCol="0">
            <a:spAutoFit/>
          </a:bodyPr>
          <a:lstStyle/>
          <a:p>
            <a:r>
              <a:rPr lang="sr-Latn-ME" sz="1500" b="1" dirty="0">
                <a:solidFill>
                  <a:schemeClr val="bg1"/>
                </a:solidFill>
              </a:rPr>
              <a:t>0</a:t>
            </a:r>
            <a:endParaRPr lang="en-US" sz="1500" b="1" dirty="0">
              <a:solidFill>
                <a:schemeClr val="bg1"/>
              </a:solidFill>
            </a:endParaRPr>
          </a:p>
        </p:txBody>
      </p:sp>
      <p:sp>
        <p:nvSpPr>
          <p:cNvPr id="31" name="TextBox 30"/>
          <p:cNvSpPr txBox="1"/>
          <p:nvPr/>
        </p:nvSpPr>
        <p:spPr>
          <a:xfrm>
            <a:off x="1016820" y="1203526"/>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1</a:t>
            </a:r>
            <a:endParaRPr lang="en-US" sz="1500" b="1" dirty="0">
              <a:solidFill>
                <a:schemeClr val="bg1"/>
              </a:solidFill>
            </a:endParaRPr>
          </a:p>
        </p:txBody>
      </p:sp>
      <p:sp>
        <p:nvSpPr>
          <p:cNvPr id="32" name="TextBox 31"/>
          <p:cNvSpPr txBox="1"/>
          <p:nvPr/>
        </p:nvSpPr>
        <p:spPr>
          <a:xfrm>
            <a:off x="1090039" y="2959795"/>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1</a:t>
            </a:r>
            <a:endParaRPr lang="en-US" sz="1500" b="1" dirty="0">
              <a:solidFill>
                <a:schemeClr val="bg1"/>
              </a:solidFill>
            </a:endParaRPr>
          </a:p>
        </p:txBody>
      </p:sp>
      <p:sp>
        <p:nvSpPr>
          <p:cNvPr id="33" name="TextBox 32"/>
          <p:cNvSpPr txBox="1"/>
          <p:nvPr/>
        </p:nvSpPr>
        <p:spPr>
          <a:xfrm>
            <a:off x="2158534" y="2913965"/>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2</a:t>
            </a:r>
            <a:endParaRPr lang="en-US" sz="1500" b="1" dirty="0">
              <a:solidFill>
                <a:schemeClr val="bg1"/>
              </a:solidFill>
            </a:endParaRPr>
          </a:p>
        </p:txBody>
      </p:sp>
      <p:sp>
        <p:nvSpPr>
          <p:cNvPr id="34" name="TextBox 33"/>
          <p:cNvSpPr txBox="1"/>
          <p:nvPr/>
        </p:nvSpPr>
        <p:spPr>
          <a:xfrm>
            <a:off x="2291080" y="1143000"/>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2</a:t>
            </a:r>
            <a:endParaRPr lang="en-US" sz="1500" b="1" dirty="0">
              <a:solidFill>
                <a:schemeClr val="bg1"/>
              </a:solidFill>
            </a:endParaRPr>
          </a:p>
        </p:txBody>
      </p:sp>
      <p:sp>
        <p:nvSpPr>
          <p:cNvPr id="35" name="TextBox 34"/>
          <p:cNvSpPr txBox="1"/>
          <p:nvPr/>
        </p:nvSpPr>
        <p:spPr>
          <a:xfrm>
            <a:off x="3381868" y="2380565"/>
            <a:ext cx="292068" cy="323165"/>
          </a:xfrm>
          <a:prstGeom prst="rect">
            <a:avLst/>
          </a:prstGeom>
          <a:solidFill>
            <a:srgbClr val="0070C0"/>
          </a:solidFill>
          <a:ln>
            <a:solidFill>
              <a:srgbClr val="002060"/>
            </a:solidFill>
          </a:ln>
        </p:spPr>
        <p:txBody>
          <a:bodyPr wrap="none" rtlCol="0">
            <a:spAutoFit/>
          </a:bodyPr>
          <a:lstStyle/>
          <a:p>
            <a:r>
              <a:rPr lang="sr-Latn-ME" sz="1500" b="1" dirty="0">
                <a:solidFill>
                  <a:schemeClr val="bg1"/>
                </a:solidFill>
              </a:rPr>
              <a:t>3</a:t>
            </a:r>
            <a:endParaRPr lang="en-US" sz="1500" b="1" dirty="0">
              <a:solidFill>
                <a:schemeClr val="bg1"/>
              </a:solidFill>
            </a:endParaRPr>
          </a:p>
        </p:txBody>
      </p:sp>
      <p:cxnSp>
        <p:nvCxnSpPr>
          <p:cNvPr id="37" name="Straight Connector 36"/>
          <p:cNvCxnSpPr/>
          <p:nvPr/>
        </p:nvCxnSpPr>
        <p:spPr>
          <a:xfrm>
            <a:off x="1197973" y="2016736"/>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1121773" y="2016736"/>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446975" y="1995209"/>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2370775" y="1995209"/>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4572000" y="819835"/>
            <a:ext cx="292068" cy="323165"/>
          </a:xfrm>
          <a:prstGeom prst="rect">
            <a:avLst/>
          </a:prstGeom>
          <a:solidFill>
            <a:srgbClr val="0070C0"/>
          </a:solidFill>
          <a:ln>
            <a:solidFill>
              <a:srgbClr val="002060"/>
            </a:solidFill>
          </a:ln>
        </p:spPr>
        <p:txBody>
          <a:bodyPr wrap="none" rtlCol="0">
            <a:spAutoFit/>
          </a:bodyPr>
          <a:lstStyle/>
          <a:p>
            <a:r>
              <a:rPr lang="sr-Latn-ME" sz="1500" b="1" dirty="0">
                <a:solidFill>
                  <a:schemeClr val="bg1"/>
                </a:solidFill>
              </a:rPr>
              <a:t>a</a:t>
            </a:r>
            <a:endParaRPr lang="en-US" sz="1500" b="1" dirty="0">
              <a:solidFill>
                <a:schemeClr val="bg1"/>
              </a:solidFill>
            </a:endParaRPr>
          </a:p>
        </p:txBody>
      </p:sp>
      <p:sp>
        <p:nvSpPr>
          <p:cNvPr id="44" name="TextBox 43"/>
          <p:cNvSpPr txBox="1"/>
          <p:nvPr/>
        </p:nvSpPr>
        <p:spPr>
          <a:xfrm>
            <a:off x="4953000" y="819835"/>
            <a:ext cx="2971800" cy="369332"/>
          </a:xfrm>
          <a:prstGeom prst="rect">
            <a:avLst/>
          </a:prstGeom>
          <a:noFill/>
        </p:spPr>
        <p:txBody>
          <a:bodyPr wrap="square" rtlCol="0">
            <a:spAutoFit/>
          </a:bodyPr>
          <a:lstStyle/>
          <a:p>
            <a:r>
              <a:rPr lang="sr-Latn-ME" b="1" dirty="0" smtClean="0">
                <a:solidFill>
                  <a:srgbClr val="0070C0"/>
                </a:solidFill>
              </a:rPr>
              <a:t>Vrijednosti grafa nivoa.</a:t>
            </a:r>
            <a:endParaRPr lang="en-US" b="1" dirty="0">
              <a:solidFill>
                <a:srgbClr val="0070C0"/>
              </a:solidFill>
            </a:endParaRPr>
          </a:p>
        </p:txBody>
      </p:sp>
      <p:sp>
        <p:nvSpPr>
          <p:cNvPr id="45" name="TextBox 44"/>
          <p:cNvSpPr txBox="1"/>
          <p:nvPr/>
        </p:nvSpPr>
        <p:spPr>
          <a:xfrm>
            <a:off x="4370432" y="1554480"/>
            <a:ext cx="4773568" cy="1200329"/>
          </a:xfrm>
          <a:prstGeom prst="rect">
            <a:avLst/>
          </a:prstGeom>
          <a:noFill/>
        </p:spPr>
        <p:txBody>
          <a:bodyPr wrap="square" rtlCol="0">
            <a:spAutoFit/>
          </a:bodyPr>
          <a:lstStyle/>
          <a:p>
            <a:r>
              <a:rPr lang="sr-Latn-ME" b="1" dirty="0" smtClean="0">
                <a:solidFill>
                  <a:srgbClr val="FF0000"/>
                </a:solidFill>
              </a:rPr>
              <a:t>Kros ivice koje spajaju čvorove istog nivoa i ne mogu biti korišćeni za slanje novog toka u posmatranoj iteraciji jer ne spajaju čvorove nivoa </a:t>
            </a:r>
            <a:r>
              <a:rPr lang="sr-Latn-ME" b="1" i="1" dirty="0" smtClean="0">
                <a:solidFill>
                  <a:srgbClr val="0070C0"/>
                </a:solidFill>
              </a:rPr>
              <a:t>i</a:t>
            </a:r>
            <a:r>
              <a:rPr lang="sr-Latn-ME" b="1" dirty="0" smtClean="0">
                <a:solidFill>
                  <a:srgbClr val="FF0000"/>
                </a:solidFill>
              </a:rPr>
              <a:t> i </a:t>
            </a:r>
            <a:r>
              <a:rPr lang="sr-Latn-ME" b="1" i="1" dirty="0" smtClean="0">
                <a:solidFill>
                  <a:srgbClr val="0070C0"/>
                </a:solidFill>
              </a:rPr>
              <a:t>i</a:t>
            </a:r>
            <a:r>
              <a:rPr lang="sr-Latn-ME" b="1" dirty="0" smtClean="0">
                <a:solidFill>
                  <a:srgbClr val="0070C0"/>
                </a:solidFill>
              </a:rPr>
              <a:t>+1</a:t>
            </a:r>
            <a:r>
              <a:rPr lang="sr-Latn-ME" b="1" dirty="0" smtClean="0">
                <a:solidFill>
                  <a:srgbClr val="FF0000"/>
                </a:solidFill>
              </a:rPr>
              <a:t>.</a:t>
            </a:r>
            <a:endParaRPr lang="en-US" b="1" dirty="0">
              <a:solidFill>
                <a:srgbClr val="FF0000"/>
              </a:solidFill>
            </a:endParaRPr>
          </a:p>
        </p:txBody>
      </p:sp>
      <p:sp>
        <p:nvSpPr>
          <p:cNvPr id="46" name="TextBox 45"/>
          <p:cNvSpPr txBox="1"/>
          <p:nvPr/>
        </p:nvSpPr>
        <p:spPr>
          <a:xfrm>
            <a:off x="1752600" y="2743200"/>
            <a:ext cx="381000" cy="276999"/>
          </a:xfrm>
          <a:prstGeom prst="rect">
            <a:avLst/>
          </a:prstGeom>
          <a:noFill/>
        </p:spPr>
        <p:txBody>
          <a:bodyPr wrap="square" rtlCol="0">
            <a:spAutoFit/>
          </a:bodyPr>
          <a:lstStyle/>
          <a:p>
            <a:r>
              <a:rPr lang="sr-Latn-ME" sz="1200" dirty="0" smtClean="0">
                <a:solidFill>
                  <a:srgbClr val="FF0000"/>
                </a:solidFill>
              </a:rPr>
              <a:t>9</a:t>
            </a:r>
            <a:endParaRPr lang="en-US" sz="1200" dirty="0">
              <a:solidFill>
                <a:srgbClr val="FF0000"/>
              </a:solidFill>
            </a:endParaRPr>
          </a:p>
        </p:txBody>
      </p:sp>
    </p:spTree>
    <p:extLst>
      <p:ext uri="{BB962C8B-B14F-4D97-AF65-F5344CB8AC3E}">
        <p14:creationId xmlns:p14="http://schemas.microsoft.com/office/powerpoint/2010/main" val="3284302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Druga</a:t>
            </a:r>
            <a:r>
              <a:rPr lang="en-US" dirty="0" smtClean="0"/>
              <a:t> </a:t>
            </a:r>
            <a:r>
              <a:rPr lang="en-US" dirty="0" err="1" smtClean="0"/>
              <a:t>iteracija</a:t>
            </a:r>
            <a:endParaRPr lang="en-US" dirty="0"/>
          </a:p>
        </p:txBody>
      </p:sp>
      <p:sp>
        <p:nvSpPr>
          <p:cNvPr id="3" name="Content Placeholder 2"/>
          <p:cNvSpPr>
            <a:spLocks noGrp="1"/>
          </p:cNvSpPr>
          <p:nvPr>
            <p:ph idx="1"/>
          </p:nvPr>
        </p:nvSpPr>
        <p:spPr>
          <a:xfrm>
            <a:off x="0" y="1143000"/>
            <a:ext cx="9144000" cy="1828800"/>
          </a:xfrm>
        </p:spPr>
        <p:txBody>
          <a:bodyPr/>
          <a:lstStyle/>
          <a:p>
            <a:r>
              <a:rPr lang="en-US" dirty="0" err="1" smtClean="0"/>
              <a:t>Sada</a:t>
            </a:r>
            <a:r>
              <a:rPr lang="en-US" dirty="0" smtClean="0"/>
              <a:t> </a:t>
            </a:r>
            <a:r>
              <a:rPr lang="en-US" dirty="0" err="1" smtClean="0"/>
              <a:t>treba</a:t>
            </a:r>
            <a:r>
              <a:rPr lang="en-US" dirty="0" smtClean="0"/>
              <a:t> </a:t>
            </a:r>
            <a:r>
              <a:rPr lang="en-US" dirty="0" err="1" smtClean="0"/>
              <a:t>umanjiti</a:t>
            </a:r>
            <a:r>
              <a:rPr lang="en-US" dirty="0" smtClean="0"/>
              <a:t> </a:t>
            </a:r>
            <a:r>
              <a:rPr lang="en-US" dirty="0" err="1" smtClean="0"/>
              <a:t>rezidualne</a:t>
            </a:r>
            <a:r>
              <a:rPr lang="en-US" dirty="0" smtClean="0"/>
              <a:t> </a:t>
            </a:r>
            <a:r>
              <a:rPr lang="en-US" dirty="0" err="1" smtClean="0"/>
              <a:t>tokove</a:t>
            </a:r>
            <a:r>
              <a:rPr lang="en-US" dirty="0" smtClean="0"/>
              <a:t> a za </a:t>
            </a:r>
            <a:r>
              <a:rPr lang="en-US" dirty="0" err="1" smtClean="0"/>
              <a:t>istu</a:t>
            </a:r>
            <a:r>
              <a:rPr lang="en-US" dirty="0" smtClean="0"/>
              <a:t> </a:t>
            </a:r>
            <a:r>
              <a:rPr lang="en-US" dirty="0" err="1" smtClean="0"/>
              <a:t>vrijednost</a:t>
            </a:r>
            <a:r>
              <a:rPr lang="en-US" dirty="0" smtClean="0"/>
              <a:t> </a:t>
            </a:r>
            <a:r>
              <a:rPr lang="en-US" dirty="0" err="1" smtClean="0"/>
              <a:t>uvesti</a:t>
            </a:r>
            <a:r>
              <a:rPr lang="en-US" dirty="0" smtClean="0"/>
              <a:t> </a:t>
            </a:r>
            <a:r>
              <a:rPr lang="en-US" dirty="0" err="1" smtClean="0"/>
              <a:t>povratne</a:t>
            </a:r>
            <a:r>
              <a:rPr lang="en-US" dirty="0" smtClean="0"/>
              <a:t> </a:t>
            </a:r>
            <a:r>
              <a:rPr lang="en-US" dirty="0" err="1" smtClean="0"/>
              <a:t>grane</a:t>
            </a:r>
            <a:r>
              <a:rPr lang="en-US" dirty="0"/>
              <a:t> </a:t>
            </a:r>
            <a:r>
              <a:rPr lang="en-US" dirty="0" err="1" smtClean="0"/>
              <a:t>i</a:t>
            </a:r>
            <a:r>
              <a:rPr lang="en-US" dirty="0" smtClean="0"/>
              <a:t> </a:t>
            </a:r>
            <a:r>
              <a:rPr lang="en-US" dirty="0" err="1" smtClean="0"/>
              <a:t>sra</a:t>
            </a:r>
            <a:r>
              <a:rPr lang="sr-Latn-ME" dirty="0" smtClean="0"/>
              <a:t>čunati novi graf nivoa. Na nekim mjestima će direktne grane potpuno nestati i na njihovom mjestu pojaviće se reverzne grane istog kapaciteta.</a:t>
            </a:r>
            <a:endParaRPr lang="en-US" dirty="0"/>
          </a:p>
        </p:txBody>
      </p:sp>
      <p:sp>
        <p:nvSpPr>
          <p:cNvPr id="4" name="Oval 3"/>
          <p:cNvSpPr/>
          <p:nvPr/>
        </p:nvSpPr>
        <p:spPr>
          <a:xfrm>
            <a:off x="397873" y="38283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5" name="Oval 4"/>
          <p:cNvSpPr/>
          <p:nvPr/>
        </p:nvSpPr>
        <p:spPr>
          <a:xfrm>
            <a:off x="1236073" y="33711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 name="Oval 5"/>
          <p:cNvSpPr/>
          <p:nvPr/>
        </p:nvSpPr>
        <p:spPr>
          <a:xfrm>
            <a:off x="1236073" y="44379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 name="Oval 6"/>
          <p:cNvSpPr/>
          <p:nvPr/>
        </p:nvSpPr>
        <p:spPr>
          <a:xfrm>
            <a:off x="2455273" y="33711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8" name="Oval 7"/>
          <p:cNvSpPr/>
          <p:nvPr/>
        </p:nvSpPr>
        <p:spPr>
          <a:xfrm>
            <a:off x="2455273" y="44379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 name="Oval 8"/>
          <p:cNvSpPr/>
          <p:nvPr/>
        </p:nvSpPr>
        <p:spPr>
          <a:xfrm>
            <a:off x="3183031" y="382836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0" name="Straight Arrow Connector 9"/>
          <p:cNvCxnSpPr>
            <a:stCxn id="4" idx="5"/>
            <a:endCxn id="6" idx="2"/>
          </p:cNvCxnSpPr>
          <p:nvPr/>
        </p:nvCxnSpPr>
        <p:spPr>
          <a:xfrm>
            <a:off x="723077" y="4153569"/>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5" idx="4"/>
            <a:endCxn id="6" idx="0"/>
          </p:cNvCxnSpPr>
          <p:nvPr/>
        </p:nvCxnSpPr>
        <p:spPr>
          <a:xfrm>
            <a:off x="1426573" y="3752165"/>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5"/>
            <a:endCxn id="8" idx="1"/>
          </p:cNvCxnSpPr>
          <p:nvPr/>
        </p:nvCxnSpPr>
        <p:spPr>
          <a:xfrm>
            <a:off x="1561277" y="3696369"/>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6"/>
          </p:cNvCxnSpPr>
          <p:nvPr/>
        </p:nvCxnSpPr>
        <p:spPr>
          <a:xfrm flipV="1">
            <a:off x="1617073" y="3529661"/>
            <a:ext cx="866098" cy="32004"/>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7" idx="4"/>
          </p:cNvCxnSpPr>
          <p:nvPr/>
        </p:nvCxnSpPr>
        <p:spPr>
          <a:xfrm flipH="1" flipV="1">
            <a:off x="2645773" y="3752165"/>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5"/>
            <a:endCxn id="9" idx="1"/>
          </p:cNvCxnSpPr>
          <p:nvPr/>
        </p:nvCxnSpPr>
        <p:spPr>
          <a:xfrm>
            <a:off x="2780477" y="3696369"/>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7"/>
            <a:endCxn id="9" idx="3"/>
          </p:cNvCxnSpPr>
          <p:nvPr/>
        </p:nvCxnSpPr>
        <p:spPr>
          <a:xfrm flipV="1">
            <a:off x="2780477" y="4153569"/>
            <a:ext cx="458350" cy="340192"/>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5654" y="3475166"/>
            <a:ext cx="762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18" name="TextBox 17"/>
          <p:cNvSpPr txBox="1"/>
          <p:nvPr/>
        </p:nvSpPr>
        <p:spPr>
          <a:xfrm>
            <a:off x="685800" y="4218801"/>
            <a:ext cx="533400" cy="276999"/>
          </a:xfrm>
          <a:prstGeom prst="rect">
            <a:avLst/>
          </a:prstGeom>
          <a:noFill/>
        </p:spPr>
        <p:txBody>
          <a:bodyPr wrap="square" rtlCol="0">
            <a:spAutoFit/>
          </a:bodyPr>
          <a:lstStyle/>
          <a:p>
            <a:r>
              <a:rPr lang="en-US" sz="1200" dirty="0">
                <a:solidFill>
                  <a:srgbClr val="FF0000"/>
                </a:solidFill>
              </a:rPr>
              <a:t>6</a:t>
            </a:r>
          </a:p>
        </p:txBody>
      </p:sp>
      <p:sp>
        <p:nvSpPr>
          <p:cNvPr id="19" name="TextBox 18"/>
          <p:cNvSpPr txBox="1"/>
          <p:nvPr/>
        </p:nvSpPr>
        <p:spPr>
          <a:xfrm>
            <a:off x="1173056" y="3935045"/>
            <a:ext cx="446998"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20" name="TextBox 19"/>
          <p:cNvSpPr txBox="1"/>
          <p:nvPr/>
        </p:nvSpPr>
        <p:spPr>
          <a:xfrm>
            <a:off x="1772454" y="3962400"/>
            <a:ext cx="518626"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21" name="TextBox 20"/>
          <p:cNvSpPr txBox="1"/>
          <p:nvPr/>
        </p:nvSpPr>
        <p:spPr>
          <a:xfrm>
            <a:off x="2320628" y="3924969"/>
            <a:ext cx="518626" cy="276999"/>
          </a:xfrm>
          <a:prstGeom prst="rect">
            <a:avLst/>
          </a:prstGeom>
          <a:noFill/>
        </p:spPr>
        <p:txBody>
          <a:bodyPr wrap="square" rtlCol="0">
            <a:spAutoFit/>
          </a:bodyPr>
          <a:lstStyle/>
          <a:p>
            <a:r>
              <a:rPr lang="sr-Latn-ME" sz="1200" dirty="0" smtClean="0">
                <a:solidFill>
                  <a:srgbClr val="FF0000"/>
                </a:solidFill>
              </a:rPr>
              <a:t>6</a:t>
            </a:r>
            <a:endParaRPr lang="en-US" sz="1200" dirty="0">
              <a:solidFill>
                <a:srgbClr val="FF0000"/>
              </a:solidFill>
            </a:endParaRPr>
          </a:p>
        </p:txBody>
      </p:sp>
      <p:sp>
        <p:nvSpPr>
          <p:cNvPr id="22" name="TextBox 21"/>
          <p:cNvSpPr txBox="1"/>
          <p:nvPr/>
        </p:nvSpPr>
        <p:spPr>
          <a:xfrm>
            <a:off x="2937310" y="3529661"/>
            <a:ext cx="491442" cy="276999"/>
          </a:xfrm>
          <a:prstGeom prst="rect">
            <a:avLst/>
          </a:prstGeom>
          <a:noFill/>
        </p:spPr>
        <p:txBody>
          <a:bodyPr wrap="square" rtlCol="0">
            <a:spAutoFit/>
          </a:bodyPr>
          <a:lstStyle/>
          <a:p>
            <a:r>
              <a:rPr lang="sr-Latn-ME" sz="1200" dirty="0" smtClean="0">
                <a:solidFill>
                  <a:srgbClr val="FF0000"/>
                </a:solidFill>
              </a:rPr>
              <a:t>6</a:t>
            </a:r>
            <a:endParaRPr lang="en-US" sz="1200" dirty="0">
              <a:solidFill>
                <a:srgbClr val="FF0000"/>
              </a:solidFill>
            </a:endParaRPr>
          </a:p>
        </p:txBody>
      </p:sp>
      <p:sp>
        <p:nvSpPr>
          <p:cNvPr id="23" name="TextBox 22"/>
          <p:cNvSpPr txBox="1"/>
          <p:nvPr/>
        </p:nvSpPr>
        <p:spPr>
          <a:xfrm>
            <a:off x="2943098" y="4285565"/>
            <a:ext cx="828554"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24" name="TextBox 23"/>
          <p:cNvSpPr txBox="1"/>
          <p:nvPr/>
        </p:nvSpPr>
        <p:spPr>
          <a:xfrm>
            <a:off x="3428751" y="3427589"/>
            <a:ext cx="931521" cy="369332"/>
          </a:xfrm>
          <a:prstGeom prst="rect">
            <a:avLst/>
          </a:prstGeom>
          <a:noFill/>
        </p:spPr>
        <p:txBody>
          <a:bodyPr wrap="square" rtlCol="0">
            <a:spAutoFit/>
          </a:bodyPr>
          <a:lstStyle/>
          <a:p>
            <a:r>
              <a:rPr lang="sr-Latn-ME" b="1" dirty="0" smtClean="0">
                <a:solidFill>
                  <a:srgbClr val="00B050"/>
                </a:solidFill>
              </a:rPr>
              <a:t>F=14</a:t>
            </a:r>
            <a:endParaRPr lang="en-US" b="1" dirty="0">
              <a:solidFill>
                <a:srgbClr val="00B050"/>
              </a:solidFill>
            </a:endParaRPr>
          </a:p>
        </p:txBody>
      </p:sp>
      <p:cxnSp>
        <p:nvCxnSpPr>
          <p:cNvPr id="25" name="Straight Arrow Connector 24"/>
          <p:cNvCxnSpPr/>
          <p:nvPr/>
        </p:nvCxnSpPr>
        <p:spPr>
          <a:xfrm flipV="1">
            <a:off x="753956" y="3620169"/>
            <a:ext cx="482117" cy="295996"/>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587359" y="4596461"/>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777534" y="3268664"/>
            <a:ext cx="762000" cy="276999"/>
          </a:xfrm>
          <a:prstGeom prst="rect">
            <a:avLst/>
          </a:prstGeom>
          <a:noFill/>
        </p:spPr>
        <p:txBody>
          <a:bodyPr wrap="square" rtlCol="0">
            <a:spAutoFit/>
          </a:bodyPr>
          <a:lstStyle/>
          <a:p>
            <a:r>
              <a:rPr lang="sr-Latn-ME" sz="1200" dirty="0">
                <a:solidFill>
                  <a:srgbClr val="FF0000"/>
                </a:solidFill>
              </a:rPr>
              <a:t>4</a:t>
            </a:r>
            <a:endParaRPr lang="en-US" sz="1200" dirty="0">
              <a:solidFill>
                <a:srgbClr val="FF0000"/>
              </a:solidFill>
            </a:endParaRPr>
          </a:p>
        </p:txBody>
      </p:sp>
      <p:sp>
        <p:nvSpPr>
          <p:cNvPr id="28" name="TextBox 27"/>
          <p:cNvSpPr txBox="1"/>
          <p:nvPr/>
        </p:nvSpPr>
        <p:spPr>
          <a:xfrm>
            <a:off x="76200" y="4038600"/>
            <a:ext cx="292068" cy="323165"/>
          </a:xfrm>
          <a:prstGeom prst="rect">
            <a:avLst/>
          </a:prstGeom>
          <a:solidFill>
            <a:srgbClr val="0070C0"/>
          </a:solidFill>
          <a:ln>
            <a:solidFill>
              <a:srgbClr val="002060"/>
            </a:solidFill>
          </a:ln>
        </p:spPr>
        <p:txBody>
          <a:bodyPr wrap="none" rtlCol="0">
            <a:spAutoFit/>
          </a:bodyPr>
          <a:lstStyle/>
          <a:p>
            <a:r>
              <a:rPr lang="sr-Latn-ME" sz="1500" b="1" dirty="0">
                <a:solidFill>
                  <a:schemeClr val="bg1"/>
                </a:solidFill>
              </a:rPr>
              <a:t>0</a:t>
            </a:r>
            <a:endParaRPr lang="en-US" sz="1500" b="1" dirty="0">
              <a:solidFill>
                <a:schemeClr val="bg1"/>
              </a:solidFill>
            </a:endParaRPr>
          </a:p>
        </p:txBody>
      </p:sp>
      <p:sp>
        <p:nvSpPr>
          <p:cNvPr id="29" name="TextBox 28"/>
          <p:cNvSpPr txBox="1"/>
          <p:nvPr/>
        </p:nvSpPr>
        <p:spPr>
          <a:xfrm>
            <a:off x="1307666" y="2945499"/>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3</a:t>
            </a:r>
            <a:endParaRPr lang="en-US" sz="1500" b="1" dirty="0">
              <a:solidFill>
                <a:schemeClr val="bg1"/>
              </a:solidFill>
            </a:endParaRPr>
          </a:p>
        </p:txBody>
      </p:sp>
      <p:sp>
        <p:nvSpPr>
          <p:cNvPr id="30" name="TextBox 29"/>
          <p:cNvSpPr txBox="1"/>
          <p:nvPr/>
        </p:nvSpPr>
        <p:spPr>
          <a:xfrm>
            <a:off x="1090039" y="4864795"/>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1</a:t>
            </a:r>
            <a:endParaRPr lang="en-US" sz="1500" b="1" dirty="0">
              <a:solidFill>
                <a:schemeClr val="bg1"/>
              </a:solidFill>
            </a:endParaRPr>
          </a:p>
        </p:txBody>
      </p:sp>
      <p:sp>
        <p:nvSpPr>
          <p:cNvPr id="31" name="TextBox 30"/>
          <p:cNvSpPr txBox="1"/>
          <p:nvPr/>
        </p:nvSpPr>
        <p:spPr>
          <a:xfrm>
            <a:off x="2527332" y="4934635"/>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2</a:t>
            </a:r>
            <a:endParaRPr lang="en-US" sz="1500" b="1" dirty="0">
              <a:solidFill>
                <a:schemeClr val="bg1"/>
              </a:solidFill>
            </a:endParaRPr>
          </a:p>
        </p:txBody>
      </p:sp>
      <p:sp>
        <p:nvSpPr>
          <p:cNvPr id="32" name="TextBox 31"/>
          <p:cNvSpPr txBox="1"/>
          <p:nvPr/>
        </p:nvSpPr>
        <p:spPr>
          <a:xfrm>
            <a:off x="2291080" y="3048000"/>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3</a:t>
            </a:r>
            <a:endParaRPr lang="en-US" sz="1500" b="1" dirty="0">
              <a:solidFill>
                <a:schemeClr val="bg1"/>
              </a:solidFill>
            </a:endParaRPr>
          </a:p>
        </p:txBody>
      </p:sp>
      <p:sp>
        <p:nvSpPr>
          <p:cNvPr id="33" name="TextBox 32"/>
          <p:cNvSpPr txBox="1"/>
          <p:nvPr/>
        </p:nvSpPr>
        <p:spPr>
          <a:xfrm>
            <a:off x="3381868" y="4285565"/>
            <a:ext cx="292068" cy="323165"/>
          </a:xfrm>
          <a:prstGeom prst="rect">
            <a:avLst/>
          </a:prstGeom>
          <a:solidFill>
            <a:srgbClr val="0070C0"/>
          </a:solidFill>
          <a:ln>
            <a:solidFill>
              <a:srgbClr val="002060"/>
            </a:solidFill>
          </a:ln>
        </p:spPr>
        <p:txBody>
          <a:bodyPr wrap="none" rtlCol="0">
            <a:spAutoFit/>
          </a:bodyPr>
          <a:lstStyle/>
          <a:p>
            <a:r>
              <a:rPr lang="sr-Latn-ME" sz="1500" b="1" dirty="0" smtClean="0">
                <a:solidFill>
                  <a:schemeClr val="bg1"/>
                </a:solidFill>
              </a:rPr>
              <a:t>4</a:t>
            </a:r>
            <a:endParaRPr lang="en-US" sz="1500" b="1" dirty="0">
              <a:solidFill>
                <a:schemeClr val="bg1"/>
              </a:solidFill>
            </a:endParaRPr>
          </a:p>
        </p:txBody>
      </p:sp>
      <p:cxnSp>
        <p:nvCxnSpPr>
          <p:cNvPr id="34" name="Straight Connector 33"/>
          <p:cNvCxnSpPr/>
          <p:nvPr/>
        </p:nvCxnSpPr>
        <p:spPr>
          <a:xfrm>
            <a:off x="1197973" y="3921736"/>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121773" y="3921736"/>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752600" y="4572000"/>
            <a:ext cx="381000" cy="276999"/>
          </a:xfrm>
          <a:prstGeom prst="rect">
            <a:avLst/>
          </a:prstGeom>
          <a:noFill/>
        </p:spPr>
        <p:txBody>
          <a:bodyPr wrap="square" rtlCol="0">
            <a:spAutoFit/>
          </a:bodyPr>
          <a:lstStyle/>
          <a:p>
            <a:r>
              <a:rPr lang="sr-Latn-ME" sz="1200" dirty="0" smtClean="0">
                <a:solidFill>
                  <a:srgbClr val="FF0000"/>
                </a:solidFill>
              </a:rPr>
              <a:t>5</a:t>
            </a:r>
            <a:endParaRPr lang="en-US" sz="1200" dirty="0">
              <a:solidFill>
                <a:srgbClr val="FF0000"/>
              </a:solidFill>
            </a:endParaRPr>
          </a:p>
        </p:txBody>
      </p:sp>
      <p:cxnSp>
        <p:nvCxnSpPr>
          <p:cNvPr id="40" name="Straight Connector 39"/>
          <p:cNvCxnSpPr/>
          <p:nvPr/>
        </p:nvCxnSpPr>
        <p:spPr>
          <a:xfrm>
            <a:off x="1714500" y="3379916"/>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1638300" y="3379916"/>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Freeform 41"/>
          <p:cNvSpPr/>
          <p:nvPr/>
        </p:nvSpPr>
        <p:spPr>
          <a:xfrm>
            <a:off x="2844800" y="3489761"/>
            <a:ext cx="483548" cy="340559"/>
          </a:xfrm>
          <a:custGeom>
            <a:avLst/>
            <a:gdLst>
              <a:gd name="connsiteX0" fmla="*/ 477520 w 483548"/>
              <a:gd name="connsiteY0" fmla="*/ 340559 h 340559"/>
              <a:gd name="connsiteX1" fmla="*/ 416560 w 483548"/>
              <a:gd name="connsiteY1" fmla="*/ 45919 h 340559"/>
              <a:gd name="connsiteX2" fmla="*/ 0 w 483548"/>
              <a:gd name="connsiteY2" fmla="*/ 5279 h 340559"/>
            </a:gdLst>
            <a:ahLst/>
            <a:cxnLst>
              <a:cxn ang="0">
                <a:pos x="connsiteX0" y="connsiteY0"/>
              </a:cxn>
              <a:cxn ang="0">
                <a:pos x="connsiteX1" y="connsiteY1"/>
              </a:cxn>
              <a:cxn ang="0">
                <a:pos x="connsiteX2" y="connsiteY2"/>
              </a:cxn>
            </a:cxnLst>
            <a:rect l="l" t="t" r="r" b="b"/>
            <a:pathLst>
              <a:path w="483548" h="340559">
                <a:moveTo>
                  <a:pt x="477520" y="340559"/>
                </a:moveTo>
                <a:cubicBezTo>
                  <a:pt x="486833" y="221179"/>
                  <a:pt x="496147" y="101799"/>
                  <a:pt x="416560" y="45919"/>
                </a:cubicBezTo>
                <a:cubicBezTo>
                  <a:pt x="336973" y="-9961"/>
                  <a:pt x="168486" y="-2341"/>
                  <a:pt x="0" y="5279"/>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3014474" y="3189986"/>
            <a:ext cx="828554" cy="276999"/>
          </a:xfrm>
          <a:prstGeom prst="rect">
            <a:avLst/>
          </a:prstGeom>
          <a:noFill/>
        </p:spPr>
        <p:txBody>
          <a:bodyPr wrap="square" rtlCol="0">
            <a:spAutoFit/>
          </a:bodyPr>
          <a:lstStyle/>
          <a:p>
            <a:r>
              <a:rPr lang="sr-Latn-ME" sz="1200" dirty="0" smtClean="0">
                <a:solidFill>
                  <a:srgbClr val="FF0000"/>
                </a:solidFill>
              </a:rPr>
              <a:t>4</a:t>
            </a:r>
            <a:endParaRPr lang="en-US" sz="1200" dirty="0">
              <a:solidFill>
                <a:srgbClr val="FF0000"/>
              </a:solidFill>
            </a:endParaRPr>
          </a:p>
        </p:txBody>
      </p:sp>
      <p:grpSp>
        <p:nvGrpSpPr>
          <p:cNvPr id="46" name="Group 45"/>
          <p:cNvGrpSpPr/>
          <p:nvPr/>
        </p:nvGrpSpPr>
        <p:grpSpPr>
          <a:xfrm>
            <a:off x="3124200" y="3429000"/>
            <a:ext cx="333158" cy="280339"/>
            <a:chOff x="3048000" y="3456801"/>
            <a:chExt cx="609600" cy="353199"/>
          </a:xfrm>
        </p:grpSpPr>
        <p:cxnSp>
          <p:nvCxnSpPr>
            <p:cNvPr id="44" name="Straight Connector 43"/>
            <p:cNvCxnSpPr/>
            <p:nvPr/>
          </p:nvCxnSpPr>
          <p:spPr>
            <a:xfrm>
              <a:off x="3124200" y="3456801"/>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3048000" y="3456801"/>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2943442" y="4114800"/>
            <a:ext cx="333158" cy="280339"/>
            <a:chOff x="3048000" y="3456801"/>
            <a:chExt cx="609600" cy="353199"/>
          </a:xfrm>
        </p:grpSpPr>
        <p:cxnSp>
          <p:nvCxnSpPr>
            <p:cNvPr id="49" name="Straight Connector 48"/>
            <p:cNvCxnSpPr/>
            <p:nvPr/>
          </p:nvCxnSpPr>
          <p:spPr>
            <a:xfrm>
              <a:off x="3124200" y="3456801"/>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048000" y="3456801"/>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1" name="Freeform 50"/>
          <p:cNvSpPr/>
          <p:nvPr/>
        </p:nvSpPr>
        <p:spPr>
          <a:xfrm>
            <a:off x="1584960" y="4754880"/>
            <a:ext cx="955040" cy="153266"/>
          </a:xfrm>
          <a:custGeom>
            <a:avLst/>
            <a:gdLst>
              <a:gd name="connsiteX0" fmla="*/ 955040 w 955040"/>
              <a:gd name="connsiteY0" fmla="*/ 0 h 153266"/>
              <a:gd name="connsiteX1" fmla="*/ 548640 w 955040"/>
              <a:gd name="connsiteY1" fmla="*/ 152400 h 153266"/>
              <a:gd name="connsiteX2" fmla="*/ 0 w 955040"/>
              <a:gd name="connsiteY2" fmla="*/ 50800 h 153266"/>
            </a:gdLst>
            <a:ahLst/>
            <a:cxnLst>
              <a:cxn ang="0">
                <a:pos x="connsiteX0" y="connsiteY0"/>
              </a:cxn>
              <a:cxn ang="0">
                <a:pos x="connsiteX1" y="connsiteY1"/>
              </a:cxn>
              <a:cxn ang="0">
                <a:pos x="connsiteX2" y="connsiteY2"/>
              </a:cxn>
            </a:cxnLst>
            <a:rect l="l" t="t" r="r" b="b"/>
            <a:pathLst>
              <a:path w="955040" h="153266">
                <a:moveTo>
                  <a:pt x="955040" y="0"/>
                </a:moveTo>
                <a:cubicBezTo>
                  <a:pt x="831426" y="71966"/>
                  <a:pt x="707813" y="143933"/>
                  <a:pt x="548640" y="152400"/>
                </a:cubicBezTo>
                <a:cubicBezTo>
                  <a:pt x="389467" y="160867"/>
                  <a:pt x="194733" y="105833"/>
                  <a:pt x="0" y="5080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1752600" y="4904601"/>
            <a:ext cx="381000" cy="276999"/>
          </a:xfrm>
          <a:prstGeom prst="rect">
            <a:avLst/>
          </a:prstGeom>
          <a:noFill/>
        </p:spPr>
        <p:txBody>
          <a:bodyPr wrap="square" rtlCol="0">
            <a:spAutoFit/>
          </a:bodyPr>
          <a:lstStyle/>
          <a:p>
            <a:r>
              <a:rPr lang="sr-Latn-ME" sz="1200" dirty="0" smtClean="0">
                <a:solidFill>
                  <a:srgbClr val="FF0000"/>
                </a:solidFill>
              </a:rPr>
              <a:t>4</a:t>
            </a:r>
            <a:endParaRPr lang="en-US" sz="1200" dirty="0">
              <a:solidFill>
                <a:srgbClr val="FF0000"/>
              </a:solidFill>
            </a:endParaRPr>
          </a:p>
        </p:txBody>
      </p:sp>
      <p:grpSp>
        <p:nvGrpSpPr>
          <p:cNvPr id="54" name="Group 53"/>
          <p:cNvGrpSpPr/>
          <p:nvPr/>
        </p:nvGrpSpPr>
        <p:grpSpPr>
          <a:xfrm>
            <a:off x="1979692" y="4786699"/>
            <a:ext cx="333158" cy="280339"/>
            <a:chOff x="3048000" y="3456801"/>
            <a:chExt cx="609600" cy="353199"/>
          </a:xfrm>
        </p:grpSpPr>
        <p:cxnSp>
          <p:nvCxnSpPr>
            <p:cNvPr id="55" name="Straight Connector 54"/>
            <p:cNvCxnSpPr/>
            <p:nvPr/>
          </p:nvCxnSpPr>
          <p:spPr>
            <a:xfrm>
              <a:off x="3124200" y="3456801"/>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3048000" y="3456801"/>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7" name="Freeform 56"/>
          <p:cNvSpPr/>
          <p:nvPr/>
        </p:nvSpPr>
        <p:spPr>
          <a:xfrm>
            <a:off x="597811" y="4216400"/>
            <a:ext cx="662029" cy="497840"/>
          </a:xfrm>
          <a:custGeom>
            <a:avLst/>
            <a:gdLst>
              <a:gd name="connsiteX0" fmla="*/ 662029 w 662029"/>
              <a:gd name="connsiteY0" fmla="*/ 497840 h 497840"/>
              <a:gd name="connsiteX1" fmla="*/ 103229 w 662029"/>
              <a:gd name="connsiteY1" fmla="*/ 355600 h 497840"/>
              <a:gd name="connsiteX2" fmla="*/ 1629 w 662029"/>
              <a:gd name="connsiteY2" fmla="*/ 0 h 497840"/>
            </a:gdLst>
            <a:ahLst/>
            <a:cxnLst>
              <a:cxn ang="0">
                <a:pos x="connsiteX0" y="connsiteY0"/>
              </a:cxn>
              <a:cxn ang="0">
                <a:pos x="connsiteX1" y="connsiteY1"/>
              </a:cxn>
              <a:cxn ang="0">
                <a:pos x="connsiteX2" y="connsiteY2"/>
              </a:cxn>
            </a:cxnLst>
            <a:rect l="l" t="t" r="r" b="b"/>
            <a:pathLst>
              <a:path w="662029" h="497840">
                <a:moveTo>
                  <a:pt x="662029" y="497840"/>
                </a:moveTo>
                <a:cubicBezTo>
                  <a:pt x="437662" y="468206"/>
                  <a:pt x="213296" y="438573"/>
                  <a:pt x="103229" y="355600"/>
                </a:cubicBezTo>
                <a:cubicBezTo>
                  <a:pt x="-6838" y="272627"/>
                  <a:pt x="-2605" y="136313"/>
                  <a:pt x="1629"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495300" y="4575740"/>
            <a:ext cx="381000" cy="276999"/>
          </a:xfrm>
          <a:prstGeom prst="rect">
            <a:avLst/>
          </a:prstGeom>
          <a:noFill/>
        </p:spPr>
        <p:txBody>
          <a:bodyPr wrap="square" rtlCol="0">
            <a:spAutoFit/>
          </a:bodyPr>
          <a:lstStyle/>
          <a:p>
            <a:r>
              <a:rPr lang="sr-Latn-ME" sz="1200" dirty="0" smtClean="0">
                <a:solidFill>
                  <a:srgbClr val="FF0000"/>
                </a:solidFill>
              </a:rPr>
              <a:t>4</a:t>
            </a:r>
            <a:endParaRPr lang="en-US" sz="1200" dirty="0">
              <a:solidFill>
                <a:srgbClr val="FF0000"/>
              </a:solidFill>
            </a:endParaRPr>
          </a:p>
        </p:txBody>
      </p:sp>
      <p:grpSp>
        <p:nvGrpSpPr>
          <p:cNvPr id="59" name="Group 58"/>
          <p:cNvGrpSpPr/>
          <p:nvPr/>
        </p:nvGrpSpPr>
        <p:grpSpPr>
          <a:xfrm>
            <a:off x="701485" y="4508030"/>
            <a:ext cx="333158" cy="280339"/>
            <a:chOff x="3048000" y="3456801"/>
            <a:chExt cx="609600" cy="353199"/>
          </a:xfrm>
        </p:grpSpPr>
        <p:cxnSp>
          <p:nvCxnSpPr>
            <p:cNvPr id="60" name="Straight Connector 59"/>
            <p:cNvCxnSpPr/>
            <p:nvPr/>
          </p:nvCxnSpPr>
          <p:spPr>
            <a:xfrm>
              <a:off x="3124200" y="3456801"/>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3048000" y="3456801"/>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4191000" y="2945499"/>
            <a:ext cx="4572000" cy="923330"/>
          </a:xfrm>
          <a:prstGeom prst="rect">
            <a:avLst/>
          </a:prstGeom>
          <a:noFill/>
        </p:spPr>
        <p:txBody>
          <a:bodyPr wrap="square" rtlCol="0">
            <a:spAutoFit/>
          </a:bodyPr>
          <a:lstStyle/>
          <a:p>
            <a:r>
              <a:rPr lang="en-US" dirty="0" err="1" smtClean="0"/>
              <a:t>Jedina</a:t>
            </a:r>
            <a:r>
              <a:rPr lang="en-US" dirty="0" smtClean="0"/>
              <a:t> </a:t>
            </a:r>
            <a:r>
              <a:rPr lang="en-US" dirty="0" err="1" smtClean="0"/>
              <a:t>mogu</a:t>
            </a:r>
            <a:r>
              <a:rPr lang="sr-Latn-ME" dirty="0" smtClean="0"/>
              <a:t>ća putanja je </a:t>
            </a:r>
            <a:r>
              <a:rPr lang="sr-Latn-ME" b="1" dirty="0" smtClean="0">
                <a:solidFill>
                  <a:srgbClr val="0070C0"/>
                </a:solidFill>
              </a:rPr>
              <a:t>S-C-D-B-T</a:t>
            </a:r>
            <a:r>
              <a:rPr lang="sr-Latn-ME" dirty="0" smtClean="0"/>
              <a:t> sa </a:t>
            </a:r>
            <a:r>
              <a:rPr lang="sr-Latn-ME" i="1" dirty="0" smtClean="0"/>
              <a:t>bottleneck</a:t>
            </a:r>
            <a:r>
              <a:rPr lang="sr-Latn-ME" dirty="0" smtClean="0"/>
              <a:t>-om </a:t>
            </a:r>
            <a:r>
              <a:rPr lang="sr-Latn-ME" b="1" dirty="0" smtClean="0">
                <a:solidFill>
                  <a:srgbClr val="0070C0"/>
                </a:solidFill>
              </a:rPr>
              <a:t>5</a:t>
            </a:r>
            <a:r>
              <a:rPr lang="sr-Latn-ME" dirty="0" smtClean="0"/>
              <a:t>. Taj protok dodajemo na prethodnih </a:t>
            </a:r>
            <a:r>
              <a:rPr lang="sr-Latn-ME" b="1" dirty="0" smtClean="0">
                <a:solidFill>
                  <a:srgbClr val="0070C0"/>
                </a:solidFill>
              </a:rPr>
              <a:t>4</a:t>
            </a:r>
            <a:r>
              <a:rPr lang="sr-Latn-ME" dirty="0" smtClean="0"/>
              <a:t> i dobijamo </a:t>
            </a:r>
            <a:r>
              <a:rPr lang="sr-Latn-ME" b="1" dirty="0" smtClean="0">
                <a:solidFill>
                  <a:srgbClr val="0070C0"/>
                </a:solidFill>
              </a:rPr>
              <a:t>19</a:t>
            </a:r>
            <a:r>
              <a:rPr lang="sr-Latn-ME" dirty="0" smtClean="0"/>
              <a:t>.</a:t>
            </a:r>
            <a:endParaRPr lang="en-US" dirty="0"/>
          </a:p>
        </p:txBody>
      </p:sp>
      <p:sp>
        <p:nvSpPr>
          <p:cNvPr id="63" name="Freeform 62"/>
          <p:cNvSpPr/>
          <p:nvPr/>
        </p:nvSpPr>
        <p:spPr>
          <a:xfrm>
            <a:off x="1473200" y="3749040"/>
            <a:ext cx="995680" cy="782320"/>
          </a:xfrm>
          <a:custGeom>
            <a:avLst/>
            <a:gdLst>
              <a:gd name="connsiteX0" fmla="*/ 995680 w 995680"/>
              <a:gd name="connsiteY0" fmla="*/ 782320 h 782320"/>
              <a:gd name="connsiteX1" fmla="*/ 345440 w 995680"/>
              <a:gd name="connsiteY1" fmla="*/ 426720 h 782320"/>
              <a:gd name="connsiteX2" fmla="*/ 0 w 995680"/>
              <a:gd name="connsiteY2" fmla="*/ 0 h 782320"/>
            </a:gdLst>
            <a:ahLst/>
            <a:cxnLst>
              <a:cxn ang="0">
                <a:pos x="connsiteX0" y="connsiteY0"/>
              </a:cxn>
              <a:cxn ang="0">
                <a:pos x="connsiteX1" y="connsiteY1"/>
              </a:cxn>
              <a:cxn ang="0">
                <a:pos x="connsiteX2" y="connsiteY2"/>
              </a:cxn>
            </a:cxnLst>
            <a:rect l="l" t="t" r="r" b="b"/>
            <a:pathLst>
              <a:path w="995680" h="782320">
                <a:moveTo>
                  <a:pt x="995680" y="782320"/>
                </a:moveTo>
                <a:cubicBezTo>
                  <a:pt x="753533" y="669713"/>
                  <a:pt x="511387" y="557107"/>
                  <a:pt x="345440" y="426720"/>
                </a:cubicBezTo>
                <a:cubicBezTo>
                  <a:pt x="179493" y="296333"/>
                  <a:pt x="89746" y="148166"/>
                  <a:pt x="0"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63"/>
          <p:cNvGrpSpPr/>
          <p:nvPr/>
        </p:nvGrpSpPr>
        <p:grpSpPr>
          <a:xfrm>
            <a:off x="1943100" y="4005226"/>
            <a:ext cx="333158" cy="280339"/>
            <a:chOff x="3048000" y="3456801"/>
            <a:chExt cx="609600" cy="353199"/>
          </a:xfrm>
        </p:grpSpPr>
        <p:cxnSp>
          <p:nvCxnSpPr>
            <p:cNvPr id="65" name="Straight Connector 64"/>
            <p:cNvCxnSpPr/>
            <p:nvPr/>
          </p:nvCxnSpPr>
          <p:spPr>
            <a:xfrm>
              <a:off x="3124200" y="3456801"/>
              <a:ext cx="457200" cy="3531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3048000" y="3456801"/>
              <a:ext cx="609600" cy="33149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7" name="Oval 66"/>
          <p:cNvSpPr/>
          <p:nvPr/>
        </p:nvSpPr>
        <p:spPr>
          <a:xfrm>
            <a:off x="4682363" y="50386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68" name="Oval 67"/>
          <p:cNvSpPr/>
          <p:nvPr/>
        </p:nvSpPr>
        <p:spPr>
          <a:xfrm>
            <a:off x="5520563" y="45814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9" name="Oval 68"/>
          <p:cNvSpPr/>
          <p:nvPr/>
        </p:nvSpPr>
        <p:spPr>
          <a:xfrm>
            <a:off x="5520563" y="56482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0" name="Oval 69"/>
          <p:cNvSpPr/>
          <p:nvPr/>
        </p:nvSpPr>
        <p:spPr>
          <a:xfrm>
            <a:off x="6739763" y="45814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71" name="Oval 70"/>
          <p:cNvSpPr/>
          <p:nvPr/>
        </p:nvSpPr>
        <p:spPr>
          <a:xfrm>
            <a:off x="6739763" y="56482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72" name="Oval 71"/>
          <p:cNvSpPr/>
          <p:nvPr/>
        </p:nvSpPr>
        <p:spPr>
          <a:xfrm>
            <a:off x="7467521" y="503862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73" name="Straight Arrow Connector 72"/>
          <p:cNvCxnSpPr>
            <a:stCxn id="67" idx="5"/>
            <a:endCxn id="69" idx="2"/>
          </p:cNvCxnSpPr>
          <p:nvPr/>
        </p:nvCxnSpPr>
        <p:spPr>
          <a:xfrm>
            <a:off x="5007567" y="5363825"/>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68" idx="4"/>
            <a:endCxn id="69" idx="0"/>
          </p:cNvCxnSpPr>
          <p:nvPr/>
        </p:nvCxnSpPr>
        <p:spPr>
          <a:xfrm>
            <a:off x="5711063" y="4962421"/>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68" idx="5"/>
            <a:endCxn id="71" idx="1"/>
          </p:cNvCxnSpPr>
          <p:nvPr/>
        </p:nvCxnSpPr>
        <p:spPr>
          <a:xfrm>
            <a:off x="5845767" y="4906625"/>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68" idx="6"/>
          </p:cNvCxnSpPr>
          <p:nvPr/>
        </p:nvCxnSpPr>
        <p:spPr>
          <a:xfrm flipV="1">
            <a:off x="5901563" y="4739917"/>
            <a:ext cx="866098" cy="32004"/>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endCxn id="70" idx="4"/>
          </p:cNvCxnSpPr>
          <p:nvPr/>
        </p:nvCxnSpPr>
        <p:spPr>
          <a:xfrm flipH="1" flipV="1">
            <a:off x="6930263" y="4962421"/>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70" idx="5"/>
            <a:endCxn id="72" idx="1"/>
          </p:cNvCxnSpPr>
          <p:nvPr/>
        </p:nvCxnSpPr>
        <p:spPr>
          <a:xfrm>
            <a:off x="7064967" y="4906625"/>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71" idx="7"/>
            <a:endCxn id="72" idx="3"/>
          </p:cNvCxnSpPr>
          <p:nvPr/>
        </p:nvCxnSpPr>
        <p:spPr>
          <a:xfrm flipV="1">
            <a:off x="7064967" y="5363825"/>
            <a:ext cx="458350" cy="340192"/>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4990144" y="4685422"/>
            <a:ext cx="762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81" name="TextBox 80"/>
          <p:cNvSpPr txBox="1"/>
          <p:nvPr/>
        </p:nvSpPr>
        <p:spPr>
          <a:xfrm>
            <a:off x="4970290" y="5429057"/>
            <a:ext cx="533400" cy="276999"/>
          </a:xfrm>
          <a:prstGeom prst="rect">
            <a:avLst/>
          </a:prstGeom>
          <a:noFill/>
        </p:spPr>
        <p:txBody>
          <a:bodyPr wrap="square" rtlCol="0">
            <a:spAutoFit/>
          </a:bodyPr>
          <a:lstStyle/>
          <a:p>
            <a:r>
              <a:rPr lang="sr-Latn-ME" sz="1200" dirty="0" smtClean="0">
                <a:solidFill>
                  <a:srgbClr val="FF0000"/>
                </a:solidFill>
              </a:rPr>
              <a:t>1</a:t>
            </a:r>
            <a:endParaRPr lang="en-US" sz="1200" dirty="0">
              <a:solidFill>
                <a:srgbClr val="FF0000"/>
              </a:solidFill>
            </a:endParaRPr>
          </a:p>
        </p:txBody>
      </p:sp>
      <p:sp>
        <p:nvSpPr>
          <p:cNvPr id="82" name="TextBox 81"/>
          <p:cNvSpPr txBox="1"/>
          <p:nvPr/>
        </p:nvSpPr>
        <p:spPr>
          <a:xfrm>
            <a:off x="5457546" y="5145301"/>
            <a:ext cx="446998"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83" name="TextBox 82"/>
          <p:cNvSpPr txBox="1"/>
          <p:nvPr/>
        </p:nvSpPr>
        <p:spPr>
          <a:xfrm>
            <a:off x="6056944" y="5172656"/>
            <a:ext cx="518626"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84" name="TextBox 83"/>
          <p:cNvSpPr txBox="1"/>
          <p:nvPr/>
        </p:nvSpPr>
        <p:spPr>
          <a:xfrm>
            <a:off x="6939158" y="5126421"/>
            <a:ext cx="518626" cy="276999"/>
          </a:xfrm>
          <a:prstGeom prst="rect">
            <a:avLst/>
          </a:prstGeom>
          <a:noFill/>
        </p:spPr>
        <p:txBody>
          <a:bodyPr wrap="square" rtlCol="0">
            <a:spAutoFit/>
          </a:bodyPr>
          <a:lstStyle/>
          <a:p>
            <a:r>
              <a:rPr lang="sr-Latn-ME" sz="1200" dirty="0">
                <a:solidFill>
                  <a:srgbClr val="FF0000"/>
                </a:solidFill>
              </a:rPr>
              <a:t>1</a:t>
            </a:r>
            <a:endParaRPr lang="en-US" sz="1200" dirty="0">
              <a:solidFill>
                <a:srgbClr val="FF0000"/>
              </a:solidFill>
            </a:endParaRPr>
          </a:p>
        </p:txBody>
      </p:sp>
      <p:sp>
        <p:nvSpPr>
          <p:cNvPr id="85" name="TextBox 84"/>
          <p:cNvSpPr txBox="1"/>
          <p:nvPr/>
        </p:nvSpPr>
        <p:spPr>
          <a:xfrm>
            <a:off x="7162800" y="4752201"/>
            <a:ext cx="491442" cy="276999"/>
          </a:xfrm>
          <a:prstGeom prst="rect">
            <a:avLst/>
          </a:prstGeom>
          <a:noFill/>
        </p:spPr>
        <p:txBody>
          <a:bodyPr wrap="square" rtlCol="0">
            <a:spAutoFit/>
          </a:bodyPr>
          <a:lstStyle/>
          <a:p>
            <a:r>
              <a:rPr lang="sr-Latn-ME" sz="1200" dirty="0">
                <a:solidFill>
                  <a:srgbClr val="FF0000"/>
                </a:solidFill>
              </a:rPr>
              <a:t>1</a:t>
            </a:r>
            <a:endParaRPr lang="en-US" sz="1200" dirty="0">
              <a:solidFill>
                <a:srgbClr val="FF0000"/>
              </a:solidFill>
            </a:endParaRPr>
          </a:p>
        </p:txBody>
      </p:sp>
      <p:sp>
        <p:nvSpPr>
          <p:cNvPr id="86" name="TextBox 85"/>
          <p:cNvSpPr txBox="1"/>
          <p:nvPr/>
        </p:nvSpPr>
        <p:spPr>
          <a:xfrm>
            <a:off x="7227588" y="5495821"/>
            <a:ext cx="828554"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87" name="TextBox 86"/>
          <p:cNvSpPr txBox="1"/>
          <p:nvPr/>
        </p:nvSpPr>
        <p:spPr>
          <a:xfrm>
            <a:off x="7713241" y="4637845"/>
            <a:ext cx="931521" cy="369332"/>
          </a:xfrm>
          <a:prstGeom prst="rect">
            <a:avLst/>
          </a:prstGeom>
          <a:noFill/>
        </p:spPr>
        <p:txBody>
          <a:bodyPr wrap="square" rtlCol="0">
            <a:spAutoFit/>
          </a:bodyPr>
          <a:lstStyle/>
          <a:p>
            <a:r>
              <a:rPr lang="sr-Latn-ME" b="1" dirty="0" smtClean="0">
                <a:solidFill>
                  <a:srgbClr val="00B050"/>
                </a:solidFill>
              </a:rPr>
              <a:t>F=19</a:t>
            </a:r>
            <a:endParaRPr lang="en-US" b="1" dirty="0">
              <a:solidFill>
                <a:srgbClr val="00B050"/>
              </a:solidFill>
            </a:endParaRPr>
          </a:p>
        </p:txBody>
      </p:sp>
      <p:cxnSp>
        <p:nvCxnSpPr>
          <p:cNvPr id="88" name="Straight Arrow Connector 87"/>
          <p:cNvCxnSpPr/>
          <p:nvPr/>
        </p:nvCxnSpPr>
        <p:spPr>
          <a:xfrm flipV="1">
            <a:off x="5038446" y="4830425"/>
            <a:ext cx="482117" cy="295996"/>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flipV="1">
            <a:off x="5871849" y="5806717"/>
            <a:ext cx="866098" cy="32004"/>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062024" y="4478920"/>
            <a:ext cx="762000" cy="276999"/>
          </a:xfrm>
          <a:prstGeom prst="rect">
            <a:avLst/>
          </a:prstGeom>
          <a:noFill/>
        </p:spPr>
        <p:txBody>
          <a:bodyPr wrap="square" rtlCol="0">
            <a:spAutoFit/>
          </a:bodyPr>
          <a:lstStyle/>
          <a:p>
            <a:r>
              <a:rPr lang="sr-Latn-ME" sz="1200" dirty="0">
                <a:solidFill>
                  <a:srgbClr val="FF0000"/>
                </a:solidFill>
              </a:rPr>
              <a:t>4</a:t>
            </a:r>
            <a:endParaRPr lang="en-US" sz="1200" dirty="0">
              <a:solidFill>
                <a:srgbClr val="FF0000"/>
              </a:solidFill>
            </a:endParaRPr>
          </a:p>
        </p:txBody>
      </p:sp>
      <p:sp>
        <p:nvSpPr>
          <p:cNvPr id="99" name="TextBox 98"/>
          <p:cNvSpPr txBox="1"/>
          <p:nvPr/>
        </p:nvSpPr>
        <p:spPr>
          <a:xfrm>
            <a:off x="6037090" y="5782256"/>
            <a:ext cx="381000" cy="276999"/>
          </a:xfrm>
          <a:prstGeom prst="rect">
            <a:avLst/>
          </a:prstGeom>
          <a:noFill/>
        </p:spPr>
        <p:txBody>
          <a:bodyPr wrap="square" rtlCol="0">
            <a:spAutoFit/>
          </a:bodyPr>
          <a:lstStyle/>
          <a:p>
            <a:r>
              <a:rPr lang="sr-Latn-ME" sz="1200" dirty="0">
                <a:solidFill>
                  <a:srgbClr val="FF0000"/>
                </a:solidFill>
              </a:rPr>
              <a:t>9</a:t>
            </a:r>
            <a:endParaRPr lang="en-US" sz="1200" dirty="0">
              <a:solidFill>
                <a:srgbClr val="FF0000"/>
              </a:solidFill>
            </a:endParaRPr>
          </a:p>
        </p:txBody>
      </p:sp>
      <p:sp>
        <p:nvSpPr>
          <p:cNvPr id="102" name="Freeform 101"/>
          <p:cNvSpPr/>
          <p:nvPr/>
        </p:nvSpPr>
        <p:spPr>
          <a:xfrm>
            <a:off x="7129290" y="4700017"/>
            <a:ext cx="483548" cy="340559"/>
          </a:xfrm>
          <a:custGeom>
            <a:avLst/>
            <a:gdLst>
              <a:gd name="connsiteX0" fmla="*/ 477520 w 483548"/>
              <a:gd name="connsiteY0" fmla="*/ 340559 h 340559"/>
              <a:gd name="connsiteX1" fmla="*/ 416560 w 483548"/>
              <a:gd name="connsiteY1" fmla="*/ 45919 h 340559"/>
              <a:gd name="connsiteX2" fmla="*/ 0 w 483548"/>
              <a:gd name="connsiteY2" fmla="*/ 5279 h 340559"/>
            </a:gdLst>
            <a:ahLst/>
            <a:cxnLst>
              <a:cxn ang="0">
                <a:pos x="connsiteX0" y="connsiteY0"/>
              </a:cxn>
              <a:cxn ang="0">
                <a:pos x="connsiteX1" y="connsiteY1"/>
              </a:cxn>
              <a:cxn ang="0">
                <a:pos x="connsiteX2" y="connsiteY2"/>
              </a:cxn>
            </a:cxnLst>
            <a:rect l="l" t="t" r="r" b="b"/>
            <a:pathLst>
              <a:path w="483548" h="340559">
                <a:moveTo>
                  <a:pt x="477520" y="340559"/>
                </a:moveTo>
                <a:cubicBezTo>
                  <a:pt x="486833" y="221179"/>
                  <a:pt x="496147" y="101799"/>
                  <a:pt x="416560" y="45919"/>
                </a:cubicBezTo>
                <a:cubicBezTo>
                  <a:pt x="336973" y="-9961"/>
                  <a:pt x="168486" y="-2341"/>
                  <a:pt x="0" y="5279"/>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p:cNvSpPr txBox="1"/>
          <p:nvPr/>
        </p:nvSpPr>
        <p:spPr>
          <a:xfrm>
            <a:off x="7298964" y="4400242"/>
            <a:ext cx="828554" cy="276999"/>
          </a:xfrm>
          <a:prstGeom prst="rect">
            <a:avLst/>
          </a:prstGeom>
          <a:noFill/>
        </p:spPr>
        <p:txBody>
          <a:bodyPr wrap="square" rtlCol="0">
            <a:spAutoFit/>
          </a:bodyPr>
          <a:lstStyle/>
          <a:p>
            <a:r>
              <a:rPr lang="sr-Latn-ME" sz="1200" dirty="0" smtClean="0">
                <a:solidFill>
                  <a:srgbClr val="FF0000"/>
                </a:solidFill>
              </a:rPr>
              <a:t>9</a:t>
            </a:r>
            <a:endParaRPr lang="en-US" sz="1200" dirty="0">
              <a:solidFill>
                <a:srgbClr val="FF0000"/>
              </a:solidFill>
            </a:endParaRPr>
          </a:p>
        </p:txBody>
      </p:sp>
      <p:sp>
        <p:nvSpPr>
          <p:cNvPr id="115" name="Freeform 114"/>
          <p:cNvSpPr/>
          <p:nvPr/>
        </p:nvSpPr>
        <p:spPr>
          <a:xfrm>
            <a:off x="4882301" y="5426656"/>
            <a:ext cx="662029" cy="497840"/>
          </a:xfrm>
          <a:custGeom>
            <a:avLst/>
            <a:gdLst>
              <a:gd name="connsiteX0" fmla="*/ 662029 w 662029"/>
              <a:gd name="connsiteY0" fmla="*/ 497840 h 497840"/>
              <a:gd name="connsiteX1" fmla="*/ 103229 w 662029"/>
              <a:gd name="connsiteY1" fmla="*/ 355600 h 497840"/>
              <a:gd name="connsiteX2" fmla="*/ 1629 w 662029"/>
              <a:gd name="connsiteY2" fmla="*/ 0 h 497840"/>
            </a:gdLst>
            <a:ahLst/>
            <a:cxnLst>
              <a:cxn ang="0">
                <a:pos x="connsiteX0" y="connsiteY0"/>
              </a:cxn>
              <a:cxn ang="0">
                <a:pos x="connsiteX1" y="connsiteY1"/>
              </a:cxn>
              <a:cxn ang="0">
                <a:pos x="connsiteX2" y="connsiteY2"/>
              </a:cxn>
            </a:cxnLst>
            <a:rect l="l" t="t" r="r" b="b"/>
            <a:pathLst>
              <a:path w="662029" h="497840">
                <a:moveTo>
                  <a:pt x="662029" y="497840"/>
                </a:moveTo>
                <a:cubicBezTo>
                  <a:pt x="437662" y="468206"/>
                  <a:pt x="213296" y="438573"/>
                  <a:pt x="103229" y="355600"/>
                </a:cubicBezTo>
                <a:cubicBezTo>
                  <a:pt x="-6838" y="272627"/>
                  <a:pt x="-2605" y="136313"/>
                  <a:pt x="1629"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a:off x="4779790" y="5785996"/>
            <a:ext cx="381000" cy="276999"/>
          </a:xfrm>
          <a:prstGeom prst="rect">
            <a:avLst/>
          </a:prstGeom>
          <a:noFill/>
        </p:spPr>
        <p:txBody>
          <a:bodyPr wrap="square" rtlCol="0">
            <a:spAutoFit/>
          </a:bodyPr>
          <a:lstStyle/>
          <a:p>
            <a:r>
              <a:rPr lang="sr-Latn-ME" sz="1200" dirty="0">
                <a:solidFill>
                  <a:srgbClr val="FF0000"/>
                </a:solidFill>
              </a:rPr>
              <a:t>9</a:t>
            </a:r>
            <a:endParaRPr lang="en-US" sz="1200" dirty="0">
              <a:solidFill>
                <a:srgbClr val="FF0000"/>
              </a:solidFill>
            </a:endParaRPr>
          </a:p>
        </p:txBody>
      </p:sp>
      <p:sp>
        <p:nvSpPr>
          <p:cNvPr id="120" name="Freeform 119"/>
          <p:cNvSpPr/>
          <p:nvPr/>
        </p:nvSpPr>
        <p:spPr>
          <a:xfrm>
            <a:off x="5757690" y="4959296"/>
            <a:ext cx="995680" cy="782320"/>
          </a:xfrm>
          <a:custGeom>
            <a:avLst/>
            <a:gdLst>
              <a:gd name="connsiteX0" fmla="*/ 995680 w 995680"/>
              <a:gd name="connsiteY0" fmla="*/ 782320 h 782320"/>
              <a:gd name="connsiteX1" fmla="*/ 345440 w 995680"/>
              <a:gd name="connsiteY1" fmla="*/ 426720 h 782320"/>
              <a:gd name="connsiteX2" fmla="*/ 0 w 995680"/>
              <a:gd name="connsiteY2" fmla="*/ 0 h 782320"/>
            </a:gdLst>
            <a:ahLst/>
            <a:cxnLst>
              <a:cxn ang="0">
                <a:pos x="connsiteX0" y="connsiteY0"/>
              </a:cxn>
              <a:cxn ang="0">
                <a:pos x="connsiteX1" y="connsiteY1"/>
              </a:cxn>
              <a:cxn ang="0">
                <a:pos x="connsiteX2" y="connsiteY2"/>
              </a:cxn>
            </a:cxnLst>
            <a:rect l="l" t="t" r="r" b="b"/>
            <a:pathLst>
              <a:path w="995680" h="782320">
                <a:moveTo>
                  <a:pt x="995680" y="782320"/>
                </a:moveTo>
                <a:cubicBezTo>
                  <a:pt x="753533" y="669713"/>
                  <a:pt x="511387" y="557107"/>
                  <a:pt x="345440" y="426720"/>
                </a:cubicBezTo>
                <a:cubicBezTo>
                  <a:pt x="179493" y="296333"/>
                  <a:pt x="89746" y="148166"/>
                  <a:pt x="0"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reeform 123"/>
          <p:cNvSpPr/>
          <p:nvPr/>
        </p:nvSpPr>
        <p:spPr>
          <a:xfrm>
            <a:off x="6756400" y="4937760"/>
            <a:ext cx="111760" cy="711200"/>
          </a:xfrm>
          <a:custGeom>
            <a:avLst/>
            <a:gdLst>
              <a:gd name="connsiteX0" fmla="*/ 111760 w 111760"/>
              <a:gd name="connsiteY0" fmla="*/ 0 h 711200"/>
              <a:gd name="connsiteX1" fmla="*/ 0 w 111760"/>
              <a:gd name="connsiteY1" fmla="*/ 335280 h 711200"/>
              <a:gd name="connsiteX2" fmla="*/ 111760 w 111760"/>
              <a:gd name="connsiteY2" fmla="*/ 711200 h 711200"/>
            </a:gdLst>
            <a:ahLst/>
            <a:cxnLst>
              <a:cxn ang="0">
                <a:pos x="connsiteX0" y="connsiteY0"/>
              </a:cxn>
              <a:cxn ang="0">
                <a:pos x="connsiteX1" y="connsiteY1"/>
              </a:cxn>
              <a:cxn ang="0">
                <a:pos x="connsiteX2" y="connsiteY2"/>
              </a:cxn>
            </a:cxnLst>
            <a:rect l="l" t="t" r="r" b="b"/>
            <a:pathLst>
              <a:path w="111760" h="711200">
                <a:moveTo>
                  <a:pt x="111760" y="0"/>
                </a:moveTo>
                <a:cubicBezTo>
                  <a:pt x="55880" y="108373"/>
                  <a:pt x="0" y="216747"/>
                  <a:pt x="0" y="335280"/>
                </a:cubicBezTo>
                <a:cubicBezTo>
                  <a:pt x="0" y="453813"/>
                  <a:pt x="55880" y="582506"/>
                  <a:pt x="111760" y="71120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TextBox 124"/>
          <p:cNvSpPr txBox="1"/>
          <p:nvPr/>
        </p:nvSpPr>
        <p:spPr>
          <a:xfrm>
            <a:off x="6564711" y="5104677"/>
            <a:ext cx="518626" cy="276999"/>
          </a:xfrm>
          <a:prstGeom prst="rect">
            <a:avLst/>
          </a:prstGeom>
          <a:noFill/>
        </p:spPr>
        <p:txBody>
          <a:bodyPr wrap="square" rtlCol="0">
            <a:spAutoFit/>
          </a:bodyPr>
          <a:lstStyle/>
          <a:p>
            <a:r>
              <a:rPr lang="sr-Latn-ME" sz="1200" dirty="0" smtClean="0">
                <a:solidFill>
                  <a:srgbClr val="FF0000"/>
                </a:solidFill>
              </a:rPr>
              <a:t>5</a:t>
            </a:r>
            <a:endParaRPr lang="en-US" sz="1200" dirty="0">
              <a:solidFill>
                <a:srgbClr val="FF0000"/>
              </a:solidFill>
            </a:endParaRPr>
          </a:p>
        </p:txBody>
      </p:sp>
      <p:sp>
        <p:nvSpPr>
          <p:cNvPr id="126" name="Freeform 125"/>
          <p:cNvSpPr/>
          <p:nvPr/>
        </p:nvSpPr>
        <p:spPr>
          <a:xfrm>
            <a:off x="1473200" y="4023360"/>
            <a:ext cx="7650480" cy="2824480"/>
          </a:xfrm>
          <a:custGeom>
            <a:avLst/>
            <a:gdLst>
              <a:gd name="connsiteX0" fmla="*/ 7650480 w 7650480"/>
              <a:gd name="connsiteY0" fmla="*/ 0 h 2824480"/>
              <a:gd name="connsiteX1" fmla="*/ 3048000 w 7650480"/>
              <a:gd name="connsiteY1" fmla="*/ 81280 h 2824480"/>
              <a:gd name="connsiteX2" fmla="*/ 0 w 7650480"/>
              <a:gd name="connsiteY2" fmla="*/ 2824480 h 2824480"/>
              <a:gd name="connsiteX3" fmla="*/ 30480 w 7650480"/>
              <a:gd name="connsiteY3" fmla="*/ 2794000 h 2824480"/>
            </a:gdLst>
            <a:ahLst/>
            <a:cxnLst>
              <a:cxn ang="0">
                <a:pos x="connsiteX0" y="connsiteY0"/>
              </a:cxn>
              <a:cxn ang="0">
                <a:pos x="connsiteX1" y="connsiteY1"/>
              </a:cxn>
              <a:cxn ang="0">
                <a:pos x="connsiteX2" y="connsiteY2"/>
              </a:cxn>
              <a:cxn ang="0">
                <a:pos x="connsiteX3" y="connsiteY3"/>
              </a:cxn>
            </a:cxnLst>
            <a:rect l="l" t="t" r="r" b="b"/>
            <a:pathLst>
              <a:path w="7650480" h="2824480">
                <a:moveTo>
                  <a:pt x="7650480" y="0"/>
                </a:moveTo>
                <a:lnTo>
                  <a:pt x="3048000" y="81280"/>
                </a:lnTo>
                <a:lnTo>
                  <a:pt x="0" y="2824480"/>
                </a:lnTo>
                <a:lnTo>
                  <a:pt x="30480" y="279400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p:cNvSpPr txBox="1"/>
          <p:nvPr/>
        </p:nvSpPr>
        <p:spPr>
          <a:xfrm>
            <a:off x="2583149" y="5906869"/>
            <a:ext cx="2196642" cy="646331"/>
          </a:xfrm>
          <a:prstGeom prst="rect">
            <a:avLst/>
          </a:prstGeom>
          <a:noFill/>
        </p:spPr>
        <p:txBody>
          <a:bodyPr wrap="square" rtlCol="0">
            <a:spAutoFit/>
          </a:bodyPr>
          <a:lstStyle/>
          <a:p>
            <a:r>
              <a:rPr lang="sr-Latn-ME" b="1" dirty="0" smtClean="0">
                <a:solidFill>
                  <a:srgbClr val="C00000"/>
                </a:solidFill>
              </a:rPr>
              <a:t>Da li postoji još neki rastući put?</a:t>
            </a:r>
            <a:endParaRPr lang="en-US" b="1" dirty="0">
              <a:solidFill>
                <a:srgbClr val="C00000"/>
              </a:solidFill>
            </a:endParaRPr>
          </a:p>
        </p:txBody>
      </p:sp>
    </p:spTree>
    <p:extLst>
      <p:ext uri="{BB962C8B-B14F-4D97-AF65-F5344CB8AC3E}">
        <p14:creationId xmlns:p14="http://schemas.microsoft.com/office/powerpoint/2010/main" val="2408166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Dinicov algoritam realizacija</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990600"/>
            <a:ext cx="4572000" cy="5909310"/>
          </a:xfrm>
          <a:prstGeom prst="rect">
            <a:avLst/>
          </a:prstGeom>
        </p:spPr>
        <p:txBody>
          <a:bodyPr>
            <a:spAutoFit/>
          </a:bodyPr>
          <a:lstStyle/>
          <a:p>
            <a:r>
              <a:rPr lang="en-GB" b="1" dirty="0" smtClean="0">
                <a:solidFill>
                  <a:srgbClr val="0070C0"/>
                </a:solidFill>
              </a:rPr>
              <a:t>#</a:t>
            </a:r>
            <a:r>
              <a:rPr lang="en-GB" b="1" dirty="0">
                <a:solidFill>
                  <a:srgbClr val="0070C0"/>
                </a:solidFill>
              </a:rPr>
              <a:t>include&lt;bits/</a:t>
            </a:r>
            <a:r>
              <a:rPr lang="en-GB" b="1" dirty="0" err="1">
                <a:solidFill>
                  <a:srgbClr val="0070C0"/>
                </a:solidFill>
              </a:rPr>
              <a:t>stdc</a:t>
            </a:r>
            <a:r>
              <a:rPr lang="en-GB" b="1" dirty="0">
                <a:solidFill>
                  <a:srgbClr val="0070C0"/>
                </a:solidFill>
              </a:rPr>
              <a:t>++.h&gt; </a:t>
            </a:r>
          </a:p>
          <a:p>
            <a:r>
              <a:rPr lang="en-GB" b="1" dirty="0">
                <a:solidFill>
                  <a:srgbClr val="0070C0"/>
                </a:solidFill>
              </a:rPr>
              <a:t>using namespace </a:t>
            </a:r>
            <a:r>
              <a:rPr lang="en-GB" b="1" dirty="0" err="1">
                <a:solidFill>
                  <a:srgbClr val="0070C0"/>
                </a:solidFill>
              </a:rPr>
              <a:t>std</a:t>
            </a:r>
            <a:r>
              <a:rPr lang="en-GB" b="1" dirty="0">
                <a:solidFill>
                  <a:srgbClr val="0070C0"/>
                </a:solidFill>
              </a:rPr>
              <a:t>; </a:t>
            </a:r>
          </a:p>
          <a:p>
            <a:r>
              <a:rPr lang="en-GB" b="1" dirty="0" err="1" smtClean="0">
                <a:solidFill>
                  <a:srgbClr val="0070C0"/>
                </a:solidFill>
              </a:rPr>
              <a:t>struct</a:t>
            </a:r>
            <a:r>
              <a:rPr lang="en-GB" b="1" dirty="0" smtClean="0">
                <a:solidFill>
                  <a:srgbClr val="0070C0"/>
                </a:solidFill>
              </a:rPr>
              <a:t> </a:t>
            </a:r>
            <a:r>
              <a:rPr lang="en-GB" b="1" dirty="0">
                <a:solidFill>
                  <a:srgbClr val="0070C0"/>
                </a:solidFill>
              </a:rPr>
              <a:t>Edge </a:t>
            </a:r>
            <a:r>
              <a:rPr lang="en-GB" b="1" dirty="0" smtClean="0">
                <a:solidFill>
                  <a:srgbClr val="0070C0"/>
                </a:solidFill>
              </a:rPr>
              <a:t>{ </a:t>
            </a:r>
            <a:endParaRPr lang="en-GB" b="1" dirty="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v </a:t>
            </a:r>
            <a:r>
              <a:rPr lang="en-GB" b="1" dirty="0" smtClean="0">
                <a:solidFill>
                  <a:srgbClr val="0070C0"/>
                </a:solidFill>
              </a:rPr>
              <a:t>; </a:t>
            </a:r>
            <a:r>
              <a:rPr lang="en-GB" b="1" dirty="0">
                <a:solidFill>
                  <a:srgbClr val="0070C0"/>
                </a:solidFill>
              </a:rPr>
              <a:t>	</a:t>
            </a:r>
            <a:endParaRPr lang="sr-Latn-ME" b="1" dirty="0" smtClean="0">
              <a:solidFill>
                <a:srgbClr val="0070C0"/>
              </a:solidFill>
            </a:endParaRPr>
          </a:p>
          <a:p>
            <a:r>
              <a:rPr lang="en-GB" b="1" dirty="0" err="1" smtClean="0">
                <a:solidFill>
                  <a:srgbClr val="0070C0"/>
                </a:solidFill>
              </a:rPr>
              <a:t>int</a:t>
            </a:r>
            <a:r>
              <a:rPr lang="en-GB" b="1" dirty="0" smtClean="0">
                <a:solidFill>
                  <a:srgbClr val="0070C0"/>
                </a:solidFill>
              </a:rPr>
              <a:t> flow;</a:t>
            </a:r>
            <a:endParaRPr lang="sr-Latn-ME" b="1" dirty="0" smtClean="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C</a:t>
            </a:r>
            <a:r>
              <a:rPr lang="en-GB" b="1" dirty="0" smtClean="0">
                <a:solidFill>
                  <a:srgbClr val="0070C0"/>
                </a:solidFill>
              </a:rPr>
              <a:t>;</a:t>
            </a:r>
            <a:endParaRPr lang="sr-Latn-ME" b="1" dirty="0" smtClean="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rev </a:t>
            </a:r>
            <a:r>
              <a:rPr lang="en-GB" b="1" dirty="0" smtClean="0">
                <a:solidFill>
                  <a:srgbClr val="0070C0"/>
                </a:solidFill>
              </a:rPr>
              <a:t>; </a:t>
            </a:r>
            <a:endParaRPr lang="en-GB" b="1" dirty="0">
              <a:solidFill>
                <a:srgbClr val="0070C0"/>
              </a:solidFill>
            </a:endParaRPr>
          </a:p>
          <a:p>
            <a:r>
              <a:rPr lang="en-GB" b="1" dirty="0">
                <a:solidFill>
                  <a:srgbClr val="0070C0"/>
                </a:solidFill>
              </a:rPr>
              <a:t>}; </a:t>
            </a:r>
          </a:p>
          <a:p>
            <a:r>
              <a:rPr lang="en-GB" b="1" dirty="0" smtClean="0">
                <a:solidFill>
                  <a:srgbClr val="0070C0"/>
                </a:solidFill>
              </a:rPr>
              <a:t>class </a:t>
            </a:r>
            <a:r>
              <a:rPr lang="en-GB" b="1" dirty="0">
                <a:solidFill>
                  <a:srgbClr val="0070C0"/>
                </a:solidFill>
              </a:rPr>
              <a:t>Graph </a:t>
            </a:r>
            <a:r>
              <a:rPr lang="en-GB" b="1" dirty="0" smtClean="0">
                <a:solidFill>
                  <a:srgbClr val="0070C0"/>
                </a:solidFill>
              </a:rPr>
              <a:t>{ </a:t>
            </a:r>
            <a:endParaRPr lang="en-GB" b="1" dirty="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V</a:t>
            </a:r>
            <a:r>
              <a:rPr lang="en-GB" b="1" dirty="0" smtClean="0">
                <a:solidFill>
                  <a:srgbClr val="0070C0"/>
                </a:solidFill>
              </a:rPr>
              <a:t>; </a:t>
            </a:r>
            <a:r>
              <a:rPr lang="en-GB" b="1" dirty="0">
                <a:solidFill>
                  <a:srgbClr val="0070C0"/>
                </a:solidFill>
              </a:rPr>
              <a:t>	</a:t>
            </a:r>
            <a:endParaRPr lang="sr-Latn-ME" b="1" dirty="0" smtClean="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*level </a:t>
            </a:r>
            <a:r>
              <a:rPr lang="en-GB" b="1" dirty="0" smtClean="0">
                <a:solidFill>
                  <a:srgbClr val="0070C0"/>
                </a:solidFill>
              </a:rPr>
              <a:t>;</a:t>
            </a:r>
            <a:endParaRPr lang="sr-Latn-ME" b="1" dirty="0" smtClean="0">
              <a:solidFill>
                <a:srgbClr val="0070C0"/>
              </a:solidFill>
            </a:endParaRPr>
          </a:p>
          <a:p>
            <a:r>
              <a:rPr lang="en-GB" b="1" dirty="0" smtClean="0">
                <a:solidFill>
                  <a:srgbClr val="0070C0"/>
                </a:solidFill>
              </a:rPr>
              <a:t>vector</a:t>
            </a:r>
            <a:r>
              <a:rPr lang="en-GB" b="1" dirty="0">
                <a:solidFill>
                  <a:srgbClr val="0070C0"/>
                </a:solidFill>
              </a:rPr>
              <a:t>&lt; Edge &gt; *</a:t>
            </a:r>
            <a:r>
              <a:rPr lang="en-GB" b="1" dirty="0" err="1">
                <a:solidFill>
                  <a:srgbClr val="0070C0"/>
                </a:solidFill>
              </a:rPr>
              <a:t>adj</a:t>
            </a:r>
            <a:r>
              <a:rPr lang="en-GB" b="1" dirty="0">
                <a:solidFill>
                  <a:srgbClr val="0070C0"/>
                </a:solidFill>
              </a:rPr>
              <a:t>; </a:t>
            </a:r>
          </a:p>
          <a:p>
            <a:r>
              <a:rPr lang="en-GB" b="1" dirty="0">
                <a:solidFill>
                  <a:srgbClr val="0070C0"/>
                </a:solidFill>
              </a:rPr>
              <a:t>public : </a:t>
            </a:r>
          </a:p>
          <a:p>
            <a:r>
              <a:rPr lang="en-GB" b="1" dirty="0" smtClean="0">
                <a:solidFill>
                  <a:srgbClr val="0070C0"/>
                </a:solidFill>
              </a:rPr>
              <a:t>Graph(</a:t>
            </a:r>
            <a:r>
              <a:rPr lang="en-GB" b="1" dirty="0" err="1" smtClean="0">
                <a:solidFill>
                  <a:srgbClr val="0070C0"/>
                </a:solidFill>
              </a:rPr>
              <a:t>int</a:t>
            </a:r>
            <a:r>
              <a:rPr lang="en-GB" b="1" dirty="0" smtClean="0">
                <a:solidFill>
                  <a:srgbClr val="0070C0"/>
                </a:solidFill>
              </a:rPr>
              <a:t> </a:t>
            </a:r>
            <a:r>
              <a:rPr lang="sr-Latn-ME" b="1" dirty="0" smtClean="0">
                <a:solidFill>
                  <a:srgbClr val="0070C0"/>
                </a:solidFill>
              </a:rPr>
              <a:t>v</a:t>
            </a:r>
            <a:r>
              <a:rPr lang="en-GB" b="1" dirty="0" smtClean="0">
                <a:solidFill>
                  <a:srgbClr val="0070C0"/>
                </a:solidFill>
              </a:rPr>
              <a:t>) { </a:t>
            </a:r>
            <a:endParaRPr lang="en-GB" b="1" dirty="0">
              <a:solidFill>
                <a:srgbClr val="0070C0"/>
              </a:solidFill>
            </a:endParaRPr>
          </a:p>
          <a:p>
            <a:r>
              <a:rPr lang="en-GB" b="1" dirty="0" err="1" smtClean="0">
                <a:solidFill>
                  <a:srgbClr val="0070C0"/>
                </a:solidFill>
              </a:rPr>
              <a:t>adj</a:t>
            </a:r>
            <a:r>
              <a:rPr lang="en-GB" b="1" dirty="0" smtClean="0">
                <a:solidFill>
                  <a:srgbClr val="0070C0"/>
                </a:solidFill>
              </a:rPr>
              <a:t> </a:t>
            </a:r>
            <a:r>
              <a:rPr lang="en-GB" b="1" dirty="0">
                <a:solidFill>
                  <a:srgbClr val="0070C0"/>
                </a:solidFill>
              </a:rPr>
              <a:t>= new vector&lt;Edge</a:t>
            </a:r>
            <a:r>
              <a:rPr lang="en-GB" b="1" dirty="0" smtClean="0">
                <a:solidFill>
                  <a:srgbClr val="0070C0"/>
                </a:solidFill>
              </a:rPr>
              <a:t>&gt;[</a:t>
            </a:r>
            <a:r>
              <a:rPr lang="sr-Latn-ME" b="1" dirty="0" smtClean="0">
                <a:solidFill>
                  <a:srgbClr val="0070C0"/>
                </a:solidFill>
              </a:rPr>
              <a:t>v</a:t>
            </a:r>
            <a:r>
              <a:rPr lang="en-GB" b="1" dirty="0" smtClean="0">
                <a:solidFill>
                  <a:srgbClr val="0070C0"/>
                </a:solidFill>
              </a:rPr>
              <a:t>]; </a:t>
            </a:r>
            <a:endParaRPr lang="en-GB" b="1" dirty="0">
              <a:solidFill>
                <a:srgbClr val="0070C0"/>
              </a:solidFill>
            </a:endParaRPr>
          </a:p>
          <a:p>
            <a:r>
              <a:rPr lang="sr-Latn-ME" b="1" dirty="0" smtClean="0">
                <a:solidFill>
                  <a:srgbClr val="0070C0"/>
                </a:solidFill>
              </a:rPr>
              <a:t>v</a:t>
            </a:r>
            <a:r>
              <a:rPr lang="en-GB" b="1" dirty="0" smtClean="0">
                <a:solidFill>
                  <a:srgbClr val="0070C0"/>
                </a:solidFill>
              </a:rPr>
              <a:t>=V</a:t>
            </a:r>
            <a:r>
              <a:rPr lang="en-GB" b="1" dirty="0">
                <a:solidFill>
                  <a:srgbClr val="0070C0"/>
                </a:solidFill>
              </a:rPr>
              <a:t>; </a:t>
            </a:r>
          </a:p>
          <a:p>
            <a:r>
              <a:rPr lang="en-GB" b="1" dirty="0" smtClean="0">
                <a:solidFill>
                  <a:srgbClr val="0070C0"/>
                </a:solidFill>
              </a:rPr>
              <a:t>level </a:t>
            </a:r>
            <a:r>
              <a:rPr lang="en-GB" b="1" dirty="0">
                <a:solidFill>
                  <a:srgbClr val="0070C0"/>
                </a:solidFill>
              </a:rPr>
              <a:t>= new </a:t>
            </a:r>
            <a:r>
              <a:rPr lang="en-GB" b="1" dirty="0" err="1" smtClean="0">
                <a:solidFill>
                  <a:srgbClr val="0070C0"/>
                </a:solidFill>
              </a:rPr>
              <a:t>int</a:t>
            </a:r>
            <a:r>
              <a:rPr lang="en-GB" b="1" dirty="0" smtClean="0">
                <a:solidFill>
                  <a:srgbClr val="0070C0"/>
                </a:solidFill>
              </a:rPr>
              <a:t>[</a:t>
            </a:r>
            <a:r>
              <a:rPr lang="sr-Latn-ME" b="1" dirty="0" smtClean="0">
                <a:solidFill>
                  <a:srgbClr val="0070C0"/>
                </a:solidFill>
              </a:rPr>
              <a:t>v</a:t>
            </a:r>
            <a:r>
              <a:rPr lang="en-GB" b="1" dirty="0" smtClean="0">
                <a:solidFill>
                  <a:srgbClr val="0070C0"/>
                </a:solidFill>
              </a:rPr>
              <a:t>]; </a:t>
            </a:r>
            <a:endParaRPr lang="en-GB" b="1" dirty="0">
              <a:solidFill>
                <a:srgbClr val="0070C0"/>
              </a:solidFill>
            </a:endParaRPr>
          </a:p>
          <a:p>
            <a:r>
              <a:rPr lang="en-GB" b="1" dirty="0" smtClean="0">
                <a:solidFill>
                  <a:srgbClr val="0070C0"/>
                </a:solidFill>
              </a:rPr>
              <a:t>} </a:t>
            </a:r>
            <a:endParaRPr lang="en-GB" b="1" dirty="0">
              <a:solidFill>
                <a:srgbClr val="0070C0"/>
              </a:solidFill>
            </a:endParaRPr>
          </a:p>
          <a:p>
            <a:r>
              <a:rPr lang="en-GB" b="1" dirty="0" smtClean="0">
                <a:solidFill>
                  <a:srgbClr val="0070C0"/>
                </a:solidFill>
              </a:rPr>
              <a:t>void </a:t>
            </a:r>
            <a:r>
              <a:rPr lang="en-GB" b="1" dirty="0" err="1">
                <a:solidFill>
                  <a:srgbClr val="0070C0"/>
                </a:solidFill>
              </a:rPr>
              <a:t>addEdge</a:t>
            </a:r>
            <a:r>
              <a:rPr lang="en-GB" b="1" dirty="0">
                <a:solidFill>
                  <a:srgbClr val="0070C0"/>
                </a:solidFill>
              </a:rPr>
              <a:t>(</a:t>
            </a:r>
            <a:r>
              <a:rPr lang="en-GB" b="1" dirty="0" err="1">
                <a:solidFill>
                  <a:srgbClr val="0070C0"/>
                </a:solidFill>
              </a:rPr>
              <a:t>int</a:t>
            </a:r>
            <a:r>
              <a:rPr lang="en-GB" b="1" dirty="0">
                <a:solidFill>
                  <a:srgbClr val="0070C0"/>
                </a:solidFill>
              </a:rPr>
              <a:t> u, </a:t>
            </a:r>
            <a:r>
              <a:rPr lang="en-GB" b="1" dirty="0" err="1">
                <a:solidFill>
                  <a:srgbClr val="0070C0"/>
                </a:solidFill>
              </a:rPr>
              <a:t>int</a:t>
            </a:r>
            <a:r>
              <a:rPr lang="en-GB" b="1" dirty="0">
                <a:solidFill>
                  <a:srgbClr val="0070C0"/>
                </a:solidFill>
              </a:rPr>
              <a:t> v, </a:t>
            </a:r>
            <a:r>
              <a:rPr lang="en-GB" b="1" dirty="0" err="1">
                <a:solidFill>
                  <a:srgbClr val="0070C0"/>
                </a:solidFill>
              </a:rPr>
              <a:t>int</a:t>
            </a:r>
            <a:r>
              <a:rPr lang="en-GB" b="1" dirty="0">
                <a:solidFill>
                  <a:srgbClr val="0070C0"/>
                </a:solidFill>
              </a:rPr>
              <a:t> C) </a:t>
            </a:r>
            <a:r>
              <a:rPr lang="en-GB" b="1" dirty="0" smtClean="0">
                <a:solidFill>
                  <a:srgbClr val="0070C0"/>
                </a:solidFill>
              </a:rPr>
              <a:t>{ </a:t>
            </a:r>
            <a:endParaRPr lang="en-GB" b="1" dirty="0">
              <a:solidFill>
                <a:srgbClr val="0070C0"/>
              </a:solidFill>
            </a:endParaRPr>
          </a:p>
          <a:p>
            <a:r>
              <a:rPr lang="en-GB" b="1" dirty="0" smtClean="0">
                <a:solidFill>
                  <a:srgbClr val="0070C0"/>
                </a:solidFill>
              </a:rPr>
              <a:t>Edge </a:t>
            </a:r>
            <a:r>
              <a:rPr lang="en-GB" b="1" dirty="0">
                <a:solidFill>
                  <a:srgbClr val="0070C0"/>
                </a:solidFill>
              </a:rPr>
              <a:t>a{v, 0, C, </a:t>
            </a:r>
            <a:r>
              <a:rPr lang="en-GB" b="1" dirty="0" err="1">
                <a:solidFill>
                  <a:srgbClr val="0070C0"/>
                </a:solidFill>
              </a:rPr>
              <a:t>adj</a:t>
            </a:r>
            <a:r>
              <a:rPr lang="en-GB" b="1" dirty="0">
                <a:solidFill>
                  <a:srgbClr val="0070C0"/>
                </a:solidFill>
              </a:rPr>
              <a:t>[v].size()}; </a:t>
            </a:r>
          </a:p>
          <a:p>
            <a:r>
              <a:rPr lang="en-GB" b="1" dirty="0" smtClean="0">
                <a:solidFill>
                  <a:srgbClr val="0070C0"/>
                </a:solidFill>
              </a:rPr>
              <a:t>Edge </a:t>
            </a:r>
            <a:r>
              <a:rPr lang="en-GB" b="1" dirty="0">
                <a:solidFill>
                  <a:srgbClr val="0070C0"/>
                </a:solidFill>
              </a:rPr>
              <a:t>b{u, 0, 0, </a:t>
            </a:r>
            <a:r>
              <a:rPr lang="en-GB" b="1" dirty="0" err="1">
                <a:solidFill>
                  <a:srgbClr val="0070C0"/>
                </a:solidFill>
              </a:rPr>
              <a:t>adj</a:t>
            </a:r>
            <a:r>
              <a:rPr lang="en-GB" b="1" dirty="0">
                <a:solidFill>
                  <a:srgbClr val="0070C0"/>
                </a:solidFill>
              </a:rPr>
              <a:t>[u].size()}; </a:t>
            </a:r>
          </a:p>
        </p:txBody>
      </p:sp>
      <p:sp>
        <p:nvSpPr>
          <p:cNvPr id="5" name="Rectangle 4"/>
          <p:cNvSpPr/>
          <p:nvPr/>
        </p:nvSpPr>
        <p:spPr>
          <a:xfrm>
            <a:off x="4572000" y="990600"/>
            <a:ext cx="4572000" cy="5909310"/>
          </a:xfrm>
          <a:prstGeom prst="rect">
            <a:avLst/>
          </a:prstGeom>
        </p:spPr>
        <p:txBody>
          <a:bodyPr>
            <a:spAutoFit/>
          </a:bodyPr>
          <a:lstStyle/>
          <a:p>
            <a:r>
              <a:rPr lang="en-GB" b="1" dirty="0" err="1" smtClean="0">
                <a:solidFill>
                  <a:srgbClr val="0070C0"/>
                </a:solidFill>
              </a:rPr>
              <a:t>adj</a:t>
            </a:r>
            <a:r>
              <a:rPr lang="en-GB" b="1" dirty="0" smtClean="0">
                <a:solidFill>
                  <a:srgbClr val="0070C0"/>
                </a:solidFill>
              </a:rPr>
              <a:t>[u</a:t>
            </a:r>
            <a:r>
              <a:rPr lang="en-GB" b="1" dirty="0">
                <a:solidFill>
                  <a:srgbClr val="0070C0"/>
                </a:solidFill>
              </a:rPr>
              <a:t>].</a:t>
            </a:r>
            <a:r>
              <a:rPr lang="en-GB" b="1" dirty="0" err="1">
                <a:solidFill>
                  <a:srgbClr val="0070C0"/>
                </a:solidFill>
              </a:rPr>
              <a:t>push_back</a:t>
            </a:r>
            <a:r>
              <a:rPr lang="en-GB" b="1" dirty="0">
                <a:solidFill>
                  <a:srgbClr val="0070C0"/>
                </a:solidFill>
              </a:rPr>
              <a:t>(a); </a:t>
            </a:r>
          </a:p>
          <a:p>
            <a:r>
              <a:rPr lang="en-GB" b="1" dirty="0" err="1" smtClean="0">
                <a:solidFill>
                  <a:srgbClr val="0070C0"/>
                </a:solidFill>
              </a:rPr>
              <a:t>adj</a:t>
            </a:r>
            <a:r>
              <a:rPr lang="en-GB" b="1" dirty="0" smtClean="0">
                <a:solidFill>
                  <a:srgbClr val="0070C0"/>
                </a:solidFill>
              </a:rPr>
              <a:t>[v</a:t>
            </a:r>
            <a:r>
              <a:rPr lang="en-GB" b="1" dirty="0">
                <a:solidFill>
                  <a:srgbClr val="0070C0"/>
                </a:solidFill>
              </a:rPr>
              <a:t>].</a:t>
            </a:r>
            <a:r>
              <a:rPr lang="en-GB" b="1" dirty="0" err="1">
                <a:solidFill>
                  <a:srgbClr val="0070C0"/>
                </a:solidFill>
              </a:rPr>
              <a:t>push_back</a:t>
            </a:r>
            <a:r>
              <a:rPr lang="en-GB" b="1" dirty="0">
                <a:solidFill>
                  <a:srgbClr val="0070C0"/>
                </a:solidFill>
              </a:rPr>
              <a:t>(b</a:t>
            </a:r>
            <a:r>
              <a:rPr lang="en-GB" b="1" dirty="0" smtClean="0">
                <a:solidFill>
                  <a:srgbClr val="0070C0"/>
                </a:solidFill>
              </a:rPr>
              <a:t>); </a:t>
            </a:r>
            <a:r>
              <a:rPr lang="en-GB" b="1" dirty="0">
                <a:solidFill>
                  <a:srgbClr val="0070C0"/>
                </a:solidFill>
              </a:rPr>
              <a:t>	</a:t>
            </a:r>
            <a:endParaRPr lang="sr-Latn-ME" b="1" dirty="0" smtClean="0">
              <a:solidFill>
                <a:srgbClr val="0070C0"/>
              </a:solidFill>
            </a:endParaRPr>
          </a:p>
          <a:p>
            <a:r>
              <a:rPr lang="en-GB" b="1" dirty="0" smtClean="0">
                <a:solidFill>
                  <a:srgbClr val="0070C0"/>
                </a:solidFill>
              </a:rPr>
              <a:t>} </a:t>
            </a:r>
            <a:endParaRPr lang="en-GB" b="1" dirty="0">
              <a:solidFill>
                <a:srgbClr val="0070C0"/>
              </a:solidFill>
            </a:endParaRPr>
          </a:p>
          <a:p>
            <a:r>
              <a:rPr lang="en-GB" b="1" dirty="0" smtClean="0">
                <a:solidFill>
                  <a:srgbClr val="0070C0"/>
                </a:solidFill>
              </a:rPr>
              <a:t>bool </a:t>
            </a:r>
            <a:r>
              <a:rPr lang="en-GB" b="1" dirty="0">
                <a:solidFill>
                  <a:srgbClr val="0070C0"/>
                </a:solidFill>
              </a:rPr>
              <a:t>BFS(</a:t>
            </a:r>
            <a:r>
              <a:rPr lang="en-GB" b="1" dirty="0" err="1">
                <a:solidFill>
                  <a:srgbClr val="0070C0"/>
                </a:solidFill>
              </a:rPr>
              <a:t>int</a:t>
            </a:r>
            <a:r>
              <a:rPr lang="en-GB" b="1" dirty="0">
                <a:solidFill>
                  <a:srgbClr val="0070C0"/>
                </a:solidFill>
              </a:rPr>
              <a:t> s, </a:t>
            </a:r>
            <a:r>
              <a:rPr lang="en-GB" b="1" dirty="0" err="1">
                <a:solidFill>
                  <a:srgbClr val="0070C0"/>
                </a:solidFill>
              </a:rPr>
              <a:t>int</a:t>
            </a:r>
            <a:r>
              <a:rPr lang="en-GB" b="1" dirty="0">
                <a:solidFill>
                  <a:srgbClr val="0070C0"/>
                </a:solidFill>
              </a:rPr>
              <a:t> t); </a:t>
            </a:r>
          </a:p>
          <a:p>
            <a:r>
              <a:rPr lang="en-GB" b="1" dirty="0" err="1" smtClean="0">
                <a:solidFill>
                  <a:srgbClr val="0070C0"/>
                </a:solidFill>
              </a:rPr>
              <a:t>int</a:t>
            </a:r>
            <a:r>
              <a:rPr lang="en-GB" b="1" dirty="0" smtClean="0">
                <a:solidFill>
                  <a:srgbClr val="0070C0"/>
                </a:solidFill>
              </a:rPr>
              <a:t> </a:t>
            </a:r>
            <a:r>
              <a:rPr lang="en-GB" b="1" dirty="0" err="1">
                <a:solidFill>
                  <a:srgbClr val="0070C0"/>
                </a:solidFill>
              </a:rPr>
              <a:t>sendFlow</a:t>
            </a:r>
            <a:r>
              <a:rPr lang="en-GB" b="1" dirty="0">
                <a:solidFill>
                  <a:srgbClr val="0070C0"/>
                </a:solidFill>
              </a:rPr>
              <a:t>(</a:t>
            </a:r>
            <a:r>
              <a:rPr lang="en-GB" b="1" dirty="0" err="1">
                <a:solidFill>
                  <a:srgbClr val="0070C0"/>
                </a:solidFill>
              </a:rPr>
              <a:t>int</a:t>
            </a:r>
            <a:r>
              <a:rPr lang="en-GB" b="1" dirty="0">
                <a:solidFill>
                  <a:srgbClr val="0070C0"/>
                </a:solidFill>
              </a:rPr>
              <a:t> </a:t>
            </a:r>
            <a:r>
              <a:rPr lang="en-GB" b="1" dirty="0" err="1" smtClean="0">
                <a:solidFill>
                  <a:srgbClr val="0070C0"/>
                </a:solidFill>
              </a:rPr>
              <a:t>s,int</a:t>
            </a:r>
            <a:r>
              <a:rPr lang="en-GB" b="1" dirty="0" smtClean="0">
                <a:solidFill>
                  <a:srgbClr val="0070C0"/>
                </a:solidFill>
              </a:rPr>
              <a:t> </a:t>
            </a:r>
            <a:r>
              <a:rPr lang="en-GB" b="1" dirty="0" err="1" smtClean="0">
                <a:solidFill>
                  <a:srgbClr val="0070C0"/>
                </a:solidFill>
              </a:rPr>
              <a:t>flow,int</a:t>
            </a:r>
            <a:r>
              <a:rPr lang="en-GB" b="1" dirty="0" smtClean="0">
                <a:solidFill>
                  <a:srgbClr val="0070C0"/>
                </a:solidFill>
              </a:rPr>
              <a:t> </a:t>
            </a:r>
            <a:r>
              <a:rPr lang="en-GB" b="1" dirty="0" err="1" smtClean="0">
                <a:solidFill>
                  <a:srgbClr val="0070C0"/>
                </a:solidFill>
              </a:rPr>
              <a:t>t,int</a:t>
            </a:r>
            <a:r>
              <a:rPr lang="en-GB" b="1" dirty="0" smtClean="0">
                <a:solidFill>
                  <a:srgbClr val="0070C0"/>
                </a:solidFill>
              </a:rPr>
              <a:t> </a:t>
            </a:r>
            <a:r>
              <a:rPr lang="en-GB" b="1" dirty="0" err="1">
                <a:solidFill>
                  <a:srgbClr val="0070C0"/>
                </a:solidFill>
              </a:rPr>
              <a:t>ptr</a:t>
            </a:r>
            <a:r>
              <a:rPr lang="en-GB" b="1" dirty="0">
                <a:solidFill>
                  <a:srgbClr val="0070C0"/>
                </a:solidFill>
              </a:rPr>
              <a:t>[]); </a:t>
            </a:r>
          </a:p>
          <a:p>
            <a:r>
              <a:rPr lang="en-GB" b="1" dirty="0" err="1" smtClean="0">
                <a:solidFill>
                  <a:srgbClr val="0070C0"/>
                </a:solidFill>
              </a:rPr>
              <a:t>int</a:t>
            </a:r>
            <a:r>
              <a:rPr lang="en-GB" b="1" dirty="0" smtClean="0">
                <a:solidFill>
                  <a:srgbClr val="0070C0"/>
                </a:solidFill>
              </a:rPr>
              <a:t> </a:t>
            </a:r>
            <a:r>
              <a:rPr lang="en-GB" b="1" dirty="0" err="1">
                <a:solidFill>
                  <a:srgbClr val="0070C0"/>
                </a:solidFill>
              </a:rPr>
              <a:t>DinicMaxflow</a:t>
            </a:r>
            <a:r>
              <a:rPr lang="en-GB" b="1" dirty="0">
                <a:solidFill>
                  <a:srgbClr val="0070C0"/>
                </a:solidFill>
              </a:rPr>
              <a:t>(</a:t>
            </a:r>
            <a:r>
              <a:rPr lang="en-GB" b="1" dirty="0" err="1">
                <a:solidFill>
                  <a:srgbClr val="0070C0"/>
                </a:solidFill>
              </a:rPr>
              <a:t>int</a:t>
            </a:r>
            <a:r>
              <a:rPr lang="en-GB" b="1" dirty="0">
                <a:solidFill>
                  <a:srgbClr val="0070C0"/>
                </a:solidFill>
              </a:rPr>
              <a:t> s, </a:t>
            </a:r>
            <a:r>
              <a:rPr lang="en-GB" b="1" dirty="0" err="1">
                <a:solidFill>
                  <a:srgbClr val="0070C0"/>
                </a:solidFill>
              </a:rPr>
              <a:t>int</a:t>
            </a:r>
            <a:r>
              <a:rPr lang="en-GB" b="1" dirty="0">
                <a:solidFill>
                  <a:srgbClr val="0070C0"/>
                </a:solidFill>
              </a:rPr>
              <a:t> t); </a:t>
            </a:r>
          </a:p>
          <a:p>
            <a:r>
              <a:rPr lang="en-GB" b="1" dirty="0">
                <a:solidFill>
                  <a:srgbClr val="0070C0"/>
                </a:solidFill>
              </a:rPr>
              <a:t>}; </a:t>
            </a:r>
          </a:p>
          <a:p>
            <a:r>
              <a:rPr lang="en-GB" b="1" dirty="0" smtClean="0">
                <a:solidFill>
                  <a:srgbClr val="0070C0"/>
                </a:solidFill>
              </a:rPr>
              <a:t>bool </a:t>
            </a:r>
            <a:r>
              <a:rPr lang="en-GB" b="1" dirty="0">
                <a:solidFill>
                  <a:srgbClr val="0070C0"/>
                </a:solidFill>
              </a:rPr>
              <a:t>Graph::BFS(</a:t>
            </a:r>
            <a:r>
              <a:rPr lang="en-GB" b="1" dirty="0" err="1">
                <a:solidFill>
                  <a:srgbClr val="0070C0"/>
                </a:solidFill>
              </a:rPr>
              <a:t>int</a:t>
            </a:r>
            <a:r>
              <a:rPr lang="en-GB" b="1" dirty="0">
                <a:solidFill>
                  <a:srgbClr val="0070C0"/>
                </a:solidFill>
              </a:rPr>
              <a:t> s, </a:t>
            </a:r>
            <a:r>
              <a:rPr lang="en-GB" b="1" dirty="0" err="1">
                <a:solidFill>
                  <a:srgbClr val="0070C0"/>
                </a:solidFill>
              </a:rPr>
              <a:t>int</a:t>
            </a:r>
            <a:r>
              <a:rPr lang="en-GB" b="1" dirty="0">
                <a:solidFill>
                  <a:srgbClr val="0070C0"/>
                </a:solidFill>
              </a:rPr>
              <a:t> t) </a:t>
            </a:r>
            <a:r>
              <a:rPr lang="en-GB" b="1" dirty="0" smtClean="0">
                <a:solidFill>
                  <a:srgbClr val="0070C0"/>
                </a:solidFill>
              </a:rPr>
              <a:t>{ </a:t>
            </a:r>
            <a:endParaRPr lang="en-GB" b="1" dirty="0">
              <a:solidFill>
                <a:srgbClr val="0070C0"/>
              </a:solidFill>
            </a:endParaRPr>
          </a:p>
          <a:p>
            <a:r>
              <a:rPr lang="en-GB" b="1" dirty="0" smtClean="0">
                <a:solidFill>
                  <a:srgbClr val="0070C0"/>
                </a:solidFill>
              </a:rPr>
              <a:t>for </a:t>
            </a:r>
            <a:r>
              <a:rPr lang="en-GB" b="1" dirty="0">
                <a:solidFill>
                  <a:srgbClr val="0070C0"/>
                </a:solidFill>
              </a:rPr>
              <a:t>(</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 = 0 ; </a:t>
            </a:r>
            <a:r>
              <a:rPr lang="en-GB" b="1" dirty="0" err="1">
                <a:solidFill>
                  <a:srgbClr val="0070C0"/>
                </a:solidFill>
              </a:rPr>
              <a:t>i</a:t>
            </a:r>
            <a:r>
              <a:rPr lang="en-GB" b="1" dirty="0">
                <a:solidFill>
                  <a:srgbClr val="0070C0"/>
                </a:solidFill>
              </a:rPr>
              <a:t> &lt; V ; </a:t>
            </a:r>
            <a:r>
              <a:rPr lang="en-GB" b="1" dirty="0" err="1">
                <a:solidFill>
                  <a:srgbClr val="0070C0"/>
                </a:solidFill>
              </a:rPr>
              <a:t>i</a:t>
            </a:r>
            <a:r>
              <a:rPr lang="en-GB" b="1" dirty="0">
                <a:solidFill>
                  <a:srgbClr val="0070C0"/>
                </a:solidFill>
              </a:rPr>
              <a:t>++) </a:t>
            </a:r>
          </a:p>
          <a:p>
            <a:r>
              <a:rPr lang="sr-Latn-ME" b="1" dirty="0" smtClean="0">
                <a:solidFill>
                  <a:srgbClr val="0070C0"/>
                </a:solidFill>
              </a:rPr>
              <a:t>  </a:t>
            </a:r>
            <a:r>
              <a:rPr lang="en-GB" b="1" dirty="0" smtClean="0">
                <a:solidFill>
                  <a:srgbClr val="0070C0"/>
                </a:solidFill>
              </a:rPr>
              <a:t>level[</a:t>
            </a:r>
            <a:r>
              <a:rPr lang="en-GB" b="1" dirty="0" err="1" smtClean="0">
                <a:solidFill>
                  <a:srgbClr val="0070C0"/>
                </a:solidFill>
              </a:rPr>
              <a:t>i</a:t>
            </a:r>
            <a:r>
              <a:rPr lang="en-GB" b="1" dirty="0">
                <a:solidFill>
                  <a:srgbClr val="0070C0"/>
                </a:solidFill>
              </a:rPr>
              <a:t>] = -1; </a:t>
            </a:r>
          </a:p>
          <a:p>
            <a:r>
              <a:rPr lang="en-GB" b="1" dirty="0" smtClean="0">
                <a:solidFill>
                  <a:srgbClr val="0070C0"/>
                </a:solidFill>
              </a:rPr>
              <a:t>level[s</a:t>
            </a:r>
            <a:r>
              <a:rPr lang="en-GB" b="1" dirty="0">
                <a:solidFill>
                  <a:srgbClr val="0070C0"/>
                </a:solidFill>
              </a:rPr>
              <a:t>] = 0</a:t>
            </a:r>
            <a:r>
              <a:rPr lang="en-GB" b="1" dirty="0" smtClean="0">
                <a:solidFill>
                  <a:srgbClr val="0070C0"/>
                </a:solidFill>
              </a:rPr>
              <a:t>; </a:t>
            </a:r>
            <a:r>
              <a:rPr lang="en-GB" b="1" dirty="0">
                <a:solidFill>
                  <a:srgbClr val="0070C0"/>
                </a:solidFill>
              </a:rPr>
              <a:t>	</a:t>
            </a:r>
            <a:endParaRPr lang="sr-Latn-ME" b="1" dirty="0" smtClean="0">
              <a:solidFill>
                <a:srgbClr val="0070C0"/>
              </a:solidFill>
            </a:endParaRPr>
          </a:p>
          <a:p>
            <a:r>
              <a:rPr lang="en-GB" b="1" dirty="0" smtClean="0">
                <a:solidFill>
                  <a:srgbClr val="0070C0"/>
                </a:solidFill>
              </a:rPr>
              <a:t>list</a:t>
            </a:r>
            <a:r>
              <a:rPr lang="en-GB" b="1" dirty="0">
                <a:solidFill>
                  <a:srgbClr val="0070C0"/>
                </a:solidFill>
              </a:rPr>
              <a:t>&lt; </a:t>
            </a:r>
            <a:r>
              <a:rPr lang="en-GB" b="1" dirty="0" err="1">
                <a:solidFill>
                  <a:srgbClr val="0070C0"/>
                </a:solidFill>
              </a:rPr>
              <a:t>int</a:t>
            </a:r>
            <a:r>
              <a:rPr lang="en-GB" b="1" dirty="0">
                <a:solidFill>
                  <a:srgbClr val="0070C0"/>
                </a:solidFill>
              </a:rPr>
              <a:t> &gt; q; </a:t>
            </a:r>
          </a:p>
          <a:p>
            <a:r>
              <a:rPr lang="en-GB" b="1" dirty="0" err="1" smtClean="0">
                <a:solidFill>
                  <a:srgbClr val="0070C0"/>
                </a:solidFill>
              </a:rPr>
              <a:t>q.push_back</a:t>
            </a:r>
            <a:r>
              <a:rPr lang="en-GB" b="1" dirty="0" smtClean="0">
                <a:solidFill>
                  <a:srgbClr val="0070C0"/>
                </a:solidFill>
              </a:rPr>
              <a:t>(s</a:t>
            </a:r>
            <a:r>
              <a:rPr lang="en-GB" b="1" dirty="0">
                <a:solidFill>
                  <a:srgbClr val="0070C0"/>
                </a:solidFill>
              </a:rPr>
              <a:t>); </a:t>
            </a:r>
          </a:p>
          <a:p>
            <a:r>
              <a:rPr lang="en-GB" b="1" dirty="0" smtClean="0">
                <a:solidFill>
                  <a:srgbClr val="0070C0"/>
                </a:solidFill>
              </a:rPr>
              <a:t>vector&lt;Edge</a:t>
            </a:r>
            <a:r>
              <a:rPr lang="en-GB" b="1" dirty="0">
                <a:solidFill>
                  <a:srgbClr val="0070C0"/>
                </a:solidFill>
              </a:rPr>
              <a:t>&gt;::iterator </a:t>
            </a:r>
            <a:r>
              <a:rPr lang="en-GB" b="1" dirty="0" err="1">
                <a:solidFill>
                  <a:srgbClr val="0070C0"/>
                </a:solidFill>
              </a:rPr>
              <a:t>i</a:t>
            </a:r>
            <a:r>
              <a:rPr lang="en-GB" b="1" dirty="0">
                <a:solidFill>
                  <a:srgbClr val="0070C0"/>
                </a:solidFill>
              </a:rPr>
              <a:t> ; </a:t>
            </a:r>
          </a:p>
          <a:p>
            <a:r>
              <a:rPr lang="en-GB" b="1" dirty="0" smtClean="0">
                <a:solidFill>
                  <a:srgbClr val="0070C0"/>
                </a:solidFill>
              </a:rPr>
              <a:t>while </a:t>
            </a:r>
            <a:r>
              <a:rPr lang="en-GB" b="1" dirty="0">
                <a:solidFill>
                  <a:srgbClr val="0070C0"/>
                </a:solidFill>
              </a:rPr>
              <a:t>(!</a:t>
            </a:r>
            <a:r>
              <a:rPr lang="en-GB" b="1" dirty="0" err="1">
                <a:solidFill>
                  <a:srgbClr val="0070C0"/>
                </a:solidFill>
              </a:rPr>
              <a:t>q.empty</a:t>
            </a:r>
            <a:r>
              <a:rPr lang="en-GB" b="1" dirty="0">
                <a:solidFill>
                  <a:srgbClr val="0070C0"/>
                </a:solidFill>
              </a:rPr>
              <a:t>()) </a:t>
            </a:r>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a:solidFill>
                  <a:srgbClr val="0070C0"/>
                </a:solidFill>
              </a:rPr>
              <a:t>u = </a:t>
            </a:r>
            <a:r>
              <a:rPr lang="en-GB" b="1" dirty="0" err="1">
                <a:solidFill>
                  <a:srgbClr val="0070C0"/>
                </a:solidFill>
              </a:rPr>
              <a:t>q.front</a:t>
            </a:r>
            <a:r>
              <a:rPr lang="en-GB" b="1" dirty="0">
                <a:solidFill>
                  <a:srgbClr val="0070C0"/>
                </a:solidFill>
              </a:rPr>
              <a:t>(); </a:t>
            </a:r>
          </a:p>
          <a:p>
            <a:r>
              <a:rPr lang="sr-Latn-ME" b="1" dirty="0" smtClean="0">
                <a:solidFill>
                  <a:srgbClr val="0070C0"/>
                </a:solidFill>
              </a:rPr>
              <a:t>  </a:t>
            </a:r>
            <a:r>
              <a:rPr lang="en-GB" b="1" dirty="0" err="1" smtClean="0">
                <a:solidFill>
                  <a:srgbClr val="0070C0"/>
                </a:solidFill>
              </a:rPr>
              <a:t>q.pop_front</a:t>
            </a:r>
            <a:r>
              <a:rPr lang="en-GB" b="1" dirty="0">
                <a:solidFill>
                  <a:srgbClr val="0070C0"/>
                </a:solidFill>
              </a:rPr>
              <a:t>(); </a:t>
            </a:r>
          </a:p>
          <a:p>
            <a:r>
              <a:rPr lang="sr-Latn-ME" b="1" dirty="0" smtClean="0">
                <a:solidFill>
                  <a:srgbClr val="0070C0"/>
                </a:solidFill>
              </a:rPr>
              <a:t>  </a:t>
            </a:r>
            <a:r>
              <a:rPr lang="en-GB" b="1" dirty="0" smtClean="0">
                <a:solidFill>
                  <a:srgbClr val="0070C0"/>
                </a:solidFill>
              </a:rPr>
              <a:t>for </a:t>
            </a:r>
            <a:r>
              <a:rPr lang="en-GB" b="1" dirty="0">
                <a:solidFill>
                  <a:srgbClr val="0070C0"/>
                </a:solidFill>
              </a:rPr>
              <a:t>(</a:t>
            </a:r>
            <a:r>
              <a:rPr lang="en-GB" b="1" dirty="0" err="1" smtClean="0">
                <a:solidFill>
                  <a:srgbClr val="0070C0"/>
                </a:solidFill>
              </a:rPr>
              <a:t>i</a:t>
            </a:r>
            <a:r>
              <a:rPr lang="en-GB" b="1" dirty="0" smtClean="0">
                <a:solidFill>
                  <a:srgbClr val="0070C0"/>
                </a:solidFill>
              </a:rPr>
              <a:t>=</a:t>
            </a:r>
            <a:r>
              <a:rPr lang="en-GB" b="1" dirty="0" err="1" smtClean="0">
                <a:solidFill>
                  <a:srgbClr val="0070C0"/>
                </a:solidFill>
              </a:rPr>
              <a:t>adj</a:t>
            </a:r>
            <a:r>
              <a:rPr lang="en-GB" b="1" dirty="0" smtClean="0">
                <a:solidFill>
                  <a:srgbClr val="0070C0"/>
                </a:solidFill>
              </a:rPr>
              <a:t>[u</a:t>
            </a:r>
            <a:r>
              <a:rPr lang="en-GB" b="1" dirty="0">
                <a:solidFill>
                  <a:srgbClr val="0070C0"/>
                </a:solidFill>
              </a:rPr>
              <a:t>].begin</a:t>
            </a:r>
            <a:r>
              <a:rPr lang="en-GB" b="1" dirty="0" smtClean="0">
                <a:solidFill>
                  <a:srgbClr val="0070C0"/>
                </a:solidFill>
              </a:rPr>
              <a:t>();</a:t>
            </a:r>
            <a:r>
              <a:rPr lang="en-GB" b="1" dirty="0" err="1" smtClean="0">
                <a:solidFill>
                  <a:srgbClr val="0070C0"/>
                </a:solidFill>
              </a:rPr>
              <a:t>i</a:t>
            </a:r>
            <a:r>
              <a:rPr lang="en-GB" b="1" dirty="0" smtClean="0">
                <a:solidFill>
                  <a:srgbClr val="0070C0"/>
                </a:solidFill>
              </a:rPr>
              <a:t>!=</a:t>
            </a:r>
            <a:r>
              <a:rPr lang="en-GB" b="1" dirty="0" err="1" smtClean="0">
                <a:solidFill>
                  <a:srgbClr val="0070C0"/>
                </a:solidFill>
              </a:rPr>
              <a:t>adj</a:t>
            </a:r>
            <a:r>
              <a:rPr lang="en-GB" b="1" dirty="0" smtClean="0">
                <a:solidFill>
                  <a:srgbClr val="0070C0"/>
                </a:solidFill>
              </a:rPr>
              <a:t>[u</a:t>
            </a:r>
            <a:r>
              <a:rPr lang="en-GB" b="1" dirty="0">
                <a:solidFill>
                  <a:srgbClr val="0070C0"/>
                </a:solidFill>
              </a:rPr>
              <a:t>].end</a:t>
            </a:r>
            <a:r>
              <a:rPr lang="en-GB" b="1" dirty="0" smtClean="0">
                <a:solidFill>
                  <a:srgbClr val="0070C0"/>
                </a:solidFill>
              </a:rPr>
              <a:t>();</a:t>
            </a:r>
            <a:r>
              <a:rPr lang="en-GB" b="1" dirty="0" err="1" smtClean="0">
                <a:solidFill>
                  <a:srgbClr val="0070C0"/>
                </a:solidFill>
              </a:rPr>
              <a:t>i</a:t>
            </a:r>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smtClean="0">
                <a:solidFill>
                  <a:srgbClr val="0070C0"/>
                </a:solidFill>
              </a:rPr>
              <a:t>Edge </a:t>
            </a:r>
            <a:r>
              <a:rPr lang="en-GB" b="1" dirty="0">
                <a:solidFill>
                  <a:srgbClr val="0070C0"/>
                </a:solidFill>
              </a:rPr>
              <a:t>&amp;e = *</a:t>
            </a:r>
            <a:r>
              <a:rPr lang="en-GB" b="1" dirty="0" err="1">
                <a:solidFill>
                  <a:srgbClr val="0070C0"/>
                </a:solidFill>
              </a:rPr>
              <a:t>i</a:t>
            </a:r>
            <a:r>
              <a:rPr lang="en-GB" b="1" dirty="0">
                <a:solidFill>
                  <a:srgbClr val="0070C0"/>
                </a:solidFill>
              </a:rPr>
              <a:t>; </a:t>
            </a:r>
          </a:p>
          <a:p>
            <a:r>
              <a:rPr lang="sr-Latn-ME" b="1" dirty="0" smtClean="0">
                <a:solidFill>
                  <a:srgbClr val="0070C0"/>
                </a:solidFill>
              </a:rPr>
              <a:t>      </a:t>
            </a:r>
            <a:r>
              <a:rPr lang="en-GB" b="1" dirty="0" smtClean="0">
                <a:solidFill>
                  <a:srgbClr val="0070C0"/>
                </a:solidFill>
              </a:rPr>
              <a:t>if </a:t>
            </a:r>
            <a:r>
              <a:rPr lang="en-GB" b="1" dirty="0">
                <a:solidFill>
                  <a:srgbClr val="0070C0"/>
                </a:solidFill>
              </a:rPr>
              <a:t>(level[</a:t>
            </a:r>
            <a:r>
              <a:rPr lang="en-GB" b="1" dirty="0" err="1">
                <a:solidFill>
                  <a:srgbClr val="0070C0"/>
                </a:solidFill>
              </a:rPr>
              <a:t>e.v</a:t>
            </a:r>
            <a:r>
              <a:rPr lang="en-GB" b="1" dirty="0">
                <a:solidFill>
                  <a:srgbClr val="0070C0"/>
                </a:solidFill>
              </a:rPr>
              <a:t>] &lt; 0 &amp;&amp; </a:t>
            </a:r>
            <a:r>
              <a:rPr lang="en-GB" b="1" dirty="0" err="1">
                <a:solidFill>
                  <a:srgbClr val="0070C0"/>
                </a:solidFill>
              </a:rPr>
              <a:t>e.flow</a:t>
            </a:r>
            <a:r>
              <a:rPr lang="en-GB" b="1" dirty="0">
                <a:solidFill>
                  <a:srgbClr val="0070C0"/>
                </a:solidFill>
              </a:rPr>
              <a:t> &lt; </a:t>
            </a:r>
            <a:r>
              <a:rPr lang="en-GB" b="1" dirty="0" err="1">
                <a:solidFill>
                  <a:srgbClr val="0070C0"/>
                </a:solidFill>
              </a:rPr>
              <a:t>e.C</a:t>
            </a:r>
            <a:r>
              <a:rPr lang="en-GB" b="1" dirty="0" smtClean="0">
                <a:solidFill>
                  <a:srgbClr val="0070C0"/>
                </a:solidFill>
              </a:rPr>
              <a:t>) { </a:t>
            </a:r>
            <a:endParaRPr lang="en-GB" b="1" dirty="0">
              <a:solidFill>
                <a:srgbClr val="0070C0"/>
              </a:solidFill>
            </a:endParaRPr>
          </a:p>
          <a:p>
            <a:r>
              <a:rPr lang="sr-Latn-ME" b="1" dirty="0" smtClean="0">
                <a:solidFill>
                  <a:srgbClr val="0070C0"/>
                </a:solidFill>
              </a:rPr>
              <a:t>        </a:t>
            </a:r>
            <a:r>
              <a:rPr lang="en-GB" b="1" dirty="0" smtClean="0">
                <a:solidFill>
                  <a:srgbClr val="0070C0"/>
                </a:solidFill>
              </a:rPr>
              <a:t>level[</a:t>
            </a:r>
            <a:r>
              <a:rPr lang="en-GB" b="1" dirty="0" err="1" smtClean="0">
                <a:solidFill>
                  <a:srgbClr val="0070C0"/>
                </a:solidFill>
              </a:rPr>
              <a:t>e.v</a:t>
            </a:r>
            <a:r>
              <a:rPr lang="en-GB" b="1" dirty="0">
                <a:solidFill>
                  <a:srgbClr val="0070C0"/>
                </a:solidFill>
              </a:rPr>
              <a:t>] = level[u] + 1; </a:t>
            </a:r>
          </a:p>
        </p:txBody>
      </p:sp>
      <p:cxnSp>
        <p:nvCxnSpPr>
          <p:cNvPr id="7" name="Straight Connector 6"/>
          <p:cNvCxnSpPr/>
          <p:nvPr/>
        </p:nvCxnSpPr>
        <p:spPr>
          <a:xfrm>
            <a:off x="3810000" y="990600"/>
            <a:ext cx="0" cy="58674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310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229600" cy="990600"/>
          </a:xfrm>
        </p:spPr>
        <p:txBody>
          <a:bodyPr/>
          <a:lstStyle/>
          <a:p>
            <a:r>
              <a:rPr lang="sr-Latn-ME" dirty="0" smtClean="0"/>
              <a:t>Dinicov algoritam realizacija #2</a:t>
            </a:r>
            <a:endParaRPr lang="en-US" dirty="0"/>
          </a:p>
        </p:txBody>
      </p:sp>
      <p:sp>
        <p:nvSpPr>
          <p:cNvPr id="4" name="Rectangle 3"/>
          <p:cNvSpPr/>
          <p:nvPr/>
        </p:nvSpPr>
        <p:spPr>
          <a:xfrm>
            <a:off x="19050" y="762000"/>
            <a:ext cx="5695950" cy="1754326"/>
          </a:xfrm>
          <a:prstGeom prst="rect">
            <a:avLst/>
          </a:prstGeom>
        </p:spPr>
        <p:txBody>
          <a:bodyPr wrap="square">
            <a:spAutoFit/>
          </a:bodyPr>
          <a:lstStyle/>
          <a:p>
            <a:r>
              <a:rPr lang="sr-Latn-ME" b="1" dirty="0" smtClean="0">
                <a:solidFill>
                  <a:srgbClr val="0070C0"/>
                </a:solidFill>
              </a:rPr>
              <a:t>      </a:t>
            </a:r>
            <a:r>
              <a:rPr lang="en-GB" b="1" dirty="0" err="1" smtClean="0">
                <a:solidFill>
                  <a:srgbClr val="0070C0"/>
                </a:solidFill>
              </a:rPr>
              <a:t>q.push_back</a:t>
            </a:r>
            <a:r>
              <a:rPr lang="en-GB" b="1" dirty="0" smtClean="0">
                <a:solidFill>
                  <a:srgbClr val="0070C0"/>
                </a:solidFill>
              </a:rPr>
              <a:t>(</a:t>
            </a:r>
            <a:r>
              <a:rPr lang="en-GB" b="1" dirty="0" err="1" smtClean="0">
                <a:solidFill>
                  <a:srgbClr val="0070C0"/>
                </a:solidFill>
              </a:rPr>
              <a:t>e.v</a:t>
            </a:r>
            <a:r>
              <a:rPr lang="en-GB" b="1" dirty="0">
                <a:solidFill>
                  <a:srgbClr val="0070C0"/>
                </a:solidFill>
              </a:rPr>
              <a:t>); </a:t>
            </a:r>
          </a:p>
          <a:p>
            <a:r>
              <a:rPr lang="sr-Latn-ME" b="1" dirty="0" smtClean="0">
                <a:solidFill>
                  <a:srgbClr val="0070C0"/>
                </a:solidFill>
              </a:rPr>
              <a:t>       </a:t>
            </a:r>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smtClean="0">
                <a:solidFill>
                  <a:srgbClr val="0070C0"/>
                </a:solidFill>
              </a:rPr>
              <a:t>} </a:t>
            </a:r>
            <a:endParaRPr lang="en-GB" b="1" dirty="0">
              <a:solidFill>
                <a:srgbClr val="0070C0"/>
              </a:solidFill>
            </a:endParaRPr>
          </a:p>
          <a:p>
            <a:r>
              <a:rPr lang="en-GB" b="1" dirty="0" smtClean="0">
                <a:solidFill>
                  <a:srgbClr val="0070C0"/>
                </a:solidFill>
              </a:rPr>
              <a:t>return </a:t>
            </a:r>
            <a:r>
              <a:rPr lang="en-GB" b="1" dirty="0">
                <a:solidFill>
                  <a:srgbClr val="0070C0"/>
                </a:solidFill>
              </a:rPr>
              <a:t>level[t] </a:t>
            </a:r>
            <a:r>
              <a:rPr lang="en-US" b="1" dirty="0" smtClean="0">
                <a:solidFill>
                  <a:srgbClr val="0070C0"/>
                </a:solidFill>
              </a:rPr>
              <a:t>&gt;=</a:t>
            </a:r>
            <a:r>
              <a:rPr lang="en-GB" b="1" dirty="0" smtClean="0">
                <a:solidFill>
                  <a:srgbClr val="0070C0"/>
                </a:solidFill>
              </a:rPr>
              <a:t> 0 </a:t>
            </a:r>
            <a:r>
              <a:rPr lang="en-GB" b="1" dirty="0">
                <a:solidFill>
                  <a:srgbClr val="0070C0"/>
                </a:solidFill>
              </a:rPr>
              <a:t>; </a:t>
            </a:r>
          </a:p>
          <a:p>
            <a:r>
              <a:rPr lang="en-GB" b="1" dirty="0">
                <a:solidFill>
                  <a:srgbClr val="0070C0"/>
                </a:solidFill>
              </a:rPr>
              <a:t>} </a:t>
            </a:r>
          </a:p>
        </p:txBody>
      </p:sp>
      <p:sp>
        <p:nvSpPr>
          <p:cNvPr id="5" name="Rectangle 4"/>
          <p:cNvSpPr/>
          <p:nvPr/>
        </p:nvSpPr>
        <p:spPr>
          <a:xfrm>
            <a:off x="4114800" y="3930729"/>
            <a:ext cx="5029200" cy="2862322"/>
          </a:xfrm>
          <a:prstGeom prst="rect">
            <a:avLst/>
          </a:prstGeom>
          <a:ln>
            <a:solidFill>
              <a:srgbClr val="C00000"/>
            </a:solidFill>
            <a:prstDash val="dash"/>
          </a:ln>
        </p:spPr>
        <p:txBody>
          <a:bodyPr wrap="square">
            <a:spAutoFit/>
          </a:bodyPr>
          <a:lstStyle/>
          <a:p>
            <a:r>
              <a:rPr lang="en-GB" b="1" dirty="0" err="1" smtClean="0">
                <a:solidFill>
                  <a:srgbClr val="0070C0"/>
                </a:solidFill>
              </a:rPr>
              <a:t>int</a:t>
            </a:r>
            <a:r>
              <a:rPr lang="en-GB" b="1" dirty="0" smtClean="0">
                <a:solidFill>
                  <a:srgbClr val="0070C0"/>
                </a:solidFill>
              </a:rPr>
              <a:t> </a:t>
            </a:r>
            <a:r>
              <a:rPr lang="en-GB" b="1" dirty="0">
                <a:solidFill>
                  <a:srgbClr val="0070C0"/>
                </a:solidFill>
              </a:rPr>
              <a:t>Graph::</a:t>
            </a:r>
            <a:r>
              <a:rPr lang="en-GB" b="1" dirty="0" err="1">
                <a:solidFill>
                  <a:srgbClr val="0070C0"/>
                </a:solidFill>
              </a:rPr>
              <a:t>DinicMaxflow</a:t>
            </a:r>
            <a:r>
              <a:rPr lang="en-GB" b="1" dirty="0">
                <a:solidFill>
                  <a:srgbClr val="0070C0"/>
                </a:solidFill>
              </a:rPr>
              <a:t>(</a:t>
            </a:r>
            <a:r>
              <a:rPr lang="en-GB" b="1" dirty="0" err="1">
                <a:solidFill>
                  <a:srgbClr val="0070C0"/>
                </a:solidFill>
              </a:rPr>
              <a:t>int</a:t>
            </a:r>
            <a:r>
              <a:rPr lang="en-GB" b="1" dirty="0">
                <a:solidFill>
                  <a:srgbClr val="0070C0"/>
                </a:solidFill>
              </a:rPr>
              <a:t> s, </a:t>
            </a:r>
            <a:r>
              <a:rPr lang="en-GB" b="1" dirty="0" err="1">
                <a:solidFill>
                  <a:srgbClr val="0070C0"/>
                </a:solidFill>
              </a:rPr>
              <a:t>int</a:t>
            </a:r>
            <a:r>
              <a:rPr lang="en-GB" b="1" dirty="0">
                <a:solidFill>
                  <a:srgbClr val="0070C0"/>
                </a:solidFill>
              </a:rPr>
              <a:t> t) </a:t>
            </a:r>
            <a:r>
              <a:rPr lang="en-GB" b="1" dirty="0" smtClean="0">
                <a:solidFill>
                  <a:srgbClr val="0070C0"/>
                </a:solidFill>
              </a:rPr>
              <a:t>{ </a:t>
            </a:r>
            <a:endParaRPr lang="en-GB" b="1" dirty="0">
              <a:solidFill>
                <a:srgbClr val="0070C0"/>
              </a:solidFill>
            </a:endParaRPr>
          </a:p>
          <a:p>
            <a:r>
              <a:rPr lang="en-GB" b="1" dirty="0" smtClean="0">
                <a:solidFill>
                  <a:srgbClr val="0070C0"/>
                </a:solidFill>
              </a:rPr>
              <a:t>if </a:t>
            </a:r>
            <a:r>
              <a:rPr lang="en-GB" b="1" dirty="0">
                <a:solidFill>
                  <a:srgbClr val="0070C0"/>
                </a:solidFill>
              </a:rPr>
              <a:t>(s == t) </a:t>
            </a:r>
            <a:r>
              <a:rPr lang="sr-Latn-ME" b="1" dirty="0" smtClean="0">
                <a:solidFill>
                  <a:srgbClr val="0070C0"/>
                </a:solidFill>
              </a:rPr>
              <a:t> </a:t>
            </a:r>
            <a:r>
              <a:rPr lang="en-GB" b="1" dirty="0" smtClean="0">
                <a:solidFill>
                  <a:srgbClr val="0070C0"/>
                </a:solidFill>
              </a:rPr>
              <a:t>return </a:t>
            </a:r>
            <a:r>
              <a:rPr lang="en-GB" b="1" dirty="0">
                <a:solidFill>
                  <a:srgbClr val="0070C0"/>
                </a:solidFill>
              </a:rPr>
              <a:t>-1; </a:t>
            </a:r>
            <a:endParaRPr lang="sr-Latn-ME" b="1" dirty="0" smtClean="0">
              <a:solidFill>
                <a:srgbClr val="0070C0"/>
              </a:solidFill>
            </a:endParaRPr>
          </a:p>
          <a:p>
            <a:r>
              <a:rPr lang="en-GB" b="1" dirty="0" err="1" smtClean="0">
                <a:solidFill>
                  <a:srgbClr val="0070C0"/>
                </a:solidFill>
              </a:rPr>
              <a:t>int</a:t>
            </a:r>
            <a:r>
              <a:rPr lang="en-GB" b="1" dirty="0" smtClean="0">
                <a:solidFill>
                  <a:srgbClr val="0070C0"/>
                </a:solidFill>
              </a:rPr>
              <a:t> </a:t>
            </a:r>
            <a:r>
              <a:rPr lang="en-GB" b="1" dirty="0">
                <a:solidFill>
                  <a:srgbClr val="0070C0"/>
                </a:solidFill>
              </a:rPr>
              <a:t>total = 0; </a:t>
            </a:r>
          </a:p>
          <a:p>
            <a:r>
              <a:rPr lang="en-GB" b="1" dirty="0" smtClean="0">
                <a:solidFill>
                  <a:srgbClr val="0070C0"/>
                </a:solidFill>
              </a:rPr>
              <a:t>while </a:t>
            </a:r>
            <a:r>
              <a:rPr lang="en-GB" b="1" dirty="0">
                <a:solidFill>
                  <a:srgbClr val="0070C0"/>
                </a:solidFill>
              </a:rPr>
              <a:t>(BFS(s, t) == true) </a:t>
            </a:r>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a:solidFill>
                  <a:srgbClr val="0070C0"/>
                </a:solidFill>
              </a:rPr>
              <a:t>*start = new </a:t>
            </a:r>
            <a:r>
              <a:rPr lang="en-GB" b="1" dirty="0" err="1">
                <a:solidFill>
                  <a:srgbClr val="0070C0"/>
                </a:solidFill>
              </a:rPr>
              <a:t>int</a:t>
            </a:r>
            <a:r>
              <a:rPr lang="en-GB" b="1" dirty="0">
                <a:solidFill>
                  <a:srgbClr val="0070C0"/>
                </a:solidFill>
              </a:rPr>
              <a:t>[V+1]; </a:t>
            </a:r>
          </a:p>
          <a:p>
            <a:r>
              <a:rPr lang="en-GB" b="1" dirty="0" smtClean="0">
                <a:solidFill>
                  <a:srgbClr val="0070C0"/>
                </a:solidFill>
              </a:rPr>
              <a:t>while(</a:t>
            </a:r>
            <a:r>
              <a:rPr lang="en-GB" b="1" dirty="0" err="1" smtClean="0">
                <a:solidFill>
                  <a:srgbClr val="0070C0"/>
                </a:solidFill>
              </a:rPr>
              <a:t>int</a:t>
            </a:r>
            <a:r>
              <a:rPr lang="en-GB" b="1" dirty="0" smtClean="0">
                <a:solidFill>
                  <a:srgbClr val="0070C0"/>
                </a:solidFill>
              </a:rPr>
              <a:t> flow=</a:t>
            </a:r>
            <a:r>
              <a:rPr lang="en-GB" b="1" dirty="0" err="1" smtClean="0">
                <a:solidFill>
                  <a:srgbClr val="0070C0"/>
                </a:solidFill>
              </a:rPr>
              <a:t>sendFlow</a:t>
            </a:r>
            <a:r>
              <a:rPr lang="en-GB" b="1" dirty="0" smtClean="0">
                <a:solidFill>
                  <a:srgbClr val="0070C0"/>
                </a:solidFill>
              </a:rPr>
              <a:t>(</a:t>
            </a:r>
            <a:r>
              <a:rPr lang="en-GB" b="1" dirty="0" err="1" smtClean="0">
                <a:solidFill>
                  <a:srgbClr val="0070C0"/>
                </a:solidFill>
              </a:rPr>
              <a:t>s,INT_MAX,t,start</a:t>
            </a:r>
            <a:r>
              <a:rPr lang="en-GB" b="1" dirty="0">
                <a:solidFill>
                  <a:srgbClr val="0070C0"/>
                </a:solidFill>
              </a:rPr>
              <a:t>)) </a:t>
            </a:r>
          </a:p>
          <a:p>
            <a:r>
              <a:rPr lang="sr-Latn-ME" b="1" dirty="0" smtClean="0">
                <a:solidFill>
                  <a:srgbClr val="0070C0"/>
                </a:solidFill>
              </a:rPr>
              <a:t>    </a:t>
            </a:r>
            <a:r>
              <a:rPr lang="en-GB" b="1" dirty="0" smtClean="0">
                <a:solidFill>
                  <a:srgbClr val="0070C0"/>
                </a:solidFill>
              </a:rPr>
              <a:t>total </a:t>
            </a:r>
            <a:r>
              <a:rPr lang="en-GB" b="1" dirty="0">
                <a:solidFill>
                  <a:srgbClr val="0070C0"/>
                </a:solidFill>
              </a:rPr>
              <a:t>+= flow; </a:t>
            </a:r>
          </a:p>
          <a:p>
            <a:r>
              <a:rPr lang="en-GB" b="1" dirty="0" smtClean="0">
                <a:solidFill>
                  <a:srgbClr val="0070C0"/>
                </a:solidFill>
              </a:rPr>
              <a:t>} </a:t>
            </a:r>
            <a:endParaRPr lang="en-GB" b="1" dirty="0">
              <a:solidFill>
                <a:srgbClr val="0070C0"/>
              </a:solidFill>
            </a:endParaRPr>
          </a:p>
          <a:p>
            <a:r>
              <a:rPr lang="sr-Latn-ME" b="1" dirty="0" smtClean="0">
                <a:solidFill>
                  <a:srgbClr val="0070C0"/>
                </a:solidFill>
              </a:rPr>
              <a:t> </a:t>
            </a:r>
            <a:r>
              <a:rPr lang="en-GB" b="1" dirty="0" smtClean="0">
                <a:solidFill>
                  <a:srgbClr val="0070C0"/>
                </a:solidFill>
              </a:rPr>
              <a:t>return </a:t>
            </a:r>
            <a:r>
              <a:rPr lang="en-GB" b="1" dirty="0">
                <a:solidFill>
                  <a:srgbClr val="0070C0"/>
                </a:solidFill>
              </a:rPr>
              <a:t>total; </a:t>
            </a:r>
          </a:p>
          <a:p>
            <a:r>
              <a:rPr lang="en-GB" b="1" dirty="0">
                <a:solidFill>
                  <a:srgbClr val="0070C0"/>
                </a:solidFill>
              </a:rPr>
              <a:t>} </a:t>
            </a:r>
          </a:p>
        </p:txBody>
      </p:sp>
      <p:sp>
        <p:nvSpPr>
          <p:cNvPr id="6" name="Rectangle 5"/>
          <p:cNvSpPr/>
          <p:nvPr/>
        </p:nvSpPr>
        <p:spPr>
          <a:xfrm>
            <a:off x="2743200" y="733485"/>
            <a:ext cx="6400800" cy="4524315"/>
          </a:xfrm>
          <a:prstGeom prst="rect">
            <a:avLst/>
          </a:prstGeom>
        </p:spPr>
        <p:txBody>
          <a:bodyPr wrap="square">
            <a:spAutoFit/>
          </a:bodyPr>
          <a:lstStyle/>
          <a:p>
            <a:r>
              <a:rPr lang="en-GB" b="1" dirty="0" err="1">
                <a:solidFill>
                  <a:srgbClr val="0070C0"/>
                </a:solidFill>
              </a:rPr>
              <a:t>int</a:t>
            </a:r>
            <a:r>
              <a:rPr lang="en-GB" b="1" dirty="0">
                <a:solidFill>
                  <a:srgbClr val="0070C0"/>
                </a:solidFill>
              </a:rPr>
              <a:t> Graph::</a:t>
            </a:r>
            <a:r>
              <a:rPr lang="en-GB" b="1" dirty="0" err="1">
                <a:solidFill>
                  <a:srgbClr val="0070C0"/>
                </a:solidFill>
              </a:rPr>
              <a:t>sendFlow</a:t>
            </a:r>
            <a:r>
              <a:rPr lang="en-GB" b="1" dirty="0">
                <a:solidFill>
                  <a:srgbClr val="0070C0"/>
                </a:solidFill>
              </a:rPr>
              <a:t>(</a:t>
            </a:r>
            <a:r>
              <a:rPr lang="en-GB" b="1" dirty="0" err="1">
                <a:solidFill>
                  <a:srgbClr val="0070C0"/>
                </a:solidFill>
              </a:rPr>
              <a:t>int</a:t>
            </a:r>
            <a:r>
              <a:rPr lang="en-GB" b="1" dirty="0">
                <a:solidFill>
                  <a:srgbClr val="0070C0"/>
                </a:solidFill>
              </a:rPr>
              <a:t> </a:t>
            </a:r>
            <a:r>
              <a:rPr lang="en-GB" b="1" dirty="0" err="1">
                <a:solidFill>
                  <a:srgbClr val="0070C0"/>
                </a:solidFill>
              </a:rPr>
              <a:t>u,int</a:t>
            </a:r>
            <a:r>
              <a:rPr lang="en-GB" b="1" dirty="0">
                <a:solidFill>
                  <a:srgbClr val="0070C0"/>
                </a:solidFill>
              </a:rPr>
              <a:t> </a:t>
            </a:r>
            <a:r>
              <a:rPr lang="en-GB" b="1" dirty="0" err="1">
                <a:solidFill>
                  <a:srgbClr val="0070C0"/>
                </a:solidFill>
              </a:rPr>
              <a:t>flow,int</a:t>
            </a:r>
            <a:r>
              <a:rPr lang="en-GB" b="1" dirty="0">
                <a:solidFill>
                  <a:srgbClr val="0070C0"/>
                </a:solidFill>
              </a:rPr>
              <a:t> </a:t>
            </a:r>
            <a:r>
              <a:rPr lang="en-GB" b="1" dirty="0" err="1">
                <a:solidFill>
                  <a:srgbClr val="0070C0"/>
                </a:solidFill>
              </a:rPr>
              <a:t>t,int</a:t>
            </a:r>
            <a:r>
              <a:rPr lang="en-GB" b="1" dirty="0">
                <a:solidFill>
                  <a:srgbClr val="0070C0"/>
                </a:solidFill>
              </a:rPr>
              <a:t> start[]){ </a:t>
            </a:r>
          </a:p>
          <a:p>
            <a:r>
              <a:rPr lang="en-GB" b="1" dirty="0">
                <a:solidFill>
                  <a:srgbClr val="0070C0"/>
                </a:solidFill>
              </a:rPr>
              <a:t>if (u == t) return flow; </a:t>
            </a:r>
          </a:p>
          <a:p>
            <a:r>
              <a:rPr lang="en-GB" b="1" dirty="0">
                <a:solidFill>
                  <a:srgbClr val="0070C0"/>
                </a:solidFill>
              </a:rPr>
              <a:t>for ( ; start[u] &lt; </a:t>
            </a:r>
            <a:r>
              <a:rPr lang="en-GB" b="1" dirty="0" err="1">
                <a:solidFill>
                  <a:srgbClr val="0070C0"/>
                </a:solidFill>
              </a:rPr>
              <a:t>adj</a:t>
            </a:r>
            <a:r>
              <a:rPr lang="en-GB" b="1" dirty="0">
                <a:solidFill>
                  <a:srgbClr val="0070C0"/>
                </a:solidFill>
              </a:rPr>
              <a:t>[u].size(); start[u]++) { </a:t>
            </a:r>
          </a:p>
          <a:p>
            <a:r>
              <a:rPr lang="sr-Latn-ME" b="1" dirty="0">
                <a:solidFill>
                  <a:srgbClr val="0070C0"/>
                </a:solidFill>
              </a:rPr>
              <a:t>  </a:t>
            </a:r>
            <a:r>
              <a:rPr lang="en-GB" b="1" dirty="0">
                <a:solidFill>
                  <a:srgbClr val="0070C0"/>
                </a:solidFill>
              </a:rPr>
              <a:t>Edge &amp;e = </a:t>
            </a:r>
            <a:r>
              <a:rPr lang="en-GB" b="1" dirty="0" err="1">
                <a:solidFill>
                  <a:srgbClr val="0070C0"/>
                </a:solidFill>
              </a:rPr>
              <a:t>adj</a:t>
            </a:r>
            <a:r>
              <a:rPr lang="en-GB" b="1" dirty="0">
                <a:solidFill>
                  <a:srgbClr val="0070C0"/>
                </a:solidFill>
              </a:rPr>
              <a:t>[u][start[u]]; </a:t>
            </a:r>
          </a:p>
          <a:p>
            <a:r>
              <a:rPr lang="sr-Latn-ME" b="1" dirty="0">
                <a:solidFill>
                  <a:srgbClr val="0070C0"/>
                </a:solidFill>
              </a:rPr>
              <a:t>  </a:t>
            </a:r>
            <a:r>
              <a:rPr lang="en-GB" b="1" dirty="0">
                <a:solidFill>
                  <a:srgbClr val="0070C0"/>
                </a:solidFill>
              </a:rPr>
              <a:t>if (level[</a:t>
            </a:r>
            <a:r>
              <a:rPr lang="en-GB" b="1" dirty="0" err="1">
                <a:solidFill>
                  <a:srgbClr val="0070C0"/>
                </a:solidFill>
              </a:rPr>
              <a:t>e.v</a:t>
            </a:r>
            <a:r>
              <a:rPr lang="en-GB" b="1" dirty="0">
                <a:solidFill>
                  <a:srgbClr val="0070C0"/>
                </a:solidFill>
              </a:rPr>
              <a:t>] == level[u]+1 &amp;&amp; </a:t>
            </a:r>
            <a:r>
              <a:rPr lang="en-GB" b="1" dirty="0" err="1">
                <a:solidFill>
                  <a:srgbClr val="0070C0"/>
                </a:solidFill>
              </a:rPr>
              <a:t>e.flow</a:t>
            </a:r>
            <a:r>
              <a:rPr lang="en-GB" b="1" dirty="0">
                <a:solidFill>
                  <a:srgbClr val="0070C0"/>
                </a:solidFill>
              </a:rPr>
              <a:t> &lt; </a:t>
            </a:r>
            <a:r>
              <a:rPr lang="en-GB" b="1" dirty="0" err="1">
                <a:solidFill>
                  <a:srgbClr val="0070C0"/>
                </a:solidFill>
              </a:rPr>
              <a:t>e.C</a:t>
            </a:r>
            <a:r>
              <a:rPr lang="en-GB" b="1" dirty="0">
                <a:solidFill>
                  <a:srgbClr val="0070C0"/>
                </a:solidFill>
              </a:rPr>
              <a:t>) </a:t>
            </a:r>
          </a:p>
          <a:p>
            <a:r>
              <a:rPr lang="sr-Latn-ME" b="1" dirty="0">
                <a:solidFill>
                  <a:srgbClr val="0070C0"/>
                </a:solidFill>
              </a:rPr>
              <a:t>    </a:t>
            </a:r>
            <a:r>
              <a:rPr lang="en-GB" b="1" dirty="0" err="1">
                <a:solidFill>
                  <a:srgbClr val="0070C0"/>
                </a:solidFill>
              </a:rPr>
              <a:t>int</a:t>
            </a:r>
            <a:r>
              <a:rPr lang="en-GB" b="1" dirty="0">
                <a:solidFill>
                  <a:srgbClr val="0070C0"/>
                </a:solidFill>
              </a:rPr>
              <a:t> </a:t>
            </a:r>
            <a:r>
              <a:rPr lang="en-GB" b="1" dirty="0" err="1">
                <a:solidFill>
                  <a:srgbClr val="0070C0"/>
                </a:solidFill>
              </a:rPr>
              <a:t>curr_flow</a:t>
            </a:r>
            <a:r>
              <a:rPr lang="en-GB" b="1" dirty="0">
                <a:solidFill>
                  <a:srgbClr val="0070C0"/>
                </a:solidFill>
              </a:rPr>
              <a:t> = min(flow, </a:t>
            </a:r>
            <a:r>
              <a:rPr lang="en-GB" b="1" dirty="0" err="1">
                <a:solidFill>
                  <a:srgbClr val="0070C0"/>
                </a:solidFill>
              </a:rPr>
              <a:t>e.C</a:t>
            </a:r>
            <a:r>
              <a:rPr lang="en-GB" b="1" dirty="0">
                <a:solidFill>
                  <a:srgbClr val="0070C0"/>
                </a:solidFill>
              </a:rPr>
              <a:t> - </a:t>
            </a:r>
            <a:r>
              <a:rPr lang="en-GB" b="1" dirty="0" err="1">
                <a:solidFill>
                  <a:srgbClr val="0070C0"/>
                </a:solidFill>
              </a:rPr>
              <a:t>e.flow</a:t>
            </a:r>
            <a:r>
              <a:rPr lang="en-GB" b="1" dirty="0">
                <a:solidFill>
                  <a:srgbClr val="0070C0"/>
                </a:solidFill>
              </a:rPr>
              <a:t>); </a:t>
            </a:r>
          </a:p>
          <a:p>
            <a:r>
              <a:rPr lang="sr-Latn-ME" b="1" dirty="0">
                <a:solidFill>
                  <a:srgbClr val="0070C0"/>
                </a:solidFill>
              </a:rPr>
              <a:t>    </a:t>
            </a:r>
            <a:r>
              <a:rPr lang="en-GB" b="1" dirty="0" err="1">
                <a:solidFill>
                  <a:srgbClr val="0070C0"/>
                </a:solidFill>
              </a:rPr>
              <a:t>int</a:t>
            </a:r>
            <a:r>
              <a:rPr lang="en-GB" b="1" dirty="0">
                <a:solidFill>
                  <a:srgbClr val="0070C0"/>
                </a:solidFill>
              </a:rPr>
              <a:t> </a:t>
            </a:r>
            <a:r>
              <a:rPr lang="en-GB" b="1" dirty="0" err="1">
                <a:solidFill>
                  <a:srgbClr val="0070C0"/>
                </a:solidFill>
              </a:rPr>
              <a:t>temp_flow</a:t>
            </a:r>
            <a:r>
              <a:rPr lang="en-GB" b="1" dirty="0">
                <a:solidFill>
                  <a:srgbClr val="0070C0"/>
                </a:solidFill>
              </a:rPr>
              <a:t>=</a:t>
            </a:r>
            <a:r>
              <a:rPr lang="en-GB" b="1" dirty="0" err="1">
                <a:solidFill>
                  <a:srgbClr val="0070C0"/>
                </a:solidFill>
              </a:rPr>
              <a:t>sendFlow</a:t>
            </a:r>
            <a:r>
              <a:rPr lang="en-GB" b="1" dirty="0">
                <a:solidFill>
                  <a:srgbClr val="0070C0"/>
                </a:solidFill>
              </a:rPr>
              <a:t>(</a:t>
            </a:r>
            <a:r>
              <a:rPr lang="en-GB" b="1" dirty="0" err="1">
                <a:solidFill>
                  <a:srgbClr val="0070C0"/>
                </a:solidFill>
              </a:rPr>
              <a:t>e.v</a:t>
            </a:r>
            <a:r>
              <a:rPr lang="en-GB" b="1" dirty="0">
                <a:solidFill>
                  <a:srgbClr val="0070C0"/>
                </a:solidFill>
              </a:rPr>
              <a:t>, </a:t>
            </a:r>
            <a:r>
              <a:rPr lang="en-GB" b="1" dirty="0" err="1">
                <a:solidFill>
                  <a:srgbClr val="0070C0"/>
                </a:solidFill>
              </a:rPr>
              <a:t>curr_flow</a:t>
            </a:r>
            <a:r>
              <a:rPr lang="en-GB" b="1" dirty="0">
                <a:solidFill>
                  <a:srgbClr val="0070C0"/>
                </a:solidFill>
              </a:rPr>
              <a:t>, t, start); </a:t>
            </a:r>
          </a:p>
          <a:p>
            <a:r>
              <a:rPr lang="sr-Latn-ME" b="1" dirty="0">
                <a:solidFill>
                  <a:srgbClr val="0070C0"/>
                </a:solidFill>
              </a:rPr>
              <a:t>    </a:t>
            </a:r>
            <a:r>
              <a:rPr lang="en-GB" b="1" dirty="0">
                <a:solidFill>
                  <a:srgbClr val="0070C0"/>
                </a:solidFill>
              </a:rPr>
              <a:t>if (</a:t>
            </a:r>
            <a:r>
              <a:rPr lang="en-GB" b="1" dirty="0" err="1">
                <a:solidFill>
                  <a:srgbClr val="0070C0"/>
                </a:solidFill>
              </a:rPr>
              <a:t>temp_flow</a:t>
            </a:r>
            <a:r>
              <a:rPr lang="en-GB" b="1" dirty="0">
                <a:solidFill>
                  <a:srgbClr val="0070C0"/>
                </a:solidFill>
              </a:rPr>
              <a:t> &gt; 0) { </a:t>
            </a:r>
          </a:p>
          <a:p>
            <a:r>
              <a:rPr lang="sr-Latn-ME" b="1" dirty="0">
                <a:solidFill>
                  <a:srgbClr val="0070C0"/>
                </a:solidFill>
              </a:rPr>
              <a:t>      </a:t>
            </a:r>
            <a:r>
              <a:rPr lang="en-GB" b="1" dirty="0" err="1">
                <a:solidFill>
                  <a:srgbClr val="0070C0"/>
                </a:solidFill>
              </a:rPr>
              <a:t>e.flow</a:t>
            </a:r>
            <a:r>
              <a:rPr lang="en-GB" b="1" dirty="0">
                <a:solidFill>
                  <a:srgbClr val="0070C0"/>
                </a:solidFill>
              </a:rPr>
              <a:t> += </a:t>
            </a:r>
            <a:r>
              <a:rPr lang="en-GB" b="1" dirty="0" err="1">
                <a:solidFill>
                  <a:srgbClr val="0070C0"/>
                </a:solidFill>
              </a:rPr>
              <a:t>temp_flow</a:t>
            </a:r>
            <a:r>
              <a:rPr lang="en-GB" b="1" dirty="0">
                <a:solidFill>
                  <a:srgbClr val="0070C0"/>
                </a:solidFill>
              </a:rPr>
              <a:t>; </a:t>
            </a:r>
          </a:p>
          <a:p>
            <a:r>
              <a:rPr lang="sr-Latn-ME" b="1" dirty="0">
                <a:solidFill>
                  <a:srgbClr val="0070C0"/>
                </a:solidFill>
              </a:rPr>
              <a:t>      </a:t>
            </a:r>
            <a:r>
              <a:rPr lang="en-GB" b="1" dirty="0" err="1">
                <a:solidFill>
                  <a:srgbClr val="0070C0"/>
                </a:solidFill>
              </a:rPr>
              <a:t>adj</a:t>
            </a:r>
            <a:r>
              <a:rPr lang="en-GB" b="1" dirty="0">
                <a:solidFill>
                  <a:srgbClr val="0070C0"/>
                </a:solidFill>
              </a:rPr>
              <a:t>[</a:t>
            </a:r>
            <a:r>
              <a:rPr lang="en-GB" b="1" dirty="0" err="1">
                <a:solidFill>
                  <a:srgbClr val="0070C0"/>
                </a:solidFill>
              </a:rPr>
              <a:t>e.v</a:t>
            </a:r>
            <a:r>
              <a:rPr lang="en-GB" b="1" dirty="0">
                <a:solidFill>
                  <a:srgbClr val="0070C0"/>
                </a:solidFill>
              </a:rPr>
              <a:t>][</a:t>
            </a:r>
            <a:r>
              <a:rPr lang="en-GB" b="1" dirty="0" err="1">
                <a:solidFill>
                  <a:srgbClr val="0070C0"/>
                </a:solidFill>
              </a:rPr>
              <a:t>e.rev</a:t>
            </a:r>
            <a:r>
              <a:rPr lang="en-GB" b="1" dirty="0">
                <a:solidFill>
                  <a:srgbClr val="0070C0"/>
                </a:solidFill>
              </a:rPr>
              <a:t>].flow -= </a:t>
            </a:r>
            <a:r>
              <a:rPr lang="en-GB" b="1" dirty="0" err="1">
                <a:solidFill>
                  <a:srgbClr val="0070C0"/>
                </a:solidFill>
              </a:rPr>
              <a:t>temp_flow</a:t>
            </a:r>
            <a:r>
              <a:rPr lang="en-GB" b="1" dirty="0">
                <a:solidFill>
                  <a:srgbClr val="0070C0"/>
                </a:solidFill>
              </a:rPr>
              <a:t>; </a:t>
            </a:r>
          </a:p>
          <a:p>
            <a:r>
              <a:rPr lang="sr-Latn-ME" b="1" dirty="0">
                <a:solidFill>
                  <a:srgbClr val="0070C0"/>
                </a:solidFill>
              </a:rPr>
              <a:t>      </a:t>
            </a:r>
            <a:r>
              <a:rPr lang="en-GB" b="1" dirty="0">
                <a:solidFill>
                  <a:srgbClr val="0070C0"/>
                </a:solidFill>
              </a:rPr>
              <a:t>return </a:t>
            </a:r>
            <a:r>
              <a:rPr lang="en-GB" b="1" dirty="0" err="1">
                <a:solidFill>
                  <a:srgbClr val="0070C0"/>
                </a:solidFill>
              </a:rPr>
              <a:t>temp_flow</a:t>
            </a:r>
            <a:r>
              <a:rPr lang="en-GB" b="1" dirty="0">
                <a:solidFill>
                  <a:srgbClr val="0070C0"/>
                </a:solidFill>
              </a:rPr>
              <a:t>; </a:t>
            </a:r>
          </a:p>
          <a:p>
            <a:r>
              <a:rPr lang="sr-Latn-ME" b="1" dirty="0">
                <a:solidFill>
                  <a:srgbClr val="0070C0"/>
                </a:solidFill>
              </a:rPr>
              <a:t>       </a:t>
            </a:r>
            <a:r>
              <a:rPr lang="en-GB" b="1" dirty="0">
                <a:solidFill>
                  <a:srgbClr val="0070C0"/>
                </a:solidFill>
              </a:rPr>
              <a:t>} </a:t>
            </a:r>
          </a:p>
          <a:p>
            <a:r>
              <a:rPr lang="sr-Latn-ME" b="1" dirty="0">
                <a:solidFill>
                  <a:srgbClr val="0070C0"/>
                </a:solidFill>
              </a:rPr>
              <a:t>    </a:t>
            </a:r>
            <a:r>
              <a:rPr lang="en-GB" b="1" dirty="0">
                <a:solidFill>
                  <a:srgbClr val="0070C0"/>
                </a:solidFill>
              </a:rPr>
              <a:t>} </a:t>
            </a:r>
          </a:p>
          <a:p>
            <a:r>
              <a:rPr lang="sr-Latn-ME" b="1" dirty="0">
                <a:solidFill>
                  <a:srgbClr val="0070C0"/>
                </a:solidFill>
              </a:rPr>
              <a:t>  </a:t>
            </a:r>
            <a:r>
              <a:rPr lang="en-GB" b="1" dirty="0">
                <a:solidFill>
                  <a:srgbClr val="0070C0"/>
                </a:solidFill>
              </a:rPr>
              <a:t>} </a:t>
            </a:r>
          </a:p>
          <a:p>
            <a:r>
              <a:rPr lang="en-GB" b="1" dirty="0">
                <a:solidFill>
                  <a:srgbClr val="0070C0"/>
                </a:solidFill>
              </a:rPr>
              <a:t>return 0; </a:t>
            </a:r>
          </a:p>
          <a:p>
            <a:r>
              <a:rPr lang="en-GB" b="1" dirty="0">
                <a:solidFill>
                  <a:srgbClr val="0070C0"/>
                </a:solidFill>
              </a:rPr>
              <a:t>} </a:t>
            </a:r>
          </a:p>
        </p:txBody>
      </p:sp>
      <p:sp>
        <p:nvSpPr>
          <p:cNvPr id="7" name="Freeform 6"/>
          <p:cNvSpPr/>
          <p:nvPr/>
        </p:nvSpPr>
        <p:spPr>
          <a:xfrm>
            <a:off x="2624328" y="877824"/>
            <a:ext cx="1490472" cy="4389120"/>
          </a:xfrm>
          <a:custGeom>
            <a:avLst/>
            <a:gdLst>
              <a:gd name="connsiteX0" fmla="*/ 1490472 w 1490472"/>
              <a:gd name="connsiteY0" fmla="*/ 4379976 h 4389120"/>
              <a:gd name="connsiteX1" fmla="*/ 0 w 1490472"/>
              <a:gd name="connsiteY1" fmla="*/ 4389120 h 4389120"/>
              <a:gd name="connsiteX2" fmla="*/ 0 w 1490472"/>
              <a:gd name="connsiteY2" fmla="*/ 0 h 4389120"/>
            </a:gdLst>
            <a:ahLst/>
            <a:cxnLst>
              <a:cxn ang="0">
                <a:pos x="connsiteX0" y="connsiteY0"/>
              </a:cxn>
              <a:cxn ang="0">
                <a:pos x="connsiteX1" y="connsiteY1"/>
              </a:cxn>
              <a:cxn ang="0">
                <a:pos x="connsiteX2" y="connsiteY2"/>
              </a:cxn>
            </a:cxnLst>
            <a:rect l="l" t="t" r="r" b="b"/>
            <a:pathLst>
              <a:path w="1490472" h="4389120">
                <a:moveTo>
                  <a:pt x="1490472" y="4379976"/>
                </a:moveTo>
                <a:lnTo>
                  <a:pt x="0" y="4389120"/>
                </a:lnTo>
                <a:lnTo>
                  <a:pt x="0" y="0"/>
                </a:lnTo>
              </a:path>
            </a:pathLst>
          </a:custGeom>
          <a:noFill/>
          <a:ln w="952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6617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Glavni program i test primjeri</a:t>
            </a:r>
            <a:endParaRPr lang="en-US" dirty="0"/>
          </a:p>
        </p:txBody>
      </p:sp>
      <p:sp>
        <p:nvSpPr>
          <p:cNvPr id="4" name="Rectangle 3"/>
          <p:cNvSpPr/>
          <p:nvPr/>
        </p:nvSpPr>
        <p:spPr>
          <a:xfrm>
            <a:off x="0" y="1066800"/>
            <a:ext cx="3886200" cy="3970318"/>
          </a:xfrm>
          <a:prstGeom prst="rect">
            <a:avLst/>
          </a:prstGeom>
          <a:ln>
            <a:solidFill>
              <a:srgbClr val="C00000"/>
            </a:solidFill>
            <a:prstDash val="dash"/>
          </a:ln>
        </p:spPr>
        <p:txBody>
          <a:bodyPr wrap="square">
            <a:spAutoFit/>
          </a:bodyPr>
          <a:lstStyle/>
          <a:p>
            <a:r>
              <a:rPr lang="en-GB" b="1" dirty="0" err="1" smtClean="0">
                <a:solidFill>
                  <a:srgbClr val="0070C0"/>
                </a:solidFill>
              </a:rPr>
              <a:t>int</a:t>
            </a:r>
            <a:r>
              <a:rPr lang="en-GB" b="1" dirty="0" smtClean="0">
                <a:solidFill>
                  <a:srgbClr val="0070C0"/>
                </a:solidFill>
              </a:rPr>
              <a:t> </a:t>
            </a:r>
            <a:r>
              <a:rPr lang="en-GB" b="1" dirty="0">
                <a:solidFill>
                  <a:srgbClr val="0070C0"/>
                </a:solidFill>
              </a:rPr>
              <a:t>main() </a:t>
            </a:r>
            <a:r>
              <a:rPr lang="en-GB" b="1" dirty="0" smtClean="0">
                <a:solidFill>
                  <a:srgbClr val="0070C0"/>
                </a:solidFill>
              </a:rPr>
              <a:t>{</a:t>
            </a:r>
            <a:endParaRPr lang="sr-Latn-ME" b="1" dirty="0" smtClean="0">
              <a:solidFill>
                <a:srgbClr val="0070C0"/>
              </a:solidFill>
            </a:endParaRPr>
          </a:p>
          <a:p>
            <a:r>
              <a:rPr lang="en-US" b="1" dirty="0" err="1" smtClean="0">
                <a:solidFill>
                  <a:srgbClr val="0070C0"/>
                </a:solidFill>
              </a:rPr>
              <a:t>i</a:t>
            </a:r>
            <a:r>
              <a:rPr lang="sr-Latn-ME" b="1" dirty="0" smtClean="0">
                <a:solidFill>
                  <a:srgbClr val="0070C0"/>
                </a:solidFill>
              </a:rPr>
              <a:t>nt V</a:t>
            </a:r>
            <a:r>
              <a:rPr lang="en-US" b="1" dirty="0" smtClean="0">
                <a:solidFill>
                  <a:srgbClr val="0070C0"/>
                </a:solidFill>
              </a:rPr>
              <a:t>;</a:t>
            </a:r>
            <a:r>
              <a:rPr lang="en-GB" b="1" dirty="0" smtClean="0">
                <a:solidFill>
                  <a:srgbClr val="0070C0"/>
                </a:solidFill>
              </a:rPr>
              <a:t> </a:t>
            </a:r>
          </a:p>
          <a:p>
            <a:r>
              <a:rPr lang="en-GB" b="1" dirty="0" err="1" smtClean="0">
                <a:solidFill>
                  <a:srgbClr val="0070C0"/>
                </a:solidFill>
              </a:rPr>
              <a:t>cin</a:t>
            </a:r>
            <a:r>
              <a:rPr lang="en-GB" b="1" dirty="0" smtClean="0">
                <a:solidFill>
                  <a:srgbClr val="0070C0"/>
                </a:solidFill>
              </a:rPr>
              <a:t>&gt;&gt;V;</a:t>
            </a:r>
            <a:endParaRPr lang="en-GB" b="1" dirty="0">
              <a:solidFill>
                <a:srgbClr val="0070C0"/>
              </a:solidFill>
            </a:endParaRPr>
          </a:p>
          <a:p>
            <a:r>
              <a:rPr lang="en-GB" b="1" dirty="0" smtClean="0">
                <a:solidFill>
                  <a:srgbClr val="0070C0"/>
                </a:solidFill>
              </a:rPr>
              <a:t>Graph g(V);</a:t>
            </a:r>
          </a:p>
          <a:p>
            <a:r>
              <a:rPr lang="en-GB" b="1" dirty="0" err="1" smtClean="0">
                <a:solidFill>
                  <a:srgbClr val="0070C0"/>
                </a:solidFill>
              </a:rPr>
              <a:t>int</a:t>
            </a:r>
            <a:r>
              <a:rPr lang="en-GB" b="1" dirty="0" smtClean="0">
                <a:solidFill>
                  <a:srgbClr val="0070C0"/>
                </a:solidFill>
              </a:rPr>
              <a:t> E;</a:t>
            </a:r>
          </a:p>
          <a:p>
            <a:r>
              <a:rPr lang="en-GB" b="1" dirty="0" err="1" smtClean="0">
                <a:solidFill>
                  <a:srgbClr val="0070C0"/>
                </a:solidFill>
              </a:rPr>
              <a:t>cin</a:t>
            </a:r>
            <a:r>
              <a:rPr lang="en-GB" b="1" dirty="0" smtClean="0">
                <a:solidFill>
                  <a:srgbClr val="0070C0"/>
                </a:solidFill>
              </a:rPr>
              <a:t>&gt;&gt;E; </a:t>
            </a:r>
          </a:p>
          <a:p>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x,y,f</a:t>
            </a:r>
            <a:r>
              <a:rPr lang="en-GB" b="1" dirty="0" smtClean="0">
                <a:solidFill>
                  <a:srgbClr val="0070C0"/>
                </a:solidFill>
              </a:rPr>
              <a:t>;</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i</a:t>
            </a:r>
            <a:r>
              <a:rPr lang="en-GB" b="1" dirty="0" smtClean="0">
                <a:solidFill>
                  <a:srgbClr val="0070C0"/>
                </a:solidFill>
              </a:rPr>
              <a:t>=0;i&lt;</a:t>
            </a:r>
            <a:r>
              <a:rPr lang="en-GB" b="1" dirty="0" err="1" smtClean="0">
                <a:solidFill>
                  <a:srgbClr val="0070C0"/>
                </a:solidFill>
              </a:rPr>
              <a:t>E;i</a:t>
            </a:r>
            <a:r>
              <a:rPr lang="en-GB" b="1" dirty="0" smtClean="0">
                <a:solidFill>
                  <a:srgbClr val="0070C0"/>
                </a:solidFill>
              </a:rPr>
              <a:t>++){</a:t>
            </a:r>
          </a:p>
          <a:p>
            <a:r>
              <a:rPr lang="en-GB" b="1" dirty="0" err="1" smtClean="0">
                <a:solidFill>
                  <a:srgbClr val="0070C0"/>
                </a:solidFill>
              </a:rPr>
              <a:t>cin</a:t>
            </a:r>
            <a:r>
              <a:rPr lang="en-GB" b="1" dirty="0" smtClean="0">
                <a:solidFill>
                  <a:srgbClr val="0070C0"/>
                </a:solidFill>
              </a:rPr>
              <a:t>&gt;&gt;x&gt;&gt;y&gt;&gt;f;</a:t>
            </a:r>
          </a:p>
          <a:p>
            <a:r>
              <a:rPr lang="en-GB" b="1" dirty="0" err="1" smtClean="0">
                <a:solidFill>
                  <a:srgbClr val="0070C0"/>
                </a:solidFill>
              </a:rPr>
              <a:t>g.addEdge</a:t>
            </a:r>
            <a:r>
              <a:rPr lang="en-GB" b="1" dirty="0" smtClean="0">
                <a:solidFill>
                  <a:srgbClr val="0070C0"/>
                </a:solidFill>
              </a:rPr>
              <a:t>(x, y, f );</a:t>
            </a:r>
          </a:p>
          <a:p>
            <a:r>
              <a:rPr lang="en-GB" b="1" dirty="0">
                <a:solidFill>
                  <a:srgbClr val="0070C0"/>
                </a:solidFill>
              </a:rPr>
              <a:t>}</a:t>
            </a:r>
            <a:r>
              <a:rPr lang="en-GB" b="1" dirty="0" smtClean="0">
                <a:solidFill>
                  <a:srgbClr val="0070C0"/>
                </a:solidFill>
              </a:rPr>
              <a:t> </a:t>
            </a:r>
            <a:endParaRPr lang="en-GB" b="1" dirty="0">
              <a:solidFill>
                <a:srgbClr val="0070C0"/>
              </a:solidFill>
            </a:endParaRPr>
          </a:p>
          <a:p>
            <a:r>
              <a:rPr lang="en-GB" b="1" dirty="0" err="1" smtClean="0">
                <a:solidFill>
                  <a:srgbClr val="0070C0"/>
                </a:solidFill>
              </a:rPr>
              <a:t>cout</a:t>
            </a:r>
            <a:r>
              <a:rPr lang="en-GB" b="1" dirty="0" smtClean="0">
                <a:solidFill>
                  <a:srgbClr val="0070C0"/>
                </a:solidFill>
              </a:rPr>
              <a:t> </a:t>
            </a:r>
            <a:r>
              <a:rPr lang="en-GB" b="1" dirty="0">
                <a:solidFill>
                  <a:srgbClr val="0070C0"/>
                </a:solidFill>
              </a:rPr>
              <a:t>&lt;&lt; </a:t>
            </a:r>
            <a:r>
              <a:rPr lang="en-GB" b="1" dirty="0" err="1" smtClean="0">
                <a:solidFill>
                  <a:srgbClr val="0070C0"/>
                </a:solidFill>
              </a:rPr>
              <a:t>g.DinicMaxflow</a:t>
            </a:r>
            <a:r>
              <a:rPr lang="en-GB" b="1" dirty="0" smtClean="0">
                <a:solidFill>
                  <a:srgbClr val="0070C0"/>
                </a:solidFill>
              </a:rPr>
              <a:t>(0</a:t>
            </a:r>
            <a:r>
              <a:rPr lang="en-GB" b="1" dirty="0">
                <a:solidFill>
                  <a:srgbClr val="0070C0"/>
                </a:solidFill>
              </a:rPr>
              <a:t>, </a:t>
            </a:r>
            <a:r>
              <a:rPr lang="en-GB" b="1" dirty="0" smtClean="0">
                <a:solidFill>
                  <a:srgbClr val="0070C0"/>
                </a:solidFill>
              </a:rPr>
              <a:t>V-1); </a:t>
            </a:r>
            <a:endParaRPr lang="en-GB" b="1" dirty="0">
              <a:solidFill>
                <a:srgbClr val="0070C0"/>
              </a:solidFill>
            </a:endParaRPr>
          </a:p>
          <a:p>
            <a:r>
              <a:rPr lang="en-GB" b="1" dirty="0" smtClean="0">
                <a:solidFill>
                  <a:srgbClr val="0070C0"/>
                </a:solidFill>
              </a:rPr>
              <a:t>return </a:t>
            </a:r>
            <a:r>
              <a:rPr lang="en-GB" b="1" dirty="0">
                <a:solidFill>
                  <a:srgbClr val="0070C0"/>
                </a:solidFill>
              </a:rPr>
              <a:t>0; </a:t>
            </a:r>
          </a:p>
          <a:p>
            <a:r>
              <a:rPr lang="en-GB" b="1" dirty="0" smtClean="0">
                <a:solidFill>
                  <a:srgbClr val="0070C0"/>
                </a:solidFill>
              </a:rPr>
              <a:t>}</a:t>
            </a:r>
            <a:endParaRPr lang="en-GB" b="1" dirty="0">
              <a:solidFill>
                <a:srgbClr val="0070C0"/>
              </a:solidFill>
            </a:endParaRPr>
          </a:p>
        </p:txBody>
      </p:sp>
      <p:sp>
        <p:nvSpPr>
          <p:cNvPr id="5" name="Rectangle 4"/>
          <p:cNvSpPr/>
          <p:nvPr/>
        </p:nvSpPr>
        <p:spPr>
          <a:xfrm>
            <a:off x="6681601" y="3429000"/>
            <a:ext cx="1177201" cy="2123658"/>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6 </a:t>
            </a:r>
            <a:r>
              <a:rPr lang="en-US" sz="1200" b="1" dirty="0">
                <a:solidFill>
                  <a:schemeClr val="bg1"/>
                </a:solidFill>
              </a:rPr>
              <a:t>10</a:t>
            </a:r>
          </a:p>
          <a:p>
            <a:r>
              <a:rPr lang="en-US" sz="1200" b="1" dirty="0">
                <a:solidFill>
                  <a:schemeClr val="bg1"/>
                </a:solidFill>
              </a:rPr>
              <a:t>0 1 16 </a:t>
            </a:r>
          </a:p>
          <a:p>
            <a:r>
              <a:rPr lang="en-US" sz="1200" b="1" dirty="0">
                <a:solidFill>
                  <a:schemeClr val="bg1"/>
                </a:solidFill>
              </a:rPr>
              <a:t>0 2 13 </a:t>
            </a:r>
          </a:p>
          <a:p>
            <a:r>
              <a:rPr lang="en-US" sz="1200" b="1" dirty="0">
                <a:solidFill>
                  <a:schemeClr val="bg1"/>
                </a:solidFill>
              </a:rPr>
              <a:t>1 2 10</a:t>
            </a:r>
          </a:p>
          <a:p>
            <a:r>
              <a:rPr lang="en-US" sz="1200" b="1" dirty="0">
                <a:solidFill>
                  <a:schemeClr val="bg1"/>
                </a:solidFill>
              </a:rPr>
              <a:t>1 3 12</a:t>
            </a:r>
          </a:p>
          <a:p>
            <a:r>
              <a:rPr lang="en-US" sz="1200" b="1" dirty="0">
                <a:solidFill>
                  <a:schemeClr val="bg1"/>
                </a:solidFill>
              </a:rPr>
              <a:t>2 1 4 </a:t>
            </a:r>
          </a:p>
          <a:p>
            <a:r>
              <a:rPr lang="en-US" sz="1200" b="1" dirty="0">
                <a:solidFill>
                  <a:schemeClr val="bg1"/>
                </a:solidFill>
              </a:rPr>
              <a:t>2 4 14 </a:t>
            </a:r>
          </a:p>
          <a:p>
            <a:r>
              <a:rPr lang="en-US" sz="1200" b="1" dirty="0">
                <a:solidFill>
                  <a:schemeClr val="bg1"/>
                </a:solidFill>
              </a:rPr>
              <a:t>3 2 9 </a:t>
            </a:r>
          </a:p>
          <a:p>
            <a:r>
              <a:rPr lang="en-US" sz="1200" b="1" dirty="0">
                <a:solidFill>
                  <a:schemeClr val="bg1"/>
                </a:solidFill>
              </a:rPr>
              <a:t>3 5 20</a:t>
            </a:r>
          </a:p>
          <a:p>
            <a:r>
              <a:rPr lang="en-US" sz="1200" b="1" dirty="0">
                <a:solidFill>
                  <a:schemeClr val="bg1"/>
                </a:solidFill>
              </a:rPr>
              <a:t>4 3 7 </a:t>
            </a:r>
          </a:p>
          <a:p>
            <a:r>
              <a:rPr lang="en-US" sz="1200" b="1" dirty="0">
                <a:solidFill>
                  <a:schemeClr val="bg1"/>
                </a:solidFill>
              </a:rPr>
              <a:t>4 5 4 </a:t>
            </a:r>
          </a:p>
        </p:txBody>
      </p:sp>
      <p:sp>
        <p:nvSpPr>
          <p:cNvPr id="6" name="TextBox 5"/>
          <p:cNvSpPr txBox="1"/>
          <p:nvPr/>
        </p:nvSpPr>
        <p:spPr>
          <a:xfrm>
            <a:off x="4038600" y="1066800"/>
            <a:ext cx="2514600" cy="369332"/>
          </a:xfrm>
          <a:prstGeom prst="rect">
            <a:avLst/>
          </a:prstGeom>
          <a:noFill/>
        </p:spPr>
        <p:txBody>
          <a:bodyPr wrap="square" rtlCol="0">
            <a:spAutoFit/>
          </a:bodyPr>
          <a:lstStyle/>
          <a:p>
            <a:r>
              <a:rPr lang="en-US" b="1" u="sng" dirty="0" smtClean="0"/>
              <a:t>TEST 1</a:t>
            </a:r>
            <a:endParaRPr lang="en-US" b="1" u="sng" dirty="0"/>
          </a:p>
        </p:txBody>
      </p:sp>
      <p:sp>
        <p:nvSpPr>
          <p:cNvPr id="7" name="Oval 6"/>
          <p:cNvSpPr/>
          <p:nvPr/>
        </p:nvSpPr>
        <p:spPr>
          <a:xfrm>
            <a:off x="4724552" y="19843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8" name="Oval 7"/>
          <p:cNvSpPr/>
          <p:nvPr/>
        </p:nvSpPr>
        <p:spPr>
          <a:xfrm>
            <a:off x="5562752" y="15271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9" name="Oval 8"/>
          <p:cNvSpPr/>
          <p:nvPr/>
        </p:nvSpPr>
        <p:spPr>
          <a:xfrm>
            <a:off x="5562752" y="25939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10" name="Oval 9"/>
          <p:cNvSpPr/>
          <p:nvPr/>
        </p:nvSpPr>
        <p:spPr>
          <a:xfrm>
            <a:off x="6781952" y="15271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11" name="Oval 10"/>
          <p:cNvSpPr/>
          <p:nvPr/>
        </p:nvSpPr>
        <p:spPr>
          <a:xfrm>
            <a:off x="6781952" y="25939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12" name="Oval 11"/>
          <p:cNvSpPr/>
          <p:nvPr/>
        </p:nvSpPr>
        <p:spPr>
          <a:xfrm>
            <a:off x="7509710" y="1984325"/>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13" name="Straight Arrow Connector 12"/>
          <p:cNvCxnSpPr>
            <a:stCxn id="7" idx="5"/>
            <a:endCxn id="9" idx="2"/>
          </p:cNvCxnSpPr>
          <p:nvPr/>
        </p:nvCxnSpPr>
        <p:spPr>
          <a:xfrm>
            <a:off x="5049756" y="2309529"/>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4"/>
            <a:endCxn id="9" idx="0"/>
          </p:cNvCxnSpPr>
          <p:nvPr/>
        </p:nvCxnSpPr>
        <p:spPr>
          <a:xfrm>
            <a:off x="5753252" y="1908125"/>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3"/>
            <a:endCxn id="9" idx="7"/>
          </p:cNvCxnSpPr>
          <p:nvPr/>
        </p:nvCxnSpPr>
        <p:spPr>
          <a:xfrm flipH="1">
            <a:off x="5887956" y="1852329"/>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6"/>
          </p:cNvCxnSpPr>
          <p:nvPr/>
        </p:nvCxnSpPr>
        <p:spPr>
          <a:xfrm flipV="1">
            <a:off x="5943752" y="1685621"/>
            <a:ext cx="866098" cy="32004"/>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0" idx="4"/>
          </p:cNvCxnSpPr>
          <p:nvPr/>
        </p:nvCxnSpPr>
        <p:spPr>
          <a:xfrm flipH="1" flipV="1">
            <a:off x="6972452" y="1908125"/>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5"/>
            <a:endCxn id="12" idx="1"/>
          </p:cNvCxnSpPr>
          <p:nvPr/>
        </p:nvCxnSpPr>
        <p:spPr>
          <a:xfrm>
            <a:off x="7107156" y="1852329"/>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7"/>
            <a:endCxn id="12" idx="3"/>
          </p:cNvCxnSpPr>
          <p:nvPr/>
        </p:nvCxnSpPr>
        <p:spPr>
          <a:xfrm flipV="1">
            <a:off x="7107156" y="2309529"/>
            <a:ext cx="458350" cy="340192"/>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32333" y="1631126"/>
            <a:ext cx="381000" cy="276999"/>
          </a:xfrm>
          <a:prstGeom prst="rect">
            <a:avLst/>
          </a:prstGeom>
          <a:noFill/>
        </p:spPr>
        <p:txBody>
          <a:bodyPr wrap="square" rtlCol="0">
            <a:spAutoFit/>
          </a:bodyPr>
          <a:lstStyle/>
          <a:p>
            <a:r>
              <a:rPr lang="sr-Latn-ME" sz="1200" dirty="0" smtClean="0">
                <a:solidFill>
                  <a:srgbClr val="FF0000"/>
                </a:solidFill>
              </a:rPr>
              <a:t>1</a:t>
            </a:r>
            <a:r>
              <a:rPr lang="en-US" sz="1200" dirty="0" smtClean="0">
                <a:solidFill>
                  <a:srgbClr val="FF0000"/>
                </a:solidFill>
              </a:rPr>
              <a:t>6</a:t>
            </a:r>
            <a:endParaRPr lang="en-US" sz="1200" dirty="0">
              <a:solidFill>
                <a:srgbClr val="FF0000"/>
              </a:solidFill>
            </a:endParaRPr>
          </a:p>
        </p:txBody>
      </p:sp>
      <p:sp>
        <p:nvSpPr>
          <p:cNvPr id="21" name="TextBox 20"/>
          <p:cNvSpPr txBox="1"/>
          <p:nvPr/>
        </p:nvSpPr>
        <p:spPr>
          <a:xfrm>
            <a:off x="4953000" y="2438400"/>
            <a:ext cx="533400" cy="276999"/>
          </a:xfrm>
          <a:prstGeom prst="rect">
            <a:avLst/>
          </a:prstGeom>
          <a:noFill/>
        </p:spPr>
        <p:txBody>
          <a:bodyPr wrap="square" rtlCol="0">
            <a:spAutoFit/>
          </a:bodyPr>
          <a:lstStyle/>
          <a:p>
            <a:r>
              <a:rPr lang="sr-Latn-ME" sz="1200" dirty="0" smtClean="0">
                <a:solidFill>
                  <a:srgbClr val="FF0000"/>
                </a:solidFill>
              </a:rPr>
              <a:t>1</a:t>
            </a:r>
            <a:r>
              <a:rPr lang="en-US" sz="1200" dirty="0" smtClean="0">
                <a:solidFill>
                  <a:srgbClr val="FF0000"/>
                </a:solidFill>
              </a:rPr>
              <a:t>3</a:t>
            </a:r>
            <a:endParaRPr lang="en-US" sz="1200" dirty="0">
              <a:solidFill>
                <a:srgbClr val="FF0000"/>
              </a:solidFill>
            </a:endParaRPr>
          </a:p>
        </p:txBody>
      </p:sp>
      <p:sp>
        <p:nvSpPr>
          <p:cNvPr id="22" name="TextBox 21"/>
          <p:cNvSpPr txBox="1"/>
          <p:nvPr/>
        </p:nvSpPr>
        <p:spPr>
          <a:xfrm>
            <a:off x="5499735" y="2091005"/>
            <a:ext cx="446998" cy="276999"/>
          </a:xfrm>
          <a:prstGeom prst="rect">
            <a:avLst/>
          </a:prstGeom>
          <a:noFill/>
        </p:spPr>
        <p:txBody>
          <a:bodyPr wrap="square" rtlCol="0">
            <a:spAutoFit/>
          </a:bodyPr>
          <a:lstStyle/>
          <a:p>
            <a:r>
              <a:rPr lang="en-US" sz="1200" dirty="0" smtClean="0">
                <a:solidFill>
                  <a:srgbClr val="FF0000"/>
                </a:solidFill>
              </a:rPr>
              <a:t>10</a:t>
            </a:r>
            <a:endParaRPr lang="en-US" sz="1200" dirty="0">
              <a:solidFill>
                <a:srgbClr val="FF0000"/>
              </a:solidFill>
            </a:endParaRPr>
          </a:p>
        </p:txBody>
      </p:sp>
      <p:sp>
        <p:nvSpPr>
          <p:cNvPr id="23" name="TextBox 22"/>
          <p:cNvSpPr txBox="1"/>
          <p:nvPr/>
        </p:nvSpPr>
        <p:spPr>
          <a:xfrm>
            <a:off x="6010466" y="2143190"/>
            <a:ext cx="518626" cy="276999"/>
          </a:xfrm>
          <a:prstGeom prst="rect">
            <a:avLst/>
          </a:prstGeom>
          <a:noFill/>
        </p:spPr>
        <p:txBody>
          <a:bodyPr wrap="square" rtlCol="0">
            <a:spAutoFit/>
          </a:bodyPr>
          <a:lstStyle/>
          <a:p>
            <a:r>
              <a:rPr lang="en-US" sz="1200" dirty="0" smtClean="0">
                <a:solidFill>
                  <a:srgbClr val="FF0000"/>
                </a:solidFill>
              </a:rPr>
              <a:t>9</a:t>
            </a:r>
            <a:endParaRPr lang="en-US" sz="1200" dirty="0">
              <a:solidFill>
                <a:srgbClr val="FF0000"/>
              </a:solidFill>
            </a:endParaRPr>
          </a:p>
        </p:txBody>
      </p:sp>
      <p:sp>
        <p:nvSpPr>
          <p:cNvPr id="24" name="TextBox 23"/>
          <p:cNvSpPr txBox="1"/>
          <p:nvPr/>
        </p:nvSpPr>
        <p:spPr>
          <a:xfrm>
            <a:off x="6934200" y="2072125"/>
            <a:ext cx="518626" cy="276999"/>
          </a:xfrm>
          <a:prstGeom prst="rect">
            <a:avLst/>
          </a:prstGeom>
          <a:noFill/>
        </p:spPr>
        <p:txBody>
          <a:bodyPr wrap="square" rtlCol="0">
            <a:spAutoFit/>
          </a:bodyPr>
          <a:lstStyle/>
          <a:p>
            <a:r>
              <a:rPr lang="en-US" sz="1200" dirty="0" smtClean="0">
                <a:solidFill>
                  <a:srgbClr val="FF0000"/>
                </a:solidFill>
              </a:rPr>
              <a:t>7</a:t>
            </a:r>
            <a:endParaRPr lang="en-US" sz="1200" dirty="0">
              <a:solidFill>
                <a:srgbClr val="FF0000"/>
              </a:solidFill>
            </a:endParaRPr>
          </a:p>
        </p:txBody>
      </p:sp>
      <p:sp>
        <p:nvSpPr>
          <p:cNvPr id="25" name="TextBox 24"/>
          <p:cNvSpPr txBox="1"/>
          <p:nvPr/>
        </p:nvSpPr>
        <p:spPr>
          <a:xfrm>
            <a:off x="7204989" y="1697905"/>
            <a:ext cx="491442" cy="276999"/>
          </a:xfrm>
          <a:prstGeom prst="rect">
            <a:avLst/>
          </a:prstGeom>
          <a:noFill/>
        </p:spPr>
        <p:txBody>
          <a:bodyPr wrap="square" rtlCol="0">
            <a:spAutoFit/>
          </a:bodyPr>
          <a:lstStyle/>
          <a:p>
            <a:r>
              <a:rPr lang="en-US" sz="1200" dirty="0" smtClean="0">
                <a:solidFill>
                  <a:srgbClr val="FF0000"/>
                </a:solidFill>
              </a:rPr>
              <a:t>20</a:t>
            </a:r>
            <a:endParaRPr lang="en-US" sz="1200" dirty="0">
              <a:solidFill>
                <a:srgbClr val="FF0000"/>
              </a:solidFill>
            </a:endParaRPr>
          </a:p>
        </p:txBody>
      </p:sp>
      <p:sp>
        <p:nvSpPr>
          <p:cNvPr id="26" name="TextBox 25"/>
          <p:cNvSpPr txBox="1"/>
          <p:nvPr/>
        </p:nvSpPr>
        <p:spPr>
          <a:xfrm>
            <a:off x="7269777" y="2441525"/>
            <a:ext cx="828554" cy="276999"/>
          </a:xfrm>
          <a:prstGeom prst="rect">
            <a:avLst/>
          </a:prstGeom>
          <a:noFill/>
        </p:spPr>
        <p:txBody>
          <a:bodyPr wrap="square" rtlCol="0">
            <a:spAutoFit/>
          </a:bodyPr>
          <a:lstStyle/>
          <a:p>
            <a:r>
              <a:rPr lang="en-US" sz="1200" dirty="0" smtClean="0">
                <a:solidFill>
                  <a:srgbClr val="FF0000"/>
                </a:solidFill>
              </a:rPr>
              <a:t>4</a:t>
            </a:r>
            <a:endParaRPr lang="en-US" sz="1200" dirty="0">
              <a:solidFill>
                <a:srgbClr val="FF0000"/>
              </a:solidFill>
            </a:endParaRPr>
          </a:p>
        </p:txBody>
      </p:sp>
      <p:sp>
        <p:nvSpPr>
          <p:cNvPr id="27" name="TextBox 26"/>
          <p:cNvSpPr txBox="1"/>
          <p:nvPr/>
        </p:nvSpPr>
        <p:spPr>
          <a:xfrm>
            <a:off x="7755430" y="1583549"/>
            <a:ext cx="931521" cy="369332"/>
          </a:xfrm>
          <a:prstGeom prst="rect">
            <a:avLst/>
          </a:prstGeom>
          <a:noFill/>
        </p:spPr>
        <p:txBody>
          <a:bodyPr wrap="square" rtlCol="0">
            <a:spAutoFit/>
          </a:bodyPr>
          <a:lstStyle/>
          <a:p>
            <a:r>
              <a:rPr lang="sr-Latn-ME" b="1" dirty="0" smtClean="0">
                <a:solidFill>
                  <a:srgbClr val="00B050"/>
                </a:solidFill>
              </a:rPr>
              <a:t>F=</a:t>
            </a:r>
            <a:r>
              <a:rPr lang="en-US" b="1" dirty="0" smtClean="0">
                <a:solidFill>
                  <a:srgbClr val="00B050"/>
                </a:solidFill>
              </a:rPr>
              <a:t>23</a:t>
            </a:r>
            <a:endParaRPr lang="en-US" b="1" dirty="0">
              <a:solidFill>
                <a:srgbClr val="00B050"/>
              </a:solidFill>
            </a:endParaRPr>
          </a:p>
        </p:txBody>
      </p:sp>
      <p:cxnSp>
        <p:nvCxnSpPr>
          <p:cNvPr id="28" name="Straight Arrow Connector 27"/>
          <p:cNvCxnSpPr/>
          <p:nvPr/>
        </p:nvCxnSpPr>
        <p:spPr>
          <a:xfrm flipV="1">
            <a:off x="5080635" y="1776129"/>
            <a:ext cx="482117" cy="295996"/>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5914038" y="2752421"/>
            <a:ext cx="866098" cy="32004"/>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104213" y="1424624"/>
            <a:ext cx="762000" cy="276999"/>
          </a:xfrm>
          <a:prstGeom prst="rect">
            <a:avLst/>
          </a:prstGeom>
          <a:noFill/>
        </p:spPr>
        <p:txBody>
          <a:bodyPr wrap="square" rtlCol="0">
            <a:spAutoFit/>
          </a:bodyPr>
          <a:lstStyle/>
          <a:p>
            <a:r>
              <a:rPr lang="en-US" sz="1200" dirty="0" smtClean="0">
                <a:solidFill>
                  <a:srgbClr val="FF0000"/>
                </a:solidFill>
              </a:rPr>
              <a:t>12</a:t>
            </a:r>
            <a:endParaRPr lang="en-US" sz="1200" dirty="0">
              <a:solidFill>
                <a:srgbClr val="FF0000"/>
              </a:solidFill>
            </a:endParaRPr>
          </a:p>
        </p:txBody>
      </p:sp>
      <p:sp>
        <p:nvSpPr>
          <p:cNvPr id="31" name="TextBox 30"/>
          <p:cNvSpPr txBox="1"/>
          <p:nvPr/>
        </p:nvSpPr>
        <p:spPr>
          <a:xfrm>
            <a:off x="6079279" y="2727960"/>
            <a:ext cx="381000" cy="276999"/>
          </a:xfrm>
          <a:prstGeom prst="rect">
            <a:avLst/>
          </a:prstGeom>
          <a:noFill/>
        </p:spPr>
        <p:txBody>
          <a:bodyPr wrap="square" rtlCol="0">
            <a:spAutoFit/>
          </a:bodyPr>
          <a:lstStyle/>
          <a:p>
            <a:r>
              <a:rPr lang="en-US" sz="1200" dirty="0" smtClean="0">
                <a:solidFill>
                  <a:srgbClr val="FF0000"/>
                </a:solidFill>
              </a:rPr>
              <a:t>14</a:t>
            </a:r>
            <a:endParaRPr lang="en-US" sz="1200" dirty="0">
              <a:solidFill>
                <a:srgbClr val="FF0000"/>
              </a:solidFill>
            </a:endParaRPr>
          </a:p>
        </p:txBody>
      </p:sp>
      <p:sp>
        <p:nvSpPr>
          <p:cNvPr id="39" name="Freeform 38"/>
          <p:cNvSpPr/>
          <p:nvPr/>
        </p:nvSpPr>
        <p:spPr>
          <a:xfrm>
            <a:off x="5467788" y="1883664"/>
            <a:ext cx="192348" cy="731520"/>
          </a:xfrm>
          <a:custGeom>
            <a:avLst/>
            <a:gdLst>
              <a:gd name="connsiteX0" fmla="*/ 192348 w 192348"/>
              <a:gd name="connsiteY0" fmla="*/ 731520 h 731520"/>
              <a:gd name="connsiteX1" fmla="*/ 324 w 192348"/>
              <a:gd name="connsiteY1" fmla="*/ 365760 h 731520"/>
              <a:gd name="connsiteX2" fmla="*/ 155772 w 192348"/>
              <a:gd name="connsiteY2" fmla="*/ 0 h 731520"/>
            </a:gdLst>
            <a:ahLst/>
            <a:cxnLst>
              <a:cxn ang="0">
                <a:pos x="connsiteX0" y="connsiteY0"/>
              </a:cxn>
              <a:cxn ang="0">
                <a:pos x="connsiteX1" y="connsiteY1"/>
              </a:cxn>
              <a:cxn ang="0">
                <a:pos x="connsiteX2" y="connsiteY2"/>
              </a:cxn>
            </a:cxnLst>
            <a:rect l="l" t="t" r="r" b="b"/>
            <a:pathLst>
              <a:path w="192348" h="731520">
                <a:moveTo>
                  <a:pt x="192348" y="731520"/>
                </a:moveTo>
                <a:cubicBezTo>
                  <a:pt x="99384" y="609600"/>
                  <a:pt x="6420" y="487680"/>
                  <a:pt x="324" y="365760"/>
                </a:cubicBezTo>
                <a:cubicBezTo>
                  <a:pt x="-5772" y="243840"/>
                  <a:pt x="75000" y="121920"/>
                  <a:pt x="155772"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5268002" y="2087665"/>
            <a:ext cx="446998" cy="276999"/>
          </a:xfrm>
          <a:prstGeom prst="rect">
            <a:avLst/>
          </a:prstGeom>
          <a:noFill/>
        </p:spPr>
        <p:txBody>
          <a:bodyPr wrap="square" rtlCol="0">
            <a:spAutoFit/>
          </a:bodyPr>
          <a:lstStyle/>
          <a:p>
            <a:r>
              <a:rPr lang="en-US" sz="1200" dirty="0">
                <a:solidFill>
                  <a:srgbClr val="FF0000"/>
                </a:solidFill>
              </a:rPr>
              <a:t>4</a:t>
            </a:r>
          </a:p>
        </p:txBody>
      </p:sp>
      <p:sp>
        <p:nvSpPr>
          <p:cNvPr id="41" name="TextBox 40"/>
          <p:cNvSpPr txBox="1"/>
          <p:nvPr/>
        </p:nvSpPr>
        <p:spPr>
          <a:xfrm>
            <a:off x="6681601" y="3053596"/>
            <a:ext cx="1002453" cy="369332"/>
          </a:xfrm>
          <a:prstGeom prst="rect">
            <a:avLst/>
          </a:prstGeom>
          <a:noFill/>
        </p:spPr>
        <p:txBody>
          <a:bodyPr wrap="square" rtlCol="0">
            <a:spAutoFit/>
          </a:bodyPr>
          <a:lstStyle/>
          <a:p>
            <a:r>
              <a:rPr lang="en-US" b="1" u="sng" dirty="0" smtClean="0"/>
              <a:t>ULAZ</a:t>
            </a:r>
            <a:endParaRPr lang="en-US" b="1" u="sng" dirty="0"/>
          </a:p>
        </p:txBody>
      </p:sp>
      <p:sp>
        <p:nvSpPr>
          <p:cNvPr id="42" name="Rectangle 41"/>
          <p:cNvSpPr/>
          <p:nvPr/>
        </p:nvSpPr>
        <p:spPr>
          <a:xfrm>
            <a:off x="8001000" y="3429000"/>
            <a:ext cx="1177201"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23</a:t>
            </a:r>
            <a:endParaRPr lang="en-US" sz="1200" b="1" dirty="0">
              <a:solidFill>
                <a:schemeClr val="bg1"/>
              </a:solidFill>
            </a:endParaRPr>
          </a:p>
        </p:txBody>
      </p:sp>
      <p:sp>
        <p:nvSpPr>
          <p:cNvPr id="43" name="Rectangle 42"/>
          <p:cNvSpPr/>
          <p:nvPr/>
        </p:nvSpPr>
        <p:spPr>
          <a:xfrm>
            <a:off x="4690199" y="4734342"/>
            <a:ext cx="1177201" cy="2123658"/>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6 </a:t>
            </a:r>
            <a:r>
              <a:rPr lang="en-US" sz="1200" b="1" dirty="0">
                <a:solidFill>
                  <a:schemeClr val="bg1"/>
                </a:solidFill>
              </a:rPr>
              <a:t>10</a:t>
            </a:r>
          </a:p>
          <a:p>
            <a:r>
              <a:rPr lang="en-US" sz="1200" b="1" dirty="0">
                <a:solidFill>
                  <a:schemeClr val="bg1"/>
                </a:solidFill>
              </a:rPr>
              <a:t>0 1 3 </a:t>
            </a:r>
          </a:p>
          <a:p>
            <a:r>
              <a:rPr lang="en-US" sz="1200" b="1" dirty="0">
                <a:solidFill>
                  <a:schemeClr val="bg1"/>
                </a:solidFill>
              </a:rPr>
              <a:t>0 2 7 </a:t>
            </a:r>
          </a:p>
          <a:p>
            <a:r>
              <a:rPr lang="en-US" sz="1200" b="1" dirty="0">
                <a:solidFill>
                  <a:schemeClr val="bg1"/>
                </a:solidFill>
              </a:rPr>
              <a:t>1 3 9 </a:t>
            </a:r>
          </a:p>
          <a:p>
            <a:r>
              <a:rPr lang="en-US" sz="1200" b="1" dirty="0">
                <a:solidFill>
                  <a:schemeClr val="bg1"/>
                </a:solidFill>
              </a:rPr>
              <a:t>1 4 9 </a:t>
            </a:r>
          </a:p>
          <a:p>
            <a:r>
              <a:rPr lang="en-US" sz="1200" b="1" dirty="0">
                <a:solidFill>
                  <a:schemeClr val="bg1"/>
                </a:solidFill>
              </a:rPr>
              <a:t>2 1 9 </a:t>
            </a:r>
          </a:p>
          <a:p>
            <a:r>
              <a:rPr lang="en-US" sz="1200" b="1" dirty="0">
                <a:solidFill>
                  <a:schemeClr val="bg1"/>
                </a:solidFill>
              </a:rPr>
              <a:t>2 4 9</a:t>
            </a:r>
          </a:p>
          <a:p>
            <a:r>
              <a:rPr lang="en-US" sz="1200" b="1" dirty="0">
                <a:solidFill>
                  <a:schemeClr val="bg1"/>
                </a:solidFill>
              </a:rPr>
              <a:t>2 5 4 </a:t>
            </a:r>
          </a:p>
          <a:p>
            <a:r>
              <a:rPr lang="en-US" sz="1200" b="1" dirty="0">
                <a:solidFill>
                  <a:schemeClr val="bg1"/>
                </a:solidFill>
              </a:rPr>
              <a:t>3 5 3 </a:t>
            </a:r>
          </a:p>
          <a:p>
            <a:r>
              <a:rPr lang="en-US" sz="1200" b="1" dirty="0">
                <a:solidFill>
                  <a:schemeClr val="bg1"/>
                </a:solidFill>
              </a:rPr>
              <a:t>4 5 7 </a:t>
            </a:r>
          </a:p>
          <a:p>
            <a:r>
              <a:rPr lang="en-US" sz="1200" b="1" dirty="0">
                <a:solidFill>
                  <a:schemeClr val="bg1"/>
                </a:solidFill>
              </a:rPr>
              <a:t>0 4 10 </a:t>
            </a:r>
          </a:p>
        </p:txBody>
      </p:sp>
      <p:sp>
        <p:nvSpPr>
          <p:cNvPr id="44" name="TextBox 43"/>
          <p:cNvSpPr txBox="1"/>
          <p:nvPr/>
        </p:nvSpPr>
        <p:spPr>
          <a:xfrm>
            <a:off x="8001000" y="3048000"/>
            <a:ext cx="2514600" cy="369332"/>
          </a:xfrm>
          <a:prstGeom prst="rect">
            <a:avLst/>
          </a:prstGeom>
          <a:noFill/>
        </p:spPr>
        <p:txBody>
          <a:bodyPr wrap="square" rtlCol="0">
            <a:spAutoFit/>
          </a:bodyPr>
          <a:lstStyle/>
          <a:p>
            <a:r>
              <a:rPr lang="en-US" b="1" u="sng" dirty="0" smtClean="0"/>
              <a:t>IZLAZ</a:t>
            </a:r>
            <a:endParaRPr lang="en-US" b="1" u="sng" dirty="0"/>
          </a:p>
        </p:txBody>
      </p:sp>
      <p:sp>
        <p:nvSpPr>
          <p:cNvPr id="45" name="TextBox 44"/>
          <p:cNvSpPr txBox="1"/>
          <p:nvPr/>
        </p:nvSpPr>
        <p:spPr>
          <a:xfrm>
            <a:off x="0" y="5162514"/>
            <a:ext cx="2514600" cy="369332"/>
          </a:xfrm>
          <a:prstGeom prst="rect">
            <a:avLst/>
          </a:prstGeom>
          <a:noFill/>
        </p:spPr>
        <p:txBody>
          <a:bodyPr wrap="square" rtlCol="0">
            <a:spAutoFit/>
          </a:bodyPr>
          <a:lstStyle/>
          <a:p>
            <a:r>
              <a:rPr lang="en-US" b="1" u="sng" dirty="0" smtClean="0"/>
              <a:t>TEST 2</a:t>
            </a:r>
            <a:endParaRPr lang="en-US" b="1" u="sng" dirty="0"/>
          </a:p>
        </p:txBody>
      </p:sp>
      <p:sp>
        <p:nvSpPr>
          <p:cNvPr id="46" name="Oval 45"/>
          <p:cNvSpPr/>
          <p:nvPr/>
        </p:nvSpPr>
        <p:spPr>
          <a:xfrm>
            <a:off x="981842" y="57270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47" name="Oval 46"/>
          <p:cNvSpPr/>
          <p:nvPr/>
        </p:nvSpPr>
        <p:spPr>
          <a:xfrm>
            <a:off x="1820042" y="52698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8" name="Oval 47"/>
          <p:cNvSpPr/>
          <p:nvPr/>
        </p:nvSpPr>
        <p:spPr>
          <a:xfrm>
            <a:off x="1820042" y="63366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9" name="Oval 48"/>
          <p:cNvSpPr/>
          <p:nvPr/>
        </p:nvSpPr>
        <p:spPr>
          <a:xfrm>
            <a:off x="3039242" y="52698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50" name="Oval 49"/>
          <p:cNvSpPr/>
          <p:nvPr/>
        </p:nvSpPr>
        <p:spPr>
          <a:xfrm>
            <a:off x="3039242" y="63366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51" name="Oval 50"/>
          <p:cNvSpPr/>
          <p:nvPr/>
        </p:nvSpPr>
        <p:spPr>
          <a:xfrm>
            <a:off x="3767000" y="5727048"/>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52" name="Straight Arrow Connector 51"/>
          <p:cNvCxnSpPr>
            <a:stCxn id="46" idx="5"/>
            <a:endCxn id="48" idx="2"/>
          </p:cNvCxnSpPr>
          <p:nvPr/>
        </p:nvCxnSpPr>
        <p:spPr>
          <a:xfrm>
            <a:off x="1307046" y="6052252"/>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7" idx="4"/>
            <a:endCxn id="48" idx="0"/>
          </p:cNvCxnSpPr>
          <p:nvPr/>
        </p:nvCxnSpPr>
        <p:spPr>
          <a:xfrm>
            <a:off x="2010542" y="5650848"/>
            <a:ext cx="0" cy="68580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7" idx="6"/>
          </p:cNvCxnSpPr>
          <p:nvPr/>
        </p:nvCxnSpPr>
        <p:spPr>
          <a:xfrm flipV="1">
            <a:off x="2201042" y="5428344"/>
            <a:ext cx="866098" cy="32004"/>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9" idx="5"/>
            <a:endCxn id="51" idx="1"/>
          </p:cNvCxnSpPr>
          <p:nvPr/>
        </p:nvCxnSpPr>
        <p:spPr>
          <a:xfrm>
            <a:off x="3364446" y="5595052"/>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50" idx="7"/>
            <a:endCxn id="51" idx="3"/>
          </p:cNvCxnSpPr>
          <p:nvPr/>
        </p:nvCxnSpPr>
        <p:spPr>
          <a:xfrm flipV="1">
            <a:off x="3364446" y="6052252"/>
            <a:ext cx="458350" cy="340192"/>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1289623" y="5373849"/>
            <a:ext cx="381000" cy="276999"/>
          </a:xfrm>
          <a:prstGeom prst="rect">
            <a:avLst/>
          </a:prstGeom>
          <a:noFill/>
        </p:spPr>
        <p:txBody>
          <a:bodyPr wrap="square" rtlCol="0">
            <a:spAutoFit/>
          </a:bodyPr>
          <a:lstStyle/>
          <a:p>
            <a:r>
              <a:rPr lang="en-US" sz="1200" dirty="0" smtClean="0">
                <a:solidFill>
                  <a:srgbClr val="FF0000"/>
                </a:solidFill>
              </a:rPr>
              <a:t>3</a:t>
            </a:r>
            <a:endParaRPr lang="en-US" sz="1200" dirty="0">
              <a:solidFill>
                <a:srgbClr val="FF0000"/>
              </a:solidFill>
            </a:endParaRPr>
          </a:p>
        </p:txBody>
      </p:sp>
      <p:sp>
        <p:nvSpPr>
          <p:cNvPr id="60" name="TextBox 59"/>
          <p:cNvSpPr txBox="1"/>
          <p:nvPr/>
        </p:nvSpPr>
        <p:spPr>
          <a:xfrm>
            <a:off x="1210290" y="6181123"/>
            <a:ext cx="533400" cy="276999"/>
          </a:xfrm>
          <a:prstGeom prst="rect">
            <a:avLst/>
          </a:prstGeom>
          <a:noFill/>
        </p:spPr>
        <p:txBody>
          <a:bodyPr wrap="square" rtlCol="0">
            <a:spAutoFit/>
          </a:bodyPr>
          <a:lstStyle/>
          <a:p>
            <a:r>
              <a:rPr lang="en-US" sz="1200" dirty="0" smtClean="0">
                <a:solidFill>
                  <a:srgbClr val="FF0000"/>
                </a:solidFill>
              </a:rPr>
              <a:t>7</a:t>
            </a:r>
            <a:endParaRPr lang="en-US" sz="1200" dirty="0">
              <a:solidFill>
                <a:srgbClr val="FF0000"/>
              </a:solidFill>
            </a:endParaRPr>
          </a:p>
        </p:txBody>
      </p:sp>
      <p:sp>
        <p:nvSpPr>
          <p:cNvPr id="61" name="TextBox 60"/>
          <p:cNvSpPr txBox="1"/>
          <p:nvPr/>
        </p:nvSpPr>
        <p:spPr>
          <a:xfrm>
            <a:off x="1757025" y="5833728"/>
            <a:ext cx="446998" cy="276999"/>
          </a:xfrm>
          <a:prstGeom prst="rect">
            <a:avLst/>
          </a:prstGeom>
          <a:noFill/>
        </p:spPr>
        <p:txBody>
          <a:bodyPr wrap="square" rtlCol="0">
            <a:spAutoFit/>
          </a:bodyPr>
          <a:lstStyle/>
          <a:p>
            <a:r>
              <a:rPr lang="en-US" sz="1200" dirty="0" smtClean="0">
                <a:solidFill>
                  <a:srgbClr val="FF0000"/>
                </a:solidFill>
              </a:rPr>
              <a:t>9</a:t>
            </a:r>
            <a:endParaRPr lang="en-US" sz="1200" dirty="0">
              <a:solidFill>
                <a:srgbClr val="FF0000"/>
              </a:solidFill>
            </a:endParaRPr>
          </a:p>
        </p:txBody>
      </p:sp>
      <p:sp>
        <p:nvSpPr>
          <p:cNvPr id="64" name="TextBox 63"/>
          <p:cNvSpPr txBox="1"/>
          <p:nvPr/>
        </p:nvSpPr>
        <p:spPr>
          <a:xfrm>
            <a:off x="3462279" y="5440628"/>
            <a:ext cx="491442" cy="276999"/>
          </a:xfrm>
          <a:prstGeom prst="rect">
            <a:avLst/>
          </a:prstGeom>
          <a:noFill/>
        </p:spPr>
        <p:txBody>
          <a:bodyPr wrap="square" rtlCol="0">
            <a:spAutoFit/>
          </a:bodyPr>
          <a:lstStyle/>
          <a:p>
            <a:r>
              <a:rPr lang="en-US" sz="1200" dirty="0" smtClean="0">
                <a:solidFill>
                  <a:srgbClr val="FF0000"/>
                </a:solidFill>
              </a:rPr>
              <a:t>3</a:t>
            </a:r>
            <a:endParaRPr lang="en-US" sz="1200" dirty="0">
              <a:solidFill>
                <a:srgbClr val="FF0000"/>
              </a:solidFill>
            </a:endParaRPr>
          </a:p>
        </p:txBody>
      </p:sp>
      <p:sp>
        <p:nvSpPr>
          <p:cNvPr id="65" name="TextBox 64"/>
          <p:cNvSpPr txBox="1"/>
          <p:nvPr/>
        </p:nvSpPr>
        <p:spPr>
          <a:xfrm>
            <a:off x="3527067" y="6184248"/>
            <a:ext cx="828554" cy="276999"/>
          </a:xfrm>
          <a:prstGeom prst="rect">
            <a:avLst/>
          </a:prstGeom>
          <a:noFill/>
        </p:spPr>
        <p:txBody>
          <a:bodyPr wrap="square" rtlCol="0">
            <a:spAutoFit/>
          </a:bodyPr>
          <a:lstStyle/>
          <a:p>
            <a:r>
              <a:rPr lang="en-US" sz="1200" dirty="0" smtClean="0">
                <a:solidFill>
                  <a:srgbClr val="FF0000"/>
                </a:solidFill>
              </a:rPr>
              <a:t>7</a:t>
            </a:r>
            <a:endParaRPr lang="en-US" sz="1200" dirty="0">
              <a:solidFill>
                <a:srgbClr val="FF0000"/>
              </a:solidFill>
            </a:endParaRPr>
          </a:p>
        </p:txBody>
      </p:sp>
      <p:sp>
        <p:nvSpPr>
          <p:cNvPr id="66" name="TextBox 65"/>
          <p:cNvSpPr txBox="1"/>
          <p:nvPr/>
        </p:nvSpPr>
        <p:spPr>
          <a:xfrm>
            <a:off x="4012720" y="5326272"/>
            <a:ext cx="931521" cy="369332"/>
          </a:xfrm>
          <a:prstGeom prst="rect">
            <a:avLst/>
          </a:prstGeom>
          <a:noFill/>
        </p:spPr>
        <p:txBody>
          <a:bodyPr wrap="square" rtlCol="0">
            <a:spAutoFit/>
          </a:bodyPr>
          <a:lstStyle/>
          <a:p>
            <a:r>
              <a:rPr lang="sr-Latn-ME" b="1" dirty="0" smtClean="0">
                <a:solidFill>
                  <a:srgbClr val="00B050"/>
                </a:solidFill>
              </a:rPr>
              <a:t>F=</a:t>
            </a:r>
            <a:r>
              <a:rPr lang="en-US" b="1" dirty="0" smtClean="0">
                <a:solidFill>
                  <a:srgbClr val="00B050"/>
                </a:solidFill>
              </a:rPr>
              <a:t>14</a:t>
            </a:r>
            <a:endParaRPr lang="en-US" b="1" dirty="0">
              <a:solidFill>
                <a:srgbClr val="00B050"/>
              </a:solidFill>
            </a:endParaRPr>
          </a:p>
        </p:txBody>
      </p:sp>
      <p:cxnSp>
        <p:nvCxnSpPr>
          <p:cNvPr id="67" name="Straight Arrow Connector 66"/>
          <p:cNvCxnSpPr/>
          <p:nvPr/>
        </p:nvCxnSpPr>
        <p:spPr>
          <a:xfrm flipV="1">
            <a:off x="1337925" y="5518852"/>
            <a:ext cx="482117" cy="295996"/>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2171328" y="6495144"/>
            <a:ext cx="866098" cy="32004"/>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2361503" y="5167347"/>
            <a:ext cx="762000" cy="276999"/>
          </a:xfrm>
          <a:prstGeom prst="rect">
            <a:avLst/>
          </a:prstGeom>
          <a:noFill/>
        </p:spPr>
        <p:txBody>
          <a:bodyPr wrap="square" rtlCol="0">
            <a:spAutoFit/>
          </a:bodyPr>
          <a:lstStyle/>
          <a:p>
            <a:r>
              <a:rPr lang="en-US" sz="1200" dirty="0" smtClean="0">
                <a:solidFill>
                  <a:srgbClr val="FF0000"/>
                </a:solidFill>
              </a:rPr>
              <a:t>9</a:t>
            </a:r>
            <a:endParaRPr lang="en-US" sz="1200" dirty="0">
              <a:solidFill>
                <a:srgbClr val="FF0000"/>
              </a:solidFill>
            </a:endParaRPr>
          </a:p>
        </p:txBody>
      </p:sp>
      <p:sp>
        <p:nvSpPr>
          <p:cNvPr id="70" name="TextBox 69"/>
          <p:cNvSpPr txBox="1"/>
          <p:nvPr/>
        </p:nvSpPr>
        <p:spPr>
          <a:xfrm>
            <a:off x="2336569" y="6470683"/>
            <a:ext cx="381000" cy="276999"/>
          </a:xfrm>
          <a:prstGeom prst="rect">
            <a:avLst/>
          </a:prstGeom>
          <a:noFill/>
        </p:spPr>
        <p:txBody>
          <a:bodyPr wrap="square" rtlCol="0">
            <a:spAutoFit/>
          </a:bodyPr>
          <a:lstStyle/>
          <a:p>
            <a:r>
              <a:rPr lang="en-US" sz="1200" dirty="0" smtClean="0">
                <a:solidFill>
                  <a:srgbClr val="FF0000"/>
                </a:solidFill>
              </a:rPr>
              <a:t>9</a:t>
            </a:r>
            <a:endParaRPr lang="en-US" sz="1200" dirty="0">
              <a:solidFill>
                <a:srgbClr val="FF0000"/>
              </a:solidFill>
            </a:endParaRPr>
          </a:p>
        </p:txBody>
      </p:sp>
      <p:cxnSp>
        <p:nvCxnSpPr>
          <p:cNvPr id="73" name="Straight Connector 72"/>
          <p:cNvCxnSpPr>
            <a:stCxn id="47" idx="5"/>
            <a:endCxn id="50" idx="1"/>
          </p:cNvCxnSpPr>
          <p:nvPr/>
        </p:nvCxnSpPr>
        <p:spPr>
          <a:xfrm>
            <a:off x="2145246" y="5595052"/>
            <a:ext cx="949792" cy="797392"/>
          </a:xfrm>
          <a:prstGeom prst="line">
            <a:avLst/>
          </a:prstGeom>
          <a:ln>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333038" y="5579127"/>
            <a:ext cx="762000" cy="276999"/>
          </a:xfrm>
          <a:prstGeom prst="rect">
            <a:avLst/>
          </a:prstGeom>
          <a:noFill/>
        </p:spPr>
        <p:txBody>
          <a:bodyPr wrap="square" rtlCol="0">
            <a:spAutoFit/>
          </a:bodyPr>
          <a:lstStyle/>
          <a:p>
            <a:r>
              <a:rPr lang="en-US" sz="1200" dirty="0" smtClean="0">
                <a:solidFill>
                  <a:srgbClr val="FF0000"/>
                </a:solidFill>
              </a:rPr>
              <a:t>9</a:t>
            </a:r>
            <a:endParaRPr lang="en-US" sz="1200" dirty="0">
              <a:solidFill>
                <a:srgbClr val="FF0000"/>
              </a:solidFill>
            </a:endParaRPr>
          </a:p>
        </p:txBody>
      </p:sp>
      <p:sp>
        <p:nvSpPr>
          <p:cNvPr id="76" name="Freeform 75"/>
          <p:cNvSpPr/>
          <p:nvPr/>
        </p:nvSpPr>
        <p:spPr>
          <a:xfrm>
            <a:off x="1143000" y="5037118"/>
            <a:ext cx="2862072" cy="696170"/>
          </a:xfrm>
          <a:custGeom>
            <a:avLst/>
            <a:gdLst>
              <a:gd name="connsiteX0" fmla="*/ 0 w 2862072"/>
              <a:gd name="connsiteY0" fmla="*/ 820610 h 829754"/>
              <a:gd name="connsiteX1" fmla="*/ 457200 w 2862072"/>
              <a:gd name="connsiteY1" fmla="*/ 153098 h 829754"/>
              <a:gd name="connsiteX2" fmla="*/ 2386584 w 2862072"/>
              <a:gd name="connsiteY2" fmla="*/ 52514 h 829754"/>
              <a:gd name="connsiteX3" fmla="*/ 2862072 w 2862072"/>
              <a:gd name="connsiteY3" fmla="*/ 829754 h 829754"/>
            </a:gdLst>
            <a:ahLst/>
            <a:cxnLst>
              <a:cxn ang="0">
                <a:pos x="connsiteX0" y="connsiteY0"/>
              </a:cxn>
              <a:cxn ang="0">
                <a:pos x="connsiteX1" y="connsiteY1"/>
              </a:cxn>
              <a:cxn ang="0">
                <a:pos x="connsiteX2" y="connsiteY2"/>
              </a:cxn>
              <a:cxn ang="0">
                <a:pos x="connsiteX3" y="connsiteY3"/>
              </a:cxn>
            </a:cxnLst>
            <a:rect l="l" t="t" r="r" b="b"/>
            <a:pathLst>
              <a:path w="2862072" h="829754">
                <a:moveTo>
                  <a:pt x="0" y="820610"/>
                </a:moveTo>
                <a:cubicBezTo>
                  <a:pt x="29718" y="550862"/>
                  <a:pt x="59436" y="281114"/>
                  <a:pt x="457200" y="153098"/>
                </a:cubicBezTo>
                <a:cubicBezTo>
                  <a:pt x="854964" y="25082"/>
                  <a:pt x="1985772" y="-60262"/>
                  <a:pt x="2386584" y="52514"/>
                </a:cubicBezTo>
                <a:cubicBezTo>
                  <a:pt x="2787396" y="165290"/>
                  <a:pt x="2824734" y="497522"/>
                  <a:pt x="2862072" y="829754"/>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2288737" y="4760119"/>
            <a:ext cx="762000" cy="276999"/>
          </a:xfrm>
          <a:prstGeom prst="rect">
            <a:avLst/>
          </a:prstGeom>
          <a:noFill/>
        </p:spPr>
        <p:txBody>
          <a:bodyPr wrap="square" rtlCol="0">
            <a:spAutoFit/>
          </a:bodyPr>
          <a:lstStyle/>
          <a:p>
            <a:r>
              <a:rPr lang="en-US" sz="1200" dirty="0" smtClean="0">
                <a:solidFill>
                  <a:srgbClr val="FF0000"/>
                </a:solidFill>
              </a:rPr>
              <a:t>10</a:t>
            </a:r>
            <a:endParaRPr lang="en-US" sz="1200" dirty="0">
              <a:solidFill>
                <a:srgbClr val="FF0000"/>
              </a:solidFill>
            </a:endParaRPr>
          </a:p>
        </p:txBody>
      </p:sp>
      <p:sp>
        <p:nvSpPr>
          <p:cNvPr id="78" name="Freeform 77"/>
          <p:cNvSpPr/>
          <p:nvPr/>
        </p:nvSpPr>
        <p:spPr>
          <a:xfrm>
            <a:off x="2112264" y="6108192"/>
            <a:ext cx="1883664" cy="681801"/>
          </a:xfrm>
          <a:custGeom>
            <a:avLst/>
            <a:gdLst>
              <a:gd name="connsiteX0" fmla="*/ 0 w 1883664"/>
              <a:gd name="connsiteY0" fmla="*/ 612648 h 681801"/>
              <a:gd name="connsiteX1" fmla="*/ 813816 w 1883664"/>
              <a:gd name="connsiteY1" fmla="*/ 667512 h 681801"/>
              <a:gd name="connsiteX2" fmla="*/ 1453896 w 1883664"/>
              <a:gd name="connsiteY2" fmla="*/ 612648 h 681801"/>
              <a:gd name="connsiteX3" fmla="*/ 1883664 w 1883664"/>
              <a:gd name="connsiteY3" fmla="*/ 0 h 681801"/>
            </a:gdLst>
            <a:ahLst/>
            <a:cxnLst>
              <a:cxn ang="0">
                <a:pos x="connsiteX0" y="connsiteY0"/>
              </a:cxn>
              <a:cxn ang="0">
                <a:pos x="connsiteX1" y="connsiteY1"/>
              </a:cxn>
              <a:cxn ang="0">
                <a:pos x="connsiteX2" y="connsiteY2"/>
              </a:cxn>
              <a:cxn ang="0">
                <a:pos x="connsiteX3" y="connsiteY3"/>
              </a:cxn>
            </a:cxnLst>
            <a:rect l="l" t="t" r="r" b="b"/>
            <a:pathLst>
              <a:path w="1883664" h="681801">
                <a:moveTo>
                  <a:pt x="0" y="612648"/>
                </a:moveTo>
                <a:cubicBezTo>
                  <a:pt x="285750" y="640080"/>
                  <a:pt x="571500" y="667512"/>
                  <a:pt x="813816" y="667512"/>
                </a:cubicBezTo>
                <a:cubicBezTo>
                  <a:pt x="1056132" y="667512"/>
                  <a:pt x="1275588" y="723900"/>
                  <a:pt x="1453896" y="612648"/>
                </a:cubicBezTo>
                <a:cubicBezTo>
                  <a:pt x="1632204" y="501396"/>
                  <a:pt x="1757934" y="250698"/>
                  <a:pt x="1883664" y="0"/>
                </a:cubicBezTo>
              </a:path>
            </a:pathLst>
          </a:custGeom>
          <a:noFill/>
          <a:ln w="9525">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3822796" y="6438719"/>
            <a:ext cx="828554" cy="276999"/>
          </a:xfrm>
          <a:prstGeom prst="rect">
            <a:avLst/>
          </a:prstGeom>
          <a:noFill/>
        </p:spPr>
        <p:txBody>
          <a:bodyPr wrap="square" rtlCol="0">
            <a:spAutoFit/>
          </a:bodyPr>
          <a:lstStyle/>
          <a:p>
            <a:r>
              <a:rPr lang="en-US" sz="1200" dirty="0">
                <a:solidFill>
                  <a:srgbClr val="FF0000"/>
                </a:solidFill>
              </a:rPr>
              <a:t>4</a:t>
            </a:r>
          </a:p>
        </p:txBody>
      </p:sp>
      <p:sp>
        <p:nvSpPr>
          <p:cNvPr id="80" name="Rectangle 79"/>
          <p:cNvSpPr/>
          <p:nvPr/>
        </p:nvSpPr>
        <p:spPr>
          <a:xfrm>
            <a:off x="6005626" y="6512994"/>
            <a:ext cx="1177201"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14</a:t>
            </a:r>
          </a:p>
        </p:txBody>
      </p:sp>
      <p:sp>
        <p:nvSpPr>
          <p:cNvPr id="84" name="TextBox 83"/>
          <p:cNvSpPr txBox="1"/>
          <p:nvPr/>
        </p:nvSpPr>
        <p:spPr>
          <a:xfrm>
            <a:off x="4718473" y="4365010"/>
            <a:ext cx="1002453" cy="369332"/>
          </a:xfrm>
          <a:prstGeom prst="rect">
            <a:avLst/>
          </a:prstGeom>
          <a:noFill/>
        </p:spPr>
        <p:txBody>
          <a:bodyPr wrap="square" rtlCol="0">
            <a:spAutoFit/>
          </a:bodyPr>
          <a:lstStyle/>
          <a:p>
            <a:r>
              <a:rPr lang="en-US" b="1" u="sng" dirty="0" smtClean="0"/>
              <a:t>ULAZ</a:t>
            </a:r>
            <a:endParaRPr lang="en-US" b="1" u="sng" dirty="0"/>
          </a:p>
        </p:txBody>
      </p:sp>
      <p:sp>
        <p:nvSpPr>
          <p:cNvPr id="85" name="TextBox 84"/>
          <p:cNvSpPr txBox="1"/>
          <p:nvPr/>
        </p:nvSpPr>
        <p:spPr>
          <a:xfrm>
            <a:off x="6012901" y="6108048"/>
            <a:ext cx="2514600" cy="369332"/>
          </a:xfrm>
          <a:prstGeom prst="rect">
            <a:avLst/>
          </a:prstGeom>
          <a:noFill/>
        </p:spPr>
        <p:txBody>
          <a:bodyPr wrap="square" rtlCol="0">
            <a:spAutoFit/>
          </a:bodyPr>
          <a:lstStyle/>
          <a:p>
            <a:r>
              <a:rPr lang="en-US" b="1" u="sng" dirty="0" smtClean="0"/>
              <a:t>IZLAZ</a:t>
            </a:r>
            <a:endParaRPr lang="en-US" b="1" u="sng" dirty="0"/>
          </a:p>
        </p:txBody>
      </p:sp>
    </p:spTree>
    <p:extLst>
      <p:ext uri="{BB962C8B-B14F-4D97-AF65-F5344CB8AC3E}">
        <p14:creationId xmlns:p14="http://schemas.microsoft.com/office/powerpoint/2010/main" val="1844042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Primjer Ford-Fulkerson</a:t>
            </a:r>
            <a:endParaRPr lang="en-US" dirty="0"/>
          </a:p>
        </p:txBody>
      </p:sp>
      <p:sp>
        <p:nvSpPr>
          <p:cNvPr id="30" name="Oval 29"/>
          <p:cNvSpPr/>
          <p:nvPr/>
        </p:nvSpPr>
        <p:spPr>
          <a:xfrm>
            <a:off x="262842" y="16559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31" name="Oval 30"/>
          <p:cNvSpPr/>
          <p:nvPr/>
        </p:nvSpPr>
        <p:spPr>
          <a:xfrm>
            <a:off x="1101042" y="11987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32" name="Oval 31"/>
          <p:cNvSpPr/>
          <p:nvPr/>
        </p:nvSpPr>
        <p:spPr>
          <a:xfrm>
            <a:off x="1101042" y="22655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33" name="Oval 32"/>
          <p:cNvSpPr/>
          <p:nvPr/>
        </p:nvSpPr>
        <p:spPr>
          <a:xfrm>
            <a:off x="2320242" y="11987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34" name="Oval 33"/>
          <p:cNvSpPr/>
          <p:nvPr/>
        </p:nvSpPr>
        <p:spPr>
          <a:xfrm>
            <a:off x="2320242" y="22655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35" name="Oval 34"/>
          <p:cNvSpPr/>
          <p:nvPr/>
        </p:nvSpPr>
        <p:spPr>
          <a:xfrm>
            <a:off x="3048000" y="16559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36" name="Straight Arrow Connector 35"/>
          <p:cNvCxnSpPr>
            <a:stCxn id="30" idx="7"/>
            <a:endCxn id="31" idx="2"/>
          </p:cNvCxnSpPr>
          <p:nvPr/>
        </p:nvCxnSpPr>
        <p:spPr>
          <a:xfrm flipV="1">
            <a:off x="588046" y="1389296"/>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0" idx="5"/>
            <a:endCxn id="32" idx="2"/>
          </p:cNvCxnSpPr>
          <p:nvPr/>
        </p:nvCxnSpPr>
        <p:spPr>
          <a:xfrm>
            <a:off x="588046" y="1981200"/>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1" idx="4"/>
            <a:endCxn id="32" idx="0"/>
          </p:cNvCxnSpPr>
          <p:nvPr/>
        </p:nvCxnSpPr>
        <p:spPr>
          <a:xfrm>
            <a:off x="1291542" y="1579796"/>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2" idx="6"/>
            <a:endCxn id="34" idx="2"/>
          </p:cNvCxnSpPr>
          <p:nvPr/>
        </p:nvCxnSpPr>
        <p:spPr>
          <a:xfrm>
            <a:off x="1482042" y="2456096"/>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1" idx="5"/>
            <a:endCxn id="34" idx="1"/>
          </p:cNvCxnSpPr>
          <p:nvPr/>
        </p:nvCxnSpPr>
        <p:spPr>
          <a:xfrm>
            <a:off x="1426246" y="1524000"/>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1" idx="6"/>
          </p:cNvCxnSpPr>
          <p:nvPr/>
        </p:nvCxnSpPr>
        <p:spPr>
          <a:xfrm flipV="1">
            <a:off x="1482042" y="1357292"/>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endCxn id="33" idx="4"/>
          </p:cNvCxnSpPr>
          <p:nvPr/>
        </p:nvCxnSpPr>
        <p:spPr>
          <a:xfrm flipH="1" flipV="1">
            <a:off x="2510742" y="1579796"/>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5"/>
            <a:endCxn id="35" idx="1"/>
          </p:cNvCxnSpPr>
          <p:nvPr/>
        </p:nvCxnSpPr>
        <p:spPr>
          <a:xfrm>
            <a:off x="2645446" y="1524000"/>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4" idx="7"/>
            <a:endCxn id="35" idx="3"/>
          </p:cNvCxnSpPr>
          <p:nvPr/>
        </p:nvCxnSpPr>
        <p:spPr>
          <a:xfrm flipV="1">
            <a:off x="2645446" y="1981200"/>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33400" y="1302797"/>
            <a:ext cx="49144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/10</a:t>
            </a:r>
            <a:endParaRPr lang="en-US" sz="1200" dirty="0">
              <a:solidFill>
                <a:srgbClr val="FF0000"/>
              </a:solidFill>
            </a:endParaRPr>
          </a:p>
        </p:txBody>
      </p:sp>
      <p:sp>
        <p:nvSpPr>
          <p:cNvPr id="46" name="TextBox 45"/>
          <p:cNvSpPr txBox="1"/>
          <p:nvPr/>
        </p:nvSpPr>
        <p:spPr>
          <a:xfrm>
            <a:off x="491442" y="2113196"/>
            <a:ext cx="533400" cy="276999"/>
          </a:xfrm>
          <a:prstGeom prst="rect">
            <a:avLst/>
          </a:prstGeom>
          <a:noFill/>
        </p:spPr>
        <p:txBody>
          <a:bodyPr wrap="square" rtlCol="0">
            <a:spAutoFit/>
          </a:bodyPr>
          <a:lstStyle/>
          <a:p>
            <a:r>
              <a:rPr lang="sr-Latn-ME" sz="1200" dirty="0"/>
              <a:t>0</a:t>
            </a:r>
            <a:r>
              <a:rPr lang="sr-Latn-ME" sz="1200" dirty="0">
                <a:solidFill>
                  <a:srgbClr val="FF0000"/>
                </a:solidFill>
              </a:rPr>
              <a:t>/10</a:t>
            </a:r>
            <a:endParaRPr lang="en-US" sz="1200" dirty="0">
              <a:solidFill>
                <a:srgbClr val="FF0000"/>
              </a:solidFill>
            </a:endParaRPr>
          </a:p>
        </p:txBody>
      </p:sp>
      <p:sp>
        <p:nvSpPr>
          <p:cNvPr id="47" name="TextBox 46"/>
          <p:cNvSpPr txBox="1"/>
          <p:nvPr/>
        </p:nvSpPr>
        <p:spPr>
          <a:xfrm>
            <a:off x="844544" y="1762676"/>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48" name="TextBox 47"/>
          <p:cNvSpPr txBox="1"/>
          <p:nvPr/>
        </p:nvSpPr>
        <p:spPr>
          <a:xfrm>
            <a:off x="1695868" y="2445797"/>
            <a:ext cx="51393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/9</a:t>
            </a:r>
            <a:endParaRPr lang="en-US" sz="1200" dirty="0">
              <a:solidFill>
                <a:srgbClr val="FF0000"/>
              </a:solidFill>
            </a:endParaRPr>
          </a:p>
        </p:txBody>
      </p:sp>
      <p:sp>
        <p:nvSpPr>
          <p:cNvPr id="49" name="TextBox 48"/>
          <p:cNvSpPr txBox="1"/>
          <p:nvPr/>
        </p:nvSpPr>
        <p:spPr>
          <a:xfrm>
            <a:off x="1524000" y="1808396"/>
            <a:ext cx="518626"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/8</a:t>
            </a:r>
            <a:endParaRPr lang="en-US" sz="1200" dirty="0">
              <a:solidFill>
                <a:srgbClr val="FF0000"/>
              </a:solidFill>
            </a:endParaRPr>
          </a:p>
        </p:txBody>
      </p:sp>
      <p:sp>
        <p:nvSpPr>
          <p:cNvPr id="50" name="TextBox 49"/>
          <p:cNvSpPr txBox="1"/>
          <p:nvPr/>
        </p:nvSpPr>
        <p:spPr>
          <a:xfrm>
            <a:off x="1710642" y="1122596"/>
            <a:ext cx="49915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/4</a:t>
            </a:r>
            <a:endParaRPr lang="en-US" sz="1200" dirty="0">
              <a:solidFill>
                <a:srgbClr val="FF0000"/>
              </a:solidFill>
            </a:endParaRPr>
          </a:p>
        </p:txBody>
      </p:sp>
      <p:sp>
        <p:nvSpPr>
          <p:cNvPr id="54" name="TextBox 53"/>
          <p:cNvSpPr txBox="1"/>
          <p:nvPr/>
        </p:nvSpPr>
        <p:spPr>
          <a:xfrm>
            <a:off x="2133600" y="1752600"/>
            <a:ext cx="518626"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/6</a:t>
            </a:r>
            <a:endParaRPr lang="en-US" sz="1200" dirty="0">
              <a:solidFill>
                <a:srgbClr val="FF0000"/>
              </a:solidFill>
            </a:endParaRPr>
          </a:p>
        </p:txBody>
      </p:sp>
      <p:sp>
        <p:nvSpPr>
          <p:cNvPr id="55" name="TextBox 54"/>
          <p:cNvSpPr txBox="1"/>
          <p:nvPr/>
        </p:nvSpPr>
        <p:spPr>
          <a:xfrm>
            <a:off x="2802279" y="1357292"/>
            <a:ext cx="49144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/10</a:t>
            </a:r>
            <a:endParaRPr lang="en-US" sz="1200" dirty="0">
              <a:solidFill>
                <a:srgbClr val="FF0000"/>
              </a:solidFill>
            </a:endParaRPr>
          </a:p>
        </p:txBody>
      </p:sp>
      <p:sp>
        <p:nvSpPr>
          <p:cNvPr id="56" name="TextBox 55"/>
          <p:cNvSpPr txBox="1"/>
          <p:nvPr/>
        </p:nvSpPr>
        <p:spPr>
          <a:xfrm>
            <a:off x="2808067" y="2113196"/>
            <a:ext cx="533400" cy="276999"/>
          </a:xfrm>
          <a:prstGeom prst="rect">
            <a:avLst/>
          </a:prstGeom>
          <a:noFill/>
        </p:spPr>
        <p:txBody>
          <a:bodyPr wrap="square" rtlCol="0">
            <a:spAutoFit/>
          </a:bodyPr>
          <a:lstStyle/>
          <a:p>
            <a:r>
              <a:rPr lang="sr-Latn-ME" sz="1200" dirty="0"/>
              <a:t>0</a:t>
            </a:r>
            <a:r>
              <a:rPr lang="sr-Latn-ME" sz="1200" dirty="0">
                <a:solidFill>
                  <a:srgbClr val="FF0000"/>
                </a:solidFill>
              </a:rPr>
              <a:t>/10</a:t>
            </a:r>
            <a:endParaRPr lang="en-US" sz="1200" dirty="0">
              <a:solidFill>
                <a:srgbClr val="FF0000"/>
              </a:solidFill>
            </a:endParaRPr>
          </a:p>
        </p:txBody>
      </p:sp>
      <p:sp>
        <p:nvSpPr>
          <p:cNvPr id="57" name="TextBox 56"/>
          <p:cNvSpPr txBox="1"/>
          <p:nvPr/>
        </p:nvSpPr>
        <p:spPr>
          <a:xfrm>
            <a:off x="3581400" y="1057870"/>
            <a:ext cx="5562600" cy="923330"/>
          </a:xfrm>
          <a:prstGeom prst="rect">
            <a:avLst/>
          </a:prstGeom>
          <a:noFill/>
        </p:spPr>
        <p:txBody>
          <a:bodyPr wrap="square" rtlCol="0">
            <a:spAutoFit/>
          </a:bodyPr>
          <a:lstStyle/>
          <a:p>
            <a:r>
              <a:rPr lang="sr-Latn-ME" dirty="0" smtClean="0"/>
              <a:t>Tražimo maksimalni protok od izvora </a:t>
            </a:r>
            <a:r>
              <a:rPr lang="sr-Latn-ME" b="1" dirty="0" smtClean="0">
                <a:solidFill>
                  <a:srgbClr val="C00000"/>
                </a:solidFill>
              </a:rPr>
              <a:t>S</a:t>
            </a:r>
            <a:r>
              <a:rPr lang="sr-Latn-ME" dirty="0" smtClean="0"/>
              <a:t> do uvira </a:t>
            </a:r>
            <a:r>
              <a:rPr lang="sr-Latn-ME" b="1" dirty="0" smtClean="0">
                <a:solidFill>
                  <a:srgbClr val="C00000"/>
                </a:solidFill>
              </a:rPr>
              <a:t>T</a:t>
            </a:r>
            <a:r>
              <a:rPr lang="sr-Latn-ME" dirty="0" smtClean="0"/>
              <a:t>, </a:t>
            </a:r>
            <a:r>
              <a:rPr lang="sr-Latn-ME" b="1" dirty="0" smtClean="0"/>
              <a:t>a/</a:t>
            </a:r>
            <a:r>
              <a:rPr lang="sr-Latn-ME" b="1" dirty="0" smtClean="0">
                <a:solidFill>
                  <a:srgbClr val="FF0000"/>
                </a:solidFill>
              </a:rPr>
              <a:t>b</a:t>
            </a:r>
            <a:r>
              <a:rPr lang="sr-Latn-ME" dirty="0" smtClean="0"/>
              <a:t> označava tekući tok </a:t>
            </a:r>
            <a:r>
              <a:rPr lang="sr-Latn-ME" b="1" dirty="0" smtClean="0"/>
              <a:t>a</a:t>
            </a:r>
            <a:r>
              <a:rPr lang="sr-Latn-ME" dirty="0" smtClean="0"/>
              <a:t> i kapacitet </a:t>
            </a:r>
            <a:r>
              <a:rPr lang="sr-Latn-ME" b="1" dirty="0" smtClean="0">
                <a:solidFill>
                  <a:srgbClr val="FF0000"/>
                </a:solidFill>
              </a:rPr>
              <a:t>b</a:t>
            </a:r>
            <a:r>
              <a:rPr lang="sr-Latn-ME" dirty="0" smtClean="0"/>
              <a:t>. </a:t>
            </a:r>
            <a:r>
              <a:rPr lang="sr-Latn-ME" b="1" dirty="0" smtClean="0">
                <a:solidFill>
                  <a:srgbClr val="00B050"/>
                </a:solidFill>
              </a:rPr>
              <a:t>F</a:t>
            </a:r>
            <a:r>
              <a:rPr lang="sr-Latn-ME" dirty="0" smtClean="0"/>
              <a:t> je tekući protok.</a:t>
            </a:r>
            <a:endParaRPr lang="en-US" dirty="0"/>
          </a:p>
        </p:txBody>
      </p:sp>
      <p:sp>
        <p:nvSpPr>
          <p:cNvPr id="58" name="Freeform 57"/>
          <p:cNvSpPr/>
          <p:nvPr/>
        </p:nvSpPr>
        <p:spPr>
          <a:xfrm>
            <a:off x="-23149" y="2113196"/>
            <a:ext cx="9178724" cy="664728"/>
          </a:xfrm>
          <a:custGeom>
            <a:avLst/>
            <a:gdLst>
              <a:gd name="connsiteX0" fmla="*/ 0 w 9178724"/>
              <a:gd name="connsiteY0" fmla="*/ 914400 h 937549"/>
              <a:gd name="connsiteX1" fmla="*/ 3402957 w 9178724"/>
              <a:gd name="connsiteY1" fmla="*/ 937549 h 937549"/>
              <a:gd name="connsiteX2" fmla="*/ 4097438 w 9178724"/>
              <a:gd name="connsiteY2" fmla="*/ 11574 h 937549"/>
              <a:gd name="connsiteX3" fmla="*/ 9178724 w 9178724"/>
              <a:gd name="connsiteY3" fmla="*/ 0 h 937549"/>
            </a:gdLst>
            <a:ahLst/>
            <a:cxnLst>
              <a:cxn ang="0">
                <a:pos x="connsiteX0" y="connsiteY0"/>
              </a:cxn>
              <a:cxn ang="0">
                <a:pos x="connsiteX1" y="connsiteY1"/>
              </a:cxn>
              <a:cxn ang="0">
                <a:pos x="connsiteX2" y="connsiteY2"/>
              </a:cxn>
              <a:cxn ang="0">
                <a:pos x="connsiteX3" y="connsiteY3"/>
              </a:cxn>
            </a:cxnLst>
            <a:rect l="l" t="t" r="r" b="b"/>
            <a:pathLst>
              <a:path w="9178724" h="937549">
                <a:moveTo>
                  <a:pt x="0" y="914400"/>
                </a:moveTo>
                <a:lnTo>
                  <a:pt x="3402957" y="937549"/>
                </a:lnTo>
                <a:lnTo>
                  <a:pt x="4097438" y="11574"/>
                </a:lnTo>
                <a:lnTo>
                  <a:pt x="9178724"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3429000" y="1846496"/>
            <a:ext cx="685800" cy="372152"/>
          </a:xfrm>
          <a:prstGeom prst="rect">
            <a:avLst/>
          </a:prstGeom>
          <a:noFill/>
        </p:spPr>
        <p:txBody>
          <a:bodyPr wrap="square" rtlCol="0">
            <a:spAutoFit/>
          </a:bodyPr>
          <a:lstStyle/>
          <a:p>
            <a:r>
              <a:rPr lang="sr-Latn-ME" b="1" dirty="0" smtClean="0">
                <a:solidFill>
                  <a:srgbClr val="00B050"/>
                </a:solidFill>
              </a:rPr>
              <a:t>F=0</a:t>
            </a:r>
            <a:endParaRPr lang="en-US" b="1" dirty="0">
              <a:solidFill>
                <a:srgbClr val="00B050"/>
              </a:solidFill>
            </a:endParaRPr>
          </a:p>
        </p:txBody>
      </p:sp>
      <p:sp>
        <p:nvSpPr>
          <p:cNvPr id="60" name="TextBox 59"/>
          <p:cNvSpPr txBox="1"/>
          <p:nvPr/>
        </p:nvSpPr>
        <p:spPr>
          <a:xfrm>
            <a:off x="3819822" y="2304871"/>
            <a:ext cx="5324178" cy="1200329"/>
          </a:xfrm>
          <a:prstGeom prst="rect">
            <a:avLst/>
          </a:prstGeom>
          <a:noFill/>
        </p:spPr>
        <p:txBody>
          <a:bodyPr wrap="square" rtlCol="0">
            <a:spAutoFit/>
          </a:bodyPr>
          <a:lstStyle/>
          <a:p>
            <a:r>
              <a:rPr lang="sr-Latn-ME" dirty="0" smtClean="0"/>
              <a:t>Pretpostavimo da je algoritam izabrao prvu rastuću putanju </a:t>
            </a:r>
            <a:r>
              <a:rPr lang="sr-Latn-ME" b="1" dirty="0" smtClean="0">
                <a:solidFill>
                  <a:srgbClr val="C00000"/>
                </a:solidFill>
              </a:rPr>
              <a:t>S-A-D-T</a:t>
            </a:r>
            <a:r>
              <a:rPr lang="sr-Latn-ME" dirty="0" smtClean="0"/>
              <a:t>. Na ovoj putanji „usko grlo“ (najmanji rezidualni protok je </a:t>
            </a:r>
            <a:r>
              <a:rPr lang="sr-Latn-ME" b="1" dirty="0" smtClean="0">
                <a:solidFill>
                  <a:srgbClr val="C00000"/>
                </a:solidFill>
              </a:rPr>
              <a:t>8</a:t>
            </a:r>
            <a:r>
              <a:rPr lang="sr-Latn-ME" dirty="0" smtClean="0"/>
              <a:t> koji se usvaja). U engl. terminologiji </a:t>
            </a:r>
            <a:r>
              <a:rPr lang="sr-Latn-ME" b="1" i="1" dirty="0" smtClean="0"/>
              <a:t>bottleneck capacity</a:t>
            </a:r>
            <a:r>
              <a:rPr lang="sr-Latn-ME" dirty="0" smtClean="0"/>
              <a:t>.</a:t>
            </a:r>
            <a:endParaRPr lang="en-US" dirty="0"/>
          </a:p>
        </p:txBody>
      </p:sp>
      <p:sp>
        <p:nvSpPr>
          <p:cNvPr id="61" name="Oval 60"/>
          <p:cNvSpPr/>
          <p:nvPr/>
        </p:nvSpPr>
        <p:spPr>
          <a:xfrm>
            <a:off x="186642" y="3429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62" name="Oval 61"/>
          <p:cNvSpPr/>
          <p:nvPr/>
        </p:nvSpPr>
        <p:spPr>
          <a:xfrm>
            <a:off x="1024842" y="2971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3" name="Oval 62"/>
          <p:cNvSpPr/>
          <p:nvPr/>
        </p:nvSpPr>
        <p:spPr>
          <a:xfrm>
            <a:off x="1024842" y="4038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64" name="Oval 63"/>
          <p:cNvSpPr/>
          <p:nvPr/>
        </p:nvSpPr>
        <p:spPr>
          <a:xfrm>
            <a:off x="2244042" y="2971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65" name="Oval 64"/>
          <p:cNvSpPr/>
          <p:nvPr/>
        </p:nvSpPr>
        <p:spPr>
          <a:xfrm>
            <a:off x="2244042" y="4038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66" name="Oval 65"/>
          <p:cNvSpPr/>
          <p:nvPr/>
        </p:nvSpPr>
        <p:spPr>
          <a:xfrm>
            <a:off x="2971800" y="3429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67" name="Straight Arrow Connector 66"/>
          <p:cNvCxnSpPr>
            <a:stCxn id="61" idx="7"/>
            <a:endCxn id="62" idx="2"/>
          </p:cNvCxnSpPr>
          <p:nvPr/>
        </p:nvCxnSpPr>
        <p:spPr>
          <a:xfrm flipV="1">
            <a:off x="511846" y="3162300"/>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61" idx="5"/>
            <a:endCxn id="63" idx="2"/>
          </p:cNvCxnSpPr>
          <p:nvPr/>
        </p:nvCxnSpPr>
        <p:spPr>
          <a:xfrm>
            <a:off x="511846" y="3754204"/>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2" idx="4"/>
            <a:endCxn id="63" idx="0"/>
          </p:cNvCxnSpPr>
          <p:nvPr/>
        </p:nvCxnSpPr>
        <p:spPr>
          <a:xfrm>
            <a:off x="1215342" y="3352800"/>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63" idx="6"/>
            <a:endCxn id="65" idx="2"/>
          </p:cNvCxnSpPr>
          <p:nvPr/>
        </p:nvCxnSpPr>
        <p:spPr>
          <a:xfrm>
            <a:off x="1405842" y="4229100"/>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62" idx="5"/>
            <a:endCxn id="65" idx="1"/>
          </p:cNvCxnSpPr>
          <p:nvPr/>
        </p:nvCxnSpPr>
        <p:spPr>
          <a:xfrm>
            <a:off x="1350046" y="3297004"/>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2" idx="6"/>
          </p:cNvCxnSpPr>
          <p:nvPr/>
        </p:nvCxnSpPr>
        <p:spPr>
          <a:xfrm flipV="1">
            <a:off x="1405842" y="31302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endCxn id="64" idx="4"/>
          </p:cNvCxnSpPr>
          <p:nvPr/>
        </p:nvCxnSpPr>
        <p:spPr>
          <a:xfrm flipH="1" flipV="1">
            <a:off x="2434542" y="3352800"/>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64" idx="5"/>
            <a:endCxn id="66" idx="1"/>
          </p:cNvCxnSpPr>
          <p:nvPr/>
        </p:nvCxnSpPr>
        <p:spPr>
          <a:xfrm>
            <a:off x="2569246" y="3297004"/>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65" idx="7"/>
            <a:endCxn id="66" idx="3"/>
          </p:cNvCxnSpPr>
          <p:nvPr/>
        </p:nvCxnSpPr>
        <p:spPr>
          <a:xfrm flipV="1">
            <a:off x="2569246" y="3754204"/>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457200" y="3075801"/>
            <a:ext cx="491442"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/10</a:t>
            </a:r>
            <a:endParaRPr lang="en-US" sz="1200" dirty="0">
              <a:solidFill>
                <a:srgbClr val="FF0000"/>
              </a:solidFill>
            </a:endParaRPr>
          </a:p>
        </p:txBody>
      </p:sp>
      <p:sp>
        <p:nvSpPr>
          <p:cNvPr id="77" name="TextBox 76"/>
          <p:cNvSpPr txBox="1"/>
          <p:nvPr/>
        </p:nvSpPr>
        <p:spPr>
          <a:xfrm>
            <a:off x="415242" y="3886200"/>
            <a:ext cx="533400" cy="276999"/>
          </a:xfrm>
          <a:prstGeom prst="rect">
            <a:avLst/>
          </a:prstGeom>
          <a:noFill/>
        </p:spPr>
        <p:txBody>
          <a:bodyPr wrap="square" rtlCol="0">
            <a:spAutoFit/>
          </a:bodyPr>
          <a:lstStyle/>
          <a:p>
            <a:r>
              <a:rPr lang="sr-Latn-ME" sz="1200" dirty="0"/>
              <a:t>0</a:t>
            </a:r>
            <a:r>
              <a:rPr lang="sr-Latn-ME" sz="1200" dirty="0">
                <a:solidFill>
                  <a:srgbClr val="FF0000"/>
                </a:solidFill>
              </a:rPr>
              <a:t>/10</a:t>
            </a:r>
            <a:endParaRPr lang="en-US" sz="1200" dirty="0">
              <a:solidFill>
                <a:srgbClr val="FF0000"/>
              </a:solidFill>
            </a:endParaRPr>
          </a:p>
        </p:txBody>
      </p:sp>
      <p:sp>
        <p:nvSpPr>
          <p:cNvPr id="78" name="TextBox 77"/>
          <p:cNvSpPr txBox="1"/>
          <p:nvPr/>
        </p:nvSpPr>
        <p:spPr>
          <a:xfrm>
            <a:off x="768344" y="3535680"/>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79" name="TextBox 78"/>
          <p:cNvSpPr txBox="1"/>
          <p:nvPr/>
        </p:nvSpPr>
        <p:spPr>
          <a:xfrm>
            <a:off x="1619668" y="4218801"/>
            <a:ext cx="51393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/9</a:t>
            </a:r>
            <a:endParaRPr lang="en-US" sz="1200" dirty="0">
              <a:solidFill>
                <a:srgbClr val="FF0000"/>
              </a:solidFill>
            </a:endParaRPr>
          </a:p>
        </p:txBody>
      </p:sp>
      <p:sp>
        <p:nvSpPr>
          <p:cNvPr id="80" name="TextBox 79"/>
          <p:cNvSpPr txBox="1"/>
          <p:nvPr/>
        </p:nvSpPr>
        <p:spPr>
          <a:xfrm>
            <a:off x="1447800" y="3581400"/>
            <a:ext cx="518626"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/8</a:t>
            </a:r>
            <a:endParaRPr lang="en-US" sz="1200" dirty="0">
              <a:solidFill>
                <a:srgbClr val="FF0000"/>
              </a:solidFill>
            </a:endParaRPr>
          </a:p>
        </p:txBody>
      </p:sp>
      <p:sp>
        <p:nvSpPr>
          <p:cNvPr id="81" name="TextBox 80"/>
          <p:cNvSpPr txBox="1"/>
          <p:nvPr/>
        </p:nvSpPr>
        <p:spPr>
          <a:xfrm>
            <a:off x="1634442" y="2895600"/>
            <a:ext cx="49915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/4</a:t>
            </a:r>
            <a:endParaRPr lang="en-US" sz="1200" dirty="0">
              <a:solidFill>
                <a:srgbClr val="FF0000"/>
              </a:solidFill>
            </a:endParaRPr>
          </a:p>
        </p:txBody>
      </p:sp>
      <p:sp>
        <p:nvSpPr>
          <p:cNvPr id="82" name="TextBox 81"/>
          <p:cNvSpPr txBox="1"/>
          <p:nvPr/>
        </p:nvSpPr>
        <p:spPr>
          <a:xfrm>
            <a:off x="2057400" y="3525604"/>
            <a:ext cx="518626"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/6</a:t>
            </a:r>
            <a:endParaRPr lang="en-US" sz="1200" dirty="0">
              <a:solidFill>
                <a:srgbClr val="FF0000"/>
              </a:solidFill>
            </a:endParaRPr>
          </a:p>
        </p:txBody>
      </p:sp>
      <p:sp>
        <p:nvSpPr>
          <p:cNvPr id="83" name="TextBox 82"/>
          <p:cNvSpPr txBox="1"/>
          <p:nvPr/>
        </p:nvSpPr>
        <p:spPr>
          <a:xfrm>
            <a:off x="2726079" y="3130296"/>
            <a:ext cx="49144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/10</a:t>
            </a:r>
            <a:endParaRPr lang="en-US" sz="1200" dirty="0">
              <a:solidFill>
                <a:srgbClr val="FF0000"/>
              </a:solidFill>
            </a:endParaRPr>
          </a:p>
        </p:txBody>
      </p:sp>
      <p:sp>
        <p:nvSpPr>
          <p:cNvPr id="84" name="TextBox 83"/>
          <p:cNvSpPr txBox="1"/>
          <p:nvPr/>
        </p:nvSpPr>
        <p:spPr>
          <a:xfrm>
            <a:off x="2731867" y="3886200"/>
            <a:ext cx="533400"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/10</a:t>
            </a:r>
            <a:endParaRPr lang="en-US" sz="1200" dirty="0">
              <a:solidFill>
                <a:srgbClr val="FF0000"/>
              </a:solidFill>
            </a:endParaRPr>
          </a:p>
        </p:txBody>
      </p:sp>
      <p:sp>
        <p:nvSpPr>
          <p:cNvPr id="85" name="TextBox 84"/>
          <p:cNvSpPr txBox="1"/>
          <p:nvPr/>
        </p:nvSpPr>
        <p:spPr>
          <a:xfrm>
            <a:off x="3217521" y="3028224"/>
            <a:ext cx="685800" cy="372152"/>
          </a:xfrm>
          <a:prstGeom prst="rect">
            <a:avLst/>
          </a:prstGeom>
          <a:noFill/>
        </p:spPr>
        <p:txBody>
          <a:bodyPr wrap="square" rtlCol="0">
            <a:spAutoFit/>
          </a:bodyPr>
          <a:lstStyle/>
          <a:p>
            <a:r>
              <a:rPr lang="sr-Latn-ME" b="1" dirty="0" smtClean="0">
                <a:solidFill>
                  <a:srgbClr val="00B050"/>
                </a:solidFill>
              </a:rPr>
              <a:t>F=8</a:t>
            </a:r>
            <a:endParaRPr lang="en-US" b="1" dirty="0">
              <a:solidFill>
                <a:srgbClr val="00B050"/>
              </a:solidFill>
            </a:endParaRPr>
          </a:p>
        </p:txBody>
      </p:sp>
      <p:sp>
        <p:nvSpPr>
          <p:cNvPr id="86" name="Freeform 85"/>
          <p:cNvSpPr/>
          <p:nvPr/>
        </p:nvSpPr>
        <p:spPr>
          <a:xfrm>
            <a:off x="0" y="3495554"/>
            <a:ext cx="9155575" cy="1134319"/>
          </a:xfrm>
          <a:custGeom>
            <a:avLst/>
            <a:gdLst>
              <a:gd name="connsiteX0" fmla="*/ 0 w 9155575"/>
              <a:gd name="connsiteY0" fmla="*/ 1111170 h 1134319"/>
              <a:gd name="connsiteX1" fmla="*/ 3183038 w 9155575"/>
              <a:gd name="connsiteY1" fmla="*/ 1134319 h 1134319"/>
              <a:gd name="connsiteX2" fmla="*/ 3923818 w 9155575"/>
              <a:gd name="connsiteY2" fmla="*/ 0 h 1134319"/>
              <a:gd name="connsiteX3" fmla="*/ 9155575 w 9155575"/>
              <a:gd name="connsiteY3" fmla="*/ 34724 h 1134319"/>
            </a:gdLst>
            <a:ahLst/>
            <a:cxnLst>
              <a:cxn ang="0">
                <a:pos x="connsiteX0" y="connsiteY0"/>
              </a:cxn>
              <a:cxn ang="0">
                <a:pos x="connsiteX1" y="connsiteY1"/>
              </a:cxn>
              <a:cxn ang="0">
                <a:pos x="connsiteX2" y="connsiteY2"/>
              </a:cxn>
              <a:cxn ang="0">
                <a:pos x="connsiteX3" y="connsiteY3"/>
              </a:cxn>
            </a:cxnLst>
            <a:rect l="l" t="t" r="r" b="b"/>
            <a:pathLst>
              <a:path w="9155575" h="1134319">
                <a:moveTo>
                  <a:pt x="0" y="1111170"/>
                </a:moveTo>
                <a:lnTo>
                  <a:pt x="3183038" y="1134319"/>
                </a:lnTo>
                <a:lnTo>
                  <a:pt x="3923818" y="0"/>
                </a:lnTo>
                <a:lnTo>
                  <a:pt x="9155575" y="34724"/>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p:cNvSpPr txBox="1"/>
          <p:nvPr/>
        </p:nvSpPr>
        <p:spPr>
          <a:xfrm>
            <a:off x="3810000" y="3572470"/>
            <a:ext cx="5324178" cy="1200329"/>
          </a:xfrm>
          <a:prstGeom prst="rect">
            <a:avLst/>
          </a:prstGeom>
          <a:noFill/>
        </p:spPr>
        <p:txBody>
          <a:bodyPr wrap="square" rtlCol="0">
            <a:spAutoFit/>
          </a:bodyPr>
          <a:lstStyle/>
          <a:p>
            <a:r>
              <a:rPr lang="sr-Latn-ME" dirty="0" smtClean="0"/>
              <a:t>Neka je sl</a:t>
            </a:r>
            <a:r>
              <a:rPr lang="en-US" dirty="0" smtClean="0"/>
              <a:t>j</a:t>
            </a:r>
            <a:r>
              <a:rPr lang="sr-Latn-ME" dirty="0" smtClean="0"/>
              <a:t>edeća putanja </a:t>
            </a:r>
            <a:r>
              <a:rPr lang="sr-Latn-ME" b="1" dirty="0" smtClean="0">
                <a:solidFill>
                  <a:srgbClr val="C00000"/>
                </a:solidFill>
              </a:rPr>
              <a:t>S-C-D-T</a:t>
            </a:r>
            <a:r>
              <a:rPr lang="sr-Latn-ME" dirty="0" smtClean="0"/>
              <a:t>. Na ovoj putanji najmanji preostali protok je </a:t>
            </a:r>
            <a:r>
              <a:rPr lang="sr-Latn-ME" b="1" dirty="0" smtClean="0">
                <a:solidFill>
                  <a:srgbClr val="C00000"/>
                </a:solidFill>
              </a:rPr>
              <a:t>2</a:t>
            </a:r>
            <a:r>
              <a:rPr lang="sr-Latn-ME" dirty="0" smtClean="0"/>
              <a:t> (preostali kapacitet između kapaciteta </a:t>
            </a:r>
            <a:r>
              <a:rPr lang="sr-Latn-ME" b="1" dirty="0" smtClean="0">
                <a:solidFill>
                  <a:srgbClr val="C00000"/>
                </a:solidFill>
              </a:rPr>
              <a:t>10</a:t>
            </a:r>
            <a:r>
              <a:rPr lang="sr-Latn-ME" dirty="0" smtClean="0"/>
              <a:t> i protoka </a:t>
            </a:r>
            <a:r>
              <a:rPr lang="sr-Latn-ME" b="1" dirty="0" smtClean="0">
                <a:solidFill>
                  <a:srgbClr val="C00000"/>
                </a:solidFill>
              </a:rPr>
              <a:t>8</a:t>
            </a:r>
            <a:r>
              <a:rPr lang="sr-Latn-ME" dirty="0" smtClean="0"/>
              <a:t> u grani </a:t>
            </a:r>
            <a:r>
              <a:rPr lang="sr-Latn-ME" b="1" dirty="0" smtClean="0">
                <a:solidFill>
                  <a:srgbClr val="C00000"/>
                </a:solidFill>
              </a:rPr>
              <a:t>D-T</a:t>
            </a:r>
            <a:r>
              <a:rPr lang="sr-Latn-ME" dirty="0" smtClean="0"/>
              <a:t>) kojega usvajamo).</a:t>
            </a:r>
            <a:endParaRPr lang="en-US" dirty="0"/>
          </a:p>
        </p:txBody>
      </p:sp>
      <p:sp>
        <p:nvSpPr>
          <p:cNvPr id="88" name="Oval 87"/>
          <p:cNvSpPr/>
          <p:nvPr/>
        </p:nvSpPr>
        <p:spPr>
          <a:xfrm>
            <a:off x="304800" y="5486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89" name="Oval 88"/>
          <p:cNvSpPr/>
          <p:nvPr/>
        </p:nvSpPr>
        <p:spPr>
          <a:xfrm>
            <a:off x="1143000" y="5029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90" name="Oval 89"/>
          <p:cNvSpPr/>
          <p:nvPr/>
        </p:nvSpPr>
        <p:spPr>
          <a:xfrm>
            <a:off x="1143000" y="6096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91" name="Oval 90"/>
          <p:cNvSpPr/>
          <p:nvPr/>
        </p:nvSpPr>
        <p:spPr>
          <a:xfrm>
            <a:off x="2362200" y="5029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92" name="Oval 91"/>
          <p:cNvSpPr/>
          <p:nvPr/>
        </p:nvSpPr>
        <p:spPr>
          <a:xfrm>
            <a:off x="2362200" y="6096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3" name="Oval 92"/>
          <p:cNvSpPr/>
          <p:nvPr/>
        </p:nvSpPr>
        <p:spPr>
          <a:xfrm>
            <a:off x="3089958" y="5486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94" name="Straight Arrow Connector 93"/>
          <p:cNvCxnSpPr>
            <a:stCxn id="88" idx="7"/>
            <a:endCxn id="89" idx="2"/>
          </p:cNvCxnSpPr>
          <p:nvPr/>
        </p:nvCxnSpPr>
        <p:spPr>
          <a:xfrm flipV="1">
            <a:off x="630004" y="5219700"/>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88" idx="5"/>
            <a:endCxn id="90" idx="2"/>
          </p:cNvCxnSpPr>
          <p:nvPr/>
        </p:nvCxnSpPr>
        <p:spPr>
          <a:xfrm>
            <a:off x="630004" y="5811604"/>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89" idx="4"/>
            <a:endCxn id="90" idx="0"/>
          </p:cNvCxnSpPr>
          <p:nvPr/>
        </p:nvCxnSpPr>
        <p:spPr>
          <a:xfrm>
            <a:off x="1333500" y="5410200"/>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90" idx="6"/>
            <a:endCxn id="92" idx="2"/>
          </p:cNvCxnSpPr>
          <p:nvPr/>
        </p:nvCxnSpPr>
        <p:spPr>
          <a:xfrm>
            <a:off x="1524000" y="6286500"/>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89" idx="5"/>
            <a:endCxn id="92" idx="1"/>
          </p:cNvCxnSpPr>
          <p:nvPr/>
        </p:nvCxnSpPr>
        <p:spPr>
          <a:xfrm>
            <a:off x="1468204" y="5354404"/>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stCxn id="89" idx="6"/>
          </p:cNvCxnSpPr>
          <p:nvPr/>
        </p:nvCxnSpPr>
        <p:spPr>
          <a:xfrm flipV="1">
            <a:off x="1524000" y="51876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endCxn id="91" idx="4"/>
          </p:cNvCxnSpPr>
          <p:nvPr/>
        </p:nvCxnSpPr>
        <p:spPr>
          <a:xfrm flipH="1" flipV="1">
            <a:off x="2552700" y="5410200"/>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a:stCxn id="91" idx="5"/>
            <a:endCxn id="93" idx="1"/>
          </p:cNvCxnSpPr>
          <p:nvPr/>
        </p:nvCxnSpPr>
        <p:spPr>
          <a:xfrm>
            <a:off x="2687404" y="5354404"/>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a:stCxn id="92" idx="7"/>
            <a:endCxn id="93" idx="3"/>
          </p:cNvCxnSpPr>
          <p:nvPr/>
        </p:nvCxnSpPr>
        <p:spPr>
          <a:xfrm flipV="1">
            <a:off x="2687404" y="5811604"/>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75358" y="5133201"/>
            <a:ext cx="491442"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/10</a:t>
            </a:r>
            <a:endParaRPr lang="en-US" sz="1200" dirty="0">
              <a:solidFill>
                <a:srgbClr val="FF0000"/>
              </a:solidFill>
            </a:endParaRPr>
          </a:p>
        </p:txBody>
      </p:sp>
      <p:sp>
        <p:nvSpPr>
          <p:cNvPr id="104" name="TextBox 103"/>
          <p:cNvSpPr txBox="1"/>
          <p:nvPr/>
        </p:nvSpPr>
        <p:spPr>
          <a:xfrm>
            <a:off x="533400" y="5943600"/>
            <a:ext cx="533400" cy="276999"/>
          </a:xfrm>
          <a:prstGeom prst="rect">
            <a:avLst/>
          </a:prstGeom>
          <a:noFill/>
        </p:spPr>
        <p:txBody>
          <a:bodyPr wrap="square" rtlCol="0">
            <a:spAutoFit/>
          </a:bodyPr>
          <a:lstStyle/>
          <a:p>
            <a:r>
              <a:rPr lang="sr-Latn-ME" sz="1200" dirty="0" smtClean="0"/>
              <a:t>2</a:t>
            </a:r>
            <a:r>
              <a:rPr lang="sr-Latn-ME" sz="1200" dirty="0" smtClean="0">
                <a:solidFill>
                  <a:srgbClr val="FF0000"/>
                </a:solidFill>
              </a:rPr>
              <a:t>/10</a:t>
            </a:r>
            <a:endParaRPr lang="en-US" sz="1200" dirty="0">
              <a:solidFill>
                <a:srgbClr val="FF0000"/>
              </a:solidFill>
            </a:endParaRPr>
          </a:p>
        </p:txBody>
      </p:sp>
      <p:sp>
        <p:nvSpPr>
          <p:cNvPr id="105" name="TextBox 104"/>
          <p:cNvSpPr txBox="1"/>
          <p:nvPr/>
        </p:nvSpPr>
        <p:spPr>
          <a:xfrm>
            <a:off x="886502" y="5593080"/>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106" name="TextBox 105"/>
          <p:cNvSpPr txBox="1"/>
          <p:nvPr/>
        </p:nvSpPr>
        <p:spPr>
          <a:xfrm>
            <a:off x="1737826" y="6276201"/>
            <a:ext cx="513932" cy="276999"/>
          </a:xfrm>
          <a:prstGeom prst="rect">
            <a:avLst/>
          </a:prstGeom>
          <a:noFill/>
        </p:spPr>
        <p:txBody>
          <a:bodyPr wrap="square" rtlCol="0">
            <a:spAutoFit/>
          </a:bodyPr>
          <a:lstStyle/>
          <a:p>
            <a:r>
              <a:rPr lang="sr-Latn-ME" sz="1200" dirty="0" smtClean="0"/>
              <a:t>2</a:t>
            </a:r>
            <a:r>
              <a:rPr lang="sr-Latn-ME" sz="1200" dirty="0" smtClean="0">
                <a:solidFill>
                  <a:srgbClr val="FF0000"/>
                </a:solidFill>
              </a:rPr>
              <a:t>/9</a:t>
            </a:r>
            <a:endParaRPr lang="en-US" sz="1200" dirty="0">
              <a:solidFill>
                <a:srgbClr val="FF0000"/>
              </a:solidFill>
            </a:endParaRPr>
          </a:p>
        </p:txBody>
      </p:sp>
      <p:sp>
        <p:nvSpPr>
          <p:cNvPr id="107" name="TextBox 106"/>
          <p:cNvSpPr txBox="1"/>
          <p:nvPr/>
        </p:nvSpPr>
        <p:spPr>
          <a:xfrm>
            <a:off x="1565958" y="5638800"/>
            <a:ext cx="518626"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/8</a:t>
            </a:r>
            <a:endParaRPr lang="en-US" sz="1200" dirty="0">
              <a:solidFill>
                <a:srgbClr val="FF0000"/>
              </a:solidFill>
            </a:endParaRPr>
          </a:p>
        </p:txBody>
      </p:sp>
      <p:sp>
        <p:nvSpPr>
          <p:cNvPr id="108" name="TextBox 107"/>
          <p:cNvSpPr txBox="1"/>
          <p:nvPr/>
        </p:nvSpPr>
        <p:spPr>
          <a:xfrm>
            <a:off x="1752600" y="4953000"/>
            <a:ext cx="49915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/4</a:t>
            </a:r>
            <a:endParaRPr lang="en-US" sz="1200" dirty="0">
              <a:solidFill>
                <a:srgbClr val="FF0000"/>
              </a:solidFill>
            </a:endParaRPr>
          </a:p>
        </p:txBody>
      </p:sp>
      <p:sp>
        <p:nvSpPr>
          <p:cNvPr id="109" name="TextBox 108"/>
          <p:cNvSpPr txBox="1"/>
          <p:nvPr/>
        </p:nvSpPr>
        <p:spPr>
          <a:xfrm>
            <a:off x="2175558" y="5583004"/>
            <a:ext cx="518626"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/6</a:t>
            </a:r>
            <a:endParaRPr lang="en-US" sz="1200" dirty="0">
              <a:solidFill>
                <a:srgbClr val="FF0000"/>
              </a:solidFill>
            </a:endParaRPr>
          </a:p>
        </p:txBody>
      </p:sp>
      <p:sp>
        <p:nvSpPr>
          <p:cNvPr id="110" name="TextBox 109"/>
          <p:cNvSpPr txBox="1"/>
          <p:nvPr/>
        </p:nvSpPr>
        <p:spPr>
          <a:xfrm>
            <a:off x="2844237" y="5187696"/>
            <a:ext cx="491442"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/10</a:t>
            </a:r>
            <a:endParaRPr lang="en-US" sz="1200" dirty="0">
              <a:solidFill>
                <a:srgbClr val="FF0000"/>
              </a:solidFill>
            </a:endParaRPr>
          </a:p>
        </p:txBody>
      </p:sp>
      <p:sp>
        <p:nvSpPr>
          <p:cNvPr id="111" name="TextBox 110"/>
          <p:cNvSpPr txBox="1"/>
          <p:nvPr/>
        </p:nvSpPr>
        <p:spPr>
          <a:xfrm>
            <a:off x="2850025" y="5943600"/>
            <a:ext cx="828554"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112" name="TextBox 111"/>
          <p:cNvSpPr txBox="1"/>
          <p:nvPr/>
        </p:nvSpPr>
        <p:spPr>
          <a:xfrm>
            <a:off x="3335678" y="5085624"/>
            <a:ext cx="931521" cy="369332"/>
          </a:xfrm>
          <a:prstGeom prst="rect">
            <a:avLst/>
          </a:prstGeom>
          <a:noFill/>
        </p:spPr>
        <p:txBody>
          <a:bodyPr wrap="square" rtlCol="0">
            <a:spAutoFit/>
          </a:bodyPr>
          <a:lstStyle/>
          <a:p>
            <a:r>
              <a:rPr lang="sr-Latn-ME" b="1" dirty="0" smtClean="0">
                <a:solidFill>
                  <a:srgbClr val="00B050"/>
                </a:solidFill>
              </a:rPr>
              <a:t>F=10</a:t>
            </a:r>
            <a:endParaRPr lang="en-US" b="1" dirty="0">
              <a:solidFill>
                <a:srgbClr val="00B050"/>
              </a:solidFill>
            </a:endParaRPr>
          </a:p>
        </p:txBody>
      </p:sp>
      <p:sp>
        <p:nvSpPr>
          <p:cNvPr id="113" name="Freeform 112"/>
          <p:cNvSpPr/>
          <p:nvPr/>
        </p:nvSpPr>
        <p:spPr>
          <a:xfrm>
            <a:off x="2928395" y="4803494"/>
            <a:ext cx="6250329" cy="1967696"/>
          </a:xfrm>
          <a:custGeom>
            <a:avLst/>
            <a:gdLst>
              <a:gd name="connsiteX0" fmla="*/ 0 w 6250329"/>
              <a:gd name="connsiteY0" fmla="*/ 1967696 h 1967696"/>
              <a:gd name="connsiteX1" fmla="*/ 1713053 w 6250329"/>
              <a:gd name="connsiteY1" fmla="*/ 57873 h 1967696"/>
              <a:gd name="connsiteX2" fmla="*/ 6250329 w 6250329"/>
              <a:gd name="connsiteY2" fmla="*/ 0 h 1967696"/>
            </a:gdLst>
            <a:ahLst/>
            <a:cxnLst>
              <a:cxn ang="0">
                <a:pos x="connsiteX0" y="connsiteY0"/>
              </a:cxn>
              <a:cxn ang="0">
                <a:pos x="connsiteX1" y="connsiteY1"/>
              </a:cxn>
              <a:cxn ang="0">
                <a:pos x="connsiteX2" y="connsiteY2"/>
              </a:cxn>
            </a:cxnLst>
            <a:rect l="l" t="t" r="r" b="b"/>
            <a:pathLst>
              <a:path w="6250329" h="1967696">
                <a:moveTo>
                  <a:pt x="0" y="1967696"/>
                </a:moveTo>
                <a:lnTo>
                  <a:pt x="1713053" y="57873"/>
                </a:lnTo>
                <a:lnTo>
                  <a:pt x="6250329"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p:cNvSpPr txBox="1"/>
          <p:nvPr/>
        </p:nvSpPr>
        <p:spPr>
          <a:xfrm>
            <a:off x="2998567" y="4826675"/>
            <a:ext cx="6249188" cy="2031325"/>
          </a:xfrm>
          <a:prstGeom prst="rect">
            <a:avLst/>
          </a:prstGeom>
          <a:noFill/>
        </p:spPr>
        <p:txBody>
          <a:bodyPr wrap="square" rtlCol="0">
            <a:spAutoFit/>
          </a:bodyPr>
          <a:lstStyle/>
          <a:p>
            <a:r>
              <a:rPr lang="sr-Latn-ME" dirty="0" smtClean="0"/>
              <a:t>                        Uzmimo sada putanju </a:t>
            </a:r>
            <a:r>
              <a:rPr lang="sr-Latn-ME" b="1" dirty="0" smtClean="0">
                <a:solidFill>
                  <a:srgbClr val="C00000"/>
                </a:solidFill>
              </a:rPr>
              <a:t>S-C-D-A-B-T</a:t>
            </a:r>
            <a:r>
              <a:rPr lang="sr-Latn-ME" dirty="0" smtClean="0"/>
              <a:t>. E ovdje </a:t>
            </a:r>
          </a:p>
          <a:p>
            <a:r>
              <a:rPr lang="sr-Latn-ME" dirty="0"/>
              <a:t> </a:t>
            </a:r>
            <a:r>
              <a:rPr lang="sr-Latn-ME" dirty="0" smtClean="0"/>
              <a:t>                    vidimo po prvi put da se možemo vraćati </a:t>
            </a:r>
          </a:p>
          <a:p>
            <a:r>
              <a:rPr lang="sr-Latn-ME" dirty="0"/>
              <a:t> </a:t>
            </a:r>
            <a:r>
              <a:rPr lang="sr-Latn-ME" dirty="0" smtClean="0"/>
              <a:t>                odnosno možemo umanjivati protok u nekoj </a:t>
            </a:r>
          </a:p>
          <a:p>
            <a:r>
              <a:rPr lang="sr-Latn-ME" dirty="0"/>
              <a:t> </a:t>
            </a:r>
            <a:r>
              <a:rPr lang="sr-Latn-ME" dirty="0" smtClean="0"/>
              <a:t>            partikularnoj grani (ovdje </a:t>
            </a:r>
            <a:r>
              <a:rPr lang="sr-Latn-ME" b="1" dirty="0" smtClean="0">
                <a:solidFill>
                  <a:srgbClr val="C00000"/>
                </a:solidFill>
              </a:rPr>
              <a:t>D-A</a:t>
            </a:r>
            <a:r>
              <a:rPr lang="sr-Latn-ME" dirty="0" smtClean="0"/>
              <a:t>) ako nam je to </a:t>
            </a:r>
          </a:p>
          <a:p>
            <a:r>
              <a:rPr lang="sr-Latn-ME" dirty="0"/>
              <a:t> </a:t>
            </a:r>
            <a:r>
              <a:rPr lang="sr-Latn-ME" dirty="0" smtClean="0"/>
              <a:t>       korisno u ukupnom rješavanju problema. Ovo je vrsta    </a:t>
            </a:r>
          </a:p>
          <a:p>
            <a:r>
              <a:rPr lang="sr-Latn-ME" dirty="0"/>
              <a:t> </a:t>
            </a:r>
            <a:r>
              <a:rPr lang="sr-Latn-ME" dirty="0" smtClean="0"/>
              <a:t>     </a:t>
            </a:r>
            <a:r>
              <a:rPr lang="sr-Latn-ME" i="1" dirty="0" smtClean="0">
                <a:solidFill>
                  <a:srgbClr val="FF0000"/>
                </a:solidFill>
              </a:rPr>
              <a:t>Undo</a:t>
            </a:r>
            <a:r>
              <a:rPr lang="sr-Latn-ME" dirty="0" smtClean="0"/>
              <a:t> operacije poništavamo (djelimično neki prethodni korak ako nije vodio rješenju</a:t>
            </a:r>
            <a:r>
              <a:rPr lang="en-US" dirty="0"/>
              <a:t>)</a:t>
            </a:r>
            <a:r>
              <a:rPr lang="sr-Latn-ME" dirty="0" smtClean="0"/>
              <a:t>.</a:t>
            </a:r>
            <a:endParaRPr lang="en-US" dirty="0"/>
          </a:p>
        </p:txBody>
      </p:sp>
    </p:spTree>
    <p:extLst>
      <p:ext uri="{BB962C8B-B14F-4D97-AF65-F5344CB8AC3E}">
        <p14:creationId xmlns:p14="http://schemas.microsoft.com/office/powerpoint/2010/main" val="2361649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Objašnjenje programa</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Objasnimo kod programa kojega smo unekoliko prilagodili onome sa </a:t>
            </a:r>
            <a:r>
              <a:rPr lang="sr-Latn-ME" i="1" dirty="0" smtClean="0"/>
              <a:t>geeksforgeeks</a:t>
            </a:r>
            <a:r>
              <a:rPr lang="sr-Latn-ME" dirty="0" smtClean="0"/>
              <a:t>.</a:t>
            </a:r>
          </a:p>
          <a:p>
            <a:r>
              <a:rPr lang="sr-Latn-ME" dirty="0" smtClean="0"/>
              <a:t>Struktura </a:t>
            </a:r>
            <a:r>
              <a:rPr lang="sr-Latn-ME" b="1" dirty="0" smtClean="0">
                <a:solidFill>
                  <a:srgbClr val="C00000"/>
                </a:solidFill>
              </a:rPr>
              <a:t>Edge</a:t>
            </a:r>
            <a:r>
              <a:rPr lang="sr-Latn-ME" dirty="0" smtClean="0"/>
              <a:t> pamti samo jedan čvor </a:t>
            </a:r>
            <a:r>
              <a:rPr lang="sr-Latn-ME" b="1" baseline="-25000" dirty="0" smtClean="0"/>
              <a:t>(onaj u koji stiže)</a:t>
            </a:r>
            <a:r>
              <a:rPr lang="sr-Latn-ME" dirty="0" smtClean="0"/>
              <a:t> polazni se pamti na drugi način. </a:t>
            </a:r>
            <a:r>
              <a:rPr lang="sr-Latn-ME" b="1" dirty="0" smtClean="0">
                <a:solidFill>
                  <a:srgbClr val="C00000"/>
                </a:solidFill>
              </a:rPr>
              <a:t>flow</a:t>
            </a:r>
            <a:r>
              <a:rPr lang="sr-Latn-ME" dirty="0" smtClean="0"/>
              <a:t> je aktuelni tok dok je </a:t>
            </a:r>
            <a:r>
              <a:rPr lang="sr-Latn-ME" b="1" dirty="0" smtClean="0">
                <a:solidFill>
                  <a:srgbClr val="C00000"/>
                </a:solidFill>
              </a:rPr>
              <a:t>cap</a:t>
            </a:r>
            <a:r>
              <a:rPr lang="sr-Latn-ME" dirty="0" smtClean="0"/>
              <a:t> kapacitet ivice, </a:t>
            </a:r>
            <a:r>
              <a:rPr lang="sr-Latn-ME" b="1" dirty="0" smtClean="0">
                <a:solidFill>
                  <a:srgbClr val="C00000"/>
                </a:solidFill>
              </a:rPr>
              <a:t>rev</a:t>
            </a:r>
            <a:r>
              <a:rPr lang="sr-Latn-ME" dirty="0" smtClean="0"/>
              <a:t> se koristi da bi pamtili indeks ivice u suprotnom smjeru </a:t>
            </a:r>
            <a:r>
              <a:rPr lang="en-US" dirty="0" err="1" smtClean="0"/>
              <a:t>kako</a:t>
            </a:r>
            <a:r>
              <a:rPr lang="en-US" dirty="0" smtClean="0"/>
              <a:t> bi je</a:t>
            </a:r>
            <a:r>
              <a:rPr lang="sr-Latn-ME" dirty="0" smtClean="0"/>
              <a:t> lako pronašl</a:t>
            </a:r>
            <a:r>
              <a:rPr lang="en-US" dirty="0" err="1" smtClean="0"/>
              <a:t>i</a:t>
            </a:r>
            <a:r>
              <a:rPr lang="sr-Latn-ME" dirty="0" smtClean="0"/>
              <a:t>.</a:t>
            </a:r>
          </a:p>
          <a:p>
            <a:r>
              <a:rPr lang="sr-Latn-ME" dirty="0" smtClean="0"/>
              <a:t>Klasa </a:t>
            </a:r>
            <a:r>
              <a:rPr lang="sr-Latn-ME" b="1" dirty="0" smtClean="0">
                <a:solidFill>
                  <a:srgbClr val="C00000"/>
                </a:solidFill>
              </a:rPr>
              <a:t>Graph</a:t>
            </a:r>
            <a:r>
              <a:rPr lang="sr-Latn-ME" dirty="0" smtClean="0"/>
              <a:t> posjeduje broj čvorova </a:t>
            </a:r>
            <a:r>
              <a:rPr lang="sr-Latn-ME" b="1" dirty="0" smtClean="0">
                <a:solidFill>
                  <a:srgbClr val="C00000"/>
                </a:solidFill>
              </a:rPr>
              <a:t>V</a:t>
            </a:r>
            <a:r>
              <a:rPr lang="sr-Latn-ME" dirty="0" smtClean="0"/>
              <a:t>, pokazivač na niz nivoa (</a:t>
            </a:r>
            <a:r>
              <a:rPr lang="sr-Latn-ME" b="1" dirty="0" smtClean="0">
                <a:solidFill>
                  <a:srgbClr val="C00000"/>
                </a:solidFill>
              </a:rPr>
              <a:t>level</a:t>
            </a:r>
            <a:r>
              <a:rPr lang="sr-Latn-ME" dirty="0" smtClean="0"/>
              <a:t>) i pokazivač na niz vektora ivica (</a:t>
            </a:r>
            <a:r>
              <a:rPr lang="sr-Latn-ME" b="1" dirty="0" smtClean="0">
                <a:solidFill>
                  <a:srgbClr val="C00000"/>
                </a:solidFill>
              </a:rPr>
              <a:t>adj</a:t>
            </a:r>
            <a:r>
              <a:rPr lang="sr-Latn-ME" dirty="0" smtClean="0"/>
              <a:t>).</a:t>
            </a:r>
          </a:p>
          <a:p>
            <a:r>
              <a:rPr lang="sr-Latn-ME" dirty="0" smtClean="0"/>
              <a:t>U konstruktorskoj funkciji se na osnovu broja čvorova alocira memorija za </a:t>
            </a:r>
            <a:r>
              <a:rPr lang="sr-Latn-ME" b="1" dirty="0" smtClean="0">
                <a:solidFill>
                  <a:srgbClr val="C00000"/>
                </a:solidFill>
              </a:rPr>
              <a:t>level</a:t>
            </a:r>
            <a:r>
              <a:rPr lang="sr-Latn-ME" dirty="0" smtClean="0"/>
              <a:t> i </a:t>
            </a:r>
            <a:r>
              <a:rPr lang="sr-Latn-ME" b="1" dirty="0" smtClean="0">
                <a:solidFill>
                  <a:srgbClr val="C00000"/>
                </a:solidFill>
              </a:rPr>
              <a:t>adj</a:t>
            </a:r>
            <a:r>
              <a:rPr lang="sr-Latn-ME" dirty="0" smtClean="0"/>
              <a:t> nizove.</a:t>
            </a:r>
          </a:p>
          <a:p>
            <a:r>
              <a:rPr lang="sr-Latn-ME" dirty="0" smtClean="0"/>
              <a:t>U funkciji </a:t>
            </a:r>
            <a:r>
              <a:rPr lang="sr-Latn-ME" b="1" dirty="0" smtClean="0">
                <a:solidFill>
                  <a:srgbClr val="C00000"/>
                </a:solidFill>
              </a:rPr>
              <a:t>addEdge</a:t>
            </a:r>
            <a:r>
              <a:rPr lang="sr-Latn-ME" dirty="0" smtClean="0"/>
              <a:t> kreir</a:t>
            </a:r>
            <a:r>
              <a:rPr lang="en-US" dirty="0" smtClean="0"/>
              <a:t>a</a:t>
            </a:r>
            <a:r>
              <a:rPr lang="sr-Latn-ME" dirty="0" smtClean="0"/>
              <a:t>mo prvo dvije ivice jednu ka čvoru </a:t>
            </a:r>
            <a:r>
              <a:rPr lang="sr-Latn-ME" b="1" dirty="0" smtClean="0">
                <a:solidFill>
                  <a:srgbClr val="C00000"/>
                </a:solidFill>
              </a:rPr>
              <a:t>v</a:t>
            </a:r>
            <a:r>
              <a:rPr lang="sr-Latn-ME" dirty="0" smtClean="0"/>
              <a:t> kapaciteta </a:t>
            </a:r>
            <a:r>
              <a:rPr lang="sr-Latn-ME" b="1" dirty="0" smtClean="0">
                <a:solidFill>
                  <a:srgbClr val="C00000"/>
                </a:solidFill>
              </a:rPr>
              <a:t>C</a:t>
            </a:r>
            <a:r>
              <a:rPr lang="sr-Latn-ME" dirty="0" smtClean="0"/>
              <a:t> a drugu reversnu ka čvoru </a:t>
            </a:r>
            <a:r>
              <a:rPr lang="sr-Latn-ME" b="1" dirty="0" smtClean="0">
                <a:solidFill>
                  <a:srgbClr val="C00000"/>
                </a:solidFill>
              </a:rPr>
              <a:t>u</a:t>
            </a:r>
            <a:r>
              <a:rPr lang="sr-Latn-ME" dirty="0" smtClean="0"/>
              <a:t> kapaciteta </a:t>
            </a:r>
            <a:r>
              <a:rPr lang="en-US" b="1" dirty="0">
                <a:solidFill>
                  <a:srgbClr val="C00000"/>
                </a:solidFill>
              </a:rPr>
              <a:t>0</a:t>
            </a:r>
            <a:r>
              <a:rPr lang="sr-Latn-ME" dirty="0" smtClean="0"/>
              <a:t>. Zatim u indeksima vektora </a:t>
            </a:r>
            <a:r>
              <a:rPr lang="sr-Latn-ME" b="1" dirty="0" smtClean="0">
                <a:solidFill>
                  <a:srgbClr val="C00000"/>
                </a:solidFill>
              </a:rPr>
              <a:t>adj</a:t>
            </a:r>
            <a:r>
              <a:rPr lang="sr-Latn-ME" dirty="0" smtClean="0"/>
              <a:t> </a:t>
            </a:r>
            <a:r>
              <a:rPr lang="en-US" dirty="0" err="1" smtClean="0"/>
              <a:t>postavljamo</a:t>
            </a:r>
            <a:r>
              <a:rPr lang="en-US" dirty="0" smtClean="0"/>
              <a:t> </a:t>
            </a:r>
            <a:r>
              <a:rPr lang="en-US" dirty="0" err="1" smtClean="0"/>
              <a:t>odgovaraju</a:t>
            </a:r>
            <a:r>
              <a:rPr lang="sr-Latn-ME" dirty="0" smtClean="0"/>
              <a:t>će ivice. Nadam se da je sada jasno indeksi vektora </a:t>
            </a:r>
            <a:r>
              <a:rPr lang="sr-Latn-ME" b="1" dirty="0" smtClean="0">
                <a:solidFill>
                  <a:srgbClr val="C00000"/>
                </a:solidFill>
              </a:rPr>
              <a:t>adj</a:t>
            </a:r>
            <a:r>
              <a:rPr lang="sr-Latn-ME" dirty="0" smtClean="0"/>
              <a:t> su polazni čvorovi ivice.</a:t>
            </a:r>
            <a:endParaRPr lang="en-US" dirty="0"/>
          </a:p>
        </p:txBody>
      </p:sp>
    </p:spTree>
    <p:extLst>
      <p:ext uri="{BB962C8B-B14F-4D97-AF65-F5344CB8AC3E}">
        <p14:creationId xmlns:p14="http://schemas.microsoft.com/office/powerpoint/2010/main" val="337364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Realizacija</a:t>
            </a:r>
            <a:r>
              <a:rPr lang="en-US" dirty="0" smtClean="0"/>
              <a:t> – </a:t>
            </a:r>
            <a:r>
              <a:rPr lang="en-US" dirty="0" err="1" smtClean="0"/>
              <a:t>obja</a:t>
            </a:r>
            <a:r>
              <a:rPr lang="sr-Latn-ME" dirty="0" smtClean="0"/>
              <a:t>šnjenje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Funkcija </a:t>
            </a:r>
            <a:r>
              <a:rPr lang="sr-Latn-ME" b="1" dirty="0" smtClean="0">
                <a:solidFill>
                  <a:srgbClr val="C00000"/>
                </a:solidFill>
              </a:rPr>
              <a:t>BFS</a:t>
            </a:r>
            <a:r>
              <a:rPr lang="sr-Latn-ME" dirty="0" smtClean="0"/>
              <a:t> provjerava da li je moguće naći još neki to</a:t>
            </a:r>
            <a:r>
              <a:rPr lang="en-US" dirty="0" smtClean="0"/>
              <a:t>k</a:t>
            </a:r>
            <a:r>
              <a:rPr lang="sr-Latn-ME" dirty="0" smtClean="0"/>
              <a:t> od </a:t>
            </a:r>
            <a:r>
              <a:rPr lang="sr-Latn-ME" b="1" i="1" dirty="0" smtClean="0">
                <a:solidFill>
                  <a:srgbClr val="C00000"/>
                </a:solidFill>
              </a:rPr>
              <a:t>s</a:t>
            </a:r>
            <a:r>
              <a:rPr lang="sr-Latn-ME" dirty="0" smtClean="0"/>
              <a:t> do </a:t>
            </a:r>
            <a:r>
              <a:rPr lang="sr-Latn-ME" b="1" i="1" dirty="0" smtClean="0">
                <a:solidFill>
                  <a:srgbClr val="C00000"/>
                </a:solidFill>
              </a:rPr>
              <a:t>t</a:t>
            </a:r>
            <a:r>
              <a:rPr lang="sr-Latn-ME" dirty="0" smtClean="0"/>
              <a:t>, a ujedno i postavlja vrijednosti nivoa čvorova u grafu.</a:t>
            </a:r>
          </a:p>
          <a:p>
            <a:r>
              <a:rPr lang="sr-Latn-ME" dirty="0" smtClean="0"/>
              <a:t>Vrijednosti nivoa se na početku postavljaju na </a:t>
            </a:r>
            <a:r>
              <a:rPr lang="sr-Latn-ME" b="1" dirty="0" smtClean="0">
                <a:solidFill>
                  <a:srgbClr val="C00000"/>
                </a:solidFill>
              </a:rPr>
              <a:t>-1</a:t>
            </a:r>
            <a:r>
              <a:rPr lang="sr-Latn-ME" dirty="0" smtClean="0"/>
              <a:t> osim za izvor.</a:t>
            </a:r>
          </a:p>
          <a:p>
            <a:r>
              <a:rPr lang="sr-Latn-ME" dirty="0" smtClean="0"/>
              <a:t>Lista ili prirodnije red nam treba da u </a:t>
            </a:r>
            <a:r>
              <a:rPr lang="sr-Latn-ME" b="1" dirty="0" smtClean="0">
                <a:solidFill>
                  <a:srgbClr val="C00000"/>
                </a:solidFill>
              </a:rPr>
              <a:t>BFS</a:t>
            </a:r>
            <a:r>
              <a:rPr lang="sr-Latn-ME" dirty="0" smtClean="0"/>
              <a:t> prođemo kroz sve tokove.</a:t>
            </a:r>
          </a:p>
          <a:p>
            <a:r>
              <a:rPr lang="sr-Latn-ME" dirty="0" smtClean="0"/>
              <a:t>Za svaki čvor do kojega postoji veza iz aktuelnog čvora </a:t>
            </a:r>
            <a:r>
              <a:rPr lang="sr-Latn-ME" b="1" baseline="-25000" dirty="0" smtClean="0"/>
              <a:t>(obratite pažnju na primjenu reference koja se mogla izbjeći)</a:t>
            </a:r>
            <a:r>
              <a:rPr lang="sr-Latn-ME" dirty="0" smtClean="0"/>
              <a:t> provjeravamo da li do njega </a:t>
            </a:r>
            <a:r>
              <a:rPr lang="sr-Latn-ME" dirty="0"/>
              <a:t>možemo doći (da li nije do sada posjećen </a:t>
            </a:r>
            <a:r>
              <a:rPr lang="sr-Latn-ME" b="1" i="1" dirty="0">
                <a:solidFill>
                  <a:srgbClr val="0070C0"/>
                </a:solidFill>
              </a:rPr>
              <a:t>level</a:t>
            </a:r>
            <a:r>
              <a:rPr lang="sr-Latn-ME" b="1" dirty="0">
                <a:solidFill>
                  <a:srgbClr val="0070C0"/>
                </a:solidFill>
              </a:rPr>
              <a:t>[</a:t>
            </a:r>
            <a:r>
              <a:rPr lang="sr-Latn-ME" b="1" i="1" dirty="0">
                <a:solidFill>
                  <a:srgbClr val="0070C0"/>
                </a:solidFill>
              </a:rPr>
              <a:t>e</a:t>
            </a:r>
            <a:r>
              <a:rPr lang="sr-Latn-ME" b="1" dirty="0">
                <a:solidFill>
                  <a:srgbClr val="0070C0"/>
                </a:solidFill>
              </a:rPr>
              <a:t>.</a:t>
            </a:r>
            <a:r>
              <a:rPr lang="sr-Latn-ME" b="1" i="1" dirty="0">
                <a:solidFill>
                  <a:srgbClr val="0070C0"/>
                </a:solidFill>
              </a:rPr>
              <a:t>v</a:t>
            </a:r>
            <a:r>
              <a:rPr lang="sr-Latn-ME" b="1" dirty="0" smtClean="0">
                <a:solidFill>
                  <a:srgbClr val="0070C0"/>
                </a:solidFill>
              </a:rPr>
              <a:t>]&lt;0</a:t>
            </a:r>
            <a:r>
              <a:rPr lang="sr-Latn-ME" dirty="0" smtClean="0"/>
              <a:t> i da li je tok do njega manji od kapaciteta </a:t>
            </a:r>
            <a:r>
              <a:rPr lang="sr-Latn-ME" b="1" i="1" dirty="0" smtClean="0">
                <a:solidFill>
                  <a:srgbClr val="0070C0"/>
                </a:solidFill>
              </a:rPr>
              <a:t>e</a:t>
            </a:r>
            <a:r>
              <a:rPr lang="sr-Latn-ME" b="1" dirty="0" smtClean="0">
                <a:solidFill>
                  <a:srgbClr val="0070C0"/>
                </a:solidFill>
              </a:rPr>
              <a:t>.</a:t>
            </a:r>
            <a:r>
              <a:rPr lang="sr-Latn-ME" b="1" i="1" dirty="0" smtClean="0">
                <a:solidFill>
                  <a:srgbClr val="0070C0"/>
                </a:solidFill>
              </a:rPr>
              <a:t>flow</a:t>
            </a:r>
            <a:r>
              <a:rPr lang="sr-Latn-ME" b="1" dirty="0" smtClean="0">
                <a:solidFill>
                  <a:srgbClr val="0070C0"/>
                </a:solidFill>
              </a:rPr>
              <a:t>&lt;</a:t>
            </a:r>
            <a:r>
              <a:rPr lang="sr-Latn-ME" b="1" i="1" dirty="0" smtClean="0">
                <a:solidFill>
                  <a:srgbClr val="0070C0"/>
                </a:solidFill>
              </a:rPr>
              <a:t>e</a:t>
            </a:r>
            <a:r>
              <a:rPr lang="sr-Latn-ME" b="1" dirty="0" smtClean="0">
                <a:solidFill>
                  <a:srgbClr val="0070C0"/>
                </a:solidFill>
              </a:rPr>
              <a:t>.</a:t>
            </a:r>
            <a:r>
              <a:rPr lang="sr-Latn-ME" b="1" i="1" dirty="0" smtClean="0">
                <a:solidFill>
                  <a:srgbClr val="0070C0"/>
                </a:solidFill>
              </a:rPr>
              <a:t>C</a:t>
            </a:r>
            <a:r>
              <a:rPr lang="sr-Latn-ME" dirty="0" smtClean="0"/>
              <a:t>). Postavljamo da je nivo za jedan veći od tekućeg i ubacujemo ovaj element na kraj liste ili reda. </a:t>
            </a:r>
            <a:r>
              <a:rPr lang="en-US" dirty="0" err="1" smtClean="0"/>
              <a:t>Funkcija</a:t>
            </a:r>
            <a:r>
              <a:rPr lang="en-US" dirty="0" smtClean="0"/>
              <a:t> </a:t>
            </a:r>
            <a:r>
              <a:rPr lang="en-US" dirty="0" err="1" smtClean="0"/>
              <a:t>vra</a:t>
            </a:r>
            <a:r>
              <a:rPr lang="sr-Latn-ME" dirty="0" smtClean="0"/>
              <a:t>ća tačno ako je dostignut uvir </a:t>
            </a:r>
            <a:r>
              <a:rPr lang="sr-Latn-ME" b="1" i="1" dirty="0" smtClean="0">
                <a:solidFill>
                  <a:srgbClr val="0070C0"/>
                </a:solidFill>
              </a:rPr>
              <a:t>level</a:t>
            </a:r>
            <a:r>
              <a:rPr lang="en-US" b="1" dirty="0" smtClean="0">
                <a:solidFill>
                  <a:srgbClr val="0070C0"/>
                </a:solidFill>
              </a:rPr>
              <a:t>[</a:t>
            </a:r>
            <a:r>
              <a:rPr lang="en-US" b="1" i="1" dirty="0" smtClean="0">
                <a:solidFill>
                  <a:srgbClr val="0070C0"/>
                </a:solidFill>
              </a:rPr>
              <a:t>t</a:t>
            </a:r>
            <a:r>
              <a:rPr lang="en-US" b="1" dirty="0" smtClean="0">
                <a:solidFill>
                  <a:srgbClr val="0070C0"/>
                </a:solidFill>
              </a:rPr>
              <a:t>]&gt;=0</a:t>
            </a:r>
            <a:r>
              <a:rPr lang="en-US" dirty="0" smtClean="0"/>
              <a:t> </a:t>
            </a:r>
            <a:r>
              <a:rPr lang="sr-Latn-ME" dirty="0" smtClean="0"/>
              <a:t>a u suprotnom dobijamo netačno.</a:t>
            </a:r>
          </a:p>
          <a:p>
            <a:r>
              <a:rPr lang="sr-Latn-ME" dirty="0" smtClean="0"/>
              <a:t>Funkcija </a:t>
            </a:r>
            <a:r>
              <a:rPr lang="sr-Latn-ME" b="1" i="1" dirty="0" smtClean="0">
                <a:solidFill>
                  <a:srgbClr val="0070C0"/>
                </a:solidFill>
              </a:rPr>
              <a:t>sendFlow</a:t>
            </a:r>
            <a:r>
              <a:rPr lang="sr-Latn-ME" dirty="0" smtClean="0"/>
              <a:t> je </a:t>
            </a:r>
            <a:r>
              <a:rPr lang="sr-Latn-ME" b="1" dirty="0" smtClean="0">
                <a:solidFill>
                  <a:srgbClr val="C00000"/>
                </a:solidFill>
              </a:rPr>
              <a:t>DFS</a:t>
            </a:r>
            <a:r>
              <a:rPr lang="sr-Latn-ME" dirty="0" smtClean="0"/>
              <a:t> funkcija koja se poziva nakon što </a:t>
            </a:r>
            <a:r>
              <a:rPr lang="sr-Latn-ME" b="1" dirty="0" smtClean="0">
                <a:solidFill>
                  <a:srgbClr val="C00000"/>
                </a:solidFill>
              </a:rPr>
              <a:t>BFS</a:t>
            </a:r>
            <a:r>
              <a:rPr lang="sr-Latn-ME" dirty="0" smtClean="0"/>
              <a:t> utvrdi da je moguće poslati tok do uvira te formira nivoe. </a:t>
            </a:r>
            <a:endParaRPr lang="en-US" dirty="0"/>
          </a:p>
        </p:txBody>
      </p:sp>
    </p:spTree>
    <p:extLst>
      <p:ext uri="{BB962C8B-B14F-4D97-AF65-F5344CB8AC3E}">
        <p14:creationId xmlns:p14="http://schemas.microsoft.com/office/powerpoint/2010/main" val="3518678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DFS dio Dinicovog algoritma</a:t>
            </a:r>
            <a:endParaRPr lang="en-US" dirty="0"/>
          </a:p>
        </p:txBody>
      </p:sp>
      <p:sp>
        <p:nvSpPr>
          <p:cNvPr id="3" name="Content Placeholder 2"/>
          <p:cNvSpPr>
            <a:spLocks noGrp="1"/>
          </p:cNvSpPr>
          <p:nvPr>
            <p:ph idx="1"/>
          </p:nvPr>
        </p:nvSpPr>
        <p:spPr>
          <a:xfrm>
            <a:off x="0" y="990600"/>
            <a:ext cx="9220200" cy="5867400"/>
          </a:xfrm>
        </p:spPr>
        <p:txBody>
          <a:bodyPr>
            <a:normAutofit/>
          </a:bodyPr>
          <a:lstStyle/>
          <a:p>
            <a:r>
              <a:rPr lang="sr-Latn-ME" dirty="0" smtClean="0"/>
              <a:t>Ova funkcija se poziva više puta </a:t>
            </a:r>
            <a:r>
              <a:rPr lang="en-US" dirty="0"/>
              <a:t>z</a:t>
            </a:r>
            <a:r>
              <a:rPr lang="sr-Latn-ME" dirty="0" smtClean="0"/>
              <a:t>a jedan </a:t>
            </a:r>
            <a:r>
              <a:rPr lang="sr-Latn-ME" b="1" dirty="0" smtClean="0">
                <a:solidFill>
                  <a:srgbClr val="C00000"/>
                </a:solidFill>
              </a:rPr>
              <a:t>BFS</a:t>
            </a:r>
            <a:r>
              <a:rPr lang="sr-Latn-ME" dirty="0" smtClean="0"/>
              <a:t> poziv. Argumenti funkcije su </a:t>
            </a:r>
            <a:r>
              <a:rPr lang="sr-Latn-ME" b="1" i="1" dirty="0" smtClean="0">
                <a:solidFill>
                  <a:srgbClr val="0070C0"/>
                </a:solidFill>
              </a:rPr>
              <a:t>flow</a:t>
            </a:r>
            <a:r>
              <a:rPr lang="sr-Latn-ME" dirty="0" smtClean="0"/>
              <a:t> – tekući tok sa kojim je pozvana tekuće izvršavanje funkcije, </a:t>
            </a:r>
            <a:r>
              <a:rPr lang="sr-Latn-ME" b="1" i="1" dirty="0" smtClean="0">
                <a:solidFill>
                  <a:srgbClr val="0070C0"/>
                </a:solidFill>
              </a:rPr>
              <a:t>start</a:t>
            </a:r>
            <a:r>
              <a:rPr lang="en-US" b="1" dirty="0" smtClean="0">
                <a:solidFill>
                  <a:srgbClr val="0070C0"/>
                </a:solidFill>
              </a:rPr>
              <a:t>[]</a:t>
            </a:r>
            <a:r>
              <a:rPr lang="en-US" dirty="0" smtClean="0"/>
              <a:t> je </a:t>
            </a:r>
            <a:r>
              <a:rPr lang="en-US" dirty="0" err="1" smtClean="0"/>
              <a:t>vektor</a:t>
            </a:r>
            <a:r>
              <a:rPr lang="en-US" dirty="0" smtClean="0"/>
              <a:t> </a:t>
            </a:r>
            <a:r>
              <a:rPr lang="en-US" dirty="0" err="1" smtClean="0"/>
              <a:t>kojim</a:t>
            </a:r>
            <a:r>
              <a:rPr lang="en-US" dirty="0" smtClean="0"/>
              <a:t> </a:t>
            </a:r>
            <a:r>
              <a:rPr lang="en-US" dirty="0" err="1" smtClean="0"/>
              <a:t>pamtimo</a:t>
            </a:r>
            <a:r>
              <a:rPr lang="en-US" dirty="0" smtClean="0"/>
              <a:t> </a:t>
            </a:r>
            <a:r>
              <a:rPr lang="en-US" dirty="0" err="1" smtClean="0"/>
              <a:t>sljede</a:t>
            </a:r>
            <a:r>
              <a:rPr lang="sr-Latn-ME" dirty="0" smtClean="0"/>
              <a:t>ću ivicu koju treba provjeriti (</a:t>
            </a:r>
            <a:r>
              <a:rPr lang="sr-Latn-ME" b="1" i="1" dirty="0" smtClean="0">
                <a:solidFill>
                  <a:srgbClr val="0070C0"/>
                </a:solidFill>
              </a:rPr>
              <a:t>start</a:t>
            </a:r>
            <a:r>
              <a:rPr lang="en-US" b="1" dirty="0" smtClean="0">
                <a:solidFill>
                  <a:srgbClr val="0070C0"/>
                </a:solidFill>
              </a:rPr>
              <a:t>[</a:t>
            </a:r>
            <a:r>
              <a:rPr lang="en-US" b="1" i="1" dirty="0" err="1" smtClean="0">
                <a:solidFill>
                  <a:srgbClr val="0070C0"/>
                </a:solidFill>
              </a:rPr>
              <a:t>i</a:t>
            </a:r>
            <a:r>
              <a:rPr lang="en-US" b="1" dirty="0" smtClean="0">
                <a:solidFill>
                  <a:srgbClr val="0070C0"/>
                </a:solidFill>
              </a:rPr>
              <a:t>]</a:t>
            </a:r>
            <a:r>
              <a:rPr lang="en-US" dirty="0" smtClean="0"/>
              <a:t> je </a:t>
            </a:r>
            <a:r>
              <a:rPr lang="en-US" dirty="0" err="1" smtClean="0"/>
              <a:t>broj</a:t>
            </a:r>
            <a:r>
              <a:rPr lang="en-US" dirty="0" smtClean="0"/>
              <a:t> </a:t>
            </a:r>
            <a:r>
              <a:rPr lang="en-US" dirty="0" err="1" smtClean="0"/>
              <a:t>ivica</a:t>
            </a:r>
            <a:r>
              <a:rPr lang="en-US" dirty="0" smtClean="0"/>
              <a:t> </a:t>
            </a:r>
            <a:r>
              <a:rPr lang="en-US" dirty="0" err="1" smtClean="0"/>
              <a:t>koje</a:t>
            </a:r>
            <a:r>
              <a:rPr lang="en-US" dirty="0" smtClean="0"/>
              <a:t> </a:t>
            </a:r>
            <a:r>
              <a:rPr lang="en-US" dirty="0" err="1" smtClean="0"/>
              <a:t>su</a:t>
            </a:r>
            <a:r>
              <a:rPr lang="en-US" dirty="0" smtClean="0"/>
              <a:t> </a:t>
            </a:r>
            <a:r>
              <a:rPr lang="en-US" dirty="0" err="1" smtClean="0"/>
              <a:t>ispitane</a:t>
            </a:r>
            <a:r>
              <a:rPr lang="en-US" dirty="0" smtClean="0"/>
              <a:t> od </a:t>
            </a:r>
            <a:r>
              <a:rPr lang="sr-Latn-ME" dirty="0" smtClean="0"/>
              <a:t>čvora </a:t>
            </a:r>
            <a:r>
              <a:rPr lang="sr-Latn-ME" b="1" i="1" dirty="0" smtClean="0">
                <a:solidFill>
                  <a:srgbClr val="0070C0"/>
                </a:solidFill>
              </a:rPr>
              <a:t>i</a:t>
            </a:r>
            <a:r>
              <a:rPr lang="sr-Latn-ME" dirty="0" smtClean="0"/>
              <a:t>), </a:t>
            </a:r>
            <a:r>
              <a:rPr lang="sr-Latn-ME" b="1" i="1" dirty="0" smtClean="0">
                <a:solidFill>
                  <a:srgbClr val="0070C0"/>
                </a:solidFill>
              </a:rPr>
              <a:t>u</a:t>
            </a:r>
            <a:r>
              <a:rPr lang="sr-Latn-ME" dirty="0" smtClean="0"/>
              <a:t> je tekući čvor dok je </a:t>
            </a:r>
            <a:r>
              <a:rPr lang="sr-Latn-ME" b="1" i="1" dirty="0" smtClean="0">
                <a:solidFill>
                  <a:srgbClr val="0070C0"/>
                </a:solidFill>
              </a:rPr>
              <a:t>t</a:t>
            </a:r>
            <a:r>
              <a:rPr lang="sr-Latn-ME" dirty="0" smtClean="0"/>
              <a:t> uvir.</a:t>
            </a:r>
          </a:p>
          <a:p>
            <a:r>
              <a:rPr lang="sr-Latn-ME" dirty="0"/>
              <a:t>For petlja </a:t>
            </a:r>
            <a:r>
              <a:rPr lang="sr-Latn-ME" b="1" dirty="0" smtClean="0">
                <a:solidFill>
                  <a:srgbClr val="0070C0"/>
                </a:solidFill>
              </a:rPr>
              <a:t>for ( </a:t>
            </a:r>
            <a:r>
              <a:rPr lang="sr-Latn-ME" b="1" dirty="0">
                <a:solidFill>
                  <a:srgbClr val="0070C0"/>
                </a:solidFill>
              </a:rPr>
              <a:t>; start[u] &lt; adj[u].size(); start[u</a:t>
            </a:r>
            <a:r>
              <a:rPr lang="sr-Latn-ME" b="1" dirty="0" smtClean="0">
                <a:solidFill>
                  <a:srgbClr val="0070C0"/>
                </a:solidFill>
              </a:rPr>
              <a:t>]++)</a:t>
            </a:r>
            <a:r>
              <a:rPr lang="sr-Latn-ME" dirty="0" smtClean="0"/>
              <a:t> prolazi kroz sve ivice jednu po jednu. Uvećanje </a:t>
            </a:r>
            <a:r>
              <a:rPr lang="sr-Latn-ME" b="1" i="1" dirty="0" smtClean="0">
                <a:solidFill>
                  <a:srgbClr val="0070C0"/>
                </a:solidFill>
              </a:rPr>
              <a:t>start</a:t>
            </a:r>
            <a:r>
              <a:rPr lang="en-US" b="1" dirty="0" smtClean="0">
                <a:solidFill>
                  <a:srgbClr val="0070C0"/>
                </a:solidFill>
              </a:rPr>
              <a:t>[</a:t>
            </a:r>
            <a:r>
              <a:rPr lang="en-US" b="1" i="1" dirty="0" smtClean="0">
                <a:solidFill>
                  <a:srgbClr val="0070C0"/>
                </a:solidFill>
              </a:rPr>
              <a:t>u</a:t>
            </a:r>
            <a:r>
              <a:rPr lang="en-US" b="1" dirty="0" smtClean="0">
                <a:solidFill>
                  <a:srgbClr val="0070C0"/>
                </a:solidFill>
              </a:rPr>
              <a:t>]</a:t>
            </a:r>
            <a:r>
              <a:rPr lang="sr-Latn-ME" b="1" dirty="0" smtClean="0">
                <a:solidFill>
                  <a:srgbClr val="0070C0"/>
                </a:solidFill>
              </a:rPr>
              <a:t>++</a:t>
            </a:r>
            <a:r>
              <a:rPr lang="en-US" dirty="0" smtClean="0"/>
              <a:t> </a:t>
            </a:r>
            <a:r>
              <a:rPr lang="en-US" dirty="0" err="1" smtClean="0"/>
              <a:t>nam</a:t>
            </a:r>
            <a:r>
              <a:rPr lang="en-US" dirty="0" smtClean="0"/>
              <a:t> </a:t>
            </a:r>
            <a:r>
              <a:rPr lang="en-US" dirty="0" err="1" smtClean="0"/>
              <a:t>omogu</a:t>
            </a:r>
            <a:r>
              <a:rPr lang="sr-Latn-ME" dirty="0" smtClean="0"/>
              <a:t>ćava da pamtimo do koje smo ivice stigli i da tu ivicu za navedeni čvor više ne provjeravamo. </a:t>
            </a:r>
            <a:r>
              <a:rPr lang="sr-Latn-ME" b="1" i="1" dirty="0" smtClean="0">
                <a:solidFill>
                  <a:srgbClr val="0070C0"/>
                </a:solidFill>
              </a:rPr>
              <a:t>e</a:t>
            </a:r>
            <a:r>
              <a:rPr lang="sr-Latn-ME" dirty="0" smtClean="0"/>
              <a:t> je tekuća ivica koja se ispituje. U ivicu idemo ako je zadovoljeno </a:t>
            </a:r>
            <a:r>
              <a:rPr lang="en-GB" b="1" dirty="0">
                <a:solidFill>
                  <a:srgbClr val="0070C0"/>
                </a:solidFill>
              </a:rPr>
              <a:t>level[</a:t>
            </a:r>
            <a:r>
              <a:rPr lang="en-GB" b="1" dirty="0" err="1">
                <a:solidFill>
                  <a:srgbClr val="0070C0"/>
                </a:solidFill>
              </a:rPr>
              <a:t>e.v</a:t>
            </a:r>
            <a:r>
              <a:rPr lang="en-GB" b="1" dirty="0" smtClean="0">
                <a:solidFill>
                  <a:srgbClr val="0070C0"/>
                </a:solidFill>
              </a:rPr>
              <a:t>]==level[u</a:t>
            </a:r>
            <a:r>
              <a:rPr lang="en-GB" b="1" dirty="0">
                <a:solidFill>
                  <a:srgbClr val="0070C0"/>
                </a:solidFill>
              </a:rPr>
              <a:t>]+</a:t>
            </a:r>
            <a:r>
              <a:rPr lang="en-GB" b="1" dirty="0" smtClean="0">
                <a:solidFill>
                  <a:srgbClr val="0070C0"/>
                </a:solidFill>
              </a:rPr>
              <a:t>1</a:t>
            </a:r>
            <a:r>
              <a:rPr lang="sr-Latn-ME" dirty="0" smtClean="0"/>
              <a:t> (u pitanju je naredni čvor u grafu nivou)</a:t>
            </a:r>
            <a:r>
              <a:rPr lang="en-GB" dirty="0" smtClean="0"/>
              <a:t> </a:t>
            </a:r>
            <a:r>
              <a:rPr lang="sr-Latn-ME" dirty="0" smtClean="0"/>
              <a:t>i u datoj ivici ima prostora da se pošalje tok </a:t>
            </a:r>
            <a:r>
              <a:rPr lang="en-GB" dirty="0" smtClean="0"/>
              <a:t> </a:t>
            </a:r>
            <a:r>
              <a:rPr lang="en-GB" b="1" dirty="0" err="1" smtClean="0">
                <a:solidFill>
                  <a:srgbClr val="0070C0"/>
                </a:solidFill>
              </a:rPr>
              <a:t>e.flow</a:t>
            </a:r>
            <a:r>
              <a:rPr lang="en-GB" b="1" dirty="0" smtClean="0">
                <a:solidFill>
                  <a:srgbClr val="0070C0"/>
                </a:solidFill>
              </a:rPr>
              <a:t>&lt;</a:t>
            </a:r>
            <a:r>
              <a:rPr lang="en-GB" b="1" dirty="0" err="1" smtClean="0">
                <a:solidFill>
                  <a:srgbClr val="0070C0"/>
                </a:solidFill>
              </a:rPr>
              <a:t>e.C</a:t>
            </a:r>
            <a:r>
              <a:rPr lang="sr-Latn-ME" dirty="0" smtClean="0"/>
              <a:t>.</a:t>
            </a:r>
          </a:p>
          <a:p>
            <a:r>
              <a:rPr lang="sr-Latn-ME" dirty="0"/>
              <a:t>Tok od </a:t>
            </a:r>
            <a:r>
              <a:rPr lang="sr-Latn-ME" b="1" i="1" dirty="0">
                <a:solidFill>
                  <a:srgbClr val="0070C0"/>
                </a:solidFill>
              </a:rPr>
              <a:t>u</a:t>
            </a:r>
            <a:r>
              <a:rPr lang="sr-Latn-ME" dirty="0"/>
              <a:t> do </a:t>
            </a:r>
            <a:r>
              <a:rPr lang="sr-Latn-ME" b="1" i="1" dirty="0">
                <a:solidFill>
                  <a:srgbClr val="0070C0"/>
                </a:solidFill>
              </a:rPr>
              <a:t>t</a:t>
            </a:r>
            <a:r>
              <a:rPr lang="sr-Latn-ME" dirty="0"/>
              <a:t> se ažurira kao </a:t>
            </a:r>
            <a:r>
              <a:rPr lang="sr-Latn-ME" b="1" dirty="0" smtClean="0">
                <a:solidFill>
                  <a:srgbClr val="0070C0"/>
                </a:solidFill>
              </a:rPr>
              <a:t>curr_flow=min(flow,e.C-e.flow)</a:t>
            </a:r>
            <a:r>
              <a:rPr lang="sr-Latn-ME" dirty="0" smtClean="0"/>
              <a:t>.</a:t>
            </a:r>
          </a:p>
          <a:p>
            <a:r>
              <a:rPr lang="sr-Latn-ME" dirty="0"/>
              <a:t>Po </a:t>
            </a:r>
            <a:r>
              <a:rPr lang="sr-Latn-ME" b="1" dirty="0">
                <a:solidFill>
                  <a:srgbClr val="C00000"/>
                </a:solidFill>
              </a:rPr>
              <a:t>DFS</a:t>
            </a:r>
            <a:r>
              <a:rPr lang="sr-Latn-ME" dirty="0"/>
              <a:t>-u sada pozivamo funkciju od tekućeg čvora sa preostalim </a:t>
            </a:r>
            <a:r>
              <a:rPr lang="sr-Latn-ME" dirty="0" smtClean="0"/>
              <a:t>kapacitetom </a:t>
            </a:r>
            <a:r>
              <a:rPr lang="sr-Latn-ME" b="1" dirty="0">
                <a:solidFill>
                  <a:srgbClr val="0070C0"/>
                </a:solidFill>
              </a:rPr>
              <a:t>sendFlow(e.v, curr_flow, t, start</a:t>
            </a:r>
            <a:r>
              <a:rPr lang="sr-Latn-ME" b="1" dirty="0" smtClean="0">
                <a:solidFill>
                  <a:srgbClr val="0070C0"/>
                </a:solidFill>
              </a:rPr>
              <a:t>)</a:t>
            </a:r>
            <a:r>
              <a:rPr lang="sr-Latn-ME" dirty="0" smtClean="0"/>
              <a:t>.</a:t>
            </a:r>
            <a:endParaRPr lang="en-US" dirty="0"/>
          </a:p>
        </p:txBody>
      </p:sp>
    </p:spTree>
    <p:extLst>
      <p:ext uri="{BB962C8B-B14F-4D97-AF65-F5344CB8AC3E}">
        <p14:creationId xmlns:p14="http://schemas.microsoft.com/office/powerpoint/2010/main" val="2245173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Dinic</a:t>
            </a:r>
            <a:r>
              <a:rPr lang="en-US" dirty="0" smtClean="0"/>
              <a:t> – </a:t>
            </a:r>
            <a:r>
              <a:rPr lang="en-US" dirty="0" err="1" smtClean="0"/>
              <a:t>kraj</a:t>
            </a:r>
            <a:r>
              <a:rPr lang="en-US" dirty="0" smtClean="0"/>
              <a:t> </a:t>
            </a:r>
            <a:r>
              <a:rPr lang="en-US" dirty="0" err="1" smtClean="0"/>
              <a:t>obja</a:t>
            </a:r>
            <a:r>
              <a:rPr lang="sr-Latn-ME" dirty="0" smtClean="0"/>
              <a:t>šnjenja</a:t>
            </a:r>
            <a:endParaRPr lang="en-US" dirty="0"/>
          </a:p>
        </p:txBody>
      </p:sp>
      <p:sp>
        <p:nvSpPr>
          <p:cNvPr id="3" name="Content Placeholder 2"/>
          <p:cNvSpPr>
            <a:spLocks noGrp="1"/>
          </p:cNvSpPr>
          <p:nvPr>
            <p:ph idx="1"/>
          </p:nvPr>
        </p:nvSpPr>
        <p:spPr>
          <a:xfrm>
            <a:off x="0" y="914400"/>
            <a:ext cx="9144000" cy="5943600"/>
          </a:xfrm>
        </p:spPr>
        <p:txBody>
          <a:bodyPr/>
          <a:lstStyle/>
          <a:p>
            <a:r>
              <a:rPr lang="sr-Latn-ME" dirty="0" smtClean="0"/>
              <a:t>Ako smo dobili da je toko moguć (veći od nule) vraćamo ga kao rezultat i oduzimamo ga od reverzne ivice. </a:t>
            </a:r>
            <a:r>
              <a:rPr lang="sr-Latn-ME" dirty="0"/>
              <a:t>Sad nam se veoma isplati način kako smo zapamtili reverznu ivici </a:t>
            </a:r>
            <a:r>
              <a:rPr lang="sr-Latn-ME" b="1" dirty="0">
                <a:solidFill>
                  <a:srgbClr val="0070C0"/>
                </a:solidFill>
              </a:rPr>
              <a:t>adj[e.v][e.rev].</a:t>
            </a:r>
            <a:r>
              <a:rPr lang="sr-Latn-ME" b="1" dirty="0" smtClean="0">
                <a:solidFill>
                  <a:srgbClr val="0070C0"/>
                </a:solidFill>
              </a:rPr>
              <a:t>flow-=temp_flow;</a:t>
            </a:r>
            <a:r>
              <a:rPr lang="sr-Latn-ME" dirty="0" smtClean="0"/>
              <a:t>.</a:t>
            </a:r>
          </a:p>
          <a:p>
            <a:r>
              <a:rPr lang="sr-Latn-ME" dirty="0" smtClean="0"/>
              <a:t>Kada je sve dobro pripremljeno onda glavna funkcija </a:t>
            </a:r>
            <a:r>
              <a:rPr lang="sr-Latn-ME" b="1" dirty="0" smtClean="0">
                <a:solidFill>
                  <a:srgbClr val="0070C0"/>
                </a:solidFill>
              </a:rPr>
              <a:t>DinicMaxFlow</a:t>
            </a:r>
            <a:r>
              <a:rPr lang="sr-Latn-ME" dirty="0" smtClean="0"/>
              <a:t> je jednostavna i prosto zasnovana na pozivima </a:t>
            </a:r>
            <a:r>
              <a:rPr lang="sr-Latn-ME" b="1" dirty="0" smtClean="0">
                <a:solidFill>
                  <a:srgbClr val="C00000"/>
                </a:solidFill>
              </a:rPr>
              <a:t>BFS</a:t>
            </a:r>
            <a:r>
              <a:rPr lang="sr-Latn-ME" dirty="0" smtClean="0"/>
              <a:t> i </a:t>
            </a:r>
            <a:r>
              <a:rPr lang="sr-Latn-ME" b="1" dirty="0" smtClean="0">
                <a:solidFill>
                  <a:srgbClr val="C00000"/>
                </a:solidFill>
              </a:rPr>
              <a:t>DFS</a:t>
            </a:r>
            <a:r>
              <a:rPr lang="sr-Latn-ME" dirty="0" smtClean="0"/>
              <a:t> (</a:t>
            </a:r>
            <a:r>
              <a:rPr lang="sr-Latn-ME" b="1" dirty="0" smtClean="0">
                <a:solidFill>
                  <a:srgbClr val="0070C0"/>
                </a:solidFill>
              </a:rPr>
              <a:t>sendFlow</a:t>
            </a:r>
            <a:r>
              <a:rPr lang="sr-Latn-ME" dirty="0" smtClean="0"/>
              <a:t>) funkcija. Dok </a:t>
            </a:r>
            <a:r>
              <a:rPr lang="sr-Latn-ME" b="1" dirty="0" smtClean="0">
                <a:solidFill>
                  <a:srgbClr val="0070C0"/>
                </a:solidFill>
              </a:rPr>
              <a:t>BFS</a:t>
            </a:r>
            <a:r>
              <a:rPr lang="sr-Latn-ME" dirty="0" smtClean="0"/>
              <a:t> funkcija daje tačno (dok je moguće dodavati tok) pozivamo </a:t>
            </a:r>
            <a:r>
              <a:rPr lang="sr-Latn-ME" b="1" dirty="0" smtClean="0">
                <a:solidFill>
                  <a:srgbClr val="0070C0"/>
                </a:solidFill>
              </a:rPr>
              <a:t>sendFlow</a:t>
            </a:r>
            <a:r>
              <a:rPr lang="sr-Latn-ME" dirty="0" smtClean="0"/>
              <a:t> funkciju koja ga određuje dodati tok kojega nadodajemo na postojeći tok. Prilikom poziva funkcije </a:t>
            </a:r>
            <a:r>
              <a:rPr lang="sr-Latn-ME" b="1" dirty="0" smtClean="0">
                <a:solidFill>
                  <a:srgbClr val="0070C0"/>
                </a:solidFill>
              </a:rPr>
              <a:t>sendFlow</a:t>
            </a:r>
            <a:r>
              <a:rPr lang="sr-Latn-ME" dirty="0" smtClean="0"/>
              <a:t> pretpostavljeni tok se postavlja na veliki vrijed</a:t>
            </a:r>
            <a:r>
              <a:rPr lang="en-US" dirty="0" smtClean="0"/>
              <a:t>n</a:t>
            </a:r>
            <a:r>
              <a:rPr lang="sr-Latn-ME" dirty="0" smtClean="0"/>
              <a:t>ost </a:t>
            </a:r>
            <a:r>
              <a:rPr lang="sr-Latn-ME" b="1" dirty="0" smtClean="0">
                <a:solidFill>
                  <a:srgbClr val="0070C0"/>
                </a:solidFill>
              </a:rPr>
              <a:t>INT_MAX</a:t>
            </a:r>
            <a:r>
              <a:rPr lang="sr-Latn-ME" dirty="0" smtClean="0"/>
              <a:t> i postepeno umanjuje.</a:t>
            </a:r>
          </a:p>
          <a:p>
            <a:r>
              <a:rPr lang="sr-Latn-ME" dirty="0" smtClean="0"/>
              <a:t>Složenost ovoga algoritma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EV</a:t>
            </a:r>
            <a:r>
              <a:rPr lang="sr-Latn-ME" b="1" baseline="30000" dirty="0" smtClean="0">
                <a:solidFill>
                  <a:srgbClr val="C00000"/>
                </a:solidFill>
              </a:rPr>
              <a:t>2</a:t>
            </a:r>
            <a:r>
              <a:rPr lang="sr-Latn-ME" b="1" dirty="0" smtClean="0">
                <a:solidFill>
                  <a:srgbClr val="C00000"/>
                </a:solidFill>
              </a:rPr>
              <a:t>)</a:t>
            </a:r>
            <a:r>
              <a:rPr lang="sr-Latn-ME" dirty="0" smtClean="0"/>
              <a:t> </a:t>
            </a:r>
            <a:r>
              <a:rPr lang="sr-Latn-ME" b="1" baseline="-25000" dirty="0" smtClean="0"/>
              <a:t>(dokazati)</a:t>
            </a:r>
            <a:r>
              <a:rPr lang="sr-Latn-ME" dirty="0" smtClean="0"/>
              <a:t> što je po pravilu manje od Edmond-Karp varijante čija je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E</a:t>
            </a:r>
            <a:r>
              <a:rPr lang="sr-Latn-ME" b="1" baseline="30000" dirty="0" smtClean="0">
                <a:solidFill>
                  <a:srgbClr val="C00000"/>
                </a:solidFill>
              </a:rPr>
              <a:t>2</a:t>
            </a:r>
            <a:r>
              <a:rPr lang="sr-Latn-ME" b="1" i="1" dirty="0" smtClean="0">
                <a:solidFill>
                  <a:srgbClr val="C00000"/>
                </a:solidFill>
              </a:rPr>
              <a:t>V</a:t>
            </a:r>
            <a:r>
              <a:rPr lang="sr-Latn-ME" b="1" dirty="0" smtClean="0">
                <a:solidFill>
                  <a:srgbClr val="C00000"/>
                </a:solidFill>
              </a:rPr>
              <a:t>)</a:t>
            </a:r>
            <a:r>
              <a:rPr lang="sr-Latn-ME" dirty="0" smtClean="0"/>
              <a:t> </a:t>
            </a:r>
            <a:r>
              <a:rPr lang="sr-Latn-ME" b="1" baseline="-25000" dirty="0" smtClean="0"/>
              <a:t>(dokazati)</a:t>
            </a:r>
            <a:r>
              <a:rPr lang="sr-Latn-ME" dirty="0" smtClean="0"/>
              <a:t>. </a:t>
            </a:r>
            <a:endParaRPr lang="en-US" dirty="0"/>
          </a:p>
        </p:txBody>
      </p:sp>
    </p:spTree>
    <p:extLst>
      <p:ext uri="{BB962C8B-B14F-4D97-AF65-F5344CB8AC3E}">
        <p14:creationId xmlns:p14="http://schemas.microsoft.com/office/powerpoint/2010/main" val="4257416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Još o predstavljanju grafa</a:t>
            </a:r>
            <a:endParaRPr lang="en-US" dirty="0"/>
          </a:p>
        </p:txBody>
      </p:sp>
      <p:sp>
        <p:nvSpPr>
          <p:cNvPr id="3" name="Content Placeholder 2"/>
          <p:cNvSpPr>
            <a:spLocks noGrp="1"/>
          </p:cNvSpPr>
          <p:nvPr>
            <p:ph idx="1"/>
          </p:nvPr>
        </p:nvSpPr>
        <p:spPr>
          <a:xfrm>
            <a:off x="0" y="914400"/>
            <a:ext cx="9144000" cy="5943600"/>
          </a:xfrm>
        </p:spPr>
        <p:txBody>
          <a:bodyPr/>
          <a:lstStyle/>
          <a:p>
            <a:r>
              <a:rPr lang="sr-Latn-ME" dirty="0" smtClean="0"/>
              <a:t>U jednom broju primjera graf smo memorisali pre</a:t>
            </a:r>
            <a:r>
              <a:rPr lang="en-US" dirty="0" smtClean="0"/>
              <a:t>k</a:t>
            </a:r>
            <a:r>
              <a:rPr lang="sr-Latn-ME" dirty="0" smtClean="0"/>
              <a:t>o </a:t>
            </a:r>
            <a:r>
              <a:rPr lang="sr-Latn-ME" b="1" dirty="0" smtClean="0"/>
              <a:t>matrice susjedstva</a:t>
            </a:r>
            <a:r>
              <a:rPr lang="sr-Latn-ME" dirty="0" smtClean="0"/>
              <a:t>.</a:t>
            </a:r>
          </a:p>
          <a:p>
            <a:r>
              <a:rPr lang="sr-Latn-ME" dirty="0" smtClean="0"/>
              <a:t>U pitanju je elegantna tehnika ali </a:t>
            </a:r>
            <a:r>
              <a:rPr lang="sr-Latn-ME" u="sng" dirty="0" smtClean="0"/>
              <a:t>memorijski zahtjevna</a:t>
            </a:r>
            <a:r>
              <a:rPr lang="sr-Latn-ME" dirty="0" smtClean="0"/>
              <a:t>.</a:t>
            </a:r>
          </a:p>
          <a:p>
            <a:r>
              <a:rPr lang="sr-Latn-ME" dirty="0" smtClean="0"/>
              <a:t>Gore od svega ona nam utiče na računsku složenost.</a:t>
            </a:r>
          </a:p>
          <a:p>
            <a:r>
              <a:rPr lang="sr-Latn-ME" dirty="0" smtClean="0"/>
              <a:t>Naime, </a:t>
            </a:r>
            <a:r>
              <a:rPr lang="sr-Latn-ME" u="sng" dirty="0" smtClean="0"/>
              <a:t>izlazni</a:t>
            </a:r>
            <a:r>
              <a:rPr lang="sr-Latn-ME" dirty="0" smtClean="0"/>
              <a:t> ili </a:t>
            </a:r>
            <a:r>
              <a:rPr lang="sr-Latn-ME" u="sng" dirty="0" smtClean="0"/>
              <a:t>ulazni stepen</a:t>
            </a:r>
            <a:r>
              <a:rPr lang="sr-Latn-ME" dirty="0" smtClean="0"/>
              <a:t> čvora velikih grafova je tipično svega nekoliko procenata ukupnog broja čvorova.</a:t>
            </a:r>
          </a:p>
          <a:p>
            <a:r>
              <a:rPr lang="sr-Latn-ME" dirty="0" smtClean="0"/>
              <a:t>Ako obilazimo sve čvorove grafa a ne samo sve ivice iz datog čvora lako možemo da usložnimo algoritam desetinama pa i stotinama puta </a:t>
            </a:r>
            <a:r>
              <a:rPr lang="sr-Latn-ME" b="1" baseline="-25000" dirty="0" smtClean="0"/>
              <a:t>(ma kako efikasno eliminisali rad ako nam </a:t>
            </a:r>
            <a:r>
              <a:rPr lang="sr-Latn-ME" b="1" baseline="-25000" dirty="0" smtClean="0">
                <a:solidFill>
                  <a:srgbClr val="C00000"/>
                </a:solidFill>
              </a:rPr>
              <a:t>matrica susjedstva</a:t>
            </a:r>
            <a:r>
              <a:rPr lang="sr-Latn-ME" b="1" baseline="-25000" dirty="0" smtClean="0"/>
              <a:t> indicira da nema te veze)</a:t>
            </a:r>
            <a:r>
              <a:rPr lang="sr-Latn-ME" dirty="0" smtClean="0"/>
              <a:t>. </a:t>
            </a:r>
          </a:p>
          <a:p>
            <a:r>
              <a:rPr lang="sr-Latn-ME" dirty="0" smtClean="0"/>
              <a:t>Stoga je mnogo bolje raditi sa listom susjedstva ali se postavlja pitanje njene realizacije koja nije uniformna i za sve primjene istovjetna.</a:t>
            </a:r>
          </a:p>
          <a:p>
            <a:r>
              <a:rPr lang="sr-Latn-ME" dirty="0" smtClean="0"/>
              <a:t>Prethodni primjer pokazuje ipak odličan pravac mogućeg rada.</a:t>
            </a:r>
            <a:endParaRPr lang="en-US" dirty="0"/>
          </a:p>
        </p:txBody>
      </p:sp>
    </p:spTree>
    <p:extLst>
      <p:ext uri="{BB962C8B-B14F-4D97-AF65-F5344CB8AC3E}">
        <p14:creationId xmlns:p14="http://schemas.microsoft.com/office/powerpoint/2010/main" val="4061829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Lista (vektor) susjedstva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Veoma često se alocira vektor koji ima dužinu koja je jednaka broju članova grafa.</a:t>
            </a:r>
          </a:p>
          <a:p>
            <a:r>
              <a:rPr lang="sr-Latn-ME" dirty="0" smtClean="0"/>
              <a:t>Elementi vektora su strukture promjenljive dužine koje predstavljaju ivice koje iz čvora izlaze. Dakle, veoma često se početni čvor ivice ne naglašava jer je on sadržan u indeksu čvora u prethodno opisanom vektoru.</a:t>
            </a:r>
          </a:p>
          <a:p>
            <a:r>
              <a:rPr lang="sr-Latn-ME" dirty="0" smtClean="0"/>
              <a:t>Moguće je da se ivice opišu samo po jednom elementu </a:t>
            </a:r>
            <a:r>
              <a:rPr lang="sr-Latn-ME" b="1" baseline="-25000" dirty="0" smtClean="0"/>
              <a:t>(čvoru u koji su upućene)</a:t>
            </a:r>
            <a:r>
              <a:rPr lang="sr-Latn-ME" dirty="0" smtClean="0"/>
              <a:t>, ali elemenata može biti više </a:t>
            </a:r>
            <a:r>
              <a:rPr lang="sr-Latn-ME" b="1" baseline="-25000" dirty="0" smtClean="0"/>
              <a:t>(često je protok, kapacitet, težina ili cijena ivice drugi argument)</a:t>
            </a:r>
            <a:r>
              <a:rPr lang="sr-Latn-ME" dirty="0" smtClean="0"/>
              <a:t>, dok po potrebi </a:t>
            </a:r>
            <a:r>
              <a:rPr lang="sr-Latn-ME" b="1" baseline="-25000" dirty="0" smtClean="0"/>
              <a:t>(kao u primjeru Dinicovog algoritma)</a:t>
            </a:r>
            <a:r>
              <a:rPr lang="sr-Latn-ME" dirty="0" smtClean="0"/>
              <a:t> može biti i više podataka smještenih u ivici. </a:t>
            </a:r>
            <a:endParaRPr lang="sr-Latn-ME" dirty="0"/>
          </a:p>
          <a:p>
            <a:r>
              <a:rPr lang="sr-Latn-ME" dirty="0" smtClean="0"/>
              <a:t>Pogledajmo primjer:</a:t>
            </a:r>
            <a:br>
              <a:rPr lang="sr-Latn-ME" dirty="0" smtClean="0"/>
            </a:br>
            <a:r>
              <a:rPr lang="en-US" sz="1800" b="1" dirty="0">
                <a:solidFill>
                  <a:srgbClr val="0070C0"/>
                </a:solidFill>
              </a:rPr>
              <a:t>#include &lt;bits/</a:t>
            </a:r>
            <a:r>
              <a:rPr lang="en-US" sz="1800" b="1" dirty="0" err="1">
                <a:solidFill>
                  <a:srgbClr val="0070C0"/>
                </a:solidFill>
              </a:rPr>
              <a:t>stdc</a:t>
            </a:r>
            <a:r>
              <a:rPr lang="en-US" sz="1800" b="1" dirty="0">
                <a:solidFill>
                  <a:srgbClr val="0070C0"/>
                </a:solidFill>
              </a:rPr>
              <a:t>++.</a:t>
            </a:r>
            <a:r>
              <a:rPr lang="en-US" sz="1800" b="1" dirty="0" smtClean="0">
                <a:solidFill>
                  <a:srgbClr val="0070C0"/>
                </a:solidFill>
              </a:rPr>
              <a:t>h&gt;</a:t>
            </a:r>
            <a:r>
              <a:rPr lang="sr-Latn-ME" sz="1800" b="1" dirty="0" smtClean="0">
                <a:solidFill>
                  <a:srgbClr val="0070C0"/>
                </a:solidFill>
              </a:rPr>
              <a:t/>
            </a:r>
            <a:br>
              <a:rPr lang="sr-Latn-ME" sz="1800" b="1" dirty="0" smtClean="0">
                <a:solidFill>
                  <a:srgbClr val="0070C0"/>
                </a:solidFill>
              </a:rPr>
            </a:br>
            <a:r>
              <a:rPr lang="en-US" sz="1800" b="1" dirty="0" smtClean="0">
                <a:solidFill>
                  <a:srgbClr val="0070C0"/>
                </a:solidFill>
              </a:rPr>
              <a:t>using </a:t>
            </a:r>
            <a:r>
              <a:rPr lang="en-US" sz="1800" b="1" dirty="0">
                <a:solidFill>
                  <a:srgbClr val="0070C0"/>
                </a:solidFill>
              </a:rPr>
              <a:t>namespace </a:t>
            </a:r>
            <a:r>
              <a:rPr lang="en-US" sz="1800" b="1" dirty="0" err="1" smtClean="0">
                <a:solidFill>
                  <a:srgbClr val="0070C0"/>
                </a:solidFill>
              </a:rPr>
              <a:t>std</a:t>
            </a:r>
            <a:r>
              <a:rPr lang="en-US" sz="1800" b="1" dirty="0" smtClean="0">
                <a:solidFill>
                  <a:srgbClr val="0070C0"/>
                </a:solidFill>
              </a:rPr>
              <a:t>;</a:t>
            </a:r>
            <a:r>
              <a:rPr lang="sr-Latn-ME" sz="1800" b="1" dirty="0" smtClean="0">
                <a:solidFill>
                  <a:srgbClr val="0070C0"/>
                </a:solidFill>
              </a:rPr>
              <a:t/>
            </a:r>
            <a:br>
              <a:rPr lang="sr-Latn-ME" sz="1800" b="1" dirty="0" smtClean="0">
                <a:solidFill>
                  <a:srgbClr val="0070C0"/>
                </a:solidFill>
              </a:rPr>
            </a:br>
            <a:r>
              <a:rPr lang="en-US" sz="1800" b="1" dirty="0" smtClean="0">
                <a:solidFill>
                  <a:srgbClr val="0070C0"/>
                </a:solidFill>
              </a:rPr>
              <a:t>vector&lt;vector&lt;pair&lt;</a:t>
            </a:r>
            <a:r>
              <a:rPr lang="en-US" sz="1800" b="1" dirty="0" err="1" smtClean="0">
                <a:solidFill>
                  <a:srgbClr val="0070C0"/>
                </a:solidFill>
              </a:rPr>
              <a:t>int,int</a:t>
            </a:r>
            <a:r>
              <a:rPr lang="en-US" sz="1800" b="1" dirty="0">
                <a:solidFill>
                  <a:srgbClr val="0070C0"/>
                </a:solidFill>
              </a:rPr>
              <a:t>&gt;&gt;&gt; </a:t>
            </a:r>
            <a:r>
              <a:rPr lang="en-US" sz="1800" b="1" dirty="0" err="1">
                <a:solidFill>
                  <a:srgbClr val="0070C0"/>
                </a:solidFill>
              </a:rPr>
              <a:t>listaSuseda</a:t>
            </a:r>
            <a:r>
              <a:rPr lang="en-US" sz="1800" b="1" dirty="0">
                <a:solidFill>
                  <a:srgbClr val="0070C0"/>
                </a:solidFill>
              </a:rPr>
              <a:t> {{{1,3},{2,2}}, {{3,1},{4,2}}, {{5,3}},{}, {{6,1},{7,3}}, {{8,4</a:t>
            </a:r>
            <a:r>
              <a:rPr lang="en-US" sz="1800" b="1" dirty="0" smtClean="0">
                <a:solidFill>
                  <a:srgbClr val="0070C0"/>
                </a:solidFill>
              </a:rPr>
              <a:t>}},{},{},{}};</a:t>
            </a:r>
            <a:endParaRPr lang="en-US" sz="1800" b="1" dirty="0">
              <a:solidFill>
                <a:srgbClr val="0070C0"/>
              </a:solidFill>
            </a:endParaRPr>
          </a:p>
        </p:txBody>
      </p:sp>
    </p:spTree>
    <p:extLst>
      <p:ext uri="{BB962C8B-B14F-4D97-AF65-F5344CB8AC3E}">
        <p14:creationId xmlns:p14="http://schemas.microsoft.com/office/powerpoint/2010/main" val="1471406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Lista susjeda preko vektora</a:t>
            </a:r>
            <a:endParaRPr lang="en-US" dirty="0"/>
          </a:p>
        </p:txBody>
      </p:sp>
      <p:sp>
        <p:nvSpPr>
          <p:cNvPr id="3" name="Content Placeholder 2"/>
          <p:cNvSpPr>
            <a:spLocks noGrp="1"/>
          </p:cNvSpPr>
          <p:nvPr>
            <p:ph idx="1"/>
          </p:nvPr>
        </p:nvSpPr>
        <p:spPr>
          <a:xfrm>
            <a:off x="0" y="914400"/>
            <a:ext cx="9144000" cy="5943600"/>
          </a:xfrm>
        </p:spPr>
        <p:txBody>
          <a:bodyPr>
            <a:normAutofit/>
          </a:bodyPr>
          <a:lstStyle/>
          <a:p>
            <a:r>
              <a:rPr lang="sr-Latn-ME" dirty="0" smtClean="0"/>
              <a:t>Svaki element prethodnog vektora je vektor parova </a:t>
            </a:r>
            <a:r>
              <a:rPr lang="en-US" dirty="0" err="1" smtClean="0"/>
              <a:t>koji</a:t>
            </a:r>
            <a:r>
              <a:rPr lang="sr-Latn-ME" dirty="0" smtClean="0"/>
              <a:t> predstavljaju ivice koje izlaze iz čvora.</a:t>
            </a:r>
          </a:p>
          <a:p>
            <a:r>
              <a:rPr lang="sr-Latn-ME" dirty="0" smtClean="0"/>
              <a:t>Graf iz koda sa prethodnog slajda.</a:t>
            </a:r>
          </a:p>
          <a:p>
            <a:r>
              <a:rPr lang="sr-Latn-ME" dirty="0" smtClean="0"/>
              <a:t>Inače ovaj graf je atraktivan za </a:t>
            </a:r>
            <a:br>
              <a:rPr lang="sr-Latn-ME" dirty="0" smtClean="0"/>
            </a:br>
            <a:r>
              <a:rPr lang="sr-Latn-ME" dirty="0" smtClean="0"/>
              <a:t>rješavanje problema najkraćeg puta</a:t>
            </a:r>
            <a:br>
              <a:rPr lang="sr-Latn-ME" dirty="0" smtClean="0"/>
            </a:br>
            <a:r>
              <a:rPr lang="sr-Latn-ME" dirty="0" smtClean="0"/>
              <a:t>pošto je u pitanju </a:t>
            </a:r>
            <a:r>
              <a:rPr lang="sr-Latn-ME" b="1" u="sng" dirty="0" smtClean="0"/>
              <a:t>aciklični graf</a:t>
            </a:r>
            <a:r>
              <a:rPr lang="sr-Latn-ME" dirty="0" smtClean="0"/>
              <a:t>.</a:t>
            </a:r>
          </a:p>
          <a:p>
            <a:r>
              <a:rPr lang="sr-Latn-ME" dirty="0" smtClean="0"/>
              <a:t>Određivanje najkraće putanje za ovakve</a:t>
            </a:r>
            <a:br>
              <a:rPr lang="sr-Latn-ME" dirty="0" smtClean="0"/>
            </a:br>
            <a:r>
              <a:rPr lang="sr-Latn-ME" dirty="0" smtClean="0"/>
              <a:t>grafove svodi se na problem topološkog sortiranja.</a:t>
            </a:r>
          </a:p>
          <a:p>
            <a:r>
              <a:rPr lang="sr-Latn-ME" dirty="0" smtClean="0"/>
              <a:t>Predmetni usmjereni aciklični graf se može topološki sortirati i suštinski predstaviti u obliku linearne strukture. </a:t>
            </a:r>
          </a:p>
          <a:p>
            <a:r>
              <a:rPr lang="sr-Latn-ME" dirty="0" smtClean="0"/>
              <a:t>Inicijalizujemo vektor distanci od polaznog čvora na neke velike vrijednosti a onda postavimo da je distanca čvora od samoga sebe jednaka nuli.</a:t>
            </a:r>
          </a:p>
          <a:p>
            <a:r>
              <a:rPr lang="sr-Latn-ME" dirty="0" smtClean="0"/>
              <a:t>Prolazimo zatim kroz sve čvorove </a:t>
            </a:r>
            <a:r>
              <a:rPr lang="sr-Latn-ME" b="1" i="1" dirty="0" smtClean="0">
                <a:solidFill>
                  <a:srgbClr val="C00000"/>
                </a:solidFill>
              </a:rPr>
              <a:t>u</a:t>
            </a:r>
            <a:r>
              <a:rPr lang="sr-Latn-ME" dirty="0" smtClean="0"/>
              <a:t> grafa redom.</a:t>
            </a:r>
            <a:endParaRPr lang="en-US" dirty="0"/>
          </a:p>
        </p:txBody>
      </p:sp>
      <p:sp>
        <p:nvSpPr>
          <p:cNvPr id="5" name="Oval 4"/>
          <p:cNvSpPr/>
          <p:nvPr/>
        </p:nvSpPr>
        <p:spPr>
          <a:xfrm>
            <a:off x="5181600" y="2327514"/>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6" name="Oval 5"/>
          <p:cNvSpPr/>
          <p:nvPr/>
        </p:nvSpPr>
        <p:spPr>
          <a:xfrm>
            <a:off x="5791200" y="17145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cxnSp>
        <p:nvCxnSpPr>
          <p:cNvPr id="13" name="Straight Arrow Connector 12"/>
          <p:cNvCxnSpPr>
            <a:stCxn id="5" idx="6"/>
            <a:endCxn id="40" idx="3"/>
          </p:cNvCxnSpPr>
          <p:nvPr/>
        </p:nvCxnSpPr>
        <p:spPr>
          <a:xfrm flipV="1">
            <a:off x="5562600" y="1849204"/>
            <a:ext cx="970196" cy="668810"/>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5" idx="7"/>
            <a:endCxn id="6" idx="2"/>
          </p:cNvCxnSpPr>
          <p:nvPr/>
        </p:nvCxnSpPr>
        <p:spPr>
          <a:xfrm flipV="1">
            <a:off x="5506804" y="1905000"/>
            <a:ext cx="284396" cy="478310"/>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6" idx="5"/>
            <a:endCxn id="46" idx="2"/>
          </p:cNvCxnSpPr>
          <p:nvPr/>
        </p:nvCxnSpPr>
        <p:spPr>
          <a:xfrm flipV="1">
            <a:off x="6116404" y="2023589"/>
            <a:ext cx="1122596" cy="16115"/>
          </a:xfrm>
          <a:prstGeom prst="line">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455307" y="1957001"/>
            <a:ext cx="381000" cy="276999"/>
          </a:xfrm>
          <a:prstGeom prst="rect">
            <a:avLst/>
          </a:prstGeom>
          <a:noFill/>
        </p:spPr>
        <p:txBody>
          <a:bodyPr wrap="square" rtlCol="0">
            <a:spAutoFit/>
          </a:bodyPr>
          <a:lstStyle/>
          <a:p>
            <a:r>
              <a:rPr lang="en-US" sz="1200" dirty="0" smtClean="0">
                <a:solidFill>
                  <a:srgbClr val="FF0000"/>
                </a:solidFill>
              </a:rPr>
              <a:t>3</a:t>
            </a:r>
            <a:endParaRPr lang="en-US" sz="1200" dirty="0">
              <a:solidFill>
                <a:srgbClr val="FF0000"/>
              </a:solidFill>
            </a:endParaRPr>
          </a:p>
        </p:txBody>
      </p:sp>
      <p:sp>
        <p:nvSpPr>
          <p:cNvPr id="40" name="Oval 39"/>
          <p:cNvSpPr/>
          <p:nvPr/>
        </p:nvSpPr>
        <p:spPr>
          <a:xfrm>
            <a:off x="6477000" y="1524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45" name="TextBox 44"/>
          <p:cNvSpPr txBox="1"/>
          <p:nvPr/>
        </p:nvSpPr>
        <p:spPr>
          <a:xfrm>
            <a:off x="6207167" y="1743551"/>
            <a:ext cx="269833" cy="276999"/>
          </a:xfrm>
          <a:prstGeom prst="rect">
            <a:avLst/>
          </a:prstGeom>
          <a:noFill/>
        </p:spPr>
        <p:txBody>
          <a:bodyPr wrap="square" rtlCol="0">
            <a:spAutoFit/>
          </a:bodyPr>
          <a:lstStyle/>
          <a:p>
            <a:r>
              <a:rPr lang="sr-Latn-ME" sz="1200" dirty="0">
                <a:solidFill>
                  <a:srgbClr val="FF0000"/>
                </a:solidFill>
              </a:rPr>
              <a:t>2</a:t>
            </a:r>
            <a:endParaRPr lang="en-US" sz="1200" dirty="0">
              <a:solidFill>
                <a:srgbClr val="FF0000"/>
              </a:solidFill>
            </a:endParaRPr>
          </a:p>
        </p:txBody>
      </p:sp>
      <p:sp>
        <p:nvSpPr>
          <p:cNvPr id="46" name="Oval 45"/>
          <p:cNvSpPr/>
          <p:nvPr/>
        </p:nvSpPr>
        <p:spPr>
          <a:xfrm>
            <a:off x="7239000" y="1833089"/>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sp>
        <p:nvSpPr>
          <p:cNvPr id="49" name="TextBox 48"/>
          <p:cNvSpPr txBox="1"/>
          <p:nvPr/>
        </p:nvSpPr>
        <p:spPr>
          <a:xfrm>
            <a:off x="6934200" y="1819751"/>
            <a:ext cx="381000" cy="276999"/>
          </a:xfrm>
          <a:prstGeom prst="rect">
            <a:avLst/>
          </a:prstGeom>
          <a:noFill/>
        </p:spPr>
        <p:txBody>
          <a:bodyPr wrap="square" rtlCol="0">
            <a:spAutoFit/>
          </a:bodyPr>
          <a:lstStyle/>
          <a:p>
            <a:r>
              <a:rPr lang="sr-Latn-ME" sz="1200" dirty="0" smtClean="0">
                <a:solidFill>
                  <a:srgbClr val="FF0000"/>
                </a:solidFill>
              </a:rPr>
              <a:t>1</a:t>
            </a:r>
            <a:endParaRPr lang="en-US" sz="1200" dirty="0">
              <a:solidFill>
                <a:srgbClr val="FF0000"/>
              </a:solidFill>
            </a:endParaRPr>
          </a:p>
        </p:txBody>
      </p:sp>
      <p:sp>
        <p:nvSpPr>
          <p:cNvPr id="50" name="Oval 49"/>
          <p:cNvSpPr/>
          <p:nvPr/>
        </p:nvSpPr>
        <p:spPr>
          <a:xfrm>
            <a:off x="7620000" y="2357281"/>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4</a:t>
            </a:r>
            <a:endParaRPr lang="en-US" dirty="0"/>
          </a:p>
        </p:txBody>
      </p:sp>
      <p:cxnSp>
        <p:nvCxnSpPr>
          <p:cNvPr id="51" name="Straight Arrow Connector 50"/>
          <p:cNvCxnSpPr>
            <a:stCxn id="6" idx="4"/>
            <a:endCxn id="50" idx="1"/>
          </p:cNvCxnSpPr>
          <p:nvPr/>
        </p:nvCxnSpPr>
        <p:spPr>
          <a:xfrm>
            <a:off x="5981700" y="2095500"/>
            <a:ext cx="1694096" cy="3175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845808" y="2045109"/>
            <a:ext cx="381000" cy="276999"/>
          </a:xfrm>
          <a:prstGeom prst="rect">
            <a:avLst/>
          </a:prstGeom>
          <a:noFill/>
        </p:spPr>
        <p:txBody>
          <a:bodyPr wrap="square" rtlCol="0">
            <a:spAutoFit/>
          </a:bodyPr>
          <a:lstStyle/>
          <a:p>
            <a:r>
              <a:rPr lang="sr-Latn-ME" sz="1200" dirty="0">
                <a:solidFill>
                  <a:srgbClr val="FF0000"/>
                </a:solidFill>
              </a:rPr>
              <a:t>2</a:t>
            </a:r>
            <a:endParaRPr lang="en-US" sz="1200" dirty="0">
              <a:solidFill>
                <a:srgbClr val="FF0000"/>
              </a:solidFill>
            </a:endParaRPr>
          </a:p>
        </p:txBody>
      </p:sp>
      <p:sp>
        <p:nvSpPr>
          <p:cNvPr id="55" name="Oval 54"/>
          <p:cNvSpPr/>
          <p:nvPr/>
        </p:nvSpPr>
        <p:spPr>
          <a:xfrm>
            <a:off x="7350252" y="294321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5</a:t>
            </a:r>
            <a:endParaRPr lang="en-US" dirty="0"/>
          </a:p>
        </p:txBody>
      </p:sp>
      <p:cxnSp>
        <p:nvCxnSpPr>
          <p:cNvPr id="56" name="Straight Arrow Connector 55"/>
          <p:cNvCxnSpPr>
            <a:stCxn id="40" idx="4"/>
            <a:endCxn id="55" idx="1"/>
          </p:cNvCxnSpPr>
          <p:nvPr/>
        </p:nvCxnSpPr>
        <p:spPr>
          <a:xfrm>
            <a:off x="6667500" y="1905000"/>
            <a:ext cx="738548" cy="10940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781800" y="2325350"/>
            <a:ext cx="381000" cy="276999"/>
          </a:xfrm>
          <a:prstGeom prst="rect">
            <a:avLst/>
          </a:prstGeom>
          <a:noFill/>
        </p:spPr>
        <p:txBody>
          <a:bodyPr wrap="square" rtlCol="0">
            <a:spAutoFit/>
          </a:bodyPr>
          <a:lstStyle/>
          <a:p>
            <a:r>
              <a:rPr lang="en-US" sz="1200" dirty="0" smtClean="0">
                <a:solidFill>
                  <a:srgbClr val="FF0000"/>
                </a:solidFill>
              </a:rPr>
              <a:t>3</a:t>
            </a:r>
            <a:endParaRPr lang="en-US" sz="1200" dirty="0">
              <a:solidFill>
                <a:srgbClr val="FF0000"/>
              </a:solidFill>
            </a:endParaRPr>
          </a:p>
        </p:txBody>
      </p:sp>
      <p:sp>
        <p:nvSpPr>
          <p:cNvPr id="60" name="Oval 59"/>
          <p:cNvSpPr/>
          <p:nvPr/>
        </p:nvSpPr>
        <p:spPr>
          <a:xfrm>
            <a:off x="6447748" y="3251054"/>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61" name="Oval 60"/>
          <p:cNvSpPr/>
          <p:nvPr/>
        </p:nvSpPr>
        <p:spPr>
          <a:xfrm>
            <a:off x="5680414" y="3303054"/>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7</a:t>
            </a:r>
            <a:endParaRPr lang="en-US" dirty="0"/>
          </a:p>
        </p:txBody>
      </p:sp>
      <p:cxnSp>
        <p:nvCxnSpPr>
          <p:cNvPr id="62" name="Straight Arrow Connector 61"/>
          <p:cNvCxnSpPr>
            <a:stCxn id="50" idx="2"/>
            <a:endCxn id="60" idx="7"/>
          </p:cNvCxnSpPr>
          <p:nvPr/>
        </p:nvCxnSpPr>
        <p:spPr>
          <a:xfrm flipH="1">
            <a:off x="6772952" y="2547781"/>
            <a:ext cx="847048" cy="7590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781800" y="3191351"/>
            <a:ext cx="381000" cy="276999"/>
          </a:xfrm>
          <a:prstGeom prst="rect">
            <a:avLst/>
          </a:prstGeom>
          <a:noFill/>
        </p:spPr>
        <p:txBody>
          <a:bodyPr wrap="square" rtlCol="0">
            <a:spAutoFit/>
          </a:bodyPr>
          <a:lstStyle/>
          <a:p>
            <a:r>
              <a:rPr lang="sr-Latn-ME" sz="1200" dirty="0" smtClean="0">
                <a:solidFill>
                  <a:srgbClr val="FF0000"/>
                </a:solidFill>
              </a:rPr>
              <a:t>1</a:t>
            </a:r>
            <a:endParaRPr lang="en-US" sz="1200" dirty="0">
              <a:solidFill>
                <a:srgbClr val="FF0000"/>
              </a:solidFill>
            </a:endParaRPr>
          </a:p>
        </p:txBody>
      </p:sp>
      <p:cxnSp>
        <p:nvCxnSpPr>
          <p:cNvPr id="66" name="Straight Arrow Connector 65"/>
          <p:cNvCxnSpPr>
            <a:stCxn id="50" idx="2"/>
            <a:endCxn id="61" idx="7"/>
          </p:cNvCxnSpPr>
          <p:nvPr/>
        </p:nvCxnSpPr>
        <p:spPr>
          <a:xfrm flipH="1">
            <a:off x="6005618" y="2547781"/>
            <a:ext cx="1614382" cy="8110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5925904" y="3041259"/>
            <a:ext cx="381000" cy="276999"/>
          </a:xfrm>
          <a:prstGeom prst="rect">
            <a:avLst/>
          </a:prstGeom>
          <a:noFill/>
        </p:spPr>
        <p:txBody>
          <a:bodyPr wrap="square" rtlCol="0">
            <a:spAutoFit/>
          </a:bodyPr>
          <a:lstStyle/>
          <a:p>
            <a:r>
              <a:rPr lang="sr-Latn-ME" sz="1200" dirty="0" smtClean="0">
                <a:solidFill>
                  <a:srgbClr val="FF0000"/>
                </a:solidFill>
              </a:rPr>
              <a:t>3</a:t>
            </a:r>
            <a:endParaRPr lang="en-US" sz="1200" dirty="0">
              <a:solidFill>
                <a:srgbClr val="FF0000"/>
              </a:solidFill>
            </a:endParaRPr>
          </a:p>
        </p:txBody>
      </p:sp>
      <p:sp>
        <p:nvSpPr>
          <p:cNvPr id="70" name="Oval 69"/>
          <p:cNvSpPr/>
          <p:nvPr/>
        </p:nvSpPr>
        <p:spPr>
          <a:xfrm>
            <a:off x="5237375" y="28769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71" name="Straight Arrow Connector 70"/>
          <p:cNvCxnSpPr>
            <a:stCxn id="55" idx="2"/>
            <a:endCxn id="70" idx="6"/>
          </p:cNvCxnSpPr>
          <p:nvPr/>
        </p:nvCxnSpPr>
        <p:spPr>
          <a:xfrm flipH="1" flipV="1">
            <a:off x="5618375" y="3067400"/>
            <a:ext cx="1731877" cy="66310"/>
          </a:xfrm>
          <a:prstGeom prst="straightConnector1">
            <a:avLst/>
          </a:prstGeom>
          <a:ln>
            <a:headEnd type="none"/>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5648446" y="2810351"/>
            <a:ext cx="828554" cy="276999"/>
          </a:xfrm>
          <a:prstGeom prst="rect">
            <a:avLst/>
          </a:prstGeom>
          <a:noFill/>
        </p:spPr>
        <p:txBody>
          <a:bodyPr wrap="square" rtlCol="0">
            <a:spAutoFit/>
          </a:bodyPr>
          <a:lstStyle/>
          <a:p>
            <a:r>
              <a:rPr lang="sr-Latn-ME" sz="1200" dirty="0" smtClean="0">
                <a:solidFill>
                  <a:srgbClr val="FF0000"/>
                </a:solidFill>
              </a:rPr>
              <a:t>4</a:t>
            </a:r>
            <a:endParaRPr lang="en-US" sz="1200" dirty="0">
              <a:solidFill>
                <a:srgbClr val="FF0000"/>
              </a:solidFill>
            </a:endParaRPr>
          </a:p>
        </p:txBody>
      </p:sp>
    </p:spTree>
    <p:extLst>
      <p:ext uri="{BB962C8B-B14F-4D97-AF65-F5344CB8AC3E}">
        <p14:creationId xmlns:p14="http://schemas.microsoft.com/office/powerpoint/2010/main" val="2083688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Najkraći put </a:t>
            </a:r>
            <a:r>
              <a:rPr lang="en-US" dirty="0" smtClean="0"/>
              <a:t>- </a:t>
            </a:r>
            <a:r>
              <a:rPr lang="sr-Latn-ME" dirty="0" smtClean="0"/>
              <a:t>aciklični usmjereni graf</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Za dati čvor provjerevamo mu sve susjede </a:t>
            </a:r>
            <a:r>
              <a:rPr lang="sr-Latn-ME" b="1" i="1" dirty="0" smtClean="0">
                <a:solidFill>
                  <a:srgbClr val="C00000"/>
                </a:solidFill>
              </a:rPr>
              <a:t>v</a:t>
            </a:r>
            <a:r>
              <a:rPr lang="sr-Latn-ME" dirty="0" smtClean="0"/>
              <a:t>.</a:t>
            </a:r>
          </a:p>
          <a:p>
            <a:r>
              <a:rPr lang="sr-Latn-ME" dirty="0" smtClean="0"/>
              <a:t>Ažuriramo distancu </a:t>
            </a:r>
            <a:r>
              <a:rPr lang="sr-Latn-ME" b="1" i="1" dirty="0" smtClean="0">
                <a:solidFill>
                  <a:srgbClr val="C00000"/>
                </a:solidFill>
              </a:rPr>
              <a:t>d</a:t>
            </a:r>
            <a:r>
              <a:rPr lang="en-US" b="1" dirty="0" smtClean="0">
                <a:solidFill>
                  <a:srgbClr val="C00000"/>
                </a:solidFill>
              </a:rPr>
              <a:t>[</a:t>
            </a:r>
            <a:r>
              <a:rPr lang="en-US" b="1" i="1" dirty="0" smtClean="0">
                <a:solidFill>
                  <a:srgbClr val="C00000"/>
                </a:solidFill>
              </a:rPr>
              <a:t>v</a:t>
            </a:r>
            <a:r>
              <a:rPr lang="en-US" b="1" dirty="0" smtClean="0">
                <a:solidFill>
                  <a:srgbClr val="C00000"/>
                </a:solidFill>
              </a:rPr>
              <a:t>]=min(</a:t>
            </a:r>
            <a:r>
              <a:rPr lang="en-US" b="1" i="1" dirty="0" smtClean="0">
                <a:solidFill>
                  <a:srgbClr val="C00000"/>
                </a:solidFill>
              </a:rPr>
              <a:t>d</a:t>
            </a:r>
            <a:r>
              <a:rPr lang="en-US" b="1" dirty="0" smtClean="0">
                <a:solidFill>
                  <a:srgbClr val="C00000"/>
                </a:solidFill>
              </a:rPr>
              <a:t>[</a:t>
            </a:r>
            <a:r>
              <a:rPr lang="en-US" b="1" i="1" dirty="0" smtClean="0">
                <a:solidFill>
                  <a:srgbClr val="C00000"/>
                </a:solidFill>
              </a:rPr>
              <a:t>v</a:t>
            </a:r>
            <a:r>
              <a:rPr lang="en-US" b="1" dirty="0" smtClean="0">
                <a:solidFill>
                  <a:srgbClr val="C00000"/>
                </a:solidFill>
              </a:rPr>
              <a:t>],</a:t>
            </a:r>
            <a:r>
              <a:rPr lang="en-US" b="1" i="1" dirty="0" smtClean="0">
                <a:solidFill>
                  <a:srgbClr val="C00000"/>
                </a:solidFill>
              </a:rPr>
              <a:t>d</a:t>
            </a:r>
            <a:r>
              <a:rPr lang="en-US" b="1" dirty="0" smtClean="0">
                <a:solidFill>
                  <a:srgbClr val="C00000"/>
                </a:solidFill>
              </a:rPr>
              <a:t>[</a:t>
            </a:r>
            <a:r>
              <a:rPr lang="en-US" b="1" i="1" dirty="0" smtClean="0">
                <a:solidFill>
                  <a:srgbClr val="C00000"/>
                </a:solidFill>
              </a:rPr>
              <a:t>u</a:t>
            </a:r>
            <a:r>
              <a:rPr lang="en-US" b="1" dirty="0" smtClean="0">
                <a:solidFill>
                  <a:srgbClr val="C00000"/>
                </a:solidFill>
              </a:rPr>
              <a:t>]+</a:t>
            </a:r>
            <a:r>
              <a:rPr lang="en-US" b="1" i="1" dirty="0" smtClean="0">
                <a:solidFill>
                  <a:srgbClr val="C00000"/>
                </a:solidFill>
              </a:rPr>
              <a:t>w</a:t>
            </a:r>
            <a:r>
              <a:rPr lang="en-US" b="1" dirty="0" smtClean="0">
                <a:solidFill>
                  <a:srgbClr val="C00000"/>
                </a:solidFill>
              </a:rPr>
              <a:t>(</a:t>
            </a:r>
            <a:r>
              <a:rPr lang="en-US" b="1" i="1" dirty="0" err="1" smtClean="0">
                <a:solidFill>
                  <a:srgbClr val="C00000"/>
                </a:solidFill>
              </a:rPr>
              <a:t>u</a:t>
            </a:r>
            <a:r>
              <a:rPr lang="en-US" b="1" dirty="0" err="1" smtClean="0">
                <a:solidFill>
                  <a:srgbClr val="C00000"/>
                </a:solidFill>
              </a:rPr>
              <a:t>,</a:t>
            </a:r>
            <a:r>
              <a:rPr lang="en-US" b="1" i="1" dirty="0" err="1" smtClean="0">
                <a:solidFill>
                  <a:srgbClr val="C00000"/>
                </a:solidFill>
              </a:rPr>
              <a:t>v</a:t>
            </a:r>
            <a:r>
              <a:rPr lang="en-US" b="1" dirty="0" smtClean="0">
                <a:solidFill>
                  <a:srgbClr val="C00000"/>
                </a:solidFill>
              </a:rPr>
              <a:t>))</a:t>
            </a:r>
            <a:r>
              <a:rPr lang="en-US" dirty="0" smtClean="0"/>
              <a:t>.</a:t>
            </a:r>
          </a:p>
          <a:p>
            <a:r>
              <a:rPr lang="en-US" dirty="0" err="1" smtClean="0"/>
              <a:t>Slo</a:t>
            </a:r>
            <a:r>
              <a:rPr lang="sr-Latn-ME" dirty="0" smtClean="0"/>
              <a:t>ženost ovog postupka je samo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b="1" i="1" dirty="0" smtClean="0">
                <a:solidFill>
                  <a:srgbClr val="C00000"/>
                </a:solidFill>
              </a:rPr>
              <a:t>E</a:t>
            </a:r>
            <a:r>
              <a:rPr lang="sr-Latn-ME" b="1" dirty="0" smtClean="0">
                <a:solidFill>
                  <a:srgbClr val="C00000"/>
                </a:solidFill>
              </a:rPr>
              <a:t>)</a:t>
            </a:r>
            <a:r>
              <a:rPr lang="sr-Latn-ME" dirty="0" smtClean="0"/>
              <a:t>. Značajna prednost topološkog sortiranja a ujedno i pravo mjesto da pokažemo kvalitet naše liste susjedstva.</a:t>
            </a:r>
            <a:endParaRPr lang="en-US" dirty="0"/>
          </a:p>
        </p:txBody>
      </p:sp>
      <p:sp>
        <p:nvSpPr>
          <p:cNvPr id="4" name="Rectangle 3"/>
          <p:cNvSpPr/>
          <p:nvPr/>
        </p:nvSpPr>
        <p:spPr>
          <a:xfrm>
            <a:off x="76200" y="3124200"/>
            <a:ext cx="9067800" cy="3416320"/>
          </a:xfrm>
          <a:prstGeom prst="rect">
            <a:avLst/>
          </a:prstGeom>
        </p:spPr>
        <p:txBody>
          <a:bodyPr wrap="square">
            <a:spAutoFit/>
          </a:bodyPr>
          <a:lstStyle/>
          <a:p>
            <a:r>
              <a:rPr lang="en-US" b="1" dirty="0">
                <a:solidFill>
                  <a:srgbClr val="0070C0"/>
                </a:solidFill>
              </a:rPr>
              <a:t>void </a:t>
            </a:r>
            <a:r>
              <a:rPr lang="en-US" b="1" dirty="0" err="1">
                <a:solidFill>
                  <a:srgbClr val="0070C0"/>
                </a:solidFill>
              </a:rPr>
              <a:t>odstampajPutDoCvora</a:t>
            </a:r>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cvor</a:t>
            </a:r>
            <a:r>
              <a:rPr lang="en-US" b="1" dirty="0">
                <a:solidFill>
                  <a:srgbClr val="0070C0"/>
                </a:solidFill>
              </a:rPr>
              <a:t>, vector &lt;</a:t>
            </a:r>
            <a:r>
              <a:rPr lang="en-US" b="1" dirty="0" err="1">
                <a:solidFill>
                  <a:srgbClr val="0070C0"/>
                </a:solidFill>
              </a:rPr>
              <a:t>int</a:t>
            </a:r>
            <a:r>
              <a:rPr lang="en-US" b="1" dirty="0">
                <a:solidFill>
                  <a:srgbClr val="0070C0"/>
                </a:solidFill>
              </a:rPr>
              <a:t>&gt; </a:t>
            </a:r>
            <a:r>
              <a:rPr lang="en-US" b="1" dirty="0" err="1">
                <a:solidFill>
                  <a:srgbClr val="0070C0"/>
                </a:solidFill>
              </a:rPr>
              <a:t>roditelj</a:t>
            </a:r>
            <a:r>
              <a:rPr lang="en-US" b="1" dirty="0">
                <a:solidFill>
                  <a:srgbClr val="0070C0"/>
                </a:solidFill>
              </a:rPr>
              <a:t>){</a:t>
            </a:r>
          </a:p>
          <a:p>
            <a:r>
              <a:rPr lang="en-US" b="1" dirty="0">
                <a:solidFill>
                  <a:srgbClr val="0070C0"/>
                </a:solidFill>
              </a:rPr>
              <a:t>    if(</a:t>
            </a:r>
            <a:r>
              <a:rPr lang="en-US" b="1" dirty="0" err="1">
                <a:solidFill>
                  <a:srgbClr val="0070C0"/>
                </a:solidFill>
              </a:rPr>
              <a:t>roditelj</a:t>
            </a:r>
            <a:r>
              <a:rPr lang="en-US" b="1" dirty="0">
                <a:solidFill>
                  <a:srgbClr val="0070C0"/>
                </a:solidFill>
              </a:rPr>
              <a:t>[</a:t>
            </a:r>
            <a:r>
              <a:rPr lang="en-US" b="1" dirty="0" err="1">
                <a:solidFill>
                  <a:srgbClr val="0070C0"/>
                </a:solidFill>
              </a:rPr>
              <a:t>cvor</a:t>
            </a:r>
            <a:r>
              <a:rPr lang="en-US" b="1" dirty="0">
                <a:solidFill>
                  <a:srgbClr val="0070C0"/>
                </a:solidFill>
              </a:rPr>
              <a:t>]==-1) return;</a:t>
            </a:r>
          </a:p>
          <a:p>
            <a:r>
              <a:rPr lang="en-US" b="1" dirty="0">
                <a:solidFill>
                  <a:srgbClr val="0070C0"/>
                </a:solidFill>
              </a:rPr>
              <a:t>    </a:t>
            </a:r>
            <a:r>
              <a:rPr lang="en-US" b="1" dirty="0" err="1">
                <a:solidFill>
                  <a:srgbClr val="0070C0"/>
                </a:solidFill>
              </a:rPr>
              <a:t>odstampajPutDoCvora</a:t>
            </a:r>
            <a:r>
              <a:rPr lang="en-US" b="1" dirty="0">
                <a:solidFill>
                  <a:srgbClr val="0070C0"/>
                </a:solidFill>
              </a:rPr>
              <a:t>(</a:t>
            </a:r>
            <a:r>
              <a:rPr lang="en-US" b="1" dirty="0" err="1">
                <a:solidFill>
                  <a:srgbClr val="0070C0"/>
                </a:solidFill>
              </a:rPr>
              <a:t>roditelj</a:t>
            </a:r>
            <a:r>
              <a:rPr lang="en-US" b="1" dirty="0">
                <a:solidFill>
                  <a:srgbClr val="0070C0"/>
                </a:solidFill>
              </a:rPr>
              <a:t>[</a:t>
            </a:r>
            <a:r>
              <a:rPr lang="en-US" b="1" dirty="0" err="1">
                <a:solidFill>
                  <a:srgbClr val="0070C0"/>
                </a:solidFill>
              </a:rPr>
              <a:t>cvor</a:t>
            </a:r>
            <a:r>
              <a:rPr lang="en-US" b="1" dirty="0">
                <a:solidFill>
                  <a:srgbClr val="0070C0"/>
                </a:solidFill>
              </a:rPr>
              <a:t>], </a:t>
            </a:r>
            <a:r>
              <a:rPr lang="en-US" b="1" dirty="0" err="1">
                <a:solidFill>
                  <a:srgbClr val="0070C0"/>
                </a:solidFill>
              </a:rPr>
              <a:t>roditelj</a:t>
            </a:r>
            <a:r>
              <a:rPr lang="en-US" b="1" dirty="0">
                <a:solidFill>
                  <a:srgbClr val="0070C0"/>
                </a:solidFill>
              </a:rPr>
              <a:t>);</a:t>
            </a:r>
          </a:p>
          <a:p>
            <a:r>
              <a:rPr lang="en-US" b="1" dirty="0">
                <a:solidFill>
                  <a:srgbClr val="0070C0"/>
                </a:solidFill>
              </a:rPr>
              <a:t>    </a:t>
            </a:r>
            <a:r>
              <a:rPr lang="en-US" b="1" dirty="0" err="1">
                <a:solidFill>
                  <a:srgbClr val="0070C0"/>
                </a:solidFill>
              </a:rPr>
              <a:t>cout</a:t>
            </a:r>
            <a:r>
              <a:rPr lang="en-US" b="1" dirty="0">
                <a:solidFill>
                  <a:srgbClr val="0070C0"/>
                </a:solidFill>
              </a:rPr>
              <a:t>&lt;&lt;","&lt;&lt;</a:t>
            </a:r>
            <a:r>
              <a:rPr lang="en-US" b="1" dirty="0" err="1">
                <a:solidFill>
                  <a:srgbClr val="0070C0"/>
                </a:solidFill>
              </a:rPr>
              <a:t>cvor</a:t>
            </a:r>
            <a:r>
              <a:rPr lang="en-US" b="1" dirty="0">
                <a:solidFill>
                  <a:srgbClr val="0070C0"/>
                </a:solidFill>
              </a:rPr>
              <a:t>;</a:t>
            </a:r>
          </a:p>
          <a:p>
            <a:r>
              <a:rPr lang="en-US" b="1" dirty="0" smtClean="0">
                <a:solidFill>
                  <a:srgbClr val="0070C0"/>
                </a:solidFill>
              </a:rPr>
              <a:t>}</a:t>
            </a:r>
            <a:endParaRPr lang="sr-Latn-ME" b="1" dirty="0" smtClean="0">
              <a:solidFill>
                <a:srgbClr val="0070C0"/>
              </a:solidFill>
            </a:endParaRPr>
          </a:p>
          <a:p>
            <a:endParaRPr lang="sr-Latn-ME" b="1" dirty="0" smtClean="0">
              <a:solidFill>
                <a:srgbClr val="0070C0"/>
              </a:solidFill>
            </a:endParaRPr>
          </a:p>
          <a:p>
            <a:endParaRPr lang="sr-Latn-ME" b="1" dirty="0">
              <a:solidFill>
                <a:srgbClr val="0070C0"/>
              </a:solidFill>
            </a:endParaRPr>
          </a:p>
          <a:p>
            <a:r>
              <a:rPr lang="en-US" b="1" dirty="0" smtClean="0">
                <a:solidFill>
                  <a:srgbClr val="0070C0"/>
                </a:solidFill>
              </a:rPr>
              <a:t>void </a:t>
            </a:r>
            <a:r>
              <a:rPr lang="en-US" b="1" dirty="0" err="1">
                <a:solidFill>
                  <a:srgbClr val="0070C0"/>
                </a:solidFill>
              </a:rPr>
              <a:t>odstampajNajkraciPut</a:t>
            </a:r>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smtClean="0">
                <a:solidFill>
                  <a:srgbClr val="0070C0"/>
                </a:solidFill>
              </a:rPr>
              <a:t>cvor,vector</a:t>
            </a:r>
            <a:r>
              <a:rPr lang="en-US" b="1" dirty="0" smtClean="0">
                <a:solidFill>
                  <a:srgbClr val="0070C0"/>
                </a:solidFill>
              </a:rPr>
              <a:t>&lt;</a:t>
            </a:r>
            <a:r>
              <a:rPr lang="en-US" b="1" dirty="0" err="1" smtClean="0">
                <a:solidFill>
                  <a:srgbClr val="0070C0"/>
                </a:solidFill>
              </a:rPr>
              <a:t>int</a:t>
            </a:r>
            <a:r>
              <a:rPr lang="en-US" b="1" dirty="0">
                <a:solidFill>
                  <a:srgbClr val="0070C0"/>
                </a:solidFill>
              </a:rPr>
              <a:t>&gt; </a:t>
            </a:r>
            <a:r>
              <a:rPr lang="en-US" b="1" dirty="0" err="1">
                <a:solidFill>
                  <a:srgbClr val="0070C0"/>
                </a:solidFill>
              </a:rPr>
              <a:t>roditelj</a:t>
            </a:r>
            <a:r>
              <a:rPr lang="en-US" b="1" dirty="0">
                <a:solidFill>
                  <a:srgbClr val="0070C0"/>
                </a:solidFill>
              </a:rPr>
              <a:t>, </a:t>
            </a:r>
            <a:r>
              <a:rPr lang="en-US" b="1" dirty="0" smtClean="0">
                <a:solidFill>
                  <a:srgbClr val="0070C0"/>
                </a:solidFill>
              </a:rPr>
              <a:t>vector&lt;</a:t>
            </a:r>
            <a:r>
              <a:rPr lang="en-US" b="1" dirty="0" err="1" smtClean="0">
                <a:solidFill>
                  <a:srgbClr val="0070C0"/>
                </a:solidFill>
              </a:rPr>
              <a:t>int</a:t>
            </a:r>
            <a:r>
              <a:rPr lang="en-US" b="1" dirty="0" smtClean="0">
                <a:solidFill>
                  <a:srgbClr val="0070C0"/>
                </a:solidFill>
              </a:rPr>
              <a:t>&gt;</a:t>
            </a:r>
            <a:r>
              <a:rPr lang="sr-Latn-ME" b="1" dirty="0" smtClean="0">
                <a:solidFill>
                  <a:srgbClr val="0070C0"/>
                </a:solidFill>
              </a:rPr>
              <a:t> </a:t>
            </a:r>
            <a:r>
              <a:rPr lang="en-US" b="1" dirty="0" err="1" smtClean="0">
                <a:solidFill>
                  <a:srgbClr val="0070C0"/>
                </a:solidFill>
              </a:rPr>
              <a:t>najkraciPut</a:t>
            </a:r>
            <a:r>
              <a:rPr lang="en-US" b="1" dirty="0">
                <a:solidFill>
                  <a:srgbClr val="0070C0"/>
                </a:solidFill>
              </a:rPr>
              <a:t>){</a:t>
            </a:r>
          </a:p>
          <a:p>
            <a:r>
              <a:rPr lang="en-US" b="1" dirty="0">
                <a:solidFill>
                  <a:srgbClr val="0070C0"/>
                </a:solidFill>
              </a:rPr>
              <a:t>    </a:t>
            </a:r>
            <a:r>
              <a:rPr lang="en-US" b="1" dirty="0" err="1">
                <a:solidFill>
                  <a:srgbClr val="0070C0"/>
                </a:solidFill>
              </a:rPr>
              <a:t>cout</a:t>
            </a:r>
            <a:r>
              <a:rPr lang="en-US" b="1" dirty="0">
                <a:solidFill>
                  <a:srgbClr val="0070C0"/>
                </a:solidFill>
              </a:rPr>
              <a:t>&lt;&lt;"NAJKRACI PUT DO CVORA "&lt;&lt; </a:t>
            </a:r>
            <a:r>
              <a:rPr lang="en-US" b="1" dirty="0" err="1">
                <a:solidFill>
                  <a:srgbClr val="0070C0"/>
                </a:solidFill>
              </a:rPr>
              <a:t>cvor</a:t>
            </a:r>
            <a:r>
              <a:rPr lang="en-US" b="1" dirty="0">
                <a:solidFill>
                  <a:srgbClr val="0070C0"/>
                </a:solidFill>
              </a:rPr>
              <a:t>&lt;&lt;" JE: 0";</a:t>
            </a:r>
          </a:p>
          <a:p>
            <a:r>
              <a:rPr lang="en-US" b="1" dirty="0">
                <a:solidFill>
                  <a:srgbClr val="0070C0"/>
                </a:solidFill>
              </a:rPr>
              <a:t>    </a:t>
            </a:r>
            <a:r>
              <a:rPr lang="en-US" b="1" dirty="0" err="1">
                <a:solidFill>
                  <a:srgbClr val="0070C0"/>
                </a:solidFill>
              </a:rPr>
              <a:t>odstampajPutDoCvora</a:t>
            </a:r>
            <a:r>
              <a:rPr lang="en-US" b="1" dirty="0">
                <a:solidFill>
                  <a:srgbClr val="0070C0"/>
                </a:solidFill>
              </a:rPr>
              <a:t>(</a:t>
            </a:r>
            <a:r>
              <a:rPr lang="en-US" b="1" dirty="0" err="1">
                <a:solidFill>
                  <a:srgbClr val="0070C0"/>
                </a:solidFill>
              </a:rPr>
              <a:t>cvor,roditelj</a:t>
            </a:r>
            <a:r>
              <a:rPr lang="en-US" b="1" dirty="0">
                <a:solidFill>
                  <a:srgbClr val="0070C0"/>
                </a:solidFill>
              </a:rPr>
              <a:t>);</a:t>
            </a:r>
          </a:p>
          <a:p>
            <a:r>
              <a:rPr lang="en-US" b="1" dirty="0">
                <a:solidFill>
                  <a:srgbClr val="0070C0"/>
                </a:solidFill>
              </a:rPr>
              <a:t>    </a:t>
            </a:r>
            <a:r>
              <a:rPr lang="en-US" b="1" dirty="0" err="1">
                <a:solidFill>
                  <a:srgbClr val="0070C0"/>
                </a:solidFill>
              </a:rPr>
              <a:t>cout</a:t>
            </a:r>
            <a:r>
              <a:rPr lang="en-US" b="1" dirty="0">
                <a:solidFill>
                  <a:srgbClr val="0070C0"/>
                </a:solidFill>
              </a:rPr>
              <a:t>&lt;&lt;" I DUZINE JE "&lt;&lt;</a:t>
            </a:r>
            <a:r>
              <a:rPr lang="en-US" b="1" dirty="0" err="1">
                <a:solidFill>
                  <a:srgbClr val="0070C0"/>
                </a:solidFill>
              </a:rPr>
              <a:t>najkraciPut</a:t>
            </a:r>
            <a:r>
              <a:rPr lang="en-US" b="1" dirty="0">
                <a:solidFill>
                  <a:srgbClr val="0070C0"/>
                </a:solidFill>
              </a:rPr>
              <a:t>[</a:t>
            </a:r>
            <a:r>
              <a:rPr lang="en-US" b="1" dirty="0" err="1">
                <a:solidFill>
                  <a:srgbClr val="0070C0"/>
                </a:solidFill>
              </a:rPr>
              <a:t>cvor</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5638800" y="3124200"/>
            <a:ext cx="3505200" cy="1200329"/>
          </a:xfrm>
          <a:prstGeom prst="rect">
            <a:avLst/>
          </a:prstGeom>
          <a:noFill/>
        </p:spPr>
        <p:txBody>
          <a:bodyPr wrap="square" rtlCol="0">
            <a:spAutoFit/>
          </a:bodyPr>
          <a:lstStyle/>
          <a:p>
            <a:r>
              <a:rPr lang="sr-Latn-ME" dirty="0" smtClean="0"/>
              <a:t>               Funkcija štampa put od izdvojenog čvora do datog čvora kroz grane drveta najkraćih puteva.</a:t>
            </a:r>
            <a:endParaRPr lang="en-US" dirty="0"/>
          </a:p>
        </p:txBody>
      </p:sp>
      <p:sp>
        <p:nvSpPr>
          <p:cNvPr id="6" name="TextBox 5"/>
          <p:cNvSpPr txBox="1"/>
          <p:nvPr/>
        </p:nvSpPr>
        <p:spPr>
          <a:xfrm>
            <a:off x="38100" y="4724400"/>
            <a:ext cx="9144000" cy="369332"/>
          </a:xfrm>
          <a:prstGeom prst="rect">
            <a:avLst/>
          </a:prstGeom>
          <a:noFill/>
        </p:spPr>
        <p:txBody>
          <a:bodyPr wrap="square" rtlCol="0">
            <a:spAutoFit/>
          </a:bodyPr>
          <a:lstStyle/>
          <a:p>
            <a:r>
              <a:rPr lang="sr-Latn-ME" dirty="0" smtClean="0"/>
              <a:t>F</a:t>
            </a:r>
            <a:r>
              <a:rPr lang="en-US" dirty="0" err="1" smtClean="0"/>
              <a:t>unkcija</a:t>
            </a:r>
            <a:r>
              <a:rPr lang="en-US" dirty="0" smtClean="0"/>
              <a:t> </a:t>
            </a:r>
            <a:r>
              <a:rPr lang="en-US" dirty="0" err="1"/>
              <a:t>koja</a:t>
            </a:r>
            <a:r>
              <a:rPr lang="en-US" dirty="0"/>
              <a:t> </a:t>
            </a:r>
            <a:r>
              <a:rPr lang="sr-Latn-ME" dirty="0" smtClean="0"/>
              <a:t>š</a:t>
            </a:r>
            <a:r>
              <a:rPr lang="en-US" dirty="0" err="1" smtClean="0"/>
              <a:t>tampa</a:t>
            </a:r>
            <a:r>
              <a:rPr lang="en-US" dirty="0" smtClean="0"/>
              <a:t> </a:t>
            </a:r>
            <a:r>
              <a:rPr lang="en-US" dirty="0" err="1" smtClean="0"/>
              <a:t>najkra</a:t>
            </a:r>
            <a:r>
              <a:rPr lang="sr-Latn-ME" dirty="0" smtClean="0"/>
              <a:t>ć</a:t>
            </a:r>
            <a:r>
              <a:rPr lang="en-US" dirty="0" err="1" smtClean="0"/>
              <a:t>i</a:t>
            </a:r>
            <a:r>
              <a:rPr lang="en-US" dirty="0" smtClean="0"/>
              <a:t> </a:t>
            </a:r>
            <a:r>
              <a:rPr lang="en-US" dirty="0"/>
              <a:t>put do </a:t>
            </a:r>
            <a:r>
              <a:rPr lang="en-US" dirty="0" err="1"/>
              <a:t>datog</a:t>
            </a:r>
            <a:r>
              <a:rPr lang="en-US" dirty="0"/>
              <a:t> </a:t>
            </a:r>
            <a:r>
              <a:rPr lang="sr-Latn-ME" dirty="0" smtClean="0"/>
              <a:t>č</a:t>
            </a:r>
            <a:r>
              <a:rPr lang="en-US" dirty="0" err="1" smtClean="0"/>
              <a:t>vora</a:t>
            </a:r>
            <a:r>
              <a:rPr lang="en-US" dirty="0" smtClean="0"/>
              <a:t> </a:t>
            </a:r>
            <a:r>
              <a:rPr lang="en-US" dirty="0" err="1"/>
              <a:t>i</a:t>
            </a:r>
            <a:r>
              <a:rPr lang="en-US" dirty="0"/>
              <a:t> </a:t>
            </a:r>
            <a:r>
              <a:rPr lang="en-US" dirty="0" err="1"/>
              <a:t>njegovu</a:t>
            </a:r>
            <a:r>
              <a:rPr lang="en-US" dirty="0"/>
              <a:t> </a:t>
            </a:r>
            <a:r>
              <a:rPr lang="en-US" dirty="0" smtClean="0"/>
              <a:t>du</a:t>
            </a:r>
            <a:r>
              <a:rPr lang="sr-Latn-ME" dirty="0" smtClean="0"/>
              <a:t>ž</a:t>
            </a:r>
            <a:r>
              <a:rPr lang="en-US" dirty="0" err="1" smtClean="0"/>
              <a:t>inu</a:t>
            </a:r>
            <a:r>
              <a:rPr lang="sr-Latn-ME" dirty="0" smtClean="0"/>
              <a:t>.</a:t>
            </a:r>
            <a:endParaRPr lang="en-US" dirty="0"/>
          </a:p>
        </p:txBody>
      </p:sp>
    </p:spTree>
    <p:extLst>
      <p:ext uri="{BB962C8B-B14F-4D97-AF65-F5344CB8AC3E}">
        <p14:creationId xmlns:p14="http://schemas.microsoft.com/office/powerpoint/2010/main" val="1087706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sr-Latn-ME" dirty="0" smtClean="0"/>
              <a:t>Realizacija najkraćeg puta sa topsort-om</a:t>
            </a:r>
            <a:endParaRPr lang="en-US" dirty="0"/>
          </a:p>
        </p:txBody>
      </p:sp>
      <p:sp>
        <p:nvSpPr>
          <p:cNvPr id="4" name="Rectangle 3"/>
          <p:cNvSpPr/>
          <p:nvPr/>
        </p:nvSpPr>
        <p:spPr>
          <a:xfrm>
            <a:off x="33528" y="1066800"/>
            <a:ext cx="6705600" cy="5632311"/>
          </a:xfrm>
          <a:prstGeom prst="rect">
            <a:avLst/>
          </a:prstGeom>
        </p:spPr>
        <p:txBody>
          <a:bodyPr wrap="square">
            <a:spAutoFit/>
          </a:bodyPr>
          <a:lstStyle/>
          <a:p>
            <a:r>
              <a:rPr lang="en-US" b="1" dirty="0">
                <a:solidFill>
                  <a:srgbClr val="0070C0"/>
                </a:solidFill>
              </a:rPr>
              <a:t>void </a:t>
            </a:r>
            <a:r>
              <a:rPr lang="en-US" b="1" dirty="0" err="1">
                <a:solidFill>
                  <a:srgbClr val="0070C0"/>
                </a:solidFill>
              </a:rPr>
              <a:t>aciklicki_najkraci_putevi</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brojCvorova</a:t>
            </a:r>
            <a:r>
              <a:rPr lang="en-US" b="1" dirty="0">
                <a:solidFill>
                  <a:srgbClr val="0070C0"/>
                </a:solidFill>
              </a:rPr>
              <a:t>=</a:t>
            </a:r>
            <a:r>
              <a:rPr lang="en-US" b="1" dirty="0" err="1">
                <a:solidFill>
                  <a:srgbClr val="0070C0"/>
                </a:solidFill>
              </a:rPr>
              <a:t>listaSuseda.size</a:t>
            </a:r>
            <a:r>
              <a:rPr lang="en-US" b="1" dirty="0">
                <a:solidFill>
                  <a:srgbClr val="0070C0"/>
                </a:solidFill>
              </a:rPr>
              <a:t>();</a:t>
            </a:r>
          </a:p>
          <a:p>
            <a:r>
              <a:rPr lang="en-US" b="1" dirty="0" smtClean="0">
                <a:solidFill>
                  <a:srgbClr val="0070C0"/>
                </a:solidFill>
              </a:rPr>
              <a:t>vector&lt;</a:t>
            </a:r>
            <a:r>
              <a:rPr lang="en-US" b="1" dirty="0" err="1" smtClean="0">
                <a:solidFill>
                  <a:srgbClr val="0070C0"/>
                </a:solidFill>
              </a:rPr>
              <a:t>int</a:t>
            </a:r>
            <a:r>
              <a:rPr lang="en-US" b="1" dirty="0">
                <a:solidFill>
                  <a:srgbClr val="0070C0"/>
                </a:solidFill>
              </a:rPr>
              <a:t>&gt; </a:t>
            </a:r>
            <a:r>
              <a:rPr lang="en-US" b="1" dirty="0" err="1">
                <a:solidFill>
                  <a:srgbClr val="0070C0"/>
                </a:solidFill>
              </a:rPr>
              <a:t>ulazniStepen</a:t>
            </a:r>
            <a:r>
              <a:rPr lang="en-US" b="1" dirty="0">
                <a:solidFill>
                  <a:srgbClr val="0070C0"/>
                </a:solidFill>
              </a:rPr>
              <a:t>(brojCvorova,0);</a:t>
            </a:r>
          </a:p>
          <a:p>
            <a:r>
              <a:rPr lang="en-US" b="1" dirty="0" smtClean="0">
                <a:solidFill>
                  <a:srgbClr val="0070C0"/>
                </a:solidFill>
              </a:rPr>
              <a:t>vector&lt;</a:t>
            </a:r>
            <a:r>
              <a:rPr lang="en-US" b="1" dirty="0" err="1" smtClean="0">
                <a:solidFill>
                  <a:srgbClr val="0070C0"/>
                </a:solidFill>
              </a:rPr>
              <a:t>int</a:t>
            </a:r>
            <a:r>
              <a:rPr lang="en-US" b="1" dirty="0">
                <a:solidFill>
                  <a:srgbClr val="0070C0"/>
                </a:solidFill>
              </a:rPr>
              <a:t>&gt; </a:t>
            </a:r>
            <a:r>
              <a:rPr lang="en-US" b="1" dirty="0" err="1">
                <a:solidFill>
                  <a:srgbClr val="0070C0"/>
                </a:solidFill>
              </a:rPr>
              <a:t>najkraciPut</a:t>
            </a:r>
            <a:r>
              <a:rPr lang="en-US" b="1" dirty="0">
                <a:solidFill>
                  <a:srgbClr val="0070C0"/>
                </a:solidFill>
              </a:rPr>
              <a:t>(</a:t>
            </a:r>
            <a:r>
              <a:rPr lang="en-US" b="1" dirty="0" err="1">
                <a:solidFill>
                  <a:srgbClr val="0070C0"/>
                </a:solidFill>
              </a:rPr>
              <a:t>brojCvorova</a:t>
            </a:r>
            <a:r>
              <a:rPr lang="en-US" b="1" dirty="0">
                <a:solidFill>
                  <a:srgbClr val="0070C0"/>
                </a:solidFill>
              </a:rPr>
              <a:t>, INT_MAX);</a:t>
            </a:r>
          </a:p>
          <a:p>
            <a:r>
              <a:rPr lang="en-US" b="1" dirty="0" smtClean="0">
                <a:solidFill>
                  <a:srgbClr val="0070C0"/>
                </a:solidFill>
              </a:rPr>
              <a:t>vector&lt;</a:t>
            </a:r>
            <a:r>
              <a:rPr lang="en-US" b="1" dirty="0" err="1" smtClean="0">
                <a:solidFill>
                  <a:srgbClr val="0070C0"/>
                </a:solidFill>
              </a:rPr>
              <a:t>int</a:t>
            </a:r>
            <a:r>
              <a:rPr lang="en-US" b="1" dirty="0">
                <a:solidFill>
                  <a:srgbClr val="0070C0"/>
                </a:solidFill>
              </a:rPr>
              <a:t>&gt; </a:t>
            </a:r>
            <a:r>
              <a:rPr lang="en-US" b="1" dirty="0" err="1">
                <a:solidFill>
                  <a:srgbClr val="0070C0"/>
                </a:solidFill>
              </a:rPr>
              <a:t>roditelj</a:t>
            </a:r>
            <a:r>
              <a:rPr lang="en-US" b="1" dirty="0">
                <a:solidFill>
                  <a:srgbClr val="0070C0"/>
                </a:solidFill>
              </a:rPr>
              <a:t>(brojCvorova,-1</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najkraciPut</a:t>
            </a:r>
            <a:r>
              <a:rPr lang="en-US" b="1" dirty="0" smtClean="0">
                <a:solidFill>
                  <a:srgbClr val="0070C0"/>
                </a:solidFill>
              </a:rPr>
              <a:t>[0</a:t>
            </a:r>
            <a:r>
              <a:rPr lang="en-US" b="1" dirty="0">
                <a:solidFill>
                  <a:srgbClr val="0070C0"/>
                </a:solidFill>
              </a:rPr>
              <a:t>]=0;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listaSuseda.size</a:t>
            </a:r>
            <a:r>
              <a:rPr lang="en-US" b="1" dirty="0">
                <a:solidFill>
                  <a:srgbClr val="0070C0"/>
                </a:solidFill>
              </a:rPr>
              <a:t>();</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j=0;j&lt;</a:t>
            </a:r>
            <a:r>
              <a:rPr lang="en-US" b="1" dirty="0" err="1">
                <a:solidFill>
                  <a:srgbClr val="0070C0"/>
                </a:solidFill>
              </a:rPr>
              <a:t>listaSuseda</a:t>
            </a:r>
            <a:r>
              <a:rPr lang="en-US" b="1" dirty="0">
                <a:solidFill>
                  <a:srgbClr val="0070C0"/>
                </a:solidFill>
              </a:rPr>
              <a:t>[</a:t>
            </a:r>
            <a:r>
              <a:rPr lang="en-US" b="1" dirty="0" err="1">
                <a:solidFill>
                  <a:srgbClr val="0070C0"/>
                </a:solidFill>
              </a:rPr>
              <a:t>i</a:t>
            </a:r>
            <a:r>
              <a:rPr lang="en-US" b="1" dirty="0">
                <a:solidFill>
                  <a:srgbClr val="0070C0"/>
                </a:solidFill>
              </a:rPr>
              <a:t>].size();j++)</a:t>
            </a:r>
          </a:p>
          <a:p>
            <a:r>
              <a:rPr lang="sr-Latn-ME" b="1" dirty="0" smtClean="0">
                <a:solidFill>
                  <a:srgbClr val="0070C0"/>
                </a:solidFill>
              </a:rPr>
              <a:t>    </a:t>
            </a:r>
            <a:r>
              <a:rPr lang="en-US" b="1" dirty="0" err="1" smtClean="0">
                <a:solidFill>
                  <a:srgbClr val="0070C0"/>
                </a:solidFill>
              </a:rPr>
              <a:t>ulazniStepen</a:t>
            </a:r>
            <a:r>
              <a:rPr lang="en-US" b="1" dirty="0" smtClean="0">
                <a:solidFill>
                  <a:srgbClr val="0070C0"/>
                </a:solidFill>
              </a:rPr>
              <a:t>[</a:t>
            </a:r>
            <a:r>
              <a:rPr lang="en-US" b="1" dirty="0" err="1" smtClean="0">
                <a:solidFill>
                  <a:srgbClr val="0070C0"/>
                </a:solidFill>
              </a:rPr>
              <a:t>listaSuseda</a:t>
            </a:r>
            <a:r>
              <a:rPr lang="en-US" b="1" dirty="0" smtClean="0">
                <a:solidFill>
                  <a:srgbClr val="0070C0"/>
                </a:solidFill>
              </a:rPr>
              <a:t>[</a:t>
            </a:r>
            <a:r>
              <a:rPr lang="en-US" b="1" dirty="0" err="1" smtClean="0">
                <a:solidFill>
                  <a:srgbClr val="0070C0"/>
                </a:solidFill>
              </a:rPr>
              <a:t>i</a:t>
            </a:r>
            <a:r>
              <a:rPr lang="en-US" b="1" dirty="0">
                <a:solidFill>
                  <a:srgbClr val="0070C0"/>
                </a:solidFill>
              </a:rPr>
              <a:t>][j].first]++;</a:t>
            </a:r>
          </a:p>
          <a:p>
            <a:r>
              <a:rPr lang="en-US" b="1" dirty="0" smtClean="0">
                <a:solidFill>
                  <a:srgbClr val="0070C0"/>
                </a:solidFill>
              </a:rPr>
              <a:t>queue </a:t>
            </a:r>
            <a:r>
              <a:rPr lang="en-US" b="1" dirty="0">
                <a:solidFill>
                  <a:srgbClr val="0070C0"/>
                </a:solidFill>
              </a:rPr>
              <a:t>&lt;</a:t>
            </a:r>
            <a:r>
              <a:rPr lang="en-US" b="1" dirty="0" err="1">
                <a:solidFill>
                  <a:srgbClr val="0070C0"/>
                </a:solidFill>
              </a:rPr>
              <a:t>int</a:t>
            </a:r>
            <a:r>
              <a:rPr lang="en-US" b="1" dirty="0">
                <a:solidFill>
                  <a:srgbClr val="0070C0"/>
                </a:solidFill>
              </a:rPr>
              <a:t>&gt; </a:t>
            </a:r>
            <a:r>
              <a:rPr lang="en-US" b="1" dirty="0" err="1">
                <a:solidFill>
                  <a:srgbClr val="0070C0"/>
                </a:solidFill>
              </a:rPr>
              <a:t>cvoroviStepenaNula</a:t>
            </a:r>
            <a:r>
              <a:rPr lang="en-US" b="1" dirty="0">
                <a:solidFill>
                  <a:srgbClr val="0070C0"/>
                </a:solidFill>
              </a:rPr>
              <a:t>;</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brojCvorova;i</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ulazniStepen</a:t>
            </a:r>
            <a:r>
              <a:rPr lang="en-US" b="1" dirty="0" smtClean="0">
                <a:solidFill>
                  <a:srgbClr val="0070C0"/>
                </a:solidFill>
              </a:rPr>
              <a:t>[</a:t>
            </a:r>
            <a:r>
              <a:rPr lang="en-US" b="1" dirty="0" err="1" smtClean="0">
                <a:solidFill>
                  <a:srgbClr val="0070C0"/>
                </a:solidFill>
              </a:rPr>
              <a:t>i</a:t>
            </a:r>
            <a:r>
              <a:rPr lang="en-US" b="1" dirty="0">
                <a:solidFill>
                  <a:srgbClr val="0070C0"/>
                </a:solidFill>
              </a:rPr>
              <a:t>]==0)</a:t>
            </a:r>
          </a:p>
          <a:p>
            <a:r>
              <a:rPr lang="sr-Latn-ME" b="1" dirty="0" smtClean="0">
                <a:solidFill>
                  <a:srgbClr val="0070C0"/>
                </a:solidFill>
              </a:rPr>
              <a:t>    </a:t>
            </a:r>
            <a:r>
              <a:rPr lang="en-US" b="1" dirty="0" err="1" smtClean="0">
                <a:solidFill>
                  <a:srgbClr val="0070C0"/>
                </a:solidFill>
              </a:rPr>
              <a:t>cvoroviStepenaNula.push</a:t>
            </a:r>
            <a:r>
              <a:rPr lang="en-US" b="1" dirty="0" smtClean="0">
                <a:solidFill>
                  <a:srgbClr val="0070C0"/>
                </a:solidFill>
              </a:rPr>
              <a:t>(</a:t>
            </a:r>
            <a:r>
              <a:rPr lang="en-US" b="1" dirty="0" err="1" smtClean="0">
                <a:solidFill>
                  <a:srgbClr val="0070C0"/>
                </a:solidFill>
              </a:rPr>
              <a:t>i</a:t>
            </a:r>
            <a:r>
              <a:rPr lang="en-US" b="1" dirty="0">
                <a:solidFill>
                  <a:srgbClr val="0070C0"/>
                </a:solidFill>
              </a:rPr>
              <a:t>);</a:t>
            </a:r>
          </a:p>
          <a:p>
            <a:r>
              <a:rPr lang="en-US" b="1" dirty="0" smtClean="0">
                <a:solidFill>
                  <a:srgbClr val="0070C0"/>
                </a:solidFill>
              </a:rPr>
              <a:t>while</a:t>
            </a:r>
            <a:r>
              <a:rPr lang="en-US" b="1" dirty="0">
                <a:solidFill>
                  <a:srgbClr val="0070C0"/>
                </a:solidFill>
              </a:rPr>
              <a:t>(!</a:t>
            </a:r>
            <a:r>
              <a:rPr lang="en-US" b="1" dirty="0" err="1">
                <a:solidFill>
                  <a:srgbClr val="0070C0"/>
                </a:solidFill>
              </a:rPr>
              <a:t>cvoroviStepenaNula.empty</a:t>
            </a:r>
            <a:r>
              <a:rPr lang="en-US" b="1" dirty="0">
                <a:solidFill>
                  <a:srgbClr val="0070C0"/>
                </a:solidFill>
              </a:rPr>
              <a:t>()){</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cvor</a:t>
            </a:r>
            <a:r>
              <a:rPr lang="en-US" b="1" dirty="0">
                <a:solidFill>
                  <a:srgbClr val="0070C0"/>
                </a:solidFill>
              </a:rPr>
              <a:t>=</a:t>
            </a:r>
            <a:r>
              <a:rPr lang="en-US" b="1" dirty="0" err="1">
                <a:solidFill>
                  <a:srgbClr val="0070C0"/>
                </a:solidFill>
              </a:rPr>
              <a:t>cvoroviStepenaNula.front</a:t>
            </a:r>
            <a:r>
              <a:rPr lang="en-US" b="1" dirty="0">
                <a:solidFill>
                  <a:srgbClr val="0070C0"/>
                </a:solidFill>
              </a:rPr>
              <a:t>();</a:t>
            </a:r>
          </a:p>
          <a:p>
            <a:r>
              <a:rPr lang="sr-Latn-ME" b="1" dirty="0" smtClean="0">
                <a:solidFill>
                  <a:srgbClr val="0070C0"/>
                </a:solidFill>
              </a:rPr>
              <a:t>  </a:t>
            </a:r>
            <a:r>
              <a:rPr lang="en-US" b="1" dirty="0" err="1" smtClean="0">
                <a:solidFill>
                  <a:srgbClr val="0070C0"/>
                </a:solidFill>
              </a:rPr>
              <a:t>cvoroviStepenaNula.pop</a:t>
            </a:r>
            <a:r>
              <a:rPr lang="en-US" b="1" dirty="0">
                <a:solidFill>
                  <a:srgbClr val="0070C0"/>
                </a:solidFill>
              </a:rPr>
              <a:t>();</a:t>
            </a:r>
          </a:p>
          <a:p>
            <a:r>
              <a:rPr lang="sr-Latn-ME" b="1" dirty="0" smtClean="0">
                <a:solidFill>
                  <a:srgbClr val="0070C0"/>
                </a:solidFill>
              </a:rPr>
              <a:t>  </a:t>
            </a:r>
            <a:r>
              <a:rPr lang="en-US" b="1" dirty="0" err="1" smtClean="0">
                <a:solidFill>
                  <a:srgbClr val="0070C0"/>
                </a:solidFill>
              </a:rPr>
              <a:t>odstampajNajkraciPut</a:t>
            </a:r>
            <a:r>
              <a:rPr lang="en-US" b="1" dirty="0" smtClean="0">
                <a:solidFill>
                  <a:srgbClr val="0070C0"/>
                </a:solidFill>
              </a:rPr>
              <a:t>(</a:t>
            </a:r>
            <a:r>
              <a:rPr lang="en-US" b="1" dirty="0" err="1" smtClean="0">
                <a:solidFill>
                  <a:srgbClr val="0070C0"/>
                </a:solidFill>
              </a:rPr>
              <a:t>cvor,roditelj,najkraciPut</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listaSuseda</a:t>
            </a:r>
            <a:r>
              <a:rPr lang="en-US" b="1" dirty="0">
                <a:solidFill>
                  <a:srgbClr val="0070C0"/>
                </a:solidFill>
              </a:rPr>
              <a:t>[</a:t>
            </a:r>
            <a:r>
              <a:rPr lang="en-US" b="1" dirty="0" err="1">
                <a:solidFill>
                  <a:srgbClr val="0070C0"/>
                </a:solidFill>
              </a:rPr>
              <a:t>cvor</a:t>
            </a:r>
            <a:r>
              <a:rPr lang="en-US" b="1" dirty="0">
                <a:solidFill>
                  <a:srgbClr val="0070C0"/>
                </a:solidFill>
              </a:rPr>
              <a:t>].size();</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sused</a:t>
            </a:r>
            <a:r>
              <a:rPr lang="en-US" b="1" dirty="0">
                <a:solidFill>
                  <a:srgbClr val="0070C0"/>
                </a:solidFill>
              </a:rPr>
              <a:t>=</a:t>
            </a:r>
            <a:r>
              <a:rPr lang="en-US" b="1" dirty="0" err="1">
                <a:solidFill>
                  <a:srgbClr val="0070C0"/>
                </a:solidFill>
              </a:rPr>
              <a:t>listaSuseda</a:t>
            </a:r>
            <a:r>
              <a:rPr lang="en-US" b="1" dirty="0">
                <a:solidFill>
                  <a:srgbClr val="0070C0"/>
                </a:solidFill>
              </a:rPr>
              <a:t>[</a:t>
            </a:r>
            <a:r>
              <a:rPr lang="en-US" b="1" dirty="0" err="1">
                <a:solidFill>
                  <a:srgbClr val="0070C0"/>
                </a:solidFill>
              </a:rPr>
              <a:t>cvor</a:t>
            </a:r>
            <a:r>
              <a:rPr lang="en-US" b="1" dirty="0">
                <a:solidFill>
                  <a:srgbClr val="0070C0"/>
                </a:solidFill>
              </a:rPr>
              <a:t>][</a:t>
            </a:r>
            <a:r>
              <a:rPr lang="en-US" b="1" dirty="0" err="1">
                <a:solidFill>
                  <a:srgbClr val="0070C0"/>
                </a:solidFill>
              </a:rPr>
              <a:t>i</a:t>
            </a:r>
            <a:r>
              <a:rPr lang="en-US" b="1" dirty="0">
                <a:solidFill>
                  <a:srgbClr val="0070C0"/>
                </a:solidFill>
              </a:rPr>
              <a:t>].first;</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grana=</a:t>
            </a:r>
            <a:r>
              <a:rPr lang="en-US" b="1" dirty="0" err="1">
                <a:solidFill>
                  <a:srgbClr val="0070C0"/>
                </a:solidFill>
              </a:rPr>
              <a:t>listaSuseda</a:t>
            </a:r>
            <a:r>
              <a:rPr lang="en-US" b="1" dirty="0">
                <a:solidFill>
                  <a:srgbClr val="0070C0"/>
                </a:solidFill>
              </a:rPr>
              <a:t>[</a:t>
            </a:r>
            <a:r>
              <a:rPr lang="en-US" b="1" dirty="0" err="1">
                <a:solidFill>
                  <a:srgbClr val="0070C0"/>
                </a:solidFill>
              </a:rPr>
              <a:t>cvor</a:t>
            </a:r>
            <a:r>
              <a:rPr lang="en-US" b="1" dirty="0">
                <a:solidFill>
                  <a:srgbClr val="0070C0"/>
                </a:solidFill>
              </a:rPr>
              <a:t>][</a:t>
            </a:r>
            <a:r>
              <a:rPr lang="en-US" b="1" dirty="0" err="1">
                <a:solidFill>
                  <a:srgbClr val="0070C0"/>
                </a:solidFill>
              </a:rPr>
              <a:t>i</a:t>
            </a:r>
            <a:r>
              <a:rPr lang="en-US" b="1" dirty="0">
                <a:solidFill>
                  <a:srgbClr val="0070C0"/>
                </a:solidFill>
              </a:rPr>
              <a:t>].second</a:t>
            </a:r>
            <a:r>
              <a:rPr lang="en-US" b="1" dirty="0" smtClean="0">
                <a:solidFill>
                  <a:srgbClr val="0070C0"/>
                </a:solidFill>
              </a:rPr>
              <a:t>;</a:t>
            </a:r>
            <a:endParaRPr lang="en-US" b="1" dirty="0">
              <a:solidFill>
                <a:srgbClr val="0070C0"/>
              </a:solidFill>
            </a:endParaRPr>
          </a:p>
        </p:txBody>
      </p:sp>
      <p:sp>
        <p:nvSpPr>
          <p:cNvPr id="5" name="TextBox 4"/>
          <p:cNvSpPr txBox="1"/>
          <p:nvPr/>
        </p:nvSpPr>
        <p:spPr>
          <a:xfrm>
            <a:off x="5562600" y="1905000"/>
            <a:ext cx="3429000" cy="2585323"/>
          </a:xfrm>
          <a:prstGeom prst="rect">
            <a:avLst/>
          </a:prstGeom>
          <a:noFill/>
          <a:ln>
            <a:solidFill>
              <a:srgbClr val="0070C0"/>
            </a:solidFill>
            <a:prstDash val="dash"/>
          </a:ln>
        </p:spPr>
        <p:txBody>
          <a:bodyPr wrap="square" rtlCol="0">
            <a:spAutoFit/>
          </a:bodyPr>
          <a:lstStyle/>
          <a:p>
            <a:r>
              <a:rPr lang="sr-Latn-ME" dirty="0" smtClean="0"/>
              <a:t>Ulazni stepeni su nam potrebni zbog topološkog sortiranja. Zapamtite da početak topološki sortiranog grafa je čvor sa ulaznim stepenom nula.</a:t>
            </a:r>
          </a:p>
          <a:p>
            <a:r>
              <a:rPr lang="sr-Latn-ME" dirty="0" smtClean="0"/>
              <a:t>Uočite da prolazimo samo kroz </a:t>
            </a:r>
            <a:r>
              <a:rPr lang="sr-Latn-ME" b="1" dirty="0" smtClean="0">
                <a:solidFill>
                  <a:srgbClr val="0070C0"/>
                </a:solidFill>
              </a:rPr>
              <a:t>listaSuseda</a:t>
            </a:r>
            <a:r>
              <a:rPr lang="en-US" b="1" dirty="0" smtClean="0">
                <a:solidFill>
                  <a:srgbClr val="0070C0"/>
                </a:solidFill>
              </a:rPr>
              <a:t>[</a:t>
            </a:r>
            <a:r>
              <a:rPr lang="en-US" b="1" dirty="0" err="1" smtClean="0">
                <a:solidFill>
                  <a:srgbClr val="0070C0"/>
                </a:solidFill>
              </a:rPr>
              <a:t>cvor</a:t>
            </a:r>
            <a:r>
              <a:rPr lang="en-US" b="1" dirty="0" smtClean="0">
                <a:solidFill>
                  <a:srgbClr val="0070C0"/>
                </a:solidFill>
              </a:rPr>
              <a:t>].size()</a:t>
            </a:r>
            <a:r>
              <a:rPr lang="en-US" dirty="0" smtClean="0"/>
              <a:t> </a:t>
            </a:r>
            <a:r>
              <a:rPr lang="en-US" dirty="0" err="1" smtClean="0"/>
              <a:t>elemenata</a:t>
            </a:r>
            <a:r>
              <a:rPr lang="en-US" dirty="0" smtClean="0"/>
              <a:t> a da ne </a:t>
            </a:r>
            <a:r>
              <a:rPr lang="en-US" dirty="0" err="1" smtClean="0"/>
              <a:t>vrtimo</a:t>
            </a:r>
            <a:r>
              <a:rPr lang="en-US" dirty="0" smtClean="0"/>
              <a:t> i </a:t>
            </a:r>
            <a:r>
              <a:rPr lang="en-US" dirty="0" err="1" smtClean="0"/>
              <a:t>ovu</a:t>
            </a:r>
            <a:r>
              <a:rPr lang="en-US" dirty="0" smtClean="0"/>
              <a:t> </a:t>
            </a:r>
            <a:r>
              <a:rPr lang="en-US" dirty="0" err="1" smtClean="0"/>
              <a:t>petlju</a:t>
            </a:r>
            <a:r>
              <a:rPr lang="en-US" dirty="0" smtClean="0"/>
              <a:t> </a:t>
            </a:r>
            <a:r>
              <a:rPr lang="en-US" dirty="0" err="1" smtClean="0"/>
              <a:t>po</a:t>
            </a:r>
            <a:r>
              <a:rPr lang="en-US" dirty="0" smtClean="0"/>
              <a:t> </a:t>
            </a:r>
            <a:r>
              <a:rPr lang="en-US" dirty="0" err="1" smtClean="0"/>
              <a:t>svim</a:t>
            </a:r>
            <a:r>
              <a:rPr lang="en-US" dirty="0" smtClean="0"/>
              <a:t> </a:t>
            </a:r>
            <a:r>
              <a:rPr lang="sr-Latn-ME" dirty="0" smtClean="0"/>
              <a:t>čvorovima.</a:t>
            </a:r>
            <a:endParaRPr lang="en-US" dirty="0"/>
          </a:p>
        </p:txBody>
      </p:sp>
    </p:spTree>
    <p:extLst>
      <p:ext uri="{BB962C8B-B14F-4D97-AF65-F5344CB8AC3E}">
        <p14:creationId xmlns:p14="http://schemas.microsoft.com/office/powerpoint/2010/main" val="27465921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Najkraći put aciklični usmjereni graf</a:t>
            </a:r>
            <a:endParaRPr lang="en-US" dirty="0"/>
          </a:p>
        </p:txBody>
      </p:sp>
      <p:sp>
        <p:nvSpPr>
          <p:cNvPr id="3" name="Content Placeholder 2"/>
          <p:cNvSpPr>
            <a:spLocks noGrp="1"/>
          </p:cNvSpPr>
          <p:nvPr>
            <p:ph idx="1"/>
          </p:nvPr>
        </p:nvSpPr>
        <p:spPr>
          <a:xfrm>
            <a:off x="0" y="4495800"/>
            <a:ext cx="9144000" cy="2362200"/>
          </a:xfrm>
        </p:spPr>
        <p:txBody>
          <a:bodyPr/>
          <a:lstStyle/>
          <a:p>
            <a:r>
              <a:rPr lang="sr-Latn-ME" dirty="0" smtClean="0"/>
              <a:t>Predmetni algoritam smo iskoristili da na jasan način prikažemo korišćenje </a:t>
            </a:r>
            <a:r>
              <a:rPr lang="sr-Latn-ME" b="1" dirty="0" smtClean="0">
                <a:solidFill>
                  <a:srgbClr val="C00000"/>
                </a:solidFill>
              </a:rPr>
              <a:t>listi susjedstva</a:t>
            </a:r>
            <a:r>
              <a:rPr lang="sr-Latn-ME" dirty="0" smtClean="0"/>
              <a:t> a ujedno da se podsjetimo </a:t>
            </a:r>
            <a:r>
              <a:rPr lang="sr-Latn-ME" b="1" dirty="0" smtClean="0">
                <a:solidFill>
                  <a:srgbClr val="C00000"/>
                </a:solidFill>
              </a:rPr>
              <a:t>topološkog sortiranja</a:t>
            </a:r>
            <a:r>
              <a:rPr lang="sr-Latn-ME" dirty="0" smtClean="0"/>
              <a:t>.</a:t>
            </a:r>
          </a:p>
          <a:p>
            <a:r>
              <a:rPr lang="sr-Latn-ME" dirty="0" smtClean="0"/>
              <a:t>Dobar način učenja je da sve što smo uradili transformišete u programe zasnovane na </a:t>
            </a:r>
            <a:r>
              <a:rPr lang="sr-Latn-ME" b="1" dirty="0" smtClean="0">
                <a:solidFill>
                  <a:srgbClr val="C00000"/>
                </a:solidFill>
              </a:rPr>
              <a:t>listi susjedstva</a:t>
            </a:r>
            <a:r>
              <a:rPr lang="sr-Latn-ME" dirty="0" smtClean="0"/>
              <a:t> umjesto </a:t>
            </a:r>
            <a:r>
              <a:rPr lang="sr-Latn-ME" b="1" dirty="0" smtClean="0">
                <a:solidFill>
                  <a:srgbClr val="C00000"/>
                </a:solidFill>
              </a:rPr>
              <a:t>matrice susjedstva</a:t>
            </a:r>
            <a:r>
              <a:rPr lang="sr-Latn-ME" dirty="0" smtClean="0"/>
              <a:t>.</a:t>
            </a:r>
            <a:endParaRPr lang="en-US" dirty="0"/>
          </a:p>
        </p:txBody>
      </p:sp>
      <p:sp>
        <p:nvSpPr>
          <p:cNvPr id="4" name="Rectangle 3"/>
          <p:cNvSpPr/>
          <p:nvPr/>
        </p:nvSpPr>
        <p:spPr>
          <a:xfrm>
            <a:off x="0" y="914400"/>
            <a:ext cx="7315200" cy="3693319"/>
          </a:xfrm>
          <a:prstGeom prst="rect">
            <a:avLst/>
          </a:prstGeom>
        </p:spPr>
        <p:txBody>
          <a:bodyPr wrap="square">
            <a:spAutoFit/>
          </a:bodyPr>
          <a:lstStyle/>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najkraciPut</a:t>
            </a:r>
            <a:r>
              <a:rPr lang="en-US" b="1" dirty="0" smtClean="0">
                <a:solidFill>
                  <a:srgbClr val="0070C0"/>
                </a:solidFill>
              </a:rPr>
              <a:t>[</a:t>
            </a:r>
            <a:r>
              <a:rPr lang="en-US" b="1" dirty="0" err="1" smtClean="0">
                <a:solidFill>
                  <a:srgbClr val="0070C0"/>
                </a:solidFill>
              </a:rPr>
              <a:t>cvor</a:t>
            </a:r>
            <a:r>
              <a:rPr lang="en-US" b="1" dirty="0">
                <a:solidFill>
                  <a:srgbClr val="0070C0"/>
                </a:solidFill>
              </a:rPr>
              <a:t>]+grana&lt;</a:t>
            </a:r>
            <a:r>
              <a:rPr lang="en-US" b="1" dirty="0" err="1">
                <a:solidFill>
                  <a:srgbClr val="0070C0"/>
                </a:solidFill>
              </a:rPr>
              <a:t>najkraciPut</a:t>
            </a:r>
            <a:r>
              <a:rPr lang="en-US" b="1" dirty="0">
                <a:solidFill>
                  <a:srgbClr val="0070C0"/>
                </a:solidFill>
              </a:rPr>
              <a:t>[</a:t>
            </a:r>
            <a:r>
              <a:rPr lang="en-US" b="1" dirty="0" err="1">
                <a:solidFill>
                  <a:srgbClr val="0070C0"/>
                </a:solidFill>
              </a:rPr>
              <a:t>sused</a:t>
            </a:r>
            <a:r>
              <a:rPr lang="en-US" b="1" dirty="0">
                <a:solidFill>
                  <a:srgbClr val="0070C0"/>
                </a:solidFill>
              </a:rPr>
              <a:t>]){</a:t>
            </a:r>
          </a:p>
          <a:p>
            <a:r>
              <a:rPr lang="sr-Latn-ME" b="1" dirty="0" smtClean="0">
                <a:solidFill>
                  <a:srgbClr val="0070C0"/>
                </a:solidFill>
              </a:rPr>
              <a:t>      </a:t>
            </a:r>
            <a:r>
              <a:rPr lang="en-US" b="1" dirty="0" err="1" smtClean="0">
                <a:solidFill>
                  <a:srgbClr val="0070C0"/>
                </a:solidFill>
              </a:rPr>
              <a:t>najkraciPut</a:t>
            </a:r>
            <a:r>
              <a:rPr lang="en-US" b="1" dirty="0" smtClean="0">
                <a:solidFill>
                  <a:srgbClr val="0070C0"/>
                </a:solidFill>
              </a:rPr>
              <a:t>[</a:t>
            </a:r>
            <a:r>
              <a:rPr lang="en-US" b="1" dirty="0" err="1" smtClean="0">
                <a:solidFill>
                  <a:srgbClr val="0070C0"/>
                </a:solidFill>
              </a:rPr>
              <a:t>sused</a:t>
            </a:r>
            <a:r>
              <a:rPr lang="en-US" b="1" dirty="0">
                <a:solidFill>
                  <a:srgbClr val="0070C0"/>
                </a:solidFill>
              </a:rPr>
              <a:t>]=</a:t>
            </a:r>
            <a:r>
              <a:rPr lang="en-US" b="1" dirty="0" err="1">
                <a:solidFill>
                  <a:srgbClr val="0070C0"/>
                </a:solidFill>
              </a:rPr>
              <a:t>najkraciPut</a:t>
            </a:r>
            <a:r>
              <a:rPr lang="en-US" b="1" dirty="0">
                <a:solidFill>
                  <a:srgbClr val="0070C0"/>
                </a:solidFill>
              </a:rPr>
              <a:t>[</a:t>
            </a:r>
            <a:r>
              <a:rPr lang="en-US" b="1" dirty="0" err="1">
                <a:solidFill>
                  <a:srgbClr val="0070C0"/>
                </a:solidFill>
              </a:rPr>
              <a:t>cvor</a:t>
            </a:r>
            <a:r>
              <a:rPr lang="en-US" b="1" dirty="0">
                <a:solidFill>
                  <a:srgbClr val="0070C0"/>
                </a:solidFill>
              </a:rPr>
              <a:t>]+grana;</a:t>
            </a:r>
          </a:p>
          <a:p>
            <a:r>
              <a:rPr lang="sr-Latn-ME" b="1" dirty="0" smtClean="0">
                <a:solidFill>
                  <a:srgbClr val="0070C0"/>
                </a:solidFill>
              </a:rPr>
              <a:t>      </a:t>
            </a:r>
            <a:r>
              <a:rPr lang="en-US" b="1" dirty="0" err="1" smtClean="0">
                <a:solidFill>
                  <a:srgbClr val="0070C0"/>
                </a:solidFill>
              </a:rPr>
              <a:t>roditelj</a:t>
            </a:r>
            <a:r>
              <a:rPr lang="en-US" b="1" dirty="0" smtClean="0">
                <a:solidFill>
                  <a:srgbClr val="0070C0"/>
                </a:solidFill>
              </a:rPr>
              <a:t>[</a:t>
            </a:r>
            <a:r>
              <a:rPr lang="en-US" b="1" dirty="0" err="1" smtClean="0">
                <a:solidFill>
                  <a:srgbClr val="0070C0"/>
                </a:solidFill>
              </a:rPr>
              <a:t>sused</a:t>
            </a:r>
            <a:r>
              <a:rPr lang="en-US" b="1" dirty="0">
                <a:solidFill>
                  <a:srgbClr val="0070C0"/>
                </a:solidFill>
              </a:rPr>
              <a:t>]=</a:t>
            </a:r>
            <a:r>
              <a:rPr lang="en-US" b="1" dirty="0" err="1">
                <a:solidFill>
                  <a:srgbClr val="0070C0"/>
                </a:solidFill>
              </a:rPr>
              <a:t>cvor</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ulazniStepen</a:t>
            </a:r>
            <a:r>
              <a:rPr lang="en-US" b="1" dirty="0" smtClean="0">
                <a:solidFill>
                  <a:srgbClr val="0070C0"/>
                </a:solidFill>
              </a:rPr>
              <a:t>[</a:t>
            </a:r>
            <a:r>
              <a:rPr lang="en-US" b="1" dirty="0" err="1" smtClean="0">
                <a:solidFill>
                  <a:srgbClr val="0070C0"/>
                </a:solidFill>
              </a:rPr>
              <a:t>sused</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ulazniStepen</a:t>
            </a:r>
            <a:r>
              <a:rPr lang="en-US" b="1" dirty="0" smtClean="0">
                <a:solidFill>
                  <a:srgbClr val="0070C0"/>
                </a:solidFill>
              </a:rPr>
              <a:t>[</a:t>
            </a:r>
            <a:r>
              <a:rPr lang="en-US" b="1" dirty="0" err="1" smtClean="0">
                <a:solidFill>
                  <a:srgbClr val="0070C0"/>
                </a:solidFill>
              </a:rPr>
              <a:t>sused</a:t>
            </a:r>
            <a:r>
              <a:rPr lang="en-US" b="1" dirty="0">
                <a:solidFill>
                  <a:srgbClr val="0070C0"/>
                </a:solidFill>
              </a:rPr>
              <a:t>]==</a:t>
            </a:r>
            <a:r>
              <a:rPr lang="en-US" b="1" dirty="0" smtClean="0">
                <a:solidFill>
                  <a:srgbClr val="0070C0"/>
                </a:solidFill>
              </a:rPr>
              <a:t>0)</a:t>
            </a:r>
            <a:r>
              <a:rPr lang="sr-Latn-ME" b="1" dirty="0" smtClean="0">
                <a:solidFill>
                  <a:srgbClr val="0070C0"/>
                </a:solidFill>
              </a:rPr>
              <a:t> </a:t>
            </a:r>
            <a:r>
              <a:rPr lang="en-US" b="1" dirty="0" err="1" smtClean="0">
                <a:solidFill>
                  <a:srgbClr val="0070C0"/>
                </a:solidFill>
              </a:rPr>
              <a:t>cvoroviStepenaNula.push</a:t>
            </a:r>
            <a:r>
              <a:rPr lang="en-US" b="1" dirty="0" smtClean="0">
                <a:solidFill>
                  <a:srgbClr val="0070C0"/>
                </a:solidFill>
              </a:rPr>
              <a:t>(</a:t>
            </a:r>
            <a:r>
              <a:rPr lang="en-US" b="1" dirty="0" err="1" smtClean="0">
                <a:solidFill>
                  <a:srgbClr val="0070C0"/>
                </a:solidFill>
              </a:rPr>
              <a:t>sused</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aciklicki_najkraci_putevi</a:t>
            </a:r>
            <a:r>
              <a:rPr lang="en-US" b="1" dirty="0">
                <a:solidFill>
                  <a:srgbClr val="0070C0"/>
                </a:solidFill>
              </a:rPr>
              <a:t>();</a:t>
            </a:r>
          </a:p>
          <a:p>
            <a:r>
              <a:rPr lang="en-US" b="1" dirty="0">
                <a:solidFill>
                  <a:srgbClr val="0070C0"/>
                </a:solidFill>
              </a:rPr>
              <a:t>    return 0;</a:t>
            </a:r>
          </a:p>
          <a:p>
            <a:r>
              <a:rPr lang="en-US" b="1" dirty="0">
                <a:solidFill>
                  <a:srgbClr val="0070C0"/>
                </a:solidFill>
              </a:rPr>
              <a:t>}</a:t>
            </a:r>
          </a:p>
        </p:txBody>
      </p:sp>
    </p:spTree>
    <p:extLst>
      <p:ext uri="{BB962C8B-B14F-4D97-AF65-F5344CB8AC3E}">
        <p14:creationId xmlns:p14="http://schemas.microsoft.com/office/powerpoint/2010/main" val="3865153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Primjer</a:t>
            </a:r>
            <a:endParaRPr lang="en-US" dirty="0"/>
          </a:p>
        </p:txBody>
      </p:sp>
      <p:sp>
        <p:nvSpPr>
          <p:cNvPr id="4" name="Oval 3"/>
          <p:cNvSpPr/>
          <p:nvPr/>
        </p:nvSpPr>
        <p:spPr>
          <a:xfrm>
            <a:off x="304800" y="15797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5" name="Oval 4"/>
          <p:cNvSpPr/>
          <p:nvPr/>
        </p:nvSpPr>
        <p:spPr>
          <a:xfrm>
            <a:off x="1143000" y="11225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 name="Oval 5"/>
          <p:cNvSpPr/>
          <p:nvPr/>
        </p:nvSpPr>
        <p:spPr>
          <a:xfrm>
            <a:off x="1143000" y="21893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 name="Oval 6"/>
          <p:cNvSpPr/>
          <p:nvPr/>
        </p:nvSpPr>
        <p:spPr>
          <a:xfrm>
            <a:off x="2362200" y="11225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8" name="Oval 7"/>
          <p:cNvSpPr/>
          <p:nvPr/>
        </p:nvSpPr>
        <p:spPr>
          <a:xfrm>
            <a:off x="2362200" y="21893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 name="Oval 8"/>
          <p:cNvSpPr/>
          <p:nvPr/>
        </p:nvSpPr>
        <p:spPr>
          <a:xfrm>
            <a:off x="3089958" y="1579796"/>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0" name="Straight Arrow Connector 9"/>
          <p:cNvCxnSpPr>
            <a:stCxn id="4" idx="7"/>
            <a:endCxn id="5" idx="2"/>
          </p:cNvCxnSpPr>
          <p:nvPr/>
        </p:nvCxnSpPr>
        <p:spPr>
          <a:xfrm flipV="1">
            <a:off x="630004" y="1313096"/>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5"/>
            <a:endCxn id="6" idx="2"/>
          </p:cNvCxnSpPr>
          <p:nvPr/>
        </p:nvCxnSpPr>
        <p:spPr>
          <a:xfrm>
            <a:off x="630004" y="1905000"/>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4"/>
            <a:endCxn id="6" idx="0"/>
          </p:cNvCxnSpPr>
          <p:nvPr/>
        </p:nvCxnSpPr>
        <p:spPr>
          <a:xfrm>
            <a:off x="1333500" y="1503596"/>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6"/>
            <a:endCxn id="8" idx="2"/>
          </p:cNvCxnSpPr>
          <p:nvPr/>
        </p:nvCxnSpPr>
        <p:spPr>
          <a:xfrm>
            <a:off x="1524000" y="2379896"/>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5"/>
            <a:endCxn id="8" idx="1"/>
          </p:cNvCxnSpPr>
          <p:nvPr/>
        </p:nvCxnSpPr>
        <p:spPr>
          <a:xfrm>
            <a:off x="1468204" y="1447800"/>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6"/>
          </p:cNvCxnSpPr>
          <p:nvPr/>
        </p:nvCxnSpPr>
        <p:spPr>
          <a:xfrm flipV="1">
            <a:off x="1524000" y="1281092"/>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7" idx="4"/>
          </p:cNvCxnSpPr>
          <p:nvPr/>
        </p:nvCxnSpPr>
        <p:spPr>
          <a:xfrm flipH="1" flipV="1">
            <a:off x="2552700" y="1503596"/>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5"/>
            <a:endCxn id="9" idx="1"/>
          </p:cNvCxnSpPr>
          <p:nvPr/>
        </p:nvCxnSpPr>
        <p:spPr>
          <a:xfrm>
            <a:off x="2687404" y="1447800"/>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7"/>
            <a:endCxn id="9" idx="3"/>
          </p:cNvCxnSpPr>
          <p:nvPr/>
        </p:nvCxnSpPr>
        <p:spPr>
          <a:xfrm flipV="1">
            <a:off x="2687404" y="1905000"/>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75358" y="1226597"/>
            <a:ext cx="491442" cy="276999"/>
          </a:xfrm>
          <a:prstGeom prst="rect">
            <a:avLst/>
          </a:prstGeom>
          <a:noFill/>
        </p:spPr>
        <p:txBody>
          <a:bodyPr wrap="square" rtlCol="0">
            <a:spAutoFit/>
          </a:bodyPr>
          <a:lstStyle/>
          <a:p>
            <a:r>
              <a:rPr lang="sr-Latn-ME" sz="1200" dirty="0" smtClean="0"/>
              <a:t>8</a:t>
            </a:r>
            <a:r>
              <a:rPr lang="sr-Latn-ME" sz="1200" dirty="0" smtClean="0">
                <a:solidFill>
                  <a:srgbClr val="FF0000"/>
                </a:solidFill>
              </a:rPr>
              <a:t>/10</a:t>
            </a:r>
            <a:endParaRPr lang="en-US" sz="1200" dirty="0">
              <a:solidFill>
                <a:srgbClr val="FF0000"/>
              </a:solidFill>
            </a:endParaRPr>
          </a:p>
        </p:txBody>
      </p:sp>
      <p:sp>
        <p:nvSpPr>
          <p:cNvPr id="20" name="TextBox 19"/>
          <p:cNvSpPr txBox="1"/>
          <p:nvPr/>
        </p:nvSpPr>
        <p:spPr>
          <a:xfrm>
            <a:off x="533400" y="2036996"/>
            <a:ext cx="533400"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/10</a:t>
            </a:r>
            <a:endParaRPr lang="en-US" sz="1200" dirty="0">
              <a:solidFill>
                <a:srgbClr val="FF0000"/>
              </a:solidFill>
            </a:endParaRPr>
          </a:p>
        </p:txBody>
      </p:sp>
      <p:sp>
        <p:nvSpPr>
          <p:cNvPr id="21" name="TextBox 20"/>
          <p:cNvSpPr txBox="1"/>
          <p:nvPr/>
        </p:nvSpPr>
        <p:spPr>
          <a:xfrm>
            <a:off x="886502" y="1686476"/>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22" name="TextBox 21"/>
          <p:cNvSpPr txBox="1"/>
          <p:nvPr/>
        </p:nvSpPr>
        <p:spPr>
          <a:xfrm>
            <a:off x="1737826" y="2369597"/>
            <a:ext cx="513932"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/9</a:t>
            </a:r>
            <a:endParaRPr lang="en-US" sz="1200" dirty="0">
              <a:solidFill>
                <a:srgbClr val="FF0000"/>
              </a:solidFill>
            </a:endParaRPr>
          </a:p>
        </p:txBody>
      </p:sp>
      <p:sp>
        <p:nvSpPr>
          <p:cNvPr id="23" name="TextBox 22"/>
          <p:cNvSpPr txBox="1"/>
          <p:nvPr/>
        </p:nvSpPr>
        <p:spPr>
          <a:xfrm>
            <a:off x="1565958" y="1732196"/>
            <a:ext cx="518626" cy="276999"/>
          </a:xfrm>
          <a:prstGeom prst="rect">
            <a:avLst/>
          </a:prstGeom>
          <a:noFill/>
        </p:spPr>
        <p:txBody>
          <a:bodyPr wrap="square" rtlCol="0">
            <a:spAutoFit/>
          </a:bodyPr>
          <a:lstStyle/>
          <a:p>
            <a:r>
              <a:rPr lang="sr-Latn-ME" sz="1200" dirty="0" smtClean="0"/>
              <a:t>4</a:t>
            </a:r>
            <a:r>
              <a:rPr lang="sr-Latn-ME" sz="1200" dirty="0" smtClean="0">
                <a:solidFill>
                  <a:srgbClr val="FF0000"/>
                </a:solidFill>
              </a:rPr>
              <a:t>/8</a:t>
            </a:r>
            <a:endParaRPr lang="en-US" sz="1200" dirty="0">
              <a:solidFill>
                <a:srgbClr val="FF0000"/>
              </a:solidFill>
            </a:endParaRPr>
          </a:p>
        </p:txBody>
      </p:sp>
      <p:sp>
        <p:nvSpPr>
          <p:cNvPr id="24" name="TextBox 23"/>
          <p:cNvSpPr txBox="1"/>
          <p:nvPr/>
        </p:nvSpPr>
        <p:spPr>
          <a:xfrm>
            <a:off x="1752600" y="1046396"/>
            <a:ext cx="499158" cy="276999"/>
          </a:xfrm>
          <a:prstGeom prst="rect">
            <a:avLst/>
          </a:prstGeom>
          <a:noFill/>
        </p:spPr>
        <p:txBody>
          <a:bodyPr wrap="square" rtlCol="0">
            <a:spAutoFit/>
          </a:bodyPr>
          <a:lstStyle/>
          <a:p>
            <a:r>
              <a:rPr lang="sr-Latn-ME" sz="1200" dirty="0" smtClean="0"/>
              <a:t>4</a:t>
            </a:r>
            <a:r>
              <a:rPr lang="sr-Latn-ME" sz="1200" dirty="0" smtClean="0">
                <a:solidFill>
                  <a:srgbClr val="FF0000"/>
                </a:solidFill>
              </a:rPr>
              <a:t>/4</a:t>
            </a:r>
            <a:endParaRPr lang="en-US" sz="1200" dirty="0">
              <a:solidFill>
                <a:srgbClr val="FF0000"/>
              </a:solidFill>
            </a:endParaRPr>
          </a:p>
        </p:txBody>
      </p:sp>
      <p:sp>
        <p:nvSpPr>
          <p:cNvPr id="25" name="TextBox 24"/>
          <p:cNvSpPr txBox="1"/>
          <p:nvPr/>
        </p:nvSpPr>
        <p:spPr>
          <a:xfrm>
            <a:off x="2175558" y="1676400"/>
            <a:ext cx="518626"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/6</a:t>
            </a:r>
            <a:endParaRPr lang="en-US" sz="1200" dirty="0">
              <a:solidFill>
                <a:srgbClr val="FF0000"/>
              </a:solidFill>
            </a:endParaRPr>
          </a:p>
        </p:txBody>
      </p:sp>
      <p:sp>
        <p:nvSpPr>
          <p:cNvPr id="26" name="TextBox 25"/>
          <p:cNvSpPr txBox="1"/>
          <p:nvPr/>
        </p:nvSpPr>
        <p:spPr>
          <a:xfrm>
            <a:off x="2844237" y="1281092"/>
            <a:ext cx="491442" cy="276999"/>
          </a:xfrm>
          <a:prstGeom prst="rect">
            <a:avLst/>
          </a:prstGeom>
          <a:noFill/>
        </p:spPr>
        <p:txBody>
          <a:bodyPr wrap="square" rtlCol="0">
            <a:spAutoFit/>
          </a:bodyPr>
          <a:lstStyle/>
          <a:p>
            <a:r>
              <a:rPr lang="sr-Latn-ME" sz="1200" dirty="0"/>
              <a:t>4</a:t>
            </a:r>
            <a:r>
              <a:rPr lang="sr-Latn-ME" sz="1200" dirty="0" smtClean="0">
                <a:solidFill>
                  <a:srgbClr val="FF0000"/>
                </a:solidFill>
              </a:rPr>
              <a:t>/10</a:t>
            </a:r>
            <a:endParaRPr lang="en-US" sz="1200" dirty="0">
              <a:solidFill>
                <a:srgbClr val="FF0000"/>
              </a:solidFill>
            </a:endParaRPr>
          </a:p>
        </p:txBody>
      </p:sp>
      <p:sp>
        <p:nvSpPr>
          <p:cNvPr id="27" name="TextBox 26"/>
          <p:cNvSpPr txBox="1"/>
          <p:nvPr/>
        </p:nvSpPr>
        <p:spPr>
          <a:xfrm>
            <a:off x="2850025" y="2036996"/>
            <a:ext cx="828554"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28" name="TextBox 27"/>
          <p:cNvSpPr txBox="1"/>
          <p:nvPr/>
        </p:nvSpPr>
        <p:spPr>
          <a:xfrm>
            <a:off x="3335678" y="1179020"/>
            <a:ext cx="931521" cy="369332"/>
          </a:xfrm>
          <a:prstGeom prst="rect">
            <a:avLst/>
          </a:prstGeom>
          <a:noFill/>
        </p:spPr>
        <p:txBody>
          <a:bodyPr wrap="square" rtlCol="0">
            <a:spAutoFit/>
          </a:bodyPr>
          <a:lstStyle/>
          <a:p>
            <a:r>
              <a:rPr lang="sr-Latn-ME" b="1" dirty="0" smtClean="0">
                <a:solidFill>
                  <a:srgbClr val="00B050"/>
                </a:solidFill>
              </a:rPr>
              <a:t>F=14</a:t>
            </a:r>
            <a:endParaRPr lang="en-US" b="1" dirty="0">
              <a:solidFill>
                <a:srgbClr val="00B050"/>
              </a:solidFill>
            </a:endParaRPr>
          </a:p>
        </p:txBody>
      </p:sp>
      <p:sp>
        <p:nvSpPr>
          <p:cNvPr id="29" name="TextBox 28"/>
          <p:cNvSpPr txBox="1"/>
          <p:nvPr/>
        </p:nvSpPr>
        <p:spPr>
          <a:xfrm>
            <a:off x="4267198" y="328926"/>
            <a:ext cx="4876801" cy="2031325"/>
          </a:xfrm>
          <a:prstGeom prst="rect">
            <a:avLst/>
          </a:prstGeom>
          <a:noFill/>
        </p:spPr>
        <p:txBody>
          <a:bodyPr wrap="square" rtlCol="0">
            <a:spAutoFit/>
          </a:bodyPr>
          <a:lstStyle/>
          <a:p>
            <a:r>
              <a:rPr lang="sr-Latn-ME" dirty="0" smtClean="0"/>
              <a:t>Na ovoj putanji imamo grane rezidualno kapaciteta redom </a:t>
            </a:r>
            <a:r>
              <a:rPr lang="sr-Latn-ME" b="1" dirty="0" smtClean="0">
                <a:solidFill>
                  <a:srgbClr val="C00000"/>
                </a:solidFill>
              </a:rPr>
              <a:t>S-C 8</a:t>
            </a:r>
            <a:r>
              <a:rPr lang="sr-Latn-ME" dirty="0" smtClean="0"/>
              <a:t>, </a:t>
            </a:r>
            <a:r>
              <a:rPr lang="sr-Latn-ME" b="1" dirty="0" smtClean="0">
                <a:solidFill>
                  <a:srgbClr val="C00000"/>
                </a:solidFill>
              </a:rPr>
              <a:t>C-D 7</a:t>
            </a:r>
            <a:r>
              <a:rPr lang="sr-Latn-ME" dirty="0" smtClean="0"/>
              <a:t>, </a:t>
            </a:r>
            <a:r>
              <a:rPr lang="sr-Latn-ME" b="1" dirty="0" smtClean="0">
                <a:solidFill>
                  <a:srgbClr val="C00000"/>
                </a:solidFill>
              </a:rPr>
              <a:t>D-A 8</a:t>
            </a:r>
            <a:r>
              <a:rPr lang="sr-Latn-ME" dirty="0" smtClean="0"/>
              <a:t> (toliko možemo da smanjimo), </a:t>
            </a:r>
            <a:r>
              <a:rPr lang="sr-Latn-ME" b="1" dirty="0" smtClean="0">
                <a:solidFill>
                  <a:srgbClr val="C00000"/>
                </a:solidFill>
              </a:rPr>
              <a:t>A-B 4</a:t>
            </a:r>
            <a:r>
              <a:rPr lang="sr-Latn-ME" dirty="0" smtClean="0"/>
              <a:t> i </a:t>
            </a:r>
            <a:r>
              <a:rPr lang="sr-Latn-ME" b="1" dirty="0" smtClean="0">
                <a:solidFill>
                  <a:srgbClr val="C00000"/>
                </a:solidFill>
              </a:rPr>
              <a:t>B-T 4</a:t>
            </a:r>
            <a:r>
              <a:rPr lang="sr-Latn-ME" dirty="0" smtClean="0"/>
              <a:t>. Dakle </a:t>
            </a:r>
            <a:r>
              <a:rPr lang="sr-Latn-ME" i="1" dirty="0" smtClean="0"/>
              <a:t>bottleneck</a:t>
            </a:r>
            <a:r>
              <a:rPr lang="sr-Latn-ME" dirty="0" smtClean="0"/>
              <a:t> kapacitet je </a:t>
            </a:r>
            <a:r>
              <a:rPr lang="sr-Latn-ME" b="1" dirty="0" smtClean="0">
                <a:solidFill>
                  <a:srgbClr val="C00000"/>
                </a:solidFill>
              </a:rPr>
              <a:t>4</a:t>
            </a:r>
            <a:r>
              <a:rPr lang="sr-Latn-ME" dirty="0" smtClean="0"/>
              <a:t> i za toliko uvećavamo ukupni tok (</a:t>
            </a:r>
            <a:r>
              <a:rPr lang="sr-Latn-ME" b="1" dirty="0" smtClean="0">
                <a:solidFill>
                  <a:srgbClr val="00B050"/>
                </a:solidFill>
              </a:rPr>
              <a:t>F=14</a:t>
            </a:r>
            <a:r>
              <a:rPr lang="sr-Latn-ME" dirty="0" smtClean="0"/>
              <a:t>) sa time da je u tom postupku došlo do umanjenja toka u grani </a:t>
            </a:r>
            <a:r>
              <a:rPr lang="sr-Latn-ME" b="1" dirty="0" smtClean="0">
                <a:solidFill>
                  <a:srgbClr val="C00000"/>
                </a:solidFill>
              </a:rPr>
              <a:t>A-D</a:t>
            </a:r>
            <a:r>
              <a:rPr lang="sr-Latn-ME" dirty="0" smtClean="0"/>
              <a:t>.</a:t>
            </a:r>
            <a:endParaRPr lang="en-US" dirty="0"/>
          </a:p>
        </p:txBody>
      </p:sp>
      <p:sp>
        <p:nvSpPr>
          <p:cNvPr id="30" name="Freeform 29"/>
          <p:cNvSpPr/>
          <p:nvPr/>
        </p:nvSpPr>
        <p:spPr>
          <a:xfrm>
            <a:off x="45720" y="2484120"/>
            <a:ext cx="9128760" cy="259080"/>
          </a:xfrm>
          <a:custGeom>
            <a:avLst/>
            <a:gdLst>
              <a:gd name="connsiteX0" fmla="*/ 0 w 9128760"/>
              <a:gd name="connsiteY0" fmla="*/ 243840 h 259080"/>
              <a:gd name="connsiteX1" fmla="*/ 3093720 w 9128760"/>
              <a:gd name="connsiteY1" fmla="*/ 259080 h 259080"/>
              <a:gd name="connsiteX2" fmla="*/ 3916680 w 9128760"/>
              <a:gd name="connsiteY2" fmla="*/ 0 h 259080"/>
              <a:gd name="connsiteX3" fmla="*/ 9128760 w 9128760"/>
              <a:gd name="connsiteY3" fmla="*/ 45720 h 259080"/>
            </a:gdLst>
            <a:ahLst/>
            <a:cxnLst>
              <a:cxn ang="0">
                <a:pos x="connsiteX0" y="connsiteY0"/>
              </a:cxn>
              <a:cxn ang="0">
                <a:pos x="connsiteX1" y="connsiteY1"/>
              </a:cxn>
              <a:cxn ang="0">
                <a:pos x="connsiteX2" y="connsiteY2"/>
              </a:cxn>
              <a:cxn ang="0">
                <a:pos x="connsiteX3" y="connsiteY3"/>
              </a:cxn>
            </a:cxnLst>
            <a:rect l="l" t="t" r="r" b="b"/>
            <a:pathLst>
              <a:path w="9128760" h="259080">
                <a:moveTo>
                  <a:pt x="0" y="243840"/>
                </a:moveTo>
                <a:lnTo>
                  <a:pt x="3093720" y="259080"/>
                </a:lnTo>
                <a:lnTo>
                  <a:pt x="3916680" y="0"/>
                </a:lnTo>
                <a:lnTo>
                  <a:pt x="9128760" y="457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t>
            </a:r>
            <a:endParaRPr lang="en-US" dirty="0"/>
          </a:p>
        </p:txBody>
      </p:sp>
      <p:sp>
        <p:nvSpPr>
          <p:cNvPr id="31" name="TextBox 30"/>
          <p:cNvSpPr txBox="1"/>
          <p:nvPr/>
        </p:nvSpPr>
        <p:spPr>
          <a:xfrm>
            <a:off x="4267199" y="2642191"/>
            <a:ext cx="4876801" cy="646331"/>
          </a:xfrm>
          <a:prstGeom prst="rect">
            <a:avLst/>
          </a:prstGeom>
          <a:noFill/>
        </p:spPr>
        <p:txBody>
          <a:bodyPr wrap="square" rtlCol="0">
            <a:spAutoFit/>
          </a:bodyPr>
          <a:lstStyle/>
          <a:p>
            <a:r>
              <a:rPr lang="sr-Latn-ME" dirty="0" smtClean="0"/>
              <a:t>Ako odaberemo narednu putanju </a:t>
            </a:r>
            <a:r>
              <a:rPr lang="sr-Latn-ME" b="1" dirty="0" smtClean="0">
                <a:solidFill>
                  <a:srgbClr val="C00000"/>
                </a:solidFill>
              </a:rPr>
              <a:t>S-A-D-B-T</a:t>
            </a:r>
            <a:r>
              <a:rPr lang="sr-Latn-ME" dirty="0" smtClean="0"/>
              <a:t> </a:t>
            </a:r>
            <a:r>
              <a:rPr lang="sr-Latn-ME" i="1" dirty="0" smtClean="0"/>
              <a:t>bottleneck</a:t>
            </a:r>
            <a:r>
              <a:rPr lang="sr-Latn-ME" dirty="0" smtClean="0"/>
              <a:t> kapacitet je </a:t>
            </a:r>
            <a:r>
              <a:rPr lang="sr-Latn-ME" b="1" dirty="0" smtClean="0">
                <a:solidFill>
                  <a:srgbClr val="00B050"/>
                </a:solidFill>
              </a:rPr>
              <a:t>2</a:t>
            </a:r>
            <a:r>
              <a:rPr lang="sr-Latn-ME" dirty="0" smtClean="0"/>
              <a:t>.</a:t>
            </a:r>
            <a:endParaRPr lang="en-US" dirty="0"/>
          </a:p>
        </p:txBody>
      </p:sp>
      <p:sp>
        <p:nvSpPr>
          <p:cNvPr id="32" name="Oval 31"/>
          <p:cNvSpPr/>
          <p:nvPr/>
        </p:nvSpPr>
        <p:spPr>
          <a:xfrm>
            <a:off x="98997" y="33360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33" name="Oval 32"/>
          <p:cNvSpPr/>
          <p:nvPr/>
        </p:nvSpPr>
        <p:spPr>
          <a:xfrm>
            <a:off x="937197" y="28788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34" name="Oval 33"/>
          <p:cNvSpPr/>
          <p:nvPr/>
        </p:nvSpPr>
        <p:spPr>
          <a:xfrm>
            <a:off x="937197" y="39456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35" name="Oval 34"/>
          <p:cNvSpPr/>
          <p:nvPr/>
        </p:nvSpPr>
        <p:spPr>
          <a:xfrm>
            <a:off x="2156397" y="28788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36" name="Oval 35"/>
          <p:cNvSpPr/>
          <p:nvPr/>
        </p:nvSpPr>
        <p:spPr>
          <a:xfrm>
            <a:off x="2156397" y="39456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37" name="Oval 36"/>
          <p:cNvSpPr/>
          <p:nvPr/>
        </p:nvSpPr>
        <p:spPr>
          <a:xfrm>
            <a:off x="2884155" y="3336007"/>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38" name="Straight Arrow Connector 37"/>
          <p:cNvCxnSpPr>
            <a:stCxn id="32" idx="7"/>
            <a:endCxn id="33" idx="2"/>
          </p:cNvCxnSpPr>
          <p:nvPr/>
        </p:nvCxnSpPr>
        <p:spPr>
          <a:xfrm flipV="1">
            <a:off x="424201" y="3069307"/>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2" idx="5"/>
            <a:endCxn id="34" idx="2"/>
          </p:cNvCxnSpPr>
          <p:nvPr/>
        </p:nvCxnSpPr>
        <p:spPr>
          <a:xfrm>
            <a:off x="424201" y="3661211"/>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3" idx="4"/>
            <a:endCxn id="34" idx="0"/>
          </p:cNvCxnSpPr>
          <p:nvPr/>
        </p:nvCxnSpPr>
        <p:spPr>
          <a:xfrm>
            <a:off x="1127697" y="3259807"/>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4" idx="6"/>
            <a:endCxn id="36" idx="2"/>
          </p:cNvCxnSpPr>
          <p:nvPr/>
        </p:nvCxnSpPr>
        <p:spPr>
          <a:xfrm>
            <a:off x="1318197" y="4136107"/>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3" idx="5"/>
            <a:endCxn id="36" idx="1"/>
          </p:cNvCxnSpPr>
          <p:nvPr/>
        </p:nvCxnSpPr>
        <p:spPr>
          <a:xfrm>
            <a:off x="1262401" y="3204011"/>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3" idx="6"/>
          </p:cNvCxnSpPr>
          <p:nvPr/>
        </p:nvCxnSpPr>
        <p:spPr>
          <a:xfrm flipV="1">
            <a:off x="1318197" y="3037303"/>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endCxn id="35" idx="4"/>
          </p:cNvCxnSpPr>
          <p:nvPr/>
        </p:nvCxnSpPr>
        <p:spPr>
          <a:xfrm flipH="1" flipV="1">
            <a:off x="2346897" y="3259807"/>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35" idx="5"/>
            <a:endCxn id="37" idx="1"/>
          </p:cNvCxnSpPr>
          <p:nvPr/>
        </p:nvCxnSpPr>
        <p:spPr>
          <a:xfrm>
            <a:off x="2481601" y="3204011"/>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36" idx="7"/>
            <a:endCxn id="37" idx="3"/>
          </p:cNvCxnSpPr>
          <p:nvPr/>
        </p:nvCxnSpPr>
        <p:spPr>
          <a:xfrm flipV="1">
            <a:off x="2481601" y="3661211"/>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28600" y="2982808"/>
            <a:ext cx="762000"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48" name="TextBox 47"/>
          <p:cNvSpPr txBox="1"/>
          <p:nvPr/>
        </p:nvSpPr>
        <p:spPr>
          <a:xfrm>
            <a:off x="327597" y="3793207"/>
            <a:ext cx="533400"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/10</a:t>
            </a:r>
            <a:endParaRPr lang="en-US" sz="1200" dirty="0">
              <a:solidFill>
                <a:srgbClr val="FF0000"/>
              </a:solidFill>
            </a:endParaRPr>
          </a:p>
        </p:txBody>
      </p:sp>
      <p:sp>
        <p:nvSpPr>
          <p:cNvPr id="49" name="TextBox 48"/>
          <p:cNvSpPr txBox="1"/>
          <p:nvPr/>
        </p:nvSpPr>
        <p:spPr>
          <a:xfrm>
            <a:off x="680699" y="3442687"/>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50" name="TextBox 49"/>
          <p:cNvSpPr txBox="1"/>
          <p:nvPr/>
        </p:nvSpPr>
        <p:spPr>
          <a:xfrm>
            <a:off x="1532023" y="4125808"/>
            <a:ext cx="513932"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/9</a:t>
            </a:r>
            <a:endParaRPr lang="en-US" sz="1200" dirty="0">
              <a:solidFill>
                <a:srgbClr val="FF0000"/>
              </a:solidFill>
            </a:endParaRPr>
          </a:p>
        </p:txBody>
      </p:sp>
      <p:sp>
        <p:nvSpPr>
          <p:cNvPr id="51" name="TextBox 50"/>
          <p:cNvSpPr txBox="1"/>
          <p:nvPr/>
        </p:nvSpPr>
        <p:spPr>
          <a:xfrm>
            <a:off x="1360155" y="3488407"/>
            <a:ext cx="518626"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/8</a:t>
            </a:r>
            <a:endParaRPr lang="en-US" sz="1200" dirty="0">
              <a:solidFill>
                <a:srgbClr val="FF0000"/>
              </a:solidFill>
            </a:endParaRPr>
          </a:p>
        </p:txBody>
      </p:sp>
      <p:sp>
        <p:nvSpPr>
          <p:cNvPr id="52" name="TextBox 51"/>
          <p:cNvSpPr txBox="1"/>
          <p:nvPr/>
        </p:nvSpPr>
        <p:spPr>
          <a:xfrm>
            <a:off x="1546797" y="2802607"/>
            <a:ext cx="499158" cy="276999"/>
          </a:xfrm>
          <a:prstGeom prst="rect">
            <a:avLst/>
          </a:prstGeom>
          <a:noFill/>
        </p:spPr>
        <p:txBody>
          <a:bodyPr wrap="square" rtlCol="0">
            <a:spAutoFit/>
          </a:bodyPr>
          <a:lstStyle/>
          <a:p>
            <a:r>
              <a:rPr lang="sr-Latn-ME" sz="1200" dirty="0" smtClean="0"/>
              <a:t>4</a:t>
            </a:r>
            <a:r>
              <a:rPr lang="sr-Latn-ME" sz="1200" dirty="0" smtClean="0">
                <a:solidFill>
                  <a:srgbClr val="FF0000"/>
                </a:solidFill>
              </a:rPr>
              <a:t>/4</a:t>
            </a:r>
            <a:endParaRPr lang="en-US" sz="1200" dirty="0">
              <a:solidFill>
                <a:srgbClr val="FF0000"/>
              </a:solidFill>
            </a:endParaRPr>
          </a:p>
        </p:txBody>
      </p:sp>
      <p:sp>
        <p:nvSpPr>
          <p:cNvPr id="53" name="TextBox 52"/>
          <p:cNvSpPr txBox="1"/>
          <p:nvPr/>
        </p:nvSpPr>
        <p:spPr>
          <a:xfrm>
            <a:off x="1969755" y="3432611"/>
            <a:ext cx="518626" cy="276999"/>
          </a:xfrm>
          <a:prstGeom prst="rect">
            <a:avLst/>
          </a:prstGeom>
          <a:noFill/>
        </p:spPr>
        <p:txBody>
          <a:bodyPr wrap="square" rtlCol="0">
            <a:spAutoFit/>
          </a:bodyPr>
          <a:lstStyle/>
          <a:p>
            <a:r>
              <a:rPr lang="sr-Latn-ME" sz="1200" dirty="0" smtClean="0"/>
              <a:t>2</a:t>
            </a:r>
            <a:r>
              <a:rPr lang="sr-Latn-ME" sz="1200" dirty="0" smtClean="0">
                <a:solidFill>
                  <a:srgbClr val="FF0000"/>
                </a:solidFill>
              </a:rPr>
              <a:t>/6</a:t>
            </a:r>
            <a:endParaRPr lang="en-US" sz="1200" dirty="0">
              <a:solidFill>
                <a:srgbClr val="FF0000"/>
              </a:solidFill>
            </a:endParaRPr>
          </a:p>
        </p:txBody>
      </p:sp>
      <p:sp>
        <p:nvSpPr>
          <p:cNvPr id="54" name="TextBox 53"/>
          <p:cNvSpPr txBox="1"/>
          <p:nvPr/>
        </p:nvSpPr>
        <p:spPr>
          <a:xfrm>
            <a:off x="2638434" y="3037303"/>
            <a:ext cx="491442"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/10</a:t>
            </a:r>
            <a:endParaRPr lang="en-US" sz="1200" dirty="0">
              <a:solidFill>
                <a:srgbClr val="FF0000"/>
              </a:solidFill>
            </a:endParaRPr>
          </a:p>
        </p:txBody>
      </p:sp>
      <p:sp>
        <p:nvSpPr>
          <p:cNvPr id="55" name="TextBox 54"/>
          <p:cNvSpPr txBox="1"/>
          <p:nvPr/>
        </p:nvSpPr>
        <p:spPr>
          <a:xfrm>
            <a:off x="2644222" y="3793207"/>
            <a:ext cx="828554"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56" name="TextBox 55"/>
          <p:cNvSpPr txBox="1"/>
          <p:nvPr/>
        </p:nvSpPr>
        <p:spPr>
          <a:xfrm>
            <a:off x="3129875" y="2935231"/>
            <a:ext cx="931521" cy="369332"/>
          </a:xfrm>
          <a:prstGeom prst="rect">
            <a:avLst/>
          </a:prstGeom>
          <a:noFill/>
        </p:spPr>
        <p:txBody>
          <a:bodyPr wrap="square" rtlCol="0">
            <a:spAutoFit/>
          </a:bodyPr>
          <a:lstStyle/>
          <a:p>
            <a:r>
              <a:rPr lang="sr-Latn-ME" b="1" dirty="0" smtClean="0">
                <a:solidFill>
                  <a:srgbClr val="00B050"/>
                </a:solidFill>
              </a:rPr>
              <a:t>F=16</a:t>
            </a:r>
            <a:endParaRPr lang="en-US" b="1" dirty="0">
              <a:solidFill>
                <a:srgbClr val="00B050"/>
              </a:solidFill>
            </a:endParaRPr>
          </a:p>
        </p:txBody>
      </p:sp>
      <p:sp>
        <p:nvSpPr>
          <p:cNvPr id="66" name="Freeform 65"/>
          <p:cNvSpPr/>
          <p:nvPr/>
        </p:nvSpPr>
        <p:spPr>
          <a:xfrm>
            <a:off x="-76200" y="3276600"/>
            <a:ext cx="9220200" cy="1341120"/>
          </a:xfrm>
          <a:custGeom>
            <a:avLst/>
            <a:gdLst>
              <a:gd name="connsiteX0" fmla="*/ 9220200 w 9220200"/>
              <a:gd name="connsiteY0" fmla="*/ 30480 h 1341120"/>
              <a:gd name="connsiteX1" fmla="*/ 4023360 w 9220200"/>
              <a:gd name="connsiteY1" fmla="*/ 0 h 1341120"/>
              <a:gd name="connsiteX2" fmla="*/ 2727960 w 9220200"/>
              <a:gd name="connsiteY2" fmla="*/ 1325880 h 1341120"/>
              <a:gd name="connsiteX3" fmla="*/ 0 w 9220200"/>
              <a:gd name="connsiteY3" fmla="*/ 1341120 h 1341120"/>
            </a:gdLst>
            <a:ahLst/>
            <a:cxnLst>
              <a:cxn ang="0">
                <a:pos x="connsiteX0" y="connsiteY0"/>
              </a:cxn>
              <a:cxn ang="0">
                <a:pos x="connsiteX1" y="connsiteY1"/>
              </a:cxn>
              <a:cxn ang="0">
                <a:pos x="connsiteX2" y="connsiteY2"/>
              </a:cxn>
              <a:cxn ang="0">
                <a:pos x="connsiteX3" y="connsiteY3"/>
              </a:cxn>
            </a:cxnLst>
            <a:rect l="l" t="t" r="r" b="b"/>
            <a:pathLst>
              <a:path w="9220200" h="1341120">
                <a:moveTo>
                  <a:pt x="9220200" y="30480"/>
                </a:moveTo>
                <a:lnTo>
                  <a:pt x="4023360" y="0"/>
                </a:lnTo>
                <a:lnTo>
                  <a:pt x="2727960" y="1325880"/>
                </a:lnTo>
                <a:lnTo>
                  <a:pt x="0" y="13411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4377642" y="39758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68" name="Oval 67"/>
          <p:cNvSpPr/>
          <p:nvPr/>
        </p:nvSpPr>
        <p:spPr>
          <a:xfrm>
            <a:off x="5215842" y="35186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9" name="Oval 68"/>
          <p:cNvSpPr/>
          <p:nvPr/>
        </p:nvSpPr>
        <p:spPr>
          <a:xfrm>
            <a:off x="5215842" y="45854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0" name="Oval 69"/>
          <p:cNvSpPr/>
          <p:nvPr/>
        </p:nvSpPr>
        <p:spPr>
          <a:xfrm>
            <a:off x="6435042" y="35186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71" name="Oval 70"/>
          <p:cNvSpPr/>
          <p:nvPr/>
        </p:nvSpPr>
        <p:spPr>
          <a:xfrm>
            <a:off x="6435042" y="45854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72" name="Oval 71"/>
          <p:cNvSpPr/>
          <p:nvPr/>
        </p:nvSpPr>
        <p:spPr>
          <a:xfrm>
            <a:off x="7162800" y="3975873"/>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73" name="Straight Arrow Connector 72"/>
          <p:cNvCxnSpPr>
            <a:stCxn id="67" idx="7"/>
            <a:endCxn id="68" idx="2"/>
          </p:cNvCxnSpPr>
          <p:nvPr/>
        </p:nvCxnSpPr>
        <p:spPr>
          <a:xfrm flipV="1">
            <a:off x="4702846" y="3709173"/>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67" idx="5"/>
            <a:endCxn id="69" idx="2"/>
          </p:cNvCxnSpPr>
          <p:nvPr/>
        </p:nvCxnSpPr>
        <p:spPr>
          <a:xfrm>
            <a:off x="4702846" y="4301077"/>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68" idx="4"/>
            <a:endCxn id="69" idx="0"/>
          </p:cNvCxnSpPr>
          <p:nvPr/>
        </p:nvCxnSpPr>
        <p:spPr>
          <a:xfrm>
            <a:off x="5406342" y="3899673"/>
            <a:ext cx="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69" idx="6"/>
            <a:endCxn id="71" idx="2"/>
          </p:cNvCxnSpPr>
          <p:nvPr/>
        </p:nvCxnSpPr>
        <p:spPr>
          <a:xfrm>
            <a:off x="5596842" y="4775973"/>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68" idx="5"/>
            <a:endCxn id="71" idx="1"/>
          </p:cNvCxnSpPr>
          <p:nvPr/>
        </p:nvCxnSpPr>
        <p:spPr>
          <a:xfrm>
            <a:off x="5541046" y="3843877"/>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68" idx="6"/>
          </p:cNvCxnSpPr>
          <p:nvPr/>
        </p:nvCxnSpPr>
        <p:spPr>
          <a:xfrm flipV="1">
            <a:off x="5596842" y="3677169"/>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endCxn id="70" idx="4"/>
          </p:cNvCxnSpPr>
          <p:nvPr/>
        </p:nvCxnSpPr>
        <p:spPr>
          <a:xfrm flipH="1" flipV="1">
            <a:off x="6625542" y="3899673"/>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stCxn id="70" idx="5"/>
            <a:endCxn id="72" idx="1"/>
          </p:cNvCxnSpPr>
          <p:nvPr/>
        </p:nvCxnSpPr>
        <p:spPr>
          <a:xfrm>
            <a:off x="6760246" y="3843877"/>
            <a:ext cx="458350"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71" idx="7"/>
            <a:endCxn id="72" idx="3"/>
          </p:cNvCxnSpPr>
          <p:nvPr/>
        </p:nvCxnSpPr>
        <p:spPr>
          <a:xfrm flipV="1">
            <a:off x="6760246" y="4301077"/>
            <a:ext cx="45835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4507245" y="3622674"/>
            <a:ext cx="762000"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83" name="TextBox 82"/>
          <p:cNvSpPr txBox="1"/>
          <p:nvPr/>
        </p:nvSpPr>
        <p:spPr>
          <a:xfrm>
            <a:off x="4606242" y="4433073"/>
            <a:ext cx="533400"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/10</a:t>
            </a:r>
            <a:endParaRPr lang="en-US" sz="1200" dirty="0">
              <a:solidFill>
                <a:srgbClr val="FF0000"/>
              </a:solidFill>
            </a:endParaRPr>
          </a:p>
        </p:txBody>
      </p:sp>
      <p:sp>
        <p:nvSpPr>
          <p:cNvPr id="84" name="TextBox 83"/>
          <p:cNvSpPr txBox="1"/>
          <p:nvPr/>
        </p:nvSpPr>
        <p:spPr>
          <a:xfrm>
            <a:off x="4959344" y="4082553"/>
            <a:ext cx="446998" cy="276999"/>
          </a:xfrm>
          <a:prstGeom prst="rect">
            <a:avLst/>
          </a:prstGeom>
          <a:noFill/>
        </p:spPr>
        <p:txBody>
          <a:bodyPr wrap="square" rtlCol="0">
            <a:spAutoFit/>
          </a:bodyPr>
          <a:lstStyle/>
          <a:p>
            <a:r>
              <a:rPr lang="sr-Latn-ME" sz="1200" dirty="0" smtClean="0"/>
              <a:t>0</a:t>
            </a:r>
            <a:r>
              <a:rPr lang="sr-Latn-ME" sz="1200" dirty="0" smtClean="0">
                <a:solidFill>
                  <a:srgbClr val="FF0000"/>
                </a:solidFill>
              </a:rPr>
              <a:t>/2</a:t>
            </a:r>
            <a:endParaRPr lang="en-US" sz="1200" dirty="0">
              <a:solidFill>
                <a:srgbClr val="FF0000"/>
              </a:solidFill>
            </a:endParaRPr>
          </a:p>
        </p:txBody>
      </p:sp>
      <p:sp>
        <p:nvSpPr>
          <p:cNvPr id="85" name="TextBox 84"/>
          <p:cNvSpPr txBox="1"/>
          <p:nvPr/>
        </p:nvSpPr>
        <p:spPr>
          <a:xfrm>
            <a:off x="5810668" y="4765674"/>
            <a:ext cx="513932"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/9</a:t>
            </a:r>
            <a:endParaRPr lang="en-US" sz="1200" dirty="0">
              <a:solidFill>
                <a:srgbClr val="FF0000"/>
              </a:solidFill>
            </a:endParaRPr>
          </a:p>
        </p:txBody>
      </p:sp>
      <p:sp>
        <p:nvSpPr>
          <p:cNvPr id="86" name="TextBox 85"/>
          <p:cNvSpPr txBox="1"/>
          <p:nvPr/>
        </p:nvSpPr>
        <p:spPr>
          <a:xfrm>
            <a:off x="5638800" y="4128273"/>
            <a:ext cx="518626" cy="276999"/>
          </a:xfrm>
          <a:prstGeom prst="rect">
            <a:avLst/>
          </a:prstGeom>
          <a:noFill/>
        </p:spPr>
        <p:txBody>
          <a:bodyPr wrap="square" rtlCol="0">
            <a:spAutoFit/>
          </a:bodyPr>
          <a:lstStyle/>
          <a:p>
            <a:r>
              <a:rPr lang="sr-Latn-ME" sz="1200" dirty="0" smtClean="0"/>
              <a:t>6</a:t>
            </a:r>
            <a:r>
              <a:rPr lang="sr-Latn-ME" sz="1200" dirty="0" smtClean="0">
                <a:solidFill>
                  <a:srgbClr val="FF0000"/>
                </a:solidFill>
              </a:rPr>
              <a:t>/8</a:t>
            </a:r>
            <a:endParaRPr lang="en-US" sz="1200" dirty="0">
              <a:solidFill>
                <a:srgbClr val="FF0000"/>
              </a:solidFill>
            </a:endParaRPr>
          </a:p>
        </p:txBody>
      </p:sp>
      <p:sp>
        <p:nvSpPr>
          <p:cNvPr id="87" name="TextBox 86"/>
          <p:cNvSpPr txBox="1"/>
          <p:nvPr/>
        </p:nvSpPr>
        <p:spPr>
          <a:xfrm>
            <a:off x="5825442" y="3442473"/>
            <a:ext cx="499158" cy="276999"/>
          </a:xfrm>
          <a:prstGeom prst="rect">
            <a:avLst/>
          </a:prstGeom>
          <a:noFill/>
        </p:spPr>
        <p:txBody>
          <a:bodyPr wrap="square" rtlCol="0">
            <a:spAutoFit/>
          </a:bodyPr>
          <a:lstStyle/>
          <a:p>
            <a:r>
              <a:rPr lang="sr-Latn-ME" sz="1200" dirty="0" smtClean="0"/>
              <a:t>4</a:t>
            </a:r>
            <a:r>
              <a:rPr lang="sr-Latn-ME" sz="1200" dirty="0" smtClean="0">
                <a:solidFill>
                  <a:srgbClr val="FF0000"/>
                </a:solidFill>
              </a:rPr>
              <a:t>/4</a:t>
            </a:r>
            <a:endParaRPr lang="en-US" sz="1200" dirty="0">
              <a:solidFill>
                <a:srgbClr val="FF0000"/>
              </a:solidFill>
            </a:endParaRPr>
          </a:p>
        </p:txBody>
      </p:sp>
      <p:sp>
        <p:nvSpPr>
          <p:cNvPr id="88" name="TextBox 87"/>
          <p:cNvSpPr txBox="1"/>
          <p:nvPr/>
        </p:nvSpPr>
        <p:spPr>
          <a:xfrm>
            <a:off x="6248400" y="4072477"/>
            <a:ext cx="518626" cy="276999"/>
          </a:xfrm>
          <a:prstGeom prst="rect">
            <a:avLst/>
          </a:prstGeom>
          <a:noFill/>
        </p:spPr>
        <p:txBody>
          <a:bodyPr wrap="square" rtlCol="0">
            <a:spAutoFit/>
          </a:bodyPr>
          <a:lstStyle/>
          <a:p>
            <a:r>
              <a:rPr lang="sr-Latn-ME" sz="1200" dirty="0" smtClean="0"/>
              <a:t>5</a:t>
            </a:r>
            <a:r>
              <a:rPr lang="sr-Latn-ME" sz="1200" dirty="0" smtClean="0">
                <a:solidFill>
                  <a:srgbClr val="FF0000"/>
                </a:solidFill>
              </a:rPr>
              <a:t>/6</a:t>
            </a:r>
            <a:endParaRPr lang="en-US" sz="1200" dirty="0">
              <a:solidFill>
                <a:srgbClr val="FF0000"/>
              </a:solidFill>
            </a:endParaRPr>
          </a:p>
        </p:txBody>
      </p:sp>
      <p:sp>
        <p:nvSpPr>
          <p:cNvPr id="89" name="TextBox 88"/>
          <p:cNvSpPr txBox="1"/>
          <p:nvPr/>
        </p:nvSpPr>
        <p:spPr>
          <a:xfrm>
            <a:off x="6917079" y="3677169"/>
            <a:ext cx="491442" cy="276999"/>
          </a:xfrm>
          <a:prstGeom prst="rect">
            <a:avLst/>
          </a:prstGeom>
          <a:noFill/>
        </p:spPr>
        <p:txBody>
          <a:bodyPr wrap="square" rtlCol="0">
            <a:spAutoFit/>
          </a:bodyPr>
          <a:lstStyle/>
          <a:p>
            <a:r>
              <a:rPr lang="sr-Latn-ME" sz="1200" dirty="0" smtClean="0"/>
              <a:t>9</a:t>
            </a:r>
            <a:r>
              <a:rPr lang="sr-Latn-ME" sz="1200" dirty="0" smtClean="0">
                <a:solidFill>
                  <a:srgbClr val="FF0000"/>
                </a:solidFill>
              </a:rPr>
              <a:t>/10</a:t>
            </a:r>
            <a:endParaRPr lang="en-US" sz="1200" dirty="0">
              <a:solidFill>
                <a:srgbClr val="FF0000"/>
              </a:solidFill>
            </a:endParaRPr>
          </a:p>
        </p:txBody>
      </p:sp>
      <p:sp>
        <p:nvSpPr>
          <p:cNvPr id="90" name="TextBox 89"/>
          <p:cNvSpPr txBox="1"/>
          <p:nvPr/>
        </p:nvSpPr>
        <p:spPr>
          <a:xfrm>
            <a:off x="6922867" y="4433073"/>
            <a:ext cx="828554" cy="276999"/>
          </a:xfrm>
          <a:prstGeom prst="rect">
            <a:avLst/>
          </a:prstGeom>
          <a:noFill/>
        </p:spPr>
        <p:txBody>
          <a:bodyPr wrap="square" rtlCol="0">
            <a:spAutoFit/>
          </a:bodyPr>
          <a:lstStyle/>
          <a:p>
            <a:r>
              <a:rPr lang="sr-Latn-ME" sz="1200" dirty="0" smtClean="0"/>
              <a:t>10</a:t>
            </a:r>
            <a:r>
              <a:rPr lang="sr-Latn-ME" sz="1200" dirty="0" smtClean="0">
                <a:solidFill>
                  <a:srgbClr val="FF0000"/>
                </a:solidFill>
              </a:rPr>
              <a:t>/10</a:t>
            </a:r>
            <a:endParaRPr lang="en-US" sz="1200" dirty="0">
              <a:solidFill>
                <a:srgbClr val="FF0000"/>
              </a:solidFill>
            </a:endParaRPr>
          </a:p>
        </p:txBody>
      </p:sp>
      <p:sp>
        <p:nvSpPr>
          <p:cNvPr id="91" name="TextBox 90"/>
          <p:cNvSpPr txBox="1"/>
          <p:nvPr/>
        </p:nvSpPr>
        <p:spPr>
          <a:xfrm>
            <a:off x="7408520" y="3575097"/>
            <a:ext cx="931521" cy="369332"/>
          </a:xfrm>
          <a:prstGeom prst="rect">
            <a:avLst/>
          </a:prstGeom>
          <a:noFill/>
        </p:spPr>
        <p:txBody>
          <a:bodyPr wrap="square" rtlCol="0">
            <a:spAutoFit/>
          </a:bodyPr>
          <a:lstStyle/>
          <a:p>
            <a:r>
              <a:rPr lang="sr-Latn-ME" b="1" smtClean="0">
                <a:solidFill>
                  <a:srgbClr val="00B050"/>
                </a:solidFill>
              </a:rPr>
              <a:t>F=19</a:t>
            </a:r>
            <a:endParaRPr lang="en-US" b="1" dirty="0">
              <a:solidFill>
                <a:srgbClr val="00B050"/>
              </a:solidFill>
            </a:endParaRPr>
          </a:p>
        </p:txBody>
      </p:sp>
      <p:sp>
        <p:nvSpPr>
          <p:cNvPr id="92" name="TextBox 91"/>
          <p:cNvSpPr txBox="1"/>
          <p:nvPr/>
        </p:nvSpPr>
        <p:spPr>
          <a:xfrm>
            <a:off x="0" y="4643307"/>
            <a:ext cx="4627145" cy="646331"/>
          </a:xfrm>
          <a:prstGeom prst="rect">
            <a:avLst/>
          </a:prstGeom>
          <a:noFill/>
        </p:spPr>
        <p:txBody>
          <a:bodyPr wrap="square" rtlCol="0">
            <a:spAutoFit/>
          </a:bodyPr>
          <a:lstStyle/>
          <a:p>
            <a:r>
              <a:rPr lang="sr-Latn-ME" dirty="0" smtClean="0"/>
              <a:t>Ako odaberemo narednu putanju </a:t>
            </a:r>
            <a:r>
              <a:rPr lang="sr-Latn-ME" b="1" dirty="0" smtClean="0">
                <a:solidFill>
                  <a:srgbClr val="C00000"/>
                </a:solidFill>
              </a:rPr>
              <a:t>S-C-D-B-T</a:t>
            </a:r>
            <a:r>
              <a:rPr lang="sr-Latn-ME" dirty="0" smtClean="0"/>
              <a:t> </a:t>
            </a:r>
            <a:r>
              <a:rPr lang="sr-Latn-ME" i="1" dirty="0" smtClean="0"/>
              <a:t>bottleneck</a:t>
            </a:r>
            <a:r>
              <a:rPr lang="sr-Latn-ME" dirty="0" smtClean="0"/>
              <a:t> kapacitet je </a:t>
            </a:r>
            <a:r>
              <a:rPr lang="sr-Latn-ME" b="1" dirty="0" smtClean="0">
                <a:solidFill>
                  <a:srgbClr val="00B050"/>
                </a:solidFill>
              </a:rPr>
              <a:t>3</a:t>
            </a:r>
            <a:r>
              <a:rPr lang="sr-Latn-ME" dirty="0" smtClean="0"/>
              <a:t>.</a:t>
            </a:r>
            <a:endParaRPr lang="en-US" dirty="0"/>
          </a:p>
        </p:txBody>
      </p:sp>
      <p:cxnSp>
        <p:nvCxnSpPr>
          <p:cNvPr id="57" name="Straight Connector 56"/>
          <p:cNvCxnSpPr/>
          <p:nvPr/>
        </p:nvCxnSpPr>
        <p:spPr>
          <a:xfrm>
            <a:off x="45720" y="5394755"/>
            <a:ext cx="912876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0" y="5410200"/>
            <a:ext cx="9144000" cy="1569660"/>
          </a:xfrm>
          <a:prstGeom prst="rect">
            <a:avLst/>
          </a:prstGeom>
          <a:noFill/>
        </p:spPr>
        <p:txBody>
          <a:bodyPr wrap="square" rtlCol="0">
            <a:spAutoFit/>
          </a:bodyPr>
          <a:lstStyle/>
          <a:p>
            <a:r>
              <a:rPr lang="sr-Latn-ME" sz="2400" dirty="0" smtClean="0"/>
              <a:t>Ivice </a:t>
            </a:r>
            <a:r>
              <a:rPr lang="sr-Latn-ME" sz="2400" b="1" dirty="0" smtClean="0">
                <a:solidFill>
                  <a:srgbClr val="C00000"/>
                </a:solidFill>
              </a:rPr>
              <a:t>S-A</a:t>
            </a:r>
            <a:r>
              <a:rPr lang="sr-Latn-ME" sz="2400" dirty="0" smtClean="0"/>
              <a:t>, </a:t>
            </a:r>
            <a:r>
              <a:rPr lang="sr-Latn-ME" sz="2400" b="1" dirty="0" smtClean="0">
                <a:solidFill>
                  <a:srgbClr val="C00000"/>
                </a:solidFill>
              </a:rPr>
              <a:t>A-B</a:t>
            </a:r>
            <a:r>
              <a:rPr lang="sr-Latn-ME" sz="2400" dirty="0" smtClean="0"/>
              <a:t>, </a:t>
            </a:r>
            <a:r>
              <a:rPr lang="sr-Latn-ME" sz="2400" b="1" dirty="0" smtClean="0">
                <a:solidFill>
                  <a:srgbClr val="C00000"/>
                </a:solidFill>
              </a:rPr>
              <a:t>D-T</a:t>
            </a:r>
            <a:r>
              <a:rPr lang="sr-Latn-ME" sz="2400" dirty="0" smtClean="0"/>
              <a:t>,  </a:t>
            </a:r>
            <a:r>
              <a:rPr lang="en-GB" sz="2400" b="1" dirty="0">
                <a:solidFill>
                  <a:srgbClr val="C00000"/>
                </a:solidFill>
              </a:rPr>
              <a:t>C</a:t>
            </a:r>
            <a:r>
              <a:rPr lang="sr-Latn-ME" sz="2400" b="1" dirty="0" smtClean="0">
                <a:solidFill>
                  <a:srgbClr val="C00000"/>
                </a:solidFill>
              </a:rPr>
              <a:t>-</a:t>
            </a:r>
            <a:r>
              <a:rPr lang="en-GB" sz="2400" b="1" dirty="0" smtClean="0">
                <a:solidFill>
                  <a:srgbClr val="C00000"/>
                </a:solidFill>
              </a:rPr>
              <a:t>A</a:t>
            </a:r>
            <a:r>
              <a:rPr lang="sr-Latn-ME" sz="2400" dirty="0" smtClean="0"/>
              <a:t> su blokirane jer im je popunjen kapacitet ili se ne možemo vraćati unazad – nemam</a:t>
            </a:r>
            <a:r>
              <a:rPr lang="en-US" sz="2400" dirty="0" smtClean="0"/>
              <a:t>o</a:t>
            </a:r>
            <a:r>
              <a:rPr lang="sr-Latn-ME" sz="2400" dirty="0" smtClean="0"/>
              <a:t> što da poništimo. Tako možemo zaključiti da je maksimalni protok u ovoj mreži </a:t>
            </a:r>
            <a:r>
              <a:rPr lang="sr-Latn-ME" sz="2400" b="1" dirty="0" smtClean="0">
                <a:solidFill>
                  <a:srgbClr val="00B050"/>
                </a:solidFill>
              </a:rPr>
              <a:t>F=19</a:t>
            </a:r>
            <a:r>
              <a:rPr lang="sr-Latn-ME" sz="2400" dirty="0" smtClean="0"/>
              <a:t>.</a:t>
            </a:r>
            <a:endParaRPr lang="en-US" sz="2400" dirty="0"/>
          </a:p>
        </p:txBody>
      </p:sp>
    </p:spTree>
    <p:extLst>
      <p:ext uri="{BB962C8B-B14F-4D97-AF65-F5344CB8AC3E}">
        <p14:creationId xmlns:p14="http://schemas.microsoft.com/office/powerpoint/2010/main" val="29989715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Trie struktura ponovo</a:t>
            </a:r>
            <a:endParaRPr lang="en-US" dirty="0"/>
          </a:p>
        </p:txBody>
      </p:sp>
      <p:sp>
        <p:nvSpPr>
          <p:cNvPr id="3" name="Content Placeholder 2"/>
          <p:cNvSpPr>
            <a:spLocks noGrp="1"/>
          </p:cNvSpPr>
          <p:nvPr>
            <p:ph idx="1"/>
          </p:nvPr>
        </p:nvSpPr>
        <p:spPr>
          <a:xfrm>
            <a:off x="0" y="914400"/>
            <a:ext cx="9144000" cy="3200400"/>
          </a:xfrm>
        </p:spPr>
        <p:txBody>
          <a:bodyPr/>
          <a:lstStyle/>
          <a:p>
            <a:r>
              <a:rPr lang="sr-Latn-ME" dirty="0" smtClean="0"/>
              <a:t>Konačno završavajući naše putovanje grafom kratko se osvrćemo na </a:t>
            </a:r>
            <a:r>
              <a:rPr lang="sr-Latn-ME" b="1" dirty="0" smtClean="0">
                <a:solidFill>
                  <a:srgbClr val="C00000"/>
                </a:solidFill>
              </a:rPr>
              <a:t>trie strukturu</a:t>
            </a:r>
            <a:r>
              <a:rPr lang="sr-Latn-ME" dirty="0" smtClean="0"/>
              <a:t> odnosno dajemo njenu alternativnu realizaciju.</a:t>
            </a:r>
          </a:p>
          <a:p>
            <a:r>
              <a:rPr lang="sr-Latn-ME" b="1" dirty="0" smtClean="0">
                <a:solidFill>
                  <a:srgbClr val="C00000"/>
                </a:solidFill>
              </a:rPr>
              <a:t>Trie</a:t>
            </a:r>
            <a:r>
              <a:rPr lang="sr-Latn-ME" dirty="0" smtClean="0"/>
              <a:t> je zapravo drvo odnosno specijalan slučaj grafa. Kako se često koristi ne samo kod stringova </a:t>
            </a:r>
            <a:r>
              <a:rPr lang="sr-Latn-ME" b="1" baseline="-25000" dirty="0" smtClean="0"/>
              <a:t>(ako nismo u stisci sa memorijom)</a:t>
            </a:r>
            <a:r>
              <a:rPr lang="sr-Latn-ME" dirty="0" smtClean="0"/>
              <a:t> vrijedi je imati u svom programerskom arsenalu.</a:t>
            </a:r>
          </a:p>
          <a:p>
            <a:r>
              <a:rPr lang="sr-Latn-ME" dirty="0" smtClean="0"/>
              <a:t>Stoga ovdje dajemo rješenje koje je bolje uklopljeno u </a:t>
            </a:r>
            <a:r>
              <a:rPr lang="sr-Latn-ME" b="1" dirty="0" smtClean="0">
                <a:solidFill>
                  <a:srgbClr val="C00000"/>
                </a:solidFill>
              </a:rPr>
              <a:t>STL</a:t>
            </a:r>
            <a:r>
              <a:rPr lang="sr-Latn-ME" dirty="0" smtClean="0"/>
              <a:t> način rada pa ga zatim komentarišemo.</a:t>
            </a:r>
            <a:endParaRPr lang="en-US" dirty="0"/>
          </a:p>
        </p:txBody>
      </p:sp>
      <p:sp>
        <p:nvSpPr>
          <p:cNvPr id="4" name="Rectangle 3"/>
          <p:cNvSpPr/>
          <p:nvPr/>
        </p:nvSpPr>
        <p:spPr>
          <a:xfrm>
            <a:off x="0" y="4114800"/>
            <a:ext cx="4572000" cy="2585323"/>
          </a:xfrm>
          <a:prstGeom prst="rect">
            <a:avLst/>
          </a:prstGeom>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#include &lt;string&gt;</a:t>
            </a:r>
          </a:p>
          <a:p>
            <a:r>
              <a:rPr lang="en-US" b="1" dirty="0">
                <a:solidFill>
                  <a:srgbClr val="0070C0"/>
                </a:solidFill>
              </a:rPr>
              <a:t>#include &lt;</a:t>
            </a:r>
            <a:r>
              <a:rPr lang="en-US" b="1" dirty="0" err="1">
                <a:solidFill>
                  <a:srgbClr val="0070C0"/>
                </a:solidFill>
              </a:rPr>
              <a:t>unordered_map</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a:t>
            </a:r>
            <a:r>
              <a:rPr lang="en-US" b="1" dirty="0" err="1">
                <a:solidFill>
                  <a:srgbClr val="0070C0"/>
                </a:solidFill>
              </a:rPr>
              <a:t>cvor</a:t>
            </a:r>
            <a:r>
              <a:rPr lang="en-US" b="1" dirty="0">
                <a:solidFill>
                  <a:srgbClr val="0070C0"/>
                </a:solidFill>
              </a:rPr>
              <a:t> {</a:t>
            </a:r>
          </a:p>
          <a:p>
            <a:r>
              <a:rPr lang="en-US" b="1" dirty="0" err="1" smtClean="0">
                <a:solidFill>
                  <a:srgbClr val="0070C0"/>
                </a:solidFill>
              </a:rPr>
              <a:t>bool</a:t>
            </a:r>
            <a:r>
              <a:rPr lang="en-US" b="1" dirty="0" smtClean="0">
                <a:solidFill>
                  <a:srgbClr val="0070C0"/>
                </a:solidFill>
              </a:rPr>
              <a:t> </a:t>
            </a:r>
            <a:r>
              <a:rPr lang="en-US" b="1" dirty="0" err="1">
                <a:solidFill>
                  <a:srgbClr val="0070C0"/>
                </a:solidFill>
              </a:rPr>
              <a:t>krajKljuca</a:t>
            </a:r>
            <a:r>
              <a:rPr lang="en-US" b="1" dirty="0">
                <a:solidFill>
                  <a:srgbClr val="0070C0"/>
                </a:solidFill>
              </a:rPr>
              <a:t> = false;</a:t>
            </a:r>
          </a:p>
          <a:p>
            <a:r>
              <a:rPr lang="en-US" b="1" dirty="0" err="1" smtClean="0">
                <a:solidFill>
                  <a:srgbClr val="0070C0"/>
                </a:solidFill>
              </a:rPr>
              <a:t>unordered_map</a:t>
            </a:r>
            <a:r>
              <a:rPr lang="en-US" b="1" dirty="0" smtClean="0">
                <a:solidFill>
                  <a:srgbClr val="0070C0"/>
                </a:solidFill>
              </a:rPr>
              <a:t>&lt;char</a:t>
            </a:r>
            <a:r>
              <a:rPr lang="en-US" b="1" dirty="0">
                <a:solidFill>
                  <a:srgbClr val="0070C0"/>
                </a:solidFill>
              </a:rPr>
              <a:t>, </a:t>
            </a:r>
            <a:r>
              <a:rPr lang="en-US" b="1" dirty="0" err="1">
                <a:solidFill>
                  <a:srgbClr val="0070C0"/>
                </a:solidFill>
              </a:rPr>
              <a:t>cvor</a:t>
            </a:r>
            <a:r>
              <a:rPr lang="en-US" b="1" dirty="0">
                <a:solidFill>
                  <a:srgbClr val="0070C0"/>
                </a:solidFill>
              </a:rPr>
              <a:t>*&gt; </a:t>
            </a:r>
            <a:r>
              <a:rPr lang="en-US" b="1" dirty="0" err="1">
                <a:solidFill>
                  <a:srgbClr val="0070C0"/>
                </a:solidFill>
              </a:rPr>
              <a:t>grane</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4114800" y="3962400"/>
            <a:ext cx="5105400" cy="2031325"/>
          </a:xfrm>
          <a:prstGeom prst="rect">
            <a:avLst/>
          </a:prstGeom>
        </p:spPr>
        <p:txBody>
          <a:bodyPr wrap="square">
            <a:spAutoFit/>
          </a:bodyPr>
          <a:lstStyle/>
          <a:p>
            <a:r>
              <a:rPr lang="en-US" b="1" dirty="0" err="1" smtClean="0">
                <a:solidFill>
                  <a:srgbClr val="0070C0"/>
                </a:solidFill>
              </a:rPr>
              <a:t>bool</a:t>
            </a:r>
            <a:r>
              <a:rPr lang="en-US" b="1" dirty="0" smtClean="0">
                <a:solidFill>
                  <a:srgbClr val="0070C0"/>
                </a:solidFill>
              </a:rPr>
              <a:t> </a:t>
            </a:r>
            <a:r>
              <a:rPr lang="en-US" b="1" dirty="0" err="1">
                <a:solidFill>
                  <a:srgbClr val="0070C0"/>
                </a:solidFill>
              </a:rPr>
              <a:t>nadji</a:t>
            </a:r>
            <a:r>
              <a:rPr lang="en-US" b="1" dirty="0">
                <a:solidFill>
                  <a:srgbClr val="0070C0"/>
                </a:solidFill>
              </a:rPr>
              <a:t>(</a:t>
            </a:r>
            <a:r>
              <a:rPr lang="en-US" b="1" dirty="0" err="1">
                <a:solidFill>
                  <a:srgbClr val="0070C0"/>
                </a:solidFill>
              </a:rPr>
              <a:t>cvor</a:t>
            </a:r>
            <a:r>
              <a:rPr lang="en-US" b="1" dirty="0">
                <a:solidFill>
                  <a:srgbClr val="0070C0"/>
                </a:solidFill>
              </a:rPr>
              <a:t> *</a:t>
            </a:r>
            <a:r>
              <a:rPr lang="en-US" b="1" dirty="0" err="1">
                <a:solidFill>
                  <a:srgbClr val="0070C0"/>
                </a:solidFill>
              </a:rPr>
              <a:t>drvo</a:t>
            </a:r>
            <a:r>
              <a:rPr lang="en-US" b="1" dirty="0">
                <a:solidFill>
                  <a:srgbClr val="0070C0"/>
                </a:solidFill>
              </a:rPr>
              <a:t>, </a:t>
            </a:r>
            <a:r>
              <a:rPr lang="en-US" b="1" dirty="0" err="1">
                <a:solidFill>
                  <a:srgbClr val="0070C0"/>
                </a:solidFill>
              </a:rPr>
              <a:t>const</a:t>
            </a:r>
            <a:r>
              <a:rPr lang="en-US" b="1" dirty="0">
                <a:solidFill>
                  <a:srgbClr val="0070C0"/>
                </a:solidFill>
              </a:rPr>
              <a:t> string&amp; w,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p>
          <a:p>
            <a:r>
              <a:rPr lang="en-US" b="1" dirty="0" smtClean="0">
                <a:solidFill>
                  <a:srgbClr val="0070C0"/>
                </a:solidFill>
              </a:rPr>
              <a:t>if </a:t>
            </a:r>
            <a:r>
              <a:rPr lang="en-US" b="1" dirty="0">
                <a:solidFill>
                  <a:srgbClr val="0070C0"/>
                </a:solidFill>
              </a:rPr>
              <a:t>(</a:t>
            </a:r>
            <a:r>
              <a:rPr lang="en-US" b="1" dirty="0" err="1" smtClean="0">
                <a:solidFill>
                  <a:srgbClr val="0070C0"/>
                </a:solidFill>
              </a:rPr>
              <a:t>i</a:t>
            </a:r>
            <a:r>
              <a:rPr lang="en-US" b="1" dirty="0" smtClean="0">
                <a:solidFill>
                  <a:srgbClr val="0070C0"/>
                </a:solidFill>
              </a:rPr>
              <a:t>==</a:t>
            </a:r>
            <a:r>
              <a:rPr lang="en-US" b="1" dirty="0" err="1" smtClean="0">
                <a:solidFill>
                  <a:srgbClr val="0070C0"/>
                </a:solidFill>
              </a:rPr>
              <a:t>w.size</a:t>
            </a:r>
            <a:r>
              <a:rPr lang="en-US" b="1" dirty="0" smtClean="0">
                <a:solidFill>
                  <a:srgbClr val="0070C0"/>
                </a:solidFill>
              </a:rPr>
              <a:t>())</a:t>
            </a:r>
            <a:r>
              <a:rPr lang="sr-Latn-ME" b="1" dirty="0" smtClean="0">
                <a:solidFill>
                  <a:srgbClr val="0070C0"/>
                </a:solidFill>
              </a:rPr>
              <a:t> </a:t>
            </a:r>
            <a:r>
              <a:rPr lang="en-US" b="1" dirty="0" smtClean="0">
                <a:solidFill>
                  <a:srgbClr val="0070C0"/>
                </a:solidFill>
              </a:rPr>
              <a:t>return </a:t>
            </a:r>
            <a:r>
              <a:rPr lang="en-US" b="1" dirty="0" err="1">
                <a:solidFill>
                  <a:srgbClr val="0070C0"/>
                </a:solidFill>
              </a:rPr>
              <a:t>drvo</a:t>
            </a:r>
            <a:r>
              <a:rPr lang="en-US" b="1" dirty="0">
                <a:solidFill>
                  <a:srgbClr val="0070C0"/>
                </a:solidFill>
              </a:rPr>
              <a:t>-&gt;</a:t>
            </a:r>
            <a:r>
              <a:rPr lang="en-US" b="1" dirty="0" err="1">
                <a:solidFill>
                  <a:srgbClr val="0070C0"/>
                </a:solidFill>
              </a:rPr>
              <a:t>krajKljuca</a:t>
            </a:r>
            <a:r>
              <a:rPr lang="en-US" b="1" dirty="0">
                <a:solidFill>
                  <a:srgbClr val="0070C0"/>
                </a:solidFill>
              </a:rPr>
              <a:t>;</a:t>
            </a:r>
          </a:p>
          <a:p>
            <a:r>
              <a:rPr lang="en-US" b="1" dirty="0" smtClean="0">
                <a:solidFill>
                  <a:srgbClr val="0070C0"/>
                </a:solidFill>
              </a:rPr>
              <a:t>auto </a:t>
            </a:r>
            <a:r>
              <a:rPr lang="en-US" b="1" dirty="0">
                <a:solidFill>
                  <a:srgbClr val="0070C0"/>
                </a:solidFill>
              </a:rPr>
              <a:t>it = </a:t>
            </a:r>
            <a:r>
              <a:rPr lang="en-US" b="1" dirty="0" err="1">
                <a:solidFill>
                  <a:srgbClr val="0070C0"/>
                </a:solidFill>
              </a:rPr>
              <a:t>drvo</a:t>
            </a:r>
            <a:r>
              <a:rPr lang="en-US" b="1" dirty="0">
                <a:solidFill>
                  <a:srgbClr val="0070C0"/>
                </a:solidFill>
              </a:rPr>
              <a:t>-&gt;</a:t>
            </a:r>
            <a:r>
              <a:rPr lang="en-US" b="1" dirty="0" err="1">
                <a:solidFill>
                  <a:srgbClr val="0070C0"/>
                </a:solidFill>
              </a:rPr>
              <a:t>grane.find</a:t>
            </a:r>
            <a:r>
              <a:rPr lang="en-US" b="1" dirty="0">
                <a:solidFill>
                  <a:srgbClr val="0070C0"/>
                </a:solidFill>
              </a:rPr>
              <a:t>(w[</a:t>
            </a:r>
            <a:r>
              <a:rPr lang="en-US" b="1" dirty="0" err="1">
                <a:solidFill>
                  <a:srgbClr val="0070C0"/>
                </a:solidFill>
              </a:rPr>
              <a:t>i</a:t>
            </a:r>
            <a:r>
              <a:rPr lang="en-US" b="1" dirty="0">
                <a:solidFill>
                  <a:srgbClr val="0070C0"/>
                </a:solidFill>
              </a:rPr>
              <a:t>]);</a:t>
            </a:r>
          </a:p>
          <a:p>
            <a:r>
              <a:rPr lang="en-US" b="1" dirty="0" smtClean="0">
                <a:solidFill>
                  <a:srgbClr val="0070C0"/>
                </a:solidFill>
              </a:rPr>
              <a:t>if(it </a:t>
            </a:r>
            <a:r>
              <a:rPr lang="en-US" b="1" dirty="0">
                <a:solidFill>
                  <a:srgbClr val="0070C0"/>
                </a:solidFill>
              </a:rPr>
              <a:t>!= </a:t>
            </a:r>
            <a:r>
              <a:rPr lang="en-US" b="1" dirty="0" err="1">
                <a:solidFill>
                  <a:srgbClr val="0070C0"/>
                </a:solidFill>
              </a:rPr>
              <a:t>drvo</a:t>
            </a:r>
            <a:r>
              <a:rPr lang="en-US" b="1" dirty="0">
                <a:solidFill>
                  <a:srgbClr val="0070C0"/>
                </a:solidFill>
              </a:rPr>
              <a:t>-&gt;</a:t>
            </a:r>
            <a:r>
              <a:rPr lang="en-US" b="1" dirty="0" err="1">
                <a:solidFill>
                  <a:srgbClr val="0070C0"/>
                </a:solidFill>
              </a:rPr>
              <a:t>grane.end</a:t>
            </a:r>
            <a:r>
              <a:rPr lang="en-US" b="1" dirty="0">
                <a:solidFill>
                  <a:srgbClr val="0070C0"/>
                </a:solidFill>
              </a:rPr>
              <a:t>())</a:t>
            </a:r>
          </a:p>
          <a:p>
            <a:r>
              <a:rPr lang="sr-Latn-ME" b="1" dirty="0" smtClean="0">
                <a:solidFill>
                  <a:srgbClr val="0070C0"/>
                </a:solidFill>
              </a:rPr>
              <a:t>  </a:t>
            </a:r>
            <a:r>
              <a:rPr lang="en-US" b="1" dirty="0" smtClean="0">
                <a:solidFill>
                  <a:srgbClr val="0070C0"/>
                </a:solidFill>
              </a:rPr>
              <a:t>return </a:t>
            </a:r>
            <a:r>
              <a:rPr lang="en-US" b="1" dirty="0" err="1">
                <a:solidFill>
                  <a:srgbClr val="0070C0"/>
                </a:solidFill>
              </a:rPr>
              <a:t>nadji</a:t>
            </a:r>
            <a:r>
              <a:rPr lang="en-US" b="1" dirty="0">
                <a:solidFill>
                  <a:srgbClr val="0070C0"/>
                </a:solidFill>
              </a:rPr>
              <a:t>(it-&gt;second, w, i+1);</a:t>
            </a:r>
          </a:p>
          <a:p>
            <a:r>
              <a:rPr lang="en-US" b="1" dirty="0" smtClean="0">
                <a:solidFill>
                  <a:srgbClr val="0070C0"/>
                </a:solidFill>
              </a:rPr>
              <a:t>return </a:t>
            </a:r>
            <a:r>
              <a:rPr lang="en-US" b="1" dirty="0">
                <a:solidFill>
                  <a:srgbClr val="0070C0"/>
                </a:solidFill>
              </a:rPr>
              <a:t>false;</a:t>
            </a:r>
          </a:p>
          <a:p>
            <a:r>
              <a:rPr lang="en-US" b="1" dirty="0">
                <a:solidFill>
                  <a:srgbClr val="0070C0"/>
                </a:solidFill>
              </a:rPr>
              <a:t>}</a:t>
            </a:r>
          </a:p>
        </p:txBody>
      </p:sp>
      <p:sp>
        <p:nvSpPr>
          <p:cNvPr id="6" name="Freeform 5"/>
          <p:cNvSpPr/>
          <p:nvPr/>
        </p:nvSpPr>
        <p:spPr>
          <a:xfrm>
            <a:off x="3968496" y="4078224"/>
            <a:ext cx="192024" cy="2788920"/>
          </a:xfrm>
          <a:custGeom>
            <a:avLst/>
            <a:gdLst>
              <a:gd name="connsiteX0" fmla="*/ 0 w 192024"/>
              <a:gd name="connsiteY0" fmla="*/ 0 h 2788920"/>
              <a:gd name="connsiteX1" fmla="*/ 27432 w 192024"/>
              <a:gd name="connsiteY1" fmla="*/ 1783080 h 2788920"/>
              <a:gd name="connsiteX2" fmla="*/ 192024 w 192024"/>
              <a:gd name="connsiteY2" fmla="*/ 2084832 h 2788920"/>
              <a:gd name="connsiteX3" fmla="*/ 192024 w 192024"/>
              <a:gd name="connsiteY3" fmla="*/ 2788920 h 2788920"/>
            </a:gdLst>
            <a:ahLst/>
            <a:cxnLst>
              <a:cxn ang="0">
                <a:pos x="connsiteX0" y="connsiteY0"/>
              </a:cxn>
              <a:cxn ang="0">
                <a:pos x="connsiteX1" y="connsiteY1"/>
              </a:cxn>
              <a:cxn ang="0">
                <a:pos x="connsiteX2" y="connsiteY2"/>
              </a:cxn>
              <a:cxn ang="0">
                <a:pos x="connsiteX3" y="connsiteY3"/>
              </a:cxn>
            </a:cxnLst>
            <a:rect l="l" t="t" r="r" b="b"/>
            <a:pathLst>
              <a:path w="192024" h="2788920">
                <a:moveTo>
                  <a:pt x="0" y="0"/>
                </a:moveTo>
                <a:lnTo>
                  <a:pt x="27432" y="1783080"/>
                </a:lnTo>
                <a:lnTo>
                  <a:pt x="192024" y="2084832"/>
                </a:lnTo>
                <a:lnTo>
                  <a:pt x="192024" y="27889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85240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Trie</a:t>
            </a:r>
            <a:r>
              <a:rPr lang="en-US" dirty="0" smtClean="0"/>
              <a:t> STL </a:t>
            </a:r>
            <a:r>
              <a:rPr lang="en-US"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914400"/>
            <a:ext cx="5334000" cy="5632311"/>
          </a:xfrm>
          <a:prstGeom prst="rect">
            <a:avLst/>
          </a:prstGeom>
        </p:spPr>
        <p:txBody>
          <a:bodyPr wrap="square">
            <a:spAutoFit/>
          </a:bodyPr>
          <a:lstStyle/>
          <a:p>
            <a:r>
              <a:rPr lang="en-US" b="1" dirty="0" err="1">
                <a:solidFill>
                  <a:srgbClr val="0070C0"/>
                </a:solidFill>
              </a:rPr>
              <a:t>bool</a:t>
            </a:r>
            <a:r>
              <a:rPr lang="en-US" b="1" dirty="0">
                <a:solidFill>
                  <a:srgbClr val="0070C0"/>
                </a:solidFill>
              </a:rPr>
              <a:t> </a:t>
            </a:r>
            <a:r>
              <a:rPr lang="en-US" b="1" dirty="0" err="1">
                <a:solidFill>
                  <a:srgbClr val="0070C0"/>
                </a:solidFill>
              </a:rPr>
              <a:t>nadji</a:t>
            </a:r>
            <a:r>
              <a:rPr lang="en-US" b="1" dirty="0">
                <a:solidFill>
                  <a:srgbClr val="0070C0"/>
                </a:solidFill>
              </a:rPr>
              <a:t>(</a:t>
            </a:r>
            <a:r>
              <a:rPr lang="en-US" b="1" dirty="0" err="1">
                <a:solidFill>
                  <a:srgbClr val="0070C0"/>
                </a:solidFill>
              </a:rPr>
              <a:t>cvor</a:t>
            </a:r>
            <a:r>
              <a:rPr lang="en-US" b="1" dirty="0">
                <a:solidFill>
                  <a:srgbClr val="0070C0"/>
                </a:solidFill>
              </a:rPr>
              <a:t> *</a:t>
            </a:r>
            <a:r>
              <a:rPr lang="en-US" b="1" dirty="0" err="1">
                <a:solidFill>
                  <a:srgbClr val="0070C0"/>
                </a:solidFill>
              </a:rPr>
              <a:t>drvo</a:t>
            </a:r>
            <a:r>
              <a:rPr lang="en-US" b="1" dirty="0">
                <a:solidFill>
                  <a:srgbClr val="0070C0"/>
                </a:solidFill>
              </a:rPr>
              <a:t>, </a:t>
            </a:r>
            <a:r>
              <a:rPr lang="en-US" b="1" dirty="0" err="1">
                <a:solidFill>
                  <a:srgbClr val="0070C0"/>
                </a:solidFill>
              </a:rPr>
              <a:t>const</a:t>
            </a:r>
            <a:r>
              <a:rPr lang="en-US" b="1" dirty="0">
                <a:solidFill>
                  <a:srgbClr val="0070C0"/>
                </a:solidFill>
              </a:rPr>
              <a:t> string&amp; w){</a:t>
            </a:r>
          </a:p>
          <a:p>
            <a:r>
              <a:rPr lang="en-US" b="1" dirty="0" smtClean="0">
                <a:solidFill>
                  <a:srgbClr val="0070C0"/>
                </a:solidFill>
              </a:rPr>
              <a:t>return </a:t>
            </a:r>
            <a:r>
              <a:rPr lang="en-US" b="1" dirty="0" err="1">
                <a:solidFill>
                  <a:srgbClr val="0070C0"/>
                </a:solidFill>
              </a:rPr>
              <a:t>nadji</a:t>
            </a:r>
            <a:r>
              <a:rPr lang="en-US" b="1" dirty="0">
                <a:solidFill>
                  <a:srgbClr val="0070C0"/>
                </a:solidFill>
              </a:rPr>
              <a:t>(</a:t>
            </a:r>
            <a:r>
              <a:rPr lang="en-US" b="1" dirty="0" err="1">
                <a:solidFill>
                  <a:srgbClr val="0070C0"/>
                </a:solidFill>
              </a:rPr>
              <a:t>drvo</a:t>
            </a:r>
            <a:r>
              <a:rPr lang="en-US" b="1" dirty="0">
                <a:solidFill>
                  <a:srgbClr val="0070C0"/>
                </a:solidFill>
              </a:rPr>
              <a:t>, w, 0);</a:t>
            </a:r>
          </a:p>
          <a:p>
            <a:r>
              <a:rPr lang="en-US" b="1" dirty="0">
                <a:solidFill>
                  <a:srgbClr val="0070C0"/>
                </a:solidFill>
              </a:rPr>
              <a:t>}</a:t>
            </a:r>
          </a:p>
          <a:p>
            <a:r>
              <a:rPr lang="en-US" b="1" dirty="0">
                <a:solidFill>
                  <a:srgbClr val="0070C0"/>
                </a:solidFill>
              </a:rPr>
              <a:t>void </a:t>
            </a:r>
            <a:r>
              <a:rPr lang="en-US" b="1" dirty="0" err="1">
                <a:solidFill>
                  <a:srgbClr val="0070C0"/>
                </a:solidFill>
              </a:rPr>
              <a:t>umetni</a:t>
            </a:r>
            <a:r>
              <a:rPr lang="en-US" b="1" dirty="0">
                <a:solidFill>
                  <a:srgbClr val="0070C0"/>
                </a:solidFill>
              </a:rPr>
              <a:t>(</a:t>
            </a:r>
            <a:r>
              <a:rPr lang="en-US" b="1" dirty="0" err="1">
                <a:solidFill>
                  <a:srgbClr val="0070C0"/>
                </a:solidFill>
              </a:rPr>
              <a:t>cvor</a:t>
            </a:r>
            <a:r>
              <a:rPr lang="en-US" b="1" dirty="0">
                <a:solidFill>
                  <a:srgbClr val="0070C0"/>
                </a:solidFill>
              </a:rPr>
              <a:t> *</a:t>
            </a:r>
            <a:r>
              <a:rPr lang="en-US" b="1" dirty="0" err="1">
                <a:solidFill>
                  <a:srgbClr val="0070C0"/>
                </a:solidFill>
              </a:rPr>
              <a:t>drvo</a:t>
            </a:r>
            <a:r>
              <a:rPr lang="en-US" b="1" dirty="0">
                <a:solidFill>
                  <a:srgbClr val="0070C0"/>
                </a:solidFill>
              </a:rPr>
              <a:t>, </a:t>
            </a:r>
            <a:r>
              <a:rPr lang="en-US" b="1" dirty="0" err="1">
                <a:solidFill>
                  <a:srgbClr val="0070C0"/>
                </a:solidFill>
              </a:rPr>
              <a:t>const</a:t>
            </a:r>
            <a:r>
              <a:rPr lang="en-US" b="1" dirty="0">
                <a:solidFill>
                  <a:srgbClr val="0070C0"/>
                </a:solidFill>
              </a:rPr>
              <a:t> string&amp; w,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p>
          <a:p>
            <a:r>
              <a:rPr lang="en-US" b="1" dirty="0" smtClean="0">
                <a:solidFill>
                  <a:srgbClr val="0070C0"/>
                </a:solidFill>
              </a:rPr>
              <a:t>if </a:t>
            </a:r>
            <a:r>
              <a:rPr lang="en-US" b="1" dirty="0">
                <a:solidFill>
                  <a:srgbClr val="0070C0"/>
                </a:solidFill>
              </a:rPr>
              <a:t>(</a:t>
            </a:r>
            <a:r>
              <a:rPr lang="en-US" b="1" dirty="0" err="1">
                <a:solidFill>
                  <a:srgbClr val="0070C0"/>
                </a:solidFill>
              </a:rPr>
              <a:t>i</a:t>
            </a:r>
            <a:r>
              <a:rPr lang="en-US" b="1" dirty="0">
                <a:solidFill>
                  <a:srgbClr val="0070C0"/>
                </a:solidFill>
              </a:rPr>
              <a:t> == </a:t>
            </a:r>
            <a:r>
              <a:rPr lang="en-US" b="1" dirty="0" err="1">
                <a:solidFill>
                  <a:srgbClr val="0070C0"/>
                </a:solidFill>
              </a:rPr>
              <a:t>w.size</a:t>
            </a:r>
            <a:r>
              <a:rPr lang="en-US" b="1" dirty="0">
                <a:solidFill>
                  <a:srgbClr val="0070C0"/>
                </a:solidFill>
              </a:rPr>
              <a:t>()) {</a:t>
            </a:r>
          </a:p>
          <a:p>
            <a:r>
              <a:rPr lang="en-US" b="1" dirty="0" smtClean="0">
                <a:solidFill>
                  <a:srgbClr val="0070C0"/>
                </a:solidFill>
              </a:rPr>
              <a:t>  </a:t>
            </a:r>
            <a:r>
              <a:rPr lang="en-US" b="1" dirty="0" err="1" smtClean="0">
                <a:solidFill>
                  <a:srgbClr val="0070C0"/>
                </a:solidFill>
              </a:rPr>
              <a:t>drvo</a:t>
            </a:r>
            <a:r>
              <a:rPr lang="en-US" b="1" dirty="0" smtClean="0">
                <a:solidFill>
                  <a:srgbClr val="0070C0"/>
                </a:solidFill>
              </a:rPr>
              <a:t>-</a:t>
            </a:r>
            <a:r>
              <a:rPr lang="en-US" b="1" dirty="0">
                <a:solidFill>
                  <a:srgbClr val="0070C0"/>
                </a:solidFill>
              </a:rPr>
              <a:t>&gt;</a:t>
            </a:r>
            <a:r>
              <a:rPr lang="en-US" b="1" dirty="0" err="1">
                <a:solidFill>
                  <a:srgbClr val="0070C0"/>
                </a:solidFill>
              </a:rPr>
              <a:t>krajKljuca</a:t>
            </a:r>
            <a:r>
              <a:rPr lang="en-US" b="1" dirty="0">
                <a:solidFill>
                  <a:srgbClr val="0070C0"/>
                </a:solidFill>
              </a:rPr>
              <a:t> = true;</a:t>
            </a:r>
          </a:p>
          <a:p>
            <a:r>
              <a:rPr lang="en-US" b="1" dirty="0" smtClean="0">
                <a:solidFill>
                  <a:srgbClr val="0070C0"/>
                </a:solidFill>
              </a:rPr>
              <a:t>  return</a:t>
            </a:r>
            <a:r>
              <a:rPr lang="en-US" b="1" dirty="0">
                <a:solidFill>
                  <a:srgbClr val="0070C0"/>
                </a:solidFill>
              </a:rPr>
              <a:t>;</a:t>
            </a:r>
          </a:p>
          <a:p>
            <a:r>
              <a:rPr lang="en-US" b="1" dirty="0" smtClean="0">
                <a:solidFill>
                  <a:srgbClr val="0070C0"/>
                </a:solidFill>
              </a:rPr>
              <a:t>  }</a:t>
            </a:r>
            <a:endParaRPr lang="en-US" b="1" dirty="0">
              <a:solidFill>
                <a:srgbClr val="0070C0"/>
              </a:solidFill>
            </a:endParaRPr>
          </a:p>
          <a:p>
            <a:r>
              <a:rPr lang="en-US" b="1" dirty="0" smtClean="0">
                <a:solidFill>
                  <a:srgbClr val="0070C0"/>
                </a:solidFill>
              </a:rPr>
              <a:t>  auto </a:t>
            </a:r>
            <a:r>
              <a:rPr lang="en-US" b="1" dirty="0">
                <a:solidFill>
                  <a:srgbClr val="0070C0"/>
                </a:solidFill>
              </a:rPr>
              <a:t>it = </a:t>
            </a:r>
            <a:r>
              <a:rPr lang="en-US" b="1" dirty="0" err="1">
                <a:solidFill>
                  <a:srgbClr val="0070C0"/>
                </a:solidFill>
              </a:rPr>
              <a:t>drvo</a:t>
            </a:r>
            <a:r>
              <a:rPr lang="en-US" b="1" dirty="0">
                <a:solidFill>
                  <a:srgbClr val="0070C0"/>
                </a:solidFill>
              </a:rPr>
              <a:t>-&gt;</a:t>
            </a:r>
            <a:r>
              <a:rPr lang="en-US" b="1" dirty="0" err="1">
                <a:solidFill>
                  <a:srgbClr val="0070C0"/>
                </a:solidFill>
              </a:rPr>
              <a:t>grane.find</a:t>
            </a:r>
            <a:r>
              <a:rPr lang="en-US" b="1" dirty="0">
                <a:solidFill>
                  <a:srgbClr val="0070C0"/>
                </a:solidFill>
              </a:rPr>
              <a:t>(w[</a:t>
            </a:r>
            <a:r>
              <a:rPr lang="en-US" b="1" dirty="0" err="1">
                <a:solidFill>
                  <a:srgbClr val="0070C0"/>
                </a:solidFill>
              </a:rPr>
              <a:t>i</a:t>
            </a:r>
            <a:r>
              <a:rPr lang="en-US" b="1" dirty="0">
                <a:solidFill>
                  <a:srgbClr val="0070C0"/>
                </a:solidFill>
              </a:rPr>
              <a:t>]);</a:t>
            </a:r>
          </a:p>
          <a:p>
            <a:r>
              <a:rPr lang="en-US" b="1" dirty="0" smtClean="0">
                <a:solidFill>
                  <a:srgbClr val="0070C0"/>
                </a:solidFill>
              </a:rPr>
              <a:t>  if(it </a:t>
            </a:r>
            <a:r>
              <a:rPr lang="en-US" b="1" dirty="0">
                <a:solidFill>
                  <a:srgbClr val="0070C0"/>
                </a:solidFill>
              </a:rPr>
              <a:t>== </a:t>
            </a:r>
            <a:r>
              <a:rPr lang="en-US" b="1" dirty="0" err="1">
                <a:solidFill>
                  <a:srgbClr val="0070C0"/>
                </a:solidFill>
              </a:rPr>
              <a:t>drvo</a:t>
            </a:r>
            <a:r>
              <a:rPr lang="en-US" b="1" dirty="0">
                <a:solidFill>
                  <a:srgbClr val="0070C0"/>
                </a:solidFill>
              </a:rPr>
              <a:t>-&gt;</a:t>
            </a:r>
            <a:r>
              <a:rPr lang="en-US" b="1" dirty="0" err="1">
                <a:solidFill>
                  <a:srgbClr val="0070C0"/>
                </a:solidFill>
              </a:rPr>
              <a:t>grane.end</a:t>
            </a:r>
            <a:r>
              <a:rPr lang="en-US" b="1" dirty="0">
                <a:solidFill>
                  <a:srgbClr val="0070C0"/>
                </a:solidFill>
              </a:rPr>
              <a:t>())</a:t>
            </a:r>
          </a:p>
          <a:p>
            <a:r>
              <a:rPr lang="en-US" b="1" dirty="0" smtClean="0">
                <a:solidFill>
                  <a:srgbClr val="0070C0"/>
                </a:solidFill>
              </a:rPr>
              <a:t>    </a:t>
            </a:r>
            <a:r>
              <a:rPr lang="en-US" b="1" dirty="0" err="1" smtClean="0">
                <a:solidFill>
                  <a:srgbClr val="0070C0"/>
                </a:solidFill>
              </a:rPr>
              <a:t>drvo</a:t>
            </a:r>
            <a:r>
              <a:rPr lang="en-US" b="1" dirty="0" smtClean="0">
                <a:solidFill>
                  <a:srgbClr val="0070C0"/>
                </a:solidFill>
              </a:rPr>
              <a:t>-</a:t>
            </a:r>
            <a:r>
              <a:rPr lang="en-US" b="1" dirty="0">
                <a:solidFill>
                  <a:srgbClr val="0070C0"/>
                </a:solidFill>
              </a:rPr>
              <a:t>&gt;</a:t>
            </a:r>
            <a:r>
              <a:rPr lang="en-US" b="1" dirty="0" err="1">
                <a:solidFill>
                  <a:srgbClr val="0070C0"/>
                </a:solidFill>
              </a:rPr>
              <a:t>grane</a:t>
            </a:r>
            <a:r>
              <a:rPr lang="en-US" b="1" dirty="0">
                <a:solidFill>
                  <a:srgbClr val="0070C0"/>
                </a:solidFill>
              </a:rPr>
              <a:t>[w[</a:t>
            </a:r>
            <a:r>
              <a:rPr lang="en-US" b="1" dirty="0" err="1">
                <a:solidFill>
                  <a:srgbClr val="0070C0"/>
                </a:solidFill>
              </a:rPr>
              <a:t>i</a:t>
            </a:r>
            <a:r>
              <a:rPr lang="en-US" b="1" dirty="0">
                <a:solidFill>
                  <a:srgbClr val="0070C0"/>
                </a:solidFill>
              </a:rPr>
              <a:t>]] = new </a:t>
            </a:r>
            <a:r>
              <a:rPr lang="en-US" b="1" dirty="0" err="1">
                <a:solidFill>
                  <a:srgbClr val="0070C0"/>
                </a:solidFill>
              </a:rPr>
              <a:t>cvor</a:t>
            </a:r>
            <a:r>
              <a:rPr lang="en-US" b="1" dirty="0">
                <a:solidFill>
                  <a:srgbClr val="0070C0"/>
                </a:solidFill>
              </a:rPr>
              <a:t>();</a:t>
            </a:r>
          </a:p>
          <a:p>
            <a:r>
              <a:rPr lang="en-US" b="1" dirty="0" smtClean="0">
                <a:solidFill>
                  <a:srgbClr val="0070C0"/>
                </a:solidFill>
              </a:rPr>
              <a:t>  </a:t>
            </a:r>
            <a:r>
              <a:rPr lang="en-US" b="1" dirty="0" err="1" smtClean="0">
                <a:solidFill>
                  <a:srgbClr val="0070C0"/>
                </a:solidFill>
              </a:rPr>
              <a:t>umetni</a:t>
            </a:r>
            <a:r>
              <a:rPr lang="en-US" b="1" dirty="0" smtClean="0">
                <a:solidFill>
                  <a:srgbClr val="0070C0"/>
                </a:solidFill>
              </a:rPr>
              <a:t>(</a:t>
            </a:r>
            <a:r>
              <a:rPr lang="en-US" b="1" dirty="0" err="1" smtClean="0">
                <a:solidFill>
                  <a:srgbClr val="0070C0"/>
                </a:solidFill>
              </a:rPr>
              <a:t>drvo</a:t>
            </a:r>
            <a:r>
              <a:rPr lang="en-US" b="1" dirty="0" smtClean="0">
                <a:solidFill>
                  <a:srgbClr val="0070C0"/>
                </a:solidFill>
              </a:rPr>
              <a:t>-</a:t>
            </a:r>
            <a:r>
              <a:rPr lang="en-US" b="1" dirty="0">
                <a:solidFill>
                  <a:srgbClr val="0070C0"/>
                </a:solidFill>
              </a:rPr>
              <a:t>&gt;</a:t>
            </a:r>
            <a:r>
              <a:rPr lang="en-US" b="1" dirty="0" err="1">
                <a:solidFill>
                  <a:srgbClr val="0070C0"/>
                </a:solidFill>
              </a:rPr>
              <a:t>grane</a:t>
            </a:r>
            <a:r>
              <a:rPr lang="en-US" b="1" dirty="0">
                <a:solidFill>
                  <a:srgbClr val="0070C0"/>
                </a:solidFill>
              </a:rPr>
              <a:t>[w[</a:t>
            </a:r>
            <a:r>
              <a:rPr lang="en-US" b="1" dirty="0" err="1">
                <a:solidFill>
                  <a:srgbClr val="0070C0"/>
                </a:solidFill>
              </a:rPr>
              <a:t>i</a:t>
            </a:r>
            <a:r>
              <a:rPr lang="en-US" b="1" dirty="0">
                <a:solidFill>
                  <a:srgbClr val="0070C0"/>
                </a:solidFill>
              </a:rPr>
              <a:t>]], w, i+1);</a:t>
            </a:r>
          </a:p>
          <a:p>
            <a:r>
              <a:rPr lang="en-US" b="1" dirty="0">
                <a:solidFill>
                  <a:srgbClr val="0070C0"/>
                </a:solidFill>
              </a:rPr>
              <a:t>}</a:t>
            </a:r>
          </a:p>
          <a:p>
            <a:r>
              <a:rPr lang="en-US" b="1" dirty="0">
                <a:solidFill>
                  <a:srgbClr val="0070C0"/>
                </a:solidFill>
              </a:rPr>
              <a:t>void </a:t>
            </a:r>
            <a:r>
              <a:rPr lang="en-US" b="1" dirty="0" err="1">
                <a:solidFill>
                  <a:srgbClr val="0070C0"/>
                </a:solidFill>
              </a:rPr>
              <a:t>umetni</a:t>
            </a:r>
            <a:r>
              <a:rPr lang="en-US" b="1" dirty="0">
                <a:solidFill>
                  <a:srgbClr val="0070C0"/>
                </a:solidFill>
              </a:rPr>
              <a:t>(</a:t>
            </a:r>
            <a:r>
              <a:rPr lang="en-US" b="1" dirty="0" err="1">
                <a:solidFill>
                  <a:srgbClr val="0070C0"/>
                </a:solidFill>
              </a:rPr>
              <a:t>cvor</a:t>
            </a:r>
            <a:r>
              <a:rPr lang="en-US" b="1" dirty="0">
                <a:solidFill>
                  <a:srgbClr val="0070C0"/>
                </a:solidFill>
              </a:rPr>
              <a:t> *</a:t>
            </a:r>
            <a:r>
              <a:rPr lang="en-US" b="1" dirty="0" err="1">
                <a:solidFill>
                  <a:srgbClr val="0070C0"/>
                </a:solidFill>
              </a:rPr>
              <a:t>drvo</a:t>
            </a:r>
            <a:r>
              <a:rPr lang="en-US" b="1" dirty="0">
                <a:solidFill>
                  <a:srgbClr val="0070C0"/>
                </a:solidFill>
              </a:rPr>
              <a:t>, string&amp; w){</a:t>
            </a:r>
          </a:p>
          <a:p>
            <a:r>
              <a:rPr lang="en-US" b="1" dirty="0" smtClean="0">
                <a:solidFill>
                  <a:srgbClr val="0070C0"/>
                </a:solidFill>
              </a:rPr>
              <a:t>return </a:t>
            </a:r>
            <a:r>
              <a:rPr lang="en-US" b="1" dirty="0" err="1">
                <a:solidFill>
                  <a:srgbClr val="0070C0"/>
                </a:solidFill>
              </a:rPr>
              <a:t>umetni</a:t>
            </a:r>
            <a:r>
              <a:rPr lang="en-US" b="1" dirty="0">
                <a:solidFill>
                  <a:srgbClr val="0070C0"/>
                </a:solidFill>
              </a:rPr>
              <a:t>(</a:t>
            </a:r>
            <a:r>
              <a:rPr lang="en-US" b="1" dirty="0" err="1">
                <a:solidFill>
                  <a:srgbClr val="0070C0"/>
                </a:solidFill>
              </a:rPr>
              <a:t>drvo</a:t>
            </a:r>
            <a:r>
              <a:rPr lang="en-US" b="1" dirty="0">
                <a:solidFill>
                  <a:srgbClr val="0070C0"/>
                </a:solidFill>
              </a:rPr>
              <a:t>, w, 0);</a:t>
            </a:r>
          </a:p>
          <a:p>
            <a:r>
              <a:rPr lang="en-US" b="1" dirty="0" smtClean="0">
                <a:solidFill>
                  <a:srgbClr val="0070C0"/>
                </a:solidFill>
              </a:rPr>
              <a:t>}</a:t>
            </a:r>
          </a:p>
          <a:p>
            <a:r>
              <a:rPr lang="en-US" b="1" dirty="0" err="1">
                <a:solidFill>
                  <a:srgbClr val="0070C0"/>
                </a:solidFill>
              </a:rPr>
              <a:t>int</a:t>
            </a:r>
            <a:r>
              <a:rPr lang="en-US" b="1" dirty="0">
                <a:solidFill>
                  <a:srgbClr val="0070C0"/>
                </a:solidFill>
              </a:rPr>
              <a:t> main(){</a:t>
            </a:r>
          </a:p>
          <a:p>
            <a:r>
              <a:rPr lang="en-US" b="1" dirty="0" err="1">
                <a:solidFill>
                  <a:srgbClr val="0070C0"/>
                </a:solidFill>
              </a:rPr>
              <a:t>cvor</a:t>
            </a:r>
            <a:r>
              <a:rPr lang="en-US" b="1" dirty="0">
                <a:solidFill>
                  <a:srgbClr val="0070C0"/>
                </a:solidFill>
              </a:rPr>
              <a:t>* </a:t>
            </a:r>
            <a:r>
              <a:rPr lang="en-US" b="1" dirty="0" err="1">
                <a:solidFill>
                  <a:srgbClr val="0070C0"/>
                </a:solidFill>
              </a:rPr>
              <a:t>drvo</a:t>
            </a:r>
            <a:r>
              <a:rPr lang="en-US" b="1" dirty="0">
                <a:solidFill>
                  <a:srgbClr val="0070C0"/>
                </a:solidFill>
              </a:rPr>
              <a:t> = new </a:t>
            </a:r>
            <a:r>
              <a:rPr lang="en-US" b="1" dirty="0" err="1">
                <a:solidFill>
                  <a:srgbClr val="0070C0"/>
                </a:solidFill>
              </a:rPr>
              <a:t>cvor</a:t>
            </a:r>
            <a:r>
              <a:rPr lang="en-US" b="1" dirty="0">
                <a:solidFill>
                  <a:srgbClr val="0070C0"/>
                </a:solidFill>
              </a:rPr>
              <a:t>();</a:t>
            </a:r>
          </a:p>
          <a:p>
            <a:r>
              <a:rPr lang="en-US" b="1" dirty="0">
                <a:solidFill>
                  <a:srgbClr val="0070C0"/>
                </a:solidFill>
              </a:rPr>
              <a:t>vector&lt;string&gt; </a:t>
            </a:r>
            <a:r>
              <a:rPr lang="en-US" b="1" dirty="0" err="1">
                <a:solidFill>
                  <a:srgbClr val="0070C0"/>
                </a:solidFill>
              </a:rPr>
              <a:t>reci</a:t>
            </a:r>
            <a:r>
              <a:rPr lang="en-US" b="1" dirty="0">
                <a:solidFill>
                  <a:srgbClr val="0070C0"/>
                </a:solidFill>
              </a:rPr>
              <a:t> {"vas", "vasa", "</a:t>
            </a:r>
            <a:r>
              <a:rPr lang="en-US" b="1" dirty="0" err="1">
                <a:solidFill>
                  <a:srgbClr val="0070C0"/>
                </a:solidFill>
              </a:rPr>
              <a:t>vasilije</a:t>
            </a:r>
            <a:r>
              <a:rPr lang="en-US" b="1" dirty="0">
                <a:solidFill>
                  <a:srgbClr val="0070C0"/>
                </a:solidFill>
              </a:rPr>
              <a:t>", "</a:t>
            </a:r>
            <a:r>
              <a:rPr lang="en-US" b="1" dirty="0" err="1">
                <a:solidFill>
                  <a:srgbClr val="0070C0"/>
                </a:solidFill>
              </a:rPr>
              <a:t>vatra</a:t>
            </a:r>
            <a:r>
              <a:rPr lang="en-US" b="1" dirty="0">
                <a:solidFill>
                  <a:srgbClr val="0070C0"/>
                </a:solidFill>
              </a:rPr>
              <a:t>", "da", "</a:t>
            </a:r>
            <a:r>
              <a:rPr lang="en-US" b="1" dirty="0" err="1">
                <a:solidFill>
                  <a:srgbClr val="0070C0"/>
                </a:solidFill>
              </a:rPr>
              <a:t>dan</a:t>
            </a:r>
            <a:r>
              <a:rPr lang="en-US" b="1" dirty="0">
                <a:solidFill>
                  <a:srgbClr val="0070C0"/>
                </a:solidFill>
              </a:rPr>
              <a:t>", "dud", "</a:t>
            </a:r>
            <a:r>
              <a:rPr lang="en-US" b="1" dirty="0" err="1">
                <a:solidFill>
                  <a:srgbClr val="0070C0"/>
                </a:solidFill>
              </a:rPr>
              <a:t>duz</a:t>
            </a:r>
            <a:r>
              <a:rPr lang="en-US" b="1" dirty="0" smtClean="0">
                <a:solidFill>
                  <a:srgbClr val="0070C0"/>
                </a:solidFill>
              </a:rPr>
              <a:t>"};</a:t>
            </a:r>
            <a:endParaRPr lang="en-US" b="1" dirty="0">
              <a:solidFill>
                <a:srgbClr val="0070C0"/>
              </a:solidFill>
            </a:endParaRPr>
          </a:p>
        </p:txBody>
      </p:sp>
      <p:sp>
        <p:nvSpPr>
          <p:cNvPr id="6" name="Rectangle 5"/>
          <p:cNvSpPr/>
          <p:nvPr/>
        </p:nvSpPr>
        <p:spPr>
          <a:xfrm>
            <a:off x="4953000" y="3146822"/>
            <a:ext cx="4191000" cy="3139321"/>
          </a:xfrm>
          <a:prstGeom prst="rect">
            <a:avLst/>
          </a:prstGeom>
          <a:ln>
            <a:solidFill>
              <a:srgbClr val="C00000"/>
            </a:solidFill>
            <a:prstDash val="dash"/>
          </a:ln>
        </p:spPr>
        <p:txBody>
          <a:bodyPr wrap="square">
            <a:spAutoFit/>
          </a:bodyPr>
          <a:lstStyle/>
          <a:p>
            <a:r>
              <a:rPr lang="en-US" b="1" dirty="0">
                <a:solidFill>
                  <a:srgbClr val="0070C0"/>
                </a:solidFill>
              </a:rPr>
              <a:t>vector&lt;string&gt; </a:t>
            </a:r>
            <a:r>
              <a:rPr lang="en-US" b="1" dirty="0" err="1">
                <a:solidFill>
                  <a:srgbClr val="0070C0"/>
                </a:solidFill>
              </a:rPr>
              <a:t>reci_nema</a:t>
            </a:r>
            <a:r>
              <a:rPr lang="en-US" b="1" dirty="0">
                <a:solidFill>
                  <a:srgbClr val="0070C0"/>
                </a:solidFill>
              </a:rPr>
              <a:t>{"", "v", "d", "</a:t>
            </a:r>
            <a:r>
              <a:rPr lang="en-US" b="1" dirty="0" err="1">
                <a:solidFill>
                  <a:srgbClr val="0070C0"/>
                </a:solidFill>
              </a:rPr>
              <a:t>vasiona</a:t>
            </a:r>
            <a:r>
              <a:rPr lang="en-US" b="1" dirty="0">
                <a:solidFill>
                  <a:srgbClr val="0070C0"/>
                </a:solidFill>
              </a:rPr>
              <a:t>", "</a:t>
            </a:r>
            <a:r>
              <a:rPr lang="en-US" b="1" dirty="0" err="1">
                <a:solidFill>
                  <a:srgbClr val="0070C0"/>
                </a:solidFill>
              </a:rPr>
              <a:t>trava</a:t>
            </a:r>
            <a:r>
              <a:rPr lang="en-US" b="1" dirty="0">
                <a:solidFill>
                  <a:srgbClr val="0070C0"/>
                </a:solidFill>
              </a:rPr>
              <a:t>", "</a:t>
            </a:r>
            <a:r>
              <a:rPr lang="en-US" b="1" dirty="0" err="1">
                <a:solidFill>
                  <a:srgbClr val="0070C0"/>
                </a:solidFill>
              </a:rPr>
              <a:t>drvo</a:t>
            </a:r>
            <a:r>
              <a:rPr lang="en-US" b="1" dirty="0">
                <a:solidFill>
                  <a:srgbClr val="0070C0"/>
                </a:solidFill>
              </a:rPr>
              <a:t>"};</a:t>
            </a:r>
          </a:p>
          <a:p>
            <a:r>
              <a:rPr lang="en-US" b="1" dirty="0" smtClean="0">
                <a:solidFill>
                  <a:srgbClr val="0070C0"/>
                </a:solidFill>
              </a:rPr>
              <a:t>for(auto </a:t>
            </a:r>
            <a:r>
              <a:rPr lang="en-US" b="1" dirty="0">
                <a:solidFill>
                  <a:srgbClr val="0070C0"/>
                </a:solidFill>
              </a:rPr>
              <a:t>w : </a:t>
            </a:r>
            <a:r>
              <a:rPr lang="en-US" b="1" dirty="0" err="1">
                <a:solidFill>
                  <a:srgbClr val="0070C0"/>
                </a:solidFill>
              </a:rPr>
              <a:t>reci</a:t>
            </a:r>
            <a:r>
              <a:rPr lang="en-US" b="1" dirty="0" smtClean="0">
                <a:solidFill>
                  <a:srgbClr val="0070C0"/>
                </a:solidFill>
              </a:rPr>
              <a:t>) </a:t>
            </a:r>
            <a:r>
              <a:rPr lang="en-US" b="1" dirty="0" err="1" smtClean="0">
                <a:solidFill>
                  <a:srgbClr val="0070C0"/>
                </a:solidFill>
              </a:rPr>
              <a:t>umetni</a:t>
            </a:r>
            <a:r>
              <a:rPr lang="en-US" b="1" dirty="0" smtClean="0">
                <a:solidFill>
                  <a:srgbClr val="0070C0"/>
                </a:solidFill>
              </a:rPr>
              <a:t>(</a:t>
            </a:r>
            <a:r>
              <a:rPr lang="en-US" b="1" dirty="0" err="1" smtClean="0">
                <a:solidFill>
                  <a:srgbClr val="0070C0"/>
                </a:solidFill>
              </a:rPr>
              <a:t>drvo</a:t>
            </a:r>
            <a:r>
              <a:rPr lang="en-US" b="1" dirty="0">
                <a:solidFill>
                  <a:srgbClr val="0070C0"/>
                </a:solidFill>
              </a:rPr>
              <a:t>, w);</a:t>
            </a:r>
          </a:p>
          <a:p>
            <a:r>
              <a:rPr lang="en-US" b="1" dirty="0" smtClean="0">
                <a:solidFill>
                  <a:srgbClr val="0070C0"/>
                </a:solidFill>
              </a:rPr>
              <a:t>for(auto </a:t>
            </a:r>
            <a:r>
              <a:rPr lang="en-US" b="1" dirty="0">
                <a:solidFill>
                  <a:srgbClr val="0070C0"/>
                </a:solidFill>
              </a:rPr>
              <a:t>w : </a:t>
            </a:r>
            <a:r>
              <a:rPr lang="en-US" b="1" dirty="0" err="1">
                <a:solidFill>
                  <a:srgbClr val="0070C0"/>
                </a:solidFill>
              </a:rPr>
              <a:t>reci</a:t>
            </a:r>
            <a:r>
              <a:rPr lang="en-US" b="1" dirty="0">
                <a:solidFill>
                  <a:srgbClr val="0070C0"/>
                </a:solidFill>
              </a:rPr>
              <a:t>)</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&lt;&lt;w&lt;&lt;": "&lt;&lt;(</a:t>
            </a:r>
            <a:r>
              <a:rPr lang="en-US" b="1" dirty="0" err="1" smtClean="0">
                <a:solidFill>
                  <a:srgbClr val="0070C0"/>
                </a:solidFill>
              </a:rPr>
              <a:t>nadji</a:t>
            </a:r>
            <a:r>
              <a:rPr lang="en-US" b="1" dirty="0" smtClean="0">
                <a:solidFill>
                  <a:srgbClr val="0070C0"/>
                </a:solidFill>
              </a:rPr>
              <a:t>(</a:t>
            </a:r>
            <a:r>
              <a:rPr lang="en-US" b="1" dirty="0" err="1" smtClean="0">
                <a:solidFill>
                  <a:srgbClr val="0070C0"/>
                </a:solidFill>
              </a:rPr>
              <a:t>drvo,w</a:t>
            </a:r>
            <a:r>
              <a:rPr lang="en-US" b="1" dirty="0" smtClean="0">
                <a:solidFill>
                  <a:srgbClr val="0070C0"/>
                </a:solidFill>
              </a:rPr>
              <a:t>)?     </a:t>
            </a:r>
          </a:p>
          <a:p>
            <a:r>
              <a:rPr lang="en-US" b="1" dirty="0">
                <a:solidFill>
                  <a:srgbClr val="0070C0"/>
                </a:solidFill>
              </a:rPr>
              <a:t> </a:t>
            </a:r>
            <a:r>
              <a:rPr lang="en-US" b="1" dirty="0" smtClean="0">
                <a:solidFill>
                  <a:srgbClr val="0070C0"/>
                </a:solidFill>
              </a:rPr>
              <a:t> "</a:t>
            </a:r>
            <a:r>
              <a:rPr lang="en-US" b="1" dirty="0" err="1">
                <a:solidFill>
                  <a:srgbClr val="0070C0"/>
                </a:solidFill>
              </a:rPr>
              <a:t>da</a:t>
            </a:r>
            <a:r>
              <a:rPr lang="en-US" b="1" dirty="0" err="1" smtClean="0">
                <a:solidFill>
                  <a:srgbClr val="0070C0"/>
                </a:solidFill>
              </a:rPr>
              <a:t>":"</a:t>
            </a:r>
            <a:r>
              <a:rPr lang="en-US" b="1" dirty="0" err="1">
                <a:solidFill>
                  <a:srgbClr val="0070C0"/>
                </a:solidFill>
              </a:rPr>
              <a:t>ne</a:t>
            </a:r>
            <a:r>
              <a:rPr lang="en-US" b="1" dirty="0" smtClean="0">
                <a:solidFill>
                  <a:srgbClr val="0070C0"/>
                </a:solidFill>
              </a:rPr>
              <a:t>")&lt;&lt;</a:t>
            </a:r>
            <a:r>
              <a:rPr lang="en-US" b="1" dirty="0" err="1" smtClean="0">
                <a:solidFill>
                  <a:srgbClr val="0070C0"/>
                </a:solidFill>
              </a:rPr>
              <a:t>endl</a:t>
            </a:r>
            <a:r>
              <a:rPr lang="en-US" b="1" dirty="0">
                <a:solidFill>
                  <a:srgbClr val="0070C0"/>
                </a:solidFill>
              </a:rPr>
              <a:t>;</a:t>
            </a:r>
          </a:p>
          <a:p>
            <a:r>
              <a:rPr lang="en-US" b="1" dirty="0" smtClean="0">
                <a:solidFill>
                  <a:srgbClr val="0070C0"/>
                </a:solidFill>
              </a:rPr>
              <a:t>for(auto </a:t>
            </a:r>
            <a:r>
              <a:rPr lang="en-US" b="1" dirty="0">
                <a:solidFill>
                  <a:srgbClr val="0070C0"/>
                </a:solidFill>
              </a:rPr>
              <a:t>w : </a:t>
            </a:r>
            <a:r>
              <a:rPr lang="en-US" b="1" dirty="0" err="1">
                <a:solidFill>
                  <a:srgbClr val="0070C0"/>
                </a:solidFill>
              </a:rPr>
              <a:t>reci_nema</a:t>
            </a:r>
            <a:r>
              <a:rPr lang="en-US" b="1" dirty="0">
                <a:solidFill>
                  <a:srgbClr val="0070C0"/>
                </a:solidFill>
              </a:rPr>
              <a:t>)</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&lt;&lt;w </a:t>
            </a:r>
            <a:r>
              <a:rPr lang="en-US" b="1" dirty="0">
                <a:solidFill>
                  <a:srgbClr val="0070C0"/>
                </a:solidFill>
              </a:rPr>
              <a:t>&lt;&lt; ": " &lt;&lt; (</a:t>
            </a:r>
            <a:r>
              <a:rPr lang="en-US" b="1" dirty="0" err="1">
                <a:solidFill>
                  <a:srgbClr val="0070C0"/>
                </a:solidFill>
              </a:rPr>
              <a:t>nadji</a:t>
            </a:r>
            <a:r>
              <a:rPr lang="en-US" b="1" dirty="0">
                <a:solidFill>
                  <a:srgbClr val="0070C0"/>
                </a:solidFill>
              </a:rPr>
              <a:t>(</a:t>
            </a:r>
            <a:r>
              <a:rPr lang="en-US" b="1" dirty="0" err="1">
                <a:solidFill>
                  <a:srgbClr val="0070C0"/>
                </a:solidFill>
              </a:rPr>
              <a:t>drvo</a:t>
            </a:r>
            <a:r>
              <a:rPr lang="en-US" b="1" dirty="0">
                <a:solidFill>
                  <a:srgbClr val="0070C0"/>
                </a:solidFill>
              </a:rPr>
              <a:t>, w) ? </a:t>
            </a:r>
            <a:endParaRPr lang="en-US" b="1" dirty="0" smtClean="0">
              <a:solidFill>
                <a:srgbClr val="0070C0"/>
              </a:solidFill>
            </a:endParaRPr>
          </a:p>
          <a:p>
            <a:r>
              <a:rPr lang="en-US" b="1" dirty="0">
                <a:solidFill>
                  <a:srgbClr val="0070C0"/>
                </a:solidFill>
              </a:rPr>
              <a:t> </a:t>
            </a:r>
            <a:r>
              <a:rPr lang="en-US" b="1" dirty="0" smtClean="0">
                <a:solidFill>
                  <a:srgbClr val="0070C0"/>
                </a:solidFill>
              </a:rPr>
              <a:t> "</a:t>
            </a:r>
            <a:r>
              <a:rPr lang="en-US" b="1" dirty="0">
                <a:solidFill>
                  <a:srgbClr val="0070C0"/>
                </a:solidFill>
              </a:rPr>
              <a:t>da" : "ne") &lt;&lt; </a:t>
            </a:r>
            <a:r>
              <a:rPr lang="en-US" b="1" dirty="0" err="1">
                <a:solidFill>
                  <a:srgbClr val="0070C0"/>
                </a:solidFill>
              </a:rPr>
              <a:t>endl</a:t>
            </a:r>
            <a:r>
              <a:rPr lang="en-US" b="1" dirty="0">
                <a:solidFill>
                  <a:srgbClr val="0070C0"/>
                </a:solidFill>
              </a:rPr>
              <a:t>;</a:t>
            </a:r>
          </a:p>
          <a:p>
            <a:r>
              <a:rPr lang="en-US" b="1" dirty="0" smtClean="0">
                <a:solidFill>
                  <a:srgbClr val="0070C0"/>
                </a:solidFill>
              </a:rPr>
              <a:t>return </a:t>
            </a:r>
            <a:r>
              <a:rPr lang="en-US" b="1" dirty="0">
                <a:solidFill>
                  <a:srgbClr val="0070C0"/>
                </a:solidFill>
              </a:rPr>
              <a:t>0;</a:t>
            </a:r>
          </a:p>
          <a:p>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29208927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Trie</a:t>
            </a:r>
            <a:r>
              <a:rPr lang="en-US" dirty="0" smtClean="0"/>
              <a:t> STL – </a:t>
            </a:r>
            <a:r>
              <a:rPr lang="en-US" dirty="0" err="1" smtClean="0"/>
              <a:t>Tuma</a:t>
            </a:r>
            <a:r>
              <a:rPr lang="sr-Latn-ME" dirty="0" smtClean="0"/>
              <a:t>čenje</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Struktura </a:t>
            </a:r>
            <a:r>
              <a:rPr lang="sr-Latn-ME" b="1" dirty="0" smtClean="0">
                <a:solidFill>
                  <a:srgbClr val="0070C0"/>
                </a:solidFill>
              </a:rPr>
              <a:t>cvor</a:t>
            </a:r>
            <a:r>
              <a:rPr lang="sr-Latn-ME" dirty="0" smtClean="0"/>
              <a:t> posjeduje dva podatka člana </a:t>
            </a:r>
            <a:r>
              <a:rPr lang="sr-Latn-ME" b="1" dirty="0" smtClean="0">
                <a:solidFill>
                  <a:srgbClr val="0070C0"/>
                </a:solidFill>
              </a:rPr>
              <a:t>krajKljuca</a:t>
            </a:r>
            <a:r>
              <a:rPr lang="sr-Latn-ME" dirty="0" smtClean="0"/>
              <a:t> podrazumijevano postavljen na </a:t>
            </a:r>
            <a:r>
              <a:rPr lang="sr-Latn-ME" b="1" dirty="0" smtClean="0">
                <a:solidFill>
                  <a:srgbClr val="0070C0"/>
                </a:solidFill>
              </a:rPr>
              <a:t>false</a:t>
            </a:r>
            <a:r>
              <a:rPr lang="sr-Latn-ME" dirty="0" smtClean="0"/>
              <a:t> i neuređenu mapu </a:t>
            </a:r>
            <a:r>
              <a:rPr lang="sr-Latn-ME" b="1" dirty="0" smtClean="0">
                <a:solidFill>
                  <a:srgbClr val="0070C0"/>
                </a:solidFill>
              </a:rPr>
              <a:t>grane</a:t>
            </a:r>
            <a:r>
              <a:rPr lang="sr-Latn-ME" dirty="0" smtClean="0"/>
              <a:t> koja preslikava karakter u </a:t>
            </a:r>
            <a:r>
              <a:rPr lang="sr-Latn-ME" smtClean="0"/>
              <a:t>niz karaktera </a:t>
            </a:r>
            <a:r>
              <a:rPr lang="sr-Latn-ME" b="1" baseline="-25000" dirty="0" smtClean="0"/>
              <a:t>(pokazivač na niz karaktera)</a:t>
            </a:r>
            <a:r>
              <a:rPr lang="sr-Latn-ME" dirty="0" smtClean="0"/>
              <a:t>. Alternativno se mogla koristiti promjenljiva tipa </a:t>
            </a:r>
            <a:r>
              <a:rPr lang="sr-Latn-ME" b="1" dirty="0" smtClean="0">
                <a:solidFill>
                  <a:srgbClr val="0070C0"/>
                </a:solidFill>
              </a:rPr>
              <a:t>string</a:t>
            </a:r>
            <a:r>
              <a:rPr lang="sr-Latn-ME" dirty="0" smtClean="0"/>
              <a:t>. Ovdje se to „miješa“.</a:t>
            </a:r>
          </a:p>
          <a:p>
            <a:r>
              <a:rPr lang="sr-Latn-ME" dirty="0" smtClean="0"/>
              <a:t>Preklopili smo funkciju </a:t>
            </a:r>
            <a:r>
              <a:rPr lang="sr-Latn-ME" b="1" dirty="0" smtClean="0">
                <a:solidFill>
                  <a:srgbClr val="0070C0"/>
                </a:solidFill>
              </a:rPr>
              <a:t>umetni</a:t>
            </a:r>
            <a:r>
              <a:rPr lang="sr-Latn-ME" dirty="0" smtClean="0"/>
              <a:t> tako da funkcija sa dva argumenta poziva funkciju sa tri argumenta (sa početnim indeksom </a:t>
            </a:r>
            <a:r>
              <a:rPr lang="sr-Latn-ME" b="1" i="1" dirty="0" smtClean="0">
                <a:solidFill>
                  <a:srgbClr val="0070C0"/>
                </a:solidFill>
              </a:rPr>
              <a:t>i</a:t>
            </a:r>
            <a:r>
              <a:rPr lang="sr-Latn-ME" b="1" dirty="0" smtClean="0">
                <a:solidFill>
                  <a:srgbClr val="0070C0"/>
                </a:solidFill>
              </a:rPr>
              <a:t>=0</a:t>
            </a:r>
            <a:r>
              <a:rPr lang="sr-Latn-ME" dirty="0" smtClean="0"/>
              <a:t>). </a:t>
            </a:r>
          </a:p>
          <a:p>
            <a:r>
              <a:rPr lang="sr-Latn-ME" dirty="0" smtClean="0"/>
              <a:t>Ako smo stigli do kraja do kraja stringa samo postavljamo kraj ključa za predmetni čvor da je </a:t>
            </a:r>
            <a:r>
              <a:rPr lang="sr-Latn-ME" b="1" dirty="0" smtClean="0">
                <a:solidFill>
                  <a:srgbClr val="0070C0"/>
                </a:solidFill>
              </a:rPr>
              <a:t>true</a:t>
            </a:r>
            <a:r>
              <a:rPr lang="sr-Latn-ME" dirty="0" smtClean="0"/>
              <a:t>.</a:t>
            </a:r>
          </a:p>
          <a:p>
            <a:r>
              <a:rPr lang="sr-Latn-ME" dirty="0" smtClean="0"/>
              <a:t>Sa iteratorom tražimo da li postoji grana koja odgovara </a:t>
            </a:r>
            <a:r>
              <a:rPr lang="sr-Latn-ME" b="1" i="1" dirty="0" smtClean="0">
                <a:solidFill>
                  <a:srgbClr val="0070C0"/>
                </a:solidFill>
              </a:rPr>
              <a:t>i</a:t>
            </a:r>
            <a:r>
              <a:rPr lang="sr-Latn-ME" dirty="0" smtClean="0"/>
              <a:t>-tom karakteru stringa.</a:t>
            </a:r>
          </a:p>
          <a:p>
            <a:r>
              <a:rPr lang="sr-Latn-ME" dirty="0" smtClean="0"/>
              <a:t>Ako je nismo našli iterator će vratiti </a:t>
            </a:r>
            <a:r>
              <a:rPr lang="sr-Latn-ME" b="1" dirty="0" smtClean="0">
                <a:solidFill>
                  <a:srgbClr val="0070C0"/>
                </a:solidFill>
              </a:rPr>
              <a:t>drvo-</a:t>
            </a:r>
            <a:r>
              <a:rPr lang="en-US" b="1" dirty="0" smtClean="0">
                <a:solidFill>
                  <a:srgbClr val="0070C0"/>
                </a:solidFill>
              </a:rPr>
              <a:t>&gt;</a:t>
            </a:r>
            <a:r>
              <a:rPr lang="en-US" b="1" dirty="0" err="1" smtClean="0">
                <a:solidFill>
                  <a:srgbClr val="0070C0"/>
                </a:solidFill>
              </a:rPr>
              <a:t>grane.end</a:t>
            </a:r>
            <a:r>
              <a:rPr lang="en-US" b="1" dirty="0" smtClean="0">
                <a:solidFill>
                  <a:srgbClr val="0070C0"/>
                </a:solidFill>
              </a:rPr>
              <a:t>()</a:t>
            </a:r>
            <a:r>
              <a:rPr lang="en-US" dirty="0" smtClean="0"/>
              <a:t> </a:t>
            </a:r>
            <a:r>
              <a:rPr lang="en-US" dirty="0" err="1" smtClean="0"/>
              <a:t>i</a:t>
            </a:r>
            <a:r>
              <a:rPr lang="en-US" dirty="0" smtClean="0"/>
              <a:t> </a:t>
            </a:r>
            <a:r>
              <a:rPr lang="en-US" dirty="0" err="1" smtClean="0"/>
              <a:t>dodaj</a:t>
            </a:r>
            <a:r>
              <a:rPr lang="sr-Latn-ME" dirty="0" smtClean="0"/>
              <a:t>emo novi čvor sa indeksom </a:t>
            </a:r>
            <a:r>
              <a:rPr lang="en-US" b="1" dirty="0" err="1">
                <a:solidFill>
                  <a:srgbClr val="0070C0"/>
                </a:solidFill>
              </a:rPr>
              <a:t>grane</a:t>
            </a:r>
            <a:r>
              <a:rPr lang="en-US" b="1" dirty="0">
                <a:solidFill>
                  <a:srgbClr val="0070C0"/>
                </a:solidFill>
              </a:rPr>
              <a:t>[w[</a:t>
            </a:r>
            <a:r>
              <a:rPr lang="en-US" b="1" dirty="0" err="1">
                <a:solidFill>
                  <a:srgbClr val="0070C0"/>
                </a:solidFill>
              </a:rPr>
              <a:t>i</a:t>
            </a:r>
            <a:r>
              <a:rPr lang="en-US" b="1" dirty="0" smtClean="0">
                <a:solidFill>
                  <a:srgbClr val="0070C0"/>
                </a:solidFill>
              </a:rPr>
              <a:t>]]</a:t>
            </a:r>
            <a:r>
              <a:rPr lang="sr-Latn-ME" b="1" dirty="0" smtClean="0">
                <a:solidFill>
                  <a:srgbClr val="0070C0"/>
                </a:solidFill>
              </a:rPr>
              <a:t> </a:t>
            </a:r>
            <a:r>
              <a:rPr lang="sr-Latn-ME" dirty="0" smtClean="0"/>
              <a:t>i pozvati rekurzivno funkciju za naredni indeks </a:t>
            </a:r>
            <a:r>
              <a:rPr lang="sr-Latn-ME" b="1" i="1" dirty="0" smtClean="0">
                <a:solidFill>
                  <a:srgbClr val="0070C0"/>
                </a:solidFill>
              </a:rPr>
              <a:t>i</a:t>
            </a:r>
            <a:r>
              <a:rPr lang="sr-Latn-ME" b="1" dirty="0" smtClean="0">
                <a:solidFill>
                  <a:srgbClr val="0070C0"/>
                </a:solidFill>
              </a:rPr>
              <a:t>+1</a:t>
            </a:r>
            <a:r>
              <a:rPr lang="sr-Latn-ME" dirty="0" smtClean="0"/>
              <a:t>.</a:t>
            </a:r>
            <a:endParaRPr lang="en-US" dirty="0"/>
          </a:p>
        </p:txBody>
      </p:sp>
    </p:spTree>
    <p:extLst>
      <p:ext uri="{BB962C8B-B14F-4D97-AF65-F5344CB8AC3E}">
        <p14:creationId xmlns:p14="http://schemas.microsoft.com/office/powerpoint/2010/main" val="12833866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Trie STL – tumačenje kraj</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Već ste vjerovatno uočili bitnu prednost predmetne realizacije u odnosu na polaznu – nema ograničenja broja karaktera kako je prethodno bilo urađeno.</a:t>
            </a:r>
          </a:p>
          <a:p>
            <a:r>
              <a:rPr lang="sr-Latn-ME" dirty="0" smtClean="0"/>
              <a:t>Funkcija za provjeru da li se riječ nalazi u rječniku je takođe podijeljenja u dvije preklopljene </a:t>
            </a:r>
            <a:r>
              <a:rPr lang="sr-Latn-ME" b="1" dirty="0" smtClean="0">
                <a:solidFill>
                  <a:srgbClr val="0070C0"/>
                </a:solidFill>
              </a:rPr>
              <a:t>nadji</a:t>
            </a:r>
            <a:r>
              <a:rPr lang="sr-Latn-ME" dirty="0" smtClean="0"/>
              <a:t> sa dva argumenta koja poziva funkciju sa tri argumenta započinjući u prvom čvoru (</a:t>
            </a:r>
            <a:r>
              <a:rPr lang="sr-Latn-ME" b="1" i="1" dirty="0" smtClean="0">
                <a:solidFill>
                  <a:srgbClr val="0070C0"/>
                </a:solidFill>
              </a:rPr>
              <a:t>i</a:t>
            </a:r>
            <a:r>
              <a:rPr lang="sr-Latn-ME" b="1" dirty="0" smtClean="0">
                <a:solidFill>
                  <a:srgbClr val="0070C0"/>
                </a:solidFill>
              </a:rPr>
              <a:t>=0</a:t>
            </a:r>
            <a:r>
              <a:rPr lang="sr-Latn-ME" dirty="0" smtClean="0"/>
              <a:t>).</a:t>
            </a:r>
          </a:p>
          <a:p>
            <a:r>
              <a:rPr lang="sr-Latn-ME" dirty="0" smtClean="0"/>
              <a:t>Ako smo dostigli kraj riječi vraćamo </a:t>
            </a:r>
            <a:r>
              <a:rPr lang="sr-Latn-ME" b="1" dirty="0" smtClean="0">
                <a:solidFill>
                  <a:srgbClr val="0070C0"/>
                </a:solidFill>
              </a:rPr>
              <a:t>krajKljuca</a:t>
            </a:r>
            <a:r>
              <a:rPr lang="sr-Latn-ME" dirty="0" smtClean="0"/>
              <a:t> (ako je je to ujedno kraj riječi u rječniku ovo je </a:t>
            </a:r>
            <a:r>
              <a:rPr lang="sr-Latn-ME" b="1" dirty="0" smtClean="0">
                <a:solidFill>
                  <a:srgbClr val="0070C0"/>
                </a:solidFill>
              </a:rPr>
              <a:t>true</a:t>
            </a:r>
            <a:r>
              <a:rPr lang="sr-Latn-ME" dirty="0" smtClean="0"/>
              <a:t> a u suprotnom </a:t>
            </a:r>
            <a:r>
              <a:rPr lang="sr-Latn-ME" b="1" dirty="0" smtClean="0">
                <a:solidFill>
                  <a:srgbClr val="0070C0"/>
                </a:solidFill>
              </a:rPr>
              <a:t>false</a:t>
            </a:r>
            <a:r>
              <a:rPr lang="sr-Latn-ME" dirty="0" smtClean="0"/>
              <a:t>).</a:t>
            </a:r>
          </a:p>
          <a:p>
            <a:r>
              <a:rPr lang="sr-Latn-ME" dirty="0" smtClean="0"/>
              <a:t>U suprotnom tražimo granu koja odgovara aktuelnom karakteru stringa koga tražimo i nastavljamo putovanje tom granom (obratite pažnju na upotrebu </a:t>
            </a:r>
            <a:r>
              <a:rPr lang="sr-Latn-ME" b="1" dirty="0" smtClean="0">
                <a:solidFill>
                  <a:srgbClr val="C00000"/>
                </a:solidFill>
              </a:rPr>
              <a:t>iteratora</a:t>
            </a:r>
            <a:r>
              <a:rPr lang="sr-Latn-ME" dirty="0" smtClean="0"/>
              <a:t>) a ako grane nema vraćamo rezultat </a:t>
            </a:r>
            <a:r>
              <a:rPr lang="sr-Latn-ME" b="1" dirty="0" smtClean="0">
                <a:solidFill>
                  <a:srgbClr val="0070C0"/>
                </a:solidFill>
              </a:rPr>
              <a:t>false</a:t>
            </a:r>
            <a:r>
              <a:rPr lang="sr-Latn-ME" dirty="0" smtClean="0"/>
              <a:t>.</a:t>
            </a:r>
          </a:p>
          <a:p>
            <a:r>
              <a:rPr lang="sr-Latn-ME" dirty="0" smtClean="0"/>
              <a:t>Sa ovim završavamo rad sa grafovima i u prilici smo da nastavimo sa posl</a:t>
            </a:r>
            <a:r>
              <a:rPr lang="en-US" dirty="0" smtClean="0"/>
              <a:t>j</a:t>
            </a:r>
            <a:r>
              <a:rPr lang="sr-Latn-ME" dirty="0" smtClean="0"/>
              <a:t>ednjom grupom algritama – </a:t>
            </a:r>
            <a:r>
              <a:rPr lang="sr-Latn-ME" b="1" u="sng" dirty="0" smtClean="0">
                <a:solidFill>
                  <a:srgbClr val="FF0000"/>
                </a:solidFill>
              </a:rPr>
              <a:t>drvetima</a:t>
            </a:r>
            <a:r>
              <a:rPr lang="sr-Latn-ME" dirty="0" smtClean="0"/>
              <a:t>.</a:t>
            </a:r>
          </a:p>
          <a:p>
            <a:endParaRPr lang="en-US" dirty="0"/>
          </a:p>
        </p:txBody>
      </p:sp>
    </p:spTree>
    <p:extLst>
      <p:ext uri="{BB962C8B-B14F-4D97-AF65-F5344CB8AC3E}">
        <p14:creationId xmlns:p14="http://schemas.microsoft.com/office/powerpoint/2010/main" val="3715284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Drvo - definicija</a:t>
            </a:r>
            <a:endParaRPr lang="en-US" dirty="0"/>
          </a:p>
        </p:txBody>
      </p:sp>
      <p:sp>
        <p:nvSpPr>
          <p:cNvPr id="3" name="Content Placeholder 2"/>
          <p:cNvSpPr>
            <a:spLocks noGrp="1"/>
          </p:cNvSpPr>
          <p:nvPr>
            <p:ph idx="1"/>
          </p:nvPr>
        </p:nvSpPr>
        <p:spPr>
          <a:xfrm>
            <a:off x="0" y="1066800"/>
            <a:ext cx="9144000" cy="5867400"/>
          </a:xfrm>
        </p:spPr>
        <p:txBody>
          <a:bodyPr>
            <a:normAutofit/>
          </a:bodyPr>
          <a:lstStyle/>
          <a:p>
            <a:r>
              <a:rPr lang="sr-Latn-CS" b="1" dirty="0"/>
              <a:t>Drvo</a:t>
            </a:r>
            <a:r>
              <a:rPr lang="sr-Latn-CS" dirty="0"/>
              <a:t> je </a:t>
            </a:r>
            <a:r>
              <a:rPr lang="sr-Latn-CS" dirty="0">
                <a:solidFill>
                  <a:srgbClr val="3333CC"/>
                </a:solidFill>
              </a:rPr>
              <a:t>usmjereni aciklični graf</a:t>
            </a:r>
            <a:r>
              <a:rPr lang="sr-Latn-CS" dirty="0"/>
              <a:t> (graf u kome ne postoji ciklus) koji zadovoljava </a:t>
            </a:r>
            <a:r>
              <a:rPr lang="sr-Latn-CS" dirty="0" smtClean="0"/>
              <a:t>sl</a:t>
            </a:r>
            <a:r>
              <a:rPr lang="en-GB" dirty="0" smtClean="0"/>
              <a:t>j</a:t>
            </a:r>
            <a:r>
              <a:rPr lang="sr-Latn-CS" dirty="0" smtClean="0"/>
              <a:t>edeća </a:t>
            </a:r>
            <a:r>
              <a:rPr lang="sr-Latn-CS" dirty="0"/>
              <a:t>svojstva:</a:t>
            </a:r>
          </a:p>
          <a:p>
            <a:pPr lvl="1"/>
            <a:r>
              <a:rPr lang="sr-Latn-CS" dirty="0"/>
              <a:t>Jedan čvor, koji se naziva </a:t>
            </a:r>
            <a:r>
              <a:rPr lang="sr-Latn-CS" dirty="0">
                <a:solidFill>
                  <a:srgbClr val="FF0000"/>
                </a:solidFill>
              </a:rPr>
              <a:t>kor</a:t>
            </a:r>
            <a:r>
              <a:rPr lang="en-US" dirty="0" err="1">
                <a:solidFill>
                  <a:srgbClr val="FF0000"/>
                </a:solidFill>
              </a:rPr>
              <a:t>i</a:t>
            </a:r>
            <a:r>
              <a:rPr lang="sr-Latn-CS" dirty="0">
                <a:solidFill>
                  <a:srgbClr val="FF0000"/>
                </a:solidFill>
              </a:rPr>
              <a:t>jen</a:t>
            </a:r>
            <a:r>
              <a:rPr lang="sr-Latn-CS" dirty="0"/>
              <a:t>, nije kraj nij</a:t>
            </a:r>
            <a:r>
              <a:rPr lang="en-US" dirty="0"/>
              <a:t>e</a:t>
            </a:r>
            <a:r>
              <a:rPr lang="sr-Latn-CS" dirty="0"/>
              <a:t>dne ivice</a:t>
            </a:r>
            <a:r>
              <a:rPr lang="en-US" dirty="0"/>
              <a:t>;</a:t>
            </a:r>
            <a:endParaRPr lang="sr-Latn-CS" dirty="0"/>
          </a:p>
          <a:p>
            <a:pPr lvl="1"/>
            <a:r>
              <a:rPr lang="sr-Latn-CS" dirty="0"/>
              <a:t>Svakom čvoru, osim kor</a:t>
            </a:r>
            <a:r>
              <a:rPr lang="en-US" dirty="0" err="1"/>
              <a:t>i</a:t>
            </a:r>
            <a:r>
              <a:rPr lang="sr-Latn-CS" dirty="0"/>
              <a:t>jena, odgovora tačno jedna ivica čiji je kraj taj čvor</a:t>
            </a:r>
            <a:r>
              <a:rPr lang="en-US" dirty="0"/>
              <a:t>;</a:t>
            </a:r>
            <a:endParaRPr lang="sr-Latn-CS" dirty="0"/>
          </a:p>
          <a:p>
            <a:pPr lvl="1"/>
            <a:r>
              <a:rPr lang="sr-Latn-CS" dirty="0"/>
              <a:t>Postoji jedinstvena putanja od kor</a:t>
            </a:r>
            <a:r>
              <a:rPr lang="en-US" dirty="0" err="1"/>
              <a:t>i</a:t>
            </a:r>
            <a:r>
              <a:rPr lang="sr-Latn-CS" dirty="0"/>
              <a:t>jena ka svakom čvoru drveta.</a:t>
            </a:r>
            <a:endParaRPr lang="en-US" dirty="0"/>
          </a:p>
          <a:p>
            <a:r>
              <a:rPr lang="sr-Latn-CS" dirty="0"/>
              <a:t>Neka je drvo prikazano kao uređeni par čvorova i ivica: </a:t>
            </a:r>
            <a:r>
              <a:rPr lang="sr-Latn-CS" b="1" dirty="0"/>
              <a:t>T=(V,E)</a:t>
            </a:r>
            <a:r>
              <a:rPr lang="sr-Latn-CS" dirty="0"/>
              <a:t>. Ako </a:t>
            </a:r>
            <a:r>
              <a:rPr lang="sr-Latn-CS" b="1" dirty="0">
                <a:solidFill>
                  <a:srgbClr val="FF0000"/>
                </a:solidFill>
              </a:rPr>
              <a:t>(v,w)</a:t>
            </a:r>
            <a:r>
              <a:rPr lang="sr-Latn-CS" b="1" dirty="0">
                <a:solidFill>
                  <a:srgbClr val="FF0000"/>
                </a:solidFill>
                <a:sym typeface="Symbol" pitchFamily="18" charset="2"/>
              </a:rPr>
              <a:t>E</a:t>
            </a:r>
            <a:r>
              <a:rPr lang="sr-Latn-CS" dirty="0">
                <a:sym typeface="Symbol" pitchFamily="18" charset="2"/>
              </a:rPr>
              <a:t>, gdje su </a:t>
            </a:r>
            <a:r>
              <a:rPr lang="sr-Latn-CS" b="1" dirty="0">
                <a:solidFill>
                  <a:srgbClr val="FF0000"/>
                </a:solidFill>
                <a:sym typeface="Symbol" pitchFamily="18" charset="2"/>
              </a:rPr>
              <a:t>v,wV</a:t>
            </a:r>
            <a:r>
              <a:rPr lang="sr-Latn-CS" dirty="0">
                <a:sym typeface="Symbol" pitchFamily="18" charset="2"/>
              </a:rPr>
              <a:t>, tada se kaže da je </a:t>
            </a:r>
            <a:r>
              <a:rPr lang="sr-Latn-CS" b="1" dirty="0">
                <a:solidFill>
                  <a:srgbClr val="FF0000"/>
                </a:solidFill>
                <a:sym typeface="Symbol" pitchFamily="18" charset="2"/>
              </a:rPr>
              <a:t>v</a:t>
            </a:r>
            <a:r>
              <a:rPr lang="sr-Latn-CS" dirty="0">
                <a:sym typeface="Symbol" pitchFamily="18" charset="2"/>
              </a:rPr>
              <a:t> </a:t>
            </a:r>
            <a:r>
              <a:rPr lang="sr-Latn-CS" u="sng" dirty="0">
                <a:solidFill>
                  <a:srgbClr val="3333CC"/>
                </a:solidFill>
                <a:sym typeface="Symbol" pitchFamily="18" charset="2"/>
              </a:rPr>
              <a:t>otac</a:t>
            </a:r>
            <a:r>
              <a:rPr lang="sr-Latn-CS" dirty="0">
                <a:sym typeface="Symbol" pitchFamily="18" charset="2"/>
              </a:rPr>
              <a:t> za </a:t>
            </a:r>
            <a:r>
              <a:rPr lang="sr-Latn-CS" b="1" dirty="0">
                <a:solidFill>
                  <a:srgbClr val="FF0000"/>
                </a:solidFill>
                <a:sym typeface="Symbol" pitchFamily="18" charset="2"/>
              </a:rPr>
              <a:t>w</a:t>
            </a:r>
            <a:r>
              <a:rPr lang="sr-Latn-CS" dirty="0">
                <a:sym typeface="Symbol" pitchFamily="18" charset="2"/>
              </a:rPr>
              <a:t>, odnosno da je </a:t>
            </a:r>
            <a:r>
              <a:rPr lang="sr-Latn-CS" b="1" dirty="0">
                <a:solidFill>
                  <a:srgbClr val="FF0000"/>
                </a:solidFill>
                <a:sym typeface="Symbol" pitchFamily="18" charset="2"/>
              </a:rPr>
              <a:t>w</a:t>
            </a:r>
            <a:r>
              <a:rPr lang="sr-Latn-CS" dirty="0">
                <a:sym typeface="Symbol" pitchFamily="18" charset="2"/>
              </a:rPr>
              <a:t> </a:t>
            </a:r>
            <a:r>
              <a:rPr lang="sr-Latn-CS" u="sng" dirty="0">
                <a:solidFill>
                  <a:srgbClr val="3333CC"/>
                </a:solidFill>
                <a:sym typeface="Symbol" pitchFamily="18" charset="2"/>
              </a:rPr>
              <a:t>sin</a:t>
            </a:r>
            <a:r>
              <a:rPr lang="sr-Latn-CS" dirty="0">
                <a:sym typeface="Symbol" pitchFamily="18" charset="2"/>
              </a:rPr>
              <a:t> od </a:t>
            </a:r>
            <a:r>
              <a:rPr lang="sr-Latn-CS" b="1" dirty="0">
                <a:solidFill>
                  <a:srgbClr val="FF0000"/>
                </a:solidFill>
                <a:sym typeface="Symbol" pitchFamily="18" charset="2"/>
              </a:rPr>
              <a:t>v</a:t>
            </a:r>
            <a:r>
              <a:rPr lang="sr-Latn-CS" dirty="0">
                <a:sym typeface="Symbol" pitchFamily="18" charset="2"/>
              </a:rPr>
              <a:t>. </a:t>
            </a:r>
            <a:r>
              <a:rPr lang="sr-Latn-CS" u="sng" dirty="0">
                <a:sym typeface="Symbol" pitchFamily="18" charset="2"/>
              </a:rPr>
              <a:t>Ako postoji putanja</a:t>
            </a:r>
            <a:r>
              <a:rPr lang="sr-Latn-CS" dirty="0">
                <a:sym typeface="Symbol" pitchFamily="18" charset="2"/>
              </a:rPr>
              <a:t> od </a:t>
            </a:r>
            <a:r>
              <a:rPr lang="sr-Latn-CS" b="1" dirty="0">
                <a:solidFill>
                  <a:srgbClr val="FF0000"/>
                </a:solidFill>
                <a:sym typeface="Symbol" pitchFamily="18" charset="2"/>
              </a:rPr>
              <a:t>v</a:t>
            </a:r>
            <a:r>
              <a:rPr lang="sr-Latn-CS" dirty="0">
                <a:sym typeface="Symbol" pitchFamily="18" charset="2"/>
              </a:rPr>
              <a:t> ka </a:t>
            </a:r>
            <a:r>
              <a:rPr lang="sr-Latn-CS" b="1" dirty="0">
                <a:solidFill>
                  <a:srgbClr val="FF0000"/>
                </a:solidFill>
                <a:sym typeface="Symbol" pitchFamily="18" charset="2"/>
              </a:rPr>
              <a:t>w</a:t>
            </a:r>
            <a:r>
              <a:rPr lang="sr-Latn-CS" dirty="0">
                <a:sym typeface="Symbol" pitchFamily="18" charset="2"/>
              </a:rPr>
              <a:t> preko proizvoljno mnogo ivica kaže se da je </a:t>
            </a:r>
            <a:r>
              <a:rPr lang="sr-Latn-CS" b="1" dirty="0">
                <a:solidFill>
                  <a:srgbClr val="FF0000"/>
                </a:solidFill>
                <a:sym typeface="Symbol" pitchFamily="18" charset="2"/>
              </a:rPr>
              <a:t>v</a:t>
            </a:r>
            <a:r>
              <a:rPr lang="sr-Latn-CS" dirty="0">
                <a:sym typeface="Symbol" pitchFamily="18" charset="2"/>
              </a:rPr>
              <a:t> </a:t>
            </a:r>
            <a:r>
              <a:rPr lang="sr-Latn-CS" u="sng" dirty="0">
                <a:solidFill>
                  <a:srgbClr val="3333CC"/>
                </a:solidFill>
                <a:sym typeface="Symbol" pitchFamily="18" charset="2"/>
              </a:rPr>
              <a:t>predak </a:t>
            </a:r>
            <a:r>
              <a:rPr lang="sr-Latn-CS" dirty="0">
                <a:sym typeface="Symbol" pitchFamily="18" charset="2"/>
              </a:rPr>
              <a:t>od </a:t>
            </a:r>
            <a:r>
              <a:rPr lang="sr-Latn-CS" b="1" dirty="0">
                <a:solidFill>
                  <a:srgbClr val="FF0000"/>
                </a:solidFill>
                <a:sym typeface="Symbol" pitchFamily="18" charset="2"/>
              </a:rPr>
              <a:t>w</a:t>
            </a:r>
            <a:r>
              <a:rPr lang="sr-Latn-CS" dirty="0">
                <a:sym typeface="Symbol" pitchFamily="18" charset="2"/>
              </a:rPr>
              <a:t>, odnosno da je </a:t>
            </a:r>
            <a:r>
              <a:rPr lang="sr-Latn-CS" b="1" dirty="0">
                <a:solidFill>
                  <a:srgbClr val="FF0000"/>
                </a:solidFill>
                <a:sym typeface="Symbol" pitchFamily="18" charset="2"/>
              </a:rPr>
              <a:t>w</a:t>
            </a:r>
            <a:r>
              <a:rPr lang="sr-Latn-CS" dirty="0">
                <a:sym typeface="Symbol" pitchFamily="18" charset="2"/>
              </a:rPr>
              <a:t> </a:t>
            </a:r>
            <a:r>
              <a:rPr lang="sr-Latn-CS" u="sng" dirty="0">
                <a:solidFill>
                  <a:srgbClr val="3333CC"/>
                </a:solidFill>
                <a:sym typeface="Symbol" pitchFamily="18" charset="2"/>
              </a:rPr>
              <a:t>potomak</a:t>
            </a:r>
            <a:r>
              <a:rPr lang="sr-Latn-CS" dirty="0">
                <a:sym typeface="Symbol" pitchFamily="18" charset="2"/>
              </a:rPr>
              <a:t> od </a:t>
            </a:r>
            <a:r>
              <a:rPr lang="sr-Latn-CS" b="1" dirty="0">
                <a:solidFill>
                  <a:srgbClr val="FF0000"/>
                </a:solidFill>
                <a:sym typeface="Symbol" pitchFamily="18" charset="2"/>
              </a:rPr>
              <a:t>v</a:t>
            </a:r>
            <a:r>
              <a:rPr lang="sr-Latn-CS" dirty="0">
                <a:sym typeface="Symbol" pitchFamily="18" charset="2"/>
              </a:rPr>
              <a:t>. Čvorovi koji nemaju potomaka nazivaju se </a:t>
            </a:r>
            <a:r>
              <a:rPr lang="sr-Latn-CS" u="sng" dirty="0">
                <a:solidFill>
                  <a:srgbClr val="3333CC"/>
                </a:solidFill>
                <a:sym typeface="Symbol" pitchFamily="18" charset="2"/>
              </a:rPr>
              <a:t>listovima</a:t>
            </a:r>
            <a:r>
              <a:rPr lang="sr-Latn-CS" dirty="0">
                <a:sym typeface="Symbol" pitchFamily="18" charset="2"/>
              </a:rPr>
              <a:t>. Čvor </a:t>
            </a:r>
            <a:r>
              <a:rPr lang="sr-Latn-CS" b="1" dirty="0">
                <a:solidFill>
                  <a:srgbClr val="FF0000"/>
                </a:solidFill>
                <a:sym typeface="Symbol" pitchFamily="18" charset="2"/>
              </a:rPr>
              <a:t>v</a:t>
            </a:r>
            <a:r>
              <a:rPr lang="sr-Latn-CS" dirty="0">
                <a:sym typeface="Symbol" pitchFamily="18" charset="2"/>
              </a:rPr>
              <a:t> i njegovi potomci čine podstablo čiji je korijen </a:t>
            </a:r>
            <a:r>
              <a:rPr lang="sr-Latn-CS" b="1" dirty="0">
                <a:solidFill>
                  <a:srgbClr val="FF0000"/>
                </a:solidFill>
                <a:sym typeface="Symbol" pitchFamily="18" charset="2"/>
              </a:rPr>
              <a:t>v</a:t>
            </a:r>
            <a:r>
              <a:rPr lang="sr-Latn-CS" dirty="0">
                <a:sym typeface="Symbol" pitchFamily="18" charset="2"/>
              </a:rPr>
              <a:t>. </a:t>
            </a:r>
          </a:p>
          <a:p>
            <a:r>
              <a:rPr lang="sr-Latn-CS" u="sng" dirty="0">
                <a:solidFill>
                  <a:srgbClr val="3333CC"/>
                </a:solidFill>
                <a:sym typeface="Symbol" pitchFamily="18" charset="2"/>
              </a:rPr>
              <a:t>Visina drveta</a:t>
            </a:r>
            <a:r>
              <a:rPr lang="sr-Latn-CS" dirty="0">
                <a:sym typeface="Symbol" pitchFamily="18" charset="2"/>
              </a:rPr>
              <a:t> je dužina najdužeg puta od korijena ka listovima</a:t>
            </a:r>
            <a:r>
              <a:rPr lang="sr-Latn-CS" dirty="0" smtClean="0">
                <a:sym typeface="Symbol" pitchFamily="18" charset="2"/>
              </a:rPr>
              <a:t>.</a:t>
            </a:r>
            <a:endParaRPr lang="en-US" dirty="0">
              <a:sym typeface="Symbol" pitchFamily="18" charset="2"/>
            </a:endParaRPr>
          </a:p>
        </p:txBody>
      </p:sp>
    </p:spTree>
    <p:extLst>
      <p:ext uri="{BB962C8B-B14F-4D97-AF65-F5344CB8AC3E}">
        <p14:creationId xmlns:p14="http://schemas.microsoft.com/office/powerpoint/2010/main" val="546438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Potpuno binarno drv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4679940"/>
            <a:ext cx="3876675" cy="21018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28600"/>
            <a:ext cx="8229600" cy="990600"/>
          </a:xfrm>
        </p:spPr>
        <p:txBody>
          <a:bodyPr/>
          <a:lstStyle/>
          <a:p>
            <a:r>
              <a:rPr lang="sr-Latn-ME" dirty="0" smtClean="0"/>
              <a:t>Binarno drvo – definicija i primjer</a:t>
            </a:r>
            <a:endParaRPr lang="en-US" dirty="0"/>
          </a:p>
        </p:txBody>
      </p:sp>
      <p:sp>
        <p:nvSpPr>
          <p:cNvPr id="3" name="Content Placeholder 2"/>
          <p:cNvSpPr>
            <a:spLocks noGrp="1"/>
          </p:cNvSpPr>
          <p:nvPr>
            <p:ph idx="1"/>
          </p:nvPr>
        </p:nvSpPr>
        <p:spPr>
          <a:xfrm>
            <a:off x="0" y="990600"/>
            <a:ext cx="9144000" cy="5486400"/>
          </a:xfrm>
        </p:spPr>
        <p:txBody>
          <a:bodyPr/>
          <a:lstStyle/>
          <a:p>
            <a:r>
              <a:rPr lang="sr-Latn-CS" dirty="0"/>
              <a:t>Binarno drvo je specijalni i najčešće korišćeni tip drveta. U njemu svaki čvor ne može da ima više od dva sina od kojih se jedan naziva </a:t>
            </a:r>
            <a:r>
              <a:rPr lang="sr-Latn-CS" u="sng" dirty="0">
                <a:solidFill>
                  <a:srgbClr val="3333CC"/>
                </a:solidFill>
              </a:rPr>
              <a:t>lijevi sin</a:t>
            </a:r>
            <a:r>
              <a:rPr lang="sr-Latn-CS" dirty="0"/>
              <a:t>, a drugi </a:t>
            </a:r>
            <a:r>
              <a:rPr lang="sr-Latn-CS" u="sng" dirty="0">
                <a:solidFill>
                  <a:srgbClr val="FF0000"/>
                </a:solidFill>
              </a:rPr>
              <a:t>desni sin</a:t>
            </a:r>
            <a:r>
              <a:rPr lang="sr-Latn-CS" dirty="0"/>
              <a:t> </a:t>
            </a:r>
            <a:r>
              <a:rPr lang="sr-Latn-CS" sz="1600" b="1" dirty="0"/>
              <a:t>(ovo implicira eventualno postojanje lijevog i desnog podstabla)</a:t>
            </a:r>
            <a:r>
              <a:rPr lang="sr-Latn-CS" dirty="0"/>
              <a:t>.</a:t>
            </a:r>
            <a:endParaRPr lang="en-US" dirty="0"/>
          </a:p>
          <a:p>
            <a:endParaRPr lang="en-US" dirty="0"/>
          </a:p>
        </p:txBody>
      </p:sp>
      <p:pic>
        <p:nvPicPr>
          <p:cNvPr id="5" name="Picture 4" descr="Primer binarnog drvet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514600"/>
            <a:ext cx="3429000" cy="2336271"/>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6"/>
          <p:cNvSpPr txBox="1">
            <a:spLocks noChangeArrowheads="1"/>
          </p:cNvSpPr>
          <p:nvPr/>
        </p:nvSpPr>
        <p:spPr bwMode="auto">
          <a:xfrm>
            <a:off x="4572000" y="2362200"/>
            <a:ext cx="4267200" cy="120032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sr-Latn-CS" dirty="0">
                <a:latin typeface="Tahoma" pitchFamily="34" charset="0"/>
              </a:rPr>
              <a:t>Primjer vizuelizacije jednog binarnog drveta sa ilustracijom nekih od važnih pojmova (kor</a:t>
            </a:r>
            <a:r>
              <a:rPr lang="en-US" dirty="0" err="1">
                <a:latin typeface="Tahoma" pitchFamily="34" charset="0"/>
              </a:rPr>
              <a:t>i</a:t>
            </a:r>
            <a:r>
              <a:rPr lang="sr-Latn-CS" dirty="0">
                <a:latin typeface="Tahoma" pitchFamily="34" charset="0"/>
              </a:rPr>
              <a:t>jen, listovi, lijevi i desni sin i visina </a:t>
            </a:r>
            <a:r>
              <a:rPr lang="sr-Latn-CS" dirty="0" smtClean="0">
                <a:latin typeface="Tahoma" pitchFamily="34" charset="0"/>
              </a:rPr>
              <a:t>drveta).</a:t>
            </a:r>
            <a:endParaRPr lang="en-US" dirty="0">
              <a:latin typeface="Tahoma" pitchFamily="34" charset="0"/>
            </a:endParaRPr>
          </a:p>
        </p:txBody>
      </p:sp>
      <p:sp>
        <p:nvSpPr>
          <p:cNvPr id="7" name="Rectangle 6"/>
          <p:cNvSpPr/>
          <p:nvPr/>
        </p:nvSpPr>
        <p:spPr>
          <a:xfrm>
            <a:off x="4501587" y="5096470"/>
            <a:ext cx="4413813" cy="923330"/>
          </a:xfrm>
          <a:prstGeom prst="rect">
            <a:avLst/>
          </a:prstGeom>
        </p:spPr>
        <p:txBody>
          <a:bodyPr wrap="square">
            <a:spAutoFit/>
          </a:bodyPr>
          <a:lstStyle/>
          <a:p>
            <a:r>
              <a:rPr lang="sr-Latn-CS" dirty="0"/>
              <a:t>Kod </a:t>
            </a:r>
            <a:r>
              <a:rPr lang="sr-Latn-CS" u="sng" dirty="0">
                <a:solidFill>
                  <a:srgbClr val="3333CC"/>
                </a:solidFill>
              </a:rPr>
              <a:t>potpunog binarnog drveta</a:t>
            </a:r>
            <a:r>
              <a:rPr lang="sr-Latn-CS" dirty="0"/>
              <a:t> svi čvorovi osim listova imaju oba sina i svi listovi su na istom rastojanju od korijena.</a:t>
            </a:r>
            <a:endParaRPr lang="en-US" dirty="0"/>
          </a:p>
        </p:txBody>
      </p:sp>
      <p:sp>
        <p:nvSpPr>
          <p:cNvPr id="9" name="Text Box 6"/>
          <p:cNvSpPr txBox="1">
            <a:spLocks noChangeArrowheads="1"/>
          </p:cNvSpPr>
          <p:nvPr/>
        </p:nvSpPr>
        <p:spPr bwMode="auto">
          <a:xfrm>
            <a:off x="4495800" y="3511550"/>
            <a:ext cx="4572000" cy="14414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sr-Latn-CS" sz="2200" dirty="0">
                <a:latin typeface="Tahoma" pitchFamily="34" charset="0"/>
              </a:rPr>
              <a:t>Potpuno binarno drvo visine 3 ima 15 čvorova. Koliko čvorova ima potpuno binarno drvo visine 4, a koliko visine n?</a:t>
            </a:r>
            <a:endParaRPr lang="en-US" sz="2200" dirty="0">
              <a:latin typeface="Tahoma" pitchFamily="34" charset="0"/>
            </a:endParaRPr>
          </a:p>
        </p:txBody>
      </p:sp>
    </p:spTree>
    <p:extLst>
      <p:ext uri="{BB962C8B-B14F-4D97-AF65-F5344CB8AC3E}">
        <p14:creationId xmlns:p14="http://schemas.microsoft.com/office/powerpoint/2010/main" val="2083123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err="1" smtClean="0"/>
              <a:t>Obilazak</a:t>
            </a:r>
            <a:r>
              <a:rPr lang="en-US" dirty="0" smtClean="0"/>
              <a:t> </a:t>
            </a:r>
            <a:r>
              <a:rPr lang="en-US" dirty="0" err="1" smtClean="0"/>
              <a:t>drveta</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Često je problem da se u drvetu nešto obradi tako što se prođe kroz sve čvorove. Postoje tri najčešća načina obilaska: </a:t>
            </a:r>
          </a:p>
          <a:p>
            <a:pPr lvl="1"/>
            <a:r>
              <a:rPr lang="sr-Latn-ME" dirty="0" smtClean="0"/>
              <a:t>preorder </a:t>
            </a:r>
            <a:r>
              <a:rPr lang="sr-Latn-ME" b="1" baseline="-25000" dirty="0" smtClean="0"/>
              <a:t>(posjeti se kor</a:t>
            </a:r>
            <a:r>
              <a:rPr lang="en-GB" b="1" baseline="-25000" dirty="0" smtClean="0"/>
              <a:t>i</a:t>
            </a:r>
            <a:r>
              <a:rPr lang="sr-Latn-ME" b="1" baseline="-25000" dirty="0" smtClean="0"/>
              <a:t>jen pa rekurzivno lijevo, pa rekurzivno desno podstablo)</a:t>
            </a:r>
            <a:r>
              <a:rPr lang="sr-Latn-ME" dirty="0" smtClean="0"/>
              <a:t>;</a:t>
            </a:r>
          </a:p>
          <a:p>
            <a:pPr lvl="1"/>
            <a:r>
              <a:rPr lang="sr-Latn-ME" dirty="0" smtClean="0"/>
              <a:t>inorder </a:t>
            </a:r>
            <a:r>
              <a:rPr lang="sr-Latn-ME" b="1" baseline="-25000" dirty="0" smtClean="0"/>
              <a:t>(posjeti se rekurzivno lijevo podstablo, kor</a:t>
            </a:r>
            <a:r>
              <a:rPr lang="en-GB" b="1" baseline="-25000" dirty="0" smtClean="0"/>
              <a:t>i</a:t>
            </a:r>
            <a:r>
              <a:rPr lang="sr-Latn-ME" b="1" baseline="-25000" dirty="0" smtClean="0"/>
              <a:t>jen, desno podstablo)</a:t>
            </a:r>
            <a:r>
              <a:rPr lang="sr-Latn-ME" dirty="0" smtClean="0"/>
              <a:t>;</a:t>
            </a:r>
          </a:p>
          <a:p>
            <a:pPr lvl="1"/>
            <a:r>
              <a:rPr lang="sr-Latn-ME" dirty="0" smtClean="0"/>
              <a:t>postorder </a:t>
            </a:r>
            <a:r>
              <a:rPr lang="sr-Latn-ME" b="1" baseline="-25000" dirty="0" smtClean="0"/>
              <a:t>(posjeti se rekurzivno lijevo, pa desno podstablo, i na kraju kor</a:t>
            </a:r>
            <a:r>
              <a:rPr lang="en-GB" b="1" baseline="-25000" dirty="0" smtClean="0"/>
              <a:t>i</a:t>
            </a:r>
            <a:r>
              <a:rPr lang="sr-Latn-ME" b="1" baseline="-25000" dirty="0" smtClean="0"/>
              <a:t>jen)</a:t>
            </a:r>
            <a:r>
              <a:rPr lang="sr-Latn-ME" dirty="0" smtClean="0"/>
              <a:t>.</a:t>
            </a:r>
          </a:p>
          <a:p>
            <a:endParaRPr lang="en-US" dirty="0"/>
          </a:p>
        </p:txBody>
      </p:sp>
      <p:pic>
        <p:nvPicPr>
          <p:cNvPr id="4" name="Picture 4" descr="Obilasci-Prim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671" y="3048000"/>
            <a:ext cx="8763000"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600200" y="6183868"/>
            <a:ext cx="5562600" cy="369332"/>
          </a:xfrm>
          <a:prstGeom prst="rect">
            <a:avLst/>
          </a:prstGeom>
          <a:noFill/>
        </p:spPr>
        <p:txBody>
          <a:bodyPr wrap="square" rtlCol="0">
            <a:spAutoFit/>
          </a:bodyPr>
          <a:lstStyle/>
          <a:p>
            <a:r>
              <a:rPr lang="sr-Latn-ME" dirty="0" smtClean="0"/>
              <a:t>Riječ </a:t>
            </a:r>
            <a:r>
              <a:rPr lang="sr-Latn-ME" b="1" dirty="0" smtClean="0">
                <a:solidFill>
                  <a:srgbClr val="FF0000"/>
                </a:solidFill>
              </a:rPr>
              <a:t>KOMPAJLER</a:t>
            </a:r>
            <a:r>
              <a:rPr lang="sr-Latn-ME" dirty="0" smtClean="0"/>
              <a:t> ispisana na tri načina obilaska!</a:t>
            </a:r>
            <a:endParaRPr lang="en-US" dirty="0"/>
          </a:p>
        </p:txBody>
      </p:sp>
    </p:spTree>
    <p:extLst>
      <p:ext uri="{BB962C8B-B14F-4D97-AF65-F5344CB8AC3E}">
        <p14:creationId xmlns:p14="http://schemas.microsoft.com/office/powerpoint/2010/main" val="924223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normAutofit/>
          </a:bodyPr>
          <a:lstStyle/>
          <a:p>
            <a:r>
              <a:rPr lang="sr-Latn-ME" dirty="0" smtClean="0"/>
              <a:t>Što nećemo raditi?</a:t>
            </a:r>
            <a:endParaRPr lang="en-US" dirty="0"/>
          </a:p>
        </p:txBody>
      </p:sp>
      <p:sp>
        <p:nvSpPr>
          <p:cNvPr id="3" name="Content Placeholder 2"/>
          <p:cNvSpPr>
            <a:spLocks noGrp="1"/>
          </p:cNvSpPr>
          <p:nvPr>
            <p:ph idx="1"/>
          </p:nvPr>
        </p:nvSpPr>
        <p:spPr>
          <a:xfrm>
            <a:off x="0" y="990600"/>
            <a:ext cx="9144000" cy="1371600"/>
          </a:xfrm>
        </p:spPr>
        <p:txBody>
          <a:bodyPr/>
          <a:lstStyle/>
          <a:p>
            <a:r>
              <a:rPr lang="sr-Latn-ME" dirty="0" smtClean="0"/>
              <a:t>Nećemo se baviti trivijalnim algoritmima koje smo učili u Programiranju 1: težina i visina drveta, broj listova itd. Ove algoritme su studenti pozvani i obavezni samo da obnove!!!</a:t>
            </a:r>
          </a:p>
        </p:txBody>
      </p:sp>
      <p:sp>
        <p:nvSpPr>
          <p:cNvPr id="4" name="Title 1"/>
          <p:cNvSpPr txBox="1">
            <a:spLocks/>
          </p:cNvSpPr>
          <p:nvPr/>
        </p:nvSpPr>
        <p:spPr>
          <a:xfrm>
            <a:off x="0" y="2362200"/>
            <a:ext cx="91440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Klasifikacija drveta</a:t>
            </a:r>
            <a:endParaRPr lang="en-US" dirty="0"/>
          </a:p>
        </p:txBody>
      </p:sp>
      <p:sp>
        <p:nvSpPr>
          <p:cNvPr id="5" name="Content Placeholder 2"/>
          <p:cNvSpPr txBox="1">
            <a:spLocks/>
          </p:cNvSpPr>
          <p:nvPr/>
        </p:nvSpPr>
        <p:spPr>
          <a:xfrm>
            <a:off x="12539" y="3200400"/>
            <a:ext cx="9144000" cy="3657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Drveće se može klasifikovati na različite načine.</a:t>
            </a:r>
          </a:p>
          <a:p>
            <a:r>
              <a:rPr lang="sr-Latn-ME" dirty="0" smtClean="0"/>
              <a:t>Za potrebe ovoga kursa drveta dijelimo na:</a:t>
            </a:r>
            <a:endParaRPr lang="sr-Latn-ME" dirty="0"/>
          </a:p>
          <a:p>
            <a:pPr marL="457200" indent="-457200">
              <a:buFont typeface="+mj-lt"/>
              <a:buAutoNum type="arabicPeriod"/>
            </a:pPr>
            <a:r>
              <a:rPr lang="sr-Latn-ME" dirty="0" smtClean="0"/>
              <a:t>Ona kod kojih je veza među čvorovima </a:t>
            </a:r>
            <a:r>
              <a:rPr lang="sr-Latn-ME" b="1" u="sng" dirty="0" smtClean="0">
                <a:solidFill>
                  <a:srgbClr val="FF0000"/>
                </a:solidFill>
              </a:rPr>
              <a:t>implicitna</a:t>
            </a:r>
            <a:r>
              <a:rPr lang="sr-Latn-ME" dirty="0" smtClean="0"/>
              <a:t>.</a:t>
            </a:r>
          </a:p>
          <a:p>
            <a:pPr marL="457200" indent="-457200">
              <a:buFont typeface="+mj-lt"/>
              <a:buAutoNum type="arabicPeriod"/>
            </a:pPr>
            <a:r>
              <a:rPr lang="sr-Latn-ME" dirty="0" smtClean="0"/>
              <a:t>Ona kod koji je veza među čvorovima </a:t>
            </a:r>
            <a:r>
              <a:rPr lang="sr-Latn-ME" b="1" u="sng" dirty="0" smtClean="0">
                <a:solidFill>
                  <a:srgbClr val="FF0000"/>
                </a:solidFill>
              </a:rPr>
              <a:t>eksplicitna</a:t>
            </a:r>
            <a:r>
              <a:rPr lang="sr-Latn-ME" dirty="0" smtClean="0"/>
              <a:t>.</a:t>
            </a:r>
          </a:p>
          <a:p>
            <a:r>
              <a:rPr lang="sr-Latn-ME" dirty="0" smtClean="0"/>
              <a:t>Implicitno zadata drveta po pravilu i nisu drveta u pravom smislu riječi već su to u principu nizovi/vektori kod kojih se veze među čvorovima određuju implicitnim putem na osnovu unaprijed predefinisanih veza među indeksima drveta.</a:t>
            </a:r>
            <a:endParaRPr lang="sr-Latn-ME" dirty="0"/>
          </a:p>
        </p:txBody>
      </p:sp>
    </p:spTree>
    <p:extLst>
      <p:ext uri="{BB962C8B-B14F-4D97-AF65-F5344CB8AC3E}">
        <p14:creationId xmlns:p14="http://schemas.microsoft.com/office/powerpoint/2010/main" val="9629357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err="1" smtClean="0"/>
              <a:t>Tipovi</a:t>
            </a:r>
            <a:r>
              <a:rPr lang="en-US" dirty="0" smtClean="0"/>
              <a:t> </a:t>
            </a:r>
            <a:r>
              <a:rPr lang="en-US" dirty="0" err="1" smtClean="0"/>
              <a:t>drveta</a:t>
            </a:r>
            <a:endParaRPr lang="en-US" dirty="0"/>
          </a:p>
        </p:txBody>
      </p:sp>
      <p:sp>
        <p:nvSpPr>
          <p:cNvPr id="3" name="Content Placeholder 2"/>
          <p:cNvSpPr>
            <a:spLocks noGrp="1"/>
          </p:cNvSpPr>
          <p:nvPr>
            <p:ph idx="1"/>
          </p:nvPr>
        </p:nvSpPr>
        <p:spPr>
          <a:xfrm>
            <a:off x="0" y="1143000"/>
            <a:ext cx="9144000" cy="5715000"/>
          </a:xfrm>
        </p:spPr>
        <p:txBody>
          <a:bodyPr>
            <a:normAutofit lnSpcReduction="10000"/>
          </a:bodyPr>
          <a:lstStyle/>
          <a:p>
            <a:r>
              <a:rPr lang="en-US" dirty="0" err="1" smtClean="0"/>
              <a:t>Poznata</a:t>
            </a:r>
            <a:r>
              <a:rPr lang="en-US" dirty="0" smtClean="0"/>
              <a:t> </a:t>
            </a:r>
            <a:r>
              <a:rPr lang="en-US" dirty="0" err="1" smtClean="0"/>
              <a:t>implicitno</a:t>
            </a:r>
            <a:r>
              <a:rPr lang="en-US" dirty="0" smtClean="0"/>
              <a:t> </a:t>
            </a:r>
            <a:r>
              <a:rPr lang="en-US" dirty="0" err="1" smtClean="0"/>
              <a:t>definisana</a:t>
            </a:r>
            <a:r>
              <a:rPr lang="en-US" dirty="0" smtClean="0"/>
              <a:t> </a:t>
            </a:r>
            <a:r>
              <a:rPr lang="en-US" dirty="0" err="1" smtClean="0"/>
              <a:t>drveta</a:t>
            </a:r>
            <a:r>
              <a:rPr lang="en-US" dirty="0" smtClean="0"/>
              <a:t> </a:t>
            </a:r>
            <a:r>
              <a:rPr lang="en-US" dirty="0" err="1" smtClean="0"/>
              <a:t>su</a:t>
            </a:r>
            <a:r>
              <a:rPr lang="en-US" dirty="0" smtClean="0"/>
              <a:t>:</a:t>
            </a:r>
          </a:p>
          <a:p>
            <a:pPr marL="457200" indent="-457200">
              <a:buFont typeface="+mj-lt"/>
              <a:buAutoNum type="arabicPeriod"/>
            </a:pPr>
            <a:r>
              <a:rPr lang="en-US" b="1" dirty="0" smtClean="0">
                <a:solidFill>
                  <a:srgbClr val="C00000"/>
                </a:solidFill>
              </a:rPr>
              <a:t>Heap</a:t>
            </a:r>
            <a:r>
              <a:rPr lang="en-US" dirty="0" smtClean="0"/>
              <a:t>-</a:t>
            </a:r>
            <a:r>
              <a:rPr lang="en-US" dirty="0" err="1" smtClean="0"/>
              <a:t>ovi</a:t>
            </a:r>
            <a:r>
              <a:rPr lang="en-US" dirty="0" smtClean="0"/>
              <a:t> </a:t>
            </a:r>
            <a:r>
              <a:rPr lang="en-US" b="1" baseline="-25000" dirty="0" smtClean="0"/>
              <a:t>(</a:t>
            </a:r>
            <a:r>
              <a:rPr lang="en-US" b="1" baseline="-25000" dirty="0" err="1" smtClean="0"/>
              <a:t>ve</a:t>
            </a:r>
            <a:r>
              <a:rPr lang="sr-Latn-ME" b="1" baseline="-25000" dirty="0" smtClean="0"/>
              <a:t>ć smo ih upoznali kod sortiranja)</a:t>
            </a:r>
          </a:p>
          <a:p>
            <a:pPr marL="457200" indent="-457200">
              <a:buFont typeface="+mj-lt"/>
              <a:buAutoNum type="arabicPeriod"/>
            </a:pPr>
            <a:r>
              <a:rPr lang="sr-Latn-ME" b="1" dirty="0" smtClean="0">
                <a:solidFill>
                  <a:srgbClr val="C00000"/>
                </a:solidFill>
              </a:rPr>
              <a:t>Prioritetni redovi</a:t>
            </a:r>
            <a:r>
              <a:rPr lang="sr-Latn-ME" dirty="0" smtClean="0"/>
              <a:t> </a:t>
            </a:r>
            <a:r>
              <a:rPr lang="sr-Latn-ME" b="1" baseline="-25000" dirty="0" smtClean="0"/>
              <a:t>(obično ih zapravo koristimo za realizaciju heap-ova ali i kao moćan programerski alat)</a:t>
            </a:r>
            <a:r>
              <a:rPr lang="sr-Latn-ME" dirty="0" smtClean="0"/>
              <a:t>.</a:t>
            </a:r>
          </a:p>
          <a:p>
            <a:pPr marL="457200" indent="-457200">
              <a:buFont typeface="+mj-lt"/>
              <a:buAutoNum type="arabicPeriod"/>
            </a:pPr>
            <a:r>
              <a:rPr lang="sr-Latn-ME" b="1" dirty="0" smtClean="0">
                <a:solidFill>
                  <a:srgbClr val="C00000"/>
                </a:solidFill>
              </a:rPr>
              <a:t>Binarno indeksno</a:t>
            </a:r>
            <a:r>
              <a:rPr lang="sr-Latn-ME" dirty="0" smtClean="0"/>
              <a:t> </a:t>
            </a:r>
            <a:r>
              <a:rPr lang="sr-Latn-ME" b="1" baseline="-25000" dirty="0" smtClean="0"/>
              <a:t>(Binary Indexed Tree – BIT)</a:t>
            </a:r>
            <a:r>
              <a:rPr lang="sr-Latn-ME" dirty="0" smtClean="0"/>
              <a:t> ili </a:t>
            </a:r>
            <a:r>
              <a:rPr lang="sr-Latn-ME" b="1" dirty="0" smtClean="0">
                <a:solidFill>
                  <a:srgbClr val="C00000"/>
                </a:solidFill>
              </a:rPr>
              <a:t>Fenwick-ovo </a:t>
            </a:r>
            <a:r>
              <a:rPr lang="sr-Latn-ME" b="1" dirty="0">
                <a:solidFill>
                  <a:srgbClr val="C00000"/>
                </a:solidFill>
              </a:rPr>
              <a:t> </a:t>
            </a:r>
            <a:r>
              <a:rPr lang="sr-Latn-ME" b="1" dirty="0" smtClean="0">
                <a:solidFill>
                  <a:srgbClr val="C00000"/>
                </a:solidFill>
              </a:rPr>
              <a:t>drvo</a:t>
            </a:r>
            <a:r>
              <a:rPr lang="sr-Latn-ME" dirty="0" smtClean="0"/>
              <a:t>.</a:t>
            </a:r>
          </a:p>
          <a:p>
            <a:pPr marL="457200" indent="-457200">
              <a:buFont typeface="+mj-lt"/>
              <a:buAutoNum type="arabicPeriod"/>
            </a:pPr>
            <a:r>
              <a:rPr lang="sr-Latn-ME" b="1" dirty="0" smtClean="0">
                <a:solidFill>
                  <a:srgbClr val="C00000"/>
                </a:solidFill>
              </a:rPr>
              <a:t>Segmenta drveta</a:t>
            </a:r>
            <a:r>
              <a:rPr lang="sr-Latn-ME" dirty="0" smtClean="0"/>
              <a:t>.</a:t>
            </a:r>
          </a:p>
          <a:p>
            <a:r>
              <a:rPr lang="sr-Latn-ME" dirty="0" smtClean="0"/>
              <a:t>Pošto smo se sa prva dva tipa već </a:t>
            </a:r>
            <a:r>
              <a:rPr lang="sr-Latn-ME" b="1" baseline="-25000" dirty="0" smtClean="0"/>
              <a:t>(makar djelimično)</a:t>
            </a:r>
            <a:r>
              <a:rPr lang="sr-Latn-ME" dirty="0" smtClean="0"/>
              <a:t> upoznali u ovoj lekciji ćemo se koncentrisati na druga dva tipa: realizacije i primjene.</a:t>
            </a:r>
          </a:p>
          <a:p>
            <a:r>
              <a:rPr lang="sr-Latn-ME" dirty="0" smtClean="0"/>
              <a:t>Obradićemo i </a:t>
            </a:r>
            <a:r>
              <a:rPr lang="sr-Latn-ME" b="1" dirty="0" smtClean="0">
                <a:solidFill>
                  <a:srgbClr val="C00000"/>
                </a:solidFill>
              </a:rPr>
              <a:t>rijetke tabele</a:t>
            </a:r>
            <a:r>
              <a:rPr lang="sr-Latn-ME" dirty="0" smtClean="0"/>
              <a:t> (</a:t>
            </a:r>
            <a:r>
              <a:rPr lang="sr-Latn-ME" b="1" i="1" dirty="0" smtClean="0">
                <a:solidFill>
                  <a:srgbClr val="C00000"/>
                </a:solidFill>
              </a:rPr>
              <a:t>sparse table</a:t>
            </a:r>
            <a:r>
              <a:rPr lang="sr-Latn-ME" dirty="0" smtClean="0"/>
              <a:t>) koje su slične stablima i imaju sličnu primjenu.</a:t>
            </a:r>
          </a:p>
          <a:p>
            <a:r>
              <a:rPr lang="sr-Latn-ME" dirty="0" smtClean="0"/>
              <a:t>Prva tema nam je </a:t>
            </a:r>
            <a:r>
              <a:rPr lang="sr-Latn-ME" b="1" dirty="0" smtClean="0">
                <a:solidFill>
                  <a:srgbClr val="C00000"/>
                </a:solidFill>
              </a:rPr>
              <a:t>B</a:t>
            </a:r>
            <a:r>
              <a:rPr lang="sr-Latn-ME" dirty="0" smtClean="0"/>
              <a:t>inarno </a:t>
            </a:r>
            <a:r>
              <a:rPr lang="sr-Latn-ME" b="1" dirty="0" smtClean="0">
                <a:solidFill>
                  <a:srgbClr val="C00000"/>
                </a:solidFill>
              </a:rPr>
              <a:t>I</a:t>
            </a:r>
            <a:r>
              <a:rPr lang="sr-Latn-ME" dirty="0" smtClean="0"/>
              <a:t>ndeksno </a:t>
            </a:r>
            <a:r>
              <a:rPr lang="sr-Latn-ME" b="1" dirty="0" smtClean="0">
                <a:solidFill>
                  <a:srgbClr val="C00000"/>
                </a:solidFill>
              </a:rPr>
              <a:t>D</a:t>
            </a:r>
            <a:r>
              <a:rPr lang="sr-Latn-ME" dirty="0" smtClean="0"/>
              <a:t>rvo ili kako se popularno naziva </a:t>
            </a:r>
            <a:r>
              <a:rPr lang="sr-Latn-ME" b="1" dirty="0" smtClean="0">
                <a:solidFill>
                  <a:srgbClr val="C00000"/>
                </a:solidFill>
              </a:rPr>
              <a:t>BIT</a:t>
            </a:r>
            <a:r>
              <a:rPr lang="sr-Latn-ME" dirty="0" smtClean="0"/>
              <a:t>.</a:t>
            </a:r>
          </a:p>
          <a:p>
            <a:r>
              <a:rPr lang="sr-Latn-ME" b="1" dirty="0" smtClean="0">
                <a:solidFill>
                  <a:srgbClr val="C00000"/>
                </a:solidFill>
              </a:rPr>
              <a:t>BIT je</a:t>
            </a:r>
            <a:r>
              <a:rPr lang="sr-Latn-ME" dirty="0" smtClean="0"/>
              <a:t> kao što smo rekli zapravo </a:t>
            </a:r>
            <a:r>
              <a:rPr lang="sr-Latn-ME" b="1" dirty="0" smtClean="0">
                <a:solidFill>
                  <a:srgbClr val="C00000"/>
                </a:solidFill>
              </a:rPr>
              <a:t>niz</a:t>
            </a:r>
            <a:r>
              <a:rPr lang="sr-Latn-ME" dirty="0" smtClean="0"/>
              <a:t> koji obično ima jedan element više nego što ima podataka u drvetu.</a:t>
            </a:r>
            <a:endParaRPr lang="en-US" dirty="0"/>
          </a:p>
        </p:txBody>
      </p:sp>
    </p:spTree>
    <p:extLst>
      <p:ext uri="{BB962C8B-B14F-4D97-AF65-F5344CB8AC3E}">
        <p14:creationId xmlns:p14="http://schemas.microsoft.com/office/powerpoint/2010/main" val="600924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62" y="228600"/>
            <a:ext cx="8229600" cy="990600"/>
          </a:xfrm>
        </p:spPr>
        <p:txBody>
          <a:bodyPr/>
          <a:lstStyle/>
          <a:p>
            <a:r>
              <a:rPr lang="sr-Latn-ME" dirty="0" smtClean="0"/>
              <a:t>BIT – motivacija</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Osnovna motivacija </a:t>
            </a:r>
            <a:r>
              <a:rPr lang="sr-Latn-ME" b="1" dirty="0" smtClean="0">
                <a:solidFill>
                  <a:srgbClr val="C00000"/>
                </a:solidFill>
              </a:rPr>
              <a:t>BIT</a:t>
            </a:r>
            <a:r>
              <a:rPr lang="sr-Latn-ME" dirty="0" smtClean="0"/>
              <a:t>-a je sl</a:t>
            </a:r>
            <a:r>
              <a:rPr lang="en-US" dirty="0" smtClean="0"/>
              <a:t>j</a:t>
            </a:r>
            <a:r>
              <a:rPr lang="sr-Latn-ME" dirty="0" smtClean="0"/>
              <a:t>edeći problem. Imamo niz i želimo da sračunamo sumu prvih </a:t>
            </a:r>
            <a:r>
              <a:rPr lang="sr-Latn-ME" b="1" i="1" dirty="0" smtClean="0">
                <a:solidFill>
                  <a:srgbClr val="C00000"/>
                </a:solidFill>
              </a:rPr>
              <a:t>i</a:t>
            </a:r>
            <a:r>
              <a:rPr lang="sr-Latn-ME" dirty="0" smtClean="0"/>
              <a:t> članova niza ili eventualno podniza od </a:t>
            </a:r>
            <a:r>
              <a:rPr lang="sr-Latn-ME" b="1" i="1" dirty="0" smtClean="0">
                <a:solidFill>
                  <a:srgbClr val="C00000"/>
                </a:solidFill>
              </a:rPr>
              <a:t>i</a:t>
            </a:r>
            <a:r>
              <a:rPr lang="sr-Latn-ME" dirty="0" smtClean="0"/>
              <a:t>-tog do </a:t>
            </a:r>
            <a:r>
              <a:rPr lang="sr-Latn-ME" b="1" i="1" dirty="0" smtClean="0">
                <a:solidFill>
                  <a:srgbClr val="C00000"/>
                </a:solidFill>
              </a:rPr>
              <a:t>j</a:t>
            </a:r>
            <a:r>
              <a:rPr lang="sr-Latn-ME" dirty="0" smtClean="0"/>
              <a:t>-tog.</a:t>
            </a:r>
          </a:p>
          <a:p>
            <a:r>
              <a:rPr lang="sr-Latn-ME" dirty="0" smtClean="0"/>
              <a:t>Neko će reći lako problem sračunamo kumulativnu sumu elemenata od </a:t>
            </a:r>
            <a:r>
              <a:rPr lang="sr-Latn-ME" b="1" dirty="0" smtClean="0">
                <a:solidFill>
                  <a:srgbClr val="C00000"/>
                </a:solidFill>
              </a:rPr>
              <a:t>0</a:t>
            </a:r>
            <a:r>
              <a:rPr lang="sr-Latn-ME" dirty="0" smtClean="0"/>
              <a:t>-tog do </a:t>
            </a:r>
            <a:r>
              <a:rPr lang="sr-Latn-ME" b="1" i="1" dirty="0" smtClean="0">
                <a:solidFill>
                  <a:srgbClr val="C00000"/>
                </a:solidFill>
              </a:rPr>
              <a:t>i</a:t>
            </a:r>
            <a:r>
              <a:rPr lang="sr-Latn-ME" dirty="0" smtClean="0"/>
              <a:t>-tog (označimo te vrijednosti kao </a:t>
            </a:r>
            <a:r>
              <a:rPr lang="sr-Latn-ME" b="1" i="1" dirty="0" smtClean="0">
                <a:solidFill>
                  <a:srgbClr val="C00000"/>
                </a:solidFill>
              </a:rPr>
              <a:t>C</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i</a:t>
            </a:r>
            <a:r>
              <a:rPr lang="en-US" dirty="0" smtClean="0"/>
              <a:t> </a:t>
            </a:r>
            <a:r>
              <a:rPr lang="en-US" dirty="0" err="1" smtClean="0"/>
              <a:t>onda</a:t>
            </a:r>
            <a:r>
              <a:rPr lang="en-US" dirty="0" smtClean="0"/>
              <a:t> </a:t>
            </a:r>
            <a:r>
              <a:rPr lang="en-US" dirty="0" err="1" smtClean="0"/>
              <a:t>npr</a:t>
            </a:r>
            <a:r>
              <a:rPr lang="en-US" dirty="0" smtClean="0"/>
              <a:t>. </a:t>
            </a:r>
            <a:r>
              <a:rPr lang="en-US" dirty="0" err="1" smtClean="0"/>
              <a:t>sumu</a:t>
            </a:r>
            <a:r>
              <a:rPr lang="en-US" dirty="0"/>
              <a:t> </a:t>
            </a:r>
            <a:r>
              <a:rPr lang="en-US" dirty="0" err="1" smtClean="0"/>
              <a:t>podniza</a:t>
            </a:r>
            <a:r>
              <a:rPr lang="en-US" dirty="0" smtClean="0"/>
              <a:t> </a:t>
            </a:r>
            <a:r>
              <a:rPr lang="en-US" dirty="0" err="1" smtClean="0"/>
              <a:t>mo</a:t>
            </a:r>
            <a:r>
              <a:rPr lang="sr-Latn-ME" dirty="0" smtClean="0"/>
              <a:t>žemo računati kao </a:t>
            </a:r>
            <a:r>
              <a:rPr lang="sr-Latn-ME" b="1" i="1" dirty="0">
                <a:solidFill>
                  <a:srgbClr val="C00000"/>
                </a:solidFill>
              </a:rPr>
              <a:t>C</a:t>
            </a:r>
            <a:r>
              <a:rPr lang="en-US" b="1" dirty="0" smtClean="0">
                <a:solidFill>
                  <a:srgbClr val="C00000"/>
                </a:solidFill>
              </a:rPr>
              <a:t>[</a:t>
            </a:r>
            <a:r>
              <a:rPr lang="sr-Latn-ME" b="1" i="1" dirty="0" smtClean="0">
                <a:solidFill>
                  <a:srgbClr val="C00000"/>
                </a:solidFill>
              </a:rPr>
              <a:t>j</a:t>
            </a:r>
            <a:r>
              <a:rPr lang="en-US" b="1" dirty="0" smtClean="0">
                <a:solidFill>
                  <a:srgbClr val="C00000"/>
                </a:solidFill>
              </a:rPr>
              <a:t>]</a:t>
            </a:r>
            <a:r>
              <a:rPr lang="sr-Latn-ME" b="1" dirty="0" smtClean="0">
                <a:solidFill>
                  <a:srgbClr val="C00000"/>
                </a:solidFill>
              </a:rPr>
              <a:t>-</a:t>
            </a:r>
            <a:r>
              <a:rPr lang="sr-Latn-ME" b="1" i="1" dirty="0">
                <a:solidFill>
                  <a:srgbClr val="C00000"/>
                </a:solidFill>
              </a:rPr>
              <a:t>C</a:t>
            </a:r>
            <a:r>
              <a:rPr lang="en-US" b="1" dirty="0" smtClean="0">
                <a:solidFill>
                  <a:srgbClr val="C00000"/>
                </a:solidFill>
              </a:rPr>
              <a:t>[</a:t>
            </a:r>
            <a:r>
              <a:rPr lang="en-US" b="1" i="1" dirty="0" err="1" smtClean="0">
                <a:solidFill>
                  <a:srgbClr val="C00000"/>
                </a:solidFill>
              </a:rPr>
              <a:t>i</a:t>
            </a:r>
            <a:r>
              <a:rPr lang="sr-Latn-ME" b="1" dirty="0" smtClean="0">
                <a:solidFill>
                  <a:srgbClr val="C00000"/>
                </a:solidFill>
              </a:rPr>
              <a:t>-1</a:t>
            </a:r>
            <a:r>
              <a:rPr lang="en-US" b="1" dirty="0" smtClean="0">
                <a:solidFill>
                  <a:srgbClr val="C00000"/>
                </a:solidFill>
              </a:rPr>
              <a:t>]</a:t>
            </a:r>
            <a:r>
              <a:rPr lang="sr-Latn-ME" dirty="0" smtClean="0"/>
              <a:t>.</a:t>
            </a:r>
          </a:p>
          <a:p>
            <a:r>
              <a:rPr lang="sr-Latn-ME" dirty="0" smtClean="0"/>
              <a:t>Složenost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 formiranja niza i </a:t>
            </a:r>
            <a:r>
              <a:rPr lang="sr-Latn-ME" b="1" i="1" dirty="0" smtClean="0">
                <a:solidFill>
                  <a:srgbClr val="C00000"/>
                </a:solidFill>
              </a:rPr>
              <a:t>O</a:t>
            </a:r>
            <a:r>
              <a:rPr lang="sr-Latn-ME" b="1" dirty="0" smtClean="0">
                <a:solidFill>
                  <a:srgbClr val="C00000"/>
                </a:solidFill>
              </a:rPr>
              <a:t>(1)</a:t>
            </a:r>
            <a:r>
              <a:rPr lang="sr-Latn-ME" dirty="0" smtClean="0"/>
              <a:t> evaluacije.</a:t>
            </a:r>
          </a:p>
          <a:p>
            <a:r>
              <a:rPr lang="sr-Latn-ME" dirty="0" smtClean="0"/>
              <a:t>Međutim, što ako se upiti ponavljaju a u međuvremenu sa s vremena na vrijeme mijenjaju članovi niza. </a:t>
            </a:r>
          </a:p>
          <a:p>
            <a:r>
              <a:rPr lang="sr-Latn-ME" dirty="0" smtClean="0"/>
              <a:t>U tom slučaju imali bi potrebu da ponavljamo sa složenošću </a:t>
            </a:r>
            <a:r>
              <a:rPr lang="sr-Latn-ME" b="1" i="1" dirty="0">
                <a:solidFill>
                  <a:srgbClr val="C00000"/>
                </a:solidFill>
              </a:rPr>
              <a:t>O</a:t>
            </a:r>
            <a:r>
              <a:rPr lang="sr-Latn-ME" b="1" dirty="0">
                <a:solidFill>
                  <a:srgbClr val="C00000"/>
                </a:solidFill>
              </a:rPr>
              <a:t>(</a:t>
            </a:r>
            <a:r>
              <a:rPr lang="sr-Latn-ME" b="1" i="1" dirty="0">
                <a:solidFill>
                  <a:srgbClr val="C00000"/>
                </a:solidFill>
              </a:rPr>
              <a:t>N</a:t>
            </a:r>
            <a:r>
              <a:rPr lang="sr-Latn-ME" b="1" dirty="0">
                <a:solidFill>
                  <a:srgbClr val="C00000"/>
                </a:solidFill>
              </a:rPr>
              <a:t>)</a:t>
            </a:r>
            <a:r>
              <a:rPr lang="sr-Latn-ME" dirty="0"/>
              <a:t> </a:t>
            </a:r>
            <a:r>
              <a:rPr lang="sr-Latn-ME" dirty="0" smtClean="0"/>
              <a:t>svaki put pripremu kumulativne sume članova niza.</a:t>
            </a:r>
          </a:p>
          <a:p>
            <a:r>
              <a:rPr lang="sr-Latn-ME" dirty="0" smtClean="0"/>
              <a:t>Da li je moguće da ob</a:t>
            </a:r>
            <a:r>
              <a:rPr lang="en-US" dirty="0" smtClean="0"/>
              <a:t>i</a:t>
            </a:r>
            <a:r>
              <a:rPr lang="sr-Latn-ME" dirty="0" smtClean="0"/>
              <a:t>je ove operacije – formiranje niza i evaluaciju obavljamo sa složenošću </a:t>
            </a:r>
            <a:r>
              <a:rPr lang="sr-Latn-ME" b="1" i="1" dirty="0" smtClean="0">
                <a:solidFill>
                  <a:srgbClr val="C00000"/>
                </a:solidFill>
              </a:rPr>
              <a:t>O</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To je u prosjeku jednostavnije nego polazna postavka problema a navedeno rješava </a:t>
            </a:r>
            <a:r>
              <a:rPr lang="sr-Latn-ME" b="1" baseline="-25000" dirty="0" smtClean="0"/>
              <a:t>(između ostalog)</a:t>
            </a:r>
            <a:r>
              <a:rPr lang="sr-Latn-ME" dirty="0" smtClean="0"/>
              <a:t> se sa </a:t>
            </a:r>
            <a:r>
              <a:rPr lang="sr-Latn-ME" b="1" dirty="0" smtClean="0">
                <a:solidFill>
                  <a:srgbClr val="C00000"/>
                </a:solidFill>
              </a:rPr>
              <a:t>BIT</a:t>
            </a:r>
            <a:r>
              <a:rPr lang="sr-Latn-ME" dirty="0" smtClean="0"/>
              <a:t>-om.</a:t>
            </a:r>
            <a:endParaRPr lang="en-US" dirty="0"/>
          </a:p>
        </p:txBody>
      </p:sp>
    </p:spTree>
    <p:extLst>
      <p:ext uri="{BB962C8B-B14F-4D97-AF65-F5344CB8AC3E}">
        <p14:creationId xmlns:p14="http://schemas.microsoft.com/office/powerpoint/2010/main" val="1588922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smtClean="0"/>
              <a:t>Ford Fulkerson - </a:t>
            </a:r>
            <a:r>
              <a:rPr lang="en-US" dirty="0" err="1" smtClean="0"/>
              <a:t>Realizacija</a:t>
            </a:r>
            <a:endParaRPr lang="en-US" dirty="0"/>
          </a:p>
        </p:txBody>
      </p:sp>
      <p:sp>
        <p:nvSpPr>
          <p:cNvPr id="4" name="Rectangle 3"/>
          <p:cNvSpPr/>
          <p:nvPr/>
        </p:nvSpPr>
        <p:spPr>
          <a:xfrm>
            <a:off x="0" y="1066800"/>
            <a:ext cx="5867400" cy="5909310"/>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&lt;queue&gt;</a:t>
            </a:r>
          </a:p>
          <a:p>
            <a:r>
              <a:rPr lang="en-US" b="1" dirty="0">
                <a:solidFill>
                  <a:srgbClr val="0070C0"/>
                </a:solidFill>
              </a:rPr>
              <a:t>#include &lt;</a:t>
            </a:r>
            <a:r>
              <a:rPr lang="en-US" b="1" dirty="0" err="1">
                <a:solidFill>
                  <a:srgbClr val="0070C0"/>
                </a:solidFill>
              </a:rPr>
              <a:t>string.h</a:t>
            </a:r>
            <a:r>
              <a:rPr lang="en-US" b="1" dirty="0">
                <a:solidFill>
                  <a:srgbClr val="0070C0"/>
                </a:solidFill>
              </a:rPr>
              <a:t>&gt;</a:t>
            </a:r>
          </a:p>
          <a:p>
            <a:r>
              <a:rPr lang="en-US" b="1" dirty="0">
                <a:solidFill>
                  <a:srgbClr val="0070C0"/>
                </a:solidFill>
              </a:rPr>
              <a:t>#include &lt;</a:t>
            </a:r>
            <a:r>
              <a:rPr lang="en-US" b="1" dirty="0" err="1">
                <a:solidFill>
                  <a:srgbClr val="0070C0"/>
                </a:solidFill>
              </a:rPr>
              <a:t>limits.h</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V,E;</a:t>
            </a:r>
          </a:p>
          <a:p>
            <a:r>
              <a:rPr lang="en-US" b="1" dirty="0" err="1">
                <a:solidFill>
                  <a:srgbClr val="0070C0"/>
                </a:solidFill>
              </a:rPr>
              <a:t>bool</a:t>
            </a:r>
            <a:r>
              <a:rPr lang="en-US" b="1" dirty="0">
                <a:solidFill>
                  <a:srgbClr val="0070C0"/>
                </a:solidFill>
              </a:rPr>
              <a:t> </a:t>
            </a:r>
            <a:r>
              <a:rPr lang="en-US" b="1" dirty="0" err="1">
                <a:solidFill>
                  <a:srgbClr val="0070C0"/>
                </a:solidFill>
              </a:rPr>
              <a:t>bfs</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rGraph</a:t>
            </a:r>
            <a:r>
              <a:rPr lang="en-US" b="1" dirty="0">
                <a:solidFill>
                  <a:srgbClr val="0070C0"/>
                </a:solidFill>
              </a:rPr>
              <a:t>[][1000], </a:t>
            </a:r>
            <a:r>
              <a:rPr lang="en-US" b="1" dirty="0" err="1">
                <a:solidFill>
                  <a:srgbClr val="0070C0"/>
                </a:solidFill>
              </a:rPr>
              <a:t>int</a:t>
            </a:r>
            <a:r>
              <a:rPr lang="en-US" b="1" dirty="0">
                <a:solidFill>
                  <a:srgbClr val="0070C0"/>
                </a:solidFill>
              </a:rPr>
              <a:t> s, </a:t>
            </a:r>
            <a:r>
              <a:rPr lang="en-US" b="1" dirty="0" err="1">
                <a:solidFill>
                  <a:srgbClr val="0070C0"/>
                </a:solidFill>
              </a:rPr>
              <a:t>int</a:t>
            </a:r>
            <a:r>
              <a:rPr lang="en-US" b="1" dirty="0">
                <a:solidFill>
                  <a:srgbClr val="0070C0"/>
                </a:solidFill>
              </a:rPr>
              <a:t> t, </a:t>
            </a:r>
            <a:r>
              <a:rPr lang="en-US" b="1" dirty="0" err="1">
                <a:solidFill>
                  <a:srgbClr val="0070C0"/>
                </a:solidFill>
              </a:rPr>
              <a:t>int</a:t>
            </a:r>
            <a:r>
              <a:rPr lang="en-US" b="1" dirty="0">
                <a:solidFill>
                  <a:srgbClr val="0070C0"/>
                </a:solidFill>
              </a:rPr>
              <a:t> parent</a:t>
            </a:r>
            <a:r>
              <a:rPr lang="en-US" b="1" dirty="0" smtClean="0">
                <a:solidFill>
                  <a:srgbClr val="0070C0"/>
                </a:solidFill>
              </a:rPr>
              <a:t>[]){</a:t>
            </a:r>
            <a:endParaRPr lang="en-US" b="1" dirty="0">
              <a:solidFill>
                <a:srgbClr val="0070C0"/>
              </a:solidFill>
            </a:endParaRPr>
          </a:p>
          <a:p>
            <a:r>
              <a:rPr lang="en-US" b="1" dirty="0" err="1" smtClean="0">
                <a:solidFill>
                  <a:srgbClr val="0070C0"/>
                </a:solidFill>
              </a:rPr>
              <a:t>bool</a:t>
            </a:r>
            <a:r>
              <a:rPr lang="en-US" b="1" dirty="0" smtClean="0">
                <a:solidFill>
                  <a:srgbClr val="0070C0"/>
                </a:solidFill>
              </a:rPr>
              <a:t> </a:t>
            </a:r>
            <a:r>
              <a:rPr lang="en-US" b="1" dirty="0">
                <a:solidFill>
                  <a:srgbClr val="0070C0"/>
                </a:solidFill>
              </a:rPr>
              <a:t>visited[V];</a:t>
            </a:r>
          </a:p>
          <a:p>
            <a:r>
              <a:rPr lang="en-US" b="1" dirty="0" err="1" smtClean="0">
                <a:solidFill>
                  <a:srgbClr val="0070C0"/>
                </a:solidFill>
              </a:rPr>
              <a:t>memset</a:t>
            </a:r>
            <a:r>
              <a:rPr lang="en-US" b="1" dirty="0" smtClean="0">
                <a:solidFill>
                  <a:srgbClr val="0070C0"/>
                </a:solidFill>
              </a:rPr>
              <a:t>(visited</a:t>
            </a:r>
            <a:r>
              <a:rPr lang="en-US" b="1" dirty="0">
                <a:solidFill>
                  <a:srgbClr val="0070C0"/>
                </a:solidFill>
              </a:rPr>
              <a:t>, 0, </a:t>
            </a:r>
            <a:r>
              <a:rPr lang="en-US" b="1" dirty="0" err="1">
                <a:solidFill>
                  <a:srgbClr val="0070C0"/>
                </a:solidFill>
              </a:rPr>
              <a:t>sizeof</a:t>
            </a:r>
            <a:r>
              <a:rPr lang="en-US" b="1" dirty="0">
                <a:solidFill>
                  <a:srgbClr val="0070C0"/>
                </a:solidFill>
              </a:rPr>
              <a:t>(visited));</a:t>
            </a:r>
          </a:p>
          <a:p>
            <a:r>
              <a:rPr lang="en-US" b="1" dirty="0" smtClean="0">
                <a:solidFill>
                  <a:srgbClr val="0070C0"/>
                </a:solidFill>
              </a:rPr>
              <a:t>queue </a:t>
            </a:r>
            <a:r>
              <a:rPr lang="en-US" b="1" dirty="0">
                <a:solidFill>
                  <a:srgbClr val="0070C0"/>
                </a:solidFill>
              </a:rPr>
              <a:t>&lt;</a:t>
            </a:r>
            <a:r>
              <a:rPr lang="en-US" b="1" dirty="0" err="1">
                <a:solidFill>
                  <a:srgbClr val="0070C0"/>
                </a:solidFill>
              </a:rPr>
              <a:t>int</a:t>
            </a:r>
            <a:r>
              <a:rPr lang="en-US" b="1" dirty="0">
                <a:solidFill>
                  <a:srgbClr val="0070C0"/>
                </a:solidFill>
              </a:rPr>
              <a:t>&gt; q;</a:t>
            </a:r>
          </a:p>
          <a:p>
            <a:r>
              <a:rPr lang="en-US" b="1" dirty="0" err="1" smtClean="0">
                <a:solidFill>
                  <a:srgbClr val="0070C0"/>
                </a:solidFill>
              </a:rPr>
              <a:t>q.push</a:t>
            </a:r>
            <a:r>
              <a:rPr lang="en-US" b="1" dirty="0" smtClean="0">
                <a:solidFill>
                  <a:srgbClr val="0070C0"/>
                </a:solidFill>
              </a:rPr>
              <a:t>(s</a:t>
            </a:r>
            <a:r>
              <a:rPr lang="en-US" b="1" dirty="0">
                <a:solidFill>
                  <a:srgbClr val="0070C0"/>
                </a:solidFill>
              </a:rPr>
              <a:t>);</a:t>
            </a:r>
          </a:p>
          <a:p>
            <a:r>
              <a:rPr lang="en-US" b="1" dirty="0" smtClean="0">
                <a:solidFill>
                  <a:srgbClr val="0070C0"/>
                </a:solidFill>
              </a:rPr>
              <a:t>visited[s</a:t>
            </a:r>
            <a:r>
              <a:rPr lang="en-US" b="1" dirty="0">
                <a:solidFill>
                  <a:srgbClr val="0070C0"/>
                </a:solidFill>
              </a:rPr>
              <a:t>] = true;</a:t>
            </a:r>
          </a:p>
          <a:p>
            <a:r>
              <a:rPr lang="en-US" b="1" dirty="0" smtClean="0">
                <a:solidFill>
                  <a:srgbClr val="0070C0"/>
                </a:solidFill>
              </a:rPr>
              <a:t>parent[s</a:t>
            </a:r>
            <a:r>
              <a:rPr lang="en-US" b="1" dirty="0">
                <a:solidFill>
                  <a:srgbClr val="0070C0"/>
                </a:solidFill>
              </a:rPr>
              <a:t>] = -1;</a:t>
            </a:r>
          </a:p>
          <a:p>
            <a:r>
              <a:rPr lang="en-US" b="1" dirty="0" smtClean="0">
                <a:solidFill>
                  <a:srgbClr val="0070C0"/>
                </a:solidFill>
              </a:rPr>
              <a:t>while </a:t>
            </a:r>
            <a:r>
              <a:rPr lang="en-US" b="1" dirty="0">
                <a:solidFill>
                  <a:srgbClr val="0070C0"/>
                </a:solidFill>
              </a:rPr>
              <a:t>(!</a:t>
            </a:r>
            <a:r>
              <a:rPr lang="en-US" b="1" dirty="0" err="1">
                <a:solidFill>
                  <a:srgbClr val="0070C0"/>
                </a:solidFill>
              </a:rPr>
              <a:t>q.empty</a:t>
            </a:r>
            <a:r>
              <a:rPr lang="en-US" b="1" dirty="0" smtClean="0">
                <a:solidFill>
                  <a:srgbClr val="0070C0"/>
                </a:solidFill>
              </a:rPr>
              <a:t>()){</a:t>
            </a:r>
            <a:endParaRPr lang="en-US" b="1" dirty="0">
              <a:solidFill>
                <a:srgbClr val="0070C0"/>
              </a:solidFill>
            </a:endParaRP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u = </a:t>
            </a:r>
            <a:r>
              <a:rPr lang="en-US" b="1" dirty="0" err="1">
                <a:solidFill>
                  <a:srgbClr val="0070C0"/>
                </a:solidFill>
              </a:rPr>
              <a:t>q.front</a:t>
            </a:r>
            <a:r>
              <a:rPr lang="en-US" b="1" dirty="0">
                <a:solidFill>
                  <a:srgbClr val="0070C0"/>
                </a:solidFill>
              </a:rPr>
              <a:t>();</a:t>
            </a:r>
          </a:p>
          <a:p>
            <a:r>
              <a:rPr lang="en-US" b="1" dirty="0">
                <a:solidFill>
                  <a:srgbClr val="0070C0"/>
                </a:solidFill>
              </a:rPr>
              <a:t>  </a:t>
            </a:r>
            <a:r>
              <a:rPr lang="en-US" b="1" dirty="0" err="1" smtClean="0">
                <a:solidFill>
                  <a:srgbClr val="0070C0"/>
                </a:solidFill>
              </a:rPr>
              <a:t>q.pop</a:t>
            </a:r>
            <a:r>
              <a:rPr lang="en-US" b="1" dirty="0">
                <a:solidFill>
                  <a:srgbClr val="0070C0"/>
                </a:solidFill>
              </a:rPr>
              <a:t>();</a:t>
            </a:r>
          </a:p>
          <a:p>
            <a:r>
              <a:rPr lang="en-US" b="1" dirty="0" smtClean="0">
                <a:solidFill>
                  <a:srgbClr val="0070C0"/>
                </a:solidFill>
              </a:rPr>
              <a:t>  for </a:t>
            </a:r>
            <a:r>
              <a:rPr lang="en-US" b="1" dirty="0">
                <a:solidFill>
                  <a:srgbClr val="0070C0"/>
                </a:solidFill>
              </a:rPr>
              <a:t>(</a:t>
            </a:r>
            <a:r>
              <a:rPr lang="en-US" b="1" dirty="0" err="1">
                <a:solidFill>
                  <a:srgbClr val="0070C0"/>
                </a:solidFill>
              </a:rPr>
              <a:t>int</a:t>
            </a:r>
            <a:r>
              <a:rPr lang="en-US" b="1" dirty="0">
                <a:solidFill>
                  <a:srgbClr val="0070C0"/>
                </a:solidFill>
              </a:rPr>
              <a:t> v=0; v&lt;V; v</a:t>
            </a:r>
            <a:r>
              <a:rPr lang="en-US" b="1" dirty="0" smtClean="0">
                <a:solidFill>
                  <a:srgbClr val="0070C0"/>
                </a:solidFill>
              </a:rPr>
              <a:t>++){</a:t>
            </a:r>
          </a:p>
          <a:p>
            <a:r>
              <a:rPr lang="en-US" b="1" dirty="0">
                <a:solidFill>
                  <a:srgbClr val="0070C0"/>
                </a:solidFill>
              </a:rPr>
              <a:t>  </a:t>
            </a:r>
            <a:r>
              <a:rPr lang="en-US" b="1" dirty="0" smtClean="0">
                <a:solidFill>
                  <a:srgbClr val="0070C0"/>
                </a:solidFill>
              </a:rPr>
              <a:t>   if </a:t>
            </a:r>
            <a:r>
              <a:rPr lang="en-US" b="1" dirty="0">
                <a:solidFill>
                  <a:srgbClr val="0070C0"/>
                </a:solidFill>
              </a:rPr>
              <a:t>(visited[v]==false &amp;&amp; </a:t>
            </a:r>
            <a:r>
              <a:rPr lang="en-US" b="1" dirty="0" err="1">
                <a:solidFill>
                  <a:srgbClr val="0070C0"/>
                </a:solidFill>
              </a:rPr>
              <a:t>rGraph</a:t>
            </a:r>
            <a:r>
              <a:rPr lang="en-US" b="1" dirty="0">
                <a:solidFill>
                  <a:srgbClr val="0070C0"/>
                </a:solidFill>
              </a:rPr>
              <a:t>[u][v] &gt; 0</a:t>
            </a:r>
            <a:r>
              <a:rPr lang="en-US" b="1" dirty="0" smtClean="0">
                <a:solidFill>
                  <a:srgbClr val="0070C0"/>
                </a:solidFill>
              </a:rPr>
              <a:t>){</a:t>
            </a:r>
            <a:endParaRPr lang="en-US" b="1" dirty="0">
              <a:solidFill>
                <a:srgbClr val="0070C0"/>
              </a:solidFill>
            </a:endParaRPr>
          </a:p>
          <a:p>
            <a:r>
              <a:rPr lang="en-US" b="1" dirty="0" smtClean="0">
                <a:solidFill>
                  <a:srgbClr val="0070C0"/>
                </a:solidFill>
              </a:rPr>
              <a:t>       </a:t>
            </a:r>
            <a:r>
              <a:rPr lang="en-US" b="1" dirty="0" err="1" smtClean="0">
                <a:solidFill>
                  <a:srgbClr val="0070C0"/>
                </a:solidFill>
              </a:rPr>
              <a:t>q.push</a:t>
            </a:r>
            <a:r>
              <a:rPr lang="en-US" b="1" dirty="0" smtClean="0">
                <a:solidFill>
                  <a:srgbClr val="0070C0"/>
                </a:solidFill>
              </a:rPr>
              <a:t>(v</a:t>
            </a:r>
            <a:r>
              <a:rPr lang="en-US" b="1" dirty="0">
                <a:solidFill>
                  <a:srgbClr val="0070C0"/>
                </a:solidFill>
              </a:rPr>
              <a:t>);</a:t>
            </a:r>
          </a:p>
          <a:p>
            <a:r>
              <a:rPr lang="en-US" b="1" dirty="0" smtClean="0">
                <a:solidFill>
                  <a:srgbClr val="0070C0"/>
                </a:solidFill>
              </a:rPr>
              <a:t>       parent[v</a:t>
            </a:r>
            <a:r>
              <a:rPr lang="en-US" b="1" dirty="0">
                <a:solidFill>
                  <a:srgbClr val="0070C0"/>
                </a:solidFill>
              </a:rPr>
              <a:t>] = u;</a:t>
            </a:r>
          </a:p>
          <a:p>
            <a:r>
              <a:rPr lang="en-US" b="1" dirty="0" smtClean="0">
                <a:solidFill>
                  <a:srgbClr val="0070C0"/>
                </a:solidFill>
              </a:rPr>
              <a:t>       visited[v</a:t>
            </a:r>
            <a:r>
              <a:rPr lang="en-US" b="1" dirty="0">
                <a:solidFill>
                  <a:srgbClr val="0070C0"/>
                </a:solidFill>
              </a:rPr>
              <a:t>] = true</a:t>
            </a:r>
            <a:r>
              <a:rPr lang="en-US" b="1" dirty="0" smtClean="0">
                <a:solidFill>
                  <a:srgbClr val="0070C0"/>
                </a:solidFill>
              </a:rPr>
              <a:t>;</a:t>
            </a:r>
            <a:endParaRPr lang="en-US" b="1" dirty="0">
              <a:solidFill>
                <a:srgbClr val="0070C0"/>
              </a:solidFill>
            </a:endParaRPr>
          </a:p>
        </p:txBody>
      </p:sp>
      <p:sp>
        <p:nvSpPr>
          <p:cNvPr id="6" name="TextBox 5"/>
          <p:cNvSpPr txBox="1"/>
          <p:nvPr/>
        </p:nvSpPr>
        <p:spPr>
          <a:xfrm>
            <a:off x="2743200" y="1066800"/>
            <a:ext cx="6400800" cy="2862322"/>
          </a:xfrm>
          <a:prstGeom prst="rect">
            <a:avLst/>
          </a:prstGeom>
          <a:noFill/>
        </p:spPr>
        <p:txBody>
          <a:bodyPr wrap="square" rtlCol="0">
            <a:spAutoFit/>
          </a:bodyPr>
          <a:lstStyle/>
          <a:p>
            <a:r>
              <a:rPr lang="en-US" b="1" u="sng" dirty="0" smtClean="0"/>
              <a:t>TUMA</a:t>
            </a:r>
            <a:r>
              <a:rPr lang="sr-Latn-ME" b="1" u="sng" dirty="0" smtClean="0"/>
              <a:t>ČENJE</a:t>
            </a:r>
          </a:p>
          <a:p>
            <a:r>
              <a:rPr lang="sr-Latn-ME" b="1" dirty="0" smtClean="0">
                <a:solidFill>
                  <a:srgbClr val="C00000"/>
                </a:solidFill>
              </a:rPr>
              <a:t>BFS</a:t>
            </a:r>
            <a:r>
              <a:rPr lang="sr-Latn-ME" dirty="0" smtClean="0"/>
              <a:t> funkcija obilazi graf od izvora </a:t>
            </a:r>
            <a:r>
              <a:rPr lang="sr-Latn-ME" b="1" dirty="0" smtClean="0">
                <a:solidFill>
                  <a:srgbClr val="C00000"/>
                </a:solidFill>
              </a:rPr>
              <a:t>s</a:t>
            </a:r>
            <a:r>
              <a:rPr lang="sr-Latn-ME" dirty="0" smtClean="0"/>
              <a:t> do uvira </a:t>
            </a:r>
            <a:r>
              <a:rPr lang="sr-Latn-ME" b="1" dirty="0" smtClean="0">
                <a:solidFill>
                  <a:srgbClr val="C00000"/>
                </a:solidFill>
              </a:rPr>
              <a:t>t</a:t>
            </a:r>
            <a:r>
              <a:rPr lang="sr-Latn-ME" dirty="0" smtClean="0"/>
              <a:t>. Vektor </a:t>
            </a:r>
            <a:r>
              <a:rPr lang="sr-Latn-ME" b="1" dirty="0" smtClean="0">
                <a:solidFill>
                  <a:srgbClr val="C00000"/>
                </a:solidFill>
              </a:rPr>
              <a:t>parent</a:t>
            </a:r>
            <a:r>
              <a:rPr lang="sr-Latn-ME" dirty="0" smtClean="0"/>
              <a:t> je vektor roditelja čvorova (odakle se dolazi do čvora). Vektor </a:t>
            </a:r>
            <a:r>
              <a:rPr lang="sr-Latn-ME" b="1" dirty="0" smtClean="0">
                <a:solidFill>
                  <a:srgbClr val="C00000"/>
                </a:solidFill>
              </a:rPr>
              <a:t>visited</a:t>
            </a:r>
            <a:r>
              <a:rPr lang="sr-Latn-ME" dirty="0" smtClean="0"/>
              <a:t> pamti da li je dati čvor u putanji obiđen. </a:t>
            </a:r>
            <a:r>
              <a:rPr lang="sr-Latn-ME" b="1" dirty="0" smtClean="0">
                <a:solidFill>
                  <a:srgbClr val="C00000"/>
                </a:solidFill>
              </a:rPr>
              <a:t>rGraph</a:t>
            </a:r>
            <a:r>
              <a:rPr lang="sr-Latn-ME" dirty="0" smtClean="0"/>
              <a:t> predstavlja rezidualni kapacitet u grafu. Uzimamo čvor iz reda i pokušavamo da pređemo u druge čvorove reda grafa </a:t>
            </a:r>
          </a:p>
          <a:p>
            <a:r>
              <a:rPr lang="sr-Latn-ME" dirty="0"/>
              <a:t> </a:t>
            </a:r>
            <a:r>
              <a:rPr lang="sr-Latn-ME" dirty="0" smtClean="0"/>
              <a:t>                                              koji još nisu posjećeni i do kojih postoji </a:t>
            </a:r>
            <a:r>
              <a:rPr lang="en-US" dirty="0" smtClean="0"/>
              <a:t>g</a:t>
            </a:r>
            <a:r>
              <a:rPr lang="sr-Latn-ME" dirty="0" smtClean="0"/>
              <a:t>rana sa nenultim rezidualnim kapacitetom. Ako takva </a:t>
            </a:r>
          </a:p>
          <a:p>
            <a:r>
              <a:rPr lang="sr-Latn-ME" dirty="0"/>
              <a:t> </a:t>
            </a:r>
            <a:r>
              <a:rPr lang="sr-Latn-ME" dirty="0" smtClean="0"/>
              <a:t>                  grana postoji upisujemo taj čvor u graf i bilježimo mu roditelja (da mu je roditelj prethodni čvor) </a:t>
            </a:r>
            <a:r>
              <a:rPr lang="sr-Latn-ME" b="1" i="1" dirty="0" smtClean="0">
                <a:solidFill>
                  <a:srgbClr val="C00000"/>
                </a:solidFill>
              </a:rPr>
              <a:t>parent</a:t>
            </a:r>
            <a:r>
              <a:rPr lang="en-US" b="1" dirty="0" smtClean="0">
                <a:solidFill>
                  <a:srgbClr val="C00000"/>
                </a:solidFill>
              </a:rPr>
              <a:t>[</a:t>
            </a:r>
            <a:r>
              <a:rPr lang="en-US" b="1" i="1" dirty="0" smtClean="0">
                <a:solidFill>
                  <a:srgbClr val="C00000"/>
                </a:solidFill>
              </a:rPr>
              <a:t>v</a:t>
            </a:r>
            <a:r>
              <a:rPr lang="en-US" b="1" dirty="0" smtClean="0">
                <a:solidFill>
                  <a:srgbClr val="C00000"/>
                </a:solidFill>
              </a:rPr>
              <a:t>]=</a:t>
            </a:r>
            <a:r>
              <a:rPr lang="en-US" b="1" i="1" dirty="0" smtClean="0">
                <a:solidFill>
                  <a:srgbClr val="C00000"/>
                </a:solidFill>
              </a:rPr>
              <a:t>u</a:t>
            </a:r>
            <a:r>
              <a:rPr lang="en-US" b="1" dirty="0" smtClean="0">
                <a:solidFill>
                  <a:srgbClr val="C00000"/>
                </a:solidFill>
              </a:rPr>
              <a:t>;</a:t>
            </a:r>
            <a:r>
              <a:rPr lang="en-US" dirty="0" smtClean="0"/>
              <a:t>.</a:t>
            </a:r>
            <a:endParaRPr lang="en-US" dirty="0"/>
          </a:p>
        </p:txBody>
      </p:sp>
    </p:spTree>
    <p:extLst>
      <p:ext uri="{BB962C8B-B14F-4D97-AF65-F5344CB8AC3E}">
        <p14:creationId xmlns:p14="http://schemas.microsoft.com/office/powerpoint/2010/main" val="2605615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BIT realizacija</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Ako niz ima </a:t>
            </a:r>
            <a:r>
              <a:rPr lang="sr-Latn-ME" b="1" i="1" dirty="0" smtClean="0">
                <a:solidFill>
                  <a:srgbClr val="C00000"/>
                </a:solidFill>
              </a:rPr>
              <a:t>n</a:t>
            </a:r>
            <a:r>
              <a:rPr lang="sr-Latn-ME" dirty="0" smtClean="0"/>
              <a:t> elemenata </a:t>
            </a:r>
            <a:r>
              <a:rPr lang="sr-Latn-ME" b="1" dirty="0" smtClean="0">
                <a:solidFill>
                  <a:srgbClr val="C00000"/>
                </a:solidFill>
              </a:rPr>
              <a:t>BIT</a:t>
            </a:r>
            <a:r>
              <a:rPr lang="sr-Latn-ME" dirty="0" smtClean="0"/>
              <a:t> ima </a:t>
            </a:r>
            <a:r>
              <a:rPr lang="sr-Latn-ME" b="1" i="1" dirty="0" smtClean="0">
                <a:solidFill>
                  <a:srgbClr val="C00000"/>
                </a:solidFill>
              </a:rPr>
              <a:t>n</a:t>
            </a:r>
            <a:r>
              <a:rPr lang="sr-Latn-ME" b="1" dirty="0" smtClean="0">
                <a:solidFill>
                  <a:srgbClr val="C00000"/>
                </a:solidFill>
              </a:rPr>
              <a:t>+1</a:t>
            </a:r>
            <a:r>
              <a:rPr lang="sr-Latn-ME" dirty="0" smtClean="0"/>
              <a:t> član </a:t>
            </a:r>
            <a:r>
              <a:rPr lang="sr-Latn-ME" b="1" baseline="-25000" dirty="0" smtClean="0"/>
              <a:t>(samo radi jednostavnije implementacije)</a:t>
            </a:r>
            <a:r>
              <a:rPr lang="sr-Latn-ME" dirty="0" smtClean="0"/>
              <a:t>.</a:t>
            </a:r>
          </a:p>
          <a:p>
            <a:r>
              <a:rPr lang="sr-Latn-ME" b="1" dirty="0" smtClean="0">
                <a:solidFill>
                  <a:srgbClr val="C00000"/>
                </a:solidFill>
              </a:rPr>
              <a:t>BIT</a:t>
            </a:r>
            <a:r>
              <a:rPr lang="sr-Latn-ME" dirty="0" smtClean="0"/>
              <a:t> čvorovi sadrže sumu podnizova originalnog niza a ne same elemente niza.</a:t>
            </a:r>
          </a:p>
          <a:p>
            <a:r>
              <a:rPr lang="sr-Latn-ME" dirty="0" smtClean="0"/>
              <a:t>Svi elementi </a:t>
            </a:r>
            <a:r>
              <a:rPr lang="sr-Latn-ME" b="1" dirty="0" smtClean="0">
                <a:solidFill>
                  <a:srgbClr val="C00000"/>
                </a:solidFill>
              </a:rPr>
              <a:t>BIT</a:t>
            </a:r>
            <a:r>
              <a:rPr lang="sr-Latn-ME" dirty="0" smtClean="0"/>
              <a:t>-a se inicijalizuju na </a:t>
            </a:r>
            <a:r>
              <a:rPr lang="sr-Latn-ME" b="1" dirty="0" smtClean="0">
                <a:solidFill>
                  <a:srgbClr val="C00000"/>
                </a:solidFill>
              </a:rPr>
              <a:t>0</a:t>
            </a:r>
            <a:r>
              <a:rPr lang="sr-Latn-ME" dirty="0" smtClean="0"/>
              <a:t>.</a:t>
            </a:r>
          </a:p>
          <a:p>
            <a:r>
              <a:rPr lang="sr-Latn-ME" dirty="0" smtClean="0"/>
              <a:t>Operacija formiranja polaznog </a:t>
            </a:r>
            <a:r>
              <a:rPr lang="sr-Latn-ME" b="1" dirty="0" smtClean="0">
                <a:solidFill>
                  <a:srgbClr val="C00000"/>
                </a:solidFill>
              </a:rPr>
              <a:t>BIT</a:t>
            </a:r>
            <a:r>
              <a:rPr lang="sr-Latn-ME" dirty="0" smtClean="0"/>
              <a:t>-a je ekvivalentna sa operacijom formiranja </a:t>
            </a:r>
            <a:r>
              <a:rPr lang="sr-Latn-ME" b="1" dirty="0" smtClean="0">
                <a:solidFill>
                  <a:srgbClr val="C00000"/>
                </a:solidFill>
              </a:rPr>
              <a:t>BIT</a:t>
            </a:r>
            <a:r>
              <a:rPr lang="sr-Latn-ME" dirty="0" smtClean="0"/>
              <a:t>-a na osnovu niza </a:t>
            </a:r>
            <a:r>
              <a:rPr lang="sr-Latn-ME" b="1" i="1" dirty="0" smtClean="0">
                <a:solidFill>
                  <a:srgbClr val="C00000"/>
                </a:solidFill>
              </a:rPr>
              <a:t>a</a:t>
            </a:r>
            <a:r>
              <a:rPr lang="en-US" b="1" dirty="0" smtClean="0">
                <a:solidFill>
                  <a:srgbClr val="C00000"/>
                </a:solidFill>
              </a:rPr>
              <a:t>[0]…</a:t>
            </a:r>
            <a:r>
              <a:rPr lang="en-US" b="1" i="1" dirty="0" smtClean="0">
                <a:solidFill>
                  <a:srgbClr val="C00000"/>
                </a:solidFill>
              </a:rPr>
              <a:t>a</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dirty="0" smtClean="0"/>
              <a:t>.</a:t>
            </a:r>
          </a:p>
          <a:p>
            <a:r>
              <a:rPr lang="en-US" dirty="0" err="1" smtClean="0"/>
              <a:t>Zato</a:t>
            </a:r>
            <a:r>
              <a:rPr lang="en-US" dirty="0" smtClean="0"/>
              <a:t> </a:t>
            </a:r>
            <a:r>
              <a:rPr lang="en-US" dirty="0" err="1" smtClean="0"/>
              <a:t>objasnimo</a:t>
            </a:r>
            <a:r>
              <a:rPr lang="en-US" dirty="0" smtClean="0"/>
              <a:t> </a:t>
            </a:r>
            <a:r>
              <a:rPr lang="en-US" dirty="0" err="1" smtClean="0"/>
              <a:t>sada</a:t>
            </a:r>
            <a:r>
              <a:rPr lang="en-US" dirty="0" smtClean="0"/>
              <a:t> </a:t>
            </a:r>
            <a:r>
              <a:rPr lang="en-US" dirty="0" err="1" smtClean="0"/>
              <a:t>kako</a:t>
            </a:r>
            <a:r>
              <a:rPr lang="en-US" dirty="0" smtClean="0"/>
              <a:t> </a:t>
            </a:r>
            <a:r>
              <a:rPr lang="sr-Latn-ME" dirty="0" smtClean="0"/>
              <a:t>ažuriranje vrijednosti nekog elementa niza </a:t>
            </a:r>
            <a:r>
              <a:rPr lang="sr-Latn-ME"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x</a:t>
            </a:r>
            <a:r>
              <a:rPr lang="en-US" b="1" dirty="0" smtClean="0">
                <a:solidFill>
                  <a:srgbClr val="C00000"/>
                </a:solidFill>
              </a:rPr>
              <a:t>;</a:t>
            </a:r>
            <a:r>
              <a:rPr lang="en-US" dirty="0" smtClean="0"/>
              <a:t> </a:t>
            </a:r>
            <a:r>
              <a:rPr lang="en-US" dirty="0" err="1" smtClean="0"/>
              <a:t>ut</a:t>
            </a:r>
            <a:r>
              <a:rPr lang="en-GB" dirty="0" err="1" smtClean="0"/>
              <a:t>i</a:t>
            </a:r>
            <a:r>
              <a:rPr lang="sr-Latn-ME" dirty="0" smtClean="0"/>
              <a:t>če na </a:t>
            </a:r>
            <a:r>
              <a:rPr lang="sr-Latn-ME" b="1" dirty="0" smtClean="0">
                <a:solidFill>
                  <a:srgbClr val="C00000"/>
                </a:solidFill>
              </a:rPr>
              <a:t>BIT</a:t>
            </a:r>
            <a:r>
              <a:rPr lang="sr-Latn-ME" dirty="0" smtClean="0"/>
              <a:t>.</a:t>
            </a:r>
          </a:p>
          <a:p>
            <a:r>
              <a:rPr lang="sr-Latn-ME" dirty="0" smtClean="0"/>
              <a:t>Ovo je potpuno ekvivalentno kao kada u prazan </a:t>
            </a:r>
            <a:r>
              <a:rPr lang="sr-Latn-ME" b="1" dirty="0" smtClean="0">
                <a:solidFill>
                  <a:srgbClr val="C00000"/>
                </a:solidFill>
              </a:rPr>
              <a:t>BIT</a:t>
            </a:r>
            <a:r>
              <a:rPr lang="sr-Latn-ME" dirty="0" smtClean="0"/>
              <a:t> unosimo </a:t>
            </a:r>
            <a:r>
              <a:rPr lang="sr-Latn-ME"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x</a:t>
            </a:r>
            <a:r>
              <a:rPr lang="en-US" b="1" dirty="0" smtClean="0">
                <a:solidFill>
                  <a:srgbClr val="C00000"/>
                </a:solidFill>
              </a:rPr>
              <a:t>;</a:t>
            </a:r>
            <a:r>
              <a:rPr lang="sr-Latn-ME" dirty="0"/>
              <a:t> </a:t>
            </a:r>
            <a:r>
              <a:rPr lang="sr-Latn-ME" dirty="0" smtClean="0"/>
              <a:t>kao da dodajemo </a:t>
            </a:r>
            <a:r>
              <a:rPr lang="sr-Latn-ME" b="1" i="1" dirty="0" smtClean="0">
                <a:solidFill>
                  <a:srgbClr val="C00000"/>
                </a:solidFill>
              </a:rPr>
              <a:t>x</a:t>
            </a:r>
            <a:r>
              <a:rPr lang="sr-Latn-ME" dirty="0" smtClean="0"/>
              <a:t> na vrijednost </a:t>
            </a:r>
            <a:r>
              <a:rPr lang="sr-Latn-ME"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]=0</a:t>
            </a:r>
            <a:r>
              <a:rPr lang="en-US" dirty="0" smtClean="0"/>
              <a:t>.</a:t>
            </a:r>
          </a:p>
          <a:p>
            <a:r>
              <a:rPr lang="en-US" dirty="0" err="1" smtClean="0"/>
              <a:t>Ve</a:t>
            </a:r>
            <a:r>
              <a:rPr lang="sr-Latn-ME" dirty="0" smtClean="0"/>
              <a:t>ć smo rekli da se drvo zapravo ne formira ali da se u našoj uobrazilji na različit način formira za potrebe operacija čitanja i ažuriranja. Pogledajmo slajdove koji slijede.</a:t>
            </a:r>
            <a:endParaRPr lang="en-US" dirty="0"/>
          </a:p>
        </p:txBody>
      </p:sp>
    </p:spTree>
    <p:extLst>
      <p:ext uri="{BB962C8B-B14F-4D97-AF65-F5344CB8AC3E}">
        <p14:creationId xmlns:p14="http://schemas.microsoft.com/office/powerpoint/2010/main" val="2679407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getSum(x) dio algortima</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Dat je niz </a:t>
            </a:r>
            <a:r>
              <a:rPr lang="sr-Latn-ME"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 </a:t>
            </a:r>
            <a:r>
              <a:rPr lang="en-US" b="1" i="1" dirty="0" err="1" smtClean="0">
                <a:solidFill>
                  <a:srgbClr val="C00000"/>
                </a:solidFill>
              </a:rPr>
              <a:t>i</a:t>
            </a:r>
            <a:r>
              <a:rPr lang="en-US" b="1" dirty="0" smtClean="0">
                <a:solidFill>
                  <a:srgbClr val="C00000"/>
                </a:solidFill>
                <a:sym typeface="Symbol"/>
              </a:rPr>
              <a:t>[0,</a:t>
            </a:r>
            <a:r>
              <a:rPr lang="en-US" b="1" i="1" dirty="0" smtClean="0">
                <a:solidFill>
                  <a:srgbClr val="C00000"/>
                </a:solidFill>
                <a:sym typeface="Symbol"/>
              </a:rPr>
              <a:t>n</a:t>
            </a:r>
            <a:r>
              <a:rPr lang="en-US" b="1" dirty="0" smtClean="0">
                <a:solidFill>
                  <a:srgbClr val="C00000"/>
                </a:solidFill>
                <a:sym typeface="Symbol"/>
              </a:rPr>
              <a:t>)</a:t>
            </a:r>
            <a:r>
              <a:rPr lang="en-US" dirty="0" smtClean="0">
                <a:sym typeface="Symbol"/>
              </a:rPr>
              <a:t> </a:t>
            </a:r>
            <a:r>
              <a:rPr lang="en-US" dirty="0" err="1" smtClean="0">
                <a:sym typeface="Symbol"/>
              </a:rPr>
              <a:t>odrediti</a:t>
            </a:r>
            <a:r>
              <a:rPr lang="en-US" dirty="0" smtClean="0">
                <a:sym typeface="Symbol"/>
              </a:rPr>
              <a:t> </a:t>
            </a:r>
            <a:r>
              <a:rPr lang="en-US" dirty="0" err="1" smtClean="0">
                <a:sym typeface="Symbol"/>
              </a:rPr>
              <a:t>sumu</a:t>
            </a:r>
            <a:r>
              <a:rPr lang="en-US" dirty="0" smtClean="0">
                <a:sym typeface="Symbol"/>
              </a:rPr>
              <a:t> </a:t>
            </a:r>
            <a:r>
              <a:rPr lang="en-US" b="1" i="1" dirty="0" err="1" smtClean="0">
                <a:solidFill>
                  <a:srgbClr val="C00000"/>
                </a:solidFill>
                <a:sym typeface="Symbol"/>
              </a:rPr>
              <a:t>getSum</a:t>
            </a:r>
            <a:r>
              <a:rPr lang="en-US" dirty="0" smtClean="0">
                <a:solidFill>
                  <a:srgbClr val="C00000"/>
                </a:solidFill>
                <a:sym typeface="Symbol"/>
              </a:rPr>
              <a:t>(</a:t>
            </a:r>
            <a:r>
              <a:rPr lang="en-US" b="1" i="1" dirty="0" smtClean="0">
                <a:solidFill>
                  <a:srgbClr val="C00000"/>
                </a:solidFill>
                <a:sym typeface="Symbol"/>
              </a:rPr>
              <a:t>x</a:t>
            </a:r>
            <a:r>
              <a:rPr lang="en-US" dirty="0" smtClean="0">
                <a:solidFill>
                  <a:srgbClr val="C00000"/>
                </a:solidFill>
                <a:sym typeface="Symbol"/>
              </a:rPr>
              <a:t>)</a:t>
            </a:r>
            <a:r>
              <a:rPr lang="en-US" dirty="0" smtClean="0">
                <a:sym typeface="Symbol"/>
              </a:rPr>
              <a:t> </a:t>
            </a:r>
            <a:r>
              <a:rPr lang="sr-Latn-ME" dirty="0" smtClean="0">
                <a:sym typeface="Symbol"/>
              </a:rPr>
              <a:t>članova niza od sa indeksima </a:t>
            </a:r>
            <a:r>
              <a:rPr lang="sr-Latn-ME" b="1" i="1" dirty="0">
                <a:solidFill>
                  <a:srgbClr val="C00000"/>
                </a:solidFill>
              </a:rPr>
              <a:t>a</a:t>
            </a:r>
            <a:r>
              <a:rPr lang="en-US" b="1" dirty="0">
                <a:solidFill>
                  <a:srgbClr val="C00000"/>
                </a:solidFill>
              </a:rPr>
              <a:t>[</a:t>
            </a:r>
            <a:r>
              <a:rPr lang="en-US" b="1" i="1" dirty="0" err="1">
                <a:solidFill>
                  <a:srgbClr val="C00000"/>
                </a:solidFill>
              </a:rPr>
              <a:t>i</a:t>
            </a:r>
            <a:r>
              <a:rPr lang="en-US" b="1" dirty="0">
                <a:solidFill>
                  <a:srgbClr val="C00000"/>
                </a:solidFill>
              </a:rPr>
              <a:t>], </a:t>
            </a:r>
            <a:r>
              <a:rPr lang="en-US" b="1" i="1" dirty="0" err="1">
                <a:solidFill>
                  <a:srgbClr val="C00000"/>
                </a:solidFill>
              </a:rPr>
              <a:t>i</a:t>
            </a:r>
            <a:r>
              <a:rPr lang="en-US" b="1" dirty="0">
                <a:solidFill>
                  <a:srgbClr val="C00000"/>
                </a:solidFill>
                <a:sym typeface="Symbol"/>
              </a:rPr>
              <a:t>[</a:t>
            </a:r>
            <a:r>
              <a:rPr lang="en-US" b="1" dirty="0" smtClean="0">
                <a:solidFill>
                  <a:srgbClr val="C00000"/>
                </a:solidFill>
                <a:sym typeface="Symbol"/>
              </a:rPr>
              <a:t>0,</a:t>
            </a:r>
            <a:r>
              <a:rPr lang="sr-Latn-ME" b="1" i="1" dirty="0" smtClean="0">
                <a:solidFill>
                  <a:srgbClr val="C00000"/>
                </a:solidFill>
                <a:sym typeface="Symbol"/>
              </a:rPr>
              <a:t>x</a:t>
            </a:r>
            <a:r>
              <a:rPr lang="en-GB" b="1" dirty="0" smtClean="0">
                <a:solidFill>
                  <a:srgbClr val="C00000"/>
                </a:solidFill>
                <a:sym typeface="Symbol"/>
              </a:rPr>
              <a:t>]</a:t>
            </a:r>
            <a:r>
              <a:rPr lang="en-GB" dirty="0" smtClean="0">
                <a:sym typeface="Symbol"/>
              </a:rPr>
              <a:t> </a:t>
            </a:r>
            <a:r>
              <a:rPr lang="en-GB" dirty="0" err="1" smtClean="0">
                <a:sym typeface="Symbol"/>
              </a:rPr>
              <a:t>na</a:t>
            </a:r>
            <a:r>
              <a:rPr lang="en-GB" dirty="0" smtClean="0">
                <a:sym typeface="Symbol"/>
              </a:rPr>
              <a:t> </a:t>
            </a:r>
            <a:r>
              <a:rPr lang="en-GB" dirty="0" err="1" smtClean="0">
                <a:sym typeface="Symbol"/>
              </a:rPr>
              <a:t>osnovu</a:t>
            </a:r>
            <a:r>
              <a:rPr lang="en-GB" dirty="0" smtClean="0">
                <a:sym typeface="Symbol"/>
              </a:rPr>
              <a:t> </a:t>
            </a:r>
            <a:r>
              <a:rPr lang="en-US" b="1" i="1" dirty="0" err="1" smtClean="0">
                <a:solidFill>
                  <a:srgbClr val="C00000"/>
                </a:solidFill>
              </a:rPr>
              <a:t>BitTree</a:t>
            </a:r>
            <a:r>
              <a:rPr lang="en-US" b="1" dirty="0" smtClean="0">
                <a:solidFill>
                  <a:srgbClr val="C00000"/>
                </a:solidFill>
              </a:rPr>
              <a:t>[</a:t>
            </a:r>
            <a:r>
              <a:rPr lang="en-US" b="1" i="1" dirty="0" err="1" smtClean="0">
                <a:solidFill>
                  <a:srgbClr val="C00000"/>
                </a:solidFill>
              </a:rPr>
              <a:t>i</a:t>
            </a:r>
            <a:r>
              <a:rPr lang="en-US" b="1" dirty="0">
                <a:solidFill>
                  <a:srgbClr val="C00000"/>
                </a:solidFill>
              </a:rPr>
              <a:t>], </a:t>
            </a:r>
            <a:r>
              <a:rPr lang="en-US" b="1" i="1" dirty="0" err="1">
                <a:solidFill>
                  <a:srgbClr val="C00000"/>
                </a:solidFill>
              </a:rPr>
              <a:t>i</a:t>
            </a:r>
            <a:r>
              <a:rPr lang="en-US" b="1" dirty="0">
                <a:solidFill>
                  <a:srgbClr val="C00000"/>
                </a:solidFill>
                <a:sym typeface="Symbol"/>
              </a:rPr>
              <a:t>[</a:t>
            </a:r>
            <a:r>
              <a:rPr lang="en-US" b="1" dirty="0" smtClean="0">
                <a:solidFill>
                  <a:srgbClr val="C00000"/>
                </a:solidFill>
                <a:sym typeface="Symbol"/>
              </a:rPr>
              <a:t>0,</a:t>
            </a:r>
            <a:r>
              <a:rPr lang="en-US" b="1" i="1" dirty="0" smtClean="0">
                <a:solidFill>
                  <a:srgbClr val="C00000"/>
                </a:solidFill>
                <a:sym typeface="Symbol"/>
              </a:rPr>
              <a:t>n</a:t>
            </a:r>
            <a:r>
              <a:rPr lang="en-US" b="1" dirty="0">
                <a:solidFill>
                  <a:srgbClr val="C00000"/>
                </a:solidFill>
                <a:sym typeface="Symbol"/>
              </a:rPr>
              <a:t>]</a:t>
            </a:r>
            <a:r>
              <a:rPr lang="en-GB" dirty="0" smtClean="0">
                <a:sym typeface="Symbol"/>
              </a:rPr>
              <a:t>.</a:t>
            </a:r>
          </a:p>
          <a:p>
            <a:r>
              <a:rPr lang="en-GB" dirty="0" smtClean="0">
                <a:sym typeface="Symbol"/>
              </a:rPr>
              <a:t>To se </a:t>
            </a:r>
            <a:r>
              <a:rPr lang="en-GB" dirty="0" err="1" smtClean="0">
                <a:sym typeface="Symbol"/>
              </a:rPr>
              <a:t>obavlja</a:t>
            </a:r>
            <a:r>
              <a:rPr lang="en-GB" dirty="0" smtClean="0">
                <a:sym typeface="Symbol"/>
              </a:rPr>
              <a:t> </a:t>
            </a:r>
            <a:r>
              <a:rPr lang="sr-Latn-ME" dirty="0" smtClean="0">
                <a:sym typeface="Symbol"/>
              </a:rPr>
              <a:t>putem sl</a:t>
            </a:r>
            <a:r>
              <a:rPr lang="en-US" dirty="0" smtClean="0">
                <a:sym typeface="Symbol"/>
              </a:rPr>
              <a:t>j</a:t>
            </a:r>
            <a:r>
              <a:rPr lang="sr-Latn-ME" dirty="0" smtClean="0">
                <a:sym typeface="Symbol"/>
              </a:rPr>
              <a:t>edećeg algo</a:t>
            </a:r>
            <a:r>
              <a:rPr lang="en-US" dirty="0" err="1" smtClean="0">
                <a:sym typeface="Symbol"/>
              </a:rPr>
              <a:t>ri</a:t>
            </a:r>
            <a:r>
              <a:rPr lang="sr-Latn-ME" dirty="0" smtClean="0">
                <a:sym typeface="Symbol"/>
              </a:rPr>
              <a:t>tma.</a:t>
            </a:r>
          </a:p>
          <a:p>
            <a:pPr marL="457200" indent="-457200">
              <a:buFont typeface="+mj-lt"/>
              <a:buAutoNum type="arabicPeriod"/>
            </a:pPr>
            <a:r>
              <a:rPr lang="sr-Latn-ME" dirty="0" smtClean="0">
                <a:sym typeface="Symbol"/>
              </a:rPr>
              <a:t>Inicijalizovati sumu na </a:t>
            </a:r>
            <a:r>
              <a:rPr lang="sr-Latn-ME" b="1" dirty="0" smtClean="0">
                <a:solidFill>
                  <a:srgbClr val="C00000"/>
                </a:solidFill>
                <a:sym typeface="Symbol"/>
              </a:rPr>
              <a:t>0</a:t>
            </a:r>
            <a:r>
              <a:rPr lang="sr-Latn-ME" dirty="0" smtClean="0">
                <a:sym typeface="Symbol"/>
              </a:rPr>
              <a:t>, tekući indeks je </a:t>
            </a:r>
            <a:r>
              <a:rPr lang="en-US" b="1" i="1" dirty="0" smtClean="0">
                <a:solidFill>
                  <a:srgbClr val="C00000"/>
                </a:solidFill>
                <a:sym typeface="Symbol"/>
              </a:rPr>
              <a:t>index</a:t>
            </a:r>
            <a:r>
              <a:rPr lang="en-US" b="1" dirty="0" smtClean="0">
                <a:solidFill>
                  <a:srgbClr val="C00000"/>
                </a:solidFill>
                <a:sym typeface="Symbol"/>
              </a:rPr>
              <a:t>=</a:t>
            </a:r>
            <a:r>
              <a:rPr lang="sr-Latn-ME" b="1" i="1" dirty="0" smtClean="0">
                <a:solidFill>
                  <a:srgbClr val="C00000"/>
                </a:solidFill>
                <a:sym typeface="Symbol"/>
              </a:rPr>
              <a:t>x</a:t>
            </a:r>
            <a:r>
              <a:rPr lang="sr-Latn-ME" b="1" dirty="0" smtClean="0">
                <a:solidFill>
                  <a:srgbClr val="C00000"/>
                </a:solidFill>
                <a:sym typeface="Symbol"/>
              </a:rPr>
              <a:t>+1</a:t>
            </a:r>
            <a:r>
              <a:rPr lang="sr-Latn-ME" dirty="0" smtClean="0">
                <a:sym typeface="Symbol"/>
              </a:rPr>
              <a:t>.</a:t>
            </a:r>
          </a:p>
          <a:p>
            <a:pPr marL="457200" indent="-457200">
              <a:buFont typeface="+mj-lt"/>
              <a:buAutoNum type="arabicPeriod"/>
            </a:pPr>
            <a:r>
              <a:rPr lang="sr-Latn-ME" dirty="0" smtClean="0">
                <a:sym typeface="Symbol"/>
              </a:rPr>
              <a:t>Vršiti sledeći ciklus dok je tekući </a:t>
            </a:r>
            <a:r>
              <a:rPr lang="en-US" b="1" i="1" dirty="0">
                <a:solidFill>
                  <a:srgbClr val="C00000"/>
                </a:solidFill>
                <a:sym typeface="Symbol"/>
              </a:rPr>
              <a:t>index</a:t>
            </a:r>
            <a:r>
              <a:rPr lang="sr-Latn-ME" dirty="0" smtClean="0">
                <a:sym typeface="Symbol"/>
              </a:rPr>
              <a:t> veći od nula:</a:t>
            </a:r>
          </a:p>
          <a:p>
            <a:pPr marL="731520" lvl="1" indent="-457200">
              <a:buFont typeface="+mj-lt"/>
              <a:buAutoNum type="alphaLcParenR"/>
            </a:pPr>
            <a:r>
              <a:rPr lang="sr-Latn-ME" dirty="0" smtClean="0">
                <a:sym typeface="Symbol"/>
              </a:rPr>
              <a:t>Dodati </a:t>
            </a:r>
            <a:r>
              <a:rPr lang="sr-Latn-ME" b="1" i="1" dirty="0" smtClean="0">
                <a:solidFill>
                  <a:srgbClr val="C00000"/>
                </a:solidFill>
                <a:sym typeface="Symbol"/>
              </a:rPr>
              <a:t>BitTree</a:t>
            </a:r>
            <a:r>
              <a:rPr lang="en-US" b="1" dirty="0" smtClean="0">
                <a:solidFill>
                  <a:srgbClr val="C00000"/>
                </a:solidFill>
                <a:sym typeface="Symbol"/>
              </a:rPr>
              <a:t>[</a:t>
            </a:r>
            <a:r>
              <a:rPr lang="en-US" b="1" i="1" dirty="0" err="1" smtClean="0">
                <a:solidFill>
                  <a:srgbClr val="C00000"/>
                </a:solidFill>
                <a:sym typeface="Symbol"/>
              </a:rPr>
              <a:t>i</a:t>
            </a:r>
            <a:r>
              <a:rPr lang="sr-Latn-ME" b="1" i="1" dirty="0" smtClean="0">
                <a:solidFill>
                  <a:srgbClr val="C00000"/>
                </a:solidFill>
                <a:sym typeface="Symbol"/>
              </a:rPr>
              <a:t>ndex</a:t>
            </a:r>
            <a:r>
              <a:rPr lang="en-US" b="1" dirty="0" smtClean="0">
                <a:solidFill>
                  <a:srgbClr val="C00000"/>
                </a:solidFill>
                <a:sym typeface="Symbol"/>
              </a:rPr>
              <a:t>]</a:t>
            </a:r>
            <a:r>
              <a:rPr lang="en-US" dirty="0" smtClean="0">
                <a:sym typeface="Symbol"/>
              </a:rPr>
              <a:t> </a:t>
            </a:r>
            <a:r>
              <a:rPr lang="en-US" dirty="0" err="1" smtClean="0">
                <a:sym typeface="Symbol"/>
              </a:rPr>
              <a:t>na</a:t>
            </a:r>
            <a:r>
              <a:rPr lang="en-US" dirty="0" smtClean="0">
                <a:sym typeface="Symbol"/>
              </a:rPr>
              <a:t> </a:t>
            </a:r>
            <a:r>
              <a:rPr lang="en-US" dirty="0" err="1" smtClean="0">
                <a:sym typeface="Symbol"/>
              </a:rPr>
              <a:t>sumu</a:t>
            </a:r>
            <a:endParaRPr lang="en-US" dirty="0" smtClean="0">
              <a:sym typeface="Symbol"/>
            </a:endParaRPr>
          </a:p>
          <a:p>
            <a:pPr marL="731520" lvl="1" indent="-457200">
              <a:buFont typeface="+mj-lt"/>
              <a:buAutoNum type="alphaLcParenR"/>
            </a:pPr>
            <a:r>
              <a:rPr lang="en-US" dirty="0" err="1" smtClean="0">
                <a:sym typeface="Symbol"/>
              </a:rPr>
              <a:t>Idemo</a:t>
            </a:r>
            <a:r>
              <a:rPr lang="en-US" dirty="0" smtClean="0">
                <a:sym typeface="Symbol"/>
              </a:rPr>
              <a:t> </a:t>
            </a:r>
            <a:r>
              <a:rPr lang="en-US" dirty="0" err="1" smtClean="0">
                <a:sym typeface="Symbol"/>
              </a:rPr>
              <a:t>na</a:t>
            </a:r>
            <a:r>
              <a:rPr lang="en-US" dirty="0" smtClean="0">
                <a:sym typeface="Symbol"/>
              </a:rPr>
              <a:t> </a:t>
            </a:r>
            <a:r>
              <a:rPr lang="en-US" dirty="0" err="1" smtClean="0">
                <a:sym typeface="Symbol"/>
              </a:rPr>
              <a:t>roditelja</a:t>
            </a:r>
            <a:r>
              <a:rPr lang="en-US" dirty="0" smtClean="0">
                <a:sym typeface="Symbol"/>
              </a:rPr>
              <a:t> </a:t>
            </a:r>
            <a:r>
              <a:rPr lang="sr-Latn-ME" dirty="0" smtClean="0">
                <a:sym typeface="Symbol"/>
              </a:rPr>
              <a:t>čvora u drvetu kojega dobijamo sl</a:t>
            </a:r>
            <a:r>
              <a:rPr lang="en-US" dirty="0" smtClean="0">
                <a:sym typeface="Symbol"/>
              </a:rPr>
              <a:t>j</a:t>
            </a:r>
            <a:r>
              <a:rPr lang="sr-Latn-ME" dirty="0" smtClean="0">
                <a:sym typeface="Symbol"/>
              </a:rPr>
              <a:t>edećom operacijom po bitovima </a:t>
            </a:r>
            <a:r>
              <a:rPr lang="sr-Latn-ME" b="1" i="1" dirty="0" smtClean="0">
                <a:solidFill>
                  <a:srgbClr val="C00000"/>
                </a:solidFill>
                <a:sym typeface="Symbol"/>
              </a:rPr>
              <a:t>index</a:t>
            </a:r>
            <a:r>
              <a:rPr lang="sr-Latn-ME" b="1" dirty="0" smtClean="0">
                <a:solidFill>
                  <a:srgbClr val="C00000"/>
                </a:solidFill>
                <a:sym typeface="Symbol"/>
              </a:rPr>
              <a:t>=</a:t>
            </a:r>
            <a:r>
              <a:rPr lang="sr-Latn-ME" b="1" i="1" dirty="0" smtClean="0">
                <a:solidFill>
                  <a:srgbClr val="C00000"/>
                </a:solidFill>
                <a:sym typeface="Symbol"/>
              </a:rPr>
              <a:t>index</a:t>
            </a:r>
            <a:r>
              <a:rPr lang="sr-Latn-ME" b="1" dirty="0" smtClean="0">
                <a:solidFill>
                  <a:srgbClr val="C00000"/>
                </a:solidFill>
                <a:sym typeface="Symbol"/>
              </a:rPr>
              <a:t>-(</a:t>
            </a:r>
            <a:r>
              <a:rPr lang="sr-Latn-ME" b="1" i="1" dirty="0" smtClean="0">
                <a:solidFill>
                  <a:srgbClr val="C00000"/>
                </a:solidFill>
                <a:sym typeface="Symbol"/>
              </a:rPr>
              <a:t>index</a:t>
            </a:r>
            <a:r>
              <a:rPr lang="sr-Latn-ME" b="1" dirty="0" smtClean="0">
                <a:solidFill>
                  <a:srgbClr val="C00000"/>
                </a:solidFill>
                <a:sym typeface="Symbol"/>
              </a:rPr>
              <a:t> &amp; (-</a:t>
            </a:r>
            <a:r>
              <a:rPr lang="sr-Latn-ME" b="1" i="1" dirty="0" smtClean="0">
                <a:solidFill>
                  <a:srgbClr val="C00000"/>
                </a:solidFill>
                <a:sym typeface="Symbol"/>
              </a:rPr>
              <a:t>index</a:t>
            </a:r>
            <a:r>
              <a:rPr lang="sr-Latn-ME" b="1" dirty="0" smtClean="0">
                <a:solidFill>
                  <a:srgbClr val="C00000"/>
                </a:solidFill>
                <a:sym typeface="Symbol"/>
              </a:rPr>
              <a:t>))</a:t>
            </a:r>
          </a:p>
          <a:p>
            <a:pPr marL="457200" indent="-457200">
              <a:buFont typeface="+mj-lt"/>
              <a:buAutoNum type="arabicPeriod"/>
            </a:pPr>
            <a:r>
              <a:rPr lang="sr-Latn-ME" dirty="0" smtClean="0">
                <a:sym typeface="Symbol"/>
              </a:rPr>
              <a:t>Vraćamo traženu sumu</a:t>
            </a:r>
            <a:r>
              <a:rPr lang="en-US" dirty="0" smtClean="0">
                <a:sym typeface="Symbol"/>
              </a:rPr>
              <a:t>.</a:t>
            </a:r>
            <a:endParaRPr lang="sr-Latn-ME" dirty="0" smtClean="0">
              <a:sym typeface="Symbol"/>
            </a:endParaRPr>
          </a:p>
          <a:p>
            <a:pPr marL="457200" indent="-457200">
              <a:buFont typeface="+mj-lt"/>
              <a:buAutoNum type="arabicPeriod"/>
            </a:pPr>
            <a:endParaRPr lang="sr-Latn-ME" dirty="0">
              <a:sym typeface="Symbol"/>
            </a:endParaRPr>
          </a:p>
          <a:p>
            <a:r>
              <a:rPr lang="sr-Latn-ME" dirty="0" smtClean="0">
                <a:sym typeface="Symbol"/>
              </a:rPr>
              <a:t>Vidimo sada veoma neobičnu vezu između indeksa čvora i njegovog roditelja: </a:t>
            </a:r>
            <a:br>
              <a:rPr lang="sr-Latn-ME" dirty="0" smtClean="0">
                <a:sym typeface="Symbol"/>
              </a:rPr>
            </a:br>
            <a:r>
              <a:rPr lang="sr-Latn-ME" b="1" i="1" dirty="0" smtClean="0">
                <a:solidFill>
                  <a:srgbClr val="C00000"/>
                </a:solidFill>
                <a:sym typeface="Symbol"/>
              </a:rPr>
              <a:t>index</a:t>
            </a:r>
            <a:r>
              <a:rPr lang="sr-Latn-ME" b="1" dirty="0" smtClean="0">
                <a:solidFill>
                  <a:srgbClr val="C00000"/>
                </a:solidFill>
                <a:sym typeface="Symbol"/>
              </a:rPr>
              <a:t>=</a:t>
            </a:r>
            <a:r>
              <a:rPr lang="sr-Latn-ME" b="1" i="1" dirty="0" smtClean="0">
                <a:solidFill>
                  <a:srgbClr val="C00000"/>
                </a:solidFill>
                <a:sym typeface="Symbol"/>
              </a:rPr>
              <a:t>index</a:t>
            </a:r>
            <a:r>
              <a:rPr lang="sr-Latn-ME" b="1" dirty="0" smtClean="0">
                <a:solidFill>
                  <a:srgbClr val="C00000"/>
                </a:solidFill>
                <a:sym typeface="Symbol"/>
              </a:rPr>
              <a:t>-</a:t>
            </a:r>
            <a:r>
              <a:rPr lang="sr-Latn-ME" b="1" dirty="0">
                <a:solidFill>
                  <a:srgbClr val="C00000"/>
                </a:solidFill>
                <a:sym typeface="Symbol"/>
              </a:rPr>
              <a:t>(</a:t>
            </a:r>
            <a:r>
              <a:rPr lang="sr-Latn-ME" b="1" i="1" dirty="0">
                <a:solidFill>
                  <a:srgbClr val="C00000"/>
                </a:solidFill>
                <a:sym typeface="Symbol"/>
              </a:rPr>
              <a:t>index</a:t>
            </a:r>
            <a:r>
              <a:rPr lang="sr-Latn-ME" b="1" dirty="0">
                <a:solidFill>
                  <a:srgbClr val="C00000"/>
                </a:solidFill>
                <a:sym typeface="Symbol"/>
              </a:rPr>
              <a:t> &amp; (-</a:t>
            </a:r>
            <a:r>
              <a:rPr lang="sr-Latn-ME" b="1" i="1" dirty="0">
                <a:solidFill>
                  <a:srgbClr val="C00000"/>
                </a:solidFill>
                <a:sym typeface="Symbol"/>
              </a:rPr>
              <a:t>index</a:t>
            </a:r>
            <a:r>
              <a:rPr lang="sr-Latn-ME" b="1" dirty="0" smtClean="0">
                <a:solidFill>
                  <a:srgbClr val="C00000"/>
                </a:solidFill>
                <a:sym typeface="Symbol"/>
              </a:rPr>
              <a:t>))</a:t>
            </a:r>
            <a:endParaRPr lang="sr-Latn-ME" dirty="0">
              <a:sym typeface="Symbol"/>
            </a:endParaRPr>
          </a:p>
          <a:p>
            <a:r>
              <a:rPr lang="sr-Latn-ME" dirty="0" smtClean="0">
                <a:sym typeface="Symbol"/>
              </a:rPr>
              <a:t>Roditeljski čvor ima indeks koji se od indeksa potomka razliku</a:t>
            </a:r>
            <a:r>
              <a:rPr lang="en-US" dirty="0" smtClean="0">
                <a:sym typeface="Symbol"/>
              </a:rPr>
              <a:t>j</a:t>
            </a:r>
            <a:r>
              <a:rPr lang="sr-Latn-ME" dirty="0" smtClean="0">
                <a:sym typeface="Symbol"/>
              </a:rPr>
              <a:t>e tako što je poslednj</a:t>
            </a:r>
            <a:r>
              <a:rPr lang="en-US" dirty="0" smtClean="0">
                <a:sym typeface="Symbol"/>
              </a:rPr>
              <a:t>i</a:t>
            </a:r>
            <a:r>
              <a:rPr lang="sr-Latn-ME" dirty="0" smtClean="0">
                <a:sym typeface="Symbol"/>
              </a:rPr>
              <a:t> nenulti bit zamjenje</a:t>
            </a:r>
            <a:r>
              <a:rPr lang="en-US" dirty="0" smtClean="0">
                <a:sym typeface="Symbol"/>
              </a:rPr>
              <a:t>n</a:t>
            </a:r>
            <a:r>
              <a:rPr lang="sr-Latn-ME" dirty="0" smtClean="0">
                <a:sym typeface="Symbol"/>
              </a:rPr>
              <a:t> sa nulom!</a:t>
            </a:r>
            <a:endParaRPr lang="en-US" dirty="0" smtClean="0">
              <a:sym typeface="Symbol"/>
            </a:endParaRPr>
          </a:p>
        </p:txBody>
      </p:sp>
    </p:spTree>
    <p:extLst>
      <p:ext uri="{BB962C8B-B14F-4D97-AF65-F5344CB8AC3E}">
        <p14:creationId xmlns:p14="http://schemas.microsoft.com/office/powerpoint/2010/main" val="21084778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lstStyle/>
          <a:p>
            <a:r>
              <a:rPr lang="sr-Latn-ME" dirty="0" smtClean="0"/>
              <a:t>getSum(x) roditelj-djete odnos</a:t>
            </a:r>
            <a:endParaRPr lang="en-US" dirty="0"/>
          </a:p>
        </p:txBody>
      </p:sp>
      <p:sp>
        <p:nvSpPr>
          <p:cNvPr id="3" name="Content Placeholder 2"/>
          <p:cNvSpPr>
            <a:spLocks noGrp="1"/>
          </p:cNvSpPr>
          <p:nvPr>
            <p:ph idx="1"/>
          </p:nvPr>
        </p:nvSpPr>
        <p:spPr>
          <a:xfrm>
            <a:off x="0" y="1219200"/>
            <a:ext cx="9144000" cy="5638800"/>
          </a:xfrm>
        </p:spPr>
        <p:txBody>
          <a:bodyPr/>
          <a:lstStyle/>
          <a:p>
            <a:r>
              <a:rPr lang="sr-Latn-ME" dirty="0" smtClean="0"/>
              <a:t>Negativan broj se zapisuje u </a:t>
            </a:r>
            <a:r>
              <a:rPr lang="sr-Latn-ME" b="1" u="sng" dirty="0" smtClean="0">
                <a:solidFill>
                  <a:srgbClr val="FF0000"/>
                </a:solidFill>
              </a:rPr>
              <a:t>dvojnom komplementu</a:t>
            </a:r>
            <a:r>
              <a:rPr lang="sr-Latn-ME" dirty="0" smtClean="0"/>
              <a:t>.</a:t>
            </a:r>
          </a:p>
          <a:p>
            <a:r>
              <a:rPr lang="sr-Latn-ME" b="1" u="sng" dirty="0" smtClean="0">
                <a:solidFill>
                  <a:srgbClr val="FF0000"/>
                </a:solidFill>
              </a:rPr>
              <a:t>Prvi komplement</a:t>
            </a:r>
            <a:r>
              <a:rPr lang="sr-Latn-ME" dirty="0" smtClean="0"/>
              <a:t> predstavlja negaciju po bitovima polaznih vrijednosti.</a:t>
            </a:r>
          </a:p>
          <a:p>
            <a:r>
              <a:rPr lang="sr-Latn-ME" dirty="0" smtClean="0"/>
              <a:t>Logička operacija </a:t>
            </a:r>
            <a:r>
              <a:rPr lang="sr-Latn-ME" b="1" dirty="0" smtClean="0">
                <a:solidFill>
                  <a:srgbClr val="C00000"/>
                </a:solidFill>
              </a:rPr>
              <a:t>„i“</a:t>
            </a:r>
            <a:r>
              <a:rPr lang="sr-Latn-ME" dirty="0" smtClean="0"/>
              <a:t> između broja i njegovog prvog komplementa bi bila jednaka nuli po svim bitovima.</a:t>
            </a:r>
          </a:p>
          <a:p>
            <a:r>
              <a:rPr lang="sr-Latn-ME" dirty="0" smtClean="0"/>
              <a:t>Drugi </a:t>
            </a:r>
            <a:r>
              <a:rPr lang="sr-Latn-ME" b="1" baseline="-25000" dirty="0" smtClean="0"/>
              <a:t>(ili dvojni)</a:t>
            </a:r>
            <a:r>
              <a:rPr lang="sr-Latn-ME" dirty="0" smtClean="0"/>
              <a:t> komplement je inkrementirani prvi komplement.</a:t>
            </a:r>
          </a:p>
          <a:p>
            <a:r>
              <a:rPr lang="sr-Latn-ME" dirty="0" smtClean="0"/>
              <a:t>Ako je posl</a:t>
            </a:r>
            <a:r>
              <a:rPr lang="en-US" dirty="0" smtClean="0"/>
              <a:t>j</a:t>
            </a:r>
            <a:r>
              <a:rPr lang="sr-Latn-ME" dirty="0" smtClean="0"/>
              <a:t>ednja cifra prvog komplementa </a:t>
            </a:r>
            <a:r>
              <a:rPr lang="sr-Latn-ME" b="1" dirty="0" smtClean="0">
                <a:solidFill>
                  <a:srgbClr val="C00000"/>
                </a:solidFill>
              </a:rPr>
              <a:t>0</a:t>
            </a:r>
            <a:r>
              <a:rPr lang="sr-Latn-ME" dirty="0" smtClean="0"/>
              <a:t> onda na tom mjestu dvojni komplement ima jedinicu pa je </a:t>
            </a:r>
            <a:r>
              <a:rPr lang="sr-Latn-ME" b="1" i="1" dirty="0" smtClean="0">
                <a:solidFill>
                  <a:srgbClr val="C00000"/>
                </a:solidFill>
              </a:rPr>
              <a:t>index</a:t>
            </a:r>
            <a:r>
              <a:rPr lang="sr-Latn-ME" b="1" dirty="0" smtClean="0">
                <a:solidFill>
                  <a:srgbClr val="C00000"/>
                </a:solidFill>
              </a:rPr>
              <a:t>&amp;-</a:t>
            </a:r>
            <a:r>
              <a:rPr lang="sr-Latn-ME" b="1" i="1" dirty="0" smtClean="0">
                <a:solidFill>
                  <a:srgbClr val="C00000"/>
                </a:solidFill>
              </a:rPr>
              <a:t>index</a:t>
            </a:r>
            <a:r>
              <a:rPr lang="sr-Latn-ME" dirty="0" smtClean="0"/>
              <a:t> jednako </a:t>
            </a:r>
            <a:r>
              <a:rPr lang="sr-Latn-ME" b="1" dirty="0" smtClean="0">
                <a:solidFill>
                  <a:srgbClr val="C00000"/>
                </a:solidFill>
              </a:rPr>
              <a:t>1</a:t>
            </a:r>
            <a:r>
              <a:rPr lang="sr-Latn-ME" dirty="0" smtClean="0"/>
              <a:t>.</a:t>
            </a:r>
          </a:p>
          <a:p>
            <a:r>
              <a:rPr lang="sr-Latn-ME" dirty="0" smtClean="0"/>
              <a:t>Ako </a:t>
            </a:r>
            <a:r>
              <a:rPr lang="en-US" dirty="0" smtClean="0"/>
              <a:t>se </a:t>
            </a:r>
            <a:r>
              <a:rPr lang="sr-Latn-ME" dirty="0" smtClean="0"/>
              <a:t>na kraju prvog komplementa nalazi </a:t>
            </a:r>
            <a:r>
              <a:rPr lang="sr-Latn-ME" b="1" i="1" dirty="0" smtClean="0">
                <a:solidFill>
                  <a:srgbClr val="C00000"/>
                </a:solidFill>
              </a:rPr>
              <a:t>k</a:t>
            </a:r>
            <a:r>
              <a:rPr lang="sr-Latn-ME" dirty="0" smtClean="0"/>
              <a:t>-jedinica (</a:t>
            </a:r>
            <a:r>
              <a:rPr lang="sr-Latn-ME" b="1" i="1" dirty="0" smtClean="0"/>
              <a:t>k</a:t>
            </a:r>
            <a:r>
              <a:rPr lang="sr-Latn-ME" dirty="0" smtClean="0"/>
              <a:t>-nula na kraju broja) onda će nakon inkrementiranja biti jedinica na </a:t>
            </a:r>
            <a:r>
              <a:rPr lang="sr-Latn-ME" b="1" i="1" dirty="0" smtClean="0">
                <a:solidFill>
                  <a:srgbClr val="C00000"/>
                </a:solidFill>
              </a:rPr>
              <a:t>k</a:t>
            </a:r>
            <a:r>
              <a:rPr lang="sr-Latn-ME" b="1" dirty="0" smtClean="0">
                <a:solidFill>
                  <a:srgbClr val="C00000"/>
                </a:solidFill>
              </a:rPr>
              <a:t>+1</a:t>
            </a:r>
            <a:r>
              <a:rPr lang="sr-Latn-ME" dirty="0" smtClean="0"/>
              <a:t> mjestu brojano sa kraja </a:t>
            </a:r>
            <a:r>
              <a:rPr lang="sr-Latn-ME" b="1" baseline="-25000" dirty="0" smtClean="0"/>
              <a:t>(gdje je jedinica u polaznom broju)</a:t>
            </a:r>
            <a:r>
              <a:rPr lang="sr-Latn-ME" dirty="0" smtClean="0"/>
              <a:t> tako da će </a:t>
            </a:r>
            <a:r>
              <a:rPr lang="sr-Latn-ME" b="1" i="1" dirty="0">
                <a:solidFill>
                  <a:srgbClr val="C00000"/>
                </a:solidFill>
              </a:rPr>
              <a:t>index</a:t>
            </a:r>
            <a:r>
              <a:rPr lang="sr-Latn-ME" b="1" dirty="0">
                <a:solidFill>
                  <a:srgbClr val="C00000"/>
                </a:solidFill>
              </a:rPr>
              <a:t>&amp;-</a:t>
            </a:r>
            <a:r>
              <a:rPr lang="sr-Latn-ME" b="1" i="1" dirty="0" smtClean="0">
                <a:solidFill>
                  <a:srgbClr val="C00000"/>
                </a:solidFill>
              </a:rPr>
              <a:t>index</a:t>
            </a:r>
            <a:r>
              <a:rPr lang="sr-Latn-ME" i="1" dirty="0" smtClean="0">
                <a:solidFill>
                  <a:srgbClr val="C00000"/>
                </a:solidFill>
              </a:rPr>
              <a:t> </a:t>
            </a:r>
            <a:r>
              <a:rPr lang="sr-Latn-ME" dirty="0" smtClean="0"/>
              <a:t>imati samo jednu jedinicu na </a:t>
            </a:r>
            <a:r>
              <a:rPr lang="sr-Latn-ME" b="1" i="1" dirty="0" smtClean="0">
                <a:solidFill>
                  <a:srgbClr val="C00000"/>
                </a:solidFill>
              </a:rPr>
              <a:t>k</a:t>
            </a:r>
            <a:r>
              <a:rPr lang="sr-Latn-ME" b="1" dirty="0" smtClean="0">
                <a:solidFill>
                  <a:srgbClr val="C00000"/>
                </a:solidFill>
              </a:rPr>
              <a:t>+1</a:t>
            </a:r>
            <a:r>
              <a:rPr lang="sr-Latn-ME" dirty="0" smtClean="0"/>
              <a:t> mjestu sa kraja. Odnosno zaključujemo da je </a:t>
            </a:r>
            <a:r>
              <a:rPr lang="sr-Latn-ME" b="1" i="1" dirty="0">
                <a:solidFill>
                  <a:srgbClr val="C00000"/>
                </a:solidFill>
                <a:sym typeface="Symbol"/>
              </a:rPr>
              <a:t>index</a:t>
            </a:r>
            <a:r>
              <a:rPr lang="sr-Latn-ME" b="1" dirty="0">
                <a:solidFill>
                  <a:srgbClr val="C00000"/>
                </a:solidFill>
                <a:sym typeface="Symbol"/>
              </a:rPr>
              <a:t>-(</a:t>
            </a:r>
            <a:r>
              <a:rPr lang="sr-Latn-ME" b="1" i="1" dirty="0">
                <a:solidFill>
                  <a:srgbClr val="C00000"/>
                </a:solidFill>
                <a:sym typeface="Symbol"/>
              </a:rPr>
              <a:t>index</a:t>
            </a:r>
            <a:r>
              <a:rPr lang="sr-Latn-ME" b="1" dirty="0">
                <a:solidFill>
                  <a:srgbClr val="C00000"/>
                </a:solidFill>
                <a:sym typeface="Symbol"/>
              </a:rPr>
              <a:t> &amp; (-</a:t>
            </a:r>
            <a:r>
              <a:rPr lang="sr-Latn-ME" b="1" i="1" dirty="0">
                <a:solidFill>
                  <a:srgbClr val="C00000"/>
                </a:solidFill>
                <a:sym typeface="Symbol"/>
              </a:rPr>
              <a:t>index</a:t>
            </a:r>
            <a:r>
              <a:rPr lang="sr-Latn-ME" b="1" dirty="0">
                <a:solidFill>
                  <a:srgbClr val="C00000"/>
                </a:solidFill>
                <a:sym typeface="Symbol"/>
              </a:rPr>
              <a:t>))</a:t>
            </a:r>
            <a:r>
              <a:rPr lang="sr-Latn-ME" dirty="0" smtClean="0"/>
              <a:t> jednako polaznom broju za posl</a:t>
            </a:r>
            <a:r>
              <a:rPr lang="en-US" dirty="0" smtClean="0"/>
              <a:t>j</a:t>
            </a:r>
            <a:r>
              <a:rPr lang="sr-Latn-ME" dirty="0" smtClean="0"/>
              <a:t>ednjom jedinicom promjenjenom u nulu.</a:t>
            </a:r>
          </a:p>
        </p:txBody>
      </p:sp>
    </p:spTree>
    <p:extLst>
      <p:ext uri="{BB962C8B-B14F-4D97-AF65-F5344CB8AC3E}">
        <p14:creationId xmlns:p14="http://schemas.microsoft.com/office/powerpoint/2010/main" val="4174048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a:t>getSum(x</a:t>
            </a:r>
            <a:r>
              <a:rPr lang="sr-Latn-ME" dirty="0" smtClean="0"/>
              <a:t>) – drvo - primjer</a:t>
            </a:r>
            <a:endParaRPr lang="en-US" dirty="0"/>
          </a:p>
        </p:txBody>
      </p:sp>
      <p:sp>
        <p:nvSpPr>
          <p:cNvPr id="3" name="Content Placeholder 2"/>
          <p:cNvSpPr>
            <a:spLocks noGrp="1"/>
          </p:cNvSpPr>
          <p:nvPr>
            <p:ph idx="1"/>
          </p:nvPr>
        </p:nvSpPr>
        <p:spPr>
          <a:xfrm>
            <a:off x="0" y="1066800"/>
            <a:ext cx="9144000" cy="5257800"/>
          </a:xfrm>
        </p:spPr>
        <p:txBody>
          <a:bodyPr/>
          <a:lstStyle/>
          <a:p>
            <a:r>
              <a:rPr lang="sr-Latn-ME" dirty="0" smtClean="0"/>
              <a:t>Ako je </a:t>
            </a:r>
            <a:r>
              <a:rPr lang="sr-Latn-ME" b="1" i="1" dirty="0" smtClean="0">
                <a:solidFill>
                  <a:srgbClr val="C00000"/>
                </a:solidFill>
              </a:rPr>
              <a:t>index</a:t>
            </a:r>
            <a:r>
              <a:rPr lang="sr-Latn-ME" b="1" dirty="0" smtClean="0">
                <a:solidFill>
                  <a:srgbClr val="C00000"/>
                </a:solidFill>
              </a:rPr>
              <a:t>=13</a:t>
            </a:r>
            <a:r>
              <a:rPr lang="sr-Latn-ME" dirty="0" smtClean="0"/>
              <a:t> (binarno </a:t>
            </a:r>
            <a:r>
              <a:rPr lang="sr-Latn-ME" b="1" dirty="0" smtClean="0">
                <a:solidFill>
                  <a:srgbClr val="C00000"/>
                </a:solidFill>
              </a:rPr>
              <a:t>1101</a:t>
            </a:r>
            <a:r>
              <a:rPr lang="sr-Latn-ME" dirty="0" smtClean="0"/>
              <a:t>) njegov roditelj je </a:t>
            </a:r>
            <a:r>
              <a:rPr lang="sr-Latn-ME" b="1" dirty="0" smtClean="0">
                <a:solidFill>
                  <a:srgbClr val="C00000"/>
                </a:solidFill>
              </a:rPr>
              <a:t>12</a:t>
            </a:r>
            <a:r>
              <a:rPr lang="sr-Latn-ME" dirty="0" smtClean="0"/>
              <a:t> (binarno </a:t>
            </a:r>
            <a:r>
              <a:rPr lang="sr-Latn-ME" b="1" dirty="0" smtClean="0">
                <a:solidFill>
                  <a:srgbClr val="C00000"/>
                </a:solidFill>
              </a:rPr>
              <a:t>1100</a:t>
            </a:r>
            <a:r>
              <a:rPr lang="sr-Latn-ME" dirty="0" smtClean="0"/>
              <a:t>) a njegov </a:t>
            </a:r>
            <a:r>
              <a:rPr lang="sr-Latn-ME" b="1" dirty="0" smtClean="0">
                <a:solidFill>
                  <a:srgbClr val="C00000"/>
                </a:solidFill>
              </a:rPr>
              <a:t>8</a:t>
            </a:r>
            <a:r>
              <a:rPr lang="sr-Latn-ME" dirty="0" smtClean="0"/>
              <a:t> (binarno </a:t>
            </a:r>
            <a:r>
              <a:rPr lang="sr-Latn-ME" b="1" dirty="0" smtClean="0">
                <a:solidFill>
                  <a:srgbClr val="C00000"/>
                </a:solidFill>
              </a:rPr>
              <a:t>1000</a:t>
            </a:r>
            <a:r>
              <a:rPr lang="sr-Latn-ME" dirty="0" smtClean="0"/>
              <a:t>) a kor</a:t>
            </a:r>
            <a:r>
              <a:rPr lang="en-US" dirty="0" smtClean="0"/>
              <a:t>i</a:t>
            </a:r>
            <a:r>
              <a:rPr lang="sr-Latn-ME" dirty="0" smtClean="0"/>
              <a:t>jen je </a:t>
            </a:r>
            <a:r>
              <a:rPr lang="sr-Latn-ME" b="1" dirty="0" smtClean="0">
                <a:solidFill>
                  <a:srgbClr val="C00000"/>
                </a:solidFill>
              </a:rPr>
              <a:t>0</a:t>
            </a:r>
            <a:r>
              <a:rPr lang="sr-Latn-ME" dirty="0" smtClean="0"/>
              <a:t> (binarno </a:t>
            </a:r>
            <a:r>
              <a:rPr lang="sr-Latn-ME" b="1" dirty="0" smtClean="0">
                <a:solidFill>
                  <a:srgbClr val="C00000"/>
                </a:solidFill>
              </a:rPr>
              <a:t>0000</a:t>
            </a:r>
            <a:r>
              <a:rPr lang="sr-Latn-ME" dirty="0" smtClean="0"/>
              <a:t>).</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9400"/>
            <a:ext cx="5510212" cy="287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505200" y="1981200"/>
            <a:ext cx="5638800" cy="369332"/>
          </a:xfrm>
          <a:prstGeom prst="rect">
            <a:avLst/>
          </a:prstGeom>
          <a:noFill/>
        </p:spPr>
        <p:txBody>
          <a:bodyPr wrap="square" rtlCol="0">
            <a:spAutoFit/>
          </a:bodyPr>
          <a:lstStyle/>
          <a:p>
            <a:r>
              <a:rPr lang="sr-Latn-ME" dirty="0" smtClean="0"/>
              <a:t>Neka je niz: </a:t>
            </a:r>
            <a:r>
              <a:rPr lang="sr-Latn-ME" b="1" i="1" dirty="0" smtClean="0">
                <a:solidFill>
                  <a:srgbClr val="C00000"/>
                </a:solidFill>
              </a:rPr>
              <a:t>a</a:t>
            </a:r>
            <a:r>
              <a:rPr lang="en-US" b="1" dirty="0" smtClean="0">
                <a:solidFill>
                  <a:srgbClr val="C00000"/>
                </a:solidFill>
              </a:rPr>
              <a:t>[]</a:t>
            </a:r>
            <a:r>
              <a:rPr lang="en-US" b="1" dirty="0" smtClean="0"/>
              <a:t>={2, 1, 1, 3, 2, 3, 4, 5, 6, 7, 8, 9}</a:t>
            </a:r>
            <a:endParaRPr lang="en-US" b="1" dirty="0"/>
          </a:p>
        </p:txBody>
      </p:sp>
      <p:sp>
        <p:nvSpPr>
          <p:cNvPr id="7" name="TextBox 6"/>
          <p:cNvSpPr txBox="1"/>
          <p:nvPr/>
        </p:nvSpPr>
        <p:spPr>
          <a:xfrm>
            <a:off x="3505200" y="2526268"/>
            <a:ext cx="5638800" cy="646331"/>
          </a:xfrm>
          <a:prstGeom prst="rect">
            <a:avLst/>
          </a:prstGeom>
          <a:noFill/>
        </p:spPr>
        <p:txBody>
          <a:bodyPr wrap="square" rtlCol="0">
            <a:spAutoFit/>
          </a:bodyPr>
          <a:lstStyle/>
          <a:p>
            <a:r>
              <a:rPr lang="en-US" b="1" i="1" dirty="0" smtClean="0">
                <a:solidFill>
                  <a:srgbClr val="00B0F0"/>
                </a:solidFill>
              </a:rPr>
              <a:t>index</a:t>
            </a:r>
            <a:r>
              <a:rPr lang="en-US" dirty="0" smtClean="0"/>
              <a:t>-</a:t>
            </a:r>
            <a:r>
              <a:rPr lang="en-US" dirty="0" err="1" smtClean="0"/>
              <a:t>i</a:t>
            </a:r>
            <a:r>
              <a:rPr lang="en-US" dirty="0" smtClean="0"/>
              <a:t> u </a:t>
            </a:r>
            <a:r>
              <a:rPr lang="en-US" dirty="0" err="1" smtClean="0"/>
              <a:t>drvetu</a:t>
            </a:r>
            <a:r>
              <a:rPr lang="en-US" dirty="0" smtClean="0"/>
              <a:t> </a:t>
            </a:r>
            <a:r>
              <a:rPr lang="en-US" dirty="0" err="1" smtClean="0"/>
              <a:t>su</a:t>
            </a:r>
            <a:r>
              <a:rPr lang="en-US" dirty="0" smtClean="0"/>
              <a:t> </a:t>
            </a:r>
            <a:r>
              <a:rPr lang="en-US" dirty="0" err="1" smtClean="0"/>
              <a:t>upisani</a:t>
            </a:r>
            <a:r>
              <a:rPr lang="en-US" dirty="0" smtClean="0"/>
              <a:t> </a:t>
            </a:r>
            <a:r>
              <a:rPr lang="en-US" dirty="0" err="1" smtClean="0"/>
              <a:t>plavom</a:t>
            </a:r>
            <a:r>
              <a:rPr lang="en-US" dirty="0" smtClean="0"/>
              <a:t> </a:t>
            </a:r>
            <a:r>
              <a:rPr lang="en-US" dirty="0" err="1" smtClean="0"/>
              <a:t>bojom</a:t>
            </a:r>
            <a:r>
              <a:rPr lang="en-US" dirty="0" smtClean="0"/>
              <a:t> </a:t>
            </a:r>
            <a:r>
              <a:rPr lang="en-US" dirty="0" err="1" smtClean="0"/>
              <a:t>dok</a:t>
            </a:r>
            <a:r>
              <a:rPr lang="en-US" dirty="0" smtClean="0"/>
              <a:t> </a:t>
            </a:r>
            <a:r>
              <a:rPr lang="en-US" dirty="0" err="1" smtClean="0"/>
              <a:t>su</a:t>
            </a:r>
            <a:r>
              <a:rPr lang="en-US" dirty="0" smtClean="0"/>
              <a:t> </a:t>
            </a:r>
            <a:r>
              <a:rPr lang="en-US" dirty="0" err="1" smtClean="0"/>
              <a:t>vrijednosti</a:t>
            </a:r>
            <a:r>
              <a:rPr lang="en-US" dirty="0" smtClean="0"/>
              <a:t> </a:t>
            </a:r>
            <a:r>
              <a:rPr lang="en-US" b="1" i="1" dirty="0" err="1" smtClean="0">
                <a:solidFill>
                  <a:srgbClr val="00B050"/>
                </a:solidFill>
              </a:rPr>
              <a:t>BitTree</a:t>
            </a:r>
            <a:r>
              <a:rPr lang="en-US" b="1" dirty="0" smtClean="0">
                <a:solidFill>
                  <a:srgbClr val="00B050"/>
                </a:solidFill>
              </a:rPr>
              <a:t>[</a:t>
            </a:r>
            <a:r>
              <a:rPr lang="en-US" b="1" i="1" dirty="0" err="1" smtClean="0">
                <a:solidFill>
                  <a:srgbClr val="00B050"/>
                </a:solidFill>
              </a:rPr>
              <a:t>i</a:t>
            </a:r>
            <a:r>
              <a:rPr lang="en-US" b="1" dirty="0" smtClean="0">
                <a:solidFill>
                  <a:srgbClr val="00B050"/>
                </a:solidFill>
              </a:rPr>
              <a:t>]</a:t>
            </a:r>
            <a:r>
              <a:rPr lang="en-US" dirty="0" smtClean="0"/>
              <a:t> </a:t>
            </a:r>
            <a:r>
              <a:rPr lang="en-US" dirty="0" err="1" smtClean="0"/>
              <a:t>upisane</a:t>
            </a:r>
            <a:r>
              <a:rPr lang="en-US" dirty="0" smtClean="0"/>
              <a:t> </a:t>
            </a:r>
            <a:r>
              <a:rPr lang="en-US" dirty="0" err="1" smtClean="0"/>
              <a:t>zelenom</a:t>
            </a:r>
            <a:r>
              <a:rPr lang="en-US" dirty="0" smtClean="0"/>
              <a:t>.</a:t>
            </a:r>
            <a:endParaRPr lang="en-US" b="1" dirty="0"/>
          </a:p>
        </p:txBody>
      </p:sp>
      <p:sp>
        <p:nvSpPr>
          <p:cNvPr id="5" name="TextBox 4"/>
          <p:cNvSpPr txBox="1"/>
          <p:nvPr/>
        </p:nvSpPr>
        <p:spPr>
          <a:xfrm>
            <a:off x="5562600" y="3581400"/>
            <a:ext cx="3429000" cy="2031325"/>
          </a:xfrm>
          <a:prstGeom prst="rect">
            <a:avLst/>
          </a:prstGeom>
          <a:noFill/>
        </p:spPr>
        <p:txBody>
          <a:bodyPr wrap="square" rtlCol="0">
            <a:spAutoFit/>
          </a:bodyPr>
          <a:lstStyle/>
          <a:p>
            <a:r>
              <a:rPr lang="en-US" dirty="0" err="1" smtClean="0"/>
              <a:t>Niz</a:t>
            </a:r>
            <a:r>
              <a:rPr lang="en-US" dirty="0" smtClean="0"/>
              <a:t> </a:t>
            </a:r>
            <a:r>
              <a:rPr lang="en-US" dirty="0" err="1" smtClean="0"/>
              <a:t>ima</a:t>
            </a:r>
            <a:r>
              <a:rPr lang="en-US" dirty="0" smtClean="0"/>
              <a:t> </a:t>
            </a:r>
            <a:r>
              <a:rPr lang="en-US" b="1" dirty="0" smtClean="0">
                <a:solidFill>
                  <a:srgbClr val="C00000"/>
                </a:solidFill>
              </a:rPr>
              <a:t>12</a:t>
            </a:r>
            <a:r>
              <a:rPr lang="en-US" dirty="0" smtClean="0"/>
              <a:t> </a:t>
            </a:r>
            <a:r>
              <a:rPr lang="en-US" dirty="0" err="1" smtClean="0"/>
              <a:t>elemenata</a:t>
            </a:r>
            <a:r>
              <a:rPr lang="en-US" dirty="0" smtClean="0"/>
              <a:t>. </a:t>
            </a:r>
            <a:r>
              <a:rPr lang="en-US" dirty="0" err="1" smtClean="0"/>
              <a:t>Pretpostavimo</a:t>
            </a:r>
            <a:r>
              <a:rPr lang="en-US" dirty="0" smtClean="0"/>
              <a:t> da </a:t>
            </a:r>
            <a:r>
              <a:rPr lang="sr-Latn-ME" dirty="0" smtClean="0"/>
              <a:t>želimo da odredimo sumu prvih </a:t>
            </a:r>
            <a:r>
              <a:rPr lang="sr-Latn-ME" b="1" dirty="0" smtClean="0">
                <a:solidFill>
                  <a:srgbClr val="C00000"/>
                </a:solidFill>
              </a:rPr>
              <a:t>10 </a:t>
            </a:r>
            <a:r>
              <a:rPr lang="sr-Latn-ME" dirty="0" smtClean="0"/>
              <a:t>(indeksi u originalnom nizu od </a:t>
            </a:r>
            <a:r>
              <a:rPr lang="sr-Latn-ME" b="1" dirty="0" smtClean="0">
                <a:solidFill>
                  <a:srgbClr val="C00000"/>
                </a:solidFill>
              </a:rPr>
              <a:t>0</a:t>
            </a:r>
            <a:r>
              <a:rPr lang="sr-Latn-ME" dirty="0" smtClean="0"/>
              <a:t> do </a:t>
            </a:r>
            <a:r>
              <a:rPr lang="sr-Latn-ME" b="1" dirty="0" smtClean="0">
                <a:solidFill>
                  <a:srgbClr val="C00000"/>
                </a:solidFill>
              </a:rPr>
              <a:t>9</a:t>
            </a:r>
            <a:r>
              <a:rPr lang="sr-Latn-ME" dirty="0" smtClean="0"/>
              <a:t>).</a:t>
            </a:r>
          </a:p>
          <a:p>
            <a:r>
              <a:rPr lang="sr-Latn-ME" b="1" i="1" dirty="0" smtClean="0">
                <a:solidFill>
                  <a:srgbClr val="C00000"/>
                </a:solidFill>
              </a:rPr>
              <a:t>index</a:t>
            </a:r>
            <a:r>
              <a:rPr lang="sr-Latn-ME" b="1" dirty="0" smtClean="0">
                <a:solidFill>
                  <a:srgbClr val="C00000"/>
                </a:solidFill>
              </a:rPr>
              <a:t>=10</a:t>
            </a:r>
            <a:r>
              <a:rPr lang="sr-Latn-ME" dirty="0" smtClean="0"/>
              <a:t> (za jedan veći od indeksa elementa)</a:t>
            </a:r>
            <a:endParaRPr lang="en-US" dirty="0"/>
          </a:p>
        </p:txBody>
      </p:sp>
      <p:sp>
        <p:nvSpPr>
          <p:cNvPr id="8" name="TextBox 7"/>
          <p:cNvSpPr txBox="1"/>
          <p:nvPr/>
        </p:nvSpPr>
        <p:spPr>
          <a:xfrm>
            <a:off x="0" y="5664875"/>
            <a:ext cx="9144000" cy="1200329"/>
          </a:xfrm>
          <a:prstGeom prst="rect">
            <a:avLst/>
          </a:prstGeom>
          <a:noFill/>
        </p:spPr>
        <p:txBody>
          <a:bodyPr wrap="square" rtlCol="0">
            <a:spAutoFit/>
          </a:bodyPr>
          <a:lstStyle/>
          <a:p>
            <a:r>
              <a:rPr lang="sr-Latn-ME" dirty="0" smtClean="0"/>
              <a:t>Binarno zapisano je </a:t>
            </a:r>
            <a:r>
              <a:rPr lang="sr-Latn-ME" b="1" dirty="0" smtClean="0">
                <a:solidFill>
                  <a:srgbClr val="C00000"/>
                </a:solidFill>
              </a:rPr>
              <a:t>10</a:t>
            </a:r>
            <a:r>
              <a:rPr lang="sr-Latn-ME" b="1" baseline="-25000" dirty="0" smtClean="0">
                <a:solidFill>
                  <a:srgbClr val="C00000"/>
                </a:solidFill>
              </a:rPr>
              <a:t>10</a:t>
            </a:r>
            <a:r>
              <a:rPr lang="sr-Latn-ME" b="1" dirty="0" smtClean="0">
                <a:solidFill>
                  <a:srgbClr val="C00000"/>
                </a:solidFill>
              </a:rPr>
              <a:t>=1010</a:t>
            </a:r>
            <a:r>
              <a:rPr lang="sr-Latn-ME" b="1" baseline="-25000" dirty="0" smtClean="0">
                <a:solidFill>
                  <a:srgbClr val="C00000"/>
                </a:solidFill>
              </a:rPr>
              <a:t>2</a:t>
            </a:r>
            <a:r>
              <a:rPr lang="sr-Latn-ME" dirty="0" smtClean="0"/>
              <a:t>, u čvoru je upisano </a:t>
            </a:r>
            <a:r>
              <a:rPr lang="sr-Latn-ME" b="1" dirty="0" smtClean="0">
                <a:solidFill>
                  <a:srgbClr val="C00000"/>
                </a:solidFill>
              </a:rPr>
              <a:t>13</a:t>
            </a:r>
            <a:r>
              <a:rPr lang="sr-Latn-ME" dirty="0" smtClean="0"/>
              <a:t>, roditelj mu je čvor koji se od ovoga razlikuje tako što poništimo posl</a:t>
            </a:r>
            <a:r>
              <a:rPr lang="en-US" dirty="0" smtClean="0"/>
              <a:t>j</a:t>
            </a:r>
            <a:r>
              <a:rPr lang="sr-Latn-ME" dirty="0" smtClean="0"/>
              <a:t>ednju jedinicu u binarnom zapisu </a:t>
            </a:r>
            <a:r>
              <a:rPr lang="sr-Latn-ME" b="1" dirty="0" smtClean="0">
                <a:solidFill>
                  <a:srgbClr val="C00000"/>
                </a:solidFill>
              </a:rPr>
              <a:t>1000</a:t>
            </a:r>
            <a:r>
              <a:rPr lang="sr-Latn-ME" b="1" baseline="-25000" dirty="0" smtClean="0">
                <a:solidFill>
                  <a:srgbClr val="C00000"/>
                </a:solidFill>
              </a:rPr>
              <a:t>2</a:t>
            </a:r>
            <a:r>
              <a:rPr lang="sr-Latn-ME" b="1" dirty="0" smtClean="0">
                <a:solidFill>
                  <a:srgbClr val="C00000"/>
                </a:solidFill>
              </a:rPr>
              <a:t>=8</a:t>
            </a:r>
            <a:r>
              <a:rPr lang="sr-Latn-ME" b="1" baseline="-25000" dirty="0" smtClean="0">
                <a:solidFill>
                  <a:srgbClr val="C00000"/>
                </a:solidFill>
              </a:rPr>
              <a:t>10</a:t>
            </a:r>
            <a:r>
              <a:rPr lang="sr-Latn-ME" dirty="0" smtClean="0"/>
              <a:t>, gdje je upisano </a:t>
            </a:r>
            <a:r>
              <a:rPr lang="sr-Latn-ME" b="1" dirty="0" smtClean="0"/>
              <a:t>21</a:t>
            </a:r>
            <a:r>
              <a:rPr lang="sr-Latn-ME" dirty="0" smtClean="0"/>
              <a:t>. Roditelj ovoga čvora je korjen </a:t>
            </a:r>
            <a:r>
              <a:rPr lang="sr-Latn-ME" b="1" dirty="0" smtClean="0">
                <a:solidFill>
                  <a:srgbClr val="C00000"/>
                </a:solidFill>
              </a:rPr>
              <a:t>0</a:t>
            </a:r>
            <a:r>
              <a:rPr lang="sr-Latn-ME" dirty="0" smtClean="0"/>
              <a:t> </a:t>
            </a:r>
            <a:r>
              <a:rPr lang="sr-Latn-ME" b="1" baseline="-25000" dirty="0" smtClean="0"/>
              <a:t>(poništena prva jedinica)</a:t>
            </a:r>
            <a:r>
              <a:rPr lang="sr-Latn-ME" dirty="0" smtClean="0"/>
              <a:t> pa je suma prvih deset elemenata niza </a:t>
            </a:r>
            <a:r>
              <a:rPr lang="sr-Latn-ME" b="1" dirty="0" smtClean="0">
                <a:solidFill>
                  <a:srgbClr val="C00000"/>
                </a:solidFill>
              </a:rPr>
              <a:t>13+21=34</a:t>
            </a:r>
            <a:r>
              <a:rPr lang="sr-Latn-ME" dirty="0" smtClean="0"/>
              <a:t> što je tačno!  Provjerite ostale vrijednosti.</a:t>
            </a:r>
            <a:endParaRPr lang="en-US" dirty="0"/>
          </a:p>
        </p:txBody>
      </p:sp>
    </p:spTree>
    <p:extLst>
      <p:ext uri="{BB962C8B-B14F-4D97-AF65-F5344CB8AC3E}">
        <p14:creationId xmlns:p14="http://schemas.microsoft.com/office/powerpoint/2010/main" val="3719926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Operacija update(x,v)</a:t>
            </a:r>
            <a:endParaRPr lang="en-US" dirty="0"/>
          </a:p>
        </p:txBody>
      </p:sp>
      <p:sp>
        <p:nvSpPr>
          <p:cNvPr id="3" name="Content Placeholder 2"/>
          <p:cNvSpPr>
            <a:spLocks noGrp="1"/>
          </p:cNvSpPr>
          <p:nvPr>
            <p:ph idx="1"/>
          </p:nvPr>
        </p:nvSpPr>
        <p:spPr>
          <a:xfrm>
            <a:off x="0" y="1066800"/>
            <a:ext cx="9144000" cy="5791200"/>
          </a:xfrm>
        </p:spPr>
        <p:txBody>
          <a:bodyPr>
            <a:normAutofit fontScale="92500"/>
          </a:bodyPr>
          <a:lstStyle/>
          <a:p>
            <a:r>
              <a:rPr lang="sr-Latn-ME" dirty="0" smtClean="0"/>
              <a:t>Prije nego pređemo na računanje sume </a:t>
            </a:r>
            <a:r>
              <a:rPr lang="sr-Latn-ME"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za </a:t>
            </a:r>
            <a:r>
              <a:rPr lang="sr-Latn-ME" b="1" i="1" dirty="0" smtClean="0">
                <a:solidFill>
                  <a:srgbClr val="C00000"/>
                </a:solidFill>
              </a:rPr>
              <a:t>i</a:t>
            </a:r>
            <a:r>
              <a:rPr lang="en-US" dirty="0" smtClean="0"/>
              <a:t> u </a:t>
            </a:r>
            <a:r>
              <a:rPr lang="en-US" dirty="0" err="1" smtClean="0"/>
              <a:t>granicama</a:t>
            </a:r>
            <a:r>
              <a:rPr lang="en-US" dirty="0" smtClean="0"/>
              <a:t> od </a:t>
            </a:r>
            <a:r>
              <a:rPr lang="en-US" b="1" i="1" dirty="0" smtClean="0">
                <a:solidFill>
                  <a:srgbClr val="C00000"/>
                </a:solidFill>
              </a:rPr>
              <a:t>L</a:t>
            </a:r>
            <a:r>
              <a:rPr lang="en-US" dirty="0" smtClean="0"/>
              <a:t> do </a:t>
            </a:r>
            <a:r>
              <a:rPr lang="en-US" b="1" i="1" dirty="0" smtClean="0">
                <a:solidFill>
                  <a:srgbClr val="C00000"/>
                </a:solidFill>
              </a:rPr>
              <a:t>R</a:t>
            </a:r>
            <a:r>
              <a:rPr lang="en-US" dirty="0" smtClean="0"/>
              <a:t> </a:t>
            </a:r>
            <a:r>
              <a:rPr lang="en-US" dirty="0" err="1" smtClean="0"/>
              <a:t>objasnimo</a:t>
            </a:r>
            <a:r>
              <a:rPr lang="en-US" dirty="0" smtClean="0"/>
              <a:t> da je </a:t>
            </a:r>
            <a:r>
              <a:rPr lang="en-US" dirty="0" err="1" smtClean="0"/>
              <a:t>najjednostavnije</a:t>
            </a:r>
            <a:r>
              <a:rPr lang="en-US" dirty="0" smtClean="0"/>
              <a:t> je </a:t>
            </a:r>
            <a:r>
              <a:rPr lang="sr-Latn-ME" b="1" i="1" dirty="0" smtClean="0">
                <a:solidFill>
                  <a:srgbClr val="C00000"/>
                </a:solidFill>
              </a:rPr>
              <a:t>getSum</a:t>
            </a:r>
            <a:r>
              <a:rPr lang="sr-Latn-ME" dirty="0" smtClean="0"/>
              <a:t> provesti dva puta i traženi rezultat dobiti kao </a:t>
            </a:r>
            <a:r>
              <a:rPr lang="sr-Latn-ME" b="1" i="1" dirty="0" smtClean="0">
                <a:solidFill>
                  <a:srgbClr val="C00000"/>
                </a:solidFill>
              </a:rPr>
              <a:t>getSum</a:t>
            </a:r>
            <a:r>
              <a:rPr lang="sr-Latn-ME" b="1" dirty="0" smtClean="0">
                <a:solidFill>
                  <a:srgbClr val="C00000"/>
                </a:solidFill>
              </a:rPr>
              <a:t>(</a:t>
            </a:r>
            <a:r>
              <a:rPr lang="sr-Latn-ME" b="1" i="1" dirty="0" smtClean="0">
                <a:solidFill>
                  <a:srgbClr val="C00000"/>
                </a:solidFill>
              </a:rPr>
              <a:t>R</a:t>
            </a:r>
            <a:r>
              <a:rPr lang="sr-Latn-ME" b="1" dirty="0" smtClean="0">
                <a:solidFill>
                  <a:srgbClr val="C00000"/>
                </a:solidFill>
              </a:rPr>
              <a:t>)-</a:t>
            </a:r>
            <a:r>
              <a:rPr lang="sr-Latn-ME" b="1" i="1" dirty="0" smtClean="0">
                <a:solidFill>
                  <a:srgbClr val="C00000"/>
                </a:solidFill>
              </a:rPr>
              <a:t>getSum</a:t>
            </a:r>
            <a:r>
              <a:rPr lang="sr-Latn-ME" b="1" dirty="0" smtClean="0">
                <a:solidFill>
                  <a:srgbClr val="C00000"/>
                </a:solidFill>
              </a:rPr>
              <a:t>(</a:t>
            </a:r>
            <a:r>
              <a:rPr lang="sr-Latn-ME" b="1" i="1" dirty="0" smtClean="0">
                <a:solidFill>
                  <a:srgbClr val="C00000"/>
                </a:solidFill>
              </a:rPr>
              <a:t>L</a:t>
            </a:r>
            <a:r>
              <a:rPr lang="sr-Latn-ME" b="1" dirty="0" smtClean="0">
                <a:solidFill>
                  <a:srgbClr val="C00000"/>
                </a:solidFill>
              </a:rPr>
              <a:t>-1)</a:t>
            </a:r>
            <a:r>
              <a:rPr lang="sr-Latn-ME" dirty="0" smtClean="0"/>
              <a:t>.</a:t>
            </a:r>
          </a:p>
          <a:p>
            <a:r>
              <a:rPr lang="sr-Latn-ME" dirty="0" smtClean="0"/>
              <a:t>Ideja operacije </a:t>
            </a:r>
            <a:r>
              <a:rPr lang="sr-Latn-ME" b="1" i="1" dirty="0" smtClean="0">
                <a:solidFill>
                  <a:srgbClr val="C00000"/>
                </a:solidFill>
              </a:rPr>
              <a:t>update</a:t>
            </a:r>
            <a:r>
              <a:rPr lang="sr-Latn-ME" b="1" dirty="0" smtClean="0">
                <a:solidFill>
                  <a:srgbClr val="C00000"/>
                </a:solidFill>
              </a:rPr>
              <a:t>(</a:t>
            </a:r>
            <a:r>
              <a:rPr lang="sr-Latn-ME" b="1" i="1" dirty="0" smtClean="0">
                <a:solidFill>
                  <a:srgbClr val="C00000"/>
                </a:solidFill>
              </a:rPr>
              <a:t>x</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dirty="0" smtClean="0"/>
              <a:t> je ovdje da ažuriramo </a:t>
            </a:r>
            <a:r>
              <a:rPr lang="sr-Latn-ME" b="1" i="1" dirty="0" smtClean="0">
                <a:solidFill>
                  <a:srgbClr val="C00000"/>
                </a:solidFill>
              </a:rPr>
              <a:t>x</a:t>
            </a:r>
            <a:r>
              <a:rPr lang="sr-Latn-ME" dirty="0" smtClean="0"/>
              <a:t>-ti element niza dodavanje </a:t>
            </a:r>
            <a:r>
              <a:rPr lang="sr-Latn-ME" b="1" i="1" dirty="0" smtClean="0">
                <a:solidFill>
                  <a:srgbClr val="C00000"/>
                </a:solidFill>
              </a:rPr>
              <a:t>v</a:t>
            </a:r>
            <a:r>
              <a:rPr lang="en-US" dirty="0" smtClean="0"/>
              <a:t>.</a:t>
            </a:r>
          </a:p>
          <a:p>
            <a:r>
              <a:rPr lang="en-US" dirty="0" err="1" smtClean="0"/>
              <a:t>Standardno</a:t>
            </a:r>
            <a:r>
              <a:rPr lang="en-US" dirty="0" smtClean="0"/>
              <a:t> </a:t>
            </a:r>
            <a:r>
              <a:rPr lang="en-US" dirty="0" err="1" smtClean="0"/>
              <a:t>ovo</a:t>
            </a:r>
            <a:r>
              <a:rPr lang="en-US" dirty="0" smtClean="0"/>
              <a:t> je </a:t>
            </a:r>
            <a:r>
              <a:rPr lang="en-US" dirty="0" err="1" smtClean="0"/>
              <a:t>operacija</a:t>
            </a:r>
            <a:r>
              <a:rPr lang="en-US" dirty="0" smtClean="0"/>
              <a:t> </a:t>
            </a:r>
            <a:r>
              <a:rPr lang="en-US" dirty="0" err="1" smtClean="0"/>
              <a:t>slo</a:t>
            </a:r>
            <a:r>
              <a:rPr lang="sr-Latn-ME" dirty="0" smtClean="0"/>
              <a:t>ženosti </a:t>
            </a:r>
            <a:r>
              <a:rPr lang="sr-Latn-ME" b="1" i="1" dirty="0" smtClean="0">
                <a:solidFill>
                  <a:srgbClr val="C00000"/>
                </a:solidFill>
              </a:rPr>
              <a:t>O</a:t>
            </a:r>
            <a:r>
              <a:rPr lang="sr-Latn-ME" b="1" dirty="0" smtClean="0">
                <a:solidFill>
                  <a:srgbClr val="C00000"/>
                </a:solidFill>
              </a:rPr>
              <a:t>(1)</a:t>
            </a:r>
            <a:r>
              <a:rPr lang="en-US" b="1" dirty="0" smtClean="0">
                <a:solidFill>
                  <a:srgbClr val="C00000"/>
                </a:solidFill>
              </a:rPr>
              <a:t> </a:t>
            </a:r>
            <a:r>
              <a:rPr lang="en-US" b="1" dirty="0" smtClean="0">
                <a:solidFill>
                  <a:srgbClr val="C00000"/>
                </a:solidFill>
                <a:sym typeface="Symbol"/>
              </a:rPr>
              <a:t></a:t>
            </a:r>
            <a:r>
              <a:rPr lang="sr-Latn-ME" b="1" dirty="0" smtClean="0">
                <a:solidFill>
                  <a:srgbClr val="C00000"/>
                </a:solidFill>
              </a:rPr>
              <a:t> </a:t>
            </a:r>
            <a:r>
              <a:rPr lang="sr-Latn-ME" b="1" i="1" dirty="0" smtClean="0">
                <a:solidFill>
                  <a:srgbClr val="C00000"/>
                </a:solidFill>
              </a:rPr>
              <a:t>a</a:t>
            </a:r>
            <a:r>
              <a:rPr lang="en-US" b="1" dirty="0" smtClean="0">
                <a:solidFill>
                  <a:srgbClr val="C00000"/>
                </a:solidFill>
              </a:rPr>
              <a:t>[</a:t>
            </a:r>
            <a:r>
              <a:rPr lang="en-US" b="1" i="1" dirty="0" smtClean="0">
                <a:solidFill>
                  <a:srgbClr val="C00000"/>
                </a:solidFill>
              </a:rPr>
              <a:t>x</a:t>
            </a:r>
            <a:r>
              <a:rPr lang="en-US" b="1" dirty="0" smtClean="0">
                <a:solidFill>
                  <a:srgbClr val="C00000"/>
                </a:solidFill>
              </a:rPr>
              <a:t>]+=</a:t>
            </a:r>
            <a:r>
              <a:rPr lang="en-US" b="1" i="1" dirty="0" smtClean="0">
                <a:solidFill>
                  <a:srgbClr val="C00000"/>
                </a:solidFill>
              </a:rPr>
              <a:t>v</a:t>
            </a:r>
            <a:r>
              <a:rPr lang="en-US" dirty="0" smtClean="0"/>
              <a:t>; </a:t>
            </a:r>
            <a:endParaRPr lang="sr-Latn-ME" b="1" dirty="0" smtClean="0">
              <a:solidFill>
                <a:srgbClr val="C00000"/>
              </a:solidFill>
            </a:endParaRPr>
          </a:p>
          <a:p>
            <a:r>
              <a:rPr lang="en-US" dirty="0" smtClean="0"/>
              <a:t>Me</a:t>
            </a:r>
            <a:r>
              <a:rPr lang="sr-Latn-ME" dirty="0" smtClean="0"/>
              <a:t>đutim, ovdje je provodimo složenošću </a:t>
            </a:r>
            <a:r>
              <a:rPr lang="sr-Latn-ME" b="1" i="1" dirty="0">
                <a:solidFill>
                  <a:srgbClr val="C00000"/>
                </a:solidFill>
              </a:rPr>
              <a:t>O</a:t>
            </a:r>
            <a:r>
              <a:rPr lang="sr-Latn-ME" b="1" dirty="0">
                <a:solidFill>
                  <a:srgbClr val="C00000"/>
                </a:solidFill>
              </a:rPr>
              <a:t>(log</a:t>
            </a:r>
            <a:r>
              <a:rPr lang="sr-Latn-ME" b="1" i="1" dirty="0">
                <a:solidFill>
                  <a:srgbClr val="C00000"/>
                </a:solidFill>
              </a:rPr>
              <a:t>N</a:t>
            </a:r>
            <a:r>
              <a:rPr lang="sr-Latn-ME" b="1" dirty="0">
                <a:solidFill>
                  <a:srgbClr val="C00000"/>
                </a:solidFill>
              </a:rPr>
              <a:t>)</a:t>
            </a:r>
            <a:r>
              <a:rPr lang="sr-Latn-ME" dirty="0" smtClean="0"/>
              <a:t> da bi zadržali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operaciju dobijanja sume koja bi nas inače koštala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Opišimo operaciju:</a:t>
            </a:r>
            <a:endParaRPr lang="sr-Latn-ME" dirty="0"/>
          </a:p>
          <a:p>
            <a:pPr marL="457200" indent="-457200">
              <a:buFont typeface="+mj-lt"/>
              <a:buAutoNum type="arabicPeriod"/>
            </a:pPr>
            <a:r>
              <a:rPr lang="sr-Latn-ME" dirty="0" smtClean="0"/>
              <a:t>Inicijalizovati </a:t>
            </a:r>
            <a:r>
              <a:rPr lang="sr-Latn-ME" b="1" i="1" dirty="0" smtClean="0">
                <a:solidFill>
                  <a:srgbClr val="C00000"/>
                </a:solidFill>
              </a:rPr>
              <a:t>i</a:t>
            </a:r>
            <a:r>
              <a:rPr lang="en-GB" b="1" i="1" dirty="0" err="1" smtClean="0">
                <a:solidFill>
                  <a:srgbClr val="C00000"/>
                </a:solidFill>
              </a:rPr>
              <a:t>ndex</a:t>
            </a:r>
            <a:r>
              <a:rPr lang="sr-Latn-ME" b="1" dirty="0" smtClean="0">
                <a:solidFill>
                  <a:srgbClr val="C00000"/>
                </a:solidFill>
              </a:rPr>
              <a:t>=</a:t>
            </a:r>
            <a:r>
              <a:rPr lang="en-GB" b="1" i="1" dirty="0" smtClean="0">
                <a:solidFill>
                  <a:srgbClr val="C00000"/>
                </a:solidFill>
              </a:rPr>
              <a:t>x</a:t>
            </a:r>
            <a:r>
              <a:rPr lang="en-GB" b="1" dirty="0" smtClean="0">
                <a:solidFill>
                  <a:srgbClr val="C00000"/>
                </a:solidFill>
              </a:rPr>
              <a:t>+1</a:t>
            </a:r>
            <a:r>
              <a:rPr lang="en-GB" dirty="0" smtClean="0"/>
              <a:t>.</a:t>
            </a:r>
            <a:endParaRPr lang="sr-Latn-ME" dirty="0" smtClean="0"/>
          </a:p>
          <a:p>
            <a:pPr marL="457200" indent="-457200">
              <a:buFont typeface="+mj-lt"/>
              <a:buAutoNum type="arabicPeriod"/>
            </a:pPr>
            <a:r>
              <a:rPr lang="sr-Latn-ME" dirty="0" smtClean="0"/>
              <a:t>Dok je </a:t>
            </a:r>
            <a:r>
              <a:rPr lang="sr-Latn-ME" b="1" i="1" dirty="0" smtClean="0">
                <a:solidFill>
                  <a:srgbClr val="C00000"/>
                </a:solidFill>
              </a:rPr>
              <a:t>index</a:t>
            </a:r>
            <a:r>
              <a:rPr lang="en-US" b="1" dirty="0" smtClean="0">
                <a:solidFill>
                  <a:srgbClr val="C00000"/>
                </a:solidFill>
                <a:sym typeface="Symbol"/>
              </a:rPr>
              <a:t></a:t>
            </a:r>
            <a:r>
              <a:rPr lang="en-US" b="1" i="1" dirty="0" smtClean="0">
                <a:solidFill>
                  <a:srgbClr val="C00000"/>
                </a:solidFill>
                <a:sym typeface="Symbol"/>
              </a:rPr>
              <a:t>N</a:t>
            </a:r>
            <a:endParaRPr lang="en-US" dirty="0" smtClean="0">
              <a:sym typeface="Symbol"/>
            </a:endParaRPr>
          </a:p>
          <a:p>
            <a:pPr marL="731520" lvl="1" indent="-457200">
              <a:buFont typeface="+mj-lt"/>
              <a:buAutoNum type="alphaLcPeriod"/>
            </a:pPr>
            <a:r>
              <a:rPr lang="sr-Latn-ME" b="1" i="1" dirty="0">
                <a:solidFill>
                  <a:srgbClr val="C00000"/>
                </a:solidFill>
                <a:sym typeface="Symbol"/>
              </a:rPr>
              <a:t>BitTree</a:t>
            </a:r>
            <a:r>
              <a:rPr lang="en-US" b="1" dirty="0">
                <a:solidFill>
                  <a:srgbClr val="C00000"/>
                </a:solidFill>
                <a:sym typeface="Symbol"/>
              </a:rPr>
              <a:t>[</a:t>
            </a:r>
            <a:r>
              <a:rPr lang="en-US" b="1" i="1" dirty="0" err="1">
                <a:solidFill>
                  <a:srgbClr val="C00000"/>
                </a:solidFill>
                <a:sym typeface="Symbol"/>
              </a:rPr>
              <a:t>i</a:t>
            </a:r>
            <a:r>
              <a:rPr lang="sr-Latn-ME" b="1" i="1" dirty="0">
                <a:solidFill>
                  <a:srgbClr val="C00000"/>
                </a:solidFill>
                <a:sym typeface="Symbol"/>
              </a:rPr>
              <a:t>ndex</a:t>
            </a:r>
            <a:r>
              <a:rPr lang="en-US" b="1" dirty="0" smtClean="0">
                <a:solidFill>
                  <a:srgbClr val="C00000"/>
                </a:solidFill>
                <a:sym typeface="Symbol"/>
              </a:rPr>
              <a:t>]+=v;</a:t>
            </a:r>
          </a:p>
          <a:p>
            <a:pPr marL="731520" lvl="1" indent="-457200">
              <a:buFont typeface="+mj-lt"/>
              <a:buAutoNum type="alphaLcPeriod"/>
            </a:pPr>
            <a:r>
              <a:rPr lang="en-GB" dirty="0" smtClean="0"/>
              <a:t>I</a:t>
            </a:r>
            <a:r>
              <a:rPr lang="sr-Latn-ME" dirty="0" smtClean="0"/>
              <a:t>ći na roditelja ovoga čvora sa tekućeg indeksa putam sl</a:t>
            </a:r>
            <a:r>
              <a:rPr lang="en-US" dirty="0" smtClean="0"/>
              <a:t>j</a:t>
            </a:r>
            <a:r>
              <a:rPr lang="sr-Latn-ME" dirty="0" smtClean="0"/>
              <a:t>edeće bitovne operacije</a:t>
            </a:r>
            <a:br>
              <a:rPr lang="sr-Latn-ME" dirty="0" smtClean="0"/>
            </a:br>
            <a:r>
              <a:rPr lang="en-GB" b="1" i="1" dirty="0" smtClean="0">
                <a:solidFill>
                  <a:srgbClr val="C00000"/>
                </a:solidFill>
              </a:rPr>
              <a:t>index</a:t>
            </a:r>
            <a:r>
              <a:rPr lang="en-GB" b="1" dirty="0" smtClean="0">
                <a:solidFill>
                  <a:srgbClr val="C00000"/>
                </a:solidFill>
              </a:rPr>
              <a:t>=</a:t>
            </a:r>
            <a:r>
              <a:rPr lang="sr-Latn-ME" b="1" i="1" dirty="0" smtClean="0">
                <a:solidFill>
                  <a:srgbClr val="C00000"/>
                </a:solidFill>
              </a:rPr>
              <a:t>i</a:t>
            </a:r>
            <a:r>
              <a:rPr lang="en-GB" b="1" i="1" dirty="0" err="1" smtClean="0">
                <a:solidFill>
                  <a:srgbClr val="C00000"/>
                </a:solidFill>
              </a:rPr>
              <a:t>ndex</a:t>
            </a:r>
            <a:r>
              <a:rPr lang="en-GB" b="1" dirty="0" smtClean="0">
                <a:solidFill>
                  <a:srgbClr val="C00000"/>
                </a:solidFill>
              </a:rPr>
              <a:t>+(</a:t>
            </a:r>
            <a:r>
              <a:rPr lang="en-GB" b="1" i="1" dirty="0" smtClean="0">
                <a:solidFill>
                  <a:srgbClr val="C00000"/>
                </a:solidFill>
              </a:rPr>
              <a:t>index</a:t>
            </a:r>
            <a:r>
              <a:rPr lang="en-GB" b="1" dirty="0" smtClean="0">
                <a:solidFill>
                  <a:srgbClr val="C00000"/>
                </a:solidFill>
              </a:rPr>
              <a:t>&amp;(-</a:t>
            </a:r>
            <a:r>
              <a:rPr lang="en-GB" b="1" i="1" dirty="0">
                <a:solidFill>
                  <a:srgbClr val="C00000"/>
                </a:solidFill>
              </a:rPr>
              <a:t>index</a:t>
            </a:r>
            <a:r>
              <a:rPr lang="en-GB" b="1" dirty="0" smtClean="0">
                <a:solidFill>
                  <a:srgbClr val="C00000"/>
                </a:solidFill>
              </a:rPr>
              <a:t>))</a:t>
            </a:r>
            <a:r>
              <a:rPr lang="sr-Latn-ME" dirty="0"/>
              <a:t>;</a:t>
            </a:r>
            <a:r>
              <a:rPr lang="en-GB" dirty="0"/>
              <a:t/>
            </a:r>
            <a:br>
              <a:rPr lang="en-GB" dirty="0"/>
            </a:br>
            <a:endParaRPr lang="en-US" dirty="0"/>
          </a:p>
        </p:txBody>
      </p:sp>
    </p:spTree>
    <p:extLst>
      <p:ext uri="{BB962C8B-B14F-4D97-AF65-F5344CB8AC3E}">
        <p14:creationId xmlns:p14="http://schemas.microsoft.com/office/powerpoint/2010/main" val="3149869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Drvo za update(x,v)</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980" r="4738" b="13196"/>
          <a:stretch/>
        </p:blipFill>
        <p:spPr bwMode="auto">
          <a:xfrm>
            <a:off x="0" y="1143000"/>
            <a:ext cx="4648200" cy="370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495800" y="381000"/>
            <a:ext cx="4648200" cy="3970318"/>
          </a:xfrm>
          <a:prstGeom prst="rect">
            <a:avLst/>
          </a:prstGeom>
          <a:noFill/>
        </p:spPr>
        <p:txBody>
          <a:bodyPr wrap="square" rtlCol="0">
            <a:spAutoFit/>
          </a:bodyPr>
          <a:lstStyle/>
          <a:p>
            <a:r>
              <a:rPr lang="sr-Latn-ME" b="1" u="sng" dirty="0" smtClean="0"/>
              <a:t>TUMAČENJE:</a:t>
            </a:r>
          </a:p>
          <a:p>
            <a:r>
              <a:rPr lang="sr-Latn-ME" dirty="0" smtClean="0"/>
              <a:t>Kao što smo rekli drvo koje se koristi za ažuriranje je drugačije od onoga drveta koje se koriste za dobijanje suma. Međutim, kao što smo rekli oba drveta su plod naše uobrazilje </a:t>
            </a:r>
            <a:r>
              <a:rPr lang="en-US" dirty="0" err="1" smtClean="0"/>
              <a:t>jer</a:t>
            </a:r>
            <a:r>
              <a:rPr lang="sr-Latn-ME" dirty="0" smtClean="0"/>
              <a:t> samo opisuju zgodan način da se uspostavi veza indeksa među elementima </a:t>
            </a:r>
            <a:r>
              <a:rPr lang="sr-Latn-ME" b="1" i="1" dirty="0" smtClean="0">
                <a:solidFill>
                  <a:srgbClr val="C00000"/>
                </a:solidFill>
              </a:rPr>
              <a:t>BitTree</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vektora</a:t>
            </a:r>
            <a:r>
              <a:rPr lang="en-US" dirty="0" smtClean="0"/>
              <a:t>.</a:t>
            </a:r>
          </a:p>
          <a:p>
            <a:r>
              <a:rPr lang="en-US" dirty="0" err="1" smtClean="0"/>
              <a:t>Provjerimo</a:t>
            </a:r>
            <a:r>
              <a:rPr lang="en-US" dirty="0" smtClean="0"/>
              <a:t> </a:t>
            </a:r>
            <a:r>
              <a:rPr lang="en-US" dirty="0" err="1" smtClean="0"/>
              <a:t>na</a:t>
            </a:r>
            <a:r>
              <a:rPr lang="en-US" dirty="0" smtClean="0"/>
              <a:t> </a:t>
            </a:r>
            <a:r>
              <a:rPr lang="en-US" dirty="0" err="1" smtClean="0"/>
              <a:t>primjer</a:t>
            </a:r>
            <a:r>
              <a:rPr lang="en-US" dirty="0" smtClean="0"/>
              <a:t> da </a:t>
            </a:r>
            <a:r>
              <a:rPr lang="en-US" dirty="0" err="1" smtClean="0"/>
              <a:t>dodajemo</a:t>
            </a:r>
            <a:r>
              <a:rPr lang="en-US" dirty="0" smtClean="0"/>
              <a:t> </a:t>
            </a:r>
            <a:r>
              <a:rPr lang="en-US" dirty="0" err="1" smtClean="0"/>
              <a:t>vrijednost</a:t>
            </a:r>
            <a:r>
              <a:rPr lang="en-US" dirty="0" smtClean="0"/>
              <a:t> </a:t>
            </a:r>
            <a:r>
              <a:rPr lang="en-US" b="1" dirty="0" smtClean="0">
                <a:solidFill>
                  <a:srgbClr val="C00000"/>
                </a:solidFill>
              </a:rPr>
              <a:t>4</a:t>
            </a:r>
            <a:r>
              <a:rPr lang="en-US" dirty="0" smtClean="0"/>
              <a:t> </a:t>
            </a:r>
            <a:r>
              <a:rPr lang="en-US" dirty="0" err="1" smtClean="0"/>
              <a:t>na</a:t>
            </a:r>
            <a:r>
              <a:rPr lang="en-US" dirty="0" smtClean="0"/>
              <a:t> element </a:t>
            </a:r>
            <a:r>
              <a:rPr lang="en-US" b="1" i="1" dirty="0" smtClean="0">
                <a:solidFill>
                  <a:srgbClr val="C00000"/>
                </a:solidFill>
              </a:rPr>
              <a:t>a</a:t>
            </a:r>
            <a:r>
              <a:rPr lang="en-US" b="1" dirty="0" smtClean="0">
                <a:solidFill>
                  <a:srgbClr val="C00000"/>
                </a:solidFill>
              </a:rPr>
              <a:t>[9]=7</a:t>
            </a:r>
            <a:r>
              <a:rPr lang="en-US" dirty="0" smtClean="0"/>
              <a:t> </a:t>
            </a:r>
            <a:r>
              <a:rPr lang="en-US" dirty="0" err="1" smtClean="0"/>
              <a:t>na</a:t>
            </a:r>
            <a:r>
              <a:rPr lang="sr-Latn-ME" dirty="0" smtClean="0"/>
              <a:t>šega originalnog vektora kada on postaje </a:t>
            </a:r>
            <a:r>
              <a:rPr lang="sr-Latn-ME" b="1" i="1" dirty="0" smtClean="0">
                <a:solidFill>
                  <a:srgbClr val="C00000"/>
                </a:solidFill>
              </a:rPr>
              <a:t>a</a:t>
            </a:r>
            <a:r>
              <a:rPr lang="en-US" b="1" dirty="0" smtClean="0">
                <a:solidFill>
                  <a:srgbClr val="C00000"/>
                </a:solidFill>
              </a:rPr>
              <a:t>[9]=11</a:t>
            </a:r>
            <a:r>
              <a:rPr lang="en-US" dirty="0" smtClean="0"/>
              <a:t>. </a:t>
            </a:r>
            <a:r>
              <a:rPr lang="en-US" dirty="0" err="1" smtClean="0"/>
              <a:t>Dakle</a:t>
            </a:r>
            <a:r>
              <a:rPr lang="en-US" smtClean="0"/>
              <a:t>, </a:t>
            </a:r>
            <a:r>
              <a:rPr lang="en-US" dirty="0" smtClean="0"/>
              <a:t>za </a:t>
            </a:r>
            <a:r>
              <a:rPr lang="en-US" b="1" dirty="0" smtClean="0">
                <a:solidFill>
                  <a:srgbClr val="C00000"/>
                </a:solidFill>
              </a:rPr>
              <a:t>4</a:t>
            </a:r>
            <a:r>
              <a:rPr lang="en-US" dirty="0" smtClean="0"/>
              <a:t> </a:t>
            </a:r>
            <a:r>
              <a:rPr lang="en-US" dirty="0" err="1" smtClean="0"/>
              <a:t>treba</a:t>
            </a:r>
            <a:r>
              <a:rPr lang="en-US" dirty="0" smtClean="0"/>
              <a:t> </a:t>
            </a:r>
            <a:r>
              <a:rPr lang="en-US" dirty="0" err="1" smtClean="0"/>
              <a:t>uve</a:t>
            </a:r>
            <a:r>
              <a:rPr lang="sr-Latn-ME" dirty="0" smtClean="0"/>
              <a:t>ćati one tačke u ovom drvetu koje daju uvećanje sume za posl</a:t>
            </a:r>
            <a:r>
              <a:rPr lang="en-US" dirty="0" smtClean="0"/>
              <a:t>j</a:t>
            </a:r>
            <a:r>
              <a:rPr lang="sr-Latn-ME" dirty="0" smtClean="0"/>
              <a:t>ednja tri elementa niza.</a:t>
            </a:r>
            <a:endParaRPr lang="en-US" dirty="0"/>
          </a:p>
        </p:txBody>
      </p:sp>
      <p:sp>
        <p:nvSpPr>
          <p:cNvPr id="7" name="TextBox 6"/>
          <p:cNvSpPr txBox="1"/>
          <p:nvPr/>
        </p:nvSpPr>
        <p:spPr>
          <a:xfrm>
            <a:off x="152400" y="4872841"/>
            <a:ext cx="8991600" cy="1477328"/>
          </a:xfrm>
          <a:prstGeom prst="rect">
            <a:avLst/>
          </a:prstGeom>
          <a:noFill/>
        </p:spPr>
        <p:txBody>
          <a:bodyPr wrap="square" rtlCol="0">
            <a:spAutoFit/>
          </a:bodyPr>
          <a:lstStyle/>
          <a:p>
            <a:r>
              <a:rPr lang="en-US" b="1" i="1" dirty="0">
                <a:solidFill>
                  <a:srgbClr val="C00000"/>
                </a:solidFill>
              </a:rPr>
              <a:t>i</a:t>
            </a:r>
            <a:r>
              <a:rPr lang="sr-Latn-ME" b="1" i="1" dirty="0" smtClean="0">
                <a:solidFill>
                  <a:srgbClr val="C00000"/>
                </a:solidFill>
              </a:rPr>
              <a:t>ndex</a:t>
            </a:r>
            <a:r>
              <a:rPr lang="sr-Latn-ME" b="1" dirty="0" smtClean="0">
                <a:solidFill>
                  <a:srgbClr val="C00000"/>
                </a:solidFill>
              </a:rPr>
              <a:t>=</a:t>
            </a:r>
            <a:r>
              <a:rPr lang="sr-Latn-ME" b="1" i="1" dirty="0" smtClean="0">
                <a:solidFill>
                  <a:srgbClr val="C00000"/>
                </a:solidFill>
              </a:rPr>
              <a:t>x</a:t>
            </a:r>
            <a:r>
              <a:rPr lang="sr-Latn-ME" b="1" dirty="0" smtClean="0">
                <a:solidFill>
                  <a:srgbClr val="C00000"/>
                </a:solidFill>
              </a:rPr>
              <a:t>+1=10</a:t>
            </a:r>
            <a:r>
              <a:rPr lang="sr-Latn-ME" dirty="0" smtClean="0"/>
              <a:t>, dakle uvećavamo </a:t>
            </a:r>
            <a:r>
              <a:rPr lang="sr-Latn-ME" b="1" i="1" dirty="0" smtClean="0">
                <a:solidFill>
                  <a:srgbClr val="C00000"/>
                </a:solidFill>
              </a:rPr>
              <a:t>BitTree</a:t>
            </a:r>
            <a:r>
              <a:rPr lang="en-US" b="1" dirty="0" smtClean="0">
                <a:solidFill>
                  <a:srgbClr val="C00000"/>
                </a:solidFill>
              </a:rPr>
              <a:t>[10]</a:t>
            </a:r>
            <a:r>
              <a:rPr lang="en-US" dirty="0" smtClean="0"/>
              <a:t> </a:t>
            </a:r>
            <a:r>
              <a:rPr lang="en-US" dirty="0" err="1" smtClean="0"/>
              <a:t>na</a:t>
            </a:r>
            <a:r>
              <a:rPr lang="en-US" dirty="0" smtClean="0"/>
              <a:t> </a:t>
            </a:r>
            <a:r>
              <a:rPr lang="en-US" b="1" dirty="0" smtClean="0">
                <a:solidFill>
                  <a:srgbClr val="C00000"/>
                </a:solidFill>
              </a:rPr>
              <a:t>17</a:t>
            </a:r>
            <a:r>
              <a:rPr lang="en-US" dirty="0" smtClean="0"/>
              <a:t>. </a:t>
            </a:r>
            <a:r>
              <a:rPr lang="en-US" dirty="0" err="1" smtClean="0"/>
              <a:t>Zatim</a:t>
            </a:r>
            <a:r>
              <a:rPr lang="en-US" dirty="0" smtClean="0"/>
              <a:t> </a:t>
            </a:r>
            <a:r>
              <a:rPr lang="en-US" dirty="0" err="1" smtClean="0"/>
              <a:t>ra</a:t>
            </a:r>
            <a:r>
              <a:rPr lang="sr-Latn-ME" dirty="0" smtClean="0"/>
              <a:t>čunamo </a:t>
            </a:r>
            <a:r>
              <a:rPr lang="sr-Latn-ME" b="1" i="1" dirty="0" smtClean="0">
                <a:solidFill>
                  <a:srgbClr val="C00000"/>
                </a:solidFill>
              </a:rPr>
              <a:t>index</a:t>
            </a:r>
            <a:r>
              <a:rPr lang="sr-Latn-ME" b="1" dirty="0" smtClean="0">
                <a:solidFill>
                  <a:srgbClr val="C00000"/>
                </a:solidFill>
              </a:rPr>
              <a:t>=1010</a:t>
            </a:r>
            <a:r>
              <a:rPr lang="sr-Latn-ME" b="1" baseline="-25000" dirty="0" smtClean="0">
                <a:solidFill>
                  <a:srgbClr val="C00000"/>
                </a:solidFill>
              </a:rPr>
              <a:t>2</a:t>
            </a:r>
            <a:r>
              <a:rPr lang="sr-Latn-ME" b="1" dirty="0" smtClean="0">
                <a:solidFill>
                  <a:srgbClr val="C00000"/>
                </a:solidFill>
              </a:rPr>
              <a:t>+0010</a:t>
            </a:r>
            <a:r>
              <a:rPr lang="sr-Latn-ME" b="1" baseline="-25000" dirty="0" smtClean="0">
                <a:solidFill>
                  <a:srgbClr val="C00000"/>
                </a:solidFill>
              </a:rPr>
              <a:t>2</a:t>
            </a:r>
            <a:r>
              <a:rPr lang="sr-Latn-ME" dirty="0" smtClean="0"/>
              <a:t> (</a:t>
            </a:r>
            <a:r>
              <a:rPr lang="sr-Latn-ME" b="1" dirty="0" smtClean="0">
                <a:solidFill>
                  <a:srgbClr val="C00000"/>
                </a:solidFill>
              </a:rPr>
              <a:t>1</a:t>
            </a:r>
            <a:r>
              <a:rPr lang="sr-Latn-ME" dirty="0" smtClean="0"/>
              <a:t> na mjesto posl</a:t>
            </a:r>
            <a:r>
              <a:rPr lang="en-US" dirty="0" smtClean="0"/>
              <a:t>j</a:t>
            </a:r>
            <a:r>
              <a:rPr lang="sr-Latn-ME" dirty="0" smtClean="0"/>
              <a:t>ednjeg jediničnog bita) </a:t>
            </a:r>
            <a:r>
              <a:rPr lang="sr-Latn-ME" b="1" dirty="0" smtClean="0">
                <a:solidFill>
                  <a:srgbClr val="C00000"/>
                </a:solidFill>
              </a:rPr>
              <a:t>=1100</a:t>
            </a:r>
            <a:r>
              <a:rPr lang="sr-Latn-ME" b="1" baseline="-25000" dirty="0" smtClean="0">
                <a:solidFill>
                  <a:srgbClr val="C00000"/>
                </a:solidFill>
              </a:rPr>
              <a:t>2</a:t>
            </a:r>
            <a:r>
              <a:rPr lang="sr-Latn-ME" b="1" dirty="0" smtClean="0">
                <a:solidFill>
                  <a:srgbClr val="C00000"/>
                </a:solidFill>
              </a:rPr>
              <a:t>=12</a:t>
            </a:r>
            <a:r>
              <a:rPr lang="sr-Latn-ME" b="1" baseline="-25000" dirty="0" smtClean="0">
                <a:solidFill>
                  <a:srgbClr val="C00000"/>
                </a:solidFill>
              </a:rPr>
              <a:t>10</a:t>
            </a:r>
            <a:r>
              <a:rPr lang="sr-Latn-ME" dirty="0" smtClean="0"/>
              <a:t>. Dakle</a:t>
            </a:r>
            <a:r>
              <a:rPr lang="en-GB" smtClean="0"/>
              <a:t>,</a:t>
            </a:r>
            <a:r>
              <a:rPr lang="sr-Latn-ME" smtClean="0"/>
              <a:t> </a:t>
            </a:r>
            <a:r>
              <a:rPr lang="sr-Latn-ME" dirty="0" smtClean="0"/>
              <a:t>uvećavamo </a:t>
            </a:r>
            <a:r>
              <a:rPr lang="sr-Latn-ME" b="1" i="1" dirty="0" smtClean="0">
                <a:solidFill>
                  <a:srgbClr val="C00000"/>
                </a:solidFill>
              </a:rPr>
              <a:t>BitTree</a:t>
            </a:r>
            <a:r>
              <a:rPr lang="en-US" b="1" dirty="0" smtClean="0">
                <a:solidFill>
                  <a:srgbClr val="C00000"/>
                </a:solidFill>
              </a:rPr>
              <a:t>[12]</a:t>
            </a:r>
            <a:r>
              <a:rPr lang="en-US" dirty="0" smtClean="0"/>
              <a:t> </a:t>
            </a:r>
            <a:r>
              <a:rPr lang="en-US" dirty="0" err="1" smtClean="0"/>
              <a:t>na</a:t>
            </a:r>
            <a:r>
              <a:rPr lang="en-US" dirty="0" smtClean="0"/>
              <a:t> </a:t>
            </a:r>
            <a:r>
              <a:rPr lang="en-US" b="1" dirty="0" smtClean="0">
                <a:solidFill>
                  <a:srgbClr val="C00000"/>
                </a:solidFill>
              </a:rPr>
              <a:t>34</a:t>
            </a:r>
            <a:r>
              <a:rPr lang="en-US" dirty="0" smtClean="0"/>
              <a:t>. </a:t>
            </a:r>
            <a:endParaRPr lang="sr-Latn-ME" dirty="0" smtClean="0"/>
          </a:p>
          <a:p>
            <a:r>
              <a:rPr lang="sr-Latn-ME" dirty="0" smtClean="0"/>
              <a:t>Provjerimo da li na ovaj način uvećavamo kumulativne sume samo za četiri posl</a:t>
            </a:r>
            <a:r>
              <a:rPr lang="en-US" dirty="0" smtClean="0"/>
              <a:t>j</a:t>
            </a:r>
            <a:r>
              <a:rPr lang="sr-Latn-ME" dirty="0" smtClean="0"/>
              <a:t>ednja elementa za </a:t>
            </a:r>
            <a:r>
              <a:rPr lang="sr-Latn-ME" b="1" dirty="0" smtClean="0">
                <a:solidFill>
                  <a:srgbClr val="C00000"/>
                </a:solidFill>
              </a:rPr>
              <a:t>4</a:t>
            </a:r>
            <a:r>
              <a:rPr lang="en-US" dirty="0"/>
              <a:t>?</a:t>
            </a:r>
          </a:p>
        </p:txBody>
      </p:sp>
    </p:spTree>
    <p:extLst>
      <p:ext uri="{BB962C8B-B14F-4D97-AF65-F5344CB8AC3E}">
        <p14:creationId xmlns:p14="http://schemas.microsoft.com/office/powerpoint/2010/main" val="2204382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Realizovati </a:t>
            </a:r>
            <a:r>
              <a:rPr lang="sr-Latn-ME" b="1" dirty="0" smtClean="0">
                <a:solidFill>
                  <a:srgbClr val="C00000"/>
                </a:solidFill>
              </a:rPr>
              <a:t>randomized heap</a:t>
            </a:r>
            <a:r>
              <a:rPr lang="sr-Latn-ME" dirty="0" smtClean="0"/>
              <a:t> sa svim osnovnim operacijama i porediti ga sa ostalim </a:t>
            </a:r>
            <a:r>
              <a:rPr lang="sr-Latn-ME" b="1" dirty="0" smtClean="0">
                <a:solidFill>
                  <a:srgbClr val="C00000"/>
                </a:solidFill>
              </a:rPr>
              <a:t>heap</a:t>
            </a:r>
            <a:r>
              <a:rPr lang="sr-Latn-ME" dirty="0" smtClean="0"/>
              <a:t>-ovima u smislu složenosti.</a:t>
            </a:r>
          </a:p>
          <a:p>
            <a:r>
              <a:rPr lang="sr-Latn-ME" dirty="0" smtClean="0"/>
              <a:t>Realizovati tehniku kvadratne dekompozicije </a:t>
            </a:r>
            <a:r>
              <a:rPr lang="sr-Latn-ME" smtClean="0"/>
              <a:t>(</a:t>
            </a:r>
            <a:r>
              <a:rPr lang="sr-Latn-ME" b="1" smtClean="0">
                <a:solidFill>
                  <a:srgbClr val="C00000"/>
                </a:solidFill>
              </a:rPr>
              <a:t>SQRT-decomposition</a:t>
            </a:r>
            <a:r>
              <a:rPr lang="sr-Latn-ME" dirty="0" smtClean="0"/>
              <a:t>). Porediti složenost i primjenjivost ove tehnike sa </a:t>
            </a:r>
            <a:r>
              <a:rPr lang="sr-Latn-ME" b="1" dirty="0" smtClean="0">
                <a:solidFill>
                  <a:srgbClr val="C00000"/>
                </a:solidFill>
              </a:rPr>
              <a:t>BIT</a:t>
            </a:r>
            <a:r>
              <a:rPr lang="sr-Latn-ME" dirty="0" smtClean="0"/>
              <a:t>-om, </a:t>
            </a:r>
            <a:r>
              <a:rPr lang="sr-Latn-ME" b="1" dirty="0" smtClean="0">
                <a:solidFill>
                  <a:srgbClr val="C00000"/>
                </a:solidFill>
              </a:rPr>
              <a:t>segmetnim drvetom</a:t>
            </a:r>
            <a:r>
              <a:rPr lang="sr-Latn-ME" dirty="0" smtClean="0"/>
              <a:t> i </a:t>
            </a:r>
            <a:r>
              <a:rPr lang="sr-Latn-ME" b="1" dirty="0" smtClean="0">
                <a:solidFill>
                  <a:srgbClr val="C00000"/>
                </a:solidFill>
              </a:rPr>
              <a:t>rijetkom tabelom</a:t>
            </a:r>
            <a:r>
              <a:rPr lang="sr-Latn-ME" dirty="0" smtClean="0"/>
              <a:t>. Kakve su ove tehnike sa stanovišta složenosti kodiranja.</a:t>
            </a:r>
          </a:p>
          <a:p>
            <a:r>
              <a:rPr lang="en-US" sz="1600" b="1" dirty="0">
                <a:hlinkClick r:id="rId2"/>
              </a:rPr>
              <a:t>https://</a:t>
            </a:r>
            <a:r>
              <a:rPr lang="en-US" sz="1600" b="1" dirty="0" smtClean="0">
                <a:hlinkClick r:id="rId2"/>
              </a:rPr>
              <a:t>www.codechef.com/NOV17/problems/SEGPROD</a:t>
            </a:r>
            <a:endParaRPr lang="sr-Latn-ME" sz="1600" b="1" dirty="0" smtClean="0"/>
          </a:p>
          <a:p>
            <a:r>
              <a:rPr lang="sr-Latn-ME" b="1" dirty="0" smtClean="0">
                <a:solidFill>
                  <a:srgbClr val="C00000"/>
                </a:solidFill>
              </a:rPr>
              <a:t>Treap</a:t>
            </a:r>
            <a:r>
              <a:rPr lang="sr-Latn-ME" dirty="0" smtClean="0"/>
              <a:t> je struktura koja objedinjuje </a:t>
            </a:r>
            <a:r>
              <a:rPr lang="sr-Latn-ME" b="1" dirty="0" smtClean="0">
                <a:solidFill>
                  <a:srgbClr val="C00000"/>
                </a:solidFill>
              </a:rPr>
              <a:t>binarno drvo</a:t>
            </a:r>
            <a:r>
              <a:rPr lang="sr-Latn-ME" dirty="0" smtClean="0"/>
              <a:t> i </a:t>
            </a:r>
            <a:r>
              <a:rPr lang="sr-Latn-ME" b="1" dirty="0" smtClean="0">
                <a:solidFill>
                  <a:srgbClr val="C00000"/>
                </a:solidFill>
              </a:rPr>
              <a:t>binarni heap</a:t>
            </a:r>
            <a:r>
              <a:rPr lang="sr-Latn-ME" dirty="0" smtClean="0"/>
              <a:t> (</a:t>
            </a:r>
            <a:r>
              <a:rPr lang="sr-Latn-ME" b="1" dirty="0" smtClean="0">
                <a:solidFill>
                  <a:srgbClr val="C00000"/>
                </a:solidFill>
              </a:rPr>
              <a:t>tree+heap=treap</a:t>
            </a:r>
            <a:r>
              <a:rPr lang="sr-Latn-ME" dirty="0" smtClean="0"/>
              <a:t>). </a:t>
            </a:r>
            <a:r>
              <a:rPr lang="sr-Latn-ME" dirty="0"/>
              <a:t>Literatura od treap-u se može naći: </a:t>
            </a:r>
            <a:br>
              <a:rPr lang="sr-Latn-ME" dirty="0"/>
            </a:br>
            <a:r>
              <a:rPr lang="sr-Latn-ME" sz="1600" b="1" dirty="0">
                <a:hlinkClick r:id="rId3"/>
              </a:rPr>
              <a:t>https://</a:t>
            </a:r>
            <a:r>
              <a:rPr lang="sr-Latn-ME" sz="1600" b="1" dirty="0" smtClean="0">
                <a:hlinkClick r:id="rId3"/>
              </a:rPr>
              <a:t>cp-algorithms.com/data_structures/treap.html</a:t>
            </a:r>
            <a:r>
              <a:rPr lang="sr-Latn-ME" sz="1600" b="1" dirty="0"/>
              <a:t/>
            </a:r>
            <a:br>
              <a:rPr lang="sr-Latn-ME" sz="1600" b="1" dirty="0"/>
            </a:br>
            <a:r>
              <a:rPr lang="sr-Latn-ME" sz="1600" b="1" dirty="0">
                <a:hlinkClick r:id="rId4"/>
              </a:rPr>
              <a:t>https://www.cs.cmu.edu/~</a:t>
            </a:r>
            <a:r>
              <a:rPr lang="sr-Latn-ME" sz="1600" b="1" dirty="0" smtClean="0">
                <a:hlinkClick r:id="rId4"/>
              </a:rPr>
              <a:t>scandal/papers/treaps-spaa98.pdf</a:t>
            </a:r>
            <a:endParaRPr lang="sr-Latn-ME" sz="1600" b="1" dirty="0" smtClean="0"/>
          </a:p>
          <a:p>
            <a:r>
              <a:rPr lang="sr-Latn-ME" dirty="0" smtClean="0"/>
              <a:t>Realizovati osnovne algoritme sa </a:t>
            </a:r>
            <a:r>
              <a:rPr lang="sr-Latn-ME" b="1" dirty="0" smtClean="0">
                <a:solidFill>
                  <a:srgbClr val="C00000"/>
                </a:solidFill>
              </a:rPr>
              <a:t>treap</a:t>
            </a:r>
            <a:r>
              <a:rPr lang="sr-Latn-ME" dirty="0" smtClean="0"/>
              <a:t>-om.</a:t>
            </a:r>
          </a:p>
          <a:p>
            <a:r>
              <a:rPr lang="en-US" sz="1600" b="1" dirty="0">
                <a:hlinkClick r:id="rId5"/>
              </a:rPr>
              <a:t>https://www.spoj.com/problems/ADAAPHID</a:t>
            </a:r>
            <a:r>
              <a:rPr lang="en-US" sz="1600" b="1" dirty="0" smtClean="0">
                <a:hlinkClick r:id="rId5"/>
              </a:rPr>
              <a:t>/</a:t>
            </a:r>
            <a:endParaRPr lang="sr-Latn-ME" sz="1600" b="1" dirty="0" smtClean="0"/>
          </a:p>
          <a:p>
            <a:r>
              <a:rPr lang="en-US" sz="1600" b="1" dirty="0">
                <a:hlinkClick r:id="rId6"/>
              </a:rPr>
              <a:t>https://www.spoj.com/problems/ADACROP</a:t>
            </a:r>
            <a:r>
              <a:rPr lang="en-US" sz="1600" b="1" dirty="0" smtClean="0">
                <a:hlinkClick r:id="rId6"/>
              </a:rPr>
              <a:t>/</a:t>
            </a:r>
            <a:endParaRPr lang="sr-Latn-ME" sz="1600" b="1" dirty="0" smtClean="0"/>
          </a:p>
          <a:p>
            <a:r>
              <a:rPr lang="en-US" sz="1600" b="1" dirty="0">
                <a:hlinkClick r:id="rId7"/>
              </a:rPr>
              <a:t>https://</a:t>
            </a:r>
            <a:r>
              <a:rPr lang="en-US" sz="1600" b="1" dirty="0" smtClean="0">
                <a:hlinkClick r:id="rId7"/>
              </a:rPr>
              <a:t>codeforces.com/contest/762/problem/E</a:t>
            </a:r>
            <a:endParaRPr lang="sr-Latn-ME" sz="1600" b="1" dirty="0" smtClean="0"/>
          </a:p>
          <a:p>
            <a:r>
              <a:rPr lang="en-US" sz="1600" b="1" dirty="0">
                <a:hlinkClick r:id="rId8"/>
              </a:rPr>
              <a:t>https://www.spoj.com/problems/COUNT1IT</a:t>
            </a:r>
            <a:r>
              <a:rPr lang="en-US" sz="1600" b="1" dirty="0" smtClean="0">
                <a:hlinkClick r:id="rId8"/>
              </a:rPr>
              <a:t>/</a:t>
            </a:r>
            <a:r>
              <a:rPr lang="sr-Latn-ME" dirty="0" smtClean="0"/>
              <a:t> </a:t>
            </a:r>
            <a:endParaRPr lang="en-US" dirty="0"/>
          </a:p>
        </p:txBody>
      </p:sp>
    </p:spTree>
    <p:extLst>
      <p:ext uri="{BB962C8B-B14F-4D97-AF65-F5344CB8AC3E}">
        <p14:creationId xmlns:p14="http://schemas.microsoft.com/office/powerpoint/2010/main" val="20741466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en-US" sz="1600" b="1" dirty="0">
                <a:hlinkClick r:id="rId2"/>
              </a:rPr>
              <a:t>https://www.spoj.com/problems/IITWPC4D</a:t>
            </a:r>
            <a:r>
              <a:rPr lang="en-US" sz="1600" b="1" dirty="0" smtClean="0">
                <a:hlinkClick r:id="rId2"/>
              </a:rPr>
              <a:t>/</a:t>
            </a:r>
            <a:endParaRPr lang="sr-Latn-ME" sz="1600" b="1" dirty="0" smtClean="0"/>
          </a:p>
          <a:p>
            <a:r>
              <a:rPr lang="en-US" sz="1600" b="1" dirty="0">
                <a:hlinkClick r:id="rId3"/>
              </a:rPr>
              <a:t>https://www.spoj.com/problems/ALLIN1</a:t>
            </a:r>
            <a:r>
              <a:rPr lang="en-US" sz="1600" b="1" dirty="0" smtClean="0">
                <a:hlinkClick r:id="rId3"/>
              </a:rPr>
              <a:t>/</a:t>
            </a:r>
            <a:endParaRPr lang="sr-Latn-ME" sz="1600" b="1" dirty="0" smtClean="0"/>
          </a:p>
          <a:p>
            <a:r>
              <a:rPr lang="en-US" sz="1600" b="1" dirty="0">
                <a:hlinkClick r:id="rId4"/>
              </a:rPr>
              <a:t>https://</a:t>
            </a:r>
            <a:r>
              <a:rPr lang="en-US" sz="1600" b="1" dirty="0" smtClean="0">
                <a:hlinkClick r:id="rId4"/>
              </a:rPr>
              <a:t>codeforces.com/contest/847/problem/D</a:t>
            </a:r>
            <a:endParaRPr lang="sr-Latn-ME" sz="1600" b="1" dirty="0" smtClean="0"/>
          </a:p>
          <a:p>
            <a:r>
              <a:rPr lang="en-US" sz="1600" b="1" dirty="0">
                <a:hlinkClick r:id="rId5"/>
              </a:rPr>
              <a:t>https://</a:t>
            </a:r>
            <a:r>
              <a:rPr lang="en-US" sz="1600" b="1" dirty="0" smtClean="0">
                <a:hlinkClick r:id="rId5"/>
              </a:rPr>
              <a:t>codeforces.com/contest/863/problem/D</a:t>
            </a:r>
            <a:endParaRPr lang="sr-Latn-ME" sz="1600" b="1" dirty="0" smtClean="0"/>
          </a:p>
          <a:p>
            <a:r>
              <a:rPr lang="en-US" sz="1600" b="1" dirty="0">
                <a:hlinkClick r:id="rId6"/>
              </a:rPr>
              <a:t>https://www.spoj.com/problems/MEANARR</a:t>
            </a:r>
            <a:r>
              <a:rPr lang="en-US" sz="1600" b="1" dirty="0" smtClean="0">
                <a:hlinkClick r:id="rId6"/>
              </a:rPr>
              <a:t>/</a:t>
            </a:r>
            <a:endParaRPr lang="sr-Latn-ME" sz="1600" b="1" dirty="0" smtClean="0"/>
          </a:p>
          <a:p>
            <a:r>
              <a:rPr lang="en-US" sz="1600" b="1" dirty="0">
                <a:hlinkClick r:id="rId7"/>
              </a:rPr>
              <a:t>https://www.spoj.com/problems/TWIST</a:t>
            </a:r>
            <a:r>
              <a:rPr lang="en-US" sz="1600" b="1" dirty="0" smtClean="0">
                <a:hlinkClick r:id="rId7"/>
              </a:rPr>
              <a:t>/</a:t>
            </a:r>
            <a:endParaRPr lang="sr-Latn-ME" sz="1600" b="1" dirty="0" smtClean="0"/>
          </a:p>
          <a:p>
            <a:r>
              <a:rPr lang="en-US" sz="1600" b="1" dirty="0">
                <a:hlinkClick r:id="rId8"/>
              </a:rPr>
              <a:t>https://www.spoj.com/problems/KOILINE</a:t>
            </a:r>
            <a:r>
              <a:rPr lang="en-US" sz="1600" b="1" dirty="0" smtClean="0">
                <a:hlinkClick r:id="rId8"/>
              </a:rPr>
              <a:t>/</a:t>
            </a:r>
            <a:endParaRPr lang="sr-Latn-ME" sz="1600" b="1" dirty="0" smtClean="0"/>
          </a:p>
          <a:p>
            <a:r>
              <a:rPr lang="en-US" sz="1600" b="1" dirty="0">
                <a:hlinkClick r:id="rId9"/>
              </a:rPr>
              <a:t>https://</a:t>
            </a:r>
            <a:r>
              <a:rPr lang="en-US" sz="1600" b="1" dirty="0" smtClean="0">
                <a:hlinkClick r:id="rId9"/>
              </a:rPr>
              <a:t>www.codechef.com/problems/PRESTIGE</a:t>
            </a:r>
            <a:endParaRPr lang="sr-Latn-ME" sz="1600" b="1" dirty="0" smtClean="0"/>
          </a:p>
          <a:p>
            <a:r>
              <a:rPr lang="en-US" sz="1600" b="1" dirty="0">
                <a:hlinkClick r:id="rId10"/>
              </a:rPr>
              <a:t>https://</a:t>
            </a:r>
            <a:r>
              <a:rPr lang="en-US" sz="1600" b="1" dirty="0" smtClean="0">
                <a:hlinkClick r:id="rId10"/>
              </a:rPr>
              <a:t>codeforces.com/contest/702/problem/F</a:t>
            </a:r>
            <a:endParaRPr lang="sr-Latn-ME" sz="1600" b="1" dirty="0" smtClean="0"/>
          </a:p>
          <a:p>
            <a:r>
              <a:rPr lang="en-US" sz="1600" b="1" dirty="0">
                <a:hlinkClick r:id="rId11"/>
              </a:rPr>
              <a:t>https://</a:t>
            </a:r>
            <a:r>
              <a:rPr lang="en-US" sz="1600" b="1" dirty="0" smtClean="0">
                <a:hlinkClick r:id="rId11"/>
              </a:rPr>
              <a:t>codeforces.com/problemset/problem/167/D</a:t>
            </a:r>
            <a:endParaRPr lang="sr-Latn-ME" sz="1600" b="1" dirty="0" smtClean="0"/>
          </a:p>
          <a:p>
            <a:r>
              <a:rPr lang="en-US" sz="1600" b="1" dirty="0">
                <a:hlinkClick r:id="rId12"/>
              </a:rPr>
              <a:t>https://</a:t>
            </a:r>
            <a:r>
              <a:rPr lang="en-US" sz="1600" b="1" dirty="0" smtClean="0">
                <a:hlinkClick r:id="rId12"/>
              </a:rPr>
              <a:t>codeforces.com/contest/295/problem/E</a:t>
            </a:r>
            <a:endParaRPr lang="sr-Latn-ME" sz="1600" b="1" dirty="0" smtClean="0"/>
          </a:p>
          <a:p>
            <a:r>
              <a:rPr lang="en-US" sz="1600" b="1" dirty="0">
                <a:hlinkClick r:id="rId13"/>
              </a:rPr>
              <a:t>https://www.spoj.com/problems/KQUERY</a:t>
            </a:r>
            <a:r>
              <a:rPr lang="en-US" sz="1600" b="1" dirty="0" smtClean="0">
                <a:hlinkClick r:id="rId13"/>
              </a:rPr>
              <a:t>/</a:t>
            </a:r>
            <a:endParaRPr lang="sr-Latn-ME" sz="1600" b="1" dirty="0" smtClean="0"/>
          </a:p>
          <a:p>
            <a:r>
              <a:rPr lang="en-US" sz="1600" b="1" dirty="0">
                <a:hlinkClick r:id="rId14"/>
              </a:rPr>
              <a:t>https://</a:t>
            </a:r>
            <a:r>
              <a:rPr lang="en-US" sz="1600" b="1" dirty="0" smtClean="0">
                <a:hlinkClick r:id="rId14"/>
              </a:rPr>
              <a:t>codeforces.com/problemset/problem/339/D</a:t>
            </a:r>
            <a:endParaRPr lang="sr-Latn-ME" sz="1600" b="1" dirty="0" smtClean="0"/>
          </a:p>
          <a:p>
            <a:r>
              <a:rPr lang="en-US" sz="1600" b="1" dirty="0">
                <a:hlinkClick r:id="rId15"/>
              </a:rPr>
              <a:t>https://</a:t>
            </a:r>
            <a:r>
              <a:rPr lang="en-US" sz="1600" b="1" dirty="0" smtClean="0">
                <a:hlinkClick r:id="rId15"/>
              </a:rPr>
              <a:t>onlinejudge.org/index.php?option=com_onlinejudge&amp;Itemid=8&amp;page=show_problem&amp;problem=2397</a:t>
            </a:r>
            <a:endParaRPr lang="sr-Latn-ME" sz="1600" b="1" dirty="0" smtClean="0"/>
          </a:p>
          <a:p>
            <a:r>
              <a:rPr lang="en-US" sz="1600" b="1" dirty="0">
                <a:hlinkClick r:id="rId16"/>
              </a:rPr>
              <a:t>https://www.spoj.com/problems/GSS3</a:t>
            </a:r>
            <a:r>
              <a:rPr lang="en-US" sz="1600" b="1" dirty="0" smtClean="0">
                <a:hlinkClick r:id="rId16"/>
              </a:rPr>
              <a:t>/</a:t>
            </a:r>
            <a:endParaRPr lang="sr-Latn-ME" sz="1600" b="1" dirty="0" smtClean="0"/>
          </a:p>
          <a:p>
            <a:r>
              <a:rPr lang="en-US" sz="1600" b="1" dirty="0">
                <a:hlinkClick r:id="rId17"/>
              </a:rPr>
              <a:t>https://</a:t>
            </a:r>
            <a:r>
              <a:rPr lang="en-US" sz="1600" b="1" dirty="0" smtClean="0">
                <a:hlinkClick r:id="rId17"/>
              </a:rPr>
              <a:t>codeforces.com/problemset/problem/1234/D</a:t>
            </a:r>
            <a:endParaRPr lang="sr-Latn-ME" sz="1600" b="1" dirty="0" smtClean="0"/>
          </a:p>
          <a:p>
            <a:r>
              <a:rPr lang="sr-Latn-ME" sz="1600" b="1" dirty="0">
                <a:hlinkClick r:id="rId18"/>
              </a:rPr>
              <a:t>https://</a:t>
            </a:r>
            <a:r>
              <a:rPr lang="sr-Latn-ME" sz="1600" b="1" dirty="0" smtClean="0">
                <a:hlinkClick r:id="rId18"/>
              </a:rPr>
              <a:t>codeforces.com/contest/356/problem/A</a:t>
            </a:r>
            <a:endParaRPr lang="sr-Latn-ME" sz="1600" b="1" dirty="0" smtClean="0"/>
          </a:p>
          <a:p>
            <a:r>
              <a:rPr lang="sr-Latn-ME" sz="1600" b="1" dirty="0">
                <a:hlinkClick r:id="rId19"/>
              </a:rPr>
              <a:t>https://</a:t>
            </a:r>
            <a:r>
              <a:rPr lang="sr-Latn-ME" sz="1600" b="1" dirty="0" smtClean="0">
                <a:hlinkClick r:id="rId19"/>
              </a:rPr>
              <a:t>codeforces.com/contest/474/problem/F</a:t>
            </a:r>
            <a:r>
              <a:rPr lang="sr-Latn-ME" sz="1600" b="1" dirty="0" smtClean="0"/>
              <a:t> </a:t>
            </a:r>
          </a:p>
          <a:p>
            <a:r>
              <a:rPr lang="sr-Latn-ME" sz="1600" b="1" dirty="0">
                <a:hlinkClick r:id="rId20"/>
              </a:rPr>
              <a:t>https://</a:t>
            </a:r>
            <a:r>
              <a:rPr lang="sr-Latn-ME" sz="1600" b="1" dirty="0" smtClean="0">
                <a:hlinkClick r:id="rId20"/>
              </a:rPr>
              <a:t>codeforces.com/contest/515/problem/E</a:t>
            </a:r>
            <a:r>
              <a:rPr lang="sr-Latn-ME" sz="1600" b="1" dirty="0" smtClean="0"/>
              <a:t> </a:t>
            </a:r>
          </a:p>
          <a:p>
            <a:r>
              <a:rPr lang="sr-Latn-ME" sz="1600" b="1" dirty="0">
                <a:hlinkClick r:id="rId21"/>
              </a:rPr>
              <a:t>https://</a:t>
            </a:r>
            <a:r>
              <a:rPr lang="sr-Latn-ME" sz="1600" b="1" dirty="0" smtClean="0">
                <a:hlinkClick r:id="rId21"/>
              </a:rPr>
              <a:t>codeforces.com/problemset/problem/52/C</a:t>
            </a:r>
            <a:r>
              <a:rPr lang="sr-Latn-ME" sz="1600" b="1" dirty="0" smtClean="0"/>
              <a:t> </a:t>
            </a:r>
            <a:endParaRPr lang="sr-Latn-ME" sz="1600" b="1" dirty="0"/>
          </a:p>
          <a:p>
            <a:endParaRPr lang="en-US" dirty="0"/>
          </a:p>
        </p:txBody>
      </p:sp>
    </p:spTree>
    <p:extLst>
      <p:ext uri="{BB962C8B-B14F-4D97-AF65-F5344CB8AC3E}">
        <p14:creationId xmlns:p14="http://schemas.microsoft.com/office/powerpoint/2010/main" val="23435741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14400"/>
            <a:ext cx="8686800" cy="5943600"/>
          </a:xfrm>
        </p:spPr>
        <p:txBody>
          <a:bodyPr>
            <a:normAutofit/>
          </a:bodyPr>
          <a:lstStyle/>
          <a:p>
            <a:r>
              <a:rPr lang="en-US" sz="1600" b="1" dirty="0">
                <a:hlinkClick r:id="rId2"/>
              </a:rPr>
              <a:t>https://</a:t>
            </a:r>
            <a:r>
              <a:rPr lang="en-US" sz="1600" b="1" dirty="0" smtClean="0">
                <a:hlinkClick r:id="rId2"/>
              </a:rPr>
              <a:t>codeforces.com/contest/121/problem/E</a:t>
            </a:r>
            <a:endParaRPr lang="sr-Latn-ME" sz="1600" b="1" dirty="0" smtClean="0"/>
          </a:p>
          <a:p>
            <a:r>
              <a:rPr lang="en-US" sz="1600" b="1" dirty="0">
                <a:hlinkClick r:id="rId3"/>
              </a:rPr>
              <a:t>https://</a:t>
            </a:r>
            <a:r>
              <a:rPr lang="en-US" sz="1600" b="1" dirty="0" smtClean="0">
                <a:hlinkClick r:id="rId3"/>
              </a:rPr>
              <a:t>codeforces.com/contest/438/problem/D</a:t>
            </a:r>
            <a:endParaRPr lang="sr-Latn-ME" sz="1600" b="1" dirty="0" smtClean="0"/>
          </a:p>
          <a:p>
            <a:r>
              <a:rPr lang="en-US" sz="1600" b="1" dirty="0">
                <a:hlinkClick r:id="rId4"/>
              </a:rPr>
              <a:t>https://</a:t>
            </a:r>
            <a:r>
              <a:rPr lang="en-US" sz="1600" b="1" dirty="0" smtClean="0">
                <a:hlinkClick r:id="rId4"/>
              </a:rPr>
              <a:t>codeforces.com/contest/446/problem/C</a:t>
            </a:r>
            <a:endParaRPr lang="sr-Latn-ME" sz="1600" b="1" dirty="0" smtClean="0"/>
          </a:p>
          <a:p>
            <a:r>
              <a:rPr lang="en-US" sz="1600" b="1" dirty="0">
                <a:hlinkClick r:id="rId5"/>
              </a:rPr>
              <a:t>https://</a:t>
            </a:r>
            <a:r>
              <a:rPr lang="en-US" sz="1600" b="1" dirty="0" smtClean="0">
                <a:hlinkClick r:id="rId5"/>
              </a:rPr>
              <a:t>codeforces.com/problemset/problem/610/E</a:t>
            </a:r>
            <a:endParaRPr lang="sr-Latn-ME" sz="1600" b="1" dirty="0" smtClean="0"/>
          </a:p>
          <a:p>
            <a:r>
              <a:rPr lang="en-US" sz="1600" b="1" dirty="0">
                <a:hlinkClick r:id="rId6"/>
              </a:rPr>
              <a:t>https://</a:t>
            </a:r>
            <a:r>
              <a:rPr lang="en-US" sz="1600" b="1" dirty="0" smtClean="0">
                <a:hlinkClick r:id="rId6"/>
              </a:rPr>
              <a:t>codeforces.com/problemset/problem/895/E</a:t>
            </a:r>
            <a:endParaRPr lang="sr-Latn-ME" sz="1600" b="1" dirty="0" smtClean="0"/>
          </a:p>
          <a:p>
            <a:r>
              <a:rPr lang="en-US" sz="1600" b="1" dirty="0">
                <a:hlinkClick r:id="rId7"/>
              </a:rPr>
              <a:t>https://</a:t>
            </a:r>
            <a:r>
              <a:rPr lang="en-US" sz="1600" b="1" dirty="0" smtClean="0">
                <a:hlinkClick r:id="rId7"/>
              </a:rPr>
              <a:t>codeforces.com/problemset/problem/580/E</a:t>
            </a:r>
            <a:endParaRPr lang="sr-Latn-ME" sz="1600" b="1" dirty="0" smtClean="0"/>
          </a:p>
          <a:p>
            <a:r>
              <a:rPr lang="en-US" sz="1600" b="1" dirty="0">
                <a:hlinkClick r:id="rId8"/>
              </a:rPr>
              <a:t>https://</a:t>
            </a:r>
            <a:r>
              <a:rPr lang="en-US" sz="1600" b="1" dirty="0" smtClean="0">
                <a:hlinkClick r:id="rId8"/>
              </a:rPr>
              <a:t>codeforces.com/problemset/problem/558/E</a:t>
            </a:r>
            <a:endParaRPr lang="sr-Latn-ME" sz="1600" b="1" dirty="0" smtClean="0"/>
          </a:p>
          <a:p>
            <a:r>
              <a:rPr lang="en-US" sz="1600" b="1" dirty="0">
                <a:hlinkClick r:id="rId9"/>
              </a:rPr>
              <a:t>https://</a:t>
            </a:r>
            <a:r>
              <a:rPr lang="en-US" sz="1600" b="1" dirty="0" smtClean="0">
                <a:hlinkClick r:id="rId9"/>
              </a:rPr>
              <a:t>codeforces.com/problemset/problem/920/F</a:t>
            </a:r>
            <a:endParaRPr lang="sr-Latn-ME" sz="1600" b="1" dirty="0" smtClean="0"/>
          </a:p>
          <a:p>
            <a:r>
              <a:rPr lang="en-US" sz="1600" b="1" dirty="0">
                <a:hlinkClick r:id="rId10"/>
              </a:rPr>
              <a:t>https://</a:t>
            </a:r>
            <a:r>
              <a:rPr lang="en-US" sz="1600" b="1" dirty="0" smtClean="0">
                <a:hlinkClick r:id="rId10"/>
              </a:rPr>
              <a:t>oj.uz/problem/view/COCI17_deda</a:t>
            </a:r>
            <a:endParaRPr lang="sr-Latn-ME" sz="1600" b="1" dirty="0" smtClean="0"/>
          </a:p>
          <a:p>
            <a:r>
              <a:rPr lang="en-US" sz="1600" b="1" dirty="0">
                <a:hlinkClick r:id="rId11"/>
              </a:rPr>
              <a:t>https://</a:t>
            </a:r>
            <a:r>
              <a:rPr lang="en-US" sz="1600" b="1" dirty="0" smtClean="0">
                <a:hlinkClick r:id="rId11"/>
              </a:rPr>
              <a:t>codeforces.com/problemset/problem/869/E</a:t>
            </a:r>
            <a:endParaRPr lang="sr-Latn-ME" sz="1600" b="1" dirty="0" smtClean="0"/>
          </a:p>
          <a:p>
            <a:r>
              <a:rPr lang="en-US" sz="1600" b="1" dirty="0">
                <a:hlinkClick r:id="rId12"/>
              </a:rPr>
              <a:t>https://</a:t>
            </a:r>
            <a:r>
              <a:rPr lang="en-US" sz="1600" b="1" dirty="0" smtClean="0">
                <a:hlinkClick r:id="rId12"/>
              </a:rPr>
              <a:t>cses.fi/problemset/task/1143</a:t>
            </a:r>
            <a:endParaRPr lang="sr-Latn-ME" sz="1600" b="1" dirty="0" smtClean="0"/>
          </a:p>
          <a:p>
            <a:r>
              <a:rPr lang="en-US" sz="1600" b="1" dirty="0">
                <a:hlinkClick r:id="rId13"/>
              </a:rPr>
              <a:t>https://</a:t>
            </a:r>
            <a:r>
              <a:rPr lang="en-US" sz="1600" b="1" dirty="0" smtClean="0">
                <a:hlinkClick r:id="rId13"/>
              </a:rPr>
              <a:t>cses.fi/problemset/task/1736</a:t>
            </a:r>
            <a:endParaRPr lang="sr-Latn-ME" sz="1600" b="1" dirty="0" smtClean="0"/>
          </a:p>
          <a:p>
            <a:r>
              <a:rPr lang="en-US" sz="1600" b="1" dirty="0">
                <a:hlinkClick r:id="rId14"/>
              </a:rPr>
              <a:t>https://</a:t>
            </a:r>
            <a:r>
              <a:rPr lang="en-US" sz="1600" b="1" dirty="0" smtClean="0">
                <a:hlinkClick r:id="rId14"/>
              </a:rPr>
              <a:t>cses.fi/problemset/task/1735</a:t>
            </a:r>
            <a:endParaRPr lang="sr-Latn-ME" sz="1600" b="1" dirty="0" smtClean="0"/>
          </a:p>
          <a:p>
            <a:r>
              <a:rPr lang="sr-Latn-ME" sz="1600" b="1" dirty="0">
                <a:hlinkClick r:id="rId15"/>
              </a:rPr>
              <a:t>https://</a:t>
            </a:r>
            <a:r>
              <a:rPr lang="sr-Latn-ME" sz="1600" b="1" dirty="0" smtClean="0">
                <a:hlinkClick r:id="rId15"/>
              </a:rPr>
              <a:t>onlinejudge.org/index.php?option=com_onlinejudge&amp;Itemid=8&amp;page=show_problem&amp;problem=3154</a:t>
            </a:r>
            <a:endParaRPr lang="sr-Latn-ME" sz="1600" b="1" dirty="0" smtClean="0"/>
          </a:p>
          <a:p>
            <a:r>
              <a:rPr lang="en-US" sz="1600" b="1" dirty="0">
                <a:hlinkClick r:id="rId16"/>
              </a:rPr>
              <a:t>https://</a:t>
            </a:r>
            <a:r>
              <a:rPr lang="en-US" sz="1600" b="1" dirty="0" smtClean="0">
                <a:hlinkClick r:id="rId16"/>
              </a:rPr>
              <a:t>onlinejudge.org/index.php?option=com_onlinejudge&amp;Itemid=8&amp;page=show_problem&amp;problem=3141</a:t>
            </a:r>
            <a:endParaRPr lang="sr-Latn-ME" sz="1600" b="1" dirty="0" smtClean="0"/>
          </a:p>
          <a:p>
            <a:r>
              <a:rPr lang="en-US" sz="1600" b="1" dirty="0">
                <a:hlinkClick r:id="rId17"/>
              </a:rPr>
              <a:t>https://www.spoj.com/problems/GIVEAWAY</a:t>
            </a:r>
            <a:r>
              <a:rPr lang="en-US" sz="1600" b="1" dirty="0" smtClean="0">
                <a:hlinkClick r:id="rId17"/>
              </a:rPr>
              <a:t>/</a:t>
            </a:r>
            <a:endParaRPr lang="sr-Latn-ME" sz="1600" b="1" dirty="0" smtClean="0"/>
          </a:p>
          <a:p>
            <a:r>
              <a:rPr lang="sr-Latn-ME" sz="1600" b="1" dirty="0">
                <a:hlinkClick r:id="rId18"/>
              </a:rPr>
              <a:t>https://</a:t>
            </a:r>
            <a:r>
              <a:rPr lang="sr-Latn-ME" sz="1600" b="1" dirty="0" smtClean="0">
                <a:hlinkClick r:id="rId18"/>
              </a:rPr>
              <a:t>codeforces.com/contest/786/problem/C</a:t>
            </a:r>
            <a:endParaRPr lang="sr-Latn-ME" sz="1600" b="1" dirty="0" smtClean="0"/>
          </a:p>
          <a:p>
            <a:r>
              <a:rPr lang="sr-Latn-ME" sz="1600" b="1" dirty="0">
                <a:hlinkClick r:id="rId19"/>
              </a:rPr>
              <a:t>https://</a:t>
            </a:r>
            <a:r>
              <a:rPr lang="sr-Latn-ME" sz="1600" b="1" dirty="0" smtClean="0">
                <a:hlinkClick r:id="rId19"/>
              </a:rPr>
              <a:t>codeforces.com/contest/840/problem/D</a:t>
            </a:r>
            <a:r>
              <a:rPr lang="sr-Latn-ME" sz="1600" b="1" dirty="0" smtClean="0"/>
              <a:t> </a:t>
            </a:r>
          </a:p>
        </p:txBody>
      </p:sp>
    </p:spTree>
    <p:extLst>
      <p:ext uri="{BB962C8B-B14F-4D97-AF65-F5344CB8AC3E}">
        <p14:creationId xmlns:p14="http://schemas.microsoft.com/office/powerpoint/2010/main" val="32430868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0" y="1066800"/>
            <a:ext cx="9144000" cy="5791200"/>
          </a:xfrm>
        </p:spPr>
        <p:txBody>
          <a:bodyPr>
            <a:normAutofit/>
          </a:bodyPr>
          <a:lstStyle/>
          <a:p>
            <a:r>
              <a:rPr lang="en-US" sz="1600" b="1" dirty="0">
                <a:hlinkClick r:id="rId2"/>
              </a:rPr>
              <a:t>https://</a:t>
            </a:r>
            <a:r>
              <a:rPr lang="en-US" sz="1600" b="1" dirty="0" smtClean="0">
                <a:hlinkClick r:id="rId2"/>
              </a:rPr>
              <a:t>codeforces.com/contest/13/problem/E</a:t>
            </a:r>
            <a:endParaRPr lang="sr-Latn-ME" sz="1600" b="1" dirty="0" smtClean="0"/>
          </a:p>
          <a:p>
            <a:r>
              <a:rPr lang="en-US" sz="1600" b="1" dirty="0">
                <a:hlinkClick r:id="rId3"/>
              </a:rPr>
              <a:t>https://</a:t>
            </a:r>
            <a:r>
              <a:rPr lang="en-US" sz="1600" b="1" dirty="0" smtClean="0">
                <a:hlinkClick r:id="rId3"/>
              </a:rPr>
              <a:t>codeforces.com/problemset/problem/617/E</a:t>
            </a:r>
            <a:endParaRPr lang="sr-Latn-ME" sz="1600" b="1" dirty="0" smtClean="0"/>
          </a:p>
          <a:p>
            <a:r>
              <a:rPr lang="en-US" sz="1600" b="1" dirty="0">
                <a:hlinkClick r:id="rId4"/>
              </a:rPr>
              <a:t>https://</a:t>
            </a:r>
            <a:r>
              <a:rPr lang="en-US" sz="1600" b="1" dirty="0" smtClean="0">
                <a:hlinkClick r:id="rId4"/>
              </a:rPr>
              <a:t>codeforces.com/problemset/problem/86/D</a:t>
            </a:r>
            <a:endParaRPr lang="sr-Latn-ME" sz="1600" b="1" dirty="0" smtClean="0"/>
          </a:p>
          <a:p>
            <a:r>
              <a:rPr lang="en-US" sz="1600" b="1" dirty="0">
                <a:hlinkClick r:id="rId5"/>
              </a:rPr>
              <a:t>https://www.spoj.com/problems/DQUERY</a:t>
            </a:r>
            <a:r>
              <a:rPr lang="en-US" sz="1600" b="1" dirty="0" smtClean="0">
                <a:hlinkClick r:id="rId5"/>
              </a:rPr>
              <a:t>/</a:t>
            </a:r>
            <a:endParaRPr lang="sr-Latn-ME" sz="1600" b="1" dirty="0" smtClean="0"/>
          </a:p>
          <a:p>
            <a:r>
              <a:rPr lang="sr-Latn-ME" dirty="0" smtClean="0"/>
              <a:t>Operacije sa </a:t>
            </a:r>
            <a:r>
              <a:rPr lang="sr-Latn-ME" b="1" dirty="0" smtClean="0">
                <a:solidFill>
                  <a:srgbClr val="C00000"/>
                </a:solidFill>
              </a:rPr>
              <a:t>Fenwick</a:t>
            </a:r>
            <a:r>
              <a:rPr lang="sr-Latn-ME" dirty="0" smtClean="0"/>
              <a:t>-ovim drvetom se mogu generalizovati da se odnose na niz indeksa i upite po nizu indeksa. Izvršiti generalizaciju </a:t>
            </a:r>
            <a:r>
              <a:rPr lang="sr-Latn-ME" b="1" dirty="0" smtClean="0">
                <a:solidFill>
                  <a:srgbClr val="C00000"/>
                </a:solidFill>
              </a:rPr>
              <a:t>Fenwick</a:t>
            </a:r>
            <a:r>
              <a:rPr lang="sr-Latn-ME" dirty="0" smtClean="0"/>
              <a:t>-ovog algoritma da se može primjeniti u navedenim slučajevima. </a:t>
            </a:r>
            <a:r>
              <a:rPr lang="sr-Latn-ME" dirty="0"/>
              <a:t>Kao literatura može poslužiti:</a:t>
            </a:r>
            <a:br>
              <a:rPr lang="sr-Latn-ME" dirty="0"/>
            </a:br>
            <a:r>
              <a:rPr lang="sr-Latn-ME" sz="1600" b="1" dirty="0">
                <a:hlinkClick r:id="rId6"/>
              </a:rPr>
              <a:t>https://</a:t>
            </a:r>
            <a:r>
              <a:rPr lang="sr-Latn-ME" sz="1600" b="1" dirty="0" smtClean="0">
                <a:hlinkClick r:id="rId6"/>
              </a:rPr>
              <a:t>cp-algorithms.com/data_structures/fenwick.html</a:t>
            </a:r>
            <a:endParaRPr lang="sr-Latn-ME" sz="1600" b="1" dirty="0" smtClean="0"/>
          </a:p>
          <a:p>
            <a:r>
              <a:rPr lang="sr-Latn-ME" sz="1600" b="1" dirty="0">
                <a:hlinkClick r:id="rId7"/>
              </a:rPr>
              <a:t>https://</a:t>
            </a:r>
            <a:r>
              <a:rPr lang="sr-Latn-ME" sz="1600" b="1" dirty="0" smtClean="0">
                <a:hlinkClick r:id="rId7"/>
              </a:rPr>
              <a:t>onlinejudge.org/index.php?option=com_onlinejudge&amp;Itemid=8&amp;category=24&amp;page=show_problem&amp;problem=3238</a:t>
            </a:r>
            <a:endParaRPr lang="sr-Latn-ME" sz="1600" b="1" dirty="0" smtClean="0"/>
          </a:p>
          <a:p>
            <a:r>
              <a:rPr lang="sr-Latn-ME" sz="1600" b="1" dirty="0">
                <a:hlinkClick r:id="rId8"/>
              </a:rPr>
              <a:t>https://</a:t>
            </a:r>
            <a:r>
              <a:rPr lang="sr-Latn-ME" sz="1600" b="1" dirty="0" smtClean="0">
                <a:hlinkClick r:id="rId8"/>
              </a:rPr>
              <a:t>www.codechef.com/problems/SPREAD</a:t>
            </a:r>
            <a:endParaRPr lang="sr-Latn-ME" sz="1600" b="1" dirty="0" smtClean="0"/>
          </a:p>
          <a:p>
            <a:r>
              <a:rPr lang="sr-Latn-ME" sz="1600" b="1" dirty="0">
                <a:hlinkClick r:id="rId9"/>
              </a:rPr>
              <a:t>https://www.spoj.com/problems/CTRICK</a:t>
            </a:r>
            <a:r>
              <a:rPr lang="sr-Latn-ME" sz="1600" b="1" dirty="0" smtClean="0">
                <a:hlinkClick r:id="rId9"/>
              </a:rPr>
              <a:t>/</a:t>
            </a:r>
            <a:endParaRPr lang="sr-Latn-ME" sz="1600" b="1" dirty="0" smtClean="0"/>
          </a:p>
          <a:p>
            <a:r>
              <a:rPr lang="sr-Latn-ME" sz="1600" b="1" dirty="0">
                <a:hlinkClick r:id="rId10"/>
              </a:rPr>
              <a:t>https://www.spoj.com/problems/MATSUM</a:t>
            </a:r>
            <a:r>
              <a:rPr lang="sr-Latn-ME" sz="1600" b="1" dirty="0" smtClean="0">
                <a:hlinkClick r:id="rId10"/>
              </a:rPr>
              <a:t>/</a:t>
            </a:r>
            <a:endParaRPr lang="sr-Latn-ME" sz="1600" b="1" dirty="0" smtClean="0"/>
          </a:p>
          <a:p>
            <a:r>
              <a:rPr lang="sr-Latn-ME" sz="1600" b="1" dirty="0">
                <a:hlinkClick r:id="rId11"/>
              </a:rPr>
              <a:t>https://www.spoj.com/problems/NKTEAM</a:t>
            </a:r>
            <a:r>
              <a:rPr lang="sr-Latn-ME" sz="1600" b="1" dirty="0" smtClean="0">
                <a:hlinkClick r:id="rId11"/>
              </a:rPr>
              <a:t>/</a:t>
            </a:r>
            <a:endParaRPr lang="sr-Latn-ME" sz="1600" b="1" dirty="0" smtClean="0"/>
          </a:p>
          <a:p>
            <a:r>
              <a:rPr lang="sr-Latn-ME" sz="1700" b="1" dirty="0">
                <a:hlinkClick r:id="rId12"/>
              </a:rPr>
              <a:t>https://www.spoj.com/problems/YODANESS</a:t>
            </a:r>
            <a:r>
              <a:rPr lang="sr-Latn-ME" sz="1700" b="1" dirty="0" smtClean="0">
                <a:hlinkClick r:id="rId12"/>
              </a:rPr>
              <a:t>/</a:t>
            </a:r>
            <a:endParaRPr lang="sr-Latn-ME" sz="1700" b="1" dirty="0" smtClean="0"/>
          </a:p>
          <a:p>
            <a:r>
              <a:rPr lang="sr-Latn-ME" sz="1700" b="1" dirty="0">
                <a:hlinkClick r:id="rId13"/>
              </a:rPr>
              <a:t>https://</a:t>
            </a:r>
            <a:r>
              <a:rPr lang="sr-Latn-ME" sz="1700" b="1" dirty="0" smtClean="0">
                <a:hlinkClick r:id="rId13"/>
              </a:rPr>
              <a:t>community.topcoder.com/stat?c=problem_statement&amp;pm=6551&amp;rd=9990</a:t>
            </a:r>
            <a:endParaRPr lang="sr-Latn-ME" sz="1700" b="1" dirty="0" smtClean="0"/>
          </a:p>
          <a:p>
            <a:r>
              <a:rPr lang="sr-Latn-ME" sz="1700" b="1" dirty="0">
                <a:hlinkClick r:id="rId14"/>
              </a:rPr>
              <a:t>https://www.spoj.com/problems/ADABEHIVE</a:t>
            </a:r>
            <a:r>
              <a:rPr lang="sr-Latn-ME" sz="1700" b="1" dirty="0" smtClean="0">
                <a:hlinkClick r:id="rId14"/>
              </a:rPr>
              <a:t>/</a:t>
            </a:r>
            <a:r>
              <a:rPr lang="sr-Latn-ME" sz="1700" b="1" dirty="0" smtClean="0"/>
              <a:t> </a:t>
            </a:r>
            <a:endParaRPr lang="sr-Latn-ME" sz="1700" b="1" dirty="0"/>
          </a:p>
          <a:p>
            <a:endParaRPr lang="sr-Latn-ME" dirty="0" smtClean="0"/>
          </a:p>
          <a:p>
            <a:endParaRPr lang="sr-Latn-ME" dirty="0" smtClean="0"/>
          </a:p>
          <a:p>
            <a:endParaRPr lang="en-US" dirty="0"/>
          </a:p>
        </p:txBody>
      </p:sp>
    </p:spTree>
    <p:extLst>
      <p:ext uri="{BB962C8B-B14F-4D97-AF65-F5344CB8AC3E}">
        <p14:creationId xmlns:p14="http://schemas.microsoft.com/office/powerpoint/2010/main" val="2802387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Ford Fulkerson – Realizacija - dio#2</a:t>
            </a:r>
            <a:endParaRPr lang="en-US" dirty="0"/>
          </a:p>
        </p:txBody>
      </p:sp>
      <p:sp>
        <p:nvSpPr>
          <p:cNvPr id="4" name="Rectangle 3"/>
          <p:cNvSpPr/>
          <p:nvPr/>
        </p:nvSpPr>
        <p:spPr>
          <a:xfrm>
            <a:off x="0" y="990600"/>
            <a:ext cx="5486400" cy="5632311"/>
          </a:xfrm>
          <a:prstGeom prst="rect">
            <a:avLst/>
          </a:prstGeom>
        </p:spPr>
        <p:txBody>
          <a:bodyPr wrap="square">
            <a:spAutoFit/>
          </a:bodyPr>
          <a:lstStyle/>
          <a:p>
            <a:r>
              <a:rPr lang="en-US" b="1" dirty="0">
                <a:solidFill>
                  <a:srgbClr val="0070C0"/>
                </a:solidFill>
              </a:rPr>
              <a:t> </a:t>
            </a:r>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    return (visited[t] == true);</a:t>
            </a:r>
          </a:p>
          <a:p>
            <a:r>
              <a:rPr lang="en-US" b="1" dirty="0">
                <a:solidFill>
                  <a:srgbClr val="0070C0"/>
                </a:solidFill>
              </a:rPr>
              <a:t>}</a:t>
            </a:r>
          </a:p>
          <a:p>
            <a:r>
              <a:rPr lang="en-US" b="1" dirty="0" err="1">
                <a:solidFill>
                  <a:srgbClr val="0070C0"/>
                </a:solidFill>
              </a:rPr>
              <a:t>int</a:t>
            </a:r>
            <a:r>
              <a:rPr lang="en-US" b="1" dirty="0">
                <a:solidFill>
                  <a:srgbClr val="0070C0"/>
                </a:solidFill>
              </a:rPr>
              <a:t> </a:t>
            </a:r>
            <a:r>
              <a:rPr lang="en-US" b="1" dirty="0" err="1">
                <a:solidFill>
                  <a:srgbClr val="0070C0"/>
                </a:solidFill>
              </a:rPr>
              <a:t>fordFulkerson</a:t>
            </a:r>
            <a:r>
              <a:rPr lang="en-US" b="1" dirty="0">
                <a:solidFill>
                  <a:srgbClr val="0070C0"/>
                </a:solidFill>
              </a:rPr>
              <a:t>(</a:t>
            </a:r>
            <a:r>
              <a:rPr lang="en-US" b="1" dirty="0" err="1">
                <a:solidFill>
                  <a:srgbClr val="0070C0"/>
                </a:solidFill>
              </a:rPr>
              <a:t>int</a:t>
            </a:r>
            <a:r>
              <a:rPr lang="en-US" b="1" dirty="0">
                <a:solidFill>
                  <a:srgbClr val="0070C0"/>
                </a:solidFill>
              </a:rPr>
              <a:t> graph[][1000], </a:t>
            </a:r>
            <a:r>
              <a:rPr lang="en-US" b="1" dirty="0" err="1">
                <a:solidFill>
                  <a:srgbClr val="0070C0"/>
                </a:solidFill>
              </a:rPr>
              <a:t>int</a:t>
            </a:r>
            <a:r>
              <a:rPr lang="en-US" b="1" dirty="0">
                <a:solidFill>
                  <a:srgbClr val="0070C0"/>
                </a:solidFill>
              </a:rPr>
              <a:t> s, </a:t>
            </a:r>
            <a:r>
              <a:rPr lang="en-US" b="1" dirty="0" err="1">
                <a:solidFill>
                  <a:srgbClr val="0070C0"/>
                </a:solidFill>
              </a:rPr>
              <a:t>int</a:t>
            </a:r>
            <a:r>
              <a:rPr lang="en-US" b="1" dirty="0">
                <a:solidFill>
                  <a:srgbClr val="0070C0"/>
                </a:solidFill>
              </a:rPr>
              <a:t> t</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u, v;</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rGraph</a:t>
            </a:r>
            <a:r>
              <a:rPr lang="en-US" b="1" dirty="0">
                <a:solidFill>
                  <a:srgbClr val="0070C0"/>
                </a:solidFill>
              </a:rPr>
              <a:t>[1000][1000];</a:t>
            </a:r>
          </a:p>
          <a:p>
            <a:r>
              <a:rPr lang="sr-Latn-ME" b="1" dirty="0" smtClean="0">
                <a:solidFill>
                  <a:srgbClr val="0070C0"/>
                </a:solidFill>
              </a:rPr>
              <a:t>  </a:t>
            </a:r>
            <a:r>
              <a:rPr lang="en-US" b="1" dirty="0" smtClean="0">
                <a:solidFill>
                  <a:srgbClr val="0070C0"/>
                </a:solidFill>
              </a:rPr>
              <a:t>for </a:t>
            </a:r>
            <a:r>
              <a:rPr lang="en-US" b="1" dirty="0">
                <a:solidFill>
                  <a:srgbClr val="0070C0"/>
                </a:solidFill>
              </a:rPr>
              <a:t>(u=0;u&lt;</a:t>
            </a:r>
            <a:r>
              <a:rPr lang="en-US" b="1" dirty="0" err="1">
                <a:solidFill>
                  <a:srgbClr val="0070C0"/>
                </a:solidFill>
              </a:rPr>
              <a:t>V;u</a:t>
            </a:r>
            <a:r>
              <a:rPr lang="en-US" b="1" dirty="0">
                <a:solidFill>
                  <a:srgbClr val="0070C0"/>
                </a:solidFill>
              </a:rPr>
              <a:t>++)</a:t>
            </a:r>
          </a:p>
          <a:p>
            <a:r>
              <a:rPr lang="sr-Latn-ME" b="1" dirty="0" smtClean="0">
                <a:solidFill>
                  <a:srgbClr val="0070C0"/>
                </a:solidFill>
              </a:rPr>
              <a:t>    </a:t>
            </a:r>
            <a:r>
              <a:rPr lang="en-US" b="1" dirty="0" smtClean="0">
                <a:solidFill>
                  <a:srgbClr val="0070C0"/>
                </a:solidFill>
              </a:rPr>
              <a:t>for </a:t>
            </a:r>
            <a:r>
              <a:rPr lang="en-US" b="1" dirty="0">
                <a:solidFill>
                  <a:srgbClr val="0070C0"/>
                </a:solidFill>
              </a:rPr>
              <a:t>(v = 0; v &lt; V; v++)</a:t>
            </a:r>
          </a:p>
          <a:p>
            <a:r>
              <a:rPr lang="sr-Latn-ME" b="1" dirty="0" smtClean="0">
                <a:solidFill>
                  <a:srgbClr val="0070C0"/>
                </a:solidFill>
              </a:rPr>
              <a:t>       </a:t>
            </a:r>
            <a:r>
              <a:rPr lang="en-US" b="1" dirty="0" err="1" smtClean="0">
                <a:solidFill>
                  <a:srgbClr val="0070C0"/>
                </a:solidFill>
              </a:rPr>
              <a:t>rGraph</a:t>
            </a:r>
            <a:r>
              <a:rPr lang="en-US" b="1" dirty="0" smtClean="0">
                <a:solidFill>
                  <a:srgbClr val="0070C0"/>
                </a:solidFill>
              </a:rPr>
              <a:t>[u</a:t>
            </a:r>
            <a:r>
              <a:rPr lang="en-US" b="1" dirty="0">
                <a:solidFill>
                  <a:srgbClr val="0070C0"/>
                </a:solidFill>
              </a:rPr>
              <a:t>][v]=graph[u][v</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parent[V];</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max_flow</a:t>
            </a:r>
            <a:r>
              <a:rPr lang="en-US" b="1" dirty="0">
                <a:solidFill>
                  <a:srgbClr val="0070C0"/>
                </a:solidFill>
              </a:rPr>
              <a:t>=0;</a:t>
            </a:r>
          </a:p>
          <a:p>
            <a:r>
              <a:rPr lang="sr-Latn-ME" b="1" dirty="0" smtClean="0">
                <a:solidFill>
                  <a:srgbClr val="0070C0"/>
                </a:solidFill>
              </a:rPr>
              <a:t>  </a:t>
            </a:r>
            <a:r>
              <a:rPr lang="en-US" b="1" dirty="0" smtClean="0">
                <a:solidFill>
                  <a:srgbClr val="0070C0"/>
                </a:solidFill>
              </a:rPr>
              <a:t>while </a:t>
            </a:r>
            <a:r>
              <a:rPr lang="en-US" b="1" dirty="0">
                <a:solidFill>
                  <a:srgbClr val="0070C0"/>
                </a:solidFill>
              </a:rPr>
              <a:t>(</a:t>
            </a:r>
            <a:r>
              <a:rPr lang="en-US" b="1" dirty="0" err="1">
                <a:solidFill>
                  <a:srgbClr val="0070C0"/>
                </a:solidFill>
              </a:rPr>
              <a:t>bfs</a:t>
            </a:r>
            <a:r>
              <a:rPr lang="en-US" b="1" dirty="0">
                <a:solidFill>
                  <a:srgbClr val="0070C0"/>
                </a:solidFill>
              </a:rPr>
              <a:t>(</a:t>
            </a:r>
            <a:r>
              <a:rPr lang="en-US" b="1" dirty="0" err="1">
                <a:solidFill>
                  <a:srgbClr val="0070C0"/>
                </a:solidFill>
              </a:rPr>
              <a:t>rGraph,s,t,parent</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path_flow</a:t>
            </a:r>
            <a:r>
              <a:rPr lang="en-US" b="1" dirty="0">
                <a:solidFill>
                  <a:srgbClr val="0070C0"/>
                </a:solidFill>
              </a:rPr>
              <a:t> = INT_MAX;</a:t>
            </a:r>
          </a:p>
          <a:p>
            <a:r>
              <a:rPr lang="sr-Latn-ME" b="1" dirty="0" smtClean="0">
                <a:solidFill>
                  <a:srgbClr val="0070C0"/>
                </a:solidFill>
              </a:rPr>
              <a:t>    </a:t>
            </a:r>
            <a:r>
              <a:rPr lang="en-US" b="1" dirty="0" smtClean="0">
                <a:solidFill>
                  <a:srgbClr val="0070C0"/>
                </a:solidFill>
              </a:rPr>
              <a:t>for </a:t>
            </a:r>
            <a:r>
              <a:rPr lang="en-US" b="1" dirty="0">
                <a:solidFill>
                  <a:srgbClr val="0070C0"/>
                </a:solidFill>
              </a:rPr>
              <a:t>(v=t; v!=s; v=parent[v</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u </a:t>
            </a:r>
            <a:r>
              <a:rPr lang="en-US" b="1" dirty="0">
                <a:solidFill>
                  <a:srgbClr val="0070C0"/>
                </a:solidFill>
              </a:rPr>
              <a:t>= parent[v];</a:t>
            </a:r>
          </a:p>
          <a:p>
            <a:r>
              <a:rPr lang="sr-Latn-ME" b="1" dirty="0" smtClean="0">
                <a:solidFill>
                  <a:srgbClr val="0070C0"/>
                </a:solidFill>
              </a:rPr>
              <a:t>       </a:t>
            </a:r>
            <a:r>
              <a:rPr lang="en-US" b="1" dirty="0" err="1" smtClean="0">
                <a:solidFill>
                  <a:srgbClr val="0070C0"/>
                </a:solidFill>
              </a:rPr>
              <a:t>path_flow</a:t>
            </a:r>
            <a:r>
              <a:rPr lang="en-US" b="1" dirty="0" smtClean="0">
                <a:solidFill>
                  <a:srgbClr val="0070C0"/>
                </a:solidFill>
              </a:rPr>
              <a:t> </a:t>
            </a:r>
            <a:r>
              <a:rPr lang="en-US" b="1" dirty="0">
                <a:solidFill>
                  <a:srgbClr val="0070C0"/>
                </a:solidFill>
              </a:rPr>
              <a:t>= min(</a:t>
            </a:r>
            <a:r>
              <a:rPr lang="en-US" b="1" dirty="0" err="1">
                <a:solidFill>
                  <a:srgbClr val="0070C0"/>
                </a:solidFill>
              </a:rPr>
              <a:t>path_flow</a:t>
            </a:r>
            <a:r>
              <a:rPr lang="en-US" b="1" dirty="0">
                <a:solidFill>
                  <a:srgbClr val="0070C0"/>
                </a:solidFill>
              </a:rPr>
              <a:t>, </a:t>
            </a:r>
            <a:r>
              <a:rPr lang="en-US" b="1" dirty="0" err="1">
                <a:solidFill>
                  <a:srgbClr val="0070C0"/>
                </a:solidFill>
              </a:rPr>
              <a:t>rGraph</a:t>
            </a:r>
            <a:r>
              <a:rPr lang="en-US" b="1" dirty="0">
                <a:solidFill>
                  <a:srgbClr val="0070C0"/>
                </a:solidFill>
              </a:rPr>
              <a:t>[u][v]);</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endParaRPr lang="en-US" b="1" dirty="0">
              <a:solidFill>
                <a:srgbClr val="0070C0"/>
              </a:solidFill>
            </a:endParaRPr>
          </a:p>
        </p:txBody>
      </p:sp>
      <p:sp>
        <p:nvSpPr>
          <p:cNvPr id="5" name="TextBox 4"/>
          <p:cNvSpPr txBox="1"/>
          <p:nvPr/>
        </p:nvSpPr>
        <p:spPr>
          <a:xfrm>
            <a:off x="3200400" y="1143000"/>
            <a:ext cx="5943600" cy="646331"/>
          </a:xfrm>
          <a:prstGeom prst="rect">
            <a:avLst/>
          </a:prstGeom>
          <a:noFill/>
          <a:ln>
            <a:solidFill>
              <a:srgbClr val="C00000"/>
            </a:solidFill>
            <a:prstDash val="dash"/>
          </a:ln>
        </p:spPr>
        <p:txBody>
          <a:bodyPr wrap="square" rtlCol="0">
            <a:spAutoFit/>
          </a:bodyPr>
          <a:lstStyle/>
          <a:p>
            <a:r>
              <a:rPr lang="sr-Latn-ME" dirty="0" smtClean="0"/>
              <a:t>Funkcija </a:t>
            </a:r>
            <a:r>
              <a:rPr lang="sr-Latn-ME" b="1" dirty="0" smtClean="0">
                <a:solidFill>
                  <a:srgbClr val="C00000"/>
                </a:solidFill>
              </a:rPr>
              <a:t>bfs</a:t>
            </a:r>
            <a:r>
              <a:rPr lang="sr-Latn-ME" dirty="0" smtClean="0"/>
              <a:t> vraća tačno ako je moguće posjetiti uvir odnosno ako još uvjek postoje rastuće putanja.</a:t>
            </a:r>
            <a:endParaRPr lang="en-US" dirty="0"/>
          </a:p>
        </p:txBody>
      </p:sp>
      <p:sp>
        <p:nvSpPr>
          <p:cNvPr id="6" name="TextBox 5"/>
          <p:cNvSpPr txBox="1"/>
          <p:nvPr/>
        </p:nvSpPr>
        <p:spPr>
          <a:xfrm>
            <a:off x="3200400" y="2686883"/>
            <a:ext cx="5943600" cy="4247317"/>
          </a:xfrm>
          <a:prstGeom prst="rect">
            <a:avLst/>
          </a:prstGeom>
          <a:noFill/>
        </p:spPr>
        <p:txBody>
          <a:bodyPr wrap="square" rtlCol="0">
            <a:spAutoFit/>
          </a:bodyPr>
          <a:lstStyle/>
          <a:p>
            <a:r>
              <a:rPr lang="sr-Latn-ME" dirty="0" smtClean="0"/>
              <a:t>Najbitnija funkcija programa je </a:t>
            </a:r>
            <a:r>
              <a:rPr lang="sr-Latn-ME" b="1" dirty="0" smtClean="0">
                <a:solidFill>
                  <a:srgbClr val="C00000"/>
                </a:solidFill>
              </a:rPr>
              <a:t>fordFulkerson</a:t>
            </a:r>
            <a:r>
              <a:rPr lang="sr-Latn-ME" dirty="0" smtClean="0"/>
              <a:t>. Na početku vrijednosti rezidualnog grafa (rezidualni kapacitet) postavljamo na vrijednosti kapaciteta grafa koje dobijamo iz glavnog programa. Uvodimo vektor roditelja preko kojega pamtimo putanje (između ostalog da ih ne bi nepotrebno ponavljali). Protok inicijalizijemo </a:t>
            </a:r>
          </a:p>
          <a:p>
            <a:r>
              <a:rPr lang="sr-Latn-ME" dirty="0"/>
              <a:t> </a:t>
            </a:r>
            <a:r>
              <a:rPr lang="sr-Latn-ME" dirty="0" smtClean="0"/>
              <a:t>   na nulu. Dok možemo naći „</a:t>
            </a:r>
            <a:r>
              <a:rPr lang="sr-Latn-ME" i="1" dirty="0" smtClean="0"/>
              <a:t>augmenting</a:t>
            </a:r>
            <a:r>
              <a:rPr lang="sr-Latn-ME" dirty="0" smtClean="0"/>
              <a:t>“ rastuću    </a:t>
            </a:r>
          </a:p>
          <a:p>
            <a:r>
              <a:rPr lang="sr-Latn-ME" dirty="0"/>
              <a:t> </a:t>
            </a:r>
            <a:r>
              <a:rPr lang="sr-Latn-ME" dirty="0" smtClean="0"/>
              <a:t>   putanju nalazimo se u ciklusu. Tekuću putanju </a:t>
            </a:r>
          </a:p>
          <a:p>
            <a:r>
              <a:rPr lang="sr-Latn-ME" dirty="0"/>
              <a:t> </a:t>
            </a:r>
            <a:r>
              <a:rPr lang="sr-Latn-ME" dirty="0" smtClean="0"/>
              <a:t>   postavljamo na  najveću moguću (to će biti </a:t>
            </a:r>
            <a:r>
              <a:rPr lang="sr-Latn-ME" i="1" dirty="0" smtClean="0"/>
              <a:t>bottleneck</a:t>
            </a:r>
            <a:r>
              <a:rPr lang="sr-Latn-ME" dirty="0" smtClean="0"/>
              <a:t> </a:t>
            </a:r>
          </a:p>
          <a:p>
            <a:r>
              <a:rPr lang="sr-Latn-ME" dirty="0"/>
              <a:t> </a:t>
            </a:r>
            <a:r>
              <a:rPr lang="sr-Latn-ME" dirty="0" smtClean="0"/>
              <a:t>   kapacitet koji se tokom prolaska može samo  </a:t>
            </a:r>
          </a:p>
          <a:p>
            <a:r>
              <a:rPr lang="sr-Latn-ME" dirty="0"/>
              <a:t> </a:t>
            </a:r>
            <a:r>
              <a:rPr lang="sr-Latn-ME" dirty="0" smtClean="0"/>
              <a:t>                             smanjivati (</a:t>
            </a:r>
            <a:r>
              <a:rPr lang="sr-Latn-ME" b="1" dirty="0" smtClean="0">
                <a:solidFill>
                  <a:srgbClr val="C00000"/>
                </a:solidFill>
              </a:rPr>
              <a:t>min</a:t>
            </a:r>
            <a:r>
              <a:rPr lang="sr-Latn-ME" dirty="0" smtClean="0"/>
              <a:t>). </a:t>
            </a:r>
          </a:p>
          <a:p>
            <a:r>
              <a:rPr lang="sr-Latn-ME" dirty="0"/>
              <a:t> </a:t>
            </a:r>
            <a:r>
              <a:rPr lang="sr-Latn-ME" dirty="0" smtClean="0"/>
              <a:t>                              </a:t>
            </a:r>
            <a:r>
              <a:rPr lang="sr-Latn-ME" dirty="0"/>
              <a:t>Prolazimo </a:t>
            </a:r>
            <a:r>
              <a:rPr lang="sr-Latn-ME" dirty="0" smtClean="0"/>
              <a:t>kroz putanju prateći niz </a:t>
            </a:r>
          </a:p>
          <a:p>
            <a:r>
              <a:rPr lang="sr-Latn-ME" dirty="0"/>
              <a:t> </a:t>
            </a:r>
            <a:r>
              <a:rPr lang="sr-Latn-ME" dirty="0" smtClean="0"/>
              <a:t>                              roditelja na inteligentan način (niz roditelja dobijamo iz </a:t>
            </a:r>
            <a:r>
              <a:rPr lang="sr-Latn-ME" b="1" dirty="0" smtClean="0">
                <a:solidFill>
                  <a:srgbClr val="C00000"/>
                </a:solidFill>
              </a:rPr>
              <a:t>bfs</a:t>
            </a:r>
            <a:r>
              <a:rPr lang="sr-Latn-ME" dirty="0" smtClean="0"/>
              <a:t>-a kojega pozivamo u samoj </a:t>
            </a:r>
            <a:r>
              <a:rPr lang="sr-Latn-ME" b="1" dirty="0" smtClean="0">
                <a:solidFill>
                  <a:srgbClr val="C00000"/>
                </a:solidFill>
              </a:rPr>
              <a:t>while</a:t>
            </a:r>
            <a:r>
              <a:rPr lang="sr-Latn-ME" dirty="0" smtClean="0"/>
              <a:t> petlji.).</a:t>
            </a:r>
            <a:endParaRPr lang="en-US" dirty="0"/>
          </a:p>
        </p:txBody>
      </p:sp>
    </p:spTree>
    <p:extLst>
      <p:ext uri="{BB962C8B-B14F-4D97-AF65-F5344CB8AC3E}">
        <p14:creationId xmlns:p14="http://schemas.microsoft.com/office/powerpoint/2010/main" val="15162355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en-US" sz="1600" b="1" dirty="0">
                <a:hlinkClick r:id="rId2"/>
              </a:rPr>
              <a:t>https://www.hackerearth.com/practice/data-structures/advanced-data-structures/fenwick-binary-indexed-trees/practice-problems/algorithm/counting-in-byteland</a:t>
            </a:r>
            <a:r>
              <a:rPr lang="en-US" sz="1600" b="1" dirty="0" smtClean="0">
                <a:hlinkClick r:id="rId2"/>
              </a:rPr>
              <a:t>/</a:t>
            </a:r>
            <a:endParaRPr lang="sr-Latn-ME" sz="1600" b="1" dirty="0" smtClean="0"/>
          </a:p>
          <a:p>
            <a:r>
              <a:rPr lang="en-US" sz="1600" b="1" dirty="0">
                <a:hlinkClick r:id="rId3"/>
              </a:rPr>
              <a:t>https://</a:t>
            </a:r>
            <a:r>
              <a:rPr lang="en-US" sz="1600" b="1" dirty="0" smtClean="0">
                <a:hlinkClick r:id="rId3"/>
              </a:rPr>
              <a:t>devskill.com/CodingProblems/ViewProblem/300</a:t>
            </a:r>
            <a:endParaRPr lang="sr-Latn-ME" sz="1600" b="1" dirty="0" smtClean="0"/>
          </a:p>
          <a:p>
            <a:r>
              <a:rPr lang="en-US" sz="1600" b="1" dirty="0">
                <a:hlinkClick r:id="rId4"/>
              </a:rPr>
              <a:t>https://</a:t>
            </a:r>
            <a:r>
              <a:rPr lang="en-US" sz="1600" b="1" dirty="0" smtClean="0">
                <a:hlinkClick r:id="rId4"/>
              </a:rPr>
              <a:t>codeforces.com/contest/669/problem/E</a:t>
            </a:r>
            <a:endParaRPr lang="sr-Latn-ME" sz="1600" b="1" dirty="0" smtClean="0"/>
          </a:p>
          <a:p>
            <a:r>
              <a:rPr lang="en-US" sz="1600" b="1" dirty="0">
                <a:hlinkClick r:id="rId5"/>
              </a:rPr>
              <a:t>https://</a:t>
            </a:r>
            <a:r>
              <a:rPr lang="en-US" sz="1600" b="1" dirty="0" smtClean="0">
                <a:hlinkClick r:id="rId5"/>
              </a:rPr>
              <a:t>codeforces.com/contest/777/problem/E</a:t>
            </a:r>
            <a:endParaRPr lang="sr-Latn-ME" sz="1600" b="1" dirty="0" smtClean="0"/>
          </a:p>
          <a:p>
            <a:r>
              <a:rPr lang="en-US" sz="1600" b="1" dirty="0">
                <a:hlinkClick r:id="rId6"/>
              </a:rPr>
              <a:t>https://www.spoj.com/problems/TULIPNUM</a:t>
            </a:r>
            <a:r>
              <a:rPr lang="en-US" sz="1600" b="1" dirty="0" smtClean="0">
                <a:hlinkClick r:id="rId6"/>
              </a:rPr>
              <a:t>/</a:t>
            </a:r>
            <a:endParaRPr lang="sr-Latn-ME" sz="1600" b="1" dirty="0" smtClean="0"/>
          </a:p>
          <a:p>
            <a:r>
              <a:rPr lang="en-US" sz="1600" b="1" dirty="0">
                <a:hlinkClick r:id="rId7"/>
              </a:rPr>
              <a:t>https://www.spoj.com/problems/SUMSUM</a:t>
            </a:r>
            <a:r>
              <a:rPr lang="en-US" sz="1600" b="1" dirty="0" smtClean="0">
                <a:hlinkClick r:id="rId7"/>
              </a:rPr>
              <a:t>/</a:t>
            </a:r>
            <a:endParaRPr lang="sr-Latn-ME" sz="1600" b="1" dirty="0" smtClean="0"/>
          </a:p>
          <a:p>
            <a:r>
              <a:rPr lang="en-US" sz="1600" b="1" dirty="0">
                <a:hlinkClick r:id="rId8"/>
              </a:rPr>
              <a:t>https://www.spoj.com/problems/SGIFT</a:t>
            </a:r>
            <a:r>
              <a:rPr lang="en-US" sz="1600" b="1" dirty="0" smtClean="0">
                <a:hlinkClick r:id="rId8"/>
              </a:rPr>
              <a:t>/</a:t>
            </a:r>
            <a:endParaRPr lang="sr-Latn-ME" sz="1600" b="1" dirty="0" smtClean="0"/>
          </a:p>
          <a:p>
            <a:r>
              <a:rPr lang="en-US" sz="1600" b="1" dirty="0">
                <a:hlinkClick r:id="rId9"/>
              </a:rPr>
              <a:t>https://www.spoj.com/problems/TPGA</a:t>
            </a:r>
            <a:r>
              <a:rPr lang="en-US" sz="1600" b="1" dirty="0" smtClean="0">
                <a:hlinkClick r:id="rId9"/>
              </a:rPr>
              <a:t>/</a:t>
            </a:r>
            <a:endParaRPr lang="sr-Latn-ME" sz="1600" b="1" dirty="0" smtClean="0"/>
          </a:p>
          <a:p>
            <a:r>
              <a:rPr lang="en-US" sz="1600" b="1" dirty="0">
                <a:hlinkClick r:id="rId10"/>
              </a:rPr>
              <a:t>https://www.spoj.com/problems/ZIGZAG2</a:t>
            </a:r>
            <a:r>
              <a:rPr lang="en-US" sz="1600" b="1" dirty="0" smtClean="0">
                <a:hlinkClick r:id="rId10"/>
              </a:rPr>
              <a:t>/</a:t>
            </a:r>
            <a:endParaRPr lang="sr-Latn-ME" sz="1600" b="1" dirty="0" smtClean="0"/>
          </a:p>
          <a:p>
            <a:r>
              <a:rPr lang="en-US" sz="1600" b="1" dirty="0">
                <a:hlinkClick r:id="rId11"/>
              </a:rPr>
              <a:t>https://www.spoj.com/problems/CRAYON</a:t>
            </a:r>
            <a:r>
              <a:rPr lang="en-US" sz="1600" b="1" dirty="0" smtClean="0">
                <a:hlinkClick r:id="rId11"/>
              </a:rPr>
              <a:t>/</a:t>
            </a:r>
            <a:endParaRPr lang="sr-Latn-ME" sz="1600" b="1" dirty="0" smtClean="0"/>
          </a:p>
          <a:p>
            <a:r>
              <a:rPr lang="en-US" sz="1600" b="1" dirty="0">
                <a:hlinkClick r:id="rId12"/>
              </a:rPr>
              <a:t>https://www.spoj.com/problems/DCEPC705</a:t>
            </a:r>
            <a:r>
              <a:rPr lang="en-US" sz="1600" b="1" dirty="0" smtClean="0">
                <a:hlinkClick r:id="rId12"/>
              </a:rPr>
              <a:t>/</a:t>
            </a:r>
            <a:endParaRPr lang="sr-Latn-ME" sz="1600" b="1" dirty="0" smtClean="0"/>
          </a:p>
          <a:p>
            <a:r>
              <a:rPr lang="en-US" sz="1600" b="1" dirty="0">
                <a:hlinkClick r:id="rId13"/>
              </a:rPr>
              <a:t>https://www.spoj.com/problems/DCEPC206</a:t>
            </a:r>
            <a:r>
              <a:rPr lang="en-US" sz="1600" b="1" dirty="0" smtClean="0">
                <a:hlinkClick r:id="rId13"/>
              </a:rPr>
              <a:t>/</a:t>
            </a:r>
            <a:r>
              <a:rPr lang="sr-Latn-ME" sz="1600" b="1" dirty="0" smtClean="0"/>
              <a:t> </a:t>
            </a:r>
          </a:p>
          <a:p>
            <a:r>
              <a:rPr lang="en-US" sz="1600" b="1" dirty="0">
                <a:hlinkClick r:id="rId14"/>
              </a:rPr>
              <a:t>https://www.spoj.com/problems/KOPC12G</a:t>
            </a:r>
            <a:r>
              <a:rPr lang="en-US" sz="1600" b="1" dirty="0" smtClean="0">
                <a:hlinkClick r:id="rId14"/>
              </a:rPr>
              <a:t>/</a:t>
            </a:r>
            <a:endParaRPr lang="sr-Latn-ME" sz="1600" b="1" dirty="0" smtClean="0"/>
          </a:p>
          <a:p>
            <a:r>
              <a:rPr lang="en-US" sz="1600" b="1" dirty="0">
                <a:hlinkClick r:id="rId15"/>
              </a:rPr>
              <a:t>https://www.spoj.com/problems/TRIPINV</a:t>
            </a:r>
            <a:r>
              <a:rPr lang="en-US" sz="1600" b="1" dirty="0" smtClean="0">
                <a:hlinkClick r:id="rId15"/>
              </a:rPr>
              <a:t>/</a:t>
            </a:r>
            <a:endParaRPr lang="sr-Latn-ME" sz="1600" b="1" dirty="0" smtClean="0"/>
          </a:p>
          <a:p>
            <a:r>
              <a:rPr lang="en-US" sz="1600" b="1" dirty="0">
                <a:hlinkClick r:id="rId16"/>
              </a:rPr>
              <a:t>https://</a:t>
            </a:r>
            <a:r>
              <a:rPr lang="en-US" sz="1600" b="1" dirty="0" smtClean="0">
                <a:hlinkClick r:id="rId16"/>
              </a:rPr>
              <a:t>codeforces.com/contest/597/problem/C</a:t>
            </a:r>
            <a:endParaRPr lang="sr-Latn-ME" sz="1600" b="1" dirty="0" smtClean="0"/>
          </a:p>
          <a:p>
            <a:r>
              <a:rPr lang="en-US" sz="1600" b="1" dirty="0">
                <a:hlinkClick r:id="rId17"/>
              </a:rPr>
              <a:t>https://</a:t>
            </a:r>
            <a:r>
              <a:rPr lang="en-US" sz="1600" b="1" dirty="0" smtClean="0">
                <a:hlinkClick r:id="rId17"/>
              </a:rPr>
              <a:t>codeforces.com/gym/101047/problem/J</a:t>
            </a:r>
            <a:endParaRPr lang="sr-Latn-ME" sz="1600" b="1" dirty="0" smtClean="0"/>
          </a:p>
          <a:p>
            <a:r>
              <a:rPr lang="en-US" sz="1600" b="1" dirty="0">
                <a:hlinkClick r:id="rId18"/>
              </a:rPr>
              <a:t>https://</a:t>
            </a:r>
            <a:r>
              <a:rPr lang="en-US" sz="1600" b="1" dirty="0" smtClean="0">
                <a:hlinkClick r:id="rId18"/>
              </a:rPr>
              <a:t>codeforces.com/contest/707/problem/E</a:t>
            </a:r>
            <a:endParaRPr lang="sr-Latn-ME" sz="1600" b="1" dirty="0" smtClean="0"/>
          </a:p>
          <a:p>
            <a:r>
              <a:rPr lang="en-US" sz="1600" b="1" dirty="0">
                <a:hlinkClick r:id="rId19"/>
              </a:rPr>
              <a:t>https://</a:t>
            </a:r>
            <a:r>
              <a:rPr lang="en-US" sz="1600" b="1" dirty="0" smtClean="0">
                <a:hlinkClick r:id="rId19"/>
              </a:rPr>
              <a:t>codeforces.com/contest/749/problem/E</a:t>
            </a:r>
            <a:endParaRPr lang="sr-Latn-ME" sz="1600" b="1" dirty="0" smtClean="0"/>
          </a:p>
          <a:p>
            <a:r>
              <a:rPr lang="en-US" sz="1600" b="1" dirty="0">
                <a:hlinkClick r:id="rId20"/>
              </a:rPr>
              <a:t>https://</a:t>
            </a:r>
            <a:r>
              <a:rPr lang="en-US" sz="1600" b="1" dirty="0" smtClean="0">
                <a:hlinkClick r:id="rId20"/>
              </a:rPr>
              <a:t>codeforces.com/problemset/gymProblem/101055/D</a:t>
            </a:r>
            <a:r>
              <a:rPr lang="sr-Latn-ME" sz="1600" b="1" dirty="0" smtClean="0"/>
              <a:t> </a:t>
            </a:r>
            <a:endParaRPr lang="en-US" sz="1600" b="1" dirty="0"/>
          </a:p>
        </p:txBody>
      </p:sp>
    </p:spTree>
    <p:extLst>
      <p:ext uri="{BB962C8B-B14F-4D97-AF65-F5344CB8AC3E}">
        <p14:creationId xmlns:p14="http://schemas.microsoft.com/office/powerpoint/2010/main" val="3424559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Main() i primjer</a:t>
            </a:r>
            <a:endParaRPr lang="en-US" dirty="0"/>
          </a:p>
        </p:txBody>
      </p:sp>
      <p:sp>
        <p:nvSpPr>
          <p:cNvPr id="4" name="Rectangle 3"/>
          <p:cNvSpPr/>
          <p:nvPr/>
        </p:nvSpPr>
        <p:spPr>
          <a:xfrm>
            <a:off x="15240" y="1143000"/>
            <a:ext cx="4023360" cy="2585323"/>
          </a:xfrm>
          <a:prstGeom prst="rect">
            <a:avLst/>
          </a:prstGeom>
          <a:ln>
            <a:solidFill>
              <a:srgbClr val="C00000"/>
            </a:solidFill>
            <a:prstDash val="dash"/>
          </a:ln>
        </p:spPr>
        <p:txBody>
          <a:bodyPr wrap="square">
            <a:spAutoFit/>
          </a:bodyPr>
          <a:lstStyle/>
          <a:p>
            <a:r>
              <a:rPr lang="en-US" b="1" dirty="0">
                <a:solidFill>
                  <a:srgbClr val="0070C0"/>
                </a:solidFill>
              </a:rPr>
              <a:t>for (v=t; v != s; v=parent[v</a:t>
            </a:r>
            <a:r>
              <a:rPr lang="en-US" b="1" dirty="0" smtClean="0">
                <a:solidFill>
                  <a:srgbClr val="0070C0"/>
                </a:solidFill>
              </a:rPr>
              <a:t>]){</a:t>
            </a:r>
            <a:endParaRPr lang="en-US" b="1" dirty="0">
              <a:solidFill>
                <a:srgbClr val="0070C0"/>
              </a:solidFill>
            </a:endParaRPr>
          </a:p>
          <a:p>
            <a:r>
              <a:rPr lang="en-US" b="1" dirty="0">
                <a:solidFill>
                  <a:srgbClr val="0070C0"/>
                </a:solidFill>
              </a:rPr>
              <a:t>            u = parent[v];</a:t>
            </a:r>
          </a:p>
          <a:p>
            <a:r>
              <a:rPr lang="en-US" b="1" dirty="0">
                <a:solidFill>
                  <a:srgbClr val="0070C0"/>
                </a:solidFill>
              </a:rPr>
              <a:t>            </a:t>
            </a:r>
            <a:r>
              <a:rPr lang="en-US" b="1" dirty="0" err="1">
                <a:solidFill>
                  <a:srgbClr val="0070C0"/>
                </a:solidFill>
              </a:rPr>
              <a:t>rGraph</a:t>
            </a:r>
            <a:r>
              <a:rPr lang="en-US" b="1" dirty="0">
                <a:solidFill>
                  <a:srgbClr val="0070C0"/>
                </a:solidFill>
              </a:rPr>
              <a:t>[u][v] -= </a:t>
            </a:r>
            <a:r>
              <a:rPr lang="en-US" b="1" dirty="0" err="1">
                <a:solidFill>
                  <a:srgbClr val="0070C0"/>
                </a:solidFill>
              </a:rPr>
              <a:t>path_flow</a:t>
            </a:r>
            <a:r>
              <a:rPr lang="en-US" b="1" dirty="0">
                <a:solidFill>
                  <a:srgbClr val="0070C0"/>
                </a:solidFill>
              </a:rPr>
              <a:t>;</a:t>
            </a:r>
          </a:p>
          <a:p>
            <a:r>
              <a:rPr lang="en-US" b="1" dirty="0">
                <a:solidFill>
                  <a:srgbClr val="0070C0"/>
                </a:solidFill>
              </a:rPr>
              <a:t>            </a:t>
            </a:r>
            <a:r>
              <a:rPr lang="en-US" b="1" dirty="0" err="1">
                <a:solidFill>
                  <a:srgbClr val="0070C0"/>
                </a:solidFill>
              </a:rPr>
              <a:t>rGraph</a:t>
            </a:r>
            <a:r>
              <a:rPr lang="en-US" b="1" dirty="0">
                <a:solidFill>
                  <a:srgbClr val="0070C0"/>
                </a:solidFill>
              </a:rPr>
              <a:t>[v][u] += </a:t>
            </a:r>
            <a:r>
              <a:rPr lang="en-US" b="1" dirty="0" err="1">
                <a:solidFill>
                  <a:srgbClr val="0070C0"/>
                </a:solidFill>
              </a:rPr>
              <a:t>path_flow</a:t>
            </a:r>
            <a:r>
              <a:rPr lang="en-US" b="1" dirty="0">
                <a:solidFill>
                  <a:srgbClr val="0070C0"/>
                </a:solidFill>
              </a:rPr>
              <a:t>;</a:t>
            </a:r>
          </a:p>
          <a:p>
            <a:r>
              <a:rPr lang="en-US" b="1" dirty="0">
                <a:solidFill>
                  <a:srgbClr val="0070C0"/>
                </a:solidFill>
              </a:rPr>
              <a:t>        }</a:t>
            </a:r>
          </a:p>
          <a:p>
            <a:r>
              <a:rPr lang="en-US" b="1" dirty="0">
                <a:solidFill>
                  <a:srgbClr val="0070C0"/>
                </a:solidFill>
              </a:rPr>
              <a:t>        </a:t>
            </a:r>
            <a:r>
              <a:rPr lang="en-US" b="1" dirty="0" err="1">
                <a:solidFill>
                  <a:srgbClr val="0070C0"/>
                </a:solidFill>
              </a:rPr>
              <a:t>max_flow</a:t>
            </a:r>
            <a:r>
              <a:rPr lang="en-US" b="1" dirty="0">
                <a:solidFill>
                  <a:srgbClr val="0070C0"/>
                </a:solidFill>
              </a:rPr>
              <a:t> += </a:t>
            </a:r>
            <a:r>
              <a:rPr lang="en-US" b="1" dirty="0" err="1">
                <a:solidFill>
                  <a:srgbClr val="0070C0"/>
                </a:solidFill>
              </a:rPr>
              <a:t>path_flow</a:t>
            </a:r>
            <a:r>
              <a:rPr lang="en-US" b="1" dirty="0">
                <a:solidFill>
                  <a:srgbClr val="0070C0"/>
                </a:solidFill>
              </a:rPr>
              <a:t>;</a:t>
            </a:r>
          </a:p>
          <a:p>
            <a:r>
              <a:rPr lang="en-US" b="1" dirty="0">
                <a:solidFill>
                  <a:srgbClr val="0070C0"/>
                </a:solidFill>
              </a:rPr>
              <a:t>    }</a:t>
            </a:r>
          </a:p>
          <a:p>
            <a:r>
              <a:rPr lang="en-US" b="1" dirty="0">
                <a:solidFill>
                  <a:srgbClr val="0070C0"/>
                </a:solidFill>
              </a:rPr>
              <a:t>    return </a:t>
            </a:r>
            <a:r>
              <a:rPr lang="en-US" b="1" dirty="0" err="1">
                <a:solidFill>
                  <a:srgbClr val="0070C0"/>
                </a:solidFill>
              </a:rPr>
              <a:t>max_flow</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4343400" y="381000"/>
            <a:ext cx="4572000" cy="3970318"/>
          </a:xfrm>
          <a:prstGeom prst="rect">
            <a:avLst/>
          </a:prstGeom>
          <a:ln>
            <a:solidFill>
              <a:srgbClr val="C00000"/>
            </a:solidFill>
            <a:prstDash val="dash"/>
          </a:ln>
        </p:spPr>
        <p:txBody>
          <a:bodyPr>
            <a:spAutoFit/>
          </a:bodyPr>
          <a:lstStyle/>
          <a:p>
            <a:r>
              <a:rPr lang="en-US" b="1" dirty="0" err="1">
                <a:solidFill>
                  <a:srgbClr val="0070C0"/>
                </a:solidFill>
              </a:rPr>
              <a:t>int</a:t>
            </a:r>
            <a:r>
              <a:rPr lang="en-US" b="1" dirty="0">
                <a:solidFill>
                  <a:srgbClr val="0070C0"/>
                </a:solidFill>
              </a:rPr>
              <a:t> main(){</a:t>
            </a:r>
          </a:p>
          <a:p>
            <a:r>
              <a:rPr lang="en-US" b="1" dirty="0" err="1">
                <a:solidFill>
                  <a:srgbClr val="0070C0"/>
                </a:solidFill>
              </a:rPr>
              <a:t>cin</a:t>
            </a:r>
            <a:r>
              <a:rPr lang="en-US" b="1" dirty="0">
                <a:solidFill>
                  <a:srgbClr val="0070C0"/>
                </a:solidFill>
              </a:rPr>
              <a:t>&gt;&gt;V&gt;&gt;E;</a:t>
            </a:r>
          </a:p>
          <a:p>
            <a:r>
              <a:rPr lang="en-US" b="1" dirty="0" err="1">
                <a:solidFill>
                  <a:srgbClr val="0070C0"/>
                </a:solidFill>
              </a:rPr>
              <a:t>int</a:t>
            </a:r>
            <a:r>
              <a:rPr lang="en-US" b="1" dirty="0">
                <a:solidFill>
                  <a:srgbClr val="0070C0"/>
                </a:solidFill>
              </a:rPr>
              <a:t> </a:t>
            </a:r>
            <a:r>
              <a:rPr lang="en-US" b="1" dirty="0" err="1">
                <a:solidFill>
                  <a:srgbClr val="0070C0"/>
                </a:solidFill>
              </a:rPr>
              <a:t>v,e,k,Graph</a:t>
            </a:r>
            <a:r>
              <a:rPr lang="en-US" b="1" dirty="0">
                <a:solidFill>
                  <a:srgbClr val="0070C0"/>
                </a:solidFill>
              </a:rPr>
              <a:t>[1000][1000];</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V;i</a:t>
            </a:r>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V;j</a:t>
            </a:r>
            <a:r>
              <a:rPr lang="en-US" b="1" dirty="0">
                <a:solidFill>
                  <a:srgbClr val="0070C0"/>
                </a:solidFill>
              </a:rPr>
              <a:t>++) </a:t>
            </a:r>
            <a:r>
              <a:rPr lang="sr-Latn-ME" b="1" dirty="0">
                <a:solidFill>
                  <a:srgbClr val="0070C0"/>
                </a:solidFill>
              </a:rPr>
              <a:t>	</a:t>
            </a:r>
            <a:r>
              <a:rPr lang="en-US" b="1" dirty="0">
                <a:solidFill>
                  <a:srgbClr val="0070C0"/>
                </a:solidFill>
              </a:rPr>
              <a:t>Graph[</a:t>
            </a:r>
            <a:r>
              <a:rPr lang="en-US" b="1" dirty="0" err="1">
                <a:solidFill>
                  <a:srgbClr val="0070C0"/>
                </a:solidFill>
              </a:rPr>
              <a:t>i</a:t>
            </a:r>
            <a:r>
              <a:rPr lang="en-US" b="1" dirty="0">
                <a:solidFill>
                  <a:srgbClr val="0070C0"/>
                </a:solidFill>
              </a:rPr>
              <a:t>][j]=0;</a:t>
            </a:r>
          </a:p>
          <a:p>
            <a:r>
              <a:rPr lang="en-US" b="1" dirty="0">
                <a:solidFill>
                  <a:srgbClr val="0070C0"/>
                </a:solidFill>
              </a:rPr>
              <a:t>while(E&gt;0) {</a:t>
            </a:r>
          </a:p>
          <a:p>
            <a:r>
              <a:rPr lang="en-US" b="1" dirty="0">
                <a:solidFill>
                  <a:srgbClr val="0070C0"/>
                </a:solidFill>
              </a:rPr>
              <a:t>        </a:t>
            </a:r>
            <a:r>
              <a:rPr lang="en-US" b="1" dirty="0" err="1">
                <a:solidFill>
                  <a:srgbClr val="0070C0"/>
                </a:solidFill>
              </a:rPr>
              <a:t>cin</a:t>
            </a:r>
            <a:r>
              <a:rPr lang="en-US" b="1" dirty="0">
                <a:solidFill>
                  <a:srgbClr val="0070C0"/>
                </a:solidFill>
              </a:rPr>
              <a:t>&gt;&gt;v&gt;&gt;e&gt;&gt;k;</a:t>
            </a:r>
          </a:p>
          <a:p>
            <a:r>
              <a:rPr lang="en-US" b="1" dirty="0">
                <a:solidFill>
                  <a:srgbClr val="0070C0"/>
                </a:solidFill>
              </a:rPr>
              <a:t>        Graph[v][e]=k;</a:t>
            </a:r>
          </a:p>
          <a:p>
            <a:r>
              <a:rPr lang="en-US" b="1" dirty="0">
                <a:solidFill>
                  <a:srgbClr val="0070C0"/>
                </a:solidFill>
              </a:rPr>
              <a:t>        E--;</a:t>
            </a:r>
          </a:p>
          <a:p>
            <a:r>
              <a:rPr lang="en-US" b="1" dirty="0">
                <a:solidFill>
                  <a:srgbClr val="0070C0"/>
                </a:solidFill>
              </a:rPr>
              <a:t>    }</a:t>
            </a:r>
          </a:p>
          <a:p>
            <a:r>
              <a:rPr lang="en-US" b="1" dirty="0">
                <a:solidFill>
                  <a:srgbClr val="0070C0"/>
                </a:solidFill>
              </a:rPr>
              <a:t>    </a:t>
            </a:r>
            <a:r>
              <a:rPr lang="en-US" b="1" dirty="0" err="1">
                <a:solidFill>
                  <a:srgbClr val="0070C0"/>
                </a:solidFill>
              </a:rPr>
              <a:t>cin</a:t>
            </a:r>
            <a:r>
              <a:rPr lang="en-US" b="1" dirty="0">
                <a:solidFill>
                  <a:srgbClr val="0070C0"/>
                </a:solidFill>
              </a:rPr>
              <a:t>&gt;&gt;v&gt;&gt;e;</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fordFulkerson</a:t>
            </a:r>
            <a:r>
              <a:rPr lang="en-US" b="1" dirty="0">
                <a:solidFill>
                  <a:srgbClr val="0070C0"/>
                </a:solidFill>
              </a:rPr>
              <a:t>(</a:t>
            </a:r>
            <a:r>
              <a:rPr lang="en-US" b="1" dirty="0" err="1">
                <a:solidFill>
                  <a:srgbClr val="0070C0"/>
                </a:solidFill>
              </a:rPr>
              <a:t>Graph,v,e</a:t>
            </a:r>
            <a:r>
              <a:rPr lang="en-US" b="1" dirty="0">
                <a:solidFill>
                  <a:srgbClr val="0070C0"/>
                </a:solidFill>
              </a:rPr>
              <a:t>);</a:t>
            </a:r>
          </a:p>
          <a:p>
            <a:r>
              <a:rPr lang="en-US" b="1" dirty="0">
                <a:solidFill>
                  <a:srgbClr val="0070C0"/>
                </a:solidFill>
              </a:rPr>
              <a:t>    return 0;</a:t>
            </a:r>
          </a:p>
          <a:p>
            <a:r>
              <a:rPr lang="en-US" b="1" dirty="0" smtClean="0">
                <a:solidFill>
                  <a:srgbClr val="0070C0"/>
                </a:solidFill>
              </a:rPr>
              <a:t>}</a:t>
            </a:r>
            <a:endParaRPr lang="en-US" b="1" dirty="0">
              <a:solidFill>
                <a:srgbClr val="0070C0"/>
              </a:solidFill>
            </a:endParaRPr>
          </a:p>
        </p:txBody>
      </p:sp>
      <p:sp>
        <p:nvSpPr>
          <p:cNvPr id="6" name="TextBox 5"/>
          <p:cNvSpPr txBox="1"/>
          <p:nvPr/>
        </p:nvSpPr>
        <p:spPr>
          <a:xfrm>
            <a:off x="0" y="3728323"/>
            <a:ext cx="4343400" cy="1754326"/>
          </a:xfrm>
          <a:prstGeom prst="rect">
            <a:avLst/>
          </a:prstGeom>
          <a:noFill/>
        </p:spPr>
        <p:txBody>
          <a:bodyPr wrap="square" rtlCol="0">
            <a:spAutoFit/>
          </a:bodyPr>
          <a:lstStyle/>
          <a:p>
            <a:r>
              <a:rPr lang="en-US" dirty="0" err="1" smtClean="0"/>
              <a:t>Najva</a:t>
            </a:r>
            <a:r>
              <a:rPr lang="sr-Latn-ME" dirty="0" smtClean="0"/>
              <a:t>žniji dio </a:t>
            </a:r>
            <a:r>
              <a:rPr lang="sr-Latn-ME" b="1" dirty="0" smtClean="0">
                <a:solidFill>
                  <a:srgbClr val="C00000"/>
                </a:solidFill>
              </a:rPr>
              <a:t>fordFulkrerson</a:t>
            </a:r>
            <a:r>
              <a:rPr lang="sr-Latn-ME" dirty="0" smtClean="0"/>
              <a:t> algoritma je ovaj gdje umanjujemo direktne putanje za dobijeni </a:t>
            </a:r>
            <a:r>
              <a:rPr lang="sr-Latn-ME" i="1" dirty="0" smtClean="0"/>
              <a:t>bottleneck</a:t>
            </a:r>
            <a:r>
              <a:rPr lang="sr-Latn-ME" dirty="0" smtClean="0"/>
              <a:t> kapacitet a uvećavamo povratne linije za istu vrijednost čime omogućavamo kasnije poništavanje dijela toka duž te ivice.</a:t>
            </a:r>
            <a:endParaRPr lang="en-US" dirty="0"/>
          </a:p>
        </p:txBody>
      </p:sp>
      <p:sp>
        <p:nvSpPr>
          <p:cNvPr id="7" name="Rectangle 6"/>
          <p:cNvSpPr/>
          <p:nvPr/>
        </p:nvSpPr>
        <p:spPr>
          <a:xfrm>
            <a:off x="4343400" y="4734342"/>
            <a:ext cx="838200" cy="2123658"/>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6 9</a:t>
            </a:r>
          </a:p>
          <a:p>
            <a:r>
              <a:rPr lang="en-US" sz="1200" b="1" dirty="0">
                <a:solidFill>
                  <a:schemeClr val="bg1"/>
                </a:solidFill>
              </a:rPr>
              <a:t>0 1 10</a:t>
            </a:r>
          </a:p>
          <a:p>
            <a:r>
              <a:rPr lang="en-US" sz="1200" b="1" dirty="0">
                <a:solidFill>
                  <a:schemeClr val="bg1"/>
                </a:solidFill>
              </a:rPr>
              <a:t>0 2 10</a:t>
            </a:r>
          </a:p>
          <a:p>
            <a:r>
              <a:rPr lang="en-US" sz="1200" b="1" dirty="0">
                <a:solidFill>
                  <a:srgbClr val="FF0000"/>
                </a:solidFill>
              </a:rPr>
              <a:t>1 2 2</a:t>
            </a:r>
          </a:p>
          <a:p>
            <a:r>
              <a:rPr lang="en-US" sz="1200" b="1" dirty="0">
                <a:solidFill>
                  <a:schemeClr val="bg1"/>
                </a:solidFill>
              </a:rPr>
              <a:t>1 3 4</a:t>
            </a:r>
          </a:p>
          <a:p>
            <a:r>
              <a:rPr lang="en-US" sz="1200" b="1" dirty="0">
                <a:solidFill>
                  <a:schemeClr val="bg1"/>
                </a:solidFill>
              </a:rPr>
              <a:t>1 4 8</a:t>
            </a:r>
          </a:p>
          <a:p>
            <a:r>
              <a:rPr lang="en-US" sz="1200" b="1" dirty="0">
                <a:solidFill>
                  <a:schemeClr val="bg1"/>
                </a:solidFill>
              </a:rPr>
              <a:t>2 4 9</a:t>
            </a:r>
          </a:p>
          <a:p>
            <a:r>
              <a:rPr lang="en-US" sz="1200" b="1" dirty="0">
                <a:solidFill>
                  <a:schemeClr val="bg1"/>
                </a:solidFill>
              </a:rPr>
              <a:t>4 3 6</a:t>
            </a:r>
          </a:p>
          <a:p>
            <a:r>
              <a:rPr lang="en-US" sz="1200" b="1" dirty="0">
                <a:solidFill>
                  <a:schemeClr val="bg1"/>
                </a:solidFill>
              </a:rPr>
              <a:t>3 5 10</a:t>
            </a:r>
          </a:p>
          <a:p>
            <a:r>
              <a:rPr lang="en-US" sz="1200" b="1" dirty="0">
                <a:solidFill>
                  <a:schemeClr val="bg1"/>
                </a:solidFill>
              </a:rPr>
              <a:t>4 5 10</a:t>
            </a:r>
          </a:p>
          <a:p>
            <a:r>
              <a:rPr lang="en-US" sz="1200" b="1" dirty="0" smtClean="0">
                <a:solidFill>
                  <a:schemeClr val="bg1"/>
                </a:solidFill>
              </a:rPr>
              <a:t>0 5</a:t>
            </a:r>
            <a:endParaRPr lang="en-US" sz="1200" b="1" dirty="0">
              <a:solidFill>
                <a:schemeClr val="bg1"/>
              </a:solidFill>
            </a:endParaRPr>
          </a:p>
        </p:txBody>
      </p:sp>
      <p:sp>
        <p:nvSpPr>
          <p:cNvPr id="8" name="TextBox 7"/>
          <p:cNvSpPr txBox="1"/>
          <p:nvPr/>
        </p:nvSpPr>
        <p:spPr>
          <a:xfrm>
            <a:off x="4343400" y="4351318"/>
            <a:ext cx="1295400" cy="369332"/>
          </a:xfrm>
          <a:prstGeom prst="rect">
            <a:avLst/>
          </a:prstGeom>
          <a:noFill/>
        </p:spPr>
        <p:txBody>
          <a:bodyPr wrap="square" rtlCol="0">
            <a:spAutoFit/>
          </a:bodyPr>
          <a:lstStyle/>
          <a:p>
            <a:r>
              <a:rPr lang="en-GB" b="1" u="sng" dirty="0" smtClean="0"/>
              <a:t>ULAZ:</a:t>
            </a:r>
            <a:endParaRPr lang="en-US" b="1" u="sng" dirty="0"/>
          </a:p>
        </p:txBody>
      </p:sp>
      <p:sp>
        <p:nvSpPr>
          <p:cNvPr id="9" name="Rectangle 8"/>
          <p:cNvSpPr/>
          <p:nvPr/>
        </p:nvSpPr>
        <p:spPr>
          <a:xfrm>
            <a:off x="5943600" y="4726424"/>
            <a:ext cx="838200"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19</a:t>
            </a:r>
            <a:endParaRPr lang="en-US" sz="1200" b="1" dirty="0">
              <a:solidFill>
                <a:schemeClr val="bg1"/>
              </a:solidFill>
            </a:endParaRPr>
          </a:p>
        </p:txBody>
      </p:sp>
      <p:sp>
        <p:nvSpPr>
          <p:cNvPr id="10" name="TextBox 9"/>
          <p:cNvSpPr txBox="1"/>
          <p:nvPr/>
        </p:nvSpPr>
        <p:spPr>
          <a:xfrm>
            <a:off x="5943600" y="4343400"/>
            <a:ext cx="1295400" cy="369332"/>
          </a:xfrm>
          <a:prstGeom prst="rect">
            <a:avLst/>
          </a:prstGeom>
          <a:noFill/>
        </p:spPr>
        <p:txBody>
          <a:bodyPr wrap="square" rtlCol="0">
            <a:spAutoFit/>
          </a:bodyPr>
          <a:lstStyle/>
          <a:p>
            <a:r>
              <a:rPr lang="en-GB" b="1" u="sng" dirty="0" smtClean="0"/>
              <a:t>IZLAZ:</a:t>
            </a:r>
            <a:endParaRPr lang="en-US" b="1" u="sng" dirty="0"/>
          </a:p>
        </p:txBody>
      </p:sp>
      <p:sp>
        <p:nvSpPr>
          <p:cNvPr id="11" name="TextBox 10"/>
          <p:cNvSpPr txBox="1"/>
          <p:nvPr/>
        </p:nvSpPr>
        <p:spPr>
          <a:xfrm>
            <a:off x="5334000" y="5181600"/>
            <a:ext cx="3810000" cy="1200329"/>
          </a:xfrm>
          <a:prstGeom prst="rect">
            <a:avLst/>
          </a:prstGeom>
          <a:noFill/>
        </p:spPr>
        <p:txBody>
          <a:bodyPr wrap="square" rtlCol="0">
            <a:spAutoFit/>
          </a:bodyPr>
          <a:lstStyle/>
          <a:p>
            <a:r>
              <a:rPr lang="en-GB" dirty="0" err="1" smtClean="0"/>
              <a:t>Promjenite</a:t>
            </a:r>
            <a:r>
              <a:rPr lang="en-GB" dirty="0" smtClean="0"/>
              <a:t> </a:t>
            </a:r>
            <a:r>
              <a:rPr lang="en-GB" dirty="0" err="1" smtClean="0"/>
              <a:t>orjentaciju</a:t>
            </a:r>
            <a:r>
              <a:rPr lang="en-GB" dirty="0" smtClean="0"/>
              <a:t> </a:t>
            </a:r>
            <a:r>
              <a:rPr lang="en-GB" dirty="0" err="1" smtClean="0"/>
              <a:t>grane</a:t>
            </a:r>
            <a:r>
              <a:rPr lang="en-GB" dirty="0" smtClean="0"/>
              <a:t> </a:t>
            </a:r>
            <a:r>
              <a:rPr lang="en-GB" dirty="0" err="1" smtClean="0"/>
              <a:t>ozna</a:t>
            </a:r>
            <a:r>
              <a:rPr lang="sr-Latn-ME" dirty="0" smtClean="0"/>
              <a:t>čene </a:t>
            </a:r>
            <a:r>
              <a:rPr lang="sr-Latn-ME" b="1" dirty="0" smtClean="0">
                <a:solidFill>
                  <a:srgbClr val="FF0000"/>
                </a:solidFill>
              </a:rPr>
              <a:t>crveno</a:t>
            </a:r>
            <a:r>
              <a:rPr lang="sr-Latn-ME" dirty="0" smtClean="0"/>
              <a:t> i dobićete pun kapacitet da sve što može da pođe sa izvora može doći do uvira.</a:t>
            </a:r>
            <a:endParaRPr lang="en-US" dirty="0"/>
          </a:p>
        </p:txBody>
      </p:sp>
    </p:spTree>
    <p:extLst>
      <p:ext uri="{BB962C8B-B14F-4D97-AF65-F5344CB8AC3E}">
        <p14:creationId xmlns:p14="http://schemas.microsoft.com/office/powerpoint/2010/main" val="1260462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MCMF teorema</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Alternativni pristup problemu maksimalnog protoka u mreži je putem </a:t>
            </a:r>
            <a:r>
              <a:rPr lang="sr-Latn-ME" i="1" dirty="0" smtClean="0"/>
              <a:t>minimum-cut maximal flow algoritma</a:t>
            </a:r>
            <a:r>
              <a:rPr lang="sr-Latn-ME" dirty="0" smtClean="0"/>
              <a:t> (</a:t>
            </a:r>
            <a:r>
              <a:rPr lang="sr-Latn-ME" b="1" dirty="0" smtClean="0">
                <a:solidFill>
                  <a:srgbClr val="C00000"/>
                </a:solidFill>
              </a:rPr>
              <a:t>MCMF</a:t>
            </a:r>
            <a:r>
              <a:rPr lang="sr-Latn-ME" dirty="0" smtClean="0"/>
              <a:t>).</a:t>
            </a:r>
          </a:p>
          <a:p>
            <a:r>
              <a:rPr lang="sr-Latn-ME" dirty="0" smtClean="0"/>
              <a:t>Ovaj algoritam je zasnovan na teoremi da je maksimalni protok jedna</a:t>
            </a:r>
            <a:r>
              <a:rPr lang="en-US" dirty="0" smtClean="0"/>
              <a:t>k</a:t>
            </a:r>
            <a:r>
              <a:rPr lang="sr-Latn-ME" dirty="0" smtClean="0"/>
              <a:t> kapacitetu minimalno</a:t>
            </a:r>
            <a:r>
              <a:rPr lang="en-US" dirty="0" smtClean="0"/>
              <a:t>g</a:t>
            </a:r>
            <a:r>
              <a:rPr lang="sr-Latn-ME" dirty="0" smtClean="0"/>
              <a:t> reza u grafu (</a:t>
            </a:r>
            <a:r>
              <a:rPr lang="sr-Latn-ME" i="1" dirty="0" smtClean="0"/>
              <a:t>cut</a:t>
            </a:r>
            <a:r>
              <a:rPr lang="sr-Latn-ME" dirty="0" smtClean="0"/>
              <a:t>).</a:t>
            </a:r>
          </a:p>
          <a:p>
            <a:r>
              <a:rPr lang="sr-Latn-ME" dirty="0" smtClean="0"/>
              <a:t>Termin protoka u mreži smo već definisali </a:t>
            </a:r>
            <a:r>
              <a:rPr lang="sr-Latn-ME" b="1" baseline="-25000" dirty="0" smtClean="0"/>
              <a:t>(više manje precizno)</a:t>
            </a:r>
            <a:r>
              <a:rPr lang="sr-Latn-ME" dirty="0" smtClean="0"/>
              <a:t>.</a:t>
            </a:r>
          </a:p>
          <a:p>
            <a:r>
              <a:rPr lang="sr-Latn-ME" b="1" u="sng" dirty="0" smtClean="0"/>
              <a:t>s-t rezom</a:t>
            </a:r>
            <a:r>
              <a:rPr lang="sr-Latn-ME" dirty="0" smtClean="0"/>
              <a:t> se naziva podjela skupa čvorova u grafu </a:t>
            </a:r>
            <a:r>
              <a:rPr lang="sr-Latn-ME" b="1" dirty="0" smtClean="0">
                <a:solidFill>
                  <a:srgbClr val="C00000"/>
                </a:solidFill>
              </a:rPr>
              <a:t>V</a:t>
            </a:r>
            <a:r>
              <a:rPr lang="sr-Latn-ME" dirty="0" smtClean="0"/>
              <a:t> u </a:t>
            </a:r>
            <a:r>
              <a:rPr lang="en-US" dirty="0" smtClean="0"/>
              <a:t>d</a:t>
            </a:r>
            <a:r>
              <a:rPr lang="sr-Latn-ME" dirty="0" smtClean="0"/>
              <a:t>va disjunktna podskupa </a:t>
            </a:r>
            <a:r>
              <a:rPr lang="sr-Latn-ME" b="1" dirty="0" smtClean="0">
                <a:solidFill>
                  <a:srgbClr val="C00000"/>
                </a:solidFill>
              </a:rPr>
              <a:t>S</a:t>
            </a:r>
            <a:r>
              <a:rPr lang="sr-Latn-ME" dirty="0" smtClean="0"/>
              <a:t> i </a:t>
            </a:r>
            <a:r>
              <a:rPr lang="sr-Latn-ME" b="1" dirty="0" smtClean="0">
                <a:solidFill>
                  <a:srgbClr val="C00000"/>
                </a:solidFill>
              </a:rPr>
              <a:t>T</a:t>
            </a:r>
            <a:r>
              <a:rPr lang="sr-Latn-ME" dirty="0" smtClean="0"/>
              <a:t> tako da je </a:t>
            </a:r>
            <a:r>
              <a:rPr lang="sr-Latn-ME" b="1" i="1" dirty="0" smtClean="0">
                <a:solidFill>
                  <a:srgbClr val="C00000"/>
                </a:solidFill>
              </a:rPr>
              <a:t>s</a:t>
            </a:r>
            <a:r>
              <a:rPr lang="sr-Latn-ME" b="1" dirty="0" smtClean="0">
                <a:solidFill>
                  <a:srgbClr val="C00000"/>
                </a:solidFill>
                <a:sym typeface="Symbol"/>
              </a:rPr>
              <a:t></a:t>
            </a:r>
            <a:r>
              <a:rPr lang="sr-Latn-ME" b="1" i="1" dirty="0" smtClean="0">
                <a:solidFill>
                  <a:srgbClr val="C00000"/>
                </a:solidFill>
                <a:sym typeface="Symbol"/>
              </a:rPr>
              <a:t>S</a:t>
            </a:r>
            <a:r>
              <a:rPr lang="sr-Latn-ME" dirty="0" smtClean="0">
                <a:sym typeface="Symbol"/>
              </a:rPr>
              <a:t> i </a:t>
            </a:r>
            <a:r>
              <a:rPr lang="sr-Latn-ME" b="1" i="1" dirty="0" smtClean="0">
                <a:solidFill>
                  <a:srgbClr val="C00000"/>
                </a:solidFill>
              </a:rPr>
              <a:t>t</a:t>
            </a:r>
            <a:r>
              <a:rPr lang="sr-Latn-ME" b="1" dirty="0" smtClean="0">
                <a:solidFill>
                  <a:srgbClr val="C00000"/>
                </a:solidFill>
                <a:sym typeface="Symbol"/>
              </a:rPr>
              <a:t></a:t>
            </a:r>
            <a:r>
              <a:rPr lang="sr-Latn-ME" b="1" i="1" dirty="0" smtClean="0">
                <a:solidFill>
                  <a:srgbClr val="C00000"/>
                </a:solidFill>
                <a:sym typeface="Symbol"/>
              </a:rPr>
              <a:t>T</a:t>
            </a:r>
            <a:r>
              <a:rPr lang="sr-Latn-ME" dirty="0" smtClean="0">
                <a:sym typeface="Symbol"/>
              </a:rPr>
              <a:t>.</a:t>
            </a:r>
          </a:p>
          <a:p>
            <a:r>
              <a:rPr lang="sr-Latn-ME" b="1" u="sng" dirty="0" smtClean="0">
                <a:sym typeface="Symbol"/>
              </a:rPr>
              <a:t>Skup reza</a:t>
            </a:r>
            <a:r>
              <a:rPr lang="sr-Latn-ME" dirty="0" smtClean="0">
                <a:sym typeface="Symbol"/>
              </a:rPr>
              <a:t> je skup ivica takav da polazni čvor ivice u prvom podskupu a uvir u drugom podskupu čvorova.</a:t>
            </a:r>
          </a:p>
          <a:p>
            <a:r>
              <a:rPr lang="sr-Latn-ME" b="1" u="sng" dirty="0" smtClean="0">
                <a:sym typeface="Symbol"/>
              </a:rPr>
              <a:t>Kapacitet reza</a:t>
            </a:r>
            <a:r>
              <a:rPr lang="sr-Latn-ME" dirty="0" smtClean="0">
                <a:sym typeface="Symbol"/>
              </a:rPr>
              <a:t> je suma tokova u rezu.</a:t>
            </a:r>
          </a:p>
          <a:p>
            <a:r>
              <a:rPr lang="sr-Latn-ME" dirty="0" smtClean="0">
                <a:sym typeface="Symbol"/>
              </a:rPr>
              <a:t>Kada smo definisali sve ove veličine možemo i formulisati teoremu:</a:t>
            </a:r>
            <a:br>
              <a:rPr lang="sr-Latn-ME" dirty="0" smtClean="0">
                <a:sym typeface="Symbol"/>
              </a:rPr>
            </a:br>
            <a:r>
              <a:rPr lang="sr-Latn-ME" dirty="0" smtClean="0">
                <a:sym typeface="Symbol"/>
              </a:rPr>
              <a:t>„</a:t>
            </a:r>
            <a:r>
              <a:rPr lang="sr-Latn-ME" i="1" u="sng" dirty="0" smtClean="0">
                <a:sym typeface="Symbol"/>
              </a:rPr>
              <a:t>Maksimalan protok u grafu tokova je jednak minimalnom kapacitetu reza.</a:t>
            </a:r>
            <a:r>
              <a:rPr lang="sr-Latn-ME" dirty="0" smtClean="0">
                <a:sym typeface="Symbol"/>
              </a:rPr>
              <a:t>“</a:t>
            </a:r>
            <a:endParaRPr lang="en-US" dirty="0"/>
          </a:p>
        </p:txBody>
      </p:sp>
    </p:spTree>
    <p:extLst>
      <p:ext uri="{BB962C8B-B14F-4D97-AF65-F5344CB8AC3E}">
        <p14:creationId xmlns:p14="http://schemas.microsoft.com/office/powerpoint/2010/main" val="3832553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Određivanje minimalnog reza</a:t>
            </a:r>
            <a:endParaRPr lang="en-US" dirty="0"/>
          </a:p>
        </p:txBody>
      </p:sp>
      <p:sp>
        <p:nvSpPr>
          <p:cNvPr id="3" name="Content Placeholder 2"/>
          <p:cNvSpPr>
            <a:spLocks noGrp="1"/>
          </p:cNvSpPr>
          <p:nvPr>
            <p:ph idx="1"/>
          </p:nvPr>
        </p:nvSpPr>
        <p:spPr>
          <a:xfrm>
            <a:off x="0" y="1066800"/>
            <a:ext cx="9144000" cy="5791200"/>
          </a:xfrm>
        </p:spPr>
        <p:txBody>
          <a:bodyPr>
            <a:normAutofit/>
          </a:bodyPr>
          <a:lstStyle/>
          <a:p>
            <a:r>
              <a:rPr lang="sr-Latn-ME" dirty="0" smtClean="0"/>
              <a:t>Dokaz ove teoreme može se naći u literaturi (pogledati našu osnovnu literaturu (CLRS  kako se često navodi u raznim kursevima – Cormen, Leiserson, Rivest i Stein).</a:t>
            </a:r>
          </a:p>
          <a:p>
            <a:r>
              <a:rPr lang="sr-Latn-ME" dirty="0" smtClean="0"/>
              <a:t>Postavlja se pitanje da li postoji način da se odredi mimimalni rez.</a:t>
            </a:r>
          </a:p>
          <a:p>
            <a:r>
              <a:rPr lang="sr-Latn-ME" dirty="0" smtClean="0"/>
              <a:t>U stvari mi smo već definisali minimalni rez provodeći Ford-Fulkersonov algoritam. Određivanje reza se sada može opisati na sl</a:t>
            </a:r>
            <a:r>
              <a:rPr lang="en-US" dirty="0" smtClean="0"/>
              <a:t>j</a:t>
            </a:r>
            <a:r>
              <a:rPr lang="sr-Latn-ME" dirty="0" smtClean="0"/>
              <a:t>edeći način:</a:t>
            </a:r>
          </a:p>
          <a:p>
            <a:pPr marL="457200" indent="-457200" fontAlgn="base">
              <a:buFont typeface="+mj-lt"/>
              <a:buAutoNum type="arabicPeriod"/>
            </a:pPr>
            <a:r>
              <a:rPr lang="sr-Latn-ME" dirty="0" smtClean="0"/>
              <a:t>Pokrenuti</a:t>
            </a:r>
            <a:r>
              <a:rPr lang="en-GB" dirty="0" smtClean="0"/>
              <a:t> </a:t>
            </a:r>
            <a:r>
              <a:rPr lang="en-GB" b="1" dirty="0" smtClean="0">
                <a:solidFill>
                  <a:srgbClr val="C00000"/>
                </a:solidFill>
              </a:rPr>
              <a:t>Ford-Fulkerson</a:t>
            </a:r>
            <a:r>
              <a:rPr lang="sr-Latn-ME" dirty="0" smtClean="0"/>
              <a:t>-ov</a:t>
            </a:r>
            <a:r>
              <a:rPr lang="en-GB" dirty="0" smtClean="0"/>
              <a:t> </a:t>
            </a:r>
            <a:r>
              <a:rPr lang="en-GB" dirty="0" err="1" smtClean="0"/>
              <a:t>algorit</a:t>
            </a:r>
            <a:r>
              <a:rPr lang="sr-Latn-ME" dirty="0" smtClean="0"/>
              <a:t>am. Interesuje nas finalni rezidualni graf.</a:t>
            </a:r>
            <a:endParaRPr lang="en-GB" dirty="0"/>
          </a:p>
          <a:p>
            <a:pPr marL="457200" indent="-457200" fontAlgn="base">
              <a:buFont typeface="+mj-lt"/>
              <a:buAutoNum type="arabicPeriod"/>
            </a:pPr>
            <a:r>
              <a:rPr lang="sr-Latn-ME" dirty="0" smtClean="0"/>
              <a:t>Odrediti skup čvorova koje se mogu dostići iz izvora u rezidualnom grafu. To predstavlja skup </a:t>
            </a:r>
            <a:r>
              <a:rPr lang="sr-Latn-ME" b="1" dirty="0" smtClean="0">
                <a:solidFill>
                  <a:srgbClr val="C00000"/>
                </a:solidFill>
              </a:rPr>
              <a:t>S</a:t>
            </a:r>
            <a:r>
              <a:rPr lang="sr-Latn-ME" dirty="0"/>
              <a:t> </a:t>
            </a:r>
            <a:r>
              <a:rPr lang="sr-Latn-ME" dirty="0" smtClean="0"/>
              <a:t>a ostatak je </a:t>
            </a:r>
            <a:r>
              <a:rPr lang="sr-Latn-ME" b="1" dirty="0" smtClean="0">
                <a:solidFill>
                  <a:srgbClr val="C00000"/>
                </a:solidFill>
              </a:rPr>
              <a:t>T</a:t>
            </a:r>
            <a:r>
              <a:rPr lang="sr-Latn-ME" dirty="0" smtClean="0"/>
              <a:t>.</a:t>
            </a:r>
            <a:endParaRPr lang="en-GB" dirty="0"/>
          </a:p>
          <a:p>
            <a:pPr marL="457200" indent="-457200" fontAlgn="base">
              <a:buFont typeface="+mj-lt"/>
              <a:buAutoNum type="arabicPeriod"/>
            </a:pPr>
            <a:r>
              <a:rPr lang="sr-Latn-ME" dirty="0" smtClean="0"/>
              <a:t>Sve ivice koje spajaju </a:t>
            </a:r>
            <a:r>
              <a:rPr lang="sr-Latn-ME" b="1" dirty="0" smtClean="0">
                <a:solidFill>
                  <a:srgbClr val="C00000"/>
                </a:solidFill>
              </a:rPr>
              <a:t>S</a:t>
            </a:r>
            <a:r>
              <a:rPr lang="sr-Latn-ME" dirty="0" smtClean="0"/>
              <a:t> sa </a:t>
            </a:r>
            <a:r>
              <a:rPr lang="sr-Latn-ME" b="1" dirty="0" smtClean="0">
                <a:solidFill>
                  <a:srgbClr val="C00000"/>
                </a:solidFill>
              </a:rPr>
              <a:t>T</a:t>
            </a:r>
            <a:r>
              <a:rPr lang="sr-Latn-ME" dirty="0" smtClean="0"/>
              <a:t> su minimalni rez i treba ih odštampati.</a:t>
            </a:r>
            <a:endParaRPr lang="en-GB" dirty="0"/>
          </a:p>
          <a:p>
            <a:endParaRPr lang="en-US" dirty="0"/>
          </a:p>
        </p:txBody>
      </p:sp>
    </p:spTree>
    <p:extLst>
      <p:ext uri="{BB962C8B-B14F-4D97-AF65-F5344CB8AC3E}">
        <p14:creationId xmlns:p14="http://schemas.microsoft.com/office/powerpoint/2010/main" val="466159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Minimalni rez - realizacija</a:t>
            </a:r>
            <a:endParaRPr lang="en-US" dirty="0"/>
          </a:p>
        </p:txBody>
      </p:sp>
      <p:sp>
        <p:nvSpPr>
          <p:cNvPr id="4" name="Rectangle 3"/>
          <p:cNvSpPr/>
          <p:nvPr/>
        </p:nvSpPr>
        <p:spPr>
          <a:xfrm>
            <a:off x="0" y="1066800"/>
            <a:ext cx="5715000" cy="4524315"/>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&lt;queue&gt;</a:t>
            </a:r>
          </a:p>
          <a:p>
            <a:r>
              <a:rPr lang="en-US" b="1" dirty="0">
                <a:solidFill>
                  <a:srgbClr val="0070C0"/>
                </a:solidFill>
              </a:rPr>
              <a:t>#include &lt;</a:t>
            </a:r>
            <a:r>
              <a:rPr lang="en-US" b="1" dirty="0" err="1">
                <a:solidFill>
                  <a:srgbClr val="0070C0"/>
                </a:solidFill>
              </a:rPr>
              <a:t>string.h</a:t>
            </a:r>
            <a:r>
              <a:rPr lang="en-US" b="1" dirty="0">
                <a:solidFill>
                  <a:srgbClr val="0070C0"/>
                </a:solidFill>
              </a:rPr>
              <a:t>&gt;</a:t>
            </a:r>
          </a:p>
          <a:p>
            <a:r>
              <a:rPr lang="en-US" b="1" dirty="0">
                <a:solidFill>
                  <a:srgbClr val="0070C0"/>
                </a:solidFill>
              </a:rPr>
              <a:t>#include &lt;</a:t>
            </a:r>
            <a:r>
              <a:rPr lang="en-US" b="1" dirty="0" err="1">
                <a:solidFill>
                  <a:srgbClr val="0070C0"/>
                </a:solidFill>
              </a:rPr>
              <a:t>limits.h</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V,E;</a:t>
            </a:r>
          </a:p>
          <a:p>
            <a:r>
              <a:rPr lang="en-US" b="1" dirty="0" err="1">
                <a:solidFill>
                  <a:srgbClr val="0070C0"/>
                </a:solidFill>
              </a:rPr>
              <a:t>bool</a:t>
            </a:r>
            <a:r>
              <a:rPr lang="en-US" b="1" dirty="0">
                <a:solidFill>
                  <a:srgbClr val="0070C0"/>
                </a:solidFill>
              </a:rPr>
              <a:t> </a:t>
            </a:r>
            <a:r>
              <a:rPr lang="en-US" b="1" dirty="0" err="1">
                <a:solidFill>
                  <a:srgbClr val="0070C0"/>
                </a:solidFill>
              </a:rPr>
              <a:t>bfs</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rGraph</a:t>
            </a:r>
            <a:r>
              <a:rPr lang="en-US" b="1" dirty="0">
                <a:solidFill>
                  <a:srgbClr val="0070C0"/>
                </a:solidFill>
              </a:rPr>
              <a:t>[][1000], </a:t>
            </a:r>
            <a:r>
              <a:rPr lang="en-US" b="1" dirty="0" err="1">
                <a:solidFill>
                  <a:srgbClr val="0070C0"/>
                </a:solidFill>
              </a:rPr>
              <a:t>int</a:t>
            </a:r>
            <a:r>
              <a:rPr lang="en-US" b="1" dirty="0">
                <a:solidFill>
                  <a:srgbClr val="0070C0"/>
                </a:solidFill>
              </a:rPr>
              <a:t> s, </a:t>
            </a:r>
            <a:r>
              <a:rPr lang="en-US" b="1" dirty="0" err="1">
                <a:solidFill>
                  <a:srgbClr val="0070C0"/>
                </a:solidFill>
              </a:rPr>
              <a:t>int</a:t>
            </a:r>
            <a:r>
              <a:rPr lang="en-US" b="1" dirty="0">
                <a:solidFill>
                  <a:srgbClr val="0070C0"/>
                </a:solidFill>
              </a:rPr>
              <a:t> t, </a:t>
            </a:r>
            <a:r>
              <a:rPr lang="en-US" b="1" dirty="0" err="1">
                <a:solidFill>
                  <a:srgbClr val="0070C0"/>
                </a:solidFill>
              </a:rPr>
              <a:t>int</a:t>
            </a:r>
            <a:r>
              <a:rPr lang="en-US" b="1" dirty="0">
                <a:solidFill>
                  <a:srgbClr val="0070C0"/>
                </a:solidFill>
              </a:rPr>
              <a:t> parent[]){</a:t>
            </a:r>
          </a:p>
          <a:p>
            <a:r>
              <a:rPr lang="sr-Latn-ME" b="1" dirty="0" smtClean="0">
                <a:solidFill>
                  <a:srgbClr val="0070C0"/>
                </a:solidFill>
              </a:rPr>
              <a:t>  </a:t>
            </a:r>
            <a:r>
              <a:rPr lang="en-US" b="1" dirty="0" err="1" smtClean="0">
                <a:solidFill>
                  <a:srgbClr val="0070C0"/>
                </a:solidFill>
              </a:rPr>
              <a:t>bool</a:t>
            </a:r>
            <a:r>
              <a:rPr lang="en-US" b="1" dirty="0" smtClean="0">
                <a:solidFill>
                  <a:srgbClr val="0070C0"/>
                </a:solidFill>
              </a:rPr>
              <a:t> </a:t>
            </a:r>
            <a:r>
              <a:rPr lang="en-US" b="1" dirty="0">
                <a:solidFill>
                  <a:srgbClr val="0070C0"/>
                </a:solidFill>
              </a:rPr>
              <a:t>visited[V];</a:t>
            </a:r>
          </a:p>
          <a:p>
            <a:r>
              <a:rPr lang="sr-Latn-ME" b="1" dirty="0" smtClean="0">
                <a:solidFill>
                  <a:srgbClr val="0070C0"/>
                </a:solidFill>
              </a:rPr>
              <a:t>  </a:t>
            </a:r>
            <a:r>
              <a:rPr lang="en-US" b="1" dirty="0" err="1" smtClean="0">
                <a:solidFill>
                  <a:srgbClr val="0070C0"/>
                </a:solidFill>
              </a:rPr>
              <a:t>memset</a:t>
            </a:r>
            <a:r>
              <a:rPr lang="en-US" b="1" dirty="0" smtClean="0">
                <a:solidFill>
                  <a:srgbClr val="0070C0"/>
                </a:solidFill>
              </a:rPr>
              <a:t>(visited</a:t>
            </a:r>
            <a:r>
              <a:rPr lang="en-US" b="1" dirty="0">
                <a:solidFill>
                  <a:srgbClr val="0070C0"/>
                </a:solidFill>
              </a:rPr>
              <a:t>, 0, </a:t>
            </a:r>
            <a:r>
              <a:rPr lang="en-US" b="1" dirty="0" err="1">
                <a:solidFill>
                  <a:srgbClr val="0070C0"/>
                </a:solidFill>
              </a:rPr>
              <a:t>sizeof</a:t>
            </a:r>
            <a:r>
              <a:rPr lang="en-US" b="1" dirty="0">
                <a:solidFill>
                  <a:srgbClr val="0070C0"/>
                </a:solidFill>
              </a:rPr>
              <a:t>(visited));</a:t>
            </a:r>
          </a:p>
          <a:p>
            <a:r>
              <a:rPr lang="sr-Latn-ME" b="1" dirty="0" smtClean="0">
                <a:solidFill>
                  <a:srgbClr val="0070C0"/>
                </a:solidFill>
              </a:rPr>
              <a:t>  </a:t>
            </a:r>
            <a:r>
              <a:rPr lang="en-US" b="1" dirty="0" smtClean="0">
                <a:solidFill>
                  <a:srgbClr val="0070C0"/>
                </a:solidFill>
              </a:rPr>
              <a:t>queue </a:t>
            </a:r>
            <a:r>
              <a:rPr lang="en-US" b="1" dirty="0">
                <a:solidFill>
                  <a:srgbClr val="0070C0"/>
                </a:solidFill>
              </a:rPr>
              <a:t>&lt;</a:t>
            </a:r>
            <a:r>
              <a:rPr lang="en-US" b="1" dirty="0" err="1">
                <a:solidFill>
                  <a:srgbClr val="0070C0"/>
                </a:solidFill>
              </a:rPr>
              <a:t>int</a:t>
            </a:r>
            <a:r>
              <a:rPr lang="en-US" b="1" dirty="0">
                <a:solidFill>
                  <a:srgbClr val="0070C0"/>
                </a:solidFill>
              </a:rPr>
              <a:t>&gt; q;</a:t>
            </a:r>
          </a:p>
          <a:p>
            <a:r>
              <a:rPr lang="sr-Latn-ME" b="1" dirty="0" smtClean="0">
                <a:solidFill>
                  <a:srgbClr val="0070C0"/>
                </a:solidFill>
              </a:rPr>
              <a:t>  </a:t>
            </a:r>
            <a:r>
              <a:rPr lang="en-US" b="1" dirty="0" err="1" smtClean="0">
                <a:solidFill>
                  <a:srgbClr val="0070C0"/>
                </a:solidFill>
              </a:rPr>
              <a:t>q.push</a:t>
            </a:r>
            <a:r>
              <a:rPr lang="en-US" b="1" dirty="0" smtClean="0">
                <a:solidFill>
                  <a:srgbClr val="0070C0"/>
                </a:solidFill>
              </a:rPr>
              <a:t>(s</a:t>
            </a:r>
            <a:r>
              <a:rPr lang="en-US" b="1" dirty="0">
                <a:solidFill>
                  <a:srgbClr val="0070C0"/>
                </a:solidFill>
              </a:rPr>
              <a:t>);</a:t>
            </a:r>
          </a:p>
          <a:p>
            <a:r>
              <a:rPr lang="sr-Latn-ME" b="1" dirty="0" smtClean="0">
                <a:solidFill>
                  <a:srgbClr val="0070C0"/>
                </a:solidFill>
              </a:rPr>
              <a:t>  </a:t>
            </a:r>
            <a:r>
              <a:rPr lang="en-US" b="1" dirty="0" smtClean="0">
                <a:solidFill>
                  <a:srgbClr val="0070C0"/>
                </a:solidFill>
              </a:rPr>
              <a:t>visited[s</a:t>
            </a:r>
            <a:r>
              <a:rPr lang="en-US" b="1" dirty="0">
                <a:solidFill>
                  <a:srgbClr val="0070C0"/>
                </a:solidFill>
              </a:rPr>
              <a:t>] = true;</a:t>
            </a:r>
          </a:p>
          <a:p>
            <a:r>
              <a:rPr lang="sr-Latn-ME" b="1" dirty="0" smtClean="0">
                <a:solidFill>
                  <a:srgbClr val="0070C0"/>
                </a:solidFill>
              </a:rPr>
              <a:t>  </a:t>
            </a:r>
            <a:r>
              <a:rPr lang="en-US" b="1" dirty="0" smtClean="0">
                <a:solidFill>
                  <a:srgbClr val="0070C0"/>
                </a:solidFill>
              </a:rPr>
              <a:t>parent[s</a:t>
            </a:r>
            <a:r>
              <a:rPr lang="en-US" b="1" dirty="0">
                <a:solidFill>
                  <a:srgbClr val="0070C0"/>
                </a:solidFill>
              </a:rPr>
              <a:t>] = -1;</a:t>
            </a:r>
          </a:p>
          <a:p>
            <a:r>
              <a:rPr lang="sr-Latn-ME" b="1" dirty="0" smtClean="0">
                <a:solidFill>
                  <a:srgbClr val="0070C0"/>
                </a:solidFill>
              </a:rPr>
              <a:t>  </a:t>
            </a:r>
            <a:r>
              <a:rPr lang="en-US" b="1" dirty="0" smtClean="0">
                <a:solidFill>
                  <a:srgbClr val="0070C0"/>
                </a:solidFill>
              </a:rPr>
              <a:t>while </a:t>
            </a:r>
            <a:r>
              <a:rPr lang="en-US" b="1" dirty="0">
                <a:solidFill>
                  <a:srgbClr val="0070C0"/>
                </a:solidFill>
              </a:rPr>
              <a:t>(!</a:t>
            </a:r>
            <a:r>
              <a:rPr lang="en-US" b="1" dirty="0" err="1">
                <a:solidFill>
                  <a:srgbClr val="0070C0"/>
                </a:solidFill>
              </a:rPr>
              <a:t>q.empty</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u = </a:t>
            </a:r>
            <a:r>
              <a:rPr lang="en-US" b="1" dirty="0" err="1">
                <a:solidFill>
                  <a:srgbClr val="0070C0"/>
                </a:solidFill>
              </a:rPr>
              <a:t>q.front</a:t>
            </a:r>
            <a:r>
              <a:rPr lang="en-US" b="1" dirty="0">
                <a:solidFill>
                  <a:srgbClr val="0070C0"/>
                </a:solidFill>
              </a:rPr>
              <a:t>();</a:t>
            </a:r>
          </a:p>
          <a:p>
            <a:r>
              <a:rPr lang="sr-Latn-ME" b="1" dirty="0" smtClean="0">
                <a:solidFill>
                  <a:srgbClr val="0070C0"/>
                </a:solidFill>
              </a:rPr>
              <a:t>    </a:t>
            </a:r>
            <a:r>
              <a:rPr lang="en-US" b="1" dirty="0" err="1" smtClean="0">
                <a:solidFill>
                  <a:srgbClr val="0070C0"/>
                </a:solidFill>
              </a:rPr>
              <a:t>q.pop</a:t>
            </a:r>
            <a:r>
              <a:rPr lang="en-US" b="1" dirty="0" smtClean="0">
                <a:solidFill>
                  <a:srgbClr val="0070C0"/>
                </a:solidFill>
              </a:rPr>
              <a:t>();</a:t>
            </a:r>
            <a:endParaRPr lang="sr-Latn-ME" b="1" dirty="0" smtClean="0">
              <a:solidFill>
                <a:srgbClr val="0070C0"/>
              </a:solidFill>
            </a:endParaRPr>
          </a:p>
        </p:txBody>
      </p:sp>
      <p:sp>
        <p:nvSpPr>
          <p:cNvPr id="5" name="Rectangle 4"/>
          <p:cNvSpPr/>
          <p:nvPr/>
        </p:nvSpPr>
        <p:spPr>
          <a:xfrm>
            <a:off x="3505200" y="3843278"/>
            <a:ext cx="5181600" cy="2862322"/>
          </a:xfrm>
          <a:prstGeom prst="rect">
            <a:avLst/>
          </a:prstGeom>
          <a:solidFill>
            <a:schemeClr val="bg1"/>
          </a:solidFill>
          <a:ln>
            <a:solidFill>
              <a:srgbClr val="C00000"/>
            </a:solidFill>
            <a:prstDash val="dash"/>
          </a:ln>
        </p:spPr>
        <p:txBody>
          <a:bodyPr wrap="square">
            <a:spAutoFit/>
          </a:bodyPr>
          <a:lstStyle/>
          <a:p>
            <a:r>
              <a:rPr lang="sr-Latn-ME" b="1" dirty="0">
                <a:solidFill>
                  <a:srgbClr val="0070C0"/>
                </a:solidFill>
              </a:rPr>
              <a:t> </a:t>
            </a:r>
            <a:r>
              <a:rPr lang="en-US" b="1" dirty="0">
                <a:solidFill>
                  <a:srgbClr val="0070C0"/>
                </a:solidFill>
              </a:rPr>
              <a:t>for (</a:t>
            </a:r>
            <a:r>
              <a:rPr lang="en-US" b="1" dirty="0" err="1">
                <a:solidFill>
                  <a:srgbClr val="0070C0"/>
                </a:solidFill>
              </a:rPr>
              <a:t>int</a:t>
            </a:r>
            <a:r>
              <a:rPr lang="en-US" b="1" dirty="0">
                <a:solidFill>
                  <a:srgbClr val="0070C0"/>
                </a:solidFill>
              </a:rPr>
              <a:t> v=0; v&lt;V; v++) {</a:t>
            </a:r>
          </a:p>
          <a:p>
            <a:r>
              <a:rPr lang="sr-Latn-ME" b="1" dirty="0">
                <a:solidFill>
                  <a:srgbClr val="0070C0"/>
                </a:solidFill>
              </a:rPr>
              <a:t>      </a:t>
            </a:r>
            <a:r>
              <a:rPr lang="en-US" b="1" dirty="0">
                <a:solidFill>
                  <a:srgbClr val="0070C0"/>
                </a:solidFill>
              </a:rPr>
              <a:t>if (visited[v]==false &amp;&amp; </a:t>
            </a:r>
            <a:r>
              <a:rPr lang="en-US" b="1" dirty="0" err="1">
                <a:solidFill>
                  <a:srgbClr val="0070C0"/>
                </a:solidFill>
              </a:rPr>
              <a:t>rGraph</a:t>
            </a:r>
            <a:r>
              <a:rPr lang="en-US" b="1" dirty="0">
                <a:solidFill>
                  <a:srgbClr val="0070C0"/>
                </a:solidFill>
              </a:rPr>
              <a:t>[u][v] &gt; 0) {</a:t>
            </a:r>
          </a:p>
          <a:p>
            <a:r>
              <a:rPr lang="sr-Latn-ME" b="1" dirty="0">
                <a:solidFill>
                  <a:srgbClr val="0070C0"/>
                </a:solidFill>
              </a:rPr>
              <a:t>        </a:t>
            </a:r>
            <a:r>
              <a:rPr lang="en-US" b="1" dirty="0" err="1">
                <a:solidFill>
                  <a:srgbClr val="0070C0"/>
                </a:solidFill>
              </a:rPr>
              <a:t>q.push</a:t>
            </a:r>
            <a:r>
              <a:rPr lang="en-US" b="1" dirty="0">
                <a:solidFill>
                  <a:srgbClr val="0070C0"/>
                </a:solidFill>
              </a:rPr>
              <a:t>(v);</a:t>
            </a:r>
          </a:p>
          <a:p>
            <a:r>
              <a:rPr lang="sr-Latn-ME" b="1" dirty="0">
                <a:solidFill>
                  <a:srgbClr val="0070C0"/>
                </a:solidFill>
              </a:rPr>
              <a:t>        </a:t>
            </a:r>
            <a:r>
              <a:rPr lang="en-US" b="1" dirty="0">
                <a:solidFill>
                  <a:srgbClr val="0070C0"/>
                </a:solidFill>
              </a:rPr>
              <a:t>parent[v] = u;</a:t>
            </a:r>
          </a:p>
          <a:p>
            <a:r>
              <a:rPr lang="sr-Latn-ME" b="1" dirty="0">
                <a:solidFill>
                  <a:srgbClr val="0070C0"/>
                </a:solidFill>
              </a:rPr>
              <a:t>        </a:t>
            </a:r>
            <a:r>
              <a:rPr lang="en-US" b="1" dirty="0">
                <a:solidFill>
                  <a:srgbClr val="0070C0"/>
                </a:solidFill>
              </a:rPr>
              <a:t>visited[v] = true;</a:t>
            </a:r>
          </a:p>
          <a:p>
            <a:r>
              <a:rPr lang="sr-Latn-ME" b="1" dirty="0">
                <a:solidFill>
                  <a:srgbClr val="0070C0"/>
                </a:solidFill>
              </a:rPr>
              <a:t>      </a:t>
            </a:r>
            <a:r>
              <a:rPr lang="en-US" b="1" dirty="0">
                <a:solidFill>
                  <a:srgbClr val="0070C0"/>
                </a:solidFill>
              </a:rPr>
              <a:t>}</a:t>
            </a:r>
          </a:p>
          <a:p>
            <a:r>
              <a:rPr lang="sr-Latn-ME" b="1" dirty="0">
                <a:solidFill>
                  <a:srgbClr val="0070C0"/>
                </a:solidFill>
              </a:rPr>
              <a:t>    </a:t>
            </a:r>
            <a:r>
              <a:rPr lang="en-US" b="1" dirty="0">
                <a:solidFill>
                  <a:srgbClr val="0070C0"/>
                </a:solidFill>
              </a:rPr>
              <a:t>}</a:t>
            </a:r>
          </a:p>
          <a:p>
            <a:r>
              <a:rPr lang="sr-Latn-ME" b="1" dirty="0">
                <a:solidFill>
                  <a:srgbClr val="0070C0"/>
                </a:solidFill>
              </a:rPr>
              <a:t>  </a:t>
            </a:r>
            <a:r>
              <a:rPr lang="en-US" b="1" dirty="0">
                <a:solidFill>
                  <a:srgbClr val="0070C0"/>
                </a:solidFill>
              </a:rPr>
              <a:t>}</a:t>
            </a:r>
          </a:p>
          <a:p>
            <a:r>
              <a:rPr lang="sr-Latn-ME" b="1" dirty="0">
                <a:solidFill>
                  <a:srgbClr val="0070C0"/>
                </a:solidFill>
              </a:rPr>
              <a:t>  </a:t>
            </a:r>
            <a:r>
              <a:rPr lang="en-US" b="1" dirty="0">
                <a:solidFill>
                  <a:srgbClr val="0070C0"/>
                </a:solidFill>
              </a:rPr>
              <a:t>return (visited[t] == true);</a:t>
            </a:r>
          </a:p>
          <a:p>
            <a:r>
              <a:rPr lang="en-US" b="1" dirty="0">
                <a:solidFill>
                  <a:srgbClr val="0070C0"/>
                </a:solidFill>
              </a:rPr>
              <a:t>}</a:t>
            </a:r>
            <a:endParaRPr lang="en-US" dirty="0"/>
          </a:p>
        </p:txBody>
      </p:sp>
      <p:sp>
        <p:nvSpPr>
          <p:cNvPr id="6" name="TextBox 5"/>
          <p:cNvSpPr txBox="1"/>
          <p:nvPr/>
        </p:nvSpPr>
        <p:spPr>
          <a:xfrm>
            <a:off x="3505200" y="1295400"/>
            <a:ext cx="5334000" cy="923330"/>
          </a:xfrm>
          <a:prstGeom prst="rect">
            <a:avLst/>
          </a:prstGeom>
          <a:noFill/>
        </p:spPr>
        <p:txBody>
          <a:bodyPr wrap="square" rtlCol="0">
            <a:spAutoFit/>
          </a:bodyPr>
          <a:lstStyle/>
          <a:p>
            <a:r>
              <a:rPr lang="sr-Latn-ME" dirty="0" smtClean="0"/>
              <a:t>Isti </a:t>
            </a:r>
            <a:r>
              <a:rPr lang="sr-Latn-ME" b="1" dirty="0" smtClean="0">
                <a:solidFill>
                  <a:srgbClr val="C00000"/>
                </a:solidFill>
              </a:rPr>
              <a:t>BFS</a:t>
            </a:r>
            <a:r>
              <a:rPr lang="sr-Latn-ME" dirty="0" smtClean="0"/>
              <a:t> kao kod </a:t>
            </a:r>
            <a:r>
              <a:rPr lang="sr-Latn-ME" b="1" dirty="0" smtClean="0">
                <a:solidFill>
                  <a:srgbClr val="C00000"/>
                </a:solidFill>
              </a:rPr>
              <a:t>fordFulkerson</a:t>
            </a:r>
            <a:r>
              <a:rPr lang="sr-Latn-ME" dirty="0" smtClean="0"/>
              <a:t>-a za određivanje „rastućeg“ puta. Nije neočekivano jer nam treba rezidualni graf koji je rezultat ovog algoritma.</a:t>
            </a:r>
            <a:endParaRPr lang="en-US" dirty="0"/>
          </a:p>
        </p:txBody>
      </p:sp>
    </p:spTree>
    <p:extLst>
      <p:ext uri="{BB962C8B-B14F-4D97-AF65-F5344CB8AC3E}">
        <p14:creationId xmlns:p14="http://schemas.microsoft.com/office/powerpoint/2010/main" val="28376867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113300</TotalTime>
  <Words>6724</Words>
  <Application>Microsoft Office PowerPoint</Application>
  <PresentationFormat>On-screen Show (4:3)</PresentationFormat>
  <Paragraphs>961</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Clarity</vt:lpstr>
      <vt:lpstr>Teorija  algoritama</vt:lpstr>
      <vt:lpstr>Primjer Ford-Fulkerson</vt:lpstr>
      <vt:lpstr>Primjer</vt:lpstr>
      <vt:lpstr>Ford Fulkerson - Realizacija</vt:lpstr>
      <vt:lpstr>Ford Fulkerson – Realizacija - dio#2</vt:lpstr>
      <vt:lpstr>Main() i primjer</vt:lpstr>
      <vt:lpstr>MCMF teorema</vt:lpstr>
      <vt:lpstr>Određivanje minimalnog reza</vt:lpstr>
      <vt:lpstr>Minimalni rez - realizacija</vt:lpstr>
      <vt:lpstr>Minimum cut – DFS i minCut() f-ja</vt:lpstr>
      <vt:lpstr>Glavni program - primjer</vt:lpstr>
      <vt:lpstr>STL varijanta Ford-Fulkerson-a</vt:lpstr>
      <vt:lpstr>Dinicov (Dinitz) algoritma</vt:lpstr>
      <vt:lpstr>Dinicov algoritam - pseudokod</vt:lpstr>
      <vt:lpstr>Graf nivoa</vt:lpstr>
      <vt:lpstr>Druga iteracija</vt:lpstr>
      <vt:lpstr>Dinicov algoritam realizacija</vt:lpstr>
      <vt:lpstr>Dinicov algoritam realizacija #2</vt:lpstr>
      <vt:lpstr>Glavni program i test primjeri</vt:lpstr>
      <vt:lpstr>Objašnjenje programa</vt:lpstr>
      <vt:lpstr>Realizacija – objašnjenje</vt:lpstr>
      <vt:lpstr>DFS dio Dinicovog algoritma</vt:lpstr>
      <vt:lpstr>Dinic – kraj objašnjenja</vt:lpstr>
      <vt:lpstr>Još o predstavljanju grafa</vt:lpstr>
      <vt:lpstr>Lista (vektor) susjedstva</vt:lpstr>
      <vt:lpstr>Lista susjeda preko vektora</vt:lpstr>
      <vt:lpstr>Najkraći put - aciklični usmjereni graf</vt:lpstr>
      <vt:lpstr>Realizacija najkraćeg puta sa topsort-om</vt:lpstr>
      <vt:lpstr>Najkraći put aciklični usmjereni graf</vt:lpstr>
      <vt:lpstr>Trie struktura ponovo</vt:lpstr>
      <vt:lpstr>Trie STL realizacija</vt:lpstr>
      <vt:lpstr>Trie STL – Tumačenje</vt:lpstr>
      <vt:lpstr>Trie STL – tumačenje kraj</vt:lpstr>
      <vt:lpstr>Drvo - definicija</vt:lpstr>
      <vt:lpstr>Binarno drvo – definicija i primjer</vt:lpstr>
      <vt:lpstr>Obilazak drveta</vt:lpstr>
      <vt:lpstr>Što nećemo raditi?</vt:lpstr>
      <vt:lpstr>Tipovi drveta</vt:lpstr>
      <vt:lpstr>BIT – motivacija</vt:lpstr>
      <vt:lpstr>BIT realizacija</vt:lpstr>
      <vt:lpstr>getSum(x) dio algortima</vt:lpstr>
      <vt:lpstr>getSum(x) roditelj-djete odnos</vt:lpstr>
      <vt:lpstr>getSum(x) – drvo - primjer</vt:lpstr>
      <vt:lpstr>Operacija update(x,v)</vt:lpstr>
      <vt:lpstr>Drvo za update(x,v)</vt:lpstr>
      <vt:lpstr>Zadaci za vježbanje</vt:lpstr>
      <vt:lpstr>Zadaci za vježbanje</vt:lpstr>
      <vt:lpstr>Zadaci za vježbanje</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666</cp:revision>
  <cp:lastPrinted>2020-10-26T17:29:17Z</cp:lastPrinted>
  <dcterms:created xsi:type="dcterms:W3CDTF">2019-12-12T05:54:33Z</dcterms:created>
  <dcterms:modified xsi:type="dcterms:W3CDTF">2024-11-05T20:42:04Z</dcterms:modified>
</cp:coreProperties>
</file>