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2"/>
  </p:notesMasterIdLst>
  <p:sldIdLst>
    <p:sldId id="256" r:id="rId2"/>
    <p:sldId id="519" r:id="rId3"/>
    <p:sldId id="518" r:id="rId4"/>
    <p:sldId id="517" r:id="rId5"/>
    <p:sldId id="516" r:id="rId6"/>
    <p:sldId id="515" r:id="rId7"/>
    <p:sldId id="514" r:id="rId8"/>
    <p:sldId id="513" r:id="rId9"/>
    <p:sldId id="512" r:id="rId10"/>
    <p:sldId id="511" r:id="rId11"/>
    <p:sldId id="510" r:id="rId12"/>
    <p:sldId id="509" r:id="rId13"/>
    <p:sldId id="508" r:id="rId14"/>
    <p:sldId id="507" r:id="rId15"/>
    <p:sldId id="506" r:id="rId16"/>
    <p:sldId id="505" r:id="rId17"/>
    <p:sldId id="504" r:id="rId18"/>
    <p:sldId id="503" r:id="rId19"/>
    <p:sldId id="502" r:id="rId20"/>
    <p:sldId id="501" r:id="rId21"/>
    <p:sldId id="500" r:id="rId22"/>
    <p:sldId id="499" r:id="rId23"/>
    <p:sldId id="498" r:id="rId24"/>
    <p:sldId id="495" r:id="rId25"/>
    <p:sldId id="496" r:id="rId26"/>
    <p:sldId id="497" r:id="rId27"/>
    <p:sldId id="486" r:id="rId28"/>
    <p:sldId id="485" r:id="rId29"/>
    <p:sldId id="484" r:id="rId30"/>
    <p:sldId id="483" r:id="rId31"/>
    <p:sldId id="482" r:id="rId32"/>
    <p:sldId id="481" r:id="rId33"/>
    <p:sldId id="480" r:id="rId34"/>
    <p:sldId id="479" r:id="rId35"/>
    <p:sldId id="472" r:id="rId36"/>
    <p:sldId id="473" r:id="rId37"/>
    <p:sldId id="474" r:id="rId38"/>
    <p:sldId id="475" r:id="rId39"/>
    <p:sldId id="476" r:id="rId40"/>
    <p:sldId id="490" r:id="rId41"/>
    <p:sldId id="489" r:id="rId42"/>
    <p:sldId id="491" r:id="rId43"/>
    <p:sldId id="478" r:id="rId44"/>
    <p:sldId id="492" r:id="rId45"/>
    <p:sldId id="493" r:id="rId46"/>
    <p:sldId id="463" r:id="rId47"/>
    <p:sldId id="464" r:id="rId48"/>
    <p:sldId id="465" r:id="rId49"/>
    <p:sldId id="469" r:id="rId50"/>
    <p:sldId id="471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9DFB902-74BE-4932-95BD-48E1FFED739D}">
          <p14:sldIdLst>
            <p14:sldId id="256"/>
            <p14:sldId id="519"/>
            <p14:sldId id="518"/>
            <p14:sldId id="517"/>
            <p14:sldId id="516"/>
            <p14:sldId id="515"/>
            <p14:sldId id="514"/>
            <p14:sldId id="513"/>
            <p14:sldId id="512"/>
            <p14:sldId id="511"/>
            <p14:sldId id="510"/>
            <p14:sldId id="509"/>
            <p14:sldId id="508"/>
            <p14:sldId id="507"/>
            <p14:sldId id="506"/>
            <p14:sldId id="505"/>
            <p14:sldId id="504"/>
            <p14:sldId id="503"/>
            <p14:sldId id="502"/>
            <p14:sldId id="501"/>
            <p14:sldId id="500"/>
            <p14:sldId id="499"/>
            <p14:sldId id="498"/>
            <p14:sldId id="495"/>
            <p14:sldId id="496"/>
            <p14:sldId id="497"/>
            <p14:sldId id="486"/>
            <p14:sldId id="485"/>
            <p14:sldId id="484"/>
            <p14:sldId id="483"/>
            <p14:sldId id="482"/>
            <p14:sldId id="481"/>
            <p14:sldId id="480"/>
            <p14:sldId id="479"/>
            <p14:sldId id="472"/>
            <p14:sldId id="473"/>
            <p14:sldId id="474"/>
            <p14:sldId id="475"/>
            <p14:sldId id="476"/>
            <p14:sldId id="490"/>
            <p14:sldId id="489"/>
            <p14:sldId id="491"/>
            <p14:sldId id="478"/>
            <p14:sldId id="492"/>
            <p14:sldId id="493"/>
            <p14:sldId id="463"/>
            <p14:sldId id="464"/>
            <p14:sldId id="465"/>
            <p14:sldId id="469"/>
            <p14:sldId id="471"/>
          </p14:sldIdLst>
        </p14:section>
        <p14:section name="Untitled Section" id="{FB289C70-F47C-40C8-974A-4CDCCCB165AC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309" y="-7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2FDC0-0EEE-4083-AD28-CF849BCE5FAA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CF7AA4-497B-4FC5-B5BA-8E8EB626E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04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EE01D98-0787-4C05-B51E-AF103DA0149E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R8bM6pxlrLY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Dijkstra's_algorithm" TargetMode="External"/><Relationship Id="rId2" Type="http://schemas.openxmlformats.org/officeDocument/2006/relationships/hyperlink" Target="https://en.wikipedia.org/wiki/Shortest_path_problem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w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w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eksforgeeks.org/bridge-in-a-graph/" TargetMode="External"/><Relationship Id="rId2" Type="http://schemas.openxmlformats.org/officeDocument/2006/relationships/hyperlink" Target="https://www.geeksforgeeks.org/articulation-points-or-cut-vertices-in-a-graph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embers.loria.fr/SMerz/papers/Tarjan/outline.pdf" TargetMode="External"/><Relationship Id="rId4" Type="http://schemas.openxmlformats.org/officeDocument/2006/relationships/hyperlink" Target="https://www.geeksforgeeks.org/biconnectivity-in-a-graph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poincare.matf.bg.ac.rs/~jelenagr/AIDA/cas09/cas09zadaci.pdf" TargetMode="External"/><Relationship Id="rId2" Type="http://schemas.openxmlformats.org/officeDocument/2006/relationships/hyperlink" Target="https://en.wikipedia.org/wiki/Matching_(graph_theory)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s://codeforces.com/contest/118/problem/E" TargetMode="External"/><Relationship Id="rId13" Type="http://schemas.openxmlformats.org/officeDocument/2006/relationships/hyperlink" Target="https://devskill.com/CodingProblems/ViewProblem/150" TargetMode="External"/><Relationship Id="rId18" Type="http://schemas.openxmlformats.org/officeDocument/2006/relationships/hyperlink" Target="https://codeforces.com/contest/653/problem/E" TargetMode="External"/><Relationship Id="rId3" Type="http://schemas.openxmlformats.org/officeDocument/2006/relationships/hyperlink" Target="https://www.spoj.com/problems/ADACYCLE/" TargetMode="External"/><Relationship Id="rId21" Type="http://schemas.openxmlformats.org/officeDocument/2006/relationships/hyperlink" Target="https://codeforces.com/contest/664/problem/D" TargetMode="External"/><Relationship Id="rId7" Type="http://schemas.openxmlformats.org/officeDocument/2006/relationships/hyperlink" Target="https://www.spoj.com/problems/SERGRID/" TargetMode="External"/><Relationship Id="rId12" Type="http://schemas.openxmlformats.org/officeDocument/2006/relationships/hyperlink" Target="https://codeforces.com/gym/102006/problem/K" TargetMode="External"/><Relationship Id="rId17" Type="http://schemas.openxmlformats.org/officeDocument/2006/relationships/hyperlink" Target="https://www.spoj.com/problems/ADATRIP/" TargetMode="External"/><Relationship Id="rId2" Type="http://schemas.openxmlformats.org/officeDocument/2006/relationships/hyperlink" Target="https://www.spoj.com/problems/ARBITRAG/" TargetMode="External"/><Relationship Id="rId16" Type="http://schemas.openxmlformats.org/officeDocument/2006/relationships/hyperlink" Target="https://codeforces.com/contest/741/problem/C" TargetMode="External"/><Relationship Id="rId20" Type="http://schemas.openxmlformats.org/officeDocument/2006/relationships/hyperlink" Target="https://codeforces.com/contest/700/problem/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deforces.com/gym/100112" TargetMode="External"/><Relationship Id="rId11" Type="http://schemas.openxmlformats.org/officeDocument/2006/relationships/hyperlink" Target="https://www.spoj.com/problems/ONBRIDGE/" TargetMode="External"/><Relationship Id="rId5" Type="http://schemas.openxmlformats.org/officeDocument/2006/relationships/hyperlink" Target="https://www.spoj.com/problems/KNMOVE/" TargetMode="External"/><Relationship Id="rId15" Type="http://schemas.openxmlformats.org/officeDocument/2006/relationships/hyperlink" Target="https://codeforces.com/contest/732/problem/F" TargetMode="External"/><Relationship Id="rId10" Type="http://schemas.openxmlformats.org/officeDocument/2006/relationships/hyperlink" Target="https://www.spoj.com/problems/NAKANJ/" TargetMode="External"/><Relationship Id="rId19" Type="http://schemas.openxmlformats.org/officeDocument/2006/relationships/hyperlink" Target="https://www.spoj.com/problems/SPIRALGR/" TargetMode="External"/><Relationship Id="rId4" Type="http://schemas.openxmlformats.org/officeDocument/2006/relationships/hyperlink" Target="https://codeforces.com/gym/101992/problem/H" TargetMode="External"/><Relationship Id="rId9" Type="http://schemas.openxmlformats.org/officeDocument/2006/relationships/hyperlink" Target="https://devskill.com/CodingProblems/ViewProblem/60" TargetMode="External"/><Relationship Id="rId14" Type="http://schemas.openxmlformats.org/officeDocument/2006/relationships/hyperlink" Target="https://www.spoj.com/problems/PUCMM223/" TargetMode="Externa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hyperlink" Target="https://codeforces.com/problemset/problem/1419/F" TargetMode="External"/><Relationship Id="rId13" Type="http://schemas.openxmlformats.org/officeDocument/2006/relationships/hyperlink" Target="https://codeforces.com/problemset/problem/1403/A" TargetMode="External"/><Relationship Id="rId18" Type="http://schemas.openxmlformats.org/officeDocument/2006/relationships/hyperlink" Target="https://codeforces.com/problemset/problem/1383/F" TargetMode="External"/><Relationship Id="rId3" Type="http://schemas.openxmlformats.org/officeDocument/2006/relationships/hyperlink" Target="https://codeforces.com/problemset/problem/1430/G" TargetMode="External"/><Relationship Id="rId21" Type="http://schemas.openxmlformats.org/officeDocument/2006/relationships/hyperlink" Target="https://codeforces.com/problemset/problem/1385/E" TargetMode="External"/><Relationship Id="rId7" Type="http://schemas.openxmlformats.org/officeDocument/2006/relationships/hyperlink" Target="https://codeforces.com/problemset/problem/1422/D" TargetMode="External"/><Relationship Id="rId12" Type="http://schemas.openxmlformats.org/officeDocument/2006/relationships/hyperlink" Target="https://codeforces.com/problemset/problem/1404/E" TargetMode="External"/><Relationship Id="rId17" Type="http://schemas.openxmlformats.org/officeDocument/2006/relationships/hyperlink" Target="https://codeforces.com/problemset/problem/1399/F" TargetMode="External"/><Relationship Id="rId2" Type="http://schemas.openxmlformats.org/officeDocument/2006/relationships/hyperlink" Target="https://codeforces.com/problemset/problem/1428/B" TargetMode="External"/><Relationship Id="rId16" Type="http://schemas.openxmlformats.org/officeDocument/2006/relationships/hyperlink" Target="https://codeforces.com/problemset/problem/1391/C" TargetMode="External"/><Relationship Id="rId20" Type="http://schemas.openxmlformats.org/officeDocument/2006/relationships/hyperlink" Target="https://codeforces.com/problemset/problem/1385/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deforces.com/problemset/problem/1423/B" TargetMode="External"/><Relationship Id="rId11" Type="http://schemas.openxmlformats.org/officeDocument/2006/relationships/hyperlink" Target="https://codeforces.com/problemset/problem/1407/D" TargetMode="External"/><Relationship Id="rId5" Type="http://schemas.openxmlformats.org/officeDocument/2006/relationships/hyperlink" Target="https://codeforces.com/problemset/problem/1423/H" TargetMode="External"/><Relationship Id="rId15" Type="http://schemas.openxmlformats.org/officeDocument/2006/relationships/hyperlink" Target="https://codeforces.com/problemset/problem/1394/B" TargetMode="External"/><Relationship Id="rId10" Type="http://schemas.openxmlformats.org/officeDocument/2006/relationships/hyperlink" Target="https://codeforces.com/problemset/problem/1407/E" TargetMode="External"/><Relationship Id="rId19" Type="http://schemas.openxmlformats.org/officeDocument/2006/relationships/hyperlink" Target="https://codeforces.com/problemset/problem/1383/D" TargetMode="External"/><Relationship Id="rId4" Type="http://schemas.openxmlformats.org/officeDocument/2006/relationships/hyperlink" Target="https://codeforces.com/problemset/problem/1427/G" TargetMode="External"/><Relationship Id="rId9" Type="http://schemas.openxmlformats.org/officeDocument/2006/relationships/hyperlink" Target="https://codeforces.com/problemset/problem/1418/C" TargetMode="External"/><Relationship Id="rId14" Type="http://schemas.openxmlformats.org/officeDocument/2006/relationships/hyperlink" Target="https://codeforces.com/problemset/problem/1392/I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hyperlink" Target="https://onlinejudge.org/index.php?option=com_onlinejudge&amp;Itemid=8&amp;category=835&amp;page=show_problem&amp;problem=3248" TargetMode="External"/><Relationship Id="rId3" Type="http://schemas.openxmlformats.org/officeDocument/2006/relationships/hyperlink" Target="https://codeforces.com/problemset/problem/567/D" TargetMode="External"/><Relationship Id="rId7" Type="http://schemas.openxmlformats.org/officeDocument/2006/relationships/hyperlink" Target="https://onlinejudge.org/index.php?option=com_onlinejudge&amp;Itemid=8&amp;category=835&amp;page=show_problem&amp;problem=37" TargetMode="External"/><Relationship Id="rId2" Type="http://schemas.openxmlformats.org/officeDocument/2006/relationships/hyperlink" Target="https://codeforces.com/contest/558/problem/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nlinejudge.org/index.php?option=com_onlinejudge&amp;Itemid=8&amp;category=835&amp;page=show_problem&amp;problem=92" TargetMode="External"/><Relationship Id="rId5" Type="http://schemas.openxmlformats.org/officeDocument/2006/relationships/hyperlink" Target="https://codeforces.com/problemset/problem/22/A" TargetMode="External"/><Relationship Id="rId10" Type="http://schemas.openxmlformats.org/officeDocument/2006/relationships/hyperlink" Target="https://onlinejudge.org/index.php?option=com_onlinejudge&amp;Itemid=8&amp;category=835&amp;page=show_problem&amp;problem=143" TargetMode="External"/><Relationship Id="rId4" Type="http://schemas.openxmlformats.org/officeDocument/2006/relationships/hyperlink" Target="https://codeforces.com/contest/528/problem/A" TargetMode="External"/><Relationship Id="rId9" Type="http://schemas.openxmlformats.org/officeDocument/2006/relationships/hyperlink" Target="https://onlinejudge.org/index.php?option=com_onlinejudge&amp;Itemid=8&amp;category=835&amp;page=show_problem&amp;problem=481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ME" dirty="0" smtClean="0"/>
              <a:t>Teorija  algoritama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8458200" cy="3352800"/>
          </a:xfrm>
        </p:spPr>
        <p:txBody>
          <a:bodyPr>
            <a:normAutofit/>
          </a:bodyPr>
          <a:lstStyle/>
          <a:p>
            <a:r>
              <a:rPr lang="en-US" dirty="0" smtClean="0"/>
              <a:t>Backtracking</a:t>
            </a:r>
          </a:p>
          <a:p>
            <a:r>
              <a:rPr lang="en-US" dirty="0" err="1" smtClean="0"/>
              <a:t>Lavirinti</a:t>
            </a:r>
            <a:endParaRPr lang="en-US" dirty="0" smtClean="0"/>
          </a:p>
          <a:p>
            <a:r>
              <a:rPr lang="sr-Latn-ME" dirty="0" smtClean="0"/>
              <a:t>Grafovi</a:t>
            </a:r>
          </a:p>
          <a:p>
            <a:r>
              <a:rPr lang="sr-Latn-ME" dirty="0"/>
              <a:t>	</a:t>
            </a:r>
            <a:r>
              <a:rPr lang="sr-Latn-ME" dirty="0" smtClean="0"/>
              <a:t>Algoritmi najkraćeg puta</a:t>
            </a:r>
          </a:p>
          <a:p>
            <a:r>
              <a:rPr lang="sr-Latn-ME" dirty="0"/>
              <a:t>	</a:t>
            </a:r>
            <a:r>
              <a:rPr lang="sr-Latn-ME" dirty="0" smtClean="0"/>
              <a:t>Mostovi i tačke artikulacije</a:t>
            </a:r>
          </a:p>
          <a:p>
            <a:r>
              <a:rPr lang="sr-Latn-ME" dirty="0"/>
              <a:t>	</a:t>
            </a:r>
            <a:r>
              <a:rPr lang="sr-Latn-ME" dirty="0" smtClean="0"/>
              <a:t>Strogo povezane komponente </a:t>
            </a:r>
          </a:p>
          <a:p>
            <a:r>
              <a:rPr lang="sr-Latn-ME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93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468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Najbolji potez u iks-oks igri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4876800"/>
          </a:xfrm>
        </p:spPr>
        <p:txBody>
          <a:bodyPr/>
          <a:lstStyle/>
          <a:p>
            <a:r>
              <a:rPr lang="sr-Latn-ME" dirty="0" smtClean="0"/>
              <a:t>Još jedan problem kojega ćemo ovdje izučiti je igra iks-oks odnosno određivanje najboljeg poteza igrača koji je trenutno na potezu. Analiziramo buduće poteze i igramo onaj koji nam garantuje najbolji mogući ishod u datoj poziciji. </a:t>
            </a:r>
            <a:r>
              <a:rPr lang="en-US" dirty="0" err="1" smtClean="0"/>
              <a:t>Nakon</a:t>
            </a:r>
            <a:r>
              <a:rPr lang="en-US" dirty="0" smtClean="0"/>
              <a:t> </a:t>
            </a:r>
            <a:r>
              <a:rPr lang="en-US" dirty="0" err="1" smtClean="0"/>
              <a:t>poteza</a:t>
            </a:r>
            <a:r>
              <a:rPr lang="en-US" dirty="0" smtClean="0"/>
              <a:t> </a:t>
            </a:r>
            <a:r>
              <a:rPr lang="en-US" dirty="0" err="1" smtClean="0"/>
              <a:t>koristimo</a:t>
            </a:r>
            <a:r>
              <a:rPr lang="en-US" dirty="0" smtClean="0"/>
              <a:t> backtrack da bi </a:t>
            </a:r>
            <a:r>
              <a:rPr lang="en-US" dirty="0" err="1" smtClean="0"/>
              <a:t>omogu</a:t>
            </a:r>
            <a:r>
              <a:rPr lang="sr-Latn-ME" dirty="0" smtClean="0"/>
              <a:t>ćili provjeru narednog poteza.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2819400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1" dirty="0" smtClean="0">
                <a:solidFill>
                  <a:srgbClr val="0070C0"/>
                </a:solidFill>
              </a:rPr>
              <a:t>#</a:t>
            </a:r>
            <a:r>
              <a:rPr lang="en-GB" b="1" dirty="0">
                <a:solidFill>
                  <a:srgbClr val="0070C0"/>
                </a:solidFill>
              </a:rPr>
              <a:t>include&lt;bits/</a:t>
            </a:r>
            <a:r>
              <a:rPr lang="en-GB" b="1" dirty="0" err="1">
                <a:solidFill>
                  <a:srgbClr val="0070C0"/>
                </a:solidFill>
              </a:rPr>
              <a:t>stdc</a:t>
            </a:r>
            <a:r>
              <a:rPr lang="en-GB" b="1" dirty="0">
                <a:solidFill>
                  <a:srgbClr val="0070C0"/>
                </a:solidFill>
              </a:rPr>
              <a:t>++.h&gt;</a:t>
            </a:r>
          </a:p>
          <a:p>
            <a:r>
              <a:rPr lang="en-GB" b="1" dirty="0">
                <a:solidFill>
                  <a:srgbClr val="0070C0"/>
                </a:solidFill>
              </a:rPr>
              <a:t>using namespace </a:t>
            </a:r>
            <a:r>
              <a:rPr lang="en-GB" b="1" dirty="0" err="1">
                <a:solidFill>
                  <a:srgbClr val="0070C0"/>
                </a:solidFill>
              </a:rPr>
              <a:t>std</a:t>
            </a:r>
            <a:r>
              <a:rPr lang="en-GB" b="1" dirty="0">
                <a:solidFill>
                  <a:srgbClr val="0070C0"/>
                </a:solidFill>
              </a:rPr>
              <a:t>;</a:t>
            </a:r>
          </a:p>
          <a:p>
            <a:r>
              <a:rPr lang="en-GB" b="1" dirty="0" err="1">
                <a:solidFill>
                  <a:srgbClr val="0070C0"/>
                </a:solidFill>
              </a:rPr>
              <a:t>struct</a:t>
            </a:r>
            <a:r>
              <a:rPr lang="en-GB" b="1" dirty="0">
                <a:solidFill>
                  <a:srgbClr val="0070C0"/>
                </a:solidFill>
              </a:rPr>
              <a:t> </a:t>
            </a:r>
            <a:r>
              <a:rPr lang="en-GB" b="1" dirty="0" smtClean="0">
                <a:solidFill>
                  <a:srgbClr val="0070C0"/>
                </a:solidFill>
              </a:rPr>
              <a:t>Move{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err="1" smtClean="0">
                <a:solidFill>
                  <a:srgbClr val="0070C0"/>
                </a:solidFill>
              </a:rPr>
              <a:t>int</a:t>
            </a:r>
            <a:r>
              <a:rPr lang="en-GB" b="1" dirty="0" smtClean="0">
                <a:solidFill>
                  <a:srgbClr val="0070C0"/>
                </a:solidFill>
              </a:rPr>
              <a:t> </a:t>
            </a:r>
            <a:r>
              <a:rPr lang="en-GB" b="1" dirty="0">
                <a:solidFill>
                  <a:srgbClr val="0070C0"/>
                </a:solidFill>
              </a:rPr>
              <a:t>row, col;</a:t>
            </a:r>
          </a:p>
          <a:p>
            <a:r>
              <a:rPr lang="en-GB" b="1" dirty="0">
                <a:solidFill>
                  <a:srgbClr val="0070C0"/>
                </a:solidFill>
              </a:rPr>
              <a:t>};</a:t>
            </a:r>
          </a:p>
          <a:p>
            <a:r>
              <a:rPr lang="en-GB" b="1" dirty="0">
                <a:solidFill>
                  <a:srgbClr val="0070C0"/>
                </a:solidFill>
              </a:rPr>
              <a:t>char player = 'x', opponent = 'o';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bool </a:t>
            </a:r>
            <a:r>
              <a:rPr lang="en-GB" b="1" dirty="0" err="1">
                <a:solidFill>
                  <a:srgbClr val="0070C0"/>
                </a:solidFill>
              </a:rPr>
              <a:t>isMovesLeft</a:t>
            </a:r>
            <a:r>
              <a:rPr lang="en-GB" b="1" dirty="0">
                <a:solidFill>
                  <a:srgbClr val="0070C0"/>
                </a:solidFill>
              </a:rPr>
              <a:t>(char board[3][3</a:t>
            </a:r>
            <a:r>
              <a:rPr lang="en-GB" b="1" dirty="0" smtClean="0">
                <a:solidFill>
                  <a:srgbClr val="0070C0"/>
                </a:solidFill>
              </a:rPr>
              <a:t>]){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for </a:t>
            </a:r>
            <a:r>
              <a:rPr lang="en-GB" b="1" dirty="0">
                <a:solidFill>
                  <a:srgbClr val="0070C0"/>
                </a:solidFill>
              </a:rPr>
              <a:t>(</a:t>
            </a:r>
            <a:r>
              <a:rPr lang="en-GB" b="1" dirty="0" err="1">
                <a:solidFill>
                  <a:srgbClr val="0070C0"/>
                </a:solidFill>
              </a:rPr>
              <a:t>int</a:t>
            </a:r>
            <a:r>
              <a:rPr lang="en-GB" b="1" dirty="0">
                <a:solidFill>
                  <a:srgbClr val="0070C0"/>
                </a:solidFill>
              </a:rPr>
              <a:t> </a:t>
            </a:r>
            <a:r>
              <a:rPr lang="en-GB" b="1" dirty="0" err="1">
                <a:solidFill>
                  <a:srgbClr val="0070C0"/>
                </a:solidFill>
              </a:rPr>
              <a:t>i</a:t>
            </a:r>
            <a:r>
              <a:rPr lang="en-GB" b="1" dirty="0">
                <a:solidFill>
                  <a:srgbClr val="0070C0"/>
                </a:solidFill>
              </a:rPr>
              <a:t> = 0; </a:t>
            </a:r>
            <a:r>
              <a:rPr lang="en-GB" b="1" dirty="0" err="1">
                <a:solidFill>
                  <a:srgbClr val="0070C0"/>
                </a:solidFill>
              </a:rPr>
              <a:t>i</a:t>
            </a:r>
            <a:r>
              <a:rPr lang="en-GB" b="1" dirty="0">
                <a:solidFill>
                  <a:srgbClr val="0070C0"/>
                </a:solidFill>
              </a:rPr>
              <a:t>&lt;3; </a:t>
            </a:r>
            <a:r>
              <a:rPr lang="en-GB" b="1" dirty="0" err="1">
                <a:solidFill>
                  <a:srgbClr val="0070C0"/>
                </a:solidFill>
              </a:rPr>
              <a:t>i</a:t>
            </a:r>
            <a:r>
              <a:rPr lang="en-GB" b="1" dirty="0">
                <a:solidFill>
                  <a:srgbClr val="0070C0"/>
                </a:solidFill>
              </a:rPr>
              <a:t>++)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GB" b="1" dirty="0" smtClean="0">
                <a:solidFill>
                  <a:srgbClr val="0070C0"/>
                </a:solidFill>
              </a:rPr>
              <a:t>for </a:t>
            </a:r>
            <a:r>
              <a:rPr lang="en-GB" b="1" dirty="0">
                <a:solidFill>
                  <a:srgbClr val="0070C0"/>
                </a:solidFill>
              </a:rPr>
              <a:t>(</a:t>
            </a:r>
            <a:r>
              <a:rPr lang="en-GB" b="1" dirty="0" err="1">
                <a:solidFill>
                  <a:srgbClr val="0070C0"/>
                </a:solidFill>
              </a:rPr>
              <a:t>int</a:t>
            </a:r>
            <a:r>
              <a:rPr lang="en-GB" b="1" dirty="0">
                <a:solidFill>
                  <a:srgbClr val="0070C0"/>
                </a:solidFill>
              </a:rPr>
              <a:t> j = 0; j&lt;3; j++)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GB" b="1" dirty="0" smtClean="0">
                <a:solidFill>
                  <a:srgbClr val="0070C0"/>
                </a:solidFill>
              </a:rPr>
              <a:t>if </a:t>
            </a:r>
            <a:r>
              <a:rPr lang="en-GB" b="1" dirty="0">
                <a:solidFill>
                  <a:srgbClr val="0070C0"/>
                </a:solidFill>
              </a:rPr>
              <a:t>(board[</a:t>
            </a:r>
            <a:r>
              <a:rPr lang="en-GB" b="1" dirty="0" err="1">
                <a:solidFill>
                  <a:srgbClr val="0070C0"/>
                </a:solidFill>
              </a:rPr>
              <a:t>i</a:t>
            </a:r>
            <a:r>
              <a:rPr lang="en-GB" b="1" dirty="0">
                <a:solidFill>
                  <a:srgbClr val="0070C0"/>
                </a:solidFill>
              </a:rPr>
              <a:t>][j</a:t>
            </a:r>
            <a:r>
              <a:rPr lang="en-GB" b="1" dirty="0" smtClean="0">
                <a:solidFill>
                  <a:srgbClr val="0070C0"/>
                </a:solidFill>
              </a:rPr>
              <a:t>]=='_')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GB" b="1" dirty="0" smtClean="0">
                <a:solidFill>
                  <a:srgbClr val="0070C0"/>
                </a:solidFill>
              </a:rPr>
              <a:t>return </a:t>
            </a:r>
            <a:r>
              <a:rPr lang="en-GB" b="1" dirty="0">
                <a:solidFill>
                  <a:srgbClr val="0070C0"/>
                </a:solidFill>
              </a:rPr>
              <a:t>true;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return </a:t>
            </a:r>
            <a:r>
              <a:rPr lang="en-GB" b="1" dirty="0">
                <a:solidFill>
                  <a:srgbClr val="0070C0"/>
                </a:solidFill>
              </a:rPr>
              <a:t>false;</a:t>
            </a:r>
          </a:p>
          <a:p>
            <a:r>
              <a:rPr lang="en-GB" b="1" dirty="0">
                <a:solidFill>
                  <a:srgbClr val="0070C0"/>
                </a:solidFill>
              </a:rPr>
              <a:t>}</a:t>
            </a:r>
          </a:p>
          <a:p>
            <a:r>
              <a:rPr lang="en-GB" b="1" dirty="0" err="1" smtClean="0">
                <a:solidFill>
                  <a:srgbClr val="0070C0"/>
                </a:solidFill>
              </a:rPr>
              <a:t>int</a:t>
            </a:r>
            <a:r>
              <a:rPr lang="en-GB" b="1" dirty="0" smtClean="0">
                <a:solidFill>
                  <a:srgbClr val="0070C0"/>
                </a:solidFill>
              </a:rPr>
              <a:t> </a:t>
            </a:r>
            <a:r>
              <a:rPr lang="en-GB" b="1" dirty="0">
                <a:solidFill>
                  <a:srgbClr val="0070C0"/>
                </a:solidFill>
              </a:rPr>
              <a:t>evaluate(char b[3][3</a:t>
            </a:r>
            <a:r>
              <a:rPr lang="en-GB" b="1" dirty="0" smtClean="0">
                <a:solidFill>
                  <a:srgbClr val="0070C0"/>
                </a:solidFill>
              </a:rPr>
              <a:t>]){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for </a:t>
            </a:r>
            <a:r>
              <a:rPr lang="en-GB" b="1" dirty="0">
                <a:solidFill>
                  <a:srgbClr val="0070C0"/>
                </a:solidFill>
              </a:rPr>
              <a:t>(</a:t>
            </a:r>
            <a:r>
              <a:rPr lang="en-GB" b="1" dirty="0" err="1">
                <a:solidFill>
                  <a:srgbClr val="0070C0"/>
                </a:solidFill>
              </a:rPr>
              <a:t>int</a:t>
            </a:r>
            <a:r>
              <a:rPr lang="en-GB" b="1" dirty="0">
                <a:solidFill>
                  <a:srgbClr val="0070C0"/>
                </a:solidFill>
              </a:rPr>
              <a:t> row = 0; row&lt;3; row</a:t>
            </a:r>
            <a:r>
              <a:rPr lang="en-GB" b="1" dirty="0" smtClean="0">
                <a:solidFill>
                  <a:srgbClr val="0070C0"/>
                </a:solidFill>
              </a:rPr>
              <a:t>++){</a:t>
            </a:r>
            <a:endParaRPr lang="en-GB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91000" y="2743200"/>
            <a:ext cx="4953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GB" b="1" dirty="0" smtClean="0">
                <a:solidFill>
                  <a:srgbClr val="0070C0"/>
                </a:solidFill>
              </a:rPr>
              <a:t>if(b[row</a:t>
            </a:r>
            <a:r>
              <a:rPr lang="en-GB" b="1" dirty="0">
                <a:solidFill>
                  <a:srgbClr val="0070C0"/>
                </a:solidFill>
              </a:rPr>
              <a:t>][0]==b[row][1</a:t>
            </a:r>
            <a:r>
              <a:rPr lang="en-GB" b="1" dirty="0" smtClean="0">
                <a:solidFill>
                  <a:srgbClr val="0070C0"/>
                </a:solidFill>
              </a:rPr>
              <a:t>]&amp;&amp;</a:t>
            </a:r>
            <a:r>
              <a:rPr lang="sr-Latn-ME" b="1" dirty="0" smtClean="0">
                <a:solidFill>
                  <a:srgbClr val="0070C0"/>
                </a:solidFill>
              </a:rPr>
              <a:t>   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</a:t>
            </a:r>
            <a:r>
              <a:rPr lang="en-GB" b="1" dirty="0" smtClean="0">
                <a:solidFill>
                  <a:srgbClr val="0070C0"/>
                </a:solidFill>
              </a:rPr>
              <a:t>b[row</a:t>
            </a:r>
            <a:r>
              <a:rPr lang="en-GB" b="1" dirty="0">
                <a:solidFill>
                  <a:srgbClr val="0070C0"/>
                </a:solidFill>
              </a:rPr>
              <a:t>][1]==b[row][2</a:t>
            </a:r>
            <a:r>
              <a:rPr lang="en-GB" b="1" dirty="0" smtClean="0">
                <a:solidFill>
                  <a:srgbClr val="0070C0"/>
                </a:solidFill>
              </a:rPr>
              <a:t>]) 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GB" b="1" dirty="0" smtClean="0">
                <a:solidFill>
                  <a:srgbClr val="0070C0"/>
                </a:solidFill>
              </a:rPr>
              <a:t>if </a:t>
            </a:r>
            <a:r>
              <a:rPr lang="en-GB" b="1" dirty="0">
                <a:solidFill>
                  <a:srgbClr val="0070C0"/>
                </a:solidFill>
              </a:rPr>
              <a:t>(b[row][0]==player</a:t>
            </a:r>
            <a:r>
              <a:rPr lang="en-GB" b="1" dirty="0" smtClean="0">
                <a:solidFill>
                  <a:srgbClr val="0070C0"/>
                </a:solidFill>
              </a:rPr>
              <a:t>)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GB" b="1" dirty="0" smtClean="0">
                <a:solidFill>
                  <a:srgbClr val="0070C0"/>
                </a:solidFill>
              </a:rPr>
              <a:t> return </a:t>
            </a:r>
            <a:r>
              <a:rPr lang="en-GB" b="1" dirty="0">
                <a:solidFill>
                  <a:srgbClr val="0070C0"/>
                </a:solidFill>
              </a:rPr>
              <a:t>+10;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GB" b="1" dirty="0" smtClean="0">
                <a:solidFill>
                  <a:srgbClr val="0070C0"/>
                </a:solidFill>
              </a:rPr>
              <a:t>else </a:t>
            </a:r>
            <a:r>
              <a:rPr lang="en-GB" b="1" dirty="0">
                <a:solidFill>
                  <a:srgbClr val="0070C0"/>
                </a:solidFill>
              </a:rPr>
              <a:t>if (b[row][0]==opponent</a:t>
            </a:r>
            <a:r>
              <a:rPr lang="en-GB" b="1" dirty="0" smtClean="0">
                <a:solidFill>
                  <a:srgbClr val="0070C0"/>
                </a:solidFill>
              </a:rPr>
              <a:t>)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GB" b="1" dirty="0">
                <a:solidFill>
                  <a:srgbClr val="0070C0"/>
                </a:solidFill>
              </a:rPr>
              <a:t>return -10;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GB" b="1" dirty="0" smtClean="0">
                <a:solidFill>
                  <a:srgbClr val="0070C0"/>
                </a:solidFill>
              </a:rPr>
              <a:t>}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GB" b="1" dirty="0" smtClean="0">
                <a:solidFill>
                  <a:srgbClr val="0070C0"/>
                </a:solidFill>
              </a:rPr>
              <a:t>}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for </a:t>
            </a:r>
            <a:r>
              <a:rPr lang="en-GB" b="1" dirty="0">
                <a:solidFill>
                  <a:srgbClr val="0070C0"/>
                </a:solidFill>
              </a:rPr>
              <a:t>(</a:t>
            </a:r>
            <a:r>
              <a:rPr lang="en-GB" b="1" dirty="0" err="1">
                <a:solidFill>
                  <a:srgbClr val="0070C0"/>
                </a:solidFill>
              </a:rPr>
              <a:t>int</a:t>
            </a:r>
            <a:r>
              <a:rPr lang="en-GB" b="1" dirty="0">
                <a:solidFill>
                  <a:srgbClr val="0070C0"/>
                </a:solidFill>
              </a:rPr>
              <a:t> </a:t>
            </a:r>
            <a:r>
              <a:rPr lang="en-GB" b="1" dirty="0" smtClean="0">
                <a:solidFill>
                  <a:srgbClr val="0070C0"/>
                </a:solidFill>
              </a:rPr>
              <a:t>col=0;col&lt;3;</a:t>
            </a:r>
            <a:r>
              <a:rPr lang="sr-Latn-ME" b="1" dirty="0">
                <a:solidFill>
                  <a:srgbClr val="0070C0"/>
                </a:solidFill>
              </a:rPr>
              <a:t>c</a:t>
            </a:r>
            <a:r>
              <a:rPr lang="en-GB" b="1" dirty="0" err="1" smtClean="0">
                <a:solidFill>
                  <a:srgbClr val="0070C0"/>
                </a:solidFill>
              </a:rPr>
              <a:t>ol</a:t>
            </a:r>
            <a:r>
              <a:rPr lang="en-GB" b="1" dirty="0" smtClean="0">
                <a:solidFill>
                  <a:srgbClr val="0070C0"/>
                </a:solidFill>
              </a:rPr>
              <a:t>++){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GB" b="1" dirty="0" smtClean="0">
                <a:solidFill>
                  <a:srgbClr val="0070C0"/>
                </a:solidFill>
              </a:rPr>
              <a:t>if </a:t>
            </a:r>
            <a:r>
              <a:rPr lang="en-GB" b="1" dirty="0">
                <a:solidFill>
                  <a:srgbClr val="0070C0"/>
                </a:solidFill>
              </a:rPr>
              <a:t>(b[0][col]==b[1][col] &amp;&amp;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GB" b="1" dirty="0" smtClean="0">
                <a:solidFill>
                  <a:srgbClr val="0070C0"/>
                </a:solidFill>
              </a:rPr>
              <a:t>b[1</a:t>
            </a:r>
            <a:r>
              <a:rPr lang="en-GB" b="1" dirty="0">
                <a:solidFill>
                  <a:srgbClr val="0070C0"/>
                </a:solidFill>
              </a:rPr>
              <a:t>][col]==b[2][col</a:t>
            </a:r>
            <a:r>
              <a:rPr lang="en-GB" b="1" dirty="0" smtClean="0">
                <a:solidFill>
                  <a:srgbClr val="0070C0"/>
                </a:solidFill>
              </a:rPr>
              <a:t>]){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GB" b="1" dirty="0" smtClean="0">
                <a:solidFill>
                  <a:srgbClr val="0070C0"/>
                </a:solidFill>
              </a:rPr>
              <a:t>if </a:t>
            </a:r>
            <a:r>
              <a:rPr lang="en-GB" b="1" dirty="0">
                <a:solidFill>
                  <a:srgbClr val="0070C0"/>
                </a:solidFill>
              </a:rPr>
              <a:t>(b[0][col]==player</a:t>
            </a:r>
            <a:r>
              <a:rPr lang="en-GB" b="1" dirty="0" smtClean="0">
                <a:solidFill>
                  <a:srgbClr val="0070C0"/>
                </a:solidFill>
              </a:rPr>
              <a:t>)</a:t>
            </a:r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GB" b="1" dirty="0" smtClean="0">
                <a:solidFill>
                  <a:srgbClr val="0070C0"/>
                </a:solidFill>
              </a:rPr>
              <a:t>return </a:t>
            </a:r>
            <a:r>
              <a:rPr lang="en-GB" b="1" dirty="0">
                <a:solidFill>
                  <a:srgbClr val="0070C0"/>
                </a:solidFill>
              </a:rPr>
              <a:t>+10;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GB" b="1" dirty="0" smtClean="0">
                <a:solidFill>
                  <a:srgbClr val="0070C0"/>
                </a:solidFill>
              </a:rPr>
              <a:t>else </a:t>
            </a:r>
            <a:r>
              <a:rPr lang="en-GB" b="1" dirty="0">
                <a:solidFill>
                  <a:srgbClr val="0070C0"/>
                </a:solidFill>
              </a:rPr>
              <a:t>if (b[0][col]==</a:t>
            </a:r>
            <a:r>
              <a:rPr lang="en-GB" b="1" dirty="0" smtClean="0">
                <a:solidFill>
                  <a:srgbClr val="0070C0"/>
                </a:solidFill>
              </a:rPr>
              <a:t>opponent)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GB" b="1" dirty="0" smtClean="0">
                <a:solidFill>
                  <a:srgbClr val="0070C0"/>
                </a:solidFill>
              </a:rPr>
              <a:t>return </a:t>
            </a:r>
            <a:r>
              <a:rPr lang="en-GB" b="1" dirty="0">
                <a:solidFill>
                  <a:srgbClr val="0070C0"/>
                </a:solidFill>
              </a:rPr>
              <a:t>-10;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GB" b="1" dirty="0" smtClean="0">
                <a:solidFill>
                  <a:srgbClr val="0070C0"/>
                </a:solidFill>
              </a:rPr>
              <a:t>}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}</a:t>
            </a:r>
            <a:endParaRPr lang="en-GB" b="1" dirty="0">
              <a:solidFill>
                <a:srgbClr val="0070C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4191000" y="2819400"/>
            <a:ext cx="0" cy="4038600"/>
          </a:xfrm>
          <a:prstGeom prst="line">
            <a:avLst/>
          </a:prstGeom>
          <a:ln w="2667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551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4" y="228600"/>
            <a:ext cx="8229600" cy="990600"/>
          </a:xfrm>
        </p:spPr>
        <p:txBody>
          <a:bodyPr/>
          <a:lstStyle/>
          <a:p>
            <a:r>
              <a:rPr lang="en-GB" dirty="0" err="1" smtClean="0"/>
              <a:t>Realizacija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1066800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1" dirty="0" smtClean="0">
                <a:solidFill>
                  <a:srgbClr val="0070C0"/>
                </a:solidFill>
              </a:rPr>
              <a:t>if </a:t>
            </a:r>
            <a:r>
              <a:rPr lang="en-GB" b="1" dirty="0">
                <a:solidFill>
                  <a:srgbClr val="0070C0"/>
                </a:solidFill>
              </a:rPr>
              <a:t>(b[0][0]==b[1][1] &amp;&amp; b[1][1]==b[2][2</a:t>
            </a:r>
            <a:r>
              <a:rPr lang="en-GB" b="1" dirty="0" smtClean="0">
                <a:solidFill>
                  <a:srgbClr val="0070C0"/>
                </a:solidFill>
              </a:rPr>
              <a:t>]){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  if </a:t>
            </a:r>
            <a:r>
              <a:rPr lang="en-GB" b="1" dirty="0">
                <a:solidFill>
                  <a:srgbClr val="0070C0"/>
                </a:solidFill>
              </a:rPr>
              <a:t>(b[0][0]==player</a:t>
            </a:r>
            <a:r>
              <a:rPr lang="en-GB" b="1" dirty="0" smtClean="0">
                <a:solidFill>
                  <a:srgbClr val="0070C0"/>
                </a:solidFill>
              </a:rPr>
              <a:t>) return </a:t>
            </a:r>
            <a:r>
              <a:rPr lang="en-GB" b="1" dirty="0">
                <a:solidFill>
                  <a:srgbClr val="0070C0"/>
                </a:solidFill>
              </a:rPr>
              <a:t>+10;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  else </a:t>
            </a:r>
            <a:r>
              <a:rPr lang="en-GB" b="1" dirty="0">
                <a:solidFill>
                  <a:srgbClr val="0070C0"/>
                </a:solidFill>
              </a:rPr>
              <a:t>if (b[0][0]==</a:t>
            </a:r>
            <a:r>
              <a:rPr lang="en-GB" b="1" dirty="0" smtClean="0">
                <a:solidFill>
                  <a:srgbClr val="0070C0"/>
                </a:solidFill>
              </a:rPr>
              <a:t>opponent) return </a:t>
            </a:r>
            <a:r>
              <a:rPr lang="en-GB" b="1" dirty="0">
                <a:solidFill>
                  <a:srgbClr val="0070C0"/>
                </a:solidFill>
              </a:rPr>
              <a:t>-10;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  }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if </a:t>
            </a:r>
            <a:r>
              <a:rPr lang="en-GB" b="1" dirty="0">
                <a:solidFill>
                  <a:srgbClr val="0070C0"/>
                </a:solidFill>
              </a:rPr>
              <a:t>(b[0][2]==b[1][1] &amp;&amp; b[1][1]==b[2][0</a:t>
            </a:r>
            <a:r>
              <a:rPr lang="en-GB" b="1" dirty="0" smtClean="0">
                <a:solidFill>
                  <a:srgbClr val="0070C0"/>
                </a:solidFill>
              </a:rPr>
              <a:t>]){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  if </a:t>
            </a:r>
            <a:r>
              <a:rPr lang="en-GB" b="1" dirty="0">
                <a:solidFill>
                  <a:srgbClr val="0070C0"/>
                </a:solidFill>
              </a:rPr>
              <a:t>(b[0][2]==player</a:t>
            </a:r>
            <a:r>
              <a:rPr lang="en-GB" b="1" dirty="0" smtClean="0">
                <a:solidFill>
                  <a:srgbClr val="0070C0"/>
                </a:solidFill>
              </a:rPr>
              <a:t>)  return </a:t>
            </a:r>
            <a:r>
              <a:rPr lang="en-GB" b="1" dirty="0">
                <a:solidFill>
                  <a:srgbClr val="0070C0"/>
                </a:solidFill>
              </a:rPr>
              <a:t>+10;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  else </a:t>
            </a:r>
            <a:r>
              <a:rPr lang="en-GB" b="1" dirty="0">
                <a:solidFill>
                  <a:srgbClr val="0070C0"/>
                </a:solidFill>
              </a:rPr>
              <a:t>if (b[0][2]==opponent</a:t>
            </a:r>
            <a:r>
              <a:rPr lang="en-GB" b="1" dirty="0" smtClean="0">
                <a:solidFill>
                  <a:srgbClr val="0070C0"/>
                </a:solidFill>
              </a:rPr>
              <a:t>) return </a:t>
            </a:r>
            <a:r>
              <a:rPr lang="en-GB" b="1" dirty="0">
                <a:solidFill>
                  <a:srgbClr val="0070C0"/>
                </a:solidFill>
              </a:rPr>
              <a:t>-10;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  }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return </a:t>
            </a:r>
            <a:r>
              <a:rPr lang="en-GB" b="1" dirty="0">
                <a:solidFill>
                  <a:srgbClr val="0070C0"/>
                </a:solidFill>
              </a:rPr>
              <a:t>0;</a:t>
            </a:r>
          </a:p>
          <a:p>
            <a:r>
              <a:rPr lang="en-GB" b="1" dirty="0">
                <a:solidFill>
                  <a:srgbClr val="0070C0"/>
                </a:solidFill>
              </a:rPr>
              <a:t>}</a:t>
            </a:r>
          </a:p>
          <a:p>
            <a:r>
              <a:rPr lang="en-GB" b="1" dirty="0" err="1" smtClean="0">
                <a:solidFill>
                  <a:srgbClr val="0070C0"/>
                </a:solidFill>
              </a:rPr>
              <a:t>int</a:t>
            </a:r>
            <a:r>
              <a:rPr lang="en-GB" b="1" dirty="0" smtClean="0">
                <a:solidFill>
                  <a:srgbClr val="0070C0"/>
                </a:solidFill>
              </a:rPr>
              <a:t> </a:t>
            </a:r>
            <a:r>
              <a:rPr lang="en-GB" b="1" dirty="0" err="1">
                <a:solidFill>
                  <a:srgbClr val="0070C0"/>
                </a:solidFill>
              </a:rPr>
              <a:t>minimax</a:t>
            </a:r>
            <a:r>
              <a:rPr lang="en-GB" b="1" dirty="0">
                <a:solidFill>
                  <a:srgbClr val="0070C0"/>
                </a:solidFill>
              </a:rPr>
              <a:t>(char board[3][3], </a:t>
            </a:r>
            <a:r>
              <a:rPr lang="en-GB" b="1" dirty="0" err="1">
                <a:solidFill>
                  <a:srgbClr val="0070C0"/>
                </a:solidFill>
              </a:rPr>
              <a:t>int</a:t>
            </a:r>
            <a:r>
              <a:rPr lang="en-GB" b="1" dirty="0">
                <a:solidFill>
                  <a:srgbClr val="0070C0"/>
                </a:solidFill>
              </a:rPr>
              <a:t> depth, bool </a:t>
            </a:r>
            <a:r>
              <a:rPr lang="en-GB" b="1" dirty="0" err="1">
                <a:solidFill>
                  <a:srgbClr val="0070C0"/>
                </a:solidFill>
              </a:rPr>
              <a:t>isMax</a:t>
            </a:r>
            <a:r>
              <a:rPr lang="en-GB" b="1" dirty="0" smtClean="0">
                <a:solidFill>
                  <a:srgbClr val="0070C0"/>
                </a:solidFill>
              </a:rPr>
              <a:t>){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err="1" smtClean="0">
                <a:solidFill>
                  <a:srgbClr val="0070C0"/>
                </a:solidFill>
              </a:rPr>
              <a:t>int</a:t>
            </a:r>
            <a:r>
              <a:rPr lang="en-GB" b="1" dirty="0" smtClean="0">
                <a:solidFill>
                  <a:srgbClr val="0070C0"/>
                </a:solidFill>
              </a:rPr>
              <a:t> </a:t>
            </a:r>
            <a:r>
              <a:rPr lang="en-GB" b="1" dirty="0">
                <a:solidFill>
                  <a:srgbClr val="0070C0"/>
                </a:solidFill>
              </a:rPr>
              <a:t>score = evaluate(board);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if(score==10</a:t>
            </a:r>
            <a:r>
              <a:rPr lang="en-US" b="1" dirty="0" smtClean="0">
                <a:solidFill>
                  <a:srgbClr val="0070C0"/>
                </a:solidFill>
              </a:rPr>
              <a:t>||score==-10</a:t>
            </a:r>
            <a:r>
              <a:rPr lang="en-GB" b="1" dirty="0" smtClean="0">
                <a:solidFill>
                  <a:srgbClr val="0070C0"/>
                </a:solidFill>
              </a:rPr>
              <a:t>) return </a:t>
            </a:r>
            <a:r>
              <a:rPr lang="en-GB" b="1" dirty="0">
                <a:solidFill>
                  <a:srgbClr val="0070C0"/>
                </a:solidFill>
              </a:rPr>
              <a:t>score;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if </a:t>
            </a:r>
            <a:r>
              <a:rPr lang="en-GB" b="1" dirty="0">
                <a:solidFill>
                  <a:srgbClr val="0070C0"/>
                </a:solidFill>
              </a:rPr>
              <a:t>(</a:t>
            </a:r>
            <a:r>
              <a:rPr lang="en-GB" b="1" dirty="0" err="1">
                <a:solidFill>
                  <a:srgbClr val="0070C0"/>
                </a:solidFill>
              </a:rPr>
              <a:t>isMovesLeft</a:t>
            </a:r>
            <a:r>
              <a:rPr lang="en-GB" b="1" dirty="0">
                <a:solidFill>
                  <a:srgbClr val="0070C0"/>
                </a:solidFill>
              </a:rPr>
              <a:t>(board)==false</a:t>
            </a:r>
            <a:r>
              <a:rPr lang="en-GB" b="1" dirty="0" smtClean="0">
                <a:solidFill>
                  <a:srgbClr val="0070C0"/>
                </a:solidFill>
              </a:rPr>
              <a:t>) return </a:t>
            </a:r>
            <a:r>
              <a:rPr lang="en-GB" b="1" dirty="0">
                <a:solidFill>
                  <a:srgbClr val="0070C0"/>
                </a:solidFill>
              </a:rPr>
              <a:t>0;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if </a:t>
            </a:r>
            <a:r>
              <a:rPr lang="en-GB" b="1" dirty="0">
                <a:solidFill>
                  <a:srgbClr val="0070C0"/>
                </a:solidFill>
              </a:rPr>
              <a:t>(</a:t>
            </a:r>
            <a:r>
              <a:rPr lang="en-GB" b="1" dirty="0" err="1">
                <a:solidFill>
                  <a:srgbClr val="0070C0"/>
                </a:solidFill>
              </a:rPr>
              <a:t>isMax</a:t>
            </a:r>
            <a:r>
              <a:rPr lang="en-GB" b="1" dirty="0" smtClean="0">
                <a:solidFill>
                  <a:srgbClr val="0070C0"/>
                </a:solidFill>
              </a:rPr>
              <a:t>) 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>
                <a:solidFill>
                  <a:srgbClr val="0070C0"/>
                </a:solidFill>
              </a:rPr>
              <a:t> </a:t>
            </a:r>
            <a:r>
              <a:rPr lang="en-GB" b="1" dirty="0" smtClean="0">
                <a:solidFill>
                  <a:srgbClr val="0070C0"/>
                </a:solidFill>
              </a:rPr>
              <a:t> </a:t>
            </a:r>
            <a:r>
              <a:rPr lang="en-GB" b="1" dirty="0" err="1" smtClean="0">
                <a:solidFill>
                  <a:srgbClr val="0070C0"/>
                </a:solidFill>
              </a:rPr>
              <a:t>int</a:t>
            </a:r>
            <a:r>
              <a:rPr lang="en-GB" b="1" dirty="0" smtClean="0">
                <a:solidFill>
                  <a:srgbClr val="0070C0"/>
                </a:solidFill>
              </a:rPr>
              <a:t> </a:t>
            </a:r>
            <a:r>
              <a:rPr lang="en-GB" b="1" dirty="0">
                <a:solidFill>
                  <a:srgbClr val="0070C0"/>
                </a:solidFill>
              </a:rPr>
              <a:t>best = -1000;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  for </a:t>
            </a:r>
            <a:r>
              <a:rPr lang="en-GB" b="1" dirty="0">
                <a:solidFill>
                  <a:srgbClr val="0070C0"/>
                </a:solidFill>
              </a:rPr>
              <a:t>(</a:t>
            </a:r>
            <a:r>
              <a:rPr lang="en-GB" b="1" dirty="0" err="1">
                <a:solidFill>
                  <a:srgbClr val="0070C0"/>
                </a:solidFill>
              </a:rPr>
              <a:t>int</a:t>
            </a:r>
            <a:r>
              <a:rPr lang="en-GB" b="1" dirty="0">
                <a:solidFill>
                  <a:srgbClr val="0070C0"/>
                </a:solidFill>
              </a:rPr>
              <a:t> </a:t>
            </a:r>
            <a:r>
              <a:rPr lang="en-GB" b="1" dirty="0" err="1">
                <a:solidFill>
                  <a:srgbClr val="0070C0"/>
                </a:solidFill>
              </a:rPr>
              <a:t>i</a:t>
            </a:r>
            <a:r>
              <a:rPr lang="en-GB" b="1" dirty="0">
                <a:solidFill>
                  <a:srgbClr val="0070C0"/>
                </a:solidFill>
              </a:rPr>
              <a:t> = 0; </a:t>
            </a:r>
            <a:r>
              <a:rPr lang="en-GB" b="1" dirty="0" err="1">
                <a:solidFill>
                  <a:srgbClr val="0070C0"/>
                </a:solidFill>
              </a:rPr>
              <a:t>i</a:t>
            </a:r>
            <a:r>
              <a:rPr lang="en-GB" b="1" dirty="0">
                <a:solidFill>
                  <a:srgbClr val="0070C0"/>
                </a:solidFill>
              </a:rPr>
              <a:t>&lt;3; </a:t>
            </a:r>
            <a:r>
              <a:rPr lang="en-GB" b="1" dirty="0" err="1">
                <a:solidFill>
                  <a:srgbClr val="0070C0"/>
                </a:solidFill>
              </a:rPr>
              <a:t>i</a:t>
            </a:r>
            <a:r>
              <a:rPr lang="en-GB" b="1" dirty="0" smtClean="0">
                <a:solidFill>
                  <a:srgbClr val="0070C0"/>
                </a:solidFill>
              </a:rPr>
              <a:t>++) 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    for </a:t>
            </a:r>
            <a:r>
              <a:rPr lang="en-GB" b="1" dirty="0">
                <a:solidFill>
                  <a:srgbClr val="0070C0"/>
                </a:solidFill>
              </a:rPr>
              <a:t>(</a:t>
            </a:r>
            <a:r>
              <a:rPr lang="en-GB" b="1" dirty="0" err="1">
                <a:solidFill>
                  <a:srgbClr val="0070C0"/>
                </a:solidFill>
              </a:rPr>
              <a:t>int</a:t>
            </a:r>
            <a:r>
              <a:rPr lang="en-GB" b="1" dirty="0">
                <a:solidFill>
                  <a:srgbClr val="0070C0"/>
                </a:solidFill>
              </a:rPr>
              <a:t> j = 0; j&lt;3; j</a:t>
            </a:r>
            <a:r>
              <a:rPr lang="en-GB" b="1" dirty="0" smtClean="0">
                <a:solidFill>
                  <a:srgbClr val="0070C0"/>
                </a:solidFill>
              </a:rPr>
              <a:t>++) 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      if </a:t>
            </a:r>
            <a:r>
              <a:rPr lang="en-GB" b="1" dirty="0">
                <a:solidFill>
                  <a:srgbClr val="0070C0"/>
                </a:solidFill>
              </a:rPr>
              <a:t>(board[</a:t>
            </a:r>
            <a:r>
              <a:rPr lang="en-GB" b="1" dirty="0" err="1">
                <a:solidFill>
                  <a:srgbClr val="0070C0"/>
                </a:solidFill>
              </a:rPr>
              <a:t>i</a:t>
            </a:r>
            <a:r>
              <a:rPr lang="en-GB" b="1" dirty="0">
                <a:solidFill>
                  <a:srgbClr val="0070C0"/>
                </a:solidFill>
              </a:rPr>
              <a:t>][j</a:t>
            </a:r>
            <a:r>
              <a:rPr lang="en-GB" b="1" dirty="0" smtClean="0">
                <a:solidFill>
                  <a:srgbClr val="0070C0"/>
                </a:solidFill>
              </a:rPr>
              <a:t>]=='_') 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        board[</a:t>
            </a:r>
            <a:r>
              <a:rPr lang="en-GB" b="1" dirty="0" err="1" smtClean="0">
                <a:solidFill>
                  <a:srgbClr val="0070C0"/>
                </a:solidFill>
              </a:rPr>
              <a:t>i</a:t>
            </a:r>
            <a:r>
              <a:rPr lang="en-GB" b="1" dirty="0">
                <a:solidFill>
                  <a:srgbClr val="0070C0"/>
                </a:solidFill>
              </a:rPr>
              <a:t>][j] = player</a:t>
            </a:r>
            <a:r>
              <a:rPr lang="en-GB" b="1" dirty="0" smtClean="0">
                <a:solidFill>
                  <a:srgbClr val="0070C0"/>
                </a:solidFill>
              </a:rPr>
              <a:t>;</a:t>
            </a:r>
            <a:endParaRPr lang="en-GB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0" y="381000"/>
            <a:ext cx="4572000" cy="646330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1" dirty="0" smtClean="0">
                <a:solidFill>
                  <a:srgbClr val="0070C0"/>
                </a:solidFill>
              </a:rPr>
              <a:t>        best= max(best,</a:t>
            </a:r>
          </a:p>
          <a:p>
            <a:r>
              <a:rPr lang="en-GB" b="1" dirty="0">
                <a:solidFill>
                  <a:srgbClr val="0070C0"/>
                </a:solidFill>
              </a:rPr>
              <a:t> </a:t>
            </a:r>
            <a:r>
              <a:rPr lang="en-GB" b="1" dirty="0" smtClean="0">
                <a:solidFill>
                  <a:srgbClr val="0070C0"/>
                </a:solidFill>
              </a:rPr>
              <a:t>         </a:t>
            </a:r>
            <a:r>
              <a:rPr lang="en-GB" b="1" dirty="0" err="1" smtClean="0">
                <a:solidFill>
                  <a:srgbClr val="0070C0"/>
                </a:solidFill>
              </a:rPr>
              <a:t>minimax</a:t>
            </a:r>
            <a:r>
              <a:rPr lang="en-GB" b="1" dirty="0" smtClean="0">
                <a:solidFill>
                  <a:srgbClr val="0070C0"/>
                </a:solidFill>
              </a:rPr>
              <a:t>(board,depth+1,!</a:t>
            </a:r>
            <a:r>
              <a:rPr lang="en-GB" b="1" dirty="0">
                <a:solidFill>
                  <a:srgbClr val="0070C0"/>
                </a:solidFill>
              </a:rPr>
              <a:t>isMax) );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        board[</a:t>
            </a:r>
            <a:r>
              <a:rPr lang="en-GB" b="1" dirty="0" err="1" smtClean="0">
                <a:solidFill>
                  <a:srgbClr val="0070C0"/>
                </a:solidFill>
              </a:rPr>
              <a:t>i</a:t>
            </a:r>
            <a:r>
              <a:rPr lang="en-GB" b="1" dirty="0">
                <a:solidFill>
                  <a:srgbClr val="0070C0"/>
                </a:solidFill>
              </a:rPr>
              <a:t>][j] = '_';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        }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      }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    }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    return </a:t>
            </a:r>
            <a:r>
              <a:rPr lang="en-GB" b="1" dirty="0">
                <a:solidFill>
                  <a:srgbClr val="0070C0"/>
                </a:solidFill>
              </a:rPr>
              <a:t>best;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  }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else 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  </a:t>
            </a:r>
            <a:r>
              <a:rPr lang="en-GB" b="1" dirty="0" err="1" smtClean="0">
                <a:solidFill>
                  <a:srgbClr val="0070C0"/>
                </a:solidFill>
              </a:rPr>
              <a:t>int</a:t>
            </a:r>
            <a:r>
              <a:rPr lang="en-GB" b="1" dirty="0" smtClean="0">
                <a:solidFill>
                  <a:srgbClr val="0070C0"/>
                </a:solidFill>
              </a:rPr>
              <a:t> </a:t>
            </a:r>
            <a:r>
              <a:rPr lang="en-GB" b="1" dirty="0">
                <a:solidFill>
                  <a:srgbClr val="0070C0"/>
                </a:solidFill>
              </a:rPr>
              <a:t>best = 1000;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  for </a:t>
            </a:r>
            <a:r>
              <a:rPr lang="en-GB" b="1" dirty="0">
                <a:solidFill>
                  <a:srgbClr val="0070C0"/>
                </a:solidFill>
              </a:rPr>
              <a:t>(</a:t>
            </a:r>
            <a:r>
              <a:rPr lang="en-GB" b="1" dirty="0" err="1">
                <a:solidFill>
                  <a:srgbClr val="0070C0"/>
                </a:solidFill>
              </a:rPr>
              <a:t>int</a:t>
            </a:r>
            <a:r>
              <a:rPr lang="en-GB" b="1" dirty="0">
                <a:solidFill>
                  <a:srgbClr val="0070C0"/>
                </a:solidFill>
              </a:rPr>
              <a:t> </a:t>
            </a:r>
            <a:r>
              <a:rPr lang="en-GB" b="1" dirty="0" err="1">
                <a:solidFill>
                  <a:srgbClr val="0070C0"/>
                </a:solidFill>
              </a:rPr>
              <a:t>i</a:t>
            </a:r>
            <a:r>
              <a:rPr lang="en-GB" b="1" dirty="0">
                <a:solidFill>
                  <a:srgbClr val="0070C0"/>
                </a:solidFill>
              </a:rPr>
              <a:t> = 0; </a:t>
            </a:r>
            <a:r>
              <a:rPr lang="en-GB" b="1" dirty="0" err="1">
                <a:solidFill>
                  <a:srgbClr val="0070C0"/>
                </a:solidFill>
              </a:rPr>
              <a:t>i</a:t>
            </a:r>
            <a:r>
              <a:rPr lang="en-GB" b="1" dirty="0">
                <a:solidFill>
                  <a:srgbClr val="0070C0"/>
                </a:solidFill>
              </a:rPr>
              <a:t>&lt;3; </a:t>
            </a:r>
            <a:r>
              <a:rPr lang="en-GB" b="1" dirty="0" err="1">
                <a:solidFill>
                  <a:srgbClr val="0070C0"/>
                </a:solidFill>
              </a:rPr>
              <a:t>i</a:t>
            </a:r>
            <a:r>
              <a:rPr lang="en-GB" b="1" dirty="0" smtClean="0">
                <a:solidFill>
                  <a:srgbClr val="0070C0"/>
                </a:solidFill>
              </a:rPr>
              <a:t>++) 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    for </a:t>
            </a:r>
            <a:r>
              <a:rPr lang="en-GB" b="1" dirty="0">
                <a:solidFill>
                  <a:srgbClr val="0070C0"/>
                </a:solidFill>
              </a:rPr>
              <a:t>(</a:t>
            </a:r>
            <a:r>
              <a:rPr lang="en-GB" b="1" dirty="0" err="1">
                <a:solidFill>
                  <a:srgbClr val="0070C0"/>
                </a:solidFill>
              </a:rPr>
              <a:t>int</a:t>
            </a:r>
            <a:r>
              <a:rPr lang="en-GB" b="1" dirty="0">
                <a:solidFill>
                  <a:srgbClr val="0070C0"/>
                </a:solidFill>
              </a:rPr>
              <a:t> j = 0; j&lt;3; j</a:t>
            </a:r>
            <a:r>
              <a:rPr lang="en-GB" b="1" dirty="0" smtClean="0">
                <a:solidFill>
                  <a:srgbClr val="0070C0"/>
                </a:solidFill>
              </a:rPr>
              <a:t>++) 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      if </a:t>
            </a:r>
            <a:r>
              <a:rPr lang="en-GB" b="1" dirty="0">
                <a:solidFill>
                  <a:srgbClr val="0070C0"/>
                </a:solidFill>
              </a:rPr>
              <a:t>(board[</a:t>
            </a:r>
            <a:r>
              <a:rPr lang="en-GB" b="1" dirty="0" err="1">
                <a:solidFill>
                  <a:srgbClr val="0070C0"/>
                </a:solidFill>
              </a:rPr>
              <a:t>i</a:t>
            </a:r>
            <a:r>
              <a:rPr lang="en-GB" b="1" dirty="0">
                <a:solidFill>
                  <a:srgbClr val="0070C0"/>
                </a:solidFill>
              </a:rPr>
              <a:t>][j</a:t>
            </a:r>
            <a:r>
              <a:rPr lang="en-GB" b="1" dirty="0" smtClean="0">
                <a:solidFill>
                  <a:srgbClr val="0070C0"/>
                </a:solidFill>
              </a:rPr>
              <a:t>]=='_') 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        board[</a:t>
            </a:r>
            <a:r>
              <a:rPr lang="en-GB" b="1" dirty="0" err="1" smtClean="0">
                <a:solidFill>
                  <a:srgbClr val="0070C0"/>
                </a:solidFill>
              </a:rPr>
              <a:t>i</a:t>
            </a:r>
            <a:r>
              <a:rPr lang="en-GB" b="1" dirty="0">
                <a:solidFill>
                  <a:srgbClr val="0070C0"/>
                </a:solidFill>
              </a:rPr>
              <a:t>][j] = opponent;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        best </a:t>
            </a:r>
            <a:r>
              <a:rPr lang="en-GB" b="1" dirty="0">
                <a:solidFill>
                  <a:srgbClr val="0070C0"/>
                </a:solidFill>
              </a:rPr>
              <a:t>= min(best,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           </a:t>
            </a:r>
            <a:r>
              <a:rPr lang="en-GB" b="1" dirty="0" err="1" smtClean="0">
                <a:solidFill>
                  <a:srgbClr val="0070C0"/>
                </a:solidFill>
              </a:rPr>
              <a:t>minimax</a:t>
            </a:r>
            <a:r>
              <a:rPr lang="en-GB" b="1" dirty="0" smtClean="0">
                <a:solidFill>
                  <a:srgbClr val="0070C0"/>
                </a:solidFill>
              </a:rPr>
              <a:t>(board,depth+1</a:t>
            </a:r>
            <a:r>
              <a:rPr lang="en-GB" b="1" dirty="0">
                <a:solidFill>
                  <a:srgbClr val="0070C0"/>
                </a:solidFill>
              </a:rPr>
              <a:t>, !</a:t>
            </a:r>
            <a:r>
              <a:rPr lang="en-GB" b="1" dirty="0" err="1">
                <a:solidFill>
                  <a:srgbClr val="0070C0"/>
                </a:solidFill>
              </a:rPr>
              <a:t>isMax</a:t>
            </a:r>
            <a:r>
              <a:rPr lang="en-GB" b="1" dirty="0">
                <a:solidFill>
                  <a:srgbClr val="0070C0"/>
                </a:solidFill>
              </a:rPr>
              <a:t>));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        board[</a:t>
            </a:r>
            <a:r>
              <a:rPr lang="en-GB" b="1" dirty="0" err="1" smtClean="0">
                <a:solidFill>
                  <a:srgbClr val="0070C0"/>
                </a:solidFill>
              </a:rPr>
              <a:t>i</a:t>
            </a:r>
            <a:r>
              <a:rPr lang="en-GB" b="1" dirty="0">
                <a:solidFill>
                  <a:srgbClr val="0070C0"/>
                </a:solidFill>
              </a:rPr>
              <a:t>][j] = '_';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       }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     }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    }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  return </a:t>
            </a:r>
            <a:r>
              <a:rPr lang="en-GB" b="1" dirty="0">
                <a:solidFill>
                  <a:srgbClr val="0070C0"/>
                </a:solidFill>
              </a:rPr>
              <a:t>best;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  }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}</a:t>
            </a:r>
            <a:endParaRPr lang="en-GB" b="1" dirty="0">
              <a:solidFill>
                <a:srgbClr val="0070C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495800" y="381000"/>
            <a:ext cx="0" cy="6477000"/>
          </a:xfrm>
          <a:prstGeom prst="line">
            <a:avLst/>
          </a:prstGeom>
          <a:ln w="2667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229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3504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Realizacija - kraj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940356"/>
            <a:ext cx="50292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0070C0"/>
                </a:solidFill>
              </a:rPr>
              <a:t>Move </a:t>
            </a:r>
            <a:r>
              <a:rPr lang="en-GB" b="1" dirty="0" err="1">
                <a:solidFill>
                  <a:srgbClr val="0070C0"/>
                </a:solidFill>
              </a:rPr>
              <a:t>findBestMove</a:t>
            </a:r>
            <a:r>
              <a:rPr lang="en-GB" b="1" dirty="0">
                <a:solidFill>
                  <a:srgbClr val="0070C0"/>
                </a:solidFill>
              </a:rPr>
              <a:t>(char board[3][3</a:t>
            </a:r>
            <a:r>
              <a:rPr lang="en-GB" b="1" dirty="0" smtClean="0">
                <a:solidFill>
                  <a:srgbClr val="0070C0"/>
                </a:solidFill>
              </a:rPr>
              <a:t>]){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err="1" smtClean="0">
                <a:solidFill>
                  <a:srgbClr val="0070C0"/>
                </a:solidFill>
              </a:rPr>
              <a:t>int</a:t>
            </a:r>
            <a:r>
              <a:rPr lang="en-GB" b="1" dirty="0" smtClean="0">
                <a:solidFill>
                  <a:srgbClr val="0070C0"/>
                </a:solidFill>
              </a:rPr>
              <a:t> </a:t>
            </a:r>
            <a:r>
              <a:rPr lang="en-GB" b="1" dirty="0" err="1">
                <a:solidFill>
                  <a:srgbClr val="0070C0"/>
                </a:solidFill>
              </a:rPr>
              <a:t>bestVal</a:t>
            </a:r>
            <a:r>
              <a:rPr lang="en-GB" b="1" dirty="0">
                <a:solidFill>
                  <a:srgbClr val="0070C0"/>
                </a:solidFill>
              </a:rPr>
              <a:t> = -1000;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Move </a:t>
            </a:r>
            <a:r>
              <a:rPr lang="en-GB" b="1" dirty="0" err="1">
                <a:solidFill>
                  <a:srgbClr val="0070C0"/>
                </a:solidFill>
              </a:rPr>
              <a:t>bestMove</a:t>
            </a:r>
            <a:r>
              <a:rPr lang="en-GB" b="1" dirty="0">
                <a:solidFill>
                  <a:srgbClr val="0070C0"/>
                </a:solidFill>
              </a:rPr>
              <a:t>;</a:t>
            </a:r>
          </a:p>
          <a:p>
            <a:r>
              <a:rPr lang="en-GB" b="1" dirty="0" err="1" smtClean="0">
                <a:solidFill>
                  <a:srgbClr val="0070C0"/>
                </a:solidFill>
              </a:rPr>
              <a:t>bestMove.row</a:t>
            </a:r>
            <a:r>
              <a:rPr lang="en-GB" b="1" dirty="0" smtClean="0">
                <a:solidFill>
                  <a:srgbClr val="0070C0"/>
                </a:solidFill>
              </a:rPr>
              <a:t> </a:t>
            </a:r>
            <a:r>
              <a:rPr lang="en-GB" b="1" dirty="0">
                <a:solidFill>
                  <a:srgbClr val="0070C0"/>
                </a:solidFill>
              </a:rPr>
              <a:t>= -1;</a:t>
            </a:r>
          </a:p>
          <a:p>
            <a:r>
              <a:rPr lang="en-GB" b="1" dirty="0" err="1" smtClean="0">
                <a:solidFill>
                  <a:srgbClr val="0070C0"/>
                </a:solidFill>
              </a:rPr>
              <a:t>bestMove.col</a:t>
            </a:r>
            <a:r>
              <a:rPr lang="en-GB" b="1" dirty="0" smtClean="0">
                <a:solidFill>
                  <a:srgbClr val="0070C0"/>
                </a:solidFill>
              </a:rPr>
              <a:t> </a:t>
            </a:r>
            <a:r>
              <a:rPr lang="en-GB" b="1" dirty="0">
                <a:solidFill>
                  <a:srgbClr val="0070C0"/>
                </a:solidFill>
              </a:rPr>
              <a:t>= -1;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for </a:t>
            </a:r>
            <a:r>
              <a:rPr lang="en-GB" b="1" dirty="0">
                <a:solidFill>
                  <a:srgbClr val="0070C0"/>
                </a:solidFill>
              </a:rPr>
              <a:t>(</a:t>
            </a:r>
            <a:r>
              <a:rPr lang="en-GB" b="1" dirty="0" err="1">
                <a:solidFill>
                  <a:srgbClr val="0070C0"/>
                </a:solidFill>
              </a:rPr>
              <a:t>int</a:t>
            </a:r>
            <a:r>
              <a:rPr lang="en-GB" b="1" dirty="0">
                <a:solidFill>
                  <a:srgbClr val="0070C0"/>
                </a:solidFill>
              </a:rPr>
              <a:t> </a:t>
            </a:r>
            <a:r>
              <a:rPr lang="en-GB" b="1" dirty="0" err="1">
                <a:solidFill>
                  <a:srgbClr val="0070C0"/>
                </a:solidFill>
              </a:rPr>
              <a:t>i</a:t>
            </a:r>
            <a:r>
              <a:rPr lang="en-GB" b="1" dirty="0">
                <a:solidFill>
                  <a:srgbClr val="0070C0"/>
                </a:solidFill>
              </a:rPr>
              <a:t> = 0; </a:t>
            </a:r>
            <a:r>
              <a:rPr lang="en-GB" b="1" dirty="0" err="1">
                <a:solidFill>
                  <a:srgbClr val="0070C0"/>
                </a:solidFill>
              </a:rPr>
              <a:t>i</a:t>
            </a:r>
            <a:r>
              <a:rPr lang="en-GB" b="1" dirty="0">
                <a:solidFill>
                  <a:srgbClr val="0070C0"/>
                </a:solidFill>
              </a:rPr>
              <a:t>&lt;3; </a:t>
            </a:r>
            <a:r>
              <a:rPr lang="en-GB" b="1" dirty="0" err="1">
                <a:solidFill>
                  <a:srgbClr val="0070C0"/>
                </a:solidFill>
              </a:rPr>
              <a:t>i</a:t>
            </a:r>
            <a:r>
              <a:rPr lang="en-GB" b="1" dirty="0" smtClean="0">
                <a:solidFill>
                  <a:srgbClr val="0070C0"/>
                </a:solidFill>
              </a:rPr>
              <a:t>++) 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GB" b="1" dirty="0" smtClean="0">
                <a:solidFill>
                  <a:srgbClr val="0070C0"/>
                </a:solidFill>
              </a:rPr>
              <a:t>for </a:t>
            </a:r>
            <a:r>
              <a:rPr lang="en-GB" b="1" dirty="0">
                <a:solidFill>
                  <a:srgbClr val="0070C0"/>
                </a:solidFill>
              </a:rPr>
              <a:t>(</a:t>
            </a:r>
            <a:r>
              <a:rPr lang="en-GB" b="1" dirty="0" err="1">
                <a:solidFill>
                  <a:srgbClr val="0070C0"/>
                </a:solidFill>
              </a:rPr>
              <a:t>int</a:t>
            </a:r>
            <a:r>
              <a:rPr lang="en-GB" b="1" dirty="0">
                <a:solidFill>
                  <a:srgbClr val="0070C0"/>
                </a:solidFill>
              </a:rPr>
              <a:t> j = 0; j&lt;3; j</a:t>
            </a:r>
            <a:r>
              <a:rPr lang="en-GB" b="1" dirty="0" smtClean="0">
                <a:solidFill>
                  <a:srgbClr val="0070C0"/>
                </a:solidFill>
              </a:rPr>
              <a:t>++)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GB" b="1" dirty="0" smtClean="0">
                <a:solidFill>
                  <a:srgbClr val="0070C0"/>
                </a:solidFill>
              </a:rPr>
              <a:t>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GB" b="1" dirty="0" smtClean="0">
                <a:solidFill>
                  <a:srgbClr val="0070C0"/>
                </a:solidFill>
              </a:rPr>
              <a:t>if </a:t>
            </a:r>
            <a:r>
              <a:rPr lang="en-GB" b="1" dirty="0">
                <a:solidFill>
                  <a:srgbClr val="0070C0"/>
                </a:solidFill>
              </a:rPr>
              <a:t>(board[</a:t>
            </a:r>
            <a:r>
              <a:rPr lang="en-GB" b="1" dirty="0" err="1">
                <a:solidFill>
                  <a:srgbClr val="0070C0"/>
                </a:solidFill>
              </a:rPr>
              <a:t>i</a:t>
            </a:r>
            <a:r>
              <a:rPr lang="en-GB" b="1" dirty="0">
                <a:solidFill>
                  <a:srgbClr val="0070C0"/>
                </a:solidFill>
              </a:rPr>
              <a:t>][j</a:t>
            </a:r>
            <a:r>
              <a:rPr lang="en-GB" b="1" dirty="0" smtClean="0">
                <a:solidFill>
                  <a:srgbClr val="0070C0"/>
                </a:solidFill>
              </a:rPr>
              <a:t>]=='_') 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  </a:t>
            </a:r>
            <a:r>
              <a:rPr lang="en-GB" b="1" dirty="0" smtClean="0">
                <a:solidFill>
                  <a:srgbClr val="0070C0"/>
                </a:solidFill>
              </a:rPr>
              <a:t>board[</a:t>
            </a:r>
            <a:r>
              <a:rPr lang="en-GB" b="1" dirty="0" err="1" smtClean="0">
                <a:solidFill>
                  <a:srgbClr val="0070C0"/>
                </a:solidFill>
              </a:rPr>
              <a:t>i</a:t>
            </a:r>
            <a:r>
              <a:rPr lang="en-GB" b="1" dirty="0">
                <a:solidFill>
                  <a:srgbClr val="0070C0"/>
                </a:solidFill>
              </a:rPr>
              <a:t>][j] = player;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  </a:t>
            </a:r>
            <a:r>
              <a:rPr lang="en-GB" b="1" dirty="0" err="1" smtClean="0">
                <a:solidFill>
                  <a:srgbClr val="0070C0"/>
                </a:solidFill>
              </a:rPr>
              <a:t>int</a:t>
            </a:r>
            <a:r>
              <a:rPr lang="en-GB" b="1" dirty="0" smtClean="0">
                <a:solidFill>
                  <a:srgbClr val="0070C0"/>
                </a:solidFill>
              </a:rPr>
              <a:t> </a:t>
            </a:r>
            <a:r>
              <a:rPr lang="en-GB" b="1" dirty="0" err="1" smtClean="0">
                <a:solidFill>
                  <a:srgbClr val="0070C0"/>
                </a:solidFill>
              </a:rPr>
              <a:t>moveVal</a:t>
            </a:r>
            <a:r>
              <a:rPr lang="en-GB" b="1" dirty="0" smtClean="0">
                <a:solidFill>
                  <a:srgbClr val="0070C0"/>
                </a:solidFill>
              </a:rPr>
              <a:t>=</a:t>
            </a:r>
            <a:r>
              <a:rPr lang="en-GB" b="1" dirty="0" err="1" smtClean="0">
                <a:solidFill>
                  <a:srgbClr val="0070C0"/>
                </a:solidFill>
              </a:rPr>
              <a:t>minimax</a:t>
            </a:r>
            <a:r>
              <a:rPr lang="en-GB" b="1" dirty="0" smtClean="0">
                <a:solidFill>
                  <a:srgbClr val="0070C0"/>
                </a:solidFill>
              </a:rPr>
              <a:t>(board,0,false</a:t>
            </a:r>
            <a:r>
              <a:rPr lang="en-GB" b="1" dirty="0">
                <a:solidFill>
                  <a:srgbClr val="0070C0"/>
                </a:solidFill>
              </a:rPr>
              <a:t>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</a:t>
            </a:r>
            <a:r>
              <a:rPr lang="en-GB" b="1" dirty="0" smtClean="0">
                <a:solidFill>
                  <a:srgbClr val="0070C0"/>
                </a:solidFill>
              </a:rPr>
              <a:t>board[</a:t>
            </a:r>
            <a:r>
              <a:rPr lang="en-GB" b="1" dirty="0" err="1" smtClean="0">
                <a:solidFill>
                  <a:srgbClr val="0070C0"/>
                </a:solidFill>
              </a:rPr>
              <a:t>i</a:t>
            </a:r>
            <a:r>
              <a:rPr lang="en-GB" b="1" dirty="0">
                <a:solidFill>
                  <a:srgbClr val="0070C0"/>
                </a:solidFill>
              </a:rPr>
              <a:t>][j] = '_';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</a:t>
            </a:r>
            <a:r>
              <a:rPr lang="en-GB" b="1" dirty="0" smtClean="0">
                <a:solidFill>
                  <a:srgbClr val="0070C0"/>
                </a:solidFill>
              </a:rPr>
              <a:t>if </a:t>
            </a:r>
            <a:r>
              <a:rPr lang="en-GB" b="1" dirty="0">
                <a:solidFill>
                  <a:srgbClr val="0070C0"/>
                </a:solidFill>
              </a:rPr>
              <a:t>(</a:t>
            </a:r>
            <a:r>
              <a:rPr lang="en-GB" b="1" dirty="0" err="1">
                <a:solidFill>
                  <a:srgbClr val="0070C0"/>
                </a:solidFill>
              </a:rPr>
              <a:t>moveVal</a:t>
            </a:r>
            <a:r>
              <a:rPr lang="en-GB" b="1" dirty="0">
                <a:solidFill>
                  <a:srgbClr val="0070C0"/>
                </a:solidFill>
              </a:rPr>
              <a:t> &gt; </a:t>
            </a:r>
            <a:r>
              <a:rPr lang="en-GB" b="1" dirty="0" err="1">
                <a:solidFill>
                  <a:srgbClr val="0070C0"/>
                </a:solidFill>
              </a:rPr>
              <a:t>bestVal</a:t>
            </a:r>
            <a:r>
              <a:rPr lang="en-GB" b="1" dirty="0" smtClean="0">
                <a:solidFill>
                  <a:srgbClr val="0070C0"/>
                </a:solidFill>
              </a:rPr>
              <a:t>) 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    </a:t>
            </a:r>
            <a:r>
              <a:rPr lang="en-GB" b="1" dirty="0" err="1" smtClean="0">
                <a:solidFill>
                  <a:srgbClr val="0070C0"/>
                </a:solidFill>
              </a:rPr>
              <a:t>bestMove.row</a:t>
            </a:r>
            <a:r>
              <a:rPr lang="en-GB" b="1" dirty="0" smtClean="0">
                <a:solidFill>
                  <a:srgbClr val="0070C0"/>
                </a:solidFill>
              </a:rPr>
              <a:t> </a:t>
            </a:r>
            <a:r>
              <a:rPr lang="en-GB" b="1" dirty="0">
                <a:solidFill>
                  <a:srgbClr val="0070C0"/>
                </a:solidFill>
              </a:rPr>
              <a:t>= </a:t>
            </a:r>
            <a:r>
              <a:rPr lang="en-GB" b="1" dirty="0" err="1">
                <a:solidFill>
                  <a:srgbClr val="0070C0"/>
                </a:solidFill>
              </a:rPr>
              <a:t>i</a:t>
            </a:r>
            <a:r>
              <a:rPr lang="en-GB" b="1" dirty="0">
                <a:solidFill>
                  <a:srgbClr val="0070C0"/>
                </a:solidFill>
              </a:rPr>
              <a:t>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</a:t>
            </a:r>
            <a:r>
              <a:rPr lang="en-GB" b="1" dirty="0" err="1" smtClean="0">
                <a:solidFill>
                  <a:srgbClr val="0070C0"/>
                </a:solidFill>
              </a:rPr>
              <a:t>bestMove.col</a:t>
            </a:r>
            <a:r>
              <a:rPr lang="en-GB" b="1" dirty="0" smtClean="0">
                <a:solidFill>
                  <a:srgbClr val="0070C0"/>
                </a:solidFill>
              </a:rPr>
              <a:t> </a:t>
            </a:r>
            <a:r>
              <a:rPr lang="en-GB" b="1" dirty="0">
                <a:solidFill>
                  <a:srgbClr val="0070C0"/>
                </a:solidFill>
              </a:rPr>
              <a:t>= j;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</a:t>
            </a:r>
            <a:r>
              <a:rPr lang="en-GB" b="1" dirty="0" err="1" smtClean="0">
                <a:solidFill>
                  <a:srgbClr val="0070C0"/>
                </a:solidFill>
              </a:rPr>
              <a:t>bestVal</a:t>
            </a:r>
            <a:r>
              <a:rPr lang="en-GB" b="1" dirty="0" smtClean="0">
                <a:solidFill>
                  <a:srgbClr val="0070C0"/>
                </a:solidFill>
              </a:rPr>
              <a:t> </a:t>
            </a:r>
            <a:r>
              <a:rPr lang="en-GB" b="1" dirty="0">
                <a:solidFill>
                  <a:srgbClr val="0070C0"/>
                </a:solidFill>
              </a:rPr>
              <a:t>= </a:t>
            </a:r>
            <a:r>
              <a:rPr lang="en-GB" b="1" dirty="0" err="1">
                <a:solidFill>
                  <a:srgbClr val="0070C0"/>
                </a:solidFill>
              </a:rPr>
              <a:t>moveVal</a:t>
            </a:r>
            <a:r>
              <a:rPr lang="en-GB" b="1" dirty="0">
                <a:solidFill>
                  <a:srgbClr val="0070C0"/>
                </a:solidFill>
              </a:rPr>
              <a:t>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</a:t>
            </a:r>
            <a:r>
              <a:rPr lang="en-GB" b="1" dirty="0" smtClean="0">
                <a:solidFill>
                  <a:srgbClr val="0070C0"/>
                </a:solidFill>
              </a:rPr>
              <a:t>}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GB" b="1" dirty="0" smtClean="0">
                <a:solidFill>
                  <a:srgbClr val="0070C0"/>
                </a:solidFill>
              </a:rPr>
              <a:t>}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</a:t>
            </a:r>
            <a:r>
              <a:rPr lang="en-GB" b="1" dirty="0" smtClean="0">
                <a:solidFill>
                  <a:srgbClr val="0070C0"/>
                </a:solidFill>
              </a:rPr>
              <a:t>}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GB" b="1" dirty="0" smtClean="0">
                <a:solidFill>
                  <a:srgbClr val="0070C0"/>
                </a:solidFill>
              </a:rPr>
              <a:t>}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c</a:t>
            </a:r>
            <a:r>
              <a:rPr lang="sr-Latn-ME" b="1" dirty="0" smtClean="0">
                <a:solidFill>
                  <a:srgbClr val="0070C0"/>
                </a:solidFill>
              </a:rPr>
              <a:t>out</a:t>
            </a:r>
            <a:r>
              <a:rPr lang="en-US" b="1" dirty="0" smtClean="0">
                <a:solidFill>
                  <a:srgbClr val="0070C0"/>
                </a:solidFill>
              </a:rPr>
              <a:t>&lt;&lt;“</a:t>
            </a:r>
            <a:r>
              <a:rPr lang="en-US" b="1" dirty="0" err="1" smtClean="0">
                <a:solidFill>
                  <a:srgbClr val="0070C0"/>
                </a:solidFill>
              </a:rPr>
              <a:t>Najbolji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potez</a:t>
            </a:r>
            <a:r>
              <a:rPr lang="en-US" b="1" dirty="0" smtClean="0">
                <a:solidFill>
                  <a:srgbClr val="0070C0"/>
                </a:solidFill>
              </a:rPr>
              <a:t> “&lt;&lt;</a:t>
            </a:r>
            <a:r>
              <a:rPr lang="en-GB" b="1" dirty="0" err="1" smtClean="0">
                <a:solidFill>
                  <a:srgbClr val="0070C0"/>
                </a:solidFill>
              </a:rPr>
              <a:t>bestVal</a:t>
            </a:r>
            <a:r>
              <a:rPr lang="en-GB" b="1" dirty="0" smtClean="0">
                <a:solidFill>
                  <a:srgbClr val="0070C0"/>
                </a:solidFill>
              </a:rPr>
              <a:t>&lt;&lt;</a:t>
            </a:r>
            <a:r>
              <a:rPr lang="en-GB" b="1" dirty="0" err="1" smtClean="0">
                <a:solidFill>
                  <a:srgbClr val="0070C0"/>
                </a:solidFill>
              </a:rPr>
              <a:t>endl</a:t>
            </a:r>
            <a:r>
              <a:rPr lang="en-GB" b="1" dirty="0" smtClean="0">
                <a:solidFill>
                  <a:srgbClr val="0070C0"/>
                </a:solidFill>
              </a:rPr>
              <a:t>;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return </a:t>
            </a:r>
            <a:r>
              <a:rPr lang="en-GB" b="1" dirty="0" err="1">
                <a:solidFill>
                  <a:srgbClr val="0070C0"/>
                </a:solidFill>
              </a:rPr>
              <a:t>bestMove</a:t>
            </a:r>
            <a:r>
              <a:rPr lang="en-GB" b="1" dirty="0" smtClean="0">
                <a:solidFill>
                  <a:srgbClr val="0070C0"/>
                </a:solidFill>
              </a:rPr>
              <a:t>;}</a:t>
            </a:r>
            <a:endParaRPr lang="en-GB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0" y="386358"/>
            <a:ext cx="4572000" cy="2585323"/>
          </a:xfrm>
          <a:prstGeom prst="rect">
            <a:avLst/>
          </a:prstGeom>
          <a:ln>
            <a:solidFill>
              <a:srgbClr val="C00000"/>
            </a:solidFill>
            <a:prstDash val="dash"/>
          </a:ln>
        </p:spPr>
        <p:txBody>
          <a:bodyPr>
            <a:spAutoFit/>
          </a:bodyPr>
          <a:lstStyle/>
          <a:p>
            <a:r>
              <a:rPr lang="en-GB" b="1" dirty="0" err="1" smtClean="0">
                <a:solidFill>
                  <a:srgbClr val="0070C0"/>
                </a:solidFill>
              </a:rPr>
              <a:t>int</a:t>
            </a:r>
            <a:r>
              <a:rPr lang="en-GB" b="1" dirty="0" smtClean="0">
                <a:solidFill>
                  <a:srgbClr val="0070C0"/>
                </a:solidFill>
              </a:rPr>
              <a:t> </a:t>
            </a:r>
            <a:r>
              <a:rPr lang="en-GB" b="1" dirty="0">
                <a:solidFill>
                  <a:srgbClr val="0070C0"/>
                </a:solidFill>
              </a:rPr>
              <a:t>main</a:t>
            </a:r>
            <a:r>
              <a:rPr lang="en-GB" b="1" dirty="0" smtClean="0">
                <a:solidFill>
                  <a:srgbClr val="0070C0"/>
                </a:solidFill>
              </a:rPr>
              <a:t>(){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char </a:t>
            </a:r>
            <a:r>
              <a:rPr lang="en-GB" b="1" dirty="0">
                <a:solidFill>
                  <a:srgbClr val="0070C0"/>
                </a:solidFill>
              </a:rPr>
              <a:t>board[3][3] </a:t>
            </a:r>
            <a:r>
              <a:rPr lang="en-GB" b="1" dirty="0" smtClean="0">
                <a:solidFill>
                  <a:srgbClr val="0070C0"/>
                </a:solidFill>
              </a:rPr>
              <a:t>={{ </a:t>
            </a:r>
            <a:r>
              <a:rPr lang="en-GB" b="1" dirty="0">
                <a:solidFill>
                  <a:srgbClr val="0070C0"/>
                </a:solidFill>
              </a:rPr>
              <a:t>'x', 'o', 'x' </a:t>
            </a:r>
            <a:r>
              <a:rPr lang="en-GB" b="1" dirty="0" smtClean="0">
                <a:solidFill>
                  <a:srgbClr val="0070C0"/>
                </a:solidFill>
              </a:rPr>
              <a:t>},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{ </a:t>
            </a:r>
            <a:r>
              <a:rPr lang="en-GB" b="1" dirty="0">
                <a:solidFill>
                  <a:srgbClr val="0070C0"/>
                </a:solidFill>
              </a:rPr>
              <a:t>'o', 'o', 'x' </a:t>
            </a:r>
            <a:r>
              <a:rPr lang="en-GB" b="1" dirty="0" smtClean="0">
                <a:solidFill>
                  <a:srgbClr val="0070C0"/>
                </a:solidFill>
              </a:rPr>
              <a:t>}, { </a:t>
            </a:r>
            <a:r>
              <a:rPr lang="en-GB" b="1" dirty="0">
                <a:solidFill>
                  <a:srgbClr val="0070C0"/>
                </a:solidFill>
              </a:rPr>
              <a:t>'_', '_', '_' </a:t>
            </a:r>
            <a:r>
              <a:rPr lang="en-GB" b="1" dirty="0" smtClean="0">
                <a:solidFill>
                  <a:srgbClr val="0070C0"/>
                </a:solidFill>
              </a:rPr>
              <a:t>}};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Move </a:t>
            </a:r>
            <a:r>
              <a:rPr lang="en-GB" b="1" dirty="0" err="1">
                <a:solidFill>
                  <a:srgbClr val="0070C0"/>
                </a:solidFill>
              </a:rPr>
              <a:t>bestMove</a:t>
            </a:r>
            <a:r>
              <a:rPr lang="en-GB" b="1" dirty="0">
                <a:solidFill>
                  <a:srgbClr val="0070C0"/>
                </a:solidFill>
              </a:rPr>
              <a:t> = </a:t>
            </a:r>
            <a:r>
              <a:rPr lang="en-GB" b="1" dirty="0" err="1">
                <a:solidFill>
                  <a:srgbClr val="0070C0"/>
                </a:solidFill>
              </a:rPr>
              <a:t>findBestMove</a:t>
            </a:r>
            <a:r>
              <a:rPr lang="en-GB" b="1" dirty="0">
                <a:solidFill>
                  <a:srgbClr val="0070C0"/>
                </a:solidFill>
              </a:rPr>
              <a:t>(board);</a:t>
            </a:r>
          </a:p>
          <a:p>
            <a:r>
              <a:rPr lang="en-GB" b="1" dirty="0" err="1" smtClean="0">
                <a:solidFill>
                  <a:srgbClr val="0070C0"/>
                </a:solidFill>
              </a:rPr>
              <a:t>cout</a:t>
            </a:r>
            <a:r>
              <a:rPr lang="en-GB" b="1" dirty="0" smtClean="0">
                <a:solidFill>
                  <a:srgbClr val="0070C0"/>
                </a:solidFill>
              </a:rPr>
              <a:t>&lt;&lt;“</a:t>
            </a:r>
            <a:r>
              <a:rPr lang="en-GB" b="1" dirty="0" err="1" smtClean="0">
                <a:solidFill>
                  <a:srgbClr val="0070C0"/>
                </a:solidFill>
              </a:rPr>
              <a:t>Optimalni</a:t>
            </a:r>
            <a:r>
              <a:rPr lang="en-GB" b="1" dirty="0" smtClean="0">
                <a:solidFill>
                  <a:srgbClr val="0070C0"/>
                </a:solidFill>
              </a:rPr>
              <a:t> </a:t>
            </a:r>
            <a:r>
              <a:rPr lang="en-GB" b="1" dirty="0" err="1" smtClean="0">
                <a:solidFill>
                  <a:srgbClr val="0070C0"/>
                </a:solidFill>
              </a:rPr>
              <a:t>potez</a:t>
            </a:r>
            <a:r>
              <a:rPr lang="en-GB" b="1" dirty="0" smtClean="0">
                <a:solidFill>
                  <a:srgbClr val="0070C0"/>
                </a:solidFill>
              </a:rPr>
              <a:t> je: “&lt;&lt;</a:t>
            </a:r>
            <a:r>
              <a:rPr lang="en-GB" b="1" dirty="0" err="1" smtClean="0">
                <a:solidFill>
                  <a:srgbClr val="0070C0"/>
                </a:solidFill>
              </a:rPr>
              <a:t>endl</a:t>
            </a:r>
            <a:r>
              <a:rPr lang="en-GB" b="1" dirty="0" smtClean="0">
                <a:solidFill>
                  <a:srgbClr val="0070C0"/>
                </a:solidFill>
              </a:rPr>
              <a:t>;</a:t>
            </a:r>
          </a:p>
          <a:p>
            <a:r>
              <a:rPr lang="en-GB" b="1" dirty="0" err="1" smtClean="0">
                <a:solidFill>
                  <a:srgbClr val="0070C0"/>
                </a:solidFill>
              </a:rPr>
              <a:t>cout</a:t>
            </a:r>
            <a:r>
              <a:rPr lang="en-GB" b="1" dirty="0" smtClean="0">
                <a:solidFill>
                  <a:srgbClr val="0070C0"/>
                </a:solidFill>
              </a:rPr>
              <a:t>&lt;&lt;“RED “&lt;&lt;</a:t>
            </a:r>
            <a:r>
              <a:rPr lang="en-GB" b="1" dirty="0" err="1" smtClean="0">
                <a:solidFill>
                  <a:srgbClr val="0070C0"/>
                </a:solidFill>
              </a:rPr>
              <a:t>bestMove.row</a:t>
            </a:r>
            <a:r>
              <a:rPr lang="en-GB" b="1" dirty="0" smtClean="0">
                <a:solidFill>
                  <a:srgbClr val="0070C0"/>
                </a:solidFill>
              </a:rPr>
              <a:t>&lt;&lt;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“ KOLONA “&lt;&lt;</a:t>
            </a:r>
            <a:r>
              <a:rPr lang="en-GB" b="1" dirty="0" err="1" smtClean="0">
                <a:solidFill>
                  <a:srgbClr val="0070C0"/>
                </a:solidFill>
              </a:rPr>
              <a:t>bestMove.col</a:t>
            </a:r>
            <a:r>
              <a:rPr lang="en-GB" b="1" dirty="0" smtClean="0">
                <a:solidFill>
                  <a:srgbClr val="0070C0"/>
                </a:solidFill>
              </a:rPr>
              <a:t> &lt;&lt;</a:t>
            </a:r>
            <a:r>
              <a:rPr lang="en-GB" b="1" dirty="0" err="1" smtClean="0">
                <a:solidFill>
                  <a:srgbClr val="0070C0"/>
                </a:solidFill>
              </a:rPr>
              <a:t>endl</a:t>
            </a:r>
            <a:r>
              <a:rPr lang="en-GB" b="1" dirty="0" smtClean="0">
                <a:solidFill>
                  <a:srgbClr val="0070C0"/>
                </a:solidFill>
              </a:rPr>
              <a:t>;</a:t>
            </a:r>
            <a:endParaRPr lang="en-GB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return </a:t>
            </a:r>
            <a:r>
              <a:rPr lang="en-GB" b="1" dirty="0">
                <a:solidFill>
                  <a:srgbClr val="0070C0"/>
                </a:solidFill>
              </a:rPr>
              <a:t>0;</a:t>
            </a:r>
          </a:p>
          <a:p>
            <a:r>
              <a:rPr lang="en-GB" b="1" dirty="0">
                <a:solidFill>
                  <a:srgbClr val="0070C0"/>
                </a:solidFill>
              </a:rPr>
              <a:t>}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4572000" y="381000"/>
            <a:ext cx="0" cy="6477000"/>
          </a:xfrm>
          <a:prstGeom prst="line">
            <a:avLst/>
          </a:prstGeom>
          <a:ln w="2667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5257800" y="3429000"/>
            <a:ext cx="1752600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pl-PL" sz="1200" b="1" dirty="0">
                <a:solidFill>
                  <a:schemeClr val="bg1"/>
                </a:solidFill>
              </a:rPr>
              <a:t>Najbolji potez 10</a:t>
            </a:r>
          </a:p>
          <a:p>
            <a:r>
              <a:rPr lang="pl-PL" sz="1200" b="1" dirty="0">
                <a:solidFill>
                  <a:schemeClr val="bg1"/>
                </a:solidFill>
              </a:rPr>
              <a:t>Optimalni potez je:</a:t>
            </a:r>
          </a:p>
          <a:p>
            <a:r>
              <a:rPr lang="pl-PL" sz="1200" b="1" dirty="0">
                <a:solidFill>
                  <a:schemeClr val="bg1"/>
                </a:solidFill>
              </a:rPr>
              <a:t>RED 2 KOLONA 2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00600" y="3059668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u="sng" dirty="0" smtClean="0"/>
              <a:t>IZLAZ IZ PROGRAMA</a:t>
            </a:r>
            <a:endParaRPr lang="en-US" b="1" u="sng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4343400"/>
            <a:ext cx="457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Funkcija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isMovesLeft</a:t>
            </a:r>
            <a:r>
              <a:rPr lang="en-US" dirty="0" smtClean="0"/>
              <a:t> </a:t>
            </a:r>
            <a:r>
              <a:rPr lang="en-US" dirty="0" err="1" smtClean="0"/>
              <a:t>provjerava</a:t>
            </a:r>
            <a:r>
              <a:rPr lang="en-US" dirty="0" smtClean="0"/>
              <a:t> da li </a:t>
            </a:r>
            <a:r>
              <a:rPr lang="en-US" dirty="0" err="1" smtClean="0"/>
              <a:t>ima</a:t>
            </a:r>
            <a:r>
              <a:rPr lang="en-US" dirty="0" smtClean="0"/>
              <a:t> </a:t>
            </a:r>
            <a:r>
              <a:rPr lang="en-US" dirty="0" err="1" smtClean="0"/>
              <a:t>jo</a:t>
            </a:r>
            <a:r>
              <a:rPr lang="sr-Latn-ME" dirty="0" smtClean="0"/>
              <a:t>š uvjek praznih polja na tabli.</a:t>
            </a:r>
          </a:p>
          <a:p>
            <a:r>
              <a:rPr lang="sr-Latn-ME" dirty="0" smtClean="0"/>
              <a:t>Funkcija </a:t>
            </a:r>
            <a:r>
              <a:rPr lang="sr-Latn-ME" b="1" dirty="0" smtClean="0">
                <a:solidFill>
                  <a:srgbClr val="0070C0"/>
                </a:solidFill>
              </a:rPr>
              <a:t>evaluate</a:t>
            </a:r>
            <a:r>
              <a:rPr lang="sr-Latn-ME" dirty="0" smtClean="0"/>
              <a:t> provjerava da li je prvi igrač pobjedio (provjerava kolone, vrste i dijagonale) i vraća </a:t>
            </a:r>
            <a:r>
              <a:rPr lang="sr-Latn-ME" b="1" dirty="0" smtClean="0">
                <a:solidFill>
                  <a:srgbClr val="0070C0"/>
                </a:solidFill>
              </a:rPr>
              <a:t>10</a:t>
            </a:r>
            <a:r>
              <a:rPr lang="sr-Latn-ME" dirty="0" smtClean="0"/>
              <a:t> ako jeste, </a:t>
            </a:r>
            <a:r>
              <a:rPr lang="sr-Latn-ME" b="1" dirty="0" smtClean="0">
                <a:solidFill>
                  <a:srgbClr val="0070C0"/>
                </a:solidFill>
              </a:rPr>
              <a:t>-10</a:t>
            </a:r>
            <a:r>
              <a:rPr lang="sr-Latn-ME" dirty="0" smtClean="0"/>
              <a:t> ako je dobio drugi i </a:t>
            </a:r>
            <a:r>
              <a:rPr lang="sr-Latn-ME" b="1" dirty="0" smtClean="0">
                <a:solidFill>
                  <a:srgbClr val="0070C0"/>
                </a:solidFill>
              </a:rPr>
              <a:t>0</a:t>
            </a:r>
            <a:r>
              <a:rPr lang="sr-Latn-ME" dirty="0" smtClean="0"/>
              <a:t> ako je još uvjek neodlučeno.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61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7618" y="152400"/>
            <a:ext cx="8229600" cy="990600"/>
          </a:xfrm>
        </p:spPr>
        <p:txBody>
          <a:bodyPr/>
          <a:lstStyle/>
          <a:p>
            <a:r>
              <a:rPr lang="en-US" dirty="0" err="1" smtClean="0"/>
              <a:t>Tuma</a:t>
            </a:r>
            <a:r>
              <a:rPr lang="sr-Latn-ME" dirty="0" smtClean="0"/>
              <a:t>čenje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/>
          </a:bodyPr>
          <a:lstStyle/>
          <a:p>
            <a:r>
              <a:rPr lang="sr-Latn-ME" b="1" dirty="0" smtClean="0">
                <a:solidFill>
                  <a:srgbClr val="0070C0"/>
                </a:solidFill>
              </a:rPr>
              <a:t>minimax</a:t>
            </a:r>
            <a:r>
              <a:rPr lang="sr-Latn-ME" dirty="0" smtClean="0"/>
              <a:t> je jedna od dvije ključne funkcije ovoga programa.</a:t>
            </a:r>
          </a:p>
          <a:p>
            <a:r>
              <a:rPr lang="sr-Latn-ME" dirty="0" smtClean="0"/>
              <a:t>Funkcija provjerava da pobjednik već nije odlučen, da li je možda igra završena nerješeno i odmah napušta dalje izvršavanje.</a:t>
            </a:r>
          </a:p>
          <a:p>
            <a:r>
              <a:rPr lang="sr-Latn-ME" dirty="0" smtClean="0"/>
              <a:t>U suprotnom ako je na potezu prvi igrač (</a:t>
            </a:r>
            <a:r>
              <a:rPr lang="sr-Latn-ME" b="1" dirty="0" smtClean="0">
                <a:solidFill>
                  <a:srgbClr val="0070C0"/>
                </a:solidFill>
              </a:rPr>
              <a:t>isMax==true</a:t>
            </a:r>
            <a:r>
              <a:rPr lang="sr-Latn-ME" dirty="0" smtClean="0"/>
              <a:t>) postavlja redom na prazna polja </a:t>
            </a:r>
            <a:r>
              <a:rPr lang="en-US" b="1" dirty="0" smtClean="0">
                <a:solidFill>
                  <a:srgbClr val="0070C0"/>
                </a:solidFill>
              </a:rPr>
              <a:t>‘x’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provjerava</a:t>
            </a:r>
            <a:r>
              <a:rPr lang="en-US" dirty="0" smtClean="0"/>
              <a:t> </a:t>
            </a:r>
            <a:r>
              <a:rPr lang="en-US" dirty="0" err="1" smtClean="0"/>
              <a:t>najbolji</a:t>
            </a:r>
            <a:r>
              <a:rPr lang="en-US" dirty="0" smtClean="0"/>
              <a:t> </a:t>
            </a:r>
            <a:r>
              <a:rPr lang="en-US" dirty="0" err="1" smtClean="0"/>
              <a:t>skor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se </a:t>
            </a:r>
            <a:r>
              <a:rPr lang="en-US" dirty="0" err="1" smtClean="0"/>
              <a:t>sa</a:t>
            </a:r>
            <a:r>
              <a:rPr lang="en-US" dirty="0" smtClean="0"/>
              <a:t> time </a:t>
            </a:r>
            <a:r>
              <a:rPr lang="en-US" dirty="0" err="1" smtClean="0"/>
              <a:t>potezom</a:t>
            </a:r>
            <a:r>
              <a:rPr lang="en-US" dirty="0" smtClean="0"/>
              <a:t> </a:t>
            </a:r>
            <a:r>
              <a:rPr lang="en-US" dirty="0" err="1" smtClean="0"/>
              <a:t>mo</a:t>
            </a:r>
            <a:r>
              <a:rPr lang="sr-Latn-ME" dirty="0" smtClean="0"/>
              <a:t>že dobiti. Naredba </a:t>
            </a:r>
            <a:r>
              <a:rPr lang="sr-Latn-ME" b="1" dirty="0">
                <a:solidFill>
                  <a:srgbClr val="0070C0"/>
                </a:solidFill>
              </a:rPr>
              <a:t>board[i][j</a:t>
            </a:r>
            <a:r>
              <a:rPr lang="sr-Latn-ME" b="1" dirty="0" smtClean="0">
                <a:solidFill>
                  <a:srgbClr val="0070C0"/>
                </a:solidFill>
              </a:rPr>
              <a:t>]='_';</a:t>
            </a:r>
            <a:r>
              <a:rPr lang="sr-Latn-ME" dirty="0" smtClean="0"/>
              <a:t> je zapravo </a:t>
            </a:r>
            <a:r>
              <a:rPr lang="sr-Latn-ME" i="1" dirty="0" smtClean="0"/>
              <a:t>backtrack</a:t>
            </a:r>
            <a:r>
              <a:rPr lang="sr-Latn-ME" dirty="0" smtClean="0"/>
              <a:t> kojom se može ići unazad.</a:t>
            </a:r>
          </a:p>
          <a:p>
            <a:r>
              <a:rPr lang="sr-Latn-ME" dirty="0" smtClean="0"/>
              <a:t>Slično se postupa ako je na potezu drugi igrač.</a:t>
            </a:r>
          </a:p>
          <a:p>
            <a:r>
              <a:rPr lang="sr-Latn-ME" dirty="0" smtClean="0"/>
              <a:t>Funkcija </a:t>
            </a:r>
            <a:r>
              <a:rPr lang="sr-Latn-ME" b="1" dirty="0" smtClean="0">
                <a:solidFill>
                  <a:srgbClr val="0070C0"/>
                </a:solidFill>
              </a:rPr>
              <a:t>findBestMove</a:t>
            </a:r>
            <a:r>
              <a:rPr lang="sr-Latn-ME" dirty="0" smtClean="0"/>
              <a:t> poziva funkciju minimax ali ujedno pamti najbolji potez.</a:t>
            </a:r>
          </a:p>
          <a:p>
            <a:r>
              <a:rPr lang="sr-Latn-ME" dirty="0" smtClean="0"/>
              <a:t>Obratite pažnju sa načina na koji je obezbjeđen prelaz sa poteza prvog na potez drugog igrača. </a:t>
            </a:r>
            <a:r>
              <a:rPr lang="sr-Latn-ME" dirty="0"/>
              <a:t>Provjerite unos: </a:t>
            </a:r>
            <a:r>
              <a:rPr lang="sr-Latn-ME" b="1" dirty="0">
                <a:solidFill>
                  <a:srgbClr val="0070C0"/>
                </a:solidFill>
              </a:rPr>
              <a:t>{ '_', 'o', '_' </a:t>
            </a:r>
            <a:r>
              <a:rPr lang="sr-Latn-ME" b="1" dirty="0" smtClean="0">
                <a:solidFill>
                  <a:srgbClr val="0070C0"/>
                </a:solidFill>
              </a:rPr>
              <a:t>},{ </a:t>
            </a:r>
            <a:r>
              <a:rPr lang="sr-Latn-ME" b="1" dirty="0">
                <a:solidFill>
                  <a:srgbClr val="0070C0"/>
                </a:solidFill>
              </a:rPr>
              <a:t>'_', 'x', '_' </a:t>
            </a:r>
            <a:r>
              <a:rPr lang="sr-Latn-ME" b="1" dirty="0" smtClean="0">
                <a:solidFill>
                  <a:srgbClr val="0070C0"/>
                </a:solidFill>
              </a:rPr>
              <a:t>}, { </a:t>
            </a:r>
            <a:r>
              <a:rPr lang="sr-Latn-ME" b="1" dirty="0">
                <a:solidFill>
                  <a:srgbClr val="0070C0"/>
                </a:solidFill>
              </a:rPr>
              <a:t>'_', '_', '_' </a:t>
            </a:r>
            <a:r>
              <a:rPr lang="sr-Latn-ME" b="1" dirty="0" smtClean="0">
                <a:solidFill>
                  <a:srgbClr val="0070C0"/>
                </a:solidFill>
              </a:rPr>
              <a:t>}</a:t>
            </a:r>
            <a:r>
              <a:rPr lang="sr-Latn-ME" dirty="0" smtClean="0"/>
              <a:t> i uporedite sa potezom koga bi vi odigrali.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54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Grayov kod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067800" cy="5867400"/>
          </a:xfrm>
        </p:spPr>
        <p:txBody>
          <a:bodyPr>
            <a:normAutofit/>
          </a:bodyPr>
          <a:lstStyle/>
          <a:p>
            <a:r>
              <a:rPr lang="sr-Latn-ME" dirty="0" smtClean="0"/>
              <a:t>Grejov kod je poznati pomoćni kod iz teorije informacija. Binarno kodirani niz brojeva, pretvaramo u novi binarni zapis takav da se uzastopni simboli razlikuju samo na jednom bitu. </a:t>
            </a:r>
          </a:p>
          <a:p>
            <a:r>
              <a:rPr lang="sr-Latn-ME" dirty="0" smtClean="0"/>
              <a:t>Na primjer:</a:t>
            </a:r>
            <a:br>
              <a:rPr lang="sr-Latn-ME" dirty="0" smtClean="0"/>
            </a:br>
            <a:r>
              <a:rPr lang="sr-Latn-ME" dirty="0" smtClean="0"/>
              <a:t>broj	binarno	Grejovo</a:t>
            </a:r>
            <a:br>
              <a:rPr lang="sr-Latn-ME" dirty="0" smtClean="0"/>
            </a:br>
            <a:r>
              <a:rPr lang="sr-Latn-ME" dirty="0" smtClean="0"/>
              <a:t>0	000		000</a:t>
            </a:r>
            <a:br>
              <a:rPr lang="sr-Latn-ME" dirty="0" smtClean="0"/>
            </a:br>
            <a:r>
              <a:rPr lang="sr-Latn-ME" dirty="0" smtClean="0"/>
              <a:t>1	001		001</a:t>
            </a:r>
            <a:br>
              <a:rPr lang="sr-Latn-ME" dirty="0" smtClean="0"/>
            </a:br>
            <a:r>
              <a:rPr lang="sr-Latn-ME" dirty="0" smtClean="0"/>
              <a:t>2	010		011</a:t>
            </a:r>
            <a:br>
              <a:rPr lang="sr-Latn-ME" dirty="0" smtClean="0"/>
            </a:br>
            <a:r>
              <a:rPr lang="sr-Latn-ME" dirty="0" smtClean="0"/>
              <a:t>3	011		010</a:t>
            </a:r>
            <a:br>
              <a:rPr lang="sr-Latn-ME" dirty="0" smtClean="0"/>
            </a:br>
            <a:r>
              <a:rPr lang="sr-Latn-ME" dirty="0" smtClean="0"/>
              <a:t>4	100		110</a:t>
            </a:r>
            <a:br>
              <a:rPr lang="sr-Latn-ME" dirty="0" smtClean="0"/>
            </a:br>
            <a:r>
              <a:rPr lang="sr-Latn-ME" dirty="0" smtClean="0"/>
              <a:t>5	101		111</a:t>
            </a:r>
            <a:br>
              <a:rPr lang="sr-Latn-ME" dirty="0" smtClean="0"/>
            </a:br>
            <a:r>
              <a:rPr lang="sr-Latn-ME" dirty="0" smtClean="0"/>
              <a:t>6	110		101</a:t>
            </a:r>
            <a:r>
              <a:rPr lang="sr-Latn-ME" dirty="0"/>
              <a:t/>
            </a:r>
            <a:br>
              <a:rPr lang="sr-Latn-ME" dirty="0"/>
            </a:br>
            <a:r>
              <a:rPr lang="sr-Latn-ME" dirty="0" smtClean="0"/>
              <a:t>7	111		100</a:t>
            </a:r>
            <a:endParaRPr lang="sr-Latn-ME" dirty="0"/>
          </a:p>
        </p:txBody>
      </p:sp>
      <p:sp>
        <p:nvSpPr>
          <p:cNvPr id="4" name="TextBox 3"/>
          <p:cNvSpPr txBox="1"/>
          <p:nvPr/>
        </p:nvSpPr>
        <p:spPr>
          <a:xfrm>
            <a:off x="3810000" y="3551872"/>
            <a:ext cx="4724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Premda postoje i drugi načini implementacije ovdje ćemo se baviti backtracking-om kao dobrom prilikom da uvježbamo ovu programersku tehniku na jednom dobro poznatom problemu.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0332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en-US" dirty="0" err="1" smtClean="0"/>
              <a:t>Realizacija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994856"/>
            <a:ext cx="58674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&lt;vector&gt;</a:t>
            </a:r>
          </a:p>
          <a:p>
            <a:r>
              <a:rPr lang="en-US" b="1" dirty="0">
                <a:solidFill>
                  <a:srgbClr val="0070C0"/>
                </a:solidFill>
              </a:rPr>
              <a:t>using 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grayCodeUtil</a:t>
            </a:r>
            <a:r>
              <a:rPr lang="en-US" b="1" dirty="0">
                <a:solidFill>
                  <a:srgbClr val="0070C0"/>
                </a:solidFill>
              </a:rPr>
              <a:t>(vector&lt;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&gt;&amp; </a:t>
            </a:r>
            <a:r>
              <a:rPr lang="en-US" b="1" dirty="0" err="1" smtClean="0">
                <a:solidFill>
                  <a:srgbClr val="0070C0"/>
                </a:solidFill>
              </a:rPr>
              <a:t>res,int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n,int</a:t>
            </a:r>
            <a:r>
              <a:rPr lang="en-US" b="1" dirty="0">
                <a:solidFill>
                  <a:srgbClr val="0070C0"/>
                </a:solidFill>
              </a:rPr>
              <a:t>&amp; </a:t>
            </a:r>
            <a:r>
              <a:rPr lang="en-US" b="1" dirty="0" err="1">
                <a:solidFill>
                  <a:srgbClr val="0070C0"/>
                </a:solidFill>
              </a:rPr>
              <a:t>num</a:t>
            </a:r>
            <a:r>
              <a:rPr lang="en-US" b="1" dirty="0" smtClean="0">
                <a:solidFill>
                  <a:srgbClr val="0070C0"/>
                </a:solidFill>
              </a:rPr>
              <a:t>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(n == 0)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res.push_back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num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return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grayCodeUtil</a:t>
            </a:r>
            <a:r>
              <a:rPr lang="en-US" b="1" dirty="0" smtClean="0">
                <a:solidFill>
                  <a:srgbClr val="0070C0"/>
                </a:solidFill>
              </a:rPr>
              <a:t>(res</a:t>
            </a:r>
            <a:r>
              <a:rPr lang="en-US" b="1" dirty="0">
                <a:solidFill>
                  <a:srgbClr val="0070C0"/>
                </a:solidFill>
              </a:rPr>
              <a:t>, n - 1, </a:t>
            </a:r>
            <a:r>
              <a:rPr lang="en-US" b="1" dirty="0" err="1">
                <a:solidFill>
                  <a:srgbClr val="0070C0"/>
                </a:solidFill>
              </a:rPr>
              <a:t>num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num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= </a:t>
            </a:r>
            <a:r>
              <a:rPr lang="en-US" b="1" dirty="0" err="1">
                <a:solidFill>
                  <a:srgbClr val="0070C0"/>
                </a:solidFill>
              </a:rPr>
              <a:t>num</a:t>
            </a:r>
            <a:r>
              <a:rPr lang="en-US" b="1" dirty="0">
                <a:solidFill>
                  <a:srgbClr val="0070C0"/>
                </a:solidFill>
              </a:rPr>
              <a:t> ^ (1 &lt;&lt; (n - 1));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grayCodeUtil</a:t>
            </a:r>
            <a:r>
              <a:rPr lang="en-US" b="1" dirty="0" smtClean="0">
                <a:solidFill>
                  <a:srgbClr val="0070C0"/>
                </a:solidFill>
              </a:rPr>
              <a:t>(res</a:t>
            </a:r>
            <a:r>
              <a:rPr lang="en-US" b="1" dirty="0">
                <a:solidFill>
                  <a:srgbClr val="0070C0"/>
                </a:solidFill>
              </a:rPr>
              <a:t>, n - 1, </a:t>
            </a:r>
            <a:r>
              <a:rPr lang="en-US" b="1" dirty="0" err="1">
                <a:solidFill>
                  <a:srgbClr val="0070C0"/>
                </a:solidFill>
              </a:rPr>
              <a:t>num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vector&lt;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en-US" b="1" dirty="0" err="1">
                <a:solidFill>
                  <a:srgbClr val="0070C0"/>
                </a:solidFill>
              </a:rPr>
              <a:t>grayCodes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n</a:t>
            </a:r>
            <a:r>
              <a:rPr lang="en-US" b="1" dirty="0" smtClean="0">
                <a:solidFill>
                  <a:srgbClr val="0070C0"/>
                </a:solidFill>
              </a:rPr>
              <a:t>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vector&lt;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res;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num</a:t>
            </a:r>
            <a:r>
              <a:rPr lang="en-US" b="1" dirty="0">
                <a:solidFill>
                  <a:srgbClr val="0070C0"/>
                </a:solidFill>
              </a:rPr>
              <a:t> = 0;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grayCodeUtil</a:t>
            </a:r>
            <a:r>
              <a:rPr lang="en-US" b="1" dirty="0" smtClean="0">
                <a:solidFill>
                  <a:srgbClr val="0070C0"/>
                </a:solidFill>
              </a:rPr>
              <a:t>(res</a:t>
            </a:r>
            <a:r>
              <a:rPr lang="en-US" b="1" dirty="0">
                <a:solidFill>
                  <a:srgbClr val="0070C0"/>
                </a:solidFill>
              </a:rPr>
              <a:t>, n, </a:t>
            </a:r>
            <a:r>
              <a:rPr lang="en-US" b="1" dirty="0" err="1">
                <a:solidFill>
                  <a:srgbClr val="0070C0"/>
                </a:solidFill>
              </a:rPr>
              <a:t>num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res;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91000" y="2286000"/>
            <a:ext cx="4572000" cy="2031325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main(){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n; </a:t>
            </a:r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 smtClean="0">
                <a:solidFill>
                  <a:srgbClr val="0070C0"/>
                </a:solidFill>
              </a:rPr>
              <a:t>&gt;&gt;n;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vector&lt;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code = </a:t>
            </a:r>
            <a:r>
              <a:rPr lang="en-US" b="1" dirty="0" err="1">
                <a:solidFill>
                  <a:srgbClr val="0070C0"/>
                </a:solidFill>
              </a:rPr>
              <a:t>grayCodes</a:t>
            </a:r>
            <a:r>
              <a:rPr lang="en-US" b="1" dirty="0">
                <a:solidFill>
                  <a:srgbClr val="0070C0"/>
                </a:solidFill>
              </a:rPr>
              <a:t>(n);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= 0;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&lt; </a:t>
            </a:r>
            <a:r>
              <a:rPr lang="en-US" b="1" dirty="0" err="1">
                <a:solidFill>
                  <a:srgbClr val="0070C0"/>
                </a:solidFill>
              </a:rPr>
              <a:t>code.size</a:t>
            </a:r>
            <a:r>
              <a:rPr lang="en-US" b="1" dirty="0">
                <a:solidFill>
                  <a:srgbClr val="0070C0"/>
                </a:solidFill>
              </a:rPr>
              <a:t>();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&lt;&lt; code[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 &lt;&lt; 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0;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</p:txBody>
      </p:sp>
      <p:sp>
        <p:nvSpPr>
          <p:cNvPr id="6" name="Rectangle 5"/>
          <p:cNvSpPr/>
          <p:nvPr/>
        </p:nvSpPr>
        <p:spPr>
          <a:xfrm>
            <a:off x="3505200" y="4495800"/>
            <a:ext cx="5638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err="1" smtClean="0"/>
              <a:t>Ideja</a:t>
            </a:r>
            <a:r>
              <a:rPr lang="en-GB" dirty="0" smtClean="0"/>
              <a:t> je da za </a:t>
            </a:r>
            <a:r>
              <a:rPr lang="en-GB" dirty="0" err="1" smtClean="0"/>
              <a:t>svaki</a:t>
            </a:r>
            <a:r>
              <a:rPr lang="en-GB" dirty="0" smtClean="0"/>
              <a:t> od </a:t>
            </a:r>
            <a:r>
              <a:rPr lang="en-GB" b="1" i="1" dirty="0" smtClean="0">
                <a:solidFill>
                  <a:srgbClr val="C00000"/>
                </a:solidFill>
              </a:rPr>
              <a:t>n</a:t>
            </a:r>
            <a:r>
              <a:rPr lang="en-GB" dirty="0" smtClean="0"/>
              <a:t> </a:t>
            </a:r>
            <a:r>
              <a:rPr lang="en-GB" dirty="0" err="1" smtClean="0"/>
              <a:t>bita</a:t>
            </a:r>
            <a:r>
              <a:rPr lang="en-GB" dirty="0" smtClean="0"/>
              <a:t> </a:t>
            </a:r>
            <a:r>
              <a:rPr lang="en-GB" dirty="0" err="1" smtClean="0"/>
              <a:t>ima</a:t>
            </a:r>
            <a:r>
              <a:rPr lang="en-GB" dirty="0" smtClean="0"/>
              <a:t> </a:t>
            </a:r>
            <a:r>
              <a:rPr lang="en-GB" dirty="0" err="1" smtClean="0"/>
              <a:t>priliku</a:t>
            </a:r>
            <a:r>
              <a:rPr lang="en-GB" dirty="0" smtClean="0"/>
              <a:t> da </a:t>
            </a:r>
            <a:r>
              <a:rPr lang="en-GB" dirty="0" err="1" smtClean="0"/>
              <a:t>ga</a:t>
            </a:r>
            <a:r>
              <a:rPr lang="en-GB" dirty="0" smtClean="0"/>
              <a:t> </a:t>
            </a:r>
            <a:r>
              <a:rPr lang="en-GB" dirty="0" err="1" smtClean="0"/>
              <a:t>ignori</a:t>
            </a:r>
            <a:r>
              <a:rPr lang="sr-Latn-ME" dirty="0" smtClean="0"/>
              <a:t>šemo ili da ga invertujemo pa sekvenca ima </a:t>
            </a:r>
            <a:r>
              <a:rPr lang="sr-Latn-ME" b="1" dirty="0" smtClean="0">
                <a:solidFill>
                  <a:srgbClr val="C00000"/>
                </a:solidFill>
              </a:rPr>
              <a:t>2</a:t>
            </a:r>
            <a:r>
              <a:rPr lang="sr-Latn-ME" b="1" i="1" baseline="30000" dirty="0" smtClean="0">
                <a:solidFill>
                  <a:srgbClr val="C00000"/>
                </a:solidFill>
              </a:rPr>
              <a:t>n</a:t>
            </a:r>
            <a:r>
              <a:rPr lang="sr-Latn-ME" dirty="0" smtClean="0"/>
              <a:t> varijanti za 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dirty="0" smtClean="0"/>
              <a:t> bita. Zato imamo dva rekurzivna poziva za originalni bit ili invertovani.</a:t>
            </a:r>
          </a:p>
          <a:p>
            <a:r>
              <a:rPr lang="sr-Latn-ME" dirty="0" smtClean="0"/>
              <a:t>Ovo se sve dešava u </a:t>
            </a:r>
            <a:r>
              <a:rPr lang="sr-Latn-ME" b="1" dirty="0" smtClean="0">
                <a:solidFill>
                  <a:srgbClr val="0070C0"/>
                </a:solidFill>
              </a:rPr>
              <a:t>GrayCodeUtil</a:t>
            </a:r>
            <a:r>
              <a:rPr lang="sr-Latn-ME" dirty="0" smtClean="0"/>
              <a:t> funkciju kojoj se posl</a:t>
            </a:r>
            <a:r>
              <a:rPr lang="en-US" dirty="0" smtClean="0"/>
              <a:t>j</a:t>
            </a:r>
            <a:r>
              <a:rPr lang="sr-Latn-ME" dirty="0" smtClean="0"/>
              <a:t>ednji argument prosljeđuje po referenci da bi mogao pratiti tekući kod.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47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" y="304800"/>
            <a:ext cx="2734056" cy="838200"/>
          </a:xfrm>
        </p:spPr>
        <p:txBody>
          <a:bodyPr/>
          <a:lstStyle/>
          <a:p>
            <a:r>
              <a:rPr lang="en-US" dirty="0" err="1" smtClean="0"/>
              <a:t>Lavirint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/>
          </a:bodyPr>
          <a:lstStyle/>
          <a:p>
            <a:r>
              <a:rPr lang="en-US" dirty="0" err="1" smtClean="0"/>
              <a:t>Lavirint</a:t>
            </a:r>
            <a:r>
              <a:rPr lang="en-US" dirty="0" smtClean="0"/>
              <a:t> je </a:t>
            </a:r>
            <a:r>
              <a:rPr lang="en-US" dirty="0" err="1" smtClean="0"/>
              <a:t>poseban</a:t>
            </a:r>
            <a:r>
              <a:rPr lang="en-US" dirty="0" smtClean="0"/>
              <a:t> vid </a:t>
            </a:r>
            <a:r>
              <a:rPr lang="en-US" dirty="0" err="1" smtClean="0"/>
              <a:t>grafa</a:t>
            </a:r>
            <a:r>
              <a:rPr lang="en-US" dirty="0" smtClean="0"/>
              <a:t> / </a:t>
            </a:r>
            <a:r>
              <a:rPr lang="en-US" dirty="0" err="1" smtClean="0"/>
              <a:t>matrice</a:t>
            </a:r>
            <a:r>
              <a:rPr lang="en-US" dirty="0" smtClean="0"/>
              <a:t> u </a:t>
            </a:r>
            <a:r>
              <a:rPr lang="en-US" dirty="0" err="1" smtClean="0"/>
              <a:t>kojem</a:t>
            </a:r>
            <a:r>
              <a:rPr lang="en-US" dirty="0" smtClean="0"/>
              <a:t> je </a:t>
            </a:r>
            <a:r>
              <a:rPr lang="en-US" dirty="0" err="1" smtClean="0"/>
              <a:t>cilj</a:t>
            </a:r>
            <a:r>
              <a:rPr lang="en-US" dirty="0" smtClean="0"/>
              <a:t> da se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zadatog</a:t>
            </a:r>
            <a:r>
              <a:rPr lang="en-US" dirty="0" smtClean="0"/>
              <a:t> </a:t>
            </a:r>
            <a:r>
              <a:rPr lang="en-US" dirty="0" err="1" smtClean="0"/>
              <a:t>polja</a:t>
            </a:r>
            <a:r>
              <a:rPr lang="en-US" dirty="0" smtClean="0"/>
              <a:t> do</a:t>
            </a:r>
            <a:r>
              <a:rPr lang="sr-Latn-ME" dirty="0" smtClean="0"/>
              <a:t>đe do izlaza.</a:t>
            </a:r>
          </a:p>
          <a:p>
            <a:r>
              <a:rPr lang="sr-Latn-ME" dirty="0" smtClean="0"/>
              <a:t>U lavirintu postoje tačke kroz koje se može proći ali i zidovi </a:t>
            </a:r>
            <a:r>
              <a:rPr lang="sr-Latn-ME" b="1" baseline="-25000" dirty="0" smtClean="0"/>
              <a:t>(u našem primjeru označeni sa #)</a:t>
            </a:r>
            <a:r>
              <a:rPr lang="sr-Latn-ME" dirty="0" smtClean="0"/>
              <a:t> kroz koje se ne može proći.</a:t>
            </a:r>
          </a:p>
          <a:p>
            <a:r>
              <a:rPr lang="sr-Latn-ME" dirty="0" smtClean="0"/>
              <a:t>Postoji mnogo varijanti ovoga problema.</a:t>
            </a:r>
          </a:p>
          <a:p>
            <a:r>
              <a:rPr lang="sr-Latn-ME" dirty="0" smtClean="0"/>
              <a:t>Ako je lavirint unaprijed poznat obično se koriste algoritmi optimalne putanje koje ćemo upoznati kada budemo radili sa grafovima. </a:t>
            </a:r>
          </a:p>
          <a:p>
            <a:r>
              <a:rPr lang="sr-Latn-ME" dirty="0" smtClean="0"/>
              <a:t>Postoje varijante problema da se lavirint formira po nekom pravilu a postoje i varijante problema da se mogu uvoditi i pokretne prepreke.</a:t>
            </a:r>
          </a:p>
          <a:p>
            <a:r>
              <a:rPr lang="sr-Latn-ME" dirty="0" smtClean="0"/>
              <a:t>Ovdje ćemo se baviti poznatim pravilom obilaska lavirinta </a:t>
            </a:r>
            <a:r>
              <a:rPr lang="en-US" dirty="0" err="1" smtClean="0"/>
              <a:t>putem</a:t>
            </a:r>
            <a:r>
              <a:rPr lang="en-US" dirty="0" smtClean="0"/>
              <a:t> </a:t>
            </a:r>
            <a:r>
              <a:rPr lang="en-US" dirty="0" err="1" smtClean="0"/>
              <a:t>pra</a:t>
            </a:r>
            <a:r>
              <a:rPr lang="sr-Latn-ME" dirty="0" smtClean="0"/>
              <a:t>ćenja zida. Postoje dva pravila koja se koriste za ovu potrebu a koja su ekvivalentna: pravilo desna i lijeve ruke.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03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Desna ruka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791200"/>
          </a:xfrm>
        </p:spPr>
        <p:txBody>
          <a:bodyPr>
            <a:normAutofit/>
          </a:bodyPr>
          <a:lstStyle/>
          <a:p>
            <a:r>
              <a:rPr lang="sr-Latn-ME" dirty="0" smtClean="0"/>
              <a:t>Ideja desne </a:t>
            </a:r>
            <a:r>
              <a:rPr lang="sr-Latn-ME" b="1" baseline="-25000" dirty="0" smtClean="0"/>
              <a:t>(ili lijeve)</a:t>
            </a:r>
            <a:r>
              <a:rPr lang="sr-Latn-ME" dirty="0" smtClean="0"/>
              <a:t> ruke je jednostavna. Ako držite ruku na zidu lavirinta sigurno će se izaći iz njega ako su svi zidovi spojeni i spojeni sa granicama lavirinta. </a:t>
            </a:r>
          </a:p>
          <a:p>
            <a:r>
              <a:rPr lang="sr-Latn-ME" dirty="0" smtClean="0"/>
              <a:t>Naravno ovo moramo nekako algoritamski opisati.</a:t>
            </a:r>
          </a:p>
          <a:p>
            <a:r>
              <a:rPr lang="sr-Latn-ME" dirty="0" smtClean="0"/>
              <a:t>Suštinski praćenje ide po određenim prioritetima u zavisnosti od pravca kojim se trenutno krećemo.</a:t>
            </a:r>
          </a:p>
          <a:p>
            <a:r>
              <a:rPr lang="sr-Latn-ME" dirty="0" smtClean="0"/>
              <a:t>Opišimo to malim kompasom: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438400" y="4876800"/>
            <a:ext cx="6781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ME" dirty="0" smtClean="0"/>
              <a:t>U zavisnosti od prethodnog pravca prioriteti kuda se krećemo su:</a:t>
            </a:r>
          </a:p>
          <a:p>
            <a:r>
              <a:rPr lang="sr-Latn-ME" b="1" u="sng" dirty="0" smtClean="0"/>
              <a:t>Tekući pravac:	1</a:t>
            </a:r>
            <a:r>
              <a:rPr lang="en-US" b="1" u="sng" dirty="0" smtClean="0"/>
              <a:t>. </a:t>
            </a:r>
            <a:r>
              <a:rPr lang="sr-Latn-ME" b="1" u="sng" dirty="0" smtClean="0"/>
              <a:t>p</a:t>
            </a:r>
            <a:r>
              <a:rPr lang="en-US" b="1" u="sng" dirty="0" err="1" smtClean="0"/>
              <a:t>rioritet</a:t>
            </a:r>
            <a:r>
              <a:rPr lang="sr-Latn-ME" b="1" u="sng" dirty="0" smtClean="0"/>
              <a:t> 	2. 	3.	4.</a:t>
            </a:r>
          </a:p>
          <a:p>
            <a:r>
              <a:rPr lang="sr-Latn-ME" b="1" dirty="0" smtClean="0"/>
              <a:t>N		</a:t>
            </a:r>
            <a:r>
              <a:rPr lang="en-US" b="1" dirty="0" smtClean="0"/>
              <a:t>E</a:t>
            </a:r>
            <a:r>
              <a:rPr lang="sr-Latn-ME" b="1" dirty="0" smtClean="0"/>
              <a:t>		</a:t>
            </a:r>
            <a:r>
              <a:rPr lang="en-US" b="1" dirty="0" smtClean="0"/>
              <a:t>N</a:t>
            </a:r>
            <a:r>
              <a:rPr lang="sr-Latn-ME" b="1" dirty="0" smtClean="0"/>
              <a:t>	</a:t>
            </a:r>
            <a:r>
              <a:rPr lang="en-US" b="1" dirty="0" smtClean="0"/>
              <a:t>W</a:t>
            </a:r>
            <a:r>
              <a:rPr lang="sr-Latn-ME" b="1" dirty="0" smtClean="0"/>
              <a:t>	</a:t>
            </a:r>
            <a:r>
              <a:rPr lang="en-US" b="1" dirty="0" smtClean="0"/>
              <a:t>S</a:t>
            </a:r>
            <a:endParaRPr lang="en-US" b="1" dirty="0"/>
          </a:p>
          <a:p>
            <a:r>
              <a:rPr lang="sr-Latn-ME" b="1" dirty="0" smtClean="0"/>
              <a:t>S	</a:t>
            </a:r>
            <a:r>
              <a:rPr lang="en-US" b="1" dirty="0" smtClean="0"/>
              <a:t>   </a:t>
            </a:r>
            <a:r>
              <a:rPr lang="sr-Latn-ME" b="1" dirty="0" smtClean="0"/>
              <a:t>	</a:t>
            </a:r>
            <a:r>
              <a:rPr lang="en-US" b="1" dirty="0" smtClean="0"/>
              <a:t>W</a:t>
            </a:r>
            <a:r>
              <a:rPr lang="sr-Latn-ME" b="1" dirty="0" smtClean="0"/>
              <a:t>		</a:t>
            </a:r>
            <a:r>
              <a:rPr lang="en-US" b="1" dirty="0" smtClean="0"/>
              <a:t>S</a:t>
            </a:r>
            <a:r>
              <a:rPr lang="sr-Latn-ME" b="1" dirty="0" smtClean="0"/>
              <a:t>	</a:t>
            </a:r>
            <a:r>
              <a:rPr lang="en-US" b="1" dirty="0" smtClean="0"/>
              <a:t>E</a:t>
            </a:r>
            <a:r>
              <a:rPr lang="sr-Latn-ME" b="1" dirty="0" smtClean="0"/>
              <a:t>	</a:t>
            </a:r>
            <a:r>
              <a:rPr lang="en-US" b="1" dirty="0" smtClean="0"/>
              <a:t>N</a:t>
            </a:r>
            <a:endParaRPr lang="en-US" b="1" dirty="0"/>
          </a:p>
          <a:p>
            <a:r>
              <a:rPr lang="en-US" b="1" dirty="0" smtClean="0"/>
              <a:t>E</a:t>
            </a:r>
            <a:r>
              <a:rPr lang="sr-Latn-ME" b="1" dirty="0" smtClean="0"/>
              <a:t>	</a:t>
            </a:r>
            <a:r>
              <a:rPr lang="en-US" b="1" dirty="0" smtClean="0"/>
              <a:t>    </a:t>
            </a:r>
            <a:r>
              <a:rPr lang="sr-Latn-ME" b="1" dirty="0" smtClean="0"/>
              <a:t>	</a:t>
            </a:r>
            <a:r>
              <a:rPr lang="en-US" b="1" dirty="0" smtClean="0"/>
              <a:t>S</a:t>
            </a:r>
            <a:r>
              <a:rPr lang="sr-Latn-ME" b="1" dirty="0" smtClean="0"/>
              <a:t>		</a:t>
            </a:r>
            <a:r>
              <a:rPr lang="en-US" b="1" dirty="0" smtClean="0"/>
              <a:t>E</a:t>
            </a:r>
            <a:r>
              <a:rPr lang="sr-Latn-ME" b="1" dirty="0" smtClean="0"/>
              <a:t>	</a:t>
            </a:r>
            <a:r>
              <a:rPr lang="en-US" b="1" dirty="0" smtClean="0"/>
              <a:t>N</a:t>
            </a:r>
            <a:r>
              <a:rPr lang="sr-Latn-ME" b="1" dirty="0"/>
              <a:t>	</a:t>
            </a:r>
            <a:r>
              <a:rPr lang="en-US" b="1" dirty="0" smtClean="0"/>
              <a:t>W</a:t>
            </a:r>
            <a:endParaRPr lang="en-US" b="1" dirty="0"/>
          </a:p>
          <a:p>
            <a:r>
              <a:rPr lang="en-US" b="1" dirty="0" smtClean="0"/>
              <a:t>W</a:t>
            </a:r>
            <a:r>
              <a:rPr lang="sr-Latn-ME" b="1" dirty="0" smtClean="0"/>
              <a:t>		</a:t>
            </a:r>
            <a:r>
              <a:rPr lang="en-US" b="1" dirty="0" smtClean="0"/>
              <a:t>N</a:t>
            </a:r>
            <a:r>
              <a:rPr lang="sr-Latn-ME" b="1" dirty="0" smtClean="0"/>
              <a:t>		</a:t>
            </a:r>
            <a:r>
              <a:rPr lang="en-US" b="1" dirty="0" smtClean="0"/>
              <a:t>W</a:t>
            </a:r>
            <a:r>
              <a:rPr lang="sr-Latn-ME" b="1" dirty="0" smtClean="0"/>
              <a:t>	</a:t>
            </a:r>
            <a:r>
              <a:rPr lang="en-US" b="1" dirty="0" smtClean="0"/>
              <a:t>S</a:t>
            </a:r>
            <a:r>
              <a:rPr lang="sr-Latn-ME" b="1" dirty="0" smtClean="0"/>
              <a:t>	</a:t>
            </a:r>
            <a:r>
              <a:rPr lang="en-US" b="1" dirty="0" smtClean="0"/>
              <a:t>E</a:t>
            </a:r>
            <a:endParaRPr lang="en-US" b="1" dirty="0"/>
          </a:p>
        </p:txBody>
      </p:sp>
      <p:pic>
        <p:nvPicPr>
          <p:cNvPr id="2050" name="Picture 2" descr="Free Map Compass by AshWolf-Forever on Deviant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36290"/>
            <a:ext cx="2286000" cy="229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00600" y="3436125"/>
            <a:ext cx="411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FF0000"/>
                </a:solidFill>
              </a:rPr>
              <a:t>S</a:t>
            </a:r>
            <a:r>
              <a:rPr lang="sr-Latn-ME" dirty="0" smtClean="0"/>
              <a:t>-south-jug vektor pomjeraja </a:t>
            </a:r>
            <a:r>
              <a:rPr lang="sr-Latn-ME" b="1" dirty="0" smtClean="0">
                <a:solidFill>
                  <a:srgbClr val="FF0000"/>
                </a:solidFill>
              </a:rPr>
              <a:t>(0,1)</a:t>
            </a:r>
          </a:p>
          <a:p>
            <a:r>
              <a:rPr lang="sr-Latn-ME" b="1" dirty="0" smtClean="0">
                <a:solidFill>
                  <a:srgbClr val="FF0000"/>
                </a:solidFill>
              </a:rPr>
              <a:t>W</a:t>
            </a:r>
            <a:r>
              <a:rPr lang="sr-Latn-ME" dirty="0" smtClean="0"/>
              <a:t>-west-zapad </a:t>
            </a:r>
            <a:r>
              <a:rPr lang="sr-Latn-ME" dirty="0"/>
              <a:t>vektor pomjeraja </a:t>
            </a:r>
            <a:r>
              <a:rPr lang="sr-Latn-ME" b="1" dirty="0" smtClean="0">
                <a:solidFill>
                  <a:srgbClr val="FF0000"/>
                </a:solidFill>
              </a:rPr>
              <a:t>(-1,0)</a:t>
            </a:r>
            <a:endParaRPr lang="sr-Latn-ME" b="1" dirty="0">
              <a:solidFill>
                <a:srgbClr val="FF0000"/>
              </a:solidFill>
            </a:endParaRPr>
          </a:p>
          <a:p>
            <a:r>
              <a:rPr lang="sr-Latn-ME" b="1" dirty="0" smtClean="0">
                <a:solidFill>
                  <a:srgbClr val="FF0000"/>
                </a:solidFill>
              </a:rPr>
              <a:t>N</a:t>
            </a:r>
            <a:r>
              <a:rPr lang="sr-Latn-ME" dirty="0" smtClean="0"/>
              <a:t>-north-sjever </a:t>
            </a:r>
            <a:r>
              <a:rPr lang="sr-Latn-ME" dirty="0"/>
              <a:t>vektor pomjeraja </a:t>
            </a:r>
            <a:r>
              <a:rPr lang="sr-Latn-ME" b="1" dirty="0" smtClean="0">
                <a:solidFill>
                  <a:srgbClr val="FF0000"/>
                </a:solidFill>
              </a:rPr>
              <a:t>(0,-1)</a:t>
            </a:r>
            <a:endParaRPr lang="sr-Latn-ME" b="1" dirty="0">
              <a:solidFill>
                <a:srgbClr val="FF0000"/>
              </a:solidFill>
            </a:endParaRPr>
          </a:p>
          <a:p>
            <a:r>
              <a:rPr lang="sr-Latn-ME" b="1" dirty="0" smtClean="0">
                <a:solidFill>
                  <a:srgbClr val="FF0000"/>
                </a:solidFill>
              </a:rPr>
              <a:t>E</a:t>
            </a:r>
            <a:r>
              <a:rPr lang="sr-Latn-ME" dirty="0" smtClean="0"/>
              <a:t>-east-istok </a:t>
            </a:r>
            <a:r>
              <a:rPr lang="sr-Latn-ME" dirty="0"/>
              <a:t>vektor pomjeraja </a:t>
            </a:r>
            <a:r>
              <a:rPr lang="sr-Latn-ME" b="1" dirty="0" smtClean="0">
                <a:solidFill>
                  <a:srgbClr val="FF0000"/>
                </a:solidFill>
              </a:rPr>
              <a:t>(1,0)</a:t>
            </a:r>
            <a:endParaRPr lang="sr-Latn-M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60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1760"/>
            <a:ext cx="9144000" cy="990600"/>
          </a:xfrm>
        </p:spPr>
        <p:txBody>
          <a:bodyPr>
            <a:normAutofit/>
          </a:bodyPr>
          <a:lstStyle/>
          <a:p>
            <a:r>
              <a:rPr lang="sr-Latn-ME" dirty="0" smtClean="0"/>
              <a:t>Program – desna ruka – izlaz iz lavirinta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1066800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conio.h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using </a:t>
            </a:r>
            <a:r>
              <a:rPr lang="en-US" b="1" dirty="0">
                <a:solidFill>
                  <a:srgbClr val="0070C0"/>
                </a:solidFill>
              </a:rPr>
              <a:t>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stampajLavirint</a:t>
            </a:r>
            <a:r>
              <a:rPr lang="en-US" b="1" dirty="0">
                <a:solidFill>
                  <a:srgbClr val="0070C0"/>
                </a:solidFill>
              </a:rPr>
              <a:t>(char </a:t>
            </a:r>
            <a:r>
              <a:rPr lang="en-US" b="1" dirty="0" err="1">
                <a:solidFill>
                  <a:srgbClr val="0070C0"/>
                </a:solidFill>
              </a:rPr>
              <a:t>lavirint</a:t>
            </a:r>
            <a:r>
              <a:rPr lang="en-US" b="1" dirty="0">
                <a:solidFill>
                  <a:srgbClr val="0070C0"/>
                </a:solidFill>
              </a:rPr>
              <a:t>[][15],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n</a:t>
            </a:r>
            <a:r>
              <a:rPr lang="en-US" b="1" dirty="0" smtClean="0">
                <a:solidFill>
                  <a:srgbClr val="0070C0"/>
                </a:solidFill>
              </a:rPr>
              <a:t>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=0;i&lt;</a:t>
            </a:r>
            <a:r>
              <a:rPr lang="en-US" b="1" dirty="0" err="1" smtClean="0">
                <a:solidFill>
                  <a:srgbClr val="0070C0"/>
                </a:solidFill>
              </a:rPr>
              <a:t>n;i</a:t>
            </a:r>
            <a:r>
              <a:rPr lang="en-US" b="1" dirty="0" smtClean="0">
                <a:solidFill>
                  <a:srgbClr val="0070C0"/>
                </a:solidFill>
              </a:rPr>
              <a:t>++){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j=0;j&lt;</a:t>
            </a:r>
            <a:r>
              <a:rPr lang="en-US" b="1" dirty="0" err="1" smtClean="0">
                <a:solidFill>
                  <a:srgbClr val="0070C0"/>
                </a:solidFill>
              </a:rPr>
              <a:t>n;j</a:t>
            </a:r>
            <a:r>
              <a:rPr lang="en-US" b="1" dirty="0" smtClean="0">
                <a:solidFill>
                  <a:srgbClr val="0070C0"/>
                </a:solidFill>
              </a:rPr>
              <a:t>++) 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 smtClean="0">
                <a:solidFill>
                  <a:srgbClr val="0070C0"/>
                </a:solidFill>
              </a:rPr>
              <a:t>&lt;&lt;</a:t>
            </a:r>
            <a:r>
              <a:rPr lang="en-US" b="1" dirty="0" err="1" smtClean="0">
                <a:solidFill>
                  <a:srgbClr val="0070C0"/>
                </a:solidFill>
              </a:rPr>
              <a:t>lavirint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][j];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bool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ulavirintu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x,int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y,int</a:t>
            </a:r>
            <a:r>
              <a:rPr lang="en-US" b="1" dirty="0">
                <a:solidFill>
                  <a:srgbClr val="0070C0"/>
                </a:solidFill>
              </a:rPr>
              <a:t> n){</a:t>
            </a:r>
          </a:p>
          <a:p>
            <a:r>
              <a:rPr lang="en-US" b="1" dirty="0">
                <a:solidFill>
                  <a:srgbClr val="0070C0"/>
                </a:solidFill>
              </a:rPr>
              <a:t>return (x&gt;=0 &amp;&amp; x&lt;n &amp;&amp; y&gt;=0 &amp;&amp; y&lt;n);}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</a:t>
            </a:r>
            <a:r>
              <a:rPr lang="en-US" b="1" dirty="0" smtClean="0">
                <a:solidFill>
                  <a:srgbClr val="0070C0"/>
                </a:solidFill>
              </a:rPr>
              <a:t>() 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//#-</a:t>
            </a:r>
            <a:r>
              <a:rPr lang="en-US" b="1" dirty="0" err="1">
                <a:solidFill>
                  <a:srgbClr val="FF0000"/>
                </a:solidFill>
              </a:rPr>
              <a:t>zidovi</a:t>
            </a:r>
            <a:r>
              <a:rPr lang="en-US" b="1" dirty="0">
                <a:solidFill>
                  <a:srgbClr val="FF0000"/>
                </a:solidFill>
              </a:rPr>
              <a:t>,.-</a:t>
            </a:r>
            <a:r>
              <a:rPr lang="en-US" b="1" dirty="0" err="1" smtClean="0">
                <a:solidFill>
                  <a:srgbClr val="FF0000"/>
                </a:solidFill>
              </a:rPr>
              <a:t>hodnik</a:t>
            </a:r>
            <a:r>
              <a:rPr lang="sr-Latn-ME" b="1" dirty="0" smtClean="0">
                <a:solidFill>
                  <a:srgbClr val="FF0000"/>
                </a:solidFill>
              </a:rPr>
              <a:t>, o - pozicija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direction=0,red;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pc[4][2];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//</a:t>
            </a:r>
            <a:r>
              <a:rPr lang="en-US" b="1" dirty="0" err="1">
                <a:solidFill>
                  <a:srgbClr val="FF0000"/>
                </a:solidFill>
              </a:rPr>
              <a:t>vektori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pomjeraja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pc[0</a:t>
            </a:r>
            <a:r>
              <a:rPr lang="en-US" b="1" dirty="0">
                <a:solidFill>
                  <a:srgbClr val="0070C0"/>
                </a:solidFill>
              </a:rPr>
              <a:t>][0]=0; pc[0][1]=1; pc[1][0]=-1; pc[1][1]=0;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pc[2</a:t>
            </a:r>
            <a:r>
              <a:rPr lang="en-US" b="1" dirty="0">
                <a:solidFill>
                  <a:srgbClr val="0070C0"/>
                </a:solidFill>
              </a:rPr>
              <a:t>][0]=0; pc[2][1]=-1; pc[3][0]=1; pc[3][1]=0;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matr</a:t>
            </a:r>
            <a:r>
              <a:rPr lang="en-US" b="1" dirty="0">
                <a:solidFill>
                  <a:srgbClr val="0070C0"/>
                </a:solidFill>
              </a:rPr>
              <a:t>[4][4]={{1,0,3,2},{2,1,0,3},{3,2,1,0},{0,3,2,1}};</a:t>
            </a:r>
            <a:r>
              <a:rPr lang="en-US" b="1" dirty="0">
                <a:solidFill>
                  <a:srgbClr val="FF0000"/>
                </a:solidFill>
              </a:rPr>
              <a:t>//</a:t>
            </a:r>
            <a:r>
              <a:rPr lang="en-US" b="1" dirty="0" err="1">
                <a:solidFill>
                  <a:srgbClr val="FF0000"/>
                </a:solidFill>
              </a:rPr>
              <a:t>matrica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prioriteta</a:t>
            </a:r>
            <a:r>
              <a:rPr lang="sr-Latn-ME" b="1" dirty="0" smtClean="0">
                <a:solidFill>
                  <a:srgbClr val="FF0000"/>
                </a:solidFill>
              </a:rPr>
              <a:t> kretanja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24400" y="914400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n;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char </a:t>
            </a:r>
            <a:r>
              <a:rPr lang="en-US" b="1" dirty="0" err="1">
                <a:solidFill>
                  <a:srgbClr val="0070C0"/>
                </a:solidFill>
              </a:rPr>
              <a:t>lavirint</a:t>
            </a:r>
            <a:r>
              <a:rPr lang="en-US" b="1" dirty="0">
                <a:solidFill>
                  <a:srgbClr val="0070C0"/>
                </a:solidFill>
              </a:rPr>
              <a:t>[n][15];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j=0;j&lt;</a:t>
            </a:r>
            <a:r>
              <a:rPr lang="en-US" b="1" dirty="0" err="1">
                <a:solidFill>
                  <a:srgbClr val="0070C0"/>
                </a:solidFill>
              </a:rPr>
              <a:t>n;j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 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</a:t>
            </a:r>
            <a:r>
              <a:rPr lang="en-US" b="1" dirty="0" err="1">
                <a:solidFill>
                  <a:srgbClr val="0070C0"/>
                </a:solidFill>
              </a:rPr>
              <a:t>lavirint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stampajLavirint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lavirint,n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getch</a:t>
            </a:r>
            <a:r>
              <a:rPr lang="en-US" b="1" dirty="0" smtClean="0">
                <a:solidFill>
                  <a:srgbClr val="0070C0"/>
                </a:solidFill>
              </a:rPr>
              <a:t>();</a:t>
            </a:r>
            <a:r>
              <a:rPr lang="sr-Latn-ME" b="1" dirty="0" smtClean="0">
                <a:solidFill>
                  <a:srgbClr val="0070C0"/>
                </a:solidFill>
              </a:rPr>
              <a:t>//pauza da se </a:t>
            </a:r>
            <a:r>
              <a:rPr lang="sr-Latn-ME" b="1" smtClean="0">
                <a:solidFill>
                  <a:srgbClr val="0070C0"/>
                </a:solidFill>
              </a:rPr>
              <a:t>vidi lavirint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FF0000"/>
                </a:solidFill>
              </a:rPr>
              <a:t>//pritisnuti bilo što za izlazak.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xulaz,yulaz,xizlaz,yizlaz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</a:t>
            </a:r>
            <a:r>
              <a:rPr lang="en-US" b="1" dirty="0" err="1">
                <a:solidFill>
                  <a:srgbClr val="0070C0"/>
                </a:solidFill>
              </a:rPr>
              <a:t>xulaz</a:t>
            </a:r>
            <a:r>
              <a:rPr lang="en-US" b="1" dirty="0">
                <a:solidFill>
                  <a:srgbClr val="0070C0"/>
                </a:solidFill>
              </a:rPr>
              <a:t>&gt;&gt;</a:t>
            </a:r>
            <a:r>
              <a:rPr lang="en-US" b="1" dirty="0" err="1">
                <a:solidFill>
                  <a:srgbClr val="0070C0"/>
                </a:solidFill>
              </a:rPr>
              <a:t>yulaz</a:t>
            </a:r>
            <a:r>
              <a:rPr lang="en-US" b="1" dirty="0">
                <a:solidFill>
                  <a:srgbClr val="0070C0"/>
                </a:solidFill>
              </a:rPr>
              <a:t>&gt;&gt;</a:t>
            </a:r>
            <a:r>
              <a:rPr lang="en-US" b="1" dirty="0" err="1">
                <a:solidFill>
                  <a:srgbClr val="0070C0"/>
                </a:solidFill>
              </a:rPr>
              <a:t>xizlaz</a:t>
            </a:r>
            <a:r>
              <a:rPr lang="en-US" b="1" dirty="0">
                <a:solidFill>
                  <a:srgbClr val="0070C0"/>
                </a:solidFill>
              </a:rPr>
              <a:t>&gt;&gt;</a:t>
            </a:r>
            <a:r>
              <a:rPr lang="en-US" b="1" dirty="0" err="1">
                <a:solidFill>
                  <a:srgbClr val="0070C0"/>
                </a:solidFill>
              </a:rPr>
              <a:t>yizlaz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lavirint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xulaz</a:t>
            </a:r>
            <a:r>
              <a:rPr lang="en-US" b="1" dirty="0">
                <a:solidFill>
                  <a:srgbClr val="0070C0"/>
                </a:solidFill>
              </a:rPr>
              <a:t>][</a:t>
            </a:r>
            <a:r>
              <a:rPr lang="en-US" b="1" dirty="0" err="1">
                <a:solidFill>
                  <a:srgbClr val="0070C0"/>
                </a:solidFill>
              </a:rPr>
              <a:t>yulaz</a:t>
            </a:r>
            <a:r>
              <a:rPr lang="en-US" b="1" dirty="0">
                <a:solidFill>
                  <a:srgbClr val="0070C0"/>
                </a:solidFill>
              </a:rPr>
              <a:t>]='o';</a:t>
            </a:r>
            <a:r>
              <a:rPr lang="en-US" b="1" dirty="0">
                <a:solidFill>
                  <a:srgbClr val="FF0000"/>
                </a:solidFill>
              </a:rPr>
              <a:t>//o-</a:t>
            </a:r>
            <a:r>
              <a:rPr lang="en-US" b="1" dirty="0" err="1">
                <a:solidFill>
                  <a:srgbClr val="FF0000"/>
                </a:solidFill>
              </a:rPr>
              <a:t>coveculjak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stampajLavirint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lavirint,n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getch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xt,yt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r>
              <a:rPr lang="sr-Latn-ME" b="1" dirty="0" smtClean="0">
                <a:solidFill>
                  <a:srgbClr val="FF0000"/>
                </a:solidFill>
              </a:rPr>
              <a:t>//tekuća pozicija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xt</a:t>
            </a:r>
            <a:r>
              <a:rPr lang="en-US" b="1" dirty="0" smtClean="0">
                <a:solidFill>
                  <a:srgbClr val="0070C0"/>
                </a:solidFill>
              </a:rPr>
              <a:t>=</a:t>
            </a:r>
            <a:r>
              <a:rPr lang="en-US" b="1" dirty="0" err="1" smtClean="0">
                <a:solidFill>
                  <a:srgbClr val="0070C0"/>
                </a:solidFill>
              </a:rPr>
              <a:t>xulaz;yt</a:t>
            </a:r>
            <a:r>
              <a:rPr lang="en-US" b="1" dirty="0" smtClean="0">
                <a:solidFill>
                  <a:srgbClr val="0070C0"/>
                </a:solidFill>
              </a:rPr>
              <a:t>=</a:t>
            </a:r>
            <a:r>
              <a:rPr lang="en-US" b="1" dirty="0" err="1" smtClean="0">
                <a:solidFill>
                  <a:srgbClr val="0070C0"/>
                </a:solidFill>
              </a:rPr>
              <a:t>yulaz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while(!(</a:t>
            </a:r>
            <a:r>
              <a:rPr lang="en-US" b="1" dirty="0" err="1">
                <a:solidFill>
                  <a:srgbClr val="0070C0"/>
                </a:solidFill>
              </a:rPr>
              <a:t>xt</a:t>
            </a:r>
            <a:r>
              <a:rPr lang="en-US" b="1" dirty="0">
                <a:solidFill>
                  <a:srgbClr val="0070C0"/>
                </a:solidFill>
              </a:rPr>
              <a:t>==</a:t>
            </a:r>
            <a:r>
              <a:rPr lang="en-US" b="1" dirty="0" err="1">
                <a:solidFill>
                  <a:srgbClr val="0070C0"/>
                </a:solidFill>
              </a:rPr>
              <a:t>xizlaz</a:t>
            </a:r>
            <a:r>
              <a:rPr lang="en-US" b="1" dirty="0">
                <a:solidFill>
                  <a:srgbClr val="0070C0"/>
                </a:solidFill>
              </a:rPr>
              <a:t> &amp;&amp; </a:t>
            </a:r>
            <a:r>
              <a:rPr lang="en-US" b="1" dirty="0" err="1">
                <a:solidFill>
                  <a:srgbClr val="0070C0"/>
                </a:solidFill>
              </a:rPr>
              <a:t>yt</a:t>
            </a:r>
            <a:r>
              <a:rPr lang="en-US" b="1" dirty="0">
                <a:solidFill>
                  <a:srgbClr val="0070C0"/>
                </a:solidFill>
              </a:rPr>
              <a:t>==</a:t>
            </a:r>
            <a:r>
              <a:rPr lang="en-US" b="1" dirty="0" err="1">
                <a:solidFill>
                  <a:srgbClr val="0070C0"/>
                </a:solidFill>
              </a:rPr>
              <a:t>yizlaz</a:t>
            </a:r>
            <a:r>
              <a:rPr lang="en-US" b="1" dirty="0">
                <a:solidFill>
                  <a:srgbClr val="0070C0"/>
                </a:solidFill>
              </a:rPr>
              <a:t>)){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red=0;</a:t>
            </a:r>
          </a:p>
          <a:p>
            <a:endParaRPr lang="en-US" b="1" dirty="0">
              <a:solidFill>
                <a:srgbClr val="0070C0"/>
              </a:solidFill>
            </a:endParaRPr>
          </a:p>
          <a:p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4618299" y="949124"/>
            <a:ext cx="4548850" cy="5092861"/>
          </a:xfrm>
          <a:custGeom>
            <a:avLst/>
            <a:gdLst>
              <a:gd name="connsiteX0" fmla="*/ 23149 w 4548850"/>
              <a:gd name="connsiteY0" fmla="*/ 0 h 5092861"/>
              <a:gd name="connsiteX1" fmla="*/ 497711 w 4548850"/>
              <a:gd name="connsiteY1" fmla="*/ 1180618 h 5092861"/>
              <a:gd name="connsiteX2" fmla="*/ 486136 w 4548850"/>
              <a:gd name="connsiteY2" fmla="*/ 1643605 h 5092861"/>
              <a:gd name="connsiteX3" fmla="*/ 11574 w 4548850"/>
              <a:gd name="connsiteY3" fmla="*/ 1655180 h 5092861"/>
              <a:gd name="connsiteX4" fmla="*/ 0 w 4548850"/>
              <a:gd name="connsiteY4" fmla="*/ 4305782 h 5092861"/>
              <a:gd name="connsiteX5" fmla="*/ 763929 w 4548850"/>
              <a:gd name="connsiteY5" fmla="*/ 5092861 h 5092861"/>
              <a:gd name="connsiteX6" fmla="*/ 4537276 w 4548850"/>
              <a:gd name="connsiteY6" fmla="*/ 5092861 h 5092861"/>
              <a:gd name="connsiteX7" fmla="*/ 4548850 w 4548850"/>
              <a:gd name="connsiteY7" fmla="*/ 5092861 h 5092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48850" h="5092861">
                <a:moveTo>
                  <a:pt x="23149" y="0"/>
                </a:moveTo>
                <a:lnTo>
                  <a:pt x="497711" y="1180618"/>
                </a:lnTo>
                <a:lnTo>
                  <a:pt x="486136" y="1643605"/>
                </a:lnTo>
                <a:lnTo>
                  <a:pt x="11574" y="1655180"/>
                </a:lnTo>
                <a:lnTo>
                  <a:pt x="0" y="4305782"/>
                </a:lnTo>
                <a:lnTo>
                  <a:pt x="763929" y="5092861"/>
                </a:lnTo>
                <a:lnTo>
                  <a:pt x="4537276" y="5092861"/>
                </a:lnTo>
                <a:lnTo>
                  <a:pt x="4548850" y="5092861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94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066800"/>
            <a:ext cx="911024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while(</a:t>
            </a:r>
            <a:r>
              <a:rPr lang="en-US" b="1" dirty="0" err="1">
                <a:solidFill>
                  <a:srgbClr val="0070C0"/>
                </a:solidFill>
              </a:rPr>
              <a:t>lavirint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xt+pc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matr</a:t>
            </a:r>
            <a:r>
              <a:rPr lang="en-US" b="1" dirty="0">
                <a:solidFill>
                  <a:srgbClr val="0070C0"/>
                </a:solidFill>
              </a:rPr>
              <a:t>[direction][red]][0]][</a:t>
            </a:r>
            <a:r>
              <a:rPr lang="en-US" b="1" dirty="0" err="1">
                <a:solidFill>
                  <a:srgbClr val="0070C0"/>
                </a:solidFill>
              </a:rPr>
              <a:t>yt+pc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matr</a:t>
            </a:r>
            <a:r>
              <a:rPr lang="en-US" b="1" dirty="0">
                <a:solidFill>
                  <a:srgbClr val="0070C0"/>
                </a:solidFill>
              </a:rPr>
              <a:t>[direction][red]][1</a:t>
            </a:r>
            <a:r>
              <a:rPr lang="en-US" b="1" dirty="0" smtClean="0">
                <a:solidFill>
                  <a:srgbClr val="0070C0"/>
                </a:solidFill>
              </a:rPr>
              <a:t>]]=='#'||</a:t>
            </a:r>
            <a:endParaRPr lang="sr-Cyrl-BA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!</a:t>
            </a:r>
            <a:r>
              <a:rPr lang="en-US" b="1" dirty="0" err="1">
                <a:solidFill>
                  <a:srgbClr val="0070C0"/>
                </a:solidFill>
              </a:rPr>
              <a:t>ulavirintu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xt+pc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matr</a:t>
            </a:r>
            <a:r>
              <a:rPr lang="en-US" b="1" dirty="0">
                <a:solidFill>
                  <a:srgbClr val="0070C0"/>
                </a:solidFill>
              </a:rPr>
              <a:t>[direction][red]][0],</a:t>
            </a:r>
            <a:r>
              <a:rPr lang="en-US" b="1" dirty="0" err="1">
                <a:solidFill>
                  <a:srgbClr val="0070C0"/>
                </a:solidFill>
              </a:rPr>
              <a:t>yt+pc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matr</a:t>
            </a:r>
            <a:r>
              <a:rPr lang="en-US" b="1" dirty="0">
                <a:solidFill>
                  <a:srgbClr val="0070C0"/>
                </a:solidFill>
              </a:rPr>
              <a:t>[direction][red]][1],n))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{</a:t>
            </a:r>
            <a:r>
              <a:rPr lang="en-US" b="1" dirty="0">
                <a:solidFill>
                  <a:srgbClr val="0070C0"/>
                </a:solidFill>
              </a:rPr>
              <a:t>red=(red+1)%4;}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lavirint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xt</a:t>
            </a:r>
            <a:r>
              <a:rPr lang="en-US" b="1" dirty="0">
                <a:solidFill>
                  <a:srgbClr val="0070C0"/>
                </a:solidFill>
              </a:rPr>
              <a:t>][</a:t>
            </a:r>
            <a:r>
              <a:rPr lang="en-US" b="1" dirty="0" err="1">
                <a:solidFill>
                  <a:srgbClr val="0070C0"/>
                </a:solidFill>
              </a:rPr>
              <a:t>yt</a:t>
            </a:r>
            <a:r>
              <a:rPr lang="en-US" b="1" dirty="0">
                <a:solidFill>
                  <a:srgbClr val="0070C0"/>
                </a:solidFill>
              </a:rPr>
              <a:t>]='.';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lavirint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xt+pc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matr</a:t>
            </a:r>
            <a:r>
              <a:rPr lang="en-US" b="1" dirty="0" smtClean="0">
                <a:solidFill>
                  <a:srgbClr val="0070C0"/>
                </a:solidFill>
              </a:rPr>
              <a:t>[direction</a:t>
            </a:r>
            <a:r>
              <a:rPr lang="en-US" b="1" dirty="0">
                <a:solidFill>
                  <a:srgbClr val="0070C0"/>
                </a:solidFill>
              </a:rPr>
              <a:t>][red]][0]][</a:t>
            </a:r>
            <a:r>
              <a:rPr lang="en-US" b="1" dirty="0" err="1">
                <a:solidFill>
                  <a:srgbClr val="0070C0"/>
                </a:solidFill>
              </a:rPr>
              <a:t>yt+pc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matr</a:t>
            </a:r>
            <a:r>
              <a:rPr lang="en-US" b="1" dirty="0">
                <a:solidFill>
                  <a:srgbClr val="0070C0"/>
                </a:solidFill>
              </a:rPr>
              <a:t>[direction][red]][1]]='o';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xt</a:t>
            </a:r>
            <a:r>
              <a:rPr lang="en-US" b="1" dirty="0">
                <a:solidFill>
                  <a:srgbClr val="0070C0"/>
                </a:solidFill>
              </a:rPr>
              <a:t>+=pc[</a:t>
            </a:r>
            <a:r>
              <a:rPr lang="en-US" b="1" dirty="0" err="1">
                <a:solidFill>
                  <a:srgbClr val="0070C0"/>
                </a:solidFill>
              </a:rPr>
              <a:t>matr</a:t>
            </a:r>
            <a:r>
              <a:rPr lang="en-US" b="1" dirty="0">
                <a:solidFill>
                  <a:srgbClr val="0070C0"/>
                </a:solidFill>
              </a:rPr>
              <a:t>[direction][red]][0];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yt</a:t>
            </a:r>
            <a:r>
              <a:rPr lang="en-US" b="1" dirty="0">
                <a:solidFill>
                  <a:srgbClr val="0070C0"/>
                </a:solidFill>
              </a:rPr>
              <a:t>+=pc[</a:t>
            </a:r>
            <a:r>
              <a:rPr lang="en-US" b="1" dirty="0" err="1">
                <a:solidFill>
                  <a:srgbClr val="0070C0"/>
                </a:solidFill>
              </a:rPr>
              <a:t>matr</a:t>
            </a:r>
            <a:r>
              <a:rPr lang="en-US" b="1" dirty="0">
                <a:solidFill>
                  <a:srgbClr val="0070C0"/>
                </a:solidFill>
              </a:rPr>
              <a:t>[direction][red]][1];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stampajLavirint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lavirint,n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direction=</a:t>
            </a:r>
            <a:r>
              <a:rPr lang="en-US" b="1" dirty="0" err="1" smtClean="0">
                <a:solidFill>
                  <a:srgbClr val="0070C0"/>
                </a:solidFill>
              </a:rPr>
              <a:t>matr</a:t>
            </a:r>
            <a:r>
              <a:rPr lang="en-US" b="1" dirty="0" smtClean="0">
                <a:solidFill>
                  <a:srgbClr val="0070C0"/>
                </a:solidFill>
              </a:rPr>
              <a:t>[direction</a:t>
            </a:r>
            <a:r>
              <a:rPr lang="en-US" b="1" dirty="0">
                <a:solidFill>
                  <a:srgbClr val="0070C0"/>
                </a:solidFill>
              </a:rPr>
              <a:t>][red];</a:t>
            </a:r>
          </a:p>
          <a:p>
            <a:r>
              <a:rPr lang="en-US" b="1" dirty="0" err="1" smtClean="0">
                <a:solidFill>
                  <a:srgbClr val="C00000"/>
                </a:solidFill>
              </a:rPr>
              <a:t>getch</a:t>
            </a:r>
            <a:r>
              <a:rPr lang="en-US" b="1" dirty="0" smtClean="0">
                <a:solidFill>
                  <a:srgbClr val="C00000"/>
                </a:solidFill>
              </a:rPr>
              <a:t>();// da se </a:t>
            </a:r>
            <a:r>
              <a:rPr lang="en-US" b="1" dirty="0" err="1" smtClean="0">
                <a:solidFill>
                  <a:srgbClr val="C00000"/>
                </a:solidFill>
              </a:rPr>
              <a:t>vidi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iscrtano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//</a:t>
            </a:r>
            <a:r>
              <a:rPr lang="en-US" b="1" dirty="0" err="1" smtClean="0">
                <a:solidFill>
                  <a:srgbClr val="C00000"/>
                </a:solidFill>
              </a:rPr>
              <a:t>prije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nastavka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sr-Latn-ME" b="1" dirty="0" smtClean="0">
                <a:solidFill>
                  <a:srgbClr val="C00000"/>
                </a:solidFill>
              </a:rPr>
              <a:t>čeka se bilo koji </a:t>
            </a:r>
          </a:p>
          <a:p>
            <a:r>
              <a:rPr lang="sr-Latn-ME" b="1" dirty="0" smtClean="0">
                <a:solidFill>
                  <a:srgbClr val="C00000"/>
                </a:solidFill>
              </a:rPr>
              <a:t>//taster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}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0;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Izlazak iz lavirinta - kraj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2667000"/>
            <a:ext cx="4876800" cy="500123"/>
          </a:xfrm>
        </p:spPr>
        <p:txBody>
          <a:bodyPr/>
          <a:lstStyle/>
          <a:p>
            <a:r>
              <a:rPr lang="sr-Latn-ME" dirty="0" smtClean="0"/>
              <a:t>Posmatrajmo test primjer</a:t>
            </a:r>
            <a:r>
              <a:rPr lang="sr-Latn-ME" dirty="0"/>
              <a:t>:</a:t>
            </a:r>
            <a:endParaRPr lang="en-US" dirty="0"/>
          </a:p>
        </p:txBody>
      </p:sp>
      <p:sp>
        <p:nvSpPr>
          <p:cNvPr id="5" name="Freeform 4"/>
          <p:cNvSpPr/>
          <p:nvPr/>
        </p:nvSpPr>
        <p:spPr>
          <a:xfrm>
            <a:off x="-152400" y="2581154"/>
            <a:ext cx="9262642" cy="2905246"/>
          </a:xfrm>
          <a:custGeom>
            <a:avLst/>
            <a:gdLst>
              <a:gd name="connsiteX0" fmla="*/ 9097701 w 9097701"/>
              <a:gd name="connsiteY0" fmla="*/ 0 h 2905246"/>
              <a:gd name="connsiteX1" fmla="*/ 3761772 w 9097701"/>
              <a:gd name="connsiteY1" fmla="*/ 34724 h 2905246"/>
              <a:gd name="connsiteX2" fmla="*/ 3750198 w 9097701"/>
              <a:gd name="connsiteY2" fmla="*/ 1724628 h 2905246"/>
              <a:gd name="connsiteX3" fmla="*/ 0 w 9097701"/>
              <a:gd name="connsiteY3" fmla="*/ 2905246 h 2905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97701" h="2905246">
                <a:moveTo>
                  <a:pt x="9097701" y="0"/>
                </a:moveTo>
                <a:lnTo>
                  <a:pt x="3761772" y="34724"/>
                </a:lnTo>
                <a:lnTo>
                  <a:pt x="3750198" y="1724628"/>
                </a:lnTo>
                <a:lnTo>
                  <a:pt x="0" y="2905246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775276" y="3124200"/>
            <a:ext cx="1371600" cy="295465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12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############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#...#......#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..#.#.####.#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###.#....#.#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#....###.#..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####.#.#.#.#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#..#.#.#.#.#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##.#.#.#.#.#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#........#.#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######.###.#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#......#...#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############</a:t>
            </a:r>
          </a:p>
          <a:p>
            <a:endParaRPr lang="en-US" sz="1200" b="1" dirty="0">
              <a:solidFill>
                <a:schemeClr val="bg1"/>
              </a:solidFill>
            </a:endParaRPr>
          </a:p>
          <a:p>
            <a:r>
              <a:rPr lang="en-US" sz="1200" b="1" dirty="0">
                <a:solidFill>
                  <a:schemeClr val="bg1"/>
                </a:solidFill>
              </a:rPr>
              <a:t>2 0 4 11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343400" y="3276600"/>
            <a:ext cx="1236079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579479" y="3124200"/>
            <a:ext cx="2192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Dimenzija lavirinta.</a:t>
            </a:r>
            <a:endParaRPr lang="en-US" dirty="0"/>
          </a:p>
        </p:txBody>
      </p:sp>
      <p:sp>
        <p:nvSpPr>
          <p:cNvPr id="10" name="Right Brace 9"/>
          <p:cNvSpPr/>
          <p:nvPr/>
        </p:nvSpPr>
        <p:spPr>
          <a:xfrm>
            <a:off x="5070676" y="3429000"/>
            <a:ext cx="381000" cy="2057400"/>
          </a:xfrm>
          <a:prstGeom prst="righ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451677" y="4267200"/>
            <a:ext cx="1096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Lavirint.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3394276" y="5867400"/>
            <a:ext cx="486975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565476" y="5498068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Latn-ME" dirty="0" smtClean="0"/>
              <a:t>Pozicije početka i kraja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400800" y="3559076"/>
            <a:ext cx="1290123" cy="230832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############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#...#......#</a:t>
            </a:r>
          </a:p>
          <a:p>
            <a:r>
              <a:rPr lang="en-US" sz="1200" b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o</a:t>
            </a:r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.#.#.####.#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###.#....#.#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#....###.#..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####.#.#.#.#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#..#.#.#.#.#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##.#.#.#.#.#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#........#.#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######.###.#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#......#...#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############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783543" y="3559076"/>
            <a:ext cx="1290123" cy="230832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############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#...#......#</a:t>
            </a:r>
          </a:p>
          <a:p>
            <a:r>
              <a:rPr lang="sr-Latn-ME" sz="12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en-US" sz="12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.#.#.####.#</a:t>
            </a:r>
            <a:endParaRPr lang="en-US" sz="12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###.#....#.#</a:t>
            </a:r>
          </a:p>
          <a:p>
            <a:r>
              <a:rPr lang="en-US" sz="12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#....###.#.</a:t>
            </a:r>
            <a:r>
              <a:rPr lang="sr-Latn-ME" sz="1200" b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o</a:t>
            </a:r>
            <a:endParaRPr lang="en-US" sz="1200" b="1" dirty="0">
              <a:solidFill>
                <a:srgbClr val="7030A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####.#.#.#.#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#..#.#.#.#.#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##.#.#.#.#.#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#........#.#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######.###.#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#......#...#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############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00800" y="5959733"/>
            <a:ext cx="1096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Početak.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7818940" y="5955268"/>
            <a:ext cx="1096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Kraj.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4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3048000" cy="990600"/>
          </a:xfrm>
        </p:spPr>
        <p:txBody>
          <a:bodyPr/>
          <a:lstStyle/>
          <a:p>
            <a:r>
              <a:rPr lang="sr-Latn-ME" dirty="0" smtClean="0"/>
              <a:t>n-dama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/>
          <a:lstStyle/>
          <a:p>
            <a:r>
              <a:rPr lang="sr-Latn-ME" dirty="0"/>
              <a:t>Za uljepšavanje ove teme obavezno pogledati:</a:t>
            </a:r>
            <a:br>
              <a:rPr lang="sr-Latn-ME" dirty="0"/>
            </a:br>
            <a:r>
              <a:rPr lang="sr-Latn-ME" sz="1600" b="1" dirty="0">
                <a:hlinkClick r:id="rId2"/>
              </a:rPr>
              <a:t>https://</a:t>
            </a:r>
            <a:r>
              <a:rPr lang="sr-Latn-ME" sz="1600" b="1" dirty="0" smtClean="0">
                <a:hlinkClick r:id="rId2"/>
              </a:rPr>
              <a:t>www.youtube.com/watch?v=R8bM6pxlrLY</a:t>
            </a:r>
            <a:r>
              <a:rPr lang="sr-Latn-ME" sz="1600" b="1" dirty="0" smtClean="0"/>
              <a:t> </a:t>
            </a:r>
            <a:endParaRPr lang="sr-Latn-ME" sz="1600" b="1" dirty="0"/>
          </a:p>
          <a:p>
            <a:r>
              <a:rPr lang="sr-Latn-ME" dirty="0" smtClean="0"/>
              <a:t>U jednom redu može biti samo jedna dama. Dakle, pozicije možemo pamtiti kao vektor gdje svaka vrijednost je pozicija dame u redu sa datim indeksom.</a:t>
            </a:r>
          </a:p>
          <a:p>
            <a:r>
              <a:rPr lang="sr-Latn-ME" dirty="0" smtClean="0"/>
              <a:t>Takođe, u vektoru koji indeksira ne bi trebalo da postoje dvije iste vrijednosti </a:t>
            </a:r>
            <a:r>
              <a:rPr lang="sr-Latn-ME" b="1" baseline="-25000" dirty="0" smtClean="0"/>
              <a:t>(to bi bile dame u istoj koloni)</a:t>
            </a:r>
            <a:r>
              <a:rPr lang="sr-Latn-ME" dirty="0" smtClean="0"/>
              <a:t>. Ovo će biti pamćeno preko vektora indeksa koji će pamtiti koji indeks u vektoru već postoji.</a:t>
            </a:r>
          </a:p>
          <a:p>
            <a:r>
              <a:rPr lang="sr-Latn-ME" dirty="0" smtClean="0"/>
              <a:t>Konačno moramo da provjeravamo da li se dame „napadaju“ po dijagonali.</a:t>
            </a:r>
          </a:p>
          <a:p>
            <a:r>
              <a:rPr lang="sr-Latn-ME" dirty="0" smtClean="0"/>
              <a:t>Broj 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dirty="0" smtClean="0"/>
              <a:t> ovdje komplikuje priču jer ako implementacija nije optimalna onda backtracking neće raditi za veće 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Stoga je veće 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dirty="0" smtClean="0"/>
              <a:t> u suštini provjera da li je backtracking implementiran kvalitetno.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01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en-US" dirty="0" err="1" smtClean="0"/>
              <a:t>Trémaux</a:t>
            </a:r>
            <a:r>
              <a:rPr lang="sr-Latn-ME" dirty="0" smtClean="0"/>
              <a:t> (Tremo) algoritam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rmAutofit lnSpcReduction="10000"/>
          </a:bodyPr>
          <a:lstStyle/>
          <a:p>
            <a:r>
              <a:rPr lang="sr-Latn-ME" dirty="0" smtClean="0"/>
              <a:t>Ovaj algoritam za obilazak lavirinta </a:t>
            </a:r>
            <a:r>
              <a:rPr lang="sr-Latn-ME" dirty="0"/>
              <a:t>izmislio je </a:t>
            </a:r>
            <a:r>
              <a:rPr lang="sr-Latn-ME" b="1" dirty="0" smtClean="0">
                <a:solidFill>
                  <a:srgbClr val="C00000"/>
                </a:solidFill>
              </a:rPr>
              <a:t>Šarl Pjer Tremo</a:t>
            </a:r>
            <a:r>
              <a:rPr lang="sr-Latn-ME" dirty="0" smtClean="0"/>
              <a:t> u XIX vijeku. </a:t>
            </a:r>
          </a:p>
          <a:p>
            <a:r>
              <a:rPr lang="sr-Latn-ME" dirty="0" smtClean="0"/>
              <a:t>Suštinski predstavlja veoma jednostavnu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 strategiju.</a:t>
            </a:r>
          </a:p>
          <a:p>
            <a:r>
              <a:rPr lang="sr-Latn-ME" dirty="0" smtClean="0"/>
              <a:t>Polja u lavirintu na kojima se možemo nalaziti imaju na početku numeričku vrijednost </a:t>
            </a:r>
            <a:r>
              <a:rPr lang="sr-Latn-ME" b="1" dirty="0" smtClean="0">
                <a:solidFill>
                  <a:srgbClr val="C00000"/>
                </a:solidFill>
              </a:rPr>
              <a:t>0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Idemo nekim pravcem do raskrsnice (ili do zida). Kako prolazimo poljima uvećavamo numeričku vrijednost za </a:t>
            </a:r>
            <a:r>
              <a:rPr lang="sr-Latn-ME" b="1" dirty="0" smtClean="0">
                <a:solidFill>
                  <a:srgbClr val="C00000"/>
                </a:solidFill>
              </a:rPr>
              <a:t>1</a:t>
            </a:r>
            <a:r>
              <a:rPr lang="sr-Latn-ME" dirty="0" smtClean="0"/>
              <a:t>. Na raskrsnici idemo nekim od pravaca koji ima numeričku vrijednost </a:t>
            </a:r>
            <a:r>
              <a:rPr lang="sr-Latn-ME" b="1" dirty="0" smtClean="0">
                <a:solidFill>
                  <a:srgbClr val="C00000"/>
                </a:solidFill>
              </a:rPr>
              <a:t>0</a:t>
            </a:r>
            <a:r>
              <a:rPr lang="sr-Latn-ME" dirty="0" smtClean="0"/>
              <a:t>, ako takvoga nema idemo nekim pravcem koji ima numeričku vrijednost </a:t>
            </a:r>
            <a:r>
              <a:rPr lang="sr-Latn-ME" b="1" dirty="0" smtClean="0">
                <a:solidFill>
                  <a:srgbClr val="C00000"/>
                </a:solidFill>
              </a:rPr>
              <a:t>1</a:t>
            </a:r>
            <a:r>
              <a:rPr lang="sr-Latn-ME" dirty="0" smtClean="0"/>
              <a:t>. Ako nema druge mogućnosti moguć je povratak polukružno u suprotnom pravcu iz kojega smo stigli ako mu je numerička vrijednost </a:t>
            </a:r>
            <a:r>
              <a:rPr lang="sr-Latn-ME" b="1" dirty="0" smtClean="0">
                <a:solidFill>
                  <a:srgbClr val="C00000"/>
                </a:solidFill>
              </a:rPr>
              <a:t>1</a:t>
            </a:r>
            <a:r>
              <a:rPr lang="sr-Latn-ME" dirty="0" smtClean="0"/>
              <a:t>. Svo vrijeme tokom kretanja inkrementiramo numeričku vrijednost polja. </a:t>
            </a:r>
            <a:r>
              <a:rPr lang="sr-Latn-ME" dirty="0"/>
              <a:t>Nikada </a:t>
            </a:r>
            <a:r>
              <a:rPr lang="sr-Latn-ME" dirty="0" smtClean="0"/>
              <a:t>ne </a:t>
            </a:r>
            <a:r>
              <a:rPr lang="sr-Latn-ME" dirty="0"/>
              <a:t>idemo </a:t>
            </a:r>
            <a:r>
              <a:rPr lang="sr-Latn-ME" dirty="0" smtClean="0"/>
              <a:t>na polja koja imaju numeričku vrijednost </a:t>
            </a:r>
            <a:r>
              <a:rPr lang="sr-Latn-ME" b="1" dirty="0" smtClean="0">
                <a:solidFill>
                  <a:srgbClr val="C00000"/>
                </a:solidFill>
              </a:rPr>
              <a:t>2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Postoji dokaz da ćemo sigurno doći do izlaza a ako to nije moguće vraćamo se na početak. </a:t>
            </a:r>
            <a:r>
              <a:rPr lang="sr-Latn-ME" b="1" u="sng" dirty="0" smtClean="0">
                <a:solidFill>
                  <a:srgbClr val="FF0000"/>
                </a:solidFill>
              </a:rPr>
              <a:t>Realizujte ovaj algoritam!</a:t>
            </a:r>
            <a:endParaRPr lang="en-US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9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04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Grafovi - uvod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9916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r-Latn-CS" dirty="0"/>
              <a:t>Graf je skup čvorova u kojem svaki čvor može da pokaže na proizvoljan broj drugih čvorova.</a:t>
            </a:r>
          </a:p>
          <a:p>
            <a:pPr>
              <a:lnSpc>
                <a:spcPct val="90000"/>
              </a:lnSpc>
            </a:pPr>
            <a:r>
              <a:rPr lang="sr-Latn-CS" dirty="0"/>
              <a:t>Precizna matematička definicija grafa je:</a:t>
            </a:r>
          </a:p>
          <a:p>
            <a:pPr lvl="1">
              <a:lnSpc>
                <a:spcPct val="90000"/>
              </a:lnSpc>
            </a:pPr>
            <a:r>
              <a:rPr lang="sr-Latn-CS" dirty="0"/>
              <a:t>Graf </a:t>
            </a:r>
            <a:r>
              <a:rPr lang="sr-Latn-CS" b="1" dirty="0">
                <a:solidFill>
                  <a:srgbClr val="FF0000"/>
                </a:solidFill>
              </a:rPr>
              <a:t>G=(V,E)</a:t>
            </a:r>
            <a:r>
              <a:rPr lang="sr-Latn-CS" dirty="0"/>
              <a:t> je uređeni par koji se sastoji od konačnog nepraznog skupa čvorova </a:t>
            </a:r>
            <a:r>
              <a:rPr lang="sr-Latn-CS" b="1" dirty="0">
                <a:solidFill>
                  <a:srgbClr val="FF0000"/>
                </a:solidFill>
              </a:rPr>
              <a:t>V</a:t>
            </a:r>
            <a:r>
              <a:rPr lang="sr-Latn-CS" dirty="0"/>
              <a:t> i skupa ivica </a:t>
            </a:r>
            <a:r>
              <a:rPr lang="sr-Latn-CS" b="1" dirty="0">
                <a:solidFill>
                  <a:srgbClr val="FF0000"/>
                </a:solidFill>
              </a:rPr>
              <a:t>E</a:t>
            </a:r>
            <a:r>
              <a:rPr lang="sr-Latn-CS" dirty="0"/>
              <a:t>. Ako je ivica uređeni par čvorova </a:t>
            </a:r>
            <a:r>
              <a:rPr lang="sr-Latn-CS" b="1" dirty="0">
                <a:solidFill>
                  <a:srgbClr val="FF0000"/>
                </a:solidFill>
              </a:rPr>
              <a:t>(v,w)</a:t>
            </a:r>
            <a:r>
              <a:rPr lang="sr-Latn-CS" dirty="0"/>
              <a:t> iz skupa </a:t>
            </a:r>
            <a:r>
              <a:rPr lang="sr-Latn-CS" b="1" dirty="0">
                <a:solidFill>
                  <a:srgbClr val="FF0000"/>
                </a:solidFill>
              </a:rPr>
              <a:t>V</a:t>
            </a:r>
            <a:r>
              <a:rPr lang="sr-Latn-CS" dirty="0"/>
              <a:t> gdje je </a:t>
            </a:r>
            <a:r>
              <a:rPr lang="sr-Latn-CS" b="1" u="sng" dirty="0">
                <a:solidFill>
                  <a:srgbClr val="FF0000"/>
                </a:solidFill>
              </a:rPr>
              <a:t>v</a:t>
            </a:r>
            <a:r>
              <a:rPr lang="sr-Latn-CS" u="sng" dirty="0"/>
              <a:t> početak</a:t>
            </a:r>
            <a:r>
              <a:rPr lang="sr-Latn-CS" dirty="0"/>
              <a:t>, a </a:t>
            </a:r>
            <a:r>
              <a:rPr lang="sr-Latn-CS" b="1" u="sng" dirty="0">
                <a:solidFill>
                  <a:srgbClr val="FF0000"/>
                </a:solidFill>
              </a:rPr>
              <a:t>w</a:t>
            </a:r>
            <a:r>
              <a:rPr lang="sr-Latn-CS" u="sng" dirty="0"/>
              <a:t> kraj ivice</a:t>
            </a:r>
            <a:r>
              <a:rPr lang="sr-Latn-CS" dirty="0"/>
              <a:t> tada govorimo o </a:t>
            </a:r>
            <a:r>
              <a:rPr lang="sr-Latn-CS" b="1" dirty="0">
                <a:solidFill>
                  <a:srgbClr val="3333CC"/>
                </a:solidFill>
              </a:rPr>
              <a:t>usmjerenom grafu</a:t>
            </a:r>
            <a:r>
              <a:rPr lang="sr-Latn-CS" dirty="0"/>
              <a:t>, dok je u </a:t>
            </a:r>
            <a:r>
              <a:rPr lang="sr-Latn-CS" dirty="0">
                <a:solidFill>
                  <a:srgbClr val="3333CC"/>
                </a:solidFill>
              </a:rPr>
              <a:t>suprotnom </a:t>
            </a:r>
            <a:r>
              <a:rPr lang="sr-Latn-CS" dirty="0"/>
              <a:t>riječ o</a:t>
            </a:r>
            <a:r>
              <a:rPr lang="sr-Latn-CS" dirty="0">
                <a:solidFill>
                  <a:srgbClr val="3333CC"/>
                </a:solidFill>
              </a:rPr>
              <a:t> </a:t>
            </a:r>
            <a:r>
              <a:rPr lang="sr-Latn-CS" b="1" dirty="0">
                <a:solidFill>
                  <a:srgbClr val="3333CC"/>
                </a:solidFill>
              </a:rPr>
              <a:t>neusmjerenom grafu</a:t>
            </a:r>
            <a:r>
              <a:rPr lang="sr-Latn-CS" dirty="0"/>
              <a:t>.</a:t>
            </a:r>
          </a:p>
          <a:p>
            <a:endParaRPr 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90500" y="3276600"/>
            <a:ext cx="8915400" cy="53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CS" smtClean="0"/>
              <a:t>Standardna metodologija za vizuelizaciju grafa je data na slici.</a:t>
            </a:r>
            <a:endParaRPr lang="en-US" dirty="0"/>
          </a:p>
        </p:txBody>
      </p:sp>
      <p:pic>
        <p:nvPicPr>
          <p:cNvPr id="5" name="Picture 4" descr="Gra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543425"/>
            <a:ext cx="2819400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810000" y="4038600"/>
            <a:ext cx="5105400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Latn-CS" dirty="0">
                <a:latin typeface="Tahoma" pitchFamily="34" charset="0"/>
              </a:rPr>
              <a:t>Predmetni graf ima četiri čvora. Ovo je usmjeren graf. Kod usmjerenog grafa koriste se strelice da prikažu početni i krajnji čvor ivice (krajnji čvor je onaj na koji pokazuje strelica). Kod usmjerenog grafa dozvoljena je ivica </a:t>
            </a:r>
            <a:r>
              <a:rPr lang="sr-Latn-CS" b="1" dirty="0">
                <a:latin typeface="Tahoma" pitchFamily="34" charset="0"/>
              </a:rPr>
              <a:t>(v,v)</a:t>
            </a:r>
            <a:r>
              <a:rPr lang="sr-Latn-CS" dirty="0">
                <a:latin typeface="Tahoma" pitchFamily="34" charset="0"/>
              </a:rPr>
              <a:t>, dok kod neusmjerenog nije dozvoljeno da isti čvor bude i početak i kraj ivice.</a:t>
            </a:r>
            <a:endParaRPr lang="en-US" dirty="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57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Graf - definicije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dirty="0" err="1"/>
              <a:t>Ako</a:t>
            </a:r>
            <a:r>
              <a:rPr lang="en-US" dirty="0"/>
              <a:t> </a:t>
            </a:r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ivica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dirty="0" err="1">
                <a:solidFill>
                  <a:srgbClr val="FF0000"/>
                </a:solidFill>
              </a:rPr>
              <a:t>v,w</a:t>
            </a:r>
            <a:r>
              <a:rPr lang="en-US" b="1" dirty="0">
                <a:solidFill>
                  <a:srgbClr val="FF0000"/>
                </a:solidFill>
              </a:rPr>
              <a:t>)</a:t>
            </a:r>
            <a:r>
              <a:rPr lang="en-US" dirty="0"/>
              <a:t> u </a:t>
            </a:r>
            <a:r>
              <a:rPr lang="en-US" dirty="0" err="1"/>
              <a:t>grafu</a:t>
            </a:r>
            <a:r>
              <a:rPr lang="en-US" dirty="0"/>
              <a:t> </a:t>
            </a:r>
            <a:r>
              <a:rPr lang="en-US" dirty="0" err="1"/>
              <a:t>ka</a:t>
            </a:r>
            <a:r>
              <a:rPr lang="sr-Latn-CS" dirty="0"/>
              <a:t>že se da je čvor </a:t>
            </a:r>
            <a:r>
              <a:rPr lang="sr-Latn-CS" b="1" dirty="0">
                <a:solidFill>
                  <a:srgbClr val="FF0000"/>
                </a:solidFill>
              </a:rPr>
              <a:t>w</a:t>
            </a:r>
            <a:r>
              <a:rPr lang="sr-Latn-CS" dirty="0"/>
              <a:t> </a:t>
            </a:r>
            <a:r>
              <a:rPr lang="sr-Latn-CS" u="sng" dirty="0"/>
              <a:t>susjed</a:t>
            </a:r>
            <a:r>
              <a:rPr lang="sr-Latn-CS" dirty="0"/>
              <a:t> čvora </a:t>
            </a:r>
            <a:r>
              <a:rPr lang="sr-Latn-CS" b="1" dirty="0">
                <a:solidFill>
                  <a:srgbClr val="FF0000"/>
                </a:solidFill>
              </a:rPr>
              <a:t>v</a:t>
            </a:r>
            <a:r>
              <a:rPr lang="sr-Latn-CS" dirty="0"/>
              <a:t> (ovo ne implicira da je </a:t>
            </a:r>
            <a:r>
              <a:rPr lang="sr-Latn-CS" b="1" dirty="0">
                <a:solidFill>
                  <a:srgbClr val="FF0000"/>
                </a:solidFill>
              </a:rPr>
              <a:t>v</a:t>
            </a:r>
            <a:r>
              <a:rPr lang="sr-Latn-CS" dirty="0"/>
              <a:t> susjed čvora </a:t>
            </a:r>
            <a:r>
              <a:rPr lang="sr-Latn-CS" b="1" dirty="0">
                <a:solidFill>
                  <a:srgbClr val="FF0000"/>
                </a:solidFill>
              </a:rPr>
              <a:t>w</a:t>
            </a:r>
            <a:r>
              <a:rPr lang="sr-Latn-CS" dirty="0"/>
              <a:t>).</a:t>
            </a:r>
          </a:p>
          <a:p>
            <a:pPr>
              <a:lnSpc>
                <a:spcPct val="90000"/>
              </a:lnSpc>
            </a:pPr>
            <a:r>
              <a:rPr lang="sr-Latn-CS" dirty="0"/>
              <a:t>Broj čvorova koji su susjedi čvora </a:t>
            </a:r>
            <a:r>
              <a:rPr lang="sr-Latn-CS" b="1" dirty="0">
                <a:solidFill>
                  <a:srgbClr val="FF0000"/>
                </a:solidFill>
              </a:rPr>
              <a:t>v</a:t>
            </a:r>
            <a:r>
              <a:rPr lang="sr-Latn-CS" dirty="0"/>
              <a:t> naziva se </a:t>
            </a:r>
            <a:r>
              <a:rPr lang="sr-Latn-CS" u="sng" dirty="0"/>
              <a:t>izlazni stepen čvora</a:t>
            </a:r>
            <a:r>
              <a:rPr lang="sr-Latn-CS" dirty="0" smtClean="0"/>
              <a:t>. Postoji i </a:t>
            </a:r>
            <a:r>
              <a:rPr lang="sr-Latn-CS" u="sng" dirty="0" smtClean="0"/>
              <a:t>ulazni step</a:t>
            </a:r>
            <a:r>
              <a:rPr lang="en-US" u="sng" dirty="0" smtClean="0"/>
              <a:t>en</a:t>
            </a:r>
            <a:r>
              <a:rPr lang="sr-Latn-CS" dirty="0" smtClean="0"/>
              <a:t>.</a:t>
            </a:r>
            <a:endParaRPr lang="sr-Latn-CS" dirty="0"/>
          </a:p>
          <a:p>
            <a:pPr>
              <a:lnSpc>
                <a:spcPct val="90000"/>
              </a:lnSpc>
            </a:pPr>
            <a:r>
              <a:rPr lang="sr-Latn-CS" dirty="0"/>
              <a:t>Skup ivica </a:t>
            </a:r>
            <a:r>
              <a:rPr lang="sr-Latn-CS" b="1" dirty="0">
                <a:solidFill>
                  <a:srgbClr val="FF0000"/>
                </a:solidFill>
              </a:rPr>
              <a:t>(v</a:t>
            </a:r>
            <a:r>
              <a:rPr lang="sr-Latn-CS" b="1" baseline="-25000" dirty="0">
                <a:solidFill>
                  <a:srgbClr val="FF0000"/>
                </a:solidFill>
              </a:rPr>
              <a:t>1</a:t>
            </a:r>
            <a:r>
              <a:rPr lang="sr-Latn-CS" b="1" dirty="0">
                <a:solidFill>
                  <a:srgbClr val="FF0000"/>
                </a:solidFill>
              </a:rPr>
              <a:t>,v</a:t>
            </a:r>
            <a:r>
              <a:rPr lang="sr-Latn-CS" b="1" baseline="-25000" dirty="0">
                <a:solidFill>
                  <a:srgbClr val="FF0000"/>
                </a:solidFill>
              </a:rPr>
              <a:t>2</a:t>
            </a:r>
            <a:r>
              <a:rPr lang="sr-Latn-CS" b="1" dirty="0">
                <a:solidFill>
                  <a:srgbClr val="FF0000"/>
                </a:solidFill>
              </a:rPr>
              <a:t>),(v</a:t>
            </a:r>
            <a:r>
              <a:rPr lang="sr-Latn-CS" b="1" baseline="-25000" dirty="0">
                <a:solidFill>
                  <a:srgbClr val="FF0000"/>
                </a:solidFill>
              </a:rPr>
              <a:t>2</a:t>
            </a:r>
            <a:r>
              <a:rPr lang="sr-Latn-CS" b="1" dirty="0">
                <a:solidFill>
                  <a:srgbClr val="FF0000"/>
                </a:solidFill>
              </a:rPr>
              <a:t>,v</a:t>
            </a:r>
            <a:r>
              <a:rPr lang="sr-Latn-CS" b="1" baseline="-25000" dirty="0">
                <a:solidFill>
                  <a:srgbClr val="FF0000"/>
                </a:solidFill>
              </a:rPr>
              <a:t>3</a:t>
            </a:r>
            <a:r>
              <a:rPr lang="sr-Latn-CS" b="1" dirty="0">
                <a:solidFill>
                  <a:srgbClr val="FF0000"/>
                </a:solidFill>
              </a:rPr>
              <a:t>),...,(v</a:t>
            </a:r>
            <a:r>
              <a:rPr lang="sr-Latn-CS" b="1" baseline="-25000" dirty="0">
                <a:solidFill>
                  <a:srgbClr val="FF0000"/>
                </a:solidFill>
              </a:rPr>
              <a:t>n-1</a:t>
            </a:r>
            <a:r>
              <a:rPr lang="sr-Latn-CS" b="1" dirty="0">
                <a:solidFill>
                  <a:srgbClr val="FF0000"/>
                </a:solidFill>
              </a:rPr>
              <a:t>,v</a:t>
            </a:r>
            <a:r>
              <a:rPr lang="sr-Latn-CS" b="1" baseline="-25000" dirty="0">
                <a:solidFill>
                  <a:srgbClr val="FF0000"/>
                </a:solidFill>
              </a:rPr>
              <a:t>n</a:t>
            </a:r>
            <a:r>
              <a:rPr lang="sr-Latn-CS" b="1" dirty="0">
                <a:solidFill>
                  <a:srgbClr val="FF0000"/>
                </a:solidFill>
              </a:rPr>
              <a:t>)</a:t>
            </a:r>
            <a:r>
              <a:rPr lang="sr-Latn-CS" dirty="0"/>
              <a:t> naziva se </a:t>
            </a:r>
            <a:r>
              <a:rPr lang="sr-Latn-CS" u="sng" dirty="0"/>
              <a:t>put</a:t>
            </a:r>
            <a:r>
              <a:rPr lang="sr-Latn-CS" dirty="0"/>
              <a:t> od čvora </a:t>
            </a:r>
            <a:r>
              <a:rPr lang="sr-Latn-CS" b="1" dirty="0">
                <a:solidFill>
                  <a:srgbClr val="FF0000"/>
                </a:solidFill>
              </a:rPr>
              <a:t>v</a:t>
            </a:r>
            <a:r>
              <a:rPr lang="sr-Latn-CS" b="1" baseline="-25000" dirty="0">
                <a:solidFill>
                  <a:srgbClr val="FF0000"/>
                </a:solidFill>
              </a:rPr>
              <a:t>1</a:t>
            </a:r>
            <a:r>
              <a:rPr lang="sr-Latn-CS" dirty="0"/>
              <a:t> do čvora </a:t>
            </a:r>
            <a:r>
              <a:rPr lang="sr-Latn-CS" b="1" dirty="0" smtClean="0">
                <a:solidFill>
                  <a:srgbClr val="FF0000"/>
                </a:solidFill>
              </a:rPr>
              <a:t>v</a:t>
            </a:r>
            <a:r>
              <a:rPr lang="sr-Latn-CS" b="1" baseline="-25000" dirty="0" smtClean="0">
                <a:solidFill>
                  <a:srgbClr val="FF0000"/>
                </a:solidFill>
              </a:rPr>
              <a:t>n</a:t>
            </a:r>
            <a:r>
              <a:rPr lang="sr-Latn-CS" dirty="0" smtClean="0"/>
              <a:t>. Dati </a:t>
            </a:r>
            <a:r>
              <a:rPr lang="sr-Latn-CS" dirty="0"/>
              <a:t>put je </a:t>
            </a:r>
            <a:r>
              <a:rPr lang="sr-Latn-CS" u="sng" dirty="0"/>
              <a:t>dužine</a:t>
            </a:r>
            <a:r>
              <a:rPr lang="sr-Latn-CS" dirty="0"/>
              <a:t> </a:t>
            </a:r>
            <a:r>
              <a:rPr lang="sr-Latn-CS" b="1" dirty="0">
                <a:solidFill>
                  <a:srgbClr val="FF0000"/>
                </a:solidFill>
              </a:rPr>
              <a:t>n-1</a:t>
            </a:r>
            <a:r>
              <a:rPr lang="en-US" dirty="0"/>
              <a:t>.</a:t>
            </a:r>
          </a:p>
          <a:p>
            <a:pPr>
              <a:lnSpc>
                <a:spcPct val="90000"/>
              </a:lnSpc>
            </a:pPr>
            <a:r>
              <a:rPr lang="en-US" u="sng" dirty="0" err="1"/>
              <a:t>Jednostavna</a:t>
            </a:r>
            <a:r>
              <a:rPr lang="en-US" u="sng" dirty="0"/>
              <a:t> </a:t>
            </a:r>
            <a:r>
              <a:rPr lang="en-US" u="sng" dirty="0" err="1"/>
              <a:t>putanja</a:t>
            </a:r>
            <a:r>
              <a:rPr lang="en-US" dirty="0"/>
              <a:t> je </a:t>
            </a:r>
            <a:r>
              <a:rPr lang="en-US" dirty="0" err="1"/>
              <a:t>ona</a:t>
            </a:r>
            <a:r>
              <a:rPr lang="en-US" dirty="0"/>
              <a:t> </a:t>
            </a:r>
            <a:r>
              <a:rPr lang="en-US" dirty="0" err="1"/>
              <a:t>kod</a:t>
            </a:r>
            <a:r>
              <a:rPr lang="en-US" dirty="0"/>
              <a:t> </a:t>
            </a:r>
            <a:r>
              <a:rPr lang="sr-Latn-CS" dirty="0"/>
              <a:t>koje se</a:t>
            </a:r>
            <a:r>
              <a:rPr lang="en-US" dirty="0"/>
              <a:t> </a:t>
            </a:r>
            <a:r>
              <a:rPr lang="en-US" dirty="0" err="1"/>
              <a:t>nijedan</a:t>
            </a:r>
            <a:r>
              <a:rPr lang="en-US" dirty="0"/>
              <a:t> </a:t>
            </a:r>
            <a:r>
              <a:rPr lang="sr-Latn-CS" dirty="0"/>
              <a:t>čvor osim prvog i posljednjeg ne ponavlja (početak i kraj jednostavne putanje može biti u istom čvoru</a:t>
            </a:r>
            <a:r>
              <a:rPr lang="en-US" dirty="0"/>
              <a:t>,</a:t>
            </a:r>
            <a:r>
              <a:rPr lang="sr-Latn-CS" dirty="0"/>
              <a:t> ali ne mora).</a:t>
            </a:r>
          </a:p>
          <a:p>
            <a:pPr>
              <a:lnSpc>
                <a:spcPct val="90000"/>
              </a:lnSpc>
            </a:pPr>
            <a:r>
              <a:rPr lang="sr-Latn-CS" u="sng" dirty="0"/>
              <a:t>Ciklus</a:t>
            </a:r>
            <a:r>
              <a:rPr lang="sr-Latn-CS" dirty="0"/>
              <a:t> je jednostavna putanja dužine makar </a:t>
            </a:r>
            <a:r>
              <a:rPr lang="sr-Latn-CS" b="1" dirty="0">
                <a:solidFill>
                  <a:srgbClr val="FF3300"/>
                </a:solidFill>
              </a:rPr>
              <a:t>3</a:t>
            </a:r>
            <a:r>
              <a:rPr lang="en-US" b="1" dirty="0">
                <a:solidFill>
                  <a:srgbClr val="FF3300"/>
                </a:solidFill>
              </a:rPr>
              <a:t> </a:t>
            </a:r>
            <a:r>
              <a:rPr lang="sr-Latn-CS" dirty="0"/>
              <a:t>koja počinje i završava se u istom čvoru</a:t>
            </a:r>
            <a:r>
              <a:rPr lang="sr-Latn-CS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sr-Latn-CS" dirty="0"/>
              <a:t>Postoje tri načina da se memorišu veze </a:t>
            </a:r>
            <a:r>
              <a:rPr lang="sr-Latn-CS" dirty="0" smtClean="0"/>
              <a:t>među čvorovima</a:t>
            </a:r>
            <a:r>
              <a:rPr lang="sr-Latn-CS" dirty="0"/>
              <a:t>. Prvi je način preko </a:t>
            </a:r>
            <a:r>
              <a:rPr lang="sr-Latn-CS" b="1" u="sng" dirty="0">
                <a:solidFill>
                  <a:srgbClr val="FF0000"/>
                </a:solidFill>
              </a:rPr>
              <a:t>matrice susjedstva</a:t>
            </a:r>
            <a:r>
              <a:rPr lang="sr-Latn-CS" dirty="0"/>
              <a:t>. Ako je </a:t>
            </a:r>
            <a:r>
              <a:rPr lang="sr-Latn-CS" b="1" dirty="0">
                <a:solidFill>
                  <a:srgbClr val="FF0000"/>
                </a:solidFill>
              </a:rPr>
              <a:t>N</a:t>
            </a:r>
            <a:r>
              <a:rPr lang="sr-Latn-CS" b="1" baseline="-25000" dirty="0">
                <a:solidFill>
                  <a:srgbClr val="FF0000"/>
                </a:solidFill>
              </a:rPr>
              <a:t>V</a:t>
            </a:r>
            <a:r>
              <a:rPr lang="en-US" dirty="0"/>
              <a:t> </a:t>
            </a:r>
            <a:r>
              <a:rPr lang="en-US" dirty="0" err="1"/>
              <a:t>broj</a:t>
            </a:r>
            <a:r>
              <a:rPr lang="en-US" dirty="0"/>
              <a:t> </a:t>
            </a:r>
            <a:r>
              <a:rPr lang="sr-Latn-CS" dirty="0"/>
              <a:t>čvorova u grafu matrica susjedstva je matrica dimenzija </a:t>
            </a:r>
            <a:r>
              <a:rPr lang="sr-Latn-CS" b="1" dirty="0" smtClean="0">
                <a:solidFill>
                  <a:srgbClr val="FF0000"/>
                </a:solidFill>
              </a:rPr>
              <a:t>N</a:t>
            </a:r>
            <a:r>
              <a:rPr lang="sr-Latn-CS" b="1" baseline="-25000" dirty="0" smtClean="0">
                <a:solidFill>
                  <a:srgbClr val="FF0000"/>
                </a:solidFill>
              </a:rPr>
              <a:t>V</a:t>
            </a:r>
            <a:r>
              <a:rPr lang="sr-Latn-CS" b="1" dirty="0" smtClean="0">
                <a:solidFill>
                  <a:srgbClr val="FF0000"/>
                </a:solidFill>
              </a:rPr>
              <a:t>×N</a:t>
            </a:r>
            <a:r>
              <a:rPr lang="sr-Latn-CS" b="1" baseline="-25000" dirty="0" smtClean="0">
                <a:solidFill>
                  <a:srgbClr val="FF0000"/>
                </a:solidFill>
              </a:rPr>
              <a:t>V</a:t>
            </a:r>
            <a:r>
              <a:rPr lang="sr-Latn-CS" dirty="0"/>
              <a:t>, sa vrijednošću </a:t>
            </a:r>
            <a:r>
              <a:rPr lang="sr-Latn-CS" b="1" dirty="0">
                <a:solidFill>
                  <a:srgbClr val="3333CC"/>
                </a:solidFill>
              </a:rPr>
              <a:t>1</a:t>
            </a:r>
            <a:r>
              <a:rPr lang="sr-Latn-CS" dirty="0"/>
              <a:t> </a:t>
            </a:r>
            <a:r>
              <a:rPr lang="sr-Latn-CS" dirty="0" smtClean="0"/>
              <a:t>(ili </a:t>
            </a:r>
            <a:r>
              <a:rPr lang="sr-Latn-CS" b="1" dirty="0" smtClean="0">
                <a:solidFill>
                  <a:srgbClr val="0070C0"/>
                </a:solidFill>
              </a:rPr>
              <a:t>true</a:t>
            </a:r>
            <a:r>
              <a:rPr lang="sr-Latn-CS" dirty="0" smtClean="0"/>
              <a:t>) upisanom </a:t>
            </a:r>
            <a:r>
              <a:rPr lang="sr-Latn-CS" dirty="0"/>
              <a:t>na poziciji </a:t>
            </a:r>
            <a:r>
              <a:rPr lang="en-US" b="1" dirty="0">
                <a:solidFill>
                  <a:srgbClr val="3333CC"/>
                </a:solidFill>
              </a:rPr>
              <a:t>[I][J]</a:t>
            </a:r>
            <a:r>
              <a:rPr lang="en-US" dirty="0"/>
              <a:t> </a:t>
            </a:r>
            <a:r>
              <a:rPr lang="en-US" dirty="0" err="1"/>
              <a:t>ako</a:t>
            </a:r>
            <a:r>
              <a:rPr lang="en-US" dirty="0"/>
              <a:t> je </a:t>
            </a:r>
            <a:r>
              <a:rPr lang="sr-Latn-CS" dirty="0"/>
              <a:t>čvor </a:t>
            </a:r>
            <a:r>
              <a:rPr lang="sr-Latn-CS" b="1" dirty="0">
                <a:solidFill>
                  <a:srgbClr val="3333CC"/>
                </a:solidFill>
              </a:rPr>
              <a:t>J</a:t>
            </a:r>
            <a:r>
              <a:rPr lang="sr-Latn-CS" dirty="0"/>
              <a:t> </a:t>
            </a:r>
            <a:r>
              <a:rPr lang="sr-Latn-CS" u="sng" dirty="0"/>
              <a:t>susjed</a:t>
            </a:r>
            <a:r>
              <a:rPr lang="sr-Latn-CS" dirty="0"/>
              <a:t> čvoru </a:t>
            </a:r>
            <a:r>
              <a:rPr lang="sr-Latn-CS" b="1" dirty="0">
                <a:solidFill>
                  <a:srgbClr val="3333CC"/>
                </a:solidFill>
              </a:rPr>
              <a:t>I</a:t>
            </a:r>
            <a:r>
              <a:rPr lang="sr-Latn-CS" dirty="0"/>
              <a:t>. Ako čvor </a:t>
            </a:r>
            <a:r>
              <a:rPr lang="sr-Latn-CS" b="1" dirty="0">
                <a:solidFill>
                  <a:srgbClr val="3333CC"/>
                </a:solidFill>
              </a:rPr>
              <a:t>J</a:t>
            </a:r>
            <a:r>
              <a:rPr lang="sr-Latn-CS" dirty="0"/>
              <a:t> </a:t>
            </a:r>
            <a:r>
              <a:rPr lang="sr-Latn-CS" u="sng" dirty="0"/>
              <a:t>nije susjed</a:t>
            </a:r>
            <a:r>
              <a:rPr lang="sr-Latn-CS" dirty="0"/>
              <a:t> čvoru </a:t>
            </a:r>
            <a:r>
              <a:rPr lang="sr-Latn-CS" b="1" dirty="0">
                <a:solidFill>
                  <a:srgbClr val="3333CC"/>
                </a:solidFill>
              </a:rPr>
              <a:t>I</a:t>
            </a:r>
            <a:r>
              <a:rPr lang="sr-Latn-CS" dirty="0"/>
              <a:t> onda se na odgovarajuće mjesto u matrici susjedstva upisuje </a:t>
            </a:r>
            <a:r>
              <a:rPr lang="sr-Latn-CS" b="1" dirty="0" smtClean="0">
                <a:solidFill>
                  <a:srgbClr val="3333CC"/>
                </a:solidFill>
              </a:rPr>
              <a:t>0 </a:t>
            </a:r>
            <a:r>
              <a:rPr lang="sr-Latn-CS" dirty="0"/>
              <a:t> (ili </a:t>
            </a:r>
            <a:r>
              <a:rPr lang="sr-Latn-CS" b="1" dirty="0" smtClean="0">
                <a:solidFill>
                  <a:srgbClr val="0070C0"/>
                </a:solidFill>
              </a:rPr>
              <a:t>false</a:t>
            </a:r>
            <a:r>
              <a:rPr lang="sr-Latn-CS" dirty="0" smtClean="0"/>
              <a:t>).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0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Graf – </a:t>
            </a:r>
            <a:r>
              <a:rPr lang="en-US" dirty="0" err="1" smtClean="0"/>
              <a:t>Matrica</a:t>
            </a:r>
            <a:r>
              <a:rPr lang="en-US" dirty="0" smtClean="0"/>
              <a:t> </a:t>
            </a:r>
            <a:r>
              <a:rPr lang="en-US" dirty="0" err="1" smtClean="0"/>
              <a:t>susjedstva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429000"/>
            <a:ext cx="9144000" cy="3429000"/>
          </a:xfrm>
        </p:spPr>
        <p:txBody>
          <a:bodyPr>
            <a:normAutofit lnSpcReduction="10000"/>
          </a:bodyPr>
          <a:lstStyle/>
          <a:p>
            <a:r>
              <a:rPr lang="sr-Latn-ME" dirty="0" smtClean="0"/>
              <a:t>Pamćenje bitova umjesto </a:t>
            </a:r>
            <a:r>
              <a:rPr lang="sr-Latn-ME" b="1" dirty="0" smtClean="0">
                <a:solidFill>
                  <a:srgbClr val="C00000"/>
                </a:solidFill>
              </a:rPr>
              <a:t>1</a:t>
            </a:r>
            <a:r>
              <a:rPr lang="sr-Latn-ME" dirty="0" smtClean="0"/>
              <a:t> i </a:t>
            </a:r>
            <a:r>
              <a:rPr lang="sr-Latn-ME" b="1" dirty="0" smtClean="0">
                <a:solidFill>
                  <a:srgbClr val="C00000"/>
                </a:solidFill>
              </a:rPr>
              <a:t>0</a:t>
            </a:r>
            <a:r>
              <a:rPr lang="sr-Latn-ME" dirty="0" smtClean="0"/>
              <a:t> unekoliko umanjuje memorijski problem </a:t>
            </a:r>
            <a:r>
              <a:rPr lang="sr-Latn-ME" sz="1600" dirty="0" smtClean="0"/>
              <a:t>(</a:t>
            </a:r>
            <a:r>
              <a:rPr lang="sr-Latn-ME" sz="1600" b="1" dirty="0" smtClean="0">
                <a:solidFill>
                  <a:srgbClr val="C00000"/>
                </a:solidFill>
              </a:rPr>
              <a:t>true</a:t>
            </a:r>
            <a:r>
              <a:rPr lang="sr-Latn-ME" sz="1600" dirty="0" smtClean="0"/>
              <a:t> i </a:t>
            </a:r>
            <a:r>
              <a:rPr lang="sr-Latn-ME" sz="1600" b="1" dirty="0" smtClean="0">
                <a:solidFill>
                  <a:srgbClr val="C00000"/>
                </a:solidFill>
              </a:rPr>
              <a:t>false</a:t>
            </a:r>
            <a:r>
              <a:rPr lang="sr-Latn-ME" sz="1600" dirty="0" smtClean="0"/>
              <a:t> su nažalost obično realizovani preko cijelih brojeva)</a:t>
            </a:r>
            <a:r>
              <a:rPr lang="sr-Latn-ME" dirty="0" smtClean="0"/>
              <a:t> ali komplikuje rad</a:t>
            </a:r>
            <a:r>
              <a:rPr lang="sr-Cyrl-BA" dirty="0" smtClean="0"/>
              <a:t>;</a:t>
            </a:r>
          </a:p>
          <a:p>
            <a:r>
              <a:rPr lang="sr-Cyrl-BA" dirty="0" smtClean="0"/>
              <a:t>А</a:t>
            </a:r>
            <a:r>
              <a:rPr lang="sr-Latn-CS" dirty="0" smtClean="0"/>
              <a:t>lternativa </a:t>
            </a:r>
            <a:r>
              <a:rPr lang="sr-Latn-CS" dirty="0"/>
              <a:t>je da se umjesto matrice pamte uređeni parovi koji predstavljaju poziciju nenultih elemenata </a:t>
            </a:r>
            <a:r>
              <a:rPr lang="sr-Latn-CS" sz="1600" b="1" dirty="0"/>
              <a:t>(za graf sa prethodnog slajda bi to bilo: </a:t>
            </a:r>
            <a:r>
              <a:rPr lang="sr-Latn-CS" sz="1600" b="1" dirty="0">
                <a:solidFill>
                  <a:srgbClr val="C00000"/>
                </a:solidFill>
              </a:rPr>
              <a:t>(1,2)</a:t>
            </a:r>
            <a:r>
              <a:rPr lang="sr-Latn-CS" sz="1600" b="1" dirty="0"/>
              <a:t>, </a:t>
            </a:r>
            <a:r>
              <a:rPr lang="sr-Latn-CS" sz="1600" b="1" dirty="0">
                <a:solidFill>
                  <a:srgbClr val="C00000"/>
                </a:solidFill>
              </a:rPr>
              <a:t>(1,4)</a:t>
            </a:r>
            <a:r>
              <a:rPr lang="sr-Latn-CS" sz="1600" b="1" dirty="0"/>
              <a:t>, </a:t>
            </a:r>
            <a:r>
              <a:rPr lang="sr-Latn-CS" sz="1600" b="1" dirty="0">
                <a:solidFill>
                  <a:srgbClr val="C00000"/>
                </a:solidFill>
              </a:rPr>
              <a:t>(2,3)</a:t>
            </a:r>
            <a:r>
              <a:rPr lang="sr-Latn-CS" sz="1600" b="1" dirty="0"/>
              <a:t>, </a:t>
            </a:r>
            <a:r>
              <a:rPr lang="sr-Latn-CS" sz="1600" b="1" dirty="0">
                <a:solidFill>
                  <a:srgbClr val="C00000"/>
                </a:solidFill>
              </a:rPr>
              <a:t>(4,2)</a:t>
            </a:r>
            <a:r>
              <a:rPr lang="sr-Latn-CS" sz="1600" b="1" dirty="0"/>
              <a:t> i </a:t>
            </a:r>
            <a:r>
              <a:rPr lang="sr-Latn-CS" sz="1600" b="1" dirty="0">
                <a:solidFill>
                  <a:srgbClr val="C00000"/>
                </a:solidFill>
              </a:rPr>
              <a:t>(4,3)</a:t>
            </a:r>
            <a:r>
              <a:rPr lang="sr-Latn-CS" sz="1600" b="1" dirty="0"/>
              <a:t>)</a:t>
            </a:r>
            <a:r>
              <a:rPr lang="sr-Latn-CS" dirty="0"/>
              <a:t>. Ovakve matrice se, inače, nazivaju </a:t>
            </a:r>
            <a:r>
              <a:rPr lang="sr-Latn-CS" b="1" dirty="0">
                <a:solidFill>
                  <a:srgbClr val="3333CC"/>
                </a:solidFill>
              </a:rPr>
              <a:t>rijetkim</a:t>
            </a:r>
            <a:r>
              <a:rPr lang="sr-Latn-CS" sz="1600" b="1" dirty="0"/>
              <a:t> (u engl. terminologiji </a:t>
            </a:r>
            <a:r>
              <a:rPr lang="sr-Latn-CS" sz="1600" b="1" dirty="0">
                <a:solidFill>
                  <a:srgbClr val="3333CC"/>
                </a:solidFill>
              </a:rPr>
              <a:t>sparse</a:t>
            </a:r>
            <a:r>
              <a:rPr lang="sr-Latn-CS" sz="1600" b="1" dirty="0" smtClean="0"/>
              <a:t>)</a:t>
            </a:r>
            <a:r>
              <a:rPr lang="sr-Latn-CS" dirty="0" smtClean="0"/>
              <a:t>.</a:t>
            </a:r>
            <a:endParaRPr lang="en-US" dirty="0" smtClean="0"/>
          </a:p>
          <a:p>
            <a:r>
              <a:rPr lang="en-US" dirty="0" err="1" smtClean="0"/>
              <a:t>Obije</a:t>
            </a:r>
            <a:r>
              <a:rPr lang="en-US" dirty="0" smtClean="0"/>
              <a:t> </a:t>
            </a:r>
            <a:r>
              <a:rPr lang="en-US" dirty="0" err="1" smtClean="0"/>
              <a:t>ove</a:t>
            </a:r>
            <a:r>
              <a:rPr lang="en-US" dirty="0" smtClean="0"/>
              <a:t> </a:t>
            </a:r>
            <a:r>
              <a:rPr lang="en-US" dirty="0" err="1" smtClean="0"/>
              <a:t>varijante</a:t>
            </a:r>
            <a:r>
              <a:rPr lang="en-US" dirty="0" smtClean="0"/>
              <a:t> </a:t>
            </a:r>
            <a:r>
              <a:rPr lang="en-US" dirty="0" err="1" smtClean="0"/>
              <a:t>gube</a:t>
            </a:r>
            <a:r>
              <a:rPr lang="en-US" dirty="0" smtClean="0"/>
              <a:t> </a:t>
            </a:r>
            <a:r>
              <a:rPr lang="en-US" dirty="0" err="1" smtClean="0"/>
              <a:t>osnovnu</a:t>
            </a:r>
            <a:r>
              <a:rPr lang="en-US" dirty="0" smtClean="0"/>
              <a:t> </a:t>
            </a:r>
            <a:r>
              <a:rPr lang="en-US" dirty="0" err="1" smtClean="0"/>
              <a:t>prednost</a:t>
            </a:r>
            <a:r>
              <a:rPr lang="en-US" dirty="0" smtClean="0"/>
              <a:t> </a:t>
            </a:r>
            <a:r>
              <a:rPr lang="en-US" dirty="0" err="1" smtClean="0"/>
              <a:t>matrice</a:t>
            </a:r>
            <a:r>
              <a:rPr lang="en-US" dirty="0" smtClean="0"/>
              <a:t> </a:t>
            </a:r>
            <a:r>
              <a:rPr lang="en-US" dirty="0" err="1" smtClean="0"/>
              <a:t>susjedstva</a:t>
            </a:r>
            <a:r>
              <a:rPr lang="en-US" dirty="0" smtClean="0"/>
              <a:t> – </a:t>
            </a:r>
            <a:r>
              <a:rPr lang="en-US" dirty="0" err="1" smtClean="0"/>
              <a:t>jednostavnost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14" descr="Reprezentacije graf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" t="8537"/>
          <a:stretch>
            <a:fillRect/>
          </a:stretch>
        </p:blipFill>
        <p:spPr bwMode="auto">
          <a:xfrm>
            <a:off x="3858" y="1010443"/>
            <a:ext cx="5105400" cy="235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57800" y="1143000"/>
            <a:ext cx="3886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Problem matrice susjedstva su memorijski zahtjevi. Tipično grafovi mogu imati hiljade čvorova ali procenat ivica među njima može biti mali pa memorijski zahtjevi matrice susjedstva mogu biti neprihvatljivi.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03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en-US" dirty="0" err="1" smtClean="0"/>
              <a:t>Liste</a:t>
            </a:r>
            <a:r>
              <a:rPr lang="en-US" dirty="0" smtClean="0"/>
              <a:t> </a:t>
            </a:r>
            <a:r>
              <a:rPr lang="en-US" dirty="0" err="1" smtClean="0"/>
              <a:t>susjedstva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124200"/>
            <a:ext cx="9144000" cy="3657600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Liste</a:t>
            </a:r>
            <a:r>
              <a:rPr lang="en-US" dirty="0" smtClean="0"/>
              <a:t> </a:t>
            </a:r>
            <a:r>
              <a:rPr lang="en-US" dirty="0" err="1" smtClean="0"/>
              <a:t>susjedstva</a:t>
            </a:r>
            <a:r>
              <a:rPr lang="en-US" dirty="0" smtClean="0"/>
              <a:t> se </a:t>
            </a:r>
            <a:r>
              <a:rPr lang="en-US" dirty="0" err="1" smtClean="0"/>
              <a:t>realizuju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razli</a:t>
            </a:r>
            <a:r>
              <a:rPr lang="sr-Latn-ME" dirty="0" smtClean="0"/>
              <a:t>čite načine preko vektora, redova, stekova, parova i kombinacija ovih elemenata.</a:t>
            </a:r>
          </a:p>
          <a:p>
            <a:r>
              <a:rPr lang="sr-Latn-ME" dirty="0" smtClean="0"/>
              <a:t>Kada je broj ivica nekoliko posto mogućeg broja onda su one bez premca sa stanovišta memorijskih zahtjeva i kao takve nezaobilazne u svakom ozbiljnom programu.</a:t>
            </a:r>
          </a:p>
          <a:p>
            <a:r>
              <a:rPr lang="sr-Latn-ME" dirty="0" smtClean="0"/>
              <a:t>Sada ćemo prvo da se podsjetimo nekih od osnovnih problema u programiranju vezanim za grafove, počevši od topološkog sortiranja, algoritama minimalnog puta, itd. </a:t>
            </a:r>
          </a:p>
          <a:p>
            <a:r>
              <a:rPr lang="sr-Latn-ME" dirty="0" smtClean="0"/>
              <a:t>Uvjek su urađeni putem jednog od mogućih memorijskih predstavljanja a za vježbu uvjek uradite i na drugi način.</a:t>
            </a:r>
            <a:endParaRPr lang="en-US" dirty="0"/>
          </a:p>
        </p:txBody>
      </p:sp>
      <p:pic>
        <p:nvPicPr>
          <p:cNvPr id="4" name="Picture 10" descr="Reprezentacije grafa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9" y="990600"/>
            <a:ext cx="5576887" cy="209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663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Topološko sortiranje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562600"/>
          </a:xfrm>
        </p:spPr>
        <p:txBody>
          <a:bodyPr/>
          <a:lstStyle/>
          <a:p>
            <a:r>
              <a:rPr lang="sr-Latn-ME" dirty="0" smtClean="0"/>
              <a:t>Topološko sortiranje kod usmjerenih acikličnih grafova (u grafu nema ciklusa je dovođenje čvorova grafa u takav redosljed da se za svaku usmjerenu ivicu </a:t>
            </a:r>
            <a:r>
              <a:rPr lang="sr-Latn-ME" b="1" dirty="0" smtClean="0">
                <a:solidFill>
                  <a:srgbClr val="C00000"/>
                </a:solidFill>
              </a:rPr>
              <a:t>(u,v)</a:t>
            </a:r>
            <a:r>
              <a:rPr lang="sr-Latn-ME" dirty="0" smtClean="0"/>
              <a:t> čvor </a:t>
            </a:r>
            <a:r>
              <a:rPr lang="sr-Latn-ME" b="1" dirty="0" smtClean="0">
                <a:solidFill>
                  <a:srgbClr val="C00000"/>
                </a:solidFill>
              </a:rPr>
              <a:t>u</a:t>
            </a:r>
            <a:r>
              <a:rPr lang="sr-Latn-ME" dirty="0" smtClean="0"/>
              <a:t> nalazi prije čvora </a:t>
            </a:r>
            <a:r>
              <a:rPr lang="sr-Latn-ME" b="1" dirty="0" smtClean="0">
                <a:solidFill>
                  <a:srgbClr val="C00000"/>
                </a:solidFill>
              </a:rPr>
              <a:t>v</a:t>
            </a:r>
            <a:r>
              <a:rPr lang="sr-Latn-ME" dirty="0" smtClean="0"/>
              <a:t>. </a:t>
            </a:r>
          </a:p>
          <a:p>
            <a:r>
              <a:rPr lang="sr-Latn-ME" dirty="0" smtClean="0"/>
              <a:t>Ako graf nije usmjeren i acikličan topološko sortiranje nije moguće.</a:t>
            </a:r>
          </a:p>
          <a:p>
            <a:r>
              <a:rPr lang="sr-Latn-ME" dirty="0" smtClean="0"/>
              <a:t>U jednom grafu može da se dogodi da postoji više topoloških sortiranja.</a:t>
            </a:r>
            <a:endParaRPr lang="en-US" dirty="0"/>
          </a:p>
        </p:txBody>
      </p:sp>
      <p:pic>
        <p:nvPicPr>
          <p:cNvPr id="1026" name="Picture 2" descr="graph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2"/>
          <a:stretch/>
        </p:blipFill>
        <p:spPr bwMode="auto">
          <a:xfrm>
            <a:off x="0" y="3657600"/>
            <a:ext cx="3200400" cy="2641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00400" y="3505200"/>
            <a:ext cx="59436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U ovom grafu na primjer moguća topološka sortiranja su:</a:t>
            </a:r>
          </a:p>
          <a:p>
            <a:r>
              <a:rPr lang="en-US" b="1" dirty="0"/>
              <a:t>5 4 2 3 1 </a:t>
            </a:r>
            <a:r>
              <a:rPr lang="en-US" b="1" dirty="0" smtClean="0"/>
              <a:t>0</a:t>
            </a:r>
            <a:r>
              <a:rPr lang="sr-Latn-ME" dirty="0" smtClean="0"/>
              <a:t> </a:t>
            </a:r>
            <a:r>
              <a:rPr lang="sr-Latn-ME" b="1" dirty="0" smtClean="0">
                <a:solidFill>
                  <a:srgbClr val="C00000"/>
                </a:solidFill>
              </a:rPr>
              <a:t>//5 je prije 2 i 0, 4 je prije 0 i 1, 2 je //prije 3, 3 je prije 1, itd.</a:t>
            </a:r>
          </a:p>
          <a:p>
            <a:endParaRPr lang="sr-Latn-ME" dirty="0" smtClean="0"/>
          </a:p>
          <a:p>
            <a:r>
              <a:rPr lang="en-US" b="1" dirty="0"/>
              <a:t>4 5 2 3 1 </a:t>
            </a:r>
            <a:r>
              <a:rPr lang="en-US" b="1" dirty="0" smtClean="0"/>
              <a:t>0</a:t>
            </a:r>
            <a:endParaRPr lang="sr-Latn-ME" b="1" dirty="0" smtClean="0"/>
          </a:p>
          <a:p>
            <a:r>
              <a:rPr lang="sr-Latn-ME" sz="2400" b="1" u="sng" dirty="0" smtClean="0">
                <a:solidFill>
                  <a:srgbClr val="FF0000"/>
                </a:solidFill>
              </a:rPr>
              <a:t>Topološko sortiranje uvijek mora da počne od čvora sa ulaznim stepenom 0.</a:t>
            </a:r>
            <a:endParaRPr lang="en-US" sz="24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54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Realizacija topološkog sortiranja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990600"/>
            <a:ext cx="44958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#include &lt;bits/</a:t>
            </a:r>
            <a:r>
              <a:rPr lang="en-US" b="1" dirty="0" err="1">
                <a:solidFill>
                  <a:srgbClr val="C00000"/>
                </a:solidFill>
              </a:rPr>
              <a:t>stdc</a:t>
            </a:r>
            <a:r>
              <a:rPr lang="en-US" b="1" dirty="0">
                <a:solidFill>
                  <a:srgbClr val="C00000"/>
                </a:solidFill>
              </a:rPr>
              <a:t>++.h&gt;</a:t>
            </a:r>
          </a:p>
          <a:p>
            <a:r>
              <a:rPr lang="sr-Latn-ME" b="1" dirty="0" smtClean="0">
                <a:solidFill>
                  <a:srgbClr val="C00000"/>
                </a:solidFill>
              </a:rPr>
              <a:t>//biblioteka u kojoj se nalaze</a:t>
            </a:r>
          </a:p>
          <a:p>
            <a:r>
              <a:rPr lang="sr-Latn-ME" b="1" dirty="0" smtClean="0">
                <a:solidFill>
                  <a:srgbClr val="C00000"/>
                </a:solidFill>
              </a:rPr>
              <a:t>//skoro sve za nas najbitnije</a:t>
            </a:r>
          </a:p>
          <a:p>
            <a:r>
              <a:rPr lang="sr-Latn-ME" b="1" dirty="0" smtClean="0">
                <a:solidFill>
                  <a:srgbClr val="C00000"/>
                </a:solidFill>
              </a:rPr>
              <a:t>//druge biblioteke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using </a:t>
            </a:r>
            <a:r>
              <a:rPr lang="en-US" b="1" dirty="0">
                <a:solidFill>
                  <a:srgbClr val="0070C0"/>
                </a:solidFill>
              </a:rPr>
              <a:t>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class Graph </a:t>
            </a:r>
            <a:r>
              <a:rPr lang="en-US" b="1" dirty="0" smtClean="0">
                <a:solidFill>
                  <a:srgbClr val="0070C0"/>
                </a:solidFill>
              </a:rPr>
              <a:t>{</a:t>
            </a:r>
            <a:r>
              <a:rPr lang="sr-Latn-ME" b="1" dirty="0" smtClean="0">
                <a:solidFill>
                  <a:srgbClr val="C00000"/>
                </a:solidFill>
              </a:rPr>
              <a:t>//enkapsulira graf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V;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list&lt;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&gt;* </a:t>
            </a:r>
            <a:r>
              <a:rPr lang="en-US" b="1" dirty="0" err="1">
                <a:solidFill>
                  <a:srgbClr val="0070C0"/>
                </a:solidFill>
              </a:rPr>
              <a:t>adj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public: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Graph(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sr-Latn-ME" b="1" dirty="0">
                <a:solidFill>
                  <a:srgbClr val="0070C0"/>
                </a:solidFill>
              </a:rPr>
              <a:t>Q</a:t>
            </a:r>
            <a:r>
              <a:rPr lang="en-US" b="1" dirty="0" smtClean="0">
                <a:solidFill>
                  <a:srgbClr val="0070C0"/>
                </a:solidFill>
              </a:rPr>
              <a:t>);</a:t>
            </a:r>
            <a:r>
              <a:rPr lang="sr-Latn-ME" b="1" dirty="0" smtClean="0">
                <a:solidFill>
                  <a:srgbClr val="C00000"/>
                </a:solidFill>
              </a:rPr>
              <a:t>//konstruktor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addEdge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u,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v</a:t>
            </a:r>
            <a:r>
              <a:rPr lang="en-US" b="1" dirty="0" smtClean="0">
                <a:solidFill>
                  <a:srgbClr val="0070C0"/>
                </a:solidFill>
              </a:rPr>
              <a:t>);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C00000"/>
                </a:solidFill>
              </a:rPr>
              <a:t>//dodaje čvor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topologicalSort</a:t>
            </a:r>
            <a:r>
              <a:rPr lang="en-US" b="1" dirty="0" smtClean="0">
                <a:solidFill>
                  <a:srgbClr val="0070C0"/>
                </a:solidFill>
              </a:rPr>
              <a:t>();</a:t>
            </a:r>
            <a:r>
              <a:rPr lang="sr-Latn-ME" b="1" dirty="0" smtClean="0">
                <a:solidFill>
                  <a:srgbClr val="C00000"/>
                </a:solidFill>
              </a:rPr>
              <a:t>//sortiranje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};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Graph</a:t>
            </a:r>
            <a:r>
              <a:rPr lang="en-US" b="1" dirty="0">
                <a:solidFill>
                  <a:srgbClr val="0070C0"/>
                </a:solidFill>
              </a:rPr>
              <a:t>::Graph(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Q</a:t>
            </a:r>
            <a:r>
              <a:rPr lang="en-US" b="1" dirty="0" smtClean="0">
                <a:solidFill>
                  <a:srgbClr val="0070C0"/>
                </a:solidFill>
              </a:rPr>
              <a:t>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V=</a:t>
            </a:r>
            <a:r>
              <a:rPr lang="sr-Latn-ME" b="1" dirty="0" smtClean="0">
                <a:solidFill>
                  <a:srgbClr val="0070C0"/>
                </a:solidFill>
              </a:rPr>
              <a:t>Q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adj</a:t>
            </a:r>
            <a:r>
              <a:rPr lang="en-US" b="1" dirty="0" smtClean="0">
                <a:solidFill>
                  <a:srgbClr val="0070C0"/>
                </a:solidFill>
              </a:rPr>
              <a:t>=new </a:t>
            </a:r>
            <a:r>
              <a:rPr lang="en-US" b="1" dirty="0">
                <a:solidFill>
                  <a:srgbClr val="0070C0"/>
                </a:solidFill>
              </a:rPr>
              <a:t>list&lt;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&gt;[V];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void Graph::</a:t>
            </a:r>
            <a:r>
              <a:rPr lang="en-US" b="1" dirty="0" err="1">
                <a:solidFill>
                  <a:srgbClr val="0070C0"/>
                </a:solidFill>
              </a:rPr>
              <a:t>addEdge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u,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v</a:t>
            </a:r>
            <a:r>
              <a:rPr lang="en-US" b="1" dirty="0" smtClean="0">
                <a:solidFill>
                  <a:srgbClr val="0070C0"/>
                </a:solidFill>
              </a:rPr>
              <a:t>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adj</a:t>
            </a:r>
            <a:r>
              <a:rPr lang="en-US" b="1" dirty="0" smtClean="0">
                <a:solidFill>
                  <a:srgbClr val="0070C0"/>
                </a:solidFill>
              </a:rPr>
              <a:t>[u</a:t>
            </a:r>
            <a:r>
              <a:rPr lang="en-US" b="1" dirty="0">
                <a:solidFill>
                  <a:srgbClr val="0070C0"/>
                </a:solidFill>
              </a:rPr>
              <a:t>].</a:t>
            </a:r>
            <a:r>
              <a:rPr lang="en-US" b="1" dirty="0" err="1">
                <a:solidFill>
                  <a:srgbClr val="0070C0"/>
                </a:solidFill>
              </a:rPr>
              <a:t>push_back</a:t>
            </a:r>
            <a:r>
              <a:rPr lang="en-US" b="1" dirty="0">
                <a:solidFill>
                  <a:srgbClr val="0070C0"/>
                </a:solidFill>
              </a:rPr>
              <a:t>(v);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495800" y="990600"/>
            <a:ext cx="76200" cy="58674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572000" y="992053"/>
            <a:ext cx="4572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void </a:t>
            </a:r>
            <a:r>
              <a:rPr lang="en-US" b="1" dirty="0">
                <a:solidFill>
                  <a:srgbClr val="0070C0"/>
                </a:solidFill>
              </a:rPr>
              <a:t>Graph::</a:t>
            </a:r>
            <a:r>
              <a:rPr lang="en-US" b="1" dirty="0" err="1">
                <a:solidFill>
                  <a:srgbClr val="0070C0"/>
                </a:solidFill>
              </a:rPr>
              <a:t>topologicalSort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vector&lt;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en-US" b="1" dirty="0" err="1">
                <a:solidFill>
                  <a:srgbClr val="0070C0"/>
                </a:solidFill>
              </a:rPr>
              <a:t>in_degree</a:t>
            </a:r>
            <a:r>
              <a:rPr lang="en-US" b="1" dirty="0">
                <a:solidFill>
                  <a:srgbClr val="0070C0"/>
                </a:solidFill>
              </a:rPr>
              <a:t>(V, 0);</a:t>
            </a:r>
          </a:p>
          <a:p>
            <a:r>
              <a:rPr lang="sr-Latn-ME" b="1" dirty="0" smtClean="0">
                <a:solidFill>
                  <a:srgbClr val="C00000"/>
                </a:solidFill>
              </a:rPr>
              <a:t>//određivanje ulaznih stepena čvorova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u = 0; u &lt; V; u++)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list&lt;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&gt;::iterator </a:t>
            </a:r>
            <a:r>
              <a:rPr lang="en-US" b="1" dirty="0" err="1">
                <a:solidFill>
                  <a:srgbClr val="0070C0"/>
                </a:solidFill>
              </a:rPr>
              <a:t>itr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itr</a:t>
            </a:r>
            <a:r>
              <a:rPr lang="en-US" b="1" dirty="0">
                <a:solidFill>
                  <a:srgbClr val="0070C0"/>
                </a:solidFill>
              </a:rPr>
              <a:t> = </a:t>
            </a:r>
            <a:r>
              <a:rPr lang="en-US" b="1" dirty="0" err="1">
                <a:solidFill>
                  <a:srgbClr val="0070C0"/>
                </a:solidFill>
              </a:rPr>
              <a:t>adj</a:t>
            </a:r>
            <a:r>
              <a:rPr lang="en-US" b="1" dirty="0">
                <a:solidFill>
                  <a:srgbClr val="0070C0"/>
                </a:solidFill>
              </a:rPr>
              <a:t>[u].begin</a:t>
            </a:r>
            <a:r>
              <a:rPr lang="en-US" b="1" dirty="0" smtClean="0">
                <a:solidFill>
                  <a:srgbClr val="0070C0"/>
                </a:solidFill>
              </a:rPr>
              <a:t>();</a:t>
            </a:r>
            <a:r>
              <a:rPr lang="sr-Latn-ME" b="1" dirty="0" smtClean="0">
                <a:solidFill>
                  <a:srgbClr val="0070C0"/>
                </a:solidFill>
              </a:rPr>
              <a:t/>
            </a:r>
            <a:br>
              <a:rPr lang="sr-Latn-ME" b="1" dirty="0" smtClean="0">
                <a:solidFill>
                  <a:srgbClr val="0070C0"/>
                </a:solidFill>
              </a:rPr>
            </a:br>
            <a:r>
              <a:rPr lang="sr-Latn-ME" b="1" dirty="0" smtClean="0">
                <a:solidFill>
                  <a:srgbClr val="0070C0"/>
                </a:solidFill>
              </a:rPr>
              <a:t>	</a:t>
            </a:r>
            <a:r>
              <a:rPr lang="en-US" b="1" dirty="0" err="1" smtClean="0">
                <a:solidFill>
                  <a:srgbClr val="0070C0"/>
                </a:solidFill>
              </a:rPr>
              <a:t>itr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!= </a:t>
            </a:r>
            <a:r>
              <a:rPr lang="en-US" b="1" dirty="0" err="1">
                <a:solidFill>
                  <a:srgbClr val="0070C0"/>
                </a:solidFill>
              </a:rPr>
              <a:t>adj</a:t>
            </a:r>
            <a:r>
              <a:rPr lang="en-US" b="1" dirty="0">
                <a:solidFill>
                  <a:srgbClr val="0070C0"/>
                </a:solidFill>
              </a:rPr>
              <a:t>[u].end(); </a:t>
            </a:r>
            <a:r>
              <a:rPr lang="en-US" b="1" dirty="0" err="1">
                <a:solidFill>
                  <a:srgbClr val="0070C0"/>
                </a:solidFill>
              </a:rPr>
              <a:t>itr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in_degree</a:t>
            </a:r>
            <a:r>
              <a:rPr lang="en-US" b="1" dirty="0">
                <a:solidFill>
                  <a:srgbClr val="0070C0"/>
                </a:solidFill>
              </a:rPr>
              <a:t>[*</a:t>
            </a:r>
            <a:r>
              <a:rPr lang="en-US" b="1" dirty="0" err="1">
                <a:solidFill>
                  <a:srgbClr val="0070C0"/>
                </a:solidFill>
              </a:rPr>
              <a:t>itr</a:t>
            </a:r>
            <a:r>
              <a:rPr lang="en-US" b="1" dirty="0">
                <a:solidFill>
                  <a:srgbClr val="0070C0"/>
                </a:solidFill>
              </a:rPr>
              <a:t>]++;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queue&lt;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q;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= 0;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&lt; V;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in_degree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 == 0</a:t>
            </a:r>
            <a:r>
              <a:rPr lang="en-US" b="1" dirty="0" smtClean="0">
                <a:solidFill>
                  <a:srgbClr val="0070C0"/>
                </a:solidFill>
              </a:rPr>
              <a:t>) </a:t>
            </a:r>
            <a:r>
              <a:rPr lang="en-US" b="1" dirty="0" err="1" smtClean="0">
                <a:solidFill>
                  <a:srgbClr val="0070C0"/>
                </a:solidFill>
              </a:rPr>
              <a:t>q.push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cnt</a:t>
            </a:r>
            <a:r>
              <a:rPr lang="en-US" b="1" dirty="0">
                <a:solidFill>
                  <a:srgbClr val="0070C0"/>
                </a:solidFill>
              </a:rPr>
              <a:t> = 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vector&lt;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en-US" b="1" dirty="0" err="1">
                <a:solidFill>
                  <a:srgbClr val="0070C0"/>
                </a:solidFill>
              </a:rPr>
              <a:t>top_order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while </a:t>
            </a:r>
            <a:r>
              <a:rPr lang="en-US" b="1" dirty="0">
                <a:solidFill>
                  <a:srgbClr val="0070C0"/>
                </a:solidFill>
              </a:rPr>
              <a:t>(!</a:t>
            </a:r>
            <a:r>
              <a:rPr lang="en-US" b="1" dirty="0" err="1">
                <a:solidFill>
                  <a:srgbClr val="0070C0"/>
                </a:solidFill>
              </a:rPr>
              <a:t>q.empty</a:t>
            </a:r>
            <a:r>
              <a:rPr lang="en-US" b="1" dirty="0">
                <a:solidFill>
                  <a:srgbClr val="0070C0"/>
                </a:solidFill>
              </a:rPr>
              <a:t>())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u=</a:t>
            </a:r>
            <a:r>
              <a:rPr lang="en-US" b="1" dirty="0" err="1" smtClean="0">
                <a:solidFill>
                  <a:srgbClr val="0070C0"/>
                </a:solidFill>
              </a:rPr>
              <a:t>q.front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q.pop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top_order.push_back</a:t>
            </a:r>
            <a:r>
              <a:rPr lang="en-US" b="1" dirty="0" smtClean="0">
                <a:solidFill>
                  <a:srgbClr val="0070C0"/>
                </a:solidFill>
              </a:rPr>
              <a:t>(u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list&lt;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&gt;::iterator </a:t>
            </a:r>
            <a:r>
              <a:rPr lang="en-US" b="1" dirty="0" err="1">
                <a:solidFill>
                  <a:srgbClr val="0070C0"/>
                </a:solidFill>
              </a:rPr>
              <a:t>itr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75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8229600" cy="990600"/>
          </a:xfrm>
        </p:spPr>
        <p:txBody>
          <a:bodyPr/>
          <a:lstStyle/>
          <a:p>
            <a:r>
              <a:rPr lang="en-US" dirty="0" err="1" smtClean="0"/>
              <a:t>Topolo</a:t>
            </a:r>
            <a:r>
              <a:rPr lang="sr-Latn-ME" dirty="0" smtClean="0"/>
              <a:t>ško sortiranje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" y="5334000"/>
            <a:ext cx="9220200" cy="1564481"/>
          </a:xfrm>
        </p:spPr>
        <p:txBody>
          <a:bodyPr>
            <a:normAutofit lnSpcReduction="10000"/>
          </a:bodyPr>
          <a:lstStyle/>
          <a:p>
            <a:r>
              <a:rPr lang="sr-Latn-ME" dirty="0" smtClean="0"/>
              <a:t>Složenost </a:t>
            </a:r>
            <a:r>
              <a:rPr lang="sr-Latn-ME" b="1" i="1" dirty="0" smtClean="0">
                <a:solidFill>
                  <a:srgbClr val="C00000"/>
                </a:solidFill>
              </a:rPr>
              <a:t>O</a:t>
            </a:r>
            <a:r>
              <a:rPr lang="sr-Latn-ME" b="1" dirty="0" smtClean="0">
                <a:solidFill>
                  <a:srgbClr val="C00000"/>
                </a:solidFill>
              </a:rPr>
              <a:t>(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b="1" dirty="0" smtClean="0">
                <a:solidFill>
                  <a:srgbClr val="C00000"/>
                </a:solidFill>
              </a:rPr>
              <a:t>+</a:t>
            </a:r>
            <a:r>
              <a:rPr lang="sr-Latn-ME" b="1" i="1" dirty="0" smtClean="0">
                <a:solidFill>
                  <a:srgbClr val="C00000"/>
                </a:solidFill>
              </a:rPr>
              <a:t>E</a:t>
            </a:r>
            <a:r>
              <a:rPr lang="sr-Latn-ME" b="1" dirty="0" smtClean="0">
                <a:solidFill>
                  <a:srgbClr val="C00000"/>
                </a:solidFill>
              </a:rPr>
              <a:t>)</a:t>
            </a:r>
            <a:r>
              <a:rPr lang="sr-Latn-ME" dirty="0" smtClean="0"/>
              <a:t> </a:t>
            </a:r>
            <a:r>
              <a:rPr lang="sr-Latn-ME" b="1" baseline="-25000" dirty="0" smtClean="0"/>
              <a:t>(broj čvorova plus broj ivica)</a:t>
            </a:r>
            <a:r>
              <a:rPr lang="sr-Latn-ME" dirty="0" smtClean="0"/>
              <a:t>. Može li bolje?</a:t>
            </a:r>
          </a:p>
          <a:p>
            <a:r>
              <a:rPr lang="sr-Latn-ME" dirty="0" smtClean="0"/>
              <a:t>Primjena kada treba organizovati poslove da oni raniji bude prije onih kasniji kao i mnogo toga još uključujući algoritme najkraćeg puta.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281" y="1219200"/>
            <a:ext cx="555731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itr</a:t>
            </a:r>
            <a:r>
              <a:rPr lang="en-US" b="1" dirty="0">
                <a:solidFill>
                  <a:srgbClr val="0070C0"/>
                </a:solidFill>
              </a:rPr>
              <a:t> = </a:t>
            </a:r>
            <a:r>
              <a:rPr lang="en-US" b="1" dirty="0" err="1">
                <a:solidFill>
                  <a:srgbClr val="0070C0"/>
                </a:solidFill>
              </a:rPr>
              <a:t>adj</a:t>
            </a:r>
            <a:r>
              <a:rPr lang="en-US" b="1" dirty="0">
                <a:solidFill>
                  <a:srgbClr val="0070C0"/>
                </a:solidFill>
              </a:rPr>
              <a:t>[u].begin</a:t>
            </a:r>
            <a:r>
              <a:rPr lang="en-US" b="1" dirty="0" smtClean="0">
                <a:solidFill>
                  <a:srgbClr val="0070C0"/>
                </a:solidFill>
              </a:rPr>
              <a:t>(); </a:t>
            </a:r>
            <a:r>
              <a:rPr lang="en-US" b="1" dirty="0" err="1" smtClean="0">
                <a:solidFill>
                  <a:srgbClr val="0070C0"/>
                </a:solidFill>
              </a:rPr>
              <a:t>itr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!= </a:t>
            </a:r>
            <a:r>
              <a:rPr lang="en-US" b="1" dirty="0" err="1">
                <a:solidFill>
                  <a:srgbClr val="0070C0"/>
                </a:solidFill>
              </a:rPr>
              <a:t>adj</a:t>
            </a:r>
            <a:r>
              <a:rPr lang="en-US" b="1" dirty="0">
                <a:solidFill>
                  <a:srgbClr val="0070C0"/>
                </a:solidFill>
              </a:rPr>
              <a:t>[u].end(); </a:t>
            </a:r>
            <a:r>
              <a:rPr lang="en-US" b="1" dirty="0" err="1">
                <a:solidFill>
                  <a:srgbClr val="0070C0"/>
                </a:solidFill>
              </a:rPr>
              <a:t>itr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sr-Latn-ME" b="1" dirty="0" smtClean="0">
                <a:solidFill>
                  <a:srgbClr val="C00000"/>
                </a:solidFill>
              </a:rPr>
              <a:t>//umanjimo ulazni stepen čvora</a:t>
            </a:r>
          </a:p>
          <a:p>
            <a:r>
              <a:rPr lang="sr-Latn-ME" b="1" dirty="0" smtClean="0">
                <a:solidFill>
                  <a:srgbClr val="C00000"/>
                </a:solidFill>
              </a:rPr>
              <a:t>//i ako je 0 stavljamo ga u red (ići će u </a:t>
            </a:r>
            <a:r>
              <a:rPr lang="sr-Latn-ME" b="1" dirty="0" smtClean="0">
                <a:solidFill>
                  <a:srgbClr val="C00000"/>
                </a:solidFill>
              </a:rPr>
              <a:t>sl</a:t>
            </a:r>
            <a:r>
              <a:rPr lang="en-US" b="1" dirty="0" smtClean="0">
                <a:solidFill>
                  <a:srgbClr val="C00000"/>
                </a:solidFill>
              </a:rPr>
              <a:t>j</a:t>
            </a:r>
            <a:r>
              <a:rPr lang="sr-Latn-ME" b="1" dirty="0" smtClean="0">
                <a:solidFill>
                  <a:srgbClr val="C00000"/>
                </a:solidFill>
              </a:rPr>
              <a:t>edećem</a:t>
            </a:r>
            <a:endParaRPr lang="sr-Latn-ME" b="1" dirty="0" smtClean="0">
              <a:solidFill>
                <a:srgbClr val="C00000"/>
              </a:solidFill>
            </a:endParaRPr>
          </a:p>
          <a:p>
            <a:r>
              <a:rPr lang="sr-Latn-ME" b="1" dirty="0" smtClean="0">
                <a:solidFill>
                  <a:srgbClr val="C00000"/>
                </a:solidFill>
              </a:rPr>
              <a:t>//ciklusu u niz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(--</a:t>
            </a:r>
            <a:r>
              <a:rPr lang="en-US" b="1" dirty="0" err="1">
                <a:solidFill>
                  <a:srgbClr val="0070C0"/>
                </a:solidFill>
              </a:rPr>
              <a:t>in_degree</a:t>
            </a:r>
            <a:r>
              <a:rPr lang="en-US" b="1" dirty="0">
                <a:solidFill>
                  <a:srgbClr val="0070C0"/>
                </a:solidFill>
              </a:rPr>
              <a:t>[*</a:t>
            </a:r>
            <a:r>
              <a:rPr lang="en-US" b="1" dirty="0" err="1">
                <a:solidFill>
                  <a:srgbClr val="0070C0"/>
                </a:solidFill>
              </a:rPr>
              <a:t>itr</a:t>
            </a:r>
            <a:r>
              <a:rPr lang="en-US" b="1" dirty="0">
                <a:solidFill>
                  <a:srgbClr val="0070C0"/>
                </a:solidFill>
              </a:rPr>
              <a:t>] == 0</a:t>
            </a:r>
            <a:r>
              <a:rPr lang="en-US" b="1" dirty="0" smtClean="0">
                <a:solidFill>
                  <a:srgbClr val="0070C0"/>
                </a:solidFill>
              </a:rPr>
              <a:t>)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q.push</a:t>
            </a:r>
            <a:r>
              <a:rPr lang="en-US" b="1" dirty="0">
                <a:solidFill>
                  <a:srgbClr val="0070C0"/>
                </a:solidFill>
              </a:rPr>
              <a:t>(*</a:t>
            </a:r>
            <a:r>
              <a:rPr lang="en-US" b="1" dirty="0" err="1">
                <a:solidFill>
                  <a:srgbClr val="0070C0"/>
                </a:solidFill>
              </a:rPr>
              <a:t>itr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cnt</a:t>
            </a:r>
            <a:r>
              <a:rPr lang="en-US" b="1" dirty="0">
                <a:solidFill>
                  <a:srgbClr val="0070C0"/>
                </a:solidFill>
              </a:rPr>
              <a:t>++;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cnt</a:t>
            </a:r>
            <a:r>
              <a:rPr lang="en-US" b="1" dirty="0">
                <a:solidFill>
                  <a:srgbClr val="0070C0"/>
                </a:solidFill>
              </a:rPr>
              <a:t> != V) </a:t>
            </a:r>
            <a:r>
              <a:rPr lang="en-US" b="1" dirty="0" smtClean="0">
                <a:solidFill>
                  <a:srgbClr val="0070C0"/>
                </a:solidFill>
              </a:rPr>
              <a:t>{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 smtClean="0">
                <a:solidFill>
                  <a:srgbClr val="0070C0"/>
                </a:solidFill>
              </a:rPr>
              <a:t> &lt;&lt; "</a:t>
            </a:r>
            <a:r>
              <a:rPr lang="sr-Latn-ME" b="1" dirty="0" smtClean="0">
                <a:solidFill>
                  <a:srgbClr val="0070C0"/>
                </a:solidFill>
              </a:rPr>
              <a:t>Postoji ciklus!</a:t>
            </a:r>
            <a:r>
              <a:rPr lang="en-US" b="1" dirty="0" smtClean="0">
                <a:solidFill>
                  <a:srgbClr val="0070C0"/>
                </a:solidFill>
              </a:rPr>
              <a:t> "&lt;&lt;</a:t>
            </a:r>
            <a:r>
              <a:rPr lang="en-US" b="1" dirty="0" err="1" smtClean="0">
                <a:solidFill>
                  <a:srgbClr val="0070C0"/>
                </a:solidFill>
              </a:rPr>
              <a:t>endl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return;}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= 0;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&lt; </a:t>
            </a:r>
            <a:r>
              <a:rPr lang="en-US" b="1" dirty="0" err="1">
                <a:solidFill>
                  <a:srgbClr val="0070C0"/>
                </a:solidFill>
              </a:rPr>
              <a:t>top_order.size</a:t>
            </a:r>
            <a:r>
              <a:rPr lang="en-US" b="1" dirty="0">
                <a:solidFill>
                  <a:srgbClr val="0070C0"/>
                </a:solidFill>
              </a:rPr>
              <a:t>();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 smtClean="0">
                <a:solidFill>
                  <a:srgbClr val="0070C0"/>
                </a:solidFill>
              </a:rPr>
              <a:t>&lt;&lt;</a:t>
            </a:r>
            <a:r>
              <a:rPr lang="en-US" b="1" dirty="0" err="1" smtClean="0">
                <a:solidFill>
                  <a:srgbClr val="0070C0"/>
                </a:solidFill>
              </a:rPr>
              <a:t>top_order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]&lt;&lt;" </a:t>
            </a:r>
            <a:r>
              <a:rPr lang="en-US" b="1" dirty="0">
                <a:solidFill>
                  <a:srgbClr val="0070C0"/>
                </a:solidFill>
              </a:rPr>
              <a:t>";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&lt;&lt; 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10200" y="381000"/>
            <a:ext cx="3733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Graph </a:t>
            </a:r>
            <a:r>
              <a:rPr lang="en-US" b="1" dirty="0">
                <a:solidFill>
                  <a:srgbClr val="0070C0"/>
                </a:solidFill>
              </a:rPr>
              <a:t>g(6</a:t>
            </a:r>
            <a:r>
              <a:rPr lang="en-US" b="1" dirty="0" smtClean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g.addEdge</a:t>
            </a:r>
            <a:r>
              <a:rPr lang="en-US" b="1" dirty="0" smtClean="0">
                <a:solidFill>
                  <a:srgbClr val="0070C0"/>
                </a:solidFill>
              </a:rPr>
              <a:t>(5,2);</a:t>
            </a:r>
            <a:r>
              <a:rPr lang="en-US" b="1" dirty="0" err="1" smtClean="0">
                <a:solidFill>
                  <a:srgbClr val="0070C0"/>
                </a:solidFill>
              </a:rPr>
              <a:t>g.addEdge</a:t>
            </a:r>
            <a:r>
              <a:rPr lang="en-US" b="1" dirty="0" smtClean="0">
                <a:solidFill>
                  <a:srgbClr val="0070C0"/>
                </a:solidFill>
              </a:rPr>
              <a:t>(5,0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g.addEdge</a:t>
            </a:r>
            <a:r>
              <a:rPr lang="en-US" b="1" dirty="0" smtClean="0">
                <a:solidFill>
                  <a:srgbClr val="0070C0"/>
                </a:solidFill>
              </a:rPr>
              <a:t>(4,0); </a:t>
            </a:r>
            <a:r>
              <a:rPr lang="en-US" b="1" dirty="0" err="1" smtClean="0">
                <a:solidFill>
                  <a:srgbClr val="0070C0"/>
                </a:solidFill>
              </a:rPr>
              <a:t>g.addEdge</a:t>
            </a:r>
            <a:r>
              <a:rPr lang="en-US" b="1" dirty="0" smtClean="0">
                <a:solidFill>
                  <a:srgbClr val="0070C0"/>
                </a:solidFill>
              </a:rPr>
              <a:t>(4,1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g.addEdge</a:t>
            </a:r>
            <a:r>
              <a:rPr lang="en-US" b="1" dirty="0">
                <a:solidFill>
                  <a:srgbClr val="0070C0"/>
                </a:solidFill>
              </a:rPr>
              <a:t>(2,3</a:t>
            </a:r>
            <a:r>
              <a:rPr lang="en-US" b="1" dirty="0" smtClean="0">
                <a:solidFill>
                  <a:srgbClr val="0070C0"/>
                </a:solidFill>
              </a:rPr>
              <a:t>); </a:t>
            </a:r>
            <a:r>
              <a:rPr lang="en-US" b="1" dirty="0" err="1" smtClean="0">
                <a:solidFill>
                  <a:srgbClr val="0070C0"/>
                </a:solidFill>
              </a:rPr>
              <a:t>g.addEdge</a:t>
            </a:r>
            <a:r>
              <a:rPr lang="en-US" b="1" dirty="0" smtClean="0">
                <a:solidFill>
                  <a:srgbClr val="0070C0"/>
                </a:solidFill>
              </a:rPr>
              <a:t>(3,1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 smtClean="0">
                <a:solidFill>
                  <a:srgbClr val="0070C0"/>
                </a:solidFill>
              </a:rPr>
              <a:t>&lt;&lt;“</a:t>
            </a:r>
            <a:r>
              <a:rPr lang="en-US" b="1" dirty="0" err="1" smtClean="0">
                <a:solidFill>
                  <a:srgbClr val="0070C0"/>
                </a:solidFill>
              </a:rPr>
              <a:t>Topolo</a:t>
            </a:r>
            <a:r>
              <a:rPr lang="sr-Latn-ME" b="1" dirty="0">
                <a:solidFill>
                  <a:srgbClr val="0070C0"/>
                </a:solidFill>
              </a:rPr>
              <a:t>s</a:t>
            </a:r>
            <a:r>
              <a:rPr lang="sr-Latn-ME" b="1" dirty="0" smtClean="0">
                <a:solidFill>
                  <a:srgbClr val="0070C0"/>
                </a:solidFill>
              </a:rPr>
              <a:t>ki sort</a:t>
            </a:r>
            <a:r>
              <a:rPr lang="en-US" b="1" dirty="0">
                <a:solidFill>
                  <a:srgbClr val="0070C0"/>
                </a:solidFill>
              </a:rPr>
              <a:t>"&lt;&lt;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g.topologicalSort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0;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endParaRPr lang="en-US" dirty="0"/>
          </a:p>
        </p:txBody>
      </p:sp>
      <p:sp>
        <p:nvSpPr>
          <p:cNvPr id="6" name="Freeform 5"/>
          <p:cNvSpPr/>
          <p:nvPr/>
        </p:nvSpPr>
        <p:spPr>
          <a:xfrm>
            <a:off x="5296277" y="371192"/>
            <a:ext cx="3847723" cy="2770360"/>
          </a:xfrm>
          <a:custGeom>
            <a:avLst/>
            <a:gdLst>
              <a:gd name="connsiteX0" fmla="*/ 0 w 3847723"/>
              <a:gd name="connsiteY0" fmla="*/ 0 h 2770360"/>
              <a:gd name="connsiteX1" fmla="*/ 27161 w 3847723"/>
              <a:gd name="connsiteY1" fmla="*/ 2770360 h 2770360"/>
              <a:gd name="connsiteX2" fmla="*/ 3847723 w 3847723"/>
              <a:gd name="connsiteY2" fmla="*/ 2770360 h 2770360"/>
              <a:gd name="connsiteX3" fmla="*/ 3847723 w 3847723"/>
              <a:gd name="connsiteY3" fmla="*/ 2770360 h 277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7723" h="2770360">
                <a:moveTo>
                  <a:pt x="0" y="0"/>
                </a:moveTo>
                <a:lnTo>
                  <a:pt x="27161" y="2770360"/>
                </a:lnTo>
                <a:lnTo>
                  <a:pt x="3847723" y="2770360"/>
                </a:lnTo>
                <a:lnTo>
                  <a:pt x="3847723" y="277036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019800" y="3352800"/>
            <a:ext cx="1823519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r>
              <a:rPr lang="sr-Latn-ME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Topološki sort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5 4 2 3 1 0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71800" y="4038600"/>
            <a:ext cx="6019800" cy="1200329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sr-Latn-ME" dirty="0" smtClean="0"/>
              <a:t>Čvorovi sa ulaznim stepenom </a:t>
            </a:r>
            <a:r>
              <a:rPr lang="sr-Latn-ME" b="1" dirty="0" smtClean="0">
                <a:solidFill>
                  <a:srgbClr val="C00000"/>
                </a:solidFill>
              </a:rPr>
              <a:t>0</a:t>
            </a:r>
            <a:r>
              <a:rPr lang="sr-Latn-ME" dirty="0" smtClean="0"/>
              <a:t> se smiještaju u red, i vektor, zatim se svim njihovim susjedima umanjuje ulazni stepen a oni sa nultim idu na red. Suštinski moramo proći kroz sve čvorove i sve </a:t>
            </a:r>
            <a:r>
              <a:rPr lang="sr-Latn-ME" b="1" baseline="-25000" dirty="0" smtClean="0"/>
              <a:t>(ili skoro sve)</a:t>
            </a:r>
            <a:r>
              <a:rPr lang="sr-Latn-ME" dirty="0" smtClean="0"/>
              <a:t> ivice.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64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>
            <a:normAutofit/>
          </a:bodyPr>
          <a:lstStyle/>
          <a:p>
            <a:r>
              <a:rPr lang="sr-Latn-ME" dirty="0" smtClean="0"/>
              <a:t>Bellman – Fordov algoritam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562600"/>
          </a:xfrm>
        </p:spPr>
        <p:txBody>
          <a:bodyPr/>
          <a:lstStyle/>
          <a:p>
            <a:r>
              <a:rPr lang="sr-Latn-ME" dirty="0" smtClean="0"/>
              <a:t>Bellman-Fordov algoritam određuje najkraću putanju u usmjerenom težinskom grafu od datog čvora do svih ostalih čvorova u grafu.</a:t>
            </a:r>
          </a:p>
          <a:p>
            <a:r>
              <a:rPr lang="sr-Latn-ME" dirty="0" smtClean="0"/>
              <a:t>Sporiji je od Dajkstra </a:t>
            </a:r>
            <a:r>
              <a:rPr lang="sr-Latn-ME" b="1" baseline="-25000" dirty="0"/>
              <a:t>(Dijkstra)</a:t>
            </a:r>
            <a:r>
              <a:rPr lang="sr-Latn-ME" dirty="0"/>
              <a:t> </a:t>
            </a:r>
            <a:r>
              <a:rPr lang="sr-Latn-ME" dirty="0" smtClean="0"/>
              <a:t>algoritma ali je prilagodljiviji jer se može primjeniti i kada su težine nekih putanja negativne pod uslovom da nema negativnog ciklusa.</a:t>
            </a:r>
          </a:p>
          <a:p>
            <a:r>
              <a:rPr lang="sr-Latn-ME" dirty="0" smtClean="0"/>
              <a:t>Dajemo realizaciju pa zatim tumačenje.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-33950" y="3656886"/>
            <a:ext cx="658715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using </a:t>
            </a:r>
            <a:r>
              <a:rPr lang="en-US" b="1" dirty="0">
                <a:solidFill>
                  <a:srgbClr val="0070C0"/>
                </a:solidFill>
              </a:rPr>
              <a:t>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main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n;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niz</a:t>
            </a:r>
            <a:r>
              <a:rPr lang="en-US" b="1" dirty="0">
                <a:solidFill>
                  <a:srgbClr val="0070C0"/>
                </a:solidFill>
              </a:rPr>
              <a:t>[n];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source;</a:t>
            </a:r>
            <a:r>
              <a:rPr lang="en-US" b="1" dirty="0">
                <a:solidFill>
                  <a:srgbClr val="C00000"/>
                </a:solidFill>
              </a:rPr>
              <a:t>//</a:t>
            </a:r>
            <a:r>
              <a:rPr lang="en-US" b="1" dirty="0" err="1">
                <a:solidFill>
                  <a:srgbClr val="C00000"/>
                </a:solidFill>
              </a:rPr>
              <a:t>cvor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iz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kojeg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trazimo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sve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putanje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&gt;&gt;source;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en-US" b="1" dirty="0" err="1">
                <a:solidFill>
                  <a:srgbClr val="0070C0"/>
                </a:solidFill>
              </a:rPr>
              <a:t>niz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]=10000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C00000"/>
                </a:solidFill>
              </a:rPr>
              <a:t>//ovo je kao beskonačno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niz</a:t>
            </a:r>
            <a:r>
              <a:rPr lang="en-US" b="1" dirty="0" smtClean="0">
                <a:solidFill>
                  <a:srgbClr val="0070C0"/>
                </a:solidFill>
              </a:rPr>
              <a:t>[source</a:t>
            </a:r>
            <a:r>
              <a:rPr lang="en-US" b="1" dirty="0">
                <a:solidFill>
                  <a:srgbClr val="0070C0"/>
                </a:solidFill>
              </a:rPr>
              <a:t>]=0;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matrica</a:t>
            </a:r>
            <a:r>
              <a:rPr lang="en-US" b="1" dirty="0">
                <a:solidFill>
                  <a:srgbClr val="0070C0"/>
                </a:solidFill>
              </a:rPr>
              <a:t>[n][n];</a:t>
            </a:r>
            <a:r>
              <a:rPr lang="en-US" b="1" dirty="0">
                <a:solidFill>
                  <a:srgbClr val="C00000"/>
                </a:solidFill>
              </a:rPr>
              <a:t>//</a:t>
            </a:r>
            <a:r>
              <a:rPr lang="en-US" b="1" dirty="0" err="1">
                <a:solidFill>
                  <a:srgbClr val="C00000"/>
                </a:solidFill>
              </a:rPr>
              <a:t>matrica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susjedstva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02625" y="3581400"/>
            <a:ext cx="47413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 smtClean="0">
                <a:solidFill>
                  <a:srgbClr val="0070C0"/>
                </a:solidFill>
              </a:rPr>
              <a:t>++)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j=0;j&lt;</a:t>
            </a:r>
            <a:r>
              <a:rPr lang="en-US" b="1" dirty="0" err="1">
                <a:solidFill>
                  <a:srgbClr val="0070C0"/>
                </a:solidFill>
              </a:rPr>
              <a:t>n;j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</a:t>
            </a:r>
            <a:r>
              <a:rPr lang="en-US" b="1" dirty="0" err="1">
                <a:solidFill>
                  <a:srgbClr val="0070C0"/>
                </a:solidFill>
              </a:rPr>
              <a:t>matrica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</a:t>
            </a:r>
            <a:r>
              <a:rPr lang="en-US" b="1" dirty="0" smtClean="0">
                <a:solidFill>
                  <a:srgbClr val="0070C0"/>
                </a:solidFill>
              </a:rPr>
              <a:t>];</a:t>
            </a:r>
          </a:p>
          <a:p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 smtClean="0">
                <a:solidFill>
                  <a:srgbClr val="0070C0"/>
                </a:solidFill>
              </a:rPr>
              <a:t>++)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j=0;j&lt;</a:t>
            </a:r>
            <a:r>
              <a:rPr lang="en-US" b="1" dirty="0" err="1">
                <a:solidFill>
                  <a:srgbClr val="0070C0"/>
                </a:solidFill>
              </a:rPr>
              <a:t>n;j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if(</a:t>
            </a:r>
            <a:r>
              <a:rPr lang="en-US" b="1" dirty="0" err="1" smtClean="0">
                <a:solidFill>
                  <a:srgbClr val="0070C0"/>
                </a:solidFill>
              </a:rPr>
              <a:t>matrica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][j]&lt;10000)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</a:t>
            </a:r>
            <a:r>
              <a:rPr lang="en-US" b="1" dirty="0" smtClean="0">
                <a:solidFill>
                  <a:srgbClr val="0070C0"/>
                </a:solidFill>
              </a:rPr>
              <a:t>if(</a:t>
            </a:r>
            <a:r>
              <a:rPr lang="en-US" b="1" dirty="0" err="1" smtClean="0">
                <a:solidFill>
                  <a:srgbClr val="0070C0"/>
                </a:solidFill>
              </a:rPr>
              <a:t>niz</a:t>
            </a:r>
            <a:r>
              <a:rPr lang="en-US" b="1" dirty="0" smtClean="0">
                <a:solidFill>
                  <a:srgbClr val="0070C0"/>
                </a:solidFill>
              </a:rPr>
              <a:t>[j</a:t>
            </a:r>
            <a:r>
              <a:rPr lang="en-US" b="1" dirty="0">
                <a:solidFill>
                  <a:srgbClr val="0070C0"/>
                </a:solidFill>
              </a:rPr>
              <a:t>]&gt;</a:t>
            </a:r>
            <a:r>
              <a:rPr lang="en-US" b="1" dirty="0" err="1">
                <a:solidFill>
                  <a:srgbClr val="0070C0"/>
                </a:solidFill>
              </a:rPr>
              <a:t>niz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]+</a:t>
            </a:r>
            <a:r>
              <a:rPr lang="en-US" b="1" dirty="0" err="1">
                <a:solidFill>
                  <a:srgbClr val="0070C0"/>
                </a:solidFill>
              </a:rPr>
              <a:t>matrica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</a:t>
            </a:r>
            <a:r>
              <a:rPr lang="en-US" b="1" dirty="0" smtClean="0">
                <a:solidFill>
                  <a:srgbClr val="0070C0"/>
                </a:solidFill>
              </a:rPr>
              <a:t>])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	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niz</a:t>
            </a:r>
            <a:r>
              <a:rPr lang="en-US" b="1" dirty="0" smtClean="0">
                <a:solidFill>
                  <a:srgbClr val="0070C0"/>
                </a:solidFill>
              </a:rPr>
              <a:t>[j</a:t>
            </a:r>
            <a:r>
              <a:rPr lang="en-US" b="1" dirty="0">
                <a:solidFill>
                  <a:srgbClr val="0070C0"/>
                </a:solidFill>
              </a:rPr>
              <a:t>]=</a:t>
            </a:r>
            <a:r>
              <a:rPr lang="en-US" b="1" dirty="0" err="1">
                <a:solidFill>
                  <a:srgbClr val="0070C0"/>
                </a:solidFill>
              </a:rPr>
              <a:t>niz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]+</a:t>
            </a:r>
            <a:r>
              <a:rPr lang="en-US" b="1" dirty="0" err="1">
                <a:solidFill>
                  <a:srgbClr val="0070C0"/>
                </a:solidFill>
              </a:rPr>
              <a:t>matrica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][j];</a:t>
            </a:r>
          </a:p>
          <a:p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4008120" y="3649980"/>
            <a:ext cx="2392680" cy="2697480"/>
          </a:xfrm>
          <a:custGeom>
            <a:avLst/>
            <a:gdLst>
              <a:gd name="connsiteX0" fmla="*/ 0 w 2392680"/>
              <a:gd name="connsiteY0" fmla="*/ 0 h 2697480"/>
              <a:gd name="connsiteX1" fmla="*/ 541020 w 2392680"/>
              <a:gd name="connsiteY1" fmla="*/ 1485900 h 2697480"/>
              <a:gd name="connsiteX2" fmla="*/ 1287780 w 2392680"/>
              <a:gd name="connsiteY2" fmla="*/ 1943100 h 2697480"/>
              <a:gd name="connsiteX3" fmla="*/ 2240280 w 2392680"/>
              <a:gd name="connsiteY3" fmla="*/ 2354580 h 2697480"/>
              <a:gd name="connsiteX4" fmla="*/ 2392680 w 2392680"/>
              <a:gd name="connsiteY4" fmla="*/ 2697480 h 2697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2697480">
                <a:moveTo>
                  <a:pt x="0" y="0"/>
                </a:moveTo>
                <a:lnTo>
                  <a:pt x="541020" y="1485900"/>
                </a:lnTo>
                <a:lnTo>
                  <a:pt x="1287780" y="1943100"/>
                </a:lnTo>
                <a:lnTo>
                  <a:pt x="2240280" y="2354580"/>
                </a:lnTo>
                <a:lnTo>
                  <a:pt x="2392680" y="269748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34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en-US" dirty="0" smtClean="0"/>
              <a:t>Bellman-</a:t>
            </a:r>
            <a:r>
              <a:rPr lang="en-US" dirty="0" err="1" smtClean="0"/>
              <a:t>Fordov</a:t>
            </a:r>
            <a:r>
              <a:rPr lang="en-US" dirty="0" smtClean="0"/>
              <a:t> </a:t>
            </a:r>
            <a:r>
              <a:rPr lang="en-US" dirty="0" err="1" smtClean="0"/>
              <a:t>algoritam</a:t>
            </a:r>
            <a:r>
              <a:rPr lang="en-US" dirty="0" smtClean="0"/>
              <a:t> #</a:t>
            </a:r>
            <a:r>
              <a:rPr lang="en-US" dirty="0" err="1" smtClean="0"/>
              <a:t>kraj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1143000"/>
            <a:ext cx="5943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IND=0;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j=0;j&lt;</a:t>
            </a:r>
            <a:r>
              <a:rPr lang="en-US" b="1" dirty="0" err="1">
                <a:solidFill>
                  <a:srgbClr val="0070C0"/>
                </a:solidFill>
              </a:rPr>
              <a:t>n;j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if(</a:t>
            </a:r>
            <a:r>
              <a:rPr lang="en-US" b="1" dirty="0" err="1">
                <a:solidFill>
                  <a:srgbClr val="0070C0"/>
                </a:solidFill>
              </a:rPr>
              <a:t>matrica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][j]&lt;10000)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    if(</a:t>
            </a:r>
            <a:r>
              <a:rPr lang="en-US" b="1" dirty="0" err="1">
                <a:solidFill>
                  <a:srgbClr val="0070C0"/>
                </a:solidFill>
              </a:rPr>
              <a:t>niz</a:t>
            </a:r>
            <a:r>
              <a:rPr lang="en-US" b="1" dirty="0">
                <a:solidFill>
                  <a:srgbClr val="0070C0"/>
                </a:solidFill>
              </a:rPr>
              <a:t>[j]&gt;</a:t>
            </a:r>
            <a:r>
              <a:rPr lang="en-US" b="1" dirty="0" err="1">
                <a:solidFill>
                  <a:srgbClr val="0070C0"/>
                </a:solidFill>
              </a:rPr>
              <a:t>niz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]+</a:t>
            </a:r>
            <a:r>
              <a:rPr lang="en-US" b="1" dirty="0" err="1">
                <a:solidFill>
                  <a:srgbClr val="0070C0"/>
                </a:solidFill>
              </a:rPr>
              <a:t>matrica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][j])IND=1;</a:t>
            </a:r>
          </a:p>
          <a:p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if(IND)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&lt;&lt;"POSTOJI NEGATIVNI CIKLUS";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else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niz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]&lt;&lt;" ";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return 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ight Brace 4"/>
          <p:cNvSpPr/>
          <p:nvPr/>
        </p:nvSpPr>
        <p:spPr>
          <a:xfrm>
            <a:off x="5257800" y="1143000"/>
            <a:ext cx="304800" cy="1431161"/>
          </a:xfrm>
          <a:prstGeom prst="rightBrac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638800" y="1143000"/>
            <a:ext cx="3505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Ponavljanje</a:t>
            </a:r>
            <a:r>
              <a:rPr lang="en-US" dirty="0" smtClean="0"/>
              <a:t> </a:t>
            </a:r>
            <a:r>
              <a:rPr lang="en-US" dirty="0" err="1" smtClean="0"/>
              <a:t>istog</a:t>
            </a:r>
            <a:r>
              <a:rPr lang="en-US" dirty="0" smtClean="0"/>
              <a:t> </a:t>
            </a:r>
            <a:r>
              <a:rPr lang="en-US" dirty="0" err="1" smtClean="0"/>
              <a:t>postupka</a:t>
            </a:r>
            <a:r>
              <a:rPr lang="en-US" dirty="0" smtClean="0"/>
              <a:t>. </a:t>
            </a:r>
            <a:r>
              <a:rPr lang="en-US" dirty="0" err="1" smtClean="0"/>
              <a:t>Ako</a:t>
            </a:r>
            <a:r>
              <a:rPr lang="en-US" dirty="0" smtClean="0"/>
              <a:t> se </a:t>
            </a:r>
            <a:r>
              <a:rPr lang="en-US" dirty="0" err="1" smtClean="0"/>
              <a:t>slu</a:t>
            </a:r>
            <a:r>
              <a:rPr lang="sr-Latn-ME" dirty="0" smtClean="0"/>
              <a:t>čajno desi da dolazi do smanjivanja težine putanje znači da postoji negativan ciklus </a:t>
            </a:r>
            <a:r>
              <a:rPr lang="sr-Latn-ME" b="1" baseline="-25000" dirty="0" smtClean="0"/>
              <a:t>(ciklus sa negativnom sumom težina)</a:t>
            </a:r>
            <a:r>
              <a:rPr lang="sr-Latn-ME" dirty="0" smtClean="0"/>
              <a:t> i da je problem besmislen. Ako je poznato unaprijed da negativnog ciklusa nema ovaj se dio zajedno sa </a:t>
            </a:r>
            <a:r>
              <a:rPr lang="sr-Latn-ME" b="1" dirty="0" smtClean="0">
                <a:solidFill>
                  <a:srgbClr val="C00000"/>
                </a:solidFill>
              </a:rPr>
              <a:t>if</a:t>
            </a:r>
            <a:r>
              <a:rPr lang="sr-Latn-ME" dirty="0" smtClean="0"/>
              <a:t>-selekcijom može izostaviti.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200" y="3995678"/>
            <a:ext cx="3505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C00000"/>
                </a:solidFill>
              </a:rPr>
              <a:t>Uradite isti problem definišući graf putem liste susjedstva!!!</a:t>
            </a:r>
          </a:p>
          <a:p>
            <a:r>
              <a:rPr lang="sr-Latn-ME" b="1" dirty="0" smtClean="0">
                <a:solidFill>
                  <a:srgbClr val="C00000"/>
                </a:solidFill>
              </a:rPr>
              <a:t>Našli smo najmanje težine ali ne i putanje. Dodajte taj dio programa.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" y="5449669"/>
            <a:ext cx="9128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Rijetko se kada implementiraju algoritmi </a:t>
            </a:r>
            <a:r>
              <a:rPr lang="sr-Latn-ME" b="1" dirty="0" smtClean="0">
                <a:solidFill>
                  <a:srgbClr val="C00000"/>
                </a:solidFill>
              </a:rPr>
              <a:t>source-destination</a:t>
            </a:r>
            <a:r>
              <a:rPr lang="sr-Latn-ME" dirty="0" smtClean="0"/>
              <a:t> ali je jedan od način dat na narednim slajdovima. Izvršićemo i rekonstrukciju putanje za taj slučaj.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56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9" t="3118"/>
          <a:stretch/>
        </p:blipFill>
        <p:spPr bwMode="auto">
          <a:xfrm>
            <a:off x="4648200" y="528320"/>
            <a:ext cx="4526280" cy="4577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365760"/>
            <a:ext cx="8229600" cy="990600"/>
          </a:xfrm>
        </p:spPr>
        <p:txBody>
          <a:bodyPr/>
          <a:lstStyle/>
          <a:p>
            <a:r>
              <a:rPr lang="en-US" dirty="0" smtClean="0"/>
              <a:t>N-</a:t>
            </a:r>
            <a:r>
              <a:rPr lang="en-US" dirty="0" err="1" smtClean="0"/>
              <a:t>dama</a:t>
            </a:r>
            <a:r>
              <a:rPr lang="en-US" dirty="0" smtClean="0"/>
              <a:t> </a:t>
            </a:r>
            <a:r>
              <a:rPr lang="en-US" dirty="0" err="1" smtClean="0"/>
              <a:t>realizacija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200" y="1143000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conio.h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using 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//</a:t>
            </a:r>
            <a:r>
              <a:rPr lang="en-US" b="1" dirty="0" err="1" smtClean="0">
                <a:solidFill>
                  <a:srgbClr val="FF0000"/>
                </a:solidFill>
              </a:rPr>
              <a:t>provjera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napadanja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po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dijagonali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bool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test(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x[],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q){</a:t>
            </a:r>
          </a:p>
          <a:p>
            <a:r>
              <a:rPr lang="en-US" b="1" dirty="0">
                <a:solidFill>
                  <a:srgbClr val="0070C0"/>
                </a:solidFill>
              </a:rPr>
              <a:t>if(q==1) return true;</a:t>
            </a:r>
          </a:p>
          <a:p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=0;i&lt;q-1;i++)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if</a:t>
            </a:r>
            <a:r>
              <a:rPr lang="en-US" b="1" dirty="0">
                <a:solidFill>
                  <a:srgbClr val="0070C0"/>
                </a:solidFill>
              </a:rPr>
              <a:t>((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-(q-1))==(x[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]-x[q-1]) || 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i+x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])==(q-1+x[q-1])) return false;</a:t>
            </a:r>
          </a:p>
          <a:p>
            <a:r>
              <a:rPr lang="en-US" b="1" dirty="0">
                <a:solidFill>
                  <a:srgbClr val="0070C0"/>
                </a:solidFill>
              </a:rPr>
              <a:t>return true;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//</a:t>
            </a:r>
            <a:r>
              <a:rPr lang="en-US" b="1" dirty="0" err="1" smtClean="0">
                <a:solidFill>
                  <a:srgbClr val="FF0000"/>
                </a:solidFill>
              </a:rPr>
              <a:t>dodavanje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nove</a:t>
            </a:r>
            <a:r>
              <a:rPr lang="en-US" b="1" dirty="0" smtClean="0">
                <a:solidFill>
                  <a:srgbClr val="FF0000"/>
                </a:solidFill>
              </a:rPr>
              <a:t> dame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bool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dodaj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x[],</a:t>
            </a:r>
            <a:r>
              <a:rPr lang="en-US" b="1" dirty="0" err="1">
                <a:solidFill>
                  <a:srgbClr val="0070C0"/>
                </a:solidFill>
              </a:rPr>
              <a:t>bool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ind</a:t>
            </a:r>
            <a:r>
              <a:rPr lang="en-US" b="1" dirty="0">
                <a:solidFill>
                  <a:srgbClr val="0070C0"/>
                </a:solidFill>
              </a:rPr>
              <a:t>[],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tp,int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poc,int</a:t>
            </a:r>
            <a:r>
              <a:rPr lang="en-US" b="1" dirty="0">
                <a:solidFill>
                  <a:srgbClr val="0070C0"/>
                </a:solidFill>
              </a:rPr>
              <a:t> n){</a:t>
            </a:r>
          </a:p>
          <a:p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</a:t>
            </a:r>
            <a:r>
              <a:rPr lang="en-US" b="1" dirty="0" err="1">
                <a:solidFill>
                  <a:srgbClr val="0070C0"/>
                </a:solidFill>
              </a:rPr>
              <a:t>poc;i</a:t>
            </a:r>
            <a:r>
              <a:rPr lang="en-US" b="1" dirty="0">
                <a:solidFill>
                  <a:srgbClr val="0070C0"/>
                </a:solidFill>
              </a:rPr>
              <a:t>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 smtClean="0">
                <a:solidFill>
                  <a:srgbClr val="0070C0"/>
                </a:solidFill>
              </a:rPr>
              <a:t>++){</a:t>
            </a:r>
            <a:r>
              <a:rPr lang="en-US" b="1" dirty="0" smtClean="0">
                <a:solidFill>
                  <a:srgbClr val="FF0000"/>
                </a:solidFill>
              </a:rPr>
              <a:t>//u </a:t>
            </a:r>
            <a:r>
              <a:rPr lang="en-US" b="1" dirty="0" err="1" smtClean="0">
                <a:solidFill>
                  <a:srgbClr val="FF0000"/>
                </a:solidFill>
              </a:rPr>
              <a:t>narednom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redu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if</a:t>
            </a:r>
            <a:r>
              <a:rPr lang="en-US" b="1" dirty="0">
                <a:solidFill>
                  <a:srgbClr val="0070C0"/>
                </a:solidFill>
              </a:rPr>
              <a:t>(!</a:t>
            </a:r>
            <a:r>
              <a:rPr lang="en-US" b="1" dirty="0" err="1">
                <a:solidFill>
                  <a:srgbClr val="0070C0"/>
                </a:solidFill>
              </a:rPr>
              <a:t>ind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]){ x[</a:t>
            </a:r>
            <a:r>
              <a:rPr lang="en-US" b="1" dirty="0" err="1" smtClean="0">
                <a:solidFill>
                  <a:srgbClr val="0070C0"/>
                </a:solidFill>
              </a:rPr>
              <a:t>tp</a:t>
            </a:r>
            <a:r>
              <a:rPr lang="en-US" b="1" dirty="0">
                <a:solidFill>
                  <a:srgbClr val="0070C0"/>
                </a:solidFill>
              </a:rPr>
              <a:t>]=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; </a:t>
            </a:r>
            <a:r>
              <a:rPr lang="en-US" b="1" dirty="0" smtClean="0">
                <a:solidFill>
                  <a:srgbClr val="FF0000"/>
                </a:solidFill>
              </a:rPr>
              <a:t>//</a:t>
            </a:r>
            <a:r>
              <a:rPr lang="en-US" b="1" dirty="0" err="1" smtClean="0">
                <a:solidFill>
                  <a:srgbClr val="FF0000"/>
                </a:solidFill>
              </a:rPr>
              <a:t>ako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nije</a:t>
            </a:r>
            <a:r>
              <a:rPr lang="en-US" b="1" dirty="0" smtClean="0">
                <a:solidFill>
                  <a:srgbClr val="FF0000"/>
                </a:solidFill>
              </a:rPr>
              <a:t> u </a:t>
            </a:r>
            <a:r>
              <a:rPr lang="en-US" b="1" dirty="0" err="1" smtClean="0">
                <a:solidFill>
                  <a:srgbClr val="FF0000"/>
                </a:solidFill>
              </a:rPr>
              <a:t>koloni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//</a:t>
            </a:r>
            <a:r>
              <a:rPr lang="en-US" b="1" dirty="0" err="1" smtClean="0">
                <a:solidFill>
                  <a:srgbClr val="FF0000"/>
                </a:solidFill>
              </a:rPr>
              <a:t>provjera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dijagonalnog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presjecanja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if(test(x,tp+1</a:t>
            </a:r>
            <a:r>
              <a:rPr lang="en-US" b="1" dirty="0">
                <a:solidFill>
                  <a:srgbClr val="0070C0"/>
                </a:solidFill>
              </a:rPr>
              <a:t>)) {</a:t>
            </a:r>
            <a:r>
              <a:rPr lang="en-US" b="1" dirty="0" err="1">
                <a:solidFill>
                  <a:srgbClr val="0070C0"/>
                </a:solidFill>
              </a:rPr>
              <a:t>ind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]=true; return true;}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false;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53000" y="5257800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Pozicije</a:t>
            </a:r>
            <a:r>
              <a:rPr lang="en-US" b="1" dirty="0" smtClean="0"/>
              <a:t> </a:t>
            </a:r>
            <a:r>
              <a:rPr lang="en-US" b="1" dirty="0" err="1" smtClean="0"/>
              <a:t>koje</a:t>
            </a:r>
            <a:r>
              <a:rPr lang="en-US" b="1" dirty="0" smtClean="0"/>
              <a:t> </a:t>
            </a:r>
            <a:r>
              <a:rPr lang="en-US" b="1" dirty="0" err="1" smtClean="0"/>
              <a:t>napada</a:t>
            </a:r>
            <a:r>
              <a:rPr lang="en-US" b="1" dirty="0" smtClean="0"/>
              <a:t> </a:t>
            </a:r>
            <a:r>
              <a:rPr lang="en-US" b="1" dirty="0" err="1" smtClean="0"/>
              <a:t>jedna</a:t>
            </a:r>
            <a:r>
              <a:rPr lang="en-US" b="1" dirty="0" smtClean="0"/>
              <a:t> </a:t>
            </a:r>
            <a:r>
              <a:rPr lang="en-US" b="1" dirty="0" err="1" smtClean="0"/>
              <a:t>dama</a:t>
            </a:r>
            <a:r>
              <a:rPr lang="en-US" b="1" dirty="0" smtClean="0"/>
              <a:t>: </a:t>
            </a:r>
            <a:r>
              <a:rPr lang="en-US" b="1" dirty="0" err="1" smtClean="0"/>
              <a:t>vrsta</a:t>
            </a:r>
            <a:r>
              <a:rPr lang="en-US" b="1" dirty="0" smtClean="0"/>
              <a:t>, </a:t>
            </a:r>
            <a:r>
              <a:rPr lang="en-US" b="1" dirty="0" err="1" smtClean="0"/>
              <a:t>kolona</a:t>
            </a:r>
            <a:r>
              <a:rPr lang="en-US" b="1" dirty="0" smtClean="0"/>
              <a:t> </a:t>
            </a:r>
            <a:r>
              <a:rPr lang="en-US" b="1" dirty="0" err="1" smtClean="0"/>
              <a:t>i</a:t>
            </a:r>
            <a:r>
              <a:rPr lang="en-US" b="1" dirty="0" smtClean="0"/>
              <a:t> </a:t>
            </a:r>
            <a:r>
              <a:rPr lang="en-US" b="1" dirty="0" err="1" smtClean="0"/>
              <a:t>dijagonale</a:t>
            </a:r>
            <a:r>
              <a:rPr lang="en-US" b="1" dirty="0" smtClean="0"/>
              <a:t>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7348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Source – destination optimalni 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1219200"/>
            <a:ext cx="90678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#define INF 10000</a:t>
            </a:r>
          </a:p>
          <a:p>
            <a:r>
              <a:rPr lang="en-US" b="1" dirty="0">
                <a:solidFill>
                  <a:srgbClr val="0070C0"/>
                </a:solidFill>
              </a:rPr>
              <a:t>using 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daj_cvor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dist</a:t>
            </a:r>
            <a:r>
              <a:rPr lang="en-US" b="1" dirty="0">
                <a:solidFill>
                  <a:srgbClr val="0070C0"/>
                </a:solidFill>
              </a:rPr>
              <a:t>[],</a:t>
            </a:r>
            <a:r>
              <a:rPr lang="en-US" b="1" dirty="0" err="1">
                <a:solidFill>
                  <a:srgbClr val="0070C0"/>
                </a:solidFill>
              </a:rPr>
              <a:t>bool</a:t>
            </a:r>
            <a:r>
              <a:rPr lang="en-US" b="1" dirty="0">
                <a:solidFill>
                  <a:srgbClr val="0070C0"/>
                </a:solidFill>
              </a:rPr>
              <a:t> index[],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n){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ind</a:t>
            </a:r>
            <a:r>
              <a:rPr lang="en-US" b="1" dirty="0">
                <a:solidFill>
                  <a:srgbClr val="0070C0"/>
                </a:solidFill>
              </a:rPr>
              <a:t>=1,mini,poz;</a:t>
            </a:r>
          </a:p>
          <a:p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en-US" b="1" dirty="0">
                <a:solidFill>
                  <a:srgbClr val="0070C0"/>
                </a:solidFill>
              </a:rPr>
              <a:t>    if(</a:t>
            </a:r>
            <a:r>
              <a:rPr lang="en-US" b="1" dirty="0" err="1">
                <a:solidFill>
                  <a:srgbClr val="0070C0"/>
                </a:solidFill>
              </a:rPr>
              <a:t>ind</a:t>
            </a:r>
            <a:r>
              <a:rPr lang="en-US" b="1" dirty="0">
                <a:solidFill>
                  <a:srgbClr val="0070C0"/>
                </a:solidFill>
              </a:rPr>
              <a:t>==1 &amp;&amp; index[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])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    </a:t>
            </a:r>
            <a:r>
              <a:rPr lang="en-US" b="1" dirty="0" smtClean="0">
                <a:solidFill>
                  <a:srgbClr val="0070C0"/>
                </a:solidFill>
              </a:rPr>
              <a:t>{</a:t>
            </a:r>
            <a:r>
              <a:rPr lang="en-US" b="1" dirty="0" err="1">
                <a:solidFill>
                  <a:srgbClr val="0070C0"/>
                </a:solidFill>
              </a:rPr>
              <a:t>ind</a:t>
            </a:r>
            <a:r>
              <a:rPr lang="en-US" b="1" dirty="0">
                <a:solidFill>
                  <a:srgbClr val="0070C0"/>
                </a:solidFill>
              </a:rPr>
              <a:t>=0;mini=</a:t>
            </a:r>
            <a:r>
              <a:rPr lang="en-US" b="1" dirty="0" err="1">
                <a:solidFill>
                  <a:srgbClr val="0070C0"/>
                </a:solidFill>
              </a:rPr>
              <a:t>dist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];</a:t>
            </a:r>
            <a:r>
              <a:rPr lang="en-US" b="1" dirty="0" err="1">
                <a:solidFill>
                  <a:srgbClr val="0070C0"/>
                </a:solidFill>
              </a:rPr>
              <a:t>poz</a:t>
            </a:r>
            <a:r>
              <a:rPr lang="en-US" b="1" dirty="0">
                <a:solidFill>
                  <a:srgbClr val="0070C0"/>
                </a:solidFill>
              </a:rPr>
              <a:t>=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;}</a:t>
            </a:r>
          </a:p>
          <a:p>
            <a:r>
              <a:rPr lang="en-US" b="1" dirty="0">
                <a:solidFill>
                  <a:srgbClr val="0070C0"/>
                </a:solidFill>
              </a:rPr>
              <a:t>    else if(</a:t>
            </a:r>
            <a:r>
              <a:rPr lang="en-US" b="1" dirty="0" err="1">
                <a:solidFill>
                  <a:srgbClr val="0070C0"/>
                </a:solidFill>
              </a:rPr>
              <a:t>dist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]&lt;mini) {mini=</a:t>
            </a:r>
            <a:r>
              <a:rPr lang="en-US" b="1" dirty="0" err="1">
                <a:solidFill>
                  <a:srgbClr val="0070C0"/>
                </a:solidFill>
              </a:rPr>
              <a:t>dist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];</a:t>
            </a:r>
            <a:r>
              <a:rPr lang="en-US" b="1" dirty="0" err="1">
                <a:solidFill>
                  <a:srgbClr val="0070C0"/>
                </a:solidFill>
              </a:rPr>
              <a:t>poz</a:t>
            </a:r>
            <a:r>
              <a:rPr lang="en-US" b="1" dirty="0">
                <a:solidFill>
                  <a:srgbClr val="0070C0"/>
                </a:solidFill>
              </a:rPr>
              <a:t>=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;}</a:t>
            </a:r>
          </a:p>
          <a:p>
            <a:r>
              <a:rPr lang="en-US" b="1" dirty="0">
                <a:solidFill>
                  <a:srgbClr val="0070C0"/>
                </a:solidFill>
              </a:rPr>
              <a:t>return </a:t>
            </a:r>
            <a:r>
              <a:rPr lang="en-US" b="1" dirty="0" err="1">
                <a:solidFill>
                  <a:srgbClr val="0070C0"/>
                </a:solidFill>
              </a:rPr>
              <a:t>poz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n;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adj</a:t>
            </a:r>
            <a:r>
              <a:rPr lang="en-US" b="1" dirty="0">
                <a:solidFill>
                  <a:srgbClr val="0070C0"/>
                </a:solidFill>
              </a:rPr>
              <a:t>[n][n];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  </a:t>
            </a:r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j=0;j&lt;</a:t>
            </a:r>
            <a:r>
              <a:rPr lang="en-US" b="1" dirty="0" err="1">
                <a:solidFill>
                  <a:srgbClr val="0070C0"/>
                </a:solidFill>
              </a:rPr>
              <a:t>n;j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</a:t>
            </a:r>
            <a:r>
              <a:rPr lang="en-US" b="1" dirty="0" err="1">
                <a:solidFill>
                  <a:srgbClr val="0070C0"/>
                </a:solidFill>
              </a:rPr>
              <a:t>adj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source,dest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&gt;&gt;source&gt;&gt;</a:t>
            </a:r>
            <a:r>
              <a:rPr lang="en-US" b="1" dirty="0" err="1">
                <a:solidFill>
                  <a:srgbClr val="0070C0"/>
                </a:solidFill>
              </a:rPr>
              <a:t>dest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dist</a:t>
            </a:r>
            <a:r>
              <a:rPr lang="en-US" b="1" dirty="0">
                <a:solidFill>
                  <a:srgbClr val="0070C0"/>
                </a:solidFill>
              </a:rPr>
              <a:t>[n],</a:t>
            </a:r>
            <a:r>
              <a:rPr lang="en-US" b="1" dirty="0" err="1">
                <a:solidFill>
                  <a:srgbClr val="0070C0"/>
                </a:solidFill>
              </a:rPr>
              <a:t>prev</a:t>
            </a:r>
            <a:r>
              <a:rPr lang="en-US" b="1" dirty="0">
                <a:solidFill>
                  <a:srgbClr val="0070C0"/>
                </a:solidFill>
              </a:rPr>
              <a:t>[n],</a:t>
            </a:r>
            <a:r>
              <a:rPr lang="en-US" b="1" dirty="0" err="1">
                <a:solidFill>
                  <a:srgbClr val="0070C0"/>
                </a:solidFill>
              </a:rPr>
              <a:t>brc</a:t>
            </a:r>
            <a:r>
              <a:rPr lang="en-US" b="1" dirty="0">
                <a:solidFill>
                  <a:srgbClr val="0070C0"/>
                </a:solidFill>
              </a:rPr>
              <a:t>=</a:t>
            </a:r>
            <a:r>
              <a:rPr lang="en-US" b="1" dirty="0" err="1">
                <a:solidFill>
                  <a:srgbClr val="0070C0"/>
                </a:solidFill>
              </a:rPr>
              <a:t>n,u,alt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94860" y="1032301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bool</a:t>
            </a:r>
            <a:r>
              <a:rPr lang="en-US" b="1" dirty="0">
                <a:solidFill>
                  <a:srgbClr val="0070C0"/>
                </a:solidFill>
              </a:rPr>
              <a:t> index[n],</a:t>
            </a:r>
            <a:r>
              <a:rPr lang="en-US" b="1" dirty="0" err="1">
                <a:solidFill>
                  <a:srgbClr val="0070C0"/>
                </a:solidFill>
              </a:rPr>
              <a:t>ind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 smtClean="0">
                <a:solidFill>
                  <a:srgbClr val="0070C0"/>
                </a:solidFill>
              </a:rPr>
              <a:t>++){</a:t>
            </a:r>
            <a:r>
              <a:rPr lang="sr-Latn-ME" b="1" dirty="0" smtClean="0">
                <a:solidFill>
                  <a:srgbClr val="0070C0"/>
                </a:solidFill>
              </a:rPr>
              <a:t>       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  </a:t>
            </a:r>
            <a:r>
              <a:rPr lang="en-US" b="1" dirty="0" err="1" smtClean="0">
                <a:solidFill>
                  <a:srgbClr val="0070C0"/>
                </a:solidFill>
              </a:rPr>
              <a:t>dist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</a:t>
            </a:r>
            <a:r>
              <a:rPr lang="en-US" b="1" dirty="0" err="1">
                <a:solidFill>
                  <a:srgbClr val="0070C0"/>
                </a:solidFill>
              </a:rPr>
              <a:t>INF;prev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]=-</a:t>
            </a:r>
            <a:r>
              <a:rPr lang="en-US" b="1" dirty="0" smtClean="0">
                <a:solidFill>
                  <a:srgbClr val="0070C0"/>
                </a:solidFill>
              </a:rPr>
              <a:t>1;index[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]=true;}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dist</a:t>
            </a:r>
            <a:r>
              <a:rPr lang="en-US" b="1" dirty="0" smtClean="0">
                <a:solidFill>
                  <a:srgbClr val="0070C0"/>
                </a:solidFill>
              </a:rPr>
              <a:t>[source</a:t>
            </a:r>
            <a:r>
              <a:rPr lang="en-US" b="1" dirty="0">
                <a:solidFill>
                  <a:srgbClr val="0070C0"/>
                </a:solidFill>
              </a:rPr>
              <a:t>]=0;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if(source!=</a:t>
            </a:r>
            <a:r>
              <a:rPr lang="en-US" b="1" dirty="0" err="1">
                <a:solidFill>
                  <a:srgbClr val="0070C0"/>
                </a:solidFill>
              </a:rPr>
              <a:t>dest</a:t>
            </a:r>
            <a:r>
              <a:rPr lang="en-US" b="1" dirty="0">
                <a:solidFill>
                  <a:srgbClr val="0070C0"/>
                </a:solidFill>
              </a:rPr>
              <a:t>){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ind</a:t>
            </a:r>
            <a:r>
              <a:rPr lang="en-US" b="1" dirty="0" smtClean="0">
                <a:solidFill>
                  <a:srgbClr val="0070C0"/>
                </a:solidFill>
              </a:rPr>
              <a:t>=true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</a:t>
            </a:r>
            <a:r>
              <a:rPr lang="en-US" b="1" dirty="0" smtClean="0">
                <a:solidFill>
                  <a:srgbClr val="0070C0"/>
                </a:solidFill>
              </a:rPr>
              <a:t>while(</a:t>
            </a:r>
            <a:r>
              <a:rPr lang="en-US" b="1" dirty="0" err="1" smtClean="0">
                <a:solidFill>
                  <a:srgbClr val="0070C0"/>
                </a:solidFill>
              </a:rPr>
              <a:t>brc</a:t>
            </a:r>
            <a:r>
              <a:rPr lang="en-US" b="1" dirty="0" smtClean="0">
                <a:solidFill>
                  <a:srgbClr val="0070C0"/>
                </a:solidFill>
              </a:rPr>
              <a:t>&gt;0){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     </a:t>
            </a:r>
            <a:r>
              <a:rPr lang="en-US" b="1" dirty="0" smtClean="0">
                <a:solidFill>
                  <a:srgbClr val="0070C0"/>
                </a:solidFill>
              </a:rPr>
              <a:t>u=</a:t>
            </a:r>
            <a:r>
              <a:rPr lang="en-US" b="1" dirty="0" err="1" smtClean="0">
                <a:solidFill>
                  <a:srgbClr val="0070C0"/>
                </a:solidFill>
              </a:rPr>
              <a:t>daj_cvor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dist,index,n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</a:t>
            </a:r>
            <a:r>
              <a:rPr lang="en-US" b="1" dirty="0" smtClean="0">
                <a:solidFill>
                  <a:srgbClr val="0070C0"/>
                </a:solidFill>
              </a:rPr>
              <a:t>if(u</a:t>
            </a:r>
            <a:r>
              <a:rPr lang="en-US" b="1" dirty="0">
                <a:solidFill>
                  <a:srgbClr val="0070C0"/>
                </a:solidFill>
              </a:rPr>
              <a:t>==</a:t>
            </a:r>
            <a:r>
              <a:rPr lang="en-US" b="1" dirty="0" err="1">
                <a:solidFill>
                  <a:srgbClr val="0070C0"/>
                </a:solidFill>
              </a:rPr>
              <a:t>dest</a:t>
            </a:r>
            <a:r>
              <a:rPr lang="en-US" b="1" dirty="0">
                <a:solidFill>
                  <a:srgbClr val="0070C0"/>
                </a:solidFill>
              </a:rPr>
              <a:t>) {</a:t>
            </a:r>
            <a:r>
              <a:rPr lang="en-US" b="1" dirty="0" err="1" smtClean="0">
                <a:solidFill>
                  <a:srgbClr val="0070C0"/>
                </a:solidFill>
              </a:rPr>
              <a:t>ind</a:t>
            </a:r>
            <a:r>
              <a:rPr lang="en-US" b="1" dirty="0" smtClean="0">
                <a:solidFill>
                  <a:srgbClr val="0070C0"/>
                </a:solidFill>
              </a:rPr>
              <a:t>=false</a:t>
            </a:r>
            <a:r>
              <a:rPr lang="en-US" b="1" dirty="0">
                <a:solidFill>
                  <a:srgbClr val="0070C0"/>
                </a:solidFill>
              </a:rPr>
              <a:t>;}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</a:t>
            </a:r>
            <a:r>
              <a:rPr lang="en-US" b="1" dirty="0" smtClean="0">
                <a:solidFill>
                  <a:srgbClr val="0070C0"/>
                </a:solidFill>
              </a:rPr>
              <a:t>else</a:t>
            </a:r>
            <a:r>
              <a:rPr lang="en-US" b="1" dirty="0">
                <a:solidFill>
                  <a:srgbClr val="0070C0"/>
                </a:solidFill>
              </a:rPr>
              <a:t>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</a:t>
            </a:r>
            <a:r>
              <a:rPr lang="en-US" b="1" dirty="0" smtClean="0">
                <a:solidFill>
                  <a:srgbClr val="0070C0"/>
                </a:solidFill>
              </a:rPr>
              <a:t>index[u</a:t>
            </a:r>
            <a:r>
              <a:rPr lang="en-US" b="1" dirty="0">
                <a:solidFill>
                  <a:srgbClr val="0070C0"/>
                </a:solidFill>
              </a:rPr>
              <a:t>]=false; </a:t>
            </a:r>
            <a:r>
              <a:rPr lang="en-US" b="1" dirty="0" err="1">
                <a:solidFill>
                  <a:srgbClr val="0070C0"/>
                </a:solidFill>
              </a:rPr>
              <a:t>brc</a:t>
            </a:r>
            <a:r>
              <a:rPr lang="en-US" b="1" dirty="0">
                <a:solidFill>
                  <a:srgbClr val="0070C0"/>
                </a:solidFill>
              </a:rPr>
              <a:t>--;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    </a:t>
            </a:r>
            <a:r>
              <a:rPr lang="en-US" b="1" dirty="0" smtClean="0">
                <a:solidFill>
                  <a:srgbClr val="0070C0"/>
                </a:solidFill>
              </a:rPr>
              <a:t>if(index[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     </a:t>
            </a:r>
            <a:r>
              <a:rPr lang="en-US" b="1" dirty="0" smtClean="0">
                <a:solidFill>
                  <a:srgbClr val="0070C0"/>
                </a:solidFill>
              </a:rPr>
              <a:t>alt=</a:t>
            </a:r>
            <a:r>
              <a:rPr lang="en-US" b="1" dirty="0" err="1" smtClean="0">
                <a:solidFill>
                  <a:srgbClr val="0070C0"/>
                </a:solidFill>
              </a:rPr>
              <a:t>dist</a:t>
            </a:r>
            <a:r>
              <a:rPr lang="en-US" b="1" dirty="0" smtClean="0">
                <a:solidFill>
                  <a:srgbClr val="0070C0"/>
                </a:solidFill>
              </a:rPr>
              <a:t>[u</a:t>
            </a:r>
            <a:r>
              <a:rPr lang="en-US" b="1" dirty="0">
                <a:solidFill>
                  <a:srgbClr val="0070C0"/>
                </a:solidFill>
              </a:rPr>
              <a:t>]+</a:t>
            </a:r>
            <a:r>
              <a:rPr lang="en-US" b="1" dirty="0" err="1">
                <a:solidFill>
                  <a:srgbClr val="0070C0"/>
                </a:solidFill>
              </a:rPr>
              <a:t>adj</a:t>
            </a:r>
            <a:r>
              <a:rPr lang="en-US" b="1" dirty="0">
                <a:solidFill>
                  <a:srgbClr val="0070C0"/>
                </a:solidFill>
              </a:rPr>
              <a:t>[u][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];                   </a:t>
            </a:r>
            <a:r>
              <a:rPr lang="sr-Latn-ME" b="1" dirty="0" smtClean="0">
                <a:solidFill>
                  <a:srgbClr val="0070C0"/>
                </a:solidFill>
              </a:rPr>
              <a:t>   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     </a:t>
            </a:r>
            <a:r>
              <a:rPr lang="en-US" b="1" dirty="0" smtClean="0">
                <a:solidFill>
                  <a:srgbClr val="0070C0"/>
                </a:solidFill>
              </a:rPr>
              <a:t>if(alt&lt;</a:t>
            </a:r>
            <a:r>
              <a:rPr lang="en-US" b="1" dirty="0" err="1" smtClean="0">
                <a:solidFill>
                  <a:srgbClr val="0070C0"/>
                </a:solidFill>
              </a:rPr>
              <a:t>dist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])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        </a:t>
            </a:r>
            <a:r>
              <a:rPr lang="en-US" b="1" dirty="0" smtClean="0">
                <a:solidFill>
                  <a:srgbClr val="0070C0"/>
                </a:solidFill>
              </a:rPr>
              <a:t>{</a:t>
            </a:r>
            <a:r>
              <a:rPr lang="en-US" b="1" dirty="0" err="1">
                <a:solidFill>
                  <a:srgbClr val="0070C0"/>
                </a:solidFill>
              </a:rPr>
              <a:t>dist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</a:t>
            </a:r>
            <a:r>
              <a:rPr lang="en-US" b="1" dirty="0" err="1">
                <a:solidFill>
                  <a:srgbClr val="0070C0"/>
                </a:solidFill>
              </a:rPr>
              <a:t>alt;prev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]=u;}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}</a:t>
            </a:r>
          </a:p>
          <a:p>
            <a:r>
              <a:rPr lang="en-US" b="1" dirty="0">
                <a:solidFill>
                  <a:srgbClr val="0070C0"/>
                </a:solidFill>
              </a:rPr>
              <a:t>    }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dist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dest</a:t>
            </a:r>
            <a:r>
              <a:rPr lang="en-US" b="1" dirty="0">
                <a:solidFill>
                  <a:srgbClr val="0070C0"/>
                </a:solidFill>
              </a:rPr>
              <a:t>]&lt;&lt;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572000" y="990600"/>
            <a:ext cx="76200" cy="58674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97319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0"/>
          </a:xfrm>
        </p:spPr>
        <p:txBody>
          <a:bodyPr>
            <a:normAutofit/>
          </a:bodyPr>
          <a:lstStyle/>
          <a:p>
            <a:r>
              <a:rPr lang="sr-Latn-ME" dirty="0" smtClean="0"/>
              <a:t>Source – destination #kraj &amp; obrazloženje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990600"/>
            <a:ext cx="5257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 else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&lt;&lt;"</a:t>
            </a:r>
            <a:r>
              <a:rPr lang="en-US" b="1" dirty="0" err="1">
                <a:solidFill>
                  <a:srgbClr val="0070C0"/>
                </a:solidFill>
              </a:rPr>
              <a:t>Isti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cvorovi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jado</a:t>
            </a:r>
            <a:r>
              <a:rPr lang="en-US" b="1" dirty="0">
                <a:solidFill>
                  <a:srgbClr val="0070C0"/>
                </a:solidFill>
              </a:rPr>
              <a:t>!"&lt;&lt;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redom</a:t>
            </a:r>
            <a:r>
              <a:rPr lang="en-US" b="1" dirty="0">
                <a:solidFill>
                  <a:srgbClr val="0070C0"/>
                </a:solidFill>
              </a:rPr>
              <a:t>[n],</a:t>
            </a:r>
            <a:r>
              <a:rPr lang="en-US" b="1" dirty="0" err="1">
                <a:solidFill>
                  <a:srgbClr val="0070C0"/>
                </a:solidFill>
              </a:rPr>
              <a:t>broj</a:t>
            </a:r>
            <a:r>
              <a:rPr lang="en-US" b="1" dirty="0">
                <a:solidFill>
                  <a:srgbClr val="0070C0"/>
                </a:solidFill>
              </a:rPr>
              <a:t>=0,tek=</a:t>
            </a:r>
            <a:r>
              <a:rPr lang="en-US" b="1" dirty="0" err="1">
                <a:solidFill>
                  <a:srgbClr val="0070C0"/>
                </a:solidFill>
              </a:rPr>
              <a:t>dest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redom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broj</a:t>
            </a:r>
            <a:r>
              <a:rPr lang="en-US" b="1" dirty="0">
                <a:solidFill>
                  <a:srgbClr val="0070C0"/>
                </a:solidFill>
              </a:rPr>
              <a:t>++]=</a:t>
            </a:r>
            <a:r>
              <a:rPr lang="en-US" b="1" dirty="0" err="1">
                <a:solidFill>
                  <a:srgbClr val="0070C0"/>
                </a:solidFill>
              </a:rPr>
              <a:t>dest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while(</a:t>
            </a:r>
            <a:r>
              <a:rPr lang="en-US" b="1" dirty="0" err="1">
                <a:solidFill>
                  <a:srgbClr val="0070C0"/>
                </a:solidFill>
              </a:rPr>
              <a:t>prev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tek</a:t>
            </a:r>
            <a:r>
              <a:rPr lang="en-US" b="1" dirty="0">
                <a:solidFill>
                  <a:srgbClr val="0070C0"/>
                </a:solidFill>
              </a:rPr>
              <a:t>]!=-1){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redom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broj</a:t>
            </a:r>
            <a:r>
              <a:rPr lang="en-US" b="1" dirty="0">
                <a:solidFill>
                  <a:srgbClr val="0070C0"/>
                </a:solidFill>
              </a:rPr>
              <a:t>++]=</a:t>
            </a:r>
            <a:r>
              <a:rPr lang="en-US" b="1" dirty="0" err="1">
                <a:solidFill>
                  <a:srgbClr val="0070C0"/>
                </a:solidFill>
              </a:rPr>
              <a:t>prev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tek</a:t>
            </a:r>
            <a:r>
              <a:rPr lang="en-US" b="1" dirty="0">
                <a:solidFill>
                  <a:srgbClr val="0070C0"/>
                </a:solidFill>
              </a:rPr>
              <a:t>];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tek</a:t>
            </a:r>
            <a:r>
              <a:rPr lang="en-US" b="1" dirty="0">
                <a:solidFill>
                  <a:srgbClr val="0070C0"/>
                </a:solidFill>
              </a:rPr>
              <a:t>=</a:t>
            </a:r>
            <a:r>
              <a:rPr lang="en-US" b="1" dirty="0" err="1">
                <a:solidFill>
                  <a:srgbClr val="0070C0"/>
                </a:solidFill>
              </a:rPr>
              <a:t>prev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tek</a:t>
            </a:r>
            <a:r>
              <a:rPr lang="en-US" b="1" dirty="0">
                <a:solidFill>
                  <a:srgbClr val="0070C0"/>
                </a:solidFill>
              </a:rPr>
              <a:t>];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}</a:t>
            </a:r>
          </a:p>
          <a:p>
            <a:r>
              <a:rPr lang="en-US" b="1" dirty="0">
                <a:solidFill>
                  <a:srgbClr val="C00000"/>
                </a:solidFill>
              </a:rPr>
              <a:t>    </a:t>
            </a:r>
            <a:r>
              <a:rPr lang="en-US" b="1" dirty="0" smtClean="0">
                <a:solidFill>
                  <a:srgbClr val="C00000"/>
                </a:solidFill>
              </a:rPr>
              <a:t>//</a:t>
            </a:r>
            <a:r>
              <a:rPr lang="sr-Latn-ME" b="1" dirty="0" smtClean="0">
                <a:solidFill>
                  <a:srgbClr val="C00000"/>
                </a:solidFill>
              </a:rPr>
              <a:t>da smo koristili stek ne bi obrtali vektor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=broj-1;i&gt;=0;i--)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redom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]&lt;&lt;' ';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9200" y="1066800"/>
            <a:ext cx="4114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u="sng" dirty="0" smtClean="0"/>
              <a:t>TUMAČENJE</a:t>
            </a:r>
          </a:p>
          <a:p>
            <a:r>
              <a:rPr lang="sr-Latn-ME" dirty="0" smtClean="0"/>
              <a:t>U pitanju je zapravo verzija Dajkstra algoritma sa BFS pretragom.</a:t>
            </a:r>
          </a:p>
          <a:p>
            <a:r>
              <a:rPr lang="sr-Latn-ME" dirty="0" smtClean="0"/>
              <a:t>Na početku postavljamo distance do svih čvorova iz posmatranog čvora da su beskonačne </a:t>
            </a:r>
            <a:r>
              <a:rPr lang="sr-Latn-ME" b="1" baseline="-25000" dirty="0" smtClean="0"/>
              <a:t>(definišući beskonačnost na neki možda pogodniji način nego je ovdje urađeno)</a:t>
            </a:r>
            <a:r>
              <a:rPr lang="sr-Latn-ME" dirty="0" smtClean="0"/>
              <a:t>. Da bi odredili putanje postavljamo vektor </a:t>
            </a:r>
            <a:r>
              <a:rPr lang="en-US" b="1" i="1" dirty="0" err="1" smtClean="0">
                <a:solidFill>
                  <a:srgbClr val="C00000"/>
                </a:solidFill>
              </a:rPr>
              <a:t>prev</a:t>
            </a:r>
            <a:r>
              <a:rPr lang="en-US" b="1" dirty="0" smtClean="0">
                <a:solidFill>
                  <a:srgbClr val="C00000"/>
                </a:solidFill>
              </a:rPr>
              <a:t>[</a:t>
            </a:r>
            <a:r>
              <a:rPr lang="en-US" b="1" i="1" dirty="0" err="1" smtClean="0">
                <a:solidFill>
                  <a:srgbClr val="C00000"/>
                </a:solidFill>
              </a:rPr>
              <a:t>i</a:t>
            </a:r>
            <a:r>
              <a:rPr lang="en-US" b="1" dirty="0" smtClean="0">
                <a:solidFill>
                  <a:srgbClr val="C00000"/>
                </a:solidFill>
              </a:rPr>
              <a:t>]</a:t>
            </a:r>
            <a:r>
              <a:rPr lang="en-US" dirty="0" smtClean="0"/>
              <a:t>, a </a:t>
            </a:r>
            <a:r>
              <a:rPr lang="en-US" dirty="0" err="1" smtClean="0"/>
              <a:t>po</a:t>
            </a:r>
            <a:r>
              <a:rPr lang="sr-Latn-ME" dirty="0" smtClean="0"/>
              <a:t>četne vrijednosti su </a:t>
            </a:r>
            <a:r>
              <a:rPr lang="sr-Latn-ME" b="1" dirty="0" smtClean="0">
                <a:solidFill>
                  <a:srgbClr val="C00000"/>
                </a:solidFill>
              </a:rPr>
              <a:t>-1</a:t>
            </a:r>
            <a:r>
              <a:rPr lang="sr-Latn-ME" dirty="0" smtClean="0"/>
              <a:t> (ništa ne prethodi posmatranom putanju do čvora </a:t>
            </a:r>
            <a:r>
              <a:rPr lang="sr-Latn-ME" b="1" i="1" dirty="0" smtClean="0">
                <a:solidFill>
                  <a:srgbClr val="C00000"/>
                </a:solidFill>
              </a:rPr>
              <a:t>i</a:t>
            </a:r>
            <a:r>
              <a:rPr lang="sr-Latn-ME" dirty="0" smtClean="0"/>
              <a:t>).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489156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C00000"/>
                </a:solidFill>
              </a:rPr>
              <a:t>daj_cvor</a:t>
            </a:r>
            <a:r>
              <a:rPr lang="en-US" dirty="0" smtClean="0"/>
              <a:t> </a:t>
            </a:r>
            <a:r>
              <a:rPr lang="en-US" dirty="0" err="1" smtClean="0"/>
              <a:t>funkcija</a:t>
            </a:r>
            <a:r>
              <a:rPr lang="en-US" dirty="0" smtClean="0"/>
              <a:t> </a:t>
            </a:r>
            <a:r>
              <a:rPr lang="en-US" dirty="0" err="1" smtClean="0"/>
              <a:t>daje</a:t>
            </a:r>
            <a:r>
              <a:rPr lang="en-US" dirty="0" smtClean="0"/>
              <a:t> </a:t>
            </a:r>
            <a:r>
              <a:rPr lang="sr-Latn-ME" dirty="0" smtClean="0"/>
              <a:t>čvor </a:t>
            </a:r>
            <a:r>
              <a:rPr lang="sr-Latn-ME" b="1" i="1" dirty="0" smtClean="0">
                <a:solidFill>
                  <a:srgbClr val="C00000"/>
                </a:solidFill>
              </a:rPr>
              <a:t>u</a:t>
            </a:r>
            <a:r>
              <a:rPr lang="en-US" dirty="0" smtClean="0"/>
              <a:t> </a:t>
            </a:r>
            <a:r>
              <a:rPr lang="en-US" dirty="0" err="1" smtClean="0"/>
              <a:t>koja</a:t>
            </a:r>
            <a:r>
              <a:rPr lang="en-US" dirty="0" smtClean="0"/>
              <a:t> u </a:t>
            </a:r>
            <a:r>
              <a:rPr lang="en-US" dirty="0" err="1" smtClean="0"/>
              <a:t>preostalom</a:t>
            </a:r>
            <a:r>
              <a:rPr lang="en-US" dirty="0" smtClean="0"/>
              <a:t> </a:t>
            </a:r>
            <a:r>
              <a:rPr lang="en-US" dirty="0" err="1" smtClean="0"/>
              <a:t>skupu</a:t>
            </a:r>
            <a:r>
              <a:rPr lang="en-US" dirty="0" smtClean="0"/>
              <a:t> </a:t>
            </a:r>
            <a:r>
              <a:rPr lang="en-US" dirty="0" err="1" smtClean="0"/>
              <a:t>indeksa</a:t>
            </a:r>
            <a:r>
              <a:rPr lang="en-US" dirty="0" smtClean="0"/>
              <a:t> </a:t>
            </a:r>
            <a:r>
              <a:rPr lang="en-US" dirty="0" err="1" smtClean="0"/>
              <a:t>ima</a:t>
            </a:r>
            <a:r>
              <a:rPr lang="en-US" dirty="0" smtClean="0"/>
              <a:t> </a:t>
            </a:r>
            <a:r>
              <a:rPr lang="en-US" dirty="0" err="1" smtClean="0"/>
              <a:t>najmanju</a:t>
            </a:r>
            <a:r>
              <a:rPr lang="en-US" dirty="0" smtClean="0"/>
              <a:t> </a:t>
            </a:r>
            <a:r>
              <a:rPr lang="en-US" dirty="0" err="1" smtClean="0"/>
              <a:t>teku</a:t>
            </a:r>
            <a:r>
              <a:rPr lang="sr-Latn-ME" dirty="0" smtClean="0"/>
              <a:t>ću distancu. Taj se čvor dalje ne razmatra. Prolazimo kroz sve susjede od </a:t>
            </a:r>
            <a:r>
              <a:rPr lang="sr-Latn-ME" b="1" i="1" dirty="0" smtClean="0">
                <a:solidFill>
                  <a:srgbClr val="C00000"/>
                </a:solidFill>
              </a:rPr>
              <a:t>u</a:t>
            </a:r>
            <a:r>
              <a:rPr lang="sr-Latn-ME" dirty="0" smtClean="0"/>
              <a:t> </a:t>
            </a:r>
            <a:r>
              <a:rPr lang="sr-Latn-ME" b="1" baseline="-25000" dirty="0" smtClean="0"/>
              <a:t>(ovdje je problem što radimo preko matrice susjedstva pa provjeravamo sve čvorove, zgodnije bi bilo koristiti red, listu, vektor)</a:t>
            </a:r>
            <a:r>
              <a:rPr lang="sr-Latn-ME" b="1" dirty="0" smtClean="0"/>
              <a:t> </a:t>
            </a:r>
            <a:r>
              <a:rPr lang="sr-Latn-ME" dirty="0" smtClean="0"/>
              <a:t>i provjeravamo da li je putanja od preko </a:t>
            </a:r>
            <a:r>
              <a:rPr lang="sr-Latn-ME" b="1" i="1" dirty="0" smtClean="0">
                <a:solidFill>
                  <a:srgbClr val="C00000"/>
                </a:solidFill>
              </a:rPr>
              <a:t>u</a:t>
            </a:r>
            <a:r>
              <a:rPr lang="sr-Latn-ME" dirty="0" smtClean="0"/>
              <a:t> do </a:t>
            </a:r>
            <a:r>
              <a:rPr lang="sr-Latn-ME" b="1" i="1" dirty="0" smtClean="0">
                <a:solidFill>
                  <a:srgbClr val="C00000"/>
                </a:solidFill>
              </a:rPr>
              <a:t>i</a:t>
            </a:r>
            <a:r>
              <a:rPr lang="sr-Latn-ME" dirty="0" smtClean="0"/>
              <a:t> jeftinija od tekuće putanje do </a:t>
            </a:r>
            <a:r>
              <a:rPr lang="sr-Latn-ME" b="1" i="1" dirty="0" smtClean="0">
                <a:solidFill>
                  <a:srgbClr val="C00000"/>
                </a:solidFill>
              </a:rPr>
              <a:t>i</a:t>
            </a:r>
            <a:r>
              <a:rPr lang="sr-Latn-ME" dirty="0"/>
              <a:t> </a:t>
            </a:r>
            <a:r>
              <a:rPr lang="en-US" b="1" dirty="0" err="1">
                <a:solidFill>
                  <a:srgbClr val="C00000"/>
                </a:solidFill>
              </a:rPr>
              <a:t>dist</a:t>
            </a:r>
            <a:r>
              <a:rPr lang="en-US" b="1" dirty="0">
                <a:solidFill>
                  <a:srgbClr val="C00000"/>
                </a:solidFill>
              </a:rPr>
              <a:t>[u]+</a:t>
            </a:r>
            <a:r>
              <a:rPr lang="en-US" b="1" dirty="0" err="1">
                <a:solidFill>
                  <a:srgbClr val="C00000"/>
                </a:solidFill>
              </a:rPr>
              <a:t>adj</a:t>
            </a:r>
            <a:r>
              <a:rPr lang="en-US" b="1" dirty="0">
                <a:solidFill>
                  <a:srgbClr val="C00000"/>
                </a:solidFill>
              </a:rPr>
              <a:t>[u][</a:t>
            </a:r>
            <a:r>
              <a:rPr lang="en-US" b="1" dirty="0" err="1">
                <a:solidFill>
                  <a:srgbClr val="C00000"/>
                </a:solidFill>
              </a:rPr>
              <a:t>i</a:t>
            </a:r>
            <a:r>
              <a:rPr lang="en-US" b="1" dirty="0">
                <a:solidFill>
                  <a:srgbClr val="C00000"/>
                </a:solidFill>
              </a:rPr>
              <a:t>]&lt;</a:t>
            </a:r>
            <a:r>
              <a:rPr lang="en-US" b="1" dirty="0" err="1">
                <a:solidFill>
                  <a:srgbClr val="C00000"/>
                </a:solidFill>
              </a:rPr>
              <a:t>dist</a:t>
            </a:r>
            <a:r>
              <a:rPr lang="en-US" b="1" dirty="0">
                <a:solidFill>
                  <a:srgbClr val="C00000"/>
                </a:solidFill>
              </a:rPr>
              <a:t>[</a:t>
            </a:r>
            <a:r>
              <a:rPr lang="en-US" b="1" dirty="0" err="1">
                <a:solidFill>
                  <a:srgbClr val="C00000"/>
                </a:solidFill>
              </a:rPr>
              <a:t>i</a:t>
            </a:r>
            <a:r>
              <a:rPr lang="en-US" b="1" dirty="0" smtClean="0">
                <a:solidFill>
                  <a:srgbClr val="C00000"/>
                </a:solidFill>
              </a:rPr>
              <a:t>]</a:t>
            </a:r>
            <a:r>
              <a:rPr lang="sr-Latn-ME" dirty="0"/>
              <a:t> </a:t>
            </a:r>
            <a:r>
              <a:rPr lang="sr-Latn-ME" dirty="0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 err="1" smtClean="0"/>
              <a:t>nai</a:t>
            </a:r>
            <a:r>
              <a:rPr lang="sr-Latn-ME" dirty="0" smtClean="0"/>
              <a:t>đemo na takav čvor ažuriramo putanju do </a:t>
            </a:r>
            <a:r>
              <a:rPr lang="sr-Latn-ME" b="1" i="1" dirty="0" smtClean="0">
                <a:solidFill>
                  <a:srgbClr val="C00000"/>
                </a:solidFill>
              </a:rPr>
              <a:t>i</a:t>
            </a:r>
            <a:r>
              <a:rPr lang="sr-Latn-ME" dirty="0" smtClean="0"/>
              <a:t> ali i zapamtimo kako smo do njega došli </a:t>
            </a:r>
            <a:r>
              <a:rPr lang="en-US" b="1" dirty="0" err="1">
                <a:solidFill>
                  <a:srgbClr val="C00000"/>
                </a:solidFill>
              </a:rPr>
              <a:t>prev</a:t>
            </a:r>
            <a:r>
              <a:rPr lang="en-US" b="1" dirty="0">
                <a:solidFill>
                  <a:srgbClr val="C00000"/>
                </a:solidFill>
              </a:rPr>
              <a:t>[</a:t>
            </a:r>
            <a:r>
              <a:rPr lang="en-US" b="1" dirty="0" err="1">
                <a:solidFill>
                  <a:srgbClr val="C00000"/>
                </a:solidFill>
              </a:rPr>
              <a:t>i</a:t>
            </a:r>
            <a:r>
              <a:rPr lang="en-US" b="1" dirty="0">
                <a:solidFill>
                  <a:srgbClr val="C00000"/>
                </a:solidFill>
              </a:rPr>
              <a:t>]=u</a:t>
            </a:r>
            <a:r>
              <a:rPr lang="sr-Latn-ME" dirty="0" smtClean="0"/>
              <a:t>. Poslednja </a:t>
            </a:r>
            <a:r>
              <a:rPr lang="sr-Latn-ME" b="1" dirty="0" smtClean="0">
                <a:solidFill>
                  <a:srgbClr val="C00000"/>
                </a:solidFill>
              </a:rPr>
              <a:t>while</a:t>
            </a:r>
            <a:r>
              <a:rPr lang="sr-Latn-ME" dirty="0" smtClean="0"/>
              <a:t> petlja u programu nam rekonstruiše putanju vraćajući se kroz vektor </a:t>
            </a:r>
            <a:r>
              <a:rPr lang="sr-Latn-ME" b="1" dirty="0" smtClean="0">
                <a:solidFill>
                  <a:srgbClr val="C00000"/>
                </a:solidFill>
              </a:rPr>
              <a:t>prev</a:t>
            </a:r>
            <a:r>
              <a:rPr lang="sr-Latn-ME" dirty="0" smtClean="0"/>
              <a:t> dok ne dođemo do </a:t>
            </a:r>
            <a:r>
              <a:rPr lang="sr-Latn-ME" b="1" dirty="0" smtClean="0">
                <a:solidFill>
                  <a:srgbClr val="C00000"/>
                </a:solidFill>
              </a:rPr>
              <a:t>source</a:t>
            </a:r>
            <a:r>
              <a:rPr lang="sr-Latn-ME" dirty="0" smtClean="0"/>
              <a:t>-a (odnosno do pozicije koja nije imala prethodnika </a:t>
            </a:r>
            <a:r>
              <a:rPr lang="sr-Latn-ME" b="1" dirty="0">
                <a:solidFill>
                  <a:srgbClr val="C00000"/>
                </a:solidFill>
              </a:rPr>
              <a:t>prev</a:t>
            </a:r>
            <a:r>
              <a:rPr lang="en-US" b="1" dirty="0">
                <a:solidFill>
                  <a:srgbClr val="C00000"/>
                </a:solidFill>
              </a:rPr>
              <a:t>[</a:t>
            </a:r>
            <a:r>
              <a:rPr lang="en-US" b="1" dirty="0" err="1">
                <a:solidFill>
                  <a:srgbClr val="C00000"/>
                </a:solidFill>
              </a:rPr>
              <a:t>tek</a:t>
            </a:r>
            <a:r>
              <a:rPr lang="en-US" b="1" dirty="0">
                <a:solidFill>
                  <a:srgbClr val="C00000"/>
                </a:solidFill>
              </a:rPr>
              <a:t>]=-</a:t>
            </a:r>
            <a:r>
              <a:rPr lang="en-US" b="1" dirty="0" smtClean="0">
                <a:solidFill>
                  <a:srgbClr val="C00000"/>
                </a:solidFill>
              </a:rPr>
              <a:t>1</a:t>
            </a:r>
            <a:r>
              <a:rPr lang="sr-Latn-ME" dirty="0" smtClean="0"/>
              <a:t>)</a:t>
            </a:r>
            <a:r>
              <a:rPr lang="en-US" dirty="0" smtClean="0"/>
              <a:t>.</a:t>
            </a:r>
            <a:r>
              <a:rPr lang="sr-Latn-ME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365217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Dajkstra algoritam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" y="1066800"/>
            <a:ext cx="9220200" cy="5791200"/>
          </a:xfrm>
        </p:spPr>
        <p:txBody>
          <a:bodyPr/>
          <a:lstStyle/>
          <a:p>
            <a:r>
              <a:rPr lang="sr-Latn-ME" dirty="0"/>
              <a:t>Za više detalja o prethodnom algoritmu pogledati:</a:t>
            </a:r>
            <a:br>
              <a:rPr lang="sr-Latn-ME" dirty="0"/>
            </a:br>
            <a:r>
              <a:rPr lang="sr-Latn-ME" sz="1600" b="1" dirty="0">
                <a:hlinkClick r:id="rId2"/>
              </a:rPr>
              <a:t>https://</a:t>
            </a:r>
            <a:r>
              <a:rPr lang="sr-Latn-ME" sz="1600" b="1" dirty="0" smtClean="0">
                <a:hlinkClick r:id="rId2"/>
              </a:rPr>
              <a:t>en.wikipedia.org/wiki/Shortest_path_problem</a:t>
            </a:r>
            <a:r>
              <a:rPr lang="sr-Latn-ME" sz="1600" b="1" dirty="0"/>
              <a:t/>
            </a:r>
            <a:br>
              <a:rPr lang="sr-Latn-ME" sz="1600" b="1" dirty="0"/>
            </a:br>
            <a:r>
              <a:rPr lang="sr-Latn-ME" sz="1600" b="1" dirty="0">
                <a:hlinkClick r:id="rId3"/>
              </a:rPr>
              <a:t>https://</a:t>
            </a:r>
            <a:r>
              <a:rPr lang="sr-Latn-ME" sz="1600" b="1" dirty="0" smtClean="0">
                <a:hlinkClick r:id="rId3"/>
              </a:rPr>
              <a:t>en.wikipedia.org/wiki/Dijkstra%27s_algorithm</a:t>
            </a:r>
            <a:r>
              <a:rPr lang="sr-Latn-ME" sz="1600" b="1" dirty="0" smtClean="0"/>
              <a:t> </a:t>
            </a:r>
            <a:endParaRPr lang="sr-Latn-ME" sz="1600" b="1" dirty="0"/>
          </a:p>
          <a:p>
            <a:r>
              <a:rPr lang="sr-Latn-ME" dirty="0" smtClean="0"/>
              <a:t>Odrediti složenost algoritma a zatim izvršiti realizaciju putem lista susjedstva kako bi se izbjegla pretraga po svim ivicama </a:t>
            </a:r>
            <a:r>
              <a:rPr lang="sr-Latn-ME" b="1" baseline="-25000" dirty="0" smtClean="0"/>
              <a:t>(uključuju nepostojeće INF putanje)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Odrediti složenost te realizacije u zavisnosti od broja čvorova 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dirty="0" smtClean="0"/>
              <a:t> i ivica </a:t>
            </a:r>
            <a:r>
              <a:rPr lang="sr-Latn-ME" b="1" i="1" dirty="0" smtClean="0">
                <a:solidFill>
                  <a:srgbClr val="C00000"/>
                </a:solidFill>
              </a:rPr>
              <a:t>E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Predmetni algoritam se često realizuje putem prioritetnog reda. Izvršiti i tu realizaciju.</a:t>
            </a:r>
          </a:p>
          <a:p>
            <a:r>
              <a:rPr lang="sr-Latn-ME" dirty="0" smtClean="0"/>
              <a:t>Odrediti složenost ove realizacije</a:t>
            </a:r>
          </a:p>
          <a:p>
            <a:r>
              <a:rPr lang="sr-Latn-ME" dirty="0" smtClean="0"/>
              <a:t>Realizujte varijantu ovoga algoritma ako je potrebno povezati čvorove svaki sa svakim, sa rekonstrukcijom putanja i sa varijanta matrice susjedstva, listi susjedstva i prioritetnog reda.</a:t>
            </a:r>
          </a:p>
        </p:txBody>
      </p:sp>
    </p:spTree>
    <p:extLst>
      <p:ext uri="{BB962C8B-B14F-4D97-AF65-F5344CB8AC3E}">
        <p14:creationId xmlns:p14="http://schemas.microsoft.com/office/powerpoint/2010/main" val="31861072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Floyd Warshallov algoritam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486400"/>
          </a:xfrm>
        </p:spPr>
        <p:txBody>
          <a:bodyPr/>
          <a:lstStyle/>
          <a:p>
            <a:r>
              <a:rPr lang="sr-Latn-ME" dirty="0" smtClean="0"/>
              <a:t>Floyd Warshallov algoritam daje najkraće putanje svih čvorova sa svim čvorovima u grafu (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dirty="0" smtClean="0"/>
              <a:t>×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dirty="0" smtClean="0"/>
              <a:t> distanci gdje je 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dirty="0" smtClean="0"/>
              <a:t> čvorova).</a:t>
            </a:r>
          </a:p>
          <a:p>
            <a:r>
              <a:rPr lang="sr-Latn-ME" dirty="0" smtClean="0"/>
              <a:t>Veoma je sličan Dajkstra algoritmu i često se miješa. Ponovo ga dajemo u obliku grafa datog putem matrice susjedstva te to prosto mami da se zatraži od studenata realizacija putem lista susjedstva.</a:t>
            </a:r>
          </a:p>
          <a:p>
            <a:r>
              <a:rPr lang="sr-Latn-ME" dirty="0" smtClean="0"/>
              <a:t>Složenost </a:t>
            </a:r>
            <a:r>
              <a:rPr lang="sr-Latn-ME" b="1" i="1" dirty="0" smtClean="0">
                <a:solidFill>
                  <a:srgbClr val="C00000"/>
                </a:solidFill>
              </a:rPr>
              <a:t>O</a:t>
            </a:r>
            <a:r>
              <a:rPr lang="sr-Latn-ME" b="1" dirty="0" smtClean="0">
                <a:solidFill>
                  <a:srgbClr val="C00000"/>
                </a:solidFill>
              </a:rPr>
              <a:t>(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b="1" baseline="30000" dirty="0" smtClean="0">
                <a:solidFill>
                  <a:srgbClr val="C00000"/>
                </a:solidFill>
              </a:rPr>
              <a:t>3</a:t>
            </a:r>
            <a:r>
              <a:rPr lang="sr-Latn-ME" b="1" dirty="0" smtClean="0">
                <a:solidFill>
                  <a:srgbClr val="C00000"/>
                </a:solidFill>
              </a:rPr>
              <a:t>)</a:t>
            </a:r>
            <a:r>
              <a:rPr lang="sr-Latn-ME" dirty="0" smtClean="0"/>
              <a:t>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733800"/>
            <a:ext cx="4572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limits.h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using 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main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n;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matrica</a:t>
            </a:r>
            <a:r>
              <a:rPr lang="en-US" b="1" dirty="0">
                <a:solidFill>
                  <a:srgbClr val="0070C0"/>
                </a:solidFill>
              </a:rPr>
              <a:t>[n][n</a:t>
            </a:r>
            <a:r>
              <a:rPr lang="en-US" b="1" dirty="0" smtClean="0">
                <a:solidFill>
                  <a:srgbClr val="0070C0"/>
                </a:solidFill>
              </a:rPr>
              <a:t>];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min_putanje</a:t>
            </a:r>
            <a:r>
              <a:rPr lang="en-US" b="1" dirty="0">
                <a:solidFill>
                  <a:srgbClr val="0070C0"/>
                </a:solidFill>
              </a:rPr>
              <a:t>[n][n];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next[n][n];//</a:t>
            </a:r>
            <a:r>
              <a:rPr lang="en-US" b="1" dirty="0" err="1">
                <a:solidFill>
                  <a:srgbClr val="0070C0"/>
                </a:solidFill>
              </a:rPr>
              <a:t>sljedeci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cvor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j=0;j&lt;</a:t>
            </a:r>
            <a:r>
              <a:rPr lang="en-US" b="1" dirty="0" err="1">
                <a:solidFill>
                  <a:srgbClr val="0070C0"/>
                </a:solidFill>
              </a:rPr>
              <a:t>n;j</a:t>
            </a:r>
            <a:r>
              <a:rPr lang="en-US" b="1" dirty="0">
                <a:solidFill>
                  <a:srgbClr val="0070C0"/>
                </a:solidFill>
              </a:rPr>
              <a:t>++) {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</a:t>
            </a:r>
            <a:r>
              <a:rPr lang="en-US" b="1" dirty="0" err="1">
                <a:solidFill>
                  <a:srgbClr val="0070C0"/>
                </a:solidFill>
              </a:rPr>
              <a:t>matrica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][j]; </a:t>
            </a:r>
            <a:endParaRPr lang="en-US" b="1" dirty="0" smtClean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0" y="30480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r-Latn-ME" b="1" dirty="0" smtClean="0">
                <a:solidFill>
                  <a:srgbClr val="0070C0"/>
                </a:solidFill>
              </a:rPr>
              <a:t>      </a:t>
            </a:r>
            <a:r>
              <a:rPr lang="en-US" b="1" dirty="0" err="1" smtClean="0">
                <a:solidFill>
                  <a:srgbClr val="0070C0"/>
                </a:solidFill>
              </a:rPr>
              <a:t>min_putanje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][j]=</a:t>
            </a:r>
            <a:r>
              <a:rPr lang="en-US" b="1" dirty="0" err="1">
                <a:solidFill>
                  <a:srgbClr val="0070C0"/>
                </a:solidFill>
              </a:rPr>
              <a:t>matrica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][j]; </a:t>
            </a:r>
            <a:r>
              <a:rPr lang="sr-Latn-ME" b="1" dirty="0" smtClean="0">
                <a:solidFill>
                  <a:srgbClr val="0070C0"/>
                </a:solidFill>
              </a:rPr>
              <a:t>    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  </a:t>
            </a:r>
            <a:r>
              <a:rPr lang="en-US" b="1" dirty="0" smtClean="0">
                <a:solidFill>
                  <a:srgbClr val="0070C0"/>
                </a:solidFill>
              </a:rPr>
              <a:t>next[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][j]=j;}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en-US" b="1" dirty="0" err="1">
                <a:solidFill>
                  <a:srgbClr val="0070C0"/>
                </a:solidFill>
              </a:rPr>
              <a:t>min_putanje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]=0;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pom</a:t>
            </a:r>
            <a:r>
              <a:rPr lang="en-US" b="1" dirty="0">
                <a:solidFill>
                  <a:srgbClr val="0070C0"/>
                </a:solidFill>
              </a:rPr>
              <a:t>[n][n</a:t>
            </a:r>
            <a:r>
              <a:rPr lang="en-US" b="1" dirty="0" smtClean="0">
                <a:solidFill>
                  <a:srgbClr val="0070C0"/>
                </a:solidFill>
              </a:rPr>
              <a:t>];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3886200" y="3032760"/>
            <a:ext cx="716280" cy="3764280"/>
          </a:xfrm>
          <a:custGeom>
            <a:avLst/>
            <a:gdLst>
              <a:gd name="connsiteX0" fmla="*/ 0 w 716280"/>
              <a:gd name="connsiteY0" fmla="*/ 0 h 3764280"/>
              <a:gd name="connsiteX1" fmla="*/ 396240 w 716280"/>
              <a:gd name="connsiteY1" fmla="*/ 1600200 h 3764280"/>
              <a:gd name="connsiteX2" fmla="*/ 716280 w 716280"/>
              <a:gd name="connsiteY2" fmla="*/ 3764280 h 3764280"/>
              <a:gd name="connsiteX3" fmla="*/ 716280 w 716280"/>
              <a:gd name="connsiteY3" fmla="*/ 3733800 h 3764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280" h="3764280">
                <a:moveTo>
                  <a:pt x="0" y="0"/>
                </a:moveTo>
                <a:lnTo>
                  <a:pt x="396240" y="1600200"/>
                </a:lnTo>
                <a:lnTo>
                  <a:pt x="716280" y="3764280"/>
                </a:lnTo>
                <a:lnTo>
                  <a:pt x="716280" y="373380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>
            <a:stCxn id="6" idx="1"/>
          </p:cNvCxnSpPr>
          <p:nvPr/>
        </p:nvCxnSpPr>
        <p:spPr>
          <a:xfrm flipV="1">
            <a:off x="4282440" y="4572000"/>
            <a:ext cx="4937760" cy="6096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572000" y="4724400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Slijedi poznata trostruka petlja po kojoj je ovaj algoritam poznat.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991399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686800" cy="1143000"/>
          </a:xfrm>
        </p:spPr>
        <p:txBody>
          <a:bodyPr>
            <a:normAutofit/>
          </a:bodyPr>
          <a:lstStyle/>
          <a:p>
            <a:r>
              <a:rPr lang="sr-Latn-ME" dirty="0" smtClean="0"/>
              <a:t>Floyd-Warshallov algoritam - nastavak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011495"/>
            <a:ext cx="9144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k=0;k&lt;</a:t>
            </a:r>
            <a:r>
              <a:rPr lang="en-US" b="1" dirty="0" err="1">
                <a:solidFill>
                  <a:srgbClr val="0070C0"/>
                </a:solidFill>
              </a:rPr>
              <a:t>n;k</a:t>
            </a:r>
            <a:r>
              <a:rPr lang="en-US" b="1" dirty="0">
                <a:solidFill>
                  <a:srgbClr val="0070C0"/>
                </a:solidFill>
              </a:rPr>
              <a:t>++){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  <a:endParaRPr lang="sr-Latn-ME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j=0;j&lt;</a:t>
            </a:r>
            <a:r>
              <a:rPr lang="en-US" b="1" dirty="0" err="1">
                <a:solidFill>
                  <a:srgbClr val="0070C0"/>
                </a:solidFill>
              </a:rPr>
              <a:t>n;j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  <a:endParaRPr lang="sr-Latn-ME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   </a:t>
            </a:r>
            <a:r>
              <a:rPr lang="en-US" b="1" dirty="0" smtClean="0">
                <a:solidFill>
                  <a:srgbClr val="0070C0"/>
                </a:solidFill>
              </a:rPr>
              <a:t>if(</a:t>
            </a:r>
            <a:r>
              <a:rPr lang="en-US" b="1" dirty="0" err="1" smtClean="0">
                <a:solidFill>
                  <a:srgbClr val="C00000"/>
                </a:solidFill>
              </a:rPr>
              <a:t>min_putanje</a:t>
            </a:r>
            <a:r>
              <a:rPr lang="en-US" b="1" dirty="0" smtClean="0">
                <a:solidFill>
                  <a:srgbClr val="C00000"/>
                </a:solidFill>
              </a:rPr>
              <a:t>[</a:t>
            </a:r>
            <a:r>
              <a:rPr lang="en-US" b="1" dirty="0" err="1" smtClean="0">
                <a:solidFill>
                  <a:srgbClr val="C00000"/>
                </a:solidFill>
              </a:rPr>
              <a:t>i</a:t>
            </a:r>
            <a:r>
              <a:rPr lang="en-US" b="1" dirty="0">
                <a:solidFill>
                  <a:srgbClr val="C00000"/>
                </a:solidFill>
              </a:rPr>
              <a:t>][k</a:t>
            </a:r>
            <a:r>
              <a:rPr lang="en-US" b="1" dirty="0" smtClean="0">
                <a:solidFill>
                  <a:srgbClr val="C00000"/>
                </a:solidFill>
              </a:rPr>
              <a:t>]+</a:t>
            </a:r>
            <a:r>
              <a:rPr lang="en-US" b="1" dirty="0" err="1" smtClean="0">
                <a:solidFill>
                  <a:srgbClr val="C00000"/>
                </a:solidFill>
              </a:rPr>
              <a:t>min_putanje</a:t>
            </a:r>
            <a:r>
              <a:rPr lang="en-US" b="1" dirty="0" smtClean="0">
                <a:solidFill>
                  <a:srgbClr val="C00000"/>
                </a:solidFill>
              </a:rPr>
              <a:t>[k</a:t>
            </a:r>
            <a:r>
              <a:rPr lang="en-US" b="1" dirty="0">
                <a:solidFill>
                  <a:srgbClr val="C00000"/>
                </a:solidFill>
              </a:rPr>
              <a:t>][j</a:t>
            </a:r>
            <a:r>
              <a:rPr lang="en-US" b="1" dirty="0" smtClean="0">
                <a:solidFill>
                  <a:srgbClr val="C00000"/>
                </a:solidFill>
              </a:rPr>
              <a:t>]&lt;</a:t>
            </a:r>
            <a:r>
              <a:rPr lang="en-US" b="1" dirty="0" err="1">
                <a:solidFill>
                  <a:srgbClr val="C00000"/>
                </a:solidFill>
              </a:rPr>
              <a:t>min_putanje</a:t>
            </a:r>
            <a:r>
              <a:rPr lang="en-US" b="1" dirty="0">
                <a:solidFill>
                  <a:srgbClr val="C00000"/>
                </a:solidFill>
              </a:rPr>
              <a:t>[</a:t>
            </a:r>
            <a:r>
              <a:rPr lang="en-US" b="1" dirty="0" err="1">
                <a:solidFill>
                  <a:srgbClr val="C00000"/>
                </a:solidFill>
              </a:rPr>
              <a:t>i</a:t>
            </a:r>
            <a:r>
              <a:rPr lang="en-US" b="1" dirty="0">
                <a:solidFill>
                  <a:srgbClr val="C00000"/>
                </a:solidFill>
              </a:rPr>
              <a:t>][j]</a:t>
            </a:r>
            <a:r>
              <a:rPr lang="en-US" b="1" dirty="0">
                <a:solidFill>
                  <a:srgbClr val="0070C0"/>
                </a:solidFill>
              </a:rPr>
              <a:t>){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        </a:t>
            </a:r>
            <a:r>
              <a:rPr lang="en-US" b="1" dirty="0" err="1">
                <a:solidFill>
                  <a:srgbClr val="0070C0"/>
                </a:solidFill>
              </a:rPr>
              <a:t>pom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][j]=</a:t>
            </a:r>
            <a:r>
              <a:rPr lang="en-US" b="1" dirty="0" err="1">
                <a:solidFill>
                  <a:srgbClr val="0070C0"/>
                </a:solidFill>
              </a:rPr>
              <a:t>min_putanje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][k]+</a:t>
            </a:r>
            <a:r>
              <a:rPr lang="en-US" b="1" dirty="0" err="1">
                <a:solidFill>
                  <a:srgbClr val="0070C0"/>
                </a:solidFill>
              </a:rPr>
              <a:t>min_putanje</a:t>
            </a:r>
            <a:r>
              <a:rPr lang="en-US" b="1" dirty="0">
                <a:solidFill>
                  <a:srgbClr val="0070C0"/>
                </a:solidFill>
              </a:rPr>
              <a:t>[k][j];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        next[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][j]=next[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][k];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    }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    else </a:t>
            </a:r>
            <a:r>
              <a:rPr lang="en-US" b="1" dirty="0" err="1">
                <a:solidFill>
                  <a:srgbClr val="0070C0"/>
                </a:solidFill>
              </a:rPr>
              <a:t>pom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][j]=</a:t>
            </a:r>
            <a:r>
              <a:rPr lang="en-US" b="1" dirty="0" err="1">
                <a:solidFill>
                  <a:srgbClr val="0070C0"/>
                </a:solidFill>
              </a:rPr>
              <a:t>min_putanje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j=0;j&lt;</a:t>
            </a:r>
            <a:r>
              <a:rPr lang="en-US" b="1" dirty="0" err="1">
                <a:solidFill>
                  <a:srgbClr val="0070C0"/>
                </a:solidFill>
              </a:rPr>
              <a:t>n;j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en-US" b="1" dirty="0" err="1">
                <a:solidFill>
                  <a:srgbClr val="0070C0"/>
                </a:solidFill>
              </a:rPr>
              <a:t>min_putanje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][j]=</a:t>
            </a:r>
            <a:r>
              <a:rPr lang="en-US" b="1" dirty="0" err="1">
                <a:solidFill>
                  <a:srgbClr val="0070C0"/>
                </a:solidFill>
              </a:rPr>
              <a:t>pom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 smtClean="0">
                <a:solidFill>
                  <a:srgbClr val="0070C0"/>
                </a:solidFill>
              </a:rPr>
              <a:t>++){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           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j=0;j&lt;</a:t>
            </a:r>
            <a:r>
              <a:rPr lang="en-US" b="1" dirty="0" err="1">
                <a:solidFill>
                  <a:srgbClr val="0070C0"/>
                </a:solidFill>
              </a:rPr>
              <a:t>n;j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 &lt;&lt; </a:t>
            </a:r>
            <a:r>
              <a:rPr lang="en-US" b="1" dirty="0" err="1">
                <a:solidFill>
                  <a:srgbClr val="0070C0"/>
                </a:solidFill>
              </a:rPr>
              <a:t>min_putanje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][j]&lt;&lt;" ";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endParaRPr lang="en-US" dirty="0"/>
          </a:p>
          <a:p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0800" y="1011495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Preko</a:t>
            </a:r>
            <a:r>
              <a:rPr lang="en-US" b="1" smtClean="0"/>
              <a:t> </a:t>
            </a:r>
            <a:r>
              <a:rPr lang="en-US" b="1" smtClean="0">
                <a:solidFill>
                  <a:srgbClr val="C00000"/>
                </a:solidFill>
              </a:rPr>
              <a:t>k</a:t>
            </a:r>
            <a:r>
              <a:rPr lang="sr-Latn-ME" b="1" smtClean="0"/>
              <a:t>–tog </a:t>
            </a:r>
            <a:r>
              <a:rPr lang="sr-Latn-ME" b="1" dirty="0" smtClean="0"/>
              <a:t>čvora da li je moguća efikasnija putanja?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638800" y="2514600"/>
            <a:ext cx="3276600" cy="646331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Da li je bolje direktno od </a:t>
            </a:r>
            <a:r>
              <a:rPr lang="sr-Latn-ME" b="1" dirty="0" smtClean="0">
                <a:solidFill>
                  <a:srgbClr val="C00000"/>
                </a:solidFill>
              </a:rPr>
              <a:t>i</a:t>
            </a:r>
            <a:r>
              <a:rPr lang="sr-Latn-ME" b="1" dirty="0" smtClean="0"/>
              <a:t> do </a:t>
            </a:r>
            <a:r>
              <a:rPr lang="sr-Latn-ME" b="1" dirty="0" smtClean="0">
                <a:solidFill>
                  <a:srgbClr val="C00000"/>
                </a:solidFill>
              </a:rPr>
              <a:t>j</a:t>
            </a:r>
            <a:r>
              <a:rPr lang="sr-Latn-ME" b="1" dirty="0" smtClean="0"/>
              <a:t> ili od </a:t>
            </a:r>
            <a:r>
              <a:rPr lang="sr-Latn-ME" b="1" dirty="0" smtClean="0">
                <a:solidFill>
                  <a:srgbClr val="C00000"/>
                </a:solidFill>
              </a:rPr>
              <a:t>i</a:t>
            </a:r>
            <a:r>
              <a:rPr lang="sr-Latn-ME" b="1" dirty="0" smtClean="0"/>
              <a:t> do </a:t>
            </a:r>
            <a:r>
              <a:rPr lang="sr-Latn-ME" b="1" dirty="0" smtClean="0">
                <a:solidFill>
                  <a:srgbClr val="C00000"/>
                </a:solidFill>
              </a:rPr>
              <a:t>k</a:t>
            </a:r>
            <a:r>
              <a:rPr lang="sr-Latn-ME" b="1" dirty="0" smtClean="0"/>
              <a:t> pa od </a:t>
            </a:r>
            <a:r>
              <a:rPr lang="sr-Latn-ME" b="1" dirty="0" smtClean="0">
                <a:solidFill>
                  <a:srgbClr val="C00000"/>
                </a:solidFill>
              </a:rPr>
              <a:t>k</a:t>
            </a:r>
            <a:r>
              <a:rPr lang="sr-Latn-ME" b="1" dirty="0" smtClean="0"/>
              <a:t> do </a:t>
            </a:r>
            <a:r>
              <a:rPr lang="sr-Latn-ME" b="1" dirty="0" smtClean="0">
                <a:solidFill>
                  <a:srgbClr val="C00000"/>
                </a:solidFill>
              </a:rPr>
              <a:t>j</a:t>
            </a:r>
            <a:r>
              <a:rPr lang="sr-Latn-ME" b="1" dirty="0" smtClean="0"/>
              <a:t>.</a:t>
            </a:r>
            <a:endParaRPr lang="en-US" b="1" dirty="0"/>
          </a:p>
        </p:txBody>
      </p:sp>
      <p:sp>
        <p:nvSpPr>
          <p:cNvPr id="3" name="Freeform 2"/>
          <p:cNvSpPr/>
          <p:nvPr/>
        </p:nvSpPr>
        <p:spPr>
          <a:xfrm>
            <a:off x="1402080" y="2727960"/>
            <a:ext cx="4221480" cy="792480"/>
          </a:xfrm>
          <a:custGeom>
            <a:avLst/>
            <a:gdLst>
              <a:gd name="connsiteX0" fmla="*/ 0 w 4221480"/>
              <a:gd name="connsiteY0" fmla="*/ 0 h 792480"/>
              <a:gd name="connsiteX1" fmla="*/ 2331720 w 4221480"/>
              <a:gd name="connsiteY1" fmla="*/ 0 h 792480"/>
              <a:gd name="connsiteX2" fmla="*/ 4221480 w 4221480"/>
              <a:gd name="connsiteY2" fmla="*/ 792480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21480" h="792480">
                <a:moveTo>
                  <a:pt x="0" y="0"/>
                </a:moveTo>
                <a:lnTo>
                  <a:pt x="2331720" y="0"/>
                </a:lnTo>
                <a:lnTo>
                  <a:pt x="4221480" y="792480"/>
                </a:lnTo>
              </a:path>
            </a:pathLst>
          </a:custGeom>
          <a:noFill/>
          <a:ln>
            <a:solidFill>
              <a:srgbClr val="C0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638800" y="3364468"/>
            <a:ext cx="2286000" cy="369332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Pamćenje putanje</a:t>
            </a: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152400" y="3273652"/>
            <a:ext cx="5105400" cy="612548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5212080" y="3901440"/>
            <a:ext cx="3108960" cy="1630680"/>
          </a:xfrm>
          <a:custGeom>
            <a:avLst/>
            <a:gdLst>
              <a:gd name="connsiteX0" fmla="*/ 0 w 3108960"/>
              <a:gd name="connsiteY0" fmla="*/ 0 h 1630680"/>
              <a:gd name="connsiteX1" fmla="*/ 3093720 w 3108960"/>
              <a:gd name="connsiteY1" fmla="*/ 518160 h 1630680"/>
              <a:gd name="connsiteX2" fmla="*/ 3108960 w 3108960"/>
              <a:gd name="connsiteY2" fmla="*/ 1493520 h 1630680"/>
              <a:gd name="connsiteX3" fmla="*/ 2270760 w 3108960"/>
              <a:gd name="connsiteY3" fmla="*/ 1630680 h 1630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8960" h="1630680">
                <a:moveTo>
                  <a:pt x="0" y="0"/>
                </a:moveTo>
                <a:lnTo>
                  <a:pt x="3093720" y="518160"/>
                </a:lnTo>
                <a:lnTo>
                  <a:pt x="3108960" y="1493520"/>
                </a:lnTo>
                <a:lnTo>
                  <a:pt x="2270760" y="1630680"/>
                </a:lnTo>
              </a:path>
            </a:pathLst>
          </a:custGeom>
          <a:noFill/>
          <a:ln>
            <a:solidFill>
              <a:srgbClr val="C0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876800" y="5334000"/>
            <a:ext cx="2590800" cy="369332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Da li se može izbjeći?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52400" y="51054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Štampanje minimalnih cijena puteva.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76200" y="4111852"/>
            <a:ext cx="7620000" cy="841148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995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686800" cy="1143000"/>
          </a:xfrm>
        </p:spPr>
        <p:txBody>
          <a:bodyPr/>
          <a:lstStyle/>
          <a:p>
            <a:r>
              <a:rPr lang="sr-Latn-ME" dirty="0" smtClean="0"/>
              <a:t>Floyd-Warshall-ov algoritam - putanje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822" y="1066800"/>
            <a:ext cx="6700777" cy="4524315"/>
          </a:xfrm>
          <a:prstGeom prst="rect">
            <a:avLst/>
          </a:prstGeom>
          <a:ln>
            <a:solidFill>
              <a:srgbClr val="C0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I=0;I&lt;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J=0;J&lt;</a:t>
            </a:r>
            <a:r>
              <a:rPr lang="en-US" b="1" dirty="0" err="1">
                <a:solidFill>
                  <a:srgbClr val="0070C0"/>
                </a:solidFill>
              </a:rPr>
              <a:t>n;J</a:t>
            </a:r>
            <a:r>
              <a:rPr lang="en-US" b="1" dirty="0">
                <a:solidFill>
                  <a:srgbClr val="0070C0"/>
                </a:solidFill>
              </a:rPr>
              <a:t>++){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if(</a:t>
            </a:r>
            <a:r>
              <a:rPr lang="en-US" b="1" dirty="0" err="1" smtClean="0">
                <a:solidFill>
                  <a:srgbClr val="0070C0"/>
                </a:solidFill>
              </a:rPr>
              <a:t>min_putanje</a:t>
            </a:r>
            <a:r>
              <a:rPr lang="en-US" b="1" dirty="0" smtClean="0">
                <a:solidFill>
                  <a:srgbClr val="0070C0"/>
                </a:solidFill>
              </a:rPr>
              <a:t>[I</a:t>
            </a:r>
            <a:r>
              <a:rPr lang="en-US" b="1" dirty="0">
                <a:solidFill>
                  <a:srgbClr val="0070C0"/>
                </a:solidFill>
              </a:rPr>
              <a:t>][J]</a:t>
            </a:r>
            <a:r>
              <a:rPr lang="en-US" b="1" dirty="0">
                <a:solidFill>
                  <a:srgbClr val="C00000"/>
                </a:solidFill>
              </a:rPr>
              <a:t>&lt;1000</a:t>
            </a:r>
            <a:r>
              <a:rPr lang="en-US" b="1" dirty="0">
                <a:solidFill>
                  <a:srgbClr val="0070C0"/>
                </a:solidFill>
              </a:rPr>
              <a:t>){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&lt;&lt;"Od "&lt;&lt;I&lt;&lt;" do "&lt;&lt;J&lt;&lt;":"&lt;&lt;I&lt;&lt;' ';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</a:t>
            </a:r>
            <a:r>
              <a:rPr lang="en-US" b="1" dirty="0" err="1">
                <a:solidFill>
                  <a:srgbClr val="0070C0"/>
                </a:solidFill>
              </a:rPr>
              <a:t>I,j</a:t>
            </a:r>
            <a:r>
              <a:rPr lang="en-US" b="1" dirty="0">
                <a:solidFill>
                  <a:srgbClr val="0070C0"/>
                </a:solidFill>
              </a:rPr>
              <a:t>=J;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</a:t>
            </a:r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while(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!=j)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</a:t>
            </a:r>
            <a:r>
              <a:rPr lang="en-US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=next[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sr-Latn-ME" b="1" dirty="0" smtClean="0">
                <a:solidFill>
                  <a:srgbClr val="0070C0"/>
                </a:solidFill>
              </a:rPr>
              <a:t>     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&lt;&lt;" ";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</a:t>
            </a:r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}</a:t>
            </a:r>
          </a:p>
          <a:p>
            <a:r>
              <a:rPr lang="en-US" b="1" dirty="0">
                <a:solidFill>
                  <a:srgbClr val="0070C0"/>
                </a:solidFill>
              </a:rPr>
              <a:t>   else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&lt;&lt;"</a:t>
            </a:r>
            <a:r>
              <a:rPr lang="en-US" b="1" dirty="0" err="1">
                <a:solidFill>
                  <a:srgbClr val="0070C0"/>
                </a:solidFill>
              </a:rPr>
              <a:t>Nema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putanje</a:t>
            </a:r>
            <a:r>
              <a:rPr lang="en-US" b="1" dirty="0">
                <a:solidFill>
                  <a:srgbClr val="0070C0"/>
                </a:solidFill>
              </a:rPr>
              <a:t> od "&lt;&lt;I&lt;&lt;" do "&lt;&lt;J&lt;&lt;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return 0;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705599" y="1066800"/>
            <a:ext cx="2438401" cy="5262979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sr-Latn-ME" dirty="0" smtClean="0"/>
              <a:t>Uzeto je da je </a:t>
            </a:r>
            <a:r>
              <a:rPr lang="sr-Latn-ME" b="1" dirty="0" smtClean="0">
                <a:solidFill>
                  <a:srgbClr val="C00000"/>
                </a:solidFill>
              </a:rPr>
              <a:t>1000</a:t>
            </a:r>
            <a:r>
              <a:rPr lang="sr-Latn-ME" dirty="0" smtClean="0"/>
              <a:t> granična vrijednost </a:t>
            </a:r>
            <a:r>
              <a:rPr lang="sr-Latn-ME" b="1" baseline="-25000" dirty="0" smtClean="0"/>
              <a:t>(mada može i neka druga ili neka definicija INF-a)</a:t>
            </a:r>
            <a:r>
              <a:rPr lang="sr-Latn-ME" baseline="-25000" dirty="0" smtClean="0"/>
              <a:t>.</a:t>
            </a:r>
            <a:r>
              <a:rPr lang="sr-Latn-ME" dirty="0" smtClean="0"/>
              <a:t> U zagljavlju </a:t>
            </a:r>
            <a:r>
              <a:rPr lang="sr-Latn-ME" b="1" dirty="0" smtClean="0">
                <a:solidFill>
                  <a:srgbClr val="C00000"/>
                </a:solidFill>
              </a:rPr>
              <a:t>limits.h</a:t>
            </a:r>
            <a:r>
              <a:rPr lang="sr-Latn-ME" dirty="0" smtClean="0"/>
              <a:t> postoje definicije maksimalnih vrijednosti za pojedine tipove podataka </a:t>
            </a:r>
            <a:r>
              <a:rPr lang="sr-Latn-ME" b="1" dirty="0" smtClean="0">
                <a:solidFill>
                  <a:srgbClr val="C00000"/>
                </a:solidFill>
              </a:rPr>
              <a:t>INT_MAX</a:t>
            </a:r>
            <a:r>
              <a:rPr lang="sr-Latn-ME" dirty="0" smtClean="0"/>
              <a:t> za maksimalni </a:t>
            </a:r>
            <a:r>
              <a:rPr lang="sr-Latn-ME" b="1" dirty="0" smtClean="0">
                <a:solidFill>
                  <a:srgbClr val="C00000"/>
                </a:solidFill>
              </a:rPr>
              <a:t>int</a:t>
            </a:r>
            <a:r>
              <a:rPr lang="sr-Latn-ME" dirty="0" smtClean="0"/>
              <a:t>. Česta greška je da se uzme maksimalna vrijednost i na primjer sabere sa nečim kada dolazi do </a:t>
            </a:r>
            <a:r>
              <a:rPr lang="sr-Latn-ME" i="1" dirty="0" smtClean="0"/>
              <a:t>overflow</a:t>
            </a:r>
            <a:r>
              <a:rPr lang="sr-Latn-ME" dirty="0" smtClean="0"/>
              <a:t>-a zato je dobro koristiti vrijednosti iz </a:t>
            </a:r>
            <a:r>
              <a:rPr lang="sr-Latn-ME" b="1" dirty="0" smtClean="0">
                <a:solidFill>
                  <a:srgbClr val="C00000"/>
                </a:solidFill>
              </a:rPr>
              <a:t>limits.h</a:t>
            </a:r>
            <a:r>
              <a:rPr lang="sr-Latn-ME" dirty="0" smtClean="0"/>
              <a:t> ali uz dosta opreza!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-17362" y="5715000"/>
            <a:ext cx="6646762" cy="92333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next</a:t>
            </a:r>
            <a:r>
              <a:rPr lang="en-US" b="1" dirty="0" smtClean="0">
                <a:solidFill>
                  <a:srgbClr val="C00000"/>
                </a:solidFill>
              </a:rPr>
              <a:t>[</a:t>
            </a:r>
            <a:r>
              <a:rPr lang="en-US" b="1" i="1" dirty="0" err="1" smtClean="0">
                <a:solidFill>
                  <a:srgbClr val="C00000"/>
                </a:solidFill>
              </a:rPr>
              <a:t>i</a:t>
            </a:r>
            <a:r>
              <a:rPr lang="en-US" b="1" dirty="0" smtClean="0">
                <a:solidFill>
                  <a:srgbClr val="C00000"/>
                </a:solidFill>
              </a:rPr>
              <a:t>][</a:t>
            </a:r>
            <a:r>
              <a:rPr lang="en-US" b="1" i="1" dirty="0" smtClean="0">
                <a:solidFill>
                  <a:srgbClr val="C00000"/>
                </a:solidFill>
              </a:rPr>
              <a:t>j</a:t>
            </a:r>
            <a:r>
              <a:rPr lang="en-US" b="1" dirty="0" smtClean="0">
                <a:solidFill>
                  <a:srgbClr val="C00000"/>
                </a:solidFill>
              </a:rPr>
              <a:t>]</a:t>
            </a:r>
            <a:r>
              <a:rPr lang="en-US" dirty="0" smtClean="0"/>
              <a:t> </a:t>
            </a:r>
            <a:r>
              <a:rPr lang="en-US" dirty="0" err="1" smtClean="0"/>
              <a:t>pamti</a:t>
            </a:r>
            <a:r>
              <a:rPr lang="en-US" dirty="0" smtClean="0"/>
              <a:t> </a:t>
            </a:r>
            <a:r>
              <a:rPr lang="en-US" dirty="0" err="1" smtClean="0"/>
              <a:t>naredno</a:t>
            </a:r>
            <a:r>
              <a:rPr lang="en-US" dirty="0" smtClean="0"/>
              <a:t> </a:t>
            </a:r>
            <a:r>
              <a:rPr lang="sr-Latn-ME" b="1" i="1" dirty="0" smtClean="0">
                <a:solidFill>
                  <a:srgbClr val="C00000"/>
                </a:solidFill>
              </a:rPr>
              <a:t>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putanju</a:t>
            </a:r>
            <a:r>
              <a:rPr lang="en-US" dirty="0" smtClean="0"/>
              <a:t> </a:t>
            </a:r>
            <a:r>
              <a:rPr lang="sr-Latn-ME" dirty="0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sve</a:t>
            </a:r>
            <a:r>
              <a:rPr lang="en-US" dirty="0" smtClean="0"/>
              <a:t> </a:t>
            </a:r>
            <a:r>
              <a:rPr lang="en-US" dirty="0" err="1" smtClean="0"/>
              <a:t>dok</a:t>
            </a:r>
            <a:r>
              <a:rPr lang="en-US" dirty="0" smtClean="0"/>
              <a:t> ne do</a:t>
            </a:r>
            <a:r>
              <a:rPr lang="sr-Latn-ME" dirty="0" smtClean="0"/>
              <a:t>đemo do traženog </a:t>
            </a:r>
            <a:r>
              <a:rPr lang="sr-Latn-ME" b="1" i="1" dirty="0" smtClean="0">
                <a:solidFill>
                  <a:srgbClr val="C00000"/>
                </a:solidFill>
              </a:rPr>
              <a:t>J</a:t>
            </a:r>
            <a:r>
              <a:rPr lang="sr-Latn-ME" dirty="0" smtClean="0"/>
              <a:t> nastavljamo na putu. Čest </a:t>
            </a:r>
            <a:r>
              <a:rPr lang="sr-Latn-ME" b="1" baseline="-25000" dirty="0" smtClean="0"/>
              <a:t>(i već korišćen pristup)</a:t>
            </a:r>
            <a:r>
              <a:rPr lang="sr-Latn-ME" dirty="0" smtClean="0"/>
              <a:t> u nekim našim problemima!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0654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Bipartitni graf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/>
          <a:lstStyle/>
          <a:p>
            <a:r>
              <a:rPr lang="sr-Latn-ME" b="1" u="sng" dirty="0" smtClean="0"/>
              <a:t>Bipartitni graf</a:t>
            </a:r>
            <a:r>
              <a:rPr lang="sr-Latn-ME" dirty="0" smtClean="0"/>
              <a:t> je specijalni slučaj grafa koji se može podijeliti u dva disjunktna skupa (često se zovu </a:t>
            </a:r>
            <a:r>
              <a:rPr lang="sr-Latn-ME" b="1" dirty="0" smtClean="0">
                <a:solidFill>
                  <a:srgbClr val="C00000"/>
                </a:solidFill>
              </a:rPr>
              <a:t>stranama</a:t>
            </a:r>
            <a:r>
              <a:rPr lang="sr-Latn-ME" dirty="0" smtClean="0"/>
              <a:t>) čvorova (bez presjeka) tako da jedine ivice koje postoje su one koje povezuju skupove (nema ivica unutar skupa). </a:t>
            </a:r>
          </a:p>
          <a:p>
            <a:r>
              <a:rPr lang="sr-Latn-ME" dirty="0" smtClean="0"/>
              <a:t>Ova struktura dobija na značaju u nizu praktičnih problema danas.</a:t>
            </a:r>
          </a:p>
          <a:p>
            <a:r>
              <a:rPr lang="sr-Latn-ME" dirty="0" smtClean="0"/>
              <a:t>Posmatramo problem: dat je neusmjereni graf, odrediti da li je </a:t>
            </a:r>
            <a:r>
              <a:rPr lang="sr-Latn-ME" b="1" u="sng" dirty="0" smtClean="0"/>
              <a:t>bipartitni</a:t>
            </a:r>
            <a:r>
              <a:rPr lang="sr-Latn-ME" dirty="0" smtClean="0"/>
              <a:t>.</a:t>
            </a:r>
          </a:p>
          <a:p>
            <a:r>
              <a:rPr lang="sr-Latn-ME" b="1" u="sng" dirty="0" smtClean="0">
                <a:solidFill>
                  <a:srgbClr val="C00000"/>
                </a:solidFill>
              </a:rPr>
              <a:t>Teorema.</a:t>
            </a:r>
            <a:r>
              <a:rPr lang="sr-Latn-ME" dirty="0" smtClean="0"/>
              <a:t> Graf je bipartitni </a:t>
            </a:r>
            <a:r>
              <a:rPr lang="sr-Latn-ME" b="1" dirty="0" smtClean="0"/>
              <a:t>akko</a:t>
            </a:r>
            <a:r>
              <a:rPr lang="sr-Latn-ME" dirty="0" smtClean="0"/>
              <a:t> su svi njegovi ciklusi imaju paran broj ivica.</a:t>
            </a:r>
          </a:p>
          <a:p>
            <a:r>
              <a:rPr lang="sr-Latn-ME" b="1" u="sng" dirty="0" smtClean="0">
                <a:solidFill>
                  <a:srgbClr val="C00000"/>
                </a:solidFill>
              </a:rPr>
              <a:t>Teorema.</a:t>
            </a:r>
            <a:r>
              <a:rPr lang="sr-Latn-ME" dirty="0" smtClean="0"/>
              <a:t> Graf je bipartitni </a:t>
            </a:r>
            <a:r>
              <a:rPr lang="sr-Latn-ME" b="1" dirty="0" smtClean="0"/>
              <a:t>akko</a:t>
            </a:r>
            <a:r>
              <a:rPr lang="sr-Latn-ME" dirty="0" smtClean="0"/>
              <a:t> je 2-obojeni.</a:t>
            </a:r>
          </a:p>
          <a:p>
            <a:r>
              <a:rPr lang="sr-Latn-ME" dirty="0" smtClean="0"/>
              <a:t>Pravo bojenje grafa je takvo da čvorovi koje povezuje ivica ne mogu imati istu boju, a </a:t>
            </a:r>
            <a:r>
              <a:rPr lang="sr-Latn-ME" b="1" i="1" dirty="0" smtClean="0">
                <a:solidFill>
                  <a:srgbClr val="C00000"/>
                </a:solidFill>
              </a:rPr>
              <a:t>k</a:t>
            </a:r>
            <a:r>
              <a:rPr lang="sr-Latn-ME" dirty="0" smtClean="0"/>
              <a:t>-obojeni graf je onaj koji se pod tim uslovom može obojiti sa minimalno </a:t>
            </a:r>
            <a:r>
              <a:rPr lang="sr-Latn-ME" b="1" i="1" dirty="0" smtClean="0">
                <a:solidFill>
                  <a:srgbClr val="C00000"/>
                </a:solidFill>
              </a:rPr>
              <a:t>k</a:t>
            </a:r>
            <a:r>
              <a:rPr lang="sr-Latn-ME" dirty="0" smtClean="0"/>
              <a:t> boja.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3574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823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Algoritam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/>
          <a:lstStyle/>
          <a:p>
            <a:r>
              <a:rPr lang="sr-Latn-ME" dirty="0" smtClean="0"/>
              <a:t>Koristi se serija BFS pretraga za svaki čvor koji još nije posjećen i uvjek prvi pridružujemo jednoj strani a sve njegove neposjećene susjede drugoj strani</a:t>
            </a:r>
            <a:r>
              <a:rPr lang="en-GB" dirty="0" smtClean="0"/>
              <a:t>. </a:t>
            </a:r>
            <a:r>
              <a:rPr lang="sr-Latn-ME" dirty="0" smtClean="0"/>
              <a:t>Ako posjetimo neki čvor koji je već posjećen provjeravamo da li je on na pravoj strani dok ako je pridružen tekućoj strani zaključujemo da graf nije bipartitan</a:t>
            </a:r>
            <a:r>
              <a:rPr lang="en-GB" dirty="0" smtClean="0"/>
              <a:t>.</a:t>
            </a:r>
            <a:r>
              <a:rPr lang="sr-Latn-ME" dirty="0" smtClean="0"/>
              <a:t> Ako smo posjetili sve čvorove i oni se nalaze na pravoj strani zaključujemo da je graf bipartitni.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3581400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&lt;vector&gt;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&lt;queue&gt;</a:t>
            </a:r>
          </a:p>
          <a:p>
            <a:r>
              <a:rPr lang="en-US" b="1" dirty="0">
                <a:solidFill>
                  <a:srgbClr val="0070C0"/>
                </a:solidFill>
              </a:rPr>
              <a:t>using 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main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n;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e;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&gt;&gt;e;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x,y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vector&lt;vector&lt;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&gt;&gt; </a:t>
            </a:r>
            <a:r>
              <a:rPr lang="en-US" b="1" dirty="0" err="1">
                <a:solidFill>
                  <a:srgbClr val="0070C0"/>
                </a:solidFill>
              </a:rPr>
              <a:t>adj</a:t>
            </a:r>
            <a:r>
              <a:rPr lang="en-US" b="1" dirty="0">
                <a:solidFill>
                  <a:srgbClr val="0070C0"/>
                </a:solidFill>
              </a:rPr>
              <a:t>(n</a:t>
            </a:r>
            <a:r>
              <a:rPr lang="en-US" b="1" dirty="0" smtClean="0">
                <a:solidFill>
                  <a:srgbClr val="0070C0"/>
                </a:solidFill>
              </a:rPr>
              <a:t>);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0" y="3519904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e;i</a:t>
            </a:r>
            <a:r>
              <a:rPr lang="en-US" b="1" dirty="0" smtClean="0">
                <a:solidFill>
                  <a:srgbClr val="0070C0"/>
                </a:solidFill>
              </a:rPr>
              <a:t>++){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&gt;&gt;x&gt;&gt;y;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adj</a:t>
            </a:r>
            <a:r>
              <a:rPr lang="en-US" b="1" dirty="0" smtClean="0">
                <a:solidFill>
                  <a:srgbClr val="0070C0"/>
                </a:solidFill>
              </a:rPr>
              <a:t>[x</a:t>
            </a:r>
            <a:r>
              <a:rPr lang="en-US" b="1" dirty="0">
                <a:solidFill>
                  <a:srgbClr val="0070C0"/>
                </a:solidFill>
              </a:rPr>
              <a:t>].</a:t>
            </a:r>
            <a:r>
              <a:rPr lang="en-US" b="1" dirty="0" err="1">
                <a:solidFill>
                  <a:srgbClr val="0070C0"/>
                </a:solidFill>
              </a:rPr>
              <a:t>push_back</a:t>
            </a:r>
            <a:r>
              <a:rPr lang="en-US" b="1" dirty="0">
                <a:solidFill>
                  <a:srgbClr val="0070C0"/>
                </a:solidFill>
              </a:rPr>
              <a:t>(y);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vector&lt;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side(n, -1);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bool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is_bipartite</a:t>
            </a:r>
            <a:r>
              <a:rPr lang="en-US" b="1" dirty="0">
                <a:solidFill>
                  <a:srgbClr val="0070C0"/>
                </a:solidFill>
              </a:rPr>
              <a:t> = true;</a:t>
            </a:r>
          </a:p>
          <a:p>
            <a:r>
              <a:rPr lang="en-US" b="1" dirty="0">
                <a:solidFill>
                  <a:srgbClr val="0070C0"/>
                </a:solidFill>
              </a:rPr>
              <a:t>queue&lt;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q;</a:t>
            </a:r>
          </a:p>
          <a:p>
            <a:r>
              <a:rPr lang="en-US" b="1" dirty="0">
                <a:solidFill>
                  <a:srgbClr val="0070C0"/>
                </a:solidFill>
              </a:rPr>
              <a:t>for 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st</a:t>
            </a:r>
            <a:r>
              <a:rPr lang="en-US" b="1" dirty="0">
                <a:solidFill>
                  <a:srgbClr val="0070C0"/>
                </a:solidFill>
              </a:rPr>
              <a:t> = 0; </a:t>
            </a:r>
            <a:r>
              <a:rPr lang="en-US" b="1" dirty="0" err="1">
                <a:solidFill>
                  <a:srgbClr val="0070C0"/>
                </a:solidFill>
              </a:rPr>
              <a:t>st</a:t>
            </a:r>
            <a:r>
              <a:rPr lang="en-US" b="1" dirty="0">
                <a:solidFill>
                  <a:srgbClr val="0070C0"/>
                </a:solidFill>
              </a:rPr>
              <a:t> &lt; n; ++</a:t>
            </a:r>
            <a:r>
              <a:rPr lang="en-US" b="1" dirty="0" err="1">
                <a:solidFill>
                  <a:srgbClr val="0070C0"/>
                </a:solidFill>
              </a:rPr>
              <a:t>st</a:t>
            </a:r>
            <a:r>
              <a:rPr lang="en-US" b="1" dirty="0">
                <a:solidFill>
                  <a:srgbClr val="0070C0"/>
                </a:solidFill>
              </a:rPr>
              <a:t>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if </a:t>
            </a:r>
            <a:r>
              <a:rPr lang="en-US" b="1" dirty="0">
                <a:solidFill>
                  <a:srgbClr val="0070C0"/>
                </a:solidFill>
              </a:rPr>
              <a:t>(side[</a:t>
            </a:r>
            <a:r>
              <a:rPr lang="en-US" b="1" dirty="0" err="1">
                <a:solidFill>
                  <a:srgbClr val="0070C0"/>
                </a:solidFill>
              </a:rPr>
              <a:t>st</a:t>
            </a:r>
            <a:r>
              <a:rPr lang="en-US" b="1" dirty="0">
                <a:solidFill>
                  <a:srgbClr val="0070C0"/>
                </a:solidFill>
              </a:rPr>
              <a:t>] == -1)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q.push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st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side[</a:t>
            </a:r>
            <a:r>
              <a:rPr lang="en-US" b="1" dirty="0" err="1" smtClean="0">
                <a:solidFill>
                  <a:srgbClr val="0070C0"/>
                </a:solidFill>
              </a:rPr>
              <a:t>st</a:t>
            </a:r>
            <a:r>
              <a:rPr lang="en-US" b="1" dirty="0">
                <a:solidFill>
                  <a:srgbClr val="0070C0"/>
                </a:solidFill>
              </a:rPr>
              <a:t>] = 0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4038600" y="3657600"/>
            <a:ext cx="0" cy="3200400"/>
          </a:xfrm>
          <a:prstGeom prst="line">
            <a:avLst/>
          </a:prstGeom>
          <a:ln w="2667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86605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Implementacija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822" y="990600"/>
            <a:ext cx="4948177" cy="4524315"/>
          </a:xfrm>
          <a:prstGeom prst="rect">
            <a:avLst/>
          </a:prstGeom>
          <a:ln>
            <a:solidFill>
              <a:srgbClr val="C0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while </a:t>
            </a:r>
            <a:r>
              <a:rPr lang="en-US" b="1" dirty="0">
                <a:solidFill>
                  <a:srgbClr val="0070C0"/>
                </a:solidFill>
              </a:rPr>
              <a:t>(!</a:t>
            </a:r>
            <a:r>
              <a:rPr lang="en-US" b="1" dirty="0" err="1">
                <a:solidFill>
                  <a:srgbClr val="0070C0"/>
                </a:solidFill>
              </a:rPr>
              <a:t>q.empty</a:t>
            </a:r>
            <a:r>
              <a:rPr lang="en-US" b="1" dirty="0">
                <a:solidFill>
                  <a:srgbClr val="0070C0"/>
                </a:solidFill>
              </a:rPr>
              <a:t>())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v = </a:t>
            </a:r>
            <a:r>
              <a:rPr lang="en-US" b="1" dirty="0" err="1">
                <a:solidFill>
                  <a:srgbClr val="0070C0"/>
                </a:solidFill>
              </a:rPr>
              <a:t>q.front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</a:t>
            </a:r>
            <a:r>
              <a:rPr lang="en-US" b="1" dirty="0" err="1" smtClean="0">
                <a:solidFill>
                  <a:srgbClr val="0070C0"/>
                </a:solidFill>
              </a:rPr>
              <a:t>q.pop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</a:t>
            </a:r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u : </a:t>
            </a:r>
            <a:r>
              <a:rPr lang="en-US" b="1" dirty="0" err="1">
                <a:solidFill>
                  <a:srgbClr val="0070C0"/>
                </a:solidFill>
              </a:rPr>
              <a:t>adj</a:t>
            </a:r>
            <a:r>
              <a:rPr lang="en-US" b="1" dirty="0">
                <a:solidFill>
                  <a:srgbClr val="0070C0"/>
                </a:solidFill>
              </a:rPr>
              <a:t>[v])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</a:t>
            </a:r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(side[u] == -1)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</a:t>
            </a:r>
            <a:r>
              <a:rPr lang="en-US" b="1" dirty="0" smtClean="0">
                <a:solidFill>
                  <a:srgbClr val="0070C0"/>
                </a:solidFill>
              </a:rPr>
              <a:t>side[u</a:t>
            </a:r>
            <a:r>
              <a:rPr lang="en-US" b="1" dirty="0">
                <a:solidFill>
                  <a:srgbClr val="0070C0"/>
                </a:solidFill>
              </a:rPr>
              <a:t>] = side[v] ^ 1;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</a:t>
            </a:r>
            <a:r>
              <a:rPr lang="en-US" b="1" dirty="0" err="1" smtClean="0">
                <a:solidFill>
                  <a:srgbClr val="0070C0"/>
                </a:solidFill>
              </a:rPr>
              <a:t>q.push</a:t>
            </a:r>
            <a:r>
              <a:rPr lang="en-US" b="1" dirty="0" smtClean="0">
                <a:solidFill>
                  <a:srgbClr val="0070C0"/>
                </a:solidFill>
              </a:rPr>
              <a:t>(u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</a:t>
            </a:r>
            <a:r>
              <a:rPr lang="en-US" b="1" dirty="0" smtClean="0">
                <a:solidFill>
                  <a:srgbClr val="0070C0"/>
                </a:solidFill>
              </a:rPr>
              <a:t>}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    </a:t>
            </a:r>
            <a:r>
              <a:rPr lang="en-US" b="1" dirty="0" smtClean="0">
                <a:solidFill>
                  <a:srgbClr val="0070C0"/>
                </a:solidFill>
              </a:rPr>
              <a:t>else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is_bipartite</a:t>
            </a:r>
            <a:r>
              <a:rPr lang="en-US" b="1" dirty="0" smtClean="0">
                <a:solidFill>
                  <a:srgbClr val="0070C0"/>
                </a:solidFill>
              </a:rPr>
              <a:t>&amp;=side[u]!= </a:t>
            </a:r>
            <a:r>
              <a:rPr lang="en-US" b="1" dirty="0">
                <a:solidFill>
                  <a:srgbClr val="0070C0"/>
                </a:solidFill>
              </a:rPr>
              <a:t>side[v];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 smtClean="0">
                <a:solidFill>
                  <a:srgbClr val="0070C0"/>
                </a:solidFill>
              </a:rPr>
              <a:t> &lt;&lt;(</a:t>
            </a:r>
            <a:r>
              <a:rPr lang="en-US" b="1" dirty="0" err="1">
                <a:solidFill>
                  <a:srgbClr val="0070C0"/>
                </a:solidFill>
              </a:rPr>
              <a:t>is_bipartite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?"</a:t>
            </a:r>
            <a:r>
              <a:rPr lang="en-US" b="1" dirty="0">
                <a:solidFill>
                  <a:srgbClr val="0070C0"/>
                </a:solidFill>
              </a:rPr>
              <a:t>YES</a:t>
            </a:r>
            <a:r>
              <a:rPr lang="en-US" b="1" dirty="0" smtClean="0">
                <a:solidFill>
                  <a:srgbClr val="0070C0"/>
                </a:solidFill>
              </a:rPr>
              <a:t>":"</a:t>
            </a:r>
            <a:r>
              <a:rPr lang="en-US" b="1" dirty="0">
                <a:solidFill>
                  <a:srgbClr val="0070C0"/>
                </a:solidFill>
              </a:rPr>
              <a:t>NO</a:t>
            </a:r>
            <a:r>
              <a:rPr lang="en-US" b="1" dirty="0" smtClean="0">
                <a:solidFill>
                  <a:srgbClr val="0070C0"/>
                </a:solidFill>
              </a:rPr>
              <a:t>")&lt;&lt;</a:t>
            </a:r>
            <a:r>
              <a:rPr lang="en-US" b="1" dirty="0" err="1" smtClean="0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return 0;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105400" y="1135082"/>
            <a:ext cx="762000" cy="24929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chemeClr val="bg1"/>
                </a:solidFill>
              </a:rPr>
              <a:t>8 12</a:t>
            </a:r>
          </a:p>
          <a:p>
            <a:r>
              <a:rPr lang="en-GB" sz="1200" b="1" dirty="0">
                <a:solidFill>
                  <a:schemeClr val="bg1"/>
                </a:solidFill>
              </a:rPr>
              <a:t>0 4</a:t>
            </a:r>
          </a:p>
          <a:p>
            <a:r>
              <a:rPr lang="en-GB" sz="1200" b="1" dirty="0">
                <a:solidFill>
                  <a:schemeClr val="bg1"/>
                </a:solidFill>
              </a:rPr>
              <a:t>0 5</a:t>
            </a:r>
          </a:p>
          <a:p>
            <a:r>
              <a:rPr lang="en-GB" sz="1200" b="1" dirty="0">
                <a:solidFill>
                  <a:schemeClr val="bg1"/>
                </a:solidFill>
              </a:rPr>
              <a:t>0 7</a:t>
            </a:r>
          </a:p>
          <a:p>
            <a:r>
              <a:rPr lang="en-GB" sz="1200" b="1" dirty="0">
                <a:solidFill>
                  <a:schemeClr val="bg1"/>
                </a:solidFill>
              </a:rPr>
              <a:t>1 4</a:t>
            </a:r>
          </a:p>
          <a:p>
            <a:r>
              <a:rPr lang="en-GB" sz="1200" b="1" dirty="0">
                <a:solidFill>
                  <a:schemeClr val="bg1"/>
                </a:solidFill>
              </a:rPr>
              <a:t>1 6</a:t>
            </a:r>
          </a:p>
          <a:p>
            <a:r>
              <a:rPr lang="en-GB" sz="1200" b="1" dirty="0">
                <a:solidFill>
                  <a:schemeClr val="bg1"/>
                </a:solidFill>
              </a:rPr>
              <a:t>1 7</a:t>
            </a:r>
          </a:p>
          <a:p>
            <a:r>
              <a:rPr lang="en-GB" sz="1200" b="1" dirty="0">
                <a:solidFill>
                  <a:schemeClr val="bg1"/>
                </a:solidFill>
              </a:rPr>
              <a:t>2 4</a:t>
            </a:r>
          </a:p>
          <a:p>
            <a:r>
              <a:rPr lang="en-GB" sz="1200" b="1" dirty="0">
                <a:solidFill>
                  <a:schemeClr val="bg1"/>
                </a:solidFill>
              </a:rPr>
              <a:t>2 5</a:t>
            </a:r>
          </a:p>
          <a:p>
            <a:r>
              <a:rPr lang="en-GB" sz="1200" b="1" dirty="0">
                <a:solidFill>
                  <a:schemeClr val="bg1"/>
                </a:solidFill>
              </a:rPr>
              <a:t>2 6</a:t>
            </a:r>
          </a:p>
          <a:p>
            <a:r>
              <a:rPr lang="en-GB" sz="1200" b="1" dirty="0">
                <a:solidFill>
                  <a:schemeClr val="bg1"/>
                </a:solidFill>
              </a:rPr>
              <a:t>2 7</a:t>
            </a:r>
          </a:p>
          <a:p>
            <a:r>
              <a:rPr lang="en-GB" sz="1200" b="1" dirty="0">
                <a:solidFill>
                  <a:schemeClr val="bg1"/>
                </a:solidFill>
              </a:rPr>
              <a:t>3 4</a:t>
            </a:r>
          </a:p>
          <a:p>
            <a:r>
              <a:rPr lang="en-GB" sz="1200" b="1" dirty="0">
                <a:solidFill>
                  <a:schemeClr val="bg1"/>
                </a:solidFill>
              </a:rPr>
              <a:t>2 </a:t>
            </a:r>
            <a:r>
              <a:rPr lang="en-GB" sz="1200" b="1" dirty="0" smtClean="0">
                <a:solidFill>
                  <a:schemeClr val="bg1"/>
                </a:solidFill>
              </a:rPr>
              <a:t>7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83865" y="3810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u="sng" dirty="0" smtClean="0"/>
              <a:t>Primjer 1</a:t>
            </a:r>
            <a:endParaRPr lang="en-US" b="1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5105400" y="76575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Ulaz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105400" y="36576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Izlaz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5105400" y="3984476"/>
            <a:ext cx="762000" cy="27699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200" b="1" dirty="0" smtClean="0">
                <a:solidFill>
                  <a:schemeClr val="bg1"/>
                </a:solidFill>
              </a:rPr>
              <a:t>YES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77000" y="3810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u="sng" dirty="0" smtClean="0"/>
              <a:t>Primjer 2</a:t>
            </a:r>
            <a:endParaRPr lang="en-US" b="1" u="sng" dirty="0"/>
          </a:p>
        </p:txBody>
      </p:sp>
      <p:sp>
        <p:nvSpPr>
          <p:cNvPr id="11" name="TextBox 10"/>
          <p:cNvSpPr txBox="1"/>
          <p:nvPr/>
        </p:nvSpPr>
        <p:spPr>
          <a:xfrm>
            <a:off x="6598535" y="76575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Ulaz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629401" y="29718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Izlaz</a:t>
            </a:r>
            <a:endParaRPr lang="en-US" b="1" dirty="0"/>
          </a:p>
        </p:txBody>
      </p:sp>
      <p:sp>
        <p:nvSpPr>
          <p:cNvPr id="13" name="Rectangle 12"/>
          <p:cNvSpPr/>
          <p:nvPr/>
        </p:nvSpPr>
        <p:spPr>
          <a:xfrm>
            <a:off x="6705600" y="1109008"/>
            <a:ext cx="762000" cy="175432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7 8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0 1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1 2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1 3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2 4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2 3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5 7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3 5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1 </a:t>
            </a:r>
            <a:r>
              <a:rPr lang="en-US" sz="1200" b="1" dirty="0" smtClean="0">
                <a:solidFill>
                  <a:schemeClr val="bg1"/>
                </a:solidFill>
              </a:rPr>
              <a:t>6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705600" y="3291979"/>
            <a:ext cx="762000" cy="27699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NO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83865" y="4343400"/>
            <a:ext cx="4160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Iscrtajte oba grafa da bi provjerili da li program radi korektno.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52400" y="5678269"/>
            <a:ext cx="876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Program je relativno direktna implementacija opisanog, uočite da smo </a:t>
            </a:r>
            <a:r>
              <a:rPr lang="sr-Latn-ME" b="1" dirty="0" smtClean="0">
                <a:solidFill>
                  <a:srgbClr val="C00000"/>
                </a:solidFill>
              </a:rPr>
              <a:t>ex-ili</a:t>
            </a:r>
            <a:r>
              <a:rPr lang="sr-Latn-ME" dirty="0" smtClean="0"/>
              <a:t> iskoristili za prelazak sa strane na stranu (</a:t>
            </a:r>
            <a:r>
              <a:rPr lang="sr-Latn-ME" b="1" dirty="0" smtClean="0">
                <a:solidFill>
                  <a:srgbClr val="0070C0"/>
                </a:solidFill>
              </a:rPr>
              <a:t>side=-1</a:t>
            </a:r>
            <a:r>
              <a:rPr lang="sr-Latn-ME" dirty="0" smtClean="0"/>
              <a:t> nije ni na jednoj strani), a uočite i način kako smo provjerili da li su dva čvora u vezi sa različitih strana.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5821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Hej mostovi u grafovima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rmAutofit lnSpcReduction="10000"/>
          </a:bodyPr>
          <a:lstStyle/>
          <a:p>
            <a:r>
              <a:rPr lang="sr-Latn-ME" b="1" u="sng" dirty="0" smtClean="0"/>
              <a:t>Most</a:t>
            </a:r>
            <a:r>
              <a:rPr lang="sr-Latn-ME" dirty="0" smtClean="0"/>
              <a:t> je ivica koja kada se eliminiše graf postaje nepovezan (ili broj povezanih komponenti u grafu raste).</a:t>
            </a:r>
          </a:p>
          <a:p>
            <a:r>
              <a:rPr lang="sr-Latn-ME" dirty="0" smtClean="0"/>
              <a:t>Ponekad se ovakve ivica nazivaju </a:t>
            </a:r>
            <a:r>
              <a:rPr lang="sr-Latn-ME" b="1" u="sng" dirty="0" smtClean="0"/>
              <a:t>važni</a:t>
            </a:r>
            <a:r>
              <a:rPr lang="sr-Latn-ME" dirty="0" smtClean="0"/>
              <a:t>m </a:t>
            </a:r>
            <a:r>
              <a:rPr lang="sr-Latn-ME" b="1" u="sng" dirty="0" smtClean="0"/>
              <a:t>putevi</a:t>
            </a:r>
            <a:r>
              <a:rPr lang="sr-Latn-ME" dirty="0" smtClean="0"/>
              <a:t>ma.</a:t>
            </a:r>
          </a:p>
          <a:p>
            <a:r>
              <a:rPr lang="sr-Latn-ME" dirty="0" smtClean="0"/>
              <a:t>Osnovni algoritam za određivanje mostova baziran je na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-u sa složenošću </a:t>
            </a:r>
            <a:r>
              <a:rPr lang="sr-Latn-ME" b="1" i="1" dirty="0" smtClean="0">
                <a:solidFill>
                  <a:srgbClr val="C00000"/>
                </a:solidFill>
              </a:rPr>
              <a:t>O</a:t>
            </a:r>
            <a:r>
              <a:rPr lang="sr-Latn-ME" b="1" dirty="0" smtClean="0">
                <a:solidFill>
                  <a:srgbClr val="C00000"/>
                </a:solidFill>
              </a:rPr>
              <a:t>(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b="1" dirty="0" smtClean="0">
                <a:solidFill>
                  <a:srgbClr val="C00000"/>
                </a:solidFill>
              </a:rPr>
              <a:t>+</a:t>
            </a:r>
            <a:r>
              <a:rPr lang="sr-Latn-ME" b="1" i="1" dirty="0" smtClean="0">
                <a:solidFill>
                  <a:srgbClr val="C00000"/>
                </a:solidFill>
              </a:rPr>
              <a:t>E</a:t>
            </a:r>
            <a:r>
              <a:rPr lang="sr-Latn-ME" b="1" dirty="0" smtClean="0">
                <a:solidFill>
                  <a:srgbClr val="C00000"/>
                </a:solidFill>
              </a:rPr>
              <a:t>)</a:t>
            </a:r>
            <a:r>
              <a:rPr lang="en-US" dirty="0"/>
              <a:t> </a:t>
            </a:r>
            <a:r>
              <a:rPr lang="en-US" dirty="0" err="1" smtClean="0"/>
              <a:t>polaze</a:t>
            </a:r>
            <a:r>
              <a:rPr lang="sr-Latn-ME" dirty="0" smtClean="0"/>
              <a:t>ći od proizvoljnog čvora.</a:t>
            </a:r>
            <a:endParaRPr lang="en-US" dirty="0" smtClean="0"/>
          </a:p>
          <a:p>
            <a:r>
              <a:rPr lang="sr-Latn-ME" dirty="0" smtClean="0"/>
              <a:t>Jednostavno se mogu pokazati sl</a:t>
            </a:r>
            <a:r>
              <a:rPr lang="en-US" dirty="0" smtClean="0"/>
              <a:t>j</a:t>
            </a:r>
            <a:r>
              <a:rPr lang="sr-Latn-ME" dirty="0" smtClean="0"/>
              <a:t>edeće činjenice. Ako u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-u tražimo ivice koje počinju u čvoru 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dirty="0" smtClean="0"/>
              <a:t>, ivica </a:t>
            </a:r>
            <a:r>
              <a:rPr lang="sr-Latn-ME" b="1" dirty="0" smtClean="0">
                <a:solidFill>
                  <a:srgbClr val="C00000"/>
                </a:solidFill>
              </a:rPr>
              <a:t>(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b="1" dirty="0" smtClean="0">
                <a:solidFill>
                  <a:srgbClr val="C00000"/>
                </a:solidFill>
              </a:rPr>
              <a:t>,</a:t>
            </a:r>
            <a:r>
              <a:rPr lang="sr-Latn-ME" b="1" i="1" dirty="0" smtClean="0">
                <a:solidFill>
                  <a:srgbClr val="C00000"/>
                </a:solidFill>
              </a:rPr>
              <a:t>to</a:t>
            </a:r>
            <a:r>
              <a:rPr lang="sr-Latn-ME" b="1" dirty="0" smtClean="0">
                <a:solidFill>
                  <a:srgbClr val="C00000"/>
                </a:solidFill>
              </a:rPr>
              <a:t>)</a:t>
            </a:r>
            <a:r>
              <a:rPr lang="sr-Latn-ME" dirty="0" smtClean="0"/>
              <a:t> je most </a:t>
            </a:r>
            <a:r>
              <a:rPr lang="sr-Latn-ME" b="1" dirty="0" smtClean="0">
                <a:solidFill>
                  <a:srgbClr val="C00000"/>
                </a:solidFill>
              </a:rPr>
              <a:t>akko</a:t>
            </a:r>
            <a:r>
              <a:rPr lang="sr-Latn-ME" dirty="0" smtClean="0"/>
              <a:t> nijedna od ivica od to do njegovih potomaka u stablu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 obilaska nema povratnu ivicu na čvor 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dirty="0" smtClean="0"/>
              <a:t> ili neki od njegovih predaka</a:t>
            </a:r>
            <a:r>
              <a:rPr lang="en-GB" dirty="0" smtClean="0"/>
              <a:t>. </a:t>
            </a:r>
            <a:endParaRPr lang="sr-Latn-ME" dirty="0" smtClean="0"/>
          </a:p>
          <a:p>
            <a:r>
              <a:rPr lang="sr-Latn-ME" dirty="0" smtClean="0"/>
              <a:t>Ovaj uslov se može drugačije reći nema putanje od 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dirty="0" smtClean="0"/>
              <a:t> do </a:t>
            </a:r>
            <a:r>
              <a:rPr lang="sr-Latn-ME" b="1" i="1" dirty="0" smtClean="0">
                <a:solidFill>
                  <a:srgbClr val="C00000"/>
                </a:solidFill>
              </a:rPr>
              <a:t>to</a:t>
            </a:r>
            <a:r>
              <a:rPr lang="sr-Latn-ME" dirty="0" smtClean="0"/>
              <a:t> osim ivice</a:t>
            </a:r>
            <a:r>
              <a:rPr lang="en-GB" dirty="0"/>
              <a:t> </a:t>
            </a:r>
            <a:r>
              <a:rPr lang="en-GB" b="1" dirty="0">
                <a:solidFill>
                  <a:srgbClr val="C00000"/>
                </a:solidFill>
              </a:rPr>
              <a:t>(</a:t>
            </a:r>
            <a:r>
              <a:rPr lang="en-GB" b="1" i="1" dirty="0" err="1">
                <a:solidFill>
                  <a:srgbClr val="C00000"/>
                </a:solidFill>
              </a:rPr>
              <a:t>v</a:t>
            </a:r>
            <a:r>
              <a:rPr lang="en-GB" b="1" dirty="0" err="1">
                <a:solidFill>
                  <a:srgbClr val="C00000"/>
                </a:solidFill>
              </a:rPr>
              <a:t>,</a:t>
            </a:r>
            <a:r>
              <a:rPr lang="en-GB" b="1" i="1" dirty="0" err="1">
                <a:solidFill>
                  <a:srgbClr val="C00000"/>
                </a:solidFill>
              </a:rPr>
              <a:t>to</a:t>
            </a:r>
            <a:r>
              <a:rPr lang="en-GB" b="1" dirty="0" smtClean="0">
                <a:solidFill>
                  <a:srgbClr val="C00000"/>
                </a:solidFill>
              </a:rPr>
              <a:t>)</a:t>
            </a:r>
            <a:r>
              <a:rPr lang="en-GB" dirty="0" smtClean="0"/>
              <a:t>.</a:t>
            </a:r>
            <a:endParaRPr lang="en-GB" dirty="0"/>
          </a:p>
          <a:p>
            <a:r>
              <a:rPr lang="sr-Latn-ME" dirty="0" smtClean="0"/>
              <a:t>Osnovni problem je da se ovo provjeri na efikasan način a najbolje je da se koristi </a:t>
            </a:r>
            <a:r>
              <a:rPr lang="sr-Latn-ME" b="1" u="sng" dirty="0" smtClean="0"/>
              <a:t>„vrijeme ulaska u čvor“</a:t>
            </a:r>
            <a:r>
              <a:rPr lang="sr-Latn-ME" dirty="0" smtClean="0"/>
              <a:t> računato sa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en-GB" dirty="0" smtClean="0"/>
              <a:t>.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8674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28600"/>
            <a:ext cx="8229600" cy="990600"/>
          </a:xfrm>
        </p:spPr>
        <p:txBody>
          <a:bodyPr/>
          <a:lstStyle/>
          <a:p>
            <a:r>
              <a:rPr lang="en-US" dirty="0"/>
              <a:t>n</a:t>
            </a:r>
            <a:r>
              <a:rPr lang="en-US" dirty="0" smtClean="0"/>
              <a:t>-</a:t>
            </a:r>
            <a:r>
              <a:rPr lang="en-US" dirty="0" err="1" smtClean="0"/>
              <a:t>dama</a:t>
            </a:r>
            <a:r>
              <a:rPr lang="en-US" dirty="0" smtClean="0"/>
              <a:t> </a:t>
            </a:r>
            <a:r>
              <a:rPr lang="en-US" dirty="0" err="1" smtClean="0"/>
              <a:t>glavni</a:t>
            </a:r>
            <a:r>
              <a:rPr lang="en-US" dirty="0" smtClean="0"/>
              <a:t> program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990600"/>
            <a:ext cx="91440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main(){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n;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 smtClean="0">
                <a:solidFill>
                  <a:srgbClr val="0070C0"/>
                </a:solidFill>
              </a:rPr>
              <a:t>&gt;&gt;n;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x[n];</a:t>
            </a:r>
            <a:r>
              <a:rPr lang="en-US" b="1" dirty="0" err="1" smtClean="0">
                <a:solidFill>
                  <a:srgbClr val="0070C0"/>
                </a:solidFill>
              </a:rPr>
              <a:t>bool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ind</a:t>
            </a:r>
            <a:r>
              <a:rPr lang="en-US" b="1" dirty="0" smtClean="0">
                <a:solidFill>
                  <a:srgbClr val="0070C0"/>
                </a:solidFill>
              </a:rPr>
              <a:t>[n];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=0;i&lt;</a:t>
            </a:r>
            <a:r>
              <a:rPr lang="en-US" b="1" dirty="0" err="1" smtClean="0">
                <a:solidFill>
                  <a:srgbClr val="0070C0"/>
                </a:solidFill>
              </a:rPr>
              <a:t>n;i</a:t>
            </a:r>
            <a:r>
              <a:rPr lang="en-US" b="1" dirty="0" smtClean="0">
                <a:solidFill>
                  <a:srgbClr val="0070C0"/>
                </a:solidFill>
              </a:rPr>
              <a:t>++) </a:t>
            </a:r>
            <a:r>
              <a:rPr lang="en-US" b="1" dirty="0" err="1" smtClean="0">
                <a:solidFill>
                  <a:srgbClr val="0070C0"/>
                </a:solidFill>
              </a:rPr>
              <a:t>ind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]=false;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bool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nema</a:t>
            </a:r>
            <a:r>
              <a:rPr lang="en-US" b="1" dirty="0" smtClean="0">
                <a:solidFill>
                  <a:srgbClr val="0070C0"/>
                </a:solidFill>
              </a:rPr>
              <a:t>=</a:t>
            </a:r>
            <a:r>
              <a:rPr lang="en-US" b="1" dirty="0" err="1" smtClean="0">
                <a:solidFill>
                  <a:srgbClr val="0070C0"/>
                </a:solidFill>
              </a:rPr>
              <a:t>true,uspjeh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tp</a:t>
            </a:r>
            <a:r>
              <a:rPr lang="en-US" b="1" dirty="0" smtClean="0">
                <a:solidFill>
                  <a:srgbClr val="0070C0"/>
                </a:solidFill>
              </a:rPr>
              <a:t>=0</a:t>
            </a:r>
            <a:r>
              <a:rPr lang="sr-Latn-ME" b="1" dirty="0" smtClean="0">
                <a:solidFill>
                  <a:srgbClr val="0070C0"/>
                </a:solidFill>
              </a:rPr>
              <a:t>,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poc</a:t>
            </a:r>
            <a:r>
              <a:rPr lang="en-US" b="1" dirty="0" smtClean="0">
                <a:solidFill>
                  <a:srgbClr val="0070C0"/>
                </a:solidFill>
              </a:rPr>
              <a:t>=0;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while(</a:t>
            </a:r>
            <a:r>
              <a:rPr lang="en-US" b="1" dirty="0" err="1" smtClean="0">
                <a:solidFill>
                  <a:srgbClr val="0070C0"/>
                </a:solidFill>
              </a:rPr>
              <a:t>nema</a:t>
            </a:r>
            <a:r>
              <a:rPr lang="en-US" b="1" dirty="0" smtClean="0">
                <a:solidFill>
                  <a:srgbClr val="0070C0"/>
                </a:solidFill>
              </a:rPr>
              <a:t>){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uspjeh</a:t>
            </a:r>
            <a:r>
              <a:rPr lang="en-US" b="1" dirty="0" smtClean="0">
                <a:solidFill>
                  <a:srgbClr val="0070C0"/>
                </a:solidFill>
              </a:rPr>
              <a:t>=</a:t>
            </a:r>
            <a:r>
              <a:rPr lang="en-US" b="1" dirty="0" err="1" smtClean="0">
                <a:solidFill>
                  <a:srgbClr val="0070C0"/>
                </a:solidFill>
              </a:rPr>
              <a:t>dodaj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x,ind,tp,poc,n</a:t>
            </a:r>
            <a:r>
              <a:rPr lang="en-US" b="1" dirty="0" smtClean="0">
                <a:solidFill>
                  <a:srgbClr val="0070C0"/>
                </a:solidFill>
              </a:rPr>
              <a:t>);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//</a:t>
            </a:r>
            <a:r>
              <a:rPr lang="en-US" b="1" dirty="0" err="1" smtClean="0">
                <a:solidFill>
                  <a:srgbClr val="FF0000"/>
                </a:solidFill>
              </a:rPr>
              <a:t>Ako</a:t>
            </a:r>
            <a:r>
              <a:rPr lang="en-US" b="1" dirty="0" smtClean="0">
                <a:solidFill>
                  <a:srgbClr val="FF0000"/>
                </a:solidFill>
              </a:rPr>
              <a:t> je </a:t>
            </a:r>
            <a:r>
              <a:rPr lang="en-US" b="1" dirty="0" err="1" smtClean="0">
                <a:solidFill>
                  <a:srgbClr val="FF0000"/>
                </a:solidFill>
              </a:rPr>
              <a:t>dodata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uve</a:t>
            </a:r>
            <a:r>
              <a:rPr lang="sr-Latn-ME" b="1" dirty="0" smtClean="0">
                <a:solidFill>
                  <a:srgbClr val="FF0000"/>
                </a:solidFill>
              </a:rPr>
              <a:t>ćaj broj dama</a:t>
            </a:r>
          </a:p>
          <a:p>
            <a:r>
              <a:rPr lang="sr-Latn-ME" b="1" dirty="0" smtClean="0">
                <a:solidFill>
                  <a:srgbClr val="FF0000"/>
                </a:solidFill>
              </a:rPr>
              <a:t>//Ako smo stigli do kraja priprema za štampu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if(</a:t>
            </a:r>
            <a:r>
              <a:rPr lang="en-US" b="1" dirty="0" err="1" smtClean="0">
                <a:solidFill>
                  <a:srgbClr val="0070C0"/>
                </a:solidFill>
              </a:rPr>
              <a:t>uspjeh</a:t>
            </a:r>
            <a:r>
              <a:rPr lang="en-US" b="1" dirty="0" smtClean="0">
                <a:solidFill>
                  <a:srgbClr val="0070C0"/>
                </a:solidFill>
              </a:rPr>
              <a:t>) {</a:t>
            </a:r>
            <a:r>
              <a:rPr lang="en-US" b="1" dirty="0" err="1" smtClean="0">
                <a:solidFill>
                  <a:srgbClr val="0070C0"/>
                </a:solidFill>
              </a:rPr>
              <a:t>tp</a:t>
            </a:r>
            <a:r>
              <a:rPr lang="en-US" b="1" dirty="0" smtClean="0">
                <a:solidFill>
                  <a:srgbClr val="0070C0"/>
                </a:solidFill>
              </a:rPr>
              <a:t>++; if(</a:t>
            </a:r>
            <a:r>
              <a:rPr lang="en-US" b="1" dirty="0" err="1" smtClean="0">
                <a:solidFill>
                  <a:srgbClr val="0070C0"/>
                </a:solidFill>
              </a:rPr>
              <a:t>tp</a:t>
            </a:r>
            <a:r>
              <a:rPr lang="en-US" b="1" dirty="0" smtClean="0">
                <a:solidFill>
                  <a:srgbClr val="0070C0"/>
                </a:solidFill>
              </a:rPr>
              <a:t>==n) </a:t>
            </a:r>
            <a:r>
              <a:rPr lang="en-US" b="1" dirty="0" err="1" smtClean="0">
                <a:solidFill>
                  <a:srgbClr val="0070C0"/>
                </a:solidFill>
              </a:rPr>
              <a:t>nema</a:t>
            </a:r>
            <a:r>
              <a:rPr lang="en-US" b="1" dirty="0" smtClean="0">
                <a:solidFill>
                  <a:srgbClr val="0070C0"/>
                </a:solidFill>
              </a:rPr>
              <a:t>=false; </a:t>
            </a:r>
            <a:r>
              <a:rPr lang="en-US" b="1" dirty="0" err="1" smtClean="0">
                <a:solidFill>
                  <a:srgbClr val="0070C0"/>
                </a:solidFill>
              </a:rPr>
              <a:t>poc</a:t>
            </a:r>
            <a:r>
              <a:rPr lang="en-US" b="1" dirty="0" smtClean="0">
                <a:solidFill>
                  <a:srgbClr val="0070C0"/>
                </a:solidFill>
              </a:rPr>
              <a:t>=0;}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else {</a:t>
            </a:r>
            <a:r>
              <a:rPr lang="sr-Latn-ME" b="1" dirty="0" smtClean="0">
                <a:solidFill>
                  <a:srgbClr val="0070C0"/>
                </a:solidFill>
              </a:rPr>
              <a:t>//Nema uspjeha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poc</a:t>
            </a:r>
            <a:r>
              <a:rPr lang="en-US" b="1" dirty="0" smtClean="0">
                <a:solidFill>
                  <a:srgbClr val="0070C0"/>
                </a:solidFill>
              </a:rPr>
              <a:t>=x[tp-1]+1;</a:t>
            </a:r>
            <a:r>
              <a:rPr lang="sr-Latn-ME" b="1" dirty="0" smtClean="0">
                <a:solidFill>
                  <a:srgbClr val="0070C0"/>
                </a:solidFill>
              </a:rPr>
              <a:t> //idi nazad backtrack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ind</a:t>
            </a:r>
            <a:r>
              <a:rPr lang="en-US" b="1" dirty="0" smtClean="0">
                <a:solidFill>
                  <a:srgbClr val="0070C0"/>
                </a:solidFill>
              </a:rPr>
              <a:t>[x[tp-1]]=false;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tp</a:t>
            </a:r>
            <a:r>
              <a:rPr lang="en-US" b="1" dirty="0" smtClean="0">
                <a:solidFill>
                  <a:srgbClr val="0070C0"/>
                </a:solidFill>
              </a:rPr>
              <a:t>--;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=0;i&lt;</a:t>
            </a:r>
            <a:r>
              <a:rPr lang="en-US" b="1" dirty="0" err="1" smtClean="0">
                <a:solidFill>
                  <a:srgbClr val="0070C0"/>
                </a:solidFill>
              </a:rPr>
              <a:t>n;i</a:t>
            </a:r>
            <a:r>
              <a:rPr lang="en-US" b="1" dirty="0" smtClean="0">
                <a:solidFill>
                  <a:srgbClr val="0070C0"/>
                </a:solidFill>
              </a:rPr>
              <a:t>++) 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 smtClean="0">
                <a:solidFill>
                  <a:srgbClr val="0070C0"/>
                </a:solidFill>
              </a:rPr>
              <a:t>&lt;&lt;x[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]&lt;&lt;' ';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return 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dirty="0"/>
          </a:p>
        </p:txBody>
      </p:sp>
      <p:sp>
        <p:nvSpPr>
          <p:cNvPr id="6" name="Freeform 5"/>
          <p:cNvSpPr/>
          <p:nvPr/>
        </p:nvSpPr>
        <p:spPr>
          <a:xfrm>
            <a:off x="5105400" y="990600"/>
            <a:ext cx="4038600" cy="5867400"/>
          </a:xfrm>
          <a:custGeom>
            <a:avLst/>
            <a:gdLst>
              <a:gd name="connsiteX0" fmla="*/ 3830320 w 3830320"/>
              <a:gd name="connsiteY0" fmla="*/ 0 h 5567680"/>
              <a:gd name="connsiteX1" fmla="*/ 40640 w 3830320"/>
              <a:gd name="connsiteY1" fmla="*/ 0 h 5567680"/>
              <a:gd name="connsiteX2" fmla="*/ 0 w 3830320"/>
              <a:gd name="connsiteY2" fmla="*/ 5567680 h 5567680"/>
              <a:gd name="connsiteX3" fmla="*/ 0 w 3830320"/>
              <a:gd name="connsiteY3" fmla="*/ 5567680 h 556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30320" h="5567680">
                <a:moveTo>
                  <a:pt x="3830320" y="0"/>
                </a:moveTo>
                <a:lnTo>
                  <a:pt x="40640" y="0"/>
                </a:lnTo>
                <a:lnTo>
                  <a:pt x="0" y="5567680"/>
                </a:lnTo>
                <a:lnTo>
                  <a:pt x="0" y="556768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181600" y="914400"/>
            <a:ext cx="28194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/>
              <a:t>Sve</a:t>
            </a:r>
            <a:r>
              <a:rPr lang="en-US" dirty="0" smtClean="0"/>
              <a:t> dame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181600" y="1828800"/>
            <a:ext cx="3962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Prethodni</a:t>
            </a:r>
            <a:r>
              <a:rPr lang="en-US" dirty="0" smtClean="0"/>
              <a:t> problem je </a:t>
            </a:r>
            <a:r>
              <a:rPr lang="en-US" dirty="0" err="1" smtClean="0"/>
              <a:t>odli</a:t>
            </a:r>
            <a:r>
              <a:rPr lang="sr-Latn-ME" dirty="0" smtClean="0"/>
              <a:t>čna primjena backtrackinga. Međutim, daje samo jedan rezultat odnosno čim raspored 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dirty="0" smtClean="0"/>
              <a:t>-dama</a:t>
            </a:r>
            <a:r>
              <a:rPr lang="sr-Cyrl-BA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se ne </a:t>
            </a:r>
            <a:r>
              <a:rPr lang="en-US" dirty="0" err="1" smtClean="0"/>
              <a:t>napadaju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sr-Latn-ME" dirty="0" smtClean="0"/>
              <a:t>đemo štampamo i završavao sa daljim radom. Možemo da generalizujemo i da štampamo sve varijante. Suština realizacije je da kada nađemo jednu varijantu (i odštampamo je) vratimo se nazad </a:t>
            </a:r>
            <a:r>
              <a:rPr lang="sr-Latn-ME" i="1" dirty="0" smtClean="0"/>
              <a:t>backtrack</a:t>
            </a:r>
            <a:r>
              <a:rPr lang="sr-Latn-ME" dirty="0" smtClean="0"/>
              <a:t>-om i tražimo sljedeću varijantu. Uradite ovo za vježbu a mi sada radimo nešto jednostavniji problem </a:t>
            </a:r>
            <a:r>
              <a:rPr lang="sr-Latn-ME" b="1" baseline="-25000" dirty="0" smtClean="0"/>
              <a:t>(ili isti)</a:t>
            </a:r>
            <a:r>
              <a:rPr lang="sr-Latn-ME" dirty="0" smtClean="0"/>
              <a:t> da štampamo samo koliko ima kombinacija dama na datoj 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×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dirty="0" smtClean="0"/>
              <a:t> tabli koje se ne napadaju.</a:t>
            </a:r>
          </a:p>
        </p:txBody>
      </p:sp>
    </p:spTree>
    <p:extLst>
      <p:ext uri="{BB962C8B-B14F-4D97-AF65-F5344CB8AC3E}">
        <p14:creationId xmlns:p14="http://schemas.microsoft.com/office/powerpoint/2010/main" val="136250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Tumačenje implementacije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>
            <a:normAutofit/>
          </a:bodyPr>
          <a:lstStyle/>
          <a:p>
            <a:r>
              <a:rPr lang="sr-Latn-ME" dirty="0" smtClean="0"/>
              <a:t>Neka je </a:t>
            </a:r>
            <a:r>
              <a:rPr lang="en-GB" b="1" i="1" dirty="0" smtClean="0">
                <a:solidFill>
                  <a:srgbClr val="C00000"/>
                </a:solidFill>
              </a:rPr>
              <a:t>tin</a:t>
            </a:r>
            <a:r>
              <a:rPr lang="en-GB" b="1" dirty="0" smtClean="0">
                <a:solidFill>
                  <a:srgbClr val="C00000"/>
                </a:solidFill>
              </a:rPr>
              <a:t>[</a:t>
            </a:r>
            <a:r>
              <a:rPr lang="en-GB" b="1" i="1" dirty="0" smtClean="0">
                <a:solidFill>
                  <a:srgbClr val="C00000"/>
                </a:solidFill>
              </a:rPr>
              <a:t>v</a:t>
            </a:r>
            <a:r>
              <a:rPr lang="en-GB" b="1" dirty="0" smtClean="0">
                <a:solidFill>
                  <a:srgbClr val="C00000"/>
                </a:solidFill>
              </a:rPr>
              <a:t>]</a:t>
            </a:r>
            <a:r>
              <a:rPr lang="en-GB" dirty="0" smtClean="0"/>
              <a:t> </a:t>
            </a:r>
            <a:r>
              <a:rPr lang="sr-Latn-ME" dirty="0" smtClean="0"/>
              <a:t>vrijeme ulaska u čvor 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en-GB" dirty="0" smtClean="0"/>
              <a:t>. </a:t>
            </a:r>
            <a:r>
              <a:rPr lang="sr-Latn-ME" dirty="0" smtClean="0"/>
              <a:t>Uvedimo niz </a:t>
            </a:r>
            <a:r>
              <a:rPr lang="sr-Latn-ME" b="1" i="1" dirty="0" smtClean="0">
                <a:solidFill>
                  <a:srgbClr val="C00000"/>
                </a:solidFill>
              </a:rPr>
              <a:t>low</a:t>
            </a:r>
            <a:r>
              <a:rPr lang="en-US" b="1" dirty="0" smtClean="0">
                <a:solidFill>
                  <a:srgbClr val="C00000"/>
                </a:solidFill>
              </a:rPr>
              <a:t>[</a:t>
            </a:r>
            <a:r>
              <a:rPr lang="en-US" b="1" i="1" dirty="0" smtClean="0">
                <a:solidFill>
                  <a:srgbClr val="C00000"/>
                </a:solidFill>
              </a:rPr>
              <a:t>v</a:t>
            </a:r>
            <a:r>
              <a:rPr lang="en-US" b="1" dirty="0" smtClean="0">
                <a:solidFill>
                  <a:srgbClr val="C00000"/>
                </a:solidFill>
              </a:rPr>
              <a:t>]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predstavlja</a:t>
            </a:r>
            <a:r>
              <a:rPr lang="en-US" dirty="0" smtClean="0"/>
              <a:t> minimum </a:t>
            </a:r>
            <a:r>
              <a:rPr lang="en-GB" b="1" i="1" dirty="0" smtClean="0">
                <a:solidFill>
                  <a:srgbClr val="C00000"/>
                </a:solidFill>
              </a:rPr>
              <a:t>tin</a:t>
            </a:r>
            <a:r>
              <a:rPr lang="en-GB" b="1" dirty="0" smtClean="0">
                <a:solidFill>
                  <a:srgbClr val="C00000"/>
                </a:solidFill>
              </a:rPr>
              <a:t>[</a:t>
            </a:r>
            <a:r>
              <a:rPr lang="en-GB" b="1" i="1" dirty="0" smtClean="0">
                <a:solidFill>
                  <a:srgbClr val="C00000"/>
                </a:solidFill>
              </a:rPr>
              <a:t>v</a:t>
            </a:r>
            <a:r>
              <a:rPr lang="en-GB" b="1" dirty="0">
                <a:solidFill>
                  <a:srgbClr val="C00000"/>
                </a:solidFill>
              </a:rPr>
              <a:t>]</a:t>
            </a:r>
            <a:r>
              <a:rPr lang="en-GB" dirty="0"/>
              <a:t>, </a:t>
            </a:r>
            <a:r>
              <a:rPr lang="sr-Latn-ME" dirty="0" smtClean="0"/>
              <a:t>z</a:t>
            </a:r>
            <a:r>
              <a:rPr lang="en-GB" dirty="0" smtClean="0"/>
              <a:t>a </a:t>
            </a:r>
            <a:r>
              <a:rPr lang="en-GB" dirty="0" err="1" smtClean="0"/>
              <a:t>vremena</a:t>
            </a:r>
            <a:r>
              <a:rPr lang="en-GB" dirty="0" smtClean="0"/>
              <a:t> </a:t>
            </a:r>
            <a:r>
              <a:rPr lang="en-GB" dirty="0" err="1" smtClean="0"/>
              <a:t>ulaska</a:t>
            </a:r>
            <a:r>
              <a:rPr lang="en-GB" dirty="0"/>
              <a:t> </a:t>
            </a:r>
            <a:r>
              <a:rPr lang="en-GB" b="1" i="1" dirty="0" smtClean="0">
                <a:solidFill>
                  <a:srgbClr val="C00000"/>
                </a:solidFill>
              </a:rPr>
              <a:t>tin</a:t>
            </a:r>
            <a:r>
              <a:rPr lang="en-GB" b="1" dirty="0" smtClean="0">
                <a:solidFill>
                  <a:srgbClr val="C00000"/>
                </a:solidFill>
              </a:rPr>
              <a:t>[</a:t>
            </a:r>
            <a:r>
              <a:rPr lang="en-GB" b="1" i="1" dirty="0" smtClean="0">
                <a:solidFill>
                  <a:srgbClr val="C00000"/>
                </a:solidFill>
              </a:rPr>
              <a:t>p</a:t>
            </a:r>
            <a:r>
              <a:rPr lang="en-GB" b="1" dirty="0">
                <a:solidFill>
                  <a:srgbClr val="C00000"/>
                </a:solidFill>
              </a:rPr>
              <a:t>]</a:t>
            </a:r>
            <a:r>
              <a:rPr lang="en-GB" dirty="0"/>
              <a:t> </a:t>
            </a:r>
            <a:r>
              <a:rPr lang="en-GB" dirty="0" smtClean="0"/>
              <a:t>za </a:t>
            </a:r>
            <a:r>
              <a:rPr lang="en-GB" dirty="0" err="1" smtClean="0"/>
              <a:t>svaki</a:t>
            </a:r>
            <a:r>
              <a:rPr lang="en-GB" dirty="0" smtClean="0"/>
              <a:t> </a:t>
            </a:r>
            <a:r>
              <a:rPr lang="sr-Latn-ME" dirty="0" smtClean="0"/>
              <a:t>čvor </a:t>
            </a:r>
            <a:r>
              <a:rPr lang="sr-Latn-ME" b="1" i="1" dirty="0" smtClean="0">
                <a:solidFill>
                  <a:srgbClr val="C00000"/>
                </a:solidFill>
              </a:rPr>
              <a:t>p</a:t>
            </a:r>
            <a:r>
              <a:rPr lang="sr-Latn-ME" dirty="0" smtClean="0"/>
              <a:t> koji je povezan sa čvorom 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dirty="0" smtClean="0"/>
              <a:t> preko povratne ivice </a:t>
            </a:r>
            <a:r>
              <a:rPr lang="en-GB" b="1" dirty="0" smtClean="0">
                <a:solidFill>
                  <a:srgbClr val="C00000"/>
                </a:solidFill>
              </a:rPr>
              <a:t>(</a:t>
            </a:r>
            <a:r>
              <a:rPr lang="en-GB" b="1" i="1" dirty="0" err="1">
                <a:solidFill>
                  <a:srgbClr val="C00000"/>
                </a:solidFill>
              </a:rPr>
              <a:t>v</a:t>
            </a:r>
            <a:r>
              <a:rPr lang="en-GB" b="1" dirty="0" err="1">
                <a:solidFill>
                  <a:srgbClr val="C00000"/>
                </a:solidFill>
              </a:rPr>
              <a:t>,</a:t>
            </a:r>
            <a:r>
              <a:rPr lang="en-GB" b="1" i="1" dirty="0" err="1">
                <a:solidFill>
                  <a:srgbClr val="C00000"/>
                </a:solidFill>
              </a:rPr>
              <a:t>p</a:t>
            </a:r>
            <a:r>
              <a:rPr lang="en-GB" b="1" dirty="0">
                <a:solidFill>
                  <a:srgbClr val="C00000"/>
                </a:solidFill>
              </a:rPr>
              <a:t>)</a:t>
            </a:r>
            <a:r>
              <a:rPr lang="en-GB" dirty="0"/>
              <a:t> </a:t>
            </a:r>
            <a:r>
              <a:rPr lang="sr-Latn-ME" dirty="0" smtClean="0"/>
              <a:t>i vrijednosti </a:t>
            </a:r>
            <a:r>
              <a:rPr lang="en-GB" b="1" i="1" dirty="0" smtClean="0">
                <a:solidFill>
                  <a:srgbClr val="C00000"/>
                </a:solidFill>
              </a:rPr>
              <a:t>low</a:t>
            </a:r>
            <a:r>
              <a:rPr lang="en-GB" b="1" dirty="0" smtClean="0">
                <a:solidFill>
                  <a:srgbClr val="C00000"/>
                </a:solidFill>
              </a:rPr>
              <a:t>[</a:t>
            </a:r>
            <a:r>
              <a:rPr lang="en-GB" b="1" i="1" dirty="0" smtClean="0">
                <a:solidFill>
                  <a:srgbClr val="C00000"/>
                </a:solidFill>
              </a:rPr>
              <a:t>to</a:t>
            </a:r>
            <a:r>
              <a:rPr lang="en-GB" b="1" dirty="0">
                <a:solidFill>
                  <a:srgbClr val="C00000"/>
                </a:solidFill>
              </a:rPr>
              <a:t>]</a:t>
            </a:r>
            <a:r>
              <a:rPr lang="en-GB" dirty="0"/>
              <a:t> </a:t>
            </a:r>
            <a:r>
              <a:rPr lang="sr-Latn-ME" dirty="0" smtClean="0"/>
              <a:t>za svaki čvor </a:t>
            </a:r>
            <a:r>
              <a:rPr lang="en-GB" b="1" i="1" dirty="0" smtClean="0">
                <a:solidFill>
                  <a:srgbClr val="C00000"/>
                </a:solidFill>
              </a:rPr>
              <a:t>to</a:t>
            </a:r>
            <a:r>
              <a:rPr lang="en-GB" dirty="0"/>
              <a:t> </a:t>
            </a:r>
            <a:r>
              <a:rPr lang="sr-Latn-ME" dirty="0" smtClean="0"/>
              <a:t>koji je direktni potomka od 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dirty="0" smtClean="0"/>
              <a:t> u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 drvetu: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GB" dirty="0" err="1" smtClean="0"/>
              <a:t>Sada</a:t>
            </a:r>
            <a:r>
              <a:rPr lang="en-GB" dirty="0" smtClean="0"/>
              <a:t> </a:t>
            </a:r>
            <a:r>
              <a:rPr lang="en-GB" dirty="0" err="1" smtClean="0"/>
              <a:t>postoji</a:t>
            </a:r>
            <a:r>
              <a:rPr lang="en-GB" dirty="0" smtClean="0"/>
              <a:t> </a:t>
            </a:r>
            <a:r>
              <a:rPr lang="en-GB" dirty="0" err="1" smtClean="0"/>
              <a:t>povratna</a:t>
            </a:r>
            <a:r>
              <a:rPr lang="en-GB" dirty="0" smtClean="0"/>
              <a:t> </a:t>
            </a:r>
            <a:r>
              <a:rPr lang="en-GB" dirty="0" err="1" smtClean="0"/>
              <a:t>ivica</a:t>
            </a:r>
            <a:r>
              <a:rPr lang="en-GB" dirty="0" smtClean="0"/>
              <a:t> </a:t>
            </a:r>
            <a:r>
              <a:rPr lang="en-GB" dirty="0" err="1" smtClean="0"/>
              <a:t>i</a:t>
            </a:r>
            <a:r>
              <a:rPr lang="sr-Latn-ME" dirty="0" smtClean="0"/>
              <a:t>z</a:t>
            </a:r>
            <a:r>
              <a:rPr lang="en-GB" dirty="0" smtClean="0"/>
              <a:t> </a:t>
            </a:r>
            <a:r>
              <a:rPr lang="en-GB" b="1" dirty="0" smtClean="0">
                <a:solidFill>
                  <a:srgbClr val="C00000"/>
                </a:solidFill>
              </a:rPr>
              <a:t>v</a:t>
            </a:r>
            <a:r>
              <a:rPr lang="en-GB" dirty="0" smtClean="0"/>
              <a:t> do </a:t>
            </a:r>
            <a:r>
              <a:rPr lang="en-GB" dirty="0" err="1" smtClean="0"/>
              <a:t>nekog</a:t>
            </a:r>
            <a:r>
              <a:rPr lang="en-GB" dirty="0" smtClean="0"/>
              <a:t> od </a:t>
            </a:r>
            <a:r>
              <a:rPr lang="en-GB" dirty="0" err="1" smtClean="0"/>
              <a:t>njegovih</a:t>
            </a:r>
            <a:r>
              <a:rPr lang="en-GB" dirty="0" smtClean="0"/>
              <a:t> </a:t>
            </a:r>
            <a:r>
              <a:rPr lang="en-GB" dirty="0" err="1" smtClean="0"/>
              <a:t>pr</a:t>
            </a:r>
            <a:r>
              <a:rPr lang="sr-Latn-ME" dirty="0" smtClean="0"/>
              <a:t>e</a:t>
            </a:r>
            <a:r>
              <a:rPr lang="en-GB" dirty="0" err="1" smtClean="0"/>
              <a:t>daka</a:t>
            </a:r>
            <a:r>
              <a:rPr lang="en-GB" dirty="0" smtClean="0"/>
              <a:t> </a:t>
            </a:r>
            <a:r>
              <a:rPr lang="en-GB" dirty="0" err="1" smtClean="0"/>
              <a:t>akko</a:t>
            </a:r>
            <a:r>
              <a:rPr lang="en-GB" dirty="0" smtClean="0"/>
              <a:t> </a:t>
            </a:r>
            <a:r>
              <a:rPr lang="sr-Latn-ME" dirty="0" smtClean="0"/>
              <a:t>čvor </a:t>
            </a:r>
            <a:r>
              <a:rPr lang="sr-Latn-ME" b="1" dirty="0" smtClean="0">
                <a:solidFill>
                  <a:srgbClr val="C00000"/>
                </a:solidFill>
              </a:rPr>
              <a:t>v</a:t>
            </a:r>
            <a:r>
              <a:rPr lang="sr-Latn-ME" dirty="0" smtClean="0"/>
              <a:t> ima potomka to za koji važi </a:t>
            </a:r>
            <a:r>
              <a:rPr lang="en-GB" b="1" i="1" dirty="0" smtClean="0">
                <a:solidFill>
                  <a:srgbClr val="C00000"/>
                </a:solidFill>
              </a:rPr>
              <a:t>low</a:t>
            </a:r>
            <a:r>
              <a:rPr lang="en-GB" b="1" dirty="0" smtClean="0">
                <a:solidFill>
                  <a:srgbClr val="C00000"/>
                </a:solidFill>
              </a:rPr>
              <a:t>[</a:t>
            </a:r>
            <a:r>
              <a:rPr lang="en-GB" b="1" i="1" dirty="0" smtClean="0">
                <a:solidFill>
                  <a:srgbClr val="C00000"/>
                </a:solidFill>
              </a:rPr>
              <a:t>to</a:t>
            </a:r>
            <a:r>
              <a:rPr lang="en-GB" b="1" dirty="0">
                <a:solidFill>
                  <a:srgbClr val="C00000"/>
                </a:solidFill>
              </a:rPr>
              <a:t>]≤</a:t>
            </a:r>
            <a:r>
              <a:rPr lang="en-GB" b="1" i="1" dirty="0">
                <a:solidFill>
                  <a:srgbClr val="C00000"/>
                </a:solidFill>
              </a:rPr>
              <a:t>tin</a:t>
            </a:r>
            <a:r>
              <a:rPr lang="en-GB" b="1" dirty="0">
                <a:solidFill>
                  <a:srgbClr val="C00000"/>
                </a:solidFill>
              </a:rPr>
              <a:t>[</a:t>
            </a:r>
            <a:r>
              <a:rPr lang="en-GB" b="1" i="1" dirty="0">
                <a:solidFill>
                  <a:srgbClr val="C00000"/>
                </a:solidFill>
              </a:rPr>
              <a:t>v</a:t>
            </a:r>
            <a:r>
              <a:rPr lang="en-GB" b="1" dirty="0">
                <a:solidFill>
                  <a:srgbClr val="C00000"/>
                </a:solidFill>
              </a:rPr>
              <a:t>]</a:t>
            </a:r>
            <a:r>
              <a:rPr lang="en-GB" dirty="0"/>
              <a:t>. </a:t>
            </a:r>
            <a:r>
              <a:rPr lang="sr-Latn-ME" dirty="0" smtClean="0"/>
              <a:t>Ako je</a:t>
            </a:r>
            <a:r>
              <a:rPr lang="en-GB" dirty="0"/>
              <a:t> </a:t>
            </a:r>
            <a:r>
              <a:rPr lang="en-GB" b="1" i="1" dirty="0">
                <a:solidFill>
                  <a:srgbClr val="C00000"/>
                </a:solidFill>
              </a:rPr>
              <a:t>low</a:t>
            </a:r>
            <a:r>
              <a:rPr lang="en-GB" b="1" dirty="0">
                <a:solidFill>
                  <a:srgbClr val="C00000"/>
                </a:solidFill>
              </a:rPr>
              <a:t>[</a:t>
            </a:r>
            <a:r>
              <a:rPr lang="en-GB" b="1" i="1" dirty="0">
                <a:solidFill>
                  <a:srgbClr val="C00000"/>
                </a:solidFill>
              </a:rPr>
              <a:t>to</a:t>
            </a:r>
            <a:r>
              <a:rPr lang="en-GB" b="1" dirty="0">
                <a:solidFill>
                  <a:srgbClr val="C00000"/>
                </a:solidFill>
              </a:rPr>
              <a:t>]=</a:t>
            </a:r>
            <a:r>
              <a:rPr lang="en-GB" b="1" i="1" dirty="0">
                <a:solidFill>
                  <a:srgbClr val="C00000"/>
                </a:solidFill>
              </a:rPr>
              <a:t>tin</a:t>
            </a:r>
            <a:r>
              <a:rPr lang="en-GB" b="1" dirty="0">
                <a:solidFill>
                  <a:srgbClr val="C00000"/>
                </a:solidFill>
              </a:rPr>
              <a:t>[</a:t>
            </a:r>
            <a:r>
              <a:rPr lang="en-GB" b="1" i="1" dirty="0">
                <a:solidFill>
                  <a:srgbClr val="C00000"/>
                </a:solidFill>
              </a:rPr>
              <a:t>v</a:t>
            </a:r>
            <a:r>
              <a:rPr lang="en-GB" b="1" dirty="0" smtClean="0">
                <a:solidFill>
                  <a:srgbClr val="C00000"/>
                </a:solidFill>
              </a:rPr>
              <a:t>]</a:t>
            </a:r>
            <a:r>
              <a:rPr lang="en-GB" dirty="0" smtClean="0"/>
              <a:t>, </a:t>
            </a:r>
            <a:r>
              <a:rPr lang="sr-Latn-ME" dirty="0" smtClean="0"/>
              <a:t>povratna ivica dolazi direktno na 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dirty="0" smtClean="0"/>
              <a:t> a u suprotnom dolazi na jedan od predaka od </a:t>
            </a:r>
            <a:r>
              <a:rPr lang="en-GB" b="1" i="1" dirty="0" smtClean="0">
                <a:solidFill>
                  <a:srgbClr val="C00000"/>
                </a:solidFill>
              </a:rPr>
              <a:t>v</a:t>
            </a:r>
            <a:r>
              <a:rPr lang="en-GB" dirty="0"/>
              <a:t>.</a:t>
            </a:r>
          </a:p>
          <a:p>
            <a:r>
              <a:rPr lang="sr-Latn-ME" dirty="0" smtClean="0"/>
              <a:t>Dakle, ivica</a:t>
            </a:r>
            <a:r>
              <a:rPr lang="en-GB" dirty="0" smtClean="0"/>
              <a:t> </a:t>
            </a:r>
            <a:r>
              <a:rPr lang="en-GB" b="1" dirty="0" smtClean="0">
                <a:solidFill>
                  <a:srgbClr val="C00000"/>
                </a:solidFill>
              </a:rPr>
              <a:t>(</a:t>
            </a:r>
            <a:r>
              <a:rPr lang="en-GB" b="1" i="1" dirty="0" err="1">
                <a:solidFill>
                  <a:srgbClr val="C00000"/>
                </a:solidFill>
              </a:rPr>
              <a:t>v</a:t>
            </a:r>
            <a:r>
              <a:rPr lang="en-GB" b="1" dirty="0" err="1">
                <a:solidFill>
                  <a:srgbClr val="C00000"/>
                </a:solidFill>
              </a:rPr>
              <a:t>,</a:t>
            </a:r>
            <a:r>
              <a:rPr lang="en-GB" b="1" i="1" dirty="0" err="1">
                <a:solidFill>
                  <a:srgbClr val="C00000"/>
                </a:solidFill>
              </a:rPr>
              <a:t>to</a:t>
            </a:r>
            <a:r>
              <a:rPr lang="en-GB" b="1" dirty="0">
                <a:solidFill>
                  <a:srgbClr val="C00000"/>
                </a:solidFill>
              </a:rPr>
              <a:t>)</a:t>
            </a:r>
            <a:r>
              <a:rPr lang="en-GB" dirty="0"/>
              <a:t> </a:t>
            </a:r>
            <a:r>
              <a:rPr lang="sr-Latn-ME" dirty="0" smtClean="0"/>
              <a:t>u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 drvetu je most </a:t>
            </a:r>
            <a:r>
              <a:rPr lang="sr-Latn-ME" b="1" dirty="0" smtClean="0"/>
              <a:t>akko</a:t>
            </a:r>
            <a:r>
              <a:rPr lang="en-GB" dirty="0"/>
              <a:t> </a:t>
            </a:r>
            <a:r>
              <a:rPr lang="en-GB" b="1" i="1" dirty="0">
                <a:solidFill>
                  <a:srgbClr val="C00000"/>
                </a:solidFill>
              </a:rPr>
              <a:t>low</a:t>
            </a:r>
            <a:r>
              <a:rPr lang="en-GB" b="1" dirty="0">
                <a:solidFill>
                  <a:srgbClr val="C00000"/>
                </a:solidFill>
              </a:rPr>
              <a:t>[</a:t>
            </a:r>
            <a:r>
              <a:rPr lang="en-GB" b="1" i="1" dirty="0">
                <a:solidFill>
                  <a:srgbClr val="C00000"/>
                </a:solidFill>
              </a:rPr>
              <a:t>to</a:t>
            </a:r>
            <a:r>
              <a:rPr lang="en-GB" b="1" dirty="0">
                <a:solidFill>
                  <a:srgbClr val="C00000"/>
                </a:solidFill>
              </a:rPr>
              <a:t>]&gt;</a:t>
            </a:r>
            <a:r>
              <a:rPr lang="en-GB" b="1" i="1" dirty="0">
                <a:solidFill>
                  <a:srgbClr val="C00000"/>
                </a:solidFill>
              </a:rPr>
              <a:t>tin</a:t>
            </a:r>
            <a:r>
              <a:rPr lang="en-GB" b="1" dirty="0">
                <a:solidFill>
                  <a:srgbClr val="C00000"/>
                </a:solidFill>
              </a:rPr>
              <a:t>[</a:t>
            </a:r>
            <a:r>
              <a:rPr lang="en-GB" b="1" i="1" dirty="0">
                <a:solidFill>
                  <a:srgbClr val="C00000"/>
                </a:solidFill>
              </a:rPr>
              <a:t>v</a:t>
            </a:r>
            <a:r>
              <a:rPr lang="en-GB" b="1" dirty="0" smtClean="0">
                <a:solidFill>
                  <a:srgbClr val="C00000"/>
                </a:solidFill>
              </a:rPr>
              <a:t>]</a:t>
            </a:r>
            <a:r>
              <a:rPr lang="en-GB" dirty="0" smtClean="0"/>
              <a:t>.</a:t>
            </a:r>
            <a:endParaRPr lang="en-GB" dirty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133323"/>
              </p:ext>
            </p:extLst>
          </p:nvPr>
        </p:nvGraphicFramePr>
        <p:xfrm>
          <a:off x="838200" y="2590800"/>
          <a:ext cx="7620000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" name="Equation" r:id="rId3" imgW="7619760" imgH="1346040" progId="Equation.DSMT4">
                  <p:embed/>
                </p:oleObj>
              </mc:Choice>
              <mc:Fallback>
                <p:oleObj name="Equation" r:id="rId3" imgW="7619760" imgH="1346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8200" y="2590800"/>
                        <a:ext cx="7620000" cy="1346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34302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Implementacija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>
            <a:normAutofit/>
          </a:bodyPr>
          <a:lstStyle/>
          <a:p>
            <a:r>
              <a:rPr lang="sr-Latn-ME" dirty="0" smtClean="0"/>
              <a:t>U implementaciji treba da razlikujemo tri slučaja</a:t>
            </a:r>
            <a:r>
              <a:rPr lang="en-GB" dirty="0" smtClean="0"/>
              <a:t>: </a:t>
            </a:r>
            <a:endParaRPr lang="sr-Latn-ME" dirty="0" smtClean="0"/>
          </a:p>
          <a:p>
            <a:pPr lvl="1"/>
            <a:r>
              <a:rPr lang="sr-Latn-ME" dirty="0" smtClean="0"/>
              <a:t>Kada idemo nadolje ivicama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>
                <a:solidFill>
                  <a:srgbClr val="C00000"/>
                </a:solidFill>
              </a:rPr>
              <a:t> </a:t>
            </a:r>
            <a:r>
              <a:rPr lang="sr-Latn-ME" dirty="0" smtClean="0"/>
              <a:t>drveta;</a:t>
            </a:r>
          </a:p>
          <a:p>
            <a:pPr lvl="1"/>
            <a:r>
              <a:rPr lang="sr-Latn-ME" dirty="0" smtClean="0"/>
              <a:t>Kada idemo nazad na pretke čvorova i</a:t>
            </a:r>
          </a:p>
          <a:p>
            <a:pPr lvl="1"/>
            <a:r>
              <a:rPr lang="sr-Latn-ME" dirty="0" smtClean="0"/>
              <a:t>Kada se vraćamo na roditelja čvora.</a:t>
            </a:r>
            <a:endParaRPr lang="en-GB" dirty="0" smtClean="0"/>
          </a:p>
          <a:p>
            <a:r>
              <a:rPr lang="sr-Latn-ME" dirty="0" smtClean="0"/>
              <a:t>Ovi slučajevi su:</a:t>
            </a:r>
          </a:p>
          <a:p>
            <a:pPr lvl="1"/>
            <a:r>
              <a:rPr lang="en-GB" b="1" i="1" dirty="0" smtClean="0">
                <a:solidFill>
                  <a:srgbClr val="C00000"/>
                </a:solidFill>
              </a:rPr>
              <a:t>visited</a:t>
            </a:r>
            <a:r>
              <a:rPr lang="en-GB" b="1" dirty="0" smtClean="0">
                <a:solidFill>
                  <a:srgbClr val="C00000"/>
                </a:solidFill>
              </a:rPr>
              <a:t>[</a:t>
            </a:r>
            <a:r>
              <a:rPr lang="en-GB" b="1" i="1" dirty="0" smtClean="0">
                <a:solidFill>
                  <a:srgbClr val="C00000"/>
                </a:solidFill>
              </a:rPr>
              <a:t>to</a:t>
            </a:r>
            <a:r>
              <a:rPr lang="en-GB" b="1" dirty="0" smtClean="0">
                <a:solidFill>
                  <a:srgbClr val="C00000"/>
                </a:solidFill>
              </a:rPr>
              <a:t>]=</a:t>
            </a:r>
            <a:r>
              <a:rPr lang="en-GB" b="1" i="1" dirty="0" smtClean="0">
                <a:solidFill>
                  <a:srgbClr val="C00000"/>
                </a:solidFill>
              </a:rPr>
              <a:t>false</a:t>
            </a:r>
            <a:r>
              <a:rPr lang="sr-Latn-ME" dirty="0" smtClean="0"/>
              <a:t> </a:t>
            </a:r>
            <a:r>
              <a:rPr lang="en-GB" dirty="0" smtClean="0"/>
              <a:t>- </a:t>
            </a:r>
            <a:r>
              <a:rPr lang="sr-Latn-ME" dirty="0" smtClean="0"/>
              <a:t>ivica je dio DFS drveta</a:t>
            </a:r>
            <a:r>
              <a:rPr lang="en-GB" dirty="0" smtClean="0"/>
              <a:t>;</a:t>
            </a:r>
            <a:endParaRPr lang="sr-Latn-ME" dirty="0" smtClean="0"/>
          </a:p>
          <a:p>
            <a:pPr lvl="1"/>
            <a:r>
              <a:rPr lang="en-GB" b="1" i="1" dirty="0" smtClean="0">
                <a:solidFill>
                  <a:srgbClr val="C00000"/>
                </a:solidFill>
              </a:rPr>
              <a:t>visited</a:t>
            </a:r>
            <a:r>
              <a:rPr lang="en-GB" b="1" dirty="0" smtClean="0">
                <a:solidFill>
                  <a:srgbClr val="C00000"/>
                </a:solidFill>
              </a:rPr>
              <a:t>[</a:t>
            </a:r>
            <a:r>
              <a:rPr lang="en-GB" b="1" i="1" dirty="0" smtClean="0">
                <a:solidFill>
                  <a:srgbClr val="C00000"/>
                </a:solidFill>
              </a:rPr>
              <a:t>to</a:t>
            </a:r>
            <a:r>
              <a:rPr lang="en-GB" b="1" dirty="0" smtClean="0">
                <a:solidFill>
                  <a:srgbClr val="C00000"/>
                </a:solidFill>
              </a:rPr>
              <a:t>]=</a:t>
            </a:r>
            <a:r>
              <a:rPr lang="en-GB" b="1" i="1" dirty="0" smtClean="0">
                <a:solidFill>
                  <a:srgbClr val="C00000"/>
                </a:solidFill>
              </a:rPr>
              <a:t>true</a:t>
            </a:r>
            <a:r>
              <a:rPr lang="en-GB" b="1" dirty="0" smtClean="0">
                <a:solidFill>
                  <a:srgbClr val="C00000"/>
                </a:solidFill>
              </a:rPr>
              <a:t> &amp;&amp; </a:t>
            </a:r>
            <a:r>
              <a:rPr lang="en-GB" b="1" i="1" dirty="0" err="1" smtClean="0">
                <a:solidFill>
                  <a:srgbClr val="C00000"/>
                </a:solidFill>
              </a:rPr>
              <a:t>to</a:t>
            </a:r>
            <a:r>
              <a:rPr lang="en-GB" b="1" dirty="0" err="1" smtClean="0">
                <a:solidFill>
                  <a:srgbClr val="C00000"/>
                </a:solidFill>
              </a:rPr>
              <a:t>≠</a:t>
            </a:r>
            <a:r>
              <a:rPr lang="en-GB" b="1" i="1" dirty="0" err="1" smtClean="0">
                <a:solidFill>
                  <a:srgbClr val="C00000"/>
                </a:solidFill>
              </a:rPr>
              <a:t>parent</a:t>
            </a:r>
            <a:r>
              <a:rPr lang="en-GB" dirty="0" smtClean="0"/>
              <a:t> - </a:t>
            </a:r>
            <a:r>
              <a:rPr lang="sr-Latn-ME" dirty="0" smtClean="0"/>
              <a:t>ivica je povrat</a:t>
            </a:r>
            <a:r>
              <a:rPr lang="en-US" dirty="0" smtClean="0"/>
              <a:t>n</a:t>
            </a:r>
            <a:r>
              <a:rPr lang="sr-Latn-ME" dirty="0" smtClean="0"/>
              <a:t>a na jedan od predaka</a:t>
            </a:r>
            <a:r>
              <a:rPr lang="en-GB" dirty="0" smtClean="0"/>
              <a:t>;</a:t>
            </a:r>
            <a:endParaRPr lang="sr-Latn-ME" dirty="0" smtClean="0"/>
          </a:p>
          <a:p>
            <a:pPr lvl="1"/>
            <a:r>
              <a:rPr lang="en-GB" b="1" i="1" dirty="0" smtClean="0">
                <a:solidFill>
                  <a:srgbClr val="C00000"/>
                </a:solidFill>
              </a:rPr>
              <a:t>to</a:t>
            </a:r>
            <a:r>
              <a:rPr lang="en-GB" b="1" dirty="0" smtClean="0">
                <a:solidFill>
                  <a:srgbClr val="C00000"/>
                </a:solidFill>
              </a:rPr>
              <a:t>=</a:t>
            </a:r>
            <a:r>
              <a:rPr lang="en-GB" b="1" i="1" dirty="0" err="1" smtClean="0">
                <a:solidFill>
                  <a:srgbClr val="C00000"/>
                </a:solidFill>
              </a:rPr>
              <a:t>paren</a:t>
            </a:r>
            <a:r>
              <a:rPr lang="sr-Latn-ME" b="1" i="1" dirty="0" smtClean="0">
                <a:solidFill>
                  <a:srgbClr val="C00000"/>
                </a:solidFill>
              </a:rPr>
              <a:t>t</a:t>
            </a:r>
            <a:r>
              <a:rPr lang="en-GB" dirty="0" smtClean="0"/>
              <a:t> - </a:t>
            </a:r>
            <a:r>
              <a:rPr lang="sr-Latn-ME" dirty="0" smtClean="0"/>
              <a:t>ivica vodi nazad do roditelja u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 drvetu</a:t>
            </a:r>
            <a:r>
              <a:rPr lang="en-GB" dirty="0" smtClean="0"/>
              <a:t>.</a:t>
            </a:r>
          </a:p>
          <a:p>
            <a:r>
              <a:rPr lang="sr-Latn-ME" dirty="0" smtClean="0"/>
              <a:t>Da bi se ovo implementiralo funkcija za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 pretragu treba da prima ro</a:t>
            </a:r>
            <a:r>
              <a:rPr lang="en-US" dirty="0" smtClean="0"/>
              <a:t>d</a:t>
            </a:r>
            <a:r>
              <a:rPr lang="sr-Latn-ME" dirty="0" smtClean="0"/>
              <a:t>i</a:t>
            </a:r>
            <a:r>
              <a:rPr lang="en-US" dirty="0" smtClean="0"/>
              <a:t>t</a:t>
            </a:r>
            <a:r>
              <a:rPr lang="sr-Latn-ME" dirty="0" smtClean="0"/>
              <a:t>elja tekućeg čvora</a:t>
            </a:r>
            <a:r>
              <a:rPr lang="en-GB" dirty="0" smtClean="0"/>
              <a:t>.</a:t>
            </a:r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4782324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&lt;vector&gt;</a:t>
            </a:r>
          </a:p>
          <a:p>
            <a:r>
              <a:rPr lang="en-US" b="1" dirty="0">
                <a:solidFill>
                  <a:srgbClr val="0070C0"/>
                </a:solidFill>
              </a:rPr>
              <a:t>using 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n;</a:t>
            </a:r>
          </a:p>
          <a:p>
            <a:r>
              <a:rPr lang="en-US" b="1" dirty="0">
                <a:solidFill>
                  <a:srgbClr val="0070C0"/>
                </a:solidFill>
              </a:rPr>
              <a:t>vector&lt;vector&lt;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&gt;&gt; </a:t>
            </a:r>
            <a:r>
              <a:rPr lang="en-US" b="1" dirty="0" err="1">
                <a:solidFill>
                  <a:srgbClr val="0070C0"/>
                </a:solidFill>
              </a:rPr>
              <a:t>adj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vector&lt;</a:t>
            </a:r>
            <a:r>
              <a:rPr lang="en-US" b="1" dirty="0" err="1">
                <a:solidFill>
                  <a:srgbClr val="0070C0"/>
                </a:solidFill>
              </a:rPr>
              <a:t>bool</a:t>
            </a:r>
            <a:r>
              <a:rPr lang="en-US" b="1" dirty="0">
                <a:solidFill>
                  <a:srgbClr val="0070C0"/>
                </a:solidFill>
              </a:rPr>
              <a:t>&gt; visited;</a:t>
            </a:r>
          </a:p>
          <a:p>
            <a:r>
              <a:rPr lang="en-US" b="1" dirty="0">
                <a:solidFill>
                  <a:srgbClr val="0070C0"/>
                </a:solidFill>
              </a:rPr>
              <a:t>vector&lt;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tin, low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91000" y="4788515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timer;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dfs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v,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p = -1)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visited[v</a:t>
            </a:r>
            <a:r>
              <a:rPr lang="en-US" b="1" dirty="0">
                <a:solidFill>
                  <a:srgbClr val="0070C0"/>
                </a:solidFill>
              </a:rPr>
              <a:t>] = true;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tin[v</a:t>
            </a:r>
            <a:r>
              <a:rPr lang="en-US" b="1" dirty="0">
                <a:solidFill>
                  <a:srgbClr val="0070C0"/>
                </a:solidFill>
              </a:rPr>
              <a:t>] = low[v] = timer++;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to : </a:t>
            </a:r>
            <a:r>
              <a:rPr lang="en-US" b="1" dirty="0" err="1">
                <a:solidFill>
                  <a:srgbClr val="0070C0"/>
                </a:solidFill>
              </a:rPr>
              <a:t>adj</a:t>
            </a:r>
            <a:r>
              <a:rPr lang="en-US" b="1" dirty="0">
                <a:solidFill>
                  <a:srgbClr val="0070C0"/>
                </a:solidFill>
              </a:rPr>
              <a:t>[v])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if </a:t>
            </a:r>
            <a:r>
              <a:rPr lang="en-US" b="1" dirty="0">
                <a:solidFill>
                  <a:srgbClr val="0070C0"/>
                </a:solidFill>
              </a:rPr>
              <a:t>(to == p) continue;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886200" y="4788515"/>
            <a:ext cx="0" cy="2069485"/>
          </a:xfrm>
          <a:prstGeom prst="line">
            <a:avLst/>
          </a:prstGeom>
          <a:ln w="2667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98561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en-US" dirty="0" smtClean="0"/>
              <a:t>Program - </a:t>
            </a:r>
            <a:r>
              <a:rPr lang="en-US" dirty="0" err="1" smtClean="0"/>
              <a:t>primjeri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19545" y="3730113"/>
            <a:ext cx="1676400" cy="12003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5 5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0 1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0 2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1 2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0 3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3 </a:t>
            </a:r>
            <a:r>
              <a:rPr lang="en-US" sz="1200" b="1" dirty="0" smtClean="0">
                <a:solidFill>
                  <a:schemeClr val="bg1"/>
                </a:solidFill>
              </a:rPr>
              <a:t>4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40056" y="6428601"/>
            <a:ext cx="1808544" cy="27699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 err="1" smtClean="0">
                <a:solidFill>
                  <a:schemeClr val="bg1"/>
                </a:solidFill>
              </a:rPr>
              <a:t>Ivica</a:t>
            </a:r>
            <a:r>
              <a:rPr lang="en-US" sz="1200" b="1" dirty="0" smtClean="0">
                <a:solidFill>
                  <a:schemeClr val="bg1"/>
                </a:solidFill>
              </a:rPr>
              <a:t> </a:t>
            </a:r>
            <a:r>
              <a:rPr lang="en-US" sz="1200" b="1" dirty="0">
                <a:solidFill>
                  <a:schemeClr val="bg1"/>
                </a:solidFill>
              </a:rPr>
              <a:t>1 6 je most!</a:t>
            </a:r>
          </a:p>
        </p:txBody>
      </p:sp>
      <p:sp>
        <p:nvSpPr>
          <p:cNvPr id="6" name="Rectangle 5"/>
          <p:cNvSpPr/>
          <p:nvPr/>
        </p:nvSpPr>
        <p:spPr>
          <a:xfrm>
            <a:off x="5786" y="1066800"/>
            <a:ext cx="567738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  if </a:t>
            </a:r>
            <a:r>
              <a:rPr lang="en-US" b="1" dirty="0">
                <a:solidFill>
                  <a:srgbClr val="0070C0"/>
                </a:solidFill>
              </a:rPr>
              <a:t>(visited[to]) </a:t>
            </a:r>
            <a:r>
              <a:rPr lang="en-US" b="1" dirty="0" smtClean="0">
                <a:solidFill>
                  <a:srgbClr val="0070C0"/>
                </a:solidFill>
              </a:rPr>
              <a:t>low[v]=min(low[v],tin[to</a:t>
            </a:r>
            <a:r>
              <a:rPr lang="en-US" b="1" dirty="0">
                <a:solidFill>
                  <a:srgbClr val="0070C0"/>
                </a:solidFill>
              </a:rPr>
              <a:t>]);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else </a:t>
            </a:r>
            <a:r>
              <a:rPr lang="en-US" b="1" dirty="0">
                <a:solidFill>
                  <a:srgbClr val="0070C0"/>
                </a:solidFill>
              </a:rPr>
              <a:t>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dfs</a:t>
            </a:r>
            <a:r>
              <a:rPr lang="en-US" b="1" dirty="0" smtClean="0">
                <a:solidFill>
                  <a:srgbClr val="0070C0"/>
                </a:solidFill>
              </a:rPr>
              <a:t>(to</a:t>
            </a:r>
            <a:r>
              <a:rPr lang="en-US" b="1" dirty="0">
                <a:solidFill>
                  <a:srgbClr val="0070C0"/>
                </a:solidFill>
              </a:rPr>
              <a:t>, v);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low[v</a:t>
            </a:r>
            <a:r>
              <a:rPr lang="en-US" b="1" dirty="0">
                <a:solidFill>
                  <a:srgbClr val="0070C0"/>
                </a:solidFill>
              </a:rPr>
              <a:t>] = min(low[v], low[to]);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if </a:t>
            </a:r>
            <a:r>
              <a:rPr lang="en-US" b="1" dirty="0">
                <a:solidFill>
                  <a:srgbClr val="0070C0"/>
                </a:solidFill>
              </a:rPr>
              <a:t>(low[to] &gt; tin[v])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  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&lt;&lt;"</a:t>
            </a:r>
            <a:r>
              <a:rPr lang="en-US" b="1" dirty="0" err="1">
                <a:solidFill>
                  <a:srgbClr val="0070C0"/>
                </a:solidFill>
              </a:rPr>
              <a:t>Ivica</a:t>
            </a:r>
            <a:r>
              <a:rPr lang="en-US" b="1" dirty="0">
                <a:solidFill>
                  <a:srgbClr val="0070C0"/>
                </a:solidFill>
              </a:rPr>
              <a:t> "&lt;&lt;v&lt;&lt;" "&lt;&lt;to</a:t>
            </a:r>
            <a:r>
              <a:rPr lang="en-US" b="1" dirty="0" smtClean="0">
                <a:solidFill>
                  <a:srgbClr val="0070C0"/>
                </a:solidFill>
              </a:rPr>
              <a:t>&lt;&lt;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    </a:t>
            </a:r>
            <a:r>
              <a:rPr lang="en-US" b="1" dirty="0" smtClean="0">
                <a:solidFill>
                  <a:srgbClr val="0070C0"/>
                </a:solidFill>
              </a:rPr>
              <a:t>" </a:t>
            </a:r>
            <a:r>
              <a:rPr lang="en-US" b="1" dirty="0">
                <a:solidFill>
                  <a:srgbClr val="0070C0"/>
                </a:solidFill>
              </a:rPr>
              <a:t>je most!"&lt;&lt;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find_bridges</a:t>
            </a:r>
            <a:r>
              <a:rPr lang="en-US" b="1" dirty="0">
                <a:solidFill>
                  <a:srgbClr val="0070C0"/>
                </a:solidFill>
              </a:rPr>
              <a:t>()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timer </a:t>
            </a:r>
            <a:r>
              <a:rPr lang="en-US" b="1" dirty="0">
                <a:solidFill>
                  <a:srgbClr val="0070C0"/>
                </a:solidFill>
              </a:rPr>
              <a:t>= 0;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visited.assign</a:t>
            </a:r>
            <a:r>
              <a:rPr lang="en-US" b="1" dirty="0" smtClean="0">
                <a:solidFill>
                  <a:srgbClr val="0070C0"/>
                </a:solidFill>
              </a:rPr>
              <a:t>(n</a:t>
            </a:r>
            <a:r>
              <a:rPr lang="en-US" b="1" dirty="0">
                <a:solidFill>
                  <a:srgbClr val="0070C0"/>
                </a:solidFill>
              </a:rPr>
              <a:t>, false);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tin.assign</a:t>
            </a:r>
            <a:r>
              <a:rPr lang="en-US" b="1" dirty="0" smtClean="0">
                <a:solidFill>
                  <a:srgbClr val="0070C0"/>
                </a:solidFill>
              </a:rPr>
              <a:t>(n</a:t>
            </a:r>
            <a:r>
              <a:rPr lang="en-US" b="1" dirty="0">
                <a:solidFill>
                  <a:srgbClr val="0070C0"/>
                </a:solidFill>
              </a:rPr>
              <a:t>, -1);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low.assign</a:t>
            </a:r>
            <a:r>
              <a:rPr lang="en-US" b="1" dirty="0" smtClean="0">
                <a:solidFill>
                  <a:srgbClr val="0070C0"/>
                </a:solidFill>
              </a:rPr>
              <a:t>(n</a:t>
            </a:r>
            <a:r>
              <a:rPr lang="en-US" b="1" dirty="0">
                <a:solidFill>
                  <a:srgbClr val="0070C0"/>
                </a:solidFill>
              </a:rPr>
              <a:t>, -1);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= 0;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&lt; n; ++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 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(!visited[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])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dfs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67400" y="469880"/>
            <a:ext cx="3200400" cy="3416320"/>
          </a:xfrm>
          <a:prstGeom prst="rect">
            <a:avLst/>
          </a:prstGeom>
          <a:ln>
            <a:solidFill>
              <a:srgbClr val="C0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main(){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adj.resize</a:t>
            </a:r>
            <a:r>
              <a:rPr lang="en-US" b="1" dirty="0">
                <a:solidFill>
                  <a:srgbClr val="0070C0"/>
                </a:solidFill>
              </a:rPr>
              <a:t>(n);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e,x,y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&gt;&gt;e;</a:t>
            </a:r>
          </a:p>
          <a:p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e;i</a:t>
            </a:r>
            <a:r>
              <a:rPr lang="en-US" b="1" dirty="0">
                <a:solidFill>
                  <a:srgbClr val="0070C0"/>
                </a:solidFill>
              </a:rPr>
              <a:t>++){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&gt;&gt;x&gt;&gt;y;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adj</a:t>
            </a:r>
            <a:r>
              <a:rPr lang="en-US" b="1" dirty="0" smtClean="0">
                <a:solidFill>
                  <a:srgbClr val="0070C0"/>
                </a:solidFill>
              </a:rPr>
              <a:t>[x</a:t>
            </a:r>
            <a:r>
              <a:rPr lang="en-US" b="1" dirty="0">
                <a:solidFill>
                  <a:srgbClr val="0070C0"/>
                </a:solidFill>
              </a:rPr>
              <a:t>].</a:t>
            </a:r>
            <a:r>
              <a:rPr lang="en-US" b="1" dirty="0" err="1">
                <a:solidFill>
                  <a:srgbClr val="0070C0"/>
                </a:solidFill>
              </a:rPr>
              <a:t>push_back</a:t>
            </a:r>
            <a:r>
              <a:rPr lang="en-US" b="1" dirty="0">
                <a:solidFill>
                  <a:srgbClr val="0070C0"/>
                </a:solidFill>
              </a:rPr>
              <a:t>(y);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adj</a:t>
            </a:r>
            <a:r>
              <a:rPr lang="en-US" b="1" dirty="0" smtClean="0">
                <a:solidFill>
                  <a:srgbClr val="0070C0"/>
                </a:solidFill>
              </a:rPr>
              <a:t>[y</a:t>
            </a:r>
            <a:r>
              <a:rPr lang="en-US" b="1" dirty="0">
                <a:solidFill>
                  <a:srgbClr val="0070C0"/>
                </a:solidFill>
              </a:rPr>
              <a:t>].</a:t>
            </a:r>
            <a:r>
              <a:rPr lang="en-US" b="1" dirty="0" err="1">
                <a:solidFill>
                  <a:srgbClr val="0070C0"/>
                </a:solidFill>
              </a:rPr>
              <a:t>push_back</a:t>
            </a:r>
            <a:r>
              <a:rPr lang="en-US" b="1" dirty="0">
                <a:solidFill>
                  <a:srgbClr val="0070C0"/>
                </a:solidFill>
              </a:rPr>
              <a:t>(x</a:t>
            </a:r>
            <a:r>
              <a:rPr lang="en-US" b="1" dirty="0" smtClean="0">
                <a:solidFill>
                  <a:srgbClr val="0070C0"/>
                </a:solidFill>
              </a:rPr>
              <a:t>);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find_bridges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11575" y="405114"/>
            <a:ext cx="5694745" cy="5694744"/>
          </a:xfrm>
          <a:custGeom>
            <a:avLst/>
            <a:gdLst>
              <a:gd name="connsiteX0" fmla="*/ 5671595 w 5694745"/>
              <a:gd name="connsiteY0" fmla="*/ 0 h 5694744"/>
              <a:gd name="connsiteX1" fmla="*/ 5694745 w 5694745"/>
              <a:gd name="connsiteY1" fmla="*/ 2523281 h 5694744"/>
              <a:gd name="connsiteX2" fmla="*/ 3553428 w 5694745"/>
              <a:gd name="connsiteY2" fmla="*/ 2546430 h 5694744"/>
              <a:gd name="connsiteX3" fmla="*/ 3264061 w 5694745"/>
              <a:gd name="connsiteY3" fmla="*/ 2546430 h 5694744"/>
              <a:gd name="connsiteX4" fmla="*/ 2824223 w 5694745"/>
              <a:gd name="connsiteY4" fmla="*/ 2569580 h 5694744"/>
              <a:gd name="connsiteX5" fmla="*/ 2824223 w 5694745"/>
              <a:gd name="connsiteY5" fmla="*/ 5694744 h 5694744"/>
              <a:gd name="connsiteX6" fmla="*/ 0 w 5694745"/>
              <a:gd name="connsiteY6" fmla="*/ 5683170 h 5694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94745" h="5694744">
                <a:moveTo>
                  <a:pt x="5671595" y="0"/>
                </a:moveTo>
                <a:lnTo>
                  <a:pt x="5694745" y="2523281"/>
                </a:lnTo>
                <a:lnTo>
                  <a:pt x="3553428" y="2546430"/>
                </a:lnTo>
                <a:lnTo>
                  <a:pt x="3264061" y="2546430"/>
                </a:lnTo>
                <a:lnTo>
                  <a:pt x="2824223" y="2569580"/>
                </a:lnTo>
                <a:lnTo>
                  <a:pt x="2824223" y="5694744"/>
                </a:lnTo>
                <a:lnTo>
                  <a:pt x="0" y="568317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971800" y="3059668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u="sng" dirty="0" smtClean="0"/>
              <a:t>Primjer 1</a:t>
            </a:r>
            <a:endParaRPr lang="en-US" b="1" u="sng" dirty="0"/>
          </a:p>
        </p:txBody>
      </p:sp>
      <p:sp>
        <p:nvSpPr>
          <p:cNvPr id="10" name="TextBox 9"/>
          <p:cNvSpPr txBox="1"/>
          <p:nvPr/>
        </p:nvSpPr>
        <p:spPr>
          <a:xfrm>
            <a:off x="2971800" y="3364468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Ulaz</a:t>
            </a:r>
            <a:endParaRPr lang="en-US" b="1" dirty="0"/>
          </a:p>
        </p:txBody>
      </p:sp>
      <p:sp>
        <p:nvSpPr>
          <p:cNvPr id="11" name="Rectangle 10"/>
          <p:cNvSpPr/>
          <p:nvPr/>
        </p:nvSpPr>
        <p:spPr>
          <a:xfrm>
            <a:off x="3048000" y="5638800"/>
            <a:ext cx="16764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 err="1" smtClean="0">
                <a:solidFill>
                  <a:schemeClr val="bg1"/>
                </a:solidFill>
              </a:rPr>
              <a:t>Ivica</a:t>
            </a:r>
            <a:r>
              <a:rPr lang="en-US" sz="1200" b="1" dirty="0" smtClean="0">
                <a:solidFill>
                  <a:schemeClr val="bg1"/>
                </a:solidFill>
              </a:rPr>
              <a:t> </a:t>
            </a:r>
            <a:r>
              <a:rPr lang="en-US" sz="1200" b="1" dirty="0">
                <a:solidFill>
                  <a:schemeClr val="bg1"/>
                </a:solidFill>
              </a:rPr>
              <a:t>3 4 je most!</a:t>
            </a:r>
          </a:p>
          <a:p>
            <a:r>
              <a:rPr lang="en-US" sz="1200" b="1" dirty="0" err="1">
                <a:solidFill>
                  <a:schemeClr val="bg1"/>
                </a:solidFill>
              </a:rPr>
              <a:t>Ivica</a:t>
            </a:r>
            <a:r>
              <a:rPr lang="en-US" sz="1200" b="1" dirty="0">
                <a:solidFill>
                  <a:schemeClr val="bg1"/>
                </a:solidFill>
              </a:rPr>
              <a:t> 0 3 je most!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71800" y="5269468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Izlaz</a:t>
            </a:r>
            <a:endParaRPr lang="en-US" b="1" dirty="0"/>
          </a:p>
        </p:txBody>
      </p:sp>
      <p:sp>
        <p:nvSpPr>
          <p:cNvPr id="13" name="Rectangle 12"/>
          <p:cNvSpPr/>
          <p:nvPr/>
        </p:nvSpPr>
        <p:spPr>
          <a:xfrm>
            <a:off x="6019800" y="4417874"/>
            <a:ext cx="1828800" cy="175432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7 8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0 1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0 2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1 2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1 3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1 4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3 5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4 5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1 </a:t>
            </a:r>
            <a:r>
              <a:rPr lang="en-US" sz="1200" b="1" dirty="0" smtClean="0">
                <a:solidFill>
                  <a:schemeClr val="bg1"/>
                </a:solidFill>
              </a:rPr>
              <a:t>6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19800" y="38100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u="sng" dirty="0" smtClean="0"/>
              <a:t>Primjer 2</a:t>
            </a:r>
            <a:endParaRPr lang="en-US" b="1" u="sng" dirty="0"/>
          </a:p>
        </p:txBody>
      </p:sp>
      <p:sp>
        <p:nvSpPr>
          <p:cNvPr id="15" name="TextBox 14"/>
          <p:cNvSpPr txBox="1"/>
          <p:nvPr/>
        </p:nvSpPr>
        <p:spPr>
          <a:xfrm>
            <a:off x="6019800" y="41148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Ulaz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019800" y="6107668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Izlaz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4887591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Objašnjenje koda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486400"/>
          </a:xfrm>
        </p:spPr>
        <p:txBody>
          <a:bodyPr/>
          <a:lstStyle/>
          <a:p>
            <a:r>
              <a:rPr lang="sr-Latn-ME" dirty="0" smtClean="0"/>
              <a:t>Funkcija </a:t>
            </a:r>
            <a:r>
              <a:rPr lang="sr-Latn-ME" b="1" dirty="0" smtClean="0">
                <a:solidFill>
                  <a:srgbClr val="0070C0"/>
                </a:solidFill>
              </a:rPr>
              <a:t>find_bridges</a:t>
            </a:r>
            <a:r>
              <a:rPr lang="sr-Latn-ME" dirty="0" smtClean="0"/>
              <a:t> za sve čvorove koji nisu posjećeni pokreće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-funkciju.</a:t>
            </a:r>
          </a:p>
          <a:p>
            <a:r>
              <a:rPr lang="sr-Latn-ME" dirty="0" smtClean="0"/>
              <a:t>Na početku i </a:t>
            </a:r>
            <a:r>
              <a:rPr lang="sr-Latn-ME" b="1" dirty="0" smtClean="0">
                <a:solidFill>
                  <a:srgbClr val="0070C0"/>
                </a:solidFill>
              </a:rPr>
              <a:t>tin</a:t>
            </a:r>
            <a:r>
              <a:rPr lang="sr-Latn-ME" dirty="0" smtClean="0"/>
              <a:t> i </a:t>
            </a:r>
            <a:r>
              <a:rPr lang="sr-Latn-ME" b="1" dirty="0" smtClean="0">
                <a:solidFill>
                  <a:srgbClr val="0070C0"/>
                </a:solidFill>
              </a:rPr>
              <a:t>low</a:t>
            </a:r>
            <a:r>
              <a:rPr lang="sr-Latn-ME" dirty="0" smtClean="0"/>
              <a:t> za dati čvor postavljamo na vrijednost </a:t>
            </a:r>
            <a:r>
              <a:rPr lang="sr-Latn-ME" b="1" dirty="0" smtClean="0">
                <a:solidFill>
                  <a:srgbClr val="0070C0"/>
                </a:solidFill>
              </a:rPr>
              <a:t>timer</a:t>
            </a:r>
            <a:r>
              <a:rPr lang="sr-Latn-ME" dirty="0" smtClean="0"/>
              <a:t>-a kojega ujedno i inkrementiramo. </a:t>
            </a:r>
            <a:endParaRPr lang="sr-Latn-ME" dirty="0"/>
          </a:p>
          <a:p>
            <a:r>
              <a:rPr lang="sr-Latn-ME" dirty="0" smtClean="0"/>
              <a:t>Prolazimo kroz sve susjedne čvorove, i provjeravamo suštinska tri ključna slučaja koja smo prethodno pominjali.</a:t>
            </a:r>
          </a:p>
          <a:p>
            <a:r>
              <a:rPr lang="sr-Latn-ME" dirty="0" smtClean="0"/>
              <a:t>Uočite inteligentan način na koji smo isti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 algoritam upotrijebili za povratne ivice.</a:t>
            </a:r>
          </a:p>
          <a:p>
            <a:endParaRPr lang="sr-Latn-ME" dirty="0"/>
          </a:p>
          <a:p>
            <a:r>
              <a:rPr lang="sr-Latn-ME" dirty="0" smtClean="0"/>
              <a:t>Ovaj oblik algoritma ima puno varijanti i ugrađen je u Kosaradžu i Tardžanov algoritam.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6751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Tačka artikulacije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>
            <a:noAutofit/>
          </a:bodyPr>
          <a:lstStyle/>
          <a:p>
            <a:r>
              <a:rPr lang="sr-Latn-ME" b="1" dirty="0" smtClean="0">
                <a:solidFill>
                  <a:srgbClr val="C00000"/>
                </a:solidFill>
              </a:rPr>
              <a:t>Tačka artikulacije</a:t>
            </a:r>
            <a:r>
              <a:rPr lang="sr-Latn-ME" dirty="0" smtClean="0"/>
              <a:t> ili </a:t>
            </a:r>
            <a:r>
              <a:rPr lang="sr-Latn-ME" b="1" dirty="0" smtClean="0">
                <a:solidFill>
                  <a:srgbClr val="C00000"/>
                </a:solidFill>
              </a:rPr>
              <a:t>čvor reza</a:t>
            </a:r>
            <a:r>
              <a:rPr lang="sr-Latn-ME" dirty="0" smtClean="0"/>
              <a:t> (</a:t>
            </a:r>
            <a:r>
              <a:rPr lang="sr-Latn-ME" i="1" dirty="0" smtClean="0"/>
              <a:t>cut vertex</a:t>
            </a:r>
            <a:r>
              <a:rPr lang="sr-Latn-ME" dirty="0" smtClean="0"/>
              <a:t>) je čvor koji kada se eliminiše uvećava broj povezanih komponeni u grafu (ili graf čini nepovezanim ako je do tada bio povezan).</a:t>
            </a:r>
          </a:p>
          <a:p>
            <a:r>
              <a:rPr lang="sr-Latn-ME" dirty="0" smtClean="0"/>
              <a:t>Kao i </a:t>
            </a:r>
            <a:r>
              <a:rPr lang="sr-Latn-ME" b="1" dirty="0" smtClean="0">
                <a:solidFill>
                  <a:srgbClr val="C00000"/>
                </a:solidFill>
              </a:rPr>
              <a:t>mostovi</a:t>
            </a:r>
            <a:r>
              <a:rPr lang="sr-Latn-ME" dirty="0" smtClean="0"/>
              <a:t>, </a:t>
            </a:r>
            <a:r>
              <a:rPr lang="sr-Latn-ME" b="1" dirty="0" smtClean="0">
                <a:solidFill>
                  <a:srgbClr val="C00000"/>
                </a:solidFill>
              </a:rPr>
              <a:t>tačke artikulacije</a:t>
            </a:r>
            <a:r>
              <a:rPr lang="sr-Latn-ME" dirty="0" smtClean="0"/>
              <a:t> su neka vrsta slabosti u povezanim grafovima</a:t>
            </a:r>
            <a:r>
              <a:rPr lang="en-GB" dirty="0" smtClean="0"/>
              <a:t>.</a:t>
            </a:r>
            <a:endParaRPr lang="sr-Latn-ME" dirty="0" smtClean="0"/>
          </a:p>
          <a:p>
            <a:r>
              <a:rPr lang="sr-Latn-ME" dirty="0" smtClean="0"/>
              <a:t>Cilj algoritma koga ćemo sada obraditi je da nađemo </a:t>
            </a:r>
            <a:r>
              <a:rPr lang="sr-Latn-ME" b="1" dirty="0" smtClean="0">
                <a:solidFill>
                  <a:srgbClr val="C00000"/>
                </a:solidFill>
              </a:rPr>
              <a:t>tačke artukulacije</a:t>
            </a:r>
            <a:r>
              <a:rPr lang="sr-Latn-ME" dirty="0" smtClean="0"/>
              <a:t> sa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 algoritmom složenosti </a:t>
            </a:r>
            <a:r>
              <a:rPr lang="sr-Latn-ME" b="1" i="1" dirty="0" smtClean="0">
                <a:solidFill>
                  <a:srgbClr val="C00000"/>
                </a:solidFill>
              </a:rPr>
              <a:t>O</a:t>
            </a:r>
            <a:r>
              <a:rPr lang="sr-Latn-ME" b="1" dirty="0" smtClean="0">
                <a:solidFill>
                  <a:srgbClr val="C00000"/>
                </a:solidFill>
              </a:rPr>
              <a:t>(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b="1" dirty="0" smtClean="0">
                <a:solidFill>
                  <a:srgbClr val="C00000"/>
                </a:solidFill>
              </a:rPr>
              <a:t>+</a:t>
            </a:r>
            <a:r>
              <a:rPr lang="sr-Latn-ME" b="1" i="1" dirty="0" smtClean="0">
                <a:solidFill>
                  <a:srgbClr val="C00000"/>
                </a:solidFill>
              </a:rPr>
              <a:t>E</a:t>
            </a:r>
            <a:r>
              <a:rPr lang="sr-Latn-ME" b="1" dirty="0" smtClean="0">
                <a:solidFill>
                  <a:srgbClr val="C00000"/>
                </a:solidFill>
              </a:rPr>
              <a:t>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Algoritam dijeli dosta sličnosti sa određivanjem mostova.</a:t>
            </a:r>
          </a:p>
          <a:p>
            <a:r>
              <a:rPr lang="sr-Latn-ME" dirty="0" smtClean="0"/>
              <a:t>Biramo proizvoljan čvor (kor</a:t>
            </a:r>
            <a:r>
              <a:rPr lang="en-US" smtClean="0"/>
              <a:t>i</a:t>
            </a:r>
            <a:r>
              <a:rPr lang="sr-Latn-ME" smtClean="0"/>
              <a:t>jen </a:t>
            </a:r>
            <a:r>
              <a:rPr lang="sr-Latn-ME" dirty="0" smtClean="0"/>
              <a:t>ili </a:t>
            </a:r>
            <a:r>
              <a:rPr lang="sr-Latn-ME" b="1" dirty="0" smtClean="0">
                <a:solidFill>
                  <a:srgbClr val="C00000"/>
                </a:solidFill>
              </a:rPr>
              <a:t>root</a:t>
            </a:r>
            <a:r>
              <a:rPr lang="sr-Latn-ME" dirty="0" smtClean="0"/>
              <a:t>) i pokrećemo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 algoritam.</a:t>
            </a:r>
            <a:endParaRPr lang="en-GB" dirty="0"/>
          </a:p>
          <a:p>
            <a:r>
              <a:rPr lang="sr-Latn-ME" dirty="0" smtClean="0"/>
              <a:t>Neka tokom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-a tražimo ivice koje počinju u čvoru 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dirty="0" smtClean="0"/>
              <a:t>, </a:t>
            </a:r>
            <a:r>
              <a:rPr lang="en-GB" dirty="0" smtClean="0"/>
              <a:t> </a:t>
            </a:r>
            <a:r>
              <a:rPr lang="en-GB" b="1" i="1" dirty="0" err="1" smtClean="0">
                <a:solidFill>
                  <a:srgbClr val="C00000"/>
                </a:solidFill>
              </a:rPr>
              <a:t>v</a:t>
            </a:r>
            <a:r>
              <a:rPr lang="en-GB" b="1" dirty="0" err="1" smtClean="0">
                <a:solidFill>
                  <a:srgbClr val="C00000"/>
                </a:solidFill>
              </a:rPr>
              <a:t>≠</a:t>
            </a:r>
            <a:r>
              <a:rPr lang="en-GB" b="1" i="1" dirty="0" err="1" smtClean="0">
                <a:solidFill>
                  <a:srgbClr val="C00000"/>
                </a:solidFill>
              </a:rPr>
              <a:t>root</a:t>
            </a:r>
            <a:r>
              <a:rPr lang="en-GB" dirty="0" smtClean="0"/>
              <a:t>. </a:t>
            </a:r>
            <a:r>
              <a:rPr lang="sr-Latn-ME" dirty="0" smtClean="0"/>
              <a:t>Ako je tekuća ivica </a:t>
            </a:r>
            <a:r>
              <a:rPr lang="en-GB" b="1" dirty="0" smtClean="0">
                <a:solidFill>
                  <a:srgbClr val="C00000"/>
                </a:solidFill>
              </a:rPr>
              <a:t>(</a:t>
            </a:r>
            <a:r>
              <a:rPr lang="en-GB" b="1" i="1" dirty="0" err="1">
                <a:solidFill>
                  <a:srgbClr val="C00000"/>
                </a:solidFill>
              </a:rPr>
              <a:t>v</a:t>
            </a:r>
            <a:r>
              <a:rPr lang="en-GB" b="1" dirty="0" err="1">
                <a:solidFill>
                  <a:srgbClr val="C00000"/>
                </a:solidFill>
              </a:rPr>
              <a:t>,</a:t>
            </a:r>
            <a:r>
              <a:rPr lang="en-GB" b="1" i="1" dirty="0" err="1">
                <a:solidFill>
                  <a:srgbClr val="C00000"/>
                </a:solidFill>
              </a:rPr>
              <a:t>to</a:t>
            </a:r>
            <a:r>
              <a:rPr lang="en-GB" b="1" dirty="0">
                <a:solidFill>
                  <a:srgbClr val="C00000"/>
                </a:solidFill>
              </a:rPr>
              <a:t>)</a:t>
            </a:r>
            <a:r>
              <a:rPr lang="en-GB" dirty="0"/>
              <a:t> </a:t>
            </a:r>
            <a:r>
              <a:rPr lang="sr-Latn-ME" dirty="0" smtClean="0"/>
              <a:t>takva da nijedan od čvorova </a:t>
            </a:r>
            <a:r>
              <a:rPr lang="en-GB" b="1" i="1" dirty="0" smtClean="0">
                <a:solidFill>
                  <a:srgbClr val="C00000"/>
                </a:solidFill>
              </a:rPr>
              <a:t>to</a:t>
            </a:r>
            <a:r>
              <a:rPr lang="en-GB" dirty="0"/>
              <a:t> </a:t>
            </a:r>
            <a:r>
              <a:rPr lang="sr-Latn-ME" dirty="0" smtClean="0"/>
              <a:t>ili njegovih potomaka u pravcu obilaska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 drveta nema povratnu ivicu ka bilo kojem od predaka od 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dirty="0" smtClean="0"/>
              <a:t>, tada je 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dirty="0" smtClean="0"/>
              <a:t> </a:t>
            </a:r>
            <a:r>
              <a:rPr lang="sr-Latn-ME" b="1" dirty="0" smtClean="0">
                <a:solidFill>
                  <a:srgbClr val="C00000"/>
                </a:solidFill>
              </a:rPr>
              <a:t>tačka artikulacije</a:t>
            </a:r>
            <a:r>
              <a:rPr lang="sr-Latn-ME" dirty="0" smtClean="0"/>
              <a:t> a u suprotnom nije.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77635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8229600" cy="990600"/>
          </a:xfrm>
        </p:spPr>
        <p:txBody>
          <a:bodyPr/>
          <a:lstStyle/>
          <a:p>
            <a:r>
              <a:rPr lang="sr-Latn-ME" dirty="0" smtClean="0"/>
              <a:t>Opis algoritma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/>
          <a:lstStyle/>
          <a:p>
            <a:r>
              <a:rPr lang="sr-Latn-ME" dirty="0" smtClean="0"/>
              <a:t>Preostajem nam slučaj </a:t>
            </a:r>
            <a:r>
              <a:rPr lang="en-GB" b="1" i="1" dirty="0" smtClean="0">
                <a:solidFill>
                  <a:srgbClr val="C00000"/>
                </a:solidFill>
              </a:rPr>
              <a:t>v</a:t>
            </a:r>
            <a:r>
              <a:rPr lang="en-GB" b="1" dirty="0" smtClean="0">
                <a:solidFill>
                  <a:srgbClr val="C00000"/>
                </a:solidFill>
              </a:rPr>
              <a:t>=</a:t>
            </a:r>
            <a:r>
              <a:rPr lang="en-GB" b="1" i="1" dirty="0" smtClean="0">
                <a:solidFill>
                  <a:srgbClr val="C00000"/>
                </a:solidFill>
              </a:rPr>
              <a:t>root</a:t>
            </a:r>
            <a:r>
              <a:rPr lang="en-GB" dirty="0"/>
              <a:t>. </a:t>
            </a:r>
            <a:r>
              <a:rPr lang="sr-Latn-ME" dirty="0" smtClean="0"/>
              <a:t>Ovaj čvor je </a:t>
            </a:r>
            <a:r>
              <a:rPr lang="sr-Latn-ME" b="1" dirty="0" smtClean="0">
                <a:solidFill>
                  <a:srgbClr val="C00000"/>
                </a:solidFill>
              </a:rPr>
              <a:t>tačka artikulacije</a:t>
            </a:r>
            <a:r>
              <a:rPr lang="sr-Latn-ME" dirty="0" smtClean="0"/>
              <a:t> </a:t>
            </a:r>
            <a:r>
              <a:rPr lang="sr-Latn-ME" b="1" dirty="0" smtClean="0">
                <a:solidFill>
                  <a:srgbClr val="C00000"/>
                </a:solidFill>
              </a:rPr>
              <a:t>akko</a:t>
            </a:r>
            <a:r>
              <a:rPr lang="sr-Latn-ME" dirty="0" smtClean="0"/>
              <a:t> ima više od jednog sina u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 drvetu</a:t>
            </a:r>
            <a:r>
              <a:rPr lang="en-GB" dirty="0" smtClean="0"/>
              <a:t>.</a:t>
            </a:r>
            <a:endParaRPr lang="sr-Latn-ME" dirty="0" smtClean="0"/>
          </a:p>
          <a:p>
            <a:r>
              <a:rPr lang="sr-Latn-ME" dirty="0" smtClean="0"/>
              <a:t>Da bi se ovo implementiralo efikasno moramo da koristimo kao kod mostova „</a:t>
            </a:r>
            <a:r>
              <a:rPr lang="sr-Latn-ME" b="1" i="1" u="sng" dirty="0" smtClean="0">
                <a:solidFill>
                  <a:srgbClr val="C00000"/>
                </a:solidFill>
              </a:rPr>
              <a:t>vrijeme ulaska u čvor</a:t>
            </a:r>
            <a:r>
              <a:rPr lang="sr-Latn-ME" dirty="0" smtClean="0"/>
              <a:t>“ (</a:t>
            </a:r>
            <a:r>
              <a:rPr lang="sr-Latn-ME" b="1" dirty="0" smtClean="0">
                <a:solidFill>
                  <a:srgbClr val="0070C0"/>
                </a:solidFill>
              </a:rPr>
              <a:t>tin</a:t>
            </a:r>
            <a:r>
              <a:rPr lang="sr-Latn-ME" dirty="0" smtClean="0"/>
              <a:t> – </a:t>
            </a:r>
            <a:r>
              <a:rPr lang="sr-Latn-ME" i="1" dirty="0" smtClean="0">
                <a:solidFill>
                  <a:srgbClr val="0070C0"/>
                </a:solidFill>
              </a:rPr>
              <a:t>time od entry into node</a:t>
            </a:r>
            <a:r>
              <a:rPr lang="sr-Latn-ME" dirty="0" smtClean="0"/>
              <a:t>) koji se dobija putem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-a</a:t>
            </a:r>
            <a:r>
              <a:rPr lang="en-GB" dirty="0" smtClean="0"/>
              <a:t>.</a:t>
            </a:r>
            <a:endParaRPr lang="en-GB" dirty="0"/>
          </a:p>
          <a:p>
            <a:r>
              <a:rPr lang="sr-Latn-ME" dirty="0" smtClean="0"/>
              <a:t>Neka je</a:t>
            </a:r>
            <a:r>
              <a:rPr lang="en-GB" dirty="0"/>
              <a:t> </a:t>
            </a:r>
            <a:r>
              <a:rPr lang="en-GB" b="1" i="1" dirty="0">
                <a:solidFill>
                  <a:srgbClr val="0070C0"/>
                </a:solidFill>
              </a:rPr>
              <a:t>tin</a:t>
            </a:r>
            <a:r>
              <a:rPr lang="en-GB" b="1" dirty="0">
                <a:solidFill>
                  <a:srgbClr val="0070C0"/>
                </a:solidFill>
              </a:rPr>
              <a:t>[</a:t>
            </a:r>
            <a:r>
              <a:rPr lang="en-GB" b="1" i="1" dirty="0">
                <a:solidFill>
                  <a:srgbClr val="0070C0"/>
                </a:solidFill>
              </a:rPr>
              <a:t>v</a:t>
            </a:r>
            <a:r>
              <a:rPr lang="en-GB" b="1" dirty="0" smtClean="0">
                <a:solidFill>
                  <a:srgbClr val="0070C0"/>
                </a:solidFill>
              </a:rPr>
              <a:t>]</a:t>
            </a:r>
            <a:r>
              <a:rPr lang="en-GB" dirty="0" smtClean="0"/>
              <a:t> </a:t>
            </a:r>
            <a:r>
              <a:rPr lang="sr-Latn-ME" dirty="0" smtClean="0"/>
              <a:t>vrijeme ulaska u čvor 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en-GB" dirty="0" smtClean="0"/>
              <a:t>. </a:t>
            </a:r>
            <a:r>
              <a:rPr lang="sr-Latn-ME" dirty="0" smtClean="0"/>
              <a:t>Uvedimo niz </a:t>
            </a:r>
            <a:r>
              <a:rPr lang="en-GB" b="1" i="1" dirty="0" smtClean="0">
                <a:solidFill>
                  <a:srgbClr val="0070C0"/>
                </a:solidFill>
              </a:rPr>
              <a:t>low</a:t>
            </a:r>
            <a:r>
              <a:rPr lang="en-GB" b="1" dirty="0" smtClean="0">
                <a:solidFill>
                  <a:srgbClr val="0070C0"/>
                </a:solidFill>
              </a:rPr>
              <a:t>[</a:t>
            </a:r>
            <a:r>
              <a:rPr lang="en-GB" b="1" i="1" dirty="0" smtClean="0">
                <a:solidFill>
                  <a:srgbClr val="0070C0"/>
                </a:solidFill>
              </a:rPr>
              <a:t>v</a:t>
            </a:r>
            <a:r>
              <a:rPr lang="en-GB" b="1" dirty="0">
                <a:solidFill>
                  <a:srgbClr val="0070C0"/>
                </a:solidFill>
              </a:rPr>
              <a:t>]</a:t>
            </a:r>
            <a:r>
              <a:rPr lang="en-GB" dirty="0"/>
              <a:t> </a:t>
            </a:r>
            <a:r>
              <a:rPr lang="sr-Latn-ME" dirty="0" smtClean="0"/>
              <a:t>koji nam omogućava da provjerimo ovu činjenicu za svaki čvor </a:t>
            </a:r>
            <a:r>
              <a:rPr lang="sr-Latn-ME" b="1" dirty="0" smtClean="0">
                <a:solidFill>
                  <a:srgbClr val="C00000"/>
                </a:solidFill>
              </a:rPr>
              <a:t>v</a:t>
            </a:r>
            <a:r>
              <a:rPr lang="sr-Latn-ME" dirty="0" smtClean="0"/>
              <a:t>. Naime,</a:t>
            </a:r>
            <a:r>
              <a:rPr lang="en-GB" dirty="0" smtClean="0"/>
              <a:t> </a:t>
            </a:r>
            <a:r>
              <a:rPr lang="en-GB" b="1" i="1" dirty="0" smtClean="0">
                <a:solidFill>
                  <a:srgbClr val="0070C0"/>
                </a:solidFill>
              </a:rPr>
              <a:t>low</a:t>
            </a:r>
            <a:r>
              <a:rPr lang="en-GB" b="1" dirty="0" smtClean="0">
                <a:solidFill>
                  <a:srgbClr val="0070C0"/>
                </a:solidFill>
              </a:rPr>
              <a:t>[</a:t>
            </a:r>
            <a:r>
              <a:rPr lang="en-GB" b="1" i="1" dirty="0" smtClean="0">
                <a:solidFill>
                  <a:srgbClr val="0070C0"/>
                </a:solidFill>
              </a:rPr>
              <a:t>v</a:t>
            </a:r>
            <a:r>
              <a:rPr lang="en-GB" b="1" dirty="0">
                <a:solidFill>
                  <a:srgbClr val="0070C0"/>
                </a:solidFill>
              </a:rPr>
              <a:t>]</a:t>
            </a:r>
            <a:r>
              <a:rPr lang="en-GB" dirty="0"/>
              <a:t> </a:t>
            </a:r>
            <a:r>
              <a:rPr lang="sr-Latn-ME" dirty="0" smtClean="0"/>
              <a:t>je minimum </a:t>
            </a:r>
            <a:r>
              <a:rPr lang="en-GB" b="1" i="1" dirty="0" smtClean="0">
                <a:solidFill>
                  <a:srgbClr val="0070C0"/>
                </a:solidFill>
              </a:rPr>
              <a:t>tin</a:t>
            </a:r>
            <a:r>
              <a:rPr lang="en-GB" b="1" dirty="0" smtClean="0">
                <a:solidFill>
                  <a:srgbClr val="0070C0"/>
                </a:solidFill>
              </a:rPr>
              <a:t>[</a:t>
            </a:r>
            <a:r>
              <a:rPr lang="en-GB" b="1" i="1" dirty="0" smtClean="0">
                <a:solidFill>
                  <a:srgbClr val="0070C0"/>
                </a:solidFill>
              </a:rPr>
              <a:t>p</a:t>
            </a:r>
            <a:r>
              <a:rPr lang="en-GB" b="1" dirty="0" smtClean="0">
                <a:solidFill>
                  <a:srgbClr val="0070C0"/>
                </a:solidFill>
              </a:rPr>
              <a:t>]</a:t>
            </a:r>
            <a:r>
              <a:rPr lang="en-GB" dirty="0" smtClean="0"/>
              <a:t> </a:t>
            </a:r>
            <a:r>
              <a:rPr lang="sr-Latn-ME" dirty="0" smtClean="0"/>
              <a:t>za svaki čvor </a:t>
            </a:r>
            <a:r>
              <a:rPr lang="sr-Latn-ME" b="1" i="1" dirty="0" smtClean="0">
                <a:solidFill>
                  <a:srgbClr val="C00000"/>
                </a:solidFill>
              </a:rPr>
              <a:t>p</a:t>
            </a:r>
            <a:r>
              <a:rPr lang="sr-Latn-ME" dirty="0" smtClean="0"/>
              <a:t>  koji je povezan sa čvorom 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dirty="0" smtClean="0"/>
              <a:t> preko povratne ivice i vrijednosti </a:t>
            </a:r>
            <a:r>
              <a:rPr lang="en-GB" b="1" i="1" dirty="0" smtClean="0">
                <a:solidFill>
                  <a:srgbClr val="0070C0"/>
                </a:solidFill>
              </a:rPr>
              <a:t>low</a:t>
            </a:r>
            <a:r>
              <a:rPr lang="en-GB" b="1" dirty="0" smtClean="0">
                <a:solidFill>
                  <a:srgbClr val="0070C0"/>
                </a:solidFill>
              </a:rPr>
              <a:t>[</a:t>
            </a:r>
            <a:r>
              <a:rPr lang="en-GB" b="1" i="1" dirty="0" smtClean="0">
                <a:solidFill>
                  <a:srgbClr val="0070C0"/>
                </a:solidFill>
              </a:rPr>
              <a:t>to</a:t>
            </a:r>
            <a:r>
              <a:rPr lang="en-GB" b="1" dirty="0">
                <a:solidFill>
                  <a:srgbClr val="0070C0"/>
                </a:solidFill>
              </a:rPr>
              <a:t>]</a:t>
            </a:r>
            <a:r>
              <a:rPr lang="en-GB" dirty="0"/>
              <a:t> </a:t>
            </a:r>
            <a:r>
              <a:rPr lang="sr-Latn-ME" dirty="0" smtClean="0"/>
              <a:t>za svaki čvor </a:t>
            </a:r>
            <a:r>
              <a:rPr lang="en-GB" b="1" i="1" dirty="0" smtClean="0">
                <a:solidFill>
                  <a:srgbClr val="C00000"/>
                </a:solidFill>
              </a:rPr>
              <a:t>to</a:t>
            </a:r>
            <a:r>
              <a:rPr lang="en-GB" dirty="0"/>
              <a:t> </a:t>
            </a:r>
            <a:r>
              <a:rPr lang="sr-Latn-ME" dirty="0" smtClean="0"/>
              <a:t>koji je direktni potomak od 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dirty="0" smtClean="0"/>
              <a:t> u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 drvetu</a:t>
            </a:r>
            <a:r>
              <a:rPr lang="en-GB" dirty="0" smtClean="0"/>
              <a:t>:</a:t>
            </a:r>
            <a:endParaRPr lang="en-GB" dirty="0"/>
          </a:p>
          <a:p>
            <a:endParaRPr lang="en-GB" dirty="0"/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5331643"/>
              </p:ext>
            </p:extLst>
          </p:nvPr>
        </p:nvGraphicFramePr>
        <p:xfrm>
          <a:off x="838200" y="4978400"/>
          <a:ext cx="7620000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5" name="Equation" r:id="rId3" imgW="7619760" imgH="1346040" progId="Equation.DSMT4">
                  <p:embed/>
                </p:oleObj>
              </mc:Choice>
              <mc:Fallback>
                <p:oleObj name="Equation" r:id="rId3" imgW="7619760" imgH="1346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4978400"/>
                        <a:ext cx="7620000" cy="1346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98370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Zadaci za vježbanje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867400"/>
          </a:xfrm>
        </p:spPr>
        <p:txBody>
          <a:bodyPr/>
          <a:lstStyle/>
          <a:p>
            <a:r>
              <a:rPr lang="en-US" dirty="0" err="1" smtClean="0"/>
              <a:t>Realizovati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tuma</a:t>
            </a:r>
            <a:r>
              <a:rPr lang="sr-Latn-ME" dirty="0" smtClean="0"/>
              <a:t>čiti sl</a:t>
            </a:r>
            <a:r>
              <a:rPr lang="en-US" smtClean="0"/>
              <a:t>j</a:t>
            </a:r>
            <a:r>
              <a:rPr lang="sr-Latn-ME" smtClean="0"/>
              <a:t>edeće </a:t>
            </a:r>
            <a:r>
              <a:rPr lang="sr-Latn-ME" dirty="0" smtClean="0"/>
              <a:t>tri grupe algoritama:</a:t>
            </a:r>
          </a:p>
          <a:p>
            <a:pPr lvl="1"/>
            <a:r>
              <a:rPr lang="en-US" b="1" dirty="0">
                <a:hlinkClick r:id="rId2"/>
              </a:rPr>
              <a:t>https://www.geeksforgeeks.org/articulation-points-or-cut-vertices-in-a-graph/</a:t>
            </a:r>
            <a:endParaRPr lang="sr-Latn-ME" b="1" dirty="0"/>
          </a:p>
          <a:p>
            <a:pPr lvl="1"/>
            <a:r>
              <a:rPr lang="en-US" b="1" dirty="0">
                <a:hlinkClick r:id="rId3"/>
              </a:rPr>
              <a:t>https://www.geeksforgeeks.org/bridge-in-a-graph/</a:t>
            </a:r>
            <a:endParaRPr lang="sr-Latn-ME" b="1" dirty="0"/>
          </a:p>
          <a:p>
            <a:pPr lvl="1"/>
            <a:r>
              <a:rPr lang="en-US" b="1" dirty="0">
                <a:hlinkClick r:id="rId4"/>
              </a:rPr>
              <a:t>https://</a:t>
            </a:r>
            <a:r>
              <a:rPr lang="en-US" b="1" dirty="0" smtClean="0">
                <a:hlinkClick r:id="rId4"/>
              </a:rPr>
              <a:t>www.geeksforgeeks.org/biconnectivity-in-a-graph</a:t>
            </a:r>
            <a:endParaRPr lang="sr-Latn-ME" b="1" dirty="0" smtClean="0"/>
          </a:p>
          <a:p>
            <a:r>
              <a:rPr lang="sr-Latn-ME" dirty="0" smtClean="0"/>
              <a:t>Tardžanov algoritam karakteriše sofisticirana matematička teorija. Proučiti je i uklopiti u samu postavku algoritma. Možete je proučiti na:</a:t>
            </a:r>
            <a:br>
              <a:rPr lang="sr-Latn-ME" dirty="0" smtClean="0"/>
            </a:br>
            <a:r>
              <a:rPr lang="sr-Latn-ME" dirty="0" smtClean="0"/>
              <a:t>	</a:t>
            </a:r>
            <a:r>
              <a:rPr lang="en-US" sz="1600" b="1" dirty="0" smtClean="0">
                <a:hlinkClick r:id="rId5"/>
              </a:rPr>
              <a:t>https</a:t>
            </a:r>
            <a:r>
              <a:rPr lang="en-US" sz="1600" b="1" dirty="0">
                <a:hlinkClick r:id="rId5"/>
              </a:rPr>
              <a:t>://members.loria.fr/SMerz/papers/Tarjan/outline.pdf</a:t>
            </a:r>
            <a:endParaRPr lang="sr-Latn-ME" sz="1600" b="1" dirty="0" smtClean="0"/>
          </a:p>
          <a:p>
            <a:r>
              <a:rPr lang="sr-Latn-ME" dirty="0" smtClean="0"/>
              <a:t>Većinu algoritama najbliže putanje realizovali smo sa matricom susjedstva. Problemi su: memorijski zahtjevi i često pretraga nepotrebnih putanja. Promjeniti algoritme tako da je graf prikazan putem listi susjedstva.</a:t>
            </a:r>
          </a:p>
          <a:p>
            <a:r>
              <a:rPr lang="sr-Latn-ME" dirty="0" smtClean="0"/>
              <a:t>Realizovati Viterbijev algoritam za određivanje optimalne putanje kroz trelis-graf.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59507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Zadaci za vježbanje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/>
          <a:lstStyle/>
          <a:p>
            <a:r>
              <a:rPr lang="en-US" dirty="0" smtClean="0"/>
              <a:t>Problem </a:t>
            </a:r>
            <a:r>
              <a:rPr lang="en-US" b="1" dirty="0" err="1" smtClean="0"/>
              <a:t>uparivanja</a:t>
            </a:r>
            <a:r>
              <a:rPr lang="en-US" dirty="0" smtClean="0"/>
              <a:t> </a:t>
            </a:r>
            <a:r>
              <a:rPr lang="en-US" dirty="0" err="1" smtClean="0"/>
              <a:t>grafa</a:t>
            </a:r>
            <a:r>
              <a:rPr lang="en-US" dirty="0" smtClean="0"/>
              <a:t> (</a:t>
            </a:r>
            <a:r>
              <a:rPr lang="en-US" i="1" dirty="0" smtClean="0"/>
              <a:t>matching</a:t>
            </a:r>
            <a:r>
              <a:rPr lang="en-US" dirty="0" smtClean="0"/>
              <a:t>).</a:t>
            </a:r>
            <a:r>
              <a:rPr lang="sr-Latn-ME" dirty="0"/>
              <a:t> Obraditi osnovne probleme iz </a:t>
            </a:r>
            <a:r>
              <a:rPr lang="sr-Latn-ME" sz="1600" b="1" dirty="0">
                <a:hlinkClick r:id="rId2"/>
              </a:rPr>
              <a:t>https://en.wikipedia.org/wiki/Matching_(graph_theory</a:t>
            </a:r>
            <a:r>
              <a:rPr lang="sr-Latn-ME" sz="1600" b="1" dirty="0" smtClean="0">
                <a:hlinkClick r:id="rId2"/>
              </a:rPr>
              <a:t>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Odraditi algoritam </a:t>
            </a:r>
            <a:r>
              <a:rPr lang="sr-Latn-ME" b="1" dirty="0" smtClean="0"/>
              <a:t>optimalnog</a:t>
            </a:r>
            <a:r>
              <a:rPr lang="sr-Latn-ME" dirty="0" smtClean="0"/>
              <a:t> (ili</a:t>
            </a:r>
            <a:r>
              <a:rPr lang="sr-Latn-ME" b="1" dirty="0" smtClean="0"/>
              <a:t> maksimalnog</a:t>
            </a:r>
            <a:r>
              <a:rPr lang="sr-Latn-ME" dirty="0" smtClean="0"/>
              <a:t> uparivanja) u grafu sa </a:t>
            </a:r>
            <a:r>
              <a:rPr lang="sr-Latn-ME" b="1" dirty="0" smtClean="0">
                <a:solidFill>
                  <a:srgbClr val="C00000"/>
                </a:solidFill>
              </a:rPr>
              <a:t>2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dirty="0" smtClean="0"/>
              <a:t> čvorova ako svi čvorovi imaju stepen barem 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Proučiti termin </a:t>
            </a:r>
            <a:r>
              <a:rPr lang="sr-Latn-ME" b="1" dirty="0" smtClean="0"/>
              <a:t>bipartitni graf</a:t>
            </a:r>
            <a:r>
              <a:rPr lang="sr-Latn-ME" dirty="0" smtClean="0"/>
              <a:t> i proći kroz osnovne algoritme koji se provode nad bipartitnim grafom.</a:t>
            </a:r>
          </a:p>
          <a:p>
            <a:r>
              <a:rPr lang="sr-Latn-ME" dirty="0" smtClean="0"/>
              <a:t>Realizovati algoritam optimalnog uparivanja u bipartitnom grafu.</a:t>
            </a:r>
          </a:p>
          <a:p>
            <a:r>
              <a:rPr lang="sr-Latn-ME" dirty="0" smtClean="0"/>
              <a:t>Zadat je težinski bipartitni graf. </a:t>
            </a:r>
            <a:r>
              <a:rPr lang="sr-Latn-ME" b="1" dirty="0" smtClean="0"/>
              <a:t>Kritična težina uparivanja</a:t>
            </a:r>
            <a:r>
              <a:rPr lang="sr-Latn-ME" dirty="0" smtClean="0"/>
              <a:t> je težina najteže grane u uparivanju. Napisati efikasan algoritam optimalnog uparivanja sa minimalnom kritičnom težinom.</a:t>
            </a:r>
          </a:p>
          <a:p>
            <a:r>
              <a:rPr lang="sr-Latn-ME" dirty="0"/>
              <a:t>Realizovati problem studenta prodekana (problem 10):</a:t>
            </a:r>
            <a:br>
              <a:rPr lang="sr-Latn-ME" dirty="0"/>
            </a:br>
            <a:r>
              <a:rPr lang="sr-Latn-ME" sz="1600" b="1" dirty="0">
                <a:hlinkClick r:id="rId3"/>
              </a:rPr>
              <a:t>http://poincare.matf.bg.ac.rs/~</a:t>
            </a:r>
            <a:r>
              <a:rPr lang="sr-Latn-ME" sz="1600" b="1" dirty="0" smtClean="0">
                <a:hlinkClick r:id="rId3"/>
              </a:rPr>
              <a:t>jelenagr/AIDA/cas09/cas09zadaci.pdf</a:t>
            </a:r>
            <a:endParaRPr lang="sr-Latn-ME" dirty="0" smtClean="0"/>
          </a:p>
          <a:p>
            <a:r>
              <a:rPr lang="sr-Latn-ME" dirty="0" smtClean="0"/>
              <a:t>Konstruisati algoritam optimalnog uparivanja u stablu.</a:t>
            </a:r>
          </a:p>
          <a:p>
            <a:r>
              <a:rPr lang="sr-Latn-ME" dirty="0" smtClean="0"/>
              <a:t>Realizovati problem 12 iz materijala sa prethodnim linkom.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91790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Zadaci za vježbanje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Autofit/>
          </a:bodyPr>
          <a:lstStyle/>
          <a:p>
            <a:r>
              <a:rPr lang="en-US" sz="1600" b="1" dirty="0">
                <a:hlinkClick r:id="rId2"/>
              </a:rPr>
              <a:t>https://www.spoj.com/problems/ARBITRAG</a:t>
            </a:r>
            <a:r>
              <a:rPr lang="en-US" sz="1600" b="1" dirty="0" smtClean="0">
                <a:hlinkClick r:id="rId2"/>
              </a:rPr>
              <a:t>/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3"/>
              </a:rPr>
              <a:t>https://www.spoj.com/problems/ADACYCLE</a:t>
            </a:r>
            <a:r>
              <a:rPr lang="en-US" sz="1600" b="1" dirty="0" smtClean="0">
                <a:hlinkClick r:id="rId3"/>
              </a:rPr>
              <a:t>/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4"/>
              </a:rPr>
              <a:t>https://</a:t>
            </a:r>
            <a:r>
              <a:rPr lang="en-US" sz="1600" b="1" dirty="0" smtClean="0">
                <a:hlinkClick r:id="rId4"/>
              </a:rPr>
              <a:t>codeforces.com/gym/101992/problem/H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5"/>
              </a:rPr>
              <a:t>https://www.spoj.com/problems/KNMOVE</a:t>
            </a:r>
            <a:r>
              <a:rPr lang="en-US" sz="1600" b="1" dirty="0" smtClean="0">
                <a:hlinkClick r:id="rId5"/>
              </a:rPr>
              <a:t>/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6"/>
              </a:rPr>
              <a:t>https://</a:t>
            </a:r>
            <a:r>
              <a:rPr lang="en-US" sz="1600" b="1" dirty="0" smtClean="0">
                <a:hlinkClick r:id="rId6"/>
              </a:rPr>
              <a:t>codeforces.com/gym/100112</a:t>
            </a:r>
            <a:r>
              <a:rPr lang="sr-Latn-ME" sz="1600" b="1" dirty="0" smtClean="0"/>
              <a:t> </a:t>
            </a:r>
            <a:r>
              <a:rPr lang="en-US" sz="1600" b="1" dirty="0" smtClean="0"/>
              <a:t>   </a:t>
            </a:r>
            <a:r>
              <a:rPr lang="en-US" sz="1600" b="1" dirty="0"/>
              <a:t>problem H</a:t>
            </a:r>
          </a:p>
          <a:p>
            <a:r>
              <a:rPr lang="en-US" sz="1600" b="1" dirty="0">
                <a:hlinkClick r:id="rId7"/>
              </a:rPr>
              <a:t>https://www.spoj.com/problems/SERGRID</a:t>
            </a:r>
            <a:r>
              <a:rPr lang="en-US" sz="1600" b="1" dirty="0" smtClean="0">
                <a:hlinkClick r:id="rId7"/>
              </a:rPr>
              <a:t>/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8"/>
              </a:rPr>
              <a:t>https://</a:t>
            </a:r>
            <a:r>
              <a:rPr lang="en-US" sz="1600" b="1" dirty="0" smtClean="0">
                <a:hlinkClick r:id="rId8"/>
              </a:rPr>
              <a:t>codeforces.com/contest/118/problem/E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9"/>
              </a:rPr>
              <a:t>https://</a:t>
            </a:r>
            <a:r>
              <a:rPr lang="en-US" sz="1600" b="1" dirty="0" smtClean="0">
                <a:hlinkClick r:id="rId9"/>
              </a:rPr>
              <a:t>devskill.com/CodingProblems/ViewProblem/60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0"/>
              </a:rPr>
              <a:t>https://www.spoj.com/problems/NAKANJ</a:t>
            </a:r>
            <a:r>
              <a:rPr lang="en-US" sz="1600" b="1" dirty="0" smtClean="0">
                <a:hlinkClick r:id="rId10"/>
              </a:rPr>
              <a:t>/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1"/>
              </a:rPr>
              <a:t>https://www.spoj.com/problems/ONBRIDGE</a:t>
            </a:r>
            <a:r>
              <a:rPr lang="en-US" sz="1600" b="1" dirty="0" smtClean="0">
                <a:hlinkClick r:id="rId11"/>
              </a:rPr>
              <a:t>/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2"/>
              </a:rPr>
              <a:t>https://</a:t>
            </a:r>
            <a:r>
              <a:rPr lang="en-US" sz="1600" b="1" dirty="0" smtClean="0">
                <a:hlinkClick r:id="rId12"/>
              </a:rPr>
              <a:t>codeforces.com/gym/102006/problem/K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3"/>
              </a:rPr>
              <a:t>https://</a:t>
            </a:r>
            <a:r>
              <a:rPr lang="en-US" sz="1600" b="1" dirty="0" smtClean="0">
                <a:hlinkClick r:id="rId13"/>
              </a:rPr>
              <a:t>devskill.com/CodingProblems/ViewProblem/150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4"/>
              </a:rPr>
              <a:t>https://www.spoj.com/problems/PUCMM223</a:t>
            </a:r>
            <a:r>
              <a:rPr lang="en-US" sz="1600" b="1" dirty="0" smtClean="0">
                <a:hlinkClick r:id="rId14"/>
              </a:rPr>
              <a:t>/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5"/>
              </a:rPr>
              <a:t>https://</a:t>
            </a:r>
            <a:r>
              <a:rPr lang="en-US" sz="1600" b="1" dirty="0" smtClean="0">
                <a:hlinkClick r:id="rId15"/>
              </a:rPr>
              <a:t>codeforces.com/contest/732/problem/F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6"/>
              </a:rPr>
              <a:t>https://</a:t>
            </a:r>
            <a:r>
              <a:rPr lang="en-US" sz="1600" b="1" dirty="0" smtClean="0">
                <a:hlinkClick r:id="rId16"/>
              </a:rPr>
              <a:t>codeforces.com/contest/741/problem/C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7"/>
              </a:rPr>
              <a:t>https://www.spoj.com/problems/ADATRIP</a:t>
            </a:r>
            <a:r>
              <a:rPr lang="en-US" sz="1600" b="1" dirty="0" smtClean="0">
                <a:hlinkClick r:id="rId17"/>
              </a:rPr>
              <a:t>/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8"/>
              </a:rPr>
              <a:t>https://</a:t>
            </a:r>
            <a:r>
              <a:rPr lang="en-US" sz="1600" b="1" dirty="0" smtClean="0">
                <a:hlinkClick r:id="rId18"/>
              </a:rPr>
              <a:t>codeforces.com/contest/653/problem/E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9"/>
              </a:rPr>
              <a:t>https://www.spoj.com/problems/SPIRALGR</a:t>
            </a:r>
            <a:r>
              <a:rPr lang="en-US" sz="1600" b="1" dirty="0" smtClean="0">
                <a:hlinkClick r:id="rId19"/>
              </a:rPr>
              <a:t>/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20"/>
              </a:rPr>
              <a:t>https://</a:t>
            </a:r>
            <a:r>
              <a:rPr lang="en-US" sz="1600" b="1" dirty="0" smtClean="0">
                <a:hlinkClick r:id="rId20"/>
              </a:rPr>
              <a:t>codeforces.com/contest/700/problem/C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21"/>
              </a:rPr>
              <a:t>https://</a:t>
            </a:r>
            <a:r>
              <a:rPr lang="en-US" sz="1600" b="1" dirty="0" smtClean="0">
                <a:hlinkClick r:id="rId21"/>
              </a:rPr>
              <a:t>codeforces.com/contest/664/problem/D</a:t>
            </a:r>
            <a:r>
              <a:rPr lang="sr-Latn-ME" sz="1600" b="1" dirty="0" smtClean="0"/>
              <a:t> 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3686828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en-US" dirty="0" err="1" smtClean="0"/>
              <a:t>Zadaci</a:t>
            </a:r>
            <a:r>
              <a:rPr lang="en-US" dirty="0" smtClean="0"/>
              <a:t> za </a:t>
            </a:r>
            <a:r>
              <a:rPr lang="en-US" dirty="0" err="1" smtClean="0"/>
              <a:t>vje</a:t>
            </a:r>
            <a:r>
              <a:rPr lang="sr-Latn-ME" dirty="0" smtClean="0"/>
              <a:t>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686800" cy="5791200"/>
          </a:xfrm>
        </p:spPr>
        <p:txBody>
          <a:bodyPr>
            <a:noAutofit/>
          </a:bodyPr>
          <a:lstStyle/>
          <a:p>
            <a:r>
              <a:rPr lang="en-US" sz="1600" b="1" dirty="0">
                <a:hlinkClick r:id="rId2"/>
              </a:rPr>
              <a:t>https://</a:t>
            </a:r>
            <a:r>
              <a:rPr lang="en-US" sz="1600" b="1" dirty="0" smtClean="0">
                <a:hlinkClick r:id="rId2"/>
              </a:rPr>
              <a:t>codeforces.com/problemset/problem/1428/B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3"/>
              </a:rPr>
              <a:t>https://</a:t>
            </a:r>
            <a:r>
              <a:rPr lang="en-US" sz="1600" b="1" dirty="0" smtClean="0">
                <a:hlinkClick r:id="rId3"/>
              </a:rPr>
              <a:t>codeforces.com/problemset/problem/1430/G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4"/>
              </a:rPr>
              <a:t>https://</a:t>
            </a:r>
            <a:r>
              <a:rPr lang="en-US" sz="1600" b="1" dirty="0" smtClean="0">
                <a:hlinkClick r:id="rId4"/>
              </a:rPr>
              <a:t>codeforces.com/problemset/problem/1427/G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5"/>
              </a:rPr>
              <a:t>https://</a:t>
            </a:r>
            <a:r>
              <a:rPr lang="en-US" sz="1600" b="1" dirty="0" smtClean="0">
                <a:hlinkClick r:id="rId5"/>
              </a:rPr>
              <a:t>codeforces.com/problemset/problem/1423/H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6"/>
              </a:rPr>
              <a:t>https://</a:t>
            </a:r>
            <a:r>
              <a:rPr lang="en-US" sz="1600" b="1" dirty="0" smtClean="0">
                <a:hlinkClick r:id="rId6"/>
              </a:rPr>
              <a:t>codeforces.com/problemset/problem/1423/B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7"/>
              </a:rPr>
              <a:t>https://</a:t>
            </a:r>
            <a:r>
              <a:rPr lang="en-US" sz="1600" b="1" dirty="0" smtClean="0">
                <a:hlinkClick r:id="rId7"/>
              </a:rPr>
              <a:t>codeforces.com/problemset/problem/1422/D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8"/>
              </a:rPr>
              <a:t>https://</a:t>
            </a:r>
            <a:r>
              <a:rPr lang="en-US" sz="1600" b="1" dirty="0" smtClean="0">
                <a:hlinkClick r:id="rId8"/>
              </a:rPr>
              <a:t>codeforces.com/problemset/problem/1419/F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9"/>
              </a:rPr>
              <a:t>https://</a:t>
            </a:r>
            <a:r>
              <a:rPr lang="en-US" sz="1600" b="1" dirty="0" smtClean="0">
                <a:hlinkClick r:id="rId9"/>
              </a:rPr>
              <a:t>codeforces.com/problemset/problem/1418/C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0"/>
              </a:rPr>
              <a:t>https://</a:t>
            </a:r>
            <a:r>
              <a:rPr lang="en-US" sz="1600" b="1" dirty="0" smtClean="0">
                <a:hlinkClick r:id="rId10"/>
              </a:rPr>
              <a:t>codeforces.com/problemset/problem/1407/E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1"/>
              </a:rPr>
              <a:t>https://</a:t>
            </a:r>
            <a:r>
              <a:rPr lang="en-US" sz="1600" b="1" dirty="0" smtClean="0">
                <a:hlinkClick r:id="rId11"/>
              </a:rPr>
              <a:t>codeforces.com/problemset/problem/1407/D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2"/>
              </a:rPr>
              <a:t>https://</a:t>
            </a:r>
            <a:r>
              <a:rPr lang="en-US" sz="1600" b="1" dirty="0" smtClean="0">
                <a:hlinkClick r:id="rId12"/>
              </a:rPr>
              <a:t>codeforces.com/problemset/problem/1404/E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3"/>
              </a:rPr>
              <a:t>https://</a:t>
            </a:r>
            <a:r>
              <a:rPr lang="en-US" sz="1600" b="1" dirty="0" smtClean="0">
                <a:hlinkClick r:id="rId13"/>
              </a:rPr>
              <a:t>codeforces.com/problemset/problem/1403/A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4"/>
              </a:rPr>
              <a:t>https://</a:t>
            </a:r>
            <a:r>
              <a:rPr lang="en-US" sz="1600" b="1" dirty="0" smtClean="0">
                <a:hlinkClick r:id="rId14"/>
              </a:rPr>
              <a:t>codeforces.com/problemset/problem/1392/I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5"/>
              </a:rPr>
              <a:t>https://</a:t>
            </a:r>
            <a:r>
              <a:rPr lang="en-US" sz="1600" b="1" dirty="0" smtClean="0">
                <a:hlinkClick r:id="rId15"/>
              </a:rPr>
              <a:t>codeforces.com/problemset/problem/1394/B</a:t>
            </a:r>
            <a:r>
              <a:rPr lang="en-US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6"/>
              </a:rPr>
              <a:t>https://</a:t>
            </a:r>
            <a:r>
              <a:rPr lang="en-US" sz="1600" b="1" dirty="0" smtClean="0">
                <a:hlinkClick r:id="rId16"/>
              </a:rPr>
              <a:t>codeforces.com/problemset/problem/1391/C</a:t>
            </a:r>
            <a:r>
              <a:rPr lang="en-US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7"/>
              </a:rPr>
              <a:t>https://</a:t>
            </a:r>
            <a:r>
              <a:rPr lang="en-US" sz="1600" b="1" dirty="0" smtClean="0">
                <a:hlinkClick r:id="rId17"/>
              </a:rPr>
              <a:t>codeforces.com/problemset/problem/1399/F</a:t>
            </a:r>
            <a:r>
              <a:rPr lang="en-US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8"/>
              </a:rPr>
              <a:t>https://</a:t>
            </a:r>
            <a:r>
              <a:rPr lang="en-US" sz="1600" b="1" dirty="0" smtClean="0">
                <a:hlinkClick r:id="rId18"/>
              </a:rPr>
              <a:t>codeforces.com/problemset/problem/1383/F</a:t>
            </a:r>
            <a:r>
              <a:rPr lang="en-US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9"/>
              </a:rPr>
              <a:t>https://</a:t>
            </a:r>
            <a:r>
              <a:rPr lang="en-US" sz="1600" b="1" dirty="0" smtClean="0">
                <a:hlinkClick r:id="rId19"/>
              </a:rPr>
              <a:t>codeforces.com/problemset/problem/1383/D</a:t>
            </a:r>
            <a:r>
              <a:rPr lang="en-US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20"/>
              </a:rPr>
              <a:t>https://</a:t>
            </a:r>
            <a:r>
              <a:rPr lang="en-US" sz="1600" b="1" dirty="0" smtClean="0">
                <a:hlinkClick r:id="rId20"/>
              </a:rPr>
              <a:t>codeforces.com/problemset/problem/1385/G</a:t>
            </a:r>
            <a:r>
              <a:rPr lang="en-US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21"/>
              </a:rPr>
              <a:t>https://</a:t>
            </a:r>
            <a:r>
              <a:rPr lang="en-US" sz="1600" b="1" dirty="0" smtClean="0">
                <a:hlinkClick r:id="rId21"/>
              </a:rPr>
              <a:t>codeforces.com/problemset/problem/1385/E</a:t>
            </a:r>
            <a:r>
              <a:rPr lang="en-US" sz="1600" b="1" dirty="0" smtClean="0"/>
              <a:t> 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079144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en-US" dirty="0" err="1" smtClean="0"/>
              <a:t>Broj</a:t>
            </a:r>
            <a:r>
              <a:rPr lang="en-US" dirty="0" smtClean="0"/>
              <a:t> </a:t>
            </a:r>
            <a:r>
              <a:rPr lang="en-US" dirty="0" err="1" smtClean="0"/>
              <a:t>pozicija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/>
          <a:lstStyle/>
          <a:p>
            <a:r>
              <a:rPr lang="en-US" dirty="0" smtClean="0"/>
              <a:t>Ne </a:t>
            </a:r>
            <a:r>
              <a:rPr lang="en-US" dirty="0" err="1" smtClean="0"/>
              <a:t>prepisujemo</a:t>
            </a:r>
            <a:r>
              <a:rPr lang="en-US" dirty="0" smtClean="0"/>
              <a:t> </a:t>
            </a:r>
            <a:r>
              <a:rPr lang="en-US" dirty="0" err="1" smtClean="0"/>
              <a:t>funkcije</a:t>
            </a:r>
            <a:r>
              <a:rPr lang="en-US" dirty="0" smtClean="0"/>
              <a:t> </a:t>
            </a:r>
            <a:r>
              <a:rPr lang="en-US" dirty="0" err="1" smtClean="0"/>
              <a:t>iz</a:t>
            </a:r>
            <a:r>
              <a:rPr lang="en-US" dirty="0" smtClean="0"/>
              <a:t> </a:t>
            </a:r>
            <a:r>
              <a:rPr lang="en-US" dirty="0" err="1" smtClean="0"/>
              <a:t>prethodnog</a:t>
            </a:r>
            <a:r>
              <a:rPr lang="en-US" dirty="0" smtClean="0"/>
              <a:t> </a:t>
            </a:r>
            <a:r>
              <a:rPr lang="en-US" dirty="0" err="1" smtClean="0"/>
              <a:t>zadatka</a:t>
            </a:r>
            <a:r>
              <a:rPr lang="en-US" dirty="0" smtClean="0"/>
              <a:t>. </a:t>
            </a:r>
            <a:r>
              <a:rPr lang="sr-Latn-ME" dirty="0" smtClean="0"/>
              <a:t>I</a:t>
            </a:r>
            <a:r>
              <a:rPr lang="en-US" dirty="0" smtClean="0"/>
              <a:t>demo do </a:t>
            </a:r>
            <a:r>
              <a:rPr lang="en-US" dirty="0" err="1" smtClean="0"/>
              <a:t>polovine</a:t>
            </a:r>
            <a:r>
              <a:rPr lang="en-US" dirty="0" smtClean="0"/>
              <a:t> table </a:t>
            </a:r>
            <a:r>
              <a:rPr lang="en-US" dirty="0" err="1" smtClean="0"/>
              <a:t>jer</a:t>
            </a:r>
            <a:r>
              <a:rPr lang="en-US" dirty="0" smtClean="0"/>
              <a:t> se </a:t>
            </a:r>
            <a:r>
              <a:rPr lang="en-US" dirty="0" err="1" smtClean="0"/>
              <a:t>dolje</a:t>
            </a:r>
            <a:r>
              <a:rPr lang="en-US" dirty="0" smtClean="0"/>
              <a:t> </a:t>
            </a:r>
            <a:r>
              <a:rPr lang="en-US" dirty="0" err="1" smtClean="0"/>
              <a:t>sve</a:t>
            </a:r>
            <a:r>
              <a:rPr lang="en-US" dirty="0" smtClean="0"/>
              <a:t> </a:t>
            </a:r>
            <a:r>
              <a:rPr lang="en-US" dirty="0" err="1" smtClean="0"/>
              <a:t>simetri</a:t>
            </a:r>
            <a:r>
              <a:rPr lang="sr-Latn-ME" dirty="0" smtClean="0"/>
              <a:t>čno ponavlja </a:t>
            </a:r>
            <a:r>
              <a:rPr lang="sr-Latn-ME" sz="1600" b="1" dirty="0" smtClean="0"/>
              <a:t>(te pozicije brojimo 2 puta)</a:t>
            </a:r>
            <a:r>
              <a:rPr lang="sr-Latn-ME" dirty="0" smtClean="0"/>
              <a:t> a ako je 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dirty="0" smtClean="0"/>
              <a:t> neparno srednju poziciju jednom računamo.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2133600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n;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x[n];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bool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ind</a:t>
            </a:r>
            <a:r>
              <a:rPr lang="en-US" b="1" dirty="0">
                <a:solidFill>
                  <a:srgbClr val="0070C0"/>
                </a:solidFill>
              </a:rPr>
              <a:t>[n];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en-US" b="1" dirty="0" err="1">
                <a:solidFill>
                  <a:srgbClr val="0070C0"/>
                </a:solidFill>
              </a:rPr>
              <a:t>ind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]=false;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bool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uspjeh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tp</a:t>
            </a:r>
            <a:r>
              <a:rPr lang="en-US" b="1" dirty="0">
                <a:solidFill>
                  <a:srgbClr val="0070C0"/>
                </a:solidFill>
              </a:rPr>
              <a:t>=0;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long </a:t>
            </a:r>
            <a:r>
              <a:rPr lang="en-US" b="1" dirty="0" err="1">
                <a:solidFill>
                  <a:srgbClr val="0070C0"/>
                </a:solidFill>
              </a:rPr>
              <a:t>long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broj</a:t>
            </a:r>
            <a:r>
              <a:rPr lang="en-US" b="1" dirty="0">
                <a:solidFill>
                  <a:srgbClr val="0070C0"/>
                </a:solidFill>
              </a:rPr>
              <a:t>=0;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poc</a:t>
            </a:r>
            <a:r>
              <a:rPr lang="en-US" b="1" dirty="0">
                <a:solidFill>
                  <a:srgbClr val="0070C0"/>
                </a:solidFill>
              </a:rPr>
              <a:t>=0;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do</a:t>
            </a:r>
            <a:r>
              <a:rPr lang="en-US" b="1" dirty="0">
                <a:solidFill>
                  <a:srgbClr val="0070C0"/>
                </a:solidFill>
              </a:rPr>
              <a:t>{</a:t>
            </a:r>
          </a:p>
          <a:p>
            <a:r>
              <a:rPr lang="sr-Cyrl-BA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uspjeh</a:t>
            </a:r>
            <a:r>
              <a:rPr lang="en-US" b="1" dirty="0" smtClean="0">
                <a:solidFill>
                  <a:srgbClr val="0070C0"/>
                </a:solidFill>
              </a:rPr>
              <a:t>=</a:t>
            </a:r>
            <a:r>
              <a:rPr lang="en-US" b="1" dirty="0" err="1" smtClean="0">
                <a:solidFill>
                  <a:srgbClr val="0070C0"/>
                </a:solidFill>
              </a:rPr>
              <a:t>dodaj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x,ind,tp,poc,n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sr-Cyrl-BA" b="1" dirty="0" smtClean="0">
                <a:solidFill>
                  <a:srgbClr val="0070C0"/>
                </a:solidFill>
              </a:rPr>
              <a:t>   </a:t>
            </a:r>
            <a:r>
              <a:rPr lang="en-US" b="1" dirty="0" smtClean="0">
                <a:solidFill>
                  <a:srgbClr val="0070C0"/>
                </a:solidFill>
              </a:rPr>
              <a:t>if(</a:t>
            </a:r>
            <a:r>
              <a:rPr lang="en-US" b="1" dirty="0" err="1" smtClean="0">
                <a:solidFill>
                  <a:srgbClr val="0070C0"/>
                </a:solidFill>
              </a:rPr>
              <a:t>uspjeh</a:t>
            </a:r>
            <a:r>
              <a:rPr lang="en-US" b="1" dirty="0">
                <a:solidFill>
                  <a:srgbClr val="0070C0"/>
                </a:solidFill>
              </a:rPr>
              <a:t>) {</a:t>
            </a:r>
            <a:r>
              <a:rPr lang="en-US" b="1" dirty="0" err="1">
                <a:solidFill>
                  <a:srgbClr val="0070C0"/>
                </a:solidFill>
              </a:rPr>
              <a:t>tp</a:t>
            </a:r>
            <a:r>
              <a:rPr lang="en-US" b="1" dirty="0">
                <a:solidFill>
                  <a:srgbClr val="0070C0"/>
                </a:solidFill>
              </a:rPr>
              <a:t>++; if(</a:t>
            </a:r>
            <a:r>
              <a:rPr lang="en-US" b="1" dirty="0" err="1">
                <a:solidFill>
                  <a:srgbClr val="0070C0"/>
                </a:solidFill>
              </a:rPr>
              <a:t>tp</a:t>
            </a:r>
            <a:r>
              <a:rPr lang="en-US" b="1" dirty="0">
                <a:solidFill>
                  <a:srgbClr val="0070C0"/>
                </a:solidFill>
              </a:rPr>
              <a:t>==n</a:t>
            </a:r>
            <a:r>
              <a:rPr lang="en-US" b="1" dirty="0" smtClean="0">
                <a:solidFill>
                  <a:srgbClr val="0070C0"/>
                </a:solidFill>
              </a:rPr>
              <a:t>){</a:t>
            </a:r>
            <a:r>
              <a:rPr lang="sr-Cyrl-BA" b="1" dirty="0" smtClean="0">
                <a:solidFill>
                  <a:srgbClr val="0070C0"/>
                </a:solidFill>
              </a:rPr>
              <a:t> </a:t>
            </a:r>
          </a:p>
          <a:p>
            <a:r>
              <a:rPr lang="sr-Cyrl-BA" b="1" dirty="0" smtClean="0">
                <a:solidFill>
                  <a:srgbClr val="FF0000"/>
                </a:solidFill>
              </a:rPr>
              <a:t>//</a:t>
            </a:r>
            <a:r>
              <a:rPr lang="sr-Latn-ME" b="1" dirty="0" smtClean="0">
                <a:solidFill>
                  <a:srgbClr val="FF0000"/>
                </a:solidFill>
              </a:rPr>
              <a:t>štampa ko voli </a:t>
            </a:r>
            <a:endParaRPr lang="sr-Cyrl-BA" b="1" dirty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/*</a:t>
            </a:r>
            <a:r>
              <a:rPr lang="en-US" b="1" dirty="0" err="1">
                <a:solidFill>
                  <a:srgbClr val="FF0000"/>
                </a:solidFill>
              </a:rPr>
              <a:t>cout</a:t>
            </a:r>
            <a:r>
              <a:rPr lang="en-US" b="1" dirty="0">
                <a:solidFill>
                  <a:srgbClr val="FF0000"/>
                </a:solidFill>
              </a:rPr>
              <a:t>&lt;&lt;</a:t>
            </a:r>
            <a:r>
              <a:rPr lang="en-US" b="1" dirty="0" err="1">
                <a:solidFill>
                  <a:srgbClr val="FF0000"/>
                </a:solidFill>
              </a:rPr>
              <a:t>broj</a:t>
            </a:r>
            <a:r>
              <a:rPr lang="en-US" b="1" dirty="0">
                <a:solidFill>
                  <a:srgbClr val="FF0000"/>
                </a:solidFill>
              </a:rPr>
              <a:t>&lt;&lt;' ';for(</a:t>
            </a:r>
            <a:r>
              <a:rPr lang="en-US" b="1" dirty="0" err="1">
                <a:solidFill>
                  <a:srgbClr val="FF0000"/>
                </a:solidFill>
              </a:rPr>
              <a:t>int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i</a:t>
            </a:r>
            <a:r>
              <a:rPr lang="en-US" b="1" dirty="0">
                <a:solidFill>
                  <a:srgbClr val="FF0000"/>
                </a:solidFill>
              </a:rPr>
              <a:t>=0;i&lt;</a:t>
            </a:r>
            <a:r>
              <a:rPr lang="en-US" b="1" dirty="0" err="1">
                <a:solidFill>
                  <a:srgbClr val="FF0000"/>
                </a:solidFill>
              </a:rPr>
              <a:t>n;i</a:t>
            </a:r>
            <a:r>
              <a:rPr lang="en-US" b="1" dirty="0">
                <a:solidFill>
                  <a:srgbClr val="FF0000"/>
                </a:solidFill>
              </a:rPr>
              <a:t>++) </a:t>
            </a:r>
            <a:r>
              <a:rPr lang="en-US" b="1" dirty="0" err="1">
                <a:solidFill>
                  <a:srgbClr val="FF0000"/>
                </a:solidFill>
              </a:rPr>
              <a:t>cout</a:t>
            </a:r>
            <a:r>
              <a:rPr lang="en-US" b="1" dirty="0">
                <a:solidFill>
                  <a:srgbClr val="FF0000"/>
                </a:solidFill>
              </a:rPr>
              <a:t>&lt;&lt;x[</a:t>
            </a:r>
            <a:r>
              <a:rPr lang="en-US" b="1" dirty="0" err="1">
                <a:solidFill>
                  <a:srgbClr val="FF0000"/>
                </a:solidFill>
              </a:rPr>
              <a:t>i</a:t>
            </a:r>
            <a:r>
              <a:rPr lang="en-US" b="1" dirty="0">
                <a:solidFill>
                  <a:srgbClr val="FF0000"/>
                </a:solidFill>
              </a:rPr>
              <a:t>]&lt;&lt;' '; </a:t>
            </a:r>
            <a:r>
              <a:rPr lang="en-US" b="1" dirty="0" err="1">
                <a:solidFill>
                  <a:srgbClr val="FF0000"/>
                </a:solidFill>
              </a:rPr>
              <a:t>cout</a:t>
            </a:r>
            <a:r>
              <a:rPr lang="en-US" b="1" dirty="0">
                <a:solidFill>
                  <a:srgbClr val="FF0000"/>
                </a:solidFill>
              </a:rPr>
              <a:t>&lt;&lt;</a:t>
            </a:r>
            <a:r>
              <a:rPr lang="en-US" b="1" dirty="0" err="1">
                <a:solidFill>
                  <a:srgbClr val="FF0000"/>
                </a:solidFill>
              </a:rPr>
              <a:t>endl</a:t>
            </a:r>
            <a:r>
              <a:rPr lang="en-US" b="1" dirty="0">
                <a:solidFill>
                  <a:srgbClr val="FF0000"/>
                </a:solidFill>
              </a:rPr>
              <a:t>;*/ </a:t>
            </a:r>
            <a:endParaRPr lang="sr-Cyrl-BA" b="1" dirty="0" smtClean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19600" y="2158782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r-Latn-ME" b="1" dirty="0" smtClean="0">
                <a:solidFill>
                  <a:srgbClr val="FF0000"/>
                </a:solidFill>
              </a:rPr>
              <a:t>//do pola 2 a na pola 1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if(x[0</a:t>
            </a:r>
            <a:r>
              <a:rPr lang="en-US" b="1" dirty="0">
                <a:solidFill>
                  <a:srgbClr val="0070C0"/>
                </a:solidFill>
              </a:rPr>
              <a:t>]&lt;n/2) </a:t>
            </a:r>
            <a:r>
              <a:rPr lang="en-US" b="1" dirty="0" err="1">
                <a:solidFill>
                  <a:srgbClr val="0070C0"/>
                </a:solidFill>
              </a:rPr>
              <a:t>broj</a:t>
            </a:r>
            <a:r>
              <a:rPr lang="en-US" b="1" dirty="0">
                <a:solidFill>
                  <a:srgbClr val="0070C0"/>
                </a:solidFill>
              </a:rPr>
              <a:t>+=2; else </a:t>
            </a:r>
            <a:r>
              <a:rPr lang="en-US" b="1" dirty="0" err="1">
                <a:solidFill>
                  <a:srgbClr val="0070C0"/>
                </a:solidFill>
              </a:rPr>
              <a:t>broj</a:t>
            </a:r>
            <a:r>
              <a:rPr lang="en-US" b="1" dirty="0">
                <a:solidFill>
                  <a:srgbClr val="0070C0"/>
                </a:solidFill>
              </a:rPr>
              <a:t>++; </a:t>
            </a:r>
            <a:r>
              <a:rPr lang="en-US" b="1" dirty="0" err="1">
                <a:solidFill>
                  <a:srgbClr val="0070C0"/>
                </a:solidFill>
              </a:rPr>
              <a:t>poc</a:t>
            </a:r>
            <a:r>
              <a:rPr lang="en-US" b="1" dirty="0">
                <a:solidFill>
                  <a:srgbClr val="0070C0"/>
                </a:solidFill>
              </a:rPr>
              <a:t>=x[tp-1]+1; </a:t>
            </a:r>
            <a:r>
              <a:rPr lang="en-US" b="1" dirty="0" err="1">
                <a:solidFill>
                  <a:srgbClr val="0070C0"/>
                </a:solidFill>
              </a:rPr>
              <a:t>ind</a:t>
            </a:r>
            <a:r>
              <a:rPr lang="en-US" b="1" dirty="0">
                <a:solidFill>
                  <a:srgbClr val="0070C0"/>
                </a:solidFill>
              </a:rPr>
              <a:t>[x[tp-1]]=false; </a:t>
            </a:r>
            <a:r>
              <a:rPr lang="en-US" b="1" dirty="0" err="1">
                <a:solidFill>
                  <a:srgbClr val="0070C0"/>
                </a:solidFill>
              </a:rPr>
              <a:t>tp</a:t>
            </a:r>
            <a:r>
              <a:rPr lang="en-US" b="1" dirty="0">
                <a:solidFill>
                  <a:srgbClr val="0070C0"/>
                </a:solidFill>
              </a:rPr>
              <a:t>--;} else </a:t>
            </a:r>
            <a:r>
              <a:rPr lang="en-US" b="1" dirty="0" err="1">
                <a:solidFill>
                  <a:srgbClr val="0070C0"/>
                </a:solidFill>
              </a:rPr>
              <a:t>poc</a:t>
            </a:r>
            <a:r>
              <a:rPr lang="en-US" b="1" dirty="0">
                <a:solidFill>
                  <a:srgbClr val="0070C0"/>
                </a:solidFill>
              </a:rPr>
              <a:t>=0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FF0000"/>
                </a:solidFill>
              </a:rPr>
              <a:t>//za backtrack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else </a:t>
            </a:r>
            <a:r>
              <a:rPr lang="en-US" b="1" dirty="0">
                <a:solidFill>
                  <a:srgbClr val="0070C0"/>
                </a:solidFill>
              </a:rPr>
              <a:t>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poc</a:t>
            </a:r>
            <a:r>
              <a:rPr lang="en-US" b="1" dirty="0" smtClean="0">
                <a:solidFill>
                  <a:srgbClr val="0070C0"/>
                </a:solidFill>
              </a:rPr>
              <a:t>=x[tp-1</a:t>
            </a:r>
            <a:r>
              <a:rPr lang="en-US" b="1" dirty="0">
                <a:solidFill>
                  <a:srgbClr val="0070C0"/>
                </a:solidFill>
              </a:rPr>
              <a:t>]+1;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ind</a:t>
            </a:r>
            <a:r>
              <a:rPr lang="en-US" b="1" dirty="0" smtClean="0">
                <a:solidFill>
                  <a:srgbClr val="0070C0"/>
                </a:solidFill>
              </a:rPr>
              <a:t>[x[tp-1</a:t>
            </a:r>
            <a:r>
              <a:rPr lang="en-US" b="1" dirty="0">
                <a:solidFill>
                  <a:srgbClr val="0070C0"/>
                </a:solidFill>
              </a:rPr>
              <a:t>]]=false;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tp</a:t>
            </a:r>
            <a:r>
              <a:rPr lang="en-US" b="1" dirty="0" smtClean="0">
                <a:solidFill>
                  <a:srgbClr val="0070C0"/>
                </a:solidFill>
              </a:rPr>
              <a:t>-</a:t>
            </a:r>
            <a:r>
              <a:rPr lang="en-US" b="1" dirty="0">
                <a:solidFill>
                  <a:srgbClr val="0070C0"/>
                </a:solidFill>
              </a:rPr>
              <a:t>-;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r>
              <a:rPr lang="en-US" b="1" dirty="0">
                <a:solidFill>
                  <a:srgbClr val="0070C0"/>
                </a:solidFill>
              </a:rPr>
              <a:t>while(x[0]&lt;=(n-1)/2);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broj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4124960" y="2184400"/>
            <a:ext cx="10160" cy="4673600"/>
          </a:xfrm>
          <a:custGeom>
            <a:avLst/>
            <a:gdLst>
              <a:gd name="connsiteX0" fmla="*/ 0 w 10160"/>
              <a:gd name="connsiteY0" fmla="*/ 0 h 4673600"/>
              <a:gd name="connsiteX1" fmla="*/ 10160 w 10160"/>
              <a:gd name="connsiteY1" fmla="*/ 4673600 h 4673600"/>
              <a:gd name="connsiteX2" fmla="*/ 10160 w 10160"/>
              <a:gd name="connsiteY2" fmla="*/ 4673600 h 467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60" h="4673600">
                <a:moveTo>
                  <a:pt x="0" y="0"/>
                </a:moveTo>
                <a:cubicBezTo>
                  <a:pt x="3387" y="1557867"/>
                  <a:pt x="6773" y="3115733"/>
                  <a:pt x="10160" y="4673600"/>
                </a:cubicBezTo>
                <a:lnTo>
                  <a:pt x="10160" y="467360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82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8229600" cy="990600"/>
          </a:xfrm>
        </p:spPr>
        <p:txBody>
          <a:bodyPr/>
          <a:lstStyle/>
          <a:p>
            <a:r>
              <a:rPr lang="sr-Latn-ME" dirty="0" smtClean="0"/>
              <a:t>Zadaci za vježbanje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>
            <a:normAutofit/>
          </a:bodyPr>
          <a:lstStyle/>
          <a:p>
            <a:r>
              <a:rPr lang="en-US" sz="1600" b="1" dirty="0" smtClean="0">
                <a:hlinkClick r:id="rId2"/>
              </a:rPr>
              <a:t>https</a:t>
            </a:r>
            <a:r>
              <a:rPr lang="en-US" sz="1600" b="1" dirty="0">
                <a:hlinkClick r:id="rId2"/>
              </a:rPr>
              <a:t>://</a:t>
            </a:r>
            <a:r>
              <a:rPr lang="en-US" sz="1600" b="1" dirty="0" smtClean="0">
                <a:hlinkClick r:id="rId2"/>
              </a:rPr>
              <a:t>codeforces.com/contest/558/problem/E</a:t>
            </a:r>
            <a:endParaRPr lang="sr-Latn-ME" sz="1600" b="1" dirty="0" smtClean="0"/>
          </a:p>
          <a:p>
            <a:r>
              <a:rPr lang="en-US" sz="1600" b="1" dirty="0">
                <a:hlinkClick r:id="rId3"/>
              </a:rPr>
              <a:t>https://</a:t>
            </a:r>
            <a:r>
              <a:rPr lang="en-US" sz="1600" b="1" dirty="0" smtClean="0">
                <a:hlinkClick r:id="rId3"/>
              </a:rPr>
              <a:t>codeforces.com/problemset/problem/567/D</a:t>
            </a:r>
            <a:endParaRPr lang="sr-Latn-ME" sz="1600" b="1" dirty="0" smtClean="0"/>
          </a:p>
          <a:p>
            <a:r>
              <a:rPr lang="en-US" sz="1600" b="1" dirty="0">
                <a:hlinkClick r:id="rId4"/>
              </a:rPr>
              <a:t>https://</a:t>
            </a:r>
            <a:r>
              <a:rPr lang="en-US" sz="1600" b="1" dirty="0" smtClean="0">
                <a:hlinkClick r:id="rId4"/>
              </a:rPr>
              <a:t>codeforces.com/contest/528/problem/A</a:t>
            </a:r>
            <a:endParaRPr lang="sr-Latn-ME" sz="1600" b="1" dirty="0" smtClean="0"/>
          </a:p>
          <a:p>
            <a:r>
              <a:rPr lang="en-US" sz="1600" b="1" dirty="0">
                <a:hlinkClick r:id="rId5"/>
              </a:rPr>
              <a:t>https://</a:t>
            </a:r>
            <a:r>
              <a:rPr lang="en-US" sz="1600" b="1" dirty="0" smtClean="0">
                <a:hlinkClick r:id="rId5"/>
              </a:rPr>
              <a:t>codeforces.com/problemset/problem/22/A</a:t>
            </a:r>
            <a:endParaRPr lang="sr-Latn-ME" sz="1600" b="1" dirty="0" smtClean="0"/>
          </a:p>
          <a:p>
            <a:r>
              <a:rPr lang="sr-Latn-ME" dirty="0" smtClean="0"/>
              <a:t>Odštampati sve Hamiltonove putanje u grafu. To su one putanje koje posjete svaki čvor grafa tačno jednom. </a:t>
            </a:r>
          </a:p>
          <a:p>
            <a:r>
              <a:rPr lang="sr-Latn-ME" dirty="0" smtClean="0"/>
              <a:t>Obojati svaki čvor grafa jednom tako da nema dva čvora iste boje te da je broj boja koji je upotrijebljen minimalan.</a:t>
            </a:r>
          </a:p>
          <a:p>
            <a:r>
              <a:rPr lang="sr-Latn-ME" sz="1600" b="1" dirty="0">
                <a:hlinkClick r:id="rId6"/>
              </a:rPr>
              <a:t>https://</a:t>
            </a:r>
            <a:r>
              <a:rPr lang="sr-Latn-ME" sz="1600" b="1" dirty="0" smtClean="0">
                <a:hlinkClick r:id="rId6"/>
              </a:rPr>
              <a:t>onlinejudge.org/index.php?option=com_onlinejudge&amp;Itemid=8&amp;category=835&amp;page=show_problem&amp;problem=92</a:t>
            </a:r>
            <a:endParaRPr lang="sr-Latn-ME" sz="1600" b="1" dirty="0" smtClean="0"/>
          </a:p>
          <a:p>
            <a:r>
              <a:rPr lang="sr-Latn-ME" sz="1600" b="1" dirty="0">
                <a:hlinkClick r:id="rId7"/>
              </a:rPr>
              <a:t>https://</a:t>
            </a:r>
            <a:r>
              <a:rPr lang="sr-Latn-ME" sz="1600" b="1" dirty="0" smtClean="0">
                <a:hlinkClick r:id="rId7"/>
              </a:rPr>
              <a:t>onlinejudge.org/index.php?option=com_onlinejudge&amp;Itemid=8&amp;category=835&amp;page=show_problem&amp;problem=37</a:t>
            </a:r>
            <a:endParaRPr lang="sr-Latn-ME" sz="1600" b="1" dirty="0" smtClean="0"/>
          </a:p>
          <a:p>
            <a:r>
              <a:rPr lang="sr-Latn-ME" sz="1600" b="1" dirty="0">
                <a:hlinkClick r:id="rId8"/>
              </a:rPr>
              <a:t>https://</a:t>
            </a:r>
            <a:r>
              <a:rPr lang="sr-Latn-ME" sz="1600" b="1" dirty="0" smtClean="0">
                <a:hlinkClick r:id="rId8"/>
              </a:rPr>
              <a:t>onlinejudge.org/index.php?option=com_onlinejudge&amp;Itemid=8&amp;category=835&amp;page=show_problem&amp;problem=3248</a:t>
            </a:r>
            <a:endParaRPr lang="sr-Latn-ME" sz="1600" b="1" dirty="0" smtClean="0"/>
          </a:p>
          <a:p>
            <a:r>
              <a:rPr lang="sr-Latn-ME" sz="1600" b="1" dirty="0">
                <a:hlinkClick r:id="rId9"/>
              </a:rPr>
              <a:t>https://</a:t>
            </a:r>
            <a:r>
              <a:rPr lang="sr-Latn-ME" sz="1600" b="1" dirty="0" smtClean="0">
                <a:hlinkClick r:id="rId9"/>
              </a:rPr>
              <a:t>onlinejudge.org/index.php?option=com_onlinejudge&amp;Itemid=8&amp;category=835&amp;page=show_problem&amp;problem=481</a:t>
            </a:r>
            <a:endParaRPr lang="sr-Latn-ME" sz="1600" b="1" dirty="0" smtClean="0"/>
          </a:p>
          <a:p>
            <a:r>
              <a:rPr lang="sr-Latn-ME" sz="1600" b="1" dirty="0">
                <a:hlinkClick r:id="rId10"/>
              </a:rPr>
              <a:t>https://</a:t>
            </a:r>
            <a:r>
              <a:rPr lang="sr-Latn-ME" sz="1600" b="1" dirty="0" smtClean="0">
                <a:hlinkClick r:id="rId10"/>
              </a:rPr>
              <a:t>onlinejudge.org/index.php?option=com_onlinejudge&amp;Itemid=8&amp;category=835&amp;page=show_problem&amp;problem=143</a:t>
            </a:r>
            <a:r>
              <a:rPr lang="sr-Latn-ME" dirty="0" smtClean="0"/>
              <a:t>  </a:t>
            </a:r>
            <a:endParaRPr lang="sr-Latn-ME" dirty="0"/>
          </a:p>
          <a:p>
            <a:endParaRPr lang="sr-Latn-ME" dirty="0" smtClean="0"/>
          </a:p>
        </p:txBody>
      </p:sp>
    </p:spTree>
    <p:extLst>
      <p:ext uri="{BB962C8B-B14F-4D97-AF65-F5344CB8AC3E}">
        <p14:creationId xmlns:p14="http://schemas.microsoft.com/office/powerpoint/2010/main" val="4022519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0480" y="228600"/>
            <a:ext cx="8229600" cy="990600"/>
          </a:xfrm>
        </p:spPr>
        <p:txBody>
          <a:bodyPr/>
          <a:lstStyle/>
          <a:p>
            <a:r>
              <a:rPr lang="en-US" dirty="0" smtClean="0"/>
              <a:t>Sudoku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410200"/>
          </a:xfrm>
        </p:spPr>
        <p:txBody>
          <a:bodyPr/>
          <a:lstStyle/>
          <a:p>
            <a:r>
              <a:rPr lang="sr-Latn-ME" dirty="0" smtClean="0"/>
              <a:t>Sudoku je izuzetno popularna igrica, idealna za gubljenje vremena.</a:t>
            </a:r>
          </a:p>
          <a:p>
            <a:r>
              <a:rPr lang="sr-Latn-ME" dirty="0" smtClean="0"/>
              <a:t>Ko neće da gubi vrijeme može da napiše (</a:t>
            </a:r>
            <a:r>
              <a:rPr lang="sr-Latn-ME" i="1" dirty="0" smtClean="0"/>
              <a:t>bakctrack</a:t>
            </a:r>
            <a:r>
              <a:rPr lang="sr-Latn-ME" dirty="0" smtClean="0"/>
              <a:t>) program za rješavanje datog problema.</a:t>
            </a:r>
            <a:endParaRPr lang="en-US" dirty="0"/>
          </a:p>
        </p:txBody>
      </p:sp>
      <p:pic>
        <p:nvPicPr>
          <p:cNvPr id="1026" name="Picture 2" descr="Sudoku - Wikiped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2743200"/>
            <a:ext cx="3733799" cy="3733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62400" y="2438400"/>
            <a:ext cx="5181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Na </a:t>
            </a:r>
            <a:r>
              <a:rPr lang="en-US" dirty="0" err="1" smtClean="0"/>
              <a:t>po</a:t>
            </a:r>
            <a:r>
              <a:rPr lang="sr-Latn-ME" dirty="0" smtClean="0"/>
              <a:t>četku igre data je 9×9 tabela u kojoj su upisani neki brojevi. Prazna polja u našem programu će biti nule. Cilj je da se u praznim poljima upišu cifre od 1 do 9 tako da u svakom redu nema duplikata, u svakoj koloni nema duplikata i da u svakom od 9 kvadrata 3×3 dimenzije nema duplikata.</a:t>
            </a:r>
          </a:p>
          <a:p>
            <a:r>
              <a:rPr lang="sr-Latn-ME" dirty="0" smtClean="0"/>
              <a:t>Rješenje je </a:t>
            </a:r>
            <a:r>
              <a:rPr lang="sr-Latn-ME" i="1" dirty="0" smtClean="0"/>
              <a:t>backtracking</a:t>
            </a:r>
            <a:r>
              <a:rPr lang="sr-Latn-ME" dirty="0" smtClean="0"/>
              <a:t> probamo redom kombinacije (uz maksimalno izbjegavanje ponavljanja) i kada uočimo da data kombinacija ne funkcioniše vraćamo se unazad.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07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Sudoku - realizacija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240" y="990600"/>
            <a:ext cx="91440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#include &lt;</a:t>
            </a:r>
            <a:r>
              <a:rPr lang="en-US" b="1" dirty="0" err="1">
                <a:solidFill>
                  <a:srgbClr val="C00000"/>
                </a:solidFill>
              </a:rPr>
              <a:t>iostream</a:t>
            </a:r>
            <a:r>
              <a:rPr lang="en-US" b="1" dirty="0">
                <a:solidFill>
                  <a:srgbClr val="C00000"/>
                </a:solidFill>
              </a:rPr>
              <a:t>&gt;</a:t>
            </a:r>
          </a:p>
          <a:p>
            <a:r>
              <a:rPr lang="en-US" b="1" dirty="0">
                <a:solidFill>
                  <a:srgbClr val="C00000"/>
                </a:solidFill>
              </a:rPr>
              <a:t>#include &lt;stack&gt;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using </a:t>
            </a:r>
            <a:r>
              <a:rPr lang="en-US" b="1" dirty="0">
                <a:solidFill>
                  <a:srgbClr val="C00000"/>
                </a:solidFill>
              </a:rPr>
              <a:t>namespace </a:t>
            </a:r>
            <a:r>
              <a:rPr lang="en-US" b="1" dirty="0" err="1">
                <a:solidFill>
                  <a:srgbClr val="C00000"/>
                </a:solidFill>
              </a:rPr>
              <a:t>std</a:t>
            </a:r>
            <a:r>
              <a:rPr lang="en-US" b="1" dirty="0">
                <a:solidFill>
                  <a:srgbClr val="C00000"/>
                </a:solidFill>
              </a:rPr>
              <a:t>;</a:t>
            </a:r>
          </a:p>
          <a:p>
            <a:r>
              <a:rPr lang="en-US" b="1" dirty="0" err="1">
                <a:solidFill>
                  <a:srgbClr val="C00000"/>
                </a:solidFill>
              </a:rPr>
              <a:t>struct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polje</a:t>
            </a:r>
            <a:r>
              <a:rPr lang="en-US" b="1" dirty="0">
                <a:solidFill>
                  <a:srgbClr val="C00000"/>
                </a:solidFill>
              </a:rPr>
              <a:t>{</a:t>
            </a:r>
            <a:r>
              <a:rPr lang="en-US" b="1" dirty="0" err="1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x,y</a:t>
            </a:r>
            <a:r>
              <a:rPr lang="en-US" b="1" dirty="0" smtClean="0">
                <a:solidFill>
                  <a:srgbClr val="C00000"/>
                </a:solidFill>
              </a:rPr>
              <a:t>;};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//funkcija koja provjerava da li se na poziciji </a:t>
            </a:r>
            <a:r>
              <a:rPr lang="sr-Latn-ME" b="1" dirty="0" smtClean="0">
                <a:solidFill>
                  <a:srgbClr val="C00000"/>
                </a:solidFill>
              </a:rPr>
              <a:t>(i,j)</a:t>
            </a:r>
            <a:r>
              <a:rPr lang="sr-Latn-ME" b="1" dirty="0" smtClean="0">
                <a:solidFill>
                  <a:srgbClr val="0070C0"/>
                </a:solidFill>
              </a:rPr>
              <a:t> može postaviti neki broj od </a:t>
            </a:r>
            <a:r>
              <a:rPr lang="sr-Latn-ME" b="1" dirty="0" smtClean="0">
                <a:solidFill>
                  <a:srgbClr val="C00000"/>
                </a:solidFill>
              </a:rPr>
              <a:t>poc</a:t>
            </a:r>
            <a:r>
              <a:rPr lang="sr-Latn-ME" b="1" dirty="0" smtClean="0">
                <a:solidFill>
                  <a:srgbClr val="0070C0"/>
                </a:solidFill>
              </a:rPr>
              <a:t> //do </a:t>
            </a:r>
            <a:r>
              <a:rPr lang="sr-Latn-ME" b="1" dirty="0" smtClean="0">
                <a:solidFill>
                  <a:srgbClr val="C00000"/>
                </a:solidFill>
              </a:rPr>
              <a:t>9</a:t>
            </a:r>
            <a:r>
              <a:rPr lang="sr-Latn-ME" b="1" dirty="0" smtClean="0">
                <a:solidFill>
                  <a:srgbClr val="0070C0"/>
                </a:solidFill>
              </a:rPr>
              <a:t>, ako može signal će biti da se gura dalje </a:t>
            </a:r>
            <a:r>
              <a:rPr lang="sr-Latn-ME" b="1" dirty="0" smtClean="0">
                <a:solidFill>
                  <a:srgbClr val="C00000"/>
                </a:solidFill>
              </a:rPr>
              <a:t>true</a:t>
            </a:r>
            <a:r>
              <a:rPr lang="sr-Latn-ME" b="1" dirty="0" smtClean="0">
                <a:solidFill>
                  <a:srgbClr val="0070C0"/>
                </a:solidFill>
              </a:rPr>
              <a:t> u suprotnom </a:t>
            </a:r>
            <a:r>
              <a:rPr lang="sr-Latn-ME" b="1" dirty="0" smtClean="0">
                <a:solidFill>
                  <a:srgbClr val="C00000"/>
                </a:solidFill>
              </a:rPr>
              <a:t>false</a:t>
            </a:r>
            <a:r>
              <a:rPr lang="sr-Latn-ME" b="1" dirty="0" smtClean="0">
                <a:solidFill>
                  <a:srgbClr val="0070C0"/>
                </a:solidFill>
              </a:rPr>
              <a:t> znači da u 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//glavnom programu ide backtrack </a:t>
            </a:r>
          </a:p>
          <a:p>
            <a:r>
              <a:rPr lang="en-US" b="1" dirty="0" err="1" smtClean="0">
                <a:solidFill>
                  <a:srgbClr val="C00000"/>
                </a:solidFill>
              </a:rPr>
              <a:t>bool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probaj</a:t>
            </a:r>
            <a:r>
              <a:rPr lang="en-US" b="1" dirty="0">
                <a:solidFill>
                  <a:srgbClr val="C00000"/>
                </a:solidFill>
              </a:rPr>
              <a:t>(</a:t>
            </a:r>
            <a:r>
              <a:rPr lang="en-US" b="1" dirty="0" err="1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 grid[][9],</a:t>
            </a:r>
            <a:r>
              <a:rPr lang="en-US" b="1" dirty="0" err="1">
                <a:solidFill>
                  <a:srgbClr val="C00000"/>
                </a:solidFill>
              </a:rPr>
              <a:t>bool</a:t>
            </a:r>
            <a:r>
              <a:rPr lang="en-US" b="1" dirty="0">
                <a:solidFill>
                  <a:srgbClr val="C00000"/>
                </a:solidFill>
              </a:rPr>
              <a:t> red[][9</a:t>
            </a:r>
            <a:r>
              <a:rPr lang="en-US" b="1" dirty="0" smtClean="0">
                <a:solidFill>
                  <a:srgbClr val="C00000"/>
                </a:solidFill>
              </a:rPr>
              <a:t>],</a:t>
            </a:r>
          </a:p>
          <a:p>
            <a:r>
              <a:rPr lang="en-US" b="1" dirty="0" err="1" smtClean="0">
                <a:solidFill>
                  <a:srgbClr val="C00000"/>
                </a:solidFill>
              </a:rPr>
              <a:t>bool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kol</a:t>
            </a:r>
            <a:r>
              <a:rPr lang="en-US" b="1" dirty="0">
                <a:solidFill>
                  <a:srgbClr val="C00000"/>
                </a:solidFill>
              </a:rPr>
              <a:t>[][9],</a:t>
            </a:r>
            <a:r>
              <a:rPr lang="en-US" b="1" dirty="0" err="1">
                <a:solidFill>
                  <a:srgbClr val="C00000"/>
                </a:solidFill>
              </a:rPr>
              <a:t>bool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kvadrat</a:t>
            </a:r>
            <a:r>
              <a:rPr lang="en-US" b="1" dirty="0">
                <a:solidFill>
                  <a:srgbClr val="C00000"/>
                </a:solidFill>
              </a:rPr>
              <a:t>[][9],</a:t>
            </a:r>
            <a:r>
              <a:rPr lang="en-US" b="1" dirty="0" err="1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poc,int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i,int</a:t>
            </a:r>
            <a:r>
              <a:rPr lang="en-US" b="1" dirty="0">
                <a:solidFill>
                  <a:srgbClr val="C00000"/>
                </a:solidFill>
              </a:rPr>
              <a:t> j){</a:t>
            </a:r>
          </a:p>
          <a:p>
            <a:r>
              <a:rPr lang="en-US" b="1" dirty="0">
                <a:solidFill>
                  <a:srgbClr val="C00000"/>
                </a:solidFill>
              </a:rPr>
              <a:t>for(</a:t>
            </a:r>
            <a:r>
              <a:rPr lang="en-US" b="1" dirty="0" err="1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 k=</a:t>
            </a:r>
            <a:r>
              <a:rPr lang="en-US" b="1" dirty="0" err="1">
                <a:solidFill>
                  <a:srgbClr val="C00000"/>
                </a:solidFill>
              </a:rPr>
              <a:t>poc;k</a:t>
            </a:r>
            <a:r>
              <a:rPr lang="en-US" b="1" dirty="0">
                <a:solidFill>
                  <a:srgbClr val="C00000"/>
                </a:solidFill>
              </a:rPr>
              <a:t>&lt;=9;k</a:t>
            </a:r>
            <a:r>
              <a:rPr lang="en-US" b="1" dirty="0" smtClean="0">
                <a:solidFill>
                  <a:srgbClr val="C00000"/>
                </a:solidFill>
              </a:rPr>
              <a:t>++){</a:t>
            </a:r>
            <a:r>
              <a:rPr lang="sr-Latn-ME" b="1" dirty="0" smtClean="0">
                <a:solidFill>
                  <a:srgbClr val="C00000"/>
                </a:solidFill>
              </a:rPr>
              <a:t> 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//ako </a:t>
            </a:r>
            <a:r>
              <a:rPr lang="sr-Latn-ME" b="1" dirty="0" smtClean="0">
                <a:solidFill>
                  <a:srgbClr val="C00000"/>
                </a:solidFill>
              </a:rPr>
              <a:t>k</a:t>
            </a:r>
            <a:r>
              <a:rPr lang="sr-Latn-ME" b="1" dirty="0" smtClean="0">
                <a:solidFill>
                  <a:srgbClr val="0070C0"/>
                </a:solidFill>
              </a:rPr>
              <a:t> odgovara (nema ga ni u vrsti ni u koloni ni u kvadratu)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if</a:t>
            </a:r>
            <a:r>
              <a:rPr lang="en-US" b="1" dirty="0">
                <a:solidFill>
                  <a:srgbClr val="C00000"/>
                </a:solidFill>
              </a:rPr>
              <a:t>(!red[</a:t>
            </a:r>
            <a:r>
              <a:rPr lang="en-US" b="1" dirty="0" err="1">
                <a:solidFill>
                  <a:srgbClr val="C00000"/>
                </a:solidFill>
              </a:rPr>
              <a:t>i</a:t>
            </a:r>
            <a:r>
              <a:rPr lang="en-US" b="1" dirty="0">
                <a:solidFill>
                  <a:srgbClr val="C00000"/>
                </a:solidFill>
              </a:rPr>
              <a:t>][k-1] &amp;&amp; !</a:t>
            </a:r>
            <a:r>
              <a:rPr lang="en-US" b="1" dirty="0" err="1">
                <a:solidFill>
                  <a:srgbClr val="C00000"/>
                </a:solidFill>
              </a:rPr>
              <a:t>kol</a:t>
            </a:r>
            <a:r>
              <a:rPr lang="en-US" b="1" dirty="0">
                <a:solidFill>
                  <a:srgbClr val="C00000"/>
                </a:solidFill>
              </a:rPr>
              <a:t>[j][k-1] &amp;&amp; !</a:t>
            </a:r>
            <a:r>
              <a:rPr lang="en-US" b="1" dirty="0" err="1">
                <a:solidFill>
                  <a:srgbClr val="C00000"/>
                </a:solidFill>
              </a:rPr>
              <a:t>kvadrat</a:t>
            </a:r>
            <a:r>
              <a:rPr lang="en-US" b="1" dirty="0">
                <a:solidFill>
                  <a:srgbClr val="C00000"/>
                </a:solidFill>
              </a:rPr>
              <a:t>[3*(</a:t>
            </a:r>
            <a:r>
              <a:rPr lang="en-US" b="1" dirty="0" err="1">
                <a:solidFill>
                  <a:srgbClr val="C00000"/>
                </a:solidFill>
              </a:rPr>
              <a:t>i</a:t>
            </a:r>
            <a:r>
              <a:rPr lang="en-US" b="1" dirty="0">
                <a:solidFill>
                  <a:srgbClr val="C00000"/>
                </a:solidFill>
              </a:rPr>
              <a:t>/3)+(j/3)][k-1]){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grid[</a:t>
            </a:r>
            <a:r>
              <a:rPr lang="en-US" b="1" dirty="0" err="1" smtClean="0">
                <a:solidFill>
                  <a:srgbClr val="C00000"/>
                </a:solidFill>
              </a:rPr>
              <a:t>i</a:t>
            </a:r>
            <a:r>
              <a:rPr lang="en-US" b="1" dirty="0">
                <a:solidFill>
                  <a:srgbClr val="C00000"/>
                </a:solidFill>
              </a:rPr>
              <a:t>][j]=k</a:t>
            </a:r>
            <a:r>
              <a:rPr lang="en-US" b="1" dirty="0" smtClean="0">
                <a:solidFill>
                  <a:srgbClr val="C00000"/>
                </a:solidFill>
              </a:rPr>
              <a:t>;</a:t>
            </a:r>
            <a:r>
              <a:rPr lang="sr-Latn-ME" b="1" dirty="0" smtClean="0">
                <a:solidFill>
                  <a:srgbClr val="0070C0"/>
                </a:solidFill>
              </a:rPr>
              <a:t>//upisuje se u tabelu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red[</a:t>
            </a:r>
            <a:r>
              <a:rPr lang="en-US" b="1" dirty="0" err="1" smtClean="0">
                <a:solidFill>
                  <a:srgbClr val="C00000"/>
                </a:solidFill>
              </a:rPr>
              <a:t>i</a:t>
            </a:r>
            <a:r>
              <a:rPr lang="en-US" b="1" dirty="0">
                <a:solidFill>
                  <a:srgbClr val="C00000"/>
                </a:solidFill>
              </a:rPr>
              <a:t>][k-1]=true; </a:t>
            </a:r>
            <a:r>
              <a:rPr lang="en-US" b="1" dirty="0" err="1">
                <a:solidFill>
                  <a:srgbClr val="C00000"/>
                </a:solidFill>
              </a:rPr>
              <a:t>kol</a:t>
            </a:r>
            <a:r>
              <a:rPr lang="en-US" b="1" dirty="0">
                <a:solidFill>
                  <a:srgbClr val="C00000"/>
                </a:solidFill>
              </a:rPr>
              <a:t>[j][k-1]=true; </a:t>
            </a:r>
            <a:r>
              <a:rPr lang="en-US" b="1" dirty="0" err="1">
                <a:solidFill>
                  <a:srgbClr val="C00000"/>
                </a:solidFill>
              </a:rPr>
              <a:t>kvadrat</a:t>
            </a:r>
            <a:r>
              <a:rPr lang="en-US" b="1" dirty="0">
                <a:solidFill>
                  <a:srgbClr val="C00000"/>
                </a:solidFill>
              </a:rPr>
              <a:t>[3*(</a:t>
            </a:r>
            <a:r>
              <a:rPr lang="en-US" b="1" dirty="0" err="1">
                <a:solidFill>
                  <a:srgbClr val="C00000"/>
                </a:solidFill>
              </a:rPr>
              <a:t>i</a:t>
            </a:r>
            <a:r>
              <a:rPr lang="en-US" b="1" dirty="0">
                <a:solidFill>
                  <a:srgbClr val="C00000"/>
                </a:solidFill>
              </a:rPr>
              <a:t>/3)+(j/3)][k-1]=true;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return </a:t>
            </a:r>
            <a:r>
              <a:rPr lang="en-US" b="1" dirty="0">
                <a:solidFill>
                  <a:srgbClr val="C00000"/>
                </a:solidFill>
              </a:rPr>
              <a:t>true;</a:t>
            </a:r>
          </a:p>
          <a:p>
            <a:r>
              <a:rPr lang="en-US" b="1" dirty="0">
                <a:solidFill>
                  <a:srgbClr val="C00000"/>
                </a:solidFill>
              </a:rPr>
              <a:t>    }</a:t>
            </a:r>
          </a:p>
          <a:p>
            <a:r>
              <a:rPr lang="en-US" b="1" dirty="0">
                <a:solidFill>
                  <a:srgbClr val="C00000"/>
                </a:solidFill>
              </a:rPr>
              <a:t>}</a:t>
            </a:r>
          </a:p>
          <a:p>
            <a:r>
              <a:rPr lang="en-US" b="1" dirty="0">
                <a:solidFill>
                  <a:srgbClr val="C00000"/>
                </a:solidFill>
              </a:rPr>
              <a:t>return false;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}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07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412054"/>
            <a:ext cx="914400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stack </a:t>
            </a:r>
            <a:r>
              <a:rPr lang="en-US" b="1" dirty="0">
                <a:solidFill>
                  <a:srgbClr val="0070C0"/>
                </a:solidFill>
              </a:rPr>
              <a:t>&lt;</a:t>
            </a:r>
            <a:r>
              <a:rPr lang="en-US" b="1" dirty="0" err="1">
                <a:solidFill>
                  <a:srgbClr val="0070C0"/>
                </a:solidFill>
              </a:rPr>
              <a:t>polje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en-US" b="1" dirty="0" err="1">
                <a:solidFill>
                  <a:srgbClr val="0070C0"/>
                </a:solidFill>
              </a:rPr>
              <a:t>sp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polje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temp;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grid[9][9] = {{3, 0, 6, 5, 0, 8, 4, 0, 0},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{</a:t>
            </a:r>
            <a:r>
              <a:rPr lang="en-US" b="1" dirty="0">
                <a:solidFill>
                  <a:srgbClr val="0070C0"/>
                </a:solidFill>
              </a:rPr>
              <a:t>5, 2, 0, 0, 0, 0, 0, 0, 0},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{</a:t>
            </a:r>
            <a:r>
              <a:rPr lang="en-US" b="1" dirty="0">
                <a:solidFill>
                  <a:srgbClr val="0070C0"/>
                </a:solidFill>
              </a:rPr>
              <a:t>0, 8, 7, 0, 0, 0, 0, 3, 1},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{</a:t>
            </a:r>
            <a:r>
              <a:rPr lang="en-US" b="1" dirty="0">
                <a:solidFill>
                  <a:srgbClr val="0070C0"/>
                </a:solidFill>
              </a:rPr>
              <a:t>0, 0, 3, 0, 1, 0, 0, 8, 0},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{</a:t>
            </a:r>
            <a:r>
              <a:rPr lang="en-US" b="1" dirty="0">
                <a:solidFill>
                  <a:srgbClr val="0070C0"/>
                </a:solidFill>
              </a:rPr>
              <a:t>9, 0, 0, 8, 6, 3, 0, 0, 5},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{</a:t>
            </a:r>
            <a:r>
              <a:rPr lang="en-US" b="1" dirty="0">
                <a:solidFill>
                  <a:srgbClr val="0070C0"/>
                </a:solidFill>
              </a:rPr>
              <a:t>0, 5, 0, 0, 9, 0, 6, 0, 0},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{</a:t>
            </a:r>
            <a:r>
              <a:rPr lang="en-US" b="1" dirty="0">
                <a:solidFill>
                  <a:srgbClr val="0070C0"/>
                </a:solidFill>
              </a:rPr>
              <a:t>1, 3, 0, 0, 0, 0, 2, 5, 0},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{</a:t>
            </a:r>
            <a:r>
              <a:rPr lang="en-US" b="1" dirty="0">
                <a:solidFill>
                  <a:srgbClr val="0070C0"/>
                </a:solidFill>
              </a:rPr>
              <a:t>0, 0, 0, 0, 0, 0, 0, 7, 4},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{</a:t>
            </a:r>
            <a:r>
              <a:rPr lang="en-US" b="1" dirty="0">
                <a:solidFill>
                  <a:srgbClr val="0070C0"/>
                </a:solidFill>
              </a:rPr>
              <a:t>0, 0, 5, 2, 0, 6, 3, 0, 0}};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bool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col[9][9], red[9][9</a:t>
            </a:r>
            <a:r>
              <a:rPr lang="en-US" b="1" dirty="0" smtClean="0">
                <a:solidFill>
                  <a:srgbClr val="0070C0"/>
                </a:solidFill>
              </a:rPr>
              <a:t>],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kvadrat</a:t>
            </a:r>
            <a:r>
              <a:rPr lang="en-US" b="1" dirty="0">
                <a:solidFill>
                  <a:srgbClr val="0070C0"/>
                </a:solidFill>
              </a:rPr>
              <a:t>[9][9]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=0;i&lt;9;i</a:t>
            </a:r>
            <a:r>
              <a:rPr lang="en-US" b="1" dirty="0" smtClean="0">
                <a:solidFill>
                  <a:srgbClr val="0070C0"/>
                </a:solidFill>
              </a:rPr>
              <a:t>++) 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j=0;j&lt;9;j</a:t>
            </a:r>
            <a:r>
              <a:rPr lang="en-US" b="1" dirty="0" smtClean="0">
                <a:solidFill>
                  <a:srgbClr val="0070C0"/>
                </a:solidFill>
              </a:rPr>
              <a:t>++){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red[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][j]=</a:t>
            </a:r>
            <a:r>
              <a:rPr lang="en-US" b="1" dirty="0" err="1" smtClean="0">
                <a:solidFill>
                  <a:srgbClr val="0070C0"/>
                </a:solidFill>
              </a:rPr>
              <a:t>false;col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][j]=false;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kvadrat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][j]=false;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=0;i&lt;9;i</a:t>
            </a:r>
            <a:r>
              <a:rPr lang="en-US" b="1" dirty="0" smtClean="0">
                <a:solidFill>
                  <a:srgbClr val="0070C0"/>
                </a:solidFill>
              </a:rPr>
              <a:t>++) 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j=0;j&lt;9;j++)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if(grid[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][j]) 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red[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][grid[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][j]-1]=true;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col[j][grid[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][j]-1]=true;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kvadrat</a:t>
            </a:r>
            <a:r>
              <a:rPr lang="en-US" b="1" dirty="0">
                <a:solidFill>
                  <a:srgbClr val="0070C0"/>
                </a:solidFill>
              </a:rPr>
              <a:t>[3*(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/3)+(j/3)][grid[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][j]-1]=true;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4267200" y="368460"/>
            <a:ext cx="45719" cy="5803739"/>
          </a:xfrm>
          <a:custGeom>
            <a:avLst/>
            <a:gdLst>
              <a:gd name="connsiteX0" fmla="*/ 0 w 10160"/>
              <a:gd name="connsiteY0" fmla="*/ 0 h 4673600"/>
              <a:gd name="connsiteX1" fmla="*/ 10160 w 10160"/>
              <a:gd name="connsiteY1" fmla="*/ 4673600 h 4673600"/>
              <a:gd name="connsiteX2" fmla="*/ 10160 w 10160"/>
              <a:gd name="connsiteY2" fmla="*/ 4673600 h 467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60" h="4673600">
                <a:moveTo>
                  <a:pt x="0" y="0"/>
                </a:moveTo>
                <a:cubicBezTo>
                  <a:pt x="3387" y="1557867"/>
                  <a:pt x="6773" y="3115733"/>
                  <a:pt x="10160" y="4673600"/>
                </a:cubicBezTo>
                <a:lnTo>
                  <a:pt x="10160" y="467360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4312919" y="6157732"/>
            <a:ext cx="411482" cy="717630"/>
          </a:xfrm>
          <a:custGeom>
            <a:avLst/>
            <a:gdLst>
              <a:gd name="connsiteX0" fmla="*/ 0 w 578735"/>
              <a:gd name="connsiteY0" fmla="*/ 0 h 717630"/>
              <a:gd name="connsiteX1" fmla="*/ 567160 w 578735"/>
              <a:gd name="connsiteY1" fmla="*/ 0 h 717630"/>
              <a:gd name="connsiteX2" fmla="*/ 578735 w 578735"/>
              <a:gd name="connsiteY2" fmla="*/ 717630 h 717630"/>
              <a:gd name="connsiteX3" fmla="*/ 578735 w 578735"/>
              <a:gd name="connsiteY3" fmla="*/ 717630 h 71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735" h="717630">
                <a:moveTo>
                  <a:pt x="0" y="0"/>
                </a:moveTo>
                <a:lnTo>
                  <a:pt x="567160" y="0"/>
                </a:lnTo>
                <a:lnTo>
                  <a:pt x="578735" y="717630"/>
                </a:lnTo>
                <a:lnTo>
                  <a:pt x="578735" y="71763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267200" y="368460"/>
            <a:ext cx="48768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poc</a:t>
            </a:r>
            <a:r>
              <a:rPr lang="en-US" b="1" dirty="0" smtClean="0">
                <a:solidFill>
                  <a:srgbClr val="0070C0"/>
                </a:solidFill>
              </a:rPr>
              <a:t>=1,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=0,j=0;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bool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uspjeh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do</a:t>
            </a:r>
            <a:r>
              <a:rPr lang="en-US" b="1" dirty="0">
                <a:solidFill>
                  <a:srgbClr val="0070C0"/>
                </a:solidFill>
              </a:rPr>
              <a:t>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if(grid[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][j]!=0 &amp;&amp; j==8) {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++;j=0;}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else </a:t>
            </a:r>
            <a:r>
              <a:rPr lang="en-US" b="1" dirty="0">
                <a:solidFill>
                  <a:srgbClr val="0070C0"/>
                </a:solidFill>
              </a:rPr>
              <a:t>if(grid[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][j]!=0 &amp;&amp; j!=8) </a:t>
            </a:r>
            <a:r>
              <a:rPr lang="en-US" b="1" dirty="0" smtClean="0">
                <a:solidFill>
                  <a:srgbClr val="0070C0"/>
                </a:solidFill>
              </a:rPr>
              <a:t>j++;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  else{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uspjeh</a:t>
            </a:r>
            <a:r>
              <a:rPr lang="en-US" b="1" dirty="0" smtClean="0">
                <a:solidFill>
                  <a:srgbClr val="0070C0"/>
                </a:solidFill>
              </a:rPr>
              <a:t>=</a:t>
            </a:r>
            <a:r>
              <a:rPr lang="en-US" b="1" dirty="0" err="1" smtClean="0">
                <a:solidFill>
                  <a:srgbClr val="0070C0"/>
                </a:solidFill>
              </a:rPr>
              <a:t>probaj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grid,red,col,kvadrat,poc,i,j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if(</a:t>
            </a:r>
            <a:r>
              <a:rPr lang="en-US" b="1" dirty="0" err="1" smtClean="0">
                <a:solidFill>
                  <a:srgbClr val="0070C0"/>
                </a:solidFill>
              </a:rPr>
              <a:t>uspjeh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&amp;&amp; j==8)  </a:t>
            </a:r>
            <a:r>
              <a:rPr lang="en-US" b="1" dirty="0" smtClean="0">
                <a:solidFill>
                  <a:srgbClr val="0070C0"/>
                </a:solidFill>
              </a:rPr>
              <a:t>{</a:t>
            </a:r>
            <a:r>
              <a:rPr lang="en-US" b="1" dirty="0" err="1" smtClean="0">
                <a:solidFill>
                  <a:srgbClr val="0070C0"/>
                </a:solidFill>
              </a:rPr>
              <a:t>temp.x</a:t>
            </a:r>
            <a:r>
              <a:rPr lang="en-US" b="1" dirty="0" smtClean="0">
                <a:solidFill>
                  <a:srgbClr val="0070C0"/>
                </a:solidFill>
              </a:rPr>
              <a:t>=</a:t>
            </a:r>
            <a:r>
              <a:rPr lang="en-US" b="1" dirty="0" err="1" smtClean="0">
                <a:solidFill>
                  <a:srgbClr val="0070C0"/>
                </a:solidFill>
              </a:rPr>
              <a:t>i;temp.y</a:t>
            </a:r>
            <a:r>
              <a:rPr lang="en-US" b="1" dirty="0" smtClean="0">
                <a:solidFill>
                  <a:srgbClr val="0070C0"/>
                </a:solidFill>
              </a:rPr>
              <a:t>=j</a:t>
            </a:r>
            <a:r>
              <a:rPr lang="en-US" b="1" dirty="0">
                <a:solidFill>
                  <a:srgbClr val="0070C0"/>
                </a:solidFill>
              </a:rPr>
              <a:t>; </a:t>
            </a:r>
            <a:r>
              <a:rPr lang="en-US" b="1" dirty="0" err="1">
                <a:solidFill>
                  <a:srgbClr val="0070C0"/>
                </a:solidFill>
              </a:rPr>
              <a:t>sp.push</a:t>
            </a:r>
            <a:r>
              <a:rPr lang="en-US" b="1" dirty="0">
                <a:solidFill>
                  <a:srgbClr val="0070C0"/>
                </a:solidFill>
              </a:rPr>
              <a:t>(temp);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++;j=0;  </a:t>
            </a:r>
            <a:r>
              <a:rPr lang="en-US" b="1" dirty="0" err="1">
                <a:solidFill>
                  <a:srgbClr val="0070C0"/>
                </a:solidFill>
              </a:rPr>
              <a:t>poc</a:t>
            </a:r>
            <a:r>
              <a:rPr lang="en-US" b="1" dirty="0">
                <a:solidFill>
                  <a:srgbClr val="0070C0"/>
                </a:solidFill>
              </a:rPr>
              <a:t>=1;}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else </a:t>
            </a:r>
            <a:r>
              <a:rPr lang="en-US" b="1" dirty="0">
                <a:solidFill>
                  <a:srgbClr val="0070C0"/>
                </a:solidFill>
              </a:rPr>
              <a:t>if(</a:t>
            </a:r>
            <a:r>
              <a:rPr lang="en-US" b="1" dirty="0" err="1">
                <a:solidFill>
                  <a:srgbClr val="0070C0"/>
                </a:solidFill>
              </a:rPr>
              <a:t>uspjeh</a:t>
            </a:r>
            <a:r>
              <a:rPr lang="en-US" b="1" dirty="0">
                <a:solidFill>
                  <a:srgbClr val="0070C0"/>
                </a:solidFill>
              </a:rPr>
              <a:t> &amp;&amp; j!=8) {</a:t>
            </a:r>
            <a:r>
              <a:rPr lang="en-US" b="1" dirty="0" err="1">
                <a:solidFill>
                  <a:srgbClr val="0070C0"/>
                </a:solidFill>
              </a:rPr>
              <a:t>temp.x</a:t>
            </a:r>
            <a:r>
              <a:rPr lang="en-US" b="1" dirty="0">
                <a:solidFill>
                  <a:srgbClr val="0070C0"/>
                </a:solidFill>
              </a:rPr>
              <a:t>=</a:t>
            </a:r>
            <a:r>
              <a:rPr lang="en-US" b="1" dirty="0" err="1">
                <a:solidFill>
                  <a:srgbClr val="0070C0"/>
                </a:solidFill>
              </a:rPr>
              <a:t>i;temp.y</a:t>
            </a:r>
            <a:r>
              <a:rPr lang="en-US" b="1" dirty="0">
                <a:solidFill>
                  <a:srgbClr val="0070C0"/>
                </a:solidFill>
              </a:rPr>
              <a:t>=j; </a:t>
            </a:r>
            <a:r>
              <a:rPr lang="en-US" b="1" dirty="0" err="1">
                <a:solidFill>
                  <a:srgbClr val="0070C0"/>
                </a:solidFill>
              </a:rPr>
              <a:t>sp.push</a:t>
            </a:r>
            <a:r>
              <a:rPr lang="en-US" b="1" dirty="0">
                <a:solidFill>
                  <a:srgbClr val="0070C0"/>
                </a:solidFill>
              </a:rPr>
              <a:t>(temp); </a:t>
            </a:r>
            <a:r>
              <a:rPr lang="en-US" b="1" dirty="0" err="1">
                <a:solidFill>
                  <a:srgbClr val="0070C0"/>
                </a:solidFill>
              </a:rPr>
              <a:t>poc</a:t>
            </a:r>
            <a:r>
              <a:rPr lang="en-US" b="1" dirty="0">
                <a:solidFill>
                  <a:srgbClr val="0070C0"/>
                </a:solidFill>
              </a:rPr>
              <a:t>=1;j++;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else </a:t>
            </a:r>
            <a:r>
              <a:rPr lang="en-US" b="1" dirty="0">
                <a:solidFill>
                  <a:srgbClr val="0070C0"/>
                </a:solidFill>
              </a:rPr>
              <a:t>{temp=</a:t>
            </a:r>
            <a:r>
              <a:rPr lang="en-US" b="1" dirty="0" err="1">
                <a:solidFill>
                  <a:srgbClr val="0070C0"/>
                </a:solidFill>
              </a:rPr>
              <a:t>sp.top</a:t>
            </a:r>
            <a:r>
              <a:rPr lang="en-US" b="1" dirty="0">
                <a:solidFill>
                  <a:srgbClr val="0070C0"/>
                </a:solidFill>
              </a:rPr>
              <a:t>(); </a:t>
            </a:r>
            <a:r>
              <a:rPr lang="en-US" b="1" dirty="0" err="1">
                <a:solidFill>
                  <a:srgbClr val="0070C0"/>
                </a:solidFill>
              </a:rPr>
              <a:t>sp.pop</a:t>
            </a:r>
            <a:r>
              <a:rPr lang="en-US" b="1" dirty="0">
                <a:solidFill>
                  <a:srgbClr val="0070C0"/>
                </a:solidFill>
              </a:rPr>
              <a:t>();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</a:t>
            </a:r>
            <a:r>
              <a:rPr lang="en-US" b="1" dirty="0" err="1">
                <a:solidFill>
                  <a:srgbClr val="0070C0"/>
                </a:solidFill>
              </a:rPr>
              <a:t>temp.x</a:t>
            </a:r>
            <a:r>
              <a:rPr lang="en-US" b="1" dirty="0">
                <a:solidFill>
                  <a:srgbClr val="0070C0"/>
                </a:solidFill>
              </a:rPr>
              <a:t>; 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j=</a:t>
            </a:r>
            <a:r>
              <a:rPr lang="en-US" b="1" dirty="0" err="1" smtClean="0">
                <a:solidFill>
                  <a:srgbClr val="0070C0"/>
                </a:solidFill>
              </a:rPr>
              <a:t>temp.y</a:t>
            </a:r>
            <a:r>
              <a:rPr lang="en-US" b="1" dirty="0">
                <a:solidFill>
                  <a:srgbClr val="0070C0"/>
                </a:solidFill>
              </a:rPr>
              <a:t>; </a:t>
            </a:r>
            <a:r>
              <a:rPr lang="en-US" b="1" dirty="0" err="1">
                <a:solidFill>
                  <a:srgbClr val="0070C0"/>
                </a:solidFill>
              </a:rPr>
              <a:t>poc</a:t>
            </a:r>
            <a:r>
              <a:rPr lang="en-US" b="1" dirty="0">
                <a:solidFill>
                  <a:srgbClr val="0070C0"/>
                </a:solidFill>
              </a:rPr>
              <a:t>=grid[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][j]+1;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red[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][grid[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][j]-1]=false; 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col[j</a:t>
            </a:r>
            <a:r>
              <a:rPr lang="en-US" b="1" dirty="0">
                <a:solidFill>
                  <a:srgbClr val="0070C0"/>
                </a:solidFill>
              </a:rPr>
              <a:t>][grid[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][j]-1]=false; 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 err="1">
                <a:solidFill>
                  <a:srgbClr val="0070C0"/>
                </a:solidFill>
              </a:rPr>
              <a:t>kvadrat</a:t>
            </a:r>
            <a:r>
              <a:rPr lang="en-US" b="1" dirty="0">
                <a:solidFill>
                  <a:srgbClr val="0070C0"/>
                </a:solidFill>
              </a:rPr>
              <a:t>[3*(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/3)+(j/3)][grid[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][j]-1]=false;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	grid[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][j]=0;}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=0;i&lt;9;i++){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j=0;j&lt;9;j++)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&lt;&lt;grid[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][j]&lt;&lt;' ';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     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getch</a:t>
            </a:r>
            <a:r>
              <a:rPr lang="en-US" b="1" dirty="0" smtClean="0">
                <a:solidFill>
                  <a:srgbClr val="0070C0"/>
                </a:solidFill>
              </a:rPr>
              <a:t>();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02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Sudoku završnica primjer i tumačenje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-20256" y="1143000"/>
            <a:ext cx="507935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r>
              <a:rPr lang="en-US" b="1" dirty="0">
                <a:solidFill>
                  <a:srgbClr val="0070C0"/>
                </a:solidFill>
              </a:rPr>
              <a:t>while(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&lt;=8);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=0;i&lt;9;i++){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j=0;j&lt;9;j++)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&lt;&lt;grid[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][j]&lt;&lt;' ';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-20256" y="1018572"/>
            <a:ext cx="4812175" cy="2152891"/>
          </a:xfrm>
          <a:custGeom>
            <a:avLst/>
            <a:gdLst>
              <a:gd name="connsiteX0" fmla="*/ 4826643 w 4826643"/>
              <a:gd name="connsiteY0" fmla="*/ 0 h 2164466"/>
              <a:gd name="connsiteX1" fmla="*/ 4826643 w 4826643"/>
              <a:gd name="connsiteY1" fmla="*/ 2164466 h 2164466"/>
              <a:gd name="connsiteX2" fmla="*/ 0 w 4826643"/>
              <a:gd name="connsiteY2" fmla="*/ 2152891 h 2164466"/>
              <a:gd name="connsiteX3" fmla="*/ 23149 w 4826643"/>
              <a:gd name="connsiteY3" fmla="*/ 2152891 h 2164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643" h="2164466">
                <a:moveTo>
                  <a:pt x="4826643" y="0"/>
                </a:moveTo>
                <a:lnTo>
                  <a:pt x="4826643" y="2164466"/>
                </a:lnTo>
                <a:lnTo>
                  <a:pt x="0" y="2152891"/>
                </a:lnTo>
                <a:lnTo>
                  <a:pt x="23149" y="2152891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876800" y="1018572"/>
            <a:ext cx="4114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u="sng" dirty="0" smtClean="0"/>
              <a:t>TUMAČENJE:</a:t>
            </a:r>
          </a:p>
          <a:p>
            <a:r>
              <a:rPr lang="sr-Latn-ME" dirty="0" smtClean="0"/>
              <a:t>Funkcija </a:t>
            </a:r>
            <a:r>
              <a:rPr lang="sr-Latn-ME" b="1" dirty="0" smtClean="0">
                <a:solidFill>
                  <a:srgbClr val="C00000"/>
                </a:solidFill>
              </a:rPr>
              <a:t>uspjeh</a:t>
            </a:r>
            <a:r>
              <a:rPr lang="sr-Latn-ME" dirty="0" smtClean="0"/>
              <a:t> provjerava da li je na poziciji </a:t>
            </a:r>
            <a:r>
              <a:rPr lang="sr-Latn-ME" b="1" dirty="0" smtClean="0">
                <a:solidFill>
                  <a:srgbClr val="C00000"/>
                </a:solidFill>
              </a:rPr>
              <a:t>i</a:t>
            </a:r>
            <a:r>
              <a:rPr lang="sr-Latn-ME" dirty="0" smtClean="0"/>
              <a:t>, </a:t>
            </a:r>
            <a:r>
              <a:rPr lang="sr-Latn-ME" b="1" dirty="0" smtClean="0">
                <a:solidFill>
                  <a:srgbClr val="C00000"/>
                </a:solidFill>
              </a:rPr>
              <a:t>j</a:t>
            </a:r>
            <a:r>
              <a:rPr lang="sr-Latn-ME" dirty="0" smtClean="0"/>
              <a:t> moguće upisati neki broj od </a:t>
            </a:r>
            <a:r>
              <a:rPr lang="sr-Latn-ME" b="1" dirty="0" smtClean="0">
                <a:solidFill>
                  <a:srgbClr val="C00000"/>
                </a:solidFill>
              </a:rPr>
              <a:t>poc</a:t>
            </a:r>
            <a:r>
              <a:rPr lang="sr-Latn-ME" dirty="0" smtClean="0"/>
              <a:t> zaključno sa </a:t>
            </a:r>
            <a:r>
              <a:rPr lang="sr-Latn-ME" b="1" dirty="0" smtClean="0">
                <a:solidFill>
                  <a:srgbClr val="C00000"/>
                </a:solidFill>
              </a:rPr>
              <a:t>9</a:t>
            </a:r>
            <a:r>
              <a:rPr lang="sr-Latn-ME" dirty="0" smtClean="0"/>
              <a:t>. Ako je moguće idemo dalje. Obratite pažnju kako sam se borio sa krajevima reda i krajem čitave tabele. Ne mora tako naravno.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-20256" y="3202297"/>
            <a:ext cx="90118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U svakom slučaju zapamtili smo poziciju gdje smo izvršili zamjenu putem steka </a:t>
            </a:r>
            <a:r>
              <a:rPr lang="sr-Latn-ME" b="1" dirty="0" smtClean="0">
                <a:solidFill>
                  <a:srgbClr val="C00000"/>
                </a:solidFill>
              </a:rPr>
              <a:t>sp</a:t>
            </a:r>
            <a:r>
              <a:rPr lang="sr-Latn-ME" dirty="0" smtClean="0"/>
              <a:t>. Ako zamjena nije izvršena onda se vraćamo unazad i pokušavamo da na prethodnu poziciju upišemo neki veći broj od onoga koga smo prethodno postavili. Na ovaj način izbjegavamo zamku ponavljanja upisa.</a:t>
            </a:r>
          </a:p>
          <a:p>
            <a:r>
              <a:rPr lang="sr-Latn-ME" dirty="0" smtClean="0"/>
              <a:t>Ako to nije moguće vratiće se nazad u stek i izvršiti provjeru prethodnog upisa.</a:t>
            </a:r>
          </a:p>
          <a:p>
            <a:r>
              <a:rPr lang="sr-Latn-ME" dirty="0" smtClean="0"/>
              <a:t>Program je pisan pod pretpostavkom da je moguće napraviti sudoku od ove tabele.</a:t>
            </a:r>
          </a:p>
          <a:p>
            <a:endParaRPr lang="sr-Latn-ME" dirty="0"/>
          </a:p>
          <a:p>
            <a:r>
              <a:rPr lang="sr-Latn-ME" dirty="0" smtClean="0"/>
              <a:t>Dakle, veoma jednostavan sistem sa backtrackingom nam je omogućio pisanje ovoga programa. Postoji još jedan razlog zbog koda smo mogli da koristimo backtracking a to su relativno male dimenzije problema. Kada bi dimenzije bile veće morali bi mnogo više „pameti“ da upotrijebimo za rješavanje ovoga problema.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55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118091</TotalTime>
  <Words>7305</Words>
  <Application>Microsoft Office PowerPoint</Application>
  <PresentationFormat>On-screen Show (4:3)</PresentationFormat>
  <Paragraphs>970</Paragraphs>
  <Slides>50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2" baseType="lpstr">
      <vt:lpstr>Clarity</vt:lpstr>
      <vt:lpstr>Equation</vt:lpstr>
      <vt:lpstr>Teorija  algoritama</vt:lpstr>
      <vt:lpstr>n-dama</vt:lpstr>
      <vt:lpstr>N-dama realizacija</vt:lpstr>
      <vt:lpstr>n-dama glavni program</vt:lpstr>
      <vt:lpstr>Broj pozicija</vt:lpstr>
      <vt:lpstr>Sudoku</vt:lpstr>
      <vt:lpstr>Sudoku - realizacija</vt:lpstr>
      <vt:lpstr>PowerPoint Presentation</vt:lpstr>
      <vt:lpstr>Sudoku završnica primjer i tumačenje</vt:lpstr>
      <vt:lpstr>Najbolji potez u iks-oks igri</vt:lpstr>
      <vt:lpstr>Realizacija</vt:lpstr>
      <vt:lpstr>Realizacija - kraj</vt:lpstr>
      <vt:lpstr>Tumačenje</vt:lpstr>
      <vt:lpstr>Grayov kod</vt:lpstr>
      <vt:lpstr>Realizacija</vt:lpstr>
      <vt:lpstr>Lavirint</vt:lpstr>
      <vt:lpstr>Desna ruka</vt:lpstr>
      <vt:lpstr>Program – desna ruka – izlaz iz lavirinta</vt:lpstr>
      <vt:lpstr>Izlazak iz lavirinta - kraj</vt:lpstr>
      <vt:lpstr>Trémaux (Tremo) algoritam</vt:lpstr>
      <vt:lpstr>Grafovi - uvod</vt:lpstr>
      <vt:lpstr>Graf - definicije</vt:lpstr>
      <vt:lpstr>Graf – Matrica susjedstva</vt:lpstr>
      <vt:lpstr>Liste susjedstva</vt:lpstr>
      <vt:lpstr>Topološko sortiranje</vt:lpstr>
      <vt:lpstr>Realizacija topološkog sortiranja</vt:lpstr>
      <vt:lpstr>Topološko sortiranje</vt:lpstr>
      <vt:lpstr>Bellman – Fordov algoritam</vt:lpstr>
      <vt:lpstr>Bellman-Fordov algoritam #kraj</vt:lpstr>
      <vt:lpstr>Source – destination optimalni put</vt:lpstr>
      <vt:lpstr>Source – destination #kraj &amp; obrazloženje</vt:lpstr>
      <vt:lpstr>Dajkstra algoritam</vt:lpstr>
      <vt:lpstr>Floyd Warshallov algoritam</vt:lpstr>
      <vt:lpstr>Floyd-Warshallov algoritam - nastavak</vt:lpstr>
      <vt:lpstr>Floyd-Warshall-ov algoritam - putanje</vt:lpstr>
      <vt:lpstr>Bipartitni graf</vt:lpstr>
      <vt:lpstr>Algoritam</vt:lpstr>
      <vt:lpstr>Implementacija</vt:lpstr>
      <vt:lpstr>Hej mostovi u grafovima</vt:lpstr>
      <vt:lpstr>Tumačenje implementacije </vt:lpstr>
      <vt:lpstr>Implementacija</vt:lpstr>
      <vt:lpstr>Program - primjeri</vt:lpstr>
      <vt:lpstr>Objašnjenje koda</vt:lpstr>
      <vt:lpstr>Tačka artikulacije</vt:lpstr>
      <vt:lpstr>Opis algoritma</vt:lpstr>
      <vt:lpstr>Zadaci za vježbanje</vt:lpstr>
      <vt:lpstr>Zadaci za vježbanje</vt:lpstr>
      <vt:lpstr>Zadaci za vježbanje</vt:lpstr>
      <vt:lpstr>Zadaci za vježbanje</vt:lpstr>
      <vt:lpstr>Zadaci za vježbanje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Teorija  algoritama</dc:title>
  <dc:creator>Windows User</dc:creator>
  <cp:lastModifiedBy>Windows User</cp:lastModifiedBy>
  <cp:revision>688</cp:revision>
  <dcterms:created xsi:type="dcterms:W3CDTF">2019-12-12T05:54:33Z</dcterms:created>
  <dcterms:modified xsi:type="dcterms:W3CDTF">2024-10-22T18:07:51Z</dcterms:modified>
</cp:coreProperties>
</file>