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670" r:id="rId3"/>
    <p:sldId id="669" r:id="rId4"/>
    <p:sldId id="668" r:id="rId5"/>
    <p:sldId id="667" r:id="rId6"/>
    <p:sldId id="666" r:id="rId7"/>
    <p:sldId id="661" r:id="rId8"/>
    <p:sldId id="660" r:id="rId9"/>
    <p:sldId id="659" r:id="rId10"/>
    <p:sldId id="658" r:id="rId11"/>
    <p:sldId id="657" r:id="rId12"/>
    <p:sldId id="656" r:id="rId13"/>
    <p:sldId id="652" r:id="rId14"/>
    <p:sldId id="650" r:id="rId15"/>
    <p:sldId id="649" r:id="rId16"/>
    <p:sldId id="647" r:id="rId17"/>
    <p:sldId id="646" r:id="rId18"/>
    <p:sldId id="644" r:id="rId19"/>
    <p:sldId id="643" r:id="rId20"/>
    <p:sldId id="642" r:id="rId21"/>
    <p:sldId id="641" r:id="rId22"/>
    <p:sldId id="640" r:id="rId23"/>
    <p:sldId id="631" r:id="rId24"/>
    <p:sldId id="636" r:id="rId25"/>
    <p:sldId id="637" r:id="rId26"/>
    <p:sldId id="622" r:id="rId27"/>
    <p:sldId id="623" r:id="rId28"/>
    <p:sldId id="624" r:id="rId29"/>
    <p:sldId id="625" r:id="rId30"/>
    <p:sldId id="626" r:id="rId31"/>
    <p:sldId id="627" r:id="rId32"/>
    <p:sldId id="628" r:id="rId33"/>
    <p:sldId id="574" r:id="rId34"/>
    <p:sldId id="573" r:id="rId35"/>
    <p:sldId id="638" r:id="rId36"/>
    <p:sldId id="639" r:id="rId37"/>
    <p:sldId id="662" r:id="rId38"/>
    <p:sldId id="663" r:id="rId39"/>
    <p:sldId id="578" r:id="rId40"/>
    <p:sldId id="632" r:id="rId41"/>
    <p:sldId id="633" r:id="rId42"/>
    <p:sldId id="634" r:id="rId43"/>
    <p:sldId id="603" r:id="rId44"/>
    <p:sldId id="604" r:id="rId45"/>
    <p:sldId id="605" r:id="rId46"/>
    <p:sldId id="606" r:id="rId47"/>
    <p:sldId id="607" r:id="rId48"/>
    <p:sldId id="608" r:id="rId49"/>
    <p:sldId id="629" r:id="rId50"/>
    <p:sldId id="630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2" autoAdjust="0"/>
    <p:restoredTop sz="94660"/>
  </p:normalViewPr>
  <p:slideViewPr>
    <p:cSldViewPr>
      <p:cViewPr>
        <p:scale>
          <a:sx n="75" d="100"/>
          <a:sy n="75" d="100"/>
        </p:scale>
        <p:origin x="-1805" y="-1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EE01D98-0787-4C05-B51E-AF103DA0149E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petlja.org/biblioteka/r/problemi/Zbirka/broj_bombi_u_okolini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petljamediastorage.blob.core.windows.net/root/Media/Default/Problem/Skolsko%20Sombor%202010%205%20Molekularna%20masa.pdf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petljamediastorage.blob.core.windows.net/root/Media/Default/Problem/Okruzno%202005%20B1%20Lavirint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forces.com/problemset/status/6/problem/E/page/1?order=BY_PROGRAM_LENGTH_ASC" TargetMode="External"/><Relationship Id="rId2" Type="http://schemas.openxmlformats.org/officeDocument/2006/relationships/hyperlink" Target="https://codeforces.com/problemset/problem/6/E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s://codeforces.com/contest/769/problem/C" TargetMode="External"/><Relationship Id="rId13" Type="http://schemas.openxmlformats.org/officeDocument/2006/relationships/hyperlink" Target="https://www.spoj.com/problems/MULTII/" TargetMode="External"/><Relationship Id="rId18" Type="http://schemas.openxmlformats.org/officeDocument/2006/relationships/hyperlink" Target="https://petljamediastorage.blob.core.windows.net/root/Media/Default/Problem/BCup3-Problem%20D%20Interval%20Graph.pdf" TargetMode="External"/><Relationship Id="rId3" Type="http://schemas.openxmlformats.org/officeDocument/2006/relationships/hyperlink" Target="https://codeforces.com/gym/101992/problem/H" TargetMode="External"/><Relationship Id="rId7" Type="http://schemas.openxmlformats.org/officeDocument/2006/relationships/hyperlink" Target="https://codeforces.com/contest/653/problem/E" TargetMode="External"/><Relationship Id="rId12" Type="http://schemas.openxmlformats.org/officeDocument/2006/relationships/hyperlink" Target="https://www.spoj.com/problems/SPIKES/" TargetMode="External"/><Relationship Id="rId17" Type="http://schemas.openxmlformats.org/officeDocument/2006/relationships/hyperlink" Target="https://codeforces.com/contest/877/problem/D" TargetMode="External"/><Relationship Id="rId2" Type="http://schemas.openxmlformats.org/officeDocument/2006/relationships/hyperlink" Target="https://www.spoj.com/problems/ADACYCLE/" TargetMode="External"/><Relationship Id="rId16" Type="http://schemas.openxmlformats.org/officeDocument/2006/relationships/hyperlink" Target="https://codeforces.com/contest/59/problem/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evskill.com/CodingProblems/ViewProblem/150" TargetMode="External"/><Relationship Id="rId11" Type="http://schemas.openxmlformats.org/officeDocument/2006/relationships/hyperlink" Target="https://www.spoj.com/problems/DIGOKEYS/" TargetMode="External"/><Relationship Id="rId5" Type="http://schemas.openxmlformats.org/officeDocument/2006/relationships/hyperlink" Target="https://devskill.com/CodingProblems/ViewProblem/60" TargetMode="External"/><Relationship Id="rId15" Type="http://schemas.openxmlformats.org/officeDocument/2006/relationships/hyperlink" Target="https://www.spoj.com/problems/INVESORT/" TargetMode="External"/><Relationship Id="rId10" Type="http://schemas.openxmlformats.org/officeDocument/2006/relationships/hyperlink" Target="https://codeforces.com/contest/821/problem/D" TargetMode="External"/><Relationship Id="rId4" Type="http://schemas.openxmlformats.org/officeDocument/2006/relationships/hyperlink" Target="https://codeforces.com/gym/100112/attachments/download/1290/2012-nordic-collegiate-programming-contest-ncpc-en.pdf" TargetMode="External"/><Relationship Id="rId9" Type="http://schemas.openxmlformats.org/officeDocument/2006/relationships/hyperlink" Target="https://codeforces.com/contest/796/problem/D" TargetMode="External"/><Relationship Id="rId14" Type="http://schemas.openxmlformats.org/officeDocument/2006/relationships/hyperlink" Target="https://www.spoj.com/problems/ADV04F1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poincare.matf.bg.ac.rs/~jelenagr/AIDA/cas08/zadaci.pdf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tlja.org/biblioteka/r/Problems/Mastilo" TargetMode="External"/><Relationship Id="rId2" Type="http://schemas.openxmlformats.org/officeDocument/2006/relationships/hyperlink" Target="https://www.petlja.org/biblioteka/r/Problems/Casovnic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eeksforgeeks.org/islands-in-a-graph-using-bfs/?ref=rp" TargetMode="External"/><Relationship Id="rId5" Type="http://schemas.openxmlformats.org/officeDocument/2006/relationships/hyperlink" Target="https://www.geeksforgeeks.org/detect-cycle-in-a-directed-graph-using-bfs/?ref=rp" TargetMode="External"/><Relationship Id="rId4" Type="http://schemas.openxmlformats.org/officeDocument/2006/relationships/hyperlink" Target="https://www.geeksforgeeks.org/detect-cycle-in-an-undirected-graph-using-bfs/?ref=rp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forces.com/contest/1176/problem/E" TargetMode="External"/><Relationship Id="rId2" Type="http://schemas.openxmlformats.org/officeDocument/2006/relationships/hyperlink" Target="https://www.spoj.com/problems/ADASEA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tcoder.jp/contests/agc035/tasks/agc035_b" TargetMode="External"/><Relationship Id="rId5" Type="http://schemas.openxmlformats.org/officeDocument/2006/relationships/hyperlink" Target="https://codeforces.com/contest/1189/problem/D2" TargetMode="External"/><Relationship Id="rId4" Type="http://schemas.openxmlformats.org/officeDocument/2006/relationships/hyperlink" Target="https://codeforces.com/contest/1186/problem/F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forces.com/gym/101981" TargetMode="External"/><Relationship Id="rId2" Type="http://schemas.openxmlformats.org/officeDocument/2006/relationships/hyperlink" Target="https://www.spoj.com/problems/CHUNK2/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://codeforces.com/gym/100112" TargetMode="External"/><Relationship Id="rId13" Type="http://schemas.openxmlformats.org/officeDocument/2006/relationships/hyperlink" Target="http://codeforces.com/contest/915/problem/D" TargetMode="External"/><Relationship Id="rId18" Type="http://schemas.openxmlformats.org/officeDocument/2006/relationships/hyperlink" Target="http://codeforces.com/gym/101620" TargetMode="External"/><Relationship Id="rId3" Type="http://schemas.openxmlformats.org/officeDocument/2006/relationships/hyperlink" Target="https://www.urionlinejudge.com.br/judge/en/problems/view/1610" TargetMode="External"/><Relationship Id="rId21" Type="http://schemas.openxmlformats.org/officeDocument/2006/relationships/hyperlink" Target="http://codeforces.com/contest/893/problem/C" TargetMode="External"/><Relationship Id="rId7" Type="http://schemas.openxmlformats.org/officeDocument/2006/relationships/hyperlink" Target="https://toph.co/p/incompatible-crops" TargetMode="External"/><Relationship Id="rId12" Type="http://schemas.openxmlformats.org/officeDocument/2006/relationships/hyperlink" Target="http://codeforces.com/contest/920/problem/E" TargetMode="External"/><Relationship Id="rId17" Type="http://schemas.openxmlformats.org/officeDocument/2006/relationships/hyperlink" Target="http://codeforces.com/gym/101630" TargetMode="External"/><Relationship Id="rId2" Type="http://schemas.openxmlformats.org/officeDocument/2006/relationships/hyperlink" Target="https://www.urionlinejudge.com.br/judge/en/problems/view/1621" TargetMode="External"/><Relationship Id="rId16" Type="http://schemas.openxmlformats.org/officeDocument/2006/relationships/hyperlink" Target="http://codeforces.com/contest/902/problem/B" TargetMode="External"/><Relationship Id="rId20" Type="http://schemas.openxmlformats.org/officeDocument/2006/relationships/hyperlink" Target="http://codeforces.com/contest/116/problem/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deforces.com/gym/101972/problem/B" TargetMode="External"/><Relationship Id="rId11" Type="http://schemas.openxmlformats.org/officeDocument/2006/relationships/hyperlink" Target="https://www.urionlinejudge.com.br/judge/en/problems/view/2732" TargetMode="External"/><Relationship Id="rId5" Type="http://schemas.openxmlformats.org/officeDocument/2006/relationships/hyperlink" Target="https://codeforces.com/gym/102001/problem/K" TargetMode="External"/><Relationship Id="rId15" Type="http://schemas.openxmlformats.org/officeDocument/2006/relationships/hyperlink" Target="http://codeforces.com/contest/901/problem/D" TargetMode="External"/><Relationship Id="rId10" Type="http://schemas.openxmlformats.org/officeDocument/2006/relationships/hyperlink" Target="http://codeforces.com/gym/101801" TargetMode="External"/><Relationship Id="rId19" Type="http://schemas.openxmlformats.org/officeDocument/2006/relationships/hyperlink" Target="http://codeforces.com/contest/120/problem/F" TargetMode="External"/><Relationship Id="rId4" Type="http://schemas.openxmlformats.org/officeDocument/2006/relationships/hyperlink" Target="https://www.urionlinejudge.com.br/judge/en/problems/view/2911" TargetMode="External"/><Relationship Id="rId9" Type="http://schemas.openxmlformats.org/officeDocument/2006/relationships/hyperlink" Target="http://codeforces.com/gym/101962" TargetMode="External"/><Relationship Id="rId14" Type="http://schemas.openxmlformats.org/officeDocument/2006/relationships/hyperlink" Target="http://www.spoj.com/problems/CTTC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tlja.org/biblioteka/r/Problemi/2009-kvalifikacije-I-ss-magic" TargetMode="External"/><Relationship Id="rId2" Type="http://schemas.openxmlformats.org/officeDocument/2006/relationships/hyperlink" Target="https://petljamediastorage.blob.core.windows.net/root/Media/Default/Problem/Kvalifikacije%202009%20I-6%20Magic.pdf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eksforgeeks.org/top-20-backtracking-algorithm-interview-questions/" TargetMode="External"/><Relationship Id="rId7" Type="http://schemas.openxmlformats.org/officeDocument/2006/relationships/hyperlink" Target="https://www.geeksforgeeks.org/solving-cryptarithmetic-puzzles-backtracking-8/" TargetMode="External"/><Relationship Id="rId2" Type="http://schemas.openxmlformats.org/officeDocument/2006/relationships/hyperlink" Target="https://www.geeksforgeeks.org/backtracking-algorithm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eeksforgeeks.org/hamiltonian-cycle-backtracking-6/" TargetMode="External"/><Relationship Id="rId5" Type="http://schemas.openxmlformats.org/officeDocument/2006/relationships/hyperlink" Target="https://www.geeksforgeeks.org/m-coloring-problem-backtracking-5/" TargetMode="External"/><Relationship Id="rId4" Type="http://schemas.openxmlformats.org/officeDocument/2006/relationships/hyperlink" Target="https://www.geeksforgeeks.org/the-knights-tour-problem-backtracking-1/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eksforgeeks.org/boggle-set-2-using-trie/" TargetMode="External"/><Relationship Id="rId2" Type="http://schemas.openxmlformats.org/officeDocument/2006/relationships/hyperlink" Target="https://www.geeksforgeeks.org/magnet-puzzle-backtracking-9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eeksforgeeks.org/rat-in-a-maze-with-multiple-steps-jump-allowed/" TargetMode="External"/><Relationship Id="rId5" Type="http://schemas.openxmlformats.org/officeDocument/2006/relationships/hyperlink" Target="https://www.geeksforgeeks.org/prime-numbers-after-prime-p-with-sum-s/" TargetMode="External"/><Relationship Id="rId4" Type="http://schemas.openxmlformats.org/officeDocument/2006/relationships/hyperlink" Target="https://www.geeksforgeeks.org/remove-invalid-parentheses/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Maze_generation_algorith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poincare.matf.bg.ac.rs/~jelenagr/2017kiaaRsmer/HeapVezba.pdf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ME" dirty="0" smtClean="0"/>
              <a:t>Teorija  algoritama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6400800" cy="2590800"/>
          </a:xfrm>
        </p:spPr>
        <p:txBody>
          <a:bodyPr>
            <a:normAutofit/>
          </a:bodyPr>
          <a:lstStyle/>
          <a:p>
            <a:r>
              <a:rPr lang="sr-Latn-ME" dirty="0" smtClean="0"/>
              <a:t>STL u algoritmici</a:t>
            </a:r>
          </a:p>
          <a:p>
            <a:r>
              <a:rPr lang="en-US" dirty="0" smtClean="0"/>
              <a:t>BFS</a:t>
            </a:r>
          </a:p>
          <a:p>
            <a:r>
              <a:rPr lang="en-US" dirty="0" smtClean="0"/>
              <a:t>DFS</a:t>
            </a:r>
          </a:p>
          <a:p>
            <a:r>
              <a:rPr lang="en-US" dirty="0" smtClean="0"/>
              <a:t>Backtracking</a:t>
            </a:r>
          </a:p>
        </p:txBody>
      </p:sp>
    </p:spTree>
    <p:extLst>
      <p:ext uri="{BB962C8B-B14F-4D97-AF65-F5344CB8AC3E}">
        <p14:creationId xmlns:p14="http://schemas.microsoft.com/office/powerpoint/2010/main" val="342193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/>
          <a:lstStyle/>
          <a:p>
            <a:r>
              <a:rPr lang="sr-Latn-ME" dirty="0" smtClean="0"/>
              <a:t>Ilustrativni primjer nekih STL algoritama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143000"/>
            <a:ext cx="5867400" cy="5632311"/>
          </a:xfrm>
          <a:prstGeom prst="rect">
            <a:avLst/>
          </a:prstGeom>
          <a:ln>
            <a:solidFill>
              <a:srgbClr val="C0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copy(v1.begin</a:t>
            </a:r>
            <a:r>
              <a:rPr lang="en-US" b="1" dirty="0">
                <a:solidFill>
                  <a:srgbClr val="0070C0"/>
                </a:solidFill>
              </a:rPr>
              <a:t>(),v1.end(),output);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replace(v1.begin</a:t>
            </a:r>
            <a:r>
              <a:rPr lang="en-US" b="1" dirty="0">
                <a:solidFill>
                  <a:srgbClr val="0070C0"/>
                </a:solidFill>
              </a:rPr>
              <a:t>(),v1.end(),10,100);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</a:t>
            </a:r>
            <a:r>
              <a:rPr lang="en-US" b="1" dirty="0" err="1">
                <a:solidFill>
                  <a:srgbClr val="0070C0"/>
                </a:solidFill>
              </a:rPr>
              <a:t>Vektor</a:t>
            </a:r>
            <a:r>
              <a:rPr lang="en-US" b="1" dirty="0">
                <a:solidFill>
                  <a:srgbClr val="0070C0"/>
                </a:solidFill>
              </a:rPr>
              <a:t> v1 </a:t>
            </a:r>
            <a:r>
              <a:rPr lang="en-US" b="1" dirty="0" err="1">
                <a:solidFill>
                  <a:srgbClr val="0070C0"/>
                </a:solidFill>
              </a:rPr>
              <a:t>nakon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zamjene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svih</a:t>
            </a:r>
            <a:r>
              <a:rPr lang="en-US" b="1" dirty="0">
                <a:solidFill>
                  <a:srgbClr val="0070C0"/>
                </a:solidFill>
              </a:rPr>
              <a:t> 10 </a:t>
            </a:r>
            <a:r>
              <a:rPr lang="en-US" b="1" dirty="0" err="1">
                <a:solidFill>
                  <a:srgbClr val="0070C0"/>
                </a:solidFill>
              </a:rPr>
              <a:t>sa</a:t>
            </a:r>
            <a:r>
              <a:rPr lang="en-US" b="1" dirty="0">
                <a:solidFill>
                  <a:srgbClr val="0070C0"/>
                </a:solidFill>
              </a:rPr>
              <a:t> 100:\n";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copy(v1.begin</a:t>
            </a:r>
            <a:r>
              <a:rPr lang="en-US" b="1" dirty="0">
                <a:solidFill>
                  <a:srgbClr val="0070C0"/>
                </a:solidFill>
              </a:rPr>
              <a:t>(),v1.end(),output);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 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v2(</a:t>
            </a:r>
            <a:r>
              <a:rPr lang="en-US" b="1" dirty="0" err="1">
                <a:solidFill>
                  <a:srgbClr val="0070C0"/>
                </a:solidFill>
              </a:rPr>
              <a:t>a,a+SIZE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c1(SIZE);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&lt;&lt;"v2 </a:t>
            </a:r>
            <a:r>
              <a:rPr lang="en-US" b="1" dirty="0" err="1">
                <a:solidFill>
                  <a:srgbClr val="0070C0"/>
                </a:solidFill>
              </a:rPr>
              <a:t>prije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zamjeni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svih</a:t>
            </a:r>
            <a:r>
              <a:rPr lang="en-US" b="1" dirty="0">
                <a:solidFill>
                  <a:srgbClr val="0070C0"/>
                </a:solidFill>
              </a:rPr>
              <a:t> 10-ki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kopiranja</a:t>
            </a:r>
            <a:r>
              <a:rPr lang="en-US" b="1" dirty="0">
                <a:solidFill>
                  <a:srgbClr val="0070C0"/>
                </a:solidFill>
              </a:rPr>
              <a:t>\n";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copy(v2.begin</a:t>
            </a:r>
            <a:r>
              <a:rPr lang="en-US" b="1" dirty="0">
                <a:solidFill>
                  <a:srgbClr val="0070C0"/>
                </a:solidFill>
              </a:rPr>
              <a:t>(),v2.end(),output);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replace_copy</a:t>
            </a:r>
            <a:r>
              <a:rPr lang="en-US" b="1" dirty="0" smtClean="0">
                <a:solidFill>
                  <a:srgbClr val="0070C0"/>
                </a:solidFill>
              </a:rPr>
              <a:t>(v2.begin</a:t>
            </a:r>
            <a:r>
              <a:rPr lang="en-US" b="1" dirty="0">
                <a:solidFill>
                  <a:srgbClr val="0070C0"/>
                </a:solidFill>
              </a:rPr>
              <a:t>(),v2.end(),c1.begin(),10,100);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&lt;&lt;"c2 </a:t>
            </a:r>
            <a:r>
              <a:rPr lang="en-US" b="1" dirty="0" err="1">
                <a:solidFill>
                  <a:srgbClr val="0070C0"/>
                </a:solidFill>
              </a:rPr>
              <a:t>nakon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zamjene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svih</a:t>
            </a:r>
            <a:r>
              <a:rPr lang="en-US" b="1" dirty="0">
                <a:solidFill>
                  <a:srgbClr val="0070C0"/>
                </a:solidFill>
              </a:rPr>
              <a:t> 10-ki u v2\n";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copy(c1.begin</a:t>
            </a:r>
            <a:r>
              <a:rPr lang="en-US" b="1" dirty="0">
                <a:solidFill>
                  <a:srgbClr val="0070C0"/>
                </a:solidFill>
              </a:rPr>
              <a:t>(),c1.end(),output);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v3(</a:t>
            </a:r>
            <a:r>
              <a:rPr lang="en-US" b="1" dirty="0" err="1">
                <a:solidFill>
                  <a:srgbClr val="0070C0"/>
                </a:solidFill>
              </a:rPr>
              <a:t>a,a+SIZE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&lt;&lt;"v3 </a:t>
            </a:r>
            <a:r>
              <a:rPr lang="en-US" b="1" dirty="0" err="1">
                <a:solidFill>
                  <a:srgbClr val="0070C0"/>
                </a:solidFill>
              </a:rPr>
              <a:t>prije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zamjene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vrijednosti</a:t>
            </a:r>
            <a:r>
              <a:rPr lang="en-US" b="1" dirty="0">
                <a:solidFill>
                  <a:srgbClr val="0070C0"/>
                </a:solidFill>
              </a:rPr>
              <a:t> &gt;9\n";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copy(v3.begin</a:t>
            </a:r>
            <a:r>
              <a:rPr lang="en-US" b="1" dirty="0">
                <a:solidFill>
                  <a:srgbClr val="0070C0"/>
                </a:solidFill>
              </a:rPr>
              <a:t>(),v3.end(),output);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replace_if</a:t>
            </a:r>
            <a:r>
              <a:rPr lang="en-US" b="1" dirty="0" smtClean="0">
                <a:solidFill>
                  <a:srgbClr val="0070C0"/>
                </a:solidFill>
              </a:rPr>
              <a:t>(v3.begin</a:t>
            </a:r>
            <a:r>
              <a:rPr lang="en-US" b="1" dirty="0">
                <a:solidFill>
                  <a:srgbClr val="0070C0"/>
                </a:solidFill>
              </a:rPr>
              <a:t>(),v3.end(),greater9,100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7400" y="1143000"/>
            <a:ext cx="32766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TUMAČENJE: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ostream_iterator</a:t>
            </a:r>
            <a:r>
              <a:rPr lang="sr-Latn-ME" b="1" dirty="0" smtClean="0"/>
              <a:t> nije definisan kako bi se reklo na prvu u </a:t>
            </a:r>
            <a:r>
              <a:rPr lang="sr-Latn-ME" b="1" dirty="0" smtClean="0">
                <a:solidFill>
                  <a:srgbClr val="C00000"/>
                </a:solidFill>
              </a:rPr>
              <a:t>iostream</a:t>
            </a:r>
            <a:r>
              <a:rPr lang="sr-Latn-ME" b="1" dirty="0" smtClean="0"/>
              <a:t> zaglavlju već u </a:t>
            </a:r>
            <a:r>
              <a:rPr lang="sr-Latn-ME" b="1" dirty="0" smtClean="0">
                <a:solidFill>
                  <a:srgbClr val="C00000"/>
                </a:solidFill>
              </a:rPr>
              <a:t>iterator</a:t>
            </a:r>
            <a:r>
              <a:rPr lang="sr-Latn-ME" b="1" dirty="0" smtClean="0"/>
              <a:t> zaglavlju. Ovdje ga koristimo da bi štampali vektore funkcijom </a:t>
            </a:r>
            <a:r>
              <a:rPr lang="sr-Latn-ME" b="1" dirty="0" smtClean="0">
                <a:solidFill>
                  <a:srgbClr val="C00000"/>
                </a:solidFill>
              </a:rPr>
              <a:t>copy</a:t>
            </a:r>
            <a:r>
              <a:rPr lang="sr-Latn-ME" b="1" dirty="0" smtClean="0"/>
              <a:t>. Funkcija </a:t>
            </a:r>
            <a:r>
              <a:rPr lang="sr-Latn-ME" b="1" dirty="0" smtClean="0">
                <a:solidFill>
                  <a:srgbClr val="C00000"/>
                </a:solidFill>
              </a:rPr>
              <a:t>copy</a:t>
            </a:r>
            <a:r>
              <a:rPr lang="sr-Latn-ME" b="1" dirty="0" smtClean="0"/>
              <a:t> kao i </a:t>
            </a:r>
            <a:r>
              <a:rPr lang="sr-Latn-ME" b="1" dirty="0" smtClean="0">
                <a:solidFill>
                  <a:srgbClr val="C00000"/>
                </a:solidFill>
              </a:rPr>
              <a:t>ostream_iterator </a:t>
            </a:r>
            <a:r>
              <a:rPr lang="sr-Latn-ME" b="1" dirty="0" smtClean="0"/>
              <a:t>imaju mnogo više namjena nego što su ovdje navedene. Način na koji mi koristimo je štampaj vektor od prvog do drugog </a:t>
            </a:r>
            <a:r>
              <a:rPr lang="sr-Latn-ME" b="1" dirty="0"/>
              <a:t>argumenta </a:t>
            </a:r>
            <a:r>
              <a:rPr lang="sr-Latn-ME" b="1" dirty="0" smtClean="0"/>
              <a:t>na </a:t>
            </a:r>
            <a:r>
              <a:rPr lang="sr-Latn-ME" b="1" dirty="0" smtClean="0">
                <a:solidFill>
                  <a:srgbClr val="C00000"/>
                </a:solidFill>
              </a:rPr>
              <a:t>ofstream_iterator</a:t>
            </a:r>
            <a:r>
              <a:rPr lang="sr-Latn-ME" b="1" dirty="0" smtClean="0"/>
              <a:t> (element po element sa bjelinama). Metod replace mijenja u vektoru elemente koji su treći argument sa četvrtim.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5764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Nastavak primjera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143000"/>
            <a:ext cx="6858000" cy="3970318"/>
          </a:xfrm>
          <a:prstGeom prst="rect">
            <a:avLst/>
          </a:prstGeom>
          <a:ln>
            <a:solidFill>
              <a:srgbClr val="C0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&lt;&lt;"v3 </a:t>
            </a:r>
            <a:r>
              <a:rPr lang="en-US" b="1" dirty="0" err="1">
                <a:solidFill>
                  <a:srgbClr val="0070C0"/>
                </a:solidFill>
              </a:rPr>
              <a:t>nakon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zamjene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vrijednosti</a:t>
            </a:r>
            <a:r>
              <a:rPr lang="en-US" b="1" dirty="0">
                <a:solidFill>
                  <a:srgbClr val="0070C0"/>
                </a:solidFill>
              </a:rPr>
              <a:t> &gt;9\n";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copy(v3.begin</a:t>
            </a:r>
            <a:r>
              <a:rPr lang="en-US" b="1" dirty="0">
                <a:solidFill>
                  <a:srgbClr val="0070C0"/>
                </a:solidFill>
              </a:rPr>
              <a:t>(),v3.end(),output);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v4(</a:t>
            </a:r>
            <a:r>
              <a:rPr lang="en-US" b="1" dirty="0" err="1">
                <a:solidFill>
                  <a:srgbClr val="0070C0"/>
                </a:solidFill>
              </a:rPr>
              <a:t>a,a+SIZE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 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c2(SIZE);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&lt;&lt;"v4 </a:t>
            </a:r>
            <a:r>
              <a:rPr lang="en-US" b="1" dirty="0" err="1">
                <a:solidFill>
                  <a:srgbClr val="0070C0"/>
                </a:solidFill>
              </a:rPr>
              <a:t>prije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zamjene</a:t>
            </a:r>
            <a:r>
              <a:rPr lang="en-US" b="1" dirty="0">
                <a:solidFill>
                  <a:srgbClr val="0070C0"/>
                </a:solidFill>
              </a:rPr>
              <a:t> &gt;9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kopiranja</a:t>
            </a:r>
            <a:r>
              <a:rPr lang="en-US" b="1" dirty="0">
                <a:solidFill>
                  <a:srgbClr val="0070C0"/>
                </a:solidFill>
              </a:rPr>
              <a:t>\n";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copy(v4.begin</a:t>
            </a:r>
            <a:r>
              <a:rPr lang="en-US" b="1" dirty="0">
                <a:solidFill>
                  <a:srgbClr val="0070C0"/>
                </a:solidFill>
              </a:rPr>
              <a:t>(),v4.end(),output);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 smtClean="0">
                <a:solidFill>
                  <a:srgbClr val="0070C0"/>
                </a:solidFill>
              </a:rPr>
              <a:t>;    </a:t>
            </a:r>
            <a:r>
              <a:rPr lang="en-US" b="1" dirty="0" err="1">
                <a:solidFill>
                  <a:srgbClr val="0070C0"/>
                </a:solidFill>
              </a:rPr>
              <a:t>replace_copy_if</a:t>
            </a:r>
            <a:r>
              <a:rPr lang="en-US" b="1" dirty="0">
                <a:solidFill>
                  <a:srgbClr val="0070C0"/>
                </a:solidFill>
              </a:rPr>
              <a:t>(v4.begin(),v4.end(),c2.begin(),greater9,100);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&lt;&lt;"c2 </a:t>
            </a:r>
            <a:r>
              <a:rPr lang="en-US" b="1" dirty="0" err="1">
                <a:solidFill>
                  <a:srgbClr val="0070C0"/>
                </a:solidFill>
              </a:rPr>
              <a:t>nakon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zamjene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svih</a:t>
            </a:r>
            <a:r>
              <a:rPr lang="en-US" b="1" dirty="0">
                <a:solidFill>
                  <a:srgbClr val="0070C0"/>
                </a:solidFill>
              </a:rPr>
              <a:t> &gt;9 u v4\n";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copy(c2.begin</a:t>
            </a:r>
            <a:r>
              <a:rPr lang="en-US" b="1" dirty="0">
                <a:solidFill>
                  <a:srgbClr val="0070C0"/>
                </a:solidFill>
              </a:rPr>
              <a:t>(),c2.end(),output);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257800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TUMAČENJE: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replace_copy</a:t>
            </a:r>
            <a:r>
              <a:rPr lang="sr-Latn-ME" dirty="0" smtClean="0"/>
              <a:t> – vektor dat granicama od početka do kraja kopira na poziciju trećeg argumenta a četvrti i peti argument je što se sa čime mijenja.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replace_copy_if</a:t>
            </a:r>
            <a:r>
              <a:rPr lang="sr-Latn-ME" dirty="0"/>
              <a:t> – </a:t>
            </a:r>
            <a:r>
              <a:rPr lang="sr-Latn-ME" dirty="0" smtClean="0"/>
              <a:t>mijenja </a:t>
            </a:r>
            <a:r>
              <a:rPr lang="sr-Latn-ME" smtClean="0"/>
              <a:t>one elemente </a:t>
            </a:r>
            <a:r>
              <a:rPr lang="sr-Latn-ME" dirty="0" smtClean="0"/>
              <a:t>koji zadovoljavaju pravilo koje je u ovom slučaju zadato </a:t>
            </a:r>
            <a:r>
              <a:rPr lang="sr-Latn-ME" b="1" dirty="0" smtClean="0">
                <a:solidFill>
                  <a:srgbClr val="C00000"/>
                </a:solidFill>
              </a:rPr>
              <a:t>bool</a:t>
            </a:r>
            <a:r>
              <a:rPr lang="sr-Latn-ME" dirty="0" smtClean="0"/>
              <a:t> funkcijom </a:t>
            </a:r>
            <a:r>
              <a:rPr lang="sr-Latn-ME" b="1" dirty="0" smtClean="0">
                <a:solidFill>
                  <a:srgbClr val="C00000"/>
                </a:solidFill>
              </a:rPr>
              <a:t>greater9</a:t>
            </a:r>
            <a:r>
              <a:rPr lang="sr-Latn-ME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5636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Još neke STL f-je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r>
              <a:rPr lang="sr-Latn-ME" dirty="0" smtClean="0"/>
              <a:t>Metod </a:t>
            </a:r>
            <a:r>
              <a:rPr lang="sr-Latn-ME" b="1" dirty="0" smtClean="0">
                <a:solidFill>
                  <a:srgbClr val="C00000"/>
                </a:solidFill>
              </a:rPr>
              <a:t>find</a:t>
            </a:r>
            <a:r>
              <a:rPr lang="sr-Latn-ME" dirty="0" smtClean="0"/>
              <a:t> vraća iterator na prvi traženi elemenat. Primjer:</a:t>
            </a:r>
            <a:br>
              <a:rPr lang="sr-Latn-ME" dirty="0" smtClean="0"/>
            </a:br>
            <a:r>
              <a:rPr lang="sr-Latn-CS" sz="2000" b="1" dirty="0" smtClean="0">
                <a:solidFill>
                  <a:srgbClr val="C00000"/>
                </a:solidFill>
                <a:latin typeface="Tahoma" pitchFamily="34" charset="0"/>
              </a:rPr>
              <a:t>vector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&lt;</a:t>
            </a:r>
            <a:r>
              <a:rPr lang="en-US" sz="2000" b="1" dirty="0" err="1">
                <a:solidFill>
                  <a:srgbClr val="C00000"/>
                </a:solidFill>
                <a:latin typeface="Tahoma" pitchFamily="34" charset="0"/>
              </a:rPr>
              <a:t>int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&gt;::iterator location;</a:t>
            </a:r>
            <a:br>
              <a:rPr lang="en-US" sz="2000" b="1" dirty="0">
                <a:solidFill>
                  <a:srgbClr val="C00000"/>
                </a:solidFill>
                <a:latin typeface="Tahoma" pitchFamily="34" charset="0"/>
              </a:rPr>
            </a:br>
            <a:r>
              <a:rPr lang="en-US" sz="2000" b="1" dirty="0" err="1">
                <a:solidFill>
                  <a:srgbClr val="C00000"/>
                </a:solidFill>
                <a:latin typeface="Tahoma" pitchFamily="34" charset="0"/>
              </a:rPr>
              <a:t>int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 a;</a:t>
            </a:r>
            <a:br>
              <a:rPr lang="en-US" sz="2000" b="1" dirty="0">
                <a:solidFill>
                  <a:srgbClr val="C00000"/>
                </a:solidFill>
                <a:latin typeface="Tahoma" pitchFamily="34" charset="0"/>
              </a:rPr>
            </a:br>
            <a:r>
              <a:rPr lang="en-US" sz="2000" b="1" dirty="0" err="1">
                <a:solidFill>
                  <a:srgbClr val="C00000"/>
                </a:solidFill>
                <a:latin typeface="Tahoma" pitchFamily="34" charset="0"/>
              </a:rPr>
              <a:t>cin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&lt;&lt;a;</a:t>
            </a:r>
            <a:br>
              <a:rPr lang="en-US" sz="2000" b="1" dirty="0">
                <a:solidFill>
                  <a:srgbClr val="C00000"/>
                </a:solidFill>
                <a:latin typeface="Tahoma" pitchFamily="34" charset="0"/>
              </a:rPr>
            </a:b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location=find(</a:t>
            </a:r>
            <a:r>
              <a:rPr lang="en-US" sz="2000" b="1" dirty="0" err="1">
                <a:solidFill>
                  <a:srgbClr val="C00000"/>
                </a:solidFill>
                <a:latin typeface="Tahoma" pitchFamily="34" charset="0"/>
              </a:rPr>
              <a:t>v.begin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(),</a:t>
            </a:r>
            <a:r>
              <a:rPr lang="en-US" sz="2000" b="1" dirty="0" err="1">
                <a:solidFill>
                  <a:srgbClr val="C00000"/>
                </a:solidFill>
                <a:latin typeface="Tahoma" pitchFamily="34" charset="0"/>
              </a:rPr>
              <a:t>v.end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(),a);</a:t>
            </a:r>
            <a:br>
              <a:rPr lang="en-US" sz="2000" b="1" dirty="0">
                <a:solidFill>
                  <a:srgbClr val="C00000"/>
                </a:solidFill>
                <a:latin typeface="Tahoma" pitchFamily="34" charset="0"/>
              </a:rPr>
            </a:b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if(location!=</a:t>
            </a:r>
            <a:r>
              <a:rPr lang="en-US" sz="2000" b="1" dirty="0" err="1">
                <a:solidFill>
                  <a:srgbClr val="C00000"/>
                </a:solidFill>
                <a:latin typeface="Tahoma" pitchFamily="34" charset="0"/>
              </a:rPr>
              <a:t>v.end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()) </a:t>
            </a:r>
            <a:r>
              <a:rPr lang="sr-Latn-ME" sz="2000" b="1" dirty="0" smtClean="0">
                <a:solidFill>
                  <a:srgbClr val="C00000"/>
                </a:solidFill>
                <a:latin typeface="Tahoma" pitchFamily="34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ahoma" pitchFamily="34" charset="0"/>
              </a:rPr>
              <a:t>cout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&lt;&lt;“</a:t>
            </a:r>
            <a:r>
              <a:rPr lang="en-US" sz="2000" b="1" dirty="0" err="1">
                <a:solidFill>
                  <a:srgbClr val="C00000"/>
                </a:solidFill>
                <a:latin typeface="Tahoma" pitchFamily="34" charset="0"/>
              </a:rPr>
              <a:t>Nadjen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Tahoma" pitchFamily="34" charset="0"/>
              </a:rPr>
              <a:t>trazeni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Tahoma" pitchFamily="34" charset="0"/>
              </a:rPr>
              <a:t>elemenat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.\n</a:t>
            </a:r>
            <a:r>
              <a:rPr lang="en-US" sz="2000" b="1" dirty="0" smtClean="0">
                <a:solidFill>
                  <a:srgbClr val="C00000"/>
                </a:solidFill>
                <a:latin typeface="Tahoma" pitchFamily="34" charset="0"/>
              </a:rPr>
              <a:t>”;</a:t>
            </a:r>
            <a:r>
              <a:rPr lang="sr-Latn-ME" sz="2000" b="1" dirty="0">
                <a:solidFill>
                  <a:srgbClr val="C00000"/>
                </a:solidFill>
                <a:latin typeface="Tahoma" pitchFamily="34" charset="0"/>
              </a:rPr>
              <a:t/>
            </a:r>
            <a:br>
              <a:rPr lang="sr-Latn-ME" sz="2000" b="1" dirty="0">
                <a:solidFill>
                  <a:srgbClr val="C00000"/>
                </a:solidFill>
                <a:latin typeface="Tahoma" pitchFamily="34" charset="0"/>
              </a:rPr>
            </a:br>
            <a:r>
              <a:rPr lang="sr-Latn-ME" sz="2000" b="1" dirty="0" smtClean="0">
                <a:solidFill>
                  <a:srgbClr val="C00000"/>
                </a:solidFill>
                <a:latin typeface="Tahoma" pitchFamily="34" charset="0"/>
              </a:rPr>
              <a:t>else cout</a:t>
            </a:r>
            <a:r>
              <a:rPr lang="en-US" sz="2000" b="1" dirty="0" smtClean="0">
                <a:solidFill>
                  <a:srgbClr val="C00000"/>
                </a:solidFill>
                <a:latin typeface="Tahoma" pitchFamily="34" charset="0"/>
              </a:rPr>
              <a:t>&lt;&lt;location</a:t>
            </a:r>
            <a:r>
              <a:rPr lang="sr-Latn-ME" sz="2000" b="1" dirty="0" smtClean="0">
                <a:solidFill>
                  <a:srgbClr val="C00000"/>
                </a:solidFill>
                <a:latin typeface="Tahoma" pitchFamily="34" charset="0"/>
              </a:rPr>
              <a:t>-v.begin()</a:t>
            </a:r>
            <a:r>
              <a:rPr lang="en-US" sz="2000" b="1" dirty="0" smtClean="0">
                <a:solidFill>
                  <a:srgbClr val="C00000"/>
                </a:solidFill>
                <a:latin typeface="Tahoma" pitchFamily="34" charset="0"/>
              </a:rPr>
              <a:t>;</a:t>
            </a:r>
          </a:p>
          <a:p>
            <a:r>
              <a:rPr lang="en-US" dirty="0" err="1" smtClean="0">
                <a:latin typeface="Tahoma" pitchFamily="34" charset="0"/>
              </a:rPr>
              <a:t>Ako</a:t>
            </a:r>
            <a:r>
              <a:rPr lang="en-US" dirty="0" smtClean="0">
                <a:latin typeface="Tahoma" pitchFamily="34" charset="0"/>
              </a:rPr>
              <a:t> element </a:t>
            </a:r>
            <a:r>
              <a:rPr lang="en-US" dirty="0" err="1" smtClean="0">
                <a:latin typeface="Tahoma" pitchFamily="34" charset="0"/>
              </a:rPr>
              <a:t>nije</a:t>
            </a:r>
            <a:r>
              <a:rPr lang="en-US" dirty="0" smtClean="0">
                <a:latin typeface="Tahoma" pitchFamily="34" charset="0"/>
              </a:rPr>
              <a:t> </a:t>
            </a:r>
            <a:r>
              <a:rPr lang="en-US" dirty="0" err="1" smtClean="0">
                <a:latin typeface="Tahoma" pitchFamily="34" charset="0"/>
              </a:rPr>
              <a:t>prona</a:t>
            </a:r>
            <a:r>
              <a:rPr lang="sr-Latn-ME" dirty="0" smtClean="0">
                <a:latin typeface="Tahoma" pitchFamily="34" charset="0"/>
              </a:rPr>
              <a:t>đen vraća se iterator na </a:t>
            </a:r>
            <a:r>
              <a:rPr lang="sr-Latn-ME" b="1" dirty="0" smtClean="0">
                <a:solidFill>
                  <a:srgbClr val="C00000"/>
                </a:solidFill>
                <a:latin typeface="Tahoma" pitchFamily="34" charset="0"/>
              </a:rPr>
              <a:t>v.end()</a:t>
            </a:r>
            <a:r>
              <a:rPr lang="sr-Latn-ME" dirty="0" smtClean="0">
                <a:latin typeface="Tahoma" pitchFamily="34" charset="0"/>
              </a:rPr>
              <a:t> (podsjetimo se da je </a:t>
            </a:r>
            <a:r>
              <a:rPr lang="sr-Latn-ME" b="1" dirty="0" smtClean="0">
                <a:solidFill>
                  <a:srgbClr val="C00000"/>
                </a:solidFill>
                <a:latin typeface="Tahoma" pitchFamily="34" charset="0"/>
              </a:rPr>
              <a:t>end()</a:t>
            </a:r>
            <a:r>
              <a:rPr lang="sr-Latn-ME" dirty="0" smtClean="0">
                <a:latin typeface="Tahoma" pitchFamily="34" charset="0"/>
              </a:rPr>
              <a:t> van granica niza).</a:t>
            </a:r>
          </a:p>
          <a:p>
            <a:r>
              <a:rPr lang="sr-Latn-ME" dirty="0" smtClean="0">
                <a:latin typeface="Tahoma" pitchFamily="34" charset="0"/>
              </a:rPr>
              <a:t>Slično funkcioniše metod </a:t>
            </a:r>
            <a:r>
              <a:rPr lang="sr-Latn-ME" b="1" dirty="0" smtClean="0">
                <a:solidFill>
                  <a:srgbClr val="C00000"/>
                </a:solidFill>
                <a:latin typeface="Tahoma" pitchFamily="34" charset="0"/>
              </a:rPr>
              <a:t>find_if</a:t>
            </a:r>
            <a:r>
              <a:rPr lang="sr-Latn-ME" dirty="0" smtClean="0">
                <a:latin typeface="Tahoma" pitchFamily="34" charset="0"/>
              </a:rPr>
              <a:t> sa trećim argumentom koji predstavlja </a:t>
            </a:r>
            <a:r>
              <a:rPr lang="sr-Latn-ME" b="1" dirty="0" smtClean="0">
                <a:solidFill>
                  <a:srgbClr val="C00000"/>
                </a:solidFill>
                <a:latin typeface="Tahoma" pitchFamily="34" charset="0"/>
              </a:rPr>
              <a:t>bool</a:t>
            </a:r>
            <a:r>
              <a:rPr lang="sr-Latn-ME" dirty="0" smtClean="0">
                <a:latin typeface="Tahoma" pitchFamily="34" charset="0"/>
              </a:rPr>
              <a:t> funkciju čija se ispravnost ispituje. Primjer:</a:t>
            </a:r>
            <a:br>
              <a:rPr lang="sr-Latn-ME" dirty="0" smtClean="0">
                <a:latin typeface="Tahoma" pitchFamily="34" charset="0"/>
              </a:rPr>
            </a:b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location=</a:t>
            </a:r>
            <a:r>
              <a:rPr lang="en-US" sz="2000" b="1" dirty="0" err="1">
                <a:solidFill>
                  <a:srgbClr val="C00000"/>
                </a:solidFill>
                <a:latin typeface="Tahoma" pitchFamily="34" charset="0"/>
              </a:rPr>
              <a:t>find_if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(</a:t>
            </a:r>
            <a:r>
              <a:rPr lang="en-US" sz="2000" b="1" dirty="0" err="1">
                <a:solidFill>
                  <a:srgbClr val="C00000"/>
                </a:solidFill>
                <a:latin typeface="Tahoma" pitchFamily="34" charset="0"/>
              </a:rPr>
              <a:t>v.begin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(),</a:t>
            </a:r>
            <a:r>
              <a:rPr lang="en-US" sz="2000" b="1" dirty="0" err="1">
                <a:solidFill>
                  <a:srgbClr val="C00000"/>
                </a:solidFill>
                <a:latin typeface="Tahoma" pitchFamily="34" charset="0"/>
              </a:rPr>
              <a:t>v.end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(),</a:t>
            </a:r>
            <a:r>
              <a:rPr lang="en-US" sz="2000" b="1" dirty="0" smtClean="0">
                <a:solidFill>
                  <a:srgbClr val="C00000"/>
                </a:solidFill>
                <a:latin typeface="Tahoma" pitchFamily="34" charset="0"/>
              </a:rPr>
              <a:t>greater</a:t>
            </a:r>
            <a:r>
              <a:rPr lang="sr-Latn-ME" sz="2000" b="1" dirty="0" smtClean="0">
                <a:solidFill>
                  <a:srgbClr val="C00000"/>
                </a:solidFill>
                <a:latin typeface="Tahoma" pitchFamily="34" charset="0"/>
              </a:rPr>
              <a:t>9</a:t>
            </a:r>
            <a:r>
              <a:rPr lang="en-US" sz="2000" b="1" dirty="0" smtClean="0">
                <a:solidFill>
                  <a:srgbClr val="C00000"/>
                </a:solidFill>
                <a:latin typeface="Tahoma" pitchFamily="34" charset="0"/>
              </a:rPr>
              <a:t>);</a:t>
            </a:r>
            <a:endParaRPr lang="sr-Latn-ME" sz="2000" b="1" dirty="0">
              <a:solidFill>
                <a:srgbClr val="C00000"/>
              </a:solidFill>
              <a:latin typeface="Tahoma" pitchFamily="34" charset="0"/>
            </a:endParaRPr>
          </a:p>
          <a:p>
            <a:r>
              <a:rPr lang="sr-Latn-ME" dirty="0" smtClean="0">
                <a:latin typeface="Tahoma" pitchFamily="34" charset="0"/>
              </a:rPr>
              <a:t>Već smo vidjeli da </a:t>
            </a:r>
            <a:r>
              <a:rPr lang="sr-Latn-ME" b="1" dirty="0" smtClean="0">
                <a:solidFill>
                  <a:srgbClr val="C00000"/>
                </a:solidFill>
                <a:latin typeface="Tahoma" pitchFamily="34" charset="0"/>
              </a:rPr>
              <a:t>binary_search</a:t>
            </a:r>
            <a:r>
              <a:rPr lang="sr-Latn-ME" dirty="0" smtClean="0">
                <a:latin typeface="Tahoma" pitchFamily="34" charset="0"/>
              </a:rPr>
              <a:t> vraća samo odgovor da li je element nađen pa se zgodno koristi u logičkim uslovima:</a:t>
            </a:r>
            <a:br>
              <a:rPr lang="sr-Latn-ME" dirty="0" smtClean="0">
                <a:latin typeface="Tahoma" pitchFamily="34" charset="0"/>
              </a:rPr>
            </a:br>
            <a:r>
              <a:rPr lang="sr-Latn-ME" sz="2000" b="1" dirty="0">
                <a:solidFill>
                  <a:srgbClr val="C00000"/>
                </a:solidFill>
                <a:latin typeface="Tahoma" pitchFamily="34" charset="0"/>
              </a:rPr>
              <a:t>if(</a:t>
            </a:r>
            <a:r>
              <a:rPr lang="en-US" sz="2000" b="1" dirty="0" err="1">
                <a:solidFill>
                  <a:srgbClr val="C00000"/>
                </a:solidFill>
                <a:latin typeface="Tahoma" pitchFamily="34" charset="0"/>
              </a:rPr>
              <a:t>binary_search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(</a:t>
            </a:r>
            <a:r>
              <a:rPr lang="en-US" sz="2000" b="1" dirty="0" err="1">
                <a:solidFill>
                  <a:srgbClr val="C00000"/>
                </a:solidFill>
                <a:latin typeface="Tahoma" pitchFamily="34" charset="0"/>
              </a:rPr>
              <a:t>v.begin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(),</a:t>
            </a:r>
            <a:r>
              <a:rPr lang="en-US" sz="2000" b="1" dirty="0" err="1">
                <a:solidFill>
                  <a:srgbClr val="C00000"/>
                </a:solidFill>
                <a:latin typeface="Tahoma" pitchFamily="34" charset="0"/>
              </a:rPr>
              <a:t>v.end</a:t>
            </a:r>
            <a:r>
              <a:rPr lang="en-US" sz="2000" b="1" dirty="0">
                <a:solidFill>
                  <a:srgbClr val="C00000"/>
                </a:solidFill>
                <a:latin typeface="Tahoma" pitchFamily="34" charset="0"/>
              </a:rPr>
              <a:t>(),a)</a:t>
            </a:r>
            <a:r>
              <a:rPr lang="sr-Latn-ME" sz="2000" b="1" dirty="0">
                <a:solidFill>
                  <a:srgbClr val="C00000"/>
                </a:solidFill>
                <a:latin typeface="Tahoma" pitchFamily="34" charset="0"/>
              </a:rPr>
              <a:t>)</a:t>
            </a:r>
          </a:p>
          <a:p>
            <a:endParaRPr lang="sr-Latn-ME" dirty="0" smtClean="0">
              <a:latin typeface="Tahoma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304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smtClean="0"/>
              <a:t>BFS </a:t>
            </a:r>
            <a:r>
              <a:rPr lang="en-US" dirty="0" err="1" smtClean="0"/>
              <a:t>pretraga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 fontScale="92500"/>
          </a:bodyPr>
          <a:lstStyle/>
          <a:p>
            <a:r>
              <a:rPr lang="en-US" dirty="0" err="1" smtClean="0"/>
              <a:t>Dva</a:t>
            </a:r>
            <a:r>
              <a:rPr lang="en-US" dirty="0" smtClean="0"/>
              <a:t> </a:t>
            </a:r>
            <a:r>
              <a:rPr lang="en-US" dirty="0" err="1" smtClean="0"/>
              <a:t>poznata</a:t>
            </a:r>
            <a:r>
              <a:rPr lang="en-US" dirty="0" smtClean="0"/>
              <a:t> </a:t>
            </a:r>
            <a:r>
              <a:rPr lang="en-US" dirty="0" err="1" smtClean="0"/>
              <a:t>algoritma</a:t>
            </a:r>
            <a:r>
              <a:rPr lang="en-US" dirty="0" smtClean="0"/>
              <a:t> za </a:t>
            </a:r>
            <a:r>
              <a:rPr lang="en-US" dirty="0" err="1" smtClean="0"/>
              <a:t>optimalno</a:t>
            </a:r>
            <a:r>
              <a:rPr lang="en-US" dirty="0" smtClean="0"/>
              <a:t> </a:t>
            </a:r>
            <a:r>
              <a:rPr lang="en-US" dirty="0" err="1" smtClean="0"/>
              <a:t>rje</a:t>
            </a:r>
            <a:r>
              <a:rPr lang="sr-Latn-ME" dirty="0" smtClean="0"/>
              <a:t>šenje nekog problema su </a:t>
            </a:r>
            <a:r>
              <a:rPr lang="sr-Latn-ME" b="1" dirty="0" smtClean="0">
                <a:solidFill>
                  <a:srgbClr val="FF0000"/>
                </a:solidFill>
              </a:rPr>
              <a:t>BFS</a:t>
            </a:r>
            <a:r>
              <a:rPr lang="sr-Latn-ME" dirty="0" smtClean="0"/>
              <a:t> (</a:t>
            </a:r>
            <a:r>
              <a:rPr lang="sr-Latn-ME" i="1" dirty="0" smtClean="0"/>
              <a:t>breath first search</a:t>
            </a:r>
            <a:r>
              <a:rPr lang="sr-Latn-ME" dirty="0" smtClean="0"/>
              <a:t>) – pretraga prvo u širinu i </a:t>
            </a:r>
            <a:r>
              <a:rPr lang="sr-Latn-ME" b="1" dirty="0" smtClean="0">
                <a:solidFill>
                  <a:srgbClr val="FF0000"/>
                </a:solidFill>
              </a:rPr>
              <a:t>DFS</a:t>
            </a:r>
            <a:r>
              <a:rPr lang="sr-Latn-ME" dirty="0" smtClean="0"/>
              <a:t> (</a:t>
            </a:r>
            <a:r>
              <a:rPr lang="sr-Latn-ME" i="1" dirty="0" smtClean="0"/>
              <a:t>depth first search</a:t>
            </a:r>
            <a:r>
              <a:rPr lang="sr-Latn-ME" dirty="0" smtClean="0"/>
              <a:t>) – pretraga prvo u dubinu.</a:t>
            </a:r>
          </a:p>
          <a:p>
            <a:r>
              <a:rPr lang="sr-Latn-ME" dirty="0" smtClean="0"/>
              <a:t>Obično se definišu na grafovima a mi ih uvodimo prije nego smo formalno definisali graf.</a:t>
            </a:r>
          </a:p>
          <a:p>
            <a:r>
              <a:rPr lang="sr-Latn-ME" dirty="0" smtClean="0"/>
              <a:t>Graf zapravo znamo još iz Programiranja 1. Međutim, ovdje to uvodimo prije svega zato što je graf često naša apstrakcija realnog problema pa ćemo uglavnom </a:t>
            </a:r>
            <a:r>
              <a:rPr lang="sr-Latn-ME" b="1" dirty="0" smtClean="0">
                <a:solidFill>
                  <a:srgbClr val="FF0000"/>
                </a:solidFill>
              </a:rPr>
              <a:t>BFS</a:t>
            </a:r>
            <a:r>
              <a:rPr lang="sr-Latn-ME" dirty="0" smtClean="0"/>
              <a:t> definisati tako što ćemo posmatrati strukturu gdje ne uvodimo formalno graf. Kod </a:t>
            </a:r>
            <a:r>
              <a:rPr lang="sr-Latn-ME" b="1" dirty="0" smtClean="0">
                <a:solidFill>
                  <a:srgbClr val="FF0000"/>
                </a:solidFill>
              </a:rPr>
              <a:t>DFS</a:t>
            </a:r>
            <a:r>
              <a:rPr lang="sr-Latn-ME" dirty="0" smtClean="0"/>
              <a:t>a će graf često biti podrazumijevan.</a:t>
            </a:r>
          </a:p>
          <a:p>
            <a:r>
              <a:rPr lang="sr-Latn-ME" dirty="0" smtClean="0"/>
              <a:t>Da bi ovi algoritmi funkcionisali efikasno neophodno je obezbjediti eliminisanje ponavljanja operacija i nepotrebnih operacija.</a:t>
            </a:r>
          </a:p>
          <a:p>
            <a:r>
              <a:rPr lang="sr-Latn-ME" dirty="0" smtClean="0"/>
              <a:t>Pogledajmo sl</a:t>
            </a:r>
            <a:r>
              <a:rPr lang="en-US" dirty="0" smtClean="0"/>
              <a:t>j</a:t>
            </a:r>
            <a:r>
              <a:rPr lang="sr-Latn-ME" dirty="0" smtClean="0"/>
              <a:t>edeći primjer. Radimo prvi potez u igri </a:t>
            </a:r>
            <a:r>
              <a:rPr lang="sr-Latn-ME" b="1" dirty="0" smtClean="0">
                <a:solidFill>
                  <a:srgbClr val="FF0000"/>
                </a:solidFill>
              </a:rPr>
              <a:t>minesweeper</a:t>
            </a:r>
            <a:r>
              <a:rPr lang="sr-Latn-ME" dirty="0"/>
              <a:t> </a:t>
            </a:r>
            <a:r>
              <a:rPr lang="sr-Latn-ME" dirty="0" smtClean="0"/>
              <a:t>. Postoji mogućnost da pogodimo bombu, polje oko kojega je nekoliko bombi (štampamo taj broj) i polje oko kojega nema bombi kada otvaramo rekurzivno ostala polja.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734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556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Prvi potez u minesweeper-u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410200"/>
          </a:xfrm>
        </p:spPr>
        <p:txBody>
          <a:bodyPr/>
          <a:lstStyle/>
          <a:p>
            <a:r>
              <a:rPr lang="sr-Latn-ME" dirty="0" smtClean="0"/>
              <a:t>Nekada izuzetno popularna igra traganja za minama na pravougaonoj tabli.</a:t>
            </a:r>
            <a:endParaRPr lang="sr-Latn-ME" dirty="0"/>
          </a:p>
          <a:p>
            <a:r>
              <a:rPr lang="sr-Latn-ME" sz="1600" b="1" dirty="0">
                <a:hlinkClick r:id="rId2"/>
              </a:rPr>
              <a:t>https://</a:t>
            </a:r>
            <a:r>
              <a:rPr lang="sr-Latn-ME" sz="1600" b="1" dirty="0" smtClean="0">
                <a:hlinkClick r:id="rId2"/>
              </a:rPr>
              <a:t>petlja.org/biblioteka/r/problemi/Zbirka/broj_bombi_u_okolini</a:t>
            </a:r>
            <a:endParaRPr lang="sr-Latn-ME" sz="1600" b="1" dirty="0" smtClean="0"/>
          </a:p>
          <a:p>
            <a:r>
              <a:rPr lang="sr-Latn-ME" dirty="0" smtClean="0"/>
              <a:t>Postavljeni zadatak je da isprogramirate prvi potez u ovoj igri. Mogući ishodi: naišli na bombu – bum; naišli na polje u čijem je susjedstvu makar jedna bomba kada se to polje mijenja sa brojem bombi u okruženju; polje bez bombi u susjedstvu </a:t>
            </a:r>
            <a:r>
              <a:rPr lang="sr-Latn-ME" sz="1600" b="1" dirty="0" smtClean="0"/>
              <a:t>(otvaraju se sva susjedna u svih osam pravaca na kojima nema bombi, ona koja imaju susjedne bombe ispisuju broj susjednih bombi a ona koja nemaju susjedne bombe nastavljaju sa rekurzivnim otvaranjem)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Idealan BFS problem</a:t>
            </a:r>
            <a:endParaRPr lang="sr-Latn-ME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876800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</a:rPr>
              <a:t>#include &lt;</a:t>
            </a:r>
            <a:r>
              <a:rPr lang="en-US" b="1" dirty="0" err="1">
                <a:solidFill>
                  <a:srgbClr val="00B0F0"/>
                </a:solidFill>
              </a:rPr>
              <a:t>iostream</a:t>
            </a:r>
            <a:r>
              <a:rPr lang="en-US" b="1" dirty="0">
                <a:solidFill>
                  <a:srgbClr val="00B0F0"/>
                </a:solidFill>
              </a:rPr>
              <a:t>&gt;</a:t>
            </a:r>
          </a:p>
          <a:p>
            <a:r>
              <a:rPr lang="en-US" b="1" dirty="0">
                <a:solidFill>
                  <a:srgbClr val="00B0F0"/>
                </a:solidFill>
              </a:rPr>
              <a:t>#include &lt;queue&gt;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using </a:t>
            </a:r>
            <a:r>
              <a:rPr lang="en-US" b="1" dirty="0">
                <a:solidFill>
                  <a:srgbClr val="00B0F0"/>
                </a:solidFill>
              </a:rPr>
              <a:t>namespace </a:t>
            </a:r>
            <a:r>
              <a:rPr lang="en-US" b="1" dirty="0" err="1">
                <a:solidFill>
                  <a:srgbClr val="00B0F0"/>
                </a:solidFill>
              </a:rPr>
              <a:t>std</a:t>
            </a:r>
            <a:r>
              <a:rPr lang="en-US" b="1" dirty="0">
                <a:solidFill>
                  <a:srgbClr val="00B0F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int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dx[]={-1,-1,0,1,1,1,0,-1};</a:t>
            </a:r>
          </a:p>
          <a:p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dy</a:t>
            </a:r>
            <a:r>
              <a:rPr lang="en-US" b="1" dirty="0">
                <a:solidFill>
                  <a:srgbClr val="00B0F0"/>
                </a:solidFill>
              </a:rPr>
              <a:t>[]={0,1,1,1,0,-1,-1,-1};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bool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uMatrici</a:t>
            </a:r>
            <a:r>
              <a:rPr lang="en-US" b="1" dirty="0">
                <a:solidFill>
                  <a:srgbClr val="00B0F0"/>
                </a:solidFill>
              </a:rPr>
              <a:t>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x,int</a:t>
            </a:r>
            <a:r>
              <a:rPr lang="en-US" b="1" dirty="0">
                <a:solidFill>
                  <a:srgbClr val="00B0F0"/>
                </a:solidFill>
              </a:rPr>
              <a:t> y, 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N</a:t>
            </a:r>
            <a:r>
              <a:rPr lang="en-US" b="1" dirty="0" smtClean="0">
                <a:solidFill>
                  <a:srgbClr val="00B0F0"/>
                </a:solidFill>
              </a:rPr>
              <a:t>){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return </a:t>
            </a:r>
            <a:r>
              <a:rPr lang="en-US" b="1" dirty="0">
                <a:solidFill>
                  <a:srgbClr val="00B0F0"/>
                </a:solidFill>
              </a:rPr>
              <a:t>(x&gt;=0 &amp;&amp; x&lt;N &amp;&amp; y&gt;=0 &amp;&amp; y&lt;N</a:t>
            </a:r>
            <a:r>
              <a:rPr lang="en-US" b="1" dirty="0" smtClean="0">
                <a:solidFill>
                  <a:srgbClr val="00B0F0"/>
                </a:solidFill>
              </a:rPr>
              <a:t>);}</a:t>
            </a:r>
            <a:endParaRPr lang="en-US" b="1" dirty="0">
              <a:solidFill>
                <a:srgbClr val="00B0F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048000" y="5791200"/>
            <a:ext cx="0" cy="4572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3058160" y="4744720"/>
            <a:ext cx="370840" cy="1280160"/>
          </a:xfrm>
          <a:custGeom>
            <a:avLst/>
            <a:gdLst>
              <a:gd name="connsiteX0" fmla="*/ 0 w 477520"/>
              <a:gd name="connsiteY0" fmla="*/ 1270000 h 1280160"/>
              <a:gd name="connsiteX1" fmla="*/ 477520 w 477520"/>
              <a:gd name="connsiteY1" fmla="*/ 1280160 h 1280160"/>
              <a:gd name="connsiteX2" fmla="*/ 477520 w 477520"/>
              <a:gd name="connsiteY2" fmla="*/ 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7520" h="1280160">
                <a:moveTo>
                  <a:pt x="0" y="1270000"/>
                </a:moveTo>
                <a:lnTo>
                  <a:pt x="477520" y="1280160"/>
                </a:lnTo>
                <a:lnTo>
                  <a:pt x="477520" y="0"/>
                </a:lnTo>
              </a:path>
            </a:pathLst>
          </a:custGeom>
          <a:noFill/>
          <a:ln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048000" y="4267200"/>
            <a:ext cx="1981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Pravci kretanja!</a:t>
            </a:r>
            <a:endParaRPr lang="en-US" b="1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3810000" y="5344160"/>
            <a:ext cx="0" cy="135128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429000" y="46482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Da li smo i dalje u matrici.</a:t>
            </a:r>
            <a:endParaRPr lang="en-US" b="1" dirty="0"/>
          </a:p>
        </p:txBody>
      </p:sp>
      <p:sp>
        <p:nvSpPr>
          <p:cNvPr id="16" name="Rectangle 15"/>
          <p:cNvSpPr/>
          <p:nvPr/>
        </p:nvSpPr>
        <p:spPr>
          <a:xfrm>
            <a:off x="4572000" y="5105400"/>
            <a:ext cx="4648200" cy="1754326"/>
          </a:xfrm>
          <a:prstGeom prst="rect">
            <a:avLst/>
          </a:prstGeom>
          <a:ln w="254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br_jedinica</a:t>
            </a:r>
            <a:r>
              <a:rPr lang="en-US" b="1" dirty="0">
                <a:solidFill>
                  <a:srgbClr val="00B0F0"/>
                </a:solidFill>
              </a:rPr>
              <a:t>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x,int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y,char</a:t>
            </a:r>
            <a:r>
              <a:rPr lang="en-US" b="1" dirty="0">
                <a:solidFill>
                  <a:srgbClr val="00B0F0"/>
                </a:solidFill>
              </a:rPr>
              <a:t> mat[][10]){</a:t>
            </a: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br</a:t>
            </a:r>
            <a:r>
              <a:rPr lang="en-US" b="1" dirty="0">
                <a:solidFill>
                  <a:srgbClr val="00B0F0"/>
                </a:solidFill>
              </a:rPr>
              <a:t>=0;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for(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=0;i&lt;8;i++) 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if(</a:t>
            </a:r>
            <a:r>
              <a:rPr lang="en-US" b="1" dirty="0" err="1" smtClean="0">
                <a:solidFill>
                  <a:srgbClr val="00B0F0"/>
                </a:solidFill>
              </a:rPr>
              <a:t>uMatrici</a:t>
            </a:r>
            <a:r>
              <a:rPr lang="en-US" b="1" dirty="0" smtClean="0">
                <a:solidFill>
                  <a:srgbClr val="00B0F0"/>
                </a:solidFill>
              </a:rPr>
              <a:t>(</a:t>
            </a:r>
            <a:r>
              <a:rPr lang="en-US" b="1" dirty="0" err="1" smtClean="0">
                <a:solidFill>
                  <a:srgbClr val="00B0F0"/>
                </a:solidFill>
              </a:rPr>
              <a:t>x+dx</a:t>
            </a:r>
            <a:r>
              <a:rPr lang="en-US" b="1" dirty="0" smtClean="0">
                <a:solidFill>
                  <a:srgbClr val="00B0F0"/>
                </a:solidFill>
              </a:rPr>
              <a:t>[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],</a:t>
            </a:r>
            <a:r>
              <a:rPr lang="en-US" b="1" dirty="0" err="1">
                <a:solidFill>
                  <a:srgbClr val="00B0F0"/>
                </a:solidFill>
              </a:rPr>
              <a:t>y+dy</a:t>
            </a:r>
            <a:r>
              <a:rPr lang="en-US" b="1" dirty="0">
                <a:solidFill>
                  <a:srgbClr val="00B0F0"/>
                </a:solidFill>
              </a:rPr>
              <a:t>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],10) &amp;&amp; mat[</a:t>
            </a:r>
            <a:r>
              <a:rPr lang="en-US" b="1" dirty="0" err="1">
                <a:solidFill>
                  <a:srgbClr val="00B0F0"/>
                </a:solidFill>
              </a:rPr>
              <a:t>x+dx</a:t>
            </a:r>
            <a:r>
              <a:rPr lang="en-US" b="1" dirty="0">
                <a:solidFill>
                  <a:srgbClr val="00B0F0"/>
                </a:solidFill>
              </a:rPr>
              <a:t>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]][</a:t>
            </a:r>
            <a:r>
              <a:rPr lang="en-US" b="1" dirty="0" err="1">
                <a:solidFill>
                  <a:srgbClr val="00B0F0"/>
                </a:solidFill>
              </a:rPr>
              <a:t>y+dy</a:t>
            </a:r>
            <a:r>
              <a:rPr lang="en-US" b="1" dirty="0">
                <a:solidFill>
                  <a:srgbClr val="00B0F0"/>
                </a:solidFill>
              </a:rPr>
              <a:t>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]]=='1') </a:t>
            </a:r>
            <a:r>
              <a:rPr lang="en-US" b="1" dirty="0" err="1">
                <a:solidFill>
                  <a:srgbClr val="00B0F0"/>
                </a:solidFill>
              </a:rPr>
              <a:t>br</a:t>
            </a:r>
            <a:r>
              <a:rPr lang="en-US" b="1" dirty="0">
                <a:solidFill>
                  <a:srgbClr val="00B0F0"/>
                </a:solidFill>
              </a:rPr>
              <a:t>++;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return </a:t>
            </a:r>
            <a:r>
              <a:rPr lang="en-US" b="1" dirty="0" err="1">
                <a:solidFill>
                  <a:srgbClr val="00B0F0"/>
                </a:solidFill>
              </a:rPr>
              <a:t>br</a:t>
            </a:r>
            <a:r>
              <a:rPr lang="en-US" b="1" dirty="0">
                <a:solidFill>
                  <a:srgbClr val="00B0F0"/>
                </a:solidFill>
              </a:rPr>
              <a:t>;}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15000" y="44958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Brojanje jedinica </a:t>
            </a:r>
          </a:p>
          <a:p>
            <a:r>
              <a:rPr lang="sr-Latn-ME" b="1" dirty="0" smtClean="0"/>
              <a:t>u okolini date tačke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74206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81000"/>
            <a:ext cx="54864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rgbClr val="00B0F0"/>
                </a:solidFill>
              </a:rPr>
              <a:t>struct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tacka</a:t>
            </a:r>
            <a:r>
              <a:rPr lang="en-US" b="1" dirty="0">
                <a:solidFill>
                  <a:srgbClr val="00B0F0"/>
                </a:solidFill>
              </a:rPr>
              <a:t>{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x,y</a:t>
            </a:r>
            <a:r>
              <a:rPr lang="en-US" b="1" dirty="0" smtClean="0">
                <a:solidFill>
                  <a:srgbClr val="00B0F0"/>
                </a:solidFill>
              </a:rPr>
              <a:t>;};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</a:p>
          <a:p>
            <a:r>
              <a:rPr lang="sr-Latn-ME" b="1" dirty="0">
                <a:solidFill>
                  <a:srgbClr val="FF0000"/>
                </a:solidFill>
              </a:rPr>
              <a:t>//cesto mada može preko pair-a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main(){</a:t>
            </a:r>
          </a:p>
          <a:p>
            <a:r>
              <a:rPr lang="en-US" b="1" dirty="0">
                <a:solidFill>
                  <a:srgbClr val="00B0F0"/>
                </a:solidFill>
              </a:rPr>
              <a:t>    queue &lt;</a:t>
            </a:r>
            <a:r>
              <a:rPr lang="en-US" b="1" dirty="0" err="1">
                <a:solidFill>
                  <a:srgbClr val="00B0F0"/>
                </a:solidFill>
              </a:rPr>
              <a:t>tacka</a:t>
            </a:r>
            <a:r>
              <a:rPr lang="en-US" b="1" dirty="0">
                <a:solidFill>
                  <a:srgbClr val="00B0F0"/>
                </a:solidFill>
              </a:rPr>
              <a:t>&gt; q;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r>
              <a:rPr lang="en-US" b="1" dirty="0" err="1">
                <a:solidFill>
                  <a:srgbClr val="00B0F0"/>
                </a:solidFill>
              </a:rPr>
              <a:t>tacka</a:t>
            </a:r>
            <a:r>
              <a:rPr lang="en-US" b="1" dirty="0">
                <a:solidFill>
                  <a:srgbClr val="00B0F0"/>
                </a:solidFill>
              </a:rPr>
              <a:t> temp;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r>
              <a:rPr lang="en-US" b="1" dirty="0" err="1">
                <a:solidFill>
                  <a:srgbClr val="00B0F0"/>
                </a:solidFill>
              </a:rPr>
              <a:t>bool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posj</a:t>
            </a:r>
            <a:r>
              <a:rPr lang="en-US" b="1" dirty="0">
                <a:solidFill>
                  <a:srgbClr val="00B0F0"/>
                </a:solidFill>
              </a:rPr>
              <a:t>[10][10];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char matrix[10][10];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char mines[10][10];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for(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=0;i&lt;10;i++)</a:t>
            </a:r>
          </a:p>
          <a:p>
            <a:r>
              <a:rPr lang="en-US" b="1" dirty="0">
                <a:solidFill>
                  <a:srgbClr val="00B0F0"/>
                </a:solidFill>
              </a:rPr>
              <a:t>        for(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j=0;j&lt;10;j++)</a:t>
            </a:r>
          </a:p>
          <a:p>
            <a:r>
              <a:rPr lang="en-US" b="1" dirty="0">
                <a:solidFill>
                  <a:srgbClr val="00B0F0"/>
                </a:solidFill>
              </a:rPr>
              <a:t>            mines[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][j]='x';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for(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=0;i&lt;10;i++)</a:t>
            </a:r>
          </a:p>
          <a:p>
            <a:r>
              <a:rPr lang="en-US" b="1" dirty="0">
                <a:solidFill>
                  <a:srgbClr val="00B0F0"/>
                </a:solidFill>
              </a:rPr>
              <a:t>        for(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j=0;j&lt;10;j++)</a:t>
            </a:r>
          </a:p>
          <a:p>
            <a:r>
              <a:rPr lang="en-US" b="1" dirty="0">
                <a:solidFill>
                  <a:srgbClr val="00B0F0"/>
                </a:solidFill>
              </a:rPr>
              <a:t>            </a:t>
            </a:r>
            <a:r>
              <a:rPr lang="en-US" b="1" dirty="0" err="1">
                <a:solidFill>
                  <a:srgbClr val="00B0F0"/>
                </a:solidFill>
              </a:rPr>
              <a:t>cin</a:t>
            </a:r>
            <a:r>
              <a:rPr lang="en-US" b="1" dirty="0">
                <a:solidFill>
                  <a:srgbClr val="00B0F0"/>
                </a:solidFill>
              </a:rPr>
              <a:t>&gt;&gt;matrix[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][j</a:t>
            </a:r>
            <a:r>
              <a:rPr lang="en-US" b="1" dirty="0" smtClean="0">
                <a:solidFill>
                  <a:srgbClr val="00B0F0"/>
                </a:solidFill>
              </a:rPr>
              <a:t>];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00B0F0"/>
                </a:solidFill>
              </a:rPr>
              <a:t> for(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=0;i&lt;10;i++)</a:t>
            </a:r>
          </a:p>
          <a:p>
            <a:r>
              <a:rPr lang="en-US" b="1" dirty="0">
                <a:solidFill>
                  <a:srgbClr val="00B0F0"/>
                </a:solidFill>
              </a:rPr>
              <a:t>        for(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j=0;j&lt;10;j++)</a:t>
            </a:r>
          </a:p>
          <a:p>
            <a:r>
              <a:rPr lang="en-US" b="1" dirty="0">
                <a:solidFill>
                  <a:srgbClr val="00B0F0"/>
                </a:solidFill>
              </a:rPr>
              <a:t>            </a:t>
            </a:r>
            <a:r>
              <a:rPr lang="en-US" b="1" dirty="0" err="1">
                <a:solidFill>
                  <a:srgbClr val="00B0F0"/>
                </a:solidFill>
              </a:rPr>
              <a:t>posj</a:t>
            </a:r>
            <a:r>
              <a:rPr lang="en-US" b="1" dirty="0">
                <a:solidFill>
                  <a:srgbClr val="00B0F0"/>
                </a:solidFill>
              </a:rPr>
              <a:t>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][j]=false;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x,y</a:t>
            </a:r>
            <a:r>
              <a:rPr lang="en-US" b="1" dirty="0" smtClean="0">
                <a:solidFill>
                  <a:srgbClr val="00B0F0"/>
                </a:solidFill>
              </a:rPr>
              <a:t>;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cin</a:t>
            </a:r>
            <a:r>
              <a:rPr lang="en-US" b="1" dirty="0">
                <a:solidFill>
                  <a:srgbClr val="00B0F0"/>
                </a:solidFill>
              </a:rPr>
              <a:t>&gt;&gt;x&gt;&gt;y;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n=</a:t>
            </a:r>
            <a:r>
              <a:rPr lang="en-US" b="1" dirty="0" err="1">
                <a:solidFill>
                  <a:srgbClr val="00B0F0"/>
                </a:solidFill>
              </a:rPr>
              <a:t>x,m</a:t>
            </a:r>
            <a:r>
              <a:rPr lang="en-US" b="1" dirty="0">
                <a:solidFill>
                  <a:srgbClr val="00B0F0"/>
                </a:solidFill>
              </a:rPr>
              <a:t>=y;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r>
              <a:rPr lang="en-US" b="1" dirty="0">
                <a:solidFill>
                  <a:srgbClr val="C00000"/>
                </a:solidFill>
              </a:rPr>
              <a:t>if(matrix[n][m]=='1') </a:t>
            </a:r>
            <a:r>
              <a:rPr lang="en-US" b="1" dirty="0" err="1">
                <a:solidFill>
                  <a:srgbClr val="C00000"/>
                </a:solidFill>
              </a:rPr>
              <a:t>cout</a:t>
            </a:r>
            <a:r>
              <a:rPr lang="en-US" b="1" dirty="0">
                <a:solidFill>
                  <a:srgbClr val="C00000"/>
                </a:solidFill>
              </a:rPr>
              <a:t>&lt;&lt;"boom</a:t>
            </a:r>
            <a:r>
              <a:rPr lang="en-US" b="1" dirty="0" smtClean="0">
                <a:solidFill>
                  <a:srgbClr val="C00000"/>
                </a:solidFill>
              </a:rPr>
              <a:t>";</a:t>
            </a:r>
            <a:endParaRPr lang="sr-Latn-ME" b="1" dirty="0" smtClean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B0F0"/>
                </a:solidFill>
              </a:rPr>
              <a:t>else{</a:t>
            </a:r>
          </a:p>
          <a:p>
            <a:r>
              <a:rPr lang="en-US" b="1" dirty="0">
                <a:solidFill>
                  <a:srgbClr val="00B0F0"/>
                </a:solidFill>
              </a:rPr>
              <a:t>        if(</a:t>
            </a:r>
            <a:r>
              <a:rPr lang="en-US" b="1" dirty="0" err="1">
                <a:solidFill>
                  <a:srgbClr val="C00000"/>
                </a:solidFill>
              </a:rPr>
              <a:t>br_jedinica</a:t>
            </a:r>
            <a:r>
              <a:rPr lang="en-US" b="1" dirty="0">
                <a:solidFill>
                  <a:srgbClr val="C00000"/>
                </a:solidFill>
              </a:rPr>
              <a:t>(</a:t>
            </a:r>
            <a:r>
              <a:rPr lang="en-US" b="1" dirty="0" err="1">
                <a:solidFill>
                  <a:srgbClr val="C00000"/>
                </a:solidFill>
              </a:rPr>
              <a:t>n,m,matrix</a:t>
            </a:r>
            <a:r>
              <a:rPr lang="en-US" b="1" dirty="0">
                <a:solidFill>
                  <a:srgbClr val="C00000"/>
                </a:solidFill>
              </a:rPr>
              <a:t>)</a:t>
            </a:r>
            <a:r>
              <a:rPr lang="en-US" b="1" dirty="0">
                <a:solidFill>
                  <a:srgbClr val="00B0F0"/>
                </a:solidFill>
              </a:rPr>
              <a:t>)</a:t>
            </a:r>
          </a:p>
          <a:p>
            <a:r>
              <a:rPr lang="en-US" b="1" dirty="0">
                <a:solidFill>
                  <a:srgbClr val="00B0F0"/>
                </a:solidFill>
              </a:rPr>
              <a:t>            mines[n][m]=</a:t>
            </a:r>
            <a:r>
              <a:rPr lang="en-US" b="1" dirty="0" err="1">
                <a:solidFill>
                  <a:srgbClr val="00B0F0"/>
                </a:solidFill>
              </a:rPr>
              <a:t>br_jedinica</a:t>
            </a:r>
            <a:r>
              <a:rPr lang="en-US" b="1" dirty="0">
                <a:solidFill>
                  <a:srgbClr val="00B0F0"/>
                </a:solidFill>
              </a:rPr>
              <a:t>(</a:t>
            </a:r>
            <a:r>
              <a:rPr lang="en-US" b="1" dirty="0" err="1">
                <a:solidFill>
                  <a:srgbClr val="00B0F0"/>
                </a:solidFill>
              </a:rPr>
              <a:t>n,m,matrix</a:t>
            </a:r>
            <a:r>
              <a:rPr lang="en-US" b="1" dirty="0">
                <a:solidFill>
                  <a:srgbClr val="00B0F0"/>
                </a:solidFill>
              </a:rPr>
              <a:t>)+'0';</a:t>
            </a:r>
          </a:p>
          <a:p>
            <a:endParaRPr lang="en-US" b="1" dirty="0">
              <a:solidFill>
                <a:srgbClr val="00B0F0"/>
              </a:solidFill>
            </a:endParaRPr>
          </a:p>
          <a:p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1200" y="53340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C00000"/>
                </a:solidFill>
              </a:rPr>
              <a:t>Pogođena mina.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6400" y="58790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C00000"/>
                </a:solidFill>
              </a:rPr>
              <a:t>Polje koje ima susjedne mine.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3616960" y="365760"/>
            <a:ext cx="1808480" cy="6482080"/>
          </a:xfrm>
          <a:custGeom>
            <a:avLst/>
            <a:gdLst>
              <a:gd name="connsiteX0" fmla="*/ 30480 w 1808480"/>
              <a:gd name="connsiteY0" fmla="*/ 0 h 6482080"/>
              <a:gd name="connsiteX1" fmla="*/ 0 w 1808480"/>
              <a:gd name="connsiteY1" fmla="*/ 4958080 h 6482080"/>
              <a:gd name="connsiteX2" fmla="*/ 1778000 w 1808480"/>
              <a:gd name="connsiteY2" fmla="*/ 5770880 h 6482080"/>
              <a:gd name="connsiteX3" fmla="*/ 1808480 w 1808480"/>
              <a:gd name="connsiteY3" fmla="*/ 6482080 h 648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8480" h="6482080">
                <a:moveTo>
                  <a:pt x="30480" y="0"/>
                </a:moveTo>
                <a:lnTo>
                  <a:pt x="0" y="4958080"/>
                </a:lnTo>
                <a:lnTo>
                  <a:pt x="1778000" y="5770880"/>
                </a:lnTo>
                <a:lnTo>
                  <a:pt x="1808480" y="648208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616960" y="365760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else {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mines[n</a:t>
            </a:r>
            <a:r>
              <a:rPr lang="en-US" b="1" dirty="0">
                <a:solidFill>
                  <a:srgbClr val="00B0F0"/>
                </a:solidFill>
              </a:rPr>
              <a:t>][m</a:t>
            </a:r>
            <a:r>
              <a:rPr lang="en-US" b="1" dirty="0" smtClean="0">
                <a:solidFill>
                  <a:srgbClr val="00B0F0"/>
                </a:solidFill>
              </a:rPr>
              <a:t>]='.';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posj</a:t>
            </a:r>
            <a:r>
              <a:rPr lang="en-US" b="1" dirty="0" smtClean="0">
                <a:solidFill>
                  <a:srgbClr val="00B0F0"/>
                </a:solidFill>
              </a:rPr>
              <a:t>[n</a:t>
            </a:r>
            <a:r>
              <a:rPr lang="en-US" b="1" dirty="0">
                <a:solidFill>
                  <a:srgbClr val="00B0F0"/>
                </a:solidFill>
              </a:rPr>
              <a:t>][m]=true;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temp.x</a:t>
            </a:r>
            <a:r>
              <a:rPr lang="en-US" b="1" dirty="0" smtClean="0">
                <a:solidFill>
                  <a:srgbClr val="00B0F0"/>
                </a:solidFill>
              </a:rPr>
              <a:t>=n;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temp.y</a:t>
            </a:r>
            <a:r>
              <a:rPr lang="en-US" b="1" dirty="0" smtClean="0">
                <a:solidFill>
                  <a:srgbClr val="00B0F0"/>
                </a:solidFill>
              </a:rPr>
              <a:t>=m</a:t>
            </a:r>
            <a:r>
              <a:rPr lang="en-US" b="1" dirty="0">
                <a:solidFill>
                  <a:srgbClr val="00B0F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q.push</a:t>
            </a:r>
            <a:r>
              <a:rPr lang="en-US" b="1" dirty="0" smtClean="0">
                <a:solidFill>
                  <a:srgbClr val="00B0F0"/>
                </a:solidFill>
              </a:rPr>
              <a:t>(temp);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FF0000"/>
                </a:solidFill>
              </a:rPr>
              <a:t>//ide u red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while</a:t>
            </a:r>
            <a:r>
              <a:rPr lang="en-US" b="1" dirty="0">
                <a:solidFill>
                  <a:srgbClr val="00B0F0"/>
                </a:solidFill>
              </a:rPr>
              <a:t>(!</a:t>
            </a:r>
            <a:r>
              <a:rPr lang="en-US" b="1" dirty="0" err="1">
                <a:solidFill>
                  <a:srgbClr val="00B0F0"/>
                </a:solidFill>
              </a:rPr>
              <a:t>q.empty</a:t>
            </a:r>
            <a:r>
              <a:rPr lang="en-US" b="1" dirty="0" smtClean="0">
                <a:solidFill>
                  <a:srgbClr val="00B0F0"/>
                </a:solidFill>
              </a:rPr>
              <a:t>()) {</a:t>
            </a:r>
            <a:r>
              <a:rPr lang="sr-Latn-ME" b="1" dirty="0" smtClean="0">
                <a:solidFill>
                  <a:srgbClr val="FF0000"/>
                </a:solidFill>
              </a:rPr>
              <a:t>//dok se ne isprazni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tacka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t1=</a:t>
            </a:r>
            <a:r>
              <a:rPr lang="en-US" b="1" dirty="0" err="1">
                <a:solidFill>
                  <a:srgbClr val="00B0F0"/>
                </a:solidFill>
              </a:rPr>
              <a:t>q.front</a:t>
            </a:r>
            <a:r>
              <a:rPr lang="en-US" b="1" dirty="0" smtClean="0">
                <a:solidFill>
                  <a:srgbClr val="00B0F0"/>
                </a:solidFill>
              </a:rPr>
              <a:t>();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q.pop</a:t>
            </a:r>
            <a:r>
              <a:rPr lang="en-US" b="1" dirty="0" smtClean="0">
                <a:solidFill>
                  <a:srgbClr val="00B0F0"/>
                </a:solidFill>
              </a:rPr>
              <a:t>();</a:t>
            </a:r>
            <a:r>
              <a:rPr lang="sr-Latn-ME" b="1" dirty="0" smtClean="0">
                <a:solidFill>
                  <a:srgbClr val="00B0F0"/>
                </a:solidFill>
              </a:rPr>
              <a:t>//uzmi i izbriši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for(</a:t>
            </a:r>
            <a:r>
              <a:rPr lang="en-US" b="1" dirty="0" err="1" smtClean="0">
                <a:solidFill>
                  <a:srgbClr val="00B0F0"/>
                </a:solidFill>
              </a:rPr>
              <a:t>int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=0;i&lt;8;i</a:t>
            </a:r>
            <a:r>
              <a:rPr lang="en-US" b="1" dirty="0" smtClean="0">
                <a:solidFill>
                  <a:srgbClr val="00B0F0"/>
                </a:solidFill>
              </a:rPr>
              <a:t>++) {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FF0000"/>
                </a:solidFill>
              </a:rPr>
              <a:t>//8 pravaca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sr-Latn-ME" b="1" dirty="0" smtClean="0">
                <a:solidFill>
                  <a:srgbClr val="FF0000"/>
                </a:solidFill>
              </a:rPr>
              <a:t>//ako nije posjećen i u matrici je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if</a:t>
            </a:r>
            <a:r>
              <a:rPr lang="en-US" b="1" dirty="0">
                <a:solidFill>
                  <a:srgbClr val="00B0F0"/>
                </a:solidFill>
              </a:rPr>
              <a:t>(!</a:t>
            </a:r>
            <a:r>
              <a:rPr lang="en-US" b="1" dirty="0" err="1">
                <a:solidFill>
                  <a:srgbClr val="00B0F0"/>
                </a:solidFill>
              </a:rPr>
              <a:t>posj</a:t>
            </a:r>
            <a:r>
              <a:rPr lang="en-US" b="1" dirty="0">
                <a:solidFill>
                  <a:srgbClr val="00B0F0"/>
                </a:solidFill>
              </a:rPr>
              <a:t>[t1.x+dx[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]][t1.y+dy[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]] &amp;&amp; 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uMatrici</a:t>
            </a:r>
            <a:r>
              <a:rPr lang="en-US" b="1" dirty="0" smtClean="0">
                <a:solidFill>
                  <a:srgbClr val="00B0F0"/>
                </a:solidFill>
              </a:rPr>
              <a:t>(t1.x+dx[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],t1.y+dy[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],10</a:t>
            </a:r>
            <a:r>
              <a:rPr lang="en-US" b="1" dirty="0" smtClean="0">
                <a:solidFill>
                  <a:srgbClr val="00B0F0"/>
                </a:solidFill>
              </a:rPr>
              <a:t>)) {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int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k=</a:t>
            </a:r>
            <a:r>
              <a:rPr lang="en-US" b="1" dirty="0" err="1">
                <a:solidFill>
                  <a:srgbClr val="00B0F0"/>
                </a:solidFill>
              </a:rPr>
              <a:t>br_jedinica</a:t>
            </a:r>
            <a:r>
              <a:rPr lang="en-US" b="1" dirty="0">
                <a:solidFill>
                  <a:srgbClr val="00B0F0"/>
                </a:solidFill>
              </a:rPr>
              <a:t>(t1.x+dx[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],t1.y+dy[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],matrix);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posj</a:t>
            </a:r>
            <a:r>
              <a:rPr lang="en-US" b="1" dirty="0" smtClean="0">
                <a:solidFill>
                  <a:srgbClr val="00B0F0"/>
                </a:solidFill>
              </a:rPr>
              <a:t>[t1.x+dx[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]][t1.y+dy[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]]=true;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if(k</a:t>
            </a:r>
            <a:r>
              <a:rPr lang="en-US" b="1" dirty="0">
                <a:solidFill>
                  <a:srgbClr val="00B0F0"/>
                </a:solidFill>
              </a:rPr>
              <a:t>) </a:t>
            </a:r>
            <a:r>
              <a:rPr lang="en-US" b="1" dirty="0" smtClean="0">
                <a:solidFill>
                  <a:srgbClr val="00B0F0"/>
                </a:solidFill>
              </a:rPr>
              <a:t>	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mines[t1.x+dx[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]][t1.y+dy[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 smtClean="0">
                <a:solidFill>
                  <a:srgbClr val="00B0F0"/>
                </a:solidFill>
              </a:rPr>
              <a:t>]]=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br_jedinica</a:t>
            </a:r>
            <a:r>
              <a:rPr lang="en-US" b="1" dirty="0" smtClean="0">
                <a:solidFill>
                  <a:srgbClr val="00B0F0"/>
                </a:solidFill>
              </a:rPr>
              <a:t>(t1.x+dx[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],t1.y+dy[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],matrix)+'0</a:t>
            </a:r>
            <a:r>
              <a:rPr lang="en-US" b="1" dirty="0" smtClean="0">
                <a:solidFill>
                  <a:srgbClr val="00B0F0"/>
                </a:solidFill>
              </a:rPr>
              <a:t>';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else {mines[t1.x+dx[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]][t1.y+dy[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]]='.';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temp.x</a:t>
            </a:r>
            <a:r>
              <a:rPr lang="en-US" b="1" dirty="0" smtClean="0">
                <a:solidFill>
                  <a:srgbClr val="00B0F0"/>
                </a:solidFill>
              </a:rPr>
              <a:t>=t1.x+dx[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 smtClean="0">
                <a:solidFill>
                  <a:srgbClr val="00B0F0"/>
                </a:solidFill>
              </a:rPr>
              <a:t>];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temp.y</a:t>
            </a:r>
            <a:r>
              <a:rPr lang="en-US" b="1" dirty="0" smtClean="0">
                <a:solidFill>
                  <a:srgbClr val="00B0F0"/>
                </a:solidFill>
              </a:rPr>
              <a:t>=t1.y+dy[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];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q.push</a:t>
            </a:r>
            <a:r>
              <a:rPr lang="en-US" b="1" dirty="0" smtClean="0">
                <a:solidFill>
                  <a:srgbClr val="00B0F0"/>
                </a:solidFill>
              </a:rPr>
              <a:t>(temp);}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}}}}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}</a:t>
            </a:r>
            <a:r>
              <a:rPr lang="sr-Latn-ME" b="1" dirty="0" smtClean="0">
                <a:solidFill>
                  <a:srgbClr val="FF0000"/>
                </a:solidFill>
              </a:rPr>
              <a:t>//ide na queue, zatvori sve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sr-Latn-ME" b="1" dirty="0" smtClean="0">
                <a:solidFill>
                  <a:srgbClr val="00B0F0"/>
                </a:solidFill>
              </a:rPr>
              <a:t>   </a:t>
            </a:r>
            <a:r>
              <a:rPr lang="en-US" b="1" dirty="0" smtClean="0">
                <a:solidFill>
                  <a:srgbClr val="00B0F0"/>
                </a:solidFill>
              </a:rPr>
              <a:t>    </a:t>
            </a:r>
            <a:r>
              <a:rPr lang="en-US" b="1" dirty="0">
                <a:solidFill>
                  <a:srgbClr val="00B0F0"/>
                </a:solidFill>
              </a:rPr>
              <a:t>for(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=0;i&lt;10;i</a:t>
            </a:r>
            <a:r>
              <a:rPr lang="en-US" b="1" dirty="0" smtClean="0">
                <a:solidFill>
                  <a:srgbClr val="00B0F0"/>
                </a:solidFill>
              </a:rPr>
              <a:t>++)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{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for(</a:t>
            </a:r>
            <a:r>
              <a:rPr lang="en-US" b="1" dirty="0" err="1" smtClean="0">
                <a:solidFill>
                  <a:srgbClr val="00B0F0"/>
                </a:solidFill>
              </a:rPr>
              <a:t>int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j=0;j&lt;10;j++)</a:t>
            </a:r>
          </a:p>
          <a:p>
            <a:r>
              <a:rPr lang="sr-Latn-ME" b="1" dirty="0" smtClean="0">
                <a:solidFill>
                  <a:srgbClr val="00B0F0"/>
                </a:solidFill>
              </a:rPr>
              <a:t>      </a:t>
            </a:r>
            <a:r>
              <a:rPr lang="en-US" b="1" dirty="0" smtClean="0">
                <a:solidFill>
                  <a:srgbClr val="00B0F0"/>
                </a:solidFill>
              </a:rPr>
              <a:t>            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cout</a:t>
            </a:r>
            <a:r>
              <a:rPr lang="en-US" b="1" dirty="0">
                <a:solidFill>
                  <a:srgbClr val="00B0F0"/>
                </a:solidFill>
              </a:rPr>
              <a:t>&lt;&lt;mines[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][j</a:t>
            </a:r>
            <a:r>
              <a:rPr lang="en-US" b="1" dirty="0" smtClean="0">
                <a:solidFill>
                  <a:srgbClr val="00B0F0"/>
                </a:solidFill>
              </a:rPr>
              <a:t>];  </a:t>
            </a:r>
            <a:r>
              <a:rPr lang="en-US" b="1" dirty="0" err="1">
                <a:solidFill>
                  <a:srgbClr val="00B0F0"/>
                </a:solidFill>
              </a:rPr>
              <a:t>cout</a:t>
            </a:r>
            <a:r>
              <a:rPr lang="en-US" b="1" dirty="0">
                <a:solidFill>
                  <a:srgbClr val="00B0F0"/>
                </a:solidFill>
              </a:rPr>
              <a:t>&lt;&lt;</a:t>
            </a:r>
            <a:r>
              <a:rPr lang="en-US" b="1" dirty="0" err="1">
                <a:solidFill>
                  <a:srgbClr val="00B0F0"/>
                </a:solidFill>
              </a:rPr>
              <a:t>endl</a:t>
            </a:r>
            <a:r>
              <a:rPr lang="en-US" b="1" dirty="0">
                <a:solidFill>
                  <a:srgbClr val="00B0F0"/>
                </a:solidFill>
              </a:rPr>
              <a:t>;}</a:t>
            </a:r>
          </a:p>
          <a:p>
            <a:r>
              <a:rPr lang="sr-Latn-ME" b="1" dirty="0" smtClean="0">
                <a:solidFill>
                  <a:srgbClr val="00B0F0"/>
                </a:solidFill>
              </a:rPr>
              <a:t>                      </a:t>
            </a:r>
            <a:r>
              <a:rPr lang="en-US" b="1" dirty="0" smtClean="0">
                <a:solidFill>
                  <a:srgbClr val="00B0F0"/>
                </a:solidFill>
              </a:rPr>
              <a:t>    </a:t>
            </a:r>
            <a:r>
              <a:rPr lang="sr-Latn-ME" b="1" dirty="0" smtClean="0">
                <a:solidFill>
                  <a:srgbClr val="00B0F0"/>
                </a:solidFill>
              </a:rPr>
              <a:t>  </a:t>
            </a:r>
            <a:r>
              <a:rPr lang="en-US" b="1" dirty="0" smtClean="0">
                <a:solidFill>
                  <a:srgbClr val="00B0F0"/>
                </a:solidFill>
              </a:rPr>
              <a:t>return </a:t>
            </a:r>
            <a:r>
              <a:rPr lang="en-US" b="1" dirty="0">
                <a:solidFill>
                  <a:srgbClr val="00B0F0"/>
                </a:solidFill>
              </a:rPr>
              <a:t>0</a:t>
            </a:r>
            <a:r>
              <a:rPr lang="en-US" b="1" dirty="0" smtClean="0">
                <a:solidFill>
                  <a:srgbClr val="00B0F0"/>
                </a:solidFill>
              </a:rPr>
              <a:t>;}</a:t>
            </a:r>
            <a:endParaRPr lang="en-US" b="1" dirty="0">
              <a:solidFill>
                <a:srgbClr val="00B0F0"/>
              </a:solidFill>
            </a:endParaRPr>
          </a:p>
          <a:p>
            <a:endParaRPr lang="en-US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937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BFS primjer 2 – molekularna masa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867400"/>
          </a:xfrm>
        </p:spPr>
        <p:txBody>
          <a:bodyPr/>
          <a:lstStyle/>
          <a:p>
            <a:r>
              <a:rPr lang="en-US" sz="1600" b="1" dirty="0">
                <a:hlinkClick r:id="rId2"/>
              </a:rPr>
              <a:t>https://</a:t>
            </a:r>
            <a:r>
              <a:rPr lang="en-US" sz="1600" b="1" dirty="0" smtClean="0">
                <a:hlinkClick r:id="rId2"/>
              </a:rPr>
              <a:t>petljamediastorage.blob.core.windows.net/root/Media/Default/Problem/Skolsko%20Sombor%202010%205%20Molekularna%20masa.pdf</a:t>
            </a:r>
            <a:endParaRPr lang="sr-Latn-ME" sz="1600" b="1" dirty="0" smtClean="0"/>
          </a:p>
          <a:p>
            <a:r>
              <a:rPr lang="en-US" dirty="0"/>
              <a:t>Na </a:t>
            </a:r>
            <a:r>
              <a:rPr lang="en-US" dirty="0" err="1"/>
              <a:t>jednoj</a:t>
            </a:r>
            <a:r>
              <a:rPr lang="en-US" dirty="0"/>
              <a:t> </a:t>
            </a:r>
            <a:r>
              <a:rPr lang="en-US" dirty="0" err="1"/>
              <a:t>kvadratnoj</a:t>
            </a:r>
            <a:r>
              <a:rPr lang="en-US" dirty="0"/>
              <a:t> </a:t>
            </a:r>
            <a:r>
              <a:rPr lang="en-US" dirty="0" err="1"/>
              <a:t>tabli</a:t>
            </a:r>
            <a:r>
              <a:rPr lang="en-US" dirty="0"/>
              <a:t> </a:t>
            </a:r>
            <a:r>
              <a:rPr lang="en-US" dirty="0" err="1"/>
              <a:t>stranice</a:t>
            </a:r>
            <a:r>
              <a:rPr lang="en-US" dirty="0"/>
              <a:t> </a:t>
            </a:r>
            <a:r>
              <a:rPr lang="en-US" b="1" i="1" dirty="0" smtClean="0">
                <a:solidFill>
                  <a:srgbClr val="C00000"/>
                </a:solidFill>
              </a:rPr>
              <a:t>N</a:t>
            </a:r>
            <a:r>
              <a:rPr lang="en-US" dirty="0" smtClean="0"/>
              <a:t> </a:t>
            </a:r>
            <a:r>
              <a:rPr lang="en-US" dirty="0" err="1"/>
              <a:t>manjih</a:t>
            </a:r>
            <a:r>
              <a:rPr lang="en-US" dirty="0"/>
              <a:t> </a:t>
            </a:r>
            <a:r>
              <a:rPr lang="en-US" dirty="0" err="1"/>
              <a:t>kvadratića</a:t>
            </a:r>
            <a:r>
              <a:rPr lang="en-US" dirty="0"/>
              <a:t> </a:t>
            </a:r>
            <a:r>
              <a:rPr lang="en-US" dirty="0" err="1"/>
              <a:t>profesorica</a:t>
            </a:r>
            <a:r>
              <a:rPr lang="en-US" dirty="0"/>
              <a:t> Mira je </a:t>
            </a:r>
            <a:r>
              <a:rPr lang="en-US" dirty="0" err="1"/>
              <a:t>ispisala</a:t>
            </a:r>
            <a:r>
              <a:rPr lang="en-US" dirty="0"/>
              <a:t> </a:t>
            </a:r>
            <a:r>
              <a:rPr lang="en-US" dirty="0" err="1" smtClean="0"/>
              <a:t>neodre</a:t>
            </a:r>
            <a:r>
              <a:rPr lang="sr-Latn-ME" dirty="0"/>
              <a:t>đ</a:t>
            </a:r>
            <a:r>
              <a:rPr lang="en-US" dirty="0" smtClean="0"/>
              <a:t>en </a:t>
            </a:r>
            <a:r>
              <a:rPr lang="en-US" dirty="0" err="1"/>
              <a:t>broj</a:t>
            </a:r>
            <a:r>
              <a:rPr lang="en-US" dirty="0"/>
              <a:t> </a:t>
            </a:r>
            <a:r>
              <a:rPr lang="en-US" dirty="0" err="1"/>
              <a:t>hemijskih</a:t>
            </a:r>
            <a:r>
              <a:rPr lang="en-US" dirty="0"/>
              <a:t> </a:t>
            </a:r>
            <a:r>
              <a:rPr lang="en-US" dirty="0" err="1"/>
              <a:t>jedinjenja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njihovim</a:t>
            </a:r>
            <a:r>
              <a:rPr lang="en-US" dirty="0"/>
              <a:t> </a:t>
            </a:r>
            <a:r>
              <a:rPr lang="en-US" dirty="0" err="1"/>
              <a:t>strukturalnim</a:t>
            </a:r>
            <a:r>
              <a:rPr lang="en-US" dirty="0"/>
              <a:t> </a:t>
            </a:r>
            <a:r>
              <a:rPr lang="en-US" dirty="0" err="1"/>
              <a:t>formulama</a:t>
            </a:r>
            <a:r>
              <a:rPr lang="en-US" dirty="0"/>
              <a:t>. </a:t>
            </a:r>
            <a:r>
              <a:rPr lang="en-US" dirty="0" err="1"/>
              <a:t>Učenik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prvi</a:t>
            </a:r>
            <a:r>
              <a:rPr lang="en-US" dirty="0"/>
              <a:t> </a:t>
            </a:r>
            <a:r>
              <a:rPr lang="en-US" dirty="0" err="1"/>
              <a:t>izračuna</a:t>
            </a:r>
            <a:r>
              <a:rPr lang="en-US" dirty="0"/>
              <a:t> </a:t>
            </a:r>
            <a:r>
              <a:rPr lang="en-US" dirty="0" err="1"/>
              <a:t>kolika</a:t>
            </a:r>
            <a:r>
              <a:rPr lang="en-US" dirty="0"/>
              <a:t> je </a:t>
            </a:r>
            <a:r>
              <a:rPr lang="en-US" dirty="0" err="1"/>
              <a:t>najveća</a:t>
            </a:r>
            <a:r>
              <a:rPr lang="en-US" dirty="0"/>
              <a:t> </a:t>
            </a:r>
            <a:r>
              <a:rPr lang="en-US" dirty="0" err="1"/>
              <a:t>molekularnu</a:t>
            </a:r>
            <a:r>
              <a:rPr lang="en-US" dirty="0"/>
              <a:t> </a:t>
            </a:r>
            <a:r>
              <a:rPr lang="en-US" dirty="0" err="1"/>
              <a:t>masu</a:t>
            </a:r>
            <a:r>
              <a:rPr lang="en-US" dirty="0"/>
              <a:t> </a:t>
            </a:r>
            <a:r>
              <a:rPr lang="en-US" dirty="0" err="1"/>
              <a:t>nekog</a:t>
            </a:r>
            <a:r>
              <a:rPr lang="en-US" dirty="0"/>
              <a:t> od </a:t>
            </a:r>
            <a:r>
              <a:rPr lang="en-US" dirty="0" err="1"/>
              <a:t>predstavljenih</a:t>
            </a:r>
            <a:r>
              <a:rPr lang="en-US" dirty="0"/>
              <a:t> </a:t>
            </a:r>
            <a:r>
              <a:rPr lang="en-US" dirty="0" err="1"/>
              <a:t>jedinjenja</a:t>
            </a:r>
            <a:r>
              <a:rPr lang="en-US" dirty="0"/>
              <a:t> </a:t>
            </a:r>
            <a:r>
              <a:rPr lang="en-US" dirty="0" err="1"/>
              <a:t>dobija</a:t>
            </a:r>
            <a:r>
              <a:rPr lang="en-US" dirty="0"/>
              <a:t> </a:t>
            </a:r>
            <a:r>
              <a:rPr lang="en-US" dirty="0" err="1"/>
              <a:t>petaka</a:t>
            </a:r>
            <a:r>
              <a:rPr lang="en-US" dirty="0"/>
              <a:t> u </a:t>
            </a:r>
            <a:r>
              <a:rPr lang="sr-Latn-ME" dirty="0" smtClean="0"/>
              <a:t/>
            </a:r>
            <a:br>
              <a:rPr lang="sr-Latn-ME" dirty="0" smtClean="0"/>
            </a:br>
            <a:r>
              <a:rPr lang="en-US" dirty="0" err="1" smtClean="0"/>
              <a:t>dnevnik</a:t>
            </a:r>
            <a:r>
              <a:rPr lang="en-US" dirty="0"/>
              <a:t>. </a:t>
            </a:r>
            <a:r>
              <a:rPr lang="en-US" dirty="0" err="1"/>
              <a:t>Jedinjenja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sr-Latn-ME" dirty="0" smtClean="0"/>
              <a:t/>
            </a:r>
            <a:br>
              <a:rPr lang="sr-Latn-ME" dirty="0" smtClean="0"/>
            </a:br>
            <a:r>
              <a:rPr lang="en-US" dirty="0" err="1" smtClean="0"/>
              <a:t>organska</a:t>
            </a:r>
            <a:r>
              <a:rPr lang="en-US" dirty="0" smtClean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sastoje</a:t>
            </a:r>
            <a:r>
              <a:rPr lang="en-US" dirty="0"/>
              <a:t> se od </a:t>
            </a:r>
            <a:r>
              <a:rPr lang="en-US" dirty="0" err="1" smtClean="0"/>
              <a:t>atoma</a:t>
            </a:r>
            <a:r>
              <a:rPr lang="sr-Latn-ME" dirty="0" smtClean="0"/>
              <a:t/>
            </a:r>
            <a:br>
              <a:rPr lang="sr-Latn-ME" dirty="0" smtClean="0"/>
            </a:br>
            <a:r>
              <a:rPr lang="en-US" b="1" dirty="0" smtClean="0">
                <a:solidFill>
                  <a:srgbClr val="C00000"/>
                </a:solidFill>
              </a:rPr>
              <a:t>C</a:t>
            </a:r>
            <a:r>
              <a:rPr lang="en-US" dirty="0" smtClean="0"/>
              <a:t> (ugljenik-12</a:t>
            </a:r>
            <a:r>
              <a:rPr lang="en-US" dirty="0"/>
              <a:t>), </a:t>
            </a:r>
            <a:r>
              <a:rPr lang="en-US" b="1" dirty="0">
                <a:solidFill>
                  <a:srgbClr val="C00000"/>
                </a:solidFill>
              </a:rPr>
              <a:t>O</a:t>
            </a:r>
            <a:r>
              <a:rPr lang="en-US" dirty="0"/>
              <a:t> (</a:t>
            </a:r>
            <a:r>
              <a:rPr lang="en-US" dirty="0" err="1" smtClean="0"/>
              <a:t>kiseonik</a:t>
            </a:r>
            <a:r>
              <a:rPr lang="en-US" dirty="0" smtClean="0"/>
              <a:t>-</a:t>
            </a:r>
            <a:r>
              <a:rPr lang="sr-Latn-ME" dirty="0" smtClean="0"/>
              <a:t/>
            </a:r>
            <a:br>
              <a:rPr lang="sr-Latn-ME" dirty="0" smtClean="0"/>
            </a:br>
            <a:r>
              <a:rPr lang="en-US" dirty="0" smtClean="0"/>
              <a:t>16</a:t>
            </a:r>
            <a:r>
              <a:rPr lang="en-US" dirty="0"/>
              <a:t>), </a:t>
            </a:r>
            <a:r>
              <a:rPr lang="en-US" b="1" dirty="0">
                <a:solidFill>
                  <a:srgbClr val="C00000"/>
                </a:solidFill>
              </a:rPr>
              <a:t>H</a:t>
            </a:r>
            <a:r>
              <a:rPr lang="en-US" dirty="0"/>
              <a:t> (</a:t>
            </a:r>
            <a:r>
              <a:rPr lang="en-US" dirty="0" smtClean="0"/>
              <a:t>vodonik-1</a:t>
            </a:r>
            <a:r>
              <a:rPr lang="en-US" dirty="0"/>
              <a:t>)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b="1" dirty="0">
                <a:solidFill>
                  <a:srgbClr val="C00000"/>
                </a:solidFill>
              </a:rPr>
              <a:t>N</a:t>
            </a:r>
            <a:r>
              <a:rPr lang="en-US" dirty="0"/>
              <a:t> (</a:t>
            </a:r>
            <a:r>
              <a:rPr lang="en-US" dirty="0" err="1" smtClean="0"/>
              <a:t>azot</a:t>
            </a:r>
            <a:r>
              <a:rPr lang="en-US" dirty="0" smtClean="0"/>
              <a:t>-</a:t>
            </a:r>
            <a:r>
              <a:rPr lang="sr-Latn-ME" dirty="0" smtClean="0"/>
              <a:t/>
            </a:r>
            <a:br>
              <a:rPr lang="sr-Latn-ME" dirty="0" smtClean="0"/>
            </a:br>
            <a:r>
              <a:rPr lang="en-US" dirty="0" smtClean="0"/>
              <a:t>14</a:t>
            </a:r>
            <a:r>
              <a:rPr lang="en-US" dirty="0"/>
              <a:t>). U </a:t>
            </a:r>
            <a:r>
              <a:rPr lang="en-US" dirty="0" err="1"/>
              <a:t>zagradama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sr-Latn-ME" dirty="0" smtClean="0"/>
              <a:t/>
            </a:r>
            <a:br>
              <a:rPr lang="sr-Latn-ME" dirty="0" smtClean="0"/>
            </a:br>
            <a:r>
              <a:rPr lang="en-US" dirty="0" err="1" smtClean="0"/>
              <a:t>atomske</a:t>
            </a:r>
            <a:r>
              <a:rPr lang="en-US" dirty="0" smtClean="0"/>
              <a:t> </a:t>
            </a:r>
            <a:r>
              <a:rPr lang="en-US" dirty="0" err="1"/>
              <a:t>mase</a:t>
            </a:r>
            <a:r>
              <a:rPr lang="en-US" dirty="0"/>
              <a:t>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84" t="36592" r="30666" b="12593"/>
          <a:stretch/>
        </p:blipFill>
        <p:spPr bwMode="auto">
          <a:xfrm>
            <a:off x="4495800" y="3336544"/>
            <a:ext cx="4724400" cy="3484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17705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Realizacija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432" y="990600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&lt;queue&gt;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struct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koordinate</a:t>
            </a:r>
            <a:r>
              <a:rPr lang="en-US" b="1" dirty="0">
                <a:solidFill>
                  <a:srgbClr val="0070C0"/>
                </a:solidFill>
              </a:rPr>
              <a:t>{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x,y</a:t>
            </a:r>
            <a:r>
              <a:rPr lang="en-US" b="1" dirty="0">
                <a:solidFill>
                  <a:srgbClr val="0070C0"/>
                </a:solidFill>
              </a:rPr>
              <a:t>;};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bool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uMatr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x,int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y,int</a:t>
            </a:r>
            <a:r>
              <a:rPr lang="en-US" b="1" dirty="0">
                <a:solidFill>
                  <a:srgbClr val="0070C0"/>
                </a:solidFill>
              </a:rPr>
              <a:t> n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(x&gt;=0 &amp;&amp; y&gt;=0 &amp;&amp; x&lt;n &amp;&amp; y&lt;n</a:t>
            </a:r>
            <a:r>
              <a:rPr lang="en-US" b="1" dirty="0" smtClean="0">
                <a:solidFill>
                  <a:srgbClr val="0070C0"/>
                </a:solidFill>
              </a:rPr>
              <a:t>);}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elementi</a:t>
            </a:r>
            <a:r>
              <a:rPr lang="en-US" b="1" dirty="0">
                <a:solidFill>
                  <a:srgbClr val="0070C0"/>
                </a:solidFill>
              </a:rPr>
              <a:t>(char x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z;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if(x</a:t>
            </a:r>
            <a:r>
              <a:rPr lang="en-US" b="1" dirty="0">
                <a:solidFill>
                  <a:srgbClr val="0070C0"/>
                </a:solidFill>
              </a:rPr>
              <a:t>=='N') z=14;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>
                <a:solidFill>
                  <a:srgbClr val="0070C0"/>
                </a:solidFill>
              </a:rPr>
              <a:t>if(x=='C') z=12;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>
                <a:solidFill>
                  <a:srgbClr val="0070C0"/>
                </a:solidFill>
              </a:rPr>
              <a:t>if(x=='O') z=16;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>
                <a:solidFill>
                  <a:srgbClr val="0070C0"/>
                </a:solidFill>
              </a:rPr>
              <a:t>if(x=='H') z=1;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>
                <a:solidFill>
                  <a:srgbClr val="0070C0"/>
                </a:solidFill>
              </a:rPr>
              <a:t>z=0;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z</a:t>
            </a:r>
            <a:r>
              <a:rPr lang="en-US" b="1" dirty="0" smtClean="0">
                <a:solidFill>
                  <a:srgbClr val="0070C0"/>
                </a:solidFill>
              </a:rPr>
              <a:t>;}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n;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queue &lt;</a:t>
            </a:r>
            <a:r>
              <a:rPr lang="en-US" b="1" dirty="0" err="1">
                <a:solidFill>
                  <a:srgbClr val="0070C0"/>
                </a:solidFill>
              </a:rPr>
              <a:t>koordinate</a:t>
            </a:r>
            <a:r>
              <a:rPr lang="en-US" b="1" dirty="0">
                <a:solidFill>
                  <a:srgbClr val="0070C0"/>
                </a:solidFill>
              </a:rPr>
              <a:t>&gt; q;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koordinate</a:t>
            </a:r>
            <a:r>
              <a:rPr lang="en-US" b="1" dirty="0">
                <a:solidFill>
                  <a:srgbClr val="0070C0"/>
                </a:solidFill>
              </a:rPr>
              <a:t> k1,k2;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char </a:t>
            </a:r>
            <a:r>
              <a:rPr lang="en-US" b="1" dirty="0" err="1">
                <a:solidFill>
                  <a:srgbClr val="0070C0"/>
                </a:solidFill>
              </a:rPr>
              <a:t>matr</a:t>
            </a:r>
            <a:r>
              <a:rPr lang="en-US" b="1" dirty="0">
                <a:solidFill>
                  <a:srgbClr val="0070C0"/>
                </a:solidFill>
              </a:rPr>
              <a:t>[n][2000];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vr</a:t>
            </a:r>
            <a:r>
              <a:rPr lang="en-US" b="1" dirty="0">
                <a:solidFill>
                  <a:srgbClr val="0070C0"/>
                </a:solidFill>
              </a:rPr>
              <a:t>[n][2000</a:t>
            </a:r>
            <a:r>
              <a:rPr lang="en-US" b="1" dirty="0" smtClean="0">
                <a:solidFill>
                  <a:srgbClr val="0070C0"/>
                </a:solidFill>
              </a:rPr>
              <a:t>];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95800" y="368808"/>
            <a:ext cx="48006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rgbClr val="0070C0"/>
                </a:solidFill>
              </a:rPr>
              <a:t>bool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posj</a:t>
            </a:r>
            <a:r>
              <a:rPr lang="en-US" b="1" dirty="0">
                <a:solidFill>
                  <a:srgbClr val="0070C0"/>
                </a:solidFill>
              </a:rPr>
              <a:t>[n][2000];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long </a:t>
            </a:r>
            <a:r>
              <a:rPr lang="en-US" b="1" dirty="0" err="1">
                <a:solidFill>
                  <a:srgbClr val="0070C0"/>
                </a:solidFill>
              </a:rPr>
              <a:t>long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maks_masa</a:t>
            </a:r>
            <a:r>
              <a:rPr lang="en-US" b="1" dirty="0">
                <a:solidFill>
                  <a:srgbClr val="0070C0"/>
                </a:solidFill>
              </a:rPr>
              <a:t>=-1,masa;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</a:t>
            </a:r>
            <a:r>
              <a:rPr lang="en-US" b="1" dirty="0" err="1">
                <a:solidFill>
                  <a:srgbClr val="0070C0"/>
                </a:solidFill>
              </a:rPr>
              <a:t>n;j</a:t>
            </a:r>
            <a:r>
              <a:rPr lang="en-US" b="1" dirty="0">
                <a:solidFill>
                  <a:srgbClr val="0070C0"/>
                </a:solidFill>
              </a:rPr>
              <a:t>++) {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</a:t>
            </a:r>
            <a:r>
              <a:rPr lang="en-US" b="1" dirty="0" err="1">
                <a:solidFill>
                  <a:srgbClr val="0070C0"/>
                </a:solidFill>
              </a:rPr>
              <a:t>matr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posj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][j]=</a:t>
            </a:r>
            <a:r>
              <a:rPr lang="en-US" b="1" dirty="0" err="1" smtClean="0">
                <a:solidFill>
                  <a:srgbClr val="0070C0"/>
                </a:solidFill>
              </a:rPr>
              <a:t>false;vr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][j]=</a:t>
            </a:r>
            <a:r>
              <a:rPr lang="en-US" b="1" dirty="0" err="1">
                <a:solidFill>
                  <a:srgbClr val="0070C0"/>
                </a:solidFill>
              </a:rPr>
              <a:t>elementi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matr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][j]);}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</a:t>
            </a:r>
            <a:r>
              <a:rPr lang="en-US" b="1" dirty="0" err="1">
                <a:solidFill>
                  <a:srgbClr val="0070C0"/>
                </a:solidFill>
              </a:rPr>
              <a:t>n;j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if(</a:t>
            </a:r>
            <a:r>
              <a:rPr lang="en-US" b="1" dirty="0" err="1" smtClean="0">
                <a:solidFill>
                  <a:srgbClr val="0070C0"/>
                </a:solidFill>
              </a:rPr>
              <a:t>vr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 &amp;&amp; </a:t>
            </a:r>
            <a:r>
              <a:rPr lang="en-US" b="1" dirty="0" err="1">
                <a:solidFill>
                  <a:srgbClr val="0070C0"/>
                </a:solidFill>
              </a:rPr>
              <a:t>posj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][j]==false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 </a:t>
            </a:r>
            <a:r>
              <a:rPr lang="en-US" b="1" dirty="0" smtClean="0">
                <a:solidFill>
                  <a:srgbClr val="0070C0"/>
                </a:solidFill>
              </a:rPr>
              <a:t>k1.x=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; k1.y=j;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</a:t>
            </a:r>
            <a:r>
              <a:rPr lang="en-US" b="1" dirty="0" err="1" smtClean="0">
                <a:solidFill>
                  <a:srgbClr val="0070C0"/>
                </a:solidFill>
              </a:rPr>
              <a:t>q.push</a:t>
            </a:r>
            <a:r>
              <a:rPr lang="en-US" b="1" dirty="0" smtClean="0">
                <a:solidFill>
                  <a:srgbClr val="0070C0"/>
                </a:solidFill>
              </a:rPr>
              <a:t>(k1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</a:t>
            </a:r>
            <a:r>
              <a:rPr lang="en-US" b="1" dirty="0" err="1" smtClean="0">
                <a:solidFill>
                  <a:srgbClr val="0070C0"/>
                </a:solidFill>
              </a:rPr>
              <a:t>masa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vr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</a:t>
            </a:r>
            <a:r>
              <a:rPr lang="en-US" b="1" dirty="0" err="1" smtClean="0">
                <a:solidFill>
                  <a:srgbClr val="0070C0"/>
                </a:solidFill>
              </a:rPr>
              <a:t>posj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][j]=true;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</a:t>
            </a:r>
            <a:r>
              <a:rPr lang="en-US" b="1" dirty="0" smtClean="0">
                <a:solidFill>
                  <a:srgbClr val="0070C0"/>
                </a:solidFill>
              </a:rPr>
              <a:t>while</a:t>
            </a:r>
            <a:r>
              <a:rPr lang="en-US" b="1" dirty="0">
                <a:solidFill>
                  <a:srgbClr val="0070C0"/>
                </a:solidFill>
              </a:rPr>
              <a:t>(!</a:t>
            </a:r>
            <a:r>
              <a:rPr lang="en-US" b="1" dirty="0" err="1">
                <a:solidFill>
                  <a:srgbClr val="0070C0"/>
                </a:solidFill>
              </a:rPr>
              <a:t>q.empty</a:t>
            </a:r>
            <a:r>
              <a:rPr lang="en-US" b="1" dirty="0" smtClean="0">
                <a:solidFill>
                  <a:srgbClr val="0070C0"/>
                </a:solidFill>
              </a:rPr>
              <a:t>()){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</a:t>
            </a:r>
            <a:r>
              <a:rPr lang="en-US" b="1" dirty="0" smtClean="0">
                <a:solidFill>
                  <a:srgbClr val="0070C0"/>
                </a:solidFill>
              </a:rPr>
              <a:t>k1=</a:t>
            </a:r>
            <a:r>
              <a:rPr lang="en-US" b="1" dirty="0" err="1" smtClean="0">
                <a:solidFill>
                  <a:srgbClr val="0070C0"/>
                </a:solidFill>
              </a:rPr>
              <a:t>q.front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     </a:t>
            </a:r>
            <a:r>
              <a:rPr lang="en-US" b="1" dirty="0" err="1" smtClean="0">
                <a:solidFill>
                  <a:srgbClr val="0070C0"/>
                </a:solidFill>
              </a:rPr>
              <a:t>q.pop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</a:t>
            </a:r>
            <a:r>
              <a:rPr lang="en-US" b="1" dirty="0" smtClean="0">
                <a:solidFill>
                  <a:srgbClr val="0070C0"/>
                </a:solidFill>
              </a:rPr>
              <a:t>if</a:t>
            </a:r>
            <a:r>
              <a:rPr lang="en-US" b="1" dirty="0">
                <a:solidFill>
                  <a:srgbClr val="0070C0"/>
                </a:solidFill>
              </a:rPr>
              <a:t>((</a:t>
            </a:r>
            <a:r>
              <a:rPr lang="en-US" b="1" dirty="0" err="1">
                <a:solidFill>
                  <a:srgbClr val="0070C0"/>
                </a:solidFill>
              </a:rPr>
              <a:t>matr</a:t>
            </a:r>
            <a:r>
              <a:rPr lang="en-US" b="1" dirty="0">
                <a:solidFill>
                  <a:srgbClr val="0070C0"/>
                </a:solidFill>
              </a:rPr>
              <a:t>[k1.x][k1.y+1]=='-' &amp;&amp;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	</a:t>
            </a:r>
            <a:r>
              <a:rPr lang="en-US" b="1" dirty="0" err="1" smtClean="0">
                <a:solidFill>
                  <a:srgbClr val="0070C0"/>
                </a:solidFill>
              </a:rPr>
              <a:t>uMatr</a:t>
            </a:r>
            <a:r>
              <a:rPr lang="en-US" b="1" dirty="0" smtClean="0">
                <a:solidFill>
                  <a:srgbClr val="0070C0"/>
                </a:solidFill>
              </a:rPr>
              <a:t>(k1.x,k1.y+1,n</a:t>
            </a:r>
            <a:r>
              <a:rPr lang="en-US" b="1" dirty="0">
                <a:solidFill>
                  <a:srgbClr val="0070C0"/>
                </a:solidFill>
              </a:rPr>
              <a:t>) &amp;&amp;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	</a:t>
            </a:r>
            <a:r>
              <a:rPr lang="en-US" b="1" dirty="0" smtClean="0">
                <a:solidFill>
                  <a:srgbClr val="0070C0"/>
                </a:solidFill>
              </a:rPr>
              <a:t>!</a:t>
            </a:r>
            <a:r>
              <a:rPr lang="en-US" b="1" dirty="0" err="1">
                <a:solidFill>
                  <a:srgbClr val="0070C0"/>
                </a:solidFill>
              </a:rPr>
              <a:t>posj</a:t>
            </a:r>
            <a:r>
              <a:rPr lang="en-US" b="1" dirty="0">
                <a:solidFill>
                  <a:srgbClr val="0070C0"/>
                </a:solidFill>
              </a:rPr>
              <a:t>[k1.x][k1.y+2]))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     </a:t>
            </a:r>
            <a:r>
              <a:rPr lang="en-US" b="1" dirty="0" err="1" smtClean="0">
                <a:solidFill>
                  <a:srgbClr val="0070C0"/>
                </a:solidFill>
              </a:rPr>
              <a:t>masa</a:t>
            </a:r>
            <a:r>
              <a:rPr lang="en-US" b="1" dirty="0">
                <a:solidFill>
                  <a:srgbClr val="0070C0"/>
                </a:solidFill>
              </a:rPr>
              <a:t>+=</a:t>
            </a:r>
            <a:r>
              <a:rPr lang="en-US" b="1" dirty="0" err="1">
                <a:solidFill>
                  <a:srgbClr val="0070C0"/>
                </a:solidFill>
              </a:rPr>
              <a:t>vr</a:t>
            </a:r>
            <a:r>
              <a:rPr lang="en-US" b="1" dirty="0">
                <a:solidFill>
                  <a:srgbClr val="0070C0"/>
                </a:solidFill>
              </a:rPr>
              <a:t>[k1.x][k1.y+2];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     </a:t>
            </a:r>
            <a:r>
              <a:rPr lang="en-US" b="1" dirty="0" err="1" smtClean="0">
                <a:solidFill>
                  <a:srgbClr val="0070C0"/>
                </a:solidFill>
              </a:rPr>
              <a:t>posj</a:t>
            </a:r>
            <a:r>
              <a:rPr lang="en-US" b="1" dirty="0" smtClean="0">
                <a:solidFill>
                  <a:srgbClr val="0070C0"/>
                </a:solidFill>
              </a:rPr>
              <a:t>[k1.x</a:t>
            </a:r>
            <a:r>
              <a:rPr lang="en-US" b="1" dirty="0">
                <a:solidFill>
                  <a:srgbClr val="0070C0"/>
                </a:solidFill>
              </a:rPr>
              <a:t>][k1.y+2]=true;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     </a:t>
            </a:r>
            <a:r>
              <a:rPr lang="en-US" b="1" dirty="0" smtClean="0">
                <a:solidFill>
                  <a:srgbClr val="0070C0"/>
                </a:solidFill>
              </a:rPr>
              <a:t>k2.x=k1.x;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            </a:t>
            </a:r>
            <a:r>
              <a:rPr lang="en-US" b="1" dirty="0" smtClean="0">
                <a:solidFill>
                  <a:srgbClr val="0070C0"/>
                </a:solidFill>
              </a:rPr>
              <a:t>k2.y=k1.y+2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     </a:t>
            </a:r>
            <a:r>
              <a:rPr lang="en-US" b="1" dirty="0" err="1" smtClean="0">
                <a:solidFill>
                  <a:srgbClr val="0070C0"/>
                </a:solidFill>
              </a:rPr>
              <a:t>q.push</a:t>
            </a:r>
            <a:r>
              <a:rPr lang="en-US" b="1" dirty="0" smtClean="0">
                <a:solidFill>
                  <a:srgbClr val="0070C0"/>
                </a:solidFill>
              </a:rPr>
              <a:t>(k2);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425696" y="356616"/>
            <a:ext cx="155448" cy="6501384"/>
          </a:xfrm>
          <a:custGeom>
            <a:avLst/>
            <a:gdLst>
              <a:gd name="connsiteX0" fmla="*/ 0 w 155448"/>
              <a:gd name="connsiteY0" fmla="*/ 0 h 6501384"/>
              <a:gd name="connsiteX1" fmla="*/ 137160 w 155448"/>
              <a:gd name="connsiteY1" fmla="*/ 6492240 h 6501384"/>
              <a:gd name="connsiteX2" fmla="*/ 155448 w 155448"/>
              <a:gd name="connsiteY2" fmla="*/ 6501384 h 65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448" h="6501384">
                <a:moveTo>
                  <a:pt x="0" y="0"/>
                </a:moveTo>
                <a:lnTo>
                  <a:pt x="137160" y="6492240"/>
                </a:lnTo>
                <a:lnTo>
                  <a:pt x="155448" y="6501384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6423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81000"/>
            <a:ext cx="450342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0070C0"/>
                </a:solidFill>
              </a:rPr>
              <a:t>      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</a:t>
            </a:r>
            <a:r>
              <a:rPr lang="en-US" b="1" dirty="0" smtClean="0">
                <a:solidFill>
                  <a:srgbClr val="0070C0"/>
                </a:solidFill>
              </a:rPr>
              <a:t>if(</a:t>
            </a:r>
            <a:r>
              <a:rPr lang="en-US" b="1" dirty="0" err="1" smtClean="0">
                <a:solidFill>
                  <a:srgbClr val="0070C0"/>
                </a:solidFill>
              </a:rPr>
              <a:t>matr</a:t>
            </a:r>
            <a:r>
              <a:rPr lang="en-US" b="1" dirty="0" smtClean="0">
                <a:solidFill>
                  <a:srgbClr val="0070C0"/>
                </a:solidFill>
              </a:rPr>
              <a:t>[k1.x</a:t>
            </a:r>
            <a:r>
              <a:rPr lang="en-US" b="1" dirty="0">
                <a:solidFill>
                  <a:srgbClr val="0070C0"/>
                </a:solidFill>
              </a:rPr>
              <a:t>][k1.y-1]=='-' &amp;&amp;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      </a:t>
            </a:r>
            <a:r>
              <a:rPr lang="en-US" b="1" dirty="0" err="1" smtClean="0">
                <a:solidFill>
                  <a:srgbClr val="0070C0"/>
                </a:solidFill>
              </a:rPr>
              <a:t>uMatr</a:t>
            </a:r>
            <a:r>
              <a:rPr lang="en-US" b="1" dirty="0" smtClean="0">
                <a:solidFill>
                  <a:srgbClr val="0070C0"/>
                </a:solidFill>
              </a:rPr>
              <a:t>(k1.x,k1.y-1,n</a:t>
            </a:r>
            <a:r>
              <a:rPr lang="en-US" b="1" dirty="0">
                <a:solidFill>
                  <a:srgbClr val="0070C0"/>
                </a:solidFill>
              </a:rPr>
              <a:t>)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      </a:t>
            </a:r>
            <a:r>
              <a:rPr lang="en-US" b="1" dirty="0" smtClean="0">
                <a:solidFill>
                  <a:srgbClr val="0070C0"/>
                </a:solidFill>
              </a:rPr>
              <a:t>&amp;&amp; </a:t>
            </a:r>
            <a:r>
              <a:rPr lang="en-US" b="1" dirty="0">
                <a:solidFill>
                  <a:srgbClr val="0070C0"/>
                </a:solidFill>
              </a:rPr>
              <a:t>!</a:t>
            </a:r>
            <a:r>
              <a:rPr lang="en-US" b="1" dirty="0" err="1">
                <a:solidFill>
                  <a:srgbClr val="0070C0"/>
                </a:solidFill>
              </a:rPr>
              <a:t>posj</a:t>
            </a:r>
            <a:r>
              <a:rPr lang="en-US" b="1" dirty="0">
                <a:solidFill>
                  <a:srgbClr val="0070C0"/>
                </a:solidFill>
              </a:rPr>
              <a:t>[k1.x][k1.y-2])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</a:t>
            </a:r>
            <a:r>
              <a:rPr lang="en-US" b="1" dirty="0" err="1" smtClean="0">
                <a:solidFill>
                  <a:srgbClr val="0070C0"/>
                </a:solidFill>
              </a:rPr>
              <a:t>masa</a:t>
            </a:r>
            <a:r>
              <a:rPr lang="en-US" b="1" dirty="0">
                <a:solidFill>
                  <a:srgbClr val="0070C0"/>
                </a:solidFill>
              </a:rPr>
              <a:t>+=</a:t>
            </a:r>
            <a:r>
              <a:rPr lang="en-US" b="1" dirty="0" err="1">
                <a:solidFill>
                  <a:srgbClr val="0070C0"/>
                </a:solidFill>
              </a:rPr>
              <a:t>vr</a:t>
            </a:r>
            <a:r>
              <a:rPr lang="en-US" b="1" dirty="0">
                <a:solidFill>
                  <a:srgbClr val="0070C0"/>
                </a:solidFill>
              </a:rPr>
              <a:t>[k1.x][k1.y-2];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</a:t>
            </a:r>
            <a:r>
              <a:rPr lang="en-US" b="1" dirty="0" err="1" smtClean="0">
                <a:solidFill>
                  <a:srgbClr val="0070C0"/>
                </a:solidFill>
              </a:rPr>
              <a:t>posj</a:t>
            </a:r>
            <a:r>
              <a:rPr lang="en-US" b="1" dirty="0" smtClean="0">
                <a:solidFill>
                  <a:srgbClr val="0070C0"/>
                </a:solidFill>
              </a:rPr>
              <a:t>[k1.x</a:t>
            </a:r>
            <a:r>
              <a:rPr lang="en-US" b="1" dirty="0">
                <a:solidFill>
                  <a:srgbClr val="0070C0"/>
                </a:solidFill>
              </a:rPr>
              <a:t>][k1.y-2]=true;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</a:t>
            </a:r>
            <a:r>
              <a:rPr lang="en-US" b="1" dirty="0" smtClean="0">
                <a:solidFill>
                  <a:srgbClr val="0070C0"/>
                </a:solidFill>
              </a:rPr>
              <a:t>k2.x=k1.x; k2.y=k1.y-2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</a:t>
            </a:r>
            <a:r>
              <a:rPr lang="en-US" b="1" dirty="0" err="1" smtClean="0">
                <a:solidFill>
                  <a:srgbClr val="0070C0"/>
                </a:solidFill>
              </a:rPr>
              <a:t>q.push</a:t>
            </a:r>
            <a:r>
              <a:rPr lang="en-US" b="1" dirty="0" smtClean="0">
                <a:solidFill>
                  <a:srgbClr val="0070C0"/>
                </a:solidFill>
              </a:rPr>
              <a:t>(k2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   </a:t>
            </a:r>
            <a:r>
              <a:rPr lang="en-US" b="1" dirty="0" smtClean="0">
                <a:solidFill>
                  <a:srgbClr val="0070C0"/>
                </a:solidFill>
              </a:rPr>
              <a:t>if(</a:t>
            </a:r>
            <a:r>
              <a:rPr lang="en-US" b="1" dirty="0" err="1" smtClean="0">
                <a:solidFill>
                  <a:srgbClr val="0070C0"/>
                </a:solidFill>
              </a:rPr>
              <a:t>matr</a:t>
            </a:r>
            <a:r>
              <a:rPr lang="en-US" b="1" dirty="0" smtClean="0">
                <a:solidFill>
                  <a:srgbClr val="0070C0"/>
                </a:solidFill>
              </a:rPr>
              <a:t>[k1.x+1</a:t>
            </a:r>
            <a:r>
              <a:rPr lang="en-US" b="1" dirty="0">
                <a:solidFill>
                  <a:srgbClr val="0070C0"/>
                </a:solidFill>
              </a:rPr>
              <a:t>][k1.y]=='|' &amp;&amp; </a:t>
            </a:r>
            <a:r>
              <a:rPr lang="sr-Latn-ME" b="1" dirty="0" smtClean="0">
                <a:solidFill>
                  <a:srgbClr val="0070C0"/>
                </a:solidFill>
              </a:rPr>
              <a:t>    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    </a:t>
            </a:r>
            <a:r>
              <a:rPr lang="en-US" b="1" dirty="0" err="1" smtClean="0">
                <a:solidFill>
                  <a:srgbClr val="0070C0"/>
                </a:solidFill>
              </a:rPr>
              <a:t>uMatr</a:t>
            </a:r>
            <a:r>
              <a:rPr lang="en-US" b="1" dirty="0" smtClean="0">
                <a:solidFill>
                  <a:srgbClr val="0070C0"/>
                </a:solidFill>
              </a:rPr>
              <a:t>(k1.x+1,k1.y,n</a:t>
            </a:r>
            <a:r>
              <a:rPr lang="en-US" b="1" dirty="0">
                <a:solidFill>
                  <a:srgbClr val="0070C0"/>
                </a:solidFill>
              </a:rPr>
              <a:t>) &amp;&amp; </a:t>
            </a:r>
            <a:r>
              <a:rPr lang="sr-Latn-ME" b="1" dirty="0" smtClean="0">
                <a:solidFill>
                  <a:srgbClr val="0070C0"/>
                </a:solidFill>
              </a:rPr>
              <a:t>           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    </a:t>
            </a:r>
            <a:r>
              <a:rPr lang="en-US" b="1" dirty="0" smtClean="0">
                <a:solidFill>
                  <a:srgbClr val="0070C0"/>
                </a:solidFill>
              </a:rPr>
              <a:t>!</a:t>
            </a:r>
            <a:r>
              <a:rPr lang="en-US" b="1" dirty="0" err="1">
                <a:solidFill>
                  <a:srgbClr val="0070C0"/>
                </a:solidFill>
              </a:rPr>
              <a:t>posj</a:t>
            </a:r>
            <a:r>
              <a:rPr lang="en-US" b="1" dirty="0">
                <a:solidFill>
                  <a:srgbClr val="0070C0"/>
                </a:solidFill>
              </a:rPr>
              <a:t>[k1.x+2][k1.y])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</a:t>
            </a:r>
            <a:r>
              <a:rPr lang="en-US" b="1" dirty="0" err="1" smtClean="0">
                <a:solidFill>
                  <a:srgbClr val="0070C0"/>
                </a:solidFill>
              </a:rPr>
              <a:t>masa</a:t>
            </a:r>
            <a:r>
              <a:rPr lang="en-US" b="1" dirty="0">
                <a:solidFill>
                  <a:srgbClr val="0070C0"/>
                </a:solidFill>
              </a:rPr>
              <a:t>+=</a:t>
            </a:r>
            <a:r>
              <a:rPr lang="en-US" b="1" dirty="0" err="1">
                <a:solidFill>
                  <a:srgbClr val="0070C0"/>
                </a:solidFill>
              </a:rPr>
              <a:t>vr</a:t>
            </a:r>
            <a:r>
              <a:rPr lang="en-US" b="1" dirty="0">
                <a:solidFill>
                  <a:srgbClr val="0070C0"/>
                </a:solidFill>
              </a:rPr>
              <a:t>[k1.x+2][k1.y];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</a:t>
            </a:r>
            <a:r>
              <a:rPr lang="en-US" b="1" dirty="0" err="1" smtClean="0">
                <a:solidFill>
                  <a:srgbClr val="0070C0"/>
                </a:solidFill>
              </a:rPr>
              <a:t>posj</a:t>
            </a:r>
            <a:r>
              <a:rPr lang="en-US" b="1" dirty="0" smtClean="0">
                <a:solidFill>
                  <a:srgbClr val="0070C0"/>
                </a:solidFill>
              </a:rPr>
              <a:t>[k1.x+2</a:t>
            </a:r>
            <a:r>
              <a:rPr lang="en-US" b="1" dirty="0">
                <a:solidFill>
                  <a:srgbClr val="0070C0"/>
                </a:solidFill>
              </a:rPr>
              <a:t>][k1.y]=true;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</a:t>
            </a:r>
            <a:r>
              <a:rPr lang="en-US" b="1" dirty="0" smtClean="0">
                <a:solidFill>
                  <a:srgbClr val="0070C0"/>
                </a:solidFill>
              </a:rPr>
              <a:t>k2.x=k1.x+2; k2.y=k1.y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</a:t>
            </a:r>
            <a:r>
              <a:rPr lang="en-US" b="1" dirty="0" err="1" smtClean="0">
                <a:solidFill>
                  <a:srgbClr val="0070C0"/>
                </a:solidFill>
              </a:rPr>
              <a:t>q.push</a:t>
            </a:r>
            <a:r>
              <a:rPr lang="en-US" b="1" dirty="0" smtClean="0">
                <a:solidFill>
                  <a:srgbClr val="0070C0"/>
                </a:solidFill>
              </a:rPr>
              <a:t>(k2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     </a:t>
            </a:r>
            <a:r>
              <a:rPr lang="en-US" b="1" dirty="0" smtClean="0">
                <a:solidFill>
                  <a:srgbClr val="0070C0"/>
                </a:solidFill>
              </a:rPr>
              <a:t>if(</a:t>
            </a:r>
            <a:r>
              <a:rPr lang="en-US" b="1" dirty="0" err="1" smtClean="0">
                <a:solidFill>
                  <a:srgbClr val="0070C0"/>
                </a:solidFill>
              </a:rPr>
              <a:t>matr</a:t>
            </a:r>
            <a:r>
              <a:rPr lang="en-US" b="1" dirty="0" smtClean="0">
                <a:solidFill>
                  <a:srgbClr val="0070C0"/>
                </a:solidFill>
              </a:rPr>
              <a:t>[k1.x-1</a:t>
            </a:r>
            <a:r>
              <a:rPr lang="en-US" b="1" dirty="0">
                <a:solidFill>
                  <a:srgbClr val="0070C0"/>
                </a:solidFill>
              </a:rPr>
              <a:t>][k1.y]=='|'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     </a:t>
            </a:r>
            <a:r>
              <a:rPr lang="en-US" b="1" dirty="0" smtClean="0">
                <a:solidFill>
                  <a:srgbClr val="0070C0"/>
                </a:solidFill>
              </a:rPr>
              <a:t>&amp;&amp; </a:t>
            </a:r>
            <a:r>
              <a:rPr lang="en-US" b="1" dirty="0" err="1">
                <a:solidFill>
                  <a:srgbClr val="0070C0"/>
                </a:solidFill>
              </a:rPr>
              <a:t>uMatr</a:t>
            </a:r>
            <a:r>
              <a:rPr lang="en-US" b="1" dirty="0">
                <a:solidFill>
                  <a:srgbClr val="0070C0"/>
                </a:solidFill>
              </a:rPr>
              <a:t>(k1.x-1,k1.y,n) &amp;&amp;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     </a:t>
            </a:r>
            <a:r>
              <a:rPr lang="en-US" b="1" dirty="0" smtClean="0">
                <a:solidFill>
                  <a:srgbClr val="0070C0"/>
                </a:solidFill>
              </a:rPr>
              <a:t>!</a:t>
            </a:r>
            <a:r>
              <a:rPr lang="en-US" b="1" dirty="0" err="1">
                <a:solidFill>
                  <a:srgbClr val="0070C0"/>
                </a:solidFill>
              </a:rPr>
              <a:t>posj</a:t>
            </a:r>
            <a:r>
              <a:rPr lang="en-US" b="1" dirty="0">
                <a:solidFill>
                  <a:srgbClr val="0070C0"/>
                </a:solidFill>
              </a:rPr>
              <a:t>[k1.x-2][k1.y])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        </a:t>
            </a:r>
            <a:r>
              <a:rPr lang="en-US" b="1" dirty="0" err="1" smtClean="0">
                <a:solidFill>
                  <a:srgbClr val="0070C0"/>
                </a:solidFill>
              </a:rPr>
              <a:t>masa</a:t>
            </a:r>
            <a:r>
              <a:rPr lang="en-US" b="1" dirty="0">
                <a:solidFill>
                  <a:srgbClr val="0070C0"/>
                </a:solidFill>
              </a:rPr>
              <a:t>+=</a:t>
            </a:r>
            <a:r>
              <a:rPr lang="en-US" b="1" dirty="0" err="1">
                <a:solidFill>
                  <a:srgbClr val="0070C0"/>
                </a:solidFill>
              </a:rPr>
              <a:t>vr</a:t>
            </a:r>
            <a:r>
              <a:rPr lang="en-US" b="1" dirty="0">
                <a:solidFill>
                  <a:srgbClr val="0070C0"/>
                </a:solidFill>
              </a:rPr>
              <a:t>[k1.x-2][k1.y];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        </a:t>
            </a:r>
            <a:r>
              <a:rPr lang="en-US" b="1" dirty="0" err="1" smtClean="0">
                <a:solidFill>
                  <a:srgbClr val="0070C0"/>
                </a:solidFill>
              </a:rPr>
              <a:t>posj</a:t>
            </a:r>
            <a:r>
              <a:rPr lang="en-US" b="1" dirty="0" smtClean="0">
                <a:solidFill>
                  <a:srgbClr val="0070C0"/>
                </a:solidFill>
              </a:rPr>
              <a:t>[k1.x-2</a:t>
            </a:r>
            <a:r>
              <a:rPr lang="en-US" b="1" dirty="0">
                <a:solidFill>
                  <a:srgbClr val="0070C0"/>
                </a:solidFill>
              </a:rPr>
              <a:t>][k1.y]=true;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        k2.x=k1.x-2; k2.y=k1.y;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4425696" y="356616"/>
            <a:ext cx="155448" cy="6501384"/>
          </a:xfrm>
          <a:custGeom>
            <a:avLst/>
            <a:gdLst>
              <a:gd name="connsiteX0" fmla="*/ 0 w 155448"/>
              <a:gd name="connsiteY0" fmla="*/ 0 h 6501384"/>
              <a:gd name="connsiteX1" fmla="*/ 137160 w 155448"/>
              <a:gd name="connsiteY1" fmla="*/ 6492240 h 6501384"/>
              <a:gd name="connsiteX2" fmla="*/ 155448 w 155448"/>
              <a:gd name="connsiteY2" fmla="*/ 6501384 h 65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448" h="6501384">
                <a:moveTo>
                  <a:pt x="0" y="0"/>
                </a:moveTo>
                <a:lnTo>
                  <a:pt x="137160" y="6492240"/>
                </a:lnTo>
                <a:lnTo>
                  <a:pt x="155448" y="6501384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472940" y="356616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	</a:t>
            </a:r>
            <a:r>
              <a:rPr lang="en-US" b="1" dirty="0" err="1">
                <a:solidFill>
                  <a:srgbClr val="0070C0"/>
                </a:solidFill>
              </a:rPr>
              <a:t>q.push</a:t>
            </a:r>
            <a:r>
              <a:rPr lang="en-US" b="1" dirty="0">
                <a:solidFill>
                  <a:srgbClr val="0070C0"/>
                </a:solidFill>
              </a:rPr>
              <a:t>(k2);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         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           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           if(</a:t>
            </a:r>
            <a:r>
              <a:rPr lang="en-US" b="1" dirty="0" err="1" smtClean="0">
                <a:solidFill>
                  <a:srgbClr val="0070C0"/>
                </a:solidFill>
              </a:rPr>
              <a:t>masa</a:t>
            </a:r>
            <a:r>
              <a:rPr lang="en-US" b="1" dirty="0" smtClean="0">
                <a:solidFill>
                  <a:srgbClr val="0070C0"/>
                </a:solidFill>
              </a:rPr>
              <a:t>&gt;</a:t>
            </a:r>
            <a:r>
              <a:rPr lang="en-US" b="1" dirty="0" err="1" smtClean="0">
                <a:solidFill>
                  <a:srgbClr val="0070C0"/>
                </a:solidFill>
              </a:rPr>
              <a:t>maks_masa</a:t>
            </a:r>
            <a:r>
              <a:rPr lang="en-US" b="1" dirty="0">
                <a:solidFill>
                  <a:srgbClr val="0070C0"/>
                </a:solidFill>
              </a:rPr>
              <a:t>) </a:t>
            </a:r>
            <a:r>
              <a:rPr lang="en-US" b="1" dirty="0" smtClean="0">
                <a:solidFill>
                  <a:srgbClr val="0070C0"/>
                </a:solidFill>
              </a:rPr>
              <a:t>    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           </a:t>
            </a:r>
            <a:r>
              <a:rPr lang="en-US" b="1" dirty="0" err="1" smtClean="0">
                <a:solidFill>
                  <a:srgbClr val="0070C0"/>
                </a:solidFill>
              </a:rPr>
              <a:t>maks_masa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masa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      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 &lt;&lt; </a:t>
            </a:r>
            <a:r>
              <a:rPr lang="en-US" b="1" dirty="0" err="1">
                <a:solidFill>
                  <a:srgbClr val="0070C0"/>
                </a:solidFill>
              </a:rPr>
              <a:t>maks_masa</a:t>
            </a:r>
            <a:r>
              <a:rPr lang="en-US" b="1" dirty="0">
                <a:solidFill>
                  <a:srgbClr val="0070C0"/>
                </a:solidFill>
              </a:rPr>
              <a:t> &lt;&lt; 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return 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r>
              <a:rPr lang="pt-BR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81144" y="3048000"/>
            <a:ext cx="1057656" cy="19389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sz="1200" b="1" dirty="0" smtClean="0">
                <a:solidFill>
                  <a:schemeClr val="bg1"/>
                </a:solidFill>
              </a:rPr>
              <a:t>8</a:t>
            </a:r>
          </a:p>
          <a:p>
            <a:r>
              <a:rPr lang="pt-BR" sz="1200" b="1" dirty="0" smtClean="0">
                <a:solidFill>
                  <a:schemeClr val="bg1"/>
                </a:solidFill>
              </a:rPr>
              <a:t>H-H-H.N.</a:t>
            </a:r>
          </a:p>
          <a:p>
            <a:r>
              <a:rPr lang="pt-BR" sz="1200" b="1" dirty="0" smtClean="0">
                <a:solidFill>
                  <a:schemeClr val="bg1"/>
                </a:solidFill>
              </a:rPr>
              <a:t>|C-C|..C</a:t>
            </a:r>
          </a:p>
          <a:p>
            <a:r>
              <a:rPr lang="pt-BR" sz="1200" b="1" dirty="0" smtClean="0">
                <a:solidFill>
                  <a:schemeClr val="bg1"/>
                </a:solidFill>
              </a:rPr>
              <a:t>H|O|H.O|</a:t>
            </a:r>
          </a:p>
          <a:p>
            <a:r>
              <a:rPr lang="pt-BR" sz="1200" b="1" dirty="0" smtClean="0">
                <a:solidFill>
                  <a:schemeClr val="bg1"/>
                </a:solidFill>
              </a:rPr>
              <a:t>|C-C|N|C</a:t>
            </a:r>
          </a:p>
          <a:p>
            <a:r>
              <a:rPr lang="pt-BR" sz="1200" b="1" dirty="0" smtClean="0">
                <a:solidFill>
                  <a:schemeClr val="bg1"/>
                </a:solidFill>
              </a:rPr>
              <a:t>H-H-H|O|</a:t>
            </a:r>
          </a:p>
          <a:p>
            <a:r>
              <a:rPr lang="pt-BR" sz="1200" b="1" dirty="0" smtClean="0">
                <a:solidFill>
                  <a:schemeClr val="bg1"/>
                </a:solidFill>
              </a:rPr>
              <a:t>...N-N|C</a:t>
            </a:r>
          </a:p>
          <a:p>
            <a:r>
              <a:rPr lang="pt-BR" sz="1200" b="1" dirty="0" smtClean="0">
                <a:solidFill>
                  <a:schemeClr val="bg1"/>
                </a:solidFill>
              </a:rPr>
              <a:t>..O-O-O|</a:t>
            </a:r>
          </a:p>
          <a:p>
            <a:r>
              <a:rPr lang="pt-BR" sz="1200" b="1" dirty="0" smtClean="0">
                <a:solidFill>
                  <a:schemeClr val="bg1"/>
                </a:solidFill>
              </a:rPr>
              <a:t>NC-C-C-C</a:t>
            </a:r>
          </a:p>
          <a:p>
            <a:r>
              <a:rPr lang="pt-BR" sz="1200" b="1" dirty="0" smtClean="0">
                <a:solidFill>
                  <a:schemeClr val="bg1"/>
                </a:solidFill>
              </a:rPr>
              <a:t>84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1200" y="2771001"/>
            <a:ext cx="1133856" cy="24929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chemeClr val="bg1"/>
                </a:solidFill>
              </a:rPr>
              <a:t>11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..H........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..|........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H-C-H......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..|........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..H........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...........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......H-O..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........|..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......H-N-H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...........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...........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33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8200" y="5410200"/>
            <a:ext cx="43967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Provjeriti složenost. Da li će raditi sa datim ograničenjima?</a:t>
            </a:r>
          </a:p>
          <a:p>
            <a:r>
              <a:rPr lang="sr-Latn-ME" dirty="0" smtClean="0"/>
              <a:t>Suštinski nađemo karakter isključimo ga i provjeravamo sve četiri moguće konekcije.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2696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BFS primjer #3 - Lavirint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685800"/>
          </a:xfrm>
        </p:spPr>
        <p:txBody>
          <a:bodyPr>
            <a:normAutofit/>
          </a:bodyPr>
          <a:lstStyle/>
          <a:p>
            <a:r>
              <a:rPr lang="en-US" sz="1600" b="1" dirty="0">
                <a:hlinkClick r:id="rId2"/>
              </a:rPr>
              <a:t>https://</a:t>
            </a:r>
            <a:r>
              <a:rPr lang="en-US" sz="1600" b="1" dirty="0" smtClean="0">
                <a:hlinkClick r:id="rId2"/>
              </a:rPr>
              <a:t>petljamediastorage.blob.core.windows.net/root/Media/Default/Problem/Okruzno%202005%20B1%20Lavirint.pdf</a:t>
            </a:r>
            <a:r>
              <a:rPr lang="sr-Latn-ME" sz="1600" b="1" dirty="0" smtClean="0"/>
              <a:t> </a:t>
            </a:r>
          </a:p>
          <a:p>
            <a:endParaRPr lang="en-US" sz="16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981201"/>
            <a:ext cx="5912386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9"/>
          <a:stretch/>
        </p:blipFill>
        <p:spPr bwMode="auto">
          <a:xfrm>
            <a:off x="5912387" y="2334625"/>
            <a:ext cx="3231613" cy="4499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" y="5105400"/>
            <a:ext cx="5791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Ovdje idemo unazad, od svih mogućih pozicija postepeno eliminišući one pozicije koje nisu moguće.</a:t>
            </a:r>
          </a:p>
          <a:p>
            <a:r>
              <a:rPr lang="sr-Latn-ME" dirty="0" smtClean="0"/>
              <a:t>Da li postoje druge varijante koje bi ovo odradile sa manjim memorijskim ili računskim zahtjevima?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063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multimap kontejner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447800"/>
            <a:ext cx="3657600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solidFill>
                  <a:schemeClr val="bg1"/>
                </a:solidFill>
              </a:rPr>
              <a:t>Postoji</a:t>
            </a:r>
            <a:r>
              <a:rPr lang="en-US" sz="1200" b="1" dirty="0">
                <a:solidFill>
                  <a:schemeClr val="bg1"/>
                </a:solidFill>
              </a:rPr>
              <a:t> 1 </a:t>
            </a:r>
            <a:r>
              <a:rPr lang="en-US" sz="1200" b="1" dirty="0" err="1">
                <a:solidFill>
                  <a:schemeClr val="bg1"/>
                </a:solidFill>
              </a:rPr>
              <a:t>elemenata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ciji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kljuc</a:t>
            </a:r>
            <a:r>
              <a:rPr lang="en-US" sz="1200" b="1" dirty="0">
                <a:solidFill>
                  <a:schemeClr val="bg1"/>
                </a:solidFill>
              </a:rPr>
              <a:t> je x: 50</a:t>
            </a:r>
          </a:p>
          <a:p>
            <a:r>
              <a:rPr lang="en-US" sz="1200" b="1" dirty="0" err="1">
                <a:solidFill>
                  <a:schemeClr val="bg1"/>
                </a:solidFill>
              </a:rPr>
              <a:t>Postoji</a:t>
            </a:r>
            <a:r>
              <a:rPr lang="en-US" sz="1200" b="1" dirty="0">
                <a:solidFill>
                  <a:schemeClr val="bg1"/>
                </a:solidFill>
              </a:rPr>
              <a:t> 3 </a:t>
            </a:r>
            <a:r>
              <a:rPr lang="en-US" sz="1200" b="1" dirty="0" err="1">
                <a:solidFill>
                  <a:schemeClr val="bg1"/>
                </a:solidFill>
              </a:rPr>
              <a:t>elemenata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ciji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kljuc</a:t>
            </a:r>
            <a:r>
              <a:rPr lang="en-US" sz="1200" b="1" dirty="0">
                <a:solidFill>
                  <a:schemeClr val="bg1"/>
                </a:solidFill>
              </a:rPr>
              <a:t> je y: 100 150 200</a:t>
            </a:r>
          </a:p>
          <a:p>
            <a:r>
              <a:rPr lang="en-US" sz="1200" b="1" dirty="0" err="1">
                <a:solidFill>
                  <a:schemeClr val="bg1"/>
                </a:solidFill>
              </a:rPr>
              <a:t>Postoji</a:t>
            </a:r>
            <a:r>
              <a:rPr lang="en-US" sz="1200" b="1" dirty="0">
                <a:solidFill>
                  <a:schemeClr val="bg1"/>
                </a:solidFill>
              </a:rPr>
              <a:t> 2 </a:t>
            </a:r>
            <a:r>
              <a:rPr lang="en-US" sz="1200" b="1" dirty="0" err="1">
                <a:solidFill>
                  <a:schemeClr val="bg1"/>
                </a:solidFill>
              </a:rPr>
              <a:t>elemenata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ciji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kljuc</a:t>
            </a:r>
            <a:r>
              <a:rPr lang="en-US" sz="1200" b="1" dirty="0">
                <a:solidFill>
                  <a:schemeClr val="bg1"/>
                </a:solidFill>
              </a:rPr>
              <a:t> je z: 250 300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1055132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Izlaz programa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657600" y="1092875"/>
            <a:ext cx="5486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C00000"/>
                </a:solidFill>
              </a:rPr>
              <a:t>count()</a:t>
            </a:r>
            <a:r>
              <a:rPr lang="sr-Latn-ME" dirty="0" smtClean="0"/>
              <a:t> je metod koji broj koliko ima elemenata sa datim ključem. Postoji i u drugim kontejnerima i povremeno ga koristimo. Iteratorom prolazimo kroz elemente koji se nalaze u datom opsegu (</a:t>
            </a:r>
            <a:r>
              <a:rPr lang="sr-Latn-ME" b="1" dirty="0" smtClean="0">
                <a:solidFill>
                  <a:srgbClr val="C00000"/>
                </a:solidFill>
              </a:rPr>
              <a:t>equal_range</a:t>
            </a:r>
            <a:r>
              <a:rPr lang="sr-Latn-ME" dirty="0" smtClean="0"/>
              <a:t>) od početka do kraja (vraća iterator parova) i štampamo elemente koji korespondiraju ključu.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-30480" y="3962400"/>
            <a:ext cx="38404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&lt;map&gt;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&lt;string&gt;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main() {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// De</a:t>
            </a:r>
            <a:r>
              <a:rPr lang="sr-Latn-ME" b="1" dirty="0" smtClean="0">
                <a:solidFill>
                  <a:srgbClr val="C00000"/>
                </a:solidFill>
              </a:rPr>
              <a:t>klariasanje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multimap</a:t>
            </a:r>
            <a:r>
              <a:rPr lang="en-US" b="1" dirty="0" smtClean="0">
                <a:solidFill>
                  <a:srgbClr val="C00000"/>
                </a:solidFill>
              </a:rPr>
              <a:t>-</a:t>
            </a:r>
            <a:r>
              <a:rPr lang="sr-Latn-ME" b="1" dirty="0" smtClean="0">
                <a:solidFill>
                  <a:srgbClr val="C00000"/>
                </a:solidFill>
              </a:rPr>
              <a:t>e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multimap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string,int</a:t>
            </a:r>
            <a:r>
              <a:rPr lang="en-US" b="1" dirty="0" smtClean="0">
                <a:solidFill>
                  <a:srgbClr val="0070C0"/>
                </a:solidFill>
              </a:rPr>
              <a:t>&gt;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mymm</a:t>
            </a:r>
            <a:r>
              <a:rPr lang="en-US" b="1" dirty="0">
                <a:solidFill>
                  <a:srgbClr val="0070C0"/>
                </a:solidFill>
              </a:rPr>
              <a:t>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// De</a:t>
            </a:r>
            <a:r>
              <a:rPr lang="sr-Latn-ME" b="1" dirty="0" smtClean="0">
                <a:solidFill>
                  <a:srgbClr val="0070C0"/>
                </a:solidFill>
              </a:rPr>
              <a:t>klarisanje iteratora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multimap</a:t>
            </a:r>
            <a:r>
              <a:rPr lang="en-US" b="1" dirty="0" smtClean="0">
                <a:solidFill>
                  <a:srgbClr val="0070C0"/>
                </a:solidFill>
              </a:rPr>
              <a:t>&lt;</a:t>
            </a:r>
            <a:r>
              <a:rPr lang="en-US" b="1" dirty="0" err="1" smtClean="0">
                <a:solidFill>
                  <a:srgbClr val="0070C0"/>
                </a:solidFill>
              </a:rPr>
              <a:t>string,int</a:t>
            </a:r>
            <a:r>
              <a:rPr lang="en-US" b="1" dirty="0">
                <a:solidFill>
                  <a:srgbClr val="0070C0"/>
                </a:solidFill>
              </a:rPr>
              <a:t>&gt;::iterator it;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28600" y="315468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dirty="0" smtClean="0"/>
              <a:t>multimap – drugi primjer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886200" y="3962400"/>
            <a:ext cx="5105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mymm.insert</a:t>
            </a:r>
            <a:r>
              <a:rPr lang="en-US" b="1" dirty="0">
                <a:solidFill>
                  <a:srgbClr val="0070C0"/>
                </a:solidFill>
              </a:rPr>
              <a:t>(pair&lt;</a:t>
            </a:r>
            <a:r>
              <a:rPr lang="en-US" b="1" dirty="0" err="1">
                <a:solidFill>
                  <a:srgbClr val="0070C0"/>
                </a:solidFill>
              </a:rPr>
              <a:t>string,int</a:t>
            </a:r>
            <a:r>
              <a:rPr lang="en-US" b="1" dirty="0">
                <a:solidFill>
                  <a:srgbClr val="0070C0"/>
                </a:solidFill>
              </a:rPr>
              <a:t>&gt;("marko",10));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mymm.insert</a:t>
            </a:r>
            <a:r>
              <a:rPr lang="en-US" b="1" dirty="0" smtClean="0">
                <a:solidFill>
                  <a:srgbClr val="0070C0"/>
                </a:solidFill>
              </a:rPr>
              <a:t>(pair&lt;</a:t>
            </a:r>
            <a:r>
              <a:rPr lang="en-US" b="1" dirty="0" err="1" smtClean="0">
                <a:solidFill>
                  <a:srgbClr val="0070C0"/>
                </a:solidFill>
              </a:rPr>
              <a:t>string,int</a:t>
            </a:r>
            <a:r>
              <a:rPr lang="en-US" b="1" dirty="0">
                <a:solidFill>
                  <a:srgbClr val="0070C0"/>
                </a:solidFill>
              </a:rPr>
              <a:t>&gt;("ana",20));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mymm.insert</a:t>
            </a:r>
            <a:r>
              <a:rPr lang="en-US" b="1" dirty="0" smtClean="0">
                <a:solidFill>
                  <a:srgbClr val="0070C0"/>
                </a:solidFill>
              </a:rPr>
              <a:t>(pair&lt;</a:t>
            </a:r>
            <a:r>
              <a:rPr lang="en-US" b="1" dirty="0" err="1" smtClean="0">
                <a:solidFill>
                  <a:srgbClr val="0070C0"/>
                </a:solidFill>
              </a:rPr>
              <a:t>string,int</a:t>
            </a:r>
            <a:r>
              <a:rPr lang="en-US" b="1" dirty="0">
                <a:solidFill>
                  <a:srgbClr val="0070C0"/>
                </a:solidFill>
              </a:rPr>
              <a:t>&gt;("ana",30));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mymm.insert</a:t>
            </a:r>
            <a:r>
              <a:rPr lang="en-US" b="1" dirty="0" smtClean="0">
                <a:solidFill>
                  <a:srgbClr val="0070C0"/>
                </a:solidFill>
              </a:rPr>
              <a:t>(pair&lt;</a:t>
            </a:r>
            <a:r>
              <a:rPr lang="en-US" b="1" dirty="0" err="1" smtClean="0">
                <a:solidFill>
                  <a:srgbClr val="0070C0"/>
                </a:solidFill>
              </a:rPr>
              <a:t>string,int</a:t>
            </a:r>
            <a:r>
              <a:rPr lang="en-US" b="1" dirty="0">
                <a:solidFill>
                  <a:srgbClr val="0070C0"/>
                </a:solidFill>
              </a:rPr>
              <a:t>&gt;("mica",40));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mymm.insert</a:t>
            </a:r>
            <a:r>
              <a:rPr lang="en-US" b="1" dirty="0" smtClean="0">
                <a:solidFill>
                  <a:srgbClr val="0070C0"/>
                </a:solidFill>
              </a:rPr>
              <a:t>(pair&lt;</a:t>
            </a:r>
            <a:r>
              <a:rPr lang="en-US" b="1" dirty="0" err="1" smtClean="0">
                <a:solidFill>
                  <a:srgbClr val="0070C0"/>
                </a:solidFill>
              </a:rPr>
              <a:t>string,int</a:t>
            </a:r>
            <a:r>
              <a:rPr lang="en-US" b="1" dirty="0">
                <a:solidFill>
                  <a:srgbClr val="0070C0"/>
                </a:solidFill>
              </a:rPr>
              <a:t>&gt;("maca",50));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mymm.insert</a:t>
            </a:r>
            <a:r>
              <a:rPr lang="en-US" b="1" dirty="0" smtClean="0">
                <a:solidFill>
                  <a:srgbClr val="0070C0"/>
                </a:solidFill>
              </a:rPr>
              <a:t>(pair&lt;</a:t>
            </a:r>
            <a:r>
              <a:rPr lang="en-US" b="1" dirty="0" err="1" smtClean="0">
                <a:solidFill>
                  <a:srgbClr val="0070C0"/>
                </a:solidFill>
              </a:rPr>
              <a:t>string,int</a:t>
            </a:r>
            <a:r>
              <a:rPr lang="en-US" b="1" dirty="0">
                <a:solidFill>
                  <a:srgbClr val="0070C0"/>
                </a:solidFill>
              </a:rPr>
              <a:t>&gt;("kuca",60));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mymm.insert</a:t>
            </a:r>
            <a:r>
              <a:rPr lang="en-US" b="1" dirty="0" smtClean="0">
                <a:solidFill>
                  <a:srgbClr val="0070C0"/>
                </a:solidFill>
              </a:rPr>
              <a:t>(pair&lt;</a:t>
            </a:r>
            <a:r>
              <a:rPr lang="en-US" b="1" dirty="0" err="1" smtClean="0">
                <a:solidFill>
                  <a:srgbClr val="0070C0"/>
                </a:solidFill>
              </a:rPr>
              <a:t>string,int</a:t>
            </a:r>
            <a:r>
              <a:rPr lang="en-US" b="1" dirty="0">
                <a:solidFill>
                  <a:srgbClr val="0070C0"/>
                </a:solidFill>
              </a:rPr>
              <a:t>&gt;("ana",60</a:t>
            </a:r>
            <a:r>
              <a:rPr lang="en-US" b="1" dirty="0" smtClean="0">
                <a:solidFill>
                  <a:srgbClr val="0070C0"/>
                </a:solidFill>
              </a:rPr>
              <a:t>));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for(it=</a:t>
            </a:r>
            <a:r>
              <a:rPr lang="en-US" b="1" dirty="0" err="1" smtClean="0">
                <a:solidFill>
                  <a:srgbClr val="0070C0"/>
                </a:solidFill>
              </a:rPr>
              <a:t>mymm.begin</a:t>
            </a:r>
            <a:r>
              <a:rPr lang="en-US" b="1" dirty="0">
                <a:solidFill>
                  <a:srgbClr val="0070C0"/>
                </a:solidFill>
              </a:rPr>
              <a:t>();it!=</a:t>
            </a:r>
            <a:r>
              <a:rPr lang="en-US" b="1" dirty="0" err="1">
                <a:solidFill>
                  <a:srgbClr val="0070C0"/>
                </a:solidFill>
              </a:rPr>
              <a:t>mymm.end</a:t>
            </a:r>
            <a:r>
              <a:rPr lang="en-US" b="1" dirty="0">
                <a:solidFill>
                  <a:srgbClr val="0070C0"/>
                </a:solidFill>
              </a:rPr>
              <a:t>();++it)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 ["&lt;&lt;(*it).first&lt;&lt; </a:t>
            </a:r>
            <a:r>
              <a:rPr lang="en-US" b="1" dirty="0" smtClean="0">
                <a:solidFill>
                  <a:srgbClr val="0070C0"/>
                </a:solidFill>
              </a:rPr>
              <a:t>",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"&lt;&lt;(*</a:t>
            </a:r>
            <a:r>
              <a:rPr lang="en-US" b="1" dirty="0">
                <a:solidFill>
                  <a:srgbClr val="0070C0"/>
                </a:solidFill>
              </a:rPr>
              <a:t>it).second&lt;&lt;"]"&lt;&lt;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657600" y="4145280"/>
            <a:ext cx="15240" cy="271272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15265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smtClean="0"/>
              <a:t>BFS </a:t>
            </a:r>
            <a:r>
              <a:rPr lang="en-US" dirty="0" err="1" smtClean="0"/>
              <a:t>Lavirint</a:t>
            </a:r>
            <a:r>
              <a:rPr lang="en-US" dirty="0" smtClean="0"/>
              <a:t> - </a:t>
            </a:r>
            <a:r>
              <a:rPr lang="en-US" dirty="0" err="1" smtClean="0"/>
              <a:t>realizacija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" y="990600"/>
            <a:ext cx="524256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&lt;queue&gt;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//</a:t>
            </a:r>
            <a:r>
              <a:rPr lang="en-US" b="1" dirty="0">
                <a:solidFill>
                  <a:srgbClr val="0070C0"/>
                </a:solidFill>
              </a:rPr>
              <a:t>cool </a:t>
            </a:r>
            <a:r>
              <a:rPr lang="en-US" b="1" dirty="0" err="1">
                <a:solidFill>
                  <a:srgbClr val="0070C0"/>
                </a:solidFill>
              </a:rPr>
              <a:t>zadatak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ali</a:t>
            </a:r>
            <a:r>
              <a:rPr lang="en-US" b="1" dirty="0">
                <a:solidFill>
                  <a:srgbClr val="0070C0"/>
                </a:solidFill>
              </a:rPr>
              <a:t> ne </a:t>
            </a:r>
            <a:r>
              <a:rPr lang="en-US" b="1" dirty="0" err="1">
                <a:solidFill>
                  <a:srgbClr val="0070C0"/>
                </a:solidFill>
              </a:rPr>
              <a:t>pretezak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struct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poz</a:t>
            </a:r>
            <a:r>
              <a:rPr lang="en-US" b="1" dirty="0">
                <a:solidFill>
                  <a:srgbClr val="0070C0"/>
                </a:solidFill>
              </a:rPr>
              <a:t>{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x,y</a:t>
            </a:r>
            <a:r>
              <a:rPr lang="en-US" b="1" dirty="0">
                <a:solidFill>
                  <a:srgbClr val="0070C0"/>
                </a:solidFill>
              </a:rPr>
              <a:t>;};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uLavir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x,int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y,int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n,int</a:t>
            </a:r>
            <a:r>
              <a:rPr lang="en-US" b="1" dirty="0">
                <a:solidFill>
                  <a:srgbClr val="0070C0"/>
                </a:solidFill>
              </a:rPr>
              <a:t> m){</a:t>
            </a:r>
          </a:p>
          <a:p>
            <a:r>
              <a:rPr lang="en-US" b="1" dirty="0">
                <a:solidFill>
                  <a:srgbClr val="0070C0"/>
                </a:solidFill>
              </a:rPr>
              <a:t>return (x&gt;=0 &amp;&amp; x&lt;n &amp;&amp; y&gt;=0 &amp;&amp; y&lt;m</a:t>
            </a:r>
            <a:r>
              <a:rPr lang="en-US" b="1" dirty="0" smtClean="0">
                <a:solidFill>
                  <a:srgbClr val="0070C0"/>
                </a:solidFill>
              </a:rPr>
              <a:t>);}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dir</a:t>
            </a:r>
            <a:r>
              <a:rPr lang="en-US" b="1" dirty="0">
                <a:solidFill>
                  <a:srgbClr val="0070C0"/>
                </a:solidFill>
              </a:rPr>
              <a:t>[4][2</a:t>
            </a:r>
            <a:r>
              <a:rPr lang="en-US" b="1" dirty="0" smtClean="0">
                <a:solidFill>
                  <a:srgbClr val="0070C0"/>
                </a:solidFill>
              </a:rPr>
              <a:t>];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dir</a:t>
            </a:r>
            <a:r>
              <a:rPr lang="en-US" b="1" dirty="0">
                <a:solidFill>
                  <a:srgbClr val="0070C0"/>
                </a:solidFill>
              </a:rPr>
              <a:t>[0][0]=-1; </a:t>
            </a:r>
            <a:r>
              <a:rPr lang="en-US" b="1" dirty="0" err="1">
                <a:solidFill>
                  <a:srgbClr val="0070C0"/>
                </a:solidFill>
              </a:rPr>
              <a:t>dir</a:t>
            </a:r>
            <a:r>
              <a:rPr lang="en-US" b="1" dirty="0">
                <a:solidFill>
                  <a:srgbClr val="0070C0"/>
                </a:solidFill>
              </a:rPr>
              <a:t>[0][1]=0;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dir</a:t>
            </a:r>
            <a:r>
              <a:rPr lang="en-US" b="1" dirty="0" smtClean="0">
                <a:solidFill>
                  <a:srgbClr val="0070C0"/>
                </a:solidFill>
              </a:rPr>
              <a:t>[1</a:t>
            </a:r>
            <a:r>
              <a:rPr lang="en-US" b="1" dirty="0">
                <a:solidFill>
                  <a:srgbClr val="0070C0"/>
                </a:solidFill>
              </a:rPr>
              <a:t>][0]=0; </a:t>
            </a:r>
            <a:r>
              <a:rPr lang="en-US" b="1" dirty="0" err="1">
                <a:solidFill>
                  <a:srgbClr val="0070C0"/>
                </a:solidFill>
              </a:rPr>
              <a:t>dir</a:t>
            </a:r>
            <a:r>
              <a:rPr lang="en-US" b="1" dirty="0">
                <a:solidFill>
                  <a:srgbClr val="0070C0"/>
                </a:solidFill>
              </a:rPr>
              <a:t>[1][1]=1;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dir</a:t>
            </a:r>
            <a:r>
              <a:rPr lang="en-US" b="1" dirty="0" smtClean="0">
                <a:solidFill>
                  <a:srgbClr val="0070C0"/>
                </a:solidFill>
              </a:rPr>
              <a:t>[2</a:t>
            </a:r>
            <a:r>
              <a:rPr lang="en-US" b="1" dirty="0">
                <a:solidFill>
                  <a:srgbClr val="0070C0"/>
                </a:solidFill>
              </a:rPr>
              <a:t>][0]=1; </a:t>
            </a:r>
            <a:r>
              <a:rPr lang="en-US" b="1" dirty="0" err="1">
                <a:solidFill>
                  <a:srgbClr val="0070C0"/>
                </a:solidFill>
              </a:rPr>
              <a:t>dir</a:t>
            </a:r>
            <a:r>
              <a:rPr lang="en-US" b="1" dirty="0">
                <a:solidFill>
                  <a:srgbClr val="0070C0"/>
                </a:solidFill>
              </a:rPr>
              <a:t>[2][1]=0;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dir</a:t>
            </a:r>
            <a:r>
              <a:rPr lang="en-US" b="1" dirty="0" smtClean="0">
                <a:solidFill>
                  <a:srgbClr val="0070C0"/>
                </a:solidFill>
              </a:rPr>
              <a:t>[3</a:t>
            </a:r>
            <a:r>
              <a:rPr lang="en-US" b="1" dirty="0">
                <a:solidFill>
                  <a:srgbClr val="0070C0"/>
                </a:solidFill>
              </a:rPr>
              <a:t>][0]=0; </a:t>
            </a:r>
            <a:r>
              <a:rPr lang="en-US" b="1" dirty="0" err="1">
                <a:solidFill>
                  <a:srgbClr val="0070C0"/>
                </a:solidFill>
              </a:rPr>
              <a:t>dir</a:t>
            </a:r>
            <a:r>
              <a:rPr lang="en-US" b="1" dirty="0">
                <a:solidFill>
                  <a:srgbClr val="0070C0"/>
                </a:solidFill>
              </a:rPr>
              <a:t>[3][1]=-1;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n,m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&gt;&gt;n&gt;&gt;m;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queue 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poz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qp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poz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temp;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a[n][100];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j=0;j&lt;</a:t>
            </a:r>
            <a:r>
              <a:rPr lang="en-US" b="1" dirty="0" err="1">
                <a:solidFill>
                  <a:srgbClr val="0070C0"/>
                </a:solidFill>
              </a:rPr>
              <a:t>m;j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][j]; </a:t>
            </a:r>
            <a:r>
              <a:rPr lang="en-US" b="1" dirty="0" smtClean="0">
                <a:solidFill>
                  <a:srgbClr val="0070C0"/>
                </a:solidFill>
              </a:rPr>
              <a:t>I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</a:t>
            </a:r>
            <a:r>
              <a:rPr lang="en-US" b="1" dirty="0">
                <a:solidFill>
                  <a:srgbClr val="0070C0"/>
                </a:solidFill>
              </a:rPr>
              <a:t>(!a[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][j]) {</a:t>
            </a:r>
            <a:r>
              <a:rPr lang="en-US" b="1" dirty="0" err="1">
                <a:solidFill>
                  <a:srgbClr val="0070C0"/>
                </a:solidFill>
              </a:rPr>
              <a:t>temp.x</a:t>
            </a:r>
            <a:r>
              <a:rPr lang="en-US" b="1" dirty="0">
                <a:solidFill>
                  <a:srgbClr val="0070C0"/>
                </a:solidFill>
              </a:rPr>
              <a:t>=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; </a:t>
            </a:r>
            <a:r>
              <a:rPr lang="en-US" b="1" dirty="0" err="1">
                <a:solidFill>
                  <a:srgbClr val="0070C0"/>
                </a:solidFill>
              </a:rPr>
              <a:t>temp.y</a:t>
            </a:r>
            <a:r>
              <a:rPr lang="en-US" b="1" dirty="0">
                <a:solidFill>
                  <a:srgbClr val="0070C0"/>
                </a:solidFill>
              </a:rPr>
              <a:t>=j; </a:t>
            </a:r>
            <a:r>
              <a:rPr lang="en-US" b="1" dirty="0" err="1">
                <a:solidFill>
                  <a:srgbClr val="0070C0"/>
                </a:solidFill>
              </a:rPr>
              <a:t>qp.push</a:t>
            </a:r>
            <a:r>
              <a:rPr lang="en-US" b="1" dirty="0">
                <a:solidFill>
                  <a:srgbClr val="0070C0"/>
                </a:solidFill>
              </a:rPr>
              <a:t>(temp</a:t>
            </a:r>
            <a:r>
              <a:rPr lang="en-US" b="1" dirty="0" smtClean="0">
                <a:solidFill>
                  <a:srgbClr val="0070C0"/>
                </a:solidFill>
              </a:rPr>
              <a:t>);}}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19600" y="1066800"/>
            <a:ext cx="48006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char </a:t>
            </a:r>
            <a:r>
              <a:rPr lang="en-US" b="1" dirty="0">
                <a:solidFill>
                  <a:srgbClr val="0070C0"/>
                </a:solidFill>
              </a:rPr>
              <a:t>c;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prav</a:t>
            </a:r>
            <a:r>
              <a:rPr lang="en-US" b="1" dirty="0">
                <a:solidFill>
                  <a:srgbClr val="0070C0"/>
                </a:solidFill>
              </a:rPr>
              <a:t>[100];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q=0;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&gt;&gt;c;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while(c!='@'){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  if(c</a:t>
            </a:r>
            <a:r>
              <a:rPr lang="en-US" b="1" dirty="0">
                <a:solidFill>
                  <a:srgbClr val="0070C0"/>
                </a:solidFill>
              </a:rPr>
              <a:t>=='N') </a:t>
            </a:r>
            <a:r>
              <a:rPr lang="en-US" b="1" dirty="0" err="1">
                <a:solidFill>
                  <a:srgbClr val="0070C0"/>
                </a:solidFill>
              </a:rPr>
              <a:t>prav</a:t>
            </a:r>
            <a:r>
              <a:rPr lang="en-US" b="1" dirty="0">
                <a:solidFill>
                  <a:srgbClr val="0070C0"/>
                </a:solidFill>
              </a:rPr>
              <a:t>[q++]=0;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else </a:t>
            </a:r>
            <a:r>
              <a:rPr lang="en-US" b="1" dirty="0">
                <a:solidFill>
                  <a:srgbClr val="0070C0"/>
                </a:solidFill>
              </a:rPr>
              <a:t>if(c=='E') </a:t>
            </a:r>
            <a:r>
              <a:rPr lang="en-US" b="1" dirty="0" err="1">
                <a:solidFill>
                  <a:srgbClr val="0070C0"/>
                </a:solidFill>
              </a:rPr>
              <a:t>prav</a:t>
            </a:r>
            <a:r>
              <a:rPr lang="en-US" b="1" dirty="0">
                <a:solidFill>
                  <a:srgbClr val="0070C0"/>
                </a:solidFill>
              </a:rPr>
              <a:t>[q++]=1;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else </a:t>
            </a:r>
            <a:r>
              <a:rPr lang="en-US" b="1" dirty="0">
                <a:solidFill>
                  <a:srgbClr val="0070C0"/>
                </a:solidFill>
              </a:rPr>
              <a:t>if(c=='S') </a:t>
            </a:r>
            <a:r>
              <a:rPr lang="en-US" b="1" dirty="0" err="1">
                <a:solidFill>
                  <a:srgbClr val="0070C0"/>
                </a:solidFill>
              </a:rPr>
              <a:t>prav</a:t>
            </a:r>
            <a:r>
              <a:rPr lang="en-US" b="1" dirty="0">
                <a:solidFill>
                  <a:srgbClr val="0070C0"/>
                </a:solidFill>
              </a:rPr>
              <a:t>[q++]=2;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else </a:t>
            </a:r>
            <a:r>
              <a:rPr lang="en-US" b="1" dirty="0" err="1">
                <a:solidFill>
                  <a:srgbClr val="0070C0"/>
                </a:solidFill>
              </a:rPr>
              <a:t>prav</a:t>
            </a:r>
            <a:r>
              <a:rPr lang="en-US" b="1" dirty="0">
                <a:solidFill>
                  <a:srgbClr val="0070C0"/>
                </a:solidFill>
              </a:rPr>
              <a:t>[q++]=3;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&gt;&gt;c;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>
                <a:solidFill>
                  <a:srgbClr val="0070C0"/>
                </a:solidFill>
              </a:rPr>
              <a:t>long </a:t>
            </a:r>
            <a:r>
              <a:rPr lang="en-US" b="1" dirty="0" err="1">
                <a:solidFill>
                  <a:srgbClr val="0070C0"/>
                </a:solidFill>
              </a:rPr>
              <a:t>qn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=0;i&lt;q &amp;&amp; </a:t>
            </a:r>
            <a:r>
              <a:rPr lang="en-US" b="1" dirty="0" err="1">
                <a:solidFill>
                  <a:srgbClr val="0070C0"/>
                </a:solidFill>
              </a:rPr>
              <a:t>qp.size</a:t>
            </a:r>
            <a:r>
              <a:rPr lang="en-US" b="1" dirty="0">
                <a:solidFill>
                  <a:srgbClr val="0070C0"/>
                </a:solidFill>
              </a:rPr>
              <a:t>()&gt;0;i++){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qn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qp.size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</a:t>
            </a:r>
            <a:r>
              <a:rPr lang="en-US" b="1" dirty="0" err="1">
                <a:solidFill>
                  <a:srgbClr val="0070C0"/>
                </a:solidFill>
              </a:rPr>
              <a:t>qn;j</a:t>
            </a:r>
            <a:r>
              <a:rPr lang="en-US" b="1" dirty="0" smtClean="0">
                <a:solidFill>
                  <a:srgbClr val="0070C0"/>
                </a:solidFill>
              </a:rPr>
              <a:t>++){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  temp=</a:t>
            </a:r>
            <a:r>
              <a:rPr lang="en-US" b="1" dirty="0" err="1" smtClean="0">
                <a:solidFill>
                  <a:srgbClr val="0070C0"/>
                </a:solidFill>
              </a:rPr>
              <a:t>qp.front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qp.pop</a:t>
            </a:r>
            <a:r>
              <a:rPr lang="en-US" b="1" dirty="0" smtClean="0">
                <a:solidFill>
                  <a:srgbClr val="0070C0"/>
                </a:solidFill>
              </a:rPr>
              <a:t>();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4419600" y="1066800"/>
            <a:ext cx="51815" cy="4953000"/>
          </a:xfrm>
          <a:custGeom>
            <a:avLst/>
            <a:gdLst>
              <a:gd name="connsiteX0" fmla="*/ 0 w 155448"/>
              <a:gd name="connsiteY0" fmla="*/ 0 h 6501384"/>
              <a:gd name="connsiteX1" fmla="*/ 137160 w 155448"/>
              <a:gd name="connsiteY1" fmla="*/ 6492240 h 6501384"/>
              <a:gd name="connsiteX2" fmla="*/ 155448 w 155448"/>
              <a:gd name="connsiteY2" fmla="*/ 6501384 h 65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448" h="6501384">
                <a:moveTo>
                  <a:pt x="0" y="0"/>
                </a:moveTo>
                <a:lnTo>
                  <a:pt x="137160" y="6492240"/>
                </a:lnTo>
                <a:lnTo>
                  <a:pt x="155448" y="6501384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40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080" y="228600"/>
            <a:ext cx="8229600" cy="990600"/>
          </a:xfrm>
        </p:spPr>
        <p:txBody>
          <a:bodyPr/>
          <a:lstStyle/>
          <a:p>
            <a:r>
              <a:rPr lang="en-US" dirty="0"/>
              <a:t>BFS </a:t>
            </a:r>
            <a:r>
              <a:rPr lang="en-US" dirty="0" err="1"/>
              <a:t>Lavirint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realizacija</a:t>
            </a:r>
            <a:r>
              <a:rPr lang="en-US" dirty="0" smtClean="0"/>
              <a:t> – </a:t>
            </a:r>
            <a:r>
              <a:rPr lang="en-US" dirty="0" err="1" smtClean="0"/>
              <a:t>slajd</a:t>
            </a:r>
            <a:r>
              <a:rPr lang="en-US" dirty="0" smtClean="0"/>
              <a:t> #2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1066800"/>
            <a:ext cx="6858000" cy="424731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 if(</a:t>
            </a:r>
            <a:r>
              <a:rPr lang="en-US" b="1" dirty="0" err="1">
                <a:solidFill>
                  <a:srgbClr val="0070C0"/>
                </a:solidFill>
              </a:rPr>
              <a:t>uLavir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temp.x+dir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prav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]][0</a:t>
            </a:r>
            <a:r>
              <a:rPr lang="en-US" b="1" dirty="0" smtClean="0">
                <a:solidFill>
                  <a:srgbClr val="0070C0"/>
                </a:solidFill>
              </a:rPr>
              <a:t>],</a:t>
            </a:r>
            <a:r>
              <a:rPr lang="en-US" b="1" dirty="0" err="1" smtClean="0">
                <a:solidFill>
                  <a:srgbClr val="0070C0"/>
                </a:solidFill>
              </a:rPr>
              <a:t>temp.y+dir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prav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]][1],</a:t>
            </a:r>
            <a:r>
              <a:rPr lang="en-US" b="1" dirty="0" err="1">
                <a:solidFill>
                  <a:srgbClr val="0070C0"/>
                </a:solidFill>
              </a:rPr>
              <a:t>n,m</a:t>
            </a:r>
            <a:r>
              <a:rPr lang="en-US" b="1" dirty="0">
                <a:solidFill>
                  <a:srgbClr val="0070C0"/>
                </a:solidFill>
              </a:rPr>
              <a:t>) &amp;&amp;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!</a:t>
            </a:r>
            <a:r>
              <a:rPr lang="en-US" b="1" dirty="0">
                <a:solidFill>
                  <a:srgbClr val="0070C0"/>
                </a:solidFill>
              </a:rPr>
              <a:t>a[</a:t>
            </a:r>
            <a:r>
              <a:rPr lang="en-US" b="1" dirty="0" err="1">
                <a:solidFill>
                  <a:srgbClr val="0070C0"/>
                </a:solidFill>
              </a:rPr>
              <a:t>temp.x+dir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prav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]][0</a:t>
            </a:r>
            <a:r>
              <a:rPr lang="en-US" b="1" dirty="0" smtClean="0">
                <a:solidFill>
                  <a:srgbClr val="0070C0"/>
                </a:solidFill>
              </a:rPr>
              <a:t>]][</a:t>
            </a:r>
            <a:r>
              <a:rPr lang="en-US" b="1" dirty="0" err="1">
                <a:solidFill>
                  <a:srgbClr val="0070C0"/>
                </a:solidFill>
              </a:rPr>
              <a:t>temp.y+dir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prav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]][1</a:t>
            </a:r>
            <a:r>
              <a:rPr lang="en-US" b="1" dirty="0" smtClean="0">
                <a:solidFill>
                  <a:srgbClr val="0070C0"/>
                </a:solidFill>
              </a:rPr>
              <a:t>]]){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temp.x</a:t>
            </a:r>
            <a:r>
              <a:rPr lang="en-US" b="1" dirty="0">
                <a:solidFill>
                  <a:srgbClr val="0070C0"/>
                </a:solidFill>
              </a:rPr>
              <a:t>+=</a:t>
            </a:r>
            <a:r>
              <a:rPr lang="en-US" b="1" dirty="0" err="1">
                <a:solidFill>
                  <a:srgbClr val="0070C0"/>
                </a:solidFill>
              </a:rPr>
              <a:t>dir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prav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]][0</a:t>
            </a:r>
            <a:r>
              <a:rPr lang="en-US" b="1" dirty="0" smtClean="0">
                <a:solidFill>
                  <a:srgbClr val="0070C0"/>
                </a:solidFill>
              </a:rPr>
              <a:t>]; </a:t>
            </a:r>
            <a:r>
              <a:rPr lang="en-US" b="1" dirty="0" err="1" smtClean="0">
                <a:solidFill>
                  <a:srgbClr val="0070C0"/>
                </a:solidFill>
              </a:rPr>
              <a:t>temp.y</a:t>
            </a:r>
            <a:r>
              <a:rPr lang="en-US" b="1" dirty="0">
                <a:solidFill>
                  <a:srgbClr val="0070C0"/>
                </a:solidFill>
              </a:rPr>
              <a:t>+=</a:t>
            </a:r>
            <a:r>
              <a:rPr lang="en-US" b="1" dirty="0" err="1">
                <a:solidFill>
                  <a:srgbClr val="0070C0"/>
                </a:solidFill>
              </a:rPr>
              <a:t>dir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prav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]][1</a:t>
            </a:r>
            <a:r>
              <a:rPr lang="en-US" b="1" dirty="0" smtClean="0">
                <a:solidFill>
                  <a:srgbClr val="0070C0"/>
                </a:solidFill>
              </a:rPr>
              <a:t>]; </a:t>
            </a:r>
            <a:r>
              <a:rPr lang="en-US" b="1" dirty="0" err="1" smtClean="0">
                <a:solidFill>
                  <a:srgbClr val="0070C0"/>
                </a:solidFill>
              </a:rPr>
              <a:t>qp.push</a:t>
            </a:r>
            <a:r>
              <a:rPr lang="en-US" b="1" dirty="0" smtClean="0">
                <a:solidFill>
                  <a:srgbClr val="0070C0"/>
                </a:solidFill>
              </a:rPr>
              <a:t>(temp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  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qn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qp.size</a:t>
            </a:r>
            <a:r>
              <a:rPr lang="en-US" b="1" dirty="0" smtClean="0">
                <a:solidFill>
                  <a:srgbClr val="0070C0"/>
                </a:solidFill>
              </a:rPr>
              <a:t>();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qn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 smtClean="0">
                <a:solidFill>
                  <a:srgbClr val="0070C0"/>
                </a:solidFill>
              </a:rPr>
              <a:t>endl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qn;i</a:t>
            </a:r>
            <a:r>
              <a:rPr lang="en-US" b="1" dirty="0">
                <a:solidFill>
                  <a:srgbClr val="0070C0"/>
                </a:solidFill>
              </a:rPr>
              <a:t>++){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temp=</a:t>
            </a:r>
            <a:r>
              <a:rPr lang="en-US" b="1" dirty="0" err="1" smtClean="0">
                <a:solidFill>
                  <a:srgbClr val="0070C0"/>
                </a:solidFill>
              </a:rPr>
              <a:t>qp.front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&lt;&lt;temp.x+1&lt;&lt;' '&lt;&lt;temp.y+1&lt;&lt;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qp.pop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4102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Va</a:t>
            </a:r>
            <a:r>
              <a:rPr lang="sr-Latn-ME" dirty="0" smtClean="0"/>
              <a:t>žno je proučiti predmetnu realizaciju. Da li je u pravom smislu u pitanju BFS? Koliki su memorijski i računski zahtjevi? Koji je </a:t>
            </a:r>
            <a:r>
              <a:rPr lang="sr-Latn-ME" i="1" dirty="0" smtClean="0"/>
              <a:t>worst case</a:t>
            </a:r>
            <a:r>
              <a:rPr lang="sr-Latn-ME" dirty="0" smtClean="0"/>
              <a:t> za realizaciju ovoga algoritma? Što se može popraviti u smislu memorijskih, računskih i </a:t>
            </a:r>
            <a:r>
              <a:rPr lang="sr-Latn-ME" i="1" dirty="0" smtClean="0"/>
              <a:t>worst case</a:t>
            </a:r>
            <a:r>
              <a:rPr lang="sr-Latn-ME" dirty="0" smtClean="0"/>
              <a:t> zahtjeva?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1583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BFS primjer #4 – ispisivanje grafa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96000"/>
          </a:xfrm>
        </p:spPr>
        <p:txBody>
          <a:bodyPr>
            <a:normAutofit lnSpcReduction="10000"/>
          </a:bodyPr>
          <a:lstStyle/>
          <a:p>
            <a:r>
              <a:rPr lang="sr-Latn-ME" dirty="0" smtClean="0"/>
              <a:t>Već smo učili iz Programiranja 1 </a:t>
            </a:r>
            <a:r>
              <a:rPr lang="sr-Latn-ME" sz="1600" dirty="0" smtClean="0"/>
              <a:t>(a kasnije u našem kursu ćemo se detaljnije podsjetiti)</a:t>
            </a:r>
            <a:r>
              <a:rPr lang="sr-Latn-ME" dirty="0" smtClean="0"/>
              <a:t> da se graf sastoji od čvorova i ivica koje se nalaze između čvorova.</a:t>
            </a:r>
          </a:p>
          <a:p>
            <a:r>
              <a:rPr lang="sr-Latn-ME" dirty="0" smtClean="0"/>
              <a:t>Ivice se mogu prikazati putem matrice susjedstva, liste susjedstva itd.</a:t>
            </a:r>
          </a:p>
          <a:p>
            <a:r>
              <a:rPr lang="sr-Latn-ME" dirty="0" smtClean="0"/>
              <a:t>U ovom primjeru liste susjedstva smo prikazali putem niza vektora. Za svaki čvor imamo vektor promjenljive dužine </a:t>
            </a:r>
            <a:r>
              <a:rPr lang="sr-Latn-ME" sz="1600" dirty="0" smtClean="0"/>
              <a:t>(koliko ima susjednih čvorova)</a:t>
            </a:r>
            <a:r>
              <a:rPr lang="sr-Latn-ME" dirty="0" smtClean="0"/>
              <a:t> – koliki je izlazni stepen čvora odnosno u koliko se čvorova iz datog čvora može stići direktnom putanjom.</a:t>
            </a:r>
          </a:p>
          <a:p>
            <a:r>
              <a:rPr lang="sr-Latn-ME" dirty="0" smtClean="0"/>
              <a:t>U tom smislu ovaj niz vektora liči na listu su</a:t>
            </a:r>
            <a:r>
              <a:rPr lang="en-US" smtClean="0"/>
              <a:t>s</a:t>
            </a:r>
            <a:r>
              <a:rPr lang="sr-Latn-ME" smtClean="0"/>
              <a:t>jedstva </a:t>
            </a:r>
            <a:r>
              <a:rPr lang="sr-Latn-ME" dirty="0" smtClean="0"/>
              <a:t>koja kod grafova koji imaju veliki broj čvorova i mali broj ivica u odnosu na broj čvorova je jedini prihvatljiv način memorijske reprezentacije.</a:t>
            </a:r>
          </a:p>
          <a:p>
            <a:r>
              <a:rPr lang="sr-Latn-ME" dirty="0" smtClean="0"/>
              <a:t>Naš problem je simplifikovan putem BFS pretrage da obiđemo čvorove grafa.</a:t>
            </a:r>
          </a:p>
          <a:p>
            <a:r>
              <a:rPr lang="sr-Latn-ME" dirty="0" smtClean="0"/>
              <a:t>Postupak je posjetiti jedan čvor, označiti ga a zatim posjetiti sve njegove susjede, pa susjede susjeda koji do tada nisu posjećeni ...</a:t>
            </a:r>
          </a:p>
        </p:txBody>
      </p:sp>
    </p:spTree>
    <p:extLst>
      <p:ext uri="{BB962C8B-B14F-4D97-AF65-F5344CB8AC3E}">
        <p14:creationId xmlns:p14="http://schemas.microsoft.com/office/powerpoint/2010/main" val="5737681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/>
              <a:t>BFS </a:t>
            </a:r>
            <a:r>
              <a:rPr lang="sr-Latn-ME" dirty="0" smtClean="0"/>
              <a:t>– </a:t>
            </a:r>
            <a:r>
              <a:rPr lang="sr-Latn-ME" dirty="0"/>
              <a:t>ispisivanje </a:t>
            </a:r>
            <a:r>
              <a:rPr lang="sr-Latn-ME" dirty="0" smtClean="0"/>
              <a:t>grafa - realizacija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33400"/>
          </a:xfrm>
        </p:spPr>
        <p:txBody>
          <a:bodyPr/>
          <a:lstStyle/>
          <a:p>
            <a:r>
              <a:rPr lang="sr-Latn-ME" dirty="0" smtClean="0"/>
              <a:t>Detalji na: </a:t>
            </a:r>
            <a:r>
              <a:rPr lang="en-US" sz="1600" b="1" dirty="0">
                <a:solidFill>
                  <a:srgbClr val="0070C0"/>
                </a:solidFill>
              </a:rPr>
              <a:t>http://poincare.matf.bg.ac.rs/~</a:t>
            </a:r>
            <a:r>
              <a:rPr lang="en-US" sz="1600" b="1" dirty="0" smtClean="0">
                <a:solidFill>
                  <a:srgbClr val="0070C0"/>
                </a:solidFill>
              </a:rPr>
              <a:t>jelenagr/ASP/cas7.html</a:t>
            </a:r>
            <a:endParaRPr lang="en-US" sz="16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219200"/>
            <a:ext cx="9144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&lt;vector&gt;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poseti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s, vector 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a[],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n, </a:t>
            </a:r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 m[]){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i,k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v;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red[n]; </a:t>
            </a:r>
            <a:r>
              <a:rPr lang="en-US" b="1" dirty="0" smtClean="0">
                <a:solidFill>
                  <a:srgbClr val="C00000"/>
                </a:solidFill>
              </a:rPr>
              <a:t>/</a:t>
            </a:r>
            <a:r>
              <a:rPr lang="sr-Latn-ME" b="1" dirty="0" smtClean="0">
                <a:solidFill>
                  <a:srgbClr val="C00000"/>
                </a:solidFill>
              </a:rPr>
              <a:t>/ niz čvorova po obilasku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/</a:t>
            </a:r>
            <a:r>
              <a:rPr lang="sr-Latn-ME" b="1" dirty="0" smtClean="0">
                <a:solidFill>
                  <a:srgbClr val="C00000"/>
                </a:solidFill>
              </a:rPr>
              <a:t>/s čvor obiđen, prvi čvor u red, upisujemo od k=1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m[s]=true; red[0]=s; k=1;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=0;i&lt;</a:t>
            </a:r>
            <a:r>
              <a:rPr lang="en-US" b="1" dirty="0" err="1" smtClean="0">
                <a:solidFill>
                  <a:srgbClr val="0070C0"/>
                </a:solidFill>
              </a:rPr>
              <a:t>k;i</a:t>
            </a:r>
            <a:r>
              <a:rPr lang="en-US" b="1" dirty="0" smtClean="0">
                <a:solidFill>
                  <a:srgbClr val="0070C0"/>
                </a:solidFill>
              </a:rPr>
              <a:t>++){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s=red[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</a:t>
            </a:r>
          </a:p>
          <a:p>
            <a:r>
              <a:rPr lang="en-US" b="1" dirty="0">
                <a:solidFill>
                  <a:srgbClr val="0070C0"/>
                </a:solidFill>
              </a:rPr>
              <a:t>for(v=0;v&lt;</a:t>
            </a:r>
            <a:r>
              <a:rPr lang="en-US" b="1" dirty="0" err="1">
                <a:solidFill>
                  <a:srgbClr val="0070C0"/>
                </a:solidFill>
              </a:rPr>
              <a:t>n;v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>
                <a:solidFill>
                  <a:srgbClr val="0070C0"/>
                </a:solidFill>
              </a:rPr>
              <a:t>if( !m[v] &amp;&amp; a[s][v</a:t>
            </a:r>
            <a:r>
              <a:rPr lang="en-US" b="1" dirty="0" smtClean="0">
                <a:solidFill>
                  <a:srgbClr val="0070C0"/>
                </a:solidFill>
              </a:rPr>
              <a:t>]){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m[v]=</a:t>
            </a:r>
            <a:r>
              <a:rPr lang="sr-Latn-ME" b="1" dirty="0" smtClean="0">
                <a:solidFill>
                  <a:srgbClr val="0070C0"/>
                </a:solidFill>
              </a:rPr>
              <a:t>true</a:t>
            </a:r>
            <a:r>
              <a:rPr lang="en-US" b="1" dirty="0" smtClean="0">
                <a:solidFill>
                  <a:srgbClr val="0070C0"/>
                </a:solidFill>
              </a:rPr>
              <a:t>; </a:t>
            </a:r>
            <a:r>
              <a:rPr lang="en-US" b="1" dirty="0">
                <a:solidFill>
                  <a:srgbClr val="0070C0"/>
                </a:solidFill>
              </a:rPr>
              <a:t>red[k++]=v; }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k;i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&lt;&lt;red[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]&lt;&lt;" </a:t>
            </a:r>
            <a:r>
              <a:rPr lang="en-US" b="1" dirty="0" smtClean="0">
                <a:solidFill>
                  <a:srgbClr val="0070C0"/>
                </a:solidFill>
              </a:rPr>
              <a:t>";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486400" y="1576150"/>
            <a:ext cx="3657600" cy="2031325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void BFS(vector 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a[],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n){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x;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 m[n];</a:t>
            </a:r>
          </a:p>
          <a:p>
            <a:r>
              <a:rPr lang="en-US" b="1" dirty="0">
                <a:solidFill>
                  <a:srgbClr val="0070C0"/>
                </a:solidFill>
              </a:rPr>
              <a:t>for(x=0;x&lt;</a:t>
            </a:r>
            <a:r>
              <a:rPr lang="en-US" b="1" dirty="0" err="1">
                <a:solidFill>
                  <a:srgbClr val="0070C0"/>
                </a:solidFill>
              </a:rPr>
              <a:t>n;x</a:t>
            </a:r>
            <a:r>
              <a:rPr lang="en-US" b="1" dirty="0">
                <a:solidFill>
                  <a:srgbClr val="0070C0"/>
                </a:solidFill>
              </a:rPr>
              <a:t>++) m[x]=false;</a:t>
            </a:r>
          </a:p>
          <a:p>
            <a:r>
              <a:rPr lang="en-US" b="1" dirty="0">
                <a:solidFill>
                  <a:srgbClr val="0070C0"/>
                </a:solidFill>
              </a:rPr>
              <a:t>for(x=0;x&lt;</a:t>
            </a:r>
            <a:r>
              <a:rPr lang="en-US" b="1" dirty="0" err="1">
                <a:solidFill>
                  <a:srgbClr val="0070C0"/>
                </a:solidFill>
              </a:rPr>
              <a:t>n;x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if(!m[x]) </a:t>
            </a:r>
            <a:r>
              <a:rPr lang="en-US" b="1" dirty="0" err="1">
                <a:solidFill>
                  <a:srgbClr val="0070C0"/>
                </a:solidFill>
              </a:rPr>
              <a:t>poseti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x,a,n,m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0" y="3733800"/>
            <a:ext cx="4267200" cy="2862322"/>
          </a:xfrm>
          <a:prstGeom prst="rect">
            <a:avLst/>
          </a:prstGeom>
          <a:ln w="254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main(){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n;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 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a[n];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x;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j=0;j&lt;</a:t>
            </a:r>
            <a:r>
              <a:rPr lang="en-US" b="1" dirty="0" err="1">
                <a:solidFill>
                  <a:srgbClr val="0070C0"/>
                </a:solidFill>
              </a:rPr>
              <a:t>n;j</a:t>
            </a:r>
            <a:r>
              <a:rPr lang="en-US" b="1" dirty="0">
                <a:solidFill>
                  <a:srgbClr val="0070C0"/>
                </a:solidFill>
              </a:rPr>
              <a:t>++) {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&gt;&gt;x; 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].</a:t>
            </a:r>
            <a:r>
              <a:rPr lang="en-US" b="1" dirty="0" err="1">
                <a:solidFill>
                  <a:srgbClr val="0070C0"/>
                </a:solidFill>
              </a:rPr>
              <a:t>push_back</a:t>
            </a:r>
            <a:r>
              <a:rPr lang="en-US" b="1" dirty="0">
                <a:solidFill>
                  <a:srgbClr val="0070C0"/>
                </a:solidFill>
              </a:rPr>
              <a:t>(x);}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BFS(</a:t>
            </a:r>
            <a:r>
              <a:rPr lang="en-US" b="1" dirty="0" err="1" smtClean="0">
                <a:solidFill>
                  <a:srgbClr val="0070C0"/>
                </a:solidFill>
              </a:rPr>
              <a:t>a,n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7326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BFS obilazak grafa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791200"/>
          </a:xfrm>
        </p:spPr>
        <p:txBody>
          <a:bodyPr/>
          <a:lstStyle/>
          <a:p>
            <a:r>
              <a:rPr lang="sr-Latn-ME" dirty="0" smtClean="0"/>
              <a:t>Premda smo željeli da izbjegnemo graf u ovom uvodnom dijelu metoda optimizacija ipak je zgodno demonstrirati kako se </a:t>
            </a:r>
            <a:r>
              <a:rPr lang="sr-Latn-ME" b="1" dirty="0" smtClean="0">
                <a:solidFill>
                  <a:srgbClr val="C00000"/>
                </a:solidFill>
              </a:rPr>
              <a:t>BFS</a:t>
            </a:r>
            <a:r>
              <a:rPr lang="sr-Latn-ME" dirty="0" smtClean="0"/>
              <a:t> (a kasnije i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) mogu iskoristiti da bi se izvršilo obilaženje grafa.</a:t>
            </a:r>
          </a:p>
          <a:p>
            <a:r>
              <a:rPr lang="sr-Latn-ME" dirty="0" smtClean="0"/>
              <a:t>U ovom slučaju za opis grafa koristimo </a:t>
            </a:r>
            <a:r>
              <a:rPr lang="sr-Latn-ME" b="1" u="sng" dirty="0" smtClean="0"/>
              <a:t>liste susjedstava</a:t>
            </a:r>
            <a:r>
              <a:rPr lang="sr-Latn-ME" dirty="0" smtClean="0"/>
              <a:t>, odnosno za svaki čvor grafa formiramo posebnu listu koja sadrži indekse čvorova u koje se iz datog čvora može doći.</a:t>
            </a:r>
          </a:p>
          <a:p>
            <a:r>
              <a:rPr lang="sr-Latn-ME" dirty="0" smtClean="0"/>
              <a:t>Dajemo realizaciju koja koristi vektor i red a kasnije i objašnjenje.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4016276"/>
            <a:ext cx="6934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&lt;vector&gt;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&lt;queue&gt;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vector&lt;vector&lt;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&gt;&gt;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susedi</a:t>
            </a:r>
            <a:r>
              <a:rPr lang="en-US" b="1" dirty="0">
                <a:solidFill>
                  <a:srgbClr val="0070C0"/>
                </a:solidFill>
              </a:rPr>
              <a:t>{{1,2},{3,4},{5},{},{6,7},{8},{},{},{}};</a:t>
            </a:r>
          </a:p>
          <a:p>
            <a:r>
              <a:rPr lang="en-US" b="1" dirty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bfs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cvor</a:t>
            </a:r>
            <a:r>
              <a:rPr lang="en-US" b="1" dirty="0">
                <a:solidFill>
                  <a:srgbClr val="0070C0"/>
                </a:solidFill>
              </a:rPr>
              <a:t>){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brojCvorova</a:t>
            </a:r>
            <a:r>
              <a:rPr lang="en-US" b="1" dirty="0">
                <a:solidFill>
                  <a:srgbClr val="0070C0"/>
                </a:solidFill>
              </a:rPr>
              <a:t>=</a:t>
            </a:r>
            <a:r>
              <a:rPr lang="en-US" b="1" dirty="0" err="1">
                <a:solidFill>
                  <a:srgbClr val="0070C0"/>
                </a:solidFill>
              </a:rPr>
              <a:t>susedi.size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posecen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brojCvorova</a:t>
            </a:r>
            <a:r>
              <a:rPr lang="en-US" b="1" dirty="0">
                <a:solidFill>
                  <a:srgbClr val="0070C0"/>
                </a:solidFill>
              </a:rPr>
              <a:t>, false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6800" y="41910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queue&lt;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s;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s.push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cvor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while</a:t>
            </a:r>
            <a:r>
              <a:rPr lang="en-US" b="1" dirty="0">
                <a:solidFill>
                  <a:srgbClr val="0070C0"/>
                </a:solidFill>
              </a:rPr>
              <a:t>(!</a:t>
            </a:r>
            <a:r>
              <a:rPr lang="en-US" b="1" dirty="0" err="1">
                <a:solidFill>
                  <a:srgbClr val="0070C0"/>
                </a:solidFill>
              </a:rPr>
              <a:t>s.empty</a:t>
            </a:r>
            <a:r>
              <a:rPr lang="en-US" b="1" dirty="0">
                <a:solidFill>
                  <a:srgbClr val="0070C0"/>
                </a:solidFill>
              </a:rPr>
              <a:t>())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cvor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= </a:t>
            </a:r>
            <a:r>
              <a:rPr lang="en-US" b="1" dirty="0" err="1">
                <a:solidFill>
                  <a:srgbClr val="0070C0"/>
                </a:solidFill>
              </a:rPr>
              <a:t>s.front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s.pop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</a:t>
            </a:r>
            <a:r>
              <a:rPr lang="en-US" b="1" dirty="0">
                <a:solidFill>
                  <a:srgbClr val="0070C0"/>
                </a:solidFill>
              </a:rPr>
              <a:t>(!</a:t>
            </a:r>
            <a:r>
              <a:rPr lang="en-US" b="1" dirty="0" err="1">
                <a:solidFill>
                  <a:srgbClr val="0070C0"/>
                </a:solidFill>
              </a:rPr>
              <a:t>posecen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cvor</a:t>
            </a:r>
            <a:r>
              <a:rPr lang="en-US" b="1" dirty="0">
                <a:solidFill>
                  <a:srgbClr val="0070C0"/>
                </a:solidFill>
              </a:rPr>
              <a:t>])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posecen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cvor</a:t>
            </a:r>
            <a:r>
              <a:rPr lang="en-US" b="1" dirty="0">
                <a:solidFill>
                  <a:srgbClr val="0070C0"/>
                </a:solidFill>
              </a:rPr>
              <a:t>]=true;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cvor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876800" y="4191000"/>
            <a:ext cx="0" cy="2667000"/>
          </a:xfrm>
          <a:prstGeom prst="line">
            <a:avLst/>
          </a:prstGeom>
          <a:ln w="2667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280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Kraj, primjer - objašnjenje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114800"/>
            <a:ext cx="9144000" cy="2743200"/>
          </a:xfrm>
        </p:spPr>
        <p:txBody>
          <a:bodyPr/>
          <a:lstStyle/>
          <a:p>
            <a:r>
              <a:rPr lang="en-US" dirty="0" err="1" smtClean="0"/>
              <a:t>Vektor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posecen</a:t>
            </a:r>
            <a:r>
              <a:rPr lang="en-US" dirty="0" smtClean="0"/>
              <a:t> </a:t>
            </a:r>
            <a:r>
              <a:rPr lang="en-US" dirty="0" err="1" smtClean="0"/>
              <a:t>pamti</a:t>
            </a:r>
            <a:r>
              <a:rPr lang="en-US" dirty="0" smtClean="0"/>
              <a:t> </a:t>
            </a:r>
            <a:r>
              <a:rPr lang="sr-Latn-ME" dirty="0" smtClean="0"/>
              <a:t>čvorove koji su obiđeni.</a:t>
            </a:r>
          </a:p>
          <a:p>
            <a:r>
              <a:rPr lang="sr-Latn-ME" dirty="0" smtClean="0"/>
              <a:t>Ako čvor nije obiđen provjeravaju se svi njegovi susjedi smiještanjem na red. </a:t>
            </a:r>
          </a:p>
          <a:p>
            <a:r>
              <a:rPr lang="sr-Latn-ME" dirty="0" smtClean="0"/>
              <a:t>Proces se nastavlja do trenutka kada se isprazni red.</a:t>
            </a:r>
          </a:p>
          <a:p>
            <a:r>
              <a:rPr lang="sr-Latn-ME" dirty="0" smtClean="0"/>
              <a:t>Što će se desiti ako se graf ne može obići iz čvora </a:t>
            </a:r>
            <a:r>
              <a:rPr lang="sr-Latn-ME" b="1" dirty="0" smtClean="0">
                <a:solidFill>
                  <a:srgbClr val="C00000"/>
                </a:solidFill>
              </a:rPr>
              <a:t>0</a:t>
            </a:r>
            <a:r>
              <a:rPr lang="sr-Latn-ME" dirty="0" smtClean="0"/>
              <a:t>?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2400" y="1143000"/>
            <a:ext cx="3657600" cy="2862322"/>
          </a:xfrm>
          <a:prstGeom prst="rect">
            <a:avLst/>
          </a:prstGeom>
          <a:ln>
            <a:solidFill>
              <a:srgbClr val="C0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sused:susedi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cvor</a:t>
            </a:r>
            <a:r>
              <a:rPr lang="en-US" b="1" dirty="0">
                <a:solidFill>
                  <a:srgbClr val="0070C0"/>
                </a:solidFill>
              </a:rPr>
              <a:t>])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en-US" b="1" dirty="0" smtClean="0">
                <a:solidFill>
                  <a:srgbClr val="0070C0"/>
                </a:solidFill>
              </a:rPr>
              <a:t>if</a:t>
            </a:r>
            <a:r>
              <a:rPr lang="en-US" b="1" dirty="0">
                <a:solidFill>
                  <a:srgbClr val="0070C0"/>
                </a:solidFill>
              </a:rPr>
              <a:t>(!</a:t>
            </a:r>
            <a:r>
              <a:rPr lang="en-US" b="1" dirty="0" err="1">
                <a:solidFill>
                  <a:srgbClr val="0070C0"/>
                </a:solidFill>
              </a:rPr>
              <a:t>posecen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sused</a:t>
            </a:r>
            <a:r>
              <a:rPr lang="en-US" b="1" dirty="0">
                <a:solidFill>
                  <a:srgbClr val="0070C0"/>
                </a:solidFill>
              </a:rPr>
              <a:t>])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</a:t>
            </a:r>
            <a:r>
              <a:rPr lang="en-US" b="1" dirty="0" err="1" smtClean="0">
                <a:solidFill>
                  <a:srgbClr val="0070C0"/>
                </a:solidFill>
              </a:rPr>
              <a:t>s.push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sused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main()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bfs</a:t>
            </a:r>
            <a:r>
              <a:rPr lang="en-US" b="1" dirty="0" smtClean="0">
                <a:solidFill>
                  <a:srgbClr val="0070C0"/>
                </a:solidFill>
              </a:rPr>
              <a:t>(0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>
                <a:solidFill>
                  <a:srgbClr val="0070C0"/>
                </a:solidFill>
              </a:rPr>
              <a:t>return 0;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457700" y="2057400"/>
            <a:ext cx="571500" cy="17543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0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1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2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3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4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5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6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7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91000" y="16002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IZLAZ IZ PROGRAMA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14294202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229600" cy="990600"/>
          </a:xfrm>
        </p:spPr>
        <p:txBody>
          <a:bodyPr/>
          <a:lstStyle/>
          <a:p>
            <a:r>
              <a:rPr lang="sr-Latn-ME" dirty="0" smtClean="0"/>
              <a:t>DFS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" y="1143000"/>
            <a:ext cx="9128760" cy="5334000"/>
          </a:xfrm>
        </p:spPr>
        <p:txBody>
          <a:bodyPr/>
          <a:lstStyle/>
          <a:p>
            <a:r>
              <a:rPr lang="sr-Latn-ME" dirty="0" smtClean="0"/>
              <a:t>Dati su brojevi </a:t>
            </a:r>
            <a:r>
              <a:rPr lang="sr-Latn-ME" b="1" dirty="0" smtClean="0">
                <a:solidFill>
                  <a:srgbClr val="FF0000"/>
                </a:solidFill>
              </a:rPr>
              <a:t>(</a:t>
            </a:r>
            <a:r>
              <a:rPr lang="sr-Latn-ME" b="1" i="1" dirty="0" smtClean="0">
                <a:solidFill>
                  <a:srgbClr val="FF0000"/>
                </a:solidFill>
              </a:rPr>
              <a:t>a</a:t>
            </a:r>
            <a:r>
              <a:rPr lang="sr-Latn-ME" b="1" dirty="0" smtClean="0">
                <a:solidFill>
                  <a:srgbClr val="FF0000"/>
                </a:solidFill>
              </a:rPr>
              <a:t>,</a:t>
            </a:r>
            <a:r>
              <a:rPr lang="sr-Latn-ME" b="1" i="1" dirty="0" smtClean="0">
                <a:solidFill>
                  <a:srgbClr val="FF0000"/>
                </a:solidFill>
              </a:rPr>
              <a:t>b</a:t>
            </a:r>
            <a:r>
              <a:rPr lang="sr-Latn-ME" b="1" dirty="0" smtClean="0">
                <a:solidFill>
                  <a:srgbClr val="FF0000"/>
                </a:solidFill>
              </a:rPr>
              <a:t>)</a:t>
            </a:r>
            <a:r>
              <a:rPr lang="sr-Latn-ME" dirty="0" smtClean="0"/>
              <a:t> početna pozicija skakača u šahu, i </a:t>
            </a:r>
            <a:r>
              <a:rPr lang="sr-Latn-ME" b="1" dirty="0" smtClean="0">
                <a:solidFill>
                  <a:srgbClr val="FF0000"/>
                </a:solidFill>
              </a:rPr>
              <a:t>(</a:t>
            </a:r>
            <a:r>
              <a:rPr lang="sr-Latn-ME" b="1" i="1" dirty="0" smtClean="0">
                <a:solidFill>
                  <a:srgbClr val="FF0000"/>
                </a:solidFill>
              </a:rPr>
              <a:t>c</a:t>
            </a:r>
            <a:r>
              <a:rPr lang="sr-Latn-ME" b="1" dirty="0" smtClean="0">
                <a:solidFill>
                  <a:srgbClr val="FF0000"/>
                </a:solidFill>
              </a:rPr>
              <a:t>,</a:t>
            </a:r>
            <a:r>
              <a:rPr lang="sr-Latn-ME" b="1" i="1" dirty="0" smtClean="0">
                <a:solidFill>
                  <a:srgbClr val="FF0000"/>
                </a:solidFill>
              </a:rPr>
              <a:t>d</a:t>
            </a:r>
            <a:r>
              <a:rPr lang="sr-Latn-ME" b="1" dirty="0" smtClean="0">
                <a:solidFill>
                  <a:srgbClr val="FF0000"/>
                </a:solidFill>
              </a:rPr>
              <a:t>)</a:t>
            </a:r>
            <a:r>
              <a:rPr lang="sr-Latn-ME" dirty="0" smtClean="0"/>
              <a:t> krajnja pozicija. Da li se sa početne može doći do krajnje pozicije u ne više od </a:t>
            </a:r>
            <a:r>
              <a:rPr lang="sr-Latn-ME" b="1" i="1" dirty="0" smtClean="0">
                <a:solidFill>
                  <a:srgbClr val="FF0000"/>
                </a:solidFill>
              </a:rPr>
              <a:t>g</a:t>
            </a:r>
            <a:r>
              <a:rPr lang="sr-Latn-ME" dirty="0" smtClean="0"/>
              <a:t> poteza.  </a:t>
            </a:r>
            <a:r>
              <a:rPr lang="sr-Latn-ME" b="1" dirty="0" smtClean="0">
                <a:solidFill>
                  <a:srgbClr val="FF0000"/>
                </a:solidFill>
              </a:rPr>
              <a:t>0</a:t>
            </a:r>
            <a:r>
              <a:rPr lang="sr-Latn-ME" b="1" dirty="0" smtClean="0">
                <a:solidFill>
                  <a:srgbClr val="FF0000"/>
                </a:solidFill>
                <a:sym typeface="Symbol"/>
              </a:rPr>
              <a:t></a:t>
            </a:r>
            <a:r>
              <a:rPr lang="sr-Latn-ME" b="1" i="1" dirty="0" smtClean="0">
                <a:solidFill>
                  <a:srgbClr val="FF0000"/>
                </a:solidFill>
                <a:sym typeface="Symbol"/>
              </a:rPr>
              <a:t>a</a:t>
            </a:r>
            <a:r>
              <a:rPr lang="sr-Latn-ME" b="1" dirty="0" smtClean="0">
                <a:solidFill>
                  <a:srgbClr val="FF0000"/>
                </a:solidFill>
                <a:sym typeface="Symbol"/>
              </a:rPr>
              <a:t>,</a:t>
            </a:r>
            <a:r>
              <a:rPr lang="sr-Latn-ME" b="1" i="1" dirty="0" smtClean="0">
                <a:solidFill>
                  <a:srgbClr val="FF0000"/>
                </a:solidFill>
                <a:sym typeface="Symbol"/>
              </a:rPr>
              <a:t>b</a:t>
            </a:r>
            <a:r>
              <a:rPr lang="sr-Latn-ME" b="1" dirty="0" smtClean="0">
                <a:solidFill>
                  <a:srgbClr val="FF0000"/>
                </a:solidFill>
                <a:sym typeface="Symbol"/>
              </a:rPr>
              <a:t>,</a:t>
            </a:r>
            <a:r>
              <a:rPr lang="sr-Latn-ME" b="1" i="1" dirty="0" smtClean="0">
                <a:solidFill>
                  <a:srgbClr val="FF0000"/>
                </a:solidFill>
                <a:sym typeface="Symbol"/>
              </a:rPr>
              <a:t>c</a:t>
            </a:r>
            <a:r>
              <a:rPr lang="sr-Latn-ME" b="1" dirty="0" smtClean="0">
                <a:solidFill>
                  <a:srgbClr val="FF0000"/>
                </a:solidFill>
                <a:sym typeface="Symbol"/>
              </a:rPr>
              <a:t>,</a:t>
            </a:r>
            <a:r>
              <a:rPr lang="sr-Latn-ME" b="1" i="1" dirty="0" smtClean="0">
                <a:solidFill>
                  <a:srgbClr val="FF0000"/>
                </a:solidFill>
                <a:sym typeface="Symbol"/>
              </a:rPr>
              <a:t>d</a:t>
            </a:r>
            <a:r>
              <a:rPr lang="sr-Latn-ME" b="1" dirty="0" smtClean="0">
                <a:solidFill>
                  <a:srgbClr val="FF0000"/>
                </a:solidFill>
                <a:sym typeface="Symbol"/>
              </a:rPr>
              <a:t>7</a:t>
            </a:r>
            <a:r>
              <a:rPr lang="sr-Latn-ME" dirty="0" smtClean="0">
                <a:sym typeface="Symbol"/>
              </a:rPr>
              <a:t>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" y="2362200"/>
            <a:ext cx="59283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</a:rPr>
              <a:t>#include &lt;</a:t>
            </a:r>
            <a:r>
              <a:rPr lang="en-US" b="1" dirty="0" err="1">
                <a:solidFill>
                  <a:srgbClr val="00B0F0"/>
                </a:solidFill>
              </a:rPr>
              <a:t>iostream</a:t>
            </a:r>
            <a:r>
              <a:rPr lang="en-US" b="1" dirty="0">
                <a:solidFill>
                  <a:srgbClr val="00B0F0"/>
                </a:solidFill>
              </a:rPr>
              <a:t>&gt;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using </a:t>
            </a:r>
            <a:r>
              <a:rPr lang="en-US" b="1" dirty="0">
                <a:solidFill>
                  <a:srgbClr val="00B0F0"/>
                </a:solidFill>
              </a:rPr>
              <a:t>namespace </a:t>
            </a:r>
            <a:r>
              <a:rPr lang="en-US" b="1" dirty="0" err="1">
                <a:solidFill>
                  <a:srgbClr val="00B0F0"/>
                </a:solidFill>
              </a:rPr>
              <a:t>std</a:t>
            </a:r>
            <a:r>
              <a:rPr lang="en-US" b="1" dirty="0">
                <a:solidFill>
                  <a:srgbClr val="00B0F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bool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uMatr</a:t>
            </a:r>
            <a:r>
              <a:rPr lang="en-US" b="1" dirty="0">
                <a:solidFill>
                  <a:srgbClr val="00B0F0"/>
                </a:solidFill>
              </a:rPr>
              <a:t>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x,int</a:t>
            </a:r>
            <a:r>
              <a:rPr lang="en-US" b="1" dirty="0">
                <a:solidFill>
                  <a:srgbClr val="00B0F0"/>
                </a:solidFill>
              </a:rPr>
              <a:t> y</a:t>
            </a:r>
            <a:r>
              <a:rPr lang="en-US" b="1" dirty="0" smtClean="0">
                <a:solidFill>
                  <a:srgbClr val="00B0F0"/>
                </a:solidFill>
              </a:rPr>
              <a:t>){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return(x&lt;8 </a:t>
            </a:r>
            <a:r>
              <a:rPr lang="en-US" b="1" dirty="0">
                <a:solidFill>
                  <a:srgbClr val="00B0F0"/>
                </a:solidFill>
              </a:rPr>
              <a:t>&amp;&amp; x&gt;=0 &amp;&amp; y&lt;8 &amp;&amp; y&gt;=0</a:t>
            </a:r>
            <a:r>
              <a:rPr lang="en-US" b="1" dirty="0" smtClean="0">
                <a:solidFill>
                  <a:srgbClr val="00B0F0"/>
                </a:solidFill>
              </a:rPr>
              <a:t>);}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>
                <a:solidFill>
                  <a:srgbClr val="00B0F0"/>
                </a:solidFill>
              </a:rPr>
              <a:t>bool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sve_posj</a:t>
            </a:r>
            <a:r>
              <a:rPr lang="en-US" b="1" dirty="0">
                <a:solidFill>
                  <a:srgbClr val="00B0F0"/>
                </a:solidFill>
              </a:rPr>
              <a:t>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tabla</a:t>
            </a:r>
            <a:r>
              <a:rPr lang="en-US" b="1" dirty="0">
                <a:solidFill>
                  <a:srgbClr val="00B0F0"/>
                </a:solidFill>
              </a:rPr>
              <a:t>[][8</a:t>
            </a:r>
            <a:r>
              <a:rPr lang="en-US" b="1" dirty="0" smtClean="0">
                <a:solidFill>
                  <a:srgbClr val="00B0F0"/>
                </a:solidFill>
              </a:rPr>
              <a:t>]){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00B0F0"/>
                </a:solidFill>
              </a:rPr>
              <a:t>    for(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=0;i&lt;8;i++)</a:t>
            </a:r>
          </a:p>
          <a:p>
            <a:r>
              <a:rPr lang="en-US" b="1" dirty="0">
                <a:solidFill>
                  <a:srgbClr val="00B0F0"/>
                </a:solidFill>
              </a:rPr>
              <a:t>        for(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j=0;j&lt;8;j++) 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sr-Latn-ME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          </a:t>
            </a:r>
            <a:r>
              <a:rPr lang="en-US" b="1" dirty="0" smtClean="0">
                <a:solidFill>
                  <a:srgbClr val="00B0F0"/>
                </a:solidFill>
              </a:rPr>
              <a:t>if(</a:t>
            </a:r>
            <a:r>
              <a:rPr lang="en-US" b="1" dirty="0" err="1" smtClean="0">
                <a:solidFill>
                  <a:srgbClr val="00B0F0"/>
                </a:solidFill>
              </a:rPr>
              <a:t>tabla</a:t>
            </a:r>
            <a:r>
              <a:rPr lang="en-US" b="1" dirty="0" smtClean="0">
                <a:solidFill>
                  <a:srgbClr val="00B0F0"/>
                </a:solidFill>
              </a:rPr>
              <a:t>[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][j]==-1) return false;</a:t>
            </a:r>
          </a:p>
          <a:p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return </a:t>
            </a:r>
            <a:r>
              <a:rPr lang="en-US" b="1" dirty="0">
                <a:solidFill>
                  <a:srgbClr val="00B0F0"/>
                </a:solidFill>
              </a:rPr>
              <a:t>true</a:t>
            </a:r>
            <a:r>
              <a:rPr lang="en-US" b="1" dirty="0" smtClean="0">
                <a:solidFill>
                  <a:srgbClr val="00B0F0"/>
                </a:solidFill>
              </a:rPr>
              <a:t>;}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max_tabla</a:t>
            </a:r>
            <a:r>
              <a:rPr lang="en-US" b="1" dirty="0">
                <a:solidFill>
                  <a:srgbClr val="00B0F0"/>
                </a:solidFill>
              </a:rPr>
              <a:t>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tabla</a:t>
            </a:r>
            <a:r>
              <a:rPr lang="en-US" b="1" dirty="0">
                <a:solidFill>
                  <a:srgbClr val="00B0F0"/>
                </a:solidFill>
              </a:rPr>
              <a:t>[][8</a:t>
            </a:r>
            <a:r>
              <a:rPr lang="en-US" b="1" dirty="0" smtClean="0">
                <a:solidFill>
                  <a:srgbClr val="00B0F0"/>
                </a:solidFill>
              </a:rPr>
              <a:t>]){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maks</a:t>
            </a:r>
            <a:r>
              <a:rPr lang="en-US" b="1" dirty="0">
                <a:solidFill>
                  <a:srgbClr val="00B0F0"/>
                </a:solidFill>
              </a:rPr>
              <a:t>=</a:t>
            </a:r>
            <a:r>
              <a:rPr lang="en-US" b="1" dirty="0" err="1">
                <a:solidFill>
                  <a:srgbClr val="00B0F0"/>
                </a:solidFill>
              </a:rPr>
              <a:t>tabla</a:t>
            </a:r>
            <a:r>
              <a:rPr lang="en-US" b="1" dirty="0">
                <a:solidFill>
                  <a:srgbClr val="00B0F0"/>
                </a:solidFill>
              </a:rPr>
              <a:t>[0][0];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for(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=0;i&lt;8;i</a:t>
            </a:r>
            <a:r>
              <a:rPr lang="en-US" b="1" dirty="0" smtClean="0">
                <a:solidFill>
                  <a:srgbClr val="00B0F0"/>
                </a:solidFill>
              </a:rPr>
              <a:t>++)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for(</a:t>
            </a:r>
            <a:r>
              <a:rPr lang="en-US" b="1" dirty="0" err="1" smtClean="0">
                <a:solidFill>
                  <a:srgbClr val="00B0F0"/>
                </a:solidFill>
              </a:rPr>
              <a:t>int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j=0;j&lt;8;j++) 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sr-Latn-ME" b="1" dirty="0">
                <a:solidFill>
                  <a:srgbClr val="00B0F0"/>
                </a:solidFill>
              </a:rPr>
              <a:t>	</a:t>
            </a:r>
            <a:r>
              <a:rPr lang="en-US" b="1" dirty="0" smtClean="0">
                <a:solidFill>
                  <a:srgbClr val="00B0F0"/>
                </a:solidFill>
              </a:rPr>
              <a:t>if(</a:t>
            </a:r>
            <a:r>
              <a:rPr lang="en-US" b="1" dirty="0" err="1" smtClean="0">
                <a:solidFill>
                  <a:srgbClr val="00B0F0"/>
                </a:solidFill>
              </a:rPr>
              <a:t>tabla</a:t>
            </a:r>
            <a:r>
              <a:rPr lang="en-US" b="1" dirty="0" smtClean="0">
                <a:solidFill>
                  <a:srgbClr val="00B0F0"/>
                </a:solidFill>
              </a:rPr>
              <a:t>[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][j]&gt;</a:t>
            </a:r>
            <a:r>
              <a:rPr lang="en-US" b="1" dirty="0" err="1">
                <a:solidFill>
                  <a:srgbClr val="00B0F0"/>
                </a:solidFill>
              </a:rPr>
              <a:t>maks</a:t>
            </a:r>
            <a:r>
              <a:rPr lang="en-US" b="1" dirty="0">
                <a:solidFill>
                  <a:srgbClr val="00B0F0"/>
                </a:solidFill>
              </a:rPr>
              <a:t>) 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sr-Latn-ME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                   </a:t>
            </a:r>
            <a:r>
              <a:rPr lang="en-US" b="1" dirty="0" err="1" smtClean="0">
                <a:solidFill>
                  <a:srgbClr val="00B0F0"/>
                </a:solidFill>
              </a:rPr>
              <a:t>maks</a:t>
            </a:r>
            <a:r>
              <a:rPr lang="en-US" b="1" dirty="0" smtClean="0">
                <a:solidFill>
                  <a:srgbClr val="00B0F0"/>
                </a:solidFill>
              </a:rPr>
              <a:t>=</a:t>
            </a:r>
            <a:r>
              <a:rPr lang="en-US" b="1" dirty="0" err="1" smtClean="0">
                <a:solidFill>
                  <a:srgbClr val="00B0F0"/>
                </a:solidFill>
              </a:rPr>
              <a:t>tabla</a:t>
            </a:r>
            <a:r>
              <a:rPr lang="en-US" b="1" dirty="0" smtClean="0">
                <a:solidFill>
                  <a:srgbClr val="00B0F0"/>
                </a:solidFill>
              </a:rPr>
              <a:t>[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][j];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return </a:t>
            </a:r>
            <a:r>
              <a:rPr lang="en-US" b="1" dirty="0" err="1">
                <a:solidFill>
                  <a:srgbClr val="00B0F0"/>
                </a:solidFill>
              </a:rPr>
              <a:t>maks</a:t>
            </a:r>
            <a:r>
              <a:rPr lang="en-US" b="1" dirty="0">
                <a:solidFill>
                  <a:srgbClr val="00B0F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}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19600" y="2305883"/>
            <a:ext cx="51816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</a:rPr>
              <a:t>void </a:t>
            </a:r>
            <a:r>
              <a:rPr lang="en-US" b="1" dirty="0" err="1">
                <a:solidFill>
                  <a:srgbClr val="00B0F0"/>
                </a:solidFill>
              </a:rPr>
              <a:t>setaj_konju</a:t>
            </a:r>
            <a:r>
              <a:rPr lang="en-US" b="1" dirty="0">
                <a:solidFill>
                  <a:srgbClr val="00B0F0"/>
                </a:solidFill>
              </a:rPr>
              <a:t>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tabla</a:t>
            </a:r>
            <a:r>
              <a:rPr lang="en-US" b="1" dirty="0">
                <a:solidFill>
                  <a:srgbClr val="00B0F0"/>
                </a:solidFill>
              </a:rPr>
              <a:t>[][8],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kretanje</a:t>
            </a:r>
            <a:r>
              <a:rPr lang="en-US" b="1" dirty="0">
                <a:solidFill>
                  <a:srgbClr val="00B0F0"/>
                </a:solidFill>
              </a:rPr>
              <a:t>[][8],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x,int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y,int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g,int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tek</a:t>
            </a:r>
            <a:r>
              <a:rPr lang="en-US" b="1" dirty="0" smtClean="0">
                <a:solidFill>
                  <a:srgbClr val="00B0F0"/>
                </a:solidFill>
              </a:rPr>
              <a:t>){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if</a:t>
            </a:r>
            <a:r>
              <a:rPr lang="en-US" b="1" dirty="0">
                <a:solidFill>
                  <a:srgbClr val="00B0F0"/>
                </a:solidFill>
              </a:rPr>
              <a:t>(!</a:t>
            </a:r>
            <a:r>
              <a:rPr lang="en-US" b="1" dirty="0" err="1">
                <a:solidFill>
                  <a:srgbClr val="00B0F0"/>
                </a:solidFill>
              </a:rPr>
              <a:t>uMatr</a:t>
            </a:r>
            <a:r>
              <a:rPr lang="en-US" b="1" dirty="0">
                <a:solidFill>
                  <a:srgbClr val="00B0F0"/>
                </a:solidFill>
              </a:rPr>
              <a:t>(</a:t>
            </a:r>
            <a:r>
              <a:rPr lang="en-US" b="1" dirty="0" err="1">
                <a:solidFill>
                  <a:srgbClr val="00B0F0"/>
                </a:solidFill>
              </a:rPr>
              <a:t>x,y</a:t>
            </a:r>
            <a:r>
              <a:rPr lang="en-US" b="1" dirty="0">
                <a:solidFill>
                  <a:srgbClr val="00B0F0"/>
                </a:solidFill>
              </a:rPr>
              <a:t>)) return;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if(</a:t>
            </a:r>
            <a:r>
              <a:rPr lang="en-US" b="1" dirty="0" err="1" smtClean="0">
                <a:solidFill>
                  <a:srgbClr val="00B0F0"/>
                </a:solidFill>
              </a:rPr>
              <a:t>tek</a:t>
            </a:r>
            <a:r>
              <a:rPr lang="en-US" b="1" dirty="0" smtClean="0">
                <a:solidFill>
                  <a:srgbClr val="00B0F0"/>
                </a:solidFill>
              </a:rPr>
              <a:t>&gt;g</a:t>
            </a:r>
            <a:r>
              <a:rPr lang="en-US" b="1" dirty="0">
                <a:solidFill>
                  <a:srgbClr val="00B0F0"/>
                </a:solidFill>
              </a:rPr>
              <a:t>) return;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if(</a:t>
            </a:r>
            <a:r>
              <a:rPr lang="en-US" b="1" dirty="0" err="1" smtClean="0">
                <a:solidFill>
                  <a:srgbClr val="00B0F0"/>
                </a:solidFill>
              </a:rPr>
              <a:t>tek</a:t>
            </a:r>
            <a:r>
              <a:rPr lang="en-US" b="1" dirty="0" smtClean="0">
                <a:solidFill>
                  <a:srgbClr val="00B0F0"/>
                </a:solidFill>
              </a:rPr>
              <a:t>&gt;</a:t>
            </a:r>
            <a:r>
              <a:rPr lang="en-US" b="1" dirty="0" err="1" smtClean="0">
                <a:solidFill>
                  <a:srgbClr val="00B0F0"/>
                </a:solidFill>
              </a:rPr>
              <a:t>max_tabla</a:t>
            </a:r>
            <a:r>
              <a:rPr lang="en-US" b="1" dirty="0" smtClean="0">
                <a:solidFill>
                  <a:srgbClr val="00B0F0"/>
                </a:solidFill>
              </a:rPr>
              <a:t>(</a:t>
            </a:r>
            <a:r>
              <a:rPr lang="en-US" b="1" dirty="0" err="1" smtClean="0">
                <a:solidFill>
                  <a:srgbClr val="00B0F0"/>
                </a:solidFill>
              </a:rPr>
              <a:t>tabla</a:t>
            </a:r>
            <a:r>
              <a:rPr lang="en-US" b="1" dirty="0" smtClean="0">
                <a:solidFill>
                  <a:srgbClr val="00B0F0"/>
                </a:solidFill>
              </a:rPr>
              <a:t>)&amp;&amp;</a:t>
            </a:r>
            <a:r>
              <a:rPr lang="en-US" b="1" dirty="0" err="1" smtClean="0">
                <a:solidFill>
                  <a:srgbClr val="00B0F0"/>
                </a:solidFill>
              </a:rPr>
              <a:t>sve_posj</a:t>
            </a:r>
            <a:r>
              <a:rPr lang="en-US" b="1" dirty="0" smtClean="0">
                <a:solidFill>
                  <a:srgbClr val="00B0F0"/>
                </a:solidFill>
              </a:rPr>
              <a:t>(</a:t>
            </a:r>
            <a:r>
              <a:rPr lang="en-US" b="1" dirty="0" err="1" smtClean="0">
                <a:solidFill>
                  <a:srgbClr val="00B0F0"/>
                </a:solidFill>
              </a:rPr>
              <a:t>tabla</a:t>
            </a:r>
            <a:r>
              <a:rPr lang="en-US" b="1" dirty="0">
                <a:solidFill>
                  <a:srgbClr val="00B0F0"/>
                </a:solidFill>
              </a:rPr>
              <a:t>)) return;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if(</a:t>
            </a:r>
            <a:r>
              <a:rPr lang="en-US" b="1" dirty="0" err="1" smtClean="0">
                <a:solidFill>
                  <a:srgbClr val="00B0F0"/>
                </a:solidFill>
              </a:rPr>
              <a:t>tabla</a:t>
            </a:r>
            <a:r>
              <a:rPr lang="en-US" b="1" dirty="0" smtClean="0">
                <a:solidFill>
                  <a:srgbClr val="00B0F0"/>
                </a:solidFill>
              </a:rPr>
              <a:t>[x</a:t>
            </a:r>
            <a:r>
              <a:rPr lang="en-US" b="1" dirty="0">
                <a:solidFill>
                  <a:srgbClr val="00B0F0"/>
                </a:solidFill>
              </a:rPr>
              <a:t>][y]==-1 ||(</a:t>
            </a:r>
            <a:r>
              <a:rPr lang="en-US" b="1" dirty="0" err="1">
                <a:solidFill>
                  <a:srgbClr val="00B0F0"/>
                </a:solidFill>
              </a:rPr>
              <a:t>tabla</a:t>
            </a:r>
            <a:r>
              <a:rPr lang="en-US" b="1" dirty="0">
                <a:solidFill>
                  <a:srgbClr val="00B0F0"/>
                </a:solidFill>
              </a:rPr>
              <a:t>[x][y]!=-</a:t>
            </a:r>
            <a:r>
              <a:rPr lang="en-US" b="1" dirty="0" smtClean="0">
                <a:solidFill>
                  <a:srgbClr val="00B0F0"/>
                </a:solidFill>
              </a:rPr>
              <a:t>1&amp;&amp; </a:t>
            </a:r>
            <a:r>
              <a:rPr lang="en-US" b="1" dirty="0" err="1">
                <a:solidFill>
                  <a:srgbClr val="00B0F0"/>
                </a:solidFill>
              </a:rPr>
              <a:t>tek</a:t>
            </a:r>
            <a:r>
              <a:rPr lang="en-US" b="1" dirty="0">
                <a:solidFill>
                  <a:srgbClr val="00B0F0"/>
                </a:solidFill>
              </a:rPr>
              <a:t>&lt;</a:t>
            </a:r>
            <a:r>
              <a:rPr lang="en-US" b="1" dirty="0" err="1">
                <a:solidFill>
                  <a:srgbClr val="00B0F0"/>
                </a:solidFill>
              </a:rPr>
              <a:t>tabla</a:t>
            </a:r>
            <a:r>
              <a:rPr lang="en-US" b="1" dirty="0">
                <a:solidFill>
                  <a:srgbClr val="00B0F0"/>
                </a:solidFill>
              </a:rPr>
              <a:t>[x][y]))</a:t>
            </a: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r>
              <a:rPr lang="en-US" b="1" dirty="0" err="1" smtClean="0">
                <a:solidFill>
                  <a:srgbClr val="00B0F0"/>
                </a:solidFill>
              </a:rPr>
              <a:t>tabla</a:t>
            </a:r>
            <a:r>
              <a:rPr lang="en-US" b="1" dirty="0" smtClean="0">
                <a:solidFill>
                  <a:srgbClr val="00B0F0"/>
                </a:solidFill>
              </a:rPr>
              <a:t>[x</a:t>
            </a:r>
            <a:r>
              <a:rPr lang="en-US" b="1" dirty="0">
                <a:solidFill>
                  <a:srgbClr val="00B0F0"/>
                </a:solidFill>
              </a:rPr>
              <a:t>][y]=</a:t>
            </a:r>
            <a:r>
              <a:rPr lang="en-US" b="1" dirty="0" err="1">
                <a:solidFill>
                  <a:srgbClr val="00B0F0"/>
                </a:solidFill>
              </a:rPr>
              <a:t>tek</a:t>
            </a:r>
            <a:r>
              <a:rPr lang="en-US" b="1" dirty="0">
                <a:solidFill>
                  <a:srgbClr val="00B0F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for(</a:t>
            </a:r>
            <a:r>
              <a:rPr lang="en-US" b="1" dirty="0" err="1" smtClean="0">
                <a:solidFill>
                  <a:srgbClr val="00B0F0"/>
                </a:solidFill>
              </a:rPr>
              <a:t>int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=0;i&lt;8;i++)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setaj_konju</a:t>
            </a:r>
            <a:r>
              <a:rPr lang="en-US" b="1" dirty="0" smtClean="0">
                <a:solidFill>
                  <a:srgbClr val="00B0F0"/>
                </a:solidFill>
              </a:rPr>
              <a:t>(</a:t>
            </a:r>
            <a:r>
              <a:rPr lang="en-US" b="1" dirty="0" err="1" smtClean="0">
                <a:solidFill>
                  <a:srgbClr val="00B0F0"/>
                </a:solidFill>
              </a:rPr>
              <a:t>tabla,kretanje,x+kretanje</a:t>
            </a:r>
            <a:r>
              <a:rPr lang="en-US" b="1" dirty="0" smtClean="0">
                <a:solidFill>
                  <a:srgbClr val="00B0F0"/>
                </a:solidFill>
              </a:rPr>
              <a:t>[0</a:t>
            </a:r>
            <a:r>
              <a:rPr lang="en-US" b="1" dirty="0">
                <a:solidFill>
                  <a:srgbClr val="00B0F0"/>
                </a:solidFill>
              </a:rPr>
              <a:t>][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 smtClean="0">
                <a:solidFill>
                  <a:srgbClr val="00B0F0"/>
                </a:solidFill>
              </a:rPr>
              <a:t>],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y+kretanje</a:t>
            </a:r>
            <a:r>
              <a:rPr lang="en-US" b="1" dirty="0" smtClean="0">
                <a:solidFill>
                  <a:srgbClr val="00B0F0"/>
                </a:solidFill>
              </a:rPr>
              <a:t>[1</a:t>
            </a:r>
            <a:r>
              <a:rPr lang="en-US" b="1" dirty="0">
                <a:solidFill>
                  <a:srgbClr val="00B0F0"/>
                </a:solidFill>
              </a:rPr>
              <a:t>][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],g,tek+1);</a:t>
            </a:r>
          </a:p>
          <a:p>
            <a:r>
              <a:rPr lang="en-US" b="1" dirty="0">
                <a:solidFill>
                  <a:srgbClr val="00B0F0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028725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DFS kretanje konja – Glavni program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-5080" y="1066800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B0F0"/>
                </a:solidFill>
              </a:rPr>
              <a:t>int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main</a:t>
            </a:r>
            <a:r>
              <a:rPr lang="en-US" b="1" dirty="0" smtClean="0">
                <a:solidFill>
                  <a:srgbClr val="00B0F0"/>
                </a:solidFill>
              </a:rPr>
              <a:t>(){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a,b,c,d</a:t>
            </a:r>
            <a:r>
              <a:rPr lang="en-US" b="1" dirty="0">
                <a:solidFill>
                  <a:srgbClr val="00B0F0"/>
                </a:solidFill>
              </a:rPr>
              <a:t>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g;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r>
              <a:rPr lang="en-US" b="1" dirty="0" err="1">
                <a:solidFill>
                  <a:srgbClr val="00B0F0"/>
                </a:solidFill>
              </a:rPr>
              <a:t>cin</a:t>
            </a:r>
            <a:r>
              <a:rPr lang="en-US" b="1" dirty="0">
                <a:solidFill>
                  <a:srgbClr val="00B0F0"/>
                </a:solidFill>
              </a:rPr>
              <a:t>&gt;&gt;a&gt;&gt;b&gt;&gt;c&gt;&gt;d&gt;&gt;g;</a:t>
            </a:r>
          </a:p>
          <a:p>
            <a:r>
              <a:rPr lang="sr-Latn-ME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   </a:t>
            </a:r>
            <a:r>
              <a:rPr lang="en-US" b="1" dirty="0" err="1" smtClean="0">
                <a:solidFill>
                  <a:srgbClr val="00B0F0"/>
                </a:solidFill>
              </a:rPr>
              <a:t>int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kretanje</a:t>
            </a:r>
            <a:r>
              <a:rPr lang="en-US" b="1" dirty="0">
                <a:solidFill>
                  <a:srgbClr val="00B0F0"/>
                </a:solidFill>
              </a:rPr>
              <a:t>[2][8];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r>
              <a:rPr lang="en-US" b="1" dirty="0" err="1">
                <a:solidFill>
                  <a:srgbClr val="00B0F0"/>
                </a:solidFill>
              </a:rPr>
              <a:t>kretanje</a:t>
            </a:r>
            <a:r>
              <a:rPr lang="en-US" b="1" dirty="0">
                <a:solidFill>
                  <a:srgbClr val="00B0F0"/>
                </a:solidFill>
              </a:rPr>
              <a:t>[0][0]=1; </a:t>
            </a:r>
            <a:r>
              <a:rPr lang="en-US" b="1" dirty="0" err="1">
                <a:solidFill>
                  <a:srgbClr val="00B0F0"/>
                </a:solidFill>
              </a:rPr>
              <a:t>kretanje</a:t>
            </a:r>
            <a:r>
              <a:rPr lang="en-US" b="1" dirty="0">
                <a:solidFill>
                  <a:srgbClr val="00B0F0"/>
                </a:solidFill>
              </a:rPr>
              <a:t>[1][0]=</a:t>
            </a:r>
            <a:r>
              <a:rPr lang="en-US" b="1" dirty="0" smtClean="0">
                <a:solidFill>
                  <a:srgbClr val="00B0F0"/>
                </a:solidFill>
              </a:rPr>
              <a:t>2;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kretanje</a:t>
            </a:r>
            <a:r>
              <a:rPr lang="en-US" b="1" dirty="0" smtClean="0">
                <a:solidFill>
                  <a:srgbClr val="00B0F0"/>
                </a:solidFill>
              </a:rPr>
              <a:t>[0</a:t>
            </a:r>
            <a:r>
              <a:rPr lang="en-US" b="1" dirty="0">
                <a:solidFill>
                  <a:srgbClr val="00B0F0"/>
                </a:solidFill>
              </a:rPr>
              <a:t>][1]=2; </a:t>
            </a:r>
            <a:r>
              <a:rPr lang="en-US" b="1" dirty="0" err="1">
                <a:solidFill>
                  <a:srgbClr val="00B0F0"/>
                </a:solidFill>
              </a:rPr>
              <a:t>kretanje</a:t>
            </a:r>
            <a:r>
              <a:rPr lang="en-US" b="1" dirty="0">
                <a:solidFill>
                  <a:srgbClr val="00B0F0"/>
                </a:solidFill>
              </a:rPr>
              <a:t>[1][1]=1;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r>
              <a:rPr lang="en-US" b="1" dirty="0" err="1">
                <a:solidFill>
                  <a:srgbClr val="00B0F0"/>
                </a:solidFill>
              </a:rPr>
              <a:t>kretanje</a:t>
            </a:r>
            <a:r>
              <a:rPr lang="en-US" b="1" dirty="0">
                <a:solidFill>
                  <a:srgbClr val="00B0F0"/>
                </a:solidFill>
              </a:rPr>
              <a:t>[0][2]=2; </a:t>
            </a:r>
            <a:r>
              <a:rPr lang="en-US" b="1" dirty="0" err="1">
                <a:solidFill>
                  <a:srgbClr val="00B0F0"/>
                </a:solidFill>
              </a:rPr>
              <a:t>kretanje</a:t>
            </a:r>
            <a:r>
              <a:rPr lang="en-US" b="1" dirty="0">
                <a:solidFill>
                  <a:srgbClr val="00B0F0"/>
                </a:solidFill>
              </a:rPr>
              <a:t>[1][2]=-</a:t>
            </a:r>
            <a:r>
              <a:rPr lang="en-US" b="1" dirty="0" smtClean="0">
                <a:solidFill>
                  <a:srgbClr val="00B0F0"/>
                </a:solidFill>
              </a:rPr>
              <a:t>1;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kretanje</a:t>
            </a:r>
            <a:r>
              <a:rPr lang="en-US" b="1" dirty="0" smtClean="0">
                <a:solidFill>
                  <a:srgbClr val="00B0F0"/>
                </a:solidFill>
              </a:rPr>
              <a:t>[0</a:t>
            </a:r>
            <a:r>
              <a:rPr lang="en-US" b="1" dirty="0">
                <a:solidFill>
                  <a:srgbClr val="00B0F0"/>
                </a:solidFill>
              </a:rPr>
              <a:t>][3]=1; </a:t>
            </a:r>
            <a:r>
              <a:rPr lang="en-US" b="1" dirty="0" err="1">
                <a:solidFill>
                  <a:srgbClr val="00B0F0"/>
                </a:solidFill>
              </a:rPr>
              <a:t>kretanje</a:t>
            </a:r>
            <a:r>
              <a:rPr lang="en-US" b="1" dirty="0">
                <a:solidFill>
                  <a:srgbClr val="00B0F0"/>
                </a:solidFill>
              </a:rPr>
              <a:t>[1][3]=-2;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r>
              <a:rPr lang="en-US" b="1" dirty="0" err="1">
                <a:solidFill>
                  <a:srgbClr val="00B0F0"/>
                </a:solidFill>
              </a:rPr>
              <a:t>kretanje</a:t>
            </a:r>
            <a:r>
              <a:rPr lang="en-US" b="1" dirty="0">
                <a:solidFill>
                  <a:srgbClr val="00B0F0"/>
                </a:solidFill>
              </a:rPr>
              <a:t>[0][4]=-1; </a:t>
            </a:r>
            <a:r>
              <a:rPr lang="en-US" b="1" dirty="0" err="1">
                <a:solidFill>
                  <a:srgbClr val="00B0F0"/>
                </a:solidFill>
              </a:rPr>
              <a:t>kretanje</a:t>
            </a:r>
            <a:r>
              <a:rPr lang="en-US" b="1" dirty="0">
                <a:solidFill>
                  <a:srgbClr val="00B0F0"/>
                </a:solidFill>
              </a:rPr>
              <a:t>[1][4]=-</a:t>
            </a:r>
            <a:r>
              <a:rPr lang="en-US" b="1" dirty="0" smtClean="0">
                <a:solidFill>
                  <a:srgbClr val="00B0F0"/>
                </a:solidFill>
              </a:rPr>
              <a:t>2;kretanje[0</a:t>
            </a:r>
            <a:r>
              <a:rPr lang="en-US" b="1" dirty="0">
                <a:solidFill>
                  <a:srgbClr val="00B0F0"/>
                </a:solidFill>
              </a:rPr>
              <a:t>][5]=-2; </a:t>
            </a:r>
            <a:r>
              <a:rPr lang="en-US" b="1" dirty="0" err="1">
                <a:solidFill>
                  <a:srgbClr val="00B0F0"/>
                </a:solidFill>
              </a:rPr>
              <a:t>kretanje</a:t>
            </a:r>
            <a:r>
              <a:rPr lang="en-US" b="1" dirty="0">
                <a:solidFill>
                  <a:srgbClr val="00B0F0"/>
                </a:solidFill>
              </a:rPr>
              <a:t>[1][5]=-1;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r>
              <a:rPr lang="en-US" b="1" dirty="0" err="1">
                <a:solidFill>
                  <a:srgbClr val="00B0F0"/>
                </a:solidFill>
              </a:rPr>
              <a:t>kretanje</a:t>
            </a:r>
            <a:r>
              <a:rPr lang="en-US" b="1" dirty="0">
                <a:solidFill>
                  <a:srgbClr val="00B0F0"/>
                </a:solidFill>
              </a:rPr>
              <a:t>[0][6]=-2; </a:t>
            </a:r>
            <a:r>
              <a:rPr lang="en-US" b="1" dirty="0" err="1">
                <a:solidFill>
                  <a:srgbClr val="00B0F0"/>
                </a:solidFill>
              </a:rPr>
              <a:t>kretanje</a:t>
            </a:r>
            <a:r>
              <a:rPr lang="en-US" b="1" dirty="0">
                <a:solidFill>
                  <a:srgbClr val="00B0F0"/>
                </a:solidFill>
              </a:rPr>
              <a:t>[1][6]=</a:t>
            </a:r>
            <a:r>
              <a:rPr lang="en-US" b="1" dirty="0" smtClean="0">
                <a:solidFill>
                  <a:srgbClr val="00B0F0"/>
                </a:solidFill>
              </a:rPr>
              <a:t>1;kretanje[0</a:t>
            </a:r>
            <a:r>
              <a:rPr lang="en-US" b="1" dirty="0">
                <a:solidFill>
                  <a:srgbClr val="00B0F0"/>
                </a:solidFill>
              </a:rPr>
              <a:t>][7]=-1; </a:t>
            </a:r>
            <a:r>
              <a:rPr lang="en-US" b="1" dirty="0" err="1">
                <a:solidFill>
                  <a:srgbClr val="00B0F0"/>
                </a:solidFill>
              </a:rPr>
              <a:t>kretanje</a:t>
            </a:r>
            <a:r>
              <a:rPr lang="en-US" b="1" dirty="0">
                <a:solidFill>
                  <a:srgbClr val="00B0F0"/>
                </a:solidFill>
              </a:rPr>
              <a:t>[1][7]=2;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tabla</a:t>
            </a:r>
            <a:r>
              <a:rPr lang="en-US" b="1" dirty="0">
                <a:solidFill>
                  <a:srgbClr val="00B0F0"/>
                </a:solidFill>
              </a:rPr>
              <a:t>[8][8</a:t>
            </a:r>
            <a:r>
              <a:rPr lang="en-US" b="1" dirty="0" smtClean="0">
                <a:solidFill>
                  <a:srgbClr val="00B0F0"/>
                </a:solidFill>
              </a:rPr>
              <a:t>];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00B0F0"/>
                </a:solidFill>
              </a:rPr>
              <a:t>for(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=0;i&lt;8;i++)</a:t>
            </a:r>
          </a:p>
          <a:p>
            <a:r>
              <a:rPr lang="en-US" b="1" dirty="0">
                <a:solidFill>
                  <a:srgbClr val="00B0F0"/>
                </a:solidFill>
              </a:rPr>
              <a:t>        for(</a:t>
            </a:r>
            <a:r>
              <a:rPr lang="en-US" b="1" dirty="0" err="1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 j=0;j&lt;8;j++) </a:t>
            </a:r>
            <a:r>
              <a:rPr lang="en-US" b="1" dirty="0" err="1">
                <a:solidFill>
                  <a:srgbClr val="00B0F0"/>
                </a:solidFill>
              </a:rPr>
              <a:t>tabla</a:t>
            </a:r>
            <a:r>
              <a:rPr lang="en-US" b="1" dirty="0">
                <a:solidFill>
                  <a:srgbClr val="00B0F0"/>
                </a:solidFill>
              </a:rPr>
              <a:t>[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][j]=-1;</a:t>
            </a:r>
          </a:p>
          <a:p>
            <a:r>
              <a:rPr lang="sr-Latn-ME" b="1" dirty="0" smtClean="0">
                <a:solidFill>
                  <a:srgbClr val="00B0F0"/>
                </a:solidFill>
              </a:rPr>
              <a:t>    </a:t>
            </a:r>
            <a:r>
              <a:rPr lang="en-US" b="1" dirty="0" err="1" smtClean="0">
                <a:solidFill>
                  <a:srgbClr val="00B0F0"/>
                </a:solidFill>
              </a:rPr>
              <a:t>setaj_konju</a:t>
            </a:r>
            <a:r>
              <a:rPr lang="en-US" b="1" dirty="0" smtClean="0">
                <a:solidFill>
                  <a:srgbClr val="00B0F0"/>
                </a:solidFill>
              </a:rPr>
              <a:t>(tabla,kretanje,a,b,g,0</a:t>
            </a:r>
            <a:r>
              <a:rPr lang="en-US" b="1" dirty="0">
                <a:solidFill>
                  <a:srgbClr val="00B0F0"/>
                </a:solidFill>
              </a:rPr>
              <a:t>);</a:t>
            </a:r>
          </a:p>
          <a:p>
            <a:r>
              <a:rPr lang="en-US" b="1" u="sng" dirty="0">
                <a:solidFill>
                  <a:srgbClr val="FF0000"/>
                </a:solidFill>
              </a:rPr>
              <a:t>    for(</a:t>
            </a:r>
            <a:r>
              <a:rPr lang="en-US" b="1" u="sng" dirty="0" err="1">
                <a:solidFill>
                  <a:srgbClr val="FF0000"/>
                </a:solidFill>
              </a:rPr>
              <a:t>int</a:t>
            </a:r>
            <a:r>
              <a:rPr lang="en-US" b="1" u="sng" dirty="0">
                <a:solidFill>
                  <a:srgbClr val="FF0000"/>
                </a:solidFill>
              </a:rPr>
              <a:t> </a:t>
            </a:r>
            <a:r>
              <a:rPr lang="en-US" b="1" u="sng" dirty="0" err="1">
                <a:solidFill>
                  <a:srgbClr val="FF0000"/>
                </a:solidFill>
              </a:rPr>
              <a:t>i</a:t>
            </a:r>
            <a:r>
              <a:rPr lang="en-US" b="1" u="sng" dirty="0">
                <a:solidFill>
                  <a:srgbClr val="FF0000"/>
                </a:solidFill>
              </a:rPr>
              <a:t>=0;i&lt;8;i++){for(</a:t>
            </a:r>
            <a:r>
              <a:rPr lang="en-US" b="1" u="sng" dirty="0" err="1">
                <a:solidFill>
                  <a:srgbClr val="FF0000"/>
                </a:solidFill>
              </a:rPr>
              <a:t>int</a:t>
            </a:r>
            <a:r>
              <a:rPr lang="en-US" b="1" u="sng" dirty="0">
                <a:solidFill>
                  <a:srgbClr val="FF0000"/>
                </a:solidFill>
              </a:rPr>
              <a:t> j=0;j&lt;8;j++)</a:t>
            </a:r>
            <a:r>
              <a:rPr lang="en-US" b="1" u="sng" dirty="0" err="1">
                <a:solidFill>
                  <a:srgbClr val="FF0000"/>
                </a:solidFill>
              </a:rPr>
              <a:t>cout</a:t>
            </a:r>
            <a:r>
              <a:rPr lang="en-US" b="1" u="sng" dirty="0">
                <a:solidFill>
                  <a:srgbClr val="FF0000"/>
                </a:solidFill>
              </a:rPr>
              <a:t>&lt;&lt;</a:t>
            </a:r>
            <a:r>
              <a:rPr lang="en-US" b="1" u="sng" dirty="0" err="1">
                <a:solidFill>
                  <a:srgbClr val="FF0000"/>
                </a:solidFill>
              </a:rPr>
              <a:t>tabla</a:t>
            </a:r>
            <a:r>
              <a:rPr lang="en-US" b="1" u="sng" dirty="0">
                <a:solidFill>
                  <a:srgbClr val="FF0000"/>
                </a:solidFill>
              </a:rPr>
              <a:t>[</a:t>
            </a:r>
            <a:r>
              <a:rPr lang="en-US" b="1" u="sng" dirty="0" err="1">
                <a:solidFill>
                  <a:srgbClr val="FF0000"/>
                </a:solidFill>
              </a:rPr>
              <a:t>i</a:t>
            </a:r>
            <a:r>
              <a:rPr lang="en-US" b="1" u="sng" dirty="0">
                <a:solidFill>
                  <a:srgbClr val="FF0000"/>
                </a:solidFill>
              </a:rPr>
              <a:t>][j]&lt;&lt;" ";</a:t>
            </a:r>
            <a:r>
              <a:rPr lang="en-US" b="1" u="sng" dirty="0" err="1">
                <a:solidFill>
                  <a:srgbClr val="FF0000"/>
                </a:solidFill>
              </a:rPr>
              <a:t>cout</a:t>
            </a:r>
            <a:r>
              <a:rPr lang="en-US" b="1" u="sng" dirty="0">
                <a:solidFill>
                  <a:srgbClr val="FF0000"/>
                </a:solidFill>
              </a:rPr>
              <a:t>&lt;&lt;</a:t>
            </a:r>
            <a:r>
              <a:rPr lang="en-US" b="1" u="sng" dirty="0" err="1">
                <a:solidFill>
                  <a:srgbClr val="FF0000"/>
                </a:solidFill>
              </a:rPr>
              <a:t>endl</a:t>
            </a:r>
            <a:r>
              <a:rPr lang="en-US" b="1" u="sng" dirty="0">
                <a:solidFill>
                  <a:srgbClr val="FF0000"/>
                </a:solidFill>
              </a:rPr>
              <a:t>;}</a:t>
            </a:r>
          </a:p>
          <a:p>
            <a:r>
              <a:rPr lang="en-US" b="1" dirty="0">
                <a:solidFill>
                  <a:srgbClr val="00B0F0"/>
                </a:solidFill>
              </a:rPr>
              <a:t>    if(</a:t>
            </a:r>
            <a:r>
              <a:rPr lang="en-US" b="1" dirty="0" err="1">
                <a:solidFill>
                  <a:srgbClr val="00B0F0"/>
                </a:solidFill>
              </a:rPr>
              <a:t>tabla</a:t>
            </a:r>
            <a:r>
              <a:rPr lang="en-US" b="1" dirty="0">
                <a:solidFill>
                  <a:srgbClr val="00B0F0"/>
                </a:solidFill>
              </a:rPr>
              <a:t>[c][d]==-1) </a:t>
            </a:r>
            <a:r>
              <a:rPr lang="en-US" b="1" dirty="0" err="1">
                <a:solidFill>
                  <a:srgbClr val="00B0F0"/>
                </a:solidFill>
              </a:rPr>
              <a:t>cout</a:t>
            </a:r>
            <a:r>
              <a:rPr lang="en-US" b="1" dirty="0">
                <a:solidFill>
                  <a:srgbClr val="00B0F0"/>
                </a:solidFill>
              </a:rPr>
              <a:t>&lt;&lt;"NE MOZE";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else </a:t>
            </a:r>
            <a:r>
              <a:rPr lang="en-US" b="1" dirty="0" err="1">
                <a:solidFill>
                  <a:srgbClr val="00B0F0"/>
                </a:solidFill>
              </a:rPr>
              <a:t>cout</a:t>
            </a:r>
            <a:r>
              <a:rPr lang="en-US" b="1" dirty="0">
                <a:solidFill>
                  <a:srgbClr val="00B0F0"/>
                </a:solidFill>
              </a:rPr>
              <a:t>&lt;&lt;</a:t>
            </a:r>
            <a:r>
              <a:rPr lang="en-US" b="1" dirty="0" err="1">
                <a:solidFill>
                  <a:srgbClr val="00B0F0"/>
                </a:solidFill>
              </a:rPr>
              <a:t>tabla</a:t>
            </a:r>
            <a:r>
              <a:rPr lang="en-US" b="1" dirty="0">
                <a:solidFill>
                  <a:srgbClr val="00B0F0"/>
                </a:solidFill>
              </a:rPr>
              <a:t>[c][d];</a:t>
            </a:r>
          </a:p>
          <a:p>
            <a:r>
              <a:rPr lang="en-US" b="1" dirty="0">
                <a:solidFill>
                  <a:srgbClr val="00B0F0"/>
                </a:solidFill>
              </a:rPr>
              <a:t>    return 0;</a:t>
            </a:r>
          </a:p>
          <a:p>
            <a:r>
              <a:rPr lang="en-US" b="1" dirty="0">
                <a:solidFill>
                  <a:srgbClr val="00B0F0"/>
                </a:solidFill>
              </a:rPr>
              <a:t>}</a:t>
            </a:r>
          </a:p>
          <a:p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00B0F0"/>
                </a:solidFill>
              </a:rPr>
              <a:t>   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48000" y="1066800"/>
            <a:ext cx="5791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Funkcija </a:t>
            </a:r>
            <a:r>
              <a:rPr lang="sr-Latn-ME" b="1" dirty="0" smtClean="0">
                <a:solidFill>
                  <a:srgbClr val="FF0000"/>
                </a:solidFill>
              </a:rPr>
              <a:t>setaj_konju</a:t>
            </a:r>
            <a:r>
              <a:rPr lang="sr-Latn-ME" dirty="0" smtClean="0"/>
              <a:t> je suštinski DFS funkcija, idemo jednim pravcem dok ne zapnemo.</a:t>
            </a:r>
          </a:p>
          <a:p>
            <a:r>
              <a:rPr lang="sr-Latn-ME" dirty="0" smtClean="0"/>
              <a:t>Dakle, u ovoj funkciji idemo nekim pravcem dok možemo a kad ne možemo nastavljamo iz neke od prethodnih iteracija.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5960447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Morali smo se obezbjediti da ne ponavljamo poteze nepotrebno.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00" y="502562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FF0000"/>
                </a:solidFill>
              </a:rPr>
              <a:t>Ispis koji nije potreban.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319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err="1" smtClean="0"/>
              <a:t>Ojlerova</a:t>
            </a:r>
            <a:r>
              <a:rPr lang="en-US" dirty="0" smtClean="0"/>
              <a:t> (Euler) </a:t>
            </a:r>
            <a:r>
              <a:rPr lang="sr-Latn-ME" dirty="0" smtClean="0"/>
              <a:t>ciklus</a:t>
            </a:r>
            <a:r>
              <a:rPr lang="en-US" dirty="0" smtClean="0"/>
              <a:t> u </a:t>
            </a:r>
            <a:r>
              <a:rPr lang="sr-Latn-ME" dirty="0" smtClean="0"/>
              <a:t>drvetu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15000"/>
          </a:xfrm>
        </p:spPr>
        <p:txBody>
          <a:bodyPr>
            <a:normAutofit/>
          </a:bodyPr>
          <a:lstStyle/>
          <a:p>
            <a:r>
              <a:rPr lang="en-US" dirty="0" smtClean="0"/>
              <a:t>U </a:t>
            </a:r>
            <a:r>
              <a:rPr lang="en-US" dirty="0" err="1" smtClean="0"/>
              <a:t>ovom</a:t>
            </a:r>
            <a:r>
              <a:rPr lang="en-US" dirty="0" smtClean="0"/>
              <a:t> DFS </a:t>
            </a:r>
            <a:r>
              <a:rPr lang="en-US" dirty="0" err="1" smtClean="0"/>
              <a:t>primjeru</a:t>
            </a:r>
            <a:r>
              <a:rPr lang="en-US" dirty="0" smtClean="0"/>
              <a:t> </a:t>
            </a:r>
            <a:r>
              <a:rPr lang="en-US" dirty="0" err="1" smtClean="0"/>
              <a:t>moramo</a:t>
            </a:r>
            <a:r>
              <a:rPr lang="en-US" dirty="0" smtClean="0"/>
              <a:t> da </a:t>
            </a:r>
            <a:r>
              <a:rPr lang="sr-Latn-ME" dirty="0" smtClean="0"/>
              <a:t>pomenemo</a:t>
            </a:r>
            <a:r>
              <a:rPr lang="en-US" dirty="0" smtClean="0"/>
              <a:t> </a:t>
            </a:r>
            <a:r>
              <a:rPr lang="en-US" dirty="0" err="1" smtClean="0"/>
              <a:t>pojam</a:t>
            </a:r>
            <a:r>
              <a:rPr lang="en-US" dirty="0" smtClean="0"/>
              <a:t> </a:t>
            </a:r>
            <a:r>
              <a:rPr lang="en-US" dirty="0" err="1" smtClean="0"/>
              <a:t>drveta</a:t>
            </a:r>
            <a:r>
              <a:rPr lang="sr-Latn-ME" dirty="0" smtClean="0"/>
              <a:t>.</a:t>
            </a:r>
          </a:p>
          <a:p>
            <a:r>
              <a:rPr lang="sr-Latn-ME" dirty="0"/>
              <a:t>Podsjetite se drveta iz Programiranja 1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Ojlerov ciklus je ciklus </a:t>
            </a:r>
            <a:r>
              <a:rPr lang="sr-Latn-ME" b="1" baseline="-25000" dirty="0" smtClean="0"/>
              <a:t>(ciklus je jer počinje i završava u istom čvoru)</a:t>
            </a:r>
            <a:r>
              <a:rPr lang="sr-Latn-ME" dirty="0" smtClean="0"/>
              <a:t> koji svaku granu obiđe jednom.</a:t>
            </a:r>
          </a:p>
          <a:p>
            <a:r>
              <a:rPr lang="sr-Latn-ME" dirty="0" smtClean="0"/>
              <a:t>Ojlerov graf je povezani graf čiji čvorovi imaju paran stepen </a:t>
            </a:r>
            <a:r>
              <a:rPr lang="sr-Latn-ME" b="1" baseline="-25000" dirty="0" smtClean="0"/>
              <a:t>(paran broj grana)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Kod drveta postoje čvorovi sa neparnim stepenom, međutim kada govorimo o Ojlerovom ciklusu onda podrazumijevamo da su grane neusmjerene.</a:t>
            </a:r>
          </a:p>
          <a:p>
            <a:r>
              <a:rPr lang="sr-Latn-ME" dirty="0" smtClean="0"/>
              <a:t>Polazi se iz korjena, ide se DFS obilazak čvorova, kada se iz nekoga čvora više ne možemo ići naprijed idemo unazad do roditelja i nastavljamo DFS obilazak.</a:t>
            </a:r>
          </a:p>
          <a:p>
            <a:r>
              <a:rPr lang="sr-Latn-ME" dirty="0" smtClean="0"/>
              <a:t>Za drvo sa </a:t>
            </a:r>
            <a:r>
              <a:rPr lang="sr-Latn-ME" b="1" i="1" dirty="0" smtClean="0"/>
              <a:t>N</a:t>
            </a:r>
            <a:r>
              <a:rPr lang="sr-Latn-ME" dirty="0" smtClean="0"/>
              <a:t> čvorova polazi se uvjek iz korjena i Ojlerov ciklus ima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-1</a:t>
            </a:r>
            <a:r>
              <a:rPr lang="sr-Latn-ME" dirty="0" smtClean="0"/>
              <a:t> čvorova na svom putu.</a:t>
            </a:r>
          </a:p>
        </p:txBody>
      </p:sp>
    </p:spTree>
    <p:extLst>
      <p:ext uri="{BB962C8B-B14F-4D97-AF65-F5344CB8AC3E}">
        <p14:creationId xmlns:p14="http://schemas.microsoft.com/office/powerpoint/2010/main" val="37889920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Ojlerov ciklus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s://media.geeksforgeeks.org/wp-content/uploads/ETT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63296"/>
            <a:ext cx="2514600" cy="307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295400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#</a:t>
            </a:r>
            <a:r>
              <a:rPr lang="en-US" b="1" dirty="0">
                <a:solidFill>
                  <a:srgbClr val="0070C0"/>
                </a:solidFill>
              </a:rPr>
              <a:t>include &lt;bits/</a:t>
            </a:r>
            <a:r>
              <a:rPr lang="en-US" b="1" dirty="0" err="1">
                <a:solidFill>
                  <a:srgbClr val="0070C0"/>
                </a:solidFill>
              </a:rPr>
              <a:t>stdc</a:t>
            </a:r>
            <a:r>
              <a:rPr lang="en-US" b="1" dirty="0">
                <a:solidFill>
                  <a:srgbClr val="0070C0"/>
                </a:solidFill>
              </a:rPr>
              <a:t>++.h&gt; </a:t>
            </a:r>
          </a:p>
          <a:p>
            <a:r>
              <a:rPr lang="sr-Latn-ME" b="1" dirty="0" smtClean="0">
                <a:solidFill>
                  <a:srgbClr val="FF0000"/>
                </a:solidFill>
              </a:rPr>
              <a:t>//mijenja najkorišćenije biblioteke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 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#</a:t>
            </a:r>
            <a:r>
              <a:rPr lang="en-US" b="1" dirty="0">
                <a:solidFill>
                  <a:srgbClr val="0070C0"/>
                </a:solidFill>
              </a:rPr>
              <a:t>define MAX 1001 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adj</a:t>
            </a:r>
            <a:r>
              <a:rPr lang="en-US" b="1" dirty="0">
                <a:solidFill>
                  <a:srgbClr val="0070C0"/>
                </a:solidFill>
              </a:rPr>
              <a:t>[MAX]; </a:t>
            </a:r>
            <a:r>
              <a:rPr lang="sr-Latn-ME" b="1" dirty="0" smtClean="0">
                <a:solidFill>
                  <a:srgbClr val="FF0000"/>
                </a:solidFill>
              </a:rPr>
              <a:t>//lista susjedstva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bool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vis</a:t>
            </a:r>
            <a:r>
              <a:rPr lang="en-US" b="1" dirty="0">
                <a:solidFill>
                  <a:srgbClr val="0070C0"/>
                </a:solidFill>
              </a:rPr>
              <a:t>[MAX]; 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FF0000"/>
                </a:solidFill>
              </a:rPr>
              <a:t>//posjećeno ili nije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// </a:t>
            </a:r>
            <a:r>
              <a:rPr lang="sr-Latn-ME" b="1" dirty="0" smtClean="0">
                <a:solidFill>
                  <a:srgbClr val="FF0000"/>
                </a:solidFill>
              </a:rPr>
              <a:t>Niz u koji se smiješta Ojlerov ciklus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Euler[2 * MAX];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// </a:t>
            </a:r>
            <a:r>
              <a:rPr lang="sr-Latn-ME" b="1" dirty="0" smtClean="0">
                <a:solidFill>
                  <a:srgbClr val="FF0000"/>
                </a:solidFill>
              </a:rPr>
              <a:t>Funkcija dodaje ivice u drvo (obije)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add_edge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u,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v) </a:t>
            </a:r>
            <a:r>
              <a:rPr lang="en-US" b="1" dirty="0" smtClean="0">
                <a:solidFill>
                  <a:srgbClr val="0070C0"/>
                </a:solidFill>
              </a:rPr>
              <a:t>{ 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adj</a:t>
            </a:r>
            <a:r>
              <a:rPr lang="en-US" b="1" dirty="0" smtClean="0">
                <a:solidFill>
                  <a:srgbClr val="0070C0"/>
                </a:solidFill>
              </a:rPr>
              <a:t>[u</a:t>
            </a:r>
            <a:r>
              <a:rPr lang="en-US" b="1" dirty="0">
                <a:solidFill>
                  <a:srgbClr val="0070C0"/>
                </a:solidFill>
              </a:rPr>
              <a:t>].</a:t>
            </a:r>
            <a:r>
              <a:rPr lang="en-US" b="1" dirty="0" err="1">
                <a:solidFill>
                  <a:srgbClr val="0070C0"/>
                </a:solidFill>
              </a:rPr>
              <a:t>push_back</a:t>
            </a:r>
            <a:r>
              <a:rPr lang="en-US" b="1" dirty="0">
                <a:solidFill>
                  <a:srgbClr val="0070C0"/>
                </a:solidFill>
              </a:rPr>
              <a:t>(v); </a:t>
            </a:r>
            <a:r>
              <a:rPr lang="en-US" b="1" dirty="0" err="1" smtClean="0">
                <a:solidFill>
                  <a:srgbClr val="0070C0"/>
                </a:solidFill>
              </a:rPr>
              <a:t>adj</a:t>
            </a:r>
            <a:r>
              <a:rPr lang="en-US" b="1" dirty="0" smtClean="0">
                <a:solidFill>
                  <a:srgbClr val="0070C0"/>
                </a:solidFill>
              </a:rPr>
              <a:t>[v</a:t>
            </a:r>
            <a:r>
              <a:rPr lang="en-US" b="1" dirty="0">
                <a:solidFill>
                  <a:srgbClr val="0070C0"/>
                </a:solidFill>
              </a:rPr>
              <a:t>].</a:t>
            </a:r>
            <a:r>
              <a:rPr lang="en-US" b="1" dirty="0" err="1">
                <a:solidFill>
                  <a:srgbClr val="0070C0"/>
                </a:solidFill>
              </a:rPr>
              <a:t>push_back</a:t>
            </a:r>
            <a:r>
              <a:rPr lang="en-US" b="1" dirty="0">
                <a:solidFill>
                  <a:srgbClr val="0070C0"/>
                </a:solidFill>
              </a:rPr>
              <a:t>(u);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// </a:t>
            </a:r>
            <a:r>
              <a:rPr lang="sr-Latn-ME" b="1" dirty="0" smtClean="0">
                <a:solidFill>
                  <a:srgbClr val="FF0000"/>
                </a:solidFill>
              </a:rPr>
              <a:t>dfs obilazak drveta formiranje Ojlerovog drveta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eulerTree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u,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&amp;</a:t>
            </a:r>
            <a:r>
              <a:rPr lang="en-US" b="1" dirty="0" err="1">
                <a:solidFill>
                  <a:srgbClr val="0070C0"/>
                </a:solidFill>
              </a:rPr>
              <a:t>indx</a:t>
            </a:r>
            <a:r>
              <a:rPr lang="en-US" b="1" dirty="0">
                <a:solidFill>
                  <a:srgbClr val="0070C0"/>
                </a:solidFill>
              </a:rPr>
              <a:t>) </a:t>
            </a:r>
            <a:r>
              <a:rPr lang="en-US" b="1" dirty="0" smtClean="0">
                <a:solidFill>
                  <a:srgbClr val="0070C0"/>
                </a:solidFill>
              </a:rPr>
              <a:t>{ 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vis</a:t>
            </a:r>
            <a:r>
              <a:rPr lang="en-US" b="1" dirty="0" smtClean="0">
                <a:solidFill>
                  <a:srgbClr val="0070C0"/>
                </a:solidFill>
              </a:rPr>
              <a:t>[u]=1</a:t>
            </a:r>
            <a:r>
              <a:rPr lang="en-US" b="1" dirty="0">
                <a:solidFill>
                  <a:srgbClr val="0070C0"/>
                </a:solidFill>
              </a:rPr>
              <a:t>; </a:t>
            </a:r>
            <a:r>
              <a:rPr lang="sr-Latn-ME" b="1" dirty="0" smtClean="0">
                <a:solidFill>
                  <a:srgbClr val="FF0000"/>
                </a:solidFill>
              </a:rPr>
              <a:t>//posjećen u-ti čvor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Euler[</a:t>
            </a:r>
            <a:r>
              <a:rPr lang="en-US" b="1" dirty="0" err="1" smtClean="0">
                <a:solidFill>
                  <a:srgbClr val="0070C0"/>
                </a:solidFill>
              </a:rPr>
              <a:t>indx</a:t>
            </a:r>
            <a:r>
              <a:rPr lang="en-US" b="1" dirty="0" smtClean="0">
                <a:solidFill>
                  <a:srgbClr val="0070C0"/>
                </a:solidFill>
              </a:rPr>
              <a:t>++]=u</a:t>
            </a:r>
            <a:r>
              <a:rPr lang="en-US" b="1" dirty="0">
                <a:solidFill>
                  <a:srgbClr val="0070C0"/>
                </a:solidFill>
              </a:rPr>
              <a:t>; </a:t>
            </a:r>
            <a:r>
              <a:rPr lang="sr-Latn-ME" b="1" dirty="0" smtClean="0">
                <a:solidFill>
                  <a:srgbClr val="FF0000"/>
                </a:solidFill>
              </a:rPr>
              <a:t>//smješten u ciklus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(auto </a:t>
            </a:r>
            <a:r>
              <a:rPr lang="en-US" b="1" dirty="0" err="1" smtClean="0">
                <a:solidFill>
                  <a:srgbClr val="0070C0"/>
                </a:solidFill>
              </a:rPr>
              <a:t>it:adj</a:t>
            </a:r>
            <a:r>
              <a:rPr lang="en-US" b="1" dirty="0" smtClean="0">
                <a:solidFill>
                  <a:srgbClr val="0070C0"/>
                </a:solidFill>
              </a:rPr>
              <a:t>[u</a:t>
            </a:r>
            <a:r>
              <a:rPr lang="en-US" b="1" dirty="0">
                <a:solidFill>
                  <a:srgbClr val="0070C0"/>
                </a:solidFill>
              </a:rPr>
              <a:t>]) { </a:t>
            </a:r>
            <a:r>
              <a:rPr lang="sr-Latn-ME" b="1" dirty="0" smtClean="0">
                <a:solidFill>
                  <a:srgbClr val="FF0000"/>
                </a:solidFill>
              </a:rPr>
              <a:t>//zgodan način svi indeksi susjednog čvora</a:t>
            </a:r>
          </a:p>
          <a:p>
            <a:r>
              <a:rPr lang="sr-Latn-ME" b="1" dirty="0" smtClean="0">
                <a:solidFill>
                  <a:srgbClr val="FF0000"/>
                </a:solidFill>
              </a:rPr>
              <a:t>//alternative for(int </a:t>
            </a:r>
            <a:r>
              <a:rPr lang="en-US" b="1" dirty="0" err="1" smtClean="0">
                <a:solidFill>
                  <a:srgbClr val="FF0000"/>
                </a:solidFill>
              </a:rPr>
              <a:t>i</a:t>
            </a:r>
            <a:r>
              <a:rPr lang="en-US" b="1" dirty="0" smtClean="0">
                <a:solidFill>
                  <a:srgbClr val="FF0000"/>
                </a:solidFill>
              </a:rPr>
              <a:t>=0;i&lt;</a:t>
            </a:r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[u].size();</a:t>
            </a:r>
            <a:r>
              <a:rPr lang="en-US" b="1" dirty="0" err="1" smtClean="0">
                <a:solidFill>
                  <a:srgbClr val="FF0000"/>
                </a:solidFill>
              </a:rPr>
              <a:t>i</a:t>
            </a:r>
            <a:r>
              <a:rPr lang="en-US" b="1" dirty="0" smtClean="0">
                <a:solidFill>
                  <a:srgbClr val="FF0000"/>
                </a:solidFill>
              </a:rPr>
              <a:t>++) {it=</a:t>
            </a:r>
            <a:r>
              <a:rPr lang="en-US" b="1" dirty="0" err="1" smtClean="0">
                <a:solidFill>
                  <a:srgbClr val="FF0000"/>
                </a:solidFill>
              </a:rPr>
              <a:t>adj</a:t>
            </a:r>
            <a:r>
              <a:rPr lang="en-US" b="1" dirty="0" smtClean="0">
                <a:solidFill>
                  <a:srgbClr val="FF0000"/>
                </a:solidFill>
              </a:rPr>
              <a:t>[u][</a:t>
            </a:r>
            <a:r>
              <a:rPr lang="en-US" b="1" dirty="0" err="1" smtClean="0">
                <a:solidFill>
                  <a:srgbClr val="FF0000"/>
                </a:solidFill>
              </a:rPr>
              <a:t>i</a:t>
            </a:r>
            <a:r>
              <a:rPr lang="en-US" b="1" dirty="0" smtClean="0">
                <a:solidFill>
                  <a:srgbClr val="FF0000"/>
                </a:solidFill>
              </a:rPr>
              <a:t>]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(!</a:t>
            </a:r>
            <a:r>
              <a:rPr lang="en-US" b="1" dirty="0" err="1">
                <a:solidFill>
                  <a:srgbClr val="0070C0"/>
                </a:solidFill>
              </a:rPr>
              <a:t>vis</a:t>
            </a:r>
            <a:r>
              <a:rPr lang="en-US" b="1" dirty="0">
                <a:solidFill>
                  <a:srgbClr val="0070C0"/>
                </a:solidFill>
              </a:rPr>
              <a:t>[it]) { </a:t>
            </a:r>
            <a:r>
              <a:rPr lang="en-US" b="1" dirty="0" smtClean="0">
                <a:solidFill>
                  <a:srgbClr val="FF0000"/>
                </a:solidFill>
              </a:rPr>
              <a:t>//</a:t>
            </a:r>
            <a:r>
              <a:rPr lang="en-US" b="1" dirty="0" err="1" smtClean="0">
                <a:solidFill>
                  <a:srgbClr val="FF0000"/>
                </a:solidFill>
              </a:rPr>
              <a:t>ako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nije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posje</a:t>
            </a:r>
            <a:r>
              <a:rPr lang="sr-Latn-ME" b="1" dirty="0" smtClean="0">
                <a:solidFill>
                  <a:srgbClr val="FF0000"/>
                </a:solidFill>
              </a:rPr>
              <a:t>ćen susjed</a:t>
            </a:r>
            <a:endParaRPr lang="en-US" b="1" dirty="0">
              <a:solidFill>
                <a:srgbClr val="FF0000"/>
              </a:solidFill>
            </a:endParaRPr>
          </a:p>
          <a:p>
            <a:pPr lvl="2"/>
            <a:r>
              <a:rPr lang="en-US" b="1" dirty="0" err="1" smtClean="0">
                <a:solidFill>
                  <a:srgbClr val="0070C0"/>
                </a:solidFill>
              </a:rPr>
              <a:t>eulerTree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it,indx</a:t>
            </a:r>
            <a:r>
              <a:rPr lang="en-US" b="1" dirty="0">
                <a:solidFill>
                  <a:srgbClr val="0070C0"/>
                </a:solidFill>
              </a:rPr>
              <a:t>); </a:t>
            </a:r>
            <a:r>
              <a:rPr lang="sr-Latn-ME" b="1" dirty="0" smtClean="0">
                <a:solidFill>
                  <a:srgbClr val="FF0000"/>
                </a:solidFill>
              </a:rPr>
              <a:t>//idemo dfs dalje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 </a:t>
            </a:r>
            <a:r>
              <a:rPr lang="en-US" b="1" dirty="0" smtClean="0">
                <a:solidFill>
                  <a:srgbClr val="0070C0"/>
                </a:solidFill>
              </a:rPr>
              <a:t>Euler[</a:t>
            </a:r>
            <a:r>
              <a:rPr lang="en-US" b="1" dirty="0" err="1" smtClean="0">
                <a:solidFill>
                  <a:srgbClr val="0070C0"/>
                </a:solidFill>
              </a:rPr>
              <a:t>indx</a:t>
            </a:r>
            <a:r>
              <a:rPr lang="en-US" b="1" dirty="0">
                <a:solidFill>
                  <a:srgbClr val="0070C0"/>
                </a:solidFill>
              </a:rPr>
              <a:t>++] = u; </a:t>
            </a:r>
            <a:r>
              <a:rPr lang="sr-Latn-ME" b="1" dirty="0" smtClean="0">
                <a:solidFill>
                  <a:srgbClr val="FF0000"/>
                </a:solidFill>
              </a:rPr>
              <a:t>//povratak u-ti čvor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68312" y="5791200"/>
            <a:ext cx="1447800" cy="92333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lvl="2"/>
            <a:r>
              <a:rPr lang="en-US" b="1" dirty="0" smtClean="0">
                <a:solidFill>
                  <a:srgbClr val="0070C0"/>
                </a:solidFill>
              </a:rPr>
              <a:t>} </a:t>
            </a:r>
            <a:endParaRPr lang="en-US" b="1" dirty="0">
              <a:solidFill>
                <a:srgbClr val="0070C0"/>
              </a:solidFill>
            </a:endParaRP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} 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} </a:t>
            </a:r>
          </a:p>
        </p:txBody>
      </p:sp>
      <p:sp>
        <p:nvSpPr>
          <p:cNvPr id="6" name="Right Arrow 5"/>
          <p:cNvSpPr/>
          <p:nvPr/>
        </p:nvSpPr>
        <p:spPr>
          <a:xfrm>
            <a:off x="5791200" y="6400800"/>
            <a:ext cx="9906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983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err="1" smtClean="0"/>
              <a:t>multimap</a:t>
            </a:r>
            <a:r>
              <a:rPr lang="en-US" dirty="0" smtClean="0"/>
              <a:t> </a:t>
            </a:r>
            <a:r>
              <a:rPr lang="en-US" dirty="0" err="1" smtClean="0"/>
              <a:t>primjer</a:t>
            </a:r>
            <a:r>
              <a:rPr lang="en-US" dirty="0" smtClean="0"/>
              <a:t> #2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21920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// </a:t>
            </a:r>
            <a:r>
              <a:rPr lang="en-US" b="1" dirty="0" err="1">
                <a:solidFill>
                  <a:srgbClr val="C00000"/>
                </a:solidFill>
              </a:rPr>
              <a:t>Stampanje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svih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vrednosti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pri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svim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pojavljivanjima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kljuca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ana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pair&lt;</a:t>
            </a:r>
            <a:r>
              <a:rPr lang="en-US" b="1" dirty="0" err="1">
                <a:solidFill>
                  <a:srgbClr val="0070C0"/>
                </a:solidFill>
              </a:rPr>
              <a:t>multimap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string,int</a:t>
            </a:r>
            <a:r>
              <a:rPr lang="en-US" b="1" dirty="0">
                <a:solidFill>
                  <a:srgbClr val="0070C0"/>
                </a:solidFill>
              </a:rPr>
              <a:t>&gt;::</a:t>
            </a:r>
            <a:r>
              <a:rPr lang="en-US" b="1" dirty="0" err="1">
                <a:solidFill>
                  <a:srgbClr val="0070C0"/>
                </a:solidFill>
              </a:rPr>
              <a:t>iterator,multimap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string,int</a:t>
            </a:r>
            <a:r>
              <a:rPr lang="en-US" b="1" dirty="0">
                <a:solidFill>
                  <a:srgbClr val="0070C0"/>
                </a:solidFill>
              </a:rPr>
              <a:t>&gt;::iterator&gt; ret;</a:t>
            </a:r>
          </a:p>
          <a:p>
            <a:r>
              <a:rPr lang="en-US" b="1" dirty="0">
                <a:solidFill>
                  <a:srgbClr val="0070C0"/>
                </a:solidFill>
              </a:rPr>
              <a:t>ret=</a:t>
            </a:r>
            <a:r>
              <a:rPr lang="en-US" b="1" dirty="0" err="1">
                <a:solidFill>
                  <a:srgbClr val="0070C0"/>
                </a:solidFill>
              </a:rPr>
              <a:t>mymm.equal_range</a:t>
            </a:r>
            <a:r>
              <a:rPr lang="en-US" b="1" dirty="0">
                <a:solidFill>
                  <a:srgbClr val="0070C0"/>
                </a:solidFill>
              </a:rPr>
              <a:t>("</a:t>
            </a:r>
            <a:r>
              <a:rPr lang="en-US" b="1" dirty="0" err="1">
                <a:solidFill>
                  <a:srgbClr val="0070C0"/>
                </a:solidFill>
              </a:rPr>
              <a:t>ana</a:t>
            </a:r>
            <a:r>
              <a:rPr lang="en-US" b="1" dirty="0">
                <a:solidFill>
                  <a:srgbClr val="0070C0"/>
                </a:solidFill>
              </a:rPr>
              <a:t>"); 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for(it=</a:t>
            </a:r>
            <a:r>
              <a:rPr lang="en-US" b="1" dirty="0" err="1" smtClean="0">
                <a:solidFill>
                  <a:srgbClr val="0070C0"/>
                </a:solidFill>
              </a:rPr>
              <a:t>ret.first;it</a:t>
            </a:r>
            <a:r>
              <a:rPr lang="en-US" b="1" dirty="0">
                <a:solidFill>
                  <a:srgbClr val="0070C0"/>
                </a:solidFill>
              </a:rPr>
              <a:t>!=</a:t>
            </a:r>
            <a:r>
              <a:rPr lang="en-US" b="1" dirty="0" err="1">
                <a:solidFill>
                  <a:srgbClr val="0070C0"/>
                </a:solidFill>
              </a:rPr>
              <a:t>ret.second</a:t>
            </a:r>
            <a:r>
              <a:rPr lang="en-US" b="1" dirty="0">
                <a:solidFill>
                  <a:srgbClr val="0070C0"/>
                </a:solidFill>
              </a:rPr>
              <a:t>;++it)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 "&lt;&lt;(*it).second;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&lt;&lt; 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// </a:t>
            </a:r>
            <a:r>
              <a:rPr lang="en-US" b="1" dirty="0" err="1">
                <a:solidFill>
                  <a:srgbClr val="C00000"/>
                </a:solidFill>
              </a:rPr>
              <a:t>Broj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elemenata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sa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kljucem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ana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&lt;&lt;"</a:t>
            </a:r>
            <a:r>
              <a:rPr lang="en-US" b="1" dirty="0" err="1">
                <a:solidFill>
                  <a:srgbClr val="0070C0"/>
                </a:solidFill>
              </a:rPr>
              <a:t>Broj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elemenata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kljucem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'ana</a:t>
            </a:r>
            <a:r>
              <a:rPr lang="en-US" b="1" dirty="0">
                <a:solidFill>
                  <a:srgbClr val="0070C0"/>
                </a:solidFill>
              </a:rPr>
              <a:t>' : "&lt;&lt;</a:t>
            </a:r>
            <a:r>
              <a:rPr lang="en-US" b="1" dirty="0" err="1">
                <a:solidFill>
                  <a:srgbClr val="0070C0"/>
                </a:solidFill>
              </a:rPr>
              <a:t>mymm.count</a:t>
            </a:r>
            <a:r>
              <a:rPr lang="en-US" b="1" dirty="0">
                <a:solidFill>
                  <a:srgbClr val="0070C0"/>
                </a:solidFill>
              </a:rPr>
              <a:t>("</a:t>
            </a:r>
            <a:r>
              <a:rPr lang="en-US" b="1" dirty="0" err="1">
                <a:solidFill>
                  <a:srgbClr val="0070C0"/>
                </a:solidFill>
              </a:rPr>
              <a:t>ana</a:t>
            </a:r>
            <a:r>
              <a:rPr lang="en-US" b="1" dirty="0">
                <a:solidFill>
                  <a:srgbClr val="0070C0"/>
                </a:solidFill>
              </a:rPr>
              <a:t>");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// </a:t>
            </a:r>
            <a:r>
              <a:rPr lang="en-US" b="1" dirty="0" err="1">
                <a:solidFill>
                  <a:srgbClr val="C00000"/>
                </a:solidFill>
              </a:rPr>
              <a:t>Dodavanje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elementa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na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pocetak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multimap</a:t>
            </a:r>
            <a:r>
              <a:rPr lang="en-US" b="1" dirty="0" smtClean="0">
                <a:solidFill>
                  <a:srgbClr val="C00000"/>
                </a:solidFill>
              </a:rPr>
              <a:t>-e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it=</a:t>
            </a:r>
            <a:r>
              <a:rPr lang="en-US" b="1" dirty="0" err="1" smtClean="0">
                <a:solidFill>
                  <a:srgbClr val="0070C0"/>
                </a:solidFill>
              </a:rPr>
              <a:t>mymm.begin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mymm.insert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it,pair</a:t>
            </a:r>
            <a:r>
              <a:rPr lang="en-US" b="1" dirty="0" smtClean="0">
                <a:solidFill>
                  <a:srgbClr val="0070C0"/>
                </a:solidFill>
              </a:rPr>
              <a:t>&lt;</a:t>
            </a:r>
            <a:r>
              <a:rPr lang="en-US" b="1" dirty="0" err="1" smtClean="0">
                <a:solidFill>
                  <a:srgbClr val="0070C0"/>
                </a:solidFill>
              </a:rPr>
              <a:t>string,int</a:t>
            </a:r>
            <a:r>
              <a:rPr lang="en-US" b="1" dirty="0">
                <a:solidFill>
                  <a:srgbClr val="0070C0"/>
                </a:solidFill>
              </a:rPr>
              <a:t>&gt;("bla",123)); 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// </a:t>
            </a:r>
            <a:r>
              <a:rPr lang="en-US" b="1" dirty="0" err="1">
                <a:solidFill>
                  <a:srgbClr val="C00000"/>
                </a:solidFill>
              </a:rPr>
              <a:t>Stampamo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elemente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multimap</a:t>
            </a:r>
            <a:r>
              <a:rPr lang="en-US" b="1" dirty="0">
                <a:solidFill>
                  <a:srgbClr val="C00000"/>
                </a:solidFill>
              </a:rPr>
              <a:t>-e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for(it=</a:t>
            </a:r>
            <a:r>
              <a:rPr lang="en-US" b="1" dirty="0" err="1" smtClean="0">
                <a:solidFill>
                  <a:srgbClr val="0070C0"/>
                </a:solidFill>
              </a:rPr>
              <a:t>mymm.begin</a:t>
            </a:r>
            <a:r>
              <a:rPr lang="en-US" b="1" dirty="0">
                <a:solidFill>
                  <a:srgbClr val="0070C0"/>
                </a:solidFill>
              </a:rPr>
              <a:t>();it!=</a:t>
            </a:r>
            <a:r>
              <a:rPr lang="en-US" b="1" dirty="0" err="1">
                <a:solidFill>
                  <a:srgbClr val="0070C0"/>
                </a:solidFill>
              </a:rPr>
              <a:t>mymm.end</a:t>
            </a:r>
            <a:r>
              <a:rPr lang="en-US" b="1" dirty="0">
                <a:solidFill>
                  <a:srgbClr val="0070C0"/>
                </a:solidFill>
              </a:rPr>
              <a:t>();++it)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 ["&lt;&lt;(*it).first&lt;&lt;", "&lt;&lt;(*it).second&lt;&lt;"]"&lt;&lt;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172200" y="3657600"/>
            <a:ext cx="2895600" cy="32316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chemeClr val="bg1"/>
                </a:solidFill>
              </a:rPr>
              <a:t> [ana, 20]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 [ana, 30]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 [ana, 60]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 [kuca, 60]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 [maca, 50]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 [marko, 10]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 [mica, 40]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 20 30 60</a:t>
            </a:r>
          </a:p>
          <a:p>
            <a:r>
              <a:rPr lang="pt-BR" sz="1200" b="1" dirty="0" smtClean="0">
                <a:solidFill>
                  <a:schemeClr val="bg1"/>
                </a:solidFill>
              </a:rPr>
              <a:t>Broj </a:t>
            </a:r>
            <a:r>
              <a:rPr lang="pt-BR" sz="1200" b="1" dirty="0">
                <a:solidFill>
                  <a:schemeClr val="bg1"/>
                </a:solidFill>
              </a:rPr>
              <a:t>elemenata sa kljucem </a:t>
            </a:r>
            <a:endParaRPr lang="pt-BR" sz="1200" b="1" dirty="0" smtClean="0">
              <a:solidFill>
                <a:schemeClr val="bg1"/>
              </a:solidFill>
            </a:endParaRPr>
          </a:p>
          <a:p>
            <a:r>
              <a:rPr lang="pt-BR" sz="1200" b="1" dirty="0" smtClean="0">
                <a:solidFill>
                  <a:schemeClr val="bg1"/>
                </a:solidFill>
              </a:rPr>
              <a:t>'ana</a:t>
            </a:r>
            <a:r>
              <a:rPr lang="pt-BR" sz="1200" b="1" dirty="0">
                <a:solidFill>
                  <a:schemeClr val="bg1"/>
                </a:solidFill>
              </a:rPr>
              <a:t>' : 3 [ana, 20]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 [ana, 30]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 [ana, 60]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 [bla, 123]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 [kuca, 60]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 [maca, 50]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 [marko, 10]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 [mica, 40]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24200" y="61722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Izlaz programa</a:t>
            </a:r>
            <a:r>
              <a:rPr lang="en-US" b="1" dirty="0" smtClean="0"/>
              <a:t> </a:t>
            </a:r>
            <a:r>
              <a:rPr lang="en-US" sz="2400" b="1" dirty="0" smtClean="0">
                <a:sym typeface="Symbol"/>
              </a:rPr>
              <a:t>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7579437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144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Ojlerov ciklus program - objašnjenje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6200" y="990600"/>
            <a:ext cx="4114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printEulerTour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root,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N) </a:t>
            </a:r>
            <a:r>
              <a:rPr lang="en-US" b="1" dirty="0" smtClean="0">
                <a:solidFill>
                  <a:srgbClr val="0070C0"/>
                </a:solidFill>
              </a:rPr>
              <a:t>{ 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index = 0; 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eulerTree</a:t>
            </a:r>
            <a:r>
              <a:rPr lang="en-US" b="1" dirty="0" smtClean="0">
                <a:solidFill>
                  <a:srgbClr val="0070C0"/>
                </a:solidFill>
              </a:rPr>
              <a:t>(root</a:t>
            </a:r>
            <a:r>
              <a:rPr lang="en-US" b="1" dirty="0">
                <a:solidFill>
                  <a:srgbClr val="0070C0"/>
                </a:solidFill>
              </a:rPr>
              <a:t>, index); 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=0;i&lt;(</a:t>
            </a:r>
            <a:r>
              <a:rPr lang="en-US" b="1" dirty="0">
                <a:solidFill>
                  <a:srgbClr val="0070C0"/>
                </a:solidFill>
              </a:rPr>
              <a:t>2*N-1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&lt;&lt;Euler[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]&lt;&lt; </a:t>
            </a:r>
            <a:r>
              <a:rPr lang="en-US" b="1" dirty="0">
                <a:solidFill>
                  <a:srgbClr val="0070C0"/>
                </a:solidFill>
              </a:rPr>
              <a:t>" "; </a:t>
            </a:r>
          </a:p>
          <a:p>
            <a:r>
              <a:rPr lang="en-US" b="1" dirty="0">
                <a:solidFill>
                  <a:srgbClr val="0070C0"/>
                </a:solidFill>
              </a:rPr>
              <a:t>}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91200" y="990600"/>
            <a:ext cx="2667000" cy="230832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main() </a:t>
            </a:r>
            <a:r>
              <a:rPr lang="en-US" b="1" dirty="0" smtClean="0">
                <a:solidFill>
                  <a:srgbClr val="0070C0"/>
                </a:solidFill>
              </a:rPr>
              <a:t>{ 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N = 4; 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add_edge</a:t>
            </a:r>
            <a:r>
              <a:rPr lang="en-US" b="1" dirty="0" smtClean="0">
                <a:solidFill>
                  <a:srgbClr val="0070C0"/>
                </a:solidFill>
              </a:rPr>
              <a:t>(1</a:t>
            </a:r>
            <a:r>
              <a:rPr lang="en-US" b="1" dirty="0">
                <a:solidFill>
                  <a:srgbClr val="0070C0"/>
                </a:solidFill>
              </a:rPr>
              <a:t>, 2); 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add_edge</a:t>
            </a:r>
            <a:r>
              <a:rPr lang="en-US" b="1" dirty="0" smtClean="0">
                <a:solidFill>
                  <a:srgbClr val="0070C0"/>
                </a:solidFill>
              </a:rPr>
              <a:t>(2</a:t>
            </a:r>
            <a:r>
              <a:rPr lang="en-US" b="1" dirty="0">
                <a:solidFill>
                  <a:srgbClr val="0070C0"/>
                </a:solidFill>
              </a:rPr>
              <a:t>, 3); 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add_edge</a:t>
            </a:r>
            <a:r>
              <a:rPr lang="en-US" b="1" dirty="0" smtClean="0">
                <a:solidFill>
                  <a:srgbClr val="0070C0"/>
                </a:solidFill>
              </a:rPr>
              <a:t>(2</a:t>
            </a:r>
            <a:r>
              <a:rPr lang="en-US" b="1" dirty="0">
                <a:solidFill>
                  <a:srgbClr val="0070C0"/>
                </a:solidFill>
              </a:rPr>
              <a:t>, 4);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printEulerTour</a:t>
            </a:r>
            <a:r>
              <a:rPr lang="en-US" b="1" dirty="0" smtClean="0">
                <a:solidFill>
                  <a:srgbClr val="0070C0"/>
                </a:solidFill>
              </a:rPr>
              <a:t>(1</a:t>
            </a:r>
            <a:r>
              <a:rPr lang="en-US" b="1" dirty="0">
                <a:solidFill>
                  <a:srgbClr val="0070C0"/>
                </a:solidFill>
              </a:rPr>
              <a:t>, N); 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 </a:t>
            </a:r>
          </a:p>
          <a:p>
            <a:r>
              <a:rPr lang="en-US" b="1" dirty="0">
                <a:solidFill>
                  <a:srgbClr val="0070C0"/>
                </a:solidFill>
              </a:rPr>
              <a:t>} </a:t>
            </a:r>
          </a:p>
        </p:txBody>
      </p:sp>
      <p:pic>
        <p:nvPicPr>
          <p:cNvPr id="7" name="Picture 2" descr="https://media.geeksforgeeks.org/wp-content/uploads/ETT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895600"/>
            <a:ext cx="2514600" cy="307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67000" y="3240881"/>
            <a:ext cx="6477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1 posjećen, Euler</a:t>
            </a:r>
            <a:r>
              <a:rPr lang="en-US" dirty="0" smtClean="0"/>
              <a:t>[0]=1, </a:t>
            </a:r>
            <a:r>
              <a:rPr lang="en-US" dirty="0" err="1" smtClean="0"/>
              <a:t>indx</a:t>
            </a:r>
            <a:r>
              <a:rPr lang="en-US" dirty="0" smtClean="0"/>
              <a:t>=1</a:t>
            </a:r>
          </a:p>
          <a:p>
            <a:r>
              <a:rPr lang="sr-Latn-ME" dirty="0" smtClean="0"/>
              <a:t>Čvor 1 ima samo jednog sina 2, poziva se funkcija za čvor 2</a:t>
            </a:r>
          </a:p>
          <a:p>
            <a:r>
              <a:rPr lang="sr-Latn-ME" dirty="0" smtClean="0"/>
              <a:t>2 posjećen, Euler</a:t>
            </a:r>
            <a:r>
              <a:rPr lang="en-US" dirty="0" smtClean="0"/>
              <a:t>[1]=2, </a:t>
            </a:r>
            <a:r>
              <a:rPr lang="en-US" dirty="0" err="1" smtClean="0"/>
              <a:t>indx</a:t>
            </a:r>
            <a:r>
              <a:rPr lang="en-US" dirty="0" smtClean="0"/>
              <a:t>=2</a:t>
            </a:r>
          </a:p>
          <a:p>
            <a:r>
              <a:rPr lang="sr-Latn-ME" dirty="0" smtClean="0"/>
              <a:t>Čvor 2 </a:t>
            </a:r>
            <a:r>
              <a:rPr lang="en-US" dirty="0" smtClean="0"/>
              <a:t>je </a:t>
            </a:r>
            <a:r>
              <a:rPr lang="en-US" dirty="0" err="1" smtClean="0"/>
              <a:t>povezan</a:t>
            </a:r>
            <a:r>
              <a:rPr lang="en-US" dirty="0" smtClean="0"/>
              <a:t> za 1, </a:t>
            </a:r>
            <a:r>
              <a:rPr lang="sr-Cyrl-BA" dirty="0" smtClean="0"/>
              <a:t>3</a:t>
            </a:r>
            <a:r>
              <a:rPr lang="en-US" dirty="0" smtClean="0"/>
              <a:t>,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sr-Cyrl-BA" dirty="0" smtClean="0"/>
              <a:t>4</a:t>
            </a:r>
            <a:r>
              <a:rPr lang="en-US" dirty="0" smtClean="0"/>
              <a:t>. 1 je </a:t>
            </a:r>
            <a:r>
              <a:rPr lang="en-US" dirty="0" err="1" smtClean="0"/>
              <a:t>ve</a:t>
            </a:r>
            <a:r>
              <a:rPr lang="sr-Latn-ME" dirty="0" smtClean="0"/>
              <a:t>ć posjećen pa se f-ja prvo poziva za čvor 3</a:t>
            </a:r>
          </a:p>
          <a:p>
            <a:r>
              <a:rPr lang="sr-Latn-ME" dirty="0" smtClean="0"/>
              <a:t>3 posjećen, Euler</a:t>
            </a:r>
            <a:r>
              <a:rPr lang="en-US" dirty="0" smtClean="0"/>
              <a:t>[2]=3, </a:t>
            </a:r>
            <a:r>
              <a:rPr lang="en-US" dirty="0" err="1" smtClean="0"/>
              <a:t>indx</a:t>
            </a:r>
            <a:r>
              <a:rPr lang="en-US" dirty="0" smtClean="0"/>
              <a:t>=3</a:t>
            </a:r>
            <a:endParaRPr lang="sr-Latn-ME" dirty="0" smtClean="0"/>
          </a:p>
          <a:p>
            <a:r>
              <a:rPr lang="sr-Latn-ME" dirty="0" smtClean="0"/>
              <a:t>3 ima vezu samo sa čvoro 2 ali je 2 već posjećen i upisujemo Euler</a:t>
            </a:r>
            <a:r>
              <a:rPr lang="en-US" dirty="0" smtClean="0"/>
              <a:t>[3]=2, </a:t>
            </a:r>
            <a:r>
              <a:rPr lang="en-US" dirty="0" err="1" smtClean="0"/>
              <a:t>indx</a:t>
            </a:r>
            <a:r>
              <a:rPr lang="en-US" dirty="0" smtClean="0"/>
              <a:t>=4</a:t>
            </a:r>
          </a:p>
          <a:p>
            <a:r>
              <a:rPr lang="en-US" dirty="0" err="1" smtClean="0"/>
              <a:t>Posje</a:t>
            </a:r>
            <a:r>
              <a:rPr lang="sr-Latn-ME" dirty="0" smtClean="0"/>
              <a:t>ćujemo čvor 4, Euler</a:t>
            </a:r>
            <a:r>
              <a:rPr lang="en-US" dirty="0" smtClean="0"/>
              <a:t>[4]=4 </a:t>
            </a:r>
            <a:r>
              <a:rPr lang="en-US" dirty="0" err="1" smtClean="0"/>
              <a:t>indx</a:t>
            </a:r>
            <a:r>
              <a:rPr lang="en-US" dirty="0" smtClean="0"/>
              <a:t>=5, </a:t>
            </a:r>
            <a:r>
              <a:rPr lang="en-US" dirty="0" err="1" smtClean="0"/>
              <a:t>vra</a:t>
            </a:r>
            <a:r>
              <a:rPr lang="sr-Latn-ME" dirty="0" smtClean="0"/>
              <a:t>ćamo se u čvor 2 jer iz čvora 4 nemamo kuda dalje, Euler</a:t>
            </a:r>
            <a:r>
              <a:rPr lang="en-US" dirty="0" smtClean="0"/>
              <a:t>[5]=2, </a:t>
            </a:r>
            <a:r>
              <a:rPr lang="en-US" dirty="0" err="1" smtClean="0"/>
              <a:t>indx</a:t>
            </a:r>
            <a:r>
              <a:rPr lang="en-US" dirty="0" smtClean="0"/>
              <a:t>=6.</a:t>
            </a:r>
          </a:p>
          <a:p>
            <a:r>
              <a:rPr lang="en-US" dirty="0" err="1" smtClean="0"/>
              <a:t>Iz</a:t>
            </a:r>
            <a:r>
              <a:rPr lang="en-US" dirty="0" smtClean="0"/>
              <a:t> </a:t>
            </a:r>
            <a:r>
              <a:rPr lang="sr-Latn-ME" dirty="0" smtClean="0"/>
              <a:t>čvora 2 nemamo kuda više, upisujemo Euler</a:t>
            </a:r>
            <a:r>
              <a:rPr lang="en-US" dirty="0" smtClean="0"/>
              <a:t>[6]=1.</a:t>
            </a:r>
            <a:endParaRPr lang="sr-Latn-ME" dirty="0" smtClean="0"/>
          </a:p>
          <a:p>
            <a:r>
              <a:rPr lang="en-US" dirty="0" err="1" smtClean="0"/>
              <a:t>Broj</a:t>
            </a:r>
            <a:r>
              <a:rPr lang="en-US" dirty="0" smtClean="0"/>
              <a:t> grana je </a:t>
            </a:r>
            <a:r>
              <a:rPr lang="en-US" b="1" i="1" dirty="0" smtClean="0">
                <a:solidFill>
                  <a:srgbClr val="C00000"/>
                </a:solidFill>
              </a:rPr>
              <a:t>N</a:t>
            </a:r>
            <a:r>
              <a:rPr lang="en-US" b="1" dirty="0" smtClean="0">
                <a:solidFill>
                  <a:srgbClr val="C00000"/>
                </a:solidFill>
              </a:rPr>
              <a:t>-1</a:t>
            </a:r>
            <a:r>
              <a:rPr lang="en-US" dirty="0" smtClean="0"/>
              <a:t> (</a:t>
            </a:r>
            <a:r>
              <a:rPr lang="en-US" dirty="0" err="1" smtClean="0"/>
              <a:t>uvjek</a:t>
            </a:r>
            <a:r>
              <a:rPr lang="en-US" dirty="0" smtClean="0"/>
              <a:t> je </a:t>
            </a:r>
            <a:r>
              <a:rPr lang="en-US" dirty="0" err="1" smtClean="0"/>
              <a:t>tako</a:t>
            </a:r>
            <a:r>
              <a:rPr lang="en-US" dirty="0" smtClean="0"/>
              <a:t> </a:t>
            </a:r>
            <a:r>
              <a:rPr lang="en-US" dirty="0" err="1" smtClean="0"/>
              <a:t>kod</a:t>
            </a:r>
            <a:r>
              <a:rPr lang="en-US" dirty="0" smtClean="0"/>
              <a:t> </a:t>
            </a:r>
            <a:r>
              <a:rPr lang="en-US" dirty="0" err="1" smtClean="0"/>
              <a:t>drveta</a:t>
            </a:r>
            <a:r>
              <a:rPr lang="en-US" dirty="0" smtClean="0"/>
              <a:t>), </a:t>
            </a:r>
            <a:r>
              <a:rPr lang="sr-Latn-ME" dirty="0" smtClean="0"/>
              <a:t>tako da je veličina Euler vektora </a:t>
            </a:r>
            <a:r>
              <a:rPr lang="sr-Latn-ME" b="1" dirty="0" smtClean="0">
                <a:solidFill>
                  <a:srgbClr val="C00000"/>
                </a:solidFill>
              </a:rPr>
              <a:t>2×(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-1)</a:t>
            </a:r>
            <a:r>
              <a:rPr lang="sr-Latn-ME" dirty="0" smtClean="0"/>
              <a:t> plus još jednom </a:t>
            </a:r>
            <a:r>
              <a:rPr lang="sr-Latn-ME" dirty="0" smtClean="0"/>
              <a:t>kor</a:t>
            </a:r>
            <a:r>
              <a:rPr lang="en-US" dirty="0" smtClean="0"/>
              <a:t>i</a:t>
            </a:r>
            <a:r>
              <a:rPr lang="sr-Latn-ME" dirty="0" smtClean="0"/>
              <a:t>jen</a:t>
            </a:r>
            <a:r>
              <a:rPr lang="sr-Cyrl-BA" dirty="0" smtClean="0"/>
              <a:t> </a:t>
            </a:r>
            <a:r>
              <a:rPr lang="sr-Cyrl-BA" b="1" dirty="0" smtClean="0">
                <a:solidFill>
                  <a:srgbClr val="C00000"/>
                </a:solidFill>
              </a:rPr>
              <a:t>2</a:t>
            </a:r>
            <a:r>
              <a:rPr lang="en-US" b="1" i="1" dirty="0" smtClean="0">
                <a:solidFill>
                  <a:srgbClr val="C00000"/>
                </a:solidFill>
              </a:rPr>
              <a:t>N</a:t>
            </a:r>
            <a:r>
              <a:rPr lang="en-US" b="1" dirty="0" smtClean="0">
                <a:solidFill>
                  <a:srgbClr val="C00000"/>
                </a:solidFill>
              </a:rPr>
              <a:t>-1</a:t>
            </a:r>
            <a:r>
              <a:rPr lang="sr-Latn-ME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4037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1220" y="304800"/>
            <a:ext cx="8229600" cy="990600"/>
          </a:xfrm>
        </p:spPr>
        <p:txBody>
          <a:bodyPr/>
          <a:lstStyle/>
          <a:p>
            <a:r>
              <a:rPr lang="en-US" dirty="0" err="1" smtClean="0"/>
              <a:t>Primjer</a:t>
            </a:r>
            <a:r>
              <a:rPr lang="en-US" dirty="0" smtClean="0"/>
              <a:t> - </a:t>
            </a:r>
            <a:r>
              <a:rPr lang="sr-Latn-ME" dirty="0" smtClean="0"/>
              <a:t>Sky full of stars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334000"/>
          </a:xfrm>
        </p:spPr>
        <p:txBody>
          <a:bodyPr/>
          <a:lstStyle/>
          <a:p>
            <a:r>
              <a:rPr lang="en-US" b="1" i="1" dirty="0" smtClean="0">
                <a:solidFill>
                  <a:srgbClr val="C00000"/>
                </a:solidFill>
              </a:rPr>
              <a:t>N</a:t>
            </a:r>
            <a:r>
              <a:rPr lang="en-US" dirty="0" smtClean="0"/>
              <a:t> </a:t>
            </a:r>
            <a:r>
              <a:rPr lang="en-US" dirty="0" err="1" smtClean="0"/>
              <a:t>kartica</a:t>
            </a:r>
            <a:r>
              <a:rPr lang="en-US" dirty="0" smtClean="0"/>
              <a:t> </a:t>
            </a:r>
            <a:r>
              <a:rPr lang="en-US" dirty="0" err="1" smtClean="0"/>
              <a:t>numerisanih</a:t>
            </a:r>
            <a:r>
              <a:rPr lang="en-US" dirty="0" smtClean="0"/>
              <a:t> od </a:t>
            </a:r>
            <a:r>
              <a:rPr lang="en-US" b="1" dirty="0" smtClean="0">
                <a:solidFill>
                  <a:srgbClr val="C00000"/>
                </a:solidFill>
              </a:rPr>
              <a:t>1</a:t>
            </a:r>
            <a:r>
              <a:rPr lang="en-US" dirty="0" smtClean="0"/>
              <a:t> do </a:t>
            </a:r>
            <a:r>
              <a:rPr lang="en-US" b="1" i="1" dirty="0" smtClean="0">
                <a:solidFill>
                  <a:srgbClr val="C00000"/>
                </a:solidFill>
              </a:rPr>
              <a:t>N</a:t>
            </a:r>
            <a:r>
              <a:rPr lang="en-US" dirty="0" smtClean="0"/>
              <a:t>. Me</a:t>
            </a:r>
            <a:r>
              <a:rPr lang="sr-Latn-ME" dirty="0" smtClean="0"/>
              <a:t>đu njima je </a:t>
            </a:r>
            <a:r>
              <a:rPr lang="sr-Latn-ME" b="1" i="1" dirty="0" smtClean="0">
                <a:solidFill>
                  <a:srgbClr val="C00000"/>
                </a:solidFill>
              </a:rPr>
              <a:t>M</a:t>
            </a:r>
            <a:r>
              <a:rPr lang="sr-Latn-ME" dirty="0" smtClean="0"/>
              <a:t> parova obilježenih istom bojom. Napisati program koji određuje najveći broj boja </a:t>
            </a:r>
            <a:r>
              <a:rPr lang="sr-Latn-ME" b="1" baseline="-25000" dirty="0" smtClean="0"/>
              <a:t>(manji od </a:t>
            </a:r>
            <a:r>
              <a:rPr lang="sr-Latn-ME" b="1" i="1" baseline="-25000" dirty="0" smtClean="0">
                <a:solidFill>
                  <a:srgbClr val="C00000"/>
                </a:solidFill>
              </a:rPr>
              <a:t>N</a:t>
            </a:r>
            <a:r>
              <a:rPr lang="sr-Latn-ME" b="1" baseline="-25000" dirty="0" smtClean="0"/>
              <a:t>)</a:t>
            </a:r>
            <a:r>
              <a:rPr lang="sr-Latn-ME" dirty="0" smtClean="0"/>
              <a:t> koje se mogu upotrijebiti za bojenje svih karti. Dati su brojevi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 i </a:t>
            </a:r>
            <a:r>
              <a:rPr lang="sr-Latn-ME" b="1" i="1" dirty="0" smtClean="0">
                <a:solidFill>
                  <a:srgbClr val="C00000"/>
                </a:solidFill>
              </a:rPr>
              <a:t>M</a:t>
            </a:r>
            <a:r>
              <a:rPr lang="sr-Latn-ME" dirty="0" smtClean="0"/>
              <a:t> (</a:t>
            </a:r>
            <a:r>
              <a:rPr lang="sr-Latn-ME" b="1" dirty="0" smtClean="0">
                <a:solidFill>
                  <a:srgbClr val="C00000"/>
                </a:solidFill>
              </a:rPr>
              <a:t>1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</a:t>
            </a:r>
            <a:r>
              <a:rPr lang="sr-Latn-ME" b="1" i="1" dirty="0" smtClean="0">
                <a:solidFill>
                  <a:srgbClr val="C00000"/>
                </a:solidFill>
                <a:sym typeface="Symbol"/>
              </a:rPr>
              <a:t>N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10</a:t>
            </a:r>
            <a:r>
              <a:rPr lang="sr-Latn-ME" b="1" baseline="30000" dirty="0" smtClean="0">
                <a:solidFill>
                  <a:srgbClr val="C00000"/>
                </a:solidFill>
                <a:sym typeface="Symbol"/>
              </a:rPr>
              <a:t>9</a:t>
            </a:r>
            <a:r>
              <a:rPr lang="sr-Latn-ME" dirty="0" smtClean="0">
                <a:sym typeface="Symbol"/>
              </a:rPr>
              <a:t>, 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1</a:t>
            </a:r>
            <a:r>
              <a:rPr lang="sr-Latn-ME" b="1" i="1" dirty="0" smtClean="0">
                <a:solidFill>
                  <a:srgbClr val="C00000"/>
                </a:solidFill>
                <a:sym typeface="Symbol"/>
              </a:rPr>
              <a:t>M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10</a:t>
            </a:r>
            <a:r>
              <a:rPr lang="sr-Latn-ME" b="1" baseline="30000" dirty="0" smtClean="0">
                <a:solidFill>
                  <a:srgbClr val="C00000"/>
                </a:solidFill>
                <a:sym typeface="Symbol"/>
              </a:rPr>
              <a:t>5</a:t>
            </a:r>
            <a:r>
              <a:rPr lang="sr-Latn-ME" dirty="0" smtClean="0">
                <a:sym typeface="Symbol"/>
              </a:rPr>
              <a:t>). Zatim je dato </a:t>
            </a:r>
            <a:r>
              <a:rPr lang="sr-Latn-ME" b="1" i="1" dirty="0" smtClean="0">
                <a:solidFill>
                  <a:srgbClr val="C00000"/>
                </a:solidFill>
                <a:sym typeface="Symbol"/>
              </a:rPr>
              <a:t>M</a:t>
            </a:r>
            <a:r>
              <a:rPr lang="sr-Latn-ME" dirty="0" smtClean="0">
                <a:sym typeface="Symbol"/>
              </a:rPr>
              <a:t> parova među kojima može biti ponavljanja.</a:t>
            </a:r>
          </a:p>
          <a:p>
            <a:r>
              <a:rPr lang="sr-Latn-ME" dirty="0" smtClean="0">
                <a:sym typeface="Symbol"/>
              </a:rPr>
              <a:t>Ovdje samo čuvamo čvorove koji imaju grane jer bi inače bilo nemoguće raditi sa 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10</a:t>
            </a:r>
            <a:r>
              <a:rPr lang="sr-Latn-ME" b="1" baseline="30000" dirty="0" smtClean="0">
                <a:solidFill>
                  <a:srgbClr val="C00000"/>
                </a:solidFill>
                <a:sym typeface="Symbol"/>
              </a:rPr>
              <a:t>9</a:t>
            </a:r>
            <a:r>
              <a:rPr lang="sr-Latn-ME" dirty="0" smtClean="0">
                <a:sym typeface="Symbol"/>
              </a:rPr>
              <a:t> čvorova grafa.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810000"/>
            <a:ext cx="3657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&lt;map&gt;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&lt;vector&gt;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map 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long,vector</a:t>
            </a:r>
            <a:r>
              <a:rPr lang="en-US" b="1" dirty="0">
                <a:solidFill>
                  <a:srgbClr val="0070C0"/>
                </a:solidFill>
              </a:rPr>
              <a:t>&lt;long&gt;&gt; </a:t>
            </a:r>
            <a:r>
              <a:rPr lang="en-US" b="1" dirty="0" err="1">
                <a:solidFill>
                  <a:srgbClr val="0070C0"/>
                </a:solidFill>
              </a:rPr>
              <a:t>mlvl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map 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long,bool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mlb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long </a:t>
            </a:r>
            <a:r>
              <a:rPr lang="en-US" b="1" dirty="0" err="1">
                <a:solidFill>
                  <a:srgbClr val="0070C0"/>
                </a:solidFill>
              </a:rPr>
              <a:t>bv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43400" y="3714495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dfs</a:t>
            </a:r>
            <a:r>
              <a:rPr lang="en-US" b="1" dirty="0">
                <a:solidFill>
                  <a:srgbClr val="0070C0"/>
                </a:solidFill>
              </a:rPr>
              <a:t>(long x){</a:t>
            </a:r>
          </a:p>
          <a:p>
            <a:r>
              <a:rPr lang="en-US" b="1" dirty="0">
                <a:solidFill>
                  <a:srgbClr val="0070C0"/>
                </a:solidFill>
              </a:rPr>
              <a:t>vector &lt;long&gt; V;</a:t>
            </a:r>
          </a:p>
          <a:p>
            <a:r>
              <a:rPr lang="en-US" b="1" dirty="0">
                <a:solidFill>
                  <a:srgbClr val="0070C0"/>
                </a:solidFill>
              </a:rPr>
              <a:t>V=</a:t>
            </a:r>
            <a:r>
              <a:rPr lang="en-US" b="1" dirty="0" err="1">
                <a:solidFill>
                  <a:srgbClr val="0070C0"/>
                </a:solidFill>
              </a:rPr>
              <a:t>mlvl</a:t>
            </a:r>
            <a:r>
              <a:rPr lang="en-US" b="1" dirty="0">
                <a:solidFill>
                  <a:srgbClr val="0070C0"/>
                </a:solidFill>
              </a:rPr>
              <a:t>[x];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f</a:t>
            </a:r>
            <a:r>
              <a:rPr lang="en-US" b="1" dirty="0">
                <a:solidFill>
                  <a:srgbClr val="0070C0"/>
                </a:solidFill>
              </a:rPr>
              <a:t>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V.size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++){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if(</a:t>
            </a:r>
            <a:r>
              <a:rPr lang="en-US" b="1" dirty="0" err="1">
                <a:solidFill>
                  <a:srgbClr val="0070C0"/>
                </a:solidFill>
              </a:rPr>
              <a:t>mlb</a:t>
            </a:r>
            <a:r>
              <a:rPr lang="en-US" b="1" dirty="0">
                <a:solidFill>
                  <a:srgbClr val="0070C0"/>
                </a:solidFill>
              </a:rPr>
              <a:t>[V[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]]){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bv</a:t>
            </a:r>
            <a:r>
              <a:rPr lang="en-US" b="1" dirty="0">
                <a:solidFill>
                  <a:srgbClr val="0070C0"/>
                </a:solidFill>
              </a:rPr>
              <a:t>--;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mlb</a:t>
            </a:r>
            <a:r>
              <a:rPr lang="en-US" b="1" dirty="0">
                <a:solidFill>
                  <a:srgbClr val="0070C0"/>
                </a:solidFill>
              </a:rPr>
              <a:t>[V[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]]=false;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dfs</a:t>
            </a:r>
            <a:r>
              <a:rPr lang="en-US" b="1" dirty="0">
                <a:solidFill>
                  <a:srgbClr val="0070C0"/>
                </a:solidFill>
              </a:rPr>
              <a:t>(V[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}</a:t>
            </a:r>
          </a:p>
          <a:p>
            <a:r>
              <a:rPr lang="en-US" b="1" dirty="0">
                <a:solidFill>
                  <a:srgbClr val="0070C0"/>
                </a:solidFill>
              </a:rPr>
              <a:t>   }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</p:txBody>
      </p:sp>
      <p:sp>
        <p:nvSpPr>
          <p:cNvPr id="6" name="Freeform 5"/>
          <p:cNvSpPr/>
          <p:nvPr/>
        </p:nvSpPr>
        <p:spPr>
          <a:xfrm>
            <a:off x="3810000" y="3809999"/>
            <a:ext cx="45719" cy="3052823"/>
          </a:xfrm>
          <a:custGeom>
            <a:avLst/>
            <a:gdLst>
              <a:gd name="connsiteX0" fmla="*/ 0 w 155448"/>
              <a:gd name="connsiteY0" fmla="*/ 0 h 6501384"/>
              <a:gd name="connsiteX1" fmla="*/ 137160 w 155448"/>
              <a:gd name="connsiteY1" fmla="*/ 6492240 h 6501384"/>
              <a:gd name="connsiteX2" fmla="*/ 155448 w 155448"/>
              <a:gd name="connsiteY2" fmla="*/ 6501384 h 65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448" h="6501384">
                <a:moveTo>
                  <a:pt x="0" y="0"/>
                </a:moveTo>
                <a:lnTo>
                  <a:pt x="137160" y="6492240"/>
                </a:lnTo>
                <a:lnTo>
                  <a:pt x="155448" y="6501384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7270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381000"/>
            <a:ext cx="914400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long N,M;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&gt;&gt;N&gt;&gt;M;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long X[M],Y[M],x;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M;i</a:t>
            </a:r>
            <a:r>
              <a:rPr lang="en-US" b="1" dirty="0" smtClean="0">
                <a:solidFill>
                  <a:srgbClr val="0070C0"/>
                </a:solidFill>
              </a:rPr>
              <a:t>++){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&gt;&gt;X[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]&gt;&gt;Y[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mlvl</a:t>
            </a:r>
            <a:r>
              <a:rPr lang="en-US" b="1" dirty="0">
                <a:solidFill>
                  <a:srgbClr val="0070C0"/>
                </a:solidFill>
              </a:rPr>
              <a:t>[X[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]].</a:t>
            </a:r>
            <a:r>
              <a:rPr lang="en-US" b="1" dirty="0" err="1">
                <a:solidFill>
                  <a:srgbClr val="0070C0"/>
                </a:solidFill>
              </a:rPr>
              <a:t>push_back</a:t>
            </a:r>
            <a:r>
              <a:rPr lang="en-US" b="1" dirty="0">
                <a:solidFill>
                  <a:srgbClr val="0070C0"/>
                </a:solidFill>
              </a:rPr>
              <a:t>(Y[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mlvl</a:t>
            </a:r>
            <a:r>
              <a:rPr lang="en-US" b="1" dirty="0">
                <a:solidFill>
                  <a:srgbClr val="0070C0"/>
                </a:solidFill>
              </a:rPr>
              <a:t>[Y[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]].</a:t>
            </a:r>
            <a:r>
              <a:rPr lang="en-US" b="1" dirty="0" err="1">
                <a:solidFill>
                  <a:srgbClr val="0070C0"/>
                </a:solidFill>
              </a:rPr>
              <a:t>push_back</a:t>
            </a:r>
            <a:r>
              <a:rPr lang="en-US" b="1" dirty="0">
                <a:solidFill>
                  <a:srgbClr val="0070C0"/>
                </a:solidFill>
              </a:rPr>
              <a:t>(X[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mlb</a:t>
            </a:r>
            <a:r>
              <a:rPr lang="en-US" b="1" dirty="0">
                <a:solidFill>
                  <a:srgbClr val="0070C0"/>
                </a:solidFill>
              </a:rPr>
              <a:t>[X[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]]=true;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mlb</a:t>
            </a:r>
            <a:r>
              <a:rPr lang="en-US" b="1" dirty="0">
                <a:solidFill>
                  <a:srgbClr val="0070C0"/>
                </a:solidFill>
              </a:rPr>
              <a:t>[Y[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]]=true;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}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bv</a:t>
            </a:r>
            <a:r>
              <a:rPr lang="en-US" b="1" dirty="0">
                <a:solidFill>
                  <a:srgbClr val="0070C0"/>
                </a:solidFill>
              </a:rPr>
              <a:t>=N;</a:t>
            </a:r>
          </a:p>
          <a:p>
            <a:r>
              <a:rPr lang="en-US" b="1" dirty="0">
                <a:solidFill>
                  <a:srgbClr val="0070C0"/>
                </a:solidFill>
              </a:rPr>
              <a:t>   map&lt;</a:t>
            </a:r>
            <a:r>
              <a:rPr lang="en-US" b="1" dirty="0" err="1">
                <a:solidFill>
                  <a:srgbClr val="0070C0"/>
                </a:solidFill>
              </a:rPr>
              <a:t>long,vector</a:t>
            </a:r>
            <a:r>
              <a:rPr lang="en-US" b="1" dirty="0">
                <a:solidFill>
                  <a:srgbClr val="0070C0"/>
                </a:solidFill>
              </a:rPr>
              <a:t>&lt;long&gt;&gt;::iterator it;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for(it=</a:t>
            </a:r>
            <a:r>
              <a:rPr lang="en-US" b="1" dirty="0" err="1" smtClean="0">
                <a:solidFill>
                  <a:srgbClr val="0070C0"/>
                </a:solidFill>
              </a:rPr>
              <a:t>mlvl.begin</a:t>
            </a:r>
            <a:r>
              <a:rPr lang="en-US" b="1" dirty="0">
                <a:solidFill>
                  <a:srgbClr val="0070C0"/>
                </a:solidFill>
              </a:rPr>
              <a:t>();it!=</a:t>
            </a:r>
            <a:r>
              <a:rPr lang="en-US" b="1" dirty="0" err="1">
                <a:solidFill>
                  <a:srgbClr val="0070C0"/>
                </a:solidFill>
              </a:rPr>
              <a:t>mlvl.end</a:t>
            </a:r>
            <a:r>
              <a:rPr lang="en-US" b="1" dirty="0">
                <a:solidFill>
                  <a:srgbClr val="0070C0"/>
                </a:solidFill>
              </a:rPr>
              <a:t>();it++){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x=(*it).first;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if(</a:t>
            </a:r>
            <a:r>
              <a:rPr lang="en-US" b="1" dirty="0" err="1">
                <a:solidFill>
                  <a:srgbClr val="0070C0"/>
                </a:solidFill>
              </a:rPr>
              <a:t>mlb</a:t>
            </a:r>
            <a:r>
              <a:rPr lang="en-US" b="1" dirty="0">
                <a:solidFill>
                  <a:srgbClr val="0070C0"/>
                </a:solidFill>
              </a:rPr>
              <a:t>[x]){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mlb</a:t>
            </a:r>
            <a:r>
              <a:rPr lang="en-US" b="1" dirty="0">
                <a:solidFill>
                  <a:srgbClr val="0070C0"/>
                </a:solidFill>
              </a:rPr>
              <a:t>[x]=false;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dfs</a:t>
            </a:r>
            <a:r>
              <a:rPr lang="en-US" b="1" dirty="0">
                <a:solidFill>
                  <a:srgbClr val="0070C0"/>
                </a:solidFill>
              </a:rPr>
              <a:t>(x);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bv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return 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343400" y="381001"/>
            <a:ext cx="45719" cy="6463307"/>
          </a:xfrm>
          <a:custGeom>
            <a:avLst/>
            <a:gdLst>
              <a:gd name="connsiteX0" fmla="*/ 0 w 155448"/>
              <a:gd name="connsiteY0" fmla="*/ 0 h 6501384"/>
              <a:gd name="connsiteX1" fmla="*/ 137160 w 155448"/>
              <a:gd name="connsiteY1" fmla="*/ 6492240 h 6501384"/>
              <a:gd name="connsiteX2" fmla="*/ 155448 w 155448"/>
              <a:gd name="connsiteY2" fmla="*/ 6501384 h 65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448" h="6501384">
                <a:moveTo>
                  <a:pt x="0" y="0"/>
                </a:moveTo>
                <a:lnTo>
                  <a:pt x="137160" y="6492240"/>
                </a:lnTo>
                <a:lnTo>
                  <a:pt x="155448" y="6501384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389119" y="381001"/>
            <a:ext cx="475488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TUMAČENJE:</a:t>
            </a:r>
          </a:p>
          <a:p>
            <a:r>
              <a:rPr lang="sr-Latn-ME" dirty="0" smtClean="0"/>
              <a:t>Zapamtili smo samo one čvorove koji imaju susjede. Zapamtili smo ko su im susjedi.</a:t>
            </a:r>
          </a:p>
          <a:p>
            <a:r>
              <a:rPr lang="sr-Latn-ME" dirty="0" smtClean="0"/>
              <a:t>Svaki od tih čvorova označili smo da su </a:t>
            </a:r>
            <a:r>
              <a:rPr lang="sr-Latn-ME" b="1" dirty="0" smtClean="0">
                <a:solidFill>
                  <a:srgbClr val="C00000"/>
                </a:solidFill>
              </a:rPr>
              <a:t>true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Prolazimo kroz sve susjede jednog po jednog čvora. Ako do tada nije izbačen iz igre izbacujemo ga i obilazimo njegove susjede putem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algoritma. Broj čvorova je </a:t>
            </a:r>
            <a:r>
              <a:rPr lang="sr-Latn-ME" b="1" dirty="0" smtClean="0">
                <a:solidFill>
                  <a:srgbClr val="C00000"/>
                </a:solidFill>
              </a:rPr>
              <a:t>bv</a:t>
            </a:r>
            <a:r>
              <a:rPr lang="sr-Latn-ME" dirty="0" smtClean="0"/>
              <a:t> i to je u ovom slučaju globalna promjenljiva i on se umanjuje kako nailazimo na susjedne čvorove koji su iste boje. Ova operacija se obavlja u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funkciji.</a:t>
            </a:r>
          </a:p>
          <a:p>
            <a:endParaRPr lang="sr-Latn-ME" dirty="0"/>
          </a:p>
          <a:p>
            <a:r>
              <a:rPr lang="sr-Latn-ME" dirty="0" smtClean="0"/>
              <a:t>Provjerite složenost ovog postupka.</a:t>
            </a:r>
          </a:p>
          <a:p>
            <a:r>
              <a:rPr lang="sr-Latn-ME" dirty="0" smtClean="0"/>
              <a:t>Da li je korišćenje </a:t>
            </a:r>
            <a:r>
              <a:rPr lang="sr-Latn-ME" b="1" dirty="0" smtClean="0">
                <a:solidFill>
                  <a:srgbClr val="C00000"/>
                </a:solidFill>
              </a:rPr>
              <a:t>map</a:t>
            </a:r>
            <a:r>
              <a:rPr lang="sr-Latn-ME" dirty="0" smtClean="0"/>
              <a:t> optimalno?</a:t>
            </a:r>
            <a:endParaRPr lang="sr-Cyrl-BA" dirty="0" smtClean="0"/>
          </a:p>
          <a:p>
            <a:r>
              <a:rPr lang="en-US" dirty="0" smtClean="0"/>
              <a:t>Mo</a:t>
            </a:r>
            <a:r>
              <a:rPr lang="sr-Latn-ME" dirty="0" smtClean="0"/>
              <a:t>že li se koristiti neki drugi programerski konstrukt da se ovo uradi koji bi bio efikasniji?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0366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smtClean="0"/>
              <a:t>DFS </a:t>
            </a:r>
            <a:r>
              <a:rPr lang="en-US" dirty="0" err="1" smtClean="0"/>
              <a:t>pravougaoni</a:t>
            </a:r>
            <a:r>
              <a:rPr lang="sr-Latn-ME" dirty="0" smtClean="0"/>
              <a:t>ci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067800" cy="5410200"/>
          </a:xfrm>
        </p:spPr>
        <p:txBody>
          <a:bodyPr/>
          <a:lstStyle/>
          <a:p>
            <a:r>
              <a:rPr lang="en-US" dirty="0"/>
              <a:t>U </a:t>
            </a:r>
            <a:r>
              <a:rPr lang="en-US" dirty="0" err="1"/>
              <a:t>ravni</a:t>
            </a:r>
            <a:r>
              <a:rPr lang="en-US" dirty="0"/>
              <a:t> je </a:t>
            </a:r>
            <a:r>
              <a:rPr lang="en-US" dirty="0" err="1"/>
              <a:t>dato</a:t>
            </a:r>
            <a:r>
              <a:rPr lang="en-US" dirty="0"/>
              <a:t> </a:t>
            </a:r>
            <a:r>
              <a:rPr lang="en-US" b="1" dirty="0">
                <a:solidFill>
                  <a:srgbClr val="C00000"/>
                </a:solidFill>
              </a:rPr>
              <a:t>N</a:t>
            </a:r>
            <a:r>
              <a:rPr lang="en-US" dirty="0"/>
              <a:t> </a:t>
            </a:r>
            <a:r>
              <a:rPr lang="en-US" dirty="0" err="1"/>
              <a:t>pravougaonika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dva</a:t>
            </a:r>
            <a:r>
              <a:rPr lang="en-US" dirty="0"/>
              <a:t> </a:t>
            </a:r>
            <a:r>
              <a:rPr lang="en-US" dirty="0" err="1"/>
              <a:t>naspramna</a:t>
            </a:r>
            <a:r>
              <a:rPr lang="en-US" dirty="0"/>
              <a:t> </a:t>
            </a:r>
            <a:r>
              <a:rPr lang="en-US" dirty="0" smtClean="0"/>
              <a:t>t</a:t>
            </a:r>
            <a:r>
              <a:rPr lang="sr-Latn-ME" dirty="0" smtClean="0"/>
              <a:t>j</a:t>
            </a:r>
            <a:r>
              <a:rPr lang="en-US" dirty="0" err="1" smtClean="0"/>
              <a:t>emena</a:t>
            </a:r>
            <a:r>
              <a:rPr lang="en-US" dirty="0"/>
              <a:t>. </a:t>
            </a:r>
            <a:r>
              <a:rPr lang="en-US" dirty="0" err="1"/>
              <a:t>Poznato</a:t>
            </a:r>
            <a:r>
              <a:rPr lang="en-US" dirty="0"/>
              <a:t> je da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stranice</a:t>
            </a:r>
            <a:r>
              <a:rPr lang="en-US" dirty="0"/>
              <a:t> </a:t>
            </a:r>
            <a:r>
              <a:rPr lang="en-US" dirty="0" err="1" smtClean="0"/>
              <a:t>pr</a:t>
            </a:r>
            <a:r>
              <a:rPr lang="sr-Latn-ME" dirty="0" smtClean="0"/>
              <a:t>a</a:t>
            </a:r>
            <a:r>
              <a:rPr lang="en-US" dirty="0" err="1" smtClean="0"/>
              <a:t>vougaonika</a:t>
            </a:r>
            <a:r>
              <a:rPr lang="en-US" dirty="0" smtClean="0"/>
              <a:t> </a:t>
            </a:r>
            <a:r>
              <a:rPr lang="en-US" dirty="0" err="1"/>
              <a:t>paralelne</a:t>
            </a:r>
            <a:r>
              <a:rPr lang="en-US" dirty="0"/>
              <a:t> </a:t>
            </a:r>
            <a:r>
              <a:rPr lang="en-US" dirty="0" err="1"/>
              <a:t>koordinatnim</a:t>
            </a:r>
            <a:r>
              <a:rPr lang="en-US" dirty="0"/>
              <a:t> </a:t>
            </a:r>
            <a:r>
              <a:rPr lang="en-US" dirty="0" err="1"/>
              <a:t>osama</a:t>
            </a:r>
            <a:r>
              <a:rPr lang="en-US" dirty="0"/>
              <a:t>. </a:t>
            </a:r>
            <a:r>
              <a:rPr lang="en-US" dirty="0" err="1"/>
              <a:t>Svi</a:t>
            </a:r>
            <a:r>
              <a:rPr lang="en-US" dirty="0"/>
              <a:t> </a:t>
            </a:r>
            <a:r>
              <a:rPr lang="en-US" dirty="0" err="1"/>
              <a:t>pravougaonici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zatvorene</a:t>
            </a:r>
            <a:r>
              <a:rPr lang="en-US" dirty="0"/>
              <a:t> </a:t>
            </a:r>
            <a:r>
              <a:rPr lang="en-US" dirty="0" err="1"/>
              <a:t>oblasti</a:t>
            </a:r>
            <a:r>
              <a:rPr lang="en-US" dirty="0"/>
              <a:t> </a:t>
            </a:r>
            <a:r>
              <a:rPr lang="en-US" sz="1600" b="1" dirty="0" smtClean="0"/>
              <a:t>(</a:t>
            </a:r>
            <a:r>
              <a:rPr lang="en-US" sz="1600" b="1" dirty="0" err="1" smtClean="0"/>
              <a:t>sadrže</a:t>
            </a:r>
            <a:r>
              <a:rPr lang="en-US" sz="1600" b="1" dirty="0" smtClean="0"/>
              <a:t> </a:t>
            </a:r>
            <a:r>
              <a:rPr lang="en-US" sz="1600" b="1" dirty="0" err="1"/>
              <a:t>svoju</a:t>
            </a:r>
            <a:r>
              <a:rPr lang="en-US" sz="1600" b="1" dirty="0"/>
              <a:t> </a:t>
            </a:r>
            <a:r>
              <a:rPr lang="en-US" sz="1600" b="1" dirty="0" err="1"/>
              <a:t>granicu</a:t>
            </a:r>
            <a:r>
              <a:rPr lang="en-US" sz="1600" b="1" dirty="0"/>
              <a:t>)</a:t>
            </a:r>
            <a:r>
              <a:rPr lang="en-US" dirty="0"/>
              <a:t>. </a:t>
            </a:r>
            <a:r>
              <a:rPr lang="en-US" dirty="0" err="1"/>
              <a:t>Smatra</a:t>
            </a:r>
            <a:r>
              <a:rPr lang="en-US" dirty="0"/>
              <a:t> se da se </a:t>
            </a:r>
            <a:r>
              <a:rPr lang="en-US" dirty="0" err="1"/>
              <a:t>pravougaonici</a:t>
            </a:r>
            <a:r>
              <a:rPr lang="en-US" dirty="0"/>
              <a:t> </a:t>
            </a:r>
            <a:r>
              <a:rPr lang="en-US" smtClean="0"/>
              <a:t>sijeku</a:t>
            </a:r>
            <a:r>
              <a:rPr lang="en-US" dirty="0" smtClean="0"/>
              <a:t> </a:t>
            </a:r>
            <a:r>
              <a:rPr lang="en-US" dirty="0" err="1"/>
              <a:t>ako</a:t>
            </a:r>
            <a:r>
              <a:rPr lang="en-US" dirty="0"/>
              <a:t> </a:t>
            </a:r>
            <a:r>
              <a:rPr lang="en-US" dirty="0" err="1"/>
              <a:t>imaju</a:t>
            </a:r>
            <a:r>
              <a:rPr lang="en-US" dirty="0"/>
              <a:t> bar </a:t>
            </a:r>
            <a:r>
              <a:rPr lang="en-US" dirty="0" err="1"/>
              <a:t>jednu</a:t>
            </a:r>
            <a:r>
              <a:rPr lang="en-US" dirty="0"/>
              <a:t> </a:t>
            </a:r>
            <a:r>
              <a:rPr lang="en-US" dirty="0" err="1"/>
              <a:t>zajedničku</a:t>
            </a:r>
            <a:r>
              <a:rPr lang="en-US" dirty="0"/>
              <a:t> </a:t>
            </a:r>
            <a:r>
              <a:rPr lang="en-US" dirty="0" err="1"/>
              <a:t>tačku</a:t>
            </a:r>
            <a:r>
              <a:rPr lang="en-US" dirty="0"/>
              <a:t> </a:t>
            </a:r>
            <a:r>
              <a:rPr lang="en-US" sz="1600" b="1" dirty="0"/>
              <a:t>(</a:t>
            </a:r>
            <a:r>
              <a:rPr lang="en-US" sz="1600" b="1" dirty="0" err="1"/>
              <a:t>prema</a:t>
            </a:r>
            <a:r>
              <a:rPr lang="en-US" sz="1600" b="1" dirty="0"/>
              <a:t> tome i </a:t>
            </a:r>
            <a:r>
              <a:rPr lang="en-US" sz="1600" b="1" dirty="0" err="1"/>
              <a:t>na</a:t>
            </a:r>
            <a:r>
              <a:rPr lang="en-US" sz="1600" b="1" dirty="0"/>
              <a:t> </a:t>
            </a:r>
            <a:r>
              <a:rPr lang="en-US" sz="1600" b="1" dirty="0" err="1"/>
              <a:t>granici</a:t>
            </a:r>
            <a:r>
              <a:rPr lang="en-US" sz="1600" b="1" dirty="0"/>
              <a:t>)</a:t>
            </a:r>
            <a:r>
              <a:rPr lang="en-US" dirty="0"/>
              <a:t>. </a:t>
            </a:r>
            <a:r>
              <a:rPr lang="en-US" dirty="0" err="1"/>
              <a:t>Odrediti</a:t>
            </a:r>
            <a:r>
              <a:rPr lang="en-US" dirty="0"/>
              <a:t> </a:t>
            </a:r>
            <a:r>
              <a:rPr lang="en-US" dirty="0" err="1"/>
              <a:t>koliko</a:t>
            </a:r>
            <a:r>
              <a:rPr lang="en-US" dirty="0"/>
              <a:t> </a:t>
            </a:r>
            <a:r>
              <a:rPr lang="en-US" dirty="0" err="1"/>
              <a:t>likova</a:t>
            </a:r>
            <a:r>
              <a:rPr lang="en-US" dirty="0"/>
              <a:t> </a:t>
            </a:r>
            <a:r>
              <a:rPr lang="en-US" dirty="0" err="1"/>
              <a:t>nastaje</a:t>
            </a:r>
            <a:r>
              <a:rPr lang="en-US" dirty="0"/>
              <a:t> </a:t>
            </a:r>
            <a:r>
              <a:rPr lang="en-US" dirty="0" err="1"/>
              <a:t>spajanjem</a:t>
            </a:r>
            <a:r>
              <a:rPr lang="en-US" dirty="0"/>
              <a:t> </a:t>
            </a:r>
            <a:r>
              <a:rPr lang="en-US" dirty="0" err="1"/>
              <a:t>povezanih</a:t>
            </a:r>
            <a:r>
              <a:rPr lang="en-US" dirty="0"/>
              <a:t> </a:t>
            </a:r>
            <a:r>
              <a:rPr lang="en-US" dirty="0" err="1"/>
              <a:t>pravougaonika</a:t>
            </a:r>
            <a:r>
              <a:rPr lang="en-US" dirty="0"/>
              <a:t> u </a:t>
            </a:r>
            <a:r>
              <a:rPr lang="en-US" dirty="0" err="1"/>
              <a:t>jedan</a:t>
            </a:r>
            <a:r>
              <a:rPr lang="en-US" dirty="0"/>
              <a:t> </a:t>
            </a:r>
            <a:r>
              <a:rPr lang="en-US" dirty="0" err="1"/>
              <a:t>lik</a:t>
            </a:r>
            <a:r>
              <a:rPr lang="en-US" dirty="0"/>
              <a:t>. </a:t>
            </a:r>
            <a:r>
              <a:rPr lang="en-US" b="1" dirty="0" err="1" smtClean="0"/>
              <a:t>Rješenje</a:t>
            </a:r>
            <a:r>
              <a:rPr lang="en-US" b="1" dirty="0"/>
              <a:t>.</a:t>
            </a:r>
            <a:r>
              <a:rPr lang="en-US" dirty="0"/>
              <a:t> U </a:t>
            </a:r>
            <a:r>
              <a:rPr lang="en-US" dirty="0" smtClean="0"/>
              <a:t>r</a:t>
            </a:r>
            <a:r>
              <a:rPr lang="sr-Latn-ME" dirty="0" smtClean="0"/>
              <a:t>j</a:t>
            </a:r>
            <a:r>
              <a:rPr lang="en-US" dirty="0" err="1" smtClean="0"/>
              <a:t>ešenju</a:t>
            </a:r>
            <a:r>
              <a:rPr lang="en-US" dirty="0" smtClean="0"/>
              <a:t> </a:t>
            </a:r>
            <a:r>
              <a:rPr lang="en-US" dirty="0"/>
              <a:t>se </a:t>
            </a:r>
            <a:r>
              <a:rPr lang="en-US" dirty="0" err="1"/>
              <a:t>koristi</a:t>
            </a:r>
            <a:r>
              <a:rPr lang="en-US" dirty="0"/>
              <a:t> </a:t>
            </a:r>
            <a:r>
              <a:rPr lang="en-US" dirty="0" err="1"/>
              <a:t>funkcija</a:t>
            </a:r>
            <a:r>
              <a:rPr lang="en-US" dirty="0"/>
              <a:t> </a:t>
            </a:r>
            <a:r>
              <a:rPr lang="en-US" b="1" dirty="0" err="1">
                <a:solidFill>
                  <a:srgbClr val="C00000"/>
                </a:solidFill>
              </a:rPr>
              <a:t>Presek</a:t>
            </a:r>
            <a:r>
              <a:rPr lang="en-US" dirty="0"/>
              <a:t> </a:t>
            </a:r>
            <a:r>
              <a:rPr lang="en-US" dirty="0" err="1"/>
              <a:t>koja</a:t>
            </a:r>
            <a:r>
              <a:rPr lang="en-US" dirty="0"/>
              <a:t> </a:t>
            </a:r>
            <a:r>
              <a:rPr lang="en-US" dirty="0" err="1"/>
              <a:t>proverava</a:t>
            </a:r>
            <a:r>
              <a:rPr lang="en-US" dirty="0"/>
              <a:t> da li se </a:t>
            </a:r>
            <a:r>
              <a:rPr lang="en-US" dirty="0" err="1"/>
              <a:t>dva</a:t>
            </a:r>
            <a:r>
              <a:rPr lang="en-US" dirty="0"/>
              <a:t> </a:t>
            </a:r>
            <a:r>
              <a:rPr lang="en-US" dirty="0" err="1"/>
              <a:t>pravougaonika</a:t>
            </a:r>
            <a:r>
              <a:rPr lang="en-US" dirty="0"/>
              <a:t> </a:t>
            </a:r>
            <a:r>
              <a:rPr lang="en-US" dirty="0" smtClean="0"/>
              <a:t>s</a:t>
            </a:r>
            <a:r>
              <a:rPr lang="sr-Latn-ME" dirty="0" smtClean="0"/>
              <a:t>ij</a:t>
            </a:r>
            <a:r>
              <a:rPr lang="en-US" dirty="0" err="1" smtClean="0"/>
              <a:t>eku</a:t>
            </a:r>
            <a:r>
              <a:rPr lang="en-US" dirty="0" smtClean="0"/>
              <a:t> </a:t>
            </a:r>
            <a:r>
              <a:rPr lang="en-US" dirty="0"/>
              <a:t>da bi se </a:t>
            </a:r>
            <a:r>
              <a:rPr lang="en-US" dirty="0" smtClean="0"/>
              <a:t>prim</a:t>
            </a:r>
            <a:r>
              <a:rPr lang="sr-Latn-ME" dirty="0" smtClean="0"/>
              <a:t>j</a:t>
            </a:r>
            <a:r>
              <a:rPr lang="en-US" dirty="0" err="1" smtClean="0"/>
              <a:t>enom</a:t>
            </a:r>
            <a:r>
              <a:rPr lang="en-US" dirty="0" smtClean="0"/>
              <a:t> </a:t>
            </a:r>
            <a:r>
              <a:rPr lang="en-US" dirty="0"/>
              <a:t>DFS </a:t>
            </a:r>
            <a:r>
              <a:rPr lang="en-US" dirty="0" err="1"/>
              <a:t>algoritma</a:t>
            </a:r>
            <a:r>
              <a:rPr lang="en-US" dirty="0"/>
              <a:t> </a:t>
            </a:r>
            <a:r>
              <a:rPr lang="en-US" sz="1600" b="1" dirty="0">
                <a:solidFill>
                  <a:srgbClr val="C00000"/>
                </a:solidFill>
              </a:rPr>
              <a:t>(</a:t>
            </a:r>
            <a:r>
              <a:rPr lang="en-US" sz="1600" b="1" dirty="0" err="1">
                <a:solidFill>
                  <a:srgbClr val="C00000"/>
                </a:solidFill>
              </a:rPr>
              <a:t>pretrage</a:t>
            </a:r>
            <a:r>
              <a:rPr lang="en-US" sz="1600" b="1" dirty="0">
                <a:solidFill>
                  <a:srgbClr val="C00000"/>
                </a:solidFill>
              </a:rPr>
              <a:t> </a:t>
            </a:r>
            <a:r>
              <a:rPr lang="en-US" sz="1600" b="1" dirty="0" err="1">
                <a:solidFill>
                  <a:srgbClr val="C00000"/>
                </a:solidFill>
              </a:rPr>
              <a:t>po</a:t>
            </a:r>
            <a:r>
              <a:rPr lang="en-US" sz="1600" b="1" dirty="0">
                <a:solidFill>
                  <a:srgbClr val="C00000"/>
                </a:solidFill>
              </a:rPr>
              <a:t> </a:t>
            </a:r>
            <a:r>
              <a:rPr lang="en-US" sz="1600" b="1" dirty="0" err="1">
                <a:solidFill>
                  <a:srgbClr val="C00000"/>
                </a:solidFill>
              </a:rPr>
              <a:t>dubini</a:t>
            </a:r>
            <a:r>
              <a:rPr lang="en-US" sz="1600" b="1" dirty="0">
                <a:solidFill>
                  <a:srgbClr val="C00000"/>
                </a:solidFill>
              </a:rPr>
              <a:t>)</a:t>
            </a:r>
            <a:r>
              <a:rPr lang="en-US" dirty="0"/>
              <a:t> </a:t>
            </a:r>
            <a:r>
              <a:rPr lang="en-US" dirty="0" err="1"/>
              <a:t>svi</a:t>
            </a:r>
            <a:r>
              <a:rPr lang="en-US" dirty="0"/>
              <a:t> </a:t>
            </a:r>
            <a:r>
              <a:rPr lang="en-US" dirty="0" err="1"/>
              <a:t>povezani</a:t>
            </a:r>
            <a:r>
              <a:rPr lang="en-US" dirty="0"/>
              <a:t> </a:t>
            </a:r>
            <a:r>
              <a:rPr lang="en-US" dirty="0" err="1"/>
              <a:t>pravougaonici</a:t>
            </a:r>
            <a:r>
              <a:rPr lang="en-US" dirty="0"/>
              <a:t> </a:t>
            </a:r>
            <a:r>
              <a:rPr lang="en-US" dirty="0" err="1"/>
              <a:t>spojili</a:t>
            </a:r>
            <a:r>
              <a:rPr lang="en-US" dirty="0"/>
              <a:t> u </a:t>
            </a:r>
            <a:r>
              <a:rPr lang="en-US" dirty="0" err="1"/>
              <a:t>jedan</a:t>
            </a:r>
            <a:r>
              <a:rPr lang="en-US" dirty="0"/>
              <a:t> </a:t>
            </a:r>
            <a:r>
              <a:rPr lang="en-US" dirty="0" err="1" smtClean="0"/>
              <a:t>lik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3276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625876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iostream.h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const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n=10;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struct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TRect</a:t>
            </a:r>
            <a:r>
              <a:rPr lang="en-US" b="1" dirty="0" smtClean="0">
                <a:solidFill>
                  <a:srgbClr val="0070C0"/>
                </a:solidFill>
              </a:rPr>
              <a:t>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double x1,y1,x2,y2;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  <a:r>
              <a:rPr lang="en-US" b="1" dirty="0" err="1">
                <a:solidFill>
                  <a:srgbClr val="0070C0"/>
                </a:solidFill>
              </a:rPr>
              <a:t>Pravougaonik</a:t>
            </a:r>
            <a:r>
              <a:rPr lang="en-US" b="1" dirty="0">
                <a:solidFill>
                  <a:srgbClr val="0070C0"/>
                </a:solidFill>
              </a:rPr>
              <a:t>[n]={</a:t>
            </a:r>
          </a:p>
          <a:p>
            <a:r>
              <a:rPr lang="en-US" b="1" dirty="0">
                <a:solidFill>
                  <a:srgbClr val="0070C0"/>
                </a:solidFill>
              </a:rPr>
              <a:t>{10,5,20,20},{12,12,15,15},{8,20,21,21},{5,5,2,2},{4,4,1,1},{5,5,2,1},{12,12,10,10},{12,12,13,13},{1,3,3,5},{</a:t>
            </a:r>
            <a:r>
              <a:rPr lang="en-US" b="1" dirty="0" smtClean="0">
                <a:solidFill>
                  <a:srgbClr val="0070C0"/>
                </a:solidFill>
              </a:rPr>
              <a:t>2,2,5,5</a:t>
            </a:r>
            <a:r>
              <a:rPr lang="en-US" b="1" dirty="0">
                <a:solidFill>
                  <a:srgbClr val="0070C0"/>
                </a:solidFill>
              </a:rPr>
              <a:t>} </a:t>
            </a:r>
            <a:r>
              <a:rPr lang="en-US" b="1" dirty="0" smtClean="0">
                <a:solidFill>
                  <a:srgbClr val="0070C0"/>
                </a:solidFill>
              </a:rPr>
              <a:t>};</a:t>
            </a:r>
            <a:r>
              <a:rPr lang="en-US" b="1" dirty="0" smtClean="0">
                <a:solidFill>
                  <a:srgbClr val="C00000"/>
                </a:solidFill>
              </a:rPr>
              <a:t>//test </a:t>
            </a:r>
            <a:r>
              <a:rPr lang="en-US" b="1" dirty="0" err="1" smtClean="0">
                <a:solidFill>
                  <a:srgbClr val="C00000"/>
                </a:solidFill>
              </a:rPr>
              <a:t>sistem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 used[n]; </a:t>
            </a:r>
            <a:r>
              <a:rPr lang="en-US" b="1" dirty="0" smtClean="0">
                <a:solidFill>
                  <a:srgbClr val="C00000"/>
                </a:solidFill>
              </a:rPr>
              <a:t>// </a:t>
            </a:r>
            <a:r>
              <a:rPr lang="en-US" b="1" dirty="0" err="1">
                <a:solidFill>
                  <a:srgbClr val="C00000"/>
                </a:solidFill>
              </a:rPr>
              <a:t>niz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markera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koji</a:t>
            </a:r>
            <a:r>
              <a:rPr lang="en-US" b="1" dirty="0">
                <a:solidFill>
                  <a:srgbClr val="C00000"/>
                </a:solidFill>
              </a:rPr>
              <a:t> se </a:t>
            </a:r>
            <a:r>
              <a:rPr lang="en-US" b="1" dirty="0" err="1">
                <a:solidFill>
                  <a:srgbClr val="C00000"/>
                </a:solidFill>
              </a:rPr>
              <a:t>koristi</a:t>
            </a:r>
            <a:r>
              <a:rPr lang="en-US" b="1" dirty="0">
                <a:solidFill>
                  <a:srgbClr val="C00000"/>
                </a:solidFill>
              </a:rPr>
              <a:t> u DFS </a:t>
            </a:r>
            <a:r>
              <a:rPr lang="en-US" b="1" dirty="0" err="1" smtClean="0">
                <a:solidFill>
                  <a:srgbClr val="C00000"/>
                </a:solidFill>
              </a:rPr>
              <a:t>algoritmu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6358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GB" dirty="0" smtClean="0"/>
              <a:t>DFS </a:t>
            </a:r>
            <a:r>
              <a:rPr lang="en-GB" dirty="0" err="1" smtClean="0"/>
              <a:t>pravougaonici</a:t>
            </a:r>
            <a:r>
              <a:rPr lang="en-GB" dirty="0" smtClean="0"/>
              <a:t> - </a:t>
            </a:r>
            <a:r>
              <a:rPr lang="en-GB" dirty="0" err="1" smtClean="0"/>
              <a:t>realizacija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-12192" y="1066800"/>
            <a:ext cx="565099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double min(double a, double b)</a:t>
            </a:r>
          </a:p>
          <a:p>
            <a:r>
              <a:rPr lang="en-US" b="1" dirty="0">
                <a:solidFill>
                  <a:srgbClr val="0070C0"/>
                </a:solidFill>
              </a:rPr>
              <a:t>{return (a&gt;b)? b:a</a:t>
            </a:r>
            <a:r>
              <a:rPr lang="en-US" b="1" dirty="0" smtClean="0">
                <a:solidFill>
                  <a:srgbClr val="0070C0"/>
                </a:solidFill>
              </a:rPr>
              <a:t>;}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double max(double a, double b)</a:t>
            </a:r>
          </a:p>
          <a:p>
            <a:r>
              <a:rPr lang="en-US" b="1" dirty="0">
                <a:solidFill>
                  <a:srgbClr val="0070C0"/>
                </a:solidFill>
              </a:rPr>
              <a:t>{</a:t>
            </a:r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(a&gt;b)? a:b; }</a:t>
            </a:r>
          </a:p>
          <a:p>
            <a:r>
              <a:rPr lang="en-US" b="1" dirty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Uredi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TRect</a:t>
            </a:r>
            <a:r>
              <a:rPr lang="en-US" b="1" dirty="0">
                <a:solidFill>
                  <a:srgbClr val="0070C0"/>
                </a:solidFill>
              </a:rPr>
              <a:t> &amp;A) {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//(</a:t>
            </a:r>
            <a:r>
              <a:rPr lang="en-US" b="1" dirty="0">
                <a:solidFill>
                  <a:srgbClr val="C00000"/>
                </a:solidFill>
              </a:rPr>
              <a:t>x1,y1)-</a:t>
            </a:r>
            <a:r>
              <a:rPr lang="en-US" b="1" dirty="0" err="1">
                <a:solidFill>
                  <a:srgbClr val="C00000"/>
                </a:solidFill>
              </a:rPr>
              <a:t>donji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levi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ugao</a:t>
            </a:r>
            <a:r>
              <a:rPr lang="en-US" b="1" dirty="0">
                <a:solidFill>
                  <a:srgbClr val="C00000"/>
                </a:solidFill>
              </a:rPr>
              <a:t>, (x2,y2)-</a:t>
            </a:r>
            <a:r>
              <a:rPr lang="en-US" b="1" dirty="0" err="1">
                <a:solidFill>
                  <a:srgbClr val="C00000"/>
                </a:solidFill>
              </a:rPr>
              <a:t>gornji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desni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ugao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double </a:t>
            </a:r>
            <a:r>
              <a:rPr lang="en-US" b="1" dirty="0">
                <a:solidFill>
                  <a:srgbClr val="0070C0"/>
                </a:solidFill>
              </a:rPr>
              <a:t>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(A.x1&gt;A.x2) {t=A.x1; A.x1=A.x2; A.x2=t;}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(A.y1&gt;A.y2) {t=A.y1; A.y1=A.y2; A.y2=t;}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Presek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TRect</a:t>
            </a:r>
            <a:r>
              <a:rPr lang="en-US" b="1" dirty="0">
                <a:solidFill>
                  <a:srgbClr val="0070C0"/>
                </a:solidFill>
              </a:rPr>
              <a:t> A, </a:t>
            </a:r>
            <a:r>
              <a:rPr lang="en-US" b="1" dirty="0" err="1">
                <a:solidFill>
                  <a:srgbClr val="0070C0"/>
                </a:solidFill>
              </a:rPr>
              <a:t>TRect</a:t>
            </a:r>
            <a:r>
              <a:rPr lang="en-US" b="1" dirty="0">
                <a:solidFill>
                  <a:srgbClr val="0070C0"/>
                </a:solidFill>
              </a:rPr>
              <a:t> B</a:t>
            </a:r>
            <a:r>
              <a:rPr lang="en-US" b="1" dirty="0" smtClean="0">
                <a:solidFill>
                  <a:srgbClr val="0070C0"/>
                </a:solidFill>
              </a:rPr>
              <a:t>){ </a:t>
            </a:r>
          </a:p>
          <a:p>
            <a:r>
              <a:rPr lang="en-US" b="1" dirty="0">
                <a:solidFill>
                  <a:srgbClr val="C00000"/>
                </a:solidFill>
              </a:rPr>
              <a:t>// da li se </a:t>
            </a:r>
            <a:r>
              <a:rPr lang="en-US" b="1" dirty="0" err="1">
                <a:solidFill>
                  <a:srgbClr val="C00000"/>
                </a:solidFill>
              </a:rPr>
              <a:t>pravougaonici</a:t>
            </a:r>
            <a:r>
              <a:rPr lang="en-US" b="1" dirty="0">
                <a:solidFill>
                  <a:srgbClr val="C00000"/>
                </a:solidFill>
              </a:rPr>
              <a:t> A, B </a:t>
            </a:r>
            <a:r>
              <a:rPr lang="en-US" b="1" dirty="0" err="1">
                <a:solidFill>
                  <a:srgbClr val="C00000"/>
                </a:solidFill>
              </a:rPr>
              <a:t>seku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Uredi</a:t>
            </a:r>
            <a:r>
              <a:rPr lang="en-US" b="1" dirty="0" smtClean="0">
                <a:solidFill>
                  <a:srgbClr val="0070C0"/>
                </a:solidFill>
              </a:rPr>
              <a:t>(A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Uredi</a:t>
            </a:r>
            <a:r>
              <a:rPr lang="en-US" b="1" dirty="0" smtClean="0">
                <a:solidFill>
                  <a:srgbClr val="0070C0"/>
                </a:solidFill>
              </a:rPr>
              <a:t>(B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>
                <a:solidFill>
                  <a:srgbClr val="0070C0"/>
                </a:solidFill>
              </a:rPr>
              <a:t> return (max(A.x1,B.x1)&lt;=min(A.x2,B.x2)) &amp;&amp; 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>
                <a:solidFill>
                  <a:srgbClr val="0070C0"/>
                </a:solidFill>
              </a:rPr>
              <a:t>max(A.y1,B.y1)&lt;=min(A.y2,B.y2));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>
                <a:solidFill>
                  <a:srgbClr val="0070C0"/>
                </a:solidFill>
              </a:rPr>
              <a:t>void DFS(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 </a:t>
            </a:r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// </a:t>
            </a:r>
            <a:r>
              <a:rPr lang="en-US" b="1" dirty="0" err="1">
                <a:solidFill>
                  <a:srgbClr val="C00000"/>
                </a:solidFill>
              </a:rPr>
              <a:t>pretraga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po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dubini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used[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]=true;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 &lt;&lt;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&lt;&lt; " </a:t>
            </a:r>
            <a:r>
              <a:rPr lang="en-US" b="1" dirty="0" smtClean="0">
                <a:solidFill>
                  <a:srgbClr val="0070C0"/>
                </a:solidFill>
              </a:rPr>
              <a:t>";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95800" y="565186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k=0;k&lt;n; k++) </a:t>
            </a:r>
          </a:p>
          <a:p>
            <a:r>
              <a:rPr lang="en-US" b="1" dirty="0">
                <a:solidFill>
                  <a:srgbClr val="0070C0"/>
                </a:solidFill>
              </a:rPr>
              <a:t> if (</a:t>
            </a:r>
            <a:r>
              <a:rPr lang="en-US" b="1" dirty="0" err="1">
                <a:solidFill>
                  <a:srgbClr val="0070C0"/>
                </a:solidFill>
              </a:rPr>
              <a:t>Presek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Pravougaonik</a:t>
            </a:r>
            <a:r>
              <a:rPr lang="en-US" b="1" dirty="0">
                <a:solidFill>
                  <a:srgbClr val="0070C0"/>
                </a:solidFill>
              </a:rPr>
              <a:t> 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], </a:t>
            </a:r>
            <a:r>
              <a:rPr lang="en-US" b="1" dirty="0" err="1">
                <a:solidFill>
                  <a:srgbClr val="0070C0"/>
                </a:solidFill>
              </a:rPr>
              <a:t>Pravougaonik</a:t>
            </a:r>
            <a:r>
              <a:rPr lang="en-US" b="1" dirty="0">
                <a:solidFill>
                  <a:srgbClr val="0070C0"/>
                </a:solidFill>
              </a:rPr>
              <a:t> [k]) &amp;&amp; !used[k]) DFS(k);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</p:txBody>
      </p:sp>
      <p:sp>
        <p:nvSpPr>
          <p:cNvPr id="6" name="Freeform 5"/>
          <p:cNvSpPr/>
          <p:nvPr/>
        </p:nvSpPr>
        <p:spPr>
          <a:xfrm>
            <a:off x="27432" y="5577840"/>
            <a:ext cx="9107424" cy="237744"/>
          </a:xfrm>
          <a:custGeom>
            <a:avLst/>
            <a:gdLst>
              <a:gd name="connsiteX0" fmla="*/ 0 w 9107424"/>
              <a:gd name="connsiteY0" fmla="*/ 237744 h 237744"/>
              <a:gd name="connsiteX1" fmla="*/ 4197096 w 9107424"/>
              <a:gd name="connsiteY1" fmla="*/ 192024 h 237744"/>
              <a:gd name="connsiteX2" fmla="*/ 4764024 w 9107424"/>
              <a:gd name="connsiteY2" fmla="*/ 0 h 237744"/>
              <a:gd name="connsiteX3" fmla="*/ 9107424 w 9107424"/>
              <a:gd name="connsiteY3" fmla="*/ 18288 h 23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7424" h="237744">
                <a:moveTo>
                  <a:pt x="0" y="237744"/>
                </a:moveTo>
                <a:lnTo>
                  <a:pt x="4197096" y="192024"/>
                </a:lnTo>
                <a:lnTo>
                  <a:pt x="4764024" y="0"/>
                </a:lnTo>
                <a:lnTo>
                  <a:pt x="9107424" y="18288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86401" y="1047571"/>
            <a:ext cx="3648456" cy="3693319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Ispis</a:t>
            </a:r>
            <a:r>
              <a:rPr lang="en-US" b="1" dirty="0">
                <a:solidFill>
                  <a:srgbClr val="0070C0"/>
                </a:solidFill>
              </a:rPr>
              <a:t>() </a:t>
            </a:r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// </a:t>
            </a:r>
            <a:r>
              <a:rPr lang="en-US" b="1" dirty="0" err="1">
                <a:solidFill>
                  <a:srgbClr val="C00000"/>
                </a:solidFill>
              </a:rPr>
              <a:t>ispis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likova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&lt;n;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	</a:t>
            </a:r>
            <a:r>
              <a:rPr lang="en-US" b="1" dirty="0" smtClean="0">
                <a:solidFill>
                  <a:srgbClr val="0070C0"/>
                </a:solidFill>
              </a:rPr>
              <a:t>used[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]=false;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k=0;</a:t>
            </a:r>
          </a:p>
          <a:p>
            <a:r>
              <a:rPr lang="en-US" b="1" dirty="0">
                <a:solidFill>
                  <a:srgbClr val="0070C0"/>
                </a:solidFill>
              </a:rPr>
              <a:t>for 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&lt;n;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>
                <a:solidFill>
                  <a:srgbClr val="0070C0"/>
                </a:solidFill>
              </a:rPr>
              <a:t>if (!used[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 &lt;&lt; "</a:t>
            </a:r>
            <a:r>
              <a:rPr lang="en-US" b="1" dirty="0" err="1">
                <a:solidFill>
                  <a:srgbClr val="0070C0"/>
                </a:solidFill>
              </a:rPr>
              <a:t>Lik</a:t>
            </a:r>
            <a:r>
              <a:rPr lang="en-US" b="1" dirty="0">
                <a:solidFill>
                  <a:srgbClr val="0070C0"/>
                </a:solidFill>
              </a:rPr>
              <a:t> " &lt;&lt; ++k &lt;&lt; "-&gt; ";</a:t>
            </a:r>
          </a:p>
          <a:p>
            <a:r>
              <a:rPr lang="en-US" b="1" dirty="0">
                <a:solidFill>
                  <a:srgbClr val="0070C0"/>
                </a:solidFill>
              </a:rPr>
              <a:t> DFS(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 &lt;&lt; 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}}</a:t>
            </a:r>
            <a:endParaRPr lang="en-US" b="1" dirty="0">
              <a:solidFill>
                <a:srgbClr val="0070C0"/>
              </a:solidFill>
            </a:endParaRPr>
          </a:p>
          <a:p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>
                <a:solidFill>
                  <a:srgbClr val="0070C0"/>
                </a:solidFill>
              </a:rPr>
              <a:t>main()</a:t>
            </a:r>
          </a:p>
          <a:p>
            <a:r>
              <a:rPr lang="en-US" b="1" dirty="0">
                <a:solidFill>
                  <a:srgbClr val="0070C0"/>
                </a:solidFill>
              </a:rPr>
              <a:t>{</a:t>
            </a:r>
            <a:r>
              <a:rPr lang="en-US" b="1" dirty="0" err="1">
                <a:solidFill>
                  <a:srgbClr val="0070C0"/>
                </a:solidFill>
              </a:rPr>
              <a:t>Ispis</a:t>
            </a:r>
            <a:r>
              <a:rPr lang="en-US" b="1" dirty="0" smtClean="0">
                <a:solidFill>
                  <a:srgbClr val="0070C0"/>
                </a:solidFill>
              </a:rPr>
              <a:t>();}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 rot="18837326">
            <a:off x="5332789" y="4867815"/>
            <a:ext cx="923232" cy="54864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3525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DFS obilazak grafa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562600"/>
          </a:xfrm>
        </p:spPr>
        <p:txBody>
          <a:bodyPr/>
          <a:lstStyle/>
          <a:p>
            <a:r>
              <a:rPr lang="sr-Latn-ME" dirty="0" smtClean="0"/>
              <a:t>Potpuno ravnopravno sa </a:t>
            </a:r>
            <a:r>
              <a:rPr lang="sr-Latn-ME" b="1" dirty="0" smtClean="0">
                <a:solidFill>
                  <a:srgbClr val="C00000"/>
                </a:solidFill>
              </a:rPr>
              <a:t>BFS</a:t>
            </a:r>
            <a:r>
              <a:rPr lang="sr-Latn-ME" dirty="0" smtClean="0"/>
              <a:t>om grafovi se mogu obilaziti i putem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postupka. Ovdje je data ilustracija obilaska grafa koji je zadat matricom susjedstva.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2057400"/>
            <a:ext cx="47244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const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n=11;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graf</a:t>
            </a:r>
            <a:r>
              <a:rPr lang="en-US" b="1" dirty="0">
                <a:solidFill>
                  <a:srgbClr val="0070C0"/>
                </a:solidFill>
              </a:rPr>
              <a:t>[n][n];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posjeti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x,bool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posjecen</a:t>
            </a:r>
            <a:r>
              <a:rPr lang="en-US" b="1" dirty="0">
                <a:solidFill>
                  <a:srgbClr val="0070C0"/>
                </a:solidFill>
              </a:rPr>
              <a:t>[]){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&lt;&lt;(char)(</a:t>
            </a:r>
            <a:r>
              <a:rPr lang="en-US" b="1" dirty="0" err="1">
                <a:solidFill>
                  <a:srgbClr val="0070C0"/>
                </a:solidFill>
              </a:rPr>
              <a:t>x+'a</a:t>
            </a:r>
            <a:r>
              <a:rPr lang="en-US" b="1" dirty="0">
                <a:solidFill>
                  <a:srgbClr val="0070C0"/>
                </a:solidFill>
              </a:rPr>
              <a:t>')&lt;&lt;' ';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posjecen</a:t>
            </a:r>
            <a:r>
              <a:rPr lang="en-US" b="1" dirty="0">
                <a:solidFill>
                  <a:srgbClr val="0070C0"/>
                </a:solidFill>
              </a:rPr>
              <a:t>[x]=true;</a:t>
            </a: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j=0;j&lt;</a:t>
            </a:r>
            <a:r>
              <a:rPr lang="en-US" b="1" dirty="0" err="1">
                <a:solidFill>
                  <a:srgbClr val="0070C0"/>
                </a:solidFill>
              </a:rPr>
              <a:t>n;j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</a:t>
            </a:r>
            <a:r>
              <a:rPr lang="en-US" b="1" dirty="0">
                <a:solidFill>
                  <a:srgbClr val="0070C0"/>
                </a:solidFill>
              </a:rPr>
              <a:t>(!</a:t>
            </a:r>
            <a:r>
              <a:rPr lang="en-US" b="1" dirty="0" err="1">
                <a:solidFill>
                  <a:srgbClr val="0070C0"/>
                </a:solidFill>
              </a:rPr>
              <a:t>posjecen</a:t>
            </a:r>
            <a:r>
              <a:rPr lang="en-US" b="1" dirty="0">
                <a:solidFill>
                  <a:srgbClr val="0070C0"/>
                </a:solidFill>
              </a:rPr>
              <a:t>[j] &amp;&amp; </a:t>
            </a:r>
            <a:r>
              <a:rPr lang="en-US" b="1" dirty="0" err="1">
                <a:solidFill>
                  <a:srgbClr val="0070C0"/>
                </a:solidFill>
              </a:rPr>
              <a:t>graf</a:t>
            </a:r>
            <a:r>
              <a:rPr lang="en-US" b="1" dirty="0">
                <a:solidFill>
                  <a:srgbClr val="0070C0"/>
                </a:solidFill>
              </a:rPr>
              <a:t>[x][j]) </a:t>
            </a:r>
            <a:r>
              <a:rPr lang="en-US" b="1" dirty="0" smtClean="0">
                <a:solidFill>
                  <a:srgbClr val="0070C0"/>
                </a:solidFill>
              </a:rPr>
              <a:t>{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err="1" smtClean="0">
                <a:solidFill>
                  <a:srgbClr val="0070C0"/>
                </a:solidFill>
              </a:rPr>
              <a:t>posjeti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j,posjecen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dfs</a:t>
            </a:r>
            <a:r>
              <a:rPr lang="en-US" b="1" dirty="0">
                <a:solidFill>
                  <a:srgbClr val="0070C0"/>
                </a:solidFill>
              </a:rPr>
              <a:t>(){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bool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posjecen</a:t>
            </a:r>
            <a:r>
              <a:rPr lang="en-US" b="1" dirty="0">
                <a:solidFill>
                  <a:srgbClr val="0070C0"/>
                </a:solidFill>
              </a:rPr>
              <a:t>[n];</a:t>
            </a: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posjecen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]=false;</a:t>
            </a: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</a:t>
            </a:r>
            <a:r>
              <a:rPr lang="en-US" b="1" dirty="0">
                <a:solidFill>
                  <a:srgbClr val="0070C0"/>
                </a:solidFill>
              </a:rPr>
              <a:t>(!</a:t>
            </a:r>
            <a:r>
              <a:rPr lang="en-US" b="1" dirty="0" err="1">
                <a:solidFill>
                  <a:srgbClr val="0070C0"/>
                </a:solidFill>
              </a:rPr>
              <a:t>posjecen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 </a:t>
            </a:r>
            <a:r>
              <a:rPr lang="en-US" b="1" dirty="0" err="1">
                <a:solidFill>
                  <a:srgbClr val="0070C0"/>
                </a:solidFill>
              </a:rPr>
              <a:t>posjeti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i,posjecen</a:t>
            </a:r>
            <a:r>
              <a:rPr lang="en-US" b="1" dirty="0" smtClean="0">
                <a:solidFill>
                  <a:srgbClr val="0070C0"/>
                </a:solidFill>
              </a:rPr>
              <a:t>);}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20856" y="1752600"/>
            <a:ext cx="43434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j=0;j&lt;</a:t>
            </a:r>
            <a:r>
              <a:rPr lang="en-US" b="1" dirty="0" err="1">
                <a:solidFill>
                  <a:srgbClr val="0070C0"/>
                </a:solidFill>
              </a:rPr>
              <a:t>n;j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sr-Latn-ME" b="1" dirty="0" smtClean="0">
                <a:solidFill>
                  <a:srgbClr val="0070C0"/>
                </a:solidFill>
              </a:rPr>
              <a:t>   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err="1" smtClean="0">
                <a:solidFill>
                  <a:srgbClr val="0070C0"/>
                </a:solidFill>
              </a:rPr>
              <a:t>graf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][j]=false;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graf</a:t>
            </a:r>
            <a:r>
              <a:rPr lang="en-US" b="1" dirty="0" smtClean="0">
                <a:solidFill>
                  <a:srgbClr val="0070C0"/>
                </a:solidFill>
              </a:rPr>
              <a:t>[0</a:t>
            </a:r>
            <a:r>
              <a:rPr lang="en-US" b="1" dirty="0">
                <a:solidFill>
                  <a:srgbClr val="0070C0"/>
                </a:solidFill>
              </a:rPr>
              <a:t>][1]=</a:t>
            </a:r>
            <a:r>
              <a:rPr lang="en-US" b="1" dirty="0" err="1">
                <a:solidFill>
                  <a:srgbClr val="0070C0"/>
                </a:solidFill>
              </a:rPr>
              <a:t>graf</a:t>
            </a:r>
            <a:r>
              <a:rPr lang="en-US" b="1" dirty="0">
                <a:solidFill>
                  <a:srgbClr val="0070C0"/>
                </a:solidFill>
              </a:rPr>
              <a:t>[1][0]=true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graf</a:t>
            </a:r>
            <a:r>
              <a:rPr lang="en-US" b="1" dirty="0" smtClean="0">
                <a:solidFill>
                  <a:srgbClr val="0070C0"/>
                </a:solidFill>
              </a:rPr>
              <a:t>[0</a:t>
            </a:r>
            <a:r>
              <a:rPr lang="en-US" b="1" dirty="0">
                <a:solidFill>
                  <a:srgbClr val="0070C0"/>
                </a:solidFill>
              </a:rPr>
              <a:t>][2]=</a:t>
            </a:r>
            <a:r>
              <a:rPr lang="en-US" b="1" dirty="0" err="1">
                <a:solidFill>
                  <a:srgbClr val="0070C0"/>
                </a:solidFill>
              </a:rPr>
              <a:t>graf</a:t>
            </a:r>
            <a:r>
              <a:rPr lang="en-US" b="1" dirty="0">
                <a:solidFill>
                  <a:srgbClr val="0070C0"/>
                </a:solidFill>
              </a:rPr>
              <a:t>[2][0]=true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graf</a:t>
            </a:r>
            <a:r>
              <a:rPr lang="en-US" b="1" dirty="0" smtClean="0">
                <a:solidFill>
                  <a:srgbClr val="0070C0"/>
                </a:solidFill>
              </a:rPr>
              <a:t>[0</a:t>
            </a:r>
            <a:r>
              <a:rPr lang="en-US" b="1" dirty="0">
                <a:solidFill>
                  <a:srgbClr val="0070C0"/>
                </a:solidFill>
              </a:rPr>
              <a:t>][3]=</a:t>
            </a:r>
            <a:r>
              <a:rPr lang="en-US" b="1" dirty="0" err="1">
                <a:solidFill>
                  <a:srgbClr val="0070C0"/>
                </a:solidFill>
              </a:rPr>
              <a:t>graf</a:t>
            </a:r>
            <a:r>
              <a:rPr lang="en-US" b="1" dirty="0">
                <a:solidFill>
                  <a:srgbClr val="0070C0"/>
                </a:solidFill>
              </a:rPr>
              <a:t>[3][0]=true;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graf</a:t>
            </a:r>
            <a:r>
              <a:rPr lang="en-US" b="1" dirty="0" smtClean="0">
                <a:solidFill>
                  <a:srgbClr val="0070C0"/>
                </a:solidFill>
              </a:rPr>
              <a:t>[2</a:t>
            </a:r>
            <a:r>
              <a:rPr lang="en-US" b="1" dirty="0">
                <a:solidFill>
                  <a:srgbClr val="0070C0"/>
                </a:solidFill>
              </a:rPr>
              <a:t>][4]=</a:t>
            </a:r>
            <a:r>
              <a:rPr lang="en-US" b="1" dirty="0" err="1">
                <a:solidFill>
                  <a:srgbClr val="0070C0"/>
                </a:solidFill>
              </a:rPr>
              <a:t>graf</a:t>
            </a:r>
            <a:r>
              <a:rPr lang="en-US" b="1" dirty="0">
                <a:solidFill>
                  <a:srgbClr val="0070C0"/>
                </a:solidFill>
              </a:rPr>
              <a:t>[4][2]=true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graf</a:t>
            </a:r>
            <a:r>
              <a:rPr lang="en-US" b="1" dirty="0" smtClean="0">
                <a:solidFill>
                  <a:srgbClr val="0070C0"/>
                </a:solidFill>
              </a:rPr>
              <a:t>[2</a:t>
            </a:r>
            <a:r>
              <a:rPr lang="en-US" b="1" dirty="0">
                <a:solidFill>
                  <a:srgbClr val="0070C0"/>
                </a:solidFill>
              </a:rPr>
              <a:t>][5]=</a:t>
            </a:r>
            <a:r>
              <a:rPr lang="en-US" b="1" dirty="0" err="1">
                <a:solidFill>
                  <a:srgbClr val="0070C0"/>
                </a:solidFill>
              </a:rPr>
              <a:t>graf</a:t>
            </a:r>
            <a:r>
              <a:rPr lang="en-US" b="1" dirty="0">
                <a:solidFill>
                  <a:srgbClr val="0070C0"/>
                </a:solidFill>
              </a:rPr>
              <a:t>[5][2]=true;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graf</a:t>
            </a:r>
            <a:r>
              <a:rPr lang="en-US" b="1" dirty="0" smtClean="0">
                <a:solidFill>
                  <a:srgbClr val="0070C0"/>
                </a:solidFill>
              </a:rPr>
              <a:t>[3</a:t>
            </a:r>
            <a:r>
              <a:rPr lang="en-US" b="1" dirty="0">
                <a:solidFill>
                  <a:srgbClr val="0070C0"/>
                </a:solidFill>
              </a:rPr>
              <a:t>][5]=</a:t>
            </a:r>
            <a:r>
              <a:rPr lang="en-US" b="1" dirty="0" err="1">
                <a:solidFill>
                  <a:srgbClr val="0070C0"/>
                </a:solidFill>
              </a:rPr>
              <a:t>graf</a:t>
            </a:r>
            <a:r>
              <a:rPr lang="en-US" b="1" dirty="0">
                <a:solidFill>
                  <a:srgbClr val="0070C0"/>
                </a:solidFill>
              </a:rPr>
              <a:t>[5][3]=true;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graf</a:t>
            </a:r>
            <a:r>
              <a:rPr lang="en-US" b="1" dirty="0" smtClean="0">
                <a:solidFill>
                  <a:srgbClr val="0070C0"/>
                </a:solidFill>
              </a:rPr>
              <a:t>[4</a:t>
            </a:r>
            <a:r>
              <a:rPr lang="en-US" b="1" dirty="0">
                <a:solidFill>
                  <a:srgbClr val="0070C0"/>
                </a:solidFill>
              </a:rPr>
              <a:t>][7]=</a:t>
            </a:r>
            <a:r>
              <a:rPr lang="en-US" b="1" dirty="0" err="1">
                <a:solidFill>
                  <a:srgbClr val="0070C0"/>
                </a:solidFill>
              </a:rPr>
              <a:t>graf</a:t>
            </a:r>
            <a:r>
              <a:rPr lang="en-US" b="1" dirty="0">
                <a:solidFill>
                  <a:srgbClr val="0070C0"/>
                </a:solidFill>
              </a:rPr>
              <a:t>[7][4]=true;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graf</a:t>
            </a:r>
            <a:r>
              <a:rPr lang="en-US" b="1" dirty="0" smtClean="0">
                <a:solidFill>
                  <a:srgbClr val="0070C0"/>
                </a:solidFill>
              </a:rPr>
              <a:t>[5</a:t>
            </a:r>
            <a:r>
              <a:rPr lang="en-US" b="1" dirty="0">
                <a:solidFill>
                  <a:srgbClr val="0070C0"/>
                </a:solidFill>
              </a:rPr>
              <a:t>][6]=</a:t>
            </a:r>
            <a:r>
              <a:rPr lang="en-US" b="1" dirty="0" err="1">
                <a:solidFill>
                  <a:srgbClr val="0070C0"/>
                </a:solidFill>
              </a:rPr>
              <a:t>graf</a:t>
            </a:r>
            <a:r>
              <a:rPr lang="en-US" b="1" dirty="0">
                <a:solidFill>
                  <a:srgbClr val="0070C0"/>
                </a:solidFill>
              </a:rPr>
              <a:t>[6][5]=true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graf</a:t>
            </a:r>
            <a:r>
              <a:rPr lang="en-US" b="1" dirty="0" smtClean="0">
                <a:solidFill>
                  <a:srgbClr val="0070C0"/>
                </a:solidFill>
              </a:rPr>
              <a:t>[5</a:t>
            </a:r>
            <a:r>
              <a:rPr lang="en-US" b="1" dirty="0">
                <a:solidFill>
                  <a:srgbClr val="0070C0"/>
                </a:solidFill>
              </a:rPr>
              <a:t>][8]=</a:t>
            </a:r>
            <a:r>
              <a:rPr lang="en-US" b="1" dirty="0" err="1">
                <a:solidFill>
                  <a:srgbClr val="0070C0"/>
                </a:solidFill>
              </a:rPr>
              <a:t>graf</a:t>
            </a:r>
            <a:r>
              <a:rPr lang="en-US" b="1" dirty="0">
                <a:solidFill>
                  <a:srgbClr val="0070C0"/>
                </a:solidFill>
              </a:rPr>
              <a:t>[8][5]=true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graf</a:t>
            </a:r>
            <a:r>
              <a:rPr lang="en-US" b="1" dirty="0" smtClean="0">
                <a:solidFill>
                  <a:srgbClr val="0070C0"/>
                </a:solidFill>
              </a:rPr>
              <a:t>[5</a:t>
            </a:r>
            <a:r>
              <a:rPr lang="en-US" b="1" dirty="0">
                <a:solidFill>
                  <a:srgbClr val="0070C0"/>
                </a:solidFill>
              </a:rPr>
              <a:t>][9]=</a:t>
            </a:r>
            <a:r>
              <a:rPr lang="en-US" b="1" dirty="0" err="1">
                <a:solidFill>
                  <a:srgbClr val="0070C0"/>
                </a:solidFill>
              </a:rPr>
              <a:t>graf</a:t>
            </a:r>
            <a:r>
              <a:rPr lang="en-US" b="1" dirty="0">
                <a:solidFill>
                  <a:srgbClr val="0070C0"/>
                </a:solidFill>
              </a:rPr>
              <a:t>[9][5]=true;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graf</a:t>
            </a:r>
            <a:r>
              <a:rPr lang="en-US" b="1" dirty="0" smtClean="0">
                <a:solidFill>
                  <a:srgbClr val="0070C0"/>
                </a:solidFill>
              </a:rPr>
              <a:t>[6</a:t>
            </a:r>
            <a:r>
              <a:rPr lang="en-US" b="1" dirty="0">
                <a:solidFill>
                  <a:srgbClr val="0070C0"/>
                </a:solidFill>
              </a:rPr>
              <a:t>][9]=</a:t>
            </a:r>
            <a:r>
              <a:rPr lang="en-US" b="1" dirty="0" err="1">
                <a:solidFill>
                  <a:srgbClr val="0070C0"/>
                </a:solidFill>
              </a:rPr>
              <a:t>graf</a:t>
            </a:r>
            <a:r>
              <a:rPr lang="en-US" b="1" dirty="0">
                <a:solidFill>
                  <a:srgbClr val="0070C0"/>
                </a:solidFill>
              </a:rPr>
              <a:t>[9][6]=true;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graf</a:t>
            </a:r>
            <a:r>
              <a:rPr lang="en-US" b="1" dirty="0" smtClean="0">
                <a:solidFill>
                  <a:srgbClr val="0070C0"/>
                </a:solidFill>
              </a:rPr>
              <a:t>[7</a:t>
            </a:r>
            <a:r>
              <a:rPr lang="en-US" b="1" dirty="0">
                <a:solidFill>
                  <a:srgbClr val="0070C0"/>
                </a:solidFill>
              </a:rPr>
              <a:t>][8]=</a:t>
            </a:r>
            <a:r>
              <a:rPr lang="en-US" b="1" dirty="0" err="1">
                <a:solidFill>
                  <a:srgbClr val="0070C0"/>
                </a:solidFill>
              </a:rPr>
              <a:t>graf</a:t>
            </a:r>
            <a:r>
              <a:rPr lang="en-US" b="1" dirty="0">
                <a:solidFill>
                  <a:srgbClr val="0070C0"/>
                </a:solidFill>
              </a:rPr>
              <a:t>[8][7]=true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graf</a:t>
            </a:r>
            <a:r>
              <a:rPr lang="en-US" b="1" dirty="0" smtClean="0">
                <a:solidFill>
                  <a:srgbClr val="0070C0"/>
                </a:solidFill>
              </a:rPr>
              <a:t>[7</a:t>
            </a:r>
            <a:r>
              <a:rPr lang="en-US" b="1" dirty="0">
                <a:solidFill>
                  <a:srgbClr val="0070C0"/>
                </a:solidFill>
              </a:rPr>
              <a:t>][10]=</a:t>
            </a:r>
            <a:r>
              <a:rPr lang="en-US" b="1" dirty="0" err="1">
                <a:solidFill>
                  <a:srgbClr val="0070C0"/>
                </a:solidFill>
              </a:rPr>
              <a:t>graf</a:t>
            </a:r>
            <a:r>
              <a:rPr lang="en-US" b="1" dirty="0">
                <a:solidFill>
                  <a:srgbClr val="0070C0"/>
                </a:solidFill>
              </a:rPr>
              <a:t>[10][7]=true;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graf</a:t>
            </a:r>
            <a:r>
              <a:rPr lang="en-US" b="1" dirty="0" smtClean="0">
                <a:solidFill>
                  <a:srgbClr val="0070C0"/>
                </a:solidFill>
              </a:rPr>
              <a:t>[8</a:t>
            </a:r>
            <a:r>
              <a:rPr lang="en-US" b="1" dirty="0">
                <a:solidFill>
                  <a:srgbClr val="0070C0"/>
                </a:solidFill>
              </a:rPr>
              <a:t>][10]=</a:t>
            </a:r>
            <a:r>
              <a:rPr lang="en-US" b="1" dirty="0" err="1">
                <a:solidFill>
                  <a:srgbClr val="0070C0"/>
                </a:solidFill>
              </a:rPr>
              <a:t>graf</a:t>
            </a:r>
            <a:r>
              <a:rPr lang="en-US" b="1" dirty="0">
                <a:solidFill>
                  <a:srgbClr val="0070C0"/>
                </a:solidFill>
              </a:rPr>
              <a:t>[8][10]=true;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dfs</a:t>
            </a:r>
            <a:r>
              <a:rPr lang="en-US" b="1" dirty="0" smtClean="0">
                <a:solidFill>
                  <a:srgbClr val="0070C0"/>
                </a:solidFill>
              </a:rPr>
              <a:t>(); return 0;}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495800" y="1752600"/>
            <a:ext cx="0" cy="5078313"/>
          </a:xfrm>
          <a:prstGeom prst="line">
            <a:avLst/>
          </a:prstGeom>
          <a:ln w="2667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9723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DFS objašnjenje i primjer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r>
              <a:rPr lang="sr-Latn-ME" dirty="0" smtClean="0"/>
              <a:t>Idemo redom kroz čvorove od čvora </a:t>
            </a:r>
            <a:r>
              <a:rPr lang="sr-Latn-ME" b="1" i="1" dirty="0" smtClean="0">
                <a:solidFill>
                  <a:srgbClr val="0070C0"/>
                </a:solidFill>
              </a:rPr>
              <a:t>i</a:t>
            </a:r>
            <a:r>
              <a:rPr lang="sr-Latn-ME" b="1" dirty="0" smtClean="0">
                <a:solidFill>
                  <a:srgbClr val="0070C0"/>
                </a:solidFill>
              </a:rPr>
              <a:t>=0</a:t>
            </a:r>
            <a:r>
              <a:rPr lang="sr-Latn-ME" dirty="0" smtClean="0"/>
              <a:t> a kontrolu obilaska vršimo putem vektora </a:t>
            </a:r>
            <a:r>
              <a:rPr lang="sr-Latn-ME" b="1" i="1" dirty="0" smtClean="0">
                <a:solidFill>
                  <a:srgbClr val="0070C0"/>
                </a:solidFill>
              </a:rPr>
              <a:t>posjecen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Čvorove štampamo u funkciji </a:t>
            </a:r>
            <a:r>
              <a:rPr lang="sr-Latn-ME" b="1" i="1" dirty="0" smtClean="0">
                <a:solidFill>
                  <a:srgbClr val="0070C0"/>
                </a:solidFill>
              </a:rPr>
              <a:t>posjeti</a:t>
            </a:r>
            <a:r>
              <a:rPr lang="sr-Latn-ME" dirty="0" smtClean="0"/>
              <a:t> (putem karaktera). </a:t>
            </a:r>
          </a:p>
          <a:p>
            <a:r>
              <a:rPr lang="sr-Latn-ME" dirty="0" smtClean="0"/>
              <a:t>Ako postoji ivica u grafu i čvor nije posjećen nastavljamo dalje u dubinu a ako nije tražimo sl</a:t>
            </a:r>
            <a:r>
              <a:rPr lang="en-US" dirty="0" smtClean="0"/>
              <a:t>j</a:t>
            </a:r>
            <a:r>
              <a:rPr lang="sr-Latn-ME" dirty="0" smtClean="0"/>
              <a:t>edeći čvor. </a:t>
            </a:r>
          </a:p>
          <a:p>
            <a:r>
              <a:rPr lang="sr-Latn-ME" dirty="0" smtClean="0"/>
              <a:t>Nacrtati predmetni graf (koji je u primjeru neusmjeren) i provjeriti funkcionisanje algoritma.</a:t>
            </a:r>
          </a:p>
          <a:p>
            <a:endParaRPr lang="sr-Latn-ME" dirty="0"/>
          </a:p>
          <a:p>
            <a:endParaRPr lang="sr-Latn-ME" dirty="0" smtClean="0"/>
          </a:p>
          <a:p>
            <a:endParaRPr lang="sr-Latn-ME" dirty="0"/>
          </a:p>
          <a:p>
            <a:r>
              <a:rPr lang="sr-Latn-ME" dirty="0"/>
              <a:t>Kako bi program funkcionisao kod usmjerenog grafa?</a:t>
            </a:r>
          </a:p>
          <a:p>
            <a:r>
              <a:rPr lang="sr-Latn-ME" dirty="0"/>
              <a:t>Kako bi program funkcionisao za graf zadat </a:t>
            </a:r>
            <a:r>
              <a:rPr lang="sr-Latn-ME" dirty="0" smtClean="0"/>
              <a:t>putem </a:t>
            </a:r>
            <a:r>
              <a:rPr lang="sr-Latn-ME" dirty="0"/>
              <a:t>liste susjedstva</a:t>
            </a:r>
            <a:r>
              <a:rPr lang="sr-Latn-ME" dirty="0" smtClean="0"/>
              <a:t>?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4495800"/>
            <a:ext cx="1473480" cy="2769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chemeClr val="bg1"/>
                </a:solidFill>
              </a:rPr>
              <a:t>a b c e h i f d g j k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41148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IZLAZ IZ PROGRAMA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6855115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en-US" dirty="0" err="1" smtClean="0"/>
              <a:t>Nerekurzivni</a:t>
            </a:r>
            <a:r>
              <a:rPr lang="en-US" dirty="0" smtClean="0"/>
              <a:t> </a:t>
            </a:r>
            <a:r>
              <a:rPr lang="en-US" dirty="0" err="1" smtClean="0"/>
              <a:t>obilazak</a:t>
            </a:r>
            <a:r>
              <a:rPr lang="en-US" dirty="0" smtClean="0"/>
              <a:t> </a:t>
            </a:r>
            <a:r>
              <a:rPr lang="en-US" dirty="0" err="1" smtClean="0"/>
              <a:t>grafa</a:t>
            </a:r>
            <a:r>
              <a:rPr lang="en-US" dirty="0" smtClean="0"/>
              <a:t> - DFS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9144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DFS</a:t>
            </a:r>
            <a:r>
              <a:rPr lang="en-US" dirty="0" smtClean="0"/>
              <a:t> </a:t>
            </a:r>
            <a:r>
              <a:rPr lang="en-US" dirty="0" err="1" smtClean="0"/>
              <a:t>algoritam</a:t>
            </a:r>
            <a:r>
              <a:rPr lang="en-US" dirty="0" smtClean="0"/>
              <a:t> </a:t>
            </a:r>
            <a:r>
              <a:rPr lang="sr-Latn-ME" dirty="0" smtClean="0"/>
              <a:t>može da ima nerekurzivnu funkciju za obilazak grafa, koja može da ima niz primjena u ovoj oblasti.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773495"/>
            <a:ext cx="6781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&lt;vector&gt;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&lt;stack&gt;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vector&lt;vector&lt;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&gt;&gt; </a:t>
            </a:r>
            <a:r>
              <a:rPr lang="en-US" b="1" dirty="0" err="1">
                <a:solidFill>
                  <a:srgbClr val="0070C0"/>
                </a:solidFill>
              </a:rPr>
              <a:t>susedi</a:t>
            </a:r>
            <a:r>
              <a:rPr lang="en-US" b="1" dirty="0">
                <a:solidFill>
                  <a:srgbClr val="0070C0"/>
                </a:solidFill>
              </a:rPr>
              <a:t>{{1,2},{3,4},{5},{},{6,7},{8},{},{},{}};</a:t>
            </a:r>
          </a:p>
          <a:p>
            <a:r>
              <a:rPr lang="en-US" b="1" dirty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dfs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cvor</a:t>
            </a:r>
            <a:r>
              <a:rPr lang="en-US" b="1" dirty="0">
                <a:solidFill>
                  <a:srgbClr val="0070C0"/>
                </a:solidFill>
              </a:rPr>
              <a:t>){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brojCvorova</a:t>
            </a:r>
            <a:r>
              <a:rPr lang="en-US" b="1" dirty="0">
                <a:solidFill>
                  <a:srgbClr val="0070C0"/>
                </a:solidFill>
              </a:rPr>
              <a:t>=</a:t>
            </a:r>
            <a:r>
              <a:rPr lang="en-US" b="1" dirty="0" err="1">
                <a:solidFill>
                  <a:srgbClr val="0070C0"/>
                </a:solidFill>
              </a:rPr>
              <a:t>susedi.size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bool</a:t>
            </a:r>
            <a:r>
              <a:rPr lang="en-US" b="1" dirty="0" smtClean="0">
                <a:solidFill>
                  <a:srgbClr val="0070C0"/>
                </a:solidFill>
              </a:rPr>
              <a:t>&gt;</a:t>
            </a:r>
            <a:r>
              <a:rPr lang="en-US" b="1" dirty="0" err="1" smtClean="0">
                <a:solidFill>
                  <a:srgbClr val="0070C0"/>
                </a:solidFill>
              </a:rPr>
              <a:t>posecen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brojCvorova,false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stack&lt;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s;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s.push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cvor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while</a:t>
            </a:r>
            <a:r>
              <a:rPr lang="en-US" b="1" dirty="0">
                <a:solidFill>
                  <a:srgbClr val="0070C0"/>
                </a:solidFill>
              </a:rPr>
              <a:t>(!</a:t>
            </a:r>
            <a:r>
              <a:rPr lang="en-US" b="1" dirty="0" err="1">
                <a:solidFill>
                  <a:srgbClr val="0070C0"/>
                </a:solidFill>
              </a:rPr>
              <a:t>s.empty</a:t>
            </a:r>
            <a:r>
              <a:rPr lang="en-US" b="1" dirty="0" smtClean="0">
                <a:solidFill>
                  <a:srgbClr val="0070C0"/>
                </a:solidFill>
              </a:rPr>
              <a:t>()) 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cvor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s.top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s.pop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</a:t>
            </a:r>
            <a:r>
              <a:rPr lang="en-US" b="1" dirty="0">
                <a:solidFill>
                  <a:srgbClr val="0070C0"/>
                </a:solidFill>
              </a:rPr>
              <a:t>(!</a:t>
            </a:r>
            <a:r>
              <a:rPr lang="en-US" b="1" dirty="0" err="1">
                <a:solidFill>
                  <a:srgbClr val="0070C0"/>
                </a:solidFill>
              </a:rPr>
              <a:t>posecen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cvor</a:t>
            </a:r>
            <a:r>
              <a:rPr lang="en-US" b="1" dirty="0" smtClean="0">
                <a:solidFill>
                  <a:srgbClr val="0070C0"/>
                </a:solidFill>
              </a:rPr>
              <a:t>]) 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posecen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cvor</a:t>
            </a:r>
            <a:r>
              <a:rPr lang="en-US" b="1" dirty="0">
                <a:solidFill>
                  <a:srgbClr val="0070C0"/>
                </a:solidFill>
              </a:rPr>
              <a:t>]=true;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cvor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sused:susedi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cvor</a:t>
            </a:r>
            <a:r>
              <a:rPr lang="en-US" b="1" dirty="0">
                <a:solidFill>
                  <a:srgbClr val="0070C0"/>
                </a:solidFill>
              </a:rPr>
              <a:t>])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(!</a:t>
            </a:r>
            <a:r>
              <a:rPr lang="en-US" b="1" dirty="0" err="1">
                <a:solidFill>
                  <a:srgbClr val="0070C0"/>
                </a:solidFill>
              </a:rPr>
              <a:t>posecen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sused</a:t>
            </a:r>
            <a:r>
              <a:rPr lang="en-US" b="1" dirty="0" smtClean="0">
                <a:solidFill>
                  <a:srgbClr val="0070C0"/>
                </a:solidFill>
              </a:rPr>
              <a:t>])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s.push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sused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}}}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67400" y="3383280"/>
            <a:ext cx="1600200" cy="1200329"/>
          </a:xfrm>
          <a:prstGeom prst="rect">
            <a:avLst/>
          </a:prstGeom>
          <a:ln>
            <a:solidFill>
              <a:srgbClr val="C0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main() 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dfs</a:t>
            </a:r>
            <a:r>
              <a:rPr lang="en-US" b="1" dirty="0" smtClean="0">
                <a:solidFill>
                  <a:srgbClr val="0070C0"/>
                </a:solidFill>
              </a:rPr>
              <a:t>(0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5560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Izlaz  iz programa i tumačenje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276600"/>
            <a:ext cx="9144000" cy="3581400"/>
          </a:xfrm>
        </p:spPr>
        <p:txBody>
          <a:bodyPr>
            <a:normAutofit/>
          </a:bodyPr>
          <a:lstStyle/>
          <a:p>
            <a:r>
              <a:rPr lang="sr-Latn-ME" dirty="0" smtClean="0"/>
              <a:t>Isti princip kao kod </a:t>
            </a:r>
            <a:r>
              <a:rPr lang="sr-Latn-ME" b="1" dirty="0" smtClean="0">
                <a:solidFill>
                  <a:srgbClr val="C00000"/>
                </a:solidFill>
              </a:rPr>
              <a:t>BFS</a:t>
            </a:r>
            <a:r>
              <a:rPr lang="sr-Latn-ME" dirty="0" smtClean="0"/>
              <a:t>-a sa time što se koristi stek a ne red jer nam stek obezbjeđuje odlaženje prvo u dubinu.</a:t>
            </a:r>
          </a:p>
          <a:p>
            <a:r>
              <a:rPr lang="sr-Latn-ME" dirty="0" smtClean="0"/>
              <a:t>Na primjer za čvor </a:t>
            </a:r>
            <a:r>
              <a:rPr lang="sr-Latn-ME" b="1" dirty="0" smtClean="0">
                <a:solidFill>
                  <a:srgbClr val="C00000"/>
                </a:solidFill>
              </a:rPr>
              <a:t>0</a:t>
            </a:r>
            <a:r>
              <a:rPr lang="sr-Latn-ME" dirty="0" smtClean="0"/>
              <a:t>, dodajemo na stek </a:t>
            </a:r>
            <a:r>
              <a:rPr lang="sr-Latn-ME" b="1" dirty="0" smtClean="0">
                <a:solidFill>
                  <a:srgbClr val="C00000"/>
                </a:solidFill>
              </a:rPr>
              <a:t>1</a:t>
            </a:r>
            <a:r>
              <a:rPr lang="sr-Latn-ME" dirty="0" smtClean="0"/>
              <a:t>, pa </a:t>
            </a:r>
            <a:r>
              <a:rPr lang="sr-Latn-ME" b="1" dirty="0" smtClean="0"/>
              <a:t>2</a:t>
            </a:r>
            <a:r>
              <a:rPr lang="sr-Latn-ME" dirty="0" smtClean="0"/>
              <a:t>, a zatim za čvor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dirty="0" smtClean="0"/>
              <a:t> dodajemo </a:t>
            </a:r>
            <a:r>
              <a:rPr lang="sr-Latn-ME" b="1" dirty="0" smtClean="0">
                <a:solidFill>
                  <a:srgbClr val="C00000"/>
                </a:solidFill>
              </a:rPr>
              <a:t>5</a:t>
            </a:r>
            <a:r>
              <a:rPr lang="sr-Latn-ME" dirty="0" smtClean="0"/>
              <a:t>, pa je stanje na steku </a:t>
            </a:r>
            <a:r>
              <a:rPr lang="sr-Latn-ME" b="1" dirty="0" smtClean="0">
                <a:solidFill>
                  <a:srgbClr val="C00000"/>
                </a:solidFill>
              </a:rPr>
              <a:t>5</a:t>
            </a:r>
            <a:r>
              <a:rPr lang="sr-Latn-ME" dirty="0" smtClean="0"/>
              <a:t>, </a:t>
            </a:r>
            <a:r>
              <a:rPr lang="sr-Latn-ME" b="1" dirty="0" smtClean="0">
                <a:solidFill>
                  <a:srgbClr val="C00000"/>
                </a:solidFill>
              </a:rPr>
              <a:t>1</a:t>
            </a:r>
            <a:r>
              <a:rPr lang="sr-Latn-ME" dirty="0" smtClean="0"/>
              <a:t>, pa za čvor </a:t>
            </a:r>
            <a:r>
              <a:rPr lang="sr-Latn-ME" b="1" dirty="0" smtClean="0">
                <a:solidFill>
                  <a:srgbClr val="C00000"/>
                </a:solidFill>
              </a:rPr>
              <a:t>5</a:t>
            </a:r>
            <a:r>
              <a:rPr lang="sr-Latn-ME" dirty="0" smtClean="0"/>
              <a:t> dolazimo do čvora </a:t>
            </a:r>
            <a:r>
              <a:rPr lang="sr-Latn-ME" b="1" dirty="0" smtClean="0">
                <a:solidFill>
                  <a:srgbClr val="C00000"/>
                </a:solidFill>
              </a:rPr>
              <a:t>8</a:t>
            </a:r>
            <a:r>
              <a:rPr lang="sr-Latn-ME" dirty="0" smtClean="0"/>
              <a:t> itd.</a:t>
            </a:r>
          </a:p>
          <a:p>
            <a:r>
              <a:rPr lang="sr-Latn-ME" dirty="0" smtClean="0"/>
              <a:t>Dakle, prva dubina je </a:t>
            </a:r>
            <a:r>
              <a:rPr lang="sr-Latn-ME" b="1" dirty="0" smtClean="0">
                <a:solidFill>
                  <a:srgbClr val="C00000"/>
                </a:solidFill>
              </a:rPr>
              <a:t>0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258</a:t>
            </a:r>
            <a:r>
              <a:rPr lang="sr-Latn-ME" dirty="0" smtClean="0">
                <a:sym typeface="Symbol"/>
              </a:rPr>
              <a:t>.</a:t>
            </a:r>
          </a:p>
          <a:p>
            <a:r>
              <a:rPr lang="sr-Latn-ME" dirty="0" smtClean="0">
                <a:sym typeface="Symbol"/>
              </a:rPr>
              <a:t>Što raditi u slučaju 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BFS</a:t>
            </a:r>
            <a:r>
              <a:rPr lang="sr-Latn-ME" dirty="0" smtClean="0">
                <a:sym typeface="Symbol"/>
              </a:rPr>
              <a:t>-a i 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DFS</a:t>
            </a:r>
            <a:r>
              <a:rPr lang="sr-Latn-ME" dirty="0" smtClean="0">
                <a:sym typeface="Symbol"/>
              </a:rPr>
              <a:t>-a ako graf nije povezan sa nerekurzivnim realizacijama?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4600" y="1369874"/>
            <a:ext cx="342900" cy="17543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0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2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5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8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1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4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7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6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00200" y="9906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Izlaz iz programa: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24474980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smtClean="0"/>
              <a:t>Backtracking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220200" cy="5791200"/>
          </a:xfrm>
        </p:spPr>
        <p:txBody>
          <a:bodyPr>
            <a:normAutofit/>
          </a:bodyPr>
          <a:lstStyle/>
          <a:p>
            <a:r>
              <a:rPr lang="sr-Latn-ME" i="1" dirty="0" smtClean="0"/>
              <a:t>Backtracking</a:t>
            </a:r>
            <a:r>
              <a:rPr lang="sr-Latn-ME" dirty="0" smtClean="0"/>
              <a:t> </a:t>
            </a:r>
            <a:r>
              <a:rPr lang="sr-Latn-ME" b="1" baseline="-25000" dirty="0" smtClean="0"/>
              <a:t>(pretraživanje sa vraćanjem)</a:t>
            </a:r>
            <a:r>
              <a:rPr lang="sr-Latn-ME" dirty="0" smtClean="0"/>
              <a:t> je postupak kada rješavamo problem prolazeći kroz mnoštvo stanja </a:t>
            </a:r>
            <a:r>
              <a:rPr lang="sr-Latn-ME" b="1" baseline="-25000" dirty="0" smtClean="0"/>
              <a:t>(teorijski sva moguća)</a:t>
            </a:r>
            <a:r>
              <a:rPr lang="sr-Latn-ME" dirty="0" smtClean="0"/>
              <a:t> ali izbjegavajući ona koja su besmislena.</a:t>
            </a:r>
          </a:p>
          <a:p>
            <a:r>
              <a:rPr lang="sr-Latn-ME" dirty="0" smtClean="0"/>
              <a:t>Ako naiđemo na nemoguću situaciju vraćamo se korak unazad i pokušavamo da odatle iznađemo smislene pozicije.</a:t>
            </a:r>
          </a:p>
          <a:p>
            <a:r>
              <a:rPr lang="sr-Latn-ME" dirty="0" smtClean="0"/>
              <a:t>Već smo ga koristili kod dizajna kombinatornih objekata.</a:t>
            </a:r>
          </a:p>
          <a:p>
            <a:r>
              <a:rPr lang="sr-Latn-ME" dirty="0" smtClean="0"/>
              <a:t>Tajna uspjeha ovakvih algoritama je u rigoroznim provjerama smislenosti rješenja ili potpunog izbjegavanja besmislenih rješenja.</a:t>
            </a:r>
          </a:p>
          <a:p>
            <a:r>
              <a:rPr lang="sr-Latn-ME" dirty="0" smtClean="0"/>
              <a:t>Backtrackng problemi po strukturi rješavanja liče na dinamičko programiranje. Svaki problem je priča za sebe i najbolje se ilustruju primjerima.</a:t>
            </a:r>
          </a:p>
          <a:p>
            <a:r>
              <a:rPr lang="sr-Latn-ME" dirty="0" smtClean="0"/>
              <a:t>Počećemo sa primjerom rasporedom </a:t>
            </a:r>
            <a:r>
              <a:rPr lang="sr-Latn-ME" b="1" i="1" dirty="0" smtClean="0">
                <a:solidFill>
                  <a:srgbClr val="FF0000"/>
                </a:solidFill>
              </a:rPr>
              <a:t>n</a:t>
            </a:r>
            <a:r>
              <a:rPr lang="sr-Latn-ME" dirty="0" smtClean="0"/>
              <a:t> dama na šahovskoj tabli koje se međusobno ne napadaju. </a:t>
            </a:r>
          </a:p>
        </p:txBody>
      </p:sp>
    </p:spTree>
    <p:extLst>
      <p:ext uri="{BB962C8B-B14F-4D97-AF65-F5344CB8AC3E}">
        <p14:creationId xmlns:p14="http://schemas.microsoft.com/office/powerpoint/2010/main" val="3996295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Multiset/Codeforces 6E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4876800"/>
          </a:xfrm>
        </p:spPr>
        <p:txBody>
          <a:bodyPr/>
          <a:lstStyle/>
          <a:p>
            <a:r>
              <a:rPr lang="sr-Latn-ME" dirty="0" smtClean="0"/>
              <a:t>Zadatak je dostupan na:</a:t>
            </a:r>
            <a:br>
              <a:rPr lang="sr-Latn-ME" dirty="0" smtClean="0"/>
            </a:br>
            <a:r>
              <a:rPr lang="en-US" sz="1600" b="1" dirty="0">
                <a:solidFill>
                  <a:srgbClr val="0070C0"/>
                </a:solidFill>
                <a:hlinkClick r:id="rId2"/>
              </a:rPr>
              <a:t>https://</a:t>
            </a:r>
            <a:r>
              <a:rPr lang="en-US" sz="1600" b="1" dirty="0" smtClean="0">
                <a:solidFill>
                  <a:srgbClr val="0070C0"/>
                </a:solidFill>
                <a:hlinkClick r:id="rId2"/>
              </a:rPr>
              <a:t>codeforces.com/problemset/problem/6/E</a:t>
            </a:r>
            <a:r>
              <a:rPr lang="sr-Latn-ME" sz="1600" b="1" dirty="0" smtClean="0">
                <a:solidFill>
                  <a:srgbClr val="0070C0"/>
                </a:solidFill>
              </a:rPr>
              <a:t> </a:t>
            </a:r>
            <a:endParaRPr lang="en-US" sz="1600" b="1" dirty="0">
              <a:solidFill>
                <a:srgbClr val="0070C0"/>
              </a:solidFill>
            </a:endParaRPr>
          </a:p>
          <a:p>
            <a:r>
              <a:rPr lang="sr-Latn-ME" dirty="0" smtClean="0"/>
              <a:t>Sa objašnjenjem datim na:</a:t>
            </a:r>
            <a:br>
              <a:rPr lang="sr-Latn-ME" dirty="0" smtClean="0"/>
            </a:br>
            <a:r>
              <a:rPr lang="en-US" sz="1600" b="1" dirty="0">
                <a:solidFill>
                  <a:srgbClr val="0070C0"/>
                </a:solidFill>
                <a:hlinkClick r:id="rId3"/>
              </a:rPr>
              <a:t>https://</a:t>
            </a:r>
            <a:r>
              <a:rPr lang="en-US" sz="1600" b="1" dirty="0" smtClean="0">
                <a:solidFill>
                  <a:srgbClr val="0070C0"/>
                </a:solidFill>
                <a:hlinkClick r:id="rId3"/>
              </a:rPr>
              <a:t>codeforces.com/problemset/status/6/problem/E/page/1?order=BY_PROGRAM_LENGTH_ASC</a:t>
            </a:r>
            <a:endParaRPr lang="sr-Latn-ME" sz="1600" b="1" dirty="0" smtClean="0">
              <a:solidFill>
                <a:srgbClr val="0070C0"/>
              </a:solidFill>
            </a:endParaRPr>
          </a:p>
          <a:p>
            <a:r>
              <a:rPr lang="sr-Latn-ME" dirty="0" smtClean="0"/>
              <a:t>U prevodu traži se najduži podniz datog niza takav da se maksimum i minimum razlikuju maksimalno za dati broj </a:t>
            </a:r>
            <a:r>
              <a:rPr lang="sr-Latn-ME" b="1" dirty="0" smtClean="0">
                <a:solidFill>
                  <a:srgbClr val="C00000"/>
                </a:solidFill>
              </a:rPr>
              <a:t>k</a:t>
            </a:r>
            <a:r>
              <a:rPr lang="sr-Latn-ME" dirty="0" smtClean="0"/>
              <a:t>. </a:t>
            </a:r>
          </a:p>
          <a:p>
            <a:r>
              <a:rPr lang="sr-Latn-ME" dirty="0" smtClean="0"/>
              <a:t>Treba štampati dužinu podniza, i broj podnizova koji zadovoljavaju dati uslov, a zatim indekse svih podnizova.</a:t>
            </a:r>
          </a:p>
          <a:p>
            <a:r>
              <a:rPr lang="sr-Latn-ME" dirty="0" smtClean="0"/>
              <a:t>Ovo je izuzetno lijepa primjena </a:t>
            </a:r>
            <a:r>
              <a:rPr lang="sr-Latn-ME" b="1" dirty="0" smtClean="0">
                <a:solidFill>
                  <a:srgbClr val="C00000"/>
                </a:solidFill>
              </a:rPr>
              <a:t>multiset</a:t>
            </a:r>
            <a:r>
              <a:rPr lang="sr-Latn-ME" dirty="0" smtClean="0"/>
              <a:t>-a, odnosno </a:t>
            </a:r>
            <a:r>
              <a:rPr lang="sr-Latn-ME" b="1" dirty="0" smtClean="0">
                <a:solidFill>
                  <a:srgbClr val="C00000"/>
                </a:solidFill>
              </a:rPr>
              <a:t>set</a:t>
            </a:r>
            <a:r>
              <a:rPr lang="sr-Latn-ME" dirty="0" smtClean="0"/>
              <a:t>-a u kojem mogu postojati duplikati.</a:t>
            </a:r>
          </a:p>
          <a:p>
            <a:r>
              <a:rPr lang="sr-Latn-ME" dirty="0" smtClean="0"/>
              <a:t>Prvo ćemo dati realizaciju a zatim tumačenje.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5380672"/>
            <a:ext cx="3124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&lt;set&gt;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n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24200" y="5410200"/>
            <a:ext cx="6019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long </a:t>
            </a:r>
            <a:r>
              <a:rPr lang="en-US" b="1" dirty="0">
                <a:solidFill>
                  <a:srgbClr val="0070C0"/>
                </a:solidFill>
              </a:rPr>
              <a:t>k;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&gt;&gt;n&gt;&gt;k;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long </a:t>
            </a:r>
            <a:r>
              <a:rPr lang="en-US" b="1" dirty="0">
                <a:solidFill>
                  <a:srgbClr val="0070C0"/>
                </a:solidFill>
              </a:rPr>
              <a:t>h[n],c[n];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multiset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&lt;long&gt; ml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i</a:t>
            </a:r>
            <a:r>
              <a:rPr lang="en-US" b="1" dirty="0" err="1" smtClean="0">
                <a:solidFill>
                  <a:srgbClr val="0070C0"/>
                </a:solidFill>
              </a:rPr>
              <a:t>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b=0; </a:t>
            </a:r>
            <a:r>
              <a:rPr lang="en-US" b="1" dirty="0">
                <a:solidFill>
                  <a:srgbClr val="C00000"/>
                </a:solidFill>
              </a:rPr>
              <a:t>//</a:t>
            </a:r>
            <a:r>
              <a:rPr lang="en-US" b="1" dirty="0" err="1" smtClean="0">
                <a:solidFill>
                  <a:srgbClr val="C00000"/>
                </a:solidFill>
              </a:rPr>
              <a:t>po</a:t>
            </a:r>
            <a:r>
              <a:rPr lang="sr-Latn-ME" b="1" dirty="0" smtClean="0">
                <a:solidFill>
                  <a:srgbClr val="C00000"/>
                </a:solidFill>
              </a:rPr>
              <a:t>č</a:t>
            </a:r>
            <a:r>
              <a:rPr lang="en-US" b="1" dirty="0" err="1" smtClean="0">
                <a:solidFill>
                  <a:srgbClr val="C00000"/>
                </a:solidFill>
              </a:rPr>
              <a:t>etak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sr-Latn-ME" b="1" dirty="0" smtClean="0">
                <a:solidFill>
                  <a:srgbClr val="C00000"/>
                </a:solidFill>
              </a:rPr>
              <a:t>traženog segmenta</a:t>
            </a:r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667000" y="5531168"/>
            <a:ext cx="15240" cy="135636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18382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/>
          <a:lstStyle/>
          <a:p>
            <a:r>
              <a:rPr lang="en-US" sz="1600" b="1" dirty="0">
                <a:hlinkClick r:id="rId2"/>
              </a:rPr>
              <a:t>https://www.spoj.com/problems/ADACYCLE</a:t>
            </a:r>
            <a:r>
              <a:rPr lang="en-US" sz="1600" b="1" dirty="0" smtClean="0">
                <a:hlinkClick r:id="rId2"/>
              </a:rPr>
              <a:t>/</a:t>
            </a:r>
            <a:endParaRPr lang="sr-Latn-ME" sz="1600" b="1" dirty="0"/>
          </a:p>
          <a:p>
            <a:r>
              <a:rPr lang="en-US" sz="1600" b="1" dirty="0">
                <a:hlinkClick r:id="rId3"/>
              </a:rPr>
              <a:t>https://</a:t>
            </a:r>
            <a:r>
              <a:rPr lang="en-US" sz="1600" b="1" dirty="0" smtClean="0">
                <a:hlinkClick r:id="rId3"/>
              </a:rPr>
              <a:t>codeforces.com/gym/101992/problem/H</a:t>
            </a:r>
            <a:endParaRPr lang="sr-Latn-ME" sz="1600" b="1" dirty="0" smtClean="0"/>
          </a:p>
          <a:p>
            <a:r>
              <a:rPr lang="en-US" sz="1600" b="1" dirty="0">
                <a:hlinkClick r:id="rId4"/>
              </a:rPr>
              <a:t>https://</a:t>
            </a:r>
            <a:r>
              <a:rPr lang="en-US" sz="1600" b="1" dirty="0" smtClean="0">
                <a:hlinkClick r:id="rId4"/>
              </a:rPr>
              <a:t>codeforces.com/gym/100112/attachments/download/1290/2012-nordic-collegiate-programming-contest-ncpc-en.pdf</a:t>
            </a:r>
            <a:r>
              <a:rPr lang="sr-Latn-ME" sz="1600" b="1" dirty="0" smtClean="0"/>
              <a:t> </a:t>
            </a:r>
            <a:r>
              <a:rPr lang="sr-Latn-ME" b="1" dirty="0" smtClean="0"/>
              <a:t>(zadatak H)</a:t>
            </a:r>
          </a:p>
          <a:p>
            <a:r>
              <a:rPr lang="en-US" sz="1600" b="1" dirty="0">
                <a:hlinkClick r:id="rId5"/>
              </a:rPr>
              <a:t>https://</a:t>
            </a:r>
            <a:r>
              <a:rPr lang="en-US" sz="1600" b="1" dirty="0" smtClean="0">
                <a:hlinkClick r:id="rId5"/>
              </a:rPr>
              <a:t>devskill.com/CodingProblems/ViewProblem/60</a:t>
            </a:r>
            <a:endParaRPr lang="sr-Latn-ME" sz="1600" b="1" dirty="0" smtClean="0"/>
          </a:p>
          <a:p>
            <a:r>
              <a:rPr lang="en-US" sz="1600" b="1" dirty="0">
                <a:hlinkClick r:id="rId6"/>
              </a:rPr>
              <a:t>https://</a:t>
            </a:r>
            <a:r>
              <a:rPr lang="en-US" sz="1600" b="1" dirty="0" smtClean="0">
                <a:hlinkClick r:id="rId6"/>
              </a:rPr>
              <a:t>devskill.com/CodingProblems/ViewProblem/150</a:t>
            </a:r>
            <a:endParaRPr lang="sr-Latn-ME" sz="1600" b="1" dirty="0" smtClean="0"/>
          </a:p>
          <a:p>
            <a:r>
              <a:rPr lang="en-US" sz="1600" b="1" dirty="0">
                <a:hlinkClick r:id="rId7"/>
              </a:rPr>
              <a:t>https://</a:t>
            </a:r>
            <a:r>
              <a:rPr lang="en-US" sz="1600" b="1" dirty="0" smtClean="0">
                <a:hlinkClick r:id="rId7"/>
              </a:rPr>
              <a:t>codeforces.com/contest/653/problem/E</a:t>
            </a:r>
            <a:endParaRPr lang="sr-Latn-ME" sz="1600" b="1" dirty="0" smtClean="0"/>
          </a:p>
          <a:p>
            <a:r>
              <a:rPr lang="en-US" sz="1600" b="1" dirty="0">
                <a:hlinkClick r:id="rId8"/>
              </a:rPr>
              <a:t>https://</a:t>
            </a:r>
            <a:r>
              <a:rPr lang="en-US" sz="1600" b="1" dirty="0" smtClean="0">
                <a:hlinkClick r:id="rId8"/>
              </a:rPr>
              <a:t>codeforces.com/contest/769/problem/C</a:t>
            </a:r>
            <a:endParaRPr lang="sr-Latn-ME" sz="1600" b="1" dirty="0" smtClean="0"/>
          </a:p>
          <a:p>
            <a:r>
              <a:rPr lang="en-US" sz="1600" b="1" dirty="0">
                <a:hlinkClick r:id="rId9"/>
              </a:rPr>
              <a:t>https://</a:t>
            </a:r>
            <a:r>
              <a:rPr lang="en-US" sz="1600" b="1" dirty="0" smtClean="0">
                <a:hlinkClick r:id="rId9"/>
              </a:rPr>
              <a:t>codeforces.com/contest/796/problem/D</a:t>
            </a:r>
            <a:endParaRPr lang="sr-Latn-ME" sz="1600" b="1" dirty="0" smtClean="0"/>
          </a:p>
          <a:p>
            <a:r>
              <a:rPr lang="sr-Latn-ME" sz="1600" b="1" dirty="0">
                <a:hlinkClick r:id="rId10"/>
              </a:rPr>
              <a:t>https://</a:t>
            </a:r>
            <a:r>
              <a:rPr lang="sr-Latn-ME" sz="1600" b="1" dirty="0" smtClean="0">
                <a:hlinkClick r:id="rId10"/>
              </a:rPr>
              <a:t>codeforces.com/contest/821/problem/D</a:t>
            </a:r>
            <a:endParaRPr lang="sr-Latn-ME" sz="1600" b="1" dirty="0" smtClean="0"/>
          </a:p>
          <a:p>
            <a:r>
              <a:rPr lang="sr-Latn-ME" sz="1600" b="1" dirty="0">
                <a:hlinkClick r:id="rId11"/>
              </a:rPr>
              <a:t>https://www.spoj.com/problems/DIGOKEYS</a:t>
            </a:r>
            <a:r>
              <a:rPr lang="sr-Latn-ME" sz="1600" b="1" dirty="0" smtClean="0">
                <a:hlinkClick r:id="rId11"/>
              </a:rPr>
              <a:t>/</a:t>
            </a:r>
            <a:endParaRPr lang="sr-Latn-ME" sz="1600" b="1" dirty="0" smtClean="0"/>
          </a:p>
          <a:p>
            <a:r>
              <a:rPr lang="sr-Latn-ME" sz="1600" b="1" dirty="0">
                <a:hlinkClick r:id="rId12"/>
              </a:rPr>
              <a:t>https://www.spoj.com/problems/SPIKES</a:t>
            </a:r>
            <a:r>
              <a:rPr lang="sr-Latn-ME" sz="1600" b="1" dirty="0" smtClean="0">
                <a:hlinkClick r:id="rId12"/>
              </a:rPr>
              <a:t>/</a:t>
            </a:r>
            <a:endParaRPr lang="sr-Latn-ME" sz="1600" b="1" dirty="0" smtClean="0"/>
          </a:p>
          <a:p>
            <a:r>
              <a:rPr lang="sr-Latn-ME" sz="1600" b="1" dirty="0">
                <a:hlinkClick r:id="rId13"/>
              </a:rPr>
              <a:t>https://www.spoj.com/problems/MULTII</a:t>
            </a:r>
            <a:r>
              <a:rPr lang="sr-Latn-ME" sz="1600" b="1" dirty="0" smtClean="0">
                <a:hlinkClick r:id="rId13"/>
              </a:rPr>
              <a:t>/</a:t>
            </a:r>
            <a:endParaRPr lang="sr-Latn-ME" sz="1600" b="1" dirty="0" smtClean="0"/>
          </a:p>
          <a:p>
            <a:r>
              <a:rPr lang="sr-Latn-ME" sz="1600" b="1" dirty="0">
                <a:hlinkClick r:id="rId14"/>
              </a:rPr>
              <a:t>https://www.spoj.com/problems/ADV04F1</a:t>
            </a:r>
            <a:r>
              <a:rPr lang="sr-Latn-ME" sz="1600" b="1" dirty="0" smtClean="0">
                <a:hlinkClick r:id="rId14"/>
              </a:rPr>
              <a:t>/</a:t>
            </a:r>
            <a:endParaRPr lang="sr-Latn-ME" sz="1600" b="1" dirty="0" smtClean="0"/>
          </a:p>
          <a:p>
            <a:r>
              <a:rPr lang="sr-Latn-ME" sz="1600" b="1" dirty="0">
                <a:hlinkClick r:id="rId15"/>
              </a:rPr>
              <a:t>https://www.spoj.com/problems/INVESORT</a:t>
            </a:r>
            <a:r>
              <a:rPr lang="sr-Latn-ME" sz="1600" b="1" dirty="0" smtClean="0">
                <a:hlinkClick r:id="rId15"/>
              </a:rPr>
              <a:t>/</a:t>
            </a:r>
            <a:endParaRPr lang="sr-Latn-ME" sz="1600" b="1" dirty="0" smtClean="0"/>
          </a:p>
          <a:p>
            <a:r>
              <a:rPr lang="sr-Latn-ME" sz="1600" b="1" dirty="0">
                <a:hlinkClick r:id="rId16"/>
              </a:rPr>
              <a:t>https://</a:t>
            </a:r>
            <a:r>
              <a:rPr lang="sr-Latn-ME" sz="1600" b="1" dirty="0" smtClean="0">
                <a:hlinkClick r:id="rId16"/>
              </a:rPr>
              <a:t>codeforces.com/contest/59/problem/E</a:t>
            </a:r>
            <a:endParaRPr lang="sr-Latn-ME" sz="1600" b="1" dirty="0" smtClean="0"/>
          </a:p>
          <a:p>
            <a:r>
              <a:rPr lang="sr-Latn-ME" sz="1600" b="1" dirty="0">
                <a:hlinkClick r:id="rId17"/>
              </a:rPr>
              <a:t>https://</a:t>
            </a:r>
            <a:r>
              <a:rPr lang="sr-Latn-ME" sz="1600" b="1" dirty="0" smtClean="0">
                <a:hlinkClick r:id="rId17"/>
              </a:rPr>
              <a:t>codeforces.com/contest/877/problem/D</a:t>
            </a:r>
            <a:endParaRPr lang="sr-Latn-ME" sz="1600" b="1" dirty="0" smtClean="0"/>
          </a:p>
          <a:p>
            <a:r>
              <a:rPr lang="sr-Latn-ME" sz="1600" b="1" dirty="0">
                <a:hlinkClick r:id="rId18"/>
              </a:rPr>
              <a:t>https://</a:t>
            </a:r>
            <a:r>
              <a:rPr lang="sr-Latn-ME" sz="1600" b="1" dirty="0" smtClean="0">
                <a:hlinkClick r:id="rId18"/>
              </a:rPr>
              <a:t>petljamediastorage.blob.core.windows.net/root/Media/Default/Problem/BCup3-Problem%20D%20Interval%20Graph.pdf</a:t>
            </a:r>
            <a:endParaRPr lang="sr-Latn-ME" sz="1600" b="1" dirty="0" smtClean="0"/>
          </a:p>
          <a:p>
            <a:endParaRPr lang="sr-Latn-ME" sz="1600" b="1" dirty="0" smtClean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3839719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823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 lnSpcReduction="10000"/>
          </a:bodyPr>
          <a:lstStyle/>
          <a:p>
            <a:r>
              <a:rPr lang="en-US" sz="1600" b="1" dirty="0">
                <a:hlinkClick r:id="rId2"/>
              </a:rPr>
              <a:t>http://poincare.matf.bg.ac.rs/~</a:t>
            </a:r>
            <a:r>
              <a:rPr lang="en-US" sz="1600" b="1" dirty="0" smtClean="0">
                <a:hlinkClick r:id="rId2"/>
              </a:rPr>
              <a:t>jelenagr/AIDA/cas08/zadaci.pdf</a:t>
            </a:r>
            <a:endParaRPr lang="sr-Latn-ME" sz="1600" b="1" dirty="0" smtClean="0"/>
          </a:p>
          <a:p>
            <a:r>
              <a:rPr lang="sr-Latn-ME" dirty="0" smtClean="0"/>
              <a:t>Iz ovog materijala </a:t>
            </a:r>
            <a:r>
              <a:rPr lang="sr-Latn-ME" sz="1600" b="1" dirty="0" smtClean="0"/>
              <a:t>(ima dosta dobrih primjera)</a:t>
            </a:r>
            <a:r>
              <a:rPr lang="sr-Latn-ME" dirty="0" smtClean="0"/>
              <a:t> za vježbu izdvajamo zadatak </a:t>
            </a:r>
            <a:r>
              <a:rPr lang="sr-Latn-ME" b="1" dirty="0" smtClean="0"/>
              <a:t>Breaking the habit!</a:t>
            </a:r>
            <a:r>
              <a:rPr lang="sr-Latn-ME" dirty="0" smtClean="0"/>
              <a:t>. Dat je grad u obliku pravougaone matrice sa visinama zgrada. Između su ulice numerisane od 1 </a:t>
            </a:r>
            <a:r>
              <a:rPr lang="en-US" dirty="0" err="1" smtClean="0"/>
              <a:t>nadalje</a:t>
            </a:r>
            <a:r>
              <a:rPr lang="en-US" dirty="0" smtClean="0"/>
              <a:t> </a:t>
            </a:r>
            <a:r>
              <a:rPr lang="sr-Latn-ME" dirty="0" smtClean="0"/>
              <a:t>po vrstama i po kolonama. Osoba koja se vozi </a:t>
            </a:r>
            <a:r>
              <a:rPr lang="sr-Latn-ME" sz="1600" b="1" dirty="0" smtClean="0"/>
              <a:t>(po tekstu zadatka </a:t>
            </a:r>
            <a:r>
              <a:rPr lang="en-US" sz="1600" b="1" dirty="0" err="1" smtClean="0"/>
              <a:t>taoc</a:t>
            </a:r>
            <a:r>
              <a:rPr lang="sr-Latn-ME" sz="1600" b="1" dirty="0" smtClean="0"/>
              <a:t>)</a:t>
            </a:r>
            <a:r>
              <a:rPr lang="sr-Latn-ME" dirty="0" smtClean="0"/>
              <a:t> zapisuje visine zgrada lijevo i desno od vozila poslije svake raskrsnice i na kraju puta. Promjena pravca je moguća samo na raskrsnicama </a:t>
            </a:r>
            <a:r>
              <a:rPr lang="sr-Latn-ME" sz="1600" b="1" dirty="0" smtClean="0"/>
              <a:t>(lijevo, desno, pravo i polukružno nazad)</a:t>
            </a:r>
            <a:r>
              <a:rPr lang="sr-Latn-ME" dirty="0" smtClean="0"/>
              <a:t>. Policiji se dostavlja poruka sa visinama zgrada pored kojih se prošlo. Napisati program koji odgoneta pozicije gdje se moglo nalaziti vozilo na kraju puta. Zadatak se može riješiti </a:t>
            </a:r>
            <a:r>
              <a:rPr lang="sr-Latn-ME" b="1" dirty="0" smtClean="0">
                <a:solidFill>
                  <a:srgbClr val="C00000"/>
                </a:solidFill>
              </a:rPr>
              <a:t>BFS</a:t>
            </a:r>
            <a:r>
              <a:rPr lang="sr-Latn-ME" dirty="0" smtClean="0"/>
              <a:t>-om sa tom činjenicom da je moguće da se na nekoj poziciji nalazimo više puta.</a:t>
            </a:r>
          </a:p>
          <a:p>
            <a:r>
              <a:rPr lang="sr-Latn-ME" dirty="0" smtClean="0"/>
              <a:t>Realizujte Fleury-jev algoritam za određivanje Ojlerovog puta u neusmjenom grafu koji koristi </a:t>
            </a:r>
            <a:r>
              <a:rPr lang="sr-Latn-ME" b="1" dirty="0" smtClean="0">
                <a:solidFill>
                  <a:srgbClr val="C00000"/>
                </a:solidFill>
              </a:rPr>
              <a:t>BFS</a:t>
            </a:r>
            <a:r>
              <a:rPr lang="sr-Latn-ME" dirty="0" smtClean="0"/>
              <a:t>. </a:t>
            </a:r>
            <a:r>
              <a:rPr lang="sr-Latn-ME" b="1" dirty="0" smtClean="0"/>
              <a:t>Napomena:</a:t>
            </a:r>
            <a:r>
              <a:rPr lang="sr-Latn-ME" dirty="0" smtClean="0"/>
              <a:t> Po </a:t>
            </a:r>
            <a:r>
              <a:rPr lang="en-US" smtClean="0"/>
              <a:t>i</a:t>
            </a:r>
            <a:r>
              <a:rPr lang="sr-Latn-ME" smtClean="0"/>
              <a:t>nternetu </a:t>
            </a:r>
            <a:r>
              <a:rPr lang="sr-Latn-ME" dirty="0" smtClean="0"/>
              <a:t>su obično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varijante.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1403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err="1" smtClean="0"/>
              <a:t>Zadaci</a:t>
            </a:r>
            <a:r>
              <a:rPr lang="en-US" dirty="0" smtClean="0"/>
              <a:t> za </a:t>
            </a:r>
            <a:r>
              <a:rPr lang="en-US" dirty="0" err="1" smtClean="0"/>
              <a:t>vje</a:t>
            </a:r>
            <a:r>
              <a:rPr lang="sr-Latn-ME" dirty="0" smtClean="0"/>
              <a:t>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 lnSpcReduction="10000"/>
          </a:bodyPr>
          <a:lstStyle/>
          <a:p>
            <a:r>
              <a:rPr lang="sr-Latn-ME" dirty="0"/>
              <a:t>Veoma poznat i složen problem </a:t>
            </a:r>
            <a:r>
              <a:rPr lang="sr-Latn-ME" sz="1600" b="1" dirty="0">
                <a:hlinkClick r:id="rId2"/>
              </a:rPr>
              <a:t>https://</a:t>
            </a:r>
            <a:r>
              <a:rPr lang="sr-Latn-ME" sz="1600" b="1" dirty="0" smtClean="0">
                <a:hlinkClick r:id="rId2"/>
              </a:rPr>
              <a:t>www.petlja.org/biblioteka/r/Problems/Casovnici</a:t>
            </a:r>
            <a:r>
              <a:rPr lang="sr-Latn-ME" dirty="0" smtClean="0"/>
              <a:t>. Riješiti zadatak! Napominjem da se on jedino može riješiti bez provjere svih stanja odnosno da stanja koja su nemoguća treba što je moguće ranije eliminisati.</a:t>
            </a:r>
          </a:p>
          <a:p>
            <a:r>
              <a:rPr lang="en-US" sz="1600" b="1" dirty="0">
                <a:hlinkClick r:id="rId3"/>
              </a:rPr>
              <a:t>https://</a:t>
            </a:r>
            <a:r>
              <a:rPr lang="en-US" sz="1600" b="1" dirty="0" smtClean="0">
                <a:hlinkClick r:id="rId3"/>
              </a:rPr>
              <a:t>www.petlja.org/biblioteka/r/Problems/Mastilo</a:t>
            </a:r>
            <a:r>
              <a:rPr lang="sr-Latn-ME" dirty="0" smtClean="0"/>
              <a:t> Isto dosta poznat problem a jedna od olakšica koja se možda može koristiti je da koristite binarne operacije da opišete širenje mast</a:t>
            </a:r>
            <a:r>
              <a:rPr lang="en-US" dirty="0" err="1" smtClean="0"/>
              <a:t>i</a:t>
            </a:r>
            <a:r>
              <a:rPr lang="sr-Latn-ME" dirty="0" smtClean="0"/>
              <a:t>l</a:t>
            </a:r>
            <a:r>
              <a:rPr lang="en-US" dirty="0" smtClean="0"/>
              <a:t>a</a:t>
            </a:r>
            <a:r>
              <a:rPr lang="sr-Latn-ME" dirty="0" smtClean="0"/>
              <a:t> </a:t>
            </a:r>
            <a:r>
              <a:rPr lang="sr-Latn-ME" sz="1600" b="1" dirty="0" smtClean="0"/>
              <a:t>(partikularno xor)</a:t>
            </a:r>
            <a:r>
              <a:rPr lang="sr-Latn-ME" dirty="0" smtClean="0"/>
              <a:t>.</a:t>
            </a:r>
          </a:p>
          <a:p>
            <a:r>
              <a:rPr lang="en-US" dirty="0" err="1" smtClean="0"/>
              <a:t>Detektovati</a:t>
            </a:r>
            <a:r>
              <a:rPr lang="en-US" dirty="0" smtClean="0"/>
              <a:t> </a:t>
            </a:r>
            <a:r>
              <a:rPr lang="en-US" dirty="0" err="1" smtClean="0"/>
              <a:t>ciklus</a:t>
            </a:r>
            <a:r>
              <a:rPr lang="en-US" dirty="0" smtClean="0"/>
              <a:t> u </a:t>
            </a:r>
            <a:r>
              <a:rPr lang="en-US" dirty="0" err="1" smtClean="0"/>
              <a:t>neusmjerenom</a:t>
            </a:r>
            <a:r>
              <a:rPr lang="en-US" dirty="0" smtClean="0"/>
              <a:t> </a:t>
            </a:r>
            <a:r>
              <a:rPr lang="en-US" dirty="0" err="1" smtClean="0"/>
              <a:t>grafu</a:t>
            </a:r>
            <a:r>
              <a:rPr lang="en-US" dirty="0" smtClean="0"/>
              <a:t> </a:t>
            </a:r>
            <a:r>
              <a:rPr lang="en-US" dirty="0" err="1" smtClean="0"/>
              <a:t>kori</a:t>
            </a:r>
            <a:r>
              <a:rPr lang="sr-Latn-ME" dirty="0"/>
              <a:t>šćenjem BFS </a:t>
            </a:r>
            <a:r>
              <a:rPr lang="sr-Latn-ME" sz="1600" b="1" dirty="0">
                <a:hlinkClick r:id="rId4"/>
              </a:rPr>
              <a:t>https://www.geeksforgeeks.org/detect-cycle-in-an-undirected-graph-using-bfs/?</a:t>
            </a:r>
            <a:r>
              <a:rPr lang="sr-Latn-ME" sz="1600" b="1" dirty="0" smtClean="0">
                <a:hlinkClick r:id="rId4"/>
              </a:rPr>
              <a:t>ref=rp</a:t>
            </a:r>
            <a:r>
              <a:rPr lang="sr-Latn-ME" dirty="0" smtClean="0"/>
              <a:t>.</a:t>
            </a:r>
          </a:p>
          <a:p>
            <a:r>
              <a:rPr lang="sr-Latn-ME" dirty="0"/>
              <a:t>Ista operacija u usmjerenom grafu </a:t>
            </a:r>
            <a:r>
              <a:rPr lang="sr-Latn-ME" sz="1600" b="1" dirty="0">
                <a:hlinkClick r:id="rId5"/>
              </a:rPr>
              <a:t>https://www.geeksforgeeks.org/detect-cycle-in-a-directed-graph-using-bfs/?</a:t>
            </a:r>
            <a:r>
              <a:rPr lang="sr-Latn-ME" sz="1600" b="1" dirty="0" smtClean="0">
                <a:hlinkClick r:id="rId5"/>
              </a:rPr>
              <a:t>ref=rp</a:t>
            </a:r>
            <a:r>
              <a:rPr lang="sr-Latn-ME" dirty="0" smtClean="0"/>
              <a:t>.</a:t>
            </a:r>
          </a:p>
          <a:p>
            <a:r>
              <a:rPr lang="sr-Latn-ME" dirty="0"/>
              <a:t>Određivanje broja ostrva u grafu koji je dat putem matrice susjedstva korišćenjem BFS </a:t>
            </a:r>
            <a:r>
              <a:rPr lang="sr-Latn-ME" sz="1600" b="1" dirty="0">
                <a:hlinkClick r:id="rId6"/>
              </a:rPr>
              <a:t>https://www.geeksforgeeks.org/islands-in-a-graph-using-bfs/?</a:t>
            </a:r>
            <a:r>
              <a:rPr lang="sr-Latn-ME" sz="1600" b="1" dirty="0" smtClean="0">
                <a:hlinkClick r:id="rId6"/>
              </a:rPr>
              <a:t>ref=rp</a:t>
            </a:r>
            <a:r>
              <a:rPr lang="sr-Latn-ME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2501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/>
          </a:bodyPr>
          <a:lstStyle/>
          <a:p>
            <a:r>
              <a:rPr lang="en-US" dirty="0" err="1" smtClean="0"/>
              <a:t>Unose</a:t>
            </a:r>
            <a:r>
              <a:rPr lang="en-US" dirty="0" smtClean="0"/>
              <a:t> </a:t>
            </a:r>
            <a:r>
              <a:rPr lang="en-US" dirty="0"/>
              <a:t>se </a:t>
            </a:r>
            <a:r>
              <a:rPr lang="en-US" dirty="0" err="1"/>
              <a:t>dva</a:t>
            </a:r>
            <a:r>
              <a:rPr lang="en-US" dirty="0"/>
              <a:t> </a:t>
            </a:r>
            <a:r>
              <a:rPr lang="en-US" dirty="0" err="1"/>
              <a:t>broja</a:t>
            </a:r>
            <a:r>
              <a:rPr lang="en-US" dirty="0"/>
              <a:t> </a:t>
            </a:r>
            <a:r>
              <a:rPr lang="en-US" b="1" i="1" dirty="0">
                <a:solidFill>
                  <a:srgbClr val="C00000"/>
                </a:solidFill>
              </a:rPr>
              <a:t>n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b="1" i="1" dirty="0">
                <a:solidFill>
                  <a:srgbClr val="C00000"/>
                </a:solidFill>
              </a:rPr>
              <a:t>m</a:t>
            </a:r>
            <a:r>
              <a:rPr lang="en-US" dirty="0"/>
              <a:t> </a:t>
            </a:r>
            <a:r>
              <a:rPr lang="en-US" baseline="-25000" dirty="0"/>
              <a:t>(</a:t>
            </a:r>
            <a:r>
              <a:rPr lang="en-US" b="1" baseline="-25000" dirty="0" smtClean="0">
                <a:solidFill>
                  <a:srgbClr val="C00000"/>
                </a:solidFill>
              </a:rPr>
              <a:t>1</a:t>
            </a:r>
            <a:r>
              <a:rPr lang="en-US" b="1" baseline="-25000" dirty="0" smtClean="0">
                <a:solidFill>
                  <a:srgbClr val="C00000"/>
                </a:solidFill>
                <a:sym typeface="Symbol"/>
              </a:rPr>
              <a:t></a:t>
            </a:r>
            <a:r>
              <a:rPr lang="en-US" b="1" i="1" baseline="-25000" dirty="0" smtClean="0">
                <a:solidFill>
                  <a:srgbClr val="C00000"/>
                </a:solidFill>
              </a:rPr>
              <a:t>n</a:t>
            </a:r>
            <a:r>
              <a:rPr lang="en-US" b="1" baseline="-25000" dirty="0" smtClean="0">
                <a:solidFill>
                  <a:srgbClr val="C00000"/>
                </a:solidFill>
              </a:rPr>
              <a:t>,</a:t>
            </a:r>
            <a:r>
              <a:rPr lang="en-US" b="1" i="1" baseline="-25000" dirty="0" smtClean="0">
                <a:solidFill>
                  <a:srgbClr val="C00000"/>
                </a:solidFill>
              </a:rPr>
              <a:t>m</a:t>
            </a:r>
            <a:r>
              <a:rPr lang="en-US" b="1" baseline="-25000" dirty="0" smtClean="0">
                <a:solidFill>
                  <a:srgbClr val="C00000"/>
                </a:solidFill>
                <a:sym typeface="Symbol"/>
              </a:rPr>
              <a:t></a:t>
            </a:r>
            <a:r>
              <a:rPr lang="en-US" b="1" baseline="-25000" dirty="0" smtClean="0">
                <a:solidFill>
                  <a:srgbClr val="C00000"/>
                </a:solidFill>
              </a:rPr>
              <a:t>1000</a:t>
            </a:r>
            <a:r>
              <a:rPr lang="en-US" baseline="-25000" dirty="0"/>
              <a:t>)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predstavljaju</a:t>
            </a:r>
            <a:r>
              <a:rPr lang="en-US" dirty="0"/>
              <a:t> </a:t>
            </a:r>
            <a:r>
              <a:rPr lang="en-US" dirty="0" err="1"/>
              <a:t>dimenzije</a:t>
            </a:r>
            <a:r>
              <a:rPr lang="en-US" dirty="0"/>
              <a:t> </a:t>
            </a:r>
            <a:r>
              <a:rPr lang="en-US" dirty="0" err="1"/>
              <a:t>plana</a:t>
            </a:r>
            <a:r>
              <a:rPr lang="en-US" dirty="0"/>
              <a:t> </a:t>
            </a:r>
            <a:r>
              <a:rPr lang="en-US" dirty="0" err="1"/>
              <a:t>grada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se </a:t>
            </a:r>
            <a:r>
              <a:rPr lang="en-US" dirty="0" smtClean="0"/>
              <a:t>u</a:t>
            </a:r>
            <a:r>
              <a:rPr lang="sr-Latn-ME" dirty="0"/>
              <a:t>č</a:t>
            </a:r>
            <a:r>
              <a:rPr lang="en-US" dirty="0" err="1" smtClean="0"/>
              <a:t>itava</a:t>
            </a:r>
            <a:r>
              <a:rPr lang="en-US" dirty="0" smtClean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standardnog</a:t>
            </a:r>
            <a:r>
              <a:rPr lang="en-US" dirty="0"/>
              <a:t> </a:t>
            </a:r>
            <a:r>
              <a:rPr lang="en-US" dirty="0" err="1"/>
              <a:t>ulaza</a:t>
            </a:r>
            <a:r>
              <a:rPr lang="en-US" dirty="0"/>
              <a:t>. </a:t>
            </a:r>
            <a:r>
              <a:rPr lang="en-US" dirty="0" err="1"/>
              <a:t>Potom</a:t>
            </a:r>
            <a:r>
              <a:rPr lang="en-US" dirty="0"/>
              <a:t> se </a:t>
            </a:r>
            <a:r>
              <a:rPr lang="en-US" dirty="0" smtClean="0"/>
              <a:t>u</a:t>
            </a:r>
            <a:r>
              <a:rPr lang="sr-Latn-ME" dirty="0" smtClean="0"/>
              <a:t>č</a:t>
            </a:r>
            <a:r>
              <a:rPr lang="en-US" dirty="0" err="1" smtClean="0"/>
              <a:t>itava</a:t>
            </a:r>
            <a:r>
              <a:rPr lang="en-US" dirty="0" smtClean="0"/>
              <a:t> </a:t>
            </a:r>
            <a:r>
              <a:rPr lang="en-US" b="1" i="1" dirty="0">
                <a:solidFill>
                  <a:srgbClr val="C00000"/>
                </a:solidFill>
              </a:rPr>
              <a:t>n</a:t>
            </a:r>
            <a:r>
              <a:rPr lang="en-US" dirty="0"/>
              <a:t> </a:t>
            </a:r>
            <a:r>
              <a:rPr lang="en-US" dirty="0" err="1"/>
              <a:t>linija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b="1" i="1" dirty="0">
                <a:solidFill>
                  <a:srgbClr val="C00000"/>
                </a:solidFill>
              </a:rPr>
              <a:t>m</a:t>
            </a:r>
            <a:r>
              <a:rPr lang="en-US" dirty="0"/>
              <a:t> </a:t>
            </a:r>
            <a:r>
              <a:rPr lang="en-US" dirty="0" err="1"/>
              <a:t>karaktera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predstavljaju</a:t>
            </a:r>
            <a:r>
              <a:rPr lang="en-US" dirty="0"/>
              <a:t> </a:t>
            </a:r>
            <a:r>
              <a:rPr lang="en-US" dirty="0" err="1"/>
              <a:t>izgled</a:t>
            </a:r>
            <a:r>
              <a:rPr lang="en-US" dirty="0"/>
              <a:t> </a:t>
            </a:r>
            <a:r>
              <a:rPr lang="en-US" dirty="0" err="1"/>
              <a:t>grada</a:t>
            </a:r>
            <a:r>
              <a:rPr lang="en-US" dirty="0"/>
              <a:t>. </a:t>
            </a:r>
            <a:r>
              <a:rPr lang="en-US" dirty="0" err="1"/>
              <a:t>Svaki</a:t>
            </a:r>
            <a:r>
              <a:rPr lang="en-US" dirty="0"/>
              <a:t> </a:t>
            </a:r>
            <a:r>
              <a:rPr lang="en-US" dirty="0" err="1"/>
              <a:t>uneseni</a:t>
            </a:r>
            <a:r>
              <a:rPr lang="en-US" dirty="0"/>
              <a:t> </a:t>
            </a:r>
            <a:r>
              <a:rPr lang="en-US" dirty="0" err="1"/>
              <a:t>znak</a:t>
            </a:r>
            <a:r>
              <a:rPr lang="en-US" dirty="0"/>
              <a:t> </a:t>
            </a:r>
            <a:r>
              <a:rPr lang="en-US" dirty="0" err="1" smtClean="0"/>
              <a:t>mo</a:t>
            </a:r>
            <a:r>
              <a:rPr lang="sr-Latn-ME" dirty="0" smtClean="0"/>
              <a:t>ž</a:t>
            </a:r>
            <a:r>
              <a:rPr lang="en-US" dirty="0" smtClean="0"/>
              <a:t>e </a:t>
            </a:r>
            <a:r>
              <a:rPr lang="en-US" dirty="0" err="1"/>
              <a:t>biti</a:t>
            </a:r>
            <a:r>
              <a:rPr lang="en-US" dirty="0"/>
              <a:t> </a:t>
            </a:r>
            <a:r>
              <a:rPr lang="en-US" b="1" dirty="0">
                <a:solidFill>
                  <a:srgbClr val="C00000"/>
                </a:solidFill>
              </a:rPr>
              <a:t>'.'</a:t>
            </a:r>
            <a:r>
              <a:rPr lang="en-US" dirty="0"/>
              <a:t>, </a:t>
            </a:r>
            <a:r>
              <a:rPr lang="en-US" b="1" dirty="0">
                <a:solidFill>
                  <a:srgbClr val="C00000"/>
                </a:solidFill>
              </a:rPr>
              <a:t>'X'</a:t>
            </a:r>
            <a:r>
              <a:rPr lang="en-US" dirty="0"/>
              <a:t>, </a:t>
            </a:r>
            <a:r>
              <a:rPr lang="en-US" b="1" dirty="0">
                <a:solidFill>
                  <a:srgbClr val="C00000"/>
                </a:solidFill>
              </a:rPr>
              <a:t>'o'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b="1" dirty="0">
                <a:solidFill>
                  <a:srgbClr val="C00000"/>
                </a:solidFill>
              </a:rPr>
              <a:t>'G'</a:t>
            </a:r>
            <a:r>
              <a:rPr lang="en-US" dirty="0"/>
              <a:t> </a:t>
            </a:r>
            <a:r>
              <a:rPr lang="en-US" dirty="0" err="1"/>
              <a:t>tako</a:t>
            </a:r>
            <a:r>
              <a:rPr lang="en-US" dirty="0"/>
              <a:t> da </a:t>
            </a:r>
            <a:r>
              <a:rPr lang="en-US" b="1" dirty="0">
                <a:solidFill>
                  <a:srgbClr val="C00000"/>
                </a:solidFill>
              </a:rPr>
              <a:t>'.'</a:t>
            </a:r>
            <a:r>
              <a:rPr lang="en-US" dirty="0"/>
              <a:t> </a:t>
            </a:r>
            <a:r>
              <a:rPr lang="en-US" dirty="0" err="1"/>
              <a:t>predstavlja</a:t>
            </a:r>
            <a:r>
              <a:rPr lang="en-US" dirty="0"/>
              <a:t> </a:t>
            </a:r>
            <a:r>
              <a:rPr lang="en-US" dirty="0" err="1"/>
              <a:t>prostor</a:t>
            </a:r>
            <a:r>
              <a:rPr lang="en-US" dirty="0"/>
              <a:t> za </a:t>
            </a:r>
            <a:r>
              <a:rPr lang="en-US" dirty="0" err="1"/>
              <a:t>prolaz</a:t>
            </a:r>
            <a:r>
              <a:rPr lang="en-US" b="1" baseline="-25000" dirty="0"/>
              <a:t> (</a:t>
            </a:r>
            <a:r>
              <a:rPr lang="en-US" b="1" baseline="-25000" dirty="0" err="1"/>
              <a:t>npr</a:t>
            </a:r>
            <a:r>
              <a:rPr lang="en-US" b="1" baseline="-25000" dirty="0"/>
              <a:t>. </a:t>
            </a:r>
            <a:r>
              <a:rPr lang="en-US" b="1" baseline="-25000" dirty="0" err="1"/>
              <a:t>prohodna</a:t>
            </a:r>
            <a:r>
              <a:rPr lang="en-US" b="1" baseline="-25000" dirty="0"/>
              <a:t> </a:t>
            </a:r>
            <a:r>
              <a:rPr lang="en-US" b="1" baseline="-25000" dirty="0" err="1"/>
              <a:t>ulica</a:t>
            </a:r>
            <a:r>
              <a:rPr lang="en-US" b="1" baseline="-25000" dirty="0"/>
              <a:t>)</a:t>
            </a:r>
            <a:r>
              <a:rPr lang="en-US" dirty="0"/>
              <a:t>, </a:t>
            </a:r>
            <a:r>
              <a:rPr lang="en-US" b="1" dirty="0">
                <a:solidFill>
                  <a:srgbClr val="C00000"/>
                </a:solidFill>
              </a:rPr>
              <a:t>'X'</a:t>
            </a:r>
            <a:r>
              <a:rPr lang="en-US" dirty="0"/>
              <a:t> </a:t>
            </a:r>
            <a:r>
              <a:rPr lang="en-US" dirty="0" err="1"/>
              <a:t>predstavlja</a:t>
            </a:r>
            <a:r>
              <a:rPr lang="en-US" dirty="0"/>
              <a:t> </a:t>
            </a:r>
            <a:r>
              <a:rPr lang="en-US" dirty="0" err="1"/>
              <a:t>prostor</a:t>
            </a:r>
            <a:r>
              <a:rPr lang="en-US" dirty="0"/>
              <a:t> </a:t>
            </a:r>
            <a:r>
              <a:rPr lang="en-US" dirty="0" err="1"/>
              <a:t>kojim</a:t>
            </a:r>
            <a:r>
              <a:rPr lang="en-US" dirty="0"/>
              <a:t> se ne </a:t>
            </a:r>
            <a:r>
              <a:rPr lang="en-US" dirty="0" err="1" smtClean="0"/>
              <a:t>mo</a:t>
            </a:r>
            <a:r>
              <a:rPr lang="sr-Latn-ME" dirty="0" smtClean="0"/>
              <a:t>ž</a:t>
            </a:r>
            <a:r>
              <a:rPr lang="en-US" dirty="0" smtClean="0"/>
              <a:t>e </a:t>
            </a:r>
            <a:r>
              <a:rPr lang="en-US" dirty="0" err="1"/>
              <a:t>prolaziti</a:t>
            </a:r>
            <a:r>
              <a:rPr lang="en-US" b="1" baseline="-25000" dirty="0"/>
              <a:t> (</a:t>
            </a:r>
            <a:r>
              <a:rPr lang="en-US" b="1" baseline="-25000" dirty="0" err="1"/>
              <a:t>npr</a:t>
            </a:r>
            <a:r>
              <a:rPr lang="en-US" b="1" baseline="-25000" dirty="0"/>
              <a:t>. </a:t>
            </a:r>
            <a:r>
              <a:rPr lang="en-US" b="1" baseline="-25000" dirty="0" err="1"/>
              <a:t>zgrada</a:t>
            </a:r>
            <a:r>
              <a:rPr lang="en-US" b="1" baseline="-25000" dirty="0"/>
              <a:t>)</a:t>
            </a:r>
            <a:r>
              <a:rPr lang="en-US" dirty="0"/>
              <a:t>, </a:t>
            </a:r>
            <a:r>
              <a:rPr lang="en-US" b="1" dirty="0">
                <a:solidFill>
                  <a:srgbClr val="C00000"/>
                </a:solidFill>
              </a:rPr>
              <a:t>'o'</a:t>
            </a:r>
            <a:r>
              <a:rPr lang="en-US" dirty="0"/>
              <a:t> je </a:t>
            </a:r>
            <a:r>
              <a:rPr lang="en-US" dirty="0" err="1"/>
              <a:t>krofna</a:t>
            </a:r>
            <a:r>
              <a:rPr lang="en-US" dirty="0"/>
              <a:t>, </a:t>
            </a:r>
            <a:r>
              <a:rPr lang="en-US" b="1" dirty="0">
                <a:solidFill>
                  <a:srgbClr val="C00000"/>
                </a:solidFill>
              </a:rPr>
              <a:t>'G'</a:t>
            </a:r>
            <a:r>
              <a:rPr lang="en-US" dirty="0"/>
              <a:t> je </a:t>
            </a:r>
            <a:r>
              <a:rPr lang="en-US" dirty="0" err="1"/>
              <a:t>gladni</a:t>
            </a:r>
            <a:r>
              <a:rPr lang="en-US" dirty="0"/>
              <a:t> </a:t>
            </a:r>
            <a:r>
              <a:rPr lang="en-US" dirty="0" err="1"/>
              <a:t>čiča</a:t>
            </a:r>
            <a:r>
              <a:rPr lang="en-US" dirty="0"/>
              <a:t> </a:t>
            </a:r>
            <a:r>
              <a:rPr lang="en-US" dirty="0" err="1"/>
              <a:t>Gliša</a:t>
            </a:r>
            <a:r>
              <a:rPr lang="en-US" dirty="0"/>
              <a:t>.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samo</a:t>
            </a:r>
            <a:r>
              <a:rPr lang="en-US" dirty="0"/>
              <a:t> </a:t>
            </a:r>
            <a:r>
              <a:rPr lang="en-US" dirty="0" err="1"/>
              <a:t>jedan</a:t>
            </a:r>
            <a:r>
              <a:rPr lang="en-US" dirty="0"/>
              <a:t> </a:t>
            </a:r>
            <a:r>
              <a:rPr lang="en-US" dirty="0" err="1"/>
              <a:t>čiča</a:t>
            </a:r>
            <a:r>
              <a:rPr lang="en-US" dirty="0"/>
              <a:t> </a:t>
            </a:r>
            <a:r>
              <a:rPr lang="en-US" dirty="0" err="1"/>
              <a:t>Gliša</a:t>
            </a:r>
            <a:r>
              <a:rPr lang="en-US" dirty="0"/>
              <a:t>. </a:t>
            </a:r>
            <a:r>
              <a:rPr lang="en-US" dirty="0" err="1"/>
              <a:t>Čiča</a:t>
            </a:r>
            <a:r>
              <a:rPr lang="en-US" dirty="0"/>
              <a:t> </a:t>
            </a:r>
            <a:r>
              <a:rPr lang="en-US" dirty="0" err="1"/>
              <a:t>Gliša</a:t>
            </a:r>
            <a:r>
              <a:rPr lang="en-US" dirty="0"/>
              <a:t> se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kretati</a:t>
            </a:r>
            <a:r>
              <a:rPr lang="en-US" dirty="0"/>
              <a:t> gore, </a:t>
            </a:r>
            <a:r>
              <a:rPr lang="en-US" dirty="0" err="1" smtClean="0"/>
              <a:t>dol</a:t>
            </a:r>
            <a:r>
              <a:rPr lang="sr-Latn-ME" dirty="0" smtClean="0"/>
              <a:t>j</a:t>
            </a:r>
            <a:r>
              <a:rPr lang="en-US" dirty="0" smtClean="0"/>
              <a:t>e</a:t>
            </a:r>
            <a:r>
              <a:rPr lang="en-US" dirty="0"/>
              <a:t>, </a:t>
            </a:r>
            <a:r>
              <a:rPr lang="en-US" dirty="0" smtClean="0"/>
              <a:t>l</a:t>
            </a:r>
            <a:r>
              <a:rPr lang="sr-Latn-ME" dirty="0" smtClean="0"/>
              <a:t>ij</a:t>
            </a:r>
            <a:r>
              <a:rPr lang="en-US" dirty="0" err="1" smtClean="0"/>
              <a:t>evo</a:t>
            </a:r>
            <a:r>
              <a:rPr lang="en-US" dirty="0" smtClean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desno</a:t>
            </a:r>
            <a:r>
              <a:rPr lang="en-US" dirty="0"/>
              <a:t> </a:t>
            </a:r>
            <a:r>
              <a:rPr lang="en-US" dirty="0" err="1"/>
              <a:t>kroz</a:t>
            </a:r>
            <a:r>
              <a:rPr lang="en-US" dirty="0"/>
              <a:t> grad. </a:t>
            </a:r>
            <a:r>
              <a:rPr lang="en-US" dirty="0" err="1"/>
              <a:t>Napisati</a:t>
            </a:r>
            <a:r>
              <a:rPr lang="en-US" dirty="0"/>
              <a:t> program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standardni</a:t>
            </a:r>
            <a:r>
              <a:rPr lang="en-US" dirty="0"/>
              <a:t> </a:t>
            </a:r>
            <a:r>
              <a:rPr lang="en-US" dirty="0" err="1"/>
              <a:t>izlaz</a:t>
            </a:r>
            <a:r>
              <a:rPr lang="en-US" dirty="0"/>
              <a:t> </a:t>
            </a:r>
            <a:r>
              <a:rPr lang="en-US" dirty="0" err="1"/>
              <a:t>ispisati</a:t>
            </a:r>
            <a:r>
              <a:rPr lang="en-US" dirty="0"/>
              <a:t> </a:t>
            </a:r>
            <a:r>
              <a:rPr lang="en-US" dirty="0" err="1"/>
              <a:t>koliko</a:t>
            </a:r>
            <a:r>
              <a:rPr lang="en-US" dirty="0"/>
              <a:t> </a:t>
            </a:r>
            <a:r>
              <a:rPr lang="en-US" dirty="0" err="1"/>
              <a:t>najviše</a:t>
            </a:r>
            <a:r>
              <a:rPr lang="en-US" dirty="0"/>
              <a:t> </a:t>
            </a:r>
            <a:r>
              <a:rPr lang="en-US" dirty="0" err="1"/>
              <a:t>krofni</a:t>
            </a:r>
            <a:r>
              <a:rPr lang="en-US" dirty="0"/>
              <a:t>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pojesti</a:t>
            </a:r>
            <a:r>
              <a:rPr lang="en-US" dirty="0"/>
              <a:t> </a:t>
            </a:r>
            <a:r>
              <a:rPr lang="en-US" dirty="0" err="1"/>
              <a:t>čiča</a:t>
            </a:r>
            <a:r>
              <a:rPr lang="en-US" dirty="0"/>
              <a:t> </a:t>
            </a:r>
            <a:r>
              <a:rPr lang="en-US" dirty="0" err="1"/>
              <a:t>Gliša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koliko</a:t>
            </a:r>
            <a:r>
              <a:rPr lang="en-US" dirty="0"/>
              <a:t> </a:t>
            </a:r>
            <a:r>
              <a:rPr lang="en-US" dirty="0" err="1"/>
              <a:t>najmanje</a:t>
            </a:r>
            <a:r>
              <a:rPr lang="en-US" dirty="0"/>
              <a:t> </a:t>
            </a:r>
            <a:r>
              <a:rPr lang="en-US" dirty="0" err="1"/>
              <a:t>koraka</a:t>
            </a:r>
            <a:r>
              <a:rPr lang="en-US" dirty="0"/>
              <a:t> </a:t>
            </a:r>
            <a:r>
              <a:rPr lang="en-US" dirty="0" err="1"/>
              <a:t>treba</a:t>
            </a:r>
            <a:r>
              <a:rPr lang="en-US" dirty="0"/>
              <a:t> </a:t>
            </a:r>
            <a:r>
              <a:rPr lang="en-US" dirty="0" err="1"/>
              <a:t>napraviti</a:t>
            </a:r>
            <a:r>
              <a:rPr lang="en-US" dirty="0"/>
              <a:t> </a:t>
            </a:r>
            <a:r>
              <a:rPr lang="en-US" dirty="0" err="1"/>
              <a:t>tako</a:t>
            </a:r>
            <a:r>
              <a:rPr lang="en-US" dirty="0"/>
              <a:t> da </a:t>
            </a:r>
            <a:r>
              <a:rPr lang="en-US" dirty="0" err="1"/>
              <a:t>može</a:t>
            </a:r>
            <a:r>
              <a:rPr lang="en-US" dirty="0"/>
              <a:t> od </a:t>
            </a:r>
            <a:r>
              <a:rPr lang="en-US" dirty="0" err="1"/>
              <a:t>početne</a:t>
            </a:r>
            <a:r>
              <a:rPr lang="en-US" dirty="0"/>
              <a:t> </a:t>
            </a:r>
            <a:r>
              <a:rPr lang="en-US" dirty="0" err="1"/>
              <a:t>lokacije</a:t>
            </a:r>
            <a:r>
              <a:rPr lang="en-US" dirty="0"/>
              <a:t> </a:t>
            </a:r>
            <a:r>
              <a:rPr lang="en-US" dirty="0" err="1"/>
              <a:t>doći</a:t>
            </a:r>
            <a:r>
              <a:rPr lang="en-US" dirty="0"/>
              <a:t> do </a:t>
            </a:r>
            <a:r>
              <a:rPr lang="en-US" dirty="0" err="1"/>
              <a:t>svake</a:t>
            </a:r>
            <a:r>
              <a:rPr lang="en-US" dirty="0"/>
              <a:t> </a:t>
            </a:r>
            <a:r>
              <a:rPr lang="en-US" dirty="0" err="1"/>
              <a:t>krofne</a:t>
            </a:r>
            <a:r>
              <a:rPr lang="en-US" dirty="0"/>
              <a:t> </a:t>
            </a:r>
            <a:r>
              <a:rPr lang="en-US" dirty="0" err="1"/>
              <a:t>koju</a:t>
            </a:r>
            <a:r>
              <a:rPr lang="en-US" dirty="0"/>
              <a:t>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pojesti</a:t>
            </a:r>
            <a:r>
              <a:rPr lang="en-US" dirty="0"/>
              <a:t>. </a:t>
            </a:r>
            <a:r>
              <a:rPr lang="sr-Latn-ME" dirty="0" smtClean="0"/>
              <a:t>Realizovati BFS-om i DFS-om. Što je pogodnije?</a:t>
            </a:r>
          </a:p>
          <a:p>
            <a:r>
              <a:rPr lang="sr-Latn-ME" sz="1600" b="1" dirty="0">
                <a:hlinkClick r:id="rId2"/>
              </a:rPr>
              <a:t>https://www.spoj.com/problems/ADASEA</a:t>
            </a:r>
            <a:r>
              <a:rPr lang="sr-Latn-ME" sz="1600" b="1" dirty="0" smtClean="0">
                <a:hlinkClick r:id="rId2"/>
              </a:rPr>
              <a:t>/</a:t>
            </a:r>
            <a:endParaRPr lang="sr-Latn-ME" sz="1600" b="1" dirty="0" smtClean="0"/>
          </a:p>
          <a:p>
            <a:r>
              <a:rPr lang="sr-Latn-ME" sz="1600" b="1" dirty="0">
                <a:hlinkClick r:id="rId3"/>
              </a:rPr>
              <a:t>https://</a:t>
            </a:r>
            <a:r>
              <a:rPr lang="sr-Latn-ME" sz="1600" b="1" dirty="0" smtClean="0">
                <a:hlinkClick r:id="rId3"/>
              </a:rPr>
              <a:t>codeforces.com/contest/1176/problem/E</a:t>
            </a:r>
            <a:endParaRPr lang="sr-Latn-ME" sz="1600" b="1" dirty="0" smtClean="0"/>
          </a:p>
          <a:p>
            <a:r>
              <a:rPr lang="sr-Latn-ME" sz="1600" b="1" dirty="0">
                <a:hlinkClick r:id="rId4"/>
              </a:rPr>
              <a:t>https://</a:t>
            </a:r>
            <a:r>
              <a:rPr lang="sr-Latn-ME" sz="1600" b="1" dirty="0" smtClean="0">
                <a:hlinkClick r:id="rId4"/>
              </a:rPr>
              <a:t>codeforces.com/contest/1186/problem/F</a:t>
            </a:r>
            <a:endParaRPr lang="sr-Latn-ME" sz="1600" b="1" dirty="0" smtClean="0"/>
          </a:p>
          <a:p>
            <a:r>
              <a:rPr lang="sr-Latn-ME" sz="1600" b="1" dirty="0"/>
              <a:t> </a:t>
            </a:r>
            <a:r>
              <a:rPr lang="sr-Latn-ME" sz="1600" b="1" dirty="0">
                <a:hlinkClick r:id="rId5"/>
              </a:rPr>
              <a:t>https://</a:t>
            </a:r>
            <a:r>
              <a:rPr lang="sr-Latn-ME" sz="1600" b="1" dirty="0" smtClean="0">
                <a:hlinkClick r:id="rId5"/>
              </a:rPr>
              <a:t>codeforces.com/contest/1189/problem/D2</a:t>
            </a:r>
            <a:endParaRPr lang="sr-Latn-ME" sz="1600" b="1" dirty="0" smtClean="0"/>
          </a:p>
          <a:p>
            <a:r>
              <a:rPr lang="sr-Latn-ME" sz="1600" b="1" dirty="0">
                <a:hlinkClick r:id="rId6"/>
              </a:rPr>
              <a:t>https://</a:t>
            </a:r>
            <a:r>
              <a:rPr lang="sr-Latn-ME" sz="1600" b="1" dirty="0" smtClean="0">
                <a:hlinkClick r:id="rId6"/>
              </a:rPr>
              <a:t>atcoder.jp/contests/agc035/tasks/agc035_b</a:t>
            </a:r>
            <a:r>
              <a:rPr lang="sr-Latn-ME" sz="1600" b="1" dirty="0" smtClean="0"/>
              <a:t> </a:t>
            </a:r>
          </a:p>
          <a:p>
            <a:endParaRPr lang="sr-Latn-M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17602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Autofit/>
          </a:bodyPr>
          <a:lstStyle/>
          <a:p>
            <a:r>
              <a:rPr lang="vi-VN" sz="1800" dirty="0"/>
              <a:t>Ilija je počeo da radi za veliku softversku </a:t>
            </a:r>
            <a:r>
              <a:rPr lang="vi-VN" sz="1800" dirty="0" smtClean="0"/>
              <a:t>kompanij</a:t>
            </a:r>
            <a:r>
              <a:rPr lang="sr-Latn-ME" sz="1800" dirty="0"/>
              <a:t>u</a:t>
            </a:r>
            <a:r>
              <a:rPr lang="vi-VN" sz="1800" dirty="0" smtClean="0"/>
              <a:t>. Hijer</a:t>
            </a:r>
            <a:r>
              <a:rPr lang="sr-Latn-ME" sz="1800" dirty="0" smtClean="0"/>
              <a:t>ar</a:t>
            </a:r>
            <a:r>
              <a:rPr lang="vi-VN" sz="1800" dirty="0" smtClean="0"/>
              <a:t>hija </a:t>
            </a:r>
            <a:r>
              <a:rPr lang="vi-VN" sz="1800" dirty="0"/>
              <a:t>kompanije je u obliku stabla, gde svaka osoba </a:t>
            </a:r>
            <a:r>
              <a:rPr lang="vi-VN" sz="1800" b="1" baseline="-25000" dirty="0"/>
              <a:t>(osim šefa)</a:t>
            </a:r>
            <a:r>
              <a:rPr lang="vi-VN" sz="1800" dirty="0"/>
              <a:t> ima tačno jednog direktnog menadžera. Kompanija je podeljena u timove, tako da svaki programer i svi njegovi direktni i indirektni podređeni </a:t>
            </a:r>
            <a:r>
              <a:rPr lang="vi-VN" sz="1800" b="1" baseline="-25000" dirty="0"/>
              <a:t>(ako postoje)</a:t>
            </a:r>
            <a:r>
              <a:rPr lang="vi-VN" sz="1800" dirty="0"/>
              <a:t> formiraju tim. To znači da tim može biti sačinjen od drugih timova. Na primer u kompaniji poput Microsoft-a postoji tim koji radi na softverskom paketu Office, koji se sastoji od podtimova koji rade na softverskim alatima Word, Excel, itd. U Ilijinom slučaju Stanko je šef kompanije, a njemu direktno su potčinjeni Ilija i Petar. Ilija je menadžer Kristijanu, Petar je menadžer Goranu i Tomi. Prema gore navedenim pravilima možemo zaključiti da Stanko, Ilija, Petar, Kristijan, Goran i Toma obrazuju tim. Ilija i Kristijan takođe formiraju tim, i Petar, Goran i Toma formiraju drugi tim. Kompanija se upravo premestila u novu, veoma dugačku, ali, na žalost, usku kancelariju u kojoj postoji prostor za samo jedan red kompjuterskih stolova. Šef je već zauzeo krajnje levo mesto, i želi da svakom svom radniku napravi raspored sedenja tako da: a) Direktni menadžer svakog programera sedi levo od programera. b) Svi članovi tima zauzimaju uzastopne stolove </a:t>
            </a:r>
            <a:r>
              <a:rPr lang="vi-VN" sz="1800" b="1" baseline="-25000" dirty="0"/>
              <a:t>(npr. </a:t>
            </a:r>
            <a:r>
              <a:rPr lang="vi-VN" sz="1800" b="1" baseline="-25000" dirty="0" smtClean="0"/>
              <a:t>s</a:t>
            </a:r>
            <a:r>
              <a:rPr lang="sr-Latn-ME" sz="1800" b="1" baseline="-25000" dirty="0" smtClean="0"/>
              <a:t>j</a:t>
            </a:r>
            <a:r>
              <a:rPr lang="vi-VN" sz="1800" b="1" baseline="-25000" dirty="0" smtClean="0"/>
              <a:t>ede </a:t>
            </a:r>
            <a:r>
              <a:rPr lang="vi-VN" sz="1800" b="1" baseline="-25000" dirty="0"/>
              <a:t>jedan do drugog)</a:t>
            </a:r>
            <a:r>
              <a:rPr lang="vi-VN" sz="1800" dirty="0"/>
              <a:t>. Ako razmotrimo navedeni </a:t>
            </a:r>
            <a:r>
              <a:rPr lang="vi-VN" sz="1800" dirty="0" smtClean="0"/>
              <a:t>prim</a:t>
            </a:r>
            <a:r>
              <a:rPr lang="sr-Latn-ME" sz="1800" dirty="0" smtClean="0"/>
              <a:t>j</a:t>
            </a:r>
            <a:r>
              <a:rPr lang="vi-VN" sz="1800" dirty="0" smtClean="0"/>
              <a:t>er </a:t>
            </a:r>
            <a:r>
              <a:rPr lang="vi-VN" sz="1800" dirty="0"/>
              <a:t>programera Ilije i kolega, jedan moguć </a:t>
            </a:r>
            <a:r>
              <a:rPr lang="vi-VN" sz="1800" dirty="0" smtClean="0"/>
              <a:t>raspo</a:t>
            </a:r>
            <a:r>
              <a:rPr lang="sr-Latn-ME" sz="1800" dirty="0" smtClean="0"/>
              <a:t>r</a:t>
            </a:r>
            <a:r>
              <a:rPr lang="vi-VN" sz="1800" dirty="0" smtClean="0"/>
              <a:t>ed </a:t>
            </a:r>
            <a:r>
              <a:rPr lang="vi-VN" sz="1800" dirty="0"/>
              <a:t>sedenja je, redom: Stanko, Petar, Goran, Toma, Ilija, Kristijan. Pomozite Iliji da ostavi dobar utisak na svog šefa pisanjem programa, koji pronalazi moguć raspored sedenja programera </a:t>
            </a:r>
            <a:r>
              <a:rPr lang="vi-VN" sz="1800" b="1" baseline="-25000" dirty="0"/>
              <a:t>(za datu hijerarhiju kompanije u obliku stabla</a:t>
            </a:r>
            <a:r>
              <a:rPr lang="vi-VN" sz="1800" b="1" baseline="-25000" dirty="0" smtClean="0"/>
              <a:t>)</a:t>
            </a:r>
            <a:r>
              <a:rPr lang="vi-VN" sz="1800" dirty="0" smtClean="0"/>
              <a:t>.</a:t>
            </a:r>
            <a:endParaRPr lang="sr-Latn-ME" sz="1800" dirty="0"/>
          </a:p>
          <a:p>
            <a:r>
              <a:rPr lang="vi-VN" sz="1600" b="1" dirty="0"/>
              <a:t> </a:t>
            </a:r>
            <a:r>
              <a:rPr lang="vi-VN" sz="1600" b="1" dirty="0">
                <a:hlinkClick r:id="rId2"/>
              </a:rPr>
              <a:t>https://www.spoj.com/problems/CHUNK2</a:t>
            </a:r>
            <a:r>
              <a:rPr lang="vi-VN" sz="1600" b="1" dirty="0" smtClean="0">
                <a:hlinkClick r:id="rId2"/>
              </a:rPr>
              <a:t>/</a:t>
            </a:r>
            <a:endParaRPr lang="sr-Latn-ME" sz="1600" b="1" dirty="0" smtClean="0"/>
          </a:p>
          <a:p>
            <a:r>
              <a:rPr lang="en-US" sz="1600" b="1" dirty="0">
                <a:hlinkClick r:id="rId3"/>
              </a:rPr>
              <a:t>https://</a:t>
            </a:r>
            <a:r>
              <a:rPr lang="en-US" sz="1600" b="1" dirty="0" smtClean="0">
                <a:hlinkClick r:id="rId3"/>
              </a:rPr>
              <a:t>codeforces.com/gym/101981</a:t>
            </a:r>
            <a:r>
              <a:rPr lang="sr-Latn-ME" sz="1800" dirty="0" smtClean="0"/>
              <a:t> zadatak K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953025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067800" cy="5486400"/>
          </a:xfrm>
        </p:spPr>
        <p:txBody>
          <a:bodyPr>
            <a:noAutofit/>
          </a:bodyPr>
          <a:lstStyle/>
          <a:p>
            <a:r>
              <a:rPr lang="en-US" sz="1600" b="1" dirty="0">
                <a:hlinkClick r:id="rId2"/>
              </a:rPr>
              <a:t>https://</a:t>
            </a:r>
            <a:r>
              <a:rPr lang="en-US" sz="1600" b="1" dirty="0" smtClean="0">
                <a:hlinkClick r:id="rId2"/>
              </a:rPr>
              <a:t>www.urionlinejudge.com.br/judge/en/problems/view/1621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3"/>
              </a:rPr>
              <a:t>https://</a:t>
            </a:r>
            <a:r>
              <a:rPr lang="en-US" sz="1600" b="1" dirty="0" smtClean="0">
                <a:hlinkClick r:id="rId3"/>
              </a:rPr>
              <a:t>www.urionlinejudge.com.br/judge/en/problems/view/1610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4"/>
              </a:rPr>
              <a:t>https://</a:t>
            </a:r>
            <a:r>
              <a:rPr lang="en-US" sz="1600" b="1" dirty="0" smtClean="0">
                <a:hlinkClick r:id="rId4"/>
              </a:rPr>
              <a:t>www.urionlinejudge.com.br/judge/en/problems/view/2911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5"/>
              </a:rPr>
              <a:t>https://</a:t>
            </a:r>
            <a:r>
              <a:rPr lang="en-US" sz="1600" b="1" dirty="0" smtClean="0">
                <a:hlinkClick r:id="rId5"/>
              </a:rPr>
              <a:t>codeforces.com/gym/102001/problem/K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6"/>
              </a:rPr>
              <a:t>https://</a:t>
            </a:r>
            <a:r>
              <a:rPr lang="en-US" sz="1600" b="1" dirty="0" smtClean="0">
                <a:hlinkClick r:id="rId6"/>
              </a:rPr>
              <a:t>codeforces.com/gym/101972/problem/B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7"/>
              </a:rPr>
              <a:t>https://</a:t>
            </a:r>
            <a:r>
              <a:rPr lang="en-US" sz="1600" b="1" dirty="0" smtClean="0">
                <a:hlinkClick r:id="rId7"/>
              </a:rPr>
              <a:t>toph.co/p/incompatible-crops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8"/>
              </a:rPr>
              <a:t>http://</a:t>
            </a:r>
            <a:r>
              <a:rPr lang="en-US" sz="1600" b="1" dirty="0" smtClean="0">
                <a:hlinkClick r:id="rId8"/>
              </a:rPr>
              <a:t>codeforces.com/gym/100112</a:t>
            </a:r>
            <a:r>
              <a:rPr lang="sr-Latn-ME" sz="1600" b="1" dirty="0" smtClean="0"/>
              <a:t> </a:t>
            </a:r>
            <a:r>
              <a:rPr lang="en-US" sz="1600" b="1" dirty="0" smtClean="0"/>
              <a:t> </a:t>
            </a:r>
            <a:r>
              <a:rPr lang="en-US" sz="1600" b="1" dirty="0"/>
              <a:t>Problem K</a:t>
            </a:r>
          </a:p>
          <a:p>
            <a:r>
              <a:rPr lang="en-US" sz="1600" b="1" dirty="0">
                <a:hlinkClick r:id="rId9"/>
              </a:rPr>
              <a:t>http://</a:t>
            </a:r>
            <a:r>
              <a:rPr lang="en-US" sz="1600" b="1" dirty="0" smtClean="0">
                <a:hlinkClick r:id="rId9"/>
              </a:rPr>
              <a:t>codeforces.com/gym/101962</a:t>
            </a:r>
            <a:r>
              <a:rPr lang="sr-Latn-ME" sz="1600" b="1" dirty="0" smtClean="0"/>
              <a:t> </a:t>
            </a:r>
            <a:r>
              <a:rPr lang="en-US" sz="1600" b="1" dirty="0" smtClean="0"/>
              <a:t> </a:t>
            </a:r>
            <a:r>
              <a:rPr lang="en-US" sz="1600" b="1" dirty="0"/>
              <a:t>Problem D</a:t>
            </a:r>
          </a:p>
          <a:p>
            <a:r>
              <a:rPr lang="en-US" sz="1600" b="1" dirty="0">
                <a:hlinkClick r:id="rId10"/>
              </a:rPr>
              <a:t>http://</a:t>
            </a:r>
            <a:r>
              <a:rPr lang="en-US" sz="1600" b="1" dirty="0" smtClean="0">
                <a:hlinkClick r:id="rId10"/>
              </a:rPr>
              <a:t>codeforces.com/gym/101801</a:t>
            </a:r>
            <a:r>
              <a:rPr lang="sr-Latn-ME" sz="1600" b="1" dirty="0" smtClean="0"/>
              <a:t> </a:t>
            </a:r>
            <a:r>
              <a:rPr lang="en-US" sz="1600" b="1" dirty="0" smtClean="0"/>
              <a:t> </a:t>
            </a:r>
            <a:r>
              <a:rPr lang="en-US" sz="1600" b="1" dirty="0"/>
              <a:t>Problem </a:t>
            </a:r>
            <a:r>
              <a:rPr lang="en-US" sz="1600" b="1" dirty="0" smtClean="0"/>
              <a:t>H</a:t>
            </a:r>
            <a:endParaRPr lang="en-US" sz="1600" b="1" dirty="0"/>
          </a:p>
          <a:p>
            <a:r>
              <a:rPr lang="en-US" sz="1600" b="1" dirty="0">
                <a:hlinkClick r:id="rId11"/>
              </a:rPr>
              <a:t>https://</a:t>
            </a:r>
            <a:r>
              <a:rPr lang="en-US" sz="1600" b="1" dirty="0" smtClean="0">
                <a:hlinkClick r:id="rId11"/>
              </a:rPr>
              <a:t>www.urionlinejudge.com.br/judge/en/problems/view/2732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2"/>
              </a:rPr>
              <a:t>http://</a:t>
            </a:r>
            <a:r>
              <a:rPr lang="en-US" sz="1600" b="1" dirty="0" smtClean="0">
                <a:hlinkClick r:id="rId12"/>
              </a:rPr>
              <a:t>codeforces.com/contest/920/problem/E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3"/>
              </a:rPr>
              <a:t>http://</a:t>
            </a:r>
            <a:r>
              <a:rPr lang="en-US" sz="1600" b="1" dirty="0" smtClean="0">
                <a:hlinkClick r:id="rId13"/>
              </a:rPr>
              <a:t>codeforces.com/contest/915/problem/D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4"/>
              </a:rPr>
              <a:t>http://www.spoj.com/problems/CTTC</a:t>
            </a:r>
            <a:r>
              <a:rPr lang="en-US" sz="1600" b="1" dirty="0" smtClean="0">
                <a:hlinkClick r:id="rId14"/>
              </a:rPr>
              <a:t>/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5"/>
              </a:rPr>
              <a:t>http://</a:t>
            </a:r>
            <a:r>
              <a:rPr lang="en-US" sz="1600" b="1" dirty="0" smtClean="0">
                <a:hlinkClick r:id="rId15"/>
              </a:rPr>
              <a:t>codeforces.com/contest/901/problem/D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6"/>
              </a:rPr>
              <a:t>http://</a:t>
            </a:r>
            <a:r>
              <a:rPr lang="en-US" sz="1600" b="1" dirty="0" smtClean="0">
                <a:hlinkClick r:id="rId16"/>
              </a:rPr>
              <a:t>codeforces.com/contest/902/problem/B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17"/>
              </a:rPr>
              <a:t>http://</a:t>
            </a:r>
            <a:r>
              <a:rPr lang="en-US" sz="1600" b="1" dirty="0" smtClean="0">
                <a:hlinkClick r:id="rId17"/>
              </a:rPr>
              <a:t>codeforces.com/gym/101630</a:t>
            </a:r>
            <a:r>
              <a:rPr lang="sr-Latn-ME" sz="1600" b="1" dirty="0" smtClean="0"/>
              <a:t> </a:t>
            </a:r>
            <a:r>
              <a:rPr lang="en-US" sz="1600" b="1" dirty="0" smtClean="0"/>
              <a:t> </a:t>
            </a:r>
            <a:r>
              <a:rPr lang="en-US" sz="1600" b="1" dirty="0"/>
              <a:t>Problem C</a:t>
            </a:r>
          </a:p>
          <a:p>
            <a:r>
              <a:rPr lang="en-US" sz="1600" b="1" dirty="0">
                <a:hlinkClick r:id="rId18"/>
              </a:rPr>
              <a:t>http://</a:t>
            </a:r>
            <a:r>
              <a:rPr lang="en-US" sz="1600" b="1" dirty="0" smtClean="0">
                <a:hlinkClick r:id="rId18"/>
              </a:rPr>
              <a:t>codeforces.com/gym/101620</a:t>
            </a:r>
            <a:r>
              <a:rPr lang="sr-Latn-ME" sz="1600" b="1" dirty="0" smtClean="0"/>
              <a:t> </a:t>
            </a:r>
            <a:r>
              <a:rPr lang="en-US" sz="1600" b="1" dirty="0" smtClean="0"/>
              <a:t> </a:t>
            </a:r>
            <a:r>
              <a:rPr lang="en-US" sz="1600" b="1" dirty="0"/>
              <a:t>Problem J</a:t>
            </a:r>
          </a:p>
          <a:p>
            <a:r>
              <a:rPr lang="en-US" sz="1600" b="1" dirty="0">
                <a:hlinkClick r:id="rId19"/>
              </a:rPr>
              <a:t>http://</a:t>
            </a:r>
            <a:r>
              <a:rPr lang="en-US" sz="1600" b="1" dirty="0" smtClean="0">
                <a:hlinkClick r:id="rId19"/>
              </a:rPr>
              <a:t>codeforces.com/contest/120/problem/F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20"/>
              </a:rPr>
              <a:t>http://</a:t>
            </a:r>
            <a:r>
              <a:rPr lang="en-US" sz="1600" b="1" dirty="0" smtClean="0">
                <a:hlinkClick r:id="rId20"/>
              </a:rPr>
              <a:t>codeforces.com/contest/116/problem/C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r>
              <a:rPr lang="en-US" sz="1600" b="1" dirty="0">
                <a:hlinkClick r:id="rId21"/>
              </a:rPr>
              <a:t>http://</a:t>
            </a:r>
            <a:r>
              <a:rPr lang="en-US" sz="1600" b="1" dirty="0" smtClean="0">
                <a:hlinkClick r:id="rId21"/>
              </a:rPr>
              <a:t>codeforces.com/contest/893/problem/C</a:t>
            </a:r>
            <a:r>
              <a:rPr lang="sr-Latn-ME" sz="1600" b="1" dirty="0" smtClean="0"/>
              <a:t> 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986761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28600"/>
            <a:ext cx="8229600" cy="990600"/>
          </a:xfrm>
        </p:spPr>
        <p:txBody>
          <a:bodyPr/>
          <a:lstStyle/>
          <a:p>
            <a:r>
              <a:rPr lang="en-GB" dirty="0" err="1" smtClean="0"/>
              <a:t>Zadaci</a:t>
            </a:r>
            <a:r>
              <a:rPr lang="en-GB" dirty="0" smtClean="0"/>
              <a:t> za </a:t>
            </a:r>
            <a:r>
              <a:rPr lang="en-GB" dirty="0" err="1" smtClean="0"/>
              <a:t>vje</a:t>
            </a:r>
            <a:r>
              <a:rPr lang="sr-Latn-ME" dirty="0" smtClean="0"/>
              <a:t>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/>
          </a:bodyPr>
          <a:lstStyle/>
          <a:p>
            <a:r>
              <a:rPr lang="sr-Latn-ME" dirty="0" smtClean="0"/>
              <a:t>Magični kvadrat dimenzija </a:t>
            </a:r>
            <a:r>
              <a:rPr lang="sr-Latn-ME" b="1" dirty="0" smtClean="0">
                <a:solidFill>
                  <a:srgbClr val="C00000"/>
                </a:solidFill>
              </a:rPr>
              <a:t>N×N</a:t>
            </a:r>
            <a:r>
              <a:rPr lang="sr-Latn-ME" dirty="0" smtClean="0"/>
              <a:t> ima upisane brojeve od </a:t>
            </a:r>
            <a:r>
              <a:rPr lang="sr-Latn-ME" b="1" dirty="0" smtClean="0">
                <a:solidFill>
                  <a:srgbClr val="C00000"/>
                </a:solidFill>
              </a:rPr>
              <a:t>1</a:t>
            </a:r>
            <a:r>
              <a:rPr lang="sr-Latn-ME" dirty="0" smtClean="0"/>
              <a:t> do </a:t>
            </a:r>
            <a:r>
              <a:rPr lang="sr-Latn-ME" b="1" dirty="0" smtClean="0">
                <a:solidFill>
                  <a:srgbClr val="C00000"/>
                </a:solidFill>
              </a:rPr>
              <a:t>N</a:t>
            </a:r>
            <a:r>
              <a:rPr lang="sr-Latn-ME" b="1" baseline="30000" dirty="0" smtClean="0">
                <a:solidFill>
                  <a:srgbClr val="C00000"/>
                </a:solidFill>
              </a:rPr>
              <a:t>2</a:t>
            </a:r>
            <a:r>
              <a:rPr lang="sr-Latn-ME" dirty="0" smtClean="0"/>
              <a:t>. Suma po svakoj koloni, vrsti i dijagonali mora biti ista. Dat je broj </a:t>
            </a:r>
            <a:r>
              <a:rPr lang="sr-Latn-ME" b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 (u granicama </a:t>
            </a:r>
            <a:r>
              <a:rPr lang="en-US" b="1" dirty="0" smtClean="0">
                <a:solidFill>
                  <a:srgbClr val="C00000"/>
                </a:solidFill>
              </a:rPr>
              <a:t>[1,5]</a:t>
            </a:r>
            <a:r>
              <a:rPr lang="en-US" dirty="0" smtClean="0"/>
              <a:t>)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kvadratna</a:t>
            </a:r>
            <a:r>
              <a:rPr lang="en-US" dirty="0" smtClean="0"/>
              <a:t> </a:t>
            </a:r>
            <a:r>
              <a:rPr lang="en-US" dirty="0" err="1" smtClean="0"/>
              <a:t>matrica</a:t>
            </a:r>
            <a:r>
              <a:rPr lang="en-US" dirty="0" smtClean="0"/>
              <a:t> </a:t>
            </a:r>
            <a:r>
              <a:rPr lang="en-US" dirty="0" err="1" smtClean="0"/>
              <a:t>dimenzija</a:t>
            </a:r>
            <a:r>
              <a:rPr lang="en-US" dirty="0" smtClean="0"/>
              <a:t> </a:t>
            </a:r>
            <a:r>
              <a:rPr lang="sr-Latn-ME" b="1" dirty="0">
                <a:solidFill>
                  <a:srgbClr val="C00000"/>
                </a:solidFill>
              </a:rPr>
              <a:t>N×N</a:t>
            </a:r>
            <a:r>
              <a:rPr lang="sr-Latn-ME" dirty="0"/>
              <a:t> </a:t>
            </a:r>
            <a:r>
              <a:rPr lang="en-US" dirty="0" err="1" smtClean="0"/>
              <a:t>gdje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upisani</a:t>
            </a:r>
            <a:r>
              <a:rPr lang="en-US" dirty="0" smtClean="0"/>
              <a:t> </a:t>
            </a:r>
            <a:r>
              <a:rPr lang="en-US" dirty="0" err="1" smtClean="0"/>
              <a:t>neki</a:t>
            </a:r>
            <a:r>
              <a:rPr lang="en-US" dirty="0" smtClean="0"/>
              <a:t> od </a:t>
            </a:r>
            <a:r>
              <a:rPr lang="en-US" dirty="0" err="1" smtClean="0"/>
              <a:t>brojeva</a:t>
            </a:r>
            <a:r>
              <a:rPr lang="en-US" dirty="0" smtClean="0"/>
              <a:t> u </a:t>
            </a:r>
            <a:r>
              <a:rPr lang="en-US" dirty="0" err="1" smtClean="0"/>
              <a:t>intervalu</a:t>
            </a:r>
            <a:r>
              <a:rPr lang="en-US" dirty="0" smtClean="0"/>
              <a:t> </a:t>
            </a:r>
            <a:r>
              <a:rPr lang="en-US" b="1" dirty="0">
                <a:solidFill>
                  <a:srgbClr val="C00000"/>
                </a:solidFill>
              </a:rPr>
              <a:t>[</a:t>
            </a:r>
            <a:r>
              <a:rPr lang="en-US" b="1" dirty="0" smtClean="0">
                <a:solidFill>
                  <a:srgbClr val="C00000"/>
                </a:solidFill>
              </a:rPr>
              <a:t>1,</a:t>
            </a:r>
            <a:r>
              <a:rPr lang="sr-Latn-ME" b="1" dirty="0" smtClean="0">
                <a:solidFill>
                  <a:srgbClr val="C00000"/>
                </a:solidFill>
              </a:rPr>
              <a:t>N</a:t>
            </a:r>
            <a:r>
              <a:rPr lang="sr-Latn-ME" b="1" baseline="30000" dirty="0" smtClean="0">
                <a:solidFill>
                  <a:srgbClr val="C00000"/>
                </a:solidFill>
              </a:rPr>
              <a:t>2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en-US" dirty="0" smtClean="0"/>
              <a:t>. Na </a:t>
            </a:r>
            <a:r>
              <a:rPr lang="en-US" dirty="0" err="1" smtClean="0"/>
              <a:t>nekim</a:t>
            </a:r>
            <a:r>
              <a:rPr lang="en-US" dirty="0" smtClean="0"/>
              <a:t> </a:t>
            </a:r>
            <a:r>
              <a:rPr lang="en-US" dirty="0" err="1" smtClean="0"/>
              <a:t>pozicijama</a:t>
            </a:r>
            <a:r>
              <a:rPr lang="en-US" dirty="0" smtClean="0"/>
              <a:t> </a:t>
            </a:r>
            <a:r>
              <a:rPr lang="en-US" dirty="0" err="1" smtClean="0"/>
              <a:t>upisane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0</a:t>
            </a:r>
            <a:r>
              <a:rPr lang="en-U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nepoznati</a:t>
            </a:r>
            <a:r>
              <a:rPr lang="en-US" dirty="0" smtClean="0"/>
              <a:t> </a:t>
            </a:r>
            <a:r>
              <a:rPr lang="en-US" dirty="0" err="1" smtClean="0"/>
              <a:t>brojevi</a:t>
            </a:r>
            <a:r>
              <a:rPr lang="en-US" dirty="0" smtClean="0"/>
              <a:t>. </a:t>
            </a:r>
            <a:r>
              <a:rPr lang="en-US" dirty="0" err="1" smtClean="0"/>
              <a:t>Ako</a:t>
            </a:r>
            <a:r>
              <a:rPr lang="en-US" dirty="0" smtClean="0"/>
              <a:t> je </a:t>
            </a:r>
            <a:r>
              <a:rPr lang="en-US" dirty="0" err="1" smtClean="0"/>
              <a:t>mogu</a:t>
            </a:r>
            <a:r>
              <a:rPr lang="sr-Latn-ME" dirty="0" smtClean="0"/>
              <a:t>će zamjeniti </a:t>
            </a:r>
            <a:r>
              <a:rPr lang="sr-Latn-ME" b="1" dirty="0" smtClean="0">
                <a:solidFill>
                  <a:srgbClr val="C00000"/>
                </a:solidFill>
              </a:rPr>
              <a:t>0</a:t>
            </a:r>
            <a:r>
              <a:rPr lang="sr-Latn-ME" dirty="0" smtClean="0"/>
              <a:t> sa brojevima iz intervala </a:t>
            </a:r>
            <a:r>
              <a:rPr lang="en-US" b="1" dirty="0">
                <a:solidFill>
                  <a:srgbClr val="C00000"/>
                </a:solidFill>
              </a:rPr>
              <a:t>[1,</a:t>
            </a:r>
            <a:r>
              <a:rPr lang="sr-Latn-ME" b="1" dirty="0">
                <a:solidFill>
                  <a:srgbClr val="C00000"/>
                </a:solidFill>
              </a:rPr>
              <a:t>N</a:t>
            </a:r>
            <a:r>
              <a:rPr lang="sr-Latn-ME" b="1" baseline="30000" dirty="0">
                <a:solidFill>
                  <a:srgbClr val="C00000"/>
                </a:solidFill>
              </a:rPr>
              <a:t>2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sr-Latn-ME" dirty="0" smtClean="0"/>
              <a:t> tako da se </a:t>
            </a:r>
            <a:r>
              <a:rPr lang="sr-Latn-ME" smtClean="0"/>
              <a:t>nijedan u kvadratu ne </a:t>
            </a:r>
            <a:r>
              <a:rPr lang="sr-Latn-ME" dirty="0" smtClean="0"/>
              <a:t>ponavlja </a:t>
            </a:r>
            <a:r>
              <a:rPr lang="en-US" dirty="0" err="1"/>
              <a:t>i</a:t>
            </a:r>
            <a:r>
              <a:rPr lang="sr-Latn-ME" dirty="0" smtClean="0"/>
              <a:t> da su zadovoljene osobine magičnog kvadrata. Ako to nije moguće štampati </a:t>
            </a:r>
            <a:r>
              <a:rPr lang="sr-Latn-ME" b="1" dirty="0" smtClean="0">
                <a:solidFill>
                  <a:srgbClr val="C00000"/>
                </a:solidFill>
              </a:rPr>
              <a:t>-1</a:t>
            </a:r>
            <a:r>
              <a:rPr lang="sr-Latn-ME" dirty="0" smtClean="0"/>
              <a:t>. Riješiti zadatak backtrackingom. Napomena: postoji mogućnost da vremensko ograničenje ne bude zadovoljeno te da se u pojedinim slučajevima backtracking mora zamjeniti sa inteligentnijim postupkom.</a:t>
            </a:r>
          </a:p>
          <a:p>
            <a:pPr marL="0" indent="0">
              <a:buNone/>
            </a:pPr>
            <a:r>
              <a:rPr lang="sr-Latn-ME" sz="1600" b="1" dirty="0">
                <a:hlinkClick r:id="rId2"/>
              </a:rPr>
              <a:t>https://</a:t>
            </a:r>
            <a:r>
              <a:rPr lang="sr-Latn-ME" sz="1600" b="1" dirty="0" smtClean="0">
                <a:hlinkClick r:id="rId2"/>
              </a:rPr>
              <a:t>petljamediastorage.blob.core.windows.net/root/Media/Default/Problem/Kvalifikacije%202009%20I-6%20Magic.pdf</a:t>
            </a:r>
            <a:endParaRPr lang="sr-Latn-ME" sz="1600" b="1" dirty="0" smtClean="0"/>
          </a:p>
          <a:p>
            <a:pPr marL="0" indent="0">
              <a:buNone/>
            </a:pPr>
            <a:r>
              <a:rPr lang="sr-Latn-ME" dirty="0" smtClean="0"/>
              <a:t>Zadatak možete uraditi i testirati ga na Petlji nakon registracije:</a:t>
            </a:r>
          </a:p>
          <a:p>
            <a:pPr marL="0" indent="0">
              <a:buNone/>
            </a:pPr>
            <a:r>
              <a:rPr lang="sr-Latn-ME" sz="1600" b="1" dirty="0">
                <a:hlinkClick r:id="rId3"/>
              </a:rPr>
              <a:t>https://</a:t>
            </a:r>
            <a:r>
              <a:rPr lang="sr-Latn-ME" sz="1600" b="1" dirty="0" smtClean="0">
                <a:hlinkClick r:id="rId3"/>
              </a:rPr>
              <a:t>www.petlja.org/biblioteka/r/Problemi/2009-kvalifikacije-I-ss-magic</a:t>
            </a:r>
            <a:r>
              <a:rPr lang="sr-Latn-ME" sz="1600" b="1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93792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28600"/>
            <a:ext cx="8229600" cy="990600"/>
          </a:xfrm>
        </p:spPr>
        <p:txBody>
          <a:bodyPr/>
          <a:lstStyle/>
          <a:p>
            <a:r>
              <a:rPr lang="en-GB" dirty="0" err="1" smtClean="0"/>
              <a:t>Zadaci</a:t>
            </a:r>
            <a:r>
              <a:rPr lang="en-GB" dirty="0" smtClean="0"/>
              <a:t> za </a:t>
            </a:r>
            <a:r>
              <a:rPr lang="en-GB" dirty="0" err="1" smtClean="0"/>
              <a:t>vje</a:t>
            </a:r>
            <a:r>
              <a:rPr lang="sr-Latn-ME" dirty="0" smtClean="0"/>
              <a:t>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/>
          </a:bodyPr>
          <a:lstStyle/>
          <a:p>
            <a:r>
              <a:rPr lang="sr-Latn-ME" dirty="0" smtClean="0"/>
              <a:t>Odlična škola backtracking algoritama može da se nađe na:</a:t>
            </a:r>
            <a:r>
              <a:rPr lang="sr-Latn-ME" dirty="0"/>
              <a:t/>
            </a:r>
            <a:br>
              <a:rPr lang="sr-Latn-ME" dirty="0"/>
            </a:br>
            <a:r>
              <a:rPr lang="sr-Latn-ME" sz="1600" b="1" dirty="0">
                <a:hlinkClick r:id="rId2"/>
              </a:rPr>
              <a:t>https://www.geeksforgeeks.org/backtracking-algorithms</a:t>
            </a:r>
            <a:r>
              <a:rPr lang="sr-Latn-ME" sz="1600" b="1" dirty="0" smtClean="0">
                <a:hlinkClick r:id="rId2"/>
              </a:rPr>
              <a:t>/</a:t>
            </a:r>
            <a:r>
              <a:rPr lang="en-US" sz="1600" b="1" dirty="0" smtClean="0"/>
              <a:t> </a:t>
            </a:r>
            <a:r>
              <a:rPr lang="sr-Latn-ME" sz="1600" b="1" dirty="0"/>
              <a:t/>
            </a:r>
            <a:br>
              <a:rPr lang="sr-Latn-ME" sz="1600" b="1" dirty="0"/>
            </a:br>
            <a:r>
              <a:rPr lang="sr-Latn-ME" sz="1600" b="1" dirty="0">
                <a:hlinkClick r:id="rId3"/>
              </a:rPr>
              <a:t>https://www.geeksforgeeks.org/top-20-backtracking-algorithm-interview-questions</a:t>
            </a:r>
            <a:r>
              <a:rPr lang="sr-Latn-ME" sz="1600" b="1" dirty="0" smtClean="0">
                <a:hlinkClick r:id="rId3"/>
              </a:rPr>
              <a:t>/</a:t>
            </a:r>
            <a:endParaRPr lang="en-US" sz="1600" b="1" dirty="0" smtClean="0"/>
          </a:p>
          <a:p>
            <a:r>
              <a:rPr lang="en-US" dirty="0" err="1" smtClean="0"/>
              <a:t>Ovdje</a:t>
            </a:r>
            <a:r>
              <a:rPr lang="en-US" dirty="0" smtClean="0"/>
              <a:t> </a:t>
            </a:r>
            <a:r>
              <a:rPr lang="sr-Latn-ME" dirty="0"/>
              <a:t>ćemo pomenuti samo neke od izlistanih problema koje nismo već obradili:</a:t>
            </a:r>
            <a:br>
              <a:rPr lang="sr-Latn-ME" dirty="0"/>
            </a:br>
            <a:r>
              <a:rPr lang="sr-Latn-ME" dirty="0" smtClean="0"/>
              <a:t>Problem skakača u šah i obilaska svih polja table </a:t>
            </a:r>
            <a:r>
              <a:rPr lang="sr-Latn-ME" sz="1600" b="1" dirty="0" smtClean="0">
                <a:hlinkClick r:id="rId4"/>
              </a:rPr>
              <a:t>https</a:t>
            </a:r>
            <a:r>
              <a:rPr lang="sr-Latn-ME" sz="1600" b="1" dirty="0">
                <a:hlinkClick r:id="rId4"/>
              </a:rPr>
              <a:t>://www.geeksforgeeks.org/the-knights-tour-problem-backtracking-1</a:t>
            </a:r>
            <a:r>
              <a:rPr lang="sr-Latn-ME" sz="1600" b="1" dirty="0" smtClean="0">
                <a:hlinkClick r:id="rId4"/>
              </a:rPr>
              <a:t>/</a:t>
            </a:r>
            <a:r>
              <a:rPr lang="sr-Latn-ME" sz="1600" b="1" dirty="0" smtClean="0"/>
              <a:t> </a:t>
            </a:r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/>
              <a:t>Problem </a:t>
            </a:r>
            <a:r>
              <a:rPr lang="sr-Latn-ME" b="1" dirty="0" smtClean="0">
                <a:solidFill>
                  <a:srgbClr val="C00000"/>
                </a:solidFill>
              </a:rPr>
              <a:t>m</a:t>
            </a:r>
            <a:r>
              <a:rPr lang="sr-Latn-ME" dirty="0" smtClean="0"/>
              <a:t> boja </a:t>
            </a:r>
            <a:r>
              <a:rPr lang="sr-Latn-ME" sz="1600" b="1" dirty="0" smtClean="0"/>
              <a:t>(dat je neusmjereni grad)</a:t>
            </a:r>
            <a:r>
              <a:rPr lang="sr-Latn-ME" dirty="0" smtClean="0"/>
              <a:t>, odrediti da li je moguće obojati graf sa tih </a:t>
            </a:r>
            <a:r>
              <a:rPr lang="sr-Latn-ME" b="1" dirty="0" smtClean="0">
                <a:solidFill>
                  <a:srgbClr val="C00000"/>
                </a:solidFill>
              </a:rPr>
              <a:t>m</a:t>
            </a:r>
            <a:r>
              <a:rPr lang="sr-Latn-ME" dirty="0" smtClean="0"/>
              <a:t> broja tako da nema dvije grane obojene na isti </a:t>
            </a:r>
            <a:r>
              <a:rPr lang="sr-Latn-ME" dirty="0"/>
              <a:t>način:</a:t>
            </a:r>
            <a:br>
              <a:rPr lang="sr-Latn-ME" dirty="0"/>
            </a:br>
            <a:r>
              <a:rPr lang="sr-Latn-ME" sz="1600" b="1" dirty="0">
                <a:hlinkClick r:id="rId5"/>
              </a:rPr>
              <a:t>https://www.geeksforgeeks.org/m-coloring-problem-backtracking-5</a:t>
            </a:r>
            <a:r>
              <a:rPr lang="sr-Latn-ME" sz="1600" b="1" dirty="0" smtClean="0">
                <a:hlinkClick r:id="rId5"/>
              </a:rPr>
              <a:t>/</a:t>
            </a:r>
            <a:r>
              <a:rPr lang="sr-Latn-ME" sz="1600" b="1" dirty="0" smtClean="0"/>
              <a:t> </a:t>
            </a:r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/>
              <a:t>Hamiltonov ciklus </a:t>
            </a:r>
            <a:r>
              <a:rPr lang="sr-Latn-ME" sz="1600" b="1" dirty="0" smtClean="0"/>
              <a:t>(putanja u neusmjerenom grafu koja posjećuje svaki čvor tačno jednom)</a:t>
            </a:r>
            <a:r>
              <a:rPr lang="sr-Latn-ME" dirty="0" smtClean="0"/>
              <a:t>:</a:t>
            </a:r>
            <a:r>
              <a:rPr lang="sr-Latn-ME" dirty="0"/>
              <a:t/>
            </a:r>
            <a:br>
              <a:rPr lang="sr-Latn-ME" dirty="0"/>
            </a:br>
            <a:r>
              <a:rPr lang="sr-Latn-ME" sz="1600" b="1" dirty="0">
                <a:hlinkClick r:id="rId6"/>
              </a:rPr>
              <a:t>https://www.geeksforgeeks.org/hamiltonian-cycle-backtracking-6</a:t>
            </a:r>
            <a:r>
              <a:rPr lang="sr-Latn-ME" sz="1600" b="1" dirty="0" smtClean="0">
                <a:hlinkClick r:id="rId6"/>
              </a:rPr>
              <a:t>/</a:t>
            </a:r>
            <a:r>
              <a:rPr lang="sr-Latn-ME" sz="1600" b="1" dirty="0" smtClean="0"/>
              <a:t/>
            </a:r>
            <a:br>
              <a:rPr lang="sr-Latn-ME" sz="1600" b="1" dirty="0" smtClean="0"/>
            </a:br>
            <a:r>
              <a:rPr lang="sr-Latn-ME" dirty="0"/>
              <a:t>Rješavanje kripto-aritmetičke pazl problema </a:t>
            </a:r>
            <a:r>
              <a:rPr lang="sr-Latn-ME" sz="1600" b="1" dirty="0"/>
              <a:t>(detalji u postavci)</a:t>
            </a:r>
            <a:r>
              <a:rPr lang="sr-Latn-ME" dirty="0"/>
              <a:t>:</a:t>
            </a:r>
            <a:br>
              <a:rPr lang="sr-Latn-ME" dirty="0"/>
            </a:br>
            <a:r>
              <a:rPr lang="sr-Latn-ME" sz="1600" b="1" dirty="0">
                <a:hlinkClick r:id="rId7"/>
              </a:rPr>
              <a:t>https://www.geeksforgeeks.org/solving-cryptarithmetic-puzzles-backtracking-8</a:t>
            </a:r>
            <a:r>
              <a:rPr lang="sr-Latn-ME" sz="1600" b="1" dirty="0" smtClean="0">
                <a:hlinkClick r:id="rId7"/>
              </a:rPr>
              <a:t>/</a:t>
            </a:r>
            <a:r>
              <a:rPr lang="sr-Latn-ME" dirty="0" smtClean="0"/>
              <a:t> </a:t>
            </a:r>
            <a:r>
              <a:rPr lang="sr-Latn-ME" sz="1600" b="1" dirty="0" smtClean="0"/>
              <a:t/>
            </a:r>
            <a:br>
              <a:rPr lang="sr-Latn-ME" sz="1600" b="1" dirty="0" smtClean="0"/>
            </a:br>
            <a:endParaRPr lang="sr-Latn-ME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408197751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/>
          </a:bodyPr>
          <a:lstStyle/>
          <a:p>
            <a:r>
              <a:rPr lang="sr-Latn-ME" dirty="0"/>
              <a:t>Rješavanje problema magnetnih pazlova </a:t>
            </a:r>
            <a:r>
              <a:rPr lang="sr-Latn-ME" sz="1600" b="1" dirty="0">
                <a:hlinkClick r:id="rId2"/>
              </a:rPr>
              <a:t>https://www.geeksforgeeks.org/magnet-puzzle-backtracking-9</a:t>
            </a:r>
            <a:r>
              <a:rPr lang="sr-Latn-ME" sz="1600" b="1" dirty="0" smtClean="0">
                <a:hlinkClick r:id="rId2"/>
              </a:rPr>
              <a:t>/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Dat je rječnik sa više riječi i tabela sa </a:t>
            </a:r>
            <a:r>
              <a:rPr lang="sr-Latn-ME" b="1" dirty="0" smtClean="0">
                <a:solidFill>
                  <a:srgbClr val="C00000"/>
                </a:solidFill>
              </a:rPr>
              <a:t>M×N</a:t>
            </a:r>
            <a:r>
              <a:rPr lang="sr-Latn-ME" dirty="0" smtClean="0"/>
              <a:t> karaktera. Odrediti sve riječi iz rječnika koje se mogu dobiti tako što se pravi putanja kroz tabelu. Dozvoljeno kretanje je u osam pravaca.</a:t>
            </a:r>
            <a:r>
              <a:rPr lang="sr-Latn-ME" dirty="0"/>
              <a:t/>
            </a:r>
            <a:br>
              <a:rPr lang="sr-Latn-ME" dirty="0"/>
            </a:br>
            <a:r>
              <a:rPr lang="sr-Latn-ME" sz="1600" b="1" dirty="0">
                <a:hlinkClick r:id="rId3"/>
              </a:rPr>
              <a:t>https://www.geeksforgeeks.org/boggle-set-2-using-trie</a:t>
            </a:r>
            <a:r>
              <a:rPr lang="sr-Latn-ME" sz="1600" b="1" dirty="0" smtClean="0">
                <a:hlinkClick r:id="rId3"/>
              </a:rPr>
              <a:t>/</a:t>
            </a:r>
            <a:r>
              <a:rPr lang="sr-Latn-ME" sz="1600" b="1" dirty="0" smtClean="0"/>
              <a:t> </a:t>
            </a:r>
          </a:p>
          <a:p>
            <a:r>
              <a:rPr lang="sr-Latn-ME" dirty="0" smtClean="0"/>
              <a:t>Dat je zagradni izraz sa malim zagradama i drugim karakterima. Izbrisati najmanji broj karaktera tako da izraz postane korektan. Ako ima više rješenja ispisati sva:</a:t>
            </a:r>
            <a:br>
              <a:rPr lang="sr-Latn-ME" dirty="0" smtClean="0"/>
            </a:br>
            <a:r>
              <a:rPr lang="sr-Latn-ME" sz="1600" b="1" dirty="0" smtClean="0">
                <a:hlinkClick r:id="rId4"/>
              </a:rPr>
              <a:t>https</a:t>
            </a:r>
            <a:r>
              <a:rPr lang="sr-Latn-ME" sz="1600" b="1" dirty="0">
                <a:hlinkClick r:id="rId4"/>
              </a:rPr>
              <a:t>://www.geeksforgeeks.org/remove-invalid-parentheses</a:t>
            </a:r>
            <a:r>
              <a:rPr lang="sr-Latn-ME" sz="1600" b="1" dirty="0" smtClean="0">
                <a:hlinkClick r:id="rId4"/>
              </a:rPr>
              <a:t>/</a:t>
            </a:r>
            <a:r>
              <a:rPr lang="sr-Latn-ME" sz="1600" b="1" dirty="0" smtClean="0"/>
              <a:t> </a:t>
            </a:r>
            <a:endParaRPr lang="sr-Latn-ME" sz="1600" b="1" dirty="0"/>
          </a:p>
          <a:p>
            <a:r>
              <a:rPr lang="sr-Latn-ME" dirty="0" smtClean="0"/>
              <a:t>Data je suma </a:t>
            </a:r>
            <a:r>
              <a:rPr lang="sr-Latn-ME" b="1" dirty="0" smtClean="0">
                <a:solidFill>
                  <a:srgbClr val="C00000"/>
                </a:solidFill>
              </a:rPr>
              <a:t>S</a:t>
            </a:r>
            <a:r>
              <a:rPr lang="sr-Latn-ME" dirty="0" smtClean="0"/>
              <a:t>, brojevi </a:t>
            </a:r>
            <a:r>
              <a:rPr lang="sr-Latn-ME" b="1" dirty="0" smtClean="0">
                <a:solidFill>
                  <a:srgbClr val="C00000"/>
                </a:solidFill>
              </a:rPr>
              <a:t>P</a:t>
            </a:r>
            <a:r>
              <a:rPr lang="sr-Latn-ME" dirty="0" smtClean="0"/>
              <a:t> i </a:t>
            </a:r>
            <a:r>
              <a:rPr lang="sr-Latn-ME" b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. Odrediti sve kombinacije </a:t>
            </a:r>
            <a:r>
              <a:rPr lang="sr-Latn-ME" b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 prostih brojeva većih od </a:t>
            </a:r>
            <a:r>
              <a:rPr lang="sr-Latn-ME" b="1" dirty="0" smtClean="0">
                <a:solidFill>
                  <a:srgbClr val="C00000"/>
                </a:solidFill>
              </a:rPr>
              <a:t>P</a:t>
            </a:r>
            <a:r>
              <a:rPr lang="sr-Latn-ME" dirty="0" smtClean="0"/>
              <a:t> takvih da je njihova suma </a:t>
            </a:r>
            <a:r>
              <a:rPr lang="sr-Latn-ME" b="1" dirty="0" smtClean="0">
                <a:solidFill>
                  <a:srgbClr val="C00000"/>
                </a:solidFill>
              </a:rPr>
              <a:t>S</a:t>
            </a:r>
            <a:r>
              <a:rPr lang="sr-Latn-ME" dirty="0" smtClean="0"/>
              <a:t>:</a:t>
            </a:r>
            <a:br>
              <a:rPr lang="sr-Latn-ME" dirty="0" smtClean="0"/>
            </a:br>
            <a:r>
              <a:rPr lang="sr-Latn-ME" sz="1600" b="1" dirty="0" smtClean="0">
                <a:hlinkClick r:id="rId5"/>
              </a:rPr>
              <a:t>https</a:t>
            </a:r>
            <a:r>
              <a:rPr lang="sr-Latn-ME" sz="1600" b="1" dirty="0">
                <a:hlinkClick r:id="rId5"/>
              </a:rPr>
              <a:t>://www.geeksforgeeks.org/prime-numbers-after-prime-p-with-sum-s</a:t>
            </a:r>
            <a:r>
              <a:rPr lang="sr-Latn-ME" sz="1600" b="1" dirty="0" smtClean="0">
                <a:hlinkClick r:id="rId5"/>
              </a:rPr>
              <a:t>/</a:t>
            </a:r>
            <a:r>
              <a:rPr lang="sr-Latn-ME" sz="1600" b="1" dirty="0" smtClean="0"/>
              <a:t> </a:t>
            </a:r>
            <a:endParaRPr lang="sr-Latn-ME" sz="1600" b="1" dirty="0"/>
          </a:p>
          <a:p>
            <a:r>
              <a:rPr lang="sr-Latn-ME" dirty="0" smtClean="0"/>
              <a:t>Kretanje miša u pravougaonoj šemi </a:t>
            </a:r>
            <a:r>
              <a:rPr lang="sr-Latn-ME" b="1" baseline="-25000" dirty="0" smtClean="0"/>
              <a:t>(lavirintu)</a:t>
            </a:r>
            <a:r>
              <a:rPr lang="sr-Latn-ME" dirty="0"/>
              <a:t> sa dozvoljenim višestrukim koracima i skokovima:</a:t>
            </a:r>
            <a:br>
              <a:rPr lang="sr-Latn-ME" dirty="0"/>
            </a:br>
            <a:r>
              <a:rPr lang="sr-Latn-ME" sz="1600" b="1" dirty="0">
                <a:hlinkClick r:id="rId6"/>
              </a:rPr>
              <a:t>https://www.geeksforgeeks.org/rat-in-a-maze-with-multiple-steps-jump-allowed</a:t>
            </a:r>
            <a:r>
              <a:rPr lang="sr-Latn-ME" sz="1600" b="1" dirty="0" smtClean="0">
                <a:hlinkClick r:id="rId6"/>
              </a:rPr>
              <a:t>/</a:t>
            </a:r>
            <a:r>
              <a:rPr lang="sr-Latn-ME" sz="1600" b="1" dirty="0" smtClean="0"/>
              <a:t> </a:t>
            </a:r>
            <a:endParaRPr lang="en-US" sz="16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6482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 lnSpcReduction="10000"/>
          </a:bodyPr>
          <a:lstStyle/>
          <a:p>
            <a:r>
              <a:rPr lang="sr-Latn-ME" dirty="0" smtClean="0"/>
              <a:t>Implementirati pravilo lijeve ruke.</a:t>
            </a:r>
          </a:p>
          <a:p>
            <a:r>
              <a:rPr lang="sr-Latn-ME" dirty="0" smtClean="0"/>
              <a:t>Implementirati algoritam slučajnog kretanja miša </a:t>
            </a:r>
            <a:r>
              <a:rPr lang="sr-Latn-ME" sz="1600" b="1" dirty="0" smtClean="0"/>
              <a:t>(random mouse problem)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Implementirati Pledge algoritam za kretanje u lavirintu.</a:t>
            </a:r>
          </a:p>
          <a:p>
            <a:r>
              <a:rPr lang="sr-Latn-ME" dirty="0" smtClean="0"/>
              <a:t>Implementirati T</a:t>
            </a:r>
            <a:r>
              <a:rPr lang="en-US" dirty="0" err="1" smtClean="0"/>
              <a:t>rémaux's</a:t>
            </a:r>
            <a:r>
              <a:rPr lang="en-US" dirty="0" smtClean="0"/>
              <a:t> </a:t>
            </a:r>
            <a:r>
              <a:rPr lang="en-US" dirty="0" err="1" smtClean="0"/>
              <a:t>algorit</a:t>
            </a:r>
            <a:r>
              <a:rPr lang="sr-Latn-ME" dirty="0" smtClean="0"/>
              <a:t>am za kretanje u lavirintu.</a:t>
            </a:r>
          </a:p>
          <a:p>
            <a:r>
              <a:rPr lang="sr-Latn-ME" dirty="0" smtClean="0"/>
              <a:t>Implementirati dead-end filling </a:t>
            </a:r>
            <a:r>
              <a:rPr lang="sr-Latn-ME" sz="1600" b="1" dirty="0" smtClean="0"/>
              <a:t>(popunjavanje ćorsokaka)</a:t>
            </a:r>
            <a:r>
              <a:rPr lang="sr-Latn-ME" dirty="0" smtClean="0"/>
              <a:t> algoritam.</a:t>
            </a:r>
          </a:p>
          <a:p>
            <a:r>
              <a:rPr lang="sr-Latn-ME" dirty="0" smtClean="0"/>
              <a:t>Implementirati primjer rekurzivnog algoritma za kretanje kroz lavirint.</a:t>
            </a:r>
          </a:p>
          <a:p>
            <a:r>
              <a:rPr lang="sr-Latn-ME" dirty="0" smtClean="0"/>
              <a:t>Implementirati algoritme rutiranja kroz lavirint </a:t>
            </a:r>
            <a:r>
              <a:rPr lang="sr-Latn-ME" sz="1600" dirty="0" smtClean="0"/>
              <a:t>(</a:t>
            </a:r>
            <a:r>
              <a:rPr lang="sr-Latn-ME" sz="1600" b="1" dirty="0" smtClean="0"/>
              <a:t>maze routing</a:t>
            </a:r>
            <a:r>
              <a:rPr lang="sr-Latn-ME" sz="1600" dirty="0" smtClean="0"/>
              <a:t>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Ništa jednostavniji algoritmi nisu oni koji crtaju lavirinte. </a:t>
            </a:r>
            <a:r>
              <a:rPr lang="sr-Latn-ME" dirty="0"/>
              <a:t>Neki od postupaka su opisani na </a:t>
            </a:r>
            <a:r>
              <a:rPr lang="sr-Latn-ME" sz="1600" b="1" dirty="0">
                <a:hlinkClick r:id="rId2"/>
              </a:rPr>
              <a:t>https://</a:t>
            </a:r>
            <a:r>
              <a:rPr lang="sr-Latn-ME" sz="1600" b="1" dirty="0" smtClean="0">
                <a:hlinkClick r:id="rId2"/>
              </a:rPr>
              <a:t>en.wikipedia.org/wiki/Maze_generation_algorithm</a:t>
            </a:r>
            <a:endParaRPr lang="sr-Latn-ME" sz="1600" b="1" dirty="0" smtClean="0"/>
          </a:p>
          <a:p>
            <a:r>
              <a:rPr lang="sr-Latn-ME" dirty="0" smtClean="0"/>
              <a:t>Neke od algoritama bi trebalo da znate implementirati dok ćete druge znati implementirati </a:t>
            </a:r>
            <a:r>
              <a:rPr lang="sr-Latn-ME" smtClean="0"/>
              <a:t>kada budete </a:t>
            </a:r>
            <a:r>
              <a:rPr lang="sr-Latn-ME" dirty="0" smtClean="0"/>
              <a:t>naučili neke od naprednih algoritama za rad sa grafovima.</a:t>
            </a:r>
            <a:endParaRPr lang="en-US" dirty="0"/>
          </a:p>
          <a:p>
            <a:endParaRPr lang="sr-Latn-M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626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/>
          <a:lstStyle/>
          <a:p>
            <a:r>
              <a:rPr lang="sr-Latn-ME" dirty="0" smtClean="0"/>
              <a:t>Codeforces 6E – Realizacija #nastavak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066800"/>
            <a:ext cx="4572000" cy="5355312"/>
          </a:xfrm>
          <a:prstGeom prst="rect">
            <a:avLst/>
          </a:prstGeom>
          <a:ln>
            <a:solidFill>
              <a:srgbClr val="C00000"/>
            </a:solidFill>
            <a:prstDash val="dash"/>
          </a:ln>
        </p:spPr>
        <p:txBody>
          <a:bodyPr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m=0;</a:t>
            </a:r>
            <a:r>
              <a:rPr lang="en-US" b="1" dirty="0">
                <a:solidFill>
                  <a:srgbClr val="C00000"/>
                </a:solidFill>
              </a:rPr>
              <a:t> //</a:t>
            </a:r>
            <a:r>
              <a:rPr lang="en-US" b="1" dirty="0" smtClean="0">
                <a:solidFill>
                  <a:srgbClr val="C00000"/>
                </a:solidFill>
              </a:rPr>
              <a:t>du</a:t>
            </a:r>
            <a:r>
              <a:rPr lang="sr-Latn-ME" b="1" dirty="0" smtClean="0">
                <a:solidFill>
                  <a:srgbClr val="C00000"/>
                </a:solidFill>
              </a:rPr>
              <a:t>ž</a:t>
            </a:r>
            <a:r>
              <a:rPr lang="en-US" b="1" dirty="0" err="1" smtClean="0">
                <a:solidFill>
                  <a:srgbClr val="C00000"/>
                </a:solidFill>
              </a:rPr>
              <a:t>ina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najdu</a:t>
            </a:r>
            <a:r>
              <a:rPr lang="sr-Latn-ME" b="1" dirty="0" smtClean="0">
                <a:solidFill>
                  <a:srgbClr val="C00000"/>
                </a:solidFill>
              </a:rPr>
              <a:t>ž</a:t>
            </a:r>
            <a:r>
              <a:rPr lang="en-US" b="1" dirty="0" err="1" smtClean="0">
                <a:solidFill>
                  <a:srgbClr val="C00000"/>
                </a:solidFill>
              </a:rPr>
              <a:t>eg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segmenta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p=0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r>
              <a:rPr lang="en-US" b="1" dirty="0" smtClean="0">
                <a:solidFill>
                  <a:srgbClr val="C00000"/>
                </a:solidFill>
              </a:rPr>
              <a:t>//</a:t>
            </a:r>
            <a:r>
              <a:rPr lang="en-US" b="1" dirty="0" err="1" smtClean="0">
                <a:solidFill>
                  <a:srgbClr val="C00000"/>
                </a:solidFill>
              </a:rPr>
              <a:t>broj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sr-Latn-ME" b="1" dirty="0" smtClean="0">
                <a:solidFill>
                  <a:srgbClr val="C00000"/>
                </a:solidFill>
              </a:rPr>
              <a:t>intervala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sa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ist</a:t>
            </a:r>
            <a:r>
              <a:rPr lang="sr-Latn-ME" b="1" dirty="0" smtClean="0">
                <a:solidFill>
                  <a:srgbClr val="C00000"/>
                </a:solidFill>
              </a:rPr>
              <a:t>o</a:t>
            </a:r>
            <a:r>
              <a:rPr lang="en-US" b="1" dirty="0" smtClean="0">
                <a:solidFill>
                  <a:srgbClr val="C00000"/>
                </a:solidFill>
              </a:rPr>
              <a:t>m du</a:t>
            </a:r>
            <a:r>
              <a:rPr lang="sr-Latn-ME" b="1" dirty="0">
                <a:solidFill>
                  <a:srgbClr val="C00000"/>
                </a:solidFill>
              </a:rPr>
              <a:t>ž</a:t>
            </a:r>
            <a:r>
              <a:rPr lang="en-US" b="1" dirty="0" smtClean="0">
                <a:solidFill>
                  <a:srgbClr val="C00000"/>
                </a:solidFill>
              </a:rPr>
              <a:t>in</a:t>
            </a:r>
            <a:r>
              <a:rPr lang="sr-Latn-ME" b="1" dirty="0" smtClean="0">
                <a:solidFill>
                  <a:srgbClr val="C00000"/>
                </a:solidFill>
              </a:rPr>
              <a:t>o</a:t>
            </a:r>
            <a:r>
              <a:rPr lang="en-US" b="1" dirty="0" smtClean="0">
                <a:solidFill>
                  <a:srgbClr val="C00000"/>
                </a:solidFill>
              </a:rPr>
              <a:t>m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{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&gt;&gt;h[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 c[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]=0;} </a:t>
            </a:r>
            <a:endParaRPr lang="sr-Latn-ME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ml.insert</a:t>
            </a:r>
            <a:r>
              <a:rPr lang="en-US" b="1" dirty="0" smtClean="0">
                <a:solidFill>
                  <a:srgbClr val="0070C0"/>
                </a:solidFill>
              </a:rPr>
              <a:t>(h[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]); </a:t>
            </a:r>
            <a:r>
              <a:rPr lang="en-US" b="1" dirty="0" smtClean="0">
                <a:solidFill>
                  <a:srgbClr val="C00000"/>
                </a:solidFill>
              </a:rPr>
              <a:t>//</a:t>
            </a:r>
            <a:r>
              <a:rPr lang="sr-Latn-ME" b="1" dirty="0" smtClean="0">
                <a:solidFill>
                  <a:srgbClr val="C00000"/>
                </a:solidFill>
              </a:rPr>
              <a:t>umeće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sr-Latn-ME" b="1" dirty="0" smtClean="0">
                <a:solidFill>
                  <a:srgbClr val="C00000"/>
                </a:solidFill>
              </a:rPr>
              <a:t>u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set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//ključni dio algoritma slijedi</a:t>
            </a:r>
            <a:r>
              <a:rPr lang="en-US" b="1" dirty="0" smtClean="0">
                <a:solidFill>
                  <a:srgbClr val="0070C0"/>
                </a:solidFill>
              </a:rPr>
              <a:t> 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      </a:t>
            </a:r>
            <a:r>
              <a:rPr lang="en-US" b="1" dirty="0">
                <a:solidFill>
                  <a:srgbClr val="0070C0"/>
                </a:solidFill>
              </a:rPr>
              <a:t>while(*</a:t>
            </a:r>
            <a:r>
              <a:rPr lang="en-US" b="1" dirty="0" err="1">
                <a:solidFill>
                  <a:srgbClr val="0070C0"/>
                </a:solidFill>
              </a:rPr>
              <a:t>ml.rbegin</a:t>
            </a:r>
            <a:r>
              <a:rPr lang="en-US" b="1" dirty="0">
                <a:solidFill>
                  <a:srgbClr val="0070C0"/>
                </a:solidFill>
              </a:rPr>
              <a:t>()-*</a:t>
            </a:r>
            <a:r>
              <a:rPr lang="en-US" b="1" dirty="0" err="1">
                <a:solidFill>
                  <a:srgbClr val="0070C0"/>
                </a:solidFill>
              </a:rPr>
              <a:t>ml.begin</a:t>
            </a:r>
            <a:r>
              <a:rPr lang="en-US" b="1" dirty="0">
                <a:solidFill>
                  <a:srgbClr val="0070C0"/>
                </a:solidFill>
              </a:rPr>
              <a:t>()&gt;k) 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ml.erase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ml.find</a:t>
            </a:r>
            <a:r>
              <a:rPr lang="en-US" b="1" dirty="0">
                <a:solidFill>
                  <a:srgbClr val="0070C0"/>
                </a:solidFill>
              </a:rPr>
              <a:t>(h[b]));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b++;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if(i-b+1</a:t>
            </a:r>
            <a:r>
              <a:rPr lang="en-US" b="1" dirty="0">
                <a:solidFill>
                  <a:srgbClr val="0070C0"/>
                </a:solidFill>
              </a:rPr>
              <a:t>==m) {c[p]=</a:t>
            </a:r>
            <a:r>
              <a:rPr lang="en-US" b="1" dirty="0" err="1">
                <a:solidFill>
                  <a:srgbClr val="0070C0"/>
                </a:solidFill>
              </a:rPr>
              <a:t>b;p</a:t>
            </a:r>
            <a:r>
              <a:rPr lang="en-US" b="1" dirty="0">
                <a:solidFill>
                  <a:srgbClr val="0070C0"/>
                </a:solidFill>
              </a:rPr>
              <a:t>++;}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>
                <a:solidFill>
                  <a:srgbClr val="0070C0"/>
                </a:solidFill>
              </a:rPr>
              <a:t>if(i-b+1&gt;m) {m=i-b+1; c[0]=b; p=1;}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&lt;&lt;m&lt;&lt;' '&lt;&lt;p&lt;&lt;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p;i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&lt;&lt;c[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]+1&lt;&lt;' '&lt;&lt;c[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]+m&lt;&lt;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724400" y="1143000"/>
            <a:ext cx="4343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TUMAČENJE:</a:t>
            </a:r>
          </a:p>
          <a:p>
            <a:r>
              <a:rPr lang="sr-Latn-ME" dirty="0" smtClean="0"/>
              <a:t>Ključni dio algoritma je u </a:t>
            </a:r>
            <a:r>
              <a:rPr lang="sr-Latn-ME" b="1" dirty="0" smtClean="0">
                <a:solidFill>
                  <a:srgbClr val="C00000"/>
                </a:solidFill>
              </a:rPr>
              <a:t>while</a:t>
            </a:r>
            <a:r>
              <a:rPr lang="sr-Latn-ME" dirty="0" smtClean="0"/>
              <a:t> petlji</a:t>
            </a:r>
          </a:p>
          <a:p>
            <a:r>
              <a:rPr lang="en-US" b="1" dirty="0">
                <a:solidFill>
                  <a:srgbClr val="C00000"/>
                </a:solidFill>
              </a:rPr>
              <a:t>while(*</a:t>
            </a:r>
            <a:r>
              <a:rPr lang="en-US" b="1" dirty="0" err="1">
                <a:solidFill>
                  <a:srgbClr val="C00000"/>
                </a:solidFill>
              </a:rPr>
              <a:t>ml.rbegin</a:t>
            </a:r>
            <a:r>
              <a:rPr lang="en-US" b="1" dirty="0">
                <a:solidFill>
                  <a:srgbClr val="C00000"/>
                </a:solidFill>
              </a:rPr>
              <a:t>()-*</a:t>
            </a:r>
            <a:r>
              <a:rPr lang="en-US" b="1" dirty="0" err="1">
                <a:solidFill>
                  <a:srgbClr val="C00000"/>
                </a:solidFill>
              </a:rPr>
              <a:t>ml.begin</a:t>
            </a:r>
            <a:r>
              <a:rPr lang="en-US" b="1" dirty="0">
                <a:solidFill>
                  <a:srgbClr val="C00000"/>
                </a:solidFill>
              </a:rPr>
              <a:t>()&gt;k</a:t>
            </a:r>
            <a:r>
              <a:rPr lang="en-US" b="1" dirty="0" smtClean="0">
                <a:solidFill>
                  <a:srgbClr val="C00000"/>
                </a:solidFill>
              </a:rPr>
              <a:t>)</a:t>
            </a:r>
            <a:endParaRPr lang="sr-Latn-ME" b="1" dirty="0" smtClean="0">
              <a:solidFill>
                <a:srgbClr val="C00000"/>
              </a:solidFill>
            </a:endParaRPr>
          </a:p>
          <a:p>
            <a:r>
              <a:rPr lang="sr-Latn-ME" b="1" dirty="0" smtClean="0">
                <a:solidFill>
                  <a:srgbClr val="C00000"/>
                </a:solidFill>
              </a:rPr>
              <a:t>rbegin()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sr-Latn-ME" dirty="0" smtClean="0"/>
              <a:t>vraća iterator na kraj </a:t>
            </a:r>
            <a:r>
              <a:rPr lang="sr-Latn-ME" b="1" dirty="0" smtClean="0">
                <a:solidFill>
                  <a:srgbClr val="C00000"/>
                </a:solidFill>
              </a:rPr>
              <a:t>set</a:t>
            </a:r>
            <a:r>
              <a:rPr lang="sr-Latn-ME" dirty="0" smtClean="0"/>
              <a:t>-a (početak kraja </a:t>
            </a:r>
            <a:r>
              <a:rPr lang="sr-Latn-ME" i="1" dirty="0" smtClean="0">
                <a:solidFill>
                  <a:srgbClr val="FF0000"/>
                </a:solidFill>
              </a:rPr>
              <a:t>rear-begin</a:t>
            </a:r>
            <a:r>
              <a:rPr lang="sr-Latn-ME" dirty="0" smtClean="0"/>
              <a:t>). Koristimo dereferenciranje </a:t>
            </a:r>
            <a:r>
              <a:rPr lang="sr-Latn-ME" b="1" dirty="0" smtClean="0">
                <a:solidFill>
                  <a:srgbClr val="C00000"/>
                </a:solidFill>
              </a:rPr>
              <a:t>*</a:t>
            </a:r>
            <a:r>
              <a:rPr lang="sr-Latn-ME" dirty="0" smtClean="0"/>
              <a:t> da dođemo do vrijednosti. Argument </a:t>
            </a:r>
            <a:r>
              <a:rPr lang="sr-Latn-ME" b="1" dirty="0" smtClean="0">
                <a:solidFill>
                  <a:srgbClr val="C00000"/>
                </a:solidFill>
              </a:rPr>
              <a:t>while</a:t>
            </a:r>
            <a:r>
              <a:rPr lang="sr-Latn-ME" dirty="0" smtClean="0"/>
              <a:t>-a je razlika najvećeg i najmanjeg. Kada ona pređe preko </a:t>
            </a:r>
            <a:r>
              <a:rPr lang="sr-Latn-ME" b="1" dirty="0" smtClean="0"/>
              <a:t>k</a:t>
            </a:r>
            <a:r>
              <a:rPr lang="sr-Latn-ME" dirty="0" smtClean="0"/>
              <a:t>, brišemo onaj putem </a:t>
            </a:r>
            <a:r>
              <a:rPr lang="sr-Latn-ME" b="1" dirty="0" smtClean="0">
                <a:solidFill>
                  <a:srgbClr val="C00000"/>
                </a:solidFill>
              </a:rPr>
              <a:t>erase</a:t>
            </a:r>
            <a:r>
              <a:rPr lang="sr-Latn-ME" dirty="0" smtClean="0"/>
              <a:t> metoda elemenat sa vrijednošću jednakom početku niza i počinjemo pretragu od narednog indeksa niza </a:t>
            </a:r>
            <a:r>
              <a:rPr lang="sr-Latn-ME" b="1" dirty="0" smtClean="0">
                <a:solidFill>
                  <a:srgbClr val="C00000"/>
                </a:solidFill>
              </a:rPr>
              <a:t>b++;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Drugi važan detalj je </a:t>
            </a:r>
            <a:r>
              <a:rPr lang="sr-Latn-ME" b="1" dirty="0" smtClean="0">
                <a:solidFill>
                  <a:srgbClr val="C00000"/>
                </a:solidFill>
              </a:rPr>
              <a:t>if</a:t>
            </a:r>
            <a:r>
              <a:rPr lang="sr-Latn-ME" dirty="0" smtClean="0"/>
              <a:t> koji provjerava da</a:t>
            </a:r>
            <a:r>
              <a:rPr lang="en-US" dirty="0" smtClean="0"/>
              <a:t> </a:t>
            </a:r>
            <a:r>
              <a:rPr lang="sr-Latn-ME" dirty="0" smtClean="0"/>
              <a:t>li je dužina segmenta jednaka tekućem maksimumu kada se broj tekućih maksimuma povećava za jedan i pamtimo početak toga segmenta dok ako je segment duži od tekućeg najdužeg postavljamo novi maksimum i kažemo da je prvi </a:t>
            </a:r>
            <a:r>
              <a:rPr lang="sr-Latn-ME" b="1" baseline="-25000" dirty="0" smtClean="0"/>
              <a:t>(možda i jedini)</a:t>
            </a:r>
            <a:r>
              <a:rPr lang="sr-Latn-ME" dirty="0" smtClean="0"/>
              <a:t> takav.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6961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/>
          </a:bodyPr>
          <a:lstStyle/>
          <a:p>
            <a:r>
              <a:rPr lang="sr-Latn-ME" dirty="0" smtClean="0"/>
              <a:t>Data je šahovska tabla sa poljima na kojima figure mogu da se nalaze i onima gdje figura se ne može naći. Kralj se nalazi na polju </a:t>
            </a:r>
            <a:r>
              <a:rPr lang="sr-Latn-ME" b="1" dirty="0" smtClean="0">
                <a:solidFill>
                  <a:srgbClr val="C00000"/>
                </a:solidFill>
              </a:rPr>
              <a:t>(0,0)</a:t>
            </a:r>
            <a:r>
              <a:rPr lang="sr-Latn-ME" dirty="0" smtClean="0"/>
              <a:t> </a:t>
            </a:r>
            <a:r>
              <a:rPr lang="sr-Latn-ME" b="1" baseline="-25000" dirty="0" smtClean="0"/>
              <a:t>(gornji lijevi ugao)</a:t>
            </a:r>
            <a:r>
              <a:rPr lang="sr-Latn-ME" dirty="0" smtClean="0"/>
              <a:t> i treba da dođe do donjeg desnog ugla u najmanjem broju poteza. Svako pomjeranje figure se tretira kao jedan potez. Međutim, kao ubrzivač jedna figura se može pretvoriti u drugu. Pretvaranje u kralja se kažnjava jednim potezom, u lovca sa 2, u topa 3, konja 4 i kraljicu 5. Napraviti strategiju stizanja do kraja table u najmanjem broju poteza.</a:t>
            </a:r>
          </a:p>
          <a:p>
            <a:r>
              <a:rPr lang="sr-Latn-ME" dirty="0" smtClean="0"/>
              <a:t>Data je tabela. </a:t>
            </a:r>
            <a:r>
              <a:rPr lang="sr-Latn-ME" b="1" dirty="0" smtClean="0">
                <a:solidFill>
                  <a:srgbClr val="C00000"/>
                </a:solidFill>
              </a:rPr>
              <a:t>1</a:t>
            </a:r>
            <a:r>
              <a:rPr lang="sr-Latn-ME" dirty="0" smtClean="0"/>
              <a:t> znači da kiša može da prođe odozgo a </a:t>
            </a:r>
            <a:r>
              <a:rPr lang="sr-Latn-ME" b="1" dirty="0" smtClean="0">
                <a:solidFill>
                  <a:srgbClr val="C00000"/>
                </a:solidFill>
              </a:rPr>
              <a:t>0</a:t>
            </a:r>
            <a:r>
              <a:rPr lang="sr-Latn-ME" dirty="0" smtClean="0"/>
              <a:t> da ne može. Kiša pada sa vrha tabele po </a:t>
            </a:r>
            <a:r>
              <a:rPr lang="sr-Latn-ME" b="1" dirty="0" smtClean="0">
                <a:solidFill>
                  <a:srgbClr val="C00000"/>
                </a:solidFill>
              </a:rPr>
              <a:t>1L</a:t>
            </a:r>
            <a:r>
              <a:rPr lang="sr-Latn-ME" dirty="0" smtClean="0"/>
              <a:t> kiše u svakoj koloni. Kada naiđe na prepreku tok vode se raspoređuje pola na jednu stranu a pola na drugu. Kiša ne može padati van tabele i kod takvih prepreka sve ide na jednu stranu. Ako količina kiše koja pada na </a:t>
            </a:r>
            <a:r>
              <a:rPr lang="en-US" dirty="0" err="1" smtClean="0"/>
              <a:t>prepreku</a:t>
            </a:r>
            <a:r>
              <a:rPr lang="sr-Latn-ME" dirty="0" smtClean="0"/>
              <a:t> je neparan broj u parnim kolonama </a:t>
            </a:r>
            <a:r>
              <a:rPr lang="sr-Latn-ME" b="1" dirty="0" smtClean="0">
                <a:solidFill>
                  <a:srgbClr val="C00000"/>
                </a:solidFill>
              </a:rPr>
              <a:t>1L</a:t>
            </a:r>
            <a:r>
              <a:rPr lang="sr-Latn-ME" dirty="0" smtClean="0"/>
              <a:t> više ide lijevo a u neparnim desno. Koliko kiše dospijeva na dno svake kolone.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264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/>
              <a:t>Multiset primjena u knapsack-u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486400"/>
          </a:xfrm>
        </p:spPr>
        <p:txBody>
          <a:bodyPr>
            <a:noAutofit/>
          </a:bodyPr>
          <a:lstStyle/>
          <a:p>
            <a:r>
              <a:rPr lang="en-US" dirty="0" err="1" smtClean="0"/>
              <a:t>Lopov</a:t>
            </a:r>
            <a:r>
              <a:rPr lang="en-US" dirty="0" smtClean="0"/>
              <a:t> </a:t>
            </a:r>
            <a:r>
              <a:rPr lang="en-US" dirty="0" err="1" smtClean="0"/>
              <a:t>plja</a:t>
            </a:r>
            <a:r>
              <a:rPr lang="sr-Latn-ME" dirty="0" smtClean="0"/>
              <a:t>čka zlataru u kojoj se nalazi</a:t>
            </a:r>
            <a:r>
              <a:rPr lang="vi-VN" dirty="0" smtClean="0"/>
              <a:t> </a:t>
            </a:r>
            <a:r>
              <a:rPr lang="vi-VN" b="1" i="1" dirty="0">
                <a:solidFill>
                  <a:srgbClr val="C00000"/>
                </a:solidFill>
              </a:rPr>
              <a:t>N</a:t>
            </a:r>
            <a:r>
              <a:rPr lang="vi-VN" dirty="0"/>
              <a:t> komada nakita </a:t>
            </a:r>
            <a:r>
              <a:rPr lang="sr-Latn-ME" dirty="0" smtClean="0"/>
              <a:t>težina </a:t>
            </a:r>
            <a:r>
              <a:rPr lang="vi-VN" b="1" i="1" dirty="0" smtClean="0">
                <a:solidFill>
                  <a:srgbClr val="C00000"/>
                </a:solidFill>
              </a:rPr>
              <a:t>T</a:t>
            </a:r>
            <a:r>
              <a:rPr lang="vi-VN" b="1" i="1" baseline="-25000" dirty="0" smtClean="0">
                <a:solidFill>
                  <a:srgbClr val="C00000"/>
                </a:solidFill>
              </a:rPr>
              <a:t>i</a:t>
            </a:r>
            <a:r>
              <a:rPr lang="vi-VN" dirty="0" smtClean="0"/>
              <a:t> </a:t>
            </a:r>
            <a:r>
              <a:rPr lang="vi-VN" dirty="0"/>
              <a:t>i </a:t>
            </a:r>
            <a:r>
              <a:rPr lang="vi-VN" dirty="0" smtClean="0"/>
              <a:t>vr</a:t>
            </a:r>
            <a:r>
              <a:rPr lang="sr-Latn-ME" dirty="0" smtClean="0"/>
              <a:t>ij</a:t>
            </a:r>
            <a:r>
              <a:rPr lang="vi-VN" dirty="0" smtClean="0"/>
              <a:t>ednost </a:t>
            </a:r>
            <a:r>
              <a:rPr lang="vi-VN" b="1" i="1" dirty="0">
                <a:solidFill>
                  <a:srgbClr val="C00000"/>
                </a:solidFill>
              </a:rPr>
              <a:t>V</a:t>
            </a:r>
            <a:r>
              <a:rPr lang="vi-VN" b="1" i="1" baseline="-25000" dirty="0">
                <a:solidFill>
                  <a:srgbClr val="C00000"/>
                </a:solidFill>
              </a:rPr>
              <a:t>i</a:t>
            </a:r>
            <a:r>
              <a:rPr lang="vi-VN" dirty="0"/>
              <a:t>. </a:t>
            </a:r>
            <a:r>
              <a:rPr lang="sr-Latn-ME" dirty="0" smtClean="0"/>
              <a:t>Lopov ima </a:t>
            </a:r>
            <a:r>
              <a:rPr lang="vi-VN" b="1" i="1" dirty="0" smtClean="0">
                <a:solidFill>
                  <a:srgbClr val="C00000"/>
                </a:solidFill>
              </a:rPr>
              <a:t>K</a:t>
            </a:r>
            <a:r>
              <a:rPr lang="vi-VN" dirty="0" smtClean="0"/>
              <a:t> </a:t>
            </a:r>
            <a:r>
              <a:rPr lang="vi-VN" dirty="0"/>
              <a:t>vreća </a:t>
            </a:r>
            <a:r>
              <a:rPr lang="sr-Latn-ME" dirty="0" smtClean="0"/>
              <a:t>nosivnosti </a:t>
            </a:r>
            <a:r>
              <a:rPr lang="vi-VN" b="1" i="1" dirty="0" smtClean="0">
                <a:solidFill>
                  <a:srgbClr val="C00000"/>
                </a:solidFill>
              </a:rPr>
              <a:t>M</a:t>
            </a:r>
            <a:r>
              <a:rPr lang="vi-VN" b="1" i="1" baseline="-25000" dirty="0" smtClean="0">
                <a:solidFill>
                  <a:srgbClr val="C00000"/>
                </a:solidFill>
              </a:rPr>
              <a:t>i</a:t>
            </a:r>
            <a:r>
              <a:rPr lang="vi-VN" dirty="0"/>
              <a:t>. </a:t>
            </a:r>
            <a:r>
              <a:rPr lang="sr-Latn-ME" dirty="0" smtClean="0"/>
              <a:t>U jednu vreću stavlja samo jedan komad nakita (da bi izbjegao oštećenja)</a:t>
            </a:r>
            <a:r>
              <a:rPr lang="vi-VN" dirty="0" smtClean="0"/>
              <a:t>. </a:t>
            </a:r>
            <a:r>
              <a:rPr lang="vi-VN" dirty="0"/>
              <a:t>Koja je najveća </a:t>
            </a:r>
            <a:r>
              <a:rPr lang="vi-VN" dirty="0" smtClean="0"/>
              <a:t>vr</a:t>
            </a:r>
            <a:r>
              <a:rPr lang="sr-Latn-ME" dirty="0" smtClean="0"/>
              <a:t>ije</a:t>
            </a:r>
            <a:r>
              <a:rPr lang="vi-VN" dirty="0" smtClean="0"/>
              <a:t>dnost </a:t>
            </a:r>
            <a:r>
              <a:rPr lang="vi-VN" dirty="0"/>
              <a:t>tereta koju </a:t>
            </a:r>
            <a:r>
              <a:rPr lang="sr-Latn-ME" dirty="0" smtClean="0"/>
              <a:t>može ponijeti</a:t>
            </a:r>
            <a:r>
              <a:rPr lang="vi-VN" dirty="0" smtClean="0"/>
              <a:t>? </a:t>
            </a:r>
            <a:endParaRPr lang="sr-Latn-ME" dirty="0" smtClean="0"/>
          </a:p>
          <a:p>
            <a:r>
              <a:rPr lang="sr-Latn-ME" b="1" dirty="0" smtClean="0">
                <a:solidFill>
                  <a:srgbClr val="0070C0"/>
                </a:solidFill>
              </a:rPr>
              <a:t>ULAZ</a:t>
            </a:r>
            <a:r>
              <a:rPr lang="sr-Latn-ME" dirty="0" smtClean="0"/>
              <a:t> </a:t>
            </a:r>
            <a:r>
              <a:rPr lang="vi-VN" dirty="0" smtClean="0"/>
              <a:t>U </a:t>
            </a:r>
            <a:r>
              <a:rPr lang="vi-VN" dirty="0"/>
              <a:t>prvom redu nalaze se prirodni brojevi </a:t>
            </a:r>
            <a:r>
              <a:rPr lang="vi-VN" b="1" i="1" dirty="0">
                <a:solidFill>
                  <a:srgbClr val="C00000"/>
                </a:solidFill>
              </a:rPr>
              <a:t>N</a:t>
            </a:r>
            <a:r>
              <a:rPr lang="vi-VN" dirty="0"/>
              <a:t> i </a:t>
            </a:r>
            <a:r>
              <a:rPr lang="vi-VN" b="1" i="1" dirty="0">
                <a:solidFill>
                  <a:srgbClr val="C00000"/>
                </a:solidFill>
              </a:rPr>
              <a:t>K</a:t>
            </a:r>
            <a:r>
              <a:rPr lang="vi-VN" dirty="0"/>
              <a:t> (</a:t>
            </a:r>
            <a:r>
              <a:rPr lang="vi-VN" b="1" dirty="0" smtClean="0">
                <a:solidFill>
                  <a:srgbClr val="C00000"/>
                </a:solidFill>
              </a:rPr>
              <a:t>1≤</a:t>
            </a:r>
            <a:r>
              <a:rPr lang="vi-VN" b="1" i="1" dirty="0" smtClean="0">
                <a:solidFill>
                  <a:srgbClr val="C00000"/>
                </a:solidFill>
              </a:rPr>
              <a:t>N</a:t>
            </a:r>
            <a:r>
              <a:rPr lang="vi-VN" dirty="0"/>
              <a:t>, </a:t>
            </a:r>
            <a:r>
              <a:rPr lang="vi-VN" b="1" i="1" dirty="0" smtClean="0"/>
              <a:t>K</a:t>
            </a:r>
            <a:r>
              <a:rPr lang="vi-VN" b="1" dirty="0" smtClean="0"/>
              <a:t>≤300000</a:t>
            </a:r>
            <a:r>
              <a:rPr lang="vi-VN" dirty="0"/>
              <a:t>). U </a:t>
            </a:r>
            <a:r>
              <a:rPr lang="vi-VN" dirty="0" smtClean="0"/>
              <a:t>sl</a:t>
            </a:r>
            <a:r>
              <a:rPr lang="en-US" dirty="0" smtClean="0"/>
              <a:t>j</a:t>
            </a:r>
            <a:r>
              <a:rPr lang="vi-VN" dirty="0" smtClean="0"/>
              <a:t>edećih </a:t>
            </a:r>
            <a:r>
              <a:rPr lang="vi-VN" b="1" i="1" dirty="0">
                <a:solidFill>
                  <a:srgbClr val="C00000"/>
                </a:solidFill>
              </a:rPr>
              <a:t>N</a:t>
            </a:r>
            <a:r>
              <a:rPr lang="vi-VN" dirty="0"/>
              <a:t> </a:t>
            </a:r>
            <a:r>
              <a:rPr lang="sr-Latn-ME" dirty="0" smtClean="0"/>
              <a:t>su </a:t>
            </a:r>
            <a:r>
              <a:rPr lang="vi-VN" dirty="0" smtClean="0"/>
              <a:t>parovi </a:t>
            </a:r>
            <a:r>
              <a:rPr lang="vi-VN" dirty="0"/>
              <a:t>brojeva </a:t>
            </a:r>
            <a:r>
              <a:rPr lang="vi-VN" b="1" i="1" dirty="0">
                <a:solidFill>
                  <a:srgbClr val="C00000"/>
                </a:solidFill>
              </a:rPr>
              <a:t>T</a:t>
            </a:r>
            <a:r>
              <a:rPr lang="vi-VN" b="1" i="1" baseline="-25000" dirty="0">
                <a:solidFill>
                  <a:srgbClr val="C00000"/>
                </a:solidFill>
              </a:rPr>
              <a:t>i</a:t>
            </a:r>
            <a:r>
              <a:rPr lang="vi-VN" dirty="0"/>
              <a:t> i </a:t>
            </a:r>
            <a:r>
              <a:rPr lang="vi-VN" b="1" i="1" dirty="0">
                <a:solidFill>
                  <a:srgbClr val="C00000"/>
                </a:solidFill>
              </a:rPr>
              <a:t>V</a:t>
            </a:r>
            <a:r>
              <a:rPr lang="vi-VN" b="1" i="1" baseline="-25000" dirty="0">
                <a:solidFill>
                  <a:srgbClr val="C00000"/>
                </a:solidFill>
              </a:rPr>
              <a:t>i</a:t>
            </a:r>
            <a:r>
              <a:rPr lang="vi-VN" dirty="0"/>
              <a:t> (</a:t>
            </a:r>
            <a:r>
              <a:rPr lang="vi-VN" b="1" dirty="0" smtClean="0">
                <a:solidFill>
                  <a:srgbClr val="C00000"/>
                </a:solidFill>
              </a:rPr>
              <a:t>1≤</a:t>
            </a:r>
            <a:r>
              <a:rPr lang="vi-VN" b="1" i="1" dirty="0" smtClean="0">
                <a:solidFill>
                  <a:srgbClr val="C00000"/>
                </a:solidFill>
              </a:rPr>
              <a:t>T</a:t>
            </a:r>
            <a:r>
              <a:rPr lang="vi-VN" b="1" i="1" baseline="-25000" dirty="0" smtClean="0">
                <a:solidFill>
                  <a:srgbClr val="C00000"/>
                </a:solidFill>
              </a:rPr>
              <a:t>i</a:t>
            </a:r>
            <a:r>
              <a:rPr lang="vi-VN" dirty="0" smtClean="0"/>
              <a:t>,</a:t>
            </a:r>
            <a:r>
              <a:rPr lang="vi-VN" b="1" i="1" dirty="0" smtClean="0">
                <a:solidFill>
                  <a:srgbClr val="C00000"/>
                </a:solidFill>
              </a:rPr>
              <a:t>V</a:t>
            </a:r>
            <a:r>
              <a:rPr lang="vi-VN" b="1" i="1" baseline="-25000" dirty="0" smtClean="0">
                <a:solidFill>
                  <a:srgbClr val="C00000"/>
                </a:solidFill>
              </a:rPr>
              <a:t>i</a:t>
            </a:r>
            <a:r>
              <a:rPr lang="vi-VN" b="1" dirty="0" smtClean="0">
                <a:solidFill>
                  <a:srgbClr val="C00000"/>
                </a:solidFill>
              </a:rPr>
              <a:t>≤1000000</a:t>
            </a:r>
            <a:r>
              <a:rPr lang="vi-VN" dirty="0"/>
              <a:t>). U </a:t>
            </a:r>
            <a:r>
              <a:rPr lang="vi-VN" dirty="0" smtClean="0"/>
              <a:t>sl</a:t>
            </a:r>
            <a:r>
              <a:rPr lang="en-US" dirty="0" smtClean="0"/>
              <a:t>j</a:t>
            </a:r>
            <a:r>
              <a:rPr lang="vi-VN" dirty="0" smtClean="0"/>
              <a:t>edećih </a:t>
            </a:r>
            <a:r>
              <a:rPr lang="vi-VN" b="1" i="1" dirty="0">
                <a:solidFill>
                  <a:srgbClr val="C00000"/>
                </a:solidFill>
              </a:rPr>
              <a:t>K</a:t>
            </a:r>
            <a:r>
              <a:rPr lang="vi-VN" dirty="0"/>
              <a:t> redova nalaze se brojevi </a:t>
            </a:r>
            <a:r>
              <a:rPr lang="vi-VN" b="1" i="1" dirty="0">
                <a:solidFill>
                  <a:srgbClr val="C00000"/>
                </a:solidFill>
              </a:rPr>
              <a:t>M</a:t>
            </a:r>
            <a:r>
              <a:rPr lang="vi-VN" b="1" i="1" baseline="-25000" dirty="0">
                <a:solidFill>
                  <a:srgbClr val="C00000"/>
                </a:solidFill>
              </a:rPr>
              <a:t>i</a:t>
            </a:r>
            <a:r>
              <a:rPr lang="vi-VN" dirty="0"/>
              <a:t> (</a:t>
            </a:r>
            <a:r>
              <a:rPr lang="vi-VN" b="1" dirty="0" smtClean="0">
                <a:solidFill>
                  <a:srgbClr val="C00000"/>
                </a:solidFill>
              </a:rPr>
              <a:t>1≤</a:t>
            </a:r>
            <a:r>
              <a:rPr lang="vi-VN" b="1" i="1" dirty="0" smtClean="0">
                <a:solidFill>
                  <a:srgbClr val="C00000"/>
                </a:solidFill>
              </a:rPr>
              <a:t>Mi</a:t>
            </a:r>
            <a:r>
              <a:rPr lang="vi-VN" b="1" dirty="0" smtClean="0">
                <a:solidFill>
                  <a:srgbClr val="C00000"/>
                </a:solidFill>
              </a:rPr>
              <a:t>≤100000000</a:t>
            </a:r>
            <a:r>
              <a:rPr lang="vi-VN" dirty="0"/>
              <a:t>). </a:t>
            </a:r>
            <a:endParaRPr lang="sr-Latn-ME" dirty="0" smtClean="0"/>
          </a:p>
          <a:p>
            <a:r>
              <a:rPr lang="vi-VN" b="1" dirty="0" smtClean="0">
                <a:solidFill>
                  <a:srgbClr val="0070C0"/>
                </a:solidFill>
              </a:rPr>
              <a:t>IZLAZ</a:t>
            </a:r>
            <a:r>
              <a:rPr lang="sr-Latn-ME" dirty="0" smtClean="0"/>
              <a:t> Najveća moguća zarada</a:t>
            </a:r>
            <a:r>
              <a:rPr lang="vi-VN" dirty="0" smtClean="0"/>
              <a:t>.</a:t>
            </a:r>
            <a:endParaRPr lang="sr-Latn-ME" dirty="0" smtClean="0"/>
          </a:p>
          <a:p>
            <a:r>
              <a:rPr lang="sr-Latn-ME" dirty="0" smtClean="0"/>
              <a:t>Objašnjenje rješenja (</a:t>
            </a:r>
            <a:r>
              <a:rPr lang="sr-Latn-ME" dirty="0"/>
              <a:t>preuzeto sa </a:t>
            </a:r>
            <a:r>
              <a:rPr lang="sr-Latn-ME" sz="1600" b="1" dirty="0">
                <a:hlinkClick r:id="rId2"/>
              </a:rPr>
              <a:t>http://poincare.matf.bg.ac.rs/~</a:t>
            </a:r>
            <a:r>
              <a:rPr lang="sr-Latn-ME" sz="1600" b="1" dirty="0" smtClean="0">
                <a:hlinkClick r:id="rId2"/>
              </a:rPr>
              <a:t>jelenagr/2017kiaaRsmer/HeapVezba.pdf</a:t>
            </a:r>
            <a:r>
              <a:rPr lang="sr-Latn-ME" dirty="0" smtClean="0"/>
              <a:t>)</a:t>
            </a:r>
          </a:p>
          <a:p>
            <a:r>
              <a:rPr lang="vi-VN" dirty="0"/>
              <a:t>Zadatak može da se reši jednostavnim </a:t>
            </a:r>
            <a:r>
              <a:rPr lang="vi-VN" dirty="0" smtClean="0"/>
              <a:t>algoritmom</a:t>
            </a:r>
            <a:r>
              <a:rPr lang="vi-VN" dirty="0"/>
              <a:t>. Sortiramo </a:t>
            </a:r>
            <a:r>
              <a:rPr lang="vi-VN" dirty="0" smtClean="0"/>
              <a:t>nakit </a:t>
            </a:r>
            <a:r>
              <a:rPr lang="vi-VN" dirty="0"/>
              <a:t>po </a:t>
            </a:r>
            <a:r>
              <a:rPr lang="vi-VN" dirty="0" smtClean="0"/>
              <a:t>c</a:t>
            </a:r>
            <a:r>
              <a:rPr lang="sr-Latn-ME" dirty="0" smtClean="0"/>
              <a:t>ij</a:t>
            </a:r>
            <a:r>
              <a:rPr lang="vi-VN" dirty="0" smtClean="0"/>
              <a:t>eni</a:t>
            </a:r>
            <a:r>
              <a:rPr lang="vi-VN" dirty="0"/>
              <a:t>. Zatim krećemo od najskupljeg komada prema najjeftinijem i radimo </a:t>
            </a:r>
            <a:r>
              <a:rPr lang="vi-VN" dirty="0" smtClean="0"/>
              <a:t>sl</a:t>
            </a:r>
            <a:r>
              <a:rPr lang="en-US" dirty="0" smtClean="0"/>
              <a:t>j</a:t>
            </a:r>
            <a:r>
              <a:rPr lang="vi-VN" dirty="0" smtClean="0"/>
              <a:t>edeće</a:t>
            </a:r>
            <a:r>
              <a:rPr lang="vi-VN" dirty="0"/>
              <a:t>: </a:t>
            </a:r>
            <a:r>
              <a:rPr lang="vi-VN" dirty="0" smtClean="0"/>
              <a:t>ako </a:t>
            </a:r>
            <a:r>
              <a:rPr lang="vi-VN" dirty="0"/>
              <a:t>postoji, uzmi najmanju vreću čija je nosivost veća od težine trenutnog komada nakita.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816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Lopov – Nakit – Vreće - pojašnjenje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/>
          </a:bodyPr>
          <a:lstStyle/>
          <a:p>
            <a:r>
              <a:rPr lang="vi-VN" dirty="0"/>
              <a:t>Izbaci tu vreću iz skupa vreća </a:t>
            </a:r>
            <a:r>
              <a:rPr lang="sr-Latn-ME" dirty="0" smtClean="0"/>
              <a:t>dodati cijenu tog komada nakita u rješenje a </a:t>
            </a:r>
            <a:r>
              <a:rPr lang="vi-VN" dirty="0" smtClean="0"/>
              <a:t>ako </a:t>
            </a:r>
            <a:r>
              <a:rPr lang="vi-VN" dirty="0"/>
              <a:t>ne postoji takva vreća, </a:t>
            </a:r>
            <a:r>
              <a:rPr lang="vi-VN" dirty="0" smtClean="0"/>
              <a:t>preskoči</a:t>
            </a:r>
            <a:r>
              <a:rPr lang="sr-Latn-ME" dirty="0" smtClean="0"/>
              <a:t>ti</a:t>
            </a:r>
            <a:r>
              <a:rPr lang="vi-VN" dirty="0" smtClean="0"/>
              <a:t> </a:t>
            </a:r>
            <a:r>
              <a:rPr lang="vi-VN" dirty="0"/>
              <a:t>ovaj komad nakita i nastavi </a:t>
            </a:r>
            <a:r>
              <a:rPr lang="vi-VN" dirty="0" smtClean="0"/>
              <a:t>dalje</a:t>
            </a:r>
            <a:r>
              <a:rPr lang="sr-Latn-ME" dirty="0" smtClean="0"/>
              <a:t>.</a:t>
            </a:r>
            <a:r>
              <a:rPr lang="vi-VN" dirty="0" smtClean="0"/>
              <a:t> </a:t>
            </a:r>
            <a:r>
              <a:rPr lang="vi-VN" dirty="0"/>
              <a:t>Za implementaciju ovog algoritma potrebna je struktura podataka koja podržava tri operacije: ubaci broj, nađi prvi broj veći od nekog broja </a:t>
            </a:r>
            <a:r>
              <a:rPr lang="vi-VN" b="1" dirty="0">
                <a:solidFill>
                  <a:srgbClr val="C00000"/>
                </a:solidFill>
              </a:rPr>
              <a:t>x</a:t>
            </a:r>
            <a:r>
              <a:rPr lang="vi-VN" dirty="0"/>
              <a:t> ili javi da ne postoji, izbaci neki broj. </a:t>
            </a:r>
            <a:endParaRPr lang="sr-Latn-ME" dirty="0"/>
          </a:p>
          <a:p>
            <a:r>
              <a:rPr lang="sr-Latn-ME" dirty="0" smtClean="0"/>
              <a:t>Za ove </a:t>
            </a:r>
            <a:r>
              <a:rPr lang="sr-Latn-ME" dirty="0"/>
              <a:t>namjene veoma dobro </a:t>
            </a:r>
            <a:r>
              <a:rPr lang="sr-Latn-ME" dirty="0" smtClean="0"/>
              <a:t>se može iskoristiti </a:t>
            </a:r>
            <a:r>
              <a:rPr lang="sr-Latn-ME" b="1" dirty="0" smtClean="0">
                <a:solidFill>
                  <a:srgbClr val="C00000"/>
                </a:solidFill>
              </a:rPr>
              <a:t>multiset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Zadatak se može riješiti i putem </a:t>
            </a:r>
            <a:r>
              <a:rPr lang="sr-Latn-ME" b="1" dirty="0" smtClean="0">
                <a:solidFill>
                  <a:srgbClr val="C00000"/>
                </a:solidFill>
              </a:rPr>
              <a:t>heap</a:t>
            </a:r>
            <a:r>
              <a:rPr lang="sr-Latn-ME" dirty="0" smtClean="0"/>
              <a:t>-a ali i na gomilu drugih načina.</a:t>
            </a:r>
          </a:p>
          <a:p>
            <a:r>
              <a:rPr lang="sr-Latn-ME" dirty="0" smtClean="0"/>
              <a:t>Slijedi rješenje zasnovano na </a:t>
            </a:r>
            <a:r>
              <a:rPr lang="sr-Latn-ME" b="1" dirty="0" smtClean="0">
                <a:solidFill>
                  <a:srgbClr val="C00000"/>
                </a:solidFill>
              </a:rPr>
              <a:t>multiset</a:t>
            </a:r>
            <a:r>
              <a:rPr lang="sr-Latn-ME" dirty="0" smtClean="0"/>
              <a:t>-u.</a:t>
            </a:r>
            <a:endParaRPr lang="en-US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" y="5105400"/>
            <a:ext cx="3398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&lt;algorithm&gt;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&lt;set&gt;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const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MAXN=300100;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N,K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95600" y="5103674"/>
            <a:ext cx="6248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pair&lt;</a:t>
            </a:r>
            <a:r>
              <a:rPr lang="en-US" b="1" dirty="0" err="1">
                <a:solidFill>
                  <a:srgbClr val="0070C0"/>
                </a:solidFill>
              </a:rPr>
              <a:t>int,int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nakit</a:t>
            </a:r>
            <a:r>
              <a:rPr lang="en-US" b="1" dirty="0">
                <a:solidFill>
                  <a:srgbClr val="0070C0"/>
                </a:solidFill>
              </a:rPr>
              <a:t>[MAXN];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multiset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M;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cmp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const</a:t>
            </a:r>
            <a:r>
              <a:rPr lang="en-US" b="1" dirty="0">
                <a:solidFill>
                  <a:srgbClr val="0070C0"/>
                </a:solidFill>
              </a:rPr>
              <a:t> pair&lt;</a:t>
            </a:r>
            <a:r>
              <a:rPr lang="en-US" b="1" dirty="0" err="1">
                <a:solidFill>
                  <a:srgbClr val="0070C0"/>
                </a:solidFill>
              </a:rPr>
              <a:t>int,int</a:t>
            </a:r>
            <a:r>
              <a:rPr lang="en-US" b="1" dirty="0" smtClean="0">
                <a:solidFill>
                  <a:srgbClr val="0070C0"/>
                </a:solidFill>
              </a:rPr>
              <a:t>&gt;&amp;</a:t>
            </a:r>
            <a:r>
              <a:rPr lang="en-US" b="1" dirty="0" err="1" smtClean="0">
                <a:solidFill>
                  <a:srgbClr val="0070C0"/>
                </a:solidFill>
              </a:rPr>
              <a:t>A,const</a:t>
            </a:r>
            <a:r>
              <a:rPr lang="en-US" b="1" dirty="0" smtClean="0">
                <a:solidFill>
                  <a:srgbClr val="0070C0"/>
                </a:solidFill>
              </a:rPr>
              <a:t> pair&lt;</a:t>
            </a:r>
            <a:r>
              <a:rPr lang="en-US" b="1" dirty="0" err="1" smtClean="0">
                <a:solidFill>
                  <a:srgbClr val="0070C0"/>
                </a:solidFill>
              </a:rPr>
              <a:t>int,int</a:t>
            </a:r>
            <a:r>
              <a:rPr lang="en-US" b="1" dirty="0">
                <a:solidFill>
                  <a:srgbClr val="0070C0"/>
                </a:solidFill>
              </a:rPr>
              <a:t>&gt; &amp;B){</a:t>
            </a:r>
          </a:p>
          <a:p>
            <a:r>
              <a:rPr lang="en-US" b="1" dirty="0">
                <a:solidFill>
                  <a:srgbClr val="0070C0"/>
                </a:solidFill>
              </a:rPr>
              <a:t>if(</a:t>
            </a:r>
            <a:r>
              <a:rPr lang="en-US" b="1" dirty="0" err="1">
                <a:solidFill>
                  <a:srgbClr val="0070C0"/>
                </a:solidFill>
              </a:rPr>
              <a:t>A.second</a:t>
            </a:r>
            <a:r>
              <a:rPr lang="en-US" b="1" dirty="0">
                <a:solidFill>
                  <a:srgbClr val="0070C0"/>
                </a:solidFill>
              </a:rPr>
              <a:t>!=</a:t>
            </a:r>
            <a:r>
              <a:rPr lang="en-US" b="1" dirty="0" err="1">
                <a:solidFill>
                  <a:srgbClr val="0070C0"/>
                </a:solidFill>
              </a:rPr>
              <a:t>B.second</a:t>
            </a:r>
            <a:r>
              <a:rPr lang="en-US" b="1" dirty="0">
                <a:solidFill>
                  <a:srgbClr val="0070C0"/>
                </a:solidFill>
              </a:rPr>
              <a:t>) return </a:t>
            </a:r>
            <a:r>
              <a:rPr lang="en-US" b="1" dirty="0" err="1">
                <a:solidFill>
                  <a:srgbClr val="0070C0"/>
                </a:solidFill>
              </a:rPr>
              <a:t>A.second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  <a:r>
              <a:rPr lang="en-US" b="1" dirty="0" err="1">
                <a:solidFill>
                  <a:srgbClr val="0070C0"/>
                </a:solidFill>
              </a:rPr>
              <a:t>B.second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return </a:t>
            </a:r>
            <a:r>
              <a:rPr lang="en-US" b="1" dirty="0" err="1">
                <a:solidFill>
                  <a:srgbClr val="0070C0"/>
                </a:solidFill>
              </a:rPr>
              <a:t>A.first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B.first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2819400" y="5103674"/>
            <a:ext cx="15240" cy="1662886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0849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Lopov – Nakit – Vreće - Realizacija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990600"/>
            <a:ext cx="5105400" cy="590931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main(void) 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&gt;&gt;N&gt;&gt;K;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=0;i&lt;N;++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</a:t>
            </a:r>
            <a:r>
              <a:rPr lang="en-US" b="1" dirty="0" err="1">
                <a:solidFill>
                  <a:srgbClr val="0070C0"/>
                </a:solidFill>
              </a:rPr>
              <a:t>nakit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].first&gt;&gt;</a:t>
            </a:r>
            <a:r>
              <a:rPr lang="en-US" b="1" dirty="0" err="1">
                <a:solidFill>
                  <a:srgbClr val="0070C0"/>
                </a:solidFill>
              </a:rPr>
              <a:t>nakit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].second;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sort(</a:t>
            </a:r>
            <a:r>
              <a:rPr lang="en-US" b="1" dirty="0" err="1" smtClean="0">
                <a:solidFill>
                  <a:srgbClr val="0070C0"/>
                </a:solidFill>
              </a:rPr>
              <a:t>nakit,nakit+N,cmp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=0;i&lt;K;++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 {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x;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&gt;&gt;x;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M.insert</a:t>
            </a:r>
            <a:r>
              <a:rPr lang="en-US" b="1" dirty="0" smtClean="0">
                <a:solidFill>
                  <a:srgbClr val="0070C0"/>
                </a:solidFill>
              </a:rPr>
              <a:t>(x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>
                <a:solidFill>
                  <a:srgbClr val="0070C0"/>
                </a:solidFill>
              </a:rPr>
              <a:t>long </a:t>
            </a:r>
            <a:r>
              <a:rPr lang="en-US" b="1" dirty="0" err="1">
                <a:solidFill>
                  <a:srgbClr val="0070C0"/>
                </a:solidFill>
              </a:rPr>
              <a:t>long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ans</a:t>
            </a:r>
            <a:r>
              <a:rPr lang="en-US" b="1" dirty="0">
                <a:solidFill>
                  <a:srgbClr val="0070C0"/>
                </a:solidFill>
              </a:rPr>
              <a:t>=0;</a:t>
            </a: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=0;i&lt;N;++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if(</a:t>
            </a:r>
            <a:r>
              <a:rPr lang="en-US" b="1" dirty="0" err="1" smtClean="0">
                <a:solidFill>
                  <a:srgbClr val="0070C0"/>
                </a:solidFill>
              </a:rPr>
              <a:t>M.empty</a:t>
            </a:r>
            <a:r>
              <a:rPr lang="en-US" b="1" dirty="0">
                <a:solidFill>
                  <a:srgbClr val="0070C0"/>
                </a:solidFill>
              </a:rPr>
              <a:t>()) break;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if(</a:t>
            </a:r>
            <a:r>
              <a:rPr lang="en-US" b="1" dirty="0" err="1" smtClean="0">
                <a:solidFill>
                  <a:srgbClr val="0070C0"/>
                </a:solidFill>
              </a:rPr>
              <a:t>M.lower_bound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nakit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].first)!=</a:t>
            </a:r>
            <a:r>
              <a:rPr lang="en-US" b="1" dirty="0" err="1">
                <a:solidFill>
                  <a:srgbClr val="0070C0"/>
                </a:solidFill>
              </a:rPr>
              <a:t>M.end</a:t>
            </a:r>
            <a:r>
              <a:rPr lang="en-US" b="1" dirty="0">
                <a:solidFill>
                  <a:srgbClr val="0070C0"/>
                </a:solidFill>
              </a:rPr>
              <a:t>()) {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ans</a:t>
            </a:r>
            <a:r>
              <a:rPr lang="en-US" b="1" dirty="0">
                <a:solidFill>
                  <a:srgbClr val="0070C0"/>
                </a:solidFill>
              </a:rPr>
              <a:t>+=</a:t>
            </a:r>
            <a:r>
              <a:rPr lang="en-US" b="1" dirty="0" err="1">
                <a:solidFill>
                  <a:srgbClr val="0070C0"/>
                </a:solidFill>
              </a:rPr>
              <a:t>nakit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].second;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</a:t>
            </a:r>
            <a:r>
              <a:rPr lang="en-US" b="1" dirty="0" err="1" smtClean="0">
                <a:solidFill>
                  <a:srgbClr val="0070C0"/>
                </a:solidFill>
              </a:rPr>
              <a:t>M.erase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M.lower_bound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nakit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].first));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ans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return 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1219200"/>
            <a:ext cx="3886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Upoznali smo se sa još jednim metodom – algoritmom </a:t>
            </a:r>
            <a:r>
              <a:rPr lang="sr-Latn-ME" b="1" dirty="0" smtClean="0">
                <a:solidFill>
                  <a:srgbClr val="C00000"/>
                </a:solidFill>
              </a:rPr>
              <a:t>lower_bound</a:t>
            </a:r>
            <a:r>
              <a:rPr lang="sr-Latn-ME" b="1" dirty="0" smtClean="0"/>
              <a:t> koji vraća </a:t>
            </a:r>
            <a:r>
              <a:rPr lang="sr-Latn-ME" b="1" dirty="0" smtClean="0">
                <a:solidFill>
                  <a:srgbClr val="C00000"/>
                </a:solidFill>
              </a:rPr>
              <a:t>iterator</a:t>
            </a:r>
            <a:r>
              <a:rPr lang="sr-Latn-ME" b="1" dirty="0" smtClean="0"/>
              <a:t> koji pokazuje na prvi element u kontejnetu koji nije prije argumenta (jednak je ili ide iza).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50107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229600" cy="990600"/>
          </a:xfrm>
        </p:spPr>
        <p:txBody>
          <a:bodyPr/>
          <a:lstStyle/>
          <a:p>
            <a:r>
              <a:rPr lang="en-US" dirty="0" smtClean="0"/>
              <a:t>Jo</a:t>
            </a:r>
            <a:r>
              <a:rPr lang="sr-Latn-ME" dirty="0" smtClean="0"/>
              <a:t>š nešto o STL algoritmima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4038600"/>
          </a:xfrm>
        </p:spPr>
        <p:txBody>
          <a:bodyPr/>
          <a:lstStyle/>
          <a:p>
            <a:r>
              <a:rPr lang="sr-Latn-ME" dirty="0" smtClean="0"/>
              <a:t>Prošli smo kroz strukture podatak koje postoje u </a:t>
            </a:r>
            <a:r>
              <a:rPr lang="sr-Latn-ME" b="1" dirty="0" smtClean="0">
                <a:solidFill>
                  <a:srgbClr val="C00000"/>
                </a:solidFill>
              </a:rPr>
              <a:t>STL</a:t>
            </a:r>
            <a:r>
              <a:rPr lang="sr-Latn-ME" dirty="0" smtClean="0"/>
              <a:t>-u ali i dali niz primjera za uvježbavanje predmetne problematike.</a:t>
            </a:r>
          </a:p>
          <a:p>
            <a:r>
              <a:rPr lang="sr-Latn-ME" dirty="0" smtClean="0"/>
              <a:t>Vrijeme koje nam je na raspolaganju u kursu ne dozvoljava da se ovome posvetimo ni sistematično ni sveobuhvatno.</a:t>
            </a:r>
          </a:p>
          <a:p>
            <a:r>
              <a:rPr lang="sr-Latn-ME" dirty="0" smtClean="0"/>
              <a:t>Sada ćemo malo vremena posvetiti da damo nekoliko informacija o </a:t>
            </a:r>
            <a:r>
              <a:rPr lang="sr-Latn-ME" b="1" dirty="0" smtClean="0">
                <a:solidFill>
                  <a:srgbClr val="C00000"/>
                </a:solidFill>
              </a:rPr>
              <a:t>STL</a:t>
            </a:r>
            <a:r>
              <a:rPr lang="sr-Latn-ME" dirty="0" smtClean="0"/>
              <a:t> algoritmima (jedino smo malo sistematičnije do sada obradili </a:t>
            </a:r>
            <a:r>
              <a:rPr lang="sr-Latn-ME" b="1" dirty="0" smtClean="0">
                <a:solidFill>
                  <a:srgbClr val="C00000"/>
                </a:solidFill>
              </a:rPr>
              <a:t>sort</a:t>
            </a:r>
            <a:r>
              <a:rPr lang="sr-Latn-ME" dirty="0" smtClean="0"/>
              <a:t> a nek</a:t>
            </a:r>
            <a:r>
              <a:rPr lang="sr-Cyrl-BA" dirty="0" smtClean="0"/>
              <a:t>е</a:t>
            </a:r>
            <a:r>
              <a:rPr lang="sr-Latn-ME" dirty="0" smtClean="0"/>
              <a:t> drug</a:t>
            </a:r>
            <a:r>
              <a:rPr lang="sr-Cyrl-BA" dirty="0" smtClean="0"/>
              <a:t>е</a:t>
            </a:r>
            <a:r>
              <a:rPr lang="sr-Latn-ME" dirty="0" smtClean="0"/>
              <a:t> algoritm</a:t>
            </a:r>
            <a:r>
              <a:rPr lang="sr-Cyrl-BA" dirty="0" smtClean="0"/>
              <a:t>е</a:t>
            </a:r>
            <a:r>
              <a:rPr lang="sr-Latn-ME" dirty="0" smtClean="0"/>
              <a:t> samo pomenuli).</a:t>
            </a:r>
          </a:p>
          <a:p>
            <a:r>
              <a:rPr lang="sr-Latn-ME" dirty="0" smtClean="0"/>
              <a:t>Pogledajmo primjer (preuzet i dorađen iz knjige Deitel-Deitel: How to program C++? Tamo je materija </a:t>
            </a:r>
            <a:r>
              <a:rPr lang="sr-Latn-ME" b="1" dirty="0" smtClean="0">
                <a:solidFill>
                  <a:srgbClr val="C00000"/>
                </a:solidFill>
              </a:rPr>
              <a:t>STL</a:t>
            </a:r>
            <a:r>
              <a:rPr lang="sr-Latn-ME" dirty="0" smtClean="0"/>
              <a:t> algoritma obrađena sistematično ali ne i sveobuhvatno.)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5105400"/>
            <a:ext cx="3810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&lt;algorithm&gt;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&lt;vector&gt;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&lt;iterator&gt;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 greater9(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x){return x&gt;9</a:t>
            </a:r>
            <a:r>
              <a:rPr lang="en-US" b="1" dirty="0" smtClean="0">
                <a:solidFill>
                  <a:srgbClr val="0070C0"/>
                </a:solidFill>
              </a:rPr>
              <a:t>;};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38600" y="5105400"/>
            <a:ext cx="5105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main(){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const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SIZE=10;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a[SIZE]={</a:t>
            </a:r>
            <a:r>
              <a:rPr lang="en-US" b="1" dirty="0" smtClean="0">
                <a:solidFill>
                  <a:srgbClr val="0070C0"/>
                </a:solidFill>
              </a:rPr>
              <a:t>10,2,10,4</a:t>
            </a:r>
            <a:r>
              <a:rPr lang="en-US" b="1" dirty="0">
                <a:solidFill>
                  <a:srgbClr val="0070C0"/>
                </a:solidFill>
              </a:rPr>
              <a:t>, 16, 6, 14, 8, 12, 10};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ostream_iterator</a:t>
            </a:r>
            <a:r>
              <a:rPr lang="en-US" b="1" dirty="0" smtClean="0">
                <a:solidFill>
                  <a:srgbClr val="0070C0"/>
                </a:solidFill>
              </a:rPr>
              <a:t>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&gt;output(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," ");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 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v1(</a:t>
            </a:r>
            <a:r>
              <a:rPr lang="en-US" b="1" dirty="0" err="1">
                <a:solidFill>
                  <a:srgbClr val="0070C0"/>
                </a:solidFill>
              </a:rPr>
              <a:t>a,a+SIZE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</a:t>
            </a:r>
            <a:r>
              <a:rPr lang="en-US" b="1" dirty="0" err="1">
                <a:solidFill>
                  <a:srgbClr val="0070C0"/>
                </a:solidFill>
              </a:rPr>
              <a:t>Vektor</a:t>
            </a:r>
            <a:r>
              <a:rPr lang="en-US" b="1" dirty="0">
                <a:solidFill>
                  <a:srgbClr val="0070C0"/>
                </a:solidFill>
              </a:rPr>
              <a:t> v1 </a:t>
            </a:r>
            <a:r>
              <a:rPr lang="en-US" b="1" dirty="0" err="1">
                <a:solidFill>
                  <a:srgbClr val="0070C0"/>
                </a:solidFill>
              </a:rPr>
              <a:t>prije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zamjene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svih</a:t>
            </a:r>
            <a:r>
              <a:rPr lang="en-US" b="1" dirty="0">
                <a:solidFill>
                  <a:srgbClr val="0070C0"/>
                </a:solidFill>
              </a:rPr>
              <a:t> 10:\n</a:t>
            </a:r>
            <a:r>
              <a:rPr lang="en-US" b="1" dirty="0" smtClean="0">
                <a:solidFill>
                  <a:srgbClr val="0070C0"/>
                </a:solidFill>
              </a:rPr>
              <a:t>";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870960" y="5105400"/>
            <a:ext cx="15240" cy="1662886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73158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116178</TotalTime>
  <Words>7574</Words>
  <Application>Microsoft Office PowerPoint</Application>
  <PresentationFormat>On-screen Show (4:3)</PresentationFormat>
  <Paragraphs>927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Clarity</vt:lpstr>
      <vt:lpstr>Teorija  algoritama</vt:lpstr>
      <vt:lpstr>multimap kontejner</vt:lpstr>
      <vt:lpstr>multimap primjer #2</vt:lpstr>
      <vt:lpstr>Multiset/Codeforces 6E</vt:lpstr>
      <vt:lpstr>Codeforces 6E – Realizacija #nastavak</vt:lpstr>
      <vt:lpstr>Multiset primjena u knapsack-u</vt:lpstr>
      <vt:lpstr>Lopov – Nakit – Vreće - pojašnjenje</vt:lpstr>
      <vt:lpstr>Lopov – Nakit – Vreće - Realizacija</vt:lpstr>
      <vt:lpstr>Još nešto o STL algoritmima</vt:lpstr>
      <vt:lpstr>Ilustrativni primjer nekih STL algoritama</vt:lpstr>
      <vt:lpstr>Nastavak primjera</vt:lpstr>
      <vt:lpstr>Još neke STL f-je</vt:lpstr>
      <vt:lpstr>BFS pretraga</vt:lpstr>
      <vt:lpstr>Prvi potez u minesweeper-u</vt:lpstr>
      <vt:lpstr>PowerPoint Presentation</vt:lpstr>
      <vt:lpstr>BFS primjer 2 – molekularna masa</vt:lpstr>
      <vt:lpstr>Realizacija</vt:lpstr>
      <vt:lpstr>PowerPoint Presentation</vt:lpstr>
      <vt:lpstr>BFS primjer #3 - Lavirint</vt:lpstr>
      <vt:lpstr>BFS Lavirint - realizacija</vt:lpstr>
      <vt:lpstr>BFS Lavirint – realizacija – slajd #2</vt:lpstr>
      <vt:lpstr>BFS primjer #4 – ispisivanje grafa</vt:lpstr>
      <vt:lpstr>BFS – ispisivanje grafa - realizacija</vt:lpstr>
      <vt:lpstr>BFS obilazak grafa</vt:lpstr>
      <vt:lpstr>Kraj, primjer - objašnjenje</vt:lpstr>
      <vt:lpstr>DFS</vt:lpstr>
      <vt:lpstr>DFS kretanje konja – Glavni program </vt:lpstr>
      <vt:lpstr>Ojlerova (Euler) ciklus u drvetu</vt:lpstr>
      <vt:lpstr>Ojlerov ciklus</vt:lpstr>
      <vt:lpstr>Ojlerov ciklus program - objašnjenje</vt:lpstr>
      <vt:lpstr>Primjer - Sky full of stars</vt:lpstr>
      <vt:lpstr>PowerPoint Presentation</vt:lpstr>
      <vt:lpstr>DFS pravougaonici </vt:lpstr>
      <vt:lpstr>DFS pravougaonici - realizacija</vt:lpstr>
      <vt:lpstr>DFS obilazak grafa</vt:lpstr>
      <vt:lpstr>DFS objašnjenje i primjer</vt:lpstr>
      <vt:lpstr>Nerekurzivni obilazak grafa - DFS</vt:lpstr>
      <vt:lpstr>Izlaz  iz programa i tumačenje</vt:lpstr>
      <vt:lpstr>Backtracking</vt:lpstr>
      <vt:lpstr>Zadaci za vježbu</vt:lpstr>
      <vt:lpstr>Zadaci za vježbanje</vt:lpstr>
      <vt:lpstr>Zadaci za vježbanje</vt:lpstr>
      <vt:lpstr>Zadaci za vježbanje</vt:lpstr>
      <vt:lpstr>Zadaci za vježbanje</vt:lpstr>
      <vt:lpstr>Zadaci za vježbanje</vt:lpstr>
      <vt:lpstr>Zadaci za vježbanje</vt:lpstr>
      <vt:lpstr>Zadaci za vježbanje</vt:lpstr>
      <vt:lpstr>Zadaci za vježbanje</vt:lpstr>
      <vt:lpstr>Zadaci za vježbanje</vt:lpstr>
      <vt:lpstr>Zadaci za vježbanje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Teorija  algoritama</dc:title>
  <dc:creator>Windows User</dc:creator>
  <cp:lastModifiedBy>Windows User</cp:lastModifiedBy>
  <cp:revision>646</cp:revision>
  <dcterms:created xsi:type="dcterms:W3CDTF">2019-12-12T05:54:33Z</dcterms:created>
  <dcterms:modified xsi:type="dcterms:W3CDTF">2023-10-17T18:37:55Z</dcterms:modified>
</cp:coreProperties>
</file>