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9"/>
  </p:notesMasterIdLst>
  <p:sldIdLst>
    <p:sldId id="256" r:id="rId2"/>
    <p:sldId id="302" r:id="rId3"/>
    <p:sldId id="301" r:id="rId4"/>
    <p:sldId id="300" r:id="rId5"/>
    <p:sldId id="299" r:id="rId6"/>
    <p:sldId id="298" r:id="rId7"/>
    <p:sldId id="297" r:id="rId8"/>
    <p:sldId id="296" r:id="rId9"/>
    <p:sldId id="295" r:id="rId10"/>
    <p:sldId id="294" r:id="rId11"/>
    <p:sldId id="293" r:id="rId12"/>
    <p:sldId id="292" r:id="rId13"/>
    <p:sldId id="291" r:id="rId14"/>
    <p:sldId id="290" r:id="rId15"/>
    <p:sldId id="289" r:id="rId16"/>
    <p:sldId id="288" r:id="rId17"/>
    <p:sldId id="287" r:id="rId18"/>
    <p:sldId id="286" r:id="rId19"/>
    <p:sldId id="285" r:id="rId20"/>
    <p:sldId id="284" r:id="rId21"/>
    <p:sldId id="283" r:id="rId22"/>
    <p:sldId id="282" r:id="rId23"/>
    <p:sldId id="281" r:id="rId24"/>
    <p:sldId id="280" r:id="rId25"/>
    <p:sldId id="279" r:id="rId26"/>
    <p:sldId id="278" r:id="rId27"/>
    <p:sldId id="277" r:id="rId28"/>
    <p:sldId id="276" r:id="rId29"/>
    <p:sldId id="275" r:id="rId30"/>
    <p:sldId id="274" r:id="rId31"/>
    <p:sldId id="273" r:id="rId32"/>
    <p:sldId id="272" r:id="rId33"/>
    <p:sldId id="271" r:id="rId34"/>
    <p:sldId id="270" r:id="rId35"/>
    <p:sldId id="269" r:id="rId36"/>
    <p:sldId id="268" r:id="rId37"/>
    <p:sldId id="267" r:id="rId38"/>
    <p:sldId id="266" r:id="rId39"/>
    <p:sldId id="265" r:id="rId40"/>
    <p:sldId id="264" r:id="rId41"/>
    <p:sldId id="263" r:id="rId42"/>
    <p:sldId id="262" r:id="rId43"/>
    <p:sldId id="257" r:id="rId44"/>
    <p:sldId id="258" r:id="rId45"/>
    <p:sldId id="259" r:id="rId46"/>
    <p:sldId id="260" r:id="rId47"/>
    <p:sldId id="26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78E638-42A6-4FE3-AEA3-D678F50A3CE0}" type="datetimeFigureOut">
              <a:rPr lang="en-US" smtClean="0"/>
              <a:t>11/22/2022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C3ACB4-72E8-49B1-A974-52BDED106F1E}" type="slidenum">
              <a:rPr lang="en-US" smtClean="0"/>
              <a:t>‹#›</a:t>
            </a:fld>
            <a:endParaRPr lang="en-US"/>
          </a:p>
        </p:txBody>
      </p:sp>
    </p:spTree>
    <p:extLst>
      <p:ext uri="{BB962C8B-B14F-4D97-AF65-F5344CB8AC3E}">
        <p14:creationId xmlns:p14="http://schemas.microsoft.com/office/powerpoint/2010/main" val="3171069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C3ACB4-72E8-49B1-A974-52BDED106F1E}" type="slidenum">
              <a:rPr lang="en-US" smtClean="0"/>
              <a:t>1</a:t>
            </a:fld>
            <a:endParaRPr lang="en-US"/>
          </a:p>
        </p:txBody>
      </p:sp>
    </p:spTree>
    <p:extLst>
      <p:ext uri="{BB962C8B-B14F-4D97-AF65-F5344CB8AC3E}">
        <p14:creationId xmlns:p14="http://schemas.microsoft.com/office/powerpoint/2010/main" val="4003695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E01D98-0787-4C05-B51E-AF103DA0149E}"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01D98-0787-4C05-B51E-AF103DA0149E}"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E01D98-0787-4C05-B51E-AF103DA0149E}"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7C71C-7BFF-492A-A25C-B108E07E1E95}"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E01D98-0787-4C05-B51E-AF103DA0149E}"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E01D98-0787-4C05-B51E-AF103DA0149E}" type="datetimeFigureOut">
              <a:rPr lang="en-US" smtClean="0"/>
              <a:t>11/22/2022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7C71C-7BFF-492A-A25C-B108E07E1E95}"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E01D98-0787-4C05-B51E-AF103DA0149E}" type="datetimeFigureOut">
              <a:rPr lang="en-US" smtClean="0"/>
              <a:t>11/22/2022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E01D98-0787-4C05-B51E-AF103DA0149E}" type="datetimeFigureOut">
              <a:rPr lang="en-US" smtClean="0"/>
              <a:t>11/22/2022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E01D98-0787-4C05-B51E-AF103DA0149E}"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7C71C-7BFF-492A-A25C-B108E07E1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EEE01D98-0787-4C05-B51E-AF103DA0149E}" type="datetimeFigureOut">
              <a:rPr lang="en-US" smtClean="0"/>
              <a:t>11/22/2022</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367C71C-7BFF-492A-A25C-B108E07E1E9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youtube.com/watch?v=TbvhGcf6UJU"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s://codeforces.com/problemset/problem/682/C" TargetMode="External"/><Relationship Id="rId13" Type="http://schemas.openxmlformats.org/officeDocument/2006/relationships/hyperlink" Target="https://codeforces.com/problemset/problem/639/F" TargetMode="External"/><Relationship Id="rId18" Type="http://schemas.openxmlformats.org/officeDocument/2006/relationships/hyperlink" Target="https://codeforces.com/problemset/problem/650/E" TargetMode="External"/><Relationship Id="rId3" Type="http://schemas.openxmlformats.org/officeDocument/2006/relationships/hyperlink" Target="https://codeforces.com/problemset/problem/696/A" TargetMode="External"/><Relationship Id="rId7" Type="http://schemas.openxmlformats.org/officeDocument/2006/relationships/hyperlink" Target="https://codeforces.com/problemset/problem/685/B" TargetMode="External"/><Relationship Id="rId12" Type="http://schemas.openxmlformats.org/officeDocument/2006/relationships/hyperlink" Target="https://codeforces.com/problemset/problem/665/E" TargetMode="External"/><Relationship Id="rId17" Type="http://schemas.openxmlformats.org/officeDocument/2006/relationships/hyperlink" Target="https://codeforces.com/problemset/problem/653/E" TargetMode="External"/><Relationship Id="rId2" Type="http://schemas.openxmlformats.org/officeDocument/2006/relationships/hyperlink" Target="https://codeforces.com/problemset/problem/696/B" TargetMode="External"/><Relationship Id="rId16" Type="http://schemas.openxmlformats.org/officeDocument/2006/relationships/hyperlink" Target="https://codeforces.com/problemset/problem/638/C" TargetMode="External"/><Relationship Id="rId20" Type="http://schemas.openxmlformats.org/officeDocument/2006/relationships/hyperlink" Target="https://codeforces.com/problemset/problem/627/F"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1082/F" TargetMode="External"/><Relationship Id="rId11" Type="http://schemas.openxmlformats.org/officeDocument/2006/relationships/hyperlink" Target="https://codeforces.com/problemset/problem/643/E" TargetMode="External"/><Relationship Id="rId5" Type="http://schemas.openxmlformats.org/officeDocument/2006/relationships/hyperlink" Target="https://codeforces.com/problemset/problem/690/C3" TargetMode="External"/><Relationship Id="rId15" Type="http://schemas.openxmlformats.org/officeDocument/2006/relationships/hyperlink" Target="https://codeforces.com/problemset/problem/652/E" TargetMode="External"/><Relationship Id="rId10" Type="http://schemas.openxmlformats.org/officeDocument/2006/relationships/hyperlink" Target="https://codeforces.com/problemset/problem/675/D" TargetMode="External"/><Relationship Id="rId19" Type="http://schemas.openxmlformats.org/officeDocument/2006/relationships/hyperlink" Target="https://codeforces.com/problemset/problem/632/F" TargetMode="External"/><Relationship Id="rId4" Type="http://schemas.openxmlformats.org/officeDocument/2006/relationships/hyperlink" Target="https://codeforces.com/problemset/problem/690/F3" TargetMode="External"/><Relationship Id="rId9" Type="http://schemas.openxmlformats.org/officeDocument/2006/relationships/hyperlink" Target="https://codeforces.com/problemset/problem/681/D" TargetMode="External"/><Relationship Id="rId14" Type="http://schemas.openxmlformats.org/officeDocument/2006/relationships/hyperlink" Target="https://codeforces.com/problemset/problem/639/B"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codeforces.com/problemset/problem/620/E" TargetMode="External"/><Relationship Id="rId13" Type="http://schemas.openxmlformats.org/officeDocument/2006/relationships/hyperlink" Target="https://codeforces.com/problemset/problem/603/E" TargetMode="External"/><Relationship Id="rId18" Type="http://schemas.openxmlformats.org/officeDocument/2006/relationships/hyperlink" Target="https://codeforces.com/problemset/problem/581/F" TargetMode="External"/><Relationship Id="rId3" Type="http://schemas.openxmlformats.org/officeDocument/2006/relationships/hyperlink" Target="https://codeforces.com/problemset/problem/633/F" TargetMode="External"/><Relationship Id="rId7" Type="http://schemas.openxmlformats.org/officeDocument/2006/relationships/hyperlink" Target="https://codeforces.com/problemset/problem/620/F" TargetMode="External"/><Relationship Id="rId12" Type="http://schemas.openxmlformats.org/officeDocument/2006/relationships/hyperlink" Target="https://codeforces.com/problemset/problem/609/E" TargetMode="External"/><Relationship Id="rId17" Type="http://schemas.openxmlformats.org/officeDocument/2006/relationships/hyperlink" Target="https://codeforces.com/problemset/problem/587/C" TargetMode="External"/><Relationship Id="rId2" Type="http://schemas.openxmlformats.org/officeDocument/2006/relationships/hyperlink" Target="https://codeforces.com/problemset/problem/627/D" TargetMode="External"/><Relationship Id="rId16" Type="http://schemas.openxmlformats.org/officeDocument/2006/relationships/hyperlink" Target="https://codeforces.com/problemset/problem/592/D" TargetMode="External"/><Relationship Id="rId20" Type="http://schemas.openxmlformats.org/officeDocument/2006/relationships/hyperlink" Target="https://codeforces.com/problemset/problem/578/F"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618/D" TargetMode="External"/><Relationship Id="rId11" Type="http://schemas.openxmlformats.org/officeDocument/2006/relationships/hyperlink" Target="https://codeforces.com/problemset/problem/607/D" TargetMode="External"/><Relationship Id="rId5" Type="http://schemas.openxmlformats.org/officeDocument/2006/relationships/hyperlink" Target="https://codeforces.com/problemset/problem/622/E" TargetMode="External"/><Relationship Id="rId15" Type="http://schemas.openxmlformats.org/officeDocument/2006/relationships/hyperlink" Target="https://codeforces.com/problemset/problem/593/D" TargetMode="External"/><Relationship Id="rId10" Type="http://schemas.openxmlformats.org/officeDocument/2006/relationships/hyperlink" Target="https://codeforces.com/problemset/problem/615/C" TargetMode="External"/><Relationship Id="rId19" Type="http://schemas.openxmlformats.org/officeDocument/2006/relationships/hyperlink" Target="https://codeforces.com/problemset/problem/580/C" TargetMode="External"/><Relationship Id="rId4" Type="http://schemas.openxmlformats.org/officeDocument/2006/relationships/hyperlink" Target="https://codeforces.com/problemset/problem/629/E" TargetMode="External"/><Relationship Id="rId9" Type="http://schemas.openxmlformats.org/officeDocument/2006/relationships/hyperlink" Target="https://codeforces.com/problemset/problem/613/D" TargetMode="External"/><Relationship Id="rId14" Type="http://schemas.openxmlformats.org/officeDocument/2006/relationships/hyperlink" Target="https://codeforces.com/problemset/problem/601/D"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codeforces.com/problemset/problem/566/A" TargetMode="External"/><Relationship Id="rId13" Type="http://schemas.openxmlformats.org/officeDocument/2006/relationships/hyperlink" Target="https://codeforces.com/problemset/problem/538/E" TargetMode="External"/><Relationship Id="rId18" Type="http://schemas.openxmlformats.org/officeDocument/2006/relationships/hyperlink" Target="https://codeforces.com/problemset/problem/522/A" TargetMode="External"/><Relationship Id="rId3" Type="http://schemas.openxmlformats.org/officeDocument/2006/relationships/hyperlink" Target="https://codeforces.com/problemset/problem/573/C" TargetMode="External"/><Relationship Id="rId21" Type="http://schemas.openxmlformats.org/officeDocument/2006/relationships/hyperlink" Target="https://codeforces.com/problemset/problem/512/D" TargetMode="External"/><Relationship Id="rId7" Type="http://schemas.openxmlformats.org/officeDocument/2006/relationships/hyperlink" Target="https://codeforces.com/problemset/problem/566/C" TargetMode="External"/><Relationship Id="rId12" Type="http://schemas.openxmlformats.org/officeDocument/2006/relationships/hyperlink" Target="https://codeforces.com/problemset/problem/540/E" TargetMode="External"/><Relationship Id="rId17" Type="http://schemas.openxmlformats.org/officeDocument/2006/relationships/hyperlink" Target="https://codeforces.com/problemset/problem/526/G" TargetMode="External"/><Relationship Id="rId2" Type="http://schemas.openxmlformats.org/officeDocument/2006/relationships/hyperlink" Target="https://codeforces.com/problemset/problem/575/B" TargetMode="External"/><Relationship Id="rId16" Type="http://schemas.openxmlformats.org/officeDocument/2006/relationships/hyperlink" Target="https://codeforces.com/problemset/problem/536/E" TargetMode="External"/><Relationship Id="rId20" Type="http://schemas.openxmlformats.org/officeDocument/2006/relationships/hyperlink" Target="https://codeforces.com/problemset/problem/516/D"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566/E" TargetMode="External"/><Relationship Id="rId11" Type="http://schemas.openxmlformats.org/officeDocument/2006/relationships/hyperlink" Target="https://codeforces.com/problemset/problem/543/D" TargetMode="External"/><Relationship Id="rId5" Type="http://schemas.openxmlformats.org/officeDocument/2006/relationships/hyperlink" Target="https://codeforces.com/problemset/problem/570/D" TargetMode="External"/><Relationship Id="rId15" Type="http://schemas.openxmlformats.org/officeDocument/2006/relationships/hyperlink" Target="https://codeforces.com/problemset/problem/533/A" TargetMode="External"/><Relationship Id="rId10" Type="http://schemas.openxmlformats.org/officeDocument/2006/relationships/hyperlink" Target="https://codeforces.com/problemset/problem/547/E" TargetMode="External"/><Relationship Id="rId19" Type="http://schemas.openxmlformats.org/officeDocument/2006/relationships/hyperlink" Target="https://codeforces.com/problemset/problem/519/E" TargetMode="External"/><Relationship Id="rId4" Type="http://schemas.openxmlformats.org/officeDocument/2006/relationships/hyperlink" Target="https://codeforces.com/problemset/problem/571/D" TargetMode="External"/><Relationship Id="rId9" Type="http://schemas.openxmlformats.org/officeDocument/2006/relationships/hyperlink" Target="https://codeforces.com/problemset/problem/557/E" TargetMode="External"/><Relationship Id="rId14" Type="http://schemas.openxmlformats.org/officeDocument/2006/relationships/hyperlink" Target="https://codeforces.com/problemset/problem/533/B"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s://codeforces.com/problemset/problem/494/D" TargetMode="External"/><Relationship Id="rId13" Type="http://schemas.openxmlformats.org/officeDocument/2006/relationships/hyperlink" Target="https://codeforces.com/problemset/problem/482/D" TargetMode="External"/><Relationship Id="rId18" Type="http://schemas.openxmlformats.org/officeDocument/2006/relationships/hyperlink" Target="https://codeforces.com/problemset/problem/463/E" TargetMode="External"/><Relationship Id="rId3" Type="http://schemas.openxmlformats.org/officeDocument/2006/relationships/hyperlink" Target="https://codeforces.com/problemset/problem/507/C" TargetMode="External"/><Relationship Id="rId7" Type="http://schemas.openxmlformats.org/officeDocument/2006/relationships/hyperlink" Target="https://codeforces.com/problemset/problem/500/D" TargetMode="External"/><Relationship Id="rId12" Type="http://schemas.openxmlformats.org/officeDocument/2006/relationships/hyperlink" Target="https://codeforces.com/problemset/problem/482/E" TargetMode="External"/><Relationship Id="rId17" Type="http://schemas.openxmlformats.org/officeDocument/2006/relationships/hyperlink" Target="https://codeforces.com/problemset/problem/466/E" TargetMode="External"/><Relationship Id="rId2" Type="http://schemas.openxmlformats.org/officeDocument/2006/relationships/hyperlink" Target="https://codeforces.com/problemset/problem/509/F" TargetMode="External"/><Relationship Id="rId16" Type="http://schemas.openxmlformats.org/officeDocument/2006/relationships/hyperlink" Target="https://codeforces.com/problemset/problem/472/D" TargetMode="External"/><Relationship Id="rId20" Type="http://schemas.openxmlformats.org/officeDocument/2006/relationships/hyperlink" Target="https://codeforces.com/problemset/problem/457/F"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500/G" TargetMode="External"/><Relationship Id="rId11" Type="http://schemas.openxmlformats.org/officeDocument/2006/relationships/hyperlink" Target="https://codeforces.com/problemset/problem/486/D" TargetMode="External"/><Relationship Id="rId5" Type="http://schemas.openxmlformats.org/officeDocument/2006/relationships/hyperlink" Target="https://codeforces.com/problemset/problem/504/E" TargetMode="External"/><Relationship Id="rId15" Type="http://schemas.openxmlformats.org/officeDocument/2006/relationships/hyperlink" Target="https://codeforces.com/problemset/problem/474/E" TargetMode="External"/><Relationship Id="rId10" Type="http://schemas.openxmlformats.org/officeDocument/2006/relationships/hyperlink" Target="https://codeforces.com/problemset/problem/490/F" TargetMode="External"/><Relationship Id="rId19" Type="http://schemas.openxmlformats.org/officeDocument/2006/relationships/hyperlink" Target="https://codeforces.com/problemset/problem/461/B" TargetMode="External"/><Relationship Id="rId4" Type="http://schemas.openxmlformats.org/officeDocument/2006/relationships/hyperlink" Target="https://codeforces.com/problemset/problem/501/C" TargetMode="External"/><Relationship Id="rId9" Type="http://schemas.openxmlformats.org/officeDocument/2006/relationships/hyperlink" Target="https://codeforces.com/problemset/problem/487/E" TargetMode="External"/><Relationship Id="rId14" Type="http://schemas.openxmlformats.org/officeDocument/2006/relationships/hyperlink" Target="https://codeforces.com/problemset/problem/482/B"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s://codeforces.com/problemset/problem/429/A" TargetMode="External"/><Relationship Id="rId13" Type="http://schemas.openxmlformats.org/officeDocument/2006/relationships/hyperlink" Target="https://codeforces.com/problemset/problem/396/C" TargetMode="External"/><Relationship Id="rId18" Type="http://schemas.openxmlformats.org/officeDocument/2006/relationships/hyperlink" Target="https://codeforces.com/problemset/problem/374/D" TargetMode="External"/><Relationship Id="rId3" Type="http://schemas.openxmlformats.org/officeDocument/2006/relationships/hyperlink" Target="https://codeforces.com/problemset/problem/436/C" TargetMode="External"/><Relationship Id="rId7" Type="http://schemas.openxmlformats.org/officeDocument/2006/relationships/hyperlink" Target="https://codeforces.com/problemset/problem/429/C" TargetMode="External"/><Relationship Id="rId12" Type="http://schemas.openxmlformats.org/officeDocument/2006/relationships/hyperlink" Target="https://codeforces.com/problemset/problem/403/E" TargetMode="External"/><Relationship Id="rId17" Type="http://schemas.openxmlformats.org/officeDocument/2006/relationships/hyperlink" Target="https://codeforces.com/problemset/problem/375/D" TargetMode="External"/><Relationship Id="rId2" Type="http://schemas.openxmlformats.org/officeDocument/2006/relationships/hyperlink" Target="https://codeforces.com/problemset/problem/442/D" TargetMode="External"/><Relationship Id="rId16" Type="http://schemas.openxmlformats.org/officeDocument/2006/relationships/hyperlink" Target="https://codeforces.com/problemset/problem/379/F" TargetMode="External"/><Relationship Id="rId20" Type="http://schemas.openxmlformats.org/officeDocument/2006/relationships/hyperlink" Target="https://codeforces.com/problemset/problem/371/D" TargetMode="External"/><Relationship Id="rId1" Type="http://schemas.openxmlformats.org/officeDocument/2006/relationships/slideLayout" Target="../slideLayouts/slideLayout2.xml"/><Relationship Id="rId6" Type="http://schemas.openxmlformats.org/officeDocument/2006/relationships/hyperlink" Target="https://codeforces.com/problemset/problem/431/C" TargetMode="External"/><Relationship Id="rId11" Type="http://schemas.openxmlformats.org/officeDocument/2006/relationships/hyperlink" Target="https://codeforces.com/problemset/problem/406/D" TargetMode="External"/><Relationship Id="rId5" Type="http://schemas.openxmlformats.org/officeDocument/2006/relationships/hyperlink" Target="https://codeforces.com/problemset/problem/434/E" TargetMode="External"/><Relationship Id="rId15" Type="http://schemas.openxmlformats.org/officeDocument/2006/relationships/hyperlink" Target="https://codeforces.com/problemset/problem/382/D" TargetMode="External"/><Relationship Id="rId10" Type="http://schemas.openxmlformats.org/officeDocument/2006/relationships/hyperlink" Target="https://codeforces.com/problemset/problem/414/D" TargetMode="External"/><Relationship Id="rId19" Type="http://schemas.openxmlformats.org/officeDocument/2006/relationships/hyperlink" Target="https://codeforces.com/problemset/problem/372/D" TargetMode="External"/><Relationship Id="rId4" Type="http://schemas.openxmlformats.org/officeDocument/2006/relationships/hyperlink" Target="https://codeforces.com/problemset/problem/440/D" TargetMode="External"/><Relationship Id="rId9" Type="http://schemas.openxmlformats.org/officeDocument/2006/relationships/hyperlink" Target="https://codeforces.com/problemset/problem/418/D" TargetMode="External"/><Relationship Id="rId14" Type="http://schemas.openxmlformats.org/officeDocument/2006/relationships/hyperlink" Target="https://codeforces.com/problemset/problem/383/C"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Teorija  algoritama</a:t>
            </a:r>
            <a:endParaRPr lang="en-US" dirty="0"/>
          </a:p>
        </p:txBody>
      </p:sp>
      <p:sp>
        <p:nvSpPr>
          <p:cNvPr id="3" name="Subtitle 2"/>
          <p:cNvSpPr>
            <a:spLocks noGrp="1"/>
          </p:cNvSpPr>
          <p:nvPr>
            <p:ph type="subTitle" idx="1"/>
          </p:nvPr>
        </p:nvSpPr>
        <p:spPr/>
        <p:txBody>
          <a:bodyPr>
            <a:normAutofit lnSpcReduction="10000"/>
          </a:bodyPr>
          <a:lstStyle/>
          <a:p>
            <a:r>
              <a:rPr lang="sr-Latn-ME" dirty="0" smtClean="0"/>
              <a:t>Drvo preko samoreferentne strukture</a:t>
            </a:r>
          </a:p>
          <a:p>
            <a:r>
              <a:rPr lang="sr-Latn-ME" dirty="0" smtClean="0"/>
              <a:t>	Perzistentno </a:t>
            </a:r>
            <a:r>
              <a:rPr lang="sr-Latn-ME" dirty="0"/>
              <a:t>segmentno </a:t>
            </a:r>
            <a:r>
              <a:rPr lang="sr-Latn-ME" dirty="0" smtClean="0"/>
              <a:t>drvo</a:t>
            </a:r>
          </a:p>
          <a:p>
            <a:r>
              <a:rPr lang="sr-Latn-ME" dirty="0"/>
              <a:t>	</a:t>
            </a:r>
            <a:r>
              <a:rPr lang="en-US" dirty="0" err="1"/>
              <a:t>Binarno</a:t>
            </a:r>
            <a:r>
              <a:rPr lang="en-US" dirty="0"/>
              <a:t> </a:t>
            </a:r>
            <a:r>
              <a:rPr lang="en-US" dirty="0" err="1"/>
              <a:t>drvo</a:t>
            </a:r>
            <a:r>
              <a:rPr lang="en-US" dirty="0"/>
              <a:t> za </a:t>
            </a:r>
            <a:r>
              <a:rPr lang="en-US" dirty="0" err="1"/>
              <a:t>pretragu</a:t>
            </a:r>
            <a:r>
              <a:rPr lang="en-US" dirty="0"/>
              <a:t> </a:t>
            </a:r>
          </a:p>
          <a:p>
            <a:r>
              <a:rPr lang="sr-Latn-ME" dirty="0"/>
              <a:t>	</a:t>
            </a:r>
            <a:r>
              <a:rPr lang="sr-Latn-ME" dirty="0" smtClean="0"/>
              <a:t>AVL</a:t>
            </a:r>
            <a:endParaRPr lang="en-US" dirty="0"/>
          </a:p>
        </p:txBody>
      </p:sp>
    </p:spTree>
    <p:extLst>
      <p:ext uri="{BB962C8B-B14F-4D97-AF65-F5344CB8AC3E}">
        <p14:creationId xmlns:p14="http://schemas.microsoft.com/office/powerpoint/2010/main" val="34219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 y="152400"/>
            <a:ext cx="8229600" cy="990600"/>
          </a:xfrm>
        </p:spPr>
        <p:txBody>
          <a:bodyPr/>
          <a:lstStyle/>
          <a:p>
            <a:r>
              <a:rPr lang="sr-Latn-ME" dirty="0" smtClean="0"/>
              <a:t>Primjer &amp; objašnjenje</a:t>
            </a:r>
            <a:endParaRPr lang="en-US" dirty="0"/>
          </a:p>
        </p:txBody>
      </p:sp>
      <p:sp>
        <p:nvSpPr>
          <p:cNvPr id="3" name="Content Placeholder 2"/>
          <p:cNvSpPr>
            <a:spLocks noGrp="1"/>
          </p:cNvSpPr>
          <p:nvPr>
            <p:ph idx="1"/>
          </p:nvPr>
        </p:nvSpPr>
        <p:spPr>
          <a:xfrm>
            <a:off x="0" y="4038600"/>
            <a:ext cx="9144000" cy="2819400"/>
          </a:xfrm>
        </p:spPr>
        <p:txBody>
          <a:bodyPr>
            <a:normAutofit/>
          </a:bodyPr>
          <a:lstStyle/>
          <a:p>
            <a:r>
              <a:rPr lang="sr-Latn-ME" dirty="0" smtClean="0"/>
              <a:t>Ovdje smo „osuđeni“ da koristimo samoreferentnu strukturu jer nemamo drugoga načina da pamtimo sve veze koje se uspostavljaju među čvorovima grafa iz raznih verzija. Ne možemo se prosto poslužiti samo indeksima kao kod segmentnog stabla.</a:t>
            </a:r>
          </a:p>
          <a:p>
            <a:r>
              <a:rPr lang="sr-Latn-ME" dirty="0" smtClean="0"/>
              <a:t>Funkcija </a:t>
            </a:r>
            <a:r>
              <a:rPr lang="sr-Latn-ME" b="1" dirty="0" smtClean="0">
                <a:solidFill>
                  <a:srgbClr val="0070C0"/>
                </a:solidFill>
              </a:rPr>
              <a:t>build</a:t>
            </a:r>
            <a:r>
              <a:rPr lang="sr-Latn-ME" dirty="0" smtClean="0"/>
              <a:t> formira segmentno stablo.</a:t>
            </a:r>
          </a:p>
        </p:txBody>
      </p:sp>
      <p:sp>
        <p:nvSpPr>
          <p:cNvPr id="4" name="Rectangle 3"/>
          <p:cNvSpPr/>
          <p:nvPr/>
        </p:nvSpPr>
        <p:spPr>
          <a:xfrm>
            <a:off x="228600" y="1284744"/>
            <a:ext cx="1371600" cy="2677656"/>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8 3 4</a:t>
            </a:r>
          </a:p>
          <a:p>
            <a:r>
              <a:rPr lang="en-US" sz="1200" b="1" dirty="0">
                <a:solidFill>
                  <a:schemeClr val="bg1"/>
                </a:solidFill>
              </a:rPr>
              <a:t>1 2 3 4 5 6 7 8</a:t>
            </a:r>
          </a:p>
          <a:p>
            <a:r>
              <a:rPr lang="en-US" sz="1200" b="1" dirty="0">
                <a:solidFill>
                  <a:schemeClr val="bg1"/>
                </a:solidFill>
              </a:rPr>
              <a:t>3 1</a:t>
            </a:r>
          </a:p>
          <a:p>
            <a:r>
              <a:rPr lang="en-US" sz="1200" b="1" dirty="0">
                <a:solidFill>
                  <a:schemeClr val="bg1"/>
                </a:solidFill>
              </a:rPr>
              <a:t>6 2</a:t>
            </a:r>
          </a:p>
          <a:p>
            <a:r>
              <a:rPr lang="en-US" sz="1200" b="1" dirty="0">
                <a:solidFill>
                  <a:schemeClr val="bg1"/>
                </a:solidFill>
              </a:rPr>
              <a:t>7 3</a:t>
            </a:r>
          </a:p>
          <a:p>
            <a:r>
              <a:rPr lang="en-US" sz="1200" b="1" dirty="0">
                <a:solidFill>
                  <a:srgbClr val="0070C0"/>
                </a:solidFill>
              </a:rPr>
              <a:t>21</a:t>
            </a:r>
          </a:p>
          <a:p>
            <a:r>
              <a:rPr lang="en-US" sz="1200" b="1" dirty="0">
                <a:solidFill>
                  <a:schemeClr val="bg1"/>
                </a:solidFill>
              </a:rPr>
              <a:t>0 1 5</a:t>
            </a:r>
          </a:p>
          <a:p>
            <a:r>
              <a:rPr lang="en-US" sz="1200" b="1" dirty="0">
                <a:solidFill>
                  <a:srgbClr val="0070C0"/>
                </a:solidFill>
              </a:rPr>
              <a:t>20</a:t>
            </a:r>
          </a:p>
          <a:p>
            <a:r>
              <a:rPr lang="en-US" sz="1200" b="1" dirty="0">
                <a:solidFill>
                  <a:schemeClr val="bg1"/>
                </a:solidFill>
              </a:rPr>
              <a:t>1 1 5</a:t>
            </a:r>
          </a:p>
          <a:p>
            <a:r>
              <a:rPr lang="en-US" sz="1200" b="1" dirty="0">
                <a:solidFill>
                  <a:srgbClr val="0070C0"/>
                </a:solidFill>
              </a:rPr>
              <a:t>17</a:t>
            </a:r>
          </a:p>
          <a:p>
            <a:r>
              <a:rPr lang="en-US" sz="1200" b="1" dirty="0">
                <a:solidFill>
                  <a:schemeClr val="bg1"/>
                </a:solidFill>
              </a:rPr>
              <a:t>2 1 7</a:t>
            </a:r>
          </a:p>
          <a:p>
            <a:r>
              <a:rPr lang="en-US" sz="1200" b="1" dirty="0">
                <a:solidFill>
                  <a:srgbClr val="0070C0"/>
                </a:solidFill>
              </a:rPr>
              <a:t>27</a:t>
            </a:r>
          </a:p>
          <a:p>
            <a:r>
              <a:rPr lang="en-US" sz="1200" b="1" dirty="0">
                <a:solidFill>
                  <a:schemeClr val="bg1"/>
                </a:solidFill>
              </a:rPr>
              <a:t>3 0 7</a:t>
            </a:r>
          </a:p>
          <a:p>
            <a:r>
              <a:rPr lang="en-US" sz="1200" b="1" dirty="0">
                <a:solidFill>
                  <a:srgbClr val="0070C0"/>
                </a:solidFill>
              </a:rPr>
              <a:t>23</a:t>
            </a:r>
          </a:p>
        </p:txBody>
      </p:sp>
      <p:sp>
        <p:nvSpPr>
          <p:cNvPr id="5" name="TextBox 4"/>
          <p:cNvSpPr txBox="1"/>
          <p:nvPr/>
        </p:nvSpPr>
        <p:spPr>
          <a:xfrm>
            <a:off x="152400" y="914400"/>
            <a:ext cx="2209800" cy="381000"/>
          </a:xfrm>
          <a:prstGeom prst="rect">
            <a:avLst/>
          </a:prstGeom>
          <a:noFill/>
        </p:spPr>
        <p:txBody>
          <a:bodyPr wrap="square" rtlCol="0">
            <a:spAutoFit/>
          </a:bodyPr>
          <a:lstStyle/>
          <a:p>
            <a:r>
              <a:rPr lang="sr-Latn-ME" b="1" dirty="0" smtClean="0"/>
              <a:t>Rezultati</a:t>
            </a:r>
            <a:endParaRPr lang="en-US" b="1" dirty="0"/>
          </a:p>
        </p:txBody>
      </p:sp>
      <p:sp>
        <p:nvSpPr>
          <p:cNvPr id="6" name="TextBox 5"/>
          <p:cNvSpPr txBox="1"/>
          <p:nvPr/>
        </p:nvSpPr>
        <p:spPr>
          <a:xfrm>
            <a:off x="1676400" y="1100078"/>
            <a:ext cx="7391400" cy="2862322"/>
          </a:xfrm>
          <a:prstGeom prst="rect">
            <a:avLst/>
          </a:prstGeom>
          <a:noFill/>
        </p:spPr>
        <p:txBody>
          <a:bodyPr wrap="square" rtlCol="0">
            <a:spAutoFit/>
          </a:bodyPr>
          <a:lstStyle/>
          <a:p>
            <a:r>
              <a:rPr lang="sr-Latn-ME" dirty="0" smtClean="0"/>
              <a:t>Broj članova niza, broj promjena i broj upita.</a:t>
            </a:r>
          </a:p>
          <a:p>
            <a:r>
              <a:rPr lang="sr-Latn-ME" dirty="0" smtClean="0"/>
              <a:t>Zatim se unosi niz.</a:t>
            </a:r>
          </a:p>
          <a:p>
            <a:r>
              <a:rPr lang="sr-Latn-ME" dirty="0" smtClean="0"/>
              <a:t>Zatim tri para indeks sa vrijednostima.</a:t>
            </a:r>
          </a:p>
          <a:p>
            <a:r>
              <a:rPr lang="sr-Latn-ME" b="1" dirty="0" smtClean="0">
                <a:solidFill>
                  <a:srgbClr val="0070C0"/>
                </a:solidFill>
              </a:rPr>
              <a:t>Plavom bojom</a:t>
            </a:r>
            <a:r>
              <a:rPr lang="sr-Latn-ME" dirty="0" smtClean="0"/>
              <a:t> su rezultati: prvo je prvih šest članova polaznih članova niza.</a:t>
            </a:r>
          </a:p>
          <a:p>
            <a:r>
              <a:rPr lang="sr-Latn-ME" dirty="0" smtClean="0"/>
              <a:t>Upit </a:t>
            </a:r>
            <a:r>
              <a:rPr lang="sr-Latn-ME" b="1" dirty="0" smtClean="0">
                <a:solidFill>
                  <a:srgbClr val="0070C0"/>
                </a:solidFill>
              </a:rPr>
              <a:t>(0,1,5)</a:t>
            </a:r>
            <a:r>
              <a:rPr lang="sr-Latn-ME" dirty="0" smtClean="0"/>
              <a:t> polazni niz od indeksa </a:t>
            </a:r>
            <a:r>
              <a:rPr lang="sr-Latn-ME" b="1" dirty="0" smtClean="0">
                <a:solidFill>
                  <a:srgbClr val="0070C0"/>
                </a:solidFill>
              </a:rPr>
              <a:t>1</a:t>
            </a:r>
            <a:r>
              <a:rPr lang="sr-Latn-ME" dirty="0" smtClean="0"/>
              <a:t> do </a:t>
            </a:r>
            <a:r>
              <a:rPr lang="sr-Latn-ME" b="1" dirty="0" smtClean="0">
                <a:solidFill>
                  <a:srgbClr val="0070C0"/>
                </a:solidFill>
              </a:rPr>
              <a:t>5</a:t>
            </a:r>
            <a:r>
              <a:rPr lang="sr-Latn-ME" dirty="0" smtClean="0"/>
              <a:t>.</a:t>
            </a:r>
          </a:p>
          <a:p>
            <a:r>
              <a:rPr lang="sr-Latn-ME" dirty="0" smtClean="0"/>
              <a:t>Upit </a:t>
            </a:r>
            <a:r>
              <a:rPr lang="sr-Latn-ME" b="1" dirty="0" smtClean="0">
                <a:solidFill>
                  <a:srgbClr val="0070C0"/>
                </a:solidFill>
              </a:rPr>
              <a:t>(1,1,5)</a:t>
            </a:r>
            <a:r>
              <a:rPr lang="sr-Latn-ME" dirty="0" smtClean="0"/>
              <a:t> nakon prve promjena od indeksa </a:t>
            </a:r>
            <a:r>
              <a:rPr lang="sr-Latn-ME" b="1" dirty="0" smtClean="0">
                <a:solidFill>
                  <a:srgbClr val="0070C0"/>
                </a:solidFill>
              </a:rPr>
              <a:t>1</a:t>
            </a:r>
            <a:r>
              <a:rPr lang="sr-Latn-ME" dirty="0" smtClean="0"/>
              <a:t> do </a:t>
            </a:r>
            <a:r>
              <a:rPr lang="sr-Latn-ME" b="1" dirty="0" smtClean="0">
                <a:solidFill>
                  <a:srgbClr val="0070C0"/>
                </a:solidFill>
              </a:rPr>
              <a:t>5</a:t>
            </a:r>
            <a:r>
              <a:rPr lang="sr-Latn-ME" dirty="0" smtClean="0"/>
              <a:t>.</a:t>
            </a:r>
          </a:p>
          <a:p>
            <a:r>
              <a:rPr lang="sr-Latn-ME" dirty="0" smtClean="0"/>
              <a:t>Upit </a:t>
            </a:r>
            <a:r>
              <a:rPr lang="sr-Latn-ME" b="1" dirty="0" smtClean="0">
                <a:solidFill>
                  <a:srgbClr val="0070C0"/>
                </a:solidFill>
              </a:rPr>
              <a:t>(2,1,7)</a:t>
            </a:r>
            <a:r>
              <a:rPr lang="sr-Latn-ME" dirty="0" smtClean="0"/>
              <a:t> </a:t>
            </a:r>
            <a:r>
              <a:rPr lang="sr-Latn-ME" dirty="0"/>
              <a:t>nakon </a:t>
            </a:r>
            <a:r>
              <a:rPr lang="sr-Latn-ME" dirty="0" smtClean="0"/>
              <a:t>druge </a:t>
            </a:r>
            <a:r>
              <a:rPr lang="sr-Latn-ME" dirty="0"/>
              <a:t>promjena od indeksa </a:t>
            </a:r>
            <a:r>
              <a:rPr lang="sr-Latn-ME" b="1" dirty="0">
                <a:solidFill>
                  <a:srgbClr val="0070C0"/>
                </a:solidFill>
              </a:rPr>
              <a:t>1</a:t>
            </a:r>
            <a:r>
              <a:rPr lang="sr-Latn-ME" dirty="0"/>
              <a:t> do </a:t>
            </a:r>
            <a:r>
              <a:rPr lang="sr-Latn-ME" b="1" dirty="0" smtClean="0">
                <a:solidFill>
                  <a:srgbClr val="0070C0"/>
                </a:solidFill>
              </a:rPr>
              <a:t>7</a:t>
            </a:r>
            <a:r>
              <a:rPr lang="sr-Latn-ME" dirty="0" smtClean="0"/>
              <a:t>.</a:t>
            </a:r>
          </a:p>
          <a:p>
            <a:r>
              <a:rPr lang="sr-Latn-ME" dirty="0" smtClean="0"/>
              <a:t>Upit </a:t>
            </a:r>
            <a:r>
              <a:rPr lang="sr-Latn-ME" b="1" dirty="0" smtClean="0">
                <a:solidFill>
                  <a:srgbClr val="0070C0"/>
                </a:solidFill>
              </a:rPr>
              <a:t>(3,0,7</a:t>
            </a:r>
            <a:r>
              <a:rPr lang="sr-Latn-ME" b="1" dirty="0">
                <a:solidFill>
                  <a:srgbClr val="0070C0"/>
                </a:solidFill>
              </a:rPr>
              <a:t>)</a:t>
            </a:r>
            <a:r>
              <a:rPr lang="sr-Latn-ME" dirty="0"/>
              <a:t> nakon </a:t>
            </a:r>
            <a:r>
              <a:rPr lang="sr-Latn-ME" dirty="0" smtClean="0"/>
              <a:t>treće </a:t>
            </a:r>
            <a:r>
              <a:rPr lang="sr-Latn-ME" dirty="0"/>
              <a:t>promjena od indeksa </a:t>
            </a:r>
            <a:r>
              <a:rPr lang="sr-Latn-ME" b="1" dirty="0" smtClean="0">
                <a:solidFill>
                  <a:srgbClr val="0070C0"/>
                </a:solidFill>
              </a:rPr>
              <a:t>0</a:t>
            </a:r>
            <a:r>
              <a:rPr lang="sr-Latn-ME" dirty="0" smtClean="0"/>
              <a:t> </a:t>
            </a:r>
            <a:r>
              <a:rPr lang="sr-Latn-ME" dirty="0"/>
              <a:t>do </a:t>
            </a:r>
            <a:r>
              <a:rPr lang="sr-Latn-ME" b="1" dirty="0" smtClean="0">
                <a:solidFill>
                  <a:srgbClr val="0070C0"/>
                </a:solidFill>
              </a:rPr>
              <a:t>7</a:t>
            </a:r>
            <a:r>
              <a:rPr lang="sr-Latn-ME" dirty="0" smtClean="0"/>
              <a:t> (čitav niz na kraju, poslije promjene).</a:t>
            </a:r>
            <a:endParaRPr lang="sr-Latn-ME" dirty="0"/>
          </a:p>
        </p:txBody>
      </p:sp>
    </p:spTree>
    <p:extLst>
      <p:ext uri="{BB962C8B-B14F-4D97-AF65-F5344CB8AC3E}">
        <p14:creationId xmlns:p14="http://schemas.microsoft.com/office/powerpoint/2010/main" val="1324406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152400"/>
            <a:ext cx="8229600" cy="990600"/>
          </a:xfrm>
        </p:spPr>
        <p:txBody>
          <a:bodyPr/>
          <a:lstStyle/>
          <a:p>
            <a:r>
              <a:rPr lang="sr-Latn-ME" dirty="0" smtClean="0"/>
              <a:t>Koraci u algoritmu</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a:t>Niz pokazivača </a:t>
            </a:r>
            <a:r>
              <a:rPr lang="sr-Latn-ME" b="1" i="1" dirty="0">
                <a:solidFill>
                  <a:srgbClr val="C00000"/>
                </a:solidFill>
              </a:rPr>
              <a:t>ver</a:t>
            </a:r>
            <a:r>
              <a:rPr lang="en-US" dirty="0" smtClean="0">
                <a:solidFill>
                  <a:srgbClr val="C00000"/>
                </a:solidFill>
              </a:rPr>
              <a:t>[</a:t>
            </a:r>
            <a:r>
              <a:rPr lang="sr-Latn-ME" b="1" i="1" dirty="0" smtClean="0">
                <a:solidFill>
                  <a:srgbClr val="C00000"/>
                </a:solidFill>
              </a:rPr>
              <a:t>i</a:t>
            </a:r>
            <a:r>
              <a:rPr lang="en-US" dirty="0" smtClean="0">
                <a:solidFill>
                  <a:srgbClr val="C00000"/>
                </a:solidFill>
              </a:rPr>
              <a:t>]</a:t>
            </a:r>
            <a:r>
              <a:rPr lang="en-US" dirty="0" smtClean="0"/>
              <a:t> </a:t>
            </a:r>
            <a:r>
              <a:rPr lang="en-US" dirty="0" err="1"/>
              <a:t>pamti</a:t>
            </a:r>
            <a:r>
              <a:rPr lang="en-US" dirty="0"/>
              <a:t> </a:t>
            </a:r>
            <a:r>
              <a:rPr lang="en-US" dirty="0" err="1"/>
              <a:t>pokaziva</a:t>
            </a:r>
            <a:r>
              <a:rPr lang="sr-Latn-ME" dirty="0"/>
              <a:t>če na </a:t>
            </a:r>
            <a:r>
              <a:rPr lang="sr-Latn-ME" dirty="0" smtClean="0"/>
              <a:t>kor</a:t>
            </a:r>
            <a:r>
              <a:rPr lang="en-US" dirty="0" smtClean="0"/>
              <a:t>i</a:t>
            </a:r>
            <a:r>
              <a:rPr lang="sr-Latn-ME" dirty="0" smtClean="0"/>
              <a:t>jene stab</a:t>
            </a:r>
            <a:r>
              <a:rPr lang="en-US" dirty="0" smtClean="0"/>
              <a:t>a</a:t>
            </a:r>
            <a:r>
              <a:rPr lang="sr-Latn-ME" dirty="0" smtClean="0"/>
              <a:t>la </a:t>
            </a:r>
            <a:r>
              <a:rPr lang="sr-Latn-ME" dirty="0" smtClean="0"/>
              <a:t>nakon pojedinih ažuriranja. </a:t>
            </a:r>
            <a:r>
              <a:rPr lang="en-US" b="1" i="1" dirty="0" smtClean="0">
                <a:solidFill>
                  <a:srgbClr val="C00000"/>
                </a:solidFill>
              </a:rPr>
              <a:t>v</a:t>
            </a:r>
            <a:r>
              <a:rPr lang="sr-Latn-ME" b="1" i="1" dirty="0" smtClean="0">
                <a:solidFill>
                  <a:srgbClr val="C00000"/>
                </a:solidFill>
              </a:rPr>
              <a:t>er</a:t>
            </a:r>
            <a:r>
              <a:rPr lang="en-US" b="1" dirty="0" smtClean="0">
                <a:solidFill>
                  <a:srgbClr val="C00000"/>
                </a:solidFill>
              </a:rPr>
              <a:t>[0]</a:t>
            </a:r>
            <a:r>
              <a:rPr lang="en-US" dirty="0" smtClean="0"/>
              <a:t> je </a:t>
            </a:r>
            <a:r>
              <a:rPr lang="en-US" dirty="0" err="1" smtClean="0"/>
              <a:t>pokaziva</a:t>
            </a:r>
            <a:r>
              <a:rPr lang="sr-Latn-ME" dirty="0" smtClean="0"/>
              <a:t>č na korijen originalnog stabla.</a:t>
            </a:r>
          </a:p>
          <a:p>
            <a:r>
              <a:rPr lang="sr-Latn-ME" dirty="0" smtClean="0"/>
              <a:t>Funkcija za ažuriranje </a:t>
            </a:r>
            <a:r>
              <a:rPr lang="sr-Latn-ME" b="1" dirty="0" smtClean="0">
                <a:solidFill>
                  <a:srgbClr val="C00000"/>
                </a:solidFill>
              </a:rPr>
              <a:t>upgrade</a:t>
            </a:r>
            <a:r>
              <a:rPr lang="sr-Latn-ME" dirty="0" smtClean="0"/>
              <a:t> dobija pokazivače na prethodno stablo, tekuće stablo, mjesto promjene i vrijednost za koju se promjena vrši </a:t>
            </a:r>
            <a:r>
              <a:rPr lang="sr-Latn-ME" b="1" baseline="-25000" dirty="0" smtClean="0"/>
              <a:t>(kao i ostale argumente koji se odnose na segment u kojem se promjena vrši odnosno dužinu niza itd.)</a:t>
            </a:r>
            <a:r>
              <a:rPr lang="sr-Latn-ME" dirty="0" smtClean="0"/>
              <a:t>.</a:t>
            </a:r>
          </a:p>
          <a:p>
            <a:r>
              <a:rPr lang="sr-Latn-ME" dirty="0" smtClean="0"/>
              <a:t>Riječ je o dosta prostoj proceduri kojom se pokazivači na ona podstabla gdje nema promjena prepisuju dok se formiraju novi čvorovi sa podstabla gdje se promjene dešavaju i procedura se poziva rekurzivno za ta podstabla.</a:t>
            </a:r>
          </a:p>
          <a:p>
            <a:r>
              <a:rPr lang="sr-Latn-ME" dirty="0" smtClean="0"/>
              <a:t>U svakom koraku se vrijednosti u čvorovima koji se dodaju ažuriraju na osnovu vrijednosti u potomcima (posljednja naredba funkcije </a:t>
            </a:r>
            <a:r>
              <a:rPr lang="sr-Latn-ME" b="1" dirty="0" smtClean="0">
                <a:solidFill>
                  <a:srgbClr val="C00000"/>
                </a:solidFill>
              </a:rPr>
              <a:t>upgrade</a:t>
            </a:r>
            <a:r>
              <a:rPr lang="sr-Latn-ME" dirty="0" smtClean="0"/>
              <a:t>).</a:t>
            </a:r>
          </a:p>
          <a:p>
            <a:endParaRPr lang="en-US" dirty="0"/>
          </a:p>
        </p:txBody>
      </p:sp>
    </p:spTree>
    <p:extLst>
      <p:ext uri="{BB962C8B-B14F-4D97-AF65-F5344CB8AC3E}">
        <p14:creationId xmlns:p14="http://schemas.microsoft.com/office/powerpoint/2010/main" val="1954850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Memorijska </a:t>
            </a:r>
            <a:r>
              <a:rPr lang="en-US" dirty="0" err="1" smtClean="0"/>
              <a:t>slo</a:t>
            </a:r>
            <a:r>
              <a:rPr lang="sr-Latn-ME" dirty="0" smtClean="0"/>
              <a:t>ženost</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Ovaj tip drveta ne bi trebalo da se koristi nekritički već samo onda kada postoji za time potreba te kada raspolažemo da dovoljnim memorijskim resursima.</a:t>
            </a:r>
          </a:p>
          <a:p>
            <a:r>
              <a:rPr lang="sr-Latn-ME" dirty="0" smtClean="0"/>
              <a:t>Ako je broj početnih čvorova </a:t>
            </a:r>
            <a:r>
              <a:rPr lang="sr-Latn-ME" b="1" dirty="0" smtClean="0">
                <a:solidFill>
                  <a:srgbClr val="C00000"/>
                </a:solidFill>
              </a:rPr>
              <a:t>2</a:t>
            </a:r>
            <a:r>
              <a:rPr lang="sr-Latn-ME" b="1" i="1" baseline="30000" dirty="0" smtClean="0">
                <a:solidFill>
                  <a:srgbClr val="C00000"/>
                </a:solidFill>
              </a:rPr>
              <a:t>n</a:t>
            </a:r>
            <a:r>
              <a:rPr lang="sr-Latn-ME" dirty="0" smtClean="0"/>
              <a:t>, u svakom koraku algoritma pravimo dodatnih n čvorova tako da ako imamo</a:t>
            </a:r>
            <a:r>
              <a:rPr lang="sr-Latn-ME" b="1" i="1" dirty="0" smtClean="0">
                <a:solidFill>
                  <a:srgbClr val="C00000"/>
                </a:solidFill>
              </a:rPr>
              <a:t> q </a:t>
            </a:r>
            <a:r>
              <a:rPr lang="sr-Latn-ME" dirty="0" smtClean="0"/>
              <a:t>upita to može biti broj </a:t>
            </a:r>
            <a:r>
              <a:rPr lang="sr-Latn-ME" b="1" dirty="0" smtClean="0">
                <a:solidFill>
                  <a:srgbClr val="C00000"/>
                </a:solidFill>
              </a:rPr>
              <a:t>2</a:t>
            </a:r>
            <a:r>
              <a:rPr lang="sr-Latn-ME" b="1" i="1" baseline="30000" dirty="0" smtClean="0">
                <a:solidFill>
                  <a:srgbClr val="C00000"/>
                </a:solidFill>
              </a:rPr>
              <a:t>n</a:t>
            </a:r>
            <a:r>
              <a:rPr lang="sr-Latn-ME" b="1" dirty="0" smtClean="0">
                <a:solidFill>
                  <a:srgbClr val="C00000"/>
                </a:solidFill>
              </a:rPr>
              <a:t>+</a:t>
            </a:r>
            <a:r>
              <a:rPr lang="sr-Latn-ME" b="1" i="1" dirty="0" smtClean="0">
                <a:solidFill>
                  <a:srgbClr val="C00000"/>
                </a:solidFill>
              </a:rPr>
              <a:t>nq</a:t>
            </a:r>
            <a:r>
              <a:rPr lang="sr-Latn-ME" dirty="0" smtClean="0"/>
              <a:t> i kada je </a:t>
            </a:r>
            <a:r>
              <a:rPr lang="sr-Latn-ME" b="1" i="1" dirty="0" smtClean="0">
                <a:solidFill>
                  <a:srgbClr val="C00000"/>
                </a:solidFill>
              </a:rPr>
              <a:t>q</a:t>
            </a:r>
            <a:r>
              <a:rPr lang="sr-Latn-ME" dirty="0" smtClean="0"/>
              <a:t> znatno onda se lako zahtjevani memorijski resursi mogu „poduplati“ ili umnožiti u odnosu na polazni problem.</a:t>
            </a:r>
          </a:p>
          <a:p>
            <a:r>
              <a:rPr lang="sr-Latn-ME" dirty="0" smtClean="0"/>
              <a:t>Ipak često „bacanje“ memorije može biti manje nego ono za dodavanje </a:t>
            </a:r>
            <a:r>
              <a:rPr lang="sr-Latn-ME" b="1" dirty="0" smtClean="0">
                <a:solidFill>
                  <a:srgbClr val="FF0000"/>
                </a:solidFill>
              </a:rPr>
              <a:t>d</a:t>
            </a:r>
            <a:r>
              <a:rPr lang="sr-Latn-ME" dirty="0" smtClean="0"/>
              <a:t>ummy čvorova.</a:t>
            </a:r>
          </a:p>
          <a:p>
            <a:r>
              <a:rPr lang="sr-Latn-ME" dirty="0" smtClean="0"/>
              <a:t>Postavlja se pitanje da li se perzistentno segmentno drvo može koristiti kod drugih problema gdje se inače koristilo segmentno drvo?</a:t>
            </a:r>
          </a:p>
          <a:p>
            <a:r>
              <a:rPr lang="sr-Latn-ME" dirty="0" smtClean="0"/>
              <a:t>Kolike su neophodne promjene u algoritmu u tom slučaju?</a:t>
            </a:r>
            <a:endParaRPr lang="en-US" dirty="0"/>
          </a:p>
        </p:txBody>
      </p:sp>
    </p:spTree>
    <p:extLst>
      <p:ext uri="{BB962C8B-B14F-4D97-AF65-F5344CB8AC3E}">
        <p14:creationId xmlns:p14="http://schemas.microsoft.com/office/powerpoint/2010/main" val="3890574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Binarno drvo za pretragu - BST</a:t>
            </a:r>
            <a:endParaRPr lang="en-US" dirty="0"/>
          </a:p>
        </p:txBody>
      </p:sp>
      <p:sp>
        <p:nvSpPr>
          <p:cNvPr id="3" name="Content Placeholder 2"/>
          <p:cNvSpPr>
            <a:spLocks noGrp="1"/>
          </p:cNvSpPr>
          <p:nvPr>
            <p:ph idx="1"/>
          </p:nvPr>
        </p:nvSpPr>
        <p:spPr>
          <a:xfrm>
            <a:off x="0" y="1066800"/>
            <a:ext cx="9144000" cy="5791200"/>
          </a:xfrm>
        </p:spPr>
        <p:txBody>
          <a:bodyPr/>
          <a:lstStyle/>
          <a:p>
            <a:r>
              <a:rPr lang="sr-Latn-ME" b="1" dirty="0" smtClean="0">
                <a:solidFill>
                  <a:srgbClr val="C00000"/>
                </a:solidFill>
              </a:rPr>
              <a:t>Binarno drvo za pretragu</a:t>
            </a:r>
            <a:r>
              <a:rPr lang="sr-Latn-ME" dirty="0" smtClean="0"/>
              <a:t> – </a:t>
            </a:r>
            <a:r>
              <a:rPr lang="sr-Latn-ME" i="1" dirty="0" smtClean="0"/>
              <a:t>Binary Search Tree</a:t>
            </a:r>
            <a:r>
              <a:rPr lang="sr-Latn-ME" dirty="0" smtClean="0"/>
              <a:t> – </a:t>
            </a:r>
            <a:r>
              <a:rPr lang="sr-Latn-ME" b="1" dirty="0" smtClean="0">
                <a:solidFill>
                  <a:srgbClr val="C00000"/>
                </a:solidFill>
              </a:rPr>
              <a:t>BST</a:t>
            </a:r>
            <a:r>
              <a:rPr lang="sr-Latn-ME" dirty="0" smtClean="0"/>
              <a:t> - je suštinski </a:t>
            </a:r>
            <a:r>
              <a:rPr lang="sr-Latn-ME" b="1" i="1" dirty="0" smtClean="0">
                <a:solidFill>
                  <a:srgbClr val="C00000"/>
                </a:solidFill>
              </a:rPr>
              <a:t>inorder</a:t>
            </a:r>
            <a:r>
              <a:rPr lang="sr-Latn-ME" dirty="0" smtClean="0"/>
              <a:t> stablo formirano tako da su svi manji elementi od čvora u njegovom lijevom podstablu a svi veći u desnom podstablu.</a:t>
            </a:r>
          </a:p>
          <a:p>
            <a:r>
              <a:rPr lang="sr-Latn-ME" dirty="0" smtClean="0"/>
              <a:t>Očigledno je pretraga ovoga stabla efikasna </a:t>
            </a:r>
            <a:r>
              <a:rPr lang="sr-Latn-ME" b="1" baseline="-25000" dirty="0" smtClean="0"/>
              <a:t>(a možda i nije)</a:t>
            </a:r>
            <a:r>
              <a:rPr lang="sr-Latn-ME" dirty="0" smtClean="0"/>
              <a:t> jer se svodi na binarnu pretragu </a:t>
            </a:r>
            <a:r>
              <a:rPr lang="sr-Latn-ME" b="1" baseline="-25000" dirty="0" smtClean="0"/>
              <a:t>(a možda i ne svodi što ćemo vidjeti kasnije)</a:t>
            </a:r>
            <a:r>
              <a:rPr lang="sr-Latn-ME" dirty="0" smtClean="0"/>
              <a:t>.</a:t>
            </a:r>
          </a:p>
          <a:p>
            <a:r>
              <a:rPr lang="sr-Latn-ME" dirty="0" smtClean="0"/>
              <a:t>Ideja je jasna gledamo korijen ako je nađen element onda je sve u redu a ako nije idemo lijevo ako tražimo manji element od onoga koji je upisan u korjenu dok ako tražimo veći element od onoga koji je upisan u korijenu pretragu nastavljamo u desnom podstablu.</a:t>
            </a:r>
          </a:p>
          <a:p>
            <a:r>
              <a:rPr lang="sr-Latn-ME" dirty="0" smtClean="0"/>
              <a:t>Dobra osobina BST je da se čvorovi u njega mogu </a:t>
            </a:r>
            <a:r>
              <a:rPr lang="sr-Latn-ME" b="1" dirty="0" smtClean="0"/>
              <a:t>dodavati</a:t>
            </a:r>
            <a:r>
              <a:rPr lang="sr-Latn-ME" dirty="0" smtClean="0"/>
              <a:t> ili </a:t>
            </a:r>
            <a:r>
              <a:rPr lang="sr-Latn-ME" b="1" dirty="0" smtClean="0"/>
              <a:t>umetati</a:t>
            </a:r>
            <a:r>
              <a:rPr lang="sr-Latn-ME" dirty="0" smtClean="0"/>
              <a:t> (operacija </a:t>
            </a:r>
            <a:r>
              <a:rPr lang="sr-Latn-ME" b="1" i="1" dirty="0" smtClean="0">
                <a:solidFill>
                  <a:srgbClr val="C00000"/>
                </a:solidFill>
              </a:rPr>
              <a:t>Insert</a:t>
            </a:r>
            <a:r>
              <a:rPr lang="sr-Latn-ME" dirty="0" smtClean="0"/>
              <a:t>) i </a:t>
            </a:r>
            <a:r>
              <a:rPr lang="sr-Latn-ME" b="1" dirty="0" smtClean="0"/>
              <a:t>brisati</a:t>
            </a:r>
            <a:r>
              <a:rPr lang="sr-Latn-ME" dirty="0" smtClean="0"/>
              <a:t> (operacija </a:t>
            </a:r>
            <a:r>
              <a:rPr lang="sr-Latn-ME" b="1" i="1" dirty="0" smtClean="0">
                <a:solidFill>
                  <a:srgbClr val="C00000"/>
                </a:solidFill>
              </a:rPr>
              <a:t>Delete</a:t>
            </a:r>
            <a:r>
              <a:rPr lang="sr-Latn-ME" dirty="0" smtClean="0"/>
              <a:t>).</a:t>
            </a:r>
            <a:endParaRPr lang="en-US" dirty="0"/>
          </a:p>
        </p:txBody>
      </p:sp>
    </p:spTree>
    <p:extLst>
      <p:ext uri="{BB962C8B-B14F-4D97-AF65-F5344CB8AC3E}">
        <p14:creationId xmlns:p14="http://schemas.microsoft.com/office/powerpoint/2010/main" val="3198882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191000"/>
            <a:ext cx="8229600" cy="990600"/>
          </a:xfrm>
        </p:spPr>
        <p:txBody>
          <a:bodyPr/>
          <a:lstStyle/>
          <a:p>
            <a:r>
              <a:rPr lang="sr-Latn-ME" dirty="0" smtClean="0"/>
              <a:t>Operacija brisanja - delete</a:t>
            </a:r>
            <a:endParaRPr lang="en-US" dirty="0"/>
          </a:p>
        </p:txBody>
      </p:sp>
      <p:sp>
        <p:nvSpPr>
          <p:cNvPr id="3" name="Content Placeholder 2"/>
          <p:cNvSpPr>
            <a:spLocks noGrp="1"/>
          </p:cNvSpPr>
          <p:nvPr>
            <p:ph idx="1"/>
          </p:nvPr>
        </p:nvSpPr>
        <p:spPr>
          <a:xfrm>
            <a:off x="8201" y="5029200"/>
            <a:ext cx="9059599" cy="1828800"/>
          </a:xfrm>
        </p:spPr>
        <p:txBody>
          <a:bodyPr>
            <a:normAutofit/>
          </a:bodyPr>
          <a:lstStyle/>
          <a:p>
            <a:r>
              <a:rPr lang="sr-Latn-ME" dirty="0" smtClean="0"/>
              <a:t>Procedura brisanja se lako provodi ako je čvor koji se želi izbrisati list prosto ga maknemo </a:t>
            </a:r>
            <a:r>
              <a:rPr lang="sr-Latn-ME" b="1" baseline="-25000" dirty="0" smtClean="0"/>
              <a:t>(njegov predak pokaže n</a:t>
            </a:r>
            <a:r>
              <a:rPr lang="en-US" b="1" baseline="-25000" dirty="0" smtClean="0"/>
              <a:t>a</a:t>
            </a:r>
            <a:r>
              <a:rPr lang="sr-Latn-ME" b="1" baseline="-25000" dirty="0" smtClean="0"/>
              <a:t> </a:t>
            </a:r>
            <a:r>
              <a:rPr lang="sr-Latn-ME" b="1" baseline="-25000" dirty="0" smtClean="0">
                <a:solidFill>
                  <a:srgbClr val="0070C0"/>
                </a:solidFill>
              </a:rPr>
              <a:t>NULL</a:t>
            </a:r>
            <a:r>
              <a:rPr lang="sr-Latn-ME" b="1" baseline="-25000" dirty="0" smtClean="0"/>
              <a:t>)</a:t>
            </a:r>
            <a:r>
              <a:rPr lang="sr-Latn-ME" dirty="0" smtClean="0"/>
              <a:t>.</a:t>
            </a:r>
          </a:p>
          <a:p>
            <a:r>
              <a:rPr lang="sr-Latn-ME" dirty="0" smtClean="0"/>
              <a:t>Slično ako čvor ima samo jednog potomka, iskopiramo potomka umjesto našeg čvora </a:t>
            </a:r>
            <a:r>
              <a:rPr lang="sr-Latn-ME" b="1" baseline="-25000" dirty="0" smtClean="0"/>
              <a:t>(uz brisanje potomka iz memorije)</a:t>
            </a:r>
            <a:r>
              <a:rPr lang="sr-Latn-ME" dirty="0" smtClean="0"/>
              <a:t>.</a:t>
            </a:r>
            <a:endParaRPr lang="en-US" dirty="0"/>
          </a:p>
        </p:txBody>
      </p:sp>
      <p:sp>
        <p:nvSpPr>
          <p:cNvPr id="4" name="Title 1"/>
          <p:cNvSpPr txBox="1">
            <a:spLocks/>
          </p:cNvSpPr>
          <p:nvPr/>
        </p:nvSpPr>
        <p:spPr>
          <a:xfrm>
            <a:off x="0" y="152400"/>
            <a:ext cx="8229600" cy="9906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sr-Latn-ME" dirty="0" smtClean="0"/>
              <a:t>Primjer</a:t>
            </a:r>
            <a:endParaRPr lang="en-US" dirty="0"/>
          </a:p>
        </p:txBody>
      </p:sp>
      <p:sp>
        <p:nvSpPr>
          <p:cNvPr id="5" name="Oval 4"/>
          <p:cNvSpPr/>
          <p:nvPr/>
        </p:nvSpPr>
        <p:spPr>
          <a:xfrm>
            <a:off x="2000634" y="457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8</a:t>
            </a:r>
            <a:endParaRPr lang="en-US" dirty="0"/>
          </a:p>
        </p:txBody>
      </p:sp>
      <p:cxnSp>
        <p:nvCxnSpPr>
          <p:cNvPr id="6" name="Straight Connector 5"/>
          <p:cNvCxnSpPr>
            <a:stCxn id="5" idx="3"/>
          </p:cNvCxnSpPr>
          <p:nvPr/>
        </p:nvCxnSpPr>
        <p:spPr>
          <a:xfrm flipH="1">
            <a:off x="1543434" y="8474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238634" y="12954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3</a:t>
            </a:r>
            <a:endParaRPr lang="en-US" dirty="0"/>
          </a:p>
        </p:txBody>
      </p:sp>
      <p:sp>
        <p:nvSpPr>
          <p:cNvPr id="8" name="Oval 7"/>
          <p:cNvSpPr/>
          <p:nvPr/>
        </p:nvSpPr>
        <p:spPr>
          <a:xfrm>
            <a:off x="2790574" y="12954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10</a:t>
            </a:r>
            <a:endParaRPr lang="en-US" dirty="0">
              <a:solidFill>
                <a:schemeClr val="bg1"/>
              </a:solidFill>
            </a:endParaRPr>
          </a:p>
        </p:txBody>
      </p:sp>
      <p:cxnSp>
        <p:nvCxnSpPr>
          <p:cNvPr id="9" name="Straight Connector 8"/>
          <p:cNvCxnSpPr>
            <a:stCxn id="5" idx="5"/>
            <a:endCxn id="8" idx="0"/>
          </p:cNvCxnSpPr>
          <p:nvPr/>
        </p:nvCxnSpPr>
        <p:spPr>
          <a:xfrm>
            <a:off x="2455919" y="8474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968076" y="1685645"/>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705234" y="229524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1</a:t>
            </a:r>
            <a:endParaRPr lang="en-US" dirty="0"/>
          </a:p>
        </p:txBody>
      </p:sp>
      <p:cxnSp>
        <p:nvCxnSpPr>
          <p:cNvPr id="12" name="Straight Connector 11"/>
          <p:cNvCxnSpPr/>
          <p:nvPr/>
        </p:nvCxnSpPr>
        <p:spPr>
          <a:xfrm>
            <a:off x="1664281" y="1685645"/>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733934" y="229524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6</a:t>
            </a:r>
            <a:endParaRPr lang="en-US" dirty="0"/>
          </a:p>
        </p:txBody>
      </p:sp>
      <p:cxnSp>
        <p:nvCxnSpPr>
          <p:cNvPr id="14" name="Straight Connector 13"/>
          <p:cNvCxnSpPr>
            <a:endCxn id="15" idx="0"/>
          </p:cNvCxnSpPr>
          <p:nvPr/>
        </p:nvCxnSpPr>
        <p:spPr>
          <a:xfrm flipH="1">
            <a:off x="3012772" y="2691497"/>
            <a:ext cx="277421"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2746072" y="330109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13</a:t>
            </a:r>
            <a:endParaRPr lang="en-US" dirty="0">
              <a:solidFill>
                <a:schemeClr val="bg1"/>
              </a:solidFill>
            </a:endParaRPr>
          </a:p>
        </p:txBody>
      </p:sp>
      <p:cxnSp>
        <p:nvCxnSpPr>
          <p:cNvPr id="16" name="Straight Connector 15"/>
          <p:cNvCxnSpPr/>
          <p:nvPr/>
        </p:nvCxnSpPr>
        <p:spPr>
          <a:xfrm>
            <a:off x="3129134" y="167202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3198787" y="22816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14</a:t>
            </a:r>
            <a:endParaRPr lang="en-US" dirty="0"/>
          </a:p>
        </p:txBody>
      </p:sp>
      <p:cxnSp>
        <p:nvCxnSpPr>
          <p:cNvPr id="19" name="Straight Connector 18"/>
          <p:cNvCxnSpPr>
            <a:stCxn id="13" idx="4"/>
          </p:cNvCxnSpPr>
          <p:nvPr/>
        </p:nvCxnSpPr>
        <p:spPr>
          <a:xfrm>
            <a:off x="2000634" y="2752445"/>
            <a:ext cx="281243" cy="515011"/>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050853" y="32766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7</a:t>
            </a:r>
            <a:endParaRPr lang="en-US" dirty="0"/>
          </a:p>
        </p:txBody>
      </p:sp>
      <p:cxnSp>
        <p:nvCxnSpPr>
          <p:cNvPr id="24" name="Straight Connector 23"/>
          <p:cNvCxnSpPr>
            <a:endCxn id="25" idx="0"/>
          </p:cNvCxnSpPr>
          <p:nvPr/>
        </p:nvCxnSpPr>
        <p:spPr>
          <a:xfrm flipH="1">
            <a:off x="1591136" y="2727370"/>
            <a:ext cx="277421"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1324436" y="333697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4</a:t>
            </a:r>
            <a:endParaRPr lang="en-US" dirty="0">
              <a:solidFill>
                <a:schemeClr val="bg1"/>
              </a:solidFill>
            </a:endParaRPr>
          </a:p>
        </p:txBody>
      </p:sp>
      <p:sp>
        <p:nvSpPr>
          <p:cNvPr id="26" name="TextBox 25"/>
          <p:cNvSpPr txBox="1"/>
          <p:nvPr/>
        </p:nvSpPr>
        <p:spPr>
          <a:xfrm>
            <a:off x="3962400" y="533400"/>
            <a:ext cx="5105400" cy="1477328"/>
          </a:xfrm>
          <a:prstGeom prst="rect">
            <a:avLst/>
          </a:prstGeom>
          <a:noFill/>
        </p:spPr>
        <p:txBody>
          <a:bodyPr wrap="square" rtlCol="0">
            <a:spAutoFit/>
          </a:bodyPr>
          <a:lstStyle/>
          <a:p>
            <a:r>
              <a:rPr lang="sr-Latn-ME" dirty="0" smtClean="0"/>
              <a:t>Pretpostavimo da dodajemo </a:t>
            </a:r>
            <a:r>
              <a:rPr lang="sr-Latn-ME" b="1" dirty="0" smtClean="0">
                <a:solidFill>
                  <a:srgbClr val="0070C0"/>
                </a:solidFill>
              </a:rPr>
              <a:t>5</a:t>
            </a:r>
            <a:r>
              <a:rPr lang="sr-Latn-ME" dirty="0" smtClean="0"/>
              <a:t>, manje je od </a:t>
            </a:r>
            <a:r>
              <a:rPr lang="sr-Latn-ME" b="1" dirty="0" smtClean="0">
                <a:solidFill>
                  <a:srgbClr val="0070C0"/>
                </a:solidFill>
              </a:rPr>
              <a:t>8</a:t>
            </a:r>
            <a:r>
              <a:rPr lang="sr-Latn-ME" dirty="0" smtClean="0"/>
              <a:t> idemo u lijevo podstablo, veće je od </a:t>
            </a:r>
            <a:r>
              <a:rPr lang="sr-Latn-ME" b="1" dirty="0" smtClean="0">
                <a:solidFill>
                  <a:srgbClr val="0070C0"/>
                </a:solidFill>
              </a:rPr>
              <a:t>3</a:t>
            </a:r>
            <a:r>
              <a:rPr lang="sr-Latn-ME" dirty="0" smtClean="0"/>
              <a:t> idemo u njegovo desno podstablo, manje je od </a:t>
            </a:r>
            <a:r>
              <a:rPr lang="sr-Latn-ME" b="1" dirty="0" smtClean="0">
                <a:solidFill>
                  <a:srgbClr val="0070C0"/>
                </a:solidFill>
              </a:rPr>
              <a:t>6</a:t>
            </a:r>
            <a:r>
              <a:rPr lang="sr-Latn-ME" dirty="0" smtClean="0"/>
              <a:t> idemo prema </a:t>
            </a:r>
            <a:r>
              <a:rPr lang="sr-Latn-ME" b="1" dirty="0" smtClean="0">
                <a:solidFill>
                  <a:srgbClr val="0070C0"/>
                </a:solidFill>
              </a:rPr>
              <a:t>4</a:t>
            </a:r>
            <a:r>
              <a:rPr lang="sr-Latn-ME" dirty="0" smtClean="0"/>
              <a:t>, </a:t>
            </a:r>
            <a:r>
              <a:rPr lang="sr-Latn-ME" b="1" dirty="0" smtClean="0">
                <a:solidFill>
                  <a:srgbClr val="0070C0"/>
                </a:solidFill>
              </a:rPr>
              <a:t>4</a:t>
            </a:r>
            <a:r>
              <a:rPr lang="sr-Latn-ME" dirty="0" smtClean="0"/>
              <a:t> je list </a:t>
            </a:r>
            <a:r>
              <a:rPr lang="en-US" dirty="0" smtClean="0"/>
              <a:t>pa </a:t>
            </a:r>
            <a:r>
              <a:rPr lang="en-US" b="1" dirty="0" smtClean="0">
                <a:solidFill>
                  <a:srgbClr val="0070C0"/>
                </a:solidFill>
              </a:rPr>
              <a:t>5</a:t>
            </a:r>
            <a:r>
              <a:rPr lang="en-US" dirty="0" smtClean="0"/>
              <a:t> </a:t>
            </a:r>
            <a:r>
              <a:rPr lang="sr-Latn-ME" dirty="0" smtClean="0"/>
              <a:t>dodajemo ga kao nov</a:t>
            </a:r>
            <a:r>
              <a:rPr lang="en-US" dirty="0" err="1" smtClean="0"/>
              <a:t>og</a:t>
            </a:r>
            <a:r>
              <a:rPr lang="sr-Latn-ME" dirty="0" smtClean="0"/>
              <a:t> desnog potomka od </a:t>
            </a:r>
            <a:r>
              <a:rPr lang="sr-Latn-ME" b="1" dirty="0" smtClean="0">
                <a:solidFill>
                  <a:srgbClr val="0070C0"/>
                </a:solidFill>
              </a:rPr>
              <a:t>4</a:t>
            </a:r>
            <a:r>
              <a:rPr lang="sr-Latn-ME" dirty="0" smtClean="0"/>
              <a:t>.</a:t>
            </a:r>
            <a:endParaRPr lang="en-US" dirty="0"/>
          </a:p>
        </p:txBody>
      </p:sp>
      <p:sp>
        <p:nvSpPr>
          <p:cNvPr id="28" name="Freeform 27"/>
          <p:cNvSpPr/>
          <p:nvPr/>
        </p:nvSpPr>
        <p:spPr>
          <a:xfrm>
            <a:off x="1840070" y="1026160"/>
            <a:ext cx="646479" cy="3068320"/>
          </a:xfrm>
          <a:custGeom>
            <a:avLst/>
            <a:gdLst>
              <a:gd name="connsiteX0" fmla="*/ 466250 w 646479"/>
              <a:gd name="connsiteY0" fmla="*/ 0 h 3068320"/>
              <a:gd name="connsiteX1" fmla="*/ 19210 w 646479"/>
              <a:gd name="connsiteY1" fmla="*/ 304800 h 3068320"/>
              <a:gd name="connsiteX2" fmla="*/ 445930 w 646479"/>
              <a:gd name="connsiteY2" fmla="*/ 1270000 h 3068320"/>
              <a:gd name="connsiteX3" fmla="*/ 628810 w 646479"/>
              <a:gd name="connsiteY3" fmla="*/ 1808480 h 3068320"/>
              <a:gd name="connsiteX4" fmla="*/ 29370 w 646479"/>
              <a:gd name="connsiteY4" fmla="*/ 2113280 h 3068320"/>
              <a:gd name="connsiteX5" fmla="*/ 90330 w 646479"/>
              <a:gd name="connsiteY5" fmla="*/ 2448560 h 3068320"/>
              <a:gd name="connsiteX6" fmla="*/ 70010 w 646479"/>
              <a:gd name="connsiteY6" fmla="*/ 2915920 h 3068320"/>
              <a:gd name="connsiteX7" fmla="*/ 191930 w 646479"/>
              <a:gd name="connsiteY7" fmla="*/ 3068320 h 306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79" h="3068320">
                <a:moveTo>
                  <a:pt x="466250" y="0"/>
                </a:moveTo>
                <a:cubicBezTo>
                  <a:pt x="244423" y="46566"/>
                  <a:pt x="22597" y="93133"/>
                  <a:pt x="19210" y="304800"/>
                </a:cubicBezTo>
                <a:cubicBezTo>
                  <a:pt x="15823" y="516467"/>
                  <a:pt x="344330" y="1019387"/>
                  <a:pt x="445930" y="1270000"/>
                </a:cubicBezTo>
                <a:cubicBezTo>
                  <a:pt x="547530" y="1520613"/>
                  <a:pt x="698237" y="1667933"/>
                  <a:pt x="628810" y="1808480"/>
                </a:cubicBezTo>
                <a:cubicBezTo>
                  <a:pt x="559383" y="1949027"/>
                  <a:pt x="119117" y="2006600"/>
                  <a:pt x="29370" y="2113280"/>
                </a:cubicBezTo>
                <a:cubicBezTo>
                  <a:pt x="-60377" y="2219960"/>
                  <a:pt x="83557" y="2314787"/>
                  <a:pt x="90330" y="2448560"/>
                </a:cubicBezTo>
                <a:cubicBezTo>
                  <a:pt x="97103" y="2582333"/>
                  <a:pt x="53077" y="2812627"/>
                  <a:pt x="70010" y="2915920"/>
                </a:cubicBezTo>
                <a:cubicBezTo>
                  <a:pt x="86943" y="3019213"/>
                  <a:pt x="139436" y="3043766"/>
                  <a:pt x="191930" y="3068320"/>
                </a:cubicBezTo>
              </a:path>
            </a:pathLst>
          </a:custGeom>
          <a:noFill/>
          <a:ln>
            <a:solidFill>
              <a:srgbClr val="0070C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964958" y="4001860"/>
            <a:ext cx="533400" cy="457200"/>
          </a:xfrm>
          <a:prstGeom prst="ellipse">
            <a:avLst/>
          </a:prstGeom>
          <a:solidFill>
            <a:srgbClr val="00B0F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5</a:t>
            </a:r>
            <a:endParaRPr lang="en-US" dirty="0">
              <a:solidFill>
                <a:schemeClr val="bg1"/>
              </a:solidFill>
            </a:endParaRPr>
          </a:p>
        </p:txBody>
      </p:sp>
      <p:cxnSp>
        <p:nvCxnSpPr>
          <p:cNvPr id="31" name="Straight Connector 30"/>
          <p:cNvCxnSpPr>
            <a:stCxn id="25" idx="4"/>
            <a:endCxn id="29" idx="2"/>
          </p:cNvCxnSpPr>
          <p:nvPr/>
        </p:nvCxnSpPr>
        <p:spPr>
          <a:xfrm>
            <a:off x="1591136" y="3794170"/>
            <a:ext cx="373822" cy="4362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442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Operacija</a:t>
            </a:r>
            <a:r>
              <a:rPr lang="en-US" dirty="0" smtClean="0"/>
              <a:t> </a:t>
            </a:r>
            <a:r>
              <a:rPr lang="en-US" dirty="0" err="1" smtClean="0"/>
              <a:t>umetanja</a:t>
            </a:r>
            <a:r>
              <a:rPr lang="sr-Latn-ME" dirty="0" smtClean="0"/>
              <a:t> - insert</a:t>
            </a:r>
            <a:endParaRPr lang="en-US" dirty="0"/>
          </a:p>
        </p:txBody>
      </p:sp>
      <p:sp>
        <p:nvSpPr>
          <p:cNvPr id="3" name="Content Placeholder 2"/>
          <p:cNvSpPr>
            <a:spLocks noGrp="1"/>
          </p:cNvSpPr>
          <p:nvPr>
            <p:ph idx="1"/>
          </p:nvPr>
        </p:nvSpPr>
        <p:spPr>
          <a:xfrm>
            <a:off x="0" y="1066800"/>
            <a:ext cx="9144000" cy="5410200"/>
          </a:xfrm>
        </p:spPr>
        <p:txBody>
          <a:bodyPr/>
          <a:lstStyle/>
          <a:p>
            <a:r>
              <a:rPr lang="en-US" dirty="0" err="1" smtClean="0"/>
              <a:t>Kod</a:t>
            </a:r>
            <a:r>
              <a:rPr lang="en-US" dirty="0" smtClean="0"/>
              <a:t> </a:t>
            </a:r>
            <a:r>
              <a:rPr lang="en-US" b="1" dirty="0" smtClean="0">
                <a:solidFill>
                  <a:srgbClr val="C00000"/>
                </a:solidFill>
              </a:rPr>
              <a:t>BST</a:t>
            </a:r>
            <a:r>
              <a:rPr lang="en-US" dirty="0" smtClean="0"/>
              <a:t>-a </a:t>
            </a:r>
            <a:r>
              <a:rPr lang="en-US" dirty="0" err="1" smtClean="0"/>
              <a:t>novi</a:t>
            </a:r>
            <a:r>
              <a:rPr lang="en-US" dirty="0" smtClean="0"/>
              <a:t> </a:t>
            </a:r>
            <a:r>
              <a:rPr lang="sr-Latn-ME" dirty="0" smtClean="0"/>
              <a:t>čvor se dodaje uvjek kao list!</a:t>
            </a:r>
          </a:p>
          <a:p>
            <a:r>
              <a:rPr lang="sr-Latn-ME" dirty="0" smtClean="0"/>
              <a:t>Polazimo od </a:t>
            </a:r>
            <a:r>
              <a:rPr lang="sr-Latn-ME" dirty="0" smtClean="0"/>
              <a:t>kor</a:t>
            </a:r>
            <a:r>
              <a:rPr lang="en-US" dirty="0" smtClean="0"/>
              <a:t>i</a:t>
            </a:r>
            <a:r>
              <a:rPr lang="sr-Latn-ME" dirty="0" smtClean="0"/>
              <a:t>jena </a:t>
            </a:r>
            <a:r>
              <a:rPr lang="sr-Latn-ME" dirty="0" smtClean="0"/>
              <a:t>dok ne dođemo do elementa gdje treba da dodamo novi list.</a:t>
            </a:r>
          </a:p>
          <a:p>
            <a:r>
              <a:rPr lang="sr-Latn-ME" dirty="0" smtClean="0"/>
              <a:t>Procedura se može opisati na </a:t>
            </a:r>
            <a:r>
              <a:rPr lang="sr-Latn-ME" dirty="0" smtClean="0"/>
              <a:t>sl</a:t>
            </a:r>
            <a:r>
              <a:rPr lang="en-US" dirty="0" smtClean="0"/>
              <a:t>j</a:t>
            </a:r>
            <a:r>
              <a:rPr lang="sr-Latn-ME" dirty="0" smtClean="0"/>
              <a:t>edeći </a:t>
            </a:r>
            <a:r>
              <a:rPr lang="sr-Latn-ME" dirty="0" smtClean="0"/>
              <a:t>način:</a:t>
            </a:r>
          </a:p>
          <a:p>
            <a:pPr marL="457200" indent="-457200">
              <a:buFont typeface="+mj-lt"/>
              <a:buAutoNum type="arabicPeriod"/>
            </a:pPr>
            <a:r>
              <a:rPr lang="sr-Latn-ME" dirty="0" smtClean="0"/>
              <a:t>Počinjemo do korijena</a:t>
            </a:r>
          </a:p>
          <a:p>
            <a:pPr marL="457200" indent="-457200">
              <a:buFont typeface="+mj-lt"/>
              <a:buAutoNum type="arabicPeriod"/>
            </a:pPr>
            <a:r>
              <a:rPr lang="sr-Latn-ME" dirty="0" smtClean="0"/>
              <a:t>Ako nismo dostigli list i element koji se dodaje je manji od tekućeg elementa idemo u lijevo podstablo</a:t>
            </a:r>
          </a:p>
          <a:p>
            <a:pPr marL="457200" indent="-457200">
              <a:buFont typeface="+mj-lt"/>
              <a:buAutoNum type="arabicPeriod"/>
            </a:pPr>
            <a:r>
              <a:rPr lang="sr-Latn-ME" dirty="0" smtClean="0"/>
              <a:t>Ako nismo dostigli list i element koji se dodaje je veći od tekućeg elementa idemo u desno podstablo.</a:t>
            </a:r>
          </a:p>
          <a:p>
            <a:pPr marL="457200" indent="-457200">
              <a:buFont typeface="+mj-lt"/>
              <a:buAutoNum type="arabicPeriod"/>
            </a:pPr>
            <a:r>
              <a:rPr lang="sr-Latn-ME" dirty="0" smtClean="0"/>
              <a:t>Ako smo dostigli list dodajemo novi element lijevo ako je manji od onoga u listu odnosno desno ako je veći od elementa u listu!</a:t>
            </a:r>
          </a:p>
        </p:txBody>
      </p:sp>
    </p:spTree>
    <p:extLst>
      <p:ext uri="{BB962C8B-B14F-4D97-AF65-F5344CB8AC3E}">
        <p14:creationId xmlns:p14="http://schemas.microsoft.com/office/powerpoint/2010/main" val="4200175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Operacija brisanja - primjer</a:t>
            </a:r>
            <a:endParaRPr lang="en-US" dirty="0"/>
          </a:p>
        </p:txBody>
      </p:sp>
      <p:sp>
        <p:nvSpPr>
          <p:cNvPr id="3" name="Content Placeholder 2"/>
          <p:cNvSpPr>
            <a:spLocks noGrp="1"/>
          </p:cNvSpPr>
          <p:nvPr>
            <p:ph idx="1"/>
          </p:nvPr>
        </p:nvSpPr>
        <p:spPr>
          <a:xfrm>
            <a:off x="-1222" y="3733799"/>
            <a:ext cx="6478222" cy="3016047"/>
          </a:xfrm>
        </p:spPr>
        <p:txBody>
          <a:bodyPr>
            <a:normAutofit/>
          </a:bodyPr>
          <a:lstStyle/>
          <a:p>
            <a:r>
              <a:rPr lang="sr-Latn-ME" dirty="0" smtClean="0"/>
              <a:t>Ako čvor ima dva potomka procedura je da se nađen čvor koji je iza njega po </a:t>
            </a:r>
            <a:r>
              <a:rPr lang="sr-Latn-ME" i="1" dirty="0" smtClean="0"/>
              <a:t>inorder</a:t>
            </a:r>
            <a:r>
              <a:rPr lang="sr-Latn-ME" dirty="0" smtClean="0"/>
              <a:t> obilasku, njegova vrijednost prespe u čvor kojega treba izbrisati i zatim se izbriše taj sljedeći </a:t>
            </a:r>
            <a:r>
              <a:rPr lang="sr-Latn-ME" i="1" dirty="0" smtClean="0"/>
              <a:t>inorder</a:t>
            </a:r>
            <a:r>
              <a:rPr lang="sr-Latn-ME" dirty="0" smtClean="0"/>
              <a:t> čvor. Na primjer čvor </a:t>
            </a:r>
            <a:r>
              <a:rPr lang="sr-Latn-ME" b="1" dirty="0" smtClean="0">
                <a:solidFill>
                  <a:srgbClr val="FF0000"/>
                </a:solidFill>
              </a:rPr>
              <a:t>50</a:t>
            </a:r>
            <a:r>
              <a:rPr lang="sr-Latn-ME" dirty="0" smtClean="0"/>
              <a:t> ima dva potomka a sljedeći u inorder obilasku je </a:t>
            </a:r>
            <a:r>
              <a:rPr lang="sr-Latn-ME" b="1" dirty="0" smtClean="0">
                <a:solidFill>
                  <a:srgbClr val="FF0000"/>
                </a:solidFill>
              </a:rPr>
              <a:t>60</a:t>
            </a:r>
            <a:r>
              <a:rPr lang="en-US" dirty="0" smtClean="0"/>
              <a:t>.</a:t>
            </a:r>
            <a:endParaRPr lang="en-US" dirty="0"/>
          </a:p>
        </p:txBody>
      </p:sp>
      <p:sp>
        <p:nvSpPr>
          <p:cNvPr id="4" name="Oval 3"/>
          <p:cNvSpPr/>
          <p:nvPr/>
        </p:nvSpPr>
        <p:spPr>
          <a:xfrm>
            <a:off x="1371600" y="101330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50</a:t>
            </a:r>
            <a:endParaRPr lang="en-US" dirty="0"/>
          </a:p>
        </p:txBody>
      </p:sp>
      <p:cxnSp>
        <p:nvCxnSpPr>
          <p:cNvPr id="5" name="Straight Connector 4"/>
          <p:cNvCxnSpPr>
            <a:stCxn id="4" idx="3"/>
          </p:cNvCxnSpPr>
          <p:nvPr/>
        </p:nvCxnSpPr>
        <p:spPr>
          <a:xfrm flipH="1">
            <a:off x="914400" y="1403553"/>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609600" y="185150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30</a:t>
            </a:r>
            <a:endParaRPr lang="en-US" dirty="0"/>
          </a:p>
        </p:txBody>
      </p:sp>
      <p:sp>
        <p:nvSpPr>
          <p:cNvPr id="7" name="Oval 6"/>
          <p:cNvSpPr/>
          <p:nvPr/>
        </p:nvSpPr>
        <p:spPr>
          <a:xfrm>
            <a:off x="2161540" y="185150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70</a:t>
            </a:r>
            <a:endParaRPr lang="en-US" dirty="0">
              <a:solidFill>
                <a:schemeClr val="bg1"/>
              </a:solidFill>
            </a:endParaRPr>
          </a:p>
        </p:txBody>
      </p:sp>
      <p:cxnSp>
        <p:nvCxnSpPr>
          <p:cNvPr id="8" name="Straight Connector 7"/>
          <p:cNvCxnSpPr>
            <a:stCxn id="4" idx="5"/>
            <a:endCxn id="7" idx="0"/>
          </p:cNvCxnSpPr>
          <p:nvPr/>
        </p:nvCxnSpPr>
        <p:spPr>
          <a:xfrm>
            <a:off x="1826885" y="1403553"/>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339042" y="2241753"/>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6200" y="285135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20</a:t>
            </a:r>
            <a:endParaRPr lang="en-US" dirty="0"/>
          </a:p>
        </p:txBody>
      </p:sp>
      <p:cxnSp>
        <p:nvCxnSpPr>
          <p:cNvPr id="11" name="Straight Connector 10"/>
          <p:cNvCxnSpPr>
            <a:endCxn id="12" idx="0"/>
          </p:cNvCxnSpPr>
          <p:nvPr/>
        </p:nvCxnSpPr>
        <p:spPr>
          <a:xfrm>
            <a:off x="1035247" y="2241753"/>
            <a:ext cx="270778" cy="620222"/>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039325" y="286197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40</a:t>
            </a:r>
            <a:endParaRPr lang="en-US" dirty="0"/>
          </a:p>
        </p:txBody>
      </p:sp>
      <p:cxnSp>
        <p:nvCxnSpPr>
          <p:cNvPr id="13" name="Straight Connector 12"/>
          <p:cNvCxnSpPr>
            <a:stCxn id="7" idx="5"/>
          </p:cNvCxnSpPr>
          <p:nvPr/>
        </p:nvCxnSpPr>
        <p:spPr>
          <a:xfrm>
            <a:off x="2616825" y="2241753"/>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2569753" y="283773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80</a:t>
            </a:r>
            <a:endParaRPr lang="en-US" dirty="0"/>
          </a:p>
        </p:txBody>
      </p:sp>
      <p:cxnSp>
        <p:nvCxnSpPr>
          <p:cNvPr id="16" name="Straight Connector 15"/>
          <p:cNvCxnSpPr/>
          <p:nvPr/>
        </p:nvCxnSpPr>
        <p:spPr>
          <a:xfrm flipH="1">
            <a:off x="1905000" y="2286000"/>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642158" y="28956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6</a:t>
            </a:r>
            <a:r>
              <a:rPr lang="sr-Latn-ME" dirty="0" smtClean="0"/>
              <a:t>0</a:t>
            </a:r>
            <a:endParaRPr lang="en-US" dirty="0"/>
          </a:p>
        </p:txBody>
      </p:sp>
      <p:sp>
        <p:nvSpPr>
          <p:cNvPr id="19" name="Oval 18"/>
          <p:cNvSpPr/>
          <p:nvPr/>
        </p:nvSpPr>
        <p:spPr>
          <a:xfrm>
            <a:off x="3810000" y="9906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50</a:t>
            </a:r>
            <a:endParaRPr lang="en-US" dirty="0"/>
          </a:p>
        </p:txBody>
      </p:sp>
      <p:cxnSp>
        <p:nvCxnSpPr>
          <p:cNvPr id="20" name="Straight Connector 19"/>
          <p:cNvCxnSpPr>
            <a:stCxn id="19" idx="3"/>
          </p:cNvCxnSpPr>
          <p:nvPr/>
        </p:nvCxnSpPr>
        <p:spPr>
          <a:xfrm flipH="1">
            <a:off x="3352800" y="13808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048000" y="18288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30</a:t>
            </a:r>
            <a:endParaRPr lang="en-US" dirty="0"/>
          </a:p>
        </p:txBody>
      </p:sp>
      <p:sp>
        <p:nvSpPr>
          <p:cNvPr id="22" name="Oval 21"/>
          <p:cNvSpPr/>
          <p:nvPr/>
        </p:nvSpPr>
        <p:spPr>
          <a:xfrm>
            <a:off x="4599940" y="18288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70</a:t>
            </a:r>
            <a:endParaRPr lang="en-US" dirty="0">
              <a:solidFill>
                <a:schemeClr val="bg1"/>
              </a:solidFill>
            </a:endParaRPr>
          </a:p>
        </p:txBody>
      </p:sp>
      <p:cxnSp>
        <p:nvCxnSpPr>
          <p:cNvPr id="23" name="Straight Connector 22"/>
          <p:cNvCxnSpPr>
            <a:stCxn id="19" idx="5"/>
            <a:endCxn id="22" idx="0"/>
          </p:cNvCxnSpPr>
          <p:nvPr/>
        </p:nvCxnSpPr>
        <p:spPr>
          <a:xfrm>
            <a:off x="4265285" y="13808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endCxn id="27" idx="0"/>
          </p:cNvCxnSpPr>
          <p:nvPr/>
        </p:nvCxnSpPr>
        <p:spPr>
          <a:xfrm>
            <a:off x="3473647" y="2219045"/>
            <a:ext cx="270778" cy="620222"/>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3477725" y="283926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40</a:t>
            </a:r>
            <a:endParaRPr lang="en-US" dirty="0"/>
          </a:p>
        </p:txBody>
      </p:sp>
      <p:cxnSp>
        <p:nvCxnSpPr>
          <p:cNvPr id="28" name="Straight Connector 27"/>
          <p:cNvCxnSpPr>
            <a:stCxn id="22" idx="5"/>
          </p:cNvCxnSpPr>
          <p:nvPr/>
        </p:nvCxnSpPr>
        <p:spPr>
          <a:xfrm>
            <a:off x="5055225" y="2219045"/>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008153" y="28150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80</a:t>
            </a:r>
            <a:endParaRPr lang="en-US" dirty="0"/>
          </a:p>
        </p:txBody>
      </p:sp>
      <p:cxnSp>
        <p:nvCxnSpPr>
          <p:cNvPr id="30" name="Straight Connector 29"/>
          <p:cNvCxnSpPr/>
          <p:nvPr/>
        </p:nvCxnSpPr>
        <p:spPr>
          <a:xfrm flipH="1">
            <a:off x="4343400" y="2263292"/>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080558" y="2872892"/>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6</a:t>
            </a:r>
            <a:r>
              <a:rPr lang="sr-Latn-ME" dirty="0" smtClean="0"/>
              <a:t>0</a:t>
            </a:r>
            <a:endParaRPr lang="en-US" dirty="0"/>
          </a:p>
        </p:txBody>
      </p:sp>
      <p:sp>
        <p:nvSpPr>
          <p:cNvPr id="32" name="Oval 31"/>
          <p:cNvSpPr/>
          <p:nvPr/>
        </p:nvSpPr>
        <p:spPr>
          <a:xfrm>
            <a:off x="6934200" y="10668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50</a:t>
            </a:r>
            <a:endParaRPr lang="en-US" dirty="0"/>
          </a:p>
        </p:txBody>
      </p:sp>
      <p:cxnSp>
        <p:nvCxnSpPr>
          <p:cNvPr id="33" name="Straight Connector 32"/>
          <p:cNvCxnSpPr>
            <a:stCxn id="32" idx="3"/>
          </p:cNvCxnSpPr>
          <p:nvPr/>
        </p:nvCxnSpPr>
        <p:spPr>
          <a:xfrm flipH="1">
            <a:off x="6477000" y="14570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6172200" y="1905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4</a:t>
            </a:r>
            <a:r>
              <a:rPr lang="sr-Latn-ME" dirty="0" smtClean="0"/>
              <a:t>0</a:t>
            </a:r>
            <a:endParaRPr lang="en-US" dirty="0"/>
          </a:p>
        </p:txBody>
      </p:sp>
      <p:sp>
        <p:nvSpPr>
          <p:cNvPr id="35" name="Oval 34"/>
          <p:cNvSpPr/>
          <p:nvPr/>
        </p:nvSpPr>
        <p:spPr>
          <a:xfrm>
            <a:off x="7724140" y="1905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solidFill>
                  <a:schemeClr val="bg1"/>
                </a:solidFill>
              </a:rPr>
              <a:t>7</a:t>
            </a:r>
            <a:r>
              <a:rPr lang="sr-Latn-ME" dirty="0" smtClean="0">
                <a:solidFill>
                  <a:schemeClr val="bg1"/>
                </a:solidFill>
              </a:rPr>
              <a:t>0</a:t>
            </a:r>
            <a:endParaRPr lang="en-US" dirty="0">
              <a:solidFill>
                <a:schemeClr val="bg1"/>
              </a:solidFill>
            </a:endParaRPr>
          </a:p>
        </p:txBody>
      </p:sp>
      <p:cxnSp>
        <p:nvCxnSpPr>
          <p:cNvPr id="36" name="Straight Connector 35"/>
          <p:cNvCxnSpPr>
            <a:stCxn id="32" idx="5"/>
            <a:endCxn id="35" idx="0"/>
          </p:cNvCxnSpPr>
          <p:nvPr/>
        </p:nvCxnSpPr>
        <p:spPr>
          <a:xfrm>
            <a:off x="7389485" y="14570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5" idx="5"/>
          </p:cNvCxnSpPr>
          <p:nvPr/>
        </p:nvCxnSpPr>
        <p:spPr>
          <a:xfrm>
            <a:off x="8179425" y="2295245"/>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8132353" y="28912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80</a:t>
            </a:r>
            <a:endParaRPr lang="en-US" dirty="0"/>
          </a:p>
        </p:txBody>
      </p:sp>
      <p:cxnSp>
        <p:nvCxnSpPr>
          <p:cNvPr id="41" name="Straight Connector 40"/>
          <p:cNvCxnSpPr/>
          <p:nvPr/>
        </p:nvCxnSpPr>
        <p:spPr>
          <a:xfrm flipH="1">
            <a:off x="7467600" y="2339492"/>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7204758" y="2949092"/>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6</a:t>
            </a:r>
            <a:r>
              <a:rPr lang="sr-Latn-ME" dirty="0" smtClean="0"/>
              <a:t>0</a:t>
            </a:r>
            <a:endParaRPr lang="en-US" dirty="0"/>
          </a:p>
        </p:txBody>
      </p:sp>
      <p:sp>
        <p:nvSpPr>
          <p:cNvPr id="43" name="TextBox 42"/>
          <p:cNvSpPr txBox="1"/>
          <p:nvPr/>
        </p:nvSpPr>
        <p:spPr>
          <a:xfrm>
            <a:off x="4501372" y="931438"/>
            <a:ext cx="1546962" cy="646331"/>
          </a:xfrm>
          <a:prstGeom prst="rect">
            <a:avLst/>
          </a:prstGeom>
          <a:noFill/>
        </p:spPr>
        <p:txBody>
          <a:bodyPr wrap="square" rtlCol="0">
            <a:spAutoFit/>
          </a:bodyPr>
          <a:lstStyle/>
          <a:p>
            <a:r>
              <a:rPr lang="sr-Latn-ME" dirty="0" smtClean="0"/>
              <a:t>Brisanje lista</a:t>
            </a:r>
          </a:p>
          <a:p>
            <a:r>
              <a:rPr lang="sr-Latn-ME" b="1" dirty="0" smtClean="0">
                <a:solidFill>
                  <a:srgbClr val="FF0000"/>
                </a:solidFill>
              </a:rPr>
              <a:t>20</a:t>
            </a:r>
            <a:endParaRPr lang="en-US" b="1" dirty="0">
              <a:solidFill>
                <a:srgbClr val="FF0000"/>
              </a:solidFill>
            </a:endParaRPr>
          </a:p>
        </p:txBody>
      </p:sp>
      <p:sp>
        <p:nvSpPr>
          <p:cNvPr id="44" name="TextBox 43"/>
          <p:cNvSpPr txBox="1"/>
          <p:nvPr/>
        </p:nvSpPr>
        <p:spPr>
          <a:xfrm>
            <a:off x="6477000" y="344269"/>
            <a:ext cx="2666999" cy="646331"/>
          </a:xfrm>
          <a:prstGeom prst="rect">
            <a:avLst/>
          </a:prstGeom>
          <a:noFill/>
        </p:spPr>
        <p:txBody>
          <a:bodyPr wrap="square" rtlCol="0">
            <a:spAutoFit/>
          </a:bodyPr>
          <a:lstStyle/>
          <a:p>
            <a:r>
              <a:rPr lang="sr-Latn-ME" dirty="0" smtClean="0"/>
              <a:t>Brisanje čvora</a:t>
            </a:r>
          </a:p>
          <a:p>
            <a:r>
              <a:rPr lang="sr-Latn-ME" b="1" dirty="0" smtClean="0">
                <a:solidFill>
                  <a:srgbClr val="FF0000"/>
                </a:solidFill>
              </a:rPr>
              <a:t>30</a:t>
            </a:r>
            <a:r>
              <a:rPr lang="sr-Latn-ME" dirty="0" smtClean="0"/>
              <a:t> </a:t>
            </a:r>
            <a:r>
              <a:rPr lang="sr-Latn-ME" dirty="0"/>
              <a:t>sa jednim </a:t>
            </a:r>
            <a:r>
              <a:rPr lang="sr-Latn-ME" dirty="0" smtClean="0"/>
              <a:t>potomkom</a:t>
            </a:r>
            <a:endParaRPr lang="en-US" b="1" dirty="0">
              <a:solidFill>
                <a:srgbClr val="FF0000"/>
              </a:solidFill>
            </a:endParaRPr>
          </a:p>
        </p:txBody>
      </p:sp>
      <p:sp>
        <p:nvSpPr>
          <p:cNvPr id="45" name="Oval 44"/>
          <p:cNvSpPr/>
          <p:nvPr/>
        </p:nvSpPr>
        <p:spPr>
          <a:xfrm>
            <a:off x="7107647" y="4191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60</a:t>
            </a:r>
            <a:endParaRPr lang="en-US" dirty="0"/>
          </a:p>
        </p:txBody>
      </p:sp>
      <p:cxnSp>
        <p:nvCxnSpPr>
          <p:cNvPr id="46" name="Straight Connector 45"/>
          <p:cNvCxnSpPr>
            <a:stCxn id="45" idx="3"/>
          </p:cNvCxnSpPr>
          <p:nvPr/>
        </p:nvCxnSpPr>
        <p:spPr>
          <a:xfrm flipH="1">
            <a:off x="6650447" y="4581245"/>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6345647" y="5029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4</a:t>
            </a:r>
            <a:r>
              <a:rPr lang="sr-Latn-ME" dirty="0" smtClean="0"/>
              <a:t>0</a:t>
            </a:r>
            <a:endParaRPr lang="en-US" dirty="0"/>
          </a:p>
        </p:txBody>
      </p:sp>
      <p:sp>
        <p:nvSpPr>
          <p:cNvPr id="48" name="Oval 47"/>
          <p:cNvSpPr/>
          <p:nvPr/>
        </p:nvSpPr>
        <p:spPr>
          <a:xfrm>
            <a:off x="7897587" y="5029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solidFill>
                  <a:schemeClr val="bg1"/>
                </a:solidFill>
              </a:rPr>
              <a:t>7</a:t>
            </a:r>
            <a:r>
              <a:rPr lang="sr-Latn-ME" dirty="0" smtClean="0">
                <a:solidFill>
                  <a:schemeClr val="bg1"/>
                </a:solidFill>
              </a:rPr>
              <a:t>0</a:t>
            </a:r>
            <a:endParaRPr lang="en-US" dirty="0">
              <a:solidFill>
                <a:schemeClr val="bg1"/>
              </a:solidFill>
            </a:endParaRPr>
          </a:p>
        </p:txBody>
      </p:sp>
      <p:cxnSp>
        <p:nvCxnSpPr>
          <p:cNvPr id="49" name="Straight Connector 48"/>
          <p:cNvCxnSpPr>
            <a:stCxn id="45" idx="5"/>
            <a:endCxn id="48" idx="0"/>
          </p:cNvCxnSpPr>
          <p:nvPr/>
        </p:nvCxnSpPr>
        <p:spPr>
          <a:xfrm>
            <a:off x="7562932" y="4581245"/>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8" idx="5"/>
          </p:cNvCxnSpPr>
          <p:nvPr/>
        </p:nvCxnSpPr>
        <p:spPr>
          <a:xfrm>
            <a:off x="8352872" y="5419445"/>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8305800" y="60154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80</a:t>
            </a:r>
            <a:endParaRPr lang="en-US" dirty="0"/>
          </a:p>
        </p:txBody>
      </p:sp>
    </p:spTree>
    <p:extLst>
      <p:ext uri="{BB962C8B-B14F-4D97-AF65-F5344CB8AC3E}">
        <p14:creationId xmlns:p14="http://schemas.microsoft.com/office/powerpoint/2010/main" val="330382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BST - realizacija</a:t>
            </a:r>
            <a:endParaRPr lang="en-US" dirty="0"/>
          </a:p>
        </p:txBody>
      </p:sp>
      <p:sp>
        <p:nvSpPr>
          <p:cNvPr id="4" name="Rectangle 3"/>
          <p:cNvSpPr/>
          <p:nvPr/>
        </p:nvSpPr>
        <p:spPr>
          <a:xfrm>
            <a:off x="3048" y="990600"/>
            <a:ext cx="3502152" cy="5632311"/>
          </a:xfrm>
          <a:prstGeom prst="rect">
            <a:avLst/>
          </a:prstGeom>
        </p:spPr>
        <p:txBody>
          <a:bodyPr wrap="square">
            <a:spAutoFit/>
          </a:bodyPr>
          <a:lstStyle/>
          <a:p>
            <a:r>
              <a:rPr lang="en-GB" b="1" dirty="0">
                <a:solidFill>
                  <a:srgbClr val="0070C0"/>
                </a:solidFill>
              </a:rPr>
              <a:t> #include&lt;bits/</a:t>
            </a:r>
            <a:r>
              <a:rPr lang="en-GB" b="1" dirty="0" err="1">
                <a:solidFill>
                  <a:srgbClr val="0070C0"/>
                </a:solidFill>
              </a:rPr>
              <a:t>stdc</a:t>
            </a:r>
            <a:r>
              <a:rPr lang="en-GB" b="1" dirty="0">
                <a:solidFill>
                  <a:srgbClr val="0070C0"/>
                </a:solidFill>
              </a:rPr>
              <a:t>++.h&gt;</a:t>
            </a:r>
          </a:p>
          <a:p>
            <a:r>
              <a:rPr lang="en-GB" b="1" dirty="0">
                <a:solidFill>
                  <a:srgbClr val="0070C0"/>
                </a:solidFill>
              </a:rPr>
              <a:t>using namespace </a:t>
            </a:r>
            <a:r>
              <a:rPr lang="en-GB" b="1" dirty="0" err="1">
                <a:solidFill>
                  <a:srgbClr val="0070C0"/>
                </a:solidFill>
              </a:rPr>
              <a:t>std</a:t>
            </a:r>
            <a:r>
              <a:rPr lang="en-GB" b="1" dirty="0">
                <a:solidFill>
                  <a:srgbClr val="0070C0"/>
                </a:solidFill>
              </a:rPr>
              <a:t>;</a:t>
            </a:r>
          </a:p>
          <a:p>
            <a:r>
              <a:rPr lang="en-GB" b="1" dirty="0">
                <a:solidFill>
                  <a:srgbClr val="0070C0"/>
                </a:solidFill>
              </a:rPr>
              <a:t>class node {</a:t>
            </a:r>
          </a:p>
          <a:p>
            <a:r>
              <a:rPr lang="en-GB" b="1" dirty="0">
                <a:solidFill>
                  <a:srgbClr val="0070C0"/>
                </a:solidFill>
              </a:rPr>
              <a:t>public:</a:t>
            </a:r>
          </a:p>
          <a:p>
            <a:r>
              <a:rPr lang="en-GB" b="1" dirty="0" err="1">
                <a:solidFill>
                  <a:srgbClr val="0070C0"/>
                </a:solidFill>
              </a:rPr>
              <a:t>int</a:t>
            </a:r>
            <a:r>
              <a:rPr lang="en-GB" b="1" dirty="0">
                <a:solidFill>
                  <a:srgbClr val="0070C0"/>
                </a:solidFill>
              </a:rPr>
              <a:t> key;</a:t>
            </a:r>
          </a:p>
          <a:p>
            <a:r>
              <a:rPr lang="en-GB" b="1" dirty="0">
                <a:solidFill>
                  <a:srgbClr val="0070C0"/>
                </a:solidFill>
              </a:rPr>
              <a:t>node *left, *right;</a:t>
            </a:r>
          </a:p>
          <a:p>
            <a:r>
              <a:rPr lang="en-GB" b="1" dirty="0">
                <a:solidFill>
                  <a:srgbClr val="0070C0"/>
                </a:solidFill>
              </a:rPr>
              <a:t>};</a:t>
            </a:r>
          </a:p>
          <a:p>
            <a:r>
              <a:rPr lang="en-GB" b="1" dirty="0">
                <a:solidFill>
                  <a:srgbClr val="0070C0"/>
                </a:solidFill>
              </a:rPr>
              <a:t>node *</a:t>
            </a:r>
            <a:r>
              <a:rPr lang="en-GB" b="1" dirty="0" err="1">
                <a:solidFill>
                  <a:srgbClr val="0070C0"/>
                </a:solidFill>
              </a:rPr>
              <a:t>newNode</a:t>
            </a:r>
            <a:r>
              <a:rPr lang="en-GB" b="1" dirty="0">
                <a:solidFill>
                  <a:srgbClr val="0070C0"/>
                </a:solidFill>
              </a:rPr>
              <a:t>(</a:t>
            </a:r>
            <a:r>
              <a:rPr lang="en-GB" b="1" dirty="0" err="1">
                <a:solidFill>
                  <a:srgbClr val="0070C0"/>
                </a:solidFill>
              </a:rPr>
              <a:t>int</a:t>
            </a:r>
            <a:r>
              <a:rPr lang="en-GB" b="1" dirty="0">
                <a:solidFill>
                  <a:srgbClr val="0070C0"/>
                </a:solidFill>
              </a:rPr>
              <a:t> item) {</a:t>
            </a:r>
          </a:p>
          <a:p>
            <a:r>
              <a:rPr lang="en-GB" b="1" dirty="0">
                <a:solidFill>
                  <a:srgbClr val="0070C0"/>
                </a:solidFill>
              </a:rPr>
              <a:t>node *temp = new node;</a:t>
            </a:r>
          </a:p>
          <a:p>
            <a:r>
              <a:rPr lang="en-GB" b="1" dirty="0">
                <a:solidFill>
                  <a:srgbClr val="0070C0"/>
                </a:solidFill>
              </a:rPr>
              <a:t>temp-&gt;key = item;</a:t>
            </a:r>
          </a:p>
          <a:p>
            <a:r>
              <a:rPr lang="en-GB" b="1" dirty="0">
                <a:solidFill>
                  <a:srgbClr val="0070C0"/>
                </a:solidFill>
              </a:rPr>
              <a:t>temp-&gt;left = temp-&gt;right = 0;</a:t>
            </a:r>
          </a:p>
          <a:p>
            <a:r>
              <a:rPr lang="en-GB" b="1" dirty="0">
                <a:solidFill>
                  <a:srgbClr val="0070C0"/>
                </a:solidFill>
              </a:rPr>
              <a:t>return temp;</a:t>
            </a:r>
          </a:p>
          <a:p>
            <a:r>
              <a:rPr lang="en-GB" b="1" dirty="0">
                <a:solidFill>
                  <a:srgbClr val="0070C0"/>
                </a:solidFill>
              </a:rPr>
              <a:t>}</a:t>
            </a:r>
          </a:p>
          <a:p>
            <a:r>
              <a:rPr lang="en-GB" b="1" dirty="0">
                <a:solidFill>
                  <a:srgbClr val="0070C0"/>
                </a:solidFill>
              </a:rPr>
              <a:t>void </a:t>
            </a:r>
            <a:r>
              <a:rPr lang="en-GB" b="1" dirty="0" err="1">
                <a:solidFill>
                  <a:srgbClr val="0070C0"/>
                </a:solidFill>
              </a:rPr>
              <a:t>inorder</a:t>
            </a:r>
            <a:r>
              <a:rPr lang="en-GB" b="1" dirty="0">
                <a:solidFill>
                  <a:srgbClr val="0070C0"/>
                </a:solidFill>
              </a:rPr>
              <a:t>(node *root) {</a:t>
            </a:r>
          </a:p>
          <a:p>
            <a:r>
              <a:rPr lang="en-GB" b="1" dirty="0">
                <a:solidFill>
                  <a:srgbClr val="0070C0"/>
                </a:solidFill>
              </a:rPr>
              <a:t>if (root != 0) {</a:t>
            </a:r>
          </a:p>
          <a:p>
            <a:r>
              <a:rPr lang="en-GB" b="1" dirty="0">
                <a:solidFill>
                  <a:srgbClr val="0070C0"/>
                </a:solidFill>
              </a:rPr>
              <a:t>  </a:t>
            </a:r>
            <a:r>
              <a:rPr lang="en-GB" b="1" dirty="0" err="1">
                <a:solidFill>
                  <a:srgbClr val="0070C0"/>
                </a:solidFill>
              </a:rPr>
              <a:t>inorder</a:t>
            </a:r>
            <a:r>
              <a:rPr lang="en-GB" b="1" dirty="0">
                <a:solidFill>
                  <a:srgbClr val="0070C0"/>
                </a:solidFill>
              </a:rPr>
              <a:t>(root-&gt;left);</a:t>
            </a:r>
          </a:p>
          <a:p>
            <a:r>
              <a:rPr lang="en-GB" b="1" dirty="0">
                <a:solidFill>
                  <a:srgbClr val="0070C0"/>
                </a:solidFill>
              </a:rPr>
              <a:t>  </a:t>
            </a:r>
            <a:r>
              <a:rPr lang="en-GB" b="1" dirty="0" err="1">
                <a:solidFill>
                  <a:srgbClr val="0070C0"/>
                </a:solidFill>
              </a:rPr>
              <a:t>cout</a:t>
            </a:r>
            <a:r>
              <a:rPr lang="en-GB" b="1" dirty="0">
                <a:solidFill>
                  <a:srgbClr val="0070C0"/>
                </a:solidFill>
              </a:rPr>
              <a:t>&lt;&lt; root-&gt;key&lt;&lt;' ';</a:t>
            </a:r>
          </a:p>
          <a:p>
            <a:r>
              <a:rPr lang="en-GB" b="1" dirty="0">
                <a:solidFill>
                  <a:srgbClr val="0070C0"/>
                </a:solidFill>
              </a:rPr>
              <a:t>  </a:t>
            </a:r>
            <a:r>
              <a:rPr lang="en-GB" b="1" dirty="0" err="1">
                <a:solidFill>
                  <a:srgbClr val="0070C0"/>
                </a:solidFill>
              </a:rPr>
              <a:t>inorder</a:t>
            </a:r>
            <a:r>
              <a:rPr lang="en-GB" b="1" dirty="0">
                <a:solidFill>
                  <a:srgbClr val="0070C0"/>
                </a:solidFill>
              </a:rPr>
              <a:t>(root-&gt;right);</a:t>
            </a:r>
          </a:p>
          <a:p>
            <a:r>
              <a:rPr lang="en-GB" b="1" dirty="0">
                <a:solidFill>
                  <a:srgbClr val="0070C0"/>
                </a:solidFill>
              </a:rPr>
              <a:t>  }</a:t>
            </a:r>
          </a:p>
          <a:p>
            <a:r>
              <a:rPr lang="en-GB" b="1" dirty="0">
                <a:solidFill>
                  <a:srgbClr val="0070C0"/>
                </a:solidFill>
              </a:rPr>
              <a:t>}</a:t>
            </a:r>
          </a:p>
        </p:txBody>
      </p:sp>
      <p:sp>
        <p:nvSpPr>
          <p:cNvPr id="5" name="Rectangle 4"/>
          <p:cNvSpPr/>
          <p:nvPr/>
        </p:nvSpPr>
        <p:spPr>
          <a:xfrm>
            <a:off x="4038600" y="685800"/>
            <a:ext cx="5105400" cy="5909310"/>
          </a:xfrm>
          <a:prstGeom prst="rect">
            <a:avLst/>
          </a:prstGeom>
        </p:spPr>
        <p:txBody>
          <a:bodyPr wrap="square">
            <a:spAutoFit/>
          </a:bodyPr>
          <a:lstStyle/>
          <a:p>
            <a:r>
              <a:rPr lang="en-GB" b="1" dirty="0">
                <a:solidFill>
                  <a:srgbClr val="0070C0"/>
                </a:solidFill>
              </a:rPr>
              <a:t>node *insert(node* root, </a:t>
            </a:r>
            <a:r>
              <a:rPr lang="en-GB" b="1" dirty="0" err="1">
                <a:solidFill>
                  <a:srgbClr val="0070C0"/>
                </a:solidFill>
              </a:rPr>
              <a:t>int</a:t>
            </a:r>
            <a:r>
              <a:rPr lang="en-GB" b="1" dirty="0">
                <a:solidFill>
                  <a:srgbClr val="0070C0"/>
                </a:solidFill>
              </a:rPr>
              <a:t> key) {</a:t>
            </a:r>
          </a:p>
          <a:p>
            <a:r>
              <a:rPr lang="en-GB" b="1" dirty="0">
                <a:solidFill>
                  <a:srgbClr val="0070C0"/>
                </a:solidFill>
              </a:rPr>
              <a:t>if (root == 0) return </a:t>
            </a:r>
            <a:r>
              <a:rPr lang="en-GB" b="1" dirty="0" err="1">
                <a:solidFill>
                  <a:srgbClr val="0070C0"/>
                </a:solidFill>
              </a:rPr>
              <a:t>newNode</a:t>
            </a:r>
            <a:r>
              <a:rPr lang="en-GB" b="1" dirty="0">
                <a:solidFill>
                  <a:srgbClr val="0070C0"/>
                </a:solidFill>
              </a:rPr>
              <a:t>(key);</a:t>
            </a:r>
          </a:p>
          <a:p>
            <a:r>
              <a:rPr lang="en-GB" b="1" dirty="0">
                <a:solidFill>
                  <a:srgbClr val="0070C0"/>
                </a:solidFill>
              </a:rPr>
              <a:t>if (key &lt; root-&gt;key)</a:t>
            </a:r>
          </a:p>
          <a:p>
            <a:r>
              <a:rPr lang="en-GB" b="1" dirty="0">
                <a:solidFill>
                  <a:srgbClr val="0070C0"/>
                </a:solidFill>
              </a:rPr>
              <a:t>  root-&gt;left = insert(root-&gt;left, key);</a:t>
            </a:r>
          </a:p>
          <a:p>
            <a:r>
              <a:rPr lang="en-GB" b="1" dirty="0">
                <a:solidFill>
                  <a:srgbClr val="0070C0"/>
                </a:solidFill>
              </a:rPr>
              <a:t>else</a:t>
            </a:r>
          </a:p>
          <a:p>
            <a:r>
              <a:rPr lang="en-GB" b="1" dirty="0">
                <a:solidFill>
                  <a:srgbClr val="0070C0"/>
                </a:solidFill>
              </a:rPr>
              <a:t>  root-&gt;right = insert(root-&gt;right, key);</a:t>
            </a:r>
          </a:p>
          <a:p>
            <a:r>
              <a:rPr lang="en-GB" b="1" dirty="0">
                <a:solidFill>
                  <a:srgbClr val="0070C0"/>
                </a:solidFill>
              </a:rPr>
              <a:t>return root;</a:t>
            </a:r>
          </a:p>
          <a:p>
            <a:r>
              <a:rPr lang="en-GB" b="1" dirty="0">
                <a:solidFill>
                  <a:srgbClr val="0070C0"/>
                </a:solidFill>
              </a:rPr>
              <a:t>}</a:t>
            </a:r>
          </a:p>
          <a:p>
            <a:r>
              <a:rPr lang="en-GB" b="1" dirty="0">
                <a:solidFill>
                  <a:srgbClr val="0070C0"/>
                </a:solidFill>
              </a:rPr>
              <a:t>node * </a:t>
            </a:r>
            <a:r>
              <a:rPr lang="en-GB" b="1" dirty="0" err="1">
                <a:solidFill>
                  <a:srgbClr val="0070C0"/>
                </a:solidFill>
              </a:rPr>
              <a:t>minValueNode</a:t>
            </a:r>
            <a:r>
              <a:rPr lang="en-GB" b="1" dirty="0">
                <a:solidFill>
                  <a:srgbClr val="0070C0"/>
                </a:solidFill>
              </a:rPr>
              <a:t>(node* root) {</a:t>
            </a:r>
          </a:p>
          <a:p>
            <a:r>
              <a:rPr lang="en-GB" b="1" dirty="0">
                <a:solidFill>
                  <a:srgbClr val="0070C0"/>
                </a:solidFill>
              </a:rPr>
              <a:t>node* current = root;</a:t>
            </a:r>
          </a:p>
          <a:p>
            <a:r>
              <a:rPr lang="en-GB" b="1" dirty="0">
                <a:solidFill>
                  <a:srgbClr val="0070C0"/>
                </a:solidFill>
              </a:rPr>
              <a:t>while (current &amp;&amp; current-&gt;left != 0)</a:t>
            </a:r>
          </a:p>
          <a:p>
            <a:r>
              <a:rPr lang="en-GB" b="1" dirty="0">
                <a:solidFill>
                  <a:srgbClr val="0070C0"/>
                </a:solidFill>
              </a:rPr>
              <a:t>  current = current-&gt;left;</a:t>
            </a:r>
          </a:p>
          <a:p>
            <a:r>
              <a:rPr lang="en-GB" b="1" dirty="0">
                <a:solidFill>
                  <a:srgbClr val="0070C0"/>
                </a:solidFill>
              </a:rPr>
              <a:t>return current;</a:t>
            </a:r>
          </a:p>
          <a:p>
            <a:r>
              <a:rPr lang="en-GB" b="1" dirty="0">
                <a:solidFill>
                  <a:srgbClr val="0070C0"/>
                </a:solidFill>
              </a:rPr>
              <a:t>}</a:t>
            </a:r>
          </a:p>
          <a:p>
            <a:endParaRPr lang="en-GB" b="1" dirty="0">
              <a:solidFill>
                <a:srgbClr val="0070C0"/>
              </a:solidFill>
            </a:endParaRPr>
          </a:p>
          <a:p>
            <a:r>
              <a:rPr lang="en-GB" b="1" dirty="0">
                <a:solidFill>
                  <a:srgbClr val="0070C0"/>
                </a:solidFill>
              </a:rPr>
              <a:t>node* </a:t>
            </a:r>
            <a:r>
              <a:rPr lang="en-GB" b="1" dirty="0" err="1">
                <a:solidFill>
                  <a:srgbClr val="0070C0"/>
                </a:solidFill>
              </a:rPr>
              <a:t>deleteNode</a:t>
            </a:r>
            <a:r>
              <a:rPr lang="en-GB" b="1" dirty="0">
                <a:solidFill>
                  <a:srgbClr val="0070C0"/>
                </a:solidFill>
              </a:rPr>
              <a:t>(node* root, </a:t>
            </a:r>
            <a:r>
              <a:rPr lang="en-GB" b="1" dirty="0" err="1">
                <a:solidFill>
                  <a:srgbClr val="0070C0"/>
                </a:solidFill>
              </a:rPr>
              <a:t>int</a:t>
            </a:r>
            <a:r>
              <a:rPr lang="en-GB" b="1" dirty="0">
                <a:solidFill>
                  <a:srgbClr val="0070C0"/>
                </a:solidFill>
              </a:rPr>
              <a:t> key) {</a:t>
            </a:r>
          </a:p>
          <a:p>
            <a:r>
              <a:rPr lang="en-GB" b="1" dirty="0">
                <a:solidFill>
                  <a:srgbClr val="0070C0"/>
                </a:solidFill>
              </a:rPr>
              <a:t>if (root == 0) return root;</a:t>
            </a:r>
          </a:p>
          <a:p>
            <a:r>
              <a:rPr lang="en-GB" b="1" dirty="0">
                <a:solidFill>
                  <a:srgbClr val="0070C0"/>
                </a:solidFill>
              </a:rPr>
              <a:t>if (key &lt; root-&gt;key)</a:t>
            </a:r>
          </a:p>
          <a:p>
            <a:r>
              <a:rPr lang="en-GB" b="1" dirty="0">
                <a:solidFill>
                  <a:srgbClr val="0070C0"/>
                </a:solidFill>
              </a:rPr>
              <a:t>  root-&gt;left = </a:t>
            </a:r>
            <a:r>
              <a:rPr lang="en-GB" b="1" dirty="0" err="1">
                <a:solidFill>
                  <a:srgbClr val="0070C0"/>
                </a:solidFill>
              </a:rPr>
              <a:t>deleteNode</a:t>
            </a:r>
            <a:r>
              <a:rPr lang="en-GB" b="1" dirty="0">
                <a:solidFill>
                  <a:srgbClr val="0070C0"/>
                </a:solidFill>
              </a:rPr>
              <a:t>(root-&gt;left, key);</a:t>
            </a:r>
          </a:p>
          <a:p>
            <a:r>
              <a:rPr lang="en-GB" b="1" dirty="0">
                <a:solidFill>
                  <a:srgbClr val="0070C0"/>
                </a:solidFill>
              </a:rPr>
              <a:t>else if (key &gt; root-&gt;key)</a:t>
            </a:r>
          </a:p>
          <a:p>
            <a:r>
              <a:rPr lang="en-GB" b="1" dirty="0">
                <a:solidFill>
                  <a:srgbClr val="0070C0"/>
                </a:solidFill>
              </a:rPr>
              <a:t>  root-&gt;right = </a:t>
            </a:r>
            <a:r>
              <a:rPr lang="en-GB" b="1" dirty="0" err="1">
                <a:solidFill>
                  <a:srgbClr val="0070C0"/>
                </a:solidFill>
              </a:rPr>
              <a:t>deleteNode</a:t>
            </a:r>
            <a:r>
              <a:rPr lang="en-GB" b="1" dirty="0">
                <a:solidFill>
                  <a:srgbClr val="0070C0"/>
                </a:solidFill>
              </a:rPr>
              <a:t>(root-&gt;right, key);</a:t>
            </a:r>
          </a:p>
        </p:txBody>
      </p:sp>
      <p:cxnSp>
        <p:nvCxnSpPr>
          <p:cNvPr id="7" name="Straight Connector 6"/>
          <p:cNvCxnSpPr/>
          <p:nvPr/>
        </p:nvCxnSpPr>
        <p:spPr>
          <a:xfrm>
            <a:off x="3810000" y="381000"/>
            <a:ext cx="76200" cy="64770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2683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smtClean="0"/>
              <a:t>BST </a:t>
            </a:r>
            <a:r>
              <a:rPr lang="en-US" dirty="0" err="1" smtClean="0"/>
              <a:t>realizacija</a:t>
            </a:r>
            <a:r>
              <a:rPr lang="en-US" dirty="0" smtClean="0"/>
              <a:t> #2</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0" y="990600"/>
            <a:ext cx="5410200" cy="4801314"/>
          </a:xfrm>
          <a:prstGeom prst="rect">
            <a:avLst/>
          </a:prstGeom>
        </p:spPr>
        <p:txBody>
          <a:bodyPr wrap="square">
            <a:spAutoFit/>
          </a:bodyPr>
          <a:lstStyle/>
          <a:p>
            <a:r>
              <a:rPr lang="en-GB" b="1" dirty="0">
                <a:solidFill>
                  <a:srgbClr val="0070C0"/>
                </a:solidFill>
              </a:rPr>
              <a:t> else {</a:t>
            </a:r>
          </a:p>
          <a:p>
            <a:r>
              <a:rPr lang="en-GB" b="1" dirty="0">
                <a:solidFill>
                  <a:srgbClr val="0070C0"/>
                </a:solidFill>
              </a:rPr>
              <a:t>  if (root-&gt;left == 0) {</a:t>
            </a:r>
          </a:p>
          <a:p>
            <a:r>
              <a:rPr lang="en-GB" b="1" dirty="0">
                <a:solidFill>
                  <a:srgbClr val="0070C0"/>
                </a:solidFill>
              </a:rPr>
              <a:t>     node *temp = root-&gt;right;</a:t>
            </a:r>
          </a:p>
          <a:p>
            <a:r>
              <a:rPr lang="en-GB" b="1" dirty="0">
                <a:solidFill>
                  <a:srgbClr val="0070C0"/>
                </a:solidFill>
              </a:rPr>
              <a:t>     delete root;</a:t>
            </a:r>
          </a:p>
          <a:p>
            <a:r>
              <a:rPr lang="en-GB" b="1" dirty="0">
                <a:solidFill>
                  <a:srgbClr val="0070C0"/>
                </a:solidFill>
              </a:rPr>
              <a:t>     return temp;</a:t>
            </a:r>
          </a:p>
          <a:p>
            <a:r>
              <a:rPr lang="en-GB" b="1" dirty="0">
                <a:solidFill>
                  <a:srgbClr val="0070C0"/>
                </a:solidFill>
              </a:rPr>
              <a:t>}</a:t>
            </a:r>
          </a:p>
          <a:p>
            <a:r>
              <a:rPr lang="en-GB" b="1" dirty="0">
                <a:solidFill>
                  <a:srgbClr val="0070C0"/>
                </a:solidFill>
              </a:rPr>
              <a:t>  else if (root-&gt;right ==0) {</a:t>
            </a:r>
          </a:p>
          <a:p>
            <a:r>
              <a:rPr lang="en-GB" b="1" dirty="0">
                <a:solidFill>
                  <a:srgbClr val="0070C0"/>
                </a:solidFill>
              </a:rPr>
              <a:t>     node *temp = root-&gt;left;</a:t>
            </a:r>
          </a:p>
          <a:p>
            <a:r>
              <a:rPr lang="en-GB" b="1" dirty="0">
                <a:solidFill>
                  <a:srgbClr val="0070C0"/>
                </a:solidFill>
              </a:rPr>
              <a:t>     delete root;</a:t>
            </a:r>
          </a:p>
          <a:p>
            <a:r>
              <a:rPr lang="en-GB" b="1" dirty="0">
                <a:solidFill>
                  <a:srgbClr val="0070C0"/>
                </a:solidFill>
              </a:rPr>
              <a:t>     return temp;</a:t>
            </a:r>
          </a:p>
          <a:p>
            <a:r>
              <a:rPr lang="en-GB" b="1" dirty="0">
                <a:solidFill>
                  <a:srgbClr val="0070C0"/>
                </a:solidFill>
              </a:rPr>
              <a:t>}</a:t>
            </a:r>
          </a:p>
          <a:p>
            <a:r>
              <a:rPr lang="en-GB" b="1" dirty="0">
                <a:solidFill>
                  <a:srgbClr val="0070C0"/>
                </a:solidFill>
              </a:rPr>
              <a:t>node* temp=</a:t>
            </a:r>
            <a:r>
              <a:rPr lang="en-GB" b="1" dirty="0" err="1">
                <a:solidFill>
                  <a:srgbClr val="0070C0"/>
                </a:solidFill>
              </a:rPr>
              <a:t>minValueNode</a:t>
            </a:r>
            <a:r>
              <a:rPr lang="en-GB" b="1" dirty="0">
                <a:solidFill>
                  <a:srgbClr val="0070C0"/>
                </a:solidFill>
              </a:rPr>
              <a:t>(root-&gt;right);</a:t>
            </a:r>
          </a:p>
          <a:p>
            <a:r>
              <a:rPr lang="en-GB" b="1" dirty="0">
                <a:solidFill>
                  <a:srgbClr val="0070C0"/>
                </a:solidFill>
              </a:rPr>
              <a:t>root-&gt;key = temp-&gt;key;</a:t>
            </a:r>
          </a:p>
          <a:p>
            <a:r>
              <a:rPr lang="en-GB" b="1" dirty="0">
                <a:solidFill>
                  <a:srgbClr val="0070C0"/>
                </a:solidFill>
              </a:rPr>
              <a:t>root-&gt;right=</a:t>
            </a:r>
            <a:r>
              <a:rPr lang="en-GB" b="1" dirty="0" err="1">
                <a:solidFill>
                  <a:srgbClr val="0070C0"/>
                </a:solidFill>
              </a:rPr>
              <a:t>deleteNode</a:t>
            </a:r>
            <a:r>
              <a:rPr lang="en-GB" b="1" dirty="0">
                <a:solidFill>
                  <a:srgbClr val="0070C0"/>
                </a:solidFill>
              </a:rPr>
              <a:t>(root-&gt;right, temp-&gt;key);</a:t>
            </a:r>
          </a:p>
          <a:p>
            <a:r>
              <a:rPr lang="en-GB" b="1" dirty="0">
                <a:solidFill>
                  <a:srgbClr val="0070C0"/>
                </a:solidFill>
              </a:rPr>
              <a:t>}</a:t>
            </a:r>
          </a:p>
          <a:p>
            <a:r>
              <a:rPr lang="en-GB" b="1" dirty="0">
                <a:solidFill>
                  <a:srgbClr val="0070C0"/>
                </a:solidFill>
              </a:rPr>
              <a:t> return root;</a:t>
            </a:r>
          </a:p>
          <a:p>
            <a:r>
              <a:rPr lang="en-GB" b="1" dirty="0">
                <a:solidFill>
                  <a:srgbClr val="0070C0"/>
                </a:solidFill>
              </a:rPr>
              <a:t>} </a:t>
            </a:r>
          </a:p>
        </p:txBody>
      </p:sp>
      <p:sp>
        <p:nvSpPr>
          <p:cNvPr id="5" name="Rectangle 4"/>
          <p:cNvSpPr/>
          <p:nvPr/>
        </p:nvSpPr>
        <p:spPr>
          <a:xfrm>
            <a:off x="4876800" y="381000"/>
            <a:ext cx="4572000" cy="5355312"/>
          </a:xfrm>
          <a:prstGeom prst="rect">
            <a:avLst/>
          </a:prstGeom>
        </p:spPr>
        <p:txBody>
          <a:bodyPr>
            <a:spAutoFit/>
          </a:bodyPr>
          <a:lstStyle/>
          <a:p>
            <a:r>
              <a:rPr lang="en-GB" b="1" dirty="0" err="1">
                <a:solidFill>
                  <a:srgbClr val="0070C0"/>
                </a:solidFill>
              </a:rPr>
              <a:t>int</a:t>
            </a:r>
            <a:r>
              <a:rPr lang="en-GB" b="1" dirty="0">
                <a:solidFill>
                  <a:srgbClr val="0070C0"/>
                </a:solidFill>
              </a:rPr>
              <a:t> main() {</a:t>
            </a:r>
          </a:p>
          <a:p>
            <a:r>
              <a:rPr lang="en-GB" b="1" dirty="0">
                <a:solidFill>
                  <a:srgbClr val="0070C0"/>
                </a:solidFill>
              </a:rPr>
              <a:t>node *root = 0;</a:t>
            </a:r>
          </a:p>
          <a:p>
            <a:r>
              <a:rPr lang="en-GB" b="1" dirty="0" err="1">
                <a:solidFill>
                  <a:srgbClr val="0070C0"/>
                </a:solidFill>
              </a:rPr>
              <a:t>int</a:t>
            </a:r>
            <a:r>
              <a:rPr lang="en-GB" b="1" dirty="0">
                <a:solidFill>
                  <a:srgbClr val="0070C0"/>
                </a:solidFill>
              </a:rPr>
              <a:t> n=7;</a:t>
            </a:r>
          </a:p>
          <a:p>
            <a:r>
              <a:rPr lang="en-GB" b="1" dirty="0" err="1">
                <a:solidFill>
                  <a:srgbClr val="0070C0"/>
                </a:solidFill>
              </a:rPr>
              <a:t>int</a:t>
            </a:r>
            <a:r>
              <a:rPr lang="en-GB" b="1" dirty="0">
                <a:solidFill>
                  <a:srgbClr val="0070C0"/>
                </a:solidFill>
              </a:rPr>
              <a:t> a[]={50,30,20,40,70,60,80};</a:t>
            </a:r>
          </a:p>
          <a:p>
            <a:r>
              <a:rPr lang="en-GB" b="1" dirty="0">
                <a:solidFill>
                  <a:srgbClr val="0070C0"/>
                </a:solidFill>
              </a:rPr>
              <a:t>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a:t>
            </a:r>
          </a:p>
          <a:p>
            <a:r>
              <a:rPr lang="en-GB" b="1" dirty="0">
                <a:solidFill>
                  <a:srgbClr val="0070C0"/>
                </a:solidFill>
              </a:rPr>
              <a:t>  root = insert(root, a[</a:t>
            </a:r>
            <a:r>
              <a:rPr lang="en-GB" b="1" dirty="0" err="1">
                <a:solidFill>
                  <a:srgbClr val="0070C0"/>
                </a:solidFill>
              </a:rPr>
              <a:t>i</a:t>
            </a:r>
            <a:r>
              <a:rPr lang="en-GB" b="1" dirty="0">
                <a:solidFill>
                  <a:srgbClr val="0070C0"/>
                </a:solidFill>
              </a:rPr>
              <a:t>]);</a:t>
            </a:r>
          </a:p>
          <a:p>
            <a:r>
              <a:rPr lang="en-GB" b="1" dirty="0" err="1">
                <a:solidFill>
                  <a:srgbClr val="0070C0"/>
                </a:solidFill>
              </a:rPr>
              <a:t>cout</a:t>
            </a:r>
            <a:r>
              <a:rPr lang="en-GB" b="1" dirty="0">
                <a:solidFill>
                  <a:srgbClr val="0070C0"/>
                </a:solidFill>
              </a:rPr>
              <a:t> &lt;&lt; "</a:t>
            </a:r>
            <a:r>
              <a:rPr lang="en-GB" b="1" dirty="0" err="1">
                <a:solidFill>
                  <a:srgbClr val="0070C0"/>
                </a:solidFill>
              </a:rPr>
              <a:t>Inorder</a:t>
            </a:r>
            <a:r>
              <a:rPr lang="en-GB" b="1" dirty="0">
                <a:solidFill>
                  <a:srgbClr val="0070C0"/>
                </a:solidFill>
              </a:rPr>
              <a:t> </a:t>
            </a:r>
            <a:r>
              <a:rPr lang="en-GB" b="1" dirty="0" err="1">
                <a:solidFill>
                  <a:srgbClr val="0070C0"/>
                </a:solidFill>
              </a:rPr>
              <a:t>obilazak</a:t>
            </a:r>
            <a:r>
              <a:rPr lang="en-GB" b="1" dirty="0">
                <a:solidFill>
                  <a:srgbClr val="0070C0"/>
                </a:solidFill>
              </a:rPr>
              <a:t> ";</a:t>
            </a:r>
          </a:p>
          <a:p>
            <a:r>
              <a:rPr lang="en-GB" b="1" dirty="0" err="1">
                <a:solidFill>
                  <a:srgbClr val="0070C0"/>
                </a:solidFill>
              </a:rPr>
              <a:t>inorder</a:t>
            </a:r>
            <a:r>
              <a:rPr lang="en-GB" b="1" dirty="0">
                <a:solidFill>
                  <a:srgbClr val="0070C0"/>
                </a:solidFill>
              </a:rPr>
              <a:t>(root);</a:t>
            </a:r>
          </a:p>
          <a:p>
            <a:r>
              <a:rPr lang="en-GB" b="1" dirty="0">
                <a:solidFill>
                  <a:srgbClr val="0070C0"/>
                </a:solidFill>
              </a:rPr>
              <a:t>root = </a:t>
            </a:r>
            <a:r>
              <a:rPr lang="en-GB" b="1" dirty="0" err="1">
                <a:solidFill>
                  <a:srgbClr val="0070C0"/>
                </a:solidFill>
              </a:rPr>
              <a:t>deleteNode</a:t>
            </a:r>
            <a:r>
              <a:rPr lang="en-GB" b="1" dirty="0">
                <a:solidFill>
                  <a:srgbClr val="0070C0"/>
                </a:solidFill>
              </a:rPr>
              <a:t>(root, 20);</a:t>
            </a:r>
          </a:p>
          <a:p>
            <a:r>
              <a:rPr lang="en-GB" b="1" dirty="0" err="1">
                <a:solidFill>
                  <a:srgbClr val="0070C0"/>
                </a:solidFill>
              </a:rPr>
              <a:t>cout</a:t>
            </a:r>
            <a:r>
              <a:rPr lang="en-GB" b="1" dirty="0">
                <a:solidFill>
                  <a:srgbClr val="0070C0"/>
                </a:solidFill>
              </a:rPr>
              <a:t> &lt;&lt; </a:t>
            </a:r>
            <a:r>
              <a:rPr lang="en-GB" b="1" dirty="0" err="1">
                <a:solidFill>
                  <a:srgbClr val="0070C0"/>
                </a:solidFill>
              </a:rPr>
              <a:t>endl</a:t>
            </a:r>
            <a:r>
              <a:rPr lang="en-GB" b="1" dirty="0">
                <a:solidFill>
                  <a:srgbClr val="0070C0"/>
                </a:solidFill>
              </a:rPr>
              <a:t>&lt;&lt;"</a:t>
            </a:r>
            <a:r>
              <a:rPr lang="en-GB" b="1" dirty="0" err="1">
                <a:solidFill>
                  <a:srgbClr val="0070C0"/>
                </a:solidFill>
              </a:rPr>
              <a:t>Inorder</a:t>
            </a:r>
            <a:r>
              <a:rPr lang="en-GB" b="1" dirty="0">
                <a:solidFill>
                  <a:srgbClr val="0070C0"/>
                </a:solidFill>
              </a:rPr>
              <a:t> </a:t>
            </a:r>
            <a:r>
              <a:rPr lang="en-GB" b="1" dirty="0" err="1">
                <a:solidFill>
                  <a:srgbClr val="0070C0"/>
                </a:solidFill>
              </a:rPr>
              <a:t>obilazak</a:t>
            </a:r>
            <a:r>
              <a:rPr lang="en-GB" b="1" dirty="0">
                <a:solidFill>
                  <a:srgbClr val="0070C0"/>
                </a:solidFill>
              </a:rPr>
              <a:t> ";</a:t>
            </a:r>
          </a:p>
          <a:p>
            <a:r>
              <a:rPr lang="en-GB" b="1" dirty="0" err="1">
                <a:solidFill>
                  <a:srgbClr val="0070C0"/>
                </a:solidFill>
              </a:rPr>
              <a:t>inorder</a:t>
            </a:r>
            <a:r>
              <a:rPr lang="en-GB" b="1" dirty="0">
                <a:solidFill>
                  <a:srgbClr val="0070C0"/>
                </a:solidFill>
              </a:rPr>
              <a:t>(root);</a:t>
            </a:r>
          </a:p>
          <a:p>
            <a:r>
              <a:rPr lang="en-GB" b="1" dirty="0">
                <a:solidFill>
                  <a:srgbClr val="0070C0"/>
                </a:solidFill>
              </a:rPr>
              <a:t>root = </a:t>
            </a:r>
            <a:r>
              <a:rPr lang="en-GB" b="1" dirty="0" err="1">
                <a:solidFill>
                  <a:srgbClr val="0070C0"/>
                </a:solidFill>
              </a:rPr>
              <a:t>deleteNode</a:t>
            </a:r>
            <a:r>
              <a:rPr lang="en-GB" b="1" dirty="0">
                <a:solidFill>
                  <a:srgbClr val="0070C0"/>
                </a:solidFill>
              </a:rPr>
              <a:t>(root, 30);</a:t>
            </a:r>
          </a:p>
          <a:p>
            <a:r>
              <a:rPr lang="en-GB" b="1" dirty="0" err="1">
                <a:solidFill>
                  <a:srgbClr val="0070C0"/>
                </a:solidFill>
              </a:rPr>
              <a:t>cout</a:t>
            </a:r>
            <a:r>
              <a:rPr lang="en-GB" b="1" dirty="0">
                <a:solidFill>
                  <a:srgbClr val="0070C0"/>
                </a:solidFill>
              </a:rPr>
              <a:t> &lt;&lt; </a:t>
            </a:r>
            <a:r>
              <a:rPr lang="en-GB" b="1" dirty="0" err="1">
                <a:solidFill>
                  <a:srgbClr val="0070C0"/>
                </a:solidFill>
              </a:rPr>
              <a:t>endl</a:t>
            </a:r>
            <a:r>
              <a:rPr lang="en-GB" b="1" dirty="0">
                <a:solidFill>
                  <a:srgbClr val="0070C0"/>
                </a:solidFill>
              </a:rPr>
              <a:t>&lt;&lt;"</a:t>
            </a:r>
            <a:r>
              <a:rPr lang="en-GB" b="1" dirty="0" err="1">
                <a:solidFill>
                  <a:srgbClr val="0070C0"/>
                </a:solidFill>
              </a:rPr>
              <a:t>Inorder</a:t>
            </a:r>
            <a:r>
              <a:rPr lang="en-GB" b="1" dirty="0">
                <a:solidFill>
                  <a:srgbClr val="0070C0"/>
                </a:solidFill>
              </a:rPr>
              <a:t> </a:t>
            </a:r>
            <a:r>
              <a:rPr lang="en-GB" b="1" dirty="0" err="1">
                <a:solidFill>
                  <a:srgbClr val="0070C0"/>
                </a:solidFill>
              </a:rPr>
              <a:t>obilazak</a:t>
            </a:r>
            <a:r>
              <a:rPr lang="en-GB" b="1" dirty="0">
                <a:solidFill>
                  <a:srgbClr val="0070C0"/>
                </a:solidFill>
              </a:rPr>
              <a:t> ";</a:t>
            </a:r>
          </a:p>
          <a:p>
            <a:r>
              <a:rPr lang="en-GB" b="1" dirty="0" err="1">
                <a:solidFill>
                  <a:srgbClr val="0070C0"/>
                </a:solidFill>
              </a:rPr>
              <a:t>inorder</a:t>
            </a:r>
            <a:r>
              <a:rPr lang="en-GB" b="1" dirty="0">
                <a:solidFill>
                  <a:srgbClr val="0070C0"/>
                </a:solidFill>
              </a:rPr>
              <a:t>(root);</a:t>
            </a:r>
          </a:p>
          <a:p>
            <a:r>
              <a:rPr lang="en-GB" b="1" dirty="0">
                <a:solidFill>
                  <a:srgbClr val="0070C0"/>
                </a:solidFill>
              </a:rPr>
              <a:t>root = </a:t>
            </a:r>
            <a:r>
              <a:rPr lang="en-GB" b="1" dirty="0" err="1">
                <a:solidFill>
                  <a:srgbClr val="0070C0"/>
                </a:solidFill>
              </a:rPr>
              <a:t>deleteNode</a:t>
            </a:r>
            <a:r>
              <a:rPr lang="en-GB" b="1" dirty="0">
                <a:solidFill>
                  <a:srgbClr val="0070C0"/>
                </a:solidFill>
              </a:rPr>
              <a:t>(root, 50);</a:t>
            </a:r>
          </a:p>
          <a:p>
            <a:r>
              <a:rPr lang="en-GB" b="1" dirty="0" smtClean="0">
                <a:solidFill>
                  <a:srgbClr val="0070C0"/>
                </a:solidFill>
              </a:rPr>
              <a:t>        </a:t>
            </a:r>
            <a:r>
              <a:rPr lang="en-GB" b="1" dirty="0" err="1" smtClean="0">
                <a:solidFill>
                  <a:srgbClr val="0070C0"/>
                </a:solidFill>
              </a:rPr>
              <a:t>cout</a:t>
            </a:r>
            <a:r>
              <a:rPr lang="en-GB" b="1" dirty="0">
                <a:solidFill>
                  <a:srgbClr val="0070C0"/>
                </a:solidFill>
              </a:rPr>
              <a:t>&lt;&lt; </a:t>
            </a:r>
            <a:r>
              <a:rPr lang="en-GB" b="1" dirty="0" err="1">
                <a:solidFill>
                  <a:srgbClr val="0070C0"/>
                </a:solidFill>
              </a:rPr>
              <a:t>endl</a:t>
            </a:r>
            <a:r>
              <a:rPr lang="en-GB" b="1" dirty="0">
                <a:solidFill>
                  <a:srgbClr val="0070C0"/>
                </a:solidFill>
              </a:rPr>
              <a:t>&lt;&lt; "</a:t>
            </a:r>
            <a:r>
              <a:rPr lang="en-GB" b="1" dirty="0" err="1">
                <a:solidFill>
                  <a:srgbClr val="0070C0"/>
                </a:solidFill>
              </a:rPr>
              <a:t>Inorder</a:t>
            </a:r>
            <a:r>
              <a:rPr lang="en-GB" b="1" dirty="0">
                <a:solidFill>
                  <a:srgbClr val="0070C0"/>
                </a:solidFill>
              </a:rPr>
              <a:t> </a:t>
            </a:r>
            <a:r>
              <a:rPr lang="en-GB" b="1" dirty="0" err="1">
                <a:solidFill>
                  <a:srgbClr val="0070C0"/>
                </a:solidFill>
              </a:rPr>
              <a:t>obilazak</a:t>
            </a:r>
            <a:r>
              <a:rPr lang="en-GB" b="1" dirty="0">
                <a:solidFill>
                  <a:srgbClr val="0070C0"/>
                </a:solidFill>
              </a:rPr>
              <a:t> ";</a:t>
            </a:r>
          </a:p>
          <a:p>
            <a:r>
              <a:rPr lang="en-GB" b="1" dirty="0" err="1">
                <a:solidFill>
                  <a:srgbClr val="0070C0"/>
                </a:solidFill>
              </a:rPr>
              <a:t>inorder</a:t>
            </a:r>
            <a:r>
              <a:rPr lang="en-GB" b="1" dirty="0">
                <a:solidFill>
                  <a:srgbClr val="0070C0"/>
                </a:solidFill>
              </a:rPr>
              <a:t>(root);</a:t>
            </a:r>
          </a:p>
          <a:p>
            <a:r>
              <a:rPr lang="en-GB" b="1" dirty="0" smtClean="0">
                <a:solidFill>
                  <a:srgbClr val="0070C0"/>
                </a:solidFill>
              </a:rPr>
              <a:t>   return </a:t>
            </a:r>
            <a:r>
              <a:rPr lang="en-GB" b="1" dirty="0">
                <a:solidFill>
                  <a:srgbClr val="0070C0"/>
                </a:solidFill>
              </a:rPr>
              <a:t>0;</a:t>
            </a:r>
          </a:p>
          <a:p>
            <a:r>
              <a:rPr lang="en-GB" b="1" dirty="0">
                <a:solidFill>
                  <a:srgbClr val="0070C0"/>
                </a:solidFill>
              </a:rPr>
              <a:t>}</a:t>
            </a:r>
          </a:p>
        </p:txBody>
      </p:sp>
      <p:sp>
        <p:nvSpPr>
          <p:cNvPr id="6" name="Freeform 5"/>
          <p:cNvSpPr/>
          <p:nvPr/>
        </p:nvSpPr>
        <p:spPr>
          <a:xfrm>
            <a:off x="4315968" y="393192"/>
            <a:ext cx="1097280" cy="6455664"/>
          </a:xfrm>
          <a:custGeom>
            <a:avLst/>
            <a:gdLst>
              <a:gd name="connsiteX0" fmla="*/ 475488 w 1097280"/>
              <a:gd name="connsiteY0" fmla="*/ 0 h 6455664"/>
              <a:gd name="connsiteX1" fmla="*/ 512064 w 1097280"/>
              <a:gd name="connsiteY1" fmla="*/ 4169664 h 6455664"/>
              <a:gd name="connsiteX2" fmla="*/ 1097280 w 1097280"/>
              <a:gd name="connsiteY2" fmla="*/ 4261104 h 6455664"/>
              <a:gd name="connsiteX3" fmla="*/ 1097280 w 1097280"/>
              <a:gd name="connsiteY3" fmla="*/ 4489704 h 6455664"/>
              <a:gd name="connsiteX4" fmla="*/ 9144 w 1097280"/>
              <a:gd name="connsiteY4" fmla="*/ 4489704 h 6455664"/>
              <a:gd name="connsiteX5" fmla="*/ 0 w 1097280"/>
              <a:gd name="connsiteY5" fmla="*/ 6455664 h 64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280" h="6455664">
                <a:moveTo>
                  <a:pt x="475488" y="0"/>
                </a:moveTo>
                <a:lnTo>
                  <a:pt x="512064" y="4169664"/>
                </a:lnTo>
                <a:lnTo>
                  <a:pt x="1097280" y="4261104"/>
                </a:lnTo>
                <a:lnTo>
                  <a:pt x="1097280" y="4489704"/>
                </a:lnTo>
                <a:lnTo>
                  <a:pt x="9144" y="4489704"/>
                </a:lnTo>
                <a:lnTo>
                  <a:pt x="0" y="6455664"/>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0306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 y="304800"/>
            <a:ext cx="8229600" cy="990600"/>
          </a:xfrm>
        </p:spPr>
        <p:txBody>
          <a:bodyPr/>
          <a:lstStyle/>
          <a:p>
            <a:r>
              <a:rPr lang="en-US" dirty="0" smtClean="0"/>
              <a:t>BST test </a:t>
            </a:r>
            <a:r>
              <a:rPr lang="en-US" dirty="0" err="1" smtClean="0"/>
              <a:t>primjer</a:t>
            </a:r>
            <a:r>
              <a:rPr lang="en-US" dirty="0" smtClean="0"/>
              <a:t> </a:t>
            </a:r>
            <a:r>
              <a:rPr lang="sr-Latn-ME" dirty="0" smtClean="0"/>
              <a:t>i</a:t>
            </a:r>
            <a:r>
              <a:rPr lang="en-US" dirty="0" smtClean="0"/>
              <a:t> </a:t>
            </a:r>
            <a:r>
              <a:rPr lang="en-US" dirty="0" err="1" smtClean="0"/>
              <a:t>obja</a:t>
            </a:r>
            <a:r>
              <a:rPr lang="sr-Latn-ME" dirty="0" smtClean="0"/>
              <a:t>šnjenje</a:t>
            </a:r>
            <a:endParaRPr lang="en-US" dirty="0"/>
          </a:p>
        </p:txBody>
      </p:sp>
      <p:sp>
        <p:nvSpPr>
          <p:cNvPr id="3" name="Content Placeholder 2"/>
          <p:cNvSpPr>
            <a:spLocks noGrp="1"/>
          </p:cNvSpPr>
          <p:nvPr>
            <p:ph idx="1"/>
          </p:nvPr>
        </p:nvSpPr>
        <p:spPr>
          <a:xfrm>
            <a:off x="76200" y="2667000"/>
            <a:ext cx="8991600" cy="3810000"/>
          </a:xfrm>
        </p:spPr>
        <p:txBody>
          <a:bodyPr>
            <a:normAutofit lnSpcReduction="10000"/>
          </a:bodyPr>
          <a:lstStyle/>
          <a:p>
            <a:r>
              <a:rPr lang="sr-Latn-ME" dirty="0" smtClean="0"/>
              <a:t>Koristimo klasu </a:t>
            </a:r>
            <a:r>
              <a:rPr lang="sr-Latn-ME" b="1" dirty="0" smtClean="0">
                <a:solidFill>
                  <a:srgbClr val="C00000"/>
                </a:solidFill>
              </a:rPr>
              <a:t>node</a:t>
            </a:r>
            <a:r>
              <a:rPr lang="sr-Latn-ME" dirty="0" smtClean="0"/>
              <a:t>, međutim klasa nije karakteristična jer smo sve podatke članove učinili javnim. Zapravo iz čitavog OO pristupa koristimo samo dinamičku alokaciju i dealokaciju.</a:t>
            </a:r>
          </a:p>
          <a:p>
            <a:r>
              <a:rPr lang="sr-Latn-ME" dirty="0" smtClean="0"/>
              <a:t>Funkcija </a:t>
            </a:r>
            <a:r>
              <a:rPr lang="sr-Latn-ME" b="1" dirty="0" smtClean="0">
                <a:solidFill>
                  <a:srgbClr val="C00000"/>
                </a:solidFill>
              </a:rPr>
              <a:t>newNode</a:t>
            </a:r>
            <a:r>
              <a:rPr lang="sr-Latn-ME" dirty="0" smtClean="0"/>
              <a:t> kreira novi čvor i vraća ga pokazivač na njega, funkcija </a:t>
            </a:r>
            <a:r>
              <a:rPr lang="sr-Latn-ME" b="1" dirty="0" smtClean="0">
                <a:solidFill>
                  <a:srgbClr val="C00000"/>
                </a:solidFill>
              </a:rPr>
              <a:t>inorder</a:t>
            </a:r>
            <a:r>
              <a:rPr lang="sr-Latn-ME" dirty="0" smtClean="0"/>
              <a:t> obilazi i štampa elemente stabla, funkcija </a:t>
            </a:r>
            <a:r>
              <a:rPr lang="sr-Latn-ME" b="1" dirty="0" smtClean="0">
                <a:solidFill>
                  <a:srgbClr val="C00000"/>
                </a:solidFill>
              </a:rPr>
              <a:t>insert</a:t>
            </a:r>
            <a:r>
              <a:rPr lang="sr-Latn-ME" dirty="0" smtClean="0"/>
              <a:t> umeće čvor na mjesto koje pronađe, funkcija </a:t>
            </a:r>
            <a:r>
              <a:rPr lang="sr-Latn-ME" b="1" dirty="0" smtClean="0">
                <a:solidFill>
                  <a:srgbClr val="C00000"/>
                </a:solidFill>
              </a:rPr>
              <a:t>minValueNode</a:t>
            </a:r>
            <a:r>
              <a:rPr lang="sr-Latn-ME" dirty="0" smtClean="0"/>
              <a:t> vraća čvor koji se po </a:t>
            </a:r>
            <a:r>
              <a:rPr lang="sr-Latn-ME" i="1" dirty="0" smtClean="0"/>
              <a:t>inorder</a:t>
            </a:r>
            <a:r>
              <a:rPr lang="sr-Latn-ME" dirty="0" smtClean="0"/>
              <a:t> obilasku odgovara poziciji umetanja ili brisanja čvora (koristimo je kao pomoćnu u obije varijante) dok je najsloženija funkcija </a:t>
            </a:r>
            <a:r>
              <a:rPr lang="sr-Latn-ME" b="1" dirty="0" smtClean="0">
                <a:solidFill>
                  <a:srgbClr val="C00000"/>
                </a:solidFill>
              </a:rPr>
              <a:t>deleteNode</a:t>
            </a:r>
            <a:r>
              <a:rPr lang="sr-Latn-ME" dirty="0" smtClean="0"/>
              <a:t> koja briše čvor i vraća pokazivač na korijen stabla.</a:t>
            </a:r>
            <a:endParaRPr lang="en-US" dirty="0"/>
          </a:p>
        </p:txBody>
      </p:sp>
      <p:sp>
        <p:nvSpPr>
          <p:cNvPr id="4" name="Rectangle 3"/>
          <p:cNvSpPr/>
          <p:nvPr/>
        </p:nvSpPr>
        <p:spPr>
          <a:xfrm>
            <a:off x="228600" y="1524000"/>
            <a:ext cx="3124200" cy="830997"/>
          </a:xfrm>
          <a:prstGeom prst="rect">
            <a:avLst/>
          </a:prstGeom>
          <a:solidFill>
            <a:schemeClr val="accent6">
              <a:lumMod val="60000"/>
              <a:lumOff val="40000"/>
            </a:schemeClr>
          </a:solidFill>
        </p:spPr>
        <p:txBody>
          <a:bodyPr wrap="square" rtlCol="0">
            <a:spAutoFit/>
          </a:bodyPr>
          <a:lstStyle/>
          <a:p>
            <a:r>
              <a:rPr lang="sv-SE" sz="1200" b="1" dirty="0">
                <a:solidFill>
                  <a:schemeClr val="bg1"/>
                </a:solidFill>
              </a:rPr>
              <a:t>Inorder obilazak 20 30 40 50 60 70 80</a:t>
            </a:r>
          </a:p>
          <a:p>
            <a:r>
              <a:rPr lang="sv-SE" sz="1200" b="1" dirty="0">
                <a:solidFill>
                  <a:schemeClr val="bg1"/>
                </a:solidFill>
              </a:rPr>
              <a:t>Inorder obilazak 30 40 50 60 70 80</a:t>
            </a:r>
          </a:p>
          <a:p>
            <a:r>
              <a:rPr lang="sv-SE" sz="1200" b="1" dirty="0">
                <a:solidFill>
                  <a:schemeClr val="bg1"/>
                </a:solidFill>
              </a:rPr>
              <a:t>Inorder obilazak 40 50 60 70 80</a:t>
            </a:r>
          </a:p>
          <a:p>
            <a:r>
              <a:rPr lang="sv-SE" sz="1200" b="1" dirty="0">
                <a:solidFill>
                  <a:schemeClr val="bg1"/>
                </a:solidFill>
              </a:rPr>
              <a:t>Inorder obilazak 40 60 70 80</a:t>
            </a:r>
            <a:endParaRPr lang="en-US" sz="1200" b="1" dirty="0">
              <a:solidFill>
                <a:schemeClr val="bg1"/>
              </a:solidFill>
            </a:endParaRPr>
          </a:p>
        </p:txBody>
      </p:sp>
      <p:sp>
        <p:nvSpPr>
          <p:cNvPr id="5" name="TextBox 4"/>
          <p:cNvSpPr txBox="1"/>
          <p:nvPr/>
        </p:nvSpPr>
        <p:spPr>
          <a:xfrm>
            <a:off x="228600" y="1143000"/>
            <a:ext cx="3124200" cy="381000"/>
          </a:xfrm>
          <a:prstGeom prst="rect">
            <a:avLst/>
          </a:prstGeom>
          <a:noFill/>
        </p:spPr>
        <p:txBody>
          <a:bodyPr wrap="square" rtlCol="0">
            <a:spAutoFit/>
          </a:bodyPr>
          <a:lstStyle/>
          <a:p>
            <a:r>
              <a:rPr lang="sr-Latn-ME" b="1" u="sng" dirty="0" smtClean="0"/>
              <a:t>Izlaz programa:</a:t>
            </a:r>
            <a:endParaRPr lang="en-US" b="1" u="sng" dirty="0"/>
          </a:p>
        </p:txBody>
      </p:sp>
      <p:sp>
        <p:nvSpPr>
          <p:cNvPr id="6" name="TextBox 5"/>
          <p:cNvSpPr txBox="1"/>
          <p:nvPr/>
        </p:nvSpPr>
        <p:spPr>
          <a:xfrm>
            <a:off x="3581400" y="1143000"/>
            <a:ext cx="5257800" cy="1477328"/>
          </a:xfrm>
          <a:prstGeom prst="rect">
            <a:avLst/>
          </a:prstGeom>
          <a:noFill/>
        </p:spPr>
        <p:txBody>
          <a:bodyPr wrap="square" rtlCol="0">
            <a:spAutoFit/>
          </a:bodyPr>
          <a:lstStyle/>
          <a:p>
            <a:r>
              <a:rPr lang="sr-Latn-ME" dirty="0" smtClean="0"/>
              <a:t>Ovo je isto stablo koje je korišćeno u test primjeru sa sedam čvorova od kojih se redom brišu čvorovi </a:t>
            </a:r>
            <a:r>
              <a:rPr lang="sr-Latn-ME" b="1" dirty="0" smtClean="0">
                <a:solidFill>
                  <a:srgbClr val="FF0000"/>
                </a:solidFill>
              </a:rPr>
              <a:t>20</a:t>
            </a:r>
            <a:r>
              <a:rPr lang="sr-Latn-ME" dirty="0" smtClean="0"/>
              <a:t> (list), </a:t>
            </a:r>
            <a:r>
              <a:rPr lang="sr-Latn-ME" b="1" dirty="0" smtClean="0">
                <a:solidFill>
                  <a:srgbClr val="FF0000"/>
                </a:solidFill>
              </a:rPr>
              <a:t>30</a:t>
            </a:r>
            <a:r>
              <a:rPr lang="sr-Latn-ME" dirty="0" smtClean="0"/>
              <a:t> (sa jednim potomkom) i </a:t>
            </a:r>
            <a:r>
              <a:rPr lang="sr-Latn-ME" b="1" dirty="0" smtClean="0">
                <a:solidFill>
                  <a:srgbClr val="FF0000"/>
                </a:solidFill>
              </a:rPr>
              <a:t>50</a:t>
            </a:r>
            <a:r>
              <a:rPr lang="sr-Latn-ME" dirty="0" smtClean="0"/>
              <a:t> sa dva potomka. Izlaz algoritam prati stablo na početku i tokom sve tri promjene.</a:t>
            </a:r>
            <a:endParaRPr lang="en-US" dirty="0"/>
          </a:p>
        </p:txBody>
      </p:sp>
    </p:spTree>
    <p:extLst>
      <p:ext uri="{BB962C8B-B14F-4D97-AF65-F5344CB8AC3E}">
        <p14:creationId xmlns:p14="http://schemas.microsoft.com/office/powerpoint/2010/main" val="650991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rmAutofit/>
          </a:bodyPr>
          <a:lstStyle/>
          <a:p>
            <a:r>
              <a:rPr lang="sr-Latn-ME" dirty="0" smtClean="0"/>
              <a:t>Širina drveta - Test primjer i pojašnjenje</a:t>
            </a:r>
            <a:endParaRPr lang="en-US" dirty="0"/>
          </a:p>
        </p:txBody>
      </p:sp>
      <p:sp>
        <p:nvSpPr>
          <p:cNvPr id="4" name="Rectangle 3"/>
          <p:cNvSpPr/>
          <p:nvPr/>
        </p:nvSpPr>
        <p:spPr>
          <a:xfrm>
            <a:off x="24114" y="1066800"/>
            <a:ext cx="4624086" cy="3693319"/>
          </a:xfrm>
          <a:prstGeom prst="rect">
            <a:avLst/>
          </a:prstGeom>
        </p:spPr>
        <p:txBody>
          <a:bodyPr wrap="square">
            <a:spAutoFit/>
          </a:bodyPr>
          <a:lstStyle/>
          <a:p>
            <a:r>
              <a:rPr lang="en-US" b="1" dirty="0" err="1" smtClean="0">
                <a:solidFill>
                  <a:srgbClr val="0070C0"/>
                </a:solidFill>
              </a:rPr>
              <a:t>int</a:t>
            </a:r>
            <a:r>
              <a:rPr lang="en-US" b="1" dirty="0" smtClean="0">
                <a:solidFill>
                  <a:srgbClr val="0070C0"/>
                </a:solidFill>
              </a:rPr>
              <a:t> </a:t>
            </a:r>
            <a:r>
              <a:rPr lang="en-US" b="1" dirty="0">
                <a:solidFill>
                  <a:srgbClr val="0070C0"/>
                </a:solidFill>
              </a:rPr>
              <a:t>main(){</a:t>
            </a:r>
          </a:p>
          <a:p>
            <a:r>
              <a:rPr lang="en-US" b="1" dirty="0" smtClean="0">
                <a:solidFill>
                  <a:srgbClr val="0070C0"/>
                </a:solidFill>
              </a:rPr>
              <a:t>node </a:t>
            </a:r>
            <a:r>
              <a:rPr lang="en-US" b="1" dirty="0">
                <a:solidFill>
                  <a:srgbClr val="0070C0"/>
                </a:solidFill>
              </a:rPr>
              <a:t>*root = </a:t>
            </a:r>
            <a:r>
              <a:rPr lang="en-US" b="1" dirty="0" err="1">
                <a:solidFill>
                  <a:srgbClr val="0070C0"/>
                </a:solidFill>
              </a:rPr>
              <a:t>newNode</a:t>
            </a:r>
            <a:r>
              <a:rPr lang="en-US" b="1" dirty="0">
                <a:solidFill>
                  <a:srgbClr val="0070C0"/>
                </a:solidFill>
              </a:rPr>
              <a:t>(1);</a:t>
            </a:r>
          </a:p>
          <a:p>
            <a:r>
              <a:rPr lang="en-US" b="1" dirty="0" smtClean="0">
                <a:solidFill>
                  <a:srgbClr val="0070C0"/>
                </a:solidFill>
              </a:rPr>
              <a:t>root-</a:t>
            </a:r>
            <a:r>
              <a:rPr lang="en-US" b="1" dirty="0">
                <a:solidFill>
                  <a:srgbClr val="0070C0"/>
                </a:solidFill>
              </a:rPr>
              <a:t>&gt;left = </a:t>
            </a:r>
            <a:r>
              <a:rPr lang="en-US" b="1" dirty="0" err="1">
                <a:solidFill>
                  <a:srgbClr val="0070C0"/>
                </a:solidFill>
              </a:rPr>
              <a:t>newNode</a:t>
            </a:r>
            <a:r>
              <a:rPr lang="en-US" b="1" dirty="0">
                <a:solidFill>
                  <a:srgbClr val="0070C0"/>
                </a:solidFill>
              </a:rPr>
              <a:t>(2);</a:t>
            </a:r>
          </a:p>
          <a:p>
            <a:r>
              <a:rPr lang="en-US" b="1" dirty="0" smtClean="0">
                <a:solidFill>
                  <a:srgbClr val="0070C0"/>
                </a:solidFill>
              </a:rPr>
              <a:t>root-</a:t>
            </a:r>
            <a:r>
              <a:rPr lang="en-US" b="1" dirty="0">
                <a:solidFill>
                  <a:srgbClr val="0070C0"/>
                </a:solidFill>
              </a:rPr>
              <a:t>&gt;right = </a:t>
            </a:r>
            <a:r>
              <a:rPr lang="en-US" b="1" dirty="0" err="1">
                <a:solidFill>
                  <a:srgbClr val="0070C0"/>
                </a:solidFill>
              </a:rPr>
              <a:t>newNode</a:t>
            </a:r>
            <a:r>
              <a:rPr lang="en-US" b="1" dirty="0">
                <a:solidFill>
                  <a:srgbClr val="0070C0"/>
                </a:solidFill>
              </a:rPr>
              <a:t>(3);</a:t>
            </a:r>
          </a:p>
          <a:p>
            <a:r>
              <a:rPr lang="en-US" b="1" dirty="0" smtClean="0">
                <a:solidFill>
                  <a:srgbClr val="0070C0"/>
                </a:solidFill>
              </a:rPr>
              <a:t>root-</a:t>
            </a:r>
            <a:r>
              <a:rPr lang="en-US" b="1" dirty="0">
                <a:solidFill>
                  <a:srgbClr val="0070C0"/>
                </a:solidFill>
              </a:rPr>
              <a:t>&gt;left-&gt;left = </a:t>
            </a:r>
            <a:r>
              <a:rPr lang="en-US" b="1" dirty="0" err="1">
                <a:solidFill>
                  <a:srgbClr val="0070C0"/>
                </a:solidFill>
              </a:rPr>
              <a:t>newNode</a:t>
            </a:r>
            <a:r>
              <a:rPr lang="en-US" b="1" dirty="0">
                <a:solidFill>
                  <a:srgbClr val="0070C0"/>
                </a:solidFill>
              </a:rPr>
              <a:t>(4);</a:t>
            </a:r>
          </a:p>
          <a:p>
            <a:r>
              <a:rPr lang="en-US" b="1" dirty="0" smtClean="0">
                <a:solidFill>
                  <a:srgbClr val="0070C0"/>
                </a:solidFill>
              </a:rPr>
              <a:t>root-</a:t>
            </a:r>
            <a:r>
              <a:rPr lang="en-US" b="1" dirty="0">
                <a:solidFill>
                  <a:srgbClr val="0070C0"/>
                </a:solidFill>
              </a:rPr>
              <a:t>&gt;left-&gt;right = </a:t>
            </a:r>
            <a:r>
              <a:rPr lang="en-US" b="1" dirty="0" err="1">
                <a:solidFill>
                  <a:srgbClr val="0070C0"/>
                </a:solidFill>
              </a:rPr>
              <a:t>newNode</a:t>
            </a:r>
            <a:r>
              <a:rPr lang="en-US" b="1" dirty="0">
                <a:solidFill>
                  <a:srgbClr val="0070C0"/>
                </a:solidFill>
              </a:rPr>
              <a:t>(5);</a:t>
            </a:r>
          </a:p>
          <a:p>
            <a:r>
              <a:rPr lang="en-US" b="1" dirty="0" smtClean="0">
                <a:solidFill>
                  <a:srgbClr val="0070C0"/>
                </a:solidFill>
              </a:rPr>
              <a:t>root-</a:t>
            </a:r>
            <a:r>
              <a:rPr lang="en-US" b="1" dirty="0">
                <a:solidFill>
                  <a:srgbClr val="0070C0"/>
                </a:solidFill>
              </a:rPr>
              <a:t>&gt;right-&gt;right = </a:t>
            </a:r>
            <a:r>
              <a:rPr lang="en-US" b="1" dirty="0" err="1">
                <a:solidFill>
                  <a:srgbClr val="0070C0"/>
                </a:solidFill>
              </a:rPr>
              <a:t>newNode</a:t>
            </a:r>
            <a:r>
              <a:rPr lang="en-US" b="1" dirty="0">
                <a:solidFill>
                  <a:srgbClr val="0070C0"/>
                </a:solidFill>
              </a:rPr>
              <a:t>(8);</a:t>
            </a:r>
          </a:p>
          <a:p>
            <a:r>
              <a:rPr lang="en-US" b="1" dirty="0" smtClean="0">
                <a:solidFill>
                  <a:srgbClr val="0070C0"/>
                </a:solidFill>
              </a:rPr>
              <a:t>root-</a:t>
            </a:r>
            <a:r>
              <a:rPr lang="en-US" b="1" dirty="0">
                <a:solidFill>
                  <a:srgbClr val="0070C0"/>
                </a:solidFill>
              </a:rPr>
              <a:t>&gt;right-&gt;right-&gt;left = </a:t>
            </a:r>
            <a:r>
              <a:rPr lang="en-US" b="1" dirty="0" err="1">
                <a:solidFill>
                  <a:srgbClr val="0070C0"/>
                </a:solidFill>
              </a:rPr>
              <a:t>newNode</a:t>
            </a:r>
            <a:r>
              <a:rPr lang="en-US" b="1" dirty="0">
                <a:solidFill>
                  <a:srgbClr val="0070C0"/>
                </a:solidFill>
              </a:rPr>
              <a:t>(6);</a:t>
            </a:r>
          </a:p>
          <a:p>
            <a:r>
              <a:rPr lang="en-US" b="1" dirty="0" smtClean="0">
                <a:solidFill>
                  <a:srgbClr val="0070C0"/>
                </a:solidFill>
              </a:rPr>
              <a:t>root-</a:t>
            </a:r>
            <a:r>
              <a:rPr lang="en-US" b="1" dirty="0">
                <a:solidFill>
                  <a:srgbClr val="0070C0"/>
                </a:solidFill>
              </a:rPr>
              <a:t>&gt;right-&gt;right-&gt;right = </a:t>
            </a:r>
            <a:r>
              <a:rPr lang="en-US" b="1" dirty="0" err="1">
                <a:solidFill>
                  <a:srgbClr val="0070C0"/>
                </a:solidFill>
              </a:rPr>
              <a:t>newNode</a:t>
            </a:r>
            <a:r>
              <a:rPr lang="en-US" b="1" dirty="0">
                <a:solidFill>
                  <a:srgbClr val="0070C0"/>
                </a:solidFill>
              </a:rPr>
              <a:t>(7</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cout</a:t>
            </a:r>
            <a:r>
              <a:rPr lang="en-US" b="1" dirty="0" smtClean="0">
                <a:solidFill>
                  <a:srgbClr val="0070C0"/>
                </a:solidFill>
              </a:rPr>
              <a:t> &lt;&lt; </a:t>
            </a:r>
            <a:r>
              <a:rPr lang="en-US" b="1" dirty="0" err="1" smtClean="0">
                <a:solidFill>
                  <a:srgbClr val="0070C0"/>
                </a:solidFill>
              </a:rPr>
              <a:t>getMaxWidth</a:t>
            </a:r>
            <a:r>
              <a:rPr lang="en-US" b="1" dirty="0" smtClean="0">
                <a:solidFill>
                  <a:srgbClr val="0070C0"/>
                </a:solidFill>
              </a:rPr>
              <a:t>(root</a:t>
            </a:r>
            <a:r>
              <a:rPr lang="en-US" b="1" dirty="0">
                <a:solidFill>
                  <a:srgbClr val="0070C0"/>
                </a:solidFill>
              </a:rPr>
              <a:t>) &lt;&lt; </a:t>
            </a:r>
            <a:r>
              <a:rPr lang="en-US" b="1" dirty="0" err="1">
                <a:solidFill>
                  <a:srgbClr val="0070C0"/>
                </a:solidFill>
              </a:rPr>
              <a:t>endl</a:t>
            </a:r>
            <a:r>
              <a:rPr lang="en-US" b="1" dirty="0">
                <a:solidFill>
                  <a:srgbClr val="0070C0"/>
                </a:solidFill>
              </a:rPr>
              <a:t>;</a:t>
            </a:r>
          </a:p>
          <a:p>
            <a:r>
              <a:rPr lang="en-US" b="1" dirty="0" smtClean="0">
                <a:solidFill>
                  <a:srgbClr val="0070C0"/>
                </a:solidFill>
              </a:rPr>
              <a:t>return </a:t>
            </a:r>
            <a:r>
              <a:rPr lang="en-US" b="1" dirty="0">
                <a:solidFill>
                  <a:srgbClr val="0070C0"/>
                </a:solidFill>
              </a:rPr>
              <a:t>0;</a:t>
            </a:r>
          </a:p>
          <a:p>
            <a:r>
              <a:rPr lang="en-US" b="1" dirty="0">
                <a:solidFill>
                  <a:srgbClr val="0070C0"/>
                </a:solidFill>
              </a:rPr>
              <a:t>}</a:t>
            </a:r>
          </a:p>
          <a:p>
            <a:endParaRPr lang="en-US" b="1" dirty="0">
              <a:solidFill>
                <a:srgbClr val="0070C0"/>
              </a:solidFill>
            </a:endParaRPr>
          </a:p>
        </p:txBody>
      </p:sp>
      <p:sp>
        <p:nvSpPr>
          <p:cNvPr id="5" name="Oval 4"/>
          <p:cNvSpPr/>
          <p:nvPr/>
        </p:nvSpPr>
        <p:spPr>
          <a:xfrm>
            <a:off x="6420234" y="11185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1</a:t>
            </a:r>
            <a:endParaRPr lang="en-US" dirty="0"/>
          </a:p>
        </p:txBody>
      </p:sp>
      <p:cxnSp>
        <p:nvCxnSpPr>
          <p:cNvPr id="6" name="Straight Connector 5"/>
          <p:cNvCxnSpPr>
            <a:stCxn id="5" idx="3"/>
          </p:cNvCxnSpPr>
          <p:nvPr/>
        </p:nvCxnSpPr>
        <p:spPr>
          <a:xfrm flipH="1">
            <a:off x="5963034" y="1508748"/>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658234" y="19567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8" name="Oval 7"/>
          <p:cNvSpPr/>
          <p:nvPr/>
        </p:nvSpPr>
        <p:spPr>
          <a:xfrm>
            <a:off x="7210174" y="1956703"/>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solidFill>
                  <a:schemeClr val="bg1"/>
                </a:solidFill>
              </a:rPr>
              <a:t>3</a:t>
            </a:r>
            <a:endParaRPr lang="en-US" dirty="0">
              <a:solidFill>
                <a:schemeClr val="bg1"/>
              </a:solidFill>
            </a:endParaRPr>
          </a:p>
        </p:txBody>
      </p:sp>
      <p:cxnSp>
        <p:nvCxnSpPr>
          <p:cNvPr id="9" name="Straight Connector 8"/>
          <p:cNvCxnSpPr>
            <a:stCxn id="5" idx="5"/>
            <a:endCxn id="8" idx="0"/>
          </p:cNvCxnSpPr>
          <p:nvPr/>
        </p:nvCxnSpPr>
        <p:spPr>
          <a:xfrm>
            <a:off x="6875519" y="1508748"/>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387676" y="2346948"/>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5124834" y="295654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12" name="Straight Connector 11"/>
          <p:cNvCxnSpPr/>
          <p:nvPr/>
        </p:nvCxnSpPr>
        <p:spPr>
          <a:xfrm>
            <a:off x="6083881" y="234694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153534" y="2956548"/>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5</a:t>
            </a:r>
            <a:endParaRPr lang="en-US" dirty="0"/>
          </a:p>
        </p:txBody>
      </p:sp>
      <p:cxnSp>
        <p:nvCxnSpPr>
          <p:cNvPr id="14" name="Straight Connector 13"/>
          <p:cNvCxnSpPr/>
          <p:nvPr/>
        </p:nvCxnSpPr>
        <p:spPr>
          <a:xfrm flipH="1">
            <a:off x="7326877" y="3352800"/>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7064035" y="3962400"/>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solidFill>
                  <a:schemeClr val="bg1"/>
                </a:solidFill>
              </a:rPr>
              <a:t>6</a:t>
            </a:r>
            <a:endParaRPr lang="en-US" dirty="0">
              <a:solidFill>
                <a:schemeClr val="bg1"/>
              </a:solidFill>
            </a:endParaRPr>
          </a:p>
        </p:txBody>
      </p:sp>
      <p:cxnSp>
        <p:nvCxnSpPr>
          <p:cNvPr id="16" name="Straight Connector 15"/>
          <p:cNvCxnSpPr/>
          <p:nvPr/>
        </p:nvCxnSpPr>
        <p:spPr>
          <a:xfrm>
            <a:off x="7548734" y="233333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7618387" y="2942931"/>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a:t>8</a:t>
            </a:r>
            <a:endParaRPr lang="en-US" dirty="0"/>
          </a:p>
        </p:txBody>
      </p:sp>
      <p:sp>
        <p:nvSpPr>
          <p:cNvPr id="18" name="TextBox 17"/>
          <p:cNvSpPr txBox="1"/>
          <p:nvPr/>
        </p:nvSpPr>
        <p:spPr>
          <a:xfrm>
            <a:off x="5409039" y="3477456"/>
            <a:ext cx="1203394" cy="369332"/>
          </a:xfrm>
          <a:prstGeom prst="rect">
            <a:avLst/>
          </a:prstGeom>
          <a:noFill/>
        </p:spPr>
        <p:txBody>
          <a:bodyPr wrap="square" rtlCol="0">
            <a:spAutoFit/>
          </a:bodyPr>
          <a:lstStyle/>
          <a:p>
            <a:r>
              <a:rPr lang="sr-Latn-ME" b="1" dirty="0" smtClean="0">
                <a:solidFill>
                  <a:srgbClr val="FF0000"/>
                </a:solidFill>
              </a:rPr>
              <a:t>Širina 3</a:t>
            </a:r>
            <a:endParaRPr lang="en-US" b="1" baseline="-25000" dirty="0"/>
          </a:p>
        </p:txBody>
      </p:sp>
      <p:cxnSp>
        <p:nvCxnSpPr>
          <p:cNvPr id="21" name="Straight Connector 20"/>
          <p:cNvCxnSpPr/>
          <p:nvPr/>
        </p:nvCxnSpPr>
        <p:spPr>
          <a:xfrm>
            <a:off x="8001448" y="3355006"/>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8071101" y="3964606"/>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7</a:t>
            </a:r>
            <a:endParaRPr lang="en-US" dirty="0"/>
          </a:p>
        </p:txBody>
      </p:sp>
      <p:sp>
        <p:nvSpPr>
          <p:cNvPr id="23" name="Rectangle 22"/>
          <p:cNvSpPr/>
          <p:nvPr/>
        </p:nvSpPr>
        <p:spPr>
          <a:xfrm>
            <a:off x="4876800" y="2656271"/>
            <a:ext cx="3727701" cy="1190518"/>
          </a:xfrm>
          <a:prstGeom prst="rect">
            <a:avLst/>
          </a:prstGeom>
          <a:solidFill>
            <a:schemeClr val="tx2">
              <a:lumMod val="40000"/>
              <a:lumOff val="6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0480" y="4648200"/>
            <a:ext cx="9174480" cy="2031325"/>
          </a:xfrm>
          <a:prstGeom prst="rect">
            <a:avLst/>
          </a:prstGeom>
        </p:spPr>
        <p:txBody>
          <a:bodyPr wrap="square">
            <a:spAutoFit/>
          </a:bodyPr>
          <a:lstStyle/>
          <a:p>
            <a:r>
              <a:rPr lang="sr-Latn-ME" b="1" dirty="0" smtClean="0"/>
              <a:t>Određujemo visinu drveta i niz sa brojem čvorova na svakom nivou.</a:t>
            </a:r>
          </a:p>
          <a:p>
            <a:r>
              <a:rPr lang="sr-Latn-ME" b="1" dirty="0" smtClean="0"/>
              <a:t>Funkcija </a:t>
            </a:r>
            <a:r>
              <a:rPr lang="en-US" b="1" dirty="0" err="1">
                <a:solidFill>
                  <a:srgbClr val="C00000"/>
                </a:solidFill>
              </a:rPr>
              <a:t>getMaxWidthRecur</a:t>
            </a:r>
            <a:r>
              <a:rPr lang="en-US" b="1" dirty="0">
                <a:solidFill>
                  <a:srgbClr val="C00000"/>
                </a:solidFill>
              </a:rPr>
              <a:t>(root, count, level</a:t>
            </a:r>
            <a:r>
              <a:rPr lang="en-US" b="1" dirty="0" smtClean="0">
                <a:solidFill>
                  <a:srgbClr val="C00000"/>
                </a:solidFill>
              </a:rPr>
              <a:t>);</a:t>
            </a:r>
            <a:r>
              <a:rPr lang="sr-Latn-ME" b="1" dirty="0" smtClean="0">
                <a:solidFill>
                  <a:srgbClr val="0070C0"/>
                </a:solidFill>
              </a:rPr>
              <a:t> </a:t>
            </a:r>
            <a:r>
              <a:rPr lang="sr-Latn-ME" b="1" dirty="0" smtClean="0"/>
              <a:t>broji koliko ima elemenata na svakom nivou ako smo stigli na list inkrementiramo broj čvorova na datom nivou (n</a:t>
            </a:r>
            <a:r>
              <a:rPr lang="en-US" b="1" dirty="0" smtClean="0"/>
              <a:t>i</a:t>
            </a:r>
            <a:r>
              <a:rPr lang="sr-Latn-ME" b="1" dirty="0" smtClean="0"/>
              <a:t>vo se pamti preko promjenljive </a:t>
            </a:r>
            <a:r>
              <a:rPr lang="sr-Latn-ME" b="1" dirty="0" smtClean="0">
                <a:solidFill>
                  <a:srgbClr val="C00000"/>
                </a:solidFill>
              </a:rPr>
              <a:t>level</a:t>
            </a:r>
            <a:r>
              <a:rPr lang="sr-Latn-ME" b="1" dirty="0" smtClean="0"/>
              <a:t>). </a:t>
            </a:r>
          </a:p>
          <a:p>
            <a:r>
              <a:rPr lang="sr-Latn-ME" b="1" dirty="0" smtClean="0"/>
              <a:t>Ostatak priče je po našem mišljenju jasan kada sračunamo broj čvorova u pojedinim nivoima jednostavno maksimizacijom niza dobijemo odgovarajući rezultat.</a:t>
            </a:r>
          </a:p>
        </p:txBody>
      </p:sp>
    </p:spTree>
    <p:extLst>
      <p:ext uri="{BB962C8B-B14F-4D97-AF65-F5344CB8AC3E}">
        <p14:creationId xmlns:p14="http://schemas.microsoft.com/office/powerpoint/2010/main" val="7644148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Problem BST-a</a:t>
            </a:r>
            <a:endParaRPr lang="en-US" dirty="0"/>
          </a:p>
        </p:txBody>
      </p:sp>
      <p:sp>
        <p:nvSpPr>
          <p:cNvPr id="3" name="Content Placeholder 2"/>
          <p:cNvSpPr>
            <a:spLocks noGrp="1"/>
          </p:cNvSpPr>
          <p:nvPr>
            <p:ph idx="1"/>
          </p:nvPr>
        </p:nvSpPr>
        <p:spPr>
          <a:xfrm>
            <a:off x="0" y="990600"/>
            <a:ext cx="9144000" cy="5486400"/>
          </a:xfrm>
        </p:spPr>
        <p:txBody>
          <a:bodyPr/>
          <a:lstStyle/>
          <a:p>
            <a:r>
              <a:rPr lang="sr-Latn-ME" dirty="0" smtClean="0"/>
              <a:t>Unosimo redom u drvo </a:t>
            </a:r>
            <a:r>
              <a:rPr lang="sr-Latn-ME" b="1" dirty="0" smtClean="0">
                <a:solidFill>
                  <a:srgbClr val="C00000"/>
                </a:solidFill>
              </a:rPr>
              <a:t>BST</a:t>
            </a:r>
            <a:r>
              <a:rPr lang="sr-Latn-ME" dirty="0" smtClean="0"/>
              <a:t> </a:t>
            </a:r>
            <a:r>
              <a:rPr lang="en-US" dirty="0"/>
              <a:t>{</a:t>
            </a:r>
            <a:r>
              <a:rPr lang="sr-Latn-ME" b="1" dirty="0" smtClean="0">
                <a:solidFill>
                  <a:srgbClr val="C00000"/>
                </a:solidFill>
              </a:rPr>
              <a:t>60</a:t>
            </a:r>
            <a:r>
              <a:rPr lang="sr-Latn-ME" dirty="0" smtClean="0"/>
              <a:t>, </a:t>
            </a:r>
            <a:r>
              <a:rPr lang="sr-Latn-ME" b="1" dirty="0" smtClean="0">
                <a:solidFill>
                  <a:srgbClr val="C00000"/>
                </a:solidFill>
              </a:rPr>
              <a:t>50</a:t>
            </a:r>
            <a:r>
              <a:rPr lang="sr-Latn-ME" dirty="0" smtClean="0"/>
              <a:t>, </a:t>
            </a:r>
            <a:r>
              <a:rPr lang="sr-Latn-ME" b="1" dirty="0" smtClean="0">
                <a:solidFill>
                  <a:srgbClr val="C00000"/>
                </a:solidFill>
              </a:rPr>
              <a:t>40</a:t>
            </a:r>
            <a:r>
              <a:rPr lang="sr-Latn-ME" dirty="0" smtClean="0"/>
              <a:t>, </a:t>
            </a:r>
            <a:r>
              <a:rPr lang="sr-Latn-ME" b="1" dirty="0" smtClean="0">
                <a:solidFill>
                  <a:srgbClr val="C00000"/>
                </a:solidFill>
              </a:rPr>
              <a:t>30</a:t>
            </a:r>
            <a:r>
              <a:rPr lang="sr-Latn-ME" dirty="0" smtClean="0"/>
              <a:t>, </a:t>
            </a:r>
            <a:r>
              <a:rPr lang="sr-Latn-ME" b="1" dirty="0" smtClean="0">
                <a:solidFill>
                  <a:srgbClr val="C00000"/>
                </a:solidFill>
              </a:rPr>
              <a:t>20</a:t>
            </a:r>
            <a:r>
              <a:rPr lang="sr-Latn-ME" dirty="0" smtClean="0"/>
              <a:t>, </a:t>
            </a:r>
            <a:r>
              <a:rPr lang="sr-Latn-ME" b="1" dirty="0" smtClean="0">
                <a:solidFill>
                  <a:srgbClr val="C00000"/>
                </a:solidFill>
              </a:rPr>
              <a:t>10</a:t>
            </a:r>
            <a:r>
              <a:rPr lang="en-US" dirty="0" smtClean="0"/>
              <a:t>}.</a:t>
            </a:r>
            <a:endParaRPr lang="en-US" dirty="0"/>
          </a:p>
        </p:txBody>
      </p:sp>
      <p:sp>
        <p:nvSpPr>
          <p:cNvPr id="4" name="Oval 3"/>
          <p:cNvSpPr/>
          <p:nvPr/>
        </p:nvSpPr>
        <p:spPr>
          <a:xfrm>
            <a:off x="2628900" y="1524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6</a:t>
            </a:r>
            <a:r>
              <a:rPr lang="sr-Latn-ME" dirty="0" smtClean="0"/>
              <a:t>0</a:t>
            </a:r>
            <a:endParaRPr lang="en-US" dirty="0"/>
          </a:p>
        </p:txBody>
      </p:sp>
      <p:cxnSp>
        <p:nvCxnSpPr>
          <p:cNvPr id="5" name="Straight Connector 4"/>
          <p:cNvCxnSpPr>
            <a:stCxn id="4" idx="3"/>
            <a:endCxn id="6" idx="7"/>
          </p:cNvCxnSpPr>
          <p:nvPr/>
        </p:nvCxnSpPr>
        <p:spPr>
          <a:xfrm flipH="1">
            <a:off x="2468071" y="1914245"/>
            <a:ext cx="238944" cy="438710"/>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2012786" y="2286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5</a:t>
            </a:r>
            <a:r>
              <a:rPr lang="sr-Latn-ME" dirty="0" smtClean="0"/>
              <a:t>0</a:t>
            </a:r>
            <a:endParaRPr lang="en-US" dirty="0"/>
          </a:p>
        </p:txBody>
      </p:sp>
      <p:cxnSp>
        <p:nvCxnSpPr>
          <p:cNvPr id="9" name="Straight Connector 8"/>
          <p:cNvCxnSpPr/>
          <p:nvPr/>
        </p:nvCxnSpPr>
        <p:spPr>
          <a:xfrm flipH="1">
            <a:off x="1756780" y="2715084"/>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600200" y="31121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4</a:t>
            </a:r>
            <a:r>
              <a:rPr lang="sr-Latn-ME" dirty="0" smtClean="0"/>
              <a:t>0</a:t>
            </a:r>
            <a:endParaRPr lang="en-US" dirty="0"/>
          </a:p>
        </p:txBody>
      </p:sp>
      <p:cxnSp>
        <p:nvCxnSpPr>
          <p:cNvPr id="15" name="Straight Connector 14"/>
          <p:cNvCxnSpPr>
            <a:stCxn id="10" idx="3"/>
          </p:cNvCxnSpPr>
          <p:nvPr/>
        </p:nvCxnSpPr>
        <p:spPr>
          <a:xfrm flipH="1">
            <a:off x="1483986" y="3502356"/>
            <a:ext cx="194329" cy="489661"/>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1104900" y="39624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3</a:t>
            </a:r>
            <a:r>
              <a:rPr lang="sr-Latn-ME" dirty="0" smtClean="0"/>
              <a:t>0</a:t>
            </a:r>
            <a:endParaRPr lang="en-US" dirty="0"/>
          </a:p>
        </p:txBody>
      </p:sp>
      <p:cxnSp>
        <p:nvCxnSpPr>
          <p:cNvPr id="23" name="Straight Connector 22"/>
          <p:cNvCxnSpPr>
            <a:stCxn id="22" idx="3"/>
            <a:endCxn id="24" idx="7"/>
          </p:cNvCxnSpPr>
          <p:nvPr/>
        </p:nvCxnSpPr>
        <p:spPr>
          <a:xfrm flipH="1">
            <a:off x="944071" y="4352645"/>
            <a:ext cx="238944" cy="438710"/>
          </a:xfrm>
          <a:prstGeom prst="line">
            <a:avLst/>
          </a:prstGeom>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488786" y="47244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2</a:t>
            </a:r>
            <a:r>
              <a:rPr lang="sr-Latn-ME" dirty="0" smtClean="0"/>
              <a:t>0</a:t>
            </a:r>
            <a:endParaRPr lang="en-US" dirty="0"/>
          </a:p>
        </p:txBody>
      </p:sp>
      <p:cxnSp>
        <p:nvCxnSpPr>
          <p:cNvPr id="25" name="Straight Connector 24"/>
          <p:cNvCxnSpPr/>
          <p:nvPr/>
        </p:nvCxnSpPr>
        <p:spPr>
          <a:xfrm flipH="1">
            <a:off x="232780" y="5153484"/>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76200" y="55505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1</a:t>
            </a:r>
            <a:r>
              <a:rPr lang="sr-Latn-ME" dirty="0" smtClean="0"/>
              <a:t>0</a:t>
            </a:r>
            <a:endParaRPr lang="en-US" dirty="0"/>
          </a:p>
        </p:txBody>
      </p:sp>
      <p:sp>
        <p:nvSpPr>
          <p:cNvPr id="30" name="TextBox 29"/>
          <p:cNvSpPr txBox="1"/>
          <p:nvPr/>
        </p:nvSpPr>
        <p:spPr>
          <a:xfrm>
            <a:off x="1371600" y="1752600"/>
            <a:ext cx="7772400" cy="4524315"/>
          </a:xfrm>
          <a:prstGeom prst="rect">
            <a:avLst/>
          </a:prstGeom>
          <a:noFill/>
        </p:spPr>
        <p:txBody>
          <a:bodyPr wrap="square" rtlCol="0">
            <a:spAutoFit/>
          </a:bodyPr>
          <a:lstStyle/>
          <a:p>
            <a:r>
              <a:rPr lang="sr-Latn-ME" sz="2400" b="1" dirty="0" smtClean="0">
                <a:solidFill>
                  <a:srgbClr val="0070C0"/>
                </a:solidFill>
              </a:rPr>
              <a:t>                      </a:t>
            </a:r>
            <a:r>
              <a:rPr lang="en-US" sz="2400" b="1" dirty="0" smtClean="0">
                <a:solidFill>
                  <a:srgbClr val="0070C0"/>
                </a:solidFill>
              </a:rPr>
              <a:t>U</a:t>
            </a:r>
            <a:r>
              <a:rPr lang="sr-Latn-ME" sz="2400" b="1" dirty="0" smtClean="0">
                <a:solidFill>
                  <a:srgbClr val="0070C0"/>
                </a:solidFill>
              </a:rPr>
              <a:t>žas!</a:t>
            </a:r>
          </a:p>
          <a:p>
            <a:r>
              <a:rPr lang="sr-Latn-ME" sz="2400" dirty="0" smtClean="0"/>
              <a:t>              Umjesto da dobijemo strukturu drveta dobili </a:t>
            </a:r>
          </a:p>
          <a:p>
            <a:r>
              <a:rPr lang="sr-Latn-ME" sz="2400" dirty="0"/>
              <a:t> </a:t>
            </a:r>
            <a:r>
              <a:rPr lang="sr-Latn-ME" sz="2400" dirty="0" smtClean="0"/>
              <a:t>             smo liniju. Pretraga po liniji ili nizu je složenosti   </a:t>
            </a:r>
          </a:p>
          <a:p>
            <a:r>
              <a:rPr lang="sr-Latn-ME" sz="2400" dirty="0"/>
              <a:t> </a:t>
            </a:r>
            <a:r>
              <a:rPr lang="sr-Latn-ME" sz="2400" dirty="0" smtClean="0"/>
              <a:t>         </a:t>
            </a:r>
            <a:r>
              <a:rPr lang="sr-Latn-ME" sz="2400" b="1" i="1" dirty="0" smtClean="0">
                <a:solidFill>
                  <a:srgbClr val="C00000"/>
                </a:solidFill>
              </a:rPr>
              <a:t>O</a:t>
            </a:r>
            <a:r>
              <a:rPr lang="sr-Latn-ME" sz="2400" b="1" dirty="0" smtClean="0">
                <a:solidFill>
                  <a:srgbClr val="C00000"/>
                </a:solidFill>
              </a:rPr>
              <a:t>(</a:t>
            </a:r>
            <a:r>
              <a:rPr lang="sr-Latn-ME" sz="2400" b="1" i="1" dirty="0" smtClean="0">
                <a:solidFill>
                  <a:srgbClr val="C00000"/>
                </a:solidFill>
              </a:rPr>
              <a:t>N</a:t>
            </a:r>
            <a:r>
              <a:rPr lang="sr-Latn-ME" sz="2400" b="1" dirty="0" smtClean="0">
                <a:solidFill>
                  <a:srgbClr val="C00000"/>
                </a:solidFill>
              </a:rPr>
              <a:t>)</a:t>
            </a:r>
            <a:r>
              <a:rPr lang="sr-Latn-ME" sz="2400" dirty="0" smtClean="0"/>
              <a:t> (ne može se ovdje primjenjivati binarna </a:t>
            </a:r>
          </a:p>
          <a:p>
            <a:r>
              <a:rPr lang="sr-Latn-ME" sz="2400" dirty="0"/>
              <a:t> </a:t>
            </a:r>
            <a:r>
              <a:rPr lang="sr-Latn-ME" sz="2400" dirty="0" smtClean="0"/>
              <a:t>        pretraga). Da bi se vratili na optimalnu složenost </a:t>
            </a:r>
          </a:p>
          <a:p>
            <a:r>
              <a:rPr lang="sr-Latn-ME" sz="2400" dirty="0"/>
              <a:t> </a:t>
            </a:r>
            <a:r>
              <a:rPr lang="sr-Latn-ME" sz="2400" dirty="0" smtClean="0"/>
              <a:t>    </a:t>
            </a:r>
            <a:r>
              <a:rPr lang="sr-Latn-ME" sz="2400" b="1" i="1" dirty="0" smtClean="0">
                <a:solidFill>
                  <a:srgbClr val="C00000"/>
                </a:solidFill>
              </a:rPr>
              <a:t>O</a:t>
            </a:r>
            <a:r>
              <a:rPr lang="sr-Latn-ME" sz="2400" b="1" dirty="0" smtClean="0">
                <a:solidFill>
                  <a:srgbClr val="C00000"/>
                </a:solidFill>
              </a:rPr>
              <a:t>(log</a:t>
            </a:r>
            <a:r>
              <a:rPr lang="sr-Latn-ME" sz="2400" b="1" baseline="-25000" dirty="0" smtClean="0">
                <a:solidFill>
                  <a:srgbClr val="C00000"/>
                </a:solidFill>
              </a:rPr>
              <a:t>2</a:t>
            </a:r>
            <a:r>
              <a:rPr lang="sr-Latn-ME" sz="2400" b="1" i="1" dirty="0" smtClean="0">
                <a:solidFill>
                  <a:srgbClr val="C00000"/>
                </a:solidFill>
              </a:rPr>
              <a:t>N</a:t>
            </a:r>
            <a:r>
              <a:rPr lang="sr-Latn-ME" sz="2400" b="1" dirty="0" smtClean="0">
                <a:solidFill>
                  <a:srgbClr val="C00000"/>
                </a:solidFill>
              </a:rPr>
              <a:t>)</a:t>
            </a:r>
            <a:r>
              <a:rPr lang="sr-Latn-ME" sz="2400" dirty="0" smtClean="0"/>
              <a:t> pretrage i drugih operacija moramo da </a:t>
            </a:r>
          </a:p>
          <a:p>
            <a:r>
              <a:rPr lang="sr-Latn-ME" sz="2400" dirty="0"/>
              <a:t> </a:t>
            </a:r>
            <a:r>
              <a:rPr lang="sr-Latn-ME" sz="2400" dirty="0" smtClean="0"/>
              <a:t>   imamo drv</a:t>
            </a:r>
            <a:r>
              <a:rPr lang="en-US" sz="2400" dirty="0" smtClean="0"/>
              <a:t>o</a:t>
            </a:r>
            <a:r>
              <a:rPr lang="sr-Latn-ME" sz="2400" dirty="0" smtClean="0"/>
              <a:t> koje je približno stablo sa istom udaljenošću svih listova od korjena.</a:t>
            </a:r>
          </a:p>
          <a:p>
            <a:r>
              <a:rPr lang="sr-Latn-ME" sz="2400" dirty="0" smtClean="0"/>
              <a:t>Za to nam treba nova forma stabla sa složenijim operacijama. Klasa takvih stabala nazivaju se </a:t>
            </a:r>
            <a:r>
              <a:rPr lang="sr-Latn-ME" sz="2400" b="1" dirty="0" smtClean="0">
                <a:solidFill>
                  <a:srgbClr val="C00000"/>
                </a:solidFill>
              </a:rPr>
              <a:t>samobalansira</a:t>
            </a:r>
            <a:r>
              <a:rPr lang="en-US" sz="2400" b="1" smtClean="0">
                <a:solidFill>
                  <a:srgbClr val="C00000"/>
                </a:solidFill>
              </a:rPr>
              <a:t>na</a:t>
            </a:r>
            <a:r>
              <a:rPr lang="sr-Latn-ME" sz="2400" b="1" smtClean="0">
                <a:solidFill>
                  <a:srgbClr val="C00000"/>
                </a:solidFill>
              </a:rPr>
              <a:t> </a:t>
            </a:r>
            <a:r>
              <a:rPr lang="sr-Latn-ME" sz="2400" b="1" dirty="0" smtClean="0">
                <a:solidFill>
                  <a:srgbClr val="C00000"/>
                </a:solidFill>
              </a:rPr>
              <a:t>stabla</a:t>
            </a:r>
            <a:r>
              <a:rPr lang="sr-Latn-ME" sz="2400" dirty="0" smtClean="0"/>
              <a:t>.</a:t>
            </a:r>
          </a:p>
          <a:p>
            <a:r>
              <a:rPr lang="sr-Latn-ME" sz="2400" dirty="0" smtClean="0"/>
              <a:t>Operacije sa ovim stablima su znatno složenije.</a:t>
            </a:r>
          </a:p>
        </p:txBody>
      </p:sp>
    </p:spTree>
    <p:extLst>
      <p:ext uri="{BB962C8B-B14F-4D97-AF65-F5344CB8AC3E}">
        <p14:creationId xmlns:p14="http://schemas.microsoft.com/office/powerpoint/2010/main" val="2095364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Samobalansirana drveta</a:t>
            </a:r>
            <a:endParaRPr lang="en-US" dirty="0"/>
          </a:p>
        </p:txBody>
      </p:sp>
      <p:sp>
        <p:nvSpPr>
          <p:cNvPr id="3" name="Content Placeholder 2"/>
          <p:cNvSpPr>
            <a:spLocks noGrp="1"/>
          </p:cNvSpPr>
          <p:nvPr>
            <p:ph idx="1"/>
          </p:nvPr>
        </p:nvSpPr>
        <p:spPr>
          <a:xfrm>
            <a:off x="0" y="990600"/>
            <a:ext cx="9144000" cy="5791200"/>
          </a:xfrm>
        </p:spPr>
        <p:txBody>
          <a:bodyPr/>
          <a:lstStyle/>
          <a:p>
            <a:r>
              <a:rPr lang="sr-Latn-ME" dirty="0" smtClean="0"/>
              <a:t>Da bi se održala optimalnost upita, umetanja i brisanja čvorova iz drveta potrebno je implementirati ove funkcije na taj način da se održi </a:t>
            </a:r>
            <a:r>
              <a:rPr lang="en-US" dirty="0" smtClean="0"/>
              <a:t>da </a:t>
            </a:r>
            <a:r>
              <a:rPr lang="sr-Latn-ME" dirty="0" smtClean="0"/>
              <a:t>drvo ima približno istu dužinu putanje od korijena do svakoga lista.</a:t>
            </a:r>
          </a:p>
          <a:p>
            <a:r>
              <a:rPr lang="sr-Latn-ME" dirty="0" smtClean="0"/>
              <a:t>Ovo je posebno bitno kada se novi elementi često dodaju ili brišu.</a:t>
            </a:r>
          </a:p>
          <a:p>
            <a:r>
              <a:rPr lang="sr-Latn-ME" dirty="0" smtClean="0"/>
              <a:t>Dakle, poslije svake operacije mijenjanja broja čvorova grafa ili zajedno sa njima treba izvršiti balansiranje drveta (održavanje osobine vezane za putanju od korijena do listova).</a:t>
            </a:r>
          </a:p>
          <a:p>
            <a:r>
              <a:rPr lang="sr-Latn-ME" dirty="0" smtClean="0"/>
              <a:t>Ova klasa drveta naziva se </a:t>
            </a:r>
            <a:r>
              <a:rPr lang="sr-Latn-ME" b="1" dirty="0" smtClean="0">
                <a:solidFill>
                  <a:srgbClr val="C00000"/>
                </a:solidFill>
              </a:rPr>
              <a:t>samobalansirajućim</a:t>
            </a:r>
            <a:r>
              <a:rPr lang="sr-Latn-ME" dirty="0" smtClean="0"/>
              <a:t>.</a:t>
            </a:r>
            <a:endParaRPr lang="sr-Latn-ME" dirty="0"/>
          </a:p>
          <a:p>
            <a:r>
              <a:rPr lang="sr-Latn-ME" dirty="0" smtClean="0"/>
              <a:t>Obradićemo dvije kategorije ovih drveta:</a:t>
            </a:r>
          </a:p>
          <a:p>
            <a:pPr lvl="1"/>
            <a:r>
              <a:rPr lang="sr-Latn-ME" b="1" dirty="0" smtClean="0">
                <a:solidFill>
                  <a:srgbClr val="C00000"/>
                </a:solidFill>
              </a:rPr>
              <a:t>AVL</a:t>
            </a:r>
          </a:p>
          <a:p>
            <a:pPr lvl="1"/>
            <a:r>
              <a:rPr lang="sr-Latn-ME" dirty="0" smtClean="0"/>
              <a:t>Drveta </a:t>
            </a:r>
            <a:r>
              <a:rPr lang="sr-Latn-ME" b="1" dirty="0" smtClean="0">
                <a:solidFill>
                  <a:srgbClr val="FF0000"/>
                </a:solidFill>
              </a:rPr>
              <a:t>crveno</a:t>
            </a:r>
            <a:r>
              <a:rPr lang="sr-Latn-ME" dirty="0" smtClean="0"/>
              <a:t>-</a:t>
            </a:r>
            <a:r>
              <a:rPr lang="sr-Latn-ME" b="1" dirty="0" smtClean="0"/>
              <a:t>crno</a:t>
            </a:r>
            <a:endParaRPr lang="en-US" b="1" dirty="0"/>
          </a:p>
        </p:txBody>
      </p:sp>
    </p:spTree>
    <p:extLst>
      <p:ext uri="{BB962C8B-B14F-4D97-AF65-F5344CB8AC3E}">
        <p14:creationId xmlns:p14="http://schemas.microsoft.com/office/powerpoint/2010/main" val="1209033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smtClean="0"/>
              <a:t>AVL </a:t>
            </a:r>
            <a:r>
              <a:rPr lang="en-US" dirty="0" err="1" smtClean="0"/>
              <a:t>drvo</a:t>
            </a:r>
            <a:endParaRPr lang="en-US" dirty="0"/>
          </a:p>
        </p:txBody>
      </p:sp>
      <p:sp>
        <p:nvSpPr>
          <p:cNvPr id="3" name="Content Placeholder 2"/>
          <p:cNvSpPr>
            <a:spLocks noGrp="1"/>
          </p:cNvSpPr>
          <p:nvPr>
            <p:ph idx="1"/>
          </p:nvPr>
        </p:nvSpPr>
        <p:spPr>
          <a:xfrm>
            <a:off x="0" y="914400"/>
            <a:ext cx="9144000" cy="5943600"/>
          </a:xfrm>
        </p:spPr>
        <p:txBody>
          <a:bodyPr/>
          <a:lstStyle/>
          <a:p>
            <a:r>
              <a:rPr lang="en-US" b="1" dirty="0" smtClean="0">
                <a:solidFill>
                  <a:srgbClr val="C00000"/>
                </a:solidFill>
              </a:rPr>
              <a:t>AVL</a:t>
            </a:r>
            <a:r>
              <a:rPr lang="en-US" dirty="0" smtClean="0"/>
              <a:t> </a:t>
            </a:r>
            <a:r>
              <a:rPr lang="en-US" dirty="0" err="1" smtClean="0"/>
              <a:t>drvo</a:t>
            </a:r>
            <a:r>
              <a:rPr lang="en-US" dirty="0" smtClean="0"/>
              <a:t> je </a:t>
            </a:r>
            <a:r>
              <a:rPr lang="en-US" dirty="0" err="1" smtClean="0"/>
              <a:t>kao</a:t>
            </a:r>
            <a:r>
              <a:rPr lang="en-US" dirty="0" smtClean="0"/>
              <a:t> </a:t>
            </a:r>
            <a:r>
              <a:rPr lang="en-US" dirty="0" err="1" smtClean="0"/>
              <a:t>i</a:t>
            </a:r>
            <a:r>
              <a:rPr lang="en-US" dirty="0" smtClean="0"/>
              <a:t> </a:t>
            </a:r>
            <a:r>
              <a:rPr lang="en-US" dirty="0" err="1" smtClean="0"/>
              <a:t>mnogo</a:t>
            </a:r>
            <a:r>
              <a:rPr lang="en-US" dirty="0" smtClean="0"/>
              <a:t> </a:t>
            </a:r>
            <a:r>
              <a:rPr lang="en-US" dirty="0" err="1" smtClean="0"/>
              <a:t>drugih</a:t>
            </a:r>
            <a:r>
              <a:rPr lang="en-US" dirty="0" smtClean="0"/>
              <a:t> </a:t>
            </a:r>
            <a:r>
              <a:rPr lang="en-US" dirty="0" err="1" smtClean="0"/>
              <a:t>va</a:t>
            </a:r>
            <a:r>
              <a:rPr lang="sr-Latn-ME" dirty="0" smtClean="0"/>
              <a:t>žnih algoritama u programiranju djelo Sovjetskih matematičara svoga doba (sjetimo se Dini</a:t>
            </a:r>
            <a:r>
              <a:rPr lang="en-US" dirty="0" smtClean="0"/>
              <a:t>k</a:t>
            </a:r>
            <a:r>
              <a:rPr lang="sr-Latn-ME" dirty="0" smtClean="0"/>
              <a:t>ovog algoritma). Dobio je ime po Georgiju Maksimoviču </a:t>
            </a:r>
            <a:r>
              <a:rPr lang="sr-Latn-ME" b="1" dirty="0" smtClean="0">
                <a:solidFill>
                  <a:srgbClr val="C00000"/>
                </a:solidFill>
              </a:rPr>
              <a:t>A</a:t>
            </a:r>
            <a:r>
              <a:rPr lang="sr-Latn-ME" dirty="0" smtClean="0"/>
              <a:t>delson-</a:t>
            </a:r>
            <a:r>
              <a:rPr lang="sr-Latn-ME" b="1" dirty="0" smtClean="0">
                <a:solidFill>
                  <a:srgbClr val="C00000"/>
                </a:solidFill>
              </a:rPr>
              <a:t>V</a:t>
            </a:r>
            <a:r>
              <a:rPr lang="sr-Latn-ME" dirty="0" smtClean="0"/>
              <a:t>elskiju i Jevgeniju </a:t>
            </a:r>
            <a:r>
              <a:rPr lang="sr-Latn-ME" b="1" dirty="0" smtClean="0">
                <a:solidFill>
                  <a:srgbClr val="C00000"/>
                </a:solidFill>
              </a:rPr>
              <a:t>L</a:t>
            </a:r>
            <a:r>
              <a:rPr lang="sr-Latn-ME" dirty="0" smtClean="0"/>
              <a:t>andisu.</a:t>
            </a:r>
          </a:p>
          <a:p>
            <a:r>
              <a:rPr lang="sr-Latn-ME" b="1" dirty="0" smtClean="0">
                <a:solidFill>
                  <a:srgbClr val="C00000"/>
                </a:solidFill>
              </a:rPr>
              <a:t>AVL</a:t>
            </a:r>
            <a:r>
              <a:rPr lang="sr-Latn-ME" dirty="0" smtClean="0"/>
              <a:t> drvo je </a:t>
            </a:r>
            <a:r>
              <a:rPr lang="sr-Latn-ME" i="1" dirty="0" smtClean="0"/>
              <a:t>inorder</a:t>
            </a:r>
            <a:r>
              <a:rPr lang="sr-Latn-ME" dirty="0" smtClean="0"/>
              <a:t> drvo takvo da su podstabla svakog čvora visine koja se razlikuje za najviše </a:t>
            </a:r>
            <a:r>
              <a:rPr lang="sr-Latn-ME" b="1" dirty="0" smtClean="0">
                <a:solidFill>
                  <a:srgbClr val="C00000"/>
                </a:solidFill>
              </a:rPr>
              <a:t>1</a:t>
            </a:r>
            <a:r>
              <a:rPr lang="sr-Latn-ME" dirty="0" smtClean="0"/>
              <a:t>.</a:t>
            </a:r>
            <a:endParaRPr lang="en-US" dirty="0"/>
          </a:p>
        </p:txBody>
      </p:sp>
      <p:sp>
        <p:nvSpPr>
          <p:cNvPr id="4" name="Oval 3"/>
          <p:cNvSpPr/>
          <p:nvPr/>
        </p:nvSpPr>
        <p:spPr>
          <a:xfrm>
            <a:off x="6080862" y="3631539"/>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12</a:t>
            </a:r>
            <a:endParaRPr lang="en-US" dirty="0"/>
          </a:p>
        </p:txBody>
      </p:sp>
      <p:cxnSp>
        <p:nvCxnSpPr>
          <p:cNvPr id="5" name="Straight Connector 4"/>
          <p:cNvCxnSpPr>
            <a:stCxn id="4" idx="3"/>
          </p:cNvCxnSpPr>
          <p:nvPr/>
        </p:nvCxnSpPr>
        <p:spPr>
          <a:xfrm flipH="1">
            <a:off x="5623662" y="4021784"/>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547462" y="4088739"/>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a:t>
            </a:r>
            <a:endParaRPr lang="en-US" dirty="0"/>
          </a:p>
        </p:txBody>
      </p:sp>
      <p:sp>
        <p:nvSpPr>
          <p:cNvPr id="7" name="Oval 6"/>
          <p:cNvSpPr/>
          <p:nvPr/>
        </p:nvSpPr>
        <p:spPr>
          <a:xfrm>
            <a:off x="6604102" y="412059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18</a:t>
            </a:r>
            <a:endParaRPr lang="en-US" dirty="0">
              <a:solidFill>
                <a:schemeClr val="bg1"/>
              </a:solidFill>
            </a:endParaRPr>
          </a:p>
        </p:txBody>
      </p:sp>
      <p:cxnSp>
        <p:nvCxnSpPr>
          <p:cNvPr id="8" name="Straight Connector 7"/>
          <p:cNvCxnSpPr>
            <a:stCxn id="4" idx="5"/>
            <a:endCxn id="7" idx="0"/>
          </p:cNvCxnSpPr>
          <p:nvPr/>
        </p:nvCxnSpPr>
        <p:spPr>
          <a:xfrm>
            <a:off x="6536147" y="4021784"/>
            <a:ext cx="334655" cy="98807"/>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6" idx="3"/>
            <a:endCxn id="10" idx="0"/>
          </p:cNvCxnSpPr>
          <p:nvPr/>
        </p:nvCxnSpPr>
        <p:spPr>
          <a:xfrm flipH="1">
            <a:off x="5356962" y="4478984"/>
            <a:ext cx="268615" cy="277369"/>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090262" y="475635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5</a:t>
            </a:r>
            <a:endParaRPr lang="en-US" dirty="0"/>
          </a:p>
        </p:txBody>
      </p:sp>
      <p:cxnSp>
        <p:nvCxnSpPr>
          <p:cNvPr id="11" name="Straight Connector 10"/>
          <p:cNvCxnSpPr>
            <a:stCxn id="6" idx="4"/>
            <a:endCxn id="12" idx="0"/>
          </p:cNvCxnSpPr>
          <p:nvPr/>
        </p:nvCxnSpPr>
        <p:spPr>
          <a:xfrm>
            <a:off x="5814162" y="4545939"/>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748587" y="475635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11</a:t>
            </a:r>
            <a:endParaRPr lang="en-US" dirty="0"/>
          </a:p>
        </p:txBody>
      </p:sp>
      <p:cxnSp>
        <p:nvCxnSpPr>
          <p:cNvPr id="15" name="Straight Connector 14"/>
          <p:cNvCxnSpPr>
            <a:endCxn id="16" idx="0"/>
          </p:cNvCxnSpPr>
          <p:nvPr/>
        </p:nvCxnSpPr>
        <p:spPr>
          <a:xfrm flipH="1">
            <a:off x="6604102" y="4542791"/>
            <a:ext cx="252682" cy="239420"/>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6337402" y="47822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17</a:t>
            </a:r>
            <a:endParaRPr lang="en-US" dirty="0"/>
          </a:p>
        </p:txBody>
      </p:sp>
      <p:cxnSp>
        <p:nvCxnSpPr>
          <p:cNvPr id="31" name="Straight Connector 30"/>
          <p:cNvCxnSpPr>
            <a:endCxn id="32" idx="0"/>
          </p:cNvCxnSpPr>
          <p:nvPr/>
        </p:nvCxnSpPr>
        <p:spPr>
          <a:xfrm flipH="1">
            <a:off x="4954915" y="5132831"/>
            <a:ext cx="268615" cy="277369"/>
          </a:xfrm>
          <a:prstGeom prst="line">
            <a:avLst/>
          </a:prstGeom>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4688215" y="5410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4</a:t>
            </a:r>
            <a:endParaRPr lang="en-US" dirty="0"/>
          </a:p>
        </p:txBody>
      </p:sp>
      <p:cxnSp>
        <p:nvCxnSpPr>
          <p:cNvPr id="33" name="Straight Connector 32"/>
          <p:cNvCxnSpPr>
            <a:endCxn id="34" idx="0"/>
          </p:cNvCxnSpPr>
          <p:nvPr/>
        </p:nvCxnSpPr>
        <p:spPr>
          <a:xfrm>
            <a:off x="5412115" y="5199786"/>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5346540" y="5410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7</a:t>
            </a:r>
            <a:endParaRPr lang="en-US" dirty="0"/>
          </a:p>
        </p:txBody>
      </p:sp>
      <p:sp>
        <p:nvSpPr>
          <p:cNvPr id="35" name="TextBox 34"/>
          <p:cNvSpPr txBox="1"/>
          <p:nvPr/>
        </p:nvSpPr>
        <p:spPr>
          <a:xfrm>
            <a:off x="457200" y="3336661"/>
            <a:ext cx="5715000" cy="646331"/>
          </a:xfrm>
          <a:prstGeom prst="rect">
            <a:avLst/>
          </a:prstGeom>
          <a:noFill/>
        </p:spPr>
        <p:txBody>
          <a:bodyPr wrap="square" rtlCol="0">
            <a:spAutoFit/>
          </a:bodyPr>
          <a:lstStyle/>
          <a:p>
            <a:r>
              <a:rPr lang="sr-Latn-ME" dirty="0" smtClean="0"/>
              <a:t>Primjer </a:t>
            </a:r>
            <a:r>
              <a:rPr lang="sr-Latn-ME" b="1" dirty="0" smtClean="0">
                <a:solidFill>
                  <a:srgbClr val="C00000"/>
                </a:solidFill>
              </a:rPr>
              <a:t>AVL</a:t>
            </a:r>
            <a:r>
              <a:rPr lang="sr-Latn-ME" dirty="0" smtClean="0"/>
              <a:t> drveta gdje se visine lijevog i desnog podstabla razlikuju za najviše </a:t>
            </a:r>
            <a:r>
              <a:rPr lang="sr-Latn-ME" b="1" dirty="0" smtClean="0">
                <a:solidFill>
                  <a:srgbClr val="C00000"/>
                </a:solidFill>
              </a:rPr>
              <a:t>1</a:t>
            </a:r>
            <a:r>
              <a:rPr lang="sr-Latn-ME" dirty="0" smtClean="0"/>
              <a:t>.</a:t>
            </a:r>
            <a:endParaRPr lang="en-US" dirty="0"/>
          </a:p>
        </p:txBody>
      </p:sp>
      <p:sp>
        <p:nvSpPr>
          <p:cNvPr id="36" name="Oval 35"/>
          <p:cNvSpPr/>
          <p:nvPr/>
        </p:nvSpPr>
        <p:spPr>
          <a:xfrm>
            <a:off x="1703875" y="41207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12</a:t>
            </a:r>
            <a:endParaRPr lang="en-US" dirty="0"/>
          </a:p>
        </p:txBody>
      </p:sp>
      <p:cxnSp>
        <p:nvCxnSpPr>
          <p:cNvPr id="37" name="Straight Connector 36"/>
          <p:cNvCxnSpPr>
            <a:stCxn id="36" idx="3"/>
          </p:cNvCxnSpPr>
          <p:nvPr/>
        </p:nvCxnSpPr>
        <p:spPr>
          <a:xfrm flipH="1">
            <a:off x="1246675" y="451104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1170475" y="45779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8</a:t>
            </a:r>
            <a:endParaRPr lang="en-US" dirty="0"/>
          </a:p>
        </p:txBody>
      </p:sp>
      <p:sp>
        <p:nvSpPr>
          <p:cNvPr id="39" name="Oval 38"/>
          <p:cNvSpPr/>
          <p:nvPr/>
        </p:nvSpPr>
        <p:spPr>
          <a:xfrm>
            <a:off x="2227115" y="460984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18</a:t>
            </a:r>
            <a:endParaRPr lang="en-US" dirty="0">
              <a:solidFill>
                <a:schemeClr val="bg1"/>
              </a:solidFill>
            </a:endParaRPr>
          </a:p>
        </p:txBody>
      </p:sp>
      <p:cxnSp>
        <p:nvCxnSpPr>
          <p:cNvPr id="40" name="Straight Connector 39"/>
          <p:cNvCxnSpPr>
            <a:stCxn id="36" idx="5"/>
            <a:endCxn id="39" idx="0"/>
          </p:cNvCxnSpPr>
          <p:nvPr/>
        </p:nvCxnSpPr>
        <p:spPr>
          <a:xfrm>
            <a:off x="2159160" y="4511040"/>
            <a:ext cx="334655" cy="9880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8" idx="3"/>
            <a:endCxn id="42" idx="0"/>
          </p:cNvCxnSpPr>
          <p:nvPr/>
        </p:nvCxnSpPr>
        <p:spPr>
          <a:xfrm flipH="1">
            <a:off x="979975" y="4968240"/>
            <a:ext cx="268615" cy="277369"/>
          </a:xfrm>
          <a:prstGeom prst="line">
            <a:avLst/>
          </a:prstGeom>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713275" y="5245609"/>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5</a:t>
            </a:r>
            <a:endParaRPr lang="en-US" dirty="0"/>
          </a:p>
        </p:txBody>
      </p:sp>
      <p:cxnSp>
        <p:nvCxnSpPr>
          <p:cNvPr id="43" name="Straight Connector 42"/>
          <p:cNvCxnSpPr>
            <a:stCxn id="38" idx="4"/>
            <a:endCxn id="44" idx="0"/>
          </p:cNvCxnSpPr>
          <p:nvPr/>
        </p:nvCxnSpPr>
        <p:spPr>
          <a:xfrm>
            <a:off x="1437175" y="5035195"/>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1371600" y="5245609"/>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11</a:t>
            </a:r>
            <a:endParaRPr lang="en-US" dirty="0"/>
          </a:p>
        </p:txBody>
      </p:sp>
      <p:cxnSp>
        <p:nvCxnSpPr>
          <p:cNvPr id="45" name="Straight Connector 44"/>
          <p:cNvCxnSpPr>
            <a:endCxn id="46" idx="0"/>
          </p:cNvCxnSpPr>
          <p:nvPr/>
        </p:nvCxnSpPr>
        <p:spPr>
          <a:xfrm flipH="1">
            <a:off x="2227115" y="5032047"/>
            <a:ext cx="252682" cy="239420"/>
          </a:xfrm>
          <a:prstGeom prst="line">
            <a:avLst/>
          </a:prstGeom>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1960415" y="527146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17</a:t>
            </a:r>
            <a:endParaRPr lang="en-US" dirty="0"/>
          </a:p>
        </p:txBody>
      </p:sp>
      <p:cxnSp>
        <p:nvCxnSpPr>
          <p:cNvPr id="47" name="Straight Connector 46"/>
          <p:cNvCxnSpPr>
            <a:endCxn id="48" idx="0"/>
          </p:cNvCxnSpPr>
          <p:nvPr/>
        </p:nvCxnSpPr>
        <p:spPr>
          <a:xfrm flipH="1">
            <a:off x="577928" y="5622087"/>
            <a:ext cx="268615" cy="277369"/>
          </a:xfrm>
          <a:prstGeom prst="line">
            <a:avLst/>
          </a:prstGeom>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311228" y="589945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4</a:t>
            </a:r>
            <a:endParaRPr lang="en-US" dirty="0"/>
          </a:p>
        </p:txBody>
      </p:sp>
      <p:cxnSp>
        <p:nvCxnSpPr>
          <p:cNvPr id="49" name="Straight Connector 48"/>
          <p:cNvCxnSpPr>
            <a:endCxn id="50" idx="0"/>
          </p:cNvCxnSpPr>
          <p:nvPr/>
        </p:nvCxnSpPr>
        <p:spPr>
          <a:xfrm>
            <a:off x="1035128" y="5689042"/>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969553" y="589945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7</a:t>
            </a:r>
            <a:endParaRPr lang="en-US" dirty="0"/>
          </a:p>
        </p:txBody>
      </p:sp>
      <p:cxnSp>
        <p:nvCxnSpPr>
          <p:cNvPr id="51" name="Straight Connector 50"/>
          <p:cNvCxnSpPr>
            <a:endCxn id="52" idx="0"/>
          </p:cNvCxnSpPr>
          <p:nvPr/>
        </p:nvCxnSpPr>
        <p:spPr>
          <a:xfrm flipH="1">
            <a:off x="4457700" y="5742431"/>
            <a:ext cx="268615" cy="277369"/>
          </a:xfrm>
          <a:prstGeom prst="line">
            <a:avLst/>
          </a:prstGeom>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191000" y="60198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2</a:t>
            </a:r>
            <a:endParaRPr lang="en-US" dirty="0"/>
          </a:p>
        </p:txBody>
      </p:sp>
      <p:sp>
        <p:nvSpPr>
          <p:cNvPr id="53" name="TextBox 52"/>
          <p:cNvSpPr txBox="1"/>
          <p:nvPr/>
        </p:nvSpPr>
        <p:spPr>
          <a:xfrm>
            <a:off x="5221615" y="6033490"/>
            <a:ext cx="3922385" cy="646331"/>
          </a:xfrm>
          <a:prstGeom prst="rect">
            <a:avLst/>
          </a:prstGeom>
          <a:noFill/>
        </p:spPr>
        <p:txBody>
          <a:bodyPr wrap="square" rtlCol="0">
            <a:spAutoFit/>
          </a:bodyPr>
          <a:lstStyle/>
          <a:p>
            <a:r>
              <a:rPr lang="sr-Latn-ME" dirty="0" smtClean="0"/>
              <a:t>Nije </a:t>
            </a:r>
            <a:r>
              <a:rPr lang="sr-Latn-ME" b="1" dirty="0" smtClean="0">
                <a:solidFill>
                  <a:srgbClr val="C00000"/>
                </a:solidFill>
              </a:rPr>
              <a:t>AVL</a:t>
            </a:r>
            <a:r>
              <a:rPr lang="sr-Latn-ME" dirty="0" smtClean="0"/>
              <a:t> drvo jer osobina za visine podstabla ne važi za čvorove </a:t>
            </a:r>
            <a:r>
              <a:rPr lang="sr-Latn-ME" b="1" dirty="0" smtClean="0">
                <a:solidFill>
                  <a:srgbClr val="0070C0"/>
                </a:solidFill>
              </a:rPr>
              <a:t>8</a:t>
            </a:r>
            <a:r>
              <a:rPr lang="sr-Latn-ME" dirty="0" smtClean="0"/>
              <a:t> i </a:t>
            </a:r>
            <a:r>
              <a:rPr lang="sr-Latn-ME" b="1" dirty="0" smtClean="0">
                <a:solidFill>
                  <a:srgbClr val="0070C0"/>
                </a:solidFill>
              </a:rPr>
              <a:t>12</a:t>
            </a:r>
            <a:r>
              <a:rPr lang="sr-Latn-ME" dirty="0" smtClean="0"/>
              <a:t>.</a:t>
            </a:r>
            <a:endParaRPr lang="en-US" dirty="0"/>
          </a:p>
        </p:txBody>
      </p:sp>
    </p:spTree>
    <p:extLst>
      <p:ext uri="{BB962C8B-B14F-4D97-AF65-F5344CB8AC3E}">
        <p14:creationId xmlns:p14="http://schemas.microsoft.com/office/powerpoint/2010/main" val="789435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Umetanje i rotacije stabla</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Prilikom obavljanja umetanja potrebno je izvršiti ponovno rebalansiranje stabla da bi se zadržale osobine </a:t>
            </a:r>
            <a:r>
              <a:rPr lang="sr-Latn-ME" b="1" dirty="0" smtClean="0">
                <a:solidFill>
                  <a:srgbClr val="C00000"/>
                </a:solidFill>
              </a:rPr>
              <a:t>AVL</a:t>
            </a:r>
            <a:r>
              <a:rPr lang="sr-Latn-ME" dirty="0" smtClean="0"/>
              <a:t> ali tako da ne budu ugrožene osobine </a:t>
            </a:r>
            <a:r>
              <a:rPr lang="sr-Latn-ME" b="1" dirty="0" smtClean="0">
                <a:solidFill>
                  <a:srgbClr val="C00000"/>
                </a:solidFill>
              </a:rPr>
              <a:t>BST</a:t>
            </a:r>
            <a:r>
              <a:rPr lang="sr-Latn-ME" dirty="0" smtClean="0"/>
              <a:t> (</a:t>
            </a:r>
            <a:r>
              <a:rPr lang="sr-Latn-ME" i="1" dirty="0" smtClean="0"/>
              <a:t>inorder</a:t>
            </a:r>
            <a:r>
              <a:rPr lang="sr-Latn-ME" dirty="0" smtClean="0"/>
              <a:t>).</a:t>
            </a:r>
          </a:p>
          <a:p>
            <a:r>
              <a:rPr lang="sr-Latn-ME" dirty="0" smtClean="0"/>
              <a:t>Operacije koje čuvaju ove osobine su </a:t>
            </a:r>
            <a:r>
              <a:rPr lang="sr-Latn-ME" b="1" u="sng" dirty="0" smtClean="0">
                <a:solidFill>
                  <a:srgbClr val="C00000"/>
                </a:solidFill>
              </a:rPr>
              <a:t>rotacije</a:t>
            </a:r>
            <a:r>
              <a:rPr lang="sr-Latn-ME" u="sng" dirty="0" smtClean="0"/>
              <a:t> </a:t>
            </a:r>
            <a:r>
              <a:rPr lang="sr-Latn-ME" b="1" u="sng" dirty="0" smtClean="0">
                <a:solidFill>
                  <a:srgbClr val="C00000"/>
                </a:solidFill>
              </a:rPr>
              <a:t>ulijevo</a:t>
            </a:r>
            <a:r>
              <a:rPr lang="sr-Latn-ME" dirty="0" smtClean="0"/>
              <a:t> i </a:t>
            </a:r>
            <a:r>
              <a:rPr lang="sr-Latn-ME" b="1" u="sng" dirty="0" smtClean="0">
                <a:solidFill>
                  <a:srgbClr val="C00000"/>
                </a:solidFill>
              </a:rPr>
              <a:t>udesno</a:t>
            </a:r>
            <a:r>
              <a:rPr lang="sr-Latn-ME" dirty="0" smtClean="0"/>
              <a:t>.</a:t>
            </a:r>
          </a:p>
          <a:p>
            <a:r>
              <a:rPr lang="sr-Latn-ME" dirty="0" smtClean="0"/>
              <a:t>Sljedeći dijagram prikazuje operacije rotacija ulijevo i udesno.</a:t>
            </a:r>
            <a:endParaRPr lang="en-US" dirty="0"/>
          </a:p>
        </p:txBody>
      </p:sp>
      <p:sp>
        <p:nvSpPr>
          <p:cNvPr id="4" name="Oval 3"/>
          <p:cNvSpPr/>
          <p:nvPr/>
        </p:nvSpPr>
        <p:spPr>
          <a:xfrm>
            <a:off x="1246675" y="35111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5" name="Straight Connector 4"/>
          <p:cNvCxnSpPr>
            <a:stCxn id="4" idx="3"/>
          </p:cNvCxnSpPr>
          <p:nvPr/>
        </p:nvCxnSpPr>
        <p:spPr>
          <a:xfrm flipH="1">
            <a:off x="789475" y="390144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713275" y="39683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8" name="Straight Connector 7"/>
          <p:cNvCxnSpPr>
            <a:stCxn id="4" idx="5"/>
          </p:cNvCxnSpPr>
          <p:nvPr/>
        </p:nvCxnSpPr>
        <p:spPr>
          <a:xfrm>
            <a:off x="1701960" y="3901440"/>
            <a:ext cx="334655" cy="98807"/>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6" idx="3"/>
          </p:cNvCxnSpPr>
          <p:nvPr/>
        </p:nvCxnSpPr>
        <p:spPr>
          <a:xfrm flipH="1">
            <a:off x="522775" y="4358640"/>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6" idx="4"/>
          </p:cNvCxnSpPr>
          <p:nvPr/>
        </p:nvCxnSpPr>
        <p:spPr>
          <a:xfrm>
            <a:off x="979975" y="4425595"/>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4977384" y="3505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x</a:t>
            </a:r>
            <a:endParaRPr lang="en-US" dirty="0"/>
          </a:p>
        </p:txBody>
      </p:sp>
      <p:cxnSp>
        <p:nvCxnSpPr>
          <p:cNvPr id="20" name="Straight Connector 19"/>
          <p:cNvCxnSpPr>
            <a:stCxn id="19" idx="3"/>
          </p:cNvCxnSpPr>
          <p:nvPr/>
        </p:nvCxnSpPr>
        <p:spPr>
          <a:xfrm flipH="1">
            <a:off x="4911809" y="3895445"/>
            <a:ext cx="143690" cy="98807"/>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5500624" y="3994252"/>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solidFill>
                  <a:schemeClr val="bg1"/>
                </a:solidFill>
              </a:rPr>
              <a:t>y</a:t>
            </a:r>
            <a:endParaRPr lang="en-US" dirty="0">
              <a:solidFill>
                <a:schemeClr val="bg1"/>
              </a:solidFill>
            </a:endParaRPr>
          </a:p>
        </p:txBody>
      </p:sp>
      <p:cxnSp>
        <p:nvCxnSpPr>
          <p:cNvPr id="23" name="Straight Connector 22"/>
          <p:cNvCxnSpPr>
            <a:stCxn id="19" idx="5"/>
            <a:endCxn id="22" idx="0"/>
          </p:cNvCxnSpPr>
          <p:nvPr/>
        </p:nvCxnSpPr>
        <p:spPr>
          <a:xfrm>
            <a:off x="5432669" y="3895445"/>
            <a:ext cx="334655" cy="98807"/>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04800" y="46598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35" name="TextBox 34"/>
          <p:cNvSpPr txBox="1"/>
          <p:nvPr/>
        </p:nvSpPr>
        <p:spPr>
          <a:xfrm>
            <a:off x="990600" y="46482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36" name="TextBox 35"/>
          <p:cNvSpPr txBox="1"/>
          <p:nvPr/>
        </p:nvSpPr>
        <p:spPr>
          <a:xfrm>
            <a:off x="1832030" y="40386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38" name="TextBox 37"/>
          <p:cNvSpPr txBox="1"/>
          <p:nvPr/>
        </p:nvSpPr>
        <p:spPr>
          <a:xfrm>
            <a:off x="4648200" y="3994252"/>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cxnSp>
        <p:nvCxnSpPr>
          <p:cNvPr id="39" name="Straight Connector 38"/>
          <p:cNvCxnSpPr/>
          <p:nvPr/>
        </p:nvCxnSpPr>
        <p:spPr>
          <a:xfrm flipH="1">
            <a:off x="5481914" y="4446497"/>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2" idx="5"/>
          </p:cNvCxnSpPr>
          <p:nvPr/>
        </p:nvCxnSpPr>
        <p:spPr>
          <a:xfrm>
            <a:off x="5955909" y="4384497"/>
            <a:ext cx="184330" cy="339369"/>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263939" y="4747725"/>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42" name="TextBox 41"/>
          <p:cNvSpPr txBox="1"/>
          <p:nvPr/>
        </p:nvSpPr>
        <p:spPr>
          <a:xfrm>
            <a:off x="5949739" y="473605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cxnSp>
        <p:nvCxnSpPr>
          <p:cNvPr id="45" name="Straight Arrow Connector 44"/>
          <p:cNvCxnSpPr/>
          <p:nvPr/>
        </p:nvCxnSpPr>
        <p:spPr>
          <a:xfrm>
            <a:off x="2438400" y="3733800"/>
            <a:ext cx="19812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514600" y="3320534"/>
            <a:ext cx="1828800" cy="369332"/>
          </a:xfrm>
          <a:prstGeom prst="rect">
            <a:avLst/>
          </a:prstGeom>
          <a:noFill/>
        </p:spPr>
        <p:txBody>
          <a:bodyPr wrap="square" rtlCol="0">
            <a:spAutoFit/>
          </a:bodyPr>
          <a:lstStyle/>
          <a:p>
            <a:r>
              <a:rPr lang="sr-Latn-ME" dirty="0" smtClean="0"/>
              <a:t>rotacija ulijevo</a:t>
            </a:r>
            <a:endParaRPr lang="en-US" dirty="0"/>
          </a:p>
        </p:txBody>
      </p:sp>
      <p:cxnSp>
        <p:nvCxnSpPr>
          <p:cNvPr id="47" name="Straight Arrow Connector 46"/>
          <p:cNvCxnSpPr/>
          <p:nvPr/>
        </p:nvCxnSpPr>
        <p:spPr>
          <a:xfrm>
            <a:off x="2438400" y="4648200"/>
            <a:ext cx="1981200" cy="0"/>
          </a:xfrm>
          <a:prstGeom prst="straightConnector1">
            <a:avLst/>
          </a:prstGeom>
          <a:ln w="25400">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590800" y="4267200"/>
            <a:ext cx="1828800" cy="369332"/>
          </a:xfrm>
          <a:prstGeom prst="rect">
            <a:avLst/>
          </a:prstGeom>
          <a:noFill/>
        </p:spPr>
        <p:txBody>
          <a:bodyPr wrap="square" rtlCol="0">
            <a:spAutoFit/>
          </a:bodyPr>
          <a:lstStyle/>
          <a:p>
            <a:r>
              <a:rPr lang="sr-Latn-ME" dirty="0" smtClean="0"/>
              <a:t>rotacija udesno</a:t>
            </a:r>
            <a:endParaRPr lang="en-US" dirty="0"/>
          </a:p>
        </p:txBody>
      </p:sp>
      <p:sp>
        <p:nvSpPr>
          <p:cNvPr id="49" name="TextBox 48"/>
          <p:cNvSpPr txBox="1"/>
          <p:nvPr/>
        </p:nvSpPr>
        <p:spPr>
          <a:xfrm>
            <a:off x="304800" y="5334000"/>
            <a:ext cx="7924800" cy="923330"/>
          </a:xfrm>
          <a:prstGeom prst="rect">
            <a:avLst/>
          </a:prstGeom>
          <a:noFill/>
        </p:spPr>
        <p:txBody>
          <a:bodyPr wrap="square" rtlCol="0">
            <a:spAutoFit/>
          </a:bodyPr>
          <a:lstStyle/>
          <a:p>
            <a:r>
              <a:rPr lang="sr-Latn-ME" dirty="0" smtClean="0"/>
              <a:t>U oba drveta važi da su vrijednosti u podstablu </a:t>
            </a:r>
            <a:r>
              <a:rPr lang="sr-Latn-ME" b="1" dirty="0" smtClean="0">
                <a:solidFill>
                  <a:srgbClr val="0070C0"/>
                </a:solidFill>
              </a:rPr>
              <a:t>T1</a:t>
            </a:r>
            <a:r>
              <a:rPr lang="sr-Latn-ME" dirty="0" smtClean="0"/>
              <a:t>, manje od </a:t>
            </a:r>
            <a:r>
              <a:rPr lang="sr-Latn-ME" b="1" dirty="0" smtClean="0">
                <a:solidFill>
                  <a:srgbClr val="0070C0"/>
                </a:solidFill>
              </a:rPr>
              <a:t>x</a:t>
            </a:r>
            <a:r>
              <a:rPr lang="sr-Latn-ME" dirty="0" smtClean="0"/>
              <a:t>, a ove manje od </a:t>
            </a:r>
            <a:r>
              <a:rPr lang="sr-Latn-ME" b="1" dirty="0" smtClean="0">
                <a:solidFill>
                  <a:srgbClr val="0070C0"/>
                </a:solidFill>
              </a:rPr>
              <a:t>T2</a:t>
            </a:r>
            <a:r>
              <a:rPr lang="sr-Latn-ME" dirty="0" smtClean="0"/>
              <a:t>, pa manje od </a:t>
            </a:r>
            <a:r>
              <a:rPr lang="sr-Latn-ME" b="1" dirty="0" smtClean="0">
                <a:solidFill>
                  <a:srgbClr val="0070C0"/>
                </a:solidFill>
              </a:rPr>
              <a:t>y</a:t>
            </a:r>
            <a:r>
              <a:rPr lang="sr-Latn-ME" dirty="0" smtClean="0"/>
              <a:t> i manje od </a:t>
            </a:r>
            <a:r>
              <a:rPr lang="sr-Latn-ME" b="1" dirty="0" smtClean="0">
                <a:solidFill>
                  <a:srgbClr val="0070C0"/>
                </a:solidFill>
              </a:rPr>
              <a:t>T3</a:t>
            </a:r>
            <a:r>
              <a:rPr lang="sr-Latn-ME" dirty="0" smtClean="0"/>
              <a:t>. Dakle, predmetnim operacijama nisu narušene osobine </a:t>
            </a:r>
            <a:r>
              <a:rPr lang="sr-Latn-ME" b="1" dirty="0" smtClean="0">
                <a:solidFill>
                  <a:srgbClr val="C00000"/>
                </a:solidFill>
              </a:rPr>
              <a:t>BST</a:t>
            </a:r>
            <a:r>
              <a:rPr lang="sr-Latn-ME" dirty="0" smtClean="0"/>
              <a:t>-a ako su u polaznom stablu bile zadovoljene.</a:t>
            </a:r>
            <a:endParaRPr lang="en-US" dirty="0"/>
          </a:p>
        </p:txBody>
      </p:sp>
    </p:spTree>
    <p:extLst>
      <p:ext uri="{BB962C8B-B14F-4D97-AF65-F5344CB8AC3E}">
        <p14:creationId xmlns:p14="http://schemas.microsoft.com/office/powerpoint/2010/main" val="2206558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AVL koraci pri umetanju</a:t>
            </a:r>
            <a:endParaRPr lang="en-US" dirty="0"/>
          </a:p>
        </p:txBody>
      </p:sp>
      <p:sp>
        <p:nvSpPr>
          <p:cNvPr id="3" name="Content Placeholder 2"/>
          <p:cNvSpPr>
            <a:spLocks noGrp="1"/>
          </p:cNvSpPr>
          <p:nvPr>
            <p:ph idx="1"/>
          </p:nvPr>
        </p:nvSpPr>
        <p:spPr>
          <a:xfrm>
            <a:off x="0" y="1066800"/>
            <a:ext cx="9144000" cy="5791200"/>
          </a:xfrm>
        </p:spPr>
        <p:txBody>
          <a:bodyPr/>
          <a:lstStyle/>
          <a:p>
            <a:pPr marL="457200" indent="-457200">
              <a:buFont typeface="+mj-lt"/>
              <a:buAutoNum type="arabicPeriod"/>
            </a:pPr>
            <a:r>
              <a:rPr lang="sr-Latn-ME" b="1" dirty="0" smtClean="0">
                <a:solidFill>
                  <a:srgbClr val="C00000"/>
                </a:solidFill>
              </a:rPr>
              <a:t>BST</a:t>
            </a:r>
            <a:r>
              <a:rPr lang="sr-Latn-ME" dirty="0" smtClean="0"/>
              <a:t> umetanje označimo umetnuti čvor sa </a:t>
            </a:r>
            <a:r>
              <a:rPr lang="sr-Latn-ME" b="1" dirty="0" smtClean="0">
                <a:solidFill>
                  <a:srgbClr val="C00000"/>
                </a:solidFill>
              </a:rPr>
              <a:t>w</a:t>
            </a:r>
            <a:r>
              <a:rPr lang="sr-Latn-ME" dirty="0" smtClean="0"/>
              <a:t>.</a:t>
            </a:r>
          </a:p>
          <a:p>
            <a:pPr marL="457200" indent="-457200">
              <a:buFont typeface="+mj-lt"/>
              <a:buAutoNum type="arabicPeriod"/>
            </a:pPr>
            <a:r>
              <a:rPr lang="sr-Latn-ME" dirty="0" smtClean="0"/>
              <a:t>Od čvora </a:t>
            </a:r>
            <a:r>
              <a:rPr lang="sr-Latn-ME" b="1" dirty="0" smtClean="0">
                <a:solidFill>
                  <a:srgbClr val="C00000"/>
                </a:solidFill>
              </a:rPr>
              <a:t>w</a:t>
            </a:r>
            <a:r>
              <a:rPr lang="sr-Latn-ME" dirty="0" smtClean="0"/>
              <a:t> krenuti naviše u stablo i pronaći prvi nebalansirani čvor. Neka je to čvor </a:t>
            </a:r>
            <a:r>
              <a:rPr lang="sr-Latn-ME" b="1" dirty="0" smtClean="0">
                <a:solidFill>
                  <a:srgbClr val="C00000"/>
                </a:solidFill>
              </a:rPr>
              <a:t>z</a:t>
            </a:r>
            <a:r>
              <a:rPr lang="sr-Latn-ME" dirty="0" smtClean="0"/>
              <a:t>, neka je njegov potomak</a:t>
            </a:r>
            <a:r>
              <a:rPr lang="sr-Latn-ME" b="1" dirty="0">
                <a:solidFill>
                  <a:srgbClr val="C00000"/>
                </a:solidFill>
              </a:rPr>
              <a:t> y</a:t>
            </a:r>
            <a:r>
              <a:rPr lang="sr-Latn-ME" dirty="0" smtClean="0"/>
              <a:t> na pravcu </a:t>
            </a:r>
            <a:r>
              <a:rPr lang="sr-Latn-ME" b="1" dirty="0" smtClean="0">
                <a:solidFill>
                  <a:srgbClr val="C00000"/>
                </a:solidFill>
              </a:rPr>
              <a:t>w</a:t>
            </a:r>
            <a:r>
              <a:rPr lang="sr-Latn-ME" dirty="0" smtClean="0"/>
              <a:t>, i neka je njegovo unuče na isto pravcu </a:t>
            </a:r>
            <a:r>
              <a:rPr lang="sr-Latn-ME" b="1" dirty="0" smtClean="0">
                <a:solidFill>
                  <a:srgbClr val="C00000"/>
                </a:solidFill>
              </a:rPr>
              <a:t>x</a:t>
            </a:r>
            <a:r>
              <a:rPr lang="sr-Latn-ME" dirty="0" smtClean="0"/>
              <a:t>.</a:t>
            </a:r>
          </a:p>
          <a:p>
            <a:pPr marL="457200" indent="-457200">
              <a:buFont typeface="+mj-lt"/>
              <a:buAutoNum type="arabicPeriod"/>
            </a:pPr>
            <a:r>
              <a:rPr lang="sr-Latn-ME" dirty="0" smtClean="0"/>
              <a:t>Izvršiti ponovno balansiranje drveta za poddrvo čiji je korjen </a:t>
            </a:r>
            <a:r>
              <a:rPr lang="sr-Latn-ME" b="1" dirty="0" smtClean="0">
                <a:solidFill>
                  <a:srgbClr val="C00000"/>
                </a:solidFill>
              </a:rPr>
              <a:t>z</a:t>
            </a:r>
            <a:r>
              <a:rPr lang="sr-Latn-ME" dirty="0" smtClean="0"/>
              <a:t>. Moguća su četiri slučaja.</a:t>
            </a:r>
          </a:p>
          <a:p>
            <a:pPr marL="731520" lvl="1" indent="-457200">
              <a:buFont typeface="+mj-lt"/>
              <a:buAutoNum type="alphaLcParenR"/>
            </a:pPr>
            <a:r>
              <a:rPr lang="sr-Latn-ME" u="sng" dirty="0" smtClean="0"/>
              <a:t>Lijevo lijevi slučaj.</a:t>
            </a:r>
            <a:r>
              <a:rPr lang="sr-Latn-ME" dirty="0" smtClean="0"/>
              <a:t> </a:t>
            </a:r>
            <a:r>
              <a:rPr lang="sr-Latn-ME" b="1" dirty="0">
                <a:solidFill>
                  <a:srgbClr val="C00000"/>
                </a:solidFill>
              </a:rPr>
              <a:t>y</a:t>
            </a:r>
            <a:r>
              <a:rPr lang="sr-Latn-ME" dirty="0"/>
              <a:t> je lijevi potomak </a:t>
            </a:r>
            <a:r>
              <a:rPr lang="sr-Latn-ME" b="1" dirty="0" smtClean="0">
                <a:solidFill>
                  <a:srgbClr val="C00000"/>
                </a:solidFill>
              </a:rPr>
              <a:t>z</a:t>
            </a:r>
            <a:r>
              <a:rPr lang="sr-Latn-ME" dirty="0" smtClean="0"/>
              <a:t>, </a:t>
            </a:r>
            <a:r>
              <a:rPr lang="sr-Latn-ME" b="1" dirty="0" smtClean="0">
                <a:solidFill>
                  <a:srgbClr val="C00000"/>
                </a:solidFill>
              </a:rPr>
              <a:t>x</a:t>
            </a:r>
            <a:r>
              <a:rPr lang="sr-Latn-ME" dirty="0" smtClean="0"/>
              <a:t> je lijevi potomak </a:t>
            </a:r>
            <a:r>
              <a:rPr lang="sr-Latn-ME" b="1" dirty="0" smtClean="0">
                <a:solidFill>
                  <a:srgbClr val="C00000"/>
                </a:solidFill>
              </a:rPr>
              <a:t>y</a:t>
            </a:r>
            <a:r>
              <a:rPr lang="sr-Latn-ME" dirty="0"/>
              <a:t>.</a:t>
            </a:r>
            <a:endParaRPr lang="sr-Latn-ME" dirty="0" smtClean="0"/>
          </a:p>
          <a:p>
            <a:pPr marL="731520" lvl="1" indent="-457200">
              <a:buFont typeface="+mj-lt"/>
              <a:buAutoNum type="alphaLcParenR"/>
            </a:pPr>
            <a:r>
              <a:rPr lang="sr-Latn-ME" u="sng" dirty="0" smtClean="0"/>
              <a:t>Lijevo desni slučaj.</a:t>
            </a:r>
            <a:r>
              <a:rPr lang="sr-Latn-ME" dirty="0" smtClean="0"/>
              <a:t> </a:t>
            </a:r>
            <a:r>
              <a:rPr lang="sr-Latn-ME" b="1" dirty="0">
                <a:solidFill>
                  <a:srgbClr val="C00000"/>
                </a:solidFill>
              </a:rPr>
              <a:t>y</a:t>
            </a:r>
            <a:r>
              <a:rPr lang="sr-Latn-ME" dirty="0"/>
              <a:t> je lijevi potomak </a:t>
            </a:r>
            <a:r>
              <a:rPr lang="sr-Latn-ME" b="1" dirty="0" smtClean="0">
                <a:solidFill>
                  <a:srgbClr val="C00000"/>
                </a:solidFill>
              </a:rPr>
              <a:t>z</a:t>
            </a:r>
            <a:r>
              <a:rPr lang="sr-Latn-ME" dirty="0" smtClean="0"/>
              <a:t>, </a:t>
            </a:r>
            <a:r>
              <a:rPr lang="sr-Latn-ME" b="1" dirty="0" smtClean="0">
                <a:solidFill>
                  <a:srgbClr val="C00000"/>
                </a:solidFill>
              </a:rPr>
              <a:t>x</a:t>
            </a:r>
            <a:r>
              <a:rPr lang="sr-Latn-ME" dirty="0" smtClean="0"/>
              <a:t> </a:t>
            </a:r>
            <a:r>
              <a:rPr lang="sr-Latn-ME" dirty="0"/>
              <a:t>je </a:t>
            </a:r>
            <a:r>
              <a:rPr lang="sr-Latn-ME" dirty="0" smtClean="0"/>
              <a:t>desni </a:t>
            </a:r>
            <a:r>
              <a:rPr lang="sr-Latn-ME" dirty="0"/>
              <a:t>potomak </a:t>
            </a:r>
            <a:r>
              <a:rPr lang="sr-Latn-ME" b="1" dirty="0" smtClean="0">
                <a:solidFill>
                  <a:srgbClr val="C00000"/>
                </a:solidFill>
              </a:rPr>
              <a:t>y</a:t>
            </a:r>
            <a:r>
              <a:rPr lang="sr-Latn-ME" dirty="0" smtClean="0"/>
              <a:t>.</a:t>
            </a:r>
          </a:p>
          <a:p>
            <a:pPr marL="731520" lvl="1" indent="-457200">
              <a:buFont typeface="+mj-lt"/>
              <a:buAutoNum type="alphaLcParenR"/>
            </a:pPr>
            <a:r>
              <a:rPr lang="sr-Latn-ME" u="sng" dirty="0" smtClean="0"/>
              <a:t>Desno lijevi slučaj.</a:t>
            </a:r>
            <a:r>
              <a:rPr lang="sr-Latn-ME" dirty="0" smtClean="0"/>
              <a:t> </a:t>
            </a:r>
            <a:r>
              <a:rPr lang="sr-Latn-ME" b="1" dirty="0">
                <a:solidFill>
                  <a:srgbClr val="C00000"/>
                </a:solidFill>
              </a:rPr>
              <a:t>y</a:t>
            </a:r>
            <a:r>
              <a:rPr lang="sr-Latn-ME" dirty="0"/>
              <a:t> je </a:t>
            </a:r>
            <a:r>
              <a:rPr lang="sr-Latn-ME" dirty="0" smtClean="0"/>
              <a:t>desni </a:t>
            </a:r>
            <a:r>
              <a:rPr lang="sr-Latn-ME" dirty="0"/>
              <a:t>potomak </a:t>
            </a:r>
            <a:r>
              <a:rPr lang="sr-Latn-ME" b="1" dirty="0">
                <a:solidFill>
                  <a:srgbClr val="C00000"/>
                </a:solidFill>
              </a:rPr>
              <a:t>z</a:t>
            </a:r>
            <a:r>
              <a:rPr lang="sr-Latn-ME" dirty="0"/>
              <a:t>, </a:t>
            </a:r>
            <a:r>
              <a:rPr lang="sr-Latn-ME" b="1" dirty="0">
                <a:solidFill>
                  <a:srgbClr val="C00000"/>
                </a:solidFill>
              </a:rPr>
              <a:t>x</a:t>
            </a:r>
            <a:r>
              <a:rPr lang="sr-Latn-ME" dirty="0"/>
              <a:t> je </a:t>
            </a:r>
            <a:r>
              <a:rPr lang="sr-Latn-ME" dirty="0" smtClean="0"/>
              <a:t>lijevi </a:t>
            </a:r>
            <a:r>
              <a:rPr lang="sr-Latn-ME" dirty="0"/>
              <a:t>potomak </a:t>
            </a:r>
            <a:r>
              <a:rPr lang="sr-Latn-ME" b="1" dirty="0">
                <a:solidFill>
                  <a:srgbClr val="C00000"/>
                </a:solidFill>
              </a:rPr>
              <a:t>y</a:t>
            </a:r>
            <a:r>
              <a:rPr lang="sr-Latn-ME" dirty="0" smtClean="0"/>
              <a:t>.</a:t>
            </a:r>
          </a:p>
          <a:p>
            <a:pPr marL="731520" lvl="1" indent="-457200">
              <a:buFont typeface="+mj-lt"/>
              <a:buAutoNum type="alphaLcParenR"/>
            </a:pPr>
            <a:r>
              <a:rPr lang="sr-Latn-ME" u="sng" dirty="0"/>
              <a:t>Desno </a:t>
            </a:r>
            <a:r>
              <a:rPr lang="sr-Latn-ME" u="sng" dirty="0" smtClean="0"/>
              <a:t>desni </a:t>
            </a:r>
            <a:r>
              <a:rPr lang="sr-Latn-ME" u="sng" dirty="0"/>
              <a:t>slučaj.</a:t>
            </a:r>
            <a:r>
              <a:rPr lang="sr-Latn-ME" dirty="0"/>
              <a:t> </a:t>
            </a:r>
            <a:r>
              <a:rPr lang="sr-Latn-ME" b="1" dirty="0">
                <a:solidFill>
                  <a:srgbClr val="C00000"/>
                </a:solidFill>
              </a:rPr>
              <a:t>y</a:t>
            </a:r>
            <a:r>
              <a:rPr lang="sr-Latn-ME" dirty="0"/>
              <a:t> je desni potomak </a:t>
            </a:r>
            <a:r>
              <a:rPr lang="sr-Latn-ME" b="1" dirty="0">
                <a:solidFill>
                  <a:srgbClr val="C00000"/>
                </a:solidFill>
              </a:rPr>
              <a:t>z</a:t>
            </a:r>
            <a:r>
              <a:rPr lang="sr-Latn-ME" dirty="0"/>
              <a:t>, </a:t>
            </a:r>
            <a:r>
              <a:rPr lang="sr-Latn-ME" b="1" dirty="0">
                <a:solidFill>
                  <a:srgbClr val="C00000"/>
                </a:solidFill>
              </a:rPr>
              <a:t>x</a:t>
            </a:r>
            <a:r>
              <a:rPr lang="sr-Latn-ME" dirty="0"/>
              <a:t> je </a:t>
            </a:r>
            <a:r>
              <a:rPr lang="sr-Latn-ME" dirty="0" smtClean="0"/>
              <a:t>desni </a:t>
            </a:r>
            <a:r>
              <a:rPr lang="sr-Latn-ME" dirty="0"/>
              <a:t>potomak </a:t>
            </a:r>
            <a:r>
              <a:rPr lang="sr-Latn-ME" b="1" dirty="0">
                <a:solidFill>
                  <a:srgbClr val="C00000"/>
                </a:solidFill>
              </a:rPr>
              <a:t>y</a:t>
            </a:r>
            <a:r>
              <a:rPr lang="sr-Latn-ME" dirty="0" smtClean="0"/>
              <a:t>.</a:t>
            </a:r>
          </a:p>
          <a:p>
            <a:r>
              <a:rPr lang="sr-Latn-ME" dirty="0" smtClean="0"/>
              <a:t>Dakle, da bi se izvršilo ponovno balansiranje dovoljno je balansirati samo podstablo čiji je korjen </a:t>
            </a:r>
            <a:r>
              <a:rPr lang="sr-Latn-ME" b="1" dirty="0" smtClean="0">
                <a:solidFill>
                  <a:srgbClr val="C00000"/>
                </a:solidFill>
              </a:rPr>
              <a:t>z</a:t>
            </a:r>
            <a:r>
              <a:rPr lang="sr-Latn-ME" dirty="0" smtClean="0"/>
              <a:t>!</a:t>
            </a:r>
          </a:p>
          <a:p>
            <a:r>
              <a:rPr lang="sr-Latn-ME" dirty="0"/>
              <a:t>Dokaz se može naći u našoj osnovnoj literaturi ali i na video linku: </a:t>
            </a:r>
            <a:r>
              <a:rPr lang="sr-Latn-ME" sz="1600" b="1" dirty="0">
                <a:hlinkClick r:id="rId2"/>
              </a:rPr>
              <a:t>https://</a:t>
            </a:r>
            <a:r>
              <a:rPr lang="sr-Latn-ME" sz="1600" b="1" dirty="0" smtClean="0">
                <a:hlinkClick r:id="rId2"/>
              </a:rPr>
              <a:t>www.youtube.com/watch?v=TbvhGcf6UJU</a:t>
            </a:r>
            <a:r>
              <a:rPr lang="sr-Latn-ME" dirty="0" smtClean="0"/>
              <a:t> </a:t>
            </a:r>
            <a:endParaRPr lang="sr-Latn-ME" dirty="0"/>
          </a:p>
          <a:p>
            <a:pPr marL="731520" lvl="1" indent="-457200">
              <a:buFont typeface="+mj-lt"/>
              <a:buAutoNum type="alphaLcParenR"/>
            </a:pPr>
            <a:endParaRPr lang="sr-Latn-ME" dirty="0"/>
          </a:p>
          <a:p>
            <a:pPr marL="731520" lvl="1" indent="-457200">
              <a:buFont typeface="+mj-lt"/>
              <a:buAutoNum type="alphaLcParenR"/>
            </a:pPr>
            <a:endParaRPr lang="sr-Latn-ME" dirty="0"/>
          </a:p>
          <a:p>
            <a:pPr marL="731520" lvl="1" indent="-457200">
              <a:buFont typeface="+mj-lt"/>
              <a:buAutoNum type="alphaLcParenR"/>
            </a:pPr>
            <a:endParaRPr lang="en-US" dirty="0"/>
          </a:p>
        </p:txBody>
      </p:sp>
    </p:spTree>
    <p:extLst>
      <p:ext uri="{BB962C8B-B14F-4D97-AF65-F5344CB8AC3E}">
        <p14:creationId xmlns:p14="http://schemas.microsoft.com/office/powerpoint/2010/main" val="2854062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normAutofit/>
          </a:bodyPr>
          <a:lstStyle/>
          <a:p>
            <a:r>
              <a:rPr lang="sr-Latn-ME" dirty="0" smtClean="0"/>
              <a:t>Varijante balansiranja kod insert-a</a:t>
            </a:r>
            <a:endParaRPr lang="en-US" dirty="0"/>
          </a:p>
        </p:txBody>
      </p:sp>
      <p:sp>
        <p:nvSpPr>
          <p:cNvPr id="4" name="Oval 3"/>
          <p:cNvSpPr/>
          <p:nvPr/>
        </p:nvSpPr>
        <p:spPr>
          <a:xfrm>
            <a:off x="1094275" y="19871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5" name="Straight Connector 4"/>
          <p:cNvCxnSpPr>
            <a:stCxn id="4" idx="3"/>
          </p:cNvCxnSpPr>
          <p:nvPr/>
        </p:nvCxnSpPr>
        <p:spPr>
          <a:xfrm flipH="1">
            <a:off x="637075" y="237744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60875" y="24443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7" name="Straight Connector 6"/>
          <p:cNvCxnSpPr>
            <a:stCxn id="4" idx="5"/>
            <a:endCxn id="12" idx="0"/>
          </p:cNvCxnSpPr>
          <p:nvPr/>
        </p:nvCxnSpPr>
        <p:spPr>
          <a:xfrm>
            <a:off x="1549560" y="2377440"/>
            <a:ext cx="353825" cy="148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6" idx="3"/>
          </p:cNvCxnSpPr>
          <p:nvPr/>
        </p:nvCxnSpPr>
        <p:spPr>
          <a:xfrm flipH="1">
            <a:off x="370375" y="2834640"/>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6" idx="4"/>
          </p:cNvCxnSpPr>
          <p:nvPr/>
        </p:nvCxnSpPr>
        <p:spPr>
          <a:xfrm>
            <a:off x="827575" y="2901595"/>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2400" y="31358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11" name="TextBox 10"/>
          <p:cNvSpPr txBox="1"/>
          <p:nvPr/>
        </p:nvSpPr>
        <p:spPr>
          <a:xfrm>
            <a:off x="838200" y="31242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12" name="TextBox 11"/>
          <p:cNvSpPr txBox="1"/>
          <p:nvPr/>
        </p:nvSpPr>
        <p:spPr>
          <a:xfrm>
            <a:off x="1676400" y="2526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13" name="Oval 12"/>
          <p:cNvSpPr/>
          <p:nvPr/>
        </p:nvSpPr>
        <p:spPr>
          <a:xfrm>
            <a:off x="1676400" y="16002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z</a:t>
            </a:r>
          </a:p>
        </p:txBody>
      </p:sp>
      <p:cxnSp>
        <p:nvCxnSpPr>
          <p:cNvPr id="14" name="Straight Connector 13"/>
          <p:cNvCxnSpPr>
            <a:endCxn id="4" idx="7"/>
          </p:cNvCxnSpPr>
          <p:nvPr/>
        </p:nvCxnSpPr>
        <p:spPr>
          <a:xfrm flipH="1">
            <a:off x="1549560" y="1907997"/>
            <a:ext cx="167327" cy="1461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3" idx="5"/>
            <a:endCxn id="19" idx="0"/>
          </p:cNvCxnSpPr>
          <p:nvPr/>
        </p:nvCxnSpPr>
        <p:spPr>
          <a:xfrm>
            <a:off x="2131685" y="1990445"/>
            <a:ext cx="355740" cy="154823"/>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60440" y="2145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21" name="Straight Arrow Connector 20"/>
          <p:cNvCxnSpPr/>
          <p:nvPr/>
        </p:nvCxnSpPr>
        <p:spPr>
          <a:xfrm>
            <a:off x="2971800" y="2140445"/>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09555" y="1617863"/>
            <a:ext cx="1957645" cy="369332"/>
          </a:xfrm>
          <a:prstGeom prst="rect">
            <a:avLst/>
          </a:prstGeom>
          <a:noFill/>
        </p:spPr>
        <p:txBody>
          <a:bodyPr wrap="square" rtlCol="0">
            <a:spAutoFit/>
          </a:bodyPr>
          <a:lstStyle/>
          <a:p>
            <a:r>
              <a:rPr lang="sr-Latn-ME" dirty="0" smtClean="0"/>
              <a:t>rotacija u</a:t>
            </a:r>
            <a:r>
              <a:rPr lang="en-US" dirty="0" err="1" smtClean="0"/>
              <a:t>desno</a:t>
            </a:r>
            <a:r>
              <a:rPr lang="sr-Latn-ME" dirty="0" smtClean="0"/>
              <a:t> </a:t>
            </a:r>
            <a:r>
              <a:rPr lang="sr-Latn-ME" b="1" dirty="0" smtClean="0">
                <a:solidFill>
                  <a:srgbClr val="C00000"/>
                </a:solidFill>
              </a:rPr>
              <a:t>z</a:t>
            </a:r>
            <a:endParaRPr lang="en-US" b="1" dirty="0">
              <a:solidFill>
                <a:srgbClr val="C00000"/>
              </a:solidFill>
            </a:endParaRPr>
          </a:p>
        </p:txBody>
      </p:sp>
      <p:sp>
        <p:nvSpPr>
          <p:cNvPr id="24" name="Oval 23"/>
          <p:cNvSpPr/>
          <p:nvPr/>
        </p:nvSpPr>
        <p:spPr>
          <a:xfrm>
            <a:off x="4294675" y="17585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25" name="Straight Connector 24"/>
          <p:cNvCxnSpPr>
            <a:stCxn id="24" idx="3"/>
          </p:cNvCxnSpPr>
          <p:nvPr/>
        </p:nvCxnSpPr>
        <p:spPr>
          <a:xfrm flipH="1">
            <a:off x="3837475" y="214884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3761275" y="22157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27" name="Straight Connector 26"/>
          <p:cNvCxnSpPr>
            <a:stCxn id="24" idx="5"/>
          </p:cNvCxnSpPr>
          <p:nvPr/>
        </p:nvCxnSpPr>
        <p:spPr>
          <a:xfrm>
            <a:off x="4749960" y="2148840"/>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6" idx="3"/>
          </p:cNvCxnSpPr>
          <p:nvPr/>
        </p:nvCxnSpPr>
        <p:spPr>
          <a:xfrm flipH="1">
            <a:off x="3570775" y="2606040"/>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4"/>
          </p:cNvCxnSpPr>
          <p:nvPr/>
        </p:nvCxnSpPr>
        <p:spPr>
          <a:xfrm>
            <a:off x="4027975" y="2672995"/>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352800" y="2907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31" name="TextBox 30"/>
          <p:cNvSpPr txBox="1"/>
          <p:nvPr/>
        </p:nvSpPr>
        <p:spPr>
          <a:xfrm>
            <a:off x="4038600" y="28956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32" name="TextBox 31"/>
          <p:cNvSpPr txBox="1"/>
          <p:nvPr/>
        </p:nvSpPr>
        <p:spPr>
          <a:xfrm>
            <a:off x="4637926" y="2907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33" name="Oval 32"/>
          <p:cNvSpPr/>
          <p:nvPr/>
        </p:nvSpPr>
        <p:spPr>
          <a:xfrm>
            <a:off x="4825196" y="22294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z</a:t>
            </a:r>
          </a:p>
        </p:txBody>
      </p:sp>
      <p:cxnSp>
        <p:nvCxnSpPr>
          <p:cNvPr id="35" name="Straight Connector 34"/>
          <p:cNvCxnSpPr>
            <a:stCxn id="33" idx="5"/>
            <a:endCxn id="36" idx="0"/>
          </p:cNvCxnSpPr>
          <p:nvPr/>
        </p:nvCxnSpPr>
        <p:spPr>
          <a:xfrm>
            <a:off x="5280481" y="2619711"/>
            <a:ext cx="246276" cy="263698"/>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299772" y="2883409"/>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43" name="Straight Connector 42"/>
          <p:cNvCxnSpPr>
            <a:stCxn id="33" idx="3"/>
            <a:endCxn id="32" idx="0"/>
          </p:cNvCxnSpPr>
          <p:nvPr/>
        </p:nvCxnSpPr>
        <p:spPr>
          <a:xfrm flipH="1">
            <a:off x="4864911" y="2619711"/>
            <a:ext cx="38400" cy="287557"/>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0" y="1143000"/>
            <a:ext cx="3200400" cy="369332"/>
          </a:xfrm>
          <a:prstGeom prst="rect">
            <a:avLst/>
          </a:prstGeom>
          <a:noFill/>
        </p:spPr>
        <p:txBody>
          <a:bodyPr wrap="square" rtlCol="0">
            <a:spAutoFit/>
          </a:bodyPr>
          <a:lstStyle/>
          <a:p>
            <a:r>
              <a:rPr lang="en-US" b="1" u="sng" dirty="0" err="1" smtClean="0">
                <a:solidFill>
                  <a:srgbClr val="C00000"/>
                </a:solidFill>
              </a:rPr>
              <a:t>Lijevo</a:t>
            </a:r>
            <a:r>
              <a:rPr lang="en-US" b="1" u="sng" dirty="0" smtClean="0">
                <a:solidFill>
                  <a:srgbClr val="C00000"/>
                </a:solidFill>
              </a:rPr>
              <a:t> – </a:t>
            </a:r>
            <a:r>
              <a:rPr lang="en-US" b="1" u="sng" dirty="0" err="1" smtClean="0">
                <a:solidFill>
                  <a:srgbClr val="C00000"/>
                </a:solidFill>
              </a:rPr>
              <a:t>lijevi</a:t>
            </a:r>
            <a:r>
              <a:rPr lang="en-US" b="1" u="sng" dirty="0" smtClean="0">
                <a:solidFill>
                  <a:srgbClr val="C00000"/>
                </a:solidFill>
              </a:rPr>
              <a:t> </a:t>
            </a:r>
            <a:r>
              <a:rPr lang="en-US" b="1" u="sng" dirty="0" err="1" smtClean="0">
                <a:solidFill>
                  <a:srgbClr val="C00000"/>
                </a:solidFill>
              </a:rPr>
              <a:t>slu</a:t>
            </a:r>
            <a:r>
              <a:rPr lang="sr-Latn-ME" b="1" u="sng" dirty="0" smtClean="0">
                <a:solidFill>
                  <a:srgbClr val="C00000"/>
                </a:solidFill>
              </a:rPr>
              <a:t>čaj</a:t>
            </a:r>
            <a:endParaRPr lang="en-US" b="1" u="sng" dirty="0">
              <a:solidFill>
                <a:srgbClr val="C00000"/>
              </a:solidFill>
            </a:endParaRPr>
          </a:p>
        </p:txBody>
      </p:sp>
      <p:sp>
        <p:nvSpPr>
          <p:cNvPr id="47" name="Oval 46"/>
          <p:cNvSpPr/>
          <p:nvPr/>
        </p:nvSpPr>
        <p:spPr>
          <a:xfrm>
            <a:off x="513465" y="479492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48" name="Straight Connector 47"/>
          <p:cNvCxnSpPr>
            <a:stCxn id="47" idx="3"/>
          </p:cNvCxnSpPr>
          <p:nvPr/>
        </p:nvCxnSpPr>
        <p:spPr>
          <a:xfrm flipH="1">
            <a:off x="344215" y="5185172"/>
            <a:ext cx="247365" cy="223977"/>
          </a:xfrm>
          <a:prstGeom prst="line">
            <a:avLst/>
          </a:prstGeom>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991915" y="525958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50" name="Straight Connector 49"/>
          <p:cNvCxnSpPr>
            <a:stCxn id="47" idx="5"/>
          </p:cNvCxnSpPr>
          <p:nvPr/>
        </p:nvCxnSpPr>
        <p:spPr>
          <a:xfrm>
            <a:off x="968750" y="5185172"/>
            <a:ext cx="176912" cy="74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9" idx="3"/>
          </p:cNvCxnSpPr>
          <p:nvPr/>
        </p:nvCxnSpPr>
        <p:spPr>
          <a:xfrm flipH="1">
            <a:off x="801415" y="5649831"/>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a:endCxn id="55" idx="0"/>
          </p:cNvCxnSpPr>
          <p:nvPr/>
        </p:nvCxnSpPr>
        <p:spPr>
          <a:xfrm>
            <a:off x="1424752" y="5656444"/>
            <a:ext cx="228483" cy="255516"/>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02257" y="5419183"/>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54" name="TextBox 53"/>
          <p:cNvSpPr txBox="1"/>
          <p:nvPr/>
        </p:nvSpPr>
        <p:spPr>
          <a:xfrm>
            <a:off x="578432" y="5931932"/>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55" name="TextBox 54"/>
          <p:cNvSpPr txBox="1"/>
          <p:nvPr/>
        </p:nvSpPr>
        <p:spPr>
          <a:xfrm>
            <a:off x="1426250" y="591196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56" name="Oval 55"/>
          <p:cNvSpPr/>
          <p:nvPr/>
        </p:nvSpPr>
        <p:spPr>
          <a:xfrm>
            <a:off x="1095590" y="4407932"/>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z</a:t>
            </a:r>
          </a:p>
        </p:txBody>
      </p:sp>
      <p:cxnSp>
        <p:nvCxnSpPr>
          <p:cNvPr id="57" name="Straight Connector 56"/>
          <p:cNvCxnSpPr>
            <a:endCxn id="47" idx="7"/>
          </p:cNvCxnSpPr>
          <p:nvPr/>
        </p:nvCxnSpPr>
        <p:spPr>
          <a:xfrm flipH="1">
            <a:off x="968750" y="4715729"/>
            <a:ext cx="167327" cy="146153"/>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56" idx="5"/>
            <a:endCxn id="59" idx="0"/>
          </p:cNvCxnSpPr>
          <p:nvPr/>
        </p:nvCxnSpPr>
        <p:spPr>
          <a:xfrm>
            <a:off x="1550875" y="4798177"/>
            <a:ext cx="355740" cy="154823"/>
          </a:xfrm>
          <a:prstGeom prst="line">
            <a:avLst/>
          </a:prstGeom>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1679630" y="49530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sp>
        <p:nvSpPr>
          <p:cNvPr id="60" name="TextBox 59"/>
          <p:cNvSpPr txBox="1"/>
          <p:nvPr/>
        </p:nvSpPr>
        <p:spPr>
          <a:xfrm>
            <a:off x="53035" y="3810000"/>
            <a:ext cx="3200400" cy="369332"/>
          </a:xfrm>
          <a:prstGeom prst="rect">
            <a:avLst/>
          </a:prstGeom>
          <a:noFill/>
        </p:spPr>
        <p:txBody>
          <a:bodyPr wrap="square" rtlCol="0">
            <a:spAutoFit/>
          </a:bodyPr>
          <a:lstStyle/>
          <a:p>
            <a:r>
              <a:rPr lang="en-US" b="1" u="sng" dirty="0" err="1" smtClean="0">
                <a:solidFill>
                  <a:srgbClr val="C00000"/>
                </a:solidFill>
              </a:rPr>
              <a:t>Lijevo</a:t>
            </a:r>
            <a:r>
              <a:rPr lang="en-US" b="1" u="sng" dirty="0" smtClean="0">
                <a:solidFill>
                  <a:srgbClr val="C00000"/>
                </a:solidFill>
              </a:rPr>
              <a:t> – </a:t>
            </a:r>
            <a:r>
              <a:rPr lang="sr-Latn-ME" b="1" u="sng" dirty="0" smtClean="0">
                <a:solidFill>
                  <a:srgbClr val="C00000"/>
                </a:solidFill>
              </a:rPr>
              <a:t>desni</a:t>
            </a:r>
            <a:r>
              <a:rPr lang="en-US" b="1" u="sng" dirty="0" smtClean="0">
                <a:solidFill>
                  <a:srgbClr val="C00000"/>
                </a:solidFill>
              </a:rPr>
              <a:t> </a:t>
            </a:r>
            <a:r>
              <a:rPr lang="en-US" b="1" u="sng" dirty="0" err="1" smtClean="0">
                <a:solidFill>
                  <a:srgbClr val="C00000"/>
                </a:solidFill>
              </a:rPr>
              <a:t>slu</a:t>
            </a:r>
            <a:r>
              <a:rPr lang="sr-Latn-ME" b="1" u="sng" dirty="0" smtClean="0">
                <a:solidFill>
                  <a:srgbClr val="C00000"/>
                </a:solidFill>
              </a:rPr>
              <a:t>čaj</a:t>
            </a:r>
            <a:endParaRPr lang="en-US" b="1" u="sng" dirty="0">
              <a:solidFill>
                <a:srgbClr val="C00000"/>
              </a:solidFill>
            </a:endParaRPr>
          </a:p>
        </p:txBody>
      </p:sp>
      <p:cxnSp>
        <p:nvCxnSpPr>
          <p:cNvPr id="64" name="Straight Arrow Connector 63"/>
          <p:cNvCxnSpPr/>
          <p:nvPr/>
        </p:nvCxnSpPr>
        <p:spPr>
          <a:xfrm>
            <a:off x="2964180" y="5488186"/>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2209800" y="4953000"/>
            <a:ext cx="1957645" cy="369332"/>
          </a:xfrm>
          <a:prstGeom prst="rect">
            <a:avLst/>
          </a:prstGeom>
          <a:noFill/>
        </p:spPr>
        <p:txBody>
          <a:bodyPr wrap="square" rtlCol="0">
            <a:spAutoFit/>
          </a:bodyPr>
          <a:lstStyle/>
          <a:p>
            <a:r>
              <a:rPr lang="sr-Latn-ME" dirty="0" smtClean="0"/>
              <a:t>rotacija ulijevo </a:t>
            </a:r>
            <a:r>
              <a:rPr lang="sr-Latn-ME" b="1" dirty="0" smtClean="0">
                <a:solidFill>
                  <a:srgbClr val="C00000"/>
                </a:solidFill>
              </a:rPr>
              <a:t>y</a:t>
            </a:r>
            <a:endParaRPr lang="en-US" b="1" dirty="0">
              <a:solidFill>
                <a:srgbClr val="C00000"/>
              </a:solidFill>
            </a:endParaRPr>
          </a:p>
        </p:txBody>
      </p:sp>
      <p:sp>
        <p:nvSpPr>
          <p:cNvPr id="66" name="Oval 65"/>
          <p:cNvSpPr/>
          <p:nvPr/>
        </p:nvSpPr>
        <p:spPr>
          <a:xfrm>
            <a:off x="4215012" y="48123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x</a:t>
            </a:r>
            <a:endParaRPr lang="en-US" dirty="0"/>
          </a:p>
        </p:txBody>
      </p:sp>
      <p:cxnSp>
        <p:nvCxnSpPr>
          <p:cNvPr id="67" name="Straight Connector 66"/>
          <p:cNvCxnSpPr>
            <a:stCxn id="66" idx="3"/>
          </p:cNvCxnSpPr>
          <p:nvPr/>
        </p:nvCxnSpPr>
        <p:spPr>
          <a:xfrm flipH="1">
            <a:off x="3757812" y="5202599"/>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681612" y="52695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y</a:t>
            </a:r>
            <a:endParaRPr lang="en-US" dirty="0"/>
          </a:p>
        </p:txBody>
      </p:sp>
      <p:cxnSp>
        <p:nvCxnSpPr>
          <p:cNvPr id="69" name="Straight Connector 68"/>
          <p:cNvCxnSpPr>
            <a:stCxn id="66" idx="5"/>
            <a:endCxn id="74" idx="0"/>
          </p:cNvCxnSpPr>
          <p:nvPr/>
        </p:nvCxnSpPr>
        <p:spPr>
          <a:xfrm>
            <a:off x="4670297" y="5202599"/>
            <a:ext cx="353825" cy="148828"/>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68" idx="3"/>
          </p:cNvCxnSpPr>
          <p:nvPr/>
        </p:nvCxnSpPr>
        <p:spPr>
          <a:xfrm flipH="1">
            <a:off x="3491112" y="5659799"/>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8" idx="4"/>
          </p:cNvCxnSpPr>
          <p:nvPr/>
        </p:nvCxnSpPr>
        <p:spPr>
          <a:xfrm>
            <a:off x="3948312" y="5726754"/>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273137" y="59610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73" name="TextBox 72"/>
          <p:cNvSpPr txBox="1"/>
          <p:nvPr/>
        </p:nvSpPr>
        <p:spPr>
          <a:xfrm>
            <a:off x="3958937" y="5949359"/>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74" name="TextBox 73"/>
          <p:cNvSpPr txBox="1"/>
          <p:nvPr/>
        </p:nvSpPr>
        <p:spPr>
          <a:xfrm>
            <a:off x="4797137" y="5351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75" name="Oval 74"/>
          <p:cNvSpPr/>
          <p:nvPr/>
        </p:nvSpPr>
        <p:spPr>
          <a:xfrm>
            <a:off x="4797137" y="4425359"/>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z</a:t>
            </a:r>
          </a:p>
        </p:txBody>
      </p:sp>
      <p:cxnSp>
        <p:nvCxnSpPr>
          <p:cNvPr id="76" name="Straight Connector 75"/>
          <p:cNvCxnSpPr>
            <a:endCxn id="66" idx="7"/>
          </p:cNvCxnSpPr>
          <p:nvPr/>
        </p:nvCxnSpPr>
        <p:spPr>
          <a:xfrm flipH="1">
            <a:off x="4670297" y="4733156"/>
            <a:ext cx="167327" cy="146153"/>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75" idx="5"/>
            <a:endCxn id="78" idx="0"/>
          </p:cNvCxnSpPr>
          <p:nvPr/>
        </p:nvCxnSpPr>
        <p:spPr>
          <a:xfrm>
            <a:off x="5252422" y="4815604"/>
            <a:ext cx="355740" cy="154823"/>
          </a:xfrm>
          <a:prstGeom prst="line">
            <a:avLst/>
          </a:prstGeom>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5381177" y="4970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79" name="Straight Arrow Connector 78"/>
          <p:cNvCxnSpPr/>
          <p:nvPr/>
        </p:nvCxnSpPr>
        <p:spPr>
          <a:xfrm>
            <a:off x="6092537" y="4965604"/>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430292" y="4443022"/>
            <a:ext cx="1957645" cy="369332"/>
          </a:xfrm>
          <a:prstGeom prst="rect">
            <a:avLst/>
          </a:prstGeom>
          <a:noFill/>
        </p:spPr>
        <p:txBody>
          <a:bodyPr wrap="square" rtlCol="0">
            <a:spAutoFit/>
          </a:bodyPr>
          <a:lstStyle/>
          <a:p>
            <a:r>
              <a:rPr lang="sr-Latn-ME" dirty="0" smtClean="0"/>
              <a:t>rotacija u</a:t>
            </a:r>
            <a:r>
              <a:rPr lang="en-US" dirty="0" err="1" smtClean="0"/>
              <a:t>desno</a:t>
            </a:r>
            <a:r>
              <a:rPr lang="sr-Latn-ME" dirty="0" smtClean="0"/>
              <a:t> </a:t>
            </a:r>
            <a:r>
              <a:rPr lang="sr-Latn-ME" b="1" dirty="0" smtClean="0">
                <a:solidFill>
                  <a:srgbClr val="C00000"/>
                </a:solidFill>
              </a:rPr>
              <a:t>z</a:t>
            </a:r>
            <a:endParaRPr lang="en-US" b="1" dirty="0">
              <a:solidFill>
                <a:srgbClr val="C00000"/>
              </a:solidFill>
            </a:endParaRPr>
          </a:p>
        </p:txBody>
      </p:sp>
      <p:sp>
        <p:nvSpPr>
          <p:cNvPr id="81" name="Oval 80"/>
          <p:cNvSpPr/>
          <p:nvPr/>
        </p:nvSpPr>
        <p:spPr>
          <a:xfrm>
            <a:off x="7415412" y="45837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x</a:t>
            </a:r>
            <a:endParaRPr lang="en-US" dirty="0"/>
          </a:p>
        </p:txBody>
      </p:sp>
      <p:cxnSp>
        <p:nvCxnSpPr>
          <p:cNvPr id="82" name="Straight Connector 81"/>
          <p:cNvCxnSpPr>
            <a:stCxn id="81" idx="3"/>
          </p:cNvCxnSpPr>
          <p:nvPr/>
        </p:nvCxnSpPr>
        <p:spPr>
          <a:xfrm flipH="1">
            <a:off x="6958212" y="4973999"/>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6882012" y="50409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84" name="Straight Connector 83"/>
          <p:cNvCxnSpPr>
            <a:stCxn id="81" idx="5"/>
          </p:cNvCxnSpPr>
          <p:nvPr/>
        </p:nvCxnSpPr>
        <p:spPr>
          <a:xfrm>
            <a:off x="7870697" y="4973999"/>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83" idx="3"/>
          </p:cNvCxnSpPr>
          <p:nvPr/>
        </p:nvCxnSpPr>
        <p:spPr>
          <a:xfrm flipH="1">
            <a:off x="6691512" y="5431199"/>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3" idx="4"/>
          </p:cNvCxnSpPr>
          <p:nvPr/>
        </p:nvCxnSpPr>
        <p:spPr>
          <a:xfrm>
            <a:off x="7148712" y="5498154"/>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473537" y="5732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88" name="TextBox 87"/>
          <p:cNvSpPr txBox="1"/>
          <p:nvPr/>
        </p:nvSpPr>
        <p:spPr>
          <a:xfrm>
            <a:off x="7159337" y="5720759"/>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89" name="TextBox 88"/>
          <p:cNvSpPr txBox="1"/>
          <p:nvPr/>
        </p:nvSpPr>
        <p:spPr>
          <a:xfrm>
            <a:off x="7758663" y="5732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90" name="Oval 89"/>
          <p:cNvSpPr/>
          <p:nvPr/>
        </p:nvSpPr>
        <p:spPr>
          <a:xfrm>
            <a:off x="7945933" y="505462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a:t>z</a:t>
            </a:r>
          </a:p>
        </p:txBody>
      </p:sp>
      <p:cxnSp>
        <p:nvCxnSpPr>
          <p:cNvPr id="91" name="Straight Connector 90"/>
          <p:cNvCxnSpPr>
            <a:stCxn id="90" idx="5"/>
            <a:endCxn id="92" idx="0"/>
          </p:cNvCxnSpPr>
          <p:nvPr/>
        </p:nvCxnSpPr>
        <p:spPr>
          <a:xfrm>
            <a:off x="8401218" y="5444870"/>
            <a:ext cx="246276" cy="263698"/>
          </a:xfrm>
          <a:prstGeom prst="line">
            <a:avLst/>
          </a:prstGeom>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8420509" y="57085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93" name="Straight Connector 92"/>
          <p:cNvCxnSpPr>
            <a:stCxn id="90" idx="3"/>
            <a:endCxn id="89" idx="0"/>
          </p:cNvCxnSpPr>
          <p:nvPr/>
        </p:nvCxnSpPr>
        <p:spPr>
          <a:xfrm flipH="1">
            <a:off x="7985648" y="5444870"/>
            <a:ext cx="38400" cy="28755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3691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Preostale varijante kod ume</a:t>
            </a:r>
            <a:r>
              <a:rPr lang="en-US" dirty="0" smtClean="0"/>
              <a:t>t</a:t>
            </a:r>
            <a:r>
              <a:rPr lang="sr-Latn-ME" dirty="0" smtClean="0"/>
              <a:t>anja</a:t>
            </a:r>
            <a:endParaRPr lang="en-US" dirty="0"/>
          </a:p>
        </p:txBody>
      </p:sp>
      <p:cxnSp>
        <p:nvCxnSpPr>
          <p:cNvPr id="17" name="Straight Arrow Connector 16"/>
          <p:cNvCxnSpPr/>
          <p:nvPr/>
        </p:nvCxnSpPr>
        <p:spPr>
          <a:xfrm>
            <a:off x="2971800" y="2140445"/>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309555" y="1617863"/>
            <a:ext cx="1957645" cy="369332"/>
          </a:xfrm>
          <a:prstGeom prst="rect">
            <a:avLst/>
          </a:prstGeom>
          <a:noFill/>
        </p:spPr>
        <p:txBody>
          <a:bodyPr wrap="square" rtlCol="0">
            <a:spAutoFit/>
          </a:bodyPr>
          <a:lstStyle/>
          <a:p>
            <a:r>
              <a:rPr lang="sr-Latn-ME" dirty="0" smtClean="0"/>
              <a:t>rotacija ulijevo </a:t>
            </a:r>
            <a:r>
              <a:rPr lang="sr-Latn-ME" b="1" dirty="0" smtClean="0">
                <a:solidFill>
                  <a:srgbClr val="C00000"/>
                </a:solidFill>
              </a:rPr>
              <a:t>z</a:t>
            </a:r>
            <a:endParaRPr lang="en-US" b="1" dirty="0">
              <a:solidFill>
                <a:srgbClr val="C00000"/>
              </a:solidFill>
            </a:endParaRPr>
          </a:p>
        </p:txBody>
      </p:sp>
      <p:sp>
        <p:nvSpPr>
          <p:cNvPr id="19" name="Oval 18"/>
          <p:cNvSpPr/>
          <p:nvPr/>
        </p:nvSpPr>
        <p:spPr>
          <a:xfrm>
            <a:off x="1072117" y="157845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z</a:t>
            </a:r>
            <a:endParaRPr lang="en-US" dirty="0"/>
          </a:p>
        </p:txBody>
      </p:sp>
      <p:cxnSp>
        <p:nvCxnSpPr>
          <p:cNvPr id="20" name="Straight Connector 19"/>
          <p:cNvCxnSpPr/>
          <p:nvPr/>
        </p:nvCxnSpPr>
        <p:spPr>
          <a:xfrm flipH="1">
            <a:off x="1043027" y="1968701"/>
            <a:ext cx="112448" cy="111988"/>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1981200" y="26670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22" name="Straight Connector 21"/>
          <p:cNvCxnSpPr>
            <a:stCxn id="19" idx="5"/>
          </p:cNvCxnSpPr>
          <p:nvPr/>
        </p:nvCxnSpPr>
        <p:spPr>
          <a:xfrm>
            <a:off x="1527402" y="1968701"/>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1" idx="3"/>
            <a:endCxn id="26" idx="0"/>
          </p:cNvCxnSpPr>
          <p:nvPr/>
        </p:nvCxnSpPr>
        <p:spPr>
          <a:xfrm flipH="1">
            <a:off x="1909053" y="3057245"/>
            <a:ext cx="150262" cy="2068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1" idx="5"/>
            <a:endCxn id="30" idx="0"/>
          </p:cNvCxnSpPr>
          <p:nvPr/>
        </p:nvCxnSpPr>
        <p:spPr>
          <a:xfrm>
            <a:off x="2436485" y="3057245"/>
            <a:ext cx="76500" cy="21663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80165" y="209403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26" name="TextBox 25"/>
          <p:cNvSpPr txBox="1"/>
          <p:nvPr/>
        </p:nvSpPr>
        <p:spPr>
          <a:xfrm>
            <a:off x="1682068" y="326409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27" name="TextBox 26"/>
          <p:cNvSpPr txBox="1"/>
          <p:nvPr/>
        </p:nvSpPr>
        <p:spPr>
          <a:xfrm>
            <a:off x="1298330" y="271587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28" name="Oval 27"/>
          <p:cNvSpPr/>
          <p:nvPr/>
        </p:nvSpPr>
        <p:spPr>
          <a:xfrm>
            <a:off x="1602638" y="2049327"/>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29" name="Straight Connector 28"/>
          <p:cNvCxnSpPr>
            <a:endCxn id="21" idx="0"/>
          </p:cNvCxnSpPr>
          <p:nvPr/>
        </p:nvCxnSpPr>
        <p:spPr>
          <a:xfrm>
            <a:off x="2010462" y="2469568"/>
            <a:ext cx="237438" cy="197432"/>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286000" y="327388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31" name="Straight Connector 30"/>
          <p:cNvCxnSpPr>
            <a:stCxn id="28" idx="3"/>
            <a:endCxn id="27" idx="0"/>
          </p:cNvCxnSpPr>
          <p:nvPr/>
        </p:nvCxnSpPr>
        <p:spPr>
          <a:xfrm flipH="1">
            <a:off x="1525315" y="2439572"/>
            <a:ext cx="155438" cy="276306"/>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0" y="1143000"/>
            <a:ext cx="3200400" cy="369332"/>
          </a:xfrm>
          <a:prstGeom prst="rect">
            <a:avLst/>
          </a:prstGeom>
          <a:noFill/>
        </p:spPr>
        <p:txBody>
          <a:bodyPr wrap="square" rtlCol="0">
            <a:spAutoFit/>
          </a:bodyPr>
          <a:lstStyle/>
          <a:p>
            <a:r>
              <a:rPr lang="sr-Latn-ME" b="1" u="sng" dirty="0" smtClean="0">
                <a:solidFill>
                  <a:srgbClr val="C00000"/>
                </a:solidFill>
              </a:rPr>
              <a:t>Desno</a:t>
            </a:r>
            <a:r>
              <a:rPr lang="en-US" b="1" u="sng" dirty="0" smtClean="0">
                <a:solidFill>
                  <a:srgbClr val="C00000"/>
                </a:solidFill>
              </a:rPr>
              <a:t> – </a:t>
            </a:r>
            <a:r>
              <a:rPr lang="sr-Latn-ME" b="1" u="sng" dirty="0" smtClean="0">
                <a:solidFill>
                  <a:srgbClr val="C00000"/>
                </a:solidFill>
              </a:rPr>
              <a:t>desni</a:t>
            </a:r>
            <a:r>
              <a:rPr lang="en-US" b="1" u="sng" dirty="0" smtClean="0">
                <a:solidFill>
                  <a:srgbClr val="C00000"/>
                </a:solidFill>
              </a:rPr>
              <a:t> </a:t>
            </a:r>
            <a:r>
              <a:rPr lang="en-US" b="1" u="sng" dirty="0" err="1" smtClean="0">
                <a:solidFill>
                  <a:srgbClr val="C00000"/>
                </a:solidFill>
              </a:rPr>
              <a:t>slu</a:t>
            </a:r>
            <a:r>
              <a:rPr lang="sr-Latn-ME" b="1" u="sng" dirty="0" smtClean="0">
                <a:solidFill>
                  <a:srgbClr val="C00000"/>
                </a:solidFill>
              </a:rPr>
              <a:t>čaj</a:t>
            </a:r>
            <a:endParaRPr lang="en-US" b="1" u="sng" dirty="0">
              <a:solidFill>
                <a:srgbClr val="C00000"/>
              </a:solidFill>
            </a:endParaRPr>
          </a:p>
        </p:txBody>
      </p:sp>
      <p:sp>
        <p:nvSpPr>
          <p:cNvPr id="46" name="TextBox 45"/>
          <p:cNvSpPr txBox="1"/>
          <p:nvPr/>
        </p:nvSpPr>
        <p:spPr>
          <a:xfrm>
            <a:off x="53035" y="3810000"/>
            <a:ext cx="3200400" cy="369332"/>
          </a:xfrm>
          <a:prstGeom prst="rect">
            <a:avLst/>
          </a:prstGeom>
          <a:noFill/>
        </p:spPr>
        <p:txBody>
          <a:bodyPr wrap="square" rtlCol="0">
            <a:spAutoFit/>
          </a:bodyPr>
          <a:lstStyle/>
          <a:p>
            <a:r>
              <a:rPr lang="en-US" b="1" u="sng" dirty="0" err="1" smtClean="0">
                <a:solidFill>
                  <a:srgbClr val="C00000"/>
                </a:solidFill>
              </a:rPr>
              <a:t>Desno</a:t>
            </a:r>
            <a:r>
              <a:rPr lang="en-US" b="1" u="sng" dirty="0" smtClean="0">
                <a:solidFill>
                  <a:srgbClr val="C00000"/>
                </a:solidFill>
              </a:rPr>
              <a:t> – </a:t>
            </a:r>
            <a:r>
              <a:rPr lang="en-US" b="1" u="sng" dirty="0" err="1" smtClean="0">
                <a:solidFill>
                  <a:srgbClr val="C00000"/>
                </a:solidFill>
              </a:rPr>
              <a:t>lijevi</a:t>
            </a:r>
            <a:r>
              <a:rPr lang="en-US" b="1" u="sng" dirty="0" smtClean="0">
                <a:solidFill>
                  <a:srgbClr val="C00000"/>
                </a:solidFill>
              </a:rPr>
              <a:t> </a:t>
            </a:r>
            <a:r>
              <a:rPr lang="en-US" b="1" u="sng" dirty="0" err="1" smtClean="0">
                <a:solidFill>
                  <a:srgbClr val="C00000"/>
                </a:solidFill>
              </a:rPr>
              <a:t>slu</a:t>
            </a:r>
            <a:r>
              <a:rPr lang="sr-Latn-ME" b="1" u="sng" dirty="0" smtClean="0">
                <a:solidFill>
                  <a:srgbClr val="C00000"/>
                </a:solidFill>
              </a:rPr>
              <a:t>čaj</a:t>
            </a:r>
            <a:endParaRPr lang="en-US" b="1" u="sng" dirty="0">
              <a:solidFill>
                <a:srgbClr val="C00000"/>
              </a:solidFill>
            </a:endParaRPr>
          </a:p>
        </p:txBody>
      </p:sp>
      <p:cxnSp>
        <p:nvCxnSpPr>
          <p:cNvPr id="47" name="Straight Arrow Connector 46"/>
          <p:cNvCxnSpPr/>
          <p:nvPr/>
        </p:nvCxnSpPr>
        <p:spPr>
          <a:xfrm>
            <a:off x="2209800" y="5488186"/>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776155" y="5029200"/>
            <a:ext cx="1957645" cy="369332"/>
          </a:xfrm>
          <a:prstGeom prst="rect">
            <a:avLst/>
          </a:prstGeom>
          <a:noFill/>
        </p:spPr>
        <p:txBody>
          <a:bodyPr wrap="square" rtlCol="0">
            <a:spAutoFit/>
          </a:bodyPr>
          <a:lstStyle/>
          <a:p>
            <a:r>
              <a:rPr lang="sr-Latn-ME" dirty="0" smtClean="0"/>
              <a:t>rotacija u</a:t>
            </a:r>
            <a:r>
              <a:rPr lang="en-US" dirty="0" err="1" smtClean="0"/>
              <a:t>desno</a:t>
            </a:r>
            <a:r>
              <a:rPr lang="sr-Latn-ME" dirty="0" smtClean="0"/>
              <a:t> </a:t>
            </a:r>
            <a:r>
              <a:rPr lang="sr-Latn-ME" b="1" dirty="0" smtClean="0">
                <a:solidFill>
                  <a:srgbClr val="C00000"/>
                </a:solidFill>
              </a:rPr>
              <a:t>y</a:t>
            </a:r>
            <a:endParaRPr lang="en-US" b="1" dirty="0">
              <a:solidFill>
                <a:srgbClr val="C00000"/>
              </a:solidFill>
            </a:endParaRPr>
          </a:p>
        </p:txBody>
      </p:sp>
      <p:cxnSp>
        <p:nvCxnSpPr>
          <p:cNvPr id="62" name="Straight Arrow Connector 61"/>
          <p:cNvCxnSpPr/>
          <p:nvPr/>
        </p:nvCxnSpPr>
        <p:spPr>
          <a:xfrm>
            <a:off x="6092537" y="4965604"/>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5430292" y="4443022"/>
            <a:ext cx="1957645" cy="369332"/>
          </a:xfrm>
          <a:prstGeom prst="rect">
            <a:avLst/>
          </a:prstGeom>
          <a:noFill/>
        </p:spPr>
        <p:txBody>
          <a:bodyPr wrap="square" rtlCol="0">
            <a:spAutoFit/>
          </a:bodyPr>
          <a:lstStyle/>
          <a:p>
            <a:r>
              <a:rPr lang="sr-Latn-ME" dirty="0" smtClean="0"/>
              <a:t>rotacija u</a:t>
            </a:r>
            <a:r>
              <a:rPr lang="en-US" dirty="0" err="1" smtClean="0"/>
              <a:t>lijevo</a:t>
            </a:r>
            <a:r>
              <a:rPr lang="sr-Latn-ME" dirty="0" smtClean="0"/>
              <a:t> </a:t>
            </a:r>
            <a:r>
              <a:rPr lang="sr-Latn-ME" b="1" dirty="0" smtClean="0">
                <a:solidFill>
                  <a:srgbClr val="C00000"/>
                </a:solidFill>
              </a:rPr>
              <a:t>z</a:t>
            </a:r>
            <a:endParaRPr lang="en-US" b="1" dirty="0">
              <a:solidFill>
                <a:srgbClr val="C00000"/>
              </a:solidFill>
            </a:endParaRPr>
          </a:p>
        </p:txBody>
      </p:sp>
      <p:sp>
        <p:nvSpPr>
          <p:cNvPr id="64" name="Oval 63"/>
          <p:cNvSpPr/>
          <p:nvPr/>
        </p:nvSpPr>
        <p:spPr>
          <a:xfrm>
            <a:off x="7415412" y="45837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x</a:t>
            </a:r>
            <a:endParaRPr lang="en-US" dirty="0"/>
          </a:p>
        </p:txBody>
      </p:sp>
      <p:cxnSp>
        <p:nvCxnSpPr>
          <p:cNvPr id="65" name="Straight Connector 64"/>
          <p:cNvCxnSpPr>
            <a:stCxn id="64" idx="3"/>
          </p:cNvCxnSpPr>
          <p:nvPr/>
        </p:nvCxnSpPr>
        <p:spPr>
          <a:xfrm flipH="1">
            <a:off x="6958212" y="4973999"/>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882012" y="504095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z</a:t>
            </a:r>
            <a:endParaRPr lang="en-US" dirty="0"/>
          </a:p>
        </p:txBody>
      </p:sp>
      <p:cxnSp>
        <p:nvCxnSpPr>
          <p:cNvPr id="67" name="Straight Connector 66"/>
          <p:cNvCxnSpPr>
            <a:stCxn id="64" idx="5"/>
          </p:cNvCxnSpPr>
          <p:nvPr/>
        </p:nvCxnSpPr>
        <p:spPr>
          <a:xfrm>
            <a:off x="7870697" y="4973999"/>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66" idx="3"/>
          </p:cNvCxnSpPr>
          <p:nvPr/>
        </p:nvCxnSpPr>
        <p:spPr>
          <a:xfrm flipH="1">
            <a:off x="6691512" y="5431199"/>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66" idx="4"/>
          </p:cNvCxnSpPr>
          <p:nvPr/>
        </p:nvCxnSpPr>
        <p:spPr>
          <a:xfrm>
            <a:off x="7148712" y="5498154"/>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473537" y="5732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71" name="TextBox 70"/>
          <p:cNvSpPr txBox="1"/>
          <p:nvPr/>
        </p:nvSpPr>
        <p:spPr>
          <a:xfrm>
            <a:off x="7159337" y="5720759"/>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72" name="TextBox 71"/>
          <p:cNvSpPr txBox="1"/>
          <p:nvPr/>
        </p:nvSpPr>
        <p:spPr>
          <a:xfrm>
            <a:off x="7758663" y="5732427"/>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73" name="Oval 72"/>
          <p:cNvSpPr/>
          <p:nvPr/>
        </p:nvSpPr>
        <p:spPr>
          <a:xfrm>
            <a:off x="7945933" y="505462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y</a:t>
            </a:r>
            <a:endParaRPr lang="en-US" dirty="0"/>
          </a:p>
        </p:txBody>
      </p:sp>
      <p:cxnSp>
        <p:nvCxnSpPr>
          <p:cNvPr id="74" name="Straight Connector 73"/>
          <p:cNvCxnSpPr>
            <a:stCxn id="73" idx="5"/>
            <a:endCxn id="75" idx="0"/>
          </p:cNvCxnSpPr>
          <p:nvPr/>
        </p:nvCxnSpPr>
        <p:spPr>
          <a:xfrm>
            <a:off x="8401218" y="5444870"/>
            <a:ext cx="246276" cy="263698"/>
          </a:xfrm>
          <a:prstGeom prst="line">
            <a:avLst/>
          </a:prstGeom>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8420509" y="57085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76" name="Straight Connector 75"/>
          <p:cNvCxnSpPr>
            <a:stCxn id="73" idx="3"/>
            <a:endCxn id="72" idx="0"/>
          </p:cNvCxnSpPr>
          <p:nvPr/>
        </p:nvCxnSpPr>
        <p:spPr>
          <a:xfrm flipH="1">
            <a:off x="7985648" y="5444870"/>
            <a:ext cx="38400" cy="287557"/>
          </a:xfrm>
          <a:prstGeom prst="line">
            <a:avLst/>
          </a:prstGeom>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4370875" y="17585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88" name="Straight Connector 87"/>
          <p:cNvCxnSpPr>
            <a:stCxn id="87" idx="3"/>
          </p:cNvCxnSpPr>
          <p:nvPr/>
        </p:nvCxnSpPr>
        <p:spPr>
          <a:xfrm flipH="1">
            <a:off x="3913675" y="2148840"/>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3837475" y="221579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z</a:t>
            </a:r>
            <a:endParaRPr lang="en-US" dirty="0"/>
          </a:p>
        </p:txBody>
      </p:sp>
      <p:cxnSp>
        <p:nvCxnSpPr>
          <p:cNvPr id="90" name="Straight Connector 89"/>
          <p:cNvCxnSpPr>
            <a:stCxn id="87" idx="5"/>
          </p:cNvCxnSpPr>
          <p:nvPr/>
        </p:nvCxnSpPr>
        <p:spPr>
          <a:xfrm>
            <a:off x="4826160" y="2148840"/>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89" idx="3"/>
          </p:cNvCxnSpPr>
          <p:nvPr/>
        </p:nvCxnSpPr>
        <p:spPr>
          <a:xfrm flipH="1">
            <a:off x="3646975" y="2606040"/>
            <a:ext cx="268615" cy="277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Straight Connector 91"/>
          <p:cNvCxnSpPr>
            <a:stCxn id="89" idx="4"/>
          </p:cNvCxnSpPr>
          <p:nvPr/>
        </p:nvCxnSpPr>
        <p:spPr>
          <a:xfrm>
            <a:off x="4104175" y="2672995"/>
            <a:ext cx="201125" cy="210414"/>
          </a:xfrm>
          <a:prstGeom prst="line">
            <a:avLst/>
          </a:prstGeom>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429000" y="2907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94" name="TextBox 93"/>
          <p:cNvSpPr txBox="1"/>
          <p:nvPr/>
        </p:nvSpPr>
        <p:spPr>
          <a:xfrm>
            <a:off x="4114800" y="289560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95" name="TextBox 94"/>
          <p:cNvSpPr txBox="1"/>
          <p:nvPr/>
        </p:nvSpPr>
        <p:spPr>
          <a:xfrm>
            <a:off x="4714126" y="2907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96" name="Oval 95"/>
          <p:cNvSpPr/>
          <p:nvPr/>
        </p:nvSpPr>
        <p:spPr>
          <a:xfrm>
            <a:off x="4901396" y="22294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x</a:t>
            </a:r>
            <a:endParaRPr lang="en-US" dirty="0"/>
          </a:p>
        </p:txBody>
      </p:sp>
      <p:cxnSp>
        <p:nvCxnSpPr>
          <p:cNvPr id="97" name="Straight Connector 96"/>
          <p:cNvCxnSpPr>
            <a:stCxn id="96" idx="5"/>
            <a:endCxn id="98" idx="0"/>
          </p:cNvCxnSpPr>
          <p:nvPr/>
        </p:nvCxnSpPr>
        <p:spPr>
          <a:xfrm>
            <a:off x="5356681" y="2619711"/>
            <a:ext cx="246276" cy="263698"/>
          </a:xfrm>
          <a:prstGeom prst="line">
            <a:avLst/>
          </a:prstGeom>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5375972" y="2883409"/>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99" name="Straight Connector 98"/>
          <p:cNvCxnSpPr>
            <a:stCxn id="96" idx="3"/>
            <a:endCxn id="95" idx="0"/>
          </p:cNvCxnSpPr>
          <p:nvPr/>
        </p:nvCxnSpPr>
        <p:spPr>
          <a:xfrm flipH="1">
            <a:off x="4941111" y="2619711"/>
            <a:ext cx="38400" cy="287557"/>
          </a:xfrm>
          <a:prstGeom prst="line">
            <a:avLst/>
          </a:prstGeom>
        </p:spPr>
        <p:style>
          <a:lnRef idx="1">
            <a:schemeClr val="accent1"/>
          </a:lnRef>
          <a:fillRef idx="0">
            <a:schemeClr val="accent1"/>
          </a:fillRef>
          <a:effectRef idx="0">
            <a:schemeClr val="accent1"/>
          </a:effectRef>
          <a:fontRef idx="minor">
            <a:schemeClr val="tx1"/>
          </a:fontRef>
        </p:style>
      </p:cxnSp>
      <p:sp>
        <p:nvSpPr>
          <p:cNvPr id="100" name="Oval 99"/>
          <p:cNvSpPr/>
          <p:nvPr/>
        </p:nvSpPr>
        <p:spPr>
          <a:xfrm>
            <a:off x="595287" y="433536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z</a:t>
            </a:r>
            <a:endParaRPr lang="en-US" dirty="0"/>
          </a:p>
        </p:txBody>
      </p:sp>
      <p:cxnSp>
        <p:nvCxnSpPr>
          <p:cNvPr id="101" name="Straight Connector 100"/>
          <p:cNvCxnSpPr/>
          <p:nvPr/>
        </p:nvCxnSpPr>
        <p:spPr>
          <a:xfrm flipH="1">
            <a:off x="566197" y="4725606"/>
            <a:ext cx="112448" cy="111988"/>
          </a:xfrm>
          <a:prstGeom prst="line">
            <a:avLst/>
          </a:prstGeom>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774074" y="538052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x</a:t>
            </a:r>
            <a:endParaRPr lang="en-US" dirty="0"/>
          </a:p>
        </p:txBody>
      </p:sp>
      <p:cxnSp>
        <p:nvCxnSpPr>
          <p:cNvPr id="103" name="Straight Connector 102"/>
          <p:cNvCxnSpPr>
            <a:stCxn id="100" idx="5"/>
          </p:cNvCxnSpPr>
          <p:nvPr/>
        </p:nvCxnSpPr>
        <p:spPr>
          <a:xfrm>
            <a:off x="1050572" y="4725606"/>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a:stCxn id="109" idx="3"/>
            <a:endCxn id="102" idx="0"/>
          </p:cNvCxnSpPr>
          <p:nvPr/>
        </p:nvCxnSpPr>
        <p:spPr>
          <a:xfrm flipH="1">
            <a:off x="1040774" y="5196477"/>
            <a:ext cx="163149" cy="1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102" idx="5"/>
            <a:endCxn id="107" idx="0"/>
          </p:cNvCxnSpPr>
          <p:nvPr/>
        </p:nvCxnSpPr>
        <p:spPr>
          <a:xfrm>
            <a:off x="1229359" y="5770765"/>
            <a:ext cx="64426" cy="184503"/>
          </a:xfrm>
          <a:prstGeom prst="line">
            <a:avLst/>
          </a:prstGeom>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03335" y="4850943"/>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107" name="TextBox 106"/>
          <p:cNvSpPr txBox="1"/>
          <p:nvPr/>
        </p:nvSpPr>
        <p:spPr>
          <a:xfrm>
            <a:off x="1066800" y="5955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108" name="TextBox 107"/>
          <p:cNvSpPr txBox="1"/>
          <p:nvPr/>
        </p:nvSpPr>
        <p:spPr>
          <a:xfrm>
            <a:off x="460430" y="59552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109" name="Oval 108"/>
          <p:cNvSpPr/>
          <p:nvPr/>
        </p:nvSpPr>
        <p:spPr>
          <a:xfrm>
            <a:off x="1125808" y="4806232"/>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y</a:t>
            </a:r>
            <a:endParaRPr lang="en-US" dirty="0"/>
          </a:p>
        </p:txBody>
      </p:sp>
      <p:cxnSp>
        <p:nvCxnSpPr>
          <p:cNvPr id="110" name="Straight Connector 109"/>
          <p:cNvCxnSpPr>
            <a:stCxn id="109" idx="5"/>
            <a:endCxn id="111" idx="0"/>
          </p:cNvCxnSpPr>
          <p:nvPr/>
        </p:nvCxnSpPr>
        <p:spPr>
          <a:xfrm>
            <a:off x="1581093" y="5196477"/>
            <a:ext cx="186011" cy="184043"/>
          </a:xfrm>
          <a:prstGeom prst="line">
            <a:avLst/>
          </a:prstGeom>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1540119" y="5380520"/>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112" name="Straight Connector 111"/>
          <p:cNvCxnSpPr>
            <a:stCxn id="102" idx="3"/>
            <a:endCxn id="108" idx="0"/>
          </p:cNvCxnSpPr>
          <p:nvPr/>
        </p:nvCxnSpPr>
        <p:spPr>
          <a:xfrm flipH="1">
            <a:off x="687415" y="5770765"/>
            <a:ext cx="164774" cy="184503"/>
          </a:xfrm>
          <a:prstGeom prst="line">
            <a:avLst/>
          </a:prstGeom>
        </p:spPr>
        <p:style>
          <a:lnRef idx="1">
            <a:schemeClr val="accent1"/>
          </a:lnRef>
          <a:fillRef idx="0">
            <a:schemeClr val="accent1"/>
          </a:fillRef>
          <a:effectRef idx="0">
            <a:schemeClr val="accent1"/>
          </a:effectRef>
          <a:fontRef idx="minor">
            <a:schemeClr val="tx1"/>
          </a:fontRef>
        </p:style>
      </p:cxnSp>
      <p:sp>
        <p:nvSpPr>
          <p:cNvPr id="123" name="Oval 122"/>
          <p:cNvSpPr/>
          <p:nvPr/>
        </p:nvSpPr>
        <p:spPr>
          <a:xfrm>
            <a:off x="3742347" y="418364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a:t>z</a:t>
            </a:r>
            <a:endParaRPr lang="en-US" dirty="0"/>
          </a:p>
        </p:txBody>
      </p:sp>
      <p:cxnSp>
        <p:nvCxnSpPr>
          <p:cNvPr id="124" name="Straight Connector 123"/>
          <p:cNvCxnSpPr/>
          <p:nvPr/>
        </p:nvCxnSpPr>
        <p:spPr>
          <a:xfrm flipH="1">
            <a:off x="3713257" y="4573889"/>
            <a:ext cx="112448" cy="111988"/>
          </a:xfrm>
          <a:prstGeom prst="line">
            <a:avLst/>
          </a:prstGeom>
        </p:spPr>
        <p:style>
          <a:lnRef idx="1">
            <a:schemeClr val="accent1"/>
          </a:lnRef>
          <a:fillRef idx="0">
            <a:schemeClr val="accent1"/>
          </a:fillRef>
          <a:effectRef idx="0">
            <a:schemeClr val="accent1"/>
          </a:effectRef>
          <a:fontRef idx="minor">
            <a:schemeClr val="tx1"/>
          </a:fontRef>
        </p:style>
      </p:cxnSp>
      <p:sp>
        <p:nvSpPr>
          <p:cNvPr id="125" name="Oval 124"/>
          <p:cNvSpPr/>
          <p:nvPr/>
        </p:nvSpPr>
        <p:spPr>
          <a:xfrm>
            <a:off x="4651430" y="527218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y</a:t>
            </a:r>
            <a:endParaRPr lang="en-US" dirty="0"/>
          </a:p>
        </p:txBody>
      </p:sp>
      <p:cxnSp>
        <p:nvCxnSpPr>
          <p:cNvPr id="126" name="Straight Connector 125"/>
          <p:cNvCxnSpPr>
            <a:stCxn id="123" idx="5"/>
          </p:cNvCxnSpPr>
          <p:nvPr/>
        </p:nvCxnSpPr>
        <p:spPr>
          <a:xfrm>
            <a:off x="4197632" y="4573889"/>
            <a:ext cx="176912" cy="13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125" idx="3"/>
            <a:endCxn id="130" idx="0"/>
          </p:cNvCxnSpPr>
          <p:nvPr/>
        </p:nvCxnSpPr>
        <p:spPr>
          <a:xfrm flipH="1">
            <a:off x="4579283" y="5662433"/>
            <a:ext cx="150262" cy="2068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Connector 127"/>
          <p:cNvCxnSpPr>
            <a:stCxn id="125" idx="5"/>
            <a:endCxn id="134" idx="0"/>
          </p:cNvCxnSpPr>
          <p:nvPr/>
        </p:nvCxnSpPr>
        <p:spPr>
          <a:xfrm>
            <a:off x="5106715" y="5662433"/>
            <a:ext cx="76500" cy="216635"/>
          </a:xfrm>
          <a:prstGeom prst="line">
            <a:avLst/>
          </a:prstGeom>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3450395" y="4699226"/>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T1</a:t>
            </a:r>
            <a:endParaRPr lang="en-US" b="1" dirty="0">
              <a:solidFill>
                <a:srgbClr val="0070C0"/>
              </a:solidFill>
            </a:endParaRPr>
          </a:p>
        </p:txBody>
      </p:sp>
      <p:sp>
        <p:nvSpPr>
          <p:cNvPr id="130" name="TextBox 129"/>
          <p:cNvSpPr txBox="1"/>
          <p:nvPr/>
        </p:nvSpPr>
        <p:spPr>
          <a:xfrm>
            <a:off x="4352298" y="5869285"/>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T3</a:t>
            </a:r>
            <a:endParaRPr lang="en-US" b="1" dirty="0">
              <a:solidFill>
                <a:srgbClr val="0070C0"/>
              </a:solidFill>
            </a:endParaRPr>
          </a:p>
        </p:txBody>
      </p:sp>
      <p:sp>
        <p:nvSpPr>
          <p:cNvPr id="131" name="TextBox 130"/>
          <p:cNvSpPr txBox="1"/>
          <p:nvPr/>
        </p:nvSpPr>
        <p:spPr>
          <a:xfrm>
            <a:off x="3968560" y="5321066"/>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T2</a:t>
            </a:r>
            <a:endParaRPr lang="en-US" b="1" dirty="0">
              <a:solidFill>
                <a:srgbClr val="0070C0"/>
              </a:solidFill>
            </a:endParaRPr>
          </a:p>
        </p:txBody>
      </p:sp>
      <p:sp>
        <p:nvSpPr>
          <p:cNvPr id="132" name="Oval 131"/>
          <p:cNvSpPr/>
          <p:nvPr/>
        </p:nvSpPr>
        <p:spPr>
          <a:xfrm>
            <a:off x="4272868" y="4654515"/>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x</a:t>
            </a:r>
            <a:endParaRPr lang="en-US" dirty="0"/>
          </a:p>
        </p:txBody>
      </p:sp>
      <p:cxnSp>
        <p:nvCxnSpPr>
          <p:cNvPr id="133" name="Straight Connector 132"/>
          <p:cNvCxnSpPr>
            <a:endCxn id="125" idx="0"/>
          </p:cNvCxnSpPr>
          <p:nvPr/>
        </p:nvCxnSpPr>
        <p:spPr>
          <a:xfrm>
            <a:off x="4680692" y="5074756"/>
            <a:ext cx="237438" cy="197432"/>
          </a:xfrm>
          <a:prstGeom prst="line">
            <a:avLst/>
          </a:prstGeom>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4956230" y="5879068"/>
            <a:ext cx="453970" cy="369332"/>
          </a:xfrm>
          <a:prstGeom prst="rect">
            <a:avLst/>
          </a:prstGeom>
          <a:noFill/>
          <a:ln w="25400">
            <a:solidFill>
              <a:srgbClr val="7030A0"/>
            </a:solidFill>
          </a:ln>
        </p:spPr>
        <p:txBody>
          <a:bodyPr wrap="none" rtlCol="0">
            <a:spAutoFit/>
          </a:bodyPr>
          <a:lstStyle/>
          <a:p>
            <a:r>
              <a:rPr lang="sr-Latn-ME" b="1" dirty="0" smtClean="0">
                <a:solidFill>
                  <a:srgbClr val="0070C0"/>
                </a:solidFill>
              </a:rPr>
              <a:t>T</a:t>
            </a:r>
            <a:r>
              <a:rPr lang="en-US" b="1" dirty="0" smtClean="0">
                <a:solidFill>
                  <a:srgbClr val="0070C0"/>
                </a:solidFill>
              </a:rPr>
              <a:t>4</a:t>
            </a:r>
            <a:endParaRPr lang="en-US" b="1" dirty="0">
              <a:solidFill>
                <a:srgbClr val="0070C0"/>
              </a:solidFill>
            </a:endParaRPr>
          </a:p>
        </p:txBody>
      </p:sp>
      <p:cxnSp>
        <p:nvCxnSpPr>
          <p:cNvPr id="135" name="Straight Connector 134"/>
          <p:cNvCxnSpPr>
            <a:stCxn id="132" idx="3"/>
            <a:endCxn id="131" idx="0"/>
          </p:cNvCxnSpPr>
          <p:nvPr/>
        </p:nvCxnSpPr>
        <p:spPr>
          <a:xfrm flipH="1">
            <a:off x="4195545" y="5044760"/>
            <a:ext cx="155438" cy="27630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5027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Primjer umetanja</a:t>
            </a:r>
            <a:endParaRPr lang="en-US" dirty="0"/>
          </a:p>
        </p:txBody>
      </p:sp>
      <p:sp>
        <p:nvSpPr>
          <p:cNvPr id="3" name="Content Placeholder 2"/>
          <p:cNvSpPr>
            <a:spLocks noGrp="1"/>
          </p:cNvSpPr>
          <p:nvPr>
            <p:ph idx="1"/>
          </p:nvPr>
        </p:nvSpPr>
        <p:spPr>
          <a:xfrm>
            <a:off x="4724400" y="2743200"/>
            <a:ext cx="3962400" cy="3733800"/>
          </a:xfrm>
        </p:spPr>
        <p:txBody>
          <a:bodyPr/>
          <a:lstStyle/>
          <a:p>
            <a:endParaRPr lang="en-US" dirty="0"/>
          </a:p>
        </p:txBody>
      </p:sp>
      <p:pic>
        <p:nvPicPr>
          <p:cNvPr id="2050" name="Picture 2" descr="avlinsert1"/>
          <p:cNvPicPr>
            <a:picLocks noChangeAspect="1" noChangeArrowheads="1"/>
          </p:cNvPicPr>
          <p:nvPr/>
        </p:nvPicPr>
        <p:blipFill rotWithShape="1">
          <a:blip r:embed="rId2">
            <a:extLst>
              <a:ext uri="{28A0092B-C50C-407E-A947-70E740481C1C}">
                <a14:useLocalDpi xmlns:a14="http://schemas.microsoft.com/office/drawing/2010/main" val="0"/>
              </a:ext>
            </a:extLst>
          </a:blip>
          <a:srcRect l="1447" t="14587" r="2061" b="26306"/>
          <a:stretch/>
        </p:blipFill>
        <p:spPr bwMode="auto">
          <a:xfrm>
            <a:off x="15240" y="1066801"/>
            <a:ext cx="7361023" cy="2743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4267200"/>
            <a:ext cx="8686800" cy="1200329"/>
          </a:xfrm>
          <a:prstGeom prst="rect">
            <a:avLst/>
          </a:prstGeom>
          <a:noFill/>
          <a:ln>
            <a:solidFill>
              <a:srgbClr val="C00000"/>
            </a:solidFill>
            <a:prstDash val="dash"/>
          </a:ln>
        </p:spPr>
        <p:txBody>
          <a:bodyPr wrap="square" rtlCol="0">
            <a:spAutoFit/>
          </a:bodyPr>
          <a:lstStyle/>
          <a:p>
            <a:r>
              <a:rPr lang="sr-Latn-ME" dirty="0" smtClean="0"/>
              <a:t>Brojevi pored čvorova označavaju koje je podstablo datog korjena više, </a:t>
            </a:r>
            <a:r>
              <a:rPr lang="sr-Latn-ME" b="1" dirty="0" smtClean="0">
                <a:solidFill>
                  <a:srgbClr val="00B050"/>
                </a:solidFill>
              </a:rPr>
              <a:t>-1</a:t>
            </a:r>
            <a:r>
              <a:rPr lang="sr-Latn-ME" dirty="0" smtClean="0"/>
              <a:t> znači lijevo za jedan, </a:t>
            </a:r>
            <a:r>
              <a:rPr lang="sr-Latn-ME" b="1" dirty="0" smtClean="0">
                <a:solidFill>
                  <a:srgbClr val="00B050"/>
                </a:solidFill>
              </a:rPr>
              <a:t>0</a:t>
            </a:r>
            <a:r>
              <a:rPr lang="sr-Latn-ME" dirty="0" smtClean="0"/>
              <a:t> iste su visine i </a:t>
            </a:r>
            <a:r>
              <a:rPr lang="sr-Latn-ME" b="1" dirty="0" smtClean="0">
                <a:solidFill>
                  <a:srgbClr val="00B050"/>
                </a:solidFill>
              </a:rPr>
              <a:t>+1</a:t>
            </a:r>
            <a:r>
              <a:rPr lang="sr-Latn-ME" dirty="0" smtClean="0"/>
              <a:t> više je desno podstablo.</a:t>
            </a:r>
          </a:p>
          <a:p>
            <a:r>
              <a:rPr lang="sr-Latn-ME" dirty="0" smtClean="0"/>
              <a:t>U ovom slučaju umetanje ne narušava osobinu stabla pa nema potrebe za rebalansiranjem.</a:t>
            </a:r>
            <a:endParaRPr lang="en-US" dirty="0"/>
          </a:p>
        </p:txBody>
      </p:sp>
      <p:sp>
        <p:nvSpPr>
          <p:cNvPr id="5" name="Rectangle 4"/>
          <p:cNvSpPr/>
          <p:nvPr/>
        </p:nvSpPr>
        <p:spPr>
          <a:xfrm>
            <a:off x="3200400" y="1828800"/>
            <a:ext cx="1524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867400" y="2514600"/>
            <a:ext cx="609600" cy="609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715000" y="3276600"/>
            <a:ext cx="2286000" cy="646331"/>
          </a:xfrm>
          <a:prstGeom prst="rect">
            <a:avLst/>
          </a:prstGeom>
          <a:noFill/>
          <a:ln>
            <a:solidFill>
              <a:srgbClr val="C00000"/>
            </a:solidFill>
            <a:prstDash val="dash"/>
          </a:ln>
        </p:spPr>
        <p:txBody>
          <a:bodyPr wrap="square" rtlCol="0">
            <a:spAutoFit/>
          </a:bodyPr>
          <a:lstStyle/>
          <a:p>
            <a:r>
              <a:rPr lang="sr-Latn-ME" b="1" dirty="0" smtClean="0">
                <a:solidFill>
                  <a:srgbClr val="C00000"/>
                </a:solidFill>
              </a:rPr>
              <a:t>Umetnuti čvor nije promjenio balans.</a:t>
            </a:r>
            <a:endParaRPr lang="en-US" b="1" dirty="0">
              <a:solidFill>
                <a:srgbClr val="C00000"/>
              </a:solidFill>
            </a:endParaRPr>
          </a:p>
        </p:txBody>
      </p:sp>
    </p:spTree>
    <p:extLst>
      <p:ext uri="{BB962C8B-B14F-4D97-AF65-F5344CB8AC3E}">
        <p14:creationId xmlns:p14="http://schemas.microsoft.com/office/powerpoint/2010/main" val="3897907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GB" dirty="0" err="1" smtClean="0"/>
              <a:t>Umetanje</a:t>
            </a:r>
            <a:r>
              <a:rPr lang="en-GB" dirty="0" smtClean="0"/>
              <a:t> </a:t>
            </a:r>
            <a:r>
              <a:rPr lang="en-GB" dirty="0" err="1" smtClean="0"/>
              <a:t>kada</a:t>
            </a:r>
            <a:r>
              <a:rPr lang="en-GB" dirty="0" smtClean="0"/>
              <a:t> </a:t>
            </a:r>
            <a:r>
              <a:rPr lang="en-GB" dirty="0" err="1" smtClean="0"/>
              <a:t>ima</a:t>
            </a:r>
            <a:r>
              <a:rPr lang="en-GB" dirty="0" smtClean="0"/>
              <a:t> </a:t>
            </a:r>
            <a:r>
              <a:rPr lang="en-GB" dirty="0" err="1" smtClean="0"/>
              <a:t>promjena</a:t>
            </a:r>
            <a:endParaRPr lang="en-US" dirty="0"/>
          </a:p>
        </p:txBody>
      </p:sp>
      <p:sp>
        <p:nvSpPr>
          <p:cNvPr id="3" name="Content Placeholder 2"/>
          <p:cNvSpPr>
            <a:spLocks noGrp="1"/>
          </p:cNvSpPr>
          <p:nvPr>
            <p:ph idx="1"/>
          </p:nvPr>
        </p:nvSpPr>
        <p:spPr/>
        <p:txBody>
          <a:bodyPr/>
          <a:lstStyle/>
          <a:p>
            <a:endParaRPr lang="en-US"/>
          </a:p>
        </p:txBody>
      </p:sp>
      <p:pic>
        <p:nvPicPr>
          <p:cNvPr id="3074" name="Picture 2" descr="avlinsert2-jpg"/>
          <p:cNvPicPr>
            <a:picLocks noChangeAspect="1" noChangeArrowheads="1"/>
          </p:cNvPicPr>
          <p:nvPr/>
        </p:nvPicPr>
        <p:blipFill rotWithShape="1">
          <a:blip r:embed="rId2">
            <a:extLst>
              <a:ext uri="{28A0092B-C50C-407E-A947-70E740481C1C}">
                <a14:useLocalDpi xmlns:a14="http://schemas.microsoft.com/office/drawing/2010/main" val="0"/>
              </a:ext>
            </a:extLst>
          </a:blip>
          <a:srcRect l="2837" r="13675"/>
          <a:stretch/>
        </p:blipFill>
        <p:spPr bwMode="auto">
          <a:xfrm>
            <a:off x="152400" y="1143000"/>
            <a:ext cx="8172700" cy="54102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19200" y="2895600"/>
            <a:ext cx="1371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657600" y="4038600"/>
            <a:ext cx="18288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324600" y="1066800"/>
            <a:ext cx="2819400" cy="1754326"/>
          </a:xfrm>
          <a:prstGeom prst="rect">
            <a:avLst/>
          </a:prstGeom>
          <a:noFill/>
        </p:spPr>
        <p:txBody>
          <a:bodyPr wrap="square" rtlCol="0">
            <a:spAutoFit/>
          </a:bodyPr>
          <a:lstStyle/>
          <a:p>
            <a:r>
              <a:rPr lang="en-GB" dirty="0" err="1" smtClean="0"/>
              <a:t>Umetanjem</a:t>
            </a:r>
            <a:r>
              <a:rPr lang="en-GB" dirty="0" smtClean="0"/>
              <a:t> </a:t>
            </a:r>
            <a:r>
              <a:rPr lang="en-GB" b="1" dirty="0" smtClean="0">
                <a:solidFill>
                  <a:srgbClr val="00B050"/>
                </a:solidFill>
              </a:rPr>
              <a:t>3</a:t>
            </a:r>
            <a:r>
              <a:rPr lang="en-GB" dirty="0" smtClean="0"/>
              <a:t> </a:t>
            </a:r>
            <a:r>
              <a:rPr lang="en-GB" dirty="0" err="1" smtClean="0"/>
              <a:t>dolazi</a:t>
            </a:r>
            <a:r>
              <a:rPr lang="en-GB" dirty="0" smtClean="0"/>
              <a:t> do </a:t>
            </a:r>
            <a:r>
              <a:rPr lang="en-GB" dirty="0" err="1" smtClean="0"/>
              <a:t>naru</a:t>
            </a:r>
            <a:r>
              <a:rPr lang="sr-Latn-ME" dirty="0" smtClean="0"/>
              <a:t>šavanja balansa u drvetu. Idemo naviše i nalazimo da je čvor </a:t>
            </a:r>
            <a:r>
              <a:rPr lang="sr-Latn-ME" b="1" dirty="0" smtClean="0">
                <a:solidFill>
                  <a:srgbClr val="00B050"/>
                </a:solidFill>
              </a:rPr>
              <a:t>10</a:t>
            </a:r>
            <a:r>
              <a:rPr lang="sr-Latn-ME" dirty="0" smtClean="0"/>
              <a:t> </a:t>
            </a:r>
          </a:p>
          <a:p>
            <a:r>
              <a:rPr lang="sr-Latn-ME" dirty="0"/>
              <a:t> </a:t>
            </a:r>
            <a:r>
              <a:rPr lang="sr-Latn-ME" dirty="0" smtClean="0"/>
              <a:t>   prvi kod kojega imamo     </a:t>
            </a:r>
          </a:p>
          <a:p>
            <a:r>
              <a:rPr lang="sr-Latn-ME" dirty="0"/>
              <a:t> </a:t>
            </a:r>
            <a:r>
              <a:rPr lang="sr-Latn-ME" dirty="0" smtClean="0"/>
              <a:t>  grešku.</a:t>
            </a:r>
            <a:endParaRPr lang="en-US" dirty="0"/>
          </a:p>
        </p:txBody>
      </p:sp>
      <p:sp>
        <p:nvSpPr>
          <p:cNvPr id="9" name="TextBox 8"/>
          <p:cNvSpPr txBox="1"/>
          <p:nvPr/>
        </p:nvSpPr>
        <p:spPr>
          <a:xfrm>
            <a:off x="3429000" y="3505200"/>
            <a:ext cx="2819400" cy="1477328"/>
          </a:xfrm>
          <a:prstGeom prst="rect">
            <a:avLst/>
          </a:prstGeom>
          <a:noFill/>
        </p:spPr>
        <p:txBody>
          <a:bodyPr wrap="square" rtlCol="0">
            <a:spAutoFit/>
          </a:bodyPr>
          <a:lstStyle/>
          <a:p>
            <a:r>
              <a:rPr lang="sr-Latn-ME" dirty="0" smtClean="0"/>
              <a:t>U pitanju je </a:t>
            </a:r>
            <a:r>
              <a:rPr lang="sr-Latn-ME" b="1" u="sng" dirty="0" smtClean="0">
                <a:solidFill>
                  <a:srgbClr val="C00000"/>
                </a:solidFill>
              </a:rPr>
              <a:t>lijevo lijevi</a:t>
            </a:r>
            <a:r>
              <a:rPr lang="sr-Latn-ME" dirty="0" smtClean="0"/>
              <a:t> slučaj vršimo rotaciju udesno čvora </a:t>
            </a:r>
            <a:r>
              <a:rPr lang="sr-Latn-ME" b="1" dirty="0" smtClean="0">
                <a:solidFill>
                  <a:srgbClr val="00B050"/>
                </a:solidFill>
              </a:rPr>
              <a:t>10</a:t>
            </a:r>
            <a:r>
              <a:rPr lang="sr-Latn-ME" dirty="0" smtClean="0"/>
              <a:t> </a:t>
            </a:r>
            <a:r>
              <a:rPr lang="en-US" dirty="0" err="1" smtClean="0"/>
              <a:t>i</a:t>
            </a:r>
            <a:r>
              <a:rPr lang="sr-Latn-ME" dirty="0" smtClean="0"/>
              <a:t> </a:t>
            </a:r>
            <a:br>
              <a:rPr lang="sr-Latn-ME" dirty="0" smtClean="0"/>
            </a:br>
            <a:r>
              <a:rPr lang="sr-Latn-ME" dirty="0" smtClean="0"/>
              <a:t>    sve se vraća u </a:t>
            </a:r>
          </a:p>
          <a:p>
            <a:r>
              <a:rPr lang="sr-Latn-ME" dirty="0"/>
              <a:t> </a:t>
            </a:r>
            <a:r>
              <a:rPr lang="sr-Latn-ME" dirty="0" smtClean="0"/>
              <a:t>         normalu.</a:t>
            </a:r>
            <a:endParaRPr lang="en-US" dirty="0"/>
          </a:p>
        </p:txBody>
      </p:sp>
    </p:spTree>
    <p:extLst>
      <p:ext uri="{BB962C8B-B14F-4D97-AF65-F5344CB8AC3E}">
        <p14:creationId xmlns:p14="http://schemas.microsoft.com/office/powerpoint/2010/main" val="2466152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Slučaj desno-desno</a:t>
            </a:r>
            <a:endParaRPr lang="en-US" dirty="0"/>
          </a:p>
        </p:txBody>
      </p:sp>
      <p:pic>
        <p:nvPicPr>
          <p:cNvPr id="4098" name="Picture 2" descr="avlinsert3"/>
          <p:cNvPicPr>
            <a:picLocks noChangeAspect="1" noChangeArrowheads="1"/>
          </p:cNvPicPr>
          <p:nvPr/>
        </p:nvPicPr>
        <p:blipFill rotWithShape="1">
          <a:blip r:embed="rId2">
            <a:extLst>
              <a:ext uri="{28A0092B-C50C-407E-A947-70E740481C1C}">
                <a14:useLocalDpi xmlns:a14="http://schemas.microsoft.com/office/drawing/2010/main" val="0"/>
              </a:ext>
            </a:extLst>
          </a:blip>
          <a:srcRect l="4399" r="4301" b="5378"/>
          <a:stretch/>
        </p:blipFill>
        <p:spPr bwMode="auto">
          <a:xfrm>
            <a:off x="182880" y="914400"/>
            <a:ext cx="7315200" cy="56860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09800" y="2438400"/>
            <a:ext cx="7620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83180" y="4114800"/>
            <a:ext cx="12573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86000" y="2362200"/>
            <a:ext cx="7620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19500" y="3962400"/>
            <a:ext cx="12573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752600" y="2297668"/>
            <a:ext cx="1676400" cy="338554"/>
          </a:xfrm>
          <a:prstGeom prst="rect">
            <a:avLst/>
          </a:prstGeom>
          <a:noFill/>
        </p:spPr>
        <p:txBody>
          <a:bodyPr wrap="square" rtlCol="0">
            <a:spAutoFit/>
          </a:bodyPr>
          <a:lstStyle/>
          <a:p>
            <a:r>
              <a:rPr lang="sr-Latn-ME" sz="1600" dirty="0" smtClean="0"/>
              <a:t>Umetanje </a:t>
            </a:r>
            <a:r>
              <a:rPr lang="sr-Latn-ME" sz="1600" b="1" dirty="0" smtClean="0">
                <a:solidFill>
                  <a:srgbClr val="00B050"/>
                </a:solidFill>
              </a:rPr>
              <a:t>45</a:t>
            </a:r>
            <a:endParaRPr lang="en-US" sz="1600" b="1" dirty="0">
              <a:solidFill>
                <a:srgbClr val="00B050"/>
              </a:solidFill>
            </a:endParaRPr>
          </a:p>
        </p:txBody>
      </p:sp>
      <p:sp>
        <p:nvSpPr>
          <p:cNvPr id="10" name="TextBox 9"/>
          <p:cNvSpPr txBox="1"/>
          <p:nvPr/>
        </p:nvSpPr>
        <p:spPr>
          <a:xfrm>
            <a:off x="2057400" y="3758625"/>
            <a:ext cx="3810000" cy="584775"/>
          </a:xfrm>
          <a:prstGeom prst="rect">
            <a:avLst/>
          </a:prstGeom>
          <a:noFill/>
        </p:spPr>
        <p:txBody>
          <a:bodyPr wrap="square" rtlCol="0">
            <a:spAutoFit/>
          </a:bodyPr>
          <a:lstStyle/>
          <a:p>
            <a:r>
              <a:rPr lang="sr-Latn-ME" sz="1600" dirty="0" smtClean="0"/>
              <a:t>Prvi element sa ugroženom osobinom stabla je </a:t>
            </a:r>
            <a:r>
              <a:rPr lang="sr-Latn-ME" sz="1600" b="1" dirty="0" smtClean="0">
                <a:solidFill>
                  <a:srgbClr val="00B050"/>
                </a:solidFill>
              </a:rPr>
              <a:t>30</a:t>
            </a:r>
            <a:r>
              <a:rPr lang="sr-Latn-ME" sz="1600" dirty="0" smtClean="0"/>
              <a:t>. Rotirati oko </a:t>
            </a:r>
            <a:r>
              <a:rPr lang="sr-Latn-ME" sz="1600" b="1" dirty="0" smtClean="0">
                <a:solidFill>
                  <a:srgbClr val="00B050"/>
                </a:solidFill>
              </a:rPr>
              <a:t>30</a:t>
            </a:r>
            <a:r>
              <a:rPr lang="sr-Latn-ME" sz="1600" dirty="0" smtClean="0"/>
              <a:t>.</a:t>
            </a:r>
            <a:endParaRPr lang="en-US" sz="1600" b="1" dirty="0">
              <a:solidFill>
                <a:srgbClr val="00B050"/>
              </a:solidFill>
            </a:endParaRPr>
          </a:p>
        </p:txBody>
      </p:sp>
    </p:spTree>
    <p:extLst>
      <p:ext uri="{BB962C8B-B14F-4D97-AF65-F5344CB8AC3E}">
        <p14:creationId xmlns:p14="http://schemas.microsoft.com/office/powerpoint/2010/main" val="2823440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a:t>Dijametar drveta O(N)</a:t>
            </a:r>
            <a:endParaRPr lang="en-US" dirty="0"/>
          </a:p>
        </p:txBody>
      </p:sp>
      <p:sp>
        <p:nvSpPr>
          <p:cNvPr id="3" name="Content Placeholder 2"/>
          <p:cNvSpPr>
            <a:spLocks noGrp="1"/>
          </p:cNvSpPr>
          <p:nvPr>
            <p:ph idx="1"/>
          </p:nvPr>
        </p:nvSpPr>
        <p:spPr>
          <a:xfrm>
            <a:off x="0" y="1066800"/>
            <a:ext cx="9144000" cy="1981200"/>
          </a:xfrm>
        </p:spPr>
        <p:txBody>
          <a:bodyPr>
            <a:normAutofit lnSpcReduction="10000"/>
          </a:bodyPr>
          <a:lstStyle/>
          <a:p>
            <a:r>
              <a:rPr lang="sr-Latn-ME" dirty="0" smtClean="0"/>
              <a:t>Dijametar drveta je broj čvorova na najdužoj putanji između dva čvora u drvetu. </a:t>
            </a:r>
          </a:p>
          <a:p>
            <a:r>
              <a:rPr lang="sr-Latn-ME" dirty="0" smtClean="0"/>
              <a:t>Algoritam je bazično isti kao i određivanje širine.</a:t>
            </a:r>
          </a:p>
          <a:p>
            <a:r>
              <a:rPr lang="sr-Latn-ME" dirty="0" smtClean="0"/>
              <a:t>Dajemo prvo realizaciju algoritma pa onda i tumačenje.</a:t>
            </a:r>
          </a:p>
          <a:p>
            <a:r>
              <a:rPr lang="sr-Latn-ME" dirty="0" smtClean="0"/>
              <a:t>Cilj nam je da algoritam bude složenosti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a:t>
            </a:r>
          </a:p>
        </p:txBody>
      </p:sp>
      <p:sp>
        <p:nvSpPr>
          <p:cNvPr id="4" name="Rectangle 3"/>
          <p:cNvSpPr/>
          <p:nvPr/>
        </p:nvSpPr>
        <p:spPr>
          <a:xfrm>
            <a:off x="0" y="2895600"/>
            <a:ext cx="6858000" cy="3970318"/>
          </a:xfrm>
          <a:prstGeom prst="rect">
            <a:avLst/>
          </a:prstGeom>
        </p:spPr>
        <p:txBody>
          <a:bodyPr wrap="square">
            <a:spAutoFit/>
          </a:bodyPr>
          <a:lstStyle/>
          <a:p>
            <a:r>
              <a:rPr lang="en-GB" b="1" dirty="0">
                <a:solidFill>
                  <a:srgbClr val="0070C0"/>
                </a:solidFill>
              </a:rPr>
              <a:t>#</a:t>
            </a:r>
            <a:r>
              <a:rPr lang="en-GB" b="1" dirty="0" smtClean="0">
                <a:solidFill>
                  <a:srgbClr val="0070C0"/>
                </a:solidFill>
              </a:rPr>
              <a:t>include&lt;</a:t>
            </a:r>
            <a:r>
              <a:rPr lang="sr-Latn-ME" b="1" dirty="0" smtClean="0">
                <a:solidFill>
                  <a:srgbClr val="0070C0"/>
                </a:solidFill>
              </a:rPr>
              <a:t>iostream</a:t>
            </a:r>
            <a:r>
              <a:rPr lang="en-GB" b="1" dirty="0" smtClean="0">
                <a:solidFill>
                  <a:srgbClr val="0070C0"/>
                </a:solidFill>
              </a:rPr>
              <a:t>&gt; </a:t>
            </a:r>
            <a:endParaRPr lang="en-GB" b="1" dirty="0">
              <a:solidFill>
                <a:srgbClr val="0070C0"/>
              </a:solidFill>
            </a:endParaRPr>
          </a:p>
          <a:p>
            <a:r>
              <a:rPr lang="sr-Latn-ME" b="1" dirty="0">
                <a:solidFill>
                  <a:srgbClr val="0070C0"/>
                </a:solidFill>
              </a:rPr>
              <a:t>u</a:t>
            </a:r>
            <a:r>
              <a:rPr lang="sr-Latn-ME" b="1" dirty="0" smtClean="0">
                <a:solidFill>
                  <a:srgbClr val="0070C0"/>
                </a:solidFill>
              </a:rPr>
              <a:t>sing namespace std;</a:t>
            </a:r>
          </a:p>
          <a:p>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diameterOpt</a:t>
            </a:r>
            <a:r>
              <a:rPr lang="en-GB" b="1" dirty="0" smtClean="0">
                <a:solidFill>
                  <a:srgbClr val="0070C0"/>
                </a:solidFill>
              </a:rPr>
              <a:t>(node </a:t>
            </a:r>
            <a:r>
              <a:rPr lang="en-GB" b="1" dirty="0">
                <a:solidFill>
                  <a:srgbClr val="0070C0"/>
                </a:solidFill>
              </a:rPr>
              <a:t>*root, </a:t>
            </a:r>
            <a:r>
              <a:rPr lang="en-GB" b="1" dirty="0" err="1">
                <a:solidFill>
                  <a:srgbClr val="0070C0"/>
                </a:solidFill>
              </a:rPr>
              <a:t>int</a:t>
            </a:r>
            <a:r>
              <a:rPr lang="en-GB" b="1" dirty="0">
                <a:solidFill>
                  <a:srgbClr val="0070C0"/>
                </a:solidFill>
              </a:rPr>
              <a:t>* height) { </a:t>
            </a:r>
          </a:p>
          <a:p>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lh</a:t>
            </a:r>
            <a:r>
              <a:rPr lang="en-GB" b="1" dirty="0" smtClean="0">
                <a:solidFill>
                  <a:srgbClr val="0070C0"/>
                </a:solidFill>
              </a:rPr>
              <a:t>=0</a:t>
            </a:r>
            <a:r>
              <a:rPr lang="en-GB" b="1" dirty="0">
                <a:solidFill>
                  <a:srgbClr val="0070C0"/>
                </a:solidFill>
              </a:rPr>
              <a:t>, </a:t>
            </a:r>
            <a:r>
              <a:rPr lang="en-GB" b="1" dirty="0" err="1" smtClean="0">
                <a:solidFill>
                  <a:srgbClr val="0070C0"/>
                </a:solidFill>
              </a:rPr>
              <a:t>rh</a:t>
            </a:r>
            <a:r>
              <a:rPr lang="en-GB" b="1" dirty="0" smtClean="0">
                <a:solidFill>
                  <a:srgbClr val="0070C0"/>
                </a:solidFill>
              </a:rPr>
              <a:t>=0</a:t>
            </a:r>
            <a:r>
              <a:rPr lang="en-GB" b="1" dirty="0">
                <a:solidFill>
                  <a:srgbClr val="0070C0"/>
                </a:solidFill>
              </a:rPr>
              <a:t>; </a:t>
            </a:r>
            <a:r>
              <a:rPr lang="sr-Latn-ME" b="1" dirty="0" smtClean="0">
                <a:solidFill>
                  <a:srgbClr val="0070C0"/>
                </a:solidFill>
              </a:rPr>
              <a:t>//visina i diametar lijevo i desnog postabla</a:t>
            </a:r>
            <a:endParaRPr lang="en-GB" b="1" dirty="0">
              <a:solidFill>
                <a:srgbClr val="0070C0"/>
              </a:solidFill>
            </a:endParaRPr>
          </a:p>
          <a:p>
            <a:r>
              <a:rPr lang="en-GB" b="1" dirty="0" err="1" smtClean="0">
                <a:solidFill>
                  <a:srgbClr val="0070C0"/>
                </a:solidFill>
              </a:rPr>
              <a:t>int</a:t>
            </a:r>
            <a:r>
              <a:rPr lang="en-GB" b="1" dirty="0" smtClean="0">
                <a:solidFill>
                  <a:srgbClr val="0070C0"/>
                </a:solidFill>
              </a:rPr>
              <a:t> </a:t>
            </a:r>
            <a:r>
              <a:rPr lang="en-GB" b="1" dirty="0" err="1" smtClean="0">
                <a:solidFill>
                  <a:srgbClr val="0070C0"/>
                </a:solidFill>
              </a:rPr>
              <a:t>ldiameter</a:t>
            </a:r>
            <a:r>
              <a:rPr lang="en-GB" b="1" dirty="0" smtClean="0">
                <a:solidFill>
                  <a:srgbClr val="0070C0"/>
                </a:solidFill>
              </a:rPr>
              <a:t>=0</a:t>
            </a:r>
            <a:r>
              <a:rPr lang="en-GB" b="1" dirty="0">
                <a:solidFill>
                  <a:srgbClr val="0070C0"/>
                </a:solidFill>
              </a:rPr>
              <a:t>, </a:t>
            </a:r>
            <a:r>
              <a:rPr lang="en-GB" b="1" dirty="0" err="1" smtClean="0">
                <a:solidFill>
                  <a:srgbClr val="0070C0"/>
                </a:solidFill>
              </a:rPr>
              <a:t>rdiameter</a:t>
            </a:r>
            <a:r>
              <a:rPr lang="en-GB" b="1" dirty="0" smtClean="0">
                <a:solidFill>
                  <a:srgbClr val="0070C0"/>
                </a:solidFill>
              </a:rPr>
              <a:t>=0</a:t>
            </a:r>
            <a:r>
              <a:rPr lang="en-GB" b="1" dirty="0">
                <a:solidFill>
                  <a:srgbClr val="0070C0"/>
                </a:solidFill>
              </a:rPr>
              <a:t>; </a:t>
            </a:r>
          </a:p>
          <a:p>
            <a:r>
              <a:rPr lang="en-GB" b="1" dirty="0">
                <a:solidFill>
                  <a:srgbClr val="0070C0"/>
                </a:solidFill>
              </a:rPr>
              <a:t>if (</a:t>
            </a:r>
            <a:r>
              <a:rPr lang="en-GB" b="1" dirty="0" smtClean="0">
                <a:solidFill>
                  <a:srgbClr val="0070C0"/>
                </a:solidFill>
              </a:rPr>
              <a:t>root==</a:t>
            </a:r>
            <a:r>
              <a:rPr lang="sr-Latn-ME" b="1" dirty="0" smtClean="0">
                <a:solidFill>
                  <a:srgbClr val="0070C0"/>
                </a:solidFill>
              </a:rPr>
              <a:t>0</a:t>
            </a:r>
            <a:r>
              <a:rPr lang="en-GB" b="1" dirty="0" smtClean="0">
                <a:solidFill>
                  <a:srgbClr val="0070C0"/>
                </a:solidFill>
              </a:rPr>
              <a:t>) </a:t>
            </a:r>
            <a:r>
              <a:rPr lang="en-GB" b="1" dirty="0">
                <a:solidFill>
                  <a:srgbClr val="0070C0"/>
                </a:solidFill>
              </a:rPr>
              <a:t>{ </a:t>
            </a:r>
          </a:p>
          <a:p>
            <a:r>
              <a:rPr lang="en-GB" b="1" dirty="0" smtClean="0">
                <a:solidFill>
                  <a:srgbClr val="0070C0"/>
                </a:solidFill>
              </a:rPr>
              <a:t>*</a:t>
            </a:r>
            <a:r>
              <a:rPr lang="en-GB" b="1" dirty="0">
                <a:solidFill>
                  <a:srgbClr val="0070C0"/>
                </a:solidFill>
              </a:rPr>
              <a:t>height = 0; </a:t>
            </a:r>
          </a:p>
          <a:p>
            <a:r>
              <a:rPr lang="en-GB" b="1" dirty="0" smtClean="0">
                <a:solidFill>
                  <a:srgbClr val="0070C0"/>
                </a:solidFill>
              </a:rPr>
              <a:t>return </a:t>
            </a:r>
            <a:r>
              <a:rPr lang="en-GB" b="1" dirty="0">
                <a:solidFill>
                  <a:srgbClr val="0070C0"/>
                </a:solidFill>
              </a:rPr>
              <a:t>0</a:t>
            </a:r>
            <a:r>
              <a:rPr lang="en-GB" b="1" dirty="0" smtClean="0">
                <a:solidFill>
                  <a:srgbClr val="0070C0"/>
                </a:solidFill>
              </a:rPr>
              <a:t>;</a:t>
            </a:r>
            <a:endParaRPr lang="sr-Latn-ME" b="1" dirty="0" smtClean="0">
              <a:solidFill>
                <a:srgbClr val="0070C0"/>
              </a:solidFill>
            </a:endParaRPr>
          </a:p>
          <a:p>
            <a:r>
              <a:rPr lang="en-GB" b="1" dirty="0" smtClean="0">
                <a:solidFill>
                  <a:srgbClr val="0070C0"/>
                </a:solidFill>
              </a:rPr>
              <a:t>} </a:t>
            </a:r>
            <a:endParaRPr lang="sr-Latn-ME" b="1" dirty="0" smtClean="0">
              <a:solidFill>
                <a:srgbClr val="0070C0"/>
              </a:solidFill>
            </a:endParaRPr>
          </a:p>
          <a:p>
            <a:r>
              <a:rPr lang="en-GB" b="1" dirty="0" err="1" smtClean="0">
                <a:solidFill>
                  <a:srgbClr val="0070C0"/>
                </a:solidFill>
              </a:rPr>
              <a:t>ldiameter</a:t>
            </a:r>
            <a:r>
              <a:rPr lang="en-GB" b="1" dirty="0" smtClean="0">
                <a:solidFill>
                  <a:srgbClr val="0070C0"/>
                </a:solidFill>
              </a:rPr>
              <a:t>=</a:t>
            </a:r>
            <a:r>
              <a:rPr lang="en-GB" b="1" dirty="0" err="1" smtClean="0">
                <a:solidFill>
                  <a:srgbClr val="0070C0"/>
                </a:solidFill>
              </a:rPr>
              <a:t>diameterOpt</a:t>
            </a:r>
            <a:r>
              <a:rPr lang="en-GB" b="1" dirty="0" smtClean="0">
                <a:solidFill>
                  <a:srgbClr val="0070C0"/>
                </a:solidFill>
              </a:rPr>
              <a:t>(root-</a:t>
            </a:r>
            <a:r>
              <a:rPr lang="en-GB" b="1" dirty="0">
                <a:solidFill>
                  <a:srgbClr val="0070C0"/>
                </a:solidFill>
              </a:rPr>
              <a:t>&gt;left, &amp;</a:t>
            </a:r>
            <a:r>
              <a:rPr lang="en-GB" b="1" dirty="0" err="1">
                <a:solidFill>
                  <a:srgbClr val="0070C0"/>
                </a:solidFill>
              </a:rPr>
              <a:t>lh</a:t>
            </a:r>
            <a:r>
              <a:rPr lang="en-GB" b="1" dirty="0">
                <a:solidFill>
                  <a:srgbClr val="0070C0"/>
                </a:solidFill>
              </a:rPr>
              <a:t>); </a:t>
            </a:r>
            <a:endParaRPr lang="sr-Latn-ME" b="1" dirty="0" smtClean="0">
              <a:solidFill>
                <a:srgbClr val="0070C0"/>
              </a:solidFill>
            </a:endParaRPr>
          </a:p>
          <a:p>
            <a:r>
              <a:rPr lang="en-GB" b="1" dirty="0" err="1" smtClean="0">
                <a:solidFill>
                  <a:srgbClr val="0070C0"/>
                </a:solidFill>
              </a:rPr>
              <a:t>rdiameter</a:t>
            </a:r>
            <a:r>
              <a:rPr lang="en-GB" b="1" dirty="0" smtClean="0">
                <a:solidFill>
                  <a:srgbClr val="0070C0"/>
                </a:solidFill>
              </a:rPr>
              <a:t>=</a:t>
            </a:r>
            <a:r>
              <a:rPr lang="en-GB" b="1" dirty="0" err="1" smtClean="0">
                <a:solidFill>
                  <a:srgbClr val="0070C0"/>
                </a:solidFill>
              </a:rPr>
              <a:t>diameterOpt</a:t>
            </a:r>
            <a:r>
              <a:rPr lang="en-GB" b="1" dirty="0" smtClean="0">
                <a:solidFill>
                  <a:srgbClr val="0070C0"/>
                </a:solidFill>
              </a:rPr>
              <a:t>(root-</a:t>
            </a:r>
            <a:r>
              <a:rPr lang="en-GB" b="1" dirty="0">
                <a:solidFill>
                  <a:srgbClr val="0070C0"/>
                </a:solidFill>
              </a:rPr>
              <a:t>&gt;right, &amp;</a:t>
            </a:r>
            <a:r>
              <a:rPr lang="en-GB" b="1" dirty="0" err="1">
                <a:solidFill>
                  <a:srgbClr val="0070C0"/>
                </a:solidFill>
              </a:rPr>
              <a:t>rh</a:t>
            </a:r>
            <a:r>
              <a:rPr lang="en-GB" b="1" dirty="0">
                <a:solidFill>
                  <a:srgbClr val="0070C0"/>
                </a:solidFill>
              </a:rPr>
              <a:t>); </a:t>
            </a:r>
            <a:endParaRPr lang="sr-Latn-ME" b="1" dirty="0" smtClean="0">
              <a:solidFill>
                <a:srgbClr val="0070C0"/>
              </a:solidFill>
            </a:endParaRPr>
          </a:p>
          <a:p>
            <a:r>
              <a:rPr lang="sr-Latn-ME" b="1" dirty="0" smtClean="0">
                <a:solidFill>
                  <a:srgbClr val="0070C0"/>
                </a:solidFill>
              </a:rPr>
              <a:t>*height=max(lh,rh)+1;</a:t>
            </a:r>
            <a:endParaRPr lang="en-GB" b="1" dirty="0">
              <a:solidFill>
                <a:srgbClr val="0070C0"/>
              </a:solidFill>
            </a:endParaRPr>
          </a:p>
          <a:p>
            <a:r>
              <a:rPr lang="en-GB" b="1" dirty="0" smtClean="0">
                <a:solidFill>
                  <a:srgbClr val="0070C0"/>
                </a:solidFill>
              </a:rPr>
              <a:t>return max(lh+rh+1,max(</a:t>
            </a:r>
            <a:r>
              <a:rPr lang="en-GB" b="1" dirty="0" err="1" smtClean="0">
                <a:solidFill>
                  <a:srgbClr val="0070C0"/>
                </a:solidFill>
              </a:rPr>
              <a:t>ldiameter,rdiameter</a:t>
            </a:r>
            <a:r>
              <a:rPr lang="en-GB" b="1" dirty="0">
                <a:solidFill>
                  <a:srgbClr val="0070C0"/>
                </a:solidFill>
              </a:rPr>
              <a:t>)); </a:t>
            </a:r>
          </a:p>
          <a:p>
            <a:r>
              <a:rPr lang="en-GB" b="1" dirty="0">
                <a:solidFill>
                  <a:srgbClr val="0070C0"/>
                </a:solidFill>
              </a:rPr>
              <a:t>} </a:t>
            </a:r>
          </a:p>
        </p:txBody>
      </p:sp>
      <p:sp>
        <p:nvSpPr>
          <p:cNvPr id="5" name="TextBox 4"/>
          <p:cNvSpPr txBox="1"/>
          <p:nvPr/>
        </p:nvSpPr>
        <p:spPr>
          <a:xfrm>
            <a:off x="5257800" y="4419600"/>
            <a:ext cx="3733800" cy="1477328"/>
          </a:xfrm>
          <a:prstGeom prst="rect">
            <a:avLst/>
          </a:prstGeom>
          <a:noFill/>
        </p:spPr>
        <p:txBody>
          <a:bodyPr wrap="square" rtlCol="0">
            <a:spAutoFit/>
          </a:bodyPr>
          <a:lstStyle/>
          <a:p>
            <a:r>
              <a:rPr lang="sr-Latn-ME" b="1" dirty="0" smtClean="0"/>
              <a:t>Funkcija </a:t>
            </a:r>
            <a:r>
              <a:rPr lang="sr-Latn-ME" b="1" dirty="0" smtClean="0">
                <a:solidFill>
                  <a:srgbClr val="C00000"/>
                </a:solidFill>
              </a:rPr>
              <a:t>diameter</a:t>
            </a:r>
            <a:r>
              <a:rPr lang="sr-Latn-ME" b="1" dirty="0" smtClean="0"/>
              <a:t> istovremeno računa i dijametar i visinu stabla. Dijametar ne može biti manji od suma visina lijevog i desnog podstabla.</a:t>
            </a:r>
            <a:endParaRPr lang="en-US" b="1" dirty="0"/>
          </a:p>
        </p:txBody>
      </p:sp>
    </p:spTree>
    <p:extLst>
      <p:ext uri="{BB962C8B-B14F-4D97-AF65-F5344CB8AC3E}">
        <p14:creationId xmlns:p14="http://schemas.microsoft.com/office/powerpoint/2010/main" val="331115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Slučaj lijevo-desno</a:t>
            </a:r>
            <a:endParaRPr lang="en-US" dirty="0"/>
          </a:p>
        </p:txBody>
      </p:sp>
      <p:sp>
        <p:nvSpPr>
          <p:cNvPr id="3" name="Content Placeholder 2"/>
          <p:cNvSpPr>
            <a:spLocks noGrp="1"/>
          </p:cNvSpPr>
          <p:nvPr>
            <p:ph idx="1"/>
          </p:nvPr>
        </p:nvSpPr>
        <p:spPr/>
        <p:txBody>
          <a:bodyPr/>
          <a:lstStyle/>
          <a:p>
            <a:endParaRPr lang="en-US"/>
          </a:p>
        </p:txBody>
      </p:sp>
      <p:pic>
        <p:nvPicPr>
          <p:cNvPr id="1026" name="Picture 2" descr="avlinsert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66800"/>
            <a:ext cx="7696200" cy="57721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572000" y="1524000"/>
            <a:ext cx="990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410200" y="4038600"/>
            <a:ext cx="9906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334000" y="4000500"/>
            <a:ext cx="838200" cy="114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505200" y="4572000"/>
            <a:ext cx="9906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52800" y="4495800"/>
            <a:ext cx="9906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76600" y="3677335"/>
            <a:ext cx="1905000" cy="553998"/>
          </a:xfrm>
          <a:prstGeom prst="rect">
            <a:avLst/>
          </a:prstGeom>
          <a:noFill/>
        </p:spPr>
        <p:txBody>
          <a:bodyPr wrap="square" rtlCol="0">
            <a:spAutoFit/>
          </a:bodyPr>
          <a:lstStyle/>
          <a:p>
            <a:r>
              <a:rPr lang="sr-Latn-ME" sz="1500" dirty="0" smtClean="0"/>
              <a:t>Lijeva rotacija sa  </a:t>
            </a:r>
            <a:r>
              <a:rPr lang="sr-Latn-ME" sz="1500" b="1" dirty="0" smtClean="0">
                <a:solidFill>
                  <a:srgbClr val="00B050"/>
                </a:solidFill>
              </a:rPr>
              <a:t>5 </a:t>
            </a:r>
            <a:r>
              <a:rPr lang="sr-Latn-ME" sz="1500" dirty="0" smtClean="0"/>
              <a:t>kao pivotom</a:t>
            </a:r>
            <a:endParaRPr lang="en-US" sz="1500" dirty="0"/>
          </a:p>
        </p:txBody>
      </p:sp>
      <p:sp>
        <p:nvSpPr>
          <p:cNvPr id="11" name="TextBox 10"/>
          <p:cNvSpPr txBox="1"/>
          <p:nvPr/>
        </p:nvSpPr>
        <p:spPr>
          <a:xfrm>
            <a:off x="4381500" y="1575739"/>
            <a:ext cx="1905000" cy="323165"/>
          </a:xfrm>
          <a:prstGeom prst="rect">
            <a:avLst/>
          </a:prstGeom>
          <a:noFill/>
        </p:spPr>
        <p:txBody>
          <a:bodyPr wrap="square" rtlCol="0">
            <a:spAutoFit/>
          </a:bodyPr>
          <a:lstStyle/>
          <a:p>
            <a:r>
              <a:rPr lang="sr-Latn-ME" sz="1500" dirty="0" smtClean="0"/>
              <a:t>umećemo </a:t>
            </a:r>
            <a:r>
              <a:rPr lang="sr-Latn-ME" sz="1500" b="1" dirty="0" smtClean="0">
                <a:solidFill>
                  <a:srgbClr val="00B050"/>
                </a:solidFill>
              </a:rPr>
              <a:t>7</a:t>
            </a:r>
            <a:endParaRPr lang="en-US" sz="1500" b="1" dirty="0">
              <a:solidFill>
                <a:srgbClr val="00B050"/>
              </a:solidFill>
            </a:endParaRPr>
          </a:p>
        </p:txBody>
      </p:sp>
      <p:sp>
        <p:nvSpPr>
          <p:cNvPr id="12" name="TextBox 11"/>
          <p:cNvSpPr txBox="1"/>
          <p:nvPr/>
        </p:nvSpPr>
        <p:spPr>
          <a:xfrm>
            <a:off x="3276600" y="4322802"/>
            <a:ext cx="1600200" cy="553998"/>
          </a:xfrm>
          <a:prstGeom prst="rect">
            <a:avLst/>
          </a:prstGeom>
          <a:noFill/>
        </p:spPr>
        <p:txBody>
          <a:bodyPr wrap="square" rtlCol="0">
            <a:spAutoFit/>
          </a:bodyPr>
          <a:lstStyle/>
          <a:p>
            <a:r>
              <a:rPr lang="sr-Latn-ME" sz="1500" dirty="0" smtClean="0"/>
              <a:t>Rotacija  udesno oko </a:t>
            </a:r>
            <a:r>
              <a:rPr lang="sr-Latn-ME" sz="1500" b="1" dirty="0" smtClean="0">
                <a:solidFill>
                  <a:srgbClr val="00B050"/>
                </a:solidFill>
              </a:rPr>
              <a:t>10</a:t>
            </a:r>
            <a:endParaRPr lang="en-US" sz="1500" dirty="0"/>
          </a:p>
        </p:txBody>
      </p:sp>
    </p:spTree>
    <p:extLst>
      <p:ext uri="{BB962C8B-B14F-4D97-AF65-F5344CB8AC3E}">
        <p14:creationId xmlns:p14="http://schemas.microsoft.com/office/powerpoint/2010/main" val="1459354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Slučaj desno - lijevo</a:t>
            </a:r>
            <a:endParaRPr lang="en-US" dirty="0"/>
          </a:p>
        </p:txBody>
      </p:sp>
      <p:pic>
        <p:nvPicPr>
          <p:cNvPr id="5122" name="Picture 2" descr="avlinsert5"/>
          <p:cNvPicPr>
            <a:picLocks noChangeAspect="1" noChangeArrowheads="1"/>
          </p:cNvPicPr>
          <p:nvPr/>
        </p:nvPicPr>
        <p:blipFill rotWithShape="1">
          <a:blip r:embed="rId2">
            <a:extLst>
              <a:ext uri="{28A0092B-C50C-407E-A947-70E740481C1C}">
                <a14:useLocalDpi xmlns:a14="http://schemas.microsoft.com/office/drawing/2010/main" val="0"/>
              </a:ext>
            </a:extLst>
          </a:blip>
          <a:srcRect l="1900" t="2800" b="3333"/>
          <a:stretch/>
        </p:blipFill>
        <p:spPr bwMode="auto">
          <a:xfrm>
            <a:off x="76200" y="918622"/>
            <a:ext cx="8229600" cy="59058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657600" y="1581835"/>
            <a:ext cx="1371600" cy="323165"/>
          </a:xfrm>
          <a:prstGeom prst="rect">
            <a:avLst/>
          </a:prstGeom>
          <a:solidFill>
            <a:schemeClr val="bg1"/>
          </a:solidFill>
        </p:spPr>
        <p:txBody>
          <a:bodyPr wrap="square" rtlCol="0">
            <a:spAutoFit/>
          </a:bodyPr>
          <a:lstStyle/>
          <a:p>
            <a:r>
              <a:rPr lang="sr-Latn-ME" sz="1500" b="1" dirty="0" smtClean="0"/>
              <a:t>Umetnuti </a:t>
            </a:r>
            <a:r>
              <a:rPr lang="sr-Latn-ME" sz="1500" b="1" dirty="0" smtClean="0">
                <a:solidFill>
                  <a:srgbClr val="00B050"/>
                </a:solidFill>
              </a:rPr>
              <a:t>15</a:t>
            </a:r>
            <a:endParaRPr lang="en-US" sz="1500" b="1" dirty="0">
              <a:solidFill>
                <a:srgbClr val="00B050"/>
              </a:solidFill>
            </a:endParaRPr>
          </a:p>
        </p:txBody>
      </p:sp>
      <p:sp>
        <p:nvSpPr>
          <p:cNvPr id="5" name="Rectangle 4"/>
          <p:cNvSpPr/>
          <p:nvPr/>
        </p:nvSpPr>
        <p:spPr>
          <a:xfrm>
            <a:off x="4800600" y="3124200"/>
            <a:ext cx="83820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486400" y="3581400"/>
            <a:ext cx="1524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495800" y="3563035"/>
            <a:ext cx="2362200" cy="323165"/>
          </a:xfrm>
          <a:prstGeom prst="rect">
            <a:avLst/>
          </a:prstGeom>
          <a:solidFill>
            <a:schemeClr val="bg1"/>
          </a:solidFill>
        </p:spPr>
        <p:txBody>
          <a:bodyPr wrap="square" rtlCol="0">
            <a:spAutoFit/>
          </a:bodyPr>
          <a:lstStyle/>
          <a:p>
            <a:r>
              <a:rPr lang="sr-Latn-ME" sz="1500" b="1" dirty="0" smtClean="0"/>
              <a:t>Desna rotacija </a:t>
            </a:r>
            <a:r>
              <a:rPr lang="sr-Latn-ME" sz="1500" b="1" dirty="0" smtClean="0">
                <a:solidFill>
                  <a:srgbClr val="00B050"/>
                </a:solidFill>
              </a:rPr>
              <a:t>6</a:t>
            </a:r>
            <a:r>
              <a:rPr lang="sr-Latn-ME" sz="1500" b="1" dirty="0" smtClean="0"/>
              <a:t>, pivot</a:t>
            </a:r>
            <a:endParaRPr lang="en-US" sz="1500" b="1" dirty="0">
              <a:solidFill>
                <a:srgbClr val="00B050"/>
              </a:solidFill>
            </a:endParaRPr>
          </a:p>
        </p:txBody>
      </p:sp>
      <p:sp>
        <p:nvSpPr>
          <p:cNvPr id="9" name="Rectangle 8"/>
          <p:cNvSpPr/>
          <p:nvPr/>
        </p:nvSpPr>
        <p:spPr>
          <a:xfrm>
            <a:off x="4953000" y="3886200"/>
            <a:ext cx="8382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029200" y="3200400"/>
            <a:ext cx="1905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657600" y="4094202"/>
            <a:ext cx="1485900" cy="553998"/>
          </a:xfrm>
          <a:prstGeom prst="rect">
            <a:avLst/>
          </a:prstGeom>
          <a:solidFill>
            <a:schemeClr val="bg1"/>
          </a:solidFill>
        </p:spPr>
        <p:txBody>
          <a:bodyPr wrap="square" rtlCol="0">
            <a:spAutoFit/>
          </a:bodyPr>
          <a:lstStyle/>
          <a:p>
            <a:r>
              <a:rPr lang="sr-Latn-ME" sz="1500" b="1" dirty="0" smtClean="0"/>
              <a:t>Lijeva rotacija </a:t>
            </a:r>
            <a:r>
              <a:rPr lang="sr-Latn-ME" sz="1500" b="1" dirty="0" smtClean="0">
                <a:solidFill>
                  <a:srgbClr val="00B050"/>
                </a:solidFill>
              </a:rPr>
              <a:t>9</a:t>
            </a:r>
            <a:r>
              <a:rPr lang="sr-Latn-ME" sz="1500" b="1" dirty="0" smtClean="0"/>
              <a:t>, pivot</a:t>
            </a:r>
            <a:endParaRPr lang="en-US" sz="1500" b="1" dirty="0">
              <a:solidFill>
                <a:srgbClr val="00B050"/>
              </a:solidFill>
            </a:endParaRPr>
          </a:p>
        </p:txBody>
      </p:sp>
    </p:spTree>
    <p:extLst>
      <p:ext uri="{BB962C8B-B14F-4D97-AF65-F5344CB8AC3E}">
        <p14:creationId xmlns:p14="http://schemas.microsoft.com/office/powerpoint/2010/main" val="66059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AVL brisanje - delete</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Brisanje kod samobalansirajućih stabala je po pravilu veći problem nego umetanje.</a:t>
            </a:r>
          </a:p>
          <a:p>
            <a:r>
              <a:rPr lang="sr-Latn-ME" dirty="0" smtClean="0"/>
              <a:t>Balansiranje se često mora obaviti nakon što se primjeni standardn</a:t>
            </a:r>
            <a:r>
              <a:rPr lang="en-US" dirty="0" smtClean="0"/>
              <a:t>o</a:t>
            </a:r>
            <a:r>
              <a:rPr lang="sr-Latn-ME" dirty="0" smtClean="0"/>
              <a:t> </a:t>
            </a:r>
            <a:r>
              <a:rPr lang="sr-Latn-ME" b="1" dirty="0" smtClean="0">
                <a:solidFill>
                  <a:srgbClr val="C00000"/>
                </a:solidFill>
              </a:rPr>
              <a:t>BST</a:t>
            </a:r>
            <a:r>
              <a:rPr lang="sr-Latn-ME" dirty="0" smtClean="0"/>
              <a:t> brisanje da bi lijeve vrijednosti u drvetu ostale manje od ključ</a:t>
            </a:r>
            <a:r>
              <a:rPr lang="en-US" dirty="0" smtClean="0"/>
              <a:t>a</a:t>
            </a:r>
            <a:r>
              <a:rPr lang="sr-Latn-ME" dirty="0" smtClean="0"/>
              <a:t> podstabla a ovaj manji od vrijednosti u desnom podstablu.</a:t>
            </a:r>
          </a:p>
          <a:p>
            <a:r>
              <a:rPr lang="sr-Latn-ME" dirty="0" smtClean="0"/>
              <a:t>Dvije operacije sa kojima raspolažemo da bi doveli stvari u red su </a:t>
            </a:r>
            <a:r>
              <a:rPr lang="sr-Latn-ME" b="1" u="sng" dirty="0" smtClean="0">
                <a:solidFill>
                  <a:srgbClr val="C00000"/>
                </a:solidFill>
              </a:rPr>
              <a:t>lijeva</a:t>
            </a:r>
            <a:r>
              <a:rPr lang="sr-Latn-ME" dirty="0" smtClean="0"/>
              <a:t> i </a:t>
            </a:r>
            <a:r>
              <a:rPr lang="sr-Latn-ME" b="1" u="sng" dirty="0" smtClean="0">
                <a:solidFill>
                  <a:srgbClr val="C00000"/>
                </a:solidFill>
              </a:rPr>
              <a:t>desna rotacija</a:t>
            </a:r>
            <a:r>
              <a:rPr lang="sr-Latn-ME" dirty="0" smtClean="0"/>
              <a:t>.</a:t>
            </a:r>
          </a:p>
          <a:p>
            <a:r>
              <a:rPr lang="sr-Latn-ME" dirty="0" smtClean="0"/>
              <a:t>Srećom brisanje je dosta slično umetanju kod </a:t>
            </a:r>
            <a:r>
              <a:rPr lang="sr-Latn-ME" b="1" dirty="0" smtClean="0">
                <a:solidFill>
                  <a:srgbClr val="C00000"/>
                </a:solidFill>
              </a:rPr>
              <a:t>AVL</a:t>
            </a:r>
            <a:r>
              <a:rPr lang="sr-Latn-ME" dirty="0" smtClean="0"/>
              <a:t>-a.</a:t>
            </a:r>
          </a:p>
          <a:p>
            <a:r>
              <a:rPr lang="sr-Latn-ME" dirty="0" smtClean="0"/>
              <a:t>Ovo nije slučaj kod drugih samobalansirajućih drveta.</a:t>
            </a:r>
          </a:p>
          <a:p>
            <a:r>
              <a:rPr lang="sr-Latn-ME" dirty="0" smtClean="0"/>
              <a:t>Prvi korak je </a:t>
            </a:r>
            <a:r>
              <a:rPr lang="en-US" dirty="0"/>
              <a:t>(</a:t>
            </a:r>
            <a:r>
              <a:rPr lang="sr-Latn-ME" dirty="0" smtClean="0"/>
              <a:t>kako smo </a:t>
            </a:r>
            <a:r>
              <a:rPr lang="en-US" err="1" smtClean="0"/>
              <a:t>ve</a:t>
            </a:r>
            <a:r>
              <a:rPr lang="sr-Latn-ME" smtClean="0"/>
              <a:t>ć rekli</a:t>
            </a:r>
            <a:r>
              <a:rPr lang="en-US" dirty="0" smtClean="0"/>
              <a:t>)</a:t>
            </a:r>
            <a:r>
              <a:rPr lang="sr-Latn-ME" dirty="0" smtClean="0"/>
              <a:t> da se obavi standardno </a:t>
            </a:r>
            <a:r>
              <a:rPr lang="sr-Latn-ME" b="1" dirty="0" smtClean="0">
                <a:solidFill>
                  <a:srgbClr val="C00000"/>
                </a:solidFill>
              </a:rPr>
              <a:t>BST</a:t>
            </a:r>
            <a:r>
              <a:rPr lang="sr-Latn-ME" dirty="0" smtClean="0"/>
              <a:t> brisanje. Neka je čvor koji se briše </a:t>
            </a:r>
            <a:r>
              <a:rPr lang="sr-Latn-ME" b="1" dirty="0" smtClean="0">
                <a:solidFill>
                  <a:srgbClr val="C00000"/>
                </a:solidFill>
              </a:rPr>
              <a:t>w</a:t>
            </a:r>
            <a:r>
              <a:rPr lang="sr-Latn-ME" dirty="0" smtClean="0"/>
              <a:t>.</a:t>
            </a:r>
          </a:p>
          <a:p>
            <a:r>
              <a:rPr lang="sr-Latn-ME" dirty="0" smtClean="0"/>
              <a:t>Idemo od </a:t>
            </a:r>
            <a:r>
              <a:rPr lang="sr-Latn-ME" b="1" dirty="0" smtClean="0">
                <a:solidFill>
                  <a:srgbClr val="C00000"/>
                </a:solidFill>
              </a:rPr>
              <a:t>w</a:t>
            </a:r>
            <a:r>
              <a:rPr lang="sr-Latn-ME" dirty="0" smtClean="0"/>
              <a:t> naviše i pronalazimo pri nebalansirani čvor </a:t>
            </a:r>
            <a:r>
              <a:rPr lang="sr-Latn-ME" b="1" dirty="0" smtClean="0">
                <a:solidFill>
                  <a:srgbClr val="C00000"/>
                </a:solidFill>
              </a:rPr>
              <a:t>z</a:t>
            </a:r>
            <a:r>
              <a:rPr lang="sr-Latn-ME" dirty="0" smtClean="0"/>
              <a:t>.</a:t>
            </a:r>
          </a:p>
        </p:txBody>
      </p:sp>
    </p:spTree>
    <p:extLst>
      <p:ext uri="{BB962C8B-B14F-4D97-AF65-F5344CB8AC3E}">
        <p14:creationId xmlns:p14="http://schemas.microsoft.com/office/powerpoint/2010/main" val="3406254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AVL </a:t>
            </a:r>
            <a:r>
              <a:rPr lang="en-US" dirty="0" err="1" smtClean="0"/>
              <a:t>varijante</a:t>
            </a:r>
            <a:r>
              <a:rPr lang="en-US" dirty="0" smtClean="0"/>
              <a:t> </a:t>
            </a:r>
            <a:r>
              <a:rPr lang="en-US" dirty="0" err="1" smtClean="0"/>
              <a:t>brisanja</a:t>
            </a:r>
            <a:endParaRPr lang="en-US" dirty="0"/>
          </a:p>
        </p:txBody>
      </p:sp>
      <p:sp>
        <p:nvSpPr>
          <p:cNvPr id="3" name="Content Placeholder 2"/>
          <p:cNvSpPr>
            <a:spLocks noGrp="1"/>
          </p:cNvSpPr>
          <p:nvPr>
            <p:ph idx="1"/>
          </p:nvPr>
        </p:nvSpPr>
        <p:spPr>
          <a:xfrm>
            <a:off x="0" y="1066800"/>
            <a:ext cx="9144000" cy="5791200"/>
          </a:xfrm>
        </p:spPr>
        <p:txBody>
          <a:bodyPr/>
          <a:lstStyle/>
          <a:p>
            <a:r>
              <a:rPr lang="sr-Latn-ME" dirty="0" smtClean="0"/>
              <a:t>Čvor </a:t>
            </a:r>
            <a:r>
              <a:rPr lang="sr-Latn-ME" b="1" dirty="0" smtClean="0">
                <a:solidFill>
                  <a:srgbClr val="C00000"/>
                </a:solidFill>
              </a:rPr>
              <a:t>y</a:t>
            </a:r>
            <a:r>
              <a:rPr lang="sr-Latn-ME" dirty="0" smtClean="0"/>
              <a:t> je potomak </a:t>
            </a:r>
            <a:r>
              <a:rPr lang="sr-Latn-ME" b="1" dirty="0" smtClean="0">
                <a:solidFill>
                  <a:srgbClr val="C00000"/>
                </a:solidFill>
              </a:rPr>
              <a:t>z</a:t>
            </a:r>
            <a:r>
              <a:rPr lang="sr-Latn-ME" dirty="0" smtClean="0"/>
              <a:t> u višem podstablu dok je </a:t>
            </a:r>
            <a:r>
              <a:rPr lang="sr-Latn-ME" b="1" dirty="0" smtClean="0">
                <a:solidFill>
                  <a:srgbClr val="C00000"/>
                </a:solidFill>
              </a:rPr>
              <a:t>x</a:t>
            </a:r>
            <a:r>
              <a:rPr lang="sr-Latn-ME" dirty="0" smtClean="0"/>
              <a:t> potomak od </a:t>
            </a:r>
            <a:r>
              <a:rPr lang="sr-Latn-ME" b="1" dirty="0" smtClean="0">
                <a:solidFill>
                  <a:srgbClr val="C00000"/>
                </a:solidFill>
              </a:rPr>
              <a:t>y</a:t>
            </a:r>
            <a:r>
              <a:rPr lang="sr-Latn-ME" dirty="0" smtClean="0"/>
              <a:t> u višem podstablu. Definicije </a:t>
            </a:r>
            <a:r>
              <a:rPr lang="sr-Latn-ME" b="1" dirty="0" smtClean="0">
                <a:solidFill>
                  <a:srgbClr val="C00000"/>
                </a:solidFill>
              </a:rPr>
              <a:t>x</a:t>
            </a:r>
            <a:r>
              <a:rPr lang="sr-Latn-ME" dirty="0" smtClean="0"/>
              <a:t> i </a:t>
            </a:r>
            <a:r>
              <a:rPr lang="sr-Latn-ME" b="1" dirty="0" smtClean="0">
                <a:solidFill>
                  <a:srgbClr val="C00000"/>
                </a:solidFill>
              </a:rPr>
              <a:t>y</a:t>
            </a:r>
            <a:r>
              <a:rPr lang="sr-Latn-ME" dirty="0" smtClean="0"/>
              <a:t> se ovdje razlikuju od onih kod umetanja.</a:t>
            </a:r>
          </a:p>
          <a:p>
            <a:r>
              <a:rPr lang="sr-Latn-ME" dirty="0" smtClean="0"/>
              <a:t>I ovdje postoje četiri situacije vezane za položaj </a:t>
            </a:r>
            <a:r>
              <a:rPr lang="sr-Latn-ME" b="1" dirty="0" smtClean="0">
                <a:solidFill>
                  <a:srgbClr val="C00000"/>
                </a:solidFill>
              </a:rPr>
              <a:t>z</a:t>
            </a:r>
            <a:r>
              <a:rPr lang="sr-Latn-ME" dirty="0" smtClean="0"/>
              <a:t>, </a:t>
            </a:r>
            <a:r>
              <a:rPr lang="sr-Latn-ME" b="1" dirty="0" smtClean="0">
                <a:solidFill>
                  <a:srgbClr val="C00000"/>
                </a:solidFill>
              </a:rPr>
              <a:t>y</a:t>
            </a:r>
            <a:r>
              <a:rPr lang="sr-Latn-ME" dirty="0" smtClean="0"/>
              <a:t> i </a:t>
            </a:r>
            <a:r>
              <a:rPr lang="sr-Latn-ME" b="1" dirty="0" smtClean="0">
                <a:solidFill>
                  <a:srgbClr val="C00000"/>
                </a:solidFill>
              </a:rPr>
              <a:t>x</a:t>
            </a:r>
            <a:r>
              <a:rPr lang="sr-Latn-ME" dirty="0" smtClean="0"/>
              <a:t>.</a:t>
            </a:r>
          </a:p>
          <a:p>
            <a:pPr marL="457200" indent="-457200">
              <a:buFont typeface="+mj-lt"/>
              <a:buAutoNum type="alphaLcParenR"/>
            </a:pPr>
            <a:r>
              <a:rPr lang="sr-Latn-ME" b="1" u="sng" dirty="0" smtClean="0"/>
              <a:t>Lijevo lijevo</a:t>
            </a:r>
            <a:r>
              <a:rPr lang="sr-Latn-ME" dirty="0" smtClean="0"/>
              <a:t> – </a:t>
            </a:r>
            <a:r>
              <a:rPr lang="sr-Latn-ME" b="1" dirty="0" smtClean="0">
                <a:solidFill>
                  <a:srgbClr val="C00000"/>
                </a:solidFill>
              </a:rPr>
              <a:t>y</a:t>
            </a:r>
            <a:r>
              <a:rPr lang="sr-Latn-ME" dirty="0" smtClean="0"/>
              <a:t> lijevi sin od </a:t>
            </a:r>
            <a:r>
              <a:rPr lang="sr-Latn-ME" b="1" dirty="0" smtClean="0">
                <a:solidFill>
                  <a:srgbClr val="C00000"/>
                </a:solidFill>
              </a:rPr>
              <a:t>z</a:t>
            </a:r>
            <a:r>
              <a:rPr lang="sr-Latn-ME" dirty="0" smtClean="0"/>
              <a:t>, </a:t>
            </a:r>
            <a:r>
              <a:rPr lang="sr-Latn-ME" b="1" dirty="0" smtClean="0">
                <a:solidFill>
                  <a:srgbClr val="C00000"/>
                </a:solidFill>
              </a:rPr>
              <a:t>x</a:t>
            </a:r>
            <a:r>
              <a:rPr lang="sr-Latn-ME" dirty="0" smtClean="0"/>
              <a:t> lijevi sin od </a:t>
            </a:r>
            <a:r>
              <a:rPr lang="sr-Latn-ME" b="1" dirty="0" smtClean="0">
                <a:solidFill>
                  <a:srgbClr val="C00000"/>
                </a:solidFill>
              </a:rPr>
              <a:t>y</a:t>
            </a:r>
            <a:r>
              <a:rPr lang="sr-Latn-ME" dirty="0" smtClean="0"/>
              <a:t>.</a:t>
            </a:r>
          </a:p>
          <a:p>
            <a:pPr marL="457200" indent="-457200">
              <a:buFont typeface="+mj-lt"/>
              <a:buAutoNum type="alphaLcParenR"/>
            </a:pPr>
            <a:r>
              <a:rPr lang="sr-Latn-ME" b="1" u="sng" dirty="0"/>
              <a:t>Lijevo </a:t>
            </a:r>
            <a:r>
              <a:rPr lang="sr-Latn-ME" b="1" u="sng" dirty="0" smtClean="0"/>
              <a:t>desno</a:t>
            </a:r>
            <a:r>
              <a:rPr lang="sr-Latn-ME" dirty="0" smtClean="0"/>
              <a:t> </a:t>
            </a:r>
            <a:r>
              <a:rPr lang="sr-Latn-ME" dirty="0"/>
              <a:t>– </a:t>
            </a:r>
            <a:r>
              <a:rPr lang="sr-Latn-ME" b="1" dirty="0">
                <a:solidFill>
                  <a:srgbClr val="C00000"/>
                </a:solidFill>
              </a:rPr>
              <a:t>y</a:t>
            </a:r>
            <a:r>
              <a:rPr lang="sr-Latn-ME" dirty="0"/>
              <a:t> lijevi sin od </a:t>
            </a:r>
            <a:r>
              <a:rPr lang="sr-Latn-ME" b="1" dirty="0">
                <a:solidFill>
                  <a:srgbClr val="C00000"/>
                </a:solidFill>
              </a:rPr>
              <a:t>z</a:t>
            </a:r>
            <a:r>
              <a:rPr lang="sr-Latn-ME" dirty="0"/>
              <a:t>, </a:t>
            </a:r>
            <a:r>
              <a:rPr lang="sr-Latn-ME" b="1" dirty="0">
                <a:solidFill>
                  <a:srgbClr val="C00000"/>
                </a:solidFill>
              </a:rPr>
              <a:t>x</a:t>
            </a:r>
            <a:r>
              <a:rPr lang="sr-Latn-ME" dirty="0"/>
              <a:t> </a:t>
            </a:r>
            <a:r>
              <a:rPr lang="sr-Latn-ME" dirty="0" smtClean="0"/>
              <a:t>desni </a:t>
            </a:r>
            <a:r>
              <a:rPr lang="sr-Latn-ME" dirty="0"/>
              <a:t>sin od </a:t>
            </a:r>
            <a:r>
              <a:rPr lang="sr-Latn-ME" b="1" dirty="0">
                <a:solidFill>
                  <a:srgbClr val="C00000"/>
                </a:solidFill>
              </a:rPr>
              <a:t>y</a:t>
            </a:r>
            <a:r>
              <a:rPr lang="sr-Latn-ME" dirty="0" smtClean="0"/>
              <a:t>.</a:t>
            </a:r>
          </a:p>
          <a:p>
            <a:pPr marL="457200" indent="-457200">
              <a:buFont typeface="+mj-lt"/>
              <a:buAutoNum type="alphaLcParenR"/>
            </a:pPr>
            <a:r>
              <a:rPr lang="sr-Latn-ME" b="1" u="sng" dirty="0"/>
              <a:t>Desno desno</a:t>
            </a:r>
            <a:r>
              <a:rPr lang="sr-Latn-ME" dirty="0"/>
              <a:t> – </a:t>
            </a:r>
            <a:r>
              <a:rPr lang="sr-Latn-ME" b="1" dirty="0">
                <a:solidFill>
                  <a:srgbClr val="C00000"/>
                </a:solidFill>
              </a:rPr>
              <a:t>y</a:t>
            </a:r>
            <a:r>
              <a:rPr lang="sr-Latn-ME" dirty="0"/>
              <a:t> </a:t>
            </a:r>
            <a:r>
              <a:rPr lang="sr-Latn-ME" dirty="0" smtClean="0"/>
              <a:t>desni </a:t>
            </a:r>
            <a:r>
              <a:rPr lang="sr-Latn-ME" dirty="0"/>
              <a:t>sin od </a:t>
            </a:r>
            <a:r>
              <a:rPr lang="sr-Latn-ME" b="1" dirty="0">
                <a:solidFill>
                  <a:srgbClr val="C00000"/>
                </a:solidFill>
              </a:rPr>
              <a:t>z</a:t>
            </a:r>
            <a:r>
              <a:rPr lang="sr-Latn-ME" dirty="0"/>
              <a:t>, </a:t>
            </a:r>
            <a:r>
              <a:rPr lang="sr-Latn-ME" b="1" dirty="0">
                <a:solidFill>
                  <a:srgbClr val="C00000"/>
                </a:solidFill>
              </a:rPr>
              <a:t>x</a:t>
            </a:r>
            <a:r>
              <a:rPr lang="sr-Latn-ME" dirty="0"/>
              <a:t> </a:t>
            </a:r>
            <a:r>
              <a:rPr lang="sr-Latn-ME" dirty="0" smtClean="0"/>
              <a:t>desni </a:t>
            </a:r>
            <a:r>
              <a:rPr lang="sr-Latn-ME" dirty="0"/>
              <a:t>sin od </a:t>
            </a:r>
            <a:r>
              <a:rPr lang="sr-Latn-ME" b="1" dirty="0">
                <a:solidFill>
                  <a:srgbClr val="C00000"/>
                </a:solidFill>
              </a:rPr>
              <a:t>y</a:t>
            </a:r>
            <a:r>
              <a:rPr lang="sr-Latn-ME" dirty="0" smtClean="0"/>
              <a:t>.</a:t>
            </a:r>
            <a:endParaRPr lang="sr-Latn-ME" b="1" u="sng" dirty="0" smtClean="0"/>
          </a:p>
          <a:p>
            <a:pPr marL="457200" indent="-457200">
              <a:buFont typeface="+mj-lt"/>
              <a:buAutoNum type="alphaLcParenR"/>
            </a:pPr>
            <a:r>
              <a:rPr lang="sr-Latn-ME" b="1" u="sng" dirty="0" smtClean="0"/>
              <a:t>Desno </a:t>
            </a:r>
            <a:r>
              <a:rPr lang="sr-Latn-ME" b="1" u="sng" dirty="0"/>
              <a:t>lijevo</a:t>
            </a:r>
            <a:r>
              <a:rPr lang="sr-Latn-ME" dirty="0"/>
              <a:t> – </a:t>
            </a:r>
            <a:r>
              <a:rPr lang="sr-Latn-ME" b="1" dirty="0">
                <a:solidFill>
                  <a:srgbClr val="C00000"/>
                </a:solidFill>
              </a:rPr>
              <a:t>y</a:t>
            </a:r>
            <a:r>
              <a:rPr lang="sr-Latn-ME" dirty="0"/>
              <a:t> </a:t>
            </a:r>
            <a:r>
              <a:rPr lang="sr-Latn-ME" dirty="0" smtClean="0"/>
              <a:t>desni </a:t>
            </a:r>
            <a:r>
              <a:rPr lang="sr-Latn-ME" dirty="0"/>
              <a:t>sin od </a:t>
            </a:r>
            <a:r>
              <a:rPr lang="sr-Latn-ME" b="1" dirty="0">
                <a:solidFill>
                  <a:srgbClr val="C00000"/>
                </a:solidFill>
              </a:rPr>
              <a:t>z</a:t>
            </a:r>
            <a:r>
              <a:rPr lang="sr-Latn-ME" dirty="0"/>
              <a:t>, </a:t>
            </a:r>
            <a:r>
              <a:rPr lang="sr-Latn-ME" b="1" dirty="0">
                <a:solidFill>
                  <a:srgbClr val="C00000"/>
                </a:solidFill>
              </a:rPr>
              <a:t>x</a:t>
            </a:r>
            <a:r>
              <a:rPr lang="sr-Latn-ME" dirty="0"/>
              <a:t> lijevi sin od </a:t>
            </a:r>
            <a:r>
              <a:rPr lang="sr-Latn-ME" b="1" dirty="0">
                <a:solidFill>
                  <a:srgbClr val="C00000"/>
                </a:solidFill>
              </a:rPr>
              <a:t>y</a:t>
            </a:r>
            <a:r>
              <a:rPr lang="sr-Latn-ME" dirty="0" smtClean="0"/>
              <a:t>.</a:t>
            </a:r>
          </a:p>
          <a:p>
            <a:r>
              <a:rPr lang="sr-Latn-ME" dirty="0" smtClean="0"/>
              <a:t>Operacije koje se provode slične su onima kod umetanja sa time da rješavanje problema čvora </a:t>
            </a:r>
            <a:r>
              <a:rPr lang="sr-Latn-ME" b="1" dirty="0" smtClean="0">
                <a:solidFill>
                  <a:srgbClr val="C00000"/>
                </a:solidFill>
              </a:rPr>
              <a:t>z</a:t>
            </a:r>
            <a:r>
              <a:rPr lang="sr-Latn-ME" dirty="0" smtClean="0"/>
              <a:t> u ovom slučaju ne mora da riješi problem balansiranja čitavog </a:t>
            </a:r>
            <a:r>
              <a:rPr lang="sr-Latn-ME" b="1" dirty="0" smtClean="0">
                <a:solidFill>
                  <a:srgbClr val="C00000"/>
                </a:solidFill>
              </a:rPr>
              <a:t>AVL</a:t>
            </a:r>
            <a:r>
              <a:rPr lang="sr-Latn-ME" dirty="0" smtClean="0"/>
              <a:t> drveta već da se pretraga mora nastaviti na precima čvora </a:t>
            </a:r>
            <a:r>
              <a:rPr lang="sr-Latn-ME" b="1" dirty="0" smtClean="0">
                <a:solidFill>
                  <a:srgbClr val="C00000"/>
                </a:solidFill>
              </a:rPr>
              <a:t>z</a:t>
            </a:r>
            <a:r>
              <a:rPr lang="sr-Latn-ME" dirty="0"/>
              <a:t> </a:t>
            </a:r>
            <a:r>
              <a:rPr lang="sr-Latn-ME" dirty="0" smtClean="0"/>
              <a:t>ako postoje nebalansiranje do korjena drveta.</a:t>
            </a:r>
          </a:p>
          <a:p>
            <a:r>
              <a:rPr lang="sr-Latn-ME" dirty="0" smtClean="0"/>
              <a:t>Operacije a)-d) se obavljaju na isti način kao kod umetanja.</a:t>
            </a:r>
          </a:p>
          <a:p>
            <a:endParaRPr lang="en-US" dirty="0"/>
          </a:p>
          <a:p>
            <a:endParaRPr lang="en-US" dirty="0"/>
          </a:p>
          <a:p>
            <a:endParaRPr lang="en-US" dirty="0"/>
          </a:p>
        </p:txBody>
      </p:sp>
    </p:spTree>
    <p:extLst>
      <p:ext uri="{BB962C8B-B14F-4D97-AF65-F5344CB8AC3E}">
        <p14:creationId xmlns:p14="http://schemas.microsoft.com/office/powerpoint/2010/main" val="1555089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AVL brisanje - primjer</a:t>
            </a:r>
            <a:endParaRPr lang="en-US" dirty="0"/>
          </a:p>
        </p:txBody>
      </p:sp>
      <p:sp>
        <p:nvSpPr>
          <p:cNvPr id="3" name="Content Placeholder 2"/>
          <p:cNvSpPr>
            <a:spLocks noGrp="1"/>
          </p:cNvSpPr>
          <p:nvPr>
            <p:ph idx="1"/>
          </p:nvPr>
        </p:nvSpPr>
        <p:spPr/>
        <p:txBody>
          <a:bodyPr/>
          <a:lstStyle/>
          <a:p>
            <a:endParaRPr lang="en-US"/>
          </a:p>
        </p:txBody>
      </p:sp>
      <p:pic>
        <p:nvPicPr>
          <p:cNvPr id="1026" name="Picture 2" descr="https://media.geeksforgeeks.org/wp-content/uploads/AVL_TREE_DELETION.jpg"/>
          <p:cNvPicPr>
            <a:picLocks noChangeAspect="1" noChangeArrowheads="1"/>
          </p:cNvPicPr>
          <p:nvPr/>
        </p:nvPicPr>
        <p:blipFill rotWithShape="1">
          <a:blip r:embed="rId2">
            <a:extLst>
              <a:ext uri="{28A0092B-C50C-407E-A947-70E740481C1C}">
                <a14:useLocalDpi xmlns:a14="http://schemas.microsoft.com/office/drawing/2010/main" val="0"/>
              </a:ext>
            </a:extLst>
          </a:blip>
          <a:srcRect l="5230" t="13240" r="20681"/>
          <a:stretch/>
        </p:blipFill>
        <p:spPr bwMode="auto">
          <a:xfrm>
            <a:off x="152400" y="1066800"/>
            <a:ext cx="8764854" cy="49831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1802" y="1579602"/>
            <a:ext cx="1829397" cy="323165"/>
          </a:xfrm>
          <a:prstGeom prst="rect">
            <a:avLst/>
          </a:prstGeom>
          <a:solidFill>
            <a:schemeClr val="bg1"/>
          </a:solidFill>
        </p:spPr>
        <p:txBody>
          <a:bodyPr wrap="square" rtlCol="0">
            <a:spAutoFit/>
          </a:bodyPr>
          <a:lstStyle/>
          <a:p>
            <a:r>
              <a:rPr lang="sr-Latn-ME" sz="1500" b="1" dirty="0" smtClean="0"/>
              <a:t>Brišemo čvor </a:t>
            </a:r>
            <a:r>
              <a:rPr lang="sr-Latn-ME" sz="1500" b="1" dirty="0" smtClean="0">
                <a:solidFill>
                  <a:srgbClr val="00B050"/>
                </a:solidFill>
              </a:rPr>
              <a:t>32</a:t>
            </a:r>
            <a:endParaRPr lang="en-US" sz="1500" b="1" dirty="0">
              <a:solidFill>
                <a:srgbClr val="00B050"/>
              </a:solidFill>
            </a:endParaRPr>
          </a:p>
        </p:txBody>
      </p:sp>
      <p:sp>
        <p:nvSpPr>
          <p:cNvPr id="6" name="TextBox 5"/>
          <p:cNvSpPr txBox="1"/>
          <p:nvPr/>
        </p:nvSpPr>
        <p:spPr>
          <a:xfrm>
            <a:off x="151803" y="1886635"/>
            <a:ext cx="1219798" cy="323165"/>
          </a:xfrm>
          <a:prstGeom prst="rect">
            <a:avLst/>
          </a:prstGeom>
          <a:solidFill>
            <a:schemeClr val="bg1"/>
          </a:solidFill>
        </p:spPr>
        <p:txBody>
          <a:bodyPr wrap="square" rtlCol="0">
            <a:spAutoFit/>
          </a:bodyPr>
          <a:lstStyle/>
          <a:p>
            <a:endParaRPr lang="en-US" sz="1500" b="1" dirty="0">
              <a:solidFill>
                <a:srgbClr val="00B050"/>
              </a:solidFill>
            </a:endParaRPr>
          </a:p>
        </p:txBody>
      </p:sp>
      <p:sp>
        <p:nvSpPr>
          <p:cNvPr id="7" name="TextBox 6"/>
          <p:cNvSpPr txBox="1"/>
          <p:nvPr/>
        </p:nvSpPr>
        <p:spPr>
          <a:xfrm>
            <a:off x="457200" y="6248400"/>
            <a:ext cx="2743200" cy="323165"/>
          </a:xfrm>
          <a:prstGeom prst="rect">
            <a:avLst/>
          </a:prstGeom>
          <a:solidFill>
            <a:schemeClr val="bg1"/>
          </a:solidFill>
        </p:spPr>
        <p:txBody>
          <a:bodyPr wrap="square" rtlCol="0">
            <a:spAutoFit/>
          </a:bodyPr>
          <a:lstStyle/>
          <a:p>
            <a:r>
              <a:rPr lang="sr-Latn-ME" sz="1500" b="1" dirty="0" smtClean="0">
                <a:solidFill>
                  <a:srgbClr val="00B050"/>
                </a:solidFill>
              </a:rPr>
              <a:t>T0</a:t>
            </a:r>
            <a:r>
              <a:rPr lang="sr-Latn-ME" sz="1500" b="1" dirty="0" smtClean="0"/>
              <a:t>, </a:t>
            </a:r>
            <a:r>
              <a:rPr lang="sr-Latn-ME" sz="1500" b="1" dirty="0" smtClean="0">
                <a:solidFill>
                  <a:srgbClr val="00B050"/>
                </a:solidFill>
              </a:rPr>
              <a:t>T1</a:t>
            </a:r>
            <a:r>
              <a:rPr lang="sr-Latn-ME" sz="1500" b="1" dirty="0" smtClean="0"/>
              <a:t>, </a:t>
            </a:r>
            <a:r>
              <a:rPr lang="sr-Latn-ME" sz="1500" b="1" dirty="0" smtClean="0">
                <a:solidFill>
                  <a:srgbClr val="00B050"/>
                </a:solidFill>
              </a:rPr>
              <a:t>T2</a:t>
            </a:r>
            <a:r>
              <a:rPr lang="sr-Latn-ME" sz="1500" b="1" dirty="0"/>
              <a:t> </a:t>
            </a:r>
            <a:r>
              <a:rPr lang="sr-Latn-ME" sz="1500" b="1" dirty="0" smtClean="0"/>
              <a:t>i </a:t>
            </a:r>
            <a:r>
              <a:rPr lang="sr-Latn-ME" sz="1500" b="1" dirty="0" smtClean="0">
                <a:solidFill>
                  <a:srgbClr val="00B050"/>
                </a:solidFill>
              </a:rPr>
              <a:t>T3</a:t>
            </a:r>
            <a:r>
              <a:rPr lang="sr-Latn-ME" sz="1500" b="1" dirty="0"/>
              <a:t> </a:t>
            </a:r>
            <a:r>
              <a:rPr lang="sr-Latn-ME" sz="1500" b="1" dirty="0" smtClean="0"/>
              <a:t>su podstabla. </a:t>
            </a:r>
            <a:endParaRPr lang="en-US" sz="1500" b="1" dirty="0">
              <a:solidFill>
                <a:srgbClr val="00B050"/>
              </a:solidFill>
            </a:endParaRPr>
          </a:p>
        </p:txBody>
      </p:sp>
    </p:spTree>
    <p:extLst>
      <p:ext uri="{BB962C8B-B14F-4D97-AF65-F5344CB8AC3E}">
        <p14:creationId xmlns:p14="http://schemas.microsoft.com/office/powerpoint/2010/main" val="20959341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990600"/>
          </a:xfrm>
        </p:spPr>
        <p:txBody>
          <a:bodyPr/>
          <a:lstStyle/>
          <a:p>
            <a:r>
              <a:rPr lang="sr-Latn-ME" dirty="0" smtClean="0"/>
              <a:t>AVL brisanje - rotacija</a:t>
            </a:r>
            <a:endParaRPr lang="en-US" dirty="0"/>
          </a:p>
        </p:txBody>
      </p:sp>
      <p:sp>
        <p:nvSpPr>
          <p:cNvPr id="3" name="Content Placeholder 2"/>
          <p:cNvSpPr>
            <a:spLocks noGrp="1"/>
          </p:cNvSpPr>
          <p:nvPr>
            <p:ph idx="1"/>
          </p:nvPr>
        </p:nvSpPr>
        <p:spPr/>
        <p:txBody>
          <a:bodyPr/>
          <a:lstStyle/>
          <a:p>
            <a:endParaRPr lang="en-US"/>
          </a:p>
        </p:txBody>
      </p:sp>
      <p:pic>
        <p:nvPicPr>
          <p:cNvPr id="2050" name="Picture 2" descr="https://media.geeksforgeeks.org/wp-content/uploads/AVL_deletion.jpg"/>
          <p:cNvPicPr>
            <a:picLocks noChangeAspect="1" noChangeArrowheads="1"/>
          </p:cNvPicPr>
          <p:nvPr/>
        </p:nvPicPr>
        <p:blipFill rotWithShape="1">
          <a:blip r:embed="rId2">
            <a:extLst>
              <a:ext uri="{28A0092B-C50C-407E-A947-70E740481C1C}">
                <a14:useLocalDpi xmlns:a14="http://schemas.microsoft.com/office/drawing/2010/main" val="0"/>
              </a:ext>
            </a:extLst>
          </a:blip>
          <a:srcRect l="1632" r="14566" b="20489"/>
          <a:stretch/>
        </p:blipFill>
        <p:spPr bwMode="auto">
          <a:xfrm>
            <a:off x="0" y="1405128"/>
            <a:ext cx="7662672" cy="545287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29200" y="381000"/>
            <a:ext cx="4114800" cy="1754326"/>
          </a:xfrm>
          <a:prstGeom prst="rect">
            <a:avLst/>
          </a:prstGeom>
          <a:noFill/>
        </p:spPr>
        <p:txBody>
          <a:bodyPr wrap="square" rtlCol="0">
            <a:spAutoFit/>
          </a:bodyPr>
          <a:lstStyle/>
          <a:p>
            <a:r>
              <a:rPr lang="sr-Latn-ME" dirty="0" smtClean="0"/>
              <a:t>Nakon brisanja čvora </a:t>
            </a:r>
            <a:r>
              <a:rPr lang="sr-Latn-ME" b="1" dirty="0" smtClean="0">
                <a:solidFill>
                  <a:srgbClr val="00B050"/>
                </a:solidFill>
              </a:rPr>
              <a:t>32</a:t>
            </a:r>
            <a:r>
              <a:rPr lang="sr-Latn-ME" dirty="0" smtClean="0"/>
              <a:t> detektovan je disbalans na čvoru </a:t>
            </a:r>
            <a:r>
              <a:rPr lang="sr-Latn-ME" b="1" dirty="0" smtClean="0">
                <a:solidFill>
                  <a:srgbClr val="FF0000"/>
                </a:solidFill>
              </a:rPr>
              <a:t>44</a:t>
            </a:r>
            <a:r>
              <a:rPr lang="sr-Latn-ME" dirty="0" smtClean="0"/>
              <a:t>, njegovo više podstablo je sa čvorom </a:t>
            </a:r>
            <a:r>
              <a:rPr lang="sr-Latn-ME" b="1" dirty="0" smtClean="0">
                <a:solidFill>
                  <a:srgbClr val="FF0000"/>
                </a:solidFill>
              </a:rPr>
              <a:t>62</a:t>
            </a:r>
            <a:r>
              <a:rPr lang="sr-Latn-ME" dirty="0" smtClean="0"/>
              <a:t>, a njegovo više podstablo sa čvorom </a:t>
            </a:r>
            <a:r>
              <a:rPr lang="sr-Latn-ME" b="1" dirty="0" smtClean="0">
                <a:solidFill>
                  <a:srgbClr val="FF0000"/>
                </a:solidFill>
              </a:rPr>
              <a:t>78</a:t>
            </a:r>
            <a:r>
              <a:rPr lang="sr-Latn-ME" dirty="0" smtClean="0"/>
              <a:t>. U pitanju je slučaj </a:t>
            </a:r>
            <a:r>
              <a:rPr lang="sr-Latn-ME" b="1" u="sng" dirty="0" smtClean="0"/>
              <a:t>desno-desno</a:t>
            </a:r>
            <a:r>
              <a:rPr lang="sr-Latn-ME" dirty="0" smtClean="0"/>
              <a:t> vršimo odgovarajuću rotaciju </a:t>
            </a:r>
            <a:r>
              <a:rPr lang="en-US" dirty="0" err="1" smtClean="0"/>
              <a:t>ulijevo</a:t>
            </a:r>
            <a:r>
              <a:rPr lang="en-US" dirty="0" smtClean="0"/>
              <a:t>.</a:t>
            </a:r>
            <a:endParaRPr lang="en-US" dirty="0"/>
          </a:p>
        </p:txBody>
      </p:sp>
    </p:spTree>
    <p:extLst>
      <p:ext uri="{BB962C8B-B14F-4D97-AF65-F5344CB8AC3E}">
        <p14:creationId xmlns:p14="http://schemas.microsoft.com/office/powerpoint/2010/main" val="183329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AVL realizacija</a:t>
            </a:r>
            <a:endParaRPr lang="en-US" dirty="0"/>
          </a:p>
        </p:txBody>
      </p:sp>
      <p:sp>
        <p:nvSpPr>
          <p:cNvPr id="4" name="Rectangle 3"/>
          <p:cNvSpPr/>
          <p:nvPr/>
        </p:nvSpPr>
        <p:spPr>
          <a:xfrm>
            <a:off x="0" y="990600"/>
            <a:ext cx="4572000" cy="5909310"/>
          </a:xfrm>
          <a:prstGeom prst="rect">
            <a:avLst/>
          </a:prstGeom>
        </p:spPr>
        <p:txBody>
          <a:bodyPr>
            <a:spAutoFit/>
          </a:bodyPr>
          <a:lstStyle/>
          <a:p>
            <a:r>
              <a:rPr lang="en-US" b="1" dirty="0">
                <a:solidFill>
                  <a:srgbClr val="0070C0"/>
                </a:solidFill>
              </a:rPr>
              <a:t>#include&lt;bits/</a:t>
            </a:r>
            <a:r>
              <a:rPr lang="en-US" b="1" dirty="0" err="1">
                <a:solidFill>
                  <a:srgbClr val="0070C0"/>
                </a:solidFill>
              </a:rPr>
              <a:t>stdc</a:t>
            </a:r>
            <a:r>
              <a:rPr lang="en-US" b="1" dirty="0">
                <a:solidFill>
                  <a:srgbClr val="0070C0"/>
                </a:solidFill>
              </a:rPr>
              <a:t>++.h&gt;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a:solidFill>
                  <a:srgbClr val="0070C0"/>
                </a:solidFill>
              </a:rPr>
              <a:t>class Node {</a:t>
            </a:r>
          </a:p>
          <a:p>
            <a:r>
              <a:rPr lang="en-US" b="1" dirty="0" smtClean="0">
                <a:solidFill>
                  <a:srgbClr val="0070C0"/>
                </a:solidFill>
              </a:rPr>
              <a:t>public</a:t>
            </a:r>
            <a:r>
              <a:rPr lang="en-US" b="1" dirty="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key;</a:t>
            </a:r>
          </a:p>
          <a:p>
            <a:r>
              <a:rPr lang="en-US" b="1" dirty="0" smtClean="0">
                <a:solidFill>
                  <a:srgbClr val="0070C0"/>
                </a:solidFill>
              </a:rPr>
              <a:t>Node </a:t>
            </a:r>
            <a:r>
              <a:rPr lang="en-US" b="1" dirty="0">
                <a:solidFill>
                  <a:srgbClr val="0070C0"/>
                </a:solidFill>
              </a:rPr>
              <a:t>*left;</a:t>
            </a:r>
          </a:p>
          <a:p>
            <a:r>
              <a:rPr lang="en-US" b="1" dirty="0" smtClean="0">
                <a:solidFill>
                  <a:srgbClr val="0070C0"/>
                </a:solidFill>
              </a:rPr>
              <a:t>Node </a:t>
            </a:r>
            <a:r>
              <a:rPr lang="en-US" b="1" dirty="0">
                <a:solidFill>
                  <a:srgbClr val="0070C0"/>
                </a:solidFill>
              </a:rPr>
              <a:t>*right;</a:t>
            </a:r>
          </a:p>
          <a:p>
            <a:r>
              <a:rPr lang="en-US" b="1" dirty="0" err="1" smtClean="0">
                <a:solidFill>
                  <a:srgbClr val="0070C0"/>
                </a:solidFill>
              </a:rPr>
              <a:t>int</a:t>
            </a:r>
            <a:r>
              <a:rPr lang="en-US" b="1" dirty="0" smtClean="0">
                <a:solidFill>
                  <a:srgbClr val="0070C0"/>
                </a:solidFill>
              </a:rPr>
              <a:t> </a:t>
            </a:r>
            <a:r>
              <a:rPr lang="en-US" b="1" dirty="0">
                <a:solidFill>
                  <a:srgbClr val="0070C0"/>
                </a:solidFill>
              </a:rPr>
              <a:t>height;</a:t>
            </a:r>
          </a:p>
          <a:p>
            <a:r>
              <a:rPr lang="en-US" b="1" dirty="0">
                <a:solidFill>
                  <a:srgbClr val="0070C0"/>
                </a:solidFill>
              </a:rPr>
              <a:t>};</a:t>
            </a:r>
          </a:p>
          <a:p>
            <a:r>
              <a:rPr lang="en-US" b="1" dirty="0" err="1">
                <a:solidFill>
                  <a:srgbClr val="0070C0"/>
                </a:solidFill>
              </a:rPr>
              <a:t>int</a:t>
            </a:r>
            <a:r>
              <a:rPr lang="en-US" b="1" dirty="0">
                <a:solidFill>
                  <a:srgbClr val="0070C0"/>
                </a:solidFill>
              </a:rPr>
              <a:t> height(Node *N) {</a:t>
            </a:r>
          </a:p>
          <a:p>
            <a:r>
              <a:rPr lang="en-US" b="1" dirty="0" smtClean="0">
                <a:solidFill>
                  <a:srgbClr val="0070C0"/>
                </a:solidFill>
              </a:rPr>
              <a:t>if </a:t>
            </a:r>
            <a:r>
              <a:rPr lang="en-US" b="1" dirty="0">
                <a:solidFill>
                  <a:srgbClr val="0070C0"/>
                </a:solidFill>
              </a:rPr>
              <a:t>(N == 0</a:t>
            </a:r>
            <a:r>
              <a:rPr lang="en-US" b="1" dirty="0" smtClean="0">
                <a:solidFill>
                  <a:srgbClr val="0070C0"/>
                </a:solidFill>
              </a:rPr>
              <a:t>)</a:t>
            </a:r>
            <a:r>
              <a:rPr lang="sr-Latn-ME" b="1" dirty="0" smtClean="0">
                <a:solidFill>
                  <a:srgbClr val="0070C0"/>
                </a:solidFill>
              </a:rPr>
              <a:t> </a:t>
            </a:r>
            <a:r>
              <a:rPr lang="en-US" b="1" dirty="0" smtClean="0">
                <a:solidFill>
                  <a:srgbClr val="0070C0"/>
                </a:solidFill>
              </a:rPr>
              <a:t>return </a:t>
            </a:r>
            <a:r>
              <a:rPr lang="en-US" b="1" dirty="0">
                <a:solidFill>
                  <a:srgbClr val="0070C0"/>
                </a:solidFill>
              </a:rPr>
              <a:t>0;</a:t>
            </a:r>
          </a:p>
          <a:p>
            <a:r>
              <a:rPr lang="en-US" b="1" dirty="0" smtClean="0">
                <a:solidFill>
                  <a:srgbClr val="0070C0"/>
                </a:solidFill>
              </a:rPr>
              <a:t>return </a:t>
            </a:r>
            <a:r>
              <a:rPr lang="en-US" b="1" dirty="0">
                <a:solidFill>
                  <a:srgbClr val="0070C0"/>
                </a:solidFill>
              </a:rPr>
              <a:t>N-&gt;height;</a:t>
            </a:r>
          </a:p>
          <a:p>
            <a:r>
              <a:rPr lang="en-US" b="1" dirty="0">
                <a:solidFill>
                  <a:srgbClr val="0070C0"/>
                </a:solidFill>
              </a:rPr>
              <a:t>}</a:t>
            </a:r>
          </a:p>
          <a:p>
            <a:r>
              <a:rPr lang="en-US" b="1" dirty="0">
                <a:solidFill>
                  <a:srgbClr val="0070C0"/>
                </a:solidFill>
              </a:rPr>
              <a:t>Node* </a:t>
            </a:r>
            <a:r>
              <a:rPr lang="en-US" b="1" dirty="0" err="1">
                <a:solidFill>
                  <a:srgbClr val="0070C0"/>
                </a:solidFill>
              </a:rPr>
              <a:t>newNode</a:t>
            </a:r>
            <a:r>
              <a:rPr lang="en-US" b="1" dirty="0">
                <a:solidFill>
                  <a:srgbClr val="0070C0"/>
                </a:solidFill>
              </a:rPr>
              <a:t>(</a:t>
            </a:r>
            <a:r>
              <a:rPr lang="en-US" b="1" dirty="0" err="1">
                <a:solidFill>
                  <a:srgbClr val="0070C0"/>
                </a:solidFill>
              </a:rPr>
              <a:t>int</a:t>
            </a:r>
            <a:r>
              <a:rPr lang="en-US" b="1" dirty="0">
                <a:solidFill>
                  <a:srgbClr val="0070C0"/>
                </a:solidFill>
              </a:rPr>
              <a:t> key){</a:t>
            </a:r>
          </a:p>
          <a:p>
            <a:r>
              <a:rPr lang="en-US" b="1" dirty="0" smtClean="0">
                <a:solidFill>
                  <a:srgbClr val="0070C0"/>
                </a:solidFill>
              </a:rPr>
              <a:t>Node</a:t>
            </a:r>
            <a:r>
              <a:rPr lang="en-US" b="1" dirty="0">
                <a:solidFill>
                  <a:srgbClr val="0070C0"/>
                </a:solidFill>
              </a:rPr>
              <a:t>* node = new Node();</a:t>
            </a:r>
          </a:p>
          <a:p>
            <a:r>
              <a:rPr lang="en-US" b="1" dirty="0" smtClean="0">
                <a:solidFill>
                  <a:srgbClr val="0070C0"/>
                </a:solidFill>
              </a:rPr>
              <a:t>node-</a:t>
            </a:r>
            <a:r>
              <a:rPr lang="en-US" b="1" dirty="0">
                <a:solidFill>
                  <a:srgbClr val="0070C0"/>
                </a:solidFill>
              </a:rPr>
              <a:t>&gt;key = key;</a:t>
            </a:r>
          </a:p>
          <a:p>
            <a:r>
              <a:rPr lang="en-US" b="1" dirty="0" smtClean="0">
                <a:solidFill>
                  <a:srgbClr val="0070C0"/>
                </a:solidFill>
              </a:rPr>
              <a:t>node-</a:t>
            </a:r>
            <a:r>
              <a:rPr lang="en-US" b="1" dirty="0">
                <a:solidFill>
                  <a:srgbClr val="0070C0"/>
                </a:solidFill>
              </a:rPr>
              <a:t>&gt;left = 0;</a:t>
            </a:r>
          </a:p>
          <a:p>
            <a:r>
              <a:rPr lang="en-US" b="1" dirty="0" smtClean="0">
                <a:solidFill>
                  <a:srgbClr val="0070C0"/>
                </a:solidFill>
              </a:rPr>
              <a:t>node-</a:t>
            </a:r>
            <a:r>
              <a:rPr lang="en-US" b="1" dirty="0">
                <a:solidFill>
                  <a:srgbClr val="0070C0"/>
                </a:solidFill>
              </a:rPr>
              <a:t>&gt;right = 0;</a:t>
            </a:r>
          </a:p>
          <a:p>
            <a:r>
              <a:rPr lang="en-US" b="1" dirty="0" smtClean="0">
                <a:solidFill>
                  <a:srgbClr val="0070C0"/>
                </a:solidFill>
              </a:rPr>
              <a:t>node-</a:t>
            </a:r>
            <a:r>
              <a:rPr lang="en-US" b="1" dirty="0">
                <a:solidFill>
                  <a:srgbClr val="0070C0"/>
                </a:solidFill>
              </a:rPr>
              <a:t>&gt;height = 1; </a:t>
            </a:r>
          </a:p>
          <a:p>
            <a:r>
              <a:rPr lang="en-US" b="1" dirty="0" smtClean="0">
                <a:solidFill>
                  <a:srgbClr val="0070C0"/>
                </a:solidFill>
              </a:rPr>
              <a:t>return(node</a:t>
            </a:r>
            <a:r>
              <a:rPr lang="en-US" b="1" dirty="0">
                <a:solidFill>
                  <a:srgbClr val="0070C0"/>
                </a:solidFill>
              </a:rPr>
              <a:t>);</a:t>
            </a:r>
          </a:p>
          <a:p>
            <a:r>
              <a:rPr lang="en-US" b="1" dirty="0" smtClean="0">
                <a:solidFill>
                  <a:srgbClr val="0070C0"/>
                </a:solidFill>
              </a:rPr>
              <a:t>}</a:t>
            </a:r>
            <a:endParaRPr lang="en-US" b="1" dirty="0">
              <a:solidFill>
                <a:srgbClr val="0070C0"/>
              </a:solidFill>
            </a:endParaRPr>
          </a:p>
        </p:txBody>
      </p:sp>
      <p:sp>
        <p:nvSpPr>
          <p:cNvPr id="5" name="Rectangle 4"/>
          <p:cNvSpPr/>
          <p:nvPr/>
        </p:nvSpPr>
        <p:spPr>
          <a:xfrm>
            <a:off x="3581400" y="381000"/>
            <a:ext cx="5562600" cy="6186309"/>
          </a:xfrm>
          <a:prstGeom prst="rect">
            <a:avLst/>
          </a:prstGeom>
        </p:spPr>
        <p:txBody>
          <a:bodyPr wrap="square">
            <a:spAutoFit/>
          </a:bodyPr>
          <a:lstStyle/>
          <a:p>
            <a:r>
              <a:rPr lang="en-US" b="1" dirty="0">
                <a:solidFill>
                  <a:srgbClr val="0070C0"/>
                </a:solidFill>
              </a:rPr>
              <a:t>Node *</a:t>
            </a:r>
            <a:r>
              <a:rPr lang="en-US" b="1" dirty="0" err="1">
                <a:solidFill>
                  <a:srgbClr val="0070C0"/>
                </a:solidFill>
              </a:rPr>
              <a:t>rightRotate</a:t>
            </a:r>
            <a:r>
              <a:rPr lang="en-US" b="1" dirty="0">
                <a:solidFill>
                  <a:srgbClr val="0070C0"/>
                </a:solidFill>
              </a:rPr>
              <a:t>(Node *y){</a:t>
            </a:r>
          </a:p>
          <a:p>
            <a:r>
              <a:rPr lang="en-US" b="1" dirty="0" smtClean="0">
                <a:solidFill>
                  <a:srgbClr val="0070C0"/>
                </a:solidFill>
              </a:rPr>
              <a:t>Node </a:t>
            </a:r>
            <a:r>
              <a:rPr lang="en-US" b="1" dirty="0">
                <a:solidFill>
                  <a:srgbClr val="0070C0"/>
                </a:solidFill>
              </a:rPr>
              <a:t>*x = y-&gt;left;</a:t>
            </a:r>
          </a:p>
          <a:p>
            <a:r>
              <a:rPr lang="en-US" b="1" dirty="0" smtClean="0">
                <a:solidFill>
                  <a:srgbClr val="0070C0"/>
                </a:solidFill>
              </a:rPr>
              <a:t>Node </a:t>
            </a:r>
            <a:r>
              <a:rPr lang="en-US" b="1" dirty="0">
                <a:solidFill>
                  <a:srgbClr val="0070C0"/>
                </a:solidFill>
              </a:rPr>
              <a:t>*T2 = x-&gt;right;</a:t>
            </a:r>
          </a:p>
          <a:p>
            <a:r>
              <a:rPr lang="en-US" b="1" dirty="0" smtClean="0">
                <a:solidFill>
                  <a:srgbClr val="0070C0"/>
                </a:solidFill>
              </a:rPr>
              <a:t>x-</a:t>
            </a:r>
            <a:r>
              <a:rPr lang="en-US" b="1" dirty="0">
                <a:solidFill>
                  <a:srgbClr val="0070C0"/>
                </a:solidFill>
              </a:rPr>
              <a:t>&gt;right = y;</a:t>
            </a:r>
          </a:p>
          <a:p>
            <a:r>
              <a:rPr lang="en-US" b="1" dirty="0" smtClean="0">
                <a:solidFill>
                  <a:srgbClr val="0070C0"/>
                </a:solidFill>
              </a:rPr>
              <a:t>y-</a:t>
            </a:r>
            <a:r>
              <a:rPr lang="en-US" b="1" dirty="0">
                <a:solidFill>
                  <a:srgbClr val="0070C0"/>
                </a:solidFill>
              </a:rPr>
              <a:t>&gt;left = T2;</a:t>
            </a:r>
          </a:p>
          <a:p>
            <a:r>
              <a:rPr lang="en-US" b="1" dirty="0" smtClean="0">
                <a:solidFill>
                  <a:srgbClr val="0070C0"/>
                </a:solidFill>
              </a:rPr>
              <a:t>y-</a:t>
            </a:r>
            <a:r>
              <a:rPr lang="en-US" b="1" dirty="0">
                <a:solidFill>
                  <a:srgbClr val="0070C0"/>
                </a:solidFill>
              </a:rPr>
              <a:t>&gt;</a:t>
            </a:r>
            <a:r>
              <a:rPr lang="en-US" b="1" dirty="0" smtClean="0">
                <a:solidFill>
                  <a:srgbClr val="0070C0"/>
                </a:solidFill>
              </a:rPr>
              <a:t>height=max(height(y-</a:t>
            </a:r>
            <a:r>
              <a:rPr lang="en-US" b="1" dirty="0">
                <a:solidFill>
                  <a:srgbClr val="0070C0"/>
                </a:solidFill>
              </a:rPr>
              <a:t>&gt;left</a:t>
            </a:r>
            <a:r>
              <a:rPr lang="en-US" b="1" dirty="0" smtClean="0">
                <a:solidFill>
                  <a:srgbClr val="0070C0"/>
                </a:solidFill>
              </a:rPr>
              <a:t>),height(y-</a:t>
            </a:r>
            <a:r>
              <a:rPr lang="en-US" b="1" dirty="0">
                <a:solidFill>
                  <a:srgbClr val="0070C0"/>
                </a:solidFill>
              </a:rPr>
              <a:t>&gt;right</a:t>
            </a:r>
            <a:r>
              <a:rPr lang="en-US" b="1" dirty="0" smtClean="0">
                <a:solidFill>
                  <a:srgbClr val="0070C0"/>
                </a:solidFill>
              </a:rPr>
              <a:t>))+1</a:t>
            </a:r>
            <a:r>
              <a:rPr lang="en-US" b="1" dirty="0">
                <a:solidFill>
                  <a:srgbClr val="0070C0"/>
                </a:solidFill>
              </a:rPr>
              <a:t>;</a:t>
            </a:r>
          </a:p>
          <a:p>
            <a:r>
              <a:rPr lang="en-US" b="1" dirty="0" smtClean="0">
                <a:solidFill>
                  <a:srgbClr val="0070C0"/>
                </a:solidFill>
              </a:rPr>
              <a:t>x-</a:t>
            </a:r>
            <a:r>
              <a:rPr lang="en-US" b="1" dirty="0">
                <a:solidFill>
                  <a:srgbClr val="0070C0"/>
                </a:solidFill>
              </a:rPr>
              <a:t>&gt;</a:t>
            </a:r>
            <a:r>
              <a:rPr lang="en-US" b="1" dirty="0" smtClean="0">
                <a:solidFill>
                  <a:srgbClr val="0070C0"/>
                </a:solidFill>
              </a:rPr>
              <a:t>height=max(height(x-</a:t>
            </a:r>
            <a:r>
              <a:rPr lang="en-US" b="1" dirty="0">
                <a:solidFill>
                  <a:srgbClr val="0070C0"/>
                </a:solidFill>
              </a:rPr>
              <a:t>&gt;left</a:t>
            </a:r>
            <a:r>
              <a:rPr lang="en-US" b="1" dirty="0" smtClean="0">
                <a:solidFill>
                  <a:srgbClr val="0070C0"/>
                </a:solidFill>
              </a:rPr>
              <a:t>),height(x-</a:t>
            </a:r>
            <a:r>
              <a:rPr lang="en-US" b="1" dirty="0">
                <a:solidFill>
                  <a:srgbClr val="0070C0"/>
                </a:solidFill>
              </a:rPr>
              <a:t>&gt;right</a:t>
            </a:r>
            <a:r>
              <a:rPr lang="en-US" b="1" dirty="0" smtClean="0">
                <a:solidFill>
                  <a:srgbClr val="0070C0"/>
                </a:solidFill>
              </a:rPr>
              <a:t>))+1</a:t>
            </a:r>
            <a:r>
              <a:rPr lang="en-US" b="1" dirty="0">
                <a:solidFill>
                  <a:srgbClr val="0070C0"/>
                </a:solidFill>
              </a:rPr>
              <a:t>;</a:t>
            </a:r>
          </a:p>
          <a:p>
            <a:r>
              <a:rPr lang="en-US" b="1" dirty="0" smtClean="0">
                <a:solidFill>
                  <a:srgbClr val="0070C0"/>
                </a:solidFill>
              </a:rPr>
              <a:t>return </a:t>
            </a:r>
            <a:r>
              <a:rPr lang="en-US" b="1" dirty="0">
                <a:solidFill>
                  <a:srgbClr val="0070C0"/>
                </a:solidFill>
              </a:rPr>
              <a:t>x;</a:t>
            </a:r>
          </a:p>
          <a:p>
            <a:r>
              <a:rPr lang="en-US" b="1" dirty="0">
                <a:solidFill>
                  <a:srgbClr val="0070C0"/>
                </a:solidFill>
              </a:rPr>
              <a:t>}</a:t>
            </a:r>
          </a:p>
          <a:p>
            <a:r>
              <a:rPr lang="en-US" b="1" dirty="0">
                <a:solidFill>
                  <a:srgbClr val="0070C0"/>
                </a:solidFill>
              </a:rPr>
              <a:t>Node *</a:t>
            </a:r>
            <a:r>
              <a:rPr lang="en-US" b="1" dirty="0" err="1">
                <a:solidFill>
                  <a:srgbClr val="0070C0"/>
                </a:solidFill>
              </a:rPr>
              <a:t>leftRotate</a:t>
            </a:r>
            <a:r>
              <a:rPr lang="en-US" b="1" dirty="0">
                <a:solidFill>
                  <a:srgbClr val="0070C0"/>
                </a:solidFill>
              </a:rPr>
              <a:t>(Node *x){</a:t>
            </a:r>
          </a:p>
          <a:p>
            <a:r>
              <a:rPr lang="en-US" b="1" dirty="0" smtClean="0">
                <a:solidFill>
                  <a:srgbClr val="0070C0"/>
                </a:solidFill>
              </a:rPr>
              <a:t>Node </a:t>
            </a:r>
            <a:r>
              <a:rPr lang="en-US" b="1" dirty="0">
                <a:solidFill>
                  <a:srgbClr val="0070C0"/>
                </a:solidFill>
              </a:rPr>
              <a:t>*y = x-&gt;right;</a:t>
            </a:r>
          </a:p>
          <a:p>
            <a:r>
              <a:rPr lang="en-US" b="1" dirty="0" smtClean="0">
                <a:solidFill>
                  <a:srgbClr val="0070C0"/>
                </a:solidFill>
              </a:rPr>
              <a:t>Node </a:t>
            </a:r>
            <a:r>
              <a:rPr lang="en-US" b="1" dirty="0">
                <a:solidFill>
                  <a:srgbClr val="0070C0"/>
                </a:solidFill>
              </a:rPr>
              <a:t>*T2 = y-&gt;left</a:t>
            </a:r>
            <a:r>
              <a:rPr lang="en-US" b="1" dirty="0" smtClean="0">
                <a:solidFill>
                  <a:srgbClr val="0070C0"/>
                </a:solidFill>
              </a:rPr>
              <a:t>;</a:t>
            </a:r>
            <a:endParaRPr lang="sr-Latn-ME" b="1" dirty="0" smtClean="0">
              <a:solidFill>
                <a:srgbClr val="0070C0"/>
              </a:solidFill>
            </a:endParaRPr>
          </a:p>
          <a:p>
            <a:r>
              <a:rPr lang="en-US" b="1" dirty="0" smtClean="0">
                <a:solidFill>
                  <a:srgbClr val="0070C0"/>
                </a:solidFill>
              </a:rPr>
              <a:t>y-</a:t>
            </a:r>
            <a:r>
              <a:rPr lang="en-US" b="1" dirty="0">
                <a:solidFill>
                  <a:srgbClr val="0070C0"/>
                </a:solidFill>
              </a:rPr>
              <a:t>&gt;left = x;</a:t>
            </a:r>
          </a:p>
          <a:p>
            <a:r>
              <a:rPr lang="en-US" b="1" dirty="0" smtClean="0">
                <a:solidFill>
                  <a:srgbClr val="0070C0"/>
                </a:solidFill>
              </a:rPr>
              <a:t>x-</a:t>
            </a:r>
            <a:r>
              <a:rPr lang="en-US" b="1" dirty="0">
                <a:solidFill>
                  <a:srgbClr val="0070C0"/>
                </a:solidFill>
              </a:rPr>
              <a:t>&gt;right = T2;</a:t>
            </a:r>
          </a:p>
          <a:p>
            <a:r>
              <a:rPr lang="en-US" b="1" dirty="0" smtClean="0">
                <a:solidFill>
                  <a:srgbClr val="0070C0"/>
                </a:solidFill>
              </a:rPr>
              <a:t>x-</a:t>
            </a:r>
            <a:r>
              <a:rPr lang="en-US" b="1" dirty="0">
                <a:solidFill>
                  <a:srgbClr val="0070C0"/>
                </a:solidFill>
              </a:rPr>
              <a:t>&gt;</a:t>
            </a:r>
            <a:r>
              <a:rPr lang="en-US" b="1" dirty="0" smtClean="0">
                <a:solidFill>
                  <a:srgbClr val="0070C0"/>
                </a:solidFill>
              </a:rPr>
              <a:t>height=max(height(x-</a:t>
            </a:r>
            <a:r>
              <a:rPr lang="en-US" b="1" dirty="0">
                <a:solidFill>
                  <a:srgbClr val="0070C0"/>
                </a:solidFill>
              </a:rPr>
              <a:t>&gt;left</a:t>
            </a:r>
            <a:r>
              <a:rPr lang="en-US" b="1" dirty="0" smtClean="0">
                <a:solidFill>
                  <a:srgbClr val="0070C0"/>
                </a:solidFill>
              </a:rPr>
              <a:t>),height(x-</a:t>
            </a:r>
            <a:r>
              <a:rPr lang="en-US" b="1" dirty="0">
                <a:solidFill>
                  <a:srgbClr val="0070C0"/>
                </a:solidFill>
              </a:rPr>
              <a:t>&gt;right</a:t>
            </a:r>
            <a:r>
              <a:rPr lang="en-US" b="1" dirty="0" smtClean="0">
                <a:solidFill>
                  <a:srgbClr val="0070C0"/>
                </a:solidFill>
              </a:rPr>
              <a:t>))+1</a:t>
            </a:r>
            <a:r>
              <a:rPr lang="en-US" b="1" dirty="0">
                <a:solidFill>
                  <a:srgbClr val="0070C0"/>
                </a:solidFill>
              </a:rPr>
              <a:t>;</a:t>
            </a:r>
          </a:p>
          <a:p>
            <a:r>
              <a:rPr lang="en-US" b="1" dirty="0" smtClean="0">
                <a:solidFill>
                  <a:srgbClr val="0070C0"/>
                </a:solidFill>
              </a:rPr>
              <a:t>y-</a:t>
            </a:r>
            <a:r>
              <a:rPr lang="en-US" b="1" dirty="0">
                <a:solidFill>
                  <a:srgbClr val="0070C0"/>
                </a:solidFill>
              </a:rPr>
              <a:t>&gt;</a:t>
            </a:r>
            <a:r>
              <a:rPr lang="en-US" b="1" dirty="0" smtClean="0">
                <a:solidFill>
                  <a:srgbClr val="0070C0"/>
                </a:solidFill>
              </a:rPr>
              <a:t>height=max(height(y-</a:t>
            </a:r>
            <a:r>
              <a:rPr lang="en-US" b="1" dirty="0">
                <a:solidFill>
                  <a:srgbClr val="0070C0"/>
                </a:solidFill>
              </a:rPr>
              <a:t>&gt;left</a:t>
            </a:r>
            <a:r>
              <a:rPr lang="en-US" b="1" dirty="0" smtClean="0">
                <a:solidFill>
                  <a:srgbClr val="0070C0"/>
                </a:solidFill>
              </a:rPr>
              <a:t>),height(y-</a:t>
            </a:r>
            <a:r>
              <a:rPr lang="en-US" b="1" dirty="0">
                <a:solidFill>
                  <a:srgbClr val="0070C0"/>
                </a:solidFill>
              </a:rPr>
              <a:t>&gt;right</a:t>
            </a:r>
            <a:r>
              <a:rPr lang="en-US" b="1" dirty="0" smtClean="0">
                <a:solidFill>
                  <a:srgbClr val="0070C0"/>
                </a:solidFill>
              </a:rPr>
              <a:t>))+1</a:t>
            </a:r>
            <a:r>
              <a:rPr lang="en-US" b="1" dirty="0">
                <a:solidFill>
                  <a:srgbClr val="0070C0"/>
                </a:solidFill>
              </a:rPr>
              <a:t>;</a:t>
            </a:r>
          </a:p>
          <a:p>
            <a:r>
              <a:rPr lang="en-US" b="1" dirty="0" smtClean="0">
                <a:solidFill>
                  <a:srgbClr val="0070C0"/>
                </a:solidFill>
              </a:rPr>
              <a:t>return </a:t>
            </a:r>
            <a:r>
              <a:rPr lang="en-US" b="1" dirty="0">
                <a:solidFill>
                  <a:srgbClr val="0070C0"/>
                </a:solidFill>
              </a:rPr>
              <a:t>y;</a:t>
            </a:r>
          </a:p>
          <a:p>
            <a:r>
              <a:rPr lang="en-US" b="1" dirty="0">
                <a:solidFill>
                  <a:srgbClr val="0070C0"/>
                </a:solidFill>
              </a:rPr>
              <a:t>}</a:t>
            </a:r>
          </a:p>
          <a:p>
            <a:r>
              <a:rPr lang="en-US" b="1" dirty="0" err="1">
                <a:solidFill>
                  <a:srgbClr val="0070C0"/>
                </a:solidFill>
              </a:rPr>
              <a:t>int</a:t>
            </a:r>
            <a:r>
              <a:rPr lang="en-US" b="1" dirty="0">
                <a:solidFill>
                  <a:srgbClr val="0070C0"/>
                </a:solidFill>
              </a:rPr>
              <a:t> </a:t>
            </a:r>
            <a:r>
              <a:rPr lang="en-US" b="1" dirty="0" err="1">
                <a:solidFill>
                  <a:srgbClr val="0070C0"/>
                </a:solidFill>
              </a:rPr>
              <a:t>getBalance</a:t>
            </a:r>
            <a:r>
              <a:rPr lang="en-US" b="1" dirty="0">
                <a:solidFill>
                  <a:srgbClr val="0070C0"/>
                </a:solidFill>
              </a:rPr>
              <a:t>(Node *N){</a:t>
            </a:r>
          </a:p>
          <a:p>
            <a:r>
              <a:rPr lang="en-US" b="1" dirty="0" smtClean="0">
                <a:solidFill>
                  <a:srgbClr val="0070C0"/>
                </a:solidFill>
              </a:rPr>
              <a:t>if </a:t>
            </a:r>
            <a:r>
              <a:rPr lang="en-US" b="1" dirty="0">
                <a:solidFill>
                  <a:srgbClr val="0070C0"/>
                </a:solidFill>
              </a:rPr>
              <a:t>(N == 0</a:t>
            </a:r>
            <a:r>
              <a:rPr lang="en-US" b="1" dirty="0" smtClean="0">
                <a:solidFill>
                  <a:srgbClr val="0070C0"/>
                </a:solidFill>
              </a:rPr>
              <a:t>)</a:t>
            </a:r>
            <a:r>
              <a:rPr lang="sr-Latn-ME" b="1" dirty="0" smtClean="0">
                <a:solidFill>
                  <a:srgbClr val="0070C0"/>
                </a:solidFill>
              </a:rPr>
              <a:t> </a:t>
            </a:r>
            <a:r>
              <a:rPr lang="en-US" b="1" dirty="0" smtClean="0">
                <a:solidFill>
                  <a:srgbClr val="0070C0"/>
                </a:solidFill>
              </a:rPr>
              <a:t> return </a:t>
            </a:r>
            <a:r>
              <a:rPr lang="en-US" b="1" dirty="0">
                <a:solidFill>
                  <a:srgbClr val="0070C0"/>
                </a:solidFill>
              </a:rPr>
              <a:t>0;</a:t>
            </a:r>
          </a:p>
          <a:p>
            <a:r>
              <a:rPr lang="en-US" b="1" dirty="0" smtClean="0">
                <a:solidFill>
                  <a:srgbClr val="0070C0"/>
                </a:solidFill>
              </a:rPr>
              <a:t>return </a:t>
            </a:r>
            <a:r>
              <a:rPr lang="en-US" b="1" dirty="0">
                <a:solidFill>
                  <a:srgbClr val="0070C0"/>
                </a:solidFill>
              </a:rPr>
              <a:t>height(N-&gt;left) </a:t>
            </a:r>
            <a:r>
              <a:rPr lang="en-US" b="1" dirty="0" smtClean="0">
                <a:solidFill>
                  <a:srgbClr val="0070C0"/>
                </a:solidFill>
              </a:rPr>
              <a:t>-</a:t>
            </a:r>
            <a:r>
              <a:rPr lang="sr-Latn-ME" b="1" dirty="0" smtClean="0">
                <a:solidFill>
                  <a:srgbClr val="0070C0"/>
                </a:solidFill>
              </a:rPr>
              <a:t> </a:t>
            </a:r>
            <a:r>
              <a:rPr lang="en-US" b="1" dirty="0" smtClean="0">
                <a:solidFill>
                  <a:srgbClr val="0070C0"/>
                </a:solidFill>
              </a:rPr>
              <a:t>height(N-</a:t>
            </a:r>
            <a:r>
              <a:rPr lang="en-US" b="1" dirty="0">
                <a:solidFill>
                  <a:srgbClr val="0070C0"/>
                </a:solidFill>
              </a:rPr>
              <a:t>&gt;right);</a:t>
            </a:r>
          </a:p>
          <a:p>
            <a:r>
              <a:rPr lang="en-US" b="1" dirty="0" smtClean="0">
                <a:solidFill>
                  <a:srgbClr val="0070C0"/>
                </a:solidFill>
              </a:rPr>
              <a:t>}</a:t>
            </a:r>
            <a:endParaRPr lang="en-US" b="1" dirty="0">
              <a:solidFill>
                <a:srgbClr val="0070C0"/>
              </a:solidFill>
            </a:endParaRPr>
          </a:p>
        </p:txBody>
      </p:sp>
      <p:cxnSp>
        <p:nvCxnSpPr>
          <p:cNvPr id="7" name="Straight Connector 6"/>
          <p:cNvCxnSpPr/>
          <p:nvPr/>
        </p:nvCxnSpPr>
        <p:spPr>
          <a:xfrm>
            <a:off x="3429000" y="381000"/>
            <a:ext cx="0" cy="64770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4285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AVL realizacija dio #2</a:t>
            </a:r>
            <a:endParaRPr lang="en-US" dirty="0"/>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9144" y="914400"/>
            <a:ext cx="4572000" cy="5078313"/>
          </a:xfrm>
          <a:prstGeom prst="rect">
            <a:avLst/>
          </a:prstGeom>
        </p:spPr>
        <p:txBody>
          <a:bodyPr>
            <a:spAutoFit/>
          </a:bodyPr>
          <a:lstStyle/>
          <a:p>
            <a:r>
              <a:rPr lang="en-US" b="1" dirty="0">
                <a:solidFill>
                  <a:srgbClr val="0070C0"/>
                </a:solidFill>
              </a:rPr>
              <a:t>Node* insert(Node* node, </a:t>
            </a:r>
            <a:r>
              <a:rPr lang="en-US" b="1" dirty="0" err="1">
                <a:solidFill>
                  <a:srgbClr val="0070C0"/>
                </a:solidFill>
              </a:rPr>
              <a:t>int</a:t>
            </a:r>
            <a:r>
              <a:rPr lang="en-US" b="1" dirty="0">
                <a:solidFill>
                  <a:srgbClr val="0070C0"/>
                </a:solidFill>
              </a:rPr>
              <a:t> key){</a:t>
            </a:r>
          </a:p>
          <a:p>
            <a:r>
              <a:rPr lang="en-US" b="1" dirty="0" smtClean="0">
                <a:solidFill>
                  <a:srgbClr val="0070C0"/>
                </a:solidFill>
              </a:rPr>
              <a:t>if </a:t>
            </a:r>
            <a:r>
              <a:rPr lang="en-US" b="1" dirty="0">
                <a:solidFill>
                  <a:srgbClr val="0070C0"/>
                </a:solidFill>
              </a:rPr>
              <a:t>(node == 0</a:t>
            </a:r>
            <a:r>
              <a:rPr lang="en-US" b="1" dirty="0" smtClean="0">
                <a:solidFill>
                  <a:srgbClr val="0070C0"/>
                </a:solidFill>
              </a:rPr>
              <a:t>) return(</a:t>
            </a:r>
            <a:r>
              <a:rPr lang="en-US" b="1" dirty="0" err="1" smtClean="0">
                <a:solidFill>
                  <a:srgbClr val="0070C0"/>
                </a:solidFill>
              </a:rPr>
              <a:t>newNode</a:t>
            </a:r>
            <a:r>
              <a:rPr lang="en-US" b="1" dirty="0" smtClean="0">
                <a:solidFill>
                  <a:srgbClr val="0070C0"/>
                </a:solidFill>
              </a:rPr>
              <a:t>(key</a:t>
            </a:r>
            <a:r>
              <a:rPr lang="en-US" b="1" dirty="0">
                <a:solidFill>
                  <a:srgbClr val="0070C0"/>
                </a:solidFill>
              </a:rPr>
              <a:t>));</a:t>
            </a:r>
          </a:p>
          <a:p>
            <a:r>
              <a:rPr lang="en-US" b="1" dirty="0" smtClean="0">
                <a:solidFill>
                  <a:srgbClr val="0070C0"/>
                </a:solidFill>
              </a:rPr>
              <a:t>if </a:t>
            </a:r>
            <a:r>
              <a:rPr lang="en-US" b="1" dirty="0">
                <a:solidFill>
                  <a:srgbClr val="0070C0"/>
                </a:solidFill>
              </a:rPr>
              <a:t>(key &lt; node-&gt;key)</a:t>
            </a:r>
          </a:p>
          <a:p>
            <a:r>
              <a:rPr lang="sr-Latn-ME" b="1" dirty="0" smtClean="0">
                <a:solidFill>
                  <a:srgbClr val="0070C0"/>
                </a:solidFill>
              </a:rPr>
              <a:t>  </a:t>
            </a:r>
            <a:r>
              <a:rPr lang="en-US" b="1" dirty="0" smtClean="0">
                <a:solidFill>
                  <a:srgbClr val="0070C0"/>
                </a:solidFill>
              </a:rPr>
              <a:t>node-</a:t>
            </a:r>
            <a:r>
              <a:rPr lang="en-US" b="1" dirty="0">
                <a:solidFill>
                  <a:srgbClr val="0070C0"/>
                </a:solidFill>
              </a:rPr>
              <a:t>&gt;left = insert(node-&gt;left, key);</a:t>
            </a:r>
          </a:p>
          <a:p>
            <a:r>
              <a:rPr lang="en-US" b="1" dirty="0" smtClean="0">
                <a:solidFill>
                  <a:srgbClr val="0070C0"/>
                </a:solidFill>
              </a:rPr>
              <a:t>else </a:t>
            </a:r>
            <a:r>
              <a:rPr lang="en-US" b="1" dirty="0">
                <a:solidFill>
                  <a:srgbClr val="0070C0"/>
                </a:solidFill>
              </a:rPr>
              <a:t>if (key &gt; node-&gt;key)</a:t>
            </a:r>
          </a:p>
          <a:p>
            <a:r>
              <a:rPr lang="sr-Latn-ME" b="1" dirty="0" smtClean="0">
                <a:solidFill>
                  <a:srgbClr val="0070C0"/>
                </a:solidFill>
              </a:rPr>
              <a:t>  </a:t>
            </a:r>
            <a:r>
              <a:rPr lang="en-US" b="1" dirty="0" smtClean="0">
                <a:solidFill>
                  <a:srgbClr val="0070C0"/>
                </a:solidFill>
              </a:rPr>
              <a:t>node-</a:t>
            </a:r>
            <a:r>
              <a:rPr lang="en-US" b="1" dirty="0">
                <a:solidFill>
                  <a:srgbClr val="0070C0"/>
                </a:solidFill>
              </a:rPr>
              <a:t>&gt;right = insert(node-&gt;right, key);</a:t>
            </a:r>
          </a:p>
          <a:p>
            <a:r>
              <a:rPr lang="sr-Latn-ME" b="1" dirty="0" smtClean="0">
                <a:solidFill>
                  <a:srgbClr val="0070C0"/>
                </a:solidFill>
              </a:rPr>
              <a:t>e</a:t>
            </a:r>
            <a:r>
              <a:rPr lang="en-US" b="1" dirty="0" err="1" smtClean="0">
                <a:solidFill>
                  <a:srgbClr val="0070C0"/>
                </a:solidFill>
              </a:rPr>
              <a:t>lse</a:t>
            </a:r>
            <a:r>
              <a:rPr lang="sr-Latn-ME" b="1" dirty="0" smtClean="0">
                <a:solidFill>
                  <a:srgbClr val="0070C0"/>
                </a:solidFill>
              </a:rPr>
              <a:t> </a:t>
            </a:r>
            <a:r>
              <a:rPr lang="en-US" b="1" dirty="0" smtClean="0">
                <a:solidFill>
                  <a:srgbClr val="0070C0"/>
                </a:solidFill>
              </a:rPr>
              <a:t>return </a:t>
            </a:r>
            <a:r>
              <a:rPr lang="en-US" b="1" dirty="0">
                <a:solidFill>
                  <a:srgbClr val="0070C0"/>
                </a:solidFill>
              </a:rPr>
              <a:t>node;</a:t>
            </a:r>
          </a:p>
          <a:p>
            <a:r>
              <a:rPr lang="en-US" b="1" dirty="0" smtClean="0">
                <a:solidFill>
                  <a:srgbClr val="0070C0"/>
                </a:solidFill>
              </a:rPr>
              <a:t>node-</a:t>
            </a:r>
            <a:r>
              <a:rPr lang="en-US" b="1" dirty="0">
                <a:solidFill>
                  <a:srgbClr val="0070C0"/>
                </a:solidFill>
              </a:rPr>
              <a:t>&gt;</a:t>
            </a:r>
            <a:r>
              <a:rPr lang="en-US" b="1" dirty="0" smtClean="0">
                <a:solidFill>
                  <a:srgbClr val="0070C0"/>
                </a:solidFill>
              </a:rPr>
              <a:t>height=1+max(height(node-</a:t>
            </a:r>
            <a:r>
              <a:rPr lang="en-US" b="1" dirty="0">
                <a:solidFill>
                  <a:srgbClr val="0070C0"/>
                </a:solidFill>
              </a:rPr>
              <a:t>&gt;left),</a:t>
            </a:r>
          </a:p>
          <a:p>
            <a:r>
              <a:rPr lang="sr-Latn-ME" b="1" dirty="0" smtClean="0">
                <a:solidFill>
                  <a:srgbClr val="0070C0"/>
                </a:solidFill>
              </a:rPr>
              <a:t>      </a:t>
            </a:r>
            <a:r>
              <a:rPr lang="en-US" b="1" dirty="0" smtClean="0">
                <a:solidFill>
                  <a:srgbClr val="0070C0"/>
                </a:solidFill>
              </a:rPr>
              <a:t>height(node-</a:t>
            </a:r>
            <a:r>
              <a:rPr lang="en-US" b="1" dirty="0">
                <a:solidFill>
                  <a:srgbClr val="0070C0"/>
                </a:solidFill>
              </a:rPr>
              <a:t>&gt;right</a:t>
            </a:r>
            <a:r>
              <a:rPr lang="en-US" b="1" dirty="0" smtClean="0">
                <a:solidFill>
                  <a:srgbClr val="0070C0"/>
                </a:solidFill>
              </a:rPr>
              <a:t>));</a:t>
            </a:r>
            <a:endParaRPr lang="sr-Latn-ME" b="1" dirty="0" smtClean="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balance = </a:t>
            </a:r>
            <a:r>
              <a:rPr lang="en-US" b="1" dirty="0" err="1">
                <a:solidFill>
                  <a:srgbClr val="0070C0"/>
                </a:solidFill>
              </a:rPr>
              <a:t>getBalance</a:t>
            </a:r>
            <a:r>
              <a:rPr lang="en-US" b="1" dirty="0">
                <a:solidFill>
                  <a:srgbClr val="0070C0"/>
                </a:solidFill>
              </a:rPr>
              <a:t>(node);</a:t>
            </a:r>
          </a:p>
          <a:p>
            <a:r>
              <a:rPr lang="en-US" b="1" dirty="0" smtClean="0">
                <a:solidFill>
                  <a:srgbClr val="0070C0"/>
                </a:solidFill>
              </a:rPr>
              <a:t>if </a:t>
            </a:r>
            <a:r>
              <a:rPr lang="en-US" b="1" dirty="0">
                <a:solidFill>
                  <a:srgbClr val="0070C0"/>
                </a:solidFill>
              </a:rPr>
              <a:t>(balance &gt; 1 &amp;&amp; key &lt; node-&gt;left-&gt;key)</a:t>
            </a:r>
          </a:p>
          <a:p>
            <a:r>
              <a:rPr lang="sr-Latn-ME" b="1" dirty="0" smtClean="0">
                <a:solidFill>
                  <a:srgbClr val="0070C0"/>
                </a:solidFill>
              </a:rPr>
              <a:t> </a:t>
            </a:r>
            <a:r>
              <a:rPr lang="en-US" b="1" dirty="0" smtClean="0">
                <a:solidFill>
                  <a:srgbClr val="0070C0"/>
                </a:solidFill>
              </a:rPr>
              <a:t>return </a:t>
            </a:r>
            <a:r>
              <a:rPr lang="en-US" b="1" dirty="0" err="1">
                <a:solidFill>
                  <a:srgbClr val="0070C0"/>
                </a:solidFill>
              </a:rPr>
              <a:t>rightRotate</a:t>
            </a:r>
            <a:r>
              <a:rPr lang="en-US" b="1" dirty="0">
                <a:solidFill>
                  <a:srgbClr val="0070C0"/>
                </a:solidFill>
              </a:rPr>
              <a:t>(node);</a:t>
            </a:r>
          </a:p>
          <a:p>
            <a:r>
              <a:rPr lang="en-US" b="1" dirty="0" smtClean="0">
                <a:solidFill>
                  <a:srgbClr val="0070C0"/>
                </a:solidFill>
              </a:rPr>
              <a:t>if </a:t>
            </a:r>
            <a:r>
              <a:rPr lang="en-US" b="1" dirty="0">
                <a:solidFill>
                  <a:srgbClr val="0070C0"/>
                </a:solidFill>
              </a:rPr>
              <a:t>(</a:t>
            </a:r>
            <a:r>
              <a:rPr lang="en-US" b="1" dirty="0" smtClean="0">
                <a:solidFill>
                  <a:srgbClr val="0070C0"/>
                </a:solidFill>
              </a:rPr>
              <a:t>balance&lt;-1&amp;&amp;key&gt;node-</a:t>
            </a:r>
            <a:r>
              <a:rPr lang="en-US" b="1" dirty="0">
                <a:solidFill>
                  <a:srgbClr val="0070C0"/>
                </a:solidFill>
              </a:rPr>
              <a:t>&gt;right-&gt;key)</a:t>
            </a:r>
          </a:p>
          <a:p>
            <a:r>
              <a:rPr lang="sr-Latn-ME" b="1" dirty="0" smtClean="0">
                <a:solidFill>
                  <a:srgbClr val="0070C0"/>
                </a:solidFill>
              </a:rPr>
              <a:t>  </a:t>
            </a:r>
            <a:r>
              <a:rPr lang="en-US" b="1" dirty="0" smtClean="0">
                <a:solidFill>
                  <a:srgbClr val="0070C0"/>
                </a:solidFill>
              </a:rPr>
              <a:t>return </a:t>
            </a:r>
            <a:r>
              <a:rPr lang="en-US" b="1" dirty="0" err="1">
                <a:solidFill>
                  <a:srgbClr val="0070C0"/>
                </a:solidFill>
              </a:rPr>
              <a:t>leftRotate</a:t>
            </a:r>
            <a:r>
              <a:rPr lang="en-US" b="1" dirty="0">
                <a:solidFill>
                  <a:srgbClr val="0070C0"/>
                </a:solidFill>
              </a:rPr>
              <a:t>(node);</a:t>
            </a:r>
          </a:p>
          <a:p>
            <a:r>
              <a:rPr lang="en-US" b="1" dirty="0" smtClean="0">
                <a:solidFill>
                  <a:srgbClr val="0070C0"/>
                </a:solidFill>
              </a:rPr>
              <a:t>if(balance&gt;1 </a:t>
            </a:r>
            <a:r>
              <a:rPr lang="en-US" b="1" dirty="0">
                <a:solidFill>
                  <a:srgbClr val="0070C0"/>
                </a:solidFill>
              </a:rPr>
              <a:t>&amp;&amp; key &gt; node-&gt;left-&gt;key){</a:t>
            </a:r>
          </a:p>
          <a:p>
            <a:r>
              <a:rPr lang="sr-Latn-ME" b="1" dirty="0" smtClean="0">
                <a:solidFill>
                  <a:srgbClr val="0070C0"/>
                </a:solidFill>
              </a:rPr>
              <a:t>  </a:t>
            </a:r>
            <a:r>
              <a:rPr lang="en-US" b="1" dirty="0" smtClean="0">
                <a:solidFill>
                  <a:srgbClr val="0070C0"/>
                </a:solidFill>
              </a:rPr>
              <a:t>node-</a:t>
            </a:r>
            <a:r>
              <a:rPr lang="en-US" b="1" dirty="0">
                <a:solidFill>
                  <a:srgbClr val="0070C0"/>
                </a:solidFill>
              </a:rPr>
              <a:t>&gt;</a:t>
            </a:r>
            <a:r>
              <a:rPr lang="en-US" b="1" dirty="0" smtClean="0">
                <a:solidFill>
                  <a:srgbClr val="0070C0"/>
                </a:solidFill>
              </a:rPr>
              <a:t>left=</a:t>
            </a:r>
            <a:r>
              <a:rPr lang="en-US" b="1" dirty="0" err="1" smtClean="0">
                <a:solidFill>
                  <a:srgbClr val="0070C0"/>
                </a:solidFill>
              </a:rPr>
              <a:t>leftRotate</a:t>
            </a:r>
            <a:r>
              <a:rPr lang="en-US" b="1" dirty="0" smtClean="0">
                <a:solidFill>
                  <a:srgbClr val="0070C0"/>
                </a:solidFill>
              </a:rPr>
              <a:t>(node-</a:t>
            </a:r>
            <a:r>
              <a:rPr lang="en-US" b="1" dirty="0">
                <a:solidFill>
                  <a:srgbClr val="0070C0"/>
                </a:solidFill>
              </a:rPr>
              <a:t>&gt;left);</a:t>
            </a:r>
          </a:p>
          <a:p>
            <a:r>
              <a:rPr lang="sr-Latn-ME" b="1" dirty="0" smtClean="0">
                <a:solidFill>
                  <a:srgbClr val="0070C0"/>
                </a:solidFill>
              </a:rPr>
              <a:t>  </a:t>
            </a:r>
            <a:r>
              <a:rPr lang="en-US" b="1" dirty="0" smtClean="0">
                <a:solidFill>
                  <a:srgbClr val="0070C0"/>
                </a:solidFill>
              </a:rPr>
              <a:t>return </a:t>
            </a:r>
            <a:r>
              <a:rPr lang="en-US" b="1" dirty="0" err="1">
                <a:solidFill>
                  <a:srgbClr val="0070C0"/>
                </a:solidFill>
              </a:rPr>
              <a:t>rightRotate</a:t>
            </a:r>
            <a:r>
              <a:rPr lang="en-US" b="1" dirty="0">
                <a:solidFill>
                  <a:srgbClr val="0070C0"/>
                </a:solidFill>
              </a:rPr>
              <a:t>(node);</a:t>
            </a:r>
          </a:p>
          <a:p>
            <a:r>
              <a:rPr lang="en-US" b="1" dirty="0" smtClean="0">
                <a:solidFill>
                  <a:srgbClr val="0070C0"/>
                </a:solidFill>
              </a:rPr>
              <a:t>}</a:t>
            </a:r>
            <a:endParaRPr lang="en-US" b="1" dirty="0">
              <a:solidFill>
                <a:srgbClr val="0070C0"/>
              </a:solidFill>
            </a:endParaRPr>
          </a:p>
        </p:txBody>
      </p:sp>
      <p:sp>
        <p:nvSpPr>
          <p:cNvPr id="6" name="Rectangle 5"/>
          <p:cNvSpPr/>
          <p:nvPr/>
        </p:nvSpPr>
        <p:spPr>
          <a:xfrm>
            <a:off x="4572000" y="381000"/>
            <a:ext cx="4724400" cy="6186309"/>
          </a:xfrm>
          <a:prstGeom prst="rect">
            <a:avLst/>
          </a:prstGeom>
        </p:spPr>
        <p:txBody>
          <a:bodyPr wrap="square">
            <a:spAutoFit/>
          </a:bodyPr>
          <a:lstStyle/>
          <a:p>
            <a:r>
              <a:rPr lang="en-US" b="1" dirty="0">
                <a:solidFill>
                  <a:srgbClr val="0070C0"/>
                </a:solidFill>
              </a:rPr>
              <a:t>if(balance&lt;-1&amp;&amp;key&lt;node-&gt;right-&gt;key){</a:t>
            </a:r>
          </a:p>
          <a:p>
            <a:r>
              <a:rPr lang="sr-Latn-ME" b="1" dirty="0">
                <a:solidFill>
                  <a:srgbClr val="0070C0"/>
                </a:solidFill>
              </a:rPr>
              <a:t>  </a:t>
            </a:r>
            <a:r>
              <a:rPr lang="en-US" b="1" dirty="0">
                <a:solidFill>
                  <a:srgbClr val="0070C0"/>
                </a:solidFill>
              </a:rPr>
              <a:t>node-&gt;right = </a:t>
            </a:r>
            <a:r>
              <a:rPr lang="en-US" b="1" dirty="0" err="1">
                <a:solidFill>
                  <a:srgbClr val="0070C0"/>
                </a:solidFill>
              </a:rPr>
              <a:t>rightRotate</a:t>
            </a:r>
            <a:r>
              <a:rPr lang="en-US" b="1" dirty="0">
                <a:solidFill>
                  <a:srgbClr val="0070C0"/>
                </a:solidFill>
              </a:rPr>
              <a:t>(node-&gt;right);</a:t>
            </a:r>
          </a:p>
          <a:p>
            <a:r>
              <a:rPr lang="sr-Latn-ME" b="1" dirty="0">
                <a:solidFill>
                  <a:srgbClr val="0070C0"/>
                </a:solidFill>
              </a:rPr>
              <a:t>  </a:t>
            </a:r>
            <a:r>
              <a:rPr lang="en-US" b="1" dirty="0">
                <a:solidFill>
                  <a:srgbClr val="0070C0"/>
                </a:solidFill>
              </a:rPr>
              <a:t>return </a:t>
            </a:r>
            <a:r>
              <a:rPr lang="en-US" b="1" dirty="0" err="1">
                <a:solidFill>
                  <a:srgbClr val="0070C0"/>
                </a:solidFill>
              </a:rPr>
              <a:t>leftRotate</a:t>
            </a:r>
            <a:r>
              <a:rPr lang="en-US" b="1" dirty="0">
                <a:solidFill>
                  <a:srgbClr val="0070C0"/>
                </a:solidFill>
              </a:rPr>
              <a:t>(node);</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smtClean="0">
                <a:solidFill>
                  <a:srgbClr val="0070C0"/>
                </a:solidFill>
              </a:rPr>
              <a:t>return </a:t>
            </a:r>
            <a:r>
              <a:rPr lang="en-US" b="1" dirty="0">
                <a:solidFill>
                  <a:srgbClr val="0070C0"/>
                </a:solidFill>
              </a:rPr>
              <a:t>node;</a:t>
            </a:r>
          </a:p>
          <a:p>
            <a:r>
              <a:rPr lang="en-US" b="1" dirty="0">
                <a:solidFill>
                  <a:srgbClr val="0070C0"/>
                </a:solidFill>
              </a:rPr>
              <a:t>}</a:t>
            </a:r>
          </a:p>
          <a:p>
            <a:r>
              <a:rPr lang="en-US" b="1" dirty="0">
                <a:solidFill>
                  <a:srgbClr val="0070C0"/>
                </a:solidFill>
              </a:rPr>
              <a:t>Node * </a:t>
            </a:r>
            <a:r>
              <a:rPr lang="en-US" b="1" dirty="0" err="1">
                <a:solidFill>
                  <a:srgbClr val="0070C0"/>
                </a:solidFill>
              </a:rPr>
              <a:t>minValueNode</a:t>
            </a:r>
            <a:r>
              <a:rPr lang="en-US" b="1" dirty="0">
                <a:solidFill>
                  <a:srgbClr val="0070C0"/>
                </a:solidFill>
              </a:rPr>
              <a:t>(Node* node){</a:t>
            </a:r>
          </a:p>
          <a:p>
            <a:r>
              <a:rPr lang="en-US" b="1" dirty="0" smtClean="0">
                <a:solidFill>
                  <a:srgbClr val="0070C0"/>
                </a:solidFill>
              </a:rPr>
              <a:t>Node</a:t>
            </a:r>
            <a:r>
              <a:rPr lang="en-US" b="1" dirty="0">
                <a:solidFill>
                  <a:srgbClr val="0070C0"/>
                </a:solidFill>
              </a:rPr>
              <a:t>* current = node</a:t>
            </a:r>
            <a:r>
              <a:rPr lang="en-US" b="1" dirty="0" smtClean="0">
                <a:solidFill>
                  <a:srgbClr val="0070C0"/>
                </a:solidFill>
              </a:rPr>
              <a:t>;</a:t>
            </a:r>
            <a:endParaRPr lang="sr-Latn-ME" b="1" dirty="0" smtClean="0">
              <a:solidFill>
                <a:srgbClr val="0070C0"/>
              </a:solidFill>
            </a:endParaRPr>
          </a:p>
          <a:p>
            <a:r>
              <a:rPr lang="en-US" b="1" dirty="0">
                <a:solidFill>
                  <a:srgbClr val="0070C0"/>
                </a:solidFill>
              </a:rPr>
              <a:t>	while (current-&gt;left != 0)</a:t>
            </a:r>
          </a:p>
          <a:p>
            <a:r>
              <a:rPr lang="en-US" b="1" dirty="0">
                <a:solidFill>
                  <a:srgbClr val="0070C0"/>
                </a:solidFill>
              </a:rPr>
              <a:t>		current = current-&gt;left;</a:t>
            </a:r>
          </a:p>
          <a:p>
            <a:r>
              <a:rPr lang="en-US" b="1" dirty="0">
                <a:solidFill>
                  <a:srgbClr val="0070C0"/>
                </a:solidFill>
              </a:rPr>
              <a:t>	return current;</a:t>
            </a:r>
          </a:p>
          <a:p>
            <a:r>
              <a:rPr lang="en-US" b="1" dirty="0">
                <a:solidFill>
                  <a:srgbClr val="0070C0"/>
                </a:solidFill>
              </a:rPr>
              <a:t>}</a:t>
            </a:r>
          </a:p>
          <a:p>
            <a:r>
              <a:rPr lang="en-US" b="1" dirty="0">
                <a:solidFill>
                  <a:srgbClr val="0070C0"/>
                </a:solidFill>
              </a:rPr>
              <a:t>Node* </a:t>
            </a:r>
            <a:r>
              <a:rPr lang="en-US" b="1" dirty="0" err="1">
                <a:solidFill>
                  <a:srgbClr val="0070C0"/>
                </a:solidFill>
              </a:rPr>
              <a:t>deleteNode</a:t>
            </a:r>
            <a:r>
              <a:rPr lang="en-US" b="1" dirty="0">
                <a:solidFill>
                  <a:srgbClr val="0070C0"/>
                </a:solidFill>
              </a:rPr>
              <a:t>(Node* root, </a:t>
            </a:r>
            <a:r>
              <a:rPr lang="en-US" b="1" dirty="0" err="1">
                <a:solidFill>
                  <a:srgbClr val="0070C0"/>
                </a:solidFill>
              </a:rPr>
              <a:t>int</a:t>
            </a:r>
            <a:r>
              <a:rPr lang="en-US" b="1" dirty="0">
                <a:solidFill>
                  <a:srgbClr val="0070C0"/>
                </a:solidFill>
              </a:rPr>
              <a:t> key){</a:t>
            </a:r>
          </a:p>
          <a:p>
            <a:r>
              <a:rPr lang="en-US" b="1" dirty="0" smtClean="0">
                <a:solidFill>
                  <a:srgbClr val="0070C0"/>
                </a:solidFill>
              </a:rPr>
              <a:t>if </a:t>
            </a:r>
            <a:r>
              <a:rPr lang="en-US" b="1" dirty="0">
                <a:solidFill>
                  <a:srgbClr val="0070C0"/>
                </a:solidFill>
              </a:rPr>
              <a:t>(root == 0</a:t>
            </a:r>
            <a:r>
              <a:rPr lang="en-US" b="1" dirty="0" smtClean="0">
                <a:solidFill>
                  <a:srgbClr val="0070C0"/>
                </a:solidFill>
              </a:rPr>
              <a:t>)</a:t>
            </a:r>
            <a:r>
              <a:rPr lang="sr-Latn-ME" b="1" dirty="0" smtClean="0">
                <a:solidFill>
                  <a:srgbClr val="0070C0"/>
                </a:solidFill>
              </a:rPr>
              <a:t> </a:t>
            </a:r>
            <a:r>
              <a:rPr lang="en-US" b="1" dirty="0" smtClean="0">
                <a:solidFill>
                  <a:srgbClr val="0070C0"/>
                </a:solidFill>
              </a:rPr>
              <a:t>return </a:t>
            </a:r>
            <a:r>
              <a:rPr lang="en-US" b="1" dirty="0">
                <a:solidFill>
                  <a:srgbClr val="0070C0"/>
                </a:solidFill>
              </a:rPr>
              <a:t>root;</a:t>
            </a:r>
          </a:p>
          <a:p>
            <a:r>
              <a:rPr lang="sr-Latn-ME" b="1" dirty="0" smtClean="0">
                <a:solidFill>
                  <a:srgbClr val="0070C0"/>
                </a:solidFill>
              </a:rPr>
              <a:t>i</a:t>
            </a:r>
            <a:r>
              <a:rPr lang="en-US" b="1" dirty="0" smtClean="0">
                <a:solidFill>
                  <a:srgbClr val="0070C0"/>
                </a:solidFill>
              </a:rPr>
              <a:t>f </a:t>
            </a:r>
            <a:r>
              <a:rPr lang="en-US" b="1" dirty="0">
                <a:solidFill>
                  <a:srgbClr val="0070C0"/>
                </a:solidFill>
              </a:rPr>
              <a:t>( key &lt; root-&gt;key )</a:t>
            </a:r>
          </a:p>
          <a:p>
            <a:r>
              <a:rPr lang="sr-Latn-ME" b="1" dirty="0" smtClean="0">
                <a:solidFill>
                  <a:srgbClr val="0070C0"/>
                </a:solidFill>
              </a:rPr>
              <a:t>  </a:t>
            </a:r>
            <a:r>
              <a:rPr lang="en-US" b="1" dirty="0" smtClean="0">
                <a:solidFill>
                  <a:srgbClr val="0070C0"/>
                </a:solidFill>
              </a:rPr>
              <a:t>root-</a:t>
            </a:r>
            <a:r>
              <a:rPr lang="en-US" b="1" dirty="0">
                <a:solidFill>
                  <a:srgbClr val="0070C0"/>
                </a:solidFill>
              </a:rPr>
              <a:t>&gt;left = </a:t>
            </a:r>
            <a:r>
              <a:rPr lang="en-US" b="1" dirty="0" err="1">
                <a:solidFill>
                  <a:srgbClr val="0070C0"/>
                </a:solidFill>
              </a:rPr>
              <a:t>deleteNode</a:t>
            </a:r>
            <a:r>
              <a:rPr lang="en-US" b="1" dirty="0">
                <a:solidFill>
                  <a:srgbClr val="0070C0"/>
                </a:solidFill>
              </a:rPr>
              <a:t>(root-&gt;left, key);</a:t>
            </a:r>
          </a:p>
          <a:p>
            <a:r>
              <a:rPr lang="en-US" b="1" dirty="0" smtClean="0">
                <a:solidFill>
                  <a:srgbClr val="0070C0"/>
                </a:solidFill>
              </a:rPr>
              <a:t>else </a:t>
            </a:r>
            <a:r>
              <a:rPr lang="en-US" b="1" dirty="0">
                <a:solidFill>
                  <a:srgbClr val="0070C0"/>
                </a:solidFill>
              </a:rPr>
              <a:t>if( key &gt; root-&gt;key )</a:t>
            </a:r>
          </a:p>
          <a:p>
            <a:r>
              <a:rPr lang="sr-Latn-ME" b="1" dirty="0" smtClean="0">
                <a:solidFill>
                  <a:srgbClr val="0070C0"/>
                </a:solidFill>
              </a:rPr>
              <a:t>  </a:t>
            </a:r>
            <a:r>
              <a:rPr lang="en-US" b="1" dirty="0" smtClean="0">
                <a:solidFill>
                  <a:srgbClr val="0070C0"/>
                </a:solidFill>
              </a:rPr>
              <a:t>root-</a:t>
            </a:r>
            <a:r>
              <a:rPr lang="en-US" b="1" dirty="0">
                <a:solidFill>
                  <a:srgbClr val="0070C0"/>
                </a:solidFill>
              </a:rPr>
              <a:t>&gt;</a:t>
            </a:r>
            <a:r>
              <a:rPr lang="en-US" b="1" dirty="0" smtClean="0">
                <a:solidFill>
                  <a:srgbClr val="0070C0"/>
                </a:solidFill>
              </a:rPr>
              <a:t>right=</a:t>
            </a:r>
            <a:r>
              <a:rPr lang="en-US" b="1" dirty="0" err="1" smtClean="0">
                <a:solidFill>
                  <a:srgbClr val="0070C0"/>
                </a:solidFill>
              </a:rPr>
              <a:t>deleteNode</a:t>
            </a:r>
            <a:r>
              <a:rPr lang="en-US" b="1" dirty="0" smtClean="0">
                <a:solidFill>
                  <a:srgbClr val="0070C0"/>
                </a:solidFill>
              </a:rPr>
              <a:t>(root-</a:t>
            </a:r>
            <a:r>
              <a:rPr lang="en-US" b="1" dirty="0">
                <a:solidFill>
                  <a:srgbClr val="0070C0"/>
                </a:solidFill>
              </a:rPr>
              <a:t>&gt;</a:t>
            </a:r>
            <a:r>
              <a:rPr lang="en-US" b="1" dirty="0" err="1" smtClean="0">
                <a:solidFill>
                  <a:srgbClr val="0070C0"/>
                </a:solidFill>
              </a:rPr>
              <a:t>right,key</a:t>
            </a:r>
            <a:r>
              <a:rPr lang="en-US" b="1" dirty="0">
                <a:solidFill>
                  <a:srgbClr val="0070C0"/>
                </a:solidFill>
              </a:rPr>
              <a:t>);</a:t>
            </a:r>
          </a:p>
          <a:p>
            <a:r>
              <a:rPr lang="en-US" b="1" dirty="0" smtClean="0">
                <a:solidFill>
                  <a:srgbClr val="0070C0"/>
                </a:solidFill>
              </a:rPr>
              <a:t>else</a:t>
            </a:r>
            <a:r>
              <a:rPr lang="en-US" b="1" dirty="0">
                <a:solidFill>
                  <a:srgbClr val="0070C0"/>
                </a:solidFill>
              </a:rPr>
              <a:t>{</a:t>
            </a:r>
          </a:p>
          <a:p>
            <a:r>
              <a:rPr lang="sr-Latn-ME" b="1" dirty="0" smtClean="0">
                <a:solidFill>
                  <a:srgbClr val="0070C0"/>
                </a:solidFill>
              </a:rPr>
              <a:t>  </a:t>
            </a:r>
            <a:r>
              <a:rPr lang="en-US" b="1" dirty="0" smtClean="0">
                <a:solidFill>
                  <a:srgbClr val="0070C0"/>
                </a:solidFill>
              </a:rPr>
              <a:t>if</a:t>
            </a:r>
            <a:r>
              <a:rPr lang="en-US" b="1" dirty="0">
                <a:solidFill>
                  <a:srgbClr val="0070C0"/>
                </a:solidFill>
              </a:rPr>
              <a:t>( (root-&gt;left </a:t>
            </a:r>
            <a:r>
              <a:rPr lang="en-US" b="1" dirty="0" smtClean="0">
                <a:solidFill>
                  <a:srgbClr val="0070C0"/>
                </a:solidFill>
              </a:rPr>
              <a:t>==</a:t>
            </a:r>
            <a:r>
              <a:rPr lang="sr-Latn-ME" b="1" dirty="0" smtClean="0">
                <a:solidFill>
                  <a:srgbClr val="0070C0"/>
                </a:solidFill>
              </a:rPr>
              <a:t> 0</a:t>
            </a:r>
            <a:r>
              <a:rPr lang="en-US" b="1" dirty="0" smtClean="0">
                <a:solidFill>
                  <a:srgbClr val="0070C0"/>
                </a:solidFill>
              </a:rPr>
              <a:t>) || (</a:t>
            </a:r>
            <a:r>
              <a:rPr lang="en-US" b="1" dirty="0">
                <a:solidFill>
                  <a:srgbClr val="0070C0"/>
                </a:solidFill>
              </a:rPr>
              <a:t>root-&gt;right == </a:t>
            </a:r>
            <a:r>
              <a:rPr lang="sr-Latn-ME" b="1" dirty="0" smtClean="0">
                <a:solidFill>
                  <a:srgbClr val="0070C0"/>
                </a:solidFill>
              </a:rPr>
              <a:t>0</a:t>
            </a:r>
            <a:r>
              <a:rPr lang="en-US" b="1" dirty="0" smtClean="0">
                <a:solidFill>
                  <a:srgbClr val="0070C0"/>
                </a:solidFill>
              </a:rPr>
              <a:t>) </a:t>
            </a:r>
            <a:r>
              <a:rPr lang="en-US" b="1" dirty="0">
                <a:solidFill>
                  <a:srgbClr val="0070C0"/>
                </a:solidFill>
              </a:rPr>
              <a:t>){</a:t>
            </a:r>
          </a:p>
          <a:p>
            <a:r>
              <a:rPr lang="sr-Latn-ME" b="1" dirty="0" smtClean="0">
                <a:solidFill>
                  <a:srgbClr val="0070C0"/>
                </a:solidFill>
              </a:rPr>
              <a:t>    </a:t>
            </a:r>
            <a:r>
              <a:rPr lang="en-US" b="1" dirty="0" smtClean="0">
                <a:solidFill>
                  <a:srgbClr val="0070C0"/>
                </a:solidFill>
              </a:rPr>
              <a:t>Node </a:t>
            </a:r>
            <a:r>
              <a:rPr lang="en-US" b="1" dirty="0">
                <a:solidFill>
                  <a:srgbClr val="0070C0"/>
                </a:solidFill>
              </a:rPr>
              <a:t>*temp = root-&gt;left </a:t>
            </a:r>
            <a:r>
              <a:rPr lang="en-US" b="1" dirty="0" smtClean="0">
                <a:solidFill>
                  <a:srgbClr val="0070C0"/>
                </a:solidFill>
              </a:rPr>
              <a:t>? root-</a:t>
            </a:r>
            <a:r>
              <a:rPr lang="en-US" b="1" dirty="0">
                <a:solidFill>
                  <a:srgbClr val="0070C0"/>
                </a:solidFill>
              </a:rPr>
              <a:t>&gt;left :</a:t>
            </a:r>
          </a:p>
          <a:p>
            <a:r>
              <a:rPr lang="en-US" b="1" dirty="0">
                <a:solidFill>
                  <a:srgbClr val="0070C0"/>
                </a:solidFill>
              </a:rPr>
              <a:t>		root-&gt;</a:t>
            </a:r>
            <a:r>
              <a:rPr lang="en-US" b="1" dirty="0" smtClean="0">
                <a:solidFill>
                  <a:srgbClr val="0070C0"/>
                </a:solidFill>
              </a:rPr>
              <a:t>right;</a:t>
            </a:r>
            <a:endParaRPr lang="en-US" b="1" dirty="0">
              <a:solidFill>
                <a:srgbClr val="0070C0"/>
              </a:solidFill>
            </a:endParaRPr>
          </a:p>
        </p:txBody>
      </p:sp>
      <p:cxnSp>
        <p:nvCxnSpPr>
          <p:cNvPr id="8" name="Straight Connector 7"/>
          <p:cNvCxnSpPr/>
          <p:nvPr/>
        </p:nvCxnSpPr>
        <p:spPr>
          <a:xfrm>
            <a:off x="4562856" y="914400"/>
            <a:ext cx="9144" cy="5943600"/>
          </a:xfrm>
          <a:prstGeom prst="line">
            <a:avLst/>
          </a:prstGeom>
          <a:ln w="2667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94088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 y="152400"/>
            <a:ext cx="8229600" cy="990600"/>
          </a:xfrm>
        </p:spPr>
        <p:txBody>
          <a:bodyPr/>
          <a:lstStyle/>
          <a:p>
            <a:r>
              <a:rPr lang="sr-Latn-ME" dirty="0" smtClean="0"/>
              <a:t>AVL Realizacija dio #3</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3048" y="914400"/>
            <a:ext cx="4724400" cy="5909310"/>
          </a:xfrm>
          <a:prstGeom prst="rect">
            <a:avLst/>
          </a:prstGeom>
        </p:spPr>
        <p:txBody>
          <a:bodyPr wrap="square">
            <a:spAutoFit/>
          </a:bodyPr>
          <a:lstStyle/>
          <a:p>
            <a:r>
              <a:rPr lang="sr-Latn-ME" b="1" dirty="0" smtClean="0">
                <a:solidFill>
                  <a:srgbClr val="0070C0"/>
                </a:solidFill>
              </a:rPr>
              <a:t>    </a:t>
            </a:r>
            <a:r>
              <a:rPr lang="en-US" b="1" dirty="0" smtClean="0">
                <a:solidFill>
                  <a:srgbClr val="0070C0"/>
                </a:solidFill>
              </a:rPr>
              <a:t>if </a:t>
            </a:r>
            <a:r>
              <a:rPr lang="en-US" b="1" dirty="0">
                <a:solidFill>
                  <a:srgbClr val="0070C0"/>
                </a:solidFill>
              </a:rPr>
              <a:t>(temp == 0){</a:t>
            </a:r>
          </a:p>
          <a:p>
            <a:r>
              <a:rPr lang="sr-Latn-ME" b="1" dirty="0" smtClean="0">
                <a:solidFill>
                  <a:srgbClr val="0070C0"/>
                </a:solidFill>
              </a:rPr>
              <a:t>      </a:t>
            </a:r>
            <a:r>
              <a:rPr lang="en-US" b="1" dirty="0" smtClean="0">
                <a:solidFill>
                  <a:srgbClr val="0070C0"/>
                </a:solidFill>
              </a:rPr>
              <a:t>temp </a:t>
            </a:r>
            <a:r>
              <a:rPr lang="en-US" b="1" dirty="0">
                <a:solidFill>
                  <a:srgbClr val="0070C0"/>
                </a:solidFill>
              </a:rPr>
              <a:t>= root;</a:t>
            </a:r>
          </a:p>
          <a:p>
            <a:r>
              <a:rPr lang="sr-Latn-ME" b="1" dirty="0" smtClean="0">
                <a:solidFill>
                  <a:srgbClr val="0070C0"/>
                </a:solidFill>
              </a:rPr>
              <a:t>      </a:t>
            </a:r>
            <a:r>
              <a:rPr lang="en-US" b="1" dirty="0" smtClean="0">
                <a:solidFill>
                  <a:srgbClr val="0070C0"/>
                </a:solidFill>
              </a:rPr>
              <a:t>root </a:t>
            </a:r>
            <a:r>
              <a:rPr lang="en-US" b="1" dirty="0">
                <a:solidFill>
                  <a:srgbClr val="0070C0"/>
                </a:solidFill>
              </a:rPr>
              <a:t>= 0;</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else </a:t>
            </a:r>
            <a:r>
              <a:rPr lang="sr-Latn-ME" b="1" dirty="0" smtClean="0">
                <a:solidFill>
                  <a:srgbClr val="0070C0"/>
                </a:solidFill>
              </a:rPr>
              <a:t> </a:t>
            </a:r>
            <a:r>
              <a:rPr lang="en-US" b="1" dirty="0" smtClean="0">
                <a:solidFill>
                  <a:srgbClr val="0070C0"/>
                </a:solidFill>
              </a:rPr>
              <a:t>*</a:t>
            </a:r>
            <a:r>
              <a:rPr lang="en-US" b="1" dirty="0">
                <a:solidFill>
                  <a:srgbClr val="0070C0"/>
                </a:solidFill>
              </a:rPr>
              <a:t>root = *temp;</a:t>
            </a:r>
          </a:p>
          <a:p>
            <a:r>
              <a:rPr lang="sr-Latn-ME" b="1" dirty="0" smtClean="0">
                <a:solidFill>
                  <a:srgbClr val="0070C0"/>
                </a:solidFill>
              </a:rPr>
              <a:t>    </a:t>
            </a:r>
            <a:r>
              <a:rPr lang="en-US" b="1" dirty="0" smtClean="0">
                <a:solidFill>
                  <a:srgbClr val="0070C0"/>
                </a:solidFill>
              </a:rPr>
              <a:t>delete </a:t>
            </a:r>
            <a:r>
              <a:rPr lang="en-US" b="1" dirty="0">
                <a:solidFill>
                  <a:srgbClr val="0070C0"/>
                </a:solidFill>
              </a:rPr>
              <a:t>temp;</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smtClean="0">
                <a:solidFill>
                  <a:srgbClr val="0070C0"/>
                </a:solidFill>
              </a:rPr>
              <a:t>else {</a:t>
            </a:r>
            <a:endParaRPr lang="sr-Latn-ME" b="1" dirty="0" smtClean="0">
              <a:solidFill>
                <a:srgbClr val="0070C0"/>
              </a:solidFill>
            </a:endParaRPr>
          </a:p>
          <a:p>
            <a:r>
              <a:rPr lang="sr-Latn-ME" b="1" dirty="0" smtClean="0">
                <a:solidFill>
                  <a:srgbClr val="0070C0"/>
                </a:solidFill>
              </a:rPr>
              <a:t> </a:t>
            </a:r>
            <a:r>
              <a:rPr lang="en-US" b="1" dirty="0" smtClean="0">
                <a:solidFill>
                  <a:srgbClr val="0070C0"/>
                </a:solidFill>
              </a:rPr>
              <a:t>Node</a:t>
            </a:r>
            <a:r>
              <a:rPr lang="en-US" b="1" dirty="0">
                <a:solidFill>
                  <a:srgbClr val="0070C0"/>
                </a:solidFill>
              </a:rPr>
              <a:t>* </a:t>
            </a:r>
            <a:r>
              <a:rPr lang="en-US" b="1" dirty="0" smtClean="0">
                <a:solidFill>
                  <a:srgbClr val="0070C0"/>
                </a:solidFill>
              </a:rPr>
              <a:t>temp=</a:t>
            </a:r>
            <a:r>
              <a:rPr lang="en-US" b="1" dirty="0" err="1" smtClean="0">
                <a:solidFill>
                  <a:srgbClr val="0070C0"/>
                </a:solidFill>
              </a:rPr>
              <a:t>minValueNode</a:t>
            </a:r>
            <a:r>
              <a:rPr lang="en-US" b="1" dirty="0" smtClean="0">
                <a:solidFill>
                  <a:srgbClr val="0070C0"/>
                </a:solidFill>
              </a:rPr>
              <a:t>(root</a:t>
            </a:r>
            <a:r>
              <a:rPr lang="sr-Latn-ME" b="1" dirty="0" smtClean="0">
                <a:solidFill>
                  <a:srgbClr val="0070C0"/>
                </a:solidFill>
              </a:rPr>
              <a:t>-</a:t>
            </a:r>
            <a:r>
              <a:rPr lang="en-US" b="1" dirty="0" smtClean="0">
                <a:solidFill>
                  <a:srgbClr val="0070C0"/>
                </a:solidFill>
              </a:rPr>
              <a:t>&gt;right</a:t>
            </a:r>
            <a:r>
              <a:rPr lang="en-US" b="1" dirty="0">
                <a:solidFill>
                  <a:srgbClr val="0070C0"/>
                </a:solidFill>
              </a:rPr>
              <a:t>);</a:t>
            </a:r>
          </a:p>
          <a:p>
            <a:r>
              <a:rPr lang="sr-Latn-ME" b="1" dirty="0" smtClean="0">
                <a:solidFill>
                  <a:srgbClr val="0070C0"/>
                </a:solidFill>
              </a:rPr>
              <a:t> </a:t>
            </a:r>
            <a:r>
              <a:rPr lang="en-US" b="1" dirty="0" smtClean="0">
                <a:solidFill>
                  <a:srgbClr val="0070C0"/>
                </a:solidFill>
              </a:rPr>
              <a:t>root-</a:t>
            </a:r>
            <a:r>
              <a:rPr lang="en-US" b="1" dirty="0">
                <a:solidFill>
                  <a:srgbClr val="0070C0"/>
                </a:solidFill>
              </a:rPr>
              <a:t>&gt;key = temp-&gt;key</a:t>
            </a:r>
            <a:r>
              <a:rPr lang="en-US" b="1" dirty="0" smtClean="0">
                <a:solidFill>
                  <a:srgbClr val="0070C0"/>
                </a:solidFill>
              </a:rPr>
              <a:t>;</a:t>
            </a:r>
            <a:endParaRPr lang="sr-Latn-ME" b="1" dirty="0" smtClean="0">
              <a:solidFill>
                <a:srgbClr val="0070C0"/>
              </a:solidFill>
            </a:endParaRPr>
          </a:p>
          <a:p>
            <a:r>
              <a:rPr lang="sr-Latn-ME" b="1" dirty="0" smtClean="0">
                <a:solidFill>
                  <a:srgbClr val="0070C0"/>
                </a:solidFill>
              </a:rPr>
              <a:t> </a:t>
            </a:r>
            <a:r>
              <a:rPr lang="en-GB" b="1" dirty="0" smtClean="0">
                <a:solidFill>
                  <a:srgbClr val="0070C0"/>
                </a:solidFill>
              </a:rPr>
              <a:t>root-</a:t>
            </a:r>
            <a:r>
              <a:rPr lang="en-GB" b="1" dirty="0">
                <a:solidFill>
                  <a:srgbClr val="0070C0"/>
                </a:solidFill>
              </a:rPr>
              <a:t>&gt;right = </a:t>
            </a:r>
            <a:r>
              <a:rPr lang="en-GB" b="1" dirty="0" err="1">
                <a:solidFill>
                  <a:srgbClr val="0070C0"/>
                </a:solidFill>
              </a:rPr>
              <a:t>deleteNode</a:t>
            </a:r>
            <a:r>
              <a:rPr lang="en-GB" b="1" dirty="0">
                <a:solidFill>
                  <a:srgbClr val="0070C0"/>
                </a:solidFill>
              </a:rPr>
              <a:t>(root-&gt;right,</a:t>
            </a:r>
          </a:p>
          <a:p>
            <a:r>
              <a:rPr lang="en-GB" b="1" dirty="0">
                <a:solidFill>
                  <a:srgbClr val="0070C0"/>
                </a:solidFill>
              </a:rPr>
              <a:t>	temp-&gt;key);</a:t>
            </a:r>
          </a:p>
          <a:p>
            <a:r>
              <a:rPr lang="sr-Latn-ME" b="1" dirty="0" smtClean="0">
                <a:solidFill>
                  <a:srgbClr val="0070C0"/>
                </a:solidFill>
              </a:rPr>
              <a:t>  </a:t>
            </a:r>
            <a:r>
              <a:rPr lang="en-GB" b="1" dirty="0" smtClean="0">
                <a:solidFill>
                  <a:srgbClr val="0070C0"/>
                </a:solidFill>
              </a:rPr>
              <a:t>}</a:t>
            </a:r>
            <a:endParaRPr lang="en-GB" b="1" dirty="0">
              <a:solidFill>
                <a:srgbClr val="0070C0"/>
              </a:solidFill>
            </a:endParaRPr>
          </a:p>
          <a:p>
            <a:r>
              <a:rPr lang="en-GB" b="1" dirty="0" smtClean="0">
                <a:solidFill>
                  <a:srgbClr val="0070C0"/>
                </a:solidFill>
              </a:rPr>
              <a:t>}</a:t>
            </a:r>
            <a:endParaRPr lang="en-GB" b="1" dirty="0">
              <a:solidFill>
                <a:srgbClr val="0070C0"/>
              </a:solidFill>
            </a:endParaRPr>
          </a:p>
          <a:p>
            <a:r>
              <a:rPr lang="en-GB" b="1" dirty="0" smtClean="0">
                <a:solidFill>
                  <a:srgbClr val="0070C0"/>
                </a:solidFill>
              </a:rPr>
              <a:t>if </a:t>
            </a:r>
            <a:r>
              <a:rPr lang="en-GB" b="1" dirty="0">
                <a:solidFill>
                  <a:srgbClr val="0070C0"/>
                </a:solidFill>
              </a:rPr>
              <a:t>(root == 0</a:t>
            </a:r>
            <a:r>
              <a:rPr lang="en-GB" b="1" dirty="0" smtClean="0">
                <a:solidFill>
                  <a:srgbClr val="0070C0"/>
                </a:solidFill>
              </a:rPr>
              <a:t>)</a:t>
            </a:r>
            <a:r>
              <a:rPr lang="sr-Latn-ME" b="1" dirty="0" smtClean="0">
                <a:solidFill>
                  <a:srgbClr val="0070C0"/>
                </a:solidFill>
              </a:rPr>
              <a:t> </a:t>
            </a:r>
            <a:r>
              <a:rPr lang="en-GB" b="1" dirty="0" smtClean="0">
                <a:solidFill>
                  <a:srgbClr val="0070C0"/>
                </a:solidFill>
              </a:rPr>
              <a:t>return </a:t>
            </a:r>
            <a:r>
              <a:rPr lang="en-GB" b="1" dirty="0">
                <a:solidFill>
                  <a:srgbClr val="0070C0"/>
                </a:solidFill>
              </a:rPr>
              <a:t>root;</a:t>
            </a:r>
          </a:p>
          <a:p>
            <a:r>
              <a:rPr lang="en-GB" b="1" dirty="0" smtClean="0">
                <a:solidFill>
                  <a:srgbClr val="0070C0"/>
                </a:solidFill>
              </a:rPr>
              <a:t>root-</a:t>
            </a:r>
            <a:r>
              <a:rPr lang="en-GB" b="1" dirty="0">
                <a:solidFill>
                  <a:srgbClr val="0070C0"/>
                </a:solidFill>
              </a:rPr>
              <a:t>&gt;height = 1 + max(height(root-&gt;left),</a:t>
            </a:r>
          </a:p>
          <a:p>
            <a:r>
              <a:rPr lang="sr-Latn-ME" b="1" dirty="0" smtClean="0">
                <a:solidFill>
                  <a:srgbClr val="0070C0"/>
                </a:solidFill>
              </a:rPr>
              <a:t>                            </a:t>
            </a:r>
            <a:r>
              <a:rPr lang="en-GB" b="1" dirty="0" smtClean="0">
                <a:solidFill>
                  <a:srgbClr val="0070C0"/>
                </a:solidFill>
              </a:rPr>
              <a:t>height(root-</a:t>
            </a:r>
            <a:r>
              <a:rPr lang="en-GB" b="1" dirty="0">
                <a:solidFill>
                  <a:srgbClr val="0070C0"/>
                </a:solidFill>
              </a:rPr>
              <a:t>&gt;right));</a:t>
            </a:r>
          </a:p>
          <a:p>
            <a:r>
              <a:rPr lang="en-GB" b="1" dirty="0" err="1" smtClean="0">
                <a:solidFill>
                  <a:srgbClr val="0070C0"/>
                </a:solidFill>
              </a:rPr>
              <a:t>int</a:t>
            </a:r>
            <a:r>
              <a:rPr lang="en-GB" b="1" dirty="0" smtClean="0">
                <a:solidFill>
                  <a:srgbClr val="0070C0"/>
                </a:solidFill>
              </a:rPr>
              <a:t> </a:t>
            </a:r>
            <a:r>
              <a:rPr lang="en-GB" b="1" dirty="0">
                <a:solidFill>
                  <a:srgbClr val="0070C0"/>
                </a:solidFill>
              </a:rPr>
              <a:t>balance = </a:t>
            </a:r>
            <a:r>
              <a:rPr lang="en-GB" b="1" dirty="0" err="1">
                <a:solidFill>
                  <a:srgbClr val="0070C0"/>
                </a:solidFill>
              </a:rPr>
              <a:t>getBalance</a:t>
            </a:r>
            <a:r>
              <a:rPr lang="en-GB" b="1" dirty="0">
                <a:solidFill>
                  <a:srgbClr val="0070C0"/>
                </a:solidFill>
              </a:rPr>
              <a:t>(root);</a:t>
            </a:r>
          </a:p>
          <a:p>
            <a:r>
              <a:rPr lang="en-GB" b="1" dirty="0" smtClean="0">
                <a:solidFill>
                  <a:srgbClr val="0070C0"/>
                </a:solidFill>
              </a:rPr>
              <a:t>if </a:t>
            </a:r>
            <a:r>
              <a:rPr lang="en-GB" b="1" dirty="0">
                <a:solidFill>
                  <a:srgbClr val="0070C0"/>
                </a:solidFill>
              </a:rPr>
              <a:t>(balance &gt; 1 </a:t>
            </a:r>
            <a:r>
              <a:rPr lang="en-GB" b="1" dirty="0" smtClean="0">
                <a:solidFill>
                  <a:srgbClr val="0070C0"/>
                </a:solidFill>
              </a:rPr>
              <a:t>&amp;&amp;</a:t>
            </a:r>
            <a:endParaRPr lang="sr-Latn-ME" b="1" dirty="0" smtClean="0">
              <a:solidFill>
                <a:srgbClr val="0070C0"/>
              </a:solidFill>
            </a:endParaRPr>
          </a:p>
          <a:p>
            <a:r>
              <a:rPr lang="sr-Latn-ME" b="1" dirty="0" smtClean="0">
                <a:solidFill>
                  <a:srgbClr val="0070C0"/>
                </a:solidFill>
              </a:rPr>
              <a:t>     </a:t>
            </a:r>
            <a:r>
              <a:rPr lang="en-GB" b="1" dirty="0" err="1" smtClean="0">
                <a:solidFill>
                  <a:srgbClr val="0070C0"/>
                </a:solidFill>
              </a:rPr>
              <a:t>getBalance</a:t>
            </a:r>
            <a:r>
              <a:rPr lang="en-GB" b="1" dirty="0" smtClean="0">
                <a:solidFill>
                  <a:srgbClr val="0070C0"/>
                </a:solidFill>
              </a:rPr>
              <a:t>(root-</a:t>
            </a:r>
            <a:r>
              <a:rPr lang="en-GB" b="1" dirty="0">
                <a:solidFill>
                  <a:srgbClr val="0070C0"/>
                </a:solidFill>
              </a:rPr>
              <a:t>&gt;left) &gt;= 0)</a:t>
            </a:r>
          </a:p>
          <a:p>
            <a:r>
              <a:rPr lang="sr-Latn-ME" b="1" dirty="0" smtClean="0">
                <a:solidFill>
                  <a:srgbClr val="0070C0"/>
                </a:solidFill>
              </a:rPr>
              <a:t>   </a:t>
            </a:r>
            <a:r>
              <a:rPr lang="en-GB" b="1" dirty="0" smtClean="0">
                <a:solidFill>
                  <a:srgbClr val="0070C0"/>
                </a:solidFill>
              </a:rPr>
              <a:t>return </a:t>
            </a:r>
            <a:r>
              <a:rPr lang="en-GB" b="1" dirty="0" err="1">
                <a:solidFill>
                  <a:srgbClr val="0070C0"/>
                </a:solidFill>
              </a:rPr>
              <a:t>rightRotate</a:t>
            </a:r>
            <a:r>
              <a:rPr lang="en-GB" b="1" dirty="0">
                <a:solidFill>
                  <a:srgbClr val="0070C0"/>
                </a:solidFill>
              </a:rPr>
              <a:t>(root</a:t>
            </a:r>
            <a:r>
              <a:rPr lang="en-GB" b="1" dirty="0" smtClean="0">
                <a:solidFill>
                  <a:srgbClr val="0070C0"/>
                </a:solidFill>
              </a:rPr>
              <a:t>);</a:t>
            </a:r>
            <a:endParaRPr lang="en-GB" b="1" dirty="0">
              <a:solidFill>
                <a:srgbClr val="0070C0"/>
              </a:solidFill>
            </a:endParaRPr>
          </a:p>
        </p:txBody>
      </p:sp>
      <p:sp>
        <p:nvSpPr>
          <p:cNvPr id="5" name="Rectangle 4"/>
          <p:cNvSpPr/>
          <p:nvPr/>
        </p:nvSpPr>
        <p:spPr>
          <a:xfrm>
            <a:off x="4876800" y="381000"/>
            <a:ext cx="4572000" cy="6186309"/>
          </a:xfrm>
          <a:prstGeom prst="rect">
            <a:avLst/>
          </a:prstGeom>
        </p:spPr>
        <p:txBody>
          <a:bodyPr>
            <a:spAutoFit/>
          </a:bodyPr>
          <a:lstStyle/>
          <a:p>
            <a:r>
              <a:rPr lang="en-GB" b="1" dirty="0" smtClean="0">
                <a:solidFill>
                  <a:srgbClr val="0070C0"/>
                </a:solidFill>
              </a:rPr>
              <a:t>if </a:t>
            </a:r>
            <a:r>
              <a:rPr lang="en-GB" b="1" dirty="0">
                <a:solidFill>
                  <a:srgbClr val="0070C0"/>
                </a:solidFill>
              </a:rPr>
              <a:t>(balance &gt; 1 &amp;&amp;</a:t>
            </a:r>
          </a:p>
          <a:p>
            <a:r>
              <a:rPr lang="sr-Latn-ME" b="1" dirty="0" smtClean="0">
                <a:solidFill>
                  <a:srgbClr val="0070C0"/>
                </a:solidFill>
              </a:rPr>
              <a:t>    </a:t>
            </a:r>
            <a:r>
              <a:rPr lang="en-GB" b="1" dirty="0" err="1" smtClean="0">
                <a:solidFill>
                  <a:srgbClr val="0070C0"/>
                </a:solidFill>
              </a:rPr>
              <a:t>getBalance</a:t>
            </a:r>
            <a:r>
              <a:rPr lang="en-GB" b="1" dirty="0" smtClean="0">
                <a:solidFill>
                  <a:srgbClr val="0070C0"/>
                </a:solidFill>
              </a:rPr>
              <a:t>(root-</a:t>
            </a:r>
            <a:r>
              <a:rPr lang="en-GB" b="1" dirty="0">
                <a:solidFill>
                  <a:srgbClr val="0070C0"/>
                </a:solidFill>
              </a:rPr>
              <a:t>&gt;left) &lt; 0){</a:t>
            </a:r>
          </a:p>
          <a:p>
            <a:r>
              <a:rPr lang="sr-Latn-ME" b="1" dirty="0" smtClean="0">
                <a:solidFill>
                  <a:srgbClr val="0070C0"/>
                </a:solidFill>
              </a:rPr>
              <a:t>   </a:t>
            </a:r>
            <a:r>
              <a:rPr lang="en-GB" b="1" dirty="0" smtClean="0">
                <a:solidFill>
                  <a:srgbClr val="0070C0"/>
                </a:solidFill>
              </a:rPr>
              <a:t>root-</a:t>
            </a:r>
            <a:r>
              <a:rPr lang="en-GB" b="1" dirty="0">
                <a:solidFill>
                  <a:srgbClr val="0070C0"/>
                </a:solidFill>
              </a:rPr>
              <a:t>&gt;left = </a:t>
            </a:r>
            <a:r>
              <a:rPr lang="en-GB" b="1" dirty="0" err="1">
                <a:solidFill>
                  <a:srgbClr val="0070C0"/>
                </a:solidFill>
              </a:rPr>
              <a:t>leftRotate</a:t>
            </a:r>
            <a:r>
              <a:rPr lang="en-GB" b="1" dirty="0">
                <a:solidFill>
                  <a:srgbClr val="0070C0"/>
                </a:solidFill>
              </a:rPr>
              <a:t>(root-&gt;left);</a:t>
            </a:r>
          </a:p>
          <a:p>
            <a:r>
              <a:rPr lang="sr-Latn-ME" b="1" dirty="0" smtClean="0">
                <a:solidFill>
                  <a:srgbClr val="0070C0"/>
                </a:solidFill>
              </a:rPr>
              <a:t>  </a:t>
            </a:r>
            <a:r>
              <a:rPr lang="en-GB" b="1" dirty="0" smtClean="0">
                <a:solidFill>
                  <a:srgbClr val="0070C0"/>
                </a:solidFill>
              </a:rPr>
              <a:t>return </a:t>
            </a:r>
            <a:r>
              <a:rPr lang="en-GB" b="1" dirty="0" err="1">
                <a:solidFill>
                  <a:srgbClr val="0070C0"/>
                </a:solidFill>
              </a:rPr>
              <a:t>rightRotate</a:t>
            </a:r>
            <a:r>
              <a:rPr lang="en-GB" b="1" dirty="0">
                <a:solidFill>
                  <a:srgbClr val="0070C0"/>
                </a:solidFill>
              </a:rPr>
              <a:t>(root</a:t>
            </a:r>
            <a:r>
              <a:rPr lang="en-GB" b="1" dirty="0" smtClean="0">
                <a:solidFill>
                  <a:srgbClr val="0070C0"/>
                </a:solidFill>
              </a:rPr>
              <a:t>);</a:t>
            </a:r>
            <a:endParaRPr lang="sr-Latn-ME" b="1" dirty="0" smtClean="0">
              <a:solidFill>
                <a:srgbClr val="0070C0"/>
              </a:solidFill>
            </a:endParaRPr>
          </a:p>
          <a:p>
            <a:r>
              <a:rPr lang="en-GB" b="1" dirty="0" smtClean="0">
                <a:solidFill>
                  <a:srgbClr val="0070C0"/>
                </a:solidFill>
              </a:rPr>
              <a:t>}</a:t>
            </a:r>
            <a:endParaRPr lang="en-GB" b="1" dirty="0">
              <a:solidFill>
                <a:srgbClr val="0070C0"/>
              </a:solidFill>
            </a:endParaRPr>
          </a:p>
          <a:p>
            <a:r>
              <a:rPr lang="en-GB" b="1" dirty="0" smtClean="0">
                <a:solidFill>
                  <a:srgbClr val="0070C0"/>
                </a:solidFill>
              </a:rPr>
              <a:t>if </a:t>
            </a:r>
            <a:r>
              <a:rPr lang="en-GB" b="1" dirty="0">
                <a:solidFill>
                  <a:srgbClr val="0070C0"/>
                </a:solidFill>
              </a:rPr>
              <a:t>(balance &lt; -1 &amp;&amp;</a:t>
            </a:r>
          </a:p>
          <a:p>
            <a:r>
              <a:rPr lang="sr-Latn-ME" b="1" dirty="0" smtClean="0">
                <a:solidFill>
                  <a:srgbClr val="0070C0"/>
                </a:solidFill>
              </a:rPr>
              <a:t>      </a:t>
            </a:r>
            <a:r>
              <a:rPr lang="en-GB" b="1" dirty="0" err="1" smtClean="0">
                <a:solidFill>
                  <a:srgbClr val="0070C0"/>
                </a:solidFill>
              </a:rPr>
              <a:t>getBalance</a:t>
            </a:r>
            <a:r>
              <a:rPr lang="en-GB" b="1" dirty="0" smtClean="0">
                <a:solidFill>
                  <a:srgbClr val="0070C0"/>
                </a:solidFill>
              </a:rPr>
              <a:t>(root-</a:t>
            </a:r>
            <a:r>
              <a:rPr lang="en-GB" b="1" dirty="0">
                <a:solidFill>
                  <a:srgbClr val="0070C0"/>
                </a:solidFill>
              </a:rPr>
              <a:t>&gt;right) &lt;= 0)</a:t>
            </a:r>
          </a:p>
          <a:p>
            <a:r>
              <a:rPr lang="sr-Latn-ME" b="1" dirty="0" smtClean="0">
                <a:solidFill>
                  <a:srgbClr val="0070C0"/>
                </a:solidFill>
              </a:rPr>
              <a:t>  </a:t>
            </a:r>
            <a:r>
              <a:rPr lang="en-GB" b="1" dirty="0" smtClean="0">
                <a:solidFill>
                  <a:srgbClr val="0070C0"/>
                </a:solidFill>
              </a:rPr>
              <a:t>return </a:t>
            </a:r>
            <a:r>
              <a:rPr lang="en-GB" b="1" dirty="0" err="1">
                <a:solidFill>
                  <a:srgbClr val="0070C0"/>
                </a:solidFill>
              </a:rPr>
              <a:t>leftRotate</a:t>
            </a:r>
            <a:r>
              <a:rPr lang="en-GB" b="1" dirty="0">
                <a:solidFill>
                  <a:srgbClr val="0070C0"/>
                </a:solidFill>
              </a:rPr>
              <a:t>(root</a:t>
            </a:r>
            <a:r>
              <a:rPr lang="en-GB" b="1" dirty="0" smtClean="0">
                <a:solidFill>
                  <a:srgbClr val="0070C0"/>
                </a:solidFill>
              </a:rPr>
              <a:t>);</a:t>
            </a:r>
            <a:endParaRPr lang="sr-Latn-ME" b="1" dirty="0" smtClean="0">
              <a:solidFill>
                <a:srgbClr val="0070C0"/>
              </a:solidFill>
            </a:endParaRPr>
          </a:p>
          <a:p>
            <a:r>
              <a:rPr lang="en-GB" b="1" dirty="0" smtClean="0">
                <a:solidFill>
                  <a:srgbClr val="0070C0"/>
                </a:solidFill>
              </a:rPr>
              <a:t>if </a:t>
            </a:r>
            <a:r>
              <a:rPr lang="en-GB" b="1" dirty="0">
                <a:solidFill>
                  <a:srgbClr val="0070C0"/>
                </a:solidFill>
              </a:rPr>
              <a:t>(balance &lt; -1 &amp;&amp;</a:t>
            </a:r>
          </a:p>
          <a:p>
            <a:r>
              <a:rPr lang="sr-Latn-ME" b="1" dirty="0" smtClean="0">
                <a:solidFill>
                  <a:srgbClr val="0070C0"/>
                </a:solidFill>
              </a:rPr>
              <a:t>    </a:t>
            </a:r>
            <a:r>
              <a:rPr lang="en-GB" b="1" dirty="0" err="1" smtClean="0">
                <a:solidFill>
                  <a:srgbClr val="0070C0"/>
                </a:solidFill>
              </a:rPr>
              <a:t>getBalance</a:t>
            </a:r>
            <a:r>
              <a:rPr lang="en-GB" b="1" dirty="0" smtClean="0">
                <a:solidFill>
                  <a:srgbClr val="0070C0"/>
                </a:solidFill>
              </a:rPr>
              <a:t>(root-</a:t>
            </a:r>
            <a:r>
              <a:rPr lang="en-GB" b="1" dirty="0">
                <a:solidFill>
                  <a:srgbClr val="0070C0"/>
                </a:solidFill>
              </a:rPr>
              <a:t>&gt;right) &gt; 0){</a:t>
            </a:r>
          </a:p>
          <a:p>
            <a:r>
              <a:rPr lang="sr-Latn-ME" b="1" dirty="0" smtClean="0">
                <a:solidFill>
                  <a:srgbClr val="0070C0"/>
                </a:solidFill>
              </a:rPr>
              <a:t> </a:t>
            </a:r>
            <a:r>
              <a:rPr lang="en-GB" b="1" dirty="0" smtClean="0">
                <a:solidFill>
                  <a:srgbClr val="0070C0"/>
                </a:solidFill>
              </a:rPr>
              <a:t>root-</a:t>
            </a:r>
            <a:r>
              <a:rPr lang="en-GB" b="1" dirty="0">
                <a:solidFill>
                  <a:srgbClr val="0070C0"/>
                </a:solidFill>
              </a:rPr>
              <a:t>&gt;right = </a:t>
            </a:r>
            <a:r>
              <a:rPr lang="en-GB" b="1" dirty="0" err="1">
                <a:solidFill>
                  <a:srgbClr val="0070C0"/>
                </a:solidFill>
              </a:rPr>
              <a:t>rightRotate</a:t>
            </a:r>
            <a:r>
              <a:rPr lang="en-GB" b="1" dirty="0">
                <a:solidFill>
                  <a:srgbClr val="0070C0"/>
                </a:solidFill>
              </a:rPr>
              <a:t>(root-&gt;right);</a:t>
            </a:r>
          </a:p>
          <a:p>
            <a:r>
              <a:rPr lang="sr-Latn-ME" b="1" dirty="0" smtClean="0">
                <a:solidFill>
                  <a:srgbClr val="0070C0"/>
                </a:solidFill>
              </a:rPr>
              <a:t> </a:t>
            </a:r>
            <a:r>
              <a:rPr lang="en-GB" b="1" dirty="0" smtClean="0">
                <a:solidFill>
                  <a:srgbClr val="0070C0"/>
                </a:solidFill>
              </a:rPr>
              <a:t>return </a:t>
            </a:r>
            <a:r>
              <a:rPr lang="en-GB" b="1" dirty="0" err="1">
                <a:solidFill>
                  <a:srgbClr val="0070C0"/>
                </a:solidFill>
              </a:rPr>
              <a:t>leftRotate</a:t>
            </a:r>
            <a:r>
              <a:rPr lang="en-GB" b="1" dirty="0">
                <a:solidFill>
                  <a:srgbClr val="0070C0"/>
                </a:solidFill>
              </a:rPr>
              <a:t>(root);</a:t>
            </a:r>
          </a:p>
          <a:p>
            <a:r>
              <a:rPr lang="sr-Latn-ME" b="1" dirty="0" smtClean="0">
                <a:solidFill>
                  <a:srgbClr val="0070C0"/>
                </a:solidFill>
              </a:rPr>
              <a:t>  </a:t>
            </a:r>
            <a:r>
              <a:rPr lang="en-GB" b="1" dirty="0" smtClean="0">
                <a:solidFill>
                  <a:srgbClr val="0070C0"/>
                </a:solidFill>
              </a:rPr>
              <a:t>}</a:t>
            </a:r>
            <a:endParaRPr lang="en-GB" b="1" dirty="0">
              <a:solidFill>
                <a:srgbClr val="0070C0"/>
              </a:solidFill>
            </a:endParaRPr>
          </a:p>
          <a:p>
            <a:r>
              <a:rPr lang="en-GB" b="1" dirty="0" smtClean="0">
                <a:solidFill>
                  <a:srgbClr val="0070C0"/>
                </a:solidFill>
              </a:rPr>
              <a:t>return </a:t>
            </a:r>
            <a:r>
              <a:rPr lang="en-GB" b="1" dirty="0">
                <a:solidFill>
                  <a:srgbClr val="0070C0"/>
                </a:solidFill>
              </a:rPr>
              <a:t>root;</a:t>
            </a:r>
          </a:p>
          <a:p>
            <a:r>
              <a:rPr lang="en-GB" b="1" dirty="0">
                <a:solidFill>
                  <a:srgbClr val="0070C0"/>
                </a:solidFill>
              </a:rPr>
              <a:t>}</a:t>
            </a:r>
          </a:p>
          <a:p>
            <a:r>
              <a:rPr lang="en-GB" b="1" dirty="0">
                <a:solidFill>
                  <a:srgbClr val="0070C0"/>
                </a:solidFill>
              </a:rPr>
              <a:t>void </a:t>
            </a:r>
            <a:r>
              <a:rPr lang="en-GB" b="1" dirty="0" err="1">
                <a:solidFill>
                  <a:srgbClr val="0070C0"/>
                </a:solidFill>
              </a:rPr>
              <a:t>preOrder</a:t>
            </a:r>
            <a:r>
              <a:rPr lang="en-GB" b="1" dirty="0">
                <a:solidFill>
                  <a:srgbClr val="0070C0"/>
                </a:solidFill>
              </a:rPr>
              <a:t>(Node *root){</a:t>
            </a:r>
          </a:p>
          <a:p>
            <a:r>
              <a:rPr lang="en-GB" b="1" dirty="0" smtClean="0">
                <a:solidFill>
                  <a:srgbClr val="0070C0"/>
                </a:solidFill>
              </a:rPr>
              <a:t>if(root </a:t>
            </a:r>
            <a:r>
              <a:rPr lang="en-GB" b="1" dirty="0">
                <a:solidFill>
                  <a:srgbClr val="0070C0"/>
                </a:solidFill>
              </a:rPr>
              <a:t>!= 0){</a:t>
            </a:r>
          </a:p>
          <a:p>
            <a:r>
              <a:rPr lang="sr-Latn-ME" b="1" dirty="0" smtClean="0">
                <a:solidFill>
                  <a:srgbClr val="0070C0"/>
                </a:solidFill>
              </a:rPr>
              <a:t>  </a:t>
            </a:r>
            <a:r>
              <a:rPr lang="en-GB" b="1" dirty="0" err="1" smtClean="0">
                <a:solidFill>
                  <a:srgbClr val="0070C0"/>
                </a:solidFill>
              </a:rPr>
              <a:t>cout</a:t>
            </a:r>
            <a:r>
              <a:rPr lang="en-GB" b="1" dirty="0" smtClean="0">
                <a:solidFill>
                  <a:srgbClr val="0070C0"/>
                </a:solidFill>
              </a:rPr>
              <a:t> </a:t>
            </a:r>
            <a:r>
              <a:rPr lang="en-GB" b="1" dirty="0">
                <a:solidFill>
                  <a:srgbClr val="0070C0"/>
                </a:solidFill>
              </a:rPr>
              <a:t>&lt;&lt; root-&gt;key &lt;&lt; " ";</a:t>
            </a:r>
          </a:p>
          <a:p>
            <a:r>
              <a:rPr lang="sr-Latn-ME" b="1" dirty="0" smtClean="0">
                <a:solidFill>
                  <a:srgbClr val="0070C0"/>
                </a:solidFill>
              </a:rPr>
              <a:t>  </a:t>
            </a:r>
            <a:r>
              <a:rPr lang="en-GB" b="1" dirty="0" err="1" smtClean="0">
                <a:solidFill>
                  <a:srgbClr val="0070C0"/>
                </a:solidFill>
              </a:rPr>
              <a:t>preOrder</a:t>
            </a:r>
            <a:r>
              <a:rPr lang="en-GB" b="1" dirty="0" smtClean="0">
                <a:solidFill>
                  <a:srgbClr val="0070C0"/>
                </a:solidFill>
              </a:rPr>
              <a:t>(root-</a:t>
            </a:r>
            <a:r>
              <a:rPr lang="en-GB" b="1" dirty="0">
                <a:solidFill>
                  <a:srgbClr val="0070C0"/>
                </a:solidFill>
              </a:rPr>
              <a:t>&gt;left);</a:t>
            </a:r>
          </a:p>
          <a:p>
            <a:r>
              <a:rPr lang="sr-Latn-ME" b="1" dirty="0" smtClean="0">
                <a:solidFill>
                  <a:srgbClr val="0070C0"/>
                </a:solidFill>
              </a:rPr>
              <a:t>  </a:t>
            </a:r>
            <a:r>
              <a:rPr lang="en-GB" b="1" dirty="0" err="1" smtClean="0">
                <a:solidFill>
                  <a:srgbClr val="0070C0"/>
                </a:solidFill>
              </a:rPr>
              <a:t>preOrder</a:t>
            </a:r>
            <a:r>
              <a:rPr lang="en-GB" b="1" dirty="0" smtClean="0">
                <a:solidFill>
                  <a:srgbClr val="0070C0"/>
                </a:solidFill>
              </a:rPr>
              <a:t>(root-</a:t>
            </a:r>
            <a:r>
              <a:rPr lang="en-GB" b="1" dirty="0">
                <a:solidFill>
                  <a:srgbClr val="0070C0"/>
                </a:solidFill>
              </a:rPr>
              <a:t>&gt;right);</a:t>
            </a:r>
          </a:p>
          <a:p>
            <a:r>
              <a:rPr lang="sr-Latn-ME" b="1" dirty="0" smtClean="0">
                <a:solidFill>
                  <a:srgbClr val="0070C0"/>
                </a:solidFill>
              </a:rPr>
              <a:t>  </a:t>
            </a:r>
            <a:r>
              <a:rPr lang="en-GB" b="1" dirty="0" smtClean="0">
                <a:solidFill>
                  <a:srgbClr val="0070C0"/>
                </a:solidFill>
              </a:rPr>
              <a:t>}</a:t>
            </a:r>
            <a:endParaRPr lang="en-GB" b="1" dirty="0">
              <a:solidFill>
                <a:srgbClr val="0070C0"/>
              </a:solidFill>
            </a:endParaRPr>
          </a:p>
          <a:p>
            <a:r>
              <a:rPr lang="en-GB" b="1" dirty="0" smtClean="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4036669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AVL realizacija main() i objašnjenje</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36576" y="1066800"/>
            <a:ext cx="4572000" cy="4247317"/>
          </a:xfrm>
          <a:prstGeom prst="rect">
            <a:avLst/>
          </a:prstGeom>
          <a:ln>
            <a:solidFill>
              <a:srgbClr val="C00000"/>
            </a:solidFill>
            <a:prstDash val="dash"/>
          </a:ln>
        </p:spPr>
        <p:txBody>
          <a:bodyPr>
            <a:spAutoFit/>
          </a:bodyPr>
          <a:lstStyle/>
          <a:p>
            <a:r>
              <a:rPr lang="en-GB" b="1" dirty="0" err="1">
                <a:solidFill>
                  <a:srgbClr val="0070C0"/>
                </a:solidFill>
              </a:rPr>
              <a:t>int</a:t>
            </a:r>
            <a:r>
              <a:rPr lang="en-GB" b="1" dirty="0">
                <a:solidFill>
                  <a:srgbClr val="0070C0"/>
                </a:solidFill>
              </a:rPr>
              <a:t> main(){</a:t>
            </a:r>
          </a:p>
          <a:p>
            <a:r>
              <a:rPr lang="en-GB" b="1" dirty="0">
                <a:solidFill>
                  <a:srgbClr val="0070C0"/>
                </a:solidFill>
              </a:rPr>
              <a:t>Node *root = 0;</a:t>
            </a:r>
          </a:p>
          <a:p>
            <a:r>
              <a:rPr lang="en-GB" b="1" dirty="0" err="1">
                <a:solidFill>
                  <a:srgbClr val="0070C0"/>
                </a:solidFill>
              </a:rPr>
              <a:t>int</a:t>
            </a:r>
            <a:r>
              <a:rPr lang="en-GB" b="1" dirty="0">
                <a:solidFill>
                  <a:srgbClr val="0070C0"/>
                </a:solidFill>
              </a:rPr>
              <a:t> n=9;</a:t>
            </a:r>
          </a:p>
          <a:p>
            <a:r>
              <a:rPr lang="en-GB" b="1" dirty="0" err="1">
                <a:solidFill>
                  <a:srgbClr val="0070C0"/>
                </a:solidFill>
              </a:rPr>
              <a:t>int</a:t>
            </a:r>
            <a:r>
              <a:rPr lang="en-GB" b="1" dirty="0">
                <a:solidFill>
                  <a:srgbClr val="0070C0"/>
                </a:solidFill>
              </a:rPr>
              <a:t> x[]={9,5,10,0,6,11,-1,1,2};</a:t>
            </a:r>
          </a:p>
          <a:p>
            <a:r>
              <a:rPr lang="en-GB" b="1" dirty="0">
                <a:solidFill>
                  <a:srgbClr val="0070C0"/>
                </a:solidFill>
              </a:rPr>
              <a:t>for(</a:t>
            </a:r>
            <a:r>
              <a:rPr lang="en-GB" b="1" dirty="0" err="1">
                <a:solidFill>
                  <a:srgbClr val="0070C0"/>
                </a:solidFill>
              </a:rPr>
              <a:t>int</a:t>
            </a:r>
            <a:r>
              <a:rPr lang="en-GB" b="1" dirty="0">
                <a:solidFill>
                  <a:srgbClr val="0070C0"/>
                </a:solidFill>
              </a:rPr>
              <a:t> </a:t>
            </a:r>
            <a:r>
              <a:rPr lang="en-GB" b="1" dirty="0" err="1">
                <a:solidFill>
                  <a:srgbClr val="0070C0"/>
                </a:solidFill>
              </a:rPr>
              <a:t>i</a:t>
            </a:r>
            <a:r>
              <a:rPr lang="en-GB" b="1" dirty="0">
                <a:solidFill>
                  <a:srgbClr val="0070C0"/>
                </a:solidFill>
              </a:rPr>
              <a:t>=0;i&lt;</a:t>
            </a:r>
            <a:r>
              <a:rPr lang="en-GB" b="1" dirty="0" err="1">
                <a:solidFill>
                  <a:srgbClr val="0070C0"/>
                </a:solidFill>
              </a:rPr>
              <a:t>n;i</a:t>
            </a:r>
            <a:r>
              <a:rPr lang="en-GB" b="1" dirty="0">
                <a:solidFill>
                  <a:srgbClr val="0070C0"/>
                </a:solidFill>
              </a:rPr>
              <a:t>++)</a:t>
            </a:r>
          </a:p>
          <a:p>
            <a:r>
              <a:rPr lang="sr-Latn-ME" b="1" dirty="0" smtClean="0">
                <a:solidFill>
                  <a:srgbClr val="0070C0"/>
                </a:solidFill>
              </a:rPr>
              <a:t>  </a:t>
            </a:r>
            <a:r>
              <a:rPr lang="en-GB" b="1" dirty="0" smtClean="0">
                <a:solidFill>
                  <a:srgbClr val="0070C0"/>
                </a:solidFill>
              </a:rPr>
              <a:t>root </a:t>
            </a:r>
            <a:r>
              <a:rPr lang="en-GB" b="1" dirty="0">
                <a:solidFill>
                  <a:srgbClr val="0070C0"/>
                </a:solidFill>
              </a:rPr>
              <a:t>= insert(root, x[</a:t>
            </a:r>
            <a:r>
              <a:rPr lang="en-GB" b="1" dirty="0" err="1">
                <a:solidFill>
                  <a:srgbClr val="0070C0"/>
                </a:solidFill>
              </a:rPr>
              <a:t>i</a:t>
            </a:r>
            <a:r>
              <a:rPr lang="en-GB" b="1" dirty="0">
                <a:solidFill>
                  <a:srgbClr val="0070C0"/>
                </a:solidFill>
              </a:rPr>
              <a:t>]);</a:t>
            </a:r>
          </a:p>
          <a:p>
            <a:r>
              <a:rPr lang="en-GB" b="1" dirty="0" err="1" smtClean="0">
                <a:solidFill>
                  <a:srgbClr val="0070C0"/>
                </a:solidFill>
              </a:rPr>
              <a:t>cout</a:t>
            </a:r>
            <a:r>
              <a:rPr lang="en-GB" b="1" dirty="0" smtClean="0">
                <a:solidFill>
                  <a:srgbClr val="0070C0"/>
                </a:solidFill>
              </a:rPr>
              <a:t> </a:t>
            </a:r>
            <a:r>
              <a:rPr lang="en-GB" b="1" dirty="0">
                <a:solidFill>
                  <a:srgbClr val="0070C0"/>
                </a:solidFill>
              </a:rPr>
              <a:t>&lt;&lt; "</a:t>
            </a:r>
            <a:r>
              <a:rPr lang="en-GB" b="1" dirty="0" err="1">
                <a:solidFill>
                  <a:srgbClr val="0070C0"/>
                </a:solidFill>
              </a:rPr>
              <a:t>Preorder</a:t>
            </a:r>
            <a:r>
              <a:rPr lang="en-GB" b="1" dirty="0">
                <a:solidFill>
                  <a:srgbClr val="0070C0"/>
                </a:solidFill>
              </a:rPr>
              <a:t> </a:t>
            </a:r>
            <a:r>
              <a:rPr lang="en-GB" b="1" dirty="0" err="1">
                <a:solidFill>
                  <a:srgbClr val="0070C0"/>
                </a:solidFill>
              </a:rPr>
              <a:t>oblilazak</a:t>
            </a:r>
            <a:r>
              <a:rPr lang="en-GB" b="1" dirty="0">
                <a:solidFill>
                  <a:srgbClr val="0070C0"/>
                </a:solidFill>
              </a:rPr>
              <a:t>"&lt;&lt;</a:t>
            </a:r>
          </a:p>
          <a:p>
            <a:r>
              <a:rPr lang="sr-Latn-ME" b="1" dirty="0" smtClean="0">
                <a:solidFill>
                  <a:srgbClr val="0070C0"/>
                </a:solidFill>
              </a:rPr>
              <a:t>              </a:t>
            </a:r>
            <a:r>
              <a:rPr lang="en-GB" b="1" dirty="0" smtClean="0">
                <a:solidFill>
                  <a:srgbClr val="0070C0"/>
                </a:solidFill>
              </a:rPr>
              <a:t>" </a:t>
            </a:r>
            <a:r>
              <a:rPr lang="en-GB" b="1" dirty="0">
                <a:solidFill>
                  <a:srgbClr val="0070C0"/>
                </a:solidFill>
              </a:rPr>
              <a:t>AVL </a:t>
            </a:r>
            <a:r>
              <a:rPr lang="en-GB" b="1" dirty="0" err="1">
                <a:solidFill>
                  <a:srgbClr val="0070C0"/>
                </a:solidFill>
              </a:rPr>
              <a:t>drveta</a:t>
            </a:r>
            <a:r>
              <a:rPr lang="en-GB" b="1" dirty="0">
                <a:solidFill>
                  <a:srgbClr val="0070C0"/>
                </a:solidFill>
              </a:rPr>
              <a:t>"&lt;&lt;</a:t>
            </a:r>
            <a:r>
              <a:rPr lang="en-GB" b="1" dirty="0" err="1">
                <a:solidFill>
                  <a:srgbClr val="0070C0"/>
                </a:solidFill>
              </a:rPr>
              <a:t>endl</a:t>
            </a:r>
            <a:r>
              <a:rPr lang="en-GB" b="1" dirty="0">
                <a:solidFill>
                  <a:srgbClr val="0070C0"/>
                </a:solidFill>
              </a:rPr>
              <a:t>;</a:t>
            </a:r>
          </a:p>
          <a:p>
            <a:r>
              <a:rPr lang="en-GB" b="1" dirty="0" err="1" smtClean="0">
                <a:solidFill>
                  <a:srgbClr val="0070C0"/>
                </a:solidFill>
              </a:rPr>
              <a:t>preOrder</a:t>
            </a:r>
            <a:r>
              <a:rPr lang="en-GB" b="1" dirty="0" smtClean="0">
                <a:solidFill>
                  <a:srgbClr val="0070C0"/>
                </a:solidFill>
              </a:rPr>
              <a:t>(root</a:t>
            </a:r>
            <a:r>
              <a:rPr lang="en-GB" b="1" dirty="0">
                <a:solidFill>
                  <a:srgbClr val="0070C0"/>
                </a:solidFill>
              </a:rPr>
              <a:t>);</a:t>
            </a:r>
          </a:p>
          <a:p>
            <a:r>
              <a:rPr lang="en-GB" b="1" dirty="0" smtClean="0">
                <a:solidFill>
                  <a:srgbClr val="0070C0"/>
                </a:solidFill>
              </a:rPr>
              <a:t>root </a:t>
            </a:r>
            <a:r>
              <a:rPr lang="en-GB" b="1" dirty="0">
                <a:solidFill>
                  <a:srgbClr val="0070C0"/>
                </a:solidFill>
              </a:rPr>
              <a:t>= </a:t>
            </a:r>
            <a:r>
              <a:rPr lang="en-GB" b="1" dirty="0" err="1">
                <a:solidFill>
                  <a:srgbClr val="0070C0"/>
                </a:solidFill>
              </a:rPr>
              <a:t>deleteNode</a:t>
            </a:r>
            <a:r>
              <a:rPr lang="en-GB" b="1" dirty="0">
                <a:solidFill>
                  <a:srgbClr val="0070C0"/>
                </a:solidFill>
              </a:rPr>
              <a:t>(root, 10);</a:t>
            </a:r>
          </a:p>
          <a:p>
            <a:r>
              <a:rPr lang="en-GB" b="1" dirty="0" err="1" smtClean="0">
                <a:solidFill>
                  <a:srgbClr val="0070C0"/>
                </a:solidFill>
              </a:rPr>
              <a:t>cout</a:t>
            </a:r>
            <a:r>
              <a:rPr lang="en-GB" b="1" dirty="0" smtClean="0">
                <a:solidFill>
                  <a:srgbClr val="0070C0"/>
                </a:solidFill>
              </a:rPr>
              <a:t> </a:t>
            </a:r>
            <a:r>
              <a:rPr lang="en-GB" b="1" dirty="0">
                <a:solidFill>
                  <a:srgbClr val="0070C0"/>
                </a:solidFill>
              </a:rPr>
              <a:t>&lt;&lt; </a:t>
            </a:r>
            <a:r>
              <a:rPr lang="en-GB" b="1" dirty="0" err="1">
                <a:solidFill>
                  <a:srgbClr val="0070C0"/>
                </a:solidFill>
              </a:rPr>
              <a:t>endl</a:t>
            </a:r>
            <a:r>
              <a:rPr lang="en-GB" b="1" dirty="0">
                <a:solidFill>
                  <a:srgbClr val="0070C0"/>
                </a:solidFill>
              </a:rPr>
              <a:t>&lt;&lt;"</a:t>
            </a:r>
            <a:r>
              <a:rPr lang="en-GB" b="1" dirty="0" err="1">
                <a:solidFill>
                  <a:srgbClr val="0070C0"/>
                </a:solidFill>
              </a:rPr>
              <a:t>Preorder</a:t>
            </a:r>
            <a:r>
              <a:rPr lang="en-GB" b="1" dirty="0">
                <a:solidFill>
                  <a:srgbClr val="0070C0"/>
                </a:solidFill>
              </a:rPr>
              <a:t> </a:t>
            </a:r>
            <a:r>
              <a:rPr lang="en-GB" b="1" dirty="0" err="1">
                <a:solidFill>
                  <a:srgbClr val="0070C0"/>
                </a:solidFill>
              </a:rPr>
              <a:t>oblilazak</a:t>
            </a:r>
            <a:r>
              <a:rPr lang="en-GB" b="1" dirty="0">
                <a:solidFill>
                  <a:srgbClr val="0070C0"/>
                </a:solidFill>
              </a:rPr>
              <a:t>"&lt;&lt;</a:t>
            </a:r>
          </a:p>
          <a:p>
            <a:r>
              <a:rPr lang="en-GB" b="1" dirty="0">
                <a:solidFill>
                  <a:srgbClr val="0070C0"/>
                </a:solidFill>
              </a:rPr>
              <a:t>    " AVL </a:t>
            </a:r>
            <a:r>
              <a:rPr lang="en-GB" b="1" dirty="0" err="1">
                <a:solidFill>
                  <a:srgbClr val="0070C0"/>
                </a:solidFill>
              </a:rPr>
              <a:t>drveta</a:t>
            </a:r>
            <a:r>
              <a:rPr lang="en-GB" b="1" dirty="0">
                <a:solidFill>
                  <a:srgbClr val="0070C0"/>
                </a:solidFill>
              </a:rPr>
              <a:t> </a:t>
            </a:r>
            <a:r>
              <a:rPr lang="en-GB" b="1" dirty="0" err="1">
                <a:solidFill>
                  <a:srgbClr val="0070C0"/>
                </a:solidFill>
              </a:rPr>
              <a:t>nakon</a:t>
            </a:r>
            <a:r>
              <a:rPr lang="en-GB" b="1" dirty="0">
                <a:solidFill>
                  <a:srgbClr val="0070C0"/>
                </a:solidFill>
              </a:rPr>
              <a:t> </a:t>
            </a:r>
            <a:r>
              <a:rPr lang="en-GB" b="1" dirty="0" err="1">
                <a:solidFill>
                  <a:srgbClr val="0070C0"/>
                </a:solidFill>
              </a:rPr>
              <a:t>brisanja</a:t>
            </a:r>
            <a:r>
              <a:rPr lang="en-GB" b="1" dirty="0">
                <a:solidFill>
                  <a:srgbClr val="0070C0"/>
                </a:solidFill>
              </a:rPr>
              <a:t>"&lt;&lt;</a:t>
            </a:r>
            <a:r>
              <a:rPr lang="en-GB" b="1" dirty="0" err="1">
                <a:solidFill>
                  <a:srgbClr val="0070C0"/>
                </a:solidFill>
              </a:rPr>
              <a:t>endl</a:t>
            </a:r>
            <a:r>
              <a:rPr lang="en-GB" b="1" dirty="0">
                <a:solidFill>
                  <a:srgbClr val="0070C0"/>
                </a:solidFill>
              </a:rPr>
              <a:t>;</a:t>
            </a:r>
          </a:p>
          <a:p>
            <a:r>
              <a:rPr lang="en-GB" b="1" dirty="0" err="1" smtClean="0">
                <a:solidFill>
                  <a:srgbClr val="0070C0"/>
                </a:solidFill>
              </a:rPr>
              <a:t>preOrder</a:t>
            </a:r>
            <a:r>
              <a:rPr lang="en-GB" b="1" dirty="0" smtClean="0">
                <a:solidFill>
                  <a:srgbClr val="0070C0"/>
                </a:solidFill>
              </a:rPr>
              <a:t>(root</a:t>
            </a:r>
            <a:r>
              <a:rPr lang="en-GB" b="1" dirty="0">
                <a:solidFill>
                  <a:srgbClr val="0070C0"/>
                </a:solidFill>
              </a:rPr>
              <a:t>);</a:t>
            </a:r>
          </a:p>
          <a:p>
            <a:r>
              <a:rPr lang="en-GB" b="1" dirty="0">
                <a:solidFill>
                  <a:srgbClr val="0070C0"/>
                </a:solidFill>
              </a:rPr>
              <a:t>return 0;</a:t>
            </a:r>
          </a:p>
          <a:p>
            <a:r>
              <a:rPr lang="en-GB" b="1" dirty="0" smtClean="0">
                <a:solidFill>
                  <a:srgbClr val="0070C0"/>
                </a:solidFill>
              </a:rPr>
              <a:t>}</a:t>
            </a:r>
            <a:endParaRPr lang="en-GB" b="1" dirty="0">
              <a:solidFill>
                <a:srgbClr val="0070C0"/>
              </a:solidFill>
            </a:endParaRPr>
          </a:p>
        </p:txBody>
      </p:sp>
      <p:sp>
        <p:nvSpPr>
          <p:cNvPr id="5" name="TextBox 4"/>
          <p:cNvSpPr txBox="1"/>
          <p:nvPr/>
        </p:nvSpPr>
        <p:spPr>
          <a:xfrm>
            <a:off x="4724400" y="1066800"/>
            <a:ext cx="4419600" cy="3970318"/>
          </a:xfrm>
          <a:prstGeom prst="rect">
            <a:avLst/>
          </a:prstGeom>
          <a:noFill/>
        </p:spPr>
        <p:txBody>
          <a:bodyPr wrap="square" rtlCol="0">
            <a:spAutoFit/>
          </a:bodyPr>
          <a:lstStyle/>
          <a:p>
            <a:r>
              <a:rPr lang="sr-Latn-ME" dirty="0" smtClean="0"/>
              <a:t>Uočite da, premda nije moralo, izvršili smo smiještanje podatka o visini čvora u samoj klasi. Funkcija </a:t>
            </a:r>
            <a:r>
              <a:rPr lang="sr-Latn-ME" b="1" dirty="0" smtClean="0">
                <a:solidFill>
                  <a:srgbClr val="0070C0"/>
                </a:solidFill>
              </a:rPr>
              <a:t>newNode</a:t>
            </a:r>
            <a:r>
              <a:rPr lang="sr-Latn-ME" dirty="0" smtClean="0"/>
              <a:t> dodaje svaki čvor podrazumijevano kao list (visine </a:t>
            </a:r>
            <a:r>
              <a:rPr lang="sr-Latn-ME" b="1" dirty="0" smtClean="0">
                <a:solidFill>
                  <a:srgbClr val="C00000"/>
                </a:solidFill>
              </a:rPr>
              <a:t>1</a:t>
            </a:r>
            <a:r>
              <a:rPr lang="sr-Latn-ME" dirty="0" smtClean="0"/>
              <a:t>). Funkcija </a:t>
            </a:r>
            <a:r>
              <a:rPr lang="sr-Latn-ME" b="1" dirty="0" smtClean="0">
                <a:solidFill>
                  <a:srgbClr val="0070C0"/>
                </a:solidFill>
              </a:rPr>
              <a:t>rightRotate</a:t>
            </a:r>
            <a:r>
              <a:rPr lang="sr-Latn-ME" dirty="0" smtClean="0"/>
              <a:t> vrši desnu rotaciju oko čvora argumenta (</a:t>
            </a:r>
            <a:r>
              <a:rPr lang="sr-Latn-ME" b="1" dirty="0" smtClean="0">
                <a:solidFill>
                  <a:srgbClr val="0070C0"/>
                </a:solidFill>
              </a:rPr>
              <a:t>y</a:t>
            </a:r>
            <a:r>
              <a:rPr lang="sr-Latn-ME" dirty="0" smtClean="0"/>
              <a:t>). U potpunosti prati naš dijagram. Na početku je </a:t>
            </a:r>
            <a:r>
              <a:rPr lang="sr-Latn-ME" b="1" dirty="0" smtClean="0">
                <a:solidFill>
                  <a:srgbClr val="0070C0"/>
                </a:solidFill>
              </a:rPr>
              <a:t>x</a:t>
            </a:r>
            <a:r>
              <a:rPr lang="sr-Latn-ME" dirty="0" smtClean="0"/>
              <a:t> je lijevi sin </a:t>
            </a:r>
            <a:r>
              <a:rPr lang="sr-Latn-ME" b="1" dirty="0" smtClean="0">
                <a:solidFill>
                  <a:srgbClr val="0070C0"/>
                </a:solidFill>
              </a:rPr>
              <a:t>y</a:t>
            </a:r>
            <a:r>
              <a:rPr lang="sr-Latn-ME" dirty="0" smtClean="0"/>
              <a:t>, podstablo </a:t>
            </a:r>
            <a:r>
              <a:rPr lang="sr-Latn-ME" b="1" dirty="0" smtClean="0">
                <a:solidFill>
                  <a:srgbClr val="0070C0"/>
                </a:solidFill>
              </a:rPr>
              <a:t>T2</a:t>
            </a:r>
            <a:r>
              <a:rPr lang="sr-Latn-ME" dirty="0" smtClean="0"/>
              <a:t> je desno od </a:t>
            </a:r>
            <a:r>
              <a:rPr lang="sr-Latn-ME" b="1" dirty="0" smtClean="0">
                <a:solidFill>
                  <a:srgbClr val="0070C0"/>
                </a:solidFill>
              </a:rPr>
              <a:t>x</a:t>
            </a:r>
            <a:r>
              <a:rPr lang="sr-Latn-ME" dirty="0" smtClean="0"/>
              <a:t>. Postavl</a:t>
            </a:r>
            <a:r>
              <a:rPr lang="en-US" dirty="0" smtClean="0"/>
              <a:t>j</a:t>
            </a:r>
            <a:r>
              <a:rPr lang="sr-Latn-ME" dirty="0" smtClean="0"/>
              <a:t>amo da je </a:t>
            </a:r>
            <a:r>
              <a:rPr lang="sr-Latn-ME" b="1" dirty="0" smtClean="0">
                <a:solidFill>
                  <a:srgbClr val="0070C0"/>
                </a:solidFill>
              </a:rPr>
              <a:t>y</a:t>
            </a:r>
            <a:r>
              <a:rPr lang="sr-Latn-ME" dirty="0" smtClean="0"/>
              <a:t> desni sin od </a:t>
            </a:r>
            <a:r>
              <a:rPr lang="sr-Latn-ME" b="1" dirty="0" smtClean="0">
                <a:solidFill>
                  <a:srgbClr val="0070C0"/>
                </a:solidFill>
              </a:rPr>
              <a:t>x</a:t>
            </a:r>
            <a:r>
              <a:rPr lang="sr-Latn-ME" dirty="0" smtClean="0"/>
              <a:t>-a te da je </a:t>
            </a:r>
            <a:r>
              <a:rPr lang="sr-Latn-ME" b="1" dirty="0" smtClean="0">
                <a:solidFill>
                  <a:srgbClr val="0070C0"/>
                </a:solidFill>
              </a:rPr>
              <a:t>T2</a:t>
            </a:r>
            <a:r>
              <a:rPr lang="sr-Latn-ME" dirty="0" smtClean="0"/>
              <a:t> lijevo podstablo od </a:t>
            </a:r>
            <a:r>
              <a:rPr lang="sr-Latn-ME" b="1" dirty="0" smtClean="0">
                <a:solidFill>
                  <a:srgbClr val="0070C0"/>
                </a:solidFill>
              </a:rPr>
              <a:t>y</a:t>
            </a:r>
            <a:r>
              <a:rPr lang="sr-Latn-ME" dirty="0" smtClean="0"/>
              <a:t>-na. Preostaje da se visine </a:t>
            </a:r>
            <a:r>
              <a:rPr lang="sr-Latn-ME" b="1" dirty="0" smtClean="0">
                <a:solidFill>
                  <a:srgbClr val="0070C0"/>
                </a:solidFill>
              </a:rPr>
              <a:t>x</a:t>
            </a:r>
            <a:r>
              <a:rPr lang="sr-Latn-ME" dirty="0" smtClean="0"/>
              <a:t> i </a:t>
            </a:r>
            <a:r>
              <a:rPr lang="sr-Latn-ME" b="1" dirty="0" smtClean="0">
                <a:solidFill>
                  <a:srgbClr val="0070C0"/>
                </a:solidFill>
              </a:rPr>
              <a:t>y</a:t>
            </a:r>
            <a:r>
              <a:rPr lang="sr-Latn-ME" dirty="0" smtClean="0"/>
              <a:t> inkrementiraju. Lijeva rotacija se obavlja na isti način kao i desna prateći uputstvo i dijagrame koji su ranije dati.</a:t>
            </a:r>
          </a:p>
        </p:txBody>
      </p:sp>
      <p:sp>
        <p:nvSpPr>
          <p:cNvPr id="6" name="TextBox 5"/>
          <p:cNvSpPr txBox="1"/>
          <p:nvPr/>
        </p:nvSpPr>
        <p:spPr>
          <a:xfrm>
            <a:off x="0" y="5410200"/>
            <a:ext cx="9144000" cy="1477328"/>
          </a:xfrm>
          <a:prstGeom prst="rect">
            <a:avLst/>
          </a:prstGeom>
          <a:noFill/>
        </p:spPr>
        <p:txBody>
          <a:bodyPr wrap="square" rtlCol="0">
            <a:spAutoFit/>
          </a:bodyPr>
          <a:lstStyle/>
          <a:p>
            <a:r>
              <a:rPr lang="sr-Latn-ME" dirty="0" smtClean="0"/>
              <a:t>Funkcja</a:t>
            </a:r>
            <a:r>
              <a:rPr lang="sr-Latn-ME" b="1" dirty="0" smtClean="0">
                <a:solidFill>
                  <a:srgbClr val="0070C0"/>
                </a:solidFill>
              </a:rPr>
              <a:t> getBalance</a:t>
            </a:r>
            <a:r>
              <a:rPr lang="sr-Latn-ME" dirty="0" smtClean="0"/>
              <a:t> vraća razliku visina desnog i lijevog podstabla. Funkcija </a:t>
            </a:r>
            <a:r>
              <a:rPr lang="sr-Latn-ME" b="1" dirty="0" smtClean="0">
                <a:solidFill>
                  <a:srgbClr val="0070C0"/>
                </a:solidFill>
              </a:rPr>
              <a:t>insert</a:t>
            </a:r>
            <a:r>
              <a:rPr lang="sr-Latn-ME" dirty="0" smtClean="0"/>
              <a:t> je jedan od dva ključna dij</a:t>
            </a:r>
            <a:r>
              <a:rPr lang="en-US" smtClean="0"/>
              <a:t>el</a:t>
            </a:r>
            <a:r>
              <a:rPr lang="sr-Latn-ME" smtClean="0"/>
              <a:t>a </a:t>
            </a:r>
            <a:r>
              <a:rPr lang="sr-Latn-ME" dirty="0" smtClean="0"/>
              <a:t>algoritma. Prva </a:t>
            </a:r>
            <a:r>
              <a:rPr lang="sr-Latn-ME" b="1" dirty="0" smtClean="0">
                <a:solidFill>
                  <a:srgbClr val="0070C0"/>
                </a:solidFill>
              </a:rPr>
              <a:t>if</a:t>
            </a:r>
            <a:r>
              <a:rPr lang="sr-Latn-ME" dirty="0" smtClean="0"/>
              <a:t> selekcija je trivijalna i podrazumijeva dodavanje čvora u prazno drvo. Naredna </a:t>
            </a:r>
            <a:r>
              <a:rPr lang="sr-Latn-ME" b="1" dirty="0" smtClean="0">
                <a:solidFill>
                  <a:srgbClr val="0070C0"/>
                </a:solidFill>
              </a:rPr>
              <a:t>if</a:t>
            </a:r>
            <a:r>
              <a:rPr lang="sr-Latn-ME" dirty="0" smtClean="0"/>
              <a:t> selekcija predstavlja standardni </a:t>
            </a:r>
            <a:r>
              <a:rPr lang="sr-Latn-ME" b="1" dirty="0" smtClean="0">
                <a:solidFill>
                  <a:srgbClr val="C00000"/>
                </a:solidFill>
              </a:rPr>
              <a:t>BST</a:t>
            </a:r>
            <a:r>
              <a:rPr lang="sr-Latn-ME" dirty="0" smtClean="0"/>
              <a:t> algoritam (ovdje uklinjen u većoj funkciji). </a:t>
            </a:r>
            <a:r>
              <a:rPr lang="sr-Latn-ME" b="1" dirty="0" smtClean="0">
                <a:solidFill>
                  <a:srgbClr val="0070C0"/>
                </a:solidFill>
              </a:rPr>
              <a:t>else</a:t>
            </a:r>
            <a:r>
              <a:rPr lang="sr-Latn-ME" dirty="0" smtClean="0"/>
              <a:t> u ovom dijelu ne dozvoljava da imamo više čvorova sa istim vrijednošću.</a:t>
            </a:r>
            <a:endParaRPr lang="en-US" dirty="0"/>
          </a:p>
        </p:txBody>
      </p:sp>
    </p:spTree>
    <p:extLst>
      <p:ext uri="{BB962C8B-B14F-4D97-AF65-F5344CB8AC3E}">
        <p14:creationId xmlns:p14="http://schemas.microsoft.com/office/powerpoint/2010/main" val="2596770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229600" cy="990600"/>
          </a:xfrm>
        </p:spPr>
        <p:txBody>
          <a:bodyPr/>
          <a:lstStyle/>
          <a:p>
            <a:r>
              <a:rPr lang="en-US" dirty="0" err="1" smtClean="0"/>
              <a:t>Klasa</a:t>
            </a:r>
            <a:r>
              <a:rPr lang="en-US" dirty="0" smtClean="0"/>
              <a:t> node</a:t>
            </a:r>
            <a:r>
              <a:rPr lang="sr-Latn-ME" dirty="0" smtClean="0"/>
              <a:t> i main()</a:t>
            </a:r>
            <a:endParaRPr lang="en-US" dirty="0"/>
          </a:p>
        </p:txBody>
      </p:sp>
      <p:sp>
        <p:nvSpPr>
          <p:cNvPr id="4" name="Rectangle 3"/>
          <p:cNvSpPr/>
          <p:nvPr/>
        </p:nvSpPr>
        <p:spPr>
          <a:xfrm>
            <a:off x="0" y="990600"/>
            <a:ext cx="4800600" cy="4801314"/>
          </a:xfrm>
          <a:prstGeom prst="rect">
            <a:avLst/>
          </a:prstGeom>
        </p:spPr>
        <p:txBody>
          <a:bodyPr wrap="square">
            <a:spAutoFit/>
          </a:bodyPr>
          <a:lstStyle/>
          <a:p>
            <a:r>
              <a:rPr lang="sr-Latn-ME" b="1" dirty="0" smtClean="0">
                <a:solidFill>
                  <a:srgbClr val="0070C0"/>
                </a:solidFill>
              </a:rPr>
              <a:t>class</a:t>
            </a:r>
            <a:r>
              <a:rPr lang="en-GB" b="1" dirty="0" smtClean="0">
                <a:solidFill>
                  <a:srgbClr val="0070C0"/>
                </a:solidFill>
              </a:rPr>
              <a:t> </a:t>
            </a:r>
            <a:r>
              <a:rPr lang="en-GB" b="1" dirty="0">
                <a:solidFill>
                  <a:srgbClr val="0070C0"/>
                </a:solidFill>
              </a:rPr>
              <a:t>node {</a:t>
            </a:r>
          </a:p>
          <a:p>
            <a:r>
              <a:rPr lang="sr-Latn-ME" b="1" dirty="0" smtClean="0">
                <a:solidFill>
                  <a:srgbClr val="0070C0"/>
                </a:solidFill>
              </a:rPr>
              <a:t>public:</a:t>
            </a:r>
          </a:p>
          <a:p>
            <a:r>
              <a:rPr lang="en-GB" b="1" dirty="0" err="1" smtClean="0">
                <a:solidFill>
                  <a:srgbClr val="0070C0"/>
                </a:solidFill>
              </a:rPr>
              <a:t>int</a:t>
            </a:r>
            <a:r>
              <a:rPr lang="en-GB" b="1" dirty="0" smtClean="0">
                <a:solidFill>
                  <a:srgbClr val="0070C0"/>
                </a:solidFill>
              </a:rPr>
              <a:t> </a:t>
            </a:r>
            <a:r>
              <a:rPr lang="en-GB" b="1" dirty="0">
                <a:solidFill>
                  <a:srgbClr val="0070C0"/>
                </a:solidFill>
              </a:rPr>
              <a:t>data;</a:t>
            </a:r>
          </a:p>
          <a:p>
            <a:r>
              <a:rPr lang="en-GB" b="1" dirty="0" smtClean="0">
                <a:solidFill>
                  <a:srgbClr val="0070C0"/>
                </a:solidFill>
              </a:rPr>
              <a:t>node </a:t>
            </a:r>
            <a:r>
              <a:rPr lang="en-GB" b="1" dirty="0">
                <a:solidFill>
                  <a:srgbClr val="0070C0"/>
                </a:solidFill>
              </a:rPr>
              <a:t>*left, *right</a:t>
            </a:r>
            <a:r>
              <a:rPr lang="en-GB" b="1" dirty="0" smtClean="0">
                <a:solidFill>
                  <a:srgbClr val="0070C0"/>
                </a:solidFill>
              </a:rPr>
              <a:t>;</a:t>
            </a:r>
            <a:endParaRPr lang="sr-Latn-ME" b="1" dirty="0" smtClean="0">
              <a:solidFill>
                <a:srgbClr val="0070C0"/>
              </a:solidFill>
            </a:endParaRPr>
          </a:p>
          <a:p>
            <a:r>
              <a:rPr lang="sr-Latn-ME" b="1" dirty="0" smtClean="0">
                <a:solidFill>
                  <a:srgbClr val="0070C0"/>
                </a:solidFill>
              </a:rPr>
              <a:t>node(int </a:t>
            </a:r>
            <a:r>
              <a:rPr lang="en-US" b="1" dirty="0" smtClean="0">
                <a:solidFill>
                  <a:srgbClr val="0070C0"/>
                </a:solidFill>
              </a:rPr>
              <a:t>x</a:t>
            </a:r>
            <a:r>
              <a:rPr lang="sr-Latn-ME" b="1" dirty="0" smtClean="0">
                <a:solidFill>
                  <a:srgbClr val="0070C0"/>
                </a:solidFill>
              </a:rPr>
              <a:t>=0)</a:t>
            </a:r>
            <a:r>
              <a:rPr lang="en-US" b="1" dirty="0" smtClean="0">
                <a:solidFill>
                  <a:srgbClr val="0070C0"/>
                </a:solidFill>
              </a:rPr>
              <a:t>{</a:t>
            </a:r>
          </a:p>
          <a:p>
            <a:r>
              <a:rPr lang="en-US" b="1" dirty="0" smtClean="0">
                <a:solidFill>
                  <a:srgbClr val="0070C0"/>
                </a:solidFill>
              </a:rPr>
              <a:t>data=</a:t>
            </a:r>
            <a:r>
              <a:rPr lang="sr-Latn-ME" b="1" dirty="0" smtClean="0">
                <a:solidFill>
                  <a:srgbClr val="0070C0"/>
                </a:solidFill>
              </a:rPr>
              <a:t>x</a:t>
            </a:r>
            <a:r>
              <a:rPr lang="en-US" b="1" dirty="0" smtClean="0">
                <a:solidFill>
                  <a:srgbClr val="0070C0"/>
                </a:solidFill>
              </a:rPr>
              <a:t>;left=0;right=0;}</a:t>
            </a:r>
            <a:endParaRPr lang="en-GB" b="1" dirty="0">
              <a:solidFill>
                <a:srgbClr val="0070C0"/>
              </a:solidFill>
            </a:endParaRPr>
          </a:p>
          <a:p>
            <a:r>
              <a:rPr lang="en-GB" b="1" dirty="0">
                <a:solidFill>
                  <a:srgbClr val="0070C0"/>
                </a:solidFill>
              </a:rPr>
              <a:t>};</a:t>
            </a:r>
          </a:p>
          <a:p>
            <a:r>
              <a:rPr lang="en-GB" b="1" dirty="0" err="1">
                <a:solidFill>
                  <a:srgbClr val="0070C0"/>
                </a:solidFill>
              </a:rPr>
              <a:t>int</a:t>
            </a:r>
            <a:r>
              <a:rPr lang="en-GB" b="1" dirty="0">
                <a:solidFill>
                  <a:srgbClr val="0070C0"/>
                </a:solidFill>
              </a:rPr>
              <a:t> main(){</a:t>
            </a:r>
          </a:p>
          <a:p>
            <a:r>
              <a:rPr lang="en-GB" b="1" dirty="0">
                <a:solidFill>
                  <a:srgbClr val="0070C0"/>
                </a:solidFill>
              </a:rPr>
              <a:t>node </a:t>
            </a:r>
            <a:r>
              <a:rPr lang="en-GB" b="1" dirty="0" err="1">
                <a:solidFill>
                  <a:srgbClr val="0070C0"/>
                </a:solidFill>
              </a:rPr>
              <a:t>Drvo</a:t>
            </a:r>
            <a:r>
              <a:rPr lang="en-GB" b="1" dirty="0">
                <a:solidFill>
                  <a:srgbClr val="0070C0"/>
                </a:solidFill>
              </a:rPr>
              <a:t>[5]={1,2,3,4,5};</a:t>
            </a:r>
          </a:p>
          <a:p>
            <a:r>
              <a:rPr lang="en-GB" b="1" dirty="0" err="1">
                <a:solidFill>
                  <a:srgbClr val="0070C0"/>
                </a:solidFill>
              </a:rPr>
              <a:t>int</a:t>
            </a:r>
            <a:r>
              <a:rPr lang="en-GB" b="1" dirty="0">
                <a:solidFill>
                  <a:srgbClr val="0070C0"/>
                </a:solidFill>
              </a:rPr>
              <a:t> h=0; </a:t>
            </a:r>
            <a:r>
              <a:rPr lang="en-GB" b="1" dirty="0">
                <a:solidFill>
                  <a:srgbClr val="C00000"/>
                </a:solidFill>
              </a:rPr>
              <a:t>//dummy </a:t>
            </a:r>
            <a:r>
              <a:rPr lang="en-GB" b="1" dirty="0" err="1">
                <a:solidFill>
                  <a:srgbClr val="C00000"/>
                </a:solidFill>
              </a:rPr>
              <a:t>promjenljiva</a:t>
            </a:r>
            <a:endParaRPr lang="en-GB" b="1" dirty="0">
              <a:solidFill>
                <a:srgbClr val="C00000"/>
              </a:solidFill>
            </a:endParaRPr>
          </a:p>
          <a:p>
            <a:r>
              <a:rPr lang="en-GB" b="1" dirty="0" err="1">
                <a:solidFill>
                  <a:srgbClr val="0070C0"/>
                </a:solidFill>
              </a:rPr>
              <a:t>Drvo</a:t>
            </a:r>
            <a:r>
              <a:rPr lang="en-GB" b="1" dirty="0">
                <a:solidFill>
                  <a:srgbClr val="0070C0"/>
                </a:solidFill>
              </a:rPr>
              <a:t>[0].left=&amp;</a:t>
            </a:r>
            <a:r>
              <a:rPr lang="en-GB" b="1" dirty="0" err="1">
                <a:solidFill>
                  <a:srgbClr val="0070C0"/>
                </a:solidFill>
              </a:rPr>
              <a:t>Drvo</a:t>
            </a:r>
            <a:r>
              <a:rPr lang="en-GB" b="1" dirty="0">
                <a:solidFill>
                  <a:srgbClr val="0070C0"/>
                </a:solidFill>
              </a:rPr>
              <a:t>[1];</a:t>
            </a:r>
          </a:p>
          <a:p>
            <a:r>
              <a:rPr lang="en-GB" b="1" dirty="0" err="1">
                <a:solidFill>
                  <a:srgbClr val="0070C0"/>
                </a:solidFill>
              </a:rPr>
              <a:t>Drvo</a:t>
            </a:r>
            <a:r>
              <a:rPr lang="en-GB" b="1" dirty="0">
                <a:solidFill>
                  <a:srgbClr val="0070C0"/>
                </a:solidFill>
              </a:rPr>
              <a:t>[0].right=&amp;</a:t>
            </a:r>
            <a:r>
              <a:rPr lang="en-GB" b="1" dirty="0" err="1">
                <a:solidFill>
                  <a:srgbClr val="0070C0"/>
                </a:solidFill>
              </a:rPr>
              <a:t>Drvo</a:t>
            </a:r>
            <a:r>
              <a:rPr lang="en-GB" b="1" dirty="0">
                <a:solidFill>
                  <a:srgbClr val="0070C0"/>
                </a:solidFill>
              </a:rPr>
              <a:t>[2];</a:t>
            </a:r>
          </a:p>
          <a:p>
            <a:r>
              <a:rPr lang="en-GB" b="1" dirty="0" err="1">
                <a:solidFill>
                  <a:srgbClr val="0070C0"/>
                </a:solidFill>
              </a:rPr>
              <a:t>Drvo</a:t>
            </a:r>
            <a:r>
              <a:rPr lang="en-GB" b="1" dirty="0">
                <a:solidFill>
                  <a:srgbClr val="0070C0"/>
                </a:solidFill>
              </a:rPr>
              <a:t>[1].left=&amp;</a:t>
            </a:r>
            <a:r>
              <a:rPr lang="en-GB" b="1" dirty="0" err="1">
                <a:solidFill>
                  <a:srgbClr val="0070C0"/>
                </a:solidFill>
              </a:rPr>
              <a:t>Drvo</a:t>
            </a:r>
            <a:r>
              <a:rPr lang="en-GB" b="1" dirty="0">
                <a:solidFill>
                  <a:srgbClr val="0070C0"/>
                </a:solidFill>
              </a:rPr>
              <a:t>[3];</a:t>
            </a:r>
          </a:p>
          <a:p>
            <a:r>
              <a:rPr lang="en-GB" b="1" dirty="0" err="1">
                <a:solidFill>
                  <a:srgbClr val="0070C0"/>
                </a:solidFill>
              </a:rPr>
              <a:t>Drvo</a:t>
            </a:r>
            <a:r>
              <a:rPr lang="en-GB" b="1" dirty="0">
                <a:solidFill>
                  <a:srgbClr val="0070C0"/>
                </a:solidFill>
              </a:rPr>
              <a:t>[1].right=&amp;</a:t>
            </a:r>
            <a:r>
              <a:rPr lang="en-GB" b="1" dirty="0" err="1">
                <a:solidFill>
                  <a:srgbClr val="0070C0"/>
                </a:solidFill>
              </a:rPr>
              <a:t>Drvo</a:t>
            </a:r>
            <a:r>
              <a:rPr lang="en-GB" b="1" dirty="0">
                <a:solidFill>
                  <a:srgbClr val="0070C0"/>
                </a:solidFill>
              </a:rPr>
              <a:t>[4];</a:t>
            </a:r>
          </a:p>
          <a:p>
            <a:r>
              <a:rPr lang="en-GB" b="1" dirty="0" err="1">
                <a:solidFill>
                  <a:srgbClr val="0070C0"/>
                </a:solidFill>
              </a:rPr>
              <a:t>cout</a:t>
            </a:r>
            <a:r>
              <a:rPr lang="en-GB" b="1" dirty="0">
                <a:solidFill>
                  <a:srgbClr val="0070C0"/>
                </a:solidFill>
              </a:rPr>
              <a:t>&lt;&lt;</a:t>
            </a:r>
            <a:r>
              <a:rPr lang="en-GB" b="1" dirty="0" err="1">
                <a:solidFill>
                  <a:srgbClr val="0070C0"/>
                </a:solidFill>
              </a:rPr>
              <a:t>diameterOpt</a:t>
            </a:r>
            <a:r>
              <a:rPr lang="en-GB" b="1" dirty="0">
                <a:solidFill>
                  <a:srgbClr val="0070C0"/>
                </a:solidFill>
              </a:rPr>
              <a:t>(&amp;</a:t>
            </a:r>
            <a:r>
              <a:rPr lang="en-GB" b="1" dirty="0" err="1">
                <a:solidFill>
                  <a:srgbClr val="0070C0"/>
                </a:solidFill>
              </a:rPr>
              <a:t>Drvo</a:t>
            </a:r>
            <a:r>
              <a:rPr lang="en-GB" b="1" dirty="0">
                <a:solidFill>
                  <a:srgbClr val="0070C0"/>
                </a:solidFill>
              </a:rPr>
              <a:t>[0],&amp;h);</a:t>
            </a:r>
          </a:p>
          <a:p>
            <a:r>
              <a:rPr lang="en-GB" b="1" dirty="0">
                <a:solidFill>
                  <a:srgbClr val="0070C0"/>
                </a:solidFill>
              </a:rPr>
              <a:t>return 0;</a:t>
            </a:r>
          </a:p>
          <a:p>
            <a:r>
              <a:rPr lang="en-GB" b="1" dirty="0">
                <a:solidFill>
                  <a:srgbClr val="0070C0"/>
                </a:solidFill>
              </a:rPr>
              <a:t>}</a:t>
            </a:r>
          </a:p>
        </p:txBody>
      </p:sp>
      <p:sp>
        <p:nvSpPr>
          <p:cNvPr id="5" name="TextBox 4"/>
          <p:cNvSpPr txBox="1"/>
          <p:nvPr/>
        </p:nvSpPr>
        <p:spPr>
          <a:xfrm>
            <a:off x="3429000" y="1219200"/>
            <a:ext cx="5715000" cy="2862322"/>
          </a:xfrm>
          <a:prstGeom prst="rect">
            <a:avLst/>
          </a:prstGeom>
          <a:noFill/>
        </p:spPr>
        <p:txBody>
          <a:bodyPr wrap="square" rtlCol="0">
            <a:spAutoFit/>
          </a:bodyPr>
          <a:lstStyle/>
          <a:p>
            <a:r>
              <a:rPr lang="en-US" dirty="0" err="1" smtClean="0"/>
              <a:t>Relativno</a:t>
            </a:r>
            <a:r>
              <a:rPr lang="en-US" dirty="0" smtClean="0"/>
              <a:t> </a:t>
            </a:r>
            <a:r>
              <a:rPr lang="en-US" dirty="0" err="1" smtClean="0"/>
              <a:t>jednostavna</a:t>
            </a:r>
            <a:r>
              <a:rPr lang="en-US" dirty="0" smtClean="0"/>
              <a:t> </a:t>
            </a:r>
            <a:r>
              <a:rPr lang="en-US" dirty="0" err="1" smtClean="0"/>
              <a:t>realizacija</a:t>
            </a:r>
            <a:r>
              <a:rPr lang="en-US" dirty="0" smtClean="0"/>
              <a:t> </a:t>
            </a:r>
            <a:r>
              <a:rPr lang="en-US" dirty="0" err="1" smtClean="0"/>
              <a:t>klase</a:t>
            </a:r>
            <a:r>
              <a:rPr lang="en-US" dirty="0" smtClean="0"/>
              <a:t> </a:t>
            </a:r>
            <a:r>
              <a:rPr lang="sr-Latn-ME" dirty="0" smtClean="0"/>
              <a:t>čvor.</a:t>
            </a:r>
          </a:p>
          <a:p>
            <a:r>
              <a:rPr lang="sr-Latn-ME" dirty="0" smtClean="0"/>
              <a:t>Konstruktor prima samo jedan argument  kojim se inicijalizuju podaci u čvoru.</a:t>
            </a:r>
          </a:p>
          <a:p>
            <a:r>
              <a:rPr lang="sr-Latn-ME" dirty="0" smtClean="0"/>
              <a:t>Sve konstruktore za pet čvorova smo pozvali deklaracijom.</a:t>
            </a:r>
          </a:p>
          <a:p>
            <a:r>
              <a:rPr lang="sr-Latn-ME" dirty="0" smtClean="0"/>
              <a:t>Mala nezgoda je što za visinu moramo proslijediti promjenljivu koji ovdje ne koristimo ali možda se u nekoj aplikaciji može koristiti pa je </a:t>
            </a:r>
            <a:r>
              <a:rPr lang="en-US" dirty="0" smtClean="0"/>
              <a:t>u </a:t>
            </a:r>
            <a:r>
              <a:rPr lang="en-US" b="1" i="1" dirty="0" smtClean="0">
                <a:solidFill>
                  <a:srgbClr val="C00000"/>
                </a:solidFill>
              </a:rPr>
              <a:t>h</a:t>
            </a:r>
            <a:r>
              <a:rPr lang="en-US" dirty="0" smtClean="0"/>
              <a:t> </a:t>
            </a:r>
            <a:r>
              <a:rPr lang="en-US" dirty="0" err="1" smtClean="0"/>
              <a:t>smje</a:t>
            </a:r>
            <a:r>
              <a:rPr lang="sr-Latn-ME" dirty="0" smtClean="0"/>
              <a:t>šten podatak o visini drveta (u ovom primjeru je </a:t>
            </a:r>
            <a:r>
              <a:rPr lang="sr-Latn-ME" b="1" dirty="0" smtClean="0">
                <a:solidFill>
                  <a:srgbClr val="C00000"/>
                </a:solidFill>
              </a:rPr>
              <a:t>3</a:t>
            </a:r>
            <a:r>
              <a:rPr lang="sr-Latn-ME" dirty="0" smtClean="0"/>
              <a:t>) a dijameter je </a:t>
            </a:r>
            <a:r>
              <a:rPr lang="sr-Latn-ME" b="1" dirty="0" smtClean="0">
                <a:solidFill>
                  <a:srgbClr val="C00000"/>
                </a:solidFill>
              </a:rPr>
              <a:t>4</a:t>
            </a:r>
            <a:r>
              <a:rPr lang="sr-Latn-ME" dirty="0" smtClean="0"/>
              <a:t>.</a:t>
            </a:r>
            <a:endParaRPr lang="en-US" dirty="0"/>
          </a:p>
        </p:txBody>
      </p:sp>
      <p:sp>
        <p:nvSpPr>
          <p:cNvPr id="6" name="Oval 5"/>
          <p:cNvSpPr/>
          <p:nvPr/>
        </p:nvSpPr>
        <p:spPr>
          <a:xfrm>
            <a:off x="6096000" y="4105906"/>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1</a:t>
            </a:r>
            <a:endParaRPr lang="en-US" dirty="0"/>
          </a:p>
        </p:txBody>
      </p:sp>
      <p:cxnSp>
        <p:nvCxnSpPr>
          <p:cNvPr id="7" name="Straight Connector 6"/>
          <p:cNvCxnSpPr>
            <a:stCxn id="6" idx="3"/>
          </p:cNvCxnSpPr>
          <p:nvPr/>
        </p:nvCxnSpPr>
        <p:spPr>
          <a:xfrm flipH="1">
            <a:off x="5638800" y="4496151"/>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5334000" y="4944106"/>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2</a:t>
            </a:r>
            <a:endParaRPr lang="en-US" dirty="0"/>
          </a:p>
        </p:txBody>
      </p:sp>
      <p:sp>
        <p:nvSpPr>
          <p:cNvPr id="9" name="Oval 8"/>
          <p:cNvSpPr/>
          <p:nvPr/>
        </p:nvSpPr>
        <p:spPr>
          <a:xfrm>
            <a:off x="6885940" y="4944106"/>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3</a:t>
            </a:r>
            <a:endParaRPr lang="en-US" dirty="0"/>
          </a:p>
        </p:txBody>
      </p:sp>
      <p:cxnSp>
        <p:nvCxnSpPr>
          <p:cNvPr id="10" name="Straight Connector 9"/>
          <p:cNvCxnSpPr>
            <a:stCxn id="6" idx="5"/>
            <a:endCxn id="9" idx="0"/>
          </p:cNvCxnSpPr>
          <p:nvPr/>
        </p:nvCxnSpPr>
        <p:spPr>
          <a:xfrm>
            <a:off x="6551285" y="4496151"/>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063442" y="5334351"/>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4800600" y="5943951"/>
            <a:ext cx="533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4</a:t>
            </a:r>
            <a:endParaRPr lang="en-US" dirty="0"/>
          </a:p>
        </p:txBody>
      </p:sp>
      <p:cxnSp>
        <p:nvCxnSpPr>
          <p:cNvPr id="13" name="Straight Connector 12"/>
          <p:cNvCxnSpPr/>
          <p:nvPr/>
        </p:nvCxnSpPr>
        <p:spPr>
          <a:xfrm>
            <a:off x="5759647" y="533435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5829300" y="5943951"/>
            <a:ext cx="533400" cy="4572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ME" dirty="0" smtClean="0"/>
              <a:t>5</a:t>
            </a:r>
            <a:endParaRPr lang="en-US" dirty="0"/>
          </a:p>
        </p:txBody>
      </p:sp>
      <p:sp>
        <p:nvSpPr>
          <p:cNvPr id="15" name="TextBox 14"/>
          <p:cNvSpPr txBox="1"/>
          <p:nvPr/>
        </p:nvSpPr>
        <p:spPr>
          <a:xfrm>
            <a:off x="0" y="5934807"/>
            <a:ext cx="4419600" cy="369332"/>
          </a:xfrm>
          <a:prstGeom prst="rect">
            <a:avLst/>
          </a:prstGeom>
          <a:noFill/>
        </p:spPr>
        <p:txBody>
          <a:bodyPr wrap="square" rtlCol="0">
            <a:spAutoFit/>
          </a:bodyPr>
          <a:lstStyle/>
          <a:p>
            <a:r>
              <a:rPr lang="sr-Latn-ME" dirty="0" smtClean="0"/>
              <a:t>Dvije najduže putanje su </a:t>
            </a:r>
            <a:r>
              <a:rPr lang="sr-Latn-ME" b="1" dirty="0" smtClean="0">
                <a:solidFill>
                  <a:srgbClr val="C00000"/>
                </a:solidFill>
              </a:rPr>
              <a:t>3-1-2-4</a:t>
            </a:r>
            <a:r>
              <a:rPr lang="sr-Latn-ME" dirty="0" smtClean="0"/>
              <a:t> i </a:t>
            </a:r>
            <a:r>
              <a:rPr lang="sr-Latn-ME" b="1" dirty="0" smtClean="0">
                <a:solidFill>
                  <a:srgbClr val="C00000"/>
                </a:solidFill>
              </a:rPr>
              <a:t>3-1-2-5</a:t>
            </a:r>
            <a:endParaRPr lang="en-US" b="1" dirty="0">
              <a:solidFill>
                <a:srgbClr val="C00000"/>
              </a:solidFill>
            </a:endParaRPr>
          </a:p>
        </p:txBody>
      </p:sp>
    </p:spTree>
    <p:extLst>
      <p:ext uri="{BB962C8B-B14F-4D97-AF65-F5344CB8AC3E}">
        <p14:creationId xmlns:p14="http://schemas.microsoft.com/office/powerpoint/2010/main" val="3322537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AVL realizacija - tumačenje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sr-Latn-ME" dirty="0" smtClean="0"/>
              <a:t>Standardno </a:t>
            </a:r>
            <a:r>
              <a:rPr lang="sr-Latn-ME" b="1" dirty="0" smtClean="0">
                <a:solidFill>
                  <a:srgbClr val="C00000"/>
                </a:solidFill>
              </a:rPr>
              <a:t>BST</a:t>
            </a:r>
            <a:r>
              <a:rPr lang="sr-Latn-ME" dirty="0" smtClean="0"/>
              <a:t> umetanje je praćeno ažuriranjem visina. To je jedina razlika.</a:t>
            </a:r>
          </a:p>
          <a:p>
            <a:r>
              <a:rPr lang="sr-Latn-ME" dirty="0" smtClean="0"/>
              <a:t>Nakon ažuriranja visine računa se balans i identifikuju četiri situacije. Prve dvije su </a:t>
            </a:r>
            <a:r>
              <a:rPr lang="sr-Latn-ME" b="1" dirty="0" smtClean="0"/>
              <a:t>lijevo-lijevo</a:t>
            </a:r>
            <a:r>
              <a:rPr lang="sr-Latn-ME" dirty="0" smtClean="0"/>
              <a:t> i </a:t>
            </a:r>
            <a:r>
              <a:rPr lang="sr-Latn-ME" b="1" dirty="0" smtClean="0"/>
              <a:t>desno-desno</a:t>
            </a:r>
            <a:r>
              <a:rPr lang="sr-Latn-ME" dirty="0" smtClean="0"/>
              <a:t> koje se realizuju putem samo jedne rotacije. Druge dvije su </a:t>
            </a:r>
            <a:r>
              <a:rPr lang="sr-Latn-ME" b="1" dirty="0" smtClean="0"/>
              <a:t>lijevo-desno</a:t>
            </a:r>
            <a:r>
              <a:rPr lang="sr-Latn-ME" dirty="0" smtClean="0"/>
              <a:t> i </a:t>
            </a:r>
            <a:r>
              <a:rPr lang="sr-Latn-ME" b="1" dirty="0" smtClean="0"/>
              <a:t>desno-lijevo</a:t>
            </a:r>
            <a:r>
              <a:rPr lang="sr-Latn-ME" dirty="0" smtClean="0"/>
              <a:t> redom a za koje su potrebne dvije rotacije.</a:t>
            </a:r>
          </a:p>
          <a:p>
            <a:r>
              <a:rPr lang="sr-Latn-ME" dirty="0" smtClean="0"/>
              <a:t>Pomoćna funkcija </a:t>
            </a:r>
            <a:r>
              <a:rPr lang="sr-Latn-ME" b="1" dirty="0" smtClean="0">
                <a:solidFill>
                  <a:srgbClr val="0070C0"/>
                </a:solidFill>
              </a:rPr>
              <a:t>minValuedNode</a:t>
            </a:r>
            <a:r>
              <a:rPr lang="sr-Latn-ME" dirty="0" smtClean="0"/>
              <a:t> vraća pokazivač na čvor sa najmanjom vrijednošću.</a:t>
            </a:r>
          </a:p>
          <a:p>
            <a:r>
              <a:rPr lang="sr-Latn-ME" dirty="0" smtClean="0"/>
              <a:t>Funkcija </a:t>
            </a:r>
            <a:r>
              <a:rPr lang="sr-Latn-ME" b="1" dirty="0" smtClean="0">
                <a:solidFill>
                  <a:srgbClr val="0070C0"/>
                </a:solidFill>
              </a:rPr>
              <a:t>deleteNode</a:t>
            </a:r>
            <a:r>
              <a:rPr lang="sr-Latn-ME" dirty="0" smtClean="0"/>
              <a:t> je rekurzivna i njena namjena je da eliminiše čvor sa datom vrijednošću iz drveta. Vraća </a:t>
            </a:r>
            <a:r>
              <a:rPr lang="sr-Latn-ME" dirty="0" smtClean="0"/>
              <a:t>kor</a:t>
            </a:r>
            <a:r>
              <a:rPr lang="en-US" dirty="0" smtClean="0"/>
              <a:t>i</a:t>
            </a:r>
            <a:r>
              <a:rPr lang="sr-Latn-ME" dirty="0" smtClean="0"/>
              <a:t>jen </a:t>
            </a:r>
            <a:r>
              <a:rPr lang="sr-Latn-ME" dirty="0" smtClean="0"/>
              <a:t>izmjenjenog stabla. Rekurzija je potrebna zato što, kao što smo rekli, dovođenje u redu visine </a:t>
            </a:r>
            <a:r>
              <a:rPr lang="sr-Latn-ME" b="1" dirty="0" smtClean="0">
                <a:solidFill>
                  <a:srgbClr val="C00000"/>
                </a:solidFill>
              </a:rPr>
              <a:t>z</a:t>
            </a:r>
            <a:r>
              <a:rPr lang="sr-Latn-ME" dirty="0" smtClean="0"/>
              <a:t> ne garantuje da je balansirano čitavo stablo.</a:t>
            </a:r>
          </a:p>
          <a:p>
            <a:r>
              <a:rPr lang="sr-Latn-ME" dirty="0" smtClean="0"/>
              <a:t>Nakon provjere trivijalnog slučaja slijedi </a:t>
            </a:r>
            <a:r>
              <a:rPr lang="sr-Latn-ME" b="1" dirty="0" smtClean="0">
                <a:solidFill>
                  <a:srgbClr val="C00000"/>
                </a:solidFill>
              </a:rPr>
              <a:t>BST</a:t>
            </a:r>
            <a:r>
              <a:rPr lang="sr-Latn-ME" dirty="0" smtClean="0"/>
              <a:t> brisanje. </a:t>
            </a:r>
            <a:endParaRPr lang="en-US" dirty="0"/>
          </a:p>
        </p:txBody>
      </p:sp>
    </p:spTree>
    <p:extLst>
      <p:ext uri="{BB962C8B-B14F-4D97-AF65-F5344CB8AC3E}">
        <p14:creationId xmlns:p14="http://schemas.microsoft.com/office/powerpoint/2010/main" val="35021644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AVL </a:t>
            </a:r>
            <a:r>
              <a:rPr lang="en-US" dirty="0" err="1" smtClean="0"/>
              <a:t>realizacija</a:t>
            </a:r>
            <a:r>
              <a:rPr lang="en-US" dirty="0" smtClean="0"/>
              <a:t> – </a:t>
            </a:r>
            <a:r>
              <a:rPr lang="en-US" dirty="0" err="1" smtClean="0"/>
              <a:t>tuma</a:t>
            </a:r>
            <a:r>
              <a:rPr lang="sr-Latn-ME" dirty="0" smtClean="0"/>
              <a:t>čenje delete</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Rekurzivno se poziva </a:t>
            </a:r>
            <a:r>
              <a:rPr lang="sr-Latn-ME" b="1" dirty="0" smtClean="0">
                <a:solidFill>
                  <a:srgbClr val="C00000"/>
                </a:solidFill>
              </a:rPr>
              <a:t>BST</a:t>
            </a:r>
            <a:r>
              <a:rPr lang="sr-Latn-ME" dirty="0" smtClean="0"/>
              <a:t> procedura za onu granu u kojoj se nalazi čvor dok ne dođemo do toga čvora (</a:t>
            </a:r>
            <a:r>
              <a:rPr lang="sr-Latn-ME" b="1" dirty="0" smtClean="0">
                <a:solidFill>
                  <a:srgbClr val="0070C0"/>
                </a:solidFill>
              </a:rPr>
              <a:t>else</a:t>
            </a:r>
            <a:r>
              <a:rPr lang="sr-Latn-ME" dirty="0" smtClean="0"/>
              <a:t> dio).</a:t>
            </a:r>
          </a:p>
          <a:p>
            <a:r>
              <a:rPr lang="sr-Latn-ME" dirty="0" smtClean="0"/>
              <a:t>Brišemo čvor ako nema potomaka, ako ima jednog potomka kopiramo njegov sadržaj na mjesto našeg čvora, a ako ima dva potomka traži čvor sa minimalnom vrijednošću u desnom podrvetu </a:t>
            </a:r>
            <a:r>
              <a:rPr lang="sr-Latn-ME" b="1" baseline="-25000" dirty="0" smtClean="0"/>
              <a:t>(to je naredni po </a:t>
            </a:r>
            <a:r>
              <a:rPr lang="sr-Latn-ME" b="1" i="1" baseline="-25000" dirty="0" smtClean="0"/>
              <a:t>inorder</a:t>
            </a:r>
            <a:r>
              <a:rPr lang="sr-Latn-ME" b="1" baseline="-25000" dirty="0" smtClean="0"/>
              <a:t> obilasku)</a:t>
            </a:r>
            <a:r>
              <a:rPr lang="sr-Latn-ME" dirty="0" smtClean="0"/>
              <a:t>, njega kopira u aktuelni čvor i brišemo čvor kojega smo iskopirali </a:t>
            </a:r>
            <a:r>
              <a:rPr lang="sr-Latn-ME" b="1" baseline="-25000" smtClean="0"/>
              <a:t>(sljedećeg </a:t>
            </a:r>
            <a:r>
              <a:rPr lang="sr-Latn-ME" b="1" baseline="-25000" dirty="0" smtClean="0"/>
              <a:t>po </a:t>
            </a:r>
            <a:r>
              <a:rPr lang="sr-Latn-ME" b="1" i="1" baseline="-25000" dirty="0" smtClean="0"/>
              <a:t>inorder</a:t>
            </a:r>
            <a:r>
              <a:rPr lang="sr-Latn-ME" b="1" baseline="-25000" dirty="0" smtClean="0"/>
              <a:t> obilasku)</a:t>
            </a:r>
            <a:r>
              <a:rPr lang="sr-Latn-ME" dirty="0" smtClean="0"/>
              <a:t>.</a:t>
            </a:r>
          </a:p>
          <a:p>
            <a:r>
              <a:rPr lang="sr-Latn-ME" dirty="0" smtClean="0"/>
              <a:t>Nakon što izvršimo </a:t>
            </a:r>
            <a:r>
              <a:rPr lang="sr-Latn-ME" b="1" dirty="0" smtClean="0">
                <a:solidFill>
                  <a:srgbClr val="C00000"/>
                </a:solidFill>
              </a:rPr>
              <a:t>BST</a:t>
            </a:r>
            <a:r>
              <a:rPr lang="sr-Latn-ME" dirty="0" smtClean="0"/>
              <a:t> brisanje ažuriramo visinu toga čvora i provjerimo balans. </a:t>
            </a:r>
          </a:p>
          <a:p>
            <a:r>
              <a:rPr lang="sr-Latn-ME" dirty="0" smtClean="0"/>
              <a:t>Ponovo postoje četiri slučaja </a:t>
            </a:r>
            <a:r>
              <a:rPr lang="sr-Latn-ME" b="1" dirty="0" smtClean="0"/>
              <a:t>lijevo-lijevi</a:t>
            </a:r>
            <a:r>
              <a:rPr lang="sr-Latn-ME" dirty="0" smtClean="0"/>
              <a:t> </a:t>
            </a:r>
            <a:r>
              <a:rPr lang="sr-Latn-ME" b="1" baseline="-25000" dirty="0" smtClean="0"/>
              <a:t>(rotacija udesno)</a:t>
            </a:r>
            <a:r>
              <a:rPr lang="sr-Latn-ME" dirty="0" smtClean="0"/>
              <a:t>, </a:t>
            </a:r>
            <a:r>
              <a:rPr lang="sr-Latn-ME" b="1" dirty="0" smtClean="0"/>
              <a:t>lijevo-desni</a:t>
            </a:r>
            <a:r>
              <a:rPr lang="sr-Latn-ME" dirty="0" smtClean="0"/>
              <a:t> </a:t>
            </a:r>
            <a:r>
              <a:rPr lang="sr-Latn-ME" b="1" baseline="-25000" dirty="0" smtClean="0"/>
              <a:t>(rotacija ulijevo pa rotacija udesno)</a:t>
            </a:r>
            <a:r>
              <a:rPr lang="sr-Latn-ME" dirty="0" smtClean="0"/>
              <a:t>, </a:t>
            </a:r>
            <a:r>
              <a:rPr lang="sr-Latn-ME" b="1" dirty="0" smtClean="0"/>
              <a:t>desno-desni</a:t>
            </a:r>
            <a:r>
              <a:rPr lang="sr-Latn-ME" dirty="0" smtClean="0"/>
              <a:t> </a:t>
            </a:r>
            <a:r>
              <a:rPr lang="sr-Latn-ME" b="1" baseline="-25000" dirty="0" smtClean="0"/>
              <a:t>(rotacija ulijevo)</a:t>
            </a:r>
            <a:r>
              <a:rPr lang="sr-Latn-ME" dirty="0" smtClean="0"/>
              <a:t>, </a:t>
            </a:r>
            <a:r>
              <a:rPr lang="sr-Latn-ME" b="1" dirty="0" smtClean="0"/>
              <a:t>desno-lijevi</a:t>
            </a:r>
            <a:r>
              <a:rPr lang="sr-Latn-ME" dirty="0" smtClean="0"/>
              <a:t> </a:t>
            </a:r>
            <a:r>
              <a:rPr lang="sr-Latn-ME" b="1" baseline="-25000" dirty="0" smtClean="0"/>
              <a:t>(rotacija udesno, pa rotacija ulijevo)</a:t>
            </a:r>
            <a:r>
              <a:rPr lang="sr-Latn-ME" dirty="0" smtClean="0"/>
              <a:t>.</a:t>
            </a:r>
          </a:p>
          <a:p>
            <a:r>
              <a:rPr lang="sr-Latn-ME" dirty="0" smtClean="0"/>
              <a:t>Funkcija </a:t>
            </a:r>
            <a:r>
              <a:rPr lang="sr-Latn-ME" b="1" dirty="0" smtClean="0">
                <a:solidFill>
                  <a:srgbClr val="0070C0"/>
                </a:solidFill>
              </a:rPr>
              <a:t>preorder</a:t>
            </a:r>
            <a:r>
              <a:rPr lang="sr-Latn-ME" dirty="0" smtClean="0"/>
              <a:t> samo štampa po </a:t>
            </a:r>
            <a:r>
              <a:rPr lang="sr-Latn-ME" i="1" dirty="0" smtClean="0"/>
              <a:t>preorder</a:t>
            </a:r>
            <a:r>
              <a:rPr lang="sr-Latn-ME" dirty="0" smtClean="0"/>
              <a:t> obilasku drvo </a:t>
            </a:r>
            <a:r>
              <a:rPr lang="sr-Latn-ME" b="1" baseline="-25000" dirty="0" smtClean="0"/>
              <a:t>(radi ilustracije u primjer)</a:t>
            </a:r>
            <a:r>
              <a:rPr lang="sr-Latn-ME" dirty="0" smtClean="0"/>
              <a:t>.</a:t>
            </a:r>
            <a:endParaRPr lang="en-US" dirty="0"/>
          </a:p>
        </p:txBody>
      </p:sp>
    </p:spTree>
    <p:extLst>
      <p:ext uri="{BB962C8B-B14F-4D97-AF65-F5344CB8AC3E}">
        <p14:creationId xmlns:p14="http://schemas.microsoft.com/office/powerpoint/2010/main" val="2592875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smtClean="0"/>
              <a:t>AVL </a:t>
            </a:r>
            <a:r>
              <a:rPr lang="en-US" dirty="0" err="1" smtClean="0"/>
              <a:t>primjer</a:t>
            </a:r>
            <a:endParaRPr lang="en-US" dirty="0"/>
          </a:p>
        </p:txBody>
      </p:sp>
      <p:sp>
        <p:nvSpPr>
          <p:cNvPr id="4" name="Rectangle 3"/>
          <p:cNvSpPr/>
          <p:nvPr/>
        </p:nvSpPr>
        <p:spPr>
          <a:xfrm>
            <a:off x="219456" y="1600200"/>
            <a:ext cx="4114800" cy="830997"/>
          </a:xfrm>
          <a:prstGeom prst="rect">
            <a:avLst/>
          </a:prstGeom>
          <a:solidFill>
            <a:schemeClr val="accent6">
              <a:lumMod val="60000"/>
              <a:lumOff val="40000"/>
            </a:schemeClr>
          </a:solidFill>
        </p:spPr>
        <p:txBody>
          <a:bodyPr wrap="square" rtlCol="0">
            <a:spAutoFit/>
          </a:bodyPr>
          <a:lstStyle/>
          <a:p>
            <a:r>
              <a:rPr lang="en-US" sz="1200" b="1" dirty="0">
                <a:solidFill>
                  <a:schemeClr val="bg1"/>
                </a:solidFill>
              </a:rPr>
              <a:t>Preorder </a:t>
            </a:r>
            <a:r>
              <a:rPr lang="en-US" sz="1200" b="1" dirty="0" err="1">
                <a:solidFill>
                  <a:schemeClr val="bg1"/>
                </a:solidFill>
              </a:rPr>
              <a:t>oblilazak</a:t>
            </a:r>
            <a:r>
              <a:rPr lang="en-US" sz="1200" b="1" dirty="0">
                <a:solidFill>
                  <a:schemeClr val="bg1"/>
                </a:solidFill>
              </a:rPr>
              <a:t> AVL </a:t>
            </a:r>
            <a:r>
              <a:rPr lang="en-US" sz="1200" b="1" dirty="0" err="1">
                <a:solidFill>
                  <a:schemeClr val="bg1"/>
                </a:solidFill>
              </a:rPr>
              <a:t>drveta</a:t>
            </a:r>
            <a:endParaRPr lang="en-US" sz="1200" b="1" dirty="0">
              <a:solidFill>
                <a:schemeClr val="bg1"/>
              </a:solidFill>
            </a:endParaRPr>
          </a:p>
          <a:p>
            <a:r>
              <a:rPr lang="en-US" sz="1200" b="1" dirty="0">
                <a:solidFill>
                  <a:schemeClr val="bg1"/>
                </a:solidFill>
              </a:rPr>
              <a:t>9 1 0 -1 5 2 6 10 11</a:t>
            </a:r>
          </a:p>
          <a:p>
            <a:r>
              <a:rPr lang="en-US" sz="1200" b="1" dirty="0">
                <a:solidFill>
                  <a:schemeClr val="bg1"/>
                </a:solidFill>
              </a:rPr>
              <a:t>Preorder </a:t>
            </a:r>
            <a:r>
              <a:rPr lang="en-US" sz="1200" b="1" dirty="0" err="1">
                <a:solidFill>
                  <a:schemeClr val="bg1"/>
                </a:solidFill>
              </a:rPr>
              <a:t>oblilazak</a:t>
            </a:r>
            <a:r>
              <a:rPr lang="en-US" sz="1200" b="1" dirty="0">
                <a:solidFill>
                  <a:schemeClr val="bg1"/>
                </a:solidFill>
              </a:rPr>
              <a:t> AVL </a:t>
            </a:r>
            <a:r>
              <a:rPr lang="en-US" sz="1200" b="1" dirty="0" err="1">
                <a:solidFill>
                  <a:schemeClr val="bg1"/>
                </a:solidFill>
              </a:rPr>
              <a:t>drveta</a:t>
            </a:r>
            <a:r>
              <a:rPr lang="en-US" sz="1200" b="1" dirty="0">
                <a:solidFill>
                  <a:schemeClr val="bg1"/>
                </a:solidFill>
              </a:rPr>
              <a:t> </a:t>
            </a:r>
            <a:r>
              <a:rPr lang="en-US" sz="1200" b="1" dirty="0" err="1">
                <a:solidFill>
                  <a:schemeClr val="bg1"/>
                </a:solidFill>
              </a:rPr>
              <a:t>nakon</a:t>
            </a:r>
            <a:r>
              <a:rPr lang="en-US" sz="1200" b="1" dirty="0">
                <a:solidFill>
                  <a:schemeClr val="bg1"/>
                </a:solidFill>
              </a:rPr>
              <a:t> </a:t>
            </a:r>
            <a:r>
              <a:rPr lang="en-US" sz="1200" b="1" dirty="0" err="1">
                <a:solidFill>
                  <a:schemeClr val="bg1"/>
                </a:solidFill>
              </a:rPr>
              <a:t>brisanja</a:t>
            </a:r>
            <a:endParaRPr lang="en-US" sz="1200" b="1" dirty="0">
              <a:solidFill>
                <a:schemeClr val="bg1"/>
              </a:solidFill>
            </a:endParaRPr>
          </a:p>
          <a:p>
            <a:r>
              <a:rPr lang="en-US" sz="1200" b="1" dirty="0">
                <a:solidFill>
                  <a:schemeClr val="bg1"/>
                </a:solidFill>
              </a:rPr>
              <a:t>1 0 -1 9 5 2 6 11</a:t>
            </a:r>
          </a:p>
        </p:txBody>
      </p:sp>
      <p:sp>
        <p:nvSpPr>
          <p:cNvPr id="5" name="TextBox 4"/>
          <p:cNvSpPr txBox="1"/>
          <p:nvPr/>
        </p:nvSpPr>
        <p:spPr>
          <a:xfrm>
            <a:off x="219456" y="1219200"/>
            <a:ext cx="2121093" cy="369332"/>
          </a:xfrm>
          <a:prstGeom prst="rect">
            <a:avLst/>
          </a:prstGeom>
          <a:noFill/>
        </p:spPr>
        <p:txBody>
          <a:bodyPr wrap="none" rtlCol="0">
            <a:spAutoFit/>
          </a:bodyPr>
          <a:lstStyle/>
          <a:p>
            <a:r>
              <a:rPr lang="en-US" b="1" u="sng" dirty="0" err="1" smtClean="0"/>
              <a:t>Izlaz</a:t>
            </a:r>
            <a:r>
              <a:rPr lang="en-US" b="1" u="sng" dirty="0" smtClean="0"/>
              <a:t> </a:t>
            </a:r>
            <a:r>
              <a:rPr lang="en-US" b="1" u="sng" dirty="0" err="1" smtClean="0"/>
              <a:t>iz</a:t>
            </a:r>
            <a:r>
              <a:rPr lang="en-US" b="1" u="sng" dirty="0" smtClean="0"/>
              <a:t> </a:t>
            </a:r>
            <a:r>
              <a:rPr lang="en-US" b="1" u="sng" dirty="0" err="1" smtClean="0"/>
              <a:t>programa</a:t>
            </a:r>
            <a:r>
              <a:rPr lang="en-US" b="1" u="sng" dirty="0"/>
              <a:t>:</a:t>
            </a:r>
          </a:p>
        </p:txBody>
      </p:sp>
      <p:sp>
        <p:nvSpPr>
          <p:cNvPr id="6" name="Oval 5"/>
          <p:cNvSpPr/>
          <p:nvPr/>
        </p:nvSpPr>
        <p:spPr>
          <a:xfrm>
            <a:off x="6210300" y="67218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9</a:t>
            </a:r>
            <a:endParaRPr lang="en-US" dirty="0"/>
          </a:p>
        </p:txBody>
      </p:sp>
      <p:cxnSp>
        <p:nvCxnSpPr>
          <p:cNvPr id="7" name="Straight Connector 6"/>
          <p:cNvCxnSpPr>
            <a:stCxn id="6" idx="3"/>
          </p:cNvCxnSpPr>
          <p:nvPr/>
        </p:nvCxnSpPr>
        <p:spPr>
          <a:xfrm flipH="1">
            <a:off x="5753100" y="1062428"/>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5448300" y="151038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9" name="Oval 8"/>
          <p:cNvSpPr/>
          <p:nvPr/>
        </p:nvSpPr>
        <p:spPr>
          <a:xfrm>
            <a:off x="7000240" y="1510383"/>
            <a:ext cx="533400" cy="457200"/>
          </a:xfrm>
          <a:prstGeom prst="ellipse">
            <a:avLst/>
          </a:prstGeom>
          <a:solidFill>
            <a:srgbClr val="FF0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solidFill>
                  <a:schemeClr val="bg1"/>
                </a:solidFill>
              </a:rPr>
              <a:t>10</a:t>
            </a:r>
            <a:endParaRPr lang="en-US" dirty="0">
              <a:solidFill>
                <a:schemeClr val="bg1"/>
              </a:solidFill>
            </a:endParaRPr>
          </a:p>
        </p:txBody>
      </p:sp>
      <p:cxnSp>
        <p:nvCxnSpPr>
          <p:cNvPr id="10" name="Straight Connector 9"/>
          <p:cNvCxnSpPr>
            <a:stCxn id="6" idx="5"/>
            <a:endCxn id="9" idx="0"/>
          </p:cNvCxnSpPr>
          <p:nvPr/>
        </p:nvCxnSpPr>
        <p:spPr>
          <a:xfrm>
            <a:off x="6665585" y="1062428"/>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177742" y="1900628"/>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4914900" y="25102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a:t>
            </a:r>
            <a:endParaRPr lang="en-US" dirty="0"/>
          </a:p>
        </p:txBody>
      </p:sp>
      <p:cxnSp>
        <p:nvCxnSpPr>
          <p:cNvPr id="13" name="Straight Connector 12"/>
          <p:cNvCxnSpPr/>
          <p:nvPr/>
        </p:nvCxnSpPr>
        <p:spPr>
          <a:xfrm>
            <a:off x="5873947" y="1900628"/>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5943600" y="2510228"/>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cxnSp>
        <p:nvCxnSpPr>
          <p:cNvPr id="17" name="Straight Connector 16"/>
          <p:cNvCxnSpPr>
            <a:stCxn id="9" idx="5"/>
          </p:cNvCxnSpPr>
          <p:nvPr/>
        </p:nvCxnSpPr>
        <p:spPr>
          <a:xfrm>
            <a:off x="7455525" y="1900628"/>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7408453" y="24966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a:t>
            </a:r>
            <a:r>
              <a:rPr lang="en-US" dirty="0" smtClean="0"/>
              <a:t>1</a:t>
            </a:r>
            <a:endParaRPr lang="en-US" dirty="0"/>
          </a:p>
        </p:txBody>
      </p:sp>
      <p:cxnSp>
        <p:nvCxnSpPr>
          <p:cNvPr id="19" name="Straight Connector 18"/>
          <p:cNvCxnSpPr>
            <a:stCxn id="14" idx="4"/>
          </p:cNvCxnSpPr>
          <p:nvPr/>
        </p:nvCxnSpPr>
        <p:spPr>
          <a:xfrm>
            <a:off x="6210300" y="2967428"/>
            <a:ext cx="281243" cy="515011"/>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6260519" y="349158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cxnSp>
        <p:nvCxnSpPr>
          <p:cNvPr id="21" name="Straight Connector 20"/>
          <p:cNvCxnSpPr>
            <a:endCxn id="22" idx="0"/>
          </p:cNvCxnSpPr>
          <p:nvPr/>
        </p:nvCxnSpPr>
        <p:spPr>
          <a:xfrm flipH="1">
            <a:off x="5800802" y="2942353"/>
            <a:ext cx="277421"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5534102" y="3551953"/>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a:t>
            </a:r>
            <a:endParaRPr lang="en-US" dirty="0">
              <a:solidFill>
                <a:schemeClr val="bg1"/>
              </a:solidFill>
            </a:endParaRPr>
          </a:p>
        </p:txBody>
      </p:sp>
      <p:sp>
        <p:nvSpPr>
          <p:cNvPr id="27" name="TextBox 26"/>
          <p:cNvSpPr txBox="1"/>
          <p:nvPr/>
        </p:nvSpPr>
        <p:spPr>
          <a:xfrm>
            <a:off x="3670107" y="697468"/>
            <a:ext cx="1710725" cy="369332"/>
          </a:xfrm>
          <a:prstGeom prst="rect">
            <a:avLst/>
          </a:prstGeom>
          <a:noFill/>
        </p:spPr>
        <p:txBody>
          <a:bodyPr wrap="none" rtlCol="0">
            <a:spAutoFit/>
          </a:bodyPr>
          <a:lstStyle/>
          <a:p>
            <a:r>
              <a:rPr lang="en-US" b="1" u="sng" dirty="0" err="1" smtClean="0"/>
              <a:t>Polazno</a:t>
            </a:r>
            <a:r>
              <a:rPr lang="en-US" b="1" u="sng" dirty="0" smtClean="0"/>
              <a:t> </a:t>
            </a:r>
            <a:r>
              <a:rPr lang="en-US" b="1" u="sng" dirty="0" err="1" smtClean="0"/>
              <a:t>drvo</a:t>
            </a:r>
            <a:r>
              <a:rPr lang="en-US" b="1" u="sng" dirty="0"/>
              <a:t>:</a:t>
            </a:r>
          </a:p>
        </p:txBody>
      </p:sp>
      <p:sp>
        <p:nvSpPr>
          <p:cNvPr id="28" name="Oval 27"/>
          <p:cNvSpPr/>
          <p:nvPr/>
        </p:nvSpPr>
        <p:spPr>
          <a:xfrm>
            <a:off x="2312532" y="30620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cxnSp>
        <p:nvCxnSpPr>
          <p:cNvPr id="29" name="Straight Connector 28"/>
          <p:cNvCxnSpPr>
            <a:stCxn id="28" idx="3"/>
          </p:cNvCxnSpPr>
          <p:nvPr/>
        </p:nvCxnSpPr>
        <p:spPr>
          <a:xfrm flipH="1">
            <a:off x="1855332" y="3452311"/>
            <a:ext cx="535315" cy="447955"/>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1550532" y="39002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sp>
        <p:nvSpPr>
          <p:cNvPr id="31" name="Oval 30"/>
          <p:cNvSpPr/>
          <p:nvPr/>
        </p:nvSpPr>
        <p:spPr>
          <a:xfrm>
            <a:off x="3102472" y="39002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solidFill>
                  <a:schemeClr val="bg1"/>
                </a:solidFill>
              </a:rPr>
              <a:t>9</a:t>
            </a:r>
            <a:endParaRPr lang="en-US" dirty="0">
              <a:solidFill>
                <a:schemeClr val="bg1"/>
              </a:solidFill>
            </a:endParaRPr>
          </a:p>
        </p:txBody>
      </p:sp>
      <p:cxnSp>
        <p:nvCxnSpPr>
          <p:cNvPr id="32" name="Straight Connector 31"/>
          <p:cNvCxnSpPr>
            <a:stCxn id="28" idx="5"/>
            <a:endCxn id="31" idx="0"/>
          </p:cNvCxnSpPr>
          <p:nvPr/>
        </p:nvCxnSpPr>
        <p:spPr>
          <a:xfrm>
            <a:off x="2767817" y="3452311"/>
            <a:ext cx="601355" cy="447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279974" y="4290511"/>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1017132" y="49001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-1</a:t>
            </a:r>
            <a:endParaRPr lang="en-US" dirty="0"/>
          </a:p>
        </p:txBody>
      </p:sp>
      <p:cxnSp>
        <p:nvCxnSpPr>
          <p:cNvPr id="35" name="Straight Connector 34"/>
          <p:cNvCxnSpPr/>
          <p:nvPr/>
        </p:nvCxnSpPr>
        <p:spPr>
          <a:xfrm>
            <a:off x="1976179" y="4290511"/>
            <a:ext cx="300677" cy="600456"/>
          </a:xfrm>
          <a:prstGeom prst="line">
            <a:avLst/>
          </a:prstGeom>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2045832" y="4900111"/>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cxnSp>
        <p:nvCxnSpPr>
          <p:cNvPr id="37" name="Straight Connector 36"/>
          <p:cNvCxnSpPr>
            <a:stCxn id="31" idx="5"/>
          </p:cNvCxnSpPr>
          <p:nvPr/>
        </p:nvCxnSpPr>
        <p:spPr>
          <a:xfrm>
            <a:off x="3557757" y="4290511"/>
            <a:ext cx="183952" cy="586839"/>
          </a:xfrm>
          <a:prstGeom prst="line">
            <a:avLst/>
          </a:prstGeom>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510685" y="4886494"/>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sr-Latn-ME" dirty="0" smtClean="0"/>
              <a:t>1</a:t>
            </a:r>
            <a:r>
              <a:rPr lang="en-US" dirty="0" smtClean="0"/>
              <a:t>1</a:t>
            </a:r>
            <a:endParaRPr lang="en-US" dirty="0"/>
          </a:p>
        </p:txBody>
      </p:sp>
      <p:cxnSp>
        <p:nvCxnSpPr>
          <p:cNvPr id="39" name="Straight Connector 38"/>
          <p:cNvCxnSpPr>
            <a:stCxn id="36" idx="4"/>
          </p:cNvCxnSpPr>
          <p:nvPr/>
        </p:nvCxnSpPr>
        <p:spPr>
          <a:xfrm>
            <a:off x="2312532" y="5357311"/>
            <a:ext cx="281243" cy="515011"/>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2362751" y="588146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cxnSp>
        <p:nvCxnSpPr>
          <p:cNvPr id="41" name="Straight Connector 40"/>
          <p:cNvCxnSpPr>
            <a:endCxn id="42" idx="0"/>
          </p:cNvCxnSpPr>
          <p:nvPr/>
        </p:nvCxnSpPr>
        <p:spPr>
          <a:xfrm flipH="1">
            <a:off x="1903034" y="5332236"/>
            <a:ext cx="277421"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1636334" y="5941836"/>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a:t>
            </a:r>
            <a:endParaRPr lang="en-US" dirty="0">
              <a:solidFill>
                <a:schemeClr val="bg1"/>
              </a:solidFill>
            </a:endParaRPr>
          </a:p>
        </p:txBody>
      </p:sp>
      <p:cxnSp>
        <p:nvCxnSpPr>
          <p:cNvPr id="43" name="Straight Connector 42"/>
          <p:cNvCxnSpPr/>
          <p:nvPr/>
        </p:nvCxnSpPr>
        <p:spPr>
          <a:xfrm flipH="1">
            <a:off x="4694010" y="2971800"/>
            <a:ext cx="382916" cy="618645"/>
          </a:xfrm>
          <a:prstGeom prst="line">
            <a:avLst/>
          </a:prstGeom>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4431168" y="3581400"/>
            <a:ext cx="533400" cy="457200"/>
          </a:xfrm>
          <a:prstGeom prst="ellipse">
            <a:avLst/>
          </a:prstGeom>
          <a:solidFill>
            <a:srgbClr val="0070C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t>-1</a:t>
            </a:r>
            <a:endParaRPr lang="en-US" dirty="0"/>
          </a:p>
        </p:txBody>
      </p:sp>
      <p:sp>
        <p:nvSpPr>
          <p:cNvPr id="46" name="TextBox 45"/>
          <p:cNvSpPr txBox="1"/>
          <p:nvPr/>
        </p:nvSpPr>
        <p:spPr>
          <a:xfrm>
            <a:off x="144607" y="2782762"/>
            <a:ext cx="1697901" cy="646331"/>
          </a:xfrm>
          <a:prstGeom prst="rect">
            <a:avLst/>
          </a:prstGeom>
          <a:noFill/>
        </p:spPr>
        <p:txBody>
          <a:bodyPr wrap="none" rtlCol="0">
            <a:spAutoFit/>
          </a:bodyPr>
          <a:lstStyle/>
          <a:p>
            <a:r>
              <a:rPr lang="en-US" b="1" u="sng" dirty="0" err="1" smtClean="0"/>
              <a:t>Stablo</a:t>
            </a:r>
            <a:r>
              <a:rPr lang="en-US" b="1" u="sng" dirty="0" smtClean="0"/>
              <a:t> </a:t>
            </a:r>
            <a:r>
              <a:rPr lang="en-US" b="1" u="sng" dirty="0" err="1" smtClean="0"/>
              <a:t>nakon</a:t>
            </a:r>
            <a:r>
              <a:rPr lang="en-US" b="1" u="sng" dirty="0" smtClean="0"/>
              <a:t> </a:t>
            </a:r>
            <a:br>
              <a:rPr lang="en-US" b="1" u="sng" dirty="0" smtClean="0"/>
            </a:br>
            <a:r>
              <a:rPr lang="en-US" b="1" u="sng" dirty="0" err="1" smtClean="0"/>
              <a:t>brisanja</a:t>
            </a:r>
            <a:r>
              <a:rPr lang="en-US" b="1" u="sng" dirty="0" smtClean="0"/>
              <a:t> </a:t>
            </a:r>
            <a:r>
              <a:rPr lang="en-US" b="1" u="sng" dirty="0" smtClean="0">
                <a:solidFill>
                  <a:srgbClr val="FF0000"/>
                </a:solidFill>
              </a:rPr>
              <a:t>10</a:t>
            </a:r>
            <a:endParaRPr lang="en-US" b="1" u="sng" dirty="0">
              <a:solidFill>
                <a:srgbClr val="FF0000"/>
              </a:solidFill>
            </a:endParaRPr>
          </a:p>
        </p:txBody>
      </p:sp>
    </p:spTree>
    <p:extLst>
      <p:ext uri="{BB962C8B-B14F-4D97-AF65-F5344CB8AC3E}">
        <p14:creationId xmlns:p14="http://schemas.microsoft.com/office/powerpoint/2010/main" val="15725203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1184564"/>
            <a:ext cx="9144000" cy="5673436"/>
          </a:xfrm>
        </p:spPr>
        <p:txBody>
          <a:bodyPr>
            <a:normAutofit/>
          </a:bodyPr>
          <a:lstStyle/>
          <a:p>
            <a:r>
              <a:rPr lang="en-US" sz="1600" b="1" dirty="0">
                <a:hlinkClick r:id="rId2"/>
              </a:rPr>
              <a:t>https://</a:t>
            </a:r>
            <a:r>
              <a:rPr lang="en-US" sz="1600" b="1" dirty="0" smtClean="0">
                <a:hlinkClick r:id="rId2"/>
              </a:rPr>
              <a:t>codeforces.com/problemset/problem/696/B</a:t>
            </a:r>
            <a:endParaRPr lang="sr-Latn-ME" sz="1600" b="1" dirty="0" smtClean="0"/>
          </a:p>
          <a:p>
            <a:r>
              <a:rPr lang="en-US" sz="1600" b="1" dirty="0">
                <a:hlinkClick r:id="rId3"/>
              </a:rPr>
              <a:t>https://</a:t>
            </a:r>
            <a:r>
              <a:rPr lang="en-US" sz="1600" b="1" dirty="0" smtClean="0">
                <a:hlinkClick r:id="rId3"/>
              </a:rPr>
              <a:t>codeforces.com/problemset/problem/696/A</a:t>
            </a:r>
            <a:endParaRPr lang="en-US" sz="1600" b="1" dirty="0" smtClean="0"/>
          </a:p>
          <a:p>
            <a:r>
              <a:rPr lang="en-US" sz="1600" b="1" dirty="0">
                <a:hlinkClick r:id="rId4"/>
              </a:rPr>
              <a:t>https://</a:t>
            </a:r>
            <a:r>
              <a:rPr lang="en-US" sz="1600" b="1" dirty="0" smtClean="0">
                <a:hlinkClick r:id="rId4"/>
              </a:rPr>
              <a:t>codeforces.com/problemset/problem/690/F3</a:t>
            </a:r>
            <a:endParaRPr lang="en-US" sz="1600" b="1" dirty="0" smtClean="0"/>
          </a:p>
          <a:p>
            <a:r>
              <a:rPr lang="en-US" sz="1600" b="1" dirty="0">
                <a:hlinkClick r:id="rId5"/>
              </a:rPr>
              <a:t>https://</a:t>
            </a:r>
            <a:r>
              <a:rPr lang="en-US" sz="1600" b="1" dirty="0" smtClean="0">
                <a:hlinkClick r:id="rId5"/>
              </a:rPr>
              <a:t>codeforces.com/problemset/problem/690/C3</a:t>
            </a:r>
            <a:endParaRPr lang="en-US" sz="1600" b="1" dirty="0" smtClean="0"/>
          </a:p>
          <a:p>
            <a:r>
              <a:rPr lang="en-US" sz="1600" b="1" dirty="0">
                <a:hlinkClick r:id="rId6"/>
              </a:rPr>
              <a:t>https://</a:t>
            </a:r>
            <a:r>
              <a:rPr lang="en-US" sz="1600" b="1" dirty="0" smtClean="0">
                <a:hlinkClick r:id="rId6"/>
              </a:rPr>
              <a:t>codeforces.com/problemset/problem/1082/F</a:t>
            </a:r>
            <a:endParaRPr lang="en-US" sz="1600" b="1" dirty="0" smtClean="0"/>
          </a:p>
          <a:p>
            <a:r>
              <a:rPr lang="en-US" sz="1600" b="1" dirty="0">
                <a:hlinkClick r:id="rId7"/>
              </a:rPr>
              <a:t>https://</a:t>
            </a:r>
            <a:r>
              <a:rPr lang="en-US" sz="1600" b="1" dirty="0" smtClean="0">
                <a:hlinkClick r:id="rId7"/>
              </a:rPr>
              <a:t>codeforces.com/problemset/problem/685/B</a:t>
            </a:r>
            <a:endParaRPr lang="en-US" sz="1600" b="1" dirty="0" smtClean="0"/>
          </a:p>
          <a:p>
            <a:r>
              <a:rPr lang="en-US" sz="1600" b="1" dirty="0">
                <a:hlinkClick r:id="rId8"/>
              </a:rPr>
              <a:t>https://</a:t>
            </a:r>
            <a:r>
              <a:rPr lang="en-US" sz="1600" b="1" dirty="0" smtClean="0">
                <a:hlinkClick r:id="rId8"/>
              </a:rPr>
              <a:t>codeforces.com/problemset/problem/682/C</a:t>
            </a:r>
            <a:endParaRPr lang="en-US" sz="1600" b="1" dirty="0" smtClean="0"/>
          </a:p>
          <a:p>
            <a:r>
              <a:rPr lang="en-US" sz="1600" b="1" dirty="0">
                <a:hlinkClick r:id="rId9"/>
              </a:rPr>
              <a:t>https://</a:t>
            </a:r>
            <a:r>
              <a:rPr lang="en-US" sz="1600" b="1" dirty="0" smtClean="0">
                <a:hlinkClick r:id="rId9"/>
              </a:rPr>
              <a:t>codeforces.com/problemset/problem/681/D</a:t>
            </a:r>
            <a:endParaRPr lang="en-US" sz="1600" b="1" dirty="0" smtClean="0"/>
          </a:p>
          <a:p>
            <a:r>
              <a:rPr lang="en-US" sz="1600" b="1" dirty="0">
                <a:hlinkClick r:id="rId10"/>
              </a:rPr>
              <a:t>https://</a:t>
            </a:r>
            <a:r>
              <a:rPr lang="en-US" sz="1600" b="1" dirty="0" smtClean="0">
                <a:hlinkClick r:id="rId10"/>
              </a:rPr>
              <a:t>codeforces.com/problemset/problem/675/D</a:t>
            </a:r>
            <a:endParaRPr lang="en-US" sz="1600" b="1" dirty="0" smtClean="0"/>
          </a:p>
          <a:p>
            <a:r>
              <a:rPr lang="en-US" sz="1600" b="1" dirty="0">
                <a:hlinkClick r:id="rId11"/>
              </a:rPr>
              <a:t>https://</a:t>
            </a:r>
            <a:r>
              <a:rPr lang="en-US" sz="1600" b="1" dirty="0" smtClean="0">
                <a:hlinkClick r:id="rId11"/>
              </a:rPr>
              <a:t>codeforces.com/problemset/problem/643/E</a:t>
            </a:r>
            <a:endParaRPr lang="en-US" sz="1600" b="1" dirty="0" smtClean="0"/>
          </a:p>
          <a:p>
            <a:r>
              <a:rPr lang="en-US" sz="1600" b="1" dirty="0">
                <a:hlinkClick r:id="rId12"/>
              </a:rPr>
              <a:t>https://</a:t>
            </a:r>
            <a:r>
              <a:rPr lang="en-US" sz="1600" b="1" dirty="0" smtClean="0">
                <a:hlinkClick r:id="rId12"/>
              </a:rPr>
              <a:t>codeforces.com/problemset/problem/665/E</a:t>
            </a:r>
            <a:endParaRPr lang="en-US" sz="1600" b="1" dirty="0" smtClean="0"/>
          </a:p>
          <a:p>
            <a:r>
              <a:rPr lang="en-US" sz="1600" b="1" dirty="0">
                <a:hlinkClick r:id="rId13"/>
              </a:rPr>
              <a:t>https://</a:t>
            </a:r>
            <a:r>
              <a:rPr lang="en-US" sz="1600" b="1" dirty="0" smtClean="0">
                <a:hlinkClick r:id="rId13"/>
              </a:rPr>
              <a:t>codeforces.com/problemset/problem/639/F</a:t>
            </a:r>
            <a:endParaRPr lang="en-US" sz="1600" b="1" dirty="0" smtClean="0"/>
          </a:p>
          <a:p>
            <a:r>
              <a:rPr lang="en-US" sz="1600" b="1" dirty="0">
                <a:hlinkClick r:id="rId14"/>
              </a:rPr>
              <a:t>https://</a:t>
            </a:r>
            <a:r>
              <a:rPr lang="en-US" sz="1600" b="1" dirty="0" smtClean="0">
                <a:hlinkClick r:id="rId14"/>
              </a:rPr>
              <a:t>codeforces.com/problemset/problem/639/B</a:t>
            </a:r>
            <a:endParaRPr lang="en-US" sz="1600" b="1" dirty="0" smtClean="0"/>
          </a:p>
          <a:p>
            <a:r>
              <a:rPr lang="en-US" sz="1600" b="1" dirty="0">
                <a:hlinkClick r:id="rId15"/>
              </a:rPr>
              <a:t>https://</a:t>
            </a:r>
            <a:r>
              <a:rPr lang="en-US" sz="1600" b="1" dirty="0" smtClean="0">
                <a:hlinkClick r:id="rId15"/>
              </a:rPr>
              <a:t>codeforces.com/problemset/problem/652/E</a:t>
            </a:r>
            <a:endParaRPr lang="en-US" sz="1600" b="1" dirty="0" smtClean="0"/>
          </a:p>
          <a:p>
            <a:r>
              <a:rPr lang="en-US" sz="1600" b="1" dirty="0">
                <a:hlinkClick r:id="rId16"/>
              </a:rPr>
              <a:t>https://</a:t>
            </a:r>
            <a:r>
              <a:rPr lang="en-US" sz="1600" b="1" dirty="0" smtClean="0">
                <a:hlinkClick r:id="rId16"/>
              </a:rPr>
              <a:t>codeforces.com/problemset/problem/638/C</a:t>
            </a:r>
            <a:endParaRPr lang="en-US" sz="1600" b="1" dirty="0" smtClean="0"/>
          </a:p>
          <a:p>
            <a:r>
              <a:rPr lang="en-US" sz="1600" b="1" dirty="0">
                <a:hlinkClick r:id="rId17"/>
              </a:rPr>
              <a:t>https://</a:t>
            </a:r>
            <a:r>
              <a:rPr lang="en-US" sz="1600" b="1" dirty="0" smtClean="0">
                <a:hlinkClick r:id="rId17"/>
              </a:rPr>
              <a:t>codeforces.com/problemset/problem/653/E</a:t>
            </a:r>
            <a:endParaRPr lang="en-US" sz="1600" b="1" dirty="0" smtClean="0"/>
          </a:p>
          <a:p>
            <a:r>
              <a:rPr lang="en-US" sz="1600" b="1" dirty="0">
                <a:hlinkClick r:id="rId18"/>
              </a:rPr>
              <a:t>https://</a:t>
            </a:r>
            <a:r>
              <a:rPr lang="en-US" sz="1600" b="1" dirty="0" smtClean="0">
                <a:hlinkClick r:id="rId18"/>
              </a:rPr>
              <a:t>codeforces.com/problemset/problem/650/E</a:t>
            </a:r>
            <a:endParaRPr lang="en-US" sz="1600" b="1" dirty="0" smtClean="0"/>
          </a:p>
          <a:p>
            <a:r>
              <a:rPr lang="en-US" sz="1600" b="1" dirty="0">
                <a:hlinkClick r:id="rId19"/>
              </a:rPr>
              <a:t>https://</a:t>
            </a:r>
            <a:r>
              <a:rPr lang="en-US" sz="1600" b="1" dirty="0" smtClean="0">
                <a:hlinkClick r:id="rId19"/>
              </a:rPr>
              <a:t>codeforces.com/problemset/problem/632/F</a:t>
            </a:r>
            <a:endParaRPr lang="en-US" sz="1600" b="1" dirty="0" smtClean="0"/>
          </a:p>
          <a:p>
            <a:r>
              <a:rPr lang="en-US" sz="1600" b="1" dirty="0">
                <a:hlinkClick r:id="rId20"/>
              </a:rPr>
              <a:t>https</a:t>
            </a:r>
            <a:r>
              <a:rPr lang="en-US" sz="1600" b="1">
                <a:hlinkClick r:id="rId20"/>
              </a:rPr>
              <a:t>://</a:t>
            </a:r>
            <a:r>
              <a:rPr lang="en-US" sz="1600" b="1" smtClean="0">
                <a:hlinkClick r:id="rId20"/>
              </a:rPr>
              <a:t>codeforces.com/problemset/problem/627/F</a:t>
            </a:r>
            <a:endParaRPr lang="en-US" sz="1600" b="1" dirty="0" smtClean="0"/>
          </a:p>
        </p:txBody>
      </p:sp>
    </p:spTree>
    <p:extLst>
      <p:ext uri="{BB962C8B-B14F-4D97-AF65-F5344CB8AC3E}">
        <p14:creationId xmlns:p14="http://schemas.microsoft.com/office/powerpoint/2010/main" val="18499548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 y="152400"/>
            <a:ext cx="8229600" cy="990600"/>
          </a:xfrm>
        </p:spPr>
        <p:txBody>
          <a:bodyPr/>
          <a:lstStyle/>
          <a:p>
            <a:r>
              <a:rPr lang="en-GB" dirty="0" err="1" smtClean="0"/>
              <a:t>Zadaci</a:t>
            </a:r>
            <a:r>
              <a:rPr lang="en-GB" dirty="0" smtClean="0"/>
              <a:t> za </a:t>
            </a:r>
            <a:r>
              <a:rPr lang="en-GB" dirty="0" err="1" smtClean="0"/>
              <a:t>vje</a:t>
            </a:r>
            <a:r>
              <a:rPr lang="sr-Latn-ME" dirty="0" smtClean="0"/>
              <a:t>žbanje</a:t>
            </a:r>
            <a:endParaRPr lang="en-US" dirty="0"/>
          </a:p>
        </p:txBody>
      </p:sp>
      <p:sp>
        <p:nvSpPr>
          <p:cNvPr id="3" name="Content Placeholder 2"/>
          <p:cNvSpPr>
            <a:spLocks noGrp="1"/>
          </p:cNvSpPr>
          <p:nvPr>
            <p:ph idx="1"/>
          </p:nvPr>
        </p:nvSpPr>
        <p:spPr>
          <a:xfrm>
            <a:off x="0" y="990600"/>
            <a:ext cx="9174480" cy="5867400"/>
          </a:xfrm>
        </p:spPr>
        <p:txBody>
          <a:bodyPr>
            <a:normAutofit/>
          </a:bodyPr>
          <a:lstStyle/>
          <a:p>
            <a:r>
              <a:rPr lang="en-US" sz="1600" b="1" dirty="0">
                <a:hlinkClick r:id="rId2"/>
              </a:rPr>
              <a:t>https://</a:t>
            </a:r>
            <a:r>
              <a:rPr lang="en-US" sz="1600" b="1" dirty="0" smtClean="0">
                <a:hlinkClick r:id="rId2"/>
              </a:rPr>
              <a:t>codeforces.com/problemset/problem/627/D</a:t>
            </a:r>
            <a:endParaRPr lang="sr-Latn-ME" sz="1600" b="1" dirty="0" smtClean="0"/>
          </a:p>
          <a:p>
            <a:r>
              <a:rPr lang="en-US" sz="1600" b="1" dirty="0">
                <a:hlinkClick r:id="rId3"/>
              </a:rPr>
              <a:t>https://</a:t>
            </a:r>
            <a:r>
              <a:rPr lang="en-US" sz="1600" b="1" dirty="0" smtClean="0">
                <a:hlinkClick r:id="rId3"/>
              </a:rPr>
              <a:t>codeforces.com/problemset/problem/633/F</a:t>
            </a:r>
            <a:endParaRPr lang="sr-Latn-ME" sz="1600" b="1" dirty="0" smtClean="0"/>
          </a:p>
          <a:p>
            <a:r>
              <a:rPr lang="en-US" sz="1600" b="1" dirty="0">
                <a:hlinkClick r:id="rId4"/>
              </a:rPr>
              <a:t>https://</a:t>
            </a:r>
            <a:r>
              <a:rPr lang="en-US" sz="1600" b="1" dirty="0" smtClean="0">
                <a:hlinkClick r:id="rId4"/>
              </a:rPr>
              <a:t>codeforces.com/problemset/problem/629/E</a:t>
            </a:r>
            <a:endParaRPr lang="sr-Latn-ME" sz="1600" b="1" dirty="0" smtClean="0"/>
          </a:p>
          <a:p>
            <a:r>
              <a:rPr lang="en-US" sz="1600" b="1" dirty="0">
                <a:hlinkClick r:id="rId5"/>
              </a:rPr>
              <a:t>https://</a:t>
            </a:r>
            <a:r>
              <a:rPr lang="en-US" sz="1600" b="1" dirty="0" smtClean="0">
                <a:hlinkClick r:id="rId5"/>
              </a:rPr>
              <a:t>codeforces.com/problemset/problem/622/E</a:t>
            </a:r>
            <a:endParaRPr lang="sr-Latn-ME" sz="1600" b="1" dirty="0" smtClean="0"/>
          </a:p>
          <a:p>
            <a:r>
              <a:rPr lang="en-US" sz="1600" b="1" dirty="0">
                <a:hlinkClick r:id="rId6"/>
              </a:rPr>
              <a:t>https://</a:t>
            </a:r>
            <a:r>
              <a:rPr lang="en-US" sz="1600" b="1" dirty="0" smtClean="0">
                <a:hlinkClick r:id="rId6"/>
              </a:rPr>
              <a:t>codeforces.com/problemset/problem/618/D</a:t>
            </a:r>
            <a:endParaRPr lang="sr-Latn-ME" sz="1600" b="1" dirty="0" smtClean="0"/>
          </a:p>
          <a:p>
            <a:r>
              <a:rPr lang="en-US" sz="1600" b="1" dirty="0">
                <a:hlinkClick r:id="rId7"/>
              </a:rPr>
              <a:t>https://</a:t>
            </a:r>
            <a:r>
              <a:rPr lang="en-US" sz="1600" b="1" dirty="0" smtClean="0">
                <a:hlinkClick r:id="rId7"/>
              </a:rPr>
              <a:t>codeforces.com/problemset/problem/620/F</a:t>
            </a:r>
            <a:endParaRPr lang="sr-Latn-ME" sz="1600" b="1" dirty="0" smtClean="0"/>
          </a:p>
          <a:p>
            <a:r>
              <a:rPr lang="en-US" sz="1600" b="1" dirty="0">
                <a:hlinkClick r:id="rId8"/>
              </a:rPr>
              <a:t>https://</a:t>
            </a:r>
            <a:r>
              <a:rPr lang="en-US" sz="1600" b="1" dirty="0" smtClean="0">
                <a:hlinkClick r:id="rId8"/>
              </a:rPr>
              <a:t>codeforces.com/problemset/problem/620/E</a:t>
            </a:r>
            <a:endParaRPr lang="sr-Latn-ME" sz="1600" b="1" dirty="0" smtClean="0"/>
          </a:p>
          <a:p>
            <a:r>
              <a:rPr lang="en-US" sz="1600" b="1" dirty="0">
                <a:hlinkClick r:id="rId9"/>
              </a:rPr>
              <a:t>https://</a:t>
            </a:r>
            <a:r>
              <a:rPr lang="en-US" sz="1600" b="1" dirty="0" smtClean="0">
                <a:hlinkClick r:id="rId9"/>
              </a:rPr>
              <a:t>codeforces.com/problemset/problem/613/D</a:t>
            </a:r>
            <a:endParaRPr lang="sr-Latn-ME" sz="1600" b="1" dirty="0" smtClean="0"/>
          </a:p>
          <a:p>
            <a:r>
              <a:rPr lang="en-US" sz="1600" b="1" dirty="0">
                <a:hlinkClick r:id="rId10"/>
              </a:rPr>
              <a:t>https://</a:t>
            </a:r>
            <a:r>
              <a:rPr lang="en-US" sz="1600" b="1" dirty="0" smtClean="0">
                <a:hlinkClick r:id="rId10"/>
              </a:rPr>
              <a:t>codeforces.com/problemset/problem/615/C</a:t>
            </a:r>
            <a:endParaRPr lang="sr-Latn-ME" sz="1600" b="1" dirty="0" smtClean="0"/>
          </a:p>
          <a:p>
            <a:r>
              <a:rPr lang="en-US" sz="1600" b="1" dirty="0">
                <a:hlinkClick r:id="rId11"/>
              </a:rPr>
              <a:t>https://</a:t>
            </a:r>
            <a:r>
              <a:rPr lang="en-US" sz="1600" b="1" dirty="0" smtClean="0">
                <a:hlinkClick r:id="rId11"/>
              </a:rPr>
              <a:t>codeforces.com/problemset/problem/607/D</a:t>
            </a:r>
            <a:endParaRPr lang="sr-Latn-ME" sz="1600" b="1" dirty="0" smtClean="0"/>
          </a:p>
          <a:p>
            <a:r>
              <a:rPr lang="en-US" sz="1600" b="1" dirty="0">
                <a:hlinkClick r:id="rId12"/>
              </a:rPr>
              <a:t>https://</a:t>
            </a:r>
            <a:r>
              <a:rPr lang="en-US" sz="1600" b="1" dirty="0" smtClean="0">
                <a:hlinkClick r:id="rId12"/>
              </a:rPr>
              <a:t>codeforces.com/problemset/problem/609/E</a:t>
            </a:r>
            <a:endParaRPr lang="sr-Latn-ME" sz="1600" b="1" dirty="0" smtClean="0"/>
          </a:p>
          <a:p>
            <a:r>
              <a:rPr lang="sr-Latn-ME" sz="1600" b="1" dirty="0">
                <a:hlinkClick r:id="rId13"/>
              </a:rPr>
              <a:t>https://</a:t>
            </a:r>
            <a:r>
              <a:rPr lang="sr-Latn-ME" sz="1600" b="1" dirty="0" smtClean="0">
                <a:hlinkClick r:id="rId13"/>
              </a:rPr>
              <a:t>codeforces.com/problemset/problem/603/E</a:t>
            </a:r>
            <a:endParaRPr lang="sr-Latn-ME" sz="1600" b="1" dirty="0" smtClean="0"/>
          </a:p>
          <a:p>
            <a:r>
              <a:rPr lang="sr-Latn-ME" sz="1600" b="1" dirty="0">
                <a:hlinkClick r:id="rId14"/>
              </a:rPr>
              <a:t>https://</a:t>
            </a:r>
            <a:r>
              <a:rPr lang="sr-Latn-ME" sz="1600" b="1" dirty="0" smtClean="0">
                <a:hlinkClick r:id="rId14"/>
              </a:rPr>
              <a:t>codeforces.com/problemset/problem/601/D</a:t>
            </a:r>
            <a:endParaRPr lang="sr-Latn-ME" sz="1600" b="1" dirty="0" smtClean="0"/>
          </a:p>
          <a:p>
            <a:r>
              <a:rPr lang="sr-Latn-ME" sz="1600" b="1" dirty="0">
                <a:hlinkClick r:id="rId15"/>
              </a:rPr>
              <a:t>https://</a:t>
            </a:r>
            <a:r>
              <a:rPr lang="sr-Latn-ME" sz="1600" b="1" dirty="0" smtClean="0">
                <a:hlinkClick r:id="rId15"/>
              </a:rPr>
              <a:t>codeforces.com/problemset/problem/593/D</a:t>
            </a:r>
            <a:endParaRPr lang="sr-Latn-ME" sz="1600" b="1" dirty="0" smtClean="0"/>
          </a:p>
          <a:p>
            <a:r>
              <a:rPr lang="sr-Latn-ME" sz="1600" b="1" dirty="0">
                <a:hlinkClick r:id="rId16"/>
              </a:rPr>
              <a:t>https://</a:t>
            </a:r>
            <a:r>
              <a:rPr lang="sr-Latn-ME" sz="1600" b="1" dirty="0" smtClean="0">
                <a:hlinkClick r:id="rId16"/>
              </a:rPr>
              <a:t>codeforces.com/problemset/problem/592/D</a:t>
            </a:r>
            <a:endParaRPr lang="sr-Latn-ME" sz="1600" b="1" dirty="0" smtClean="0"/>
          </a:p>
          <a:p>
            <a:r>
              <a:rPr lang="sr-Latn-ME" sz="1600" b="1" dirty="0">
                <a:hlinkClick r:id="rId17"/>
              </a:rPr>
              <a:t>https://</a:t>
            </a:r>
            <a:r>
              <a:rPr lang="sr-Latn-ME" sz="1600" b="1" dirty="0" smtClean="0">
                <a:hlinkClick r:id="rId17"/>
              </a:rPr>
              <a:t>codeforces.com/problemset/problem/587/C</a:t>
            </a:r>
            <a:endParaRPr lang="sr-Latn-ME" sz="1600" b="1" dirty="0" smtClean="0"/>
          </a:p>
          <a:p>
            <a:r>
              <a:rPr lang="sr-Latn-ME" sz="1600" b="1" dirty="0">
                <a:hlinkClick r:id="rId18"/>
              </a:rPr>
              <a:t>https://</a:t>
            </a:r>
            <a:r>
              <a:rPr lang="sr-Latn-ME" sz="1600" b="1" dirty="0" smtClean="0">
                <a:hlinkClick r:id="rId18"/>
              </a:rPr>
              <a:t>codeforces.com/problemset/problem/581/F</a:t>
            </a:r>
            <a:endParaRPr lang="sr-Latn-ME" sz="1600" b="1" dirty="0" smtClean="0"/>
          </a:p>
          <a:p>
            <a:r>
              <a:rPr lang="sr-Latn-ME" sz="1600" b="1" dirty="0">
                <a:hlinkClick r:id="rId19"/>
              </a:rPr>
              <a:t>https://</a:t>
            </a:r>
            <a:r>
              <a:rPr lang="sr-Latn-ME" sz="1600" b="1" dirty="0" smtClean="0">
                <a:hlinkClick r:id="rId19"/>
              </a:rPr>
              <a:t>codeforces.com/problemset/problem/580/C</a:t>
            </a:r>
            <a:endParaRPr lang="sr-Latn-ME" sz="1600" b="1" dirty="0" smtClean="0"/>
          </a:p>
          <a:p>
            <a:r>
              <a:rPr lang="sr-Latn-ME" sz="1600" b="1" dirty="0">
                <a:hlinkClick r:id="rId20"/>
              </a:rPr>
              <a:t>https://</a:t>
            </a:r>
            <a:r>
              <a:rPr lang="sr-Latn-ME" sz="1600" b="1" dirty="0" smtClean="0">
                <a:hlinkClick r:id="rId20"/>
              </a:rPr>
              <a:t>codeforces.com/problemset/problem/578/F</a:t>
            </a:r>
            <a:endParaRPr lang="sr-Latn-ME" sz="1600" b="1" dirty="0" smtClean="0"/>
          </a:p>
        </p:txBody>
      </p:sp>
    </p:spTree>
    <p:extLst>
      <p:ext uri="{BB962C8B-B14F-4D97-AF65-F5344CB8AC3E}">
        <p14:creationId xmlns:p14="http://schemas.microsoft.com/office/powerpoint/2010/main" val="7861713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Zadaci za vježbanje</a:t>
            </a:r>
            <a:endParaRPr lang="en-US" dirty="0"/>
          </a:p>
        </p:txBody>
      </p:sp>
      <p:sp>
        <p:nvSpPr>
          <p:cNvPr id="3" name="Content Placeholder 2"/>
          <p:cNvSpPr>
            <a:spLocks noGrp="1"/>
          </p:cNvSpPr>
          <p:nvPr>
            <p:ph idx="1"/>
          </p:nvPr>
        </p:nvSpPr>
        <p:spPr>
          <a:xfrm>
            <a:off x="0" y="914400"/>
            <a:ext cx="9144000" cy="5943600"/>
          </a:xfrm>
        </p:spPr>
        <p:txBody>
          <a:bodyPr>
            <a:normAutofit/>
          </a:bodyPr>
          <a:lstStyle/>
          <a:p>
            <a:r>
              <a:rPr lang="en-US" sz="1600" b="1" dirty="0">
                <a:hlinkClick r:id="rId2"/>
              </a:rPr>
              <a:t>https://</a:t>
            </a:r>
            <a:r>
              <a:rPr lang="en-US" sz="1600" b="1" dirty="0" smtClean="0">
                <a:hlinkClick r:id="rId2"/>
              </a:rPr>
              <a:t>codeforces.com/problemset/problem/575/B</a:t>
            </a:r>
            <a:endParaRPr lang="sr-Latn-ME" sz="1600" b="1" dirty="0" smtClean="0"/>
          </a:p>
          <a:p>
            <a:r>
              <a:rPr lang="en-US" sz="1600" b="1" dirty="0">
                <a:hlinkClick r:id="rId3"/>
              </a:rPr>
              <a:t>https://</a:t>
            </a:r>
            <a:r>
              <a:rPr lang="en-US" sz="1600" b="1" dirty="0" smtClean="0">
                <a:hlinkClick r:id="rId3"/>
              </a:rPr>
              <a:t>codeforces.com/problemset/problem/573/C</a:t>
            </a:r>
            <a:endParaRPr lang="sr-Latn-ME" sz="1600" b="1" dirty="0" smtClean="0"/>
          </a:p>
          <a:p>
            <a:r>
              <a:rPr lang="en-US" sz="1600" b="1" dirty="0">
                <a:hlinkClick r:id="rId4"/>
              </a:rPr>
              <a:t>https://</a:t>
            </a:r>
            <a:r>
              <a:rPr lang="en-US" sz="1600" b="1" dirty="0" smtClean="0">
                <a:hlinkClick r:id="rId4"/>
              </a:rPr>
              <a:t>codeforces.com/problemset/problem/571/D</a:t>
            </a:r>
            <a:endParaRPr lang="sr-Latn-ME" sz="1600" b="1" dirty="0" smtClean="0"/>
          </a:p>
          <a:p>
            <a:r>
              <a:rPr lang="en-US" sz="1600" b="1" dirty="0">
                <a:hlinkClick r:id="rId5"/>
              </a:rPr>
              <a:t>https://</a:t>
            </a:r>
            <a:r>
              <a:rPr lang="en-US" sz="1600" b="1" dirty="0" smtClean="0">
                <a:hlinkClick r:id="rId5"/>
              </a:rPr>
              <a:t>codeforces.com/problemset/problem/570/D</a:t>
            </a:r>
            <a:endParaRPr lang="sr-Latn-ME" sz="1600" b="1" dirty="0" smtClean="0"/>
          </a:p>
          <a:p>
            <a:r>
              <a:rPr lang="en-US" sz="1600" b="1" dirty="0">
                <a:hlinkClick r:id="rId6"/>
              </a:rPr>
              <a:t>https://</a:t>
            </a:r>
            <a:r>
              <a:rPr lang="en-US" sz="1600" b="1" dirty="0" smtClean="0">
                <a:hlinkClick r:id="rId6"/>
              </a:rPr>
              <a:t>codeforces.com/problemset/problem/566/E</a:t>
            </a:r>
            <a:endParaRPr lang="sr-Latn-ME" sz="1600" b="1" dirty="0" smtClean="0"/>
          </a:p>
          <a:p>
            <a:r>
              <a:rPr lang="en-US" sz="1600" b="1" dirty="0">
                <a:hlinkClick r:id="rId7"/>
              </a:rPr>
              <a:t>https://</a:t>
            </a:r>
            <a:r>
              <a:rPr lang="en-US" sz="1600" b="1" dirty="0" smtClean="0">
                <a:hlinkClick r:id="rId7"/>
              </a:rPr>
              <a:t>codeforces.com/problemset/problem/566/C</a:t>
            </a:r>
            <a:endParaRPr lang="sr-Latn-ME" sz="1600" b="1" dirty="0" smtClean="0"/>
          </a:p>
          <a:p>
            <a:r>
              <a:rPr lang="en-US" sz="1600" b="1" dirty="0">
                <a:hlinkClick r:id="rId8"/>
              </a:rPr>
              <a:t>https://</a:t>
            </a:r>
            <a:r>
              <a:rPr lang="en-US" sz="1600" b="1" dirty="0" smtClean="0">
                <a:hlinkClick r:id="rId8"/>
              </a:rPr>
              <a:t>codeforces.com/problemset/problem/566/A</a:t>
            </a:r>
            <a:endParaRPr lang="sr-Latn-ME" sz="1600" b="1" dirty="0" smtClean="0"/>
          </a:p>
          <a:p>
            <a:r>
              <a:rPr lang="en-US" sz="1600" b="1" dirty="0">
                <a:hlinkClick r:id="rId9"/>
              </a:rPr>
              <a:t>https://</a:t>
            </a:r>
            <a:r>
              <a:rPr lang="en-US" sz="1600" b="1" dirty="0" smtClean="0">
                <a:hlinkClick r:id="rId9"/>
              </a:rPr>
              <a:t>codeforces.com/problemset/problem/557/E</a:t>
            </a:r>
            <a:endParaRPr lang="sr-Latn-ME" sz="1600" b="1" dirty="0" smtClean="0"/>
          </a:p>
          <a:p>
            <a:r>
              <a:rPr lang="en-US" sz="1600" b="1" dirty="0">
                <a:hlinkClick r:id="rId10"/>
              </a:rPr>
              <a:t>https://</a:t>
            </a:r>
            <a:r>
              <a:rPr lang="en-US" sz="1600" b="1" dirty="0" smtClean="0">
                <a:hlinkClick r:id="rId10"/>
              </a:rPr>
              <a:t>codeforces.com/problemset/problem/547/E</a:t>
            </a:r>
            <a:endParaRPr lang="sr-Latn-ME" sz="1600" b="1" dirty="0" smtClean="0"/>
          </a:p>
          <a:p>
            <a:r>
              <a:rPr lang="en-US" sz="1600" b="1" dirty="0">
                <a:hlinkClick r:id="rId11"/>
              </a:rPr>
              <a:t>https://</a:t>
            </a:r>
            <a:r>
              <a:rPr lang="en-US" sz="1600" b="1" dirty="0" smtClean="0">
                <a:hlinkClick r:id="rId11"/>
              </a:rPr>
              <a:t>codeforces.com/problemset/problem/543/D</a:t>
            </a:r>
            <a:endParaRPr lang="sr-Latn-ME" sz="1600" b="1" dirty="0" smtClean="0"/>
          </a:p>
          <a:p>
            <a:r>
              <a:rPr lang="en-US" sz="1600" b="1" dirty="0">
                <a:hlinkClick r:id="rId12"/>
              </a:rPr>
              <a:t>https://</a:t>
            </a:r>
            <a:r>
              <a:rPr lang="en-US" sz="1600" b="1" dirty="0" smtClean="0">
                <a:hlinkClick r:id="rId12"/>
              </a:rPr>
              <a:t>codeforces.com/problemset/problem/540/E</a:t>
            </a:r>
            <a:r>
              <a:rPr lang="sr-Latn-ME" sz="1600" b="1" dirty="0" smtClean="0"/>
              <a:t> </a:t>
            </a:r>
          </a:p>
          <a:p>
            <a:r>
              <a:rPr lang="en-US" sz="1600" b="1" dirty="0">
                <a:hlinkClick r:id="rId13"/>
              </a:rPr>
              <a:t>https://</a:t>
            </a:r>
            <a:r>
              <a:rPr lang="en-US" sz="1600" b="1" dirty="0" smtClean="0">
                <a:hlinkClick r:id="rId13"/>
              </a:rPr>
              <a:t>codeforces.com/problemset/problem/538/E</a:t>
            </a:r>
            <a:endParaRPr lang="sr-Latn-ME" sz="1600" b="1" dirty="0" smtClean="0"/>
          </a:p>
          <a:p>
            <a:r>
              <a:rPr lang="en-US" sz="1600" b="1" dirty="0">
                <a:hlinkClick r:id="rId14"/>
              </a:rPr>
              <a:t>https://</a:t>
            </a:r>
            <a:r>
              <a:rPr lang="en-US" sz="1600" b="1" dirty="0" smtClean="0">
                <a:hlinkClick r:id="rId14"/>
              </a:rPr>
              <a:t>codeforces.com/problemset/problem/533/B</a:t>
            </a:r>
            <a:endParaRPr lang="sr-Latn-ME" sz="1600" b="1" dirty="0" smtClean="0"/>
          </a:p>
          <a:p>
            <a:r>
              <a:rPr lang="en-US" sz="1600" b="1" dirty="0">
                <a:hlinkClick r:id="rId15"/>
              </a:rPr>
              <a:t>https://</a:t>
            </a:r>
            <a:r>
              <a:rPr lang="en-US" sz="1600" b="1" dirty="0" smtClean="0">
                <a:hlinkClick r:id="rId15"/>
              </a:rPr>
              <a:t>codeforces.com/problemset/problem/533/A</a:t>
            </a:r>
            <a:endParaRPr lang="sr-Latn-ME" sz="1600" b="1" dirty="0" smtClean="0"/>
          </a:p>
          <a:p>
            <a:r>
              <a:rPr lang="en-US" sz="1600" b="1" dirty="0">
                <a:hlinkClick r:id="rId16"/>
              </a:rPr>
              <a:t>https://</a:t>
            </a:r>
            <a:r>
              <a:rPr lang="en-US" sz="1600" b="1" dirty="0" smtClean="0">
                <a:hlinkClick r:id="rId16"/>
              </a:rPr>
              <a:t>codeforces.com/problemset/problem/536/E</a:t>
            </a:r>
            <a:endParaRPr lang="sr-Latn-ME" sz="1600" b="1" dirty="0" smtClean="0"/>
          </a:p>
          <a:p>
            <a:r>
              <a:rPr lang="en-US" sz="1600" b="1" dirty="0">
                <a:hlinkClick r:id="rId17"/>
              </a:rPr>
              <a:t>https://</a:t>
            </a:r>
            <a:r>
              <a:rPr lang="en-US" sz="1600" b="1" dirty="0" smtClean="0">
                <a:hlinkClick r:id="rId17"/>
              </a:rPr>
              <a:t>codeforces.com/problemset/problem/526/G</a:t>
            </a:r>
            <a:endParaRPr lang="sr-Latn-ME" sz="1600" b="1" dirty="0" smtClean="0"/>
          </a:p>
          <a:p>
            <a:r>
              <a:rPr lang="en-US" sz="1600" b="1" dirty="0">
                <a:hlinkClick r:id="rId18"/>
              </a:rPr>
              <a:t>https://</a:t>
            </a:r>
            <a:r>
              <a:rPr lang="en-US" sz="1600" b="1" dirty="0" smtClean="0">
                <a:hlinkClick r:id="rId18"/>
              </a:rPr>
              <a:t>codeforces.com/problemset/problem/522/A</a:t>
            </a:r>
            <a:endParaRPr lang="sr-Latn-ME" sz="1600" b="1" dirty="0" smtClean="0"/>
          </a:p>
          <a:p>
            <a:r>
              <a:rPr lang="en-US" sz="1600" b="1" dirty="0">
                <a:hlinkClick r:id="rId19"/>
              </a:rPr>
              <a:t>https://</a:t>
            </a:r>
            <a:r>
              <a:rPr lang="en-US" sz="1600" b="1" dirty="0" smtClean="0">
                <a:hlinkClick r:id="rId19"/>
              </a:rPr>
              <a:t>codeforces.com/problemset/problem/519/E</a:t>
            </a:r>
            <a:endParaRPr lang="sr-Latn-ME" sz="1600" b="1" dirty="0" smtClean="0"/>
          </a:p>
          <a:p>
            <a:r>
              <a:rPr lang="en-US" sz="1600" b="1" dirty="0">
                <a:hlinkClick r:id="rId20"/>
              </a:rPr>
              <a:t>https://</a:t>
            </a:r>
            <a:r>
              <a:rPr lang="en-US" sz="1600" b="1" dirty="0" smtClean="0">
                <a:hlinkClick r:id="rId20"/>
              </a:rPr>
              <a:t>codeforces.com/problemset/problem/516/D</a:t>
            </a:r>
            <a:endParaRPr lang="sr-Latn-ME" sz="1600" b="1" dirty="0" smtClean="0"/>
          </a:p>
          <a:p>
            <a:r>
              <a:rPr lang="en-US" sz="1600" b="1" dirty="0">
                <a:hlinkClick r:id="rId21"/>
              </a:rPr>
              <a:t>https://</a:t>
            </a:r>
            <a:r>
              <a:rPr lang="en-US" sz="1600" b="1" dirty="0" smtClean="0">
                <a:hlinkClick r:id="rId21"/>
              </a:rPr>
              <a:t>codeforces.com/problemset/problem/512/D</a:t>
            </a:r>
            <a:r>
              <a:rPr lang="sr-Latn-ME" sz="1600" b="1" dirty="0" smtClean="0"/>
              <a:t> </a:t>
            </a:r>
            <a:endParaRPr lang="en-US" sz="1600" b="1" dirty="0"/>
          </a:p>
        </p:txBody>
      </p:sp>
    </p:spTree>
    <p:extLst>
      <p:ext uri="{BB962C8B-B14F-4D97-AF65-F5344CB8AC3E}">
        <p14:creationId xmlns:p14="http://schemas.microsoft.com/office/powerpoint/2010/main" val="27450345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 y="1524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0" y="990600"/>
            <a:ext cx="9220200" cy="5867400"/>
          </a:xfrm>
        </p:spPr>
        <p:txBody>
          <a:bodyPr/>
          <a:lstStyle/>
          <a:p>
            <a:r>
              <a:rPr lang="en-US" sz="1600" b="1" dirty="0">
                <a:hlinkClick r:id="rId2"/>
              </a:rPr>
              <a:t>https://</a:t>
            </a:r>
            <a:r>
              <a:rPr lang="en-US" sz="1600" b="1" dirty="0" smtClean="0">
                <a:hlinkClick r:id="rId2"/>
              </a:rPr>
              <a:t>codeforces.com/problemset/problem/509/F</a:t>
            </a:r>
            <a:endParaRPr lang="sr-Latn-ME" sz="1600" b="1" dirty="0" smtClean="0"/>
          </a:p>
          <a:p>
            <a:r>
              <a:rPr lang="en-US" sz="1600" b="1" dirty="0">
                <a:hlinkClick r:id="rId3"/>
              </a:rPr>
              <a:t>https://</a:t>
            </a:r>
            <a:r>
              <a:rPr lang="en-US" sz="1600" b="1" dirty="0" smtClean="0">
                <a:hlinkClick r:id="rId3"/>
              </a:rPr>
              <a:t>codeforces.com/problemset/problem/507/C</a:t>
            </a:r>
            <a:endParaRPr lang="sr-Latn-ME" sz="1600" b="1" dirty="0" smtClean="0"/>
          </a:p>
          <a:p>
            <a:r>
              <a:rPr lang="en-US" sz="1600" b="1" dirty="0">
                <a:hlinkClick r:id="rId4"/>
              </a:rPr>
              <a:t>https://</a:t>
            </a:r>
            <a:r>
              <a:rPr lang="en-US" sz="1600" b="1" dirty="0" smtClean="0">
                <a:hlinkClick r:id="rId4"/>
              </a:rPr>
              <a:t>codeforces.com/problemset/problem/501/C</a:t>
            </a:r>
            <a:endParaRPr lang="sr-Latn-ME" sz="1600" b="1" dirty="0" smtClean="0"/>
          </a:p>
          <a:p>
            <a:r>
              <a:rPr lang="en-US" sz="1600" b="1" dirty="0">
                <a:hlinkClick r:id="rId5"/>
              </a:rPr>
              <a:t>https://</a:t>
            </a:r>
            <a:r>
              <a:rPr lang="en-US" sz="1600" b="1" dirty="0" smtClean="0">
                <a:hlinkClick r:id="rId5"/>
              </a:rPr>
              <a:t>codeforces.com/problemset/problem/504/E</a:t>
            </a:r>
            <a:endParaRPr lang="sr-Latn-ME" sz="1600" b="1" dirty="0" smtClean="0"/>
          </a:p>
          <a:p>
            <a:r>
              <a:rPr lang="en-US" sz="1600" b="1" dirty="0">
                <a:hlinkClick r:id="rId6"/>
              </a:rPr>
              <a:t>https://</a:t>
            </a:r>
            <a:r>
              <a:rPr lang="en-US" sz="1600" b="1" dirty="0" smtClean="0">
                <a:hlinkClick r:id="rId6"/>
              </a:rPr>
              <a:t>codeforces.com/problemset/problem/500/G</a:t>
            </a:r>
            <a:endParaRPr lang="sr-Latn-ME" sz="1600" b="1" dirty="0" smtClean="0"/>
          </a:p>
          <a:p>
            <a:r>
              <a:rPr lang="en-US" sz="1600" b="1" dirty="0">
                <a:hlinkClick r:id="rId7"/>
              </a:rPr>
              <a:t>https://</a:t>
            </a:r>
            <a:r>
              <a:rPr lang="en-US" sz="1600" b="1" dirty="0" smtClean="0">
                <a:hlinkClick r:id="rId7"/>
              </a:rPr>
              <a:t>codeforces.com/problemset/problem/500/D</a:t>
            </a:r>
            <a:endParaRPr lang="sr-Latn-ME" sz="1600" b="1" dirty="0" smtClean="0"/>
          </a:p>
          <a:p>
            <a:r>
              <a:rPr lang="en-US" sz="1600" b="1" dirty="0">
                <a:hlinkClick r:id="rId8"/>
              </a:rPr>
              <a:t>https://</a:t>
            </a:r>
            <a:r>
              <a:rPr lang="en-US" sz="1600" b="1" dirty="0" smtClean="0">
                <a:hlinkClick r:id="rId8"/>
              </a:rPr>
              <a:t>codeforces.com/problemset/problem/494/D</a:t>
            </a:r>
            <a:endParaRPr lang="sr-Latn-ME" sz="1600" b="1" dirty="0" smtClean="0"/>
          </a:p>
          <a:p>
            <a:r>
              <a:rPr lang="sr-Latn-ME" sz="1600" b="1" dirty="0">
                <a:hlinkClick r:id="rId9"/>
              </a:rPr>
              <a:t>https://</a:t>
            </a:r>
            <a:r>
              <a:rPr lang="sr-Latn-ME" sz="1600" b="1" dirty="0" smtClean="0">
                <a:hlinkClick r:id="rId9"/>
              </a:rPr>
              <a:t>codeforces.com/problemset/problem/487/E</a:t>
            </a:r>
            <a:endParaRPr lang="sr-Latn-ME" sz="1600" b="1" dirty="0" smtClean="0"/>
          </a:p>
          <a:p>
            <a:r>
              <a:rPr lang="sr-Latn-ME" sz="1600" b="1" dirty="0">
                <a:hlinkClick r:id="rId10"/>
              </a:rPr>
              <a:t>https://</a:t>
            </a:r>
            <a:r>
              <a:rPr lang="sr-Latn-ME" sz="1600" b="1" dirty="0" smtClean="0">
                <a:hlinkClick r:id="rId10"/>
              </a:rPr>
              <a:t>codeforces.com/problemset/problem/490/F</a:t>
            </a:r>
            <a:endParaRPr lang="sr-Latn-ME" sz="1600" b="1" dirty="0" smtClean="0"/>
          </a:p>
          <a:p>
            <a:r>
              <a:rPr lang="sr-Latn-ME" sz="1600" b="1" dirty="0">
                <a:hlinkClick r:id="rId11"/>
              </a:rPr>
              <a:t>https://</a:t>
            </a:r>
            <a:r>
              <a:rPr lang="sr-Latn-ME" sz="1600" b="1" dirty="0" smtClean="0">
                <a:hlinkClick r:id="rId11"/>
              </a:rPr>
              <a:t>codeforces.com/problemset/problem/486/D</a:t>
            </a:r>
            <a:endParaRPr lang="sr-Latn-ME" sz="1600" b="1" dirty="0" smtClean="0"/>
          </a:p>
          <a:p>
            <a:r>
              <a:rPr lang="sr-Latn-ME" sz="1600" b="1" dirty="0">
                <a:hlinkClick r:id="rId12"/>
              </a:rPr>
              <a:t>https://</a:t>
            </a:r>
            <a:r>
              <a:rPr lang="sr-Latn-ME" sz="1600" b="1" dirty="0" smtClean="0">
                <a:hlinkClick r:id="rId12"/>
              </a:rPr>
              <a:t>codeforces.com/problemset/problem/482/E</a:t>
            </a:r>
            <a:endParaRPr lang="sr-Latn-ME" sz="1600" b="1" dirty="0" smtClean="0"/>
          </a:p>
          <a:p>
            <a:r>
              <a:rPr lang="sr-Latn-ME" sz="1600" b="1" dirty="0">
                <a:hlinkClick r:id="rId13"/>
              </a:rPr>
              <a:t>https://</a:t>
            </a:r>
            <a:r>
              <a:rPr lang="sr-Latn-ME" sz="1600" b="1" dirty="0" smtClean="0">
                <a:hlinkClick r:id="rId13"/>
              </a:rPr>
              <a:t>codeforces.com/problemset/problem/482/D</a:t>
            </a:r>
            <a:endParaRPr lang="sr-Latn-ME" sz="1600" b="1" dirty="0" smtClean="0"/>
          </a:p>
          <a:p>
            <a:r>
              <a:rPr lang="sr-Latn-ME" sz="1600" b="1" dirty="0">
                <a:hlinkClick r:id="rId14"/>
              </a:rPr>
              <a:t>https://</a:t>
            </a:r>
            <a:r>
              <a:rPr lang="sr-Latn-ME" sz="1600" b="1" dirty="0" smtClean="0">
                <a:hlinkClick r:id="rId14"/>
              </a:rPr>
              <a:t>codeforces.com/problemset/problem/482/B</a:t>
            </a:r>
            <a:endParaRPr lang="sr-Latn-ME" sz="1600" b="1" dirty="0" smtClean="0"/>
          </a:p>
          <a:p>
            <a:r>
              <a:rPr lang="sr-Latn-ME" sz="1600" b="1" dirty="0">
                <a:hlinkClick r:id="rId15"/>
              </a:rPr>
              <a:t>https://</a:t>
            </a:r>
            <a:r>
              <a:rPr lang="sr-Latn-ME" sz="1600" b="1" dirty="0" smtClean="0">
                <a:hlinkClick r:id="rId15"/>
              </a:rPr>
              <a:t>codeforces.com/problemset/problem/474/E</a:t>
            </a:r>
            <a:endParaRPr lang="sr-Latn-ME" sz="1600" b="1" dirty="0" smtClean="0"/>
          </a:p>
          <a:p>
            <a:r>
              <a:rPr lang="sr-Latn-ME" sz="1600" b="1" dirty="0">
                <a:hlinkClick r:id="rId16"/>
              </a:rPr>
              <a:t>https://</a:t>
            </a:r>
            <a:r>
              <a:rPr lang="sr-Latn-ME" sz="1600" b="1" dirty="0" smtClean="0">
                <a:hlinkClick r:id="rId16"/>
              </a:rPr>
              <a:t>codeforces.com/problemset/problem/472/D</a:t>
            </a:r>
            <a:endParaRPr lang="sr-Latn-ME" sz="1600" b="1" dirty="0" smtClean="0"/>
          </a:p>
          <a:p>
            <a:r>
              <a:rPr lang="sr-Latn-ME" sz="1600" b="1" dirty="0">
                <a:hlinkClick r:id="rId17"/>
              </a:rPr>
              <a:t>https://</a:t>
            </a:r>
            <a:r>
              <a:rPr lang="sr-Latn-ME" sz="1600" b="1" dirty="0" smtClean="0">
                <a:hlinkClick r:id="rId17"/>
              </a:rPr>
              <a:t>codeforces.com/problemset/problem/466/E</a:t>
            </a:r>
            <a:endParaRPr lang="sr-Latn-ME" sz="1600" b="1" dirty="0" smtClean="0"/>
          </a:p>
          <a:p>
            <a:r>
              <a:rPr lang="sr-Latn-ME" sz="1600" b="1" dirty="0">
                <a:hlinkClick r:id="rId18"/>
              </a:rPr>
              <a:t>https://</a:t>
            </a:r>
            <a:r>
              <a:rPr lang="sr-Latn-ME" sz="1600" b="1" dirty="0" smtClean="0">
                <a:hlinkClick r:id="rId18"/>
              </a:rPr>
              <a:t>codeforces.com/problemset/problem/463/E</a:t>
            </a:r>
            <a:endParaRPr lang="sr-Latn-ME" sz="1600" b="1" dirty="0" smtClean="0"/>
          </a:p>
          <a:p>
            <a:r>
              <a:rPr lang="sr-Latn-ME" sz="1600" b="1" dirty="0">
                <a:hlinkClick r:id="rId19"/>
              </a:rPr>
              <a:t>https://</a:t>
            </a:r>
            <a:r>
              <a:rPr lang="sr-Latn-ME" sz="1600" b="1" dirty="0" smtClean="0">
                <a:hlinkClick r:id="rId19"/>
              </a:rPr>
              <a:t>codeforces.com/problemset/problem/461/B</a:t>
            </a:r>
            <a:endParaRPr lang="sr-Latn-ME" sz="1600" b="1" dirty="0" smtClean="0"/>
          </a:p>
          <a:p>
            <a:r>
              <a:rPr lang="sr-Latn-ME" sz="1600" b="1" dirty="0">
                <a:hlinkClick r:id="rId20"/>
              </a:rPr>
              <a:t>https://</a:t>
            </a:r>
            <a:r>
              <a:rPr lang="sr-Latn-ME" sz="1600" b="1" dirty="0" smtClean="0">
                <a:hlinkClick r:id="rId20"/>
              </a:rPr>
              <a:t>codeforces.com/problemset/problem/457/F</a:t>
            </a:r>
            <a:endParaRPr lang="sr-Latn-ME" sz="1600" b="1" dirty="0" smtClean="0"/>
          </a:p>
        </p:txBody>
      </p:sp>
    </p:spTree>
    <p:extLst>
      <p:ext uri="{BB962C8B-B14F-4D97-AF65-F5344CB8AC3E}">
        <p14:creationId xmlns:p14="http://schemas.microsoft.com/office/powerpoint/2010/main" val="19947793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 y="152400"/>
            <a:ext cx="8229600" cy="990600"/>
          </a:xfrm>
        </p:spPr>
        <p:txBody>
          <a:bodyPr/>
          <a:lstStyle/>
          <a:p>
            <a:r>
              <a:rPr lang="en-US" dirty="0" err="1" smtClean="0"/>
              <a:t>Zadaci</a:t>
            </a:r>
            <a:r>
              <a:rPr lang="en-US" dirty="0" smtClean="0"/>
              <a:t> za </a:t>
            </a:r>
            <a:r>
              <a:rPr lang="en-US" dirty="0" err="1" smtClean="0"/>
              <a:t>vje</a:t>
            </a:r>
            <a:r>
              <a:rPr lang="sr-Latn-ME" dirty="0" smtClean="0"/>
              <a:t>žbanje</a:t>
            </a:r>
            <a:endParaRPr lang="en-US" dirty="0"/>
          </a:p>
        </p:txBody>
      </p:sp>
      <p:sp>
        <p:nvSpPr>
          <p:cNvPr id="3" name="Content Placeholder 2"/>
          <p:cNvSpPr>
            <a:spLocks noGrp="1"/>
          </p:cNvSpPr>
          <p:nvPr>
            <p:ph idx="1"/>
          </p:nvPr>
        </p:nvSpPr>
        <p:spPr>
          <a:xfrm>
            <a:off x="76200" y="990600"/>
            <a:ext cx="8610600" cy="5867400"/>
          </a:xfrm>
        </p:spPr>
        <p:txBody>
          <a:bodyPr>
            <a:normAutofit/>
          </a:bodyPr>
          <a:lstStyle/>
          <a:p>
            <a:r>
              <a:rPr lang="en-US" sz="1600" b="1" dirty="0">
                <a:hlinkClick r:id="rId2"/>
              </a:rPr>
              <a:t>https://</a:t>
            </a:r>
            <a:r>
              <a:rPr lang="en-US" sz="1600" b="1" dirty="0" smtClean="0">
                <a:hlinkClick r:id="rId2"/>
              </a:rPr>
              <a:t>codeforces.com/problemset/problem/442/D</a:t>
            </a:r>
            <a:endParaRPr lang="sr-Latn-ME" sz="1600" b="1" dirty="0" smtClean="0"/>
          </a:p>
          <a:p>
            <a:r>
              <a:rPr lang="en-US" sz="1600" b="1" dirty="0">
                <a:hlinkClick r:id="rId3"/>
              </a:rPr>
              <a:t>https://</a:t>
            </a:r>
            <a:r>
              <a:rPr lang="en-US" sz="1600" b="1" dirty="0" smtClean="0">
                <a:hlinkClick r:id="rId3"/>
              </a:rPr>
              <a:t>codeforces.com/problemset/problem/436/C</a:t>
            </a:r>
            <a:endParaRPr lang="sr-Latn-ME" sz="1600" b="1" dirty="0" smtClean="0"/>
          </a:p>
          <a:p>
            <a:r>
              <a:rPr lang="en-US" sz="1600" b="1" dirty="0">
                <a:hlinkClick r:id="rId4"/>
              </a:rPr>
              <a:t>https://</a:t>
            </a:r>
            <a:r>
              <a:rPr lang="en-US" sz="1600" b="1" dirty="0" smtClean="0">
                <a:hlinkClick r:id="rId4"/>
              </a:rPr>
              <a:t>codeforces.com/problemset/problem/440/D</a:t>
            </a:r>
            <a:endParaRPr lang="sr-Latn-ME" sz="1600" b="1" dirty="0" smtClean="0"/>
          </a:p>
          <a:p>
            <a:r>
              <a:rPr lang="en-US" sz="1600" b="1" dirty="0">
                <a:hlinkClick r:id="rId5"/>
              </a:rPr>
              <a:t>https://</a:t>
            </a:r>
            <a:r>
              <a:rPr lang="en-US" sz="1600" b="1" dirty="0" smtClean="0">
                <a:hlinkClick r:id="rId5"/>
              </a:rPr>
              <a:t>codeforces.com/problemset/problem/434/E</a:t>
            </a:r>
            <a:endParaRPr lang="sr-Latn-ME" sz="1600" b="1" dirty="0" smtClean="0"/>
          </a:p>
          <a:p>
            <a:r>
              <a:rPr lang="en-US" sz="1600" b="1" dirty="0">
                <a:hlinkClick r:id="rId6"/>
              </a:rPr>
              <a:t>https://</a:t>
            </a:r>
            <a:r>
              <a:rPr lang="en-US" sz="1600" b="1" dirty="0" smtClean="0">
                <a:hlinkClick r:id="rId6"/>
              </a:rPr>
              <a:t>codeforces.com/problemset/problem/431/C</a:t>
            </a:r>
            <a:endParaRPr lang="sr-Latn-ME" sz="1600" b="1" dirty="0" smtClean="0"/>
          </a:p>
          <a:p>
            <a:r>
              <a:rPr lang="en-US" sz="1600" b="1" dirty="0">
                <a:hlinkClick r:id="rId7"/>
              </a:rPr>
              <a:t>https://</a:t>
            </a:r>
            <a:r>
              <a:rPr lang="en-US" sz="1600" b="1" dirty="0" smtClean="0">
                <a:hlinkClick r:id="rId7"/>
              </a:rPr>
              <a:t>codeforces.com/problemset/problem/429/C</a:t>
            </a:r>
            <a:endParaRPr lang="sr-Latn-ME" sz="1600" b="1" dirty="0" smtClean="0"/>
          </a:p>
          <a:p>
            <a:r>
              <a:rPr lang="en-US" sz="1600" b="1" dirty="0">
                <a:hlinkClick r:id="rId8"/>
              </a:rPr>
              <a:t>https://</a:t>
            </a:r>
            <a:r>
              <a:rPr lang="en-US" sz="1600" b="1" dirty="0" smtClean="0">
                <a:hlinkClick r:id="rId8"/>
              </a:rPr>
              <a:t>codeforces.com/problemset/problem/429/A</a:t>
            </a:r>
            <a:endParaRPr lang="sr-Latn-ME" sz="1600" b="1" dirty="0" smtClean="0"/>
          </a:p>
          <a:p>
            <a:r>
              <a:rPr lang="en-US" sz="1600" b="1" dirty="0">
                <a:hlinkClick r:id="rId9"/>
              </a:rPr>
              <a:t>https://</a:t>
            </a:r>
            <a:r>
              <a:rPr lang="en-US" sz="1600" b="1" dirty="0" smtClean="0">
                <a:hlinkClick r:id="rId9"/>
              </a:rPr>
              <a:t>codeforces.com/problemset/problem/418/D</a:t>
            </a:r>
            <a:endParaRPr lang="sr-Latn-ME" sz="1600" b="1" dirty="0" smtClean="0"/>
          </a:p>
          <a:p>
            <a:r>
              <a:rPr lang="en-US" sz="1600" b="1" dirty="0">
                <a:hlinkClick r:id="rId10"/>
              </a:rPr>
              <a:t>https://</a:t>
            </a:r>
            <a:r>
              <a:rPr lang="en-US" sz="1600" b="1" dirty="0" smtClean="0">
                <a:hlinkClick r:id="rId10"/>
              </a:rPr>
              <a:t>codeforces.com/problemset/problem/414/D</a:t>
            </a:r>
            <a:endParaRPr lang="sr-Latn-ME" sz="1600" b="1" dirty="0" smtClean="0"/>
          </a:p>
          <a:p>
            <a:r>
              <a:rPr lang="en-US" sz="1600" b="1" dirty="0">
                <a:hlinkClick r:id="rId11"/>
              </a:rPr>
              <a:t>https://</a:t>
            </a:r>
            <a:r>
              <a:rPr lang="en-US" sz="1600" b="1" dirty="0" smtClean="0">
                <a:hlinkClick r:id="rId11"/>
              </a:rPr>
              <a:t>codeforces.com/problemset/problem/406/D</a:t>
            </a:r>
            <a:endParaRPr lang="sr-Latn-ME" sz="1600" b="1" dirty="0" smtClean="0"/>
          </a:p>
          <a:p>
            <a:r>
              <a:rPr lang="en-US" sz="1600" b="1" dirty="0">
                <a:hlinkClick r:id="rId12"/>
              </a:rPr>
              <a:t>https://</a:t>
            </a:r>
            <a:r>
              <a:rPr lang="en-US" sz="1600" b="1" dirty="0" smtClean="0">
                <a:hlinkClick r:id="rId12"/>
              </a:rPr>
              <a:t>codeforces.com/problemset/problem/403/E</a:t>
            </a:r>
            <a:endParaRPr lang="sr-Latn-ME" sz="1600" b="1" dirty="0" smtClean="0"/>
          </a:p>
          <a:p>
            <a:r>
              <a:rPr lang="en-US" sz="1600" b="1" dirty="0">
                <a:hlinkClick r:id="rId13"/>
              </a:rPr>
              <a:t>https://</a:t>
            </a:r>
            <a:r>
              <a:rPr lang="en-US" sz="1600" b="1" dirty="0" smtClean="0">
                <a:hlinkClick r:id="rId13"/>
              </a:rPr>
              <a:t>codeforces.com/problemset/problem/396/C</a:t>
            </a:r>
            <a:endParaRPr lang="sr-Latn-ME" sz="1600" b="1" dirty="0" smtClean="0"/>
          </a:p>
          <a:p>
            <a:r>
              <a:rPr lang="en-US" sz="1600" b="1" dirty="0">
                <a:hlinkClick r:id="rId14"/>
              </a:rPr>
              <a:t>https://</a:t>
            </a:r>
            <a:r>
              <a:rPr lang="en-US" sz="1600" b="1" dirty="0" smtClean="0">
                <a:hlinkClick r:id="rId14"/>
              </a:rPr>
              <a:t>codeforces.com/problemset/problem/383/C</a:t>
            </a:r>
            <a:endParaRPr lang="sr-Latn-ME" sz="1600" b="1" dirty="0" smtClean="0"/>
          </a:p>
          <a:p>
            <a:r>
              <a:rPr lang="en-US" sz="1600" b="1" dirty="0">
                <a:hlinkClick r:id="rId15"/>
              </a:rPr>
              <a:t>https://</a:t>
            </a:r>
            <a:r>
              <a:rPr lang="en-US" sz="1600" b="1" dirty="0" smtClean="0">
                <a:hlinkClick r:id="rId15"/>
              </a:rPr>
              <a:t>codeforces.com/problemset/problem/382/D</a:t>
            </a:r>
            <a:endParaRPr lang="sr-Latn-ME" sz="1600" b="1" dirty="0" smtClean="0"/>
          </a:p>
          <a:p>
            <a:r>
              <a:rPr lang="en-US" sz="1600" b="1" dirty="0">
                <a:hlinkClick r:id="rId16"/>
              </a:rPr>
              <a:t>https://</a:t>
            </a:r>
            <a:r>
              <a:rPr lang="en-US" sz="1600" b="1" dirty="0" smtClean="0">
                <a:hlinkClick r:id="rId16"/>
              </a:rPr>
              <a:t>codeforces.com/problemset/problem/379/F</a:t>
            </a:r>
            <a:endParaRPr lang="sr-Latn-ME" sz="1600" b="1" dirty="0" smtClean="0"/>
          </a:p>
          <a:p>
            <a:r>
              <a:rPr lang="en-US" sz="1600" b="1" dirty="0">
                <a:hlinkClick r:id="rId17"/>
              </a:rPr>
              <a:t>https://</a:t>
            </a:r>
            <a:r>
              <a:rPr lang="en-US" sz="1600" b="1" dirty="0" smtClean="0">
                <a:hlinkClick r:id="rId17"/>
              </a:rPr>
              <a:t>codeforces.com/problemset/problem/375/D</a:t>
            </a:r>
            <a:endParaRPr lang="sr-Latn-ME" sz="1600" b="1" dirty="0" smtClean="0"/>
          </a:p>
          <a:p>
            <a:r>
              <a:rPr lang="en-US" sz="1600" b="1" dirty="0">
                <a:hlinkClick r:id="rId18"/>
              </a:rPr>
              <a:t>https://</a:t>
            </a:r>
            <a:r>
              <a:rPr lang="en-US" sz="1600" b="1" dirty="0" smtClean="0">
                <a:hlinkClick r:id="rId18"/>
              </a:rPr>
              <a:t>codeforces.com/problemset/problem/374/D</a:t>
            </a:r>
            <a:endParaRPr lang="sr-Latn-ME" sz="1600" b="1" dirty="0" smtClean="0"/>
          </a:p>
          <a:p>
            <a:r>
              <a:rPr lang="en-US" sz="1600" b="1" dirty="0">
                <a:hlinkClick r:id="rId19"/>
              </a:rPr>
              <a:t>https://</a:t>
            </a:r>
            <a:r>
              <a:rPr lang="en-US" sz="1600" b="1" dirty="0" smtClean="0">
                <a:hlinkClick r:id="rId19"/>
              </a:rPr>
              <a:t>codeforces.com/problemset/problem/372/D</a:t>
            </a:r>
            <a:endParaRPr lang="sr-Latn-ME" sz="1600" b="1" dirty="0" smtClean="0"/>
          </a:p>
          <a:p>
            <a:r>
              <a:rPr lang="en-US" sz="1600" b="1" dirty="0">
                <a:hlinkClick r:id="rId20"/>
              </a:rPr>
              <a:t>https</a:t>
            </a:r>
            <a:r>
              <a:rPr lang="en-US" sz="1600" b="1">
                <a:hlinkClick r:id="rId20"/>
              </a:rPr>
              <a:t>://</a:t>
            </a:r>
            <a:r>
              <a:rPr lang="en-US" sz="1600" b="1" smtClean="0">
                <a:hlinkClick r:id="rId20"/>
              </a:rPr>
              <a:t>codeforces.com/problemset/problem/371/D</a:t>
            </a:r>
            <a:endParaRPr lang="sr-Latn-ME" sz="1600" b="1" dirty="0" smtClean="0"/>
          </a:p>
        </p:txBody>
      </p:sp>
    </p:spTree>
    <p:extLst>
      <p:ext uri="{BB962C8B-B14F-4D97-AF65-F5344CB8AC3E}">
        <p14:creationId xmlns:p14="http://schemas.microsoft.com/office/powerpoint/2010/main" val="3305535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lstStyle/>
          <a:p>
            <a:r>
              <a:rPr lang="sr-Latn-ME" dirty="0" smtClean="0"/>
              <a:t>Perzistentno segmentno drvo - Potreba</a:t>
            </a:r>
            <a:endParaRPr lang="en-US" dirty="0"/>
          </a:p>
        </p:txBody>
      </p:sp>
      <p:sp>
        <p:nvSpPr>
          <p:cNvPr id="3" name="Content Placeholder 2"/>
          <p:cNvSpPr>
            <a:spLocks noGrp="1"/>
          </p:cNvSpPr>
          <p:nvPr>
            <p:ph idx="1"/>
          </p:nvPr>
        </p:nvSpPr>
        <p:spPr>
          <a:xfrm>
            <a:off x="0" y="990600"/>
            <a:ext cx="9144000" cy="5791200"/>
          </a:xfrm>
        </p:spPr>
        <p:txBody>
          <a:bodyPr>
            <a:normAutofit/>
          </a:bodyPr>
          <a:lstStyle/>
          <a:p>
            <a:r>
              <a:rPr lang="sr-Latn-ME" dirty="0" smtClean="0"/>
              <a:t>Naučili smo što je </a:t>
            </a:r>
            <a:r>
              <a:rPr lang="sr-Latn-ME" b="1" dirty="0" smtClean="0">
                <a:solidFill>
                  <a:srgbClr val="C00000"/>
                </a:solidFill>
              </a:rPr>
              <a:t>segmentno drvo</a:t>
            </a:r>
            <a:r>
              <a:rPr lang="sr-Latn-ME" dirty="0" smtClean="0"/>
              <a:t>.</a:t>
            </a:r>
          </a:p>
          <a:p>
            <a:r>
              <a:rPr lang="sr-Latn-ME" dirty="0" smtClean="0"/>
              <a:t>Vidjeli smo da ga suštinski ne realizujemo kao drvo već kao niz sa specifičnim načinom određivanja veze između čvorova.</a:t>
            </a:r>
          </a:p>
          <a:p>
            <a:r>
              <a:rPr lang="sr-Latn-ME" dirty="0" smtClean="0"/>
              <a:t>Vidjeli smo da se može koristiti za brzo određivanje suma djelova niza ali i za druge namjene držeći sve ključne operacije na složenosti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a:t>
            </a:r>
          </a:p>
          <a:p>
            <a:r>
              <a:rPr lang="sr-Latn-ME" dirty="0" smtClean="0"/>
              <a:t>Segmentno drvo se koristi kada povremeno ažuriramo vrijednosti a zatim vršimo upite.</a:t>
            </a:r>
          </a:p>
          <a:p>
            <a:r>
              <a:rPr lang="sr-Latn-ME" dirty="0" smtClean="0"/>
              <a:t>Međutim, što se dešava kada je problem malo komplikovaniji kada upit u datom trenutku može da glasi: kolika je vrijednost neke statistike niza bila prije </a:t>
            </a:r>
            <a:r>
              <a:rPr lang="sr-Latn-ME" b="1" dirty="0" smtClean="0">
                <a:solidFill>
                  <a:srgbClr val="C00000"/>
                </a:solidFill>
              </a:rPr>
              <a:t>10</a:t>
            </a:r>
            <a:r>
              <a:rPr lang="sr-Latn-ME" dirty="0" smtClean="0"/>
              <a:t> koraka?</a:t>
            </a:r>
          </a:p>
          <a:p>
            <a:r>
              <a:rPr lang="sr-Latn-ME" dirty="0" smtClean="0"/>
              <a:t>Bilo bi neprihvatljivo da pamtimo sva </a:t>
            </a:r>
            <a:r>
              <a:rPr lang="sr-Latn-ME" b="1" dirty="0" smtClean="0">
                <a:solidFill>
                  <a:srgbClr val="C00000"/>
                </a:solidFill>
              </a:rPr>
              <a:t>segmentna stabla</a:t>
            </a:r>
            <a:r>
              <a:rPr lang="sr-Latn-ME" dirty="0" smtClean="0"/>
              <a:t> koja su se pojavila tokom rada zbog memorijskih zahtjeva.</a:t>
            </a:r>
          </a:p>
          <a:p>
            <a:r>
              <a:rPr lang="sr-Latn-ME" dirty="0" smtClean="0"/>
              <a:t>Tu na scenu stupaje </a:t>
            </a:r>
            <a:r>
              <a:rPr lang="sr-Latn-ME" b="1" dirty="0" smtClean="0">
                <a:solidFill>
                  <a:srgbClr val="C00000"/>
                </a:solidFill>
              </a:rPr>
              <a:t>perzistentna segmenta drveta</a:t>
            </a:r>
            <a:r>
              <a:rPr lang="sr-Latn-ME" dirty="0" smtClean="0"/>
              <a:t>.</a:t>
            </a:r>
            <a:endParaRPr lang="en-US" dirty="0"/>
          </a:p>
        </p:txBody>
      </p:sp>
    </p:spTree>
    <p:extLst>
      <p:ext uri="{BB962C8B-B14F-4D97-AF65-F5344CB8AC3E}">
        <p14:creationId xmlns:p14="http://schemas.microsoft.com/office/powerpoint/2010/main" val="632898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sr-Latn-ME" dirty="0" smtClean="0"/>
              <a:t>Ideja realizacije</a:t>
            </a:r>
            <a:endParaRPr lang="en-US" dirty="0"/>
          </a:p>
        </p:txBody>
      </p:sp>
      <p:sp>
        <p:nvSpPr>
          <p:cNvPr id="3" name="Content Placeholder 2"/>
          <p:cNvSpPr>
            <a:spLocks noGrp="1"/>
          </p:cNvSpPr>
          <p:nvPr>
            <p:ph idx="1"/>
          </p:nvPr>
        </p:nvSpPr>
        <p:spPr>
          <a:xfrm>
            <a:off x="0" y="990600"/>
            <a:ext cx="9144000" cy="5867400"/>
          </a:xfrm>
        </p:spPr>
        <p:txBody>
          <a:bodyPr/>
          <a:lstStyle/>
          <a:p>
            <a:r>
              <a:rPr lang="sr-Latn-ME" dirty="0" smtClean="0"/>
              <a:t>Ideja rada sa </a:t>
            </a:r>
            <a:r>
              <a:rPr lang="sr-Latn-ME" b="1" dirty="0" smtClean="0">
                <a:solidFill>
                  <a:srgbClr val="C00000"/>
                </a:solidFill>
              </a:rPr>
              <a:t>perzistentnim segmentnim drvetima</a:t>
            </a:r>
            <a:r>
              <a:rPr lang="sr-Latn-ME" dirty="0" smtClean="0"/>
              <a:t> je da kada se u nekom koraku dogodi promjena ne dolazi do izmjene svih elemenata stabla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a:t>
            </a:r>
            <a:r>
              <a:rPr lang="sr-Latn-ME" dirty="0" smtClean="0"/>
              <a:t> već se mijenja reda veličine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elemenata drveta. Čak gore od svega potrebe i memorijske i vremenske za pamćenje jedne verzije stabla su </a:t>
            </a:r>
            <a:r>
              <a:rPr lang="sr-Latn-ME" b="1" i="1" dirty="0" smtClean="0">
                <a:solidFill>
                  <a:srgbClr val="C00000"/>
                </a:solidFill>
              </a:rPr>
              <a:t>O</a:t>
            </a:r>
            <a:r>
              <a:rPr lang="sr-Latn-ME" b="1" dirty="0" smtClean="0">
                <a:solidFill>
                  <a:srgbClr val="C00000"/>
                </a:solidFill>
              </a:rPr>
              <a:t>(</a:t>
            </a:r>
            <a:r>
              <a:rPr lang="sr-Latn-ME" b="1" i="1" dirty="0" smtClean="0">
                <a:solidFill>
                  <a:srgbClr val="C00000"/>
                </a:solidFill>
              </a:rPr>
              <a:t>N</a:t>
            </a:r>
            <a:r>
              <a:rPr lang="sr-Latn-ME" b="1" dirty="0" smtClean="0">
                <a:solidFill>
                  <a:srgbClr val="C00000"/>
                </a:solidFill>
              </a:rPr>
              <a:t>log</a:t>
            </a:r>
            <a:r>
              <a:rPr lang="sr-Latn-ME" b="1" i="1" dirty="0" smtClean="0">
                <a:solidFill>
                  <a:srgbClr val="C00000"/>
                </a:solidFill>
              </a:rPr>
              <a:t>N</a:t>
            </a:r>
            <a:r>
              <a:rPr lang="sr-Latn-ME" b="1" dirty="0">
                <a:solidFill>
                  <a:srgbClr val="C00000"/>
                </a:solidFill>
              </a:rPr>
              <a:t>)</a:t>
            </a:r>
            <a:r>
              <a:rPr lang="sr-Latn-ME" dirty="0" smtClean="0"/>
              <a:t>. </a:t>
            </a:r>
            <a:endParaRPr lang="sr-Latn-ME" dirty="0"/>
          </a:p>
          <a:p>
            <a:r>
              <a:rPr lang="sr-Latn-ME" dirty="0" smtClean="0"/>
              <a:t>Ideja je zapamtiti samo tih </a:t>
            </a:r>
            <a:r>
              <a:rPr lang="sr-Latn-ME" b="1" i="1" dirty="0" smtClean="0">
                <a:solidFill>
                  <a:srgbClr val="C00000"/>
                </a:solidFill>
              </a:rPr>
              <a:t>O</a:t>
            </a:r>
            <a:r>
              <a:rPr lang="sr-Latn-ME" b="1" dirty="0" smtClean="0">
                <a:solidFill>
                  <a:srgbClr val="C00000"/>
                </a:solidFill>
              </a:rPr>
              <a:t>(log</a:t>
            </a:r>
            <a:r>
              <a:rPr lang="sr-Latn-ME" b="1" i="1" dirty="0" smtClean="0">
                <a:solidFill>
                  <a:srgbClr val="C00000"/>
                </a:solidFill>
              </a:rPr>
              <a:t>N</a:t>
            </a:r>
            <a:r>
              <a:rPr lang="sr-Latn-ME" b="1" dirty="0" smtClean="0">
                <a:solidFill>
                  <a:srgbClr val="C00000"/>
                </a:solidFill>
              </a:rPr>
              <a:t>)</a:t>
            </a:r>
            <a:r>
              <a:rPr lang="sr-Latn-ME" dirty="0" smtClean="0"/>
              <a:t> elemenata!</a:t>
            </a:r>
          </a:p>
          <a:p>
            <a:endParaRPr lang="sr-Latn-ME" dirty="0" smtClean="0"/>
          </a:p>
          <a:p>
            <a:endParaRPr lang="en-US" dirty="0"/>
          </a:p>
        </p:txBody>
      </p:sp>
      <p:pic>
        <p:nvPicPr>
          <p:cNvPr id="2050" name="Picture 2" descr="persistent segtree"/>
          <p:cNvPicPr>
            <a:picLocks noChangeAspect="1" noChangeArrowheads="1"/>
          </p:cNvPicPr>
          <p:nvPr/>
        </p:nvPicPr>
        <p:blipFill rotWithShape="1">
          <a:blip r:embed="rId2">
            <a:extLst>
              <a:ext uri="{28A0092B-C50C-407E-A947-70E740481C1C}">
                <a14:useLocalDpi xmlns:a14="http://schemas.microsoft.com/office/drawing/2010/main" val="0"/>
              </a:ext>
            </a:extLst>
          </a:blip>
          <a:srcRect l="2404" t="16658" r="2341" b="11343"/>
          <a:stretch/>
        </p:blipFill>
        <p:spPr bwMode="auto">
          <a:xfrm>
            <a:off x="0" y="3429000"/>
            <a:ext cx="6519673" cy="233172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519673" y="3200400"/>
            <a:ext cx="2624327" cy="2585323"/>
          </a:xfrm>
          <a:prstGeom prst="rect">
            <a:avLst/>
          </a:prstGeom>
          <a:noFill/>
        </p:spPr>
        <p:txBody>
          <a:bodyPr wrap="square" rtlCol="0">
            <a:spAutoFit/>
          </a:bodyPr>
          <a:lstStyle/>
          <a:p>
            <a:r>
              <a:rPr lang="sr-Latn-ME" dirty="0" smtClean="0"/>
              <a:t>Početno segmentno stablo je označeno kao </a:t>
            </a:r>
            <a:r>
              <a:rPr lang="sr-Latn-ME" b="1" dirty="0" smtClean="0"/>
              <a:t>Version 0</a:t>
            </a:r>
            <a:r>
              <a:rPr lang="sr-Latn-ME" dirty="0" smtClean="0"/>
              <a:t>.</a:t>
            </a:r>
          </a:p>
          <a:p>
            <a:r>
              <a:rPr lang="sr-Latn-ME" dirty="0" smtClean="0"/>
              <a:t>Različitim bojama su označena lijevi i desni potomci svih čvorova. Pretpostavimo da se ažuriranjem izmjenila vrijednost u čvoru </a:t>
            </a:r>
            <a:r>
              <a:rPr lang="sr-Latn-ME" b="1" dirty="0" smtClean="0">
                <a:solidFill>
                  <a:srgbClr val="C00000"/>
                </a:solidFill>
              </a:rPr>
              <a:t>13</a:t>
            </a:r>
            <a:r>
              <a:rPr lang="sr-Latn-ME" dirty="0" smtClean="0"/>
              <a:t>.</a:t>
            </a:r>
            <a:endParaRPr lang="en-US" dirty="0"/>
          </a:p>
        </p:txBody>
      </p:sp>
      <p:sp>
        <p:nvSpPr>
          <p:cNvPr id="6" name="TextBox 5"/>
          <p:cNvSpPr txBox="1"/>
          <p:nvPr/>
        </p:nvSpPr>
        <p:spPr>
          <a:xfrm>
            <a:off x="0" y="5916787"/>
            <a:ext cx="9144000" cy="646331"/>
          </a:xfrm>
          <a:prstGeom prst="rect">
            <a:avLst/>
          </a:prstGeom>
          <a:noFill/>
        </p:spPr>
        <p:txBody>
          <a:bodyPr wrap="square" rtlCol="0">
            <a:spAutoFit/>
          </a:bodyPr>
          <a:lstStyle/>
          <a:p>
            <a:r>
              <a:rPr lang="sr-Latn-ME" dirty="0" smtClean="0"/>
              <a:t>Ovo povlači promjene u čvorovima </a:t>
            </a:r>
            <a:r>
              <a:rPr lang="sr-Latn-ME" b="1" dirty="0" smtClean="0">
                <a:solidFill>
                  <a:srgbClr val="C00000"/>
                </a:solidFill>
              </a:rPr>
              <a:t>13</a:t>
            </a:r>
            <a:r>
              <a:rPr lang="sr-Latn-ME" dirty="0" smtClean="0"/>
              <a:t>, </a:t>
            </a:r>
            <a:r>
              <a:rPr lang="sr-Latn-ME" b="1" dirty="0" smtClean="0">
                <a:solidFill>
                  <a:srgbClr val="C00000"/>
                </a:solidFill>
              </a:rPr>
              <a:t>6</a:t>
            </a:r>
            <a:r>
              <a:rPr lang="sr-Latn-ME" dirty="0" smtClean="0"/>
              <a:t>, </a:t>
            </a:r>
            <a:r>
              <a:rPr lang="sr-Latn-ME" b="1" dirty="0" smtClean="0">
                <a:solidFill>
                  <a:srgbClr val="C00000"/>
                </a:solidFill>
              </a:rPr>
              <a:t>3</a:t>
            </a:r>
            <a:r>
              <a:rPr lang="sr-Latn-ME" dirty="0" smtClean="0"/>
              <a:t> i </a:t>
            </a:r>
            <a:r>
              <a:rPr lang="sr-Latn-ME" b="1" dirty="0" smtClean="0">
                <a:solidFill>
                  <a:srgbClr val="C00000"/>
                </a:solidFill>
              </a:rPr>
              <a:t>1</a:t>
            </a:r>
            <a:r>
              <a:rPr lang="sr-Latn-ME" dirty="0" smtClean="0"/>
              <a:t> (označili smo ih apostrofima). Dakle, dovoljno nam je da zapamtimo ovih </a:t>
            </a:r>
            <a:r>
              <a:rPr lang="sr-Latn-ME" b="1" u="sng" dirty="0" smtClean="0"/>
              <a:t>4</a:t>
            </a:r>
            <a:r>
              <a:rPr lang="sr-Latn-ME" dirty="0" smtClean="0"/>
              <a:t> čvora iz </a:t>
            </a:r>
            <a:r>
              <a:rPr lang="sr-Latn-ME" b="1" dirty="0" smtClean="0"/>
              <a:t>version-1</a:t>
            </a:r>
            <a:r>
              <a:rPr lang="sr-Latn-ME" dirty="0" smtClean="0"/>
              <a:t>.</a:t>
            </a:r>
            <a:endParaRPr lang="en-US" dirty="0"/>
          </a:p>
        </p:txBody>
      </p:sp>
    </p:spTree>
    <p:extLst>
      <p:ext uri="{BB962C8B-B14F-4D97-AF65-F5344CB8AC3E}">
        <p14:creationId xmlns:p14="http://schemas.microsoft.com/office/powerpoint/2010/main" val="413917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sr-Latn-ME" dirty="0" smtClean="0"/>
              <a:t>Dodatno drvo</a:t>
            </a:r>
            <a:endParaRPr lang="en-US" dirty="0"/>
          </a:p>
        </p:txBody>
      </p:sp>
      <p:sp>
        <p:nvSpPr>
          <p:cNvPr id="3" name="Content Placeholder 2"/>
          <p:cNvSpPr>
            <a:spLocks noGrp="1"/>
          </p:cNvSpPr>
          <p:nvPr>
            <p:ph idx="1"/>
          </p:nvPr>
        </p:nvSpPr>
        <p:spPr>
          <a:xfrm>
            <a:off x="0" y="1066800"/>
            <a:ext cx="9144000" cy="2971800"/>
          </a:xfrm>
        </p:spPr>
        <p:txBody>
          <a:bodyPr/>
          <a:lstStyle/>
          <a:p>
            <a:r>
              <a:rPr lang="sr-Latn-ME" dirty="0" smtClean="0"/>
              <a:t>Formiramo samo četiri elementa novoga drveta. Čvor </a:t>
            </a:r>
            <a:r>
              <a:rPr lang="sr-Latn-ME" b="1" dirty="0" smtClean="0">
                <a:solidFill>
                  <a:srgbClr val="C00000"/>
                </a:solidFill>
              </a:rPr>
              <a:t>1</a:t>
            </a:r>
            <a:r>
              <a:rPr lang="en-US" b="1" dirty="0" smtClean="0">
                <a:solidFill>
                  <a:srgbClr val="C00000"/>
                </a:solidFill>
              </a:rPr>
              <a:t>’</a:t>
            </a:r>
            <a:r>
              <a:rPr lang="en-US" dirty="0" smtClean="0"/>
              <a:t> </a:t>
            </a:r>
            <a:r>
              <a:rPr lang="en-US" dirty="0" err="1" smtClean="0"/>
              <a:t>kojega</a:t>
            </a:r>
            <a:r>
              <a:rPr lang="en-US" dirty="0" smtClean="0"/>
              <a:t> </a:t>
            </a:r>
            <a:r>
              <a:rPr lang="en-US" dirty="0" err="1" smtClean="0"/>
              <a:t>formiramo</a:t>
            </a:r>
            <a:r>
              <a:rPr lang="en-US" dirty="0" smtClean="0"/>
              <a:t> </a:t>
            </a:r>
            <a:r>
              <a:rPr lang="en-GB" dirty="0" err="1" smtClean="0"/>
              <a:t>zadr</a:t>
            </a:r>
            <a:r>
              <a:rPr lang="sr-Latn-ME" dirty="0" smtClean="0"/>
              <a:t>žava </a:t>
            </a:r>
            <a:r>
              <a:rPr lang="sr-Latn-ME" b="1" u="sng" dirty="0" smtClean="0"/>
              <a:t>lijevog sina</a:t>
            </a:r>
            <a:r>
              <a:rPr lang="sr-Latn-ME" dirty="0" smtClean="0"/>
              <a:t> originalnog čvora </a:t>
            </a:r>
            <a:r>
              <a:rPr lang="sr-Latn-ME" b="1" dirty="0" smtClean="0">
                <a:solidFill>
                  <a:srgbClr val="C00000"/>
                </a:solidFill>
              </a:rPr>
              <a:t>1</a:t>
            </a:r>
            <a:r>
              <a:rPr lang="sr-Latn-ME" dirty="0" smtClean="0"/>
              <a:t>.</a:t>
            </a:r>
          </a:p>
          <a:p>
            <a:r>
              <a:rPr lang="sr-Latn-ME" dirty="0" smtClean="0"/>
              <a:t>Slično čvorovi </a:t>
            </a:r>
            <a:r>
              <a:rPr lang="sr-Latn-ME" b="1" dirty="0" smtClean="0">
                <a:solidFill>
                  <a:srgbClr val="C00000"/>
                </a:solidFill>
              </a:rPr>
              <a:t>3</a:t>
            </a:r>
            <a:r>
              <a:rPr lang="en-US" b="1" dirty="0" smtClean="0">
                <a:solidFill>
                  <a:srgbClr val="C00000"/>
                </a:solidFill>
              </a:rPr>
              <a:t>’</a:t>
            </a:r>
            <a:r>
              <a:rPr lang="en-US" dirty="0" smtClean="0"/>
              <a:t> </a:t>
            </a:r>
            <a:r>
              <a:rPr lang="en-US" dirty="0" err="1" smtClean="0"/>
              <a:t>i</a:t>
            </a:r>
            <a:r>
              <a:rPr lang="en-US" dirty="0" smtClean="0"/>
              <a:t> </a:t>
            </a:r>
            <a:r>
              <a:rPr lang="en-US" b="1" dirty="0" smtClean="0">
                <a:solidFill>
                  <a:srgbClr val="C00000"/>
                </a:solidFill>
              </a:rPr>
              <a:t>6’</a:t>
            </a:r>
            <a:r>
              <a:rPr lang="en-US" dirty="0" smtClean="0"/>
              <a:t> </a:t>
            </a:r>
            <a:r>
              <a:rPr lang="en-US" dirty="0" err="1" smtClean="0"/>
              <a:t>zadr</a:t>
            </a:r>
            <a:r>
              <a:rPr lang="sr-Latn-ME" dirty="0" smtClean="0"/>
              <a:t>žavaju </a:t>
            </a:r>
            <a:r>
              <a:rPr lang="sr-Latn-ME" b="1" u="sng" dirty="0" smtClean="0"/>
              <a:t>desnog</a:t>
            </a:r>
            <a:r>
              <a:rPr lang="sr-Latn-ME" dirty="0" smtClean="0"/>
              <a:t> odnosno </a:t>
            </a:r>
            <a:r>
              <a:rPr lang="sr-Latn-ME" b="1" u="sng" dirty="0" smtClean="0"/>
              <a:t>lijevog sina</a:t>
            </a:r>
            <a:r>
              <a:rPr lang="sr-Latn-ME" dirty="0" smtClean="0"/>
              <a:t> originalnih čvorova </a:t>
            </a:r>
            <a:r>
              <a:rPr lang="sr-Latn-ME" b="1" dirty="0" smtClean="0">
                <a:solidFill>
                  <a:srgbClr val="C00000"/>
                </a:solidFill>
              </a:rPr>
              <a:t>3</a:t>
            </a:r>
            <a:r>
              <a:rPr lang="sr-Latn-ME" dirty="0" smtClean="0"/>
              <a:t> i </a:t>
            </a:r>
            <a:r>
              <a:rPr lang="sr-Latn-ME" b="1" dirty="0" smtClean="0">
                <a:solidFill>
                  <a:srgbClr val="C00000"/>
                </a:solidFill>
              </a:rPr>
              <a:t>6</a:t>
            </a:r>
            <a:r>
              <a:rPr lang="sr-Latn-ME" dirty="0" smtClean="0"/>
              <a:t>.</a:t>
            </a:r>
          </a:p>
          <a:p>
            <a:r>
              <a:rPr lang="sr-Latn-ME" dirty="0" smtClean="0"/>
              <a:t>Čvor </a:t>
            </a:r>
            <a:r>
              <a:rPr lang="sr-Latn-ME" b="1" dirty="0" smtClean="0">
                <a:solidFill>
                  <a:srgbClr val="C00000"/>
                </a:solidFill>
              </a:rPr>
              <a:t>13</a:t>
            </a:r>
            <a:r>
              <a:rPr lang="en-US" b="1" dirty="0" smtClean="0">
                <a:solidFill>
                  <a:srgbClr val="C00000"/>
                </a:solidFill>
              </a:rPr>
              <a:t>’</a:t>
            </a:r>
            <a:r>
              <a:rPr lang="en-US" dirty="0" smtClean="0"/>
              <a:t> je list </a:t>
            </a:r>
            <a:r>
              <a:rPr lang="en-US" dirty="0" err="1" smtClean="0"/>
              <a:t>kao</a:t>
            </a:r>
            <a:r>
              <a:rPr lang="en-US" dirty="0" smtClean="0"/>
              <a:t> </a:t>
            </a:r>
            <a:r>
              <a:rPr lang="en-US" dirty="0" err="1" smtClean="0"/>
              <a:t>i</a:t>
            </a:r>
            <a:r>
              <a:rPr lang="en-US" dirty="0" smtClean="0"/>
              <a:t> </a:t>
            </a:r>
            <a:r>
              <a:rPr lang="en-US" dirty="0" err="1" smtClean="0"/>
              <a:t>originalni</a:t>
            </a:r>
            <a:r>
              <a:rPr lang="en-US" dirty="0" smtClean="0"/>
              <a:t> </a:t>
            </a:r>
            <a:r>
              <a:rPr lang="sr-Latn-ME" dirty="0" smtClean="0"/>
              <a:t>čvor </a:t>
            </a:r>
            <a:r>
              <a:rPr lang="sr-Latn-ME" b="1" dirty="0" smtClean="0">
                <a:solidFill>
                  <a:srgbClr val="C00000"/>
                </a:solidFill>
              </a:rPr>
              <a:t>13</a:t>
            </a:r>
            <a:r>
              <a:rPr lang="sr-Latn-ME" dirty="0" smtClean="0"/>
              <a:t>.</a:t>
            </a:r>
          </a:p>
          <a:p>
            <a:r>
              <a:rPr lang="sr-Latn-ME" dirty="0" smtClean="0"/>
              <a:t>Sada smo u stanju da realizujemo postavljeni problem kojega možemo da formulišem na </a:t>
            </a:r>
            <a:r>
              <a:rPr lang="sr-Latn-ME" dirty="0" smtClean="0"/>
              <a:t>sl</a:t>
            </a:r>
            <a:r>
              <a:rPr lang="en-US" dirty="0" smtClean="0"/>
              <a:t>j</a:t>
            </a:r>
            <a:r>
              <a:rPr lang="sr-Latn-ME" dirty="0" smtClean="0"/>
              <a:t>edeći </a:t>
            </a:r>
            <a:r>
              <a:rPr lang="sr-Latn-ME" dirty="0" smtClean="0"/>
              <a:t>formalni način.</a:t>
            </a:r>
            <a:endParaRPr lang="en-US" dirty="0"/>
          </a:p>
        </p:txBody>
      </p:sp>
      <p:sp>
        <p:nvSpPr>
          <p:cNvPr id="4" name="TextBox 3"/>
          <p:cNvSpPr txBox="1"/>
          <p:nvPr/>
        </p:nvSpPr>
        <p:spPr>
          <a:xfrm>
            <a:off x="0" y="4114800"/>
            <a:ext cx="9144000" cy="2308324"/>
          </a:xfrm>
          <a:prstGeom prst="rect">
            <a:avLst/>
          </a:prstGeom>
          <a:noFill/>
        </p:spPr>
        <p:txBody>
          <a:bodyPr wrap="square" rtlCol="0">
            <a:spAutoFit/>
          </a:bodyPr>
          <a:lstStyle/>
          <a:p>
            <a:r>
              <a:rPr lang="en-GB" sz="2400" b="1" u="sng" dirty="0" smtClean="0"/>
              <a:t>Problem</a:t>
            </a:r>
            <a:r>
              <a:rPr lang="en-GB" sz="2400" u="sng" dirty="0" smtClean="0"/>
              <a:t>:</a:t>
            </a:r>
            <a:r>
              <a:rPr lang="en-GB" sz="2400" dirty="0" smtClean="0"/>
              <a:t> </a:t>
            </a:r>
            <a:r>
              <a:rPr lang="sr-Latn-ME" sz="2400" dirty="0" smtClean="0"/>
              <a:t>Dat je niz </a:t>
            </a:r>
            <a:r>
              <a:rPr lang="sr-Latn-ME" sz="2400" b="1" i="1" dirty="0" smtClean="0">
                <a:solidFill>
                  <a:srgbClr val="C00000"/>
                </a:solidFill>
              </a:rPr>
              <a:t>A</a:t>
            </a:r>
            <a:r>
              <a:rPr lang="en-US" sz="2400" b="1" dirty="0" smtClean="0">
                <a:solidFill>
                  <a:srgbClr val="C00000"/>
                </a:solidFill>
              </a:rPr>
              <a:t>[]</a:t>
            </a:r>
            <a:r>
              <a:rPr lang="en-US" sz="2400" dirty="0" smtClean="0"/>
              <a:t> </a:t>
            </a:r>
            <a:r>
              <a:rPr lang="en-US" sz="2400" dirty="0" err="1" smtClean="0"/>
              <a:t>nad</a:t>
            </a:r>
            <a:r>
              <a:rPr lang="en-US" sz="2400" dirty="0" smtClean="0"/>
              <a:t> </a:t>
            </a:r>
            <a:r>
              <a:rPr lang="sr-Latn-ME" sz="2400" dirty="0" smtClean="0"/>
              <a:t>čijim članovima se vrše različite operacije ažuriranja članova. Nakon operacija ažuriranja postavlja se </a:t>
            </a:r>
            <a:r>
              <a:rPr lang="sr-Latn-ME" sz="2400" b="1" dirty="0" smtClean="0">
                <a:solidFill>
                  <a:srgbClr val="C00000"/>
                </a:solidFill>
              </a:rPr>
              <a:t>Q</a:t>
            </a:r>
            <a:r>
              <a:rPr lang="sr-Latn-ME" sz="2400" dirty="0" smtClean="0"/>
              <a:t> upita oblika:</a:t>
            </a:r>
          </a:p>
          <a:p>
            <a:r>
              <a:rPr lang="sr-Latn-ME" sz="2400" dirty="0" smtClean="0"/>
              <a:t>				</a:t>
            </a:r>
            <a:r>
              <a:rPr lang="sr-Latn-ME" sz="2400" b="1" i="1" dirty="0" smtClean="0">
                <a:solidFill>
                  <a:srgbClr val="C00000"/>
                </a:solidFill>
              </a:rPr>
              <a:t>UPIT</a:t>
            </a:r>
            <a:r>
              <a:rPr lang="sr-Latn-ME" sz="2400" b="1" dirty="0" smtClean="0">
                <a:solidFill>
                  <a:srgbClr val="C00000"/>
                </a:solidFill>
              </a:rPr>
              <a:t>(A;</a:t>
            </a:r>
            <a:r>
              <a:rPr lang="sr-Latn-ME" sz="2400" b="1" i="1" dirty="0" smtClean="0">
                <a:solidFill>
                  <a:srgbClr val="C00000"/>
                </a:solidFill>
              </a:rPr>
              <a:t>l</a:t>
            </a:r>
            <a:r>
              <a:rPr lang="sr-Latn-ME" sz="2400" b="1" dirty="0" smtClean="0">
                <a:solidFill>
                  <a:srgbClr val="C00000"/>
                </a:solidFill>
              </a:rPr>
              <a:t>,</a:t>
            </a:r>
            <a:r>
              <a:rPr lang="sr-Latn-ME" sz="2400" b="1" i="1" dirty="0" smtClean="0">
                <a:solidFill>
                  <a:srgbClr val="C00000"/>
                </a:solidFill>
              </a:rPr>
              <a:t>r</a:t>
            </a:r>
            <a:r>
              <a:rPr lang="sr-Latn-ME" sz="2400" b="1" dirty="0" smtClean="0">
                <a:solidFill>
                  <a:srgbClr val="C00000"/>
                </a:solidFill>
              </a:rPr>
              <a:t>,</a:t>
            </a:r>
            <a:r>
              <a:rPr lang="sr-Latn-ME" sz="2400" b="1" i="1" dirty="0" smtClean="0">
                <a:solidFill>
                  <a:srgbClr val="C00000"/>
                </a:solidFill>
              </a:rPr>
              <a:t>v</a:t>
            </a:r>
            <a:r>
              <a:rPr lang="sr-Latn-ME" sz="2400" b="1" dirty="0" smtClean="0">
                <a:solidFill>
                  <a:srgbClr val="C00000"/>
                </a:solidFill>
              </a:rPr>
              <a:t>)</a:t>
            </a:r>
          </a:p>
          <a:p>
            <a:r>
              <a:rPr lang="sr-Latn-ME" sz="2400" dirty="0" smtClean="0"/>
              <a:t>koji treba da odrede statistiku niza (u ovom slučaju sumu članova) od indeksa </a:t>
            </a:r>
            <a:r>
              <a:rPr lang="sr-Latn-ME" sz="2400" b="1" i="1" dirty="0" smtClean="0">
                <a:solidFill>
                  <a:srgbClr val="C00000"/>
                </a:solidFill>
              </a:rPr>
              <a:t>l</a:t>
            </a:r>
            <a:r>
              <a:rPr lang="sr-Latn-ME" sz="2400" dirty="0" smtClean="0"/>
              <a:t> do indeksa </a:t>
            </a:r>
            <a:r>
              <a:rPr lang="sr-Latn-ME" sz="2400" b="1" i="1" dirty="0" smtClean="0">
                <a:solidFill>
                  <a:srgbClr val="C00000"/>
                </a:solidFill>
              </a:rPr>
              <a:t>r</a:t>
            </a:r>
            <a:r>
              <a:rPr lang="sr-Latn-ME" sz="2400" dirty="0" smtClean="0"/>
              <a:t> nakon </a:t>
            </a:r>
            <a:r>
              <a:rPr lang="sr-Latn-ME" sz="2400" b="1" i="1" dirty="0" smtClean="0">
                <a:solidFill>
                  <a:srgbClr val="C00000"/>
                </a:solidFill>
              </a:rPr>
              <a:t>v</a:t>
            </a:r>
            <a:r>
              <a:rPr lang="sr-Latn-ME" sz="2400" dirty="0" smtClean="0"/>
              <a:t>-tog ažuriranja.</a:t>
            </a:r>
            <a:endParaRPr lang="en-US" sz="2400" b="1" dirty="0">
              <a:solidFill>
                <a:srgbClr val="C00000"/>
              </a:solidFill>
            </a:endParaRPr>
          </a:p>
        </p:txBody>
      </p:sp>
    </p:spTree>
    <p:extLst>
      <p:ext uri="{BB962C8B-B14F-4D97-AF65-F5344CB8AC3E}">
        <p14:creationId xmlns:p14="http://schemas.microsoft.com/office/powerpoint/2010/main" val="2360322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990600"/>
          </a:xfrm>
        </p:spPr>
        <p:txBody>
          <a:bodyPr/>
          <a:lstStyle/>
          <a:p>
            <a:r>
              <a:rPr lang="en-US" dirty="0" err="1" smtClean="0"/>
              <a:t>Realizacija</a:t>
            </a:r>
            <a:endParaRPr lang="en-US" dirty="0"/>
          </a:p>
        </p:txBody>
      </p:sp>
      <p:sp>
        <p:nvSpPr>
          <p:cNvPr id="3" name="Content Placeholder 2"/>
          <p:cNvSpPr>
            <a:spLocks noGrp="1"/>
          </p:cNvSpPr>
          <p:nvPr>
            <p:ph idx="1"/>
          </p:nvPr>
        </p:nvSpPr>
        <p:spPr/>
        <p:txBody>
          <a:bodyPr/>
          <a:lstStyle/>
          <a:p>
            <a:endParaRPr lang="en-US"/>
          </a:p>
        </p:txBody>
      </p:sp>
      <p:sp>
        <p:nvSpPr>
          <p:cNvPr id="4" name="Rectangle 3"/>
          <p:cNvSpPr/>
          <p:nvPr/>
        </p:nvSpPr>
        <p:spPr>
          <a:xfrm>
            <a:off x="76200" y="990600"/>
            <a:ext cx="4876800" cy="5909310"/>
          </a:xfrm>
          <a:prstGeom prst="rect">
            <a:avLst/>
          </a:prstGeom>
        </p:spPr>
        <p:txBody>
          <a:bodyPr wrap="square">
            <a:spAutoFit/>
          </a:bodyPr>
          <a:lstStyle/>
          <a:p>
            <a:r>
              <a:rPr lang="en-US" b="1" dirty="0">
                <a:solidFill>
                  <a:srgbClr val="0070C0"/>
                </a:solidFill>
              </a:rPr>
              <a:t>#include &lt;bits/</a:t>
            </a:r>
            <a:r>
              <a:rPr lang="en-US" b="1" dirty="0" err="1">
                <a:solidFill>
                  <a:srgbClr val="0070C0"/>
                </a:solidFill>
              </a:rPr>
              <a:t>stdc</a:t>
            </a:r>
            <a:r>
              <a:rPr lang="en-US" b="1" dirty="0">
                <a:solidFill>
                  <a:srgbClr val="0070C0"/>
                </a:solidFill>
              </a:rPr>
              <a:t>++.h&gt;</a:t>
            </a:r>
          </a:p>
          <a:p>
            <a:r>
              <a:rPr lang="en-US" b="1" dirty="0">
                <a:solidFill>
                  <a:srgbClr val="0070C0"/>
                </a:solidFill>
              </a:rPr>
              <a:t>using namespace </a:t>
            </a:r>
            <a:r>
              <a:rPr lang="en-US" b="1" dirty="0" err="1">
                <a:solidFill>
                  <a:srgbClr val="0070C0"/>
                </a:solidFill>
              </a:rPr>
              <a:t>std</a:t>
            </a:r>
            <a:r>
              <a:rPr lang="en-US" b="1" dirty="0">
                <a:solidFill>
                  <a:srgbClr val="0070C0"/>
                </a:solidFill>
              </a:rPr>
              <a:t>;</a:t>
            </a:r>
          </a:p>
          <a:p>
            <a:r>
              <a:rPr lang="en-US" b="1" dirty="0" err="1">
                <a:solidFill>
                  <a:srgbClr val="0070C0"/>
                </a:solidFill>
              </a:rPr>
              <a:t>struct</a:t>
            </a:r>
            <a:r>
              <a:rPr lang="en-US" b="1" dirty="0">
                <a:solidFill>
                  <a:srgbClr val="0070C0"/>
                </a:solidFill>
              </a:rPr>
              <a:t> node {</a:t>
            </a:r>
          </a:p>
          <a:p>
            <a:r>
              <a:rPr lang="en-US" b="1" dirty="0" err="1" smtClean="0">
                <a:solidFill>
                  <a:srgbClr val="0070C0"/>
                </a:solidFill>
              </a:rPr>
              <a:t>int</a:t>
            </a:r>
            <a:r>
              <a:rPr lang="en-US" b="1" dirty="0" smtClean="0">
                <a:solidFill>
                  <a:srgbClr val="0070C0"/>
                </a:solidFill>
              </a:rPr>
              <a:t> </a:t>
            </a:r>
            <a:r>
              <a:rPr lang="en-US" b="1" dirty="0">
                <a:solidFill>
                  <a:srgbClr val="0070C0"/>
                </a:solidFill>
              </a:rPr>
              <a:t>v; node *l,*r;</a:t>
            </a:r>
          </a:p>
          <a:p>
            <a:r>
              <a:rPr lang="en-US" b="1" dirty="0" smtClean="0">
                <a:solidFill>
                  <a:srgbClr val="0070C0"/>
                </a:solidFill>
              </a:rPr>
              <a:t>node</a:t>
            </a:r>
            <a:r>
              <a:rPr lang="en-US" b="1" dirty="0">
                <a:solidFill>
                  <a:srgbClr val="0070C0"/>
                </a:solidFill>
              </a:rPr>
              <a:t>(){};</a:t>
            </a:r>
          </a:p>
          <a:p>
            <a:r>
              <a:rPr lang="en-US" b="1" dirty="0" smtClean="0">
                <a:solidFill>
                  <a:srgbClr val="0070C0"/>
                </a:solidFill>
              </a:rPr>
              <a:t>node(</a:t>
            </a:r>
            <a:r>
              <a:rPr lang="en-US" b="1" dirty="0" err="1" smtClean="0">
                <a:solidFill>
                  <a:srgbClr val="0070C0"/>
                </a:solidFill>
              </a:rPr>
              <a:t>int</a:t>
            </a:r>
            <a:r>
              <a:rPr lang="en-US" b="1" dirty="0" smtClean="0">
                <a:solidFill>
                  <a:srgbClr val="0070C0"/>
                </a:solidFill>
              </a:rPr>
              <a:t> </a:t>
            </a:r>
            <a:r>
              <a:rPr lang="en-US" b="1" dirty="0" err="1">
                <a:solidFill>
                  <a:srgbClr val="0070C0"/>
                </a:solidFill>
              </a:rPr>
              <a:t>val</a:t>
            </a:r>
            <a:r>
              <a:rPr lang="en-US" b="1" dirty="0">
                <a:solidFill>
                  <a:srgbClr val="0070C0"/>
                </a:solidFill>
              </a:rPr>
              <a:t>, node *left, node *right</a:t>
            </a:r>
            <a:r>
              <a:rPr lang="en-US" b="1" dirty="0" smtClean="0">
                <a:solidFill>
                  <a:srgbClr val="0070C0"/>
                </a:solidFill>
              </a:rPr>
              <a:t>){</a:t>
            </a:r>
            <a:endParaRPr lang="en-US" b="1" dirty="0">
              <a:solidFill>
                <a:srgbClr val="0070C0"/>
              </a:solidFill>
            </a:endParaRPr>
          </a:p>
          <a:p>
            <a:r>
              <a:rPr lang="en-US" b="1" dirty="0" smtClean="0">
                <a:solidFill>
                  <a:srgbClr val="0070C0"/>
                </a:solidFill>
              </a:rPr>
              <a:t>v=</a:t>
            </a:r>
            <a:r>
              <a:rPr lang="en-US" b="1" dirty="0" err="1" smtClean="0">
                <a:solidFill>
                  <a:srgbClr val="0070C0"/>
                </a:solidFill>
              </a:rPr>
              <a:t>val</a:t>
            </a:r>
            <a:r>
              <a:rPr lang="en-US" b="1" dirty="0">
                <a:solidFill>
                  <a:srgbClr val="0070C0"/>
                </a:solidFill>
              </a:rPr>
              <a:t>;</a:t>
            </a:r>
          </a:p>
          <a:p>
            <a:r>
              <a:rPr lang="en-US" b="1" dirty="0" smtClean="0">
                <a:solidFill>
                  <a:srgbClr val="0070C0"/>
                </a:solidFill>
              </a:rPr>
              <a:t>l=left; r=right</a:t>
            </a:r>
            <a:r>
              <a:rPr lang="en-US" b="1" dirty="0">
                <a:solidFill>
                  <a:srgbClr val="0070C0"/>
                </a:solidFill>
              </a:rPr>
              <a:t>;</a:t>
            </a:r>
          </a:p>
          <a:p>
            <a:r>
              <a:rPr lang="en-US" b="1" dirty="0">
                <a:solidFill>
                  <a:srgbClr val="0070C0"/>
                </a:solidFill>
              </a:rPr>
              <a:t>    }</a:t>
            </a:r>
          </a:p>
          <a:p>
            <a:r>
              <a:rPr lang="en-US" b="1" dirty="0" smtClean="0">
                <a:solidFill>
                  <a:srgbClr val="0070C0"/>
                </a:solidFill>
              </a:rPr>
              <a:t>};</a:t>
            </a:r>
          </a:p>
          <a:p>
            <a:r>
              <a:rPr lang="en-US" b="1" dirty="0" smtClean="0">
                <a:solidFill>
                  <a:srgbClr val="0070C0"/>
                </a:solidFill>
              </a:rPr>
              <a:t>void </a:t>
            </a:r>
            <a:r>
              <a:rPr lang="en-US" b="1" dirty="0">
                <a:solidFill>
                  <a:srgbClr val="0070C0"/>
                </a:solidFill>
              </a:rPr>
              <a:t>build(node *</a:t>
            </a:r>
            <a:r>
              <a:rPr lang="en-US" b="1" dirty="0" err="1" smtClean="0">
                <a:solidFill>
                  <a:srgbClr val="0070C0"/>
                </a:solidFill>
              </a:rPr>
              <a:t>cv,int</a:t>
            </a:r>
            <a:r>
              <a:rPr lang="en-US" b="1" dirty="0" smtClean="0">
                <a:solidFill>
                  <a:srgbClr val="0070C0"/>
                </a:solidFill>
              </a:rPr>
              <a:t> </a:t>
            </a:r>
            <a:r>
              <a:rPr lang="en-US" b="1" dirty="0" err="1" smtClean="0">
                <a:solidFill>
                  <a:srgbClr val="0070C0"/>
                </a:solidFill>
              </a:rPr>
              <a:t>low,int</a:t>
            </a:r>
            <a:r>
              <a:rPr lang="en-US" b="1" dirty="0" smtClean="0">
                <a:solidFill>
                  <a:srgbClr val="0070C0"/>
                </a:solidFill>
              </a:rPr>
              <a:t> </a:t>
            </a:r>
            <a:r>
              <a:rPr lang="en-US" b="1" dirty="0">
                <a:solidFill>
                  <a:srgbClr val="0070C0"/>
                </a:solidFill>
              </a:rPr>
              <a:t>high, </a:t>
            </a:r>
            <a:r>
              <a:rPr lang="en-US" b="1" dirty="0" err="1">
                <a:solidFill>
                  <a:srgbClr val="0070C0"/>
                </a:solidFill>
              </a:rPr>
              <a:t>int</a:t>
            </a:r>
            <a:r>
              <a:rPr lang="en-US" b="1" dirty="0">
                <a:solidFill>
                  <a:srgbClr val="0070C0"/>
                </a:solidFill>
              </a:rPr>
              <a:t> a</a:t>
            </a:r>
            <a:r>
              <a:rPr lang="en-US" b="1" dirty="0" smtClean="0">
                <a:solidFill>
                  <a:srgbClr val="0070C0"/>
                </a:solidFill>
              </a:rPr>
              <a:t>[]){</a:t>
            </a:r>
            <a:endParaRPr lang="en-US" b="1" dirty="0">
              <a:solidFill>
                <a:srgbClr val="0070C0"/>
              </a:solidFill>
            </a:endParaRPr>
          </a:p>
          <a:p>
            <a:r>
              <a:rPr lang="en-US" b="1" dirty="0" smtClean="0">
                <a:solidFill>
                  <a:srgbClr val="0070C0"/>
                </a:solidFill>
              </a:rPr>
              <a:t>if(low</a:t>
            </a:r>
            <a:r>
              <a:rPr lang="en-US" b="1" dirty="0">
                <a:solidFill>
                  <a:srgbClr val="0070C0"/>
                </a:solidFill>
              </a:rPr>
              <a:t>==high</a:t>
            </a:r>
            <a:r>
              <a:rPr lang="en-US" b="1" dirty="0" smtClean="0">
                <a:solidFill>
                  <a:srgbClr val="0070C0"/>
                </a:solidFill>
              </a:rPr>
              <a:t>) {</a:t>
            </a:r>
            <a:endParaRPr lang="en-US" b="1" dirty="0">
              <a:solidFill>
                <a:srgbClr val="0070C0"/>
              </a:solidFill>
            </a:endParaRPr>
          </a:p>
          <a:p>
            <a:r>
              <a:rPr lang="en-US" b="1" dirty="0" smtClean="0">
                <a:solidFill>
                  <a:srgbClr val="0070C0"/>
                </a:solidFill>
              </a:rPr>
              <a:t>cv-</a:t>
            </a:r>
            <a:r>
              <a:rPr lang="en-US" b="1" dirty="0">
                <a:solidFill>
                  <a:srgbClr val="0070C0"/>
                </a:solidFill>
              </a:rPr>
              <a:t>&gt;v=a[high];</a:t>
            </a:r>
          </a:p>
          <a:p>
            <a:r>
              <a:rPr lang="en-US" b="1" dirty="0" smtClean="0">
                <a:solidFill>
                  <a:srgbClr val="0070C0"/>
                </a:solidFill>
              </a:rPr>
              <a:t>return</a:t>
            </a:r>
            <a:r>
              <a:rPr lang="en-US" b="1" dirty="0">
                <a:solidFill>
                  <a:srgbClr val="0070C0"/>
                </a:solidFill>
              </a:rPr>
              <a:t>;</a:t>
            </a:r>
          </a:p>
          <a:p>
            <a:r>
              <a:rPr lang="en-US" b="1" dirty="0" smtClean="0">
                <a:solidFill>
                  <a:srgbClr val="0070C0"/>
                </a:solidFill>
              </a:rPr>
              <a:t>}</a:t>
            </a:r>
          </a:p>
          <a:p>
            <a:r>
              <a:rPr lang="en-US" b="1" dirty="0" err="1" smtClean="0">
                <a:solidFill>
                  <a:srgbClr val="0070C0"/>
                </a:solidFill>
              </a:rPr>
              <a:t>int</a:t>
            </a:r>
            <a:r>
              <a:rPr lang="en-US" b="1" dirty="0" smtClean="0">
                <a:solidFill>
                  <a:srgbClr val="0070C0"/>
                </a:solidFill>
              </a:rPr>
              <a:t> </a:t>
            </a:r>
            <a:r>
              <a:rPr lang="en-US" b="1" dirty="0">
                <a:solidFill>
                  <a:srgbClr val="0070C0"/>
                </a:solidFill>
              </a:rPr>
              <a:t>mid=(</a:t>
            </a:r>
            <a:r>
              <a:rPr lang="en-US" b="1" dirty="0" err="1">
                <a:solidFill>
                  <a:srgbClr val="0070C0"/>
                </a:solidFill>
              </a:rPr>
              <a:t>low+high</a:t>
            </a:r>
            <a:r>
              <a:rPr lang="en-US" b="1" dirty="0">
                <a:solidFill>
                  <a:srgbClr val="0070C0"/>
                </a:solidFill>
              </a:rPr>
              <a:t>)/2;</a:t>
            </a:r>
          </a:p>
          <a:p>
            <a:r>
              <a:rPr lang="en-US" b="1" dirty="0" smtClean="0">
                <a:solidFill>
                  <a:srgbClr val="0070C0"/>
                </a:solidFill>
              </a:rPr>
              <a:t>cv-</a:t>
            </a:r>
            <a:r>
              <a:rPr lang="en-US" b="1" dirty="0">
                <a:solidFill>
                  <a:srgbClr val="0070C0"/>
                </a:solidFill>
              </a:rPr>
              <a:t>&gt;l=new </a:t>
            </a:r>
            <a:r>
              <a:rPr lang="en-US" b="1" dirty="0" smtClean="0">
                <a:solidFill>
                  <a:srgbClr val="0070C0"/>
                </a:solidFill>
              </a:rPr>
              <a:t>node(0,0,0);</a:t>
            </a:r>
            <a:endParaRPr lang="en-US" b="1" dirty="0">
              <a:solidFill>
                <a:srgbClr val="0070C0"/>
              </a:solidFill>
            </a:endParaRPr>
          </a:p>
          <a:p>
            <a:r>
              <a:rPr lang="en-US" b="1" dirty="0" smtClean="0">
                <a:solidFill>
                  <a:srgbClr val="0070C0"/>
                </a:solidFill>
              </a:rPr>
              <a:t>cv-</a:t>
            </a:r>
            <a:r>
              <a:rPr lang="en-US" b="1" dirty="0">
                <a:solidFill>
                  <a:srgbClr val="0070C0"/>
                </a:solidFill>
              </a:rPr>
              <a:t>&gt;r=new </a:t>
            </a:r>
            <a:r>
              <a:rPr lang="en-US" b="1" dirty="0" smtClean="0">
                <a:solidFill>
                  <a:srgbClr val="0070C0"/>
                </a:solidFill>
              </a:rPr>
              <a:t>node(0,</a:t>
            </a:r>
            <a:r>
              <a:rPr lang="sr-Latn-ME" b="1" dirty="0" smtClean="0">
                <a:solidFill>
                  <a:srgbClr val="0070C0"/>
                </a:solidFill>
              </a:rPr>
              <a:t>0</a:t>
            </a:r>
            <a:r>
              <a:rPr lang="en-US" b="1" dirty="0" smtClean="0">
                <a:solidFill>
                  <a:srgbClr val="0070C0"/>
                </a:solidFill>
              </a:rPr>
              <a:t>,</a:t>
            </a:r>
            <a:r>
              <a:rPr lang="sr-Latn-ME" b="1" dirty="0" smtClean="0">
                <a:solidFill>
                  <a:srgbClr val="0070C0"/>
                </a:solidFill>
              </a:rPr>
              <a:t>0</a:t>
            </a:r>
            <a:r>
              <a:rPr lang="en-US" b="1" dirty="0" smtClean="0">
                <a:solidFill>
                  <a:srgbClr val="0070C0"/>
                </a:solidFill>
              </a:rPr>
              <a:t>);</a:t>
            </a:r>
            <a:endParaRPr lang="en-US" b="1" dirty="0">
              <a:solidFill>
                <a:srgbClr val="0070C0"/>
              </a:solidFill>
            </a:endParaRPr>
          </a:p>
          <a:p>
            <a:r>
              <a:rPr lang="en-US" b="1" dirty="0" smtClean="0">
                <a:solidFill>
                  <a:srgbClr val="0070C0"/>
                </a:solidFill>
              </a:rPr>
              <a:t>build(cv-</a:t>
            </a:r>
            <a:r>
              <a:rPr lang="en-US" b="1" dirty="0">
                <a:solidFill>
                  <a:srgbClr val="0070C0"/>
                </a:solidFill>
              </a:rPr>
              <a:t>&gt;</a:t>
            </a:r>
            <a:r>
              <a:rPr lang="en-US" b="1" dirty="0" err="1">
                <a:solidFill>
                  <a:srgbClr val="0070C0"/>
                </a:solidFill>
              </a:rPr>
              <a:t>l,low,mid,a</a:t>
            </a:r>
            <a:r>
              <a:rPr lang="en-US" b="1" dirty="0">
                <a:solidFill>
                  <a:srgbClr val="0070C0"/>
                </a:solidFill>
              </a:rPr>
              <a:t>);</a:t>
            </a:r>
          </a:p>
          <a:p>
            <a:r>
              <a:rPr lang="en-US" b="1" dirty="0" smtClean="0">
                <a:solidFill>
                  <a:srgbClr val="0070C0"/>
                </a:solidFill>
              </a:rPr>
              <a:t>build(cv-</a:t>
            </a:r>
            <a:r>
              <a:rPr lang="en-US" b="1" dirty="0">
                <a:solidFill>
                  <a:srgbClr val="0070C0"/>
                </a:solidFill>
              </a:rPr>
              <a:t>&gt;r,mid+1,high,a);</a:t>
            </a:r>
          </a:p>
          <a:p>
            <a:r>
              <a:rPr lang="en-US" b="1" dirty="0" smtClean="0">
                <a:solidFill>
                  <a:srgbClr val="0070C0"/>
                </a:solidFill>
              </a:rPr>
              <a:t>cv-</a:t>
            </a:r>
            <a:r>
              <a:rPr lang="en-US" b="1" dirty="0">
                <a:solidFill>
                  <a:srgbClr val="0070C0"/>
                </a:solidFill>
              </a:rPr>
              <a:t>&gt;v=cv-&gt;l-&gt;</a:t>
            </a:r>
            <a:r>
              <a:rPr lang="en-US" b="1" dirty="0" err="1">
                <a:solidFill>
                  <a:srgbClr val="0070C0"/>
                </a:solidFill>
              </a:rPr>
              <a:t>v+cv</a:t>
            </a:r>
            <a:r>
              <a:rPr lang="en-US" b="1" dirty="0">
                <a:solidFill>
                  <a:srgbClr val="0070C0"/>
                </a:solidFill>
              </a:rPr>
              <a:t>-&gt;r-&gt;v</a:t>
            </a:r>
            <a:r>
              <a:rPr lang="en-US" b="1" dirty="0" smtClean="0">
                <a:solidFill>
                  <a:srgbClr val="0070C0"/>
                </a:solidFill>
              </a:rPr>
              <a:t>;}</a:t>
            </a:r>
            <a:endParaRPr lang="en-US" b="1" dirty="0">
              <a:solidFill>
                <a:srgbClr val="0070C0"/>
              </a:solidFill>
            </a:endParaRPr>
          </a:p>
        </p:txBody>
      </p:sp>
      <p:sp>
        <p:nvSpPr>
          <p:cNvPr id="5" name="Rectangle 4"/>
          <p:cNvSpPr/>
          <p:nvPr/>
        </p:nvSpPr>
        <p:spPr>
          <a:xfrm>
            <a:off x="4953000" y="457200"/>
            <a:ext cx="4191000" cy="6186309"/>
          </a:xfrm>
          <a:prstGeom prst="rect">
            <a:avLst/>
          </a:prstGeom>
        </p:spPr>
        <p:txBody>
          <a:bodyPr wrap="square">
            <a:spAutoFit/>
          </a:bodyPr>
          <a:lstStyle/>
          <a:p>
            <a:r>
              <a:rPr lang="en-US" b="1" dirty="0">
                <a:solidFill>
                  <a:srgbClr val="0070C0"/>
                </a:solidFill>
              </a:rPr>
              <a:t>void upgrade(node* v1, node* v2, </a:t>
            </a:r>
            <a:r>
              <a:rPr lang="en-US" b="1" dirty="0" err="1">
                <a:solidFill>
                  <a:srgbClr val="0070C0"/>
                </a:solidFill>
              </a:rPr>
              <a:t>int</a:t>
            </a:r>
            <a:r>
              <a:rPr lang="en-US" b="1" dirty="0">
                <a:solidFill>
                  <a:srgbClr val="0070C0"/>
                </a:solidFill>
              </a:rPr>
              <a:t> low, </a:t>
            </a:r>
            <a:r>
              <a:rPr lang="en-US" b="1" dirty="0" err="1">
                <a:solidFill>
                  <a:srgbClr val="0070C0"/>
                </a:solidFill>
              </a:rPr>
              <a:t>int</a:t>
            </a:r>
            <a:r>
              <a:rPr lang="en-US" b="1" dirty="0">
                <a:solidFill>
                  <a:srgbClr val="0070C0"/>
                </a:solidFill>
              </a:rPr>
              <a:t> high, </a:t>
            </a:r>
            <a:r>
              <a:rPr lang="en-US" b="1" dirty="0" err="1">
                <a:solidFill>
                  <a:srgbClr val="0070C0"/>
                </a:solidFill>
              </a:rPr>
              <a:t>int</a:t>
            </a:r>
            <a:r>
              <a:rPr lang="en-US" b="1" dirty="0">
                <a:solidFill>
                  <a:srgbClr val="0070C0"/>
                </a:solidFill>
              </a:rPr>
              <a:t> </a:t>
            </a:r>
            <a:r>
              <a:rPr lang="en-US" b="1" dirty="0" err="1">
                <a:solidFill>
                  <a:srgbClr val="0070C0"/>
                </a:solidFill>
              </a:rPr>
              <a:t>ind</a:t>
            </a:r>
            <a:r>
              <a:rPr lang="en-US" b="1" dirty="0">
                <a:solidFill>
                  <a:srgbClr val="0070C0"/>
                </a:solidFill>
              </a:rPr>
              <a:t>, </a:t>
            </a:r>
            <a:r>
              <a:rPr lang="en-US" b="1" dirty="0" err="1">
                <a:solidFill>
                  <a:srgbClr val="0070C0"/>
                </a:solidFill>
              </a:rPr>
              <a:t>int</a:t>
            </a:r>
            <a:r>
              <a:rPr lang="en-US" b="1" dirty="0">
                <a:solidFill>
                  <a:srgbClr val="0070C0"/>
                </a:solidFill>
              </a:rPr>
              <a:t> </a:t>
            </a:r>
            <a:r>
              <a:rPr lang="en-US" b="1" dirty="0" err="1">
                <a:solidFill>
                  <a:srgbClr val="0070C0"/>
                </a:solidFill>
              </a:rPr>
              <a:t>vr</a:t>
            </a:r>
            <a:r>
              <a:rPr lang="en-US" b="1" dirty="0">
                <a:solidFill>
                  <a:srgbClr val="0070C0"/>
                </a:solidFill>
              </a:rPr>
              <a:t>){</a:t>
            </a:r>
          </a:p>
          <a:p>
            <a:r>
              <a:rPr lang="en-US" b="1" dirty="0" smtClean="0">
                <a:solidFill>
                  <a:srgbClr val="0070C0"/>
                </a:solidFill>
              </a:rPr>
              <a:t>if(</a:t>
            </a:r>
            <a:r>
              <a:rPr lang="en-US" b="1" dirty="0" err="1" smtClean="0">
                <a:solidFill>
                  <a:srgbClr val="0070C0"/>
                </a:solidFill>
              </a:rPr>
              <a:t>ind</a:t>
            </a:r>
            <a:r>
              <a:rPr lang="en-US" b="1" dirty="0" smtClean="0">
                <a:solidFill>
                  <a:srgbClr val="0070C0"/>
                </a:solidFill>
              </a:rPr>
              <a:t>&gt;high </a:t>
            </a:r>
            <a:r>
              <a:rPr lang="en-US" b="1" dirty="0">
                <a:solidFill>
                  <a:srgbClr val="0070C0"/>
                </a:solidFill>
              </a:rPr>
              <a:t>|| </a:t>
            </a:r>
            <a:r>
              <a:rPr lang="en-US" b="1" dirty="0" err="1">
                <a:solidFill>
                  <a:srgbClr val="0070C0"/>
                </a:solidFill>
              </a:rPr>
              <a:t>ind</a:t>
            </a:r>
            <a:r>
              <a:rPr lang="en-US" b="1" dirty="0">
                <a:solidFill>
                  <a:srgbClr val="0070C0"/>
                </a:solidFill>
              </a:rPr>
              <a:t>&lt;low || low&gt;high)</a:t>
            </a:r>
          </a:p>
          <a:p>
            <a:r>
              <a:rPr lang="en-US" b="1" dirty="0" smtClean="0">
                <a:solidFill>
                  <a:srgbClr val="0070C0"/>
                </a:solidFill>
              </a:rPr>
              <a:t>return</a:t>
            </a:r>
            <a:r>
              <a:rPr lang="en-US" b="1" dirty="0">
                <a:solidFill>
                  <a:srgbClr val="0070C0"/>
                </a:solidFill>
              </a:rPr>
              <a:t>;</a:t>
            </a:r>
          </a:p>
          <a:p>
            <a:r>
              <a:rPr lang="en-US" b="1" dirty="0" smtClean="0">
                <a:solidFill>
                  <a:srgbClr val="0070C0"/>
                </a:solidFill>
              </a:rPr>
              <a:t>if(low</a:t>
            </a:r>
            <a:r>
              <a:rPr lang="en-US" b="1" dirty="0">
                <a:solidFill>
                  <a:srgbClr val="0070C0"/>
                </a:solidFill>
              </a:rPr>
              <a:t>==high</a:t>
            </a:r>
            <a:r>
              <a:rPr lang="en-US" b="1" dirty="0" smtClean="0">
                <a:solidFill>
                  <a:srgbClr val="0070C0"/>
                </a:solidFill>
              </a:rPr>
              <a:t>) {</a:t>
            </a:r>
            <a:endParaRPr lang="en-US" b="1" dirty="0">
              <a:solidFill>
                <a:srgbClr val="0070C0"/>
              </a:solidFill>
            </a:endParaRPr>
          </a:p>
          <a:p>
            <a:r>
              <a:rPr lang="en-US" b="1" dirty="0" smtClean="0">
                <a:solidFill>
                  <a:srgbClr val="0070C0"/>
                </a:solidFill>
              </a:rPr>
              <a:t>v2-</a:t>
            </a:r>
            <a:r>
              <a:rPr lang="en-US" b="1" dirty="0">
                <a:solidFill>
                  <a:srgbClr val="0070C0"/>
                </a:solidFill>
              </a:rPr>
              <a:t>&gt;v=</a:t>
            </a:r>
            <a:r>
              <a:rPr lang="en-US" b="1" dirty="0" err="1">
                <a:solidFill>
                  <a:srgbClr val="0070C0"/>
                </a:solidFill>
              </a:rPr>
              <a:t>vr</a:t>
            </a:r>
            <a:r>
              <a:rPr lang="en-US" b="1" dirty="0">
                <a:solidFill>
                  <a:srgbClr val="0070C0"/>
                </a:solidFill>
              </a:rPr>
              <a:t>;</a:t>
            </a:r>
          </a:p>
          <a:p>
            <a:r>
              <a:rPr lang="en-US" b="1" dirty="0" smtClean="0">
                <a:solidFill>
                  <a:srgbClr val="0070C0"/>
                </a:solidFill>
              </a:rPr>
              <a:t>return</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a:solidFill>
                  <a:srgbClr val="0070C0"/>
                </a:solidFill>
              </a:rPr>
              <a:t>mid=(</a:t>
            </a:r>
            <a:r>
              <a:rPr lang="en-US" b="1" dirty="0" err="1">
                <a:solidFill>
                  <a:srgbClr val="0070C0"/>
                </a:solidFill>
              </a:rPr>
              <a:t>low+high</a:t>
            </a:r>
            <a:r>
              <a:rPr lang="en-US" b="1" dirty="0">
                <a:solidFill>
                  <a:srgbClr val="0070C0"/>
                </a:solidFill>
              </a:rPr>
              <a:t>)/2;</a:t>
            </a:r>
          </a:p>
          <a:p>
            <a:r>
              <a:rPr lang="en-US" b="1" dirty="0" smtClean="0">
                <a:solidFill>
                  <a:srgbClr val="0070C0"/>
                </a:solidFill>
              </a:rPr>
              <a:t>if(</a:t>
            </a:r>
            <a:r>
              <a:rPr lang="en-US" b="1" dirty="0" err="1" smtClean="0">
                <a:solidFill>
                  <a:srgbClr val="0070C0"/>
                </a:solidFill>
              </a:rPr>
              <a:t>ind</a:t>
            </a:r>
            <a:r>
              <a:rPr lang="en-US" b="1" dirty="0">
                <a:solidFill>
                  <a:srgbClr val="0070C0"/>
                </a:solidFill>
              </a:rPr>
              <a:t>&lt;=mid</a:t>
            </a:r>
            <a:r>
              <a:rPr lang="en-US" b="1" dirty="0" smtClean="0">
                <a:solidFill>
                  <a:srgbClr val="0070C0"/>
                </a:solidFill>
              </a:rPr>
              <a:t>) {</a:t>
            </a:r>
          </a:p>
          <a:p>
            <a:r>
              <a:rPr lang="en-US" b="1" dirty="0" smtClean="0">
                <a:solidFill>
                  <a:srgbClr val="0070C0"/>
                </a:solidFill>
              </a:rPr>
              <a:t>v2-</a:t>
            </a:r>
            <a:r>
              <a:rPr lang="en-US" b="1" dirty="0">
                <a:solidFill>
                  <a:srgbClr val="0070C0"/>
                </a:solidFill>
              </a:rPr>
              <a:t>&gt;r=v1-&gt;r;</a:t>
            </a:r>
          </a:p>
          <a:p>
            <a:r>
              <a:rPr lang="en-US" b="1" dirty="0" smtClean="0">
                <a:solidFill>
                  <a:srgbClr val="0070C0"/>
                </a:solidFill>
              </a:rPr>
              <a:t>v2-</a:t>
            </a:r>
            <a:r>
              <a:rPr lang="en-US" b="1" dirty="0">
                <a:solidFill>
                  <a:srgbClr val="0070C0"/>
                </a:solidFill>
              </a:rPr>
              <a:t>&gt;l=new </a:t>
            </a:r>
            <a:r>
              <a:rPr lang="en-US" b="1" dirty="0" smtClean="0">
                <a:solidFill>
                  <a:srgbClr val="0070C0"/>
                </a:solidFill>
              </a:rPr>
              <a:t>node(0,0,0);</a:t>
            </a:r>
            <a:endParaRPr lang="en-US" b="1" dirty="0">
              <a:solidFill>
                <a:srgbClr val="0070C0"/>
              </a:solidFill>
            </a:endParaRPr>
          </a:p>
          <a:p>
            <a:r>
              <a:rPr lang="en-US" b="1" dirty="0" smtClean="0">
                <a:solidFill>
                  <a:srgbClr val="0070C0"/>
                </a:solidFill>
              </a:rPr>
              <a:t>upgrade(v1-</a:t>
            </a:r>
            <a:r>
              <a:rPr lang="en-US" b="1" dirty="0">
                <a:solidFill>
                  <a:srgbClr val="0070C0"/>
                </a:solidFill>
              </a:rPr>
              <a:t>&gt;l,v2-&gt;</a:t>
            </a:r>
            <a:r>
              <a:rPr lang="en-US" b="1" dirty="0" err="1">
                <a:solidFill>
                  <a:srgbClr val="0070C0"/>
                </a:solidFill>
              </a:rPr>
              <a:t>l,low,mid,ind,vr</a:t>
            </a:r>
            <a:r>
              <a:rPr lang="en-US" b="1" dirty="0">
                <a:solidFill>
                  <a:srgbClr val="0070C0"/>
                </a:solidFill>
              </a:rPr>
              <a:t>);</a:t>
            </a:r>
          </a:p>
          <a:p>
            <a:r>
              <a:rPr lang="en-US" b="1" dirty="0" smtClean="0">
                <a:solidFill>
                  <a:srgbClr val="0070C0"/>
                </a:solidFill>
              </a:rPr>
              <a:t>}</a:t>
            </a:r>
          </a:p>
          <a:p>
            <a:r>
              <a:rPr lang="en-US" b="1" dirty="0" smtClean="0">
                <a:solidFill>
                  <a:srgbClr val="0070C0"/>
                </a:solidFill>
              </a:rPr>
              <a:t>else {</a:t>
            </a:r>
            <a:endParaRPr lang="en-US" b="1" dirty="0">
              <a:solidFill>
                <a:srgbClr val="0070C0"/>
              </a:solidFill>
            </a:endParaRPr>
          </a:p>
          <a:p>
            <a:r>
              <a:rPr lang="en-US" b="1" dirty="0" smtClean="0">
                <a:solidFill>
                  <a:srgbClr val="0070C0"/>
                </a:solidFill>
              </a:rPr>
              <a:t>v2-</a:t>
            </a:r>
            <a:r>
              <a:rPr lang="en-US" b="1" dirty="0">
                <a:solidFill>
                  <a:srgbClr val="0070C0"/>
                </a:solidFill>
              </a:rPr>
              <a:t>&gt;l=v1-&gt;l;</a:t>
            </a:r>
          </a:p>
          <a:p>
            <a:r>
              <a:rPr lang="en-US" b="1" dirty="0" smtClean="0">
                <a:solidFill>
                  <a:srgbClr val="0070C0"/>
                </a:solidFill>
              </a:rPr>
              <a:t>v2-</a:t>
            </a:r>
            <a:r>
              <a:rPr lang="en-US" b="1" dirty="0">
                <a:solidFill>
                  <a:srgbClr val="0070C0"/>
                </a:solidFill>
              </a:rPr>
              <a:t>&gt;r=new </a:t>
            </a:r>
            <a:r>
              <a:rPr lang="en-US" b="1" dirty="0" smtClean="0">
                <a:solidFill>
                  <a:srgbClr val="0070C0"/>
                </a:solidFill>
              </a:rPr>
              <a:t>node(0,0,0);</a:t>
            </a:r>
            <a:endParaRPr lang="en-US" b="1" dirty="0">
              <a:solidFill>
                <a:srgbClr val="0070C0"/>
              </a:solidFill>
            </a:endParaRPr>
          </a:p>
          <a:p>
            <a:r>
              <a:rPr lang="en-US" b="1" dirty="0" smtClean="0">
                <a:solidFill>
                  <a:srgbClr val="0070C0"/>
                </a:solidFill>
              </a:rPr>
              <a:t>upgrade(v1-</a:t>
            </a:r>
            <a:r>
              <a:rPr lang="en-US" b="1" dirty="0">
                <a:solidFill>
                  <a:srgbClr val="0070C0"/>
                </a:solidFill>
              </a:rPr>
              <a:t>&gt;</a:t>
            </a:r>
            <a:r>
              <a:rPr lang="en-US" b="1" dirty="0" smtClean="0">
                <a:solidFill>
                  <a:srgbClr val="0070C0"/>
                </a:solidFill>
              </a:rPr>
              <a:t>r,v2</a:t>
            </a:r>
            <a:r>
              <a:rPr lang="sr-Latn-ME" b="1" dirty="0" smtClean="0">
                <a:solidFill>
                  <a:srgbClr val="0070C0"/>
                </a:solidFill>
              </a:rPr>
              <a:t>-</a:t>
            </a:r>
            <a:r>
              <a:rPr lang="en-US" b="1" dirty="0" smtClean="0">
                <a:solidFill>
                  <a:srgbClr val="0070C0"/>
                </a:solidFill>
              </a:rPr>
              <a:t>&gt;r,mid+1,       </a:t>
            </a:r>
          </a:p>
          <a:p>
            <a:r>
              <a:rPr lang="en-US" b="1" dirty="0">
                <a:solidFill>
                  <a:srgbClr val="0070C0"/>
                </a:solidFill>
              </a:rPr>
              <a:t> </a:t>
            </a:r>
            <a:r>
              <a:rPr lang="en-US" b="1" dirty="0" smtClean="0">
                <a:solidFill>
                  <a:srgbClr val="0070C0"/>
                </a:solidFill>
              </a:rPr>
              <a:t>             </a:t>
            </a:r>
            <a:r>
              <a:rPr lang="en-US" b="1" dirty="0" err="1" smtClean="0">
                <a:solidFill>
                  <a:srgbClr val="0070C0"/>
                </a:solidFill>
              </a:rPr>
              <a:t>high,ind,vr</a:t>
            </a:r>
            <a:r>
              <a:rPr lang="en-US" b="1" dirty="0">
                <a:solidFill>
                  <a:srgbClr val="0070C0"/>
                </a:solidFill>
              </a:rPr>
              <a:t>);</a:t>
            </a:r>
          </a:p>
          <a:p>
            <a:r>
              <a:rPr lang="en-US" b="1" dirty="0" smtClean="0">
                <a:solidFill>
                  <a:srgbClr val="0070C0"/>
                </a:solidFill>
              </a:rPr>
              <a:t>}</a:t>
            </a:r>
            <a:endParaRPr lang="en-US" b="1" dirty="0">
              <a:solidFill>
                <a:srgbClr val="0070C0"/>
              </a:solidFill>
            </a:endParaRPr>
          </a:p>
          <a:p>
            <a:r>
              <a:rPr lang="en-US" b="1" dirty="0" smtClean="0">
                <a:solidFill>
                  <a:srgbClr val="0070C0"/>
                </a:solidFill>
              </a:rPr>
              <a:t>v2-</a:t>
            </a:r>
            <a:r>
              <a:rPr lang="en-US" b="1" dirty="0">
                <a:solidFill>
                  <a:srgbClr val="0070C0"/>
                </a:solidFill>
              </a:rPr>
              <a:t>&gt;v=v2-&gt;l-&gt;v+v2-&gt;r-&gt;v;</a:t>
            </a:r>
          </a:p>
          <a:p>
            <a:r>
              <a:rPr lang="en-US" b="1" dirty="0" smtClean="0">
                <a:solidFill>
                  <a:srgbClr val="0070C0"/>
                </a:solidFill>
              </a:rPr>
              <a:t>}</a:t>
            </a:r>
            <a:endParaRPr lang="en-US" b="1" dirty="0">
              <a:solidFill>
                <a:srgbClr val="0070C0"/>
              </a:solidFill>
            </a:endParaRPr>
          </a:p>
        </p:txBody>
      </p:sp>
      <p:cxnSp>
        <p:nvCxnSpPr>
          <p:cNvPr id="7" name="Straight Connector 6"/>
          <p:cNvCxnSpPr/>
          <p:nvPr/>
        </p:nvCxnSpPr>
        <p:spPr>
          <a:xfrm>
            <a:off x="4953000" y="457200"/>
            <a:ext cx="0" cy="64008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281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990600"/>
          </a:xfrm>
        </p:spPr>
        <p:txBody>
          <a:bodyPr/>
          <a:lstStyle/>
          <a:p>
            <a:r>
              <a:rPr lang="en-US" dirty="0" err="1" smtClean="0"/>
              <a:t>Relizacija</a:t>
            </a:r>
            <a:r>
              <a:rPr lang="en-US" dirty="0" smtClean="0"/>
              <a:t> #</a:t>
            </a:r>
            <a:r>
              <a:rPr lang="en-US" dirty="0" err="1" smtClean="0"/>
              <a:t>nastavak</a:t>
            </a:r>
            <a:endParaRPr lang="en-US" dirty="0"/>
          </a:p>
        </p:txBody>
      </p:sp>
      <p:sp>
        <p:nvSpPr>
          <p:cNvPr id="4" name="Rectangle 3"/>
          <p:cNvSpPr/>
          <p:nvPr/>
        </p:nvSpPr>
        <p:spPr>
          <a:xfrm>
            <a:off x="0" y="990600"/>
            <a:ext cx="5410200" cy="5909310"/>
          </a:xfrm>
          <a:prstGeom prst="rect">
            <a:avLst/>
          </a:prstGeom>
        </p:spPr>
        <p:txBody>
          <a:bodyPr wrap="square">
            <a:spAutoFit/>
          </a:bodyPr>
          <a:lstStyle/>
          <a:p>
            <a:r>
              <a:rPr lang="en-US" b="1" dirty="0" err="1">
                <a:solidFill>
                  <a:srgbClr val="0070C0"/>
                </a:solidFill>
              </a:rPr>
              <a:t>int</a:t>
            </a:r>
            <a:r>
              <a:rPr lang="en-US" b="1" dirty="0">
                <a:solidFill>
                  <a:srgbClr val="0070C0"/>
                </a:solidFill>
              </a:rPr>
              <a:t> query(node* </a:t>
            </a:r>
            <a:r>
              <a:rPr lang="en-US" b="1" dirty="0" err="1">
                <a:solidFill>
                  <a:srgbClr val="0070C0"/>
                </a:solidFill>
              </a:rPr>
              <a:t>cv,int</a:t>
            </a:r>
            <a:r>
              <a:rPr lang="en-US" b="1" dirty="0">
                <a:solidFill>
                  <a:srgbClr val="0070C0"/>
                </a:solidFill>
              </a:rPr>
              <a:t> </a:t>
            </a:r>
            <a:r>
              <a:rPr lang="en-US" b="1" dirty="0" err="1" smtClean="0">
                <a:solidFill>
                  <a:srgbClr val="0070C0"/>
                </a:solidFill>
              </a:rPr>
              <a:t>low,int</a:t>
            </a:r>
            <a:r>
              <a:rPr lang="en-US" b="1" dirty="0" smtClean="0">
                <a:solidFill>
                  <a:srgbClr val="0070C0"/>
                </a:solidFill>
              </a:rPr>
              <a:t> </a:t>
            </a:r>
            <a:r>
              <a:rPr lang="en-US" b="1" dirty="0" err="1" smtClean="0">
                <a:solidFill>
                  <a:srgbClr val="0070C0"/>
                </a:solidFill>
              </a:rPr>
              <a:t>high,int</a:t>
            </a:r>
            <a:r>
              <a:rPr lang="en-US" b="1" dirty="0" smtClean="0">
                <a:solidFill>
                  <a:srgbClr val="0070C0"/>
                </a:solidFill>
              </a:rPr>
              <a:t> </a:t>
            </a:r>
            <a:r>
              <a:rPr lang="en-US" b="1" dirty="0" err="1" smtClean="0">
                <a:solidFill>
                  <a:srgbClr val="0070C0"/>
                </a:solidFill>
              </a:rPr>
              <a:t>L,int</a:t>
            </a:r>
            <a:r>
              <a:rPr lang="en-US" b="1" dirty="0" smtClean="0">
                <a:solidFill>
                  <a:srgbClr val="0070C0"/>
                </a:solidFill>
              </a:rPr>
              <a:t> </a:t>
            </a:r>
            <a:r>
              <a:rPr lang="en-US" b="1" dirty="0">
                <a:solidFill>
                  <a:srgbClr val="0070C0"/>
                </a:solidFill>
              </a:rPr>
              <a:t>H){</a:t>
            </a:r>
          </a:p>
          <a:p>
            <a:r>
              <a:rPr lang="en-US" b="1" dirty="0" smtClean="0">
                <a:solidFill>
                  <a:srgbClr val="0070C0"/>
                </a:solidFill>
              </a:rPr>
              <a:t>if(L&gt;high </a:t>
            </a:r>
            <a:r>
              <a:rPr lang="en-US" b="1" dirty="0">
                <a:solidFill>
                  <a:srgbClr val="0070C0"/>
                </a:solidFill>
              </a:rPr>
              <a:t>|| H&lt;low || low&gt;high)</a:t>
            </a:r>
          </a:p>
          <a:p>
            <a:r>
              <a:rPr lang="en-US" b="1" dirty="0" smtClean="0">
                <a:solidFill>
                  <a:srgbClr val="0070C0"/>
                </a:solidFill>
              </a:rPr>
              <a:t>  return </a:t>
            </a:r>
            <a:r>
              <a:rPr lang="en-US" b="1" dirty="0">
                <a:solidFill>
                  <a:srgbClr val="0070C0"/>
                </a:solidFill>
              </a:rPr>
              <a:t>0;</a:t>
            </a:r>
          </a:p>
          <a:p>
            <a:r>
              <a:rPr lang="en-US" b="1" dirty="0" smtClean="0">
                <a:solidFill>
                  <a:srgbClr val="0070C0"/>
                </a:solidFill>
              </a:rPr>
              <a:t>if(low</a:t>
            </a:r>
            <a:r>
              <a:rPr lang="en-US" b="1" dirty="0">
                <a:solidFill>
                  <a:srgbClr val="0070C0"/>
                </a:solidFill>
              </a:rPr>
              <a:t>&gt;=L &amp;&amp; H&gt;=high) return cv-&gt;v;</a:t>
            </a:r>
          </a:p>
          <a:p>
            <a:r>
              <a:rPr lang="en-US" b="1" dirty="0" err="1" smtClean="0">
                <a:solidFill>
                  <a:srgbClr val="0070C0"/>
                </a:solidFill>
              </a:rPr>
              <a:t>int</a:t>
            </a:r>
            <a:r>
              <a:rPr lang="en-US" b="1" dirty="0" smtClean="0">
                <a:solidFill>
                  <a:srgbClr val="0070C0"/>
                </a:solidFill>
              </a:rPr>
              <a:t> </a:t>
            </a:r>
            <a:r>
              <a:rPr lang="en-US" b="1" dirty="0">
                <a:solidFill>
                  <a:srgbClr val="0070C0"/>
                </a:solidFill>
              </a:rPr>
              <a:t>mid=(</a:t>
            </a:r>
            <a:r>
              <a:rPr lang="en-US" b="1" dirty="0" err="1">
                <a:solidFill>
                  <a:srgbClr val="0070C0"/>
                </a:solidFill>
              </a:rPr>
              <a:t>low+high</a:t>
            </a:r>
            <a:r>
              <a:rPr lang="en-US" b="1" dirty="0">
                <a:solidFill>
                  <a:srgbClr val="0070C0"/>
                </a:solidFill>
              </a:rPr>
              <a:t>)/2;</a:t>
            </a:r>
          </a:p>
          <a:p>
            <a:r>
              <a:rPr lang="en-US" b="1" dirty="0">
                <a:solidFill>
                  <a:srgbClr val="0070C0"/>
                </a:solidFill>
              </a:rPr>
              <a:t>    </a:t>
            </a:r>
            <a:r>
              <a:rPr lang="en-US" b="1" dirty="0" err="1">
                <a:solidFill>
                  <a:srgbClr val="0070C0"/>
                </a:solidFill>
              </a:rPr>
              <a:t>int</a:t>
            </a:r>
            <a:r>
              <a:rPr lang="en-US" b="1" dirty="0">
                <a:solidFill>
                  <a:srgbClr val="0070C0"/>
                </a:solidFill>
              </a:rPr>
              <a:t> p1=query(cv-&gt;</a:t>
            </a:r>
            <a:r>
              <a:rPr lang="en-US" b="1" dirty="0" err="1">
                <a:solidFill>
                  <a:srgbClr val="0070C0"/>
                </a:solidFill>
              </a:rPr>
              <a:t>l,low,mid,L,H</a:t>
            </a:r>
            <a:r>
              <a:rPr lang="en-US" b="1" dirty="0">
                <a:solidFill>
                  <a:srgbClr val="0070C0"/>
                </a:solidFill>
              </a:rPr>
              <a:t>);</a:t>
            </a:r>
          </a:p>
          <a:p>
            <a:r>
              <a:rPr lang="en-US" b="1" dirty="0">
                <a:solidFill>
                  <a:srgbClr val="0070C0"/>
                </a:solidFill>
              </a:rPr>
              <a:t>    </a:t>
            </a:r>
            <a:r>
              <a:rPr lang="en-US" b="1" dirty="0" err="1">
                <a:solidFill>
                  <a:srgbClr val="0070C0"/>
                </a:solidFill>
              </a:rPr>
              <a:t>int</a:t>
            </a:r>
            <a:r>
              <a:rPr lang="en-US" b="1" dirty="0">
                <a:solidFill>
                  <a:srgbClr val="0070C0"/>
                </a:solidFill>
              </a:rPr>
              <a:t> p2=query(cv-&gt;r,mid+1,high,L,H);</a:t>
            </a:r>
          </a:p>
          <a:p>
            <a:r>
              <a:rPr lang="en-US" b="1" dirty="0">
                <a:solidFill>
                  <a:srgbClr val="0070C0"/>
                </a:solidFill>
              </a:rPr>
              <a:t>    return p1+p2;</a:t>
            </a:r>
          </a:p>
          <a:p>
            <a:r>
              <a:rPr lang="en-US" b="1" dirty="0">
                <a:solidFill>
                  <a:srgbClr val="0070C0"/>
                </a:solidFill>
              </a:rPr>
              <a:t>}</a:t>
            </a:r>
          </a:p>
          <a:p>
            <a:r>
              <a:rPr lang="en-US" b="1" dirty="0" err="1">
                <a:solidFill>
                  <a:srgbClr val="0070C0"/>
                </a:solidFill>
              </a:rPr>
              <a:t>int</a:t>
            </a:r>
            <a:r>
              <a:rPr lang="en-US" b="1" dirty="0">
                <a:solidFill>
                  <a:srgbClr val="0070C0"/>
                </a:solidFill>
              </a:rPr>
              <a:t> main</a:t>
            </a:r>
            <a:r>
              <a:rPr lang="en-US" b="1" dirty="0" smtClean="0">
                <a:solidFill>
                  <a:srgbClr val="0070C0"/>
                </a:solidFill>
              </a:rPr>
              <a:t>(){</a:t>
            </a:r>
            <a:endParaRPr lang="en-US" b="1" dirty="0">
              <a:solidFill>
                <a:srgbClr val="0070C0"/>
              </a:solidFill>
            </a:endParaRPr>
          </a:p>
          <a:p>
            <a:r>
              <a:rPr lang="en-US" b="1" dirty="0" err="1" smtClean="0">
                <a:solidFill>
                  <a:srgbClr val="0070C0"/>
                </a:solidFill>
              </a:rPr>
              <a:t>int</a:t>
            </a:r>
            <a:r>
              <a:rPr lang="en-US" b="1" dirty="0" smtClean="0">
                <a:solidFill>
                  <a:srgbClr val="0070C0"/>
                </a:solidFill>
              </a:rPr>
              <a:t> </a:t>
            </a:r>
            <a:r>
              <a:rPr lang="en-US" b="1" dirty="0" err="1">
                <a:solidFill>
                  <a:srgbClr val="0070C0"/>
                </a:solidFill>
              </a:rPr>
              <a:t>n,q,h</a:t>
            </a:r>
            <a:r>
              <a:rPr lang="en-US" b="1" dirty="0">
                <a:solidFill>
                  <a:srgbClr val="0070C0"/>
                </a:solidFill>
              </a:rPr>
              <a:t>;</a:t>
            </a:r>
          </a:p>
          <a:p>
            <a:r>
              <a:rPr lang="en-US" b="1" dirty="0" err="1" smtClean="0">
                <a:solidFill>
                  <a:srgbClr val="0070C0"/>
                </a:solidFill>
              </a:rPr>
              <a:t>cin</a:t>
            </a:r>
            <a:r>
              <a:rPr lang="en-US" b="1" dirty="0">
                <a:solidFill>
                  <a:srgbClr val="0070C0"/>
                </a:solidFill>
              </a:rPr>
              <a:t>&gt;&gt;n&gt;&gt;q&gt;&gt;h;</a:t>
            </a:r>
          </a:p>
          <a:p>
            <a:r>
              <a:rPr lang="en-US" b="1" dirty="0" err="1" smtClean="0">
                <a:solidFill>
                  <a:srgbClr val="0070C0"/>
                </a:solidFill>
              </a:rPr>
              <a:t>int</a:t>
            </a:r>
            <a:r>
              <a:rPr lang="en-US" b="1" dirty="0" smtClean="0">
                <a:solidFill>
                  <a:srgbClr val="0070C0"/>
                </a:solidFill>
              </a:rPr>
              <a:t> </a:t>
            </a:r>
            <a:r>
              <a:rPr lang="en-US" b="1" dirty="0">
                <a:solidFill>
                  <a:srgbClr val="0070C0"/>
                </a:solidFill>
              </a:rPr>
              <a:t>a[n];</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n;i</a:t>
            </a:r>
            <a:r>
              <a:rPr lang="en-US" b="1" dirty="0">
                <a:solidFill>
                  <a:srgbClr val="0070C0"/>
                </a:solidFill>
              </a:rPr>
              <a:t>++) </a:t>
            </a:r>
            <a:r>
              <a:rPr lang="en-US" b="1" dirty="0" err="1">
                <a:solidFill>
                  <a:srgbClr val="0070C0"/>
                </a:solidFill>
              </a:rPr>
              <a:t>cin</a:t>
            </a:r>
            <a:r>
              <a:rPr lang="en-US" b="1" dirty="0">
                <a:solidFill>
                  <a:srgbClr val="0070C0"/>
                </a:solidFill>
              </a:rPr>
              <a:t>&gt;&gt;a[</a:t>
            </a:r>
            <a:r>
              <a:rPr lang="en-US" b="1" dirty="0" err="1">
                <a:solidFill>
                  <a:srgbClr val="0070C0"/>
                </a:solidFill>
              </a:rPr>
              <a:t>i</a:t>
            </a:r>
            <a:r>
              <a:rPr lang="en-US" b="1" dirty="0" smtClean="0">
                <a:solidFill>
                  <a:srgbClr val="0070C0"/>
                </a:solidFill>
              </a:rPr>
              <a:t>];</a:t>
            </a:r>
            <a:endParaRPr lang="sr-Latn-ME" b="1" dirty="0" smtClean="0">
              <a:solidFill>
                <a:srgbClr val="0070C0"/>
              </a:solidFill>
            </a:endParaRPr>
          </a:p>
          <a:p>
            <a:r>
              <a:rPr lang="en-US" b="1" dirty="0">
                <a:solidFill>
                  <a:srgbClr val="0070C0"/>
                </a:solidFill>
              </a:rPr>
              <a:t>node* </a:t>
            </a:r>
            <a:r>
              <a:rPr lang="en-US" b="1" dirty="0" err="1">
                <a:solidFill>
                  <a:srgbClr val="0070C0"/>
                </a:solidFill>
              </a:rPr>
              <a:t>ver</a:t>
            </a:r>
            <a:r>
              <a:rPr lang="en-US" b="1" dirty="0">
                <a:solidFill>
                  <a:srgbClr val="0070C0"/>
                </a:solidFill>
              </a:rPr>
              <a:t>[q+1];</a:t>
            </a:r>
          </a:p>
          <a:p>
            <a:r>
              <a:rPr lang="en-US" b="1" dirty="0" smtClean="0">
                <a:solidFill>
                  <a:srgbClr val="0070C0"/>
                </a:solidFill>
              </a:rPr>
              <a:t>node</a:t>
            </a:r>
            <a:r>
              <a:rPr lang="en-US" b="1" dirty="0">
                <a:solidFill>
                  <a:srgbClr val="0070C0"/>
                </a:solidFill>
              </a:rPr>
              <a:t>* root = new </a:t>
            </a:r>
            <a:r>
              <a:rPr lang="en-US" b="1" dirty="0" smtClean="0">
                <a:solidFill>
                  <a:srgbClr val="0070C0"/>
                </a:solidFill>
              </a:rPr>
              <a:t>node(0,</a:t>
            </a:r>
            <a:r>
              <a:rPr lang="sr-Latn-ME" b="1" dirty="0" smtClean="0">
                <a:solidFill>
                  <a:srgbClr val="0070C0"/>
                </a:solidFill>
              </a:rPr>
              <a:t>0</a:t>
            </a:r>
            <a:r>
              <a:rPr lang="en-US" b="1" dirty="0" smtClean="0">
                <a:solidFill>
                  <a:srgbClr val="0070C0"/>
                </a:solidFill>
              </a:rPr>
              <a:t>,</a:t>
            </a:r>
            <a:r>
              <a:rPr lang="sr-Latn-ME" b="1" dirty="0" smtClean="0">
                <a:solidFill>
                  <a:srgbClr val="0070C0"/>
                </a:solidFill>
              </a:rPr>
              <a:t>0</a:t>
            </a:r>
            <a:r>
              <a:rPr lang="en-US" b="1" dirty="0" smtClean="0">
                <a:solidFill>
                  <a:srgbClr val="0070C0"/>
                </a:solidFill>
              </a:rPr>
              <a:t>);</a:t>
            </a:r>
            <a:endParaRPr lang="en-US" b="1" dirty="0">
              <a:solidFill>
                <a:srgbClr val="0070C0"/>
              </a:solidFill>
            </a:endParaRPr>
          </a:p>
          <a:p>
            <a:r>
              <a:rPr lang="en-US" b="1" dirty="0" smtClean="0">
                <a:solidFill>
                  <a:srgbClr val="0070C0"/>
                </a:solidFill>
              </a:rPr>
              <a:t>build(root,0,n-1,a</a:t>
            </a:r>
            <a:r>
              <a:rPr lang="en-US" b="1" dirty="0">
                <a:solidFill>
                  <a:srgbClr val="0070C0"/>
                </a:solidFill>
              </a:rPr>
              <a:t>);</a:t>
            </a:r>
          </a:p>
          <a:p>
            <a:r>
              <a:rPr lang="en-US" b="1" dirty="0" err="1" smtClean="0">
                <a:solidFill>
                  <a:srgbClr val="0070C0"/>
                </a:solidFill>
              </a:rPr>
              <a:t>ver</a:t>
            </a:r>
            <a:r>
              <a:rPr lang="en-US" b="1" dirty="0" smtClean="0">
                <a:solidFill>
                  <a:srgbClr val="0070C0"/>
                </a:solidFill>
              </a:rPr>
              <a:t>[0</a:t>
            </a:r>
            <a:r>
              <a:rPr lang="en-US" b="1" dirty="0">
                <a:solidFill>
                  <a:srgbClr val="0070C0"/>
                </a:solidFill>
              </a:rPr>
              <a:t>]=root;</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=1;i&lt;=</a:t>
            </a:r>
            <a:r>
              <a:rPr lang="en-US" b="1" dirty="0" err="1">
                <a:solidFill>
                  <a:srgbClr val="0070C0"/>
                </a:solidFill>
              </a:rPr>
              <a:t>q;i</a:t>
            </a:r>
            <a:r>
              <a:rPr lang="en-US" b="1" dirty="0" smtClean="0">
                <a:solidFill>
                  <a:srgbClr val="0070C0"/>
                </a:solidFill>
              </a:rPr>
              <a:t>++) {</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ind</a:t>
            </a:r>
            <a:r>
              <a:rPr lang="en-US" b="1" dirty="0">
                <a:solidFill>
                  <a:srgbClr val="0070C0"/>
                </a:solidFill>
              </a:rPr>
              <a:t>, </a:t>
            </a:r>
            <a:r>
              <a:rPr lang="en-US" b="1" dirty="0" err="1">
                <a:solidFill>
                  <a:srgbClr val="0070C0"/>
                </a:solidFill>
              </a:rPr>
              <a:t>vr</a:t>
            </a:r>
            <a:r>
              <a:rPr lang="en-US" b="1" dirty="0">
                <a:solidFill>
                  <a:srgbClr val="0070C0"/>
                </a:solidFill>
              </a:rPr>
              <a:t>;</a:t>
            </a:r>
          </a:p>
          <a:p>
            <a:r>
              <a:rPr lang="sr-Latn-ME" b="1" dirty="0" smtClean="0">
                <a:solidFill>
                  <a:srgbClr val="0070C0"/>
                </a:solidFill>
              </a:rPr>
              <a:t>  </a:t>
            </a:r>
            <a:r>
              <a:rPr lang="en-US" b="1" dirty="0" err="1" smtClean="0">
                <a:solidFill>
                  <a:srgbClr val="0070C0"/>
                </a:solidFill>
              </a:rPr>
              <a:t>cin</a:t>
            </a:r>
            <a:r>
              <a:rPr lang="en-US" b="1" dirty="0">
                <a:solidFill>
                  <a:srgbClr val="0070C0"/>
                </a:solidFill>
              </a:rPr>
              <a:t>&gt;&gt;</a:t>
            </a:r>
            <a:r>
              <a:rPr lang="en-US" b="1" dirty="0" err="1">
                <a:solidFill>
                  <a:srgbClr val="0070C0"/>
                </a:solidFill>
              </a:rPr>
              <a:t>ind</a:t>
            </a:r>
            <a:r>
              <a:rPr lang="en-US" b="1" dirty="0">
                <a:solidFill>
                  <a:srgbClr val="0070C0"/>
                </a:solidFill>
              </a:rPr>
              <a:t>&gt;&gt;</a:t>
            </a:r>
            <a:r>
              <a:rPr lang="en-US" b="1" dirty="0" err="1">
                <a:solidFill>
                  <a:srgbClr val="0070C0"/>
                </a:solidFill>
              </a:rPr>
              <a:t>vr</a:t>
            </a:r>
            <a:r>
              <a:rPr lang="en-US" b="1" dirty="0" smtClean="0">
                <a:solidFill>
                  <a:srgbClr val="0070C0"/>
                </a:solidFill>
              </a:rPr>
              <a:t>;</a:t>
            </a:r>
            <a:endParaRPr lang="en-US" b="1" dirty="0">
              <a:solidFill>
                <a:srgbClr val="0070C0"/>
              </a:solidFill>
            </a:endParaRPr>
          </a:p>
        </p:txBody>
      </p:sp>
      <p:sp>
        <p:nvSpPr>
          <p:cNvPr id="5" name="Rectangle 4"/>
          <p:cNvSpPr/>
          <p:nvPr/>
        </p:nvSpPr>
        <p:spPr>
          <a:xfrm>
            <a:off x="4191000" y="1966079"/>
            <a:ext cx="5029200" cy="3139321"/>
          </a:xfrm>
          <a:prstGeom prst="rect">
            <a:avLst/>
          </a:prstGeom>
        </p:spPr>
        <p:txBody>
          <a:bodyPr wrap="square">
            <a:spAutoFit/>
          </a:bodyPr>
          <a:lstStyle/>
          <a:p>
            <a:r>
              <a:rPr lang="en-US" b="1" dirty="0" err="1" smtClean="0">
                <a:solidFill>
                  <a:srgbClr val="0070C0"/>
                </a:solidFill>
              </a:rPr>
              <a:t>ver</a:t>
            </a:r>
            <a:r>
              <a:rPr lang="en-US" b="1" dirty="0" smtClean="0">
                <a:solidFill>
                  <a:srgbClr val="0070C0"/>
                </a:solidFill>
              </a:rPr>
              <a:t>[</a:t>
            </a:r>
            <a:r>
              <a:rPr lang="en-US" b="1" dirty="0" err="1" smtClean="0">
                <a:solidFill>
                  <a:srgbClr val="0070C0"/>
                </a:solidFill>
              </a:rPr>
              <a:t>i</a:t>
            </a:r>
            <a:r>
              <a:rPr lang="en-US" b="1" dirty="0">
                <a:solidFill>
                  <a:srgbClr val="0070C0"/>
                </a:solidFill>
              </a:rPr>
              <a:t>]=new </a:t>
            </a:r>
            <a:r>
              <a:rPr lang="en-US" b="1" dirty="0" smtClean="0">
                <a:solidFill>
                  <a:srgbClr val="0070C0"/>
                </a:solidFill>
              </a:rPr>
              <a:t>node(0,</a:t>
            </a:r>
            <a:r>
              <a:rPr lang="sr-Latn-ME" b="1" dirty="0">
                <a:solidFill>
                  <a:srgbClr val="0070C0"/>
                </a:solidFill>
              </a:rPr>
              <a:t>0</a:t>
            </a:r>
            <a:r>
              <a:rPr lang="en-US" b="1" dirty="0" smtClean="0">
                <a:solidFill>
                  <a:srgbClr val="0070C0"/>
                </a:solidFill>
              </a:rPr>
              <a:t>,</a:t>
            </a:r>
            <a:r>
              <a:rPr lang="sr-Latn-ME" b="1" dirty="0" smtClean="0">
                <a:solidFill>
                  <a:srgbClr val="0070C0"/>
                </a:solidFill>
              </a:rPr>
              <a:t>0</a:t>
            </a:r>
            <a:r>
              <a:rPr lang="en-US" b="1" dirty="0" smtClean="0">
                <a:solidFill>
                  <a:srgbClr val="0070C0"/>
                </a:solidFill>
              </a:rPr>
              <a:t>);</a:t>
            </a:r>
            <a:endParaRPr lang="en-US" b="1" dirty="0">
              <a:solidFill>
                <a:srgbClr val="0070C0"/>
              </a:solidFill>
            </a:endParaRPr>
          </a:p>
          <a:p>
            <a:r>
              <a:rPr lang="en-US" b="1" dirty="0" smtClean="0">
                <a:solidFill>
                  <a:srgbClr val="0070C0"/>
                </a:solidFill>
              </a:rPr>
              <a:t>upgrade(</a:t>
            </a:r>
            <a:r>
              <a:rPr lang="en-US" b="1" dirty="0" err="1" smtClean="0">
                <a:solidFill>
                  <a:srgbClr val="0070C0"/>
                </a:solidFill>
              </a:rPr>
              <a:t>ver</a:t>
            </a:r>
            <a:r>
              <a:rPr lang="en-US" b="1" dirty="0" smtClean="0">
                <a:solidFill>
                  <a:srgbClr val="0070C0"/>
                </a:solidFill>
              </a:rPr>
              <a:t>[i-1</a:t>
            </a:r>
            <a:r>
              <a:rPr lang="en-US" b="1" dirty="0">
                <a:solidFill>
                  <a:srgbClr val="0070C0"/>
                </a:solidFill>
              </a:rPr>
              <a:t>],</a:t>
            </a:r>
            <a:r>
              <a:rPr lang="en-US" b="1" dirty="0" err="1">
                <a:solidFill>
                  <a:srgbClr val="0070C0"/>
                </a:solidFill>
              </a:rPr>
              <a:t>ver</a:t>
            </a:r>
            <a:r>
              <a:rPr lang="en-US" b="1" dirty="0">
                <a:solidFill>
                  <a:srgbClr val="0070C0"/>
                </a:solidFill>
              </a:rPr>
              <a:t>[</a:t>
            </a:r>
            <a:r>
              <a:rPr lang="en-US" b="1" dirty="0" err="1">
                <a:solidFill>
                  <a:srgbClr val="0070C0"/>
                </a:solidFill>
              </a:rPr>
              <a:t>i</a:t>
            </a:r>
            <a:r>
              <a:rPr lang="en-US" b="1" dirty="0">
                <a:solidFill>
                  <a:srgbClr val="0070C0"/>
                </a:solidFill>
              </a:rPr>
              <a:t>],0,n-1,ind,vr);</a:t>
            </a:r>
          </a:p>
          <a:p>
            <a:r>
              <a:rPr lang="en-US" b="1" dirty="0" smtClean="0">
                <a:solidFill>
                  <a:srgbClr val="0070C0"/>
                </a:solidFill>
              </a:rPr>
              <a:t>}</a:t>
            </a:r>
            <a:endParaRPr lang="en-US" b="1" dirty="0">
              <a:solidFill>
                <a:srgbClr val="0070C0"/>
              </a:solidFill>
            </a:endParaRPr>
          </a:p>
          <a:p>
            <a:r>
              <a:rPr lang="en-US" b="1" dirty="0" err="1" smtClean="0">
                <a:solidFill>
                  <a:srgbClr val="0070C0"/>
                </a:solidFill>
              </a:rPr>
              <a:t>cout</a:t>
            </a:r>
            <a:r>
              <a:rPr lang="en-US" b="1" dirty="0">
                <a:solidFill>
                  <a:srgbClr val="0070C0"/>
                </a:solidFill>
              </a:rPr>
              <a:t>&lt;&lt;query(</a:t>
            </a:r>
            <a:r>
              <a:rPr lang="en-US" b="1" dirty="0" err="1">
                <a:solidFill>
                  <a:srgbClr val="0070C0"/>
                </a:solidFill>
              </a:rPr>
              <a:t>ver</a:t>
            </a:r>
            <a:r>
              <a:rPr lang="en-US" b="1" dirty="0">
                <a:solidFill>
                  <a:srgbClr val="0070C0"/>
                </a:solidFill>
              </a:rPr>
              <a:t>[0],0,n-1,0,5)&lt;&lt;</a:t>
            </a:r>
            <a:r>
              <a:rPr lang="en-US" b="1" dirty="0" err="1">
                <a:solidFill>
                  <a:srgbClr val="0070C0"/>
                </a:solidFill>
              </a:rPr>
              <a:t>endl</a:t>
            </a:r>
            <a:r>
              <a:rPr lang="en-US" b="1" dirty="0">
                <a:solidFill>
                  <a:srgbClr val="0070C0"/>
                </a:solidFill>
              </a:rPr>
              <a:t>;</a:t>
            </a:r>
          </a:p>
          <a:p>
            <a:r>
              <a:rPr lang="en-US" b="1" dirty="0" smtClean="0">
                <a:solidFill>
                  <a:srgbClr val="0070C0"/>
                </a:solidFill>
              </a:rPr>
              <a:t>for(</a:t>
            </a:r>
            <a:r>
              <a:rPr lang="en-US" b="1" dirty="0" err="1" smtClean="0">
                <a:solidFill>
                  <a:srgbClr val="0070C0"/>
                </a:solidFill>
              </a:rPr>
              <a:t>int</a:t>
            </a:r>
            <a:r>
              <a:rPr lang="en-US" b="1" dirty="0" smtClean="0">
                <a:solidFill>
                  <a:srgbClr val="0070C0"/>
                </a:solidFill>
              </a:rPr>
              <a:t> </a:t>
            </a:r>
            <a:r>
              <a:rPr lang="en-US" b="1" dirty="0" err="1">
                <a:solidFill>
                  <a:srgbClr val="0070C0"/>
                </a:solidFill>
              </a:rPr>
              <a:t>i</a:t>
            </a:r>
            <a:r>
              <a:rPr lang="en-US" b="1" dirty="0">
                <a:solidFill>
                  <a:srgbClr val="0070C0"/>
                </a:solidFill>
              </a:rPr>
              <a:t>=0;i&lt;</a:t>
            </a:r>
            <a:r>
              <a:rPr lang="en-US" b="1" dirty="0" err="1">
                <a:solidFill>
                  <a:srgbClr val="0070C0"/>
                </a:solidFill>
              </a:rPr>
              <a:t>h;i</a:t>
            </a:r>
            <a:r>
              <a:rPr lang="en-US" b="1" dirty="0" smtClean="0">
                <a:solidFill>
                  <a:srgbClr val="0070C0"/>
                </a:solidFill>
              </a:rPr>
              <a:t>++){</a:t>
            </a:r>
            <a:endParaRPr lang="en-US" b="1" dirty="0">
              <a:solidFill>
                <a:srgbClr val="0070C0"/>
              </a:solidFill>
            </a:endParaRPr>
          </a:p>
          <a:p>
            <a:r>
              <a:rPr lang="sr-Latn-ME" b="1" dirty="0" smtClean="0">
                <a:solidFill>
                  <a:srgbClr val="0070C0"/>
                </a:solidFill>
              </a:rPr>
              <a:t>  </a:t>
            </a:r>
            <a:r>
              <a:rPr lang="en-US" b="1" dirty="0" err="1" smtClean="0">
                <a:solidFill>
                  <a:srgbClr val="0070C0"/>
                </a:solidFill>
              </a:rPr>
              <a:t>int</a:t>
            </a:r>
            <a:r>
              <a:rPr lang="en-US" b="1" dirty="0" smtClean="0">
                <a:solidFill>
                  <a:srgbClr val="0070C0"/>
                </a:solidFill>
              </a:rPr>
              <a:t> </a:t>
            </a:r>
            <a:r>
              <a:rPr lang="en-US" b="1" dirty="0" err="1">
                <a:solidFill>
                  <a:srgbClr val="0070C0"/>
                </a:solidFill>
              </a:rPr>
              <a:t>verz,dg,gg</a:t>
            </a:r>
            <a:r>
              <a:rPr lang="en-US" b="1" dirty="0">
                <a:solidFill>
                  <a:srgbClr val="0070C0"/>
                </a:solidFill>
              </a:rPr>
              <a:t>;</a:t>
            </a:r>
          </a:p>
          <a:p>
            <a:r>
              <a:rPr lang="sr-Latn-ME" b="1" dirty="0" smtClean="0">
                <a:solidFill>
                  <a:srgbClr val="0070C0"/>
                </a:solidFill>
              </a:rPr>
              <a:t>  </a:t>
            </a:r>
            <a:r>
              <a:rPr lang="en-US" b="1" dirty="0" err="1" smtClean="0">
                <a:solidFill>
                  <a:srgbClr val="0070C0"/>
                </a:solidFill>
              </a:rPr>
              <a:t>cin</a:t>
            </a:r>
            <a:r>
              <a:rPr lang="en-US" b="1" dirty="0">
                <a:solidFill>
                  <a:srgbClr val="0070C0"/>
                </a:solidFill>
              </a:rPr>
              <a:t>&gt;&gt;</a:t>
            </a:r>
            <a:r>
              <a:rPr lang="en-US" b="1" dirty="0" err="1">
                <a:solidFill>
                  <a:srgbClr val="0070C0"/>
                </a:solidFill>
              </a:rPr>
              <a:t>verz</a:t>
            </a:r>
            <a:r>
              <a:rPr lang="en-US" b="1" dirty="0">
                <a:solidFill>
                  <a:srgbClr val="0070C0"/>
                </a:solidFill>
              </a:rPr>
              <a:t>&gt;&gt;dg&gt;&gt;</a:t>
            </a:r>
            <a:r>
              <a:rPr lang="en-US" b="1" dirty="0" err="1">
                <a:solidFill>
                  <a:srgbClr val="0070C0"/>
                </a:solidFill>
              </a:rPr>
              <a:t>gg</a:t>
            </a:r>
            <a:r>
              <a:rPr lang="en-US" b="1" dirty="0">
                <a:solidFill>
                  <a:srgbClr val="0070C0"/>
                </a:solidFill>
              </a:rPr>
              <a:t>;</a:t>
            </a:r>
          </a:p>
          <a:p>
            <a:r>
              <a:rPr lang="sr-Latn-ME" b="1" dirty="0" smtClean="0">
                <a:solidFill>
                  <a:srgbClr val="0070C0"/>
                </a:solidFill>
              </a:rPr>
              <a:t>  </a:t>
            </a:r>
            <a:r>
              <a:rPr lang="en-US" b="1" dirty="0" err="1" smtClean="0">
                <a:solidFill>
                  <a:srgbClr val="0070C0"/>
                </a:solidFill>
              </a:rPr>
              <a:t>cout</a:t>
            </a:r>
            <a:r>
              <a:rPr lang="en-US" b="1" dirty="0">
                <a:solidFill>
                  <a:srgbClr val="0070C0"/>
                </a:solidFill>
              </a:rPr>
              <a:t>&lt;&lt;query(</a:t>
            </a:r>
            <a:r>
              <a:rPr lang="en-US" b="1" dirty="0" err="1">
                <a:solidFill>
                  <a:srgbClr val="0070C0"/>
                </a:solidFill>
              </a:rPr>
              <a:t>ver</a:t>
            </a:r>
            <a:r>
              <a:rPr lang="en-US" b="1" dirty="0">
                <a:solidFill>
                  <a:srgbClr val="0070C0"/>
                </a:solidFill>
              </a:rPr>
              <a:t>[</a:t>
            </a:r>
            <a:r>
              <a:rPr lang="en-US" b="1" dirty="0" err="1">
                <a:solidFill>
                  <a:srgbClr val="0070C0"/>
                </a:solidFill>
              </a:rPr>
              <a:t>verz</a:t>
            </a:r>
            <a:r>
              <a:rPr lang="en-US" b="1" dirty="0">
                <a:solidFill>
                  <a:srgbClr val="0070C0"/>
                </a:solidFill>
              </a:rPr>
              <a:t>],0,n-1,dg,gg)&lt;&lt;</a:t>
            </a:r>
            <a:r>
              <a:rPr lang="en-US" b="1" dirty="0" err="1">
                <a:solidFill>
                  <a:srgbClr val="0070C0"/>
                </a:solidFill>
              </a:rPr>
              <a:t>endl</a:t>
            </a:r>
            <a:r>
              <a:rPr lang="en-US" b="1" dirty="0">
                <a:solidFill>
                  <a:srgbClr val="0070C0"/>
                </a:solidFill>
              </a:rPr>
              <a:t>;</a:t>
            </a:r>
          </a:p>
          <a:p>
            <a:r>
              <a:rPr lang="sr-Latn-ME" b="1" dirty="0" smtClean="0">
                <a:solidFill>
                  <a:srgbClr val="0070C0"/>
                </a:solidFill>
              </a:rPr>
              <a:t>  </a:t>
            </a:r>
            <a:r>
              <a:rPr lang="en-US" b="1" dirty="0" smtClean="0">
                <a:solidFill>
                  <a:srgbClr val="0070C0"/>
                </a:solidFill>
              </a:rPr>
              <a:t>}</a:t>
            </a:r>
            <a:endParaRPr lang="en-US" b="1" dirty="0">
              <a:solidFill>
                <a:srgbClr val="0070C0"/>
              </a:solidFill>
            </a:endParaRPr>
          </a:p>
          <a:p>
            <a:r>
              <a:rPr lang="en-US" b="1" dirty="0" smtClean="0">
                <a:solidFill>
                  <a:srgbClr val="0070C0"/>
                </a:solidFill>
              </a:rPr>
              <a:t>return </a:t>
            </a:r>
            <a:r>
              <a:rPr lang="en-US" b="1" dirty="0">
                <a:solidFill>
                  <a:srgbClr val="0070C0"/>
                </a:solidFill>
              </a:rPr>
              <a:t>0;</a:t>
            </a:r>
          </a:p>
          <a:p>
            <a:r>
              <a:rPr lang="en-US" b="1" dirty="0">
                <a:solidFill>
                  <a:srgbClr val="0070C0"/>
                </a:solidFill>
              </a:rPr>
              <a:t>}</a:t>
            </a:r>
          </a:p>
        </p:txBody>
      </p:sp>
      <p:sp>
        <p:nvSpPr>
          <p:cNvPr id="6" name="Freeform 5"/>
          <p:cNvSpPr/>
          <p:nvPr/>
        </p:nvSpPr>
        <p:spPr>
          <a:xfrm>
            <a:off x="4178808" y="347472"/>
            <a:ext cx="4983480" cy="4736592"/>
          </a:xfrm>
          <a:custGeom>
            <a:avLst/>
            <a:gdLst>
              <a:gd name="connsiteX0" fmla="*/ 1188720 w 4983480"/>
              <a:gd name="connsiteY0" fmla="*/ 0 h 4736592"/>
              <a:gd name="connsiteX1" fmla="*/ 1197864 w 4983480"/>
              <a:gd name="connsiteY1" fmla="*/ 1472184 h 4736592"/>
              <a:gd name="connsiteX2" fmla="*/ 45720 w 4983480"/>
              <a:gd name="connsiteY2" fmla="*/ 1618488 h 4736592"/>
              <a:gd name="connsiteX3" fmla="*/ 0 w 4983480"/>
              <a:gd name="connsiteY3" fmla="*/ 4700016 h 4736592"/>
              <a:gd name="connsiteX4" fmla="*/ 4983480 w 4983480"/>
              <a:gd name="connsiteY4" fmla="*/ 4736592 h 4736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480" h="4736592">
                <a:moveTo>
                  <a:pt x="1188720" y="0"/>
                </a:moveTo>
                <a:lnTo>
                  <a:pt x="1197864" y="1472184"/>
                </a:lnTo>
                <a:lnTo>
                  <a:pt x="45720" y="1618488"/>
                </a:lnTo>
                <a:lnTo>
                  <a:pt x="0" y="4700016"/>
                </a:lnTo>
                <a:lnTo>
                  <a:pt x="4983480" y="4736592"/>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12668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108873</TotalTime>
  <Words>5397</Words>
  <Application>Microsoft Office PowerPoint</Application>
  <PresentationFormat>On-screen Show (4:3)</PresentationFormat>
  <Paragraphs>844</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Clarity</vt:lpstr>
      <vt:lpstr>Teorija  algoritama</vt:lpstr>
      <vt:lpstr>Širina drveta - Test primjer i pojašnjenje</vt:lpstr>
      <vt:lpstr>Dijametar drveta O(N)</vt:lpstr>
      <vt:lpstr>Klasa node i main()</vt:lpstr>
      <vt:lpstr>Perzistentno segmentno drvo - Potreba</vt:lpstr>
      <vt:lpstr>Ideja realizacije</vt:lpstr>
      <vt:lpstr>Dodatno drvo</vt:lpstr>
      <vt:lpstr>Realizacija</vt:lpstr>
      <vt:lpstr>Relizacija #nastavak</vt:lpstr>
      <vt:lpstr>Primjer &amp; objašnjenje</vt:lpstr>
      <vt:lpstr>Koraci u algoritmu</vt:lpstr>
      <vt:lpstr>Memorijska složenost</vt:lpstr>
      <vt:lpstr>Binarno drvo za pretragu - BST</vt:lpstr>
      <vt:lpstr>Operacija brisanja - delete</vt:lpstr>
      <vt:lpstr>Operacija umetanja - insert</vt:lpstr>
      <vt:lpstr>Operacija brisanja - primjer</vt:lpstr>
      <vt:lpstr>BST - realizacija</vt:lpstr>
      <vt:lpstr>BST realizacija #2</vt:lpstr>
      <vt:lpstr>BST test primjer i objašnjenje</vt:lpstr>
      <vt:lpstr>Problem BST-a</vt:lpstr>
      <vt:lpstr>Samobalansirana drveta</vt:lpstr>
      <vt:lpstr>AVL drvo</vt:lpstr>
      <vt:lpstr>Umetanje i rotacije stabla</vt:lpstr>
      <vt:lpstr>AVL koraci pri umetanju</vt:lpstr>
      <vt:lpstr>Varijante balansiranja kod insert-a</vt:lpstr>
      <vt:lpstr>Preostale varijante kod umetanja</vt:lpstr>
      <vt:lpstr>Primjer umetanja</vt:lpstr>
      <vt:lpstr>Umetanje kada ima promjena</vt:lpstr>
      <vt:lpstr>Slučaj desno-desno</vt:lpstr>
      <vt:lpstr>Slučaj lijevo-desno</vt:lpstr>
      <vt:lpstr>Slučaj desno - lijevo</vt:lpstr>
      <vt:lpstr>AVL brisanje - delete</vt:lpstr>
      <vt:lpstr>AVL varijante brisanja</vt:lpstr>
      <vt:lpstr>AVL brisanje - primjer</vt:lpstr>
      <vt:lpstr>AVL brisanje - rotacija</vt:lpstr>
      <vt:lpstr>AVL realizacija</vt:lpstr>
      <vt:lpstr>AVL realizacija dio #2</vt:lpstr>
      <vt:lpstr>AVL Realizacija dio #3</vt:lpstr>
      <vt:lpstr>AVL realizacija main() i objašnjenje</vt:lpstr>
      <vt:lpstr>AVL realizacija - tumačenje</vt:lpstr>
      <vt:lpstr>AVL realizacija – tumačenje delete</vt:lpstr>
      <vt:lpstr>AVL primjer</vt:lpstr>
      <vt:lpstr>Zadaci za vježbanje</vt:lpstr>
      <vt:lpstr>Zadaci za vježbanje</vt:lpstr>
      <vt:lpstr>Zadaci za vježbanje</vt:lpstr>
      <vt:lpstr>Zadaci za vježbanje</vt:lpstr>
      <vt:lpstr>Zadaci za vježbanje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Teorija  algoritama</dc:title>
  <dc:creator>Windows User</dc:creator>
  <cp:lastModifiedBy>Windows User</cp:lastModifiedBy>
  <cp:revision>472</cp:revision>
  <dcterms:created xsi:type="dcterms:W3CDTF">2019-12-12T05:54:33Z</dcterms:created>
  <dcterms:modified xsi:type="dcterms:W3CDTF">2022-11-22T19:27:42Z</dcterms:modified>
</cp:coreProperties>
</file>