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539" r:id="rId3"/>
    <p:sldId id="538" r:id="rId4"/>
    <p:sldId id="537" r:id="rId5"/>
    <p:sldId id="533" r:id="rId6"/>
    <p:sldId id="531" r:id="rId7"/>
    <p:sldId id="529" r:id="rId8"/>
    <p:sldId id="526" r:id="rId9"/>
    <p:sldId id="524" r:id="rId10"/>
    <p:sldId id="503" r:id="rId11"/>
    <p:sldId id="504" r:id="rId12"/>
    <p:sldId id="505" r:id="rId13"/>
    <p:sldId id="506" r:id="rId14"/>
    <p:sldId id="507" r:id="rId15"/>
    <p:sldId id="508" r:id="rId16"/>
    <p:sldId id="509" r:id="rId17"/>
    <p:sldId id="510" r:id="rId18"/>
    <p:sldId id="491" r:id="rId19"/>
    <p:sldId id="492" r:id="rId20"/>
    <p:sldId id="493" r:id="rId21"/>
    <p:sldId id="494" r:id="rId22"/>
    <p:sldId id="495" r:id="rId23"/>
    <p:sldId id="496" r:id="rId24"/>
    <p:sldId id="527" r:id="rId25"/>
    <p:sldId id="532" r:id="rId26"/>
    <p:sldId id="530" r:id="rId27"/>
    <p:sldId id="490" r:id="rId28"/>
    <p:sldId id="472" r:id="rId29"/>
    <p:sldId id="473" r:id="rId30"/>
    <p:sldId id="474" r:id="rId31"/>
    <p:sldId id="475" r:id="rId32"/>
    <p:sldId id="476" r:id="rId33"/>
    <p:sldId id="477" r:id="rId34"/>
    <p:sldId id="478" r:id="rId35"/>
    <p:sldId id="479" r:id="rId36"/>
    <p:sldId id="480" r:id="rId37"/>
    <p:sldId id="481" r:id="rId38"/>
    <p:sldId id="482" r:id="rId39"/>
    <p:sldId id="483" r:id="rId40"/>
    <p:sldId id="484" r:id="rId41"/>
    <p:sldId id="485" r:id="rId42"/>
    <p:sldId id="486" r:id="rId43"/>
    <p:sldId id="487" r:id="rId44"/>
    <p:sldId id="517" r:id="rId45"/>
    <p:sldId id="518" r:id="rId46"/>
    <p:sldId id="519" r:id="rId47"/>
    <p:sldId id="521" r:id="rId48"/>
    <p:sldId id="522" r:id="rId49"/>
    <p:sldId id="520" r:id="rId50"/>
    <p:sldId id="498"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C6E1B6-7FA5-4B13-AF60-55F0E6068182}" type="datetimeFigureOut">
              <a:rPr lang="en-US" smtClean="0"/>
              <a:t>9/24/2024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1727DF-FFB9-4AFD-B667-359D0ACB4398}" type="slidenum">
              <a:rPr lang="en-US" smtClean="0"/>
              <a:t>‹#›</a:t>
            </a:fld>
            <a:endParaRPr lang="en-US"/>
          </a:p>
        </p:txBody>
      </p:sp>
    </p:spTree>
    <p:extLst>
      <p:ext uri="{BB962C8B-B14F-4D97-AF65-F5344CB8AC3E}">
        <p14:creationId xmlns:p14="http://schemas.microsoft.com/office/powerpoint/2010/main" val="2872060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youtu.be/dUBkaqrcYT8" TargetMode="External"/><Relationship Id="rId13" Type="http://schemas.openxmlformats.org/officeDocument/2006/relationships/hyperlink" Target="https://codeforces.com/contest/817/problem/E" TargetMode="External"/><Relationship Id="rId18" Type="http://schemas.openxmlformats.org/officeDocument/2006/relationships/hyperlink" Target="https://codeforces.com/problemset/submission/842/57769308" TargetMode="External"/><Relationship Id="rId3" Type="http://schemas.openxmlformats.org/officeDocument/2006/relationships/hyperlink" Target="http://poincare.matf.bg.ac.rs/~jelenagr/AIDA/cas02/trieJHP.pdf" TargetMode="External"/><Relationship Id="rId7" Type="http://schemas.openxmlformats.org/officeDocument/2006/relationships/hyperlink" Target="https://www.geeksforgeeks.org/trie-insert-and-search/" TargetMode="External"/><Relationship Id="rId12" Type="http://schemas.openxmlformats.org/officeDocument/2006/relationships/hyperlink" Target="http://poincare.matf.bg.ac.rs/~jelenagr/AIDA/cas02/resenje/" TargetMode="External"/><Relationship Id="rId17" Type="http://schemas.openxmlformats.org/officeDocument/2006/relationships/hyperlink" Target="https://codeforces.com/blog/entry/54179" TargetMode="External"/><Relationship Id="rId2" Type="http://schemas.openxmlformats.org/officeDocument/2006/relationships/slide" Target="../slides/slide50.xml"/><Relationship Id="rId16" Type="http://schemas.openxmlformats.org/officeDocument/2006/relationships/hyperlink" Target="https://codeforces.com/contest/842/problem/D" TargetMode="External"/><Relationship Id="rId20" Type="http://schemas.openxmlformats.org/officeDocument/2006/relationships/hyperlink" Target="https://www.spoj.com/problems/DICT/" TargetMode="External"/><Relationship Id="rId1" Type="http://schemas.openxmlformats.org/officeDocument/2006/relationships/notesMaster" Target="../notesMasters/notesMaster1.xml"/><Relationship Id="rId6" Type="http://schemas.openxmlformats.org/officeDocument/2006/relationships/hyperlink" Target="https://gcc.gnu.org/onlinedocs/libstdc++/ext/pb_ds/trie_based_containers.html" TargetMode="External"/><Relationship Id="rId11" Type="http://schemas.openxmlformats.org/officeDocument/2006/relationships/hyperlink" Target="http://poincare.matf.bg.ac.rs/~jelenagr/AIDA/cas02/cas02.pdf" TargetMode="External"/><Relationship Id="rId5" Type="http://schemas.openxmlformats.org/officeDocument/2006/relationships/hyperlink" Target="https://dms.rs/agogeit/data/tekstovi/Trie.pdf" TargetMode="External"/><Relationship Id="rId15" Type="http://schemas.openxmlformats.org/officeDocument/2006/relationships/hyperlink" Target="https://codeforces.com/problemset/submission/817/57769636" TargetMode="External"/><Relationship Id="rId10" Type="http://schemas.openxmlformats.org/officeDocument/2006/relationships/hyperlink" Target="https://www.geeksforgeeks.org/advantages-trie-data-structure/" TargetMode="External"/><Relationship Id="rId19" Type="http://schemas.openxmlformats.org/officeDocument/2006/relationships/hyperlink" Target="https://codeforces.com/gym/101628/problem/K" TargetMode="External"/><Relationship Id="rId4" Type="http://schemas.openxmlformats.org/officeDocument/2006/relationships/hyperlink" Target="https://algora.petlja.org/t/struktura-trie/80" TargetMode="External"/><Relationship Id="rId9" Type="http://schemas.openxmlformats.org/officeDocument/2006/relationships/hyperlink" Target="https://www.geeksforgeeks.org/trie-delete/" TargetMode="External"/><Relationship Id="rId14" Type="http://schemas.openxmlformats.org/officeDocument/2006/relationships/hyperlink" Target="https://codeforces.com/blog/entry/52638"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rgbClr val="0070C0"/>
                </a:solidFill>
              </a:rPr>
              <a:t>#include &lt;</a:t>
            </a:r>
            <a:r>
              <a:rPr lang="en-US" b="1" dirty="0" err="1" smtClean="0">
                <a:solidFill>
                  <a:srgbClr val="0070C0"/>
                </a:solidFill>
              </a:rPr>
              <a:t>iostream</a:t>
            </a:r>
            <a:r>
              <a:rPr lang="en-US" b="1" dirty="0" smtClean="0">
                <a:solidFill>
                  <a:srgbClr val="0070C0"/>
                </a:solidFill>
              </a:rPr>
              <a:t>&gt;</a:t>
            </a:r>
          </a:p>
          <a:p>
            <a:r>
              <a:rPr lang="en-US" b="1" dirty="0" smtClean="0">
                <a:solidFill>
                  <a:srgbClr val="0070C0"/>
                </a:solidFill>
              </a:rPr>
              <a:t>#include &lt;vector&gt;</a:t>
            </a:r>
          </a:p>
          <a:p>
            <a:r>
              <a:rPr lang="en-US" b="1" dirty="0" smtClean="0">
                <a:solidFill>
                  <a:srgbClr val="0070C0"/>
                </a:solidFill>
              </a:rPr>
              <a:t>#include &lt;algorithm&gt;</a:t>
            </a:r>
          </a:p>
          <a:p>
            <a:r>
              <a:rPr lang="en-US" b="1" dirty="0" smtClean="0">
                <a:solidFill>
                  <a:srgbClr val="0070C0"/>
                </a:solidFill>
              </a:rPr>
              <a:t>#include &lt;utility&gt;</a:t>
            </a:r>
          </a:p>
          <a:p>
            <a:r>
              <a:rPr lang="en-US" b="1" dirty="0" smtClean="0">
                <a:solidFill>
                  <a:srgbClr val="0070C0"/>
                </a:solidFill>
              </a:rPr>
              <a:t>//</a:t>
            </a:r>
            <a:r>
              <a:rPr lang="en-US" b="1" dirty="0" err="1" smtClean="0">
                <a:solidFill>
                  <a:srgbClr val="0070C0"/>
                </a:solidFill>
              </a:rPr>
              <a:t>Codeforces</a:t>
            </a:r>
            <a:r>
              <a:rPr lang="en-US" b="1" dirty="0" smtClean="0">
                <a:solidFill>
                  <a:srgbClr val="0070C0"/>
                </a:solidFill>
              </a:rPr>
              <a:t> 3B</a:t>
            </a:r>
          </a:p>
          <a:p>
            <a:r>
              <a:rPr lang="en-US" b="1" dirty="0" smtClean="0">
                <a:solidFill>
                  <a:srgbClr val="0070C0"/>
                </a:solidFill>
              </a:rPr>
              <a:t>//Lorry</a:t>
            </a:r>
          </a:p>
          <a:p>
            <a:r>
              <a:rPr lang="en-US" b="1" dirty="0" smtClean="0">
                <a:solidFill>
                  <a:srgbClr val="0070C0"/>
                </a:solidFill>
              </a:rPr>
              <a:t>//</a:t>
            </a:r>
            <a:r>
              <a:rPr lang="en-US" b="1" dirty="0" err="1" smtClean="0">
                <a:solidFill>
                  <a:srgbClr val="0070C0"/>
                </a:solidFill>
              </a:rPr>
              <a:t>Lici</a:t>
            </a:r>
            <a:r>
              <a:rPr lang="en-US" b="1" dirty="0" smtClean="0">
                <a:solidFill>
                  <a:srgbClr val="0070C0"/>
                </a:solidFill>
              </a:rPr>
              <a:t> </a:t>
            </a:r>
            <a:r>
              <a:rPr lang="en-US" b="1" dirty="0" err="1" smtClean="0">
                <a:solidFill>
                  <a:srgbClr val="0070C0"/>
                </a:solidFill>
              </a:rPr>
              <a:t>ali</a:t>
            </a:r>
            <a:r>
              <a:rPr lang="en-US" b="1" dirty="0" smtClean="0">
                <a:solidFill>
                  <a:srgbClr val="0070C0"/>
                </a:solidFill>
              </a:rPr>
              <a:t> </a:t>
            </a:r>
            <a:r>
              <a:rPr lang="en-US" b="1" dirty="0" err="1" smtClean="0">
                <a:solidFill>
                  <a:srgbClr val="0070C0"/>
                </a:solidFill>
              </a:rPr>
              <a:t>samo</a:t>
            </a:r>
            <a:r>
              <a:rPr lang="en-US" b="1" dirty="0" smtClean="0">
                <a:solidFill>
                  <a:srgbClr val="0070C0"/>
                </a:solidFill>
              </a:rPr>
              <a:t> </a:t>
            </a:r>
            <a:r>
              <a:rPr lang="en-US" b="1" dirty="0" err="1" smtClean="0">
                <a:solidFill>
                  <a:srgbClr val="0070C0"/>
                </a:solidFill>
              </a:rPr>
              <a:t>lici</a:t>
            </a:r>
            <a:r>
              <a:rPr lang="en-US" b="1" dirty="0" smtClean="0">
                <a:solidFill>
                  <a:srgbClr val="0070C0"/>
                </a:solidFill>
              </a:rPr>
              <a:t> </a:t>
            </a:r>
            <a:r>
              <a:rPr lang="en-US" b="1" dirty="0" err="1" smtClean="0">
                <a:solidFill>
                  <a:srgbClr val="0070C0"/>
                </a:solidFill>
              </a:rPr>
              <a:t>na</a:t>
            </a:r>
            <a:r>
              <a:rPr lang="en-US" b="1" dirty="0" smtClean="0">
                <a:solidFill>
                  <a:srgbClr val="0070C0"/>
                </a:solidFill>
              </a:rPr>
              <a:t> problem </a:t>
            </a:r>
            <a:r>
              <a:rPr lang="en-US" b="1" dirty="0" err="1" smtClean="0">
                <a:solidFill>
                  <a:srgbClr val="0070C0"/>
                </a:solidFill>
              </a:rPr>
              <a:t>ruksaka</a:t>
            </a:r>
            <a:r>
              <a:rPr lang="en-US" b="1" dirty="0" smtClean="0">
                <a:solidFill>
                  <a:srgbClr val="0070C0"/>
                </a:solidFill>
              </a:rPr>
              <a:t> a </a:t>
            </a:r>
            <a:r>
              <a:rPr lang="en-US" b="1" dirty="0" err="1" smtClean="0">
                <a:solidFill>
                  <a:srgbClr val="0070C0"/>
                </a:solidFill>
              </a:rPr>
              <a:t>zapravo</a:t>
            </a:r>
            <a:endParaRPr lang="en-US" b="1" dirty="0" smtClean="0">
              <a:solidFill>
                <a:srgbClr val="0070C0"/>
              </a:solidFill>
            </a:endParaRPr>
          </a:p>
          <a:p>
            <a:r>
              <a:rPr lang="en-US" b="1" dirty="0" smtClean="0">
                <a:solidFill>
                  <a:srgbClr val="0070C0"/>
                </a:solidFill>
              </a:rPr>
              <a:t>//</a:t>
            </a:r>
            <a:r>
              <a:rPr lang="en-US" b="1" dirty="0" err="1" smtClean="0">
                <a:solidFill>
                  <a:srgbClr val="0070C0"/>
                </a:solidFill>
              </a:rPr>
              <a:t>moze</a:t>
            </a:r>
            <a:r>
              <a:rPr lang="en-US" b="1" dirty="0" smtClean="0">
                <a:solidFill>
                  <a:srgbClr val="0070C0"/>
                </a:solidFill>
              </a:rPr>
              <a:t> se </a:t>
            </a:r>
            <a:r>
              <a:rPr lang="en-US" b="1" dirty="0" err="1" smtClean="0">
                <a:solidFill>
                  <a:srgbClr val="0070C0"/>
                </a:solidFill>
              </a:rPr>
              <a:t>na</a:t>
            </a:r>
            <a:r>
              <a:rPr lang="en-US" b="1" dirty="0" smtClean="0">
                <a:solidFill>
                  <a:srgbClr val="0070C0"/>
                </a:solidFill>
              </a:rPr>
              <a:t> </a:t>
            </a:r>
            <a:r>
              <a:rPr lang="en-US" b="1" dirty="0" err="1" smtClean="0">
                <a:solidFill>
                  <a:srgbClr val="0070C0"/>
                </a:solidFill>
              </a:rPr>
              <a:t>adekvatan</a:t>
            </a:r>
            <a:r>
              <a:rPr lang="en-US" b="1" dirty="0" smtClean="0">
                <a:solidFill>
                  <a:srgbClr val="0070C0"/>
                </a:solidFill>
              </a:rPr>
              <a:t> </a:t>
            </a:r>
            <a:r>
              <a:rPr lang="en-US" b="1" dirty="0" err="1" smtClean="0">
                <a:solidFill>
                  <a:srgbClr val="0070C0"/>
                </a:solidFill>
              </a:rPr>
              <a:t>nacin</a:t>
            </a:r>
            <a:r>
              <a:rPr lang="en-US" b="1" dirty="0" smtClean="0">
                <a:solidFill>
                  <a:srgbClr val="0070C0"/>
                </a:solidFill>
              </a:rPr>
              <a:t> </a:t>
            </a:r>
            <a:r>
              <a:rPr lang="en-US" b="1" dirty="0" err="1" smtClean="0">
                <a:solidFill>
                  <a:srgbClr val="0070C0"/>
                </a:solidFill>
              </a:rPr>
              <a:t>rijesiti</a:t>
            </a:r>
            <a:endParaRPr lang="en-US" b="1" dirty="0" smtClean="0">
              <a:solidFill>
                <a:srgbClr val="0070C0"/>
              </a:solidFill>
            </a:endParaRPr>
          </a:p>
          <a:p>
            <a:r>
              <a:rPr lang="en-US" b="1" dirty="0" smtClean="0">
                <a:solidFill>
                  <a:srgbClr val="0070C0"/>
                </a:solidFill>
              </a:rPr>
              <a:t>//</a:t>
            </a:r>
            <a:r>
              <a:rPr lang="en-US" b="1" dirty="0" err="1" smtClean="0">
                <a:solidFill>
                  <a:srgbClr val="0070C0"/>
                </a:solidFill>
              </a:rPr>
              <a:t>putem</a:t>
            </a:r>
            <a:r>
              <a:rPr lang="en-US" b="1" dirty="0" smtClean="0">
                <a:solidFill>
                  <a:srgbClr val="0070C0"/>
                </a:solidFill>
              </a:rPr>
              <a:t> </a:t>
            </a:r>
            <a:r>
              <a:rPr lang="en-US" b="1" dirty="0" err="1" smtClean="0">
                <a:solidFill>
                  <a:srgbClr val="0070C0"/>
                </a:solidFill>
              </a:rPr>
              <a:t>sortiranja</a:t>
            </a:r>
            <a:endParaRPr lang="en-US" b="1" dirty="0" smtClean="0">
              <a:solidFill>
                <a:srgbClr val="0070C0"/>
              </a:solidFill>
            </a:endParaRPr>
          </a:p>
          <a:p>
            <a:r>
              <a:rPr lang="en-US" b="1" dirty="0" smtClean="0">
                <a:solidFill>
                  <a:srgbClr val="0070C0"/>
                </a:solidFill>
              </a:rPr>
              <a:t>//</a:t>
            </a:r>
            <a:r>
              <a:rPr lang="en-US" b="1" dirty="0" err="1" smtClean="0">
                <a:solidFill>
                  <a:srgbClr val="0070C0"/>
                </a:solidFill>
              </a:rPr>
              <a:t>nadam</a:t>
            </a:r>
            <a:r>
              <a:rPr lang="en-US" b="1" dirty="0" smtClean="0">
                <a:solidFill>
                  <a:srgbClr val="0070C0"/>
                </a:solidFill>
              </a:rPr>
              <a:t> se da je </a:t>
            </a:r>
            <a:r>
              <a:rPr lang="en-US" b="1" dirty="0" err="1" smtClean="0">
                <a:solidFill>
                  <a:srgbClr val="0070C0"/>
                </a:solidFill>
              </a:rPr>
              <a:t>realizacija</a:t>
            </a:r>
            <a:r>
              <a:rPr lang="en-US" b="1" dirty="0" smtClean="0">
                <a:solidFill>
                  <a:srgbClr val="0070C0"/>
                </a:solidFill>
              </a:rPr>
              <a:t> </a:t>
            </a:r>
            <a:r>
              <a:rPr lang="en-US" b="1" dirty="0" err="1" smtClean="0">
                <a:solidFill>
                  <a:srgbClr val="0070C0"/>
                </a:solidFill>
              </a:rPr>
              <a:t>tacna</a:t>
            </a:r>
            <a:r>
              <a:rPr lang="en-US" b="1" dirty="0" smtClean="0">
                <a:solidFill>
                  <a:srgbClr val="0070C0"/>
                </a:solidFill>
              </a:rPr>
              <a:t> a </a:t>
            </a:r>
            <a:r>
              <a:rPr lang="en-US" b="1" dirty="0" err="1" smtClean="0">
                <a:solidFill>
                  <a:srgbClr val="0070C0"/>
                </a:solidFill>
              </a:rPr>
              <a:t>imaju</a:t>
            </a:r>
            <a:r>
              <a:rPr lang="en-US" b="1" dirty="0" smtClean="0">
                <a:solidFill>
                  <a:srgbClr val="0070C0"/>
                </a:solidFill>
              </a:rPr>
              <a:t> </a:t>
            </a:r>
            <a:r>
              <a:rPr lang="en-US" b="1" dirty="0" err="1" smtClean="0">
                <a:solidFill>
                  <a:srgbClr val="0070C0"/>
                </a:solidFill>
              </a:rPr>
              <a:t>na</a:t>
            </a:r>
            <a:r>
              <a:rPr lang="en-US" b="1" dirty="0" smtClean="0">
                <a:solidFill>
                  <a:srgbClr val="0070C0"/>
                </a:solidFill>
              </a:rPr>
              <a:t> </a:t>
            </a:r>
            <a:r>
              <a:rPr lang="en-US" b="1" dirty="0" err="1" smtClean="0">
                <a:solidFill>
                  <a:srgbClr val="0070C0"/>
                </a:solidFill>
              </a:rPr>
              <a:t>netu</a:t>
            </a:r>
            <a:r>
              <a:rPr lang="en-US" b="1" dirty="0" smtClean="0">
                <a:solidFill>
                  <a:srgbClr val="0070C0"/>
                </a:solidFill>
              </a:rPr>
              <a:t> </a:t>
            </a:r>
            <a:r>
              <a:rPr lang="en-US" b="1" dirty="0" err="1" smtClean="0">
                <a:solidFill>
                  <a:srgbClr val="0070C0"/>
                </a:solidFill>
              </a:rPr>
              <a:t>mnogo</a:t>
            </a:r>
            <a:r>
              <a:rPr lang="en-US" b="1" dirty="0" smtClean="0">
                <a:solidFill>
                  <a:srgbClr val="0070C0"/>
                </a:solidFill>
              </a:rPr>
              <a:t> </a:t>
            </a:r>
            <a:r>
              <a:rPr lang="en-US" b="1" dirty="0" err="1" smtClean="0">
                <a:solidFill>
                  <a:srgbClr val="0070C0"/>
                </a:solidFill>
              </a:rPr>
              <a:t>optimalnija</a:t>
            </a:r>
            <a:r>
              <a:rPr lang="en-US" b="1" dirty="0" smtClean="0">
                <a:solidFill>
                  <a:srgbClr val="0070C0"/>
                </a:solidFill>
              </a:rPr>
              <a:t> </a:t>
            </a:r>
            <a:r>
              <a:rPr lang="en-US" b="1" dirty="0" err="1" smtClean="0">
                <a:solidFill>
                  <a:srgbClr val="0070C0"/>
                </a:solidFill>
              </a:rPr>
              <a:t>rjesenja</a:t>
            </a:r>
            <a:endParaRPr lang="en-US" b="1" dirty="0" smtClean="0">
              <a:solidFill>
                <a:srgbClr val="0070C0"/>
              </a:solidFill>
            </a:endParaRPr>
          </a:p>
          <a:p>
            <a:r>
              <a:rPr lang="en-US" b="1" dirty="0" smtClean="0">
                <a:solidFill>
                  <a:srgbClr val="0070C0"/>
                </a:solidFill>
              </a:rPr>
              <a:t>//https://codeforces.com/problemset/problem/3/B</a:t>
            </a:r>
          </a:p>
          <a:p>
            <a:r>
              <a:rPr lang="en-US" b="1" dirty="0" smtClean="0">
                <a:solidFill>
                  <a:srgbClr val="0070C0"/>
                </a:solidFill>
              </a:rPr>
              <a:t>//https://codeforces.com/blog/entry/142</a:t>
            </a:r>
          </a:p>
          <a:p>
            <a:r>
              <a:rPr lang="en-US" b="1" dirty="0" smtClean="0">
                <a:solidFill>
                  <a:srgbClr val="0070C0"/>
                </a:solidFill>
              </a:rPr>
              <a:t>using namespace </a:t>
            </a:r>
            <a:r>
              <a:rPr lang="en-US" b="1" dirty="0" err="1" smtClean="0">
                <a:solidFill>
                  <a:srgbClr val="0070C0"/>
                </a:solidFill>
              </a:rPr>
              <a:t>std</a:t>
            </a:r>
            <a:r>
              <a:rPr lang="en-US" b="1" dirty="0" smtClean="0">
                <a:solidFill>
                  <a:srgbClr val="0070C0"/>
                </a:solidFill>
              </a:rPr>
              <a:t>;</a:t>
            </a:r>
          </a:p>
          <a:p>
            <a:r>
              <a:rPr lang="en-US" b="1" dirty="0" err="1" smtClean="0">
                <a:solidFill>
                  <a:srgbClr val="0070C0"/>
                </a:solidFill>
              </a:rPr>
              <a:t>struct</a:t>
            </a:r>
            <a:r>
              <a:rPr lang="en-US" b="1" dirty="0" smtClean="0">
                <a:solidFill>
                  <a:srgbClr val="0070C0"/>
                </a:solidFill>
              </a:rPr>
              <a:t> </a:t>
            </a:r>
            <a:r>
              <a:rPr lang="en-US" b="1" dirty="0" err="1" smtClean="0">
                <a:solidFill>
                  <a:srgbClr val="0070C0"/>
                </a:solidFill>
              </a:rPr>
              <a:t>kajaci</a:t>
            </a:r>
            <a:r>
              <a:rPr lang="en-US" b="1" dirty="0" smtClean="0">
                <a:solidFill>
                  <a:srgbClr val="0070C0"/>
                </a:solidFill>
              </a:rPr>
              <a:t>{ long </a:t>
            </a:r>
            <a:r>
              <a:rPr lang="en-US" b="1" dirty="0" err="1" smtClean="0">
                <a:solidFill>
                  <a:srgbClr val="0070C0"/>
                </a:solidFill>
              </a:rPr>
              <a:t>V,p</a:t>
            </a:r>
            <a:r>
              <a:rPr lang="en-US" b="1" dirty="0" smtClean="0">
                <a:solidFill>
                  <a:srgbClr val="0070C0"/>
                </a:solidFill>
              </a:rPr>
              <a:t>;};</a:t>
            </a:r>
          </a:p>
          <a:p>
            <a:r>
              <a:rPr lang="en-US" b="1" dirty="0" err="1" smtClean="0">
                <a:solidFill>
                  <a:srgbClr val="0070C0"/>
                </a:solidFill>
              </a:rPr>
              <a:t>bool</a:t>
            </a:r>
            <a:r>
              <a:rPr lang="en-US" b="1" dirty="0" smtClean="0">
                <a:solidFill>
                  <a:srgbClr val="0070C0"/>
                </a:solidFill>
              </a:rPr>
              <a:t> </a:t>
            </a:r>
            <a:r>
              <a:rPr lang="en-US" b="1" dirty="0" err="1" smtClean="0">
                <a:solidFill>
                  <a:srgbClr val="0070C0"/>
                </a:solidFill>
              </a:rPr>
              <a:t>poredi_kaj</a:t>
            </a:r>
            <a:r>
              <a:rPr lang="en-US" b="1" dirty="0" smtClean="0">
                <a:solidFill>
                  <a:srgbClr val="0070C0"/>
                </a:solidFill>
              </a:rPr>
              <a:t>(</a:t>
            </a:r>
            <a:r>
              <a:rPr lang="en-US" b="1" dirty="0" err="1" smtClean="0">
                <a:solidFill>
                  <a:srgbClr val="0070C0"/>
                </a:solidFill>
              </a:rPr>
              <a:t>kajaci</a:t>
            </a:r>
            <a:r>
              <a:rPr lang="en-US" b="1" dirty="0" smtClean="0">
                <a:solidFill>
                  <a:srgbClr val="0070C0"/>
                </a:solidFill>
              </a:rPr>
              <a:t> p1,kajaci p2){</a:t>
            </a:r>
          </a:p>
          <a:p>
            <a:r>
              <a:rPr lang="en-US" b="1" dirty="0" smtClean="0">
                <a:solidFill>
                  <a:srgbClr val="0070C0"/>
                </a:solidFill>
              </a:rPr>
              <a:t>return p1.V&gt;p2.V;}</a:t>
            </a:r>
          </a:p>
          <a:p>
            <a:r>
              <a:rPr lang="en-US" b="1" dirty="0" err="1" smtClean="0">
                <a:solidFill>
                  <a:srgbClr val="0070C0"/>
                </a:solidFill>
              </a:rPr>
              <a:t>int</a:t>
            </a:r>
            <a:r>
              <a:rPr lang="en-US" b="1" dirty="0" smtClean="0">
                <a:solidFill>
                  <a:srgbClr val="0070C0"/>
                </a:solidFill>
              </a:rPr>
              <a:t> main()</a:t>
            </a:r>
          </a:p>
          <a:p>
            <a:r>
              <a:rPr lang="en-US" b="1" dirty="0" smtClean="0">
                <a:solidFill>
                  <a:srgbClr val="0070C0"/>
                </a:solidFill>
              </a:rPr>
              <a:t>{</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a:t>
            </a:r>
            <a:r>
              <a:rPr lang="en-US" b="1" dirty="0" err="1" smtClean="0">
                <a:solidFill>
                  <a:srgbClr val="0070C0"/>
                </a:solidFill>
              </a:rPr>
              <a:t>n,v</a:t>
            </a:r>
            <a:r>
              <a:rPr lang="en-US" b="1" dirty="0" smtClean="0">
                <a:solidFill>
                  <a:srgbClr val="0070C0"/>
                </a:solidFill>
              </a:rPr>
              <a:t>;</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&gt;&gt;n&gt;&gt;v;</a:t>
            </a:r>
          </a:p>
          <a:p>
            <a:r>
              <a:rPr lang="en-US" b="1" dirty="0" smtClean="0">
                <a:solidFill>
                  <a:srgbClr val="0070C0"/>
                </a:solidFill>
              </a:rPr>
              <a:t>    </a:t>
            </a:r>
            <a:r>
              <a:rPr lang="en-US" b="1" dirty="0" err="1" smtClean="0">
                <a:solidFill>
                  <a:srgbClr val="0070C0"/>
                </a:solidFill>
              </a:rPr>
              <a:t>int</a:t>
            </a:r>
            <a:r>
              <a:rPr lang="en-US" b="1" dirty="0" smtClean="0">
                <a:solidFill>
                  <a:srgbClr val="0070C0"/>
                </a:solidFill>
              </a:rPr>
              <a:t> t; long V;</a:t>
            </a:r>
          </a:p>
          <a:p>
            <a:r>
              <a:rPr lang="en-US" b="1" dirty="0" smtClean="0">
                <a:solidFill>
                  <a:srgbClr val="0070C0"/>
                </a:solidFill>
              </a:rPr>
              <a:t>    </a:t>
            </a:r>
            <a:r>
              <a:rPr lang="en-US" b="1" dirty="0" err="1" smtClean="0">
                <a:solidFill>
                  <a:srgbClr val="0070C0"/>
                </a:solidFill>
              </a:rPr>
              <a:t>kajaci</a:t>
            </a:r>
            <a:r>
              <a:rPr lang="en-US" b="1" dirty="0" smtClean="0">
                <a:solidFill>
                  <a:srgbClr val="0070C0"/>
                </a:solidFill>
              </a:rPr>
              <a:t> temp;</a:t>
            </a:r>
          </a:p>
          <a:p>
            <a:r>
              <a:rPr lang="en-US" b="1" dirty="0" smtClean="0">
                <a:solidFill>
                  <a:srgbClr val="0070C0"/>
                </a:solidFill>
              </a:rPr>
              <a:t>    vector &lt;</a:t>
            </a:r>
            <a:r>
              <a:rPr lang="en-US" b="1" dirty="0" err="1" smtClean="0">
                <a:solidFill>
                  <a:srgbClr val="0070C0"/>
                </a:solidFill>
              </a:rPr>
              <a:t>kajaci</a:t>
            </a:r>
            <a:r>
              <a:rPr lang="en-US" b="1" dirty="0" smtClean="0">
                <a:solidFill>
                  <a:srgbClr val="0070C0"/>
                </a:solidFill>
              </a:rPr>
              <a:t>&gt; v1,v2;</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a:t>
            </a:r>
            <a:r>
              <a:rPr lang="en-US" b="1" dirty="0" err="1" smtClean="0">
                <a:solidFill>
                  <a:srgbClr val="0070C0"/>
                </a:solidFill>
              </a:rPr>
              <a:t>n;i</a:t>
            </a:r>
            <a:r>
              <a:rPr lang="en-US" b="1" dirty="0" smtClean="0">
                <a:solidFill>
                  <a:srgbClr val="0070C0"/>
                </a:solidFill>
              </a:rPr>
              <a:t>++) {</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&gt;&gt;t&gt;&gt;V;</a:t>
            </a:r>
          </a:p>
          <a:p>
            <a:r>
              <a:rPr lang="en-US" b="1" dirty="0" smtClean="0">
                <a:solidFill>
                  <a:srgbClr val="0070C0"/>
                </a:solidFill>
              </a:rPr>
              <a:t>    </a:t>
            </a:r>
            <a:r>
              <a:rPr lang="en-US" b="1" dirty="0" err="1" smtClean="0">
                <a:solidFill>
                  <a:srgbClr val="0070C0"/>
                </a:solidFill>
              </a:rPr>
              <a:t>temp.V</a:t>
            </a:r>
            <a:r>
              <a:rPr lang="en-US" b="1" dirty="0" smtClean="0">
                <a:solidFill>
                  <a:srgbClr val="0070C0"/>
                </a:solidFill>
              </a:rPr>
              <a:t>=V; </a:t>
            </a:r>
            <a:r>
              <a:rPr lang="en-US" b="1" dirty="0" err="1" smtClean="0">
                <a:solidFill>
                  <a:srgbClr val="0070C0"/>
                </a:solidFill>
              </a:rPr>
              <a:t>temp.p</a:t>
            </a:r>
            <a:r>
              <a:rPr lang="en-US" b="1" dirty="0" smtClean="0">
                <a:solidFill>
                  <a:srgbClr val="0070C0"/>
                </a:solidFill>
              </a:rPr>
              <a:t>=i+1;</a:t>
            </a:r>
          </a:p>
          <a:p>
            <a:r>
              <a:rPr lang="en-US" b="1" dirty="0" smtClean="0">
                <a:solidFill>
                  <a:srgbClr val="0070C0"/>
                </a:solidFill>
              </a:rPr>
              <a:t>    if(t==1) v1.push_back(temp);</a:t>
            </a:r>
          </a:p>
          <a:p>
            <a:r>
              <a:rPr lang="en-US" b="1" dirty="0" smtClean="0">
                <a:solidFill>
                  <a:srgbClr val="0070C0"/>
                </a:solidFill>
              </a:rPr>
              <a:t>    else v2.push_back(temp);</a:t>
            </a:r>
          </a:p>
          <a:p>
            <a:r>
              <a:rPr lang="en-US" b="1" dirty="0" smtClean="0">
                <a:solidFill>
                  <a:srgbClr val="0070C0"/>
                </a:solidFill>
              </a:rPr>
              <a:t>    }</a:t>
            </a:r>
          </a:p>
          <a:p>
            <a:r>
              <a:rPr lang="en-US" b="1" dirty="0" smtClean="0">
                <a:solidFill>
                  <a:srgbClr val="0070C0"/>
                </a:solidFill>
              </a:rPr>
              <a:t>    sort(v1.begin(),v1.end(),</a:t>
            </a:r>
            <a:r>
              <a:rPr lang="en-US" b="1" dirty="0" err="1" smtClean="0">
                <a:solidFill>
                  <a:srgbClr val="0070C0"/>
                </a:solidFill>
              </a:rPr>
              <a:t>poredi_kaj</a:t>
            </a:r>
            <a:r>
              <a:rPr lang="en-US" b="1" dirty="0" smtClean="0">
                <a:solidFill>
                  <a:srgbClr val="0070C0"/>
                </a:solidFill>
              </a:rPr>
              <a:t>);</a:t>
            </a:r>
          </a:p>
          <a:p>
            <a:r>
              <a:rPr lang="en-US" b="1" dirty="0" smtClean="0">
                <a:solidFill>
                  <a:srgbClr val="0070C0"/>
                </a:solidFill>
              </a:rPr>
              <a:t>    sort(v2.begin(),v2.end(),</a:t>
            </a:r>
            <a:r>
              <a:rPr lang="en-US" b="1" dirty="0" err="1" smtClean="0">
                <a:solidFill>
                  <a:srgbClr val="0070C0"/>
                </a:solidFill>
              </a:rPr>
              <a:t>poredi_kaj</a:t>
            </a:r>
            <a:r>
              <a:rPr lang="en-US" b="1" dirty="0" smtClean="0">
                <a:solidFill>
                  <a:srgbClr val="0070C0"/>
                </a:solidFill>
              </a:rPr>
              <a:t>);</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VX=v;</a:t>
            </a:r>
          </a:p>
          <a:p>
            <a:r>
              <a:rPr lang="en-US" b="1" dirty="0" smtClean="0">
                <a:solidFill>
                  <a:srgbClr val="0070C0"/>
                </a:solidFill>
              </a:rPr>
              <a:t>    long N1=v1.size(),N2=v2.size(),n1=0,n2=0;</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&lt;&lt;N1&lt;&lt;N2&lt;&lt;v1[0].V;</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S=0;</a:t>
            </a:r>
          </a:p>
          <a:p>
            <a:r>
              <a:rPr lang="en-US" b="1" dirty="0" smtClean="0">
                <a:solidFill>
                  <a:srgbClr val="0070C0"/>
                </a:solidFill>
              </a:rPr>
              <a:t>    while(VX&gt;=2)</a:t>
            </a:r>
          </a:p>
          <a:p>
            <a:r>
              <a:rPr lang="en-US" b="1" dirty="0" smtClean="0">
                <a:solidFill>
                  <a:srgbClr val="0070C0"/>
                </a:solidFill>
              </a:rPr>
              <a:t>        if(N1-n1&gt;=2 &amp;&amp; ((N2-n2&gt;=1 &amp;&amp; v1[n1].V+v1[n1+1].V&gt;v2[n2].V)||(N2-n2==0))){</a:t>
            </a:r>
          </a:p>
          <a:p>
            <a:r>
              <a:rPr lang="en-US" b="1" dirty="0" smtClean="0">
                <a:solidFill>
                  <a:srgbClr val="0070C0"/>
                </a:solidFill>
              </a:rPr>
              <a:t>                S+=v1[n1].V+v1[n1+1].V;</a:t>
            </a:r>
          </a:p>
          <a:p>
            <a:r>
              <a:rPr lang="en-US" b="1" dirty="0" smtClean="0">
                <a:solidFill>
                  <a:srgbClr val="0070C0"/>
                </a:solidFill>
              </a:rPr>
              <a:t>                n1+=2;</a:t>
            </a:r>
          </a:p>
          <a:p>
            <a:r>
              <a:rPr lang="en-US" b="1" dirty="0" smtClean="0">
                <a:solidFill>
                  <a:srgbClr val="0070C0"/>
                </a:solidFill>
              </a:rPr>
              <a:t> VX-=2;</a:t>
            </a:r>
          </a:p>
          <a:p>
            <a:r>
              <a:rPr lang="en-US" b="1" dirty="0" smtClean="0">
                <a:solidFill>
                  <a:srgbClr val="0070C0"/>
                </a:solidFill>
              </a:rPr>
              <a:t>}</a:t>
            </a:r>
          </a:p>
          <a:p>
            <a:r>
              <a:rPr lang="en-US" b="1" dirty="0" smtClean="0">
                <a:solidFill>
                  <a:srgbClr val="0070C0"/>
                </a:solidFill>
              </a:rPr>
              <a:t>        else if(N1-n1==1 &amp;&amp; ((N2-n2&gt;=1 &amp;&amp; v1[n1].V&gt;v2[n2].V)||(N2-n2==0))){</a:t>
            </a:r>
          </a:p>
          <a:p>
            <a:r>
              <a:rPr lang="en-US" b="1" dirty="0" smtClean="0">
                <a:solidFill>
                  <a:srgbClr val="0070C0"/>
                </a:solidFill>
              </a:rPr>
              <a:t>            S+=v1[n1].V;</a:t>
            </a:r>
          </a:p>
          <a:p>
            <a:r>
              <a:rPr lang="en-US" b="1" dirty="0" smtClean="0">
                <a:solidFill>
                  <a:srgbClr val="0070C0"/>
                </a:solidFill>
              </a:rPr>
              <a:t>            n1++;</a:t>
            </a:r>
          </a:p>
          <a:p>
            <a:r>
              <a:rPr lang="en-US" b="1" dirty="0" smtClean="0">
                <a:solidFill>
                  <a:srgbClr val="0070C0"/>
                </a:solidFill>
              </a:rPr>
              <a:t>            VX--;</a:t>
            </a:r>
          </a:p>
          <a:p>
            <a:r>
              <a:rPr lang="sr-Cyrl-BA" b="1" dirty="0" smtClean="0">
                <a:solidFill>
                  <a:srgbClr val="0070C0"/>
                </a:solidFill>
              </a:rPr>
              <a:t>	</a:t>
            </a:r>
            <a:r>
              <a:rPr lang="en-US" b="1" dirty="0" smtClean="0">
                <a:solidFill>
                  <a:srgbClr val="0070C0"/>
                </a:solidFill>
              </a:rPr>
              <a:t>}</a:t>
            </a:r>
          </a:p>
          <a:p>
            <a:r>
              <a:rPr lang="en-US" b="1" dirty="0" smtClean="0">
                <a:solidFill>
                  <a:srgbClr val="0070C0"/>
                </a:solidFill>
              </a:rPr>
              <a:t>        else{</a:t>
            </a:r>
          </a:p>
          <a:p>
            <a:r>
              <a:rPr lang="en-US" b="1" dirty="0" smtClean="0">
                <a:solidFill>
                  <a:srgbClr val="0070C0"/>
                </a:solidFill>
              </a:rPr>
              <a:t>            S+=v2[n2].V;</a:t>
            </a:r>
          </a:p>
          <a:p>
            <a:r>
              <a:rPr lang="en-US" b="1" dirty="0" smtClean="0">
                <a:solidFill>
                  <a:srgbClr val="0070C0"/>
                </a:solidFill>
              </a:rPr>
              <a:t>            n2++;</a:t>
            </a:r>
          </a:p>
          <a:p>
            <a:r>
              <a:rPr lang="en-US" b="1" dirty="0" smtClean="0">
                <a:solidFill>
                  <a:srgbClr val="0070C0"/>
                </a:solidFill>
              </a:rPr>
              <a:t>            VX-=2;</a:t>
            </a:r>
          </a:p>
          <a:p>
            <a:r>
              <a:rPr lang="en-US" b="1" dirty="0" smtClean="0">
                <a:solidFill>
                  <a:srgbClr val="0070C0"/>
                </a:solidFill>
              </a:rPr>
              <a:t>}</a:t>
            </a:r>
          </a:p>
          <a:p>
            <a:r>
              <a:rPr lang="en-US" b="1" dirty="0" smtClean="0">
                <a:solidFill>
                  <a:srgbClr val="0070C0"/>
                </a:solidFill>
              </a:rPr>
              <a:t>if(VX==1){</a:t>
            </a:r>
          </a:p>
          <a:p>
            <a:r>
              <a:rPr lang="en-US" b="1" dirty="0" smtClean="0">
                <a:solidFill>
                  <a:srgbClr val="0070C0"/>
                </a:solidFill>
              </a:rPr>
              <a:t>    long </a:t>
            </a:r>
            <a:r>
              <a:rPr lang="en-US" b="1" dirty="0" err="1" smtClean="0">
                <a:solidFill>
                  <a:srgbClr val="0070C0"/>
                </a:solidFill>
              </a:rPr>
              <a:t>long</a:t>
            </a:r>
            <a:r>
              <a:rPr lang="en-US" b="1" dirty="0" smtClean="0">
                <a:solidFill>
                  <a:srgbClr val="0070C0"/>
                </a:solidFill>
              </a:rPr>
              <a:t> S1=S,S2=S;</a:t>
            </a:r>
          </a:p>
          <a:p>
            <a:r>
              <a:rPr lang="en-US" b="1" dirty="0" smtClean="0">
                <a:solidFill>
                  <a:srgbClr val="0070C0"/>
                </a:solidFill>
              </a:rPr>
              <a:t>        if(N1-n1&gt;0)            //</a:t>
            </a:r>
            <a:r>
              <a:rPr lang="en-US" b="1" dirty="0" err="1" smtClean="0">
                <a:solidFill>
                  <a:srgbClr val="0070C0"/>
                </a:solidFill>
              </a:rPr>
              <a:t>dopuna</a:t>
            </a:r>
            <a:r>
              <a:rPr lang="en-US" b="1" dirty="0" smtClean="0">
                <a:solidFill>
                  <a:srgbClr val="0070C0"/>
                </a:solidFill>
              </a:rPr>
              <a:t> </a:t>
            </a:r>
            <a:r>
              <a:rPr lang="en-US" b="1" dirty="0" err="1" smtClean="0">
                <a:solidFill>
                  <a:srgbClr val="0070C0"/>
                </a:solidFill>
              </a:rPr>
              <a:t>kajakom</a:t>
            </a:r>
            <a:r>
              <a:rPr lang="en-US" b="1" dirty="0" smtClean="0">
                <a:solidFill>
                  <a:srgbClr val="0070C0"/>
                </a:solidFill>
              </a:rPr>
              <a:t> </a:t>
            </a:r>
            <a:r>
              <a:rPr lang="en-US" b="1" dirty="0" err="1" smtClean="0">
                <a:solidFill>
                  <a:srgbClr val="0070C0"/>
                </a:solidFill>
              </a:rPr>
              <a:t>ima</a:t>
            </a:r>
            <a:r>
              <a:rPr lang="en-US" b="1" dirty="0" smtClean="0">
                <a:solidFill>
                  <a:srgbClr val="0070C0"/>
                </a:solidFill>
              </a:rPr>
              <a:t> </a:t>
            </a:r>
            <a:r>
              <a:rPr lang="en-US" b="1" dirty="0" err="1" smtClean="0">
                <a:solidFill>
                  <a:srgbClr val="0070C0"/>
                </a:solidFill>
              </a:rPr>
              <a:t>jos</a:t>
            </a:r>
            <a:r>
              <a:rPr lang="en-US" b="1" dirty="0" smtClean="0">
                <a:solidFill>
                  <a:srgbClr val="0070C0"/>
                </a:solidFill>
              </a:rPr>
              <a:t> </a:t>
            </a:r>
            <a:r>
              <a:rPr lang="en-US" b="1" dirty="0" err="1" smtClean="0">
                <a:solidFill>
                  <a:srgbClr val="0070C0"/>
                </a:solidFill>
              </a:rPr>
              <a:t>kajaka</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 </a:t>
            </a:r>
            <a:r>
              <a:rPr lang="en-US" b="1" dirty="0" err="1" smtClean="0">
                <a:solidFill>
                  <a:srgbClr val="0070C0"/>
                </a:solidFill>
              </a:rPr>
              <a:t>ubaci</a:t>
            </a:r>
            <a:r>
              <a:rPr lang="en-US" b="1" dirty="0" smtClean="0">
                <a:solidFill>
                  <a:srgbClr val="0070C0"/>
                </a:solidFill>
              </a:rPr>
              <a:t> </a:t>
            </a:r>
            <a:r>
              <a:rPr lang="en-US" b="1" dirty="0" err="1" smtClean="0">
                <a:solidFill>
                  <a:srgbClr val="0070C0"/>
                </a:solidFill>
              </a:rPr>
              <a:t>jedan</a:t>
            </a:r>
            <a:endParaRPr lang="en-US" b="1" dirty="0" smtClean="0">
              <a:solidFill>
                <a:srgbClr val="0070C0"/>
              </a:solidFill>
            </a:endParaRPr>
          </a:p>
          <a:p>
            <a:r>
              <a:rPr lang="en-US" b="1" dirty="0" smtClean="0">
                <a:solidFill>
                  <a:srgbClr val="0070C0"/>
                </a:solidFill>
              </a:rPr>
              <a:t>            S1+=v1[n1].V;</a:t>
            </a:r>
          </a:p>
          <a:p>
            <a:r>
              <a:rPr lang="en-US" b="1" dirty="0" smtClean="0">
                <a:solidFill>
                  <a:srgbClr val="0070C0"/>
                </a:solidFill>
              </a:rPr>
              <a:t>        else if(n1&gt;0 &amp;&amp; N2-n2&gt;0)    //</a:t>
            </a:r>
            <a:r>
              <a:rPr lang="en-US" b="1" dirty="0" err="1" smtClean="0">
                <a:solidFill>
                  <a:srgbClr val="0070C0"/>
                </a:solidFill>
              </a:rPr>
              <a:t>ima</a:t>
            </a:r>
            <a:r>
              <a:rPr lang="en-US" b="1" dirty="0" smtClean="0">
                <a:solidFill>
                  <a:srgbClr val="0070C0"/>
                </a:solidFill>
              </a:rPr>
              <a:t> </a:t>
            </a:r>
            <a:r>
              <a:rPr lang="en-US" b="1" dirty="0" err="1" smtClean="0">
                <a:solidFill>
                  <a:srgbClr val="0070C0"/>
                </a:solidFill>
              </a:rPr>
              <a:t>kajak</a:t>
            </a:r>
            <a:r>
              <a:rPr lang="en-US" b="1" dirty="0" smtClean="0">
                <a:solidFill>
                  <a:srgbClr val="0070C0"/>
                </a:solidFill>
              </a:rPr>
              <a:t> </a:t>
            </a:r>
            <a:r>
              <a:rPr lang="en-US" b="1" dirty="0" err="1" smtClean="0">
                <a:solidFill>
                  <a:srgbClr val="0070C0"/>
                </a:solidFill>
              </a:rPr>
              <a:t>koji</a:t>
            </a:r>
            <a:r>
              <a:rPr lang="en-US" b="1" dirty="0" smtClean="0">
                <a:solidFill>
                  <a:srgbClr val="0070C0"/>
                </a:solidFill>
              </a:rPr>
              <a:t> je </a:t>
            </a:r>
            <a:r>
              <a:rPr lang="en-US" b="1" dirty="0" err="1" smtClean="0">
                <a:solidFill>
                  <a:srgbClr val="0070C0"/>
                </a:solidFill>
              </a:rPr>
              <a:t>upotrebljen</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 </a:t>
            </a:r>
            <a:r>
              <a:rPr lang="en-US" b="1" dirty="0" err="1" smtClean="0">
                <a:solidFill>
                  <a:srgbClr val="0070C0"/>
                </a:solidFill>
              </a:rPr>
              <a:t>katamaran</a:t>
            </a:r>
            <a:r>
              <a:rPr lang="en-US" b="1" dirty="0" smtClean="0">
                <a:solidFill>
                  <a:srgbClr val="0070C0"/>
                </a:solidFill>
              </a:rPr>
              <a:t> </a:t>
            </a:r>
            <a:r>
              <a:rPr lang="en-US" b="1" dirty="0" err="1" smtClean="0">
                <a:solidFill>
                  <a:srgbClr val="0070C0"/>
                </a:solidFill>
              </a:rPr>
              <a:t>koji</a:t>
            </a:r>
            <a:r>
              <a:rPr lang="en-US" b="1" dirty="0" smtClean="0">
                <a:solidFill>
                  <a:srgbClr val="0070C0"/>
                </a:solidFill>
              </a:rPr>
              <a:t> </a:t>
            </a:r>
            <a:r>
              <a:rPr lang="en-US" b="1" dirty="0" err="1" smtClean="0">
                <a:solidFill>
                  <a:srgbClr val="0070C0"/>
                </a:solidFill>
              </a:rPr>
              <a:t>nije</a:t>
            </a:r>
            <a:endParaRPr lang="en-US" b="1" dirty="0" smtClean="0">
              <a:solidFill>
                <a:srgbClr val="0070C0"/>
              </a:solidFill>
            </a:endParaRPr>
          </a:p>
          <a:p>
            <a:r>
              <a:rPr lang="en-US" b="1" dirty="0" smtClean="0">
                <a:solidFill>
                  <a:srgbClr val="0070C0"/>
                </a:solidFill>
              </a:rPr>
              <a:t>            S2+=v2[n2].V-v1[n1-1].V;</a:t>
            </a:r>
          </a:p>
          <a:p>
            <a:r>
              <a:rPr lang="sr-Cyrl-BA" b="1" dirty="0" smtClean="0">
                <a:solidFill>
                  <a:srgbClr val="0070C0"/>
                </a:solidFill>
              </a:rPr>
              <a:t>      </a:t>
            </a:r>
            <a:r>
              <a:rPr lang="en-US" b="1" dirty="0" smtClean="0">
                <a:solidFill>
                  <a:srgbClr val="0070C0"/>
                </a:solidFill>
              </a:rPr>
              <a:t>if(S2&gt;S1){</a:t>
            </a:r>
          </a:p>
          <a:p>
            <a:r>
              <a:rPr lang="en-US" b="1" dirty="0" smtClean="0">
                <a:solidFill>
                  <a:srgbClr val="0070C0"/>
                </a:solidFill>
              </a:rPr>
              <a:t>            n2++;</a:t>
            </a:r>
          </a:p>
          <a:p>
            <a:r>
              <a:rPr lang="en-US" b="1" dirty="0" smtClean="0">
                <a:solidFill>
                  <a:srgbClr val="0070C0"/>
                </a:solidFill>
              </a:rPr>
              <a:t>            n1--;</a:t>
            </a:r>
          </a:p>
          <a:p>
            <a:r>
              <a:rPr lang="en-US" b="1" dirty="0" smtClean="0">
                <a:solidFill>
                  <a:srgbClr val="0070C0"/>
                </a:solidFill>
              </a:rPr>
              <a:t>            S=S2;</a:t>
            </a:r>
          </a:p>
          <a:p>
            <a:r>
              <a:rPr lang="en-US" b="1" dirty="0" smtClean="0">
                <a:solidFill>
                  <a:srgbClr val="0070C0"/>
                </a:solidFill>
              </a:rPr>
              <a:t>        }</a:t>
            </a:r>
          </a:p>
          <a:p>
            <a:r>
              <a:rPr lang="en-US" b="1" dirty="0" smtClean="0">
                <a:solidFill>
                  <a:srgbClr val="0070C0"/>
                </a:solidFill>
              </a:rPr>
              <a:t> else if(S1&gt;S2){</a:t>
            </a:r>
          </a:p>
          <a:p>
            <a:r>
              <a:rPr lang="en-US" b="1" dirty="0" smtClean="0">
                <a:solidFill>
                  <a:srgbClr val="0070C0"/>
                </a:solidFill>
              </a:rPr>
              <a:t>            n1++;</a:t>
            </a:r>
          </a:p>
          <a:p>
            <a:r>
              <a:rPr lang="en-US" b="1" dirty="0" smtClean="0">
                <a:solidFill>
                  <a:srgbClr val="0070C0"/>
                </a:solidFill>
              </a:rPr>
              <a:t>            S=S1;</a:t>
            </a:r>
          </a:p>
          <a:p>
            <a:r>
              <a:rPr lang="en-US" b="1" dirty="0" smtClean="0">
                <a:solidFill>
                  <a:srgbClr val="0070C0"/>
                </a:solidFill>
              </a:rPr>
              <a:t>        }</a:t>
            </a:r>
          </a:p>
          <a:p>
            <a:r>
              <a:rPr lang="en-US" b="1" dirty="0" smtClean="0">
                <a:solidFill>
                  <a:srgbClr val="0070C0"/>
                </a:solidFill>
              </a:rPr>
              <a:t>}</a:t>
            </a:r>
          </a:p>
          <a:p>
            <a:endParaRPr lang="en-US" b="1" dirty="0" smtClean="0">
              <a:solidFill>
                <a:srgbClr val="0070C0"/>
              </a:solidFill>
            </a:endParaRP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&lt;&lt;S&lt;&lt;</a:t>
            </a:r>
            <a:r>
              <a:rPr lang="en-US" b="1" dirty="0" err="1" smtClean="0">
                <a:solidFill>
                  <a:srgbClr val="0070C0"/>
                </a:solidFill>
              </a:rPr>
              <a:t>endl</a:t>
            </a:r>
            <a:r>
              <a:rPr lang="en-US" b="1" dirty="0" smtClean="0">
                <a:solidFill>
                  <a:srgbClr val="0070C0"/>
                </a:solidFill>
              </a:rPr>
              <a:t>;</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=0;i&lt;n1;i++) </a:t>
            </a:r>
            <a:r>
              <a:rPr lang="en-US" b="1" dirty="0" err="1" smtClean="0">
                <a:solidFill>
                  <a:srgbClr val="0070C0"/>
                </a:solidFill>
              </a:rPr>
              <a:t>cout</a:t>
            </a:r>
            <a:r>
              <a:rPr lang="en-US" b="1" dirty="0" smtClean="0">
                <a:solidFill>
                  <a:srgbClr val="0070C0"/>
                </a:solidFill>
              </a:rPr>
              <a:t>&lt;&lt;v1[</a:t>
            </a:r>
            <a:r>
              <a:rPr lang="en-US" b="1" dirty="0" err="1" smtClean="0">
                <a:solidFill>
                  <a:srgbClr val="0070C0"/>
                </a:solidFill>
              </a:rPr>
              <a:t>i</a:t>
            </a:r>
            <a:r>
              <a:rPr lang="en-US" b="1" dirty="0" smtClean="0">
                <a:solidFill>
                  <a:srgbClr val="0070C0"/>
                </a:solidFill>
              </a:rPr>
              <a:t>].p&lt;&lt;' ';</a:t>
            </a: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=0;i&lt;n2;i++) </a:t>
            </a:r>
            <a:r>
              <a:rPr lang="en-US" b="1" dirty="0" err="1" smtClean="0">
                <a:solidFill>
                  <a:srgbClr val="0070C0"/>
                </a:solidFill>
              </a:rPr>
              <a:t>cout</a:t>
            </a:r>
            <a:r>
              <a:rPr lang="en-US" b="1" dirty="0" smtClean="0">
                <a:solidFill>
                  <a:srgbClr val="0070C0"/>
                </a:solidFill>
              </a:rPr>
              <a:t>&lt;&lt;v2[</a:t>
            </a:r>
            <a:r>
              <a:rPr lang="en-US" b="1" dirty="0" err="1" smtClean="0">
                <a:solidFill>
                  <a:srgbClr val="0070C0"/>
                </a:solidFill>
              </a:rPr>
              <a:t>i</a:t>
            </a:r>
            <a:r>
              <a:rPr lang="en-US" b="1" dirty="0" smtClean="0">
                <a:solidFill>
                  <a:srgbClr val="0070C0"/>
                </a:solidFill>
              </a:rPr>
              <a:t>].p&lt;&lt;' ';</a:t>
            </a:r>
          </a:p>
          <a:p>
            <a:r>
              <a:rPr lang="en-US" b="1" dirty="0" smtClean="0">
                <a:solidFill>
                  <a:srgbClr val="0070C0"/>
                </a:solidFill>
              </a:rPr>
              <a:t>    return 0;</a:t>
            </a:r>
          </a:p>
          <a:p>
            <a:r>
              <a:rPr lang="en-US" b="1" dirty="0" smtClean="0">
                <a:solidFill>
                  <a:srgbClr val="0070C0"/>
                </a:solidFill>
              </a:rPr>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6278BAF-E0D8-4C6A-A97E-C726B7067BF1}" type="slidenum">
              <a:rPr lang="en-US" smtClean="0"/>
              <a:t>11</a:t>
            </a:fld>
            <a:endParaRPr lang="en-US"/>
          </a:p>
        </p:txBody>
      </p:sp>
    </p:spTree>
    <p:extLst>
      <p:ext uri="{BB962C8B-B14F-4D97-AF65-F5344CB8AC3E}">
        <p14:creationId xmlns:p14="http://schemas.microsoft.com/office/powerpoint/2010/main" val="67200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ME" dirty="0" smtClean="0"/>
              <a:t>Mnogo više o trie strukturi:</a:t>
            </a:r>
          </a:p>
          <a:p>
            <a:r>
              <a:rPr lang="en-US" sz="1200" u="sng" kern="1200" dirty="0" smtClean="0">
                <a:solidFill>
                  <a:schemeClr val="tx1"/>
                </a:solidFill>
                <a:effectLst/>
                <a:latin typeface="+mn-lt"/>
                <a:ea typeface="+mn-ea"/>
                <a:cs typeface="+mn-cs"/>
                <a:hlinkClick r:id="rId3"/>
              </a:rPr>
              <a:t>http://poincare.matf.bg.ac.rs/~jelenagr/AIDA/cas02/trieJHP.pdf</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4"/>
              </a:rPr>
              <a:t>https://algora.petlja.org/t/struktura-trie/80</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5"/>
              </a:rPr>
              <a:t>https://dms.rs/agogeit/data/tekstovi/Trie.pdf</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6"/>
              </a:rPr>
              <a:t>https://gcc.gnu.org/onlinedocs/libstdc++/ext/pb_ds/trie_based_containers.html</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7"/>
              </a:rPr>
              <a:t>https://www.geeksforgeeks.org/trie-insert-and-search/</a:t>
            </a:r>
            <a:endParaRPr lang="en-US" sz="1200" kern="1200" dirty="0" smtClean="0">
              <a:solidFill>
                <a:schemeClr val="tx1"/>
              </a:solidFill>
              <a:effectLst/>
              <a:latin typeface="+mn-lt"/>
              <a:ea typeface="+mn-ea"/>
              <a:cs typeface="+mn-cs"/>
            </a:endParaRPr>
          </a:p>
          <a:p>
            <a:r>
              <a:rPr lang="sr-Latn-ME" sz="1200" u="sng" kern="1200" dirty="0" smtClean="0">
                <a:solidFill>
                  <a:schemeClr val="tx1"/>
                </a:solidFill>
                <a:effectLst/>
                <a:latin typeface="+mn-lt"/>
                <a:ea typeface="+mn-ea"/>
                <a:cs typeface="+mn-cs"/>
                <a:hlinkClick r:id="rId8"/>
              </a:rPr>
              <a:t>https://youtu.be/dUBkaqrcYT8</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9"/>
              </a:rPr>
              <a:t>https://www.geeksforgeeks.org/trie-delete/</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0"/>
              </a:rPr>
              <a:t>https://www.geeksforgeeks.org/advantages-trie-data-structure/</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1"/>
              </a:rPr>
              <a:t>http://poincare.matf.bg.ac.rs/~jelenagr/AIDA/cas02/cas02.pdf</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Rje</a:t>
            </a:r>
            <a:r>
              <a:rPr lang="sr-Latn-ME" sz="1200" kern="1200" dirty="0" smtClean="0">
                <a:solidFill>
                  <a:schemeClr val="tx1"/>
                </a:solidFill>
                <a:effectLst/>
                <a:latin typeface="+mn-lt"/>
                <a:ea typeface="+mn-ea"/>
                <a:cs typeface="+mn-cs"/>
              </a:rPr>
              <a:t>šenja zadataka nije za štampu</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2"/>
              </a:rPr>
              <a:t>http://poincare.matf.bg.ac.rs/~jelenagr/AIDA/cas02/resenje/</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3"/>
              </a:rPr>
              <a:t>https://codeforces.com/contest/817/problem/E</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4"/>
              </a:rPr>
              <a:t>https://codeforces.com/blog/entry/52638</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5"/>
              </a:rPr>
              <a:t>https://codeforces.com/problemset/submission/817/57769636</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6"/>
              </a:rPr>
              <a:t>https://codeforces.com/contest/842/problem/D</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7"/>
              </a:rPr>
              <a:t>https://codeforces.com/blog/entry/54179</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8"/>
              </a:rPr>
              <a:t>https://codeforces.com/problemset/submission/842/57769308</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19"/>
              </a:rPr>
              <a:t>https://codeforces.com/gym/101628/problem/K</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20"/>
              </a:rPr>
              <a:t>https://www.spoj.com/problems/DICT/</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278BAF-E0D8-4C6A-A97E-C726B7067BF1}" type="slidenum">
              <a:rPr lang="en-US" smtClean="0"/>
              <a:t>50</a:t>
            </a:fld>
            <a:endParaRPr lang="en-US"/>
          </a:p>
        </p:txBody>
      </p:sp>
    </p:spTree>
    <p:extLst>
      <p:ext uri="{BB962C8B-B14F-4D97-AF65-F5344CB8AC3E}">
        <p14:creationId xmlns:p14="http://schemas.microsoft.com/office/powerpoint/2010/main" val="1826540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9/24/2024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9/24/2024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9/24/2024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9/24/2024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odeforces.com/problemset/problem/3/B"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dms.rs/agogeit/data/tekstovi/Uvod%20u%20dinamicko%20programiranje.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geeksforgeeks.org/maximum-size-sub-matrix-with-all-1s-in-a-binary-matri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petljamediastorage.blob.core.windows.net/root/Media/Default/Lecture/DPLekcija1.0.pdf"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codeforces.com/problemset/problem/8/C"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www.petlja.org/biblioteka/r/Najdu%C5%BEiDeljiviPodniz" TargetMode="External"/><Relationship Id="rId3" Type="http://schemas.openxmlformats.org/officeDocument/2006/relationships/hyperlink" Target="http://poincare.matf.bg.ac.rs/~jelenagr/2017kiaaRsmer/STLagain.pdf" TargetMode="External"/><Relationship Id="rId7" Type="http://schemas.openxmlformats.org/officeDocument/2006/relationships/hyperlink" Target="https://www.petlja.org/biblioteka/r/Problems/Izvlacenje" TargetMode="External"/><Relationship Id="rId2" Type="http://schemas.openxmlformats.org/officeDocument/2006/relationships/hyperlink" Target="http://poincare.matf.bg.ac.rs/~jelenagr/2017kiaaRsmer/STLuvod.pdf" TargetMode="External"/><Relationship Id="rId1" Type="http://schemas.openxmlformats.org/officeDocument/2006/relationships/slideLayout" Target="../slideLayouts/slideLayout2.xml"/><Relationship Id="rId6" Type="http://schemas.openxmlformats.org/officeDocument/2006/relationships/hyperlink" Target="https://www.petlja.org/biblioteka/r/Skokovi" TargetMode="External"/><Relationship Id="rId11" Type="http://schemas.openxmlformats.org/officeDocument/2006/relationships/hyperlink" Target="https://codeforces.com/contest/1195/problem/C" TargetMode="External"/><Relationship Id="rId5" Type="http://schemas.openxmlformats.org/officeDocument/2006/relationships/hyperlink" Target="https://www.spoj.com/problems/ADAZOO/" TargetMode="External"/><Relationship Id="rId10" Type="http://schemas.openxmlformats.org/officeDocument/2006/relationships/hyperlink" Target="https://www.spoj.com/problems/THECODE/" TargetMode="External"/><Relationship Id="rId4" Type="http://schemas.openxmlformats.org/officeDocument/2006/relationships/hyperlink" Target="http://poincare.matf.bg.ac.rs/~jelenagr/2017kiaaRsmer/ZadaciBiblioteka.pdf" TargetMode="External"/><Relationship Id="rId9" Type="http://schemas.openxmlformats.org/officeDocument/2006/relationships/hyperlink" Target="https://codeforces.com/contest/1203/problem/F2"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codeforces.com/blog/entry/60445" TargetMode="External"/><Relationship Id="rId2" Type="http://schemas.openxmlformats.org/officeDocument/2006/relationships/hyperlink" Target="https://ioinformatics.org/journal/INFOL119.pdf" TargetMode="External"/><Relationship Id="rId1" Type="http://schemas.openxmlformats.org/officeDocument/2006/relationships/slideLayout" Target="../slideLayouts/slideLayout2.xml"/><Relationship Id="rId4" Type="http://schemas.openxmlformats.org/officeDocument/2006/relationships/hyperlink" Target="https://cp-algorithms.com/string/string-hashing.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5.bin"/><Relationship Id="rId4" Type="http://schemas.openxmlformats.org/officeDocument/2006/relationships/image" Target="../media/image8.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hyperlink" Target="https://petlja.org/biblioteka/r/zbirka-napredni-nivo/svi_rasporedi_zagrada" TargetMode="External"/><Relationship Id="rId13" Type="http://schemas.openxmlformats.org/officeDocument/2006/relationships/hyperlink" Target="https://www.spoj.com/problems/ITRIX_E/" TargetMode="External"/><Relationship Id="rId18" Type="http://schemas.openxmlformats.org/officeDocument/2006/relationships/hyperlink" Target="https://www.spoj.com/problems/DTPOLY/" TargetMode="External"/><Relationship Id="rId3" Type="http://schemas.openxmlformats.org/officeDocument/2006/relationships/hyperlink" Target="https://petlja.org/biblioteka/r/zbirka-napredni-nivo/svi_podskupovi" TargetMode="External"/><Relationship Id="rId7" Type="http://schemas.openxmlformats.org/officeDocument/2006/relationships/hyperlink" Target="https://petlja.org/biblioteka/r/zbirka-napredni-nivo/k_ta_teska_rec" TargetMode="External"/><Relationship Id="rId12" Type="http://schemas.openxmlformats.org/officeDocument/2006/relationships/hyperlink" Target="https://www.spoj.com/problems/MAIN8_D/" TargetMode="External"/><Relationship Id="rId17" Type="http://schemas.openxmlformats.org/officeDocument/2006/relationships/hyperlink" Target="https://codeforces.com/contest/872/problem/E" TargetMode="External"/><Relationship Id="rId2" Type="http://schemas.openxmlformats.org/officeDocument/2006/relationships/hyperlink" Target="https://petlja.org/biblioteka/r/zbirka-napredni-nivo/sledeca_varijacija" TargetMode="External"/><Relationship Id="rId16" Type="http://schemas.openxmlformats.org/officeDocument/2006/relationships/hyperlink" Target="https://codeforces.com/contest/26/problem/D" TargetMode="External"/><Relationship Id="rId20" Type="http://schemas.openxmlformats.org/officeDocument/2006/relationships/hyperlink" Target="https://www.spoj.com/problems/GOODB/" TargetMode="External"/><Relationship Id="rId1" Type="http://schemas.openxmlformats.org/officeDocument/2006/relationships/slideLayout" Target="../slideLayouts/slideLayout2.xml"/><Relationship Id="rId6" Type="http://schemas.openxmlformats.org/officeDocument/2006/relationships/hyperlink" Target="https://petlja.org/biblioteka/r/zbirka-napredni-nivo/sledeca_kombinacija" TargetMode="External"/><Relationship Id="rId11" Type="http://schemas.openxmlformats.org/officeDocument/2006/relationships/hyperlink" Target="https://www.spoj.com/problems/STONE2/" TargetMode="External"/><Relationship Id="rId5" Type="http://schemas.openxmlformats.org/officeDocument/2006/relationships/hyperlink" Target="https://petlja.org/biblioteka/r/zbirka-napredni-nivo/svi_podskupovi_leksikografski" TargetMode="External"/><Relationship Id="rId15" Type="http://schemas.openxmlformats.org/officeDocument/2006/relationships/hyperlink" Target="https://www.spoj.com/problems/SKYLINE/" TargetMode="External"/><Relationship Id="rId10" Type="http://schemas.openxmlformats.org/officeDocument/2006/relationships/hyperlink" Target="https://www.spoj.com/problems/HC12/" TargetMode="External"/><Relationship Id="rId19" Type="http://schemas.openxmlformats.org/officeDocument/2006/relationships/hyperlink" Target="https://www.spoj.com/problems/LOOPEXP/" TargetMode="External"/><Relationship Id="rId4" Type="http://schemas.openxmlformats.org/officeDocument/2006/relationships/hyperlink" Target="https://petlja.org/biblioteka/r/zbirka-napredni-nivo/sledeci_podskup" TargetMode="External"/><Relationship Id="rId9" Type="http://schemas.openxmlformats.org/officeDocument/2006/relationships/hyperlink" Target="https://www.spoj.com/problems/DTPOLY2/" TargetMode="External"/><Relationship Id="rId14" Type="http://schemas.openxmlformats.org/officeDocument/2006/relationships/hyperlink" Target="https://www.spoj.com/problems/MAXSUB/"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codeforces.com/contest/145/problem/D" TargetMode="External"/><Relationship Id="rId2" Type="http://schemas.openxmlformats.org/officeDocument/2006/relationships/hyperlink" Target="https://codeforces.com/contest/1178/problem/C" TargetMode="External"/><Relationship Id="rId1" Type="http://schemas.openxmlformats.org/officeDocument/2006/relationships/slideLayout" Target="../slideLayouts/slideLayout2.xml"/><Relationship Id="rId5" Type="http://schemas.openxmlformats.org/officeDocument/2006/relationships/hyperlink" Target="https://www.euro-online.org/websites/esicup/wp-content/uploads/sites/12/2019/05/esicup2019-michelemonaci.pdf" TargetMode="External"/><Relationship Id="rId4" Type="http://schemas.openxmlformats.org/officeDocument/2006/relationships/hyperlink" Target="https://codeforces.com/contest/895/problem/D"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s://www.spoj.com/problems/SPCE/" TargetMode="External"/><Relationship Id="rId13" Type="http://schemas.openxmlformats.org/officeDocument/2006/relationships/hyperlink" Target="https://imi.pmf.kg.ac.rs/index-old.php?option=com_docman&amp;task=doc_view&amp;gid=453&amp;Itemid=198" TargetMode="External"/><Relationship Id="rId18" Type="http://schemas.openxmlformats.org/officeDocument/2006/relationships/hyperlink" Target="https://devskill.com/CodingProblems/ViewProblem/61" TargetMode="External"/><Relationship Id="rId3" Type="http://schemas.openxmlformats.org/officeDocument/2006/relationships/hyperlink" Target="https://www.spoj.com/problems/UCV2013E/" TargetMode="External"/><Relationship Id="rId7" Type="http://schemas.openxmlformats.org/officeDocument/2006/relationships/hyperlink" Target="https://codeforces.com/contest/844/problem/B" TargetMode="External"/><Relationship Id="rId12" Type="http://schemas.openxmlformats.org/officeDocument/2006/relationships/hyperlink" Target="https://codeforces.com/contest/666/problem/C" TargetMode="External"/><Relationship Id="rId17" Type="http://schemas.openxmlformats.org/officeDocument/2006/relationships/hyperlink" Target="http://challenge.math.rs/~jelenagr/AIDA/DP.pdf" TargetMode="External"/><Relationship Id="rId2" Type="http://schemas.openxmlformats.org/officeDocument/2006/relationships/hyperlink" Target="https://www.spoj.com/problems/PARCARD1/" TargetMode="External"/><Relationship Id="rId16" Type="http://schemas.openxmlformats.org/officeDocument/2006/relationships/hyperlink" Target="https://devskill.com/CodingProblems/ViewProblem/255" TargetMode="External"/><Relationship Id="rId1" Type="http://schemas.openxmlformats.org/officeDocument/2006/relationships/slideLayout" Target="../slideLayouts/slideLayout2.xml"/><Relationship Id="rId6" Type="http://schemas.openxmlformats.org/officeDocument/2006/relationships/hyperlink" Target="https://codeforces.com/contest/816/problem/D" TargetMode="External"/><Relationship Id="rId11" Type="http://schemas.openxmlformats.org/officeDocument/2006/relationships/hyperlink" Target="https://www.spoj.com/problems/JOKER1/" TargetMode="External"/><Relationship Id="rId5" Type="http://schemas.openxmlformats.org/officeDocument/2006/relationships/hyperlink" Target="https://codeforces.com/contest/785/problem/D" TargetMode="External"/><Relationship Id="rId15" Type="http://schemas.openxmlformats.org/officeDocument/2006/relationships/hyperlink" Target="https://www.spoj.com/problems/HLP_RAMS/" TargetMode="External"/><Relationship Id="rId10" Type="http://schemas.openxmlformats.org/officeDocument/2006/relationships/hyperlink" Target="https://www.spoj.com/problems/ANTP/" TargetMode="External"/><Relationship Id="rId19" Type="http://schemas.openxmlformats.org/officeDocument/2006/relationships/hyperlink" Target="https://codeforces.com/contest/760/problem/F" TargetMode="External"/><Relationship Id="rId4" Type="http://schemas.openxmlformats.org/officeDocument/2006/relationships/hyperlink" Target="https://www.spoj.com/problems/JOSWAP/" TargetMode="External"/><Relationship Id="rId9" Type="http://schemas.openxmlformats.org/officeDocument/2006/relationships/hyperlink" Target="https://codeforces.com/contest/645/problem/E" TargetMode="External"/><Relationship Id="rId14" Type="http://schemas.openxmlformats.org/officeDocument/2006/relationships/hyperlink" Target="https://www.spoj.com/problems/MAIN75/"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takprog.dms.rs/takmicenja/2011.2.drz/3.papirici/task.html" TargetMode="External"/><Relationship Id="rId3" Type="http://schemas.openxmlformats.org/officeDocument/2006/relationships/hyperlink" Target="https://www.petlja.org/biblioteka/r/Problems/Twix" TargetMode="External"/><Relationship Id="rId7" Type="http://schemas.openxmlformats.org/officeDocument/2006/relationships/hyperlink" Target="https://takprog.dms.rs/takmicenja/2010.2.drz/5.progsice/task.html" TargetMode="External"/><Relationship Id="rId2" Type="http://schemas.openxmlformats.org/officeDocument/2006/relationships/hyperlink" Target="https://www.petlja.org/biblioteka/r/Problems/BrzaHrana" TargetMode="External"/><Relationship Id="rId1" Type="http://schemas.openxmlformats.org/officeDocument/2006/relationships/slideLayout" Target="../slideLayouts/slideLayout2.xml"/><Relationship Id="rId6" Type="http://schemas.openxmlformats.org/officeDocument/2006/relationships/hyperlink" Target="https://takprog.dms.rs/takmicenja/2008.2.drz/4.let/task.html" TargetMode="External"/><Relationship Id="rId5" Type="http://schemas.openxmlformats.org/officeDocument/2006/relationships/hyperlink" Target="https://dms.rs/takprog/takmicenja/2009.2.drz/5.vasari/task.html" TargetMode="External"/><Relationship Id="rId10" Type="http://schemas.openxmlformats.org/officeDocument/2006/relationships/image" Target="../media/image11.png"/><Relationship Id="rId4" Type="http://schemas.openxmlformats.org/officeDocument/2006/relationships/hyperlink" Target="https://www.petlja.org/biblioteka/r/Problems/Misolovke" TargetMode="External"/><Relationship Id="rId9" Type="http://schemas.openxmlformats.org/officeDocument/2006/relationships/hyperlink" Target="https://takprog.dms.rs/takmicenja/2008.2.drz/2.poruka/task.html"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codeforces.com/problemset/problem/13/C" TargetMode="External"/><Relationship Id="rId13" Type="http://schemas.openxmlformats.org/officeDocument/2006/relationships/hyperlink" Target="https://www.spoj.com/problems/ADASALE/" TargetMode="External"/><Relationship Id="rId18" Type="http://schemas.openxmlformats.org/officeDocument/2006/relationships/hyperlink" Target="https://www.spoj.com/problems/THECODE/" TargetMode="External"/><Relationship Id="rId3" Type="http://schemas.openxmlformats.org/officeDocument/2006/relationships/hyperlink" Target="https://codeforces.com/problemset/problem/8/E" TargetMode="External"/><Relationship Id="rId7" Type="http://schemas.openxmlformats.org/officeDocument/2006/relationships/hyperlink" Target="https://codeforces.com/contest/14/problem/E" TargetMode="External"/><Relationship Id="rId12" Type="http://schemas.openxmlformats.org/officeDocument/2006/relationships/hyperlink" Target="https://www.spoj.com/problems/ADAMOLD/" TargetMode="External"/><Relationship Id="rId17" Type="http://schemas.openxmlformats.org/officeDocument/2006/relationships/hyperlink" Target="https://codeforces.com/contest/1201/problem/D" TargetMode="External"/><Relationship Id="rId2" Type="http://schemas.openxmlformats.org/officeDocument/2006/relationships/hyperlink" Target="https://www.petlja.org/biblioteka/r/Problems/2007-drzavno-ss-lan-party" TargetMode="External"/><Relationship Id="rId16" Type="http://schemas.openxmlformats.org/officeDocument/2006/relationships/hyperlink" Target="https://codeforces.com/contest/1200/problem/F" TargetMode="External"/><Relationship Id="rId20" Type="http://schemas.openxmlformats.org/officeDocument/2006/relationships/hyperlink" Target="https://codeforces.com/contest/1183/problem/H"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7/C" TargetMode="External"/><Relationship Id="rId11" Type="http://schemas.openxmlformats.org/officeDocument/2006/relationships/hyperlink" Target="https://www.spoj.com/problems/ADASEQEN/" TargetMode="External"/><Relationship Id="rId5" Type="http://schemas.openxmlformats.org/officeDocument/2006/relationships/hyperlink" Target="https://www.geeksforgeeks.org/coin-change-dp-7" TargetMode="External"/><Relationship Id="rId15" Type="http://schemas.openxmlformats.org/officeDocument/2006/relationships/hyperlink" Target="https://codeforces.com/contest/1176/problem/F" TargetMode="External"/><Relationship Id="rId10" Type="http://schemas.openxmlformats.org/officeDocument/2006/relationships/hyperlink" Target="https://www.spoj.com/problems/ADAZOO/" TargetMode="External"/><Relationship Id="rId19" Type="http://schemas.openxmlformats.org/officeDocument/2006/relationships/hyperlink" Target="https://codeforces.com/contest/1199/problem/F" TargetMode="External"/><Relationship Id="rId4" Type="http://schemas.openxmlformats.org/officeDocument/2006/relationships/hyperlink" Target="https://codeforces.com/problemset/problem/4/D" TargetMode="External"/><Relationship Id="rId9" Type="http://schemas.openxmlformats.org/officeDocument/2006/relationships/hyperlink" Target="https://petljamediastorage.blob.core.windows.net/root/Media/Default/Problem/Kvalifikacije%202009%20II%207%20SuperClimber.pdf" TargetMode="External"/><Relationship Id="rId14" Type="http://schemas.openxmlformats.org/officeDocument/2006/relationships/hyperlink" Target="https://codeforces.com/contest/1203/problem/F2"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en.wikipedia.org/wiki/Lexicographically_minimal_string_rotation#Booth.27s_Algorithm" TargetMode="External"/><Relationship Id="rId2" Type="http://schemas.openxmlformats.org/officeDocument/2006/relationships/hyperlink" Target="https://en.wikipedia.org/wiki/String-searching_algorithm" TargetMode="External"/><Relationship Id="rId1" Type="http://schemas.openxmlformats.org/officeDocument/2006/relationships/slideLayout" Target="../slideLayouts/slideLayout2.xml"/><Relationship Id="rId4" Type="http://schemas.openxmlformats.org/officeDocument/2006/relationships/hyperlink" Target="https://codeforces.com/blog/entry/60445"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en.wikipedia.org/wiki/Matching_wildcard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geeksforgeeks.org/wildcard-pattern-matching/"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petlja.org/biblioteka/r/problemi/zbirka-napredni-nivo/merenje_sa_n_tegov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p:txBody>
          <a:bodyPr>
            <a:normAutofit/>
          </a:bodyPr>
          <a:lstStyle/>
          <a:p>
            <a:r>
              <a:rPr lang="en-US" dirty="0" smtClean="0"/>
              <a:t>Rad </a:t>
            </a:r>
            <a:r>
              <a:rPr lang="en-US" dirty="0" err="1" smtClean="0"/>
              <a:t>sa</a:t>
            </a:r>
            <a:r>
              <a:rPr lang="en-US" dirty="0" smtClean="0"/>
              <a:t> </a:t>
            </a:r>
            <a:r>
              <a:rPr lang="en-US" dirty="0" err="1" smtClean="0"/>
              <a:t>kombinatornim</a:t>
            </a:r>
            <a:r>
              <a:rPr lang="en-US" dirty="0" smtClean="0"/>
              <a:t> </a:t>
            </a:r>
            <a:r>
              <a:rPr lang="en-US" dirty="0" err="1" smtClean="0"/>
              <a:t>objektima</a:t>
            </a:r>
            <a:endParaRPr lang="en-US" dirty="0" smtClean="0"/>
          </a:p>
          <a:p>
            <a:r>
              <a:rPr lang="en-US" dirty="0" err="1" smtClean="0"/>
              <a:t>Dinami</a:t>
            </a:r>
            <a:r>
              <a:rPr lang="sr-Latn-ME" dirty="0" smtClean="0"/>
              <a:t>čko programiranje</a:t>
            </a:r>
          </a:p>
          <a:p>
            <a:r>
              <a:rPr lang="sr-Latn-ME" dirty="0" smtClean="0"/>
              <a:t>Napredni algoritmi sa stringovima</a:t>
            </a:r>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Realizacija knapsack-a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066800"/>
            <a:ext cx="7239000" cy="5078313"/>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&lt;vector&gt;</a:t>
            </a:r>
          </a:p>
          <a:p>
            <a:r>
              <a:rPr lang="en-US" b="1" dirty="0">
                <a:solidFill>
                  <a:srgbClr val="0070C0"/>
                </a:solidFill>
              </a:rPr>
              <a:t>using namespace </a:t>
            </a:r>
            <a:r>
              <a:rPr lang="en-US" b="1" dirty="0" err="1">
                <a:solidFill>
                  <a:srgbClr val="0070C0"/>
                </a:solidFill>
              </a:rPr>
              <a:t>std</a:t>
            </a:r>
            <a:r>
              <a:rPr lang="en-US" b="1" dirty="0" smtClean="0">
                <a:solidFill>
                  <a:srgbClr val="0070C0"/>
                </a:solidFill>
              </a:rPr>
              <a:t>;</a:t>
            </a:r>
            <a:endParaRPr lang="en-US" b="1" dirty="0">
              <a:solidFill>
                <a:srgbClr val="0070C0"/>
              </a:solidFill>
            </a:endParaRP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n,W</a:t>
            </a:r>
            <a:r>
              <a:rPr lang="en-US" b="1" dirty="0">
                <a:solidFill>
                  <a:srgbClr val="0070C0"/>
                </a:solidFill>
              </a:rPr>
              <a:t>;</a:t>
            </a:r>
          </a:p>
          <a:p>
            <a:r>
              <a:rPr lang="en-US" b="1" dirty="0">
                <a:solidFill>
                  <a:srgbClr val="0070C0"/>
                </a:solidFill>
              </a:rPr>
              <a:t>    </a:t>
            </a:r>
            <a:r>
              <a:rPr lang="en-US" b="1" dirty="0" err="1">
                <a:solidFill>
                  <a:srgbClr val="0070C0"/>
                </a:solidFill>
              </a:rPr>
              <a:t>cin</a:t>
            </a:r>
            <a:r>
              <a:rPr lang="en-US" b="1" dirty="0">
                <a:solidFill>
                  <a:srgbClr val="0070C0"/>
                </a:solidFill>
              </a:rPr>
              <a:t>&gt;&gt;n&gt;&gt;W;</a:t>
            </a:r>
          </a:p>
          <a:p>
            <a:r>
              <a:rPr lang="en-US" b="1" dirty="0">
                <a:solidFill>
                  <a:srgbClr val="0070C0"/>
                </a:solidFill>
              </a:rPr>
              <a:t>    long </a:t>
            </a:r>
            <a:r>
              <a:rPr lang="en-US" b="1" dirty="0" err="1">
                <a:solidFill>
                  <a:srgbClr val="0070C0"/>
                </a:solidFill>
              </a:rPr>
              <a:t>long</a:t>
            </a:r>
            <a:r>
              <a:rPr lang="en-US" b="1" dirty="0">
                <a:solidFill>
                  <a:srgbClr val="0070C0"/>
                </a:solidFill>
              </a:rPr>
              <a:t> weight[n],value[n];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&gt;&gt;weight[</a:t>
            </a:r>
            <a:r>
              <a:rPr lang="en-US" b="1" dirty="0" err="1">
                <a:solidFill>
                  <a:srgbClr val="0070C0"/>
                </a:solidFill>
              </a:rPr>
              <a:t>i</a:t>
            </a:r>
            <a:r>
              <a:rPr lang="en-US" b="1" dirty="0">
                <a:solidFill>
                  <a:srgbClr val="0070C0"/>
                </a:solidFill>
              </a:rPr>
              <a:t>]&gt;&gt;value[</a:t>
            </a:r>
            <a:r>
              <a:rPr lang="en-US" b="1" dirty="0" err="1">
                <a:solidFill>
                  <a:srgbClr val="0070C0"/>
                </a:solidFill>
              </a:rPr>
              <a:t>i</a:t>
            </a:r>
            <a:r>
              <a:rPr lang="en-US" b="1" dirty="0" smtClean="0">
                <a:solidFill>
                  <a:srgbClr val="0070C0"/>
                </a:solidFill>
              </a:rPr>
              <a:t>];</a:t>
            </a:r>
            <a:endParaRPr lang="en-US" b="1" dirty="0">
              <a:solidFill>
                <a:srgbClr val="0070C0"/>
              </a:solidFill>
            </a:endParaRPr>
          </a:p>
          <a:p>
            <a:r>
              <a:rPr lang="en-US" b="1" dirty="0">
                <a:solidFill>
                  <a:srgbClr val="0070C0"/>
                </a:solidFill>
              </a:rPr>
              <a:t>    vector &lt;long long&gt; </a:t>
            </a:r>
            <a:r>
              <a:rPr lang="en-US" b="1" dirty="0" err="1">
                <a:solidFill>
                  <a:srgbClr val="0070C0"/>
                </a:solidFill>
              </a:rPr>
              <a:t>dp</a:t>
            </a:r>
            <a:r>
              <a:rPr lang="en-US" b="1" dirty="0">
                <a:solidFill>
                  <a:srgbClr val="0070C0"/>
                </a:solidFill>
              </a:rPr>
              <a:t>;</a:t>
            </a:r>
          </a:p>
          <a:p>
            <a:r>
              <a:rPr lang="en-US" b="1" dirty="0">
                <a:solidFill>
                  <a:srgbClr val="0070C0"/>
                </a:solidFill>
              </a:rPr>
              <a:t>    </a:t>
            </a:r>
            <a:r>
              <a:rPr lang="en-US" b="1" dirty="0" err="1">
                <a:solidFill>
                  <a:srgbClr val="0070C0"/>
                </a:solidFill>
              </a:rPr>
              <a:t>dp.reserve</a:t>
            </a:r>
            <a:r>
              <a:rPr lang="en-US" b="1" dirty="0">
                <a:solidFill>
                  <a:srgbClr val="0070C0"/>
                </a:solidFill>
              </a:rPr>
              <a:t>(W+1);</a:t>
            </a:r>
          </a:p>
          <a:p>
            <a:r>
              <a:rPr lang="en-US" b="1" dirty="0">
                <a:solidFill>
                  <a:srgbClr val="0070C0"/>
                </a:solidFill>
              </a:rPr>
              <a:t>    </a:t>
            </a:r>
            <a:r>
              <a:rPr lang="en-US" b="1" dirty="0" err="1">
                <a:solidFill>
                  <a:srgbClr val="0070C0"/>
                </a:solidFill>
              </a:rPr>
              <a:t>dp.assign</a:t>
            </a:r>
            <a:r>
              <a:rPr lang="en-US" b="1" dirty="0">
                <a:solidFill>
                  <a:srgbClr val="0070C0"/>
                </a:solidFill>
              </a:rPr>
              <a:t>(W+1,0);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W;i</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n;j</a:t>
            </a:r>
            <a:r>
              <a:rPr lang="en-US" b="1" dirty="0">
                <a:solidFill>
                  <a:srgbClr val="0070C0"/>
                </a:solidFill>
              </a:rPr>
              <a:t>++)</a:t>
            </a:r>
          </a:p>
          <a:p>
            <a:r>
              <a:rPr lang="en-US" b="1" dirty="0">
                <a:solidFill>
                  <a:srgbClr val="0070C0"/>
                </a:solidFill>
              </a:rPr>
              <a:t>            if(</a:t>
            </a:r>
            <a:r>
              <a:rPr lang="en-US" b="1" dirty="0" err="1">
                <a:solidFill>
                  <a:srgbClr val="0070C0"/>
                </a:solidFill>
              </a:rPr>
              <a:t>i</a:t>
            </a:r>
            <a:r>
              <a:rPr lang="en-US" b="1" dirty="0">
                <a:solidFill>
                  <a:srgbClr val="0070C0"/>
                </a:solidFill>
              </a:rPr>
              <a:t>&gt;=weight[j]) </a:t>
            </a:r>
            <a:r>
              <a:rPr lang="en-US" b="1" u="sng" dirty="0" err="1">
                <a:solidFill>
                  <a:srgbClr val="C00000"/>
                </a:solidFill>
              </a:rPr>
              <a:t>dp</a:t>
            </a:r>
            <a:r>
              <a:rPr lang="en-US" b="1" u="sng" dirty="0">
                <a:solidFill>
                  <a:srgbClr val="C00000"/>
                </a:solidFill>
              </a:rPr>
              <a:t>[</a:t>
            </a:r>
            <a:r>
              <a:rPr lang="en-US" b="1" u="sng" dirty="0" err="1">
                <a:solidFill>
                  <a:srgbClr val="C00000"/>
                </a:solidFill>
              </a:rPr>
              <a:t>i</a:t>
            </a:r>
            <a:r>
              <a:rPr lang="en-US" b="1" u="sng" dirty="0">
                <a:solidFill>
                  <a:srgbClr val="C00000"/>
                </a:solidFill>
              </a:rPr>
              <a:t>]=max(</a:t>
            </a:r>
            <a:r>
              <a:rPr lang="en-US" b="1" u="sng" dirty="0" err="1">
                <a:solidFill>
                  <a:srgbClr val="C00000"/>
                </a:solidFill>
              </a:rPr>
              <a:t>dp</a:t>
            </a:r>
            <a:r>
              <a:rPr lang="en-US" b="1" u="sng" dirty="0">
                <a:solidFill>
                  <a:srgbClr val="C00000"/>
                </a:solidFill>
              </a:rPr>
              <a:t>[</a:t>
            </a:r>
            <a:r>
              <a:rPr lang="en-US" b="1" u="sng" dirty="0" err="1">
                <a:solidFill>
                  <a:srgbClr val="C00000"/>
                </a:solidFill>
              </a:rPr>
              <a:t>i</a:t>
            </a:r>
            <a:r>
              <a:rPr lang="en-US" b="1" u="sng" dirty="0">
                <a:solidFill>
                  <a:srgbClr val="C00000"/>
                </a:solidFill>
              </a:rPr>
              <a:t>],</a:t>
            </a:r>
            <a:r>
              <a:rPr lang="en-US" b="1" u="sng" dirty="0" err="1">
                <a:solidFill>
                  <a:srgbClr val="C00000"/>
                </a:solidFill>
              </a:rPr>
              <a:t>dp</a:t>
            </a:r>
            <a:r>
              <a:rPr lang="en-US" b="1" u="sng" dirty="0">
                <a:solidFill>
                  <a:srgbClr val="C00000"/>
                </a:solidFill>
              </a:rPr>
              <a:t>[</a:t>
            </a:r>
            <a:r>
              <a:rPr lang="en-US" b="1" u="sng" dirty="0" err="1">
                <a:solidFill>
                  <a:srgbClr val="C00000"/>
                </a:solidFill>
              </a:rPr>
              <a:t>i</a:t>
            </a:r>
            <a:r>
              <a:rPr lang="en-US" b="1" u="sng" dirty="0">
                <a:solidFill>
                  <a:srgbClr val="C00000"/>
                </a:solidFill>
              </a:rPr>
              <a:t>-weight[j]]+value[j</a:t>
            </a:r>
            <a:r>
              <a:rPr lang="en-US" b="1" u="sng" dirty="0" smtClean="0">
                <a:solidFill>
                  <a:srgbClr val="C00000"/>
                </a:solidFill>
              </a:rPr>
              <a:t>]);</a:t>
            </a:r>
            <a:endParaRPr lang="en-US" b="1" u="sng" dirty="0">
              <a:solidFill>
                <a:srgbClr val="C00000"/>
              </a:solidFill>
            </a:endParaRP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dp</a:t>
            </a:r>
            <a:r>
              <a:rPr lang="en-US" b="1" dirty="0">
                <a:solidFill>
                  <a:srgbClr val="0070C0"/>
                </a:solidFill>
              </a:rPr>
              <a:t>[W];</a:t>
            </a:r>
          </a:p>
          <a:p>
            <a:r>
              <a:rPr lang="en-US" b="1" dirty="0">
                <a:solidFill>
                  <a:srgbClr val="0070C0"/>
                </a:solidFill>
              </a:rPr>
              <a:t>    return 0;</a:t>
            </a:r>
          </a:p>
          <a:p>
            <a:r>
              <a:rPr lang="en-US" b="1" dirty="0">
                <a:solidFill>
                  <a:srgbClr val="0070C0"/>
                </a:solidFill>
              </a:rPr>
              <a:t>}</a:t>
            </a:r>
          </a:p>
          <a:p>
            <a:endParaRPr lang="en-US" dirty="0"/>
          </a:p>
        </p:txBody>
      </p:sp>
      <p:sp>
        <p:nvSpPr>
          <p:cNvPr id="5" name="TextBox 4"/>
          <p:cNvSpPr txBox="1"/>
          <p:nvPr/>
        </p:nvSpPr>
        <p:spPr>
          <a:xfrm>
            <a:off x="2362200" y="5105400"/>
            <a:ext cx="4495800" cy="1477328"/>
          </a:xfrm>
          <a:prstGeom prst="rect">
            <a:avLst/>
          </a:prstGeom>
          <a:noFill/>
        </p:spPr>
        <p:txBody>
          <a:bodyPr wrap="square" rtlCol="0">
            <a:spAutoFit/>
          </a:bodyPr>
          <a:lstStyle/>
          <a:p>
            <a:r>
              <a:rPr lang="sr-Latn-ME" dirty="0" smtClean="0"/>
              <a:t>Ako je </a:t>
            </a:r>
            <a:r>
              <a:rPr lang="sr-Latn-ME" b="1" i="1" dirty="0" smtClean="0">
                <a:solidFill>
                  <a:srgbClr val="C00000"/>
                </a:solidFill>
              </a:rPr>
              <a:t>i</a:t>
            </a:r>
            <a:r>
              <a:rPr lang="sr-Latn-ME" b="1" dirty="0" smtClean="0">
                <a:solidFill>
                  <a:srgbClr val="C00000"/>
                </a:solidFill>
              </a:rPr>
              <a:t>≥</a:t>
            </a:r>
            <a:r>
              <a:rPr lang="sr-Latn-ME" b="1" i="1" dirty="0" smtClean="0">
                <a:solidFill>
                  <a:srgbClr val="C00000"/>
                </a:solidFill>
              </a:rPr>
              <a:t>weight</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p>
          <a:p>
            <a:r>
              <a:rPr lang="sr-Latn-ME" dirty="0" smtClean="0"/>
              <a:t>Vršimo moguće ažuriranje maksimuma poređenjem tekuće i i one prethodne gdje dodajemo tekuću težinu i tekuću vrijednosti.</a:t>
            </a:r>
            <a:endParaRPr lang="en-US" dirty="0"/>
          </a:p>
        </p:txBody>
      </p:sp>
      <p:sp>
        <p:nvSpPr>
          <p:cNvPr id="6" name="TextBox 5"/>
          <p:cNvSpPr txBox="1"/>
          <p:nvPr/>
        </p:nvSpPr>
        <p:spPr>
          <a:xfrm>
            <a:off x="5334000" y="1066800"/>
            <a:ext cx="3733800" cy="1200329"/>
          </a:xfrm>
          <a:prstGeom prst="rect">
            <a:avLst/>
          </a:prstGeom>
          <a:noFill/>
        </p:spPr>
        <p:txBody>
          <a:bodyPr wrap="square" rtlCol="0">
            <a:spAutoFit/>
          </a:bodyPr>
          <a:lstStyle/>
          <a:p>
            <a:r>
              <a:rPr lang="sr-Latn-ME" dirty="0" smtClean="0"/>
              <a:t>Što ako je </a:t>
            </a:r>
            <a:r>
              <a:rPr lang="sr-Latn-ME" b="1" i="1" dirty="0" smtClean="0">
                <a:solidFill>
                  <a:srgbClr val="C00000"/>
                </a:solidFill>
              </a:rPr>
              <a:t>weight</a:t>
            </a:r>
            <a:r>
              <a:rPr lang="sr-Latn-ME" dirty="0" smtClean="0"/>
              <a:t>-ovi realni brojevi, što ako imamo više objekata date težine, ako ih za svaku težinu beskonačno mnogo?</a:t>
            </a:r>
            <a:endParaRPr lang="en-US" dirty="0"/>
          </a:p>
        </p:txBody>
      </p:sp>
    </p:spTree>
    <p:extLst>
      <p:ext uri="{BB962C8B-B14F-4D97-AF65-F5344CB8AC3E}">
        <p14:creationId xmlns:p14="http://schemas.microsoft.com/office/powerpoint/2010/main" val="2259046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Codeforces 3B</a:t>
            </a:r>
            <a:endParaRPr lang="en-US" dirty="0"/>
          </a:p>
        </p:txBody>
      </p:sp>
      <p:sp>
        <p:nvSpPr>
          <p:cNvPr id="3" name="Content Placeholder 2"/>
          <p:cNvSpPr>
            <a:spLocks noGrp="1"/>
          </p:cNvSpPr>
          <p:nvPr>
            <p:ph idx="1"/>
          </p:nvPr>
        </p:nvSpPr>
        <p:spPr>
          <a:xfrm>
            <a:off x="0" y="990600"/>
            <a:ext cx="9144000" cy="5791200"/>
          </a:xfrm>
        </p:spPr>
        <p:txBody>
          <a:bodyPr>
            <a:normAutofit lnSpcReduction="10000"/>
          </a:bodyPr>
          <a:lstStyle/>
          <a:p>
            <a:r>
              <a:rPr lang="sr-Latn-ME" dirty="0" smtClean="0"/>
              <a:t>Problem ruksaka se može izkomplikovati do znatnih memorijskih zahtjeva ili do nivoa kombinatornog problema nepolinomijalne složenosti.</a:t>
            </a:r>
          </a:p>
          <a:p>
            <a:r>
              <a:rPr lang="sr-Latn-ME" dirty="0" smtClean="0"/>
              <a:t>Ponekad se problem može svesti i na znatno jednostavniji.</a:t>
            </a:r>
          </a:p>
          <a:p>
            <a:r>
              <a:rPr lang="en-US" sz="1700" b="1" dirty="0">
                <a:hlinkClick r:id="rId3"/>
              </a:rPr>
              <a:t>https://codeforces.com/problemset/problem/3/B</a:t>
            </a:r>
            <a:endParaRPr lang="sr-Latn-ME" sz="1700" b="1" dirty="0"/>
          </a:p>
          <a:p>
            <a:r>
              <a:rPr lang="sr-Latn-ME" dirty="0" smtClean="0"/>
              <a:t>Predmetni problem ima „ruksak“ velikog kapaciteta a objekti koji se u njega smiještaju imaju težine samo 1 ili 2.</a:t>
            </a:r>
          </a:p>
          <a:p>
            <a:r>
              <a:rPr lang="sr-Latn-ME" dirty="0" smtClean="0"/>
              <a:t>Problem se rješava tako što se odvojeno sortiraju objekti</a:t>
            </a:r>
            <a:r>
              <a:rPr lang="en-US" dirty="0" smtClean="0"/>
              <a:t> </a:t>
            </a:r>
            <a:r>
              <a:rPr lang="en-US" dirty="0" err="1" smtClean="0"/>
              <a:t>te</a:t>
            </a:r>
            <a:r>
              <a:rPr lang="sr-Latn-ME" dirty="0" smtClean="0"/>
              <a:t>žina 1 i 2 u nerastućem redosljedu. U jednom koraku u ruksak se ubacuje jedan objekat težine 2 ili dva objekta težine 1 ako ih ima </a:t>
            </a:r>
            <a:r>
              <a:rPr lang="sr-Latn-ME" b="1" baseline="-25000" dirty="0" smtClean="0"/>
              <a:t>(u zavisnosti što je skuplje)</a:t>
            </a:r>
            <a:r>
              <a:rPr lang="sr-Latn-ME" dirty="0" smtClean="0"/>
              <a:t>. Na kraju ako je nosivost neparna pitamo se što nam je isplativije ubaciti jedan objekat težine 1, ili izbaciti jedan objekat težine 1 i ubaciti jedan objekat težine 2.</a:t>
            </a:r>
          </a:p>
          <a:p>
            <a:r>
              <a:rPr lang="sr-Latn-ME" dirty="0" smtClean="0"/>
              <a:t>Postoje i drugi specijalni slučajevi.</a:t>
            </a:r>
          </a:p>
          <a:p>
            <a:r>
              <a:rPr lang="sr-Latn-ME" dirty="0" smtClean="0"/>
              <a:t>Moguće rješenje je dato u komentaru ali vam preporučujem da sami uradite problem.</a:t>
            </a:r>
          </a:p>
          <a:p>
            <a:endParaRPr lang="en-US" dirty="0"/>
          </a:p>
        </p:txBody>
      </p:sp>
    </p:spTree>
    <p:extLst>
      <p:ext uri="{BB962C8B-B14F-4D97-AF65-F5344CB8AC3E}">
        <p14:creationId xmlns:p14="http://schemas.microsoft.com/office/powerpoint/2010/main" val="3588375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Dinami</a:t>
            </a:r>
            <a:r>
              <a:rPr lang="sr-Latn-ME" dirty="0" smtClean="0"/>
              <a:t>čko programiranje</a:t>
            </a:r>
            <a:endParaRPr lang="en-US" dirty="0"/>
          </a:p>
        </p:txBody>
      </p:sp>
      <p:sp>
        <p:nvSpPr>
          <p:cNvPr id="3" name="Content Placeholder 2"/>
          <p:cNvSpPr>
            <a:spLocks noGrp="1"/>
          </p:cNvSpPr>
          <p:nvPr>
            <p:ph idx="1"/>
          </p:nvPr>
        </p:nvSpPr>
        <p:spPr>
          <a:xfrm>
            <a:off x="0" y="1600200"/>
            <a:ext cx="9144000" cy="5257800"/>
          </a:xfrm>
        </p:spPr>
        <p:txBody>
          <a:bodyPr/>
          <a:lstStyle/>
          <a:p>
            <a:r>
              <a:rPr lang="sr-Latn-ME" dirty="0" smtClean="0"/>
              <a:t>Rekurziju kao programersku tehniku nećemo posebno razmatrati ali</a:t>
            </a:r>
            <a:r>
              <a:rPr lang="en-US" dirty="0" smtClean="0"/>
              <a:t> je </a:t>
            </a:r>
            <a:r>
              <a:rPr lang="sr-Latn-ME" dirty="0" smtClean="0"/>
              <a:t>koristi</a:t>
            </a:r>
            <a:r>
              <a:rPr lang="en-US" dirty="0" err="1" smtClean="0"/>
              <a:t>mo</a:t>
            </a:r>
            <a:r>
              <a:rPr lang="sr-Latn-ME" dirty="0" smtClean="0"/>
              <a:t>.</a:t>
            </a:r>
          </a:p>
          <a:p>
            <a:r>
              <a:rPr lang="sr-Latn-ME" dirty="0" smtClean="0"/>
              <a:t>Rekurzija je tehnika kojom svaki programer treba da ovlada ali je ne smije zloupotrebljavati jer će performanse programa biti degradirane.</a:t>
            </a:r>
          </a:p>
          <a:p>
            <a:r>
              <a:rPr lang="sr-Latn-ME" dirty="0" smtClean="0"/>
              <a:t>Prost problem računanja Fibonačijevih brojeva datih kao:</a:t>
            </a:r>
            <a:endParaRPr lang="en-US" dirty="0" smtClean="0"/>
          </a:p>
          <a:p>
            <a:endParaRPr lang="en-US" dirty="0"/>
          </a:p>
          <a:p>
            <a:endParaRPr lang="en-US" dirty="0" smtClean="0"/>
          </a:p>
          <a:p>
            <a:pPr marL="0" indent="0">
              <a:buNone/>
            </a:pPr>
            <a:r>
              <a:rPr lang="en-US" dirty="0" err="1" smtClean="0"/>
              <a:t>veoma</a:t>
            </a:r>
            <a:r>
              <a:rPr lang="en-US" dirty="0"/>
              <a:t> se </a:t>
            </a:r>
            <a:r>
              <a:rPr lang="en-US" dirty="0" err="1"/>
              <a:t>jednostavno</a:t>
            </a:r>
            <a:r>
              <a:rPr lang="en-US" dirty="0"/>
              <a:t> </a:t>
            </a:r>
            <a:r>
              <a:rPr lang="en-US" dirty="0" err="1" smtClean="0"/>
              <a:t>realizuje</a:t>
            </a:r>
            <a:r>
              <a:rPr lang="en-US" dirty="0" smtClean="0"/>
              <a:t> </a:t>
            </a:r>
            <a:r>
              <a:rPr lang="en-US" dirty="0" err="1" smtClean="0"/>
              <a:t>rekurzijom</a:t>
            </a:r>
            <a:r>
              <a:rPr lang="en-US" dirty="0"/>
              <a:t>:</a:t>
            </a:r>
            <a:r>
              <a:rPr lang="sr-Latn-ME" dirty="0" smtClean="0"/>
              <a:t/>
            </a:r>
            <a:br>
              <a:rPr lang="sr-Latn-ME" dirty="0" smtClean="0"/>
            </a:b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512554787"/>
              </p:ext>
            </p:extLst>
          </p:nvPr>
        </p:nvGraphicFramePr>
        <p:xfrm>
          <a:off x="1047750" y="4076700"/>
          <a:ext cx="6273800" cy="863600"/>
        </p:xfrm>
        <a:graphic>
          <a:graphicData uri="http://schemas.openxmlformats.org/presentationml/2006/ole">
            <mc:AlternateContent xmlns:mc="http://schemas.openxmlformats.org/markup-compatibility/2006">
              <mc:Choice xmlns:v="urn:schemas-microsoft-com:vml" Requires="v">
                <p:oleObj spid="_x0000_s3156" name="Equation" r:id="rId3" imgW="6273720" imgH="863280" progId="Equation.DSMT4">
                  <p:embed/>
                </p:oleObj>
              </mc:Choice>
              <mc:Fallback>
                <p:oleObj name="Equation" r:id="rId3" imgW="6273720" imgH="863280" progId="Equation.DSMT4">
                  <p:embed/>
                  <p:pic>
                    <p:nvPicPr>
                      <p:cNvPr id="0" name=""/>
                      <p:cNvPicPr>
                        <a:picLocks noChangeAspect="1" noChangeArrowheads="1"/>
                      </p:cNvPicPr>
                      <p:nvPr/>
                    </p:nvPicPr>
                    <p:blipFill>
                      <a:blip r:embed="rId4"/>
                      <a:srcRect/>
                      <a:stretch>
                        <a:fillRect/>
                      </a:stretch>
                    </p:blipFill>
                    <p:spPr bwMode="auto">
                      <a:xfrm>
                        <a:off x="1047750" y="4076700"/>
                        <a:ext cx="62738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35560" y="5410200"/>
            <a:ext cx="3469640" cy="1200329"/>
          </a:xfrm>
          <a:prstGeom prst="rect">
            <a:avLst/>
          </a:prstGeom>
          <a:noFill/>
        </p:spPr>
        <p:txBody>
          <a:bodyPr wrap="square" rtlCol="0">
            <a:spAutoFit/>
          </a:bodyPr>
          <a:lstStyle/>
          <a:p>
            <a:r>
              <a:rPr lang="en-GB" b="1" dirty="0" smtClean="0">
                <a:solidFill>
                  <a:srgbClr val="0070C0"/>
                </a:solidFill>
              </a:rPr>
              <a:t>long </a:t>
            </a:r>
            <a:r>
              <a:rPr lang="en-GB" b="1" dirty="0" err="1" smtClean="0">
                <a:solidFill>
                  <a:srgbClr val="0070C0"/>
                </a:solidFill>
              </a:rPr>
              <a:t>long</a:t>
            </a:r>
            <a:r>
              <a:rPr lang="en-GB" b="1" dirty="0" smtClean="0">
                <a:solidFill>
                  <a:srgbClr val="0070C0"/>
                </a:solidFill>
              </a:rPr>
              <a:t> fib(long </a:t>
            </a:r>
            <a:r>
              <a:rPr lang="en-GB" b="1" dirty="0" err="1" smtClean="0">
                <a:solidFill>
                  <a:srgbClr val="0070C0"/>
                </a:solidFill>
              </a:rPr>
              <a:t>long</a:t>
            </a:r>
            <a:r>
              <a:rPr lang="en-GB" b="1" dirty="0" smtClean="0">
                <a:solidFill>
                  <a:srgbClr val="0070C0"/>
                </a:solidFill>
              </a:rPr>
              <a:t> n){</a:t>
            </a:r>
            <a:endParaRPr lang="en-GB" b="1" dirty="0">
              <a:solidFill>
                <a:srgbClr val="0070C0"/>
              </a:solidFill>
            </a:endParaRPr>
          </a:p>
          <a:p>
            <a:r>
              <a:rPr lang="en-GB" b="1" dirty="0">
                <a:solidFill>
                  <a:srgbClr val="0070C0"/>
                </a:solidFill>
              </a:rPr>
              <a:t>i</a:t>
            </a:r>
            <a:r>
              <a:rPr lang="en-GB" b="1" dirty="0" smtClean="0">
                <a:solidFill>
                  <a:srgbClr val="0070C0"/>
                </a:solidFill>
              </a:rPr>
              <a:t>f(n==0 || n==1) return 1;</a:t>
            </a:r>
            <a:br>
              <a:rPr lang="en-GB" b="1" dirty="0" smtClean="0">
                <a:solidFill>
                  <a:srgbClr val="0070C0"/>
                </a:solidFill>
              </a:rPr>
            </a:br>
            <a:r>
              <a:rPr lang="en-GB" b="1" dirty="0" smtClean="0">
                <a:solidFill>
                  <a:srgbClr val="0070C0"/>
                </a:solidFill>
              </a:rPr>
              <a:t>return fib(n-1)+fib(n-2);</a:t>
            </a:r>
            <a:endParaRPr lang="en-GB" b="1" dirty="0">
              <a:solidFill>
                <a:srgbClr val="0070C0"/>
              </a:solidFill>
            </a:endParaRPr>
          </a:p>
          <a:p>
            <a:r>
              <a:rPr lang="en-GB" b="1" dirty="0">
                <a:solidFill>
                  <a:srgbClr val="0070C0"/>
                </a:solidFill>
              </a:rPr>
              <a:t>}</a:t>
            </a:r>
            <a:endParaRPr lang="en-US" b="1" dirty="0">
              <a:solidFill>
                <a:srgbClr val="0070C0"/>
              </a:solidFill>
            </a:endParaRPr>
          </a:p>
        </p:txBody>
      </p:sp>
      <p:sp>
        <p:nvSpPr>
          <p:cNvPr id="6" name="TextBox 5"/>
          <p:cNvSpPr txBox="1"/>
          <p:nvPr/>
        </p:nvSpPr>
        <p:spPr>
          <a:xfrm>
            <a:off x="3124200" y="5334000"/>
            <a:ext cx="5943600" cy="1477328"/>
          </a:xfrm>
          <a:prstGeom prst="rect">
            <a:avLst/>
          </a:prstGeom>
          <a:noFill/>
        </p:spPr>
        <p:txBody>
          <a:bodyPr wrap="square" rtlCol="0">
            <a:spAutoFit/>
          </a:bodyPr>
          <a:lstStyle/>
          <a:p>
            <a:r>
              <a:rPr lang="en-GB" dirty="0" smtClean="0"/>
              <a:t>Me</a:t>
            </a:r>
            <a:r>
              <a:rPr lang="sr-Latn-ME" dirty="0" smtClean="0"/>
              <a:t>đutim</a:t>
            </a:r>
            <a:r>
              <a:rPr lang="en-US" dirty="0" smtClean="0"/>
              <a:t>,</a:t>
            </a:r>
            <a:r>
              <a:rPr lang="sr-Latn-ME" dirty="0" smtClean="0"/>
              <a:t> već na </a:t>
            </a:r>
            <a:r>
              <a:rPr lang="sr-Latn-ME" b="1" dirty="0" smtClean="0">
                <a:solidFill>
                  <a:srgbClr val="FF0000"/>
                </a:solidFill>
              </a:rPr>
              <a:t>fib(30)</a:t>
            </a:r>
            <a:r>
              <a:rPr lang="sr-Latn-ME" dirty="0" smtClean="0"/>
              <a:t> ili </a:t>
            </a:r>
            <a:r>
              <a:rPr lang="sr-Latn-ME" b="1" dirty="0" smtClean="0">
                <a:solidFill>
                  <a:srgbClr val="FF0000"/>
                </a:solidFill>
              </a:rPr>
              <a:t>fib(40)</a:t>
            </a:r>
            <a:r>
              <a:rPr lang="sr-Latn-ME" dirty="0" smtClean="0"/>
              <a:t> program postaje veoma složen i traje znatno vrijeme </a:t>
            </a:r>
            <a:r>
              <a:rPr lang="en-US" dirty="0" err="1" smtClean="0"/>
              <a:t>jer</a:t>
            </a:r>
            <a:r>
              <a:rPr lang="en-US" dirty="0" smtClean="0"/>
              <a:t> </a:t>
            </a:r>
            <a:r>
              <a:rPr lang="en-US" dirty="0" err="1" smtClean="0"/>
              <a:t>broj</a:t>
            </a:r>
            <a:r>
              <a:rPr lang="en-US" dirty="0" smtClean="0"/>
              <a:t> </a:t>
            </a:r>
            <a:r>
              <a:rPr lang="en-US" dirty="0" err="1" smtClean="0"/>
              <a:t>rekurzivnih</a:t>
            </a:r>
            <a:r>
              <a:rPr lang="en-US" dirty="0" smtClean="0"/>
              <a:t> </a:t>
            </a:r>
            <a:r>
              <a:rPr lang="en-US" dirty="0" err="1" smtClean="0"/>
              <a:t>poziva</a:t>
            </a:r>
            <a:r>
              <a:rPr lang="en-US" dirty="0" smtClean="0"/>
              <a:t> </a:t>
            </a:r>
            <a:r>
              <a:rPr lang="en-US" dirty="0" err="1" smtClean="0"/>
              <a:t>raste</a:t>
            </a:r>
            <a:r>
              <a:rPr lang="en-US" dirty="0" smtClean="0"/>
              <a:t> </a:t>
            </a:r>
            <a:r>
              <a:rPr lang="en-US" dirty="0" err="1" smtClean="0"/>
              <a:t>eksponencijalno</a:t>
            </a:r>
            <a:r>
              <a:rPr lang="en-US" dirty="0" smtClean="0"/>
              <a:t>. </a:t>
            </a:r>
            <a:r>
              <a:rPr lang="en-US" dirty="0" err="1" smtClean="0"/>
              <a:t>Slo</a:t>
            </a:r>
            <a:r>
              <a:rPr lang="sr-Latn-ME" dirty="0" smtClean="0"/>
              <a:t>ženost je dramatična i vremenska (zbog rekurzivnih poziva) ali i memorijska zbog smještanja rekurzivnih poziva na stek.</a:t>
            </a:r>
            <a:endParaRPr lang="en-US" dirty="0"/>
          </a:p>
        </p:txBody>
      </p:sp>
    </p:spTree>
    <p:extLst>
      <p:ext uri="{BB962C8B-B14F-4D97-AF65-F5344CB8AC3E}">
        <p14:creationId xmlns:p14="http://schemas.microsoft.com/office/powerpoint/2010/main" val="2994215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362200" cy="762000"/>
          </a:xfrm>
        </p:spPr>
        <p:txBody>
          <a:bodyPr/>
          <a:lstStyle/>
          <a:p>
            <a:r>
              <a:rPr lang="sr-Latn-ME" dirty="0" smtClean="0"/>
              <a:t>Fibonači</a:t>
            </a:r>
            <a:endParaRPr lang="en-US" dirty="0"/>
          </a:p>
        </p:txBody>
      </p:sp>
      <p:sp>
        <p:nvSpPr>
          <p:cNvPr id="3" name="Content Placeholder 2"/>
          <p:cNvSpPr>
            <a:spLocks noGrp="1"/>
          </p:cNvSpPr>
          <p:nvPr>
            <p:ph idx="1"/>
          </p:nvPr>
        </p:nvSpPr>
        <p:spPr>
          <a:xfrm>
            <a:off x="0" y="3429000"/>
            <a:ext cx="9144000" cy="3048000"/>
          </a:xfrm>
        </p:spPr>
        <p:txBody>
          <a:bodyPr/>
          <a:lstStyle/>
          <a:p>
            <a:r>
              <a:rPr lang="sr-Latn-ME" dirty="0" smtClean="0"/>
              <a:t>Ovakav problem se može prevazići na više načina. Najjednostavniji je da se izvrši iteracija u nizu tipa</a:t>
            </a:r>
            <a:br>
              <a:rPr lang="sr-Latn-ME" dirty="0" smtClean="0"/>
            </a:br>
            <a:r>
              <a:rPr lang="sr-Latn-ME" sz="1800" b="1" dirty="0">
                <a:solidFill>
                  <a:srgbClr val="0070C0"/>
                </a:solidFill>
              </a:rPr>
              <a:t>for(int i=2</a:t>
            </a:r>
            <a:r>
              <a:rPr lang="en-US" sz="1800" b="1" dirty="0">
                <a:solidFill>
                  <a:srgbClr val="0070C0"/>
                </a:solidFill>
              </a:rPr>
              <a:t>;</a:t>
            </a:r>
            <a:r>
              <a:rPr lang="en-US" sz="1800" b="1" dirty="0" err="1">
                <a:solidFill>
                  <a:srgbClr val="0070C0"/>
                </a:solidFill>
              </a:rPr>
              <a:t>i</a:t>
            </a:r>
            <a:r>
              <a:rPr lang="en-US" sz="1800" b="1" dirty="0">
                <a:solidFill>
                  <a:srgbClr val="0070C0"/>
                </a:solidFill>
              </a:rPr>
              <a:t>&lt;=</a:t>
            </a:r>
            <a:r>
              <a:rPr lang="en-US" sz="1800" b="1" dirty="0" err="1">
                <a:solidFill>
                  <a:srgbClr val="0070C0"/>
                </a:solidFill>
              </a:rPr>
              <a:t>n;i</a:t>
            </a:r>
            <a:r>
              <a:rPr lang="en-US" sz="1800" b="1" dirty="0">
                <a:solidFill>
                  <a:srgbClr val="0070C0"/>
                </a:solidFill>
              </a:rPr>
              <a:t>++) f[</a:t>
            </a:r>
            <a:r>
              <a:rPr lang="en-US" sz="1800" b="1" dirty="0" err="1">
                <a:solidFill>
                  <a:srgbClr val="0070C0"/>
                </a:solidFill>
              </a:rPr>
              <a:t>i</a:t>
            </a:r>
            <a:r>
              <a:rPr lang="en-US" sz="1800" b="1" dirty="0">
                <a:solidFill>
                  <a:srgbClr val="0070C0"/>
                </a:solidFill>
              </a:rPr>
              <a:t>]=f[i-1]+f[i-2];</a:t>
            </a:r>
          </a:p>
          <a:p>
            <a:r>
              <a:rPr lang="en-US" dirty="0" smtClean="0"/>
              <a:t>Me</a:t>
            </a:r>
            <a:r>
              <a:rPr lang="sr-Latn-ME" dirty="0" smtClean="0"/>
              <a:t>đutim, zbog edukativnog razloga ovdje ćemo uvesti jedan niz koji pamti </a:t>
            </a:r>
            <a:r>
              <a:rPr lang="sr-Latn-ME" b="1" baseline="-25000" dirty="0" smtClean="0"/>
              <a:t>(</a:t>
            </a:r>
            <a:r>
              <a:rPr lang="sr-Latn-ME" b="1" baseline="-25000" smtClean="0"/>
              <a:t>memoriše)</a:t>
            </a:r>
            <a:r>
              <a:rPr lang="sr-Latn-ME" smtClean="0"/>
              <a:t> </a:t>
            </a:r>
            <a:r>
              <a:rPr lang="sr-Latn-ME" dirty="0" smtClean="0"/>
              <a:t>rezultate tako da se ne ponavlja računanje prethodno dobijenih vrijednosti.</a:t>
            </a:r>
          </a:p>
          <a:p>
            <a:r>
              <a:rPr lang="sr-Latn-ME" dirty="0" smtClean="0"/>
              <a:t>Dio glavnog programa:</a:t>
            </a:r>
            <a:endParaRPr lang="en-US" dirty="0"/>
          </a:p>
        </p:txBody>
      </p:sp>
      <p:sp>
        <p:nvSpPr>
          <p:cNvPr id="4" name="TextBox 3"/>
          <p:cNvSpPr txBox="1"/>
          <p:nvPr/>
        </p:nvSpPr>
        <p:spPr>
          <a:xfrm>
            <a:off x="304800" y="1828800"/>
            <a:ext cx="800100" cy="369332"/>
          </a:xfrm>
          <a:prstGeom prst="rect">
            <a:avLst/>
          </a:prstGeom>
          <a:noFill/>
        </p:spPr>
        <p:txBody>
          <a:bodyPr wrap="square" rtlCol="0">
            <a:spAutoFit/>
          </a:bodyPr>
          <a:lstStyle/>
          <a:p>
            <a:r>
              <a:rPr lang="en-US" dirty="0" smtClean="0"/>
              <a:t>fib(6)</a:t>
            </a:r>
            <a:endParaRPr lang="en-US" dirty="0"/>
          </a:p>
        </p:txBody>
      </p:sp>
      <p:sp>
        <p:nvSpPr>
          <p:cNvPr id="5" name="TextBox 4"/>
          <p:cNvSpPr txBox="1"/>
          <p:nvPr/>
        </p:nvSpPr>
        <p:spPr>
          <a:xfrm>
            <a:off x="1219200" y="1371600"/>
            <a:ext cx="800100" cy="369332"/>
          </a:xfrm>
          <a:prstGeom prst="rect">
            <a:avLst/>
          </a:prstGeom>
          <a:noFill/>
        </p:spPr>
        <p:txBody>
          <a:bodyPr wrap="square" rtlCol="0">
            <a:spAutoFit/>
          </a:bodyPr>
          <a:lstStyle/>
          <a:p>
            <a:r>
              <a:rPr lang="en-US" dirty="0" smtClean="0"/>
              <a:t>fib(5)</a:t>
            </a:r>
            <a:endParaRPr lang="en-US" dirty="0"/>
          </a:p>
        </p:txBody>
      </p:sp>
      <p:sp>
        <p:nvSpPr>
          <p:cNvPr id="6" name="TextBox 5"/>
          <p:cNvSpPr txBox="1"/>
          <p:nvPr/>
        </p:nvSpPr>
        <p:spPr>
          <a:xfrm>
            <a:off x="1257300" y="2532102"/>
            <a:ext cx="800100" cy="369332"/>
          </a:xfrm>
          <a:prstGeom prst="rect">
            <a:avLst/>
          </a:prstGeom>
          <a:noFill/>
        </p:spPr>
        <p:txBody>
          <a:bodyPr wrap="square" rtlCol="0">
            <a:spAutoFit/>
          </a:bodyPr>
          <a:lstStyle/>
          <a:p>
            <a:r>
              <a:rPr lang="en-US" dirty="0" smtClean="0"/>
              <a:t>fib(4)</a:t>
            </a:r>
            <a:endParaRPr lang="en-US" dirty="0"/>
          </a:p>
        </p:txBody>
      </p:sp>
      <p:sp>
        <p:nvSpPr>
          <p:cNvPr id="7" name="TextBox 6"/>
          <p:cNvSpPr txBox="1"/>
          <p:nvPr/>
        </p:nvSpPr>
        <p:spPr>
          <a:xfrm>
            <a:off x="2049780" y="1186934"/>
            <a:ext cx="800100" cy="800219"/>
          </a:xfrm>
          <a:prstGeom prst="rect">
            <a:avLst/>
          </a:prstGeom>
          <a:noFill/>
        </p:spPr>
        <p:txBody>
          <a:bodyPr wrap="square" rtlCol="0">
            <a:spAutoFit/>
          </a:bodyPr>
          <a:lstStyle/>
          <a:p>
            <a:r>
              <a:rPr lang="en-US" dirty="0" smtClean="0"/>
              <a:t>fib(4)</a:t>
            </a:r>
          </a:p>
          <a:p>
            <a:endParaRPr lang="en-US" sz="1000" dirty="0" smtClean="0"/>
          </a:p>
          <a:p>
            <a:r>
              <a:rPr lang="en-US" dirty="0" smtClean="0"/>
              <a:t>fib(3)</a:t>
            </a:r>
            <a:endParaRPr lang="en-US" dirty="0"/>
          </a:p>
        </p:txBody>
      </p:sp>
      <p:sp>
        <p:nvSpPr>
          <p:cNvPr id="8" name="TextBox 7"/>
          <p:cNvSpPr txBox="1"/>
          <p:nvPr/>
        </p:nvSpPr>
        <p:spPr>
          <a:xfrm>
            <a:off x="2895600" y="939224"/>
            <a:ext cx="800100" cy="1200329"/>
          </a:xfrm>
          <a:prstGeom prst="rect">
            <a:avLst/>
          </a:prstGeom>
          <a:noFill/>
        </p:spPr>
        <p:txBody>
          <a:bodyPr wrap="square" rtlCol="0">
            <a:spAutoFit/>
          </a:bodyPr>
          <a:lstStyle/>
          <a:p>
            <a:r>
              <a:rPr lang="en-US" dirty="0" smtClean="0"/>
              <a:t>fib(3)</a:t>
            </a:r>
            <a:endParaRPr lang="en-US" sz="1000" dirty="0" smtClean="0"/>
          </a:p>
          <a:p>
            <a:r>
              <a:rPr lang="en-US" dirty="0" smtClean="0"/>
              <a:t>fib(2)</a:t>
            </a:r>
          </a:p>
          <a:p>
            <a:r>
              <a:rPr lang="en-US" dirty="0" smtClean="0"/>
              <a:t>fib(2)</a:t>
            </a:r>
          </a:p>
          <a:p>
            <a:r>
              <a:rPr lang="en-US" dirty="0" smtClean="0"/>
              <a:t>fib(1)</a:t>
            </a:r>
            <a:endParaRPr lang="en-US" dirty="0"/>
          </a:p>
        </p:txBody>
      </p:sp>
      <p:sp>
        <p:nvSpPr>
          <p:cNvPr id="13" name="TextBox 12"/>
          <p:cNvSpPr txBox="1"/>
          <p:nvPr/>
        </p:nvSpPr>
        <p:spPr>
          <a:xfrm>
            <a:off x="3810000" y="457200"/>
            <a:ext cx="800100" cy="1754326"/>
          </a:xfrm>
          <a:prstGeom prst="rect">
            <a:avLst/>
          </a:prstGeom>
          <a:noFill/>
        </p:spPr>
        <p:txBody>
          <a:bodyPr wrap="square" rtlCol="0">
            <a:spAutoFit/>
          </a:bodyPr>
          <a:lstStyle/>
          <a:p>
            <a:r>
              <a:rPr lang="en-US" dirty="0" smtClean="0"/>
              <a:t>fib(2)</a:t>
            </a:r>
            <a:endParaRPr lang="en-US" sz="1000" dirty="0" smtClean="0"/>
          </a:p>
          <a:p>
            <a:r>
              <a:rPr lang="en-US" dirty="0" smtClean="0"/>
              <a:t>fib(1)</a:t>
            </a:r>
          </a:p>
          <a:p>
            <a:r>
              <a:rPr lang="en-US" dirty="0" smtClean="0"/>
              <a:t>fib(1)</a:t>
            </a:r>
          </a:p>
          <a:p>
            <a:r>
              <a:rPr lang="en-US" dirty="0" smtClean="0"/>
              <a:t>fib(0)</a:t>
            </a:r>
          </a:p>
          <a:p>
            <a:r>
              <a:rPr lang="en-US" dirty="0" smtClean="0"/>
              <a:t>fib(1)</a:t>
            </a:r>
          </a:p>
          <a:p>
            <a:r>
              <a:rPr lang="en-US" dirty="0" smtClean="0"/>
              <a:t>fib(0)</a:t>
            </a:r>
            <a:endParaRPr lang="en-US" dirty="0"/>
          </a:p>
        </p:txBody>
      </p:sp>
      <p:sp>
        <p:nvSpPr>
          <p:cNvPr id="14" name="TextBox 13"/>
          <p:cNvSpPr txBox="1"/>
          <p:nvPr/>
        </p:nvSpPr>
        <p:spPr>
          <a:xfrm>
            <a:off x="4800600" y="292893"/>
            <a:ext cx="800100" cy="646331"/>
          </a:xfrm>
          <a:prstGeom prst="rect">
            <a:avLst/>
          </a:prstGeom>
          <a:noFill/>
        </p:spPr>
        <p:txBody>
          <a:bodyPr wrap="square" rtlCol="0">
            <a:spAutoFit/>
          </a:bodyPr>
          <a:lstStyle/>
          <a:p>
            <a:r>
              <a:rPr lang="en-US" dirty="0" smtClean="0"/>
              <a:t>fib(1)</a:t>
            </a:r>
            <a:endParaRPr lang="en-US" sz="1000" dirty="0" smtClean="0"/>
          </a:p>
          <a:p>
            <a:r>
              <a:rPr lang="en-US" dirty="0" smtClean="0"/>
              <a:t>fib(0)</a:t>
            </a:r>
            <a:endParaRPr lang="en-US" dirty="0"/>
          </a:p>
        </p:txBody>
      </p:sp>
      <p:sp>
        <p:nvSpPr>
          <p:cNvPr id="16" name="TextBox 15"/>
          <p:cNvSpPr txBox="1"/>
          <p:nvPr/>
        </p:nvSpPr>
        <p:spPr>
          <a:xfrm>
            <a:off x="2171700" y="2361336"/>
            <a:ext cx="800100" cy="800219"/>
          </a:xfrm>
          <a:prstGeom prst="rect">
            <a:avLst/>
          </a:prstGeom>
          <a:noFill/>
        </p:spPr>
        <p:txBody>
          <a:bodyPr wrap="square" rtlCol="0">
            <a:spAutoFit/>
          </a:bodyPr>
          <a:lstStyle/>
          <a:p>
            <a:r>
              <a:rPr lang="en-US" dirty="0" smtClean="0"/>
              <a:t>fib(3)</a:t>
            </a:r>
          </a:p>
          <a:p>
            <a:endParaRPr lang="en-US" sz="1000" dirty="0" smtClean="0"/>
          </a:p>
          <a:p>
            <a:r>
              <a:rPr lang="en-US" dirty="0" smtClean="0"/>
              <a:t>fib(2)</a:t>
            </a:r>
            <a:endParaRPr lang="en-US" dirty="0"/>
          </a:p>
        </p:txBody>
      </p:sp>
      <p:sp>
        <p:nvSpPr>
          <p:cNvPr id="17" name="TextBox 16"/>
          <p:cNvSpPr txBox="1"/>
          <p:nvPr/>
        </p:nvSpPr>
        <p:spPr>
          <a:xfrm>
            <a:off x="2971800" y="2228671"/>
            <a:ext cx="800100" cy="1200329"/>
          </a:xfrm>
          <a:prstGeom prst="rect">
            <a:avLst/>
          </a:prstGeom>
          <a:noFill/>
        </p:spPr>
        <p:txBody>
          <a:bodyPr wrap="square" rtlCol="0">
            <a:spAutoFit/>
          </a:bodyPr>
          <a:lstStyle/>
          <a:p>
            <a:r>
              <a:rPr lang="en-US" dirty="0" smtClean="0"/>
              <a:t>fib(2)</a:t>
            </a:r>
            <a:endParaRPr lang="en-US" sz="1000" dirty="0" smtClean="0"/>
          </a:p>
          <a:p>
            <a:r>
              <a:rPr lang="en-US" dirty="0" smtClean="0"/>
              <a:t>fib(1)</a:t>
            </a:r>
          </a:p>
          <a:p>
            <a:r>
              <a:rPr lang="en-US" dirty="0" smtClean="0"/>
              <a:t>fib(1)</a:t>
            </a:r>
          </a:p>
          <a:p>
            <a:r>
              <a:rPr lang="en-US" dirty="0" smtClean="0"/>
              <a:t>fib(0)</a:t>
            </a:r>
          </a:p>
        </p:txBody>
      </p:sp>
      <p:sp>
        <p:nvSpPr>
          <p:cNvPr id="18" name="TextBox 17"/>
          <p:cNvSpPr txBox="1"/>
          <p:nvPr/>
        </p:nvSpPr>
        <p:spPr>
          <a:xfrm>
            <a:off x="3768090" y="2139553"/>
            <a:ext cx="800100" cy="646331"/>
          </a:xfrm>
          <a:prstGeom prst="rect">
            <a:avLst/>
          </a:prstGeom>
          <a:noFill/>
        </p:spPr>
        <p:txBody>
          <a:bodyPr wrap="square" rtlCol="0">
            <a:spAutoFit/>
          </a:bodyPr>
          <a:lstStyle/>
          <a:p>
            <a:r>
              <a:rPr lang="en-US" dirty="0" smtClean="0"/>
              <a:t>fib(1)</a:t>
            </a:r>
            <a:endParaRPr lang="en-US" sz="1000" dirty="0" smtClean="0"/>
          </a:p>
          <a:p>
            <a:r>
              <a:rPr lang="en-US" dirty="0" smtClean="0"/>
              <a:t>fib(0)</a:t>
            </a:r>
            <a:endParaRPr lang="en-US" dirty="0"/>
          </a:p>
        </p:txBody>
      </p:sp>
      <p:cxnSp>
        <p:nvCxnSpPr>
          <p:cNvPr id="22" name="Elbow Connector 21"/>
          <p:cNvCxnSpPr>
            <a:endCxn id="5" idx="1"/>
          </p:cNvCxnSpPr>
          <p:nvPr/>
        </p:nvCxnSpPr>
        <p:spPr>
          <a:xfrm rot="5400000" flipH="1" flipV="1">
            <a:off x="863948" y="1682919"/>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endCxn id="6" idx="1"/>
          </p:cNvCxnSpPr>
          <p:nvPr/>
        </p:nvCxnSpPr>
        <p:spPr>
          <a:xfrm rot="16200000" flipH="1">
            <a:off x="759143" y="2218610"/>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866902" y="1371601"/>
            <a:ext cx="266700" cy="430886"/>
            <a:chOff x="1866902" y="1371600"/>
            <a:chExt cx="266700" cy="1160501"/>
          </a:xfrm>
        </p:grpSpPr>
        <p:cxnSp>
          <p:nvCxnSpPr>
            <p:cNvPr id="27" name="Elbow Connector 26"/>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1924050" y="2578656"/>
            <a:ext cx="266700" cy="430886"/>
            <a:chOff x="1866902" y="1371600"/>
            <a:chExt cx="266700" cy="1160501"/>
          </a:xfrm>
        </p:grpSpPr>
        <p:cxnSp>
          <p:nvCxnSpPr>
            <p:cNvPr id="33" name="Elbow Connector 32"/>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2762250" y="1093115"/>
            <a:ext cx="266700" cy="430886"/>
            <a:chOff x="1866902" y="1371600"/>
            <a:chExt cx="266700" cy="1160501"/>
          </a:xfrm>
        </p:grpSpPr>
        <p:cxnSp>
          <p:nvCxnSpPr>
            <p:cNvPr id="36" name="Elbow Connector 35"/>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2743200" y="1620084"/>
            <a:ext cx="266700" cy="393382"/>
            <a:chOff x="1866902" y="1371600"/>
            <a:chExt cx="266700" cy="1160501"/>
          </a:xfrm>
        </p:grpSpPr>
        <p:cxnSp>
          <p:nvCxnSpPr>
            <p:cNvPr id="39" name="Elbow Connector 38"/>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Elbow Connector 39"/>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a:off x="2667000" y="1371600"/>
            <a:ext cx="952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647950" y="1828800"/>
            <a:ext cx="9525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2819400" y="2434531"/>
            <a:ext cx="266700" cy="304110"/>
            <a:chOff x="1866902" y="1371600"/>
            <a:chExt cx="266700" cy="1160501"/>
          </a:xfrm>
        </p:grpSpPr>
        <p:cxnSp>
          <p:nvCxnSpPr>
            <p:cNvPr id="45" name="Elbow Connector 44"/>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Elbow Connector 45"/>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2800350" y="2961500"/>
            <a:ext cx="266700" cy="269720"/>
            <a:chOff x="1866902" y="1371600"/>
            <a:chExt cx="266700" cy="1160501"/>
          </a:xfrm>
        </p:grpSpPr>
        <p:cxnSp>
          <p:nvCxnSpPr>
            <p:cNvPr id="48" name="Elbow Connector 47"/>
            <p:cNvCxnSpPr/>
            <p:nvPr/>
          </p:nvCxnSpPr>
          <p:spPr>
            <a:xfrm rot="5400000" flipH="1" flipV="1">
              <a:off x="1740249" y="1498253"/>
              <a:ext cx="481905" cy="2286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Elbow Connector 48"/>
            <p:cNvCxnSpPr/>
            <p:nvPr/>
          </p:nvCxnSpPr>
          <p:spPr>
            <a:xfrm rot="16200000" flipH="1">
              <a:off x="1635444" y="2033944"/>
              <a:ext cx="729615" cy="2667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50" name="Straight Connector 49"/>
          <p:cNvCxnSpPr/>
          <p:nvPr/>
        </p:nvCxnSpPr>
        <p:spPr>
          <a:xfrm>
            <a:off x="2724150" y="2590800"/>
            <a:ext cx="952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3505200" y="685800"/>
            <a:ext cx="381000" cy="4073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3505200" y="939224"/>
            <a:ext cx="381000" cy="1538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3505200" y="1182579"/>
            <a:ext cx="381000" cy="2059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505200" y="1404639"/>
            <a:ext cx="381000" cy="564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3505200" y="1701761"/>
            <a:ext cx="457200" cy="391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3505200" y="1667037"/>
            <a:ext cx="381000" cy="3201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581400" y="2351960"/>
            <a:ext cx="304800" cy="825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3581400" y="2434531"/>
            <a:ext cx="304800" cy="1562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V="1">
            <a:off x="4419600" y="457200"/>
            <a:ext cx="381000" cy="1588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419600" y="685800"/>
            <a:ext cx="4572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486400" y="457200"/>
            <a:ext cx="3657600" cy="2585323"/>
          </a:xfrm>
          <a:prstGeom prst="rect">
            <a:avLst/>
          </a:prstGeom>
          <a:noFill/>
        </p:spPr>
        <p:txBody>
          <a:bodyPr wrap="square" rtlCol="0">
            <a:spAutoFit/>
          </a:bodyPr>
          <a:lstStyle/>
          <a:p>
            <a:r>
              <a:rPr lang="en-US" dirty="0" err="1" smtClean="0"/>
              <a:t>Vidimo</a:t>
            </a:r>
            <a:r>
              <a:rPr lang="en-US" dirty="0" smtClean="0"/>
              <a:t> da za </a:t>
            </a:r>
            <a:r>
              <a:rPr lang="en-US" b="1" dirty="0" smtClean="0">
                <a:solidFill>
                  <a:srgbClr val="FF0000"/>
                </a:solidFill>
              </a:rPr>
              <a:t>fib(6)</a:t>
            </a:r>
            <a:r>
              <a:rPr lang="en-US" dirty="0" smtClean="0"/>
              <a:t> </a:t>
            </a:r>
            <a:r>
              <a:rPr lang="en-US" dirty="0" err="1" smtClean="0"/>
              <a:t>nam</a:t>
            </a:r>
            <a:r>
              <a:rPr lang="en-US" dirty="0" smtClean="0"/>
              <a:t> je </a:t>
            </a:r>
            <a:r>
              <a:rPr lang="en-US" dirty="0" err="1" smtClean="0"/>
              <a:t>potrebno</a:t>
            </a:r>
            <a:r>
              <a:rPr lang="en-US" dirty="0" smtClean="0"/>
              <a:t> 25 </a:t>
            </a:r>
            <a:r>
              <a:rPr lang="en-US" dirty="0" err="1" smtClean="0"/>
              <a:t>rekurzivnih</a:t>
            </a:r>
            <a:r>
              <a:rPr lang="en-US" dirty="0" smtClean="0"/>
              <a:t> </a:t>
            </a:r>
            <a:r>
              <a:rPr lang="en-US" dirty="0" err="1" smtClean="0"/>
              <a:t>poziva</a:t>
            </a:r>
            <a:r>
              <a:rPr lang="en-US" dirty="0" smtClean="0"/>
              <a:t> </a:t>
            </a:r>
            <a:r>
              <a:rPr lang="en-US" dirty="0" err="1" smtClean="0"/>
              <a:t>funkcije</a:t>
            </a:r>
            <a:r>
              <a:rPr lang="en-US" dirty="0" smtClean="0"/>
              <a:t> </a:t>
            </a:r>
            <a:r>
              <a:rPr lang="en-US" b="1" dirty="0" smtClean="0">
                <a:solidFill>
                  <a:srgbClr val="FF0000"/>
                </a:solidFill>
              </a:rPr>
              <a:t>fib()</a:t>
            </a:r>
            <a:r>
              <a:rPr lang="en-US" dirty="0" smtClean="0"/>
              <a:t> od toga: 15 za </a:t>
            </a:r>
            <a:r>
              <a:rPr lang="en-US" b="1" dirty="0" smtClean="0">
                <a:solidFill>
                  <a:srgbClr val="FF0000"/>
                </a:solidFill>
              </a:rPr>
              <a:t>fib(5)</a:t>
            </a:r>
            <a:r>
              <a:rPr lang="en-US" dirty="0" smtClean="0"/>
              <a:t>, 9 za </a:t>
            </a:r>
            <a:r>
              <a:rPr lang="en-US" b="1" dirty="0" smtClean="0">
                <a:solidFill>
                  <a:srgbClr val="FF0000"/>
                </a:solidFill>
              </a:rPr>
              <a:t>fib(4)</a:t>
            </a:r>
            <a:r>
              <a:rPr lang="en-US" dirty="0" smtClean="0"/>
              <a:t> </a:t>
            </a:r>
            <a:r>
              <a:rPr lang="en-US" dirty="0" err="1" smtClean="0"/>
              <a:t>i</a:t>
            </a:r>
            <a:r>
              <a:rPr lang="en-US" dirty="0" smtClean="0"/>
              <a:t> </a:t>
            </a:r>
            <a:r>
              <a:rPr lang="en-US" dirty="0" err="1" smtClean="0"/>
              <a:t>sam</a:t>
            </a:r>
            <a:r>
              <a:rPr lang="en-US" dirty="0" smtClean="0"/>
              <a:t> </a:t>
            </a:r>
            <a:r>
              <a:rPr lang="en-US" dirty="0" err="1" smtClean="0"/>
              <a:t>poziv</a:t>
            </a:r>
            <a:r>
              <a:rPr lang="en-US" dirty="0" smtClean="0"/>
              <a:t> </a:t>
            </a:r>
            <a:r>
              <a:rPr lang="en-US" b="1" dirty="0" smtClean="0">
                <a:solidFill>
                  <a:srgbClr val="FF0000"/>
                </a:solidFill>
              </a:rPr>
              <a:t>fib(6)</a:t>
            </a:r>
            <a:r>
              <a:rPr lang="en-US" dirty="0" smtClean="0"/>
              <a:t>.</a:t>
            </a:r>
            <a:endParaRPr lang="sr-Cyrl-BA" dirty="0" smtClean="0"/>
          </a:p>
          <a:p>
            <a:r>
              <a:rPr lang="en-GB" dirty="0" smtClean="0"/>
              <a:t>Za </a:t>
            </a:r>
            <a:r>
              <a:rPr lang="en-GB" b="1" dirty="0" smtClean="0">
                <a:solidFill>
                  <a:srgbClr val="FF0000"/>
                </a:solidFill>
              </a:rPr>
              <a:t>fib(20)</a:t>
            </a:r>
            <a:r>
              <a:rPr lang="en-GB" dirty="0" smtClean="0"/>
              <a:t> </a:t>
            </a:r>
            <a:r>
              <a:rPr lang="en-GB" dirty="0" err="1" smtClean="0"/>
              <a:t>potrebno</a:t>
            </a:r>
            <a:r>
              <a:rPr lang="en-GB" dirty="0" smtClean="0"/>
              <a:t> je 21891 </a:t>
            </a:r>
            <a:r>
              <a:rPr lang="en-GB" dirty="0" err="1" smtClean="0"/>
              <a:t>poziva</a:t>
            </a:r>
            <a:r>
              <a:rPr lang="en-GB" dirty="0" smtClean="0"/>
              <a:t> a za </a:t>
            </a:r>
            <a:r>
              <a:rPr lang="en-GB" b="1" dirty="0" smtClean="0">
                <a:solidFill>
                  <a:srgbClr val="FF0000"/>
                </a:solidFill>
              </a:rPr>
              <a:t>fib(30)</a:t>
            </a:r>
            <a:r>
              <a:rPr lang="en-GB" dirty="0" smtClean="0"/>
              <a:t> </a:t>
            </a:r>
            <a:r>
              <a:rPr lang="en-GB" dirty="0" err="1" smtClean="0"/>
              <a:t>blizu</a:t>
            </a:r>
            <a:r>
              <a:rPr lang="en-GB" dirty="0" smtClean="0"/>
              <a:t> 2.7 </a:t>
            </a:r>
            <a:r>
              <a:rPr lang="en-GB" dirty="0" err="1" smtClean="0"/>
              <a:t>miliona</a:t>
            </a:r>
            <a:r>
              <a:rPr lang="en-GB" dirty="0" smtClean="0"/>
              <a:t>. </a:t>
            </a:r>
            <a:r>
              <a:rPr lang="en-GB" dirty="0" err="1" smtClean="0"/>
              <a:t>Rast</a:t>
            </a:r>
            <a:r>
              <a:rPr lang="en-GB" dirty="0" smtClean="0"/>
              <a:t> je </a:t>
            </a:r>
            <a:r>
              <a:rPr lang="en-GB" dirty="0" err="1" smtClean="0"/>
              <a:t>eksponencijalan</a:t>
            </a:r>
            <a:r>
              <a:rPr lang="en-GB" dirty="0" smtClean="0"/>
              <a:t> </a:t>
            </a:r>
            <a:r>
              <a:rPr lang="en-GB" dirty="0" err="1" smtClean="0"/>
              <a:t>sa</a:t>
            </a:r>
            <a:r>
              <a:rPr lang="en-GB" dirty="0" smtClean="0"/>
              <a:t> </a:t>
            </a:r>
            <a:r>
              <a:rPr lang="en-GB" dirty="0" err="1" smtClean="0"/>
              <a:t>osnovom</a:t>
            </a:r>
            <a:r>
              <a:rPr lang="en-GB" dirty="0" smtClean="0"/>
              <a:t> </a:t>
            </a:r>
            <a:r>
              <a:rPr lang="en-GB" dirty="0" err="1" smtClean="0"/>
              <a:t>eksponenta</a:t>
            </a:r>
            <a:r>
              <a:rPr lang="en-GB" dirty="0" smtClean="0"/>
              <a:t> </a:t>
            </a:r>
            <a:r>
              <a:rPr lang="en-GB" dirty="0" err="1" smtClean="0"/>
              <a:t>koja</a:t>
            </a:r>
            <a:r>
              <a:rPr lang="en-GB" dirty="0" smtClean="0"/>
              <a:t> je </a:t>
            </a:r>
            <a:r>
              <a:rPr lang="en-GB" dirty="0" err="1" smtClean="0"/>
              <a:t>pribli</a:t>
            </a:r>
            <a:r>
              <a:rPr lang="sr-Latn-ME" dirty="0" smtClean="0"/>
              <a:t>žna zlatnom presjeku </a:t>
            </a:r>
            <a:endParaRPr lang="en-US" dirty="0"/>
          </a:p>
        </p:txBody>
      </p:sp>
      <p:graphicFrame>
        <p:nvGraphicFramePr>
          <p:cNvPr id="73" name="Object 72"/>
          <p:cNvGraphicFramePr>
            <a:graphicFrameLocks noChangeAspect="1"/>
          </p:cNvGraphicFramePr>
          <p:nvPr>
            <p:extLst>
              <p:ext uri="{D42A27DB-BD31-4B8C-83A1-F6EECF244321}">
                <p14:modId xmlns:p14="http://schemas.microsoft.com/office/powerpoint/2010/main" val="1705540333"/>
              </p:ext>
            </p:extLst>
          </p:nvPr>
        </p:nvGraphicFramePr>
        <p:xfrm>
          <a:off x="6629400" y="2911197"/>
          <a:ext cx="1041400" cy="444500"/>
        </p:xfrm>
        <a:graphic>
          <a:graphicData uri="http://schemas.openxmlformats.org/presentationml/2006/ole">
            <mc:AlternateContent xmlns:mc="http://schemas.openxmlformats.org/markup-compatibility/2006">
              <mc:Choice xmlns:v="urn:schemas-microsoft-com:vml" Requires="v">
                <p:oleObj spid="_x0000_s4180" name="Equation" r:id="rId3" imgW="1041120" imgH="444240" progId="Equation.DSMT4">
                  <p:embed/>
                </p:oleObj>
              </mc:Choice>
              <mc:Fallback>
                <p:oleObj name="Equation" r:id="rId3" imgW="1041120" imgH="444240" progId="Equation.DSMT4">
                  <p:embed/>
                  <p:pic>
                    <p:nvPicPr>
                      <p:cNvPr id="0" name=""/>
                      <p:cNvPicPr/>
                      <p:nvPr/>
                    </p:nvPicPr>
                    <p:blipFill>
                      <a:blip r:embed="rId4"/>
                      <a:stretch>
                        <a:fillRect/>
                      </a:stretch>
                    </p:blipFill>
                    <p:spPr>
                      <a:xfrm>
                        <a:off x="6629400" y="2911197"/>
                        <a:ext cx="1041400" cy="444500"/>
                      </a:xfrm>
                      <a:prstGeom prst="rect">
                        <a:avLst/>
                      </a:prstGeom>
                    </p:spPr>
                  </p:pic>
                </p:oleObj>
              </mc:Fallback>
            </mc:AlternateContent>
          </a:graphicData>
        </a:graphic>
      </p:graphicFrame>
      <p:sp>
        <p:nvSpPr>
          <p:cNvPr id="74" name="Rectangle 73"/>
          <p:cNvSpPr/>
          <p:nvPr/>
        </p:nvSpPr>
        <p:spPr>
          <a:xfrm>
            <a:off x="3505200" y="5703838"/>
            <a:ext cx="5638800" cy="646331"/>
          </a:xfrm>
          <a:prstGeom prst="rect">
            <a:avLst/>
          </a:prstGeom>
        </p:spPr>
        <p:txBody>
          <a:bodyPr wrap="square">
            <a:spAutoFit/>
          </a:bodyPr>
          <a:lstStyle/>
          <a:p>
            <a:r>
              <a:rPr lang="en-GB" b="1" dirty="0">
                <a:solidFill>
                  <a:srgbClr val="0070C0"/>
                </a:solidFill>
              </a:rPr>
              <a:t>long </a:t>
            </a:r>
            <a:r>
              <a:rPr lang="en-GB" b="1" dirty="0" err="1">
                <a:solidFill>
                  <a:srgbClr val="0070C0"/>
                </a:solidFill>
              </a:rPr>
              <a:t>long</a:t>
            </a:r>
            <a:r>
              <a:rPr lang="en-GB" b="1" dirty="0">
                <a:solidFill>
                  <a:srgbClr val="0070C0"/>
                </a:solidFill>
              </a:rPr>
              <a:t> a[NMAX</a:t>
            </a:r>
            <a:r>
              <a:rPr lang="en-GB" b="1" dirty="0" smtClean="0">
                <a:solidFill>
                  <a:srgbClr val="0070C0"/>
                </a:solidFill>
              </a:rPr>
              <a:t>];</a:t>
            </a:r>
            <a:r>
              <a:rPr lang="sr-Latn-ME" b="1" dirty="0" smtClean="0">
                <a:solidFill>
                  <a:srgbClr val="0070C0"/>
                </a:solidFill>
              </a:rPr>
              <a:t> </a:t>
            </a:r>
            <a:r>
              <a:rPr lang="en-GB" b="1" dirty="0" smtClean="0">
                <a:solidFill>
                  <a:srgbClr val="0070C0"/>
                </a:solidFill>
              </a:rPr>
              <a:t>bool </a:t>
            </a:r>
            <a:r>
              <a:rPr lang="en-GB" b="1" dirty="0" err="1">
                <a:solidFill>
                  <a:srgbClr val="0070C0"/>
                </a:solidFill>
              </a:rPr>
              <a:t>mem</a:t>
            </a:r>
            <a:r>
              <a:rPr lang="en-GB" b="1" dirty="0">
                <a:solidFill>
                  <a:srgbClr val="0070C0"/>
                </a:solidFill>
              </a:rPr>
              <a:t>[NMAX];</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NMAX;i</a:t>
            </a:r>
            <a:r>
              <a:rPr lang="en-GB" b="1" dirty="0">
                <a:solidFill>
                  <a:srgbClr val="0070C0"/>
                </a:solidFill>
              </a:rPr>
              <a:t>++) {a[</a:t>
            </a:r>
            <a:r>
              <a:rPr lang="en-GB" b="1" dirty="0" err="1">
                <a:solidFill>
                  <a:srgbClr val="0070C0"/>
                </a:solidFill>
              </a:rPr>
              <a:t>i</a:t>
            </a:r>
            <a:r>
              <a:rPr lang="en-GB" b="1" dirty="0">
                <a:solidFill>
                  <a:srgbClr val="0070C0"/>
                </a:solidFill>
              </a:rPr>
              <a:t>]=0;mem[</a:t>
            </a:r>
            <a:r>
              <a:rPr lang="en-GB" b="1" dirty="0" err="1">
                <a:solidFill>
                  <a:srgbClr val="0070C0"/>
                </a:solidFill>
              </a:rPr>
              <a:t>i</a:t>
            </a:r>
            <a:r>
              <a:rPr lang="en-GB" b="1" dirty="0">
                <a:solidFill>
                  <a:srgbClr val="0070C0"/>
                </a:solidFill>
              </a:rPr>
              <a:t>]=false</a:t>
            </a:r>
            <a:r>
              <a:rPr lang="en-GB" b="1" dirty="0" smtClean="0">
                <a:solidFill>
                  <a:srgbClr val="0070C0"/>
                </a:solidFill>
              </a:rPr>
              <a:t>;}</a:t>
            </a:r>
            <a:endParaRPr lang="en-GB" b="1" dirty="0">
              <a:solidFill>
                <a:srgbClr val="0070C0"/>
              </a:solidFill>
            </a:endParaRPr>
          </a:p>
        </p:txBody>
      </p:sp>
      <p:sp>
        <p:nvSpPr>
          <p:cNvPr id="75" name="TextBox 74"/>
          <p:cNvSpPr txBox="1"/>
          <p:nvPr/>
        </p:nvSpPr>
        <p:spPr>
          <a:xfrm>
            <a:off x="1752600" y="6350169"/>
            <a:ext cx="7315200" cy="369332"/>
          </a:xfrm>
          <a:prstGeom prst="rect">
            <a:avLst/>
          </a:prstGeom>
          <a:noFill/>
        </p:spPr>
        <p:txBody>
          <a:bodyPr wrap="square" rtlCol="0">
            <a:spAutoFit/>
          </a:bodyPr>
          <a:lstStyle/>
          <a:p>
            <a:r>
              <a:rPr lang="en-GB" b="1" dirty="0" err="1">
                <a:solidFill>
                  <a:srgbClr val="0070C0"/>
                </a:solidFill>
              </a:rPr>
              <a:t>cout</a:t>
            </a:r>
            <a:r>
              <a:rPr lang="en-GB" b="1" dirty="0">
                <a:solidFill>
                  <a:srgbClr val="0070C0"/>
                </a:solidFill>
              </a:rPr>
              <a:t>&lt;&lt;</a:t>
            </a:r>
            <a:r>
              <a:rPr lang="en-GB" b="1" dirty="0" err="1">
                <a:solidFill>
                  <a:srgbClr val="0070C0"/>
                </a:solidFill>
              </a:rPr>
              <a:t>fibic</a:t>
            </a:r>
            <a:r>
              <a:rPr lang="en-GB" b="1" dirty="0">
                <a:solidFill>
                  <a:srgbClr val="0070C0"/>
                </a:solidFill>
              </a:rPr>
              <a:t>(a,10,mem)&lt;&lt;' '&lt;&lt;</a:t>
            </a:r>
            <a:r>
              <a:rPr lang="en-GB" b="1" dirty="0" err="1">
                <a:solidFill>
                  <a:srgbClr val="0070C0"/>
                </a:solidFill>
              </a:rPr>
              <a:t>fibic</a:t>
            </a:r>
            <a:r>
              <a:rPr lang="en-GB" b="1" dirty="0">
                <a:solidFill>
                  <a:srgbClr val="0070C0"/>
                </a:solidFill>
              </a:rPr>
              <a:t>(a,8,mem)&lt;&lt;' '&lt;&lt;</a:t>
            </a:r>
            <a:r>
              <a:rPr lang="en-GB" b="1" dirty="0" err="1">
                <a:solidFill>
                  <a:srgbClr val="0070C0"/>
                </a:solidFill>
              </a:rPr>
              <a:t>fibic</a:t>
            </a:r>
            <a:r>
              <a:rPr lang="en-GB" b="1" dirty="0">
                <a:solidFill>
                  <a:srgbClr val="0070C0"/>
                </a:solidFill>
              </a:rPr>
              <a:t>(a,12,mem</a:t>
            </a:r>
            <a:r>
              <a:rPr lang="en-GB" b="1" dirty="0" smtClean="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57068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6400800" cy="762000"/>
          </a:xfrm>
        </p:spPr>
        <p:txBody>
          <a:bodyPr/>
          <a:lstStyle/>
          <a:p>
            <a:r>
              <a:rPr lang="en-US" dirty="0" err="1" smtClean="0"/>
              <a:t>Fibona</a:t>
            </a:r>
            <a:r>
              <a:rPr lang="sr-Latn-ME" dirty="0" smtClean="0"/>
              <a:t>či – memoizacija - DP</a:t>
            </a:r>
            <a:endParaRPr lang="en-US" dirty="0"/>
          </a:p>
        </p:txBody>
      </p:sp>
      <p:sp>
        <p:nvSpPr>
          <p:cNvPr id="3" name="Content Placeholder 2"/>
          <p:cNvSpPr>
            <a:spLocks noGrp="1"/>
          </p:cNvSpPr>
          <p:nvPr>
            <p:ph idx="1"/>
          </p:nvPr>
        </p:nvSpPr>
        <p:spPr>
          <a:xfrm>
            <a:off x="12192" y="4282321"/>
            <a:ext cx="9131808" cy="2575679"/>
          </a:xfrm>
        </p:spPr>
        <p:txBody>
          <a:bodyPr>
            <a:normAutofit lnSpcReduction="10000"/>
          </a:bodyPr>
          <a:lstStyle/>
          <a:p>
            <a:r>
              <a:rPr lang="sr-Latn-ME" dirty="0" smtClean="0"/>
              <a:t>DP je prirodan programerski koncept. Često se koristi i da to ne znamo (već smo ga i</a:t>
            </a:r>
            <a:r>
              <a:rPr lang="en-US" dirty="0" smtClean="0"/>
              <a:t>h</a:t>
            </a:r>
            <a:r>
              <a:rPr lang="sr-Latn-ME" dirty="0" smtClean="0"/>
              <a:t> koristili mnogo puta).</a:t>
            </a:r>
          </a:p>
          <a:p>
            <a:r>
              <a:rPr lang="sr-Latn-ME" dirty="0" smtClean="0"/>
              <a:t>Ujedno nema naročite teorije</a:t>
            </a:r>
            <a:r>
              <a:rPr lang="en-US" dirty="0" smtClean="0"/>
              <a:t>,</a:t>
            </a:r>
            <a:r>
              <a:rPr lang="sr-Latn-ME" dirty="0" smtClean="0"/>
              <a:t> svaki problem ima sopstvene specifičnosti i traži razmišljanje</a:t>
            </a:r>
            <a:r>
              <a:rPr lang="en-US" dirty="0" smtClean="0"/>
              <a:t> </a:t>
            </a:r>
            <a:r>
              <a:rPr lang="sr-Latn-ME" dirty="0" smtClean="0"/>
              <a:t>koje vodi </a:t>
            </a:r>
            <a:r>
              <a:rPr lang="sr-Latn-ME" b="1" dirty="0" smtClean="0">
                <a:solidFill>
                  <a:srgbClr val="C00000"/>
                </a:solidFill>
              </a:rPr>
              <a:t>optimalnim potproblemima</a:t>
            </a:r>
            <a:r>
              <a:rPr lang="sr-Latn-ME" dirty="0" smtClean="0"/>
              <a:t>.</a:t>
            </a:r>
          </a:p>
          <a:p>
            <a:r>
              <a:rPr lang="sr-Latn-ME" dirty="0" smtClean="0"/>
              <a:t>Ovdje ćemo dati nekoliko tipičnih problema kao i spisak 5-6 zadataka za uvježbavanje. </a:t>
            </a:r>
            <a:endParaRPr lang="en-US" dirty="0"/>
          </a:p>
        </p:txBody>
      </p:sp>
      <p:sp>
        <p:nvSpPr>
          <p:cNvPr id="4" name="Rectangle 3"/>
          <p:cNvSpPr/>
          <p:nvPr/>
        </p:nvSpPr>
        <p:spPr>
          <a:xfrm>
            <a:off x="12192" y="1143000"/>
            <a:ext cx="6769608" cy="3139321"/>
          </a:xfrm>
          <a:prstGeom prst="rect">
            <a:avLst/>
          </a:prstGeom>
        </p:spPr>
        <p:txBody>
          <a:bodyPr wrap="square">
            <a:spAutoFit/>
          </a:bodyPr>
          <a:lstStyle/>
          <a:p>
            <a:r>
              <a:rPr lang="en-GB" b="1" dirty="0">
                <a:solidFill>
                  <a:srgbClr val="0070C0"/>
                </a:solidFill>
              </a:rPr>
              <a:t>long </a:t>
            </a:r>
            <a:r>
              <a:rPr lang="en-GB" b="1" dirty="0" err="1">
                <a:solidFill>
                  <a:srgbClr val="0070C0"/>
                </a:solidFill>
              </a:rPr>
              <a:t>long</a:t>
            </a:r>
            <a:r>
              <a:rPr lang="en-GB" b="1" dirty="0">
                <a:solidFill>
                  <a:srgbClr val="0070C0"/>
                </a:solidFill>
              </a:rPr>
              <a:t> </a:t>
            </a:r>
            <a:r>
              <a:rPr lang="en-GB" b="1" dirty="0" err="1">
                <a:solidFill>
                  <a:srgbClr val="0070C0"/>
                </a:solidFill>
              </a:rPr>
              <a:t>fibic</a:t>
            </a:r>
            <a:r>
              <a:rPr lang="en-GB" b="1" dirty="0">
                <a:solidFill>
                  <a:srgbClr val="0070C0"/>
                </a:solidFill>
              </a:rPr>
              <a:t>(long </a:t>
            </a:r>
            <a:r>
              <a:rPr lang="en-GB" b="1" dirty="0" err="1">
                <a:solidFill>
                  <a:srgbClr val="0070C0"/>
                </a:solidFill>
              </a:rPr>
              <a:t>long</a:t>
            </a:r>
            <a:r>
              <a:rPr lang="en-GB" b="1" dirty="0">
                <a:solidFill>
                  <a:srgbClr val="0070C0"/>
                </a:solidFill>
              </a:rPr>
              <a:t> f[],</a:t>
            </a:r>
            <a:r>
              <a:rPr lang="en-GB" b="1" dirty="0" err="1">
                <a:solidFill>
                  <a:srgbClr val="0070C0"/>
                </a:solidFill>
              </a:rPr>
              <a:t>int</a:t>
            </a:r>
            <a:r>
              <a:rPr lang="en-GB" b="1" dirty="0">
                <a:solidFill>
                  <a:srgbClr val="0070C0"/>
                </a:solidFill>
              </a:rPr>
              <a:t> </a:t>
            </a:r>
            <a:r>
              <a:rPr lang="en-GB" b="1" dirty="0" err="1">
                <a:solidFill>
                  <a:srgbClr val="0070C0"/>
                </a:solidFill>
              </a:rPr>
              <a:t>n,bool</a:t>
            </a:r>
            <a:r>
              <a:rPr lang="en-GB" b="1" dirty="0">
                <a:solidFill>
                  <a:srgbClr val="0070C0"/>
                </a:solidFill>
              </a:rPr>
              <a:t> </a:t>
            </a:r>
            <a:r>
              <a:rPr lang="en-GB" b="1" dirty="0" err="1">
                <a:solidFill>
                  <a:srgbClr val="0070C0"/>
                </a:solidFill>
              </a:rPr>
              <a:t>mem</a:t>
            </a:r>
            <a:r>
              <a:rPr lang="en-GB" b="1" dirty="0">
                <a:solidFill>
                  <a:srgbClr val="0070C0"/>
                </a:solidFill>
              </a:rPr>
              <a:t>[]){</a:t>
            </a:r>
          </a:p>
          <a:p>
            <a:r>
              <a:rPr lang="en-GB" b="1" dirty="0">
                <a:solidFill>
                  <a:srgbClr val="0070C0"/>
                </a:solidFill>
              </a:rPr>
              <a:t>//</a:t>
            </a:r>
            <a:r>
              <a:rPr lang="en-GB" b="1" dirty="0" err="1">
                <a:solidFill>
                  <a:srgbClr val="0070C0"/>
                </a:solidFill>
              </a:rPr>
              <a:t>cout</a:t>
            </a:r>
            <a:r>
              <a:rPr lang="en-GB" b="1" dirty="0">
                <a:solidFill>
                  <a:srgbClr val="0070C0"/>
                </a:solidFill>
              </a:rPr>
              <a:t>&lt;&lt;n&lt;&lt;</a:t>
            </a:r>
            <a:r>
              <a:rPr lang="en-GB" b="1" dirty="0" err="1">
                <a:solidFill>
                  <a:srgbClr val="0070C0"/>
                </a:solidFill>
              </a:rPr>
              <a:t>endl</a:t>
            </a:r>
            <a:r>
              <a:rPr lang="en-GB" b="1" dirty="0">
                <a:solidFill>
                  <a:srgbClr val="0070C0"/>
                </a:solidFill>
              </a:rPr>
              <a:t>; //</a:t>
            </a:r>
            <a:r>
              <a:rPr lang="en-GB" b="1" dirty="0" err="1">
                <a:solidFill>
                  <a:srgbClr val="0070C0"/>
                </a:solidFill>
              </a:rPr>
              <a:t>maknite</a:t>
            </a:r>
            <a:r>
              <a:rPr lang="en-GB" b="1" dirty="0">
                <a:solidFill>
                  <a:srgbClr val="0070C0"/>
                </a:solidFill>
              </a:rPr>
              <a:t> </a:t>
            </a:r>
            <a:r>
              <a:rPr lang="en-GB" b="1" dirty="0" err="1">
                <a:solidFill>
                  <a:srgbClr val="0070C0"/>
                </a:solidFill>
              </a:rPr>
              <a:t>kome</a:t>
            </a:r>
            <a:r>
              <a:rPr lang="en-GB" b="1" dirty="0">
                <a:solidFill>
                  <a:srgbClr val="0070C0"/>
                </a:solidFill>
              </a:rPr>
              <a:t> da bi </a:t>
            </a:r>
            <a:r>
              <a:rPr lang="en-GB" b="1" dirty="0" err="1">
                <a:solidFill>
                  <a:srgbClr val="0070C0"/>
                </a:solidFill>
              </a:rPr>
              <a:t>propratili</a:t>
            </a:r>
            <a:r>
              <a:rPr lang="en-GB" b="1" dirty="0">
                <a:solidFill>
                  <a:srgbClr val="0070C0"/>
                </a:solidFill>
              </a:rPr>
              <a:t> </a:t>
            </a:r>
            <a:r>
              <a:rPr lang="en-GB" b="1" dirty="0" err="1">
                <a:solidFill>
                  <a:srgbClr val="0070C0"/>
                </a:solidFill>
              </a:rPr>
              <a:t>izvrsavanje</a:t>
            </a:r>
            <a:endParaRPr lang="en-GB" b="1" dirty="0">
              <a:solidFill>
                <a:srgbClr val="0070C0"/>
              </a:solidFill>
            </a:endParaRPr>
          </a:p>
          <a:p>
            <a:r>
              <a:rPr lang="en-GB" b="1" dirty="0">
                <a:solidFill>
                  <a:srgbClr val="0070C0"/>
                </a:solidFill>
              </a:rPr>
              <a:t>if(</a:t>
            </a:r>
            <a:r>
              <a:rPr lang="en-GB" b="1" dirty="0" err="1">
                <a:solidFill>
                  <a:srgbClr val="0070C0"/>
                </a:solidFill>
              </a:rPr>
              <a:t>mem</a:t>
            </a:r>
            <a:r>
              <a:rPr lang="en-GB" b="1" dirty="0">
                <a:solidFill>
                  <a:srgbClr val="0070C0"/>
                </a:solidFill>
              </a:rPr>
              <a:t>[n]) return f[n];</a:t>
            </a:r>
          </a:p>
          <a:p>
            <a:r>
              <a:rPr lang="en-GB" b="1" dirty="0">
                <a:solidFill>
                  <a:srgbClr val="0070C0"/>
                </a:solidFill>
              </a:rPr>
              <a:t>if(n==0 || n==1) {</a:t>
            </a:r>
            <a:r>
              <a:rPr lang="en-GB" b="1" dirty="0" err="1">
                <a:solidFill>
                  <a:srgbClr val="0070C0"/>
                </a:solidFill>
              </a:rPr>
              <a:t>mem</a:t>
            </a:r>
            <a:r>
              <a:rPr lang="en-GB" b="1" dirty="0">
                <a:solidFill>
                  <a:srgbClr val="0070C0"/>
                </a:solidFill>
              </a:rPr>
              <a:t>[n]=true; return (f[n]=1);}</a:t>
            </a:r>
          </a:p>
          <a:p>
            <a:r>
              <a:rPr lang="en-GB" b="1" dirty="0">
                <a:solidFill>
                  <a:srgbClr val="0070C0"/>
                </a:solidFill>
              </a:rPr>
              <a:t>if(</a:t>
            </a:r>
            <a:r>
              <a:rPr lang="en-GB" b="1" dirty="0" err="1">
                <a:solidFill>
                  <a:srgbClr val="0070C0"/>
                </a:solidFill>
              </a:rPr>
              <a:t>mem</a:t>
            </a:r>
            <a:r>
              <a:rPr lang="en-GB" b="1" dirty="0">
                <a:solidFill>
                  <a:srgbClr val="0070C0"/>
                </a:solidFill>
              </a:rPr>
              <a:t>[n-1]) f[n]+=f[n-1];</a:t>
            </a:r>
          </a:p>
          <a:p>
            <a:r>
              <a:rPr lang="en-GB" b="1" dirty="0">
                <a:solidFill>
                  <a:srgbClr val="0070C0"/>
                </a:solidFill>
              </a:rPr>
              <a:t>else f[n]+=</a:t>
            </a:r>
            <a:r>
              <a:rPr lang="en-GB" b="1" dirty="0" err="1">
                <a:solidFill>
                  <a:srgbClr val="0070C0"/>
                </a:solidFill>
              </a:rPr>
              <a:t>fibic</a:t>
            </a:r>
            <a:r>
              <a:rPr lang="en-GB" b="1" dirty="0">
                <a:solidFill>
                  <a:srgbClr val="0070C0"/>
                </a:solidFill>
              </a:rPr>
              <a:t>(f,n-1,mem);</a:t>
            </a:r>
          </a:p>
          <a:p>
            <a:r>
              <a:rPr lang="en-GB" b="1" dirty="0">
                <a:solidFill>
                  <a:srgbClr val="0070C0"/>
                </a:solidFill>
              </a:rPr>
              <a:t>if(</a:t>
            </a:r>
            <a:r>
              <a:rPr lang="en-GB" b="1" dirty="0" err="1">
                <a:solidFill>
                  <a:srgbClr val="0070C0"/>
                </a:solidFill>
              </a:rPr>
              <a:t>mem</a:t>
            </a:r>
            <a:r>
              <a:rPr lang="en-GB" b="1" dirty="0">
                <a:solidFill>
                  <a:srgbClr val="0070C0"/>
                </a:solidFill>
              </a:rPr>
              <a:t>[n-2]) f[n]+=f[n-2];</a:t>
            </a:r>
          </a:p>
          <a:p>
            <a:r>
              <a:rPr lang="en-GB" b="1" dirty="0">
                <a:solidFill>
                  <a:srgbClr val="0070C0"/>
                </a:solidFill>
              </a:rPr>
              <a:t>else f[n]+=</a:t>
            </a:r>
            <a:r>
              <a:rPr lang="en-GB" b="1" dirty="0" err="1">
                <a:solidFill>
                  <a:srgbClr val="0070C0"/>
                </a:solidFill>
              </a:rPr>
              <a:t>fibic</a:t>
            </a:r>
            <a:r>
              <a:rPr lang="en-GB" b="1" dirty="0">
                <a:solidFill>
                  <a:srgbClr val="0070C0"/>
                </a:solidFill>
              </a:rPr>
              <a:t>(f,n-2,mem);</a:t>
            </a:r>
          </a:p>
          <a:p>
            <a:r>
              <a:rPr lang="en-GB" b="1" dirty="0" err="1">
                <a:solidFill>
                  <a:srgbClr val="0070C0"/>
                </a:solidFill>
              </a:rPr>
              <a:t>mem</a:t>
            </a:r>
            <a:r>
              <a:rPr lang="en-GB" b="1" dirty="0">
                <a:solidFill>
                  <a:srgbClr val="0070C0"/>
                </a:solidFill>
              </a:rPr>
              <a:t>[n]=true;</a:t>
            </a:r>
          </a:p>
          <a:p>
            <a:r>
              <a:rPr lang="en-GB" b="1" dirty="0">
                <a:solidFill>
                  <a:srgbClr val="0070C0"/>
                </a:solidFill>
              </a:rPr>
              <a:t>return f[n];</a:t>
            </a:r>
          </a:p>
          <a:p>
            <a:r>
              <a:rPr lang="en-GB" b="1" dirty="0">
                <a:solidFill>
                  <a:srgbClr val="0070C0"/>
                </a:solidFill>
              </a:rPr>
              <a:t>}</a:t>
            </a:r>
          </a:p>
        </p:txBody>
      </p:sp>
      <p:sp>
        <p:nvSpPr>
          <p:cNvPr id="5" name="TextBox 4"/>
          <p:cNvSpPr txBox="1"/>
          <p:nvPr/>
        </p:nvSpPr>
        <p:spPr>
          <a:xfrm>
            <a:off x="6781800" y="381000"/>
            <a:ext cx="2362200" cy="2031325"/>
          </a:xfrm>
          <a:prstGeom prst="rect">
            <a:avLst/>
          </a:prstGeom>
          <a:noFill/>
        </p:spPr>
        <p:txBody>
          <a:bodyPr wrap="square" rtlCol="0">
            <a:spAutoFit/>
          </a:bodyPr>
          <a:lstStyle/>
          <a:p>
            <a:r>
              <a:rPr lang="sr-Latn-ME" dirty="0" smtClean="0"/>
              <a:t>Ne ponavljamo izračunavanja a ono što je izračunato se čuva za narednu ak</a:t>
            </a:r>
            <a:r>
              <a:rPr lang="en-US" dirty="0" smtClean="0"/>
              <a:t>t</a:t>
            </a:r>
            <a:r>
              <a:rPr lang="sr-Latn-ME" dirty="0" smtClean="0"/>
              <a:t>ivaciju i ne izračunava se ponovo.</a:t>
            </a:r>
            <a:endParaRPr lang="en-US" dirty="0"/>
          </a:p>
        </p:txBody>
      </p:sp>
      <p:sp>
        <p:nvSpPr>
          <p:cNvPr id="6" name="TextBox 5"/>
          <p:cNvSpPr txBox="1"/>
          <p:nvPr/>
        </p:nvSpPr>
        <p:spPr>
          <a:xfrm>
            <a:off x="3124200" y="2362200"/>
            <a:ext cx="6019800" cy="2031325"/>
          </a:xfrm>
          <a:prstGeom prst="rect">
            <a:avLst/>
          </a:prstGeom>
          <a:noFill/>
        </p:spPr>
        <p:txBody>
          <a:bodyPr wrap="square" rtlCol="0">
            <a:spAutoFit/>
          </a:bodyPr>
          <a:lstStyle/>
          <a:p>
            <a:r>
              <a:rPr lang="sr-Latn-ME" dirty="0" smtClean="0"/>
              <a:t>Premda je ovdje možda malo nasilno korišćen ovo je koncept tzv. </a:t>
            </a:r>
            <a:r>
              <a:rPr lang="sr-Latn-ME" b="1" dirty="0" smtClean="0">
                <a:solidFill>
                  <a:srgbClr val="FF0000"/>
                </a:solidFill>
              </a:rPr>
              <a:t>Dinamičkog programiranja</a:t>
            </a:r>
            <a:r>
              <a:rPr lang="sr-Latn-ME" dirty="0" smtClean="0"/>
              <a:t> – pamtiti međurezultate u cilju bržeg računanja, izbjegavanja ponavljanja, ukidanja potrebe</a:t>
            </a:r>
            <a:r>
              <a:rPr lang="en-US" dirty="0" smtClean="0"/>
              <a:t> za </a:t>
            </a:r>
            <a:r>
              <a:rPr lang="en-US" dirty="0" err="1" smtClean="0"/>
              <a:t>rekurzijom</a:t>
            </a:r>
            <a:r>
              <a:rPr lang="en-US" dirty="0" smtClean="0"/>
              <a:t>, </a:t>
            </a:r>
            <a:r>
              <a:rPr lang="en-US" dirty="0" err="1" smtClean="0"/>
              <a:t>itd</a:t>
            </a:r>
            <a:r>
              <a:rPr lang="sr-Latn-ME" dirty="0" smtClean="0"/>
              <a:t>.</a:t>
            </a:r>
            <a:endParaRPr lang="en-US" dirty="0" smtClean="0"/>
          </a:p>
          <a:p>
            <a:r>
              <a:rPr lang="en-US" dirty="0" err="1" smtClean="0"/>
              <a:t>Koncept</a:t>
            </a:r>
            <a:r>
              <a:rPr lang="en-US" dirty="0" smtClean="0"/>
              <a:t> DP-a </a:t>
            </a:r>
            <a:r>
              <a:rPr lang="en-US" dirty="0" err="1" smtClean="0"/>
              <a:t>ve</a:t>
            </a:r>
            <a:r>
              <a:rPr lang="sr-Latn-ME" dirty="0" smtClean="0"/>
              <a:t>ć korišten u dva zadatka kod LIS-a i zadatka koji mu je prethodio</a:t>
            </a:r>
            <a:r>
              <a:rPr lang="en-US" dirty="0" smtClean="0"/>
              <a:t>, </a:t>
            </a:r>
            <a:r>
              <a:rPr lang="en-US" dirty="0" err="1" smtClean="0"/>
              <a:t>kao</a:t>
            </a:r>
            <a:r>
              <a:rPr lang="en-US" dirty="0" smtClean="0"/>
              <a:t> </a:t>
            </a:r>
            <a:r>
              <a:rPr lang="en-US" dirty="0" err="1" smtClean="0"/>
              <a:t>i</a:t>
            </a:r>
            <a:r>
              <a:rPr lang="en-US" dirty="0" smtClean="0"/>
              <a:t> </a:t>
            </a:r>
            <a:r>
              <a:rPr lang="en-US" dirty="0" err="1" smtClean="0"/>
              <a:t>drugim</a:t>
            </a:r>
            <a:r>
              <a:rPr lang="en-US" dirty="0" smtClean="0"/>
              <a:t> </a:t>
            </a:r>
            <a:r>
              <a:rPr lang="en-US" dirty="0" err="1" smtClean="0"/>
              <a:t>zadacima</a:t>
            </a:r>
            <a:r>
              <a:rPr lang="en-US" dirty="0" smtClean="0"/>
              <a:t> </a:t>
            </a:r>
            <a:r>
              <a:rPr lang="en-US" dirty="0" err="1" smtClean="0"/>
              <a:t>vezanim</a:t>
            </a:r>
            <a:r>
              <a:rPr lang="en-US" dirty="0" smtClean="0"/>
              <a:t> za </a:t>
            </a:r>
            <a:r>
              <a:rPr lang="en-US" dirty="0" err="1" smtClean="0"/>
              <a:t>kombinatorne</a:t>
            </a:r>
            <a:r>
              <a:rPr lang="en-US" dirty="0" smtClean="0"/>
              <a:t> </a:t>
            </a:r>
            <a:r>
              <a:rPr lang="en-US" dirty="0" err="1" smtClean="0"/>
              <a:t>objekte</a:t>
            </a:r>
            <a:r>
              <a:rPr lang="sr-Latn-ME" dirty="0" smtClean="0"/>
              <a:t>.</a:t>
            </a:r>
            <a:endParaRPr lang="en-US" dirty="0"/>
          </a:p>
        </p:txBody>
      </p:sp>
    </p:spTree>
    <p:extLst>
      <p:ext uri="{BB962C8B-B14F-4D97-AF65-F5344CB8AC3E}">
        <p14:creationId xmlns:p14="http://schemas.microsoft.com/office/powerpoint/2010/main" val="548354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2286000" cy="990600"/>
          </a:xfrm>
        </p:spPr>
        <p:txBody>
          <a:bodyPr/>
          <a:lstStyle/>
          <a:p>
            <a:r>
              <a:rPr lang="sr-Latn-ME" dirty="0" smtClean="0"/>
              <a:t>Primjer 1</a:t>
            </a:r>
            <a:endParaRPr lang="en-US" dirty="0"/>
          </a:p>
        </p:txBody>
      </p:sp>
      <p:sp>
        <p:nvSpPr>
          <p:cNvPr id="3" name="Content Placeholder 2"/>
          <p:cNvSpPr>
            <a:spLocks noGrp="1"/>
          </p:cNvSpPr>
          <p:nvPr>
            <p:ph idx="1"/>
          </p:nvPr>
        </p:nvSpPr>
        <p:spPr>
          <a:xfrm>
            <a:off x="0" y="1143000"/>
            <a:ext cx="9144000" cy="5334000"/>
          </a:xfrm>
        </p:spPr>
        <p:txBody>
          <a:bodyPr/>
          <a:lstStyle/>
          <a:p>
            <a:r>
              <a:rPr lang="sr-Latn-ME" dirty="0" smtClean="0"/>
              <a:t>Odrediti maksimalnu sumu članova niza koji moraju biti nesusjedni.</a:t>
            </a:r>
          </a:p>
          <a:p>
            <a:r>
              <a:rPr lang="sr-Latn-ME" dirty="0" smtClean="0"/>
              <a:t>Puna formulacija primjera i detalji drugih DP zadatak </a:t>
            </a:r>
            <a:r>
              <a:rPr lang="en-US" sz="1600" b="1" dirty="0">
                <a:hlinkClick r:id="rId2"/>
              </a:rPr>
              <a:t>https://</a:t>
            </a:r>
            <a:r>
              <a:rPr lang="en-US" sz="1600" b="1" dirty="0" smtClean="0">
                <a:hlinkClick r:id="rId2"/>
              </a:rPr>
              <a:t>dms.rs/agogeit/data/tekstovi/Uvod%20u%20dinamicko%20programiranje.pdf</a:t>
            </a:r>
            <a:endParaRPr lang="sr-Latn-ME" sz="1600" b="1" dirty="0" smtClean="0"/>
          </a:p>
          <a:p>
            <a:r>
              <a:rPr lang="sr-Latn-ME" dirty="0" smtClean="0"/>
              <a:t>Formiramo </a:t>
            </a:r>
            <a:r>
              <a:rPr lang="sr-Latn-ME" i="1" dirty="0" smtClean="0">
                <a:solidFill>
                  <a:srgbClr val="C00000"/>
                </a:solidFill>
              </a:rPr>
              <a:t>dp</a:t>
            </a:r>
            <a:r>
              <a:rPr lang="en-US" dirty="0" smtClean="0">
                <a:solidFill>
                  <a:srgbClr val="C00000"/>
                </a:solidFill>
              </a:rPr>
              <a:t>[]</a:t>
            </a:r>
            <a:r>
              <a:rPr lang="en-US" dirty="0" smtClean="0"/>
              <a:t> </a:t>
            </a:r>
            <a:r>
              <a:rPr lang="en-US" dirty="0" err="1" smtClean="0"/>
              <a:t>istih</a:t>
            </a:r>
            <a:r>
              <a:rPr lang="en-US" dirty="0" smtClean="0"/>
              <a:t> </a:t>
            </a:r>
            <a:r>
              <a:rPr lang="en-US" dirty="0" err="1" smtClean="0"/>
              <a:t>dimenzija</a:t>
            </a:r>
            <a:r>
              <a:rPr lang="en-US" dirty="0" smtClean="0"/>
              <a:t> </a:t>
            </a:r>
            <a:r>
              <a:rPr lang="en-US" dirty="0" err="1" smtClean="0"/>
              <a:t>kao</a:t>
            </a:r>
            <a:r>
              <a:rPr lang="en-US" dirty="0" smtClean="0"/>
              <a:t> </a:t>
            </a:r>
            <a:r>
              <a:rPr lang="en-US" dirty="0" err="1" smtClean="0"/>
              <a:t>niz</a:t>
            </a:r>
            <a:r>
              <a:rPr lang="en-US" dirty="0" smtClean="0"/>
              <a:t>, </a:t>
            </a:r>
            <a:r>
              <a:rPr lang="en-US" dirty="0" err="1" smtClean="0"/>
              <a:t>prvi</a:t>
            </a:r>
            <a:r>
              <a:rPr lang="en-US" dirty="0" smtClean="0"/>
              <a:t> je </a:t>
            </a:r>
            <a:r>
              <a:rPr lang="en-US" i="1" dirty="0" err="1" smtClean="0">
                <a:solidFill>
                  <a:srgbClr val="C00000"/>
                </a:solidFill>
              </a:rPr>
              <a:t>dp</a:t>
            </a:r>
            <a:r>
              <a:rPr lang="en-US" dirty="0" smtClean="0">
                <a:solidFill>
                  <a:srgbClr val="C00000"/>
                </a:solidFill>
              </a:rPr>
              <a:t>[0]=max</a:t>
            </a:r>
            <a:r>
              <a:rPr lang="en-GB" dirty="0" smtClean="0">
                <a:solidFill>
                  <a:srgbClr val="C00000"/>
                </a:solidFill>
              </a:rPr>
              <a:t>{0,</a:t>
            </a:r>
            <a:r>
              <a:rPr lang="en-GB" i="1" dirty="0" smtClean="0">
                <a:solidFill>
                  <a:srgbClr val="C00000"/>
                </a:solidFill>
              </a:rPr>
              <a:t>a</a:t>
            </a:r>
            <a:r>
              <a:rPr lang="en-GB" dirty="0" smtClean="0">
                <a:solidFill>
                  <a:srgbClr val="C00000"/>
                </a:solidFill>
              </a:rPr>
              <a:t>[0]}</a:t>
            </a:r>
            <a:r>
              <a:rPr lang="en-GB" dirty="0" smtClean="0"/>
              <a:t> a </a:t>
            </a:r>
            <a:r>
              <a:rPr lang="en-GB" dirty="0" err="1" smtClean="0"/>
              <a:t>drugi</a:t>
            </a:r>
            <a:r>
              <a:rPr lang="en-GB" dirty="0" smtClean="0"/>
              <a:t> je </a:t>
            </a:r>
            <a:r>
              <a:rPr lang="en-GB" i="1" dirty="0" err="1" smtClean="0">
                <a:solidFill>
                  <a:srgbClr val="C00000"/>
                </a:solidFill>
              </a:rPr>
              <a:t>dp</a:t>
            </a:r>
            <a:r>
              <a:rPr lang="en-GB" dirty="0" smtClean="0">
                <a:solidFill>
                  <a:srgbClr val="C00000"/>
                </a:solidFill>
              </a:rPr>
              <a:t>[1]=max{0,</a:t>
            </a:r>
            <a:r>
              <a:rPr lang="en-GB" i="1" dirty="0" smtClean="0">
                <a:solidFill>
                  <a:srgbClr val="C00000"/>
                </a:solidFill>
              </a:rPr>
              <a:t>a</a:t>
            </a:r>
            <a:r>
              <a:rPr lang="en-GB" dirty="0" smtClean="0">
                <a:solidFill>
                  <a:srgbClr val="C00000"/>
                </a:solidFill>
              </a:rPr>
              <a:t>[0],</a:t>
            </a:r>
            <a:r>
              <a:rPr lang="en-GB" i="1" dirty="0" smtClean="0">
                <a:solidFill>
                  <a:srgbClr val="C00000"/>
                </a:solidFill>
              </a:rPr>
              <a:t>a</a:t>
            </a:r>
            <a:r>
              <a:rPr lang="en-GB" dirty="0" smtClean="0">
                <a:solidFill>
                  <a:srgbClr val="C00000"/>
                </a:solidFill>
              </a:rPr>
              <a:t>[1]}</a:t>
            </a:r>
            <a:r>
              <a:rPr lang="en-GB" dirty="0" smtClean="0"/>
              <a:t>. Za </a:t>
            </a:r>
            <a:r>
              <a:rPr lang="en-GB" dirty="0" err="1" smtClean="0"/>
              <a:t>svaki</a:t>
            </a:r>
            <a:r>
              <a:rPr lang="en-GB" dirty="0" smtClean="0"/>
              <a:t> </a:t>
            </a:r>
            <a:r>
              <a:rPr lang="en-GB" dirty="0" err="1" smtClean="0"/>
              <a:t>naredni</a:t>
            </a:r>
            <a:r>
              <a:rPr lang="en-GB" dirty="0" smtClean="0"/>
              <a:t> </a:t>
            </a:r>
            <a:r>
              <a:rPr lang="en-GB" dirty="0" err="1" smtClean="0"/>
              <a:t>ili</a:t>
            </a:r>
            <a:r>
              <a:rPr lang="en-GB" dirty="0" smtClean="0"/>
              <a:t> </a:t>
            </a:r>
            <a:r>
              <a:rPr lang="en-GB" dirty="0" err="1" smtClean="0"/>
              <a:t>uzimamo</a:t>
            </a:r>
            <a:r>
              <a:rPr lang="en-GB" dirty="0" smtClean="0"/>
              <a:t> </a:t>
            </a:r>
            <a:r>
              <a:rPr lang="en-GB" dirty="0" err="1" smtClean="0"/>
              <a:t>prethodni</a:t>
            </a:r>
            <a:r>
              <a:rPr lang="en-GB" dirty="0" smtClean="0"/>
              <a:t> </a:t>
            </a:r>
            <a:r>
              <a:rPr lang="en-GB" i="1" dirty="0" err="1" smtClean="0">
                <a:solidFill>
                  <a:srgbClr val="C00000"/>
                </a:solidFill>
              </a:rPr>
              <a:t>dp</a:t>
            </a:r>
            <a:r>
              <a:rPr lang="en-GB" dirty="0" smtClean="0">
                <a:solidFill>
                  <a:srgbClr val="C00000"/>
                </a:solidFill>
              </a:rPr>
              <a:t>[</a:t>
            </a:r>
            <a:r>
              <a:rPr lang="en-GB" i="1" dirty="0" smtClean="0">
                <a:solidFill>
                  <a:srgbClr val="C00000"/>
                </a:solidFill>
              </a:rPr>
              <a:t>k</a:t>
            </a:r>
            <a:r>
              <a:rPr lang="en-GB" dirty="0" smtClean="0">
                <a:solidFill>
                  <a:srgbClr val="C00000"/>
                </a:solidFill>
              </a:rPr>
              <a:t>-1]</a:t>
            </a:r>
            <a:r>
              <a:rPr lang="en-GB" dirty="0" smtClean="0"/>
              <a:t> </a:t>
            </a:r>
            <a:r>
              <a:rPr lang="en-GB" dirty="0" err="1" smtClean="0"/>
              <a:t>ili</a:t>
            </a:r>
            <a:r>
              <a:rPr lang="en-GB" dirty="0" smtClean="0"/>
              <a:t> </a:t>
            </a:r>
            <a:r>
              <a:rPr lang="en-GB" dirty="0" err="1" smtClean="0"/>
              <a:t>uzimamo</a:t>
            </a:r>
            <a:r>
              <a:rPr lang="en-GB" dirty="0" smtClean="0"/>
              <a:t> </a:t>
            </a:r>
            <a:r>
              <a:rPr lang="en-GB" dirty="0" err="1" smtClean="0"/>
              <a:t>pretposl</a:t>
            </a:r>
            <a:r>
              <a:rPr lang="sr-Latn-ME" dirty="0" smtClean="0"/>
              <a:t>j</a:t>
            </a:r>
            <a:r>
              <a:rPr lang="en-GB" dirty="0" err="1" smtClean="0"/>
              <a:t>ednji</a:t>
            </a:r>
            <a:r>
              <a:rPr lang="en-GB" dirty="0" smtClean="0"/>
              <a:t> </a:t>
            </a:r>
            <a:r>
              <a:rPr lang="en-GB" i="1" dirty="0" err="1" smtClean="0">
                <a:solidFill>
                  <a:srgbClr val="C00000"/>
                </a:solidFill>
              </a:rPr>
              <a:t>dp</a:t>
            </a:r>
            <a:r>
              <a:rPr lang="en-GB" dirty="0" smtClean="0">
                <a:solidFill>
                  <a:srgbClr val="C00000"/>
                </a:solidFill>
              </a:rPr>
              <a:t>[</a:t>
            </a:r>
            <a:r>
              <a:rPr lang="en-GB" i="1" dirty="0" smtClean="0">
                <a:solidFill>
                  <a:srgbClr val="C00000"/>
                </a:solidFill>
              </a:rPr>
              <a:t>k</a:t>
            </a:r>
            <a:r>
              <a:rPr lang="en-GB" dirty="0" smtClean="0">
                <a:solidFill>
                  <a:srgbClr val="C00000"/>
                </a:solidFill>
              </a:rPr>
              <a:t>-2]</a:t>
            </a:r>
            <a:r>
              <a:rPr lang="en-GB" dirty="0" smtClean="0"/>
              <a:t> i </a:t>
            </a:r>
            <a:r>
              <a:rPr lang="en-GB" dirty="0" err="1" smtClean="0"/>
              <a:t>dodajemo</a:t>
            </a:r>
            <a:r>
              <a:rPr lang="en-GB" dirty="0" smtClean="0"/>
              <a:t> </a:t>
            </a:r>
            <a:r>
              <a:rPr lang="en-GB" i="1" dirty="0" smtClean="0">
                <a:solidFill>
                  <a:srgbClr val="C00000"/>
                </a:solidFill>
              </a:rPr>
              <a:t>a</a:t>
            </a:r>
            <a:r>
              <a:rPr lang="en-GB" dirty="0" smtClean="0">
                <a:solidFill>
                  <a:srgbClr val="C00000"/>
                </a:solidFill>
              </a:rPr>
              <a:t>[</a:t>
            </a:r>
            <a:r>
              <a:rPr lang="en-GB" i="1" dirty="0" smtClean="0">
                <a:solidFill>
                  <a:srgbClr val="C00000"/>
                </a:solidFill>
              </a:rPr>
              <a:t>k</a:t>
            </a:r>
            <a:r>
              <a:rPr lang="en-GB" dirty="0" smtClean="0">
                <a:solidFill>
                  <a:srgbClr val="C00000"/>
                </a:solidFill>
              </a:rPr>
              <a:t>]</a:t>
            </a:r>
            <a:r>
              <a:rPr lang="en-GB" dirty="0" smtClean="0"/>
              <a:t> . </a:t>
            </a:r>
            <a:r>
              <a:rPr lang="en-GB" dirty="0" err="1" smtClean="0"/>
              <a:t>Alternativno</a:t>
            </a:r>
            <a:r>
              <a:rPr lang="en-GB" dirty="0" smtClean="0"/>
              <a:t> </a:t>
            </a:r>
            <a:r>
              <a:rPr lang="en-GB" dirty="0" err="1" smtClean="0"/>
              <a:t>rje</a:t>
            </a:r>
            <a:r>
              <a:rPr lang="sr-Latn-ME" dirty="0" smtClean="0"/>
              <a:t>šenje bi vjerovatno uključilo veoma neefikasni kombinatorni pristup a DP ima </a:t>
            </a:r>
            <a:r>
              <a:rPr lang="sr-Latn-ME" i="1" dirty="0" smtClean="0">
                <a:solidFill>
                  <a:srgbClr val="C00000"/>
                </a:solidFill>
              </a:rPr>
              <a:t>O</a:t>
            </a:r>
            <a:r>
              <a:rPr lang="sr-Latn-ME" dirty="0" smtClean="0">
                <a:solidFill>
                  <a:srgbClr val="C00000"/>
                </a:solidFill>
              </a:rPr>
              <a:t>(</a:t>
            </a:r>
            <a:r>
              <a:rPr lang="sr-Latn-ME" i="1" dirty="0" smtClean="0">
                <a:solidFill>
                  <a:srgbClr val="C00000"/>
                </a:solidFill>
              </a:rPr>
              <a:t>n</a:t>
            </a:r>
            <a:r>
              <a:rPr lang="sr-Latn-ME" dirty="0" smtClean="0">
                <a:solidFill>
                  <a:srgbClr val="C00000"/>
                </a:solidFill>
              </a:rPr>
              <a:t>)</a:t>
            </a:r>
            <a:r>
              <a:rPr lang="sr-Latn-ME" dirty="0" smtClean="0"/>
              <a:t> složenost.</a:t>
            </a:r>
            <a:endParaRPr lang="en-US" dirty="0"/>
          </a:p>
        </p:txBody>
      </p:sp>
      <p:sp>
        <p:nvSpPr>
          <p:cNvPr id="4" name="TextBox 3"/>
          <p:cNvSpPr txBox="1"/>
          <p:nvPr/>
        </p:nvSpPr>
        <p:spPr>
          <a:xfrm>
            <a:off x="0" y="4473476"/>
            <a:ext cx="2667000" cy="2308324"/>
          </a:xfrm>
          <a:prstGeom prst="rect">
            <a:avLst/>
          </a:prstGeom>
          <a:noFill/>
          <a:ln>
            <a:solidFill>
              <a:srgbClr val="C00000"/>
            </a:solidFill>
          </a:ln>
        </p:spPr>
        <p:txBody>
          <a:bodyPr wrap="square" rtlCol="0">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smtClean="0">
                <a:solidFill>
                  <a:srgbClr val="0070C0"/>
                </a:solidFill>
              </a:rPr>
              <a:t>using </a:t>
            </a:r>
            <a:r>
              <a:rPr lang="en-GB" b="1" dirty="0">
                <a:solidFill>
                  <a:srgbClr val="0070C0"/>
                </a:solidFill>
              </a:rPr>
              <a:t>namespace </a:t>
            </a:r>
            <a:r>
              <a:rPr lang="en-GB" b="1" dirty="0" err="1">
                <a:solidFill>
                  <a:srgbClr val="0070C0"/>
                </a:solidFill>
              </a:rPr>
              <a:t>std</a:t>
            </a:r>
            <a:r>
              <a:rPr lang="en-GB" b="1" dirty="0">
                <a:solidFill>
                  <a:srgbClr val="0070C0"/>
                </a:solidFill>
              </a:rPr>
              <a:t>;</a:t>
            </a:r>
          </a:p>
          <a:p>
            <a:r>
              <a:rPr lang="en-GB" b="1" dirty="0" err="1" smtClean="0">
                <a:solidFill>
                  <a:srgbClr val="0070C0"/>
                </a:solidFill>
              </a:rPr>
              <a:t>int</a:t>
            </a:r>
            <a:r>
              <a:rPr lang="en-GB" b="1" dirty="0" smtClean="0">
                <a:solidFill>
                  <a:srgbClr val="0070C0"/>
                </a:solidFill>
              </a:rPr>
              <a:t> </a:t>
            </a:r>
            <a:r>
              <a:rPr lang="en-GB" b="1" dirty="0">
                <a:solidFill>
                  <a:srgbClr val="0070C0"/>
                </a:solidFill>
              </a:rPr>
              <a:t>main</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int</a:t>
            </a:r>
            <a:r>
              <a:rPr lang="en-GB" b="1" dirty="0">
                <a:solidFill>
                  <a:srgbClr val="0070C0"/>
                </a:solidFill>
              </a:rPr>
              <a:t> n;</a:t>
            </a:r>
          </a:p>
          <a:p>
            <a:r>
              <a:rPr lang="en-GB" b="1" dirty="0">
                <a:solidFill>
                  <a:srgbClr val="0070C0"/>
                </a:solidFill>
              </a:rPr>
              <a:t>    </a:t>
            </a:r>
            <a:r>
              <a:rPr lang="en-GB" b="1" dirty="0" err="1">
                <a:solidFill>
                  <a:srgbClr val="0070C0"/>
                </a:solidFill>
              </a:rPr>
              <a:t>cin</a:t>
            </a:r>
            <a:r>
              <a:rPr lang="en-GB" b="1" dirty="0">
                <a:solidFill>
                  <a:srgbClr val="0070C0"/>
                </a:solidFill>
              </a:rPr>
              <a:t>&gt;&gt;n;</a:t>
            </a:r>
          </a:p>
          <a:p>
            <a:r>
              <a:rPr lang="en-GB" b="1" dirty="0">
                <a:solidFill>
                  <a:srgbClr val="0070C0"/>
                </a:solidFill>
              </a:rPr>
              <a:t>    </a:t>
            </a:r>
            <a:r>
              <a:rPr lang="en-GB" b="1" dirty="0" err="1">
                <a:solidFill>
                  <a:srgbClr val="0070C0"/>
                </a:solidFill>
              </a:rPr>
              <a:t>int</a:t>
            </a:r>
            <a:r>
              <a:rPr lang="en-GB" b="1" dirty="0">
                <a:solidFill>
                  <a:srgbClr val="0070C0"/>
                </a:solidFill>
              </a:rPr>
              <a:t> a[n],d[n];</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cin</a:t>
            </a:r>
            <a:r>
              <a:rPr lang="en-GB" b="1" dirty="0">
                <a:solidFill>
                  <a:srgbClr val="0070C0"/>
                </a:solidFill>
              </a:rPr>
              <a:t>&gt;&gt;a[</a:t>
            </a:r>
            <a:r>
              <a:rPr lang="en-GB" b="1" dirty="0" err="1">
                <a:solidFill>
                  <a:srgbClr val="0070C0"/>
                </a:solidFill>
              </a:rPr>
              <a:t>i</a:t>
            </a:r>
            <a:r>
              <a:rPr lang="en-GB" b="1" dirty="0" smtClean="0">
                <a:solidFill>
                  <a:srgbClr val="0070C0"/>
                </a:solidFill>
              </a:rPr>
              <a:t>];</a:t>
            </a:r>
            <a:endParaRPr lang="en-GB" b="1" dirty="0">
              <a:solidFill>
                <a:srgbClr val="0070C0"/>
              </a:solidFill>
            </a:endParaRPr>
          </a:p>
        </p:txBody>
      </p:sp>
      <p:sp>
        <p:nvSpPr>
          <p:cNvPr id="5" name="Rectangle 4"/>
          <p:cNvSpPr/>
          <p:nvPr/>
        </p:nvSpPr>
        <p:spPr>
          <a:xfrm>
            <a:off x="3733800" y="4495800"/>
            <a:ext cx="4572000" cy="2031325"/>
          </a:xfrm>
          <a:prstGeom prst="rect">
            <a:avLst/>
          </a:prstGeom>
          <a:ln>
            <a:solidFill>
              <a:srgbClr val="C00000"/>
            </a:solidFill>
          </a:ln>
        </p:spPr>
        <p:txBody>
          <a:bodyPr>
            <a:spAutoFit/>
          </a:bodyPr>
          <a:lstStyle/>
          <a:p>
            <a:r>
              <a:rPr lang="en-GB" b="1" dirty="0">
                <a:solidFill>
                  <a:srgbClr val="0070C0"/>
                </a:solidFill>
              </a:rPr>
              <a:t> if(</a:t>
            </a:r>
            <a:r>
              <a:rPr lang="en-GB" b="1" dirty="0" err="1">
                <a:solidFill>
                  <a:srgbClr val="0070C0"/>
                </a:solidFill>
              </a:rPr>
              <a:t>i</a:t>
            </a:r>
            <a:r>
              <a:rPr lang="en-GB" b="1" dirty="0">
                <a:solidFill>
                  <a:srgbClr val="0070C0"/>
                </a:solidFill>
              </a:rPr>
              <a:t>==0)d[</a:t>
            </a:r>
            <a:r>
              <a:rPr lang="en-GB" b="1" dirty="0" err="1">
                <a:solidFill>
                  <a:srgbClr val="0070C0"/>
                </a:solidFill>
              </a:rPr>
              <a:t>i</a:t>
            </a:r>
            <a:r>
              <a:rPr lang="en-GB" b="1" dirty="0">
                <a:solidFill>
                  <a:srgbClr val="0070C0"/>
                </a:solidFill>
              </a:rPr>
              <a:t>]=max(a[</a:t>
            </a:r>
            <a:r>
              <a:rPr lang="en-GB" b="1" dirty="0" err="1">
                <a:solidFill>
                  <a:srgbClr val="0070C0"/>
                </a:solidFill>
              </a:rPr>
              <a:t>i</a:t>
            </a:r>
            <a:r>
              <a:rPr lang="en-GB" b="1" dirty="0">
                <a:solidFill>
                  <a:srgbClr val="0070C0"/>
                </a:solidFill>
              </a:rPr>
              <a:t>],0);</a:t>
            </a:r>
          </a:p>
          <a:p>
            <a:r>
              <a:rPr lang="en-GB" b="1" dirty="0">
                <a:solidFill>
                  <a:srgbClr val="0070C0"/>
                </a:solidFill>
              </a:rPr>
              <a:t>        else if(</a:t>
            </a:r>
            <a:r>
              <a:rPr lang="en-GB" b="1" dirty="0" err="1">
                <a:solidFill>
                  <a:srgbClr val="0070C0"/>
                </a:solidFill>
              </a:rPr>
              <a:t>i</a:t>
            </a:r>
            <a:r>
              <a:rPr lang="en-GB" b="1" dirty="0">
                <a:solidFill>
                  <a:srgbClr val="0070C0"/>
                </a:solidFill>
              </a:rPr>
              <a:t>==1) d[</a:t>
            </a:r>
            <a:r>
              <a:rPr lang="en-GB" b="1" dirty="0" err="1">
                <a:solidFill>
                  <a:srgbClr val="0070C0"/>
                </a:solidFill>
              </a:rPr>
              <a:t>i</a:t>
            </a:r>
            <a:r>
              <a:rPr lang="en-GB" b="1" dirty="0">
                <a:solidFill>
                  <a:srgbClr val="0070C0"/>
                </a:solidFill>
              </a:rPr>
              <a:t>]=max(a[</a:t>
            </a:r>
            <a:r>
              <a:rPr lang="en-GB" b="1" dirty="0" err="1">
                <a:solidFill>
                  <a:srgbClr val="0070C0"/>
                </a:solidFill>
              </a:rPr>
              <a:t>i</a:t>
            </a:r>
            <a:r>
              <a:rPr lang="en-GB" b="1" dirty="0">
                <a:solidFill>
                  <a:srgbClr val="0070C0"/>
                </a:solidFill>
              </a:rPr>
              <a:t>],d[i-1]);</a:t>
            </a:r>
          </a:p>
          <a:p>
            <a:r>
              <a:rPr lang="en-GB" b="1" dirty="0">
                <a:solidFill>
                  <a:srgbClr val="0070C0"/>
                </a:solidFill>
              </a:rPr>
              <a:t>        else d[</a:t>
            </a:r>
            <a:r>
              <a:rPr lang="en-GB" b="1" dirty="0" err="1">
                <a:solidFill>
                  <a:srgbClr val="0070C0"/>
                </a:solidFill>
              </a:rPr>
              <a:t>i</a:t>
            </a:r>
            <a:r>
              <a:rPr lang="en-GB" b="1" dirty="0">
                <a:solidFill>
                  <a:srgbClr val="0070C0"/>
                </a:solidFill>
              </a:rPr>
              <a:t>]=max(d[i-1],a[</a:t>
            </a:r>
            <a:r>
              <a:rPr lang="en-GB" b="1" dirty="0" err="1">
                <a:solidFill>
                  <a:srgbClr val="0070C0"/>
                </a:solidFill>
              </a:rPr>
              <a:t>i</a:t>
            </a:r>
            <a:r>
              <a:rPr lang="en-GB" b="1" dirty="0">
                <a:solidFill>
                  <a:srgbClr val="0070C0"/>
                </a:solidFill>
              </a:rPr>
              <a:t>]+d[i-2]);</a:t>
            </a:r>
          </a:p>
          <a:p>
            <a:r>
              <a:rPr lang="en-GB" b="1" dirty="0">
                <a:solidFill>
                  <a:srgbClr val="0070C0"/>
                </a:solidFill>
              </a:rPr>
              <a:t>    }</a:t>
            </a:r>
          </a:p>
          <a:p>
            <a:r>
              <a:rPr lang="en-GB" b="1" dirty="0">
                <a:solidFill>
                  <a:srgbClr val="0070C0"/>
                </a:solidFill>
              </a:rPr>
              <a:t>    </a:t>
            </a:r>
            <a:r>
              <a:rPr lang="en-GB" b="1" dirty="0" err="1">
                <a:solidFill>
                  <a:srgbClr val="0070C0"/>
                </a:solidFill>
              </a:rPr>
              <a:t>cout</a:t>
            </a:r>
            <a:r>
              <a:rPr lang="en-GB" b="1" dirty="0">
                <a:solidFill>
                  <a:srgbClr val="0070C0"/>
                </a:solidFill>
              </a:rPr>
              <a:t> &lt;&lt; d[n-1]&lt;&lt; </a:t>
            </a:r>
            <a:r>
              <a:rPr lang="en-GB" b="1" dirty="0" err="1">
                <a:solidFill>
                  <a:srgbClr val="0070C0"/>
                </a:solidFill>
              </a:rPr>
              <a:t>endl</a:t>
            </a:r>
            <a:r>
              <a:rPr lang="en-GB" b="1" dirty="0">
                <a:solidFill>
                  <a:srgbClr val="0070C0"/>
                </a:solidFill>
              </a:rPr>
              <a:t>;</a:t>
            </a:r>
          </a:p>
          <a:p>
            <a:r>
              <a:rPr lang="en-GB" b="1" dirty="0">
                <a:solidFill>
                  <a:srgbClr val="0070C0"/>
                </a:solidFill>
              </a:rPr>
              <a:t>    return 0;</a:t>
            </a:r>
          </a:p>
          <a:p>
            <a:r>
              <a:rPr lang="en-GB" b="1" dirty="0">
                <a:solidFill>
                  <a:srgbClr val="0070C0"/>
                </a:solidFill>
              </a:rPr>
              <a:t>}</a:t>
            </a:r>
            <a:endParaRPr lang="en-US" dirty="0"/>
          </a:p>
        </p:txBody>
      </p:sp>
    </p:spTree>
    <p:extLst>
      <p:ext uri="{BB962C8B-B14F-4D97-AF65-F5344CB8AC3E}">
        <p14:creationId xmlns:p14="http://schemas.microsoft.com/office/powerpoint/2010/main" val="11121499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2438400" cy="990600"/>
          </a:xfrm>
        </p:spPr>
        <p:txBody>
          <a:bodyPr/>
          <a:lstStyle/>
          <a:p>
            <a:r>
              <a:rPr lang="sr-Latn-ME" dirty="0" smtClean="0"/>
              <a:t>Primjer 2</a:t>
            </a:r>
            <a:endParaRPr lang="en-US" dirty="0"/>
          </a:p>
        </p:txBody>
      </p:sp>
      <p:sp>
        <p:nvSpPr>
          <p:cNvPr id="4" name="TextBox 3"/>
          <p:cNvSpPr txBox="1"/>
          <p:nvPr/>
        </p:nvSpPr>
        <p:spPr>
          <a:xfrm>
            <a:off x="0" y="2362200"/>
            <a:ext cx="9220200" cy="4524315"/>
          </a:xfrm>
          <a:prstGeom prst="rect">
            <a:avLst/>
          </a:prstGeom>
          <a:noFill/>
        </p:spPr>
        <p:txBody>
          <a:bodyPr wrap="square" rtlCol="0">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smtClean="0">
                <a:solidFill>
                  <a:srgbClr val="0070C0"/>
                </a:solidFill>
              </a:rPr>
              <a:t>using </a:t>
            </a:r>
            <a:r>
              <a:rPr lang="en-GB" b="1" dirty="0">
                <a:solidFill>
                  <a:srgbClr val="0070C0"/>
                </a:solidFill>
              </a:rPr>
              <a:t>namespace </a:t>
            </a:r>
            <a:r>
              <a:rPr lang="en-GB" b="1" dirty="0" err="1">
                <a:solidFill>
                  <a:srgbClr val="0070C0"/>
                </a:solidFill>
              </a:rPr>
              <a:t>std</a:t>
            </a:r>
            <a:r>
              <a:rPr lang="en-GB" b="1" dirty="0">
                <a:solidFill>
                  <a:srgbClr val="0070C0"/>
                </a:solidFill>
              </a:rPr>
              <a:t>;</a:t>
            </a:r>
          </a:p>
          <a:p>
            <a:r>
              <a:rPr lang="en-GB" b="1" dirty="0" err="1" smtClean="0">
                <a:solidFill>
                  <a:srgbClr val="0070C0"/>
                </a:solidFill>
              </a:rPr>
              <a:t>int</a:t>
            </a:r>
            <a:r>
              <a:rPr lang="en-GB" b="1" dirty="0" smtClean="0">
                <a:solidFill>
                  <a:srgbClr val="0070C0"/>
                </a:solidFill>
              </a:rPr>
              <a:t> </a:t>
            </a:r>
            <a:r>
              <a:rPr lang="en-GB" b="1" dirty="0">
                <a:solidFill>
                  <a:srgbClr val="0070C0"/>
                </a:solidFill>
              </a:rPr>
              <a:t>main</a:t>
            </a:r>
            <a:r>
              <a:rPr lang="en-GB" b="1" dirty="0" smtClean="0">
                <a:solidFill>
                  <a:srgbClr val="0070C0"/>
                </a:solidFill>
              </a:rPr>
              <a:t>(){</a:t>
            </a:r>
            <a:endParaRPr lang="en-GB" b="1" dirty="0">
              <a:solidFill>
                <a:srgbClr val="0070C0"/>
              </a:solidFill>
            </a:endParaRPr>
          </a:p>
          <a:p>
            <a:r>
              <a:rPr lang="en-GB" b="1" dirty="0" err="1" smtClean="0">
                <a:solidFill>
                  <a:srgbClr val="0070C0"/>
                </a:solidFill>
              </a:rPr>
              <a:t>int</a:t>
            </a:r>
            <a:r>
              <a:rPr lang="en-GB" b="1" dirty="0" smtClean="0">
                <a:solidFill>
                  <a:srgbClr val="0070C0"/>
                </a:solidFill>
              </a:rPr>
              <a:t> </a:t>
            </a:r>
            <a:r>
              <a:rPr lang="en-GB" b="1" dirty="0" err="1">
                <a:solidFill>
                  <a:srgbClr val="0070C0"/>
                </a:solidFill>
              </a:rPr>
              <a:t>n,m</a:t>
            </a:r>
            <a:r>
              <a:rPr lang="en-GB" b="1" dirty="0">
                <a:solidFill>
                  <a:srgbClr val="0070C0"/>
                </a:solidFill>
              </a:rPr>
              <a:t>;</a:t>
            </a:r>
          </a:p>
          <a:p>
            <a:r>
              <a:rPr lang="en-GB" b="1" dirty="0" err="1" smtClean="0">
                <a:solidFill>
                  <a:srgbClr val="0070C0"/>
                </a:solidFill>
              </a:rPr>
              <a:t>cin</a:t>
            </a:r>
            <a:r>
              <a:rPr lang="en-GB" b="1" dirty="0">
                <a:solidFill>
                  <a:srgbClr val="0070C0"/>
                </a:solidFill>
              </a:rPr>
              <a:t>&gt;&gt;n&gt;&gt;m;</a:t>
            </a:r>
          </a:p>
          <a:p>
            <a:r>
              <a:rPr lang="en-GB" b="1" dirty="0" err="1" smtClean="0">
                <a:solidFill>
                  <a:srgbClr val="0070C0"/>
                </a:solidFill>
              </a:rPr>
              <a:t>int</a:t>
            </a:r>
            <a:r>
              <a:rPr lang="en-GB" b="1" dirty="0" smtClean="0">
                <a:solidFill>
                  <a:srgbClr val="0070C0"/>
                </a:solidFill>
              </a:rPr>
              <a:t> </a:t>
            </a:r>
            <a:r>
              <a:rPr lang="en-GB" b="1" dirty="0">
                <a:solidFill>
                  <a:srgbClr val="0070C0"/>
                </a:solidFill>
              </a:rPr>
              <a:t>matrix[n][m],</a:t>
            </a:r>
            <a:r>
              <a:rPr lang="en-GB" b="1" dirty="0" err="1">
                <a:solidFill>
                  <a:srgbClr val="0070C0"/>
                </a:solidFill>
              </a:rPr>
              <a:t>max_kvadrat</a:t>
            </a:r>
            <a:r>
              <a:rPr lang="en-GB" b="1" dirty="0">
                <a:solidFill>
                  <a:srgbClr val="0070C0"/>
                </a:solidFill>
              </a:rPr>
              <a:t>[n][m],</a:t>
            </a:r>
            <a:r>
              <a:rPr lang="en-GB" b="1" dirty="0" err="1">
                <a:solidFill>
                  <a:srgbClr val="0070C0"/>
                </a:solidFill>
              </a:rPr>
              <a:t>tek_maks</a:t>
            </a:r>
            <a:r>
              <a:rPr lang="en-GB" b="1" dirty="0">
                <a:solidFill>
                  <a:srgbClr val="0070C0"/>
                </a:solidFill>
              </a:rPr>
              <a:t>=0;</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smtClean="0">
                <a:solidFill>
                  <a:srgbClr val="0070C0"/>
                </a:solidFill>
              </a:rPr>
              <a:t>++)</a:t>
            </a:r>
            <a:r>
              <a:rPr lang="sr-Latn-ME" b="1" dirty="0" smtClean="0">
                <a:solidFill>
                  <a:srgbClr val="0070C0"/>
                </a:solidFill>
              </a:rPr>
              <a:t> </a:t>
            </a:r>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a:solidFill>
                  <a:srgbClr val="0070C0"/>
                </a:solidFill>
              </a:rPr>
              <a:t>j=0;j&lt;</a:t>
            </a:r>
            <a:r>
              <a:rPr lang="en-GB" b="1" dirty="0" err="1">
                <a:solidFill>
                  <a:srgbClr val="0070C0"/>
                </a:solidFill>
              </a:rPr>
              <a:t>m;j</a:t>
            </a:r>
            <a:r>
              <a:rPr lang="en-GB" b="1" dirty="0">
                <a:solidFill>
                  <a:srgbClr val="0070C0"/>
                </a:solidFill>
              </a:rPr>
              <a:t>++) {</a:t>
            </a:r>
            <a:r>
              <a:rPr lang="en-GB" b="1" dirty="0" err="1">
                <a:solidFill>
                  <a:srgbClr val="0070C0"/>
                </a:solidFill>
              </a:rPr>
              <a:t>cin</a:t>
            </a:r>
            <a:r>
              <a:rPr lang="en-GB" b="1" dirty="0">
                <a:solidFill>
                  <a:srgbClr val="0070C0"/>
                </a:solidFill>
              </a:rPr>
              <a:t>&gt;&gt;matrix[</a:t>
            </a:r>
            <a:r>
              <a:rPr lang="en-GB" b="1" dirty="0" err="1">
                <a:solidFill>
                  <a:srgbClr val="0070C0"/>
                </a:solidFill>
              </a:rPr>
              <a:t>i</a:t>
            </a:r>
            <a:r>
              <a:rPr lang="en-GB" b="1" dirty="0">
                <a:solidFill>
                  <a:srgbClr val="0070C0"/>
                </a:solidFill>
              </a:rPr>
              <a:t>][j]; if(matrix[</a:t>
            </a:r>
            <a:r>
              <a:rPr lang="en-GB" b="1" dirty="0" err="1">
                <a:solidFill>
                  <a:srgbClr val="0070C0"/>
                </a:solidFill>
              </a:rPr>
              <a:t>i</a:t>
            </a:r>
            <a:r>
              <a:rPr lang="en-GB" b="1" dirty="0">
                <a:solidFill>
                  <a:srgbClr val="0070C0"/>
                </a:solidFill>
              </a:rPr>
              <a:t>][j]) </a:t>
            </a:r>
            <a:r>
              <a:rPr lang="en-GB" b="1" dirty="0" err="1">
                <a:solidFill>
                  <a:srgbClr val="0070C0"/>
                </a:solidFill>
              </a:rPr>
              <a:t>tek_maks</a:t>
            </a:r>
            <a:r>
              <a:rPr lang="en-GB" b="1" dirty="0">
                <a:solidFill>
                  <a:srgbClr val="0070C0"/>
                </a:solidFill>
              </a:rPr>
              <a:t>=1;}</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a:t>
            </a:r>
            <a:r>
              <a:rPr lang="en-GB" b="1" dirty="0" err="1">
                <a:solidFill>
                  <a:srgbClr val="0070C0"/>
                </a:solidFill>
              </a:rPr>
              <a:t>max_kvadrat</a:t>
            </a:r>
            <a:r>
              <a:rPr lang="en-GB" b="1" dirty="0">
                <a:solidFill>
                  <a:srgbClr val="0070C0"/>
                </a:solidFill>
              </a:rPr>
              <a:t>[</a:t>
            </a:r>
            <a:r>
              <a:rPr lang="en-GB" b="1" dirty="0" err="1">
                <a:solidFill>
                  <a:srgbClr val="0070C0"/>
                </a:solidFill>
              </a:rPr>
              <a:t>i</a:t>
            </a:r>
            <a:r>
              <a:rPr lang="en-GB" b="1" dirty="0">
                <a:solidFill>
                  <a:srgbClr val="0070C0"/>
                </a:solidFill>
              </a:rPr>
              <a:t>][0]=matrix[</a:t>
            </a:r>
            <a:r>
              <a:rPr lang="en-GB" b="1" dirty="0" err="1">
                <a:solidFill>
                  <a:srgbClr val="0070C0"/>
                </a:solidFill>
              </a:rPr>
              <a:t>i</a:t>
            </a:r>
            <a:r>
              <a:rPr lang="en-GB" b="1" dirty="0">
                <a:solidFill>
                  <a:srgbClr val="0070C0"/>
                </a:solidFill>
              </a:rPr>
              <a:t>][0];</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a:solidFill>
                  <a:srgbClr val="0070C0"/>
                </a:solidFill>
              </a:rPr>
              <a:t>j=1;j&lt;</a:t>
            </a:r>
            <a:r>
              <a:rPr lang="en-GB" b="1" dirty="0" err="1">
                <a:solidFill>
                  <a:srgbClr val="0070C0"/>
                </a:solidFill>
              </a:rPr>
              <a:t>m;j</a:t>
            </a:r>
            <a:r>
              <a:rPr lang="en-GB" b="1" dirty="0">
                <a:solidFill>
                  <a:srgbClr val="0070C0"/>
                </a:solidFill>
              </a:rPr>
              <a:t>++) </a:t>
            </a:r>
            <a:r>
              <a:rPr lang="en-GB" b="1" dirty="0" err="1">
                <a:solidFill>
                  <a:srgbClr val="0070C0"/>
                </a:solidFill>
              </a:rPr>
              <a:t>max_kvadrat</a:t>
            </a:r>
            <a:r>
              <a:rPr lang="en-GB" b="1" dirty="0">
                <a:solidFill>
                  <a:srgbClr val="0070C0"/>
                </a:solidFill>
              </a:rPr>
              <a:t>[0][j]=matrix[0][j];</a:t>
            </a:r>
          </a:p>
          <a:p>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=1;i&lt;</a:t>
            </a:r>
            <a:r>
              <a:rPr lang="en-GB" b="1" dirty="0" err="1">
                <a:solidFill>
                  <a:srgbClr val="0070C0"/>
                </a:solidFill>
              </a:rPr>
              <a:t>n;i</a:t>
            </a:r>
            <a:r>
              <a:rPr lang="en-GB" b="1" dirty="0">
                <a:solidFill>
                  <a:srgbClr val="0070C0"/>
                </a:solidFill>
              </a:rPr>
              <a:t>++)</a:t>
            </a:r>
          </a:p>
          <a:p>
            <a:r>
              <a:rPr lang="sr-Latn-ME" b="1" dirty="0" smtClean="0">
                <a:solidFill>
                  <a:srgbClr val="0070C0"/>
                </a:solidFill>
              </a:rPr>
              <a:t>  </a:t>
            </a:r>
            <a:r>
              <a:rPr lang="en-GB" b="1" dirty="0" smtClean="0">
                <a:solidFill>
                  <a:srgbClr val="0070C0"/>
                </a:solidFill>
              </a:rPr>
              <a:t>for(</a:t>
            </a:r>
            <a:r>
              <a:rPr lang="en-GB" b="1" dirty="0" err="1" smtClean="0">
                <a:solidFill>
                  <a:srgbClr val="0070C0"/>
                </a:solidFill>
              </a:rPr>
              <a:t>int</a:t>
            </a:r>
            <a:r>
              <a:rPr lang="en-GB" b="1" dirty="0" smtClean="0">
                <a:solidFill>
                  <a:srgbClr val="0070C0"/>
                </a:solidFill>
              </a:rPr>
              <a:t> </a:t>
            </a:r>
            <a:r>
              <a:rPr lang="en-GB" b="1" dirty="0">
                <a:solidFill>
                  <a:srgbClr val="0070C0"/>
                </a:solidFill>
              </a:rPr>
              <a:t>j=1;j&lt;</a:t>
            </a:r>
            <a:r>
              <a:rPr lang="en-GB" b="1" dirty="0" err="1">
                <a:solidFill>
                  <a:srgbClr val="0070C0"/>
                </a:solidFill>
              </a:rPr>
              <a:t>m;j</a:t>
            </a:r>
            <a:r>
              <a:rPr lang="en-GB" b="1" dirty="0">
                <a:solidFill>
                  <a:srgbClr val="0070C0"/>
                </a:solidFill>
              </a:rPr>
              <a:t>++)</a:t>
            </a:r>
          </a:p>
          <a:p>
            <a:r>
              <a:rPr lang="sr-Latn-ME" b="1" dirty="0" smtClean="0">
                <a:solidFill>
                  <a:srgbClr val="0070C0"/>
                </a:solidFill>
              </a:rPr>
              <a:t>    </a:t>
            </a:r>
            <a:r>
              <a:rPr lang="en-GB" b="1" dirty="0" smtClean="0">
                <a:solidFill>
                  <a:srgbClr val="0070C0"/>
                </a:solidFill>
              </a:rPr>
              <a:t>if(matrix[</a:t>
            </a:r>
            <a:r>
              <a:rPr lang="en-GB" b="1" dirty="0" err="1" smtClean="0">
                <a:solidFill>
                  <a:srgbClr val="0070C0"/>
                </a:solidFill>
              </a:rPr>
              <a:t>i</a:t>
            </a:r>
            <a:r>
              <a:rPr lang="en-GB" b="1" dirty="0">
                <a:solidFill>
                  <a:srgbClr val="0070C0"/>
                </a:solidFill>
              </a:rPr>
              <a:t>][j]==0) </a:t>
            </a:r>
            <a:r>
              <a:rPr lang="en-GB" b="1" dirty="0" err="1">
                <a:solidFill>
                  <a:srgbClr val="0070C0"/>
                </a:solidFill>
              </a:rPr>
              <a:t>max_kvadrat</a:t>
            </a:r>
            <a:r>
              <a:rPr lang="en-GB" b="1" dirty="0">
                <a:solidFill>
                  <a:srgbClr val="0070C0"/>
                </a:solidFill>
              </a:rPr>
              <a:t>[</a:t>
            </a:r>
            <a:r>
              <a:rPr lang="en-GB" b="1" dirty="0" err="1">
                <a:solidFill>
                  <a:srgbClr val="0070C0"/>
                </a:solidFill>
              </a:rPr>
              <a:t>i</a:t>
            </a:r>
            <a:r>
              <a:rPr lang="en-GB" b="1" dirty="0">
                <a:solidFill>
                  <a:srgbClr val="0070C0"/>
                </a:solidFill>
              </a:rPr>
              <a:t>][j]=0;</a:t>
            </a:r>
          </a:p>
          <a:p>
            <a:r>
              <a:rPr lang="sr-Latn-ME" b="1" dirty="0" smtClean="0">
                <a:solidFill>
                  <a:srgbClr val="0070C0"/>
                </a:solidFill>
              </a:rPr>
              <a:t>    </a:t>
            </a:r>
            <a:r>
              <a:rPr lang="en-GB" b="1" dirty="0" smtClean="0">
                <a:solidFill>
                  <a:srgbClr val="0070C0"/>
                </a:solidFill>
              </a:rPr>
              <a:t>else {</a:t>
            </a:r>
            <a:r>
              <a:rPr lang="en-GB" b="1" dirty="0" err="1" smtClean="0">
                <a:solidFill>
                  <a:srgbClr val="0070C0"/>
                </a:solidFill>
              </a:rPr>
              <a:t>max_kvadrat</a:t>
            </a:r>
            <a:r>
              <a:rPr lang="en-GB" b="1" dirty="0" smtClean="0">
                <a:solidFill>
                  <a:srgbClr val="0070C0"/>
                </a:solidFill>
              </a:rPr>
              <a:t>[</a:t>
            </a:r>
            <a:r>
              <a:rPr lang="en-GB" b="1" dirty="0" err="1" smtClean="0">
                <a:solidFill>
                  <a:srgbClr val="0070C0"/>
                </a:solidFill>
              </a:rPr>
              <a:t>i</a:t>
            </a:r>
            <a:r>
              <a:rPr lang="en-GB" b="1" dirty="0">
                <a:solidFill>
                  <a:srgbClr val="0070C0"/>
                </a:solidFill>
              </a:rPr>
              <a:t>][j]=min(</a:t>
            </a:r>
            <a:r>
              <a:rPr lang="en-GB" b="1" dirty="0" err="1">
                <a:solidFill>
                  <a:srgbClr val="0070C0"/>
                </a:solidFill>
              </a:rPr>
              <a:t>max_kvadrat</a:t>
            </a:r>
            <a:r>
              <a:rPr lang="en-GB" b="1" dirty="0">
                <a:solidFill>
                  <a:srgbClr val="0070C0"/>
                </a:solidFill>
              </a:rPr>
              <a:t>[i-1][j</a:t>
            </a:r>
            <a:r>
              <a:rPr lang="en-GB" b="1" dirty="0" smtClean="0">
                <a:solidFill>
                  <a:srgbClr val="0070C0"/>
                </a:solidFill>
              </a:rPr>
              <a:t>],</a:t>
            </a:r>
            <a:r>
              <a:rPr lang="sr-Latn-ME" b="1" dirty="0" smtClean="0">
                <a:solidFill>
                  <a:srgbClr val="0070C0"/>
                </a:solidFill>
              </a:rPr>
              <a:t> </a:t>
            </a:r>
            <a:br>
              <a:rPr lang="sr-Latn-ME" b="1" dirty="0" smtClean="0">
                <a:solidFill>
                  <a:srgbClr val="0070C0"/>
                </a:solidFill>
              </a:rPr>
            </a:br>
            <a:r>
              <a:rPr lang="sr-Latn-ME" b="1" dirty="0" smtClean="0">
                <a:solidFill>
                  <a:srgbClr val="0070C0"/>
                </a:solidFill>
              </a:rPr>
              <a:t>             </a:t>
            </a:r>
            <a:r>
              <a:rPr lang="en-GB" b="1" dirty="0" smtClean="0">
                <a:solidFill>
                  <a:srgbClr val="0070C0"/>
                </a:solidFill>
              </a:rPr>
              <a:t>min(</a:t>
            </a:r>
            <a:r>
              <a:rPr lang="en-GB" b="1" dirty="0" err="1" smtClean="0">
                <a:solidFill>
                  <a:srgbClr val="0070C0"/>
                </a:solidFill>
              </a:rPr>
              <a:t>max_kvadrat</a:t>
            </a:r>
            <a:r>
              <a:rPr lang="en-GB" b="1" dirty="0" smtClean="0">
                <a:solidFill>
                  <a:srgbClr val="0070C0"/>
                </a:solidFill>
              </a:rPr>
              <a:t>[i-1][j-1</a:t>
            </a:r>
            <a:r>
              <a:rPr lang="en-GB" b="1" dirty="0">
                <a:solidFill>
                  <a:srgbClr val="0070C0"/>
                </a:solidFill>
              </a:rPr>
              <a:t>],</a:t>
            </a:r>
            <a:r>
              <a:rPr lang="en-GB" b="1" dirty="0" err="1">
                <a:solidFill>
                  <a:srgbClr val="0070C0"/>
                </a:solidFill>
              </a:rPr>
              <a:t>max_kvadrat</a:t>
            </a:r>
            <a:r>
              <a:rPr lang="en-GB" b="1" dirty="0">
                <a:solidFill>
                  <a:srgbClr val="0070C0"/>
                </a:solidFill>
              </a:rPr>
              <a:t>[</a:t>
            </a:r>
            <a:r>
              <a:rPr lang="en-GB" b="1" dirty="0" err="1">
                <a:solidFill>
                  <a:srgbClr val="0070C0"/>
                </a:solidFill>
              </a:rPr>
              <a:t>i</a:t>
            </a:r>
            <a:r>
              <a:rPr lang="en-GB" b="1" dirty="0">
                <a:solidFill>
                  <a:srgbClr val="0070C0"/>
                </a:solidFill>
              </a:rPr>
              <a:t>][j-1]))+1;</a:t>
            </a:r>
          </a:p>
          <a:p>
            <a:r>
              <a:rPr lang="en-GB" b="1" dirty="0">
                <a:solidFill>
                  <a:srgbClr val="0070C0"/>
                </a:solidFill>
              </a:rPr>
              <a:t>            if(</a:t>
            </a:r>
            <a:r>
              <a:rPr lang="en-GB" b="1" dirty="0" err="1">
                <a:solidFill>
                  <a:srgbClr val="0070C0"/>
                </a:solidFill>
              </a:rPr>
              <a:t>max_kvadrat</a:t>
            </a:r>
            <a:r>
              <a:rPr lang="en-GB" b="1" dirty="0">
                <a:solidFill>
                  <a:srgbClr val="0070C0"/>
                </a:solidFill>
              </a:rPr>
              <a:t>[</a:t>
            </a:r>
            <a:r>
              <a:rPr lang="en-GB" b="1" dirty="0" err="1">
                <a:solidFill>
                  <a:srgbClr val="0070C0"/>
                </a:solidFill>
              </a:rPr>
              <a:t>i</a:t>
            </a:r>
            <a:r>
              <a:rPr lang="en-GB" b="1" dirty="0">
                <a:solidFill>
                  <a:srgbClr val="0070C0"/>
                </a:solidFill>
              </a:rPr>
              <a:t>][j]&gt;</a:t>
            </a:r>
            <a:r>
              <a:rPr lang="en-GB" b="1" dirty="0" err="1">
                <a:solidFill>
                  <a:srgbClr val="0070C0"/>
                </a:solidFill>
              </a:rPr>
              <a:t>tek_maks</a:t>
            </a:r>
            <a:r>
              <a:rPr lang="en-GB" b="1" dirty="0">
                <a:solidFill>
                  <a:srgbClr val="0070C0"/>
                </a:solidFill>
              </a:rPr>
              <a:t>)</a:t>
            </a:r>
            <a:r>
              <a:rPr lang="en-GB" b="1" dirty="0" err="1">
                <a:solidFill>
                  <a:srgbClr val="0070C0"/>
                </a:solidFill>
              </a:rPr>
              <a:t>tek_maks</a:t>
            </a:r>
            <a:r>
              <a:rPr lang="en-GB" b="1" dirty="0">
                <a:solidFill>
                  <a:srgbClr val="0070C0"/>
                </a:solidFill>
              </a:rPr>
              <a:t>=</a:t>
            </a:r>
            <a:r>
              <a:rPr lang="en-GB" b="1" dirty="0" err="1">
                <a:solidFill>
                  <a:srgbClr val="0070C0"/>
                </a:solidFill>
              </a:rPr>
              <a:t>max_kvadrat</a:t>
            </a:r>
            <a:r>
              <a:rPr lang="en-GB" b="1" dirty="0">
                <a:solidFill>
                  <a:srgbClr val="0070C0"/>
                </a:solidFill>
              </a:rPr>
              <a:t>[</a:t>
            </a:r>
            <a:r>
              <a:rPr lang="en-GB" b="1" dirty="0" err="1">
                <a:solidFill>
                  <a:srgbClr val="0070C0"/>
                </a:solidFill>
              </a:rPr>
              <a:t>i</a:t>
            </a:r>
            <a:r>
              <a:rPr lang="en-GB" b="1" dirty="0">
                <a:solidFill>
                  <a:srgbClr val="0070C0"/>
                </a:solidFill>
              </a:rPr>
              <a:t>][j];}</a:t>
            </a:r>
          </a:p>
          <a:p>
            <a:r>
              <a:rPr lang="en-GB" b="1" dirty="0" err="1" smtClean="0">
                <a:solidFill>
                  <a:srgbClr val="0070C0"/>
                </a:solidFill>
              </a:rPr>
              <a:t>cout</a:t>
            </a:r>
            <a:r>
              <a:rPr lang="en-GB" b="1" dirty="0" smtClean="0">
                <a:solidFill>
                  <a:srgbClr val="0070C0"/>
                </a:solidFill>
              </a:rPr>
              <a:t> </a:t>
            </a:r>
            <a:r>
              <a:rPr lang="en-GB" b="1" dirty="0">
                <a:solidFill>
                  <a:srgbClr val="0070C0"/>
                </a:solidFill>
              </a:rPr>
              <a:t>&lt;&lt; </a:t>
            </a:r>
            <a:r>
              <a:rPr lang="en-GB" b="1" dirty="0" err="1">
                <a:solidFill>
                  <a:srgbClr val="0070C0"/>
                </a:solidFill>
              </a:rPr>
              <a:t>tek_maks</a:t>
            </a:r>
            <a:r>
              <a:rPr lang="en-GB" b="1" dirty="0">
                <a:solidFill>
                  <a:srgbClr val="0070C0"/>
                </a:solidFill>
              </a:rPr>
              <a:t> &lt;&lt; </a:t>
            </a:r>
            <a:r>
              <a:rPr lang="en-GB" b="1" dirty="0" err="1">
                <a:solidFill>
                  <a:srgbClr val="0070C0"/>
                </a:solidFill>
              </a:rPr>
              <a:t>endl</a:t>
            </a:r>
            <a:r>
              <a:rPr lang="en-GB" b="1" dirty="0" smtClean="0">
                <a:solidFill>
                  <a:srgbClr val="0070C0"/>
                </a:solidFill>
              </a:rPr>
              <a:t>;}</a:t>
            </a:r>
            <a:endParaRPr lang="en-GB" b="1" dirty="0">
              <a:solidFill>
                <a:srgbClr val="0070C0"/>
              </a:solidFill>
            </a:endParaRPr>
          </a:p>
        </p:txBody>
      </p:sp>
      <p:sp>
        <p:nvSpPr>
          <p:cNvPr id="5" name="Content Placeholder 2"/>
          <p:cNvSpPr>
            <a:spLocks noGrp="1"/>
          </p:cNvSpPr>
          <p:nvPr>
            <p:ph idx="1"/>
          </p:nvPr>
        </p:nvSpPr>
        <p:spPr>
          <a:xfrm>
            <a:off x="0" y="990600"/>
            <a:ext cx="9144000" cy="5334000"/>
          </a:xfrm>
        </p:spPr>
        <p:txBody>
          <a:bodyPr/>
          <a:lstStyle/>
          <a:p>
            <a:r>
              <a:rPr lang="sr-Latn-ME" dirty="0" smtClean="0"/>
              <a:t>Data je matrica sa nulama i jedinicama. Odrediti najveći kvadrat sa svima jedinicama. </a:t>
            </a:r>
            <a:r>
              <a:rPr lang="sr-Latn-ME" smtClean="0"/>
              <a:t>Ovdje </a:t>
            </a:r>
            <a:r>
              <a:rPr lang="sr-Latn-ME" dirty="0" smtClean="0"/>
              <a:t>imamo </a:t>
            </a:r>
            <a:r>
              <a:rPr lang="sr-Latn-ME" b="1" dirty="0" smtClean="0">
                <a:solidFill>
                  <a:srgbClr val="C00000"/>
                </a:solidFill>
              </a:rPr>
              <a:t>dp</a:t>
            </a:r>
            <a:r>
              <a:rPr lang="sr-Latn-ME" dirty="0" smtClean="0"/>
              <a:t> matricu sa </a:t>
            </a:r>
            <a:r>
              <a:rPr lang="sr-Latn-ME" b="1" u="sng" dirty="0" smtClean="0">
                <a:solidFill>
                  <a:srgbClr val="C00000"/>
                </a:solidFill>
              </a:rPr>
              <a:t>2 dimenzije</a:t>
            </a:r>
            <a:r>
              <a:rPr lang="sr-Latn-ME" dirty="0" smtClean="0"/>
              <a:t> </a:t>
            </a:r>
            <a:r>
              <a:rPr lang="sr-Latn-ME" b="1" dirty="0" smtClean="0">
                <a:solidFill>
                  <a:srgbClr val="C00000"/>
                </a:solidFill>
              </a:rPr>
              <a:t>max_kvadrat</a:t>
            </a:r>
            <a:r>
              <a:rPr lang="sr-Latn-ME" dirty="0" smtClean="0"/>
              <a:t> Realizacija je data a objašnjenje se može naći na</a:t>
            </a:r>
            <a:br>
              <a:rPr lang="sr-Latn-ME" dirty="0" smtClean="0"/>
            </a:br>
            <a:r>
              <a:rPr lang="en-US" sz="1600" b="1" dirty="0" smtClean="0">
                <a:hlinkClick r:id="rId2"/>
              </a:rPr>
              <a:t>https</a:t>
            </a:r>
            <a:r>
              <a:rPr lang="en-US" sz="1600" b="1" dirty="0">
                <a:hlinkClick r:id="rId2"/>
              </a:rPr>
              <a:t>://www.geeksforgeeks.org/maximum-size-sub-matrix-with-all-1s-in-a-binary-matrix/</a:t>
            </a:r>
            <a:endParaRPr lang="en-US" sz="1600" b="1" dirty="0"/>
          </a:p>
        </p:txBody>
      </p:sp>
    </p:spTree>
    <p:extLst>
      <p:ext uri="{BB962C8B-B14F-4D97-AF65-F5344CB8AC3E}">
        <p14:creationId xmlns:p14="http://schemas.microsoft.com/office/powerpoint/2010/main" val="1780178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2209800" cy="990600"/>
          </a:xfrm>
        </p:spPr>
        <p:txBody>
          <a:bodyPr/>
          <a:lstStyle/>
          <a:p>
            <a:r>
              <a:rPr lang="sr-Latn-ME" dirty="0" smtClean="0"/>
              <a:t>Primjer 3</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Čest problem u dinamičkom programiranju, posebno onda kada uključuje rad sa dp-matricama su memorijski zahtjevi koji mogu biti neprihvatljivi. Stoga se ponekad mora iznaći način da se izbjegnu veliki memorijski zahtjevi. Na primjer potrebna nam je matrica dimenzija </a:t>
            </a:r>
            <a:r>
              <a:rPr lang="sr-Latn-ME" b="1" i="1" dirty="0" smtClean="0">
                <a:solidFill>
                  <a:srgbClr val="C00000"/>
                </a:solidFill>
              </a:rPr>
              <a:t>N</a:t>
            </a:r>
            <a:r>
              <a:rPr lang="sr-Latn-ME" b="1" dirty="0" smtClean="0">
                <a:solidFill>
                  <a:srgbClr val="C00000"/>
                </a:solidFill>
              </a:rPr>
              <a:t>×</a:t>
            </a:r>
            <a:r>
              <a:rPr lang="sr-Latn-ME" b="1" i="1" dirty="0" smtClean="0">
                <a:solidFill>
                  <a:srgbClr val="C00000"/>
                </a:solidFill>
              </a:rPr>
              <a:t>M</a:t>
            </a:r>
            <a:r>
              <a:rPr lang="sr-Latn-ME" dirty="0" smtClean="0"/>
              <a:t> gdje </a:t>
            </a:r>
            <a:r>
              <a:rPr lang="sr-Latn-ME" b="1" i="1" dirty="0" smtClean="0">
                <a:solidFill>
                  <a:srgbClr val="C00000"/>
                </a:solidFill>
              </a:rPr>
              <a:t>N</a:t>
            </a:r>
            <a:r>
              <a:rPr lang="sr-Latn-ME" dirty="0" smtClean="0"/>
              <a:t> i </a:t>
            </a:r>
            <a:r>
              <a:rPr lang="sr-Latn-ME" b="1" i="1" dirty="0" smtClean="0">
                <a:solidFill>
                  <a:srgbClr val="C00000"/>
                </a:solidFill>
              </a:rPr>
              <a:t>M</a:t>
            </a:r>
            <a:r>
              <a:rPr lang="sr-Latn-ME" dirty="0" smtClean="0"/>
              <a:t> mogu biti veliki brojevi. Srećom često se matrica </a:t>
            </a:r>
            <a:r>
              <a:rPr lang="sr-Latn-ME" b="1" i="1" dirty="0" smtClean="0">
                <a:solidFill>
                  <a:srgbClr val="C00000"/>
                </a:solidFill>
              </a:rPr>
              <a:t>dp</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r>
              <a:rPr lang="en-US" dirty="0" smtClean="0"/>
              <a:t> </a:t>
            </a:r>
            <a:r>
              <a:rPr lang="en-US" dirty="0" err="1" smtClean="0"/>
              <a:t>ra</a:t>
            </a:r>
            <a:r>
              <a:rPr lang="sr-Latn-ME" dirty="0" smtClean="0"/>
              <a:t>čuna samo na osnovu prethodnog reda. U tom slučaju se može inicijalizovati </a:t>
            </a:r>
            <a:r>
              <a:rPr lang="sr-Latn-ME" b="1" i="1" dirty="0" smtClean="0">
                <a:solidFill>
                  <a:srgbClr val="C00000"/>
                </a:solidFill>
              </a:rPr>
              <a:t>dp</a:t>
            </a:r>
            <a:r>
              <a:rPr lang="sr-Latn-ME" dirty="0" smtClean="0"/>
              <a:t> matrica sa samo dva reda i izračunavanje narednog reda na osnovu prethodnog se može obaviti na osnovu funkcionalnog pravila </a:t>
            </a:r>
            <a:r>
              <a:rPr lang="sr-Latn-ME" b="1" i="1" dirty="0" smtClean="0">
                <a:solidFill>
                  <a:srgbClr val="C00000"/>
                </a:solidFill>
              </a:rPr>
              <a:t>dp</a:t>
            </a:r>
            <a:r>
              <a:rPr lang="en-US" b="1" dirty="0" smtClean="0">
                <a:solidFill>
                  <a:srgbClr val="C00000"/>
                </a:solidFill>
              </a:rPr>
              <a:t>[(</a:t>
            </a:r>
            <a:r>
              <a:rPr lang="en-US" b="1" i="1" dirty="0" smtClean="0">
                <a:solidFill>
                  <a:srgbClr val="C00000"/>
                </a:solidFill>
              </a:rPr>
              <a:t>i</a:t>
            </a:r>
            <a:r>
              <a:rPr lang="en-US" b="1" dirty="0" smtClean="0">
                <a:solidFill>
                  <a:srgbClr val="C00000"/>
                </a:solidFill>
              </a:rPr>
              <a:t>+1)%2][</a:t>
            </a:r>
            <a:r>
              <a:rPr lang="en-US" b="1" i="1" dirty="0" smtClean="0">
                <a:solidFill>
                  <a:srgbClr val="C00000"/>
                </a:solidFill>
              </a:rPr>
              <a:t>j</a:t>
            </a:r>
            <a:r>
              <a:rPr lang="en-US" b="1" dirty="0" smtClean="0">
                <a:solidFill>
                  <a:srgbClr val="C00000"/>
                </a:solidFill>
              </a:rPr>
              <a:t>]=</a:t>
            </a:r>
            <a:r>
              <a:rPr lang="en-US" b="1" i="1" dirty="0" smtClean="0">
                <a:solidFill>
                  <a:srgbClr val="C00000"/>
                </a:solidFill>
              </a:rPr>
              <a:t>f</a:t>
            </a:r>
            <a:r>
              <a:rPr lang="en-US" b="1" dirty="0" smtClean="0">
                <a:solidFill>
                  <a:srgbClr val="C00000"/>
                </a:solidFill>
              </a:rPr>
              <a:t>(</a:t>
            </a:r>
            <a:r>
              <a:rPr lang="en-US" b="1" i="1" dirty="0" err="1" smtClean="0">
                <a:solidFill>
                  <a:srgbClr val="C00000"/>
                </a:solidFill>
              </a:rPr>
              <a:t>dp</a:t>
            </a:r>
            <a:r>
              <a:rPr lang="en-US" b="1" dirty="0" smtClean="0">
                <a:solidFill>
                  <a:srgbClr val="C00000"/>
                </a:solidFill>
              </a:rPr>
              <a:t>[</a:t>
            </a:r>
            <a:r>
              <a:rPr lang="en-US" b="1" i="1" dirty="0" smtClean="0">
                <a:solidFill>
                  <a:srgbClr val="C00000"/>
                </a:solidFill>
              </a:rPr>
              <a:t>i</a:t>
            </a:r>
            <a:r>
              <a:rPr lang="en-US" b="1" dirty="0" smtClean="0">
                <a:solidFill>
                  <a:srgbClr val="C00000"/>
                </a:solidFill>
              </a:rPr>
              <a:t>%2][</a:t>
            </a:r>
            <a:r>
              <a:rPr lang="en-US" b="1" i="1" dirty="0" smtClean="0">
                <a:solidFill>
                  <a:srgbClr val="C00000"/>
                </a:solidFill>
              </a:rPr>
              <a:t>j</a:t>
            </a:r>
            <a:r>
              <a:rPr lang="en-US" b="1" dirty="0" smtClean="0">
                <a:solidFill>
                  <a:srgbClr val="C00000"/>
                </a:solidFill>
              </a:rPr>
              <a:t>])</a:t>
            </a:r>
            <a:r>
              <a:rPr lang="en-US" dirty="0" smtClean="0"/>
              <a:t>.</a:t>
            </a:r>
          </a:p>
          <a:p>
            <a:r>
              <a:rPr lang="en-US" dirty="0" err="1" smtClean="0"/>
              <a:t>Pogledajmo</a:t>
            </a:r>
            <a:r>
              <a:rPr lang="en-US" dirty="0" smtClean="0"/>
              <a:t> </a:t>
            </a:r>
            <a:r>
              <a:rPr lang="en-US" dirty="0" err="1" smtClean="0"/>
              <a:t>primjer</a:t>
            </a:r>
            <a:r>
              <a:rPr lang="en-US" dirty="0" smtClean="0"/>
              <a:t> </a:t>
            </a:r>
            <a:r>
              <a:rPr lang="en-US" sz="1600" b="1" dirty="0">
                <a:solidFill>
                  <a:srgbClr val="0070C0"/>
                </a:solidFill>
              </a:rPr>
              <a:t>https://codeforces.com/problemset/problem/13/C</a:t>
            </a:r>
          </a:p>
          <a:p>
            <a:r>
              <a:rPr lang="en-US" dirty="0" smtClean="0"/>
              <a:t>Su</a:t>
            </a:r>
            <a:r>
              <a:rPr lang="sr-Latn-ME" dirty="0" smtClean="0"/>
              <a:t>štinski dat je niz od ne više od 5000 cijelih brojeva sa vrijednostima ne većim 1×10</a:t>
            </a:r>
            <a:r>
              <a:rPr lang="sr-Latn-ME" baseline="30000" dirty="0" smtClean="0"/>
              <a:t>9</a:t>
            </a:r>
            <a:r>
              <a:rPr lang="sr-Latn-ME" dirty="0"/>
              <a:t> po apsolutnoj vrijednosti</a:t>
            </a:r>
            <a:r>
              <a:rPr lang="sr-Latn-ME" dirty="0" smtClean="0"/>
              <a:t>, u jednom potezu se član niza može dekrementirati ili inkrementirati. Cilj je da se u što manjem broju poteza dobije ne-opadajuća sekvenca. </a:t>
            </a:r>
            <a:endParaRPr lang="en-US" dirty="0"/>
          </a:p>
        </p:txBody>
      </p:sp>
    </p:spTree>
    <p:extLst>
      <p:ext uri="{BB962C8B-B14F-4D97-AF65-F5344CB8AC3E}">
        <p14:creationId xmlns:p14="http://schemas.microsoft.com/office/powerpoint/2010/main" val="2525017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GB" dirty="0" err="1" smtClean="0"/>
              <a:t>Rje</a:t>
            </a:r>
            <a:r>
              <a:rPr lang="sr-Latn-ME" dirty="0" smtClean="0"/>
              <a:t>šenje – Codeforces 13C</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914399"/>
            <a:ext cx="8991600" cy="5909310"/>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N;</a:t>
            </a:r>
          </a:p>
          <a:p>
            <a:r>
              <a:rPr lang="en-US" b="1" dirty="0" err="1" smtClean="0">
                <a:solidFill>
                  <a:srgbClr val="0070C0"/>
                </a:solidFill>
              </a:rPr>
              <a:t>cin</a:t>
            </a:r>
            <a:r>
              <a:rPr lang="en-US" b="1" dirty="0">
                <a:solidFill>
                  <a:srgbClr val="0070C0"/>
                </a:solidFill>
              </a:rPr>
              <a:t>&gt;&gt;N;</a:t>
            </a:r>
          </a:p>
          <a:p>
            <a:r>
              <a:rPr lang="en-US" b="1" dirty="0" smtClean="0">
                <a:solidFill>
                  <a:srgbClr val="0070C0"/>
                </a:solidFill>
              </a:rPr>
              <a:t>long </a:t>
            </a:r>
            <a:r>
              <a:rPr lang="en-US" b="1" dirty="0" err="1">
                <a:solidFill>
                  <a:srgbClr val="0070C0"/>
                </a:solidFill>
              </a:rPr>
              <a:t>long</a:t>
            </a:r>
            <a:r>
              <a:rPr lang="en-US" b="1" dirty="0">
                <a:solidFill>
                  <a:srgbClr val="0070C0"/>
                </a:solidFill>
              </a:rPr>
              <a:t> a[N],b[N];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&gt;&gt;a[</a:t>
            </a:r>
            <a:r>
              <a:rPr lang="en-US" b="1" dirty="0" err="1">
                <a:solidFill>
                  <a:srgbClr val="0070C0"/>
                </a:solidFill>
              </a:rPr>
              <a:t>i</a:t>
            </a:r>
            <a:r>
              <a:rPr lang="en-US" b="1" dirty="0">
                <a:solidFill>
                  <a:srgbClr val="0070C0"/>
                </a:solidFill>
              </a:rPr>
              <a:t>]; b[</a:t>
            </a:r>
            <a:r>
              <a:rPr lang="en-US" b="1" dirty="0" err="1">
                <a:solidFill>
                  <a:srgbClr val="0070C0"/>
                </a:solidFill>
              </a:rPr>
              <a:t>i</a:t>
            </a:r>
            <a:r>
              <a:rPr lang="en-US" b="1" dirty="0">
                <a:solidFill>
                  <a:srgbClr val="0070C0"/>
                </a:solidFill>
              </a:rPr>
              <a:t>]=a[</a:t>
            </a:r>
            <a:r>
              <a:rPr lang="en-US" b="1" dirty="0" err="1">
                <a:solidFill>
                  <a:srgbClr val="0070C0"/>
                </a:solidFill>
              </a:rPr>
              <a:t>i</a:t>
            </a:r>
            <a:r>
              <a:rPr lang="en-US" b="1" dirty="0">
                <a:solidFill>
                  <a:srgbClr val="0070C0"/>
                </a:solidFill>
              </a:rPr>
              <a:t>];}</a:t>
            </a:r>
          </a:p>
          <a:p>
            <a:r>
              <a:rPr lang="en-US" b="1" dirty="0" smtClean="0">
                <a:solidFill>
                  <a:srgbClr val="0070C0"/>
                </a:solidFill>
              </a:rPr>
              <a:t>sort(</a:t>
            </a:r>
            <a:r>
              <a:rPr lang="en-US" b="1" dirty="0" err="1" smtClean="0">
                <a:solidFill>
                  <a:srgbClr val="0070C0"/>
                </a:solidFill>
              </a:rPr>
              <a:t>b,b+N</a:t>
            </a:r>
            <a:r>
              <a:rPr lang="en-US" b="1" dirty="0">
                <a:solidFill>
                  <a:srgbClr val="0070C0"/>
                </a:solidFill>
              </a:rPr>
              <a:t>);</a:t>
            </a:r>
          </a:p>
          <a:p>
            <a:r>
              <a:rPr lang="en-US" b="1" dirty="0" smtClean="0">
                <a:solidFill>
                  <a:srgbClr val="0070C0"/>
                </a:solidFill>
              </a:rPr>
              <a:t>long </a:t>
            </a:r>
            <a:r>
              <a:rPr lang="en-US" b="1" dirty="0" err="1">
                <a:solidFill>
                  <a:srgbClr val="0070C0"/>
                </a:solidFill>
              </a:rPr>
              <a:t>long</a:t>
            </a:r>
            <a:r>
              <a:rPr lang="en-US" b="1" dirty="0">
                <a:solidFill>
                  <a:srgbClr val="0070C0"/>
                </a:solidFill>
              </a:rPr>
              <a:t> </a:t>
            </a:r>
            <a:r>
              <a:rPr lang="en-US" b="1" dirty="0" err="1">
                <a:solidFill>
                  <a:srgbClr val="0070C0"/>
                </a:solidFill>
              </a:rPr>
              <a:t>dp</a:t>
            </a:r>
            <a:r>
              <a:rPr lang="en-US" b="1" dirty="0">
                <a:solidFill>
                  <a:srgbClr val="0070C0"/>
                </a:solidFill>
              </a:rPr>
              <a:t>[N];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dp</a:t>
            </a:r>
            <a:r>
              <a:rPr lang="en-US" b="1" dirty="0">
                <a:solidFill>
                  <a:srgbClr val="0070C0"/>
                </a:solidFill>
              </a:rPr>
              <a:t>[</a:t>
            </a:r>
            <a:r>
              <a:rPr lang="en-US" b="1" dirty="0" err="1">
                <a:solidFill>
                  <a:srgbClr val="0070C0"/>
                </a:solidFill>
              </a:rPr>
              <a:t>i</a:t>
            </a:r>
            <a:r>
              <a:rPr lang="en-US" b="1" dirty="0">
                <a:solidFill>
                  <a:srgbClr val="0070C0"/>
                </a:solidFill>
              </a:rPr>
              <a:t>]=0</a:t>
            </a:r>
            <a:r>
              <a:rPr lang="en-US" b="1" dirty="0" smtClean="0">
                <a:solidFill>
                  <a:srgbClr val="0070C0"/>
                </a:solidFill>
              </a:rPr>
              <a:t>;</a:t>
            </a:r>
            <a:endParaRPr lang="sr-Latn-ME" b="1" dirty="0" smtClean="0">
              <a:solidFill>
                <a:srgbClr val="0070C0"/>
              </a:solidFill>
            </a:endParaRPr>
          </a:p>
          <a:p>
            <a:r>
              <a:rPr lang="en-US" b="1" dirty="0" err="1">
                <a:solidFill>
                  <a:srgbClr val="0070C0"/>
                </a:solidFill>
              </a:rPr>
              <a:t>dp</a:t>
            </a:r>
            <a:r>
              <a:rPr lang="en-US" b="1" dirty="0">
                <a:solidFill>
                  <a:srgbClr val="0070C0"/>
                </a:solidFill>
              </a:rPr>
              <a:t>[0]=abs(a[0]-b[0]);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N;i</a:t>
            </a:r>
            <a:r>
              <a:rPr lang="en-US" b="1" dirty="0">
                <a:solidFill>
                  <a:srgbClr val="0070C0"/>
                </a:solidFill>
              </a:rPr>
              <a:t>++) </a:t>
            </a:r>
            <a:r>
              <a:rPr lang="en-US" b="1" dirty="0" err="1">
                <a:solidFill>
                  <a:srgbClr val="0070C0"/>
                </a:solidFill>
              </a:rPr>
              <a:t>dp</a:t>
            </a:r>
            <a:r>
              <a:rPr lang="en-US" b="1" dirty="0">
                <a:solidFill>
                  <a:srgbClr val="0070C0"/>
                </a:solidFill>
              </a:rPr>
              <a:t>[</a:t>
            </a:r>
            <a:r>
              <a:rPr lang="en-US" b="1" dirty="0" err="1">
                <a:solidFill>
                  <a:srgbClr val="0070C0"/>
                </a:solidFill>
              </a:rPr>
              <a:t>i</a:t>
            </a:r>
            <a:r>
              <a:rPr lang="en-US" b="1" dirty="0">
                <a:solidFill>
                  <a:srgbClr val="0070C0"/>
                </a:solidFill>
              </a:rPr>
              <a:t>]=min(</a:t>
            </a:r>
            <a:r>
              <a:rPr lang="en-US" b="1" dirty="0" err="1">
                <a:solidFill>
                  <a:srgbClr val="0070C0"/>
                </a:solidFill>
              </a:rPr>
              <a:t>dp</a:t>
            </a:r>
            <a:r>
              <a:rPr lang="en-US" b="1" dirty="0">
                <a:solidFill>
                  <a:srgbClr val="0070C0"/>
                </a:solidFill>
              </a:rPr>
              <a:t>[i-1],abs(a[0]-b[</a:t>
            </a:r>
            <a:r>
              <a:rPr lang="en-US" b="1" dirty="0" err="1">
                <a:solidFill>
                  <a:srgbClr val="0070C0"/>
                </a:solidFill>
              </a:rPr>
              <a:t>i</a:t>
            </a:r>
            <a:r>
              <a:rPr lang="en-US" b="1" dirty="0">
                <a:solidFill>
                  <a:srgbClr val="0070C0"/>
                </a:solidFill>
              </a:rPr>
              <a:t>]));   </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N;i</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j=0;j&lt;</a:t>
            </a:r>
            <a:r>
              <a:rPr lang="en-US" b="1" dirty="0" err="1">
                <a:solidFill>
                  <a:srgbClr val="0070C0"/>
                </a:solidFill>
              </a:rPr>
              <a:t>N;j</a:t>
            </a:r>
            <a:r>
              <a:rPr lang="en-US" b="1" dirty="0">
                <a:solidFill>
                  <a:srgbClr val="0070C0"/>
                </a:solidFill>
              </a:rPr>
              <a:t>++){</a:t>
            </a:r>
          </a:p>
          <a:p>
            <a:r>
              <a:rPr lang="en-US" b="1" dirty="0">
                <a:solidFill>
                  <a:srgbClr val="0070C0"/>
                </a:solidFill>
              </a:rPr>
              <a:t>          </a:t>
            </a:r>
            <a:r>
              <a:rPr lang="en-US" b="1" dirty="0" smtClean="0">
                <a:solidFill>
                  <a:srgbClr val="0070C0"/>
                </a:solidFill>
              </a:rPr>
              <a:t>if(j</a:t>
            </a:r>
            <a:r>
              <a:rPr lang="en-US" b="1" dirty="0">
                <a:solidFill>
                  <a:srgbClr val="0070C0"/>
                </a:solidFill>
              </a:rPr>
              <a:t>==0) </a:t>
            </a:r>
            <a:r>
              <a:rPr lang="en-US" b="1" dirty="0" err="1">
                <a:solidFill>
                  <a:srgbClr val="0070C0"/>
                </a:solidFill>
              </a:rPr>
              <a:t>dp</a:t>
            </a:r>
            <a:r>
              <a:rPr lang="en-US" b="1" dirty="0">
                <a:solidFill>
                  <a:srgbClr val="0070C0"/>
                </a:solidFill>
              </a:rPr>
              <a:t>[j]=</a:t>
            </a:r>
            <a:r>
              <a:rPr lang="en-US" b="1" dirty="0" err="1">
                <a:solidFill>
                  <a:srgbClr val="0070C0"/>
                </a:solidFill>
              </a:rPr>
              <a:t>dp</a:t>
            </a:r>
            <a:r>
              <a:rPr lang="en-US" b="1" dirty="0">
                <a:solidFill>
                  <a:srgbClr val="0070C0"/>
                </a:solidFill>
              </a:rPr>
              <a:t>[1]+abs(a[</a:t>
            </a:r>
            <a:r>
              <a:rPr lang="en-US" b="1" dirty="0" err="1">
                <a:solidFill>
                  <a:srgbClr val="0070C0"/>
                </a:solidFill>
              </a:rPr>
              <a:t>i</a:t>
            </a:r>
            <a:r>
              <a:rPr lang="en-US" b="1" dirty="0">
                <a:solidFill>
                  <a:srgbClr val="0070C0"/>
                </a:solidFill>
              </a:rPr>
              <a:t>]-b[1]);</a:t>
            </a:r>
          </a:p>
          <a:p>
            <a:r>
              <a:rPr lang="en-US" b="1" dirty="0">
                <a:solidFill>
                  <a:srgbClr val="0070C0"/>
                </a:solidFill>
              </a:rPr>
              <a:t>          </a:t>
            </a:r>
            <a:r>
              <a:rPr lang="en-US" b="1" dirty="0" smtClean="0">
                <a:solidFill>
                  <a:srgbClr val="0070C0"/>
                </a:solidFill>
              </a:rPr>
              <a:t>else </a:t>
            </a:r>
            <a:r>
              <a:rPr lang="en-US" b="1" dirty="0" err="1">
                <a:solidFill>
                  <a:srgbClr val="0070C0"/>
                </a:solidFill>
              </a:rPr>
              <a:t>dp</a:t>
            </a:r>
            <a:r>
              <a:rPr lang="en-US" b="1" dirty="0">
                <a:solidFill>
                  <a:srgbClr val="0070C0"/>
                </a:solidFill>
              </a:rPr>
              <a:t>[j]=min(</a:t>
            </a:r>
            <a:r>
              <a:rPr lang="en-US" b="1" dirty="0" err="1">
                <a:solidFill>
                  <a:srgbClr val="0070C0"/>
                </a:solidFill>
              </a:rPr>
              <a:t>dp</a:t>
            </a:r>
            <a:r>
              <a:rPr lang="en-US" b="1" dirty="0">
                <a:solidFill>
                  <a:srgbClr val="0070C0"/>
                </a:solidFill>
              </a:rPr>
              <a:t>[j-1],</a:t>
            </a:r>
            <a:r>
              <a:rPr lang="en-US" b="1" dirty="0" err="1">
                <a:solidFill>
                  <a:srgbClr val="0070C0"/>
                </a:solidFill>
              </a:rPr>
              <a:t>dp</a:t>
            </a:r>
            <a:r>
              <a:rPr lang="en-US" b="1" dirty="0">
                <a:solidFill>
                  <a:srgbClr val="0070C0"/>
                </a:solidFill>
              </a:rPr>
              <a:t>[j]+abs(a[</a:t>
            </a:r>
            <a:r>
              <a:rPr lang="en-US" b="1" dirty="0" err="1">
                <a:solidFill>
                  <a:srgbClr val="0070C0"/>
                </a:solidFill>
              </a:rPr>
              <a:t>i</a:t>
            </a:r>
            <a:r>
              <a:rPr lang="en-US" b="1" dirty="0">
                <a:solidFill>
                  <a:srgbClr val="0070C0"/>
                </a:solidFill>
              </a:rPr>
              <a:t>]-b[j]));</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err="1">
                <a:solidFill>
                  <a:srgbClr val="0070C0"/>
                </a:solidFill>
              </a:rPr>
              <a:t>cout</a:t>
            </a:r>
            <a:r>
              <a:rPr lang="en-US" b="1" dirty="0">
                <a:solidFill>
                  <a:srgbClr val="0070C0"/>
                </a:solidFill>
              </a:rPr>
              <a:t>&lt;&lt;</a:t>
            </a:r>
            <a:r>
              <a:rPr lang="en-US" b="1" dirty="0" err="1">
                <a:solidFill>
                  <a:srgbClr val="0070C0"/>
                </a:solidFill>
              </a:rPr>
              <a:t>dp</a:t>
            </a:r>
            <a:r>
              <a:rPr lang="en-US" b="1" dirty="0">
                <a:solidFill>
                  <a:srgbClr val="0070C0"/>
                </a:solidFill>
              </a:rPr>
              <a:t>[N-1];</a:t>
            </a:r>
          </a:p>
          <a:p>
            <a:r>
              <a:rPr lang="en-US" b="1" dirty="0">
                <a:solidFill>
                  <a:srgbClr val="0070C0"/>
                </a:solidFill>
              </a:rPr>
              <a:t>return 0</a:t>
            </a:r>
            <a:r>
              <a:rPr lang="en-US" b="1" dirty="0" smtClean="0">
                <a:solidFill>
                  <a:srgbClr val="0070C0"/>
                </a:solidFill>
              </a:rPr>
              <a:t>;}</a:t>
            </a:r>
            <a:endParaRPr lang="en-US" b="1" dirty="0">
              <a:solidFill>
                <a:srgbClr val="0070C0"/>
              </a:solidFill>
            </a:endParaRPr>
          </a:p>
        </p:txBody>
      </p:sp>
      <p:sp>
        <p:nvSpPr>
          <p:cNvPr id="5" name="TextBox 4"/>
          <p:cNvSpPr txBox="1"/>
          <p:nvPr/>
        </p:nvSpPr>
        <p:spPr>
          <a:xfrm>
            <a:off x="2590800" y="914399"/>
            <a:ext cx="6553200" cy="2031325"/>
          </a:xfrm>
          <a:prstGeom prst="rect">
            <a:avLst/>
          </a:prstGeom>
          <a:noFill/>
        </p:spPr>
        <p:txBody>
          <a:bodyPr wrap="square" rtlCol="0">
            <a:spAutoFit/>
          </a:bodyPr>
          <a:lstStyle/>
          <a:p>
            <a:r>
              <a:rPr lang="sr-Latn-ME" dirty="0" smtClean="0"/>
              <a:t>Pogledati tumačenje </a:t>
            </a:r>
            <a:r>
              <a:rPr lang="en-US" b="1" dirty="0"/>
              <a:t>http://iamayushanand.github.io/cp/dp/2016/05/20/Dynamic-Programming-13C-codeforces.html</a:t>
            </a:r>
            <a:r>
              <a:rPr lang="en-US" b="1" dirty="0" smtClean="0"/>
              <a:t> </a:t>
            </a:r>
            <a:endParaRPr lang="sr-Latn-ME" b="1" dirty="0" smtClean="0"/>
          </a:p>
          <a:p>
            <a:r>
              <a:rPr lang="en-US" b="1" i="1" dirty="0" err="1" smtClean="0">
                <a:solidFill>
                  <a:srgbClr val="C00000"/>
                </a:solidFill>
              </a:rPr>
              <a:t>dp</a:t>
            </a:r>
            <a:r>
              <a:rPr lang="en-US" b="1" dirty="0" smtClean="0">
                <a:solidFill>
                  <a:srgbClr val="C00000"/>
                </a:solidFill>
              </a:rPr>
              <a:t>[</a:t>
            </a:r>
            <a:r>
              <a:rPr lang="en-US" b="1" i="1" dirty="0" err="1" smtClean="0">
                <a:solidFill>
                  <a:srgbClr val="C00000"/>
                </a:solidFill>
              </a:rPr>
              <a:t>i</a:t>
            </a:r>
            <a:r>
              <a:rPr lang="en-US" b="1" dirty="0">
                <a:solidFill>
                  <a:srgbClr val="C00000"/>
                </a:solidFill>
              </a:rPr>
              <a:t>][</a:t>
            </a:r>
            <a:r>
              <a:rPr lang="en-US" b="1" i="1" dirty="0">
                <a:solidFill>
                  <a:srgbClr val="C00000"/>
                </a:solidFill>
              </a:rPr>
              <a:t>j</a:t>
            </a:r>
            <a:r>
              <a:rPr lang="en-US" b="1" dirty="0">
                <a:solidFill>
                  <a:srgbClr val="C00000"/>
                </a:solidFill>
              </a:rPr>
              <a:t>]</a:t>
            </a:r>
            <a:r>
              <a:rPr lang="en-US" dirty="0"/>
              <a:t> </a:t>
            </a:r>
            <a:r>
              <a:rPr lang="en-US" dirty="0" smtClean="0"/>
              <a:t>se </a:t>
            </a:r>
            <a:r>
              <a:rPr lang="en-US" dirty="0" err="1" smtClean="0"/>
              <a:t>formira</a:t>
            </a:r>
            <a:r>
              <a:rPr lang="en-US" dirty="0" smtClean="0"/>
              <a:t> da </a:t>
            </a:r>
            <a:r>
              <a:rPr lang="en-US" dirty="0" err="1" smtClean="0"/>
              <a:t>izbroji</a:t>
            </a:r>
            <a:r>
              <a:rPr lang="en-US" dirty="0" smtClean="0"/>
              <a:t> </a:t>
            </a:r>
            <a:r>
              <a:rPr lang="en-US" dirty="0" err="1"/>
              <a:t>koliko</a:t>
            </a:r>
            <a:r>
              <a:rPr lang="en-US" dirty="0"/>
              <a:t> </a:t>
            </a:r>
            <a:r>
              <a:rPr lang="en-US" dirty="0" err="1"/>
              <a:t>poteza</a:t>
            </a:r>
            <a:r>
              <a:rPr lang="en-US" dirty="0"/>
              <a:t> </a:t>
            </a:r>
            <a:r>
              <a:rPr lang="en-US" dirty="0" smtClean="0"/>
              <a:t>da</a:t>
            </a:r>
            <a:r>
              <a:rPr lang="sr-Latn-ME" dirty="0" smtClean="0"/>
              <a:t> </a:t>
            </a:r>
            <a:r>
              <a:rPr lang="en-US" dirty="0" err="1" smtClean="0"/>
              <a:t>napravimo</a:t>
            </a:r>
            <a:r>
              <a:rPr lang="en-US" dirty="0" smtClean="0"/>
              <a:t> </a:t>
            </a:r>
            <a:r>
              <a:rPr lang="en-US" dirty="0"/>
              <a:t>da bi </a:t>
            </a:r>
            <a:r>
              <a:rPr lang="en-US" b="1" i="1" dirty="0" err="1">
                <a:solidFill>
                  <a:srgbClr val="C00000"/>
                </a:solidFill>
              </a:rPr>
              <a:t>i</a:t>
            </a:r>
            <a:r>
              <a:rPr lang="en-US" dirty="0"/>
              <a:t> </a:t>
            </a:r>
            <a:r>
              <a:rPr lang="en-US" dirty="0" err="1"/>
              <a:t>elemenata</a:t>
            </a:r>
            <a:r>
              <a:rPr lang="en-US" dirty="0"/>
              <a:t> od </a:t>
            </a:r>
            <a:r>
              <a:rPr lang="en-US" b="1" i="1" dirty="0">
                <a:solidFill>
                  <a:srgbClr val="C00000"/>
                </a:solidFill>
              </a:rPr>
              <a:t>a</a:t>
            </a:r>
            <a:r>
              <a:rPr lang="en-US" b="1" dirty="0">
                <a:solidFill>
                  <a:srgbClr val="C00000"/>
                </a:solidFill>
              </a:rPr>
              <a:t>[</a:t>
            </a:r>
            <a:r>
              <a:rPr lang="en-US" b="1" i="1" dirty="0" err="1">
                <a:solidFill>
                  <a:srgbClr val="C00000"/>
                </a:solidFill>
              </a:rPr>
              <a:t>i</a:t>
            </a:r>
            <a:r>
              <a:rPr lang="en-US" b="1" dirty="0">
                <a:solidFill>
                  <a:srgbClr val="C00000"/>
                </a:solidFill>
              </a:rPr>
              <a:t>]</a:t>
            </a:r>
            <a:r>
              <a:rPr lang="en-US" dirty="0"/>
              <a:t> </a:t>
            </a:r>
            <a:r>
              <a:rPr lang="en-US" dirty="0" err="1"/>
              <a:t>bilo</a:t>
            </a:r>
            <a:r>
              <a:rPr lang="en-US" dirty="0"/>
              <a:t> u </a:t>
            </a:r>
            <a:r>
              <a:rPr lang="en-US" dirty="0" err="1" smtClean="0"/>
              <a:t>nerastu</a:t>
            </a:r>
            <a:r>
              <a:rPr lang="sr-Latn-ME" dirty="0" smtClean="0"/>
              <a:t>ć</a:t>
            </a:r>
            <a:r>
              <a:rPr lang="en-US" dirty="0" err="1" smtClean="0"/>
              <a:t>em</a:t>
            </a:r>
            <a:r>
              <a:rPr lang="en-US" dirty="0" smtClean="0"/>
              <a:t> </a:t>
            </a:r>
            <a:r>
              <a:rPr lang="en-US" dirty="0" err="1" smtClean="0"/>
              <a:t>poretku</a:t>
            </a:r>
            <a:r>
              <a:rPr lang="sr-Latn-ME" dirty="0" smtClean="0"/>
              <a:t> </a:t>
            </a:r>
            <a:r>
              <a:rPr lang="en-US" dirty="0" err="1" smtClean="0"/>
              <a:t>ako</a:t>
            </a:r>
            <a:r>
              <a:rPr lang="en-US" dirty="0" smtClean="0"/>
              <a:t> </a:t>
            </a:r>
            <a:r>
              <a:rPr lang="en-US" dirty="0"/>
              <a:t>je do </a:t>
            </a:r>
            <a:r>
              <a:rPr lang="en-US" dirty="0" err="1"/>
              <a:t>tada</a:t>
            </a:r>
            <a:r>
              <a:rPr lang="en-US" dirty="0"/>
              <a:t> </a:t>
            </a:r>
            <a:r>
              <a:rPr lang="en-US" dirty="0" err="1" smtClean="0"/>
              <a:t>najve</a:t>
            </a:r>
            <a:r>
              <a:rPr lang="sr-Latn-ME" dirty="0"/>
              <a:t>ć</a:t>
            </a:r>
            <a:r>
              <a:rPr lang="en-US" dirty="0" err="1" smtClean="0"/>
              <a:t>i</a:t>
            </a:r>
            <a:r>
              <a:rPr lang="en-US" dirty="0" smtClean="0"/>
              <a:t> </a:t>
            </a:r>
            <a:r>
              <a:rPr lang="en-US" b="1" i="1" dirty="0" smtClean="0">
                <a:solidFill>
                  <a:srgbClr val="C00000"/>
                </a:solidFill>
              </a:rPr>
              <a:t>b</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r>
              <a:rPr lang="sr-Latn-ME" b="1" dirty="0"/>
              <a:t> </a:t>
            </a:r>
            <a:r>
              <a:rPr lang="en-US" dirty="0" err="1" smtClean="0"/>
              <a:t>ali</a:t>
            </a:r>
            <a:r>
              <a:rPr lang="en-US" dirty="0" smtClean="0"/>
              <a:t> </a:t>
            </a:r>
            <a:r>
              <a:rPr lang="en-US" dirty="0" err="1"/>
              <a:t>nemamo</a:t>
            </a:r>
            <a:r>
              <a:rPr lang="en-US" dirty="0"/>
              <a:t> </a:t>
            </a:r>
            <a:r>
              <a:rPr lang="en-US" dirty="0" err="1"/>
              <a:t>toliko</a:t>
            </a:r>
            <a:r>
              <a:rPr lang="en-US" dirty="0"/>
              <a:t> </a:t>
            </a:r>
            <a:r>
              <a:rPr lang="en-US" dirty="0" err="1"/>
              <a:t>memorije</a:t>
            </a:r>
            <a:r>
              <a:rPr lang="en-US" dirty="0"/>
              <a:t> pa </a:t>
            </a:r>
            <a:r>
              <a:rPr lang="en-US" dirty="0" err="1"/>
              <a:t>moramo</a:t>
            </a:r>
            <a:r>
              <a:rPr lang="en-US" dirty="0"/>
              <a:t> da se </a:t>
            </a:r>
            <a:r>
              <a:rPr lang="en-US" dirty="0" err="1"/>
              <a:t>stijesnimo</a:t>
            </a:r>
            <a:r>
              <a:rPr lang="en-US" dirty="0"/>
              <a:t> </a:t>
            </a:r>
            <a:r>
              <a:rPr lang="en-US" smtClean="0"/>
              <a:t>na </a:t>
            </a:r>
            <a:r>
              <a:rPr lang="en-US" b="1" i="1" dirty="0" err="1">
                <a:solidFill>
                  <a:srgbClr val="C00000"/>
                </a:solidFill>
              </a:rPr>
              <a:t>dp</a:t>
            </a:r>
            <a:r>
              <a:rPr lang="en-US" b="1" dirty="0">
                <a:solidFill>
                  <a:srgbClr val="C00000"/>
                </a:solidFill>
              </a:rPr>
              <a:t>[</a:t>
            </a:r>
            <a:r>
              <a:rPr lang="en-US" b="1" i="1" dirty="0" err="1">
                <a:solidFill>
                  <a:srgbClr val="C00000"/>
                </a:solidFill>
              </a:rPr>
              <a:t>i</a:t>
            </a:r>
            <a:r>
              <a:rPr lang="en-US" b="1" dirty="0" smtClean="0">
                <a:solidFill>
                  <a:srgbClr val="C00000"/>
                </a:solidFill>
              </a:rPr>
              <a:t>]</a:t>
            </a:r>
            <a:r>
              <a:rPr lang="sr-Latn-ME" dirty="0" smtClean="0"/>
              <a:t>.</a:t>
            </a:r>
            <a:endParaRPr lang="en-US" dirty="0"/>
          </a:p>
        </p:txBody>
      </p:sp>
      <p:sp>
        <p:nvSpPr>
          <p:cNvPr id="6" name="Freeform 5"/>
          <p:cNvSpPr/>
          <p:nvPr/>
        </p:nvSpPr>
        <p:spPr>
          <a:xfrm>
            <a:off x="6528816" y="1627632"/>
            <a:ext cx="710184" cy="1335024"/>
          </a:xfrm>
          <a:custGeom>
            <a:avLst/>
            <a:gdLst>
              <a:gd name="connsiteX0" fmla="*/ 0 w 1499616"/>
              <a:gd name="connsiteY0" fmla="*/ 0 h 1335024"/>
              <a:gd name="connsiteX1" fmla="*/ 1481328 w 1499616"/>
              <a:gd name="connsiteY1" fmla="*/ 0 h 1335024"/>
              <a:gd name="connsiteX2" fmla="*/ 1499616 w 1499616"/>
              <a:gd name="connsiteY2" fmla="*/ 1335024 h 1335024"/>
            </a:gdLst>
            <a:ahLst/>
            <a:cxnLst>
              <a:cxn ang="0">
                <a:pos x="connsiteX0" y="connsiteY0"/>
              </a:cxn>
              <a:cxn ang="0">
                <a:pos x="connsiteX1" y="connsiteY1"/>
              </a:cxn>
              <a:cxn ang="0">
                <a:pos x="connsiteX2" y="connsiteY2"/>
              </a:cxn>
            </a:cxnLst>
            <a:rect l="l" t="t" r="r" b="b"/>
            <a:pathLst>
              <a:path w="1499616" h="1335024">
                <a:moveTo>
                  <a:pt x="0" y="0"/>
                </a:moveTo>
                <a:lnTo>
                  <a:pt x="1481328" y="0"/>
                </a:lnTo>
                <a:lnTo>
                  <a:pt x="1499616" y="1335024"/>
                </a:lnTo>
              </a:path>
            </a:pathLst>
          </a:cu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980944"/>
            <a:ext cx="36004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95007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5715000" cy="990600"/>
          </a:xfrm>
        </p:spPr>
        <p:txBody>
          <a:bodyPr/>
          <a:lstStyle/>
          <a:p>
            <a:r>
              <a:rPr lang="sr-Latn-ME" dirty="0" smtClean="0"/>
              <a:t>Alternativna realizacija</a:t>
            </a:r>
            <a:endParaRPr lang="en-US" dirty="0"/>
          </a:p>
        </p:txBody>
      </p:sp>
      <p:sp>
        <p:nvSpPr>
          <p:cNvPr id="3" name="Content Placeholder 2"/>
          <p:cNvSpPr>
            <a:spLocks noGrp="1"/>
          </p:cNvSpPr>
          <p:nvPr>
            <p:ph idx="1"/>
          </p:nvPr>
        </p:nvSpPr>
        <p:spPr>
          <a:xfrm>
            <a:off x="3657600" y="2438400"/>
            <a:ext cx="5486400" cy="4038600"/>
          </a:xfrm>
        </p:spPr>
        <p:txBody>
          <a:bodyPr/>
          <a:lstStyle/>
          <a:p>
            <a:r>
              <a:rPr lang="sr-Latn-ME" dirty="0" smtClean="0"/>
              <a:t>Data je matrica sa upisanim brojevima. Treba napraviti putanju od prvog polja do kraja tako da se dobija najveća moguća suma </a:t>
            </a:r>
            <a:r>
              <a:rPr lang="sr-Latn-ME" b="1" baseline="-25000" dirty="0" smtClean="0"/>
              <a:t>(možemo se kretati udesno ili nadolje)</a:t>
            </a:r>
            <a:r>
              <a:rPr lang="sr-Latn-ME" dirty="0" smtClean="0"/>
              <a:t>.</a:t>
            </a:r>
          </a:p>
          <a:p>
            <a:r>
              <a:rPr lang="sr-Latn-ME" dirty="0" smtClean="0"/>
              <a:t>Treba štampati i putanju!</a:t>
            </a:r>
            <a:endParaRPr lang="en-US" dirty="0"/>
          </a:p>
        </p:txBody>
      </p:sp>
      <p:sp>
        <p:nvSpPr>
          <p:cNvPr id="5" name="TextBox 4"/>
          <p:cNvSpPr txBox="1"/>
          <p:nvPr/>
        </p:nvSpPr>
        <p:spPr>
          <a:xfrm>
            <a:off x="0" y="990600"/>
            <a:ext cx="3581400" cy="4524315"/>
          </a:xfrm>
          <a:prstGeom prst="rect">
            <a:avLst/>
          </a:prstGeom>
          <a:noFill/>
        </p:spPr>
        <p:txBody>
          <a:bodyPr wrap="square" rtlCol="0">
            <a:spAutoFit/>
          </a:bodyPr>
          <a:lstStyle/>
          <a:p>
            <a:r>
              <a:rPr lang="en-US" b="1" dirty="0">
                <a:solidFill>
                  <a:srgbClr val="0070C0"/>
                </a:solidFill>
              </a:rPr>
              <a:t>#include&lt;</a:t>
            </a:r>
            <a:r>
              <a:rPr lang="en-US" b="1" dirty="0" err="1">
                <a:solidFill>
                  <a:srgbClr val="0070C0"/>
                </a:solidFill>
              </a:rPr>
              <a:t>iostream</a:t>
            </a:r>
            <a:r>
              <a:rPr lang="en-US" b="1" dirty="0">
                <a:solidFill>
                  <a:srgbClr val="0070C0"/>
                </a:solidFill>
              </a:rPr>
              <a:t>&gt;</a:t>
            </a:r>
          </a:p>
          <a:p>
            <a:r>
              <a:rPr lang="en-US" b="1" dirty="0">
                <a:solidFill>
                  <a:srgbClr val="0070C0"/>
                </a:solidFill>
              </a:rPr>
              <a:t>#include&lt;queue</a:t>
            </a:r>
            <a:r>
              <a:rPr lang="en-US" b="1" dirty="0" smtClean="0">
                <a:solidFill>
                  <a:srgbClr val="0070C0"/>
                </a:solidFill>
              </a:rPr>
              <a:t>&gt;</a:t>
            </a:r>
            <a:endParaRPr lang="sr-Latn-ME" b="1" dirty="0" smtClean="0">
              <a:solidFill>
                <a:srgbClr val="0070C0"/>
              </a:solidFill>
            </a:endParaRPr>
          </a:p>
          <a:p>
            <a:r>
              <a:rPr lang="sr-Latn-ME" b="1" dirty="0" smtClean="0">
                <a:solidFill>
                  <a:srgbClr val="0070C0"/>
                </a:solidFill>
              </a:rPr>
              <a:t>using namespace std;</a:t>
            </a:r>
            <a:endParaRPr lang="en-US" b="1" dirty="0">
              <a:solidFill>
                <a:srgbClr val="0070C0"/>
              </a:solidFill>
            </a:endParaRPr>
          </a:p>
          <a:p>
            <a:r>
              <a:rPr lang="en-US" b="1" dirty="0" err="1" smtClean="0">
                <a:solidFill>
                  <a:srgbClr val="0070C0"/>
                </a:solidFill>
              </a:rPr>
              <a:t>priority_queue</a:t>
            </a:r>
            <a:r>
              <a:rPr lang="en-US" b="1" dirty="0" smtClean="0">
                <a:solidFill>
                  <a:srgbClr val="0070C0"/>
                </a:solidFill>
              </a:rPr>
              <a:t>&lt;long </a:t>
            </a:r>
            <a:r>
              <a:rPr lang="en-US" b="1" dirty="0">
                <a:solidFill>
                  <a:srgbClr val="0070C0"/>
                </a:solidFill>
              </a:rPr>
              <a:t>long&gt; Q;</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smtClean="0">
                <a:solidFill>
                  <a:srgbClr val="0070C0"/>
                </a:solidFill>
              </a:rPr>
              <a:t>long </a:t>
            </a:r>
            <a:r>
              <a:rPr lang="en-US" b="1" dirty="0" err="1">
                <a:solidFill>
                  <a:srgbClr val="0070C0"/>
                </a:solidFill>
              </a:rPr>
              <a:t>long</a:t>
            </a:r>
            <a:r>
              <a:rPr lang="en-US" b="1" dirty="0">
                <a:solidFill>
                  <a:srgbClr val="0070C0"/>
                </a:solidFill>
              </a:rPr>
              <a:t> </a:t>
            </a:r>
            <a:r>
              <a:rPr lang="en-US" b="1" dirty="0" err="1" smtClean="0">
                <a:solidFill>
                  <a:srgbClr val="0070C0"/>
                </a:solidFill>
              </a:rPr>
              <a:t>ans,x,n</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cin</a:t>
            </a:r>
            <a:r>
              <a:rPr lang="en-US" b="1" dirty="0" smtClean="0">
                <a:solidFill>
                  <a:srgbClr val="0070C0"/>
                </a:solidFill>
              </a:rPr>
              <a:t>&gt;&gt;n;</a:t>
            </a:r>
            <a:endParaRPr lang="en-US" b="1" dirty="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i</a:t>
            </a:r>
            <a:r>
              <a:rPr lang="en-US" b="1" dirty="0" smtClean="0">
                <a:solidFill>
                  <a:srgbClr val="0070C0"/>
                </a:solidFill>
              </a:rPr>
              <a:t>=1;i&lt;=</a:t>
            </a:r>
            <a:r>
              <a:rPr lang="en-US" b="1" dirty="0" err="1" smtClean="0">
                <a:solidFill>
                  <a:srgbClr val="0070C0"/>
                </a:solidFill>
              </a:rPr>
              <a:t>n;i</a:t>
            </a:r>
            <a:r>
              <a:rPr lang="en-US" b="1" dirty="0" smtClean="0">
                <a:solidFill>
                  <a:srgbClr val="0070C0"/>
                </a:solidFill>
              </a:rPr>
              <a:t>++) {</a:t>
            </a:r>
          </a:p>
          <a:p>
            <a:r>
              <a:rPr lang="en-US" b="1" dirty="0" smtClean="0">
                <a:solidFill>
                  <a:srgbClr val="0070C0"/>
                </a:solidFill>
              </a:rPr>
              <a:t>      </a:t>
            </a:r>
            <a:r>
              <a:rPr lang="en-US" b="1" dirty="0" err="1" smtClean="0">
                <a:solidFill>
                  <a:srgbClr val="0070C0"/>
                </a:solidFill>
              </a:rPr>
              <a:t>cin</a:t>
            </a:r>
            <a:r>
              <a:rPr lang="en-US" b="1" dirty="0" smtClean="0">
                <a:solidFill>
                  <a:srgbClr val="0070C0"/>
                </a:solidFill>
              </a:rPr>
              <a:t>&gt;&gt;x;</a:t>
            </a:r>
          </a:p>
          <a:p>
            <a:r>
              <a:rPr lang="en-US" b="1" dirty="0" smtClean="0">
                <a:solidFill>
                  <a:srgbClr val="0070C0"/>
                </a:solidFill>
              </a:rPr>
              <a:t>      </a:t>
            </a:r>
            <a:r>
              <a:rPr lang="en-US" b="1" dirty="0" err="1" smtClean="0">
                <a:solidFill>
                  <a:srgbClr val="0070C0"/>
                </a:solidFill>
              </a:rPr>
              <a:t>Q.push</a:t>
            </a:r>
            <a:r>
              <a:rPr lang="en-US" b="1" dirty="0" smtClean="0">
                <a:solidFill>
                  <a:srgbClr val="0070C0"/>
                </a:solidFill>
              </a:rPr>
              <a:t>(x);</a:t>
            </a:r>
          </a:p>
          <a:p>
            <a:r>
              <a:rPr lang="en-US" b="1" dirty="0">
                <a:solidFill>
                  <a:srgbClr val="0070C0"/>
                </a:solidFill>
              </a:rPr>
              <a:t> </a:t>
            </a:r>
            <a:r>
              <a:rPr lang="en-US" b="1" dirty="0" smtClean="0">
                <a:solidFill>
                  <a:srgbClr val="0070C0"/>
                </a:solidFill>
              </a:rPr>
              <a:t>     </a:t>
            </a:r>
            <a:r>
              <a:rPr lang="en-US" b="1" dirty="0" err="1" smtClean="0">
                <a:solidFill>
                  <a:srgbClr val="0070C0"/>
                </a:solidFill>
              </a:rPr>
              <a:t>ans</a:t>
            </a:r>
            <a:r>
              <a:rPr lang="en-US" b="1" dirty="0">
                <a:solidFill>
                  <a:srgbClr val="0070C0"/>
                </a:solidFill>
              </a:rPr>
              <a:t>+=</a:t>
            </a:r>
            <a:r>
              <a:rPr lang="en-US" b="1" dirty="0" err="1">
                <a:solidFill>
                  <a:srgbClr val="0070C0"/>
                </a:solidFill>
              </a:rPr>
              <a:t>Q.top</a:t>
            </a:r>
            <a:r>
              <a:rPr lang="en-US" b="1" dirty="0">
                <a:solidFill>
                  <a:srgbClr val="0070C0"/>
                </a:solidFill>
              </a:rPr>
              <a:t>()-</a:t>
            </a:r>
            <a:r>
              <a:rPr lang="en-US" b="1" dirty="0" smtClean="0">
                <a:solidFill>
                  <a:srgbClr val="0070C0"/>
                </a:solidFill>
              </a:rPr>
              <a:t>x;</a:t>
            </a:r>
          </a:p>
          <a:p>
            <a:r>
              <a:rPr lang="en-US" b="1" dirty="0">
                <a:solidFill>
                  <a:srgbClr val="0070C0"/>
                </a:solidFill>
              </a:rPr>
              <a:t> </a:t>
            </a:r>
            <a:r>
              <a:rPr lang="en-US" b="1" dirty="0" smtClean="0">
                <a:solidFill>
                  <a:srgbClr val="0070C0"/>
                </a:solidFill>
              </a:rPr>
              <a:t>     </a:t>
            </a:r>
            <a:r>
              <a:rPr lang="en-US" b="1" dirty="0" err="1" smtClean="0">
                <a:solidFill>
                  <a:srgbClr val="0070C0"/>
                </a:solidFill>
              </a:rPr>
              <a:t>Q.pop</a:t>
            </a:r>
            <a:r>
              <a:rPr lang="en-US" b="1" dirty="0" smtClean="0">
                <a:solidFill>
                  <a:srgbClr val="0070C0"/>
                </a:solidFill>
              </a:rPr>
              <a:t>();</a:t>
            </a:r>
          </a:p>
          <a:p>
            <a:r>
              <a:rPr lang="en-US" b="1" dirty="0">
                <a:solidFill>
                  <a:srgbClr val="0070C0"/>
                </a:solidFill>
              </a:rPr>
              <a:t> </a:t>
            </a:r>
            <a:r>
              <a:rPr lang="en-US" b="1" dirty="0" smtClean="0">
                <a:solidFill>
                  <a:srgbClr val="0070C0"/>
                </a:solidFill>
              </a:rPr>
              <a:t>     </a:t>
            </a:r>
            <a:r>
              <a:rPr lang="en-US" b="1" dirty="0" err="1" smtClean="0">
                <a:solidFill>
                  <a:srgbClr val="0070C0"/>
                </a:solidFill>
              </a:rPr>
              <a:t>Q.push</a:t>
            </a:r>
            <a:r>
              <a:rPr lang="en-US" b="1" dirty="0" smtClean="0">
                <a:solidFill>
                  <a:srgbClr val="0070C0"/>
                </a:solidFill>
              </a:rPr>
              <a:t>(x);</a:t>
            </a:r>
          </a:p>
          <a:p>
            <a:r>
              <a:rPr lang="en-US" b="1" dirty="0">
                <a:solidFill>
                  <a:srgbClr val="0070C0"/>
                </a:solidFill>
              </a:rPr>
              <a:t> </a:t>
            </a:r>
            <a:r>
              <a:rPr lang="en-US" b="1" dirty="0" smtClean="0">
                <a:solidFill>
                  <a:srgbClr val="0070C0"/>
                </a:solidFill>
              </a:rPr>
              <a:t>  }</a:t>
            </a:r>
            <a:endParaRPr lang="en-US" b="1" dirty="0">
              <a:solidFill>
                <a:srgbClr val="0070C0"/>
              </a:solidFill>
            </a:endParaRPr>
          </a:p>
          <a:p>
            <a:r>
              <a:rPr lang="en-US" b="1" dirty="0" err="1" smtClean="0">
                <a:solidFill>
                  <a:srgbClr val="0070C0"/>
                </a:solidFill>
              </a:rPr>
              <a:t>cout</a:t>
            </a:r>
            <a:r>
              <a:rPr lang="en-US" b="1" dirty="0">
                <a:solidFill>
                  <a:srgbClr val="0070C0"/>
                </a:solidFill>
              </a:rPr>
              <a:t>&lt;&lt;</a:t>
            </a:r>
            <a:r>
              <a:rPr lang="en-US" b="1" dirty="0" err="1">
                <a:solidFill>
                  <a:srgbClr val="0070C0"/>
                </a:solidFill>
              </a:rPr>
              <a:t>ans</a:t>
            </a:r>
            <a:r>
              <a:rPr lang="en-US" b="1" dirty="0">
                <a:solidFill>
                  <a:srgbClr val="0070C0"/>
                </a:solidFill>
              </a:rPr>
              <a:t>;</a:t>
            </a:r>
          </a:p>
          <a:p>
            <a:r>
              <a:rPr lang="en-US" b="1" dirty="0" smtClean="0">
                <a:solidFill>
                  <a:srgbClr val="0070C0"/>
                </a:solidFill>
              </a:rPr>
              <a:t>}</a:t>
            </a:r>
          </a:p>
        </p:txBody>
      </p:sp>
      <p:sp>
        <p:nvSpPr>
          <p:cNvPr id="6" name="TextBox 5"/>
          <p:cNvSpPr txBox="1"/>
          <p:nvPr/>
        </p:nvSpPr>
        <p:spPr>
          <a:xfrm>
            <a:off x="3276600" y="1066800"/>
            <a:ext cx="5867400" cy="646331"/>
          </a:xfrm>
          <a:prstGeom prst="rect">
            <a:avLst/>
          </a:prstGeom>
          <a:noFill/>
        </p:spPr>
        <p:txBody>
          <a:bodyPr wrap="square" rtlCol="0">
            <a:spAutoFit/>
          </a:bodyPr>
          <a:lstStyle/>
          <a:p>
            <a:r>
              <a:rPr lang="en-US" dirty="0" err="1" smtClean="0"/>
              <a:t>Fenomenalna</a:t>
            </a:r>
            <a:r>
              <a:rPr lang="en-US" dirty="0" smtClean="0"/>
              <a:t> </a:t>
            </a:r>
            <a:r>
              <a:rPr lang="en-US" dirty="0" err="1" smtClean="0"/>
              <a:t>primjena</a:t>
            </a:r>
            <a:r>
              <a:rPr lang="en-US" dirty="0" smtClean="0"/>
              <a:t> </a:t>
            </a:r>
            <a:r>
              <a:rPr lang="en-US" dirty="0" err="1" smtClean="0"/>
              <a:t>prioritetnog</a:t>
            </a:r>
            <a:r>
              <a:rPr lang="en-US" dirty="0" smtClean="0"/>
              <a:t> </a:t>
            </a:r>
            <a:r>
              <a:rPr lang="en-US" dirty="0" err="1" smtClean="0"/>
              <a:t>reda</a:t>
            </a:r>
            <a:r>
              <a:rPr lang="en-US" dirty="0" smtClean="0"/>
              <a:t>. </a:t>
            </a:r>
            <a:r>
              <a:rPr lang="en-US" dirty="0" err="1" smtClean="0"/>
              <a:t>Tuma</a:t>
            </a:r>
            <a:r>
              <a:rPr lang="sr-Latn-ME" dirty="0" smtClean="0"/>
              <a:t>čite realizaciju i poredite složenost ove dvije realizacije.</a:t>
            </a:r>
            <a:endParaRPr lang="en-US" dirty="0"/>
          </a:p>
        </p:txBody>
      </p:sp>
      <p:sp>
        <p:nvSpPr>
          <p:cNvPr id="8" name="Freeform 7"/>
          <p:cNvSpPr/>
          <p:nvPr/>
        </p:nvSpPr>
        <p:spPr>
          <a:xfrm>
            <a:off x="-18288" y="1783080"/>
            <a:ext cx="8961120" cy="3849624"/>
          </a:xfrm>
          <a:custGeom>
            <a:avLst/>
            <a:gdLst>
              <a:gd name="connsiteX0" fmla="*/ 0 w 8961120"/>
              <a:gd name="connsiteY0" fmla="*/ 3831336 h 3849624"/>
              <a:gd name="connsiteX1" fmla="*/ 3557016 w 8961120"/>
              <a:gd name="connsiteY1" fmla="*/ 3849624 h 3849624"/>
              <a:gd name="connsiteX2" fmla="*/ 3575304 w 8961120"/>
              <a:gd name="connsiteY2" fmla="*/ 0 h 3849624"/>
              <a:gd name="connsiteX3" fmla="*/ 8961120 w 8961120"/>
              <a:gd name="connsiteY3" fmla="*/ 45720 h 3849624"/>
              <a:gd name="connsiteX4" fmla="*/ 8961120 w 8961120"/>
              <a:gd name="connsiteY4" fmla="*/ 45720 h 3849624"/>
              <a:gd name="connsiteX5" fmla="*/ 8961120 w 8961120"/>
              <a:gd name="connsiteY5" fmla="*/ 45720 h 384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61120" h="3849624">
                <a:moveTo>
                  <a:pt x="0" y="3831336"/>
                </a:moveTo>
                <a:lnTo>
                  <a:pt x="3557016" y="3849624"/>
                </a:lnTo>
                <a:lnTo>
                  <a:pt x="3575304" y="0"/>
                </a:lnTo>
                <a:lnTo>
                  <a:pt x="8961120" y="45720"/>
                </a:lnTo>
                <a:lnTo>
                  <a:pt x="8961120" y="45720"/>
                </a:lnTo>
                <a:lnTo>
                  <a:pt x="8961120" y="457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3581400" y="1600200"/>
            <a:ext cx="57150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Putanja u matrici</a:t>
            </a:r>
            <a:endParaRPr lang="en-US" dirty="0"/>
          </a:p>
        </p:txBody>
      </p:sp>
      <p:sp>
        <p:nvSpPr>
          <p:cNvPr id="10" name="TextBox 9"/>
          <p:cNvSpPr txBox="1"/>
          <p:nvPr/>
        </p:nvSpPr>
        <p:spPr>
          <a:xfrm>
            <a:off x="0" y="5632704"/>
            <a:ext cx="3581400" cy="1200329"/>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n,m</a:t>
            </a:r>
            <a:r>
              <a:rPr lang="en-US" b="1" dirty="0" smtClean="0">
                <a:solidFill>
                  <a:srgbClr val="0070C0"/>
                </a:solidFill>
              </a:rPr>
              <a:t>;</a:t>
            </a:r>
            <a:endParaRPr lang="en-US" b="1" dirty="0">
              <a:solidFill>
                <a:srgbClr val="0070C0"/>
              </a:solidFill>
            </a:endParaRPr>
          </a:p>
        </p:txBody>
      </p:sp>
      <p:sp>
        <p:nvSpPr>
          <p:cNvPr id="11" name="Rectangle 10"/>
          <p:cNvSpPr/>
          <p:nvPr/>
        </p:nvSpPr>
        <p:spPr>
          <a:xfrm>
            <a:off x="3810000" y="4724400"/>
            <a:ext cx="4572000" cy="2031325"/>
          </a:xfrm>
          <a:prstGeom prst="rect">
            <a:avLst/>
          </a:prstGeom>
        </p:spPr>
        <p:txBody>
          <a:bodyPr>
            <a:spAutoFit/>
          </a:bodyPr>
          <a:lstStyle/>
          <a:p>
            <a:r>
              <a:rPr lang="en-US" b="1" dirty="0">
                <a:solidFill>
                  <a:srgbClr val="0070C0"/>
                </a:solidFill>
              </a:rPr>
              <a:t> </a:t>
            </a:r>
            <a:r>
              <a:rPr lang="en-US" b="1" dirty="0" err="1">
                <a:solidFill>
                  <a:srgbClr val="0070C0"/>
                </a:solidFill>
              </a:rPr>
              <a:t>cin</a:t>
            </a:r>
            <a:r>
              <a:rPr lang="en-US" b="1" dirty="0">
                <a:solidFill>
                  <a:srgbClr val="0070C0"/>
                </a:solidFill>
              </a:rPr>
              <a:t>&gt;&gt;n&gt;&gt;m;</a:t>
            </a:r>
          </a:p>
          <a:p>
            <a:r>
              <a:rPr lang="en-US" b="1" dirty="0">
                <a:solidFill>
                  <a:srgbClr val="0070C0"/>
                </a:solidFill>
              </a:rPr>
              <a:t>    </a:t>
            </a:r>
            <a:r>
              <a:rPr lang="en-US" b="1" dirty="0" err="1">
                <a:solidFill>
                  <a:srgbClr val="0070C0"/>
                </a:solidFill>
              </a:rPr>
              <a:t>int</a:t>
            </a:r>
            <a:r>
              <a:rPr lang="en-US" b="1" dirty="0">
                <a:solidFill>
                  <a:srgbClr val="0070C0"/>
                </a:solidFill>
              </a:rPr>
              <a:t> matrix[n][m],</a:t>
            </a:r>
            <a:r>
              <a:rPr lang="en-US" b="1" dirty="0" err="1">
                <a:solidFill>
                  <a:srgbClr val="0070C0"/>
                </a:solidFill>
              </a:rPr>
              <a:t>max_putanja</a:t>
            </a:r>
            <a:r>
              <a:rPr lang="en-US" b="1" dirty="0">
                <a:solidFill>
                  <a:srgbClr val="0070C0"/>
                </a:solidFill>
              </a:rPr>
              <a:t>[n][m];</a:t>
            </a:r>
          </a:p>
          <a:p>
            <a:r>
              <a:rPr lang="en-US" b="1" dirty="0">
                <a:solidFill>
                  <a:srgbClr val="0070C0"/>
                </a:solidFill>
              </a:rPr>
              <a:t>    </a:t>
            </a:r>
            <a:r>
              <a:rPr lang="en-US" b="1" dirty="0" err="1">
                <a:solidFill>
                  <a:srgbClr val="0070C0"/>
                </a:solidFill>
              </a:rPr>
              <a:t>bool</a:t>
            </a:r>
            <a:r>
              <a:rPr lang="en-US" b="1" dirty="0">
                <a:solidFill>
                  <a:srgbClr val="0070C0"/>
                </a:solidFill>
              </a:rPr>
              <a:t> </a:t>
            </a:r>
            <a:r>
              <a:rPr lang="en-US" b="1" dirty="0" err="1">
                <a:solidFill>
                  <a:srgbClr val="0070C0"/>
                </a:solidFill>
              </a:rPr>
              <a:t>putanja</a:t>
            </a:r>
            <a:r>
              <a:rPr lang="en-US" b="1" dirty="0">
                <a:solidFill>
                  <a:srgbClr val="0070C0"/>
                </a:solidFill>
              </a:rPr>
              <a:t>[n][m];</a:t>
            </a:r>
          </a:p>
          <a:p>
            <a:r>
              <a:rPr lang="en-US" b="1" dirty="0">
                <a:solidFill>
                  <a:srgbClr val="0070C0"/>
                </a:solidFill>
              </a:rPr>
              <a:t>    </a:t>
            </a:r>
            <a:r>
              <a:rPr lang="en-US" b="1" dirty="0" err="1">
                <a:solidFill>
                  <a:srgbClr val="0070C0"/>
                </a:solidFill>
              </a:rPr>
              <a:t>putanja</a:t>
            </a:r>
            <a:r>
              <a:rPr lang="en-US" b="1" dirty="0">
                <a:solidFill>
                  <a:srgbClr val="0070C0"/>
                </a:solidFill>
              </a:rPr>
              <a:t>[0][0]=true;</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m;j</a:t>
            </a:r>
            <a:r>
              <a:rPr lang="en-US" b="1" dirty="0">
                <a:solidFill>
                  <a:srgbClr val="0070C0"/>
                </a:solidFill>
              </a:rPr>
              <a:t>++)</a:t>
            </a:r>
          </a:p>
          <a:p>
            <a:r>
              <a:rPr lang="en-US" b="1" dirty="0">
                <a:solidFill>
                  <a:srgbClr val="0070C0"/>
                </a:solidFill>
              </a:rPr>
              <a:t>            </a:t>
            </a:r>
            <a:r>
              <a:rPr lang="en-US" b="1" dirty="0" err="1">
                <a:solidFill>
                  <a:srgbClr val="0070C0"/>
                </a:solidFill>
              </a:rPr>
              <a:t>cin</a:t>
            </a:r>
            <a:r>
              <a:rPr lang="en-US" b="1" dirty="0">
                <a:solidFill>
                  <a:srgbClr val="0070C0"/>
                </a:solidFill>
              </a:rPr>
              <a:t>&gt;&gt;matrix[</a:t>
            </a:r>
            <a:r>
              <a:rPr lang="en-US" b="1" dirty="0" err="1">
                <a:solidFill>
                  <a:srgbClr val="0070C0"/>
                </a:solidFill>
              </a:rPr>
              <a:t>i</a:t>
            </a:r>
            <a:r>
              <a:rPr lang="en-US" b="1" dirty="0">
                <a:solidFill>
                  <a:srgbClr val="0070C0"/>
                </a:solidFill>
              </a:rPr>
              <a:t>][j</a:t>
            </a:r>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17775035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 y="374904"/>
            <a:ext cx="4620768" cy="990600"/>
          </a:xfrm>
        </p:spPr>
        <p:txBody>
          <a:bodyPr/>
          <a:lstStyle/>
          <a:p>
            <a:r>
              <a:rPr lang="en-US" dirty="0" err="1" smtClean="0"/>
              <a:t>Particije</a:t>
            </a:r>
            <a:r>
              <a:rPr lang="en-US" dirty="0" smtClean="0"/>
              <a:t> </a:t>
            </a:r>
            <a:r>
              <a:rPr lang="en-US" dirty="0" err="1" smtClean="0"/>
              <a:t>realizacija</a:t>
            </a:r>
            <a:endParaRPr lang="en-US" dirty="0"/>
          </a:p>
        </p:txBody>
      </p:sp>
      <p:sp>
        <p:nvSpPr>
          <p:cNvPr id="3" name="Content Placeholder 2"/>
          <p:cNvSpPr>
            <a:spLocks noGrp="1"/>
          </p:cNvSpPr>
          <p:nvPr>
            <p:ph idx="1"/>
          </p:nvPr>
        </p:nvSpPr>
        <p:spPr>
          <a:xfrm>
            <a:off x="4215384" y="1752600"/>
            <a:ext cx="4876800" cy="5257800"/>
          </a:xfrm>
        </p:spPr>
        <p:txBody>
          <a:bodyPr/>
          <a:lstStyle/>
          <a:p>
            <a:r>
              <a:rPr lang="sr-Latn-ME" dirty="0" smtClean="0"/>
              <a:t>Problem perfektne sume se može formulisati u više varijanti:</a:t>
            </a:r>
          </a:p>
          <a:p>
            <a:pPr lvl="1"/>
            <a:r>
              <a:rPr lang="sr-Latn-ME" dirty="0" smtClean="0"/>
              <a:t>Da li podsekvenca elemenata datog niza može dati sumu 0, ili da li može dati sumu koja je jednaka datom broju.</a:t>
            </a:r>
          </a:p>
          <a:p>
            <a:pPr lvl="1"/>
            <a:r>
              <a:rPr lang="sr-Latn-ME" dirty="0" smtClean="0"/>
              <a:t>Odrediti broj kombinacija koji uslove zadovoljavaju.</a:t>
            </a:r>
          </a:p>
          <a:p>
            <a:pPr lvl="1"/>
            <a:r>
              <a:rPr lang="sr-Latn-ME" dirty="0" smtClean="0"/>
              <a:t>Odštampati kombinacije.</a:t>
            </a:r>
          </a:p>
          <a:p>
            <a:pPr lvl="1"/>
            <a:r>
              <a:rPr lang="sr-Latn-ME" dirty="0" smtClean="0"/>
              <a:t>Ako kombinacije nema odrediti najbližu.</a:t>
            </a:r>
          </a:p>
          <a:p>
            <a:pPr lvl="1"/>
            <a:r>
              <a:rPr lang="sr-Latn-ME" dirty="0" smtClean="0"/>
              <a:t>Varijante sa prirodnim, cijelim i realnim brojevima itd.</a:t>
            </a:r>
            <a:endParaRPr lang="en-US" dirty="0"/>
          </a:p>
        </p:txBody>
      </p:sp>
      <p:sp>
        <p:nvSpPr>
          <p:cNvPr id="4" name="TextBox 3"/>
          <p:cNvSpPr txBox="1"/>
          <p:nvPr/>
        </p:nvSpPr>
        <p:spPr>
          <a:xfrm>
            <a:off x="76200" y="1143000"/>
            <a:ext cx="4419600" cy="5355312"/>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smtClean="0">
                <a:solidFill>
                  <a:srgbClr val="0070C0"/>
                </a:solidFill>
              </a:rPr>
              <a:t>void </a:t>
            </a:r>
            <a:r>
              <a:rPr lang="en-US" b="1" dirty="0" err="1">
                <a:solidFill>
                  <a:srgbClr val="0070C0"/>
                </a:solidFill>
              </a:rPr>
              <a:t>particije</a:t>
            </a:r>
            <a:r>
              <a:rPr lang="en-US" b="1" dirty="0">
                <a:solidFill>
                  <a:srgbClr val="0070C0"/>
                </a:solidFill>
              </a:rPr>
              <a:t>(</a:t>
            </a:r>
            <a:r>
              <a:rPr lang="en-US" b="1" dirty="0" err="1">
                <a:solidFill>
                  <a:srgbClr val="0070C0"/>
                </a:solidFill>
              </a:rPr>
              <a:t>int</a:t>
            </a:r>
            <a:r>
              <a:rPr lang="en-US" b="1" dirty="0">
                <a:solidFill>
                  <a:srgbClr val="0070C0"/>
                </a:solidFill>
              </a:rPr>
              <a:t> x[],</a:t>
            </a:r>
            <a:r>
              <a:rPr lang="en-US" b="1" dirty="0" err="1">
                <a:solidFill>
                  <a:srgbClr val="0070C0"/>
                </a:solidFill>
              </a:rPr>
              <a:t>int</a:t>
            </a:r>
            <a:r>
              <a:rPr lang="en-US" b="1" dirty="0">
                <a:solidFill>
                  <a:srgbClr val="0070C0"/>
                </a:solidFill>
              </a:rPr>
              <a:t> </a:t>
            </a:r>
            <a:r>
              <a:rPr lang="en-US" b="1" dirty="0" err="1">
                <a:solidFill>
                  <a:srgbClr val="0070C0"/>
                </a:solidFill>
              </a:rPr>
              <a:t>n,int</a:t>
            </a:r>
            <a:r>
              <a:rPr lang="en-US" b="1" dirty="0">
                <a:solidFill>
                  <a:srgbClr val="0070C0"/>
                </a:solidFill>
              </a:rPr>
              <a:t> </a:t>
            </a:r>
            <a:r>
              <a:rPr lang="en-US" b="1" dirty="0" err="1">
                <a:solidFill>
                  <a:srgbClr val="0070C0"/>
                </a:solidFill>
              </a:rPr>
              <a:t>m,int</a:t>
            </a:r>
            <a:r>
              <a:rPr lang="en-US" b="1" dirty="0">
                <a:solidFill>
                  <a:srgbClr val="0070C0"/>
                </a:solidFill>
              </a:rPr>
              <a:t> l</a:t>
            </a:r>
            <a:r>
              <a:rPr lang="en-US" b="1" dirty="0" smtClean="0">
                <a:solidFill>
                  <a:srgbClr val="0070C0"/>
                </a:solidFill>
              </a:rPr>
              <a:t>){</a:t>
            </a:r>
            <a:endParaRPr lang="en-US" b="1" dirty="0">
              <a:solidFill>
                <a:srgbClr val="0070C0"/>
              </a:solidFill>
            </a:endParaRPr>
          </a:p>
          <a:p>
            <a:r>
              <a:rPr lang="en-US" b="1" dirty="0" smtClean="0">
                <a:solidFill>
                  <a:srgbClr val="0070C0"/>
                </a:solidFill>
              </a:rPr>
              <a:t>if(n</a:t>
            </a:r>
            <a:r>
              <a:rPr lang="en-US" b="1" dirty="0">
                <a:solidFill>
                  <a:srgbClr val="0070C0"/>
                </a:solidFill>
              </a:rPr>
              <a:t>&lt;=0</a:t>
            </a:r>
            <a:r>
              <a:rPr lang="en-US" b="1" dirty="0" smtClean="0">
                <a:solidFill>
                  <a:srgbClr val="0070C0"/>
                </a:solidFill>
              </a:rPr>
              <a:t>){</a:t>
            </a:r>
            <a:endParaRPr lang="en-US" b="1" dirty="0">
              <a:solidFill>
                <a:srgbClr val="0070C0"/>
              </a:solidFill>
            </a:endParaRP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l;i</a:t>
            </a:r>
            <a:r>
              <a:rPr lang="en-US" b="1" dirty="0">
                <a:solidFill>
                  <a:srgbClr val="0070C0"/>
                </a:solidFill>
              </a:rPr>
              <a:t>++) </a:t>
            </a:r>
            <a:r>
              <a:rPr lang="en-US" b="1" dirty="0" err="1">
                <a:solidFill>
                  <a:srgbClr val="0070C0"/>
                </a:solidFill>
              </a:rPr>
              <a:t>cout</a:t>
            </a:r>
            <a:r>
              <a:rPr lang="en-US" b="1" dirty="0">
                <a:solidFill>
                  <a:srgbClr val="0070C0"/>
                </a:solidFill>
              </a:rPr>
              <a:t>&lt;&lt;x[</a:t>
            </a:r>
            <a:r>
              <a:rPr lang="en-US" b="1" dirty="0" err="1">
                <a:solidFill>
                  <a:srgbClr val="0070C0"/>
                </a:solidFill>
              </a:rPr>
              <a:t>i</a:t>
            </a:r>
            <a:r>
              <a:rPr lang="en-US" b="1" dirty="0">
                <a:solidFill>
                  <a:srgbClr val="0070C0"/>
                </a:solidFill>
              </a:rPr>
              <a:t>]&lt;&lt;' ';</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a:solidFill>
                  <a:srgbClr val="0070C0"/>
                </a:solidFill>
              </a:rPr>
              <a:t>    }</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=1;i&lt;=min(</a:t>
            </a:r>
            <a:r>
              <a:rPr lang="en-US" b="1" dirty="0" err="1">
                <a:solidFill>
                  <a:srgbClr val="0070C0"/>
                </a:solidFill>
              </a:rPr>
              <a:t>n,m</a:t>
            </a:r>
            <a:r>
              <a:rPr lang="en-US" b="1" dirty="0">
                <a:solidFill>
                  <a:srgbClr val="0070C0"/>
                </a:solidFill>
              </a:rPr>
              <a:t>);</a:t>
            </a:r>
            <a:r>
              <a:rPr lang="en-US" b="1" dirty="0" err="1">
                <a:solidFill>
                  <a:srgbClr val="0070C0"/>
                </a:solidFill>
              </a:rPr>
              <a:t>i</a:t>
            </a:r>
            <a:r>
              <a:rPr lang="en-US" b="1" dirty="0" smtClean="0">
                <a:solidFill>
                  <a:srgbClr val="0070C0"/>
                </a:solidFill>
              </a:rPr>
              <a:t>++) {</a:t>
            </a:r>
            <a:endParaRPr lang="en-US" b="1" dirty="0">
              <a:solidFill>
                <a:srgbClr val="0070C0"/>
              </a:solidFill>
            </a:endParaRPr>
          </a:p>
          <a:p>
            <a:r>
              <a:rPr lang="en-US" b="1" dirty="0">
                <a:solidFill>
                  <a:srgbClr val="0070C0"/>
                </a:solidFill>
              </a:rPr>
              <a:t>        x[l]=</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particije</a:t>
            </a:r>
            <a:r>
              <a:rPr lang="en-US" b="1" dirty="0">
                <a:solidFill>
                  <a:srgbClr val="0070C0"/>
                </a:solidFill>
              </a:rPr>
              <a:t>(x,n-i,m,l+1);</a:t>
            </a:r>
          </a:p>
          <a:p>
            <a:r>
              <a:rPr lang="en-US" b="1" dirty="0">
                <a:solidFill>
                  <a:srgbClr val="0070C0"/>
                </a:solidFill>
              </a:rPr>
              <a:t>    }</a:t>
            </a:r>
          </a:p>
          <a:p>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int</a:t>
            </a:r>
            <a:r>
              <a:rPr lang="en-US" b="1" dirty="0">
                <a:solidFill>
                  <a:srgbClr val="0070C0"/>
                </a:solidFill>
              </a:rPr>
              <a:t> n;</a:t>
            </a:r>
          </a:p>
          <a:p>
            <a:r>
              <a:rPr lang="en-US" b="1" dirty="0">
                <a:solidFill>
                  <a:srgbClr val="0070C0"/>
                </a:solidFill>
              </a:rPr>
              <a:t>    </a:t>
            </a:r>
            <a:r>
              <a:rPr lang="en-US" b="1" dirty="0" err="1">
                <a:solidFill>
                  <a:srgbClr val="0070C0"/>
                </a:solidFill>
              </a:rPr>
              <a:t>cin</a:t>
            </a:r>
            <a:r>
              <a:rPr lang="en-US" b="1" dirty="0">
                <a:solidFill>
                  <a:srgbClr val="0070C0"/>
                </a:solidFill>
              </a:rPr>
              <a:t>&gt;&gt;n;</a:t>
            </a:r>
          </a:p>
          <a:p>
            <a:r>
              <a:rPr lang="en-US" b="1" dirty="0">
                <a:solidFill>
                  <a:srgbClr val="0070C0"/>
                </a:solidFill>
              </a:rPr>
              <a:t>    </a:t>
            </a:r>
            <a:r>
              <a:rPr lang="en-US" b="1" dirty="0" err="1">
                <a:solidFill>
                  <a:srgbClr val="0070C0"/>
                </a:solidFill>
              </a:rPr>
              <a:t>int</a:t>
            </a:r>
            <a:r>
              <a:rPr lang="en-US" b="1" dirty="0">
                <a:solidFill>
                  <a:srgbClr val="0070C0"/>
                </a:solidFill>
              </a:rPr>
              <a:t> x[n];</a:t>
            </a:r>
          </a:p>
          <a:p>
            <a:r>
              <a:rPr lang="en-US" b="1" dirty="0">
                <a:solidFill>
                  <a:srgbClr val="0070C0"/>
                </a:solidFill>
              </a:rPr>
              <a:t>    </a:t>
            </a:r>
            <a:r>
              <a:rPr lang="en-US" b="1" dirty="0" err="1">
                <a:solidFill>
                  <a:srgbClr val="0070C0"/>
                </a:solidFill>
              </a:rPr>
              <a:t>particije</a:t>
            </a:r>
            <a:r>
              <a:rPr lang="en-US" b="1" dirty="0">
                <a:solidFill>
                  <a:srgbClr val="0070C0"/>
                </a:solidFill>
              </a:rPr>
              <a:t>(x,n,9,0);</a:t>
            </a:r>
          </a:p>
          <a:p>
            <a:r>
              <a:rPr lang="en-US" b="1" dirty="0">
                <a:solidFill>
                  <a:srgbClr val="0070C0"/>
                </a:solidFill>
              </a:rPr>
              <a:t>    return 0;</a:t>
            </a:r>
          </a:p>
          <a:p>
            <a:r>
              <a:rPr lang="en-US" b="1" dirty="0">
                <a:solidFill>
                  <a:srgbClr val="0070C0"/>
                </a:solidFill>
              </a:rPr>
              <a:t>}</a:t>
            </a:r>
          </a:p>
        </p:txBody>
      </p:sp>
      <p:sp>
        <p:nvSpPr>
          <p:cNvPr id="5" name="TextBox 4"/>
          <p:cNvSpPr txBox="1"/>
          <p:nvPr/>
        </p:nvSpPr>
        <p:spPr>
          <a:xfrm>
            <a:off x="4572000" y="457200"/>
            <a:ext cx="4419600" cy="646331"/>
          </a:xfrm>
          <a:prstGeom prst="rect">
            <a:avLst/>
          </a:prstGeom>
          <a:noFill/>
        </p:spPr>
        <p:txBody>
          <a:bodyPr wrap="square" rtlCol="0">
            <a:spAutoFit/>
          </a:bodyPr>
          <a:lstStyle/>
          <a:p>
            <a:r>
              <a:rPr lang="en-US" dirty="0" err="1" smtClean="0"/>
              <a:t>Uo</a:t>
            </a:r>
            <a:r>
              <a:rPr lang="sr-Latn-ME" dirty="0" smtClean="0"/>
              <a:t>čljivo je korišćenje rekurzije ali bez upotrebe </a:t>
            </a:r>
            <a:r>
              <a:rPr lang="sr-Latn-ME" i="1" dirty="0" smtClean="0"/>
              <a:t>backtracking</a:t>
            </a:r>
            <a:r>
              <a:rPr lang="sr-Latn-ME" dirty="0" smtClean="0"/>
              <a:t>-a.</a:t>
            </a:r>
          </a:p>
        </p:txBody>
      </p:sp>
      <p:sp>
        <p:nvSpPr>
          <p:cNvPr id="6" name="Title 1"/>
          <p:cNvSpPr txBox="1">
            <a:spLocks/>
          </p:cNvSpPr>
          <p:nvPr/>
        </p:nvSpPr>
        <p:spPr>
          <a:xfrm>
            <a:off x="4325112" y="932765"/>
            <a:ext cx="4620768"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Perfektna suma</a:t>
            </a:r>
            <a:endParaRPr lang="en-US" dirty="0"/>
          </a:p>
        </p:txBody>
      </p:sp>
      <p:sp>
        <p:nvSpPr>
          <p:cNvPr id="8" name="Freeform 7"/>
          <p:cNvSpPr/>
          <p:nvPr/>
        </p:nvSpPr>
        <p:spPr>
          <a:xfrm>
            <a:off x="4267200" y="1066800"/>
            <a:ext cx="4901184" cy="5797296"/>
          </a:xfrm>
          <a:custGeom>
            <a:avLst/>
            <a:gdLst>
              <a:gd name="connsiteX0" fmla="*/ 4901184 w 4901184"/>
              <a:gd name="connsiteY0" fmla="*/ 0 h 5797296"/>
              <a:gd name="connsiteX1" fmla="*/ 0 w 4901184"/>
              <a:gd name="connsiteY1" fmla="*/ 36576 h 5797296"/>
              <a:gd name="connsiteX2" fmla="*/ 18288 w 4901184"/>
              <a:gd name="connsiteY2" fmla="*/ 5797296 h 5797296"/>
              <a:gd name="connsiteX3" fmla="*/ 18288 w 4901184"/>
              <a:gd name="connsiteY3" fmla="*/ 5797296 h 5797296"/>
              <a:gd name="connsiteX4" fmla="*/ 18288 w 4901184"/>
              <a:gd name="connsiteY4" fmla="*/ 5797296 h 5797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1184" h="5797296">
                <a:moveTo>
                  <a:pt x="4901184" y="0"/>
                </a:moveTo>
                <a:lnTo>
                  <a:pt x="0" y="36576"/>
                </a:lnTo>
                <a:lnTo>
                  <a:pt x="18288" y="5797296"/>
                </a:lnTo>
                <a:lnTo>
                  <a:pt x="18288" y="5797296"/>
                </a:lnTo>
                <a:lnTo>
                  <a:pt x="18288" y="5797296"/>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1928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Putanja</a:t>
            </a:r>
            <a:r>
              <a:rPr lang="en-US" dirty="0" smtClean="0"/>
              <a:t> u </a:t>
            </a:r>
            <a:r>
              <a:rPr lang="en-US" dirty="0" err="1" smtClean="0"/>
              <a:t>matrici</a:t>
            </a:r>
            <a:endParaRPr lang="en-US" dirty="0"/>
          </a:p>
        </p:txBody>
      </p:sp>
      <p:sp>
        <p:nvSpPr>
          <p:cNvPr id="4" name="TextBox 3"/>
          <p:cNvSpPr txBox="1"/>
          <p:nvPr/>
        </p:nvSpPr>
        <p:spPr>
          <a:xfrm>
            <a:off x="0" y="983694"/>
            <a:ext cx="9144000" cy="5909310"/>
          </a:xfrm>
          <a:prstGeom prst="rect">
            <a:avLst/>
          </a:prstGeom>
          <a:noFill/>
        </p:spPr>
        <p:txBody>
          <a:bodyPr wrap="square" rtlCol="0">
            <a:spAutoFit/>
          </a:bodyPr>
          <a:lstStyle/>
          <a:p>
            <a:r>
              <a:rPr lang="en-US" b="1" dirty="0" err="1" smtClean="0">
                <a:solidFill>
                  <a:srgbClr val="0070C0"/>
                </a:solidFill>
              </a:rPr>
              <a:t>max_putanja</a:t>
            </a:r>
            <a:r>
              <a:rPr lang="en-US" b="1" dirty="0" smtClean="0">
                <a:solidFill>
                  <a:srgbClr val="0070C0"/>
                </a:solidFill>
              </a:rPr>
              <a:t>[0</a:t>
            </a:r>
            <a:r>
              <a:rPr lang="en-US" b="1" dirty="0">
                <a:solidFill>
                  <a:srgbClr val="0070C0"/>
                </a:solidFill>
              </a:rPr>
              <a:t>][0]=matrix[0][0];</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pom</a:t>
            </a:r>
            <a:r>
              <a:rPr lang="en-US" b="1" dirty="0">
                <a:solidFill>
                  <a:srgbClr val="0070C0"/>
                </a:solidFill>
              </a:rPr>
              <a:t>=</a:t>
            </a:r>
            <a:r>
              <a:rPr lang="en-US" b="1" dirty="0" err="1">
                <a:solidFill>
                  <a:srgbClr val="0070C0"/>
                </a:solidFill>
              </a:rPr>
              <a:t>max_putanja</a:t>
            </a:r>
            <a:r>
              <a:rPr lang="en-US" b="1" dirty="0">
                <a:solidFill>
                  <a:srgbClr val="0070C0"/>
                </a:solidFill>
              </a:rPr>
              <a:t>[0][0];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m;i</a:t>
            </a:r>
            <a:r>
              <a:rPr lang="en-US" b="1" dirty="0">
                <a:solidFill>
                  <a:srgbClr val="0070C0"/>
                </a:solidFill>
              </a:rPr>
              <a:t>++) {</a:t>
            </a:r>
            <a:r>
              <a:rPr lang="en-US" b="1" dirty="0" err="1">
                <a:solidFill>
                  <a:srgbClr val="0070C0"/>
                </a:solidFill>
              </a:rPr>
              <a:t>max_putanja</a:t>
            </a:r>
            <a:r>
              <a:rPr lang="en-US" b="1" dirty="0">
                <a:solidFill>
                  <a:srgbClr val="0070C0"/>
                </a:solidFill>
              </a:rPr>
              <a:t>[0][</a:t>
            </a:r>
            <a:r>
              <a:rPr lang="en-US" b="1" dirty="0" err="1">
                <a:solidFill>
                  <a:srgbClr val="0070C0"/>
                </a:solidFill>
              </a:rPr>
              <a:t>i</a:t>
            </a:r>
            <a:r>
              <a:rPr lang="en-US" b="1" dirty="0">
                <a:solidFill>
                  <a:srgbClr val="0070C0"/>
                </a:solidFill>
              </a:rPr>
              <a:t>]=</a:t>
            </a:r>
            <a:r>
              <a:rPr lang="en-US" b="1" dirty="0" err="1">
                <a:solidFill>
                  <a:srgbClr val="0070C0"/>
                </a:solidFill>
              </a:rPr>
              <a:t>pom+matrix</a:t>
            </a:r>
            <a:r>
              <a:rPr lang="en-US" b="1" dirty="0">
                <a:solidFill>
                  <a:srgbClr val="0070C0"/>
                </a:solidFill>
              </a:rPr>
              <a:t>[0][</a:t>
            </a:r>
            <a:r>
              <a:rPr lang="en-US" b="1" dirty="0" err="1">
                <a:solidFill>
                  <a:srgbClr val="0070C0"/>
                </a:solidFill>
              </a:rPr>
              <a:t>i</a:t>
            </a:r>
            <a:r>
              <a:rPr lang="en-US" b="1" dirty="0">
                <a:solidFill>
                  <a:srgbClr val="0070C0"/>
                </a:solidFill>
              </a:rPr>
              <a:t>]; </a:t>
            </a:r>
            <a:r>
              <a:rPr lang="en-US" b="1" dirty="0" smtClean="0">
                <a:solidFill>
                  <a:srgbClr val="0070C0"/>
                </a:solidFill>
              </a:rPr>
              <a:t>	</a:t>
            </a:r>
            <a:r>
              <a:rPr lang="en-US" b="1" dirty="0" err="1" smtClean="0">
                <a:solidFill>
                  <a:srgbClr val="0070C0"/>
                </a:solidFill>
              </a:rPr>
              <a:t>pom</a:t>
            </a:r>
            <a:r>
              <a:rPr lang="en-US" b="1" dirty="0">
                <a:solidFill>
                  <a:srgbClr val="0070C0"/>
                </a:solidFill>
              </a:rPr>
              <a:t>+=matrix[0][</a:t>
            </a:r>
            <a:r>
              <a:rPr lang="en-US" b="1" dirty="0" err="1">
                <a:solidFill>
                  <a:srgbClr val="0070C0"/>
                </a:solidFill>
              </a:rPr>
              <a:t>i</a:t>
            </a:r>
            <a:r>
              <a:rPr lang="en-US" b="1" dirty="0">
                <a:solidFill>
                  <a:srgbClr val="0070C0"/>
                </a:solidFill>
              </a:rPr>
              <a:t>];</a:t>
            </a:r>
            <a:r>
              <a:rPr lang="en-US" b="1" dirty="0" err="1">
                <a:solidFill>
                  <a:srgbClr val="0070C0"/>
                </a:solidFill>
              </a:rPr>
              <a:t>putanja</a:t>
            </a:r>
            <a:r>
              <a:rPr lang="en-US" b="1" dirty="0">
                <a:solidFill>
                  <a:srgbClr val="0070C0"/>
                </a:solidFill>
              </a:rPr>
              <a:t>[0][</a:t>
            </a:r>
            <a:r>
              <a:rPr lang="en-US" b="1" dirty="0" err="1">
                <a:solidFill>
                  <a:srgbClr val="0070C0"/>
                </a:solidFill>
              </a:rPr>
              <a:t>i</a:t>
            </a:r>
            <a:r>
              <a:rPr lang="en-US" b="1" dirty="0">
                <a:solidFill>
                  <a:srgbClr val="0070C0"/>
                </a:solidFill>
              </a:rPr>
              <a:t>]=false;}</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n;i</a:t>
            </a:r>
            <a:r>
              <a:rPr lang="en-US" b="1" dirty="0">
                <a:solidFill>
                  <a:srgbClr val="0070C0"/>
                </a:solidFill>
              </a:rPr>
              <a:t>++) {</a:t>
            </a:r>
            <a:r>
              <a:rPr lang="en-US" b="1" dirty="0" err="1">
                <a:solidFill>
                  <a:srgbClr val="0070C0"/>
                </a:solidFill>
              </a:rPr>
              <a:t>max_putanja</a:t>
            </a:r>
            <a:r>
              <a:rPr lang="en-US" b="1" dirty="0">
                <a:solidFill>
                  <a:srgbClr val="0070C0"/>
                </a:solidFill>
              </a:rPr>
              <a:t>[</a:t>
            </a:r>
            <a:r>
              <a:rPr lang="en-US" b="1" dirty="0" err="1">
                <a:solidFill>
                  <a:srgbClr val="0070C0"/>
                </a:solidFill>
              </a:rPr>
              <a:t>i</a:t>
            </a:r>
            <a:r>
              <a:rPr lang="en-US" b="1" dirty="0">
                <a:solidFill>
                  <a:srgbClr val="0070C0"/>
                </a:solidFill>
              </a:rPr>
              <a:t>][0]=</a:t>
            </a:r>
            <a:r>
              <a:rPr lang="en-US" b="1" dirty="0" err="1">
                <a:solidFill>
                  <a:srgbClr val="0070C0"/>
                </a:solidFill>
              </a:rPr>
              <a:t>pom+matrix</a:t>
            </a:r>
            <a:r>
              <a:rPr lang="en-US" b="1" dirty="0">
                <a:solidFill>
                  <a:srgbClr val="0070C0"/>
                </a:solidFill>
              </a:rPr>
              <a:t>[</a:t>
            </a:r>
            <a:r>
              <a:rPr lang="en-US" b="1" dirty="0" err="1">
                <a:solidFill>
                  <a:srgbClr val="0070C0"/>
                </a:solidFill>
              </a:rPr>
              <a:t>i</a:t>
            </a:r>
            <a:r>
              <a:rPr lang="en-US" b="1" dirty="0">
                <a:solidFill>
                  <a:srgbClr val="0070C0"/>
                </a:solidFill>
              </a:rPr>
              <a:t>][0]; </a:t>
            </a:r>
            <a:endParaRPr lang="en-US" b="1" dirty="0" smtClean="0">
              <a:solidFill>
                <a:srgbClr val="0070C0"/>
              </a:solidFill>
            </a:endParaRPr>
          </a:p>
          <a:p>
            <a:r>
              <a:rPr lang="en-US" b="1" dirty="0" smtClean="0">
                <a:solidFill>
                  <a:srgbClr val="0070C0"/>
                </a:solidFill>
              </a:rPr>
              <a:t>	</a:t>
            </a:r>
            <a:r>
              <a:rPr lang="en-US" b="1" dirty="0" err="1" smtClean="0">
                <a:solidFill>
                  <a:srgbClr val="0070C0"/>
                </a:solidFill>
              </a:rPr>
              <a:t>pom</a:t>
            </a:r>
            <a:r>
              <a:rPr lang="en-US" b="1" dirty="0">
                <a:solidFill>
                  <a:srgbClr val="0070C0"/>
                </a:solidFill>
              </a:rPr>
              <a:t>+=matrix[</a:t>
            </a:r>
            <a:r>
              <a:rPr lang="en-US" b="1" dirty="0" err="1">
                <a:solidFill>
                  <a:srgbClr val="0070C0"/>
                </a:solidFill>
              </a:rPr>
              <a:t>i</a:t>
            </a:r>
            <a:r>
              <a:rPr lang="en-US" b="1" dirty="0">
                <a:solidFill>
                  <a:srgbClr val="0070C0"/>
                </a:solidFill>
              </a:rPr>
              <a:t>][0</a:t>
            </a:r>
            <a:r>
              <a:rPr lang="en-US" b="1" dirty="0" smtClean="0">
                <a:solidFill>
                  <a:srgbClr val="0070C0"/>
                </a:solidFill>
              </a:rPr>
              <a:t>]; </a:t>
            </a:r>
            <a:r>
              <a:rPr lang="en-US" b="1" dirty="0" err="1" smtClean="0">
                <a:solidFill>
                  <a:srgbClr val="0070C0"/>
                </a:solidFill>
              </a:rPr>
              <a:t>putanja</a:t>
            </a:r>
            <a:r>
              <a:rPr lang="en-US" b="1" dirty="0" smtClean="0">
                <a:solidFill>
                  <a:srgbClr val="0070C0"/>
                </a:solidFill>
              </a:rPr>
              <a:t>[</a:t>
            </a:r>
            <a:r>
              <a:rPr lang="en-US" b="1" dirty="0" err="1" smtClean="0">
                <a:solidFill>
                  <a:srgbClr val="0070C0"/>
                </a:solidFill>
              </a:rPr>
              <a:t>i</a:t>
            </a:r>
            <a:r>
              <a:rPr lang="en-US" b="1" dirty="0">
                <a:solidFill>
                  <a:srgbClr val="0070C0"/>
                </a:solidFill>
              </a:rPr>
              <a:t>][0]=true</a:t>
            </a:r>
            <a:r>
              <a:rPr lang="en-US" b="1" dirty="0" smtClean="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n;i</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j=1;j&lt;</a:t>
            </a:r>
            <a:r>
              <a:rPr lang="en-US" b="1" dirty="0" err="1">
                <a:solidFill>
                  <a:srgbClr val="0070C0"/>
                </a:solidFill>
              </a:rPr>
              <a:t>m;j</a:t>
            </a:r>
            <a:r>
              <a:rPr lang="en-US" b="1" dirty="0">
                <a:solidFill>
                  <a:srgbClr val="0070C0"/>
                </a:solidFill>
              </a:rPr>
              <a:t>++){</a:t>
            </a:r>
          </a:p>
          <a:p>
            <a:r>
              <a:rPr lang="en-US" b="1" dirty="0">
                <a:solidFill>
                  <a:srgbClr val="0070C0"/>
                </a:solidFill>
              </a:rPr>
              <a:t>           </a:t>
            </a:r>
            <a:r>
              <a:rPr lang="en-US" b="1" dirty="0" err="1" smtClean="0">
                <a:solidFill>
                  <a:srgbClr val="0070C0"/>
                </a:solidFill>
              </a:rPr>
              <a:t>putanja</a:t>
            </a:r>
            <a:r>
              <a:rPr lang="en-US" b="1" dirty="0" smtClean="0">
                <a:solidFill>
                  <a:srgbClr val="0070C0"/>
                </a:solidFill>
              </a:rPr>
              <a:t>[</a:t>
            </a:r>
            <a:r>
              <a:rPr lang="en-US" b="1" dirty="0" err="1" smtClean="0">
                <a:solidFill>
                  <a:srgbClr val="0070C0"/>
                </a:solidFill>
              </a:rPr>
              <a:t>i</a:t>
            </a:r>
            <a:r>
              <a:rPr lang="en-US" b="1" dirty="0">
                <a:solidFill>
                  <a:srgbClr val="0070C0"/>
                </a:solidFill>
              </a:rPr>
              <a:t>][j]=</a:t>
            </a:r>
            <a:r>
              <a:rPr lang="en-US" b="1" dirty="0" err="1">
                <a:solidFill>
                  <a:srgbClr val="0070C0"/>
                </a:solidFill>
              </a:rPr>
              <a:t>max_putanja</a:t>
            </a:r>
            <a:r>
              <a:rPr lang="en-US" b="1" dirty="0">
                <a:solidFill>
                  <a:srgbClr val="0070C0"/>
                </a:solidFill>
              </a:rPr>
              <a:t>[i-1][j]&gt;</a:t>
            </a:r>
            <a:r>
              <a:rPr lang="en-US" b="1" dirty="0" err="1">
                <a:solidFill>
                  <a:srgbClr val="0070C0"/>
                </a:solidFill>
              </a:rPr>
              <a:t>max_putanja</a:t>
            </a:r>
            <a:r>
              <a:rPr lang="en-US" b="1" dirty="0">
                <a:solidFill>
                  <a:srgbClr val="0070C0"/>
                </a:solidFill>
              </a:rPr>
              <a:t>[</a:t>
            </a:r>
            <a:r>
              <a:rPr lang="en-US" b="1" dirty="0" err="1">
                <a:solidFill>
                  <a:srgbClr val="0070C0"/>
                </a:solidFill>
              </a:rPr>
              <a:t>i</a:t>
            </a:r>
            <a:r>
              <a:rPr lang="en-US" b="1" dirty="0">
                <a:solidFill>
                  <a:srgbClr val="0070C0"/>
                </a:solidFill>
              </a:rPr>
              <a:t>][j-1];</a:t>
            </a:r>
          </a:p>
          <a:p>
            <a:r>
              <a:rPr lang="en-US" b="1" dirty="0">
                <a:solidFill>
                  <a:srgbClr val="0070C0"/>
                </a:solidFill>
              </a:rPr>
              <a:t>        </a:t>
            </a:r>
            <a:r>
              <a:rPr lang="sr-Latn-ME" b="1" dirty="0" smtClean="0">
                <a:solidFill>
                  <a:srgbClr val="0070C0"/>
                </a:solidFill>
              </a:rPr>
              <a:t>   </a:t>
            </a:r>
            <a:r>
              <a:rPr lang="en-US" b="1" dirty="0" err="1" smtClean="0">
                <a:solidFill>
                  <a:srgbClr val="0070C0"/>
                </a:solidFill>
              </a:rPr>
              <a:t>max_putanja</a:t>
            </a:r>
            <a:r>
              <a:rPr lang="en-US" b="1" dirty="0" smtClean="0">
                <a:solidFill>
                  <a:srgbClr val="0070C0"/>
                </a:solidFill>
              </a:rPr>
              <a:t>[</a:t>
            </a:r>
            <a:r>
              <a:rPr lang="en-US" b="1" dirty="0" err="1" smtClean="0">
                <a:solidFill>
                  <a:srgbClr val="0070C0"/>
                </a:solidFill>
              </a:rPr>
              <a:t>i</a:t>
            </a:r>
            <a:r>
              <a:rPr lang="en-US" b="1" dirty="0">
                <a:solidFill>
                  <a:srgbClr val="0070C0"/>
                </a:solidFill>
              </a:rPr>
              <a:t>][j]=max(</a:t>
            </a:r>
            <a:r>
              <a:rPr lang="en-US" b="1" dirty="0" err="1">
                <a:solidFill>
                  <a:srgbClr val="0070C0"/>
                </a:solidFill>
              </a:rPr>
              <a:t>max_putanja</a:t>
            </a:r>
            <a:r>
              <a:rPr lang="en-US" b="1" dirty="0">
                <a:solidFill>
                  <a:srgbClr val="0070C0"/>
                </a:solidFill>
              </a:rPr>
              <a:t>[i-1][j],</a:t>
            </a:r>
            <a:r>
              <a:rPr lang="en-US" b="1" dirty="0" err="1">
                <a:solidFill>
                  <a:srgbClr val="0070C0"/>
                </a:solidFill>
              </a:rPr>
              <a:t>max_putanja</a:t>
            </a:r>
            <a:r>
              <a:rPr lang="en-US" b="1" dirty="0">
                <a:solidFill>
                  <a:srgbClr val="0070C0"/>
                </a:solidFill>
              </a:rPr>
              <a:t>[</a:t>
            </a:r>
            <a:r>
              <a:rPr lang="en-US" b="1" dirty="0" err="1">
                <a:solidFill>
                  <a:srgbClr val="0070C0"/>
                </a:solidFill>
              </a:rPr>
              <a:t>i</a:t>
            </a:r>
            <a:r>
              <a:rPr lang="en-US" b="1" dirty="0">
                <a:solidFill>
                  <a:srgbClr val="0070C0"/>
                </a:solidFill>
              </a:rPr>
              <a:t>][j-1])+matrix[</a:t>
            </a:r>
            <a:r>
              <a:rPr lang="en-US" b="1" dirty="0" err="1">
                <a:solidFill>
                  <a:srgbClr val="0070C0"/>
                </a:solidFill>
              </a:rPr>
              <a:t>i</a:t>
            </a:r>
            <a:r>
              <a:rPr lang="en-US" b="1" dirty="0">
                <a:solidFill>
                  <a:srgbClr val="0070C0"/>
                </a:solidFill>
              </a:rPr>
              <a:t>][j</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bool</a:t>
            </a:r>
            <a:r>
              <a:rPr lang="en-US" b="1" dirty="0">
                <a:solidFill>
                  <a:srgbClr val="0070C0"/>
                </a:solidFill>
              </a:rPr>
              <a:t> </a:t>
            </a:r>
            <a:r>
              <a:rPr lang="en-US" b="1" dirty="0" err="1">
                <a:solidFill>
                  <a:srgbClr val="0070C0"/>
                </a:solidFill>
              </a:rPr>
              <a:t>prava_putanja</a:t>
            </a:r>
            <a:r>
              <a:rPr lang="en-US" b="1" dirty="0">
                <a:solidFill>
                  <a:srgbClr val="0070C0"/>
                </a:solidFill>
              </a:rPr>
              <a:t>[n+m-2];</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nc</a:t>
            </a:r>
            <a:r>
              <a:rPr lang="en-US" b="1" dirty="0">
                <a:solidFill>
                  <a:srgbClr val="0070C0"/>
                </a:solidFill>
              </a:rPr>
              <a:t>=n-1,mc=m-1,tc=n+m-3</a:t>
            </a:r>
            <a:r>
              <a:rPr lang="en-US" b="1" dirty="0" smtClean="0">
                <a:solidFill>
                  <a:srgbClr val="0070C0"/>
                </a:solidFill>
              </a:rPr>
              <a:t>;</a:t>
            </a:r>
            <a:endParaRPr lang="en-US" b="1" dirty="0">
              <a:solidFill>
                <a:srgbClr val="0070C0"/>
              </a:solidFill>
            </a:endParaRPr>
          </a:p>
          <a:p>
            <a:r>
              <a:rPr lang="en-US" b="1" dirty="0">
                <a:solidFill>
                  <a:srgbClr val="0070C0"/>
                </a:solidFill>
              </a:rPr>
              <a:t>    while(</a:t>
            </a:r>
            <a:r>
              <a:rPr lang="en-US" b="1" dirty="0" err="1">
                <a:solidFill>
                  <a:srgbClr val="0070C0"/>
                </a:solidFill>
              </a:rPr>
              <a:t>nc</a:t>
            </a:r>
            <a:r>
              <a:rPr lang="en-US" b="1" dirty="0">
                <a:solidFill>
                  <a:srgbClr val="0070C0"/>
                </a:solidFill>
              </a:rPr>
              <a:t>&gt;0 || mc&gt;0</a:t>
            </a:r>
            <a:r>
              <a:rPr lang="en-US" b="1" dirty="0" smtClean="0">
                <a:solidFill>
                  <a:srgbClr val="0070C0"/>
                </a:solidFill>
              </a:rPr>
              <a:t>){</a:t>
            </a:r>
            <a:endParaRPr lang="en-US" b="1" dirty="0">
              <a:solidFill>
                <a:srgbClr val="0070C0"/>
              </a:solidFill>
            </a:endParaRPr>
          </a:p>
          <a:p>
            <a:r>
              <a:rPr lang="en-US" b="1" dirty="0">
                <a:solidFill>
                  <a:srgbClr val="0070C0"/>
                </a:solidFill>
              </a:rPr>
              <a:t>        if(</a:t>
            </a:r>
            <a:r>
              <a:rPr lang="en-US" b="1" dirty="0" err="1">
                <a:solidFill>
                  <a:srgbClr val="0070C0"/>
                </a:solidFill>
              </a:rPr>
              <a:t>putanja</a:t>
            </a:r>
            <a:r>
              <a:rPr lang="en-US" b="1" dirty="0">
                <a:solidFill>
                  <a:srgbClr val="0070C0"/>
                </a:solidFill>
              </a:rPr>
              <a:t>[</a:t>
            </a:r>
            <a:r>
              <a:rPr lang="en-US" b="1" dirty="0" err="1">
                <a:solidFill>
                  <a:srgbClr val="0070C0"/>
                </a:solidFill>
              </a:rPr>
              <a:t>nc</a:t>
            </a:r>
            <a:r>
              <a:rPr lang="en-US" b="1" dirty="0">
                <a:solidFill>
                  <a:srgbClr val="0070C0"/>
                </a:solidFill>
              </a:rPr>
              <a:t>][mc]) {</a:t>
            </a:r>
            <a:r>
              <a:rPr lang="en-US" b="1" dirty="0" err="1">
                <a:solidFill>
                  <a:srgbClr val="0070C0"/>
                </a:solidFill>
              </a:rPr>
              <a:t>prava_putanja</a:t>
            </a:r>
            <a:r>
              <a:rPr lang="en-US" b="1" dirty="0">
                <a:solidFill>
                  <a:srgbClr val="0070C0"/>
                </a:solidFill>
              </a:rPr>
              <a:t>[</a:t>
            </a:r>
            <a:r>
              <a:rPr lang="en-US" b="1" dirty="0" err="1">
                <a:solidFill>
                  <a:srgbClr val="0070C0"/>
                </a:solidFill>
              </a:rPr>
              <a:t>tc</a:t>
            </a:r>
            <a:r>
              <a:rPr lang="en-US" b="1" dirty="0">
                <a:solidFill>
                  <a:srgbClr val="0070C0"/>
                </a:solidFill>
              </a:rPr>
              <a:t>--]=true; </a:t>
            </a:r>
            <a:r>
              <a:rPr lang="en-US" b="1" dirty="0" err="1">
                <a:solidFill>
                  <a:srgbClr val="0070C0"/>
                </a:solidFill>
              </a:rPr>
              <a:t>nc</a:t>
            </a:r>
            <a:r>
              <a:rPr lang="en-US" b="1" dirty="0">
                <a:solidFill>
                  <a:srgbClr val="0070C0"/>
                </a:solidFill>
              </a:rPr>
              <a:t>--;}</a:t>
            </a:r>
          </a:p>
          <a:p>
            <a:r>
              <a:rPr lang="en-US" b="1" dirty="0">
                <a:solidFill>
                  <a:srgbClr val="0070C0"/>
                </a:solidFill>
              </a:rPr>
              <a:t>        else {</a:t>
            </a:r>
            <a:r>
              <a:rPr lang="en-US" b="1" dirty="0" err="1">
                <a:solidFill>
                  <a:srgbClr val="0070C0"/>
                </a:solidFill>
              </a:rPr>
              <a:t>prava_putanja</a:t>
            </a:r>
            <a:r>
              <a:rPr lang="en-US" b="1" dirty="0">
                <a:solidFill>
                  <a:srgbClr val="0070C0"/>
                </a:solidFill>
              </a:rPr>
              <a:t>[</a:t>
            </a:r>
            <a:r>
              <a:rPr lang="en-US" b="1" dirty="0" err="1">
                <a:solidFill>
                  <a:srgbClr val="0070C0"/>
                </a:solidFill>
              </a:rPr>
              <a:t>tc</a:t>
            </a:r>
            <a:r>
              <a:rPr lang="en-US" b="1" dirty="0">
                <a:solidFill>
                  <a:srgbClr val="0070C0"/>
                </a:solidFill>
              </a:rPr>
              <a:t>--]=false; mc-</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cout</a:t>
            </a:r>
            <a:r>
              <a:rPr lang="en-US" b="1" dirty="0">
                <a:solidFill>
                  <a:srgbClr val="0070C0"/>
                </a:solidFill>
              </a:rPr>
              <a:t>&lt;&lt;</a:t>
            </a:r>
            <a:r>
              <a:rPr lang="en-US" b="1" dirty="0" err="1">
                <a:solidFill>
                  <a:srgbClr val="0070C0"/>
                </a:solidFill>
              </a:rPr>
              <a:t>max_putanja</a:t>
            </a:r>
            <a:r>
              <a:rPr lang="en-US" b="1" dirty="0">
                <a:solidFill>
                  <a:srgbClr val="0070C0"/>
                </a:solidFill>
              </a:rPr>
              <a:t>[n-1][m-1]&lt;&lt;</a:t>
            </a:r>
            <a:r>
              <a:rPr lang="en-US" b="1" dirty="0" err="1">
                <a:solidFill>
                  <a:srgbClr val="0070C0"/>
                </a:solidFill>
              </a:rPr>
              <a:t>endl</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=0;i&lt;n+m-2;i++)</a:t>
            </a:r>
          </a:p>
          <a:p>
            <a:r>
              <a:rPr lang="en-US" b="1" dirty="0">
                <a:solidFill>
                  <a:srgbClr val="0070C0"/>
                </a:solidFill>
              </a:rPr>
              <a:t>        if(</a:t>
            </a:r>
            <a:r>
              <a:rPr lang="en-US" b="1" dirty="0" err="1">
                <a:solidFill>
                  <a:srgbClr val="0070C0"/>
                </a:solidFill>
              </a:rPr>
              <a:t>prava_putanja</a:t>
            </a:r>
            <a:r>
              <a:rPr lang="en-US" b="1" dirty="0">
                <a:solidFill>
                  <a:srgbClr val="0070C0"/>
                </a:solidFill>
              </a:rPr>
              <a:t>[</a:t>
            </a:r>
            <a:r>
              <a:rPr lang="en-US" b="1" dirty="0" err="1">
                <a:solidFill>
                  <a:srgbClr val="0070C0"/>
                </a:solidFill>
              </a:rPr>
              <a:t>i</a:t>
            </a:r>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dolje</a:t>
            </a:r>
            <a:r>
              <a:rPr lang="en-US" b="1" dirty="0">
                <a:solidFill>
                  <a:srgbClr val="0070C0"/>
                </a:solidFill>
              </a:rPr>
              <a:t> ";</a:t>
            </a:r>
          </a:p>
          <a:p>
            <a:r>
              <a:rPr lang="en-US" b="1" dirty="0">
                <a:solidFill>
                  <a:srgbClr val="0070C0"/>
                </a:solidFill>
              </a:rPr>
              <a:t>        else  </a:t>
            </a:r>
            <a:r>
              <a:rPr lang="en-US" b="1" dirty="0" err="1">
                <a:solidFill>
                  <a:srgbClr val="0070C0"/>
                </a:solidFill>
              </a:rPr>
              <a:t>cout</a:t>
            </a:r>
            <a:r>
              <a:rPr lang="en-US" b="1" dirty="0">
                <a:solidFill>
                  <a:srgbClr val="0070C0"/>
                </a:solidFill>
              </a:rPr>
              <a:t>&lt;&lt;"</a:t>
            </a:r>
            <a:r>
              <a:rPr lang="en-US" b="1" dirty="0" err="1">
                <a:solidFill>
                  <a:srgbClr val="0070C0"/>
                </a:solidFill>
              </a:rPr>
              <a:t>desno</a:t>
            </a:r>
            <a:r>
              <a:rPr lang="en-US" b="1" dirty="0">
                <a:solidFill>
                  <a:srgbClr val="0070C0"/>
                </a:solidFill>
              </a:rPr>
              <a:t> ";</a:t>
            </a:r>
          </a:p>
          <a:p>
            <a:r>
              <a:rPr lang="en-US" b="1" dirty="0">
                <a:solidFill>
                  <a:srgbClr val="0070C0"/>
                </a:solidFill>
              </a:rPr>
              <a:t>    return 0;</a:t>
            </a:r>
          </a:p>
          <a:p>
            <a:r>
              <a:rPr lang="en-US" b="1" dirty="0" smtClean="0">
                <a:solidFill>
                  <a:srgbClr val="0070C0"/>
                </a:solidFill>
              </a:rPr>
              <a:t>}</a:t>
            </a:r>
            <a:endParaRPr lang="en-US" b="1" dirty="0">
              <a:solidFill>
                <a:srgbClr val="0070C0"/>
              </a:solidFill>
            </a:endParaRPr>
          </a:p>
        </p:txBody>
      </p:sp>
      <p:sp>
        <p:nvSpPr>
          <p:cNvPr id="5" name="Right Brace 4"/>
          <p:cNvSpPr/>
          <p:nvPr/>
        </p:nvSpPr>
        <p:spPr>
          <a:xfrm>
            <a:off x="6172200" y="944880"/>
            <a:ext cx="381000" cy="1800701"/>
          </a:xfrm>
          <a:prstGeom prst="rightBrace">
            <a:avLst/>
          </a:prstGeom>
          <a:noFill/>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629400" y="1143000"/>
            <a:ext cx="2438400" cy="1477328"/>
          </a:xfrm>
          <a:prstGeom prst="rect">
            <a:avLst/>
          </a:prstGeom>
          <a:noFill/>
        </p:spPr>
        <p:txBody>
          <a:bodyPr wrap="square" rtlCol="0">
            <a:spAutoFit/>
          </a:bodyPr>
          <a:lstStyle/>
          <a:p>
            <a:r>
              <a:rPr lang="en-US" b="1" dirty="0" err="1" smtClean="0">
                <a:solidFill>
                  <a:srgbClr val="C00000"/>
                </a:solidFill>
              </a:rPr>
              <a:t>Inicijalizacija</a:t>
            </a:r>
            <a:r>
              <a:rPr lang="en-US" b="1" dirty="0" smtClean="0">
                <a:solidFill>
                  <a:srgbClr val="C00000"/>
                </a:solidFill>
              </a:rPr>
              <a:t> </a:t>
            </a:r>
            <a:r>
              <a:rPr lang="en-US" b="1" i="1" dirty="0" err="1" smtClean="0">
                <a:solidFill>
                  <a:srgbClr val="FF0000"/>
                </a:solidFill>
              </a:rPr>
              <a:t>putanja</a:t>
            </a:r>
            <a:r>
              <a:rPr lang="en-US" dirty="0" smtClean="0">
                <a:solidFill>
                  <a:srgbClr val="FF0000"/>
                </a:solidFill>
              </a:rPr>
              <a:t>[</a:t>
            </a:r>
            <a:r>
              <a:rPr lang="sr-Latn-ME" b="1" i="1" dirty="0" smtClean="0">
                <a:solidFill>
                  <a:srgbClr val="FF0000"/>
                </a:solidFill>
              </a:rPr>
              <a:t>i</a:t>
            </a:r>
            <a:r>
              <a:rPr lang="en-US" b="1" dirty="0" smtClean="0">
                <a:solidFill>
                  <a:srgbClr val="FF0000"/>
                </a:solidFill>
              </a:rPr>
              <a:t>][</a:t>
            </a:r>
            <a:r>
              <a:rPr lang="sr-Latn-ME" b="1" i="1" dirty="0">
                <a:solidFill>
                  <a:srgbClr val="FF0000"/>
                </a:solidFill>
              </a:rPr>
              <a:t>j</a:t>
            </a:r>
            <a:r>
              <a:rPr lang="en-US" b="1" dirty="0" smtClean="0">
                <a:solidFill>
                  <a:srgbClr val="FF0000"/>
                </a:solidFill>
              </a:rPr>
              <a:t>]</a:t>
            </a:r>
            <a:r>
              <a:rPr lang="en-US" dirty="0" smtClean="0"/>
              <a:t> </a:t>
            </a:r>
            <a:r>
              <a:rPr lang="en-GB" dirty="0" err="1" smtClean="0"/>
              <a:t>pamti</a:t>
            </a:r>
            <a:r>
              <a:rPr lang="en-GB" dirty="0" smtClean="0"/>
              <a:t> da li se do date ta</a:t>
            </a:r>
            <a:r>
              <a:rPr lang="sr-Latn-ME" dirty="0" smtClean="0"/>
              <a:t>čke stiglo s lijeva ili odozgo.</a:t>
            </a:r>
            <a:endParaRPr lang="en-US" dirty="0"/>
          </a:p>
        </p:txBody>
      </p:sp>
      <p:sp>
        <p:nvSpPr>
          <p:cNvPr id="7" name="Right Brace 6"/>
          <p:cNvSpPr/>
          <p:nvPr/>
        </p:nvSpPr>
        <p:spPr>
          <a:xfrm>
            <a:off x="5994400" y="4495800"/>
            <a:ext cx="381000" cy="1800701"/>
          </a:xfrm>
          <a:prstGeom prst="rightBrace">
            <a:avLst/>
          </a:prstGeom>
          <a:noFill/>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6375400" y="5068669"/>
            <a:ext cx="2438400" cy="646331"/>
          </a:xfrm>
          <a:prstGeom prst="rect">
            <a:avLst/>
          </a:prstGeom>
          <a:noFill/>
        </p:spPr>
        <p:txBody>
          <a:bodyPr wrap="square" rtlCol="0">
            <a:spAutoFit/>
          </a:bodyPr>
          <a:lstStyle/>
          <a:p>
            <a:r>
              <a:rPr lang="sr-Latn-ME" dirty="0" smtClean="0"/>
              <a:t>Malo petljanja da se rekonstruiše putanja.</a:t>
            </a:r>
            <a:endParaRPr lang="en-US" dirty="0"/>
          </a:p>
        </p:txBody>
      </p:sp>
    </p:spTree>
    <p:extLst>
      <p:ext uri="{BB962C8B-B14F-4D97-AF65-F5344CB8AC3E}">
        <p14:creationId xmlns:p14="http://schemas.microsoft.com/office/powerpoint/2010/main" val="8790851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Primjer 5 – 3D DP matrica</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DP matrica može imati i više dimenzija. Ovdje se zaustavljamo sa 3. Pogledajte treći primjer iz fajla:</a:t>
            </a:r>
          </a:p>
          <a:p>
            <a:endParaRPr lang="sr-Latn-ME" dirty="0"/>
          </a:p>
          <a:p>
            <a:endParaRPr lang="sr-Latn-ME" dirty="0" smtClean="0"/>
          </a:p>
          <a:p>
            <a:endParaRPr lang="en-US" dirty="0"/>
          </a:p>
        </p:txBody>
      </p:sp>
      <p:sp>
        <p:nvSpPr>
          <p:cNvPr id="4" name="Rectangle 3"/>
          <p:cNvSpPr/>
          <p:nvPr/>
        </p:nvSpPr>
        <p:spPr>
          <a:xfrm>
            <a:off x="0" y="1792069"/>
            <a:ext cx="9144000" cy="646331"/>
          </a:xfrm>
          <a:prstGeom prst="rect">
            <a:avLst/>
          </a:prstGeom>
        </p:spPr>
        <p:txBody>
          <a:bodyPr wrap="square">
            <a:spAutoFit/>
          </a:bodyPr>
          <a:lstStyle/>
          <a:p>
            <a:r>
              <a:rPr lang="en-US" b="1" dirty="0">
                <a:hlinkClick r:id="rId2"/>
              </a:rPr>
              <a:t>https://petljamediastorage.blob.core.windows.net/root/Media/Default/Lecture/DPLekcija1.0.pdf</a:t>
            </a:r>
            <a:endParaRPr lang="en-US" b="1" dirty="0"/>
          </a:p>
        </p:txBody>
      </p:sp>
      <p:pic>
        <p:nvPicPr>
          <p:cNvPr id="245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375" t="16519" r="28292" b="61407"/>
          <a:stretch/>
        </p:blipFill>
        <p:spPr bwMode="auto">
          <a:xfrm>
            <a:off x="5080" y="2458720"/>
            <a:ext cx="6457124" cy="180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375" t="64592" r="28292" b="20519"/>
          <a:stretch/>
        </p:blipFill>
        <p:spPr bwMode="auto">
          <a:xfrm>
            <a:off x="5079" y="4191000"/>
            <a:ext cx="6395721" cy="12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4708" t="33926" r="37416" b="53111"/>
          <a:stretch/>
        </p:blipFill>
        <p:spPr bwMode="auto">
          <a:xfrm>
            <a:off x="685800" y="5414454"/>
            <a:ext cx="5227168" cy="1367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400800" y="2667000"/>
            <a:ext cx="2590800" cy="369332"/>
          </a:xfrm>
          <a:prstGeom prst="rect">
            <a:avLst/>
          </a:prstGeom>
          <a:noFill/>
        </p:spPr>
        <p:txBody>
          <a:bodyPr wrap="square" rtlCol="0">
            <a:spAutoFit/>
          </a:bodyPr>
          <a:lstStyle/>
          <a:p>
            <a:r>
              <a:rPr lang="sr-Latn-ME" dirty="0" smtClean="0"/>
              <a:t>Formulacija problema.</a:t>
            </a:r>
            <a:endParaRPr lang="en-US" dirty="0"/>
          </a:p>
        </p:txBody>
      </p:sp>
      <p:sp>
        <p:nvSpPr>
          <p:cNvPr id="9" name="TextBox 8"/>
          <p:cNvSpPr txBox="1"/>
          <p:nvPr/>
        </p:nvSpPr>
        <p:spPr>
          <a:xfrm>
            <a:off x="6400800" y="4572000"/>
            <a:ext cx="2590800" cy="369332"/>
          </a:xfrm>
          <a:prstGeom prst="rect">
            <a:avLst/>
          </a:prstGeom>
          <a:noFill/>
        </p:spPr>
        <p:txBody>
          <a:bodyPr wrap="square" rtlCol="0">
            <a:spAutoFit/>
          </a:bodyPr>
          <a:lstStyle/>
          <a:p>
            <a:r>
              <a:rPr lang="sr-Latn-ME" dirty="0" smtClean="0"/>
              <a:t>Opis rješenja.</a:t>
            </a:r>
            <a:endParaRPr lang="en-US" dirty="0"/>
          </a:p>
        </p:txBody>
      </p:sp>
      <p:sp>
        <p:nvSpPr>
          <p:cNvPr id="10" name="TextBox 9"/>
          <p:cNvSpPr txBox="1"/>
          <p:nvPr/>
        </p:nvSpPr>
        <p:spPr>
          <a:xfrm>
            <a:off x="4953000" y="5421868"/>
            <a:ext cx="2590800" cy="369332"/>
          </a:xfrm>
          <a:prstGeom prst="rect">
            <a:avLst/>
          </a:prstGeom>
          <a:noFill/>
        </p:spPr>
        <p:txBody>
          <a:bodyPr wrap="square" rtlCol="0">
            <a:spAutoFit/>
          </a:bodyPr>
          <a:lstStyle/>
          <a:p>
            <a:r>
              <a:rPr lang="sr-Latn-ME" dirty="0" smtClean="0"/>
              <a:t>Inicijalizacija!</a:t>
            </a:r>
            <a:endParaRPr lang="en-US" dirty="0"/>
          </a:p>
        </p:txBody>
      </p:sp>
      <p:sp>
        <p:nvSpPr>
          <p:cNvPr id="11" name="TextBox 10"/>
          <p:cNvSpPr txBox="1"/>
          <p:nvPr/>
        </p:nvSpPr>
        <p:spPr>
          <a:xfrm>
            <a:off x="5867400" y="6271736"/>
            <a:ext cx="2590800" cy="369332"/>
          </a:xfrm>
          <a:prstGeom prst="rect">
            <a:avLst/>
          </a:prstGeom>
          <a:noFill/>
        </p:spPr>
        <p:txBody>
          <a:bodyPr wrap="square" rtlCol="0">
            <a:spAutoFit/>
          </a:bodyPr>
          <a:lstStyle/>
          <a:p>
            <a:r>
              <a:rPr lang="sr-Latn-ME" dirty="0" smtClean="0"/>
              <a:t>Formiranje DP matrice!</a:t>
            </a:r>
            <a:endParaRPr lang="en-US" dirty="0"/>
          </a:p>
        </p:txBody>
      </p:sp>
    </p:spTree>
    <p:extLst>
      <p:ext uri="{BB962C8B-B14F-4D97-AF65-F5344CB8AC3E}">
        <p14:creationId xmlns:p14="http://schemas.microsoft.com/office/powerpoint/2010/main" val="17932855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2743200" cy="990600"/>
          </a:xfrm>
        </p:spPr>
        <p:txBody>
          <a:bodyPr/>
          <a:lstStyle/>
          <a:p>
            <a:r>
              <a:rPr lang="en-US"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1066800"/>
            <a:ext cx="9144000" cy="5078313"/>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a:solidFill>
                  <a:srgbClr val="0070C0"/>
                </a:solidFill>
              </a:rPr>
              <a:t>void </a:t>
            </a:r>
            <a:r>
              <a:rPr lang="en-US" b="1" dirty="0" err="1">
                <a:solidFill>
                  <a:srgbClr val="0070C0"/>
                </a:solidFill>
              </a:rPr>
              <a:t>stampaj</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a:solidFill>
                  <a:srgbClr val="0070C0"/>
                </a:solidFill>
              </a:rPr>
              <a:t>BestN</a:t>
            </a:r>
            <a:r>
              <a:rPr lang="en-US" b="1" dirty="0">
                <a:solidFill>
                  <a:srgbClr val="0070C0"/>
                </a:solidFill>
              </a:rPr>
              <a:t>[][101][101],</a:t>
            </a:r>
            <a:r>
              <a:rPr lang="en-US" b="1" dirty="0" err="1">
                <a:solidFill>
                  <a:srgbClr val="0070C0"/>
                </a:solidFill>
              </a:rPr>
              <a:t>int</a:t>
            </a:r>
            <a:r>
              <a:rPr lang="en-US" b="1" dirty="0">
                <a:solidFill>
                  <a:srgbClr val="0070C0"/>
                </a:solidFill>
              </a:rPr>
              <a:t> </a:t>
            </a:r>
            <a:r>
              <a:rPr lang="en-US" b="1" dirty="0" err="1">
                <a:solidFill>
                  <a:srgbClr val="0070C0"/>
                </a:solidFill>
              </a:rPr>
              <a:t>BestV</a:t>
            </a:r>
            <a:r>
              <a:rPr lang="en-US" b="1" dirty="0">
                <a:solidFill>
                  <a:srgbClr val="0070C0"/>
                </a:solidFill>
              </a:rPr>
              <a:t>[][101][101],</a:t>
            </a:r>
            <a:r>
              <a:rPr lang="en-US" b="1" dirty="0" err="1">
                <a:solidFill>
                  <a:srgbClr val="0070C0"/>
                </a:solidFill>
              </a:rPr>
              <a:t>int</a:t>
            </a:r>
            <a:r>
              <a:rPr lang="en-US" b="1" dirty="0">
                <a:solidFill>
                  <a:srgbClr val="0070C0"/>
                </a:solidFill>
              </a:rPr>
              <a:t> </a:t>
            </a:r>
            <a:r>
              <a:rPr lang="en-US" b="1" dirty="0" err="1">
                <a:solidFill>
                  <a:srgbClr val="0070C0"/>
                </a:solidFill>
              </a:rPr>
              <a:t>p,int</a:t>
            </a:r>
            <a:r>
              <a:rPr lang="en-US" b="1" dirty="0">
                <a:solidFill>
                  <a:srgbClr val="0070C0"/>
                </a:solidFill>
              </a:rPr>
              <a:t> n, </a:t>
            </a:r>
            <a:r>
              <a:rPr lang="en-US" b="1" dirty="0" err="1">
                <a:solidFill>
                  <a:srgbClr val="0070C0"/>
                </a:solidFill>
              </a:rPr>
              <a:t>int</a:t>
            </a:r>
            <a:r>
              <a:rPr lang="en-US" b="1" dirty="0">
                <a:solidFill>
                  <a:srgbClr val="0070C0"/>
                </a:solidFill>
              </a:rPr>
              <a:t> v){</a:t>
            </a:r>
          </a:p>
          <a:p>
            <a:r>
              <a:rPr lang="en-US" b="1" dirty="0">
                <a:solidFill>
                  <a:srgbClr val="0070C0"/>
                </a:solidFill>
              </a:rPr>
              <a:t>if(p&gt;0){</a:t>
            </a:r>
          </a:p>
          <a:p>
            <a:r>
              <a:rPr lang="en-US" b="1" dirty="0">
                <a:solidFill>
                  <a:srgbClr val="0070C0"/>
                </a:solidFill>
              </a:rPr>
              <a:t>    </a:t>
            </a:r>
            <a:r>
              <a:rPr lang="en-US" b="1" dirty="0" err="1">
                <a:solidFill>
                  <a:srgbClr val="0070C0"/>
                </a:solidFill>
              </a:rPr>
              <a:t>stampaj</a:t>
            </a:r>
            <a:r>
              <a:rPr lang="en-US" b="1" dirty="0">
                <a:solidFill>
                  <a:srgbClr val="0070C0"/>
                </a:solidFill>
              </a:rPr>
              <a:t>(BestN,BestV,p-1,n-BestN[p][n][v],v-</a:t>
            </a:r>
            <a:r>
              <a:rPr lang="en-US" b="1" dirty="0" err="1">
                <a:solidFill>
                  <a:srgbClr val="0070C0"/>
                </a:solidFill>
              </a:rPr>
              <a:t>BestV</a:t>
            </a:r>
            <a:r>
              <a:rPr lang="en-US" b="1" dirty="0">
                <a:solidFill>
                  <a:srgbClr val="0070C0"/>
                </a:solidFill>
              </a:rPr>
              <a:t>[p][n][v]);</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BestN</a:t>
            </a:r>
            <a:r>
              <a:rPr lang="en-US" b="1" dirty="0">
                <a:solidFill>
                  <a:srgbClr val="0070C0"/>
                </a:solidFill>
              </a:rPr>
              <a:t>[p][n][v]&lt;&lt;' '&lt;&lt;</a:t>
            </a:r>
            <a:r>
              <a:rPr lang="en-US" b="1" dirty="0" err="1">
                <a:solidFill>
                  <a:srgbClr val="0070C0"/>
                </a:solidFill>
              </a:rPr>
              <a:t>BestV</a:t>
            </a:r>
            <a:r>
              <a:rPr lang="en-US" b="1" dirty="0">
                <a:solidFill>
                  <a:srgbClr val="0070C0"/>
                </a:solidFill>
              </a:rPr>
              <a:t>[p][n][v]&lt;&lt;</a:t>
            </a:r>
            <a:r>
              <a:rPr lang="en-US" b="1" dirty="0" err="1">
                <a:solidFill>
                  <a:srgbClr val="0070C0"/>
                </a:solidFill>
              </a:rPr>
              <a:t>endl</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err="1">
                <a:solidFill>
                  <a:srgbClr val="0070C0"/>
                </a:solidFill>
              </a:rPr>
              <a:t>int</a:t>
            </a:r>
            <a:r>
              <a:rPr lang="en-US" b="1" dirty="0">
                <a:solidFill>
                  <a:srgbClr val="0070C0"/>
                </a:solidFill>
              </a:rPr>
              <a:t> P,N,V;</a:t>
            </a:r>
          </a:p>
          <a:p>
            <a:r>
              <a:rPr lang="en-US" b="1" dirty="0" err="1">
                <a:solidFill>
                  <a:srgbClr val="0070C0"/>
                </a:solidFill>
              </a:rPr>
              <a:t>cin</a:t>
            </a:r>
            <a:r>
              <a:rPr lang="en-US" b="1" dirty="0">
                <a:solidFill>
                  <a:srgbClr val="0070C0"/>
                </a:solidFill>
              </a:rPr>
              <a:t>&gt;&gt;P&gt;&gt;N&gt;&gt;V;</a:t>
            </a:r>
          </a:p>
          <a:p>
            <a:r>
              <a:rPr lang="en-US" b="1" dirty="0" err="1">
                <a:solidFill>
                  <a:srgbClr val="0070C0"/>
                </a:solidFill>
              </a:rPr>
              <a:t>int</a:t>
            </a:r>
            <a:r>
              <a:rPr lang="en-US" b="1" dirty="0">
                <a:solidFill>
                  <a:srgbClr val="0070C0"/>
                </a:solidFill>
              </a:rPr>
              <a:t> A[P+1][101][101],B[P+1][101][101],</a:t>
            </a:r>
            <a:r>
              <a:rPr lang="en-US" b="1" dirty="0" err="1">
                <a:solidFill>
                  <a:srgbClr val="0070C0"/>
                </a:solidFill>
              </a:rPr>
              <a:t>BestK</a:t>
            </a:r>
            <a:r>
              <a:rPr lang="en-US" b="1" dirty="0">
                <a:solidFill>
                  <a:srgbClr val="0070C0"/>
                </a:solidFill>
              </a:rPr>
              <a:t>[P+1][101][101],</a:t>
            </a:r>
            <a:r>
              <a:rPr lang="en-US" b="1" dirty="0" err="1">
                <a:solidFill>
                  <a:srgbClr val="0070C0"/>
                </a:solidFill>
              </a:rPr>
              <a:t>BestJ</a:t>
            </a:r>
            <a:r>
              <a:rPr lang="en-US" b="1" dirty="0">
                <a:solidFill>
                  <a:srgbClr val="0070C0"/>
                </a:solidFill>
              </a:rPr>
              <a:t>[P+1][101][101];</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P;i</a:t>
            </a:r>
            <a:r>
              <a:rPr lang="en-US" b="1" dirty="0">
                <a:solidFill>
                  <a:srgbClr val="0070C0"/>
                </a:solidFill>
              </a:rPr>
              <a:t>++) for(</a:t>
            </a:r>
            <a:r>
              <a:rPr lang="en-US" b="1" dirty="0" err="1">
                <a:solidFill>
                  <a:srgbClr val="0070C0"/>
                </a:solidFill>
              </a:rPr>
              <a:t>int</a:t>
            </a:r>
            <a:r>
              <a:rPr lang="en-US" b="1" dirty="0">
                <a:solidFill>
                  <a:srgbClr val="0070C0"/>
                </a:solidFill>
              </a:rPr>
              <a:t> j=1;j&lt;=</a:t>
            </a:r>
            <a:r>
              <a:rPr lang="en-US" b="1" dirty="0" err="1">
                <a:solidFill>
                  <a:srgbClr val="0070C0"/>
                </a:solidFill>
              </a:rPr>
              <a:t>N;j</a:t>
            </a:r>
            <a:r>
              <a:rPr lang="en-US" b="1" dirty="0">
                <a:solidFill>
                  <a:srgbClr val="0070C0"/>
                </a:solidFill>
              </a:rPr>
              <a:t>++) for(</a:t>
            </a:r>
            <a:r>
              <a:rPr lang="en-US" b="1" dirty="0" err="1">
                <a:solidFill>
                  <a:srgbClr val="0070C0"/>
                </a:solidFill>
              </a:rPr>
              <a:t>int</a:t>
            </a:r>
            <a:r>
              <a:rPr lang="en-US" b="1" dirty="0">
                <a:solidFill>
                  <a:srgbClr val="0070C0"/>
                </a:solidFill>
              </a:rPr>
              <a:t> v=1;v&lt;=</a:t>
            </a:r>
            <a:r>
              <a:rPr lang="en-US" b="1" dirty="0" err="1">
                <a:solidFill>
                  <a:srgbClr val="0070C0"/>
                </a:solidFill>
              </a:rPr>
              <a:t>V;v</a:t>
            </a:r>
            <a:r>
              <a:rPr lang="en-US" b="1" dirty="0" smtClean="0">
                <a:solidFill>
                  <a:srgbClr val="0070C0"/>
                </a:solidFill>
              </a:rPr>
              <a:t>++) </a:t>
            </a:r>
            <a:r>
              <a:rPr lang="en-US" b="1" dirty="0" err="1" smtClean="0">
                <a:solidFill>
                  <a:srgbClr val="0070C0"/>
                </a:solidFill>
              </a:rPr>
              <a:t>cin</a:t>
            </a:r>
            <a:r>
              <a:rPr lang="en-US" b="1" dirty="0">
                <a:solidFill>
                  <a:srgbClr val="0070C0"/>
                </a:solidFill>
              </a:rPr>
              <a:t>&gt;&gt;A[</a:t>
            </a:r>
            <a:r>
              <a:rPr lang="en-US" b="1" dirty="0" err="1">
                <a:solidFill>
                  <a:srgbClr val="0070C0"/>
                </a:solidFill>
              </a:rPr>
              <a:t>i</a:t>
            </a:r>
            <a:r>
              <a:rPr lang="en-US" b="1" dirty="0">
                <a:solidFill>
                  <a:srgbClr val="0070C0"/>
                </a:solidFill>
              </a:rPr>
              <a:t>][j][v];</a:t>
            </a:r>
          </a:p>
          <a:p>
            <a:r>
              <a:rPr lang="en-US" b="1" dirty="0">
                <a:solidFill>
                  <a:srgbClr val="0070C0"/>
                </a:solidFill>
              </a:rPr>
              <a:t>    for(</a:t>
            </a:r>
            <a:r>
              <a:rPr lang="en-US" b="1" dirty="0" err="1">
                <a:solidFill>
                  <a:srgbClr val="0070C0"/>
                </a:solidFill>
              </a:rPr>
              <a:t>int</a:t>
            </a:r>
            <a:r>
              <a:rPr lang="en-US" b="1" dirty="0">
                <a:solidFill>
                  <a:srgbClr val="0070C0"/>
                </a:solidFill>
              </a:rPr>
              <a:t> p=1;p&lt;=</a:t>
            </a:r>
            <a:r>
              <a:rPr lang="en-US" b="1" dirty="0" err="1">
                <a:solidFill>
                  <a:srgbClr val="0070C0"/>
                </a:solidFill>
              </a:rPr>
              <a:t>P;p</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n=0;n&lt;=</a:t>
            </a:r>
            <a:r>
              <a:rPr lang="en-US" b="1" dirty="0" err="1">
                <a:solidFill>
                  <a:srgbClr val="0070C0"/>
                </a:solidFill>
              </a:rPr>
              <a:t>N;n</a:t>
            </a:r>
            <a:r>
              <a:rPr lang="en-US" b="1" dirty="0">
                <a:solidFill>
                  <a:srgbClr val="0070C0"/>
                </a:solidFill>
              </a:rPr>
              <a:t>++)</a:t>
            </a:r>
          </a:p>
          <a:p>
            <a:r>
              <a:rPr lang="en-US" b="1" dirty="0">
                <a:solidFill>
                  <a:srgbClr val="0070C0"/>
                </a:solidFill>
              </a:rPr>
              <a:t>		{A[p][n][0]=0;B[p][n][0]=0;}</a:t>
            </a:r>
          </a:p>
          <a:p>
            <a:r>
              <a:rPr lang="en-US" b="1" dirty="0">
                <a:solidFill>
                  <a:srgbClr val="0070C0"/>
                </a:solidFill>
              </a:rPr>
              <a:t>	for(</a:t>
            </a:r>
            <a:r>
              <a:rPr lang="en-US" b="1" dirty="0" err="1">
                <a:solidFill>
                  <a:srgbClr val="0070C0"/>
                </a:solidFill>
              </a:rPr>
              <a:t>int</a:t>
            </a:r>
            <a:r>
              <a:rPr lang="en-US" b="1" dirty="0">
                <a:solidFill>
                  <a:srgbClr val="0070C0"/>
                </a:solidFill>
              </a:rPr>
              <a:t> v=0;v&lt;=</a:t>
            </a:r>
            <a:r>
              <a:rPr lang="en-US" b="1" dirty="0" err="1">
                <a:solidFill>
                  <a:srgbClr val="0070C0"/>
                </a:solidFill>
              </a:rPr>
              <a:t>V;v</a:t>
            </a:r>
            <a:r>
              <a:rPr lang="en-US" b="1" dirty="0">
                <a:solidFill>
                  <a:srgbClr val="0070C0"/>
                </a:solidFill>
              </a:rPr>
              <a:t>++)</a:t>
            </a:r>
          </a:p>
          <a:p>
            <a:r>
              <a:rPr lang="en-US" b="1" dirty="0">
                <a:solidFill>
                  <a:srgbClr val="0070C0"/>
                </a:solidFill>
              </a:rPr>
              <a:t>		{A[p][0][v]=0;B[p][0][v]=0;}</a:t>
            </a:r>
          </a:p>
          <a:p>
            <a:r>
              <a:rPr lang="en-US" b="1" dirty="0">
                <a:solidFill>
                  <a:srgbClr val="0070C0"/>
                </a:solidFill>
              </a:rPr>
              <a:t>	</a:t>
            </a:r>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5483180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a:t>
            </a:r>
            <a:r>
              <a:rPr lang="sr-Latn-ME" dirty="0" smtClean="0"/>
              <a:t>ćara – problem drugi dio realizacije</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83820" y="1676400"/>
            <a:ext cx="7620000" cy="4801314"/>
          </a:xfrm>
          <a:prstGeom prst="rect">
            <a:avLst/>
          </a:prstGeom>
        </p:spPr>
        <p:txBody>
          <a:bodyPr wrap="square">
            <a:spAutoFit/>
          </a:bodyPr>
          <a:lstStyle/>
          <a:p>
            <a:r>
              <a:rPr lang="en-US" b="1" dirty="0">
                <a:solidFill>
                  <a:srgbClr val="0070C0"/>
                </a:solidFill>
              </a:rPr>
              <a:t>for(</a:t>
            </a:r>
            <a:r>
              <a:rPr lang="en-US" b="1" dirty="0" err="1">
                <a:solidFill>
                  <a:srgbClr val="0070C0"/>
                </a:solidFill>
              </a:rPr>
              <a:t>int</a:t>
            </a:r>
            <a:r>
              <a:rPr lang="en-US" b="1" dirty="0">
                <a:solidFill>
                  <a:srgbClr val="0070C0"/>
                </a:solidFill>
              </a:rPr>
              <a:t> n=1;n&lt;=</a:t>
            </a:r>
            <a:r>
              <a:rPr lang="en-US" b="1" dirty="0" err="1">
                <a:solidFill>
                  <a:srgbClr val="0070C0"/>
                </a:solidFill>
              </a:rPr>
              <a:t>N;n</a:t>
            </a:r>
            <a:r>
              <a:rPr lang="en-US" b="1" dirty="0">
                <a:solidFill>
                  <a:srgbClr val="0070C0"/>
                </a:solidFill>
              </a:rPr>
              <a:t>++) for(</a:t>
            </a:r>
            <a:r>
              <a:rPr lang="en-US" b="1" dirty="0" err="1">
                <a:solidFill>
                  <a:srgbClr val="0070C0"/>
                </a:solidFill>
              </a:rPr>
              <a:t>int</a:t>
            </a:r>
            <a:r>
              <a:rPr lang="en-US" b="1" dirty="0">
                <a:solidFill>
                  <a:srgbClr val="0070C0"/>
                </a:solidFill>
              </a:rPr>
              <a:t> v=1;v&lt;=</a:t>
            </a:r>
            <a:r>
              <a:rPr lang="en-US" b="1" dirty="0" err="1">
                <a:solidFill>
                  <a:srgbClr val="0070C0"/>
                </a:solidFill>
              </a:rPr>
              <a:t>V;v</a:t>
            </a:r>
            <a:r>
              <a:rPr lang="en-US" b="1" dirty="0">
                <a:solidFill>
                  <a:srgbClr val="0070C0"/>
                </a:solidFill>
              </a:rPr>
              <a:t>++) B[1][n][v]=A[1][n][v];</a:t>
            </a:r>
          </a:p>
          <a:p>
            <a:r>
              <a:rPr lang="en-US" b="1" dirty="0">
                <a:solidFill>
                  <a:srgbClr val="0070C0"/>
                </a:solidFill>
              </a:rPr>
              <a:t>for(</a:t>
            </a:r>
            <a:r>
              <a:rPr lang="en-US" b="1" dirty="0" err="1">
                <a:solidFill>
                  <a:srgbClr val="0070C0"/>
                </a:solidFill>
              </a:rPr>
              <a:t>int</a:t>
            </a:r>
            <a:r>
              <a:rPr lang="en-US" b="1" dirty="0">
                <a:solidFill>
                  <a:srgbClr val="0070C0"/>
                </a:solidFill>
              </a:rPr>
              <a:t> p=2;p&lt;=</a:t>
            </a:r>
            <a:r>
              <a:rPr lang="en-US" b="1" dirty="0" err="1">
                <a:solidFill>
                  <a:srgbClr val="0070C0"/>
                </a:solidFill>
              </a:rPr>
              <a:t>P;p</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n=1;n&lt;=</a:t>
            </a:r>
            <a:r>
              <a:rPr lang="en-US" b="1" dirty="0" err="1">
                <a:solidFill>
                  <a:srgbClr val="0070C0"/>
                </a:solidFill>
              </a:rPr>
              <a:t>N;n</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v=1;v&lt;=</a:t>
            </a:r>
            <a:r>
              <a:rPr lang="en-US" b="1" dirty="0" err="1">
                <a:solidFill>
                  <a:srgbClr val="0070C0"/>
                </a:solidFill>
              </a:rPr>
              <a:t>V;v</a:t>
            </a:r>
            <a:r>
              <a:rPr lang="en-US" b="1" dirty="0">
                <a:solidFill>
                  <a:srgbClr val="0070C0"/>
                </a:solidFill>
              </a:rPr>
              <a:t>++){</a:t>
            </a:r>
          </a:p>
          <a:p>
            <a:r>
              <a:rPr lang="en-US" b="1" dirty="0">
                <a:solidFill>
                  <a:srgbClr val="0070C0"/>
                </a:solidFill>
              </a:rPr>
              <a:t>     B[p][n][v]=0;</a:t>
            </a:r>
          </a:p>
          <a:p>
            <a:r>
              <a:rPr lang="en-US" b="1" dirty="0">
                <a:solidFill>
                  <a:srgbClr val="0070C0"/>
                </a:solidFill>
              </a:rPr>
              <a:t>     for(</a:t>
            </a:r>
            <a:r>
              <a:rPr lang="en-US" b="1" dirty="0" err="1">
                <a:solidFill>
                  <a:srgbClr val="0070C0"/>
                </a:solidFill>
              </a:rPr>
              <a:t>int</a:t>
            </a:r>
            <a:r>
              <a:rPr lang="en-US" b="1" dirty="0">
                <a:solidFill>
                  <a:srgbClr val="0070C0"/>
                </a:solidFill>
              </a:rPr>
              <a:t> k=0;k&lt;=</a:t>
            </a:r>
            <a:r>
              <a:rPr lang="en-US" b="1" dirty="0" err="1">
                <a:solidFill>
                  <a:srgbClr val="0070C0"/>
                </a:solidFill>
              </a:rPr>
              <a:t>n;k</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j=0;j&lt;=</a:t>
            </a:r>
            <a:r>
              <a:rPr lang="en-US" b="1" dirty="0" err="1">
                <a:solidFill>
                  <a:srgbClr val="0070C0"/>
                </a:solidFill>
              </a:rPr>
              <a:t>v;j</a:t>
            </a:r>
            <a:r>
              <a:rPr lang="en-US" b="1" dirty="0">
                <a:solidFill>
                  <a:srgbClr val="0070C0"/>
                </a:solidFill>
              </a:rPr>
              <a:t>++)</a:t>
            </a:r>
          </a:p>
          <a:p>
            <a:r>
              <a:rPr lang="en-US" b="1" dirty="0">
                <a:solidFill>
                  <a:srgbClr val="0070C0"/>
                </a:solidFill>
              </a:rPr>
              <a:t>         if(B[p][n][v]&lt;B[p-1][n-k][v-j]+A[p][k][j]){</a:t>
            </a:r>
          </a:p>
          <a:p>
            <a:r>
              <a:rPr lang="en-US" b="1" dirty="0">
                <a:solidFill>
                  <a:srgbClr val="0070C0"/>
                </a:solidFill>
              </a:rPr>
              <a:t>           B[p][n][v]=B[p-1][n-k][v-j]+A[p][k][j];</a:t>
            </a:r>
          </a:p>
          <a:p>
            <a:r>
              <a:rPr lang="en-US" b="1" dirty="0">
                <a:solidFill>
                  <a:srgbClr val="0070C0"/>
                </a:solidFill>
              </a:rPr>
              <a:t>           </a:t>
            </a:r>
            <a:r>
              <a:rPr lang="en-US" b="1" dirty="0" err="1">
                <a:solidFill>
                  <a:srgbClr val="0070C0"/>
                </a:solidFill>
              </a:rPr>
              <a:t>BestK</a:t>
            </a:r>
            <a:r>
              <a:rPr lang="en-US" b="1" dirty="0">
                <a:solidFill>
                  <a:srgbClr val="0070C0"/>
                </a:solidFill>
              </a:rPr>
              <a:t>[p][n][v]=k;</a:t>
            </a:r>
          </a:p>
          <a:p>
            <a:r>
              <a:rPr lang="en-US" b="1" dirty="0">
                <a:solidFill>
                  <a:srgbClr val="0070C0"/>
                </a:solidFill>
              </a:rPr>
              <a:t>           </a:t>
            </a:r>
            <a:r>
              <a:rPr lang="en-US" b="1" dirty="0" err="1">
                <a:solidFill>
                  <a:srgbClr val="0070C0"/>
                </a:solidFill>
              </a:rPr>
              <a:t>BestJ</a:t>
            </a:r>
            <a:r>
              <a:rPr lang="en-US" b="1" dirty="0">
                <a:solidFill>
                  <a:srgbClr val="0070C0"/>
                </a:solidFill>
              </a:rPr>
              <a:t>[p][n][v]=j;</a:t>
            </a:r>
          </a:p>
          <a:p>
            <a:r>
              <a:rPr lang="en-US" b="1" dirty="0">
                <a:solidFill>
                  <a:srgbClr val="0070C0"/>
                </a:solidFill>
              </a:rPr>
              <a:t>   }</a:t>
            </a:r>
          </a:p>
          <a:p>
            <a:r>
              <a:rPr lang="en-US" b="1" dirty="0">
                <a:solidFill>
                  <a:srgbClr val="0070C0"/>
                </a:solidFill>
              </a:rPr>
              <a:t>}</a:t>
            </a:r>
          </a:p>
          <a:p>
            <a:r>
              <a:rPr lang="en-US" b="1" dirty="0" err="1">
                <a:solidFill>
                  <a:srgbClr val="0070C0"/>
                </a:solidFill>
              </a:rPr>
              <a:t>cout</a:t>
            </a:r>
            <a:r>
              <a:rPr lang="en-US" b="1" dirty="0">
                <a:solidFill>
                  <a:srgbClr val="0070C0"/>
                </a:solidFill>
              </a:rPr>
              <a:t>&lt;&lt;"</a:t>
            </a:r>
            <a:r>
              <a:rPr lang="en-US" b="1" dirty="0" err="1">
                <a:solidFill>
                  <a:srgbClr val="0070C0"/>
                </a:solidFill>
              </a:rPr>
              <a:t>Najveci</a:t>
            </a:r>
            <a:r>
              <a:rPr lang="en-US" b="1" dirty="0">
                <a:solidFill>
                  <a:srgbClr val="0070C0"/>
                </a:solidFill>
              </a:rPr>
              <a:t> profit je "&lt;&lt;B[P][N][V]&lt;&lt;</a:t>
            </a:r>
            <a:r>
              <a:rPr lang="en-US" b="1" dirty="0" err="1">
                <a:solidFill>
                  <a:srgbClr val="0070C0"/>
                </a:solidFill>
              </a:rPr>
              <a:t>endl</a:t>
            </a:r>
            <a:r>
              <a:rPr lang="en-US" b="1" dirty="0">
                <a:solidFill>
                  <a:srgbClr val="0070C0"/>
                </a:solidFill>
              </a:rPr>
              <a:t>;</a:t>
            </a:r>
          </a:p>
          <a:p>
            <a:r>
              <a:rPr lang="en-US" b="1" dirty="0" err="1">
                <a:solidFill>
                  <a:srgbClr val="0070C0"/>
                </a:solidFill>
              </a:rPr>
              <a:t>stampaj</a:t>
            </a:r>
            <a:r>
              <a:rPr lang="en-US" b="1" dirty="0">
                <a:solidFill>
                  <a:srgbClr val="0070C0"/>
                </a:solidFill>
              </a:rPr>
              <a:t>(</a:t>
            </a:r>
            <a:r>
              <a:rPr lang="en-US" b="1" dirty="0" err="1">
                <a:solidFill>
                  <a:srgbClr val="0070C0"/>
                </a:solidFill>
              </a:rPr>
              <a:t>BestK,BestJ,P,N,V</a:t>
            </a:r>
            <a:r>
              <a:rPr lang="en-US" b="1" dirty="0">
                <a:solidFill>
                  <a:srgbClr val="0070C0"/>
                </a:solidFill>
              </a:rPr>
              <a:t>);</a:t>
            </a:r>
          </a:p>
          <a:p>
            <a:r>
              <a:rPr lang="en-US" b="1" dirty="0">
                <a:solidFill>
                  <a:srgbClr val="0070C0"/>
                </a:solidFill>
              </a:rPr>
              <a:t>    return 0;</a:t>
            </a:r>
          </a:p>
          <a:p>
            <a:r>
              <a:rPr lang="en-US" b="1" dirty="0">
                <a:solidFill>
                  <a:srgbClr val="0070C0"/>
                </a:solidFill>
              </a:rPr>
              <a:t>}</a:t>
            </a:r>
          </a:p>
        </p:txBody>
      </p:sp>
      <p:sp>
        <p:nvSpPr>
          <p:cNvPr id="5" name="TextBox 4"/>
          <p:cNvSpPr txBox="1"/>
          <p:nvPr/>
        </p:nvSpPr>
        <p:spPr>
          <a:xfrm>
            <a:off x="3352800" y="2590800"/>
            <a:ext cx="5715000" cy="646331"/>
          </a:xfrm>
          <a:prstGeom prst="rect">
            <a:avLst/>
          </a:prstGeom>
          <a:noFill/>
        </p:spPr>
        <p:txBody>
          <a:bodyPr wrap="square" rtlCol="0">
            <a:spAutoFit/>
          </a:bodyPr>
          <a:lstStyle/>
          <a:p>
            <a:r>
              <a:rPr lang="sr-Latn-ME" dirty="0" smtClean="0"/>
              <a:t>Provjerite realizaciju i u slučaju uočenih pogreški ispravite!!!</a:t>
            </a:r>
            <a:endParaRPr lang="en-US" dirty="0"/>
          </a:p>
        </p:txBody>
      </p:sp>
    </p:spTree>
    <p:extLst>
      <p:ext uri="{BB962C8B-B14F-4D97-AF65-F5344CB8AC3E}">
        <p14:creationId xmlns:p14="http://schemas.microsoft.com/office/powerpoint/2010/main" val="31074776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Looking for order 8C</a:t>
            </a:r>
            <a:endParaRPr lang="en-US" dirty="0"/>
          </a:p>
        </p:txBody>
      </p:sp>
      <p:sp>
        <p:nvSpPr>
          <p:cNvPr id="3" name="Content Placeholder 2"/>
          <p:cNvSpPr>
            <a:spLocks noGrp="1"/>
          </p:cNvSpPr>
          <p:nvPr>
            <p:ph idx="1"/>
          </p:nvPr>
        </p:nvSpPr>
        <p:spPr>
          <a:xfrm>
            <a:off x="0" y="990600"/>
            <a:ext cx="9144000" cy="5867400"/>
          </a:xfrm>
        </p:spPr>
        <p:txBody>
          <a:bodyPr/>
          <a:lstStyle/>
          <a:p>
            <a:r>
              <a:rPr lang="en-US" dirty="0">
                <a:hlinkClick r:id="rId2"/>
              </a:rPr>
              <a:t>https://</a:t>
            </a:r>
            <a:r>
              <a:rPr lang="en-US" dirty="0" smtClean="0">
                <a:hlinkClick r:id="rId2"/>
              </a:rPr>
              <a:t>codeforces.com/problemset/problem/8/C</a:t>
            </a:r>
            <a:endParaRPr lang="en-US" dirty="0" smtClean="0"/>
          </a:p>
          <a:p>
            <a:r>
              <a:rPr lang="en-US" dirty="0" err="1" smtClean="0"/>
              <a:t>Objasnimo</a:t>
            </a:r>
            <a:r>
              <a:rPr lang="en-US" dirty="0" smtClean="0"/>
              <a:t> problem. Data je </a:t>
            </a:r>
            <a:r>
              <a:rPr lang="en-US" dirty="0" err="1" smtClean="0"/>
              <a:t>koordinata</a:t>
            </a:r>
            <a:r>
              <a:rPr lang="en-US" dirty="0" smtClean="0"/>
              <a:t> </a:t>
            </a:r>
            <a:r>
              <a:rPr lang="en-US" b="1" i="1" dirty="0" err="1" smtClean="0">
                <a:solidFill>
                  <a:srgbClr val="C00000"/>
                </a:solidFill>
              </a:rPr>
              <a:t>x</a:t>
            </a:r>
            <a:r>
              <a:rPr lang="en-US" b="1" i="1" baseline="-25000" dirty="0" err="1" smtClean="0">
                <a:solidFill>
                  <a:srgbClr val="C00000"/>
                </a:solidFill>
              </a:rPr>
              <a:t>s</a:t>
            </a:r>
            <a:r>
              <a:rPr lang="en-US" dirty="0" smtClean="0"/>
              <a:t>, </a:t>
            </a:r>
            <a:r>
              <a:rPr lang="en-US" b="1" i="1" dirty="0" err="1" smtClean="0">
                <a:solidFill>
                  <a:srgbClr val="C00000"/>
                </a:solidFill>
              </a:rPr>
              <a:t>y</a:t>
            </a:r>
            <a:r>
              <a:rPr lang="en-US" b="1" i="1" baseline="-25000" dirty="0" err="1" smtClean="0">
                <a:solidFill>
                  <a:srgbClr val="C00000"/>
                </a:solidFill>
              </a:rPr>
              <a:t>s</a:t>
            </a:r>
            <a:r>
              <a:rPr lang="en-US" dirty="0" smtClean="0"/>
              <a:t> </a:t>
            </a:r>
            <a:r>
              <a:rPr lang="en-US" dirty="0" err="1" smtClean="0"/>
              <a:t>gdje</a:t>
            </a:r>
            <a:r>
              <a:rPr lang="en-US" dirty="0" smtClean="0"/>
              <a:t> se </a:t>
            </a:r>
            <a:r>
              <a:rPr lang="en-US" dirty="0" err="1" smtClean="0"/>
              <a:t>nalazi</a:t>
            </a:r>
            <a:r>
              <a:rPr lang="en-US" dirty="0" smtClean="0"/>
              <a:t> “</a:t>
            </a:r>
            <a:r>
              <a:rPr lang="en-US" dirty="0" err="1" smtClean="0"/>
              <a:t>korpa</a:t>
            </a:r>
            <a:r>
              <a:rPr lang="en-US" dirty="0" smtClean="0"/>
              <a:t>”. </a:t>
            </a:r>
            <a:r>
              <a:rPr lang="en-US" dirty="0" err="1" smtClean="0"/>
              <a:t>Zatim</a:t>
            </a:r>
            <a:r>
              <a:rPr lang="en-US" dirty="0" smtClean="0"/>
              <a:t> je </a:t>
            </a:r>
            <a:r>
              <a:rPr lang="en-US" dirty="0" err="1" smtClean="0"/>
              <a:t>dat</a:t>
            </a:r>
            <a:r>
              <a:rPr lang="en-US" dirty="0" smtClean="0"/>
              <a:t> </a:t>
            </a:r>
            <a:r>
              <a:rPr lang="en-US" dirty="0" err="1" smtClean="0"/>
              <a:t>broj</a:t>
            </a:r>
            <a:r>
              <a:rPr lang="en-US" dirty="0" smtClean="0"/>
              <a:t> </a:t>
            </a:r>
            <a:r>
              <a:rPr lang="en-US" b="1" i="1" dirty="0" smtClean="0">
                <a:solidFill>
                  <a:srgbClr val="C00000"/>
                </a:solidFill>
              </a:rPr>
              <a:t>n</a:t>
            </a:r>
            <a:r>
              <a:rPr lang="en-US" dirty="0" smtClean="0"/>
              <a:t> </a:t>
            </a:r>
            <a:r>
              <a:rPr lang="en-US" dirty="0" err="1" smtClean="0"/>
              <a:t>broj</a:t>
            </a:r>
            <a:r>
              <a:rPr lang="en-US" dirty="0" smtClean="0"/>
              <a:t> </a:t>
            </a:r>
            <a:r>
              <a:rPr lang="en-US" dirty="0" err="1" smtClean="0"/>
              <a:t>objekata</a:t>
            </a:r>
            <a:r>
              <a:rPr lang="en-US" dirty="0" smtClean="0"/>
              <a:t> </a:t>
            </a:r>
            <a:r>
              <a:rPr lang="en-US" dirty="0" err="1" smtClean="0"/>
              <a:t>koje</a:t>
            </a:r>
            <a:r>
              <a:rPr lang="en-US" dirty="0" smtClean="0"/>
              <a:t> </a:t>
            </a:r>
            <a:r>
              <a:rPr lang="en-US" dirty="0" err="1" smtClean="0"/>
              <a:t>treba</a:t>
            </a:r>
            <a:r>
              <a:rPr lang="en-US" dirty="0" smtClean="0"/>
              <a:t> </a:t>
            </a:r>
            <a:r>
              <a:rPr lang="en-US" dirty="0" err="1" smtClean="0"/>
              <a:t>skupiti</a:t>
            </a:r>
            <a:r>
              <a:rPr lang="en-US" dirty="0" smtClean="0"/>
              <a:t> </a:t>
            </a:r>
            <a:r>
              <a:rPr lang="en-US" dirty="0" err="1" smtClean="0"/>
              <a:t>kao</a:t>
            </a:r>
            <a:r>
              <a:rPr lang="en-US" dirty="0" smtClean="0"/>
              <a:t> </a:t>
            </a:r>
            <a:r>
              <a:rPr lang="en-US" dirty="0" err="1" smtClean="0"/>
              <a:t>i</a:t>
            </a:r>
            <a:r>
              <a:rPr lang="en-US" dirty="0" smtClean="0"/>
              <a:t> </a:t>
            </a:r>
            <a:r>
              <a:rPr lang="en-US" dirty="0" err="1" smtClean="0"/>
              <a:t>koordinate</a:t>
            </a:r>
            <a:r>
              <a:rPr lang="en-US" dirty="0" smtClean="0"/>
              <a:t> </a:t>
            </a:r>
            <a:r>
              <a:rPr lang="en-US" dirty="0" err="1" smtClean="0"/>
              <a:t>objekata</a:t>
            </a:r>
            <a:r>
              <a:rPr lang="en-US" dirty="0" smtClean="0"/>
              <a:t> </a:t>
            </a:r>
            <a:r>
              <a:rPr lang="en-US" b="1" i="1" dirty="0" smtClean="0">
                <a:solidFill>
                  <a:srgbClr val="C00000"/>
                </a:solidFill>
              </a:rPr>
              <a:t>x</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b="1" i="1" dirty="0" smtClean="0">
                <a:solidFill>
                  <a:srgbClr val="C00000"/>
                </a:solidFill>
              </a:rPr>
              <a:t>y</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Osoba</a:t>
            </a:r>
            <a:r>
              <a:rPr lang="en-US" dirty="0" smtClean="0"/>
              <a:t> </a:t>
            </a:r>
            <a:r>
              <a:rPr lang="en-US" dirty="0" err="1" smtClean="0"/>
              <a:t>kre</a:t>
            </a:r>
            <a:r>
              <a:rPr lang="sr-Latn-ME" dirty="0" smtClean="0"/>
              <a:t>će iz koordinate korpe i treba da sakupi sve objekte. Prilikom sakupljanja objakata može da pokupi jedan i da se vrati i spremi ga u korpu ili da pokupi dva pa da se vrati do korpe. Broj objekata je relativno mali </a:t>
            </a:r>
            <a:r>
              <a:rPr lang="sr-Latn-ME" b="1" i="1" dirty="0" smtClean="0">
                <a:solidFill>
                  <a:srgbClr val="C00000"/>
                </a:solidFill>
              </a:rPr>
              <a:t>n</a:t>
            </a:r>
            <a:r>
              <a:rPr lang="sr-Latn-ME" b="1" dirty="0" smtClean="0">
                <a:solidFill>
                  <a:srgbClr val="C00000"/>
                </a:solidFill>
                <a:sym typeface="Symbol"/>
              </a:rPr>
              <a:t>24</a:t>
            </a:r>
            <a:r>
              <a:rPr lang="sr-Latn-ME" dirty="0" smtClean="0">
                <a:sym typeface="Symbol"/>
              </a:rPr>
              <a:t>. Cilj je da se ovo obavi uz minimalnu putanju, da se odštampa ta putanja plus da se odštampa redosljed kojim su obiđeni objekti (indeksirani su od </a:t>
            </a:r>
            <a:r>
              <a:rPr lang="sr-Latn-ME" b="1" dirty="0" smtClean="0">
                <a:solidFill>
                  <a:srgbClr val="C00000"/>
                </a:solidFill>
                <a:sym typeface="Symbol"/>
              </a:rPr>
              <a:t>1</a:t>
            </a:r>
            <a:r>
              <a:rPr lang="sr-Latn-ME" dirty="0" smtClean="0">
                <a:sym typeface="Symbol"/>
              </a:rPr>
              <a:t> do </a:t>
            </a:r>
            <a:r>
              <a:rPr lang="sr-Latn-ME" b="1" i="1" dirty="0" smtClean="0">
                <a:solidFill>
                  <a:srgbClr val="C00000"/>
                </a:solidFill>
                <a:sym typeface="Symbol"/>
              </a:rPr>
              <a:t>n</a:t>
            </a:r>
            <a:r>
              <a:rPr lang="sr-Latn-ME" dirty="0" smtClean="0">
                <a:sym typeface="Symbol"/>
              </a:rPr>
              <a:t> dok je </a:t>
            </a:r>
            <a:r>
              <a:rPr lang="sr-Latn-ME" b="1" dirty="0" smtClean="0">
                <a:solidFill>
                  <a:srgbClr val="C00000"/>
                </a:solidFill>
                <a:sym typeface="Symbol"/>
              </a:rPr>
              <a:t>0</a:t>
            </a:r>
            <a:r>
              <a:rPr lang="sr-Latn-ME" dirty="0" smtClean="0">
                <a:sym typeface="Symbol"/>
              </a:rPr>
              <a:t> indeks pozicije korpe).</a:t>
            </a:r>
          </a:p>
          <a:p>
            <a:r>
              <a:rPr lang="sr-Latn-ME" dirty="0" smtClean="0">
                <a:sym typeface="Symbol"/>
              </a:rPr>
              <a:t>Kako ovo uraditi? Jedan način je da se uvede </a:t>
            </a:r>
            <a:r>
              <a:rPr lang="sr-Latn-ME" b="1" i="1" dirty="0" smtClean="0">
                <a:solidFill>
                  <a:srgbClr val="C00000"/>
                </a:solidFill>
                <a:sym typeface="Symbol"/>
              </a:rPr>
              <a:t>n</a:t>
            </a:r>
            <a:r>
              <a:rPr lang="sr-Latn-ME" dirty="0" smtClean="0">
                <a:sym typeface="Symbol"/>
              </a:rPr>
              <a:t>-bitni </a:t>
            </a:r>
            <a:r>
              <a:rPr lang="sr-Latn-ME" b="1" dirty="0" smtClean="0">
                <a:solidFill>
                  <a:srgbClr val="C00000"/>
                </a:solidFill>
                <a:sym typeface="Symbol"/>
              </a:rPr>
              <a:t>dp</a:t>
            </a:r>
            <a:r>
              <a:rPr lang="sr-Latn-ME" dirty="0" smtClean="0">
                <a:sym typeface="Symbol"/>
              </a:rPr>
              <a:t> broj sa bitovima koji označavaju da li je ili nije posjećen neki od objekata.</a:t>
            </a:r>
          </a:p>
          <a:p>
            <a:r>
              <a:rPr lang="sr-Latn-ME" dirty="0" smtClean="0">
                <a:sym typeface="Symbol"/>
              </a:rPr>
              <a:t>Ide se od </a:t>
            </a:r>
            <a:r>
              <a:rPr lang="sr-Latn-ME" b="1" dirty="0" smtClean="0">
                <a:solidFill>
                  <a:srgbClr val="C00000"/>
                </a:solidFill>
                <a:sym typeface="Symbol"/>
              </a:rPr>
              <a:t>0</a:t>
            </a:r>
            <a:r>
              <a:rPr lang="sr-Latn-ME" dirty="0" smtClean="0">
                <a:sym typeface="Symbol"/>
              </a:rPr>
              <a:t> (broja sa </a:t>
            </a:r>
            <a:r>
              <a:rPr lang="sr-Latn-ME" b="1" i="1" dirty="0" smtClean="0">
                <a:solidFill>
                  <a:srgbClr val="C00000"/>
                </a:solidFill>
                <a:sym typeface="Symbol"/>
              </a:rPr>
              <a:t>n</a:t>
            </a:r>
            <a:r>
              <a:rPr lang="sr-Latn-ME" dirty="0" smtClean="0">
                <a:sym typeface="Symbol"/>
              </a:rPr>
              <a:t> nula) do broja sa </a:t>
            </a:r>
            <a:r>
              <a:rPr lang="sr-Latn-ME" b="1" i="1" dirty="0" smtClean="0">
                <a:solidFill>
                  <a:srgbClr val="C00000"/>
                </a:solidFill>
                <a:sym typeface="Symbol"/>
              </a:rPr>
              <a:t>n</a:t>
            </a:r>
            <a:r>
              <a:rPr lang="sr-Latn-ME" dirty="0" smtClean="0">
                <a:sym typeface="Symbol"/>
              </a:rPr>
              <a:t> jedinica (svaki broj je uključen) i traži kombinacija kako se do toga stanja </a:t>
            </a:r>
            <a:endParaRPr lang="en-US" dirty="0"/>
          </a:p>
        </p:txBody>
      </p:sp>
    </p:spTree>
    <p:extLst>
      <p:ext uri="{BB962C8B-B14F-4D97-AF65-F5344CB8AC3E}">
        <p14:creationId xmlns:p14="http://schemas.microsoft.com/office/powerpoint/2010/main" val="14254345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2135"/>
            <a:ext cx="8229600" cy="990600"/>
          </a:xfrm>
        </p:spPr>
        <p:txBody>
          <a:bodyPr/>
          <a:lstStyle/>
          <a:p>
            <a:r>
              <a:rPr lang="sr-Latn-ME" dirty="0"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1295400"/>
            <a:ext cx="5562600" cy="5632311"/>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xs,ys</a:t>
            </a:r>
            <a:r>
              <a:rPr lang="en-US" b="1" dirty="0">
                <a:solidFill>
                  <a:srgbClr val="0070C0"/>
                </a:solidFill>
              </a:rPr>
              <a:t>;</a:t>
            </a:r>
          </a:p>
          <a:p>
            <a:r>
              <a:rPr lang="en-US" b="1" dirty="0" err="1" smtClean="0">
                <a:solidFill>
                  <a:srgbClr val="0070C0"/>
                </a:solidFill>
              </a:rPr>
              <a:t>cin</a:t>
            </a:r>
            <a:r>
              <a:rPr lang="en-US" b="1" dirty="0">
                <a:solidFill>
                  <a:srgbClr val="0070C0"/>
                </a:solidFill>
              </a:rPr>
              <a:t>&gt;&gt;</a:t>
            </a:r>
            <a:r>
              <a:rPr lang="en-US" b="1" dirty="0" err="1">
                <a:solidFill>
                  <a:srgbClr val="0070C0"/>
                </a:solidFill>
              </a:rPr>
              <a:t>xs</a:t>
            </a:r>
            <a:r>
              <a:rPr lang="en-US" b="1" dirty="0">
                <a:solidFill>
                  <a:srgbClr val="0070C0"/>
                </a:solidFill>
              </a:rPr>
              <a:t>&gt;&gt;</a:t>
            </a:r>
            <a:r>
              <a:rPr lang="en-US" b="1" dirty="0" err="1">
                <a:solidFill>
                  <a:srgbClr val="0070C0"/>
                </a:solidFill>
              </a:rPr>
              <a:t>ys</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n;</a:t>
            </a:r>
          </a:p>
          <a:p>
            <a:r>
              <a:rPr lang="en-US" b="1" dirty="0" err="1" smtClean="0">
                <a:solidFill>
                  <a:srgbClr val="0070C0"/>
                </a:solidFill>
              </a:rPr>
              <a:t>cin</a:t>
            </a:r>
            <a:r>
              <a:rPr lang="en-US" b="1" dirty="0">
                <a:solidFill>
                  <a:srgbClr val="0070C0"/>
                </a:solidFill>
              </a:rPr>
              <a:t>&gt;&gt;n;</a:t>
            </a:r>
          </a:p>
          <a:p>
            <a:r>
              <a:rPr lang="en-US" b="1" dirty="0" err="1" smtClean="0">
                <a:solidFill>
                  <a:srgbClr val="0070C0"/>
                </a:solidFill>
              </a:rPr>
              <a:t>int</a:t>
            </a:r>
            <a:r>
              <a:rPr lang="en-US" b="1" dirty="0" smtClean="0">
                <a:solidFill>
                  <a:srgbClr val="0070C0"/>
                </a:solidFill>
              </a:rPr>
              <a:t> </a:t>
            </a:r>
            <a:r>
              <a:rPr lang="en-US" b="1" dirty="0">
                <a:solidFill>
                  <a:srgbClr val="0070C0"/>
                </a:solidFill>
              </a:rPr>
              <a:t>x[n],y[n];</a:t>
            </a:r>
          </a:p>
          <a:p>
            <a:r>
              <a:rPr lang="en-US" b="1" dirty="0" err="1" smtClean="0">
                <a:solidFill>
                  <a:srgbClr val="0070C0"/>
                </a:solidFill>
              </a:rPr>
              <a:t>int</a:t>
            </a:r>
            <a:r>
              <a:rPr lang="en-US" b="1" dirty="0" smtClean="0">
                <a:solidFill>
                  <a:srgbClr val="0070C0"/>
                </a:solidFill>
              </a:rPr>
              <a:t> </a:t>
            </a:r>
            <a:r>
              <a:rPr lang="en-US" b="1" dirty="0">
                <a:solidFill>
                  <a:srgbClr val="0070C0"/>
                </a:solidFill>
              </a:rPr>
              <a:t>ds[n];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&gt;&gt;x[</a:t>
            </a:r>
            <a:r>
              <a:rPr lang="en-US" b="1" dirty="0" err="1">
                <a:solidFill>
                  <a:srgbClr val="0070C0"/>
                </a:solidFill>
              </a:rPr>
              <a:t>i</a:t>
            </a:r>
            <a:r>
              <a:rPr lang="en-US" b="1" dirty="0">
                <a:solidFill>
                  <a:srgbClr val="0070C0"/>
                </a:solidFill>
              </a:rPr>
              <a:t>]&gt;&gt;y[</a:t>
            </a:r>
            <a:r>
              <a:rPr lang="en-US" b="1" dirty="0" err="1">
                <a:solidFill>
                  <a:srgbClr val="0070C0"/>
                </a:solidFill>
              </a:rPr>
              <a:t>i</a:t>
            </a:r>
            <a:r>
              <a:rPr lang="en-US" b="1" dirty="0">
                <a:solidFill>
                  <a:srgbClr val="0070C0"/>
                </a:solidFill>
              </a:rPr>
              <a:t>];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ds[</a:t>
            </a:r>
            <a:r>
              <a:rPr lang="en-US" b="1" dirty="0" err="1" smtClean="0">
                <a:solidFill>
                  <a:srgbClr val="0070C0"/>
                </a:solidFill>
              </a:rPr>
              <a:t>i</a:t>
            </a:r>
            <a:r>
              <a:rPr lang="en-US" b="1" dirty="0">
                <a:solidFill>
                  <a:srgbClr val="0070C0"/>
                </a:solidFill>
              </a:rPr>
              <a:t>]=(x[</a:t>
            </a:r>
            <a:r>
              <a:rPr lang="en-US" b="1" dirty="0" err="1">
                <a:solidFill>
                  <a:srgbClr val="0070C0"/>
                </a:solidFill>
              </a:rPr>
              <a:t>i</a:t>
            </a:r>
            <a:r>
              <a:rPr lang="en-US" b="1" dirty="0">
                <a:solidFill>
                  <a:srgbClr val="0070C0"/>
                </a:solidFill>
              </a:rPr>
              <a:t>]-</a:t>
            </a:r>
            <a:r>
              <a:rPr lang="en-US" b="1" dirty="0" err="1">
                <a:solidFill>
                  <a:srgbClr val="0070C0"/>
                </a:solidFill>
              </a:rPr>
              <a:t>xs</a:t>
            </a:r>
            <a:r>
              <a:rPr lang="en-US" b="1" dirty="0">
                <a:solidFill>
                  <a:srgbClr val="0070C0"/>
                </a:solidFill>
              </a:rPr>
              <a:t>)*(x[</a:t>
            </a:r>
            <a:r>
              <a:rPr lang="en-US" b="1" dirty="0" err="1">
                <a:solidFill>
                  <a:srgbClr val="0070C0"/>
                </a:solidFill>
              </a:rPr>
              <a:t>i</a:t>
            </a:r>
            <a:r>
              <a:rPr lang="en-US" b="1" dirty="0">
                <a:solidFill>
                  <a:srgbClr val="0070C0"/>
                </a:solidFill>
              </a:rPr>
              <a:t>]-</a:t>
            </a:r>
            <a:r>
              <a:rPr lang="en-US" b="1" dirty="0" err="1">
                <a:solidFill>
                  <a:srgbClr val="0070C0"/>
                </a:solidFill>
              </a:rPr>
              <a:t>xs</a:t>
            </a:r>
            <a:r>
              <a:rPr lang="en-US" b="1" dirty="0">
                <a:solidFill>
                  <a:srgbClr val="0070C0"/>
                </a:solidFill>
              </a:rPr>
              <a:t>)+(y[</a:t>
            </a:r>
            <a:r>
              <a:rPr lang="en-US" b="1" dirty="0" err="1">
                <a:solidFill>
                  <a:srgbClr val="0070C0"/>
                </a:solidFill>
              </a:rPr>
              <a:t>i</a:t>
            </a:r>
            <a:r>
              <a:rPr lang="en-US" b="1" dirty="0">
                <a:solidFill>
                  <a:srgbClr val="0070C0"/>
                </a:solidFill>
              </a:rPr>
              <a:t>]-</a:t>
            </a:r>
            <a:r>
              <a:rPr lang="en-US" b="1" dirty="0" err="1">
                <a:solidFill>
                  <a:srgbClr val="0070C0"/>
                </a:solidFill>
              </a:rPr>
              <a:t>ys</a:t>
            </a:r>
            <a:r>
              <a:rPr lang="en-US" b="1" dirty="0">
                <a:solidFill>
                  <a:srgbClr val="0070C0"/>
                </a:solidFill>
              </a:rPr>
              <a:t>)*(y[</a:t>
            </a:r>
            <a:r>
              <a:rPr lang="en-US" b="1" dirty="0" err="1">
                <a:solidFill>
                  <a:srgbClr val="0070C0"/>
                </a:solidFill>
              </a:rPr>
              <a:t>i</a:t>
            </a:r>
            <a:r>
              <a:rPr lang="en-US" b="1" dirty="0">
                <a:solidFill>
                  <a:srgbClr val="0070C0"/>
                </a:solidFill>
              </a:rPr>
              <a:t>]-</a:t>
            </a:r>
            <a:r>
              <a:rPr lang="en-US" b="1" dirty="0" err="1">
                <a:solidFill>
                  <a:srgbClr val="0070C0"/>
                </a:solidFill>
              </a:rPr>
              <a:t>ys</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dist</a:t>
            </a:r>
            <a:r>
              <a:rPr lang="en-US" b="1" dirty="0">
                <a:solidFill>
                  <a:srgbClr val="0070C0"/>
                </a:solidFill>
              </a:rPr>
              <a:t>[n][n];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j=0;j&lt;</a:t>
            </a:r>
            <a:r>
              <a:rPr lang="en-US" b="1" dirty="0" err="1">
                <a:solidFill>
                  <a:srgbClr val="0070C0"/>
                </a:solidFill>
              </a:rPr>
              <a:t>n;j</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dist</a:t>
            </a:r>
            <a:r>
              <a:rPr lang="en-US" b="1" dirty="0" smtClean="0">
                <a:solidFill>
                  <a:srgbClr val="0070C0"/>
                </a:solidFill>
              </a:rPr>
              <a:t>[</a:t>
            </a:r>
            <a:r>
              <a:rPr lang="en-US" b="1" dirty="0" err="1" smtClean="0">
                <a:solidFill>
                  <a:srgbClr val="0070C0"/>
                </a:solidFill>
              </a:rPr>
              <a:t>i</a:t>
            </a:r>
            <a:r>
              <a:rPr lang="en-US" b="1" dirty="0">
                <a:solidFill>
                  <a:srgbClr val="0070C0"/>
                </a:solidFill>
              </a:rPr>
              <a:t>][j]=(x[</a:t>
            </a:r>
            <a:r>
              <a:rPr lang="en-US" b="1" dirty="0" err="1">
                <a:solidFill>
                  <a:srgbClr val="0070C0"/>
                </a:solidFill>
              </a:rPr>
              <a:t>i</a:t>
            </a:r>
            <a:r>
              <a:rPr lang="en-US" b="1" dirty="0">
                <a:solidFill>
                  <a:srgbClr val="0070C0"/>
                </a:solidFill>
              </a:rPr>
              <a:t>]-x[j])*(x[</a:t>
            </a:r>
            <a:r>
              <a:rPr lang="en-US" b="1" dirty="0" err="1">
                <a:solidFill>
                  <a:srgbClr val="0070C0"/>
                </a:solidFill>
              </a:rPr>
              <a:t>i</a:t>
            </a:r>
            <a:r>
              <a:rPr lang="en-US" b="1" dirty="0">
                <a:solidFill>
                  <a:srgbClr val="0070C0"/>
                </a:solidFill>
              </a:rPr>
              <a:t>]-x[j</a:t>
            </a:r>
            <a:r>
              <a:rPr lang="en-US" b="1" dirty="0" smtClean="0">
                <a:solidFill>
                  <a:srgbClr val="0070C0"/>
                </a:solidFill>
              </a:rPr>
              <a:t>])+</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r>
              <a:rPr lang="en-US" b="1" dirty="0">
                <a:solidFill>
                  <a:srgbClr val="0070C0"/>
                </a:solidFill>
              </a:rPr>
              <a:t>y[</a:t>
            </a:r>
            <a:r>
              <a:rPr lang="en-US" b="1" dirty="0" err="1">
                <a:solidFill>
                  <a:srgbClr val="0070C0"/>
                </a:solidFill>
              </a:rPr>
              <a:t>i</a:t>
            </a:r>
            <a:r>
              <a:rPr lang="en-US" b="1" dirty="0">
                <a:solidFill>
                  <a:srgbClr val="0070C0"/>
                </a:solidFill>
              </a:rPr>
              <a:t>]-y[j])*(y[</a:t>
            </a:r>
            <a:r>
              <a:rPr lang="en-US" b="1" dirty="0" err="1">
                <a:solidFill>
                  <a:srgbClr val="0070C0"/>
                </a:solidFill>
              </a:rPr>
              <a:t>i</a:t>
            </a:r>
            <a:r>
              <a:rPr lang="en-US" b="1" dirty="0">
                <a:solidFill>
                  <a:srgbClr val="0070C0"/>
                </a:solidFill>
              </a:rPr>
              <a:t>]-y[j]);</a:t>
            </a:r>
          </a:p>
          <a:p>
            <a:r>
              <a:rPr lang="en-US" b="1" dirty="0" smtClean="0">
                <a:solidFill>
                  <a:srgbClr val="0070C0"/>
                </a:solidFill>
              </a:rPr>
              <a:t>long </a:t>
            </a:r>
            <a:r>
              <a:rPr lang="en-US" b="1" dirty="0" err="1">
                <a:solidFill>
                  <a:srgbClr val="0070C0"/>
                </a:solidFill>
              </a:rPr>
              <a:t>dp</a:t>
            </a:r>
            <a:r>
              <a:rPr lang="en-US" b="1" dirty="0">
                <a:solidFill>
                  <a:srgbClr val="0070C0"/>
                </a:solidFill>
              </a:rPr>
              <a:t>[1&lt;&lt;n],</a:t>
            </a:r>
            <a:r>
              <a:rPr lang="en-US" b="1" dirty="0" err="1">
                <a:solidFill>
                  <a:srgbClr val="0070C0"/>
                </a:solidFill>
              </a:rPr>
              <a:t>preth</a:t>
            </a:r>
            <a:r>
              <a:rPr lang="en-US" b="1" dirty="0">
                <a:solidFill>
                  <a:srgbClr val="0070C0"/>
                </a:solidFill>
              </a:rPr>
              <a:t>[1&lt;&lt;n];</a:t>
            </a:r>
          </a:p>
          <a:p>
            <a:r>
              <a:rPr lang="en-US" b="1" dirty="0" smtClean="0">
                <a:solidFill>
                  <a:srgbClr val="0070C0"/>
                </a:solidFill>
              </a:rPr>
              <a:t>long </a:t>
            </a:r>
            <a:r>
              <a:rPr lang="en-US" b="1" dirty="0" err="1">
                <a:solidFill>
                  <a:srgbClr val="0070C0"/>
                </a:solidFill>
              </a:rPr>
              <a:t>vrij</a:t>
            </a:r>
            <a:r>
              <a:rPr lang="en-US" b="1" dirty="0">
                <a:solidFill>
                  <a:srgbClr val="0070C0"/>
                </a:solidFill>
              </a:rPr>
              <a:t>;</a:t>
            </a:r>
          </a:p>
          <a:p>
            <a:r>
              <a:rPr lang="en-US" b="1" dirty="0" smtClean="0">
                <a:solidFill>
                  <a:srgbClr val="0070C0"/>
                </a:solidFill>
              </a:rPr>
              <a:t>long </a:t>
            </a:r>
            <a:r>
              <a:rPr lang="en-US" b="1" dirty="0" err="1">
                <a:solidFill>
                  <a:srgbClr val="0070C0"/>
                </a:solidFill>
              </a:rPr>
              <a:t>inf</a:t>
            </a:r>
            <a:r>
              <a:rPr lang="en-US" b="1" dirty="0">
                <a:solidFill>
                  <a:srgbClr val="0070C0"/>
                </a:solidFill>
              </a:rPr>
              <a:t>=2e6</a:t>
            </a:r>
            <a:r>
              <a:rPr lang="en-US" b="1" dirty="0" smtClean="0">
                <a:solidFill>
                  <a:srgbClr val="0070C0"/>
                </a:solidFill>
              </a:rPr>
              <a:t>;</a:t>
            </a:r>
            <a:endParaRPr lang="en-US" b="1" dirty="0">
              <a:solidFill>
                <a:srgbClr val="0070C0"/>
              </a:solidFill>
            </a:endParaRPr>
          </a:p>
        </p:txBody>
      </p:sp>
      <p:sp>
        <p:nvSpPr>
          <p:cNvPr id="6" name="Rectangle 5"/>
          <p:cNvSpPr/>
          <p:nvPr/>
        </p:nvSpPr>
        <p:spPr>
          <a:xfrm>
            <a:off x="4495800" y="412135"/>
            <a:ext cx="4724400" cy="6463308"/>
          </a:xfrm>
          <a:prstGeom prst="rect">
            <a:avLst/>
          </a:prstGeom>
        </p:spPr>
        <p:txBody>
          <a:bodyPr wrap="square">
            <a:spAutoFit/>
          </a:bodyPr>
          <a:lstStyle/>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=0;i&lt;(1&lt;&lt;n);</a:t>
            </a:r>
            <a:r>
              <a:rPr lang="en-US" b="1" dirty="0" err="1">
                <a:solidFill>
                  <a:srgbClr val="0070C0"/>
                </a:solidFill>
              </a:rPr>
              <a:t>i</a:t>
            </a:r>
            <a:r>
              <a:rPr lang="en-US" b="1" dirty="0">
                <a:solidFill>
                  <a:srgbClr val="0070C0"/>
                </a:solidFill>
              </a:rPr>
              <a:t>++) </a:t>
            </a:r>
            <a:r>
              <a:rPr lang="en-US" b="1" dirty="0" err="1">
                <a:solidFill>
                  <a:srgbClr val="0070C0"/>
                </a:solidFill>
              </a:rPr>
              <a:t>dp</a:t>
            </a:r>
            <a:r>
              <a:rPr lang="en-US" b="1" dirty="0">
                <a:solidFill>
                  <a:srgbClr val="0070C0"/>
                </a:solidFill>
              </a:rPr>
              <a:t>[</a:t>
            </a:r>
            <a:r>
              <a:rPr lang="en-US" b="1" dirty="0" err="1">
                <a:solidFill>
                  <a:srgbClr val="0070C0"/>
                </a:solidFill>
              </a:rPr>
              <a:t>i</a:t>
            </a:r>
            <a:r>
              <a:rPr lang="en-US" b="1" dirty="0">
                <a:solidFill>
                  <a:srgbClr val="0070C0"/>
                </a:solidFill>
              </a:rPr>
              <a:t>]=</a:t>
            </a:r>
            <a:r>
              <a:rPr lang="en-US" b="1" dirty="0" err="1">
                <a:solidFill>
                  <a:srgbClr val="0070C0"/>
                </a:solidFill>
              </a:rPr>
              <a:t>inf</a:t>
            </a:r>
            <a:r>
              <a:rPr lang="en-US" b="1" dirty="0">
                <a:solidFill>
                  <a:srgbClr val="0070C0"/>
                </a:solidFill>
              </a:rPr>
              <a:t>;</a:t>
            </a:r>
          </a:p>
          <a:p>
            <a:r>
              <a:rPr lang="en-US" b="1" dirty="0">
                <a:solidFill>
                  <a:srgbClr val="0070C0"/>
                </a:solidFill>
              </a:rPr>
              <a:t>    </a:t>
            </a:r>
            <a:r>
              <a:rPr lang="en-US" b="1" dirty="0" err="1">
                <a:solidFill>
                  <a:srgbClr val="0070C0"/>
                </a:solidFill>
              </a:rPr>
              <a:t>dp</a:t>
            </a:r>
            <a:r>
              <a:rPr lang="en-US" b="1" dirty="0">
                <a:solidFill>
                  <a:srgbClr val="0070C0"/>
                </a:solidFill>
              </a:rPr>
              <a:t>[0]=0; </a:t>
            </a:r>
            <a:r>
              <a:rPr lang="en-US" b="1" dirty="0" err="1">
                <a:solidFill>
                  <a:srgbClr val="0070C0"/>
                </a:solidFill>
              </a:rPr>
              <a:t>preth</a:t>
            </a:r>
            <a:r>
              <a:rPr lang="en-US" b="1" dirty="0">
                <a:solidFill>
                  <a:srgbClr val="0070C0"/>
                </a:solidFill>
              </a:rPr>
              <a:t>[0]=0;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stanje</a:t>
            </a:r>
            <a:r>
              <a:rPr lang="en-US" b="1" dirty="0">
                <a:solidFill>
                  <a:srgbClr val="0070C0"/>
                </a:solidFill>
              </a:rPr>
              <a:t>=1;stanje&lt;(1&lt;&lt;n);</a:t>
            </a:r>
            <a:r>
              <a:rPr lang="en-US" b="1" dirty="0" err="1">
                <a:solidFill>
                  <a:srgbClr val="0070C0"/>
                </a:solidFill>
              </a:rPr>
              <a:t>stanje</a:t>
            </a:r>
            <a:r>
              <a:rPr lang="en-US" b="1" dirty="0">
                <a:solidFill>
                  <a:srgbClr val="0070C0"/>
                </a:solidFill>
              </a:rPr>
              <a:t>++){</a:t>
            </a:r>
          </a:p>
          <a:p>
            <a:r>
              <a:rPr lang="sr-Latn-ME" b="1" dirty="0" smtClean="0">
                <a:solidFill>
                  <a:srgbClr val="0070C0"/>
                </a:solidFill>
              </a:rPr>
              <a:t>  </a:t>
            </a:r>
            <a:r>
              <a:rPr lang="en-US" b="1" dirty="0" err="1" smtClean="0">
                <a:solidFill>
                  <a:srgbClr val="0070C0"/>
                </a:solidFill>
              </a:rPr>
              <a:t>dp</a:t>
            </a:r>
            <a:r>
              <a:rPr lang="en-US" b="1" dirty="0" smtClean="0">
                <a:solidFill>
                  <a:srgbClr val="0070C0"/>
                </a:solidFill>
              </a:rPr>
              <a:t>[</a:t>
            </a:r>
            <a:r>
              <a:rPr lang="en-US" b="1" dirty="0" err="1" smtClean="0">
                <a:solidFill>
                  <a:srgbClr val="0070C0"/>
                </a:solidFill>
              </a:rPr>
              <a:t>stanje</a:t>
            </a:r>
            <a:r>
              <a:rPr lang="en-US" b="1" dirty="0">
                <a:solidFill>
                  <a:srgbClr val="0070C0"/>
                </a:solidFill>
              </a:rPr>
              <a:t>]=</a:t>
            </a:r>
            <a:r>
              <a:rPr lang="en-US" b="1" dirty="0" err="1">
                <a:solidFill>
                  <a:srgbClr val="0070C0"/>
                </a:solidFill>
              </a:rPr>
              <a:t>inf</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stanje</a:t>
            </a:r>
            <a:r>
              <a:rPr lang="en-US" b="1" dirty="0">
                <a:solidFill>
                  <a:srgbClr val="0070C0"/>
                </a:solidFill>
              </a:rPr>
              <a:t>&amp;(1&lt;&lt;</a:t>
            </a:r>
            <a:r>
              <a:rPr lang="en-US" b="1" dirty="0" err="1">
                <a:solidFill>
                  <a:srgbClr val="0070C0"/>
                </a:solidFill>
              </a:rPr>
              <a:t>i</a:t>
            </a:r>
            <a:r>
              <a:rPr lang="en-US" b="1" dirty="0" smtClean="0">
                <a:solidFill>
                  <a:srgbClr val="0070C0"/>
                </a:solidFill>
              </a:rPr>
              <a:t>)) {</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vrij</a:t>
            </a:r>
            <a:r>
              <a:rPr lang="en-US" b="1" dirty="0" smtClean="0">
                <a:solidFill>
                  <a:srgbClr val="0070C0"/>
                </a:solidFill>
              </a:rPr>
              <a:t>=</a:t>
            </a:r>
            <a:r>
              <a:rPr lang="en-US" b="1" dirty="0" err="1" smtClean="0">
                <a:solidFill>
                  <a:srgbClr val="0070C0"/>
                </a:solidFill>
              </a:rPr>
              <a:t>stanje</a:t>
            </a:r>
            <a:r>
              <a:rPr lang="en-US" b="1" dirty="0" smtClean="0">
                <a:solidFill>
                  <a:srgbClr val="0070C0"/>
                </a:solidFill>
              </a:rPr>
              <a:t>^(</a:t>
            </a:r>
            <a:r>
              <a:rPr lang="en-US" b="1" dirty="0">
                <a:solidFill>
                  <a:srgbClr val="0070C0"/>
                </a:solidFill>
              </a:rPr>
              <a:t>1&lt;&lt;</a:t>
            </a:r>
            <a:r>
              <a:rPr lang="en-US" b="1" dirty="0" err="1">
                <a:solidFill>
                  <a:srgbClr val="0070C0"/>
                </a:solidFill>
              </a:rPr>
              <a:t>i</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dp</a:t>
            </a:r>
            <a:r>
              <a:rPr lang="en-US" b="1" dirty="0" smtClean="0">
                <a:solidFill>
                  <a:srgbClr val="0070C0"/>
                </a:solidFill>
              </a:rPr>
              <a:t>[</a:t>
            </a:r>
            <a:r>
              <a:rPr lang="en-US" b="1" dirty="0" err="1" smtClean="0">
                <a:solidFill>
                  <a:srgbClr val="0070C0"/>
                </a:solidFill>
              </a:rPr>
              <a:t>vrij</a:t>
            </a:r>
            <a:r>
              <a:rPr lang="en-US" b="1" dirty="0">
                <a:solidFill>
                  <a:srgbClr val="0070C0"/>
                </a:solidFill>
              </a:rPr>
              <a:t>]+2*ds[</a:t>
            </a:r>
            <a:r>
              <a:rPr lang="en-US" b="1" dirty="0" err="1">
                <a:solidFill>
                  <a:srgbClr val="0070C0"/>
                </a:solidFill>
              </a:rPr>
              <a:t>i</a:t>
            </a:r>
            <a:r>
              <a:rPr lang="en-US" b="1" dirty="0">
                <a:solidFill>
                  <a:srgbClr val="0070C0"/>
                </a:solidFill>
              </a:rPr>
              <a:t>]&lt;</a:t>
            </a:r>
            <a:r>
              <a:rPr lang="en-US" b="1" dirty="0" err="1">
                <a:solidFill>
                  <a:srgbClr val="0070C0"/>
                </a:solidFill>
              </a:rPr>
              <a:t>dp</a:t>
            </a:r>
            <a:r>
              <a:rPr lang="en-US" b="1" dirty="0">
                <a:solidFill>
                  <a:srgbClr val="0070C0"/>
                </a:solidFill>
              </a:rPr>
              <a:t>[</a:t>
            </a:r>
            <a:r>
              <a:rPr lang="en-US" b="1" dirty="0" err="1">
                <a:solidFill>
                  <a:srgbClr val="0070C0"/>
                </a:solidFill>
              </a:rPr>
              <a:t>stanje</a:t>
            </a:r>
            <a:r>
              <a:rPr lang="en-US" b="1" dirty="0" smtClean="0">
                <a:solidFill>
                  <a:srgbClr val="0070C0"/>
                </a:solidFill>
              </a:rPr>
              <a:t>]){</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dp</a:t>
            </a:r>
            <a:r>
              <a:rPr lang="en-US" b="1" dirty="0" smtClean="0">
                <a:solidFill>
                  <a:srgbClr val="0070C0"/>
                </a:solidFill>
              </a:rPr>
              <a:t>[</a:t>
            </a:r>
            <a:r>
              <a:rPr lang="en-US" b="1" dirty="0" err="1" smtClean="0">
                <a:solidFill>
                  <a:srgbClr val="0070C0"/>
                </a:solidFill>
              </a:rPr>
              <a:t>stanje</a:t>
            </a:r>
            <a:r>
              <a:rPr lang="en-US" b="1" dirty="0">
                <a:solidFill>
                  <a:srgbClr val="0070C0"/>
                </a:solidFill>
              </a:rPr>
              <a:t>]=</a:t>
            </a:r>
            <a:r>
              <a:rPr lang="en-US" b="1" dirty="0" err="1">
                <a:solidFill>
                  <a:srgbClr val="0070C0"/>
                </a:solidFill>
              </a:rPr>
              <a:t>dp</a:t>
            </a:r>
            <a:r>
              <a:rPr lang="en-US" b="1" dirty="0">
                <a:solidFill>
                  <a:srgbClr val="0070C0"/>
                </a:solidFill>
              </a:rPr>
              <a:t>[</a:t>
            </a:r>
            <a:r>
              <a:rPr lang="en-US" b="1" dirty="0" err="1">
                <a:solidFill>
                  <a:srgbClr val="0070C0"/>
                </a:solidFill>
              </a:rPr>
              <a:t>vrij</a:t>
            </a:r>
            <a:r>
              <a:rPr lang="en-US" b="1" dirty="0">
                <a:solidFill>
                  <a:srgbClr val="0070C0"/>
                </a:solidFill>
              </a:rPr>
              <a:t>]+2*ds[</a:t>
            </a:r>
            <a:r>
              <a:rPr lang="en-US" b="1" dirty="0" err="1">
                <a:solidFill>
                  <a:srgbClr val="0070C0"/>
                </a:solidFill>
              </a:rPr>
              <a:t>i</a:t>
            </a:r>
            <a:r>
              <a:rPr lang="en-US" b="1" dirty="0">
                <a:solidFill>
                  <a:srgbClr val="0070C0"/>
                </a:solidFill>
              </a:rPr>
              <a:t>]; </a:t>
            </a:r>
            <a:r>
              <a:rPr lang="sr-Latn-ME" b="1" dirty="0" smtClean="0">
                <a:solidFill>
                  <a:srgbClr val="0070C0"/>
                </a:solidFill>
              </a:rPr>
              <a:t>  </a:t>
            </a: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preth</a:t>
            </a:r>
            <a:r>
              <a:rPr lang="en-US" b="1" dirty="0" smtClean="0">
                <a:solidFill>
                  <a:srgbClr val="0070C0"/>
                </a:solidFill>
              </a:rPr>
              <a:t>[</a:t>
            </a:r>
            <a:r>
              <a:rPr lang="en-US" b="1" dirty="0" err="1" smtClean="0">
                <a:solidFill>
                  <a:srgbClr val="0070C0"/>
                </a:solidFill>
              </a:rPr>
              <a:t>stanje</a:t>
            </a:r>
            <a:r>
              <a:rPr lang="en-US" b="1" dirty="0">
                <a:solidFill>
                  <a:srgbClr val="0070C0"/>
                </a:solidFill>
              </a:rPr>
              <a:t>]=</a:t>
            </a:r>
            <a:r>
              <a:rPr lang="en-US" b="1" dirty="0" err="1">
                <a:solidFill>
                  <a:srgbClr val="0070C0"/>
                </a:solidFill>
              </a:rPr>
              <a:t>vrij</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a:solidFill>
                  <a:srgbClr val="0070C0"/>
                </a:solidFill>
              </a:rPr>
              <a:t>j=i+1;j&lt;</a:t>
            </a:r>
            <a:r>
              <a:rPr lang="en-US" b="1" dirty="0" err="1">
                <a:solidFill>
                  <a:srgbClr val="0070C0"/>
                </a:solidFill>
              </a:rPr>
              <a:t>n;j</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a:solidFill>
                  <a:srgbClr val="0070C0"/>
                </a:solidFill>
              </a:rPr>
              <a:t>((</a:t>
            </a:r>
            <a:r>
              <a:rPr lang="en-US" b="1" dirty="0" err="1" smtClean="0">
                <a:solidFill>
                  <a:srgbClr val="0070C0"/>
                </a:solidFill>
              </a:rPr>
              <a:t>stanje</a:t>
            </a:r>
            <a:r>
              <a:rPr lang="en-US" b="1" dirty="0" smtClean="0">
                <a:solidFill>
                  <a:srgbClr val="0070C0"/>
                </a:solidFill>
              </a:rPr>
              <a:t>&amp;(</a:t>
            </a:r>
            <a:r>
              <a:rPr lang="en-US" b="1" dirty="0">
                <a:solidFill>
                  <a:srgbClr val="0070C0"/>
                </a:solidFill>
              </a:rPr>
              <a:t>1&lt;&lt;</a:t>
            </a:r>
            <a:r>
              <a:rPr lang="en-US" b="1" dirty="0" err="1">
                <a:solidFill>
                  <a:srgbClr val="0070C0"/>
                </a:solidFill>
              </a:rPr>
              <a:t>i</a:t>
            </a:r>
            <a:r>
              <a:rPr lang="en-US" b="1" dirty="0" smtClean="0">
                <a:solidFill>
                  <a:srgbClr val="0070C0"/>
                </a:solidFill>
              </a:rPr>
              <a:t>))&amp;&amp;(</a:t>
            </a:r>
            <a:r>
              <a:rPr lang="en-US" b="1" dirty="0" err="1" smtClean="0">
                <a:solidFill>
                  <a:srgbClr val="0070C0"/>
                </a:solidFill>
              </a:rPr>
              <a:t>stanje</a:t>
            </a:r>
            <a:r>
              <a:rPr lang="en-US" b="1" dirty="0" smtClean="0">
                <a:solidFill>
                  <a:srgbClr val="0070C0"/>
                </a:solidFill>
              </a:rPr>
              <a:t>&amp;(</a:t>
            </a:r>
            <a:r>
              <a:rPr lang="en-US" b="1" dirty="0">
                <a:solidFill>
                  <a:srgbClr val="0070C0"/>
                </a:solidFill>
              </a:rPr>
              <a:t>1&lt;&lt;j</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vrij</a:t>
            </a:r>
            <a:r>
              <a:rPr lang="en-US" b="1" dirty="0">
                <a:solidFill>
                  <a:srgbClr val="0070C0"/>
                </a:solidFill>
              </a:rPr>
              <a:t>=(</a:t>
            </a:r>
            <a:r>
              <a:rPr lang="en-US" b="1" dirty="0" err="1">
                <a:solidFill>
                  <a:srgbClr val="0070C0"/>
                </a:solidFill>
              </a:rPr>
              <a:t>stanje</a:t>
            </a:r>
            <a:r>
              <a:rPr lang="en-US" b="1" dirty="0">
                <a:solidFill>
                  <a:srgbClr val="0070C0"/>
                </a:solidFill>
              </a:rPr>
              <a:t>^(1&lt;&lt;</a:t>
            </a:r>
            <a:r>
              <a:rPr lang="en-US" b="1" dirty="0" err="1">
                <a:solidFill>
                  <a:srgbClr val="0070C0"/>
                </a:solidFill>
              </a:rPr>
              <a:t>i</a:t>
            </a:r>
            <a:r>
              <a:rPr lang="en-US" b="1" dirty="0">
                <a:solidFill>
                  <a:srgbClr val="0070C0"/>
                </a:solidFill>
              </a:rPr>
              <a:t>))^(1&lt;&lt;j);</a:t>
            </a: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dp</a:t>
            </a:r>
            <a:r>
              <a:rPr lang="en-US" b="1" dirty="0" smtClean="0">
                <a:solidFill>
                  <a:srgbClr val="0070C0"/>
                </a:solidFill>
              </a:rPr>
              <a:t>[</a:t>
            </a:r>
            <a:r>
              <a:rPr lang="en-US" b="1" dirty="0" err="1" smtClean="0">
                <a:solidFill>
                  <a:srgbClr val="0070C0"/>
                </a:solidFill>
              </a:rPr>
              <a:t>vrij</a:t>
            </a:r>
            <a:r>
              <a:rPr lang="en-US" b="1" dirty="0">
                <a:solidFill>
                  <a:srgbClr val="0070C0"/>
                </a:solidFill>
              </a:rPr>
              <a:t>]+</a:t>
            </a:r>
            <a:r>
              <a:rPr lang="en-US" b="1" dirty="0" err="1">
                <a:solidFill>
                  <a:srgbClr val="0070C0"/>
                </a:solidFill>
              </a:rPr>
              <a:t>dist</a:t>
            </a:r>
            <a:r>
              <a:rPr lang="en-US" b="1" dirty="0">
                <a:solidFill>
                  <a:srgbClr val="0070C0"/>
                </a:solidFill>
              </a:rPr>
              <a:t>[</a:t>
            </a:r>
            <a:r>
              <a:rPr lang="en-US" b="1" dirty="0" err="1">
                <a:solidFill>
                  <a:srgbClr val="0070C0"/>
                </a:solidFill>
              </a:rPr>
              <a:t>i</a:t>
            </a:r>
            <a:r>
              <a:rPr lang="en-US" b="1" dirty="0">
                <a:solidFill>
                  <a:srgbClr val="0070C0"/>
                </a:solidFill>
              </a:rPr>
              <a:t>][j</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ds[</a:t>
            </a:r>
            <a:r>
              <a:rPr lang="en-US" b="1" dirty="0" err="1" smtClean="0">
                <a:solidFill>
                  <a:srgbClr val="0070C0"/>
                </a:solidFill>
              </a:rPr>
              <a:t>i</a:t>
            </a:r>
            <a:r>
              <a:rPr lang="en-US" b="1" dirty="0">
                <a:solidFill>
                  <a:srgbClr val="0070C0"/>
                </a:solidFill>
              </a:rPr>
              <a:t>]+ds[j]&lt;</a:t>
            </a:r>
            <a:r>
              <a:rPr lang="en-US" b="1" dirty="0" err="1">
                <a:solidFill>
                  <a:srgbClr val="0070C0"/>
                </a:solidFill>
              </a:rPr>
              <a:t>dp</a:t>
            </a:r>
            <a:r>
              <a:rPr lang="en-US" b="1" dirty="0">
                <a:solidFill>
                  <a:srgbClr val="0070C0"/>
                </a:solidFill>
              </a:rPr>
              <a:t>[</a:t>
            </a:r>
            <a:r>
              <a:rPr lang="en-US" b="1" dirty="0" err="1">
                <a:solidFill>
                  <a:srgbClr val="0070C0"/>
                </a:solidFill>
              </a:rPr>
              <a:t>stanje</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err="1" smtClean="0">
                <a:solidFill>
                  <a:srgbClr val="0070C0"/>
                </a:solidFill>
              </a:rPr>
              <a:t>dp</a:t>
            </a:r>
            <a:r>
              <a:rPr lang="en-US" b="1" dirty="0" smtClean="0">
                <a:solidFill>
                  <a:srgbClr val="0070C0"/>
                </a:solidFill>
              </a:rPr>
              <a:t>[</a:t>
            </a:r>
            <a:r>
              <a:rPr lang="en-US" b="1" dirty="0" err="1" smtClean="0">
                <a:solidFill>
                  <a:srgbClr val="0070C0"/>
                </a:solidFill>
              </a:rPr>
              <a:t>stanje</a:t>
            </a:r>
            <a:r>
              <a:rPr lang="en-US" b="1" dirty="0">
                <a:solidFill>
                  <a:srgbClr val="0070C0"/>
                </a:solidFill>
              </a:rPr>
              <a:t>]=</a:t>
            </a:r>
            <a:r>
              <a:rPr lang="en-US" b="1" dirty="0" err="1">
                <a:solidFill>
                  <a:srgbClr val="0070C0"/>
                </a:solidFill>
              </a:rPr>
              <a:t>dp</a:t>
            </a:r>
            <a:r>
              <a:rPr lang="en-US" b="1" dirty="0">
                <a:solidFill>
                  <a:srgbClr val="0070C0"/>
                </a:solidFill>
              </a:rPr>
              <a:t>[</a:t>
            </a:r>
            <a:r>
              <a:rPr lang="en-US" b="1" dirty="0" err="1">
                <a:solidFill>
                  <a:srgbClr val="0070C0"/>
                </a:solidFill>
              </a:rPr>
              <a:t>vrij</a:t>
            </a:r>
            <a:r>
              <a:rPr lang="en-US" b="1" dirty="0">
                <a:solidFill>
                  <a:srgbClr val="0070C0"/>
                </a:solidFill>
              </a:rPr>
              <a:t>]+</a:t>
            </a:r>
            <a:r>
              <a:rPr lang="en-US" b="1" dirty="0" err="1">
                <a:solidFill>
                  <a:srgbClr val="0070C0"/>
                </a:solidFill>
              </a:rPr>
              <a:t>dist</a:t>
            </a:r>
            <a:r>
              <a:rPr lang="en-US" b="1" dirty="0">
                <a:solidFill>
                  <a:srgbClr val="0070C0"/>
                </a:solidFill>
              </a:rPr>
              <a:t>[</a:t>
            </a:r>
            <a:r>
              <a:rPr lang="en-US" b="1" dirty="0" err="1">
                <a:solidFill>
                  <a:srgbClr val="0070C0"/>
                </a:solidFill>
              </a:rPr>
              <a:t>i</a:t>
            </a:r>
            <a:r>
              <a:rPr lang="en-US" b="1" dirty="0">
                <a:solidFill>
                  <a:srgbClr val="0070C0"/>
                </a:solidFill>
              </a:rPr>
              <a:t>][j</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ds[</a:t>
            </a:r>
            <a:r>
              <a:rPr lang="en-US" b="1" dirty="0" err="1" smtClean="0">
                <a:solidFill>
                  <a:srgbClr val="0070C0"/>
                </a:solidFill>
              </a:rPr>
              <a:t>i</a:t>
            </a:r>
            <a:r>
              <a:rPr lang="en-US" b="1" dirty="0">
                <a:solidFill>
                  <a:srgbClr val="0070C0"/>
                </a:solidFill>
              </a:rPr>
              <a:t>]+ds[j]; </a:t>
            </a:r>
            <a:r>
              <a:rPr lang="en-US" b="1" dirty="0" err="1">
                <a:solidFill>
                  <a:srgbClr val="0070C0"/>
                </a:solidFill>
              </a:rPr>
              <a:t>preth</a:t>
            </a:r>
            <a:r>
              <a:rPr lang="en-US" b="1" dirty="0">
                <a:solidFill>
                  <a:srgbClr val="0070C0"/>
                </a:solidFill>
              </a:rPr>
              <a:t>[</a:t>
            </a:r>
            <a:r>
              <a:rPr lang="en-US" b="1" dirty="0" err="1">
                <a:solidFill>
                  <a:srgbClr val="0070C0"/>
                </a:solidFill>
              </a:rPr>
              <a:t>stanje</a:t>
            </a:r>
            <a:r>
              <a:rPr lang="en-US" b="1" dirty="0">
                <a:solidFill>
                  <a:srgbClr val="0070C0"/>
                </a:solidFill>
              </a:rPr>
              <a:t>]=</a:t>
            </a:r>
            <a:r>
              <a:rPr lang="en-US" b="1" dirty="0" err="1">
                <a:solidFill>
                  <a:srgbClr val="0070C0"/>
                </a:solidFill>
              </a:rPr>
              <a:t>vrij</a:t>
            </a:r>
            <a:r>
              <a:rPr lang="en-US" b="1" dirty="0" smtClean="0">
                <a:solidFill>
                  <a:srgbClr val="0070C0"/>
                </a:solidFill>
              </a:rPr>
              <a:t>;</a:t>
            </a:r>
            <a:endParaRPr lang="sr-Latn-ME" b="1" dirty="0" smtClean="0">
              <a:solidFill>
                <a:srgbClr val="0070C0"/>
              </a:solidFill>
            </a:endParaRPr>
          </a:p>
          <a:p>
            <a:r>
              <a:rPr lang="sr-Latn-ME" b="1" dirty="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        }</a:t>
            </a:r>
          </a:p>
          <a:p>
            <a:r>
              <a:rPr lang="en-US" b="1" dirty="0" smtClean="0">
                <a:solidFill>
                  <a:srgbClr val="0070C0"/>
                </a:solidFill>
              </a:rPr>
              <a:t>}</a:t>
            </a:r>
            <a:endParaRPr lang="en-US" b="1" dirty="0">
              <a:solidFill>
                <a:srgbClr val="0070C0"/>
              </a:solidFill>
            </a:endParaRPr>
          </a:p>
          <a:p>
            <a:endParaRPr lang="en-US" b="1" dirty="0">
              <a:solidFill>
                <a:srgbClr val="0070C0"/>
              </a:solidFill>
            </a:endParaRPr>
          </a:p>
        </p:txBody>
      </p:sp>
      <p:cxnSp>
        <p:nvCxnSpPr>
          <p:cNvPr id="8" name="Straight Connector 7"/>
          <p:cNvCxnSpPr/>
          <p:nvPr/>
        </p:nvCxnSpPr>
        <p:spPr>
          <a:xfrm>
            <a:off x="4495800" y="412135"/>
            <a:ext cx="0" cy="6445865"/>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53435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7346"/>
            <a:ext cx="8229600" cy="990600"/>
          </a:xfrm>
        </p:spPr>
        <p:txBody>
          <a:bodyPr/>
          <a:lstStyle/>
          <a:p>
            <a:r>
              <a:rPr lang="sr-Latn-ME" dirty="0" smtClean="0"/>
              <a:t>Realizacija</a:t>
            </a:r>
            <a:endParaRPr lang="en-US" dirty="0"/>
          </a:p>
        </p:txBody>
      </p:sp>
      <p:sp>
        <p:nvSpPr>
          <p:cNvPr id="4" name="Rectangle 3"/>
          <p:cNvSpPr/>
          <p:nvPr/>
        </p:nvSpPr>
        <p:spPr>
          <a:xfrm>
            <a:off x="0" y="990600"/>
            <a:ext cx="3505200" cy="4247317"/>
          </a:xfrm>
          <a:prstGeom prst="rect">
            <a:avLst/>
          </a:prstGeom>
          <a:ln>
            <a:solidFill>
              <a:srgbClr val="C00000"/>
            </a:solidFill>
            <a:prstDash val="dash"/>
          </a:ln>
        </p:spPr>
        <p:txBody>
          <a:bodyPr wrap="square">
            <a:spAutoFit/>
          </a:bodyPr>
          <a:lstStyle/>
          <a:p>
            <a:r>
              <a:rPr lang="en-US" b="1" dirty="0" err="1" smtClean="0">
                <a:solidFill>
                  <a:srgbClr val="0070C0"/>
                </a:solidFill>
              </a:rPr>
              <a:t>cout</a:t>
            </a:r>
            <a:r>
              <a:rPr lang="en-US" b="1" dirty="0">
                <a:solidFill>
                  <a:srgbClr val="0070C0"/>
                </a:solidFill>
              </a:rPr>
              <a:t>&lt;&lt;</a:t>
            </a:r>
            <a:r>
              <a:rPr lang="en-US" b="1" dirty="0" err="1">
                <a:solidFill>
                  <a:srgbClr val="0070C0"/>
                </a:solidFill>
              </a:rPr>
              <a:t>dp</a:t>
            </a:r>
            <a:r>
              <a:rPr lang="en-US" b="1" dirty="0">
                <a:solidFill>
                  <a:srgbClr val="0070C0"/>
                </a:solidFill>
              </a:rPr>
              <a:t>[(1&lt;&lt;n)-1]&lt;&lt;</a:t>
            </a:r>
            <a:r>
              <a:rPr lang="en-US" b="1" dirty="0" err="1">
                <a:solidFill>
                  <a:srgbClr val="0070C0"/>
                </a:solidFill>
              </a:rPr>
              <a:t>endl</a:t>
            </a:r>
            <a:r>
              <a:rPr lang="en-US" b="1" dirty="0">
                <a:solidFill>
                  <a:srgbClr val="0070C0"/>
                </a:solidFill>
              </a:rPr>
              <a:t>;</a:t>
            </a:r>
          </a:p>
          <a:p>
            <a:r>
              <a:rPr lang="en-US" b="1" dirty="0" err="1" smtClean="0">
                <a:solidFill>
                  <a:srgbClr val="0070C0"/>
                </a:solidFill>
              </a:rPr>
              <a:t>cout</a:t>
            </a:r>
            <a:r>
              <a:rPr lang="en-US" b="1" dirty="0">
                <a:solidFill>
                  <a:srgbClr val="0070C0"/>
                </a:solidFill>
              </a:rPr>
              <a:t>&lt;&lt;0;</a:t>
            </a:r>
          </a:p>
          <a:p>
            <a:r>
              <a:rPr lang="en-US" b="1" dirty="0" err="1" smtClean="0">
                <a:solidFill>
                  <a:srgbClr val="0070C0"/>
                </a:solidFill>
              </a:rPr>
              <a:t>int</a:t>
            </a:r>
            <a:r>
              <a:rPr lang="en-US" b="1" dirty="0" smtClean="0">
                <a:solidFill>
                  <a:srgbClr val="0070C0"/>
                </a:solidFill>
              </a:rPr>
              <a:t> </a:t>
            </a:r>
            <a:r>
              <a:rPr lang="en-US" b="1" dirty="0" err="1">
                <a:solidFill>
                  <a:srgbClr val="0070C0"/>
                </a:solidFill>
              </a:rPr>
              <a:t>bilo</a:t>
            </a:r>
            <a:r>
              <a:rPr lang="en-US" b="1" dirty="0">
                <a:solidFill>
                  <a:srgbClr val="0070C0"/>
                </a:solidFill>
              </a:rPr>
              <a:t>=0;</a:t>
            </a:r>
          </a:p>
          <a:p>
            <a:r>
              <a:rPr lang="en-US" b="1" dirty="0" smtClean="0">
                <a:solidFill>
                  <a:srgbClr val="0070C0"/>
                </a:solidFill>
              </a:rPr>
              <a:t>long </a:t>
            </a:r>
            <a:r>
              <a:rPr lang="en-US" b="1" dirty="0" err="1">
                <a:solidFill>
                  <a:srgbClr val="0070C0"/>
                </a:solidFill>
              </a:rPr>
              <a:t>tek</a:t>
            </a:r>
            <a:r>
              <a:rPr lang="en-US" b="1" dirty="0">
                <a:solidFill>
                  <a:srgbClr val="0070C0"/>
                </a:solidFill>
              </a:rPr>
              <a:t>=(1&lt;&lt;n)-1,statis;</a:t>
            </a:r>
          </a:p>
          <a:p>
            <a:r>
              <a:rPr lang="en-US" b="1" dirty="0" smtClean="0">
                <a:solidFill>
                  <a:srgbClr val="0070C0"/>
                </a:solidFill>
              </a:rPr>
              <a:t>while(</a:t>
            </a:r>
            <a:r>
              <a:rPr lang="en-US" b="1" dirty="0" err="1" smtClean="0">
                <a:solidFill>
                  <a:srgbClr val="0070C0"/>
                </a:solidFill>
              </a:rPr>
              <a:t>bilo</a:t>
            </a:r>
            <a:r>
              <a:rPr lang="en-US" b="1" dirty="0" smtClean="0">
                <a:solidFill>
                  <a:srgbClr val="0070C0"/>
                </a:solidFill>
              </a:rPr>
              <a:t>&lt;n</a:t>
            </a:r>
            <a:r>
              <a:rPr lang="en-US" b="1" dirty="0">
                <a:solidFill>
                  <a:srgbClr val="0070C0"/>
                </a:solidFill>
              </a:rPr>
              <a:t>){</a:t>
            </a:r>
          </a:p>
          <a:p>
            <a:r>
              <a:rPr lang="sr-Latn-ME" b="1" dirty="0" smtClean="0">
                <a:solidFill>
                  <a:srgbClr val="0070C0"/>
                </a:solidFill>
              </a:rPr>
              <a:t>  </a:t>
            </a:r>
            <a:r>
              <a:rPr lang="en-US" b="1" dirty="0" err="1" smtClean="0">
                <a:solidFill>
                  <a:srgbClr val="0070C0"/>
                </a:solidFill>
              </a:rPr>
              <a:t>statis</a:t>
            </a:r>
            <a:r>
              <a:rPr lang="en-US" b="1" dirty="0" smtClean="0">
                <a:solidFill>
                  <a:srgbClr val="0070C0"/>
                </a:solidFill>
              </a:rPr>
              <a:t>=</a:t>
            </a:r>
            <a:r>
              <a:rPr lang="en-US" b="1" dirty="0" err="1" smtClean="0">
                <a:solidFill>
                  <a:srgbClr val="0070C0"/>
                </a:solidFill>
              </a:rPr>
              <a:t>preth</a:t>
            </a:r>
            <a:r>
              <a:rPr lang="en-US" b="1" dirty="0" smtClean="0">
                <a:solidFill>
                  <a:srgbClr val="0070C0"/>
                </a:solidFill>
              </a:rPr>
              <a:t>[</a:t>
            </a:r>
            <a:r>
              <a:rPr lang="en-US" b="1" dirty="0" err="1" smtClean="0">
                <a:solidFill>
                  <a:srgbClr val="0070C0"/>
                </a:solidFill>
              </a:rPr>
              <a:t>tek</a:t>
            </a:r>
            <a:r>
              <a:rPr lang="en-US" b="1" dirty="0">
                <a:solidFill>
                  <a:srgbClr val="0070C0"/>
                </a:solidFill>
              </a:rPr>
              <a:t>];</a:t>
            </a:r>
          </a:p>
          <a:p>
            <a:r>
              <a:rPr lang="sr-Latn-ME" b="1" dirty="0" smtClean="0">
                <a:solidFill>
                  <a:srgbClr val="0070C0"/>
                </a:solidFill>
              </a:rPr>
              <a:t>  </a:t>
            </a:r>
            <a:r>
              <a:rPr lang="en-US" b="1" dirty="0" err="1" smtClean="0">
                <a:solidFill>
                  <a:srgbClr val="0070C0"/>
                </a:solidFill>
              </a:rPr>
              <a:t>vrij</a:t>
            </a:r>
            <a:r>
              <a:rPr lang="en-US" b="1" dirty="0" smtClean="0">
                <a:solidFill>
                  <a:srgbClr val="0070C0"/>
                </a:solidFill>
              </a:rPr>
              <a:t>=</a:t>
            </a:r>
            <a:r>
              <a:rPr lang="en-US" b="1" dirty="0" err="1" smtClean="0">
                <a:solidFill>
                  <a:srgbClr val="0070C0"/>
                </a:solidFill>
              </a:rPr>
              <a:t>statis</a:t>
            </a:r>
            <a:r>
              <a:rPr lang="en-US" b="1" dirty="0" smtClean="0">
                <a:solidFill>
                  <a:srgbClr val="0070C0"/>
                </a:solidFill>
              </a:rPr>
              <a:t> </a:t>
            </a:r>
            <a:r>
              <a:rPr lang="en-US" b="1" dirty="0">
                <a:solidFill>
                  <a:srgbClr val="0070C0"/>
                </a:solidFill>
              </a:rPr>
              <a:t>^ </a:t>
            </a:r>
            <a:r>
              <a:rPr lang="en-US" b="1" dirty="0" err="1">
                <a:solidFill>
                  <a:srgbClr val="0070C0"/>
                </a:solidFill>
              </a:rPr>
              <a:t>tek</a:t>
            </a:r>
            <a:r>
              <a:rPr lang="en-US" b="1" dirty="0">
                <a:solidFill>
                  <a:srgbClr val="0070C0"/>
                </a:solidFill>
              </a:rPr>
              <a:t>;</a:t>
            </a:r>
          </a:p>
          <a:p>
            <a:r>
              <a:rPr lang="sr-Latn-ME" b="1" dirty="0" smtClean="0">
                <a:solidFill>
                  <a:srgbClr val="0070C0"/>
                </a:solidFill>
              </a:rPr>
              <a:t>  </a:t>
            </a:r>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if</a:t>
            </a:r>
            <a:r>
              <a:rPr lang="en-US" b="1" dirty="0">
                <a:solidFill>
                  <a:srgbClr val="0070C0"/>
                </a:solidFill>
              </a:rPr>
              <a:t>((1&lt;&lt;</a:t>
            </a:r>
            <a:r>
              <a:rPr lang="en-US" b="1" dirty="0" err="1">
                <a:solidFill>
                  <a:srgbClr val="0070C0"/>
                </a:solidFill>
              </a:rPr>
              <a:t>i</a:t>
            </a:r>
            <a:r>
              <a:rPr lang="en-US" b="1" dirty="0">
                <a:solidFill>
                  <a:srgbClr val="0070C0"/>
                </a:solidFill>
              </a:rPr>
              <a:t>) &amp; </a:t>
            </a:r>
            <a:r>
              <a:rPr lang="en-US" b="1" dirty="0" err="1">
                <a:solidFill>
                  <a:srgbClr val="0070C0"/>
                </a:solidFill>
              </a:rPr>
              <a:t>vrij</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r>
              <a:rPr lang="en-US" b="1" dirty="0" err="1">
                <a:solidFill>
                  <a:srgbClr val="0070C0"/>
                </a:solidFill>
              </a:rPr>
              <a:t>cout</a:t>
            </a:r>
            <a:r>
              <a:rPr lang="en-US" b="1" dirty="0">
                <a:solidFill>
                  <a:srgbClr val="0070C0"/>
                </a:solidFill>
              </a:rPr>
              <a:t>&lt;&lt;' '&lt;&lt;i+1;bilo++;}</a:t>
            </a:r>
          </a:p>
          <a:p>
            <a:r>
              <a:rPr lang="sr-Latn-ME" b="1" dirty="0" smtClean="0">
                <a:solidFill>
                  <a:srgbClr val="0070C0"/>
                </a:solidFill>
              </a:rPr>
              <a:t>  </a:t>
            </a:r>
            <a:r>
              <a:rPr lang="en-US" b="1" dirty="0" err="1" smtClean="0">
                <a:solidFill>
                  <a:srgbClr val="0070C0"/>
                </a:solidFill>
              </a:rPr>
              <a:t>cout</a:t>
            </a:r>
            <a:r>
              <a:rPr lang="en-US" b="1" dirty="0">
                <a:solidFill>
                  <a:srgbClr val="0070C0"/>
                </a:solidFill>
              </a:rPr>
              <a:t>&lt;&lt;' '&lt;&lt;0;</a:t>
            </a:r>
          </a:p>
          <a:p>
            <a:r>
              <a:rPr lang="sr-Latn-ME" b="1" dirty="0" smtClean="0">
                <a:solidFill>
                  <a:srgbClr val="0070C0"/>
                </a:solidFill>
              </a:rPr>
              <a:t>  </a:t>
            </a:r>
            <a:r>
              <a:rPr lang="en-US" b="1" dirty="0" err="1" smtClean="0">
                <a:solidFill>
                  <a:srgbClr val="0070C0"/>
                </a:solidFill>
              </a:rPr>
              <a:t>tek</a:t>
            </a:r>
            <a:r>
              <a:rPr lang="en-US" b="1" dirty="0" smtClean="0">
                <a:solidFill>
                  <a:srgbClr val="0070C0"/>
                </a:solidFill>
              </a:rPr>
              <a:t>=</a:t>
            </a:r>
            <a:r>
              <a:rPr lang="en-US" b="1" dirty="0" err="1" smtClean="0">
                <a:solidFill>
                  <a:srgbClr val="0070C0"/>
                </a:solidFill>
              </a:rPr>
              <a:t>statis</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smtClean="0">
                <a:solidFill>
                  <a:srgbClr val="0070C0"/>
                </a:solidFill>
              </a:rPr>
              <a:t>return </a:t>
            </a:r>
            <a:r>
              <a:rPr lang="en-US" b="1" dirty="0">
                <a:solidFill>
                  <a:srgbClr val="0070C0"/>
                </a:solidFill>
              </a:rPr>
              <a:t>0;</a:t>
            </a:r>
          </a:p>
          <a:p>
            <a:r>
              <a:rPr lang="en-US" b="1" dirty="0">
                <a:solidFill>
                  <a:srgbClr val="0070C0"/>
                </a:solidFill>
              </a:rPr>
              <a:t>}</a:t>
            </a:r>
            <a:endParaRPr lang="en-US" dirty="0"/>
          </a:p>
        </p:txBody>
      </p:sp>
      <p:sp>
        <p:nvSpPr>
          <p:cNvPr id="6" name="TextBox 5"/>
          <p:cNvSpPr txBox="1"/>
          <p:nvPr/>
        </p:nvSpPr>
        <p:spPr>
          <a:xfrm>
            <a:off x="3505200" y="304800"/>
            <a:ext cx="5638800" cy="5078313"/>
          </a:xfrm>
          <a:prstGeom prst="rect">
            <a:avLst/>
          </a:prstGeom>
          <a:noFill/>
        </p:spPr>
        <p:txBody>
          <a:bodyPr wrap="square" rtlCol="0">
            <a:spAutoFit/>
          </a:bodyPr>
          <a:lstStyle/>
          <a:p>
            <a:r>
              <a:rPr lang="sr-Latn-ME" dirty="0" smtClean="0"/>
              <a:t>Ovo je jedan od mnoštva problema koji se mogu rješavati putem kombinacije </a:t>
            </a:r>
            <a:r>
              <a:rPr lang="sr-Latn-ME" b="1" dirty="0" smtClean="0">
                <a:solidFill>
                  <a:srgbClr val="C00000"/>
                </a:solidFill>
              </a:rPr>
              <a:t>dp</a:t>
            </a:r>
            <a:r>
              <a:rPr lang="sr-Latn-ME" dirty="0" smtClean="0"/>
              <a:t> i bitmaskiranja.</a:t>
            </a:r>
          </a:p>
          <a:p>
            <a:r>
              <a:rPr lang="sr-Latn-ME" dirty="0" smtClean="0"/>
              <a:t>Kao što smo rekli stanje opisuje do sada sređene objekte. Prolazeći kroz sva stanja od </a:t>
            </a:r>
            <a:r>
              <a:rPr lang="sr-Latn-ME" b="1" dirty="0" smtClean="0">
                <a:solidFill>
                  <a:srgbClr val="C00000"/>
                </a:solidFill>
              </a:rPr>
              <a:t>0</a:t>
            </a:r>
            <a:r>
              <a:rPr lang="sr-Latn-ME" dirty="0" smtClean="0"/>
              <a:t> do </a:t>
            </a:r>
            <a:r>
              <a:rPr lang="sr-Latn-ME" b="1" dirty="0" smtClean="0">
                <a:solidFill>
                  <a:srgbClr val="C00000"/>
                </a:solidFill>
              </a:rPr>
              <a:t>2</a:t>
            </a:r>
            <a:r>
              <a:rPr lang="sr-Latn-ME" b="1" i="1" baseline="30000" dirty="0" smtClean="0">
                <a:solidFill>
                  <a:srgbClr val="C00000"/>
                </a:solidFill>
              </a:rPr>
              <a:t>n</a:t>
            </a:r>
            <a:r>
              <a:rPr lang="sr-Latn-ME" b="1" dirty="0" smtClean="0">
                <a:solidFill>
                  <a:srgbClr val="C00000"/>
                </a:solidFill>
              </a:rPr>
              <a:t>-1</a:t>
            </a:r>
            <a:r>
              <a:rPr lang="sr-Latn-ME" dirty="0" smtClean="0"/>
              <a:t>. </a:t>
            </a:r>
          </a:p>
          <a:p>
            <a:r>
              <a:rPr lang="sr-Latn-ME" dirty="0" smtClean="0"/>
              <a:t>Postoji mogućnost da se do stanja koje trenutno posmatramo najjeftinije dolazi preko dodavanja jednog objekta na neko od prethodnih stanja (jedan objekat ima cijenu koja je jednaka cijeni dvostruke putanje do tog objekta) ili može biti da je jeftinije da se dođe tako što se dođe do jednog objekta, on </a:t>
            </a:r>
            <a:r>
              <a:rPr lang="sr-Latn-ME" smtClean="0"/>
              <a:t>se pokupi </a:t>
            </a:r>
            <a:r>
              <a:rPr lang="sr-Latn-ME" dirty="0" smtClean="0"/>
              <a:t>i zatim se od njega dođe do drugog objekta i iz drugog objekta vratimo nazad. Prethodno smo sračunali </a:t>
            </a:r>
            <a:r>
              <a:rPr lang="sr-Latn-ME" b="1" dirty="0" smtClean="0">
                <a:solidFill>
                  <a:srgbClr val="0070C0"/>
                </a:solidFill>
              </a:rPr>
              <a:t>ds</a:t>
            </a:r>
            <a:r>
              <a:rPr lang="sr-Latn-ME" dirty="0" smtClean="0"/>
              <a:t> (distance do korpe) i </a:t>
            </a:r>
            <a:r>
              <a:rPr lang="sr-Latn-ME" b="1" dirty="0" smtClean="0">
                <a:solidFill>
                  <a:srgbClr val="0070C0"/>
                </a:solidFill>
              </a:rPr>
              <a:t>dist</a:t>
            </a:r>
            <a:r>
              <a:rPr lang="sr-Latn-ME" dirty="0" smtClean="0"/>
              <a:t> (međusobne distance objekata). Prvi dio velike </a:t>
            </a:r>
            <a:r>
              <a:rPr lang="sr-Latn-ME" b="1" dirty="0" smtClean="0">
                <a:solidFill>
                  <a:srgbClr val="0070C0"/>
                </a:solidFill>
              </a:rPr>
              <a:t>for</a:t>
            </a:r>
            <a:r>
              <a:rPr lang="sr-Latn-ME" dirty="0" smtClean="0"/>
              <a:t> petlje po stanjima provjerava sve pojedinačne bite stanja i da li se jeftinije moglo doći do posmatranog stanja iz nekog prethodnog dodavanjem bita na </a:t>
            </a:r>
            <a:r>
              <a:rPr lang="sr-Latn-ME" b="1" i="1" dirty="0" smtClean="0">
                <a:solidFill>
                  <a:srgbClr val="0070C0"/>
                </a:solidFill>
              </a:rPr>
              <a:t>i</a:t>
            </a:r>
            <a:r>
              <a:rPr lang="sr-Latn-ME" dirty="0" smtClean="0"/>
              <a:t>-toj poziciji (pojedinačnog objeka). </a:t>
            </a:r>
            <a:r>
              <a:rPr lang="en-US" b="1" dirty="0" err="1">
                <a:solidFill>
                  <a:srgbClr val="0070C0"/>
                </a:solidFill>
              </a:rPr>
              <a:t>vrij</a:t>
            </a:r>
            <a:r>
              <a:rPr lang="en-US" b="1" dirty="0">
                <a:solidFill>
                  <a:srgbClr val="0070C0"/>
                </a:solidFill>
              </a:rPr>
              <a:t>=</a:t>
            </a:r>
            <a:r>
              <a:rPr lang="en-US" b="1" dirty="0" err="1">
                <a:solidFill>
                  <a:srgbClr val="0070C0"/>
                </a:solidFill>
              </a:rPr>
              <a:t>stanje</a:t>
            </a:r>
            <a:r>
              <a:rPr lang="en-US" b="1" dirty="0">
                <a:solidFill>
                  <a:srgbClr val="0070C0"/>
                </a:solidFill>
              </a:rPr>
              <a:t>^(1&lt;&lt;</a:t>
            </a:r>
            <a:r>
              <a:rPr lang="en-US" b="1" dirty="0" err="1">
                <a:solidFill>
                  <a:srgbClr val="0070C0"/>
                </a:solidFill>
              </a:rPr>
              <a:t>i</a:t>
            </a:r>
            <a:r>
              <a:rPr lang="en-US" b="1" dirty="0" smtClean="0">
                <a:solidFill>
                  <a:srgbClr val="0070C0"/>
                </a:solidFill>
              </a:rPr>
              <a:t>);</a:t>
            </a:r>
            <a:endParaRPr lang="en-US" b="1" dirty="0">
              <a:solidFill>
                <a:srgbClr val="0070C0"/>
              </a:solidFill>
            </a:endParaRPr>
          </a:p>
        </p:txBody>
      </p:sp>
      <p:sp>
        <p:nvSpPr>
          <p:cNvPr id="7" name="Rectangle 6"/>
          <p:cNvSpPr/>
          <p:nvPr/>
        </p:nvSpPr>
        <p:spPr>
          <a:xfrm>
            <a:off x="30480" y="5383113"/>
            <a:ext cx="9212778" cy="1200329"/>
          </a:xfrm>
          <a:prstGeom prst="rect">
            <a:avLst/>
          </a:prstGeom>
        </p:spPr>
        <p:txBody>
          <a:bodyPr wrap="none">
            <a:spAutoFit/>
          </a:bodyPr>
          <a:lstStyle/>
          <a:p>
            <a:r>
              <a:rPr lang="sr-Latn-ME" dirty="0" smtClean="0"/>
              <a:t>isključuje </a:t>
            </a:r>
            <a:r>
              <a:rPr lang="sr-Latn-ME" dirty="0"/>
              <a:t>posmatrani </a:t>
            </a:r>
            <a:r>
              <a:rPr lang="sr-Latn-ME" dirty="0" smtClean="0"/>
              <a:t>bit odnosno objekat.  Slična procedura se provodi i za kombinacije</a:t>
            </a:r>
            <a:br>
              <a:rPr lang="sr-Latn-ME" dirty="0" smtClean="0"/>
            </a:br>
            <a:r>
              <a:rPr lang="sr-Latn-ME" dirty="0" smtClean="0"/>
              <a:t>od dva objekta. </a:t>
            </a:r>
            <a:r>
              <a:rPr lang="en-US" b="1" i="1" dirty="0" smtClean="0">
                <a:solidFill>
                  <a:srgbClr val="0070C0"/>
                </a:solidFill>
              </a:rPr>
              <a:t>p</a:t>
            </a:r>
            <a:r>
              <a:rPr lang="sr-Latn-ME" b="1" i="1" dirty="0" smtClean="0">
                <a:solidFill>
                  <a:srgbClr val="0070C0"/>
                </a:solidFill>
              </a:rPr>
              <a:t>reth</a:t>
            </a:r>
            <a:r>
              <a:rPr lang="en-US" b="1" dirty="0" smtClean="0">
                <a:solidFill>
                  <a:srgbClr val="0070C0"/>
                </a:solidFill>
              </a:rPr>
              <a:t>[]</a:t>
            </a:r>
            <a:r>
              <a:rPr lang="sr-Latn-ME" dirty="0" smtClean="0"/>
              <a:t> </a:t>
            </a:r>
            <a:r>
              <a:rPr lang="en-US" dirty="0" err="1" smtClean="0"/>
              <a:t>pamti</a:t>
            </a:r>
            <a:r>
              <a:rPr lang="en-US" dirty="0" smtClean="0"/>
              <a:t> </a:t>
            </a:r>
            <a:r>
              <a:rPr lang="en-US" dirty="0" err="1" smtClean="0"/>
              <a:t>prethodna</a:t>
            </a:r>
            <a:r>
              <a:rPr lang="en-US" dirty="0" smtClean="0"/>
              <a:t> </a:t>
            </a:r>
            <a:r>
              <a:rPr lang="en-US" dirty="0" err="1" smtClean="0"/>
              <a:t>stanja</a:t>
            </a:r>
            <a:r>
              <a:rPr lang="en-US" dirty="0" smtClean="0"/>
              <a:t> </a:t>
            </a:r>
            <a:r>
              <a:rPr lang="en-US" dirty="0" err="1" smtClean="0"/>
              <a:t>iz</a:t>
            </a:r>
            <a:r>
              <a:rPr lang="en-US" dirty="0" smtClean="0"/>
              <a:t> </a:t>
            </a:r>
            <a:r>
              <a:rPr lang="en-US" dirty="0" err="1" smtClean="0"/>
              <a:t>kojih</a:t>
            </a:r>
            <a:r>
              <a:rPr lang="en-US" dirty="0" smtClean="0"/>
              <a:t> </a:t>
            </a:r>
            <a:r>
              <a:rPr lang="en-US" dirty="0" err="1" smtClean="0"/>
              <a:t>smo</a:t>
            </a:r>
            <a:r>
              <a:rPr lang="en-US" dirty="0" smtClean="0"/>
              <a:t> do</a:t>
            </a:r>
            <a:r>
              <a:rPr lang="sr-Latn-ME" dirty="0" smtClean="0"/>
              <a:t>šli u aktuelno stanje. Kod </a:t>
            </a:r>
            <a:br>
              <a:rPr lang="sr-Latn-ME" dirty="0" smtClean="0"/>
            </a:br>
            <a:r>
              <a:rPr lang="sr-Latn-ME" dirty="0" smtClean="0"/>
              <a:t>štampanja putanja postoji srećna okolnost da optimalno rješenje ne zavisi od redosljeda </a:t>
            </a:r>
            <a:br>
              <a:rPr lang="sr-Latn-ME" dirty="0" smtClean="0"/>
            </a:br>
            <a:r>
              <a:rPr lang="sr-Latn-ME" dirty="0" smtClean="0"/>
              <a:t>prikupljanja objekata već samo od kombinacija od po dva objekta koja prikupljamo.</a:t>
            </a:r>
            <a:endParaRPr lang="en-US" dirty="0"/>
          </a:p>
        </p:txBody>
      </p:sp>
    </p:spTree>
    <p:extLst>
      <p:ext uri="{BB962C8B-B14F-4D97-AF65-F5344CB8AC3E}">
        <p14:creationId xmlns:p14="http://schemas.microsoft.com/office/powerpoint/2010/main" val="20237946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sr-Latn-ME" dirty="0" smtClean="0"/>
              <a:t>DP - Resursi i primjeri za samostalni rad </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en-US" sz="1600" b="1" u="sng" dirty="0">
                <a:hlinkClick r:id="rId2"/>
              </a:rPr>
              <a:t>http://poincare.matf.bg.ac.rs/~jelenagr/2017kiaaRsmer/STLuvod.pdf</a:t>
            </a:r>
            <a:endParaRPr lang="en-US" sz="1600" b="1" dirty="0"/>
          </a:p>
          <a:p>
            <a:r>
              <a:rPr lang="en-US" sz="1600" b="1" u="sng" dirty="0">
                <a:hlinkClick r:id="rId3"/>
              </a:rPr>
              <a:t>http://poincare.matf.bg.ac.rs/~jelenagr/2017kiaaRsmer/STLagain.pdf</a:t>
            </a:r>
            <a:endParaRPr lang="en-US" sz="1600" b="1" dirty="0"/>
          </a:p>
          <a:p>
            <a:r>
              <a:rPr lang="en-US" sz="1600" b="1" u="sng" dirty="0">
                <a:hlinkClick r:id="rId4"/>
              </a:rPr>
              <a:t>http://poincare.matf.bg.ac.rs/~jelenagr/2017kiaaRsmer/ZadaciBiblioteka.pdf</a:t>
            </a:r>
            <a:endParaRPr lang="en-US" sz="1600" b="1" dirty="0"/>
          </a:p>
          <a:p>
            <a:r>
              <a:rPr lang="en-US" sz="1600" b="1" dirty="0">
                <a:hlinkClick r:id="rId5"/>
              </a:rPr>
              <a:t>https://www.spoj.com/problems/ADAZOO</a:t>
            </a:r>
            <a:r>
              <a:rPr lang="en-US" sz="1600" b="1" dirty="0" smtClean="0">
                <a:hlinkClick r:id="rId5"/>
              </a:rPr>
              <a:t>/</a:t>
            </a:r>
            <a:endParaRPr lang="sr-Latn-ME" sz="1600" b="1" dirty="0" smtClean="0"/>
          </a:p>
          <a:p>
            <a:r>
              <a:rPr lang="en-US" sz="1600" b="1" dirty="0">
                <a:hlinkClick r:id="rId6"/>
              </a:rPr>
              <a:t>https://</a:t>
            </a:r>
            <a:r>
              <a:rPr lang="en-US" sz="1600" b="1" dirty="0" smtClean="0">
                <a:hlinkClick r:id="rId6"/>
              </a:rPr>
              <a:t>www.petlja.org/biblioteka/r/Skokovi</a:t>
            </a:r>
            <a:r>
              <a:rPr lang="sr-Latn-ME" dirty="0" smtClean="0"/>
              <a:t> (sjajan primjer DP-a toplo preporučujem).</a:t>
            </a:r>
          </a:p>
          <a:p>
            <a:r>
              <a:rPr lang="sr-Latn-ME" sz="1600" b="1" dirty="0">
                <a:hlinkClick r:id="rId7"/>
              </a:rPr>
              <a:t>https://</a:t>
            </a:r>
            <a:r>
              <a:rPr lang="sr-Latn-ME" sz="1600" b="1" dirty="0" smtClean="0">
                <a:hlinkClick r:id="rId7"/>
              </a:rPr>
              <a:t>www.petlja.org/biblioteka/r/Problems/Izvlacenje</a:t>
            </a:r>
            <a:endParaRPr lang="sr-Latn-ME" sz="1600" b="1" dirty="0" smtClean="0"/>
          </a:p>
          <a:p>
            <a:r>
              <a:rPr lang="sr-Latn-ME" sz="1600" b="1" dirty="0">
                <a:hlinkClick r:id="rId8"/>
              </a:rPr>
              <a:t>https://</a:t>
            </a:r>
            <a:r>
              <a:rPr lang="sr-Latn-ME" sz="1600" b="1" dirty="0" smtClean="0">
                <a:hlinkClick r:id="rId8"/>
              </a:rPr>
              <a:t>www.petlja.org/biblioteka/r/Najdu%C5%BEiDeljiviPodniz</a:t>
            </a:r>
            <a:r>
              <a:rPr lang="sr-Latn-ME" dirty="0" smtClean="0"/>
              <a:t> </a:t>
            </a:r>
            <a:r>
              <a:rPr lang="sr-Latn-ME" b="1" baseline="-25000" dirty="0" smtClean="0"/>
              <a:t>(djeluje lagano ali da li je to tako?)</a:t>
            </a:r>
            <a:r>
              <a:rPr lang="sr-Latn-ME" dirty="0" smtClean="0"/>
              <a:t>. Naš kurs ne vodi računa previše o problemu djeljivosti, prostih brojeva, Eratostenovom situ. Baratanje sa njima je od ogromnog značaja u programiranju!</a:t>
            </a:r>
          </a:p>
          <a:p>
            <a:r>
              <a:rPr lang="sr-Latn-ME" sz="1600" b="1" dirty="0">
                <a:hlinkClick r:id="rId9"/>
              </a:rPr>
              <a:t>https://</a:t>
            </a:r>
            <a:r>
              <a:rPr lang="sr-Latn-ME" sz="1600" b="1" dirty="0" smtClean="0">
                <a:hlinkClick r:id="rId9"/>
              </a:rPr>
              <a:t>codeforces.com/contest/1203/problem/F2</a:t>
            </a:r>
            <a:r>
              <a:rPr lang="sr-Latn-ME" dirty="0" smtClean="0"/>
              <a:t> (gadan problem, ako imate problema u rješavanju toplo preporučujem da nađete tutorijal i način rješavanja).</a:t>
            </a:r>
          </a:p>
          <a:p>
            <a:r>
              <a:rPr lang="sr-Latn-ME" sz="1600" b="1" dirty="0">
                <a:hlinkClick r:id="rId10"/>
              </a:rPr>
              <a:t>https://www.spoj.com/problems/THECODE</a:t>
            </a:r>
            <a:r>
              <a:rPr lang="sr-Latn-ME" sz="1600" b="1" dirty="0" smtClean="0">
                <a:hlinkClick r:id="rId10"/>
              </a:rPr>
              <a:t>/</a:t>
            </a:r>
            <a:r>
              <a:rPr lang="sr-Latn-ME" dirty="0" smtClean="0"/>
              <a:t> (kul problem)</a:t>
            </a:r>
          </a:p>
          <a:p>
            <a:r>
              <a:rPr lang="sr-Latn-ME" sz="1600" b="1" dirty="0">
                <a:hlinkClick r:id="rId11"/>
              </a:rPr>
              <a:t>https://</a:t>
            </a:r>
            <a:r>
              <a:rPr lang="sr-Latn-ME" sz="1600" b="1" dirty="0" smtClean="0">
                <a:hlinkClick r:id="rId11"/>
              </a:rPr>
              <a:t>codeforces.com/contest/1195/problem/C</a:t>
            </a:r>
            <a:r>
              <a:rPr lang="sr-Latn-ME" dirty="0" smtClean="0"/>
              <a:t> (jednostavno).</a:t>
            </a:r>
          </a:p>
          <a:p>
            <a:endParaRPr lang="sr-Latn-ME" dirty="0" smtClean="0"/>
          </a:p>
          <a:p>
            <a:endParaRPr lang="en-US" dirty="0"/>
          </a:p>
        </p:txBody>
      </p:sp>
    </p:spTree>
    <p:extLst>
      <p:ext uri="{BB962C8B-B14F-4D97-AF65-F5344CB8AC3E}">
        <p14:creationId xmlns:p14="http://schemas.microsoft.com/office/powerpoint/2010/main" val="1612408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Napredni algoritmi sa stringovima</a:t>
            </a:r>
            <a:endParaRPr lang="en-US" dirty="0"/>
          </a:p>
        </p:txBody>
      </p:sp>
      <p:sp>
        <p:nvSpPr>
          <p:cNvPr id="3" name="Content Placeholder 2"/>
          <p:cNvSpPr>
            <a:spLocks noGrp="1"/>
          </p:cNvSpPr>
          <p:nvPr>
            <p:ph idx="1"/>
          </p:nvPr>
        </p:nvSpPr>
        <p:spPr>
          <a:xfrm>
            <a:off x="0" y="1219200"/>
            <a:ext cx="9144000" cy="5638800"/>
          </a:xfrm>
        </p:spPr>
        <p:txBody>
          <a:bodyPr>
            <a:normAutofit lnSpcReduction="10000"/>
          </a:bodyPr>
          <a:lstStyle/>
          <a:p>
            <a:r>
              <a:rPr lang="sr-Latn-ME" dirty="0" smtClean="0"/>
              <a:t>Mnogo funkcija i programa radi sa stringovima. </a:t>
            </a:r>
          </a:p>
          <a:p>
            <a:r>
              <a:rPr lang="sr-Latn-ME" dirty="0" smtClean="0"/>
              <a:t>Ne planiramo da ponavljamo programe koje smo već radili, sortiranje stringova, mala, velika slova, cifre, izbaci karakter, dodaj karakter itd.</a:t>
            </a:r>
          </a:p>
          <a:p>
            <a:r>
              <a:rPr lang="sr-Latn-ME" dirty="0" smtClean="0"/>
              <a:t>Želimo da na tu (dosta poznatu temu) dodamo nekoliko naprednih algoritama a materija je živa i zbog značaja stringova ona se i dalje razvija. </a:t>
            </a:r>
          </a:p>
          <a:p>
            <a:r>
              <a:rPr lang="sr-Latn-ME" dirty="0" smtClean="0"/>
              <a:t>Jedan od motora razvoja su DNK istraživanja gdje postoji potreba za brzom sofisticiranom obradom ogromne količine podataka.</a:t>
            </a:r>
            <a:endParaRPr lang="sr-Cyrl-BA" dirty="0" smtClean="0"/>
          </a:p>
          <a:p>
            <a:r>
              <a:rPr lang="en-US" dirty="0" err="1" smtClean="0"/>
              <a:t>Ovdje</a:t>
            </a:r>
            <a:r>
              <a:rPr lang="en-US" dirty="0" smtClean="0"/>
              <a:t> </a:t>
            </a:r>
            <a:r>
              <a:rPr lang="sr-Latn-ME" dirty="0" smtClean="0"/>
              <a:t>ćemo obraditi samo tri grupe algoritama:</a:t>
            </a:r>
          </a:p>
          <a:p>
            <a:pPr lvl="1"/>
            <a:r>
              <a:rPr lang="sr-Latn-ME" dirty="0" smtClean="0"/>
              <a:t>Efikasne algoritme za pretraživanje odnosno Knuth-Morris-Prath (KMP) algoritam.</a:t>
            </a:r>
          </a:p>
          <a:p>
            <a:pPr lvl="1"/>
            <a:r>
              <a:rPr lang="sr-Latn-ME" dirty="0" smtClean="0"/>
              <a:t>Algoritam za hešovanjem stringova (koje vjerovatno do sada niste gledali).</a:t>
            </a:r>
          </a:p>
          <a:p>
            <a:pPr lvl="1"/>
            <a:r>
              <a:rPr lang="sr-Latn-ME" dirty="0" smtClean="0"/>
              <a:t>Trie strukturu.</a:t>
            </a:r>
            <a:endParaRPr lang="en-US" dirty="0"/>
          </a:p>
        </p:txBody>
      </p:sp>
    </p:spTree>
    <p:extLst>
      <p:ext uri="{BB962C8B-B14F-4D97-AF65-F5344CB8AC3E}">
        <p14:creationId xmlns:p14="http://schemas.microsoft.com/office/powerpoint/2010/main" val="29765124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3886200" cy="990600"/>
          </a:xfrm>
        </p:spPr>
        <p:txBody>
          <a:bodyPr/>
          <a:lstStyle/>
          <a:p>
            <a:r>
              <a:rPr lang="sr-Latn-ME" dirty="0" smtClean="0"/>
              <a:t>KMP algoritam</a:t>
            </a:r>
            <a:endParaRPr lang="en-US" dirty="0"/>
          </a:p>
        </p:txBody>
      </p:sp>
      <p:sp>
        <p:nvSpPr>
          <p:cNvPr id="3" name="Content Placeholder 2"/>
          <p:cNvSpPr>
            <a:spLocks noGrp="1"/>
          </p:cNvSpPr>
          <p:nvPr>
            <p:ph idx="1"/>
          </p:nvPr>
        </p:nvSpPr>
        <p:spPr>
          <a:xfrm>
            <a:off x="0" y="1143000"/>
            <a:ext cx="9220200" cy="6019800"/>
          </a:xfrm>
        </p:spPr>
        <p:txBody>
          <a:bodyPr>
            <a:normAutofit lnSpcReduction="10000"/>
          </a:bodyPr>
          <a:lstStyle/>
          <a:p>
            <a:r>
              <a:rPr lang="sr-Latn-ME" dirty="0" smtClean="0"/>
              <a:t>Tražimo podstring </a:t>
            </a:r>
            <a:r>
              <a:rPr lang="sr-Latn-ME" i="1" dirty="0" smtClean="0">
                <a:solidFill>
                  <a:srgbClr val="FF0000"/>
                </a:solidFill>
              </a:rPr>
              <a:t>y</a:t>
            </a:r>
            <a:r>
              <a:rPr lang="sr-Latn-ME" dirty="0" smtClean="0"/>
              <a:t> u stringu </a:t>
            </a:r>
            <a:r>
              <a:rPr lang="sr-Latn-ME" i="1" dirty="0" smtClean="0">
                <a:solidFill>
                  <a:srgbClr val="FF0000"/>
                </a:solidFill>
              </a:rPr>
              <a:t>x</a:t>
            </a:r>
            <a:r>
              <a:rPr lang="sr-Latn-ME" dirty="0" smtClean="0"/>
              <a:t>. </a:t>
            </a:r>
            <a:r>
              <a:rPr lang="sr-Latn-ME" b="1" u="sng" dirty="0" smtClean="0">
                <a:solidFill>
                  <a:srgbClr val="0070C0"/>
                </a:solidFill>
              </a:rPr>
              <a:t>Naivni</a:t>
            </a:r>
            <a:r>
              <a:rPr lang="sr-Latn-ME" dirty="0" smtClean="0"/>
              <a:t> algoritam je da idemo od indeksa </a:t>
            </a:r>
            <a:r>
              <a:rPr lang="sr-Latn-ME" i="1" dirty="0" smtClean="0">
                <a:solidFill>
                  <a:srgbClr val="FF0000"/>
                </a:solidFill>
              </a:rPr>
              <a:t>i</a:t>
            </a:r>
            <a:r>
              <a:rPr lang="sr-Latn-ME" dirty="0" smtClean="0">
                <a:solidFill>
                  <a:srgbClr val="FF0000"/>
                </a:solidFill>
              </a:rPr>
              <a:t>=0</a:t>
            </a:r>
            <a:r>
              <a:rPr lang="sr-Latn-ME" dirty="0" smtClean="0"/>
              <a:t> i postepeno uvećavamo te da poredimo </a:t>
            </a:r>
            <a:r>
              <a:rPr lang="sr-Latn-ME" i="1" dirty="0" smtClean="0">
                <a:solidFill>
                  <a:srgbClr val="FF0000"/>
                </a:solidFill>
              </a:rPr>
              <a:t>x</a:t>
            </a:r>
            <a:r>
              <a:rPr lang="en-US" dirty="0" smtClean="0">
                <a:solidFill>
                  <a:srgbClr val="FF0000"/>
                </a:solidFill>
              </a:rPr>
              <a:t>[</a:t>
            </a:r>
            <a:r>
              <a:rPr lang="en-US" i="1" dirty="0" err="1" smtClean="0">
                <a:solidFill>
                  <a:srgbClr val="FF0000"/>
                </a:solidFill>
              </a:rPr>
              <a:t>i</a:t>
            </a:r>
            <a:r>
              <a:rPr lang="en-US" dirty="0" err="1" smtClean="0">
                <a:solidFill>
                  <a:srgbClr val="FF0000"/>
                </a:solidFill>
              </a:rPr>
              <a:t>+</a:t>
            </a:r>
            <a:r>
              <a:rPr lang="en-US" i="1" dirty="0" err="1" smtClean="0">
                <a:solidFill>
                  <a:srgbClr val="FF0000"/>
                </a:solidFill>
              </a:rPr>
              <a:t>j</a:t>
            </a:r>
            <a:r>
              <a:rPr lang="en-US" dirty="0" smtClean="0">
                <a:solidFill>
                  <a:srgbClr val="FF0000"/>
                </a:solidFill>
              </a:rPr>
              <a:t>]=</a:t>
            </a:r>
            <a:r>
              <a:rPr lang="sr-Latn-ME" dirty="0" smtClean="0">
                <a:solidFill>
                  <a:srgbClr val="FF0000"/>
                </a:solidFill>
              </a:rPr>
              <a:t>=</a:t>
            </a:r>
            <a:r>
              <a:rPr lang="en-US" i="1" dirty="0" smtClean="0">
                <a:solidFill>
                  <a:srgbClr val="FF0000"/>
                </a:solidFill>
              </a:rPr>
              <a:t>y</a:t>
            </a:r>
            <a:r>
              <a:rPr lang="en-US" dirty="0" smtClean="0">
                <a:solidFill>
                  <a:srgbClr val="FF0000"/>
                </a:solidFill>
              </a:rPr>
              <a:t>[</a:t>
            </a:r>
            <a:r>
              <a:rPr lang="en-US" i="1" dirty="0" smtClean="0">
                <a:solidFill>
                  <a:srgbClr val="FF0000"/>
                </a:solidFill>
              </a:rPr>
              <a:t>j</a:t>
            </a:r>
            <a:r>
              <a:rPr lang="en-US" dirty="0" smtClean="0">
                <a:solidFill>
                  <a:srgbClr val="FF0000"/>
                </a:solidFill>
              </a:rPr>
              <a:t>]</a:t>
            </a:r>
            <a:r>
              <a:rPr lang="en-US" dirty="0" smtClean="0"/>
              <a:t> za </a:t>
            </a:r>
            <a:r>
              <a:rPr lang="en-US" dirty="0" err="1" smtClean="0"/>
              <a:t>svako</a:t>
            </a:r>
            <a:r>
              <a:rPr lang="en-US" dirty="0" smtClean="0"/>
              <a:t> </a:t>
            </a:r>
            <a:r>
              <a:rPr lang="en-US" i="1" dirty="0" smtClean="0">
                <a:solidFill>
                  <a:srgbClr val="FF0000"/>
                </a:solidFill>
              </a:rPr>
              <a:t>j</a:t>
            </a:r>
            <a:r>
              <a:rPr lang="en-US" dirty="0" smtClean="0"/>
              <a:t> </a:t>
            </a:r>
            <a:r>
              <a:rPr lang="en-US" dirty="0" err="1" smtClean="0"/>
              <a:t>unutar</a:t>
            </a:r>
            <a:r>
              <a:rPr lang="en-US" dirty="0" smtClean="0"/>
              <a:t> </a:t>
            </a:r>
            <a:r>
              <a:rPr lang="en-US" i="1" dirty="0" smtClean="0">
                <a:solidFill>
                  <a:srgbClr val="FF0000"/>
                </a:solidFill>
              </a:rPr>
              <a:t>y</a:t>
            </a:r>
            <a:r>
              <a:rPr lang="en-US" dirty="0" smtClean="0"/>
              <a:t>.</a:t>
            </a:r>
            <a:r>
              <a:rPr lang="sr-Latn-ME" dirty="0" smtClean="0"/>
              <a:t> Ako naiđemo na razliku onda konstatujemo da nije nađen podstring, uvećavamo </a:t>
            </a:r>
            <a:r>
              <a:rPr lang="sr-Latn-ME" i="1" dirty="0" smtClean="0">
                <a:solidFill>
                  <a:srgbClr val="FF0000"/>
                </a:solidFill>
              </a:rPr>
              <a:t>i</a:t>
            </a:r>
            <a:r>
              <a:rPr lang="sr-Latn-ME" dirty="0" smtClean="0"/>
              <a:t> i nastavljamo pretragu. Složenost je </a:t>
            </a:r>
            <a:r>
              <a:rPr lang="sr-Latn-ME" i="1" dirty="0" smtClean="0">
                <a:solidFill>
                  <a:srgbClr val="FF0000"/>
                </a:solidFill>
              </a:rPr>
              <a:t>O</a:t>
            </a:r>
            <a:r>
              <a:rPr lang="sr-Latn-ME" dirty="0" smtClean="0">
                <a:solidFill>
                  <a:srgbClr val="FF0000"/>
                </a:solidFill>
              </a:rPr>
              <a:t>(</a:t>
            </a:r>
            <a:r>
              <a:rPr lang="sr-Latn-ME" i="1" dirty="0" smtClean="0">
                <a:solidFill>
                  <a:srgbClr val="FF0000"/>
                </a:solidFill>
              </a:rPr>
              <a:t>nm</a:t>
            </a:r>
            <a:r>
              <a:rPr lang="sr-Latn-ME" dirty="0" smtClean="0">
                <a:solidFill>
                  <a:srgbClr val="FF0000"/>
                </a:solidFill>
              </a:rPr>
              <a:t>)</a:t>
            </a:r>
            <a:r>
              <a:rPr lang="sr-Latn-ME" dirty="0" smtClean="0"/>
              <a:t> (tačnije </a:t>
            </a:r>
            <a:r>
              <a:rPr lang="sr-Latn-ME" i="1" dirty="0" smtClean="0">
                <a:solidFill>
                  <a:srgbClr val="C00000"/>
                </a:solidFill>
              </a:rPr>
              <a:t>O</a:t>
            </a:r>
            <a:r>
              <a:rPr lang="sr-Latn-ME" dirty="0" smtClean="0">
                <a:solidFill>
                  <a:srgbClr val="C00000"/>
                </a:solidFill>
              </a:rPr>
              <a:t>(</a:t>
            </a:r>
            <a:r>
              <a:rPr lang="sr-Latn-ME" i="1" dirty="0" smtClean="0">
                <a:solidFill>
                  <a:srgbClr val="C00000"/>
                </a:solidFill>
              </a:rPr>
              <a:t>m</a:t>
            </a:r>
            <a:r>
              <a:rPr lang="sr-Latn-ME" dirty="0" smtClean="0">
                <a:solidFill>
                  <a:srgbClr val="C00000"/>
                </a:solidFill>
              </a:rPr>
              <a:t>(</a:t>
            </a:r>
            <a:r>
              <a:rPr lang="sr-Latn-ME" i="1" dirty="0" smtClean="0">
                <a:solidFill>
                  <a:srgbClr val="C00000"/>
                </a:solidFill>
              </a:rPr>
              <a:t>n</a:t>
            </a:r>
            <a:r>
              <a:rPr lang="sr-Latn-ME" dirty="0" smtClean="0">
                <a:solidFill>
                  <a:srgbClr val="C00000"/>
                </a:solidFill>
              </a:rPr>
              <a:t>-</a:t>
            </a:r>
            <a:r>
              <a:rPr lang="sr-Latn-ME" i="1" dirty="0" smtClean="0">
                <a:solidFill>
                  <a:srgbClr val="C00000"/>
                </a:solidFill>
              </a:rPr>
              <a:t>m</a:t>
            </a:r>
            <a:r>
              <a:rPr lang="sr-Latn-ME" dirty="0" smtClean="0">
                <a:solidFill>
                  <a:srgbClr val="C00000"/>
                </a:solidFill>
              </a:rPr>
              <a:t>+1)</a:t>
            </a:r>
            <a:r>
              <a:rPr lang="sr-Latn-ME" dirty="0"/>
              <a:t> ali </a:t>
            </a:r>
            <a:r>
              <a:rPr lang="en-US" dirty="0"/>
              <a:t>k</a:t>
            </a:r>
            <a:r>
              <a:rPr lang="sr-Latn-ME" dirty="0" smtClean="0"/>
              <a:t>ako je</a:t>
            </a:r>
            <a:r>
              <a:rPr lang="en-US" dirty="0" smtClean="0"/>
              <a:t> </a:t>
            </a:r>
            <a:r>
              <a:rPr lang="en-US" i="1" dirty="0" smtClean="0">
                <a:solidFill>
                  <a:srgbClr val="C00000"/>
                </a:solidFill>
              </a:rPr>
              <a:t>n    m</a:t>
            </a:r>
            <a:r>
              <a:rPr lang="en-US" dirty="0" smtClean="0"/>
              <a:t> </a:t>
            </a:r>
            <a:r>
              <a:rPr lang="en-US" dirty="0" err="1" smtClean="0"/>
              <a:t>onda</a:t>
            </a:r>
            <a:r>
              <a:rPr lang="en-US" dirty="0" smtClean="0"/>
              <a:t> </a:t>
            </a:r>
            <a:r>
              <a:rPr lang="sr-Latn-ME" i="1" dirty="0" smtClean="0">
                <a:solidFill>
                  <a:srgbClr val="C00000"/>
                </a:solidFill>
              </a:rPr>
              <a:t>O</a:t>
            </a:r>
            <a:r>
              <a:rPr lang="sr-Latn-ME" dirty="0" smtClean="0">
                <a:solidFill>
                  <a:srgbClr val="C00000"/>
                </a:solidFill>
              </a:rPr>
              <a:t>(</a:t>
            </a:r>
            <a:r>
              <a:rPr lang="sr-Latn-ME" i="1" dirty="0" smtClean="0">
                <a:solidFill>
                  <a:srgbClr val="C00000"/>
                </a:solidFill>
              </a:rPr>
              <a:t>mn</a:t>
            </a:r>
            <a:r>
              <a:rPr lang="en-US" dirty="0">
                <a:solidFill>
                  <a:srgbClr val="C00000"/>
                </a:solidFill>
              </a:rPr>
              <a:t>)</a:t>
            </a:r>
            <a:r>
              <a:rPr lang="sr-Latn-ME" dirty="0" smtClean="0"/>
              <a:t>) gdje su </a:t>
            </a:r>
            <a:r>
              <a:rPr lang="sr-Latn-ME" i="1" dirty="0" smtClean="0">
                <a:solidFill>
                  <a:srgbClr val="FF0000"/>
                </a:solidFill>
              </a:rPr>
              <a:t>n</a:t>
            </a:r>
            <a:r>
              <a:rPr lang="sr-Latn-ME" dirty="0" smtClean="0"/>
              <a:t> i </a:t>
            </a:r>
            <a:r>
              <a:rPr lang="sr-Latn-ME" i="1" dirty="0" smtClean="0">
                <a:solidFill>
                  <a:srgbClr val="FF0000"/>
                </a:solidFill>
              </a:rPr>
              <a:t>m</a:t>
            </a:r>
            <a:r>
              <a:rPr lang="sr-Latn-ME" dirty="0" smtClean="0"/>
              <a:t> redom dužine stringa i podstringa. Problem je u činjenici što se mnogo provjera vrši nepotrebno. </a:t>
            </a:r>
            <a:r>
              <a:rPr lang="en-US" dirty="0" smtClean="0"/>
              <a:t>Ta </a:t>
            </a:r>
            <a:r>
              <a:rPr lang="en-US" dirty="0" err="1" smtClean="0"/>
              <a:t>nepotrebnost</a:t>
            </a:r>
            <a:r>
              <a:rPr lang="en-US" dirty="0" smtClean="0"/>
              <a:t> se </a:t>
            </a:r>
            <a:r>
              <a:rPr lang="en-US" dirty="0" err="1" smtClean="0"/>
              <a:t>posebno</a:t>
            </a:r>
            <a:r>
              <a:rPr lang="en-US" dirty="0" smtClean="0"/>
              <a:t> </a:t>
            </a:r>
            <a:r>
              <a:rPr lang="en-US" dirty="0" err="1" smtClean="0"/>
              <a:t>ogleda</a:t>
            </a:r>
            <a:r>
              <a:rPr lang="en-US" dirty="0" smtClean="0"/>
              <a:t> u </a:t>
            </a:r>
            <a:r>
              <a:rPr lang="en-US" dirty="0" err="1" smtClean="0"/>
              <a:t>situacijama</a:t>
            </a:r>
            <a:r>
              <a:rPr lang="en-US" dirty="0" smtClean="0"/>
              <a:t> </a:t>
            </a:r>
            <a:r>
              <a:rPr lang="en-US" dirty="0" err="1" smtClean="0"/>
              <a:t>kada</a:t>
            </a:r>
            <a:r>
              <a:rPr lang="en-US" dirty="0" smtClean="0"/>
              <a:t> </a:t>
            </a:r>
            <a:r>
              <a:rPr lang="en-US" dirty="0" err="1" smtClean="0"/>
              <a:t>imamo</a:t>
            </a:r>
            <a:r>
              <a:rPr lang="en-US" dirty="0" smtClean="0"/>
              <a:t> </a:t>
            </a:r>
            <a:r>
              <a:rPr lang="en-US" dirty="0" err="1" smtClean="0"/>
              <a:t>puno</a:t>
            </a:r>
            <a:r>
              <a:rPr lang="en-US" dirty="0" smtClean="0"/>
              <a:t> </a:t>
            </a:r>
            <a:r>
              <a:rPr lang="en-US" dirty="0" err="1" smtClean="0"/>
              <a:t>poklapaju</a:t>
            </a:r>
            <a:r>
              <a:rPr lang="sr-Latn-ME" dirty="0" smtClean="0"/>
              <a:t>ćih karaktera nakon nepoklapajućeg. Uzmimo primjer stringove:</a:t>
            </a:r>
            <a:br>
              <a:rPr lang="sr-Latn-ME" dirty="0" smtClean="0"/>
            </a:br>
            <a:r>
              <a:rPr lang="sr-Latn-ME" i="1" dirty="0" smtClean="0">
                <a:solidFill>
                  <a:srgbClr val="FF0000"/>
                </a:solidFill>
              </a:rPr>
              <a:t>x</a:t>
            </a:r>
            <a:r>
              <a:rPr lang="en-US" dirty="0" smtClean="0">
                <a:solidFill>
                  <a:srgbClr val="FF0000"/>
                </a:solidFill>
              </a:rPr>
              <a:t>[]="ABCQABCDABQABCDABCDABDE" </a:t>
            </a:r>
            <a:r>
              <a:rPr lang="en-US" dirty="0" err="1" smtClean="0"/>
              <a:t>i</a:t>
            </a:r>
            <a:r>
              <a:rPr lang="en-US" dirty="0" smtClean="0"/>
              <a:t> </a:t>
            </a:r>
            <a:r>
              <a:rPr lang="en-US" i="1" dirty="0">
                <a:solidFill>
                  <a:srgbClr val="FF0000"/>
                </a:solidFill>
              </a:rPr>
              <a:t>y</a:t>
            </a:r>
            <a:r>
              <a:rPr lang="en-US" dirty="0" smtClean="0">
                <a:solidFill>
                  <a:srgbClr val="FF0000"/>
                </a:solidFill>
              </a:rPr>
              <a:t>[]="ABCDABD"</a:t>
            </a:r>
            <a:r>
              <a:rPr lang="en-US" dirty="0" smtClean="0"/>
              <a:t>. U </a:t>
            </a:r>
            <a:r>
              <a:rPr lang="en-US" dirty="0" err="1" smtClean="0"/>
              <a:t>naivnoj</a:t>
            </a:r>
            <a:r>
              <a:rPr lang="en-US" dirty="0" smtClean="0"/>
              <a:t> </a:t>
            </a:r>
            <a:r>
              <a:rPr lang="en-US" dirty="0" err="1" smtClean="0"/>
              <a:t>realizaciji</a:t>
            </a:r>
            <a:r>
              <a:rPr lang="en-US" dirty="0" smtClean="0"/>
              <a:t> </a:t>
            </a:r>
            <a:r>
              <a:rPr lang="en-US" dirty="0" err="1" smtClean="0"/>
              <a:t>na</a:t>
            </a:r>
            <a:r>
              <a:rPr lang="en-US" dirty="0" smtClean="0"/>
              <a:t> 4toj </a:t>
            </a:r>
            <a:r>
              <a:rPr lang="en-US" dirty="0" err="1" smtClean="0"/>
              <a:t>poziciji</a:t>
            </a:r>
            <a:r>
              <a:rPr lang="en-US" dirty="0" smtClean="0"/>
              <a:t> bi </a:t>
            </a:r>
            <a:r>
              <a:rPr lang="en-US" dirty="0" err="1" smtClean="0"/>
              <a:t>na</a:t>
            </a:r>
            <a:r>
              <a:rPr lang="sr-Latn-ME" dirty="0" smtClean="0"/>
              <a:t>šli promašivanje pa bi nastavili ponavljanje od druge pozicije ali na prvih nekoliko pozicija nema karaktera </a:t>
            </a:r>
            <a:r>
              <a:rPr lang="en-US" dirty="0">
                <a:solidFill>
                  <a:srgbClr val="FF0000"/>
                </a:solidFill>
              </a:rPr>
              <a:t>"</a:t>
            </a:r>
            <a:r>
              <a:rPr lang="sr-Latn-ME" dirty="0" smtClean="0">
                <a:solidFill>
                  <a:srgbClr val="FF0000"/>
                </a:solidFill>
              </a:rPr>
              <a:t>A</a:t>
            </a:r>
            <a:r>
              <a:rPr lang="en-US" dirty="0">
                <a:solidFill>
                  <a:srgbClr val="FF0000"/>
                </a:solidFill>
              </a:rPr>
              <a:t>"</a:t>
            </a:r>
            <a:r>
              <a:rPr lang="sr-Latn-ME" dirty="0" smtClean="0"/>
              <a:t> pa se zapravo može odmah preskočiti u stringu </a:t>
            </a:r>
            <a:r>
              <a:rPr lang="sr-Latn-ME" i="1" dirty="0" smtClean="0">
                <a:solidFill>
                  <a:srgbClr val="FF0000"/>
                </a:solidFill>
              </a:rPr>
              <a:t>x</a:t>
            </a:r>
            <a:r>
              <a:rPr lang="sr-Latn-ME" dirty="0" smtClean="0"/>
              <a:t> na poziciju </a:t>
            </a:r>
            <a:r>
              <a:rPr lang="sr-Latn-ME" i="1" dirty="0" smtClean="0">
                <a:solidFill>
                  <a:srgbClr val="FF0000"/>
                </a:solidFill>
              </a:rPr>
              <a:t>i</a:t>
            </a:r>
            <a:r>
              <a:rPr lang="sr-Latn-ME" dirty="0" smtClean="0">
                <a:solidFill>
                  <a:srgbClr val="FF0000"/>
                </a:solidFill>
              </a:rPr>
              <a:t>=4</a:t>
            </a:r>
            <a:r>
              <a:rPr lang="sr-Latn-ME" dirty="0" smtClean="0"/>
              <a:t> a ne ponavljati besmislene pretrage. Dakle, u algoritmu moramo formirati vektor koji pamti šta i koliko preskakati kada se desi nepoklapanje.</a:t>
            </a:r>
            <a:br>
              <a:rPr lang="sr-Latn-ME" dirty="0" smtClean="0"/>
            </a:b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644974631"/>
              </p:ext>
            </p:extLst>
          </p:nvPr>
        </p:nvGraphicFramePr>
        <p:xfrm>
          <a:off x="7391400" y="2561492"/>
          <a:ext cx="335280" cy="257908"/>
        </p:xfrm>
        <a:graphic>
          <a:graphicData uri="http://schemas.openxmlformats.org/presentationml/2006/ole">
            <mc:AlternateContent xmlns:mc="http://schemas.openxmlformats.org/markup-compatibility/2006">
              <mc:Choice xmlns:v="urn:schemas-microsoft-com:vml" Requires="v">
                <p:oleObj spid="_x0000_s1131" name="Equation" r:id="rId3" imgW="164880" imgH="126720" progId="Equation.DSMT4">
                  <p:embed/>
                </p:oleObj>
              </mc:Choice>
              <mc:Fallback>
                <p:oleObj name="Equation" r:id="rId3" imgW="164880" imgH="126720" progId="Equation.DSMT4">
                  <p:embed/>
                  <p:pic>
                    <p:nvPicPr>
                      <p:cNvPr id="0" name=""/>
                      <p:cNvPicPr/>
                      <p:nvPr/>
                    </p:nvPicPr>
                    <p:blipFill>
                      <a:blip r:embed="rId4"/>
                      <a:stretch>
                        <a:fillRect/>
                      </a:stretch>
                    </p:blipFill>
                    <p:spPr>
                      <a:xfrm>
                        <a:off x="7391400" y="2561492"/>
                        <a:ext cx="335280" cy="257908"/>
                      </a:xfrm>
                      <a:prstGeom prst="rect">
                        <a:avLst/>
                      </a:prstGeom>
                    </p:spPr>
                  </p:pic>
                </p:oleObj>
              </mc:Fallback>
            </mc:AlternateContent>
          </a:graphicData>
        </a:graphic>
      </p:graphicFrame>
    </p:spTree>
    <p:extLst>
      <p:ext uri="{BB962C8B-B14F-4D97-AF65-F5344CB8AC3E}">
        <p14:creationId xmlns:p14="http://schemas.microsoft.com/office/powerpoint/2010/main" val="25636609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3886200" cy="990600"/>
          </a:xfrm>
        </p:spPr>
        <p:txBody>
          <a:bodyPr/>
          <a:lstStyle/>
          <a:p>
            <a:r>
              <a:rPr lang="sr-Latn-ME" dirty="0" smtClean="0"/>
              <a:t>Perfektna suma</a:t>
            </a:r>
            <a:endParaRPr lang="en-US" dirty="0"/>
          </a:p>
        </p:txBody>
      </p:sp>
      <p:sp>
        <p:nvSpPr>
          <p:cNvPr id="3" name="Content Placeholder 2"/>
          <p:cNvSpPr>
            <a:spLocks noGrp="1"/>
          </p:cNvSpPr>
          <p:nvPr>
            <p:ph idx="1"/>
          </p:nvPr>
        </p:nvSpPr>
        <p:spPr>
          <a:xfrm>
            <a:off x="0" y="990600"/>
            <a:ext cx="9144000" cy="5486400"/>
          </a:xfrm>
        </p:spPr>
        <p:txBody>
          <a:bodyPr/>
          <a:lstStyle/>
          <a:p>
            <a:r>
              <a:rPr lang="sr-Latn-ME" dirty="0" smtClean="0"/>
              <a:t>Pošto se radi o ogromnom broju varijanti mi ćemo obraditi samo nekoliko primjera.</a:t>
            </a:r>
          </a:p>
          <a:p>
            <a:r>
              <a:rPr lang="sr-Latn-ME" dirty="0" smtClean="0"/>
              <a:t>Prva varijanta. Dat je niz prirodnih brojeva i ciljna suma</a:t>
            </a:r>
            <a:r>
              <a:rPr lang="en-US" dirty="0" smtClean="0"/>
              <a:t>.</a:t>
            </a:r>
            <a:r>
              <a:rPr lang="sr-Latn-ME" dirty="0" smtClean="0"/>
              <a:t> </a:t>
            </a:r>
            <a:r>
              <a:rPr lang="en-US" dirty="0" smtClean="0"/>
              <a:t>T</a:t>
            </a:r>
            <a:r>
              <a:rPr lang="sr-Latn-ME" dirty="0" smtClean="0"/>
              <a:t>reba odrediti da li je moguće dobiti tu sumu i odštampati kombinacije koje daju tu sumu.</a:t>
            </a:r>
            <a:endParaRPr lang="en-US" dirty="0"/>
          </a:p>
        </p:txBody>
      </p:sp>
      <p:sp>
        <p:nvSpPr>
          <p:cNvPr id="4" name="TextBox 3"/>
          <p:cNvSpPr txBox="1"/>
          <p:nvPr/>
        </p:nvSpPr>
        <p:spPr>
          <a:xfrm>
            <a:off x="0" y="3048000"/>
            <a:ext cx="9144000" cy="3693319"/>
          </a:xfrm>
          <a:prstGeom prst="rect">
            <a:avLst/>
          </a:prstGeom>
          <a:noFill/>
        </p:spPr>
        <p:txBody>
          <a:bodyPr wrap="square" rtlCol="0">
            <a:spAutoFit/>
          </a:bodyPr>
          <a:lstStyle/>
          <a:p>
            <a:r>
              <a:rPr lang="en-US" b="1" dirty="0">
                <a:solidFill>
                  <a:srgbClr val="00B0F0"/>
                </a:solidFill>
              </a:rPr>
              <a:t>#include &lt;</a:t>
            </a:r>
            <a:r>
              <a:rPr lang="en-US" b="1" dirty="0" err="1">
                <a:solidFill>
                  <a:srgbClr val="00B0F0"/>
                </a:solidFill>
              </a:rPr>
              <a:t>iostream</a:t>
            </a:r>
            <a:r>
              <a:rPr lang="en-US" b="1" dirty="0">
                <a:solidFill>
                  <a:srgbClr val="00B0F0"/>
                </a:solidFill>
              </a:rPr>
              <a:t>&gt;</a:t>
            </a:r>
          </a:p>
          <a:p>
            <a:r>
              <a:rPr lang="en-US" b="1" dirty="0">
                <a:solidFill>
                  <a:srgbClr val="00B0F0"/>
                </a:solidFill>
              </a:rPr>
              <a:t>#include &lt;vector&gt;</a:t>
            </a:r>
          </a:p>
          <a:p>
            <a:r>
              <a:rPr lang="en-US" b="1" dirty="0">
                <a:solidFill>
                  <a:srgbClr val="00B0F0"/>
                </a:solidFill>
              </a:rPr>
              <a:t>#define MAKS_P 1000</a:t>
            </a:r>
          </a:p>
          <a:p>
            <a:r>
              <a:rPr lang="en-US" b="1" dirty="0">
                <a:solidFill>
                  <a:srgbClr val="00B0F0"/>
                </a:solidFill>
              </a:rPr>
              <a:t>using namespace </a:t>
            </a:r>
            <a:r>
              <a:rPr lang="en-US" b="1" dirty="0" err="1">
                <a:solidFill>
                  <a:srgbClr val="00B0F0"/>
                </a:solidFill>
              </a:rPr>
              <a:t>std</a:t>
            </a:r>
            <a:r>
              <a:rPr lang="en-US" b="1" dirty="0">
                <a:solidFill>
                  <a:srgbClr val="00B0F0"/>
                </a:solidFill>
              </a:rPr>
              <a:t>;</a:t>
            </a:r>
          </a:p>
          <a:p>
            <a:r>
              <a:rPr lang="en-US" b="1" dirty="0" smtClean="0">
                <a:solidFill>
                  <a:srgbClr val="00B0F0"/>
                </a:solidFill>
              </a:rPr>
              <a:t>void </a:t>
            </a:r>
            <a:r>
              <a:rPr lang="en-US" b="1" dirty="0" err="1">
                <a:solidFill>
                  <a:srgbClr val="00B0F0"/>
                </a:solidFill>
              </a:rPr>
              <a:t>stampajVektor</a:t>
            </a:r>
            <a:r>
              <a:rPr lang="en-US" b="1" dirty="0">
                <a:solidFill>
                  <a:srgbClr val="00B0F0"/>
                </a:solidFill>
              </a:rPr>
              <a:t>(vector &lt;</a:t>
            </a:r>
            <a:r>
              <a:rPr lang="en-US" b="1" dirty="0" err="1">
                <a:solidFill>
                  <a:srgbClr val="00B0F0"/>
                </a:solidFill>
              </a:rPr>
              <a:t>int</a:t>
            </a:r>
            <a:r>
              <a:rPr lang="en-US" b="1" dirty="0">
                <a:solidFill>
                  <a:srgbClr val="00B0F0"/>
                </a:solidFill>
              </a:rPr>
              <a:t>&gt; v</a:t>
            </a:r>
            <a:r>
              <a:rPr lang="en-US" b="1" dirty="0" smtClean="0">
                <a:solidFill>
                  <a:srgbClr val="00B0F0"/>
                </a:solidFill>
              </a:rPr>
              <a:t>){</a:t>
            </a:r>
            <a:endParaRPr lang="en-US" b="1" dirty="0">
              <a:solidFill>
                <a:srgbClr val="00B0F0"/>
              </a:solidFill>
            </a:endParaRPr>
          </a:p>
          <a:p>
            <a:r>
              <a:rPr lang="en-US" b="1" dirty="0" smtClean="0">
                <a:solidFill>
                  <a:srgbClr val="00B0F0"/>
                </a:solidFill>
              </a:rPr>
              <a:t>for(</a:t>
            </a:r>
            <a:r>
              <a:rPr lang="en-US" b="1" dirty="0" err="1" smtClean="0">
                <a:solidFill>
                  <a:srgbClr val="00B0F0"/>
                </a:solidFill>
              </a:rPr>
              <a:t>int</a:t>
            </a:r>
            <a:r>
              <a:rPr lang="en-US" b="1" dirty="0" smtClean="0">
                <a:solidFill>
                  <a:srgbClr val="00B0F0"/>
                </a:solidFill>
              </a:rPr>
              <a:t> </a:t>
            </a:r>
            <a:r>
              <a:rPr lang="en-US" b="1" dirty="0" err="1">
                <a:solidFill>
                  <a:srgbClr val="00B0F0"/>
                </a:solidFill>
              </a:rPr>
              <a:t>i</a:t>
            </a:r>
            <a:r>
              <a:rPr lang="en-US" b="1" dirty="0">
                <a:solidFill>
                  <a:srgbClr val="00B0F0"/>
                </a:solidFill>
              </a:rPr>
              <a:t>=0;i&lt;</a:t>
            </a:r>
            <a:r>
              <a:rPr lang="en-US" b="1" dirty="0" err="1">
                <a:solidFill>
                  <a:srgbClr val="00B0F0"/>
                </a:solidFill>
              </a:rPr>
              <a:t>v.size</a:t>
            </a:r>
            <a:r>
              <a:rPr lang="en-US" b="1" dirty="0">
                <a:solidFill>
                  <a:srgbClr val="00B0F0"/>
                </a:solidFill>
              </a:rPr>
              <a:t>();</a:t>
            </a:r>
            <a:r>
              <a:rPr lang="en-US" b="1" dirty="0" err="1">
                <a:solidFill>
                  <a:srgbClr val="00B0F0"/>
                </a:solidFill>
              </a:rPr>
              <a:t>i</a:t>
            </a:r>
            <a:r>
              <a:rPr lang="en-US" b="1" dirty="0" smtClean="0">
                <a:solidFill>
                  <a:srgbClr val="00B0F0"/>
                </a:solidFill>
              </a:rPr>
              <a:t>++)</a:t>
            </a:r>
            <a:r>
              <a:rPr lang="sr-Latn-ME" b="1" dirty="0" smtClean="0">
                <a:solidFill>
                  <a:srgbClr val="00B0F0"/>
                </a:solidFill>
              </a:rPr>
              <a:t> </a:t>
            </a:r>
            <a:r>
              <a:rPr lang="en-US" b="1" dirty="0" err="1" smtClean="0">
                <a:solidFill>
                  <a:srgbClr val="00B0F0"/>
                </a:solidFill>
              </a:rPr>
              <a:t>cout</a:t>
            </a:r>
            <a:r>
              <a:rPr lang="en-US" b="1" dirty="0">
                <a:solidFill>
                  <a:srgbClr val="00B0F0"/>
                </a:solidFill>
              </a:rPr>
              <a:t>&lt;&lt;v[</a:t>
            </a:r>
            <a:r>
              <a:rPr lang="en-US" b="1" dirty="0" err="1">
                <a:solidFill>
                  <a:srgbClr val="00B0F0"/>
                </a:solidFill>
              </a:rPr>
              <a:t>i</a:t>
            </a:r>
            <a:r>
              <a:rPr lang="en-US" b="1" dirty="0">
                <a:solidFill>
                  <a:srgbClr val="00B0F0"/>
                </a:solidFill>
              </a:rPr>
              <a:t>]&lt;&lt;" ";</a:t>
            </a:r>
          </a:p>
          <a:p>
            <a:r>
              <a:rPr lang="en-US" b="1" dirty="0" err="1" smtClean="0">
                <a:solidFill>
                  <a:srgbClr val="00B0F0"/>
                </a:solidFill>
              </a:rPr>
              <a:t>cout</a:t>
            </a:r>
            <a:r>
              <a:rPr lang="en-US" b="1" dirty="0">
                <a:solidFill>
                  <a:srgbClr val="00B0F0"/>
                </a:solidFill>
              </a:rPr>
              <a:t>&lt;&lt;</a:t>
            </a:r>
            <a:r>
              <a:rPr lang="en-US" b="1" dirty="0" err="1">
                <a:solidFill>
                  <a:srgbClr val="00B0F0"/>
                </a:solidFill>
              </a:rPr>
              <a:t>endl</a:t>
            </a:r>
            <a:r>
              <a:rPr lang="en-US" b="1" dirty="0">
                <a:solidFill>
                  <a:srgbClr val="00B0F0"/>
                </a:solidFill>
              </a:rPr>
              <a:t>;</a:t>
            </a:r>
          </a:p>
          <a:p>
            <a:r>
              <a:rPr lang="en-US" b="1" dirty="0" smtClean="0">
                <a:solidFill>
                  <a:srgbClr val="00B0F0"/>
                </a:solidFill>
              </a:rPr>
              <a:t>}</a:t>
            </a:r>
            <a:endParaRPr lang="sr-Latn-ME" b="1" dirty="0" smtClean="0">
              <a:solidFill>
                <a:srgbClr val="00B0F0"/>
              </a:solidFill>
            </a:endParaRPr>
          </a:p>
          <a:p>
            <a:r>
              <a:rPr lang="en-US" b="1" dirty="0" smtClean="0">
                <a:solidFill>
                  <a:srgbClr val="00B0F0"/>
                </a:solidFill>
              </a:rPr>
              <a:t>void </a:t>
            </a:r>
            <a:r>
              <a:rPr lang="en-US" b="1" dirty="0" err="1">
                <a:solidFill>
                  <a:srgbClr val="00B0F0"/>
                </a:solidFill>
              </a:rPr>
              <a:t>stampajPodskupove</a:t>
            </a:r>
            <a:r>
              <a:rPr lang="en-US" b="1" dirty="0">
                <a:solidFill>
                  <a:srgbClr val="00B0F0"/>
                </a:solidFill>
              </a:rPr>
              <a:t>(</a:t>
            </a:r>
            <a:r>
              <a:rPr lang="en-US" b="1" dirty="0" err="1">
                <a:solidFill>
                  <a:srgbClr val="00B0F0"/>
                </a:solidFill>
              </a:rPr>
              <a:t>int</a:t>
            </a:r>
            <a:r>
              <a:rPr lang="en-US" b="1" dirty="0">
                <a:solidFill>
                  <a:srgbClr val="00B0F0"/>
                </a:solidFill>
              </a:rPr>
              <a:t> a[], </a:t>
            </a:r>
            <a:r>
              <a:rPr lang="en-US" b="1" dirty="0" err="1">
                <a:solidFill>
                  <a:srgbClr val="00B0F0"/>
                </a:solidFill>
              </a:rPr>
              <a:t>int</a:t>
            </a:r>
            <a:r>
              <a:rPr lang="en-US" b="1" dirty="0">
                <a:solidFill>
                  <a:srgbClr val="00B0F0"/>
                </a:solidFill>
              </a:rPr>
              <a:t> k, </a:t>
            </a:r>
            <a:r>
              <a:rPr lang="en-US" b="1" dirty="0" err="1">
                <a:solidFill>
                  <a:srgbClr val="00B0F0"/>
                </a:solidFill>
              </a:rPr>
              <a:t>int</a:t>
            </a:r>
            <a:r>
              <a:rPr lang="en-US" b="1" dirty="0">
                <a:solidFill>
                  <a:srgbClr val="00B0F0"/>
                </a:solidFill>
              </a:rPr>
              <a:t> sum, vector &lt;</a:t>
            </a:r>
            <a:r>
              <a:rPr lang="en-US" b="1" dirty="0" err="1">
                <a:solidFill>
                  <a:srgbClr val="00B0F0"/>
                </a:solidFill>
              </a:rPr>
              <a:t>int</a:t>
            </a:r>
            <a:r>
              <a:rPr lang="en-US" b="1" dirty="0">
                <a:solidFill>
                  <a:srgbClr val="00B0F0"/>
                </a:solidFill>
              </a:rPr>
              <a:t>&gt; </a:t>
            </a:r>
            <a:r>
              <a:rPr lang="en-US" b="1" dirty="0" err="1" smtClean="0">
                <a:solidFill>
                  <a:srgbClr val="00B0F0"/>
                </a:solidFill>
              </a:rPr>
              <a:t>v,bool</a:t>
            </a:r>
            <a:r>
              <a:rPr lang="sr-Latn-ME" b="1" dirty="0" smtClean="0">
                <a:solidFill>
                  <a:srgbClr val="00B0F0"/>
                </a:solidFill>
              </a:rPr>
              <a:t> </a:t>
            </a:r>
            <a:r>
              <a:rPr lang="en-US" b="1" dirty="0" err="1" smtClean="0">
                <a:solidFill>
                  <a:srgbClr val="00B0F0"/>
                </a:solidFill>
              </a:rPr>
              <a:t>dp</a:t>
            </a:r>
            <a:r>
              <a:rPr lang="en-US" b="1" dirty="0">
                <a:solidFill>
                  <a:srgbClr val="00B0F0"/>
                </a:solidFill>
              </a:rPr>
              <a:t>[][MAKS_P</a:t>
            </a:r>
            <a:r>
              <a:rPr lang="en-US" b="1" dirty="0" smtClean="0">
                <a:solidFill>
                  <a:srgbClr val="00B0F0"/>
                </a:solidFill>
              </a:rPr>
              <a:t>]){</a:t>
            </a:r>
            <a:endParaRPr lang="en-US" b="1" dirty="0">
              <a:solidFill>
                <a:srgbClr val="00B0F0"/>
              </a:solidFill>
            </a:endParaRPr>
          </a:p>
          <a:p>
            <a:r>
              <a:rPr lang="en-US" b="1" dirty="0" smtClean="0">
                <a:solidFill>
                  <a:srgbClr val="00B0F0"/>
                </a:solidFill>
              </a:rPr>
              <a:t>if(k</a:t>
            </a:r>
            <a:r>
              <a:rPr lang="en-US" b="1" dirty="0">
                <a:solidFill>
                  <a:srgbClr val="00B0F0"/>
                </a:solidFill>
              </a:rPr>
              <a:t>==0 &amp;&amp; sum!=0 &amp;&amp; </a:t>
            </a:r>
            <a:r>
              <a:rPr lang="en-US" b="1" dirty="0" err="1">
                <a:solidFill>
                  <a:srgbClr val="00B0F0"/>
                </a:solidFill>
              </a:rPr>
              <a:t>dp</a:t>
            </a:r>
            <a:r>
              <a:rPr lang="en-US" b="1" dirty="0">
                <a:solidFill>
                  <a:srgbClr val="00B0F0"/>
                </a:solidFill>
              </a:rPr>
              <a:t>[0][sum</a:t>
            </a:r>
            <a:r>
              <a:rPr lang="en-US" b="1" dirty="0" smtClean="0">
                <a:solidFill>
                  <a:srgbClr val="00B0F0"/>
                </a:solidFill>
              </a:rPr>
              <a:t>]) {</a:t>
            </a:r>
            <a:endParaRPr lang="en-US" b="1" dirty="0">
              <a:solidFill>
                <a:srgbClr val="00B0F0"/>
              </a:solidFill>
            </a:endParaRPr>
          </a:p>
          <a:p>
            <a:r>
              <a:rPr lang="en-US" b="1" dirty="0" err="1" smtClean="0">
                <a:solidFill>
                  <a:srgbClr val="00B0F0"/>
                </a:solidFill>
              </a:rPr>
              <a:t>v.push_back</a:t>
            </a:r>
            <a:r>
              <a:rPr lang="en-US" b="1" dirty="0" smtClean="0">
                <a:solidFill>
                  <a:srgbClr val="00B0F0"/>
                </a:solidFill>
              </a:rPr>
              <a:t>(a[k]);</a:t>
            </a:r>
            <a:endParaRPr lang="sr-Latn-ME" b="1" dirty="0" smtClean="0">
              <a:solidFill>
                <a:srgbClr val="00B0F0"/>
              </a:solidFill>
            </a:endParaRPr>
          </a:p>
          <a:p>
            <a:r>
              <a:rPr lang="en-US" b="1" dirty="0" err="1">
                <a:solidFill>
                  <a:srgbClr val="00B0F0"/>
                </a:solidFill>
              </a:rPr>
              <a:t>stampajVektor</a:t>
            </a:r>
            <a:r>
              <a:rPr lang="en-US" b="1" dirty="0">
                <a:solidFill>
                  <a:srgbClr val="00B0F0"/>
                </a:solidFill>
              </a:rPr>
              <a:t>(v);</a:t>
            </a:r>
          </a:p>
          <a:p>
            <a:r>
              <a:rPr lang="en-US" b="1" dirty="0" smtClean="0">
                <a:solidFill>
                  <a:srgbClr val="00B0F0"/>
                </a:solidFill>
              </a:rPr>
              <a:t>return;}</a:t>
            </a:r>
            <a:endParaRPr lang="en-US" b="1" dirty="0">
              <a:solidFill>
                <a:srgbClr val="00B0F0"/>
              </a:solidFill>
            </a:endParaRPr>
          </a:p>
        </p:txBody>
      </p:sp>
      <p:sp>
        <p:nvSpPr>
          <p:cNvPr id="5" name="Rectangle 4"/>
          <p:cNvSpPr/>
          <p:nvPr/>
        </p:nvSpPr>
        <p:spPr>
          <a:xfrm>
            <a:off x="4267200" y="5791200"/>
            <a:ext cx="4572000" cy="923330"/>
          </a:xfrm>
          <a:prstGeom prst="rect">
            <a:avLst/>
          </a:prstGeom>
        </p:spPr>
        <p:txBody>
          <a:bodyPr>
            <a:spAutoFit/>
          </a:bodyPr>
          <a:lstStyle/>
          <a:p>
            <a:r>
              <a:rPr lang="en-US" b="1" dirty="0">
                <a:solidFill>
                  <a:srgbClr val="00B0F0"/>
                </a:solidFill>
              </a:rPr>
              <a:t>if(k==0 &amp;&amp; sum==0){</a:t>
            </a:r>
          </a:p>
          <a:p>
            <a:r>
              <a:rPr lang="en-US" b="1" dirty="0" err="1" smtClean="0">
                <a:solidFill>
                  <a:srgbClr val="00B0F0"/>
                </a:solidFill>
              </a:rPr>
              <a:t>stampajVektor</a:t>
            </a:r>
            <a:r>
              <a:rPr lang="en-US" b="1" dirty="0" smtClean="0">
                <a:solidFill>
                  <a:srgbClr val="00B0F0"/>
                </a:solidFill>
              </a:rPr>
              <a:t>(v</a:t>
            </a:r>
            <a:r>
              <a:rPr lang="en-US" b="1" dirty="0">
                <a:solidFill>
                  <a:srgbClr val="00B0F0"/>
                </a:solidFill>
              </a:rPr>
              <a:t>);</a:t>
            </a:r>
          </a:p>
          <a:p>
            <a:r>
              <a:rPr lang="en-US" b="1" dirty="0" smtClean="0">
                <a:solidFill>
                  <a:srgbClr val="00B0F0"/>
                </a:solidFill>
              </a:rPr>
              <a:t>return;}</a:t>
            </a:r>
            <a:endParaRPr lang="en-US" b="1" dirty="0">
              <a:solidFill>
                <a:srgbClr val="00B0F0"/>
              </a:solidFill>
            </a:endParaRPr>
          </a:p>
        </p:txBody>
      </p:sp>
    </p:spTree>
    <p:extLst>
      <p:ext uri="{BB962C8B-B14F-4D97-AF65-F5344CB8AC3E}">
        <p14:creationId xmlns:p14="http://schemas.microsoft.com/office/powerpoint/2010/main" val="37371577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229600" cy="990600"/>
          </a:xfrm>
        </p:spPr>
        <p:txBody>
          <a:bodyPr/>
          <a:lstStyle/>
          <a:p>
            <a:r>
              <a:rPr lang="en-US" dirty="0" err="1" smtClean="0"/>
              <a:t>Priprema</a:t>
            </a:r>
            <a:r>
              <a:rPr lang="en-US" dirty="0" smtClean="0"/>
              <a:t> </a:t>
            </a:r>
            <a:r>
              <a:rPr lang="en-US" dirty="0" err="1" smtClean="0"/>
              <a:t>algoritma</a:t>
            </a:r>
            <a:r>
              <a:rPr lang="en-US" dirty="0" smtClean="0"/>
              <a:t> - LPS</a:t>
            </a:r>
            <a:endParaRPr lang="en-US" dirty="0"/>
          </a:p>
        </p:txBody>
      </p:sp>
      <p:sp>
        <p:nvSpPr>
          <p:cNvPr id="3" name="Content Placeholder 2"/>
          <p:cNvSpPr>
            <a:spLocks noGrp="1"/>
          </p:cNvSpPr>
          <p:nvPr>
            <p:ph idx="1"/>
          </p:nvPr>
        </p:nvSpPr>
        <p:spPr>
          <a:xfrm>
            <a:off x="0" y="1066800"/>
            <a:ext cx="9144000" cy="5410200"/>
          </a:xfrm>
        </p:spPr>
        <p:txBody>
          <a:bodyPr/>
          <a:lstStyle/>
          <a:p>
            <a:r>
              <a:rPr lang="en-US" dirty="0" err="1" smtClean="0"/>
              <a:t>Prvi</a:t>
            </a:r>
            <a:r>
              <a:rPr lang="en-US" dirty="0" smtClean="0"/>
              <a:t> </a:t>
            </a:r>
            <a:r>
              <a:rPr lang="en-US" dirty="0" err="1" smtClean="0"/>
              <a:t>dio</a:t>
            </a:r>
            <a:r>
              <a:rPr lang="en-US" dirty="0" smtClean="0"/>
              <a:t> </a:t>
            </a:r>
            <a:r>
              <a:rPr lang="en-US" dirty="0" err="1" smtClean="0"/>
              <a:t>algoritma</a:t>
            </a:r>
            <a:r>
              <a:rPr lang="en-US" dirty="0" smtClean="0"/>
              <a:t> </a:t>
            </a:r>
            <a:r>
              <a:rPr lang="en-US" b="1" baseline="-25000" dirty="0" smtClean="0"/>
              <a:t>(</a:t>
            </a:r>
            <a:r>
              <a:rPr lang="en-US" b="1" baseline="-25000" dirty="0" err="1" smtClean="0"/>
              <a:t>preprocesiranje</a:t>
            </a:r>
            <a:r>
              <a:rPr lang="en-US" b="1" baseline="-25000" dirty="0" smtClean="0"/>
              <a:t>)</a:t>
            </a:r>
            <a:r>
              <a:rPr lang="en-US" dirty="0" smtClean="0"/>
              <a:t> </a:t>
            </a:r>
            <a:r>
              <a:rPr lang="en-US" dirty="0" err="1" smtClean="0"/>
              <a:t>obavlja</a:t>
            </a:r>
            <a:r>
              <a:rPr lang="en-US" dirty="0" smtClean="0"/>
              <a:t> se </a:t>
            </a:r>
            <a:r>
              <a:rPr lang="en-US" dirty="0" err="1" smtClean="0"/>
              <a:t>na</a:t>
            </a:r>
            <a:r>
              <a:rPr lang="en-US" dirty="0" smtClean="0"/>
              <a:t> </a:t>
            </a:r>
            <a:r>
              <a:rPr lang="en-US" dirty="0" err="1" smtClean="0"/>
              <a:t>podstringu</a:t>
            </a:r>
            <a:r>
              <a:rPr lang="en-US" dirty="0" smtClean="0"/>
              <a:t> </a:t>
            </a:r>
            <a:r>
              <a:rPr lang="en-US" dirty="0" err="1" smtClean="0"/>
              <a:t>koji</a:t>
            </a:r>
            <a:r>
              <a:rPr lang="en-US" dirty="0" smtClean="0"/>
              <a:t> se </a:t>
            </a:r>
            <a:r>
              <a:rPr lang="en-US" dirty="0" err="1" smtClean="0"/>
              <a:t>tra</a:t>
            </a:r>
            <a:r>
              <a:rPr lang="sr-Latn-ME" dirty="0" smtClean="0"/>
              <a:t>ži</a:t>
            </a:r>
            <a:r>
              <a:rPr lang="sr-Cyrl-BA" dirty="0" smtClean="0"/>
              <a:t>. </a:t>
            </a:r>
          </a:p>
          <a:p>
            <a:r>
              <a:rPr lang="en-US" dirty="0" err="1" smtClean="0"/>
              <a:t>Dobija</a:t>
            </a:r>
            <a:r>
              <a:rPr lang="en-US" dirty="0" smtClean="0"/>
              <a:t> se </a:t>
            </a:r>
            <a:r>
              <a:rPr lang="en-US" dirty="0" err="1" smtClean="0"/>
              <a:t>niz</a:t>
            </a:r>
            <a:r>
              <a:rPr lang="en-US" dirty="0" smtClean="0"/>
              <a:t> </a:t>
            </a:r>
            <a:r>
              <a:rPr lang="en-US" dirty="0" err="1" smtClean="0"/>
              <a:t>istih</a:t>
            </a:r>
            <a:r>
              <a:rPr lang="en-US" dirty="0" smtClean="0"/>
              <a:t> </a:t>
            </a:r>
            <a:r>
              <a:rPr lang="en-US" dirty="0" err="1" smtClean="0"/>
              <a:t>dimenzija</a:t>
            </a:r>
            <a:r>
              <a:rPr lang="en-US" dirty="0" smtClean="0"/>
              <a:t> </a:t>
            </a:r>
            <a:r>
              <a:rPr lang="en-US" dirty="0" err="1" smtClean="0"/>
              <a:t>kao</a:t>
            </a:r>
            <a:r>
              <a:rPr lang="en-US" dirty="0" smtClean="0"/>
              <a:t> </a:t>
            </a:r>
            <a:r>
              <a:rPr lang="en-US" dirty="0" err="1" smtClean="0"/>
              <a:t>i</a:t>
            </a:r>
            <a:r>
              <a:rPr lang="en-US" dirty="0" smtClean="0"/>
              <a:t> string </a:t>
            </a:r>
            <a:r>
              <a:rPr lang="en-US" dirty="0" err="1" smtClean="0"/>
              <a:t>koji</a:t>
            </a:r>
            <a:r>
              <a:rPr lang="en-US" dirty="0" smtClean="0"/>
              <a:t> se </a:t>
            </a:r>
            <a:r>
              <a:rPr lang="en-US" dirty="0" err="1" smtClean="0"/>
              <a:t>pretra</a:t>
            </a:r>
            <a:r>
              <a:rPr lang="sr-Latn-ME" dirty="0" smtClean="0"/>
              <a:t>žuje i koji se naziva LPS </a:t>
            </a:r>
            <a:r>
              <a:rPr lang="sr-Latn-ME" baseline="-25000" dirty="0" smtClean="0">
                <a:solidFill>
                  <a:srgbClr val="C00000"/>
                </a:solidFill>
              </a:rPr>
              <a:t>(</a:t>
            </a:r>
            <a:r>
              <a:rPr lang="sr-Latn-ME" b="1" i="1" baseline="-25000" dirty="0" smtClean="0">
                <a:solidFill>
                  <a:srgbClr val="C00000"/>
                </a:solidFill>
              </a:rPr>
              <a:t>longest proper prefix which is also suffix</a:t>
            </a:r>
            <a:r>
              <a:rPr lang="sr-Latn-ME" baseline="-25000" dirty="0" smtClean="0">
                <a:solidFill>
                  <a:srgbClr val="C00000"/>
                </a:solidFill>
              </a:rPr>
              <a:t>)</a:t>
            </a:r>
            <a:r>
              <a:rPr lang="sr-Latn-ME" dirty="0" smtClean="0"/>
              <a:t>. Ovo </a:t>
            </a:r>
            <a:r>
              <a:rPr lang="sr-Latn-ME" i="1" dirty="0" smtClean="0">
                <a:solidFill>
                  <a:srgbClr val="C00000"/>
                </a:solidFill>
              </a:rPr>
              <a:t>proper</a:t>
            </a:r>
            <a:r>
              <a:rPr lang="sr-Latn-ME" dirty="0" smtClean="0"/>
              <a:t> znači da nije dozvoljeno da je čitav string prefiks.</a:t>
            </a:r>
            <a:r>
              <a:rPr lang="sr-Cyrl-BA" dirty="0" smtClean="0"/>
              <a:t> </a:t>
            </a:r>
            <a:r>
              <a:rPr lang="en-US" dirty="0" err="1" smtClean="0"/>
              <a:t>Npr</a:t>
            </a:r>
            <a:r>
              <a:rPr lang="en-US" dirty="0" smtClean="0"/>
              <a:t>. </a:t>
            </a:r>
            <a:r>
              <a:rPr lang="en-US" b="1" dirty="0" smtClean="0">
                <a:solidFill>
                  <a:srgbClr val="C00000"/>
                </a:solidFill>
              </a:rPr>
              <a:t>“BARE”</a:t>
            </a:r>
            <a:r>
              <a:rPr lang="en-US" dirty="0" smtClean="0"/>
              <a:t> </a:t>
            </a:r>
            <a:r>
              <a:rPr lang="en-US" dirty="0" err="1" smtClean="0"/>
              <a:t>pravi</a:t>
            </a:r>
            <a:r>
              <a:rPr lang="en-US" dirty="0" smtClean="0"/>
              <a:t> </a:t>
            </a:r>
            <a:r>
              <a:rPr lang="en-US" dirty="0" err="1" smtClean="0"/>
              <a:t>prefiksi</a:t>
            </a:r>
            <a:r>
              <a:rPr lang="en-US" dirty="0" smtClean="0"/>
              <a:t> </a:t>
            </a:r>
            <a:r>
              <a:rPr lang="en-US" dirty="0" err="1" smtClean="0"/>
              <a:t>su</a:t>
            </a:r>
            <a:r>
              <a:rPr lang="en-US" dirty="0" smtClean="0"/>
              <a:t> </a:t>
            </a:r>
            <a:r>
              <a:rPr lang="en-US" b="1" dirty="0">
                <a:solidFill>
                  <a:srgbClr val="C00000"/>
                </a:solidFill>
              </a:rPr>
              <a:t>“B”</a:t>
            </a:r>
            <a:r>
              <a:rPr lang="en-US" dirty="0" smtClean="0"/>
              <a:t>, </a:t>
            </a:r>
            <a:r>
              <a:rPr lang="en-US" b="1" dirty="0">
                <a:solidFill>
                  <a:srgbClr val="C00000"/>
                </a:solidFill>
              </a:rPr>
              <a:t>“BA</a:t>
            </a:r>
            <a:r>
              <a:rPr lang="en-US" b="1" dirty="0" smtClean="0">
                <a:solidFill>
                  <a:srgbClr val="C00000"/>
                </a:solidFill>
              </a:rPr>
              <a:t>”</a:t>
            </a:r>
            <a:r>
              <a:rPr lang="en-US" dirty="0" smtClean="0"/>
              <a:t>, </a:t>
            </a:r>
            <a:r>
              <a:rPr lang="en-US" b="1" dirty="0" smtClean="0">
                <a:solidFill>
                  <a:srgbClr val="C00000"/>
                </a:solidFill>
              </a:rPr>
              <a:t>“BAR”</a:t>
            </a:r>
            <a:r>
              <a:rPr lang="en-US" dirty="0" smtClean="0"/>
              <a:t> a </a:t>
            </a:r>
            <a:r>
              <a:rPr lang="en-US" dirty="0" err="1" smtClean="0"/>
              <a:t>sufiksi</a:t>
            </a:r>
            <a:r>
              <a:rPr lang="en-US" dirty="0" smtClean="0"/>
              <a:t> </a:t>
            </a:r>
            <a:r>
              <a:rPr lang="en-US" dirty="0" err="1" smtClean="0"/>
              <a:t>su</a:t>
            </a:r>
            <a:r>
              <a:rPr lang="en-US" dirty="0" smtClean="0"/>
              <a:t> </a:t>
            </a:r>
            <a:r>
              <a:rPr lang="en-US" b="1" dirty="0" smtClean="0">
                <a:solidFill>
                  <a:srgbClr val="C00000"/>
                </a:solidFill>
              </a:rPr>
              <a:t>“BARE”</a:t>
            </a:r>
            <a:r>
              <a:rPr lang="en-US" dirty="0" smtClean="0"/>
              <a:t> (</a:t>
            </a:r>
            <a:r>
              <a:rPr lang="en-US" dirty="0" err="1" smtClean="0"/>
              <a:t>nepravi</a:t>
            </a:r>
            <a:r>
              <a:rPr lang="en-US" dirty="0" smtClean="0"/>
              <a:t>), </a:t>
            </a:r>
            <a:r>
              <a:rPr lang="en-US" b="1" dirty="0" smtClean="0">
                <a:solidFill>
                  <a:srgbClr val="C00000"/>
                </a:solidFill>
              </a:rPr>
              <a:t>“ARE”</a:t>
            </a:r>
            <a:r>
              <a:rPr lang="en-US" dirty="0" smtClean="0"/>
              <a:t>, </a:t>
            </a:r>
            <a:r>
              <a:rPr lang="en-US" b="1" dirty="0" smtClean="0">
                <a:solidFill>
                  <a:srgbClr val="C00000"/>
                </a:solidFill>
              </a:rPr>
              <a:t>“RE”</a:t>
            </a:r>
            <a:r>
              <a:rPr lang="en-US" dirty="0" smtClean="0"/>
              <a:t> </a:t>
            </a:r>
            <a:r>
              <a:rPr lang="en-US" dirty="0" err="1" smtClean="0"/>
              <a:t>i</a:t>
            </a:r>
            <a:r>
              <a:rPr lang="en-US" dirty="0" smtClean="0"/>
              <a:t> </a:t>
            </a:r>
            <a:r>
              <a:rPr lang="en-US" b="1" dirty="0" smtClean="0">
                <a:solidFill>
                  <a:srgbClr val="C00000"/>
                </a:solidFill>
              </a:rPr>
              <a:t>“E”</a:t>
            </a:r>
            <a:r>
              <a:rPr lang="en-US" dirty="0" smtClean="0"/>
              <a:t>.</a:t>
            </a:r>
          </a:p>
          <a:p>
            <a:r>
              <a:rPr lang="en-US" b="1" i="1" dirty="0" err="1" smtClean="0">
                <a:solidFill>
                  <a:srgbClr val="C00000"/>
                </a:solidFill>
              </a:rPr>
              <a:t>lps</a:t>
            </a:r>
            <a:r>
              <a:rPr lang="en-US" dirty="0" smtClean="0">
                <a:solidFill>
                  <a:srgbClr val="C00000"/>
                </a:solidFill>
              </a:rPr>
              <a:t>[</a:t>
            </a:r>
            <a:r>
              <a:rPr lang="en-US" b="1" i="1" dirty="0" err="1" smtClean="0">
                <a:solidFill>
                  <a:srgbClr val="C00000"/>
                </a:solidFill>
              </a:rPr>
              <a:t>i</a:t>
            </a:r>
            <a:r>
              <a:rPr lang="en-US" dirty="0" smtClean="0">
                <a:solidFill>
                  <a:srgbClr val="C00000"/>
                </a:solidFill>
              </a:rPr>
              <a:t>]</a:t>
            </a:r>
            <a:r>
              <a:rPr lang="en-US" dirty="0" smtClean="0"/>
              <a:t> je </a:t>
            </a:r>
            <a:r>
              <a:rPr lang="en-US" dirty="0" err="1" smtClean="0"/>
              <a:t>najdu</a:t>
            </a:r>
            <a:r>
              <a:rPr lang="sr-Latn-ME" dirty="0" smtClean="0"/>
              <a:t>ži prefiks u </a:t>
            </a:r>
            <a:r>
              <a:rPr lang="sr-Latn-ME" b="1" i="1" dirty="0" smtClean="0">
                <a:solidFill>
                  <a:srgbClr val="C00000"/>
                </a:solidFill>
              </a:rPr>
              <a:t>y</a:t>
            </a:r>
            <a:r>
              <a:rPr lang="en-US" b="1" dirty="0" smtClean="0">
                <a:solidFill>
                  <a:srgbClr val="C00000"/>
                </a:solidFill>
              </a:rPr>
              <a:t>[]</a:t>
            </a:r>
            <a:r>
              <a:rPr lang="en-US" dirty="0" smtClean="0"/>
              <a:t> </a:t>
            </a:r>
            <a:r>
              <a:rPr lang="en-US" dirty="0" err="1" smtClean="0"/>
              <a:t>zaklju</a:t>
            </a:r>
            <a:r>
              <a:rPr lang="sr-Latn-ME" dirty="0" smtClean="0"/>
              <a:t>čno sa </a:t>
            </a:r>
            <a:r>
              <a:rPr lang="sr-Latn-ME" b="1" i="1" dirty="0" smtClean="0">
                <a:solidFill>
                  <a:srgbClr val="C00000"/>
                </a:solidFill>
              </a:rPr>
              <a:t>i</a:t>
            </a:r>
            <a:r>
              <a:rPr lang="sr-Latn-ME" dirty="0" smtClean="0"/>
              <a:t> indeksom koji je sufiks od </a:t>
            </a:r>
            <a:r>
              <a:rPr lang="sr-Latn-ME" b="1" i="1" dirty="0" smtClean="0">
                <a:solidFill>
                  <a:srgbClr val="C00000"/>
                </a:solidFill>
              </a:rPr>
              <a:t>y</a:t>
            </a:r>
            <a:r>
              <a:rPr lang="en-US" b="1" dirty="0" smtClean="0">
                <a:solidFill>
                  <a:srgbClr val="C00000"/>
                </a:solidFill>
              </a:rPr>
              <a:t>[]</a:t>
            </a:r>
            <a:r>
              <a:rPr lang="en-US" dirty="0" smtClean="0"/>
              <a:t> </a:t>
            </a:r>
            <a:r>
              <a:rPr lang="en-US" dirty="0" err="1"/>
              <a:t>zaklju</a:t>
            </a:r>
            <a:r>
              <a:rPr lang="sr-Latn-ME" dirty="0"/>
              <a:t>čno sa </a:t>
            </a:r>
            <a:r>
              <a:rPr lang="sr-Latn-ME" b="1" i="1" dirty="0">
                <a:solidFill>
                  <a:srgbClr val="C00000"/>
                </a:solidFill>
              </a:rPr>
              <a:t>i</a:t>
            </a:r>
            <a:r>
              <a:rPr lang="sr-Latn-ME" dirty="0"/>
              <a:t> </a:t>
            </a:r>
            <a:r>
              <a:rPr lang="sr-Latn-ME" dirty="0" smtClean="0"/>
              <a:t>indeksom</a:t>
            </a:r>
            <a:r>
              <a:rPr lang="en-US" dirty="0" smtClean="0"/>
              <a:t>.</a:t>
            </a:r>
            <a:endParaRPr lang="sr-Cyrl-BA" dirty="0" smtClean="0"/>
          </a:p>
        </p:txBody>
      </p:sp>
      <p:sp>
        <p:nvSpPr>
          <p:cNvPr id="4" name="TextBox 3"/>
          <p:cNvSpPr txBox="1"/>
          <p:nvPr/>
        </p:nvSpPr>
        <p:spPr>
          <a:xfrm>
            <a:off x="76200" y="4648200"/>
            <a:ext cx="9067800" cy="1754326"/>
          </a:xfrm>
          <a:prstGeom prst="rect">
            <a:avLst/>
          </a:prstGeom>
          <a:noFill/>
        </p:spPr>
        <p:txBody>
          <a:bodyPr wrap="square" rtlCol="0">
            <a:spAutoFit/>
          </a:bodyPr>
          <a:lstStyle/>
          <a:p>
            <a:r>
              <a:rPr lang="en-US" u="sng" dirty="0" smtClean="0"/>
              <a:t>String </a:t>
            </a:r>
            <a:r>
              <a:rPr lang="en-US" b="1" i="1" u="sng" dirty="0" smtClean="0">
                <a:solidFill>
                  <a:srgbClr val="C00000"/>
                </a:solidFill>
              </a:rPr>
              <a:t>y</a:t>
            </a:r>
            <a:r>
              <a:rPr lang="en-US" b="1" u="sng" dirty="0" smtClean="0">
                <a:solidFill>
                  <a:srgbClr val="C00000"/>
                </a:solidFill>
              </a:rPr>
              <a:t>[]</a:t>
            </a:r>
            <a:r>
              <a:rPr lang="en-US" dirty="0" smtClean="0"/>
              <a:t>		</a:t>
            </a:r>
            <a:r>
              <a:rPr lang="en-US" u="sng" dirty="0" err="1" smtClean="0"/>
              <a:t>Odgovaraju</a:t>
            </a:r>
            <a:r>
              <a:rPr lang="sr-Latn-ME" u="sng" dirty="0" smtClean="0"/>
              <a:t>ći </a:t>
            </a:r>
            <a:r>
              <a:rPr lang="sr-Latn-ME" b="1" i="1" u="sng" dirty="0" smtClean="0">
                <a:solidFill>
                  <a:srgbClr val="C00000"/>
                </a:solidFill>
              </a:rPr>
              <a:t>lps</a:t>
            </a:r>
            <a:r>
              <a:rPr lang="en-US" u="sng" dirty="0" smtClean="0">
                <a:solidFill>
                  <a:srgbClr val="C00000"/>
                </a:solidFill>
              </a:rPr>
              <a:t>[]</a:t>
            </a:r>
          </a:p>
          <a:p>
            <a:r>
              <a:rPr lang="en-US" b="1" dirty="0" smtClean="0">
                <a:solidFill>
                  <a:srgbClr val="FF0000"/>
                </a:solidFill>
              </a:rPr>
              <a:t>“</a:t>
            </a:r>
            <a:r>
              <a:rPr lang="en-US" b="1" dirty="0">
                <a:solidFill>
                  <a:srgbClr val="FF0000"/>
                </a:solidFill>
              </a:rPr>
              <a:t>AAAA</a:t>
            </a:r>
            <a:r>
              <a:rPr lang="en-US" b="1" dirty="0" smtClean="0">
                <a:solidFill>
                  <a:srgbClr val="FF0000"/>
                </a:solidFill>
              </a:rPr>
              <a:t>”</a:t>
            </a:r>
            <a:r>
              <a:rPr lang="en-US" dirty="0"/>
              <a:t> 	 </a:t>
            </a:r>
            <a:r>
              <a:rPr lang="en-US" dirty="0" smtClean="0"/>
              <a:t>	</a:t>
            </a:r>
            <a:r>
              <a:rPr lang="en-US" dirty="0" smtClean="0">
                <a:solidFill>
                  <a:srgbClr val="0070C0"/>
                </a:solidFill>
              </a:rPr>
              <a:t>[</a:t>
            </a:r>
            <a:r>
              <a:rPr lang="en-US" dirty="0">
                <a:solidFill>
                  <a:srgbClr val="0070C0"/>
                </a:solidFill>
              </a:rPr>
              <a:t>0, 1, 2, 3</a:t>
            </a:r>
            <a:r>
              <a:rPr lang="en-US" dirty="0" smtClean="0">
                <a:solidFill>
                  <a:srgbClr val="0070C0"/>
                </a:solidFill>
              </a:rPr>
              <a:t>]</a:t>
            </a:r>
          </a:p>
          <a:p>
            <a:r>
              <a:rPr lang="en-US" b="1" dirty="0">
                <a:solidFill>
                  <a:srgbClr val="FF0000"/>
                </a:solidFill>
              </a:rPr>
              <a:t>“ABCDE”</a:t>
            </a:r>
            <a:r>
              <a:rPr lang="en-US" dirty="0"/>
              <a:t>	 </a:t>
            </a:r>
            <a:r>
              <a:rPr lang="en-US" dirty="0" smtClean="0"/>
              <a:t>	</a:t>
            </a:r>
            <a:r>
              <a:rPr lang="en-US" dirty="0">
                <a:solidFill>
                  <a:srgbClr val="0070C0"/>
                </a:solidFill>
              </a:rPr>
              <a:t>[0, 0, 0, 0, 0]</a:t>
            </a:r>
            <a:r>
              <a:rPr lang="en-US" dirty="0"/>
              <a:t> </a:t>
            </a:r>
            <a:endParaRPr lang="en-US" dirty="0" smtClean="0"/>
          </a:p>
          <a:p>
            <a:r>
              <a:rPr lang="en-US" dirty="0"/>
              <a:t>“</a:t>
            </a:r>
            <a:r>
              <a:rPr lang="en-US" b="1" dirty="0">
                <a:solidFill>
                  <a:srgbClr val="FF0000"/>
                </a:solidFill>
              </a:rPr>
              <a:t>AABAACAABAA” </a:t>
            </a:r>
            <a:r>
              <a:rPr lang="en-US" b="1" dirty="0" smtClean="0">
                <a:solidFill>
                  <a:srgbClr val="FF0000"/>
                </a:solidFill>
              </a:rPr>
              <a:t>	</a:t>
            </a:r>
            <a:r>
              <a:rPr lang="en-US" dirty="0">
                <a:solidFill>
                  <a:srgbClr val="0070C0"/>
                </a:solidFill>
              </a:rPr>
              <a:t>[0, 1, 0, 1, 2, 0, 1, 2, 3, 4, 5]</a:t>
            </a:r>
            <a:r>
              <a:rPr lang="en-US" dirty="0"/>
              <a:t> </a:t>
            </a:r>
            <a:endParaRPr lang="en-US" dirty="0" smtClean="0"/>
          </a:p>
          <a:p>
            <a:r>
              <a:rPr lang="en-US" b="1" dirty="0">
                <a:solidFill>
                  <a:srgbClr val="FF0000"/>
                </a:solidFill>
              </a:rPr>
              <a:t>“AAACAAAAAC” </a:t>
            </a:r>
            <a:r>
              <a:rPr lang="en-US" dirty="0"/>
              <a:t>	</a:t>
            </a:r>
            <a:r>
              <a:rPr lang="en-US" dirty="0">
                <a:solidFill>
                  <a:srgbClr val="0070C0"/>
                </a:solidFill>
              </a:rPr>
              <a:t>[0, 1, 2, 0, 1, 2, 3, 3, 3, 4]</a:t>
            </a:r>
            <a:r>
              <a:rPr lang="en-US" dirty="0"/>
              <a:t> </a:t>
            </a:r>
            <a:endParaRPr lang="en-US" dirty="0" smtClean="0"/>
          </a:p>
          <a:p>
            <a:r>
              <a:rPr lang="en-US" b="1" dirty="0">
                <a:solidFill>
                  <a:srgbClr val="FF0000"/>
                </a:solidFill>
              </a:rPr>
              <a:t>“AAABAAA” </a:t>
            </a:r>
            <a:r>
              <a:rPr lang="en-US" dirty="0"/>
              <a:t>	 </a:t>
            </a:r>
            <a:r>
              <a:rPr lang="en-US" dirty="0" smtClean="0"/>
              <a:t>	</a:t>
            </a:r>
            <a:r>
              <a:rPr lang="en-US" dirty="0">
                <a:solidFill>
                  <a:srgbClr val="0070C0"/>
                </a:solidFill>
              </a:rPr>
              <a:t>[0, 1, 2, 0, 1, 2, 3] </a:t>
            </a:r>
            <a:r>
              <a:rPr lang="en-US" dirty="0" smtClean="0"/>
              <a:t>	</a:t>
            </a:r>
            <a:endParaRPr lang="en-US" dirty="0"/>
          </a:p>
        </p:txBody>
      </p:sp>
    </p:spTree>
    <p:extLst>
      <p:ext uri="{BB962C8B-B14F-4D97-AF65-F5344CB8AC3E}">
        <p14:creationId xmlns:p14="http://schemas.microsoft.com/office/powerpoint/2010/main" val="28022551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3810000" cy="990600"/>
          </a:xfrm>
        </p:spPr>
        <p:txBody>
          <a:bodyPr/>
          <a:lstStyle/>
          <a:p>
            <a:r>
              <a:rPr lang="sr-Latn-ME" dirty="0" smtClean="0"/>
              <a:t>LPS realizacija</a:t>
            </a:r>
            <a:endParaRPr lang="en-US" dirty="0"/>
          </a:p>
        </p:txBody>
      </p:sp>
      <p:sp>
        <p:nvSpPr>
          <p:cNvPr id="3" name="Content Placeholder 2"/>
          <p:cNvSpPr>
            <a:spLocks noGrp="1"/>
          </p:cNvSpPr>
          <p:nvPr>
            <p:ph idx="1"/>
          </p:nvPr>
        </p:nvSpPr>
        <p:spPr/>
        <p:txBody>
          <a:bodyPr/>
          <a:lstStyle/>
          <a:p>
            <a:endParaRPr lang="en-US"/>
          </a:p>
        </p:txBody>
      </p:sp>
      <p:sp>
        <p:nvSpPr>
          <p:cNvPr id="4" name="TextBox 3"/>
          <p:cNvSpPr txBox="1"/>
          <p:nvPr/>
        </p:nvSpPr>
        <p:spPr>
          <a:xfrm>
            <a:off x="0" y="1066800"/>
            <a:ext cx="4724400" cy="5632311"/>
          </a:xfrm>
          <a:prstGeom prst="rect">
            <a:avLst/>
          </a:prstGeom>
          <a:noFill/>
        </p:spPr>
        <p:txBody>
          <a:bodyPr wrap="square" rtlCol="0">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a:solidFill>
                  <a:srgbClr val="0070C0"/>
                </a:solidFill>
              </a:rPr>
              <a:t>#include &lt;string&gt;</a:t>
            </a:r>
          </a:p>
          <a:p>
            <a:r>
              <a:rPr lang="en-GB" b="1" dirty="0">
                <a:solidFill>
                  <a:srgbClr val="0070C0"/>
                </a:solidFill>
              </a:rPr>
              <a:t>using namespace </a:t>
            </a:r>
            <a:r>
              <a:rPr lang="en-GB" b="1" dirty="0" err="1">
                <a:solidFill>
                  <a:srgbClr val="0070C0"/>
                </a:solidFill>
              </a:rPr>
              <a:t>std</a:t>
            </a:r>
            <a:r>
              <a:rPr lang="en-GB" b="1" dirty="0">
                <a:solidFill>
                  <a:srgbClr val="0070C0"/>
                </a:solidFill>
              </a:rPr>
              <a:t>;</a:t>
            </a:r>
          </a:p>
          <a:p>
            <a:r>
              <a:rPr lang="en-GB" b="1" dirty="0" smtClean="0">
                <a:solidFill>
                  <a:srgbClr val="0070C0"/>
                </a:solidFill>
              </a:rPr>
              <a:t>void </a:t>
            </a:r>
            <a:r>
              <a:rPr lang="en-GB" b="1" dirty="0" err="1">
                <a:solidFill>
                  <a:srgbClr val="0070C0"/>
                </a:solidFill>
              </a:rPr>
              <a:t>sracunajLPS</a:t>
            </a:r>
            <a:r>
              <a:rPr lang="en-GB" b="1" dirty="0">
                <a:solidFill>
                  <a:srgbClr val="0070C0"/>
                </a:solidFill>
              </a:rPr>
              <a:t>(string pat, </a:t>
            </a:r>
            <a:r>
              <a:rPr lang="en-GB" b="1" dirty="0" err="1">
                <a:solidFill>
                  <a:srgbClr val="0070C0"/>
                </a:solidFill>
              </a:rPr>
              <a:t>int</a:t>
            </a:r>
            <a:r>
              <a:rPr lang="en-GB" b="1" dirty="0">
                <a:solidFill>
                  <a:srgbClr val="0070C0"/>
                </a:solidFill>
              </a:rPr>
              <a:t> </a:t>
            </a:r>
            <a:r>
              <a:rPr lang="en-GB" b="1" dirty="0" err="1">
                <a:solidFill>
                  <a:srgbClr val="0070C0"/>
                </a:solidFill>
              </a:rPr>
              <a:t>lps</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int</a:t>
            </a:r>
            <a:r>
              <a:rPr lang="en-GB" b="1" dirty="0">
                <a:solidFill>
                  <a:srgbClr val="0070C0"/>
                </a:solidFill>
              </a:rPr>
              <a:t> M=</a:t>
            </a:r>
            <a:r>
              <a:rPr lang="en-GB" b="1" dirty="0" err="1">
                <a:solidFill>
                  <a:srgbClr val="0070C0"/>
                </a:solidFill>
              </a:rPr>
              <a:t>pat.size</a:t>
            </a:r>
            <a:r>
              <a:rPr lang="en-GB" b="1" dirty="0">
                <a:solidFill>
                  <a:srgbClr val="0070C0"/>
                </a:solidFill>
              </a:rPr>
              <a:t>();</a:t>
            </a:r>
          </a:p>
          <a:p>
            <a:r>
              <a:rPr lang="en-GB" b="1" dirty="0">
                <a:solidFill>
                  <a:srgbClr val="0070C0"/>
                </a:solidFill>
              </a:rPr>
              <a:t>    </a:t>
            </a:r>
            <a:r>
              <a:rPr lang="en-GB" b="1" dirty="0" err="1">
                <a:solidFill>
                  <a:srgbClr val="0070C0"/>
                </a:solidFill>
              </a:rPr>
              <a:t>int</a:t>
            </a:r>
            <a:r>
              <a:rPr lang="en-GB" b="1" dirty="0">
                <a:solidFill>
                  <a:srgbClr val="0070C0"/>
                </a:solidFill>
              </a:rPr>
              <a:t> </a:t>
            </a:r>
            <a:r>
              <a:rPr lang="en-GB" b="1" dirty="0" err="1">
                <a:solidFill>
                  <a:srgbClr val="0070C0"/>
                </a:solidFill>
              </a:rPr>
              <a:t>len</a:t>
            </a:r>
            <a:r>
              <a:rPr lang="en-GB" b="1" dirty="0">
                <a:solidFill>
                  <a:srgbClr val="0070C0"/>
                </a:solidFill>
              </a:rPr>
              <a:t>=0;</a:t>
            </a:r>
          </a:p>
          <a:p>
            <a:r>
              <a:rPr lang="en-GB" b="1" dirty="0">
                <a:solidFill>
                  <a:srgbClr val="0070C0"/>
                </a:solidFill>
              </a:rPr>
              <a:t>    </a:t>
            </a:r>
            <a:r>
              <a:rPr lang="en-GB" b="1" dirty="0" err="1">
                <a:solidFill>
                  <a:srgbClr val="0070C0"/>
                </a:solidFill>
              </a:rPr>
              <a:t>lps</a:t>
            </a:r>
            <a:r>
              <a:rPr lang="en-GB" b="1" dirty="0">
                <a:solidFill>
                  <a:srgbClr val="0070C0"/>
                </a:solidFill>
              </a:rPr>
              <a:t>[0]=</a:t>
            </a:r>
            <a:r>
              <a:rPr lang="en-GB" b="1" dirty="0" smtClean="0">
                <a:solidFill>
                  <a:srgbClr val="0070C0"/>
                </a:solidFill>
              </a:rPr>
              <a:t>0;</a:t>
            </a:r>
            <a:br>
              <a:rPr lang="en-GB" b="1" dirty="0" smtClean="0">
                <a:solidFill>
                  <a:srgbClr val="0070C0"/>
                </a:solidFill>
              </a:rPr>
            </a:br>
            <a:r>
              <a:rPr lang="en-GB"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=1;</a:t>
            </a:r>
          </a:p>
          <a:p>
            <a:r>
              <a:rPr lang="en-GB" b="1" dirty="0">
                <a:solidFill>
                  <a:srgbClr val="0070C0"/>
                </a:solidFill>
              </a:rPr>
              <a:t>    while(</a:t>
            </a:r>
            <a:r>
              <a:rPr lang="en-GB" b="1" dirty="0" err="1">
                <a:solidFill>
                  <a:srgbClr val="0070C0"/>
                </a:solidFill>
              </a:rPr>
              <a:t>i</a:t>
            </a:r>
            <a:r>
              <a:rPr lang="en-GB" b="1" dirty="0">
                <a:solidFill>
                  <a:srgbClr val="0070C0"/>
                </a:solidFill>
              </a:rPr>
              <a:t>&lt;M){</a:t>
            </a:r>
          </a:p>
          <a:p>
            <a:r>
              <a:rPr lang="en-GB" b="1" dirty="0">
                <a:solidFill>
                  <a:srgbClr val="0070C0"/>
                </a:solidFill>
              </a:rPr>
              <a:t>        if(pat[</a:t>
            </a:r>
            <a:r>
              <a:rPr lang="en-GB" b="1" dirty="0" err="1">
                <a:solidFill>
                  <a:srgbClr val="0070C0"/>
                </a:solidFill>
              </a:rPr>
              <a:t>i</a:t>
            </a:r>
            <a:r>
              <a:rPr lang="en-GB" b="1" dirty="0">
                <a:solidFill>
                  <a:srgbClr val="0070C0"/>
                </a:solidFill>
              </a:rPr>
              <a:t>]==pat[</a:t>
            </a:r>
            <a:r>
              <a:rPr lang="en-GB" b="1" dirty="0" err="1">
                <a:solidFill>
                  <a:srgbClr val="0070C0"/>
                </a:solidFill>
              </a:rPr>
              <a:t>len</a:t>
            </a:r>
            <a:r>
              <a:rPr lang="en-GB" b="1" dirty="0">
                <a:solidFill>
                  <a:srgbClr val="0070C0"/>
                </a:solidFill>
              </a:rPr>
              <a:t>]) {</a:t>
            </a:r>
          </a:p>
          <a:p>
            <a:r>
              <a:rPr lang="en-GB" b="1" dirty="0">
                <a:solidFill>
                  <a:srgbClr val="0070C0"/>
                </a:solidFill>
              </a:rPr>
              <a:t>            </a:t>
            </a:r>
            <a:r>
              <a:rPr lang="en-GB" b="1" dirty="0" err="1">
                <a:solidFill>
                  <a:srgbClr val="0070C0"/>
                </a:solidFill>
              </a:rPr>
              <a:t>len</a:t>
            </a:r>
            <a:r>
              <a:rPr lang="en-GB" b="1" dirty="0">
                <a:solidFill>
                  <a:srgbClr val="0070C0"/>
                </a:solidFill>
              </a:rPr>
              <a:t>++;</a:t>
            </a:r>
          </a:p>
          <a:p>
            <a:r>
              <a:rPr lang="en-GB" b="1" dirty="0">
                <a:solidFill>
                  <a:srgbClr val="0070C0"/>
                </a:solidFill>
              </a:rPr>
              <a:t>            </a:t>
            </a:r>
            <a:r>
              <a:rPr lang="en-GB" b="1" dirty="0" err="1">
                <a:solidFill>
                  <a:srgbClr val="0070C0"/>
                </a:solidFill>
              </a:rPr>
              <a:t>lps</a:t>
            </a:r>
            <a:r>
              <a:rPr lang="en-GB" b="1" dirty="0">
                <a:solidFill>
                  <a:srgbClr val="0070C0"/>
                </a:solidFill>
              </a:rPr>
              <a:t>[</a:t>
            </a:r>
            <a:r>
              <a:rPr lang="en-GB" b="1" dirty="0" err="1">
                <a:solidFill>
                  <a:srgbClr val="0070C0"/>
                </a:solidFill>
              </a:rPr>
              <a:t>i</a:t>
            </a:r>
            <a:r>
              <a:rPr lang="en-GB" b="1" dirty="0">
                <a:solidFill>
                  <a:srgbClr val="0070C0"/>
                </a:solidFill>
              </a:rPr>
              <a:t>]=</a:t>
            </a:r>
            <a:r>
              <a:rPr lang="en-GB" b="1" dirty="0" err="1">
                <a:solidFill>
                  <a:srgbClr val="0070C0"/>
                </a:solidFill>
              </a:rPr>
              <a:t>len</a:t>
            </a:r>
            <a:r>
              <a:rPr lang="en-GB" b="1" dirty="0">
                <a:solidFill>
                  <a:srgbClr val="0070C0"/>
                </a:solidFill>
              </a:rPr>
              <a:t>;</a:t>
            </a:r>
          </a:p>
          <a:p>
            <a:r>
              <a:rPr lang="en-GB" b="1" dirty="0">
                <a:solidFill>
                  <a:srgbClr val="0070C0"/>
                </a:solidFill>
              </a:rPr>
              <a:t>            </a:t>
            </a:r>
            <a:r>
              <a:rPr lang="en-GB" b="1" dirty="0" err="1">
                <a:solidFill>
                  <a:srgbClr val="0070C0"/>
                </a:solidFill>
              </a:rPr>
              <a:t>i</a:t>
            </a:r>
            <a:r>
              <a:rPr lang="en-GB" b="1" dirty="0">
                <a:solidFill>
                  <a:srgbClr val="0070C0"/>
                </a:solidFill>
              </a:rPr>
              <a:t>++;</a:t>
            </a:r>
          </a:p>
          <a:p>
            <a:r>
              <a:rPr lang="en-GB" b="1" dirty="0">
                <a:solidFill>
                  <a:srgbClr val="0070C0"/>
                </a:solidFill>
              </a:rPr>
              <a:t>        }</a:t>
            </a:r>
          </a:p>
          <a:p>
            <a:r>
              <a:rPr lang="en-GB" b="1" dirty="0">
                <a:solidFill>
                  <a:srgbClr val="0070C0"/>
                </a:solidFill>
              </a:rPr>
              <a:t>        else {</a:t>
            </a:r>
          </a:p>
          <a:p>
            <a:r>
              <a:rPr lang="en-GB" b="1" dirty="0">
                <a:solidFill>
                  <a:srgbClr val="0070C0"/>
                </a:solidFill>
              </a:rPr>
              <a:t>            if (</a:t>
            </a:r>
            <a:r>
              <a:rPr lang="en-GB" b="1" dirty="0" err="1">
                <a:solidFill>
                  <a:srgbClr val="0070C0"/>
                </a:solidFill>
              </a:rPr>
              <a:t>len</a:t>
            </a:r>
            <a:r>
              <a:rPr lang="en-GB" b="1" dirty="0">
                <a:solidFill>
                  <a:srgbClr val="0070C0"/>
                </a:solidFill>
              </a:rPr>
              <a:t>!=0) </a:t>
            </a:r>
            <a:r>
              <a:rPr lang="en-GB" b="1" dirty="0" err="1">
                <a:solidFill>
                  <a:srgbClr val="0070C0"/>
                </a:solidFill>
              </a:rPr>
              <a:t>len</a:t>
            </a:r>
            <a:r>
              <a:rPr lang="en-GB" b="1" dirty="0">
                <a:solidFill>
                  <a:srgbClr val="0070C0"/>
                </a:solidFill>
              </a:rPr>
              <a:t>=</a:t>
            </a:r>
            <a:r>
              <a:rPr lang="en-GB" b="1" dirty="0" err="1">
                <a:solidFill>
                  <a:srgbClr val="0070C0"/>
                </a:solidFill>
              </a:rPr>
              <a:t>lps</a:t>
            </a:r>
            <a:r>
              <a:rPr lang="en-GB" b="1" dirty="0">
                <a:solidFill>
                  <a:srgbClr val="0070C0"/>
                </a:solidFill>
              </a:rPr>
              <a:t>[len-1];</a:t>
            </a:r>
          </a:p>
          <a:p>
            <a:r>
              <a:rPr lang="en-GB" b="1" dirty="0">
                <a:solidFill>
                  <a:srgbClr val="0070C0"/>
                </a:solidFill>
              </a:rPr>
              <a:t>           </a:t>
            </a:r>
            <a:r>
              <a:rPr lang="en-GB" b="1" dirty="0" smtClean="0">
                <a:solidFill>
                  <a:srgbClr val="0070C0"/>
                </a:solidFill>
              </a:rPr>
              <a:t>else</a:t>
            </a:r>
            <a:r>
              <a:rPr lang="sr-Latn-ME" b="1" dirty="0">
                <a:solidFill>
                  <a:srgbClr val="0070C0"/>
                </a:solidFill>
              </a:rPr>
              <a:t> </a:t>
            </a:r>
            <a:r>
              <a:rPr lang="en-GB" b="1" dirty="0" err="1" smtClean="0">
                <a:solidFill>
                  <a:srgbClr val="0070C0"/>
                </a:solidFill>
              </a:rPr>
              <a:t>lps</a:t>
            </a:r>
            <a:r>
              <a:rPr lang="en-GB" b="1" dirty="0" smtClean="0">
                <a:solidFill>
                  <a:srgbClr val="0070C0"/>
                </a:solidFill>
              </a:rPr>
              <a:t>[</a:t>
            </a:r>
            <a:r>
              <a:rPr lang="en-GB" b="1" dirty="0" err="1" smtClean="0">
                <a:solidFill>
                  <a:srgbClr val="0070C0"/>
                </a:solidFill>
              </a:rPr>
              <a:t>i</a:t>
            </a:r>
            <a:r>
              <a:rPr lang="sr-Latn-ME" b="1" dirty="0" smtClean="0">
                <a:solidFill>
                  <a:srgbClr val="0070C0"/>
                </a:solidFill>
              </a:rPr>
              <a:t>++</a:t>
            </a:r>
            <a:r>
              <a:rPr lang="en-GB" b="1" dirty="0" smtClean="0">
                <a:solidFill>
                  <a:srgbClr val="0070C0"/>
                </a:solidFill>
              </a:rPr>
              <a:t>]=</a:t>
            </a:r>
            <a:r>
              <a:rPr lang="en-GB" b="1" dirty="0">
                <a:solidFill>
                  <a:srgbClr val="0070C0"/>
                </a:solidFill>
              </a:rPr>
              <a:t>0</a:t>
            </a:r>
            <a:r>
              <a:rPr lang="en-GB" b="1" dirty="0" smtClean="0">
                <a:solidFill>
                  <a:srgbClr val="0070C0"/>
                </a:solidFill>
              </a:rPr>
              <a:t>;</a:t>
            </a:r>
            <a:endParaRPr lang="en-GB" b="1" dirty="0">
              <a:solidFill>
                <a:srgbClr val="0070C0"/>
              </a:solidFill>
            </a:endParaRPr>
          </a:p>
          <a:p>
            <a:r>
              <a:rPr lang="en-GB" b="1" dirty="0">
                <a:solidFill>
                  <a:srgbClr val="0070C0"/>
                </a:solidFill>
              </a:rPr>
              <a:t>        }</a:t>
            </a:r>
          </a:p>
          <a:p>
            <a:r>
              <a:rPr lang="en-GB" b="1" dirty="0">
                <a:solidFill>
                  <a:srgbClr val="0070C0"/>
                </a:solidFill>
              </a:rPr>
              <a:t>    }</a:t>
            </a:r>
          </a:p>
          <a:p>
            <a:r>
              <a:rPr lang="en-GB" b="1" dirty="0" smtClean="0">
                <a:solidFill>
                  <a:srgbClr val="0070C0"/>
                </a:solidFill>
              </a:rPr>
              <a:t>}</a:t>
            </a:r>
            <a:endParaRPr lang="en-GB" b="1" dirty="0">
              <a:solidFill>
                <a:srgbClr val="0070C0"/>
              </a:solidFill>
            </a:endParaRPr>
          </a:p>
        </p:txBody>
      </p:sp>
      <p:sp>
        <p:nvSpPr>
          <p:cNvPr id="5" name="Rectangle 4"/>
          <p:cNvSpPr/>
          <p:nvPr/>
        </p:nvSpPr>
        <p:spPr>
          <a:xfrm>
            <a:off x="4343400" y="381000"/>
            <a:ext cx="6400800" cy="5632311"/>
          </a:xfrm>
          <a:prstGeom prst="rect">
            <a:avLst/>
          </a:prstGeom>
        </p:spPr>
        <p:txBody>
          <a:bodyPr wrap="square">
            <a:spAutoFit/>
          </a:bodyPr>
          <a:lstStyle/>
          <a:p>
            <a:r>
              <a:rPr lang="en-GB" b="1" dirty="0">
                <a:solidFill>
                  <a:srgbClr val="0070C0"/>
                </a:solidFill>
              </a:rPr>
              <a:t>void </a:t>
            </a:r>
            <a:r>
              <a:rPr lang="en-GB" b="1" dirty="0" err="1">
                <a:solidFill>
                  <a:srgbClr val="0070C0"/>
                </a:solidFill>
              </a:rPr>
              <a:t>KMPSearch</a:t>
            </a:r>
            <a:r>
              <a:rPr lang="en-GB" b="1" dirty="0">
                <a:solidFill>
                  <a:srgbClr val="0070C0"/>
                </a:solidFill>
              </a:rPr>
              <a:t>(string </a:t>
            </a:r>
            <a:r>
              <a:rPr lang="en-GB" b="1" dirty="0" err="1">
                <a:solidFill>
                  <a:srgbClr val="0070C0"/>
                </a:solidFill>
              </a:rPr>
              <a:t>txt,string</a:t>
            </a:r>
            <a:r>
              <a:rPr lang="en-GB" b="1" dirty="0">
                <a:solidFill>
                  <a:srgbClr val="0070C0"/>
                </a:solidFill>
              </a:rPr>
              <a:t> pat){</a:t>
            </a:r>
          </a:p>
          <a:p>
            <a:r>
              <a:rPr lang="sr-Latn-ME" b="1" dirty="0">
                <a:solidFill>
                  <a:srgbClr val="0070C0"/>
                </a:solidFill>
              </a:rPr>
              <a:t> </a:t>
            </a:r>
            <a:r>
              <a:rPr lang="sr-Latn-ME"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a:solidFill>
                  <a:srgbClr val="0070C0"/>
                </a:solidFill>
              </a:rPr>
              <a:t>M=</a:t>
            </a:r>
            <a:r>
              <a:rPr lang="en-GB" b="1" dirty="0" err="1">
                <a:solidFill>
                  <a:srgbClr val="0070C0"/>
                </a:solidFill>
              </a:rPr>
              <a:t>pat.size</a:t>
            </a:r>
            <a:r>
              <a:rPr lang="en-GB" b="1" dirty="0">
                <a:solidFill>
                  <a:srgbClr val="0070C0"/>
                </a:solidFill>
              </a:rPr>
              <a:t>(),N=</a:t>
            </a:r>
            <a:r>
              <a:rPr lang="en-GB" b="1" dirty="0" err="1">
                <a:solidFill>
                  <a:srgbClr val="0070C0"/>
                </a:solidFill>
              </a:rPr>
              <a:t>txt.size</a:t>
            </a:r>
            <a:r>
              <a:rPr lang="en-GB" b="1" dirty="0">
                <a:solidFill>
                  <a:srgbClr val="0070C0"/>
                </a:solidFill>
              </a:rPr>
              <a:t>();</a:t>
            </a:r>
          </a:p>
          <a:p>
            <a:r>
              <a:rPr lang="sr-Latn-ME"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err="1">
                <a:solidFill>
                  <a:srgbClr val="0070C0"/>
                </a:solidFill>
              </a:rPr>
              <a:t>lps</a:t>
            </a:r>
            <a:r>
              <a:rPr lang="en-GB" b="1" dirty="0">
                <a:solidFill>
                  <a:srgbClr val="0070C0"/>
                </a:solidFill>
              </a:rPr>
              <a:t>[M];</a:t>
            </a:r>
          </a:p>
          <a:p>
            <a:r>
              <a:rPr lang="sr-Latn-ME" b="1" dirty="0">
                <a:solidFill>
                  <a:srgbClr val="0070C0"/>
                </a:solidFill>
              </a:rPr>
              <a:t> </a:t>
            </a:r>
            <a:r>
              <a:rPr lang="sr-Latn-ME" b="1" dirty="0" smtClean="0">
                <a:solidFill>
                  <a:srgbClr val="0070C0"/>
                </a:solidFill>
              </a:rPr>
              <a:t>  </a:t>
            </a:r>
            <a:r>
              <a:rPr lang="en-GB" b="1" dirty="0" err="1" smtClean="0">
                <a:solidFill>
                  <a:srgbClr val="0070C0"/>
                </a:solidFill>
              </a:rPr>
              <a:t>sracunajLPS</a:t>
            </a:r>
            <a:r>
              <a:rPr lang="en-GB" b="1" dirty="0" smtClean="0">
                <a:solidFill>
                  <a:srgbClr val="0070C0"/>
                </a:solidFill>
              </a:rPr>
              <a:t>(</a:t>
            </a:r>
            <a:r>
              <a:rPr lang="en-GB" b="1" dirty="0" err="1" smtClean="0">
                <a:solidFill>
                  <a:srgbClr val="0070C0"/>
                </a:solidFill>
              </a:rPr>
              <a:t>pat,lps</a:t>
            </a:r>
            <a:r>
              <a:rPr lang="en-GB" b="1" dirty="0">
                <a:solidFill>
                  <a:srgbClr val="0070C0"/>
                </a:solidFill>
              </a:rPr>
              <a:t>);</a:t>
            </a:r>
          </a:p>
          <a:p>
            <a:r>
              <a:rPr lang="sr-Latn-ME" b="1" dirty="0" smtClean="0">
                <a:solidFill>
                  <a:srgbClr val="0070C0"/>
                </a:solidFill>
              </a:rPr>
              <a:t>   </a:t>
            </a:r>
            <a:r>
              <a:rPr lang="en-GB" b="1" dirty="0" err="1" smtClean="0">
                <a:solidFill>
                  <a:srgbClr val="0070C0"/>
                </a:solidFill>
              </a:rPr>
              <a:t>int</a:t>
            </a:r>
            <a:r>
              <a:rPr lang="en-GB" b="1" dirty="0" smtClean="0">
                <a:solidFill>
                  <a:srgbClr val="0070C0"/>
                </a:solidFill>
              </a:rPr>
              <a:t> </a:t>
            </a:r>
            <a:r>
              <a:rPr lang="en-GB" b="1" dirty="0" err="1">
                <a:solidFill>
                  <a:srgbClr val="0070C0"/>
                </a:solidFill>
              </a:rPr>
              <a:t>i</a:t>
            </a:r>
            <a:r>
              <a:rPr lang="en-GB" b="1" dirty="0">
                <a:solidFill>
                  <a:srgbClr val="0070C0"/>
                </a:solidFill>
              </a:rPr>
              <a:t>=0,j=0;</a:t>
            </a:r>
          </a:p>
          <a:p>
            <a:r>
              <a:rPr lang="sr-Latn-ME" b="1" dirty="0" smtClean="0">
                <a:solidFill>
                  <a:srgbClr val="0070C0"/>
                </a:solidFill>
              </a:rPr>
              <a:t>   </a:t>
            </a:r>
            <a:r>
              <a:rPr lang="en-GB" b="1" dirty="0" smtClean="0">
                <a:solidFill>
                  <a:srgbClr val="0070C0"/>
                </a:solidFill>
              </a:rPr>
              <a:t>while </a:t>
            </a:r>
            <a:r>
              <a:rPr lang="en-GB" b="1" dirty="0">
                <a:solidFill>
                  <a:srgbClr val="0070C0"/>
                </a:solidFill>
              </a:rPr>
              <a:t>(</a:t>
            </a:r>
            <a:r>
              <a:rPr lang="en-GB" b="1" dirty="0" err="1">
                <a:solidFill>
                  <a:srgbClr val="0070C0"/>
                </a:solidFill>
              </a:rPr>
              <a:t>i</a:t>
            </a:r>
            <a:r>
              <a:rPr lang="en-GB" b="1" dirty="0">
                <a:solidFill>
                  <a:srgbClr val="0070C0"/>
                </a:solidFill>
              </a:rPr>
              <a:t>&lt;N){</a:t>
            </a:r>
          </a:p>
          <a:p>
            <a:r>
              <a:rPr lang="sr-Latn-ME" b="1" dirty="0" smtClean="0">
                <a:solidFill>
                  <a:srgbClr val="0070C0"/>
                </a:solidFill>
              </a:rPr>
              <a:t>      </a:t>
            </a:r>
            <a:r>
              <a:rPr lang="en-GB" b="1" dirty="0" smtClean="0">
                <a:solidFill>
                  <a:srgbClr val="0070C0"/>
                </a:solidFill>
              </a:rPr>
              <a:t>if </a:t>
            </a:r>
            <a:r>
              <a:rPr lang="en-GB" b="1" dirty="0">
                <a:solidFill>
                  <a:srgbClr val="0070C0"/>
                </a:solidFill>
              </a:rPr>
              <a:t>(pat[j]==txt[</a:t>
            </a:r>
            <a:r>
              <a:rPr lang="en-GB" b="1" dirty="0" err="1">
                <a:solidFill>
                  <a:srgbClr val="0070C0"/>
                </a:solidFill>
              </a:rPr>
              <a:t>i</a:t>
            </a:r>
            <a:r>
              <a:rPr lang="en-GB" b="1" dirty="0">
                <a:solidFill>
                  <a:srgbClr val="0070C0"/>
                </a:solidFill>
              </a:rPr>
              <a:t>]){</a:t>
            </a:r>
          </a:p>
          <a:p>
            <a:r>
              <a:rPr lang="sr-Latn-ME" b="1" dirty="0" smtClean="0">
                <a:solidFill>
                  <a:srgbClr val="0070C0"/>
                </a:solidFill>
              </a:rPr>
              <a:t>         </a:t>
            </a:r>
            <a:r>
              <a:rPr lang="en-GB" b="1" dirty="0" smtClean="0">
                <a:solidFill>
                  <a:srgbClr val="0070C0"/>
                </a:solidFill>
              </a:rPr>
              <a:t>j</a:t>
            </a:r>
            <a:r>
              <a:rPr lang="en-GB" b="1" dirty="0">
                <a:solidFill>
                  <a:srgbClr val="0070C0"/>
                </a:solidFill>
              </a:rPr>
              <a:t>++;</a:t>
            </a:r>
            <a:r>
              <a:rPr lang="en-GB" b="1" dirty="0" err="1">
                <a:solidFill>
                  <a:srgbClr val="0070C0"/>
                </a:solidFill>
              </a:rPr>
              <a:t>i</a:t>
            </a:r>
            <a:r>
              <a:rPr lang="en-GB" b="1" dirty="0" smtClean="0">
                <a:solidFill>
                  <a:srgbClr val="0070C0"/>
                </a:solidFill>
              </a:rPr>
              <a:t>++;</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GB" b="1" dirty="0" smtClean="0">
                <a:solidFill>
                  <a:srgbClr val="0070C0"/>
                </a:solidFill>
              </a:rPr>
              <a:t>}</a:t>
            </a:r>
            <a:endParaRPr lang="sr-Latn-ME" b="1" dirty="0">
              <a:solidFill>
                <a:srgbClr val="0070C0"/>
              </a:solidFill>
            </a:endParaRPr>
          </a:p>
          <a:p>
            <a:r>
              <a:rPr lang="sr-Latn-ME" b="1" dirty="0">
                <a:solidFill>
                  <a:srgbClr val="0070C0"/>
                </a:solidFill>
              </a:rPr>
              <a:t> </a:t>
            </a:r>
            <a:r>
              <a:rPr lang="sr-Latn-ME" b="1" dirty="0" smtClean="0">
                <a:solidFill>
                  <a:srgbClr val="0070C0"/>
                </a:solidFill>
              </a:rPr>
              <a:t>     </a:t>
            </a:r>
            <a:r>
              <a:rPr lang="en-GB" b="1" dirty="0" smtClean="0">
                <a:solidFill>
                  <a:srgbClr val="0070C0"/>
                </a:solidFill>
              </a:rPr>
              <a:t>if </a:t>
            </a:r>
            <a:r>
              <a:rPr lang="en-GB" b="1" dirty="0">
                <a:solidFill>
                  <a:srgbClr val="0070C0"/>
                </a:solidFill>
              </a:rPr>
              <a:t>(j==M) {</a:t>
            </a:r>
          </a:p>
          <a:p>
            <a:r>
              <a:rPr lang="sr-Latn-ME" b="1" dirty="0">
                <a:solidFill>
                  <a:srgbClr val="0070C0"/>
                </a:solidFill>
              </a:rPr>
              <a:t> </a:t>
            </a:r>
            <a:r>
              <a:rPr lang="sr-Latn-ME" b="1" dirty="0" smtClean="0">
                <a:solidFill>
                  <a:srgbClr val="0070C0"/>
                </a:solidFill>
              </a:rPr>
              <a:t>        </a:t>
            </a:r>
            <a:r>
              <a:rPr lang="en-GB" b="1" dirty="0" err="1" smtClean="0">
                <a:solidFill>
                  <a:srgbClr val="0070C0"/>
                </a:solidFill>
              </a:rPr>
              <a:t>cout</a:t>
            </a:r>
            <a:r>
              <a:rPr lang="en-GB" b="1" dirty="0">
                <a:solidFill>
                  <a:srgbClr val="0070C0"/>
                </a:solidFill>
              </a:rPr>
              <a:t>&lt;&lt;"</a:t>
            </a:r>
            <a:r>
              <a:rPr lang="en-GB" b="1" dirty="0" err="1">
                <a:solidFill>
                  <a:srgbClr val="0070C0"/>
                </a:solidFill>
              </a:rPr>
              <a:t>Obrazac</a:t>
            </a:r>
            <a:r>
              <a:rPr lang="en-GB" b="1" dirty="0">
                <a:solidFill>
                  <a:srgbClr val="0070C0"/>
                </a:solidFill>
              </a:rPr>
              <a:t> </a:t>
            </a:r>
            <a:r>
              <a:rPr lang="en-GB" b="1" dirty="0" err="1" smtClean="0">
                <a:solidFill>
                  <a:srgbClr val="0070C0"/>
                </a:solidFill>
              </a:rPr>
              <a:t>na</a:t>
            </a:r>
            <a:r>
              <a:rPr lang="en-GB" b="1" dirty="0" smtClean="0">
                <a:solidFill>
                  <a:srgbClr val="0070C0"/>
                </a:solidFill>
              </a:rPr>
              <a:t> </a:t>
            </a:r>
            <a:r>
              <a:rPr lang="en-GB" b="1" dirty="0" err="1" smtClean="0">
                <a:solidFill>
                  <a:srgbClr val="0070C0"/>
                </a:solidFill>
              </a:rPr>
              <a:t>poz</a:t>
            </a:r>
            <a:r>
              <a:rPr lang="sr-Latn-ME" b="1" dirty="0" smtClean="0">
                <a:solidFill>
                  <a:srgbClr val="0070C0"/>
                </a:solidFill>
              </a:rPr>
              <a:t>.</a:t>
            </a:r>
            <a:r>
              <a:rPr lang="en-GB" b="1" dirty="0" smtClean="0">
                <a:solidFill>
                  <a:srgbClr val="0070C0"/>
                </a:solidFill>
              </a:rPr>
              <a:t> </a:t>
            </a:r>
            <a:r>
              <a:rPr lang="en-GB" b="1" dirty="0">
                <a:solidFill>
                  <a:srgbClr val="0070C0"/>
                </a:solidFill>
              </a:rPr>
              <a:t>"&lt;&lt;</a:t>
            </a:r>
            <a:r>
              <a:rPr lang="en-GB" b="1" dirty="0" err="1">
                <a:solidFill>
                  <a:srgbClr val="0070C0"/>
                </a:solidFill>
              </a:rPr>
              <a:t>i</a:t>
            </a:r>
            <a:r>
              <a:rPr lang="en-GB" b="1" dirty="0">
                <a:solidFill>
                  <a:srgbClr val="0070C0"/>
                </a:solidFill>
              </a:rPr>
              <a:t>-j&lt;&lt;</a:t>
            </a:r>
            <a:r>
              <a:rPr lang="en-GB" b="1" dirty="0" err="1">
                <a:solidFill>
                  <a:srgbClr val="0070C0"/>
                </a:solidFill>
              </a:rPr>
              <a:t>endl</a:t>
            </a:r>
            <a:r>
              <a:rPr lang="en-GB" b="1" dirty="0">
                <a:solidFill>
                  <a:srgbClr val="0070C0"/>
                </a:solidFill>
              </a:rPr>
              <a:t>;</a:t>
            </a:r>
          </a:p>
          <a:p>
            <a:r>
              <a:rPr lang="sr-Latn-ME" b="1" dirty="0" smtClean="0">
                <a:solidFill>
                  <a:srgbClr val="0070C0"/>
                </a:solidFill>
              </a:rPr>
              <a:t>         </a:t>
            </a:r>
            <a:r>
              <a:rPr lang="en-GB" b="1" dirty="0" smtClean="0">
                <a:solidFill>
                  <a:srgbClr val="0070C0"/>
                </a:solidFill>
              </a:rPr>
              <a:t>j </a:t>
            </a:r>
            <a:r>
              <a:rPr lang="en-GB" b="1" dirty="0">
                <a:solidFill>
                  <a:srgbClr val="0070C0"/>
                </a:solidFill>
              </a:rPr>
              <a:t>= </a:t>
            </a:r>
            <a:r>
              <a:rPr lang="en-GB" b="1" dirty="0" err="1">
                <a:solidFill>
                  <a:srgbClr val="0070C0"/>
                </a:solidFill>
              </a:rPr>
              <a:t>lps</a:t>
            </a:r>
            <a:r>
              <a:rPr lang="en-GB" b="1" dirty="0">
                <a:solidFill>
                  <a:srgbClr val="0070C0"/>
                </a:solidFill>
              </a:rPr>
              <a:t>[j-1];</a:t>
            </a:r>
          </a:p>
          <a:p>
            <a:r>
              <a:rPr lang="sr-Latn-ME" b="1" dirty="0" smtClean="0">
                <a:solidFill>
                  <a:srgbClr val="0070C0"/>
                </a:solidFill>
              </a:rPr>
              <a:t>      </a:t>
            </a:r>
            <a:r>
              <a:rPr lang="en-GB" b="1" dirty="0" smtClean="0">
                <a:solidFill>
                  <a:srgbClr val="0070C0"/>
                </a:solidFill>
              </a:rPr>
              <a:t>}</a:t>
            </a:r>
            <a:endParaRPr lang="en-GB" b="1" dirty="0">
              <a:solidFill>
                <a:srgbClr val="0070C0"/>
              </a:solidFill>
            </a:endParaRPr>
          </a:p>
          <a:p>
            <a:r>
              <a:rPr lang="sr-Latn-ME" b="1" dirty="0" smtClean="0">
                <a:solidFill>
                  <a:srgbClr val="0070C0"/>
                </a:solidFill>
              </a:rPr>
              <a:t>      </a:t>
            </a:r>
            <a:r>
              <a:rPr lang="en-GB" b="1" dirty="0" smtClean="0">
                <a:solidFill>
                  <a:srgbClr val="0070C0"/>
                </a:solidFill>
              </a:rPr>
              <a:t>// </a:t>
            </a:r>
            <a:r>
              <a:rPr lang="en-GB" b="1" dirty="0" err="1">
                <a:solidFill>
                  <a:srgbClr val="0070C0"/>
                </a:solidFill>
              </a:rPr>
              <a:t>nepoklapanje</a:t>
            </a:r>
            <a:r>
              <a:rPr lang="en-GB" b="1" dirty="0">
                <a:solidFill>
                  <a:srgbClr val="0070C0"/>
                </a:solidFill>
              </a:rPr>
              <a:t> </a:t>
            </a:r>
            <a:r>
              <a:rPr lang="en-GB" b="1" dirty="0" err="1">
                <a:solidFill>
                  <a:srgbClr val="0070C0"/>
                </a:solidFill>
              </a:rPr>
              <a:t>poslije</a:t>
            </a:r>
            <a:r>
              <a:rPr lang="en-GB" b="1" dirty="0">
                <a:solidFill>
                  <a:srgbClr val="0070C0"/>
                </a:solidFill>
              </a:rPr>
              <a:t> j </a:t>
            </a:r>
            <a:r>
              <a:rPr lang="en-GB" b="1" dirty="0" err="1">
                <a:solidFill>
                  <a:srgbClr val="0070C0"/>
                </a:solidFill>
              </a:rPr>
              <a:t>poklapanja</a:t>
            </a:r>
            <a:endParaRPr lang="en-GB" b="1" dirty="0">
              <a:solidFill>
                <a:srgbClr val="0070C0"/>
              </a:solidFill>
            </a:endParaRPr>
          </a:p>
          <a:p>
            <a:r>
              <a:rPr lang="sr-Latn-ME" b="1" dirty="0" smtClean="0">
                <a:solidFill>
                  <a:srgbClr val="0070C0"/>
                </a:solidFill>
              </a:rPr>
              <a:t>      </a:t>
            </a:r>
            <a:r>
              <a:rPr lang="en-GB" b="1" dirty="0" smtClean="0">
                <a:solidFill>
                  <a:srgbClr val="0070C0"/>
                </a:solidFill>
              </a:rPr>
              <a:t>else </a:t>
            </a:r>
            <a:r>
              <a:rPr lang="en-GB" b="1" dirty="0">
                <a:solidFill>
                  <a:srgbClr val="0070C0"/>
                </a:solidFill>
              </a:rPr>
              <a:t>if (</a:t>
            </a:r>
            <a:r>
              <a:rPr lang="en-GB" b="1" dirty="0" err="1">
                <a:solidFill>
                  <a:srgbClr val="0070C0"/>
                </a:solidFill>
              </a:rPr>
              <a:t>i</a:t>
            </a:r>
            <a:r>
              <a:rPr lang="en-GB" b="1" dirty="0">
                <a:solidFill>
                  <a:srgbClr val="0070C0"/>
                </a:solidFill>
              </a:rPr>
              <a:t>&lt;N&amp;&amp;pat[j]!=txt[</a:t>
            </a:r>
            <a:r>
              <a:rPr lang="en-GB" b="1" dirty="0" err="1">
                <a:solidFill>
                  <a:srgbClr val="0070C0"/>
                </a:solidFill>
              </a:rPr>
              <a:t>i</a:t>
            </a:r>
            <a:r>
              <a:rPr lang="en-GB" b="1" dirty="0">
                <a:solidFill>
                  <a:srgbClr val="0070C0"/>
                </a:solidFill>
              </a:rPr>
              <a:t>]) {</a:t>
            </a:r>
          </a:p>
          <a:p>
            <a:r>
              <a:rPr lang="sr-Latn-ME" b="1" dirty="0" smtClean="0">
                <a:solidFill>
                  <a:srgbClr val="0070C0"/>
                </a:solidFill>
              </a:rPr>
              <a:t>         </a:t>
            </a:r>
            <a:r>
              <a:rPr lang="en-GB" b="1" dirty="0" smtClean="0">
                <a:solidFill>
                  <a:srgbClr val="0070C0"/>
                </a:solidFill>
              </a:rPr>
              <a:t>if(j</a:t>
            </a:r>
            <a:r>
              <a:rPr lang="en-GB" b="1" dirty="0">
                <a:solidFill>
                  <a:srgbClr val="0070C0"/>
                </a:solidFill>
              </a:rPr>
              <a:t>!=0</a:t>
            </a:r>
            <a:r>
              <a:rPr lang="en-GB" b="1" dirty="0" smtClean="0">
                <a:solidFill>
                  <a:srgbClr val="0070C0"/>
                </a:solidFill>
              </a:rPr>
              <a:t>)</a:t>
            </a:r>
            <a:r>
              <a:rPr lang="sr-Latn-ME" b="1" dirty="0" smtClean="0">
                <a:solidFill>
                  <a:srgbClr val="0070C0"/>
                </a:solidFill>
              </a:rPr>
              <a:t> </a:t>
            </a:r>
            <a:r>
              <a:rPr lang="en-GB" b="1" dirty="0">
                <a:solidFill>
                  <a:srgbClr val="0070C0"/>
                </a:solidFill>
              </a:rPr>
              <a:t>j=</a:t>
            </a:r>
            <a:r>
              <a:rPr lang="en-GB" b="1" dirty="0" err="1">
                <a:solidFill>
                  <a:srgbClr val="0070C0"/>
                </a:solidFill>
              </a:rPr>
              <a:t>lps</a:t>
            </a:r>
            <a:r>
              <a:rPr lang="en-GB" b="1" dirty="0">
                <a:solidFill>
                  <a:srgbClr val="0070C0"/>
                </a:solidFill>
              </a:rPr>
              <a:t>[j-1];</a:t>
            </a:r>
          </a:p>
          <a:p>
            <a:r>
              <a:rPr lang="sr-Latn-ME" b="1" dirty="0" smtClean="0">
                <a:solidFill>
                  <a:srgbClr val="0070C0"/>
                </a:solidFill>
              </a:rPr>
              <a:t>         </a:t>
            </a:r>
            <a:r>
              <a:rPr lang="en-GB" b="1" dirty="0" smtClean="0">
                <a:solidFill>
                  <a:srgbClr val="0070C0"/>
                </a:solidFill>
              </a:rPr>
              <a:t>else</a:t>
            </a:r>
            <a:r>
              <a:rPr lang="sr-Latn-ME" b="1" dirty="0" smtClean="0">
                <a:solidFill>
                  <a:srgbClr val="0070C0"/>
                </a:solidFill>
              </a:rPr>
              <a:t> i++;</a:t>
            </a:r>
            <a:endParaRPr lang="en-GB" b="1" dirty="0">
              <a:solidFill>
                <a:srgbClr val="0070C0"/>
              </a:solidFill>
            </a:endParaRPr>
          </a:p>
          <a:p>
            <a:r>
              <a:rPr lang="sr-Latn-ME" b="1" dirty="0" smtClean="0">
                <a:solidFill>
                  <a:srgbClr val="0070C0"/>
                </a:solidFill>
              </a:rPr>
              <a:t>        </a:t>
            </a:r>
            <a:r>
              <a:rPr lang="en-GB" b="1" dirty="0" smtClean="0">
                <a:solidFill>
                  <a:srgbClr val="0070C0"/>
                </a:solidFill>
              </a:rPr>
              <a:t>}</a:t>
            </a:r>
            <a:endParaRPr lang="en-GB" b="1" dirty="0">
              <a:solidFill>
                <a:srgbClr val="0070C0"/>
              </a:solidFill>
            </a:endParaRPr>
          </a:p>
          <a:p>
            <a:r>
              <a:rPr lang="en-GB" b="1" dirty="0">
                <a:solidFill>
                  <a:srgbClr val="0070C0"/>
                </a:solidFill>
              </a:rPr>
              <a:t>    }</a:t>
            </a:r>
          </a:p>
          <a:p>
            <a:r>
              <a:rPr lang="en-GB" b="1" dirty="0" smtClean="0">
                <a:solidFill>
                  <a:srgbClr val="0070C0"/>
                </a:solidFill>
              </a:rPr>
              <a:t>}</a:t>
            </a:r>
            <a:endParaRPr lang="en-GB" b="1" dirty="0">
              <a:solidFill>
                <a:srgbClr val="0070C0"/>
              </a:solidFill>
            </a:endParaRPr>
          </a:p>
        </p:txBody>
      </p:sp>
      <p:cxnSp>
        <p:nvCxnSpPr>
          <p:cNvPr id="7" name="Straight Connector 6"/>
          <p:cNvCxnSpPr/>
          <p:nvPr/>
        </p:nvCxnSpPr>
        <p:spPr>
          <a:xfrm>
            <a:off x="4343400" y="381000"/>
            <a:ext cx="0" cy="6318111"/>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096000" y="4945182"/>
            <a:ext cx="2895600" cy="1754326"/>
          </a:xfrm>
          <a:prstGeom prst="rect">
            <a:avLst/>
          </a:prstGeom>
          <a:noFill/>
          <a:ln>
            <a:solidFill>
              <a:srgbClr val="C00000"/>
            </a:solidFill>
          </a:ln>
        </p:spPr>
        <p:txBody>
          <a:bodyPr wrap="square" rtlCol="0">
            <a:spAutoFit/>
          </a:bodyPr>
          <a:lstStyle/>
          <a:p>
            <a:r>
              <a:rPr lang="en-GB" b="1" dirty="0" err="1">
                <a:solidFill>
                  <a:srgbClr val="0070C0"/>
                </a:solidFill>
              </a:rPr>
              <a:t>int</a:t>
            </a:r>
            <a:r>
              <a:rPr lang="en-GB" b="1" dirty="0">
                <a:solidFill>
                  <a:srgbClr val="0070C0"/>
                </a:solidFill>
              </a:rPr>
              <a:t> main</a:t>
            </a:r>
            <a:r>
              <a:rPr lang="en-GB" b="1" dirty="0" smtClean="0">
                <a:solidFill>
                  <a:srgbClr val="0070C0"/>
                </a:solidFill>
              </a:rPr>
              <a:t>(){</a:t>
            </a:r>
            <a:endParaRPr lang="en-GB" b="1" dirty="0">
              <a:solidFill>
                <a:srgbClr val="0070C0"/>
              </a:solidFill>
            </a:endParaRPr>
          </a:p>
          <a:p>
            <a:r>
              <a:rPr lang="en-GB" b="1" dirty="0">
                <a:solidFill>
                  <a:srgbClr val="0070C0"/>
                </a:solidFill>
              </a:rPr>
              <a:t>    string </a:t>
            </a:r>
            <a:r>
              <a:rPr lang="en-GB" b="1" dirty="0" err="1">
                <a:solidFill>
                  <a:srgbClr val="0070C0"/>
                </a:solidFill>
              </a:rPr>
              <a:t>text,pat</a:t>
            </a:r>
            <a:r>
              <a:rPr lang="en-GB" b="1" dirty="0">
                <a:solidFill>
                  <a:srgbClr val="0070C0"/>
                </a:solidFill>
              </a:rPr>
              <a:t>;</a:t>
            </a:r>
          </a:p>
          <a:p>
            <a:r>
              <a:rPr lang="en-GB" b="1" dirty="0">
                <a:solidFill>
                  <a:srgbClr val="0070C0"/>
                </a:solidFill>
              </a:rPr>
              <a:t>    </a:t>
            </a:r>
            <a:r>
              <a:rPr lang="en-GB" b="1" dirty="0" err="1">
                <a:solidFill>
                  <a:srgbClr val="0070C0"/>
                </a:solidFill>
              </a:rPr>
              <a:t>cin</a:t>
            </a:r>
            <a:r>
              <a:rPr lang="en-GB" b="1" dirty="0">
                <a:solidFill>
                  <a:srgbClr val="0070C0"/>
                </a:solidFill>
              </a:rPr>
              <a:t>&gt;&gt;text&gt;&gt;pat;</a:t>
            </a:r>
          </a:p>
          <a:p>
            <a:r>
              <a:rPr lang="en-GB" b="1" dirty="0">
                <a:solidFill>
                  <a:srgbClr val="0070C0"/>
                </a:solidFill>
              </a:rPr>
              <a:t>    </a:t>
            </a:r>
            <a:r>
              <a:rPr lang="en-GB" b="1" dirty="0" err="1">
                <a:solidFill>
                  <a:srgbClr val="0070C0"/>
                </a:solidFill>
              </a:rPr>
              <a:t>KMPSearch</a:t>
            </a:r>
            <a:r>
              <a:rPr lang="en-GB" b="1" dirty="0">
                <a:solidFill>
                  <a:srgbClr val="0070C0"/>
                </a:solidFill>
              </a:rPr>
              <a:t>(</a:t>
            </a:r>
            <a:r>
              <a:rPr lang="en-GB" b="1" dirty="0" err="1">
                <a:solidFill>
                  <a:srgbClr val="0070C0"/>
                </a:solidFill>
              </a:rPr>
              <a:t>text,pat</a:t>
            </a:r>
            <a:r>
              <a:rPr lang="en-GB" b="1" dirty="0">
                <a:solidFill>
                  <a:srgbClr val="0070C0"/>
                </a:solidFill>
              </a:rPr>
              <a:t>);</a:t>
            </a:r>
          </a:p>
          <a:p>
            <a:r>
              <a:rPr lang="en-GB" b="1" dirty="0" smtClean="0">
                <a:solidFill>
                  <a:srgbClr val="0070C0"/>
                </a:solidFill>
              </a:rPr>
              <a:t>return </a:t>
            </a:r>
            <a:r>
              <a:rPr lang="en-GB" b="1" dirty="0">
                <a:solidFill>
                  <a:srgbClr val="0070C0"/>
                </a:solidFill>
              </a:rPr>
              <a:t>0;</a:t>
            </a:r>
          </a:p>
          <a:p>
            <a:r>
              <a:rPr lang="en-GB" b="1" dirty="0" smtClean="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22330906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String hashing – rolling hash</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Relativno moderna grupa algoritama. Pored gornjih naziva koristi se i termin </a:t>
            </a:r>
            <a:r>
              <a:rPr lang="sr-Latn-ME" b="1" i="1" dirty="0" smtClean="0">
                <a:solidFill>
                  <a:srgbClr val="C00000"/>
                </a:solidFill>
              </a:rPr>
              <a:t>polinomijalni heš</a:t>
            </a:r>
            <a:r>
              <a:rPr lang="en-US" dirty="0"/>
              <a:t> </a:t>
            </a:r>
            <a:r>
              <a:rPr lang="en-US" dirty="0" err="1" smtClean="0"/>
              <a:t>ali</a:t>
            </a:r>
            <a:r>
              <a:rPr lang="en-US" dirty="0" smtClean="0"/>
              <a:t> </a:t>
            </a:r>
            <a:r>
              <a:rPr lang="en-US" dirty="0" err="1" smtClean="0"/>
              <a:t>i</a:t>
            </a:r>
            <a:r>
              <a:rPr lang="en-US" dirty="0" smtClean="0"/>
              <a:t> </a:t>
            </a:r>
            <a:r>
              <a:rPr lang="en-US" dirty="0" err="1" smtClean="0"/>
              <a:t>drugi</a:t>
            </a:r>
            <a:r>
              <a:rPr lang="en-US" dirty="0" smtClean="0"/>
              <a:t>. </a:t>
            </a:r>
            <a:r>
              <a:rPr lang="sr-Latn-ME" dirty="0" smtClean="0"/>
              <a:t>Mi ih koristimo u kontekstu stringova ali se u praksi korist</a:t>
            </a:r>
            <a:r>
              <a:rPr lang="en-US" dirty="0" smtClean="0"/>
              <a:t>e</a:t>
            </a:r>
            <a:r>
              <a:rPr lang="sr-Latn-ME" dirty="0" smtClean="0"/>
              <a:t> </a:t>
            </a:r>
            <a:r>
              <a:rPr lang="en-US" dirty="0" err="1" smtClean="0"/>
              <a:t>i</a:t>
            </a:r>
            <a:r>
              <a:rPr lang="en-US" dirty="0" smtClean="0"/>
              <a:t> za </a:t>
            </a:r>
            <a:r>
              <a:rPr lang="en-US" dirty="0" err="1" smtClean="0"/>
              <a:t>druge</a:t>
            </a:r>
            <a:r>
              <a:rPr lang="en-US" dirty="0" smtClean="0"/>
              <a:t> </a:t>
            </a:r>
            <a:r>
              <a:rPr lang="en-US" dirty="0" err="1" smtClean="0"/>
              <a:t>primjene</a:t>
            </a:r>
            <a:r>
              <a:rPr lang="sr-Latn-ME" dirty="0" smtClean="0"/>
              <a:t> prije svega u kriptografiji. Popularnost kod stringova raste prije svega radi primjene u DNK analizi ali i u drugim </a:t>
            </a:r>
            <a:r>
              <a:rPr lang="en-US" dirty="0" err="1" smtClean="0"/>
              <a:t>svrhama</a:t>
            </a:r>
            <a:r>
              <a:rPr lang="sr-Latn-ME" dirty="0" smtClean="0"/>
              <a:t>.</a:t>
            </a:r>
          </a:p>
          <a:p>
            <a:r>
              <a:rPr lang="sr-Latn-ME" dirty="0" smtClean="0"/>
              <a:t>Heš funkcije se koriste da preslikaju velike skupove elemenata proizvoljne dužine (nazivaju je </a:t>
            </a:r>
            <a:r>
              <a:rPr lang="sr-Latn-ME" b="1" i="1" dirty="0" smtClean="0">
                <a:solidFill>
                  <a:srgbClr val="C00000"/>
                </a:solidFill>
              </a:rPr>
              <a:t>ključevi</a:t>
            </a:r>
            <a:r>
              <a:rPr lang="sr-Latn-ME" dirty="0" smtClean="0"/>
              <a:t>)</a:t>
            </a:r>
            <a:r>
              <a:rPr lang="en-GB" dirty="0" smtClean="0"/>
              <a:t> </a:t>
            </a:r>
            <a:r>
              <a:rPr lang="sr-Latn-ME" dirty="0" smtClean="0"/>
              <a:t>na manje skupove fiksne dužine</a:t>
            </a:r>
            <a:r>
              <a:rPr lang="en-GB" dirty="0" smtClean="0"/>
              <a:t> (</a:t>
            </a:r>
            <a:r>
              <a:rPr lang="en-GB" b="1" dirty="0" smtClean="0">
                <a:solidFill>
                  <a:srgbClr val="C00000"/>
                </a:solidFill>
              </a:rPr>
              <a:t>fingerprints</a:t>
            </a:r>
            <a:r>
              <a:rPr lang="sr-Latn-ME" dirty="0" smtClean="0"/>
              <a:t> ili </a:t>
            </a:r>
            <a:r>
              <a:rPr lang="sr-Latn-ME" b="1" i="1" dirty="0" smtClean="0">
                <a:solidFill>
                  <a:srgbClr val="C00000"/>
                </a:solidFill>
              </a:rPr>
              <a:t>otisci prstiju</a:t>
            </a:r>
            <a:r>
              <a:rPr lang="en-GB" dirty="0" smtClean="0"/>
              <a:t>). </a:t>
            </a:r>
            <a:r>
              <a:rPr lang="sr-Latn-ME" dirty="0" smtClean="0"/>
              <a:t>Osnovna primjena je testiranje jednakost ključeva na osnovu otisaka</a:t>
            </a:r>
            <a:r>
              <a:rPr lang="en-GB" dirty="0" smtClean="0"/>
              <a:t>. </a:t>
            </a:r>
            <a:r>
              <a:rPr lang="sr-Latn-ME" dirty="0" smtClean="0"/>
              <a:t>Postoji opasnost </a:t>
            </a:r>
            <a:r>
              <a:rPr lang="sr-Latn-ME" b="1" i="1" dirty="0" smtClean="0">
                <a:solidFill>
                  <a:srgbClr val="C00000"/>
                </a:solidFill>
              </a:rPr>
              <a:t>kolizije</a:t>
            </a:r>
            <a:r>
              <a:rPr lang="sr-Latn-ME" dirty="0" smtClean="0"/>
              <a:t> kada dva </a:t>
            </a:r>
            <a:r>
              <a:rPr lang="sr-Latn-ME" dirty="0" smtClean="0"/>
              <a:t>ključ</a:t>
            </a:r>
            <a:r>
              <a:rPr lang="en-US" smtClean="0"/>
              <a:t>a</a:t>
            </a:r>
            <a:r>
              <a:rPr lang="sr-Latn-ME" smtClean="0"/>
              <a:t> </a:t>
            </a:r>
            <a:r>
              <a:rPr lang="sr-Latn-ME" dirty="0" smtClean="0"/>
              <a:t>imaju isti otisak. Algoritmi se moraju dizajnirati tako da se vjerovatnoća kolizije smanji na najmanju moguću mjeru</a:t>
            </a:r>
            <a:r>
              <a:rPr lang="en-GB" dirty="0" smtClean="0"/>
              <a:t>.</a:t>
            </a:r>
            <a:r>
              <a:rPr lang="sr-Latn-ME" dirty="0" smtClean="0"/>
              <a:t> Mnogo više detalja od onoga što iznosimo može se naći</a:t>
            </a:r>
            <a:r>
              <a:rPr lang="en-US" dirty="0" smtClean="0"/>
              <a:t> </a:t>
            </a:r>
            <a:r>
              <a:rPr lang="en-US" dirty="0" err="1" smtClean="0"/>
              <a:t>na</a:t>
            </a:r>
            <a:r>
              <a:rPr lang="sr-Latn-ME" dirty="0" smtClean="0"/>
              <a:t>:</a:t>
            </a:r>
          </a:p>
          <a:p>
            <a:pPr marL="0" indent="0">
              <a:buNone/>
            </a:pPr>
            <a:r>
              <a:rPr lang="en-US" sz="1600" b="1" u="sng" dirty="0">
                <a:hlinkClick r:id="rId2"/>
              </a:rPr>
              <a:t>https://ioinformatics.org/journal/INFOL119.pdf</a:t>
            </a:r>
            <a:endParaRPr lang="en-US" sz="1600" b="1" dirty="0"/>
          </a:p>
          <a:p>
            <a:pPr marL="0" indent="0">
              <a:buNone/>
            </a:pPr>
            <a:r>
              <a:rPr lang="en-US" sz="1600" b="1" u="sng" dirty="0">
                <a:hlinkClick r:id="rId3"/>
              </a:rPr>
              <a:t>https://codeforces.com/blog/entry/60445</a:t>
            </a:r>
            <a:endParaRPr lang="en-US" sz="1600" b="1" dirty="0"/>
          </a:p>
          <a:p>
            <a:pPr marL="0" indent="0">
              <a:buNone/>
            </a:pPr>
            <a:r>
              <a:rPr lang="en-US" sz="1600" b="1" u="sng" dirty="0" smtClean="0">
                <a:hlinkClick r:id="rId4"/>
              </a:rPr>
              <a:t>https</a:t>
            </a:r>
            <a:r>
              <a:rPr lang="en-US" sz="1600" b="1" u="sng" dirty="0">
                <a:hlinkClick r:id="rId4"/>
              </a:rPr>
              <a:t>://cp-algorithms.com/string/string-hashing.html</a:t>
            </a:r>
            <a:endParaRPr lang="en-US" sz="1600" b="1" dirty="0"/>
          </a:p>
          <a:p>
            <a:endParaRPr lang="en-US" dirty="0"/>
          </a:p>
        </p:txBody>
      </p:sp>
    </p:spTree>
    <p:extLst>
      <p:ext uri="{BB962C8B-B14F-4D97-AF65-F5344CB8AC3E}">
        <p14:creationId xmlns:p14="http://schemas.microsoft.com/office/powerpoint/2010/main" val="17510833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3581400" cy="990600"/>
          </a:xfrm>
        </p:spPr>
        <p:txBody>
          <a:bodyPr/>
          <a:lstStyle/>
          <a:p>
            <a:r>
              <a:rPr lang="sr-Latn-ME" dirty="0" smtClean="0"/>
              <a:t>Codeforces 7D</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String dužine </a:t>
            </a:r>
            <a:r>
              <a:rPr lang="sr-Latn-ME" i="1" dirty="0" smtClean="0"/>
              <a:t>n</a:t>
            </a:r>
            <a:r>
              <a:rPr lang="sr-Latn-ME" dirty="0" smtClean="0"/>
              <a:t> je palindrom </a:t>
            </a:r>
            <a:r>
              <a:rPr lang="sr-Latn-ME" i="1" dirty="0" smtClean="0"/>
              <a:t>k</a:t>
            </a:r>
            <a:r>
              <a:rPr lang="sr-Latn-ME" dirty="0" smtClean="0"/>
              <a:t>-tog reda ako je palindrom i ako su prefiks i sufiks dužine </a:t>
            </a:r>
            <a:r>
              <a:rPr lang="sr-Latn-ME" dirty="0" smtClean="0">
                <a:sym typeface="Symbol"/>
              </a:rPr>
              <a:t></a:t>
            </a:r>
            <a:r>
              <a:rPr lang="sr-Latn-ME" i="1" dirty="0" smtClean="0">
                <a:sym typeface="Symbol"/>
              </a:rPr>
              <a:t>n</a:t>
            </a:r>
            <a:r>
              <a:rPr lang="sr-Latn-ME" dirty="0" smtClean="0">
                <a:sym typeface="Symbol"/>
              </a:rPr>
              <a:t>/2 palindromi (</a:t>
            </a:r>
            <a:r>
              <a:rPr lang="sr-Latn-ME" i="1" dirty="0" smtClean="0">
                <a:sym typeface="Symbol"/>
              </a:rPr>
              <a:t>k</a:t>
            </a:r>
            <a:r>
              <a:rPr lang="sr-Latn-ME" dirty="0" smtClean="0">
                <a:sym typeface="Symbol"/>
              </a:rPr>
              <a:t>-1) reda. Prazan string je palindrom 0-tog reda. Svaki pojedinačni karakter je palindom 1-reda. Dok je string </a:t>
            </a:r>
            <a:r>
              <a:rPr lang="sr-Latn-ME" dirty="0" smtClean="0"/>
              <a:t>"</a:t>
            </a:r>
            <a:r>
              <a:rPr lang="en-US" dirty="0" err="1" smtClean="0"/>
              <a:t>abacaba</a:t>
            </a:r>
            <a:r>
              <a:rPr lang="sr-Latn-ME" dirty="0" smtClean="0"/>
              <a:t>"</a:t>
            </a:r>
            <a:r>
              <a:rPr lang="en-US" dirty="0" smtClean="0"/>
              <a:t> </a:t>
            </a:r>
            <a:r>
              <a:rPr lang="en-US" dirty="0" err="1" smtClean="0"/>
              <a:t>palindrom</a:t>
            </a:r>
            <a:r>
              <a:rPr lang="en-US" dirty="0" smtClean="0"/>
              <a:t> </a:t>
            </a:r>
            <a:r>
              <a:rPr lang="en-US" dirty="0" err="1" smtClean="0"/>
              <a:t>tr</a:t>
            </a:r>
            <a:r>
              <a:rPr lang="sr-Latn-ME" dirty="0" smtClean="0"/>
              <a:t>ećeg reda. Sam je palindrom (isto se čita i sa početka i sa kraja) a prefiksi i sufiksi dužine 3 su palindromi u ovom slučaju drugog reda. </a:t>
            </a:r>
          </a:p>
          <a:p>
            <a:r>
              <a:rPr lang="sr-Latn-ME" dirty="0" smtClean="0"/>
              <a:t>Zadatak kaže da treba odrediti sumu stepena palindroma za sve prefikse datog podstringa.</a:t>
            </a:r>
          </a:p>
          <a:p>
            <a:r>
              <a:rPr lang="sr-Latn-ME" sz="1600" b="1" dirty="0">
                <a:solidFill>
                  <a:srgbClr val="002060"/>
                </a:solidFill>
              </a:rPr>
              <a:t>https://codeforces.com/problemset/problem/7/D</a:t>
            </a:r>
            <a:endParaRPr lang="sr-Latn-ME" sz="1600" b="1" dirty="0" smtClean="0">
              <a:solidFill>
                <a:srgbClr val="002060"/>
              </a:solidFill>
            </a:endParaRPr>
          </a:p>
          <a:p>
            <a:r>
              <a:rPr lang="sr-Latn-ME" dirty="0" smtClean="0"/>
              <a:t>Za posmatrani string iz primjera imamo: </a:t>
            </a:r>
            <a:r>
              <a:rPr lang="en-US" dirty="0" smtClean="0"/>
              <a:t>"a</a:t>
            </a:r>
            <a:r>
              <a:rPr lang="en-US" dirty="0"/>
              <a:t>" — 1; "</a:t>
            </a:r>
            <a:r>
              <a:rPr lang="en-US" dirty="0" err="1"/>
              <a:t>ab</a:t>
            </a:r>
            <a:r>
              <a:rPr lang="en-US" dirty="0"/>
              <a:t>" — 0; "aba" — 2; "</a:t>
            </a:r>
            <a:r>
              <a:rPr lang="en-US" dirty="0" err="1"/>
              <a:t>abac</a:t>
            </a:r>
            <a:r>
              <a:rPr lang="en-US" dirty="0"/>
              <a:t>" — 0; "abaca" — 0; "</a:t>
            </a:r>
            <a:r>
              <a:rPr lang="en-US" dirty="0" err="1"/>
              <a:t>abacab</a:t>
            </a:r>
            <a:r>
              <a:rPr lang="en-US" dirty="0"/>
              <a:t>" — 0; "</a:t>
            </a:r>
            <a:r>
              <a:rPr lang="en-US" dirty="0" err="1"/>
              <a:t>abacaba</a:t>
            </a:r>
            <a:r>
              <a:rPr lang="en-US" dirty="0"/>
              <a:t>" — 3</a:t>
            </a:r>
            <a:r>
              <a:rPr lang="en-US" dirty="0" smtClean="0"/>
              <a:t>;</a:t>
            </a:r>
            <a:r>
              <a:rPr lang="sr-Latn-ME" dirty="0" smtClean="0"/>
              <a:t> pa je suma 6.</a:t>
            </a:r>
          </a:p>
          <a:p>
            <a:r>
              <a:rPr lang="sr-Latn-ME" dirty="0" smtClean="0"/>
              <a:t>Rješenje za npr.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baseline="30000" dirty="0" smtClean="0">
                <a:solidFill>
                  <a:srgbClr val="C00000"/>
                </a:solidFill>
              </a:rPr>
              <a:t>2</a:t>
            </a:r>
            <a:r>
              <a:rPr lang="sr-Latn-ME" b="1" dirty="0" smtClean="0">
                <a:solidFill>
                  <a:srgbClr val="C00000"/>
                </a:solidFill>
              </a:rPr>
              <a:t>)</a:t>
            </a:r>
            <a:r>
              <a:rPr lang="sr-Latn-ME" dirty="0" smtClean="0"/>
              <a:t> je trivijalno ali je nama cilj da ako je moguće to postignemo sa složenošću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p>
          <a:p>
            <a:r>
              <a:rPr lang="sr-Latn-ME" smtClean="0"/>
              <a:t>Mi to radimo putem heša kojega računamo za prefikse i sufikse.</a:t>
            </a:r>
            <a:endParaRPr lang="en-US" dirty="0"/>
          </a:p>
        </p:txBody>
      </p:sp>
    </p:spTree>
    <p:extLst>
      <p:ext uri="{BB962C8B-B14F-4D97-AF65-F5344CB8AC3E}">
        <p14:creationId xmlns:p14="http://schemas.microsoft.com/office/powerpoint/2010/main" val="7832137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Palindrome degree</a:t>
            </a:r>
            <a:endParaRPr lang="en-US" dirty="0"/>
          </a:p>
        </p:txBody>
      </p:sp>
      <p:sp>
        <p:nvSpPr>
          <p:cNvPr id="3" name="Content Placeholder 2"/>
          <p:cNvSpPr>
            <a:spLocks noGrp="1"/>
          </p:cNvSpPr>
          <p:nvPr>
            <p:ph idx="1"/>
          </p:nvPr>
        </p:nvSpPr>
        <p:spPr>
          <a:xfrm>
            <a:off x="0" y="990600"/>
            <a:ext cx="9144000" cy="5410200"/>
          </a:xfrm>
        </p:spPr>
        <p:txBody>
          <a:bodyPr>
            <a:normAutofit/>
          </a:bodyPr>
          <a:lstStyle/>
          <a:p>
            <a:r>
              <a:rPr lang="en-US" dirty="0" err="1" smtClean="0"/>
              <a:t>Svakom</a:t>
            </a:r>
            <a:r>
              <a:rPr lang="en-US" dirty="0" smtClean="0"/>
              <a:t> </a:t>
            </a:r>
            <a:r>
              <a:rPr lang="en-US" dirty="0" err="1" smtClean="0"/>
              <a:t>karakteru</a:t>
            </a:r>
            <a:r>
              <a:rPr lang="en-US" dirty="0" smtClean="0"/>
              <a:t> </a:t>
            </a:r>
            <a:r>
              <a:rPr lang="en-US" dirty="0" err="1" smtClean="0"/>
              <a:t>dodijelimo</a:t>
            </a:r>
            <a:r>
              <a:rPr lang="en-US" dirty="0" smtClean="0"/>
              <a:t> </a:t>
            </a:r>
            <a:r>
              <a:rPr lang="en-US" dirty="0" err="1" smtClean="0"/>
              <a:t>broj</a:t>
            </a:r>
            <a:r>
              <a:rPr lang="en-US" dirty="0" smtClean="0"/>
              <a:t>. </a:t>
            </a:r>
            <a:r>
              <a:rPr lang="en-US" dirty="0" err="1" smtClean="0"/>
              <a:t>Formirajmo</a:t>
            </a:r>
            <a:r>
              <a:rPr lang="en-US" dirty="0" smtClean="0"/>
              <a:t> </a:t>
            </a:r>
            <a:r>
              <a:rPr lang="en-US" dirty="0" err="1" smtClean="0"/>
              <a:t>polinom</a:t>
            </a:r>
            <a:r>
              <a:rPr lang="en-US" dirty="0" smtClean="0"/>
              <a:t> </a:t>
            </a:r>
            <a:r>
              <a:rPr lang="sr-Latn-ME" b="1" i="1" dirty="0" smtClean="0">
                <a:solidFill>
                  <a:srgbClr val="C00000"/>
                </a:solidFill>
              </a:rPr>
              <a:t>r</a:t>
            </a:r>
            <a:r>
              <a:rPr lang="en-US" b="1" dirty="0" smtClean="0">
                <a:solidFill>
                  <a:srgbClr val="C00000"/>
                </a:solidFill>
              </a:rPr>
              <a:t>(</a:t>
            </a:r>
            <a:r>
              <a:rPr lang="en-US" b="1" i="1" dirty="0" smtClean="0">
                <a:solidFill>
                  <a:srgbClr val="C00000"/>
                </a:solidFill>
              </a:rPr>
              <a:t>x</a:t>
            </a:r>
            <a:r>
              <a:rPr lang="en-US" b="1" dirty="0" smtClean="0">
                <a:solidFill>
                  <a:srgbClr val="C00000"/>
                </a:solidFill>
              </a:rPr>
              <a:t>)=</a:t>
            </a:r>
            <a:r>
              <a:rPr lang="en-US" b="1" i="1" dirty="0" smtClean="0">
                <a:solidFill>
                  <a:srgbClr val="C00000"/>
                </a:solidFill>
              </a:rPr>
              <a:t>a</a:t>
            </a:r>
            <a:r>
              <a:rPr lang="en-US" b="1" i="1" baseline="-25000" dirty="0" smtClean="0">
                <a:solidFill>
                  <a:srgbClr val="C00000"/>
                </a:solidFill>
              </a:rPr>
              <a:t>k</a:t>
            </a:r>
            <a:r>
              <a:rPr lang="en-US" b="1" i="1" dirty="0" smtClean="0">
                <a:solidFill>
                  <a:srgbClr val="C00000"/>
                </a:solidFill>
              </a:rPr>
              <a:t>x</a:t>
            </a:r>
            <a:r>
              <a:rPr lang="en-US" b="1" i="1" baseline="30000" dirty="0" smtClean="0">
                <a:solidFill>
                  <a:srgbClr val="C00000"/>
                </a:solidFill>
              </a:rPr>
              <a:t>k</a:t>
            </a:r>
            <a:r>
              <a:rPr lang="en-US" b="1" dirty="0" smtClean="0">
                <a:solidFill>
                  <a:srgbClr val="C00000"/>
                </a:solidFill>
              </a:rPr>
              <a:t>+</a:t>
            </a:r>
            <a:r>
              <a:rPr lang="en-US" b="1" i="1" dirty="0" smtClean="0">
                <a:solidFill>
                  <a:srgbClr val="C00000"/>
                </a:solidFill>
              </a:rPr>
              <a:t>a</a:t>
            </a:r>
            <a:r>
              <a:rPr lang="en-US" b="1" i="1" baseline="-25000" dirty="0" smtClean="0">
                <a:solidFill>
                  <a:srgbClr val="C00000"/>
                </a:solidFill>
              </a:rPr>
              <a:t>k</a:t>
            </a:r>
            <a:r>
              <a:rPr lang="en-US" b="1" baseline="-25000" dirty="0" smtClean="0">
                <a:solidFill>
                  <a:srgbClr val="C00000"/>
                </a:solidFill>
              </a:rPr>
              <a:t>-1</a:t>
            </a:r>
            <a:r>
              <a:rPr lang="en-US" b="1" i="1" dirty="0" smtClean="0">
                <a:solidFill>
                  <a:srgbClr val="C00000"/>
                </a:solidFill>
              </a:rPr>
              <a:t>x</a:t>
            </a:r>
            <a:r>
              <a:rPr lang="en-US" b="1" i="1" baseline="30000" dirty="0" smtClean="0">
                <a:solidFill>
                  <a:srgbClr val="C00000"/>
                </a:solidFill>
              </a:rPr>
              <a:t>k</a:t>
            </a:r>
            <a:r>
              <a:rPr lang="en-US" b="1" baseline="30000" dirty="0" smtClean="0">
                <a:solidFill>
                  <a:srgbClr val="C00000"/>
                </a:solidFill>
              </a:rPr>
              <a:t>-1</a:t>
            </a:r>
            <a:r>
              <a:rPr lang="en-US" b="1" dirty="0" smtClean="0">
                <a:solidFill>
                  <a:srgbClr val="C00000"/>
                </a:solidFill>
              </a:rPr>
              <a:t>+…+</a:t>
            </a:r>
            <a:r>
              <a:rPr lang="en-US" b="1" i="1" dirty="0" smtClean="0">
                <a:solidFill>
                  <a:srgbClr val="C00000"/>
                </a:solidFill>
              </a:rPr>
              <a:t>a</a:t>
            </a:r>
            <a:r>
              <a:rPr lang="en-US" b="1" baseline="-25000" dirty="0" smtClean="0">
                <a:solidFill>
                  <a:srgbClr val="C00000"/>
                </a:solidFill>
              </a:rPr>
              <a:t>1</a:t>
            </a:r>
            <a:r>
              <a:rPr lang="en-US" b="1" i="1" dirty="0" smtClean="0">
                <a:solidFill>
                  <a:srgbClr val="C00000"/>
                </a:solidFill>
              </a:rPr>
              <a:t>x</a:t>
            </a:r>
            <a:r>
              <a:rPr lang="en-US" b="1" dirty="0" smtClean="0">
                <a:solidFill>
                  <a:srgbClr val="C00000"/>
                </a:solidFill>
              </a:rPr>
              <a:t>+</a:t>
            </a:r>
            <a:r>
              <a:rPr lang="en-US" b="1" i="1" dirty="0" smtClean="0">
                <a:solidFill>
                  <a:srgbClr val="C00000"/>
                </a:solidFill>
              </a:rPr>
              <a:t>a</a:t>
            </a:r>
            <a:r>
              <a:rPr lang="en-US" b="1" baseline="-25000" dirty="0" smtClean="0">
                <a:solidFill>
                  <a:srgbClr val="C00000"/>
                </a:solidFill>
              </a:rPr>
              <a:t>0</a:t>
            </a:r>
            <a:r>
              <a:rPr lang="en-US" dirty="0" smtClean="0"/>
              <a:t>. </a:t>
            </a:r>
            <a:r>
              <a:rPr lang="en-US" dirty="0" err="1" smtClean="0"/>
              <a:t>Formira</a:t>
            </a:r>
            <a:r>
              <a:rPr lang="en-US" dirty="0" smtClean="0"/>
              <a:t> se </a:t>
            </a:r>
            <a:r>
              <a:rPr lang="en-US" dirty="0" err="1" smtClean="0"/>
              <a:t>polinom</a:t>
            </a:r>
            <a:r>
              <a:rPr lang="en-US" dirty="0" smtClean="0"/>
              <a:t> u </a:t>
            </a:r>
            <a:r>
              <a:rPr lang="en-US" dirty="0" err="1" smtClean="0"/>
              <a:t>reverznom</a:t>
            </a:r>
            <a:r>
              <a:rPr lang="en-US" dirty="0" smtClean="0"/>
              <a:t> </a:t>
            </a:r>
            <a:r>
              <a:rPr lang="en-US" dirty="0" err="1" smtClean="0"/>
              <a:t>redosljedu</a:t>
            </a:r>
            <a:r>
              <a:rPr lang="en-US" dirty="0" smtClean="0"/>
              <a:t> </a:t>
            </a:r>
            <a:r>
              <a:rPr lang="sr-Latn-ME" b="1" i="1" dirty="0" smtClean="0">
                <a:solidFill>
                  <a:srgbClr val="C00000"/>
                </a:solidFill>
              </a:rPr>
              <a:t>l</a:t>
            </a:r>
            <a:r>
              <a:rPr lang="en-US" b="1" dirty="0" smtClean="0">
                <a:solidFill>
                  <a:srgbClr val="C00000"/>
                </a:solidFill>
              </a:rPr>
              <a:t>(</a:t>
            </a:r>
            <a:r>
              <a:rPr lang="en-US" b="1" i="1" dirty="0" smtClean="0">
                <a:solidFill>
                  <a:srgbClr val="C00000"/>
                </a:solidFill>
              </a:rPr>
              <a:t>x</a:t>
            </a:r>
            <a:r>
              <a:rPr lang="en-US" b="1" dirty="0">
                <a:solidFill>
                  <a:srgbClr val="C00000"/>
                </a:solidFill>
              </a:rPr>
              <a:t>)=</a:t>
            </a:r>
            <a:r>
              <a:rPr lang="en-US" b="1" i="1" dirty="0" smtClean="0">
                <a:solidFill>
                  <a:srgbClr val="C00000"/>
                </a:solidFill>
              </a:rPr>
              <a:t>a</a:t>
            </a:r>
            <a:r>
              <a:rPr lang="en-US" b="1" baseline="-25000" dirty="0" smtClean="0">
                <a:solidFill>
                  <a:srgbClr val="C00000"/>
                </a:solidFill>
              </a:rPr>
              <a:t>0</a:t>
            </a:r>
            <a:r>
              <a:rPr lang="en-US" b="1" i="1" dirty="0" smtClean="0">
                <a:solidFill>
                  <a:srgbClr val="C00000"/>
                </a:solidFill>
              </a:rPr>
              <a:t>x</a:t>
            </a:r>
            <a:r>
              <a:rPr lang="en-US" b="1" i="1" baseline="30000" dirty="0" smtClean="0">
                <a:solidFill>
                  <a:srgbClr val="C00000"/>
                </a:solidFill>
              </a:rPr>
              <a:t>k</a:t>
            </a:r>
            <a:r>
              <a:rPr lang="en-US" b="1" dirty="0" smtClean="0">
                <a:solidFill>
                  <a:srgbClr val="C00000"/>
                </a:solidFill>
              </a:rPr>
              <a:t>+</a:t>
            </a:r>
            <a:r>
              <a:rPr lang="en-US" b="1" i="1" dirty="0" smtClean="0">
                <a:solidFill>
                  <a:srgbClr val="C00000"/>
                </a:solidFill>
              </a:rPr>
              <a:t>a</a:t>
            </a:r>
            <a:r>
              <a:rPr lang="en-US" b="1" baseline="-25000" dirty="0" smtClean="0">
                <a:solidFill>
                  <a:srgbClr val="C00000"/>
                </a:solidFill>
              </a:rPr>
              <a:t>1</a:t>
            </a:r>
            <a:r>
              <a:rPr lang="en-US" b="1" i="1" dirty="0" smtClean="0">
                <a:solidFill>
                  <a:srgbClr val="C00000"/>
                </a:solidFill>
              </a:rPr>
              <a:t>x</a:t>
            </a:r>
            <a:r>
              <a:rPr lang="en-US" b="1" i="1" baseline="30000" dirty="0" smtClean="0">
                <a:solidFill>
                  <a:srgbClr val="C00000"/>
                </a:solidFill>
              </a:rPr>
              <a:t>k</a:t>
            </a:r>
            <a:r>
              <a:rPr lang="en-US" b="1" baseline="30000" dirty="0" smtClean="0">
                <a:solidFill>
                  <a:srgbClr val="C00000"/>
                </a:solidFill>
              </a:rPr>
              <a:t>-1</a:t>
            </a:r>
            <a:r>
              <a:rPr lang="en-US" b="1" dirty="0">
                <a:solidFill>
                  <a:srgbClr val="C00000"/>
                </a:solidFill>
              </a:rPr>
              <a:t>+…+</a:t>
            </a:r>
            <a:r>
              <a:rPr lang="en-US" b="1" i="1" dirty="0" smtClean="0">
                <a:solidFill>
                  <a:srgbClr val="C00000"/>
                </a:solidFill>
              </a:rPr>
              <a:t>a</a:t>
            </a:r>
            <a:r>
              <a:rPr lang="en-US" b="1" i="1" baseline="-25000" dirty="0" smtClean="0">
                <a:solidFill>
                  <a:srgbClr val="C00000"/>
                </a:solidFill>
              </a:rPr>
              <a:t>k</a:t>
            </a:r>
            <a:r>
              <a:rPr lang="en-US" b="1" baseline="-25000" dirty="0" smtClean="0">
                <a:solidFill>
                  <a:srgbClr val="C00000"/>
                </a:solidFill>
              </a:rPr>
              <a:t>-1</a:t>
            </a:r>
            <a:r>
              <a:rPr lang="en-US" b="1" i="1" dirty="0" smtClean="0">
                <a:solidFill>
                  <a:srgbClr val="C00000"/>
                </a:solidFill>
              </a:rPr>
              <a:t>x</a:t>
            </a:r>
            <a:r>
              <a:rPr lang="en-US" b="1" dirty="0" smtClean="0">
                <a:solidFill>
                  <a:srgbClr val="C00000"/>
                </a:solidFill>
              </a:rPr>
              <a:t>+</a:t>
            </a:r>
            <a:r>
              <a:rPr lang="en-US" b="1" i="1" dirty="0" smtClean="0">
                <a:solidFill>
                  <a:srgbClr val="C00000"/>
                </a:solidFill>
              </a:rPr>
              <a:t>a</a:t>
            </a:r>
            <a:r>
              <a:rPr lang="en-US" b="1" i="1" baseline="-25000" dirty="0" smtClean="0">
                <a:solidFill>
                  <a:srgbClr val="C00000"/>
                </a:solidFill>
              </a:rPr>
              <a:t>k</a:t>
            </a:r>
            <a:r>
              <a:rPr lang="en-US" dirty="0" smtClean="0"/>
              <a:t>. </a:t>
            </a:r>
            <a:r>
              <a:rPr lang="en-US" dirty="0" err="1" smtClean="0"/>
              <a:t>Ako</a:t>
            </a:r>
            <a:r>
              <a:rPr lang="en-US" dirty="0" smtClean="0"/>
              <a:t> je </a:t>
            </a:r>
            <a:r>
              <a:rPr lang="en-US" b="1" i="1" dirty="0" smtClean="0">
                <a:solidFill>
                  <a:srgbClr val="C00000"/>
                </a:solidFill>
              </a:rPr>
              <a:t>r</a:t>
            </a:r>
            <a:r>
              <a:rPr lang="en-US" b="1" dirty="0" smtClean="0">
                <a:solidFill>
                  <a:srgbClr val="C00000"/>
                </a:solidFill>
              </a:rPr>
              <a:t>(</a:t>
            </a:r>
            <a:r>
              <a:rPr lang="en-US" b="1" i="1" dirty="0" smtClean="0">
                <a:solidFill>
                  <a:srgbClr val="C00000"/>
                </a:solidFill>
              </a:rPr>
              <a:t>x</a:t>
            </a:r>
            <a:r>
              <a:rPr lang="en-US" b="1" dirty="0" smtClean="0">
                <a:solidFill>
                  <a:srgbClr val="C00000"/>
                </a:solidFill>
              </a:rPr>
              <a:t>)</a:t>
            </a:r>
            <a:r>
              <a:rPr lang="en-US" b="1" dirty="0" smtClean="0">
                <a:solidFill>
                  <a:srgbClr val="C00000"/>
                </a:solidFill>
                <a:sym typeface="Symbol"/>
              </a:rPr>
              <a:t></a:t>
            </a:r>
            <a:r>
              <a:rPr lang="en-US" b="1" i="1" dirty="0" smtClean="0">
                <a:solidFill>
                  <a:srgbClr val="C00000"/>
                </a:solidFill>
                <a:sym typeface="Symbol"/>
              </a:rPr>
              <a:t>l</a:t>
            </a:r>
            <a:r>
              <a:rPr lang="en-US" b="1" dirty="0" smtClean="0">
                <a:solidFill>
                  <a:srgbClr val="C00000"/>
                </a:solidFill>
                <a:sym typeface="Symbol"/>
              </a:rPr>
              <a:t>(</a:t>
            </a:r>
            <a:r>
              <a:rPr lang="en-US" b="1" i="1" dirty="0" smtClean="0">
                <a:solidFill>
                  <a:srgbClr val="C00000"/>
                </a:solidFill>
                <a:sym typeface="Symbol"/>
              </a:rPr>
              <a:t>x</a:t>
            </a:r>
            <a:r>
              <a:rPr lang="en-US" b="1" dirty="0" smtClean="0">
                <a:solidFill>
                  <a:srgbClr val="C00000"/>
                </a:solidFill>
                <a:sym typeface="Symbol"/>
              </a:rPr>
              <a:t>)</a:t>
            </a:r>
            <a:r>
              <a:rPr lang="en-US" dirty="0" smtClean="0">
                <a:sym typeface="Symbol"/>
              </a:rPr>
              <a:t> </a:t>
            </a:r>
            <a:r>
              <a:rPr lang="en-US" dirty="0" err="1" smtClean="0">
                <a:sym typeface="Symbol"/>
              </a:rPr>
              <a:t>onda</a:t>
            </a:r>
            <a:r>
              <a:rPr lang="en-US" dirty="0" smtClean="0">
                <a:sym typeface="Symbol"/>
              </a:rPr>
              <a:t> je u </a:t>
            </a:r>
            <a:r>
              <a:rPr lang="en-US" dirty="0" err="1" smtClean="0">
                <a:sym typeface="Symbol"/>
              </a:rPr>
              <a:t>pitanju</a:t>
            </a:r>
            <a:r>
              <a:rPr lang="en-US" dirty="0" smtClean="0">
                <a:sym typeface="Symbol"/>
              </a:rPr>
              <a:t> </a:t>
            </a:r>
            <a:r>
              <a:rPr lang="en-US" dirty="0" err="1" smtClean="0">
                <a:sym typeface="Symbol"/>
              </a:rPr>
              <a:t>palindrom</a:t>
            </a:r>
            <a:r>
              <a:rPr lang="en-US" dirty="0" smtClean="0">
                <a:sym typeface="Symbol"/>
              </a:rPr>
              <a:t>. </a:t>
            </a:r>
            <a:r>
              <a:rPr lang="en-US" dirty="0" err="1" smtClean="0">
                <a:sym typeface="Symbol"/>
              </a:rPr>
              <a:t>Kada</a:t>
            </a:r>
            <a:r>
              <a:rPr lang="en-US" dirty="0" smtClean="0">
                <a:sym typeface="Symbol"/>
              </a:rPr>
              <a:t> </a:t>
            </a:r>
            <a:r>
              <a:rPr lang="en-US" dirty="0" err="1" smtClean="0">
                <a:sym typeface="Symbol"/>
              </a:rPr>
              <a:t>produ</a:t>
            </a:r>
            <a:r>
              <a:rPr lang="sr-Latn-ME" dirty="0" smtClean="0">
                <a:sym typeface="Symbol"/>
              </a:rPr>
              <a:t>žimo string za jedan karakter ažirirajmo </a:t>
            </a:r>
            <a:r>
              <a:rPr lang="sr-Latn-ME" b="1" i="1" dirty="0" smtClean="0">
                <a:solidFill>
                  <a:srgbClr val="C00000"/>
                </a:solidFill>
                <a:sym typeface="Symbol"/>
              </a:rPr>
              <a:t>r</a:t>
            </a:r>
            <a:r>
              <a:rPr lang="sr-Latn-ME" b="1" dirty="0" smtClean="0">
                <a:solidFill>
                  <a:srgbClr val="C00000"/>
                </a:solidFill>
                <a:sym typeface="Symbol"/>
              </a:rPr>
              <a:t>(</a:t>
            </a:r>
            <a:r>
              <a:rPr lang="sr-Latn-ME" b="1" i="1" dirty="0" smtClean="0">
                <a:solidFill>
                  <a:srgbClr val="C00000"/>
                </a:solidFill>
                <a:sym typeface="Symbol"/>
              </a:rPr>
              <a:t>x</a:t>
            </a:r>
            <a:r>
              <a:rPr lang="sr-Latn-ME" b="1" dirty="0" smtClean="0">
                <a:solidFill>
                  <a:srgbClr val="C00000"/>
                </a:solidFill>
                <a:sym typeface="Symbol"/>
              </a:rPr>
              <a:t>)+=</a:t>
            </a:r>
            <a:r>
              <a:rPr lang="sr-Latn-ME" b="1" i="1" dirty="0" smtClean="0">
                <a:solidFill>
                  <a:srgbClr val="C00000"/>
                </a:solidFill>
                <a:sym typeface="Symbol"/>
              </a:rPr>
              <a:t>a</a:t>
            </a:r>
            <a:r>
              <a:rPr lang="sr-Latn-ME" b="1" i="1" baseline="-25000" dirty="0" smtClean="0">
                <a:solidFill>
                  <a:srgbClr val="C00000"/>
                </a:solidFill>
                <a:sym typeface="Symbol"/>
              </a:rPr>
              <a:t>k</a:t>
            </a:r>
            <a:r>
              <a:rPr lang="sr-Latn-ME" b="1" baseline="-25000" dirty="0" smtClean="0">
                <a:solidFill>
                  <a:srgbClr val="C00000"/>
                </a:solidFill>
                <a:sym typeface="Symbol"/>
              </a:rPr>
              <a:t>+1</a:t>
            </a:r>
            <a:r>
              <a:rPr lang="sr-Latn-ME" b="1" i="1" dirty="0" smtClean="0">
                <a:solidFill>
                  <a:srgbClr val="C00000"/>
                </a:solidFill>
                <a:sym typeface="Symbol"/>
              </a:rPr>
              <a:t>x</a:t>
            </a:r>
            <a:r>
              <a:rPr lang="sr-Latn-ME" b="1" i="1" baseline="30000" dirty="0" smtClean="0">
                <a:solidFill>
                  <a:srgbClr val="C00000"/>
                </a:solidFill>
                <a:sym typeface="Symbol"/>
              </a:rPr>
              <a:t>k</a:t>
            </a:r>
            <a:r>
              <a:rPr lang="sr-Latn-ME" b="1" baseline="30000" dirty="0" smtClean="0">
                <a:solidFill>
                  <a:srgbClr val="C00000"/>
                </a:solidFill>
                <a:sym typeface="Symbol"/>
              </a:rPr>
              <a:t>+1</a:t>
            </a:r>
            <a:r>
              <a:rPr lang="sr-Latn-ME" dirty="0">
                <a:sym typeface="Symbol"/>
              </a:rPr>
              <a:t> </a:t>
            </a:r>
            <a:r>
              <a:rPr lang="sr-Latn-ME" dirty="0" smtClean="0">
                <a:sym typeface="Symbol"/>
              </a:rPr>
              <a:t>odnosno </a:t>
            </a:r>
            <a:r>
              <a:rPr lang="sr-Latn-ME" b="1" i="1" dirty="0" smtClean="0">
                <a:solidFill>
                  <a:srgbClr val="C00000"/>
                </a:solidFill>
                <a:sym typeface="Symbol"/>
              </a:rPr>
              <a:t>l</a:t>
            </a:r>
            <a:r>
              <a:rPr lang="sr-Latn-ME" b="1" dirty="0" smtClean="0">
                <a:solidFill>
                  <a:srgbClr val="C00000"/>
                </a:solidFill>
                <a:sym typeface="Symbol"/>
              </a:rPr>
              <a:t>(</a:t>
            </a:r>
            <a:r>
              <a:rPr lang="sr-Latn-ME" b="1" i="1" dirty="0" smtClean="0">
                <a:solidFill>
                  <a:srgbClr val="C00000"/>
                </a:solidFill>
                <a:sym typeface="Symbol"/>
              </a:rPr>
              <a:t>x</a:t>
            </a:r>
            <a:r>
              <a:rPr lang="sr-Latn-ME" b="1" dirty="0" smtClean="0">
                <a:solidFill>
                  <a:srgbClr val="C00000"/>
                </a:solidFill>
                <a:sym typeface="Symbol"/>
              </a:rPr>
              <a:t>)=</a:t>
            </a:r>
            <a:r>
              <a:rPr lang="sr-Latn-ME" b="1" i="1" dirty="0" smtClean="0">
                <a:solidFill>
                  <a:srgbClr val="C00000"/>
                </a:solidFill>
                <a:sym typeface="Symbol"/>
              </a:rPr>
              <a:t>l</a:t>
            </a:r>
            <a:r>
              <a:rPr lang="sr-Latn-ME" b="1" dirty="0" smtClean="0">
                <a:solidFill>
                  <a:srgbClr val="C00000"/>
                </a:solidFill>
                <a:sym typeface="Symbol"/>
              </a:rPr>
              <a:t>(</a:t>
            </a:r>
            <a:r>
              <a:rPr lang="sr-Latn-ME" b="1" i="1" dirty="0" smtClean="0">
                <a:solidFill>
                  <a:srgbClr val="C00000"/>
                </a:solidFill>
                <a:sym typeface="Symbol"/>
              </a:rPr>
              <a:t>x</a:t>
            </a:r>
            <a:r>
              <a:rPr lang="sr-Latn-ME" b="1" dirty="0" smtClean="0">
                <a:solidFill>
                  <a:srgbClr val="C00000"/>
                </a:solidFill>
                <a:sym typeface="Symbol"/>
              </a:rPr>
              <a:t>)</a:t>
            </a:r>
            <a:r>
              <a:rPr lang="sr-Latn-ME" b="1" i="1" dirty="0" smtClean="0">
                <a:solidFill>
                  <a:srgbClr val="C00000"/>
                </a:solidFill>
                <a:sym typeface="Symbol"/>
              </a:rPr>
              <a:t>x</a:t>
            </a:r>
            <a:r>
              <a:rPr lang="sr-Latn-ME" b="1" dirty="0" smtClean="0">
                <a:solidFill>
                  <a:srgbClr val="C00000"/>
                </a:solidFill>
                <a:sym typeface="Symbol"/>
              </a:rPr>
              <a:t>+</a:t>
            </a:r>
            <a:r>
              <a:rPr lang="sr-Latn-ME" b="1" i="1" dirty="0" smtClean="0">
                <a:solidFill>
                  <a:srgbClr val="C00000"/>
                </a:solidFill>
                <a:sym typeface="Symbol"/>
              </a:rPr>
              <a:t>a</a:t>
            </a:r>
            <a:r>
              <a:rPr lang="sr-Latn-ME" b="1" i="1" baseline="-25000" dirty="0" smtClean="0">
                <a:solidFill>
                  <a:srgbClr val="C00000"/>
                </a:solidFill>
                <a:sym typeface="Symbol"/>
              </a:rPr>
              <a:t>k</a:t>
            </a:r>
            <a:r>
              <a:rPr lang="sr-Latn-ME" b="1" baseline="-25000" dirty="0" smtClean="0">
                <a:solidFill>
                  <a:srgbClr val="C00000"/>
                </a:solidFill>
                <a:sym typeface="Symbol"/>
              </a:rPr>
              <a:t>+1</a:t>
            </a:r>
            <a:r>
              <a:rPr lang="sr-Latn-ME" dirty="0" smtClean="0">
                <a:sym typeface="Symbol"/>
              </a:rPr>
              <a:t>. </a:t>
            </a:r>
            <a:r>
              <a:rPr lang="sr-Latn-ME" b="1" i="1" dirty="0" smtClean="0">
                <a:sym typeface="Symbol"/>
              </a:rPr>
              <a:t>x</a:t>
            </a:r>
            <a:r>
              <a:rPr lang="sr-Latn-ME" dirty="0" smtClean="0">
                <a:sym typeface="Symbol"/>
              </a:rPr>
              <a:t> se mora usvojiti na odgovarajući način </a:t>
            </a:r>
            <a:r>
              <a:rPr lang="sr-Latn-ME" b="1" baseline="-25000" dirty="0" smtClean="0">
                <a:sym typeface="Symbol"/>
              </a:rPr>
              <a:t>(više detalja pogledati u linkovima datim prethodno)</a:t>
            </a:r>
            <a:r>
              <a:rPr lang="sr-Latn-ME" dirty="0" smtClean="0">
                <a:sym typeface="Symbol"/>
              </a:rPr>
              <a:t> a pogodan način su prosti brojevi u našem slučaju </a:t>
            </a:r>
            <a:r>
              <a:rPr lang="sr-Latn-ME" b="1" i="1" dirty="0" smtClean="0">
                <a:solidFill>
                  <a:srgbClr val="C00000"/>
                </a:solidFill>
                <a:sym typeface="Symbol"/>
              </a:rPr>
              <a:t>x</a:t>
            </a:r>
            <a:r>
              <a:rPr lang="sr-Latn-ME" b="1" dirty="0" smtClean="0">
                <a:solidFill>
                  <a:srgbClr val="C00000"/>
                </a:solidFill>
                <a:sym typeface="Symbol"/>
              </a:rPr>
              <a:t>=</a:t>
            </a:r>
            <a:r>
              <a:rPr lang="sr-Latn-ME" b="1" i="1" dirty="0" smtClean="0">
                <a:solidFill>
                  <a:srgbClr val="C00000"/>
                </a:solidFill>
                <a:sym typeface="Symbol"/>
              </a:rPr>
              <a:t>M</a:t>
            </a:r>
            <a:r>
              <a:rPr lang="sr-Latn-ME" b="1" dirty="0" smtClean="0">
                <a:solidFill>
                  <a:srgbClr val="C00000"/>
                </a:solidFill>
                <a:sym typeface="Symbol"/>
              </a:rPr>
              <a:t>=107</a:t>
            </a:r>
            <a:r>
              <a:rPr lang="sr-Latn-ME" dirty="0" smtClean="0">
                <a:sym typeface="Symbol"/>
              </a:rPr>
              <a:t>..</a:t>
            </a:r>
            <a:endParaRPr lang="en-US" dirty="0"/>
          </a:p>
        </p:txBody>
      </p:sp>
      <p:sp>
        <p:nvSpPr>
          <p:cNvPr id="4" name="TextBox 3"/>
          <p:cNvSpPr txBox="1"/>
          <p:nvPr/>
        </p:nvSpPr>
        <p:spPr>
          <a:xfrm>
            <a:off x="0" y="3764845"/>
            <a:ext cx="3810000" cy="3139321"/>
          </a:xfrm>
          <a:prstGeom prst="rect">
            <a:avLst/>
          </a:prstGeom>
          <a:noFill/>
        </p:spPr>
        <p:txBody>
          <a:bodyPr wrap="square" rtlCol="0">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&lt;string&gt;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r>
              <a:rPr lang="en-US" b="1" dirty="0" smtClean="0">
                <a:solidFill>
                  <a:srgbClr val="0070C0"/>
                </a:solidFill>
              </a:rPr>
              <a:t>(){</a:t>
            </a:r>
            <a:endParaRPr lang="en-US" b="1" dirty="0">
              <a:solidFill>
                <a:srgbClr val="0070C0"/>
              </a:solidFill>
            </a:endParaRPr>
          </a:p>
          <a:p>
            <a:r>
              <a:rPr lang="en-US" b="1" dirty="0">
                <a:solidFill>
                  <a:srgbClr val="0070C0"/>
                </a:solidFill>
              </a:rPr>
              <a:t>    string s;</a:t>
            </a:r>
          </a:p>
          <a:p>
            <a:r>
              <a:rPr lang="en-US" b="1" dirty="0">
                <a:solidFill>
                  <a:srgbClr val="0070C0"/>
                </a:solidFill>
              </a:rPr>
              <a:t>    </a:t>
            </a:r>
            <a:r>
              <a:rPr lang="en-US" b="1" dirty="0" err="1">
                <a:solidFill>
                  <a:srgbClr val="0070C0"/>
                </a:solidFill>
              </a:rPr>
              <a:t>cin</a:t>
            </a:r>
            <a:r>
              <a:rPr lang="en-US" b="1" dirty="0">
                <a:solidFill>
                  <a:srgbClr val="0070C0"/>
                </a:solidFill>
              </a:rPr>
              <a:t>&gt;&gt;s;</a:t>
            </a:r>
          </a:p>
          <a:p>
            <a:r>
              <a:rPr lang="en-US" b="1" dirty="0">
                <a:solidFill>
                  <a:srgbClr val="0070C0"/>
                </a:solidFill>
              </a:rPr>
              <a:t>    long n=</a:t>
            </a:r>
            <a:r>
              <a:rPr lang="en-US" b="1" dirty="0" err="1">
                <a:solidFill>
                  <a:srgbClr val="0070C0"/>
                </a:solidFill>
              </a:rPr>
              <a:t>s.size</a:t>
            </a:r>
            <a:r>
              <a:rPr lang="en-US" b="1" dirty="0">
                <a:solidFill>
                  <a:srgbClr val="0070C0"/>
                </a:solidFill>
              </a:rPr>
              <a:t>();</a:t>
            </a:r>
          </a:p>
          <a:p>
            <a:r>
              <a:rPr lang="en-US" b="1" dirty="0">
                <a:solidFill>
                  <a:srgbClr val="0070C0"/>
                </a:solidFill>
              </a:rPr>
              <a:t>    long </a:t>
            </a:r>
            <a:r>
              <a:rPr lang="en-US" b="1" dirty="0" err="1">
                <a:solidFill>
                  <a:srgbClr val="0070C0"/>
                </a:solidFill>
              </a:rPr>
              <a:t>long</a:t>
            </a:r>
            <a:r>
              <a:rPr lang="en-US" b="1" dirty="0">
                <a:solidFill>
                  <a:srgbClr val="0070C0"/>
                </a:solidFill>
              </a:rPr>
              <a:t> a[n];</a:t>
            </a: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br</a:t>
            </a:r>
            <a:r>
              <a:rPr lang="en-US" b="1" dirty="0">
                <a:solidFill>
                  <a:srgbClr val="0070C0"/>
                </a:solidFill>
              </a:rPr>
              <a:t>=0;</a:t>
            </a:r>
          </a:p>
          <a:p>
            <a:r>
              <a:rPr lang="en-US" b="1" dirty="0">
                <a:solidFill>
                  <a:srgbClr val="0070C0"/>
                </a:solidFill>
              </a:rPr>
              <a:t>    long l=0,r=0,p=1,M=107; </a:t>
            </a:r>
            <a:endParaRPr lang="en-US" b="1" dirty="0" smtClean="0">
              <a:solidFill>
                <a:srgbClr val="0070C0"/>
              </a:solidFill>
            </a:endParaRPr>
          </a:p>
          <a:p>
            <a:r>
              <a:rPr lang="en-US" b="1" dirty="0" smtClean="0">
                <a:solidFill>
                  <a:srgbClr val="0070C0"/>
                </a:solidFill>
              </a:rPr>
              <a:t>   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a:t>
            </a:r>
            <a:r>
              <a:rPr lang="en-US" b="1" dirty="0" err="1">
                <a:solidFill>
                  <a:srgbClr val="0070C0"/>
                </a:solidFill>
              </a:rPr>
              <a:t>i</a:t>
            </a:r>
            <a:r>
              <a:rPr lang="en-US" b="1" dirty="0">
                <a:solidFill>
                  <a:srgbClr val="0070C0"/>
                </a:solidFill>
              </a:rPr>
              <a:t>]=0</a:t>
            </a:r>
            <a:r>
              <a:rPr lang="en-US" b="1" dirty="0" smtClean="0">
                <a:solidFill>
                  <a:srgbClr val="0070C0"/>
                </a:solidFill>
              </a:rPr>
              <a:t>;</a:t>
            </a:r>
            <a:endParaRPr lang="en-US" b="1" dirty="0">
              <a:solidFill>
                <a:srgbClr val="0070C0"/>
              </a:solidFill>
            </a:endParaRPr>
          </a:p>
        </p:txBody>
      </p:sp>
      <p:sp>
        <p:nvSpPr>
          <p:cNvPr id="5" name="Rectangle 4"/>
          <p:cNvSpPr/>
          <p:nvPr/>
        </p:nvSpPr>
        <p:spPr>
          <a:xfrm>
            <a:off x="3352800" y="3903344"/>
            <a:ext cx="4572000" cy="2862322"/>
          </a:xfrm>
          <a:prstGeom prst="rect">
            <a:avLst/>
          </a:prstGeom>
        </p:spPr>
        <p:txBody>
          <a:bodyPr>
            <a:spAutoFit/>
          </a:bodyPr>
          <a:lstStyle/>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a:t>
            </a:r>
          </a:p>
          <a:p>
            <a:r>
              <a:rPr lang="en-US" b="1" dirty="0">
                <a:solidFill>
                  <a:srgbClr val="FF0000"/>
                </a:solidFill>
              </a:rPr>
              <a:t>        l=l*M+s[</a:t>
            </a:r>
            <a:r>
              <a:rPr lang="en-US" b="1" dirty="0" err="1">
                <a:solidFill>
                  <a:srgbClr val="FF0000"/>
                </a:solidFill>
              </a:rPr>
              <a:t>i</a:t>
            </a:r>
            <a:r>
              <a:rPr lang="en-US" b="1" dirty="0">
                <a:solidFill>
                  <a:srgbClr val="FF0000"/>
                </a:solidFill>
              </a:rPr>
              <a:t>];</a:t>
            </a:r>
          </a:p>
          <a:p>
            <a:r>
              <a:rPr lang="en-US" b="1" dirty="0">
                <a:solidFill>
                  <a:srgbClr val="FF0000"/>
                </a:solidFill>
              </a:rPr>
              <a:t>        r+=s[</a:t>
            </a:r>
            <a:r>
              <a:rPr lang="en-US" b="1" dirty="0" err="1">
                <a:solidFill>
                  <a:srgbClr val="FF0000"/>
                </a:solidFill>
              </a:rPr>
              <a:t>i</a:t>
            </a:r>
            <a:r>
              <a:rPr lang="en-US" b="1" dirty="0">
                <a:solidFill>
                  <a:srgbClr val="FF0000"/>
                </a:solidFill>
              </a:rPr>
              <a:t>]*p;</a:t>
            </a:r>
          </a:p>
          <a:p>
            <a:r>
              <a:rPr lang="en-US" b="1" dirty="0">
                <a:solidFill>
                  <a:srgbClr val="FF0000"/>
                </a:solidFill>
              </a:rPr>
              <a:t>        p*=M;</a:t>
            </a:r>
          </a:p>
          <a:p>
            <a:r>
              <a:rPr lang="en-US" b="1" dirty="0">
                <a:solidFill>
                  <a:srgbClr val="0070C0"/>
                </a:solidFill>
              </a:rPr>
              <a:t>        if(l==r) a[i+1]=a[(i+1)/2]+1;</a:t>
            </a:r>
          </a:p>
          <a:p>
            <a:r>
              <a:rPr lang="en-US" b="1" dirty="0">
                <a:solidFill>
                  <a:srgbClr val="0070C0"/>
                </a:solidFill>
              </a:rPr>
              <a:t>        else a[i+1]=0;</a:t>
            </a:r>
          </a:p>
          <a:p>
            <a:r>
              <a:rPr lang="en-US" b="1" dirty="0">
                <a:solidFill>
                  <a:srgbClr val="0070C0"/>
                </a:solidFill>
              </a:rPr>
              <a:t>        </a:t>
            </a:r>
            <a:r>
              <a:rPr lang="en-US" b="1" dirty="0" err="1">
                <a:solidFill>
                  <a:srgbClr val="0070C0"/>
                </a:solidFill>
              </a:rPr>
              <a:t>br</a:t>
            </a:r>
            <a:r>
              <a:rPr lang="en-US" b="1" dirty="0">
                <a:solidFill>
                  <a:srgbClr val="0070C0"/>
                </a:solidFill>
              </a:rPr>
              <a:t>+=a[i+1];</a:t>
            </a:r>
          </a:p>
          <a:p>
            <a:r>
              <a:rPr lang="en-US" b="1" dirty="0">
                <a:solidFill>
                  <a:srgbClr val="0070C0"/>
                </a:solidFill>
              </a:rPr>
              <a:t>    }</a:t>
            </a:r>
          </a:p>
          <a:p>
            <a:r>
              <a:rPr lang="en-US" b="1" dirty="0">
                <a:solidFill>
                  <a:srgbClr val="0070C0"/>
                </a:solidFill>
              </a:rPr>
              <a:t>    </a:t>
            </a:r>
            <a:r>
              <a:rPr lang="en-US" b="1" dirty="0" err="1">
                <a:solidFill>
                  <a:srgbClr val="0070C0"/>
                </a:solidFill>
              </a:rPr>
              <a:t>cout</a:t>
            </a:r>
            <a:r>
              <a:rPr lang="en-US" b="1" dirty="0">
                <a:solidFill>
                  <a:srgbClr val="0070C0"/>
                </a:solidFill>
              </a:rPr>
              <a:t> &lt;&lt; </a:t>
            </a:r>
            <a:r>
              <a:rPr lang="en-US" b="1" dirty="0" err="1">
                <a:solidFill>
                  <a:srgbClr val="0070C0"/>
                </a:solidFill>
              </a:rPr>
              <a:t>br</a:t>
            </a:r>
            <a:r>
              <a:rPr lang="en-US" b="1" dirty="0">
                <a:solidFill>
                  <a:srgbClr val="0070C0"/>
                </a:solidFill>
              </a:rPr>
              <a:t>;</a:t>
            </a:r>
          </a:p>
          <a:p>
            <a:r>
              <a:rPr lang="en-US" b="1" dirty="0">
                <a:solidFill>
                  <a:srgbClr val="0070C0"/>
                </a:solidFill>
              </a:rPr>
              <a:t>    return 0;}</a:t>
            </a:r>
            <a:endParaRPr lang="en-US" dirty="0"/>
          </a:p>
        </p:txBody>
      </p:sp>
      <p:cxnSp>
        <p:nvCxnSpPr>
          <p:cNvPr id="7" name="Straight Connector 6"/>
          <p:cNvCxnSpPr/>
          <p:nvPr/>
        </p:nvCxnSpPr>
        <p:spPr>
          <a:xfrm>
            <a:off x="3200400" y="3764845"/>
            <a:ext cx="0" cy="313932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34000" y="4419600"/>
            <a:ext cx="1600200" cy="369332"/>
          </a:xfrm>
          <a:prstGeom prst="rect">
            <a:avLst/>
          </a:prstGeom>
          <a:noFill/>
        </p:spPr>
        <p:txBody>
          <a:bodyPr wrap="square" rtlCol="0">
            <a:spAutoFit/>
          </a:bodyPr>
          <a:lstStyle/>
          <a:p>
            <a:r>
              <a:rPr lang="sr-Latn-ME" b="1" dirty="0" smtClean="0">
                <a:solidFill>
                  <a:srgbClr val="FF0000"/>
                </a:solidFill>
              </a:rPr>
              <a:t>//Ažuriranje.</a:t>
            </a:r>
            <a:endParaRPr lang="en-US" b="1" dirty="0">
              <a:solidFill>
                <a:srgbClr val="FF0000"/>
              </a:solidFill>
            </a:endParaRPr>
          </a:p>
        </p:txBody>
      </p:sp>
    </p:spTree>
    <p:extLst>
      <p:ext uri="{BB962C8B-B14F-4D97-AF65-F5344CB8AC3E}">
        <p14:creationId xmlns:p14="http://schemas.microsoft.com/office/powerpoint/2010/main" val="2763156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Primjena</a:t>
            </a:r>
            <a:r>
              <a:rPr lang="en-US" dirty="0" smtClean="0"/>
              <a:t> </a:t>
            </a:r>
            <a:r>
              <a:rPr lang="en-US" dirty="0" err="1" smtClean="0"/>
              <a:t>kod</a:t>
            </a:r>
            <a:r>
              <a:rPr lang="en-US" dirty="0" smtClean="0"/>
              <a:t> </a:t>
            </a:r>
            <a:r>
              <a:rPr lang="en-US" dirty="0" err="1" smtClean="0"/>
              <a:t>pretrage</a:t>
            </a:r>
            <a:r>
              <a:rPr lang="en-US" dirty="0" smtClean="0"/>
              <a:t> </a:t>
            </a:r>
            <a:r>
              <a:rPr lang="en-US" dirty="0" err="1" smtClean="0"/>
              <a:t>stringove</a:t>
            </a:r>
            <a:endParaRPr lang="en-US" dirty="0"/>
          </a:p>
        </p:txBody>
      </p:sp>
      <p:sp>
        <p:nvSpPr>
          <p:cNvPr id="3" name="Content Placeholder 2"/>
          <p:cNvSpPr>
            <a:spLocks noGrp="1"/>
          </p:cNvSpPr>
          <p:nvPr>
            <p:ph idx="1"/>
          </p:nvPr>
        </p:nvSpPr>
        <p:spPr>
          <a:xfrm>
            <a:off x="76200" y="990600"/>
            <a:ext cx="9067800" cy="5867400"/>
          </a:xfrm>
        </p:spPr>
        <p:txBody>
          <a:bodyPr>
            <a:normAutofit fontScale="92500"/>
          </a:bodyPr>
          <a:lstStyle/>
          <a:p>
            <a:r>
              <a:rPr lang="en-US" dirty="0" smtClean="0"/>
              <a:t>He</a:t>
            </a:r>
            <a:r>
              <a:rPr lang="sr-Latn-ME" dirty="0" smtClean="0"/>
              <a:t>šovi se mogu koristiti za pretragu podstringova</a:t>
            </a:r>
            <a:r>
              <a:rPr lang="en-US" dirty="0"/>
              <a:t> </a:t>
            </a:r>
            <a:r>
              <a:rPr lang="en-US" dirty="0" err="1" smtClean="0"/>
              <a:t>umjesto</a:t>
            </a:r>
            <a:r>
              <a:rPr lang="en-US" dirty="0" smtClean="0"/>
              <a:t> </a:t>
            </a:r>
            <a:r>
              <a:rPr lang="en-US" b="1" dirty="0" smtClean="0">
                <a:solidFill>
                  <a:srgbClr val="C00000"/>
                </a:solidFill>
              </a:rPr>
              <a:t>KMP</a:t>
            </a:r>
            <a:r>
              <a:rPr lang="en-US" dirty="0" smtClean="0"/>
              <a:t>-a</a:t>
            </a:r>
            <a:r>
              <a:rPr lang="sr-Latn-ME" dirty="0" smtClean="0"/>
              <a:t>.</a:t>
            </a:r>
            <a:endParaRPr lang="en-US" dirty="0" smtClean="0"/>
          </a:p>
          <a:p>
            <a:r>
              <a:rPr lang="en-US" dirty="0" err="1" smtClean="0"/>
              <a:t>Algoritam</a:t>
            </a:r>
            <a:r>
              <a:rPr lang="en-US" dirty="0" smtClean="0"/>
              <a:t> se </a:t>
            </a:r>
            <a:r>
              <a:rPr lang="en-US" dirty="0" err="1" smtClean="0"/>
              <a:t>naziva</a:t>
            </a:r>
            <a:r>
              <a:rPr lang="en-US" dirty="0" smtClean="0"/>
              <a:t> </a:t>
            </a:r>
            <a:r>
              <a:rPr lang="en-US" b="1" dirty="0" smtClean="0"/>
              <a:t>Robin-</a:t>
            </a:r>
            <a:r>
              <a:rPr lang="en-US" b="1" dirty="0" err="1" smtClean="0"/>
              <a:t>Karpov</a:t>
            </a:r>
            <a:r>
              <a:rPr lang="en-US" dirty="0" smtClean="0"/>
              <a:t>.</a:t>
            </a:r>
            <a:endParaRPr lang="sr-Latn-ME" dirty="0" smtClean="0"/>
          </a:p>
          <a:p>
            <a:r>
              <a:rPr lang="sr-Latn-ME" dirty="0" smtClean="0"/>
              <a:t>Uzmimo da je naš podstring </a:t>
            </a:r>
            <a:r>
              <a:rPr lang="sr-Latn-ME" b="1" i="1" dirty="0" smtClean="0">
                <a:solidFill>
                  <a:srgbClr val="C00000"/>
                </a:solidFill>
              </a:rPr>
              <a:t>p</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GB" dirty="0" err="1" smtClean="0"/>
              <a:t>i</a:t>
            </a:r>
            <a:r>
              <a:rPr lang="en-GB" dirty="0" smtClean="0"/>
              <a:t> da je du</a:t>
            </a:r>
            <a:r>
              <a:rPr lang="sr-Latn-ME" dirty="0" smtClean="0"/>
              <a:t>žine </a:t>
            </a:r>
            <a:r>
              <a:rPr lang="sr-Latn-ME" b="1" i="1" dirty="0" smtClean="0">
                <a:solidFill>
                  <a:srgbClr val="C00000"/>
                </a:solidFill>
              </a:rPr>
              <a:t>M</a:t>
            </a:r>
            <a:r>
              <a:rPr lang="sr-Latn-ME" dirty="0" smtClean="0"/>
              <a:t>. Za svaki karakter računamo </a:t>
            </a:r>
            <a:r>
              <a:rPr lang="sr-Latn-ME" b="1" i="1" dirty="0" smtClean="0">
                <a:solidFill>
                  <a:srgbClr val="C00000"/>
                </a:solidFill>
              </a:rPr>
              <a:t>c</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neku</a:t>
            </a:r>
            <a:r>
              <a:rPr lang="en-US" dirty="0" smtClean="0"/>
              <a:t> </a:t>
            </a:r>
            <a:r>
              <a:rPr lang="en-US" dirty="0" err="1" smtClean="0"/>
              <a:t>numeri</a:t>
            </a:r>
            <a:r>
              <a:rPr lang="sr-Latn-ME" dirty="0" smtClean="0"/>
              <a:t>čku vrijednosti pa je heš koji se traži:</a:t>
            </a:r>
            <a:endParaRPr lang="en-US" dirty="0" smtClean="0"/>
          </a:p>
          <a:p>
            <a:endParaRPr lang="en-US" dirty="0"/>
          </a:p>
          <a:p>
            <a:endParaRPr lang="en-US" sz="1500" b="1" i="1" dirty="0" smtClean="0">
              <a:solidFill>
                <a:srgbClr val="C00000"/>
              </a:solidFill>
            </a:endParaRPr>
          </a:p>
          <a:p>
            <a:r>
              <a:rPr lang="en-US" b="1" i="1" dirty="0" smtClean="0">
                <a:solidFill>
                  <a:srgbClr val="C00000"/>
                </a:solidFill>
              </a:rPr>
              <a:t>x</a:t>
            </a:r>
            <a:r>
              <a:rPr lang="en-US" dirty="0" smtClean="0"/>
              <a:t> bi </a:t>
            </a:r>
            <a:r>
              <a:rPr lang="en-US" dirty="0" err="1" smtClean="0"/>
              <a:t>moralo</a:t>
            </a:r>
            <a:r>
              <a:rPr lang="en-US" dirty="0" smtClean="0"/>
              <a:t> </a:t>
            </a:r>
            <a:r>
              <a:rPr lang="en-US" dirty="0" err="1" smtClean="0"/>
              <a:t>biti</a:t>
            </a:r>
            <a:r>
              <a:rPr lang="en-US" dirty="0" smtClean="0"/>
              <a:t> </a:t>
            </a:r>
            <a:r>
              <a:rPr lang="en-US" dirty="0" err="1" smtClean="0"/>
              <a:t>barem</a:t>
            </a:r>
            <a:r>
              <a:rPr lang="en-US" dirty="0" smtClean="0"/>
              <a:t> </a:t>
            </a:r>
            <a:r>
              <a:rPr lang="en-US" dirty="0" err="1" smtClean="0"/>
              <a:t>jednako</a:t>
            </a:r>
            <a:r>
              <a:rPr lang="en-US" dirty="0" smtClean="0"/>
              <a:t> </a:t>
            </a:r>
            <a:r>
              <a:rPr lang="en-US" dirty="0" err="1" smtClean="0"/>
              <a:t>maksimalnoj</a:t>
            </a:r>
            <a:r>
              <a:rPr lang="en-US" dirty="0" smtClean="0"/>
              <a:t> </a:t>
            </a:r>
            <a:r>
              <a:rPr lang="en-US" dirty="0" err="1" smtClean="0"/>
              <a:t>vrijednosti</a:t>
            </a:r>
            <a:r>
              <a:rPr lang="en-US" dirty="0"/>
              <a:t> </a:t>
            </a:r>
            <a:r>
              <a:rPr lang="en-US" b="1" dirty="0">
                <a:solidFill>
                  <a:srgbClr val="C00000"/>
                </a:solidFill>
              </a:rPr>
              <a:t>c[</a:t>
            </a:r>
            <a:r>
              <a:rPr lang="en-US" b="1" i="1" dirty="0" err="1">
                <a:solidFill>
                  <a:srgbClr val="C00000"/>
                </a:solidFill>
              </a:rPr>
              <a:t>i</a:t>
            </a:r>
            <a:r>
              <a:rPr lang="en-US" b="1" dirty="0">
                <a:solidFill>
                  <a:srgbClr val="C00000"/>
                </a:solidFill>
              </a:rPr>
              <a:t>]</a:t>
            </a:r>
            <a:r>
              <a:rPr lang="en-US" dirty="0" smtClean="0"/>
              <a:t>. </a:t>
            </a:r>
          </a:p>
          <a:p>
            <a:r>
              <a:rPr lang="en-US" b="1" i="1" dirty="0" smtClean="0">
                <a:solidFill>
                  <a:srgbClr val="C00000"/>
                </a:solidFill>
              </a:rPr>
              <a:t>P</a:t>
            </a:r>
            <a:r>
              <a:rPr lang="en-US" dirty="0" smtClean="0"/>
              <a:t> je </a:t>
            </a:r>
            <a:r>
              <a:rPr lang="en-US" dirty="0" err="1" smtClean="0"/>
              <a:t>veliki</a:t>
            </a:r>
            <a:r>
              <a:rPr lang="en-US" dirty="0" smtClean="0"/>
              <a:t> prost </a:t>
            </a:r>
            <a:r>
              <a:rPr lang="en-US" dirty="0" err="1" smtClean="0"/>
              <a:t>broj</a:t>
            </a:r>
            <a:r>
              <a:rPr lang="en-US" dirty="0" smtClean="0"/>
              <a:t> </a:t>
            </a:r>
            <a:r>
              <a:rPr lang="en-US" dirty="0" err="1" smtClean="0"/>
              <a:t>i</a:t>
            </a:r>
            <a:r>
              <a:rPr lang="en-US" dirty="0" smtClean="0"/>
              <a:t> </a:t>
            </a:r>
            <a:r>
              <a:rPr lang="en-US" dirty="0" err="1" smtClean="0"/>
              <a:t>operacija</a:t>
            </a:r>
            <a:r>
              <a:rPr lang="en-US" dirty="0" smtClean="0"/>
              <a:t> </a:t>
            </a:r>
            <a:r>
              <a:rPr lang="en-US" dirty="0" err="1" smtClean="0"/>
              <a:t>stepenovanja</a:t>
            </a:r>
            <a:r>
              <a:rPr lang="en-US" dirty="0" smtClean="0"/>
              <a:t> se </a:t>
            </a:r>
            <a:r>
              <a:rPr lang="en-US" dirty="0" err="1" smtClean="0"/>
              <a:t>obavlja</a:t>
            </a:r>
            <a:r>
              <a:rPr lang="en-US" dirty="0" smtClean="0"/>
              <a:t> </a:t>
            </a:r>
            <a:r>
              <a:rPr lang="en-US" dirty="0" err="1" smtClean="0"/>
              <a:t>po</a:t>
            </a:r>
            <a:r>
              <a:rPr lang="en-US" dirty="0" smtClean="0"/>
              <a:t> </a:t>
            </a:r>
            <a:r>
              <a:rPr lang="en-US" dirty="0" err="1" smtClean="0"/>
              <a:t>modulu</a:t>
            </a:r>
            <a:r>
              <a:rPr lang="en-US" dirty="0" smtClean="0"/>
              <a:t> </a:t>
            </a:r>
            <a:r>
              <a:rPr lang="en-US" b="1" i="1" dirty="0" smtClean="0">
                <a:solidFill>
                  <a:srgbClr val="C00000"/>
                </a:solidFill>
              </a:rPr>
              <a:t>P</a:t>
            </a:r>
            <a:r>
              <a:rPr lang="en-US" dirty="0" smtClean="0"/>
              <a:t>.</a:t>
            </a:r>
          </a:p>
          <a:p>
            <a:r>
              <a:rPr lang="en-US" dirty="0" smtClean="0"/>
              <a:t>Na </a:t>
            </a:r>
            <a:r>
              <a:rPr lang="en-US" dirty="0" err="1" smtClean="0"/>
              <a:t>isti</a:t>
            </a:r>
            <a:r>
              <a:rPr lang="en-US" dirty="0" smtClean="0"/>
              <a:t> </a:t>
            </a:r>
            <a:r>
              <a:rPr lang="en-US" dirty="0" err="1" smtClean="0"/>
              <a:t>na</a:t>
            </a:r>
            <a:r>
              <a:rPr lang="sr-Latn-ME" dirty="0" smtClean="0"/>
              <a:t>čin na početku stringa </a:t>
            </a:r>
            <a:r>
              <a:rPr lang="sr-Latn-ME" b="1" i="1" dirty="0" smtClean="0">
                <a:solidFill>
                  <a:srgbClr val="C00000"/>
                </a:solidFill>
              </a:rPr>
              <a:t>s</a:t>
            </a:r>
            <a:r>
              <a:rPr lang="sr-Latn-ME" dirty="0" smtClean="0"/>
              <a:t> sračunamo heš:</a:t>
            </a:r>
          </a:p>
          <a:p>
            <a:pPr marL="0" indent="0">
              <a:buNone/>
            </a:pPr>
            <a:endParaRPr lang="sr-Latn-ME" dirty="0" smtClean="0"/>
          </a:p>
          <a:p>
            <a:endParaRPr lang="sr-Latn-ME" sz="1600" dirty="0" smtClean="0"/>
          </a:p>
          <a:p>
            <a:r>
              <a:rPr lang="sr-Latn-ME" dirty="0" smtClean="0"/>
              <a:t>Kada idemo dalje kroz string brišemo stari karakter (oduzimamo </a:t>
            </a:r>
            <a:r>
              <a:rPr lang="en-US" dirty="0" smtClean="0"/>
              <a:t/>
            </a:r>
            <a:br>
              <a:rPr lang="en-US" dirty="0" smtClean="0"/>
            </a:br>
            <a:r>
              <a:rPr lang="sr-Latn-ME" b="1" i="1" dirty="0" smtClean="0">
                <a:solidFill>
                  <a:srgbClr val="C00000"/>
                </a:solidFill>
              </a:rPr>
              <a:t>s</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x</a:t>
            </a:r>
            <a:r>
              <a:rPr lang="en-US" b="1" i="1" baseline="30000" dirty="0" smtClean="0">
                <a:solidFill>
                  <a:srgbClr val="C00000"/>
                </a:solidFill>
              </a:rPr>
              <a:t>M</a:t>
            </a:r>
            <a:r>
              <a:rPr lang="en-US" b="1" baseline="30000" dirty="0" smtClean="0">
                <a:solidFill>
                  <a:srgbClr val="C00000"/>
                </a:solidFill>
              </a:rPr>
              <a:t>-</a:t>
            </a:r>
            <a:r>
              <a:rPr lang="en-US" b="1" i="1" baseline="30000" dirty="0" smtClean="0">
                <a:solidFill>
                  <a:srgbClr val="C00000"/>
                </a:solidFill>
              </a:rPr>
              <a:t>i</a:t>
            </a:r>
            <a:r>
              <a:rPr lang="en-US" b="1" baseline="30000" dirty="0" smtClean="0">
                <a:solidFill>
                  <a:srgbClr val="C00000"/>
                </a:solidFill>
              </a:rPr>
              <a:t>-1</a:t>
            </a:r>
            <a:r>
              <a:rPr lang="en-US" dirty="0" smtClean="0"/>
              <a:t>, a </a:t>
            </a:r>
            <a:r>
              <a:rPr lang="en-US" dirty="0" err="1" smtClean="0"/>
              <a:t>oduzimanje</a:t>
            </a:r>
            <a:r>
              <a:rPr lang="en-US" dirty="0" smtClean="0"/>
              <a:t> se </a:t>
            </a:r>
            <a:r>
              <a:rPr lang="en-US" dirty="0" err="1" smtClean="0"/>
              <a:t>najbolje</a:t>
            </a:r>
            <a:r>
              <a:rPr lang="en-US" dirty="0" smtClean="0"/>
              <a:t> </a:t>
            </a:r>
            <a:r>
              <a:rPr lang="en-US" dirty="0" err="1" smtClean="0"/>
              <a:t>obavlja</a:t>
            </a:r>
            <a:r>
              <a:rPr lang="en-US" dirty="0" smtClean="0"/>
              <a:t> </a:t>
            </a:r>
            <a:r>
              <a:rPr lang="en-US" dirty="0" err="1" smtClean="0"/>
              <a:t>tako</a:t>
            </a:r>
            <a:r>
              <a:rPr lang="en-US" dirty="0" smtClean="0"/>
              <a:t> </a:t>
            </a:r>
            <a:r>
              <a:rPr lang="sr-Latn-ME" dirty="0" smtClean="0"/>
              <a:t>što dodamo </a:t>
            </a:r>
            <a:r>
              <a:rPr lang="sr-Latn-ME" b="1" i="1" dirty="0" smtClean="0">
                <a:solidFill>
                  <a:srgbClr val="C00000"/>
                </a:solidFill>
              </a:rPr>
              <a:t>P</a:t>
            </a:r>
            <a:r>
              <a:rPr lang="sr-Latn-ME" dirty="0" smtClean="0"/>
              <a:t> i oduzmemo </a:t>
            </a:r>
            <a:r>
              <a:rPr lang="sr-Latn-ME" b="1" i="1" dirty="0">
                <a:solidFill>
                  <a:srgbClr val="C00000"/>
                </a:solidFill>
              </a:rPr>
              <a:t>s</a:t>
            </a:r>
            <a:r>
              <a:rPr lang="en-US" b="1" dirty="0">
                <a:solidFill>
                  <a:srgbClr val="C00000"/>
                </a:solidFill>
              </a:rPr>
              <a:t>[</a:t>
            </a:r>
            <a:r>
              <a:rPr lang="en-US" b="1" i="1" dirty="0" err="1">
                <a:solidFill>
                  <a:srgbClr val="C00000"/>
                </a:solidFill>
              </a:rPr>
              <a:t>i</a:t>
            </a:r>
            <a:r>
              <a:rPr lang="en-US" b="1" dirty="0">
                <a:solidFill>
                  <a:srgbClr val="C00000"/>
                </a:solidFill>
              </a:rPr>
              <a:t>]</a:t>
            </a:r>
            <a:r>
              <a:rPr lang="en-US" b="1" i="1" dirty="0">
                <a:solidFill>
                  <a:srgbClr val="C00000"/>
                </a:solidFill>
              </a:rPr>
              <a:t>x</a:t>
            </a:r>
            <a:r>
              <a:rPr lang="en-US" b="1" i="1" baseline="30000" dirty="0">
                <a:solidFill>
                  <a:srgbClr val="C00000"/>
                </a:solidFill>
              </a:rPr>
              <a:t>M</a:t>
            </a:r>
            <a:r>
              <a:rPr lang="en-US" b="1" baseline="30000" dirty="0">
                <a:solidFill>
                  <a:srgbClr val="C00000"/>
                </a:solidFill>
              </a:rPr>
              <a:t>-</a:t>
            </a:r>
            <a:r>
              <a:rPr lang="en-US" b="1" i="1" baseline="30000" dirty="0">
                <a:solidFill>
                  <a:srgbClr val="C00000"/>
                </a:solidFill>
              </a:rPr>
              <a:t>i</a:t>
            </a:r>
            <a:r>
              <a:rPr lang="en-US" b="1" baseline="30000" dirty="0">
                <a:solidFill>
                  <a:srgbClr val="C00000"/>
                </a:solidFill>
              </a:rPr>
              <a:t>-1</a:t>
            </a:r>
            <a:r>
              <a:rPr lang="en-US" dirty="0" smtClean="0"/>
              <a:t>, a </a:t>
            </a:r>
            <a:r>
              <a:rPr lang="en-US" dirty="0" err="1" smtClean="0"/>
              <a:t>zatim</a:t>
            </a:r>
            <a:r>
              <a:rPr lang="en-US" dirty="0" smtClean="0"/>
              <a:t> </a:t>
            </a:r>
            <a:r>
              <a:rPr lang="en-US" dirty="0" err="1" smtClean="0"/>
              <a:t>pomno</a:t>
            </a:r>
            <a:r>
              <a:rPr lang="sr-Latn-ME" dirty="0" smtClean="0"/>
              <a:t>žimo (po modulu </a:t>
            </a:r>
            <a:r>
              <a:rPr lang="sr-Latn-ME" b="1" i="1" dirty="0" smtClean="0">
                <a:solidFill>
                  <a:srgbClr val="C00000"/>
                </a:solidFill>
              </a:rPr>
              <a:t>P</a:t>
            </a:r>
            <a:r>
              <a:rPr lang="sr-Latn-ME" dirty="0" smtClean="0"/>
              <a:t> ostatak) i dodamo </a:t>
            </a:r>
            <a:r>
              <a:rPr lang="sr-Latn-ME" b="1" i="1" dirty="0" smtClean="0">
                <a:solidFill>
                  <a:srgbClr val="C00000"/>
                </a:solidFill>
              </a:rPr>
              <a:t>s</a:t>
            </a:r>
            <a:r>
              <a:rPr lang="en-US" b="1" dirty="0" smtClean="0">
                <a:solidFill>
                  <a:srgbClr val="C00000"/>
                </a:solidFill>
              </a:rPr>
              <a:t>[</a:t>
            </a:r>
            <a:r>
              <a:rPr lang="en-US" b="1" i="1" dirty="0" smtClean="0">
                <a:solidFill>
                  <a:srgbClr val="C00000"/>
                </a:solidFill>
              </a:rPr>
              <a:t>M</a:t>
            </a:r>
            <a:r>
              <a:rPr lang="en-US" b="1" dirty="0" smtClean="0">
                <a:solidFill>
                  <a:srgbClr val="C00000"/>
                </a:solidFill>
              </a:rPr>
              <a:t>]</a:t>
            </a:r>
            <a:r>
              <a:rPr lang="en-US" dirty="0" smtClean="0"/>
              <a:t>. </a:t>
            </a:r>
            <a:r>
              <a:rPr lang="en-US" dirty="0" err="1" smtClean="0"/>
              <a:t>Proces</a:t>
            </a:r>
            <a:r>
              <a:rPr lang="en-US" dirty="0" smtClean="0"/>
              <a:t> </a:t>
            </a:r>
            <a:r>
              <a:rPr lang="en-US" dirty="0" err="1" smtClean="0"/>
              <a:t>nastavljamo</a:t>
            </a:r>
            <a:r>
              <a:rPr lang="en-US" dirty="0" smtClean="0"/>
              <a:t> </a:t>
            </a:r>
            <a:r>
              <a:rPr lang="en-US" dirty="0" err="1" smtClean="0"/>
              <a:t>ka</a:t>
            </a:r>
            <a:r>
              <a:rPr lang="en-US" dirty="0" smtClean="0"/>
              <a:t> </a:t>
            </a:r>
            <a:r>
              <a:rPr lang="en-US" dirty="0" err="1" smtClean="0"/>
              <a:t>daljim</a:t>
            </a:r>
            <a:r>
              <a:rPr lang="en-US" dirty="0" smtClean="0"/>
              <a:t> </a:t>
            </a:r>
            <a:r>
              <a:rPr lang="en-US" dirty="0" err="1" smtClean="0"/>
              <a:t>karakterima</a:t>
            </a:r>
            <a:r>
              <a:rPr lang="en-US" dirty="0" smtClean="0"/>
              <a:t>.</a:t>
            </a:r>
            <a:endParaRPr lang="sr-Latn-ME" dirty="0" smtClean="0"/>
          </a:p>
          <a:p>
            <a:endParaRPr lang="sr-Latn-ME" dirty="0" smtClean="0"/>
          </a:p>
          <a:p>
            <a:pPr marL="0" indent="0" algn="ctr">
              <a:buNone/>
            </a:pPr>
            <a:endParaRPr lang="sr-Latn-ME" dirty="0" smtClean="0"/>
          </a:p>
          <a:p>
            <a:pPr marL="0" indent="0" algn="ctr">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190537309"/>
              </p:ext>
            </p:extLst>
          </p:nvPr>
        </p:nvGraphicFramePr>
        <p:xfrm>
          <a:off x="2387600" y="2489200"/>
          <a:ext cx="3327400" cy="787400"/>
        </p:xfrm>
        <a:graphic>
          <a:graphicData uri="http://schemas.openxmlformats.org/presentationml/2006/ole">
            <mc:AlternateContent xmlns:mc="http://schemas.openxmlformats.org/markup-compatibility/2006">
              <mc:Choice xmlns:v="urn:schemas-microsoft-com:vml" Requires="v">
                <p:oleObj spid="_x0000_s2264" name="Equation" r:id="rId3" imgW="3327120" imgH="787320" progId="Equation.DSMT4">
                  <p:embed/>
                </p:oleObj>
              </mc:Choice>
              <mc:Fallback>
                <p:oleObj name="Equation" r:id="rId3" imgW="3327120" imgH="787320" progId="Equation.DSMT4">
                  <p:embed/>
                  <p:pic>
                    <p:nvPicPr>
                      <p:cNvPr id="0" name=""/>
                      <p:cNvPicPr/>
                      <p:nvPr/>
                    </p:nvPicPr>
                    <p:blipFill>
                      <a:blip r:embed="rId4"/>
                      <a:stretch>
                        <a:fillRect/>
                      </a:stretch>
                    </p:blipFill>
                    <p:spPr>
                      <a:xfrm>
                        <a:off x="2387600" y="2489200"/>
                        <a:ext cx="3327400" cy="7874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144172185"/>
              </p:ext>
            </p:extLst>
          </p:nvPr>
        </p:nvGraphicFramePr>
        <p:xfrm>
          <a:off x="2819400" y="4343400"/>
          <a:ext cx="3263900" cy="787400"/>
        </p:xfrm>
        <a:graphic>
          <a:graphicData uri="http://schemas.openxmlformats.org/presentationml/2006/ole">
            <mc:AlternateContent xmlns:mc="http://schemas.openxmlformats.org/markup-compatibility/2006">
              <mc:Choice xmlns:v="urn:schemas-microsoft-com:vml" Requires="v">
                <p:oleObj spid="_x0000_s2265" name="Equation" r:id="rId5" imgW="3263760" imgH="787320" progId="Equation.DSMT4">
                  <p:embed/>
                </p:oleObj>
              </mc:Choice>
              <mc:Fallback>
                <p:oleObj name="Equation" r:id="rId5" imgW="3263760" imgH="787320" progId="Equation.DSMT4">
                  <p:embed/>
                  <p:pic>
                    <p:nvPicPr>
                      <p:cNvPr id="0" name=""/>
                      <p:cNvPicPr>
                        <a:picLocks noChangeAspect="1" noChangeArrowheads="1"/>
                      </p:cNvPicPr>
                      <p:nvPr/>
                    </p:nvPicPr>
                    <p:blipFill>
                      <a:blip r:embed="rId6"/>
                      <a:srcRect/>
                      <a:stretch>
                        <a:fillRect/>
                      </a:stretch>
                    </p:blipFill>
                    <p:spPr bwMode="auto">
                      <a:xfrm>
                        <a:off x="2819400" y="4343400"/>
                        <a:ext cx="3263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93435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smtClean="0"/>
              <a:t>Robin </a:t>
            </a:r>
            <a:r>
              <a:rPr lang="en-US" dirty="0" err="1" smtClean="0"/>
              <a:t>Karpov</a:t>
            </a:r>
            <a:r>
              <a:rPr lang="en-US" dirty="0" smtClean="0"/>
              <a:t> </a:t>
            </a:r>
            <a:r>
              <a:rPr lang="en-US" dirty="0" err="1" smtClean="0"/>
              <a:t>algoritam</a:t>
            </a:r>
            <a:r>
              <a:rPr lang="sr-Latn-ME" dirty="0" smtClean="0"/>
              <a:t> - Realizacija</a:t>
            </a:r>
            <a:endParaRPr lang="en-US" dirty="0"/>
          </a:p>
        </p:txBody>
      </p:sp>
      <p:sp>
        <p:nvSpPr>
          <p:cNvPr id="4" name="Rectangle 3"/>
          <p:cNvSpPr/>
          <p:nvPr/>
        </p:nvSpPr>
        <p:spPr>
          <a:xfrm>
            <a:off x="0" y="990600"/>
            <a:ext cx="9144000" cy="5909310"/>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&lt;string&gt;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string s="ABAAABAABCABAA";</a:t>
            </a:r>
          </a:p>
          <a:p>
            <a:r>
              <a:rPr lang="en-US" b="1" dirty="0">
                <a:solidFill>
                  <a:srgbClr val="0070C0"/>
                </a:solidFill>
              </a:rPr>
              <a:t>    string p="AAB";</a:t>
            </a:r>
          </a:p>
          <a:p>
            <a:r>
              <a:rPr lang="en-US" b="1" dirty="0">
                <a:solidFill>
                  <a:srgbClr val="0070C0"/>
                </a:solidFill>
              </a:rPr>
              <a:t>    </a:t>
            </a:r>
            <a:r>
              <a:rPr lang="en-US" b="1" dirty="0" err="1">
                <a:solidFill>
                  <a:srgbClr val="0070C0"/>
                </a:solidFill>
              </a:rPr>
              <a:t>int</a:t>
            </a:r>
            <a:r>
              <a:rPr lang="en-US" b="1" dirty="0">
                <a:solidFill>
                  <a:srgbClr val="0070C0"/>
                </a:solidFill>
              </a:rPr>
              <a:t> M=37</a:t>
            </a:r>
            <a:r>
              <a:rPr lang="en-US" b="1" dirty="0" smtClean="0">
                <a:solidFill>
                  <a:srgbClr val="0070C0"/>
                </a:solidFill>
              </a:rPr>
              <a:t>;</a:t>
            </a:r>
            <a:r>
              <a:rPr lang="sr-Latn-ME" b="1" dirty="0" smtClean="0">
                <a:solidFill>
                  <a:srgbClr val="C00000"/>
                </a:solidFill>
              </a:rPr>
              <a:t>//veće od 26 karaktera u engleskom</a:t>
            </a:r>
            <a:endParaRPr lang="en-US" b="1" dirty="0">
              <a:solidFill>
                <a:srgbClr val="C00000"/>
              </a:solidFill>
            </a:endParaRPr>
          </a:p>
          <a:p>
            <a:r>
              <a:rPr lang="en-US" b="1" dirty="0">
                <a:solidFill>
                  <a:srgbClr val="0070C0"/>
                </a:solidFill>
              </a:rPr>
              <a:t>    long </a:t>
            </a:r>
            <a:r>
              <a:rPr lang="en-US" b="1" dirty="0" err="1">
                <a:solidFill>
                  <a:srgbClr val="0070C0"/>
                </a:solidFill>
              </a:rPr>
              <a:t>long</a:t>
            </a:r>
            <a:r>
              <a:rPr lang="en-US" b="1" dirty="0">
                <a:solidFill>
                  <a:srgbClr val="0070C0"/>
                </a:solidFill>
              </a:rPr>
              <a:t> P=1e9+123; </a:t>
            </a:r>
            <a:r>
              <a:rPr lang="en-US" b="1" dirty="0">
                <a:solidFill>
                  <a:srgbClr val="C00000"/>
                </a:solidFill>
              </a:rPr>
              <a:t>//prost </a:t>
            </a:r>
            <a:r>
              <a:rPr lang="en-US" b="1" dirty="0" err="1">
                <a:solidFill>
                  <a:srgbClr val="C00000"/>
                </a:solidFill>
              </a:rPr>
              <a:t>broj</a:t>
            </a:r>
            <a:endParaRPr lang="en-US" b="1" dirty="0">
              <a:solidFill>
                <a:srgbClr val="C00000"/>
              </a:solidFill>
            </a:endParaRP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smtClean="0">
                <a:solidFill>
                  <a:srgbClr val="0070C0"/>
                </a:solidFill>
              </a:rPr>
              <a:t>hs</a:t>
            </a:r>
            <a:r>
              <a:rPr lang="en-US" b="1" dirty="0" smtClean="0">
                <a:solidFill>
                  <a:srgbClr val="0070C0"/>
                </a:solidFill>
              </a:rPr>
              <a:t>=0,st=1,od</a:t>
            </a:r>
            <a:r>
              <a:rPr lang="sr-Latn-ME" b="1" dirty="0" smtClean="0">
                <a:solidFill>
                  <a:srgbClr val="0070C0"/>
                </a:solidFill>
              </a:rPr>
              <a:t>,</a:t>
            </a:r>
            <a:r>
              <a:rPr lang="en-US" b="1" dirty="0">
                <a:solidFill>
                  <a:srgbClr val="0070C0"/>
                </a:solidFill>
              </a:rPr>
              <a:t> </a:t>
            </a:r>
            <a:r>
              <a:rPr lang="en-US" b="1" dirty="0" err="1">
                <a:solidFill>
                  <a:srgbClr val="0070C0"/>
                </a:solidFill>
              </a:rPr>
              <a:t>val</a:t>
            </a:r>
            <a:r>
              <a:rPr lang="en-US" b="1" dirty="0">
                <a:solidFill>
                  <a:srgbClr val="0070C0"/>
                </a:solidFill>
              </a:rPr>
              <a:t>=0;</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p.size</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*M)%P+(p[</a:t>
            </a:r>
            <a:r>
              <a:rPr lang="en-US" b="1" dirty="0" err="1">
                <a:solidFill>
                  <a:srgbClr val="0070C0"/>
                </a:solidFill>
              </a:rPr>
              <a:t>i</a:t>
            </a:r>
            <a:r>
              <a:rPr lang="en-US" b="1" dirty="0">
                <a:solidFill>
                  <a:srgbClr val="0070C0"/>
                </a:solidFill>
              </a:rPr>
              <a:t>]-'A'+1))%P;</a:t>
            </a:r>
          </a:p>
          <a:p>
            <a:r>
              <a:rPr lang="en-US" b="1" dirty="0">
                <a:solidFill>
                  <a:srgbClr val="0070C0"/>
                </a:solidFill>
              </a:rPr>
              <a:t>        </a:t>
            </a:r>
            <a:r>
              <a:rPr lang="en-US" b="1" dirty="0" err="1">
                <a:solidFill>
                  <a:srgbClr val="0070C0"/>
                </a:solidFill>
              </a:rPr>
              <a:t>val</a:t>
            </a:r>
            <a:r>
              <a:rPr lang="en-US" b="1" dirty="0">
                <a:solidFill>
                  <a:srgbClr val="0070C0"/>
                </a:solidFill>
              </a:rPr>
              <a:t>=((</a:t>
            </a:r>
            <a:r>
              <a:rPr lang="en-US" b="1" dirty="0" err="1">
                <a:solidFill>
                  <a:srgbClr val="0070C0"/>
                </a:solidFill>
              </a:rPr>
              <a:t>val</a:t>
            </a:r>
            <a:r>
              <a:rPr lang="en-US" b="1" dirty="0">
                <a:solidFill>
                  <a:srgbClr val="0070C0"/>
                </a:solidFill>
              </a:rPr>
              <a:t>*M)%P+(s[</a:t>
            </a:r>
            <a:r>
              <a:rPr lang="en-US" b="1" dirty="0" err="1">
                <a:solidFill>
                  <a:srgbClr val="0070C0"/>
                </a:solidFill>
              </a:rPr>
              <a:t>i</a:t>
            </a:r>
            <a:r>
              <a:rPr lang="en-US" b="1" dirty="0">
                <a:solidFill>
                  <a:srgbClr val="0070C0"/>
                </a:solidFill>
              </a:rPr>
              <a:t>]-'A'+1))%P;</a:t>
            </a:r>
          </a:p>
          <a:p>
            <a:r>
              <a:rPr lang="en-US" b="1" dirty="0">
                <a:solidFill>
                  <a:srgbClr val="0070C0"/>
                </a:solidFill>
              </a:rPr>
              <a:t>        if(</a:t>
            </a:r>
            <a:r>
              <a:rPr lang="en-US" b="1" dirty="0" err="1">
                <a:solidFill>
                  <a:srgbClr val="0070C0"/>
                </a:solidFill>
              </a:rPr>
              <a:t>i</a:t>
            </a:r>
            <a:r>
              <a:rPr lang="en-US" b="1" dirty="0">
                <a:solidFill>
                  <a:srgbClr val="0070C0"/>
                </a:solidFill>
              </a:rPr>
              <a:t>!=0) </a:t>
            </a:r>
            <a:r>
              <a:rPr lang="en-US" b="1" dirty="0" err="1">
                <a:solidFill>
                  <a:srgbClr val="0070C0"/>
                </a:solidFill>
              </a:rPr>
              <a:t>st</a:t>
            </a:r>
            <a:r>
              <a:rPr lang="en-US" b="1" dirty="0">
                <a:solidFill>
                  <a:srgbClr val="0070C0"/>
                </a:solidFill>
              </a:rPr>
              <a:t>=(</a:t>
            </a:r>
            <a:r>
              <a:rPr lang="en-US" b="1" dirty="0" err="1">
                <a:solidFill>
                  <a:srgbClr val="0070C0"/>
                </a:solidFill>
              </a:rPr>
              <a:t>st</a:t>
            </a:r>
            <a:r>
              <a:rPr lang="en-US" b="1" dirty="0">
                <a:solidFill>
                  <a:srgbClr val="0070C0"/>
                </a:solidFill>
              </a:rPr>
              <a:t>*M)%P;</a:t>
            </a:r>
          </a:p>
          <a:p>
            <a:r>
              <a:rPr lang="en-US" b="1" dirty="0">
                <a:solidFill>
                  <a:srgbClr val="0070C0"/>
                </a:solidFill>
              </a:rPr>
              <a:t>    }</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r>
              <a:rPr lang="en-US" b="1" dirty="0" err="1">
                <a:solidFill>
                  <a:srgbClr val="0070C0"/>
                </a:solidFill>
              </a:rPr>
              <a:t>p.size</a:t>
            </a:r>
            <a:r>
              <a:rPr lang="en-US" b="1" dirty="0">
                <a:solidFill>
                  <a:srgbClr val="0070C0"/>
                </a:solidFill>
              </a:rPr>
              <a:t>();</a:t>
            </a:r>
            <a:r>
              <a:rPr lang="en-US" b="1" dirty="0" err="1">
                <a:solidFill>
                  <a:srgbClr val="0070C0"/>
                </a:solidFill>
              </a:rPr>
              <a:t>i</a:t>
            </a:r>
            <a:r>
              <a:rPr lang="en-US" b="1" dirty="0">
                <a:solidFill>
                  <a:srgbClr val="0070C0"/>
                </a:solidFill>
              </a:rPr>
              <a:t>&lt;</a:t>
            </a:r>
            <a:r>
              <a:rPr lang="en-US" b="1" dirty="0" err="1">
                <a:solidFill>
                  <a:srgbClr val="0070C0"/>
                </a:solidFill>
              </a:rPr>
              <a:t>s.size</a:t>
            </a:r>
            <a:r>
              <a:rPr lang="en-US" b="1" dirty="0">
                <a:solidFill>
                  <a:srgbClr val="0070C0"/>
                </a:solidFill>
              </a:rPr>
              <a:t>();</a:t>
            </a:r>
            <a:r>
              <a:rPr lang="en-US" b="1" dirty="0" err="1">
                <a:solidFill>
                  <a:srgbClr val="0070C0"/>
                </a:solidFill>
              </a:rPr>
              <a:t>i</a:t>
            </a:r>
            <a:r>
              <a:rPr lang="en-US" b="1" dirty="0">
                <a:solidFill>
                  <a:srgbClr val="0070C0"/>
                </a:solidFill>
              </a:rPr>
              <a:t>++){</a:t>
            </a:r>
          </a:p>
          <a:p>
            <a:r>
              <a:rPr lang="en-US" b="1" dirty="0">
                <a:solidFill>
                  <a:srgbClr val="0070C0"/>
                </a:solidFill>
              </a:rPr>
              <a:t>        if(</a:t>
            </a:r>
            <a:r>
              <a:rPr lang="en-US" b="1" dirty="0" err="1">
                <a:solidFill>
                  <a:srgbClr val="0070C0"/>
                </a:solidFill>
              </a:rPr>
              <a:t>val</a:t>
            </a:r>
            <a:r>
              <a:rPr lang="en-US" b="1" dirty="0">
                <a:solidFill>
                  <a:srgbClr val="0070C0"/>
                </a:solidFill>
              </a:rPr>
              <a:t>==</a:t>
            </a:r>
            <a:r>
              <a:rPr lang="en-US" b="1" dirty="0" err="1">
                <a:solidFill>
                  <a:srgbClr val="0070C0"/>
                </a:solidFill>
              </a:rPr>
              <a:t>hs</a:t>
            </a:r>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Obrazac</a:t>
            </a:r>
            <a:r>
              <a:rPr lang="en-US" b="1" dirty="0">
                <a:solidFill>
                  <a:srgbClr val="0070C0"/>
                </a:solidFill>
              </a:rPr>
              <a:t> </a:t>
            </a:r>
            <a:r>
              <a:rPr lang="en-US" b="1" dirty="0" err="1">
                <a:solidFill>
                  <a:srgbClr val="0070C0"/>
                </a:solidFill>
              </a:rPr>
              <a:t>nadjen</a:t>
            </a:r>
            <a:r>
              <a:rPr lang="en-US" b="1" dirty="0">
                <a:solidFill>
                  <a:srgbClr val="0070C0"/>
                </a:solidFill>
              </a:rPr>
              <a:t> </a:t>
            </a:r>
            <a:r>
              <a:rPr lang="en-US" b="1" dirty="0" err="1">
                <a:solidFill>
                  <a:srgbClr val="0070C0"/>
                </a:solidFill>
              </a:rPr>
              <a:t>na</a:t>
            </a:r>
            <a:r>
              <a:rPr lang="en-US" b="1" dirty="0">
                <a:solidFill>
                  <a:srgbClr val="0070C0"/>
                </a:solidFill>
              </a:rPr>
              <a:t> </a:t>
            </a:r>
            <a:r>
              <a:rPr lang="en-US" b="1" dirty="0" err="1">
                <a:solidFill>
                  <a:srgbClr val="0070C0"/>
                </a:solidFill>
              </a:rPr>
              <a:t>poziciji</a:t>
            </a:r>
            <a:r>
              <a:rPr lang="en-US" b="1" dirty="0">
                <a:solidFill>
                  <a:srgbClr val="0070C0"/>
                </a:solidFill>
              </a:rPr>
              <a:t> "&lt;&lt;</a:t>
            </a:r>
            <a:r>
              <a:rPr lang="en-US" b="1" dirty="0" err="1">
                <a:solidFill>
                  <a:srgbClr val="0070C0"/>
                </a:solidFill>
              </a:rPr>
              <a:t>i-p.size</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a:solidFill>
                  <a:srgbClr val="0070C0"/>
                </a:solidFill>
              </a:rPr>
              <a:t>        od=(</a:t>
            </a:r>
            <a:r>
              <a:rPr lang="en-US" b="1" dirty="0" err="1">
                <a:solidFill>
                  <a:srgbClr val="0070C0"/>
                </a:solidFill>
              </a:rPr>
              <a:t>st</a:t>
            </a:r>
            <a:r>
              <a:rPr lang="en-US" b="1" dirty="0">
                <a:solidFill>
                  <a:srgbClr val="0070C0"/>
                </a:solidFill>
              </a:rPr>
              <a:t>*(s[</a:t>
            </a:r>
            <a:r>
              <a:rPr lang="en-US" b="1" dirty="0" err="1">
                <a:solidFill>
                  <a:srgbClr val="0070C0"/>
                </a:solidFill>
              </a:rPr>
              <a:t>i-p.size</a:t>
            </a:r>
            <a:r>
              <a:rPr lang="en-US" b="1" dirty="0">
                <a:solidFill>
                  <a:srgbClr val="0070C0"/>
                </a:solidFill>
              </a:rPr>
              <a:t>()]-'A'+1))%</a:t>
            </a:r>
            <a:r>
              <a:rPr lang="en-US" b="1" dirty="0" smtClean="0">
                <a:solidFill>
                  <a:srgbClr val="0070C0"/>
                </a:solidFill>
              </a:rPr>
              <a:t>P;</a:t>
            </a:r>
            <a:r>
              <a:rPr lang="sr-Latn-ME" b="1" dirty="0" smtClean="0">
                <a:solidFill>
                  <a:srgbClr val="0070C0"/>
                </a:solidFill>
              </a:rPr>
              <a:t> </a:t>
            </a:r>
            <a:r>
              <a:rPr lang="en-US" b="1" dirty="0" smtClean="0">
                <a:solidFill>
                  <a:srgbClr val="0070C0"/>
                </a:solidFill>
              </a:rPr>
              <a:t>od=P-od</a:t>
            </a:r>
            <a:r>
              <a:rPr lang="en-US" b="1" dirty="0">
                <a:solidFill>
                  <a:srgbClr val="0070C0"/>
                </a:solidFill>
              </a:rPr>
              <a:t>;</a:t>
            </a:r>
          </a:p>
          <a:p>
            <a:r>
              <a:rPr lang="en-US" b="1" dirty="0">
                <a:solidFill>
                  <a:srgbClr val="0070C0"/>
                </a:solidFill>
              </a:rPr>
              <a:t>        </a:t>
            </a:r>
            <a:r>
              <a:rPr lang="en-US" b="1" dirty="0" err="1">
                <a:solidFill>
                  <a:srgbClr val="0070C0"/>
                </a:solidFill>
              </a:rPr>
              <a:t>val</a:t>
            </a:r>
            <a:r>
              <a:rPr lang="en-US" b="1" dirty="0">
                <a:solidFill>
                  <a:srgbClr val="0070C0"/>
                </a:solidFill>
              </a:rPr>
              <a:t>=(</a:t>
            </a:r>
            <a:r>
              <a:rPr lang="en-US" b="1" dirty="0" err="1">
                <a:solidFill>
                  <a:srgbClr val="0070C0"/>
                </a:solidFill>
              </a:rPr>
              <a:t>val+od</a:t>
            </a:r>
            <a:r>
              <a:rPr lang="en-US" b="1" dirty="0">
                <a:solidFill>
                  <a:srgbClr val="0070C0"/>
                </a:solidFill>
              </a:rPr>
              <a:t>)%</a:t>
            </a:r>
            <a:r>
              <a:rPr lang="en-US" b="1" dirty="0" smtClean="0">
                <a:solidFill>
                  <a:srgbClr val="0070C0"/>
                </a:solidFill>
              </a:rPr>
              <a:t>P;</a:t>
            </a:r>
            <a:r>
              <a:rPr lang="sr-Latn-ME" b="1" dirty="0" smtClean="0">
                <a:solidFill>
                  <a:srgbClr val="0070C0"/>
                </a:solidFill>
              </a:rPr>
              <a:t> </a:t>
            </a:r>
            <a:r>
              <a:rPr lang="en-US" b="1" dirty="0" err="1" smtClean="0">
                <a:solidFill>
                  <a:srgbClr val="0070C0"/>
                </a:solidFill>
              </a:rPr>
              <a:t>val</a:t>
            </a:r>
            <a:r>
              <a:rPr lang="en-US" b="1" dirty="0">
                <a:solidFill>
                  <a:srgbClr val="0070C0"/>
                </a:solidFill>
              </a:rPr>
              <a:t>=(</a:t>
            </a:r>
            <a:r>
              <a:rPr lang="en-US" b="1" dirty="0" err="1">
                <a:solidFill>
                  <a:srgbClr val="0070C0"/>
                </a:solidFill>
              </a:rPr>
              <a:t>val</a:t>
            </a:r>
            <a:r>
              <a:rPr lang="en-US" b="1" dirty="0">
                <a:solidFill>
                  <a:srgbClr val="0070C0"/>
                </a:solidFill>
              </a:rPr>
              <a:t>*M)%</a:t>
            </a:r>
            <a:r>
              <a:rPr lang="en-US" b="1" dirty="0" smtClean="0">
                <a:solidFill>
                  <a:srgbClr val="0070C0"/>
                </a:solidFill>
              </a:rPr>
              <a:t>P;</a:t>
            </a:r>
            <a:r>
              <a:rPr lang="sr-Latn-ME" b="1" dirty="0" smtClean="0">
                <a:solidFill>
                  <a:srgbClr val="0070C0"/>
                </a:solidFill>
              </a:rPr>
              <a:t> </a:t>
            </a:r>
            <a:r>
              <a:rPr lang="en-US" b="1" dirty="0" err="1" smtClean="0">
                <a:solidFill>
                  <a:srgbClr val="0070C0"/>
                </a:solidFill>
              </a:rPr>
              <a:t>val</a:t>
            </a:r>
            <a:r>
              <a:rPr lang="en-US" b="1" dirty="0">
                <a:solidFill>
                  <a:srgbClr val="0070C0"/>
                </a:solidFill>
              </a:rPr>
              <a:t>=(</a:t>
            </a:r>
            <a:r>
              <a:rPr lang="en-US" b="1" dirty="0" err="1">
                <a:solidFill>
                  <a:srgbClr val="0070C0"/>
                </a:solidFill>
              </a:rPr>
              <a:t>val</a:t>
            </a:r>
            <a:r>
              <a:rPr lang="en-US" b="1" dirty="0">
                <a:solidFill>
                  <a:srgbClr val="0070C0"/>
                </a:solidFill>
              </a:rPr>
              <a:t>+(s[</a:t>
            </a:r>
            <a:r>
              <a:rPr lang="en-US" b="1" dirty="0" err="1">
                <a:solidFill>
                  <a:srgbClr val="0070C0"/>
                </a:solidFill>
              </a:rPr>
              <a:t>i</a:t>
            </a:r>
            <a:r>
              <a:rPr lang="en-US" b="1" dirty="0">
                <a:solidFill>
                  <a:srgbClr val="0070C0"/>
                </a:solidFill>
              </a:rPr>
              <a:t>]-'A'+1))%P;</a:t>
            </a:r>
          </a:p>
          <a:p>
            <a:r>
              <a:rPr lang="en-US" b="1" dirty="0">
                <a:solidFill>
                  <a:srgbClr val="0070C0"/>
                </a:solidFill>
              </a:rPr>
              <a:t>    }</a:t>
            </a:r>
          </a:p>
          <a:p>
            <a:r>
              <a:rPr lang="en-US" b="1" dirty="0">
                <a:solidFill>
                  <a:srgbClr val="0070C0"/>
                </a:solidFill>
              </a:rPr>
              <a:t>    return 0;</a:t>
            </a:r>
          </a:p>
          <a:p>
            <a:r>
              <a:rPr lang="en-US" b="1" dirty="0">
                <a:solidFill>
                  <a:srgbClr val="0070C0"/>
                </a:solidFill>
              </a:rPr>
              <a:t>}</a:t>
            </a:r>
          </a:p>
        </p:txBody>
      </p:sp>
      <p:sp>
        <p:nvSpPr>
          <p:cNvPr id="6" name="TextBox 5"/>
          <p:cNvSpPr txBox="1"/>
          <p:nvPr/>
        </p:nvSpPr>
        <p:spPr>
          <a:xfrm>
            <a:off x="4343400" y="1295400"/>
            <a:ext cx="4800600" cy="1200329"/>
          </a:xfrm>
          <a:prstGeom prst="rect">
            <a:avLst/>
          </a:prstGeom>
          <a:noFill/>
        </p:spPr>
        <p:txBody>
          <a:bodyPr wrap="square" rtlCol="0">
            <a:spAutoFit/>
          </a:bodyPr>
          <a:lstStyle/>
          <a:p>
            <a:r>
              <a:rPr lang="sr-Latn-ME" dirty="0" smtClean="0"/>
              <a:t>Na Internetu se mogu naći i bolja rješenja od predmetnog ali je ovdje bitno da je realizacija takva da 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 </a:t>
            </a:r>
            <a:r>
              <a:rPr lang="sr-Latn-ME" dirty="0" smtClean="0"/>
              <a:t>(možda sa neoptimalnom multiplikativnom konstantom).</a:t>
            </a:r>
            <a:endParaRPr lang="en-US" dirty="0"/>
          </a:p>
        </p:txBody>
      </p:sp>
    </p:spTree>
    <p:extLst>
      <p:ext uri="{BB962C8B-B14F-4D97-AF65-F5344CB8AC3E}">
        <p14:creationId xmlns:p14="http://schemas.microsoft.com/office/powerpoint/2010/main" val="29296555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52400"/>
            <a:ext cx="8229600" cy="990600"/>
          </a:xfrm>
        </p:spPr>
        <p:txBody>
          <a:bodyPr/>
          <a:lstStyle/>
          <a:p>
            <a:r>
              <a:rPr lang="en-US" dirty="0" err="1" smtClean="0"/>
              <a:t>Najdu</a:t>
            </a:r>
            <a:r>
              <a:rPr lang="sr-Latn-ME" dirty="0" smtClean="0"/>
              <a:t>ži zajednički podstring</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Data su dva stringa. Treba odrediti najduži zajednički podstring. </a:t>
            </a:r>
            <a:r>
              <a:rPr lang="en-US" dirty="0" smtClean="0"/>
              <a:t>M</a:t>
            </a:r>
            <a:r>
              <a:rPr lang="sr-Latn-ME" dirty="0" smtClean="0"/>
              <a:t>oguće je postići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en-US" b="1" i="1" dirty="0" smtClean="0">
                <a:solidFill>
                  <a:srgbClr val="C00000"/>
                </a:solidFill>
              </a:rPr>
              <a:t>n</a:t>
            </a:r>
            <a:r>
              <a:rPr lang="sr-Latn-ME" b="1" dirty="0" smtClean="0">
                <a:solidFill>
                  <a:srgbClr val="C00000"/>
                </a:solidFill>
              </a:rPr>
              <a:t>)</a:t>
            </a:r>
            <a:r>
              <a:rPr lang="sr-Latn-ME" dirty="0" smtClean="0"/>
              <a:t> </a:t>
            </a:r>
            <a:r>
              <a:rPr lang="en-US" dirty="0" err="1" smtClean="0"/>
              <a:t>gdje</a:t>
            </a:r>
            <a:r>
              <a:rPr lang="en-US" dirty="0" smtClean="0"/>
              <a:t> je </a:t>
            </a:r>
            <a:r>
              <a:rPr lang="en-US" b="1" i="1" dirty="0" smtClean="0">
                <a:solidFill>
                  <a:srgbClr val="C00000"/>
                </a:solidFill>
              </a:rPr>
              <a:t>n</a:t>
            </a:r>
            <a:r>
              <a:rPr lang="en-US" dirty="0" smtClean="0"/>
              <a:t> du</a:t>
            </a:r>
            <a:r>
              <a:rPr lang="sr-Latn-ME" dirty="0" smtClean="0"/>
              <a:t>žina stringova (može i dužega, zapravo je moguće </a:t>
            </a:r>
            <a:r>
              <a:rPr lang="sr-Latn-ME" dirty="0"/>
              <a: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m</a:t>
            </a:r>
            <a:r>
              <a:rPr lang="sr-Latn-ME" b="1" dirty="0" smtClean="0">
                <a:solidFill>
                  <a:srgbClr val="C00000"/>
                </a:solidFill>
              </a:rPr>
              <a:t>)</a:t>
            </a:r>
            <a:r>
              <a:rPr lang="sr-Latn-ME" dirty="0" smtClean="0"/>
              <a:t> gdje je </a:t>
            </a:r>
            <a:r>
              <a:rPr lang="sr-Latn-ME" b="1" i="1" dirty="0" smtClean="0">
                <a:solidFill>
                  <a:srgbClr val="C00000"/>
                </a:solidFill>
              </a:rPr>
              <a:t>m</a:t>
            </a:r>
            <a:r>
              <a:rPr lang="sr-Latn-ME" dirty="0" smtClean="0"/>
              <a:t> kraći string) ali nas zadovoljava 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baseline="30000" dirty="0" smtClean="0">
                <a:solidFill>
                  <a:srgbClr val="C00000"/>
                </a:solidFill>
              </a:rPr>
              <a:t>2</a:t>
            </a:r>
            <a:r>
              <a:rPr lang="sr-Latn-ME" b="1" i="1" dirty="0" smtClean="0">
                <a:solidFill>
                  <a:srgbClr val="C00000"/>
                </a:solidFill>
              </a:rPr>
              <a:t>n</a:t>
            </a:r>
            <a:r>
              <a:rPr lang="sr-Latn-ME" b="1" dirty="0" smtClean="0">
                <a:solidFill>
                  <a:srgbClr val="C00000"/>
                </a:solidFill>
              </a:rPr>
              <a:t>)</a:t>
            </a:r>
            <a:r>
              <a:rPr lang="sr-Latn-ME" dirty="0" smtClean="0"/>
              <a:t>. </a:t>
            </a:r>
            <a:endParaRPr lang="en-US" dirty="0"/>
          </a:p>
          <a:p>
            <a:r>
              <a:rPr lang="en-US" dirty="0" err="1" smtClean="0"/>
              <a:t>Ako</a:t>
            </a:r>
            <a:r>
              <a:rPr lang="en-US" dirty="0" smtClean="0"/>
              <a:t> je </a:t>
            </a:r>
            <a:r>
              <a:rPr lang="en-US" b="1" i="1" dirty="0" smtClean="0">
                <a:solidFill>
                  <a:srgbClr val="C00000"/>
                </a:solidFill>
              </a:rPr>
              <a:t>x</a:t>
            </a:r>
            <a:r>
              <a:rPr lang="en-US" dirty="0" smtClean="0"/>
              <a:t> du</a:t>
            </a:r>
            <a:r>
              <a:rPr lang="sr-Latn-ME" dirty="0" smtClean="0"/>
              <a:t>žina podstringa onda je i </a:t>
            </a:r>
            <a:r>
              <a:rPr lang="sr-Latn-ME" b="1" i="1" dirty="0" smtClean="0">
                <a:solidFill>
                  <a:srgbClr val="C00000"/>
                </a:solidFill>
              </a:rPr>
              <a:t>x</a:t>
            </a:r>
            <a:r>
              <a:rPr lang="sr-Latn-ME" b="1" dirty="0" smtClean="0">
                <a:solidFill>
                  <a:srgbClr val="C00000"/>
                </a:solidFill>
              </a:rPr>
              <a:t>-1</a:t>
            </a:r>
            <a:r>
              <a:rPr lang="sr-Latn-ME" dirty="0" smtClean="0"/>
              <a:t> podstring. Dakle, možemo imati spoljnu petlju sa binarnom pretragom složenosti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a:t>
            </a:r>
          </a:p>
          <a:p>
            <a:r>
              <a:rPr lang="sr-Latn-ME" dirty="0" smtClean="0"/>
              <a:t>U petlji računamo </a:t>
            </a:r>
            <a:r>
              <a:rPr lang="sr-Latn-ME" i="1" dirty="0" smtClean="0"/>
              <a:t>rolling hash</a:t>
            </a:r>
            <a:r>
              <a:rPr lang="sr-Latn-ME" dirty="0" smtClean="0"/>
              <a:t> za prvi string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 zgodno ga je sortirati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zatim idemo redom i računamo </a:t>
            </a:r>
            <a:r>
              <a:rPr lang="sr-Latn-ME" i="1" dirty="0" smtClean="0"/>
              <a:t>rolling hash</a:t>
            </a:r>
            <a:r>
              <a:rPr lang="sr-Latn-ME" dirty="0" smtClean="0"/>
              <a:t> </a:t>
            </a:r>
            <a:r>
              <a:rPr lang="sr-Latn-ME" dirty="0"/>
              <a:t>drugog </a:t>
            </a:r>
            <a:r>
              <a:rPr lang="sr-Latn-ME" dirty="0" smtClean="0"/>
              <a:t>stringa </a:t>
            </a:r>
            <a:r>
              <a:rPr lang="sr-Latn-ME" dirty="0"/>
              <a:t>(složenost </a:t>
            </a:r>
            <a:r>
              <a:rPr lang="sr-Latn-ME" b="1" i="1" dirty="0">
                <a:solidFill>
                  <a:srgbClr val="C00000"/>
                </a:solidFill>
              </a:rPr>
              <a:t>O</a:t>
            </a:r>
            <a:r>
              <a:rPr lang="sr-Latn-ME" b="1" dirty="0">
                <a:solidFill>
                  <a:srgbClr val="C00000"/>
                </a:solidFill>
              </a:rPr>
              <a:t>(</a:t>
            </a:r>
            <a:r>
              <a:rPr lang="sr-Latn-ME" b="1" i="1" dirty="0">
                <a:solidFill>
                  <a:srgbClr val="C00000"/>
                </a:solidFill>
              </a:rPr>
              <a:t>n</a:t>
            </a:r>
            <a:r>
              <a:rPr lang="sr-Latn-ME" b="1" dirty="0" smtClean="0">
                <a:solidFill>
                  <a:srgbClr val="C00000"/>
                </a:solidFill>
              </a:rPr>
              <a:t>)</a:t>
            </a:r>
            <a:r>
              <a:rPr lang="sr-Latn-ME" dirty="0" smtClean="0"/>
              <a:t>) i binarnom pretragom provjeravamo ima li poklapanja sa hash-om prvog stringa </a:t>
            </a:r>
            <a:r>
              <a:rPr lang="sr-Latn-ME" dirty="0"/>
              <a:t>(složenost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Dakle</a:t>
            </a:r>
            <a:r>
              <a:rPr lang="sr-Cyrl-BA" dirty="0" smtClean="0"/>
              <a:t>,</a:t>
            </a:r>
            <a:r>
              <a:rPr lang="sr-Latn-ME" dirty="0" smtClean="0"/>
              <a:t> ukupna složenost u ciklusu nije veća od </a:t>
            </a:r>
            <a:r>
              <a:rPr lang="sr-Latn-ME" b="1" i="1" dirty="0">
                <a:solidFill>
                  <a:srgbClr val="C00000"/>
                </a:solidFill>
              </a:rPr>
              <a:t>O</a:t>
            </a:r>
            <a:r>
              <a:rPr lang="sr-Latn-ME" b="1" dirty="0">
                <a:solidFill>
                  <a:srgbClr val="C00000"/>
                </a:solidFill>
              </a:rPr>
              <a:t>(</a:t>
            </a:r>
            <a:r>
              <a:rPr lang="sr-Latn-ME" b="1" i="1" dirty="0">
                <a:solidFill>
                  <a:srgbClr val="C00000"/>
                </a:solidFill>
              </a:rPr>
              <a:t>n</a:t>
            </a:r>
            <a:r>
              <a:rPr lang="sr-Latn-ME" b="1" dirty="0">
                <a:solidFill>
                  <a:srgbClr val="C00000"/>
                </a:solidFill>
              </a:rPr>
              <a:t>log</a:t>
            </a:r>
            <a:r>
              <a:rPr lang="sr-Latn-ME" b="1" i="1" dirty="0">
                <a:solidFill>
                  <a:srgbClr val="C00000"/>
                </a:solidFill>
              </a:rPr>
              <a:t>n</a:t>
            </a:r>
            <a:r>
              <a:rPr lang="sr-Latn-ME" b="1" dirty="0" smtClean="0">
                <a:solidFill>
                  <a:srgbClr val="C00000"/>
                </a:solidFill>
              </a:rPr>
              <a:t>)</a:t>
            </a:r>
            <a:r>
              <a:rPr lang="sr-Latn-ME" dirty="0" smtClean="0"/>
              <a:t>.</a:t>
            </a:r>
          </a:p>
          <a:p>
            <a:r>
              <a:rPr lang="sr-Latn-ME" dirty="0" smtClean="0"/>
              <a:t>Stoga je složenost ovog algoritma </a:t>
            </a:r>
            <a:r>
              <a:rPr lang="sr-Latn-ME" b="1" i="1" dirty="0">
                <a:solidFill>
                  <a:srgbClr val="C00000"/>
                </a:solidFill>
              </a:rPr>
              <a:t>O</a:t>
            </a:r>
            <a:r>
              <a:rPr lang="sr-Latn-ME" b="1" dirty="0">
                <a:solidFill>
                  <a:srgbClr val="C00000"/>
                </a:solidFill>
              </a:rPr>
              <a:t>(</a:t>
            </a:r>
            <a:r>
              <a:rPr lang="sr-Latn-ME" b="1" i="1" dirty="0">
                <a:solidFill>
                  <a:srgbClr val="C00000"/>
                </a:solidFill>
              </a:rPr>
              <a:t>n</a:t>
            </a:r>
            <a:r>
              <a:rPr lang="sr-Latn-ME" b="1" dirty="0">
                <a:solidFill>
                  <a:srgbClr val="C00000"/>
                </a:solidFill>
              </a:rPr>
              <a:t>log</a:t>
            </a:r>
            <a:r>
              <a:rPr lang="sr-Latn-ME" b="1" baseline="30000" dirty="0">
                <a:solidFill>
                  <a:srgbClr val="C00000"/>
                </a:solidFill>
              </a:rPr>
              <a:t>2</a:t>
            </a:r>
            <a:r>
              <a:rPr lang="sr-Latn-ME" b="1" i="1" dirty="0">
                <a:solidFill>
                  <a:srgbClr val="C00000"/>
                </a:solidFill>
              </a:rPr>
              <a:t>n</a:t>
            </a:r>
            <a:r>
              <a:rPr lang="sr-Latn-ME" b="1" dirty="0">
                <a:solidFill>
                  <a:srgbClr val="C00000"/>
                </a:solidFill>
              </a:rPr>
              <a:t>)</a:t>
            </a:r>
            <a:r>
              <a:rPr lang="sr-Latn-ME" dirty="0" smtClean="0"/>
              <a:t>.</a:t>
            </a:r>
            <a:endParaRPr lang="en-US" dirty="0"/>
          </a:p>
        </p:txBody>
      </p:sp>
    </p:spTree>
    <p:extLst>
      <p:ext uri="{BB962C8B-B14F-4D97-AF65-F5344CB8AC3E}">
        <p14:creationId xmlns:p14="http://schemas.microsoft.com/office/powerpoint/2010/main" val="3658140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 y="152400"/>
            <a:ext cx="917448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dirty="0" err="1" smtClean="0"/>
              <a:t>Najdu</a:t>
            </a:r>
            <a:r>
              <a:rPr lang="sr-Latn-ME" dirty="0" smtClean="0"/>
              <a:t>ži zajednički podstring - realizacija</a:t>
            </a:r>
            <a:endParaRPr lang="en-US" dirty="0"/>
          </a:p>
        </p:txBody>
      </p:sp>
      <p:sp>
        <p:nvSpPr>
          <p:cNvPr id="5" name="Rectangle 4"/>
          <p:cNvSpPr/>
          <p:nvPr/>
        </p:nvSpPr>
        <p:spPr>
          <a:xfrm>
            <a:off x="0" y="990600"/>
            <a:ext cx="5029200" cy="5909310"/>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&lt;string&gt;</a:t>
            </a:r>
          </a:p>
          <a:p>
            <a:r>
              <a:rPr lang="en-US" b="1" dirty="0">
                <a:solidFill>
                  <a:srgbClr val="0070C0"/>
                </a:solidFill>
              </a:rPr>
              <a:t>#include &lt;vector&gt;</a:t>
            </a:r>
          </a:p>
          <a:p>
            <a:r>
              <a:rPr lang="en-US" b="1" dirty="0">
                <a:solidFill>
                  <a:srgbClr val="0070C0"/>
                </a:solidFill>
              </a:rPr>
              <a:t>#include &lt;algorithm&gt;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a:solidFill>
                  <a:srgbClr val="0070C0"/>
                </a:solidFill>
              </a:rPr>
              <a:t>long </a:t>
            </a:r>
            <a:r>
              <a:rPr lang="en-US" b="1" dirty="0" err="1">
                <a:solidFill>
                  <a:srgbClr val="0070C0"/>
                </a:solidFill>
              </a:rPr>
              <a:t>long</a:t>
            </a:r>
            <a:r>
              <a:rPr lang="en-US" b="1" dirty="0">
                <a:solidFill>
                  <a:srgbClr val="0070C0"/>
                </a:solidFill>
              </a:rPr>
              <a:t> P=1e9+123; //prost </a:t>
            </a:r>
            <a:r>
              <a:rPr lang="en-US" b="1" dirty="0" err="1">
                <a:solidFill>
                  <a:srgbClr val="0070C0"/>
                </a:solidFill>
              </a:rPr>
              <a:t>broj</a:t>
            </a:r>
            <a:endParaRPr lang="en-US" b="1" dirty="0">
              <a:solidFill>
                <a:srgbClr val="0070C0"/>
              </a:solidFill>
            </a:endParaRPr>
          </a:p>
          <a:p>
            <a:r>
              <a:rPr lang="en-US" b="1" dirty="0" err="1">
                <a:solidFill>
                  <a:srgbClr val="0070C0"/>
                </a:solidFill>
              </a:rPr>
              <a:t>int</a:t>
            </a:r>
            <a:r>
              <a:rPr lang="en-US" b="1" dirty="0">
                <a:solidFill>
                  <a:srgbClr val="0070C0"/>
                </a:solidFill>
              </a:rPr>
              <a:t> M=37;</a:t>
            </a:r>
          </a:p>
          <a:p>
            <a:r>
              <a:rPr lang="en-US" b="1" dirty="0" err="1">
                <a:solidFill>
                  <a:srgbClr val="0070C0"/>
                </a:solidFill>
              </a:rPr>
              <a:t>bool</a:t>
            </a:r>
            <a:r>
              <a:rPr lang="en-US" b="1" dirty="0">
                <a:solidFill>
                  <a:srgbClr val="0070C0"/>
                </a:solidFill>
              </a:rPr>
              <a:t> check(string s1,string s2,int x){</a:t>
            </a:r>
          </a:p>
          <a:p>
            <a:r>
              <a:rPr lang="en-US" b="1" dirty="0">
                <a:solidFill>
                  <a:srgbClr val="0070C0"/>
                </a:solidFill>
              </a:rPr>
              <a:t>vector &lt;long long&gt; </a:t>
            </a:r>
            <a:r>
              <a:rPr lang="en-US" b="1" dirty="0" err="1">
                <a:solidFill>
                  <a:srgbClr val="0070C0"/>
                </a:solidFill>
              </a:rPr>
              <a:t>vll</a:t>
            </a:r>
            <a:r>
              <a:rPr lang="en-US" b="1" dirty="0" smtClean="0">
                <a:solidFill>
                  <a:srgbClr val="0070C0"/>
                </a:solidFill>
              </a:rPr>
              <a:t>;</a:t>
            </a:r>
            <a:r>
              <a:rPr lang="sr-Latn-ME" b="1" dirty="0" smtClean="0">
                <a:solidFill>
                  <a:srgbClr val="FF0000"/>
                </a:solidFill>
              </a:rPr>
              <a:t>//hash prvog stringa</a:t>
            </a:r>
            <a:endParaRPr lang="en-US" b="1" dirty="0">
              <a:solidFill>
                <a:srgbClr val="FF0000"/>
              </a:solidFill>
            </a:endParaRP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hs</a:t>
            </a:r>
            <a:r>
              <a:rPr lang="en-US" b="1" dirty="0">
                <a:solidFill>
                  <a:srgbClr val="0070C0"/>
                </a:solidFill>
              </a:rPr>
              <a:t>=0,od,st=1;</a:t>
            </a: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val</a:t>
            </a:r>
            <a:r>
              <a:rPr lang="en-US" b="1" dirty="0">
                <a:solidFill>
                  <a:srgbClr val="0070C0"/>
                </a:solidFill>
              </a:rPr>
              <a:t>=0;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x;i</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*M)%P+(s1[</a:t>
            </a:r>
            <a:r>
              <a:rPr lang="en-US" b="1" dirty="0" err="1">
                <a:solidFill>
                  <a:srgbClr val="0070C0"/>
                </a:solidFill>
              </a:rPr>
              <a:t>i</a:t>
            </a:r>
            <a:r>
              <a:rPr lang="en-US" b="1" dirty="0">
                <a:solidFill>
                  <a:srgbClr val="0070C0"/>
                </a:solidFill>
              </a:rPr>
              <a:t>]-'A'+1))%P;</a:t>
            </a:r>
          </a:p>
          <a:p>
            <a:r>
              <a:rPr lang="en-US" b="1" dirty="0">
                <a:solidFill>
                  <a:srgbClr val="0070C0"/>
                </a:solidFill>
              </a:rPr>
              <a:t>        if(</a:t>
            </a:r>
            <a:r>
              <a:rPr lang="en-US" b="1" dirty="0" err="1">
                <a:solidFill>
                  <a:srgbClr val="0070C0"/>
                </a:solidFill>
              </a:rPr>
              <a:t>i</a:t>
            </a:r>
            <a:r>
              <a:rPr lang="en-US" b="1" dirty="0">
                <a:solidFill>
                  <a:srgbClr val="0070C0"/>
                </a:solidFill>
              </a:rPr>
              <a:t>!=0) </a:t>
            </a:r>
            <a:r>
              <a:rPr lang="en-US" b="1" dirty="0" err="1">
                <a:solidFill>
                  <a:srgbClr val="0070C0"/>
                </a:solidFill>
              </a:rPr>
              <a:t>st</a:t>
            </a:r>
            <a:r>
              <a:rPr lang="en-US" b="1" dirty="0">
                <a:solidFill>
                  <a:srgbClr val="0070C0"/>
                </a:solidFill>
              </a:rPr>
              <a:t>=(</a:t>
            </a:r>
            <a:r>
              <a:rPr lang="en-US" b="1" dirty="0" err="1">
                <a:solidFill>
                  <a:srgbClr val="0070C0"/>
                </a:solidFill>
              </a:rPr>
              <a:t>st</a:t>
            </a:r>
            <a:r>
              <a:rPr lang="en-US" b="1" dirty="0">
                <a:solidFill>
                  <a:srgbClr val="0070C0"/>
                </a:solidFill>
              </a:rPr>
              <a:t>*M)%P;</a:t>
            </a:r>
          </a:p>
          <a:p>
            <a:r>
              <a:rPr lang="en-US" b="1" dirty="0">
                <a:solidFill>
                  <a:srgbClr val="0070C0"/>
                </a:solidFill>
              </a:rPr>
              <a:t>    }</a:t>
            </a:r>
          </a:p>
          <a:p>
            <a:r>
              <a:rPr lang="en-US" b="1" dirty="0">
                <a:solidFill>
                  <a:srgbClr val="0070C0"/>
                </a:solidFill>
              </a:rPr>
              <a:t>    </a:t>
            </a:r>
            <a:r>
              <a:rPr lang="en-US" b="1" dirty="0" err="1">
                <a:solidFill>
                  <a:srgbClr val="0070C0"/>
                </a:solidFill>
              </a:rPr>
              <a:t>vll.push_back</a:t>
            </a:r>
            <a:r>
              <a:rPr lang="en-US" b="1" dirty="0">
                <a:solidFill>
                  <a:srgbClr val="0070C0"/>
                </a:solidFill>
              </a:rPr>
              <a:t>(</a:t>
            </a:r>
            <a:r>
              <a:rPr lang="en-US" b="1" dirty="0" err="1">
                <a:solidFill>
                  <a:srgbClr val="0070C0"/>
                </a:solidFill>
              </a:rPr>
              <a:t>hs</a:t>
            </a:r>
            <a:r>
              <a:rPr lang="en-US" b="1" dirty="0">
                <a:solidFill>
                  <a:srgbClr val="0070C0"/>
                </a:solidFill>
              </a:rPr>
              <a:t>);</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r>
              <a:rPr lang="en-US" b="1" dirty="0" err="1">
                <a:solidFill>
                  <a:srgbClr val="0070C0"/>
                </a:solidFill>
              </a:rPr>
              <a:t>x;i</a:t>
            </a:r>
            <a:r>
              <a:rPr lang="en-US" b="1" dirty="0">
                <a:solidFill>
                  <a:srgbClr val="0070C0"/>
                </a:solidFill>
              </a:rPr>
              <a:t>&lt;s1.size();</a:t>
            </a:r>
            <a:r>
              <a:rPr lang="en-US" b="1" dirty="0" err="1">
                <a:solidFill>
                  <a:srgbClr val="0070C0"/>
                </a:solidFill>
              </a:rPr>
              <a:t>i</a:t>
            </a:r>
            <a:r>
              <a:rPr lang="en-US" b="1" dirty="0">
                <a:solidFill>
                  <a:srgbClr val="0070C0"/>
                </a:solidFill>
              </a:rPr>
              <a:t>++){</a:t>
            </a:r>
          </a:p>
          <a:p>
            <a:r>
              <a:rPr lang="en-US" b="1" dirty="0">
                <a:solidFill>
                  <a:srgbClr val="0070C0"/>
                </a:solidFill>
              </a:rPr>
              <a:t>        od=(</a:t>
            </a:r>
            <a:r>
              <a:rPr lang="en-US" b="1" dirty="0" err="1">
                <a:solidFill>
                  <a:srgbClr val="0070C0"/>
                </a:solidFill>
              </a:rPr>
              <a:t>st</a:t>
            </a:r>
            <a:r>
              <a:rPr lang="en-US" b="1" dirty="0">
                <a:solidFill>
                  <a:srgbClr val="0070C0"/>
                </a:solidFill>
              </a:rPr>
              <a:t>*(s1[</a:t>
            </a:r>
            <a:r>
              <a:rPr lang="en-US" b="1" dirty="0" err="1">
                <a:solidFill>
                  <a:srgbClr val="0070C0"/>
                </a:solidFill>
              </a:rPr>
              <a:t>i</a:t>
            </a:r>
            <a:r>
              <a:rPr lang="en-US" b="1" dirty="0">
                <a:solidFill>
                  <a:srgbClr val="0070C0"/>
                </a:solidFill>
              </a:rPr>
              <a:t>-x]-'A'+1))%</a:t>
            </a:r>
            <a:r>
              <a:rPr lang="en-US" b="1" dirty="0" smtClean="0">
                <a:solidFill>
                  <a:srgbClr val="0070C0"/>
                </a:solidFill>
              </a:rPr>
              <a:t>P;</a:t>
            </a:r>
            <a:r>
              <a:rPr lang="sr-Latn-ME" b="1" dirty="0" smtClean="0">
                <a:solidFill>
                  <a:srgbClr val="0070C0"/>
                </a:solidFill>
              </a:rPr>
              <a:t> </a:t>
            </a:r>
            <a:r>
              <a:rPr lang="en-US" b="1" dirty="0" smtClean="0">
                <a:solidFill>
                  <a:srgbClr val="0070C0"/>
                </a:solidFill>
              </a:rPr>
              <a:t>od=P-od</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hs+od</a:t>
            </a:r>
            <a:r>
              <a:rPr lang="en-US" b="1" dirty="0">
                <a:solidFill>
                  <a:srgbClr val="0070C0"/>
                </a:solidFill>
              </a:rPr>
              <a:t>)%</a:t>
            </a:r>
            <a:r>
              <a:rPr lang="en-US" b="1" dirty="0" smtClean="0">
                <a:solidFill>
                  <a:srgbClr val="0070C0"/>
                </a:solidFill>
              </a:rPr>
              <a:t>P;</a:t>
            </a:r>
            <a:r>
              <a:rPr lang="sr-Latn-ME" b="1" dirty="0" smtClean="0">
                <a:solidFill>
                  <a:srgbClr val="0070C0"/>
                </a:solidFill>
              </a:rPr>
              <a:t> </a:t>
            </a:r>
            <a:r>
              <a:rPr lang="en-US" b="1" dirty="0" err="1" smtClean="0">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+(s1[</a:t>
            </a:r>
            <a:r>
              <a:rPr lang="en-US" b="1" dirty="0" err="1">
                <a:solidFill>
                  <a:srgbClr val="0070C0"/>
                </a:solidFill>
              </a:rPr>
              <a:t>i</a:t>
            </a:r>
            <a:r>
              <a:rPr lang="en-US" b="1" dirty="0">
                <a:solidFill>
                  <a:srgbClr val="0070C0"/>
                </a:solidFill>
              </a:rPr>
              <a:t>]-'A'+1))%P;</a:t>
            </a:r>
          </a:p>
          <a:p>
            <a:r>
              <a:rPr lang="en-US" b="1" dirty="0">
                <a:solidFill>
                  <a:srgbClr val="0070C0"/>
                </a:solidFill>
              </a:rPr>
              <a:t>        </a:t>
            </a:r>
            <a:r>
              <a:rPr lang="en-US" b="1" dirty="0" err="1">
                <a:solidFill>
                  <a:srgbClr val="0070C0"/>
                </a:solidFill>
              </a:rPr>
              <a:t>vll.push_back</a:t>
            </a:r>
            <a:r>
              <a:rPr lang="en-US" b="1" dirty="0">
                <a:solidFill>
                  <a:srgbClr val="0070C0"/>
                </a:solidFill>
              </a:rPr>
              <a:t>(</a:t>
            </a:r>
            <a:r>
              <a:rPr lang="en-US" b="1" dirty="0" err="1">
                <a:solidFill>
                  <a:srgbClr val="0070C0"/>
                </a:solidFill>
              </a:rPr>
              <a:t>hs</a:t>
            </a:r>
            <a:r>
              <a:rPr lang="en-US" b="1" dirty="0" smtClean="0">
                <a:solidFill>
                  <a:srgbClr val="0070C0"/>
                </a:solidFill>
              </a:rPr>
              <a:t>);}</a:t>
            </a:r>
            <a:endParaRPr lang="en-US" b="1" dirty="0">
              <a:solidFill>
                <a:srgbClr val="0070C0"/>
              </a:solidFill>
            </a:endParaRPr>
          </a:p>
        </p:txBody>
      </p:sp>
      <p:sp>
        <p:nvSpPr>
          <p:cNvPr id="6" name="Rectangle 5"/>
          <p:cNvSpPr/>
          <p:nvPr/>
        </p:nvSpPr>
        <p:spPr>
          <a:xfrm>
            <a:off x="4556760" y="914400"/>
            <a:ext cx="4892040" cy="5078313"/>
          </a:xfrm>
          <a:prstGeom prst="rect">
            <a:avLst/>
          </a:prstGeom>
        </p:spPr>
        <p:txBody>
          <a:bodyPr wrap="square">
            <a:spAutoFit/>
          </a:bodyPr>
          <a:lstStyle/>
          <a:p>
            <a:r>
              <a:rPr lang="sr-Latn-ME" b="1" dirty="0" smtClean="0">
                <a:solidFill>
                  <a:srgbClr val="FF0000"/>
                </a:solidFill>
              </a:rPr>
              <a:t>//sortiranje hash-a prvog stringa.</a:t>
            </a:r>
            <a:r>
              <a:rPr lang="sr-Latn-ME" b="1" dirty="0" smtClean="0">
                <a:solidFill>
                  <a:srgbClr val="0070C0"/>
                </a:solidFill>
              </a:rPr>
              <a:t/>
            </a:r>
            <a:br>
              <a:rPr lang="sr-Latn-ME" b="1" dirty="0" smtClean="0">
                <a:solidFill>
                  <a:srgbClr val="0070C0"/>
                </a:solidFill>
              </a:rPr>
            </a:br>
            <a:r>
              <a:rPr lang="en-US" b="1" dirty="0" smtClean="0">
                <a:solidFill>
                  <a:srgbClr val="0070C0"/>
                </a:solidFill>
              </a:rPr>
              <a:t> </a:t>
            </a:r>
            <a:r>
              <a:rPr lang="en-US" b="1" dirty="0">
                <a:solidFill>
                  <a:srgbClr val="0070C0"/>
                </a:solidFill>
              </a:rPr>
              <a:t>sort(</a:t>
            </a:r>
            <a:r>
              <a:rPr lang="en-US" b="1" dirty="0" err="1">
                <a:solidFill>
                  <a:srgbClr val="0070C0"/>
                </a:solidFill>
              </a:rPr>
              <a:t>vll.begin</a:t>
            </a:r>
            <a:r>
              <a:rPr lang="en-US" b="1" dirty="0">
                <a:solidFill>
                  <a:srgbClr val="0070C0"/>
                </a:solidFill>
              </a:rPr>
              <a:t>(),</a:t>
            </a:r>
            <a:r>
              <a:rPr lang="en-US" b="1" dirty="0" err="1">
                <a:solidFill>
                  <a:srgbClr val="0070C0"/>
                </a:solidFill>
              </a:rPr>
              <a:t>vll.end</a:t>
            </a:r>
            <a:r>
              <a:rPr lang="en-US" b="1" dirty="0">
                <a:solidFill>
                  <a:srgbClr val="0070C0"/>
                </a:solidFill>
              </a:rPr>
              <a:t>());</a:t>
            </a:r>
          </a:p>
          <a:p>
            <a:r>
              <a:rPr lang="sr-Latn-ME" b="1" dirty="0" smtClean="0">
                <a:solidFill>
                  <a:srgbClr val="FF0000"/>
                </a:solidFill>
              </a:rPr>
              <a:t>//računamo hasheve drugog stringa</a:t>
            </a:r>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   </a:t>
            </a:r>
            <a:r>
              <a:rPr lang="en-US" b="1" dirty="0" err="1">
                <a:solidFill>
                  <a:srgbClr val="0070C0"/>
                </a:solidFill>
              </a:rPr>
              <a:t>hs</a:t>
            </a:r>
            <a:r>
              <a:rPr lang="en-US" b="1" dirty="0">
                <a:solidFill>
                  <a:srgbClr val="0070C0"/>
                </a:solidFill>
              </a:rPr>
              <a:t>=0;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x;i</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*M)%P+(s2[</a:t>
            </a:r>
            <a:r>
              <a:rPr lang="en-US" b="1" dirty="0" err="1">
                <a:solidFill>
                  <a:srgbClr val="0070C0"/>
                </a:solidFill>
              </a:rPr>
              <a:t>i</a:t>
            </a:r>
            <a:r>
              <a:rPr lang="en-US" b="1" dirty="0">
                <a:solidFill>
                  <a:srgbClr val="0070C0"/>
                </a:solidFill>
              </a:rPr>
              <a:t>]-'A'+1))%P</a:t>
            </a:r>
            <a:r>
              <a:rPr lang="en-US" b="1" dirty="0" smtClean="0">
                <a:solidFill>
                  <a:srgbClr val="0070C0"/>
                </a:solidFill>
              </a:rPr>
              <a:t>;    </a:t>
            </a:r>
            <a:endParaRPr lang="sr-Latn-ME" b="1" dirty="0" smtClean="0">
              <a:solidFill>
                <a:srgbClr val="0070C0"/>
              </a:solidFill>
            </a:endParaRPr>
          </a:p>
          <a:p>
            <a:r>
              <a:rPr lang="sr-Latn-ME" b="1" dirty="0" smtClean="0">
                <a:solidFill>
                  <a:srgbClr val="FF0000"/>
                </a:solidFill>
              </a:rPr>
              <a:t>// funkcija iz algorithm radi binarnu //pretragu ali je rezultat bool</a:t>
            </a:r>
            <a:endParaRPr lang="sr-Latn-ME" b="1" dirty="0">
              <a:solidFill>
                <a:srgbClr val="FF0000"/>
              </a:solidFill>
            </a:endParaRPr>
          </a:p>
          <a:p>
            <a:r>
              <a:rPr lang="sr-Latn-ME" b="1" dirty="0" smtClean="0">
                <a:solidFill>
                  <a:srgbClr val="0070C0"/>
                </a:solidFill>
              </a:rPr>
              <a:t>  </a:t>
            </a:r>
            <a:r>
              <a:rPr lang="en-US" b="1" dirty="0" smtClean="0">
                <a:solidFill>
                  <a:srgbClr val="0070C0"/>
                </a:solidFill>
              </a:rPr>
              <a:t>if(</a:t>
            </a:r>
            <a:r>
              <a:rPr lang="en-US" b="1" dirty="0" err="1" smtClean="0">
                <a:solidFill>
                  <a:srgbClr val="0070C0"/>
                </a:solidFill>
              </a:rPr>
              <a:t>binary_search</a:t>
            </a:r>
            <a:r>
              <a:rPr lang="en-US" b="1" dirty="0" smtClean="0">
                <a:solidFill>
                  <a:srgbClr val="0070C0"/>
                </a:solidFill>
              </a:rPr>
              <a:t>(</a:t>
            </a:r>
            <a:r>
              <a:rPr lang="en-US" b="1" dirty="0" err="1" smtClean="0">
                <a:solidFill>
                  <a:srgbClr val="0070C0"/>
                </a:solidFill>
              </a:rPr>
              <a:t>vll.begin</a:t>
            </a:r>
            <a:r>
              <a:rPr lang="en-US" b="1" dirty="0">
                <a:solidFill>
                  <a:srgbClr val="0070C0"/>
                </a:solidFill>
              </a:rPr>
              <a:t>(),</a:t>
            </a:r>
            <a:r>
              <a:rPr lang="en-US" b="1" dirty="0" err="1">
                <a:solidFill>
                  <a:srgbClr val="0070C0"/>
                </a:solidFill>
              </a:rPr>
              <a:t>vll.end</a:t>
            </a:r>
            <a:r>
              <a:rPr lang="en-US" b="1" dirty="0">
                <a:solidFill>
                  <a:srgbClr val="0070C0"/>
                </a:solidFill>
              </a:rPr>
              <a:t>(),</a:t>
            </a:r>
            <a:r>
              <a:rPr lang="en-US" b="1" dirty="0" err="1">
                <a:solidFill>
                  <a:srgbClr val="0070C0"/>
                </a:solidFill>
              </a:rPr>
              <a:t>hs</a:t>
            </a:r>
            <a:r>
              <a:rPr lang="en-US" b="1" dirty="0">
                <a:solidFill>
                  <a:srgbClr val="0070C0"/>
                </a:solidFill>
              </a:rPr>
              <a:t>)) </a:t>
            </a:r>
            <a:r>
              <a:rPr lang="sr-Latn-ME" b="1" dirty="0" smtClean="0">
                <a:solidFill>
                  <a:srgbClr val="0070C0"/>
                </a:solidFill>
              </a:rPr>
              <a:t>    	</a:t>
            </a:r>
            <a:r>
              <a:rPr lang="en-US" b="1" dirty="0" smtClean="0">
                <a:solidFill>
                  <a:srgbClr val="0070C0"/>
                </a:solidFill>
              </a:rPr>
              <a:t>return </a:t>
            </a:r>
            <a:r>
              <a:rPr lang="en-US" b="1" dirty="0">
                <a:solidFill>
                  <a:srgbClr val="0070C0"/>
                </a:solidFill>
              </a:rPr>
              <a:t>true;</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a:t>
            </a:r>
            <a:r>
              <a:rPr lang="en-US" b="1" dirty="0" err="1">
                <a:solidFill>
                  <a:srgbClr val="0070C0"/>
                </a:solidFill>
              </a:rPr>
              <a:t>x;i</a:t>
            </a:r>
            <a:r>
              <a:rPr lang="en-US" b="1" dirty="0">
                <a:solidFill>
                  <a:srgbClr val="0070C0"/>
                </a:solidFill>
              </a:rPr>
              <a:t>&lt;s2.size();</a:t>
            </a:r>
            <a:r>
              <a:rPr lang="en-US" b="1" dirty="0" err="1">
                <a:solidFill>
                  <a:srgbClr val="0070C0"/>
                </a:solidFill>
              </a:rPr>
              <a:t>i</a:t>
            </a:r>
            <a:r>
              <a:rPr lang="en-US" b="1" dirty="0">
                <a:solidFill>
                  <a:srgbClr val="0070C0"/>
                </a:solidFill>
              </a:rPr>
              <a:t>++){</a:t>
            </a:r>
          </a:p>
          <a:p>
            <a:r>
              <a:rPr lang="en-US" b="1" dirty="0">
                <a:solidFill>
                  <a:srgbClr val="0070C0"/>
                </a:solidFill>
              </a:rPr>
              <a:t>        od=(</a:t>
            </a:r>
            <a:r>
              <a:rPr lang="en-US" b="1" dirty="0" err="1">
                <a:solidFill>
                  <a:srgbClr val="0070C0"/>
                </a:solidFill>
              </a:rPr>
              <a:t>st</a:t>
            </a:r>
            <a:r>
              <a:rPr lang="en-US" b="1" dirty="0">
                <a:solidFill>
                  <a:srgbClr val="0070C0"/>
                </a:solidFill>
              </a:rPr>
              <a:t>*(s2[</a:t>
            </a:r>
            <a:r>
              <a:rPr lang="en-US" b="1" dirty="0" err="1">
                <a:solidFill>
                  <a:srgbClr val="0070C0"/>
                </a:solidFill>
              </a:rPr>
              <a:t>i</a:t>
            </a:r>
            <a:r>
              <a:rPr lang="en-US" b="1" dirty="0">
                <a:solidFill>
                  <a:srgbClr val="0070C0"/>
                </a:solidFill>
              </a:rPr>
              <a:t>-x]-'A'+1))%</a:t>
            </a:r>
            <a:r>
              <a:rPr lang="en-US" b="1" dirty="0" smtClean="0">
                <a:solidFill>
                  <a:srgbClr val="0070C0"/>
                </a:solidFill>
              </a:rPr>
              <a:t>P;</a:t>
            </a:r>
            <a:r>
              <a:rPr lang="sr-Latn-ME" b="1" dirty="0" smtClean="0">
                <a:solidFill>
                  <a:srgbClr val="0070C0"/>
                </a:solidFill>
              </a:rPr>
              <a:t> </a:t>
            </a:r>
            <a:r>
              <a:rPr lang="en-US" b="1" dirty="0" smtClean="0">
                <a:solidFill>
                  <a:srgbClr val="0070C0"/>
                </a:solidFill>
              </a:rPr>
              <a:t>od=P-od</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hs+od</a:t>
            </a:r>
            <a:r>
              <a:rPr lang="en-US" b="1" dirty="0">
                <a:solidFill>
                  <a:srgbClr val="0070C0"/>
                </a:solidFill>
              </a:rPr>
              <a:t>)%</a:t>
            </a:r>
            <a:r>
              <a:rPr lang="en-US" b="1" dirty="0" smtClean="0">
                <a:solidFill>
                  <a:srgbClr val="0070C0"/>
                </a:solidFill>
              </a:rPr>
              <a:t>P;</a:t>
            </a:r>
            <a:r>
              <a:rPr lang="sr-Latn-ME" b="1" dirty="0" smtClean="0">
                <a:solidFill>
                  <a:srgbClr val="0070C0"/>
                </a:solidFill>
              </a:rPr>
              <a:t> </a:t>
            </a:r>
            <a:r>
              <a:rPr lang="en-US" b="1" dirty="0" err="1" smtClean="0">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+(s2[</a:t>
            </a:r>
            <a:r>
              <a:rPr lang="en-US" b="1" dirty="0" err="1">
                <a:solidFill>
                  <a:srgbClr val="0070C0"/>
                </a:solidFill>
              </a:rPr>
              <a:t>i</a:t>
            </a:r>
            <a:r>
              <a:rPr lang="en-US" b="1" dirty="0">
                <a:solidFill>
                  <a:srgbClr val="0070C0"/>
                </a:solidFill>
              </a:rPr>
              <a:t>]-'A'+1))%P;</a:t>
            </a:r>
          </a:p>
          <a:p>
            <a:r>
              <a:rPr lang="en-US" b="1" dirty="0" smtClean="0">
                <a:solidFill>
                  <a:srgbClr val="0070C0"/>
                </a:solidFill>
              </a:rPr>
              <a:t>if(</a:t>
            </a:r>
            <a:r>
              <a:rPr lang="en-US" b="1" dirty="0" err="1" smtClean="0">
                <a:solidFill>
                  <a:srgbClr val="0070C0"/>
                </a:solidFill>
              </a:rPr>
              <a:t>binary_search</a:t>
            </a:r>
            <a:r>
              <a:rPr lang="en-US" b="1" dirty="0" smtClean="0">
                <a:solidFill>
                  <a:srgbClr val="0070C0"/>
                </a:solidFill>
              </a:rPr>
              <a:t>(</a:t>
            </a:r>
            <a:r>
              <a:rPr lang="en-US" b="1" dirty="0" err="1" smtClean="0">
                <a:solidFill>
                  <a:srgbClr val="0070C0"/>
                </a:solidFill>
              </a:rPr>
              <a:t>vll.begin</a:t>
            </a:r>
            <a:r>
              <a:rPr lang="en-US" b="1" dirty="0">
                <a:solidFill>
                  <a:srgbClr val="0070C0"/>
                </a:solidFill>
              </a:rPr>
              <a:t>(),</a:t>
            </a:r>
            <a:r>
              <a:rPr lang="en-US" b="1" dirty="0" err="1">
                <a:solidFill>
                  <a:srgbClr val="0070C0"/>
                </a:solidFill>
              </a:rPr>
              <a:t>vll.end</a:t>
            </a:r>
            <a:r>
              <a:rPr lang="en-US" b="1" dirty="0">
                <a:solidFill>
                  <a:srgbClr val="0070C0"/>
                </a:solidFill>
              </a:rPr>
              <a:t>(),</a:t>
            </a:r>
            <a:r>
              <a:rPr lang="en-US" b="1" dirty="0" err="1">
                <a:solidFill>
                  <a:srgbClr val="0070C0"/>
                </a:solidFill>
              </a:rPr>
              <a:t>hs</a:t>
            </a:r>
            <a:r>
              <a:rPr lang="en-US" b="1" dirty="0">
                <a:solidFill>
                  <a:srgbClr val="0070C0"/>
                </a:solidFill>
              </a:rPr>
              <a:t>)) </a:t>
            </a:r>
            <a:r>
              <a:rPr lang="sr-Latn-ME" b="1" dirty="0" smtClean="0">
                <a:solidFill>
                  <a:srgbClr val="0070C0"/>
                </a:solidFill>
              </a:rPr>
              <a:t>	</a:t>
            </a:r>
            <a:r>
              <a:rPr lang="en-US" b="1" dirty="0" smtClean="0">
                <a:solidFill>
                  <a:srgbClr val="0070C0"/>
                </a:solidFill>
              </a:rPr>
              <a:t>return </a:t>
            </a:r>
            <a:r>
              <a:rPr lang="en-US" b="1" dirty="0">
                <a:solidFill>
                  <a:srgbClr val="0070C0"/>
                </a:solidFill>
              </a:rPr>
              <a:t>true</a:t>
            </a:r>
            <a:r>
              <a:rPr lang="en-US" b="1" dirty="0" smtClean="0">
                <a:solidFill>
                  <a:srgbClr val="0070C0"/>
                </a:solidFill>
              </a:rPr>
              <a:t>;}</a:t>
            </a:r>
            <a:endParaRPr lang="en-US" b="1" dirty="0">
              <a:solidFill>
                <a:srgbClr val="0070C0"/>
              </a:solidFill>
            </a:endParaRPr>
          </a:p>
          <a:p>
            <a:r>
              <a:rPr lang="en-US" b="1" dirty="0">
                <a:solidFill>
                  <a:srgbClr val="0070C0"/>
                </a:solidFill>
              </a:rPr>
              <a:t>    return false;</a:t>
            </a:r>
          </a:p>
          <a:p>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1851836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Najduži podstring – glavni program</a:t>
            </a:r>
            <a:endParaRPr lang="en-US" dirty="0"/>
          </a:p>
        </p:txBody>
      </p:sp>
      <p:sp>
        <p:nvSpPr>
          <p:cNvPr id="3" name="Content Placeholder 2"/>
          <p:cNvSpPr>
            <a:spLocks noGrp="1"/>
          </p:cNvSpPr>
          <p:nvPr>
            <p:ph idx="1"/>
          </p:nvPr>
        </p:nvSpPr>
        <p:spPr>
          <a:xfrm>
            <a:off x="5791200" y="1600200"/>
            <a:ext cx="3429000" cy="3581400"/>
          </a:xfrm>
        </p:spPr>
        <p:txBody>
          <a:bodyPr>
            <a:normAutofit/>
          </a:bodyPr>
          <a:lstStyle/>
          <a:p>
            <a:r>
              <a:rPr lang="sr-Latn-ME" dirty="0" smtClean="0"/>
              <a:t>Odrediti leksikografski najmanji ciklični pomjeraj stringa dužine </a:t>
            </a:r>
            <a:r>
              <a:rPr lang="sr-Latn-ME" b="1" i="1" dirty="0" smtClean="0">
                <a:solidFill>
                  <a:srgbClr val="C00000"/>
                </a:solidFill>
              </a:rPr>
              <a:t>n</a:t>
            </a:r>
            <a:r>
              <a:rPr lang="sr-Latn-ME" dirty="0" smtClean="0"/>
              <a:t> sa složenošću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a:t> </a:t>
            </a:r>
            <a:r>
              <a:rPr lang="sr-Latn-ME" dirty="0" smtClean="0"/>
              <a:t>putem </a:t>
            </a:r>
            <a:r>
              <a:rPr lang="sr-Latn-ME" i="1" dirty="0" smtClean="0"/>
              <a:t>rolling hash</a:t>
            </a:r>
            <a:r>
              <a:rPr lang="sr-Latn-ME" dirty="0" smtClean="0"/>
              <a:t>-a. </a:t>
            </a:r>
          </a:p>
          <a:p>
            <a:r>
              <a:rPr lang="sr-Latn-ME" dirty="0" smtClean="0"/>
              <a:t>Bitno je znati da može efikasnije korišćenjem </a:t>
            </a:r>
            <a:r>
              <a:rPr lang="sr-Latn-ME" i="1" dirty="0" smtClean="0"/>
              <a:t>Booth</a:t>
            </a:r>
            <a:r>
              <a:rPr lang="sr-Latn-ME" dirty="0" smtClean="0"/>
              <a:t>-ovog algoritma.</a:t>
            </a:r>
            <a:endParaRPr lang="en-US" dirty="0"/>
          </a:p>
        </p:txBody>
      </p:sp>
      <p:sp>
        <p:nvSpPr>
          <p:cNvPr id="4" name="Rectangle 3"/>
          <p:cNvSpPr/>
          <p:nvPr/>
        </p:nvSpPr>
        <p:spPr>
          <a:xfrm>
            <a:off x="152400" y="1066800"/>
            <a:ext cx="5562600" cy="3970318"/>
          </a:xfrm>
          <a:prstGeom prst="rect">
            <a:avLst/>
          </a:prstGeom>
        </p:spPr>
        <p:txBody>
          <a:bodyPr wrap="square">
            <a:spAutoFit/>
          </a:bodyPr>
          <a:lstStyle/>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a:solidFill>
                  <a:srgbClr val="0070C0"/>
                </a:solidFill>
              </a:rPr>
              <a:t>    string s="ABAAABAABCABAA";</a:t>
            </a:r>
          </a:p>
          <a:p>
            <a:r>
              <a:rPr lang="en-US" b="1" dirty="0">
                <a:solidFill>
                  <a:srgbClr val="0070C0"/>
                </a:solidFill>
              </a:rPr>
              <a:t>    string p="ADBCBC"; </a:t>
            </a:r>
            <a:endParaRPr lang="sr-Latn-ME" b="1" dirty="0" smtClean="0">
              <a:solidFill>
                <a:srgbClr val="0070C0"/>
              </a:solidFill>
            </a:endParaRPr>
          </a:p>
          <a:p>
            <a:r>
              <a:rPr lang="en-US" b="1" dirty="0" smtClean="0">
                <a:solidFill>
                  <a:srgbClr val="0070C0"/>
                </a:solidFill>
              </a:rPr>
              <a:t>//</a:t>
            </a:r>
            <a:r>
              <a:rPr lang="sr-Latn-ME" b="1" dirty="0" smtClean="0">
                <a:solidFill>
                  <a:srgbClr val="0070C0"/>
                </a:solidFill>
              </a:rPr>
              <a:t> probati </a:t>
            </a:r>
            <a:r>
              <a:rPr lang="en-US" b="1" dirty="0" smtClean="0">
                <a:solidFill>
                  <a:srgbClr val="0070C0"/>
                </a:solidFill>
              </a:rPr>
              <a:t>"ADBAAC</a:t>
            </a:r>
            <a:r>
              <a:rPr lang="en-US" b="1" dirty="0">
                <a:solidFill>
                  <a:srgbClr val="0070C0"/>
                </a:solidFill>
              </a:rPr>
              <a:t>" "AABAAC""ADBEAC"</a:t>
            </a:r>
          </a:p>
          <a:p>
            <a:r>
              <a:rPr lang="en-US" b="1" dirty="0">
                <a:solidFill>
                  <a:srgbClr val="0070C0"/>
                </a:solidFill>
              </a:rPr>
              <a:t>    if(</a:t>
            </a:r>
            <a:r>
              <a:rPr lang="en-US" b="1" dirty="0" err="1">
                <a:solidFill>
                  <a:srgbClr val="0070C0"/>
                </a:solidFill>
              </a:rPr>
              <a:t>p.length</a:t>
            </a:r>
            <a:r>
              <a:rPr lang="en-US" b="1" dirty="0">
                <a:solidFill>
                  <a:srgbClr val="0070C0"/>
                </a:solidFill>
              </a:rPr>
              <a:t>()&gt;</a:t>
            </a:r>
            <a:r>
              <a:rPr lang="en-US" b="1" dirty="0" err="1">
                <a:solidFill>
                  <a:srgbClr val="0070C0"/>
                </a:solidFill>
              </a:rPr>
              <a:t>s.length</a:t>
            </a:r>
            <a:r>
              <a:rPr lang="en-US" b="1" dirty="0">
                <a:solidFill>
                  <a:srgbClr val="0070C0"/>
                </a:solidFill>
              </a:rPr>
              <a:t>()) swap(</a:t>
            </a:r>
            <a:r>
              <a:rPr lang="en-US" b="1" dirty="0" err="1">
                <a:solidFill>
                  <a:srgbClr val="0070C0"/>
                </a:solidFill>
              </a:rPr>
              <a:t>s,p</a:t>
            </a:r>
            <a:r>
              <a:rPr lang="en-US" b="1" dirty="0">
                <a:solidFill>
                  <a:srgbClr val="0070C0"/>
                </a:solidFill>
              </a:rPr>
              <a:t>);</a:t>
            </a:r>
          </a:p>
          <a:p>
            <a:r>
              <a:rPr lang="en-US" b="1" dirty="0">
                <a:solidFill>
                  <a:srgbClr val="0070C0"/>
                </a:solidFill>
              </a:rPr>
              <a:t>    </a:t>
            </a:r>
            <a:r>
              <a:rPr lang="en-US" b="1" dirty="0" err="1">
                <a:solidFill>
                  <a:srgbClr val="0070C0"/>
                </a:solidFill>
              </a:rPr>
              <a:t>int</a:t>
            </a:r>
            <a:r>
              <a:rPr lang="en-US" b="1" dirty="0">
                <a:solidFill>
                  <a:srgbClr val="0070C0"/>
                </a:solidFill>
              </a:rPr>
              <a:t> l=0,r=min(</a:t>
            </a:r>
            <a:r>
              <a:rPr lang="en-US" b="1" dirty="0" err="1">
                <a:solidFill>
                  <a:srgbClr val="0070C0"/>
                </a:solidFill>
              </a:rPr>
              <a:t>s.length</a:t>
            </a:r>
            <a:r>
              <a:rPr lang="en-US" b="1" dirty="0">
                <a:solidFill>
                  <a:srgbClr val="0070C0"/>
                </a:solidFill>
              </a:rPr>
              <a:t>(),</a:t>
            </a:r>
            <a:r>
              <a:rPr lang="en-US" b="1" dirty="0" err="1">
                <a:solidFill>
                  <a:srgbClr val="0070C0"/>
                </a:solidFill>
              </a:rPr>
              <a:t>p.length</a:t>
            </a:r>
            <a:r>
              <a:rPr lang="en-US" b="1" dirty="0">
                <a:solidFill>
                  <a:srgbClr val="0070C0"/>
                </a:solidFill>
              </a:rPr>
              <a:t>()),</a:t>
            </a:r>
            <a:r>
              <a:rPr lang="en-US" b="1" dirty="0" err="1">
                <a:solidFill>
                  <a:srgbClr val="0070C0"/>
                </a:solidFill>
              </a:rPr>
              <a:t>ans</a:t>
            </a:r>
            <a:r>
              <a:rPr lang="en-US" b="1" dirty="0">
                <a:solidFill>
                  <a:srgbClr val="0070C0"/>
                </a:solidFill>
              </a:rPr>
              <a:t>=-1,mid;</a:t>
            </a:r>
          </a:p>
          <a:p>
            <a:r>
              <a:rPr lang="en-US" b="1" dirty="0">
                <a:solidFill>
                  <a:srgbClr val="0070C0"/>
                </a:solidFill>
              </a:rPr>
              <a:t>    while(r-l&gt;=0</a:t>
            </a:r>
            <a:r>
              <a:rPr lang="en-US" b="1" dirty="0" smtClean="0">
                <a:solidFill>
                  <a:srgbClr val="0070C0"/>
                </a:solidFill>
              </a:rPr>
              <a:t>){</a:t>
            </a:r>
            <a:r>
              <a:rPr lang="sr-Latn-ME" b="1" dirty="0" smtClean="0">
                <a:solidFill>
                  <a:srgbClr val="0070C0"/>
                </a:solidFill>
              </a:rPr>
              <a:t> /</a:t>
            </a:r>
            <a:r>
              <a:rPr lang="sr-Latn-ME" b="1" dirty="0" smtClean="0">
                <a:solidFill>
                  <a:srgbClr val="FF0000"/>
                </a:solidFill>
              </a:rPr>
              <a:t>/binarna pretraga za dužinu</a:t>
            </a:r>
            <a:endParaRPr lang="en-US" b="1" dirty="0">
              <a:solidFill>
                <a:srgbClr val="FF0000"/>
              </a:solidFill>
            </a:endParaRPr>
          </a:p>
          <a:p>
            <a:r>
              <a:rPr lang="en-US" b="1" dirty="0">
                <a:solidFill>
                  <a:srgbClr val="0070C0"/>
                </a:solidFill>
              </a:rPr>
              <a:t>        mid=l+(r-l)/2;</a:t>
            </a:r>
          </a:p>
          <a:p>
            <a:r>
              <a:rPr lang="en-US" b="1" dirty="0">
                <a:solidFill>
                  <a:srgbClr val="0070C0"/>
                </a:solidFill>
              </a:rPr>
              <a:t>        if(check(</a:t>
            </a:r>
            <a:r>
              <a:rPr lang="en-US" b="1" dirty="0" err="1">
                <a:solidFill>
                  <a:srgbClr val="0070C0"/>
                </a:solidFill>
              </a:rPr>
              <a:t>s,p,mid</a:t>
            </a:r>
            <a:r>
              <a:rPr lang="en-US" b="1" dirty="0">
                <a:solidFill>
                  <a:srgbClr val="0070C0"/>
                </a:solidFill>
              </a:rPr>
              <a:t>)) {</a:t>
            </a:r>
            <a:r>
              <a:rPr lang="en-US" b="1" dirty="0" err="1">
                <a:solidFill>
                  <a:srgbClr val="0070C0"/>
                </a:solidFill>
              </a:rPr>
              <a:t>ans</a:t>
            </a:r>
            <a:r>
              <a:rPr lang="en-US" b="1" dirty="0">
                <a:solidFill>
                  <a:srgbClr val="0070C0"/>
                </a:solidFill>
              </a:rPr>
              <a:t>=mid; l=mid+1;}</a:t>
            </a:r>
          </a:p>
          <a:p>
            <a:r>
              <a:rPr lang="en-US" b="1" dirty="0">
                <a:solidFill>
                  <a:srgbClr val="0070C0"/>
                </a:solidFill>
              </a:rPr>
              <a:t>        else r=mid-1;</a:t>
            </a:r>
          </a:p>
          <a:p>
            <a:r>
              <a:rPr lang="en-US" b="1" dirty="0">
                <a:solidFill>
                  <a:srgbClr val="0070C0"/>
                </a:solidFill>
              </a:rPr>
              <a:t>    }</a:t>
            </a: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ans</a:t>
            </a:r>
            <a:r>
              <a:rPr lang="en-US" b="1" dirty="0">
                <a:solidFill>
                  <a:srgbClr val="0070C0"/>
                </a:solidFill>
              </a:rPr>
              <a:t>;</a:t>
            </a:r>
          </a:p>
          <a:p>
            <a:r>
              <a:rPr lang="en-US" b="1" dirty="0">
                <a:solidFill>
                  <a:srgbClr val="0070C0"/>
                </a:solidFill>
              </a:rPr>
              <a:t>    return 0;</a:t>
            </a:r>
          </a:p>
          <a:p>
            <a:r>
              <a:rPr lang="en-US" b="1" dirty="0">
                <a:solidFill>
                  <a:srgbClr val="0070C0"/>
                </a:solidFill>
              </a:rPr>
              <a:t>}</a:t>
            </a:r>
            <a:endParaRPr lang="en-US" dirty="0"/>
          </a:p>
        </p:txBody>
      </p:sp>
      <p:sp>
        <p:nvSpPr>
          <p:cNvPr id="5" name="Freeform 4"/>
          <p:cNvSpPr/>
          <p:nvPr/>
        </p:nvSpPr>
        <p:spPr>
          <a:xfrm>
            <a:off x="-60960" y="1107440"/>
            <a:ext cx="9235440" cy="3881120"/>
          </a:xfrm>
          <a:custGeom>
            <a:avLst/>
            <a:gdLst>
              <a:gd name="connsiteX0" fmla="*/ 0 w 9235440"/>
              <a:gd name="connsiteY0" fmla="*/ 3881120 h 3881120"/>
              <a:gd name="connsiteX1" fmla="*/ 0 w 9235440"/>
              <a:gd name="connsiteY1" fmla="*/ 3881120 h 3881120"/>
              <a:gd name="connsiteX2" fmla="*/ 5892800 w 9235440"/>
              <a:gd name="connsiteY2" fmla="*/ 3850640 h 3881120"/>
              <a:gd name="connsiteX3" fmla="*/ 5882640 w 9235440"/>
              <a:gd name="connsiteY3" fmla="*/ 0 h 3881120"/>
              <a:gd name="connsiteX4" fmla="*/ 9235440 w 9235440"/>
              <a:gd name="connsiteY4" fmla="*/ 0 h 3881120"/>
              <a:gd name="connsiteX5" fmla="*/ 9235440 w 9235440"/>
              <a:gd name="connsiteY5" fmla="*/ 0 h 388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35440" h="3881120">
                <a:moveTo>
                  <a:pt x="0" y="3881120"/>
                </a:moveTo>
                <a:lnTo>
                  <a:pt x="0" y="3881120"/>
                </a:lnTo>
                <a:lnTo>
                  <a:pt x="5892800" y="3850640"/>
                </a:lnTo>
                <a:cubicBezTo>
                  <a:pt x="5889413" y="2567093"/>
                  <a:pt x="5886027" y="1283547"/>
                  <a:pt x="5882640" y="0"/>
                </a:cubicBezTo>
                <a:lnTo>
                  <a:pt x="9235440" y="0"/>
                </a:lnTo>
                <a:lnTo>
                  <a:pt x="923544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5867400" y="914400"/>
            <a:ext cx="26670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Problem 3</a:t>
            </a:r>
            <a:endParaRPr lang="en-US" dirty="0"/>
          </a:p>
        </p:txBody>
      </p:sp>
      <p:sp>
        <p:nvSpPr>
          <p:cNvPr id="7" name="Content Placeholder 2"/>
          <p:cNvSpPr txBox="1">
            <a:spLocks/>
          </p:cNvSpPr>
          <p:nvPr/>
        </p:nvSpPr>
        <p:spPr>
          <a:xfrm>
            <a:off x="-20320" y="5067300"/>
            <a:ext cx="9164320" cy="14097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Booth-ov algoritam je varijanta KMP algoritma i ne zahtjeva više od </a:t>
            </a:r>
            <a:r>
              <a:rPr lang="sr-Latn-ME" b="1" dirty="0" smtClean="0">
                <a:solidFill>
                  <a:srgbClr val="C00000"/>
                </a:solidFill>
              </a:rPr>
              <a:t>3</a:t>
            </a:r>
            <a:r>
              <a:rPr lang="sr-Latn-ME" b="1" i="1" dirty="0" smtClean="0">
                <a:solidFill>
                  <a:srgbClr val="C00000"/>
                </a:solidFill>
              </a:rPr>
              <a:t>n</a:t>
            </a:r>
            <a:r>
              <a:rPr lang="sr-Latn-ME" dirty="0" smtClean="0"/>
              <a:t> poređenja, praktično 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Ostavićemo vam je za samostalan rad.</a:t>
            </a:r>
            <a:endParaRPr lang="en-US" dirty="0"/>
          </a:p>
        </p:txBody>
      </p:sp>
    </p:spTree>
    <p:extLst>
      <p:ext uri="{BB962C8B-B14F-4D97-AF65-F5344CB8AC3E}">
        <p14:creationId xmlns:p14="http://schemas.microsoft.com/office/powerpoint/2010/main" val="2638325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Perfektna suma realizacija</a:t>
            </a:r>
            <a:endParaRPr lang="en-US" dirty="0"/>
          </a:p>
        </p:txBody>
      </p:sp>
      <p:sp>
        <p:nvSpPr>
          <p:cNvPr id="4" name="TextBox 3"/>
          <p:cNvSpPr txBox="1"/>
          <p:nvPr/>
        </p:nvSpPr>
        <p:spPr>
          <a:xfrm>
            <a:off x="0" y="990600"/>
            <a:ext cx="5334000" cy="5078313"/>
          </a:xfrm>
          <a:prstGeom prst="rect">
            <a:avLst/>
          </a:prstGeom>
          <a:noFill/>
        </p:spPr>
        <p:txBody>
          <a:bodyPr wrap="square" rtlCol="0">
            <a:spAutoFit/>
          </a:bodyPr>
          <a:lstStyle/>
          <a:p>
            <a:r>
              <a:rPr lang="en-US" b="1" dirty="0" smtClean="0">
                <a:solidFill>
                  <a:srgbClr val="00B0F0"/>
                </a:solidFill>
              </a:rPr>
              <a:t>if(</a:t>
            </a:r>
            <a:r>
              <a:rPr lang="en-US" b="1" dirty="0" err="1" smtClean="0">
                <a:solidFill>
                  <a:srgbClr val="00B0F0"/>
                </a:solidFill>
              </a:rPr>
              <a:t>dp</a:t>
            </a:r>
            <a:r>
              <a:rPr lang="en-US" b="1" dirty="0" smtClean="0">
                <a:solidFill>
                  <a:srgbClr val="00B0F0"/>
                </a:solidFill>
              </a:rPr>
              <a:t>[k-1</a:t>
            </a:r>
            <a:r>
              <a:rPr lang="en-US" b="1" dirty="0">
                <a:solidFill>
                  <a:srgbClr val="00B0F0"/>
                </a:solidFill>
              </a:rPr>
              <a:t>][sum</a:t>
            </a:r>
            <a:r>
              <a:rPr lang="en-US" b="1" dirty="0" smtClean="0">
                <a:solidFill>
                  <a:srgbClr val="00B0F0"/>
                </a:solidFill>
              </a:rPr>
              <a:t>]){</a:t>
            </a:r>
            <a:endParaRPr lang="en-US" b="1" dirty="0">
              <a:solidFill>
                <a:srgbClr val="00B0F0"/>
              </a:solidFill>
            </a:endParaRPr>
          </a:p>
          <a:p>
            <a:r>
              <a:rPr lang="en-US" b="1" dirty="0">
                <a:solidFill>
                  <a:srgbClr val="00B0F0"/>
                </a:solidFill>
              </a:rPr>
              <a:t>        vector &lt;</a:t>
            </a:r>
            <a:r>
              <a:rPr lang="en-US" b="1" dirty="0" err="1">
                <a:solidFill>
                  <a:srgbClr val="00B0F0"/>
                </a:solidFill>
              </a:rPr>
              <a:t>int</a:t>
            </a:r>
            <a:r>
              <a:rPr lang="en-US" b="1" dirty="0">
                <a:solidFill>
                  <a:srgbClr val="00B0F0"/>
                </a:solidFill>
              </a:rPr>
              <a:t>&gt; b=v;</a:t>
            </a:r>
          </a:p>
          <a:p>
            <a:r>
              <a:rPr lang="en-US" b="1" dirty="0">
                <a:solidFill>
                  <a:srgbClr val="00B0F0"/>
                </a:solidFill>
              </a:rPr>
              <a:t>        </a:t>
            </a:r>
            <a:r>
              <a:rPr lang="en-US" b="1" dirty="0" err="1">
                <a:solidFill>
                  <a:srgbClr val="00B0F0"/>
                </a:solidFill>
              </a:rPr>
              <a:t>stampajPodskupove</a:t>
            </a:r>
            <a:r>
              <a:rPr lang="en-US" b="1" dirty="0">
                <a:solidFill>
                  <a:srgbClr val="00B0F0"/>
                </a:solidFill>
              </a:rPr>
              <a:t>(a,k-1,sum,b,dp);</a:t>
            </a:r>
          </a:p>
          <a:p>
            <a:r>
              <a:rPr lang="en-US" b="1" dirty="0">
                <a:solidFill>
                  <a:srgbClr val="00B0F0"/>
                </a:solidFill>
              </a:rPr>
              <a:t>    }</a:t>
            </a:r>
          </a:p>
          <a:p>
            <a:r>
              <a:rPr lang="en-US" b="1" dirty="0">
                <a:solidFill>
                  <a:srgbClr val="00B0F0"/>
                </a:solidFill>
              </a:rPr>
              <a:t>    if(sum&gt;=a[k] &amp;&amp; </a:t>
            </a:r>
            <a:r>
              <a:rPr lang="en-US" b="1" dirty="0" err="1">
                <a:solidFill>
                  <a:srgbClr val="00B0F0"/>
                </a:solidFill>
              </a:rPr>
              <a:t>dp</a:t>
            </a:r>
            <a:r>
              <a:rPr lang="en-US" b="1" dirty="0">
                <a:solidFill>
                  <a:srgbClr val="00B0F0"/>
                </a:solidFill>
              </a:rPr>
              <a:t>[k-1][sum-a[k]]==true</a:t>
            </a:r>
            <a:r>
              <a:rPr lang="en-US" b="1" dirty="0" smtClean="0">
                <a:solidFill>
                  <a:srgbClr val="00B0F0"/>
                </a:solidFill>
              </a:rPr>
              <a:t>) {</a:t>
            </a:r>
            <a:endParaRPr lang="en-US" b="1" dirty="0">
              <a:solidFill>
                <a:srgbClr val="00B0F0"/>
              </a:solidFill>
            </a:endParaRPr>
          </a:p>
          <a:p>
            <a:r>
              <a:rPr lang="en-US" b="1" dirty="0">
                <a:solidFill>
                  <a:srgbClr val="00B0F0"/>
                </a:solidFill>
              </a:rPr>
              <a:t>        </a:t>
            </a:r>
            <a:r>
              <a:rPr lang="en-US" b="1" dirty="0" err="1">
                <a:solidFill>
                  <a:srgbClr val="00B0F0"/>
                </a:solidFill>
              </a:rPr>
              <a:t>v.push_back</a:t>
            </a:r>
            <a:r>
              <a:rPr lang="en-US" b="1" dirty="0">
                <a:solidFill>
                  <a:srgbClr val="00B0F0"/>
                </a:solidFill>
              </a:rPr>
              <a:t>(a[k]);</a:t>
            </a:r>
          </a:p>
          <a:p>
            <a:r>
              <a:rPr lang="en-US" b="1" dirty="0">
                <a:solidFill>
                  <a:srgbClr val="00B0F0"/>
                </a:solidFill>
              </a:rPr>
              <a:t>        </a:t>
            </a:r>
            <a:r>
              <a:rPr lang="en-US" b="1" dirty="0" err="1">
                <a:solidFill>
                  <a:srgbClr val="00B0F0"/>
                </a:solidFill>
              </a:rPr>
              <a:t>stampajPodskupove</a:t>
            </a:r>
            <a:r>
              <a:rPr lang="en-US" b="1" dirty="0">
                <a:solidFill>
                  <a:srgbClr val="00B0F0"/>
                </a:solidFill>
              </a:rPr>
              <a:t>(a,k-1,sum-a[k],</a:t>
            </a:r>
            <a:r>
              <a:rPr lang="en-US" b="1" dirty="0" err="1">
                <a:solidFill>
                  <a:srgbClr val="00B0F0"/>
                </a:solidFill>
              </a:rPr>
              <a:t>v,dp</a:t>
            </a:r>
            <a:r>
              <a:rPr lang="en-US" b="1" dirty="0">
                <a:solidFill>
                  <a:srgbClr val="00B0F0"/>
                </a:solidFill>
              </a:rPr>
              <a:t>);</a:t>
            </a:r>
          </a:p>
          <a:p>
            <a:r>
              <a:rPr lang="en-US" b="1" dirty="0">
                <a:solidFill>
                  <a:srgbClr val="00B0F0"/>
                </a:solidFill>
              </a:rPr>
              <a:t>    }</a:t>
            </a:r>
          </a:p>
          <a:p>
            <a:r>
              <a:rPr lang="en-US" b="1" dirty="0">
                <a:solidFill>
                  <a:srgbClr val="00B0F0"/>
                </a:solidFill>
              </a:rPr>
              <a:t>}</a:t>
            </a:r>
          </a:p>
          <a:p>
            <a:r>
              <a:rPr lang="en-US" b="1" dirty="0" err="1" smtClean="0">
                <a:solidFill>
                  <a:srgbClr val="00B0F0"/>
                </a:solidFill>
              </a:rPr>
              <a:t>int</a:t>
            </a:r>
            <a:r>
              <a:rPr lang="en-US" b="1" dirty="0" smtClean="0">
                <a:solidFill>
                  <a:srgbClr val="00B0F0"/>
                </a:solidFill>
              </a:rPr>
              <a:t> </a:t>
            </a:r>
            <a:r>
              <a:rPr lang="en-US" b="1" dirty="0">
                <a:solidFill>
                  <a:srgbClr val="00B0F0"/>
                </a:solidFill>
              </a:rPr>
              <a:t>main</a:t>
            </a:r>
            <a:r>
              <a:rPr lang="en-US" b="1" dirty="0" smtClean="0">
                <a:solidFill>
                  <a:srgbClr val="00B0F0"/>
                </a:solidFill>
              </a:rPr>
              <a:t>(){</a:t>
            </a:r>
            <a:endParaRPr lang="en-US" b="1" dirty="0">
              <a:solidFill>
                <a:srgbClr val="00B0F0"/>
              </a:solidFill>
            </a:endParaRPr>
          </a:p>
          <a:p>
            <a:r>
              <a:rPr lang="en-US" b="1" dirty="0" err="1" smtClean="0">
                <a:solidFill>
                  <a:srgbClr val="00B0F0"/>
                </a:solidFill>
              </a:rPr>
              <a:t>int</a:t>
            </a:r>
            <a:r>
              <a:rPr lang="en-US" b="1" dirty="0" smtClean="0">
                <a:solidFill>
                  <a:srgbClr val="00B0F0"/>
                </a:solidFill>
              </a:rPr>
              <a:t> </a:t>
            </a:r>
            <a:r>
              <a:rPr lang="en-US" b="1" dirty="0" err="1">
                <a:solidFill>
                  <a:srgbClr val="00B0F0"/>
                </a:solidFill>
              </a:rPr>
              <a:t>n,sum</a:t>
            </a:r>
            <a:r>
              <a:rPr lang="en-US" b="1" dirty="0">
                <a:solidFill>
                  <a:srgbClr val="00B0F0"/>
                </a:solidFill>
              </a:rPr>
              <a:t>;</a:t>
            </a:r>
          </a:p>
          <a:p>
            <a:r>
              <a:rPr lang="en-US" b="1" dirty="0" err="1" smtClean="0">
                <a:solidFill>
                  <a:srgbClr val="00B0F0"/>
                </a:solidFill>
              </a:rPr>
              <a:t>cin</a:t>
            </a:r>
            <a:r>
              <a:rPr lang="en-US" b="1" dirty="0">
                <a:solidFill>
                  <a:srgbClr val="00B0F0"/>
                </a:solidFill>
              </a:rPr>
              <a:t>&gt;&gt; n&gt;&gt;sum;</a:t>
            </a:r>
          </a:p>
          <a:p>
            <a:r>
              <a:rPr lang="en-US" b="1" dirty="0" err="1" smtClean="0">
                <a:solidFill>
                  <a:srgbClr val="00B0F0"/>
                </a:solidFill>
              </a:rPr>
              <a:t>int</a:t>
            </a:r>
            <a:r>
              <a:rPr lang="en-US" b="1" dirty="0" smtClean="0">
                <a:solidFill>
                  <a:srgbClr val="00B0F0"/>
                </a:solidFill>
              </a:rPr>
              <a:t> </a:t>
            </a:r>
            <a:r>
              <a:rPr lang="en-US" b="1" dirty="0">
                <a:solidFill>
                  <a:srgbClr val="00B0F0"/>
                </a:solidFill>
              </a:rPr>
              <a:t>a[n];</a:t>
            </a:r>
          </a:p>
          <a:p>
            <a:r>
              <a:rPr lang="en-US" b="1" dirty="0" smtClean="0">
                <a:solidFill>
                  <a:srgbClr val="00B0F0"/>
                </a:solidFill>
              </a:rPr>
              <a:t>for(</a:t>
            </a:r>
            <a:r>
              <a:rPr lang="en-US" b="1" dirty="0" err="1" smtClean="0">
                <a:solidFill>
                  <a:srgbClr val="00B0F0"/>
                </a:solidFill>
              </a:rPr>
              <a:t>int</a:t>
            </a:r>
            <a:r>
              <a:rPr lang="en-US" b="1" dirty="0" smtClean="0">
                <a:solidFill>
                  <a:srgbClr val="00B0F0"/>
                </a:solidFill>
              </a:rPr>
              <a:t> </a:t>
            </a:r>
            <a:r>
              <a:rPr lang="en-US" b="1" dirty="0" err="1">
                <a:solidFill>
                  <a:srgbClr val="00B0F0"/>
                </a:solidFill>
              </a:rPr>
              <a:t>i</a:t>
            </a:r>
            <a:r>
              <a:rPr lang="en-US" b="1" dirty="0">
                <a:solidFill>
                  <a:srgbClr val="00B0F0"/>
                </a:solidFill>
              </a:rPr>
              <a:t>=0;i&lt;</a:t>
            </a:r>
            <a:r>
              <a:rPr lang="en-US" b="1" dirty="0" err="1">
                <a:solidFill>
                  <a:srgbClr val="00B0F0"/>
                </a:solidFill>
              </a:rPr>
              <a:t>n;i</a:t>
            </a:r>
            <a:r>
              <a:rPr lang="en-US" b="1" dirty="0">
                <a:solidFill>
                  <a:srgbClr val="00B0F0"/>
                </a:solidFill>
              </a:rPr>
              <a:t>++) </a:t>
            </a:r>
            <a:r>
              <a:rPr lang="en-US" b="1" dirty="0" err="1">
                <a:solidFill>
                  <a:srgbClr val="00B0F0"/>
                </a:solidFill>
              </a:rPr>
              <a:t>cin</a:t>
            </a:r>
            <a:r>
              <a:rPr lang="en-US" b="1" dirty="0">
                <a:solidFill>
                  <a:srgbClr val="00B0F0"/>
                </a:solidFill>
              </a:rPr>
              <a:t>&gt;&gt;a[</a:t>
            </a:r>
            <a:r>
              <a:rPr lang="en-US" b="1" dirty="0" err="1">
                <a:solidFill>
                  <a:srgbClr val="00B0F0"/>
                </a:solidFill>
              </a:rPr>
              <a:t>i</a:t>
            </a:r>
            <a:r>
              <a:rPr lang="en-US" b="1" dirty="0">
                <a:solidFill>
                  <a:srgbClr val="00B0F0"/>
                </a:solidFill>
              </a:rPr>
              <a:t>];</a:t>
            </a:r>
          </a:p>
          <a:p>
            <a:r>
              <a:rPr lang="en-US" b="1" dirty="0" err="1" smtClean="0">
                <a:solidFill>
                  <a:srgbClr val="00B0F0"/>
                </a:solidFill>
              </a:rPr>
              <a:t>bool</a:t>
            </a:r>
            <a:r>
              <a:rPr lang="en-US" b="1" dirty="0" smtClean="0">
                <a:solidFill>
                  <a:srgbClr val="00B0F0"/>
                </a:solidFill>
              </a:rPr>
              <a:t> </a:t>
            </a:r>
            <a:r>
              <a:rPr lang="en-US" b="1" dirty="0" err="1">
                <a:solidFill>
                  <a:srgbClr val="00B0F0"/>
                </a:solidFill>
              </a:rPr>
              <a:t>dp</a:t>
            </a:r>
            <a:r>
              <a:rPr lang="en-US" b="1" dirty="0">
                <a:solidFill>
                  <a:srgbClr val="00B0F0"/>
                </a:solidFill>
              </a:rPr>
              <a:t>[n][MAKS_P</a:t>
            </a:r>
            <a:r>
              <a:rPr lang="en-US" b="1" dirty="0" smtClean="0">
                <a:solidFill>
                  <a:srgbClr val="00B0F0"/>
                </a:solidFill>
              </a:rPr>
              <a:t>];</a:t>
            </a:r>
            <a:endParaRPr lang="sr-Latn-ME" b="1" dirty="0" smtClean="0">
              <a:solidFill>
                <a:srgbClr val="00B0F0"/>
              </a:solidFill>
            </a:endParaRPr>
          </a:p>
          <a:p>
            <a:r>
              <a:rPr lang="en-US" b="1" dirty="0">
                <a:solidFill>
                  <a:srgbClr val="00B0F0"/>
                </a:solidFill>
              </a:rPr>
              <a:t>for(</a:t>
            </a:r>
            <a:r>
              <a:rPr lang="en-US" b="1" dirty="0" err="1">
                <a:solidFill>
                  <a:srgbClr val="00B0F0"/>
                </a:solidFill>
              </a:rPr>
              <a:t>int</a:t>
            </a:r>
            <a:r>
              <a:rPr lang="en-US" b="1" dirty="0">
                <a:solidFill>
                  <a:srgbClr val="00B0F0"/>
                </a:solidFill>
              </a:rPr>
              <a:t> </a:t>
            </a:r>
            <a:r>
              <a:rPr lang="en-US" b="1" dirty="0" err="1">
                <a:solidFill>
                  <a:srgbClr val="00B0F0"/>
                </a:solidFill>
              </a:rPr>
              <a:t>i</a:t>
            </a:r>
            <a:r>
              <a:rPr lang="en-US" b="1" dirty="0">
                <a:solidFill>
                  <a:srgbClr val="00B0F0"/>
                </a:solidFill>
              </a:rPr>
              <a:t>=0;i&lt;</a:t>
            </a:r>
            <a:r>
              <a:rPr lang="en-US" b="1" dirty="0" err="1">
                <a:solidFill>
                  <a:srgbClr val="00B0F0"/>
                </a:solidFill>
              </a:rPr>
              <a:t>n;i</a:t>
            </a:r>
            <a:r>
              <a:rPr lang="en-US" b="1" dirty="0">
                <a:solidFill>
                  <a:srgbClr val="00B0F0"/>
                </a:solidFill>
              </a:rPr>
              <a:t>++) </a:t>
            </a:r>
            <a:r>
              <a:rPr lang="en-US" b="1" dirty="0" err="1">
                <a:solidFill>
                  <a:srgbClr val="00B0F0"/>
                </a:solidFill>
              </a:rPr>
              <a:t>dp</a:t>
            </a:r>
            <a:r>
              <a:rPr lang="en-US" b="1" dirty="0">
                <a:solidFill>
                  <a:srgbClr val="00B0F0"/>
                </a:solidFill>
              </a:rPr>
              <a:t>[</a:t>
            </a:r>
            <a:r>
              <a:rPr lang="en-US" b="1" dirty="0" err="1">
                <a:solidFill>
                  <a:srgbClr val="00B0F0"/>
                </a:solidFill>
              </a:rPr>
              <a:t>i</a:t>
            </a:r>
            <a:r>
              <a:rPr lang="en-US" b="1" dirty="0">
                <a:solidFill>
                  <a:srgbClr val="00B0F0"/>
                </a:solidFill>
              </a:rPr>
              <a:t>][0]=true;</a:t>
            </a:r>
          </a:p>
          <a:p>
            <a:r>
              <a:rPr lang="en-US" b="1" dirty="0" smtClean="0">
                <a:solidFill>
                  <a:srgbClr val="00B0F0"/>
                </a:solidFill>
              </a:rPr>
              <a:t>for(</a:t>
            </a:r>
            <a:r>
              <a:rPr lang="en-US" b="1" dirty="0" err="1" smtClean="0">
                <a:solidFill>
                  <a:srgbClr val="00B0F0"/>
                </a:solidFill>
              </a:rPr>
              <a:t>int</a:t>
            </a:r>
            <a:r>
              <a:rPr lang="en-US" b="1" dirty="0" smtClean="0">
                <a:solidFill>
                  <a:srgbClr val="00B0F0"/>
                </a:solidFill>
              </a:rPr>
              <a:t> </a:t>
            </a:r>
            <a:r>
              <a:rPr lang="en-US" b="1" dirty="0" err="1">
                <a:solidFill>
                  <a:srgbClr val="00B0F0"/>
                </a:solidFill>
              </a:rPr>
              <a:t>i</a:t>
            </a:r>
            <a:r>
              <a:rPr lang="en-US" b="1" dirty="0">
                <a:solidFill>
                  <a:srgbClr val="00B0F0"/>
                </a:solidFill>
              </a:rPr>
              <a:t>=1;i&lt;=</a:t>
            </a:r>
            <a:r>
              <a:rPr lang="en-US" b="1" dirty="0" err="1">
                <a:solidFill>
                  <a:srgbClr val="00B0F0"/>
                </a:solidFill>
              </a:rPr>
              <a:t>sum;i</a:t>
            </a:r>
            <a:r>
              <a:rPr lang="en-US" b="1" dirty="0">
                <a:solidFill>
                  <a:srgbClr val="00B0F0"/>
                </a:solidFill>
              </a:rPr>
              <a:t>++) </a:t>
            </a:r>
            <a:r>
              <a:rPr lang="en-US" b="1" dirty="0" err="1">
                <a:solidFill>
                  <a:srgbClr val="00B0F0"/>
                </a:solidFill>
              </a:rPr>
              <a:t>dp</a:t>
            </a:r>
            <a:r>
              <a:rPr lang="en-US" b="1" dirty="0">
                <a:solidFill>
                  <a:srgbClr val="00B0F0"/>
                </a:solidFill>
              </a:rPr>
              <a:t>[0][</a:t>
            </a:r>
            <a:r>
              <a:rPr lang="en-US" b="1" dirty="0" err="1">
                <a:solidFill>
                  <a:srgbClr val="00B0F0"/>
                </a:solidFill>
              </a:rPr>
              <a:t>i</a:t>
            </a:r>
            <a:r>
              <a:rPr lang="en-US" b="1" dirty="0">
                <a:solidFill>
                  <a:srgbClr val="00B0F0"/>
                </a:solidFill>
              </a:rPr>
              <a:t>]=false;</a:t>
            </a:r>
          </a:p>
          <a:p>
            <a:r>
              <a:rPr lang="en-US" b="1" dirty="0" err="1" smtClean="0">
                <a:solidFill>
                  <a:srgbClr val="00B0F0"/>
                </a:solidFill>
              </a:rPr>
              <a:t>dp</a:t>
            </a:r>
            <a:r>
              <a:rPr lang="en-US" b="1" dirty="0" smtClean="0">
                <a:solidFill>
                  <a:srgbClr val="00B0F0"/>
                </a:solidFill>
              </a:rPr>
              <a:t>[0</a:t>
            </a:r>
            <a:r>
              <a:rPr lang="en-US" b="1" dirty="0">
                <a:solidFill>
                  <a:srgbClr val="00B0F0"/>
                </a:solidFill>
              </a:rPr>
              <a:t>][a[0]]=true</a:t>
            </a:r>
            <a:r>
              <a:rPr lang="en-US" b="1" dirty="0" smtClean="0">
                <a:solidFill>
                  <a:srgbClr val="00B0F0"/>
                </a:solidFill>
              </a:rPr>
              <a:t>;</a:t>
            </a:r>
            <a:endParaRPr lang="en-US" b="1" dirty="0">
              <a:solidFill>
                <a:srgbClr val="00B0F0"/>
              </a:solidFill>
            </a:endParaRPr>
          </a:p>
        </p:txBody>
      </p:sp>
      <p:sp>
        <p:nvSpPr>
          <p:cNvPr id="5" name="Rectangle 4"/>
          <p:cNvSpPr/>
          <p:nvPr/>
        </p:nvSpPr>
        <p:spPr>
          <a:xfrm>
            <a:off x="4191000" y="3505200"/>
            <a:ext cx="4800600" cy="2862322"/>
          </a:xfrm>
          <a:prstGeom prst="rect">
            <a:avLst/>
          </a:prstGeom>
        </p:spPr>
        <p:txBody>
          <a:bodyPr wrap="square">
            <a:spAutoFit/>
          </a:bodyPr>
          <a:lstStyle/>
          <a:p>
            <a:r>
              <a:rPr lang="en-US" b="1" dirty="0">
                <a:solidFill>
                  <a:srgbClr val="00B0F0"/>
                </a:solidFill>
              </a:rPr>
              <a:t>for(</a:t>
            </a:r>
            <a:r>
              <a:rPr lang="en-US" b="1" dirty="0" err="1">
                <a:solidFill>
                  <a:srgbClr val="00B0F0"/>
                </a:solidFill>
              </a:rPr>
              <a:t>int</a:t>
            </a:r>
            <a:r>
              <a:rPr lang="en-US" b="1" dirty="0">
                <a:solidFill>
                  <a:srgbClr val="00B0F0"/>
                </a:solidFill>
              </a:rPr>
              <a:t> </a:t>
            </a:r>
            <a:r>
              <a:rPr lang="en-US" b="1" dirty="0" err="1">
                <a:solidFill>
                  <a:srgbClr val="00B0F0"/>
                </a:solidFill>
              </a:rPr>
              <a:t>i</a:t>
            </a:r>
            <a:r>
              <a:rPr lang="en-US" b="1" dirty="0">
                <a:solidFill>
                  <a:srgbClr val="00B0F0"/>
                </a:solidFill>
              </a:rPr>
              <a:t>=1;i&lt;</a:t>
            </a:r>
            <a:r>
              <a:rPr lang="en-US" b="1" dirty="0" err="1">
                <a:solidFill>
                  <a:srgbClr val="00B0F0"/>
                </a:solidFill>
              </a:rPr>
              <a:t>n;i</a:t>
            </a:r>
            <a:r>
              <a:rPr lang="en-US" b="1" dirty="0">
                <a:solidFill>
                  <a:srgbClr val="00B0F0"/>
                </a:solidFill>
              </a:rPr>
              <a:t>++){</a:t>
            </a:r>
          </a:p>
          <a:p>
            <a:r>
              <a:rPr lang="en-US" b="1" dirty="0">
                <a:solidFill>
                  <a:srgbClr val="00B0F0"/>
                </a:solidFill>
              </a:rPr>
              <a:t>        for(</a:t>
            </a:r>
            <a:r>
              <a:rPr lang="en-US" b="1" dirty="0" err="1">
                <a:solidFill>
                  <a:srgbClr val="00B0F0"/>
                </a:solidFill>
              </a:rPr>
              <a:t>int</a:t>
            </a:r>
            <a:r>
              <a:rPr lang="en-US" b="1" dirty="0">
                <a:solidFill>
                  <a:srgbClr val="00B0F0"/>
                </a:solidFill>
              </a:rPr>
              <a:t> j=1;j&lt;a[</a:t>
            </a:r>
            <a:r>
              <a:rPr lang="en-US" b="1" dirty="0" err="1">
                <a:solidFill>
                  <a:srgbClr val="00B0F0"/>
                </a:solidFill>
              </a:rPr>
              <a:t>i</a:t>
            </a:r>
            <a:r>
              <a:rPr lang="en-US" b="1" dirty="0">
                <a:solidFill>
                  <a:srgbClr val="00B0F0"/>
                </a:solidFill>
              </a:rPr>
              <a:t>];j++) </a:t>
            </a:r>
            <a:r>
              <a:rPr lang="en-US" b="1" dirty="0" err="1">
                <a:solidFill>
                  <a:srgbClr val="00B0F0"/>
                </a:solidFill>
              </a:rPr>
              <a:t>dp</a:t>
            </a:r>
            <a:r>
              <a:rPr lang="en-US" b="1" dirty="0">
                <a:solidFill>
                  <a:srgbClr val="00B0F0"/>
                </a:solidFill>
              </a:rPr>
              <a:t>[</a:t>
            </a:r>
            <a:r>
              <a:rPr lang="en-US" b="1" dirty="0" err="1">
                <a:solidFill>
                  <a:srgbClr val="00B0F0"/>
                </a:solidFill>
              </a:rPr>
              <a:t>i</a:t>
            </a:r>
            <a:r>
              <a:rPr lang="en-US" b="1" dirty="0">
                <a:solidFill>
                  <a:srgbClr val="00B0F0"/>
                </a:solidFill>
              </a:rPr>
              <a:t>][j]=</a:t>
            </a:r>
            <a:r>
              <a:rPr lang="en-US" b="1" dirty="0" err="1">
                <a:solidFill>
                  <a:srgbClr val="00B0F0"/>
                </a:solidFill>
              </a:rPr>
              <a:t>dp</a:t>
            </a:r>
            <a:r>
              <a:rPr lang="en-US" b="1" dirty="0">
                <a:solidFill>
                  <a:srgbClr val="00B0F0"/>
                </a:solidFill>
              </a:rPr>
              <a:t>[i-1][j];</a:t>
            </a:r>
          </a:p>
          <a:p>
            <a:r>
              <a:rPr lang="en-US" b="1" dirty="0">
                <a:solidFill>
                  <a:srgbClr val="00B0F0"/>
                </a:solidFill>
              </a:rPr>
              <a:t>        for(</a:t>
            </a:r>
            <a:r>
              <a:rPr lang="en-US" b="1" dirty="0" err="1">
                <a:solidFill>
                  <a:srgbClr val="00B0F0"/>
                </a:solidFill>
              </a:rPr>
              <a:t>int</a:t>
            </a:r>
            <a:r>
              <a:rPr lang="en-US" b="1" dirty="0">
                <a:solidFill>
                  <a:srgbClr val="00B0F0"/>
                </a:solidFill>
              </a:rPr>
              <a:t> j=a[</a:t>
            </a:r>
            <a:r>
              <a:rPr lang="en-US" b="1" dirty="0" err="1">
                <a:solidFill>
                  <a:srgbClr val="00B0F0"/>
                </a:solidFill>
              </a:rPr>
              <a:t>i</a:t>
            </a:r>
            <a:r>
              <a:rPr lang="en-US" b="1" dirty="0">
                <a:solidFill>
                  <a:srgbClr val="00B0F0"/>
                </a:solidFill>
              </a:rPr>
              <a:t>];j&lt;=</a:t>
            </a:r>
            <a:r>
              <a:rPr lang="en-US" b="1" dirty="0" err="1">
                <a:solidFill>
                  <a:srgbClr val="00B0F0"/>
                </a:solidFill>
              </a:rPr>
              <a:t>sum;j</a:t>
            </a:r>
            <a:r>
              <a:rPr lang="en-US" b="1" dirty="0">
                <a:solidFill>
                  <a:srgbClr val="00B0F0"/>
                </a:solidFill>
              </a:rPr>
              <a:t>++)</a:t>
            </a:r>
            <a:r>
              <a:rPr lang="sr-Latn-ME" b="1" dirty="0">
                <a:solidFill>
                  <a:srgbClr val="00B0F0"/>
                </a:solidFill>
              </a:rPr>
              <a:t> </a:t>
            </a:r>
            <a:r>
              <a:rPr lang="en-US" b="1" dirty="0">
                <a:solidFill>
                  <a:srgbClr val="00B0F0"/>
                </a:solidFill>
              </a:rPr>
              <a:t>{</a:t>
            </a:r>
          </a:p>
          <a:p>
            <a:r>
              <a:rPr lang="en-US" b="1" dirty="0">
                <a:solidFill>
                  <a:srgbClr val="00B0F0"/>
                </a:solidFill>
              </a:rPr>
              <a:t>            </a:t>
            </a:r>
            <a:r>
              <a:rPr lang="en-US" b="1" dirty="0" err="1">
                <a:solidFill>
                  <a:srgbClr val="00B0F0"/>
                </a:solidFill>
              </a:rPr>
              <a:t>dp</a:t>
            </a:r>
            <a:r>
              <a:rPr lang="en-US" b="1" dirty="0">
                <a:solidFill>
                  <a:srgbClr val="00B0F0"/>
                </a:solidFill>
              </a:rPr>
              <a:t>[</a:t>
            </a:r>
            <a:r>
              <a:rPr lang="en-US" b="1" dirty="0" err="1">
                <a:solidFill>
                  <a:srgbClr val="00B0F0"/>
                </a:solidFill>
              </a:rPr>
              <a:t>i</a:t>
            </a:r>
            <a:r>
              <a:rPr lang="en-US" b="1" dirty="0">
                <a:solidFill>
                  <a:srgbClr val="00B0F0"/>
                </a:solidFill>
              </a:rPr>
              <a:t>][j]=</a:t>
            </a:r>
            <a:r>
              <a:rPr lang="en-US" b="1" dirty="0" err="1">
                <a:solidFill>
                  <a:srgbClr val="00B0F0"/>
                </a:solidFill>
              </a:rPr>
              <a:t>dp</a:t>
            </a:r>
            <a:r>
              <a:rPr lang="en-US" b="1" dirty="0">
                <a:solidFill>
                  <a:srgbClr val="00B0F0"/>
                </a:solidFill>
              </a:rPr>
              <a:t>[i-1][j]||</a:t>
            </a:r>
            <a:r>
              <a:rPr lang="en-US" b="1" dirty="0" err="1">
                <a:solidFill>
                  <a:srgbClr val="00B0F0"/>
                </a:solidFill>
              </a:rPr>
              <a:t>dp</a:t>
            </a:r>
            <a:r>
              <a:rPr lang="en-US" b="1" dirty="0">
                <a:solidFill>
                  <a:srgbClr val="00B0F0"/>
                </a:solidFill>
              </a:rPr>
              <a:t>[i-1][j-a[</a:t>
            </a:r>
            <a:r>
              <a:rPr lang="en-US" b="1" dirty="0" err="1">
                <a:solidFill>
                  <a:srgbClr val="00B0F0"/>
                </a:solidFill>
              </a:rPr>
              <a:t>i</a:t>
            </a:r>
            <a:r>
              <a:rPr lang="en-US" b="1" dirty="0">
                <a:solidFill>
                  <a:srgbClr val="00B0F0"/>
                </a:solidFill>
              </a:rPr>
              <a:t>]];</a:t>
            </a:r>
          </a:p>
          <a:p>
            <a:r>
              <a:rPr lang="en-US" b="1" dirty="0">
                <a:solidFill>
                  <a:srgbClr val="00B0F0"/>
                </a:solidFill>
              </a:rPr>
              <a:t>        }</a:t>
            </a:r>
          </a:p>
          <a:p>
            <a:r>
              <a:rPr lang="en-US" b="1" dirty="0">
                <a:solidFill>
                  <a:srgbClr val="00B0F0"/>
                </a:solidFill>
              </a:rPr>
              <a:t>    }</a:t>
            </a:r>
          </a:p>
          <a:p>
            <a:r>
              <a:rPr lang="en-US" b="1" dirty="0">
                <a:solidFill>
                  <a:srgbClr val="00B0F0"/>
                </a:solidFill>
              </a:rPr>
              <a:t>vector &lt;</a:t>
            </a:r>
            <a:r>
              <a:rPr lang="en-US" b="1" dirty="0" err="1">
                <a:solidFill>
                  <a:srgbClr val="00B0F0"/>
                </a:solidFill>
              </a:rPr>
              <a:t>int</a:t>
            </a:r>
            <a:r>
              <a:rPr lang="en-US" b="1" dirty="0">
                <a:solidFill>
                  <a:srgbClr val="00B0F0"/>
                </a:solidFill>
              </a:rPr>
              <a:t>&gt; v;</a:t>
            </a:r>
          </a:p>
          <a:p>
            <a:r>
              <a:rPr lang="en-US" b="1" dirty="0">
                <a:solidFill>
                  <a:srgbClr val="00B0F0"/>
                </a:solidFill>
              </a:rPr>
              <a:t>    </a:t>
            </a:r>
            <a:r>
              <a:rPr lang="en-US" b="1" dirty="0" err="1">
                <a:solidFill>
                  <a:srgbClr val="00B0F0"/>
                </a:solidFill>
              </a:rPr>
              <a:t>stampajPodskupove</a:t>
            </a:r>
            <a:r>
              <a:rPr lang="en-US" b="1" dirty="0">
                <a:solidFill>
                  <a:srgbClr val="00B0F0"/>
                </a:solidFill>
              </a:rPr>
              <a:t>(a,n-1,sum,v,dp);</a:t>
            </a:r>
          </a:p>
          <a:p>
            <a:r>
              <a:rPr lang="en-US" b="1" dirty="0">
                <a:solidFill>
                  <a:srgbClr val="00B0F0"/>
                </a:solidFill>
              </a:rPr>
              <a:t>    return 0;</a:t>
            </a:r>
          </a:p>
          <a:p>
            <a:r>
              <a:rPr lang="en-US" b="1" dirty="0">
                <a:solidFill>
                  <a:srgbClr val="00B0F0"/>
                </a:solidFill>
              </a:rPr>
              <a:t>}</a:t>
            </a:r>
          </a:p>
        </p:txBody>
      </p:sp>
      <p:cxnSp>
        <p:nvCxnSpPr>
          <p:cNvPr id="7" name="Straight Connector 6"/>
          <p:cNvCxnSpPr>
            <a:stCxn id="4" idx="1"/>
          </p:cNvCxnSpPr>
          <p:nvPr/>
        </p:nvCxnSpPr>
        <p:spPr>
          <a:xfrm flipV="1">
            <a:off x="0" y="3529756"/>
            <a:ext cx="9144000" cy="1"/>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867400" y="381000"/>
            <a:ext cx="3429000" cy="2308324"/>
          </a:xfrm>
          <a:prstGeom prst="rect">
            <a:avLst/>
          </a:prstGeom>
          <a:noFill/>
        </p:spPr>
        <p:txBody>
          <a:bodyPr wrap="square" rtlCol="0">
            <a:spAutoFit/>
          </a:bodyPr>
          <a:lstStyle/>
          <a:p>
            <a:r>
              <a:rPr lang="sr-Latn-ME" dirty="0" smtClean="0"/>
              <a:t>Ključni detalj algoritma je logička matrica </a:t>
            </a:r>
            <a:r>
              <a:rPr lang="sr-Latn-ME" b="1" i="1" dirty="0" smtClean="0">
                <a:solidFill>
                  <a:srgbClr val="C00000"/>
                </a:solidFill>
              </a:rPr>
              <a:t>dp</a:t>
            </a:r>
            <a:r>
              <a:rPr lang="sr-Latn-ME" dirty="0" smtClean="0"/>
              <a:t>. </a:t>
            </a:r>
            <a:r>
              <a:rPr lang="en-US" b="1" i="1" dirty="0" smtClean="0">
                <a:solidFill>
                  <a:srgbClr val="C00000"/>
                </a:solidFill>
              </a:rPr>
              <a:t>d</a:t>
            </a:r>
            <a:r>
              <a:rPr lang="sr-Latn-ME" b="1" i="1" dirty="0" smtClean="0">
                <a:solidFill>
                  <a:srgbClr val="C00000"/>
                </a:solidFill>
              </a:rPr>
              <a:t>p</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r>
              <a:rPr lang="en-US" dirty="0" smtClean="0"/>
              <a:t> je ta</a:t>
            </a:r>
            <a:r>
              <a:rPr lang="sr-Latn-ME" dirty="0" smtClean="0"/>
              <a:t>čno ako je moguće postići sumu </a:t>
            </a:r>
            <a:r>
              <a:rPr lang="sr-Latn-ME" b="1" i="1" dirty="0" smtClean="0">
                <a:solidFill>
                  <a:srgbClr val="C00000"/>
                </a:solidFill>
              </a:rPr>
              <a:t>j</a:t>
            </a:r>
            <a:r>
              <a:rPr lang="sr-Latn-ME" dirty="0" smtClean="0"/>
              <a:t> sa elementima niza od </a:t>
            </a:r>
            <a:br>
              <a:rPr lang="sr-Latn-ME" dirty="0" smtClean="0"/>
            </a:br>
            <a:r>
              <a:rPr lang="sr-Latn-ME" b="1" dirty="0" smtClean="0">
                <a:solidFill>
                  <a:srgbClr val="C00000"/>
                </a:solidFill>
              </a:rPr>
              <a:t>0</a:t>
            </a:r>
            <a:r>
              <a:rPr lang="sr-Latn-ME" dirty="0" smtClean="0"/>
              <a:t> do </a:t>
            </a:r>
            <a:r>
              <a:rPr lang="sr-Latn-ME" b="1" i="1" dirty="0" smtClean="0">
                <a:solidFill>
                  <a:srgbClr val="C00000"/>
                </a:solidFill>
              </a:rPr>
              <a:t>i</a:t>
            </a:r>
            <a:r>
              <a:rPr lang="sr-Latn-ME" dirty="0" smtClean="0"/>
              <a:t>.</a:t>
            </a:r>
          </a:p>
          <a:p>
            <a:r>
              <a:rPr lang="sr-Latn-ME" dirty="0" smtClean="0"/>
              <a:t>Drugi dio zadatka je da se odštampaju podskupovi rješenja kojih može biti više.</a:t>
            </a:r>
            <a:endParaRPr lang="en-US" dirty="0"/>
          </a:p>
        </p:txBody>
      </p:sp>
      <p:cxnSp>
        <p:nvCxnSpPr>
          <p:cNvPr id="11" name="Straight Connector 10"/>
          <p:cNvCxnSpPr/>
          <p:nvPr/>
        </p:nvCxnSpPr>
        <p:spPr>
          <a:xfrm>
            <a:off x="4114800" y="3529757"/>
            <a:ext cx="0" cy="3252043"/>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57479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 y="152400"/>
            <a:ext cx="8895080" cy="990600"/>
          </a:xfrm>
        </p:spPr>
        <p:txBody>
          <a:bodyPr>
            <a:normAutofit/>
          </a:bodyPr>
          <a:lstStyle/>
          <a:p>
            <a:r>
              <a:rPr lang="sr-Latn-ME" dirty="0" smtClean="0"/>
              <a:t>Leksikografski najmanji ciklični pomjeraj</a:t>
            </a:r>
            <a:endParaRPr lang="en-US" dirty="0"/>
          </a:p>
        </p:txBody>
      </p:sp>
      <p:sp>
        <p:nvSpPr>
          <p:cNvPr id="3" name="Content Placeholder 2"/>
          <p:cNvSpPr>
            <a:spLocks noGrp="1"/>
          </p:cNvSpPr>
          <p:nvPr>
            <p:ph idx="1"/>
          </p:nvPr>
        </p:nvSpPr>
        <p:spPr>
          <a:xfrm>
            <a:off x="0" y="914400"/>
            <a:ext cx="9144000" cy="3200400"/>
          </a:xfrm>
        </p:spPr>
        <p:txBody>
          <a:bodyPr/>
          <a:lstStyle/>
          <a:p>
            <a:r>
              <a:rPr lang="sr-Latn-ME" dirty="0" smtClean="0"/>
              <a:t>Na kraj stringa nadovezaćemo novi. </a:t>
            </a:r>
            <a:r>
              <a:rPr lang="en-US" dirty="0" err="1" smtClean="0"/>
              <a:t>Pretpostavimo</a:t>
            </a:r>
            <a:r>
              <a:rPr lang="en-US" dirty="0" smtClean="0"/>
              <a:t> da je </a:t>
            </a:r>
            <a:r>
              <a:rPr lang="en-US" dirty="0" err="1" smtClean="0"/>
              <a:t>po</a:t>
            </a:r>
            <a:r>
              <a:rPr lang="sr-Latn-ME" dirty="0" smtClean="0"/>
              <a:t>četni string minimalan. Poredimo ga sa svih </a:t>
            </a:r>
            <a:r>
              <a:rPr lang="sr-Latn-ME" b="1" i="1" dirty="0" smtClean="0">
                <a:solidFill>
                  <a:srgbClr val="C00000"/>
                </a:solidFill>
              </a:rPr>
              <a:t>n</a:t>
            </a:r>
            <a:r>
              <a:rPr lang="sr-Latn-ME" b="1" dirty="0" smtClean="0">
                <a:solidFill>
                  <a:srgbClr val="C00000"/>
                </a:solidFill>
              </a:rPr>
              <a:t>-2</a:t>
            </a:r>
            <a:r>
              <a:rPr lang="sr-Latn-ME" dirty="0" smtClean="0"/>
              <a:t> moguća pomjeraja (složenost spoljne petlje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Rolling hash poređenje stringova se obavlja traženjem prve pozicije gdje se razlikuju putem binarne pretrage. Ako dva stringa dužine </a:t>
            </a:r>
            <a:r>
              <a:rPr lang="sr-Latn-ME" b="1" i="1" dirty="0" smtClean="0">
                <a:solidFill>
                  <a:srgbClr val="C00000"/>
                </a:solidFill>
              </a:rPr>
              <a:t>x</a:t>
            </a:r>
            <a:r>
              <a:rPr lang="sr-Latn-ME" dirty="0" smtClean="0"/>
              <a:t> imaju iste heševe onda se ne razlikuju.</a:t>
            </a:r>
          </a:p>
          <a:p>
            <a:r>
              <a:rPr lang="sr-Latn-ME" dirty="0" smtClean="0"/>
              <a:t>Dakle, tražimo prvu poziciju razlike i na osnovu nje donosimo odluku (složenost binarne pretrage je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endParaRPr lang="en-US" dirty="0"/>
          </a:p>
        </p:txBody>
      </p:sp>
      <p:sp>
        <p:nvSpPr>
          <p:cNvPr id="4" name="Rectangle 3"/>
          <p:cNvSpPr/>
          <p:nvPr/>
        </p:nvSpPr>
        <p:spPr>
          <a:xfrm>
            <a:off x="76200" y="4023479"/>
            <a:ext cx="4572000" cy="2862322"/>
          </a:xfrm>
          <a:prstGeom prst="rect">
            <a:avLst/>
          </a:prstGeom>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&lt;string&gt;</a:t>
            </a:r>
          </a:p>
          <a:p>
            <a:r>
              <a:rPr lang="en-US" b="1" dirty="0" smtClean="0">
                <a:solidFill>
                  <a:srgbClr val="0070C0"/>
                </a:solidFill>
              </a:rPr>
              <a:t>using </a:t>
            </a:r>
            <a:r>
              <a:rPr lang="en-US" b="1" dirty="0">
                <a:solidFill>
                  <a:srgbClr val="0070C0"/>
                </a:solidFill>
              </a:rPr>
              <a:t>namespace </a:t>
            </a:r>
            <a:r>
              <a:rPr lang="en-US" b="1" dirty="0" err="1">
                <a:solidFill>
                  <a:srgbClr val="0070C0"/>
                </a:solidFill>
              </a:rPr>
              <a:t>std</a:t>
            </a:r>
            <a:r>
              <a:rPr lang="en-US" b="1" dirty="0">
                <a:solidFill>
                  <a:srgbClr val="0070C0"/>
                </a:solidFill>
              </a:rPr>
              <a:t>;</a:t>
            </a:r>
          </a:p>
          <a:p>
            <a:r>
              <a:rPr lang="en-US" b="1" dirty="0">
                <a:solidFill>
                  <a:srgbClr val="0070C0"/>
                </a:solidFill>
              </a:rPr>
              <a:t>long </a:t>
            </a:r>
            <a:r>
              <a:rPr lang="en-US" b="1" dirty="0" err="1">
                <a:solidFill>
                  <a:srgbClr val="0070C0"/>
                </a:solidFill>
              </a:rPr>
              <a:t>long</a:t>
            </a:r>
            <a:r>
              <a:rPr lang="en-US" b="1" dirty="0">
                <a:solidFill>
                  <a:srgbClr val="0070C0"/>
                </a:solidFill>
              </a:rPr>
              <a:t> P=1e9+123; //prost </a:t>
            </a:r>
            <a:r>
              <a:rPr lang="en-US" b="1" dirty="0" err="1">
                <a:solidFill>
                  <a:srgbClr val="0070C0"/>
                </a:solidFill>
              </a:rPr>
              <a:t>broj</a:t>
            </a:r>
            <a:endParaRPr lang="en-US" b="1" dirty="0">
              <a:solidFill>
                <a:srgbClr val="0070C0"/>
              </a:solidFill>
            </a:endParaRPr>
          </a:p>
          <a:p>
            <a:r>
              <a:rPr lang="en-US" b="1" dirty="0" err="1">
                <a:solidFill>
                  <a:srgbClr val="0070C0"/>
                </a:solidFill>
              </a:rPr>
              <a:t>int</a:t>
            </a:r>
            <a:r>
              <a:rPr lang="en-US" b="1" dirty="0">
                <a:solidFill>
                  <a:srgbClr val="0070C0"/>
                </a:solidFill>
              </a:rPr>
              <a:t> M=37;</a:t>
            </a:r>
          </a:p>
          <a:p>
            <a:r>
              <a:rPr lang="en-US" b="1" dirty="0">
                <a:solidFill>
                  <a:srgbClr val="0070C0"/>
                </a:solidFill>
              </a:rPr>
              <a:t>long </a:t>
            </a:r>
            <a:r>
              <a:rPr lang="en-US" b="1" dirty="0" err="1">
                <a:solidFill>
                  <a:srgbClr val="0070C0"/>
                </a:solidFill>
              </a:rPr>
              <a:t>long</a:t>
            </a:r>
            <a:r>
              <a:rPr lang="en-US" b="1" dirty="0">
                <a:solidFill>
                  <a:srgbClr val="0070C0"/>
                </a:solidFill>
              </a:rPr>
              <a:t> </a:t>
            </a:r>
            <a:r>
              <a:rPr lang="en-US" b="1" dirty="0" err="1">
                <a:solidFill>
                  <a:srgbClr val="0070C0"/>
                </a:solidFill>
              </a:rPr>
              <a:t>hash_calc</a:t>
            </a:r>
            <a:r>
              <a:rPr lang="en-US" b="1" dirty="0">
                <a:solidFill>
                  <a:srgbClr val="0070C0"/>
                </a:solidFill>
              </a:rPr>
              <a:t>(string </a:t>
            </a:r>
            <a:r>
              <a:rPr lang="en-US" b="1" dirty="0" err="1">
                <a:solidFill>
                  <a:srgbClr val="0070C0"/>
                </a:solidFill>
              </a:rPr>
              <a:t>s,int</a:t>
            </a:r>
            <a:r>
              <a:rPr lang="en-US" b="1" dirty="0">
                <a:solidFill>
                  <a:srgbClr val="0070C0"/>
                </a:solidFill>
              </a:rPr>
              <a:t> x){</a:t>
            </a:r>
          </a:p>
          <a:p>
            <a:r>
              <a:rPr lang="en-US" b="1" dirty="0">
                <a:solidFill>
                  <a:srgbClr val="0070C0"/>
                </a:solidFill>
              </a:rPr>
              <a:t>    long </a:t>
            </a:r>
            <a:r>
              <a:rPr lang="en-US" b="1" dirty="0" err="1">
                <a:solidFill>
                  <a:srgbClr val="0070C0"/>
                </a:solidFill>
              </a:rPr>
              <a:t>long</a:t>
            </a:r>
            <a:r>
              <a:rPr lang="en-US" b="1" dirty="0">
                <a:solidFill>
                  <a:srgbClr val="0070C0"/>
                </a:solidFill>
              </a:rPr>
              <a:t> </a:t>
            </a:r>
            <a:r>
              <a:rPr lang="en-US" b="1" dirty="0" err="1">
                <a:solidFill>
                  <a:srgbClr val="0070C0"/>
                </a:solidFill>
              </a:rPr>
              <a:t>hs</a:t>
            </a:r>
            <a:r>
              <a:rPr lang="en-US" b="1" dirty="0">
                <a:solidFill>
                  <a:srgbClr val="0070C0"/>
                </a:solidFill>
              </a:rPr>
              <a:t>=0;</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x;i</a:t>
            </a:r>
            <a:r>
              <a:rPr lang="en-US" b="1" dirty="0">
                <a:solidFill>
                  <a:srgbClr val="0070C0"/>
                </a:solidFill>
              </a:rPr>
              <a:t>++)</a:t>
            </a:r>
          </a:p>
          <a:p>
            <a:r>
              <a:rPr lang="en-US" b="1" dirty="0">
                <a:solidFill>
                  <a:srgbClr val="0070C0"/>
                </a:solidFill>
              </a:rPr>
              <a:t>        </a:t>
            </a:r>
            <a:r>
              <a:rPr lang="en-US" b="1" dirty="0" err="1">
                <a:solidFill>
                  <a:srgbClr val="0070C0"/>
                </a:solidFill>
              </a:rPr>
              <a:t>hs</a:t>
            </a:r>
            <a:r>
              <a:rPr lang="en-US" b="1" dirty="0">
                <a:solidFill>
                  <a:srgbClr val="0070C0"/>
                </a:solidFill>
              </a:rPr>
              <a:t>=((</a:t>
            </a:r>
            <a:r>
              <a:rPr lang="en-US" b="1" dirty="0" err="1">
                <a:solidFill>
                  <a:srgbClr val="0070C0"/>
                </a:solidFill>
              </a:rPr>
              <a:t>hs</a:t>
            </a:r>
            <a:r>
              <a:rPr lang="en-US" b="1" dirty="0">
                <a:solidFill>
                  <a:srgbClr val="0070C0"/>
                </a:solidFill>
              </a:rPr>
              <a:t>*M)%P+(s[</a:t>
            </a:r>
            <a:r>
              <a:rPr lang="en-US" b="1" dirty="0" err="1">
                <a:solidFill>
                  <a:srgbClr val="0070C0"/>
                </a:solidFill>
              </a:rPr>
              <a:t>i</a:t>
            </a:r>
            <a:r>
              <a:rPr lang="en-US" b="1" dirty="0">
                <a:solidFill>
                  <a:srgbClr val="0070C0"/>
                </a:solidFill>
              </a:rPr>
              <a:t>]-'A'+1))%P;</a:t>
            </a:r>
          </a:p>
          <a:p>
            <a:r>
              <a:rPr lang="en-US" b="1" dirty="0">
                <a:solidFill>
                  <a:srgbClr val="0070C0"/>
                </a:solidFill>
              </a:rPr>
              <a:t>    return </a:t>
            </a:r>
            <a:r>
              <a:rPr lang="en-US" b="1" dirty="0" err="1">
                <a:solidFill>
                  <a:srgbClr val="0070C0"/>
                </a:solidFill>
              </a:rPr>
              <a:t>hs</a:t>
            </a:r>
            <a:r>
              <a:rPr lang="en-US" b="1" dirty="0" smtClean="0">
                <a:solidFill>
                  <a:srgbClr val="0070C0"/>
                </a:solidFill>
              </a:rPr>
              <a:t>;}</a:t>
            </a:r>
            <a:endParaRPr lang="en-US" b="1" dirty="0">
              <a:solidFill>
                <a:srgbClr val="0070C0"/>
              </a:solidFill>
            </a:endParaRPr>
          </a:p>
        </p:txBody>
      </p:sp>
      <p:sp>
        <p:nvSpPr>
          <p:cNvPr id="5" name="TextBox 4"/>
          <p:cNvSpPr txBox="1"/>
          <p:nvPr/>
        </p:nvSpPr>
        <p:spPr>
          <a:xfrm>
            <a:off x="2514600" y="4038600"/>
            <a:ext cx="3886200" cy="369332"/>
          </a:xfrm>
          <a:prstGeom prst="rect">
            <a:avLst/>
          </a:prstGeom>
          <a:noFill/>
        </p:spPr>
        <p:txBody>
          <a:bodyPr wrap="square" rtlCol="0">
            <a:spAutoFit/>
          </a:bodyPr>
          <a:lstStyle/>
          <a:p>
            <a:r>
              <a:rPr lang="sr-Latn-ME" b="1" dirty="0" smtClean="0">
                <a:solidFill>
                  <a:srgbClr val="FF0000"/>
                </a:solidFill>
              </a:rPr>
              <a:t>Heš dužine x od početka stringa.</a:t>
            </a:r>
            <a:endParaRPr lang="en-US" b="1" dirty="0">
              <a:solidFill>
                <a:srgbClr val="FF0000"/>
              </a:solidFill>
            </a:endParaRPr>
          </a:p>
        </p:txBody>
      </p:sp>
      <p:sp>
        <p:nvSpPr>
          <p:cNvPr id="6" name="Rectangle 5"/>
          <p:cNvSpPr/>
          <p:nvPr/>
        </p:nvSpPr>
        <p:spPr>
          <a:xfrm>
            <a:off x="4267200" y="4343400"/>
            <a:ext cx="4724400" cy="2308324"/>
          </a:xfrm>
          <a:prstGeom prst="rect">
            <a:avLst/>
          </a:prstGeom>
          <a:ln>
            <a:solidFill>
              <a:srgbClr val="C00000"/>
            </a:solidFill>
          </a:ln>
        </p:spPr>
        <p:txBody>
          <a:bodyPr wrap="square">
            <a:spAutoFit/>
          </a:bodyPr>
          <a:lstStyle/>
          <a:p>
            <a:r>
              <a:rPr lang="en-US" b="1" dirty="0" err="1">
                <a:solidFill>
                  <a:srgbClr val="0070C0"/>
                </a:solidFill>
              </a:rPr>
              <a:t>bool</a:t>
            </a:r>
            <a:r>
              <a:rPr lang="en-US" b="1" dirty="0">
                <a:solidFill>
                  <a:srgbClr val="0070C0"/>
                </a:solidFill>
              </a:rPr>
              <a:t> </a:t>
            </a:r>
            <a:r>
              <a:rPr lang="en-US" b="1" dirty="0" err="1">
                <a:solidFill>
                  <a:srgbClr val="0070C0"/>
                </a:solidFill>
              </a:rPr>
              <a:t>hash_comp</a:t>
            </a:r>
            <a:r>
              <a:rPr lang="en-US" b="1" dirty="0">
                <a:solidFill>
                  <a:srgbClr val="0070C0"/>
                </a:solidFill>
              </a:rPr>
              <a:t>(string </a:t>
            </a:r>
            <a:r>
              <a:rPr lang="en-US" b="1" dirty="0" err="1">
                <a:solidFill>
                  <a:srgbClr val="0070C0"/>
                </a:solidFill>
              </a:rPr>
              <a:t>sa,string</a:t>
            </a:r>
            <a:r>
              <a:rPr lang="en-US" b="1" dirty="0">
                <a:solidFill>
                  <a:srgbClr val="0070C0"/>
                </a:solidFill>
              </a:rPr>
              <a:t> </a:t>
            </a:r>
            <a:r>
              <a:rPr lang="en-US" b="1" dirty="0" err="1">
                <a:solidFill>
                  <a:srgbClr val="0070C0"/>
                </a:solidFill>
              </a:rPr>
              <a:t>sb</a:t>
            </a:r>
            <a:r>
              <a:rPr lang="en-US" b="1" dirty="0">
                <a:solidFill>
                  <a:srgbClr val="0070C0"/>
                </a:solidFill>
              </a:rPr>
              <a:t>){</a:t>
            </a:r>
          </a:p>
          <a:p>
            <a:r>
              <a:rPr lang="en-US" b="1" dirty="0" err="1">
                <a:solidFill>
                  <a:srgbClr val="0070C0"/>
                </a:solidFill>
              </a:rPr>
              <a:t>int</a:t>
            </a:r>
            <a:r>
              <a:rPr lang="en-US" b="1" dirty="0">
                <a:solidFill>
                  <a:srgbClr val="0070C0"/>
                </a:solidFill>
              </a:rPr>
              <a:t> n=</a:t>
            </a:r>
            <a:r>
              <a:rPr lang="en-US" b="1" dirty="0" err="1">
                <a:solidFill>
                  <a:srgbClr val="0070C0"/>
                </a:solidFill>
              </a:rPr>
              <a:t>sa.size</a:t>
            </a:r>
            <a:r>
              <a:rPr lang="en-US" b="1" dirty="0" smtClean="0">
                <a:solidFill>
                  <a:srgbClr val="0070C0"/>
                </a:solidFill>
              </a:rPr>
              <a:t>();</a:t>
            </a:r>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a:solidFill>
                  <a:srgbClr val="0070C0"/>
                </a:solidFill>
              </a:rPr>
              <a:t>l=0,r=n-1,mid;</a:t>
            </a:r>
          </a:p>
          <a:p>
            <a:r>
              <a:rPr lang="en-US" b="1" dirty="0">
                <a:solidFill>
                  <a:srgbClr val="0070C0"/>
                </a:solidFill>
              </a:rPr>
              <a:t>while(r-l&gt;=0){</a:t>
            </a:r>
          </a:p>
          <a:p>
            <a:r>
              <a:rPr lang="en-US" b="1" dirty="0" smtClean="0">
                <a:solidFill>
                  <a:srgbClr val="0070C0"/>
                </a:solidFill>
              </a:rPr>
              <a:t>mid=l</a:t>
            </a:r>
            <a:r>
              <a:rPr lang="en-US" b="1" dirty="0">
                <a:solidFill>
                  <a:srgbClr val="0070C0"/>
                </a:solidFill>
              </a:rPr>
              <a:t>+(r-l)/2;</a:t>
            </a:r>
          </a:p>
          <a:p>
            <a:r>
              <a:rPr lang="en-US" b="1" dirty="0" smtClean="0">
                <a:solidFill>
                  <a:srgbClr val="0070C0"/>
                </a:solidFill>
              </a:rPr>
              <a:t>if(</a:t>
            </a:r>
            <a:r>
              <a:rPr lang="en-US" b="1" dirty="0" err="1" smtClean="0">
                <a:solidFill>
                  <a:srgbClr val="0070C0"/>
                </a:solidFill>
              </a:rPr>
              <a:t>hash_calc</a:t>
            </a:r>
            <a:r>
              <a:rPr lang="en-US" b="1" dirty="0" smtClean="0">
                <a:solidFill>
                  <a:srgbClr val="0070C0"/>
                </a:solidFill>
              </a:rPr>
              <a:t>(</a:t>
            </a:r>
            <a:r>
              <a:rPr lang="en-US" b="1" dirty="0" err="1" smtClean="0">
                <a:solidFill>
                  <a:srgbClr val="0070C0"/>
                </a:solidFill>
              </a:rPr>
              <a:t>sa,mid</a:t>
            </a:r>
            <a:r>
              <a:rPr lang="en-US" b="1" dirty="0">
                <a:solidFill>
                  <a:srgbClr val="0070C0"/>
                </a:solidFill>
              </a:rPr>
              <a:t>)==</a:t>
            </a:r>
            <a:r>
              <a:rPr lang="en-US" b="1" dirty="0" err="1">
                <a:solidFill>
                  <a:srgbClr val="0070C0"/>
                </a:solidFill>
              </a:rPr>
              <a:t>hash_calc</a:t>
            </a:r>
            <a:r>
              <a:rPr lang="en-US" b="1" dirty="0">
                <a:solidFill>
                  <a:srgbClr val="0070C0"/>
                </a:solidFill>
              </a:rPr>
              <a:t>(</a:t>
            </a:r>
            <a:r>
              <a:rPr lang="en-US" b="1" dirty="0" err="1">
                <a:solidFill>
                  <a:srgbClr val="0070C0"/>
                </a:solidFill>
              </a:rPr>
              <a:t>sb,mid</a:t>
            </a:r>
            <a:r>
              <a:rPr lang="en-US" b="1" dirty="0">
                <a:solidFill>
                  <a:srgbClr val="0070C0"/>
                </a:solidFill>
              </a:rPr>
              <a:t>)) l=mid+1;</a:t>
            </a:r>
          </a:p>
          <a:p>
            <a:r>
              <a:rPr lang="en-US" b="1" dirty="0" smtClean="0">
                <a:solidFill>
                  <a:srgbClr val="0070C0"/>
                </a:solidFill>
              </a:rPr>
              <a:t>else </a:t>
            </a:r>
            <a:r>
              <a:rPr lang="en-US" b="1" dirty="0">
                <a:solidFill>
                  <a:srgbClr val="0070C0"/>
                </a:solidFill>
              </a:rPr>
              <a:t>r=mid-1</a:t>
            </a:r>
            <a:r>
              <a:rPr lang="en-US" b="1" dirty="0" smtClean="0">
                <a:solidFill>
                  <a:srgbClr val="0070C0"/>
                </a:solidFill>
              </a:rPr>
              <a:t>;}</a:t>
            </a:r>
            <a:endParaRPr lang="en-US" b="1" dirty="0">
              <a:solidFill>
                <a:srgbClr val="0070C0"/>
              </a:solidFill>
            </a:endParaRPr>
          </a:p>
          <a:p>
            <a:r>
              <a:rPr lang="en-US" b="1" dirty="0">
                <a:solidFill>
                  <a:srgbClr val="0070C0"/>
                </a:solidFill>
              </a:rPr>
              <a:t>return </a:t>
            </a:r>
            <a:r>
              <a:rPr lang="en-US" b="1" dirty="0" err="1">
                <a:solidFill>
                  <a:srgbClr val="0070C0"/>
                </a:solidFill>
              </a:rPr>
              <a:t>sb</a:t>
            </a:r>
            <a:r>
              <a:rPr lang="en-US" b="1" dirty="0">
                <a:solidFill>
                  <a:srgbClr val="0070C0"/>
                </a:solidFill>
              </a:rPr>
              <a:t>[mid]&lt;</a:t>
            </a:r>
            <a:r>
              <a:rPr lang="en-US" b="1" dirty="0" err="1">
                <a:solidFill>
                  <a:srgbClr val="0070C0"/>
                </a:solidFill>
              </a:rPr>
              <a:t>sa</a:t>
            </a:r>
            <a:r>
              <a:rPr lang="en-US" b="1" dirty="0">
                <a:solidFill>
                  <a:srgbClr val="0070C0"/>
                </a:solidFill>
              </a:rPr>
              <a:t>[mid</a:t>
            </a:r>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4079172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rmAutofit/>
          </a:bodyPr>
          <a:lstStyle/>
          <a:p>
            <a:r>
              <a:rPr lang="sr-Latn-ME" dirty="0"/>
              <a:t>Leksikografski najmanji ciklični pomjeraj</a:t>
            </a:r>
            <a:endParaRPr lang="en-US" dirty="0"/>
          </a:p>
        </p:txBody>
      </p:sp>
      <p:sp>
        <p:nvSpPr>
          <p:cNvPr id="3" name="Content Placeholder 2"/>
          <p:cNvSpPr>
            <a:spLocks noGrp="1"/>
          </p:cNvSpPr>
          <p:nvPr>
            <p:ph idx="1"/>
          </p:nvPr>
        </p:nvSpPr>
        <p:spPr>
          <a:xfrm>
            <a:off x="4114800" y="2286000"/>
            <a:ext cx="5039360" cy="2103120"/>
          </a:xfrm>
        </p:spPr>
        <p:txBody>
          <a:bodyPr/>
          <a:lstStyle/>
          <a:p>
            <a:r>
              <a:rPr lang="en-US" dirty="0" err="1" smtClean="0"/>
              <a:t>Naziv</a:t>
            </a:r>
            <a:r>
              <a:rPr lang="en-US" dirty="0" smtClean="0"/>
              <a:t> </a:t>
            </a:r>
            <a:r>
              <a:rPr lang="en-US" dirty="0" err="1" smtClean="0"/>
              <a:t>poti</a:t>
            </a:r>
            <a:r>
              <a:rPr lang="sr-Latn-ME" dirty="0" smtClean="0"/>
              <a:t>če od riječi </a:t>
            </a:r>
            <a:r>
              <a:rPr lang="sr-Latn-ME" b="1" i="1" dirty="0" smtClean="0"/>
              <a:t>re</a:t>
            </a:r>
            <a:r>
              <a:rPr lang="sr-Latn-ME" b="1" i="1" dirty="0" smtClean="0">
                <a:solidFill>
                  <a:srgbClr val="C00000"/>
                </a:solidFill>
              </a:rPr>
              <a:t>trie</a:t>
            </a:r>
            <a:r>
              <a:rPr lang="sr-Latn-ME" b="1" i="1" dirty="0" smtClean="0"/>
              <a:t>val</a:t>
            </a:r>
            <a:r>
              <a:rPr lang="sr-Latn-ME" dirty="0" smtClean="0"/>
              <a:t> – pronalaženje na engleskom. </a:t>
            </a:r>
          </a:p>
          <a:p>
            <a:r>
              <a:rPr lang="sr-Latn-ME" dirty="0" smtClean="0"/>
              <a:t>Obično se čita </a:t>
            </a:r>
            <a:r>
              <a:rPr lang="sr-Latn-ME" b="1" i="1" dirty="0" smtClean="0"/>
              <a:t>traj</a:t>
            </a:r>
            <a:r>
              <a:rPr lang="sr-Latn-ME" dirty="0" smtClean="0"/>
              <a:t> da bi se razlikovalo od tri-drvo. Ima i drugih naziva i izgovora.</a:t>
            </a:r>
            <a:endParaRPr lang="en-US" dirty="0"/>
          </a:p>
        </p:txBody>
      </p:sp>
      <p:sp>
        <p:nvSpPr>
          <p:cNvPr id="4" name="Rectangle 3"/>
          <p:cNvSpPr/>
          <p:nvPr/>
        </p:nvSpPr>
        <p:spPr>
          <a:xfrm>
            <a:off x="-15240" y="990600"/>
            <a:ext cx="4572000" cy="3416320"/>
          </a:xfrm>
          <a:prstGeom prst="rect">
            <a:avLst/>
          </a:prstGeom>
        </p:spPr>
        <p:txBody>
          <a:bodyPr>
            <a:spAutoFit/>
          </a:bodyPr>
          <a:lstStyle/>
          <a:p>
            <a:r>
              <a:rPr lang="en-GB" b="1" dirty="0" err="1">
                <a:solidFill>
                  <a:srgbClr val="0070C0"/>
                </a:solidFill>
              </a:rPr>
              <a:t>int</a:t>
            </a:r>
            <a:r>
              <a:rPr lang="en-GB" b="1" dirty="0">
                <a:solidFill>
                  <a:srgbClr val="0070C0"/>
                </a:solidFill>
              </a:rPr>
              <a:t> main(){</a:t>
            </a:r>
          </a:p>
          <a:p>
            <a:r>
              <a:rPr lang="en-GB" b="1" dirty="0">
                <a:solidFill>
                  <a:srgbClr val="0070C0"/>
                </a:solidFill>
              </a:rPr>
              <a:t>    string s="ABAAABAABCABAA";</a:t>
            </a:r>
          </a:p>
          <a:p>
            <a:r>
              <a:rPr lang="en-GB" b="1" dirty="0">
                <a:solidFill>
                  <a:srgbClr val="0070C0"/>
                </a:solidFill>
              </a:rPr>
              <a:t>    string </a:t>
            </a:r>
            <a:r>
              <a:rPr lang="en-GB" b="1" dirty="0" err="1">
                <a:solidFill>
                  <a:srgbClr val="0070C0"/>
                </a:solidFill>
              </a:rPr>
              <a:t>sm</a:t>
            </a:r>
            <a:r>
              <a:rPr lang="en-GB" b="1" dirty="0">
                <a:solidFill>
                  <a:srgbClr val="0070C0"/>
                </a:solidFill>
              </a:rPr>
              <a:t>=</a:t>
            </a:r>
            <a:r>
              <a:rPr lang="en-GB" b="1" dirty="0" err="1">
                <a:solidFill>
                  <a:srgbClr val="0070C0"/>
                </a:solidFill>
              </a:rPr>
              <a:t>s,st</a:t>
            </a:r>
            <a:r>
              <a:rPr lang="en-GB" b="1" dirty="0">
                <a:solidFill>
                  <a:srgbClr val="0070C0"/>
                </a:solidFill>
              </a:rPr>
              <a:t>;</a:t>
            </a:r>
          </a:p>
          <a:p>
            <a:r>
              <a:rPr lang="en-GB" b="1" dirty="0">
                <a:solidFill>
                  <a:srgbClr val="0070C0"/>
                </a:solidFill>
              </a:rPr>
              <a:t>    </a:t>
            </a:r>
            <a:r>
              <a:rPr lang="en-GB" b="1" dirty="0" err="1">
                <a:solidFill>
                  <a:srgbClr val="0070C0"/>
                </a:solidFill>
              </a:rPr>
              <a:t>int</a:t>
            </a:r>
            <a:r>
              <a:rPr lang="en-GB" b="1" dirty="0">
                <a:solidFill>
                  <a:srgbClr val="0070C0"/>
                </a:solidFill>
              </a:rPr>
              <a:t> n=</a:t>
            </a:r>
            <a:r>
              <a:rPr lang="en-GB" b="1" dirty="0" err="1">
                <a:solidFill>
                  <a:srgbClr val="0070C0"/>
                </a:solidFill>
              </a:rPr>
              <a:t>s.size</a:t>
            </a:r>
            <a:r>
              <a:rPr lang="en-GB" b="1" dirty="0">
                <a:solidFill>
                  <a:srgbClr val="0070C0"/>
                </a:solidFill>
              </a:rPr>
              <a:t>();</a:t>
            </a:r>
          </a:p>
          <a:p>
            <a:r>
              <a:rPr lang="en-GB" b="1" dirty="0">
                <a:solidFill>
                  <a:srgbClr val="0070C0"/>
                </a:solidFill>
              </a:rPr>
              <a:t>    s+=s;</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=1;i&lt;</a:t>
            </a:r>
            <a:r>
              <a:rPr lang="en-GB" b="1" dirty="0" err="1">
                <a:solidFill>
                  <a:srgbClr val="0070C0"/>
                </a:solidFill>
              </a:rPr>
              <a:t>n;i</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st</a:t>
            </a:r>
            <a:r>
              <a:rPr lang="en-GB" b="1" dirty="0">
                <a:solidFill>
                  <a:srgbClr val="0070C0"/>
                </a:solidFill>
              </a:rPr>
              <a:t>=</a:t>
            </a:r>
            <a:r>
              <a:rPr lang="en-GB" b="1" dirty="0" err="1">
                <a:solidFill>
                  <a:srgbClr val="0070C0"/>
                </a:solidFill>
              </a:rPr>
              <a:t>s.substr</a:t>
            </a:r>
            <a:r>
              <a:rPr lang="en-GB" b="1" dirty="0">
                <a:solidFill>
                  <a:srgbClr val="0070C0"/>
                </a:solidFill>
              </a:rPr>
              <a:t>(</a:t>
            </a:r>
            <a:r>
              <a:rPr lang="en-GB" b="1" dirty="0" err="1">
                <a:solidFill>
                  <a:srgbClr val="0070C0"/>
                </a:solidFill>
              </a:rPr>
              <a:t>i,n</a:t>
            </a:r>
            <a:r>
              <a:rPr lang="en-GB" b="1" dirty="0">
                <a:solidFill>
                  <a:srgbClr val="0070C0"/>
                </a:solidFill>
              </a:rPr>
              <a:t>);</a:t>
            </a:r>
          </a:p>
          <a:p>
            <a:r>
              <a:rPr lang="en-GB" b="1" dirty="0">
                <a:solidFill>
                  <a:srgbClr val="0070C0"/>
                </a:solidFill>
              </a:rPr>
              <a:t>        if(</a:t>
            </a:r>
            <a:r>
              <a:rPr lang="en-GB" b="1" dirty="0" err="1">
                <a:solidFill>
                  <a:srgbClr val="0070C0"/>
                </a:solidFill>
              </a:rPr>
              <a:t>hash_comp</a:t>
            </a:r>
            <a:r>
              <a:rPr lang="en-GB" b="1" dirty="0">
                <a:solidFill>
                  <a:srgbClr val="0070C0"/>
                </a:solidFill>
              </a:rPr>
              <a:t>(</a:t>
            </a:r>
            <a:r>
              <a:rPr lang="en-GB" b="1" dirty="0" err="1">
                <a:solidFill>
                  <a:srgbClr val="0070C0"/>
                </a:solidFill>
              </a:rPr>
              <a:t>sm,st</a:t>
            </a:r>
            <a:r>
              <a:rPr lang="en-GB" b="1" dirty="0">
                <a:solidFill>
                  <a:srgbClr val="0070C0"/>
                </a:solidFill>
              </a:rPr>
              <a:t>)) </a:t>
            </a:r>
            <a:r>
              <a:rPr lang="en-GB" b="1" dirty="0" err="1">
                <a:solidFill>
                  <a:srgbClr val="0070C0"/>
                </a:solidFill>
              </a:rPr>
              <a:t>sm</a:t>
            </a:r>
            <a:r>
              <a:rPr lang="en-GB" b="1" dirty="0">
                <a:solidFill>
                  <a:srgbClr val="0070C0"/>
                </a:solidFill>
              </a:rPr>
              <a:t>=</a:t>
            </a:r>
            <a:r>
              <a:rPr lang="en-GB" b="1" dirty="0" err="1">
                <a:solidFill>
                  <a:srgbClr val="0070C0"/>
                </a:solidFill>
              </a:rPr>
              <a:t>st</a:t>
            </a:r>
            <a:r>
              <a:rPr lang="en-GB" b="1" dirty="0">
                <a:solidFill>
                  <a:srgbClr val="0070C0"/>
                </a:solidFill>
              </a:rPr>
              <a:t>;</a:t>
            </a:r>
          </a:p>
          <a:p>
            <a:r>
              <a:rPr lang="en-GB" b="1" dirty="0">
                <a:solidFill>
                  <a:srgbClr val="0070C0"/>
                </a:solidFill>
              </a:rPr>
              <a:t>    }</a:t>
            </a:r>
          </a:p>
          <a:p>
            <a:r>
              <a:rPr lang="en-GB" b="1" dirty="0">
                <a:solidFill>
                  <a:srgbClr val="0070C0"/>
                </a:solidFill>
              </a:rPr>
              <a:t>    </a:t>
            </a:r>
            <a:r>
              <a:rPr lang="en-GB" b="1" dirty="0" err="1">
                <a:solidFill>
                  <a:srgbClr val="0070C0"/>
                </a:solidFill>
              </a:rPr>
              <a:t>cout</a:t>
            </a:r>
            <a:r>
              <a:rPr lang="en-GB" b="1" dirty="0">
                <a:solidFill>
                  <a:srgbClr val="0070C0"/>
                </a:solidFill>
              </a:rPr>
              <a:t>&lt;&lt;</a:t>
            </a:r>
            <a:r>
              <a:rPr lang="en-GB" b="1" dirty="0" err="1">
                <a:solidFill>
                  <a:srgbClr val="0070C0"/>
                </a:solidFill>
              </a:rPr>
              <a:t>sm</a:t>
            </a:r>
            <a:r>
              <a:rPr lang="en-GB" b="1" dirty="0">
                <a:solidFill>
                  <a:srgbClr val="0070C0"/>
                </a:solidFill>
              </a:rPr>
              <a:t>;</a:t>
            </a:r>
          </a:p>
          <a:p>
            <a:r>
              <a:rPr lang="en-GB" b="1" dirty="0">
                <a:solidFill>
                  <a:srgbClr val="0070C0"/>
                </a:solidFill>
              </a:rPr>
              <a:t>    return 0;</a:t>
            </a:r>
          </a:p>
          <a:p>
            <a:r>
              <a:rPr lang="en-GB" b="1" dirty="0">
                <a:solidFill>
                  <a:srgbClr val="0070C0"/>
                </a:solidFill>
              </a:rPr>
              <a:t>}</a:t>
            </a:r>
          </a:p>
        </p:txBody>
      </p:sp>
      <p:sp>
        <p:nvSpPr>
          <p:cNvPr id="5" name="TextBox 4"/>
          <p:cNvSpPr txBox="1"/>
          <p:nvPr/>
        </p:nvSpPr>
        <p:spPr>
          <a:xfrm>
            <a:off x="3962400" y="990600"/>
            <a:ext cx="5181600" cy="646331"/>
          </a:xfrm>
          <a:prstGeom prst="rect">
            <a:avLst/>
          </a:prstGeom>
          <a:noFill/>
        </p:spPr>
        <p:txBody>
          <a:bodyPr wrap="square" rtlCol="0">
            <a:spAutoFit/>
          </a:bodyPr>
          <a:lstStyle/>
          <a:p>
            <a:r>
              <a:rPr lang="en-US" dirty="0" err="1" smtClean="0"/>
              <a:t>Provjerite</a:t>
            </a:r>
            <a:r>
              <a:rPr lang="en-US" dirty="0" smtClean="0"/>
              <a:t> </a:t>
            </a:r>
            <a:r>
              <a:rPr lang="en-US" dirty="0" err="1" smtClean="0"/>
              <a:t>slo</a:t>
            </a:r>
            <a:r>
              <a:rPr lang="sr-Latn-ME" dirty="0" smtClean="0"/>
              <a:t>ženost ovog algoritma i razmotrite mogućnost ubrzavanja.</a:t>
            </a:r>
            <a:endParaRPr lang="en-US" dirty="0"/>
          </a:p>
        </p:txBody>
      </p:sp>
      <p:sp>
        <p:nvSpPr>
          <p:cNvPr id="7" name="Freeform 6"/>
          <p:cNvSpPr/>
          <p:nvPr/>
        </p:nvSpPr>
        <p:spPr>
          <a:xfrm>
            <a:off x="-20320" y="1656080"/>
            <a:ext cx="9174480" cy="2733040"/>
          </a:xfrm>
          <a:custGeom>
            <a:avLst/>
            <a:gdLst>
              <a:gd name="connsiteX0" fmla="*/ 0 w 9174480"/>
              <a:gd name="connsiteY0" fmla="*/ 2733040 h 2733040"/>
              <a:gd name="connsiteX1" fmla="*/ 4114800 w 9174480"/>
              <a:gd name="connsiteY1" fmla="*/ 2722880 h 2733040"/>
              <a:gd name="connsiteX2" fmla="*/ 4124960 w 9174480"/>
              <a:gd name="connsiteY2" fmla="*/ 0 h 2733040"/>
              <a:gd name="connsiteX3" fmla="*/ 9174480 w 9174480"/>
              <a:gd name="connsiteY3" fmla="*/ 20320 h 2733040"/>
            </a:gdLst>
            <a:ahLst/>
            <a:cxnLst>
              <a:cxn ang="0">
                <a:pos x="connsiteX0" y="connsiteY0"/>
              </a:cxn>
              <a:cxn ang="0">
                <a:pos x="connsiteX1" y="connsiteY1"/>
              </a:cxn>
              <a:cxn ang="0">
                <a:pos x="connsiteX2" y="connsiteY2"/>
              </a:cxn>
              <a:cxn ang="0">
                <a:pos x="connsiteX3" y="connsiteY3"/>
              </a:cxn>
            </a:cxnLst>
            <a:rect l="l" t="t" r="r" b="b"/>
            <a:pathLst>
              <a:path w="9174480" h="2733040">
                <a:moveTo>
                  <a:pt x="0" y="2733040"/>
                </a:moveTo>
                <a:lnTo>
                  <a:pt x="4114800" y="2722880"/>
                </a:lnTo>
                <a:cubicBezTo>
                  <a:pt x="4118187" y="1815253"/>
                  <a:pt x="4121573" y="907627"/>
                  <a:pt x="4124960" y="0"/>
                </a:cubicBezTo>
                <a:lnTo>
                  <a:pt x="9174480" y="203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4114800" y="1524000"/>
            <a:ext cx="49530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Trie struktura/Drvo</a:t>
            </a:r>
            <a:endParaRPr lang="en-US" dirty="0"/>
          </a:p>
        </p:txBody>
      </p:sp>
      <p:sp>
        <p:nvSpPr>
          <p:cNvPr id="10" name="Content Placeholder 2"/>
          <p:cNvSpPr txBox="1">
            <a:spLocks/>
          </p:cNvSpPr>
          <p:nvPr/>
        </p:nvSpPr>
        <p:spPr>
          <a:xfrm>
            <a:off x="-50800" y="4419600"/>
            <a:ext cx="9204960" cy="210312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endParaRPr lang="en-US" dirty="0"/>
          </a:p>
        </p:txBody>
      </p:sp>
      <p:pic>
        <p:nvPicPr>
          <p:cNvPr id="25602" name="Picture 2" descr="Community - Competitive Programming - Competitive Programming Tutorials -  Using Tr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4421031"/>
            <a:ext cx="2413000" cy="243697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a:xfrm>
            <a:off x="2438400" y="4421031"/>
            <a:ext cx="6781800" cy="2436969"/>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smtClean="0"/>
              <a:t>Obi</a:t>
            </a:r>
            <a:r>
              <a:rPr lang="sr-Latn-ME" dirty="0" smtClean="0"/>
              <a:t>čno se koristi za smiješaj stringova i njihovo brzo pretraživanje ali to ne mora biti ekskluzivna primjena.</a:t>
            </a:r>
          </a:p>
          <a:p>
            <a:r>
              <a:rPr lang="sr-Latn-ME" dirty="0" smtClean="0"/>
              <a:t>Kod stringova u svakom čvoru nalazi karakter tako da se putanja od korjena do lista čita kao riječ.</a:t>
            </a:r>
            <a:endParaRPr lang="en-US" dirty="0"/>
          </a:p>
        </p:txBody>
      </p:sp>
    </p:spTree>
    <p:extLst>
      <p:ext uri="{BB962C8B-B14F-4D97-AF65-F5344CB8AC3E}">
        <p14:creationId xmlns:p14="http://schemas.microsoft.com/office/powerpoint/2010/main" val="14080840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Trie struktura/Drvo</a:t>
            </a:r>
            <a:endParaRPr lang="en-US" dirty="0"/>
          </a:p>
        </p:txBody>
      </p:sp>
      <p:sp>
        <p:nvSpPr>
          <p:cNvPr id="3" name="Content Placeholder 2"/>
          <p:cNvSpPr>
            <a:spLocks noGrp="1"/>
          </p:cNvSpPr>
          <p:nvPr>
            <p:ph idx="1"/>
          </p:nvPr>
        </p:nvSpPr>
        <p:spPr>
          <a:xfrm>
            <a:off x="0" y="990600"/>
            <a:ext cx="9144000" cy="2819400"/>
          </a:xfrm>
        </p:spPr>
        <p:txBody>
          <a:bodyPr/>
          <a:lstStyle/>
          <a:p>
            <a:r>
              <a:rPr lang="sr-Latn-ME" dirty="0" smtClean="0"/>
              <a:t>Postoji više načina da se čvor ovog drveta </a:t>
            </a:r>
            <a:r>
              <a:rPr lang="sr-Latn-ME" b="1" baseline="-25000" dirty="0" smtClean="0"/>
              <a:t>(struktura)</a:t>
            </a:r>
            <a:r>
              <a:rPr lang="sr-Latn-ME" dirty="0" smtClean="0"/>
              <a:t> realizuje. Poseban je problem kako naglasiti da je riječ završila. Jedan od načina je da imamo podatak član koji naglašava kraj riječi ili da imamo poseban karakter koji naglašava kraj riječi (poseban čvor za kraj).</a:t>
            </a:r>
          </a:p>
          <a:p>
            <a:r>
              <a:rPr lang="sr-Latn-ME" dirty="0" smtClean="0"/>
              <a:t>Ovdje dajemo jednostavnu realizaciju strukture sa operacijama za pretragu riječi i umetanje nove.</a:t>
            </a:r>
            <a:endParaRPr lang="en-US" dirty="0"/>
          </a:p>
          <a:p>
            <a:endParaRPr lang="en-US" dirty="0"/>
          </a:p>
        </p:txBody>
      </p:sp>
      <p:sp>
        <p:nvSpPr>
          <p:cNvPr id="4" name="Rectangle 3"/>
          <p:cNvSpPr/>
          <p:nvPr/>
        </p:nvSpPr>
        <p:spPr>
          <a:xfrm>
            <a:off x="-10160" y="3657600"/>
            <a:ext cx="3896360" cy="3139321"/>
          </a:xfrm>
          <a:prstGeom prst="rect">
            <a:avLst/>
          </a:prstGeom>
        </p:spPr>
        <p:txBody>
          <a:bodyPr wrap="square">
            <a:spAutoFit/>
          </a:bodyPr>
          <a:lstStyle/>
          <a:p>
            <a:r>
              <a:rPr lang="en-US" b="1" dirty="0">
                <a:solidFill>
                  <a:srgbClr val="0070C0"/>
                </a:solidFill>
              </a:rPr>
              <a:t>#include &lt;bits/</a:t>
            </a:r>
            <a:r>
              <a:rPr lang="en-US" b="1" dirty="0" err="1">
                <a:solidFill>
                  <a:srgbClr val="0070C0"/>
                </a:solidFill>
              </a:rPr>
              <a:t>stdc</a:t>
            </a:r>
            <a:r>
              <a:rPr lang="en-US" b="1" dirty="0">
                <a:solidFill>
                  <a:srgbClr val="0070C0"/>
                </a:solidFill>
              </a:rPr>
              <a:t>++.h&gt;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const</a:t>
            </a:r>
            <a:r>
              <a:rPr lang="en-US" b="1" dirty="0">
                <a:solidFill>
                  <a:srgbClr val="0070C0"/>
                </a:solidFill>
              </a:rPr>
              <a:t> </a:t>
            </a:r>
            <a:r>
              <a:rPr lang="en-US" b="1" dirty="0" err="1">
                <a:solidFill>
                  <a:srgbClr val="0070C0"/>
                </a:solidFill>
              </a:rPr>
              <a:t>int</a:t>
            </a:r>
            <a:r>
              <a:rPr lang="en-US" b="1" dirty="0">
                <a:solidFill>
                  <a:srgbClr val="0070C0"/>
                </a:solidFill>
              </a:rPr>
              <a:t> N=26;</a:t>
            </a:r>
          </a:p>
          <a:p>
            <a:r>
              <a:rPr lang="en-US" b="1" dirty="0" err="1">
                <a:solidFill>
                  <a:srgbClr val="0070C0"/>
                </a:solidFill>
              </a:rPr>
              <a:t>struct</a:t>
            </a:r>
            <a:r>
              <a:rPr lang="en-US" b="1" dirty="0">
                <a:solidFill>
                  <a:srgbClr val="0070C0"/>
                </a:solidFill>
              </a:rPr>
              <a:t> </a:t>
            </a:r>
            <a:r>
              <a:rPr lang="en-US" b="1" dirty="0" err="1">
                <a:solidFill>
                  <a:srgbClr val="0070C0"/>
                </a:solidFill>
              </a:rPr>
              <a:t>TrieNode</a:t>
            </a:r>
            <a:r>
              <a:rPr lang="en-US" b="1" dirty="0">
                <a:solidFill>
                  <a:srgbClr val="0070C0"/>
                </a:solidFill>
              </a:rPr>
              <a:t> {</a:t>
            </a:r>
          </a:p>
          <a:p>
            <a:r>
              <a:rPr lang="en-US" b="1" dirty="0" err="1">
                <a:solidFill>
                  <a:srgbClr val="0070C0"/>
                </a:solidFill>
              </a:rPr>
              <a:t>struct</a:t>
            </a:r>
            <a:r>
              <a:rPr lang="en-US" b="1" dirty="0">
                <a:solidFill>
                  <a:srgbClr val="0070C0"/>
                </a:solidFill>
              </a:rPr>
              <a:t> </a:t>
            </a:r>
            <a:r>
              <a:rPr lang="en-US" b="1" dirty="0" err="1">
                <a:solidFill>
                  <a:srgbClr val="0070C0"/>
                </a:solidFill>
              </a:rPr>
              <a:t>TrieNode</a:t>
            </a:r>
            <a:r>
              <a:rPr lang="en-US" b="1" dirty="0">
                <a:solidFill>
                  <a:srgbClr val="0070C0"/>
                </a:solidFill>
              </a:rPr>
              <a:t> *</a:t>
            </a:r>
            <a:r>
              <a:rPr lang="en-US" b="1" dirty="0" err="1">
                <a:solidFill>
                  <a:srgbClr val="0070C0"/>
                </a:solidFill>
              </a:rPr>
              <a:t>djeca</a:t>
            </a:r>
            <a:r>
              <a:rPr lang="en-US" b="1" dirty="0">
                <a:solidFill>
                  <a:srgbClr val="0070C0"/>
                </a:solidFill>
              </a:rPr>
              <a:t> [N];</a:t>
            </a:r>
          </a:p>
          <a:p>
            <a:r>
              <a:rPr lang="en-US" b="1" dirty="0" err="1">
                <a:solidFill>
                  <a:srgbClr val="0070C0"/>
                </a:solidFill>
              </a:rPr>
              <a:t>bool</a:t>
            </a:r>
            <a:r>
              <a:rPr lang="en-US" b="1" dirty="0">
                <a:solidFill>
                  <a:srgbClr val="0070C0"/>
                </a:solidFill>
              </a:rPr>
              <a:t> </a:t>
            </a:r>
            <a:r>
              <a:rPr lang="en-US" b="1" dirty="0" err="1">
                <a:solidFill>
                  <a:srgbClr val="0070C0"/>
                </a:solidFill>
              </a:rPr>
              <a:t>isend</a:t>
            </a:r>
            <a:r>
              <a:rPr lang="en-US" b="1" dirty="0">
                <a:solidFill>
                  <a:srgbClr val="0070C0"/>
                </a:solidFill>
              </a:rPr>
              <a:t>;//da li je </a:t>
            </a:r>
            <a:r>
              <a:rPr lang="en-US" b="1" dirty="0" err="1">
                <a:solidFill>
                  <a:srgbClr val="0070C0"/>
                </a:solidFill>
              </a:rPr>
              <a:t>kraj</a:t>
            </a:r>
            <a:endParaRPr lang="en-US" b="1" dirty="0">
              <a:solidFill>
                <a:srgbClr val="0070C0"/>
              </a:solidFill>
            </a:endParaRPr>
          </a:p>
          <a:p>
            <a:r>
              <a:rPr lang="en-US" b="1" dirty="0">
                <a:solidFill>
                  <a:srgbClr val="0070C0"/>
                </a:solidFill>
              </a:rPr>
              <a:t>};</a:t>
            </a:r>
          </a:p>
          <a:p>
            <a:r>
              <a:rPr lang="en-US" b="1" dirty="0">
                <a:solidFill>
                  <a:srgbClr val="0070C0"/>
                </a:solidFill>
              </a:rPr>
              <a:t>//</a:t>
            </a:r>
            <a:r>
              <a:rPr lang="en-US" b="1" dirty="0" err="1">
                <a:solidFill>
                  <a:srgbClr val="0070C0"/>
                </a:solidFill>
              </a:rPr>
              <a:t>novi</a:t>
            </a:r>
            <a:r>
              <a:rPr lang="en-US" b="1" dirty="0">
                <a:solidFill>
                  <a:srgbClr val="0070C0"/>
                </a:solidFill>
              </a:rPr>
              <a:t> </a:t>
            </a:r>
            <a:r>
              <a:rPr lang="en-US" b="1" dirty="0" err="1">
                <a:solidFill>
                  <a:srgbClr val="0070C0"/>
                </a:solidFill>
              </a:rPr>
              <a:t>prazan</a:t>
            </a:r>
            <a:r>
              <a:rPr lang="en-US" b="1" dirty="0">
                <a:solidFill>
                  <a:srgbClr val="0070C0"/>
                </a:solidFill>
              </a:rPr>
              <a:t> </a:t>
            </a:r>
            <a:r>
              <a:rPr lang="en-US" b="1" dirty="0" err="1">
                <a:solidFill>
                  <a:srgbClr val="0070C0"/>
                </a:solidFill>
              </a:rPr>
              <a:t>čvor</a:t>
            </a:r>
            <a:endParaRPr lang="en-US" b="1" dirty="0">
              <a:solidFill>
                <a:srgbClr val="0070C0"/>
              </a:solidFill>
            </a:endParaRPr>
          </a:p>
          <a:p>
            <a:r>
              <a:rPr lang="en-US" b="1" dirty="0" err="1">
                <a:solidFill>
                  <a:srgbClr val="0070C0"/>
                </a:solidFill>
              </a:rPr>
              <a:t>struct</a:t>
            </a:r>
            <a:r>
              <a:rPr lang="en-US" b="1" dirty="0">
                <a:solidFill>
                  <a:srgbClr val="0070C0"/>
                </a:solidFill>
              </a:rPr>
              <a:t> </a:t>
            </a:r>
            <a:r>
              <a:rPr lang="en-US" b="1" dirty="0" err="1">
                <a:solidFill>
                  <a:srgbClr val="0070C0"/>
                </a:solidFill>
              </a:rPr>
              <a:t>TrieNode</a:t>
            </a:r>
            <a:r>
              <a:rPr lang="en-US" b="1" dirty="0">
                <a:solidFill>
                  <a:srgbClr val="0070C0"/>
                </a:solidFill>
              </a:rPr>
              <a:t> *</a:t>
            </a:r>
            <a:r>
              <a:rPr lang="en-US" b="1" dirty="0" err="1">
                <a:solidFill>
                  <a:srgbClr val="0070C0"/>
                </a:solidFill>
              </a:rPr>
              <a:t>getNode</a:t>
            </a:r>
            <a:r>
              <a:rPr lang="en-US" b="1" dirty="0">
                <a:solidFill>
                  <a:srgbClr val="0070C0"/>
                </a:solidFill>
              </a:rPr>
              <a:t>() {</a:t>
            </a:r>
          </a:p>
          <a:p>
            <a:r>
              <a:rPr lang="en-US" b="1" dirty="0" err="1">
                <a:solidFill>
                  <a:srgbClr val="0070C0"/>
                </a:solidFill>
              </a:rPr>
              <a:t>TrieNode</a:t>
            </a:r>
            <a:r>
              <a:rPr lang="en-US" b="1" dirty="0">
                <a:solidFill>
                  <a:srgbClr val="0070C0"/>
                </a:solidFill>
              </a:rPr>
              <a:t> *</a:t>
            </a:r>
            <a:r>
              <a:rPr lang="en-US" b="1" dirty="0" err="1">
                <a:solidFill>
                  <a:srgbClr val="0070C0"/>
                </a:solidFill>
              </a:rPr>
              <a:t>pNode</a:t>
            </a:r>
            <a:r>
              <a:rPr lang="en-US" b="1" dirty="0">
                <a:solidFill>
                  <a:srgbClr val="0070C0"/>
                </a:solidFill>
              </a:rPr>
              <a:t>=new </a:t>
            </a:r>
            <a:r>
              <a:rPr lang="en-US" b="1" dirty="0" err="1">
                <a:solidFill>
                  <a:srgbClr val="0070C0"/>
                </a:solidFill>
              </a:rPr>
              <a:t>TrieNode</a:t>
            </a:r>
            <a:r>
              <a:rPr lang="en-US" b="1" dirty="0">
                <a:solidFill>
                  <a:srgbClr val="0070C0"/>
                </a:solidFill>
              </a:rPr>
              <a:t>;</a:t>
            </a:r>
          </a:p>
          <a:p>
            <a:r>
              <a:rPr lang="en-US" b="1" dirty="0" err="1">
                <a:solidFill>
                  <a:srgbClr val="0070C0"/>
                </a:solidFill>
              </a:rPr>
              <a:t>pNode</a:t>
            </a:r>
            <a:r>
              <a:rPr lang="en-US" b="1" dirty="0">
                <a:solidFill>
                  <a:srgbClr val="0070C0"/>
                </a:solidFill>
              </a:rPr>
              <a:t>-&gt;</a:t>
            </a:r>
            <a:r>
              <a:rPr lang="en-US" b="1" dirty="0" err="1">
                <a:solidFill>
                  <a:srgbClr val="0070C0"/>
                </a:solidFill>
              </a:rPr>
              <a:t>isend</a:t>
            </a:r>
            <a:r>
              <a:rPr lang="en-US" b="1" dirty="0">
                <a:solidFill>
                  <a:srgbClr val="0070C0"/>
                </a:solidFill>
              </a:rPr>
              <a:t>=false</a:t>
            </a:r>
            <a:r>
              <a:rPr lang="en-US" b="1" dirty="0" smtClean="0">
                <a:solidFill>
                  <a:srgbClr val="0070C0"/>
                </a:solidFill>
              </a:rPr>
              <a:t>;</a:t>
            </a:r>
            <a:endParaRPr lang="en-US" b="1" dirty="0">
              <a:solidFill>
                <a:srgbClr val="0070C0"/>
              </a:solidFill>
            </a:endParaRPr>
          </a:p>
        </p:txBody>
      </p:sp>
      <p:sp>
        <p:nvSpPr>
          <p:cNvPr id="5" name="Rectangle 4"/>
          <p:cNvSpPr/>
          <p:nvPr/>
        </p:nvSpPr>
        <p:spPr>
          <a:xfrm>
            <a:off x="4495800" y="3534311"/>
            <a:ext cx="4572000" cy="3139321"/>
          </a:xfrm>
          <a:prstGeom prst="rect">
            <a:avLst/>
          </a:prstGeom>
        </p:spPr>
        <p:txBody>
          <a:bodyPr>
            <a:spAutoFit/>
          </a:bodyPr>
          <a:lstStyle/>
          <a:p>
            <a:r>
              <a:rPr lang="en-US" b="1" dirty="0">
                <a:solidFill>
                  <a:srgbClr val="0070C0"/>
                </a:solidFill>
              </a:rPr>
              <a:t>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0;i&lt;N; </a:t>
            </a:r>
            <a:r>
              <a:rPr lang="en-US" b="1" dirty="0" err="1">
                <a:solidFill>
                  <a:srgbClr val="0070C0"/>
                </a:solidFill>
              </a:rPr>
              <a:t>i</a:t>
            </a:r>
            <a:r>
              <a:rPr lang="en-US" b="1" dirty="0">
                <a:solidFill>
                  <a:srgbClr val="0070C0"/>
                </a:solidFill>
              </a:rPr>
              <a:t>++)</a:t>
            </a:r>
          </a:p>
          <a:p>
            <a:r>
              <a:rPr lang="en-US" b="1" dirty="0" err="1">
                <a:solidFill>
                  <a:srgbClr val="0070C0"/>
                </a:solidFill>
              </a:rPr>
              <a:t>pNode</a:t>
            </a:r>
            <a:r>
              <a:rPr lang="en-US" b="1" dirty="0">
                <a:solidFill>
                  <a:srgbClr val="0070C0"/>
                </a:solidFill>
              </a:rPr>
              <a:t>-&gt;</a:t>
            </a:r>
            <a:r>
              <a:rPr lang="en-US" b="1" dirty="0" err="1">
                <a:solidFill>
                  <a:srgbClr val="0070C0"/>
                </a:solidFill>
              </a:rPr>
              <a:t>djeca</a:t>
            </a:r>
            <a:r>
              <a:rPr lang="en-US" b="1" dirty="0">
                <a:solidFill>
                  <a:srgbClr val="0070C0"/>
                </a:solidFill>
              </a:rPr>
              <a:t>[</a:t>
            </a:r>
            <a:r>
              <a:rPr lang="en-US" b="1" dirty="0" err="1">
                <a:solidFill>
                  <a:srgbClr val="0070C0"/>
                </a:solidFill>
              </a:rPr>
              <a:t>i</a:t>
            </a:r>
            <a:r>
              <a:rPr lang="en-US" b="1" dirty="0">
                <a:solidFill>
                  <a:srgbClr val="0070C0"/>
                </a:solidFill>
              </a:rPr>
              <a:t>]=0;</a:t>
            </a:r>
          </a:p>
          <a:p>
            <a:r>
              <a:rPr lang="en-US" b="1" dirty="0">
                <a:solidFill>
                  <a:srgbClr val="0070C0"/>
                </a:solidFill>
              </a:rPr>
              <a:t>return </a:t>
            </a:r>
            <a:r>
              <a:rPr lang="en-US" b="1" dirty="0" err="1">
                <a:solidFill>
                  <a:srgbClr val="0070C0"/>
                </a:solidFill>
              </a:rPr>
              <a:t>pNode</a:t>
            </a:r>
            <a:r>
              <a:rPr lang="en-US" b="1" dirty="0">
                <a:solidFill>
                  <a:srgbClr val="0070C0"/>
                </a:solidFill>
              </a:rPr>
              <a:t>;</a:t>
            </a:r>
          </a:p>
          <a:p>
            <a:r>
              <a:rPr lang="en-US" b="1" dirty="0">
                <a:solidFill>
                  <a:srgbClr val="0070C0"/>
                </a:solidFill>
              </a:rPr>
              <a:t>}</a:t>
            </a:r>
          </a:p>
          <a:p>
            <a:r>
              <a:rPr lang="en-US" b="1" dirty="0">
                <a:solidFill>
                  <a:srgbClr val="0070C0"/>
                </a:solidFill>
              </a:rPr>
              <a:t>// </a:t>
            </a:r>
            <a:r>
              <a:rPr lang="en-US" b="1" dirty="0" err="1">
                <a:solidFill>
                  <a:srgbClr val="0070C0"/>
                </a:solidFill>
              </a:rPr>
              <a:t>ako</a:t>
            </a:r>
            <a:r>
              <a:rPr lang="en-US" b="1" dirty="0">
                <a:solidFill>
                  <a:srgbClr val="0070C0"/>
                </a:solidFill>
              </a:rPr>
              <a:t> </a:t>
            </a:r>
            <a:r>
              <a:rPr lang="en-US" b="1" dirty="0" err="1">
                <a:solidFill>
                  <a:srgbClr val="0070C0"/>
                </a:solidFill>
              </a:rPr>
              <a:t>ga</a:t>
            </a:r>
            <a:r>
              <a:rPr lang="en-US" b="1" dirty="0">
                <a:solidFill>
                  <a:srgbClr val="0070C0"/>
                </a:solidFill>
              </a:rPr>
              <a:t> </a:t>
            </a:r>
            <a:r>
              <a:rPr lang="en-US" b="1" dirty="0" err="1">
                <a:solidFill>
                  <a:srgbClr val="0070C0"/>
                </a:solidFill>
              </a:rPr>
              <a:t>nema</a:t>
            </a:r>
            <a:r>
              <a:rPr lang="en-US" b="1" dirty="0">
                <a:solidFill>
                  <a:srgbClr val="0070C0"/>
                </a:solidFill>
              </a:rPr>
              <a:t> </a:t>
            </a:r>
            <a:r>
              <a:rPr lang="en-US" b="1" dirty="0" err="1">
                <a:solidFill>
                  <a:srgbClr val="0070C0"/>
                </a:solidFill>
              </a:rPr>
              <a:t>dodati</a:t>
            </a:r>
            <a:r>
              <a:rPr lang="en-US" b="1" dirty="0">
                <a:solidFill>
                  <a:srgbClr val="0070C0"/>
                </a:solidFill>
              </a:rPr>
              <a:t> u </a:t>
            </a:r>
            <a:r>
              <a:rPr lang="en-US" b="1" dirty="0" err="1">
                <a:solidFill>
                  <a:srgbClr val="0070C0"/>
                </a:solidFill>
              </a:rPr>
              <a:t>trie</a:t>
            </a:r>
            <a:endParaRPr lang="en-US" b="1" dirty="0">
              <a:solidFill>
                <a:srgbClr val="0070C0"/>
              </a:solidFill>
            </a:endParaRPr>
          </a:p>
          <a:p>
            <a:r>
              <a:rPr lang="en-US" b="1" dirty="0">
                <a:solidFill>
                  <a:srgbClr val="0070C0"/>
                </a:solidFill>
              </a:rPr>
              <a:t>// </a:t>
            </a:r>
            <a:r>
              <a:rPr lang="en-US" b="1" dirty="0" err="1">
                <a:solidFill>
                  <a:srgbClr val="0070C0"/>
                </a:solidFill>
              </a:rPr>
              <a:t>ako</a:t>
            </a:r>
            <a:r>
              <a:rPr lang="en-US" b="1" dirty="0">
                <a:solidFill>
                  <a:srgbClr val="0070C0"/>
                </a:solidFill>
              </a:rPr>
              <a:t> je </a:t>
            </a:r>
            <a:r>
              <a:rPr lang="en-US" b="1" dirty="0" err="1">
                <a:solidFill>
                  <a:srgbClr val="0070C0"/>
                </a:solidFill>
              </a:rPr>
              <a:t>prefiks</a:t>
            </a:r>
            <a:r>
              <a:rPr lang="en-US" b="1" dirty="0">
                <a:solidFill>
                  <a:srgbClr val="0070C0"/>
                </a:solidFill>
              </a:rPr>
              <a:t> </a:t>
            </a:r>
            <a:r>
              <a:rPr lang="en-US" b="1" dirty="0" err="1">
                <a:solidFill>
                  <a:srgbClr val="0070C0"/>
                </a:solidFill>
              </a:rPr>
              <a:t>markirati</a:t>
            </a:r>
            <a:r>
              <a:rPr lang="en-US" b="1" dirty="0">
                <a:solidFill>
                  <a:srgbClr val="0070C0"/>
                </a:solidFill>
              </a:rPr>
              <a:t> da je </a:t>
            </a:r>
            <a:r>
              <a:rPr lang="en-US" b="1" dirty="0" err="1">
                <a:solidFill>
                  <a:srgbClr val="0070C0"/>
                </a:solidFill>
              </a:rPr>
              <a:t>kraj</a:t>
            </a:r>
            <a:endParaRPr lang="en-US" b="1" dirty="0">
              <a:solidFill>
                <a:srgbClr val="0070C0"/>
              </a:solidFill>
            </a:endParaRPr>
          </a:p>
          <a:p>
            <a:r>
              <a:rPr lang="en-US" b="1" dirty="0">
                <a:solidFill>
                  <a:srgbClr val="0070C0"/>
                </a:solidFill>
              </a:rPr>
              <a:t>// </a:t>
            </a:r>
            <a:r>
              <a:rPr lang="en-US" b="1" dirty="0" err="1">
                <a:solidFill>
                  <a:srgbClr val="0070C0"/>
                </a:solidFill>
              </a:rPr>
              <a:t>npr</a:t>
            </a:r>
            <a:r>
              <a:rPr lang="en-US" b="1" dirty="0">
                <a:solidFill>
                  <a:srgbClr val="0070C0"/>
                </a:solidFill>
              </a:rPr>
              <a:t>. </a:t>
            </a:r>
            <a:r>
              <a:rPr lang="en-US" b="1" dirty="0" err="1">
                <a:solidFill>
                  <a:srgbClr val="0070C0"/>
                </a:solidFill>
              </a:rPr>
              <a:t>ana</a:t>
            </a:r>
            <a:r>
              <a:rPr lang="en-US" b="1" dirty="0">
                <a:solidFill>
                  <a:srgbClr val="0070C0"/>
                </a:solidFill>
              </a:rPr>
              <a:t> </a:t>
            </a:r>
            <a:r>
              <a:rPr lang="en-US" b="1" dirty="0" err="1">
                <a:solidFill>
                  <a:srgbClr val="0070C0"/>
                </a:solidFill>
              </a:rPr>
              <a:t>i</a:t>
            </a:r>
            <a:r>
              <a:rPr lang="en-US" b="1" dirty="0">
                <a:solidFill>
                  <a:srgbClr val="0070C0"/>
                </a:solidFill>
              </a:rPr>
              <a:t> </a:t>
            </a:r>
            <a:r>
              <a:rPr lang="en-US" b="1" dirty="0" err="1">
                <a:solidFill>
                  <a:srgbClr val="0070C0"/>
                </a:solidFill>
              </a:rPr>
              <a:t>anabela</a:t>
            </a:r>
            <a:endParaRPr lang="en-US" b="1" dirty="0">
              <a:solidFill>
                <a:srgbClr val="0070C0"/>
              </a:solidFill>
            </a:endParaRPr>
          </a:p>
          <a:p>
            <a:r>
              <a:rPr lang="en-US" b="1" dirty="0">
                <a:solidFill>
                  <a:srgbClr val="0070C0"/>
                </a:solidFill>
              </a:rPr>
              <a:t>void insert(</a:t>
            </a:r>
            <a:r>
              <a:rPr lang="en-US" b="1" dirty="0" err="1">
                <a:solidFill>
                  <a:srgbClr val="0070C0"/>
                </a:solidFill>
              </a:rPr>
              <a:t>TrieNode</a:t>
            </a:r>
            <a:r>
              <a:rPr lang="en-US" b="1" dirty="0">
                <a:solidFill>
                  <a:srgbClr val="0070C0"/>
                </a:solidFill>
              </a:rPr>
              <a:t> *root, string s) {</a:t>
            </a:r>
          </a:p>
          <a:p>
            <a:r>
              <a:rPr lang="en-US" b="1" dirty="0" err="1">
                <a:solidFill>
                  <a:srgbClr val="0070C0"/>
                </a:solidFill>
              </a:rPr>
              <a:t>TrieNode</a:t>
            </a:r>
            <a:r>
              <a:rPr lang="en-US" b="1" dirty="0">
                <a:solidFill>
                  <a:srgbClr val="0070C0"/>
                </a:solidFill>
              </a:rPr>
              <a:t> *</a:t>
            </a:r>
            <a:r>
              <a:rPr lang="en-US" b="1" dirty="0" err="1">
                <a:solidFill>
                  <a:srgbClr val="0070C0"/>
                </a:solidFill>
              </a:rPr>
              <a:t>pCrawl</a:t>
            </a:r>
            <a:r>
              <a:rPr lang="en-US" b="1" dirty="0">
                <a:solidFill>
                  <a:srgbClr val="0070C0"/>
                </a:solidFill>
              </a:rPr>
              <a:t>=root;</a:t>
            </a:r>
          </a:p>
          <a:p>
            <a:r>
              <a:rPr lang="en-US" b="1" dirty="0">
                <a:solidFill>
                  <a:srgbClr val="0070C0"/>
                </a:solidFill>
              </a:rPr>
              <a:t>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 = 0;i&lt;</a:t>
            </a:r>
            <a:r>
              <a:rPr lang="en-US" b="1" dirty="0" err="1">
                <a:solidFill>
                  <a:srgbClr val="0070C0"/>
                </a:solidFill>
              </a:rPr>
              <a:t>s.length</a:t>
            </a:r>
            <a:r>
              <a:rPr lang="en-US" b="1" dirty="0">
                <a:solidFill>
                  <a:srgbClr val="0070C0"/>
                </a:solidFill>
              </a:rPr>
              <a:t>(); </a:t>
            </a:r>
            <a:r>
              <a:rPr lang="en-US" b="1" dirty="0" err="1">
                <a:solidFill>
                  <a:srgbClr val="0070C0"/>
                </a:solidFill>
              </a:rPr>
              <a:t>i</a:t>
            </a:r>
            <a:r>
              <a:rPr lang="en-US" b="1" dirty="0">
                <a:solidFill>
                  <a:srgbClr val="0070C0"/>
                </a:solidFill>
              </a:rPr>
              <a:t>++) {</a:t>
            </a:r>
          </a:p>
          <a:p>
            <a:r>
              <a:rPr lang="en-US" b="1" dirty="0">
                <a:solidFill>
                  <a:srgbClr val="0070C0"/>
                </a:solidFill>
              </a:rPr>
              <a:t>  </a:t>
            </a:r>
            <a:r>
              <a:rPr lang="en-US" b="1" dirty="0" err="1">
                <a:solidFill>
                  <a:srgbClr val="0070C0"/>
                </a:solidFill>
              </a:rPr>
              <a:t>int</a:t>
            </a:r>
            <a:r>
              <a:rPr lang="en-US" b="1" dirty="0">
                <a:solidFill>
                  <a:srgbClr val="0070C0"/>
                </a:solidFill>
              </a:rPr>
              <a:t> index = s[</a:t>
            </a:r>
            <a:r>
              <a:rPr lang="en-US" b="1" dirty="0" err="1">
                <a:solidFill>
                  <a:srgbClr val="0070C0"/>
                </a:solidFill>
              </a:rPr>
              <a:t>i</a:t>
            </a:r>
            <a:r>
              <a:rPr lang="en-US" b="1" dirty="0">
                <a:solidFill>
                  <a:srgbClr val="0070C0"/>
                </a:solidFill>
              </a:rPr>
              <a:t>] - 'a</a:t>
            </a:r>
            <a:r>
              <a:rPr lang="en-US" b="1" dirty="0" smtClean="0">
                <a:solidFill>
                  <a:srgbClr val="0070C0"/>
                </a:solidFill>
              </a:rPr>
              <a:t>';</a:t>
            </a:r>
            <a:endParaRPr lang="en-US" b="1" dirty="0">
              <a:solidFill>
                <a:srgbClr val="0070C0"/>
              </a:solidFill>
            </a:endParaRPr>
          </a:p>
        </p:txBody>
      </p:sp>
      <p:cxnSp>
        <p:nvCxnSpPr>
          <p:cNvPr id="7" name="Straight Connector 6"/>
          <p:cNvCxnSpPr/>
          <p:nvPr/>
        </p:nvCxnSpPr>
        <p:spPr>
          <a:xfrm>
            <a:off x="3886200" y="3657600"/>
            <a:ext cx="0" cy="32004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17772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Trie</a:t>
            </a:r>
            <a:r>
              <a:rPr lang="en-US" dirty="0" smtClean="0"/>
              <a:t> </a:t>
            </a:r>
            <a:r>
              <a:rPr lang="en-US" dirty="0" err="1" smtClean="0"/>
              <a:t>struktura</a:t>
            </a:r>
            <a:r>
              <a:rPr lang="en-US" dirty="0" smtClean="0"/>
              <a:t> – </a:t>
            </a:r>
            <a:r>
              <a:rPr lang="en-US" dirty="0" err="1" smtClean="0"/>
              <a:t>umetanje</a:t>
            </a:r>
            <a:r>
              <a:rPr lang="en-US" dirty="0" smtClean="0"/>
              <a:t> </a:t>
            </a:r>
            <a:r>
              <a:rPr lang="en-US" dirty="0" err="1" smtClean="0"/>
              <a:t>i</a:t>
            </a:r>
            <a:r>
              <a:rPr lang="en-US" dirty="0" smtClean="0"/>
              <a:t> </a:t>
            </a:r>
            <a:r>
              <a:rPr lang="sr-Latn-ME" dirty="0" smtClean="0"/>
              <a:t>pretraga</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1676400"/>
            <a:ext cx="4572000" cy="4524315"/>
          </a:xfrm>
          <a:prstGeom prst="rect">
            <a:avLst/>
          </a:prstGeom>
        </p:spPr>
        <p:txBody>
          <a:bodyPr>
            <a:spAutoFit/>
          </a:bodyPr>
          <a:lstStyle/>
          <a:p>
            <a:r>
              <a:rPr lang="en-US" b="1" dirty="0">
                <a:solidFill>
                  <a:srgbClr val="0070C0"/>
                </a:solidFill>
              </a:rPr>
              <a:t> if (!</a:t>
            </a:r>
            <a:r>
              <a:rPr lang="en-US" b="1" dirty="0" err="1">
                <a:solidFill>
                  <a:srgbClr val="0070C0"/>
                </a:solidFill>
              </a:rPr>
              <a:t>pCrawl</a:t>
            </a:r>
            <a:r>
              <a:rPr lang="en-US" b="1" dirty="0">
                <a:solidFill>
                  <a:srgbClr val="0070C0"/>
                </a:solidFill>
              </a:rPr>
              <a:t>-&gt;</a:t>
            </a:r>
            <a:r>
              <a:rPr lang="en-US" b="1" dirty="0" err="1">
                <a:solidFill>
                  <a:srgbClr val="0070C0"/>
                </a:solidFill>
              </a:rPr>
              <a:t>djeca</a:t>
            </a:r>
            <a:r>
              <a:rPr lang="en-US" b="1" dirty="0">
                <a:solidFill>
                  <a:srgbClr val="0070C0"/>
                </a:solidFill>
              </a:rPr>
              <a:t>[index])</a:t>
            </a:r>
          </a:p>
          <a:p>
            <a:r>
              <a:rPr lang="en-US" b="1" dirty="0">
                <a:solidFill>
                  <a:srgbClr val="0070C0"/>
                </a:solidFill>
              </a:rPr>
              <a:t>    </a:t>
            </a:r>
            <a:r>
              <a:rPr lang="en-US" b="1" dirty="0" err="1">
                <a:solidFill>
                  <a:srgbClr val="0070C0"/>
                </a:solidFill>
              </a:rPr>
              <a:t>pCrawl</a:t>
            </a:r>
            <a:r>
              <a:rPr lang="en-US" b="1" dirty="0">
                <a:solidFill>
                  <a:srgbClr val="0070C0"/>
                </a:solidFill>
              </a:rPr>
              <a:t>-&gt;</a:t>
            </a:r>
            <a:r>
              <a:rPr lang="en-US" b="1" dirty="0" err="1">
                <a:solidFill>
                  <a:srgbClr val="0070C0"/>
                </a:solidFill>
              </a:rPr>
              <a:t>djeca</a:t>
            </a:r>
            <a:r>
              <a:rPr lang="en-US" b="1" dirty="0">
                <a:solidFill>
                  <a:srgbClr val="0070C0"/>
                </a:solidFill>
              </a:rPr>
              <a:t>[index] = </a:t>
            </a:r>
            <a:r>
              <a:rPr lang="en-US" b="1" dirty="0" err="1">
                <a:solidFill>
                  <a:srgbClr val="0070C0"/>
                </a:solidFill>
              </a:rPr>
              <a:t>getNode</a:t>
            </a:r>
            <a:r>
              <a:rPr lang="en-US" b="1" dirty="0">
                <a:solidFill>
                  <a:srgbClr val="0070C0"/>
                </a:solidFill>
              </a:rPr>
              <a:t>();</a:t>
            </a:r>
          </a:p>
          <a:p>
            <a:r>
              <a:rPr lang="en-US" b="1" dirty="0">
                <a:solidFill>
                  <a:srgbClr val="0070C0"/>
                </a:solidFill>
              </a:rPr>
              <a:t>    </a:t>
            </a:r>
            <a:r>
              <a:rPr lang="en-US" b="1" dirty="0" err="1">
                <a:solidFill>
                  <a:srgbClr val="0070C0"/>
                </a:solidFill>
              </a:rPr>
              <a:t>pCrawl</a:t>
            </a:r>
            <a:r>
              <a:rPr lang="en-US" b="1" dirty="0">
                <a:solidFill>
                  <a:srgbClr val="0070C0"/>
                </a:solidFill>
              </a:rPr>
              <a:t>= </a:t>
            </a:r>
            <a:r>
              <a:rPr lang="en-US" b="1" dirty="0" err="1">
                <a:solidFill>
                  <a:srgbClr val="0070C0"/>
                </a:solidFill>
              </a:rPr>
              <a:t>pCrawl</a:t>
            </a:r>
            <a:r>
              <a:rPr lang="en-US" b="1" dirty="0">
                <a:solidFill>
                  <a:srgbClr val="0070C0"/>
                </a:solidFill>
              </a:rPr>
              <a:t>-&gt;</a:t>
            </a:r>
            <a:r>
              <a:rPr lang="en-US" b="1" dirty="0" err="1">
                <a:solidFill>
                  <a:srgbClr val="0070C0"/>
                </a:solidFill>
              </a:rPr>
              <a:t>djeca</a:t>
            </a:r>
            <a:r>
              <a:rPr lang="en-US" b="1" dirty="0">
                <a:solidFill>
                  <a:srgbClr val="0070C0"/>
                </a:solidFill>
              </a:rPr>
              <a:t>[index];</a:t>
            </a:r>
          </a:p>
          <a:p>
            <a:r>
              <a:rPr lang="en-US" b="1" dirty="0">
                <a:solidFill>
                  <a:srgbClr val="0070C0"/>
                </a:solidFill>
              </a:rPr>
              <a:t>   }</a:t>
            </a:r>
          </a:p>
          <a:p>
            <a:r>
              <a:rPr lang="en-US" b="1" dirty="0">
                <a:solidFill>
                  <a:srgbClr val="0070C0"/>
                </a:solidFill>
              </a:rPr>
              <a:t> </a:t>
            </a:r>
            <a:r>
              <a:rPr lang="en-US" b="1" dirty="0" err="1">
                <a:solidFill>
                  <a:srgbClr val="0070C0"/>
                </a:solidFill>
              </a:rPr>
              <a:t>pCrawl</a:t>
            </a:r>
            <a:r>
              <a:rPr lang="en-US" b="1" dirty="0">
                <a:solidFill>
                  <a:srgbClr val="0070C0"/>
                </a:solidFill>
              </a:rPr>
              <a:t>-&gt;</a:t>
            </a:r>
            <a:r>
              <a:rPr lang="en-US" b="1" dirty="0" err="1">
                <a:solidFill>
                  <a:srgbClr val="0070C0"/>
                </a:solidFill>
              </a:rPr>
              <a:t>isend</a:t>
            </a:r>
            <a:r>
              <a:rPr lang="en-US" b="1" dirty="0">
                <a:solidFill>
                  <a:srgbClr val="0070C0"/>
                </a:solidFill>
              </a:rPr>
              <a:t>=true;</a:t>
            </a:r>
          </a:p>
          <a:p>
            <a:r>
              <a:rPr lang="en-US" b="1" dirty="0">
                <a:solidFill>
                  <a:srgbClr val="0070C0"/>
                </a:solidFill>
              </a:rPr>
              <a:t>}</a:t>
            </a:r>
          </a:p>
          <a:p>
            <a:r>
              <a:rPr lang="en-US" b="1" dirty="0" err="1">
                <a:solidFill>
                  <a:srgbClr val="0070C0"/>
                </a:solidFill>
              </a:rPr>
              <a:t>bool</a:t>
            </a:r>
            <a:r>
              <a:rPr lang="en-US" b="1" dirty="0">
                <a:solidFill>
                  <a:srgbClr val="0070C0"/>
                </a:solidFill>
              </a:rPr>
              <a:t> search(</a:t>
            </a:r>
            <a:r>
              <a:rPr lang="en-US" b="1" dirty="0" err="1">
                <a:solidFill>
                  <a:srgbClr val="0070C0"/>
                </a:solidFill>
              </a:rPr>
              <a:t>TrieNode</a:t>
            </a:r>
            <a:r>
              <a:rPr lang="en-US" b="1" dirty="0">
                <a:solidFill>
                  <a:srgbClr val="0070C0"/>
                </a:solidFill>
              </a:rPr>
              <a:t> *root, string s) {</a:t>
            </a:r>
          </a:p>
          <a:p>
            <a:r>
              <a:rPr lang="en-US" b="1" dirty="0" err="1">
                <a:solidFill>
                  <a:srgbClr val="0070C0"/>
                </a:solidFill>
              </a:rPr>
              <a:t>TrieNode</a:t>
            </a:r>
            <a:r>
              <a:rPr lang="en-US" b="1" dirty="0">
                <a:solidFill>
                  <a:srgbClr val="0070C0"/>
                </a:solidFill>
              </a:rPr>
              <a:t> *</a:t>
            </a:r>
            <a:r>
              <a:rPr lang="en-US" b="1" dirty="0" err="1">
                <a:solidFill>
                  <a:srgbClr val="0070C0"/>
                </a:solidFill>
              </a:rPr>
              <a:t>pCrawl</a:t>
            </a:r>
            <a:r>
              <a:rPr lang="en-US" b="1" dirty="0">
                <a:solidFill>
                  <a:srgbClr val="0070C0"/>
                </a:solidFill>
              </a:rPr>
              <a:t> = root;</a:t>
            </a:r>
          </a:p>
          <a:p>
            <a:r>
              <a:rPr lang="en-US" b="1" dirty="0">
                <a:solidFill>
                  <a:srgbClr val="0070C0"/>
                </a:solidFill>
              </a:rPr>
              <a:t>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 </a:t>
            </a:r>
            <a:r>
              <a:rPr lang="en-US" b="1" dirty="0" err="1">
                <a:solidFill>
                  <a:srgbClr val="0070C0"/>
                </a:solidFill>
              </a:rPr>
              <a:t>s.length</a:t>
            </a:r>
            <a:r>
              <a:rPr lang="en-US" b="1" dirty="0">
                <a:solidFill>
                  <a:srgbClr val="0070C0"/>
                </a:solidFill>
              </a:rPr>
              <a:t>(); </a:t>
            </a:r>
            <a:r>
              <a:rPr lang="en-US" b="1" dirty="0" err="1">
                <a:solidFill>
                  <a:srgbClr val="0070C0"/>
                </a:solidFill>
              </a:rPr>
              <a:t>i</a:t>
            </a:r>
            <a:r>
              <a:rPr lang="en-US" b="1" dirty="0">
                <a:solidFill>
                  <a:srgbClr val="0070C0"/>
                </a:solidFill>
              </a:rPr>
              <a:t>++) {</a:t>
            </a:r>
          </a:p>
          <a:p>
            <a:r>
              <a:rPr lang="en-US" b="1" dirty="0">
                <a:solidFill>
                  <a:srgbClr val="0070C0"/>
                </a:solidFill>
              </a:rPr>
              <a:t>  </a:t>
            </a:r>
            <a:r>
              <a:rPr lang="en-US" b="1" dirty="0" err="1">
                <a:solidFill>
                  <a:srgbClr val="0070C0"/>
                </a:solidFill>
              </a:rPr>
              <a:t>int</a:t>
            </a:r>
            <a:r>
              <a:rPr lang="en-US" b="1" dirty="0">
                <a:solidFill>
                  <a:srgbClr val="0070C0"/>
                </a:solidFill>
              </a:rPr>
              <a:t> index = s[</a:t>
            </a:r>
            <a:r>
              <a:rPr lang="en-US" b="1" dirty="0" err="1">
                <a:solidFill>
                  <a:srgbClr val="0070C0"/>
                </a:solidFill>
              </a:rPr>
              <a:t>i</a:t>
            </a:r>
            <a:r>
              <a:rPr lang="en-US" b="1" dirty="0">
                <a:solidFill>
                  <a:srgbClr val="0070C0"/>
                </a:solidFill>
              </a:rPr>
              <a:t>] - 'a';</a:t>
            </a:r>
          </a:p>
          <a:p>
            <a:r>
              <a:rPr lang="en-US" b="1" dirty="0">
                <a:solidFill>
                  <a:srgbClr val="0070C0"/>
                </a:solidFill>
              </a:rPr>
              <a:t>  if (!</a:t>
            </a:r>
            <a:r>
              <a:rPr lang="en-US" b="1" dirty="0" err="1">
                <a:solidFill>
                  <a:srgbClr val="0070C0"/>
                </a:solidFill>
              </a:rPr>
              <a:t>pCrawl</a:t>
            </a:r>
            <a:r>
              <a:rPr lang="en-US" b="1" dirty="0">
                <a:solidFill>
                  <a:srgbClr val="0070C0"/>
                </a:solidFill>
              </a:rPr>
              <a:t>-&gt;</a:t>
            </a:r>
            <a:r>
              <a:rPr lang="en-US" b="1" dirty="0" err="1">
                <a:solidFill>
                  <a:srgbClr val="0070C0"/>
                </a:solidFill>
              </a:rPr>
              <a:t>djeca</a:t>
            </a:r>
            <a:r>
              <a:rPr lang="en-US" b="1" dirty="0">
                <a:solidFill>
                  <a:srgbClr val="0070C0"/>
                </a:solidFill>
              </a:rPr>
              <a:t>[index])</a:t>
            </a:r>
          </a:p>
          <a:p>
            <a:r>
              <a:rPr lang="en-US" b="1" dirty="0">
                <a:solidFill>
                  <a:srgbClr val="0070C0"/>
                </a:solidFill>
              </a:rPr>
              <a:t>    return false;</a:t>
            </a:r>
          </a:p>
          <a:p>
            <a:r>
              <a:rPr lang="en-US" b="1" dirty="0">
                <a:solidFill>
                  <a:srgbClr val="0070C0"/>
                </a:solidFill>
              </a:rPr>
              <a:t>  </a:t>
            </a:r>
            <a:r>
              <a:rPr lang="en-US" b="1" dirty="0" err="1">
                <a:solidFill>
                  <a:srgbClr val="0070C0"/>
                </a:solidFill>
              </a:rPr>
              <a:t>pCrawl</a:t>
            </a:r>
            <a:r>
              <a:rPr lang="en-US" b="1" dirty="0">
                <a:solidFill>
                  <a:srgbClr val="0070C0"/>
                </a:solidFill>
              </a:rPr>
              <a:t> = </a:t>
            </a:r>
            <a:r>
              <a:rPr lang="en-US" b="1" dirty="0" err="1">
                <a:solidFill>
                  <a:srgbClr val="0070C0"/>
                </a:solidFill>
              </a:rPr>
              <a:t>pCrawl</a:t>
            </a:r>
            <a:r>
              <a:rPr lang="en-US" b="1" dirty="0">
                <a:solidFill>
                  <a:srgbClr val="0070C0"/>
                </a:solidFill>
              </a:rPr>
              <a:t>-&gt;</a:t>
            </a:r>
            <a:r>
              <a:rPr lang="en-US" b="1" dirty="0" err="1">
                <a:solidFill>
                  <a:srgbClr val="0070C0"/>
                </a:solidFill>
              </a:rPr>
              <a:t>djeca</a:t>
            </a:r>
            <a:r>
              <a:rPr lang="en-US" b="1" dirty="0">
                <a:solidFill>
                  <a:srgbClr val="0070C0"/>
                </a:solidFill>
              </a:rPr>
              <a:t>[index];</a:t>
            </a:r>
          </a:p>
          <a:p>
            <a:r>
              <a:rPr lang="en-US" b="1" dirty="0">
                <a:solidFill>
                  <a:srgbClr val="0070C0"/>
                </a:solidFill>
              </a:rPr>
              <a:t>	}</a:t>
            </a:r>
          </a:p>
          <a:p>
            <a:r>
              <a:rPr lang="en-US" b="1" dirty="0">
                <a:solidFill>
                  <a:srgbClr val="0070C0"/>
                </a:solidFill>
              </a:rPr>
              <a:t>return (</a:t>
            </a:r>
            <a:r>
              <a:rPr lang="en-US" b="1" dirty="0" err="1">
                <a:solidFill>
                  <a:srgbClr val="0070C0"/>
                </a:solidFill>
              </a:rPr>
              <a:t>pCrawl</a:t>
            </a:r>
            <a:r>
              <a:rPr lang="en-US" b="1" dirty="0">
                <a:solidFill>
                  <a:srgbClr val="0070C0"/>
                </a:solidFill>
              </a:rPr>
              <a:t> !=0 &amp;&amp; </a:t>
            </a:r>
            <a:r>
              <a:rPr lang="en-US" b="1" dirty="0" err="1">
                <a:solidFill>
                  <a:srgbClr val="0070C0"/>
                </a:solidFill>
              </a:rPr>
              <a:t>pCrawl</a:t>
            </a:r>
            <a:r>
              <a:rPr lang="en-US" b="1" dirty="0">
                <a:solidFill>
                  <a:srgbClr val="0070C0"/>
                </a:solidFill>
              </a:rPr>
              <a:t>-&gt;</a:t>
            </a:r>
            <a:r>
              <a:rPr lang="en-US" b="1" dirty="0" err="1">
                <a:solidFill>
                  <a:srgbClr val="0070C0"/>
                </a:solidFill>
              </a:rPr>
              <a:t>isend</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4495800" y="1676400"/>
            <a:ext cx="4572000" cy="3693319"/>
          </a:xfrm>
          <a:prstGeom prst="rect">
            <a:avLst/>
          </a:prstGeom>
        </p:spPr>
        <p:txBody>
          <a:bodyPr>
            <a:spAutoFit/>
          </a:bodyPr>
          <a:lstStyle/>
          <a:p>
            <a:r>
              <a:rPr lang="en-US" b="1" dirty="0" err="1">
                <a:solidFill>
                  <a:srgbClr val="0070C0"/>
                </a:solidFill>
              </a:rPr>
              <a:t>int</a:t>
            </a:r>
            <a:r>
              <a:rPr lang="en-US" b="1" dirty="0">
                <a:solidFill>
                  <a:srgbClr val="0070C0"/>
                </a:solidFill>
              </a:rPr>
              <a:t> main() {</a:t>
            </a:r>
          </a:p>
          <a:p>
            <a:r>
              <a:rPr lang="en-US" b="1" dirty="0">
                <a:solidFill>
                  <a:srgbClr val="0070C0"/>
                </a:solidFill>
              </a:rPr>
              <a:t>string keys[] = {"marko", "</a:t>
            </a:r>
            <a:r>
              <a:rPr lang="en-US" b="1" dirty="0" err="1">
                <a:solidFill>
                  <a:srgbClr val="0070C0"/>
                </a:solidFill>
              </a:rPr>
              <a:t>mati</a:t>
            </a:r>
            <a:r>
              <a:rPr lang="en-US" b="1" dirty="0">
                <a:solidFill>
                  <a:srgbClr val="0070C0"/>
                </a:solidFill>
              </a:rPr>
              <a:t>", "</a:t>
            </a:r>
            <a:r>
              <a:rPr lang="en-US" b="1" dirty="0" err="1">
                <a:solidFill>
                  <a:srgbClr val="0070C0"/>
                </a:solidFill>
              </a:rPr>
              <a:t>mara</a:t>
            </a:r>
            <a:r>
              <a:rPr lang="en-US" b="1" dirty="0">
                <a:solidFill>
                  <a:srgbClr val="0070C0"/>
                </a:solidFill>
              </a:rPr>
              <a:t>",</a:t>
            </a:r>
          </a:p>
          <a:p>
            <a:r>
              <a:rPr lang="en-US" b="1" dirty="0">
                <a:solidFill>
                  <a:srgbClr val="0070C0"/>
                </a:solidFill>
              </a:rPr>
              <a:t>"</a:t>
            </a:r>
            <a:r>
              <a:rPr lang="en-US" b="1" dirty="0" err="1">
                <a:solidFill>
                  <a:srgbClr val="0070C0"/>
                </a:solidFill>
              </a:rPr>
              <a:t>dan</a:t>
            </a:r>
            <a:r>
              <a:rPr lang="en-US" b="1" dirty="0">
                <a:solidFill>
                  <a:srgbClr val="0070C0"/>
                </a:solidFill>
              </a:rPr>
              <a:t>", "</a:t>
            </a:r>
            <a:r>
              <a:rPr lang="en-US" b="1" dirty="0" err="1">
                <a:solidFill>
                  <a:srgbClr val="0070C0"/>
                </a:solidFill>
              </a:rPr>
              <a:t>kuca</a:t>
            </a:r>
            <a:r>
              <a:rPr lang="en-US" b="1" dirty="0">
                <a:solidFill>
                  <a:srgbClr val="0070C0"/>
                </a:solidFill>
              </a:rPr>
              <a:t>", "</a:t>
            </a:r>
            <a:r>
              <a:rPr lang="en-US" b="1" dirty="0" err="1">
                <a:solidFill>
                  <a:srgbClr val="0070C0"/>
                </a:solidFill>
              </a:rPr>
              <a:t>maca</a:t>
            </a:r>
            <a:r>
              <a:rPr lang="en-US" b="1" dirty="0">
                <a:solidFill>
                  <a:srgbClr val="0070C0"/>
                </a:solidFill>
              </a:rPr>
              <a:t>", "</a:t>
            </a:r>
            <a:r>
              <a:rPr lang="en-US" b="1" dirty="0" err="1">
                <a:solidFill>
                  <a:srgbClr val="0070C0"/>
                </a:solidFill>
              </a:rPr>
              <a:t>stani</a:t>
            </a:r>
            <a:r>
              <a:rPr lang="en-US" b="1" dirty="0">
                <a:solidFill>
                  <a:srgbClr val="0070C0"/>
                </a:solidFill>
              </a:rPr>
              <a:t>" , "</a:t>
            </a:r>
            <a:r>
              <a:rPr lang="en-US" b="1" dirty="0" err="1">
                <a:solidFill>
                  <a:srgbClr val="0070C0"/>
                </a:solidFill>
              </a:rPr>
              <a:t>stan</a:t>
            </a:r>
            <a:r>
              <a:rPr lang="en-US" b="1" dirty="0">
                <a:solidFill>
                  <a:srgbClr val="0070C0"/>
                </a:solidFill>
              </a:rPr>
              <a:t>"}; </a:t>
            </a:r>
            <a:r>
              <a:rPr lang="en-US" b="1" dirty="0" err="1">
                <a:solidFill>
                  <a:srgbClr val="0070C0"/>
                </a:solidFill>
              </a:rPr>
              <a:t>int</a:t>
            </a:r>
            <a:r>
              <a:rPr lang="en-US" b="1" dirty="0">
                <a:solidFill>
                  <a:srgbClr val="0070C0"/>
                </a:solidFill>
              </a:rPr>
              <a:t> n=8;</a:t>
            </a:r>
          </a:p>
          <a:p>
            <a:r>
              <a:rPr lang="en-US" b="1" dirty="0" err="1">
                <a:solidFill>
                  <a:srgbClr val="0070C0"/>
                </a:solidFill>
              </a:rPr>
              <a:t>TrieNode</a:t>
            </a:r>
            <a:r>
              <a:rPr lang="en-US" b="1" dirty="0">
                <a:solidFill>
                  <a:srgbClr val="0070C0"/>
                </a:solidFill>
              </a:rPr>
              <a:t> *root = </a:t>
            </a:r>
            <a:r>
              <a:rPr lang="en-US" b="1" dirty="0" err="1">
                <a:solidFill>
                  <a:srgbClr val="0070C0"/>
                </a:solidFill>
              </a:rPr>
              <a:t>getNode</a:t>
            </a:r>
            <a:r>
              <a:rPr lang="en-US" b="1" dirty="0">
                <a:solidFill>
                  <a:srgbClr val="0070C0"/>
                </a:solidFill>
              </a:rPr>
              <a:t>();</a:t>
            </a:r>
          </a:p>
          <a:p>
            <a:r>
              <a:rPr lang="en-US" b="1" dirty="0">
                <a:solidFill>
                  <a:srgbClr val="0070C0"/>
                </a:solidFill>
              </a:rPr>
              <a:t>for (</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 &lt;</a:t>
            </a:r>
            <a:r>
              <a:rPr lang="en-US" b="1" dirty="0" err="1">
                <a:solidFill>
                  <a:srgbClr val="0070C0"/>
                </a:solidFill>
              </a:rPr>
              <a:t>n;i</a:t>
            </a:r>
            <a:r>
              <a:rPr lang="en-US" b="1" dirty="0">
                <a:solidFill>
                  <a:srgbClr val="0070C0"/>
                </a:solidFill>
              </a:rPr>
              <a:t>++)</a:t>
            </a:r>
          </a:p>
          <a:p>
            <a:r>
              <a:rPr lang="en-US" b="1" dirty="0">
                <a:solidFill>
                  <a:srgbClr val="0070C0"/>
                </a:solidFill>
              </a:rPr>
              <a:t>   insert(root, keys[</a:t>
            </a:r>
            <a:r>
              <a:rPr lang="en-US" b="1" dirty="0" err="1">
                <a:solidFill>
                  <a:srgbClr val="0070C0"/>
                </a:solidFill>
              </a:rPr>
              <a:t>i</a:t>
            </a:r>
            <a:r>
              <a:rPr lang="en-US" b="1" dirty="0">
                <a:solidFill>
                  <a:srgbClr val="0070C0"/>
                </a:solidFill>
              </a:rPr>
              <a:t>]);</a:t>
            </a:r>
          </a:p>
          <a:p>
            <a:r>
              <a:rPr lang="en-US" b="1" dirty="0" err="1">
                <a:solidFill>
                  <a:srgbClr val="0070C0"/>
                </a:solidFill>
              </a:rPr>
              <a:t>cout</a:t>
            </a:r>
            <a:r>
              <a:rPr lang="en-US" b="1" dirty="0">
                <a:solidFill>
                  <a:srgbClr val="0070C0"/>
                </a:solidFill>
              </a:rPr>
              <a:t>&lt;&lt;search(</a:t>
            </a:r>
            <a:r>
              <a:rPr lang="en-US" b="1" dirty="0" err="1">
                <a:solidFill>
                  <a:srgbClr val="0070C0"/>
                </a:solidFill>
              </a:rPr>
              <a:t>root,"mat</a:t>
            </a:r>
            <a:r>
              <a:rPr lang="en-US" b="1" dirty="0">
                <a:solidFill>
                  <a:srgbClr val="0070C0"/>
                </a:solidFill>
              </a:rPr>
              <a:t>")&lt;&lt;</a:t>
            </a:r>
          </a:p>
          <a:p>
            <a:r>
              <a:rPr lang="en-US" b="1" dirty="0">
                <a:solidFill>
                  <a:srgbClr val="0070C0"/>
                </a:solidFill>
              </a:rPr>
              <a:t>search(root, "</a:t>
            </a:r>
            <a:r>
              <a:rPr lang="en-US" b="1" dirty="0" err="1">
                <a:solidFill>
                  <a:srgbClr val="0070C0"/>
                </a:solidFill>
              </a:rPr>
              <a:t>mati</a:t>
            </a:r>
            <a:r>
              <a:rPr lang="en-US" b="1" dirty="0">
                <a:solidFill>
                  <a:srgbClr val="0070C0"/>
                </a:solidFill>
              </a:rPr>
              <a:t>")&lt;&lt;</a:t>
            </a:r>
          </a:p>
          <a:p>
            <a:r>
              <a:rPr lang="en-US" b="1" dirty="0">
                <a:solidFill>
                  <a:srgbClr val="0070C0"/>
                </a:solidFill>
              </a:rPr>
              <a:t>search(root, "</a:t>
            </a:r>
            <a:r>
              <a:rPr lang="en-US" b="1" dirty="0" err="1">
                <a:solidFill>
                  <a:srgbClr val="0070C0"/>
                </a:solidFill>
              </a:rPr>
              <a:t>stani</a:t>
            </a:r>
            <a:r>
              <a:rPr lang="en-US" b="1" dirty="0">
                <a:solidFill>
                  <a:srgbClr val="0070C0"/>
                </a:solidFill>
              </a:rPr>
              <a:t>")&lt;&lt;</a:t>
            </a:r>
          </a:p>
          <a:p>
            <a:r>
              <a:rPr lang="en-US" b="1" dirty="0">
                <a:solidFill>
                  <a:srgbClr val="0070C0"/>
                </a:solidFill>
              </a:rPr>
              <a:t>search(root, "</a:t>
            </a:r>
            <a:r>
              <a:rPr lang="en-US" b="1" dirty="0" err="1">
                <a:solidFill>
                  <a:srgbClr val="0070C0"/>
                </a:solidFill>
              </a:rPr>
              <a:t>stanko</a:t>
            </a:r>
            <a:r>
              <a:rPr lang="en-US" b="1" dirty="0">
                <a:solidFill>
                  <a:srgbClr val="0070C0"/>
                </a:solidFill>
              </a:rPr>
              <a:t>"); </a:t>
            </a:r>
          </a:p>
          <a:p>
            <a:r>
              <a:rPr lang="en-US" b="1" dirty="0">
                <a:solidFill>
                  <a:srgbClr val="0070C0"/>
                </a:solidFill>
              </a:rPr>
              <a:t>return 0;</a:t>
            </a:r>
          </a:p>
          <a:p>
            <a:r>
              <a:rPr lang="en-US" b="1" dirty="0">
                <a:solidFill>
                  <a:srgbClr val="0070C0"/>
                </a:solidFill>
              </a:rPr>
              <a:t>}</a:t>
            </a:r>
            <a:endParaRPr lang="en-US" dirty="0"/>
          </a:p>
        </p:txBody>
      </p:sp>
      <p:cxnSp>
        <p:nvCxnSpPr>
          <p:cNvPr id="6" name="Straight Connector 5"/>
          <p:cNvCxnSpPr/>
          <p:nvPr/>
        </p:nvCxnSpPr>
        <p:spPr>
          <a:xfrm>
            <a:off x="4267200" y="1600200"/>
            <a:ext cx="0" cy="460051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267200" y="5486400"/>
            <a:ext cx="4876800" cy="923330"/>
          </a:xfrm>
          <a:prstGeom prst="rect">
            <a:avLst/>
          </a:prstGeom>
          <a:noFill/>
        </p:spPr>
        <p:txBody>
          <a:bodyPr wrap="square" rtlCol="0">
            <a:spAutoFit/>
          </a:bodyPr>
          <a:lstStyle/>
          <a:p>
            <a:r>
              <a:rPr lang="en-US" b="1" dirty="0" err="1" smtClean="0"/>
              <a:t>Aplikacije</a:t>
            </a:r>
            <a:r>
              <a:rPr lang="en-US" b="1" dirty="0" smtClean="0"/>
              <a:t> </a:t>
            </a:r>
            <a:r>
              <a:rPr lang="en-US" b="1" dirty="0" err="1" smtClean="0">
                <a:solidFill>
                  <a:srgbClr val="FF0000"/>
                </a:solidFill>
              </a:rPr>
              <a:t>trie</a:t>
            </a:r>
            <a:r>
              <a:rPr lang="en-US" b="1" dirty="0" smtClean="0"/>
              <a:t> </a:t>
            </a:r>
            <a:r>
              <a:rPr lang="en-US" b="1" dirty="0" err="1" smtClean="0"/>
              <a:t>strukture</a:t>
            </a:r>
            <a:r>
              <a:rPr lang="en-US" b="1" dirty="0" smtClean="0"/>
              <a:t> </a:t>
            </a:r>
            <a:r>
              <a:rPr lang="en-US" b="1" dirty="0" err="1" smtClean="0"/>
              <a:t>su</a:t>
            </a:r>
            <a:r>
              <a:rPr lang="en-US" b="1" dirty="0" smtClean="0"/>
              <a:t> o</a:t>
            </a:r>
            <a:r>
              <a:rPr lang="sr-Latn-ME" b="1" dirty="0" smtClean="0"/>
              <a:t>čigledne od auto-correct-a, auto-ispisa, imenika itd.</a:t>
            </a:r>
          </a:p>
          <a:p>
            <a:r>
              <a:rPr lang="sr-Latn-ME" b="1" dirty="0" smtClean="0"/>
              <a:t>Osnovni problem su memorijski zahtjevi.</a:t>
            </a:r>
            <a:endParaRPr lang="en-US" b="1" dirty="0"/>
          </a:p>
        </p:txBody>
      </p:sp>
    </p:spTree>
    <p:extLst>
      <p:ext uri="{BB962C8B-B14F-4D97-AF65-F5344CB8AC3E}">
        <p14:creationId xmlns:p14="http://schemas.microsoft.com/office/powerpoint/2010/main" val="9104957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US" sz="1600" b="1" dirty="0">
                <a:hlinkClick r:id="rId2"/>
              </a:rPr>
              <a:t>https://</a:t>
            </a:r>
            <a:r>
              <a:rPr lang="en-US" sz="1600" b="1" dirty="0" smtClean="0">
                <a:hlinkClick r:id="rId2"/>
              </a:rPr>
              <a:t>petlja.org/biblioteka/r/zbirka-napredni-nivo/sledeca_varijacija</a:t>
            </a:r>
            <a:endParaRPr lang="sr-Latn-ME" sz="1600" b="1" dirty="0" smtClean="0"/>
          </a:p>
          <a:p>
            <a:r>
              <a:rPr lang="en-US" sz="1600" b="1" dirty="0">
                <a:hlinkClick r:id="rId3"/>
              </a:rPr>
              <a:t>https://</a:t>
            </a:r>
            <a:r>
              <a:rPr lang="en-US" sz="1600" b="1" dirty="0" smtClean="0">
                <a:hlinkClick r:id="rId3"/>
              </a:rPr>
              <a:t>petlja.org/biblioteka/r/zbirka-napredni-nivo/svi_podskupovi</a:t>
            </a:r>
            <a:endParaRPr lang="sr-Latn-ME" sz="1600" b="1" dirty="0" smtClean="0"/>
          </a:p>
          <a:p>
            <a:r>
              <a:rPr lang="en-US" sz="1600" b="1" dirty="0">
                <a:hlinkClick r:id="rId4"/>
              </a:rPr>
              <a:t>https://</a:t>
            </a:r>
            <a:r>
              <a:rPr lang="en-US" sz="1600" b="1" dirty="0" smtClean="0">
                <a:hlinkClick r:id="rId4"/>
              </a:rPr>
              <a:t>petlja.org/biblioteka/r/zbirka-napredni-nivo/sledeci_podskup</a:t>
            </a:r>
            <a:endParaRPr lang="sr-Latn-ME" sz="1600" b="1" dirty="0" smtClean="0"/>
          </a:p>
          <a:p>
            <a:r>
              <a:rPr lang="en-US" sz="1600" b="1" dirty="0">
                <a:hlinkClick r:id="rId5"/>
              </a:rPr>
              <a:t>https://</a:t>
            </a:r>
            <a:r>
              <a:rPr lang="en-US" sz="1600" b="1" dirty="0" smtClean="0">
                <a:hlinkClick r:id="rId5"/>
              </a:rPr>
              <a:t>petlja.org/biblioteka/r/zbirka-napredni-nivo/svi_podskupovi_leksikografski</a:t>
            </a:r>
            <a:endParaRPr lang="sr-Latn-ME" sz="1600" b="1" dirty="0" smtClean="0"/>
          </a:p>
          <a:p>
            <a:r>
              <a:rPr lang="en-US" sz="1600" b="1" dirty="0">
                <a:hlinkClick r:id="rId6"/>
              </a:rPr>
              <a:t>https://</a:t>
            </a:r>
            <a:r>
              <a:rPr lang="en-US" sz="1600" b="1" dirty="0" smtClean="0">
                <a:hlinkClick r:id="rId6"/>
              </a:rPr>
              <a:t>petlja.org/biblioteka/r/zbirka-napredni-nivo/sledeca_kombinacija</a:t>
            </a:r>
            <a:endParaRPr lang="sr-Latn-ME" sz="1600" b="1" dirty="0" smtClean="0"/>
          </a:p>
          <a:p>
            <a:r>
              <a:rPr lang="en-US" sz="1600" b="1" dirty="0">
                <a:hlinkClick r:id="rId7"/>
              </a:rPr>
              <a:t>https://</a:t>
            </a:r>
            <a:r>
              <a:rPr lang="en-US" sz="1600" b="1" dirty="0" smtClean="0">
                <a:hlinkClick r:id="rId7"/>
              </a:rPr>
              <a:t>petlja.org/biblioteka/r/zbirka-napredni-nivo/k_ta_teska_rec</a:t>
            </a:r>
            <a:endParaRPr lang="sr-Latn-ME" sz="1600" b="1" dirty="0" smtClean="0"/>
          </a:p>
          <a:p>
            <a:r>
              <a:rPr lang="en-US" sz="1600" b="1" dirty="0">
                <a:hlinkClick r:id="rId8"/>
              </a:rPr>
              <a:t>https://</a:t>
            </a:r>
            <a:r>
              <a:rPr lang="en-US" sz="1600" b="1" dirty="0" smtClean="0">
                <a:hlinkClick r:id="rId8"/>
              </a:rPr>
              <a:t>petlja.org/biblioteka/r/zbirka-napredni-nivo/svi_rasporedi_zagrada</a:t>
            </a:r>
            <a:endParaRPr lang="sr-Latn-ME" sz="1600" b="1" dirty="0" smtClean="0"/>
          </a:p>
          <a:p>
            <a:r>
              <a:rPr lang="sr-Latn-ME" sz="1600" b="1" dirty="0">
                <a:hlinkClick r:id="rId9"/>
              </a:rPr>
              <a:t>https://www.spoj.com/problems/DTPOLY2</a:t>
            </a:r>
            <a:r>
              <a:rPr lang="sr-Latn-ME" sz="1600" b="1" dirty="0" smtClean="0">
                <a:hlinkClick r:id="rId9"/>
              </a:rPr>
              <a:t>/</a:t>
            </a:r>
            <a:endParaRPr lang="sr-Latn-ME" sz="1600" b="1" dirty="0" smtClean="0"/>
          </a:p>
          <a:p>
            <a:r>
              <a:rPr lang="sr-Latn-ME" sz="1600" b="1" dirty="0">
                <a:hlinkClick r:id="rId10"/>
              </a:rPr>
              <a:t>https://www.spoj.com/problems/HC12</a:t>
            </a:r>
            <a:r>
              <a:rPr lang="sr-Latn-ME" sz="1600" b="1" dirty="0" smtClean="0">
                <a:hlinkClick r:id="rId10"/>
              </a:rPr>
              <a:t>/</a:t>
            </a:r>
            <a:endParaRPr lang="sr-Latn-ME" sz="1600" b="1" dirty="0" smtClean="0"/>
          </a:p>
          <a:p>
            <a:r>
              <a:rPr lang="sr-Latn-ME" sz="1600" b="1" dirty="0">
                <a:hlinkClick r:id="rId11"/>
              </a:rPr>
              <a:t>https://www.spoj.com/problems/STONE2</a:t>
            </a:r>
            <a:r>
              <a:rPr lang="sr-Latn-ME" sz="1600" b="1" dirty="0" smtClean="0">
                <a:hlinkClick r:id="rId11"/>
              </a:rPr>
              <a:t>/</a:t>
            </a:r>
            <a:endParaRPr lang="sr-Latn-ME" sz="1600" b="1" dirty="0" smtClean="0"/>
          </a:p>
          <a:p>
            <a:r>
              <a:rPr lang="sr-Latn-ME" sz="1600" b="1" dirty="0">
                <a:hlinkClick r:id="rId12"/>
              </a:rPr>
              <a:t>https://www.spoj.com/problems/MAIN8_D</a:t>
            </a:r>
            <a:r>
              <a:rPr lang="sr-Latn-ME" sz="1600" b="1" dirty="0" smtClean="0">
                <a:hlinkClick r:id="rId12"/>
              </a:rPr>
              <a:t>/</a:t>
            </a:r>
            <a:endParaRPr lang="sr-Latn-ME" sz="1600" b="1" dirty="0" smtClean="0"/>
          </a:p>
          <a:p>
            <a:r>
              <a:rPr lang="sr-Latn-ME" sz="1600" b="1" dirty="0">
                <a:hlinkClick r:id="rId13"/>
              </a:rPr>
              <a:t>https://www.spoj.com/problems/ITRIX_E</a:t>
            </a:r>
            <a:r>
              <a:rPr lang="sr-Latn-ME" sz="1600" b="1" dirty="0" smtClean="0">
                <a:hlinkClick r:id="rId13"/>
              </a:rPr>
              <a:t>/</a:t>
            </a:r>
            <a:endParaRPr lang="sr-Latn-ME" sz="1600" b="1" dirty="0" smtClean="0"/>
          </a:p>
          <a:p>
            <a:r>
              <a:rPr lang="sr-Latn-ME" sz="1600" b="1" dirty="0">
                <a:hlinkClick r:id="rId14"/>
              </a:rPr>
              <a:t>https://www.spoj.com/problems/MAXSUB</a:t>
            </a:r>
            <a:r>
              <a:rPr lang="sr-Latn-ME" sz="1600" b="1" dirty="0" smtClean="0">
                <a:hlinkClick r:id="rId14"/>
              </a:rPr>
              <a:t>/</a:t>
            </a:r>
            <a:endParaRPr lang="sr-Latn-ME" sz="1600" b="1" dirty="0" smtClean="0"/>
          </a:p>
          <a:p>
            <a:r>
              <a:rPr lang="sr-Latn-ME" sz="1600" b="1" dirty="0">
                <a:hlinkClick r:id="rId15"/>
              </a:rPr>
              <a:t>https://www.spoj.com/problems/SKYLINE</a:t>
            </a:r>
            <a:r>
              <a:rPr lang="sr-Latn-ME" sz="1600" b="1" dirty="0" smtClean="0">
                <a:hlinkClick r:id="rId15"/>
              </a:rPr>
              <a:t>/</a:t>
            </a:r>
            <a:endParaRPr lang="sr-Latn-ME" sz="1600" b="1" dirty="0" smtClean="0"/>
          </a:p>
          <a:p>
            <a:r>
              <a:rPr lang="sr-Latn-ME" sz="1600" b="1" dirty="0">
                <a:hlinkClick r:id="rId16"/>
              </a:rPr>
              <a:t>https://</a:t>
            </a:r>
            <a:r>
              <a:rPr lang="sr-Latn-ME" sz="1600" b="1" dirty="0" smtClean="0">
                <a:hlinkClick r:id="rId16"/>
              </a:rPr>
              <a:t>codeforces.com/contest/26/problem/D</a:t>
            </a:r>
            <a:endParaRPr lang="sr-Latn-ME" sz="1600" b="1" dirty="0" smtClean="0"/>
          </a:p>
          <a:p>
            <a:r>
              <a:rPr lang="sr-Latn-ME" sz="1600" b="1" dirty="0" smtClean="0">
                <a:hlinkClick r:id="rId17"/>
              </a:rPr>
              <a:t>https</a:t>
            </a:r>
            <a:r>
              <a:rPr lang="sr-Latn-ME" sz="1600" b="1" dirty="0">
                <a:hlinkClick r:id="rId17"/>
              </a:rPr>
              <a:t>://</a:t>
            </a:r>
            <a:r>
              <a:rPr lang="sr-Latn-ME" sz="1600" b="1" dirty="0" smtClean="0">
                <a:hlinkClick r:id="rId17"/>
              </a:rPr>
              <a:t>codeforces.com/contest/872/problem/E</a:t>
            </a:r>
            <a:endParaRPr lang="sr-Latn-ME" sz="1600" b="1" dirty="0" smtClean="0"/>
          </a:p>
          <a:p>
            <a:r>
              <a:rPr lang="sr-Latn-ME" sz="1600" b="1" dirty="0">
                <a:hlinkClick r:id="rId18"/>
              </a:rPr>
              <a:t>https://www.spoj.com/problems/DTPOLY</a:t>
            </a:r>
            <a:r>
              <a:rPr lang="sr-Latn-ME" sz="1600" b="1" dirty="0" smtClean="0">
                <a:hlinkClick r:id="rId18"/>
              </a:rPr>
              <a:t>/</a:t>
            </a:r>
            <a:endParaRPr lang="sr-Latn-ME" sz="1600" b="1" dirty="0" smtClean="0"/>
          </a:p>
          <a:p>
            <a:r>
              <a:rPr lang="sr-Latn-ME" sz="1600" b="1" dirty="0">
                <a:hlinkClick r:id="rId19"/>
              </a:rPr>
              <a:t>https://www.spoj.com/problems/LOOPEXP</a:t>
            </a:r>
            <a:r>
              <a:rPr lang="sr-Latn-ME" sz="1600" b="1" dirty="0" smtClean="0">
                <a:hlinkClick r:id="rId19"/>
              </a:rPr>
              <a:t>/</a:t>
            </a:r>
            <a:endParaRPr lang="sr-Latn-ME" sz="1600" b="1" dirty="0" smtClean="0"/>
          </a:p>
          <a:p>
            <a:r>
              <a:rPr lang="sr-Latn-ME" sz="1600" b="1" dirty="0">
                <a:hlinkClick r:id="rId20"/>
              </a:rPr>
              <a:t>https://www.spoj.com/problems/GOODB</a:t>
            </a:r>
            <a:r>
              <a:rPr lang="sr-Latn-ME" sz="1600" b="1" dirty="0" smtClean="0">
                <a:hlinkClick r:id="rId20"/>
              </a:rPr>
              <a:t>/</a:t>
            </a:r>
            <a:endParaRPr lang="sr-Latn-ME" sz="1600" b="1" dirty="0" smtClean="0"/>
          </a:p>
          <a:p>
            <a:endParaRPr lang="en-US" b="1" dirty="0"/>
          </a:p>
        </p:txBody>
      </p:sp>
    </p:spTree>
    <p:extLst>
      <p:ext uri="{BB962C8B-B14F-4D97-AF65-F5344CB8AC3E}">
        <p14:creationId xmlns:p14="http://schemas.microsoft.com/office/powerpoint/2010/main" val="31114738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Realizovati permutacije, kombinacije i varijacije sa ponavljanjem.</a:t>
            </a:r>
          </a:p>
          <a:p>
            <a:r>
              <a:rPr lang="en-US" dirty="0" err="1"/>
              <a:t>Dat</a:t>
            </a:r>
            <a:r>
              <a:rPr lang="en-US" dirty="0"/>
              <a:t> je </a:t>
            </a:r>
            <a:r>
              <a:rPr lang="en-US" dirty="0" err="1"/>
              <a:t>niz</a:t>
            </a:r>
            <a:r>
              <a:rPr lang="en-US" dirty="0"/>
              <a:t> </a:t>
            </a:r>
            <a:r>
              <a:rPr lang="en-US" b="1" i="1" dirty="0">
                <a:solidFill>
                  <a:srgbClr val="C00000"/>
                </a:solidFill>
              </a:rPr>
              <a:t>a</a:t>
            </a:r>
            <a:r>
              <a:rPr lang="en-US" dirty="0"/>
              <a:t> </a:t>
            </a:r>
            <a:r>
              <a:rPr lang="en-US" dirty="0" smtClean="0"/>
              <a:t>du</a:t>
            </a:r>
            <a:r>
              <a:rPr lang="sr-Latn-ME" dirty="0"/>
              <a:t>ž</a:t>
            </a:r>
            <a:r>
              <a:rPr lang="en-US" dirty="0" err="1" smtClean="0"/>
              <a:t>ine</a:t>
            </a:r>
            <a:r>
              <a:rPr lang="en-US" dirty="0" smtClean="0"/>
              <a:t> </a:t>
            </a:r>
            <a:r>
              <a:rPr lang="en-US" b="1" i="1" dirty="0">
                <a:solidFill>
                  <a:srgbClr val="C00000"/>
                </a:solidFill>
              </a:rPr>
              <a:t>m</a:t>
            </a:r>
            <a:r>
              <a:rPr lang="en-US" dirty="0"/>
              <a:t> </a:t>
            </a:r>
            <a:r>
              <a:rPr lang="en-US" dirty="0" err="1"/>
              <a:t>koji</a:t>
            </a:r>
            <a:r>
              <a:rPr lang="en-US" dirty="0"/>
              <a:t> se </a:t>
            </a:r>
            <a:r>
              <a:rPr lang="en-US" dirty="0" err="1"/>
              <a:t>sastoji</a:t>
            </a:r>
            <a:r>
              <a:rPr lang="en-US" dirty="0"/>
              <a:t> od </a:t>
            </a:r>
            <a:r>
              <a:rPr lang="en-US" dirty="0" err="1"/>
              <a:t>slova</a:t>
            </a:r>
            <a:r>
              <a:rPr lang="en-US" dirty="0"/>
              <a:t> </a:t>
            </a:r>
            <a:r>
              <a:rPr lang="en-US" dirty="0" err="1"/>
              <a:t>i</a:t>
            </a:r>
            <a:r>
              <a:rPr lang="en-US" dirty="0"/>
              <a:t> </a:t>
            </a:r>
            <a:r>
              <a:rPr lang="en-US" dirty="0" err="1"/>
              <a:t>dat</a:t>
            </a:r>
            <a:r>
              <a:rPr lang="en-US" dirty="0"/>
              <a:t> je </a:t>
            </a:r>
            <a:r>
              <a:rPr lang="en-US" dirty="0" err="1"/>
              <a:t>prirodan</a:t>
            </a:r>
            <a:r>
              <a:rPr lang="en-US" dirty="0"/>
              <a:t> </a:t>
            </a:r>
            <a:r>
              <a:rPr lang="en-US" dirty="0" err="1"/>
              <a:t>broj</a:t>
            </a:r>
            <a:r>
              <a:rPr lang="en-US" dirty="0"/>
              <a:t> </a:t>
            </a:r>
            <a:r>
              <a:rPr lang="en-US" b="1" i="1" dirty="0">
                <a:solidFill>
                  <a:srgbClr val="C00000"/>
                </a:solidFill>
              </a:rPr>
              <a:t>n</a:t>
            </a:r>
            <a:r>
              <a:rPr lang="en-US" dirty="0"/>
              <a:t>. </a:t>
            </a:r>
            <a:r>
              <a:rPr lang="en-US" dirty="0" err="1"/>
              <a:t>Ispisati</a:t>
            </a:r>
            <a:r>
              <a:rPr lang="en-US" dirty="0"/>
              <a:t> </a:t>
            </a:r>
            <a:r>
              <a:rPr lang="en-US" dirty="0" err="1"/>
              <a:t>sve</a:t>
            </a:r>
            <a:r>
              <a:rPr lang="en-US" dirty="0"/>
              <a:t> </a:t>
            </a:r>
            <a:r>
              <a:rPr lang="en-US" dirty="0" smtClean="0"/>
              <a:t>r</a:t>
            </a:r>
            <a:r>
              <a:rPr lang="sr-Latn-ME" dirty="0" smtClean="0"/>
              <a:t>ij</a:t>
            </a:r>
            <a:r>
              <a:rPr lang="en-US" dirty="0" smtClean="0"/>
              <a:t>e</a:t>
            </a:r>
            <a:r>
              <a:rPr lang="sr-Latn-ME" dirty="0"/>
              <a:t>č</a:t>
            </a:r>
            <a:r>
              <a:rPr lang="en-US" dirty="0" err="1" smtClean="0"/>
              <a:t>i</a:t>
            </a:r>
            <a:r>
              <a:rPr lang="en-US" dirty="0" smtClean="0"/>
              <a:t> du</a:t>
            </a:r>
            <a:r>
              <a:rPr lang="sr-Latn-ME" dirty="0" smtClean="0"/>
              <a:t>ž</a:t>
            </a:r>
            <a:r>
              <a:rPr lang="en-US" dirty="0" err="1" smtClean="0"/>
              <a:t>ine</a:t>
            </a:r>
            <a:r>
              <a:rPr lang="en-US" dirty="0" smtClean="0"/>
              <a:t> </a:t>
            </a:r>
            <a:r>
              <a:rPr lang="en-US" b="1" i="1" dirty="0">
                <a:solidFill>
                  <a:srgbClr val="C00000"/>
                </a:solidFill>
              </a:rPr>
              <a:t>n</a:t>
            </a:r>
            <a:r>
              <a:rPr lang="en-US" dirty="0"/>
              <a:t> od </a:t>
            </a:r>
            <a:r>
              <a:rPr lang="en-US" dirty="0" err="1"/>
              <a:t>slova</a:t>
            </a:r>
            <a:r>
              <a:rPr lang="en-US" dirty="0"/>
              <a:t> </a:t>
            </a:r>
            <a:r>
              <a:rPr lang="en-US" dirty="0" err="1"/>
              <a:t>iz</a:t>
            </a:r>
            <a:r>
              <a:rPr lang="en-US" dirty="0"/>
              <a:t> </a:t>
            </a:r>
            <a:r>
              <a:rPr lang="en-US" dirty="0" err="1"/>
              <a:t>niza</a:t>
            </a:r>
            <a:r>
              <a:rPr lang="en-US" dirty="0"/>
              <a:t> </a:t>
            </a:r>
            <a:r>
              <a:rPr lang="en-US" b="1" i="1" dirty="0" smtClean="0">
                <a:solidFill>
                  <a:srgbClr val="C00000"/>
                </a:solidFill>
              </a:rPr>
              <a:t>a</a:t>
            </a:r>
            <a:r>
              <a:rPr lang="sr-Latn-ME" dirty="0" smtClean="0"/>
              <a:t>.</a:t>
            </a:r>
          </a:p>
          <a:p>
            <a:r>
              <a:rPr lang="sr-Latn-ME" dirty="0" smtClean="0"/>
              <a:t>Kreirati sve </a:t>
            </a:r>
            <a:r>
              <a:rPr lang="sr-Latn-ME" b="1" i="1" dirty="0" smtClean="0">
                <a:solidFill>
                  <a:srgbClr val="C00000"/>
                </a:solidFill>
              </a:rPr>
              <a:t>n</a:t>
            </a:r>
            <a:r>
              <a:rPr lang="sr-Latn-ME" dirty="0" smtClean="0"/>
              <a:t>-to cifrene brojeve sa datim zbirom cifara.</a:t>
            </a:r>
          </a:p>
          <a:p>
            <a:r>
              <a:rPr lang="sr-Latn-ME" dirty="0" smtClean="0"/>
              <a:t>Data su dva broja </a:t>
            </a:r>
            <a:r>
              <a:rPr lang="sr-Latn-ME" b="1" i="1" dirty="0" smtClean="0">
                <a:solidFill>
                  <a:srgbClr val="C00000"/>
                </a:solidFill>
              </a:rPr>
              <a:t>A</a:t>
            </a:r>
            <a:r>
              <a:rPr lang="sr-Latn-ME" dirty="0" smtClean="0"/>
              <a:t> i </a:t>
            </a:r>
            <a:r>
              <a:rPr lang="sr-Latn-ME" b="1" i="1" dirty="0" smtClean="0">
                <a:solidFill>
                  <a:srgbClr val="C00000"/>
                </a:solidFill>
              </a:rPr>
              <a:t>B</a:t>
            </a:r>
            <a:r>
              <a:rPr lang="sr-Latn-ME" dirty="0" smtClean="0"/>
              <a:t> (mogu biti </a:t>
            </a:r>
            <a:r>
              <a:rPr lang="sr-Latn-ME" b="1" dirty="0" smtClean="0">
                <a:solidFill>
                  <a:srgbClr val="C00000"/>
                </a:solidFill>
              </a:rPr>
              <a:t>long long</a:t>
            </a:r>
            <a:r>
              <a:rPr lang="sr-Latn-ME" dirty="0" smtClean="0"/>
              <a:t>). Odrediti koliko brojeva u datom domenu </a:t>
            </a:r>
            <a:r>
              <a:rPr lang="en-US" b="1" dirty="0" smtClean="0">
                <a:solidFill>
                  <a:srgbClr val="C00000"/>
                </a:solidFill>
              </a:rPr>
              <a:t>[</a:t>
            </a:r>
            <a:r>
              <a:rPr lang="en-US" b="1" i="1" dirty="0" smtClean="0">
                <a:solidFill>
                  <a:srgbClr val="C00000"/>
                </a:solidFill>
              </a:rPr>
              <a:t>A</a:t>
            </a:r>
            <a:r>
              <a:rPr lang="en-US" b="1" dirty="0" smtClean="0">
                <a:solidFill>
                  <a:srgbClr val="C00000"/>
                </a:solidFill>
              </a:rPr>
              <a:t>,</a:t>
            </a:r>
            <a:r>
              <a:rPr lang="en-US" b="1" i="1" dirty="0" smtClean="0">
                <a:solidFill>
                  <a:srgbClr val="C00000"/>
                </a:solidFill>
              </a:rPr>
              <a:t>B</a:t>
            </a:r>
            <a:r>
              <a:rPr lang="en-US" b="1" dirty="0" smtClean="0">
                <a:solidFill>
                  <a:srgbClr val="C00000"/>
                </a:solidFill>
              </a:rPr>
              <a:t>]</a:t>
            </a:r>
            <a:r>
              <a:rPr lang="en-US" dirty="0" smtClean="0"/>
              <a:t> </a:t>
            </a:r>
            <a:r>
              <a:rPr lang="en-US" dirty="0" err="1" smtClean="0"/>
              <a:t>ima</a:t>
            </a:r>
            <a:r>
              <a:rPr lang="en-US" dirty="0" smtClean="0"/>
              <a:t> </a:t>
            </a:r>
            <a:r>
              <a:rPr lang="sr-Latn-ME" dirty="0" smtClean="0"/>
              <a:t>čija je suma cifara </a:t>
            </a:r>
            <a:r>
              <a:rPr lang="sr-Latn-ME" b="1" i="1" dirty="0" smtClean="0">
                <a:solidFill>
                  <a:srgbClr val="C00000"/>
                </a:solidFill>
              </a:rPr>
              <a:t>S</a:t>
            </a:r>
            <a:r>
              <a:rPr lang="sr-Latn-ME" dirty="0" smtClean="0"/>
              <a:t>.</a:t>
            </a:r>
          </a:p>
          <a:p>
            <a:r>
              <a:rPr lang="sr-Latn-ME" dirty="0" smtClean="0"/>
              <a:t>Riješiti problem ruksaka za slučaj kada su težine realni brojevi.</a:t>
            </a:r>
            <a:endParaRPr lang="sr-Cyrl-BA" dirty="0" smtClean="0"/>
          </a:p>
          <a:p>
            <a:r>
              <a:rPr lang="en-US" dirty="0" err="1" smtClean="0"/>
              <a:t>Izmjeniti</a:t>
            </a:r>
            <a:r>
              <a:rPr lang="en-US" dirty="0" smtClean="0"/>
              <a:t> problem </a:t>
            </a:r>
            <a:r>
              <a:rPr lang="en-US" dirty="0" err="1" smtClean="0"/>
              <a:t>ruksaka</a:t>
            </a:r>
            <a:r>
              <a:rPr lang="en-US" dirty="0" smtClean="0"/>
              <a:t> </a:t>
            </a:r>
            <a:r>
              <a:rPr lang="en-US" dirty="0" err="1" smtClean="0"/>
              <a:t>tako</a:t>
            </a:r>
            <a:r>
              <a:rPr lang="en-US" dirty="0" smtClean="0"/>
              <a:t> da </a:t>
            </a:r>
            <a:r>
              <a:rPr lang="sr-Latn-ME" dirty="0" smtClean="0"/>
              <a:t>štampa sadržaj ruksaka.</a:t>
            </a:r>
          </a:p>
          <a:p>
            <a:r>
              <a:rPr lang="sr-Latn-ME" sz="1600" b="1" dirty="0">
                <a:hlinkClick r:id="rId2"/>
              </a:rPr>
              <a:t>https://</a:t>
            </a:r>
            <a:r>
              <a:rPr lang="sr-Latn-ME" sz="1600" b="1" dirty="0" smtClean="0">
                <a:hlinkClick r:id="rId2"/>
              </a:rPr>
              <a:t>codeforces.com/contest/1178/problem/C</a:t>
            </a:r>
            <a:endParaRPr lang="sr-Latn-ME" sz="1600" b="1" dirty="0" smtClean="0"/>
          </a:p>
          <a:p>
            <a:r>
              <a:rPr lang="sr-Latn-ME" sz="1600" b="1" dirty="0">
                <a:hlinkClick r:id="rId3"/>
              </a:rPr>
              <a:t>https://</a:t>
            </a:r>
            <a:r>
              <a:rPr lang="sr-Latn-ME" sz="1600" b="1" dirty="0" smtClean="0">
                <a:hlinkClick r:id="rId3"/>
              </a:rPr>
              <a:t>codeforces.com/contest/145/problem/D</a:t>
            </a:r>
            <a:endParaRPr lang="sr-Latn-ME" sz="1600" b="1" dirty="0" smtClean="0"/>
          </a:p>
          <a:p>
            <a:r>
              <a:rPr lang="sr-Latn-ME" sz="1600" b="1" dirty="0">
                <a:hlinkClick r:id="rId4"/>
              </a:rPr>
              <a:t>https://</a:t>
            </a:r>
            <a:r>
              <a:rPr lang="sr-Latn-ME" sz="1600" b="1" dirty="0" smtClean="0">
                <a:hlinkClick r:id="rId4"/>
              </a:rPr>
              <a:t>codeforces.com/contest/895/problem/D</a:t>
            </a:r>
            <a:endParaRPr lang="sr-Latn-ME" sz="1600" b="1" dirty="0" smtClean="0"/>
          </a:p>
          <a:p>
            <a:r>
              <a:rPr lang="sr-Latn-ME" dirty="0"/>
              <a:t>Problem ruksaka ima mnoge primjene u operacionim istraživanjima pogledati </a:t>
            </a:r>
            <a:r>
              <a:rPr lang="sr-Latn-ME" sz="1700" b="1" dirty="0">
                <a:hlinkClick r:id="rId5"/>
              </a:rPr>
              <a:t>https://</a:t>
            </a:r>
            <a:r>
              <a:rPr lang="sr-Latn-ME" sz="1700" b="1" dirty="0" smtClean="0">
                <a:hlinkClick r:id="rId5"/>
              </a:rPr>
              <a:t>www.euro-online.org/websites/esicup/wp-content/uploads/sites/12/2019/05/esicup2019-michelemonaci.pdf</a:t>
            </a:r>
            <a:r>
              <a:rPr lang="sr-Latn-ME" dirty="0" smtClean="0"/>
              <a:t> i realizovati neku </a:t>
            </a:r>
            <a:r>
              <a:rPr lang="sr-Latn-ME" smtClean="0"/>
              <a:t>od varijanti </a:t>
            </a:r>
            <a:r>
              <a:rPr lang="sr-Latn-ME" dirty="0" smtClean="0"/>
              <a:t>robusnog problema ruksaka.</a:t>
            </a:r>
            <a:endParaRPr lang="sr-Latn-ME" dirty="0"/>
          </a:p>
          <a:p>
            <a:endParaRPr lang="sr-Latn-ME" dirty="0" smtClean="0"/>
          </a:p>
          <a:p>
            <a:endParaRPr lang="en-US" dirty="0"/>
          </a:p>
        </p:txBody>
      </p:sp>
    </p:spTree>
    <p:extLst>
      <p:ext uri="{BB962C8B-B14F-4D97-AF65-F5344CB8AC3E}">
        <p14:creationId xmlns:p14="http://schemas.microsoft.com/office/powerpoint/2010/main" val="12651517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14400"/>
            <a:ext cx="9144000" cy="5943600"/>
          </a:xfrm>
        </p:spPr>
        <p:txBody>
          <a:bodyPr>
            <a:normAutofit/>
          </a:bodyPr>
          <a:lstStyle/>
          <a:p>
            <a:r>
              <a:rPr lang="en-US" sz="1600" b="1" dirty="0">
                <a:hlinkClick r:id="rId2"/>
              </a:rPr>
              <a:t>https://www.spoj.com/problems/PARCARD1</a:t>
            </a:r>
            <a:r>
              <a:rPr lang="en-US" sz="1600" b="1" dirty="0" smtClean="0">
                <a:hlinkClick r:id="rId2"/>
              </a:rPr>
              <a:t>/</a:t>
            </a:r>
            <a:endParaRPr lang="sr-Latn-ME" sz="1600" b="1" dirty="0" smtClean="0"/>
          </a:p>
          <a:p>
            <a:r>
              <a:rPr lang="en-US" sz="1600" b="1" dirty="0">
                <a:hlinkClick r:id="rId3"/>
              </a:rPr>
              <a:t>https://www.spoj.com/problems/UCV2013E</a:t>
            </a:r>
            <a:r>
              <a:rPr lang="en-US" sz="1600" b="1" dirty="0" smtClean="0">
                <a:hlinkClick r:id="rId3"/>
              </a:rPr>
              <a:t>/</a:t>
            </a:r>
            <a:endParaRPr lang="sr-Latn-ME" sz="1600" b="1" dirty="0" smtClean="0"/>
          </a:p>
          <a:p>
            <a:r>
              <a:rPr lang="en-US" sz="1600" b="1" dirty="0">
                <a:hlinkClick r:id="rId4"/>
              </a:rPr>
              <a:t>https://www.spoj.com/problems/JOSWAP</a:t>
            </a:r>
            <a:r>
              <a:rPr lang="en-US" sz="1600" b="1" dirty="0" smtClean="0">
                <a:hlinkClick r:id="rId4"/>
              </a:rPr>
              <a:t>/</a:t>
            </a:r>
            <a:endParaRPr lang="sr-Latn-ME" sz="1600" b="1" dirty="0" smtClean="0"/>
          </a:p>
          <a:p>
            <a:r>
              <a:rPr lang="sr-Latn-ME" sz="1600" b="1" dirty="0">
                <a:hlinkClick r:id="rId5"/>
              </a:rPr>
              <a:t>https://</a:t>
            </a:r>
            <a:r>
              <a:rPr lang="sr-Latn-ME" sz="1600" b="1" dirty="0" smtClean="0">
                <a:hlinkClick r:id="rId5"/>
              </a:rPr>
              <a:t>codeforces.com/contest/785/problem/D</a:t>
            </a:r>
            <a:endParaRPr lang="sr-Latn-ME" sz="1600" b="1" dirty="0" smtClean="0"/>
          </a:p>
          <a:p>
            <a:r>
              <a:rPr lang="sr-Latn-ME" sz="1600" dirty="0" smtClean="0"/>
              <a:t>Sračunati </a:t>
            </a:r>
            <a:r>
              <a:rPr lang="sr-Latn-ME" sz="1600" b="1" i="1" dirty="0" smtClean="0">
                <a:solidFill>
                  <a:srgbClr val="C00000"/>
                </a:solidFill>
              </a:rPr>
              <a:t>n</a:t>
            </a:r>
            <a:r>
              <a:rPr lang="sr-Latn-ME" sz="1600" dirty="0" smtClean="0"/>
              <a:t> nad </a:t>
            </a:r>
            <a:r>
              <a:rPr lang="sr-Latn-ME" sz="1600" b="1" i="1" dirty="0" smtClean="0">
                <a:solidFill>
                  <a:srgbClr val="C00000"/>
                </a:solidFill>
              </a:rPr>
              <a:t>k</a:t>
            </a:r>
            <a:r>
              <a:rPr lang="sr-Latn-ME" sz="1600" dirty="0" smtClean="0"/>
              <a:t> za </a:t>
            </a:r>
            <a:r>
              <a:rPr lang="sr-Latn-ME" sz="1600" b="1" i="1" dirty="0">
                <a:solidFill>
                  <a:srgbClr val="C00000"/>
                </a:solidFill>
              </a:rPr>
              <a:t>n</a:t>
            </a:r>
            <a:r>
              <a:rPr lang="sr-Latn-ME" sz="1600" dirty="0" smtClean="0"/>
              <a:t> i </a:t>
            </a:r>
            <a:r>
              <a:rPr lang="sr-Latn-ME" sz="1600" b="1" i="1" dirty="0" smtClean="0">
                <a:solidFill>
                  <a:srgbClr val="C00000"/>
                </a:solidFill>
              </a:rPr>
              <a:t>k</a:t>
            </a:r>
            <a:r>
              <a:rPr lang="sr-Latn-ME" sz="1600" dirty="0" smtClean="0"/>
              <a:t> reda </a:t>
            </a:r>
            <a:r>
              <a:rPr lang="sr-Latn-ME" sz="1600" b="1" dirty="0" smtClean="0">
                <a:solidFill>
                  <a:srgbClr val="C00000"/>
                </a:solidFill>
              </a:rPr>
              <a:t>1000</a:t>
            </a:r>
            <a:r>
              <a:rPr lang="sr-Latn-ME" sz="1600" dirty="0" smtClean="0"/>
              <a:t>.</a:t>
            </a:r>
          </a:p>
          <a:p>
            <a:r>
              <a:rPr lang="sr-Latn-ME" sz="1600" b="1" dirty="0">
                <a:hlinkClick r:id="rId6"/>
              </a:rPr>
              <a:t>https://</a:t>
            </a:r>
            <a:r>
              <a:rPr lang="sr-Latn-ME" sz="1600" b="1" dirty="0" smtClean="0">
                <a:hlinkClick r:id="rId6"/>
              </a:rPr>
              <a:t>codeforces.com/contest/816/problem/D</a:t>
            </a:r>
            <a:endParaRPr lang="sr-Latn-ME" sz="1600" b="1" dirty="0" smtClean="0"/>
          </a:p>
          <a:p>
            <a:r>
              <a:rPr lang="sr-Latn-ME" sz="1600" b="1" dirty="0">
                <a:hlinkClick r:id="rId7"/>
              </a:rPr>
              <a:t>https://</a:t>
            </a:r>
            <a:r>
              <a:rPr lang="sr-Latn-ME" sz="1600" b="1" dirty="0" smtClean="0">
                <a:hlinkClick r:id="rId7"/>
              </a:rPr>
              <a:t>codeforces.com/contest/844/problem/B</a:t>
            </a:r>
            <a:endParaRPr lang="sr-Latn-ME" sz="1600" b="1" dirty="0" smtClean="0"/>
          </a:p>
          <a:p>
            <a:r>
              <a:rPr lang="sr-Latn-ME" sz="1600" b="1" dirty="0">
                <a:hlinkClick r:id="rId8"/>
              </a:rPr>
              <a:t>https://www.spoj.com/problems/SPCE</a:t>
            </a:r>
            <a:r>
              <a:rPr lang="sr-Latn-ME" sz="1600" b="1" dirty="0" smtClean="0">
                <a:hlinkClick r:id="rId8"/>
              </a:rPr>
              <a:t>/</a:t>
            </a:r>
            <a:endParaRPr lang="sr-Latn-ME" sz="1600" b="1" dirty="0" smtClean="0"/>
          </a:p>
          <a:p>
            <a:r>
              <a:rPr lang="sr-Latn-ME" sz="1600" b="1" dirty="0">
                <a:hlinkClick r:id="rId9"/>
              </a:rPr>
              <a:t>https://</a:t>
            </a:r>
            <a:r>
              <a:rPr lang="sr-Latn-ME" sz="1600" b="1" dirty="0" smtClean="0">
                <a:hlinkClick r:id="rId9"/>
              </a:rPr>
              <a:t>codeforces.com/contest/645/problem/E</a:t>
            </a:r>
            <a:endParaRPr lang="sr-Latn-ME" sz="1600" b="1" dirty="0" smtClean="0"/>
          </a:p>
          <a:p>
            <a:r>
              <a:rPr lang="sr-Latn-ME" sz="1600" b="1" dirty="0">
                <a:hlinkClick r:id="rId10"/>
              </a:rPr>
              <a:t>https://www.spoj.com/problems/ANTP</a:t>
            </a:r>
            <a:r>
              <a:rPr lang="sr-Latn-ME" sz="1600" b="1" dirty="0" smtClean="0">
                <a:hlinkClick r:id="rId10"/>
              </a:rPr>
              <a:t>/</a:t>
            </a:r>
            <a:endParaRPr lang="sr-Latn-ME" sz="1600" b="1" dirty="0" smtClean="0"/>
          </a:p>
          <a:p>
            <a:r>
              <a:rPr lang="sr-Latn-ME" sz="1600" b="1" dirty="0">
                <a:hlinkClick r:id="rId11"/>
              </a:rPr>
              <a:t>https://www.spoj.com/problems/JOKER1</a:t>
            </a:r>
            <a:r>
              <a:rPr lang="sr-Latn-ME" sz="1600" b="1" dirty="0" smtClean="0">
                <a:hlinkClick r:id="rId11"/>
              </a:rPr>
              <a:t>/</a:t>
            </a:r>
            <a:endParaRPr lang="sr-Latn-ME" sz="1600" b="1" dirty="0" smtClean="0"/>
          </a:p>
          <a:p>
            <a:r>
              <a:rPr lang="sr-Latn-ME" sz="1600" b="1" dirty="0">
                <a:hlinkClick r:id="rId12"/>
              </a:rPr>
              <a:t>https://</a:t>
            </a:r>
            <a:r>
              <a:rPr lang="sr-Latn-ME" sz="1600" b="1" dirty="0" smtClean="0">
                <a:hlinkClick r:id="rId12"/>
              </a:rPr>
              <a:t>codeforces.com/contest/666/problem/C</a:t>
            </a:r>
            <a:endParaRPr lang="sr-Latn-ME" sz="1600" b="1" dirty="0" smtClean="0"/>
          </a:p>
          <a:p>
            <a:r>
              <a:rPr lang="sr-Latn-ME" sz="1600" b="1" dirty="0">
                <a:hlinkClick r:id="rId13"/>
              </a:rPr>
              <a:t>https://</a:t>
            </a:r>
            <a:r>
              <a:rPr lang="sr-Latn-ME" sz="1600" b="1" dirty="0" smtClean="0">
                <a:hlinkClick r:id="rId13"/>
              </a:rPr>
              <a:t>imi.pmf.kg.ac.rs/index-old.php?option=com_docman&amp;task=doc_view&amp;gid=453&amp;Itemid=198</a:t>
            </a:r>
            <a:endParaRPr lang="sr-Latn-ME" sz="1600" b="1" dirty="0" smtClean="0"/>
          </a:p>
          <a:p>
            <a:r>
              <a:rPr lang="sr-Latn-ME" sz="1600" b="1" dirty="0">
                <a:hlinkClick r:id="rId14"/>
              </a:rPr>
              <a:t>https://www.spoj.com/problems/MAIN75</a:t>
            </a:r>
            <a:r>
              <a:rPr lang="sr-Latn-ME" sz="1600" b="1" dirty="0" smtClean="0">
                <a:hlinkClick r:id="rId14"/>
              </a:rPr>
              <a:t>/</a:t>
            </a:r>
            <a:endParaRPr lang="sr-Latn-ME" sz="1600" b="1" dirty="0" smtClean="0"/>
          </a:p>
          <a:p>
            <a:r>
              <a:rPr lang="sr-Latn-ME" sz="1600" b="1" dirty="0">
                <a:hlinkClick r:id="rId15"/>
              </a:rPr>
              <a:t>https://www.spoj.com/problems/HLP_RAMS</a:t>
            </a:r>
            <a:r>
              <a:rPr lang="sr-Latn-ME" sz="1600" b="1" dirty="0" smtClean="0">
                <a:hlinkClick r:id="rId15"/>
              </a:rPr>
              <a:t>/</a:t>
            </a:r>
            <a:endParaRPr lang="sr-Latn-ME" sz="1600" b="1" dirty="0" smtClean="0"/>
          </a:p>
          <a:p>
            <a:r>
              <a:rPr lang="sr-Latn-ME" sz="1600" b="1" dirty="0">
                <a:hlinkClick r:id="rId16"/>
              </a:rPr>
              <a:t>https://</a:t>
            </a:r>
            <a:r>
              <a:rPr lang="sr-Latn-ME" sz="1600" b="1" dirty="0" smtClean="0">
                <a:hlinkClick r:id="rId16"/>
              </a:rPr>
              <a:t>devskill.com/CodingProblems/ViewProblem/255</a:t>
            </a:r>
            <a:endParaRPr lang="sr-Latn-ME" sz="1600" b="1" dirty="0" smtClean="0"/>
          </a:p>
          <a:p>
            <a:r>
              <a:rPr lang="sr-Latn-ME" sz="1600" b="1" dirty="0">
                <a:hlinkClick r:id="rId17"/>
              </a:rPr>
              <a:t>http://challenge.math.rs/~</a:t>
            </a:r>
            <a:r>
              <a:rPr lang="sr-Latn-ME" sz="1600" b="1" dirty="0" smtClean="0">
                <a:hlinkClick r:id="rId17"/>
              </a:rPr>
              <a:t>jelenagr/AIDA/DP.pdf</a:t>
            </a:r>
            <a:endParaRPr lang="sr-Latn-ME" sz="1600" b="1" dirty="0" smtClean="0"/>
          </a:p>
          <a:p>
            <a:r>
              <a:rPr lang="sr-Latn-ME" sz="1600" b="1" dirty="0">
                <a:hlinkClick r:id="rId18"/>
              </a:rPr>
              <a:t>https://</a:t>
            </a:r>
            <a:r>
              <a:rPr lang="sr-Latn-ME" sz="1600" b="1" dirty="0" smtClean="0">
                <a:hlinkClick r:id="rId18"/>
              </a:rPr>
              <a:t>devskill.com/CodingProblems/ViewProblem/61</a:t>
            </a:r>
            <a:endParaRPr lang="sr-Latn-ME" sz="1600" b="1" dirty="0" smtClean="0"/>
          </a:p>
          <a:p>
            <a:r>
              <a:rPr lang="sr-Latn-ME" sz="1600" b="1" dirty="0">
                <a:hlinkClick r:id="rId19"/>
              </a:rPr>
              <a:t>https://</a:t>
            </a:r>
            <a:r>
              <a:rPr lang="sr-Latn-ME" sz="1600" b="1" dirty="0" smtClean="0">
                <a:hlinkClick r:id="rId19"/>
              </a:rPr>
              <a:t>codeforces.com/contest/760/problem/F</a:t>
            </a:r>
            <a:endParaRPr lang="sr-Latn-ME" sz="1600" b="1" dirty="0"/>
          </a:p>
          <a:p>
            <a:endParaRPr lang="sr-Latn-ME" sz="1600" dirty="0"/>
          </a:p>
          <a:p>
            <a:endParaRPr lang="sr-Latn-ME" sz="1600" dirty="0"/>
          </a:p>
          <a:p>
            <a:endParaRPr lang="sr-Latn-ME" sz="1600" dirty="0" smtClean="0"/>
          </a:p>
          <a:p>
            <a:endParaRPr lang="en-US" sz="1600" dirty="0"/>
          </a:p>
        </p:txBody>
      </p:sp>
    </p:spTree>
    <p:extLst>
      <p:ext uri="{BB962C8B-B14F-4D97-AF65-F5344CB8AC3E}">
        <p14:creationId xmlns:p14="http://schemas.microsoft.com/office/powerpoint/2010/main" val="39110546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60720"/>
          </a:xfrm>
        </p:spPr>
        <p:txBody>
          <a:bodyPr>
            <a:normAutofit/>
          </a:bodyPr>
          <a:lstStyle/>
          <a:p>
            <a:r>
              <a:rPr lang="en-US" sz="1600" b="1" dirty="0" smtClean="0">
                <a:hlinkClick r:id="rId2"/>
              </a:rPr>
              <a:t>https</a:t>
            </a:r>
            <a:r>
              <a:rPr lang="en-US" sz="1600" b="1" dirty="0">
                <a:hlinkClick r:id="rId2"/>
              </a:rPr>
              <a:t>://</a:t>
            </a:r>
            <a:r>
              <a:rPr lang="en-US" sz="1600" b="1" dirty="0" smtClean="0">
                <a:hlinkClick r:id="rId2"/>
              </a:rPr>
              <a:t>www.petlja.org/biblioteka/r/Problems/BrzaHrana</a:t>
            </a:r>
            <a:endParaRPr lang="sr-Latn-ME" sz="1600" b="1" dirty="0" smtClean="0"/>
          </a:p>
          <a:p>
            <a:r>
              <a:rPr lang="en-US" sz="1600" b="1" dirty="0">
                <a:hlinkClick r:id="rId3"/>
              </a:rPr>
              <a:t>https://</a:t>
            </a:r>
            <a:r>
              <a:rPr lang="en-US" sz="1600" b="1" dirty="0" smtClean="0">
                <a:hlinkClick r:id="rId3"/>
              </a:rPr>
              <a:t>www.petlja.org/biblioteka/r/Problems/Twix</a:t>
            </a:r>
            <a:endParaRPr lang="sr-Latn-ME" sz="1600" b="1" dirty="0" smtClean="0"/>
          </a:p>
          <a:p>
            <a:r>
              <a:rPr lang="en-US" sz="1600" b="1" dirty="0">
                <a:hlinkClick r:id="rId4"/>
              </a:rPr>
              <a:t>https://</a:t>
            </a:r>
            <a:r>
              <a:rPr lang="en-US" sz="1600" b="1" dirty="0" smtClean="0">
                <a:hlinkClick r:id="rId4"/>
              </a:rPr>
              <a:t>www.petlja.org/biblioteka/r/Problems/Misolovke</a:t>
            </a:r>
            <a:endParaRPr lang="sr-Latn-ME" sz="1600" b="1" dirty="0" smtClean="0"/>
          </a:p>
          <a:p>
            <a:r>
              <a:rPr lang="en-US" sz="1600" b="1" dirty="0">
                <a:hlinkClick r:id="rId5"/>
              </a:rPr>
              <a:t>https://</a:t>
            </a:r>
            <a:r>
              <a:rPr lang="en-US" sz="1600" b="1" dirty="0" smtClean="0">
                <a:hlinkClick r:id="rId5"/>
              </a:rPr>
              <a:t>dms.rs/takprog/takmicenja/2009.2.drz/5.vasari/task.html</a:t>
            </a:r>
            <a:endParaRPr lang="sr-Latn-ME" sz="1600" b="1" dirty="0" smtClean="0"/>
          </a:p>
          <a:p>
            <a:r>
              <a:rPr lang="en-US" sz="1600" b="1" dirty="0">
                <a:hlinkClick r:id="rId6"/>
              </a:rPr>
              <a:t>https://</a:t>
            </a:r>
            <a:r>
              <a:rPr lang="en-US" sz="1600" b="1" dirty="0" smtClean="0">
                <a:hlinkClick r:id="rId6"/>
              </a:rPr>
              <a:t>takprog.dms.rs/takmicenja/2008.2.drz/4.let/task.html</a:t>
            </a:r>
            <a:endParaRPr lang="sr-Latn-ME" sz="1600" b="1" dirty="0" smtClean="0"/>
          </a:p>
          <a:p>
            <a:r>
              <a:rPr lang="en-US" sz="1600" b="1" dirty="0">
                <a:hlinkClick r:id="rId7"/>
              </a:rPr>
              <a:t>https://</a:t>
            </a:r>
            <a:r>
              <a:rPr lang="en-US" sz="1600" b="1" dirty="0" smtClean="0">
                <a:hlinkClick r:id="rId7"/>
              </a:rPr>
              <a:t>takprog.dms.rs/takmicenja/2010.2.drz/5.progsice/task.html</a:t>
            </a:r>
            <a:endParaRPr lang="sr-Latn-ME" sz="1600" b="1" dirty="0" smtClean="0"/>
          </a:p>
          <a:p>
            <a:r>
              <a:rPr lang="en-US" sz="1600" b="1" dirty="0">
                <a:hlinkClick r:id="rId8"/>
              </a:rPr>
              <a:t>https://</a:t>
            </a:r>
            <a:r>
              <a:rPr lang="en-US" sz="1600" b="1" dirty="0" smtClean="0">
                <a:hlinkClick r:id="rId8"/>
              </a:rPr>
              <a:t>takprog.dms.rs/takmicenja/2011.2.drz/3.papirici/task.html</a:t>
            </a:r>
            <a:endParaRPr lang="sr-Latn-ME" sz="1600" b="1" dirty="0" smtClean="0"/>
          </a:p>
          <a:p>
            <a:r>
              <a:rPr lang="sr-Latn-ME" dirty="0"/>
              <a:t>CG državno 2014, zad 3, </a:t>
            </a:r>
            <a:r>
              <a:rPr lang="sr-Latn-ME" dirty="0" smtClean="0"/>
              <a:t>Igra</a:t>
            </a:r>
          </a:p>
          <a:p>
            <a:r>
              <a:rPr lang="sr-Latn-ME" sz="1600" b="1" dirty="0">
                <a:hlinkClick r:id="rId9"/>
              </a:rPr>
              <a:t>https://</a:t>
            </a:r>
            <a:r>
              <a:rPr lang="sr-Latn-ME" sz="1600" b="1" dirty="0" smtClean="0">
                <a:hlinkClick r:id="rId9"/>
              </a:rPr>
              <a:t>takprog.dms.rs/takmicenja/</a:t>
            </a:r>
            <a:br>
              <a:rPr lang="sr-Latn-ME" sz="1600" b="1" dirty="0" smtClean="0">
                <a:hlinkClick r:id="rId9"/>
              </a:rPr>
            </a:br>
            <a:r>
              <a:rPr lang="sr-Latn-ME" sz="1600" b="1" dirty="0" smtClean="0">
                <a:hlinkClick r:id="rId9"/>
              </a:rPr>
              <a:t>2008.2.drz/2.poruka/task.html</a:t>
            </a:r>
            <a:endParaRPr lang="sr-Latn-ME" sz="1600" b="1" dirty="0" smtClean="0"/>
          </a:p>
          <a:p>
            <a:r>
              <a:rPr lang="en-US" sz="1600" dirty="0" err="1" smtClean="0"/>
              <a:t>Dati</a:t>
            </a:r>
            <a:r>
              <a:rPr lang="en-US" sz="1600" dirty="0" smtClean="0"/>
              <a:t> </a:t>
            </a:r>
            <a:r>
              <a:rPr lang="en-US" sz="1600" dirty="0" err="1"/>
              <a:t>su</a:t>
            </a:r>
            <a:r>
              <a:rPr lang="en-US" sz="1600" dirty="0"/>
              <a:t> </a:t>
            </a:r>
            <a:r>
              <a:rPr lang="en-US" sz="1600" dirty="0" err="1"/>
              <a:t>prirodni</a:t>
            </a:r>
            <a:r>
              <a:rPr lang="en-US" sz="1600" dirty="0"/>
              <a:t> </a:t>
            </a:r>
            <a:r>
              <a:rPr lang="en-US" sz="1600" dirty="0" err="1"/>
              <a:t>brojevi</a:t>
            </a:r>
            <a:r>
              <a:rPr lang="en-US" sz="1600" dirty="0"/>
              <a:t> </a:t>
            </a:r>
            <a:r>
              <a:rPr lang="en-US" sz="1600" b="1" i="1" dirty="0">
                <a:solidFill>
                  <a:srgbClr val="C00000"/>
                </a:solidFill>
              </a:rPr>
              <a:t>p</a:t>
            </a:r>
            <a:r>
              <a:rPr lang="en-US" sz="1600" dirty="0"/>
              <a:t> </a:t>
            </a:r>
            <a:r>
              <a:rPr lang="en-US" sz="1600" dirty="0" err="1"/>
              <a:t>i</a:t>
            </a:r>
            <a:r>
              <a:rPr lang="en-US" sz="1600" dirty="0"/>
              <a:t> </a:t>
            </a:r>
            <a:r>
              <a:rPr lang="en-US" sz="1600" b="1" i="1" dirty="0">
                <a:solidFill>
                  <a:srgbClr val="C00000"/>
                </a:solidFill>
              </a:rPr>
              <a:t>s</a:t>
            </a:r>
            <a:r>
              <a:rPr lang="en-US" sz="1600" dirty="0"/>
              <a:t>. </a:t>
            </a:r>
            <a:r>
              <a:rPr lang="en-US" sz="1600" dirty="0" err="1"/>
              <a:t>Napišite</a:t>
            </a:r>
            <a:r>
              <a:rPr lang="en-US" sz="1600" dirty="0"/>
              <a:t> program </a:t>
            </a:r>
            <a:r>
              <a:rPr lang="sr-Latn-ME" sz="1600" dirty="0" smtClean="0"/>
              <a:t/>
            </a:r>
            <a:br>
              <a:rPr lang="sr-Latn-ME" sz="1600" dirty="0" smtClean="0"/>
            </a:br>
            <a:r>
              <a:rPr lang="en-US" sz="1600" dirty="0" err="1" smtClean="0"/>
              <a:t>koji</a:t>
            </a:r>
            <a:r>
              <a:rPr lang="en-US" sz="1600" dirty="0" smtClean="0"/>
              <a:t> </a:t>
            </a:r>
            <a:r>
              <a:rPr lang="en-US" sz="1600" dirty="0" err="1"/>
              <a:t>štampa</a:t>
            </a:r>
            <a:r>
              <a:rPr lang="en-US" sz="1600" dirty="0"/>
              <a:t> </a:t>
            </a:r>
            <a:r>
              <a:rPr lang="en-US" sz="1600" dirty="0" err="1"/>
              <a:t>koliko</a:t>
            </a:r>
            <a:r>
              <a:rPr lang="en-US" sz="1600" dirty="0"/>
              <a:t> </a:t>
            </a:r>
            <a:r>
              <a:rPr lang="en-US" sz="1600" dirty="0" err="1"/>
              <a:t>ima</a:t>
            </a:r>
            <a:r>
              <a:rPr lang="en-US" sz="1600" dirty="0"/>
              <a:t> </a:t>
            </a:r>
            <a:r>
              <a:rPr lang="en-US" sz="1600" dirty="0" err="1"/>
              <a:t>nizova</a:t>
            </a:r>
            <a:r>
              <a:rPr lang="en-US" sz="1600" dirty="0"/>
              <a:t> </a:t>
            </a:r>
            <a:r>
              <a:rPr lang="en-US" sz="1600" dirty="0" err="1"/>
              <a:t>cijelih</a:t>
            </a:r>
            <a:r>
              <a:rPr lang="en-US" sz="1600" dirty="0"/>
              <a:t> </a:t>
            </a:r>
            <a:r>
              <a:rPr lang="sr-Latn-ME" sz="1600" dirty="0" smtClean="0"/>
              <a:t/>
            </a:r>
            <a:br>
              <a:rPr lang="sr-Latn-ME" sz="1600" dirty="0" smtClean="0"/>
            </a:br>
            <a:r>
              <a:rPr lang="en-US" sz="1600" dirty="0" err="1" smtClean="0"/>
              <a:t>nenegativnih</a:t>
            </a:r>
            <a:r>
              <a:rPr lang="en-US" sz="1600" dirty="0" smtClean="0"/>
              <a:t> </a:t>
            </a:r>
            <a:r>
              <a:rPr lang="en-US" sz="1600" dirty="0" err="1"/>
              <a:t>brojeva</a:t>
            </a:r>
            <a:r>
              <a:rPr lang="en-US" sz="1600" dirty="0"/>
              <a:t> </a:t>
            </a:r>
            <a:r>
              <a:rPr lang="en-US" sz="1600" dirty="0" err="1"/>
              <a:t>sa</a:t>
            </a:r>
            <a:r>
              <a:rPr lang="en-US" sz="1600" dirty="0"/>
              <a:t> </a:t>
            </a:r>
            <a:r>
              <a:rPr lang="en-US" sz="1600" b="1" i="1" dirty="0">
                <a:solidFill>
                  <a:srgbClr val="C00000"/>
                </a:solidFill>
              </a:rPr>
              <a:t>n</a:t>
            </a:r>
            <a:r>
              <a:rPr lang="en-US" sz="1600" dirty="0"/>
              <a:t> </a:t>
            </a:r>
            <a:r>
              <a:rPr lang="en-US" sz="1600" dirty="0" err="1"/>
              <a:t>elemenata</a:t>
            </a:r>
            <a:r>
              <a:rPr lang="en-US" sz="1600" dirty="0"/>
              <a:t> </a:t>
            </a:r>
            <a:r>
              <a:rPr lang="en-US" sz="1600" dirty="0" err="1"/>
              <a:t>takvih</a:t>
            </a:r>
            <a:r>
              <a:rPr lang="en-US" sz="1600" dirty="0"/>
              <a:t> </a:t>
            </a:r>
            <a:r>
              <a:rPr lang="sr-Latn-ME" sz="1600" dirty="0"/>
              <a:t/>
            </a:r>
            <a:br>
              <a:rPr lang="sr-Latn-ME" sz="1600" dirty="0"/>
            </a:br>
            <a:r>
              <a:rPr lang="en-US" sz="1600" dirty="0" smtClean="0"/>
              <a:t>da </a:t>
            </a:r>
            <a:r>
              <a:rPr lang="en-US" sz="1600" dirty="0" err="1"/>
              <a:t>su</a:t>
            </a:r>
            <a:r>
              <a:rPr lang="en-US" sz="1600" dirty="0"/>
              <a:t> </a:t>
            </a:r>
            <a:r>
              <a:rPr lang="en-US" sz="1600" dirty="0" err="1"/>
              <a:t>im</a:t>
            </a:r>
            <a:r>
              <a:rPr lang="en-US" sz="1600" dirty="0"/>
              <a:t> </a:t>
            </a:r>
            <a:r>
              <a:rPr lang="en-US" sz="1600" dirty="0" err="1"/>
              <a:t>svi</a:t>
            </a:r>
            <a:r>
              <a:rPr lang="en-US" sz="1600" dirty="0"/>
              <a:t> </a:t>
            </a:r>
            <a:r>
              <a:rPr lang="en-US" sz="1600" dirty="0" err="1"/>
              <a:t>elementi</a:t>
            </a:r>
            <a:r>
              <a:rPr lang="en-US" sz="1600" dirty="0"/>
              <a:t> </a:t>
            </a:r>
            <a:r>
              <a:rPr lang="en-US" sz="1600" dirty="0" err="1"/>
              <a:t>manji</a:t>
            </a:r>
            <a:r>
              <a:rPr lang="en-US" sz="1600" dirty="0"/>
              <a:t> od </a:t>
            </a:r>
            <a:r>
              <a:rPr lang="en-US" sz="1600" dirty="0" err="1"/>
              <a:t>broja</a:t>
            </a:r>
            <a:r>
              <a:rPr lang="en-US" sz="1600" dirty="0"/>
              <a:t> </a:t>
            </a:r>
            <a:r>
              <a:rPr lang="en-US" sz="1600" b="1" i="1" dirty="0">
                <a:solidFill>
                  <a:srgbClr val="C00000"/>
                </a:solidFill>
              </a:rPr>
              <a:t>p</a:t>
            </a:r>
            <a:r>
              <a:rPr lang="en-US" sz="1600" dirty="0"/>
              <a:t> </a:t>
            </a:r>
            <a:r>
              <a:rPr lang="en-US" sz="1600" dirty="0" err="1"/>
              <a:t>i</a:t>
            </a:r>
            <a:r>
              <a:rPr lang="en-US" sz="1600" dirty="0"/>
              <a:t> </a:t>
            </a:r>
            <a:r>
              <a:rPr lang="en-US" sz="1600" dirty="0" err="1"/>
              <a:t>zbir</a:t>
            </a:r>
            <a:r>
              <a:rPr lang="en-US" sz="1600" dirty="0"/>
              <a:t> </a:t>
            </a:r>
            <a:r>
              <a:rPr lang="sr-Latn-ME" sz="1600" dirty="0" smtClean="0"/>
              <a:t/>
            </a:r>
            <a:br>
              <a:rPr lang="sr-Latn-ME" sz="1600" dirty="0" smtClean="0"/>
            </a:br>
            <a:r>
              <a:rPr lang="en-US" sz="1600" dirty="0" err="1" smtClean="0"/>
              <a:t>svih</a:t>
            </a:r>
            <a:r>
              <a:rPr lang="en-US" sz="1600" dirty="0" smtClean="0"/>
              <a:t> </a:t>
            </a:r>
            <a:r>
              <a:rPr lang="en-US" sz="1600" dirty="0" err="1"/>
              <a:t>elemenata</a:t>
            </a:r>
            <a:r>
              <a:rPr lang="en-US" sz="1600" dirty="0"/>
              <a:t> </a:t>
            </a:r>
            <a:r>
              <a:rPr lang="en-US" sz="1600" dirty="0" err="1"/>
              <a:t>niza</a:t>
            </a:r>
            <a:r>
              <a:rPr lang="en-US" sz="1600" dirty="0"/>
              <a:t> je </a:t>
            </a:r>
            <a:r>
              <a:rPr lang="en-US" sz="1600" dirty="0" err="1"/>
              <a:t>manji</a:t>
            </a:r>
            <a:r>
              <a:rPr lang="en-US" sz="1600" dirty="0"/>
              <a:t> od </a:t>
            </a:r>
            <a:r>
              <a:rPr lang="en-US" sz="1600" b="1" i="1" dirty="0">
                <a:solidFill>
                  <a:srgbClr val="C00000"/>
                </a:solidFill>
              </a:rPr>
              <a:t>s</a:t>
            </a:r>
            <a:r>
              <a:rPr lang="en-US" sz="1600" dirty="0"/>
              <a:t>. </a:t>
            </a:r>
            <a:r>
              <a:rPr lang="sr-Latn-ME" sz="1600" dirty="0"/>
              <a:t/>
            </a:r>
            <a:br>
              <a:rPr lang="sr-Latn-ME" sz="1600" dirty="0"/>
            </a:br>
            <a:r>
              <a:rPr lang="en-US" sz="1600" b="1" u="sng" dirty="0" err="1" smtClean="0"/>
              <a:t>Ulaz</a:t>
            </a:r>
            <a:r>
              <a:rPr lang="en-US" sz="1600" b="1" u="sng" dirty="0"/>
              <a:t>:</a:t>
            </a:r>
            <a:r>
              <a:rPr lang="en-US" sz="1600" dirty="0"/>
              <a:t> </a:t>
            </a:r>
            <a:r>
              <a:rPr lang="en-US" sz="1600" dirty="0" err="1"/>
              <a:t>Iz</a:t>
            </a:r>
            <a:r>
              <a:rPr lang="en-US" sz="1600" dirty="0"/>
              <a:t> </a:t>
            </a:r>
            <a:r>
              <a:rPr lang="en-US" sz="1600" dirty="0" err="1" smtClean="0"/>
              <a:t>jedinog</a:t>
            </a:r>
            <a:r>
              <a:rPr lang="en-US" sz="1600" dirty="0" smtClean="0"/>
              <a:t> </a:t>
            </a:r>
            <a:r>
              <a:rPr lang="en-US" sz="1600" dirty="0" err="1"/>
              <a:t>reda</a:t>
            </a:r>
            <a:r>
              <a:rPr lang="en-US" sz="1600" dirty="0"/>
              <a:t> </a:t>
            </a:r>
            <a:r>
              <a:rPr lang="en-US" sz="1600" dirty="0" err="1"/>
              <a:t>ulaza</a:t>
            </a:r>
            <a:r>
              <a:rPr lang="en-US" sz="1600" dirty="0"/>
              <a:t> </a:t>
            </a:r>
            <a:r>
              <a:rPr lang="en-US" sz="1600" dirty="0" err="1"/>
              <a:t>učitavaju</a:t>
            </a:r>
            <a:r>
              <a:rPr lang="en-US" sz="1600" dirty="0"/>
              <a:t> se tri </a:t>
            </a:r>
            <a:r>
              <a:rPr lang="sr-Latn-ME" sz="1600" dirty="0" smtClean="0"/>
              <a:t/>
            </a:r>
            <a:br>
              <a:rPr lang="sr-Latn-ME" sz="1600" dirty="0" smtClean="0"/>
            </a:br>
            <a:r>
              <a:rPr lang="en-US" sz="1600" dirty="0" err="1" smtClean="0"/>
              <a:t>cijela</a:t>
            </a:r>
            <a:r>
              <a:rPr lang="en-US" sz="1600" dirty="0" smtClean="0"/>
              <a:t> </a:t>
            </a:r>
            <a:r>
              <a:rPr lang="en-US" sz="1600" dirty="0" err="1"/>
              <a:t>broja</a:t>
            </a:r>
            <a:r>
              <a:rPr lang="en-US" sz="1600" dirty="0"/>
              <a:t> </a:t>
            </a:r>
            <a:r>
              <a:rPr lang="en-US" sz="1600" b="1" i="1" dirty="0">
                <a:solidFill>
                  <a:srgbClr val="C00000"/>
                </a:solidFill>
              </a:rPr>
              <a:t>p</a:t>
            </a:r>
            <a:r>
              <a:rPr lang="en-US" sz="1600" dirty="0"/>
              <a:t>, </a:t>
            </a:r>
            <a:r>
              <a:rPr lang="en-US" sz="1600" b="1" i="1" dirty="0" smtClean="0">
                <a:solidFill>
                  <a:srgbClr val="C00000"/>
                </a:solidFill>
              </a:rPr>
              <a:t>n</a:t>
            </a:r>
            <a:r>
              <a:rPr lang="en-US" sz="1600" dirty="0" smtClean="0"/>
              <a:t> </a:t>
            </a:r>
            <a:r>
              <a:rPr lang="en-US" sz="1600" dirty="0" err="1"/>
              <a:t>i</a:t>
            </a:r>
            <a:r>
              <a:rPr lang="en-US" sz="1600" dirty="0"/>
              <a:t> </a:t>
            </a:r>
            <a:r>
              <a:rPr lang="en-US" sz="1600" b="1" i="1" dirty="0">
                <a:solidFill>
                  <a:srgbClr val="C00000"/>
                </a:solidFill>
              </a:rPr>
              <a:t>s</a:t>
            </a:r>
            <a:r>
              <a:rPr lang="en-US" sz="1600" dirty="0"/>
              <a:t>, </a:t>
            </a:r>
            <a:r>
              <a:rPr lang="en-US" sz="1600" dirty="0" err="1"/>
              <a:t>razdvojena</a:t>
            </a:r>
            <a:r>
              <a:rPr lang="en-US" sz="1600" dirty="0"/>
              <a:t> </a:t>
            </a:r>
            <a:r>
              <a:rPr lang="en-US" sz="1600" dirty="0" err="1"/>
              <a:t>sa</a:t>
            </a:r>
            <a:r>
              <a:rPr lang="en-US" sz="1600" dirty="0"/>
              <a:t> </a:t>
            </a:r>
            <a:r>
              <a:rPr lang="en-US" sz="1600" dirty="0" err="1"/>
              <a:t>po</a:t>
            </a:r>
            <a:r>
              <a:rPr lang="en-US" sz="1600" dirty="0"/>
              <a:t> </a:t>
            </a:r>
            <a:r>
              <a:rPr lang="en-US" sz="1600" dirty="0" err="1"/>
              <a:t>jednim</a:t>
            </a:r>
            <a:r>
              <a:rPr lang="en-US" sz="1600" dirty="0"/>
              <a:t> </a:t>
            </a:r>
            <a:r>
              <a:rPr lang="sr-Latn-ME" sz="1600" dirty="0" smtClean="0"/>
              <a:t/>
            </a:r>
            <a:br>
              <a:rPr lang="sr-Latn-ME" sz="1600" dirty="0" smtClean="0"/>
            </a:br>
            <a:r>
              <a:rPr lang="en-US" sz="1600" dirty="0" err="1" smtClean="0"/>
              <a:t>blankom</a:t>
            </a:r>
            <a:r>
              <a:rPr lang="en-US" sz="1600" dirty="0" smtClean="0"/>
              <a:t> </a:t>
            </a:r>
            <a:r>
              <a:rPr lang="en-US" sz="1600" b="1" dirty="0">
                <a:solidFill>
                  <a:srgbClr val="C00000"/>
                </a:solidFill>
              </a:rPr>
              <a:t>(</a:t>
            </a:r>
            <a:r>
              <a:rPr lang="en-US" sz="1600" b="1" dirty="0" smtClean="0">
                <a:solidFill>
                  <a:srgbClr val="C00000"/>
                </a:solidFill>
              </a:rPr>
              <a:t>0&lt;</a:t>
            </a:r>
            <a:r>
              <a:rPr lang="en-US" sz="1600" b="1" i="1" dirty="0" smtClean="0">
                <a:solidFill>
                  <a:srgbClr val="C00000"/>
                </a:solidFill>
              </a:rPr>
              <a:t>p</a:t>
            </a:r>
            <a:r>
              <a:rPr lang="en-US" sz="1600" b="1" dirty="0" smtClean="0">
                <a:solidFill>
                  <a:srgbClr val="C00000"/>
                </a:solidFill>
              </a:rPr>
              <a:t>&lt;</a:t>
            </a:r>
            <a:r>
              <a:rPr lang="en-US" sz="1600" b="1" i="1" dirty="0" smtClean="0">
                <a:solidFill>
                  <a:srgbClr val="C00000"/>
                </a:solidFill>
              </a:rPr>
              <a:t>s</a:t>
            </a:r>
            <a:r>
              <a:rPr lang="en-US" sz="1600" b="1" dirty="0" smtClean="0">
                <a:solidFill>
                  <a:srgbClr val="C00000"/>
                </a:solidFill>
              </a:rPr>
              <a:t>&lt;30, 0&lt;</a:t>
            </a:r>
            <a:r>
              <a:rPr lang="en-US" sz="1600" b="1" i="1" dirty="0" smtClean="0">
                <a:solidFill>
                  <a:srgbClr val="C00000"/>
                </a:solidFill>
              </a:rPr>
              <a:t>n</a:t>
            </a:r>
            <a:r>
              <a:rPr lang="en-US" sz="1600" b="1" dirty="0" smtClean="0">
                <a:solidFill>
                  <a:srgbClr val="C00000"/>
                </a:solidFill>
              </a:rPr>
              <a:t>&lt;20</a:t>
            </a:r>
            <a:r>
              <a:rPr lang="en-US" sz="1600" b="1" dirty="0">
                <a:solidFill>
                  <a:srgbClr val="C00000"/>
                </a:solidFill>
              </a:rPr>
              <a:t>)</a:t>
            </a:r>
            <a:r>
              <a:rPr lang="en-US" sz="1600" dirty="0"/>
              <a:t>. </a:t>
            </a:r>
            <a:r>
              <a:rPr lang="sr-Latn-ME" sz="1600" dirty="0"/>
              <a:t/>
            </a:r>
            <a:br>
              <a:rPr lang="sr-Latn-ME" sz="1600" dirty="0"/>
            </a:br>
            <a:r>
              <a:rPr lang="en-US" sz="1600" b="1" u="sng" dirty="0" err="1" smtClean="0"/>
              <a:t>Izlaz</a:t>
            </a:r>
            <a:r>
              <a:rPr lang="en-US" sz="1600" b="1" u="sng" dirty="0"/>
              <a:t>:</a:t>
            </a:r>
            <a:r>
              <a:rPr lang="en-US" sz="1600" dirty="0"/>
              <a:t> U </a:t>
            </a:r>
            <a:r>
              <a:rPr lang="en-US" sz="1600" dirty="0" err="1"/>
              <a:t>jedini</a:t>
            </a:r>
            <a:r>
              <a:rPr lang="en-US" sz="1600" dirty="0"/>
              <a:t> red </a:t>
            </a:r>
            <a:r>
              <a:rPr lang="en-US" sz="1600" dirty="0" err="1"/>
              <a:t>izlaza</a:t>
            </a:r>
            <a:r>
              <a:rPr lang="en-US" sz="1600" dirty="0"/>
              <a:t> </a:t>
            </a:r>
            <a:r>
              <a:rPr lang="en-US" sz="1600" dirty="0" err="1"/>
              <a:t>štampati</a:t>
            </a:r>
            <a:r>
              <a:rPr lang="en-US" sz="1600" dirty="0"/>
              <a:t> </a:t>
            </a:r>
            <a:r>
              <a:rPr lang="en-US" sz="1600" dirty="0" err="1"/>
              <a:t>jedan</a:t>
            </a:r>
            <a:r>
              <a:rPr lang="en-US" sz="1600" dirty="0"/>
              <a:t> </a:t>
            </a:r>
            <a:r>
              <a:rPr lang="en-US" sz="1600" dirty="0" err="1"/>
              <a:t>cio</a:t>
            </a:r>
            <a:r>
              <a:rPr lang="en-US" sz="1600" dirty="0"/>
              <a:t> </a:t>
            </a:r>
            <a:r>
              <a:rPr lang="en-US" sz="1600" dirty="0" err="1"/>
              <a:t>broj</a:t>
            </a:r>
            <a:r>
              <a:rPr lang="en-US" sz="1600" dirty="0"/>
              <a:t> – </a:t>
            </a:r>
            <a:r>
              <a:rPr lang="sr-Latn-ME" sz="1600" dirty="0" smtClean="0"/>
              <a:t/>
            </a:r>
            <a:br>
              <a:rPr lang="sr-Latn-ME" sz="1600" dirty="0" smtClean="0"/>
            </a:br>
            <a:r>
              <a:rPr lang="en-US" sz="1600" dirty="0" err="1" smtClean="0"/>
              <a:t>broj</a:t>
            </a:r>
            <a:r>
              <a:rPr lang="en-US" sz="1600" dirty="0" smtClean="0"/>
              <a:t> </a:t>
            </a:r>
            <a:r>
              <a:rPr lang="en-US" sz="1600" dirty="0" err="1"/>
              <a:t>traženih</a:t>
            </a:r>
            <a:r>
              <a:rPr lang="en-US" sz="1600" dirty="0"/>
              <a:t> </a:t>
            </a:r>
            <a:r>
              <a:rPr lang="en-US" sz="1600" dirty="0" err="1"/>
              <a:t>nizova</a:t>
            </a:r>
            <a:r>
              <a:rPr lang="en-US" sz="1600" dirty="0"/>
              <a:t>. </a:t>
            </a:r>
            <a:endParaRPr lang="sr-Latn-ME" sz="1600" b="1" dirty="0" smtClean="0"/>
          </a:p>
          <a:p>
            <a:endParaRPr lang="sr-Latn-ME" sz="1600" b="1" dirty="0" smtClean="0"/>
          </a:p>
          <a:p>
            <a:endParaRPr lang="sr-Latn-ME" sz="1600" b="1" dirty="0" smtClean="0"/>
          </a:p>
          <a:p>
            <a:endParaRPr lang="sr-Latn-ME" sz="1600" b="1" dirty="0" smtClean="0"/>
          </a:p>
          <a:p>
            <a:endParaRPr lang="sr-Latn-ME" sz="1600" b="1" dirty="0" smtClean="0"/>
          </a:p>
          <a:p>
            <a:endParaRPr lang="sr-Latn-ME" sz="1600" b="1" dirty="0" smtClean="0"/>
          </a:p>
          <a:p>
            <a:endParaRPr lang="sr-Latn-ME" sz="1600" b="1" dirty="0" smtClean="0"/>
          </a:p>
          <a:p>
            <a:endParaRPr lang="sr-Latn-ME" dirty="0"/>
          </a:p>
          <a:p>
            <a:endParaRPr lang="en-US" dirty="0"/>
          </a:p>
        </p:txBody>
      </p:sp>
      <p:pic>
        <p:nvPicPr>
          <p:cNvPr id="25602"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30583" t="27259" r="31250" b="18740"/>
          <a:stretch/>
        </p:blipFill>
        <p:spPr bwMode="auto">
          <a:xfrm>
            <a:off x="4490720" y="3124200"/>
            <a:ext cx="4653280" cy="3703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a:off x="4267200" y="3429000"/>
            <a:ext cx="223520" cy="0"/>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71874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90600"/>
            <a:ext cx="9220200" cy="5867400"/>
          </a:xfrm>
        </p:spPr>
        <p:txBody>
          <a:bodyPr/>
          <a:lstStyle/>
          <a:p>
            <a:r>
              <a:rPr lang="sr-Latn-ME" sz="1600" b="1" dirty="0" smtClean="0">
                <a:hlinkClick r:id="rId2"/>
              </a:rPr>
              <a:t>https</a:t>
            </a:r>
            <a:r>
              <a:rPr lang="sr-Latn-ME" sz="1600" b="1" dirty="0">
                <a:hlinkClick r:id="rId2"/>
              </a:rPr>
              <a:t>://</a:t>
            </a:r>
            <a:r>
              <a:rPr lang="sr-Latn-ME" sz="1600" b="1" dirty="0" smtClean="0">
                <a:hlinkClick r:id="rId2"/>
              </a:rPr>
              <a:t>www.petlja.org/biblioteka/r/Problems/2007-drzavno-ss-lan-party</a:t>
            </a:r>
            <a:endParaRPr lang="sr-Latn-ME" sz="1600" b="1" dirty="0"/>
          </a:p>
          <a:p>
            <a:r>
              <a:rPr lang="sr-Latn-ME" sz="1600" b="1" dirty="0" smtClean="0">
                <a:hlinkClick r:id="rId3"/>
              </a:rPr>
              <a:t>https</a:t>
            </a:r>
            <a:r>
              <a:rPr lang="sr-Latn-ME" sz="1600" b="1" dirty="0">
                <a:hlinkClick r:id="rId3"/>
              </a:rPr>
              <a:t>://</a:t>
            </a:r>
            <a:r>
              <a:rPr lang="sr-Latn-ME" sz="1600" b="1" dirty="0" smtClean="0">
                <a:hlinkClick r:id="rId3"/>
              </a:rPr>
              <a:t>codeforces.com/problemset/problem/8/E</a:t>
            </a:r>
            <a:endParaRPr lang="sr-Latn-ME" sz="1600" b="1" dirty="0"/>
          </a:p>
          <a:p>
            <a:r>
              <a:rPr lang="sr-Latn-ME" sz="1600" b="1" dirty="0">
                <a:hlinkClick r:id="rId4"/>
              </a:rPr>
              <a:t>https://</a:t>
            </a:r>
            <a:r>
              <a:rPr lang="sr-Latn-ME" sz="1600" b="1" dirty="0" smtClean="0">
                <a:hlinkClick r:id="rId4"/>
              </a:rPr>
              <a:t>codeforces.com/problemset/problem/4/D</a:t>
            </a:r>
            <a:endParaRPr lang="sr-Latn-ME" sz="1600" b="1" dirty="0" smtClean="0"/>
          </a:p>
          <a:p>
            <a:r>
              <a:rPr lang="sr-Latn-ME" sz="1600" b="1" dirty="0">
                <a:hlinkClick r:id="rId5"/>
              </a:rPr>
              <a:t>https://</a:t>
            </a:r>
            <a:r>
              <a:rPr lang="sr-Latn-ME" sz="1600" b="1" dirty="0" smtClean="0">
                <a:hlinkClick r:id="rId5"/>
              </a:rPr>
              <a:t>www.geeksforgeeks.org/coin-change-dp-7</a:t>
            </a:r>
            <a:endParaRPr lang="sr-Latn-ME" sz="1600" b="1" dirty="0" smtClean="0"/>
          </a:p>
          <a:p>
            <a:r>
              <a:rPr lang="sr-Latn-ME" sz="1600" b="1" dirty="0">
                <a:hlinkClick r:id="rId6"/>
              </a:rPr>
              <a:t>https://</a:t>
            </a:r>
            <a:r>
              <a:rPr lang="sr-Latn-ME" sz="1600" b="1" dirty="0" smtClean="0">
                <a:hlinkClick r:id="rId6"/>
              </a:rPr>
              <a:t>codeforces.com/problemset/problem/17/C</a:t>
            </a:r>
            <a:endParaRPr lang="sr-Latn-ME" sz="1600" b="1" dirty="0" smtClean="0"/>
          </a:p>
          <a:p>
            <a:r>
              <a:rPr lang="sr-Latn-ME" sz="1600" b="1" dirty="0">
                <a:hlinkClick r:id="rId7"/>
              </a:rPr>
              <a:t>https://</a:t>
            </a:r>
            <a:r>
              <a:rPr lang="sr-Latn-ME" sz="1600" b="1" dirty="0" smtClean="0">
                <a:hlinkClick r:id="rId7"/>
              </a:rPr>
              <a:t>codeforces.com/contest/14/problem/E</a:t>
            </a:r>
            <a:endParaRPr lang="sr-Latn-ME" sz="1600" b="1" dirty="0" smtClean="0"/>
          </a:p>
          <a:p>
            <a:r>
              <a:rPr lang="sr-Latn-ME" sz="1600" b="1" dirty="0">
                <a:hlinkClick r:id="rId8"/>
              </a:rPr>
              <a:t>https://</a:t>
            </a:r>
            <a:r>
              <a:rPr lang="sr-Latn-ME" sz="1600" b="1" dirty="0" smtClean="0">
                <a:hlinkClick r:id="rId8"/>
              </a:rPr>
              <a:t>codeforces.com/problemset/problem/13/C</a:t>
            </a:r>
            <a:endParaRPr lang="sr-Latn-ME" sz="1600" b="1" dirty="0" smtClean="0"/>
          </a:p>
          <a:p>
            <a:r>
              <a:rPr lang="sr-Latn-ME" sz="1600" b="1" dirty="0">
                <a:hlinkClick r:id="rId9"/>
              </a:rPr>
              <a:t>https://</a:t>
            </a:r>
            <a:r>
              <a:rPr lang="sr-Latn-ME" sz="1600" b="1" dirty="0" smtClean="0">
                <a:hlinkClick r:id="rId9"/>
              </a:rPr>
              <a:t>petljamediastorage.blob.core.windows.net/root/Media/Default/Problem/Kvalifikacije%202009%20II%207%20SuperClimber.pdf</a:t>
            </a:r>
            <a:endParaRPr lang="sr-Latn-ME" sz="1600" b="1" dirty="0" smtClean="0"/>
          </a:p>
          <a:p>
            <a:r>
              <a:rPr lang="sr-Latn-ME" sz="1600" b="1" dirty="0">
                <a:hlinkClick r:id="rId10"/>
              </a:rPr>
              <a:t>https://www.spoj.com/problems/ADAZOO</a:t>
            </a:r>
            <a:r>
              <a:rPr lang="sr-Latn-ME" sz="1600" b="1" dirty="0" smtClean="0">
                <a:hlinkClick r:id="rId10"/>
              </a:rPr>
              <a:t>/</a:t>
            </a:r>
            <a:endParaRPr lang="sr-Latn-ME" sz="1600" b="1" dirty="0" smtClean="0"/>
          </a:p>
          <a:p>
            <a:r>
              <a:rPr lang="sr-Latn-ME" sz="1600" b="1" dirty="0">
                <a:hlinkClick r:id="rId11"/>
              </a:rPr>
              <a:t>https://www.spoj.com/problems/ADASEQEN</a:t>
            </a:r>
            <a:r>
              <a:rPr lang="sr-Latn-ME" sz="1600" b="1" dirty="0" smtClean="0">
                <a:hlinkClick r:id="rId11"/>
              </a:rPr>
              <a:t>/</a:t>
            </a:r>
            <a:endParaRPr lang="sr-Latn-ME" sz="1600" b="1" dirty="0" smtClean="0"/>
          </a:p>
          <a:p>
            <a:r>
              <a:rPr lang="sr-Latn-ME" sz="1600" b="1" dirty="0">
                <a:hlinkClick r:id="rId12"/>
              </a:rPr>
              <a:t>https://www.spoj.com/problems/ADAMOLD</a:t>
            </a:r>
            <a:r>
              <a:rPr lang="sr-Latn-ME" sz="1600" b="1" dirty="0" smtClean="0">
                <a:hlinkClick r:id="rId12"/>
              </a:rPr>
              <a:t>/</a:t>
            </a:r>
            <a:endParaRPr lang="sr-Latn-ME" sz="1600" b="1" dirty="0" smtClean="0"/>
          </a:p>
          <a:p>
            <a:r>
              <a:rPr lang="sr-Latn-ME" sz="1600" b="1" dirty="0">
                <a:hlinkClick r:id="rId13"/>
              </a:rPr>
              <a:t>https://www.spoj.com/problems/ADASALE</a:t>
            </a:r>
            <a:r>
              <a:rPr lang="sr-Latn-ME" sz="1600" b="1" dirty="0" smtClean="0">
                <a:hlinkClick r:id="rId13"/>
              </a:rPr>
              <a:t>/</a:t>
            </a:r>
            <a:endParaRPr lang="sr-Latn-ME" sz="1600" b="1" dirty="0" smtClean="0"/>
          </a:p>
          <a:p>
            <a:r>
              <a:rPr lang="sr-Latn-ME" sz="1600" b="1" dirty="0">
                <a:hlinkClick r:id="rId14"/>
              </a:rPr>
              <a:t>https://</a:t>
            </a:r>
            <a:r>
              <a:rPr lang="sr-Latn-ME" sz="1600" b="1" dirty="0" smtClean="0">
                <a:hlinkClick r:id="rId14"/>
              </a:rPr>
              <a:t>codeforces.com/contest/1203/problem/F2</a:t>
            </a:r>
            <a:endParaRPr lang="sr-Latn-ME" sz="1600" b="1" dirty="0" smtClean="0"/>
          </a:p>
          <a:p>
            <a:r>
              <a:rPr lang="sr-Latn-ME" sz="1600" b="1" dirty="0">
                <a:hlinkClick r:id="rId15"/>
              </a:rPr>
              <a:t>https://</a:t>
            </a:r>
            <a:r>
              <a:rPr lang="sr-Latn-ME" sz="1600" b="1" dirty="0" smtClean="0">
                <a:hlinkClick r:id="rId15"/>
              </a:rPr>
              <a:t>codeforces.com/contest/1176/problem/F</a:t>
            </a:r>
            <a:endParaRPr lang="sr-Latn-ME" sz="1600" b="1" dirty="0" smtClean="0"/>
          </a:p>
          <a:p>
            <a:r>
              <a:rPr lang="sr-Latn-ME" sz="1600" b="1" dirty="0">
                <a:hlinkClick r:id="rId16"/>
              </a:rPr>
              <a:t>https://</a:t>
            </a:r>
            <a:r>
              <a:rPr lang="sr-Latn-ME" sz="1600" b="1" dirty="0" smtClean="0">
                <a:hlinkClick r:id="rId16"/>
              </a:rPr>
              <a:t>codeforces.com/contest/1200/problem/F</a:t>
            </a:r>
            <a:endParaRPr lang="sr-Latn-ME" sz="1600" b="1" dirty="0" smtClean="0"/>
          </a:p>
          <a:p>
            <a:r>
              <a:rPr lang="sr-Latn-ME" sz="1600" b="1" dirty="0">
                <a:hlinkClick r:id="rId17"/>
              </a:rPr>
              <a:t>https://</a:t>
            </a:r>
            <a:r>
              <a:rPr lang="sr-Latn-ME" sz="1600" b="1" dirty="0" smtClean="0">
                <a:hlinkClick r:id="rId17"/>
              </a:rPr>
              <a:t>codeforces.com/contest/1201/problem/D</a:t>
            </a:r>
            <a:endParaRPr lang="sr-Latn-ME" sz="1600" b="1" dirty="0" smtClean="0"/>
          </a:p>
          <a:p>
            <a:r>
              <a:rPr lang="sr-Latn-ME" sz="1600" b="1" dirty="0">
                <a:hlinkClick r:id="rId18"/>
              </a:rPr>
              <a:t>https://www.spoj.com/problems/THECODE</a:t>
            </a:r>
            <a:r>
              <a:rPr lang="sr-Latn-ME" sz="1600" b="1" dirty="0" smtClean="0">
                <a:hlinkClick r:id="rId18"/>
              </a:rPr>
              <a:t>/</a:t>
            </a:r>
            <a:endParaRPr lang="sr-Latn-ME" sz="1600" b="1" dirty="0" smtClean="0"/>
          </a:p>
          <a:p>
            <a:r>
              <a:rPr lang="sr-Latn-ME" sz="1600" b="1" dirty="0">
                <a:hlinkClick r:id="rId19"/>
              </a:rPr>
              <a:t>https://</a:t>
            </a:r>
            <a:r>
              <a:rPr lang="sr-Latn-ME" sz="1600" b="1" dirty="0" smtClean="0">
                <a:hlinkClick r:id="rId19"/>
              </a:rPr>
              <a:t>codeforces.com/contest/1199/problem/F</a:t>
            </a:r>
            <a:endParaRPr lang="sr-Latn-ME" sz="1600" b="1" dirty="0" smtClean="0"/>
          </a:p>
          <a:p>
            <a:r>
              <a:rPr lang="sr-Latn-ME" sz="1600" b="1" dirty="0">
                <a:hlinkClick r:id="rId20"/>
              </a:rPr>
              <a:t>https://</a:t>
            </a:r>
            <a:r>
              <a:rPr lang="sr-Latn-ME" sz="1600" b="1" dirty="0" smtClean="0">
                <a:hlinkClick r:id="rId20"/>
              </a:rPr>
              <a:t>codeforces.com/contest/1183/problem/H</a:t>
            </a:r>
            <a:r>
              <a:rPr lang="sr-Latn-ME" sz="1600" b="1" dirty="0" smtClean="0"/>
              <a:t> </a:t>
            </a:r>
          </a:p>
          <a:p>
            <a:endParaRPr lang="sr-Latn-ME" sz="1600" b="1" dirty="0"/>
          </a:p>
          <a:p>
            <a:endParaRPr lang="en-US" dirty="0"/>
          </a:p>
        </p:txBody>
      </p:sp>
    </p:spTree>
    <p:extLst>
      <p:ext uri="{BB962C8B-B14F-4D97-AF65-F5344CB8AC3E}">
        <p14:creationId xmlns:p14="http://schemas.microsoft.com/office/powerpoint/2010/main" val="7890841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0600"/>
            <a:ext cx="9144000" cy="5867400"/>
          </a:xfrm>
        </p:spPr>
        <p:txBody>
          <a:bodyPr/>
          <a:lstStyle/>
          <a:p>
            <a:r>
              <a:rPr lang="sr-Latn-ME" dirty="0" smtClean="0"/>
              <a:t>Postoji mnoštvo algoritama za pretraživanje stringova. Neki od njih se i dalje analiziraju i razvijaju prevashodno motivisano DNK </a:t>
            </a:r>
            <a:r>
              <a:rPr lang="en-US" dirty="0" err="1" smtClean="0"/>
              <a:t>analizom</a:t>
            </a:r>
            <a:r>
              <a:rPr lang="sr-Latn-ME" dirty="0" smtClean="0"/>
              <a:t>. Spisak algoritama </a:t>
            </a:r>
            <a:r>
              <a:rPr lang="sr-Latn-ME" b="1" baseline="-25000" dirty="0" smtClean="0"/>
              <a:t>(bez nekih koji su i dalje u razvoju)</a:t>
            </a:r>
            <a:r>
              <a:rPr lang="sr-Latn-ME" dirty="0" smtClean="0"/>
              <a:t> može se naći na: </a:t>
            </a:r>
            <a:br>
              <a:rPr lang="sr-Latn-ME" dirty="0" smtClean="0"/>
            </a:br>
            <a:r>
              <a:rPr lang="sr-Latn-ME" sz="1600" b="1" dirty="0" smtClean="0">
                <a:hlinkClick r:id="rId2"/>
              </a:rPr>
              <a:t>https</a:t>
            </a:r>
            <a:r>
              <a:rPr lang="sr-Latn-ME" sz="1600" b="1" dirty="0">
                <a:hlinkClick r:id="rId2"/>
              </a:rPr>
              <a:t>://</a:t>
            </a:r>
            <a:r>
              <a:rPr lang="sr-Latn-ME" sz="1600" b="1" dirty="0" smtClean="0">
                <a:hlinkClick r:id="rId2"/>
              </a:rPr>
              <a:t>en.wikipedia.org/wiki/String-searching_algorithm</a:t>
            </a:r>
            <a:r>
              <a:rPr lang="sr-Latn-ME" sz="1600" b="1" dirty="0" smtClean="0"/>
              <a:t> </a:t>
            </a:r>
            <a:br>
              <a:rPr lang="sr-Latn-ME" sz="1600" b="1" dirty="0" smtClean="0"/>
            </a:br>
            <a:r>
              <a:rPr lang="sr-Latn-ME" dirty="0" smtClean="0"/>
              <a:t>Realizovati neke od ovih algoritama koji nisu izučavani i porediti ih sa KMP i Robin</a:t>
            </a:r>
            <a:r>
              <a:rPr lang="en-US" dirty="0" smtClean="0"/>
              <a:t>-</a:t>
            </a:r>
            <a:r>
              <a:rPr lang="sr-Latn-ME" dirty="0" smtClean="0"/>
              <a:t>Karpovim algoritmom.</a:t>
            </a:r>
          </a:p>
          <a:p>
            <a:r>
              <a:rPr lang="sr-Latn-ME" dirty="0" smtClean="0"/>
              <a:t>Proučite razne algoritme za leksikografski minimalan ciklično pomjereni string. Realizovati najefikasniji među njima i porediti sa predloženim </a:t>
            </a:r>
            <a:r>
              <a:rPr lang="sr-Latn-ME" i="1" dirty="0" smtClean="0"/>
              <a:t>rolling hash</a:t>
            </a:r>
            <a:r>
              <a:rPr lang="sr-Latn-ME" dirty="0" smtClean="0"/>
              <a:t> algoritmom.</a:t>
            </a:r>
            <a:br>
              <a:rPr lang="sr-Latn-ME" dirty="0" smtClean="0"/>
            </a:br>
            <a:r>
              <a:rPr lang="en-US" sz="1600" b="1" dirty="0" smtClean="0">
                <a:hlinkClick r:id="rId3"/>
              </a:rPr>
              <a:t>https</a:t>
            </a:r>
            <a:r>
              <a:rPr lang="en-US" sz="1600" b="1" dirty="0">
                <a:hlinkClick r:id="rId3"/>
              </a:rPr>
              <a:t>://</a:t>
            </a:r>
            <a:r>
              <a:rPr lang="en-US" sz="1600" b="1" dirty="0" smtClean="0">
                <a:hlinkClick r:id="rId3"/>
              </a:rPr>
              <a:t>en.wikipedia.org/wiki/Lexicographically_minimal_string_rotation#Booth.27s_Algorithm</a:t>
            </a:r>
            <a:r>
              <a:rPr lang="sr-Latn-ME" dirty="0" smtClean="0"/>
              <a:t> </a:t>
            </a:r>
            <a:endParaRPr lang="en-US" dirty="0"/>
          </a:p>
          <a:p>
            <a:r>
              <a:rPr lang="sr-Latn-ME" dirty="0" smtClean="0"/>
              <a:t>Dobra škola </a:t>
            </a:r>
            <a:r>
              <a:rPr lang="sr-Latn-ME" i="1" dirty="0" smtClean="0"/>
              <a:t>rolling hash</a:t>
            </a:r>
            <a:r>
              <a:rPr lang="sr-Latn-ME" dirty="0" smtClean="0"/>
              <a:t> algoritama može se naći na </a:t>
            </a:r>
            <a:r>
              <a:rPr lang="sr-Latn-ME" dirty="0"/>
              <a:t/>
            </a:r>
            <a:br>
              <a:rPr lang="sr-Latn-ME" dirty="0"/>
            </a:br>
            <a:r>
              <a:rPr lang="sr-Latn-ME" sz="1600" b="1" dirty="0">
                <a:hlinkClick r:id="rId4"/>
              </a:rPr>
              <a:t>https://</a:t>
            </a:r>
            <a:r>
              <a:rPr lang="sr-Latn-ME" sz="1600" b="1" dirty="0" smtClean="0">
                <a:hlinkClick r:id="rId4"/>
              </a:rPr>
              <a:t>codeforces.com/blog/entry/60445</a:t>
            </a:r>
            <a:r>
              <a:rPr lang="sr-Latn-ME" sz="1600" b="1" dirty="0" smtClean="0"/>
              <a:t> </a:t>
            </a:r>
          </a:p>
          <a:p>
            <a:r>
              <a:rPr lang="sr-Latn-ME" dirty="0" smtClean="0"/>
              <a:t>Realizujte one algoritme koje mi nismo u okviru ovoga materijala.</a:t>
            </a:r>
            <a:endParaRPr lang="sr-Latn-ME" dirty="0"/>
          </a:p>
        </p:txBody>
      </p:sp>
      <p:sp>
        <p:nvSpPr>
          <p:cNvPr id="4"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Tree>
    <p:extLst>
      <p:ext uri="{BB962C8B-B14F-4D97-AF65-F5344CB8AC3E}">
        <p14:creationId xmlns:p14="http://schemas.microsoft.com/office/powerpoint/2010/main" val="908030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657600" cy="990600"/>
          </a:xfrm>
        </p:spPr>
        <p:txBody>
          <a:bodyPr/>
          <a:lstStyle/>
          <a:p>
            <a:r>
              <a:rPr lang="en-US" dirty="0" err="1" smtClean="0"/>
              <a:t>Obja</a:t>
            </a:r>
            <a:r>
              <a:rPr lang="sr-Latn-ME" dirty="0" smtClean="0"/>
              <a:t>šnjenje</a:t>
            </a:r>
            <a:endParaRPr lang="en-US" dirty="0"/>
          </a:p>
        </p:txBody>
      </p:sp>
      <p:sp>
        <p:nvSpPr>
          <p:cNvPr id="3" name="Content Placeholder 2"/>
          <p:cNvSpPr>
            <a:spLocks noGrp="1"/>
          </p:cNvSpPr>
          <p:nvPr>
            <p:ph idx="1"/>
          </p:nvPr>
        </p:nvSpPr>
        <p:spPr>
          <a:xfrm>
            <a:off x="0" y="1143000"/>
            <a:ext cx="9144000" cy="5715000"/>
          </a:xfrm>
        </p:spPr>
        <p:txBody>
          <a:bodyPr>
            <a:normAutofit lnSpcReduction="10000"/>
          </a:bodyPr>
          <a:lstStyle/>
          <a:p>
            <a:r>
              <a:rPr lang="sr-Latn-ME" dirty="0" smtClean="0"/>
              <a:t>Matrica </a:t>
            </a:r>
            <a:r>
              <a:rPr lang="sr-Latn-ME" b="1" dirty="0" smtClean="0">
                <a:solidFill>
                  <a:srgbClr val="C00000"/>
                </a:solidFill>
              </a:rPr>
              <a:t>dp</a:t>
            </a:r>
            <a:r>
              <a:rPr lang="sr-Latn-ME" dirty="0" smtClean="0"/>
              <a:t> ima dimenzije </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+1)×(</a:t>
            </a:r>
            <a:r>
              <a:rPr lang="sr-Latn-ME" b="1" i="1" dirty="0" smtClean="0">
                <a:solidFill>
                  <a:srgbClr val="C00000"/>
                </a:solidFill>
              </a:rPr>
              <a:t>S</a:t>
            </a:r>
            <a:r>
              <a:rPr lang="sr-Latn-ME" b="1" dirty="0" smtClean="0">
                <a:solidFill>
                  <a:srgbClr val="C00000"/>
                </a:solidFill>
              </a:rPr>
              <a:t>+1)</a:t>
            </a:r>
            <a:r>
              <a:rPr lang="sr-Latn-ME" dirty="0" smtClean="0"/>
              <a:t> (</a:t>
            </a:r>
            <a:r>
              <a:rPr lang="sr-Latn-ME" b="1" i="1" dirty="0" smtClean="0">
                <a:solidFill>
                  <a:srgbClr val="C00000"/>
                </a:solidFill>
              </a:rPr>
              <a:t>S</a:t>
            </a:r>
            <a:r>
              <a:rPr lang="sr-Latn-ME" dirty="0" smtClean="0"/>
              <a:t> je suma).</a:t>
            </a:r>
          </a:p>
          <a:p>
            <a:r>
              <a:rPr lang="sr-Latn-ME" dirty="0" smtClean="0"/>
              <a:t>Prva vrsta i kolona služe za inicijalizaciju: Suma nula je trivijalno zadovoljena, dok se bez članova ne može postići nijedna druga suma.</a:t>
            </a:r>
          </a:p>
          <a:p>
            <a:r>
              <a:rPr lang="en-US" dirty="0" smtClean="0"/>
              <a:t>Sa </a:t>
            </a:r>
            <a:r>
              <a:rPr lang="en-US" dirty="0" err="1" smtClean="0"/>
              <a:t>jednim</a:t>
            </a:r>
            <a:r>
              <a:rPr lang="en-US" dirty="0" smtClean="0"/>
              <a:t> </a:t>
            </a:r>
            <a:r>
              <a:rPr lang="sr-Latn-ME" dirty="0" smtClean="0"/>
              <a:t>članom možemo da postignemo sumu koja je </a:t>
            </a:r>
            <a:r>
              <a:rPr lang="sr-Latn-ME" b="1" i="1" dirty="0" smtClean="0">
                <a:solidFill>
                  <a:srgbClr val="C00000"/>
                </a:solidFill>
              </a:rPr>
              <a:t>a</a:t>
            </a:r>
            <a:r>
              <a:rPr lang="en-US" b="1" dirty="0" smtClean="0">
                <a:solidFill>
                  <a:srgbClr val="C00000"/>
                </a:solidFill>
              </a:rPr>
              <a:t>[0]</a:t>
            </a:r>
            <a:r>
              <a:rPr lang="en-US" dirty="0" smtClean="0"/>
              <a:t>. Za </a:t>
            </a:r>
            <a:r>
              <a:rPr lang="en-US" dirty="0" err="1" smtClean="0"/>
              <a:t>svaki</a:t>
            </a:r>
            <a:r>
              <a:rPr lang="en-US" dirty="0" smtClean="0"/>
              <a:t> </a:t>
            </a:r>
            <a:r>
              <a:rPr lang="en-US" dirty="0" err="1" smtClean="0"/>
              <a:t>naredni</a:t>
            </a:r>
            <a:r>
              <a:rPr lang="en-US" dirty="0" smtClean="0"/>
              <a:t> red </a:t>
            </a:r>
            <a:r>
              <a:rPr lang="en-US" dirty="0" err="1" smtClean="0"/>
              <a:t>prepi</a:t>
            </a:r>
            <a:r>
              <a:rPr lang="sr-Latn-ME" dirty="0" smtClean="0"/>
              <a:t>šemo prethodni </a:t>
            </a:r>
            <a:r>
              <a:rPr lang="sr-Latn-ME" b="1" i="1" dirty="0">
                <a:solidFill>
                  <a:srgbClr val="C00000"/>
                </a:solidFill>
              </a:rPr>
              <a:t>dp</a:t>
            </a:r>
            <a:r>
              <a:rPr lang="en-US" b="1" dirty="0">
                <a:solidFill>
                  <a:srgbClr val="C00000"/>
                </a:solidFill>
              </a:rPr>
              <a:t>[</a:t>
            </a:r>
            <a:r>
              <a:rPr lang="en-US" b="1" i="1" dirty="0">
                <a:solidFill>
                  <a:srgbClr val="C00000"/>
                </a:solidFill>
              </a:rPr>
              <a:t>i</a:t>
            </a:r>
            <a:r>
              <a:rPr lang="en-US" b="1" dirty="0">
                <a:solidFill>
                  <a:srgbClr val="C00000"/>
                </a:solidFill>
              </a:rPr>
              <a:t>-1][</a:t>
            </a:r>
            <a:r>
              <a:rPr lang="en-US" b="1" i="1" dirty="0" smtClean="0">
                <a:solidFill>
                  <a:srgbClr val="C00000"/>
                </a:solidFill>
              </a:rPr>
              <a:t>j</a:t>
            </a:r>
            <a:r>
              <a:rPr lang="en-US" b="1" dirty="0">
                <a:solidFill>
                  <a:srgbClr val="C00000"/>
                </a:solidFill>
              </a:rPr>
              <a:t>]</a:t>
            </a:r>
            <a:r>
              <a:rPr lang="sr-Latn-ME" dirty="0" smtClean="0"/>
              <a:t> ali i dodamo one gdje je </a:t>
            </a:r>
            <a:r>
              <a:rPr lang="sr-Latn-ME" b="1" i="1" dirty="0" smtClean="0">
                <a:solidFill>
                  <a:srgbClr val="C00000"/>
                </a:solidFill>
              </a:rPr>
              <a:t>dp</a:t>
            </a:r>
            <a:r>
              <a:rPr lang="en-US" b="1" dirty="0" smtClean="0">
                <a:solidFill>
                  <a:srgbClr val="C00000"/>
                </a:solidFill>
              </a:rPr>
              <a:t>[</a:t>
            </a:r>
            <a:r>
              <a:rPr lang="en-US" b="1" i="1" dirty="0" smtClean="0">
                <a:solidFill>
                  <a:srgbClr val="C00000"/>
                </a:solidFill>
              </a:rPr>
              <a:t>i</a:t>
            </a:r>
            <a:r>
              <a:rPr lang="en-US" b="1" dirty="0" smtClean="0">
                <a:solidFill>
                  <a:srgbClr val="C00000"/>
                </a:solidFill>
              </a:rPr>
              <a:t>-1][</a:t>
            </a:r>
            <a:r>
              <a:rPr lang="en-US" b="1" i="1" dirty="0" smtClean="0">
                <a:solidFill>
                  <a:srgbClr val="C00000"/>
                </a:solidFill>
              </a:rPr>
              <a:t>j</a:t>
            </a:r>
            <a:r>
              <a:rPr lang="en-US" b="1" dirty="0" smtClean="0">
                <a:solidFill>
                  <a:srgbClr val="C00000"/>
                </a:solidFill>
              </a:rPr>
              <a:t>-</a:t>
            </a:r>
            <a:r>
              <a:rPr lang="en-US"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bilo</a:t>
            </a:r>
            <a:r>
              <a:rPr lang="en-US" dirty="0" smtClean="0"/>
              <a:t> ta</a:t>
            </a:r>
            <a:r>
              <a:rPr lang="sr-Latn-ME" dirty="0" smtClean="0"/>
              <a:t>čno tako da možemo na te vrijednosti dodati</a:t>
            </a:r>
            <a:r>
              <a:rPr lang="en-US" dirty="0"/>
              <a:t> </a:t>
            </a:r>
            <a:r>
              <a:rPr lang="en-US" b="1" i="1" dirty="0" smtClean="0">
                <a:solidFill>
                  <a:srgbClr val="C00000"/>
                </a:solidFill>
              </a:rPr>
              <a:t>a</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dirty="0" smtClean="0"/>
              <a:t> </a:t>
            </a:r>
            <a:r>
              <a:rPr lang="en-US" dirty="0" err="1" smtClean="0"/>
              <a:t>dobijamo</a:t>
            </a:r>
            <a:r>
              <a:rPr lang="en-US" dirty="0" smtClean="0"/>
              <a:t> da je </a:t>
            </a:r>
            <a:r>
              <a:rPr lang="en-US" b="1" i="1" dirty="0" err="1" smtClean="0">
                <a:solidFill>
                  <a:srgbClr val="C00000"/>
                </a:solidFill>
              </a:rPr>
              <a:t>dp</a:t>
            </a:r>
            <a:r>
              <a:rPr lang="en-US" b="1" dirty="0" smtClean="0">
                <a:solidFill>
                  <a:srgbClr val="C00000"/>
                </a:solidFill>
              </a:rPr>
              <a:t>[</a:t>
            </a:r>
            <a:r>
              <a:rPr lang="en-US" b="1" i="1" dirty="0" err="1" smtClean="0">
                <a:solidFill>
                  <a:srgbClr val="C00000"/>
                </a:solidFill>
              </a:rPr>
              <a:t>i</a:t>
            </a:r>
            <a:r>
              <a:rPr lang="en-US" b="1" dirty="0" smtClean="0">
                <a:solidFill>
                  <a:srgbClr val="C00000"/>
                </a:solidFill>
              </a:rPr>
              <a:t>][</a:t>
            </a:r>
            <a:r>
              <a:rPr lang="en-US" b="1" i="1" dirty="0" smtClean="0">
                <a:solidFill>
                  <a:srgbClr val="C00000"/>
                </a:solidFill>
              </a:rPr>
              <a:t>j</a:t>
            </a:r>
            <a:r>
              <a:rPr lang="en-US" b="1" dirty="0" smtClean="0">
                <a:solidFill>
                  <a:srgbClr val="C00000"/>
                </a:solidFill>
              </a:rPr>
              <a:t>]</a:t>
            </a:r>
            <a:r>
              <a:rPr lang="en-US" dirty="0" smtClean="0"/>
              <a:t> ta</a:t>
            </a:r>
            <a:r>
              <a:rPr lang="sr-Latn-ME" dirty="0" smtClean="0"/>
              <a:t>čno.</a:t>
            </a:r>
          </a:p>
          <a:p>
            <a:r>
              <a:rPr lang="sr-Latn-ME" dirty="0" smtClean="0"/>
              <a:t>Ako je </a:t>
            </a:r>
            <a:r>
              <a:rPr lang="sr-Latn-ME" b="1" i="1" dirty="0" smtClean="0">
                <a:solidFill>
                  <a:srgbClr val="C00000"/>
                </a:solidFill>
              </a:rPr>
              <a:t>dp</a:t>
            </a:r>
            <a:r>
              <a:rPr lang="en-US" b="1" dirty="0" smtClean="0">
                <a:solidFill>
                  <a:srgbClr val="C00000"/>
                </a:solidFill>
              </a:rPr>
              <a:t>[</a:t>
            </a:r>
            <a:r>
              <a:rPr lang="en-US" b="1" i="1" dirty="0" smtClean="0">
                <a:solidFill>
                  <a:srgbClr val="C00000"/>
                </a:solidFill>
              </a:rPr>
              <a:t>n</a:t>
            </a:r>
            <a:r>
              <a:rPr lang="en-US" b="1" dirty="0" smtClean="0">
                <a:solidFill>
                  <a:srgbClr val="C00000"/>
                </a:solidFill>
              </a:rPr>
              <a:t>][</a:t>
            </a:r>
            <a:r>
              <a:rPr lang="en-US" b="1" i="1" dirty="0" smtClean="0">
                <a:solidFill>
                  <a:srgbClr val="C00000"/>
                </a:solidFill>
              </a:rPr>
              <a:t>S</a:t>
            </a:r>
            <a:r>
              <a:rPr lang="en-US" b="1" dirty="0" smtClean="0">
                <a:solidFill>
                  <a:srgbClr val="C00000"/>
                </a:solidFill>
              </a:rPr>
              <a:t>]</a:t>
            </a:r>
            <a:r>
              <a:rPr lang="en-US" dirty="0" smtClean="0"/>
              <a:t> ta</a:t>
            </a:r>
            <a:r>
              <a:rPr lang="sr-Latn-ME" dirty="0" smtClean="0"/>
              <a:t>čno moguće je dobiti traženu sumu.</a:t>
            </a:r>
          </a:p>
          <a:p>
            <a:r>
              <a:rPr lang="sr-Latn-ME" dirty="0" smtClean="0"/>
              <a:t>Složeniji dio priče je štampanje kombinacija</a:t>
            </a:r>
            <a:r>
              <a:rPr lang="en-US" dirty="0" smtClean="0"/>
              <a:t> (</a:t>
            </a:r>
            <a:r>
              <a:rPr lang="en-US" dirty="0" err="1" smtClean="0"/>
              <a:t>funkcija</a:t>
            </a:r>
            <a:r>
              <a:rPr lang="en-US" dirty="0" smtClean="0"/>
              <a:t> </a:t>
            </a:r>
            <a:r>
              <a:rPr lang="en-US" b="1" dirty="0" err="1" smtClean="0">
                <a:solidFill>
                  <a:srgbClr val="0070C0"/>
                </a:solidFill>
              </a:rPr>
              <a:t>stampajPodskupove</a:t>
            </a:r>
            <a:r>
              <a:rPr lang="en-US" dirty="0"/>
              <a:t>)</a:t>
            </a:r>
            <a:r>
              <a:rPr lang="sr-Latn-ME" dirty="0" smtClean="0"/>
              <a:t>. Ako je </a:t>
            </a:r>
            <a:r>
              <a:rPr lang="sr-Latn-ME" b="1" i="1" dirty="0" smtClean="0">
                <a:solidFill>
                  <a:srgbClr val="C00000"/>
                </a:solidFill>
              </a:rPr>
              <a:t>dp</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b="1" i="1" dirty="0" smtClean="0">
                <a:solidFill>
                  <a:srgbClr val="C00000"/>
                </a:solidFill>
              </a:rPr>
              <a:t>S</a:t>
            </a:r>
            <a:r>
              <a:rPr lang="en-US" b="1" dirty="0" smtClean="0">
                <a:solidFill>
                  <a:srgbClr val="C00000"/>
                </a:solidFill>
              </a:rPr>
              <a:t>]</a:t>
            </a:r>
            <a:r>
              <a:rPr lang="en-US" dirty="0" smtClean="0"/>
              <a:t> ta</a:t>
            </a:r>
            <a:r>
              <a:rPr lang="sr-Latn-ME" dirty="0" smtClean="0"/>
              <a:t>čno to znači da nam </a:t>
            </a:r>
            <a:r>
              <a:rPr lang="sr-Latn-ME" b="1" i="1" dirty="0" smtClean="0">
                <a:solidFill>
                  <a:srgbClr val="C00000"/>
                </a:solidFill>
              </a:rPr>
              <a:t>a</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dirty="0" smtClean="0"/>
              <a:t> </a:t>
            </a:r>
            <a:r>
              <a:rPr lang="en-US" dirty="0" err="1" smtClean="0"/>
              <a:t>nije</a:t>
            </a:r>
            <a:r>
              <a:rPr lang="en-US" dirty="0" smtClean="0"/>
              <a:t> </a:t>
            </a:r>
            <a:r>
              <a:rPr lang="en-US" dirty="0" err="1" smtClean="0"/>
              <a:t>potrebno</a:t>
            </a:r>
            <a:r>
              <a:rPr lang="en-US" dirty="0" smtClean="0"/>
              <a:t> </a:t>
            </a:r>
            <a:r>
              <a:rPr lang="en-US" dirty="0"/>
              <a:t>z</a:t>
            </a:r>
            <a:r>
              <a:rPr lang="en-US" dirty="0" smtClean="0"/>
              <a:t>a </a:t>
            </a:r>
            <a:r>
              <a:rPr lang="en-US" dirty="0" err="1" smtClean="0"/>
              <a:t>dobijanje</a:t>
            </a:r>
            <a:r>
              <a:rPr lang="en-US" dirty="0" smtClean="0"/>
              <a:t> </a:t>
            </a:r>
            <a:r>
              <a:rPr lang="en-US" dirty="0" err="1" smtClean="0"/>
              <a:t>sume</a:t>
            </a:r>
            <a:r>
              <a:rPr lang="en-US" dirty="0" smtClean="0"/>
              <a:t> </a:t>
            </a:r>
            <a:r>
              <a:rPr lang="en-US" dirty="0" err="1" smtClean="0"/>
              <a:t>i</a:t>
            </a:r>
            <a:r>
              <a:rPr lang="en-US" dirty="0" smtClean="0"/>
              <a:t> </a:t>
            </a:r>
            <a:r>
              <a:rPr lang="en-US" dirty="0" err="1" smtClean="0"/>
              <a:t>proces</a:t>
            </a:r>
            <a:r>
              <a:rPr lang="en-US" dirty="0" smtClean="0"/>
              <a:t> </a:t>
            </a:r>
            <a:r>
              <a:rPr lang="en-US" dirty="0" err="1" smtClean="0"/>
              <a:t>nastavljamo</a:t>
            </a:r>
            <a:r>
              <a:rPr lang="en-US" dirty="0" smtClean="0"/>
              <a:t> </a:t>
            </a:r>
            <a:r>
              <a:rPr lang="en-US" dirty="0" err="1" smtClean="0"/>
              <a:t>rekurzivno</a:t>
            </a:r>
            <a:r>
              <a:rPr lang="en-US" dirty="0" smtClean="0"/>
              <a:t> od </a:t>
            </a:r>
            <a:r>
              <a:rPr lang="sr-Latn-ME" b="1" i="1" dirty="0">
                <a:solidFill>
                  <a:srgbClr val="C00000"/>
                </a:solidFill>
              </a:rPr>
              <a:t>dp</a:t>
            </a:r>
            <a:r>
              <a:rPr lang="en-US" b="1" dirty="0">
                <a:solidFill>
                  <a:srgbClr val="C00000"/>
                </a:solidFill>
              </a:rPr>
              <a:t>[</a:t>
            </a:r>
            <a:r>
              <a:rPr lang="en-US" b="1" i="1" dirty="0">
                <a:solidFill>
                  <a:srgbClr val="C00000"/>
                </a:solidFill>
              </a:rPr>
              <a:t>n</a:t>
            </a:r>
            <a:r>
              <a:rPr lang="en-US" b="1" dirty="0">
                <a:solidFill>
                  <a:srgbClr val="C00000"/>
                </a:solidFill>
              </a:rPr>
              <a:t>-1][</a:t>
            </a:r>
            <a:r>
              <a:rPr lang="en-US" b="1" i="1" dirty="0">
                <a:solidFill>
                  <a:srgbClr val="C00000"/>
                </a:solidFill>
              </a:rPr>
              <a:t>S</a:t>
            </a:r>
            <a:r>
              <a:rPr lang="en-US" b="1" dirty="0" smtClean="0">
                <a:solidFill>
                  <a:srgbClr val="C00000"/>
                </a:solidFill>
              </a:rPr>
              <a:t>]</a:t>
            </a:r>
            <a:r>
              <a:rPr lang="en-US" dirty="0" smtClean="0"/>
              <a:t>. </a:t>
            </a:r>
            <a:r>
              <a:rPr lang="en-US" dirty="0" err="1" smtClean="0"/>
              <a:t>Ako</a:t>
            </a:r>
            <a:r>
              <a:rPr lang="en-US" dirty="0" smtClean="0"/>
              <a:t> je </a:t>
            </a:r>
            <a:r>
              <a:rPr lang="en-US" b="1" i="1" dirty="0" err="1" smtClean="0">
                <a:solidFill>
                  <a:srgbClr val="C00000"/>
                </a:solidFill>
              </a:rPr>
              <a:t>dp</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b="1" i="1" dirty="0" smtClean="0">
                <a:solidFill>
                  <a:srgbClr val="C00000"/>
                </a:solidFill>
              </a:rPr>
              <a:t>S</a:t>
            </a:r>
            <a:r>
              <a:rPr lang="en-US" b="1" dirty="0" smtClean="0">
                <a:solidFill>
                  <a:srgbClr val="C00000"/>
                </a:solidFill>
              </a:rPr>
              <a:t>-</a:t>
            </a:r>
            <a:r>
              <a:rPr lang="en-US" b="1" i="1" dirty="0" smtClean="0">
                <a:solidFill>
                  <a:srgbClr val="C00000"/>
                </a:solidFill>
              </a:rPr>
              <a:t>a</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dirty="0" smtClean="0"/>
              <a:t> </a:t>
            </a:r>
            <a:r>
              <a:rPr lang="en-US" dirty="0" err="1" smtClean="0"/>
              <a:t>onda</a:t>
            </a:r>
            <a:r>
              <a:rPr lang="en-US" dirty="0" smtClean="0"/>
              <a:t> je </a:t>
            </a:r>
            <a:r>
              <a:rPr lang="en-US" dirty="0" err="1" smtClean="0"/>
              <a:t>mogu</a:t>
            </a:r>
            <a:r>
              <a:rPr lang="sr-Latn-ME" dirty="0" smtClean="0"/>
              <a:t>će dobiti sa sumu sa </a:t>
            </a:r>
            <a:r>
              <a:rPr lang="sr-Latn-ME" b="1" i="1" dirty="0" smtClean="0">
                <a:solidFill>
                  <a:srgbClr val="C00000"/>
                </a:solidFill>
              </a:rPr>
              <a:t>a</a:t>
            </a:r>
            <a:r>
              <a:rPr lang="en-US" b="1" dirty="0" smtClean="0">
                <a:solidFill>
                  <a:srgbClr val="C00000"/>
                </a:solidFill>
              </a:rPr>
              <a:t>[</a:t>
            </a:r>
            <a:r>
              <a:rPr lang="en-US" b="1" i="1" dirty="0" smtClean="0">
                <a:solidFill>
                  <a:srgbClr val="C00000"/>
                </a:solidFill>
              </a:rPr>
              <a:t>n</a:t>
            </a:r>
            <a:r>
              <a:rPr lang="en-US" b="1" dirty="0" smtClean="0">
                <a:solidFill>
                  <a:srgbClr val="C00000"/>
                </a:solidFill>
              </a:rPr>
              <a:t>-1]</a:t>
            </a:r>
            <a:r>
              <a:rPr lang="en-US" dirty="0" smtClean="0"/>
              <a:t> </a:t>
            </a:r>
            <a:r>
              <a:rPr lang="en-US" dirty="0" err="1" smtClean="0"/>
              <a:t>i</a:t>
            </a:r>
            <a:r>
              <a:rPr lang="en-US" dirty="0" smtClean="0"/>
              <a:t> </a:t>
            </a:r>
            <a:r>
              <a:rPr lang="en-US" dirty="0" err="1" smtClean="0"/>
              <a:t>pretragu</a:t>
            </a:r>
            <a:r>
              <a:rPr lang="en-US" dirty="0" smtClean="0"/>
              <a:t> za </a:t>
            </a:r>
            <a:r>
              <a:rPr lang="en-US" dirty="0" err="1" smtClean="0"/>
              <a:t>sekvence</a:t>
            </a:r>
            <a:r>
              <a:rPr lang="en-US" dirty="0" smtClean="0"/>
              <a:t> </a:t>
            </a:r>
            <a:r>
              <a:rPr lang="en-US" dirty="0" err="1" smtClean="0"/>
              <a:t>mo</a:t>
            </a:r>
            <a:r>
              <a:rPr lang="sr-Latn-ME" dirty="0" smtClean="0"/>
              <a:t>žemo rekurzivno obaviti od </a:t>
            </a:r>
            <a:r>
              <a:rPr lang="en-US" b="1" i="1" dirty="0" err="1">
                <a:solidFill>
                  <a:srgbClr val="C00000"/>
                </a:solidFill>
              </a:rPr>
              <a:t>dp</a:t>
            </a:r>
            <a:r>
              <a:rPr lang="en-US" b="1" dirty="0">
                <a:solidFill>
                  <a:srgbClr val="C00000"/>
                </a:solidFill>
              </a:rPr>
              <a:t>[</a:t>
            </a:r>
            <a:r>
              <a:rPr lang="en-US" b="1" i="1" dirty="0">
                <a:solidFill>
                  <a:srgbClr val="C00000"/>
                </a:solidFill>
              </a:rPr>
              <a:t>n</a:t>
            </a:r>
            <a:r>
              <a:rPr lang="en-US" b="1" dirty="0">
                <a:solidFill>
                  <a:srgbClr val="C00000"/>
                </a:solidFill>
              </a:rPr>
              <a:t>-1][</a:t>
            </a:r>
            <a:r>
              <a:rPr lang="en-US" b="1" i="1" dirty="0">
                <a:solidFill>
                  <a:srgbClr val="C00000"/>
                </a:solidFill>
              </a:rPr>
              <a:t>S</a:t>
            </a:r>
            <a:r>
              <a:rPr lang="en-US" b="1" dirty="0">
                <a:solidFill>
                  <a:srgbClr val="C00000"/>
                </a:solidFill>
              </a:rPr>
              <a:t>-</a:t>
            </a:r>
            <a:r>
              <a:rPr lang="en-US" b="1" i="1" dirty="0">
                <a:solidFill>
                  <a:srgbClr val="C00000"/>
                </a:solidFill>
              </a:rPr>
              <a:t>a</a:t>
            </a:r>
            <a:r>
              <a:rPr lang="en-US" b="1" dirty="0">
                <a:solidFill>
                  <a:srgbClr val="C00000"/>
                </a:solidFill>
              </a:rPr>
              <a:t>[</a:t>
            </a:r>
            <a:r>
              <a:rPr lang="en-US" b="1" i="1" dirty="0">
                <a:solidFill>
                  <a:srgbClr val="C00000"/>
                </a:solidFill>
              </a:rPr>
              <a:t>n</a:t>
            </a:r>
            <a:r>
              <a:rPr lang="en-US" b="1" dirty="0">
                <a:solidFill>
                  <a:srgbClr val="C00000"/>
                </a:solidFill>
              </a:rPr>
              <a:t>-1]]</a:t>
            </a:r>
            <a:r>
              <a:rPr lang="sr-Latn-ME" dirty="0" smtClean="0"/>
              <a:t>. Dakle, moguće je više sekvenci koje daju datu sumu.</a:t>
            </a:r>
            <a:endParaRPr lang="en-US" dirty="0"/>
          </a:p>
        </p:txBody>
      </p:sp>
    </p:spTree>
    <p:extLst>
      <p:ext uri="{BB962C8B-B14F-4D97-AF65-F5344CB8AC3E}">
        <p14:creationId xmlns:p14="http://schemas.microsoft.com/office/powerpoint/2010/main" val="10231961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 y="152400"/>
            <a:ext cx="8229600" cy="990600"/>
          </a:xfrm>
        </p:spPr>
        <p:txBody>
          <a:bodyPr/>
          <a:lstStyle/>
          <a:p>
            <a:r>
              <a:rPr lang="sr-Latn-ME" dirty="0"/>
              <a:t>Zadaci za vježbanje</a:t>
            </a:r>
            <a:endParaRPr lang="en-US" dirty="0"/>
          </a:p>
        </p:txBody>
      </p:sp>
      <p:sp>
        <p:nvSpPr>
          <p:cNvPr id="3" name="Content Placeholder 2"/>
          <p:cNvSpPr>
            <a:spLocks noGrp="1"/>
          </p:cNvSpPr>
          <p:nvPr>
            <p:ph idx="1"/>
          </p:nvPr>
        </p:nvSpPr>
        <p:spPr>
          <a:xfrm>
            <a:off x="0" y="914400"/>
            <a:ext cx="9144000" cy="5943600"/>
          </a:xfrm>
        </p:spPr>
        <p:txBody>
          <a:bodyPr>
            <a:normAutofit/>
          </a:bodyPr>
          <a:lstStyle/>
          <a:p>
            <a:r>
              <a:rPr lang="en-GB" dirty="0" err="1" smtClean="0"/>
              <a:t>Sortiranje</a:t>
            </a:r>
            <a:r>
              <a:rPr lang="en-GB" dirty="0" smtClean="0"/>
              <a:t> </a:t>
            </a:r>
            <a:r>
              <a:rPr lang="en-GB" dirty="0" err="1" smtClean="0"/>
              <a:t>svih</a:t>
            </a:r>
            <a:r>
              <a:rPr lang="en-GB" dirty="0" smtClean="0"/>
              <a:t> </a:t>
            </a:r>
            <a:r>
              <a:rPr lang="en-GB" dirty="0" err="1" smtClean="0"/>
              <a:t>cikli</a:t>
            </a:r>
            <a:r>
              <a:rPr lang="sr-Latn-ME" dirty="0" smtClean="0"/>
              <a:t>čnih prefiksa u leksikografski red </a:t>
            </a:r>
            <a:r>
              <a:rPr lang="en-GB" b="1" i="1" dirty="0" smtClean="0">
                <a:solidFill>
                  <a:srgbClr val="C00000"/>
                </a:solidFill>
              </a:rPr>
              <a:t>O</a:t>
            </a:r>
            <a:r>
              <a:rPr lang="en-GB" b="1" dirty="0" smtClean="0">
                <a:solidFill>
                  <a:srgbClr val="C00000"/>
                </a:solidFill>
              </a:rPr>
              <a:t>(</a:t>
            </a:r>
            <a:r>
              <a:rPr lang="en-GB" b="1" i="1" dirty="0" err="1" smtClean="0">
                <a:solidFill>
                  <a:srgbClr val="C00000"/>
                </a:solidFill>
              </a:rPr>
              <a:t>n</a:t>
            </a:r>
            <a:r>
              <a:rPr lang="en-GB" b="1" dirty="0" err="1" smtClean="0">
                <a:solidFill>
                  <a:srgbClr val="C00000"/>
                </a:solidFill>
              </a:rPr>
              <a:t>log</a:t>
            </a:r>
            <a:r>
              <a:rPr lang="en-GB" b="1" i="1" dirty="0" err="1" smtClean="0">
                <a:solidFill>
                  <a:srgbClr val="C00000"/>
                </a:solidFill>
              </a:rPr>
              <a:t>n</a:t>
            </a:r>
            <a:r>
              <a:rPr lang="en-GB" b="1" dirty="0" smtClean="0">
                <a:solidFill>
                  <a:srgbClr val="C00000"/>
                </a:solidFill>
              </a:rPr>
              <a:t>)</a:t>
            </a:r>
            <a:r>
              <a:rPr lang="sr-Latn-ME" dirty="0" smtClean="0"/>
              <a:t>. Određivanje broja podpalindroma stringa </a:t>
            </a:r>
            <a:r>
              <a:rPr lang="en-GB" b="1" i="1" dirty="0" smtClean="0">
                <a:solidFill>
                  <a:srgbClr val="C00000"/>
                </a:solidFill>
              </a:rPr>
              <a:t>O</a:t>
            </a:r>
            <a:r>
              <a:rPr lang="en-GB" b="1" dirty="0" smtClean="0">
                <a:solidFill>
                  <a:srgbClr val="C00000"/>
                </a:solidFill>
              </a:rPr>
              <a:t>(</a:t>
            </a:r>
            <a:r>
              <a:rPr lang="en-GB" b="1" i="1" dirty="0" err="1" smtClean="0">
                <a:solidFill>
                  <a:srgbClr val="C00000"/>
                </a:solidFill>
              </a:rPr>
              <a:t>n</a:t>
            </a:r>
            <a:r>
              <a:rPr lang="en-GB" b="1" dirty="0" err="1" smtClean="0">
                <a:solidFill>
                  <a:srgbClr val="C00000"/>
                </a:solidFill>
              </a:rPr>
              <a:t>log</a:t>
            </a:r>
            <a:r>
              <a:rPr lang="en-GB" b="1" i="1" dirty="0" err="1" smtClean="0">
                <a:solidFill>
                  <a:srgbClr val="C00000"/>
                </a:solidFill>
              </a:rPr>
              <a:t>n</a:t>
            </a:r>
            <a:r>
              <a:rPr lang="en-GB" b="1" dirty="0" smtClean="0">
                <a:solidFill>
                  <a:srgbClr val="C00000"/>
                </a:solidFill>
              </a:rPr>
              <a:t>)</a:t>
            </a:r>
            <a:r>
              <a:rPr lang="sr-Latn-ME" dirty="0"/>
              <a:t>.</a:t>
            </a:r>
            <a:r>
              <a:rPr lang="en-GB" dirty="0"/>
              <a:t> </a:t>
            </a:r>
            <a:r>
              <a:rPr lang="sr-Latn-ME" dirty="0" smtClean="0"/>
              <a:t>Broj podstringova stringa dužine </a:t>
            </a:r>
            <a:r>
              <a:rPr lang="sr-Latn-ME" b="1" i="1" dirty="0" smtClean="0">
                <a:solidFill>
                  <a:srgbClr val="C00000"/>
                </a:solidFill>
              </a:rPr>
              <a:t>n</a:t>
            </a:r>
            <a:r>
              <a:rPr lang="sr-Latn-ME" dirty="0" smtClean="0"/>
              <a:t> koji su ciklični pomjeraju drugog stringa dužine </a:t>
            </a:r>
            <a:r>
              <a:rPr lang="sr-Latn-ME" b="1" i="1" dirty="0" smtClean="0">
                <a:solidFill>
                  <a:srgbClr val="C00000"/>
                </a:solidFill>
              </a:rPr>
              <a:t>m</a:t>
            </a:r>
            <a:r>
              <a:rPr lang="sr-Latn-ME" dirty="0" smtClean="0"/>
              <a:t>,</a:t>
            </a:r>
            <a:r>
              <a:rPr lang="en-GB" dirty="0"/>
              <a:t> </a:t>
            </a:r>
            <a:r>
              <a:rPr lang="en-GB" b="1" i="1" dirty="0">
                <a:solidFill>
                  <a:srgbClr val="C00000"/>
                </a:solidFill>
              </a:rPr>
              <a:t>O</a:t>
            </a:r>
            <a:r>
              <a:rPr lang="en-GB" b="1" dirty="0">
                <a:solidFill>
                  <a:srgbClr val="C00000"/>
                </a:solidFill>
              </a:rPr>
              <a:t>((</a:t>
            </a:r>
            <a:r>
              <a:rPr lang="en-GB" b="1" i="1" dirty="0" err="1" smtClean="0">
                <a:solidFill>
                  <a:srgbClr val="C00000"/>
                </a:solidFill>
              </a:rPr>
              <a:t>n</a:t>
            </a:r>
            <a:r>
              <a:rPr lang="en-GB" b="1" dirty="0" err="1" smtClean="0">
                <a:solidFill>
                  <a:srgbClr val="C00000"/>
                </a:solidFill>
              </a:rPr>
              <a:t>+</a:t>
            </a:r>
            <a:r>
              <a:rPr lang="en-GB" b="1" i="1" dirty="0" err="1" smtClean="0">
                <a:solidFill>
                  <a:srgbClr val="C00000"/>
                </a:solidFill>
              </a:rPr>
              <a:t>m</a:t>
            </a:r>
            <a:r>
              <a:rPr lang="en-GB" b="1" dirty="0" smtClean="0">
                <a:solidFill>
                  <a:srgbClr val="C00000"/>
                </a:solidFill>
              </a:rPr>
              <a:t>)</a:t>
            </a:r>
            <a:r>
              <a:rPr lang="en-GB" b="1" dirty="0" err="1" smtClean="0">
                <a:solidFill>
                  <a:srgbClr val="C00000"/>
                </a:solidFill>
              </a:rPr>
              <a:t>log</a:t>
            </a:r>
            <a:r>
              <a:rPr lang="en-GB" b="1" i="1" dirty="0" err="1" smtClean="0">
                <a:solidFill>
                  <a:srgbClr val="C00000"/>
                </a:solidFill>
              </a:rPr>
              <a:t>n</a:t>
            </a:r>
            <a:r>
              <a:rPr lang="en-GB" b="1" dirty="0" smtClean="0">
                <a:solidFill>
                  <a:srgbClr val="C00000"/>
                </a:solidFill>
              </a:rPr>
              <a:t>)</a:t>
            </a:r>
            <a:r>
              <a:rPr lang="sr-Latn-ME" dirty="0" smtClean="0"/>
              <a:t>.</a:t>
            </a:r>
            <a:r>
              <a:rPr lang="en-GB" dirty="0"/>
              <a:t> </a:t>
            </a:r>
            <a:r>
              <a:rPr lang="sr-Latn-ME" dirty="0" smtClean="0"/>
              <a:t>Broj sufiksa stringa dužine </a:t>
            </a:r>
            <a:r>
              <a:rPr lang="sr-Latn-ME" b="1" i="1" dirty="0" smtClean="0">
                <a:solidFill>
                  <a:srgbClr val="C00000"/>
                </a:solidFill>
              </a:rPr>
              <a:t>n</a:t>
            </a:r>
            <a:r>
              <a:rPr lang="sr-Latn-ME" dirty="0" smtClean="0"/>
              <a:t>, koji koincidiraju sa beskonačnim proširenjem datog stringa </a:t>
            </a:r>
            <a:r>
              <a:rPr lang="en-GB" b="1" i="1" dirty="0" smtClean="0">
                <a:solidFill>
                  <a:srgbClr val="C00000"/>
                </a:solidFill>
              </a:rPr>
              <a:t>O</a:t>
            </a:r>
            <a:r>
              <a:rPr lang="en-GB" b="1" dirty="0" smtClean="0">
                <a:solidFill>
                  <a:srgbClr val="C00000"/>
                </a:solidFill>
              </a:rPr>
              <a:t>(</a:t>
            </a:r>
            <a:r>
              <a:rPr lang="en-GB" b="1" i="1" dirty="0" err="1" smtClean="0">
                <a:solidFill>
                  <a:srgbClr val="C00000"/>
                </a:solidFill>
              </a:rPr>
              <a:t>n</a:t>
            </a:r>
            <a:r>
              <a:rPr lang="en-GB" b="1" dirty="0" err="1" smtClean="0">
                <a:solidFill>
                  <a:srgbClr val="C00000"/>
                </a:solidFill>
              </a:rPr>
              <a:t>log</a:t>
            </a:r>
            <a:r>
              <a:rPr lang="en-GB" b="1" i="1" dirty="0" err="1" smtClean="0">
                <a:solidFill>
                  <a:srgbClr val="C00000"/>
                </a:solidFill>
              </a:rPr>
              <a:t>n</a:t>
            </a:r>
            <a:r>
              <a:rPr lang="en-GB" b="1" dirty="0" smtClean="0">
                <a:solidFill>
                  <a:srgbClr val="C00000"/>
                </a:solidFill>
              </a:rPr>
              <a:t>)</a:t>
            </a:r>
            <a:r>
              <a:rPr lang="en-GB" dirty="0"/>
              <a:t> </a:t>
            </a:r>
            <a:r>
              <a:rPr lang="en-GB" b="1" baseline="-25000" dirty="0" smtClean="0"/>
              <a:t>(</a:t>
            </a:r>
            <a:r>
              <a:rPr lang="sr-Latn-ME" b="1" baseline="-25000" dirty="0" smtClean="0"/>
              <a:t>proširenje duplikata stringa beskonačan broj puta</a:t>
            </a:r>
            <a:r>
              <a:rPr lang="en-GB" b="1" baseline="-25000" dirty="0" smtClean="0"/>
              <a:t>)</a:t>
            </a:r>
            <a:r>
              <a:rPr lang="en-GB" dirty="0" smtClean="0"/>
              <a:t>.</a:t>
            </a:r>
            <a:r>
              <a:rPr lang="sr-Latn-ME" dirty="0"/>
              <a:t> </a:t>
            </a:r>
            <a:r>
              <a:rPr lang="sr-Latn-ME" dirty="0" smtClean="0"/>
              <a:t>Najveći zajednički prefiks dva stringa sa zamjenom mjesta dva karaktera u jednom od njih</a:t>
            </a:r>
            <a:r>
              <a:rPr lang="en-GB" dirty="0"/>
              <a:t> </a:t>
            </a:r>
            <a:r>
              <a:rPr lang="en-GB" b="1" i="1" dirty="0" smtClean="0">
                <a:solidFill>
                  <a:srgbClr val="C00000"/>
                </a:solidFill>
              </a:rPr>
              <a:t>O</a:t>
            </a:r>
            <a:r>
              <a:rPr lang="en-GB" b="1" dirty="0" smtClean="0">
                <a:solidFill>
                  <a:srgbClr val="C00000"/>
                </a:solidFill>
              </a:rPr>
              <a:t>(</a:t>
            </a:r>
            <a:r>
              <a:rPr lang="en-GB" b="1" i="1" dirty="0" err="1" smtClean="0">
                <a:solidFill>
                  <a:srgbClr val="C00000"/>
                </a:solidFill>
              </a:rPr>
              <a:t>nlogn</a:t>
            </a:r>
            <a:r>
              <a:rPr lang="en-GB" b="1" dirty="0" smtClean="0">
                <a:solidFill>
                  <a:srgbClr val="C00000"/>
                </a:solidFill>
              </a:rPr>
              <a:t>)</a:t>
            </a:r>
            <a:r>
              <a:rPr lang="sr-Latn-ME" dirty="0" smtClean="0"/>
              <a:t>.</a:t>
            </a:r>
            <a:endParaRPr lang="en-GB" dirty="0"/>
          </a:p>
          <a:p>
            <a:r>
              <a:rPr lang="sr-Latn-ME" dirty="0" smtClean="0"/>
              <a:t>Problem određivanja podstringa/stringa sa wildcars (? </a:t>
            </a:r>
            <a:r>
              <a:rPr lang="sr-Latn-ME" dirty="0"/>
              <a:t>Jedan proizvoljni karakter, * više proizvoljnih karaktera</a:t>
            </a:r>
            <a:r>
              <a:rPr lang="sr-Latn-ME"/>
              <a:t>, </a:t>
            </a:r>
            <a:r>
              <a:rPr lang="sr-Latn-ME" smtClean="0"/>
              <a:t>itd.). </a:t>
            </a:r>
            <a:r>
              <a:rPr lang="sr-Latn-ME" sz="1600" b="1" dirty="0">
                <a:hlinkClick r:id="rId3"/>
              </a:rPr>
              <a:t>https://</a:t>
            </a:r>
            <a:r>
              <a:rPr lang="sr-Latn-ME" sz="1600" b="1" dirty="0" smtClean="0">
                <a:hlinkClick r:id="rId3"/>
              </a:rPr>
              <a:t>en.wikipedia.org/wiki/Matching_wildcards</a:t>
            </a:r>
            <a:r>
              <a:rPr lang="sr-Latn-ME" dirty="0"/>
              <a:t>, </a:t>
            </a:r>
            <a:r>
              <a:rPr lang="sr-Latn-ME" sz="1600" b="1" dirty="0">
                <a:hlinkClick r:id="rId4"/>
              </a:rPr>
              <a:t>https://www.geeksforgeeks.org/wildcard-pattern-matching</a:t>
            </a:r>
            <a:r>
              <a:rPr lang="sr-Latn-ME" sz="1600" b="1" dirty="0" smtClean="0">
                <a:hlinkClick r:id="rId4"/>
              </a:rPr>
              <a:t>/</a:t>
            </a:r>
            <a:r>
              <a:rPr lang="sr-Latn-ME" dirty="0" smtClean="0"/>
              <a:t>. Realizovati neke od algoritama.</a:t>
            </a:r>
          </a:p>
          <a:p>
            <a:r>
              <a:rPr lang="sr-Latn-ME" dirty="0" smtClean="0"/>
              <a:t>Očigledan problem </a:t>
            </a:r>
            <a:r>
              <a:rPr lang="sr-Latn-ME" b="1" dirty="0" smtClean="0">
                <a:solidFill>
                  <a:srgbClr val="C00000"/>
                </a:solidFill>
              </a:rPr>
              <a:t>trie</a:t>
            </a:r>
            <a:r>
              <a:rPr lang="sr-Latn-ME" dirty="0" smtClean="0"/>
              <a:t> strukture je slučaj kada ima mnogo više od 26 mogućih sinova. Prevazići ga! Uputstvo: neuređena mapa.</a:t>
            </a:r>
          </a:p>
          <a:p>
            <a:endParaRPr lang="en-US" dirty="0"/>
          </a:p>
        </p:txBody>
      </p:sp>
    </p:spTree>
    <p:extLst>
      <p:ext uri="{BB962C8B-B14F-4D97-AF65-F5344CB8AC3E}">
        <p14:creationId xmlns:p14="http://schemas.microsoft.com/office/powerpoint/2010/main" val="1239590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6858000" cy="990600"/>
          </a:xfrm>
        </p:spPr>
        <p:txBody>
          <a:bodyPr/>
          <a:lstStyle/>
          <a:p>
            <a:r>
              <a:rPr lang="sr-Latn-ME" dirty="0" smtClean="0"/>
              <a:t>Perfektna suma - komentari</a:t>
            </a:r>
            <a:endParaRPr lang="en-US" dirty="0"/>
          </a:p>
        </p:txBody>
      </p:sp>
      <p:sp>
        <p:nvSpPr>
          <p:cNvPr id="3" name="Content Placeholder 2"/>
          <p:cNvSpPr>
            <a:spLocks noGrp="1"/>
          </p:cNvSpPr>
          <p:nvPr>
            <p:ph idx="1"/>
          </p:nvPr>
        </p:nvSpPr>
        <p:spPr>
          <a:xfrm>
            <a:off x="0" y="914400"/>
            <a:ext cx="9144000" cy="5943600"/>
          </a:xfrm>
        </p:spPr>
        <p:txBody>
          <a:bodyPr>
            <a:normAutofit lnSpcReduction="10000"/>
          </a:bodyPr>
          <a:lstStyle/>
          <a:p>
            <a:r>
              <a:rPr lang="sr-Latn-ME" dirty="0" smtClean="0"/>
              <a:t>Složenost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NS</a:t>
            </a:r>
            <a:r>
              <a:rPr lang="sr-Latn-ME" b="1" dirty="0" smtClean="0">
                <a:solidFill>
                  <a:srgbClr val="C00000"/>
                </a:solidFill>
              </a:rPr>
              <a:t>)</a:t>
            </a:r>
            <a:r>
              <a:rPr lang="sr-Latn-ME" dirty="0" smtClean="0"/>
              <a:t> i za veliko </a:t>
            </a:r>
            <a:r>
              <a:rPr lang="sr-Latn-ME" b="1" i="1" dirty="0" smtClean="0">
                <a:solidFill>
                  <a:srgbClr val="C00000"/>
                </a:solidFill>
              </a:rPr>
              <a:t>S</a:t>
            </a:r>
            <a:r>
              <a:rPr lang="sr-Latn-ME" dirty="0" smtClean="0"/>
              <a:t> može biti neprihvatljiva i memorijska i računska složenost. Ne radi ni za skup cijelih brojeva ni za skup realnih brojeva.</a:t>
            </a:r>
          </a:p>
          <a:p>
            <a:r>
              <a:rPr lang="sr-Latn-ME" dirty="0" smtClean="0"/>
              <a:t>Postoji načini da se neki od navedenih problema obrade.</a:t>
            </a:r>
          </a:p>
          <a:p>
            <a:r>
              <a:rPr lang="sr-Latn-ME" dirty="0" smtClean="0"/>
              <a:t>Pogledajmo sledeći problem:</a:t>
            </a:r>
            <a:br>
              <a:rPr lang="sr-Latn-ME" dirty="0" smtClean="0"/>
            </a:br>
            <a:r>
              <a:rPr lang="en-US" sz="1600" dirty="0">
                <a:hlinkClick r:id="rId2"/>
              </a:rPr>
              <a:t>https://</a:t>
            </a:r>
            <a:r>
              <a:rPr lang="en-US" sz="1600" dirty="0" smtClean="0">
                <a:hlinkClick r:id="rId2"/>
              </a:rPr>
              <a:t>petlja.org/biblioteka/r/problemi/zbirka-napredni-nivo/merenje_sa_n_tegova</a:t>
            </a:r>
            <a:endParaRPr lang="sr-Latn-ME" sz="1600" dirty="0" smtClean="0"/>
          </a:p>
          <a:p>
            <a:r>
              <a:rPr lang="sr-Latn-ME" dirty="0" smtClean="0"/>
              <a:t>Imamo </a:t>
            </a:r>
            <a:r>
              <a:rPr lang="sr-Latn-ME" b="1" i="1" dirty="0" smtClean="0">
                <a:solidFill>
                  <a:srgbClr val="C00000"/>
                </a:solidFill>
              </a:rPr>
              <a:t>n</a:t>
            </a:r>
            <a:r>
              <a:rPr lang="sr-Latn-ME" dirty="0" smtClean="0"/>
              <a:t> tegova sa realnim </a:t>
            </a:r>
            <a:r>
              <a:rPr lang="sr-Latn-ME" baseline="-25000" dirty="0" smtClean="0"/>
              <a:t>(pozitivnim)</a:t>
            </a:r>
            <a:r>
              <a:rPr lang="sr-Latn-ME" dirty="0" smtClean="0"/>
              <a:t> masa. Data je masa robe. Treba odrediti masu koja se može dobiti sabiranjem datih tegova tako da je najbliža masi robe. Odrediti na koliko se možemo najviše primaći datoj masi robe.</a:t>
            </a:r>
          </a:p>
          <a:p>
            <a:r>
              <a:rPr lang="sr-Latn-ME" dirty="0" smtClean="0"/>
              <a:t>Uočimo da ima </a:t>
            </a:r>
            <a:r>
              <a:rPr lang="sr-Latn-ME" b="1" dirty="0" smtClean="0">
                <a:solidFill>
                  <a:srgbClr val="C00000"/>
                </a:solidFill>
              </a:rPr>
              <a:t>2</a:t>
            </a:r>
            <a:r>
              <a:rPr lang="sr-Latn-ME" b="1" i="1" baseline="30000" dirty="0" smtClean="0">
                <a:solidFill>
                  <a:srgbClr val="C00000"/>
                </a:solidFill>
              </a:rPr>
              <a:t>n</a:t>
            </a:r>
            <a:r>
              <a:rPr lang="sr-Latn-ME" dirty="0" smtClean="0"/>
              <a:t> kombinacija. Možemo da to uradimo putem rekurzije idući teg po teg (ako uključimo ili ne uključimo teg po teg). Tu realizaciju sami odradite!</a:t>
            </a:r>
          </a:p>
          <a:p>
            <a:r>
              <a:rPr lang="sr-Latn-ME" dirty="0" smtClean="0"/>
              <a:t>Može i drugačije bez rekurzije </a:t>
            </a:r>
            <a:r>
              <a:rPr lang="sr-Latn-ME" b="1" baseline="-25000" dirty="0" smtClean="0"/>
              <a:t>(koja je uvjek problematič</a:t>
            </a:r>
            <a:r>
              <a:rPr lang="en-US" b="1" baseline="-25000" dirty="0"/>
              <a:t>n</a:t>
            </a:r>
            <a:r>
              <a:rPr lang="sr-Latn-ME" b="1" baseline="-25000" dirty="0" smtClean="0"/>
              <a:t>a ako ništa drugo zbog memorije)</a:t>
            </a:r>
            <a:r>
              <a:rPr lang="sr-Latn-ME" dirty="0" smtClean="0"/>
              <a:t> probajući svih </a:t>
            </a:r>
            <a:r>
              <a:rPr lang="sr-Latn-ME" b="1" dirty="0" smtClean="0">
                <a:solidFill>
                  <a:srgbClr val="C00000"/>
                </a:solidFill>
              </a:rPr>
              <a:t>2</a:t>
            </a:r>
            <a:r>
              <a:rPr lang="sr-Latn-ME" b="1" i="1" baseline="30000" dirty="0" smtClean="0">
                <a:solidFill>
                  <a:srgbClr val="C00000"/>
                </a:solidFill>
              </a:rPr>
              <a:t>n</a:t>
            </a:r>
            <a:r>
              <a:rPr lang="sr-Latn-ME" dirty="0" smtClean="0"/>
              <a:t> kombinacija (ograničenje je ovdje </a:t>
            </a:r>
            <a:r>
              <a:rPr lang="sr-Latn-ME" b="1" i="1" dirty="0" smtClean="0">
                <a:solidFill>
                  <a:srgbClr val="C00000"/>
                </a:solidFill>
              </a:rPr>
              <a:t>n</a:t>
            </a:r>
            <a:r>
              <a:rPr lang="sr-Latn-ME" b="1" dirty="0" smtClean="0">
                <a:solidFill>
                  <a:srgbClr val="C00000"/>
                </a:solidFill>
              </a:rPr>
              <a:t>=10</a:t>
            </a:r>
            <a:r>
              <a:rPr lang="sr-Latn-ME" dirty="0" smtClean="0"/>
              <a:t> u zadatku pa je to najviše </a:t>
            </a:r>
            <a:r>
              <a:rPr lang="sr-Latn-ME" b="1" dirty="0" smtClean="0">
                <a:solidFill>
                  <a:srgbClr val="C00000"/>
                </a:solidFill>
              </a:rPr>
              <a:t>1024</a:t>
            </a:r>
            <a:r>
              <a:rPr lang="sr-Latn-ME" dirty="0" smtClean="0"/>
              <a:t> kombinacije tegova).</a:t>
            </a:r>
          </a:p>
        </p:txBody>
      </p:sp>
    </p:spTree>
    <p:extLst>
      <p:ext uri="{BB962C8B-B14F-4D97-AF65-F5344CB8AC3E}">
        <p14:creationId xmlns:p14="http://schemas.microsoft.com/office/powerpoint/2010/main" val="9759414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 y="381000"/>
            <a:ext cx="2767584" cy="990600"/>
          </a:xfrm>
        </p:spPr>
        <p:txBody>
          <a:bodyPr>
            <a:normAutofit/>
          </a:bodyPr>
          <a:lstStyle/>
          <a:p>
            <a:r>
              <a:rPr lang="sr-Latn-ME" dirty="0" smtClean="0"/>
              <a:t>Realizacija</a:t>
            </a:r>
            <a:endParaRPr lang="en-US" dirty="0"/>
          </a:p>
        </p:txBody>
      </p:sp>
      <p:sp>
        <p:nvSpPr>
          <p:cNvPr id="3" name="Content Placeholder 2"/>
          <p:cNvSpPr>
            <a:spLocks noGrp="1"/>
          </p:cNvSpPr>
          <p:nvPr>
            <p:ph idx="1"/>
          </p:nvPr>
        </p:nvSpPr>
        <p:spPr>
          <a:xfrm>
            <a:off x="0" y="1219200"/>
            <a:ext cx="9144000" cy="5257800"/>
          </a:xfrm>
        </p:spPr>
        <p:txBody>
          <a:bodyPr/>
          <a:lstStyle/>
          <a:p>
            <a:r>
              <a:rPr lang="sr-Latn-ME" dirty="0" smtClean="0"/>
              <a:t>Svaku kombinaciju kodiramo sa </a:t>
            </a:r>
            <a:r>
              <a:rPr lang="sr-Latn-ME" b="1" dirty="0" smtClean="0">
                <a:solidFill>
                  <a:srgbClr val="FF0000"/>
                </a:solidFill>
              </a:rPr>
              <a:t>1</a:t>
            </a:r>
            <a:r>
              <a:rPr lang="sr-Latn-ME" dirty="0" smtClean="0"/>
              <a:t> </a:t>
            </a:r>
            <a:r>
              <a:rPr lang="sr-Latn-ME" b="1" baseline="-25000" dirty="0" smtClean="0"/>
              <a:t>(ima tega)</a:t>
            </a:r>
            <a:r>
              <a:rPr lang="sr-Latn-ME" dirty="0" smtClean="0"/>
              <a:t> i </a:t>
            </a:r>
            <a:r>
              <a:rPr lang="sr-Latn-ME" b="1" dirty="0" smtClean="0">
                <a:solidFill>
                  <a:srgbClr val="FF0000"/>
                </a:solidFill>
              </a:rPr>
              <a:t>0</a:t>
            </a:r>
            <a:r>
              <a:rPr lang="sr-Latn-ME" dirty="0" smtClean="0"/>
              <a:t> </a:t>
            </a:r>
            <a:r>
              <a:rPr lang="sr-Latn-ME" b="1" baseline="-25000" dirty="0" smtClean="0"/>
              <a:t>(nema tega)</a:t>
            </a:r>
            <a:r>
              <a:rPr lang="sr-Latn-ME" dirty="0" smtClean="0"/>
              <a:t> </a:t>
            </a:r>
            <a:r>
              <a:rPr lang="sr-Latn-ME" dirty="0"/>
              <a:t>i</a:t>
            </a:r>
            <a:r>
              <a:rPr lang="sr-Latn-ME" dirty="0" smtClean="0"/>
              <a:t> prolazimo kroz sve kombinacije provjeravajući koja najbolje odgovara. Dobro je koristiti binarno predstavljanje broja i operatore po bitovima da bi to uradili efikasno.</a:t>
            </a:r>
            <a:endParaRPr lang="en-US" dirty="0"/>
          </a:p>
        </p:txBody>
      </p:sp>
      <p:sp>
        <p:nvSpPr>
          <p:cNvPr id="4" name="TextBox 3"/>
          <p:cNvSpPr txBox="1"/>
          <p:nvPr/>
        </p:nvSpPr>
        <p:spPr>
          <a:xfrm>
            <a:off x="0" y="2590800"/>
            <a:ext cx="3962400" cy="4247317"/>
          </a:xfrm>
          <a:prstGeom prst="rect">
            <a:avLst/>
          </a:prstGeom>
          <a:noFill/>
        </p:spPr>
        <p:txBody>
          <a:bodyPr wrap="square" rtlCol="0">
            <a:spAutoFit/>
          </a:bodyPr>
          <a:lstStyle/>
          <a:p>
            <a:r>
              <a:rPr lang="en-GB" b="1" dirty="0">
                <a:solidFill>
                  <a:srgbClr val="0070C0"/>
                </a:solidFill>
              </a:rPr>
              <a:t>#include &lt;</a:t>
            </a:r>
            <a:r>
              <a:rPr lang="en-GB" b="1" dirty="0" err="1">
                <a:solidFill>
                  <a:srgbClr val="0070C0"/>
                </a:solidFill>
              </a:rPr>
              <a:t>iostream</a:t>
            </a:r>
            <a:r>
              <a:rPr lang="en-GB" b="1" dirty="0">
                <a:solidFill>
                  <a:srgbClr val="0070C0"/>
                </a:solidFill>
              </a:rPr>
              <a:t>&gt;</a:t>
            </a:r>
          </a:p>
          <a:p>
            <a:r>
              <a:rPr lang="en-GB" b="1" dirty="0">
                <a:solidFill>
                  <a:srgbClr val="0070C0"/>
                </a:solidFill>
              </a:rPr>
              <a:t>using namespace </a:t>
            </a:r>
            <a:r>
              <a:rPr lang="en-GB" b="1" dirty="0" err="1">
                <a:solidFill>
                  <a:srgbClr val="0070C0"/>
                </a:solidFill>
              </a:rPr>
              <a:t>std</a:t>
            </a:r>
            <a:r>
              <a:rPr lang="en-GB" b="1" dirty="0">
                <a:solidFill>
                  <a:srgbClr val="0070C0"/>
                </a:solidFill>
              </a:rPr>
              <a:t>;</a:t>
            </a:r>
          </a:p>
          <a:p>
            <a:r>
              <a:rPr lang="en-GB" b="1" dirty="0" err="1">
                <a:solidFill>
                  <a:srgbClr val="0070C0"/>
                </a:solidFill>
              </a:rPr>
              <a:t>int</a:t>
            </a:r>
            <a:r>
              <a:rPr lang="en-GB" b="1" dirty="0">
                <a:solidFill>
                  <a:srgbClr val="0070C0"/>
                </a:solidFill>
              </a:rPr>
              <a:t> main</a:t>
            </a:r>
            <a:r>
              <a:rPr lang="en-GB" b="1" dirty="0" smtClean="0">
                <a:solidFill>
                  <a:srgbClr val="0070C0"/>
                </a:solidFill>
              </a:rPr>
              <a:t>(){</a:t>
            </a:r>
            <a:endParaRPr lang="en-GB" b="1" dirty="0">
              <a:solidFill>
                <a:srgbClr val="0070C0"/>
              </a:solidFill>
            </a:endParaRPr>
          </a:p>
          <a:p>
            <a:r>
              <a:rPr lang="en-GB" b="1" dirty="0">
                <a:solidFill>
                  <a:srgbClr val="0070C0"/>
                </a:solidFill>
              </a:rPr>
              <a:t>    </a:t>
            </a:r>
            <a:r>
              <a:rPr lang="en-GB" b="1" dirty="0" err="1">
                <a:solidFill>
                  <a:srgbClr val="0070C0"/>
                </a:solidFill>
              </a:rPr>
              <a:t>int</a:t>
            </a:r>
            <a:r>
              <a:rPr lang="en-GB" b="1" dirty="0">
                <a:solidFill>
                  <a:srgbClr val="0070C0"/>
                </a:solidFill>
              </a:rPr>
              <a:t> n</a:t>
            </a:r>
            <a:r>
              <a:rPr lang="en-GB" b="1" dirty="0" smtClean="0">
                <a:solidFill>
                  <a:srgbClr val="0070C0"/>
                </a:solidFill>
              </a:rPr>
              <a:t>; </a:t>
            </a:r>
            <a:r>
              <a:rPr lang="en-GB" b="1" dirty="0" err="1">
                <a:solidFill>
                  <a:srgbClr val="0070C0"/>
                </a:solidFill>
              </a:rPr>
              <a:t>cin</a:t>
            </a:r>
            <a:r>
              <a:rPr lang="en-GB" b="1" dirty="0">
                <a:solidFill>
                  <a:srgbClr val="0070C0"/>
                </a:solidFill>
              </a:rPr>
              <a:t>&gt;&gt;n;</a:t>
            </a:r>
          </a:p>
          <a:p>
            <a:r>
              <a:rPr lang="en-GB" b="1" dirty="0">
                <a:solidFill>
                  <a:srgbClr val="0070C0"/>
                </a:solidFill>
              </a:rPr>
              <a:t>    double a[n];</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 </a:t>
            </a:r>
            <a:r>
              <a:rPr lang="en-GB" b="1" dirty="0" err="1">
                <a:solidFill>
                  <a:srgbClr val="0070C0"/>
                </a:solidFill>
              </a:rPr>
              <a:t>cin</a:t>
            </a:r>
            <a:r>
              <a:rPr lang="en-GB" b="1" dirty="0">
                <a:solidFill>
                  <a:srgbClr val="0070C0"/>
                </a:solidFill>
              </a:rPr>
              <a:t>&gt;&gt;a[</a:t>
            </a:r>
            <a:r>
              <a:rPr lang="en-GB" b="1" dirty="0" err="1">
                <a:solidFill>
                  <a:srgbClr val="0070C0"/>
                </a:solidFill>
              </a:rPr>
              <a:t>i</a:t>
            </a:r>
            <a:r>
              <a:rPr lang="en-GB" b="1" dirty="0">
                <a:solidFill>
                  <a:srgbClr val="0070C0"/>
                </a:solidFill>
              </a:rPr>
              <a:t>];</a:t>
            </a:r>
          </a:p>
          <a:p>
            <a:r>
              <a:rPr lang="en-GB" b="1" dirty="0">
                <a:solidFill>
                  <a:srgbClr val="0070C0"/>
                </a:solidFill>
              </a:rPr>
              <a:t>    double </a:t>
            </a:r>
            <a:r>
              <a:rPr lang="en-GB" b="1" dirty="0" smtClean="0">
                <a:solidFill>
                  <a:srgbClr val="0070C0"/>
                </a:solidFill>
              </a:rPr>
              <a:t>S; </a:t>
            </a:r>
            <a:r>
              <a:rPr lang="en-GB" b="1" dirty="0" err="1" smtClean="0">
                <a:solidFill>
                  <a:srgbClr val="0070C0"/>
                </a:solidFill>
              </a:rPr>
              <a:t>cin</a:t>
            </a:r>
            <a:r>
              <a:rPr lang="en-GB" b="1" dirty="0">
                <a:solidFill>
                  <a:srgbClr val="0070C0"/>
                </a:solidFill>
              </a:rPr>
              <a:t>&gt;&gt;S;</a:t>
            </a:r>
          </a:p>
          <a:p>
            <a:r>
              <a:rPr lang="en-GB" b="1" dirty="0">
                <a:solidFill>
                  <a:srgbClr val="0070C0"/>
                </a:solidFill>
              </a:rPr>
              <a:t>    double </a:t>
            </a:r>
            <a:r>
              <a:rPr lang="en-GB" b="1" dirty="0" err="1">
                <a:solidFill>
                  <a:srgbClr val="0070C0"/>
                </a:solidFill>
              </a:rPr>
              <a:t>minRaz</a:t>
            </a:r>
            <a:r>
              <a:rPr lang="en-GB" b="1" dirty="0">
                <a:solidFill>
                  <a:srgbClr val="0070C0"/>
                </a:solidFill>
              </a:rPr>
              <a:t>=</a:t>
            </a:r>
            <a:r>
              <a:rPr lang="en-GB" b="1" dirty="0" err="1">
                <a:solidFill>
                  <a:srgbClr val="0070C0"/>
                </a:solidFill>
              </a:rPr>
              <a:t>S,w,raz</a:t>
            </a:r>
            <a:r>
              <a:rPr lang="en-GB" b="1" dirty="0">
                <a:solidFill>
                  <a:srgbClr val="0070C0"/>
                </a:solidFill>
              </a:rPr>
              <a:t>;</a:t>
            </a:r>
          </a:p>
          <a:p>
            <a:r>
              <a:rPr lang="en-GB" b="1" dirty="0">
                <a:solidFill>
                  <a:srgbClr val="0070C0"/>
                </a:solidFill>
              </a:rPr>
              <a:t>    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=1;i&lt;(1&lt;&lt;n);</a:t>
            </a:r>
            <a:r>
              <a:rPr lang="en-GB" b="1" dirty="0" err="1">
                <a:solidFill>
                  <a:srgbClr val="0070C0"/>
                </a:solidFill>
              </a:rPr>
              <a:t>i</a:t>
            </a:r>
            <a:r>
              <a:rPr lang="en-GB" b="1" dirty="0" smtClean="0">
                <a:solidFill>
                  <a:srgbClr val="0070C0"/>
                </a:solidFill>
              </a:rPr>
              <a:t>++){</a:t>
            </a:r>
            <a:endParaRPr lang="en-GB" b="1" dirty="0">
              <a:solidFill>
                <a:srgbClr val="0070C0"/>
              </a:solidFill>
            </a:endParaRPr>
          </a:p>
          <a:p>
            <a:r>
              <a:rPr lang="en-GB" b="1" dirty="0">
                <a:solidFill>
                  <a:srgbClr val="0070C0"/>
                </a:solidFill>
              </a:rPr>
              <a:t>        w=0;</a:t>
            </a:r>
          </a:p>
          <a:p>
            <a:r>
              <a:rPr lang="en-GB" b="1" dirty="0">
                <a:solidFill>
                  <a:srgbClr val="0070C0"/>
                </a:solidFill>
              </a:rPr>
              <a:t>        for(</a:t>
            </a:r>
            <a:r>
              <a:rPr lang="en-GB" b="1" dirty="0" err="1">
                <a:solidFill>
                  <a:srgbClr val="0070C0"/>
                </a:solidFill>
              </a:rPr>
              <a:t>int</a:t>
            </a:r>
            <a:r>
              <a:rPr lang="en-GB" b="1" dirty="0">
                <a:solidFill>
                  <a:srgbClr val="0070C0"/>
                </a:solidFill>
              </a:rPr>
              <a:t> j=0;j&lt;</a:t>
            </a:r>
            <a:r>
              <a:rPr lang="en-GB" b="1" dirty="0" err="1">
                <a:solidFill>
                  <a:srgbClr val="0070C0"/>
                </a:solidFill>
              </a:rPr>
              <a:t>n;j</a:t>
            </a:r>
            <a:r>
              <a:rPr lang="en-GB" b="1" dirty="0">
                <a:solidFill>
                  <a:srgbClr val="0070C0"/>
                </a:solidFill>
              </a:rPr>
              <a:t>++)</a:t>
            </a:r>
          </a:p>
          <a:p>
            <a:r>
              <a:rPr lang="en-GB" b="1" dirty="0">
                <a:solidFill>
                  <a:srgbClr val="0070C0"/>
                </a:solidFill>
              </a:rPr>
              <a:t>            w+=(((1&lt;&lt;j)&amp;</a:t>
            </a:r>
            <a:r>
              <a:rPr lang="en-GB" b="1" dirty="0" err="1">
                <a:solidFill>
                  <a:srgbClr val="0070C0"/>
                </a:solidFill>
              </a:rPr>
              <a:t>i</a:t>
            </a:r>
            <a:r>
              <a:rPr lang="en-GB" b="1" dirty="0">
                <a:solidFill>
                  <a:srgbClr val="0070C0"/>
                </a:solidFill>
              </a:rPr>
              <a:t>) != 0)*a[j];</a:t>
            </a:r>
          </a:p>
          <a:p>
            <a:r>
              <a:rPr lang="en-GB" b="1" dirty="0">
                <a:solidFill>
                  <a:srgbClr val="0070C0"/>
                </a:solidFill>
              </a:rPr>
              <a:t>        </a:t>
            </a:r>
            <a:r>
              <a:rPr lang="en-GB" b="1" dirty="0" err="1">
                <a:solidFill>
                  <a:srgbClr val="0070C0"/>
                </a:solidFill>
              </a:rPr>
              <a:t>raz</a:t>
            </a:r>
            <a:r>
              <a:rPr lang="en-GB" b="1" dirty="0">
                <a:solidFill>
                  <a:srgbClr val="0070C0"/>
                </a:solidFill>
              </a:rPr>
              <a:t>=w-S&gt;0?w-S:S-w;</a:t>
            </a:r>
          </a:p>
          <a:p>
            <a:r>
              <a:rPr lang="en-GB" b="1" dirty="0">
                <a:solidFill>
                  <a:srgbClr val="0070C0"/>
                </a:solidFill>
              </a:rPr>
              <a:t>        </a:t>
            </a:r>
            <a:r>
              <a:rPr lang="en-GB" b="1" dirty="0" err="1">
                <a:solidFill>
                  <a:srgbClr val="0070C0"/>
                </a:solidFill>
              </a:rPr>
              <a:t>minRaz</a:t>
            </a:r>
            <a:r>
              <a:rPr lang="en-GB" b="1" dirty="0">
                <a:solidFill>
                  <a:srgbClr val="0070C0"/>
                </a:solidFill>
              </a:rPr>
              <a:t>=min(</a:t>
            </a:r>
            <a:r>
              <a:rPr lang="en-GB" b="1" dirty="0" err="1">
                <a:solidFill>
                  <a:srgbClr val="0070C0"/>
                </a:solidFill>
              </a:rPr>
              <a:t>minRaz,raz</a:t>
            </a:r>
            <a:r>
              <a:rPr lang="en-GB" b="1" dirty="0">
                <a:solidFill>
                  <a:srgbClr val="0070C0"/>
                </a:solidFill>
              </a:rPr>
              <a:t>);</a:t>
            </a:r>
          </a:p>
          <a:p>
            <a:r>
              <a:rPr lang="en-GB" b="1" dirty="0" smtClean="0">
                <a:solidFill>
                  <a:srgbClr val="0070C0"/>
                </a:solidFill>
              </a:rPr>
              <a:t>    }</a:t>
            </a:r>
          </a:p>
        </p:txBody>
      </p:sp>
      <p:sp>
        <p:nvSpPr>
          <p:cNvPr id="5" name="Rectangle 4"/>
          <p:cNvSpPr/>
          <p:nvPr/>
        </p:nvSpPr>
        <p:spPr>
          <a:xfrm>
            <a:off x="4855464" y="2743200"/>
            <a:ext cx="2590800" cy="923330"/>
          </a:xfrm>
          <a:prstGeom prst="rect">
            <a:avLst/>
          </a:prstGeom>
        </p:spPr>
        <p:txBody>
          <a:bodyPr wrap="square">
            <a:spAutoFit/>
          </a:bodyPr>
          <a:lstStyle/>
          <a:p>
            <a:r>
              <a:rPr lang="en-GB" b="1" dirty="0">
                <a:solidFill>
                  <a:srgbClr val="0070C0"/>
                </a:solidFill>
              </a:rPr>
              <a:t> </a:t>
            </a:r>
            <a:r>
              <a:rPr lang="en-GB" b="1" dirty="0" err="1">
                <a:solidFill>
                  <a:srgbClr val="0070C0"/>
                </a:solidFill>
              </a:rPr>
              <a:t>cout</a:t>
            </a:r>
            <a:r>
              <a:rPr lang="en-GB" b="1" dirty="0">
                <a:solidFill>
                  <a:srgbClr val="0070C0"/>
                </a:solidFill>
              </a:rPr>
              <a:t>&lt;&lt;</a:t>
            </a:r>
            <a:r>
              <a:rPr lang="en-GB" b="1" dirty="0" err="1">
                <a:solidFill>
                  <a:srgbClr val="0070C0"/>
                </a:solidFill>
              </a:rPr>
              <a:t>minRaz</a:t>
            </a:r>
            <a:r>
              <a:rPr lang="en-GB" b="1" dirty="0">
                <a:solidFill>
                  <a:srgbClr val="0070C0"/>
                </a:solidFill>
              </a:rPr>
              <a:t>;</a:t>
            </a:r>
          </a:p>
          <a:p>
            <a:r>
              <a:rPr lang="en-GB" b="1" dirty="0">
                <a:solidFill>
                  <a:srgbClr val="0070C0"/>
                </a:solidFill>
              </a:rPr>
              <a:t>    return 0;</a:t>
            </a:r>
          </a:p>
          <a:p>
            <a:r>
              <a:rPr lang="en-GB" b="1" dirty="0">
                <a:solidFill>
                  <a:srgbClr val="0070C0"/>
                </a:solidFill>
              </a:rPr>
              <a:t>}</a:t>
            </a:r>
            <a:endParaRPr lang="en-US" dirty="0"/>
          </a:p>
        </p:txBody>
      </p:sp>
      <p:sp>
        <p:nvSpPr>
          <p:cNvPr id="6" name="TextBox 5"/>
          <p:cNvSpPr txBox="1"/>
          <p:nvPr/>
        </p:nvSpPr>
        <p:spPr>
          <a:xfrm>
            <a:off x="3733800" y="3666530"/>
            <a:ext cx="5410200" cy="2862322"/>
          </a:xfrm>
          <a:prstGeom prst="rect">
            <a:avLst/>
          </a:prstGeom>
          <a:noFill/>
        </p:spPr>
        <p:txBody>
          <a:bodyPr wrap="square" rtlCol="0">
            <a:spAutoFit/>
          </a:bodyPr>
          <a:lstStyle/>
          <a:p>
            <a:r>
              <a:rPr lang="sr-Latn-ME" dirty="0" smtClean="0"/>
              <a:t>Složenost </a:t>
            </a:r>
            <a:r>
              <a:rPr lang="sr-Latn-ME" b="1" dirty="0" smtClean="0">
                <a:solidFill>
                  <a:srgbClr val="FF0000"/>
                </a:solidFill>
              </a:rPr>
              <a:t>O(2</a:t>
            </a:r>
            <a:r>
              <a:rPr lang="sr-Latn-ME" b="1" baseline="30000" dirty="0" smtClean="0">
                <a:solidFill>
                  <a:srgbClr val="FF0000"/>
                </a:solidFill>
              </a:rPr>
              <a:t>n</a:t>
            </a:r>
            <a:r>
              <a:rPr lang="sr-Latn-ME" b="1" dirty="0" smtClean="0">
                <a:solidFill>
                  <a:srgbClr val="FF0000"/>
                </a:solidFill>
              </a:rPr>
              <a:t>)</a:t>
            </a:r>
            <a:r>
              <a:rPr lang="sr-Latn-ME" dirty="0" smtClean="0"/>
              <a:t>.</a:t>
            </a:r>
          </a:p>
          <a:p>
            <a:r>
              <a:rPr lang="sr-Latn-ME" dirty="0" smtClean="0"/>
              <a:t>Može li bolje? Ideja podijeliti niz na dva podniza od po </a:t>
            </a:r>
            <a:r>
              <a:rPr lang="sr-Latn-ME" b="1" i="1" dirty="0" smtClean="0"/>
              <a:t>n</a:t>
            </a:r>
            <a:r>
              <a:rPr lang="sr-Latn-ME" b="1" dirty="0" smtClean="0"/>
              <a:t>/2</a:t>
            </a:r>
            <a:r>
              <a:rPr lang="sr-Latn-ME" dirty="0" smtClean="0"/>
              <a:t> članova. Formirati dva soritrana niza od </a:t>
            </a:r>
            <a:r>
              <a:rPr lang="sr-Latn-ME" dirty="0" smtClean="0">
                <a:solidFill>
                  <a:srgbClr val="FF0000"/>
                </a:solidFill>
              </a:rPr>
              <a:t>2</a:t>
            </a:r>
            <a:r>
              <a:rPr lang="sr-Latn-ME" i="1" baseline="30000" dirty="0" smtClean="0">
                <a:solidFill>
                  <a:srgbClr val="FF0000"/>
                </a:solidFill>
              </a:rPr>
              <a:t>n</a:t>
            </a:r>
            <a:r>
              <a:rPr lang="sr-Latn-ME" baseline="30000" dirty="0" smtClean="0">
                <a:solidFill>
                  <a:srgbClr val="FF0000"/>
                </a:solidFill>
              </a:rPr>
              <a:t>/2</a:t>
            </a:r>
            <a:r>
              <a:rPr lang="sr-Latn-ME" dirty="0" smtClean="0"/>
              <a:t> kombinacija. Složenost jednog sortiranja je </a:t>
            </a:r>
            <a:r>
              <a:rPr lang="sr-Latn-ME" dirty="0" smtClean="0">
                <a:solidFill>
                  <a:srgbClr val="FF0000"/>
                </a:solidFill>
              </a:rPr>
              <a:t>2</a:t>
            </a:r>
            <a:r>
              <a:rPr lang="sr-Latn-ME" i="1" baseline="30000" dirty="0" smtClean="0">
                <a:solidFill>
                  <a:srgbClr val="FF0000"/>
                </a:solidFill>
              </a:rPr>
              <a:t>n</a:t>
            </a:r>
            <a:r>
              <a:rPr lang="sr-Latn-ME" baseline="30000" dirty="0" smtClean="0">
                <a:solidFill>
                  <a:srgbClr val="FF0000"/>
                </a:solidFill>
              </a:rPr>
              <a:t>/2</a:t>
            </a:r>
            <a:r>
              <a:rPr lang="sr-Latn-ME" dirty="0" smtClean="0">
                <a:solidFill>
                  <a:srgbClr val="FF0000"/>
                </a:solidFill>
              </a:rPr>
              <a:t>log</a:t>
            </a:r>
            <a:r>
              <a:rPr lang="sr-Latn-ME" baseline="-25000" dirty="0" smtClean="0">
                <a:solidFill>
                  <a:srgbClr val="FF0000"/>
                </a:solidFill>
              </a:rPr>
              <a:t>2</a:t>
            </a:r>
            <a:r>
              <a:rPr lang="sr-Latn-ME" dirty="0" smtClean="0">
                <a:solidFill>
                  <a:srgbClr val="FF0000"/>
                </a:solidFill>
              </a:rPr>
              <a:t>(2</a:t>
            </a:r>
            <a:r>
              <a:rPr lang="sr-Latn-ME" i="1" baseline="30000" dirty="0" smtClean="0">
                <a:solidFill>
                  <a:srgbClr val="FF0000"/>
                </a:solidFill>
              </a:rPr>
              <a:t>n</a:t>
            </a:r>
            <a:r>
              <a:rPr lang="sr-Latn-ME" baseline="30000" dirty="0" smtClean="0">
                <a:solidFill>
                  <a:srgbClr val="FF0000"/>
                </a:solidFill>
              </a:rPr>
              <a:t>/2</a:t>
            </a:r>
            <a:r>
              <a:rPr lang="sr-Latn-ME" dirty="0" smtClean="0">
                <a:solidFill>
                  <a:srgbClr val="FF0000"/>
                </a:solidFill>
              </a:rPr>
              <a:t>)=(</a:t>
            </a:r>
            <a:r>
              <a:rPr lang="sr-Latn-ME" i="1" dirty="0" smtClean="0">
                <a:solidFill>
                  <a:srgbClr val="FF0000"/>
                </a:solidFill>
              </a:rPr>
              <a:t>n</a:t>
            </a:r>
            <a:r>
              <a:rPr lang="sr-Latn-ME" dirty="0" smtClean="0">
                <a:solidFill>
                  <a:srgbClr val="FF0000"/>
                </a:solidFill>
              </a:rPr>
              <a:t>/2)2</a:t>
            </a:r>
            <a:r>
              <a:rPr lang="sr-Latn-ME" i="1" baseline="30000" dirty="0" smtClean="0">
                <a:solidFill>
                  <a:srgbClr val="FF0000"/>
                </a:solidFill>
              </a:rPr>
              <a:t>n</a:t>
            </a:r>
            <a:r>
              <a:rPr lang="sr-Latn-ME" baseline="30000" dirty="0" smtClean="0">
                <a:solidFill>
                  <a:srgbClr val="FF0000"/>
                </a:solidFill>
              </a:rPr>
              <a:t>/2 </a:t>
            </a:r>
            <a:r>
              <a:rPr lang="sr-Latn-ME" dirty="0" smtClean="0"/>
              <a:t>dok je za dva sortiranja </a:t>
            </a:r>
            <a:r>
              <a:rPr lang="sr-Latn-ME" i="1" dirty="0" smtClean="0">
                <a:solidFill>
                  <a:srgbClr val="FF0000"/>
                </a:solidFill>
              </a:rPr>
              <a:t>n</a:t>
            </a:r>
            <a:r>
              <a:rPr lang="sr-Latn-ME" dirty="0" smtClean="0">
                <a:solidFill>
                  <a:srgbClr val="FF0000"/>
                </a:solidFill>
              </a:rPr>
              <a:t>2</a:t>
            </a:r>
            <a:r>
              <a:rPr lang="sr-Latn-ME" i="1" baseline="30000" dirty="0" smtClean="0">
                <a:solidFill>
                  <a:srgbClr val="FF0000"/>
                </a:solidFill>
              </a:rPr>
              <a:t>n</a:t>
            </a:r>
            <a:r>
              <a:rPr lang="sr-Latn-ME" baseline="30000" dirty="0" smtClean="0">
                <a:solidFill>
                  <a:srgbClr val="FF0000"/>
                </a:solidFill>
              </a:rPr>
              <a:t>/2</a:t>
            </a:r>
            <a:r>
              <a:rPr lang="sr-Latn-ME" dirty="0" smtClean="0"/>
              <a:t>. Za svaki član jednoga skupa se odredi binarnom pretragom koji član iz drugoga skupa daje najbližu sumu ovom članu. Složenost binarne pretrage je </a:t>
            </a:r>
            <a:r>
              <a:rPr lang="sr-Latn-ME" dirty="0">
                <a:solidFill>
                  <a:srgbClr val="FF0000"/>
                </a:solidFill>
              </a:rPr>
              <a:t>log</a:t>
            </a:r>
            <a:r>
              <a:rPr lang="sr-Latn-ME" baseline="-25000" dirty="0">
                <a:solidFill>
                  <a:srgbClr val="FF0000"/>
                </a:solidFill>
              </a:rPr>
              <a:t>2</a:t>
            </a:r>
            <a:r>
              <a:rPr lang="sr-Latn-ME" dirty="0">
                <a:solidFill>
                  <a:srgbClr val="FF0000"/>
                </a:solidFill>
              </a:rPr>
              <a:t>(2</a:t>
            </a:r>
            <a:r>
              <a:rPr lang="sr-Latn-ME" i="1" baseline="30000" dirty="0">
                <a:solidFill>
                  <a:srgbClr val="FF0000"/>
                </a:solidFill>
              </a:rPr>
              <a:t>n</a:t>
            </a:r>
            <a:r>
              <a:rPr lang="sr-Latn-ME" baseline="30000" dirty="0">
                <a:solidFill>
                  <a:srgbClr val="FF0000"/>
                </a:solidFill>
              </a:rPr>
              <a:t>/2</a:t>
            </a:r>
            <a:r>
              <a:rPr lang="sr-Latn-ME" dirty="0" smtClean="0">
                <a:solidFill>
                  <a:srgbClr val="FF0000"/>
                </a:solidFill>
              </a:rPr>
              <a:t>)=</a:t>
            </a:r>
            <a:r>
              <a:rPr lang="sr-Latn-ME" i="1" dirty="0" smtClean="0">
                <a:solidFill>
                  <a:srgbClr val="FF0000"/>
                </a:solidFill>
              </a:rPr>
              <a:t>n</a:t>
            </a:r>
            <a:r>
              <a:rPr lang="sr-Latn-ME" dirty="0" smtClean="0">
                <a:solidFill>
                  <a:srgbClr val="FF0000"/>
                </a:solidFill>
              </a:rPr>
              <a:t>/2</a:t>
            </a:r>
            <a:r>
              <a:rPr lang="sr-Latn-ME" dirty="0" smtClean="0"/>
              <a:t>. </a:t>
            </a:r>
            <a:r>
              <a:rPr lang="sr-Latn-ME" smtClean="0"/>
              <a:t>Dakle, </a:t>
            </a:r>
            <a:r>
              <a:rPr lang="sr-Latn-ME" dirty="0" smtClean="0"/>
              <a:t>složenost binarnih pretraga je u najgorem slučaju to je </a:t>
            </a:r>
            <a:r>
              <a:rPr lang="sr-Latn-ME" dirty="0">
                <a:solidFill>
                  <a:srgbClr val="FF0000"/>
                </a:solidFill>
              </a:rPr>
              <a:t>(</a:t>
            </a:r>
            <a:r>
              <a:rPr lang="sr-Latn-ME" i="1" dirty="0" smtClean="0">
                <a:solidFill>
                  <a:srgbClr val="FF0000"/>
                </a:solidFill>
              </a:rPr>
              <a:t>n</a:t>
            </a:r>
            <a:r>
              <a:rPr lang="sr-Latn-ME" dirty="0" smtClean="0">
                <a:solidFill>
                  <a:srgbClr val="FF0000"/>
                </a:solidFill>
              </a:rPr>
              <a:t>/2)2</a:t>
            </a:r>
            <a:r>
              <a:rPr lang="sr-Latn-ME" i="1" baseline="30000" dirty="0" smtClean="0">
                <a:solidFill>
                  <a:srgbClr val="FF0000"/>
                </a:solidFill>
              </a:rPr>
              <a:t>n</a:t>
            </a:r>
            <a:r>
              <a:rPr lang="sr-Latn-ME" baseline="30000" dirty="0" smtClean="0">
                <a:solidFill>
                  <a:srgbClr val="FF0000"/>
                </a:solidFill>
              </a:rPr>
              <a:t>/2</a:t>
            </a:r>
            <a:r>
              <a:rPr lang="sr-Latn-ME" dirty="0" smtClean="0"/>
              <a:t>.</a:t>
            </a:r>
            <a:endParaRPr lang="en-US" dirty="0"/>
          </a:p>
        </p:txBody>
      </p:sp>
    </p:spTree>
    <p:extLst>
      <p:ext uri="{BB962C8B-B14F-4D97-AF65-F5344CB8AC3E}">
        <p14:creationId xmlns:p14="http://schemas.microsoft.com/office/powerpoint/2010/main" val="42119309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229600" cy="990600"/>
          </a:xfrm>
        </p:spPr>
        <p:txBody>
          <a:bodyPr/>
          <a:lstStyle/>
          <a:p>
            <a:r>
              <a:rPr lang="en-US" dirty="0" smtClean="0"/>
              <a:t>Problem </a:t>
            </a:r>
            <a:r>
              <a:rPr lang="en-US" dirty="0" err="1" smtClean="0"/>
              <a:t>sa</a:t>
            </a:r>
            <a:r>
              <a:rPr lang="en-US" dirty="0" smtClean="0"/>
              <a:t> </a:t>
            </a:r>
            <a:r>
              <a:rPr lang="en-US" dirty="0" err="1" smtClean="0"/>
              <a:t>tegovima</a:t>
            </a:r>
            <a:r>
              <a:rPr lang="en-US" dirty="0" smtClean="0"/>
              <a:t> - </a:t>
            </a:r>
            <a:r>
              <a:rPr lang="en-US" dirty="0" err="1" smtClean="0"/>
              <a:t>optimalan</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25400" y="914400"/>
            <a:ext cx="8001000" cy="5909310"/>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&lt;algorithm&gt;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a:solidFill>
                  <a:srgbClr val="0070C0"/>
                </a:solidFill>
              </a:rPr>
              <a:t>long </a:t>
            </a:r>
            <a:r>
              <a:rPr lang="en-US" b="1" dirty="0" err="1">
                <a:solidFill>
                  <a:srgbClr val="0070C0"/>
                </a:solidFill>
              </a:rPr>
              <a:t>long</a:t>
            </a:r>
            <a:r>
              <a:rPr lang="en-US" b="1" dirty="0">
                <a:solidFill>
                  <a:srgbClr val="0070C0"/>
                </a:solidFill>
              </a:rPr>
              <a:t> </a:t>
            </a:r>
            <a:r>
              <a:rPr lang="en-US" b="1" dirty="0" err="1">
                <a:solidFill>
                  <a:srgbClr val="0070C0"/>
                </a:solidFill>
              </a:rPr>
              <a:t>bin_search</a:t>
            </a:r>
            <a:r>
              <a:rPr lang="en-US" b="1" dirty="0">
                <a:solidFill>
                  <a:srgbClr val="0070C0"/>
                </a:solidFill>
              </a:rPr>
              <a:t>(double w[],long </a:t>
            </a:r>
            <a:r>
              <a:rPr lang="en-US" b="1" dirty="0" err="1">
                <a:solidFill>
                  <a:srgbClr val="0070C0"/>
                </a:solidFill>
              </a:rPr>
              <a:t>long</a:t>
            </a:r>
            <a:r>
              <a:rPr lang="en-US" b="1" dirty="0">
                <a:solidFill>
                  <a:srgbClr val="0070C0"/>
                </a:solidFill>
              </a:rPr>
              <a:t> </a:t>
            </a:r>
            <a:r>
              <a:rPr lang="en-US" b="1" dirty="0" err="1">
                <a:solidFill>
                  <a:srgbClr val="0070C0"/>
                </a:solidFill>
              </a:rPr>
              <a:t>dg,long</a:t>
            </a:r>
            <a:r>
              <a:rPr lang="en-US" b="1" dirty="0">
                <a:solidFill>
                  <a:srgbClr val="0070C0"/>
                </a:solidFill>
              </a:rPr>
              <a:t> long </a:t>
            </a:r>
            <a:r>
              <a:rPr lang="en-US" b="1" dirty="0" err="1">
                <a:solidFill>
                  <a:srgbClr val="0070C0"/>
                </a:solidFill>
              </a:rPr>
              <a:t>gg,double</a:t>
            </a:r>
            <a:r>
              <a:rPr lang="en-US" b="1" dirty="0">
                <a:solidFill>
                  <a:srgbClr val="0070C0"/>
                </a:solidFill>
              </a:rPr>
              <a:t> </a:t>
            </a:r>
            <a:r>
              <a:rPr lang="en-US" b="1" dirty="0" err="1">
                <a:solidFill>
                  <a:srgbClr val="0070C0"/>
                </a:solidFill>
              </a:rPr>
              <a:t>zz</a:t>
            </a:r>
            <a:r>
              <a:rPr lang="en-US" b="1" dirty="0">
                <a:solidFill>
                  <a:srgbClr val="0070C0"/>
                </a:solidFill>
              </a:rPr>
              <a:t>){</a:t>
            </a:r>
          </a:p>
          <a:p>
            <a:r>
              <a:rPr lang="en-US" b="1" dirty="0">
                <a:solidFill>
                  <a:srgbClr val="0070C0"/>
                </a:solidFill>
              </a:rPr>
              <a:t>long </a:t>
            </a:r>
            <a:r>
              <a:rPr lang="en-US" b="1" dirty="0" err="1">
                <a:solidFill>
                  <a:srgbClr val="0070C0"/>
                </a:solidFill>
              </a:rPr>
              <a:t>long</a:t>
            </a:r>
            <a:r>
              <a:rPr lang="en-US" b="1" dirty="0">
                <a:solidFill>
                  <a:srgbClr val="0070C0"/>
                </a:solidFill>
              </a:rPr>
              <a:t> md=(</a:t>
            </a:r>
            <a:r>
              <a:rPr lang="en-US" b="1" dirty="0" err="1">
                <a:solidFill>
                  <a:srgbClr val="0070C0"/>
                </a:solidFill>
              </a:rPr>
              <a:t>gg+dg</a:t>
            </a:r>
            <a:r>
              <a:rPr lang="en-US" b="1" dirty="0">
                <a:solidFill>
                  <a:srgbClr val="0070C0"/>
                </a:solidFill>
              </a:rPr>
              <a:t>)/2;</a:t>
            </a:r>
          </a:p>
          <a:p>
            <a:r>
              <a:rPr lang="en-US" b="1" dirty="0">
                <a:solidFill>
                  <a:srgbClr val="0070C0"/>
                </a:solidFill>
              </a:rPr>
              <a:t>long </a:t>
            </a:r>
            <a:r>
              <a:rPr lang="en-US" b="1" dirty="0" err="1">
                <a:solidFill>
                  <a:srgbClr val="0070C0"/>
                </a:solidFill>
              </a:rPr>
              <a:t>long</a:t>
            </a:r>
            <a:r>
              <a:rPr lang="en-US" b="1" dirty="0">
                <a:solidFill>
                  <a:srgbClr val="0070C0"/>
                </a:solidFill>
              </a:rPr>
              <a:t> </a:t>
            </a:r>
            <a:r>
              <a:rPr lang="en-US" b="1" dirty="0" err="1" smtClean="0">
                <a:solidFill>
                  <a:srgbClr val="0070C0"/>
                </a:solidFill>
              </a:rPr>
              <a:t>kr</a:t>
            </a:r>
            <a:r>
              <a:rPr lang="en-US" b="1" dirty="0" smtClean="0">
                <a:solidFill>
                  <a:srgbClr val="0070C0"/>
                </a:solidFill>
              </a:rPr>
              <a:t>=</a:t>
            </a:r>
            <a:r>
              <a:rPr lang="en-US" b="1" dirty="0" err="1" smtClean="0">
                <a:solidFill>
                  <a:srgbClr val="0070C0"/>
                </a:solidFill>
              </a:rPr>
              <a:t>gg</a:t>
            </a:r>
            <a:r>
              <a:rPr lang="en-US" b="1" dirty="0" smtClean="0">
                <a:solidFill>
                  <a:srgbClr val="0070C0"/>
                </a:solidFill>
              </a:rPr>
              <a:t>,</a:t>
            </a:r>
            <a:r>
              <a:rPr lang="en-US" b="1" dirty="0">
                <a:solidFill>
                  <a:srgbClr val="0070C0"/>
                </a:solidFill>
              </a:rPr>
              <a:t> </a:t>
            </a:r>
            <a:r>
              <a:rPr lang="en-US" b="1" dirty="0" err="1">
                <a:solidFill>
                  <a:srgbClr val="0070C0"/>
                </a:solidFill>
              </a:rPr>
              <a:t>ans</a:t>
            </a:r>
            <a:r>
              <a:rPr lang="en-US" b="1" dirty="0">
                <a:solidFill>
                  <a:srgbClr val="0070C0"/>
                </a:solidFill>
              </a:rPr>
              <a:t>=dg</a:t>
            </a:r>
            <a:r>
              <a:rPr lang="en-US" b="1" dirty="0" smtClean="0">
                <a:solidFill>
                  <a:srgbClr val="0070C0"/>
                </a:solidFill>
              </a:rPr>
              <a:t>;</a:t>
            </a:r>
            <a:endParaRPr lang="en-US" b="1" dirty="0">
              <a:solidFill>
                <a:srgbClr val="0070C0"/>
              </a:solidFill>
            </a:endParaRPr>
          </a:p>
          <a:p>
            <a:r>
              <a:rPr lang="en-US" b="1" dirty="0" smtClean="0">
                <a:solidFill>
                  <a:srgbClr val="0070C0"/>
                </a:solidFill>
              </a:rPr>
              <a:t>while(</a:t>
            </a:r>
            <a:r>
              <a:rPr lang="en-US" b="1" dirty="0" err="1" smtClean="0">
                <a:solidFill>
                  <a:srgbClr val="0070C0"/>
                </a:solidFill>
              </a:rPr>
              <a:t>gg</a:t>
            </a:r>
            <a:r>
              <a:rPr lang="en-US" b="1" dirty="0">
                <a:solidFill>
                  <a:srgbClr val="0070C0"/>
                </a:solidFill>
              </a:rPr>
              <a:t>&gt;=dg){</a:t>
            </a:r>
          </a:p>
          <a:p>
            <a:r>
              <a:rPr lang="en-US" b="1" dirty="0">
                <a:solidFill>
                  <a:srgbClr val="0070C0"/>
                </a:solidFill>
              </a:rPr>
              <a:t>    if(w[md]&lt;</a:t>
            </a:r>
            <a:r>
              <a:rPr lang="en-US" b="1" dirty="0" err="1">
                <a:solidFill>
                  <a:srgbClr val="0070C0"/>
                </a:solidFill>
              </a:rPr>
              <a:t>zz</a:t>
            </a:r>
            <a:r>
              <a:rPr lang="en-US" b="1" dirty="0">
                <a:solidFill>
                  <a:srgbClr val="0070C0"/>
                </a:solidFill>
              </a:rPr>
              <a:t>) {</a:t>
            </a:r>
            <a:r>
              <a:rPr lang="en-US" b="1" dirty="0" err="1">
                <a:solidFill>
                  <a:srgbClr val="0070C0"/>
                </a:solidFill>
              </a:rPr>
              <a:t>ans</a:t>
            </a:r>
            <a:r>
              <a:rPr lang="en-US" b="1" dirty="0">
                <a:solidFill>
                  <a:srgbClr val="0070C0"/>
                </a:solidFill>
              </a:rPr>
              <a:t>=</a:t>
            </a:r>
            <a:r>
              <a:rPr lang="en-US" b="1" dirty="0" err="1">
                <a:solidFill>
                  <a:srgbClr val="0070C0"/>
                </a:solidFill>
              </a:rPr>
              <a:t>md;dg</a:t>
            </a:r>
            <a:r>
              <a:rPr lang="en-US" b="1" dirty="0">
                <a:solidFill>
                  <a:srgbClr val="0070C0"/>
                </a:solidFill>
              </a:rPr>
              <a:t>=md+1;}</a:t>
            </a:r>
          </a:p>
          <a:p>
            <a:r>
              <a:rPr lang="en-US" b="1" dirty="0">
                <a:solidFill>
                  <a:srgbClr val="0070C0"/>
                </a:solidFill>
              </a:rPr>
              <a:t>    else </a:t>
            </a:r>
            <a:r>
              <a:rPr lang="en-US" b="1" dirty="0" err="1">
                <a:solidFill>
                  <a:srgbClr val="0070C0"/>
                </a:solidFill>
              </a:rPr>
              <a:t>gg</a:t>
            </a:r>
            <a:r>
              <a:rPr lang="en-US" b="1" dirty="0">
                <a:solidFill>
                  <a:srgbClr val="0070C0"/>
                </a:solidFill>
              </a:rPr>
              <a:t>=md-1;</a:t>
            </a:r>
          </a:p>
          <a:p>
            <a:r>
              <a:rPr lang="en-US" b="1" dirty="0">
                <a:solidFill>
                  <a:srgbClr val="0070C0"/>
                </a:solidFill>
              </a:rPr>
              <a:t>    md=(</a:t>
            </a:r>
            <a:r>
              <a:rPr lang="en-US" b="1" dirty="0" err="1">
                <a:solidFill>
                  <a:srgbClr val="0070C0"/>
                </a:solidFill>
              </a:rPr>
              <a:t>gg+dg</a:t>
            </a:r>
            <a:r>
              <a:rPr lang="en-US" b="1" dirty="0">
                <a:solidFill>
                  <a:srgbClr val="0070C0"/>
                </a:solidFill>
              </a:rPr>
              <a:t>)/2</a:t>
            </a:r>
            <a:r>
              <a:rPr lang="en-US" b="1" dirty="0" smtClean="0">
                <a:solidFill>
                  <a:srgbClr val="0070C0"/>
                </a:solidFill>
              </a:rPr>
              <a:t>;}</a:t>
            </a:r>
            <a:endParaRPr lang="en-US" b="1" dirty="0">
              <a:solidFill>
                <a:srgbClr val="0070C0"/>
              </a:solidFill>
            </a:endParaRPr>
          </a:p>
          <a:p>
            <a:r>
              <a:rPr lang="en-US" b="1" dirty="0">
                <a:solidFill>
                  <a:srgbClr val="0070C0"/>
                </a:solidFill>
              </a:rPr>
              <a:t>if(abs(w[</a:t>
            </a:r>
            <a:r>
              <a:rPr lang="en-US" b="1" dirty="0" err="1">
                <a:solidFill>
                  <a:srgbClr val="0070C0"/>
                </a:solidFill>
              </a:rPr>
              <a:t>ans</a:t>
            </a:r>
            <a:r>
              <a:rPr lang="en-US" b="1" dirty="0">
                <a:solidFill>
                  <a:srgbClr val="0070C0"/>
                </a:solidFill>
              </a:rPr>
              <a:t>]-</a:t>
            </a:r>
            <a:r>
              <a:rPr lang="en-US" b="1" dirty="0" err="1">
                <a:solidFill>
                  <a:srgbClr val="0070C0"/>
                </a:solidFill>
              </a:rPr>
              <a:t>zz</a:t>
            </a:r>
            <a:r>
              <a:rPr lang="en-US" b="1" dirty="0">
                <a:solidFill>
                  <a:srgbClr val="0070C0"/>
                </a:solidFill>
              </a:rPr>
              <a:t>)&gt;abs(w[min(ans+1,kr)]-</a:t>
            </a:r>
            <a:r>
              <a:rPr lang="en-US" b="1" dirty="0" err="1">
                <a:solidFill>
                  <a:srgbClr val="0070C0"/>
                </a:solidFill>
              </a:rPr>
              <a:t>zz</a:t>
            </a:r>
            <a:r>
              <a:rPr lang="en-US" b="1" dirty="0">
                <a:solidFill>
                  <a:srgbClr val="0070C0"/>
                </a:solidFill>
              </a:rPr>
              <a:t>)) </a:t>
            </a:r>
            <a:endParaRPr lang="en-US" b="1" dirty="0" smtClean="0">
              <a:solidFill>
                <a:srgbClr val="0070C0"/>
              </a:solidFill>
            </a:endParaRPr>
          </a:p>
          <a:p>
            <a:r>
              <a:rPr lang="en-US" b="1" dirty="0" err="1" smtClean="0">
                <a:solidFill>
                  <a:srgbClr val="0070C0"/>
                </a:solidFill>
              </a:rPr>
              <a:t>ans</a:t>
            </a:r>
            <a:r>
              <a:rPr lang="en-US" b="1" dirty="0">
                <a:solidFill>
                  <a:srgbClr val="0070C0"/>
                </a:solidFill>
              </a:rPr>
              <a:t>++;</a:t>
            </a:r>
          </a:p>
          <a:p>
            <a:r>
              <a:rPr lang="en-US" b="1" dirty="0">
                <a:solidFill>
                  <a:srgbClr val="0070C0"/>
                </a:solidFill>
              </a:rPr>
              <a:t>return </a:t>
            </a:r>
            <a:r>
              <a:rPr lang="en-US" b="1" dirty="0" err="1">
                <a:solidFill>
                  <a:srgbClr val="0070C0"/>
                </a:solidFill>
              </a:rPr>
              <a:t>ans</a:t>
            </a:r>
            <a:r>
              <a:rPr lang="en-US" b="1" dirty="0" smtClean="0">
                <a:solidFill>
                  <a:srgbClr val="0070C0"/>
                </a:solidFill>
              </a:rPr>
              <a:t>;}</a:t>
            </a:r>
            <a:endParaRPr lang="en-US" b="1" dirty="0">
              <a:solidFill>
                <a:srgbClr val="0070C0"/>
              </a:solidFill>
            </a:endParaRPr>
          </a:p>
          <a:p>
            <a:r>
              <a:rPr lang="en-US" b="1" dirty="0" err="1">
                <a:solidFill>
                  <a:srgbClr val="0070C0"/>
                </a:solidFill>
              </a:rPr>
              <a:t>int</a:t>
            </a:r>
            <a:r>
              <a:rPr lang="en-US" b="1" dirty="0">
                <a:solidFill>
                  <a:srgbClr val="0070C0"/>
                </a:solidFill>
              </a:rPr>
              <a:t> main(){</a:t>
            </a:r>
          </a:p>
          <a:p>
            <a:r>
              <a:rPr lang="en-US" b="1" dirty="0">
                <a:solidFill>
                  <a:srgbClr val="0070C0"/>
                </a:solidFill>
              </a:rPr>
              <a:t>    </a:t>
            </a:r>
            <a:r>
              <a:rPr lang="en-US" b="1" dirty="0" err="1">
                <a:solidFill>
                  <a:srgbClr val="0070C0"/>
                </a:solidFill>
              </a:rPr>
              <a:t>int</a:t>
            </a:r>
            <a:r>
              <a:rPr lang="en-US" b="1" dirty="0">
                <a:solidFill>
                  <a:srgbClr val="0070C0"/>
                </a:solidFill>
              </a:rPr>
              <a:t> n; </a:t>
            </a:r>
            <a:r>
              <a:rPr lang="en-US" b="1" dirty="0" err="1">
                <a:solidFill>
                  <a:srgbClr val="0070C0"/>
                </a:solidFill>
              </a:rPr>
              <a:t>cin</a:t>
            </a:r>
            <a:r>
              <a:rPr lang="en-US" b="1" dirty="0">
                <a:solidFill>
                  <a:srgbClr val="0070C0"/>
                </a:solidFill>
              </a:rPr>
              <a:t>&gt;&gt;n;</a:t>
            </a:r>
          </a:p>
          <a:p>
            <a:r>
              <a:rPr lang="en-US" b="1" dirty="0">
                <a:solidFill>
                  <a:srgbClr val="0070C0"/>
                </a:solidFill>
              </a:rPr>
              <a:t>    double a[n];</a:t>
            </a: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&gt;&gt;a[</a:t>
            </a:r>
            <a:r>
              <a:rPr lang="en-US" b="1" dirty="0" err="1">
                <a:solidFill>
                  <a:srgbClr val="0070C0"/>
                </a:solidFill>
              </a:rPr>
              <a:t>i</a:t>
            </a:r>
            <a:r>
              <a:rPr lang="en-US" b="1" dirty="0">
                <a:solidFill>
                  <a:srgbClr val="0070C0"/>
                </a:solidFill>
              </a:rPr>
              <a:t>];</a:t>
            </a:r>
          </a:p>
          <a:p>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smtClean="0">
                <a:solidFill>
                  <a:srgbClr val="0070C0"/>
                </a:solidFill>
              </a:rPr>
              <a:t>l1=n/2; </a:t>
            </a:r>
            <a:r>
              <a:rPr lang="en-US" b="1" dirty="0" err="1" smtClean="0">
                <a:solidFill>
                  <a:srgbClr val="0070C0"/>
                </a:solidFill>
              </a:rPr>
              <a:t>int</a:t>
            </a:r>
            <a:r>
              <a:rPr lang="en-US" b="1" dirty="0" smtClean="0">
                <a:solidFill>
                  <a:srgbClr val="0070C0"/>
                </a:solidFill>
              </a:rPr>
              <a:t> </a:t>
            </a:r>
            <a:r>
              <a:rPr lang="en-US" b="1" dirty="0">
                <a:solidFill>
                  <a:srgbClr val="0070C0"/>
                </a:solidFill>
              </a:rPr>
              <a:t>l2=n-l1</a:t>
            </a:r>
            <a:r>
              <a:rPr lang="en-US" b="1" dirty="0" smtClean="0">
                <a:solidFill>
                  <a:srgbClr val="0070C0"/>
                </a:solidFill>
              </a:rPr>
              <a:t>;</a:t>
            </a:r>
          </a:p>
          <a:p>
            <a:r>
              <a:rPr lang="en-US" b="1" dirty="0">
                <a:solidFill>
                  <a:srgbClr val="0070C0"/>
                </a:solidFill>
              </a:rPr>
              <a:t> </a:t>
            </a:r>
            <a:r>
              <a:rPr lang="en-US" b="1" dirty="0" smtClean="0">
                <a:solidFill>
                  <a:srgbClr val="0070C0"/>
                </a:solidFill>
              </a:rPr>
              <a:t>   double </a:t>
            </a:r>
            <a:r>
              <a:rPr lang="en-US" b="1" dirty="0">
                <a:solidFill>
                  <a:srgbClr val="0070C0"/>
                </a:solidFill>
              </a:rPr>
              <a:t>w1[(1&lt;&lt;l1)], w2[(1&lt;&lt;l2)];</a:t>
            </a:r>
          </a:p>
          <a:p>
            <a:r>
              <a:rPr lang="en-US" b="1" dirty="0">
                <a:solidFill>
                  <a:srgbClr val="0070C0"/>
                </a:solidFill>
              </a:rPr>
              <a:t>    double S; </a:t>
            </a:r>
            <a:r>
              <a:rPr lang="en-US" b="1" dirty="0" err="1">
                <a:solidFill>
                  <a:srgbClr val="0070C0"/>
                </a:solidFill>
              </a:rPr>
              <a:t>cin</a:t>
            </a:r>
            <a:r>
              <a:rPr lang="en-US" b="1" dirty="0">
                <a:solidFill>
                  <a:srgbClr val="0070C0"/>
                </a:solidFill>
              </a:rPr>
              <a:t>&gt;&gt;S</a:t>
            </a:r>
            <a:r>
              <a:rPr lang="en-US" b="1" dirty="0" smtClean="0">
                <a:solidFill>
                  <a:srgbClr val="0070C0"/>
                </a:solidFill>
              </a:rPr>
              <a:t>;</a:t>
            </a:r>
          </a:p>
          <a:p>
            <a:r>
              <a:rPr lang="en-US" b="1" dirty="0" smtClean="0">
                <a:solidFill>
                  <a:srgbClr val="0070C0"/>
                </a:solidFill>
              </a:rPr>
              <a:t>   w1[0</a:t>
            </a:r>
            <a:r>
              <a:rPr lang="en-US" b="1" dirty="0">
                <a:solidFill>
                  <a:srgbClr val="0070C0"/>
                </a:solidFill>
              </a:rPr>
              <a:t>]=0; w2[0]=0</a:t>
            </a:r>
            <a:r>
              <a:rPr lang="en-US" b="1" dirty="0" smtClean="0">
                <a:solidFill>
                  <a:srgbClr val="0070C0"/>
                </a:solidFill>
              </a:rPr>
              <a:t>;</a:t>
            </a:r>
            <a:endParaRPr lang="en-US" b="1" dirty="0">
              <a:solidFill>
                <a:srgbClr val="0070C0"/>
              </a:solidFill>
            </a:endParaRPr>
          </a:p>
        </p:txBody>
      </p:sp>
      <p:sp>
        <p:nvSpPr>
          <p:cNvPr id="5" name="TextBox 4"/>
          <p:cNvSpPr txBox="1"/>
          <p:nvPr/>
        </p:nvSpPr>
        <p:spPr>
          <a:xfrm>
            <a:off x="4876800" y="2057400"/>
            <a:ext cx="4267200" cy="2308324"/>
          </a:xfrm>
          <a:prstGeom prst="rect">
            <a:avLst/>
          </a:prstGeom>
          <a:noFill/>
        </p:spPr>
        <p:txBody>
          <a:bodyPr wrap="square" rtlCol="0">
            <a:spAutoFit/>
          </a:bodyPr>
          <a:lstStyle/>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=1;i&lt;(1&lt;&lt;l1);</a:t>
            </a:r>
            <a:r>
              <a:rPr lang="en-US" b="1" dirty="0" err="1">
                <a:solidFill>
                  <a:srgbClr val="0070C0"/>
                </a:solidFill>
              </a:rPr>
              <a:t>i</a:t>
            </a:r>
            <a:r>
              <a:rPr lang="en-US" b="1" dirty="0">
                <a:solidFill>
                  <a:srgbClr val="0070C0"/>
                </a:solidFill>
              </a:rPr>
              <a:t>++){</a:t>
            </a:r>
          </a:p>
          <a:p>
            <a:r>
              <a:rPr lang="en-US" b="1" dirty="0">
                <a:solidFill>
                  <a:srgbClr val="0070C0"/>
                </a:solidFill>
              </a:rPr>
              <a:t>        w1[</a:t>
            </a:r>
            <a:r>
              <a:rPr lang="en-US" b="1" dirty="0" err="1">
                <a:solidFill>
                  <a:srgbClr val="0070C0"/>
                </a:solidFill>
              </a:rPr>
              <a:t>i</a:t>
            </a:r>
            <a:r>
              <a:rPr lang="en-US" b="1" dirty="0">
                <a:solidFill>
                  <a:srgbClr val="0070C0"/>
                </a:solidFill>
              </a:rPr>
              <a:t>]=0;</a:t>
            </a:r>
          </a:p>
          <a:p>
            <a:r>
              <a:rPr lang="en-US" b="1" dirty="0">
                <a:solidFill>
                  <a:srgbClr val="0070C0"/>
                </a:solidFill>
              </a:rPr>
              <a:t>        for(</a:t>
            </a:r>
            <a:r>
              <a:rPr lang="en-US" b="1" dirty="0" err="1">
                <a:solidFill>
                  <a:srgbClr val="0070C0"/>
                </a:solidFill>
              </a:rPr>
              <a:t>int</a:t>
            </a:r>
            <a:r>
              <a:rPr lang="en-US" b="1" dirty="0">
                <a:solidFill>
                  <a:srgbClr val="0070C0"/>
                </a:solidFill>
              </a:rPr>
              <a:t> j=0;j&lt;l1;j++)</a:t>
            </a:r>
          </a:p>
          <a:p>
            <a:r>
              <a:rPr lang="en-US" b="1" dirty="0">
                <a:solidFill>
                  <a:srgbClr val="0070C0"/>
                </a:solidFill>
              </a:rPr>
              <a:t>            w1[</a:t>
            </a:r>
            <a:r>
              <a:rPr lang="en-US" b="1" dirty="0" err="1">
                <a:solidFill>
                  <a:srgbClr val="0070C0"/>
                </a:solidFill>
              </a:rPr>
              <a:t>i</a:t>
            </a:r>
            <a:r>
              <a:rPr lang="en-US" b="1" dirty="0">
                <a:solidFill>
                  <a:srgbClr val="0070C0"/>
                </a:solidFill>
              </a:rPr>
              <a:t>]+=(((1&lt;&lt;j)&amp;</a:t>
            </a:r>
            <a:r>
              <a:rPr lang="en-US" b="1" dirty="0" err="1">
                <a:solidFill>
                  <a:srgbClr val="0070C0"/>
                </a:solidFill>
              </a:rPr>
              <a:t>i</a:t>
            </a:r>
            <a:r>
              <a:rPr lang="en-US" b="1" dirty="0">
                <a:solidFill>
                  <a:srgbClr val="0070C0"/>
                </a:solidFill>
              </a:rPr>
              <a:t>) != 0)*a[j</a:t>
            </a:r>
            <a:r>
              <a:rPr lang="en-US" b="1" dirty="0" smtClean="0">
                <a:solidFill>
                  <a:srgbClr val="0070C0"/>
                </a:solidFill>
              </a:rPr>
              <a:t>];}</a:t>
            </a:r>
            <a:endParaRPr lang="en-US" b="1" dirty="0">
              <a:solidFill>
                <a:srgbClr val="0070C0"/>
              </a:solidFill>
            </a:endParaRPr>
          </a:p>
          <a:p>
            <a:r>
              <a:rPr lang="en-US" b="1" dirty="0">
                <a:solidFill>
                  <a:srgbClr val="0070C0"/>
                </a:solidFill>
              </a:rPr>
              <a:t>    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=1;i&lt;(1&lt;&lt;l2);</a:t>
            </a:r>
            <a:r>
              <a:rPr lang="en-US" b="1" dirty="0" err="1">
                <a:solidFill>
                  <a:srgbClr val="0070C0"/>
                </a:solidFill>
              </a:rPr>
              <a:t>i</a:t>
            </a:r>
            <a:r>
              <a:rPr lang="en-US" b="1" dirty="0">
                <a:solidFill>
                  <a:srgbClr val="0070C0"/>
                </a:solidFill>
              </a:rPr>
              <a:t>++){</a:t>
            </a:r>
          </a:p>
          <a:p>
            <a:r>
              <a:rPr lang="en-US" b="1" dirty="0">
                <a:solidFill>
                  <a:srgbClr val="0070C0"/>
                </a:solidFill>
              </a:rPr>
              <a:t>        w2[</a:t>
            </a:r>
            <a:r>
              <a:rPr lang="en-US" b="1" dirty="0" err="1">
                <a:solidFill>
                  <a:srgbClr val="0070C0"/>
                </a:solidFill>
              </a:rPr>
              <a:t>i</a:t>
            </a:r>
            <a:r>
              <a:rPr lang="en-US" b="1" dirty="0">
                <a:solidFill>
                  <a:srgbClr val="0070C0"/>
                </a:solidFill>
              </a:rPr>
              <a:t>]=0;</a:t>
            </a:r>
          </a:p>
          <a:p>
            <a:r>
              <a:rPr lang="en-US" b="1" dirty="0">
                <a:solidFill>
                  <a:srgbClr val="0070C0"/>
                </a:solidFill>
              </a:rPr>
              <a:t>        for(</a:t>
            </a:r>
            <a:r>
              <a:rPr lang="en-US" b="1" dirty="0" err="1">
                <a:solidFill>
                  <a:srgbClr val="0070C0"/>
                </a:solidFill>
              </a:rPr>
              <a:t>int</a:t>
            </a:r>
            <a:r>
              <a:rPr lang="en-US" b="1" dirty="0">
                <a:solidFill>
                  <a:srgbClr val="0070C0"/>
                </a:solidFill>
              </a:rPr>
              <a:t> j=0;j&lt;l2;j++)</a:t>
            </a:r>
          </a:p>
          <a:p>
            <a:r>
              <a:rPr lang="en-US" b="1" dirty="0">
                <a:solidFill>
                  <a:srgbClr val="0070C0"/>
                </a:solidFill>
              </a:rPr>
              <a:t>            w2[</a:t>
            </a:r>
            <a:r>
              <a:rPr lang="en-US" b="1" dirty="0" err="1">
                <a:solidFill>
                  <a:srgbClr val="0070C0"/>
                </a:solidFill>
              </a:rPr>
              <a:t>i</a:t>
            </a:r>
            <a:r>
              <a:rPr lang="en-US" b="1" dirty="0">
                <a:solidFill>
                  <a:srgbClr val="0070C0"/>
                </a:solidFill>
              </a:rPr>
              <a:t>]+=(((1&lt;&lt;j)&amp;</a:t>
            </a:r>
            <a:r>
              <a:rPr lang="en-US" b="1" dirty="0" err="1">
                <a:solidFill>
                  <a:srgbClr val="0070C0"/>
                </a:solidFill>
              </a:rPr>
              <a:t>i</a:t>
            </a:r>
            <a:r>
              <a:rPr lang="en-US" b="1" dirty="0">
                <a:solidFill>
                  <a:srgbClr val="0070C0"/>
                </a:solidFill>
              </a:rPr>
              <a:t>) != 0)*a[l1+j</a:t>
            </a:r>
            <a:r>
              <a:rPr lang="en-US" b="1" dirty="0" smtClean="0">
                <a:solidFill>
                  <a:srgbClr val="0070C0"/>
                </a:solidFill>
              </a:rPr>
              <a:t>];}</a:t>
            </a:r>
            <a:endParaRPr lang="en-US" b="1" dirty="0">
              <a:solidFill>
                <a:srgbClr val="0070C0"/>
              </a:solidFill>
            </a:endParaRPr>
          </a:p>
        </p:txBody>
      </p:sp>
      <p:sp>
        <p:nvSpPr>
          <p:cNvPr id="6" name="Rectangle 5"/>
          <p:cNvSpPr/>
          <p:nvPr/>
        </p:nvSpPr>
        <p:spPr>
          <a:xfrm>
            <a:off x="4102100" y="4267200"/>
            <a:ext cx="5118100" cy="2585323"/>
          </a:xfrm>
          <a:prstGeom prst="rect">
            <a:avLst/>
          </a:prstGeom>
        </p:spPr>
        <p:txBody>
          <a:bodyPr wrap="square">
            <a:spAutoFit/>
          </a:bodyPr>
          <a:lstStyle/>
          <a:p>
            <a:r>
              <a:rPr lang="en-US" b="1" dirty="0" smtClean="0">
                <a:solidFill>
                  <a:srgbClr val="0070C0"/>
                </a:solidFill>
              </a:rPr>
              <a:t>sort(w1,w1</a:t>
            </a:r>
            <a:r>
              <a:rPr lang="en-US" b="1" dirty="0">
                <a:solidFill>
                  <a:srgbClr val="0070C0"/>
                </a:solidFill>
              </a:rPr>
              <a:t>+(1&lt;&lt;l1));</a:t>
            </a:r>
          </a:p>
          <a:p>
            <a:r>
              <a:rPr lang="en-US" b="1" dirty="0" smtClean="0">
                <a:solidFill>
                  <a:srgbClr val="0070C0"/>
                </a:solidFill>
              </a:rPr>
              <a:t>sort(w2,w2</a:t>
            </a:r>
            <a:r>
              <a:rPr lang="en-US" b="1" dirty="0">
                <a:solidFill>
                  <a:srgbClr val="0070C0"/>
                </a:solidFill>
              </a:rPr>
              <a:t>+(1&lt;&lt;l2));</a:t>
            </a:r>
          </a:p>
          <a:p>
            <a:r>
              <a:rPr lang="en-US" b="1" dirty="0" smtClean="0">
                <a:solidFill>
                  <a:srgbClr val="0070C0"/>
                </a:solidFill>
              </a:rPr>
              <a:t>double </a:t>
            </a:r>
            <a:r>
              <a:rPr lang="en-US" b="1" dirty="0" err="1">
                <a:solidFill>
                  <a:srgbClr val="0070C0"/>
                </a:solidFill>
              </a:rPr>
              <a:t>minRaz</a:t>
            </a:r>
            <a:r>
              <a:rPr lang="en-US" b="1" dirty="0">
                <a:solidFill>
                  <a:srgbClr val="0070C0"/>
                </a:solidFill>
              </a:rPr>
              <a:t>=S;</a:t>
            </a:r>
          </a:p>
          <a:p>
            <a:r>
              <a:rPr lang="en-US" b="1" dirty="0" smtClean="0">
                <a:solidFill>
                  <a:srgbClr val="0070C0"/>
                </a:solidFill>
              </a:rPr>
              <a:t>long </a:t>
            </a:r>
            <a:r>
              <a:rPr lang="en-US" b="1" dirty="0" err="1">
                <a:solidFill>
                  <a:srgbClr val="0070C0"/>
                </a:solidFill>
              </a:rPr>
              <a:t>long</a:t>
            </a:r>
            <a:r>
              <a:rPr lang="en-US" b="1" dirty="0">
                <a:solidFill>
                  <a:srgbClr val="0070C0"/>
                </a:solidFill>
              </a:rPr>
              <a:t> </a:t>
            </a:r>
            <a:r>
              <a:rPr lang="en-US" b="1" dirty="0" err="1">
                <a:solidFill>
                  <a:srgbClr val="0070C0"/>
                </a:solidFill>
              </a:rPr>
              <a:t>kr</a:t>
            </a:r>
            <a:r>
              <a:rPr lang="en-US" b="1" dirty="0">
                <a:solidFill>
                  <a:srgbClr val="0070C0"/>
                </a:solidFill>
              </a:rPr>
              <a:t>=(1&lt;&lt;l2)-1;</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=0;i&lt;(1&lt;&lt;l1);</a:t>
            </a:r>
            <a:r>
              <a:rPr lang="en-US" b="1" dirty="0" err="1">
                <a:solidFill>
                  <a:srgbClr val="0070C0"/>
                </a:solidFill>
              </a:rPr>
              <a:t>i</a:t>
            </a:r>
            <a:r>
              <a:rPr lang="en-US" b="1" dirty="0">
                <a:solidFill>
                  <a:srgbClr val="0070C0"/>
                </a:solidFill>
              </a:rPr>
              <a:t>++){</a:t>
            </a:r>
          </a:p>
          <a:p>
            <a:r>
              <a:rPr lang="en-US" b="1" dirty="0" smtClean="0">
                <a:solidFill>
                  <a:srgbClr val="0070C0"/>
                </a:solidFill>
              </a:rPr>
              <a:t>   </a:t>
            </a:r>
            <a:r>
              <a:rPr lang="en-US" b="1" dirty="0" err="1" smtClean="0">
                <a:solidFill>
                  <a:srgbClr val="0070C0"/>
                </a:solidFill>
              </a:rPr>
              <a:t>kr</a:t>
            </a:r>
            <a:r>
              <a:rPr lang="en-US" b="1" dirty="0" smtClean="0">
                <a:solidFill>
                  <a:srgbClr val="0070C0"/>
                </a:solidFill>
              </a:rPr>
              <a:t>=</a:t>
            </a:r>
            <a:r>
              <a:rPr lang="en-US" b="1" dirty="0" err="1" smtClean="0">
                <a:solidFill>
                  <a:srgbClr val="0070C0"/>
                </a:solidFill>
              </a:rPr>
              <a:t>bin_search</a:t>
            </a:r>
            <a:r>
              <a:rPr lang="en-US" b="1" dirty="0" smtClean="0">
                <a:solidFill>
                  <a:srgbClr val="0070C0"/>
                </a:solidFill>
              </a:rPr>
              <a:t>(w2,0,kr,S-w1[</a:t>
            </a:r>
            <a:r>
              <a:rPr lang="en-US" b="1" dirty="0" err="1" smtClean="0">
                <a:solidFill>
                  <a:srgbClr val="0070C0"/>
                </a:solidFill>
              </a:rPr>
              <a:t>i</a:t>
            </a:r>
            <a:r>
              <a:rPr lang="en-US" b="1" dirty="0">
                <a:solidFill>
                  <a:srgbClr val="0070C0"/>
                </a:solidFill>
              </a:rPr>
              <a:t>]);</a:t>
            </a:r>
          </a:p>
          <a:p>
            <a:r>
              <a:rPr lang="en-US" b="1" dirty="0" smtClean="0">
                <a:solidFill>
                  <a:srgbClr val="0070C0"/>
                </a:solidFill>
              </a:rPr>
              <a:t>   </a:t>
            </a:r>
            <a:r>
              <a:rPr lang="en-US" b="1" dirty="0" err="1" smtClean="0">
                <a:solidFill>
                  <a:srgbClr val="0070C0"/>
                </a:solidFill>
              </a:rPr>
              <a:t>minRaz</a:t>
            </a:r>
            <a:r>
              <a:rPr lang="en-US" b="1" dirty="0" smtClean="0">
                <a:solidFill>
                  <a:srgbClr val="0070C0"/>
                </a:solidFill>
              </a:rPr>
              <a:t>=min(</a:t>
            </a:r>
            <a:r>
              <a:rPr lang="en-US" b="1" dirty="0" err="1" smtClean="0">
                <a:solidFill>
                  <a:srgbClr val="0070C0"/>
                </a:solidFill>
              </a:rPr>
              <a:t>minRaz,abs</a:t>
            </a:r>
            <a:r>
              <a:rPr lang="en-US" b="1" dirty="0" smtClean="0">
                <a:solidFill>
                  <a:srgbClr val="0070C0"/>
                </a:solidFill>
              </a:rPr>
              <a:t>(S-w1[</a:t>
            </a:r>
            <a:r>
              <a:rPr lang="en-US" b="1" dirty="0" err="1" smtClean="0">
                <a:solidFill>
                  <a:srgbClr val="0070C0"/>
                </a:solidFill>
              </a:rPr>
              <a:t>i</a:t>
            </a:r>
            <a:r>
              <a:rPr lang="en-US" b="1" dirty="0">
                <a:solidFill>
                  <a:srgbClr val="0070C0"/>
                </a:solidFill>
              </a:rPr>
              <a:t>]-w2[</a:t>
            </a:r>
            <a:r>
              <a:rPr lang="en-US" b="1" dirty="0" err="1">
                <a:solidFill>
                  <a:srgbClr val="0070C0"/>
                </a:solidFill>
              </a:rPr>
              <a:t>kr</a:t>
            </a:r>
            <a:r>
              <a:rPr lang="en-US" b="1" dirty="0" smtClean="0">
                <a:solidFill>
                  <a:srgbClr val="0070C0"/>
                </a:solidFill>
              </a:rPr>
              <a:t>]));}</a:t>
            </a:r>
            <a:endParaRPr lang="en-US" b="1" dirty="0">
              <a:solidFill>
                <a:srgbClr val="0070C0"/>
              </a:solidFill>
            </a:endParaRPr>
          </a:p>
          <a:p>
            <a:r>
              <a:rPr lang="en-US" b="1" dirty="0">
                <a:solidFill>
                  <a:srgbClr val="0070C0"/>
                </a:solidFill>
              </a:rPr>
              <a:t>    </a:t>
            </a:r>
            <a:r>
              <a:rPr lang="en-US" b="1" dirty="0" err="1">
                <a:solidFill>
                  <a:srgbClr val="0070C0"/>
                </a:solidFill>
              </a:rPr>
              <a:t>cout</a:t>
            </a:r>
            <a:r>
              <a:rPr lang="en-US" b="1" dirty="0">
                <a:solidFill>
                  <a:srgbClr val="0070C0"/>
                </a:solidFill>
              </a:rPr>
              <a:t>&lt;&lt;</a:t>
            </a:r>
            <a:r>
              <a:rPr lang="en-US" b="1" dirty="0" err="1">
                <a:solidFill>
                  <a:srgbClr val="0070C0"/>
                </a:solidFill>
              </a:rPr>
              <a:t>minRaz</a:t>
            </a:r>
            <a:r>
              <a:rPr lang="en-US" b="1" dirty="0">
                <a:solidFill>
                  <a:srgbClr val="0070C0"/>
                </a:solidFill>
              </a:rPr>
              <a:t>;</a:t>
            </a:r>
          </a:p>
          <a:p>
            <a:r>
              <a:rPr lang="en-US" b="1" dirty="0">
                <a:solidFill>
                  <a:srgbClr val="0070C0"/>
                </a:solidFill>
              </a:rPr>
              <a:t>}</a:t>
            </a:r>
            <a:endParaRPr lang="en-US" dirty="0"/>
          </a:p>
        </p:txBody>
      </p:sp>
      <p:sp>
        <p:nvSpPr>
          <p:cNvPr id="7" name="Freeform 6"/>
          <p:cNvSpPr/>
          <p:nvPr/>
        </p:nvSpPr>
        <p:spPr>
          <a:xfrm>
            <a:off x="3870960" y="2082800"/>
            <a:ext cx="4480560" cy="4734560"/>
          </a:xfrm>
          <a:custGeom>
            <a:avLst/>
            <a:gdLst>
              <a:gd name="connsiteX0" fmla="*/ 4480560 w 4480560"/>
              <a:gd name="connsiteY0" fmla="*/ 0 h 4693920"/>
              <a:gd name="connsiteX1" fmla="*/ 812800 w 4480560"/>
              <a:gd name="connsiteY1" fmla="*/ 50800 h 4693920"/>
              <a:gd name="connsiteX2" fmla="*/ 822960 w 4480560"/>
              <a:gd name="connsiteY2" fmla="*/ 2092960 h 4693920"/>
              <a:gd name="connsiteX3" fmla="*/ 0 w 4480560"/>
              <a:gd name="connsiteY3" fmla="*/ 2103120 h 4693920"/>
              <a:gd name="connsiteX4" fmla="*/ 10160 w 4480560"/>
              <a:gd name="connsiteY4" fmla="*/ 4693920 h 4693920"/>
              <a:gd name="connsiteX5" fmla="*/ 30480 w 4480560"/>
              <a:gd name="connsiteY5" fmla="*/ 4693920 h 4693920"/>
              <a:gd name="connsiteX0" fmla="*/ 4480560 w 4480560"/>
              <a:gd name="connsiteY0" fmla="*/ 0 h 4693920"/>
              <a:gd name="connsiteX1" fmla="*/ 802640 w 4480560"/>
              <a:gd name="connsiteY1" fmla="*/ 10160 h 4693920"/>
              <a:gd name="connsiteX2" fmla="*/ 822960 w 4480560"/>
              <a:gd name="connsiteY2" fmla="*/ 2092960 h 4693920"/>
              <a:gd name="connsiteX3" fmla="*/ 0 w 4480560"/>
              <a:gd name="connsiteY3" fmla="*/ 2103120 h 4693920"/>
              <a:gd name="connsiteX4" fmla="*/ 10160 w 4480560"/>
              <a:gd name="connsiteY4" fmla="*/ 4693920 h 4693920"/>
              <a:gd name="connsiteX5" fmla="*/ 30480 w 4480560"/>
              <a:gd name="connsiteY5" fmla="*/ 4693920 h 4693920"/>
              <a:gd name="connsiteX0" fmla="*/ 4480560 w 4480560"/>
              <a:gd name="connsiteY0" fmla="*/ 40640 h 4734560"/>
              <a:gd name="connsiteX1" fmla="*/ 802640 w 4480560"/>
              <a:gd name="connsiteY1" fmla="*/ 0 h 4734560"/>
              <a:gd name="connsiteX2" fmla="*/ 822960 w 4480560"/>
              <a:gd name="connsiteY2" fmla="*/ 2133600 h 4734560"/>
              <a:gd name="connsiteX3" fmla="*/ 0 w 4480560"/>
              <a:gd name="connsiteY3" fmla="*/ 2143760 h 4734560"/>
              <a:gd name="connsiteX4" fmla="*/ 10160 w 4480560"/>
              <a:gd name="connsiteY4" fmla="*/ 4734560 h 4734560"/>
              <a:gd name="connsiteX5" fmla="*/ 30480 w 4480560"/>
              <a:gd name="connsiteY5" fmla="*/ 4734560 h 473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0560" h="4734560">
                <a:moveTo>
                  <a:pt x="4480560" y="40640"/>
                </a:moveTo>
                <a:lnTo>
                  <a:pt x="802640" y="0"/>
                </a:lnTo>
                <a:cubicBezTo>
                  <a:pt x="806027" y="680720"/>
                  <a:pt x="819573" y="1452880"/>
                  <a:pt x="822960" y="2133600"/>
                </a:cubicBezTo>
                <a:lnTo>
                  <a:pt x="0" y="2143760"/>
                </a:lnTo>
                <a:cubicBezTo>
                  <a:pt x="3387" y="3007360"/>
                  <a:pt x="6773" y="3870960"/>
                  <a:pt x="10160" y="4734560"/>
                </a:cubicBezTo>
                <a:lnTo>
                  <a:pt x="30480" y="473456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652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229600" cy="990600"/>
          </a:xfrm>
        </p:spPr>
        <p:txBody>
          <a:bodyPr/>
          <a:lstStyle/>
          <a:p>
            <a:r>
              <a:rPr lang="sr-Latn-ME" dirty="0" smtClean="0"/>
              <a:t>Knapsack/ruksak problem</a:t>
            </a:r>
            <a:endParaRPr lang="en-US" dirty="0"/>
          </a:p>
        </p:txBody>
      </p:sp>
      <p:sp>
        <p:nvSpPr>
          <p:cNvPr id="3" name="Content Placeholder 2"/>
          <p:cNvSpPr>
            <a:spLocks noGrp="1"/>
          </p:cNvSpPr>
          <p:nvPr>
            <p:ph idx="1"/>
          </p:nvPr>
        </p:nvSpPr>
        <p:spPr>
          <a:xfrm>
            <a:off x="0" y="990600"/>
            <a:ext cx="9144000" cy="5867400"/>
          </a:xfrm>
        </p:spPr>
        <p:txBody>
          <a:bodyPr>
            <a:normAutofit lnSpcReduction="10000"/>
          </a:bodyPr>
          <a:lstStyle/>
          <a:p>
            <a:r>
              <a:rPr lang="sr-Latn-ME" dirty="0" smtClean="0"/>
              <a:t>Problem ruksaka (</a:t>
            </a:r>
            <a:r>
              <a:rPr lang="sr-Latn-ME" b="1" dirty="0" smtClean="0">
                <a:solidFill>
                  <a:srgbClr val="C00000"/>
                </a:solidFill>
              </a:rPr>
              <a:t>knapsack problem</a:t>
            </a:r>
            <a:r>
              <a:rPr lang="sr-Latn-ME" dirty="0" smtClean="0"/>
              <a:t>) varijanta je problema perfektne sume.</a:t>
            </a:r>
          </a:p>
          <a:p>
            <a:r>
              <a:rPr lang="sr-Latn-ME" dirty="0" smtClean="0"/>
              <a:t>Pojavljuje se u mnoštvu varijanti.</a:t>
            </a:r>
          </a:p>
          <a:p>
            <a:r>
              <a:rPr lang="sr-Latn-ME" dirty="0" smtClean="0"/>
              <a:t>Osnovna varijanta ima formulaciju: „posjedujemo ruksak nosivosti </a:t>
            </a:r>
            <a:r>
              <a:rPr lang="sr-Latn-ME" b="1" dirty="0" smtClean="0">
                <a:solidFill>
                  <a:srgbClr val="FF0000"/>
                </a:solidFill>
              </a:rPr>
              <a:t>W</a:t>
            </a:r>
            <a:r>
              <a:rPr lang="sr-Latn-ME" dirty="0" smtClean="0"/>
              <a:t> kg. Na raspolaganju nam je </a:t>
            </a:r>
            <a:r>
              <a:rPr lang="sr-Latn-ME" b="1" i="1" dirty="0" smtClean="0">
                <a:solidFill>
                  <a:srgbClr val="FF0000"/>
                </a:solidFill>
              </a:rPr>
              <a:t>n</a:t>
            </a:r>
            <a:r>
              <a:rPr lang="sr-Latn-ME" dirty="0" smtClean="0"/>
              <a:t> predmeta težina </a:t>
            </a:r>
            <a:r>
              <a:rPr lang="sr-Latn-ME" b="1" i="1" dirty="0" smtClean="0">
                <a:solidFill>
                  <a:srgbClr val="FF0000"/>
                </a:solidFill>
              </a:rPr>
              <a:t>weight</a:t>
            </a:r>
            <a:r>
              <a:rPr lang="en-US" b="1" dirty="0" smtClean="0">
                <a:solidFill>
                  <a:srgbClr val="FF0000"/>
                </a:solidFill>
              </a:rPr>
              <a:t>[</a:t>
            </a:r>
            <a:r>
              <a:rPr lang="en-US" b="1" i="1" dirty="0" err="1" smtClean="0">
                <a:solidFill>
                  <a:srgbClr val="FF0000"/>
                </a:solidFill>
              </a:rPr>
              <a:t>i</a:t>
            </a:r>
            <a:r>
              <a:rPr lang="en-US" b="1" dirty="0" smtClean="0">
                <a:solidFill>
                  <a:srgbClr val="FF0000"/>
                </a:solidFill>
              </a:rPr>
              <a:t>]</a:t>
            </a:r>
            <a:r>
              <a:rPr lang="en-US" dirty="0" smtClean="0"/>
              <a:t> </a:t>
            </a:r>
            <a:r>
              <a:rPr lang="en-US" dirty="0" err="1" smtClean="0"/>
              <a:t>i</a:t>
            </a:r>
            <a:r>
              <a:rPr lang="en-US" dirty="0" smtClean="0"/>
              <a:t> </a:t>
            </a:r>
            <a:r>
              <a:rPr lang="en-US" dirty="0" err="1" smtClean="0"/>
              <a:t>vrijednosti</a:t>
            </a:r>
            <a:r>
              <a:rPr lang="en-US" dirty="0" smtClean="0"/>
              <a:t> </a:t>
            </a:r>
            <a:r>
              <a:rPr lang="en-US" b="1" i="1" dirty="0" smtClean="0">
                <a:solidFill>
                  <a:srgbClr val="FF0000"/>
                </a:solidFill>
              </a:rPr>
              <a:t>value</a:t>
            </a:r>
            <a:r>
              <a:rPr lang="en-US" b="1" dirty="0" smtClean="0">
                <a:solidFill>
                  <a:srgbClr val="FF0000"/>
                </a:solidFill>
              </a:rPr>
              <a:t>[</a:t>
            </a:r>
            <a:r>
              <a:rPr lang="en-US" b="1" i="1" dirty="0" err="1" smtClean="0">
                <a:solidFill>
                  <a:srgbClr val="FF0000"/>
                </a:solidFill>
              </a:rPr>
              <a:t>i</a:t>
            </a:r>
            <a:r>
              <a:rPr lang="en-US" b="1" dirty="0" smtClean="0">
                <a:solidFill>
                  <a:srgbClr val="FF0000"/>
                </a:solidFill>
              </a:rPr>
              <a:t>]</a:t>
            </a:r>
            <a:r>
              <a:rPr lang="en-US" dirty="0" smtClean="0"/>
              <a:t>.</a:t>
            </a:r>
          </a:p>
          <a:p>
            <a:r>
              <a:rPr lang="en-US" dirty="0" err="1" smtClean="0"/>
              <a:t>Cilj</a:t>
            </a:r>
            <a:r>
              <a:rPr lang="en-US" dirty="0"/>
              <a:t> </a:t>
            </a:r>
            <a:r>
              <a:rPr lang="en-US" dirty="0" smtClean="0"/>
              <a:t>je da u </a:t>
            </a:r>
            <a:r>
              <a:rPr lang="en-US" dirty="0" err="1" smtClean="0"/>
              <a:t>ruksak</a:t>
            </a:r>
            <a:r>
              <a:rPr lang="en-US" dirty="0" smtClean="0"/>
              <a:t> </a:t>
            </a:r>
            <a:r>
              <a:rPr lang="en-US" dirty="0" err="1" smtClean="0"/>
              <a:t>smjestimo</a:t>
            </a:r>
            <a:r>
              <a:rPr lang="en-US" dirty="0" smtClean="0"/>
              <a:t> </a:t>
            </a:r>
            <a:r>
              <a:rPr lang="en-US" dirty="0" err="1" smtClean="0"/>
              <a:t>predmete</a:t>
            </a:r>
            <a:r>
              <a:rPr lang="en-US" dirty="0" smtClean="0"/>
              <a:t> </a:t>
            </a:r>
            <a:r>
              <a:rPr lang="sr-Latn-ME" dirty="0" smtClean="0"/>
              <a:t>što je moguće veće vrijednosti a da ukupna težina predmeta ne pređe datu nosivost.</a:t>
            </a:r>
          </a:p>
          <a:p>
            <a:r>
              <a:rPr lang="sr-Latn-ME" dirty="0" smtClean="0"/>
              <a:t>Ovdje daje realizaciju kada su i vrijednosti i težine cijeli brojevi te kada je broj predmeta u nekoj kategoriji </a:t>
            </a:r>
            <a:r>
              <a:rPr lang="sr-Latn-ME" b="1" dirty="0" smtClean="0">
                <a:solidFill>
                  <a:srgbClr val="FF0000"/>
                </a:solidFill>
              </a:rPr>
              <a:t>1</a:t>
            </a:r>
            <a:r>
              <a:rPr lang="sr-Latn-ME" dirty="0" smtClean="0"/>
              <a:t>.</a:t>
            </a:r>
          </a:p>
          <a:p>
            <a:r>
              <a:rPr lang="sr-Latn-ME" dirty="0" smtClean="0"/>
              <a:t>Implicitna pretpostavka je da je nosivost ruskaka neki razumni konačan broj.</a:t>
            </a:r>
          </a:p>
          <a:p>
            <a:r>
              <a:rPr lang="sr-Latn-ME" dirty="0" smtClean="0"/>
              <a:t>Realizacija se obavlja tako što na neki način moramo da odredimo maksimalnu vrijednost koja se dobija sa nosivošću </a:t>
            </a:r>
            <a:r>
              <a:rPr lang="sr-Latn-ME" b="1" i="1" dirty="0" smtClean="0">
                <a:solidFill>
                  <a:srgbClr val="FF0000"/>
                </a:solidFill>
              </a:rPr>
              <a:t>i</a:t>
            </a:r>
            <a:r>
              <a:rPr lang="sr-Latn-ME" dirty="0" smtClean="0"/>
              <a:t> i postepeno uvećavajući ovaj broj odredimo traženo rješenje. </a:t>
            </a:r>
            <a:endParaRPr lang="en-US" dirty="0"/>
          </a:p>
        </p:txBody>
      </p:sp>
    </p:spTree>
    <p:extLst>
      <p:ext uri="{BB962C8B-B14F-4D97-AF65-F5344CB8AC3E}">
        <p14:creationId xmlns:p14="http://schemas.microsoft.com/office/powerpoint/2010/main" val="223905327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124765</TotalTime>
  <Words>7393</Words>
  <Application>Microsoft Office PowerPoint</Application>
  <PresentationFormat>On-screen Show (4:3)</PresentationFormat>
  <Paragraphs>994</Paragraphs>
  <Slides>50</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Clarity</vt:lpstr>
      <vt:lpstr>Equation</vt:lpstr>
      <vt:lpstr>Teorija  algoritama</vt:lpstr>
      <vt:lpstr>Particije realizacija</vt:lpstr>
      <vt:lpstr>Perfektna suma</vt:lpstr>
      <vt:lpstr>Perfektna suma realizacija</vt:lpstr>
      <vt:lpstr>Objašnjenje</vt:lpstr>
      <vt:lpstr>Perfektna suma - komentari</vt:lpstr>
      <vt:lpstr>Realizacija</vt:lpstr>
      <vt:lpstr>Problem sa tegovima - optimalan</vt:lpstr>
      <vt:lpstr>Knapsack/ruksak problem</vt:lpstr>
      <vt:lpstr>Realizacija knapsack-a</vt:lpstr>
      <vt:lpstr>Codeforces 3B</vt:lpstr>
      <vt:lpstr>Dinamičko programiranje</vt:lpstr>
      <vt:lpstr>Fibonači</vt:lpstr>
      <vt:lpstr>Fibonači – memoizacija - DP</vt:lpstr>
      <vt:lpstr>Primjer 1</vt:lpstr>
      <vt:lpstr>Primjer 2</vt:lpstr>
      <vt:lpstr>Primjer 3</vt:lpstr>
      <vt:lpstr>Rješenje – Codeforces 13C</vt:lpstr>
      <vt:lpstr>Alternativna realizacija</vt:lpstr>
      <vt:lpstr>Putanja u matrici</vt:lpstr>
      <vt:lpstr>Primjer 5 – 3D DP matrica</vt:lpstr>
      <vt:lpstr>Realizacija</vt:lpstr>
      <vt:lpstr>Voćara – problem drugi dio realizacije</vt:lpstr>
      <vt:lpstr>Looking for order 8C</vt:lpstr>
      <vt:lpstr>Realizacija</vt:lpstr>
      <vt:lpstr>Realizacija</vt:lpstr>
      <vt:lpstr>DP - Resursi i primjeri za samostalni rad </vt:lpstr>
      <vt:lpstr>Napredni algoritmi sa stringovima</vt:lpstr>
      <vt:lpstr>KMP algoritam</vt:lpstr>
      <vt:lpstr>Priprema algoritma - LPS</vt:lpstr>
      <vt:lpstr>LPS realizacija</vt:lpstr>
      <vt:lpstr>String hashing – rolling hash</vt:lpstr>
      <vt:lpstr>Codeforces 7D</vt:lpstr>
      <vt:lpstr>Palindrome degree</vt:lpstr>
      <vt:lpstr>Primjena kod pretrage stringove</vt:lpstr>
      <vt:lpstr>Robin Karpov algoritam - Realizacija</vt:lpstr>
      <vt:lpstr>Najduži zajednički podstring</vt:lpstr>
      <vt:lpstr>PowerPoint Presentation</vt:lpstr>
      <vt:lpstr>Najduži podstring – glavni program</vt:lpstr>
      <vt:lpstr>Leksikografski najmanji ciklični pomjeraj</vt:lpstr>
      <vt:lpstr>Leksikografski najmanji ciklični pomjeraj</vt:lpstr>
      <vt:lpstr>Trie struktura/Drvo</vt:lpstr>
      <vt:lpstr>Trie struktura – umetanje i pretraga</vt:lpstr>
      <vt:lpstr>Zadaci za vježbanje</vt:lpstr>
      <vt:lpstr>Zadaci za vježbanje</vt:lpstr>
      <vt:lpstr>Zadaci za vježbanje</vt:lpstr>
      <vt:lpstr>Zadaci za vježbanje</vt:lpstr>
      <vt:lpstr>Zadaci za vježbanje</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474</cp:revision>
  <dcterms:created xsi:type="dcterms:W3CDTF">2019-12-12T05:54:33Z</dcterms:created>
  <dcterms:modified xsi:type="dcterms:W3CDTF">2024-09-24T17:56:18Z</dcterms:modified>
</cp:coreProperties>
</file>